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5" r:id="rId2"/>
    <p:sldId id="296" r:id="rId3"/>
    <p:sldId id="297" r:id="rId4"/>
    <p:sldId id="298" r:id="rId5"/>
    <p:sldId id="299" r:id="rId6"/>
    <p:sldId id="300" r:id="rId7"/>
    <p:sldId id="308" r:id="rId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2024/4/4</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2024/4/4</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2024/4/4</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2024/4/4</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2024/4/4</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2024/4/4</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2024/4/4</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1</a:t>
            </a:r>
            <a:r>
              <a:rPr lang="zh-CN" altLang="en-US" sz="3600" b="1" dirty="0">
                <a:ea typeface="宋体" panose="02010600030101010101" pitchFamily="2" charset="-122"/>
              </a:rPr>
              <a:t>章 大模型时代的开端</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p:txBody>
          <a:bodyPr/>
          <a:lstStyle/>
          <a:p>
            <a:r>
              <a:rPr lang="en-US" altLang="zh-CN" dirty="0">
                <a:ea typeface="宋体" panose="02010600030101010101" pitchFamily="2" charset="-122"/>
              </a:rPr>
              <a:t>1.1  </a:t>
            </a:r>
            <a:r>
              <a:rPr lang="zh-CN" altLang="en-US" dirty="0">
                <a:ea typeface="宋体" panose="02010600030101010101" pitchFamily="2" charset="-122"/>
              </a:rPr>
              <a:t>大模型的历史与发展</a:t>
            </a:r>
          </a:p>
          <a:p>
            <a:r>
              <a:rPr lang="en-US" altLang="zh-CN" dirty="0">
                <a:ea typeface="宋体" panose="02010600030101010101" pitchFamily="2" charset="-122"/>
              </a:rPr>
              <a:t>1.2  </a:t>
            </a:r>
            <a:r>
              <a:rPr lang="zh-CN" altLang="en-US" dirty="0">
                <a:ea typeface="宋体" panose="02010600030101010101" pitchFamily="2" charset="-122"/>
              </a:rPr>
              <a:t>为什么要使用大模型</a:t>
            </a:r>
          </a:p>
          <a:p>
            <a:r>
              <a:rPr lang="en-US" altLang="zh-CN" dirty="0">
                <a:ea typeface="宋体" panose="02010600030101010101" pitchFamily="2" charset="-122"/>
              </a:rPr>
              <a:t>1.3  </a:t>
            </a:r>
            <a:r>
              <a:rPr lang="zh-CN" altLang="en-US"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a:xfrm>
            <a:off x="457200" y="115677"/>
            <a:ext cx="8229600" cy="1143000"/>
          </a:xfrm>
        </p:spPr>
        <p:txBody>
          <a:bodyPr/>
          <a:lstStyle/>
          <a:p>
            <a:r>
              <a:rPr lang="en-US" altLang="zh-CN" dirty="0">
                <a:ea typeface="宋体" panose="02010600030101010101" pitchFamily="2" charset="-122"/>
              </a:rPr>
              <a:t>1.1  </a:t>
            </a:r>
            <a:r>
              <a:rPr lang="zh-CN" altLang="en-US" dirty="0">
                <a:ea typeface="宋体" panose="02010600030101010101" pitchFamily="2" charset="-122"/>
              </a:rPr>
              <a:t>大模型的历史与发展</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323528" y="1168152"/>
            <a:ext cx="8229600" cy="892696"/>
          </a:xfrm>
        </p:spPr>
        <p:txBody>
          <a:bodyPr/>
          <a:lstStyle/>
          <a:p>
            <a:pPr marL="0" indent="0" algn="just">
              <a:lnSpc>
                <a:spcPct val="173000"/>
              </a:lnSpc>
              <a:spcBef>
                <a:spcPts val="1300"/>
              </a:spcBef>
              <a:spcAft>
                <a:spcPts val="1300"/>
              </a:spcAft>
              <a:buNone/>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1.1.1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深度学习与大模型的起源</a:t>
            </a:r>
          </a:p>
          <a:p>
            <a:pPr marL="0" indent="0" algn="just">
              <a:lnSpc>
                <a:spcPct val="173000"/>
              </a:lnSpc>
              <a:spcBef>
                <a:spcPts val="1300"/>
              </a:spcBef>
              <a:spcAft>
                <a:spcPts val="1300"/>
              </a:spcAft>
              <a:buNone/>
            </a:pPr>
            <a:endParaRPr lang="zh-CN" altLang="zh-CN" sz="1800" b="1" kern="100" dirty="0">
              <a:effectLst/>
              <a:latin typeface="等线" panose="02010600030101010101" pitchFamily="2" charset="-122"/>
              <a:ea typeface="等线" panose="02010600030101010101" pitchFamily="2" charset="-122"/>
            </a:endParaRPr>
          </a:p>
        </p:txBody>
      </p:sp>
      <p:sp>
        <p:nvSpPr>
          <p:cNvPr id="6" name="文本框 5">
            <a:extLst>
              <a:ext uri="{FF2B5EF4-FFF2-40B4-BE49-F238E27FC236}">
                <a16:creationId xmlns:a16="http://schemas.microsoft.com/office/drawing/2014/main" id="{802244E9-5163-466F-B5DA-FE37374E23F1}"/>
              </a:ext>
            </a:extLst>
          </p:cNvPr>
          <p:cNvSpPr txBox="1"/>
          <p:nvPr/>
        </p:nvSpPr>
        <p:spPr>
          <a:xfrm>
            <a:off x="312514" y="1844824"/>
            <a:ext cx="8579965" cy="3968074"/>
          </a:xfrm>
          <a:prstGeom prst="rect">
            <a:avLst/>
          </a:prstGeom>
          <a:noFill/>
        </p:spPr>
        <p:txBody>
          <a:bodyPr wrap="square">
            <a:spAutoFit/>
          </a:bodyPr>
          <a:lstStyle/>
          <a:p>
            <a:pPr indent="269875" algn="just">
              <a:lnSpc>
                <a:spcPts val="1560"/>
              </a:lnSpc>
            </a:pPr>
            <a:r>
              <a:rPr lang="zh-CN" altLang="zh-CN" sz="1000" dirty="0">
                <a:effectLst/>
                <a:latin typeface="Times New Roman" panose="02020603050405020304" pitchFamily="18" charset="0"/>
                <a:ea typeface="宋体" panose="02010600030101010101" pitchFamily="2" charset="-122"/>
              </a:rPr>
              <a:t>随着技术的日新月异，深度学习与大模型逐渐成为自然语言处理等领域的主流方法，它们不仅引领了人工智能技术的新潮流，更为我们的未来描绘出了一幅充满无限可能的画卷。</a:t>
            </a:r>
          </a:p>
          <a:p>
            <a:pPr indent="269875" algn="just">
              <a:lnSpc>
                <a:spcPts val="1560"/>
              </a:lnSpc>
            </a:pPr>
            <a:r>
              <a:rPr lang="zh-CN" altLang="zh-CN" sz="1000" dirty="0">
                <a:effectLst/>
                <a:latin typeface="Times New Roman" panose="02020603050405020304" pitchFamily="18" charset="0"/>
                <a:ea typeface="宋体" panose="02010600030101010101" pitchFamily="2" charset="-122"/>
              </a:rPr>
              <a:t>谷歌的</a:t>
            </a:r>
            <a:r>
              <a:rPr lang="en-US" altLang="zh-CN" sz="1000" dirty="0">
                <a:effectLst/>
                <a:latin typeface="Times New Roman" panose="02020603050405020304" pitchFamily="18" charset="0"/>
                <a:ea typeface="宋体" panose="02010600030101010101" pitchFamily="2" charset="-122"/>
              </a:rPr>
              <a:t>BERT</a:t>
            </a:r>
            <a:r>
              <a:rPr lang="zh-CN" altLang="zh-CN" sz="1000" dirty="0">
                <a:effectLst/>
                <a:latin typeface="Times New Roman" panose="02020603050405020304" pitchFamily="18" charset="0"/>
                <a:ea typeface="宋体" panose="02010600030101010101" pitchFamily="2" charset="-122"/>
              </a:rPr>
              <a:t>和</a:t>
            </a:r>
            <a:r>
              <a:rPr lang="en-US" altLang="zh-CN" sz="1000" dirty="0" err="1">
                <a:effectLst/>
                <a:latin typeface="Times New Roman" panose="02020603050405020304" pitchFamily="18" charset="0"/>
                <a:ea typeface="宋体" panose="02010600030101010101" pitchFamily="2" charset="-122"/>
              </a:rPr>
              <a:t>OpenAI</a:t>
            </a:r>
            <a:r>
              <a:rPr lang="zh-CN" altLang="zh-CN" sz="1000" dirty="0">
                <a:effectLst/>
                <a:latin typeface="Times New Roman" panose="02020603050405020304" pitchFamily="18" charset="0"/>
                <a:ea typeface="宋体" panose="02010600030101010101" pitchFamily="2" charset="-122"/>
              </a:rPr>
              <a:t>的</a:t>
            </a:r>
            <a:r>
              <a:rPr lang="en-US" altLang="zh-CN" sz="1000" dirty="0">
                <a:effectLst/>
                <a:latin typeface="Times New Roman" panose="02020603050405020304" pitchFamily="18" charset="0"/>
                <a:ea typeface="宋体" panose="02010600030101010101" pitchFamily="2" charset="-122"/>
              </a:rPr>
              <a:t>GPT-3</a:t>
            </a:r>
            <a:r>
              <a:rPr lang="zh-CN" altLang="zh-CN" sz="1000" dirty="0">
                <a:effectLst/>
                <a:latin typeface="Times New Roman" panose="02020603050405020304" pitchFamily="18" charset="0"/>
                <a:ea typeface="宋体" panose="02010600030101010101" pitchFamily="2" charset="-122"/>
              </a:rPr>
              <a:t>是这一时代的杰出代表。</a:t>
            </a:r>
            <a:r>
              <a:rPr lang="en-US" altLang="zh-CN" sz="1000" dirty="0">
                <a:effectLst/>
                <a:latin typeface="Times New Roman" panose="02020603050405020304" pitchFamily="18" charset="0"/>
                <a:ea typeface="宋体" panose="02010600030101010101" pitchFamily="2" charset="-122"/>
              </a:rPr>
              <a:t>BERT</a:t>
            </a:r>
            <a:r>
              <a:rPr lang="zh-CN" altLang="zh-CN" sz="1000" dirty="0">
                <a:effectLst/>
                <a:latin typeface="Times New Roman" panose="02020603050405020304" pitchFamily="18" charset="0"/>
                <a:ea typeface="宋体" panose="02010600030101010101" pitchFamily="2" charset="-122"/>
              </a:rPr>
              <a:t>，全名为</a:t>
            </a:r>
            <a:r>
              <a:rPr lang="en-US" altLang="zh-CN" sz="1000" dirty="0">
                <a:effectLst/>
                <a:latin typeface="Times New Roman" panose="02020603050405020304" pitchFamily="18" charset="0"/>
                <a:ea typeface="宋体" panose="02010600030101010101" pitchFamily="2" charset="-122"/>
              </a:rPr>
              <a:t>Bidirectional Encoder Representations from Transformers</a:t>
            </a:r>
            <a:r>
              <a:rPr lang="zh-CN" altLang="zh-CN" sz="1000" dirty="0">
                <a:effectLst/>
                <a:latin typeface="Times New Roman" panose="02020603050405020304" pitchFamily="18" charset="0"/>
                <a:ea typeface="宋体" panose="02010600030101010101" pitchFamily="2" charset="-122"/>
              </a:rPr>
              <a:t>，是基于</a:t>
            </a:r>
            <a:r>
              <a:rPr lang="en-US" altLang="zh-CN" sz="1000" dirty="0">
                <a:effectLst/>
                <a:latin typeface="Times New Roman" panose="02020603050405020304" pitchFamily="18" charset="0"/>
                <a:ea typeface="宋体" panose="02010600030101010101" pitchFamily="2" charset="-122"/>
              </a:rPr>
              <a:t>Transformer</a:t>
            </a:r>
            <a:r>
              <a:rPr lang="zh-CN" altLang="zh-CN" sz="1000" dirty="0">
                <a:effectLst/>
                <a:latin typeface="Times New Roman" panose="02020603050405020304" pitchFamily="18" charset="0"/>
                <a:ea typeface="宋体" panose="02010600030101010101" pitchFamily="2" charset="-122"/>
              </a:rPr>
              <a:t>的一个预训练语言模型。自</a:t>
            </a:r>
            <a:r>
              <a:rPr lang="en-US" altLang="zh-CN" sz="1000" dirty="0">
                <a:effectLst/>
                <a:latin typeface="Times New Roman" panose="02020603050405020304" pitchFamily="18" charset="0"/>
                <a:ea typeface="宋体" panose="02010600030101010101" pitchFamily="2" charset="-122"/>
              </a:rPr>
              <a:t>2018</a:t>
            </a:r>
            <a:r>
              <a:rPr lang="zh-CN" altLang="zh-CN" sz="1000" dirty="0">
                <a:effectLst/>
                <a:latin typeface="Times New Roman" panose="02020603050405020304" pitchFamily="18" charset="0"/>
                <a:ea typeface="宋体" panose="02010600030101010101" pitchFamily="2" charset="-122"/>
              </a:rPr>
              <a:t>年谷歌发布以来，它在自然语言理解和自然语言生成任务中的卓越性能，已经使它成为</a:t>
            </a:r>
            <a:r>
              <a:rPr lang="en-US" altLang="zh-CN" sz="1000" dirty="0">
                <a:effectLst/>
                <a:latin typeface="Times New Roman" panose="02020603050405020304" pitchFamily="18" charset="0"/>
                <a:ea typeface="宋体" panose="02010600030101010101" pitchFamily="2" charset="-122"/>
              </a:rPr>
              <a:t>NLP</a:t>
            </a:r>
            <a:r>
              <a:rPr lang="zh-CN" altLang="zh-CN" sz="1000" dirty="0">
                <a:effectLst/>
                <a:latin typeface="Times New Roman" panose="02020603050405020304" pitchFamily="18" charset="0"/>
                <a:ea typeface="宋体" panose="02010600030101010101" pitchFamily="2" charset="-122"/>
              </a:rPr>
              <a:t>领域的新里程碑。与此同时，</a:t>
            </a:r>
            <a:r>
              <a:rPr lang="en-US" altLang="zh-CN" sz="1000" dirty="0">
                <a:effectLst/>
                <a:latin typeface="Times New Roman" panose="02020603050405020304" pitchFamily="18" charset="0"/>
                <a:ea typeface="宋体" panose="02010600030101010101" pitchFamily="2" charset="-122"/>
              </a:rPr>
              <a:t>GPT-3</a:t>
            </a:r>
            <a:r>
              <a:rPr lang="zh-CN" altLang="zh-CN" sz="1000" dirty="0">
                <a:effectLst/>
                <a:latin typeface="Times New Roman" panose="02020603050405020304" pitchFamily="18" charset="0"/>
                <a:ea typeface="宋体" panose="02010600030101010101" pitchFamily="2" charset="-122"/>
              </a:rPr>
              <a:t>作为</a:t>
            </a:r>
            <a:r>
              <a:rPr lang="en-US" altLang="zh-CN" sz="1000" dirty="0" err="1">
                <a:effectLst/>
                <a:latin typeface="Times New Roman" panose="02020603050405020304" pitchFamily="18" charset="0"/>
                <a:ea typeface="宋体" panose="02010600030101010101" pitchFamily="2" charset="-122"/>
              </a:rPr>
              <a:t>OpenAI</a:t>
            </a:r>
            <a:r>
              <a:rPr lang="zh-CN" altLang="zh-CN" sz="1000" dirty="0">
                <a:effectLst/>
                <a:latin typeface="Times New Roman" panose="02020603050405020304" pitchFamily="18" charset="0"/>
                <a:ea typeface="宋体" panose="02010600030101010101" pitchFamily="2" charset="-122"/>
              </a:rPr>
              <a:t>在</a:t>
            </a:r>
            <a:r>
              <a:rPr lang="en-US" altLang="zh-CN" sz="1000" dirty="0">
                <a:effectLst/>
                <a:latin typeface="Times New Roman" panose="02020603050405020304" pitchFamily="18" charset="0"/>
                <a:ea typeface="宋体" panose="02010600030101010101" pitchFamily="2" charset="-122"/>
              </a:rPr>
              <a:t>2020</a:t>
            </a:r>
            <a:r>
              <a:rPr lang="zh-CN" altLang="zh-CN" sz="1000" dirty="0">
                <a:effectLst/>
                <a:latin typeface="Times New Roman" panose="02020603050405020304" pitchFamily="18" charset="0"/>
                <a:ea typeface="宋体" panose="02010600030101010101" pitchFamily="2" charset="-122"/>
              </a:rPr>
              <a:t>年的杰出作品，拥有惊人的</a:t>
            </a:r>
            <a:r>
              <a:rPr lang="en-US" altLang="zh-CN" sz="1000" dirty="0">
                <a:effectLst/>
                <a:latin typeface="Times New Roman" panose="02020603050405020304" pitchFamily="18" charset="0"/>
                <a:ea typeface="宋体" panose="02010600030101010101" pitchFamily="2" charset="-122"/>
              </a:rPr>
              <a:t>1750</a:t>
            </a:r>
            <a:r>
              <a:rPr lang="zh-CN" altLang="zh-CN" sz="1000" dirty="0">
                <a:effectLst/>
                <a:latin typeface="Times New Roman" panose="02020603050405020304" pitchFamily="18" charset="0"/>
                <a:ea typeface="宋体" panose="02010600030101010101" pitchFamily="2" charset="-122"/>
              </a:rPr>
              <a:t>亿模型参数，展现了在自然语言生成任务中出色的生成能力和泛化能力，成为当时最强大的语言模型之一。</a:t>
            </a:r>
          </a:p>
          <a:p>
            <a:pPr indent="269875" algn="just">
              <a:lnSpc>
                <a:spcPts val="1560"/>
              </a:lnSpc>
            </a:pPr>
            <a:r>
              <a:rPr lang="zh-CN" altLang="zh-CN" sz="1000" dirty="0">
                <a:effectLst/>
                <a:latin typeface="Times New Roman" panose="02020603050405020304" pitchFamily="18" charset="0"/>
                <a:ea typeface="宋体" panose="02010600030101010101" pitchFamily="2" charset="-122"/>
              </a:rPr>
              <a:t>深度学习与大模型的成功并非偶然。在众多机构和企业的推动下，各种大模型如雨后春笋般涌现。</a:t>
            </a:r>
            <a:r>
              <a:rPr lang="en-US" altLang="zh-CN" sz="1000" dirty="0">
                <a:effectLst/>
                <a:latin typeface="Times New Roman" panose="02020603050405020304" pitchFamily="18" charset="0"/>
                <a:ea typeface="宋体" panose="02010600030101010101" pitchFamily="2" charset="-122"/>
              </a:rPr>
              <a:t>Facebook</a:t>
            </a:r>
            <a:r>
              <a:rPr lang="zh-CN" altLang="zh-CN" sz="1000" dirty="0">
                <a:effectLst/>
                <a:latin typeface="Times New Roman" panose="02020603050405020304" pitchFamily="18" charset="0"/>
                <a:ea typeface="宋体" panose="02010600030101010101" pitchFamily="2" charset="-122"/>
              </a:rPr>
              <a:t>的</a:t>
            </a:r>
            <a:r>
              <a:rPr lang="en-US" altLang="zh-CN" sz="1000" dirty="0" err="1">
                <a:effectLst/>
                <a:latin typeface="Times New Roman" panose="02020603050405020304" pitchFamily="18" charset="0"/>
                <a:ea typeface="宋体" panose="02010600030101010101" pitchFamily="2" charset="-122"/>
              </a:rPr>
              <a:t>RoBERTa</a:t>
            </a:r>
            <a:r>
              <a:rPr lang="zh-CN" altLang="zh-CN" sz="1000" dirty="0">
                <a:effectLst/>
                <a:latin typeface="Times New Roman" panose="02020603050405020304" pitchFamily="18" charset="0"/>
                <a:ea typeface="宋体" panose="02010600030101010101" pitchFamily="2" charset="-122"/>
              </a:rPr>
              <a:t>、微软的</a:t>
            </a:r>
            <a:r>
              <a:rPr lang="en-US" altLang="zh-CN" sz="1000" dirty="0">
                <a:effectLst/>
                <a:latin typeface="Times New Roman" panose="02020603050405020304" pitchFamily="18" charset="0"/>
                <a:ea typeface="宋体" panose="02010600030101010101" pitchFamily="2" charset="-122"/>
              </a:rPr>
              <a:t>MT-DNN</a:t>
            </a:r>
            <a:r>
              <a:rPr lang="zh-CN" altLang="zh-CN" sz="1000" dirty="0">
                <a:effectLst/>
                <a:latin typeface="Times New Roman" panose="02020603050405020304" pitchFamily="18" charset="0"/>
                <a:ea typeface="宋体" panose="02010600030101010101" pitchFamily="2" charset="-122"/>
              </a:rPr>
              <a:t>等大模型都在自然语言处理、计算机视觉、语音识别等领域取得了显著进展，为人工智能技术的发展注入了新的活力。尤其值得一提的是，</a:t>
            </a:r>
            <a:r>
              <a:rPr lang="en-US" altLang="zh-CN" sz="1000" dirty="0">
                <a:effectLst/>
                <a:latin typeface="Times New Roman" panose="02020603050405020304" pitchFamily="18" charset="0"/>
                <a:ea typeface="宋体" panose="02010600030101010101" pitchFamily="2" charset="-122"/>
              </a:rPr>
              <a:t>2021</a:t>
            </a:r>
            <a:r>
              <a:rPr lang="zh-CN" altLang="zh-CN" sz="1000" dirty="0">
                <a:effectLst/>
                <a:latin typeface="Times New Roman" panose="02020603050405020304" pitchFamily="18" charset="0"/>
                <a:ea typeface="宋体" panose="02010600030101010101" pitchFamily="2" charset="-122"/>
              </a:rPr>
              <a:t>年</a:t>
            </a:r>
            <a:r>
              <a:rPr lang="en-US" altLang="zh-CN" sz="1000" dirty="0">
                <a:effectLst/>
                <a:latin typeface="Times New Roman" panose="02020603050405020304" pitchFamily="18" charset="0"/>
                <a:ea typeface="宋体" panose="02010600030101010101" pitchFamily="2" charset="-122"/>
              </a:rPr>
              <a:t>Google</a:t>
            </a:r>
            <a:r>
              <a:rPr lang="zh-CN" altLang="zh-CN" sz="1000" dirty="0">
                <a:effectLst/>
                <a:latin typeface="Times New Roman" panose="02020603050405020304" pitchFamily="18" charset="0"/>
                <a:ea typeface="宋体" panose="02010600030101010101" pitchFamily="2" charset="-122"/>
              </a:rPr>
              <a:t>的</a:t>
            </a:r>
            <a:r>
              <a:rPr lang="en-US" altLang="zh-CN" sz="1000" dirty="0">
                <a:effectLst/>
                <a:latin typeface="Times New Roman" panose="02020603050405020304" pitchFamily="18" charset="0"/>
                <a:ea typeface="宋体" panose="02010600030101010101" pitchFamily="2" charset="-122"/>
              </a:rPr>
              <a:t>Switch Transformer</a:t>
            </a:r>
            <a:r>
              <a:rPr lang="zh-CN" altLang="zh-CN" sz="1000" dirty="0">
                <a:effectLst/>
                <a:latin typeface="Times New Roman" panose="02020603050405020304" pitchFamily="18" charset="0"/>
                <a:ea typeface="宋体" panose="02010600030101010101" pitchFamily="2" charset="-122"/>
              </a:rPr>
              <a:t>首次突破了万亿规模，同年</a:t>
            </a:r>
            <a:r>
              <a:rPr lang="en-US" altLang="zh-CN" sz="1000" dirty="0">
                <a:effectLst/>
                <a:latin typeface="Times New Roman" panose="02020603050405020304" pitchFamily="18" charset="0"/>
                <a:ea typeface="宋体" panose="02010600030101010101" pitchFamily="2" charset="-122"/>
              </a:rPr>
              <a:t>12</a:t>
            </a:r>
            <a:r>
              <a:rPr lang="zh-CN" altLang="zh-CN" sz="1000" dirty="0">
                <a:effectLst/>
                <a:latin typeface="Times New Roman" panose="02020603050405020304" pitchFamily="18" charset="0"/>
                <a:ea typeface="宋体" panose="02010600030101010101" pitchFamily="2" charset="-122"/>
              </a:rPr>
              <a:t>月推出的</a:t>
            </a:r>
            <a:r>
              <a:rPr lang="en-US" altLang="zh-CN" sz="1000" dirty="0">
                <a:effectLst/>
                <a:latin typeface="Times New Roman" panose="02020603050405020304" pitchFamily="18" charset="0"/>
                <a:ea typeface="宋体" panose="02010600030101010101" pitchFamily="2" charset="-122"/>
              </a:rPr>
              <a:t>1.2</a:t>
            </a:r>
            <a:r>
              <a:rPr lang="zh-CN" altLang="zh-CN" sz="1000" dirty="0">
                <a:effectLst/>
                <a:latin typeface="Times New Roman" panose="02020603050405020304" pitchFamily="18" charset="0"/>
                <a:ea typeface="宋体" panose="02010600030101010101" pitchFamily="2" charset="-122"/>
              </a:rPr>
              <a:t>万亿参数</a:t>
            </a:r>
            <a:r>
              <a:rPr lang="en-US" altLang="zh-CN" sz="1000" dirty="0" err="1">
                <a:effectLst/>
                <a:latin typeface="Times New Roman" panose="02020603050405020304" pitchFamily="18" charset="0"/>
                <a:ea typeface="宋体" panose="02010600030101010101" pitchFamily="2" charset="-122"/>
              </a:rPr>
              <a:t>GLaM</a:t>
            </a:r>
            <a:r>
              <a:rPr lang="zh-CN" altLang="zh-CN" sz="1000" dirty="0">
                <a:effectLst/>
                <a:latin typeface="Times New Roman" panose="02020603050405020304" pitchFamily="18" charset="0"/>
                <a:ea typeface="宋体" panose="02010600030101010101" pitchFamily="2" charset="-122"/>
              </a:rPr>
              <a:t>通用大语言模型再次刷新了记录，展现了人工智能技术的巨大潜力。</a:t>
            </a:r>
          </a:p>
          <a:p>
            <a:pPr indent="269875" algn="just">
              <a:lnSpc>
                <a:spcPts val="1560"/>
              </a:lnSpc>
            </a:pPr>
            <a:r>
              <a:rPr lang="zh-CN" altLang="zh-CN" sz="1000" dirty="0">
                <a:effectLst/>
                <a:latin typeface="Times New Roman" panose="02020603050405020304" pitchFamily="18" charset="0"/>
                <a:ea typeface="宋体" panose="02010600030101010101" pitchFamily="2" charset="-122"/>
              </a:rPr>
              <a:t>大模型的影响力已经超越了自然语言处理领域，对计算机视觉、语音识别等领域也产生了深远影响。这些领域的突破不仅提升了人工智能技术的整体水平，更为我们的日常生活带来了前所未有的便利。例如，通过大模型的帮助，自然语言翻译已经变得越来越准确和流畅，智能客服能够更好地理解我们的需求并提供满意的解答，个人助理可以更加智能地管理我们的日程和生活。</a:t>
            </a:r>
          </a:p>
          <a:p>
            <a:pPr indent="269875" algn="just">
              <a:lnSpc>
                <a:spcPts val="1560"/>
              </a:lnSpc>
            </a:pPr>
            <a:r>
              <a:rPr lang="zh-CN" altLang="zh-CN" sz="1000" dirty="0">
                <a:effectLst/>
                <a:latin typeface="Times New Roman" panose="02020603050405020304" pitchFamily="18" charset="0"/>
                <a:ea typeface="宋体" panose="02010600030101010101" pitchFamily="2" charset="-122"/>
              </a:rPr>
              <a:t>然而，尽管大模型的训练仍需大量的数据和计算资源，但随着技术的进步，其训练和应用正变得越来越可行和普遍。云计算、边缘计算等新技术的发展为大模型的训练和应用提供了强大的基础设施支持。同时，新的算法和优化技术也在不断降低大模型的训练成本和提高其效率。</a:t>
            </a:r>
          </a:p>
          <a:p>
            <a:pPr indent="269875" algn="just">
              <a:lnSpc>
                <a:spcPts val="1560"/>
              </a:lnSpc>
            </a:pPr>
            <a:r>
              <a:rPr lang="zh-CN" altLang="zh-CN" sz="1000" dirty="0">
                <a:effectLst/>
                <a:latin typeface="Times New Roman" panose="02020603050405020304" pitchFamily="18" charset="0"/>
                <a:ea typeface="宋体" panose="02010600030101010101" pitchFamily="2" charset="-122"/>
              </a:rPr>
              <a:t>展望未来，我们有理由相信，在技术的持续推动和创新下，深度学习与大模型将继续为人工智能领域书写新的辉煌。随着模型规模的进一步扩大和算法的不断优化，我们可以期待大模型在自然语言处理、计算机视觉、语音识别等领域取得更加卓越的性能。同时，随着人工智能技术的不断发展和社会应用的不断深化，我们可以期待更多新的应用场景和商业模式涌现出来。</a:t>
            </a:r>
          </a:p>
          <a:p>
            <a:pPr indent="269875" algn="just">
              <a:lnSpc>
                <a:spcPts val="1560"/>
              </a:lnSpc>
            </a:pPr>
            <a:r>
              <a:rPr lang="zh-CN" altLang="zh-CN" sz="1000" dirty="0">
                <a:effectLst/>
                <a:latin typeface="Times New Roman" panose="02020603050405020304" pitchFamily="18" charset="0"/>
                <a:ea typeface="宋体" panose="02010600030101010101" pitchFamily="2" charset="-122"/>
              </a:rPr>
              <a:t>总的来说，深度学习与大模型的成功是人工智能技术发展的一个重要里程碑。它们不仅为我们提供了强大的工具和技术支持，更为我们的未来描绘出了一幅充满无限可能的画卷。在这个新时代里，我们有理由期待深度学习与大模型继续引领人工智能技术的发展潮流为我们带来更多的科技奇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a:xfrm>
            <a:off x="457200" y="135284"/>
            <a:ext cx="8229600" cy="1143000"/>
          </a:xfrm>
        </p:spPr>
        <p:txBody>
          <a:bodyPr/>
          <a:lstStyle/>
          <a:p>
            <a:r>
              <a:rPr lang="en-US" altLang="zh-CN" dirty="0">
                <a:ea typeface="宋体" panose="02010600030101010101" pitchFamily="2" charset="-122"/>
              </a:rPr>
              <a:t>1.1  </a:t>
            </a:r>
            <a:r>
              <a:rPr lang="zh-CN" altLang="en-US" dirty="0">
                <a:ea typeface="宋体" panose="02010600030101010101" pitchFamily="2" charset="-122"/>
              </a:rPr>
              <a:t>大模型的历史与发展</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81075" y="1278284"/>
            <a:ext cx="8229600" cy="96470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1.1.2  </a:t>
            </a:r>
            <a:r>
              <a:rPr lang="zh-CN" altLang="zh-CN" sz="1800" b="1" kern="100" dirty="0">
                <a:effectLst/>
                <a:latin typeface="等线" panose="02010600030101010101" pitchFamily="2" charset="-122"/>
                <a:ea typeface="等线" panose="02010600030101010101" pitchFamily="2" charset="-122"/>
              </a:rPr>
              <a:t>深度学习与人工智能</a:t>
            </a:r>
          </a:p>
        </p:txBody>
      </p:sp>
      <p:sp>
        <p:nvSpPr>
          <p:cNvPr id="7" name="文本框 6">
            <a:extLst>
              <a:ext uri="{FF2B5EF4-FFF2-40B4-BE49-F238E27FC236}">
                <a16:creationId xmlns:a16="http://schemas.microsoft.com/office/drawing/2014/main" id="{2207A10F-2E5A-41C7-9A46-3F1720E1D236}"/>
              </a:ext>
            </a:extLst>
          </p:cNvPr>
          <p:cNvSpPr txBox="1"/>
          <p:nvPr/>
        </p:nvSpPr>
        <p:spPr>
          <a:xfrm>
            <a:off x="180728" y="1916832"/>
            <a:ext cx="8640960" cy="3990836"/>
          </a:xfrm>
          <a:prstGeom prst="rect">
            <a:avLst/>
          </a:prstGeom>
          <a:noFill/>
        </p:spPr>
        <p:txBody>
          <a:bodyPr wrap="square">
            <a:spAutoFit/>
          </a:bodyPr>
          <a:lstStyle/>
          <a:p>
            <a:pPr indent="269875" algn="just">
              <a:lnSpc>
                <a:spcPts val="1560"/>
              </a:lnSpc>
            </a:pPr>
            <a:r>
              <a:rPr lang="zh-CN" altLang="zh-CN" sz="1600" dirty="0">
                <a:effectLst/>
                <a:latin typeface="Times New Roman" panose="02020603050405020304" pitchFamily="18" charset="0"/>
                <a:ea typeface="宋体" panose="02010600030101010101" pitchFamily="2" charset="-122"/>
              </a:rPr>
              <a:t>近十年来，</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深度学习</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大算力</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已成为实现人工智能的主流技术途径，通过这一方式训练得出的模型在全球掀起了</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大炼模型</a:t>
            </a:r>
            <a:r>
              <a:rPr lang="en-US" altLang="zh-CN" sz="1600" dirty="0">
                <a:effectLst/>
                <a:latin typeface="Times New Roman" panose="02020603050405020304" pitchFamily="18" charset="0"/>
                <a:ea typeface="宋体" panose="02010600030101010101" pitchFamily="2" charset="-122"/>
              </a:rPr>
              <a:t>”</a:t>
            </a:r>
            <a:r>
              <a:rPr lang="zh-CN" altLang="zh-CN" sz="1600" dirty="0">
                <a:effectLst/>
                <a:latin typeface="Times New Roman" panose="02020603050405020304" pitchFamily="18" charset="0"/>
                <a:ea typeface="宋体" panose="02010600030101010101" pitchFamily="2" charset="-122"/>
              </a:rPr>
              <a:t>的热潮，并催生众多人工智能公司。然而，深度学习技术出现的这十年间，模型大多针对特定场景进行训练，即小模型依然沿用传统的定制化、作坊式的开发方式。这种方式需要完成从研发到应用的全方位流程，包括需求定义、数据收集、模型算法设计、训练调优、应用部署和运营维护等一系列阶段。因此，除了需要产品经理准确定义需求外，还需要人工智能研发人员具备扎实的专业知识和协同合作能力，以应对大量复杂的工作。</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相较于传统模型，大模型的优势在于其具备通用能力。通过从海量、多类型的场景数据中学习，大模型能够总结出不同场景、不同业务的通用特征和规律，进而成为具有泛化能力的模型库。在应对新的业务场景或基于大模型开发应用时，可以对大模型进行适配，例如利用小规模标注数据进行二次训练，或者无需自定义任务即可完成多个应用场景。因此，大模型的通用能力能够有效应对多样化、碎片化的人工智能应用需求，为大规模人工智能落地应用提供了可能。同时，由于其作为一种新型的算法和工具，大模型正在成为人工智能技术新的制高点和基础设施。</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值得一提的是，大模型的变革性技术特性显著提升了人工智能模型在应用中的性能表现。它能够将人工智能的算法开发过程由传统的烟囱式开发模式转向集中式建模。通过这种转变，大模型解决了人工智能应用落地过程中的一些关键痛点，包括场景碎片化、模型结构零散化和模型训练需求零散化等问题。这为我们在新时代探索和应用人工智能技术指明了方向，并奠定了坚实的基础。</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dirty="0">
                <a:ea typeface="宋体" panose="02010600030101010101" pitchFamily="2" charset="-122"/>
              </a:rPr>
              <a:t>1.2  </a:t>
            </a:r>
            <a:r>
              <a:rPr lang="zh-CN" altLang="en-US" dirty="0">
                <a:ea typeface="宋体" panose="02010600030101010101" pitchFamily="2" charset="-122"/>
              </a:rPr>
              <a:t>为什么要使用大模型</a:t>
            </a: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748680"/>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1.2.1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大模型与普通模型的区别</a:t>
            </a:r>
          </a:p>
        </p:txBody>
      </p:sp>
      <p:sp>
        <p:nvSpPr>
          <p:cNvPr id="6" name="文本框 5">
            <a:extLst>
              <a:ext uri="{FF2B5EF4-FFF2-40B4-BE49-F238E27FC236}">
                <a16:creationId xmlns:a16="http://schemas.microsoft.com/office/drawing/2014/main" id="{434E0AD6-63A4-40B8-B298-518930558CA1}"/>
              </a:ext>
            </a:extLst>
          </p:cNvPr>
          <p:cNvSpPr txBox="1"/>
          <p:nvPr/>
        </p:nvSpPr>
        <p:spPr>
          <a:xfrm>
            <a:off x="107504" y="2060848"/>
            <a:ext cx="9036496" cy="2215991"/>
          </a:xfrm>
          <a:prstGeom prst="rect">
            <a:avLst/>
          </a:prstGeom>
          <a:noFill/>
        </p:spPr>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顾名思义，大模型指网络规模巨大的深度学习模型，具体表现为模型的参数量规模较大，其规模通常在千亿级别。</a:t>
            </a:r>
            <a:r>
              <a:rPr lang="en-US" altLang="zh-CN" sz="1800" dirty="0">
                <a:effectLst/>
                <a:latin typeface="等线" panose="02010600030101010101" pitchFamily="2" charset="-122"/>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rPr>
              <a:t>随着模型参数的提高，人们逐渐接受模型在越大参数上，其性能越好，但是这大模型于普通深度学习模型有什么区别呢。</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简单的解释可以把普通模型比喻为一个小盒子，它的容量是有限的，只能存储和处理有限数量的数据和信息。这些模型可以完成一些简单的任务，例如分类、预测和生成等，但是它们的能力受到了很大的限制。</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表</a:t>
            </a:r>
            <a:r>
              <a:rPr lang="en-US" altLang="zh-CN" sz="1800" dirty="0">
                <a:effectLst/>
                <a:latin typeface="Times New Roman" panose="02020603050405020304" pitchFamily="18" charset="0"/>
                <a:ea typeface="宋体" panose="02010600030101010101" pitchFamily="2" charset="-122"/>
              </a:rPr>
              <a:t>1-1</a:t>
            </a:r>
            <a:r>
              <a:rPr lang="zh-CN" altLang="zh-CN" sz="1800" dirty="0">
                <a:effectLst/>
                <a:latin typeface="Times New Roman" panose="02020603050405020304" pitchFamily="18" charset="0"/>
                <a:ea typeface="宋体" panose="02010600030101010101" pitchFamily="2" charset="-122"/>
              </a:rPr>
              <a:t>列出了目前可以公开使用的大模型版本和参数量（</a:t>
            </a:r>
            <a:r>
              <a:rPr lang="en-US" altLang="zh-CN" sz="1800" dirty="0">
                <a:effectLst/>
                <a:latin typeface="Times New Roman" panose="02020603050405020304" pitchFamily="18" charset="0"/>
                <a:ea typeface="宋体" panose="02010600030101010101" pitchFamily="2" charset="-122"/>
              </a:rPr>
              <a:t>B</a:t>
            </a:r>
            <a:r>
              <a:rPr lang="zh-CN" altLang="zh-CN" sz="1800" dirty="0">
                <a:effectLst/>
                <a:latin typeface="Times New Roman" panose="02020603050405020304" pitchFamily="18" charset="0"/>
                <a:ea typeface="宋体" panose="02010600030101010101" pitchFamily="2" charset="-122"/>
              </a:rPr>
              <a:t>的意思是英文</a:t>
            </a:r>
            <a:r>
              <a:rPr lang="en-US" altLang="zh-CN" sz="1800" dirty="0">
                <a:effectLst/>
                <a:latin typeface="Times New Roman" panose="02020603050405020304" pitchFamily="18" charset="0"/>
                <a:ea typeface="宋体" panose="02010600030101010101" pitchFamily="2" charset="-122"/>
              </a:rPr>
              <a:t>Billion</a:t>
            </a:r>
            <a:r>
              <a:rPr lang="zh-CN" altLang="zh-CN" sz="1800" dirty="0">
                <a:effectLst/>
                <a:latin typeface="Times New Roman" panose="02020603050405020304" pitchFamily="18" charset="0"/>
                <a:ea typeface="宋体" panose="02010600030101010101" pitchFamily="2" charset="-122"/>
              </a:rPr>
              <a:t>）。</a:t>
            </a:r>
          </a:p>
          <a:p>
            <a:pPr indent="266700">
              <a:lnSpc>
                <a:spcPts val="1560"/>
              </a:lnSpc>
            </a:pPr>
            <a:r>
              <a:rPr lang="en-US" altLang="zh-CN" sz="18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dirty="0">
                <a:effectLst/>
                <a:latin typeface="等线" panose="02010600030101010101" pitchFamily="2" charset="-122"/>
                <a:ea typeface="宋体" panose="02010600030101010101" pitchFamily="2" charset="-122"/>
                <a:cs typeface="Times New Roman" panose="02020603050405020304" pitchFamily="18" charset="0"/>
              </a:rPr>
              <a:t>与下面“这些大模型通常由数十亿、甚至上百亿个参数组成，”不一致，请确认数量级到底是哪个</a:t>
            </a:r>
            <a:endParaRPr lang="zh-CN" altLang="zh-CN" sz="18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C8ECC732-934E-4A08-9D28-9A72B6AB6986}"/>
              </a:ext>
            </a:extLst>
          </p:cNvPr>
          <p:cNvGraphicFramePr>
            <a:graphicFrameLocks noGrp="1"/>
          </p:cNvGraphicFramePr>
          <p:nvPr>
            <p:extLst>
              <p:ext uri="{D42A27DB-BD31-4B8C-83A1-F6EECF244321}">
                <p14:modId xmlns:p14="http://schemas.microsoft.com/office/powerpoint/2010/main" val="2036957422"/>
              </p:ext>
            </p:extLst>
          </p:nvPr>
        </p:nvGraphicFramePr>
        <p:xfrm>
          <a:off x="3750945" y="3799459"/>
          <a:ext cx="5393055" cy="2916682"/>
        </p:xfrm>
        <a:graphic>
          <a:graphicData uri="http://schemas.openxmlformats.org/drawingml/2006/table">
            <a:tbl>
              <a:tblPr firstRow="1" firstCol="1" bandRow="1">
                <a:tableStyleId>{5C22544A-7EE6-4342-B048-85BDC9FD1C3A}</a:tableStyleId>
              </a:tblPr>
              <a:tblGrid>
                <a:gridCol w="1078230">
                  <a:extLst>
                    <a:ext uri="{9D8B030D-6E8A-4147-A177-3AD203B41FA5}">
                      <a16:colId xmlns:a16="http://schemas.microsoft.com/office/drawing/2014/main" val="563256767"/>
                    </a:ext>
                  </a:extLst>
                </a:gridCol>
                <a:gridCol w="1078865">
                  <a:extLst>
                    <a:ext uri="{9D8B030D-6E8A-4147-A177-3AD203B41FA5}">
                      <a16:colId xmlns:a16="http://schemas.microsoft.com/office/drawing/2014/main" val="2455177582"/>
                    </a:ext>
                  </a:extLst>
                </a:gridCol>
                <a:gridCol w="1078230">
                  <a:extLst>
                    <a:ext uri="{9D8B030D-6E8A-4147-A177-3AD203B41FA5}">
                      <a16:colId xmlns:a16="http://schemas.microsoft.com/office/drawing/2014/main" val="1448029874"/>
                    </a:ext>
                  </a:extLst>
                </a:gridCol>
                <a:gridCol w="1078865">
                  <a:extLst>
                    <a:ext uri="{9D8B030D-6E8A-4147-A177-3AD203B41FA5}">
                      <a16:colId xmlns:a16="http://schemas.microsoft.com/office/drawing/2014/main" val="2184651520"/>
                    </a:ext>
                  </a:extLst>
                </a:gridCol>
                <a:gridCol w="1078865">
                  <a:extLst>
                    <a:ext uri="{9D8B030D-6E8A-4147-A177-3AD203B41FA5}">
                      <a16:colId xmlns:a16="http://schemas.microsoft.com/office/drawing/2014/main" val="2065295992"/>
                    </a:ext>
                  </a:extLst>
                </a:gridCol>
              </a:tblGrid>
              <a:tr h="200025">
                <a:tc>
                  <a:txBody>
                    <a:bodyPr/>
                    <a:lstStyle/>
                    <a:p>
                      <a:pPr algn="just">
                        <a:lnSpc>
                          <a:spcPts val="1350"/>
                        </a:lnSpc>
                      </a:pPr>
                      <a:r>
                        <a:rPr lang="en-US" sz="900">
                          <a:effectLst/>
                        </a:rPr>
                        <a:t>Model</a:t>
                      </a:r>
                      <a:endParaRPr lang="zh-CN" sz="900">
                        <a:effectLst/>
                        <a:latin typeface="Arial" panose="020B0604020202020204" pitchFamily="34" charset="0"/>
                        <a:ea typeface="黑体" panose="02010609060101010101" pitchFamily="49" charset="-122"/>
                        <a:cs typeface="宋体" panose="02010600030101010101" pitchFamily="2" charset="-122"/>
                      </a:endParaRPr>
                    </a:p>
                  </a:txBody>
                  <a:tcPr marL="68580" marR="68580" marT="0" marB="0" anchor="ctr"/>
                </a:tc>
                <a:tc>
                  <a:txBody>
                    <a:bodyPr/>
                    <a:lstStyle/>
                    <a:p>
                      <a:pPr algn="just">
                        <a:lnSpc>
                          <a:spcPts val="1350"/>
                        </a:lnSpc>
                      </a:pPr>
                      <a:r>
                        <a:rPr lang="zh-CN" sz="900">
                          <a:effectLst/>
                        </a:rPr>
                        <a:t>作者</a:t>
                      </a:r>
                      <a:endParaRPr lang="zh-CN" sz="900">
                        <a:effectLst/>
                        <a:latin typeface="Arial" panose="020B0604020202020204" pitchFamily="34" charset="0"/>
                        <a:ea typeface="黑体" panose="02010609060101010101" pitchFamily="49" charset="-122"/>
                        <a:cs typeface="宋体" panose="02010600030101010101" pitchFamily="2" charset="-122"/>
                      </a:endParaRPr>
                    </a:p>
                  </a:txBody>
                  <a:tcPr marL="68580" marR="68580" marT="0" marB="0" anchor="ctr"/>
                </a:tc>
                <a:tc>
                  <a:txBody>
                    <a:bodyPr/>
                    <a:lstStyle/>
                    <a:p>
                      <a:pPr algn="just">
                        <a:lnSpc>
                          <a:spcPts val="1350"/>
                        </a:lnSpc>
                      </a:pPr>
                      <a:r>
                        <a:rPr lang="zh-CN" sz="900">
                          <a:effectLst/>
                        </a:rPr>
                        <a:t>参数量</a:t>
                      </a:r>
                      <a:r>
                        <a:rPr lang="en-US" sz="900">
                          <a:effectLst/>
                        </a:rPr>
                        <a:t>(Billion)</a:t>
                      </a:r>
                      <a:endParaRPr lang="zh-CN" sz="900">
                        <a:effectLst/>
                        <a:latin typeface="Arial" panose="020B0604020202020204" pitchFamily="34" charset="0"/>
                        <a:ea typeface="黑体" panose="02010609060101010101" pitchFamily="49" charset="-122"/>
                        <a:cs typeface="宋体" panose="02010600030101010101" pitchFamily="2" charset="-122"/>
                      </a:endParaRPr>
                    </a:p>
                  </a:txBody>
                  <a:tcPr marL="68580" marR="68580" marT="0" marB="0" anchor="ctr"/>
                </a:tc>
                <a:tc>
                  <a:txBody>
                    <a:bodyPr/>
                    <a:lstStyle/>
                    <a:p>
                      <a:pPr algn="just">
                        <a:lnSpc>
                          <a:spcPts val="1350"/>
                        </a:lnSpc>
                      </a:pPr>
                      <a:r>
                        <a:rPr lang="zh-CN" sz="900">
                          <a:effectLst/>
                        </a:rPr>
                        <a:t>类型</a:t>
                      </a:r>
                      <a:endParaRPr lang="zh-CN" sz="900">
                        <a:effectLst/>
                        <a:latin typeface="Arial" panose="020B0604020202020204" pitchFamily="34" charset="0"/>
                        <a:ea typeface="黑体" panose="02010609060101010101" pitchFamily="49" charset="-122"/>
                        <a:cs typeface="宋体" panose="02010600030101010101" pitchFamily="2" charset="-122"/>
                      </a:endParaRPr>
                    </a:p>
                  </a:txBody>
                  <a:tcPr marL="68580" marR="68580" marT="0" marB="0" anchor="ctr"/>
                </a:tc>
                <a:tc>
                  <a:txBody>
                    <a:bodyPr/>
                    <a:lstStyle/>
                    <a:p>
                      <a:pPr algn="just">
                        <a:lnSpc>
                          <a:spcPts val="1350"/>
                        </a:lnSpc>
                      </a:pPr>
                      <a:r>
                        <a:rPr lang="zh-CN" sz="900">
                          <a:effectLst/>
                        </a:rPr>
                        <a:t>开源？</a:t>
                      </a:r>
                      <a:endParaRPr lang="zh-CN" sz="900">
                        <a:effectLst/>
                        <a:latin typeface="Arial" panose="020B0604020202020204" pitchFamily="34" charset="0"/>
                        <a:ea typeface="黑体" panose="02010609060101010101" pitchFamily="49" charset="-122"/>
                        <a:cs typeface="宋体" panose="02010600030101010101" pitchFamily="2" charset="-122"/>
                      </a:endParaRPr>
                    </a:p>
                  </a:txBody>
                  <a:tcPr marL="68580" marR="68580" marT="0" marB="0" anchor="ctr"/>
                </a:tc>
                <a:extLst>
                  <a:ext uri="{0D108BD9-81ED-4DB2-BD59-A6C34878D82A}">
                    <a16:rowId xmlns:a16="http://schemas.microsoft.com/office/drawing/2014/main" val="2206055315"/>
                  </a:ext>
                </a:extLst>
              </a:tr>
              <a:tr h="200025">
                <a:tc>
                  <a:txBody>
                    <a:bodyPr/>
                    <a:lstStyle/>
                    <a:p>
                      <a:pPr>
                        <a:lnSpc>
                          <a:spcPts val="1350"/>
                        </a:lnSpc>
                      </a:pPr>
                      <a:r>
                        <a:rPr lang="en-US" sz="900" kern="100">
                          <a:effectLst/>
                        </a:rPr>
                        <a:t>LLaMa</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Meta AI</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65B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497541078"/>
                  </a:ext>
                </a:extLst>
              </a:tr>
              <a:tr h="33655">
                <a:tc>
                  <a:txBody>
                    <a:bodyPr/>
                    <a:lstStyle/>
                    <a:p>
                      <a:pPr>
                        <a:lnSpc>
                          <a:spcPts val="1350"/>
                        </a:lnSpc>
                      </a:pPr>
                      <a:r>
                        <a:rPr lang="en-US" sz="900" kern="100">
                          <a:effectLst/>
                        </a:rPr>
                        <a:t>OPT</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Meta AI</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175B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431508024"/>
                  </a:ext>
                </a:extLst>
              </a:tr>
              <a:tr h="33655">
                <a:tc>
                  <a:txBody>
                    <a:bodyPr/>
                    <a:lstStyle/>
                    <a:p>
                      <a:pPr>
                        <a:lnSpc>
                          <a:spcPts val="1350"/>
                        </a:lnSpc>
                      </a:pPr>
                      <a:r>
                        <a:rPr lang="en-US" sz="900" kern="100">
                          <a:effectLst/>
                        </a:rPr>
                        <a:t>T5</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11B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Encoder-Decoder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024492722"/>
                  </a:ext>
                </a:extLst>
              </a:tr>
              <a:tr h="33655">
                <a:tc>
                  <a:txBody>
                    <a:bodyPr/>
                    <a:lstStyle/>
                    <a:p>
                      <a:pPr>
                        <a:lnSpc>
                          <a:spcPts val="1350"/>
                        </a:lnSpc>
                      </a:pPr>
                      <a:r>
                        <a:rPr lang="en-US" sz="900" kern="100">
                          <a:effectLst/>
                        </a:rPr>
                        <a:t>mT5</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13B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Encoder-Decoder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223682570"/>
                  </a:ext>
                </a:extLst>
              </a:tr>
              <a:tr h="33655">
                <a:tc>
                  <a:txBody>
                    <a:bodyPr/>
                    <a:lstStyle/>
                    <a:p>
                      <a:pPr>
                        <a:lnSpc>
                          <a:spcPts val="1350"/>
                        </a:lnSpc>
                      </a:pPr>
                      <a:r>
                        <a:rPr lang="en-US" sz="900" kern="100">
                          <a:effectLst/>
                        </a:rPr>
                        <a:t>UL2</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20B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Encoder-Decoder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390032236"/>
                  </a:ext>
                </a:extLst>
              </a:tr>
              <a:tr h="33655">
                <a:tc>
                  <a:txBody>
                    <a:bodyPr/>
                    <a:lstStyle/>
                    <a:p>
                      <a:pPr>
                        <a:lnSpc>
                          <a:spcPts val="1350"/>
                        </a:lnSpc>
                      </a:pPr>
                      <a:r>
                        <a:rPr lang="en-US" sz="900" kern="100">
                          <a:effectLst/>
                        </a:rPr>
                        <a:t>PaLM</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540B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no</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942515961"/>
                  </a:ext>
                </a:extLst>
              </a:tr>
              <a:tr h="200025">
                <a:tc>
                  <a:txBody>
                    <a:bodyPr/>
                    <a:lstStyle/>
                    <a:p>
                      <a:pPr>
                        <a:lnSpc>
                          <a:spcPts val="1350"/>
                        </a:lnSpc>
                      </a:pPr>
                      <a:r>
                        <a:rPr lang="en-US" sz="900" kern="100">
                          <a:effectLst/>
                        </a:rPr>
                        <a:t>LaMDA</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137B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no</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10513439"/>
                  </a:ext>
                </a:extLst>
              </a:tr>
              <a:tr h="33655">
                <a:tc>
                  <a:txBody>
                    <a:bodyPr/>
                    <a:lstStyle/>
                    <a:p>
                      <a:pPr>
                        <a:lnSpc>
                          <a:spcPts val="1350"/>
                        </a:lnSpc>
                      </a:pPr>
                      <a:r>
                        <a:rPr lang="en-US" sz="900" kern="100">
                          <a:effectLst/>
                        </a:rPr>
                        <a:t>FLAN-T5</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zh-CN" sz="900" kern="100">
                          <a:effectLst/>
                        </a:rPr>
                        <a:t>同</a:t>
                      </a:r>
                      <a:r>
                        <a:rPr lang="en-US" sz="900" kern="100">
                          <a:effectLst/>
                        </a:rPr>
                        <a:t>T5</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Encoder-Decoder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24479462"/>
                  </a:ext>
                </a:extLst>
              </a:tr>
              <a:tr h="33655">
                <a:tc>
                  <a:txBody>
                    <a:bodyPr/>
                    <a:lstStyle/>
                    <a:p>
                      <a:pPr>
                        <a:lnSpc>
                          <a:spcPts val="1350"/>
                        </a:lnSpc>
                      </a:pPr>
                      <a:r>
                        <a:rPr lang="en-US" sz="900" kern="100">
                          <a:effectLst/>
                        </a:rPr>
                        <a:t>FLAN-UL2</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zh-CN" sz="900" kern="100">
                          <a:effectLst/>
                        </a:rPr>
                        <a:t>同</a:t>
                      </a:r>
                      <a:r>
                        <a:rPr lang="en-US" sz="900" kern="100">
                          <a:effectLst/>
                        </a:rPr>
                        <a:t>UL2</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Encoder-Decoder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934005985"/>
                  </a:ext>
                </a:extLst>
              </a:tr>
              <a:tr h="33655">
                <a:tc>
                  <a:txBody>
                    <a:bodyPr/>
                    <a:lstStyle/>
                    <a:p>
                      <a:pPr>
                        <a:lnSpc>
                          <a:spcPts val="1350"/>
                        </a:lnSpc>
                      </a:pPr>
                      <a:r>
                        <a:rPr lang="en-US" sz="900" kern="100">
                          <a:effectLst/>
                        </a:rPr>
                        <a:t>FLAN-PaLM</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zh-CN" sz="900" kern="100">
                          <a:effectLst/>
                        </a:rPr>
                        <a:t>同</a:t>
                      </a:r>
                      <a:r>
                        <a:rPr lang="en-US" sz="900" kern="100">
                          <a:effectLst/>
                        </a:rPr>
                        <a:t>PaLM</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no</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77391841"/>
                  </a:ext>
                </a:extLst>
              </a:tr>
              <a:tr h="200025">
                <a:tc>
                  <a:txBody>
                    <a:bodyPr/>
                    <a:lstStyle/>
                    <a:p>
                      <a:pPr>
                        <a:lnSpc>
                          <a:spcPts val="1350"/>
                        </a:lnSpc>
                      </a:pPr>
                      <a:r>
                        <a:rPr lang="en-US" sz="900" kern="100">
                          <a:effectLst/>
                        </a:rPr>
                        <a:t>FLAN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Google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zh-CN" sz="900" kern="100">
                          <a:effectLst/>
                        </a:rPr>
                        <a:t>同</a:t>
                      </a:r>
                      <a:r>
                        <a:rPr lang="en-US" sz="900" kern="100">
                          <a:effectLst/>
                        </a:rPr>
                        <a:t>LaMDA</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no</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895979651"/>
                  </a:ext>
                </a:extLst>
              </a:tr>
              <a:tr h="33655">
                <a:tc>
                  <a:txBody>
                    <a:bodyPr/>
                    <a:lstStyle/>
                    <a:p>
                      <a:pPr>
                        <a:lnSpc>
                          <a:spcPts val="1350"/>
                        </a:lnSpc>
                      </a:pPr>
                      <a:r>
                        <a:rPr lang="en-US" sz="900" kern="100">
                          <a:effectLst/>
                        </a:rPr>
                        <a:t>BLOOM</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BigScience</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176B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366673120"/>
                  </a:ext>
                </a:extLst>
              </a:tr>
              <a:tr h="33655">
                <a:tc>
                  <a:txBody>
                    <a:bodyPr/>
                    <a:lstStyle/>
                    <a:p>
                      <a:pPr>
                        <a:lnSpc>
                          <a:spcPts val="1350"/>
                        </a:lnSpc>
                      </a:pPr>
                      <a:r>
                        <a:rPr lang="en-US" sz="900" kern="100">
                          <a:effectLst/>
                        </a:rPr>
                        <a:t>GPT-Neo</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EleutherAI</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2.7B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1516428575"/>
                  </a:ext>
                </a:extLst>
              </a:tr>
              <a:tr h="33655">
                <a:tc>
                  <a:txBody>
                    <a:bodyPr/>
                    <a:lstStyle/>
                    <a:p>
                      <a:pPr>
                        <a:lnSpc>
                          <a:spcPts val="1350"/>
                        </a:lnSpc>
                      </a:pPr>
                      <a:r>
                        <a:rPr lang="en-US" sz="900" kern="100">
                          <a:effectLst/>
                        </a:rPr>
                        <a:t>GPT-NeoX</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EleutherAI</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20B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009263882"/>
                  </a:ext>
                </a:extLst>
              </a:tr>
              <a:tr h="33655">
                <a:tc>
                  <a:txBody>
                    <a:bodyPr/>
                    <a:lstStyle/>
                    <a:p>
                      <a:pPr>
                        <a:lnSpc>
                          <a:spcPts val="1350"/>
                        </a:lnSpc>
                      </a:pPr>
                      <a:r>
                        <a:rPr lang="en-US" sz="900" kern="100">
                          <a:effectLst/>
                        </a:rPr>
                        <a:t>GPT3</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OpenAI</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175B </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no</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3948524764"/>
                  </a:ext>
                </a:extLst>
              </a:tr>
              <a:tr h="33655">
                <a:tc>
                  <a:txBody>
                    <a:bodyPr/>
                    <a:lstStyle/>
                    <a:p>
                      <a:pPr>
                        <a:lnSpc>
                          <a:spcPts val="1350"/>
                        </a:lnSpc>
                      </a:pPr>
                      <a:r>
                        <a:rPr lang="en-US" sz="900" kern="100">
                          <a:effectLst/>
                        </a:rPr>
                        <a:t>InstructGPT</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OpenAI</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1.3B</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a:effectLst/>
                        </a:rPr>
                        <a:t>Decoder</a:t>
                      </a:r>
                      <a:endParaRPr lang="zh-CN" sz="900" kern="10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tc>
                  <a:txBody>
                    <a:bodyPr/>
                    <a:lstStyle/>
                    <a:p>
                      <a:pPr>
                        <a:lnSpc>
                          <a:spcPts val="1350"/>
                        </a:lnSpc>
                      </a:pPr>
                      <a:r>
                        <a:rPr lang="en-US" sz="900" kern="100" dirty="0">
                          <a:effectLst/>
                        </a:rPr>
                        <a:t>no</a:t>
                      </a:r>
                      <a:endParaRPr lang="zh-CN" sz="900" kern="100" dirty="0">
                        <a:effectLst/>
                        <a:latin typeface="Times New Roman" panose="02020603050405020304" pitchFamily="18" charset="0"/>
                        <a:ea typeface="宋体" panose="02010600030101010101" pitchFamily="2" charset="-122"/>
                        <a:cs typeface="宋体" panose="02010600030101010101" pitchFamily="2" charset="-122"/>
                      </a:endParaRPr>
                    </a:p>
                  </a:txBody>
                  <a:tcPr marL="68580" marR="68580" marT="0" marB="0" anchor="ctr"/>
                </a:tc>
                <a:extLst>
                  <a:ext uri="{0D108BD9-81ED-4DB2-BD59-A6C34878D82A}">
                    <a16:rowId xmlns:a16="http://schemas.microsoft.com/office/drawing/2014/main" val="202122072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dirty="0">
                <a:ea typeface="宋体" panose="02010600030101010101" pitchFamily="2" charset="-122"/>
              </a:rPr>
              <a:t>1.2  </a:t>
            </a:r>
            <a:r>
              <a:rPr lang="zh-CN" altLang="en-US" dirty="0">
                <a:ea typeface="宋体" panose="02010600030101010101" pitchFamily="2" charset="-122"/>
              </a:rPr>
              <a:t>为什么要使用大模型</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457200" y="1600200"/>
            <a:ext cx="8229600" cy="748680"/>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1.2.2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为什么选择</a:t>
            </a:r>
            <a:r>
              <a:rPr lang="en-US" altLang="zh-CN" sz="1800" dirty="0" err="1">
                <a:effectLst/>
                <a:latin typeface="Arial" panose="020B0604020202020204" pitchFamily="34" charset="0"/>
                <a:ea typeface="黑体" panose="02010609060101010101" pitchFamily="49" charset="-122"/>
                <a:cs typeface="宋体" panose="02010600030101010101" pitchFamily="2" charset="-122"/>
              </a:rPr>
              <a:t>ChatGLM</a:t>
            </a:r>
            <a:endParaRPr lang="zh-CN" altLang="zh-CN" sz="1800" dirty="0">
              <a:effectLst/>
              <a:latin typeface="Arial" panose="020B0604020202020204" pitchFamily="34" charset="0"/>
              <a:ea typeface="黑体" panose="02010609060101010101" pitchFamily="49" charset="-122"/>
              <a:cs typeface="宋体" panose="02010600030101010101" pitchFamily="2" charset="-122"/>
            </a:endParaRPr>
          </a:p>
          <a:p>
            <a:pPr marL="0" indent="0">
              <a:buNone/>
            </a:pPr>
            <a:endParaRPr lang="zh-CN" altLang="en-US" dirty="0">
              <a:ea typeface="宋体" panose="02010600030101010101" pitchFamily="2" charset="-122"/>
            </a:endParaRPr>
          </a:p>
        </p:txBody>
      </p:sp>
      <p:sp>
        <p:nvSpPr>
          <p:cNvPr id="9" name="文本框 8">
            <a:extLst>
              <a:ext uri="{FF2B5EF4-FFF2-40B4-BE49-F238E27FC236}">
                <a16:creationId xmlns:a16="http://schemas.microsoft.com/office/drawing/2014/main" id="{DB0297EE-9ED2-469A-9F0A-CBDBA22F3C79}"/>
              </a:ext>
            </a:extLst>
          </p:cNvPr>
          <p:cNvSpPr txBox="1"/>
          <p:nvPr/>
        </p:nvSpPr>
        <p:spPr>
          <a:xfrm>
            <a:off x="179512" y="2036104"/>
            <a:ext cx="8784976" cy="913070"/>
          </a:xfrm>
          <a:prstGeom prst="rect">
            <a:avLst/>
          </a:prstGeom>
          <a:noFill/>
        </p:spPr>
        <p:txBody>
          <a:bodyPr wrap="square">
            <a:spAutoFit/>
          </a:bodyPr>
          <a:lstStyle/>
          <a:p>
            <a:pPr indent="269875" algn="just">
              <a:lnSpc>
                <a:spcPts val="1560"/>
              </a:lnSpc>
            </a:pP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系列是国产大语言模型中性能最好，回答准确率最高的大模型。</a:t>
            </a:r>
          </a:p>
          <a:p>
            <a:pPr indent="269875" algn="just">
              <a:lnSpc>
                <a:spcPts val="1560"/>
              </a:lnSpc>
            </a:pPr>
            <a:r>
              <a:rPr lang="zh-CN" altLang="zh-CN" sz="1600" dirty="0">
                <a:effectLst/>
                <a:latin typeface="Times New Roman" panose="02020603050405020304" pitchFamily="18" charset="0"/>
                <a:ea typeface="宋体" panose="02010600030101010101" pitchFamily="2" charset="-122"/>
              </a:rPr>
              <a:t>清华大学的第一代</a:t>
            </a:r>
            <a:r>
              <a:rPr lang="en-US" altLang="zh-CN" sz="1600" dirty="0">
                <a:effectLst/>
                <a:latin typeface="Times New Roman" panose="02020603050405020304" pitchFamily="18" charset="0"/>
                <a:ea typeface="宋体" panose="02010600030101010101" pitchFamily="2" charset="-122"/>
              </a:rPr>
              <a:t>ChatGLM-6B</a:t>
            </a:r>
            <a:r>
              <a:rPr lang="zh-CN" altLang="zh-CN" sz="1600" dirty="0">
                <a:effectLst/>
                <a:latin typeface="Times New Roman" panose="02020603050405020304" pitchFamily="18" charset="0"/>
                <a:ea typeface="宋体" panose="02010600030101010101" pitchFamily="2" charset="-122"/>
              </a:rPr>
              <a:t>在</a:t>
            </a:r>
            <a:r>
              <a:rPr lang="en-US" altLang="zh-CN" sz="1600" dirty="0">
                <a:effectLst/>
                <a:latin typeface="Times New Roman" panose="02020603050405020304" pitchFamily="18" charset="0"/>
                <a:ea typeface="宋体" panose="02010600030101010101" pitchFamily="2" charset="-122"/>
              </a:rPr>
              <a:t>2023</a:t>
            </a:r>
            <a:r>
              <a:rPr lang="zh-CN" altLang="zh-CN" sz="1600" dirty="0">
                <a:effectLst/>
                <a:latin typeface="Times New Roman" panose="02020603050405020304" pitchFamily="18" charset="0"/>
                <a:ea typeface="宋体" panose="02010600030101010101" pitchFamily="2" charset="-122"/>
              </a:rPr>
              <a:t>年</a:t>
            </a:r>
            <a:r>
              <a:rPr lang="en-US" altLang="zh-CN" sz="1600" dirty="0">
                <a:effectLst/>
                <a:latin typeface="Times New Roman" panose="02020603050405020304" pitchFamily="18" charset="0"/>
                <a:ea typeface="宋体" panose="02010600030101010101" pitchFamily="2" charset="-122"/>
              </a:rPr>
              <a:t>3</a:t>
            </a:r>
            <a:r>
              <a:rPr lang="zh-CN" altLang="zh-CN" sz="1600" dirty="0">
                <a:effectLst/>
                <a:latin typeface="Times New Roman" panose="02020603050405020304" pitchFamily="18" charset="0"/>
                <a:ea typeface="宋体" panose="02010600030101010101" pitchFamily="2" charset="-122"/>
              </a:rPr>
              <a:t>月份推出，开源推出之后不久就获得了很多的关注和使用。</a:t>
            </a:r>
            <a:r>
              <a:rPr lang="en-US" altLang="zh-CN" sz="1600" dirty="0">
                <a:effectLst/>
                <a:latin typeface="Times New Roman" panose="02020603050405020304" pitchFamily="18" charset="0"/>
                <a:ea typeface="宋体" panose="02010600030101010101" pitchFamily="2" charset="-122"/>
              </a:rPr>
              <a:t>3</a:t>
            </a:r>
            <a:r>
              <a:rPr lang="zh-CN" altLang="zh-CN" sz="1600" dirty="0">
                <a:effectLst/>
                <a:latin typeface="Times New Roman" panose="02020603050405020304" pitchFamily="18" charset="0"/>
                <a:ea typeface="宋体" panose="02010600030101010101" pitchFamily="2" charset="-122"/>
              </a:rPr>
              <a:t>个月后的</a:t>
            </a:r>
            <a:r>
              <a:rPr lang="en-US" altLang="zh-CN" sz="1600" dirty="0">
                <a:effectLst/>
                <a:latin typeface="Times New Roman" panose="02020603050405020304" pitchFamily="18" charset="0"/>
                <a:ea typeface="宋体" panose="02010600030101010101" pitchFamily="2" charset="-122"/>
              </a:rPr>
              <a:t>2023</a:t>
            </a:r>
            <a:r>
              <a:rPr lang="zh-CN" altLang="zh-CN" sz="1600" dirty="0">
                <a:effectLst/>
                <a:latin typeface="Times New Roman" panose="02020603050405020304" pitchFamily="18" charset="0"/>
                <a:ea typeface="宋体" panose="02010600030101010101" pitchFamily="2" charset="-122"/>
              </a:rPr>
              <a:t>年</a:t>
            </a:r>
            <a:r>
              <a:rPr lang="en-US" altLang="zh-CN" sz="1600" dirty="0">
                <a:effectLst/>
                <a:latin typeface="Times New Roman" panose="02020603050405020304" pitchFamily="18" charset="0"/>
                <a:ea typeface="宋体" panose="02010600030101010101" pitchFamily="2" charset="-122"/>
              </a:rPr>
              <a:t>6</a:t>
            </a:r>
            <a:r>
              <a:rPr lang="zh-CN" altLang="zh-CN" sz="1600" dirty="0">
                <a:effectLst/>
                <a:latin typeface="Times New Roman" panose="02020603050405020304" pitchFamily="18" charset="0"/>
                <a:ea typeface="宋体" panose="02010600030101010101" pitchFamily="2" charset="-122"/>
              </a:rPr>
              <a:t>月份，</a:t>
            </a:r>
            <a:r>
              <a:rPr lang="en-US" altLang="zh-CN" sz="1600" dirty="0">
                <a:effectLst/>
                <a:latin typeface="Times New Roman" panose="02020603050405020304" pitchFamily="18" charset="0"/>
                <a:ea typeface="宋体" panose="02010600030101010101" pitchFamily="2" charset="-122"/>
              </a:rPr>
              <a:t>ChatGLM2</a:t>
            </a:r>
            <a:r>
              <a:rPr lang="zh-CN" altLang="zh-CN" sz="1600" dirty="0">
                <a:effectLst/>
                <a:latin typeface="Times New Roman" panose="02020603050405020304" pitchFamily="18" charset="0"/>
                <a:ea typeface="宋体" panose="02010600030101010101" pitchFamily="2" charset="-122"/>
              </a:rPr>
              <a:t>发布，再次引起了广泛的关注。</a:t>
            </a:r>
            <a:r>
              <a:rPr lang="en-US" altLang="zh-CN" sz="1600" dirty="0" err="1">
                <a:effectLst/>
                <a:latin typeface="Times New Roman" panose="02020603050405020304" pitchFamily="18" charset="0"/>
                <a:ea typeface="宋体" panose="02010600030101010101" pitchFamily="2" charset="-122"/>
              </a:rPr>
              <a:t>ChatGLM</a:t>
            </a:r>
            <a:r>
              <a:rPr lang="en-US" altLang="zh-CN" sz="1600" dirty="0">
                <a:effectLst/>
                <a:latin typeface="Times New Roman" panose="02020603050405020304" pitchFamily="18" charset="0"/>
                <a:ea typeface="宋体" panose="02010600030101010101" pitchFamily="2" charset="-122"/>
              </a:rPr>
              <a:t> Logo</a:t>
            </a:r>
            <a:r>
              <a:rPr lang="zh-CN" altLang="zh-CN" sz="1600" dirty="0">
                <a:effectLst/>
                <a:latin typeface="Times New Roman" panose="02020603050405020304" pitchFamily="18" charset="0"/>
                <a:ea typeface="宋体" panose="02010600030101010101" pitchFamily="2" charset="-122"/>
              </a:rPr>
              <a:t>如图</a:t>
            </a:r>
            <a:r>
              <a:rPr lang="en-US" altLang="zh-CN" sz="1600" dirty="0">
                <a:effectLst/>
                <a:latin typeface="Times New Roman" panose="02020603050405020304" pitchFamily="18" charset="0"/>
                <a:ea typeface="宋体" panose="02010600030101010101" pitchFamily="2" charset="-122"/>
              </a:rPr>
              <a:t>1-3</a:t>
            </a:r>
            <a:r>
              <a:rPr lang="zh-CN" altLang="zh-CN" sz="1600" dirty="0">
                <a:effectLst/>
                <a:latin typeface="Times New Roman" panose="02020603050405020304" pitchFamily="18" charset="0"/>
                <a:ea typeface="宋体" panose="02010600030101010101" pitchFamily="2" charset="-122"/>
              </a:rPr>
              <a:t>所示。</a:t>
            </a:r>
          </a:p>
        </p:txBody>
      </p:sp>
      <p:pic>
        <p:nvPicPr>
          <p:cNvPr id="5" name="图片 4">
            <a:extLst>
              <a:ext uri="{FF2B5EF4-FFF2-40B4-BE49-F238E27FC236}">
                <a16:creationId xmlns:a16="http://schemas.microsoft.com/office/drawing/2014/main" id="{E547E2B8-9284-43AD-BC52-9339BCF76C52}"/>
              </a:ext>
            </a:extLst>
          </p:cNvPr>
          <p:cNvPicPr/>
          <p:nvPr/>
        </p:nvPicPr>
        <p:blipFill>
          <a:blip r:embed="rId2"/>
          <a:stretch>
            <a:fillRect/>
          </a:stretch>
        </p:blipFill>
        <p:spPr>
          <a:xfrm>
            <a:off x="6000204" y="3567640"/>
            <a:ext cx="2616200" cy="741680"/>
          </a:xfrm>
          <a:prstGeom prst="rect">
            <a:avLst/>
          </a:prstGeom>
        </p:spPr>
      </p:pic>
      <p:sp>
        <p:nvSpPr>
          <p:cNvPr id="7" name="文本框 6">
            <a:extLst>
              <a:ext uri="{FF2B5EF4-FFF2-40B4-BE49-F238E27FC236}">
                <a16:creationId xmlns:a16="http://schemas.microsoft.com/office/drawing/2014/main" id="{6411764C-4635-41BD-B18E-B50FE02C4F19}"/>
              </a:ext>
            </a:extLst>
          </p:cNvPr>
          <p:cNvSpPr txBox="1"/>
          <p:nvPr/>
        </p:nvSpPr>
        <p:spPr>
          <a:xfrm>
            <a:off x="157436" y="2949174"/>
            <a:ext cx="5494684" cy="2554545"/>
          </a:xfrm>
          <a:prstGeom prst="rect">
            <a:avLst/>
          </a:prstGeom>
          <a:noFill/>
        </p:spPr>
        <p:txBody>
          <a:bodyPr wrap="square">
            <a:spAutoFit/>
          </a:bodyPr>
          <a:lstStyle/>
          <a:p>
            <a:pPr indent="269875" algn="just">
              <a:lnSpc>
                <a:spcPts val="1560"/>
              </a:lnSpc>
            </a:pPr>
            <a:r>
              <a:rPr lang="zh-CN" altLang="zh-CN" sz="1400" dirty="0">
                <a:effectLst/>
                <a:latin typeface="Times New Roman" panose="02020603050405020304" pitchFamily="18" charset="0"/>
                <a:ea typeface="宋体" panose="02010600030101010101" pitchFamily="2" charset="-122"/>
              </a:rPr>
              <a:t>时隔半年以后，</a:t>
            </a:r>
            <a:r>
              <a:rPr lang="en-US" altLang="zh-CN" sz="1400" dirty="0">
                <a:effectLst/>
                <a:latin typeface="Times New Roman" panose="02020603050405020304" pitchFamily="18" charset="0"/>
                <a:ea typeface="宋体" panose="02010600030101010101" pitchFamily="2" charset="-122"/>
              </a:rPr>
              <a:t>2023</a:t>
            </a:r>
            <a:r>
              <a:rPr lang="zh-CN" altLang="zh-CN" sz="1400" dirty="0">
                <a:effectLst/>
                <a:latin typeface="Times New Roman" panose="02020603050405020304" pitchFamily="18" charset="0"/>
                <a:ea typeface="宋体" panose="02010600030101010101" pitchFamily="2" charset="-122"/>
              </a:rPr>
              <a:t>年的</a:t>
            </a:r>
            <a:r>
              <a:rPr lang="en-US" altLang="zh-CN" sz="1400" dirty="0">
                <a:effectLst/>
                <a:latin typeface="Times New Roman" panose="02020603050405020304" pitchFamily="18" charset="0"/>
                <a:ea typeface="宋体" panose="02010600030101010101" pitchFamily="2" charset="-122"/>
              </a:rPr>
              <a:t>10</a:t>
            </a:r>
            <a:r>
              <a:rPr lang="zh-CN" altLang="zh-CN" sz="1400" dirty="0">
                <a:effectLst/>
                <a:latin typeface="Times New Roman" panose="02020603050405020304" pitchFamily="18" charset="0"/>
                <a:ea typeface="宋体" panose="02010600030101010101" pitchFamily="2" charset="-122"/>
              </a:rPr>
              <a:t>月</a:t>
            </a:r>
            <a:r>
              <a:rPr lang="en-US" altLang="zh-CN" sz="1400" dirty="0">
                <a:effectLst/>
                <a:latin typeface="Times New Roman" panose="02020603050405020304" pitchFamily="18" charset="0"/>
                <a:ea typeface="宋体" panose="02010600030101010101" pitchFamily="2" charset="-122"/>
              </a:rPr>
              <a:t>27</a:t>
            </a:r>
            <a:r>
              <a:rPr lang="zh-CN" altLang="zh-CN" sz="1400" dirty="0">
                <a:effectLst/>
                <a:latin typeface="Times New Roman" panose="02020603050405020304" pitchFamily="18" charset="0"/>
                <a:ea typeface="宋体" panose="02010600030101010101" pitchFamily="2" charset="-122"/>
              </a:rPr>
              <a:t>日，清华大学再次发布第三代基础大语言模型</a:t>
            </a:r>
            <a:r>
              <a:rPr lang="en-US" altLang="zh-CN" sz="1400" dirty="0">
                <a:effectLst/>
                <a:latin typeface="Times New Roman" panose="02020603050405020304" pitchFamily="18" charset="0"/>
                <a:ea typeface="宋体" panose="02010600030101010101" pitchFamily="2" charset="-122"/>
              </a:rPr>
              <a:t>ChatGLM3</a:t>
            </a:r>
            <a:r>
              <a:rPr lang="zh-CN" altLang="zh-CN" sz="1400" dirty="0">
                <a:effectLst/>
                <a:latin typeface="Times New Roman" panose="02020603050405020304" pitchFamily="18" charset="0"/>
                <a:ea typeface="宋体" panose="02010600030101010101" pitchFamily="2" charset="-122"/>
              </a:rPr>
              <a:t>系列。本次发布的第三代模型共包含</a:t>
            </a:r>
            <a:r>
              <a:rPr lang="en-US" altLang="zh-CN" sz="1400" dirty="0">
                <a:effectLst/>
                <a:latin typeface="Times New Roman" panose="02020603050405020304" pitchFamily="18" charset="0"/>
                <a:ea typeface="宋体" panose="02010600030101010101" pitchFamily="2" charset="-122"/>
              </a:rPr>
              <a:t>3</a:t>
            </a:r>
            <a:r>
              <a:rPr lang="zh-CN" altLang="zh-CN" sz="1400" dirty="0">
                <a:effectLst/>
                <a:latin typeface="Times New Roman" panose="02020603050405020304" pitchFamily="18" charset="0"/>
                <a:ea typeface="宋体" panose="02010600030101010101" pitchFamily="2" charset="-122"/>
              </a:rPr>
              <a:t>个：基础大语言模型</a:t>
            </a:r>
            <a:r>
              <a:rPr lang="en-US" altLang="zh-CN" sz="1400" dirty="0">
                <a:effectLst/>
                <a:latin typeface="Times New Roman" panose="02020603050405020304" pitchFamily="18" charset="0"/>
                <a:ea typeface="宋体" panose="02010600030101010101" pitchFamily="2" charset="-122"/>
              </a:rPr>
              <a:t>ChatGLM3-6B-Base</a:t>
            </a:r>
            <a:r>
              <a:rPr lang="zh-CN" altLang="zh-CN" sz="1400" dirty="0">
                <a:effectLst/>
                <a:latin typeface="Times New Roman" panose="02020603050405020304" pitchFamily="18" charset="0"/>
                <a:ea typeface="宋体" panose="02010600030101010101" pitchFamily="2" charset="-122"/>
              </a:rPr>
              <a:t>、对话调优大语言模型</a:t>
            </a:r>
            <a:r>
              <a:rPr lang="en-US" altLang="zh-CN" sz="1400" dirty="0">
                <a:effectLst/>
                <a:latin typeface="Times New Roman" panose="02020603050405020304" pitchFamily="18" charset="0"/>
                <a:ea typeface="宋体" panose="02010600030101010101" pitchFamily="2" charset="-122"/>
              </a:rPr>
              <a:t>ChatGLM3-6B</a:t>
            </a:r>
            <a:r>
              <a:rPr lang="zh-CN" altLang="zh-CN" sz="1400" dirty="0">
                <a:effectLst/>
                <a:latin typeface="Times New Roman" panose="02020603050405020304" pitchFamily="18" charset="0"/>
                <a:ea typeface="宋体" panose="02010600030101010101" pitchFamily="2" charset="-122"/>
              </a:rPr>
              <a:t>和长文本对话大语言模型</a:t>
            </a:r>
            <a:r>
              <a:rPr lang="en-US" altLang="zh-CN" sz="1400" dirty="0">
                <a:effectLst/>
                <a:latin typeface="Times New Roman" panose="02020603050405020304" pitchFamily="18" charset="0"/>
                <a:ea typeface="宋体" panose="02010600030101010101" pitchFamily="2" charset="-122"/>
              </a:rPr>
              <a:t>ChatGLM3-6B-32K</a:t>
            </a:r>
            <a:r>
              <a:rPr lang="zh-CN" altLang="zh-CN" sz="1400" dirty="0">
                <a:effectLst/>
                <a:latin typeface="Times New Roman" panose="02020603050405020304" pitchFamily="18" charset="0"/>
                <a:ea typeface="宋体" panose="02010600030101010101" pitchFamily="2" charset="-122"/>
              </a:rPr>
              <a:t>。</a:t>
            </a:r>
          </a:p>
          <a:p>
            <a:pPr indent="269875" algn="just">
              <a:lnSpc>
                <a:spcPts val="1560"/>
              </a:lnSpc>
              <a:spcAft>
                <a:spcPts val="600"/>
              </a:spcAft>
            </a:pP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的独特之处在于，它不仅仅是一个语言模型，更是一个具备深度思考能力的语言专家。它能够理解并解析复杂的语言结构，对语义的理解更加精准，从而在回答问题、解决问题时更具针对性。同时，</a:t>
            </a:r>
            <a:r>
              <a:rPr lang="en-US" altLang="zh-CN" sz="1600" dirty="0" err="1">
                <a:effectLst/>
                <a:latin typeface="Times New Roman" panose="02020603050405020304" pitchFamily="18" charset="0"/>
                <a:ea typeface="宋体" panose="02010600030101010101" pitchFamily="2" charset="-122"/>
              </a:rPr>
              <a:t>ChatGLM</a:t>
            </a:r>
            <a:r>
              <a:rPr lang="zh-CN" altLang="zh-CN" sz="1600" dirty="0">
                <a:effectLst/>
                <a:latin typeface="Times New Roman" panose="02020603050405020304" pitchFamily="18" charset="0"/>
                <a:ea typeface="宋体" panose="02010600030101010101" pitchFamily="2" charset="-122"/>
              </a:rPr>
              <a:t>还具备了出色的记忆能力，可以记住与它交流过的每一个细节，实现个性化的交流体验。在每一次交流中，它都能根据用户的喜好和需求，提供更加贴心、高效的服务。除此之外，</a:t>
            </a:r>
            <a:r>
              <a:rPr lang="en-US" altLang="zh-CN" sz="1600" dirty="0">
                <a:effectLst/>
                <a:latin typeface="Times New Roman" panose="02020603050405020304" pitchFamily="18" charset="0"/>
                <a:ea typeface="宋体" panose="02010600030101010101" pitchFamily="2" charset="-122"/>
              </a:rPr>
              <a:t>ChatGLM3</a:t>
            </a:r>
            <a:r>
              <a:rPr lang="zh-CN" altLang="zh-CN" sz="1600" dirty="0">
                <a:effectLst/>
                <a:latin typeface="Times New Roman" panose="02020603050405020304" pitchFamily="18" charset="0"/>
                <a:ea typeface="宋体" panose="02010600030101010101" pitchFamily="2" charset="-122"/>
              </a:rPr>
              <a:t>系列模型除了基本对话能力的提升外还有诸多支持：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dirty="0">
                <a:ea typeface="宋体" panose="02010600030101010101" pitchFamily="2" charset="-122"/>
              </a:rPr>
              <a:t>1.2  </a:t>
            </a:r>
            <a:r>
              <a:rPr lang="zh-CN" altLang="en-US" dirty="0">
                <a:ea typeface="宋体" panose="02010600030101010101" pitchFamily="2" charset="-122"/>
              </a:rPr>
              <a:t>为什么要使用大模型</a:t>
            </a: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457200" y="1600200"/>
            <a:ext cx="8229600" cy="748680"/>
          </a:xfrm>
        </p:spPr>
        <p:txBody>
          <a:bodyPr/>
          <a:lstStyle/>
          <a:p>
            <a:pPr>
              <a:spcBef>
                <a:spcPts val="1200"/>
              </a:spcBef>
              <a:spcAft>
                <a:spcPts val="800"/>
              </a:spcAft>
            </a:pPr>
            <a:r>
              <a:rPr lang="en-US" altLang="zh-CN" sz="1800" dirty="0">
                <a:effectLst/>
                <a:latin typeface="Arial" panose="020B0604020202020204" pitchFamily="34" charset="0"/>
                <a:ea typeface="黑体" panose="02010609060101010101" pitchFamily="49" charset="-122"/>
                <a:cs typeface="宋体" panose="02010600030101010101" pitchFamily="2" charset="-122"/>
              </a:rPr>
              <a:t>1.2.3  </a:t>
            </a:r>
            <a:r>
              <a:rPr lang="zh-CN" altLang="zh-CN" sz="1800" dirty="0">
                <a:effectLst/>
                <a:latin typeface="Arial" panose="020B0604020202020204" pitchFamily="34" charset="0"/>
                <a:ea typeface="黑体" panose="02010609060101010101" pitchFamily="49" charset="-122"/>
                <a:cs typeface="宋体" panose="02010600030101010101" pitchFamily="2" charset="-122"/>
              </a:rPr>
              <a:t>未来已来：大模型应用的现在与前景</a:t>
            </a:r>
          </a:p>
        </p:txBody>
      </p:sp>
      <p:sp>
        <p:nvSpPr>
          <p:cNvPr id="9" name="文本框 8">
            <a:extLst>
              <a:ext uri="{FF2B5EF4-FFF2-40B4-BE49-F238E27FC236}">
                <a16:creationId xmlns:a16="http://schemas.microsoft.com/office/drawing/2014/main" id="{9AE23D7B-FE11-48BB-B126-2DFA8388CC54}"/>
              </a:ext>
            </a:extLst>
          </p:cNvPr>
          <p:cNvSpPr txBox="1"/>
          <p:nvPr/>
        </p:nvSpPr>
        <p:spPr>
          <a:xfrm>
            <a:off x="251520" y="2204864"/>
            <a:ext cx="8129314" cy="3170099"/>
          </a:xfrm>
          <a:prstGeom prst="rect">
            <a:avLst/>
          </a:prstGeom>
          <a:noFill/>
        </p:spPr>
        <p:txBody>
          <a:bodyPr wrap="square">
            <a:spAutoFit/>
          </a:bodyPr>
          <a:lstStyle/>
          <a:p>
            <a:pPr indent="269875" algn="just">
              <a:lnSpc>
                <a:spcPts val="1560"/>
              </a:lnSpc>
            </a:pPr>
            <a:r>
              <a:rPr lang="zh-CN" altLang="zh-CN" dirty="0">
                <a:effectLst/>
                <a:latin typeface="Times New Roman" panose="02020603050405020304" pitchFamily="18" charset="0"/>
                <a:ea typeface="宋体" panose="02010600030101010101" pitchFamily="2" charset="-122"/>
              </a:rPr>
              <a:t>人工智能模型的广度和深度正在逐级提升，而在这一过程中，大模型无疑成为了深度学习领域最为耀眼的新星。从技术角度看，大模型起源于自然语言处理领域，以谷歌的</a:t>
            </a:r>
            <a:r>
              <a:rPr lang="en-US" altLang="zh-CN" dirty="0">
                <a:effectLst/>
                <a:latin typeface="Times New Roman" panose="02020603050405020304" pitchFamily="18" charset="0"/>
                <a:ea typeface="宋体" panose="02010600030101010101" pitchFamily="2" charset="-122"/>
              </a:rPr>
              <a:t>BERT</a:t>
            </a:r>
            <a:r>
              <a:rPr lang="zh-CN" altLang="zh-CN" dirty="0">
                <a:effectLst/>
                <a:latin typeface="Times New Roman" panose="02020603050405020304" pitchFamily="18" charset="0"/>
                <a:ea typeface="宋体" panose="02010600030101010101" pitchFamily="2" charset="-122"/>
              </a:rPr>
              <a:t>为起点，再到清华大学的</a:t>
            </a:r>
            <a:r>
              <a:rPr lang="en-US" altLang="zh-CN" dirty="0" err="1">
                <a:effectLst/>
                <a:latin typeface="Times New Roman" panose="02020603050405020304" pitchFamily="18" charset="0"/>
                <a:ea typeface="宋体" panose="02010600030101010101" pitchFamily="2" charset="-122"/>
              </a:rPr>
              <a:t>ChatGLM</a:t>
            </a:r>
            <a:r>
              <a:rPr lang="zh-CN" altLang="zh-CN" dirty="0">
                <a:effectLst/>
                <a:latin typeface="Times New Roman" panose="02020603050405020304" pitchFamily="18" charset="0"/>
                <a:ea typeface="宋体" panose="02010600030101010101" pitchFamily="2" charset="-122"/>
              </a:rPr>
              <a:t>大模型，其参数规模已逐步提升至千亿、万亿级别。与此同时，用于训练的数据量级也显著增长，这不仅带来了模型能力的提升，更推动了人工智能从感知向认知的发展。</a:t>
            </a:r>
          </a:p>
          <a:p>
            <a:pPr indent="269875" algn="just">
              <a:lnSpc>
                <a:spcPts val="1560"/>
              </a:lnSpc>
            </a:pPr>
            <a:r>
              <a:rPr lang="zh-CN" altLang="zh-CN" dirty="0">
                <a:effectLst/>
                <a:latin typeface="Times New Roman" panose="02020603050405020304" pitchFamily="18" charset="0"/>
                <a:ea typeface="宋体" panose="02010600030101010101" pitchFamily="2" charset="-122"/>
              </a:rPr>
              <a:t>大模型的优势在于其能从庞大且多类型的场景数据中学习，总结出各种场景和业务的通用特征与规律，进而形成具有泛化能力的模型库。在基于大模型开发应用或应对新的业务场景时，可以对大模型进行适配，例如利用小规模标注数据进行二次训练，或无需自定义任务即可完成多个应用场景，实现通用智能能力。因此，大模型的通用能力为应对多样化、碎片化的人工智能应用需求提供了有效手段，为实现大规模人工智能落地应用开辟了道路。</a:t>
            </a:r>
          </a:p>
          <a:p>
            <a:pPr indent="269875" algn="just">
              <a:lnSpc>
                <a:spcPts val="1560"/>
              </a:lnSpc>
            </a:pPr>
            <a:r>
              <a:rPr lang="zh-CN" altLang="zh-CN" dirty="0">
                <a:effectLst/>
                <a:latin typeface="Times New Roman" panose="02020603050405020304" pitchFamily="18" charset="0"/>
                <a:ea typeface="宋体" panose="02010600030101010101" pitchFamily="2" charset="-122"/>
              </a:rPr>
              <a:t>在制造业中，人工智能大模型可以大幅提高从研发、销售到售后的工作效率。研发环节可以利用</a:t>
            </a:r>
            <a:r>
              <a:rPr lang="en-US" altLang="zh-CN" dirty="0">
                <a:effectLst/>
                <a:latin typeface="Times New Roman" panose="02020603050405020304" pitchFamily="18" charset="0"/>
                <a:ea typeface="宋体" panose="02010600030101010101" pitchFamily="2" charset="-122"/>
              </a:rPr>
              <a:t>AI</a:t>
            </a:r>
            <a:r>
              <a:rPr lang="zh-CN" altLang="zh-CN" dirty="0">
                <a:effectLst/>
                <a:latin typeface="Times New Roman" panose="02020603050405020304" pitchFamily="18" charset="0"/>
                <a:ea typeface="宋体" panose="02010600030101010101" pitchFamily="2" charset="-122"/>
              </a:rPr>
              <a:t>生成图像或</a:t>
            </a:r>
            <a:r>
              <a:rPr lang="en-US" altLang="zh-CN" dirty="0">
                <a:effectLst/>
                <a:latin typeface="Times New Roman" panose="02020603050405020304" pitchFamily="18" charset="0"/>
                <a:ea typeface="宋体" panose="02010600030101010101" pitchFamily="2" charset="-122"/>
              </a:rPr>
              <a:t>3D</a:t>
            </a:r>
            <a:r>
              <a:rPr lang="zh-CN" altLang="zh-CN" dirty="0">
                <a:effectLst/>
                <a:latin typeface="Times New Roman" panose="02020603050405020304" pitchFamily="18" charset="0"/>
                <a:ea typeface="宋体" panose="02010600030101010101" pitchFamily="2" charset="-122"/>
              </a:rPr>
              <a:t>模型技术赋能产品设计、工艺设计、工厂设计等流程。在销售和售后环节，</a:t>
            </a:r>
            <a:r>
              <a:rPr lang="en-US" altLang="zh-CN" dirty="0">
                <a:effectLst/>
                <a:latin typeface="Times New Roman" panose="02020603050405020304" pitchFamily="18" charset="0"/>
                <a:ea typeface="宋体" panose="02010600030101010101" pitchFamily="2" charset="-122"/>
              </a:rPr>
              <a:t>AI</a:t>
            </a:r>
            <a:r>
              <a:rPr lang="zh-CN" altLang="zh-CN" dirty="0">
                <a:effectLst/>
                <a:latin typeface="Times New Roman" panose="02020603050405020304" pitchFamily="18" charset="0"/>
                <a:ea typeface="宋体" panose="02010600030101010101" pitchFamily="2" charset="-122"/>
              </a:rPr>
              <a:t>可以创建更懂用户需求、更个性化的智能客服和数字人带货主播，从而显著提高销售和售后服务的能力与效率。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1.3  </a:t>
            </a:r>
            <a:r>
              <a:rPr lang="zh-CN" altLang="en-US" dirty="0">
                <a:ea typeface="宋体" panose="02010600030101010101" pitchFamily="2" charset="-122"/>
              </a:rPr>
              <a:t>本章小结</a:t>
            </a:r>
          </a:p>
        </p:txBody>
      </p:sp>
      <p:sp>
        <p:nvSpPr>
          <p:cNvPr id="10" name="文本框 9">
            <a:extLst>
              <a:ext uri="{FF2B5EF4-FFF2-40B4-BE49-F238E27FC236}">
                <a16:creationId xmlns:a16="http://schemas.microsoft.com/office/drawing/2014/main" id="{91F25074-1485-4665-B32A-5D437A91CFFC}"/>
              </a:ext>
            </a:extLst>
          </p:cNvPr>
          <p:cNvSpPr txBox="1"/>
          <p:nvPr/>
        </p:nvSpPr>
        <p:spPr>
          <a:xfrm>
            <a:off x="575556" y="1772816"/>
            <a:ext cx="7992888" cy="3608680"/>
          </a:xfrm>
          <a:prstGeom prst="rect">
            <a:avLst/>
          </a:prstGeom>
          <a:noFill/>
        </p:spPr>
        <p:txBody>
          <a:bodyPr wrap="square">
            <a:spAutoFit/>
          </a:bodyPr>
          <a:lstStyle/>
          <a:p>
            <a:pPr indent="269875" algn="just">
              <a:lnSpc>
                <a:spcPts val="1560"/>
              </a:lnSpc>
            </a:pPr>
            <a:r>
              <a:rPr lang="zh-CN" altLang="zh-CN" sz="1800" dirty="0">
                <a:effectLst/>
                <a:latin typeface="Times New Roman" panose="02020603050405020304" pitchFamily="18" charset="0"/>
                <a:ea typeface="宋体" panose="02010600030101010101" pitchFamily="2" charset="-122"/>
              </a:rPr>
              <a:t>本章作为本书的开篇，犹如一幅壮丽的画卷，将大模型、人工智能以及深度学习的基本内容呈现在读者眼前。大模型在人工智能领域中的广泛应用前景，尤其在图像生成、自然语言处理和音频生成等领域中，如同明亮的灯塔，照亮了我们探索的方向。</a:t>
            </a:r>
          </a:p>
          <a:p>
            <a:pPr indent="266700" algn="l">
              <a:lnSpc>
                <a:spcPts val="1560"/>
              </a:lnSpc>
            </a:pPr>
            <a:r>
              <a:rPr lang="zh-CN" altLang="zh-CN" sz="1800" dirty="0">
                <a:effectLst/>
                <a:latin typeface="Times New Roman" panose="02020603050405020304" pitchFamily="18" charset="0"/>
                <a:ea typeface="宋体" panose="02010600030101010101" pitchFamily="2" charset="-122"/>
              </a:rPr>
              <a:t>随着人工智能领域的持续进步和深度学习技术的日臻成熟，大模型如同智慧的巨人，在各个领域中施展出无尽的魅力。在自然语言处理领域，大模型已化身为自动文本摘要的巧匠、对话系统的智者、以及机器翻译的桥梁；在图像处理领域，大模型又变身为图像生成的艺术家、风格转换的魔术师、以及图像修复的工匠；而在音频处理领域，大模型则成为了语音合成的歌者、音乐生成的创作者。</a:t>
            </a:r>
          </a:p>
          <a:p>
            <a:pPr indent="269875" algn="just">
              <a:lnSpc>
                <a:spcPts val="1560"/>
              </a:lnSpc>
            </a:pPr>
            <a:r>
              <a:rPr lang="zh-CN" altLang="zh-CN" sz="1800" dirty="0">
                <a:effectLst/>
                <a:latin typeface="Times New Roman" panose="02020603050405020304" pitchFamily="18" charset="0"/>
                <a:ea typeface="宋体" panose="02010600030101010101" pitchFamily="2" charset="-122"/>
              </a:rPr>
              <a:t>深度学习技术的不断演进，预示着人工智能与大模型未来将更加灿烂辉煌。我们热切期待大模型在更多领域中绽放智慧之光，同时，也期待更多创新的生成式模型技术破土而出，为人工智能领域的发展献上更大的贡献。本书如同一把钥匙，旨在为读者开启从零学习大模型基本原理和实现方法的大门，引领读者深入探究其应用及在人工智能领域中的辉煌前景。</a:t>
            </a:r>
          </a:p>
          <a:p>
            <a:br>
              <a:rPr lang="en-US" altLang="zh-CN" sz="1800" dirty="0">
                <a:effectLst/>
                <a:latin typeface="Times New Roman" panose="02020603050405020304" pitchFamily="18" charset="0"/>
                <a:ea typeface="宋体" panose="02010600030101010101" pitchFamily="2" charset="-122"/>
              </a:rPr>
            </a:br>
            <a:endParaRPr lang="zh-CN" altLang="zh-CN" sz="105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4234874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157255440</TotalTime>
  <Pages>0</Pages>
  <Words>2160</Words>
  <Characters>0</Characters>
  <Application>Microsoft Office PowerPoint</Application>
  <DocSecurity>0</DocSecurity>
  <PresentationFormat>全屏显示(4:3)</PresentationFormat>
  <Lines>0</Lines>
  <Paragraphs>125</Paragraphs>
  <Slides>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等线</vt:lpstr>
      <vt:lpstr>宋体</vt:lpstr>
      <vt:lpstr>Arial</vt:lpstr>
      <vt:lpstr>Calibri</vt:lpstr>
      <vt:lpstr>Times New Roman</vt:lpstr>
      <vt:lpstr>Tema de Office</vt:lpstr>
      <vt:lpstr>第1章 大模型时代的开端</vt:lpstr>
      <vt:lpstr>1.1  大模型的历史与发展</vt:lpstr>
      <vt:lpstr>1.1  大模型的历史与发展</vt:lpstr>
      <vt:lpstr>1.2  为什么要使用大模型</vt:lpstr>
      <vt:lpstr>1.2  为什么要使用大模型</vt:lpstr>
      <vt:lpstr>1.2  为什么要使用大模型</vt:lpstr>
      <vt:lpstr>1.3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61</cp:revision>
  <cp:lastPrinted>1899-12-30T00:00:00Z</cp:lastPrinted>
  <dcterms:created xsi:type="dcterms:W3CDTF">2010-05-18T15:49:44Z</dcterms:created>
  <dcterms:modified xsi:type="dcterms:W3CDTF">2024-04-04T05:43:17Z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