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70" r:id="rId4"/>
    <p:sldId id="271" r:id="rId5"/>
    <p:sldId id="272" r:id="rId6"/>
    <p:sldId id="273" r:id="rId7"/>
    <p:sldId id="278" r:id="rId8"/>
    <p:sldId id="274" r:id="rId9"/>
    <p:sldId id="275" r:id="rId10"/>
    <p:sldId id="276" r:id="rId11"/>
    <p:sldId id="277" r:id="rId12"/>
    <p:sldId id="281" r:id="rId13"/>
    <p:sldId id="282" r:id="rId14"/>
    <p:sldId id="269" r:id="rId1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49"/>
            <a:ext cx="9144002" cy="46039"/>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p>
            <a:r>
              <a:t>Haga clic para modificar el estilo de título del patrón</a:t>
            </a:r>
          </a:p>
        </p:txBody>
      </p:sp>
      <p:sp>
        <p:nvSpPr>
          <p:cNvPr id="20" name="Shape 20"/>
          <p:cNvSpPr>
            <a:spLocks noGrp="1"/>
          </p:cNvSpPr>
          <p:nvPr>
            <p:ph type="body" idx="1"/>
          </p:nvPr>
        </p:nvSpPr>
        <p:spPr>
          <a:xfrm>
            <a:off x="457200" y="1600200"/>
            <a:ext cx="8229600" cy="4525963"/>
          </a:xfrm>
          <a:prstGeom prst="rect">
            <a:avLst/>
          </a:prstGeom>
          <a:extLst>
            <a:ext uri="{C572A759-6A51-4108-AA02-DFA0A04FC94B}">
              <ma14:wrappingTextBoxFlag xmlns="" xmlns:ma14="http://schemas.microsoft.com/office/mac/drawingml/2011/main" val="1"/>
            </a:ext>
          </a:extLst>
        </p:spPr>
        <p:txBody>
          <a:bodyPr>
            <a:normAutofit/>
          </a:bodyPr>
          <a:lstStyle/>
          <a:p>
            <a:r>
              <a:t>Haga clic para modificar el estilo de texto del patrón</a:t>
            </a:r>
          </a:p>
          <a:p>
            <a:pPr lvl="1"/>
            <a:r>
              <a:t>Segundo nivel</a:t>
            </a:r>
          </a:p>
          <a:p>
            <a:pPr lvl="2"/>
            <a:r>
              <a:t>Tercer nivel</a:t>
            </a:r>
          </a:p>
          <a:p>
            <a:pPr lvl="3"/>
            <a:r>
              <a:t>Cuarto nivel</a:t>
            </a:r>
          </a:p>
          <a:p>
            <a:pPr lvl="4"/>
            <a:r>
              <a:t>Quinto nivel</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7"/>
          </a:xfrm>
          <a:prstGeom prst="rect">
            <a:avLst/>
          </a:prstGeom>
          <a:ln w="12700">
            <a:miter lim="400000"/>
          </a:ln>
        </p:spPr>
        <p:txBody>
          <a:bodyPr lIns="45719" rIns="45719" anchor="ctr"/>
          <a:lstStyle/>
          <a:p>
            <a:endParaRPr/>
          </a:p>
        </p:txBody>
      </p:sp>
      <p:sp>
        <p:nvSpPr>
          <p:cNvPr id="3" name="Shape 3"/>
          <p:cNvSpPr>
            <a:spLocks noGrp="1"/>
          </p:cNvSpPr>
          <p:nvPr>
            <p:ph type="body" idx="1"/>
          </p:nvPr>
        </p:nvSpPr>
        <p:spPr>
          <a:xfrm>
            <a:off x="457200" y="1600200"/>
            <a:ext cx="8229600" cy="5257800"/>
          </a:xfrm>
          <a:prstGeom prst="rect">
            <a:avLst/>
          </a:prstGeom>
          <a:ln w="12700">
            <a:miter lim="400000"/>
          </a:ln>
        </p:spPr>
        <p:txBody>
          <a:bodyPr lIns="45719" rIns="45719"/>
          <a:lstStyle/>
          <a:p>
            <a:endParaRP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zh-CN" altLang="en-US" sz="2800" b="1" dirty="0">
                <a:latin typeface="宋体"/>
                <a:ea typeface="宋体"/>
                <a:cs typeface="宋体"/>
                <a:sym typeface="宋体"/>
              </a:rPr>
              <a:t>第</a:t>
            </a:r>
            <a:r>
              <a:rPr lang="en-US" altLang="zh-CN" sz="2800" b="1" dirty="0">
                <a:latin typeface="宋体"/>
                <a:ea typeface="宋体"/>
                <a:cs typeface="宋体"/>
                <a:sym typeface="宋体"/>
              </a:rPr>
              <a:t>10</a:t>
            </a:r>
            <a:r>
              <a:rPr lang="zh-CN" altLang="en-US" sz="2800" b="1" dirty="0">
                <a:latin typeface="宋体"/>
                <a:ea typeface="宋体"/>
                <a:cs typeface="宋体"/>
                <a:sym typeface="宋体"/>
              </a:rPr>
              <a:t>章 给梦想插上飞翔的翅膀：会使用工具的</a:t>
            </a:r>
            <a:r>
              <a:rPr lang="en-US" altLang="zh-CN" sz="2800" b="1" dirty="0">
                <a:latin typeface="宋体"/>
                <a:ea typeface="宋体"/>
                <a:cs typeface="宋体"/>
                <a:sym typeface="宋体"/>
              </a:rPr>
              <a:t>ChatGLM3</a:t>
            </a:r>
            <a:endParaRPr lang="zh-CN" altLang="en-US" sz="2800" b="1" dirty="0">
              <a:latin typeface="宋体"/>
              <a:ea typeface="宋体"/>
              <a:cs typeface="宋体"/>
              <a:sym typeface="宋体"/>
            </a:endParaRPr>
          </a:p>
        </p:txBody>
      </p:sp>
      <p:sp>
        <p:nvSpPr>
          <p:cNvPr id="31" name="Shape 31"/>
          <p:cNvSpPr>
            <a:spLocks noGrp="1"/>
          </p:cNvSpPr>
          <p:nvPr>
            <p:ph type="body" idx="4294967295"/>
          </p:nvPr>
        </p:nvSpPr>
        <p:spPr>
          <a:xfrm>
            <a:off x="457199" y="1600200"/>
            <a:ext cx="8562975" cy="2657475"/>
          </a:xfrm>
          <a:prstGeom prst="rect">
            <a:avLst/>
          </a:prstGeom>
          <a:extLst>
            <a:ext uri="{C572A759-6A51-4108-AA02-DFA0A04FC94B}">
              <ma14:wrappingTextBoxFlag xmlns="" xmlns:ma14="http://schemas.microsoft.com/office/mac/drawingml/2011/main" val="1"/>
            </a:ext>
          </a:extLst>
        </p:spPr>
        <p:txBody>
          <a:bodyPr>
            <a:normAutofit/>
          </a:bodyPr>
          <a:lstStyle/>
          <a:p>
            <a:pPr marL="0" indent="0" defTabSz="740663">
              <a:spcBef>
                <a:spcPts val="600"/>
              </a:spcBef>
              <a:buNone/>
              <a:defRPr sz="2106"/>
            </a:pPr>
            <a:r>
              <a:rPr lang="en-US" altLang="zh-CN" dirty="0">
                <a:latin typeface="宋体"/>
                <a:ea typeface="宋体"/>
                <a:cs typeface="宋体"/>
                <a:sym typeface="宋体"/>
              </a:rPr>
              <a:t>10.1  </a:t>
            </a:r>
            <a:r>
              <a:rPr lang="zh-CN" altLang="en-US" dirty="0">
                <a:latin typeface="宋体"/>
                <a:ea typeface="宋体"/>
                <a:cs typeface="宋体"/>
                <a:sym typeface="宋体"/>
              </a:rPr>
              <a:t>无人知晓的秘密：</a:t>
            </a:r>
            <a:r>
              <a:rPr lang="en-US" altLang="zh-CN" dirty="0">
                <a:latin typeface="宋体"/>
                <a:ea typeface="宋体"/>
                <a:cs typeface="宋体"/>
                <a:sym typeface="宋体"/>
              </a:rPr>
              <a:t>ChatGLM3</a:t>
            </a:r>
            <a:r>
              <a:rPr lang="zh-CN" altLang="en-US" dirty="0">
                <a:latin typeface="宋体"/>
                <a:ea typeface="宋体"/>
                <a:cs typeface="宋体"/>
                <a:sym typeface="宋体"/>
              </a:rPr>
              <a:t>调用工具源码详解与实战</a:t>
            </a:r>
          </a:p>
          <a:p>
            <a:pPr marL="0" indent="0" defTabSz="740663">
              <a:spcBef>
                <a:spcPts val="600"/>
              </a:spcBef>
              <a:buNone/>
              <a:defRPr sz="2106"/>
            </a:pPr>
            <a:r>
              <a:rPr lang="en-US" altLang="zh-CN" dirty="0">
                <a:latin typeface="宋体"/>
                <a:ea typeface="宋体"/>
                <a:cs typeface="宋体"/>
                <a:sym typeface="宋体"/>
              </a:rPr>
              <a:t>10.2  </a:t>
            </a:r>
            <a:r>
              <a:rPr lang="zh-CN" altLang="en-US" dirty="0">
                <a:latin typeface="宋体"/>
                <a:ea typeface="宋体"/>
                <a:cs typeface="宋体"/>
                <a:sym typeface="宋体"/>
              </a:rPr>
              <a:t>有心皆明的真相： </a:t>
            </a:r>
            <a:r>
              <a:rPr lang="en-US" altLang="zh-CN" dirty="0">
                <a:latin typeface="宋体"/>
                <a:ea typeface="宋体"/>
                <a:cs typeface="宋体"/>
                <a:sym typeface="宋体"/>
              </a:rPr>
              <a:t>ChatGLM3</a:t>
            </a:r>
            <a:r>
              <a:rPr lang="zh-CN" altLang="en-US" dirty="0">
                <a:latin typeface="宋体"/>
                <a:ea typeface="宋体"/>
                <a:cs typeface="宋体"/>
                <a:sym typeface="宋体"/>
              </a:rPr>
              <a:t>官方工具注册与调用源码分析与实战</a:t>
            </a:r>
          </a:p>
          <a:p>
            <a:pPr marL="0" indent="0" defTabSz="740663">
              <a:spcBef>
                <a:spcPts val="600"/>
              </a:spcBef>
              <a:buNone/>
              <a:defRPr sz="2106"/>
            </a:pPr>
            <a:r>
              <a:rPr lang="en-US" altLang="zh-CN" dirty="0">
                <a:latin typeface="宋体"/>
                <a:ea typeface="宋体"/>
                <a:cs typeface="宋体"/>
                <a:sym typeface="宋体"/>
              </a:rPr>
              <a:t>10.3  ChatGLM3</a:t>
            </a:r>
            <a:r>
              <a:rPr lang="zh-CN" altLang="en-US" dirty="0">
                <a:latin typeface="宋体"/>
                <a:ea typeface="宋体"/>
                <a:cs typeface="宋体"/>
                <a:sym typeface="宋体"/>
              </a:rPr>
              <a:t>构建个人助理之美妆助手实战</a:t>
            </a:r>
          </a:p>
          <a:p>
            <a:pPr marL="0" indent="0" defTabSz="740663">
              <a:spcBef>
                <a:spcPts val="600"/>
              </a:spcBef>
              <a:buNone/>
              <a:defRPr sz="2106"/>
            </a:pPr>
            <a:r>
              <a:rPr lang="en-US" altLang="zh-CN" dirty="0">
                <a:latin typeface="宋体"/>
                <a:ea typeface="宋体"/>
                <a:cs typeface="宋体"/>
                <a:sym typeface="宋体"/>
              </a:rPr>
              <a:t>10.4  </a:t>
            </a:r>
            <a:r>
              <a:rPr lang="zh-CN" altLang="en-US" dirty="0">
                <a:latin typeface="宋体"/>
                <a:ea typeface="宋体"/>
                <a:cs typeface="宋体"/>
                <a:sym typeface="宋体"/>
              </a:rPr>
              <a:t>本章小结</a:t>
            </a:r>
          </a:p>
          <a:p>
            <a:pPr marL="0" indent="0" defTabSz="740663">
              <a:spcBef>
                <a:spcPts val="600"/>
              </a:spcBef>
              <a:buNone/>
              <a:defRPr sz="2106"/>
            </a:pPr>
            <a:endParaRPr lang="zh-CN" altLang="en-US" dirty="0">
              <a:latin typeface="宋体"/>
              <a:ea typeface="宋体"/>
              <a:cs typeface="宋体"/>
              <a:sym typeface="宋体"/>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10.2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有心皆明的真相：</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官方工具注册与调用源码分析与实战</a:t>
            </a:r>
            <a:endParaRPr lang="zh-CN" altLang="en-US" dirty="0">
              <a:latin typeface="宋体"/>
              <a:ea typeface="宋体"/>
              <a:cs typeface="宋体"/>
              <a:sym typeface="宋体"/>
            </a:endParaRPr>
          </a:p>
        </p:txBody>
      </p:sp>
      <p:sp>
        <p:nvSpPr>
          <p:cNvPr id="8" name="文本框 7">
            <a:extLst>
              <a:ext uri="{FF2B5EF4-FFF2-40B4-BE49-F238E27FC236}">
                <a16:creationId xmlns:a16="http://schemas.microsoft.com/office/drawing/2014/main" id="{53A8585D-6DCC-476E-B70A-87365C141FD2}"/>
              </a:ext>
            </a:extLst>
          </p:cNvPr>
          <p:cNvSpPr txBox="1"/>
          <p:nvPr/>
        </p:nvSpPr>
        <p:spPr>
          <a:xfrm>
            <a:off x="190500" y="2051743"/>
            <a:ext cx="822960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在上面我们了解了自定义函数的调用，可以知道随着修饰器被转载到自定义的工具函数上，即可根据修饰器的定义规则将自定义工具函数的名称与描述等参数传递给全局函数从而为大模型</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对工具的调用做好准备。</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下面的工作就是使用</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官方定义的形式对自定义的工具函数进行调用，此时官方定义的调用函数如下：</a:t>
            </a:r>
          </a:p>
        </p:txBody>
      </p:sp>
      <p:sp>
        <p:nvSpPr>
          <p:cNvPr id="6" name="文本框 5">
            <a:extLst>
              <a:ext uri="{FF2B5EF4-FFF2-40B4-BE49-F238E27FC236}">
                <a16:creationId xmlns:a16="http://schemas.microsoft.com/office/drawing/2014/main" id="{1724F908-9DB6-4E23-8CC0-0F925AAC9D90}"/>
              </a:ext>
            </a:extLst>
          </p:cNvPr>
          <p:cNvSpPr txBox="1"/>
          <p:nvPr/>
        </p:nvSpPr>
        <p:spPr>
          <a:xfrm>
            <a:off x="-1" y="1557635"/>
            <a:ext cx="814387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3420" indent="-693420">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10.2.4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有心皆明的真相</a:t>
            </a:r>
            <a:r>
              <a:rPr lang="en-US" altLang="zh-CN" sz="1800" dirty="0">
                <a:effectLst/>
                <a:latin typeface="Arial" panose="020B0604020202020204" pitchFamily="34" charset="0"/>
                <a:ea typeface="黑体" panose="02010609060101010101" pitchFamily="49" charset="-122"/>
                <a:cs typeface="宋体" panose="02010600030101010101" pitchFamily="2" charset="-122"/>
              </a:rPr>
              <a:t>4</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官方工具函数的调用分析详解</a:t>
            </a:r>
          </a:p>
        </p:txBody>
      </p:sp>
      <p:pic>
        <p:nvPicPr>
          <p:cNvPr id="4" name="图片 3">
            <a:extLst>
              <a:ext uri="{FF2B5EF4-FFF2-40B4-BE49-F238E27FC236}">
                <a16:creationId xmlns:a16="http://schemas.microsoft.com/office/drawing/2014/main" id="{D5C6D2C3-75F4-45B4-B271-4DC77A6D5261}"/>
              </a:ext>
            </a:extLst>
          </p:cNvPr>
          <p:cNvPicPr>
            <a:picLocks noChangeAspect="1"/>
          </p:cNvPicPr>
          <p:nvPr/>
        </p:nvPicPr>
        <p:blipFill>
          <a:blip r:embed="rId2"/>
          <a:stretch>
            <a:fillRect/>
          </a:stretch>
        </p:blipFill>
        <p:spPr>
          <a:xfrm>
            <a:off x="2720721" y="3590163"/>
            <a:ext cx="5512308" cy="1525524"/>
          </a:xfrm>
          <a:prstGeom prst="rect">
            <a:avLst/>
          </a:prstGeom>
        </p:spPr>
      </p:pic>
    </p:spTree>
    <p:extLst>
      <p:ext uri="{BB962C8B-B14F-4D97-AF65-F5344CB8AC3E}">
        <p14:creationId xmlns:p14="http://schemas.microsoft.com/office/powerpoint/2010/main" val="108193517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10.2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有心皆明的真相：</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官方工具注册与调用源码分析与实战</a:t>
            </a:r>
            <a:endParaRPr lang="zh-CN" altLang="en-US" dirty="0">
              <a:latin typeface="宋体"/>
              <a:ea typeface="宋体"/>
              <a:cs typeface="宋体"/>
              <a:sym typeface="宋体"/>
            </a:endParaRPr>
          </a:p>
        </p:txBody>
      </p:sp>
      <p:sp>
        <p:nvSpPr>
          <p:cNvPr id="7" name="文本框 6">
            <a:extLst>
              <a:ext uri="{FF2B5EF4-FFF2-40B4-BE49-F238E27FC236}">
                <a16:creationId xmlns:a16="http://schemas.microsoft.com/office/drawing/2014/main" id="{FB28C4C3-D9CC-412C-994D-B64D1B5D733E}"/>
              </a:ext>
            </a:extLst>
          </p:cNvPr>
          <p:cNvSpPr txBox="1"/>
          <p:nvPr/>
        </p:nvSpPr>
        <p:spPr>
          <a:xfrm>
            <a:off x="276224" y="1533892"/>
            <a:ext cx="79819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4530" indent="-684530">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10.2.5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有心皆明的真相</a:t>
            </a:r>
            <a:r>
              <a:rPr lang="en-US" altLang="zh-CN" sz="1800" dirty="0">
                <a:effectLst/>
                <a:latin typeface="Arial" panose="020B0604020202020204" pitchFamily="34" charset="0"/>
                <a:ea typeface="黑体" panose="02010609060101010101" pitchFamily="49" charset="-122"/>
                <a:cs typeface="宋体" panose="02010600030101010101" pitchFamily="2" charset="-122"/>
              </a:rPr>
              <a:t>5</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调用工具分析与实战演示</a:t>
            </a:r>
          </a:p>
        </p:txBody>
      </p:sp>
      <p:sp>
        <p:nvSpPr>
          <p:cNvPr id="9" name="文本框 8">
            <a:extLst>
              <a:ext uri="{FF2B5EF4-FFF2-40B4-BE49-F238E27FC236}">
                <a16:creationId xmlns:a16="http://schemas.microsoft.com/office/drawing/2014/main" id="{4E0EDCC5-70F5-4475-A9F3-F4059B426648}"/>
              </a:ext>
            </a:extLst>
          </p:cNvPr>
          <p:cNvSpPr txBox="1"/>
          <p:nvPr/>
        </p:nvSpPr>
        <p:spPr>
          <a:xfrm>
            <a:off x="190499" y="2019479"/>
            <a:ext cx="8715375" cy="249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400" dirty="0">
                <a:effectLst/>
                <a:latin typeface="Times New Roman" panose="02020603050405020304" pitchFamily="18" charset="0"/>
                <a:ea typeface="宋体" panose="02010600030101010101" pitchFamily="2" charset="-122"/>
              </a:rPr>
              <a:t>下面，我们终于来到了使用大模型</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调用工具的分析与实战演示部分。这是整个学习旅程的巅峰，我们将在这里见证深度学习模型的强大与实用。</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在前面的旅途中，我们一同深入剖析</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的内部工作机制，了解它是如何处理输入，如何提取特征，以及如何生成回答的。我们通过实例演示，展示了如何利用这个模型来解决实际问题，如何实现与用户的自然交互。</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同时，我们也一步步的探究真相，了解</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是如何调用工具的，这个过程能够帮助大家更好地理解和应用</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。作者希望通过这部分的学习，使读者能真正理解并掌握深度学习模型的实际应用。</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接下来的内容，将会是一场深度学习的盛宴，我们期待着你在这个旅程中收获满满的知识与灵感。让我们一起开始这个激动人心的实战演示吧！</a:t>
            </a:r>
          </a:p>
          <a:p>
            <a:pPr indent="269875" algn="just">
              <a:lnSpc>
                <a:spcPts val="1560"/>
              </a:lnSpc>
              <a:spcAft>
                <a:spcPts val="600"/>
              </a:spcAft>
            </a:pPr>
            <a:r>
              <a:rPr lang="zh-CN" altLang="zh-CN" sz="1400" dirty="0">
                <a:effectLst/>
                <a:latin typeface="Times New Roman" panose="02020603050405020304" pitchFamily="18" charset="0"/>
                <a:ea typeface="宋体" panose="02010600030101010101" pitchFamily="2" charset="-122"/>
              </a:rPr>
              <a:t>大模型</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调用工具的完整代码如下所示如下：</a:t>
            </a:r>
          </a:p>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9E5C14F8-2E90-4595-B467-76638F673424}"/>
              </a:ext>
            </a:extLst>
          </p:cNvPr>
          <p:cNvPicPr>
            <a:picLocks noChangeAspect="1"/>
          </p:cNvPicPr>
          <p:nvPr/>
        </p:nvPicPr>
        <p:blipFill>
          <a:blip r:embed="rId2"/>
          <a:stretch>
            <a:fillRect/>
          </a:stretch>
        </p:blipFill>
        <p:spPr>
          <a:xfrm>
            <a:off x="3631692" y="4104513"/>
            <a:ext cx="5512308" cy="1830324"/>
          </a:xfrm>
          <a:prstGeom prst="rect">
            <a:avLst/>
          </a:prstGeom>
        </p:spPr>
      </p:pic>
    </p:spTree>
    <p:extLst>
      <p:ext uri="{BB962C8B-B14F-4D97-AF65-F5344CB8AC3E}">
        <p14:creationId xmlns:p14="http://schemas.microsoft.com/office/powerpoint/2010/main" val="23510931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10.3  ChatGLM3</a:t>
            </a:r>
            <a:r>
              <a:rPr lang="zh-CN" altLang="en-US" sz="2800" b="1" dirty="0">
                <a:latin typeface="宋体"/>
                <a:ea typeface="宋体"/>
                <a:cs typeface="宋体"/>
                <a:sym typeface="宋体"/>
              </a:rPr>
              <a:t>构建个人助理之美妆助手实战</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10.3.1  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美妆助手实战</a:t>
            </a:r>
            <a:r>
              <a:rPr lang="en-US" altLang="zh-CN" sz="1800" dirty="0">
                <a:effectLst/>
                <a:latin typeface="Arial" panose="020B0604020202020204" pitchFamily="34" charset="0"/>
                <a:ea typeface="黑体" panose="02010609060101010101" pitchFamily="49" charset="-122"/>
                <a:cs typeface="宋体" panose="02010600030101010101" pitchFamily="2" charset="-122"/>
              </a:rPr>
              <a:t>1</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：背景和参考资料设定</a:t>
            </a:r>
          </a:p>
        </p:txBody>
      </p:sp>
      <p:sp>
        <p:nvSpPr>
          <p:cNvPr id="5" name="文本框 4">
            <a:extLst>
              <a:ext uri="{FF2B5EF4-FFF2-40B4-BE49-F238E27FC236}">
                <a16:creationId xmlns:a16="http://schemas.microsoft.com/office/drawing/2014/main" id="{90F7D220-3BB7-4426-A07F-FA1D3847DD51}"/>
              </a:ext>
            </a:extLst>
          </p:cNvPr>
          <p:cNvSpPr txBox="1"/>
          <p:nvPr/>
        </p:nvSpPr>
        <p:spPr>
          <a:xfrm>
            <a:off x="285750" y="1955244"/>
            <a:ext cx="8229600" cy="2349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对于美妆助手而言，根据使用者的具体情况进行个性化推荐是至关重要的。为了确保推荐的准确性和符合使用者的需求，我们必须在进入模型的下一步设计之前，设定必要的背景信息和参考资料。</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这些背景信息可能包括使用者的肤质、年龄、性别、所在地区等，这些信息将有助于模型更好地理解使用者的需求和偏好。同时，我们还需要收集丰富的参考资料，包括各种美妆产品的性能、成分、适用人群等，以建立一个全面且可靠的知识库。</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在收集和整理这些背景和参考资料时，我们需要注重数据的质量和多样性。优质的数据将有助于提高模型的推荐精度，而多样化的数据则能使推荐更具包容性和普适性。</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基于这些精心准备的数据，我们可以进一步开展模型的设计和开发工作，让美妆助手更具智能化和个性化。只有这样，我们才能真正为使用者提供符合他们需求和期待的美妆建议，帮助他们展现出最美的自己。</a:t>
            </a:r>
          </a:p>
        </p:txBody>
      </p:sp>
      <p:sp>
        <p:nvSpPr>
          <p:cNvPr id="8" name="文本框 7">
            <a:extLst>
              <a:ext uri="{FF2B5EF4-FFF2-40B4-BE49-F238E27FC236}">
                <a16:creationId xmlns:a16="http://schemas.microsoft.com/office/drawing/2014/main" id="{9CE0FF53-0D32-43CD-A51E-0B75E4832912}"/>
              </a:ext>
            </a:extLst>
          </p:cNvPr>
          <p:cNvSpPr txBox="1"/>
          <p:nvPr/>
        </p:nvSpPr>
        <p:spPr>
          <a:xfrm>
            <a:off x="647700" y="4447352"/>
            <a:ext cx="7296150"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第一步：背景材料准备</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2.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第二步：模型参数与工具函数的设计</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3.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第三步：美妆助手起始系统文件的拼接与完整的准备</a:t>
            </a:r>
          </a:p>
        </p:txBody>
      </p:sp>
    </p:spTree>
    <p:extLst>
      <p:ext uri="{BB962C8B-B14F-4D97-AF65-F5344CB8AC3E}">
        <p14:creationId xmlns:p14="http://schemas.microsoft.com/office/powerpoint/2010/main" val="395610038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10.3  ChatGLM3</a:t>
            </a:r>
            <a:r>
              <a:rPr lang="zh-CN" altLang="en-US" sz="2800" b="1" dirty="0">
                <a:latin typeface="宋体"/>
                <a:ea typeface="宋体"/>
                <a:cs typeface="宋体"/>
                <a:sym typeface="宋体"/>
              </a:rPr>
              <a:t>构建个人助理之美妆助手实战</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10.3.2  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美妆助手实战</a:t>
            </a:r>
            <a:r>
              <a:rPr lang="en-US" altLang="zh-CN" sz="1800" dirty="0">
                <a:effectLst/>
                <a:latin typeface="Arial" panose="020B0604020202020204" pitchFamily="34" charset="0"/>
                <a:ea typeface="黑体" panose="02010609060101010101" pitchFamily="49" charset="-122"/>
                <a:cs typeface="宋体" panose="02010600030101010101" pitchFamily="2" charset="-122"/>
              </a:rPr>
              <a:t>2</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：助手的使用实战</a:t>
            </a:r>
          </a:p>
        </p:txBody>
      </p:sp>
      <p:sp>
        <p:nvSpPr>
          <p:cNvPr id="5" name="文本框 4">
            <a:extLst>
              <a:ext uri="{FF2B5EF4-FFF2-40B4-BE49-F238E27FC236}">
                <a16:creationId xmlns:a16="http://schemas.microsoft.com/office/drawing/2014/main" id="{90F7D220-3BB7-4426-A07F-FA1D3847DD51}"/>
              </a:ext>
            </a:extLst>
          </p:cNvPr>
          <p:cNvSpPr txBox="1"/>
          <p:nvPr/>
        </p:nvSpPr>
        <p:spPr>
          <a:xfrm>
            <a:off x="304800" y="1859994"/>
            <a:ext cx="8229600" cy="28315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400" dirty="0">
                <a:effectLst/>
                <a:latin typeface="Times New Roman" panose="02020603050405020304" pitchFamily="18" charset="0"/>
                <a:ea typeface="宋体" panose="02010600030101010101" pitchFamily="2" charset="-122"/>
              </a:rPr>
              <a:t>在完成了前期的各项准备工作之后，我们终于可以踏入美妆助手的使用实战阶段。在这个阶段，我们的目标清晰而简单——让美妆助手根据今日的天气情况，为我们提供针对性的美妆建议。</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为了实现这一目标，我们将运用之前所设计和准备的各个模块。首先，我们通过调用精心设计的</a:t>
            </a:r>
            <a:r>
              <a:rPr lang="en-US" altLang="zh-CN" sz="1400" dirty="0" err="1">
                <a:effectLst/>
                <a:latin typeface="Times New Roman" panose="02020603050405020304" pitchFamily="18" charset="0"/>
                <a:ea typeface="宋体" panose="02010600030101010101" pitchFamily="2" charset="-122"/>
              </a:rPr>
              <a:t>get_weather</a:t>
            </a:r>
            <a:r>
              <a:rPr lang="zh-CN" altLang="zh-CN" sz="1400" dirty="0">
                <a:effectLst/>
                <a:latin typeface="Times New Roman" panose="02020603050405020304" pitchFamily="18" charset="0"/>
                <a:ea typeface="宋体" panose="02010600030101010101" pitchFamily="2" charset="-122"/>
              </a:rPr>
              <a:t>函数，获取今日特定地点的真实天气状况，包括温度、湿度等关键指标。这些天气数据将成为我们美妆助手的决策依据。</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接下来，美妆助手将结合这些实时天气数据，以及我们之前建立的深度学习模型，进行分析和预测。它会根据天气状况，理解今日的环境对皮肤的影响，再结合用户的个人肤质、喜好等信息，给出定制化的美妆建议。</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最后，这些建议将以一种用户友好的方式呈现，帮助用户在复杂的美妆产品中选择出最适合自己的产品和使用技巧。</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通过这一实战应用，我们将体验到深度学习在美妆领域的实用性和便利性。实现我们所追求的目标—用技术提升生活的美好。</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BF1E80A7-3D7D-49CC-9777-F6E5959A3F28}"/>
              </a:ext>
            </a:extLst>
          </p:cNvPr>
          <p:cNvSpPr txBox="1"/>
          <p:nvPr/>
        </p:nvSpPr>
        <p:spPr>
          <a:xfrm>
            <a:off x="457200" y="4542602"/>
            <a:ext cx="6743700"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第一步：模型的载入与工具的调用</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2.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第二步：拼接参考资料并获得结果</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3.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第三步：在获取第一次回答的基础上迭代回答</a:t>
            </a:r>
          </a:p>
        </p:txBody>
      </p:sp>
    </p:spTree>
    <p:extLst>
      <p:ext uri="{BB962C8B-B14F-4D97-AF65-F5344CB8AC3E}">
        <p14:creationId xmlns:p14="http://schemas.microsoft.com/office/powerpoint/2010/main" val="330703495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en-US" dirty="0">
                <a:latin typeface="宋体"/>
                <a:ea typeface="宋体"/>
                <a:cs typeface="宋体"/>
                <a:sym typeface="宋体"/>
              </a:rPr>
              <a:t>10.4 </a:t>
            </a:r>
            <a:r>
              <a:rPr dirty="0" err="1">
                <a:latin typeface="宋体"/>
                <a:ea typeface="宋体"/>
                <a:cs typeface="宋体"/>
                <a:sym typeface="宋体"/>
              </a:rPr>
              <a:t>本章小结</a:t>
            </a:r>
            <a:endParaRPr dirty="0">
              <a:latin typeface="宋体"/>
              <a:ea typeface="宋体"/>
              <a:cs typeface="宋体"/>
              <a:sym typeface="宋体"/>
            </a:endParaRPr>
          </a:p>
        </p:txBody>
      </p:sp>
      <p:sp>
        <p:nvSpPr>
          <p:cNvPr id="7" name="文本框 6">
            <a:extLst>
              <a:ext uri="{FF2B5EF4-FFF2-40B4-BE49-F238E27FC236}">
                <a16:creationId xmlns:a16="http://schemas.microsoft.com/office/drawing/2014/main" id="{7BFA51FC-60AE-413D-A017-5559B81DF652}"/>
              </a:ext>
            </a:extLst>
          </p:cNvPr>
          <p:cNvSpPr txBox="1"/>
          <p:nvPr/>
        </p:nvSpPr>
        <p:spPr>
          <a:xfrm>
            <a:off x="762000" y="1752599"/>
            <a:ext cx="7924800" cy="2993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本章中，我们深入探讨了</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这一深度学习工具的使用方法。为了更全面地理解并掌握这一工具，我们从模型的源码出发，逐步拆解并分析了</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调用工具的详细流程、实战方法以及其背后的原理。在这个过程中，我们以官方的工具注册和调用方式为基础，深入学习了如何注册、调用官方提供的工具函数，并进行了实战演示，使得读者能更加直观地理解并掌握这一工具。</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不仅如此，我们还进一步完成了使用</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工具进行美妆助手设计的实战部分。通过结合理论知识与实际操作，我们成功地将</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应用于美妆助手的设计中，实现了根据实时天气情况为用户提供个性化美妆建议的功能。这一实战案例不仅展示了</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在实际应用中的价值，也帮助读者更好地理解和掌握深度学习的实战应用。</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总的来说，通过本章的学习，读者们不仅能够对</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的使用方法有深入的理解，更能够通过实战操作，感受到深度学习在实际应用中的魅力。希望读者们能够通过本章的学习，更好地应用深度学习技术，开发出更多有趣且实用的应用。</a:t>
            </a:r>
          </a:p>
          <a:p>
            <a:br>
              <a:rPr lang="en-US" altLang="zh-CN" sz="1800" dirty="0">
                <a:effectLst/>
                <a:latin typeface="Times New Roman" panose="02020603050405020304" pitchFamily="18" charset="0"/>
                <a:ea typeface="宋体" panose="02010600030101010101" pitchFamily="2" charset="-122"/>
              </a:rPr>
            </a:br>
            <a:endPar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3200" b="1" dirty="0">
                <a:latin typeface="宋体"/>
                <a:ea typeface="宋体"/>
                <a:cs typeface="宋体"/>
                <a:sym typeface="宋体"/>
              </a:rPr>
              <a:t>10.1  </a:t>
            </a:r>
            <a:r>
              <a:rPr lang="zh-CN" altLang="en-US" sz="3200" b="1" dirty="0">
                <a:latin typeface="宋体"/>
                <a:ea typeface="宋体"/>
                <a:cs typeface="宋体"/>
                <a:sym typeface="宋体"/>
              </a:rPr>
              <a:t>无人知晓的秘密：</a:t>
            </a:r>
            <a:r>
              <a:rPr lang="en-US" altLang="zh-CN" sz="3200" b="1" dirty="0">
                <a:latin typeface="宋体"/>
                <a:ea typeface="宋体"/>
                <a:cs typeface="宋体"/>
                <a:sym typeface="宋体"/>
              </a:rPr>
              <a:t>ChatGLM3</a:t>
            </a:r>
            <a:r>
              <a:rPr lang="zh-CN" altLang="en-US" sz="3200" b="1" dirty="0">
                <a:latin typeface="宋体"/>
                <a:ea typeface="宋体"/>
                <a:cs typeface="宋体"/>
                <a:sym typeface="宋体"/>
              </a:rPr>
              <a:t>调用工具源码详解与实战</a:t>
            </a:r>
          </a:p>
        </p:txBody>
      </p:sp>
      <p:sp>
        <p:nvSpPr>
          <p:cNvPr id="9" name="文本框 8">
            <a:extLst>
              <a:ext uri="{FF2B5EF4-FFF2-40B4-BE49-F238E27FC236}">
                <a16:creationId xmlns:a16="http://schemas.microsoft.com/office/drawing/2014/main" id="{A30F48A6-64E0-4AF9-9EA4-F03B1C10EAA8}"/>
              </a:ext>
            </a:extLst>
          </p:cNvPr>
          <p:cNvSpPr txBox="1"/>
          <p:nvPr/>
        </p:nvSpPr>
        <p:spPr>
          <a:xfrm>
            <a:off x="276225" y="2047875"/>
            <a:ext cx="8591550" cy="18825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“君子非生异也，善假于物也。”</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工具的使用是一项非常简单的事情，从我们的祖先钻木取火，到现在人类飞上月球在太空建立永久基地，这其中离不开工具的使用。</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甚至于当除于现实生活中的你在决定今天出门要不要带上雨伞，都需要借助网络信息或者广播工具了解到今天的天气情况。</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而作为万能语言的</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同样也可以使用工具来完成对外部</a:t>
            </a:r>
            <a:r>
              <a:rPr lang="en-US" altLang="zh-CN" sz="1600" dirty="0">
                <a:effectLst/>
                <a:latin typeface="Times New Roman" panose="02020603050405020304" pitchFamily="18" charset="0"/>
                <a:ea typeface="宋体" panose="02010600030101010101" pitchFamily="2" charset="-122"/>
              </a:rPr>
              <a:t>API</a:t>
            </a:r>
            <a:r>
              <a:rPr lang="zh-CN" altLang="zh-CN" sz="1600" dirty="0">
                <a:effectLst/>
                <a:latin typeface="Times New Roman" panose="02020603050405020304" pitchFamily="18" charset="0"/>
                <a:ea typeface="宋体" panose="02010600030101010101" pitchFamily="2" charset="-122"/>
              </a:rPr>
              <a:t>的调用，而所需的仅仅是一个函数名称而已。代码如下所示。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2A8B3A6-13A0-4314-BAB7-1BACA846243C}"/>
              </a:ext>
            </a:extLst>
          </p:cNvPr>
          <p:cNvSpPr txBox="1"/>
          <p:nvPr/>
        </p:nvSpPr>
        <p:spPr>
          <a:xfrm>
            <a:off x="171450" y="1453822"/>
            <a:ext cx="542925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10.1.1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无人知晓的秘密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1</a:t>
            </a:r>
            <a:r>
              <a:rPr lang="zh-CN" altLang="zh-CN" sz="1800" dirty="0">
                <a:effectLst/>
                <a:latin typeface="Arial" panose="020B0604020202020204" pitchFamily="34" charset="0"/>
                <a:ea typeface="黑体" panose="02010609060101010101" pitchFamily="49" charset="-122"/>
                <a:cs typeface="宋体" panose="02010600030101010101" pitchFamily="2" charset="-122"/>
              </a:rPr>
              <a:t>：</a:t>
            </a:r>
            <a:r>
              <a:rPr lang="en-US" altLang="zh-CN" sz="1800" dirty="0">
                <a:effectLst/>
                <a:latin typeface="Arial" panose="020B0604020202020204" pitchFamily="34" charset="0"/>
                <a:ea typeface="黑体" panose="02010609060101010101" pitchFamily="49" charset="-122"/>
                <a:cs typeface="宋体" panose="02010600030101010101" pitchFamily="2" charset="-122"/>
              </a:rPr>
              <a:t>Python</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调用工具详解</a:t>
            </a:r>
          </a:p>
        </p:txBody>
      </p:sp>
      <p:pic>
        <p:nvPicPr>
          <p:cNvPr id="4" name="图片 3">
            <a:extLst>
              <a:ext uri="{FF2B5EF4-FFF2-40B4-BE49-F238E27FC236}">
                <a16:creationId xmlns:a16="http://schemas.microsoft.com/office/drawing/2014/main" id="{27F50FF9-B5DC-47D4-B1ED-A848FDE3B7BB}"/>
              </a:ext>
            </a:extLst>
          </p:cNvPr>
          <p:cNvPicPr>
            <a:picLocks noChangeAspect="1"/>
          </p:cNvPicPr>
          <p:nvPr/>
        </p:nvPicPr>
        <p:blipFill>
          <a:blip r:embed="rId2"/>
          <a:stretch>
            <a:fillRect/>
          </a:stretch>
        </p:blipFill>
        <p:spPr>
          <a:xfrm>
            <a:off x="3174492" y="3493117"/>
            <a:ext cx="5512308" cy="2135124"/>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10.1  </a:t>
            </a:r>
            <a:r>
              <a:rPr lang="zh-CN" altLang="en-US" sz="2800" b="1" dirty="0">
                <a:latin typeface="宋体"/>
                <a:ea typeface="宋体"/>
                <a:cs typeface="宋体"/>
                <a:sym typeface="宋体"/>
              </a:rPr>
              <a:t>无人知晓的秘密：</a:t>
            </a:r>
            <a:r>
              <a:rPr lang="en-US" altLang="zh-CN" sz="2800" b="1" dirty="0">
                <a:latin typeface="宋体"/>
                <a:ea typeface="宋体"/>
                <a:cs typeface="宋体"/>
                <a:sym typeface="宋体"/>
              </a:rPr>
              <a:t>ChatGLM3</a:t>
            </a:r>
            <a:r>
              <a:rPr lang="zh-CN" altLang="en-US" sz="2800" b="1" dirty="0">
                <a:latin typeface="宋体"/>
                <a:ea typeface="宋体"/>
                <a:cs typeface="宋体"/>
                <a:sym typeface="宋体"/>
              </a:rPr>
              <a:t>调用工具源码详解与实战</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11187"/>
          </a:xfrm>
          <a:prstGeom prst="rect">
            <a:avLst/>
          </a:prstGeom>
          <a:extLst>
            <a:ext uri="{C572A759-6A51-4108-AA02-DFA0A04FC94B}">
              <ma14:wrappingTextBoxFlag xmlns:ma14="http://schemas.microsoft.com/office/mac/drawingml/2011/main" xmlns=""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无人知晓的秘密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2</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工具调用流程详解</a:t>
            </a:r>
          </a:p>
        </p:txBody>
      </p:sp>
      <p:sp>
        <p:nvSpPr>
          <p:cNvPr id="13" name="文本框 12">
            <a:extLst>
              <a:ext uri="{FF2B5EF4-FFF2-40B4-BE49-F238E27FC236}">
                <a16:creationId xmlns:a16="http://schemas.microsoft.com/office/drawing/2014/main" id="{162616D3-B387-4594-9A1B-3E0F5AD99B6C}"/>
              </a:ext>
            </a:extLst>
          </p:cNvPr>
          <p:cNvSpPr txBox="1"/>
          <p:nvPr/>
        </p:nvSpPr>
        <p:spPr>
          <a:xfrm>
            <a:off x="387350" y="2318439"/>
            <a:ext cx="8089900" cy="22211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在上一小节中，我们展示了如何在</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中调用函数，但现在，我们面临一个更为复杂的问题：如何在大模型</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中调用工具？这个问题看似简单，实则涉及许多深层次的技术与思考。就如同多年前人们询问计算机</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今天是晴天还是雨天</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一样，我们如今要探讨的是如何让大模型调用工具以解决问题。</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让我们先回到日常生活中的一个例子。在决定今天的穿着前，我们通常会有一个明确的前置任务：了解今天的天气。那么，如何获取天气信息呢？以下是一些可能的方法：</a:t>
            </a:r>
          </a:p>
          <a:p>
            <a:pPr indent="269875" algn="just">
              <a:lnSpc>
                <a:spcPts val="1560"/>
              </a:lnSpc>
            </a:pPr>
            <a:r>
              <a:rPr lang="en-US" altLang="zh-CN" sz="1600" dirty="0">
                <a:effectLst/>
                <a:latin typeface="Times New Roman" panose="02020603050405020304" pitchFamily="18" charset="0"/>
                <a:ea typeface="宋体" panose="02010600030101010101" pitchFamily="2" charset="-122"/>
              </a:rPr>
              <a:t>A. </a:t>
            </a:r>
            <a:r>
              <a:rPr lang="zh-CN" altLang="zh-CN" sz="1600" dirty="0">
                <a:effectLst/>
                <a:latin typeface="Times New Roman" panose="02020603050405020304" pitchFamily="18" charset="0"/>
                <a:ea typeface="宋体" panose="02010600030101010101" pitchFamily="2" charset="-122"/>
              </a:rPr>
              <a:t>对着衣橱问自己应该穿什么衣服。这显然不是获取天气信息的正确途径。</a:t>
            </a:r>
          </a:p>
          <a:p>
            <a:pPr indent="269875" algn="just">
              <a:lnSpc>
                <a:spcPts val="1560"/>
              </a:lnSpc>
            </a:pPr>
            <a:r>
              <a:rPr lang="en-US" altLang="zh-CN" sz="1600" dirty="0">
                <a:effectLst/>
                <a:latin typeface="Times New Roman" panose="02020603050405020304" pitchFamily="18" charset="0"/>
                <a:ea typeface="宋体" panose="02010600030101010101" pitchFamily="2" charset="-122"/>
              </a:rPr>
              <a:t>B. </a:t>
            </a:r>
            <a:r>
              <a:rPr lang="zh-CN" altLang="zh-CN" sz="1600" dirty="0">
                <a:effectLst/>
                <a:latin typeface="Times New Roman" panose="02020603050405020304" pitchFamily="18" charset="0"/>
                <a:ea typeface="宋体" panose="02010600030101010101" pitchFamily="2" charset="-122"/>
              </a:rPr>
              <a:t>使用互联网登录天气网站，输入本地名称查询。这是一个有效且常用的方法。</a:t>
            </a:r>
          </a:p>
          <a:p>
            <a:pPr indent="269875" algn="just">
              <a:lnSpc>
                <a:spcPts val="1560"/>
              </a:lnSpc>
            </a:pPr>
            <a:r>
              <a:rPr lang="en-US" altLang="zh-CN" sz="1600" dirty="0">
                <a:effectLst/>
                <a:latin typeface="Times New Roman" panose="02020603050405020304" pitchFamily="18" charset="0"/>
                <a:ea typeface="宋体" panose="02010600030101010101" pitchFamily="2" charset="-122"/>
              </a:rPr>
              <a:t>C. </a:t>
            </a:r>
            <a:r>
              <a:rPr lang="zh-CN" altLang="zh-CN" sz="1600" dirty="0">
                <a:effectLst/>
                <a:latin typeface="Times New Roman" panose="02020603050405020304" pitchFamily="18" charset="0"/>
                <a:ea typeface="宋体" panose="02010600030101010101" pitchFamily="2" charset="-122"/>
              </a:rPr>
              <a:t>打开一本书阅读任意一页。这与获取天气信息无关。</a:t>
            </a:r>
          </a:p>
          <a:p>
            <a:pPr indent="269875" algn="just">
              <a:lnSpc>
                <a:spcPts val="1560"/>
              </a:lnSpc>
            </a:pPr>
            <a:r>
              <a:rPr lang="en-US" altLang="zh-CN" sz="1600" dirty="0">
                <a:effectLst/>
                <a:latin typeface="Times New Roman" panose="02020603050405020304" pitchFamily="18" charset="0"/>
                <a:ea typeface="宋体" panose="02010600030101010101" pitchFamily="2" charset="-122"/>
              </a:rPr>
              <a:t>D. </a:t>
            </a:r>
            <a:r>
              <a:rPr lang="zh-CN" altLang="zh-CN" sz="1600" dirty="0">
                <a:effectLst/>
                <a:latin typeface="Times New Roman" panose="02020603050405020304" pitchFamily="18" charset="0"/>
                <a:ea typeface="宋体" panose="02010600030101010101" pitchFamily="2" charset="-122"/>
              </a:rPr>
              <a:t>打开空调。这同样不能告诉我们今天的天气情况。。</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1875959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10.1  </a:t>
            </a:r>
            <a:r>
              <a:rPr lang="zh-CN" altLang="en-US" sz="2800" b="1" dirty="0">
                <a:latin typeface="宋体"/>
                <a:ea typeface="宋体"/>
                <a:cs typeface="宋体"/>
                <a:sym typeface="宋体"/>
              </a:rPr>
              <a:t>无人知晓的秘密：</a:t>
            </a:r>
            <a:r>
              <a:rPr lang="en-US" altLang="zh-CN" sz="2800" b="1" dirty="0">
                <a:latin typeface="宋体"/>
                <a:ea typeface="宋体"/>
                <a:cs typeface="宋体"/>
                <a:sym typeface="宋体"/>
              </a:rPr>
              <a:t>ChatGLM3</a:t>
            </a:r>
            <a:r>
              <a:rPr lang="zh-CN" altLang="en-US" sz="2800" b="1" dirty="0">
                <a:latin typeface="宋体"/>
                <a:ea typeface="宋体"/>
                <a:cs typeface="宋体"/>
                <a:sym typeface="宋体"/>
              </a:rPr>
              <a:t>调用工具源码详解与实战</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30237"/>
          </a:xfrm>
          <a:prstGeom prst="rect">
            <a:avLst/>
          </a:prstGeom>
          <a:extLst>
            <a:ext uri="{C572A759-6A51-4108-AA02-DFA0A04FC94B}">
              <ma14:wrappingTextBoxFlag xmlns:ma14="http://schemas.microsoft.com/office/mac/drawingml/2011/main" xmlns=""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10.1.3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无人知晓的秘密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工具使用实战详解</a:t>
            </a:r>
          </a:p>
        </p:txBody>
      </p:sp>
      <p:sp>
        <p:nvSpPr>
          <p:cNvPr id="13" name="文本框 12">
            <a:extLst>
              <a:ext uri="{FF2B5EF4-FFF2-40B4-BE49-F238E27FC236}">
                <a16:creationId xmlns:a16="http://schemas.microsoft.com/office/drawing/2014/main" id="{3D14EFC6-4C68-4087-9269-4A2026F9AB64}"/>
              </a:ext>
            </a:extLst>
          </p:cNvPr>
          <p:cNvSpPr txBox="1"/>
          <p:nvPr/>
        </p:nvSpPr>
        <p:spPr>
          <a:xfrm>
            <a:off x="111124" y="2107903"/>
            <a:ext cx="8921751"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下面我们开始进入大模型进行</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工具调用的实战。读者可以看到，在前面的作者分析过程中，向大模型</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要求工具调用，则首先需要给与</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一个装满工具的“工具箱”，并且还需要有相关工具的描述。</a:t>
            </a:r>
          </a:p>
        </p:txBody>
      </p:sp>
      <p:sp>
        <p:nvSpPr>
          <p:cNvPr id="6" name="文本框 5">
            <a:extLst>
              <a:ext uri="{FF2B5EF4-FFF2-40B4-BE49-F238E27FC236}">
                <a16:creationId xmlns:a16="http://schemas.microsoft.com/office/drawing/2014/main" id="{3319FDD6-AF3C-4FD1-BF24-7AD34AA924F9}"/>
              </a:ext>
            </a:extLst>
          </p:cNvPr>
          <p:cNvSpPr txBox="1"/>
          <p:nvPr/>
        </p:nvSpPr>
        <p:spPr>
          <a:xfrm>
            <a:off x="819149" y="3226604"/>
            <a:ext cx="6829425"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第一步：提供工具或者工具箱信息脚本</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2.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第二步：将工具箱脚本传递给</a:t>
            </a: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ChatGLM3</a:t>
            </a:r>
            <a:endParaRPr lang="zh-CN" altLang="zh-CN" sz="1800" kern="100" dirty="0">
              <a:effectLst/>
              <a:latin typeface="Arial" panose="020B0604020202020204" pitchFamily="34" charset="0"/>
              <a:ea typeface="黑体" panose="02010609060101010101" pitchFamily="49" charset="-122"/>
              <a:cs typeface="宋体" panose="02010600030101010101" pitchFamily="2" charset="-122"/>
            </a:endParaRP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3.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第三步：使用</a:t>
            </a: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完成工具的调用</a:t>
            </a:r>
          </a:p>
        </p:txBody>
      </p:sp>
    </p:spTree>
    <p:extLst>
      <p:ext uri="{BB962C8B-B14F-4D97-AF65-F5344CB8AC3E}">
        <p14:creationId xmlns:p14="http://schemas.microsoft.com/office/powerpoint/2010/main" val="44406799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fontScale="90000"/>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3600" b="1" dirty="0">
                <a:latin typeface="宋体"/>
                <a:ea typeface="宋体"/>
                <a:cs typeface="宋体"/>
                <a:sym typeface="宋体"/>
              </a:rPr>
              <a:t>10.1  </a:t>
            </a:r>
            <a:r>
              <a:rPr lang="zh-CN" altLang="en-US" sz="3600" b="1" dirty="0">
                <a:latin typeface="宋体"/>
                <a:ea typeface="宋体"/>
                <a:cs typeface="宋体"/>
                <a:sym typeface="宋体"/>
              </a:rPr>
              <a:t>无人知晓的秘密：</a:t>
            </a:r>
            <a:r>
              <a:rPr lang="en-US" altLang="zh-CN" sz="3600" b="1" dirty="0">
                <a:latin typeface="宋体"/>
                <a:ea typeface="宋体"/>
                <a:cs typeface="宋体"/>
                <a:sym typeface="宋体"/>
              </a:rPr>
              <a:t>ChatGLM3</a:t>
            </a:r>
            <a:r>
              <a:rPr lang="zh-CN" altLang="en-US" sz="3600" b="1" dirty="0">
                <a:latin typeface="宋体"/>
                <a:ea typeface="宋体"/>
                <a:cs typeface="宋体"/>
                <a:sym typeface="宋体"/>
              </a:rPr>
              <a:t>调用工具源码详解与实战</a:t>
            </a:r>
          </a:p>
        </p:txBody>
      </p:sp>
      <p:sp>
        <p:nvSpPr>
          <p:cNvPr id="6" name="文本框 5">
            <a:extLst>
              <a:ext uri="{FF2B5EF4-FFF2-40B4-BE49-F238E27FC236}">
                <a16:creationId xmlns:a16="http://schemas.microsoft.com/office/drawing/2014/main" id="{77E74240-1CEE-4E1E-B360-53A2BD352F78}"/>
              </a:ext>
            </a:extLst>
          </p:cNvPr>
          <p:cNvSpPr txBox="1"/>
          <p:nvPr/>
        </p:nvSpPr>
        <p:spPr>
          <a:xfrm>
            <a:off x="209550" y="1417638"/>
            <a:ext cx="665797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10.1.4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无人知晓的秘密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4</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工具调用原理详解</a:t>
            </a:r>
          </a:p>
        </p:txBody>
      </p:sp>
      <p:sp>
        <p:nvSpPr>
          <p:cNvPr id="8" name="文本框 7">
            <a:extLst>
              <a:ext uri="{FF2B5EF4-FFF2-40B4-BE49-F238E27FC236}">
                <a16:creationId xmlns:a16="http://schemas.microsoft.com/office/drawing/2014/main" id="{933FD8AC-9C44-488E-A07A-0C888EFAD5C6}"/>
              </a:ext>
            </a:extLst>
          </p:cNvPr>
          <p:cNvSpPr txBox="1"/>
          <p:nvPr/>
        </p:nvSpPr>
        <p:spPr>
          <a:xfrm>
            <a:off x="457201" y="2047875"/>
            <a:ext cx="8229599" cy="3052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在上面我们完成了</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的工具调用，成功实现了其功能，我们将继续深入这方面的学习，将为您揭示这一神奇工具背后的调用原理。</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想要深入理解</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的工具调用原理，我们必须首先探究其训练过程中的样本数据构造。对于</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这样的大模型来说，其训练数据犹如它的</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食粮</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，为其提供了学习和进化的原料。那么，这些</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食粮</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是如何准备的呢？</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构造训练样本数据时，专家们通常会从海量的文本数据中筛选，这些文本可能来自各种书籍、文章、对话记录等。经过筛选的数据会被进一步处理，例如分词、编码，以形成模型可以理解的输入。每一个输入都与一个或多个输出相对应，形成一个或多个训练样本。</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当我们使用特定的工具调用</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时，实际上是在询问模型：</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在给定这种输入时，你学到的最可能的输出是什么？</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模型会根据它所学到的知识，给出一个或多个答案，完成工具的调用。</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下面就是一份</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在训练工具调用时使用的数据，部分内容如下所示。</a:t>
            </a:r>
          </a:p>
          <a:p>
            <a:pPr lvl="0" algn="just">
              <a:lnSpc>
                <a:spcPts val="157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A645CC3-CD59-46D0-8478-607FBF733AEF}"/>
              </a:ext>
            </a:extLst>
          </p:cNvPr>
          <p:cNvPicPr>
            <a:picLocks noChangeAspect="1"/>
          </p:cNvPicPr>
          <p:nvPr/>
        </p:nvPicPr>
        <p:blipFill>
          <a:blip r:embed="rId2"/>
          <a:stretch>
            <a:fillRect/>
          </a:stretch>
        </p:blipFill>
        <p:spPr>
          <a:xfrm>
            <a:off x="3444621" y="4753800"/>
            <a:ext cx="5512308" cy="1373124"/>
          </a:xfrm>
          <a:prstGeom prst="rect">
            <a:avLst/>
          </a:prstGeom>
        </p:spPr>
      </p:pic>
    </p:spTree>
    <p:extLst>
      <p:ext uri="{BB962C8B-B14F-4D97-AF65-F5344CB8AC3E}">
        <p14:creationId xmlns:p14="http://schemas.microsoft.com/office/powerpoint/2010/main" val="18093902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10.1  </a:t>
            </a:r>
            <a:r>
              <a:rPr lang="zh-CN" altLang="en-US" sz="2800" b="1" dirty="0">
                <a:latin typeface="宋体"/>
                <a:ea typeface="宋体"/>
                <a:cs typeface="宋体"/>
                <a:sym typeface="宋体"/>
              </a:rPr>
              <a:t>无人知晓的秘密：</a:t>
            </a:r>
            <a:r>
              <a:rPr lang="en-US" altLang="zh-CN" sz="2800" b="1" dirty="0">
                <a:latin typeface="宋体"/>
                <a:ea typeface="宋体"/>
                <a:cs typeface="宋体"/>
                <a:sym typeface="宋体"/>
              </a:rPr>
              <a:t>ChatGLM3</a:t>
            </a:r>
            <a:r>
              <a:rPr lang="zh-CN" altLang="en-US" sz="2800" b="1" dirty="0">
                <a:latin typeface="宋体"/>
                <a:ea typeface="宋体"/>
                <a:cs typeface="宋体"/>
                <a:sym typeface="宋体"/>
              </a:rPr>
              <a:t>调用工具源码详解与实战</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10.1.5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无人知晓的秘密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5</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消息传递方式详解</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04800" y="1866901"/>
            <a:ext cx="8534400" cy="35240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400" dirty="0">
                <a:effectLst/>
                <a:latin typeface="Times New Roman" panose="02020603050405020304" pitchFamily="18" charset="0"/>
                <a:ea typeface="宋体" panose="02010600030101010101" pitchFamily="2" charset="-122"/>
              </a:rPr>
              <a:t>在完成了首次</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的工具调用之后，我们深入探究一下整个</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的运行流程，尤其是其中的消息调用过程。</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当我们深入探讨角色的设置时，基于清华大学</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的角色设定，我们自然会问：在实际调用</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模型进行对话时，具体的角色应该如何设置呢？从作者提供的对话示例中，我们可以看出，最简单的对话就是我们将自己设定为</a:t>
            </a:r>
            <a:r>
              <a:rPr lang="en-US" altLang="zh-CN" sz="1400" dirty="0">
                <a:effectLst/>
                <a:latin typeface="Times New Roman" panose="02020603050405020304" pitchFamily="18" charset="0"/>
                <a:ea typeface="宋体" panose="02010600030101010101" pitchFamily="2" charset="-122"/>
              </a:rPr>
              <a:t>“user”</a:t>
            </a:r>
            <a:r>
              <a:rPr lang="zh-CN" altLang="zh-CN" sz="1400" dirty="0">
                <a:effectLst/>
                <a:latin typeface="Times New Roman" panose="02020603050405020304" pitchFamily="18" charset="0"/>
                <a:ea typeface="宋体" panose="02010600030101010101" pitchFamily="2" charset="-122"/>
              </a:rPr>
              <a:t>这个角色，然后在</a:t>
            </a:r>
            <a:r>
              <a:rPr lang="en-US" altLang="zh-CN" sz="1400" dirty="0">
                <a:effectLst/>
                <a:latin typeface="Times New Roman" panose="02020603050405020304" pitchFamily="18" charset="0"/>
                <a:ea typeface="宋体" panose="02010600030101010101" pitchFamily="2" charset="-122"/>
              </a:rPr>
              <a:t>query</a:t>
            </a:r>
            <a:r>
              <a:rPr lang="zh-CN" altLang="zh-CN" sz="1400" dirty="0">
                <a:effectLst/>
                <a:latin typeface="Times New Roman" panose="02020603050405020304" pitchFamily="18" charset="0"/>
                <a:ea typeface="宋体" panose="02010600030101010101" pitchFamily="2" charset="-122"/>
              </a:rPr>
              <a:t>中输入我们的问题，等待模型的回答。模型在回答过程中，会扮演</a:t>
            </a:r>
            <a:r>
              <a:rPr lang="en-US" altLang="zh-CN" sz="1400" dirty="0">
                <a:effectLst/>
                <a:latin typeface="Times New Roman" panose="02020603050405020304" pitchFamily="18" charset="0"/>
                <a:ea typeface="宋体" panose="02010600030101010101" pitchFamily="2" charset="-122"/>
              </a:rPr>
              <a:t>“assistant”</a:t>
            </a:r>
            <a:r>
              <a:rPr lang="zh-CN" altLang="zh-CN" sz="1400" dirty="0">
                <a:effectLst/>
                <a:latin typeface="Times New Roman" panose="02020603050405020304" pitchFamily="18" charset="0"/>
                <a:ea typeface="宋体" panose="02010600030101010101" pitchFamily="2" charset="-122"/>
              </a:rPr>
              <a:t>这个角色。这里的</a:t>
            </a:r>
            <a:r>
              <a:rPr lang="en-US" altLang="zh-CN" sz="1400" dirty="0">
                <a:effectLst/>
                <a:latin typeface="Times New Roman" panose="02020603050405020304" pitchFamily="18" charset="0"/>
                <a:ea typeface="宋体" panose="02010600030101010101" pitchFamily="2" charset="-122"/>
              </a:rPr>
              <a:t>“user”</a:t>
            </a:r>
            <a:r>
              <a:rPr lang="zh-CN" altLang="zh-CN" sz="1400" dirty="0">
                <a:effectLst/>
                <a:latin typeface="Times New Roman" panose="02020603050405020304" pitchFamily="18" charset="0"/>
                <a:ea typeface="宋体" panose="02010600030101010101" pitchFamily="2" charset="-122"/>
              </a:rPr>
              <a:t>和</a:t>
            </a:r>
            <a:r>
              <a:rPr lang="en-US" altLang="zh-CN" sz="1400" dirty="0">
                <a:effectLst/>
                <a:latin typeface="Times New Roman" panose="02020603050405020304" pitchFamily="18" charset="0"/>
                <a:ea typeface="宋体" panose="02010600030101010101" pitchFamily="2" charset="-122"/>
              </a:rPr>
              <a:t>“assistant”</a:t>
            </a:r>
            <a:r>
              <a:rPr lang="zh-CN" altLang="zh-CN" sz="1400" dirty="0">
                <a:effectLst/>
                <a:latin typeface="Times New Roman" panose="02020603050405020304" pitchFamily="18" charset="0"/>
                <a:ea typeface="宋体" panose="02010600030101010101" pitchFamily="2" charset="-122"/>
              </a:rPr>
              <a:t>都是具有明确含义的字符串，它们分别代表用户向模型发送的信息和模型做出的回答。</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虽然这种“</a:t>
            </a:r>
            <a:r>
              <a:rPr lang="en-US" altLang="zh-CN" sz="1400" dirty="0">
                <a:effectLst/>
                <a:latin typeface="Times New Roman" panose="02020603050405020304" pitchFamily="18" charset="0"/>
                <a:ea typeface="宋体" panose="02010600030101010101" pitchFamily="2" charset="-122"/>
              </a:rPr>
              <a:t>user”</a:t>
            </a:r>
            <a:r>
              <a:rPr lang="zh-CN" altLang="zh-CN" sz="1400" dirty="0">
                <a:effectLst/>
                <a:latin typeface="Times New Roman" panose="02020603050405020304" pitchFamily="18" charset="0"/>
                <a:ea typeface="宋体" panose="02010600030101010101" pitchFamily="2" charset="-122"/>
              </a:rPr>
              <a:t>和</a:t>
            </a:r>
            <a:r>
              <a:rPr lang="en-US" altLang="zh-CN" sz="1400" dirty="0">
                <a:effectLst/>
                <a:latin typeface="Times New Roman" panose="02020603050405020304" pitchFamily="18" charset="0"/>
                <a:ea typeface="宋体" panose="02010600030101010101" pitchFamily="2" charset="-122"/>
              </a:rPr>
              <a:t>“assistant”</a:t>
            </a:r>
            <a:r>
              <a:rPr lang="zh-CN" altLang="zh-CN" sz="1400" dirty="0">
                <a:effectLst/>
                <a:latin typeface="Times New Roman" panose="02020603050405020304" pitchFamily="18" charset="0"/>
                <a:ea typeface="宋体" panose="02010600030101010101" pitchFamily="2" charset="-122"/>
              </a:rPr>
              <a:t>的提问方式足够清晰，但在形式上却显得略显单调。在实践中，我们发现为大模型设定一个具体的身份是一种非常有效的方式，它能够引导模型创作出我们想要的结果。例如，如果我们希望得到一个关于</a:t>
            </a:r>
            <a:r>
              <a:rPr lang="en-US" altLang="zh-CN" sz="1400" dirty="0">
                <a:effectLst/>
                <a:latin typeface="Times New Roman" panose="02020603050405020304" pitchFamily="18" charset="0"/>
                <a:ea typeface="宋体" panose="02010600030101010101" pitchFamily="2" charset="-122"/>
              </a:rPr>
              <a:t>“</a:t>
            </a:r>
            <a:r>
              <a:rPr lang="zh-CN" altLang="zh-CN" sz="1400" dirty="0">
                <a:effectLst/>
                <a:latin typeface="Times New Roman" panose="02020603050405020304" pitchFamily="18" charset="0"/>
                <a:ea typeface="宋体" panose="02010600030101010101" pitchFamily="2" charset="-122"/>
              </a:rPr>
              <a:t>要不要涂口红？</a:t>
            </a:r>
            <a:r>
              <a:rPr lang="en-US" altLang="zh-CN" sz="1400" dirty="0">
                <a:effectLst/>
                <a:latin typeface="Times New Roman" panose="02020603050405020304" pitchFamily="18" charset="0"/>
                <a:ea typeface="宋体" panose="02010600030101010101" pitchFamily="2" charset="-122"/>
              </a:rPr>
              <a:t>”</a:t>
            </a:r>
            <a:r>
              <a:rPr lang="zh-CN" altLang="zh-CN" sz="1400" dirty="0">
                <a:effectLst/>
                <a:latin typeface="Times New Roman" panose="02020603050405020304" pitchFamily="18" charset="0"/>
                <a:ea typeface="宋体" panose="02010600030101010101" pitchFamily="2" charset="-122"/>
              </a:rPr>
              <a:t>更加严谨且丰富的答案，我们可以将模型设定为一个</a:t>
            </a:r>
            <a:r>
              <a:rPr lang="en-US" altLang="zh-CN" sz="1400" dirty="0">
                <a:effectLst/>
                <a:latin typeface="Times New Roman" panose="02020603050405020304" pitchFamily="18" charset="0"/>
                <a:ea typeface="宋体" panose="02010600030101010101" pitchFamily="2" charset="-122"/>
              </a:rPr>
              <a:t>“</a:t>
            </a:r>
            <a:r>
              <a:rPr lang="zh-CN" altLang="zh-CN" sz="1400" dirty="0">
                <a:effectLst/>
                <a:latin typeface="Times New Roman" panose="02020603050405020304" pitchFamily="18" charset="0"/>
                <a:ea typeface="宋体" panose="02010600030101010101" pitchFamily="2" charset="-122"/>
              </a:rPr>
              <a:t>具有专业能力的美妆助手</a:t>
            </a:r>
            <a:r>
              <a:rPr lang="en-US" altLang="zh-CN" sz="1400" dirty="0">
                <a:effectLst/>
                <a:latin typeface="Times New Roman" panose="02020603050405020304" pitchFamily="18" charset="0"/>
                <a:ea typeface="宋体" panose="02010600030101010101" pitchFamily="2" charset="-122"/>
              </a:rPr>
              <a:t>”</a:t>
            </a:r>
            <a:r>
              <a:rPr lang="zh-CN" altLang="zh-CN" sz="1400" dirty="0">
                <a:effectLst/>
                <a:latin typeface="Times New Roman" panose="02020603050405020304" pitchFamily="18" charset="0"/>
                <a:ea typeface="宋体" panose="02010600030101010101" pitchFamily="2" charset="-122"/>
              </a:rPr>
              <a:t>。</a:t>
            </a:r>
          </a:p>
          <a:p>
            <a:pPr indent="269875" algn="just">
              <a:lnSpc>
                <a:spcPts val="1560"/>
              </a:lnSpc>
              <a:spcAft>
                <a:spcPts val="600"/>
              </a:spcAft>
            </a:pPr>
            <a:r>
              <a:rPr lang="zh-CN" altLang="zh-CN" sz="1400" dirty="0">
                <a:effectLst/>
                <a:latin typeface="Times New Roman" panose="02020603050405020304" pitchFamily="18" charset="0"/>
                <a:ea typeface="宋体" panose="02010600030101010101" pitchFamily="2" charset="-122"/>
              </a:rPr>
              <a:t>在这个过程中，一个名为</a:t>
            </a:r>
            <a:r>
              <a:rPr lang="en-US" altLang="zh-CN" sz="1400" dirty="0" err="1">
                <a:effectLst/>
                <a:latin typeface="Times New Roman" panose="02020603050405020304" pitchFamily="18" charset="0"/>
                <a:ea typeface="宋体" panose="02010600030101010101" pitchFamily="2" charset="-122"/>
              </a:rPr>
              <a:t>system_info</a:t>
            </a:r>
            <a:r>
              <a:rPr lang="zh-CN" altLang="zh-CN" sz="1400" dirty="0">
                <a:effectLst/>
                <a:latin typeface="Times New Roman" panose="02020603050405020304" pitchFamily="18" charset="0"/>
                <a:ea typeface="宋体" panose="02010600030101010101" pitchFamily="2" charset="-122"/>
              </a:rPr>
              <a:t>的系统消息承担了消息传递的重任。这个参数是一个列表，其基础构成元素为字典，而每一个字典都代表一条独立的消息。每个字典内包含两个键值对，其中第一个键是字符串</a:t>
            </a:r>
            <a:r>
              <a:rPr lang="en-US" altLang="zh-CN" sz="1400" dirty="0">
                <a:effectLst/>
                <a:latin typeface="Times New Roman" panose="02020603050405020304" pitchFamily="18" charset="0"/>
                <a:ea typeface="宋体" panose="02010600030101010101" pitchFamily="2" charset="-122"/>
              </a:rPr>
              <a:t>“role”</a:t>
            </a:r>
            <a:r>
              <a:rPr lang="zh-CN" altLang="zh-CN" sz="1400" dirty="0">
                <a:effectLst/>
                <a:latin typeface="Times New Roman" panose="02020603050405020304" pitchFamily="18" charset="0"/>
                <a:ea typeface="宋体" panose="02010600030101010101" pitchFamily="2" charset="-122"/>
              </a:rPr>
              <a:t>，代表消息的作者；第二个键为</a:t>
            </a:r>
            <a:r>
              <a:rPr lang="en-US" altLang="zh-CN" sz="1400" dirty="0">
                <a:effectLst/>
                <a:latin typeface="Times New Roman" panose="02020603050405020304" pitchFamily="18" charset="0"/>
                <a:ea typeface="宋体" panose="02010600030101010101" pitchFamily="2" charset="-122"/>
              </a:rPr>
              <a:t>“content”</a:t>
            </a:r>
            <a:r>
              <a:rPr lang="zh-CN" altLang="zh-CN" sz="1400" dirty="0">
                <a:effectLst/>
                <a:latin typeface="Times New Roman" panose="02020603050405020304" pitchFamily="18" charset="0"/>
                <a:ea typeface="宋体" panose="02010600030101010101" pitchFamily="2" charset="-122"/>
              </a:rPr>
              <a:t>，代表消息的具体内容。此外，还有一个补充内容</a:t>
            </a:r>
            <a:r>
              <a:rPr lang="en-US" altLang="zh-CN" sz="1400" dirty="0">
                <a:effectLst/>
                <a:latin typeface="Times New Roman" panose="02020603050405020304" pitchFamily="18" charset="0"/>
                <a:ea typeface="宋体" panose="02010600030101010101" pitchFamily="2" charset="-122"/>
              </a:rPr>
              <a:t>“tools”</a:t>
            </a:r>
            <a:r>
              <a:rPr lang="zh-CN" altLang="zh-CN" sz="1400" dirty="0">
                <a:effectLst/>
                <a:latin typeface="Times New Roman" panose="02020603050405020304" pitchFamily="18" charset="0"/>
                <a:ea typeface="宋体" panose="02010600030101010101" pitchFamily="2" charset="-122"/>
              </a:rPr>
              <a:t>，这也是</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的创新之处，即工具列表。</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0CFDBD4C-09A9-4495-ACF1-5D2E84286AB9}"/>
              </a:ext>
            </a:extLst>
          </p:cNvPr>
          <p:cNvPicPr>
            <a:picLocks noChangeAspect="1"/>
          </p:cNvPicPr>
          <p:nvPr/>
        </p:nvPicPr>
        <p:blipFill>
          <a:blip r:embed="rId2"/>
          <a:stretch>
            <a:fillRect/>
          </a:stretch>
        </p:blipFill>
        <p:spPr>
          <a:xfrm>
            <a:off x="2692146" y="5237226"/>
            <a:ext cx="5512308" cy="306324"/>
          </a:xfrm>
          <a:prstGeom prst="rect">
            <a:avLst/>
          </a:prstGeom>
        </p:spPr>
      </p:pic>
    </p:spTree>
    <p:extLst>
      <p:ext uri="{BB962C8B-B14F-4D97-AF65-F5344CB8AC3E}">
        <p14:creationId xmlns:p14="http://schemas.microsoft.com/office/powerpoint/2010/main" val="35511300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10.2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有心皆明的真相：</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官方工具注册与调用源码分析与实战</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271462" y="2277289"/>
            <a:ext cx="8805863"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在我们开始探讨</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官方工具的定义与使用之前，有必要先掌握一些前置知识。在</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的广阔世界里，有两个特殊类扮演着重要的角色</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装饰器与回调函数。这两者是</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编程中的高级特性，它们为我们提供了更灵活、更强大的代码组织能力，使得我们能够以更为优雅的方式解决问题。</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理解和掌握这两个概念，将为我们后续深入</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的世界打下坚实的基础。接下来，让我们深入这两个特殊类的世界，领略它们的魅力，并以此为起点，迈向</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的探索之旅。</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D377597-D81A-4F09-B2BB-FAF2AB7FE293}"/>
              </a:ext>
            </a:extLst>
          </p:cNvPr>
          <p:cNvSpPr txBox="1"/>
          <p:nvPr/>
        </p:nvSpPr>
        <p:spPr>
          <a:xfrm>
            <a:off x="185736" y="1705660"/>
            <a:ext cx="682466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10.2.1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有心皆明的真相</a:t>
            </a:r>
            <a:r>
              <a:rPr lang="en-US" altLang="zh-CN" sz="1800" dirty="0">
                <a:effectLst/>
                <a:latin typeface="Arial" panose="020B0604020202020204" pitchFamily="34" charset="0"/>
                <a:ea typeface="黑体" panose="02010609060101010101" pitchFamily="49" charset="-122"/>
                <a:cs typeface="宋体" panose="02010600030101010101" pitchFamily="2" charset="-122"/>
              </a:rPr>
              <a:t>1</a:t>
            </a:r>
            <a:r>
              <a:rPr lang="zh-CN" altLang="zh-CN" sz="1800" dirty="0">
                <a:effectLst/>
                <a:latin typeface="Arial" panose="020B0604020202020204" pitchFamily="34" charset="0"/>
                <a:ea typeface="黑体" panose="02010609060101010101" pitchFamily="49" charset="-122"/>
                <a:cs typeface="宋体" panose="02010600030101010101" pitchFamily="2" charset="-122"/>
              </a:rPr>
              <a:t>：</a:t>
            </a:r>
            <a:r>
              <a:rPr lang="en-US" altLang="zh-CN" sz="1800" dirty="0">
                <a:effectLst/>
                <a:latin typeface="Arial" panose="020B0604020202020204" pitchFamily="34" charset="0"/>
                <a:ea typeface="黑体" panose="02010609060101010101" pitchFamily="49" charset="-122"/>
                <a:cs typeface="宋体" panose="02010600030101010101" pitchFamily="2" charset="-122"/>
              </a:rPr>
              <a:t>Python</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中装饰器与回调函数</a:t>
            </a:r>
          </a:p>
        </p:txBody>
      </p:sp>
      <p:sp>
        <p:nvSpPr>
          <p:cNvPr id="8" name="文本框 7">
            <a:extLst>
              <a:ext uri="{FF2B5EF4-FFF2-40B4-BE49-F238E27FC236}">
                <a16:creationId xmlns:a16="http://schemas.microsoft.com/office/drawing/2014/main" id="{2613D31F-F046-437B-AF1F-C6C06F9AC1DF}"/>
              </a:ext>
            </a:extLst>
          </p:cNvPr>
          <p:cNvSpPr txBox="1"/>
          <p:nvPr/>
        </p:nvSpPr>
        <p:spPr>
          <a:xfrm>
            <a:off x="609600" y="4157980"/>
            <a:ext cx="4572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1. Python</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中的回调函数</a:t>
            </a: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callback</a:t>
            </a:r>
            <a:endParaRPr lang="zh-CN" altLang="zh-CN" sz="1800" kern="100" dirty="0">
              <a:effectLst/>
              <a:latin typeface="Arial" panose="020B0604020202020204" pitchFamily="34" charset="0"/>
              <a:ea typeface="黑体" panose="02010609060101010101" pitchFamily="49" charset="-122"/>
              <a:cs typeface="宋体" panose="02010600030101010101" pitchFamily="2" charset="-122"/>
            </a:endParaRP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2. Python</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中的装饰器详解</a:t>
            </a:r>
          </a:p>
        </p:txBody>
      </p:sp>
    </p:spTree>
    <p:extLst>
      <p:ext uri="{BB962C8B-B14F-4D97-AF65-F5344CB8AC3E}">
        <p14:creationId xmlns:p14="http://schemas.microsoft.com/office/powerpoint/2010/main" val="31700870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10.2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有心皆明的真相：</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官方工具注册与调用源码分析与实战</a:t>
            </a:r>
            <a:endParaRPr lang="zh-CN" altLang="en-US" sz="2800" b="1"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90500" y="158234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75640" indent="-675640">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10.2.2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有心皆明的真相</a:t>
            </a:r>
            <a:r>
              <a:rPr lang="en-US" altLang="zh-CN" sz="1800" dirty="0">
                <a:effectLst/>
                <a:latin typeface="Arial" panose="020B0604020202020204" pitchFamily="34" charset="0"/>
                <a:ea typeface="黑体" panose="02010609060101010101" pitchFamily="49" charset="-122"/>
                <a:cs typeface="宋体" panose="02010600030101010101" pitchFamily="2" charset="-122"/>
              </a:rPr>
              <a:t>2</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官方工具函数的注册源码分析详解</a:t>
            </a:r>
          </a:p>
        </p:txBody>
      </p:sp>
      <p:sp>
        <p:nvSpPr>
          <p:cNvPr id="17" name="文本框 16">
            <a:extLst>
              <a:ext uri="{FF2B5EF4-FFF2-40B4-BE49-F238E27FC236}">
                <a16:creationId xmlns:a16="http://schemas.microsoft.com/office/drawing/2014/main" id="{B6BFB215-49A6-440D-8786-DC2C0BE760F8}"/>
              </a:ext>
            </a:extLst>
          </p:cNvPr>
          <p:cNvSpPr txBox="1"/>
          <p:nvPr/>
        </p:nvSpPr>
        <p:spPr>
          <a:xfrm>
            <a:off x="342900" y="2116374"/>
            <a:ext cx="8124825" cy="9130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中定义了一个名为</a:t>
            </a:r>
            <a:r>
              <a:rPr lang="en-US" altLang="zh-CN" sz="1600" dirty="0">
                <a:effectLst/>
                <a:latin typeface="Times New Roman" panose="02020603050405020304" pitchFamily="18" charset="0"/>
                <a:ea typeface="宋体" panose="02010600030101010101" pitchFamily="2" charset="-122"/>
              </a:rPr>
              <a:t> </a:t>
            </a:r>
            <a:r>
              <a:rPr lang="en-US" altLang="zh-CN" sz="1600" dirty="0" err="1">
                <a:effectLst/>
                <a:latin typeface="Times New Roman" panose="02020603050405020304" pitchFamily="18" charset="0"/>
                <a:ea typeface="宋体" panose="02010600030101010101" pitchFamily="2" charset="-122"/>
              </a:rPr>
              <a:t>register_tool</a:t>
            </a:r>
            <a:r>
              <a:rPr lang="en-US" altLang="zh-CN" sz="1600" dirty="0">
                <a:effectLst/>
                <a:latin typeface="Times New Roman" panose="02020603050405020304" pitchFamily="18" charset="0"/>
                <a:ea typeface="宋体" panose="02010600030101010101" pitchFamily="2" charset="-122"/>
              </a:rPr>
              <a:t> </a:t>
            </a:r>
            <a:r>
              <a:rPr lang="zh-CN" altLang="zh-CN" sz="1600" dirty="0">
                <a:effectLst/>
                <a:latin typeface="Times New Roman" panose="02020603050405020304" pitchFamily="18" charset="0"/>
                <a:ea typeface="宋体" panose="02010600030101010101" pitchFamily="2" charset="-122"/>
              </a:rPr>
              <a:t>的装饰器函数，它的目的是注册工具函数并提取函数的元数据以供后续使用。要注意的是，下面作为装饰器要求对被注释方，参数注解的检查和提取要求较为严格，要求参数的注解必须使用</a:t>
            </a:r>
            <a:r>
              <a:rPr lang="en-US" altLang="zh-CN" sz="1600" dirty="0">
                <a:effectLst/>
                <a:latin typeface="Times New Roman" panose="02020603050405020304" pitchFamily="18" charset="0"/>
                <a:ea typeface="宋体" panose="02010600030101010101" pitchFamily="2" charset="-122"/>
              </a:rPr>
              <a:t> </a:t>
            </a:r>
            <a:r>
              <a:rPr lang="en-US" altLang="zh-CN" sz="1600" dirty="0" err="1">
                <a:effectLst/>
                <a:latin typeface="Times New Roman" panose="02020603050405020304" pitchFamily="18" charset="0"/>
                <a:ea typeface="宋体" panose="02010600030101010101" pitchFamily="2" charset="-122"/>
              </a:rPr>
              <a:t>typing.Annotated</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等线" panose="02010600030101010101" pitchFamily="2" charset="-122"/>
                <a:ea typeface="宋体" panose="02010600030101010101" pitchFamily="2" charset="-122"/>
              </a:rPr>
              <a:t> </a:t>
            </a:r>
            <a:r>
              <a:rPr lang="zh-CN" altLang="zh-CN" sz="1600" dirty="0">
                <a:effectLst/>
                <a:latin typeface="Times New Roman" panose="02020603050405020304" pitchFamily="18" charset="0"/>
                <a:ea typeface="宋体" panose="02010600030101010101" pitchFamily="2" charset="-122"/>
              </a:rPr>
              <a:t>这样可以附加额外的元数据（如描述和是否为必需参数）到参数的类型注解上。</a:t>
            </a:r>
          </a:p>
        </p:txBody>
      </p:sp>
      <p:pic>
        <p:nvPicPr>
          <p:cNvPr id="3" name="图片 2">
            <a:extLst>
              <a:ext uri="{FF2B5EF4-FFF2-40B4-BE49-F238E27FC236}">
                <a16:creationId xmlns:a16="http://schemas.microsoft.com/office/drawing/2014/main" id="{FA33AC0E-5CDB-4F75-BF09-89863B35E5A8}"/>
              </a:ext>
            </a:extLst>
          </p:cNvPr>
          <p:cNvPicPr>
            <a:picLocks noChangeAspect="1"/>
          </p:cNvPicPr>
          <p:nvPr/>
        </p:nvPicPr>
        <p:blipFill>
          <a:blip r:embed="rId2"/>
          <a:stretch>
            <a:fillRect/>
          </a:stretch>
        </p:blipFill>
        <p:spPr>
          <a:xfrm>
            <a:off x="2492121" y="3304413"/>
            <a:ext cx="5512308" cy="1677924"/>
          </a:xfrm>
          <a:prstGeom prst="rect">
            <a:avLst/>
          </a:prstGeom>
        </p:spPr>
      </p:pic>
    </p:spTree>
    <p:extLst>
      <p:ext uri="{BB962C8B-B14F-4D97-AF65-F5344CB8AC3E}">
        <p14:creationId xmlns:p14="http://schemas.microsoft.com/office/powerpoint/2010/main" val="139715436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10.2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有心皆明的真相：</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官方工具注册与调用源码分析与实战</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90500" y="1417638"/>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4530" indent="-684530">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10.2.3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有心皆明的真相</a:t>
            </a:r>
            <a:r>
              <a:rPr lang="en-US" altLang="zh-CN" sz="1800" dirty="0">
                <a:effectLst/>
                <a:latin typeface="Arial" panose="020B0604020202020204" pitchFamily="34" charset="0"/>
                <a:ea typeface="黑体" panose="02010609060101010101" pitchFamily="49" charset="-122"/>
                <a:cs typeface="宋体" panose="02010600030101010101" pitchFamily="2" charset="-122"/>
              </a:rPr>
              <a:t>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官方工具调用的判定依据详解</a:t>
            </a:r>
          </a:p>
        </p:txBody>
      </p:sp>
      <p:sp>
        <p:nvSpPr>
          <p:cNvPr id="5" name="文本框 4">
            <a:extLst>
              <a:ext uri="{FF2B5EF4-FFF2-40B4-BE49-F238E27FC236}">
                <a16:creationId xmlns:a16="http://schemas.microsoft.com/office/drawing/2014/main" id="{C96D0D81-2363-48A7-835D-695FB28CA2F4}"/>
              </a:ext>
            </a:extLst>
          </p:cNvPr>
          <p:cNvSpPr txBox="1"/>
          <p:nvPr/>
        </p:nvSpPr>
        <p:spPr>
          <a:xfrm>
            <a:off x="361950" y="1952625"/>
            <a:ext cx="8324850" cy="22929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在我们深入探讨如何调用</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官方定义的工具的详细步骤之前，让我们先回溯一下我们之前所完成的内容。从前面的逻辑推导中，我们可以明了，</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的工具应用流程的首要步骤是引入一种工具函数。这种工具函数的添加，使得</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能够根据用户的输入来智能地决定是否应调用特定的函数。更重要的是，</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能够自动从用户的输入中提取出函数执行所需要的参数。</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这种智能化的处理方式，大大简化了用户的使用流程，提升了用户体验。用户无需了解复杂的函数调用方式，只需按照自然的语言习惯进行输入，</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就能够理解并执行对应的操作。这无疑极大地降低了用户的学习成本，同时也提高了工具的使用效率。</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回到上一小节中的中我们新建的一个自定义工具函数，如下所示。</a:t>
            </a:r>
          </a:p>
          <a:p>
            <a:pPr algn="just"/>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569F9522-BD71-42AF-86E7-2CE3467C11E9}"/>
              </a:ext>
            </a:extLst>
          </p:cNvPr>
          <p:cNvPicPr>
            <a:picLocks noChangeAspect="1"/>
          </p:cNvPicPr>
          <p:nvPr/>
        </p:nvPicPr>
        <p:blipFill>
          <a:blip r:embed="rId2"/>
          <a:stretch>
            <a:fillRect/>
          </a:stretch>
        </p:blipFill>
        <p:spPr>
          <a:xfrm>
            <a:off x="3269742" y="3885438"/>
            <a:ext cx="5512308" cy="1677924"/>
          </a:xfrm>
          <a:prstGeom prst="rect">
            <a:avLst/>
          </a:prstGeom>
        </p:spPr>
      </p:pic>
    </p:spTree>
    <p:extLst>
      <p:ext uri="{BB962C8B-B14F-4D97-AF65-F5344CB8AC3E}">
        <p14:creationId xmlns:p14="http://schemas.microsoft.com/office/powerpoint/2010/main" val="3179334609"/>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165</TotalTime>
  <Words>2949</Words>
  <Application>Microsoft Office PowerPoint</Application>
  <PresentationFormat>全屏显示(4:3)</PresentationFormat>
  <Paragraphs>87</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宋体</vt:lpstr>
      <vt:lpstr>Arial</vt:lpstr>
      <vt:lpstr>Calibri</vt:lpstr>
      <vt:lpstr>Times New Roman</vt:lpstr>
      <vt:lpstr>Tema de Office</vt:lpstr>
      <vt:lpstr>第10章 给梦想插上飞翔的翅膀：会使用工具的ChatGLM3</vt:lpstr>
      <vt:lpstr>10.1  无人知晓的秘密：ChatGLM3调用工具源码详解与实战</vt:lpstr>
      <vt:lpstr>10.1  无人知晓的秘密：ChatGLM3调用工具源码详解与实战</vt:lpstr>
      <vt:lpstr>10.1  无人知晓的秘密：ChatGLM3调用工具源码详解与实战</vt:lpstr>
      <vt:lpstr>10.1  无人知晓的秘密：ChatGLM3调用工具源码详解与实战</vt:lpstr>
      <vt:lpstr>10.1  无人知晓的秘密：ChatGLM3调用工具源码详解与实战</vt:lpstr>
      <vt:lpstr>10.2  有心皆明的真相： ChatGLM3官方工具注册与调用源码分析与实战</vt:lpstr>
      <vt:lpstr>10.2  有心皆明的真相： ChatGLM3官方工具注册与调用源码分析与实战</vt:lpstr>
      <vt:lpstr>10.2  有心皆明的真相： ChatGLM3官方工具注册与调用源码分析与实战</vt:lpstr>
      <vt:lpstr>10.2  有心皆明的真相： ChatGLM3官方工具注册与调用源码分析与实战</vt:lpstr>
      <vt:lpstr>10.2  有心皆明的真相： ChatGLM3官方工具注册与调用源码分析与实战</vt:lpstr>
      <vt:lpstr>10.3  ChatGLM3构建个人助理之美妆助手实战</vt:lpstr>
      <vt:lpstr>10.3  ChatGLM3构建个人助理之美妆助手实战</vt:lpstr>
      <vt:lpstr>10.4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Hello TensorFlow &amp; Keras</dc:title>
  <dc:creator>lenovo</dc:creator>
  <cp:lastModifiedBy>lenovo</cp:lastModifiedBy>
  <cp:revision>15</cp:revision>
  <dcterms:modified xsi:type="dcterms:W3CDTF">2024-04-04T08:06:27Z</dcterms:modified>
</cp:coreProperties>
</file>