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5" r:id="rId2"/>
    <p:sldId id="296" r:id="rId3"/>
    <p:sldId id="297" r:id="rId4"/>
    <p:sldId id="298" r:id="rId5"/>
    <p:sldId id="299" r:id="rId6"/>
    <p:sldId id="308" r:id="rId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82"/>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2024/4/4</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2024/4/4</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2024/4/4</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2024/4/4</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2024/4/4</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2024/4/4</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2024/4/4</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2024/4/4</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2800" b="1" dirty="0">
                <a:ea typeface="宋体" panose="02010600030101010101" pitchFamily="2" charset="-122"/>
              </a:rPr>
              <a:t>第</a:t>
            </a:r>
            <a:r>
              <a:rPr lang="en-US" altLang="zh-CN" sz="2800" b="1" dirty="0">
                <a:ea typeface="宋体" panose="02010600030101010101" pitchFamily="2" charset="-122"/>
              </a:rPr>
              <a:t>11</a:t>
            </a:r>
            <a:r>
              <a:rPr lang="zh-CN" altLang="en-US" sz="2800" b="1" dirty="0">
                <a:ea typeface="宋体" panose="02010600030101010101" pitchFamily="2" charset="-122"/>
              </a:rPr>
              <a:t>章 基于自然语言的中国上市公司大规模年度财务报表非结构化信息抽取实战</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p:txBody>
          <a:bodyPr/>
          <a:lstStyle/>
          <a:p>
            <a:pPr marL="0" indent="0">
              <a:buNone/>
            </a:pPr>
            <a:r>
              <a:rPr lang="en-US" altLang="zh-CN" dirty="0">
                <a:ea typeface="宋体" panose="02010600030101010101" pitchFamily="2" charset="-122"/>
              </a:rPr>
              <a:t>11.1  </a:t>
            </a:r>
            <a:r>
              <a:rPr lang="zh-CN" altLang="en-US" dirty="0">
                <a:ea typeface="宋体" panose="02010600030101010101" pitchFamily="2" charset="-122"/>
              </a:rPr>
              <a:t>超长文本处理功能的</a:t>
            </a:r>
            <a:r>
              <a:rPr lang="en-US" altLang="zh-CN" dirty="0">
                <a:ea typeface="宋体" panose="02010600030101010101" pitchFamily="2" charset="-122"/>
              </a:rPr>
              <a:t>ChatGLM3</a:t>
            </a:r>
            <a:r>
              <a:rPr lang="zh-CN" altLang="en-US" dirty="0">
                <a:ea typeface="宋体" panose="02010600030101010101" pitchFamily="2" charset="-122"/>
              </a:rPr>
              <a:t>与真实财务报表的处理</a:t>
            </a:r>
          </a:p>
          <a:p>
            <a:pPr marL="0" indent="0">
              <a:buNone/>
            </a:pPr>
            <a:r>
              <a:rPr lang="en-US" altLang="zh-CN" dirty="0">
                <a:ea typeface="宋体" panose="02010600030101010101" pitchFamily="2" charset="-122"/>
              </a:rPr>
              <a:t>11.2  </a:t>
            </a:r>
            <a:r>
              <a:rPr lang="zh-CN" altLang="en-US" dirty="0">
                <a:ea typeface="宋体" panose="02010600030101010101" pitchFamily="2" charset="-122"/>
              </a:rPr>
              <a:t>单报表非结构化信息抽取实战</a:t>
            </a:r>
          </a:p>
          <a:p>
            <a:pPr marL="0" indent="0">
              <a:buNone/>
            </a:pPr>
            <a:r>
              <a:rPr lang="en-US" altLang="zh-CN" dirty="0">
                <a:ea typeface="宋体" panose="02010600030101010101" pitchFamily="2" charset="-122"/>
              </a:rPr>
              <a:t>11.3  </a:t>
            </a:r>
            <a:r>
              <a:rPr lang="zh-CN" altLang="en-US" dirty="0">
                <a:ea typeface="宋体" panose="02010600030101010101" pitchFamily="2" charset="-122"/>
              </a:rPr>
              <a:t>本 章 小 结</a:t>
            </a:r>
          </a:p>
          <a:p>
            <a:pPr marL="0" indent="0">
              <a:buNone/>
            </a:pPr>
            <a:endParaRPr lang="en-US" altLang="zh-CN"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600" dirty="0">
                <a:ea typeface="宋体" panose="02010600030101010101" pitchFamily="2" charset="-122"/>
              </a:rPr>
              <a:t>11.1  </a:t>
            </a:r>
            <a:r>
              <a:rPr lang="zh-CN" altLang="en-US" sz="3600" dirty="0">
                <a:ea typeface="宋体" panose="02010600030101010101" pitchFamily="2" charset="-122"/>
              </a:rPr>
              <a:t>超长文本处理功能的</a:t>
            </a:r>
            <a:r>
              <a:rPr lang="en-US" altLang="zh-CN" sz="3600" dirty="0">
                <a:ea typeface="宋体" panose="02010600030101010101" pitchFamily="2" charset="-122"/>
              </a:rPr>
              <a:t>ChatGLM3</a:t>
            </a:r>
            <a:r>
              <a:rPr lang="zh-CN" altLang="en-US" sz="3600" dirty="0">
                <a:ea typeface="宋体" panose="02010600030101010101" pitchFamily="2" charset="-122"/>
              </a:rPr>
              <a:t>与真实财报财务报表的处理</a:t>
            </a:r>
          </a:p>
        </p:txBody>
      </p:sp>
      <p:sp>
        <p:nvSpPr>
          <p:cNvPr id="12" name="文本框 11">
            <a:extLst>
              <a:ext uri="{FF2B5EF4-FFF2-40B4-BE49-F238E27FC236}">
                <a16:creationId xmlns:a16="http://schemas.microsoft.com/office/drawing/2014/main" id="{9FAD336B-A3E8-4F38-89F3-F5B422D6A3D2}"/>
              </a:ext>
            </a:extLst>
          </p:cNvPr>
          <p:cNvSpPr txBox="1"/>
          <p:nvPr/>
        </p:nvSpPr>
        <p:spPr>
          <a:xfrm>
            <a:off x="179512" y="1628800"/>
            <a:ext cx="5112568" cy="369332"/>
          </a:xfrm>
          <a:prstGeom prst="rect">
            <a:avLst/>
          </a:prstGeom>
          <a:noFill/>
        </p:spPr>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11.1.1  ChatGLM3-6B-32K</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模型的获取与缓存</a:t>
            </a:r>
          </a:p>
        </p:txBody>
      </p:sp>
      <p:sp>
        <p:nvSpPr>
          <p:cNvPr id="17" name="文本框 16">
            <a:extLst>
              <a:ext uri="{FF2B5EF4-FFF2-40B4-BE49-F238E27FC236}">
                <a16:creationId xmlns:a16="http://schemas.microsoft.com/office/drawing/2014/main" id="{42A3295B-0DE4-4F83-AE18-7827D0B2ACD8}"/>
              </a:ext>
            </a:extLst>
          </p:cNvPr>
          <p:cNvSpPr txBox="1"/>
          <p:nvPr/>
        </p:nvSpPr>
        <p:spPr>
          <a:xfrm>
            <a:off x="323528" y="2209295"/>
            <a:ext cx="8424936" cy="863057"/>
          </a:xfrm>
          <a:prstGeom prst="rect">
            <a:avLst/>
          </a:prstGeom>
          <a:noFill/>
        </p:spPr>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在上面我们完成了经典的</a:t>
            </a:r>
            <a:r>
              <a:rPr lang="en-US" altLang="zh-CN" sz="1600" dirty="0">
                <a:effectLst/>
                <a:latin typeface="Times New Roman" panose="02020603050405020304" pitchFamily="18" charset="0"/>
                <a:ea typeface="宋体" panose="02010600030101010101" pitchFamily="2" charset="-122"/>
              </a:rPr>
              <a:t>ChatGLM3-6B</a:t>
            </a:r>
            <a:r>
              <a:rPr lang="zh-CN" altLang="zh-CN" sz="1600" dirty="0">
                <a:effectLst/>
                <a:latin typeface="Times New Roman" panose="02020603050405020304" pitchFamily="18" charset="0"/>
                <a:ea typeface="宋体" panose="02010600030101010101" pitchFamily="2" charset="-122"/>
              </a:rPr>
              <a:t>获取，下面只需要仿照在前面的</a:t>
            </a:r>
            <a:r>
              <a:rPr lang="en-US" altLang="zh-CN" sz="1600" dirty="0">
                <a:effectLst/>
                <a:latin typeface="Times New Roman" panose="02020603050405020304" pitchFamily="18" charset="0"/>
                <a:ea typeface="宋体" panose="02010600030101010101" pitchFamily="2" charset="-122"/>
              </a:rPr>
              <a:t>ChatGLM3-6B</a:t>
            </a:r>
            <a:r>
              <a:rPr lang="zh-CN" altLang="zh-CN" sz="1600" dirty="0">
                <a:effectLst/>
                <a:latin typeface="Times New Roman" panose="02020603050405020304" pitchFamily="18" charset="0"/>
                <a:ea typeface="宋体" panose="02010600030101010101" pitchFamily="2" charset="-122"/>
              </a:rPr>
              <a:t>的模型建立与使用方法，即可完成超长的</a:t>
            </a:r>
            <a:r>
              <a:rPr lang="en-US" altLang="zh-CN" sz="1600" dirty="0">
                <a:effectLst/>
                <a:latin typeface="Times New Roman" panose="02020603050405020304" pitchFamily="18" charset="0"/>
                <a:ea typeface="宋体" panose="02010600030101010101" pitchFamily="2" charset="-122"/>
              </a:rPr>
              <a:t>ChatGLM3-6B-32K</a:t>
            </a:r>
            <a:r>
              <a:rPr lang="zh-CN" altLang="zh-CN" sz="1600" dirty="0">
                <a:effectLst/>
                <a:latin typeface="Times New Roman" panose="02020603050405020304" pitchFamily="18" charset="0"/>
                <a:ea typeface="宋体" panose="02010600030101010101" pitchFamily="2" charset="-122"/>
              </a:rPr>
              <a:t>模型的使用。代码如下所示。</a:t>
            </a:r>
          </a:p>
          <a:p>
            <a:pPr indent="269875" algn="just">
              <a:lnSpc>
                <a:spcPts val="1560"/>
              </a:lnSpc>
              <a:spcBef>
                <a:spcPts val="600"/>
              </a:spcBef>
              <a:spcAft>
                <a:spcPts val="600"/>
              </a:spcAft>
            </a:pPr>
            <a:endParaRPr lang="zh-CN" altLang="zh-CN" sz="1800" kern="100" dirty="0">
              <a:effectLst/>
              <a:latin typeface="Arial" panose="020B0604020202020204" pitchFamily="34" charset="0"/>
              <a:ea typeface="黑体" panose="02010609060101010101" pitchFamily="49" charset="-122"/>
              <a:cs typeface="宋体" panose="02010600030101010101" pitchFamily="2" charset="-122"/>
            </a:endParaRPr>
          </a:p>
        </p:txBody>
      </p:sp>
      <p:pic>
        <p:nvPicPr>
          <p:cNvPr id="3" name="图片 2">
            <a:extLst>
              <a:ext uri="{FF2B5EF4-FFF2-40B4-BE49-F238E27FC236}">
                <a16:creationId xmlns:a16="http://schemas.microsoft.com/office/drawing/2014/main" id="{7049C266-EFDA-4AA6-B4BB-803EFBE8523B}"/>
              </a:ext>
            </a:extLst>
          </p:cNvPr>
          <p:cNvPicPr>
            <a:picLocks noChangeAspect="1"/>
          </p:cNvPicPr>
          <p:nvPr/>
        </p:nvPicPr>
        <p:blipFill>
          <a:blip r:embed="rId2"/>
          <a:stretch>
            <a:fillRect/>
          </a:stretch>
        </p:blipFill>
        <p:spPr>
          <a:xfrm>
            <a:off x="3236156" y="2872647"/>
            <a:ext cx="5512308" cy="1982724"/>
          </a:xfrm>
          <a:prstGeom prst="rect">
            <a:avLst/>
          </a:prstGeom>
        </p:spPr>
      </p:pic>
      <p:sp>
        <p:nvSpPr>
          <p:cNvPr id="8" name="文本框 7">
            <a:extLst>
              <a:ext uri="{FF2B5EF4-FFF2-40B4-BE49-F238E27FC236}">
                <a16:creationId xmlns:a16="http://schemas.microsoft.com/office/drawing/2014/main" id="{551AA87B-49B1-48BF-9489-53D05832893A}"/>
              </a:ext>
            </a:extLst>
          </p:cNvPr>
          <p:cNvSpPr txBox="1"/>
          <p:nvPr/>
        </p:nvSpPr>
        <p:spPr>
          <a:xfrm>
            <a:off x="283828" y="2964178"/>
            <a:ext cx="2952328" cy="2554545"/>
          </a:xfrm>
          <a:prstGeom prst="rect">
            <a:avLst/>
          </a:prstGeom>
          <a:noFill/>
        </p:spPr>
        <p:txBody>
          <a:bodyPr wrap="square">
            <a:spAutoFit/>
          </a:bodyPr>
          <a:lstStyle/>
          <a:p>
            <a:pPr indent="269875" algn="just">
              <a:lnSpc>
                <a:spcPts val="1560"/>
              </a:lnSpc>
              <a:spcBef>
                <a:spcPts val="755"/>
              </a:spcBef>
            </a:pP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注意这里的</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snapshot_download</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ZhipuAI</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/chatglm3-6b-32k", revision = "v1.0.0",cache_dir = "../chatglm3-6b-32k")</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，这里作者添加了一个新的参数</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cache_dir</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，这是显式的告诉模型在本地缓存的地址，使用的使相对地址，当然读者也可以创建根据绝对地址设置特定的缓存位置。打印结果请读着自行完成。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600" dirty="0">
                <a:ea typeface="宋体" panose="02010600030101010101" pitchFamily="2" charset="-122"/>
              </a:rPr>
              <a:t>11.1  </a:t>
            </a:r>
            <a:r>
              <a:rPr lang="zh-CN" altLang="en-US" sz="3600" dirty="0">
                <a:ea typeface="宋体" panose="02010600030101010101" pitchFamily="2" charset="-122"/>
              </a:rPr>
              <a:t>超长文本处理功能的</a:t>
            </a:r>
            <a:r>
              <a:rPr lang="en-US" altLang="zh-CN" sz="3600" dirty="0">
                <a:ea typeface="宋体" panose="02010600030101010101" pitchFamily="2" charset="-122"/>
              </a:rPr>
              <a:t>ChatGLM3</a:t>
            </a:r>
            <a:r>
              <a:rPr lang="zh-CN" altLang="en-US" sz="3600" dirty="0">
                <a:ea typeface="宋体" panose="02010600030101010101" pitchFamily="2" charset="-122"/>
              </a:rPr>
              <a:t>与真实财报财务报表的处理</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964704"/>
          </a:xfrm>
        </p:spPr>
        <p:txBody>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11.1.2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超大规模的近三年真实中国股票市场年度财务报表数据库的建立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	</a:t>
            </a:r>
            <a:endParaRPr lang="zh-CN" altLang="zh-CN" sz="1800" dirty="0">
              <a:effectLst/>
              <a:latin typeface="Arial" panose="020B0604020202020204" pitchFamily="34" charset="0"/>
              <a:ea typeface="黑体" panose="02010609060101010101" pitchFamily="49" charset="-122"/>
              <a:cs typeface="宋体" panose="02010600030101010101" pitchFamily="2" charset="-122"/>
            </a:endParaRPr>
          </a:p>
        </p:txBody>
      </p:sp>
      <p:sp>
        <p:nvSpPr>
          <p:cNvPr id="7" name="文本框 6">
            <a:extLst>
              <a:ext uri="{FF2B5EF4-FFF2-40B4-BE49-F238E27FC236}">
                <a16:creationId xmlns:a16="http://schemas.microsoft.com/office/drawing/2014/main" id="{BCE6C839-1E47-4C82-AE00-D41CCE1AE7DC}"/>
              </a:ext>
            </a:extLst>
          </p:cNvPr>
          <p:cNvSpPr txBox="1"/>
          <p:nvPr/>
        </p:nvSpPr>
        <p:spPr>
          <a:xfrm>
            <a:off x="457200" y="2411921"/>
            <a:ext cx="8435280" cy="1196481"/>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作者精心汇集了截至</a:t>
            </a:r>
            <a:r>
              <a:rPr lang="en-US" altLang="zh-CN" sz="1600" dirty="0">
                <a:effectLst/>
                <a:latin typeface="Times New Roman" panose="02020603050405020304" pitchFamily="18" charset="0"/>
                <a:ea typeface="宋体" panose="02010600030101010101" pitchFamily="2" charset="-122"/>
              </a:rPr>
              <a:t>2023</a:t>
            </a:r>
            <a:r>
              <a:rPr lang="zh-CN" altLang="zh-CN" sz="1600" dirty="0">
                <a:effectLst/>
                <a:latin typeface="Times New Roman" panose="02020603050405020304" pitchFamily="18" charset="0"/>
                <a:ea typeface="宋体" panose="02010600030101010101" pitchFamily="2" charset="-122"/>
              </a:rPr>
              <a:t>年度的，近</a:t>
            </a:r>
            <a:r>
              <a:rPr lang="en-US" altLang="zh-CN" sz="1600" dirty="0">
                <a:effectLst/>
                <a:latin typeface="Times New Roman" panose="02020603050405020304" pitchFamily="18" charset="0"/>
                <a:ea typeface="宋体" panose="02010600030101010101" pitchFamily="2" charset="-122"/>
              </a:rPr>
              <a:t>3</a:t>
            </a:r>
            <a:r>
              <a:rPr lang="zh-CN" altLang="zh-CN" sz="1600" dirty="0">
                <a:effectLst/>
                <a:latin typeface="Times New Roman" panose="02020603050405020304" pitchFamily="18" charset="0"/>
                <a:ea typeface="宋体" panose="02010600030101010101" pitchFamily="2" charset="-122"/>
              </a:rPr>
              <a:t>年中国股票市场的上市公司财务报表，总计达</a:t>
            </a:r>
            <a:r>
              <a:rPr lang="en-US" altLang="zh-CN" sz="1600" dirty="0">
                <a:effectLst/>
                <a:latin typeface="Times New Roman" panose="02020603050405020304" pitchFamily="18" charset="0"/>
                <a:ea typeface="宋体" panose="02010600030101010101" pitchFamily="2" charset="-122"/>
              </a:rPr>
              <a:t>11587</a:t>
            </a:r>
            <a:r>
              <a:rPr lang="zh-CN" altLang="zh-CN" sz="1600" dirty="0">
                <a:effectLst/>
                <a:latin typeface="Times New Roman" panose="02020603050405020304" pitchFamily="18" charset="0"/>
                <a:ea typeface="宋体" panose="02010600030101010101" pitchFamily="2" charset="-122"/>
              </a:rPr>
              <a:t>份财务报表。这些财务报表不仅记录了中国经济的蓬勃发展与变革，更是无数企业追求梦想、实现价值的历程见证。每一份财务报表都犹如一块拼图，它们共同构建起了中国股票市场的宏大画卷。部分内容如图所示。</a:t>
            </a:r>
          </a:p>
          <a:p>
            <a:pPr indent="269875" algn="just">
              <a:lnSpc>
                <a:spcPts val="1560"/>
              </a:lnSpc>
              <a:spcBef>
                <a:spcPts val="600"/>
              </a:spcBef>
              <a:spcAft>
                <a:spcPts val="600"/>
              </a:spcAft>
            </a:pPr>
            <a:endParaRPr lang="zh-CN" altLang="zh-CN" sz="1800" kern="100" dirty="0">
              <a:effectLst/>
              <a:latin typeface="Arial" panose="020B0604020202020204" pitchFamily="34" charset="0"/>
              <a:ea typeface="黑体" panose="02010609060101010101" pitchFamily="49" charset="-122"/>
              <a:cs typeface="宋体" panose="02010600030101010101" pitchFamily="2" charset="-122"/>
            </a:endParaRPr>
          </a:p>
        </p:txBody>
      </p:sp>
      <p:pic>
        <p:nvPicPr>
          <p:cNvPr id="5" name="图片 4">
            <a:extLst>
              <a:ext uri="{FF2B5EF4-FFF2-40B4-BE49-F238E27FC236}">
                <a16:creationId xmlns:a16="http://schemas.microsoft.com/office/drawing/2014/main" id="{848D7883-C0ED-4ABC-AFA9-C9CD9599AB48}"/>
              </a:ext>
            </a:extLst>
          </p:cNvPr>
          <p:cNvPicPr/>
          <p:nvPr/>
        </p:nvPicPr>
        <p:blipFill>
          <a:blip r:embed="rId2"/>
          <a:stretch>
            <a:fillRect/>
          </a:stretch>
        </p:blipFill>
        <p:spPr>
          <a:xfrm>
            <a:off x="3059832" y="3404757"/>
            <a:ext cx="5274310" cy="23958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4000" dirty="0">
                <a:ea typeface="宋体" panose="02010600030101010101" pitchFamily="2" charset="-122"/>
              </a:rPr>
              <a:t>11.2  </a:t>
            </a:r>
            <a:r>
              <a:rPr lang="zh-CN" altLang="en-US" sz="4000" dirty="0">
                <a:ea typeface="宋体" panose="02010600030101010101" pitchFamily="2" charset="-122"/>
              </a:rPr>
              <a:t>单报表非结构化信息抽取实战</a:t>
            </a: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748680"/>
          </a:xfrm>
        </p:spPr>
        <p:txBody>
          <a:bodyPr/>
          <a:lstStyle/>
          <a:p>
            <a:pPr marL="0" indent="0" algn="just">
              <a:lnSpc>
                <a:spcPct val="173000"/>
              </a:lnSpc>
              <a:spcBef>
                <a:spcPts val="1300"/>
              </a:spcBef>
              <a:spcAft>
                <a:spcPts val="13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11.2.1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单报表数据探查与提取信息结构化处理</a:t>
            </a:r>
          </a:p>
          <a:p>
            <a:pPr marL="0" indent="0" algn="just">
              <a:lnSpc>
                <a:spcPct val="173000"/>
              </a:lnSpc>
              <a:spcBef>
                <a:spcPts val="1300"/>
              </a:spcBef>
              <a:spcAft>
                <a:spcPts val="1300"/>
              </a:spcAft>
              <a:buNone/>
            </a:pPr>
            <a:endParaRPr lang="zh-CN" altLang="zh-CN" sz="1800" b="1" kern="100" dirty="0">
              <a:effectLst/>
              <a:latin typeface="等线" panose="02010600030101010101" pitchFamily="2" charset="-122"/>
              <a:ea typeface="等线" panose="02010600030101010101" pitchFamily="2" charset="-122"/>
            </a:endParaRPr>
          </a:p>
        </p:txBody>
      </p:sp>
      <p:sp>
        <p:nvSpPr>
          <p:cNvPr id="6" name="文本框 5">
            <a:extLst>
              <a:ext uri="{FF2B5EF4-FFF2-40B4-BE49-F238E27FC236}">
                <a16:creationId xmlns:a16="http://schemas.microsoft.com/office/drawing/2014/main" id="{434E0AD6-63A4-40B8-B298-518930558CA1}"/>
              </a:ext>
            </a:extLst>
          </p:cNvPr>
          <p:cNvSpPr txBox="1"/>
          <p:nvPr/>
        </p:nvSpPr>
        <p:spPr>
          <a:xfrm>
            <a:off x="457200" y="2193240"/>
            <a:ext cx="7776864" cy="1267014"/>
          </a:xfrm>
          <a:prstGeom prst="rect">
            <a:avLst/>
          </a:prstGeom>
          <a:noFill/>
        </p:spPr>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下面开始进行数据探查工作，在这里我们随机选用一份示例报表进行数据处理。在上面的截图中我们也可以看到，由</a:t>
            </a:r>
            <a:r>
              <a:rPr lang="en-US" altLang="zh-CN" sz="1600" dirty="0">
                <a:effectLst/>
                <a:latin typeface="Times New Roman" panose="02020603050405020304" pitchFamily="18" charset="0"/>
                <a:ea typeface="宋体" panose="02010600030101010101" pitchFamily="2" charset="-122"/>
              </a:rPr>
              <a:t>PDF</a:t>
            </a:r>
            <a:r>
              <a:rPr lang="zh-CN" altLang="zh-CN" sz="1600" dirty="0">
                <a:effectLst/>
                <a:latin typeface="Times New Roman" panose="02020603050405020304" pitchFamily="18" charset="0"/>
                <a:ea typeface="宋体" panose="02010600030101010101" pitchFamily="2" charset="-122"/>
              </a:rPr>
              <a:t>抽取的报表数据对于每行的内容是通过一个</a:t>
            </a:r>
            <a:r>
              <a:rPr lang="en-US" altLang="zh-CN" sz="1600" dirty="0">
                <a:effectLst/>
                <a:latin typeface="Times New Roman" panose="02020603050405020304" pitchFamily="18" charset="0"/>
                <a:ea typeface="宋体" panose="02010600030101010101" pitchFamily="2" charset="-122"/>
              </a:rPr>
              <a:t>json</a:t>
            </a:r>
            <a:r>
              <a:rPr lang="zh-CN" altLang="zh-CN" sz="1600" dirty="0">
                <a:effectLst/>
                <a:latin typeface="Times New Roman" panose="02020603050405020304" pitchFamily="18" charset="0"/>
                <a:ea typeface="宋体" panose="02010600030101010101" pitchFamily="2" charset="-122"/>
              </a:rPr>
              <a:t>格式进行存储，因此针对于这种情况我们首先需要一个工具完成对信息的整合。进行信息整合的代码如下所示。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611E7A68-6A77-4633-A640-85658BD4362F}"/>
              </a:ext>
            </a:extLst>
          </p:cNvPr>
          <p:cNvPicPr>
            <a:picLocks noChangeAspect="1"/>
          </p:cNvPicPr>
          <p:nvPr/>
        </p:nvPicPr>
        <p:blipFill>
          <a:blip r:embed="rId2"/>
          <a:stretch>
            <a:fillRect/>
          </a:stretch>
        </p:blipFill>
        <p:spPr>
          <a:xfrm>
            <a:off x="3145148" y="3411091"/>
            <a:ext cx="5512308" cy="19827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4000" dirty="0">
                <a:ea typeface="宋体" panose="02010600030101010101" pitchFamily="2" charset="-122"/>
              </a:rPr>
              <a:t>11.2  </a:t>
            </a:r>
            <a:r>
              <a:rPr lang="zh-CN" altLang="en-US" sz="4000" dirty="0">
                <a:ea typeface="宋体" panose="02010600030101010101" pitchFamily="2" charset="-122"/>
              </a:rPr>
              <a:t>单报表非结构化信息抽取实战</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457200" y="1600200"/>
            <a:ext cx="8229600" cy="748680"/>
          </a:xfrm>
        </p:spPr>
        <p:txBody>
          <a:bodyPr/>
          <a:lstStyle/>
          <a:p>
            <a:pPr marL="0" indent="0">
              <a:buNone/>
            </a:pPr>
            <a:r>
              <a:rPr lang="en-US" altLang="zh-CN" sz="1800" b="1" kern="100" dirty="0">
                <a:effectLst/>
                <a:latin typeface="等线" panose="02010600030101010101" pitchFamily="2" charset="-122"/>
                <a:ea typeface="等线" panose="02010600030101010101" pitchFamily="2" charset="-122"/>
              </a:rPr>
              <a:t>11.2.2  </a:t>
            </a:r>
            <a:r>
              <a:rPr lang="zh-CN" altLang="en-US" sz="1800" b="1" kern="100" dirty="0">
                <a:effectLst/>
                <a:latin typeface="等线" panose="02010600030101010101" pitchFamily="2" charset="-122"/>
                <a:ea typeface="等线" panose="02010600030101010101" pitchFamily="2" charset="-122"/>
              </a:rPr>
              <a:t>单报表数据非结构化信息抽取的实现</a:t>
            </a: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1534C044-6078-46E4-99F6-C0C65C2ECA4F}"/>
              </a:ext>
            </a:extLst>
          </p:cNvPr>
          <p:cNvSpPr txBox="1"/>
          <p:nvPr/>
        </p:nvSpPr>
        <p:spPr>
          <a:xfrm>
            <a:off x="251520" y="2139866"/>
            <a:ext cx="8229600" cy="1323439"/>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下面就是基于完成单报表信息非结构化抽取，我们获取了一份整洁、有序的数据。接下来，数据分析工作将在此基础上展开。在之前的步骤中，我们将</a:t>
            </a:r>
            <a:r>
              <a:rPr lang="en-US" altLang="zh-CN" sz="1600" dirty="0">
                <a:effectLst/>
                <a:latin typeface="Times New Roman" panose="02020603050405020304" pitchFamily="18" charset="0"/>
                <a:ea typeface="宋体" panose="02010600030101010101" pitchFamily="2" charset="-122"/>
              </a:rPr>
              <a:t>PDF</a:t>
            </a:r>
            <a:r>
              <a:rPr lang="zh-CN" altLang="zh-CN" sz="1600" dirty="0">
                <a:effectLst/>
                <a:latin typeface="Times New Roman" panose="02020603050405020304" pitchFamily="18" charset="0"/>
                <a:ea typeface="宋体" panose="02010600030101010101" pitchFamily="2" charset="-122"/>
              </a:rPr>
              <a:t>文件转化为</a:t>
            </a:r>
            <a:r>
              <a:rPr lang="en-US" altLang="zh-CN" sz="1600" dirty="0">
                <a:effectLst/>
                <a:latin typeface="Times New Roman" panose="02020603050405020304" pitchFamily="18" charset="0"/>
                <a:ea typeface="宋体" panose="02010600030101010101" pitchFamily="2" charset="-122"/>
              </a:rPr>
              <a:t>txt</a:t>
            </a:r>
            <a:r>
              <a:rPr lang="zh-CN" altLang="zh-CN" sz="1600" dirty="0">
                <a:effectLst/>
                <a:latin typeface="Times New Roman" panose="02020603050405020304" pitchFamily="18" charset="0"/>
                <a:ea typeface="宋体" panose="02010600030101010101" pitchFamily="2" charset="-122"/>
              </a:rPr>
              <a:t>格式，这一过程是为了更方便地提取其中的信息。</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在转化后的</a:t>
            </a:r>
            <a:r>
              <a:rPr lang="en-US" altLang="zh-CN" sz="1600" dirty="0">
                <a:effectLst/>
                <a:latin typeface="Times New Roman" panose="02020603050405020304" pitchFamily="18" charset="0"/>
                <a:ea typeface="宋体" panose="02010600030101010101" pitchFamily="2" charset="-122"/>
              </a:rPr>
              <a:t>txt</a:t>
            </a:r>
            <a:r>
              <a:rPr lang="zh-CN" altLang="zh-CN" sz="1600" dirty="0">
                <a:effectLst/>
                <a:latin typeface="Times New Roman" panose="02020603050405020304" pitchFamily="18" charset="0"/>
                <a:ea typeface="宋体" panose="02010600030101010101" pitchFamily="2" charset="-122"/>
              </a:rPr>
              <a:t>文件中，数据按照行为单位进行组织，我们得以轻松获取每一行对应的内容与数据。这种结构化的数据获取方式，使得我们可以更加高效地进行后续的数据处理工作。形式如图所示。</a:t>
            </a:r>
          </a:p>
        </p:txBody>
      </p:sp>
      <p:pic>
        <p:nvPicPr>
          <p:cNvPr id="9" name="图片 8">
            <a:extLst>
              <a:ext uri="{FF2B5EF4-FFF2-40B4-BE49-F238E27FC236}">
                <a16:creationId xmlns:a16="http://schemas.microsoft.com/office/drawing/2014/main" id="{EC6DBCDF-24AB-40CD-985A-C9DFC9D05E02}"/>
              </a:ext>
            </a:extLst>
          </p:cNvPr>
          <p:cNvPicPr/>
          <p:nvPr/>
        </p:nvPicPr>
        <p:blipFill>
          <a:blip r:embed="rId2"/>
          <a:stretch>
            <a:fillRect/>
          </a:stretch>
        </p:blipFill>
        <p:spPr>
          <a:xfrm>
            <a:off x="3707904" y="3861048"/>
            <a:ext cx="4133215" cy="1184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dirty="0">
                <a:ea typeface="宋体" panose="02010600030101010101" pitchFamily="2" charset="-122"/>
              </a:rPr>
              <a:t>11.3  </a:t>
            </a:r>
            <a:r>
              <a:rPr lang="zh-CN" altLang="en-US" dirty="0">
                <a:ea typeface="宋体" panose="02010600030101010101" pitchFamily="2" charset="-122"/>
              </a:rPr>
              <a:t>本章小结</a:t>
            </a:r>
          </a:p>
        </p:txBody>
      </p:sp>
      <p:sp>
        <p:nvSpPr>
          <p:cNvPr id="7" name="文本框 6">
            <a:extLst>
              <a:ext uri="{FF2B5EF4-FFF2-40B4-BE49-F238E27FC236}">
                <a16:creationId xmlns:a16="http://schemas.microsoft.com/office/drawing/2014/main" id="{57208D6A-6153-4DDE-97A9-A278C4007288}"/>
              </a:ext>
            </a:extLst>
          </p:cNvPr>
          <p:cNvSpPr txBox="1"/>
          <p:nvPr/>
        </p:nvSpPr>
        <p:spPr>
          <a:xfrm>
            <a:off x="755576" y="1844824"/>
            <a:ext cx="7848872" cy="913070"/>
          </a:xfrm>
          <a:prstGeom prst="rect">
            <a:avLst/>
          </a:prstGeom>
          <a:noFill/>
        </p:spPr>
        <p:txBody>
          <a:bodyPr wrap="square">
            <a:spAutoFit/>
          </a:bodyPr>
          <a:lstStyle/>
          <a:p>
            <a:pPr indent="269875" algn="l">
              <a:lnSpc>
                <a:spcPts val="1560"/>
              </a:lnSpc>
            </a:pPr>
            <a:r>
              <a:rPr lang="zh-CN" altLang="zh-CN" sz="1800" dirty="0">
                <a:effectLst/>
                <a:latin typeface="Times New Roman" panose="02020603050405020304" pitchFamily="18" charset="0"/>
                <a:ea typeface="宋体" panose="02010600030101010101" pitchFamily="2" charset="-122"/>
              </a:rPr>
              <a:t>在本章中，我们成功实现了一项基于自然语言的真实中国上市公司大规模年度财务报表非结构化信息抽取实战，这一成果的实现离不开我们坚定信赖的</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的强大能力支持。通过多种方式，我们得以无需编程即实现了所需的功能，这充分体现了</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在自然语言处理领域的卓越实力。</a:t>
            </a:r>
          </a:p>
        </p:txBody>
      </p:sp>
    </p:spTree>
    <p:extLst>
      <p:ext uri="{BB962C8B-B14F-4D97-AF65-F5344CB8AC3E}">
        <p14:creationId xmlns:p14="http://schemas.microsoft.com/office/powerpoint/2010/main" val="314234874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157255448</TotalTime>
  <Pages>0</Pages>
  <Words>590</Words>
  <Characters>0</Characters>
  <Application>Microsoft Office PowerPoint</Application>
  <DocSecurity>0</DocSecurity>
  <PresentationFormat>全屏显示(4:3)</PresentationFormat>
  <Lines>0</Lines>
  <Paragraphs>20</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宋体</vt:lpstr>
      <vt:lpstr>Arial</vt:lpstr>
      <vt:lpstr>Calibri</vt:lpstr>
      <vt:lpstr>Times New Roman</vt:lpstr>
      <vt:lpstr>Tema de Office</vt:lpstr>
      <vt:lpstr>第11章 基于自然语言的中国上市公司大规模年度财务报表非结构化信息抽取实战</vt:lpstr>
      <vt:lpstr>11.1  超长文本处理功能的ChatGLM3与真实财报财务报表的处理</vt:lpstr>
      <vt:lpstr>11.1  超长文本处理功能的ChatGLM3与真实财报财务报表的处理</vt:lpstr>
      <vt:lpstr>11.2  单报表非结构化信息抽取实战</vt:lpstr>
      <vt:lpstr>11.2  单报表非结构化信息抽取实战</vt:lpstr>
      <vt:lpstr>11.3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61</cp:revision>
  <cp:lastPrinted>1899-12-30T00:00:00Z</cp:lastPrinted>
  <dcterms:created xsi:type="dcterms:W3CDTF">2010-05-18T15:49:44Z</dcterms:created>
  <dcterms:modified xsi:type="dcterms:W3CDTF">2024-04-04T08:14:27Z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