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8" r:id="rId3"/>
    <p:sldId id="270" r:id="rId4"/>
    <p:sldId id="271" r:id="rId5"/>
    <p:sldId id="272" r:id="rId6"/>
    <p:sldId id="273" r:id="rId7"/>
    <p:sldId id="278" r:id="rId8"/>
    <p:sldId id="269" r:id="rId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5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p:nvPr/>
        </p:nvSpPr>
        <p:spPr>
          <a:xfrm>
            <a:off x="-1" y="692149"/>
            <a:ext cx="9144002" cy="46039"/>
          </a:xfrm>
          <a:prstGeom prst="rect">
            <a:avLst/>
          </a:prstGeom>
          <a:gradFill>
            <a:gsLst>
              <a:gs pos="0">
                <a:srgbClr val="CCCCFF"/>
              </a:gs>
              <a:gs pos="17999">
                <a:srgbClr val="BFBFBF"/>
              </a:gs>
              <a:gs pos="48001">
                <a:srgbClr val="595959"/>
              </a:gs>
              <a:gs pos="82002">
                <a:srgbClr val="A5A5A5"/>
              </a:gs>
              <a:gs pos="100000">
                <a:srgbClr val="D8D8D8"/>
              </a:gs>
            </a:gsLst>
            <a:lin ang="10800000"/>
          </a:gradFill>
          <a:ln w="12700">
            <a:miter lim="400000"/>
          </a:ln>
        </p:spPr>
        <p:txBody>
          <a:bodyPr lIns="45719" rIns="45719" anchor="ctr"/>
          <a:lstStyle/>
          <a:p>
            <a:pPr>
              <a:defRPr>
                <a:solidFill>
                  <a:srgbClr val="FFFFFF"/>
                </a:solidFill>
                <a:latin typeface="宋体"/>
                <a:ea typeface="宋体"/>
                <a:cs typeface="宋体"/>
                <a:sym typeface="宋体"/>
              </a:defRPr>
            </a:pPr>
            <a:endParaRPr/>
          </a:p>
        </p:txBody>
      </p:sp>
      <p:sp>
        <p:nvSpPr>
          <p:cNvPr id="19" name="Shape 19"/>
          <p:cNvSpPr>
            <a:spLocks noGrp="1"/>
          </p:cNvSpPr>
          <p:nvPr>
            <p:ph type="title"/>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p>
            <a:r>
              <a:t>Haga clic para modificar el estilo de título del patrón</a:t>
            </a:r>
          </a:p>
        </p:txBody>
      </p:sp>
      <p:sp>
        <p:nvSpPr>
          <p:cNvPr id="20" name="Shape 20"/>
          <p:cNvSpPr>
            <a:spLocks noGrp="1"/>
          </p:cNvSpPr>
          <p:nvPr>
            <p:ph type="body" idx="1"/>
          </p:nvPr>
        </p:nvSpPr>
        <p:spPr>
          <a:xfrm>
            <a:off x="457200" y="1600200"/>
            <a:ext cx="8229600" cy="4525963"/>
          </a:xfrm>
          <a:prstGeom prst="rect">
            <a:avLst/>
          </a:prstGeom>
          <a:extLst>
            <a:ext uri="{C572A759-6A51-4108-AA02-DFA0A04FC94B}">
              <ma14:wrappingTextBoxFlag xmlns:ma14="http://schemas.microsoft.com/office/mac/drawingml/2011/main" xmlns="" val="1"/>
            </a:ext>
          </a:extLst>
        </p:spPr>
        <p:txBody>
          <a:bodyPr>
            <a:normAutofit/>
          </a:bodyPr>
          <a:lstStyle/>
          <a:p>
            <a:r>
              <a:t>Haga clic para modificar el estilo de texto del patrón</a:t>
            </a:r>
          </a:p>
          <a:p>
            <a:pPr lvl="1"/>
            <a:r>
              <a:t>Segundo nivel</a:t>
            </a:r>
          </a:p>
          <a:p>
            <a:pPr lvl="2"/>
            <a:r>
              <a:t>Tercer nivel</a:t>
            </a:r>
          </a:p>
          <a:p>
            <a:pPr lvl="3"/>
            <a:r>
              <a:t>Cuarto nivel</a:t>
            </a:r>
          </a:p>
          <a:p>
            <a:pPr lvl="4"/>
            <a:r>
              <a:t>Quinto nivel</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7"/>
          </a:xfrm>
          <a:prstGeom prst="rect">
            <a:avLst/>
          </a:prstGeom>
          <a:ln w="12700">
            <a:miter lim="400000"/>
          </a:ln>
        </p:spPr>
        <p:txBody>
          <a:bodyPr lIns="45719" rIns="45719" anchor="ctr"/>
          <a:lstStyle/>
          <a:p>
            <a:endParaRPr/>
          </a:p>
        </p:txBody>
      </p:sp>
      <p:sp>
        <p:nvSpPr>
          <p:cNvPr id="3" name="Shape 3"/>
          <p:cNvSpPr>
            <a:spLocks noGrp="1"/>
          </p:cNvSpPr>
          <p:nvPr>
            <p:ph type="body" idx="1"/>
          </p:nvPr>
        </p:nvSpPr>
        <p:spPr>
          <a:xfrm>
            <a:off x="457200" y="1600200"/>
            <a:ext cx="8229600" cy="5257800"/>
          </a:xfrm>
          <a:prstGeom prst="rect">
            <a:avLst/>
          </a:prstGeom>
          <a:ln w="12700">
            <a:miter lim="400000"/>
          </a:ln>
        </p:spPr>
        <p:txBody>
          <a:bodyPr lIns="45719" rIns="45719"/>
          <a:lstStyle/>
          <a:p>
            <a:endParaRPr/>
          </a:p>
        </p:txBody>
      </p:sp>
      <p:sp>
        <p:nvSpPr>
          <p:cNvPr id="4" name="Shape 4"/>
          <p:cNvSpPr>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667512">
              <a:defRPr sz="3212">
                <a:latin typeface="宋体"/>
                <a:ea typeface="宋体"/>
                <a:cs typeface="宋体"/>
                <a:sym typeface="宋体"/>
              </a:defRPr>
            </a:lvl1pPr>
          </a:lstStyle>
          <a:p>
            <a:pPr>
              <a:defRPr>
                <a:latin typeface="+mj-lt"/>
                <a:ea typeface="+mj-ea"/>
                <a:cs typeface="+mj-cs"/>
                <a:sym typeface="Calibri"/>
              </a:defRPr>
            </a:pPr>
            <a:r>
              <a:rPr lang="zh-CN" altLang="en-US" sz="2800" b="1" dirty="0">
                <a:latin typeface="宋体"/>
                <a:ea typeface="宋体"/>
                <a:cs typeface="宋体"/>
                <a:sym typeface="宋体"/>
              </a:rPr>
              <a:t>第</a:t>
            </a:r>
            <a:r>
              <a:rPr lang="en-US" altLang="zh-CN" sz="2800" b="1" dirty="0">
                <a:latin typeface="宋体"/>
                <a:ea typeface="宋体"/>
                <a:cs typeface="宋体"/>
                <a:sym typeface="宋体"/>
              </a:rPr>
              <a:t>12</a:t>
            </a:r>
            <a:r>
              <a:rPr lang="zh-CN" altLang="en-US" sz="2800" b="1" dirty="0">
                <a:latin typeface="宋体"/>
                <a:ea typeface="宋体"/>
                <a:cs typeface="宋体"/>
                <a:sym typeface="宋体"/>
              </a:rPr>
              <a:t>章 基于自然语言的中国上市公司财务报表智能问答与财务预警实战</a:t>
            </a:r>
          </a:p>
        </p:txBody>
      </p:sp>
      <p:sp>
        <p:nvSpPr>
          <p:cNvPr id="31" name="Shape 31"/>
          <p:cNvSpPr>
            <a:spLocks noGrp="1"/>
          </p:cNvSpPr>
          <p:nvPr>
            <p:ph type="body" idx="4294967295"/>
          </p:nvPr>
        </p:nvSpPr>
        <p:spPr>
          <a:xfrm>
            <a:off x="457200" y="1600201"/>
            <a:ext cx="8229600" cy="3124200"/>
          </a:xfrm>
          <a:prstGeom prst="rect">
            <a:avLst/>
          </a:prstGeom>
          <a:extLst>
            <a:ext uri="{C572A759-6A51-4108-AA02-DFA0A04FC94B}">
              <ma14:wrappingTextBoxFlag xmlns:ma14="http://schemas.microsoft.com/office/mac/drawingml/2011/main" xmlns="" val="1"/>
            </a:ext>
          </a:extLst>
        </p:spPr>
        <p:txBody>
          <a:bodyPr>
            <a:normAutofit/>
          </a:bodyPr>
          <a:lstStyle/>
          <a:p>
            <a:pPr marL="0" indent="0" defTabSz="740663">
              <a:spcBef>
                <a:spcPts val="600"/>
              </a:spcBef>
              <a:buNone/>
              <a:defRPr sz="2106"/>
            </a:pPr>
            <a:r>
              <a:rPr lang="en-US" altLang="zh-CN" dirty="0">
                <a:latin typeface="宋体"/>
                <a:ea typeface="宋体"/>
                <a:cs typeface="宋体"/>
                <a:sym typeface="宋体"/>
              </a:rPr>
              <a:t>12.1  </a:t>
            </a:r>
            <a:r>
              <a:rPr lang="zh-CN" altLang="en-US" dirty="0">
                <a:latin typeface="宋体"/>
                <a:ea typeface="宋体"/>
                <a:cs typeface="宋体"/>
                <a:sym typeface="宋体"/>
              </a:rPr>
              <a:t>基于</a:t>
            </a:r>
            <a:r>
              <a:rPr lang="en-US" altLang="zh-CN" dirty="0">
                <a:latin typeface="宋体"/>
                <a:ea typeface="宋体"/>
                <a:cs typeface="宋体"/>
                <a:sym typeface="宋体"/>
              </a:rPr>
              <a:t>ChatGLM3</a:t>
            </a:r>
            <a:r>
              <a:rPr lang="zh-CN" altLang="en-US" dirty="0">
                <a:latin typeface="宋体"/>
                <a:ea typeface="宋体"/>
                <a:cs typeface="宋体"/>
                <a:sym typeface="宋体"/>
              </a:rPr>
              <a:t>的非结构化数据抽取与 大规模财务报表数据库的建立</a:t>
            </a:r>
          </a:p>
          <a:p>
            <a:pPr marL="0" indent="0" defTabSz="740663">
              <a:spcBef>
                <a:spcPts val="600"/>
              </a:spcBef>
              <a:buNone/>
              <a:defRPr sz="2106"/>
            </a:pPr>
            <a:r>
              <a:rPr lang="en-US" altLang="zh-CN" dirty="0">
                <a:latin typeface="宋体"/>
                <a:ea typeface="宋体"/>
                <a:cs typeface="宋体"/>
                <a:sym typeface="宋体"/>
              </a:rPr>
              <a:t>12.2  </a:t>
            </a:r>
            <a:r>
              <a:rPr lang="zh-CN" altLang="en-US" dirty="0">
                <a:latin typeface="宋体"/>
                <a:ea typeface="宋体"/>
                <a:cs typeface="宋体"/>
                <a:sym typeface="宋体"/>
              </a:rPr>
              <a:t>基于自然语言的 上市公司财务报表智能问答与财务预警实战</a:t>
            </a:r>
          </a:p>
          <a:p>
            <a:pPr marL="0" indent="0" defTabSz="740663">
              <a:spcBef>
                <a:spcPts val="600"/>
              </a:spcBef>
              <a:buNone/>
              <a:defRPr sz="2106"/>
            </a:pPr>
            <a:r>
              <a:rPr lang="en-US" altLang="zh-CN" dirty="0">
                <a:latin typeface="宋体"/>
                <a:ea typeface="宋体"/>
                <a:cs typeface="宋体"/>
                <a:sym typeface="宋体"/>
              </a:rPr>
              <a:t>12.3  </a:t>
            </a:r>
            <a:r>
              <a:rPr lang="zh-CN" altLang="en-US" dirty="0">
                <a:latin typeface="宋体"/>
                <a:ea typeface="宋体"/>
                <a:cs typeface="宋体"/>
                <a:sym typeface="宋体"/>
              </a:rPr>
              <a:t>本 章 小 结</a:t>
            </a:r>
          </a:p>
          <a:p>
            <a:pPr marL="0" indent="0" defTabSz="740663">
              <a:spcBef>
                <a:spcPts val="600"/>
              </a:spcBef>
              <a:buNone/>
              <a:defRPr sz="2106"/>
            </a:pPr>
            <a:endParaRPr lang="zh-CN" altLang="en-US" dirty="0">
              <a:latin typeface="宋体"/>
              <a:ea typeface="宋体"/>
              <a:cs typeface="宋体"/>
              <a:sym typeface="宋体"/>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lgn="ctr">
              <a:spcBef>
                <a:spcPts val="2000"/>
              </a:spcBef>
              <a:spcAft>
                <a:spcPts val="2000"/>
              </a:spcAft>
            </a:pPr>
            <a:r>
              <a:rPr lang="en-US" altLang="zh-CN" sz="3200" kern="100" dirty="0">
                <a:solidFill>
                  <a:srgbClr val="000000"/>
                </a:solidFill>
                <a:effectLst/>
                <a:latin typeface="Arial" panose="020B0604020202020204" pitchFamily="34" charset="0"/>
                <a:ea typeface="方正小标宋简体"/>
                <a:cs typeface="宋体" panose="02010600030101010101" pitchFamily="2" charset="-122"/>
              </a:rPr>
              <a:t>12.1  </a:t>
            </a:r>
            <a:r>
              <a:rPr lang="zh-CN" altLang="zh-CN" sz="3200" kern="100" dirty="0">
                <a:solidFill>
                  <a:srgbClr val="000000"/>
                </a:solidFill>
                <a:effectLst/>
                <a:latin typeface="Arial" panose="020B0604020202020204" pitchFamily="34" charset="0"/>
                <a:ea typeface="方正小标宋简体"/>
                <a:cs typeface="宋体" panose="02010600030101010101" pitchFamily="2" charset="-122"/>
              </a:rPr>
              <a:t>基于</a:t>
            </a:r>
            <a:r>
              <a:rPr lang="en-US" altLang="zh-CN" sz="3200" kern="100" dirty="0">
                <a:solidFill>
                  <a:srgbClr val="000000"/>
                </a:solidFill>
                <a:effectLst/>
                <a:latin typeface="Arial" panose="020B0604020202020204" pitchFamily="34" charset="0"/>
                <a:ea typeface="方正小标宋简体"/>
                <a:cs typeface="宋体" panose="02010600030101010101" pitchFamily="2" charset="-122"/>
              </a:rPr>
              <a:t>ChatGLM3</a:t>
            </a:r>
            <a:r>
              <a:rPr lang="zh-CN" altLang="zh-CN" sz="3200" kern="100" dirty="0">
                <a:solidFill>
                  <a:srgbClr val="000000"/>
                </a:solidFill>
                <a:effectLst/>
                <a:latin typeface="Arial" panose="020B0604020202020204" pitchFamily="34" charset="0"/>
                <a:ea typeface="方正小标宋简体"/>
                <a:cs typeface="宋体" panose="02010600030101010101" pitchFamily="2" charset="-122"/>
              </a:rPr>
              <a:t>的非结构化数据抽取与</a:t>
            </a:r>
            <a:br>
              <a:rPr lang="en-US" altLang="zh-CN" sz="3200" kern="100" dirty="0">
                <a:solidFill>
                  <a:srgbClr val="000000"/>
                </a:solidFill>
                <a:effectLst/>
                <a:latin typeface="Arial" panose="020B0604020202020204" pitchFamily="34" charset="0"/>
                <a:ea typeface="方正小标宋简体"/>
                <a:cs typeface="宋体" panose="02010600030101010101" pitchFamily="2" charset="-122"/>
              </a:rPr>
            </a:br>
            <a:r>
              <a:rPr lang="zh-CN" altLang="zh-CN" sz="3200" kern="100" dirty="0">
                <a:solidFill>
                  <a:srgbClr val="000000"/>
                </a:solidFill>
                <a:effectLst/>
                <a:latin typeface="Arial" panose="020B0604020202020204" pitchFamily="34" charset="0"/>
                <a:ea typeface="方正小标宋简体"/>
                <a:cs typeface="宋体" panose="02010600030101010101" pitchFamily="2" charset="-122"/>
              </a:rPr>
              <a:t>大规模财务报表数据库的建立</a:t>
            </a:r>
          </a:p>
        </p:txBody>
      </p:sp>
      <p:sp>
        <p:nvSpPr>
          <p:cNvPr id="9" name="文本框 8">
            <a:extLst>
              <a:ext uri="{FF2B5EF4-FFF2-40B4-BE49-F238E27FC236}">
                <a16:creationId xmlns:a16="http://schemas.microsoft.com/office/drawing/2014/main" id="{A30F48A6-64E0-4AF9-9EA4-F03B1C10EAA8}"/>
              </a:ext>
            </a:extLst>
          </p:cNvPr>
          <p:cNvSpPr txBox="1"/>
          <p:nvPr/>
        </p:nvSpPr>
        <p:spPr>
          <a:xfrm>
            <a:off x="276225" y="2238375"/>
            <a:ext cx="8591550" cy="28315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上面的视图中作者带领读者完成了根据字段获取的对应匹配内容列表，可以看到对应于每个关键字段，基本上都可以在财务报表中找到对应描述的内容，而往往这部分繁杂而包含较多的干扰项，因此需要对其进行认真的处理。</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上面的视图中，作者像一位深谙财务报表之道的领航员，指导读者逐一根据字段获取相应的匹配内容列表。通过这些关键字段，我们能够在财务报表中定位到具体的描述内容。然而，这部分内容往往纷繁复杂，充斥着许多干扰项，需要我们以高度的专注和技巧进行妥善处理。</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传统的处理方法中，正则表达式宛如一把瑞士军刀，被广泛运用于数据的抽取环节。正则表达式的好处在于其强大的文本匹配能力，可以灵活地根据特定的模式匹配字符串，从而准确地提取出所需的信息。它像一位精通文法的学者，迅速从纷繁的文本中捕捉到关键内容。</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然而，正则表达式在面对多对应、具有相似内容的信息时，却显得力不从心。它无法像人类一样拥有理解和判断的能力，因此在处理这类信息时，往往会出现提取不准确的情况。这也正是我们在使用正则表达式时需要警惕的局限性。</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B97F95FB-87FD-447D-BAAD-F12656ACAF62}"/>
              </a:ext>
            </a:extLst>
          </p:cNvPr>
          <p:cNvSpPr txBox="1"/>
          <p:nvPr/>
        </p:nvSpPr>
        <p:spPr>
          <a:xfrm>
            <a:off x="171450" y="1677085"/>
            <a:ext cx="775335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12.1.1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逐行代码讲解的使用</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对关键数据进行抽取</a:t>
            </a:r>
          </a:p>
        </p:txBody>
      </p:sp>
      <p:pic>
        <p:nvPicPr>
          <p:cNvPr id="7" name="图片 6">
            <a:extLst>
              <a:ext uri="{FF2B5EF4-FFF2-40B4-BE49-F238E27FC236}">
                <a16:creationId xmlns:a16="http://schemas.microsoft.com/office/drawing/2014/main" id="{7F8646CD-31E1-487D-A8E7-C4A89CEE5072}"/>
              </a:ext>
            </a:extLst>
          </p:cNvPr>
          <p:cNvPicPr/>
          <p:nvPr/>
        </p:nvPicPr>
        <p:blipFill>
          <a:blip r:embed="rId2"/>
          <a:stretch>
            <a:fillRect/>
          </a:stretch>
        </p:blipFill>
        <p:spPr>
          <a:xfrm>
            <a:off x="2789872" y="5036135"/>
            <a:ext cx="4383405" cy="289560"/>
          </a:xfrm>
          <a:prstGeom prst="rect">
            <a:avLst/>
          </a:prstGeom>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12.1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基于</a:t>
            </a: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ChatGLM3</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的非结构化数据抽取与</a:t>
            </a:r>
            <a:b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b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大规模财务报表数据库的建立</a:t>
            </a:r>
            <a:endParaRPr lang="zh-CN" altLang="en-US" dirty="0">
              <a:latin typeface="宋体"/>
              <a:ea typeface="宋体"/>
              <a:cs typeface="宋体"/>
              <a:sym typeface="宋体"/>
            </a:endParaRPr>
          </a:p>
        </p:txBody>
      </p:sp>
      <p:sp>
        <p:nvSpPr>
          <p:cNvPr id="39" name="Shape 39"/>
          <p:cNvSpPr>
            <a:spLocks noGrp="1"/>
          </p:cNvSpPr>
          <p:nvPr>
            <p:ph type="body" sz="quarter" idx="4294967295"/>
          </p:nvPr>
        </p:nvSpPr>
        <p:spPr>
          <a:xfrm>
            <a:off x="317500" y="1417638"/>
            <a:ext cx="8229600" cy="611187"/>
          </a:xfrm>
          <a:prstGeom prst="rect">
            <a:avLst/>
          </a:prstGeom>
          <a:extLst>
            <a:ext uri="{C572A759-6A51-4108-AA02-DFA0A04FC94B}">
              <ma14:wrappingTextBoxFlag xmlns="" xmlns:ma14="http://schemas.microsoft.com/office/mac/drawingml/2011/main" val="1"/>
            </a:ext>
          </a:extLst>
        </p:spPr>
        <p:txBody>
          <a:bodyPr>
            <a:normAutofit/>
          </a:bodyPr>
          <a:lstStyle>
            <a:lvl1pPr marL="342899" indent="-342899">
              <a:buChar char="•"/>
              <a:defRPr sz="4000">
                <a:latin typeface="Songti SC Bold"/>
                <a:ea typeface="Songti SC Bold"/>
                <a:cs typeface="Songti SC Bold"/>
                <a:sym typeface="Songti SC Bold"/>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12.1.2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大规模上市公司财务报表目标字段抽取函数的建立</a:t>
            </a:r>
          </a:p>
        </p:txBody>
      </p:sp>
      <p:sp>
        <p:nvSpPr>
          <p:cNvPr id="13" name="文本框 12">
            <a:extLst>
              <a:ext uri="{FF2B5EF4-FFF2-40B4-BE49-F238E27FC236}">
                <a16:creationId xmlns:a16="http://schemas.microsoft.com/office/drawing/2014/main" id="{162616D3-B387-4594-9A1B-3E0F5AD99B6C}"/>
              </a:ext>
            </a:extLst>
          </p:cNvPr>
          <p:cNvSpPr txBox="1"/>
          <p:nvPr/>
        </p:nvSpPr>
        <p:spPr>
          <a:xfrm>
            <a:off x="317500" y="2009775"/>
            <a:ext cx="8089900" cy="23493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对于期望探究上市公司经营状况的从业者来说，其深知财务报表数据抽取的重要性。我们的目的，正是要根据这些给定的数据，来深入剖析上市公司的经营状况。每一条数据，都像是公司经营道路上留下的足迹，通过研究它们，我们可以清晰地了解到公司的运营情况、财务状况，以及在可能的情况下，对未来的风险做出预警。</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幸运的是，随着技术的进步，我们不再需要人工逐一抽取和分析这些数据。这项琐碎而复杂的任务，可以交给大模型</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来完成。它就像是一个不知疲倦的智能助手，能够在短时间内对大量的财务报表数据进行自动抽取和处理。这不仅大大提高了工作效率，还保证了数据抽取的准确性和一致性。</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通过利用</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的强大能力，我们节省了大量的人力成本，让专业人士可以将更多的精力投入到更深层次的数据分析和策略制定中。这种智能化的处理方式，不仅提升了工作效率，更为我们打开了通向更多商业洞察的大门。</a:t>
            </a:r>
          </a:p>
        </p:txBody>
      </p:sp>
      <p:sp>
        <p:nvSpPr>
          <p:cNvPr id="7" name="文本框 6">
            <a:extLst>
              <a:ext uri="{FF2B5EF4-FFF2-40B4-BE49-F238E27FC236}">
                <a16:creationId xmlns:a16="http://schemas.microsoft.com/office/drawing/2014/main" id="{F0029DC7-B5DE-4104-9DFD-1F959ADF2C8F}"/>
              </a:ext>
            </a:extLst>
          </p:cNvPr>
          <p:cNvSpPr txBox="1"/>
          <p:nvPr/>
        </p:nvSpPr>
        <p:spPr>
          <a:xfrm>
            <a:off x="317500" y="4491306"/>
            <a:ext cx="8229600"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上面我们演示了单个报表的目标字段的抽取，如果我们想建立完整的报表数据库，则需要根据上述的处理方式提取目标字段建立一个完整的上市公司目标字段数据库。从而为我们的下一步的数据分析与预警做准备。</a:t>
            </a:r>
          </a:p>
        </p:txBody>
      </p:sp>
    </p:spTree>
    <p:extLst>
      <p:ext uri="{BB962C8B-B14F-4D97-AF65-F5344CB8AC3E}">
        <p14:creationId xmlns:p14="http://schemas.microsoft.com/office/powerpoint/2010/main" val="251875959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12.1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基于</a:t>
            </a: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ChatGLM3</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的非结构化数据抽取与</a:t>
            </a:r>
            <a:b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b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大规模财务报表数据库的建立</a:t>
            </a:r>
            <a:endParaRPr lang="zh-CN" altLang="en-US" dirty="0">
              <a:latin typeface="宋体"/>
              <a:ea typeface="宋体"/>
              <a:cs typeface="宋体"/>
              <a:sym typeface="宋体"/>
            </a:endParaRPr>
          </a:p>
        </p:txBody>
      </p:sp>
      <p:sp>
        <p:nvSpPr>
          <p:cNvPr id="39" name="Shape 39"/>
          <p:cNvSpPr>
            <a:spLocks noGrp="1"/>
          </p:cNvSpPr>
          <p:nvPr>
            <p:ph type="body" sz="quarter" idx="4294967295"/>
          </p:nvPr>
        </p:nvSpPr>
        <p:spPr>
          <a:xfrm>
            <a:off x="317500" y="1417638"/>
            <a:ext cx="8229600" cy="630237"/>
          </a:xfrm>
          <a:prstGeom prst="rect">
            <a:avLst/>
          </a:prstGeom>
          <a:extLst>
            <a:ext uri="{C572A759-6A51-4108-AA02-DFA0A04FC94B}">
              <ma14:wrappingTextBoxFlag xmlns="" xmlns:ma14="http://schemas.microsoft.com/office/mac/drawingml/2011/main" val="1"/>
            </a:ext>
          </a:extLst>
        </p:spPr>
        <p:txBody>
          <a:bodyPr>
            <a:normAutofit/>
          </a:bodyPr>
          <a:lstStyle>
            <a:lvl1pPr marL="342899" indent="-342899">
              <a:buChar char="•"/>
              <a:defRPr sz="4000">
                <a:latin typeface="Songti SC Bold"/>
                <a:ea typeface="Songti SC Bold"/>
                <a:cs typeface="Songti SC Bold"/>
                <a:sym typeface="Songti SC Bold"/>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12.1.3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大规模上市公司财务报表目标字段数据库的建立</a:t>
            </a:r>
          </a:p>
        </p:txBody>
      </p:sp>
      <p:sp>
        <p:nvSpPr>
          <p:cNvPr id="13" name="文本框 12">
            <a:extLst>
              <a:ext uri="{FF2B5EF4-FFF2-40B4-BE49-F238E27FC236}">
                <a16:creationId xmlns:a16="http://schemas.microsoft.com/office/drawing/2014/main" id="{3D14EFC6-4C68-4087-9269-4A2026F9AB64}"/>
              </a:ext>
            </a:extLst>
          </p:cNvPr>
          <p:cNvSpPr txBox="1"/>
          <p:nvPr/>
        </p:nvSpPr>
        <p:spPr>
          <a:xfrm>
            <a:off x="111124" y="2107903"/>
            <a:ext cx="8921751" cy="297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spcAft>
                <a:spcPts val="600"/>
              </a:spcAft>
            </a:pPr>
            <a:r>
              <a:rPr lang="zh-CN" altLang="zh-CN" sz="1800" dirty="0">
                <a:effectLst/>
                <a:latin typeface="Times New Roman" panose="02020603050405020304" pitchFamily="18" charset="0"/>
                <a:ea typeface="宋体" panose="02010600030101010101" pitchFamily="2" charset="-122"/>
              </a:rPr>
              <a:t>下面就是创建的数据抽取方案完成大规模的数据抽取，完整代码如下所示。</a:t>
            </a:r>
          </a:p>
        </p:txBody>
      </p:sp>
      <p:pic>
        <p:nvPicPr>
          <p:cNvPr id="4" name="图片 3">
            <a:extLst>
              <a:ext uri="{FF2B5EF4-FFF2-40B4-BE49-F238E27FC236}">
                <a16:creationId xmlns:a16="http://schemas.microsoft.com/office/drawing/2014/main" id="{2A87B6E9-3CD8-4C50-9E2B-13131F5A80FA}"/>
              </a:ext>
            </a:extLst>
          </p:cNvPr>
          <p:cNvPicPr>
            <a:picLocks noChangeAspect="1"/>
          </p:cNvPicPr>
          <p:nvPr/>
        </p:nvPicPr>
        <p:blipFill>
          <a:blip r:embed="rId2"/>
          <a:stretch>
            <a:fillRect/>
          </a:stretch>
        </p:blipFill>
        <p:spPr>
          <a:xfrm>
            <a:off x="2634996" y="2990088"/>
            <a:ext cx="5512308" cy="1982724"/>
          </a:xfrm>
          <a:prstGeom prst="rect">
            <a:avLst/>
          </a:prstGeom>
        </p:spPr>
      </p:pic>
    </p:spTree>
    <p:extLst>
      <p:ext uri="{BB962C8B-B14F-4D97-AF65-F5344CB8AC3E}">
        <p14:creationId xmlns:p14="http://schemas.microsoft.com/office/powerpoint/2010/main" val="44406799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lgn="ctr">
              <a:spcBef>
                <a:spcPts val="2000"/>
              </a:spcBef>
              <a:spcAft>
                <a:spcPts val="2000"/>
              </a:spcAft>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12.2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基于自然语言的</a:t>
            </a:r>
            <a:b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b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上市公司财务报表智能问答与财务预警实战</a:t>
            </a:r>
          </a:p>
        </p:txBody>
      </p:sp>
      <p:sp>
        <p:nvSpPr>
          <p:cNvPr id="6" name="文本框 5">
            <a:extLst>
              <a:ext uri="{FF2B5EF4-FFF2-40B4-BE49-F238E27FC236}">
                <a16:creationId xmlns:a16="http://schemas.microsoft.com/office/drawing/2014/main" id="{77E74240-1CEE-4E1E-B360-53A2BD352F78}"/>
              </a:ext>
            </a:extLst>
          </p:cNvPr>
          <p:cNvSpPr txBox="1"/>
          <p:nvPr/>
        </p:nvSpPr>
        <p:spPr>
          <a:xfrm>
            <a:off x="276225" y="1548090"/>
            <a:ext cx="893445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84530" indent="-684530">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12.2.1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使用自然语言结合</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实现上市公司财务报表智能问答与预警解决方案</a:t>
            </a:r>
            <a:r>
              <a:rPr lang="en-US" altLang="zh-CN" sz="1800" dirty="0">
                <a:effectLst/>
                <a:latin typeface="Arial" panose="020B0604020202020204" pitchFamily="34" charset="0"/>
                <a:ea typeface="黑体" panose="02010609060101010101" pitchFamily="49" charset="-122"/>
                <a:cs typeface="宋体" panose="02010600030101010101" pitchFamily="2" charset="-122"/>
              </a:rPr>
              <a:t>1</a:t>
            </a:r>
            <a:endParaRPr lang="zh-CN" altLang="zh-CN" sz="1800" dirty="0">
              <a:effectLst/>
              <a:latin typeface="Arial" panose="020B0604020202020204" pitchFamily="34" charset="0"/>
              <a:ea typeface="黑体" panose="02010609060101010101" pitchFamily="49" charset="-122"/>
              <a:cs typeface="宋体" panose="02010600030101010101" pitchFamily="2" charset="-122"/>
            </a:endParaRPr>
          </a:p>
        </p:txBody>
      </p:sp>
      <p:sp>
        <p:nvSpPr>
          <p:cNvPr id="8" name="文本框 7">
            <a:extLst>
              <a:ext uri="{FF2B5EF4-FFF2-40B4-BE49-F238E27FC236}">
                <a16:creationId xmlns:a16="http://schemas.microsoft.com/office/drawing/2014/main" id="{933FD8AC-9C44-488E-A07A-0C888EFAD5C6}"/>
              </a:ext>
            </a:extLst>
          </p:cNvPr>
          <p:cNvSpPr txBox="1"/>
          <p:nvPr/>
        </p:nvSpPr>
        <p:spPr>
          <a:xfrm>
            <a:off x="457201" y="2047875"/>
            <a:ext cx="8229599" cy="2026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l">
              <a:lnSpc>
                <a:spcPts val="1560"/>
              </a:lnSpc>
            </a:pPr>
            <a:r>
              <a:rPr lang="zh-CN" altLang="zh-CN" sz="1600" dirty="0">
                <a:effectLst/>
                <a:latin typeface="Times New Roman" panose="02020603050405020304" pitchFamily="18" charset="0"/>
                <a:ea typeface="宋体" panose="02010600030101010101" pitchFamily="2" charset="-122"/>
              </a:rPr>
              <a:t>接下来，我们将结合</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的卓越能力，实现上市公司财务报表的智能问答功能。在前一环节中，我们已经见识到</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如何通过其出色的文本理解能力，轻松将转换为</a:t>
            </a:r>
            <a:r>
              <a:rPr lang="en-US" altLang="zh-CN" sz="1600" dirty="0">
                <a:effectLst/>
                <a:latin typeface="Times New Roman" panose="02020603050405020304" pitchFamily="18" charset="0"/>
                <a:ea typeface="宋体" panose="02010600030101010101" pitchFamily="2" charset="-122"/>
              </a:rPr>
              <a:t>txt</a:t>
            </a:r>
            <a:r>
              <a:rPr lang="zh-CN" altLang="zh-CN" sz="1600" dirty="0">
                <a:effectLst/>
                <a:latin typeface="Times New Roman" panose="02020603050405020304" pitchFamily="18" charset="0"/>
                <a:ea typeface="宋体" panose="02010600030101010101" pitchFamily="2" charset="-122"/>
              </a:rPr>
              <a:t>格式的财务报表内容进行精准分类提取，并将其妥善存储于本地的</a:t>
            </a:r>
            <a:r>
              <a:rPr lang="en-US" altLang="zh-CN" sz="1600" dirty="0">
                <a:effectLst/>
                <a:latin typeface="Times New Roman" panose="02020603050405020304" pitchFamily="18" charset="0"/>
                <a:ea typeface="宋体" panose="02010600030101010101" pitchFamily="2" charset="-122"/>
              </a:rPr>
              <a:t>csv</a:t>
            </a:r>
            <a:r>
              <a:rPr lang="zh-CN" altLang="zh-CN" sz="1600" dirty="0">
                <a:effectLst/>
                <a:latin typeface="Times New Roman" panose="02020603050405020304" pitchFamily="18" charset="0"/>
                <a:ea typeface="宋体" panose="02010600030101010101" pitchFamily="2" charset="-122"/>
              </a:rPr>
              <a:t>文件中。有兴趣的读者，完全可以根据自身需求，运用相同的方法来处理全部上市公司财务报表，最终获得一份涵盖众多上市公司的关键字段数据库。</a:t>
            </a:r>
          </a:p>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而现在，我们面临的挑战是如何利用这份财务报表数据库，实现针对上市公司的智能问答。作为一名资深的程序设计人员，选择使用</a:t>
            </a:r>
            <a:r>
              <a:rPr lang="en-US" altLang="zh-CN" sz="1600" dirty="0">
                <a:effectLst/>
                <a:latin typeface="Times New Roman" panose="02020603050405020304" pitchFamily="18" charset="0"/>
                <a:ea typeface="宋体" panose="02010600030101010101" pitchFamily="2" charset="-122"/>
              </a:rPr>
              <a:t>Python</a:t>
            </a:r>
            <a:r>
              <a:rPr lang="zh-CN" altLang="zh-CN" sz="1600" dirty="0">
                <a:effectLst/>
                <a:latin typeface="Times New Roman" panose="02020603050405020304" pitchFamily="18" charset="0"/>
                <a:ea typeface="宋体" panose="02010600030101010101" pitchFamily="2" charset="-122"/>
              </a:rPr>
              <a:t>语言来读取</a:t>
            </a:r>
            <a:r>
              <a:rPr lang="en-US" altLang="zh-CN" sz="1600" dirty="0">
                <a:effectLst/>
                <a:latin typeface="Times New Roman" panose="02020603050405020304" pitchFamily="18" charset="0"/>
                <a:ea typeface="宋体" panose="02010600030101010101" pitchFamily="2" charset="-122"/>
              </a:rPr>
              <a:t>csv</a:t>
            </a:r>
            <a:r>
              <a:rPr lang="zh-CN" altLang="zh-CN" sz="1600" dirty="0">
                <a:effectLst/>
                <a:latin typeface="Times New Roman" panose="02020603050405020304" pitchFamily="18" charset="0"/>
                <a:ea typeface="宋体" panose="02010600030101010101" pitchFamily="2" charset="-122"/>
              </a:rPr>
              <a:t>文件无疑是直接且高效的方式。代码如下所示。</a:t>
            </a:r>
          </a:p>
          <a:p>
            <a:pPr lvl="0" algn="just">
              <a:lnSpc>
                <a:spcPts val="157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D673127E-5F5C-4766-A2C2-225E46B1D430}"/>
              </a:ext>
            </a:extLst>
          </p:cNvPr>
          <p:cNvPicPr>
            <a:picLocks noChangeAspect="1"/>
          </p:cNvPicPr>
          <p:nvPr/>
        </p:nvPicPr>
        <p:blipFill>
          <a:blip r:embed="rId2"/>
          <a:stretch>
            <a:fillRect/>
          </a:stretch>
        </p:blipFill>
        <p:spPr>
          <a:xfrm>
            <a:off x="3174491" y="3784386"/>
            <a:ext cx="5512308" cy="1525524"/>
          </a:xfrm>
          <a:prstGeom prst="rect">
            <a:avLst/>
          </a:prstGeom>
        </p:spPr>
      </p:pic>
    </p:spTree>
    <p:extLst>
      <p:ext uri="{BB962C8B-B14F-4D97-AF65-F5344CB8AC3E}">
        <p14:creationId xmlns:p14="http://schemas.microsoft.com/office/powerpoint/2010/main" val="180939025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12.2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基于自然语言的</a:t>
            </a:r>
            <a:b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b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上市公司财务报表智能问答与财务预警实战</a:t>
            </a:r>
            <a:endParaRPr lang="zh-CN" altLang="en-US" dirty="0">
              <a:latin typeface="宋体"/>
              <a:ea typeface="宋体"/>
              <a:cs typeface="宋体"/>
              <a:sym typeface="宋体"/>
            </a:endParaRPr>
          </a:p>
        </p:txBody>
      </p:sp>
      <p:sp>
        <p:nvSpPr>
          <p:cNvPr id="6" name="文本框 5">
            <a:extLst>
              <a:ext uri="{FF2B5EF4-FFF2-40B4-BE49-F238E27FC236}">
                <a16:creationId xmlns:a16="http://schemas.microsoft.com/office/drawing/2014/main" id="{29D0C010-5E46-4FBB-AFD9-FA4A40768EF5}"/>
              </a:ext>
            </a:extLst>
          </p:cNvPr>
          <p:cNvSpPr txBox="1"/>
          <p:nvPr/>
        </p:nvSpPr>
        <p:spPr>
          <a:xfrm>
            <a:off x="228600" y="1417638"/>
            <a:ext cx="876300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84530" indent="-684530">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12.2.2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使用自然语言结合</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ChatGLM3-6B</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实现上市公司财务报表智能问答与预警解决方案</a:t>
            </a:r>
            <a:r>
              <a:rPr lang="en-US" altLang="zh-CN" sz="1800" dirty="0">
                <a:effectLst/>
                <a:latin typeface="Arial" panose="020B0604020202020204" pitchFamily="34" charset="0"/>
                <a:ea typeface="黑体" panose="02010609060101010101" pitchFamily="49" charset="-122"/>
                <a:cs typeface="宋体" panose="02010600030101010101" pitchFamily="2" charset="-122"/>
              </a:rPr>
              <a:t>2</a:t>
            </a:r>
            <a:endParaRPr lang="zh-CN" altLang="zh-CN" sz="1800" dirty="0">
              <a:effectLst/>
              <a:latin typeface="Arial" panose="020B0604020202020204" pitchFamily="34" charset="0"/>
              <a:ea typeface="黑体" panose="02010609060101010101" pitchFamily="49" charset="-122"/>
              <a:cs typeface="宋体" panose="02010600030101010101" pitchFamily="2" charset="-122"/>
            </a:endParaRPr>
          </a:p>
        </p:txBody>
      </p:sp>
      <p:sp>
        <p:nvSpPr>
          <p:cNvPr id="12" name="文本框 11">
            <a:extLst>
              <a:ext uri="{FF2B5EF4-FFF2-40B4-BE49-F238E27FC236}">
                <a16:creationId xmlns:a16="http://schemas.microsoft.com/office/drawing/2014/main" id="{C1F7676E-D47F-425D-B29B-D625ECF06481}"/>
              </a:ext>
            </a:extLst>
          </p:cNvPr>
          <p:cNvSpPr txBox="1"/>
          <p:nvPr/>
        </p:nvSpPr>
        <p:spPr>
          <a:xfrm>
            <a:off x="342900" y="2237473"/>
            <a:ext cx="8534400" cy="17338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在上面我们通过</a:t>
            </a:r>
            <a:r>
              <a:rPr lang="en-US" altLang="zh-CN" sz="1600" dirty="0" err="1">
                <a:effectLst/>
                <a:latin typeface="Times New Roman" panose="02020603050405020304" pitchFamily="18" charset="0"/>
                <a:ea typeface="宋体" panose="02010600030101010101" pitchFamily="2" charset="-122"/>
              </a:rPr>
              <a:t>system_info</a:t>
            </a:r>
            <a:r>
              <a:rPr lang="zh-CN" altLang="zh-CN" sz="1600" dirty="0">
                <a:effectLst/>
                <a:latin typeface="Times New Roman" panose="02020603050405020304" pitchFamily="18" charset="0"/>
                <a:ea typeface="宋体" panose="02010600030101010101" pitchFamily="2" charset="-122"/>
              </a:rPr>
              <a:t>、</a:t>
            </a:r>
            <a:r>
              <a:rPr lang="en-US" altLang="zh-CN" sz="1600" dirty="0">
                <a:effectLst/>
                <a:latin typeface="Times New Roman" panose="02020603050405020304" pitchFamily="18" charset="0"/>
                <a:ea typeface="宋体" panose="02010600030101010101" pitchFamily="2" charset="-122"/>
              </a:rPr>
              <a:t>Prompt</a:t>
            </a:r>
            <a:r>
              <a:rPr lang="zh-CN" altLang="zh-CN" sz="1600" dirty="0">
                <a:effectLst/>
                <a:latin typeface="Times New Roman" panose="02020603050405020304" pitchFamily="18" charset="0"/>
                <a:ea typeface="宋体" panose="02010600030101010101" pitchFamily="2" charset="-122"/>
              </a:rPr>
              <a:t>与查询语句的的组合，依赖</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强大的自然语言提取与抽取能力完成了查询语句的实体识别，并结合</a:t>
            </a:r>
            <a:r>
              <a:rPr lang="en-US" altLang="zh-CN" sz="1600" dirty="0">
                <a:effectLst/>
                <a:latin typeface="Times New Roman" panose="02020603050405020304" pitchFamily="18" charset="0"/>
                <a:ea typeface="宋体" panose="02010600030101010101" pitchFamily="2" charset="-122"/>
              </a:rPr>
              <a:t>pandas</a:t>
            </a:r>
            <a:r>
              <a:rPr lang="zh-CN" altLang="zh-CN" sz="1600" dirty="0">
                <a:effectLst/>
                <a:latin typeface="Times New Roman" panose="02020603050405020304" pitchFamily="18" charset="0"/>
                <a:ea typeface="宋体" panose="02010600030101010101" pitchFamily="2" charset="-122"/>
              </a:rPr>
              <a:t>完成了智能问答。然而这并不是</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的全部能力，我们还可以依靠</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的工具调用能力完成智能问答。</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但是经过作者测试，在教会</a:t>
            </a:r>
            <a:r>
              <a:rPr lang="en-US" altLang="zh-CN" sz="1600" dirty="0">
                <a:effectLst/>
                <a:latin typeface="Times New Roman" panose="02020603050405020304" pitchFamily="18" charset="0"/>
                <a:ea typeface="宋体" panose="02010600030101010101" pitchFamily="2" charset="-122"/>
              </a:rPr>
              <a:t>ChtaGLM3</a:t>
            </a:r>
            <a:r>
              <a:rPr lang="zh-CN" altLang="zh-CN" sz="1600" dirty="0">
                <a:effectLst/>
                <a:latin typeface="Times New Roman" panose="02020603050405020304" pitchFamily="18" charset="0"/>
                <a:ea typeface="宋体" panose="02010600030101010101" pitchFamily="2" charset="-122"/>
              </a:rPr>
              <a:t>完成本地版股票查询工具函数的调用之前，需要通过对</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的微调让模型了解和掌握股票类工具的调用。具体来说需要先自定义一套调用数据集将查询的意图、方式以及可能的返回结果传递给</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中从而教会</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的财务查询工具调用方法。</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目前来说，对于这种方案作者并不是很推荐，读者只需掌握其方法即可</a:t>
            </a:r>
            <a:endParaRPr lang="zh-CN" altLang="zh-CN" sz="1800" dirty="0">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3B54F6F2-0DE4-4958-A18D-3E89C487AE8A}"/>
              </a:ext>
            </a:extLst>
          </p:cNvPr>
          <p:cNvSpPr txBox="1"/>
          <p:nvPr/>
        </p:nvSpPr>
        <p:spPr>
          <a:xfrm>
            <a:off x="590549" y="4303070"/>
            <a:ext cx="7820025" cy="13747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1. </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第一步：定义一个财务查询函数</a:t>
            </a:r>
          </a:p>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2. </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第二步（补充）：采用既定格式对</a:t>
            </a: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进行微调</a:t>
            </a:r>
          </a:p>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3. </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第三步：采用会用工具的</a:t>
            </a: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进行智能问答与预警</a:t>
            </a:r>
          </a:p>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4. </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本小节内容的补充说明</a:t>
            </a:r>
          </a:p>
        </p:txBody>
      </p:sp>
    </p:spTree>
    <p:extLst>
      <p:ext uri="{BB962C8B-B14F-4D97-AF65-F5344CB8AC3E}">
        <p14:creationId xmlns:p14="http://schemas.microsoft.com/office/powerpoint/2010/main" val="355113002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12.2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基于自然语言的</a:t>
            </a:r>
            <a:b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b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上市公司财务报表智能问答与财务预警实战</a:t>
            </a:r>
            <a:endParaRPr lang="zh-CN" altLang="en-US" dirty="0">
              <a:latin typeface="宋体"/>
              <a:ea typeface="宋体"/>
              <a:cs typeface="宋体"/>
              <a:sym typeface="宋体"/>
            </a:endParaRPr>
          </a:p>
        </p:txBody>
      </p:sp>
      <p:sp>
        <p:nvSpPr>
          <p:cNvPr id="12" name="文本框 11">
            <a:extLst>
              <a:ext uri="{FF2B5EF4-FFF2-40B4-BE49-F238E27FC236}">
                <a16:creationId xmlns:a16="http://schemas.microsoft.com/office/drawing/2014/main" id="{C1F7676E-D47F-425D-B29B-D625ECF06481}"/>
              </a:ext>
            </a:extLst>
          </p:cNvPr>
          <p:cNvSpPr txBox="1"/>
          <p:nvPr/>
        </p:nvSpPr>
        <p:spPr>
          <a:xfrm>
            <a:off x="271462" y="2356366"/>
            <a:ext cx="8601075" cy="30367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400" dirty="0">
                <a:effectLst/>
                <a:latin typeface="Times New Roman" panose="02020603050405020304" pitchFamily="18" charset="0"/>
                <a:ea typeface="宋体" panose="02010600030101010101" pitchFamily="2" charset="-122"/>
              </a:rPr>
              <a:t>在传统的财务查询领域，当我们面对上市公司时，我们常常偏好于运用</a:t>
            </a:r>
            <a:r>
              <a:rPr lang="en-US" altLang="zh-CN" sz="1400" dirty="0">
                <a:effectLst/>
                <a:latin typeface="Times New Roman" panose="02020603050405020304" pitchFamily="18" charset="0"/>
                <a:ea typeface="宋体" panose="02010600030101010101" pitchFamily="2" charset="-122"/>
              </a:rPr>
              <a:t>SQL</a:t>
            </a:r>
            <a:r>
              <a:rPr lang="zh-CN" altLang="zh-CN" sz="1400" dirty="0">
                <a:effectLst/>
                <a:latin typeface="Times New Roman" panose="02020603050405020304" pitchFamily="18" charset="0"/>
                <a:ea typeface="宋体" panose="02010600030101010101" pitchFamily="2" charset="-122"/>
              </a:rPr>
              <a:t>语句，通过那些经典的关系型数据库，来深入挖掘财务数据的内核。这种经典方法的优势在于，它可以为我们展现一种更精确、更直观的查询结果，使我们能在纷繁复杂的业务处理中，避免因大模型的误导而陷入幻觉，确保了查询结果的准确与真实。</a:t>
            </a:r>
          </a:p>
          <a:p>
            <a:pPr indent="269875" algn="just">
              <a:lnSpc>
                <a:spcPts val="1560"/>
              </a:lnSpc>
            </a:pPr>
            <a:r>
              <a:rPr lang="zh-CN" altLang="zh-CN" sz="1400" dirty="0">
                <a:effectLst/>
                <a:latin typeface="Times New Roman" panose="02020603050405020304" pitchFamily="18" charset="0"/>
                <a:ea typeface="宋体" panose="02010600030101010101" pitchFamily="2" charset="-122"/>
              </a:rPr>
              <a:t>对于如何实施这一步，我在此建议读者回顾我们在</a:t>
            </a:r>
            <a:r>
              <a:rPr lang="en-US" altLang="zh-CN" sz="1400" dirty="0">
                <a:effectLst/>
                <a:latin typeface="Times New Roman" panose="02020603050405020304" pitchFamily="18" charset="0"/>
                <a:ea typeface="宋体" panose="02010600030101010101" pitchFamily="2" charset="-122"/>
              </a:rPr>
              <a:t>11.2</a:t>
            </a:r>
            <a:r>
              <a:rPr lang="en-US" altLang="zh-CN" sz="1400" dirty="0">
                <a:effectLst/>
                <a:latin typeface="等线" panose="02010600030101010101" pitchFamily="2" charset="-122"/>
                <a:ea typeface="宋体" panose="02010600030101010101" pitchFamily="2" charset="-122"/>
              </a:rPr>
              <a:t> </a:t>
            </a:r>
            <a:r>
              <a:rPr lang="zh-CN" altLang="zh-CN" sz="1400" dirty="0">
                <a:effectLst/>
                <a:latin typeface="Times New Roman" panose="02020603050405020304" pitchFamily="18" charset="0"/>
                <a:ea typeface="宋体" panose="02010600030101010101" pitchFamily="2" charset="-122"/>
              </a:rPr>
              <a:t>节中所分享的实例，学习如何将所采集的宝贵数据妥善存储在为其量身打造的目标数据库中。这个过程并不复杂，只需要使用者运用特定的</a:t>
            </a:r>
            <a:r>
              <a:rPr lang="en-US" altLang="zh-CN" sz="1400" dirty="0">
                <a:effectLst/>
                <a:latin typeface="Times New Roman" panose="02020603050405020304" pitchFamily="18" charset="0"/>
                <a:ea typeface="宋体" panose="02010600030101010101" pitchFamily="2" charset="-122"/>
              </a:rPr>
              <a:t>SQL</a:t>
            </a:r>
            <a:r>
              <a:rPr lang="zh-CN" altLang="zh-CN" sz="1400" dirty="0">
                <a:effectLst/>
                <a:latin typeface="Times New Roman" panose="02020603050405020304" pitchFamily="18" charset="0"/>
                <a:ea typeface="宋体" panose="02010600030101010101" pitchFamily="2" charset="-122"/>
              </a:rPr>
              <a:t>语句，如同填充画布上的色彩一般，将所需字段一一完善。这个过程，就如同一个创作的过程，读者可以自行体验并完成。</a:t>
            </a:r>
          </a:p>
          <a:p>
            <a:pPr indent="269875" algn="just">
              <a:lnSpc>
                <a:spcPts val="1560"/>
              </a:lnSpc>
            </a:pPr>
            <a:r>
              <a:rPr lang="zh-CN" altLang="zh-CN" sz="1400" dirty="0">
                <a:effectLst/>
                <a:latin typeface="Times New Roman" panose="02020603050405020304" pitchFamily="18" charset="0"/>
                <a:ea typeface="宋体" panose="02010600030101010101" pitchFamily="2" charset="-122"/>
              </a:rPr>
              <a:t>但是，我们的探索并未止步。我们的愿景是运用自然语言处理的技术，借助</a:t>
            </a:r>
            <a:r>
              <a:rPr lang="en-US" altLang="zh-CN" sz="1400" dirty="0">
                <a:effectLst/>
                <a:latin typeface="Times New Roman" panose="02020603050405020304" pitchFamily="18" charset="0"/>
                <a:ea typeface="宋体" panose="02010600030101010101" pitchFamily="2" charset="-122"/>
              </a:rPr>
              <a:t>ChatGLM3</a:t>
            </a:r>
            <a:r>
              <a:rPr lang="zh-CN" altLang="zh-CN" sz="1400" dirty="0">
                <a:effectLst/>
                <a:latin typeface="Times New Roman" panose="02020603050405020304" pitchFamily="18" charset="0"/>
                <a:ea typeface="宋体" panose="02010600030101010101" pitchFamily="2" charset="-122"/>
              </a:rPr>
              <a:t>那令人惊叹的语言理解与转化能力，来完成项目的查询。由此，我们可以释放自然语言的力量，使其不再仅仅是沟通的工具，而是成为我们处理事务、解决问题的有力助手。通过</a:t>
            </a:r>
            <a:r>
              <a:rPr lang="en-US" altLang="zh-CN" sz="1400" dirty="0">
                <a:effectLst/>
                <a:latin typeface="Times New Roman" panose="02020603050405020304" pitchFamily="18" charset="0"/>
                <a:ea typeface="宋体" panose="02010600030101010101" pitchFamily="2" charset="-122"/>
              </a:rPr>
              <a:t>ChatGLM3</a:t>
            </a:r>
            <a:r>
              <a:rPr lang="zh-CN" altLang="zh-CN" sz="1400" dirty="0">
                <a:effectLst/>
                <a:latin typeface="Times New Roman" panose="02020603050405020304" pitchFamily="18" charset="0"/>
                <a:ea typeface="宋体" panose="02010600030101010101" pitchFamily="2" charset="-122"/>
              </a:rPr>
              <a:t>的媒介，我们可以将使用者提供的自然语言转化为更为强大、更为灵活的事务处理能力，为我们的工作带来前所未有的便捷与高效。</a:t>
            </a:r>
          </a:p>
          <a:p>
            <a:pPr indent="266700">
              <a:lnSpc>
                <a:spcPts val="1560"/>
              </a:lnSpc>
            </a:pPr>
            <a:r>
              <a:rPr lang="en-US" altLang="zh-CN" sz="14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4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FFD79428-3643-42A1-A68E-6906EBF4D3CB}"/>
              </a:ext>
            </a:extLst>
          </p:cNvPr>
          <p:cNvSpPr txBox="1"/>
          <p:nvPr/>
        </p:nvSpPr>
        <p:spPr>
          <a:xfrm>
            <a:off x="209549" y="1710035"/>
            <a:ext cx="8601075"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75640" indent="-657860">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12.2.3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使用自然语言结合</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实现上市公司财务报表智能问答与预警解决方案</a:t>
            </a:r>
            <a:r>
              <a:rPr lang="en-US" altLang="zh-CN" sz="1800" dirty="0">
                <a:effectLst/>
                <a:latin typeface="Arial" panose="020B0604020202020204" pitchFamily="34" charset="0"/>
                <a:ea typeface="黑体" panose="02010609060101010101" pitchFamily="49" charset="-122"/>
                <a:cs typeface="宋体" panose="02010600030101010101" pitchFamily="2" charset="-122"/>
              </a:rPr>
              <a:t>3</a:t>
            </a:r>
            <a:endParaRPr lang="zh-CN" altLang="zh-CN" sz="1800" dirty="0">
              <a:effectLst/>
              <a:latin typeface="Arial" panose="020B0604020202020204" pitchFamily="34" charset="0"/>
              <a:ea typeface="黑体" panose="02010609060101010101" pitchFamily="49" charset="-122"/>
              <a:cs typeface="宋体" panose="02010600030101010101" pitchFamily="2" charset="-122"/>
            </a:endParaRPr>
          </a:p>
        </p:txBody>
      </p:sp>
      <p:sp>
        <p:nvSpPr>
          <p:cNvPr id="8" name="文本框 7">
            <a:extLst>
              <a:ext uri="{FF2B5EF4-FFF2-40B4-BE49-F238E27FC236}">
                <a16:creationId xmlns:a16="http://schemas.microsoft.com/office/drawing/2014/main" id="{B08ED820-E8F1-486F-B97F-578C6911419C}"/>
              </a:ext>
            </a:extLst>
          </p:cNvPr>
          <p:cNvSpPr txBox="1"/>
          <p:nvPr/>
        </p:nvSpPr>
        <p:spPr>
          <a:xfrm>
            <a:off x="571500" y="4962208"/>
            <a:ext cx="73914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1. </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将自然语言查询语句通过</a:t>
            </a: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转化成</a:t>
            </a: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SQL</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语句</a:t>
            </a:r>
          </a:p>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2. </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本小节内容的补充说明</a:t>
            </a:r>
          </a:p>
        </p:txBody>
      </p:sp>
    </p:spTree>
    <p:extLst>
      <p:ext uri="{BB962C8B-B14F-4D97-AF65-F5344CB8AC3E}">
        <p14:creationId xmlns:p14="http://schemas.microsoft.com/office/powerpoint/2010/main" val="317008703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667512">
              <a:defRPr sz="3212">
                <a:latin typeface="宋体"/>
                <a:ea typeface="宋体"/>
                <a:cs typeface="宋体"/>
                <a:sym typeface="宋体"/>
              </a:defRPr>
            </a:lvl1pPr>
          </a:lstStyle>
          <a:p>
            <a:pPr>
              <a:defRPr>
                <a:latin typeface="+mj-lt"/>
                <a:ea typeface="+mj-ea"/>
                <a:cs typeface="+mj-cs"/>
                <a:sym typeface="Calibri"/>
              </a:defRPr>
            </a:pPr>
            <a:r>
              <a:rPr lang="en-US" dirty="0">
                <a:latin typeface="宋体"/>
                <a:ea typeface="宋体"/>
                <a:cs typeface="宋体"/>
                <a:sym typeface="宋体"/>
              </a:rPr>
              <a:t>12.3 </a:t>
            </a:r>
            <a:r>
              <a:rPr dirty="0" err="1">
                <a:latin typeface="宋体"/>
                <a:ea typeface="宋体"/>
                <a:cs typeface="宋体"/>
                <a:sym typeface="宋体"/>
              </a:rPr>
              <a:t>本章小结</a:t>
            </a:r>
            <a:endParaRPr dirty="0">
              <a:latin typeface="宋体"/>
              <a:ea typeface="宋体"/>
              <a:cs typeface="宋体"/>
              <a:sym typeface="宋体"/>
            </a:endParaRPr>
          </a:p>
        </p:txBody>
      </p:sp>
      <p:sp>
        <p:nvSpPr>
          <p:cNvPr id="7" name="文本框 6">
            <a:extLst>
              <a:ext uri="{FF2B5EF4-FFF2-40B4-BE49-F238E27FC236}">
                <a16:creationId xmlns:a16="http://schemas.microsoft.com/office/drawing/2014/main" id="{7BFA51FC-60AE-413D-A017-5559B81DF652}"/>
              </a:ext>
            </a:extLst>
          </p:cNvPr>
          <p:cNvSpPr txBox="1"/>
          <p:nvPr/>
        </p:nvSpPr>
        <p:spPr>
          <a:xfrm>
            <a:off x="457200" y="2028824"/>
            <a:ext cx="7924800" cy="23493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在本章中，我们成功实现了一项基于自然语言的真实中国上市公司大规模年度财务报表智能问答的实战案例，这一成果的实现离不开我们坚定信赖的</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的强大能力支持。通过多种方式，我们得以无需编程即实现了所需的功能，这充分体现了</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在自然语言处理领域的卓越实力，也充分证明了清华大学强大的技术水平。</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在实践过程中，无论是对于自然语言实体的精准提取，文本内容的深入理解，还是工具函数的灵活运用和自然语言转化</a:t>
            </a:r>
            <a:r>
              <a:rPr lang="en-US" altLang="zh-CN" sz="1600" dirty="0">
                <a:effectLst/>
                <a:latin typeface="Times New Roman" panose="02020603050405020304" pitchFamily="18" charset="0"/>
                <a:ea typeface="宋体" panose="02010600030101010101" pitchFamily="2" charset="-122"/>
              </a:rPr>
              <a:t>SQL</a:t>
            </a:r>
            <a:r>
              <a:rPr lang="zh-CN" altLang="zh-CN" sz="1600" dirty="0">
                <a:effectLst/>
                <a:latin typeface="Times New Roman" panose="02020603050405020304" pitchFamily="18" charset="0"/>
                <a:ea typeface="宋体" panose="02010600030101010101" pitchFamily="2" charset="-122"/>
              </a:rPr>
              <a:t>的能力，清华大学研发的</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都展现出了游刃有余的高效处理能力。这些都让我们深刻感受到了先进技术在推动业务创新发展方面的巨大潜力。</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当然，本章所展示的案例仅仅是抛砖引玉，更多的将</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应用于业务场景的创新方法还有待读者们在后续的工作中继续深入探索。我们期待看到更多的实践成果，共同推动自然语言处理技术在各个业务领域的广泛应用和持续进步。</a:t>
            </a:r>
          </a:p>
        </p:txBody>
      </p:sp>
    </p:spTree>
  </p:cSld>
  <p:clrMapOvr>
    <a:masterClrMapping/>
  </p:clrMapOvr>
  <p:transition spd="slow"/>
</p:sld>
</file>

<file path=ppt/theme/theme1.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168</TotalTime>
  <Words>1666</Words>
  <Application>Microsoft Office PowerPoint</Application>
  <PresentationFormat>全屏显示(4:3)</PresentationFormat>
  <Paragraphs>44</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宋体</vt:lpstr>
      <vt:lpstr>Arial</vt:lpstr>
      <vt:lpstr>Calibri</vt:lpstr>
      <vt:lpstr>Times New Roman</vt:lpstr>
      <vt:lpstr>Tema de Office</vt:lpstr>
      <vt:lpstr>第12章 基于自然语言的中国上市公司财务报表智能问答与财务预警实战</vt:lpstr>
      <vt:lpstr>12.1  基于ChatGLM3的非结构化数据抽取与 大规模财务报表数据库的建立</vt:lpstr>
      <vt:lpstr>12.1  基于ChatGLM3的非结构化数据抽取与 大规模财务报表数据库的建立</vt:lpstr>
      <vt:lpstr>12.1  基于ChatGLM3的非结构化数据抽取与 大规模财务报表数据库的建立</vt:lpstr>
      <vt:lpstr>12.2  基于自然语言的 上市公司财务报表智能问答与财务预警实战</vt:lpstr>
      <vt:lpstr>12.2  基于自然语言的 上市公司财务报表智能问答与财务预警实战</vt:lpstr>
      <vt:lpstr>12.2  基于自然语言的 上市公司财务报表智能问答与财务预警实战</vt:lpstr>
      <vt:lpstr>12.3 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Hello TensorFlow &amp; Keras</dc:title>
  <dc:creator>lenovo</dc:creator>
  <cp:lastModifiedBy>lenovo</cp:lastModifiedBy>
  <cp:revision>19</cp:revision>
  <dcterms:modified xsi:type="dcterms:W3CDTF">2024-04-04T08:23:21Z</dcterms:modified>
</cp:coreProperties>
</file>