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72" r:id="rId6"/>
    <p:sldId id="273" r:id="rId7"/>
    <p:sldId id="259" r:id="rId8"/>
    <p:sldId id="274" r:id="rId9"/>
    <p:sldId id="260" r:id="rId10"/>
    <p:sldId id="276" r:id="rId11"/>
    <p:sldId id="277" r:id="rId12"/>
    <p:sldId id="269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49"/>
            <a:ext cx="9144002" cy="46039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título del patrón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章 </a:t>
            </a: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Pytorch2.0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深度学习环境搭建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2.1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1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Python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2.2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Pytorch2.0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2.3  Hello ChatGLM3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：最强的基础大模型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2.4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本章小结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2.3  Hello ChatGLM3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：最强的基础大模型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26032" y="2151062"/>
            <a:ext cx="8491936" cy="1451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对于部分有特殊需求的读者来说，能够使用离线状态或者部署在私有云架构上的大模型是必不可少的。在这里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也提供了可完全离线的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部署和使用方法。首先需要打开魔塔社区在本地的下载地址，一般这个存储地址为：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C:\Users\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你当前登录用户名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\.cache\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modelscope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\hub\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ZhipuAI</a:t>
            </a:r>
            <a:endParaRPr lang="zh-CN" altLang="zh-CN" sz="16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755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此时读者可以看到从魔塔社区下载的全部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ChatGLM3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的源码与权重文件都在这个文件夹下，如图所示。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A2E82-3423-4CDD-AB22-29105B2C2B55}"/>
              </a:ext>
            </a:extLst>
          </p:cNvPr>
          <p:cNvSpPr txBox="1"/>
          <p:nvPr/>
        </p:nvSpPr>
        <p:spPr>
          <a:xfrm>
            <a:off x="186332" y="1391205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2.3.3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离线状态的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F87740-F768-45DD-80BC-5C798E6FBC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6335" y="3429000"/>
            <a:ext cx="3630930" cy="3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8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2.3  Hello ChatGLM3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：最强的基础大模型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26032" y="2189162"/>
            <a:ext cx="84919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上面我们进行了一次非常小的演示，向读者介绍了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的一个使用，除此之外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还可以有更多胜任的地方，例如进行文本内容的抽取，读者可以尝试如下的任务：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7B28-BF1A-4C20-A1C5-B5FD725A36D3}"/>
              </a:ext>
            </a:extLst>
          </p:cNvPr>
          <p:cNvSpPr txBox="1"/>
          <p:nvPr/>
        </p:nvSpPr>
        <p:spPr>
          <a:xfrm>
            <a:off x="186332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2.3.4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高级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ChatGLM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01019E-BD90-4C5C-AB94-BB4EF25C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96" y="3429000"/>
            <a:ext cx="5512308" cy="1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962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2.4  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本章小结</a:t>
            </a:r>
          </a:p>
        </p:txBody>
      </p:sp>
      <p:sp>
        <p:nvSpPr>
          <p:cNvPr id="95" name="Shape 95"/>
          <p:cNvSpPr/>
          <p:nvPr/>
        </p:nvSpPr>
        <p:spPr>
          <a:xfrm>
            <a:off x="419100" y="1778369"/>
            <a:ext cx="7970243" cy="242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在本章中，我们详细介绍了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的基本环境安装，以及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程序设计的环境和基本软件的安装。作者首先带领读者了解了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的独特特性和其在机器学习领域的重要地位，然后逐步展开，详细阐述了如何进行环境配置和软件安装，并通过一个非常简单的实例验证了安装。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在接下来的代码演示部分，我们以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为例，向读者展示了大语言模型的基本使用方法。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是一种基于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的大语言模型，具有进行自然语言对话和生成连贯文本的能力。我们详细介绍了如何使用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进行对话和文本生成，从而为后续的大模型应用提供了坚实的基础。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本章为后续的深度学习应用提供了必要的基础。希望读者能够充分理解和掌握本章的内容，为后续的学习和实践打下坚实的基础。</a:t>
            </a:r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2.1 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1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Python</a:t>
            </a:r>
            <a:endParaRPr lang="zh-CN" altLang="en-US" sz="3200" b="1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sz="quarter" idx="4294967295"/>
          </p:nvPr>
        </p:nvSpPr>
        <p:spPr>
          <a:xfrm>
            <a:off x="457200" y="1631950"/>
            <a:ext cx="8229600" cy="5683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342899" indent="-342899">
              <a:buChar char="•"/>
              <a:defRPr sz="400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2.1.1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Miniconda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的下载与安装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B139EA-0AC0-43E0-A413-62AFE649360F}"/>
              </a:ext>
            </a:extLst>
          </p:cNvPr>
          <p:cNvSpPr txBox="1"/>
          <p:nvPr/>
        </p:nvSpPr>
        <p:spPr>
          <a:xfrm>
            <a:off x="228600" y="2019300"/>
            <a:ext cx="8572500" cy="61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7970" algn="just">
              <a:lnSpc>
                <a:spcPts val="157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第一步：下载和安装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请去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Miniconda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官方下载地址安装，打开下载页面下图所示。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7BB2B7-D2E1-4AD2-B99F-2FF04728B1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20" y="2927667"/>
            <a:ext cx="5274310" cy="205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2.1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1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Python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sz="quarter" idx="4294967295"/>
          </p:nvPr>
        </p:nvSpPr>
        <p:spPr>
          <a:xfrm>
            <a:off x="317500" y="1417638"/>
            <a:ext cx="8229600" cy="6111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342899" indent="-342899">
              <a:buChar char="•"/>
              <a:defRPr sz="400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2.1.2  PyCharm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的下载与安装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325A2-B45B-4842-858C-BDC789EBB99B}"/>
              </a:ext>
            </a:extLst>
          </p:cNvPr>
          <p:cNvSpPr txBox="1"/>
          <p:nvPr/>
        </p:nvSpPr>
        <p:spPr>
          <a:xfrm>
            <a:off x="247650" y="1914526"/>
            <a:ext cx="8724900" cy="11131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和其他语言类似，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程序的编写可以使用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自带的控制台进行程序编写。但是这种方式对于较为复杂的程序工程来说，容易混淆相互之间的层级和交互文件，因此在编写程序工程时，笔者建议使用专用的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编译器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PyCharm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7970" algn="just">
              <a:lnSpc>
                <a:spcPts val="157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第一步：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 </a:t>
            </a:r>
            <a:r>
              <a:rPr lang="zh-CN" altLang="zh-C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的下载和安装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）进入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PyCharm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官网的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页面后可以选择不同的版本，如图所示，收费的专业版和免费的社区版。这里建议读者选择免费的社区版即可。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6826F2-684E-4DB7-8E25-C54EF250AC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30" y="3172777"/>
            <a:ext cx="2961640" cy="2267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75959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2.1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1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Python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sz="quarter" idx="4294967295"/>
          </p:nvPr>
        </p:nvSpPr>
        <p:spPr>
          <a:xfrm>
            <a:off x="317500" y="1417638"/>
            <a:ext cx="8229600" cy="130229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342899" indent="-342899">
              <a:buChar char="•"/>
              <a:defRPr sz="400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2.1.3  Python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代码小练习：计算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8EF48-8E03-4E17-9530-829D0B392064}"/>
              </a:ext>
            </a:extLst>
          </p:cNvPr>
          <p:cNvSpPr txBox="1"/>
          <p:nvPr/>
        </p:nvSpPr>
        <p:spPr>
          <a:xfrm>
            <a:off x="317500" y="2027099"/>
            <a:ext cx="8509000" cy="1123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科学计算来说，最简单的想法就是可以将数学公式直接表达成程序语言，可以说，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满足了这个想法。本小节将使用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实现和计算一个深度学习中最为常见的函数——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softmax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函数。至于这个函数的作用，现在不加以说明，笔者只是带领读者尝试实现其程序的编写。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softmax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计算公式如下所示。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BD6CEA-EC1D-4876-B467-E9630F6729FA}"/>
                  </a:ext>
                </a:extLst>
              </p:cNvPr>
              <p:cNvSpPr txBox="1"/>
              <p:nvPr/>
            </p:nvSpPr>
            <p:spPr>
              <a:xfrm>
                <a:off x="3333750" y="2719935"/>
                <a:ext cx="4572000" cy="790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lit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fName>
                            <m:e/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lit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BD6CEA-EC1D-4876-B467-E9630F67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0" y="2719935"/>
                <a:ext cx="4572000" cy="790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38AF741-50D7-469D-89FB-E96D10DA148D}"/>
              </a:ext>
            </a:extLst>
          </p:cNvPr>
          <p:cNvSpPr txBox="1"/>
          <p:nvPr/>
        </p:nvSpPr>
        <p:spPr>
          <a:xfrm>
            <a:off x="317500" y="3760522"/>
            <a:ext cx="83693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755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其中，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x_i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表示输入向量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中的第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个元素，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为数据总量，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Σ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表示求和符号，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exp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表示自然指数函数。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带入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Softmax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的结果其实就是先对每一个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x_i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取 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为底的指数计算变成非负，然后除以所有项之和进行归一化，之后每个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x_i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就可以解释成：在观察到的数据集类别中，特定的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x_i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属于某个类别的概率，或者称作似然（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Likelihood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440679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3600" b="1" dirty="0">
                <a:latin typeface="宋体"/>
                <a:ea typeface="宋体"/>
                <a:cs typeface="宋体"/>
                <a:sym typeface="宋体"/>
              </a:rPr>
              <a:t>2.2 </a:t>
            </a:r>
            <a:r>
              <a:rPr lang="zh-CN" altLang="en-US" sz="36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3600" b="1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sz="36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3600" b="1" dirty="0">
                <a:latin typeface="宋体"/>
                <a:ea typeface="宋体"/>
                <a:cs typeface="宋体"/>
                <a:sym typeface="宋体"/>
              </a:rPr>
              <a:t>Pytorch2.0</a:t>
            </a:r>
            <a:endParaRPr lang="zh-CN" altLang="en-US" sz="3600" b="1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E74240-1CEE-4E1E-B360-53A2BD352F78}"/>
              </a:ext>
            </a:extLst>
          </p:cNvPr>
          <p:cNvSpPr txBox="1"/>
          <p:nvPr/>
        </p:nvSpPr>
        <p:spPr>
          <a:xfrm>
            <a:off x="200025" y="1562100"/>
            <a:ext cx="6657975" cy="5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2.2.1  Nvidia 10/20/30/40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系列显卡选择的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FD8AC-9C44-488E-A07A-0C888EFAD5C6}"/>
              </a:ext>
            </a:extLst>
          </p:cNvPr>
          <p:cNvSpPr txBox="1"/>
          <p:nvPr/>
        </p:nvSpPr>
        <p:spPr>
          <a:xfrm>
            <a:off x="457199" y="2324100"/>
            <a:ext cx="822959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系显卡的推出，目前市场上会同时有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Nvidia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系列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系列显卡并存的情况。对于需要调用专用编译器的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来说，不同的显卡则需要安装不同的依赖计算包，作者在此总结了不同显卡的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版本以及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CUDA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cuDNN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的对应关系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72B0E6-57D1-4A2F-A05E-5B9C0D8415D8}"/>
              </a:ext>
            </a:extLst>
          </p:cNvPr>
          <p:cNvGraphicFramePr>
            <a:graphicFrameLocks noGrp="1"/>
          </p:cNvGraphicFramePr>
          <p:nvPr/>
        </p:nvGraphicFramePr>
        <p:xfrm>
          <a:off x="1938020" y="4032440"/>
          <a:ext cx="5267960" cy="3952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507435017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13566747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402168840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81402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zh-CN" sz="900" kern="100">
                          <a:effectLst/>
                        </a:rPr>
                        <a:t>显卡型号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PytorchGPU</a:t>
                      </a:r>
                      <a:r>
                        <a:rPr lang="zh-CN" sz="900" kern="100">
                          <a:effectLst/>
                        </a:rPr>
                        <a:t>版本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CUDA</a:t>
                      </a:r>
                      <a:r>
                        <a:rPr lang="zh-CN" sz="900" kern="100">
                          <a:effectLst/>
                        </a:rPr>
                        <a:t>版本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cuDNN</a:t>
                      </a:r>
                      <a:r>
                        <a:rPr lang="zh-CN" sz="900" kern="100">
                          <a:effectLst/>
                        </a:rPr>
                        <a:t>版本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44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r>
                        <a:rPr lang="zh-CN" sz="900" kern="100">
                          <a:effectLst/>
                        </a:rPr>
                        <a:t>系列及以前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Pytorch2.0</a:t>
                      </a:r>
                      <a:r>
                        <a:rPr lang="zh-CN" sz="900" kern="100">
                          <a:effectLst/>
                        </a:rPr>
                        <a:t>以前版本 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11.1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7.65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65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20/30/40</a:t>
                      </a:r>
                      <a:r>
                        <a:rPr lang="zh-CN" sz="900" kern="100">
                          <a:effectLst/>
                        </a:rPr>
                        <a:t>系列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Pytorch2.0</a:t>
                      </a:r>
                      <a:r>
                        <a:rPr lang="zh-CN" sz="900" kern="100">
                          <a:effectLst/>
                        </a:rPr>
                        <a:t>向下兼容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>
                          <a:effectLst/>
                        </a:rPr>
                        <a:t>11.6+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kern="100" dirty="0">
                          <a:effectLst/>
                        </a:rPr>
                        <a:t>8.1+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902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17487"/>
            <a:ext cx="8229600" cy="658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2.2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Pytorch2.0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14300" y="934326"/>
            <a:ext cx="8763000" cy="5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2.2.2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2.0 GPU Nvidia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运行库的安装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D0356B-BAAB-41D8-A861-BE3B0819DF7F}"/>
              </a:ext>
            </a:extLst>
          </p:cNvPr>
          <p:cNvSpPr txBox="1"/>
          <p:nvPr/>
        </p:nvSpPr>
        <p:spPr>
          <a:xfrm>
            <a:off x="190500" y="1676400"/>
            <a:ext cx="8763000" cy="2682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本的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开始你的深度学习之旅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，这是完全可以的。但是却不是笔者推荐的一种方式。相对于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GPU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版本的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来说，其运行速度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版本存在着极大的劣势，很有可能会让你的深度学习止步于前。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 CPU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版本的安装命令：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--pre torch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torchvision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torchaudio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--force-reinstall --extra-index-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https://download.pytorch.org/whl/nightly/cpu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755"/>
              </a:spcBef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下面就是本节的重头戏，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PyTorch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2.0 GPU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版本的前置软件的安装。对于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版本的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PyTorch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来说，由于调用了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NVIDA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显卡作为其代码运行的主要工具，因此额外需要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NVIDA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提供的运行库作为运行基础。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的安装来说，最好的安装方法是根据官方提供的安装代码进行安装，在这里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官方提供了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种安装模式，分别对应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cuda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11.6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cuda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11.7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，安装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cuda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11.6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代码如下所示。</a:t>
            </a: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--pre torch[dynamo]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torchvision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torchaudio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--force-reinstall --extra-index-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https://download.pytorch.org/whl/nightly/cu116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而安装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cuda11.7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的代码如下所示。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CCA51-1C03-4A0D-8280-B7AA1B61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21" y="4587786"/>
            <a:ext cx="5512308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00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2.2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环境搭建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：安装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Pytorch2.0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body" sz="quarter" idx="4294967295"/>
          </p:nvPr>
        </p:nvSpPr>
        <p:spPr>
          <a:xfrm>
            <a:off x="457200" y="1417638"/>
            <a:ext cx="8229600" cy="592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77748" indent="-277748" defTabSz="740663">
              <a:spcBef>
                <a:spcPts val="600"/>
              </a:spcBef>
              <a:buChar char="•"/>
              <a:defRPr sz="324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2.2.3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2.0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小练习：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Hello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A68F9A-50BD-4BA4-8D9C-8F42F0C190E7}"/>
              </a:ext>
            </a:extLst>
          </p:cNvPr>
          <p:cNvSpPr txBox="1"/>
          <p:nvPr/>
        </p:nvSpPr>
        <p:spPr>
          <a:xfrm>
            <a:off x="457199" y="1914525"/>
            <a:ext cx="8229599" cy="1387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恭喜读者，到这里我们已经完成了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的安装。打开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依次输入如下命令可以验证安装是否成功，代码如下所示。</a:t>
            </a: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torch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result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torch.tensor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(1) +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torch.tensor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(2.0)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result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结果如下图所示：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8CD0B6-A253-4501-94AD-674EB10B9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7417" y="3220085"/>
            <a:ext cx="4438015" cy="4178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0AFE5F-3FBF-4B79-B1BB-C49FC6AC4A1B}"/>
              </a:ext>
            </a:extLst>
          </p:cNvPr>
          <p:cNvSpPr txBox="1"/>
          <p:nvPr/>
        </p:nvSpPr>
        <p:spPr>
          <a:xfrm>
            <a:off x="257172" y="4170828"/>
            <a:ext cx="8429626" cy="1354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或者打开前面安装的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 IDE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，新建一个项目，再新建一个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hello_pytorch.py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文件，输入如下代码：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torch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 =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(1) +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(2.0)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print(result)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755"/>
              </a:spcBef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最终结果请读者自行验证。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2.3  Hello ChatGLM3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：最强的基础大模型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528BC-B22F-4165-B93B-85AA4839972D}"/>
              </a:ext>
            </a:extLst>
          </p:cNvPr>
          <p:cNvSpPr txBox="1"/>
          <p:nvPr/>
        </p:nvSpPr>
        <p:spPr>
          <a:xfrm>
            <a:off x="2381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2.3.1  ChatGLM3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9FDBF-8713-4F6D-8971-41E56291B2DD}"/>
              </a:ext>
            </a:extLst>
          </p:cNvPr>
          <p:cNvSpPr txBox="1"/>
          <p:nvPr/>
        </p:nvSpPr>
        <p:spPr>
          <a:xfrm>
            <a:off x="333375" y="2190750"/>
            <a:ext cx="8439150" cy="2964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自诞生以来，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便以其卓越的性能和广泛的应用而闻名于世，成为了国产大语言模型中最强大、最著名的模型。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月，第一代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ChatGLM-6B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的推出，开源之后便获得了广泛的关注和使用。短短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个月后，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的发布再次引发了科技界的热议。而就在不久前的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日，清华大学再次发布了第三代基础大语言模型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系列，这一系列共包含了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个模型：基础大语言模型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ChatGLM3-6B-Base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、对话调优大语言模型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和长文本对话大语言模型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ChatGLM3-6B-32K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系列的发布，标志着中国在自然语言处理领域的研究取得了新的突破。这一系列模型不仅具备了更强大的语言理解能力，更能在不同场景下进行高效、精准的应用。其中，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ChatGLM3-6B-Base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作为基础大语言模型，凭借其出色的性能表现，成为了众多领域中的得力助手。而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则通过对话调优，实现了更加智能、自然的交互体验。最后，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ChatGLM3-6B-32K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作为长文本对话大语言模型，则以其在长文本处理方面的卓越表现，广泛应用于新闻媒体、科技文献等领域。</a:t>
            </a:r>
          </a:p>
        </p:txBody>
      </p:sp>
    </p:spTree>
    <p:extLst>
      <p:ext uri="{BB962C8B-B14F-4D97-AF65-F5344CB8AC3E}">
        <p14:creationId xmlns:p14="http://schemas.microsoft.com/office/powerpoint/2010/main" val="43669554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2.3  Hello ChatGLM3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：最强的基础大模型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4AAC5B-A7A9-4DBB-A5BD-6212822A8E9E}"/>
              </a:ext>
            </a:extLst>
          </p:cNvPr>
          <p:cNvSpPr txBox="1"/>
          <p:nvPr/>
        </p:nvSpPr>
        <p:spPr>
          <a:xfrm>
            <a:off x="186332" y="1391205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2.3.2  Hello ChatGLM3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84C795-6820-48A8-8798-8884592CF979}"/>
              </a:ext>
            </a:extLst>
          </p:cNvPr>
          <p:cNvSpPr txBox="1"/>
          <p:nvPr/>
        </p:nvSpPr>
        <p:spPr>
          <a:xfrm>
            <a:off x="371475" y="1952625"/>
            <a:ext cx="8229600" cy="990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在上面介绍完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令人激动人心的新功能之后，下面开始进入我们的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的使用，读者有两种方式获取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上获取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源码（作者不推荐）。读者可以登录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后，搜索关键字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ChatGLM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，打开对应的链接后如图所示。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2B378-2E88-41FC-AB4B-E054601FC3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370" y="3268662"/>
            <a:ext cx="5274310" cy="19589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1576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Songti SC Bold</vt:lpstr>
      <vt:lpstr>等线</vt:lpstr>
      <vt:lpstr>宋体</vt:lpstr>
      <vt:lpstr>Arial</vt:lpstr>
      <vt:lpstr>Calibri</vt:lpstr>
      <vt:lpstr>Cambria Math</vt:lpstr>
      <vt:lpstr>Courier New</vt:lpstr>
      <vt:lpstr>Times New Roman</vt:lpstr>
      <vt:lpstr>Tema de Office</vt:lpstr>
      <vt:lpstr>第2章 Pytorch2.0深度学习环境搭建</vt:lpstr>
      <vt:lpstr>2.1 环境搭建1：安装Python</vt:lpstr>
      <vt:lpstr>2.1 环境搭建1：安装Python</vt:lpstr>
      <vt:lpstr>2.1 环境搭建1：安装Python</vt:lpstr>
      <vt:lpstr>2.2 环境搭建2：安装Pytorch2.0</vt:lpstr>
      <vt:lpstr>2.2 环境搭建2：安装Pytorch2.0</vt:lpstr>
      <vt:lpstr>2.2 环境搭建2：安装Pytorch2.0</vt:lpstr>
      <vt:lpstr>2.3  Hello ChatGLM3：最强的基础大模型</vt:lpstr>
      <vt:lpstr>2.3  Hello ChatGLM3：最强的基础大模型</vt:lpstr>
      <vt:lpstr>2.3  Hello ChatGLM3：最强的基础大模型</vt:lpstr>
      <vt:lpstr>2.3  Hello ChatGLM3：最强的基础大模型</vt:lpstr>
      <vt:lpstr>2.4 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Hello TensorFlow &amp; Keras</dc:title>
  <dc:creator>lenovo</dc:creator>
  <cp:lastModifiedBy>lenovo</cp:lastModifiedBy>
  <cp:revision>7</cp:revision>
  <dcterms:modified xsi:type="dcterms:W3CDTF">2024-04-04T05:57:55Z</dcterms:modified>
</cp:coreProperties>
</file>