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8" r:id="rId3"/>
    <p:sldId id="270" r:id="rId4"/>
    <p:sldId id="271" r:id="rId5"/>
    <p:sldId id="272" r:id="rId6"/>
    <p:sldId id="273" r:id="rId7"/>
    <p:sldId id="269" r:id="rId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49"/>
            <a:ext cx="9144002" cy="46039"/>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p>
            <a:r>
              <a:t>Haga clic para modificar el estilo de título del patrón</a:t>
            </a:r>
          </a:p>
        </p:txBody>
      </p:sp>
      <p:sp>
        <p:nvSpPr>
          <p:cNvPr id="20" name="Shape 20"/>
          <p:cNvSpPr>
            <a:spLocks noGrp="1"/>
          </p:cNvSpPr>
          <p:nvPr>
            <p:ph type="body" idx="1"/>
          </p:nvPr>
        </p:nvSpPr>
        <p:spPr>
          <a:xfrm>
            <a:off x="457200" y="1600200"/>
            <a:ext cx="8229600" cy="4525963"/>
          </a:xfrm>
          <a:prstGeom prst="rect">
            <a:avLst/>
          </a:prstGeom>
          <a:extLst>
            <a:ext uri="{C572A759-6A51-4108-AA02-DFA0A04FC94B}">
              <ma14:wrappingTextBoxFlag xmlns:ma14="http://schemas.microsoft.com/office/mac/drawingml/2011/main" xmlns="" val="1"/>
            </a:ext>
          </a:extLst>
        </p:spPr>
        <p:txBody>
          <a:bodyPr>
            <a:normAutofit/>
          </a:bodyPr>
          <a:lstStyle/>
          <a:p>
            <a:r>
              <a:t>Haga clic para modificar el estilo de texto del patrón</a:t>
            </a:r>
          </a:p>
          <a:p>
            <a:pPr lvl="1"/>
            <a:r>
              <a:t>Segundo nivel</a:t>
            </a:r>
          </a:p>
          <a:p>
            <a:pPr lvl="2"/>
            <a:r>
              <a:t>Tercer nivel</a:t>
            </a:r>
          </a:p>
          <a:p>
            <a:pPr lvl="3"/>
            <a:r>
              <a:t>Cuarto nivel</a:t>
            </a:r>
          </a:p>
          <a:p>
            <a:pPr lvl="4"/>
            <a:r>
              <a:t>Quinto nivel</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7"/>
          </a:xfrm>
          <a:prstGeom prst="rect">
            <a:avLst/>
          </a:prstGeom>
          <a:ln w="12700">
            <a:miter lim="400000"/>
          </a:ln>
        </p:spPr>
        <p:txBody>
          <a:bodyPr lIns="45719" rIns="45719" anchor="ctr"/>
          <a:lstStyle/>
          <a:p>
            <a:endParaRPr/>
          </a:p>
        </p:txBody>
      </p:sp>
      <p:sp>
        <p:nvSpPr>
          <p:cNvPr id="3" name="Shape 3"/>
          <p:cNvSpPr>
            <a:spLocks noGrp="1"/>
          </p:cNvSpPr>
          <p:nvPr>
            <p:ph type="body" idx="1"/>
          </p:nvPr>
        </p:nvSpPr>
        <p:spPr>
          <a:xfrm>
            <a:off x="457200" y="1600200"/>
            <a:ext cx="8229600" cy="5257800"/>
          </a:xfrm>
          <a:prstGeom prst="rect">
            <a:avLst/>
          </a:prstGeom>
          <a:ln w="12700">
            <a:miter lim="400000"/>
          </a:ln>
        </p:spPr>
        <p:txBody>
          <a:bodyPr lIns="45719" rIns="45719"/>
          <a:lstStyle/>
          <a:p>
            <a:endParaRP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667512">
              <a:defRPr sz="3212">
                <a:latin typeface="宋体"/>
                <a:ea typeface="宋体"/>
                <a:cs typeface="宋体"/>
                <a:sym typeface="宋体"/>
              </a:defRPr>
            </a:lvl1pPr>
          </a:lstStyle>
          <a:p>
            <a:pPr>
              <a:defRPr>
                <a:latin typeface="+mj-lt"/>
                <a:ea typeface="+mj-ea"/>
                <a:cs typeface="+mj-cs"/>
                <a:sym typeface="Calibri"/>
              </a:defRPr>
            </a:pPr>
            <a:r>
              <a:rPr lang="zh-CN" altLang="en-US" sz="2800" b="1" dirty="0">
                <a:latin typeface="宋体"/>
                <a:ea typeface="宋体"/>
                <a:cs typeface="宋体"/>
                <a:sym typeface="宋体"/>
              </a:rPr>
              <a:t>第</a:t>
            </a:r>
            <a:r>
              <a:rPr lang="en-US" altLang="zh-CN" sz="2800" b="1" dirty="0">
                <a:latin typeface="宋体"/>
                <a:ea typeface="宋体"/>
                <a:cs typeface="宋体"/>
                <a:sym typeface="宋体"/>
              </a:rPr>
              <a:t>3</a:t>
            </a:r>
            <a:r>
              <a:rPr lang="zh-CN" altLang="en-US" sz="2800" b="1" dirty="0">
                <a:latin typeface="宋体"/>
                <a:ea typeface="宋体"/>
                <a:cs typeface="宋体"/>
                <a:sym typeface="宋体"/>
              </a:rPr>
              <a:t>章 初识</a:t>
            </a:r>
            <a:r>
              <a:rPr lang="en-US" altLang="zh-CN" sz="2800" b="1" dirty="0">
                <a:latin typeface="宋体"/>
                <a:ea typeface="宋体"/>
                <a:cs typeface="宋体"/>
                <a:sym typeface="宋体"/>
              </a:rPr>
              <a:t>ChatGLM3</a:t>
            </a:r>
            <a:r>
              <a:rPr lang="zh-CN" altLang="en-US" sz="2800" b="1" dirty="0">
                <a:latin typeface="宋体"/>
                <a:ea typeface="宋体"/>
                <a:cs typeface="宋体"/>
                <a:sym typeface="宋体"/>
              </a:rPr>
              <a:t>：专业客服机器人搭建</a:t>
            </a:r>
          </a:p>
        </p:txBody>
      </p:sp>
      <p:sp>
        <p:nvSpPr>
          <p:cNvPr id="31" name="Shape 31"/>
          <p:cNvSpPr>
            <a:spLocks noGrp="1"/>
          </p:cNvSpPr>
          <p:nvPr>
            <p:ph type="body" idx="4294967295"/>
          </p:nvPr>
        </p:nvSpPr>
        <p:spPr>
          <a:xfrm>
            <a:off x="457200" y="1600200"/>
            <a:ext cx="8229600" cy="2981325"/>
          </a:xfrm>
          <a:prstGeom prst="rect">
            <a:avLst/>
          </a:prstGeom>
          <a:extLst>
            <a:ext uri="{C572A759-6A51-4108-AA02-DFA0A04FC94B}">
              <ma14:wrappingTextBoxFlag xmlns:ma14="http://schemas.microsoft.com/office/mac/drawingml/2011/main" xmlns="" val="1"/>
            </a:ext>
          </a:extLst>
        </p:spPr>
        <p:txBody>
          <a:bodyPr>
            <a:normAutofit/>
          </a:bodyPr>
          <a:lstStyle/>
          <a:p>
            <a:pPr marL="0" indent="0" defTabSz="740663">
              <a:spcBef>
                <a:spcPts val="600"/>
              </a:spcBef>
              <a:buNone/>
              <a:defRPr sz="2106"/>
            </a:pPr>
            <a:r>
              <a:rPr lang="en-US" altLang="zh-CN" dirty="0">
                <a:latin typeface="宋体"/>
                <a:ea typeface="宋体"/>
                <a:cs typeface="宋体"/>
                <a:sym typeface="宋体"/>
              </a:rPr>
              <a:t>3.1  </a:t>
            </a:r>
            <a:r>
              <a:rPr lang="zh-CN" altLang="en-US" dirty="0">
                <a:latin typeface="宋体"/>
                <a:ea typeface="宋体"/>
                <a:cs typeface="宋体"/>
                <a:sym typeface="宋体"/>
              </a:rPr>
              <a:t>搭建客服问答机器人的设计思路与知识点详解</a:t>
            </a:r>
          </a:p>
          <a:p>
            <a:pPr marL="0" indent="0" defTabSz="740663">
              <a:spcBef>
                <a:spcPts val="600"/>
              </a:spcBef>
              <a:buNone/>
              <a:defRPr sz="2106"/>
            </a:pPr>
            <a:r>
              <a:rPr lang="en-US" altLang="zh-CN" dirty="0">
                <a:latin typeface="宋体"/>
                <a:ea typeface="宋体"/>
                <a:cs typeface="宋体"/>
                <a:sym typeface="宋体"/>
              </a:rPr>
              <a:t>3.2  </a:t>
            </a:r>
            <a:r>
              <a:rPr lang="zh-CN" altLang="en-US" dirty="0">
                <a:latin typeface="宋体"/>
                <a:ea typeface="宋体"/>
                <a:cs typeface="宋体"/>
                <a:sym typeface="宋体"/>
              </a:rPr>
              <a:t>医疗问答</a:t>
            </a:r>
            <a:r>
              <a:rPr lang="en-US" altLang="zh-CN" dirty="0" err="1">
                <a:latin typeface="宋体"/>
                <a:ea typeface="宋体"/>
                <a:cs typeface="宋体"/>
                <a:sym typeface="宋体"/>
              </a:rPr>
              <a:t>GLMQABot</a:t>
            </a:r>
            <a:r>
              <a:rPr lang="zh-CN" altLang="en-US" dirty="0">
                <a:latin typeface="宋体"/>
                <a:ea typeface="宋体"/>
                <a:cs typeface="宋体"/>
                <a:sym typeface="宋体"/>
              </a:rPr>
              <a:t>搭建实战：基于</a:t>
            </a:r>
            <a:r>
              <a:rPr lang="en-US" altLang="zh-CN" dirty="0" err="1">
                <a:latin typeface="宋体"/>
                <a:ea typeface="宋体"/>
                <a:cs typeface="宋体"/>
                <a:sym typeface="宋体"/>
              </a:rPr>
              <a:t>ChatGLM</a:t>
            </a:r>
            <a:r>
              <a:rPr lang="zh-CN" altLang="en-US" dirty="0">
                <a:latin typeface="宋体"/>
                <a:ea typeface="宋体"/>
                <a:cs typeface="宋体"/>
                <a:sym typeface="宋体"/>
              </a:rPr>
              <a:t>搭建专业客服问答机器人</a:t>
            </a:r>
          </a:p>
          <a:p>
            <a:pPr marL="0" indent="0" defTabSz="740663">
              <a:spcBef>
                <a:spcPts val="600"/>
              </a:spcBef>
              <a:buNone/>
              <a:defRPr sz="2106"/>
            </a:pPr>
            <a:r>
              <a:rPr lang="en-US" altLang="zh-CN" dirty="0">
                <a:latin typeface="宋体"/>
                <a:ea typeface="宋体"/>
                <a:cs typeface="宋体"/>
                <a:sym typeface="宋体"/>
              </a:rPr>
              <a:t>3.3  </a:t>
            </a:r>
            <a:r>
              <a:rPr lang="zh-CN" altLang="en-US" dirty="0">
                <a:latin typeface="宋体"/>
                <a:ea typeface="宋体"/>
                <a:cs typeface="宋体"/>
                <a:sym typeface="宋体"/>
              </a:rPr>
              <a:t>本章小结</a:t>
            </a:r>
          </a:p>
          <a:p>
            <a:pPr marL="0" indent="0" defTabSz="740663">
              <a:spcBef>
                <a:spcPts val="600"/>
              </a:spcBef>
              <a:buNone/>
              <a:defRPr sz="2106"/>
            </a:pPr>
            <a:endParaRPr lang="zh-CN" altLang="en-US" dirty="0">
              <a:latin typeface="宋体"/>
              <a:ea typeface="宋体"/>
              <a:cs typeface="宋体"/>
              <a:sym typeface="宋体"/>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539495">
              <a:defRPr sz="2596">
                <a:latin typeface="宋体"/>
                <a:ea typeface="宋体"/>
                <a:cs typeface="宋体"/>
                <a:sym typeface="宋体"/>
              </a:defRPr>
            </a:lvl1pPr>
          </a:lstStyle>
          <a:p>
            <a:pPr algn="ctr">
              <a:spcBef>
                <a:spcPts val="2000"/>
              </a:spcBef>
              <a:spcAft>
                <a:spcPts val="2000"/>
              </a:spcAft>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3.1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搭建客服问答机器人的</a:t>
            </a:r>
            <a:r>
              <a:rPr lang="zh-CN" altLang="zh-CN" sz="2800" b="1" kern="1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设计思路与知识点详解</a:t>
            </a:r>
            <a:endParaRPr lang="zh-CN" altLang="zh-CN" sz="28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39" name="Shape 39"/>
          <p:cNvSpPr>
            <a:spLocks noGrp="1"/>
          </p:cNvSpPr>
          <p:nvPr>
            <p:ph type="body" sz="quarter" idx="4294967295"/>
          </p:nvPr>
        </p:nvSpPr>
        <p:spPr>
          <a:xfrm>
            <a:off x="457200" y="1631950"/>
            <a:ext cx="8229600" cy="568326"/>
          </a:xfrm>
          <a:prstGeom prst="rect">
            <a:avLst/>
          </a:prstGeom>
          <a:extLst>
            <a:ext uri="{C572A759-6A51-4108-AA02-DFA0A04FC94B}">
              <ma14:wrappingTextBoxFlag xmlns:ma14="http://schemas.microsoft.com/office/mac/drawingml/2011/main" xmlns="" val="1"/>
            </a:ext>
          </a:extLst>
        </p:spPr>
        <p:txBody>
          <a:bodyPr>
            <a:normAutofit/>
          </a:bodyPr>
          <a:lstStyle>
            <a:lvl1pPr marL="342899" indent="-342899">
              <a:buChar char="•"/>
              <a:defRPr sz="4000">
                <a:latin typeface="Songti SC Bold"/>
                <a:ea typeface="Songti SC Bold"/>
                <a:cs typeface="Songti SC Bold"/>
                <a:sym typeface="Songti SC Bold"/>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3.1.1  </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ChatGLM</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基于专业领域的快速问答以及搭建机器人的思路</a:t>
            </a:r>
          </a:p>
        </p:txBody>
      </p:sp>
      <p:sp>
        <p:nvSpPr>
          <p:cNvPr id="11" name="文本框 10">
            <a:extLst>
              <a:ext uri="{FF2B5EF4-FFF2-40B4-BE49-F238E27FC236}">
                <a16:creationId xmlns:a16="http://schemas.microsoft.com/office/drawing/2014/main" id="{6ED083A7-88D9-4AC1-94B8-932F20A231D6}"/>
              </a:ext>
            </a:extLst>
          </p:cNvPr>
          <p:cNvSpPr txBox="1"/>
          <p:nvPr/>
        </p:nvSpPr>
        <p:spPr>
          <a:xfrm>
            <a:off x="228600" y="2200276"/>
            <a:ext cx="7829550"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Aft>
                <a:spcPts val="600"/>
              </a:spcAft>
            </a:pPr>
            <a:r>
              <a:rPr lang="zh-CN" altLang="zh-CN" sz="1600" dirty="0">
                <a:effectLst/>
                <a:latin typeface="Times New Roman" panose="02020603050405020304" pitchFamily="18" charset="0"/>
                <a:ea typeface="宋体" panose="02010600030101010101" pitchFamily="2" charset="-122"/>
              </a:rPr>
              <a:t>首先我们在进行使用</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制作专业问答领域机器人之前需要了解</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能否完整的回答使用者所提出的问题。下面作者使用一个专业医学问题方法的问题交于</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回答，代码如下所示。</a:t>
            </a:r>
          </a:p>
        </p:txBody>
      </p:sp>
      <p:pic>
        <p:nvPicPr>
          <p:cNvPr id="3" name="图片 2">
            <a:extLst>
              <a:ext uri="{FF2B5EF4-FFF2-40B4-BE49-F238E27FC236}">
                <a16:creationId xmlns:a16="http://schemas.microsoft.com/office/drawing/2014/main" id="{0C430891-3BA5-4D87-A9A5-5F49F7A323A8}"/>
              </a:ext>
            </a:extLst>
          </p:cNvPr>
          <p:cNvPicPr>
            <a:picLocks noChangeAspect="1"/>
          </p:cNvPicPr>
          <p:nvPr/>
        </p:nvPicPr>
        <p:blipFill>
          <a:blip r:embed="rId2"/>
          <a:stretch>
            <a:fillRect/>
          </a:stretch>
        </p:blipFill>
        <p:spPr>
          <a:xfrm>
            <a:off x="3174492" y="3030539"/>
            <a:ext cx="5512308" cy="1525524"/>
          </a:xfrm>
          <a:prstGeom prst="rect">
            <a:avLst/>
          </a:prstGeom>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3.1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搭建客服问答机器人的</a:t>
            </a:r>
            <a:r>
              <a:rPr lang="zh-CN" altLang="zh-CN" sz="2800" b="1" kern="1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设计思路与知识点详解</a:t>
            </a:r>
            <a:endParaRPr lang="zh-CN" altLang="en-US" dirty="0">
              <a:latin typeface="宋体"/>
              <a:ea typeface="宋体"/>
              <a:cs typeface="宋体"/>
              <a:sym typeface="宋体"/>
            </a:endParaRPr>
          </a:p>
        </p:txBody>
      </p:sp>
      <p:sp>
        <p:nvSpPr>
          <p:cNvPr id="39" name="Shape 39"/>
          <p:cNvSpPr>
            <a:spLocks noGrp="1"/>
          </p:cNvSpPr>
          <p:nvPr>
            <p:ph type="body" sz="quarter" idx="4294967295"/>
          </p:nvPr>
        </p:nvSpPr>
        <p:spPr>
          <a:xfrm>
            <a:off x="317500" y="1417638"/>
            <a:ext cx="8229600" cy="611187"/>
          </a:xfrm>
          <a:prstGeom prst="rect">
            <a:avLst/>
          </a:prstGeom>
          <a:extLst>
            <a:ext uri="{C572A759-6A51-4108-AA02-DFA0A04FC94B}">
              <ma14:wrappingTextBoxFlag xmlns="" xmlns:ma14="http://schemas.microsoft.com/office/mac/drawingml/2011/main" val="1"/>
            </a:ext>
          </a:extLst>
        </p:spPr>
        <p:txBody>
          <a:bodyPr>
            <a:normAutofit/>
          </a:bodyPr>
          <a:lstStyle>
            <a:lvl1pPr marL="342899" indent="-342899">
              <a:buChar char="•"/>
              <a:defRPr sz="4000">
                <a:latin typeface="Songti SC Bold"/>
                <a:ea typeface="Songti SC Bold"/>
                <a:cs typeface="Songti SC Bold"/>
                <a:sym typeface="Songti SC Bold"/>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3.1.2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文本相关性（相似度）的比较算法</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162616D3-B387-4594-9A1B-3E0F5AD99B6C}"/>
                  </a:ext>
                </a:extLst>
              </p:cNvPr>
              <p:cNvSpPr txBox="1"/>
              <p:nvPr/>
            </p:nvSpPr>
            <p:spPr>
              <a:xfrm>
                <a:off x="457200" y="2133601"/>
                <a:ext cx="8089900" cy="23294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050" dirty="0">
                    <a:effectLst/>
                    <a:latin typeface="Times New Roman" panose="02020603050405020304" pitchFamily="18" charset="0"/>
                    <a:ea typeface="宋体" panose="02010600030101010101" pitchFamily="2" charset="-122"/>
                  </a:rPr>
                  <a:t>在上一节的对话及其成果中，我们观察到客服对特定任务的回应是基于其先前学习内容的精炼总结。由此，解决之道的轮廓在读者心中已然若隐若现—即为客服机器人提供浩渺的相关知识，使其通过自主阅读来作出回应。</a:t>
                </a:r>
              </a:p>
              <a:p>
                <a:pPr indent="269875" algn="just">
                  <a:lnSpc>
                    <a:spcPts val="1560"/>
                  </a:lnSpc>
                </a:pPr>
                <a:r>
                  <a:rPr lang="zh-CN" altLang="zh-CN" sz="1050" dirty="0">
                    <a:effectLst/>
                    <a:latin typeface="Times New Roman" panose="02020603050405020304" pitchFamily="18" charset="0"/>
                    <a:ea typeface="宋体" panose="02010600030101010101" pitchFamily="2" charset="-122"/>
                  </a:rPr>
                  <a:t>这种构想虽具可行性，但在实践操作中，我们所能提供的文档与资料往往错综复杂、浩如烟海。因为设计者无法预知未来用户会提出怎样的问题，所以只能将所有与产品相关的文档都交付给客服机器人。于是，一项至关重要的任务应运而生：那就是运用特定方法或算法，从繁杂的信息中筛选出与所提问题最为贴近的答案。这样一来，我们的实战内容便转化为对文本相关性（或相似度）的细致比较与精确计算。</a:t>
                </a:r>
              </a:p>
              <a:p>
                <a:pPr indent="269875" algn="just">
                  <a:lnSpc>
                    <a:spcPts val="1560"/>
                  </a:lnSpc>
                </a:pPr>
                <a:r>
                  <a:rPr lang="zh-CN" altLang="zh-CN" sz="1050" dirty="0">
                    <a:effectLst/>
                    <a:latin typeface="Times New Roman" panose="02020603050405020304" pitchFamily="18" charset="0"/>
                    <a:ea typeface="宋体" panose="02010600030101010101" pitchFamily="2" charset="-122"/>
                  </a:rPr>
                  <a:t>对于文本相关性的计算，相信读者们并不陌生。在实际应用中，余弦相关性计算与</a:t>
                </a:r>
                <a:r>
                  <a:rPr lang="en-US" altLang="zh-CN" sz="1050" dirty="0">
                    <a:effectLst/>
                    <a:latin typeface="Times New Roman" panose="02020603050405020304" pitchFamily="18" charset="0"/>
                    <a:ea typeface="宋体" panose="02010600030101010101" pitchFamily="2" charset="-122"/>
                  </a:rPr>
                  <a:t>BM25</a:t>
                </a:r>
                <a:r>
                  <a:rPr lang="zh-CN" altLang="zh-CN" sz="1050" dirty="0">
                    <a:effectLst/>
                    <a:latin typeface="Times New Roman" panose="02020603050405020304" pitchFamily="18" charset="0"/>
                    <a:ea typeface="宋体" panose="02010600030101010101" pitchFamily="2" charset="-122"/>
                  </a:rPr>
                  <a:t>相关性计算都是常用的方法。而在此处，我们选择采用</a:t>
                </a:r>
                <a:r>
                  <a:rPr lang="en-US" altLang="zh-CN" sz="1050" dirty="0">
                    <a:effectLst/>
                    <a:latin typeface="Times New Roman" panose="02020603050405020304" pitchFamily="18" charset="0"/>
                    <a:ea typeface="宋体" panose="02010600030101010101" pitchFamily="2" charset="-122"/>
                  </a:rPr>
                  <a:t>BM25</a:t>
                </a:r>
                <a:r>
                  <a:rPr lang="zh-CN" altLang="zh-CN" sz="1050" dirty="0">
                    <a:effectLst/>
                    <a:latin typeface="Times New Roman" panose="02020603050405020304" pitchFamily="18" charset="0"/>
                    <a:ea typeface="宋体" panose="02010600030101010101" pitchFamily="2" charset="-122"/>
                  </a:rPr>
                  <a:t>算法来计算文本之间的相关性。</a:t>
                </a:r>
              </a:p>
              <a:p>
                <a:pPr indent="269875" algn="just">
                  <a:lnSpc>
                    <a:spcPts val="1560"/>
                  </a:lnSpc>
                  <a:spcAft>
                    <a:spcPts val="600"/>
                  </a:spcAft>
                </a:pPr>
                <a:r>
                  <a:rPr lang="zh-CN" altLang="zh-CN" sz="1100" dirty="0">
                    <a:effectLst/>
                    <a:latin typeface="Times New Roman" panose="02020603050405020304" pitchFamily="18" charset="0"/>
                    <a:ea typeface="宋体" panose="02010600030101010101" pitchFamily="2" charset="-122"/>
                  </a:rPr>
                  <a:t>假如我们有一系列的文档</a:t>
                </a:r>
                <a:r>
                  <a:rPr lang="en-US" altLang="zh-CN" sz="1100" dirty="0">
                    <a:effectLst/>
                    <a:latin typeface="Times New Roman" panose="02020603050405020304" pitchFamily="18" charset="0"/>
                    <a:ea typeface="宋体" panose="02010600030101010101" pitchFamily="2" charset="-122"/>
                  </a:rPr>
                  <a:t>Doc</a:t>
                </a:r>
                <a:r>
                  <a:rPr lang="zh-CN" altLang="zh-CN" sz="1100" dirty="0">
                    <a:effectLst/>
                    <a:latin typeface="Times New Roman" panose="02020603050405020304" pitchFamily="18" charset="0"/>
                    <a:ea typeface="宋体" panose="02010600030101010101" pitchFamily="2" charset="-122"/>
                  </a:rPr>
                  <a:t>，现在要查询问题</a:t>
                </a:r>
                <a:r>
                  <a:rPr lang="en-US" altLang="zh-CN" sz="1100" dirty="0">
                    <a:effectLst/>
                    <a:latin typeface="Times New Roman" panose="02020603050405020304" pitchFamily="18" charset="0"/>
                    <a:ea typeface="宋体" panose="02010600030101010101" pitchFamily="2" charset="-122"/>
                  </a:rPr>
                  <a:t>Query</a:t>
                </a:r>
                <a:r>
                  <a:rPr lang="zh-CN" altLang="zh-CN" sz="1100" dirty="0">
                    <a:effectLst/>
                    <a:latin typeface="Times New Roman" panose="02020603050405020304" pitchFamily="18" charset="0"/>
                    <a:ea typeface="宋体" panose="02010600030101010101" pitchFamily="2" charset="-122"/>
                  </a:rPr>
                  <a:t>。</a:t>
                </a:r>
                <a:r>
                  <a:rPr lang="en-US" altLang="zh-CN" sz="1100" dirty="0">
                    <a:effectLst/>
                    <a:latin typeface="Times New Roman" panose="02020603050405020304" pitchFamily="18" charset="0"/>
                    <a:ea typeface="宋体" panose="02010600030101010101" pitchFamily="2" charset="-122"/>
                  </a:rPr>
                  <a:t>BM25</a:t>
                </a:r>
                <a:r>
                  <a:rPr lang="zh-CN" altLang="zh-CN" sz="1100" dirty="0">
                    <a:effectLst/>
                    <a:latin typeface="Times New Roman" panose="02020603050405020304" pitchFamily="18" charset="0"/>
                    <a:ea typeface="宋体" panose="02010600030101010101" pitchFamily="2" charset="-122"/>
                  </a:rPr>
                  <a:t>的思想是，对</a:t>
                </a:r>
                <a:r>
                  <a:rPr lang="en-US" altLang="zh-CN" sz="1100" dirty="0">
                    <a:effectLst/>
                    <a:latin typeface="Times New Roman" panose="02020603050405020304" pitchFamily="18" charset="0"/>
                    <a:ea typeface="宋体" panose="02010600030101010101" pitchFamily="2" charset="-122"/>
                  </a:rPr>
                  <a:t>Query</a:t>
                </a:r>
                <a:r>
                  <a:rPr lang="zh-CN" altLang="zh-CN" sz="1100" dirty="0">
                    <a:effectLst/>
                    <a:latin typeface="Times New Roman" panose="02020603050405020304" pitchFamily="18" charset="0"/>
                    <a:ea typeface="宋体" panose="02010600030101010101" pitchFamily="2" charset="-122"/>
                  </a:rPr>
                  <a:t>进行语素解析，生成语素</a:t>
                </a:r>
                <a:r>
                  <a:rPr lang="en-US" altLang="zh-CN" sz="1100" dirty="0">
                    <a:effectLst/>
                    <a:latin typeface="Times New Roman" panose="02020603050405020304" pitchFamily="18" charset="0"/>
                    <a:ea typeface="宋体" panose="02010600030101010101" pitchFamily="2" charset="-122"/>
                  </a:rPr>
                  <a:t>Q</a:t>
                </a:r>
                <a:r>
                  <a:rPr lang="zh-CN" altLang="zh-CN" sz="1100" dirty="0">
                    <a:effectLst/>
                    <a:latin typeface="Times New Roman" panose="02020603050405020304" pitchFamily="18" charset="0"/>
                    <a:ea typeface="宋体" panose="02010600030101010101" pitchFamily="2" charset="-122"/>
                  </a:rPr>
                  <a:t>；然后对于每个搜索文档</a:t>
                </a:r>
                <a14:m>
                  <m:oMath xmlns:m="http://schemas.openxmlformats.org/officeDocument/2006/math">
                    <m:sSub>
                      <m:sSubPr>
                        <m:ctrlPr>
                          <a:rPr lang="zh-CN" altLang="zh-CN" sz="1100" i="1">
                            <a:effectLst/>
                            <a:latin typeface="Cambria Math" panose="02040503050406030204" pitchFamily="18" charset="0"/>
                            <a:ea typeface="Cambria Math" panose="02040503050406030204" pitchFamily="18" charset="0"/>
                          </a:rPr>
                        </m:ctrlPr>
                      </m:sSubPr>
                      <m:e>
                        <m:r>
                          <a:rPr lang="en-US" altLang="zh-CN" sz="1100" i="1">
                            <a:effectLst/>
                            <a:latin typeface="Cambria Math" panose="02040503050406030204" pitchFamily="18" charset="0"/>
                            <a:ea typeface="宋体" panose="02010600030101010101" pitchFamily="2" charset="-122"/>
                          </a:rPr>
                          <m:t>𝐷</m:t>
                        </m:r>
                      </m:e>
                      <m:sub>
                        <m:r>
                          <a:rPr lang="en-US" altLang="zh-CN" sz="1100" i="1">
                            <a:effectLst/>
                            <a:latin typeface="Cambria Math" panose="02040503050406030204" pitchFamily="18" charset="0"/>
                            <a:ea typeface="宋体" panose="02010600030101010101" pitchFamily="2" charset="-122"/>
                          </a:rPr>
                          <m:t>𝑖</m:t>
                        </m:r>
                      </m:sub>
                    </m:sSub>
                  </m:oMath>
                </a14:m>
                <a:r>
                  <a:rPr lang="zh-CN" altLang="zh-CN" sz="1100" dirty="0">
                    <a:effectLst/>
                    <a:latin typeface="Times New Roman" panose="02020603050405020304" pitchFamily="18" charset="0"/>
                    <a:ea typeface="宋体" panose="02010600030101010101" pitchFamily="2" charset="-122"/>
                  </a:rPr>
                  <a:t>计算每个语素</a:t>
                </a:r>
                <a14:m>
                  <m:oMath xmlns:m="http://schemas.openxmlformats.org/officeDocument/2006/math">
                    <m:sSub>
                      <m:sSubPr>
                        <m:ctrlPr>
                          <a:rPr lang="zh-CN" altLang="zh-CN" sz="1100" i="1">
                            <a:effectLst/>
                            <a:latin typeface="Cambria Math" panose="02040503050406030204" pitchFamily="18" charset="0"/>
                            <a:ea typeface="Cambria Math" panose="02040503050406030204" pitchFamily="18" charset="0"/>
                          </a:rPr>
                        </m:ctrlPr>
                      </m:sSubPr>
                      <m:e>
                        <m:r>
                          <a:rPr lang="en-US" altLang="zh-CN" sz="1100" i="1">
                            <a:effectLst/>
                            <a:latin typeface="Cambria Math" panose="02040503050406030204" pitchFamily="18" charset="0"/>
                            <a:ea typeface="宋体" panose="02010600030101010101" pitchFamily="2" charset="-122"/>
                          </a:rPr>
                          <m:t>𝑄</m:t>
                        </m:r>
                      </m:e>
                      <m:sub>
                        <m:r>
                          <a:rPr lang="en-US" altLang="zh-CN" sz="1100" i="1">
                            <a:effectLst/>
                            <a:latin typeface="Cambria Math" panose="02040503050406030204" pitchFamily="18" charset="0"/>
                            <a:ea typeface="宋体" panose="02010600030101010101" pitchFamily="2" charset="-122"/>
                          </a:rPr>
                          <m:t>𝑖</m:t>
                        </m:r>
                      </m:sub>
                    </m:sSub>
                  </m:oMath>
                </a14:m>
                <a:r>
                  <a:rPr lang="zh-CN" altLang="zh-CN" sz="1100" dirty="0">
                    <a:effectLst/>
                    <a:latin typeface="Times New Roman" panose="02020603050405020304" pitchFamily="18" charset="0"/>
                    <a:ea typeface="宋体" panose="02010600030101010101" pitchFamily="2" charset="-122"/>
                  </a:rPr>
                  <a:t>与文档</a:t>
                </a:r>
                <a14:m>
                  <m:oMath xmlns:m="http://schemas.openxmlformats.org/officeDocument/2006/math">
                    <m:sSub>
                      <m:sSubPr>
                        <m:ctrlPr>
                          <a:rPr lang="zh-CN" altLang="zh-CN" sz="1100" i="1">
                            <a:effectLst/>
                            <a:latin typeface="Cambria Math" panose="02040503050406030204" pitchFamily="18" charset="0"/>
                            <a:ea typeface="Cambria Math" panose="02040503050406030204" pitchFamily="18" charset="0"/>
                          </a:rPr>
                        </m:ctrlPr>
                      </m:sSubPr>
                      <m:e>
                        <m:r>
                          <a:rPr lang="en-US" altLang="zh-CN" sz="1100" i="1">
                            <a:effectLst/>
                            <a:latin typeface="Cambria Math" panose="02040503050406030204" pitchFamily="18" charset="0"/>
                            <a:ea typeface="宋体" panose="02010600030101010101" pitchFamily="2" charset="-122"/>
                          </a:rPr>
                          <m:t>𝐷</m:t>
                        </m:r>
                      </m:e>
                      <m:sub>
                        <m:r>
                          <a:rPr lang="en-US" altLang="zh-CN" sz="1100" i="1">
                            <a:effectLst/>
                            <a:latin typeface="Cambria Math" panose="02040503050406030204" pitchFamily="18" charset="0"/>
                            <a:ea typeface="宋体" panose="02010600030101010101" pitchFamily="2" charset="-122"/>
                          </a:rPr>
                          <m:t>𝑗</m:t>
                        </m:r>
                      </m:sub>
                    </m:sSub>
                  </m:oMath>
                </a14:m>
                <a:r>
                  <a:rPr lang="zh-CN" altLang="zh-CN" sz="1100" dirty="0">
                    <a:effectLst/>
                    <a:latin typeface="Times New Roman" panose="02020603050405020304" pitchFamily="18" charset="0"/>
                    <a:ea typeface="宋体" panose="02010600030101010101" pitchFamily="2" charset="-122"/>
                  </a:rPr>
                  <a:t>的相关性，最后将所有的语素</a:t>
                </a:r>
                <a14:m>
                  <m:oMath xmlns:m="http://schemas.openxmlformats.org/officeDocument/2006/math">
                    <m:sSub>
                      <m:sSubPr>
                        <m:ctrlPr>
                          <a:rPr lang="zh-CN" altLang="zh-CN" sz="1100" i="1">
                            <a:effectLst/>
                            <a:latin typeface="Cambria Math" panose="02040503050406030204" pitchFamily="18" charset="0"/>
                            <a:ea typeface="Cambria Math" panose="02040503050406030204" pitchFamily="18" charset="0"/>
                          </a:rPr>
                        </m:ctrlPr>
                      </m:sSubPr>
                      <m:e>
                        <m:r>
                          <a:rPr lang="en-US" altLang="zh-CN" sz="1100" i="1">
                            <a:effectLst/>
                            <a:latin typeface="Cambria Math" panose="02040503050406030204" pitchFamily="18" charset="0"/>
                            <a:ea typeface="宋体" panose="02010600030101010101" pitchFamily="2" charset="-122"/>
                          </a:rPr>
                          <m:t>𝑄</m:t>
                        </m:r>
                      </m:e>
                      <m:sub>
                        <m:r>
                          <a:rPr lang="en-US" altLang="zh-CN" sz="1100" i="1">
                            <a:effectLst/>
                            <a:latin typeface="Cambria Math" panose="02040503050406030204" pitchFamily="18" charset="0"/>
                            <a:ea typeface="宋体" panose="02010600030101010101" pitchFamily="2" charset="-122"/>
                          </a:rPr>
                          <m:t>𝑖</m:t>
                        </m:r>
                      </m:sub>
                    </m:sSub>
                  </m:oMath>
                </a14:m>
                <a:r>
                  <a:rPr lang="zh-CN" altLang="zh-CN" sz="1100" dirty="0">
                    <a:effectLst/>
                    <a:latin typeface="Times New Roman" panose="02020603050405020304" pitchFamily="18" charset="0"/>
                    <a:ea typeface="宋体" panose="02010600030101010101" pitchFamily="2" charset="-122"/>
                  </a:rPr>
                  <a:t>与</a:t>
                </a:r>
                <a14:m>
                  <m:oMath xmlns:m="http://schemas.openxmlformats.org/officeDocument/2006/math">
                    <m:sSub>
                      <m:sSubPr>
                        <m:ctrlPr>
                          <a:rPr lang="zh-CN" altLang="zh-CN" sz="1100" i="1">
                            <a:effectLst/>
                            <a:latin typeface="Cambria Math" panose="02040503050406030204" pitchFamily="18" charset="0"/>
                            <a:ea typeface="Cambria Math" panose="02040503050406030204" pitchFamily="18" charset="0"/>
                          </a:rPr>
                        </m:ctrlPr>
                      </m:sSubPr>
                      <m:e>
                        <m:r>
                          <a:rPr lang="en-US" altLang="zh-CN" sz="1100" i="1">
                            <a:effectLst/>
                            <a:latin typeface="Cambria Math" panose="02040503050406030204" pitchFamily="18" charset="0"/>
                            <a:ea typeface="宋体" panose="02010600030101010101" pitchFamily="2" charset="-122"/>
                          </a:rPr>
                          <m:t>𝐷</m:t>
                        </m:r>
                      </m:e>
                      <m:sub>
                        <m:r>
                          <a:rPr lang="en-US" altLang="zh-CN" sz="1100" i="1">
                            <a:effectLst/>
                            <a:latin typeface="Cambria Math" panose="02040503050406030204" pitchFamily="18" charset="0"/>
                            <a:ea typeface="宋体" panose="02010600030101010101" pitchFamily="2" charset="-122"/>
                          </a:rPr>
                          <m:t>𝑗</m:t>
                        </m:r>
                      </m:sub>
                    </m:sSub>
                  </m:oMath>
                </a14:m>
                <a:r>
                  <a:rPr lang="zh-CN" altLang="zh-CN" sz="1100" dirty="0">
                    <a:effectLst/>
                    <a:latin typeface="Times New Roman" panose="02020603050405020304" pitchFamily="18" charset="0"/>
                    <a:ea typeface="宋体" panose="02010600030101010101" pitchFamily="2" charset="-122"/>
                  </a:rPr>
                  <a:t>进行加权求和</a:t>
                </a:r>
                <a:r>
                  <a:rPr lang="en-US" altLang="zh-CN" sz="1100" dirty="0">
                    <a:effectLst/>
                    <a:latin typeface="Times New Roman" panose="02020603050405020304" pitchFamily="18" charset="0"/>
                    <a:ea typeface="宋体" panose="02010600030101010101" pitchFamily="2" charset="-122"/>
                  </a:rPr>
                  <a:t>,</a:t>
                </a:r>
                <a:r>
                  <a:rPr lang="zh-CN" altLang="zh-CN" sz="1100" dirty="0">
                    <a:effectLst/>
                    <a:latin typeface="Times New Roman" panose="02020603050405020304" pitchFamily="18" charset="0"/>
                    <a:ea typeface="宋体" panose="02010600030101010101" pitchFamily="2" charset="-122"/>
                  </a:rPr>
                  <a:t>从而最终计算出</a:t>
                </a:r>
                <a:r>
                  <a:rPr lang="en-US" altLang="zh-CN" sz="1100" dirty="0">
                    <a:effectLst/>
                    <a:latin typeface="Times New Roman" panose="02020603050405020304" pitchFamily="18" charset="0"/>
                    <a:ea typeface="宋体" panose="02010600030101010101" pitchFamily="2" charset="-122"/>
                  </a:rPr>
                  <a:t>Query</a:t>
                </a:r>
                <a:r>
                  <a:rPr lang="zh-CN" altLang="zh-CN" sz="1100" dirty="0">
                    <a:effectLst/>
                    <a:latin typeface="Times New Roman" panose="02020603050405020304" pitchFamily="18" charset="0"/>
                    <a:ea typeface="宋体" panose="02010600030101010101" pitchFamily="2" charset="-122"/>
                  </a:rPr>
                  <a:t>与</a:t>
                </a:r>
                <a14:m>
                  <m:oMath xmlns:m="http://schemas.openxmlformats.org/officeDocument/2006/math">
                    <m:sSub>
                      <m:sSubPr>
                        <m:ctrlPr>
                          <a:rPr lang="zh-CN" altLang="zh-CN" sz="1100" i="1">
                            <a:effectLst/>
                            <a:latin typeface="Cambria Math" panose="02040503050406030204" pitchFamily="18" charset="0"/>
                            <a:ea typeface="Cambria Math" panose="02040503050406030204" pitchFamily="18" charset="0"/>
                          </a:rPr>
                        </m:ctrlPr>
                      </m:sSubPr>
                      <m:e>
                        <m:r>
                          <a:rPr lang="en-US" altLang="zh-CN" sz="1100" i="1">
                            <a:effectLst/>
                            <a:latin typeface="Cambria Math" panose="02040503050406030204" pitchFamily="18" charset="0"/>
                            <a:ea typeface="宋体" panose="02010600030101010101" pitchFamily="2" charset="-122"/>
                          </a:rPr>
                          <m:t>𝐷</m:t>
                        </m:r>
                      </m:e>
                      <m:sub>
                        <m:r>
                          <a:rPr lang="en-US" altLang="zh-CN" sz="1100" i="1">
                            <a:effectLst/>
                            <a:latin typeface="Cambria Math" panose="02040503050406030204" pitchFamily="18" charset="0"/>
                            <a:ea typeface="宋体" panose="02010600030101010101" pitchFamily="2" charset="-122"/>
                          </a:rPr>
                          <m:t>𝑗</m:t>
                        </m:r>
                      </m:sub>
                    </m:sSub>
                  </m:oMath>
                </a14:m>
                <a:r>
                  <a:rPr lang="zh-CN" altLang="zh-CN" sz="1100" dirty="0">
                    <a:effectLst/>
                    <a:latin typeface="Times New Roman" panose="02020603050405020304" pitchFamily="18" charset="0"/>
                    <a:ea typeface="宋体" panose="02010600030101010101" pitchFamily="2" charset="-122"/>
                  </a:rPr>
                  <a:t>的相似性得分。将</a:t>
                </a:r>
                <a:r>
                  <a:rPr lang="en-US" altLang="zh-CN" sz="1100" dirty="0">
                    <a:effectLst/>
                    <a:latin typeface="Times New Roman" panose="02020603050405020304" pitchFamily="18" charset="0"/>
                    <a:ea typeface="宋体" panose="02010600030101010101" pitchFamily="2" charset="-122"/>
                  </a:rPr>
                  <a:t>BM25</a:t>
                </a:r>
                <a:r>
                  <a:rPr lang="zh-CN" altLang="zh-CN" sz="1100" dirty="0">
                    <a:effectLst/>
                    <a:latin typeface="Times New Roman" panose="02020603050405020304" pitchFamily="18" charset="0"/>
                    <a:ea typeface="宋体" panose="02010600030101010101" pitchFamily="2" charset="-122"/>
                  </a:rPr>
                  <a:t>算法总结如下：</a:t>
                </a:r>
              </a:p>
            </p:txBody>
          </p:sp>
        </mc:Choice>
        <mc:Fallback>
          <p:sp>
            <p:nvSpPr>
              <p:cNvPr id="13" name="文本框 12">
                <a:extLst>
                  <a:ext uri="{FF2B5EF4-FFF2-40B4-BE49-F238E27FC236}">
                    <a16:creationId xmlns:a16="http://schemas.microsoft.com/office/drawing/2014/main" id="{162616D3-B387-4594-9A1B-3E0F5AD99B6C}"/>
                  </a:ext>
                </a:extLst>
              </p:cNvPr>
              <p:cNvSpPr txBox="1">
                <a:spLocks noRot="1" noChangeAspect="1" noMove="1" noResize="1" noEditPoints="1" noAdjustHandles="1" noChangeArrowheads="1" noChangeShapeType="1" noTextEdit="1"/>
              </p:cNvSpPr>
              <p:nvPr/>
            </p:nvSpPr>
            <p:spPr>
              <a:xfrm>
                <a:off x="457200" y="2133601"/>
                <a:ext cx="8089900" cy="2329420"/>
              </a:xfrm>
              <a:prstGeom prst="rect">
                <a:avLst/>
              </a:prstGeom>
              <a:blipFill>
                <a:blip r:embed="rId2"/>
                <a:stretch>
                  <a:fillRect b="-1047"/>
                </a:stretch>
              </a:blipFill>
              <a:ln w="12700" cap="flat">
                <a:noFill/>
                <a:miter lim="400000"/>
              </a:ln>
              <a:effectLst/>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AD29EE8C-330F-48F7-B758-694194963575}"/>
              </a:ext>
            </a:extLst>
          </p:cNvPr>
          <p:cNvPicPr/>
          <p:nvPr/>
        </p:nvPicPr>
        <p:blipFill>
          <a:blip r:embed="rId3"/>
          <a:stretch>
            <a:fillRect/>
          </a:stretch>
        </p:blipFill>
        <p:spPr>
          <a:xfrm>
            <a:off x="4127182" y="4318877"/>
            <a:ext cx="2489835" cy="497840"/>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39294F0B-056E-4262-9ED6-10D7BABB0231}"/>
                  </a:ext>
                </a:extLst>
              </p:cNvPr>
              <p:cNvSpPr txBox="1"/>
              <p:nvPr/>
            </p:nvSpPr>
            <p:spPr>
              <a:xfrm>
                <a:off x="317500" y="5086419"/>
                <a:ext cx="8597900" cy="502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spcBef>
                    <a:spcPts val="755"/>
                  </a:spcBef>
                </a:pPr>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在中文中，我们通常将每一个词语当做</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600" i="1">
                            <a:effectLst/>
                            <a:latin typeface="Cambria Math" panose="02040503050406030204" pitchFamily="18" charset="0"/>
                            <a:ea typeface="宋体" panose="02010600030101010101" pitchFamily="2" charset="-122"/>
                            <a:cs typeface="宋体" panose="02010600030101010101" pitchFamily="2" charset="-122"/>
                          </a:rPr>
                          <m:t>𝑄</m:t>
                        </m:r>
                      </m:e>
                      <m:sub>
                        <m:r>
                          <a:rPr lang="en-US" altLang="zh-CN" sz="1600" i="1">
                            <a:effectLst/>
                            <a:latin typeface="Cambria Math" panose="02040503050406030204" pitchFamily="18" charset="0"/>
                            <a:ea typeface="宋体" panose="02010600030101010101" pitchFamily="2" charset="-122"/>
                            <a:cs typeface="宋体" panose="02010600030101010101" pitchFamily="2" charset="-122"/>
                          </a:rPr>
                          <m:t>𝑖</m:t>
                        </m:r>
                      </m:sub>
                    </m:sSub>
                  </m:oMath>
                </a14:m>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600" i="1">
                            <a:effectLst/>
                            <a:latin typeface="Cambria Math" panose="02040503050406030204" pitchFamily="18" charset="0"/>
                            <a:ea typeface="宋体" panose="02010600030101010101" pitchFamily="2" charset="-122"/>
                            <a:cs typeface="宋体" panose="02010600030101010101" pitchFamily="2" charset="-122"/>
                          </a:rPr>
                          <m:t>𝑊</m:t>
                        </m:r>
                      </m:e>
                      <m:sub>
                        <m:r>
                          <a:rPr lang="en-US" altLang="zh-CN" sz="1600" i="1">
                            <a:effectLst/>
                            <a:latin typeface="Cambria Math" panose="02040503050406030204" pitchFamily="18" charset="0"/>
                            <a:ea typeface="宋体" panose="02010600030101010101" pitchFamily="2" charset="-122"/>
                            <a:cs typeface="宋体" panose="02010600030101010101" pitchFamily="2" charset="-122"/>
                          </a:rPr>
                          <m:t>𝑖</m:t>
                        </m:r>
                      </m:sub>
                    </m:sSub>
                  </m:oMath>
                </a14:m>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表示语素</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600" i="1">
                            <a:effectLst/>
                            <a:latin typeface="Cambria Math" panose="02040503050406030204" pitchFamily="18" charset="0"/>
                            <a:ea typeface="宋体" panose="02010600030101010101" pitchFamily="2" charset="-122"/>
                            <a:cs typeface="宋体" panose="02010600030101010101" pitchFamily="2" charset="-122"/>
                          </a:rPr>
                          <m:t>𝑄</m:t>
                        </m:r>
                      </m:e>
                      <m:sub>
                        <m:r>
                          <a:rPr lang="en-US" altLang="zh-CN" sz="1600" i="1">
                            <a:effectLst/>
                            <a:latin typeface="Cambria Math" panose="02040503050406030204" pitchFamily="18" charset="0"/>
                            <a:ea typeface="宋体" panose="02010600030101010101" pitchFamily="2" charset="-122"/>
                            <a:cs typeface="宋体" panose="02010600030101010101" pitchFamily="2" charset="-122"/>
                          </a:rPr>
                          <m:t>𝑖</m:t>
                        </m:r>
                      </m:sub>
                    </m:sSub>
                  </m:oMath>
                </a14:m>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的权重，</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600" i="1">
                            <a:effectLst/>
                            <a:latin typeface="Cambria Math" panose="02040503050406030204" pitchFamily="18" charset="0"/>
                            <a:ea typeface="宋体" panose="02010600030101010101" pitchFamily="2" charset="-122"/>
                            <a:cs typeface="宋体" panose="02010600030101010101" pitchFamily="2" charset="-122"/>
                          </a:rPr>
                          <m:t>𝑅</m:t>
                        </m:r>
                        <m:r>
                          <a:rPr lang="en-US" altLang="zh-CN" sz="1600">
                            <a:effectLst/>
                            <a:latin typeface="Cambria Math" panose="02040503050406030204" pitchFamily="18" charset="0"/>
                            <a:ea typeface="宋体" panose="02010600030101010101" pitchFamily="2" charset="-122"/>
                            <a:cs typeface="宋体" panose="02010600030101010101" pitchFamily="2" charset="-122"/>
                          </a:rPr>
                          <m:t>(</m:t>
                        </m:r>
                        <m:r>
                          <a:rPr lang="en-US" altLang="zh-CN" sz="1600" i="1">
                            <a:effectLst/>
                            <a:latin typeface="Cambria Math" panose="02040503050406030204" pitchFamily="18" charset="0"/>
                            <a:ea typeface="宋体" panose="02010600030101010101" pitchFamily="2" charset="-122"/>
                            <a:cs typeface="宋体" panose="02010600030101010101" pitchFamily="2" charset="-122"/>
                          </a:rPr>
                          <m:t>𝑄</m:t>
                        </m:r>
                      </m:e>
                      <m:sub>
                        <m:r>
                          <a:rPr lang="en-US" altLang="zh-CN" sz="1600" i="1">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600">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6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600" i="1">
                            <a:effectLst/>
                            <a:latin typeface="Cambria Math" panose="02040503050406030204" pitchFamily="18" charset="0"/>
                            <a:ea typeface="宋体" panose="02010600030101010101" pitchFamily="2" charset="-122"/>
                            <a:cs typeface="宋体" panose="02010600030101010101" pitchFamily="2" charset="-122"/>
                          </a:rPr>
                          <m:t>𝐷</m:t>
                        </m:r>
                      </m:e>
                      <m:sub>
                        <m:r>
                          <a:rPr lang="en-US" altLang="zh-CN" sz="1600" i="1">
                            <a:effectLst/>
                            <a:latin typeface="Cambria Math" panose="02040503050406030204" pitchFamily="18" charset="0"/>
                            <a:ea typeface="宋体" panose="02010600030101010101" pitchFamily="2" charset="-122"/>
                            <a:cs typeface="宋体" panose="02010600030101010101" pitchFamily="2" charset="-122"/>
                          </a:rPr>
                          <m:t>𝑗</m:t>
                        </m:r>
                      </m:sub>
                    </m:sSub>
                    <m:r>
                      <a:rPr lang="en-US" altLang="zh-CN" sz="1600">
                        <a:effectLst/>
                        <a:latin typeface="Cambria Math" panose="02040503050406030204" pitchFamily="18" charset="0"/>
                        <a:ea typeface="宋体" panose="02010600030101010101" pitchFamily="2" charset="-122"/>
                        <a:cs typeface="宋体" panose="02010600030101010101" pitchFamily="2" charset="-122"/>
                      </a:rPr>
                      <m:t>)</m:t>
                    </m:r>
                  </m:oMath>
                </a14:m>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表示语素</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600" i="1">
                            <a:effectLst/>
                            <a:latin typeface="Cambria Math" panose="02040503050406030204" pitchFamily="18" charset="0"/>
                            <a:ea typeface="宋体" panose="02010600030101010101" pitchFamily="2" charset="-122"/>
                            <a:cs typeface="宋体" panose="02010600030101010101" pitchFamily="2" charset="-122"/>
                          </a:rPr>
                          <m:t>𝑄</m:t>
                        </m:r>
                      </m:e>
                      <m:sub>
                        <m:r>
                          <a:rPr lang="en-US" altLang="zh-CN" sz="1600" i="1">
                            <a:effectLst/>
                            <a:latin typeface="Cambria Math" panose="02040503050406030204" pitchFamily="18" charset="0"/>
                            <a:ea typeface="宋体" panose="02010600030101010101" pitchFamily="2" charset="-122"/>
                            <a:cs typeface="宋体" panose="02010600030101010101" pitchFamily="2" charset="-122"/>
                          </a:rPr>
                          <m:t>𝑖</m:t>
                        </m:r>
                      </m:sub>
                    </m:sSub>
                  </m:oMath>
                </a14:m>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与文档</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600" i="1">
                            <a:effectLst/>
                            <a:latin typeface="Cambria Math" panose="02040503050406030204" pitchFamily="18" charset="0"/>
                            <a:ea typeface="宋体" panose="02010600030101010101" pitchFamily="2" charset="-122"/>
                            <a:cs typeface="宋体" panose="02010600030101010101" pitchFamily="2" charset="-122"/>
                          </a:rPr>
                          <m:t>𝐷</m:t>
                        </m:r>
                      </m:e>
                      <m:sub>
                        <m:r>
                          <a:rPr lang="en-US" altLang="zh-CN" sz="1600" i="1">
                            <a:effectLst/>
                            <a:latin typeface="Cambria Math" panose="02040503050406030204" pitchFamily="18" charset="0"/>
                            <a:ea typeface="宋体" panose="02010600030101010101" pitchFamily="2" charset="-122"/>
                            <a:cs typeface="宋体" panose="02010600030101010101" pitchFamily="2" charset="-122"/>
                          </a:rPr>
                          <m:t>𝑖</m:t>
                        </m:r>
                      </m:sub>
                    </m:sSub>
                  </m:oMath>
                </a14:m>
                <a:r>
                  <a:rPr lang="zh-CN" altLang="zh-CN" sz="1600" dirty="0">
                    <a:effectLst/>
                    <a:latin typeface="Times New Roman" panose="02020603050405020304" pitchFamily="18" charset="0"/>
                    <a:ea typeface="宋体" panose="02010600030101010101" pitchFamily="2" charset="-122"/>
                    <a:cs typeface="宋体" panose="02010600030101010101" pitchFamily="2" charset="-122"/>
                  </a:rPr>
                  <a:t>的相关性得分关系。</a:t>
                </a:r>
              </a:p>
            </p:txBody>
          </p:sp>
        </mc:Choice>
        <mc:Fallback>
          <p:sp>
            <p:nvSpPr>
              <p:cNvPr id="8" name="文本框 7">
                <a:extLst>
                  <a:ext uri="{FF2B5EF4-FFF2-40B4-BE49-F238E27FC236}">
                    <a16:creationId xmlns:a16="http://schemas.microsoft.com/office/drawing/2014/main" id="{39294F0B-056E-4262-9ED6-10D7BABB0231}"/>
                  </a:ext>
                </a:extLst>
              </p:cNvPr>
              <p:cNvSpPr txBox="1">
                <a:spLocks noRot="1" noChangeAspect="1" noMove="1" noResize="1" noEditPoints="1" noAdjustHandles="1" noChangeArrowheads="1" noChangeShapeType="1" noTextEdit="1"/>
              </p:cNvSpPr>
              <p:nvPr/>
            </p:nvSpPr>
            <p:spPr>
              <a:xfrm>
                <a:off x="317500" y="5086419"/>
                <a:ext cx="8597900" cy="502702"/>
              </a:xfrm>
              <a:prstGeom prst="rect">
                <a:avLst/>
              </a:prstGeom>
              <a:blipFill>
                <a:blip r:embed="rId4"/>
                <a:stretch>
                  <a:fillRect l="-354" t="-14458" r="-354" b="-12048"/>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251875959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3.1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搭建客服问答机器人的</a:t>
            </a:r>
            <a:r>
              <a:rPr lang="zh-CN" altLang="zh-CN" sz="2800" b="1" kern="1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设计思路与知识点详解</a:t>
            </a:r>
            <a:endParaRPr lang="zh-CN" altLang="en-US" dirty="0">
              <a:latin typeface="宋体"/>
              <a:ea typeface="宋体"/>
              <a:cs typeface="宋体"/>
              <a:sym typeface="宋体"/>
            </a:endParaRPr>
          </a:p>
        </p:txBody>
      </p:sp>
      <p:sp>
        <p:nvSpPr>
          <p:cNvPr id="39" name="Shape 39"/>
          <p:cNvSpPr>
            <a:spLocks noGrp="1"/>
          </p:cNvSpPr>
          <p:nvPr>
            <p:ph type="body" sz="quarter" idx="4294967295"/>
          </p:nvPr>
        </p:nvSpPr>
        <p:spPr>
          <a:xfrm>
            <a:off x="317500" y="1417638"/>
            <a:ext cx="8229600" cy="630237"/>
          </a:xfrm>
          <a:prstGeom prst="rect">
            <a:avLst/>
          </a:prstGeom>
          <a:extLst>
            <a:ext uri="{C572A759-6A51-4108-AA02-DFA0A04FC94B}">
              <ma14:wrappingTextBoxFlag xmlns="" xmlns:ma14="http://schemas.microsoft.com/office/mac/drawingml/2011/main" val="1"/>
            </a:ext>
          </a:extLst>
        </p:spPr>
        <p:txBody>
          <a:bodyPr>
            <a:normAutofit/>
          </a:bodyPr>
          <a:lstStyle>
            <a:lvl1pPr marL="342899" indent="-342899">
              <a:buChar char="•"/>
              <a:defRPr sz="4000">
                <a:latin typeface="Songti SC Bold"/>
                <a:ea typeface="Songti SC Bold"/>
                <a:cs typeface="Songti SC Bold"/>
                <a:sym typeface="Songti SC Bold"/>
              </a:defRPr>
            </a:lvl1p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3.1.3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语言的精妙</a:t>
            </a:r>
            <a:r>
              <a:rPr lang="en-US" altLang="zh-CN" sz="1800" dirty="0">
                <a:effectLst/>
                <a:latin typeface="Arial" panose="020B0604020202020204" pitchFamily="34" charset="0"/>
                <a:ea typeface="黑体" panose="02010609060101010101" pitchFamily="49" charset="-122"/>
                <a:cs typeface="宋体" panose="02010600030101010101" pitchFamily="2" charset="-122"/>
              </a:rPr>
              <a:t>-</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提示语句</a:t>
            </a:r>
            <a:r>
              <a:rPr lang="en-US" altLang="zh-CN" sz="1800" dirty="0">
                <a:effectLst/>
                <a:latin typeface="Arial" panose="020B0604020202020204" pitchFamily="34" charset="0"/>
                <a:ea typeface="黑体" panose="02010609060101010101" pitchFamily="49" charset="-122"/>
                <a:cs typeface="宋体" panose="02010600030101010101" pitchFamily="2" charset="-122"/>
              </a:rPr>
              <a:t>Prompt</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的构建</a:t>
            </a:r>
          </a:p>
        </p:txBody>
      </p:sp>
      <p:sp>
        <p:nvSpPr>
          <p:cNvPr id="13" name="文本框 12">
            <a:extLst>
              <a:ext uri="{FF2B5EF4-FFF2-40B4-BE49-F238E27FC236}">
                <a16:creationId xmlns:a16="http://schemas.microsoft.com/office/drawing/2014/main" id="{3D14EFC6-4C68-4087-9269-4A2026F9AB64}"/>
              </a:ext>
            </a:extLst>
          </p:cNvPr>
          <p:cNvSpPr txBox="1"/>
          <p:nvPr/>
        </p:nvSpPr>
        <p:spPr>
          <a:xfrm>
            <a:off x="457199" y="1914524"/>
            <a:ext cx="8229599" cy="34419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除了为客服机器人精心筛选最恰当的辅助文本材料外，如何巧妙地向机器人提出询问亦是一门不可或缺的艺术。</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我们的目标是将那些息息相关的文本内容精准地传递给</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，并明确地要求其依据这些文档内容来回答我们提出的问题。因此，一个至关重要的环节就是如何明确地构建并传递给</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所需的</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，并将我们的要求准确的进行表述。。</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为此，我们特地准备了一个专为</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设计的、针对专业文档阅读的</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。这个</a:t>
            </a:r>
            <a:r>
              <a:rPr lang="en-US" altLang="zh-CN" sz="1600" dirty="0">
                <a:effectLst/>
                <a:latin typeface="Times New Roman" panose="02020603050405020304" pitchFamily="18" charset="0"/>
                <a:ea typeface="宋体" panose="02010600030101010101" pitchFamily="2" charset="-122"/>
              </a:rPr>
              <a:t>Prompt</a:t>
            </a:r>
            <a:r>
              <a:rPr lang="zh-CN" altLang="zh-CN" sz="1600" dirty="0">
                <a:effectLst/>
                <a:latin typeface="Times New Roman" panose="02020603050405020304" pitchFamily="18" charset="0"/>
                <a:ea typeface="宋体" panose="02010600030101010101" pitchFamily="2" charset="-122"/>
              </a:rPr>
              <a:t>经过精心打造，旨在引导</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更加高效地理解和回应文档中的关键信息。其内容精炼而富有指导性，如下所示，以期为后续的深度交互奠定坚实的基础。</a:t>
            </a:r>
          </a:p>
          <a:p>
            <a:pPr indent="269875">
              <a:lnSpc>
                <a:spcPts val="1200"/>
              </a:lnSpc>
            </a:pPr>
            <a:r>
              <a:rPr lang="en-US" altLang="zh-CN" sz="1400" kern="100" dirty="0">
                <a:solidFill>
                  <a:srgbClr val="080808"/>
                </a:solidFill>
                <a:effectLst/>
                <a:latin typeface="Courier New" panose="02070309020205020404" pitchFamily="49" charset="0"/>
                <a:ea typeface="宋体" panose="02010600030101010101" pitchFamily="2" charset="-122"/>
                <a:cs typeface="Times New Roman" panose="02020603050405020304" pitchFamily="18" charset="0"/>
              </a:rPr>
              <a:t>Prompt = </a:t>
            </a:r>
            <a:r>
              <a:rPr lang="en-US"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f'</a:t>
            </a:r>
            <a:r>
              <a:rPr lang="zh-CN"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根据文档内容来回答问题，问题是</a:t>
            </a:r>
            <a:r>
              <a:rPr lang="en-US"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400" kern="100" dirty="0">
                <a:solidFill>
                  <a:srgbClr val="0037A6"/>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400" kern="100" dirty="0">
                <a:solidFill>
                  <a:srgbClr val="080808"/>
                </a:solidFill>
                <a:effectLst/>
                <a:latin typeface="Courier New" panose="02070309020205020404" pitchFamily="49" charset="0"/>
                <a:ea typeface="宋体" panose="02010600030101010101" pitchFamily="2" charset="-122"/>
                <a:cs typeface="Times New Roman" panose="02020603050405020304" pitchFamily="18" charset="0"/>
              </a:rPr>
              <a:t>question</a:t>
            </a:r>
            <a:r>
              <a:rPr lang="en-US" altLang="zh-CN" sz="1400" kern="100" dirty="0">
                <a:solidFill>
                  <a:srgbClr val="0037A6"/>
                </a:solidFill>
                <a:effectLst/>
                <a:latin typeface="Courier New" panose="02070309020205020404" pitchFamily="49" charset="0"/>
                <a:ea typeface="宋体" panose="02010600030101010101" pitchFamily="2" charset="-122"/>
                <a:cs typeface="Times New Roman" panose="02020603050405020304" pitchFamily="18" charset="0"/>
              </a:rPr>
              <a:t>}</a:t>
            </a:r>
            <a:r>
              <a:rPr lang="en-US"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t>
            </a:r>
            <a:r>
              <a:rPr lang="zh-CN"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，文档内容如下：</a:t>
            </a:r>
            <a:r>
              <a:rPr lang="en-US" altLang="zh-CN" sz="1400" kern="100" dirty="0">
                <a:solidFill>
                  <a:srgbClr val="0037A6"/>
                </a:solidFill>
                <a:effectLst/>
                <a:latin typeface="Courier New" panose="02070309020205020404" pitchFamily="49" charset="0"/>
                <a:ea typeface="宋体" panose="02010600030101010101" pitchFamily="2" charset="-122"/>
                <a:cs typeface="Times New Roman" panose="02020603050405020304" pitchFamily="18" charset="0"/>
              </a:rPr>
              <a:t>\n</a:t>
            </a:r>
            <a:r>
              <a:rPr lang="en-US"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effectLst/>
              <a:latin typeface="Courier New" panose="02070309020205020404" pitchFamily="49" charset="0"/>
              <a:ea typeface="宋体" panose="02010600030101010101" pitchFamily="2" charset="-122"/>
              <a:cs typeface="Times New Roman" panose="02020603050405020304" pitchFamily="18" charset="0"/>
            </a:endParaRPr>
          </a:p>
          <a:p>
            <a:pPr indent="269875" algn="just">
              <a:lnSpc>
                <a:spcPts val="1560"/>
              </a:lnSpc>
              <a:spcBef>
                <a:spcPts val="600"/>
              </a:spcBef>
              <a:spcAft>
                <a:spcPts val="600"/>
              </a:spcAft>
            </a:pPr>
            <a:r>
              <a:rPr lang="zh-CN" altLang="zh-CN" dirty="0">
                <a:effectLst/>
                <a:latin typeface="Times New Roman" panose="02020603050405020304" pitchFamily="18" charset="0"/>
                <a:ea typeface="宋体" panose="02010600030101010101" pitchFamily="2" charset="-122"/>
              </a:rPr>
              <a:t>可以看到此次任务的</a:t>
            </a:r>
            <a:r>
              <a:rPr lang="en-US" altLang="zh-CN" dirty="0">
                <a:effectLst/>
                <a:latin typeface="Times New Roman" panose="02020603050405020304" pitchFamily="18" charset="0"/>
                <a:ea typeface="宋体" panose="02010600030101010101" pitchFamily="2" charset="-122"/>
              </a:rPr>
              <a:t>Prompt</a:t>
            </a:r>
            <a:r>
              <a:rPr lang="zh-CN" altLang="zh-CN" dirty="0">
                <a:effectLst/>
                <a:latin typeface="Times New Roman" panose="02020603050405020304" pitchFamily="18" charset="0"/>
                <a:ea typeface="宋体" panose="02010600030101010101" pitchFamily="2" charset="-122"/>
              </a:rPr>
              <a:t>就是使用自定义的问题和查找到的最相关内容组成一条特定的语句，要求</a:t>
            </a:r>
            <a:r>
              <a:rPr lang="en-US" altLang="zh-CN" dirty="0" err="1">
                <a:effectLst/>
                <a:latin typeface="Times New Roman" panose="02020603050405020304" pitchFamily="18" charset="0"/>
                <a:ea typeface="宋体" panose="02010600030101010101" pitchFamily="2" charset="-122"/>
              </a:rPr>
              <a:t>ChatGLM</a:t>
            </a:r>
            <a:r>
              <a:rPr lang="zh-CN" altLang="zh-CN" dirty="0">
                <a:effectLst/>
                <a:latin typeface="Times New Roman" panose="02020603050405020304" pitchFamily="18" charset="0"/>
                <a:ea typeface="宋体" panose="02010600030101010101" pitchFamily="2" charset="-122"/>
              </a:rPr>
              <a:t>对此语句做出回应。完整的构建</a:t>
            </a:r>
            <a:r>
              <a:rPr lang="en-US" altLang="zh-CN" dirty="0">
                <a:effectLst/>
                <a:latin typeface="Times New Roman" panose="02020603050405020304" pitchFamily="18" charset="0"/>
                <a:ea typeface="宋体" panose="02010600030101010101" pitchFamily="2" charset="-122"/>
              </a:rPr>
              <a:t>Prompt</a:t>
            </a:r>
            <a:r>
              <a:rPr lang="zh-CN" altLang="zh-CN" dirty="0">
                <a:effectLst/>
                <a:latin typeface="Times New Roman" panose="02020603050405020304" pitchFamily="18" charset="0"/>
                <a:ea typeface="宋体" panose="02010600030101010101" pitchFamily="2" charset="-122"/>
              </a:rPr>
              <a:t>的函数如下所示。</a:t>
            </a:r>
          </a:p>
          <a:p>
            <a:pPr indent="269875">
              <a:lnSpc>
                <a:spcPts val="1200"/>
              </a:lnSpc>
            </a:pPr>
            <a:r>
              <a:rPr lang="en-US"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def </a:t>
            </a:r>
            <a:r>
              <a:rPr lang="en-US" altLang="zh-CN" sz="1400" kern="10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generate_Prompt</a:t>
            </a:r>
            <a:r>
              <a:rPr lang="en-US"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question: str, </a:t>
            </a:r>
            <a:r>
              <a:rPr lang="en-US" altLang="zh-CN" sz="1400" kern="10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relevant_chunks</a:t>
            </a:r>
            <a:r>
              <a:rPr lang="en-US"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List[str]):</a:t>
            </a:r>
            <a:endParaRPr lang="zh-CN" altLang="zh-CN" sz="1400" kern="100" dirty="0">
              <a:effectLst/>
              <a:latin typeface="Courier New" panose="02070309020205020404" pitchFamily="49" charset="0"/>
              <a:ea typeface="宋体" panose="02010600030101010101" pitchFamily="2" charset="-122"/>
              <a:cs typeface="Times New Roman" panose="02020603050405020304" pitchFamily="18" charset="0"/>
            </a:endParaRPr>
          </a:p>
          <a:p>
            <a:pPr indent="269875">
              <a:lnSpc>
                <a:spcPts val="1200"/>
              </a:lnSpc>
            </a:pPr>
            <a:r>
              <a:rPr lang="en-US"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Prompt = f'</a:t>
            </a:r>
            <a:r>
              <a:rPr lang="zh-TW"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根据文档内容来回答问题，问题是</a:t>
            </a:r>
            <a:r>
              <a:rPr lang="en-US"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"{question}"</a:t>
            </a:r>
            <a:r>
              <a:rPr lang="zh-TW"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，文档内容如下：</a:t>
            </a:r>
            <a:r>
              <a:rPr lang="en-US"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\n'</a:t>
            </a:r>
            <a:endParaRPr lang="zh-CN" altLang="zh-CN" sz="1400" kern="100" dirty="0">
              <a:effectLst/>
              <a:latin typeface="Courier New" panose="02070309020205020404" pitchFamily="49" charset="0"/>
              <a:ea typeface="宋体" panose="02010600030101010101" pitchFamily="2" charset="-122"/>
              <a:cs typeface="Times New Roman" panose="02020603050405020304" pitchFamily="18" charset="0"/>
            </a:endParaRPr>
          </a:p>
          <a:p>
            <a:pPr indent="269875">
              <a:lnSpc>
                <a:spcPts val="1200"/>
              </a:lnSpc>
            </a:pPr>
            <a:r>
              <a:rPr lang="en-US"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for chunk in </a:t>
            </a:r>
            <a:r>
              <a:rPr lang="en-US" altLang="zh-CN" sz="1400" kern="100" dirty="0" err="1">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relevant_chunks</a:t>
            </a:r>
            <a:r>
              <a:rPr lang="en-US"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a:effectLst/>
              <a:latin typeface="Courier New" panose="02070309020205020404" pitchFamily="49" charset="0"/>
              <a:ea typeface="宋体" panose="02010600030101010101" pitchFamily="2" charset="-122"/>
              <a:cs typeface="Times New Roman" panose="02020603050405020304" pitchFamily="18" charset="0"/>
            </a:endParaRPr>
          </a:p>
          <a:p>
            <a:pPr indent="269875">
              <a:lnSpc>
                <a:spcPts val="1200"/>
              </a:lnSpc>
            </a:pPr>
            <a:r>
              <a:rPr lang="en-US"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Prompt += chunk + "\n"</a:t>
            </a:r>
            <a:endParaRPr lang="zh-CN" altLang="zh-CN" sz="1400" kern="100" dirty="0">
              <a:effectLst/>
              <a:latin typeface="Courier New" panose="02070309020205020404" pitchFamily="49" charset="0"/>
              <a:ea typeface="宋体" panose="02010600030101010101" pitchFamily="2" charset="-122"/>
              <a:cs typeface="Times New Roman" panose="02020603050405020304" pitchFamily="18" charset="0"/>
            </a:endParaRPr>
          </a:p>
          <a:p>
            <a:pPr indent="269875">
              <a:lnSpc>
                <a:spcPts val="1200"/>
              </a:lnSpc>
            </a:pPr>
            <a:r>
              <a:rPr lang="en-US" altLang="zh-CN" sz="1400" kern="100" dirty="0">
                <a:solidFill>
                  <a:srgbClr val="000000"/>
                </a:solidFill>
                <a:effectLst/>
                <a:latin typeface="Courier New" panose="02070309020205020404" pitchFamily="49" charset="0"/>
                <a:ea typeface="宋体" panose="02010600030101010101" pitchFamily="2" charset="-122"/>
                <a:cs typeface="Times New Roman" panose="02020603050405020304" pitchFamily="18" charset="0"/>
              </a:rPr>
              <a:t>    return Prompt</a:t>
            </a:r>
            <a:endParaRPr lang="zh-CN" altLang="zh-CN" sz="1600" kern="100" dirty="0">
              <a:effectLst/>
              <a:latin typeface="Courier New" panose="020703090202050204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4406799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fontScale="90000"/>
          </a:bodyPr>
          <a:lstStyle>
            <a:lvl1pPr defTabSz="539495">
              <a:defRPr sz="2596">
                <a:latin typeface="宋体"/>
                <a:ea typeface="宋体"/>
                <a:cs typeface="宋体"/>
                <a:sym typeface="宋体"/>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3.2  </a:t>
            </a:r>
            <a:r>
              <a:rPr lang="zh-CN" altLang="zh-CN" sz="3600" kern="100" dirty="0">
                <a:solidFill>
                  <a:srgbClr val="000000"/>
                </a:solidFill>
                <a:effectLst/>
                <a:latin typeface="Arial" panose="020B0604020202020204" pitchFamily="34" charset="0"/>
                <a:ea typeface="方正小标宋简体"/>
                <a:cs typeface="宋体" panose="02010600030101010101" pitchFamily="2" charset="-122"/>
              </a:rPr>
              <a:t>医疗问答</a:t>
            </a:r>
            <a:r>
              <a:rPr lang="en-US" altLang="zh-CN" sz="3600" kern="100" dirty="0" err="1">
                <a:solidFill>
                  <a:srgbClr val="000000"/>
                </a:solidFill>
                <a:effectLst/>
                <a:latin typeface="Arial" panose="020B0604020202020204" pitchFamily="34" charset="0"/>
                <a:ea typeface="方正小标宋简体"/>
                <a:cs typeface="宋体" panose="02010600030101010101" pitchFamily="2" charset="-122"/>
              </a:rPr>
              <a:t>GLMQABot</a:t>
            </a:r>
            <a:r>
              <a:rPr lang="zh-CN" altLang="zh-CN" sz="3600" kern="100" dirty="0">
                <a:solidFill>
                  <a:srgbClr val="000000"/>
                </a:solidFill>
                <a:effectLst/>
                <a:latin typeface="Arial" panose="020B0604020202020204" pitchFamily="34" charset="0"/>
                <a:ea typeface="方正小标宋简体"/>
                <a:cs typeface="宋体" panose="02010600030101010101" pitchFamily="2" charset="-122"/>
              </a:rPr>
              <a:t>搭建实战：</a:t>
            </a:r>
            <a:b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br>
            <a:r>
              <a:rPr lang="zh-CN" altLang="zh-CN" sz="3600" kern="100" dirty="0">
                <a:solidFill>
                  <a:srgbClr val="000000"/>
                </a:solidFill>
                <a:effectLst/>
                <a:latin typeface="Arial" panose="020B0604020202020204" pitchFamily="34" charset="0"/>
                <a:ea typeface="方正小标宋简体"/>
                <a:cs typeface="宋体" panose="02010600030101010101" pitchFamily="2" charset="-122"/>
              </a:rPr>
              <a:t>基于</a:t>
            </a:r>
            <a:r>
              <a:rPr lang="en-US" altLang="zh-CN" sz="3600" kern="100" dirty="0" err="1">
                <a:solidFill>
                  <a:srgbClr val="000000"/>
                </a:solidFill>
                <a:effectLst/>
                <a:latin typeface="Arial" panose="020B0604020202020204" pitchFamily="34" charset="0"/>
                <a:ea typeface="方正小标宋简体"/>
                <a:cs typeface="宋体" panose="02010600030101010101" pitchFamily="2" charset="-122"/>
              </a:rPr>
              <a:t>ChatGLM</a:t>
            </a:r>
            <a:r>
              <a:rPr lang="zh-CN" altLang="zh-CN" sz="3600" kern="100" dirty="0">
                <a:solidFill>
                  <a:srgbClr val="000000"/>
                </a:solidFill>
                <a:effectLst/>
                <a:latin typeface="Arial" panose="020B0604020202020204" pitchFamily="34" charset="0"/>
                <a:ea typeface="方正小标宋简体"/>
                <a:cs typeface="宋体" panose="02010600030101010101" pitchFamily="2" charset="-122"/>
              </a:rPr>
              <a:t>搭建专业客服问答机器人</a:t>
            </a:r>
          </a:p>
        </p:txBody>
      </p:sp>
      <p:sp>
        <p:nvSpPr>
          <p:cNvPr id="6" name="文本框 5">
            <a:extLst>
              <a:ext uri="{FF2B5EF4-FFF2-40B4-BE49-F238E27FC236}">
                <a16:creationId xmlns:a16="http://schemas.microsoft.com/office/drawing/2014/main" id="{77E74240-1CEE-4E1E-B360-53A2BD352F78}"/>
              </a:ext>
            </a:extLst>
          </p:cNvPr>
          <p:cNvSpPr txBox="1"/>
          <p:nvPr/>
        </p:nvSpPr>
        <p:spPr>
          <a:xfrm>
            <a:off x="200025" y="1562100"/>
            <a:ext cx="665797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3.2.1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基于真实医疗问答的数据准备</a:t>
            </a:r>
          </a:p>
        </p:txBody>
      </p:sp>
      <p:sp>
        <p:nvSpPr>
          <p:cNvPr id="8" name="文本框 7">
            <a:extLst>
              <a:ext uri="{FF2B5EF4-FFF2-40B4-BE49-F238E27FC236}">
                <a16:creationId xmlns:a16="http://schemas.microsoft.com/office/drawing/2014/main" id="{933FD8AC-9C44-488E-A07A-0C888EFAD5C6}"/>
              </a:ext>
            </a:extLst>
          </p:cNvPr>
          <p:cNvSpPr txBox="1"/>
          <p:nvPr/>
        </p:nvSpPr>
        <p:spPr>
          <a:xfrm>
            <a:off x="457199" y="2324100"/>
            <a:ext cx="8229599"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由于此次的项目是完成需要在专业领域的专业问答，因此作者准备了一份真实医疗实例问答作为数据基础内容，这是基于一些根据具有实际意义的医学问答的病例设计的相关医疗常识内容。内容如图所示。</a:t>
            </a:r>
          </a:p>
        </p:txBody>
      </p:sp>
      <p:pic>
        <p:nvPicPr>
          <p:cNvPr id="7" name="图片 6">
            <a:extLst>
              <a:ext uri="{FF2B5EF4-FFF2-40B4-BE49-F238E27FC236}">
                <a16:creationId xmlns:a16="http://schemas.microsoft.com/office/drawing/2014/main" id="{391E7D3B-5C83-4CDF-B924-276347259655}"/>
              </a:ext>
            </a:extLst>
          </p:cNvPr>
          <p:cNvPicPr/>
          <p:nvPr/>
        </p:nvPicPr>
        <p:blipFill>
          <a:blip r:embed="rId2"/>
          <a:stretch>
            <a:fillRect/>
          </a:stretch>
        </p:blipFill>
        <p:spPr>
          <a:xfrm>
            <a:off x="2801620" y="3826015"/>
            <a:ext cx="5274310" cy="1308100"/>
          </a:xfrm>
          <a:prstGeom prst="rect">
            <a:avLst/>
          </a:prstGeom>
        </p:spPr>
      </p:pic>
    </p:spTree>
    <p:extLst>
      <p:ext uri="{BB962C8B-B14F-4D97-AF65-F5344CB8AC3E}">
        <p14:creationId xmlns:p14="http://schemas.microsoft.com/office/powerpoint/2010/main" val="180939025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idx="4294967295"/>
          </p:nvPr>
        </p:nvSpPr>
        <p:spPr>
          <a:xfrm>
            <a:off x="457200" y="274637"/>
            <a:ext cx="8229600" cy="1143001"/>
          </a:xfrm>
          <a:prstGeom prst="rect">
            <a:avLst/>
          </a:prstGeom>
          <a:extLst>
            <a:ext uri="{C572A759-6A51-4108-AA02-DFA0A04FC94B}">
              <ma14:wrappingTextBoxFlag xmlns="" xmlns:ma14="http://schemas.microsoft.com/office/mac/drawingml/2011/main" val="1"/>
            </a:ext>
          </a:extLst>
        </p:spPr>
        <p:txBody>
          <a:bodyPr>
            <a:normAutofit/>
          </a:bodyPr>
          <a:lstStyle>
            <a:lvl1pPr defTabSz="539495">
              <a:defRPr sz="2596">
                <a:latin typeface="宋体"/>
                <a:ea typeface="宋体"/>
                <a:cs typeface="宋体"/>
                <a:sym typeface="宋体"/>
              </a:defRPr>
            </a:lvl1pPr>
          </a:lstStyle>
          <a:p>
            <a:pPr>
              <a:defRPr>
                <a:latin typeface="+mj-lt"/>
                <a:ea typeface="+mj-ea"/>
                <a:cs typeface="+mj-cs"/>
                <a:sym typeface="Calibri"/>
              </a:defRPr>
            </a:pPr>
            <a: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t>3.2  </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医疗问答</a:t>
            </a:r>
            <a:r>
              <a:rPr lang="en-US" altLang="zh-CN" sz="2800" kern="100" dirty="0" err="1">
                <a:solidFill>
                  <a:srgbClr val="000000"/>
                </a:solidFill>
                <a:effectLst/>
                <a:latin typeface="Arial" panose="020B0604020202020204" pitchFamily="34" charset="0"/>
                <a:ea typeface="方正小标宋简体"/>
                <a:cs typeface="宋体" panose="02010600030101010101" pitchFamily="2" charset="-122"/>
              </a:rPr>
              <a:t>GLMQABot</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搭建实战：</a:t>
            </a:r>
            <a:br>
              <a:rPr lang="en-US" altLang="zh-CN" sz="2800" kern="100" dirty="0">
                <a:solidFill>
                  <a:srgbClr val="000000"/>
                </a:solidFill>
                <a:effectLst/>
                <a:latin typeface="Arial" panose="020B0604020202020204" pitchFamily="34" charset="0"/>
                <a:ea typeface="方正小标宋简体"/>
                <a:cs typeface="宋体" panose="02010600030101010101" pitchFamily="2" charset="-122"/>
              </a:rPr>
            </a:b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基于</a:t>
            </a:r>
            <a:r>
              <a:rPr lang="en-US" altLang="zh-CN" sz="2800" kern="100" dirty="0" err="1">
                <a:solidFill>
                  <a:srgbClr val="000000"/>
                </a:solidFill>
                <a:effectLst/>
                <a:latin typeface="Arial" panose="020B0604020202020204" pitchFamily="34" charset="0"/>
                <a:ea typeface="方正小标宋简体"/>
                <a:cs typeface="宋体" panose="02010600030101010101" pitchFamily="2" charset="-122"/>
              </a:rPr>
              <a:t>ChatGLM</a:t>
            </a:r>
            <a:r>
              <a:rPr lang="zh-CN" altLang="zh-CN" sz="2800" kern="100" dirty="0">
                <a:solidFill>
                  <a:srgbClr val="000000"/>
                </a:solidFill>
                <a:effectLst/>
                <a:latin typeface="Arial" panose="020B0604020202020204" pitchFamily="34" charset="0"/>
                <a:ea typeface="方正小标宋简体"/>
                <a:cs typeface="宋体" panose="02010600030101010101" pitchFamily="2" charset="-122"/>
              </a:rPr>
              <a:t>搭建专业客服问答机器人</a:t>
            </a:r>
            <a:endParaRPr lang="zh-CN" altLang="en-US" dirty="0">
              <a:latin typeface="宋体"/>
              <a:ea typeface="宋体"/>
              <a:cs typeface="宋体"/>
              <a:sym typeface="宋体"/>
            </a:endParaRPr>
          </a:p>
        </p:txBody>
      </p:sp>
      <p:sp>
        <p:nvSpPr>
          <p:cNvPr id="6" name="文本框 5">
            <a:extLst>
              <a:ext uri="{FF2B5EF4-FFF2-40B4-BE49-F238E27FC236}">
                <a16:creationId xmlns:a16="http://schemas.microsoft.com/office/drawing/2014/main" id="{29D0C010-5E46-4FBB-AFD9-FA4A40768EF5}"/>
              </a:ext>
            </a:extLst>
          </p:cNvPr>
          <p:cNvSpPr txBox="1"/>
          <p:nvPr/>
        </p:nvSpPr>
        <p:spPr>
          <a:xfrm>
            <a:off x="190500" y="1568212"/>
            <a:ext cx="8763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3.2.2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基于单个文档的</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GLMQABot</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的搭建</a:t>
            </a:r>
          </a:p>
        </p:txBody>
      </p:sp>
      <p:sp>
        <p:nvSpPr>
          <p:cNvPr id="12" name="文本框 11">
            <a:extLst>
              <a:ext uri="{FF2B5EF4-FFF2-40B4-BE49-F238E27FC236}">
                <a16:creationId xmlns:a16="http://schemas.microsoft.com/office/drawing/2014/main" id="{C1F7676E-D47F-425D-B29B-D625ECF06481}"/>
              </a:ext>
            </a:extLst>
          </p:cNvPr>
          <p:cNvSpPr txBox="1"/>
          <p:nvPr/>
        </p:nvSpPr>
        <p:spPr>
          <a:xfrm>
            <a:off x="190500" y="2088118"/>
            <a:ext cx="8763000"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zh-CN" altLang="zh-CN" sz="1800" dirty="0">
                <a:effectLst/>
                <a:latin typeface="Times New Roman" panose="02020603050405020304" pitchFamily="18" charset="0"/>
                <a:ea typeface="宋体" panose="02010600030101010101" pitchFamily="2" charset="-122"/>
              </a:rPr>
              <a:t>下面我们需要完成</a:t>
            </a:r>
            <a:r>
              <a:rPr lang="en-US" altLang="zh-CN" sz="1800" dirty="0" err="1">
                <a:effectLst/>
                <a:latin typeface="Times New Roman" panose="02020603050405020304" pitchFamily="18" charset="0"/>
                <a:ea typeface="宋体" panose="02010600030101010101" pitchFamily="2" charset="-122"/>
              </a:rPr>
              <a:t>GLMQABot</a:t>
            </a:r>
            <a:r>
              <a:rPr lang="zh-CN" altLang="zh-CN" sz="1800" dirty="0">
                <a:effectLst/>
                <a:latin typeface="Times New Roman" panose="02020603050405020304" pitchFamily="18" charset="0"/>
                <a:ea typeface="宋体" panose="02010600030101010101" pitchFamily="2" charset="-122"/>
              </a:rPr>
              <a:t>的问答搭建，按照在本节</a:t>
            </a:r>
            <a:r>
              <a:rPr lang="en-US" altLang="zh-CN" sz="1800" dirty="0">
                <a:effectLst/>
                <a:latin typeface="Times New Roman" panose="02020603050405020304" pitchFamily="18" charset="0"/>
                <a:ea typeface="宋体" panose="02010600030101010101" pitchFamily="2" charset="-122"/>
              </a:rPr>
              <a:t>6.1.1</a:t>
            </a:r>
            <a:r>
              <a:rPr lang="zh-CN" altLang="zh-CN" sz="1800" dirty="0">
                <a:effectLst/>
                <a:latin typeface="Times New Roman" panose="02020603050405020304" pitchFamily="18" charset="0"/>
                <a:ea typeface="宋体" panose="02010600030101010101" pitchFamily="2" charset="-122"/>
              </a:rPr>
              <a:t>的分析，现在只需将所有的内容串联在同一的文件中即可，代码如下所示。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6644E65A-FBF9-4B73-9FA3-338351710963}"/>
              </a:ext>
            </a:extLst>
          </p:cNvPr>
          <p:cNvPicPr>
            <a:picLocks noChangeAspect="1"/>
          </p:cNvPicPr>
          <p:nvPr/>
        </p:nvPicPr>
        <p:blipFill>
          <a:blip r:embed="rId2"/>
          <a:stretch>
            <a:fillRect/>
          </a:stretch>
        </p:blipFill>
        <p:spPr>
          <a:xfrm>
            <a:off x="3558921" y="2924239"/>
            <a:ext cx="5512308" cy="3659124"/>
          </a:xfrm>
          <a:prstGeom prst="rect">
            <a:avLst/>
          </a:prstGeom>
        </p:spPr>
      </p:pic>
    </p:spTree>
    <p:extLst>
      <p:ext uri="{BB962C8B-B14F-4D97-AF65-F5344CB8AC3E}">
        <p14:creationId xmlns:p14="http://schemas.microsoft.com/office/powerpoint/2010/main" val="355113002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idx="4294967295"/>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a:normAutofit/>
          </a:bodyPr>
          <a:lstStyle>
            <a:lvl1pPr defTabSz="667512">
              <a:defRPr sz="3212">
                <a:latin typeface="宋体"/>
                <a:ea typeface="宋体"/>
                <a:cs typeface="宋体"/>
                <a:sym typeface="宋体"/>
              </a:defRPr>
            </a:lvl1pPr>
          </a:lstStyle>
          <a:p>
            <a:pPr>
              <a:defRPr>
                <a:latin typeface="+mj-lt"/>
                <a:ea typeface="+mj-ea"/>
                <a:cs typeface="+mj-cs"/>
                <a:sym typeface="Calibri"/>
              </a:defRPr>
            </a:pPr>
            <a:r>
              <a:rPr lang="en-US" altLang="zh-CN" dirty="0">
                <a:latin typeface="宋体"/>
                <a:ea typeface="宋体"/>
                <a:cs typeface="宋体"/>
                <a:sym typeface="宋体"/>
              </a:rPr>
              <a:t>3.3  </a:t>
            </a:r>
            <a:r>
              <a:rPr lang="zh-CN" altLang="en-US" dirty="0">
                <a:latin typeface="宋体"/>
                <a:ea typeface="宋体"/>
                <a:cs typeface="宋体"/>
                <a:sym typeface="宋体"/>
              </a:rPr>
              <a:t>本章小结</a:t>
            </a:r>
          </a:p>
        </p:txBody>
      </p:sp>
      <p:sp>
        <p:nvSpPr>
          <p:cNvPr id="95" name="Shape 95"/>
          <p:cNvSpPr/>
          <p:nvPr/>
        </p:nvSpPr>
        <p:spPr>
          <a:xfrm>
            <a:off x="457200" y="1645019"/>
            <a:ext cx="7970243" cy="221599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我们成功地实战了我们的首个</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应用——专业客服机器人的搭建。这一过程不仅使我们掌握了利用大语言模型</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完成实际应用的基础方法，更让我们深刻领略了</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作为最强大语言模型之一的卓越之处。</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通过客服机器人的构建实践，我们明白，除了基本的模型运用，文本相似度的精准比较以及提示词</a:t>
            </a:r>
            <a:r>
              <a:rPr lang="en-US" altLang="zh-CN" sz="1800" dirty="0">
                <a:effectLst/>
                <a:latin typeface="Times New Roman" panose="02020603050405020304" pitchFamily="18" charset="0"/>
                <a:ea typeface="宋体" panose="02010600030101010101" pitchFamily="2" charset="-122"/>
              </a:rPr>
              <a:t>Prompt</a:t>
            </a:r>
            <a:r>
              <a:rPr lang="zh-CN" altLang="zh-CN" sz="1800" dirty="0">
                <a:effectLst/>
                <a:latin typeface="Times New Roman" panose="02020603050405020304" pitchFamily="18" charset="0"/>
                <a:ea typeface="宋体" panose="02010600030101010101" pitchFamily="2" charset="-122"/>
              </a:rPr>
              <a:t>的巧妙编写同样至关重要。这些细节之处，无不在为我们的目标实现提供着有力的辅助和支撑。</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然而，本章仅仅是开启</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学习之旅的起点。接下来，我们将继续深入探索相关内容，带领读者在</a:t>
            </a:r>
            <a:r>
              <a:rPr lang="en-US" altLang="zh-CN" sz="1800" dirty="0">
                <a:effectLst/>
                <a:latin typeface="Times New Roman" panose="02020603050405020304" pitchFamily="18" charset="0"/>
                <a:ea typeface="宋体" panose="02010600030101010101" pitchFamily="2" charset="-122"/>
              </a:rPr>
              <a:t>ChatGLM3</a:t>
            </a:r>
            <a:r>
              <a:rPr lang="zh-CN" altLang="zh-CN" sz="1800" dirty="0">
                <a:effectLst/>
                <a:latin typeface="Times New Roman" panose="02020603050405020304" pitchFamily="18" charset="0"/>
                <a:ea typeface="宋体" panose="02010600030101010101" pitchFamily="2" charset="-122"/>
              </a:rPr>
              <a:t>的广阔天地中畅游，共同领略其带来的无限可能与精彩。</a:t>
            </a:r>
          </a:p>
          <a:p>
            <a:endParaRPr dirty="0"/>
          </a:p>
        </p:txBody>
      </p:sp>
    </p:spTree>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Calibri"/>
        <a:ea typeface="Calibri"/>
        <a:cs typeface="Calibri"/>
      </a:majorFont>
      <a:minorFont>
        <a:latin typeface="Helvetica"/>
        <a:ea typeface="Helvetica"/>
        <a:cs typeface="Helvetica"/>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104</TotalTime>
  <Words>1066</Words>
  <Application>Microsoft Office PowerPoint</Application>
  <PresentationFormat>全屏显示(4:3)</PresentationFormat>
  <Paragraphs>36</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等线</vt:lpstr>
      <vt:lpstr>宋体</vt:lpstr>
      <vt:lpstr>Arial</vt:lpstr>
      <vt:lpstr>Calibri</vt:lpstr>
      <vt:lpstr>Cambria Math</vt:lpstr>
      <vt:lpstr>Courier New</vt:lpstr>
      <vt:lpstr>Times New Roman</vt:lpstr>
      <vt:lpstr>Tema de Office</vt:lpstr>
      <vt:lpstr>第3章 初识ChatGLM3：专业客服机器人搭建</vt:lpstr>
      <vt:lpstr>3.1  搭建客服问答机器人的设计思路与知识点详解</vt:lpstr>
      <vt:lpstr>3.1  搭建客服问答机器人的设计思路与知识点详解</vt:lpstr>
      <vt:lpstr>3.1  搭建客服问答机器人的设计思路与知识点详解</vt:lpstr>
      <vt:lpstr>3.2  医疗问答GLMQABot搭建实战： 基于ChatGLM搭建专业客服问答机器人</vt:lpstr>
      <vt:lpstr>3.2  医疗问答GLMQABot搭建实战： 基于ChatGLM搭建专业客服问答机器人</vt:lpstr>
      <vt:lpstr>3.3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Hello TensorFlow &amp; Keras</dc:title>
  <dc:creator>lenovo</dc:creator>
  <cp:lastModifiedBy>lenovo</cp:lastModifiedBy>
  <cp:revision>8</cp:revision>
  <dcterms:modified xsi:type="dcterms:W3CDTF">2024-04-04T06:08:00Z</dcterms:modified>
</cp:coreProperties>
</file>