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8" r:id="rId3"/>
    <p:sldId id="270" r:id="rId4"/>
    <p:sldId id="271" r:id="rId5"/>
    <p:sldId id="272" r:id="rId6"/>
    <p:sldId id="273" r:id="rId7"/>
    <p:sldId id="274" r:id="rId8"/>
    <p:sldId id="269" r:id="rId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49"/>
            <a:ext cx="9144002" cy="46039"/>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p>
            <a:r>
              <a:t>Haga clic para modificar el estilo de título del patrón</a:t>
            </a:r>
          </a:p>
        </p:txBody>
      </p:sp>
      <p:sp>
        <p:nvSpPr>
          <p:cNvPr id="20" name="Shape 20"/>
          <p:cNvSpPr>
            <a:spLocks noGrp="1"/>
          </p:cNvSpPr>
          <p:nvPr>
            <p:ph type="body" idx="1"/>
          </p:nvPr>
        </p:nvSpPr>
        <p:spPr>
          <a:xfrm>
            <a:off x="457200" y="1600200"/>
            <a:ext cx="8229600" cy="4525963"/>
          </a:xfrm>
          <a:prstGeom prst="rect">
            <a:avLst/>
          </a:prstGeom>
          <a:extLst>
            <a:ext uri="{C572A759-6A51-4108-AA02-DFA0A04FC94B}">
              <ma14:wrappingTextBoxFlag xmlns="" xmlns:ma14="http://schemas.microsoft.com/office/mac/drawingml/2011/main" val="1"/>
            </a:ext>
          </a:extLst>
        </p:spPr>
        <p:txBody>
          <a:bodyPr>
            <a:normAutofit/>
          </a:bodyPr>
          <a:lstStyle/>
          <a:p>
            <a:r>
              <a:t>Haga clic para modificar el estilo de texto del patrón</a:t>
            </a:r>
          </a:p>
          <a:p>
            <a:pPr lvl="1"/>
            <a:r>
              <a:t>Segundo nivel</a:t>
            </a:r>
          </a:p>
          <a:p>
            <a:pPr lvl="2"/>
            <a:r>
              <a:t>Tercer nivel</a:t>
            </a:r>
          </a:p>
          <a:p>
            <a:pPr lvl="3"/>
            <a:r>
              <a:t>Cuarto nivel</a:t>
            </a:r>
          </a:p>
          <a:p>
            <a:pPr lvl="4"/>
            <a:r>
              <a:t>Quinto nivel</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7"/>
          </a:xfrm>
          <a:prstGeom prst="rect">
            <a:avLst/>
          </a:prstGeom>
          <a:ln w="12700">
            <a:miter lim="400000"/>
          </a:ln>
        </p:spPr>
        <p:txBody>
          <a:bodyPr lIns="45719" rIns="45719" anchor="ctr"/>
          <a:lstStyle/>
          <a:p>
            <a:endParaRPr/>
          </a:p>
        </p:txBody>
      </p:sp>
      <p:sp>
        <p:nvSpPr>
          <p:cNvPr id="3" name="Shape 3"/>
          <p:cNvSpPr>
            <a:spLocks noGrp="1"/>
          </p:cNvSpPr>
          <p:nvPr>
            <p:ph type="body" idx="1"/>
          </p:nvPr>
        </p:nvSpPr>
        <p:spPr>
          <a:xfrm>
            <a:off x="457200" y="1600200"/>
            <a:ext cx="8229600" cy="5257800"/>
          </a:xfrm>
          <a:prstGeom prst="rect">
            <a:avLst/>
          </a:prstGeom>
          <a:ln w="12700">
            <a:miter lim="400000"/>
          </a:ln>
        </p:spPr>
        <p:txBody>
          <a:bodyPr lIns="45719" rIns="45719"/>
          <a:lstStyle/>
          <a:p>
            <a:endParaRP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zh-CN" altLang="en-US" sz="2800" b="1" dirty="0">
                <a:latin typeface="宋体"/>
                <a:ea typeface="宋体"/>
                <a:cs typeface="宋体"/>
                <a:sym typeface="宋体"/>
              </a:rPr>
              <a:t>第</a:t>
            </a:r>
            <a:r>
              <a:rPr lang="en-US" altLang="zh-CN" sz="2800" b="1" dirty="0">
                <a:latin typeface="宋体"/>
                <a:ea typeface="宋体"/>
                <a:cs typeface="宋体"/>
                <a:sym typeface="宋体"/>
              </a:rPr>
              <a:t>4</a:t>
            </a:r>
            <a:r>
              <a:rPr lang="zh-CN" altLang="en-US" sz="2800" b="1" dirty="0">
                <a:latin typeface="宋体"/>
                <a:ea typeface="宋体"/>
                <a:cs typeface="宋体"/>
                <a:sym typeface="宋体"/>
              </a:rPr>
              <a:t>章 </a:t>
            </a:r>
            <a:r>
              <a:rPr lang="en-US" altLang="zh-CN" sz="2800" b="1" dirty="0">
                <a:latin typeface="宋体"/>
                <a:ea typeface="宋体"/>
                <a:cs typeface="宋体"/>
                <a:sym typeface="宋体"/>
              </a:rPr>
              <a:t>ChatGLM3</a:t>
            </a:r>
            <a:r>
              <a:rPr lang="zh-CN" altLang="en-US" sz="2800" b="1" dirty="0">
                <a:latin typeface="宋体"/>
                <a:ea typeface="宋体"/>
                <a:cs typeface="宋体"/>
                <a:sym typeface="宋体"/>
              </a:rPr>
              <a:t>进阶：基于知识链的检索增强生成</a:t>
            </a:r>
          </a:p>
        </p:txBody>
      </p:sp>
      <p:sp>
        <p:nvSpPr>
          <p:cNvPr id="31" name="Shape 31"/>
          <p:cNvSpPr>
            <a:spLocks noGrp="1"/>
          </p:cNvSpPr>
          <p:nvPr>
            <p:ph type="body" idx="4294967295"/>
          </p:nvPr>
        </p:nvSpPr>
        <p:spPr>
          <a:xfrm>
            <a:off x="457200" y="1590675"/>
            <a:ext cx="8229600" cy="2752725"/>
          </a:xfrm>
          <a:prstGeom prst="rect">
            <a:avLst/>
          </a:prstGeom>
          <a:extLst>
            <a:ext uri="{C572A759-6A51-4108-AA02-DFA0A04FC94B}">
              <ma14:wrappingTextBoxFlag xmlns="" xmlns:ma14="http://schemas.microsoft.com/office/mac/drawingml/2011/main" val="1"/>
            </a:ext>
          </a:extLst>
        </p:spPr>
        <p:txBody>
          <a:bodyPr>
            <a:normAutofit/>
          </a:bodyPr>
          <a:lstStyle/>
          <a:p>
            <a:pPr marL="0" indent="0" defTabSz="740663">
              <a:spcBef>
                <a:spcPts val="600"/>
              </a:spcBef>
              <a:buNone/>
              <a:defRPr sz="2106"/>
            </a:pPr>
            <a:r>
              <a:rPr lang="en-US" altLang="zh-CN" dirty="0">
                <a:latin typeface="宋体"/>
                <a:ea typeface="宋体"/>
                <a:cs typeface="宋体"/>
                <a:sym typeface="宋体"/>
              </a:rPr>
              <a:t>4.1  </a:t>
            </a:r>
            <a:r>
              <a:rPr lang="zh-CN" altLang="en-US" dirty="0">
                <a:latin typeface="宋体"/>
                <a:ea typeface="宋体"/>
                <a:cs typeface="宋体"/>
                <a:sym typeface="宋体"/>
              </a:rPr>
              <a:t>财务信息抽取实战：基于知识链的 </a:t>
            </a:r>
            <a:r>
              <a:rPr lang="en-US" altLang="zh-CN" dirty="0">
                <a:latin typeface="宋体"/>
                <a:ea typeface="宋体"/>
                <a:cs typeface="宋体"/>
                <a:sym typeface="宋体"/>
              </a:rPr>
              <a:t>ChatGLM3</a:t>
            </a:r>
            <a:r>
              <a:rPr lang="zh-CN" altLang="en-US" dirty="0">
                <a:latin typeface="宋体"/>
                <a:ea typeface="宋体"/>
                <a:cs typeface="宋体"/>
                <a:sym typeface="宋体"/>
              </a:rPr>
              <a:t>本地化知识库检索与答案增强生成</a:t>
            </a:r>
          </a:p>
          <a:p>
            <a:pPr marL="0" indent="0" defTabSz="740663">
              <a:spcBef>
                <a:spcPts val="600"/>
              </a:spcBef>
              <a:buNone/>
              <a:defRPr sz="2106"/>
            </a:pPr>
            <a:r>
              <a:rPr lang="en-US" altLang="zh-CN" dirty="0">
                <a:latin typeface="宋体"/>
                <a:ea typeface="宋体"/>
                <a:cs typeface="宋体"/>
                <a:sym typeface="宋体"/>
              </a:rPr>
              <a:t>4.2  </a:t>
            </a:r>
            <a:r>
              <a:rPr lang="zh-CN" altLang="en-US" dirty="0">
                <a:latin typeface="宋体"/>
                <a:ea typeface="宋体"/>
                <a:cs typeface="宋体"/>
                <a:sym typeface="宋体"/>
              </a:rPr>
              <a:t>关于大模型使用的一些补充内容</a:t>
            </a:r>
          </a:p>
          <a:p>
            <a:pPr marL="0" indent="0" defTabSz="740663">
              <a:spcBef>
                <a:spcPts val="600"/>
              </a:spcBef>
              <a:buNone/>
              <a:defRPr sz="2106"/>
            </a:pPr>
            <a:r>
              <a:rPr lang="en-US" altLang="zh-CN" dirty="0">
                <a:latin typeface="宋体"/>
                <a:ea typeface="宋体"/>
                <a:cs typeface="宋体"/>
                <a:sym typeface="宋体"/>
              </a:rPr>
              <a:t>4.3  </a:t>
            </a:r>
            <a:r>
              <a:rPr lang="zh-CN" altLang="en-US" dirty="0">
                <a:latin typeface="宋体"/>
                <a:ea typeface="宋体"/>
                <a:cs typeface="宋体"/>
                <a:sym typeface="宋体"/>
              </a:rPr>
              <a:t>本章小结</a:t>
            </a:r>
          </a:p>
          <a:p>
            <a:pPr marL="0" indent="0" defTabSz="740663">
              <a:spcBef>
                <a:spcPts val="600"/>
              </a:spcBef>
              <a:buNone/>
              <a:defRPr sz="2106"/>
            </a:pPr>
            <a:endParaRPr lang="zh-CN" altLang="en-US" dirty="0">
              <a:latin typeface="宋体"/>
              <a:ea typeface="宋体"/>
              <a:cs typeface="宋体"/>
              <a:sym typeface="宋体"/>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4.1  </a:t>
            </a:r>
            <a:r>
              <a:rPr lang="zh-CN" altLang="zh-CN" sz="2400" kern="100" dirty="0">
                <a:solidFill>
                  <a:srgbClr val="000000"/>
                </a:solidFill>
                <a:effectLst/>
                <a:latin typeface="Arial" panose="020B0604020202020204" pitchFamily="34" charset="0"/>
                <a:ea typeface="方正小标宋简体"/>
                <a:cs typeface="宋体" panose="02010600030101010101" pitchFamily="2" charset="-122"/>
              </a:rPr>
              <a:t>财务信息抽取实战：基于知识链的</a:t>
            </a:r>
            <a:b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b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2400" kern="100" dirty="0">
                <a:solidFill>
                  <a:srgbClr val="000000"/>
                </a:solidFill>
                <a:effectLst/>
                <a:latin typeface="Arial" panose="020B0604020202020204" pitchFamily="34" charset="0"/>
                <a:ea typeface="方正小标宋简体"/>
                <a:cs typeface="宋体" panose="02010600030101010101" pitchFamily="2" charset="-122"/>
              </a:rPr>
              <a:t>本地化知识库检索与答案</a:t>
            </a:r>
            <a:r>
              <a:rPr lang="zh-CN" altLang="zh-CN" sz="2400" kern="1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增强</a:t>
            </a:r>
            <a:r>
              <a:rPr lang="zh-CN" altLang="zh-CN" sz="2400" kern="100" dirty="0">
                <a:solidFill>
                  <a:srgbClr val="000000"/>
                </a:solidFill>
                <a:effectLst/>
                <a:latin typeface="Arial" panose="020B0604020202020204" pitchFamily="34" charset="0"/>
                <a:ea typeface="方正小标宋简体"/>
                <a:cs typeface="宋体" panose="02010600030101010101" pitchFamily="2" charset="-122"/>
              </a:rPr>
              <a:t>生成</a:t>
            </a:r>
          </a:p>
        </p:txBody>
      </p:sp>
      <p:sp>
        <p:nvSpPr>
          <p:cNvPr id="5" name="文本框 4">
            <a:extLst>
              <a:ext uri="{FF2B5EF4-FFF2-40B4-BE49-F238E27FC236}">
                <a16:creationId xmlns:a16="http://schemas.microsoft.com/office/drawing/2014/main" id="{5DAA4D21-E141-46D6-A032-A684FAEE46F5}"/>
              </a:ext>
            </a:extLst>
          </p:cNvPr>
          <p:cNvSpPr txBox="1"/>
          <p:nvPr/>
        </p:nvSpPr>
        <p:spPr>
          <a:xfrm>
            <a:off x="257174" y="1662410"/>
            <a:ext cx="87725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86740" indent="-586740">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4.1.1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基于知识链的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本地化知识库检索与智能答案生成的机器人构建思路</a:t>
            </a:r>
          </a:p>
        </p:txBody>
      </p:sp>
      <p:sp>
        <p:nvSpPr>
          <p:cNvPr id="7" name="文本框 6">
            <a:extLst>
              <a:ext uri="{FF2B5EF4-FFF2-40B4-BE49-F238E27FC236}">
                <a16:creationId xmlns:a16="http://schemas.microsoft.com/office/drawing/2014/main" id="{8D69BB86-8888-4DF1-8AD7-575D56CB5BBE}"/>
              </a:ext>
            </a:extLst>
          </p:cNvPr>
          <p:cNvSpPr txBox="1"/>
          <p:nvPr/>
        </p:nvSpPr>
        <p:spPr>
          <a:xfrm>
            <a:off x="457199" y="2276514"/>
            <a:ext cx="8572499"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在构建我们本节的知识链检索机器人之前，我们需要对总体的环节进行设置，即如果</a:t>
            </a:r>
            <a:r>
              <a:rPr lang="en-US" altLang="zh-CN" sz="1600" dirty="0" err="1">
                <a:effectLst/>
                <a:latin typeface="Times New Roman" panose="02020603050405020304" pitchFamily="18" charset="0"/>
                <a:ea typeface="宋体" panose="02010600030101010101" pitchFamily="2" charset="-122"/>
              </a:rPr>
              <a:t>xiang</a:t>
            </a:r>
            <a:r>
              <a:rPr lang="zh-CN" altLang="zh-CN" sz="1600" dirty="0">
                <a:effectLst/>
                <a:latin typeface="Times New Roman" panose="02020603050405020304" pitchFamily="18" charset="0"/>
                <a:ea typeface="宋体" panose="02010600030101010101" pitchFamily="2" charset="-122"/>
              </a:rPr>
              <a:t>达成构建基于知识链的</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本地化知识库检索与智能答案生成的机器人所需要的步骤是哪些。</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遵循人类的思维习惯，当一个较为专业的问题来临时，首先需要在所有的知识范畴或者知识库中查询所有涉及的文档内容，之后阅读相关的文档从而解析出对应的目标。那么一个完整的知识链问答流程如下所示（注意蓝色部分，图可参看配套资源中给出的彩图文件），如图所示。</a:t>
            </a:r>
          </a:p>
        </p:txBody>
      </p:sp>
      <p:pic>
        <p:nvPicPr>
          <p:cNvPr id="8" name="图片 7">
            <a:extLst>
              <a:ext uri="{FF2B5EF4-FFF2-40B4-BE49-F238E27FC236}">
                <a16:creationId xmlns:a16="http://schemas.microsoft.com/office/drawing/2014/main" id="{03D954CF-BCE0-4947-8A27-9CBD717D348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3500" y="2764373"/>
            <a:ext cx="3810000" cy="4136390"/>
          </a:xfrm>
          <a:prstGeom prst="rect">
            <a:avLst/>
          </a:prstGeom>
          <a:noFill/>
          <a:ln>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4.1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财务信息抽取实战：基于知识链的</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本地化知识库检索与答案</a:t>
            </a:r>
            <a:r>
              <a:rPr lang="zh-CN" altLang="zh-CN" sz="2800" kern="1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增强</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生成</a:t>
            </a:r>
            <a:endParaRPr lang="zh-CN" altLang="en-US" dirty="0">
              <a:latin typeface="宋体"/>
              <a:ea typeface="宋体"/>
              <a:cs typeface="宋体"/>
              <a:sym typeface="宋体"/>
            </a:endParaRPr>
          </a:p>
        </p:txBody>
      </p:sp>
      <p:sp>
        <p:nvSpPr>
          <p:cNvPr id="39" name="Shape 39"/>
          <p:cNvSpPr>
            <a:spLocks noGrp="1"/>
          </p:cNvSpPr>
          <p:nvPr>
            <p:ph type="body" sz="quarter" idx="4294967295"/>
          </p:nvPr>
        </p:nvSpPr>
        <p:spPr>
          <a:xfrm>
            <a:off x="317500" y="1417638"/>
            <a:ext cx="8229600" cy="611187"/>
          </a:xfrm>
          <a:prstGeom prst="rect">
            <a:avLst/>
          </a:prstGeom>
          <a:extLst>
            <a:ext uri="{C572A759-6A51-4108-AA02-DFA0A04FC94B}">
              <ma14:wrappingTextBoxFlag xmlns:ma14="http://schemas.microsoft.com/office/mac/drawingml/2011/main" xmlns=""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4.1.2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获取专业文档与编码存储：基于深度学习的文档编码</a:t>
            </a:r>
          </a:p>
        </p:txBody>
      </p:sp>
      <p:sp>
        <p:nvSpPr>
          <p:cNvPr id="13" name="文本框 12">
            <a:extLst>
              <a:ext uri="{FF2B5EF4-FFF2-40B4-BE49-F238E27FC236}">
                <a16:creationId xmlns:a16="http://schemas.microsoft.com/office/drawing/2014/main" id="{162616D3-B387-4594-9A1B-3E0F5AD99B6C}"/>
              </a:ext>
            </a:extLst>
          </p:cNvPr>
          <p:cNvSpPr txBox="1"/>
          <p:nvPr/>
        </p:nvSpPr>
        <p:spPr>
          <a:xfrm>
            <a:off x="457200" y="2133601"/>
            <a:ext cx="8089900" cy="3349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在上一节的分析中，读者可以知道想完成一条完整的知识链，第一条的内容就是根据所提出的问题获取到所有涉及到的专业范畴内的文档。对于此问题的回答，一个非常简单的答案就是将所有的文档喂给</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，之后根据问题要求其回答是否相关。</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答案是可以的，但是在实际中使用于此种方法，一般会产生如下的问题：</a:t>
            </a:r>
          </a:p>
          <a:p>
            <a:pPr marL="342900" lvl="0" indent="-342900" algn="just">
              <a:lnSpc>
                <a:spcPts val="1560"/>
              </a:lnSpc>
              <a:buFont typeface="Wingdings" panose="05000000000000000000" pitchFamily="2" charset="2"/>
              <a:buChar char=""/>
              <a:tabLst>
                <a:tab pos="536575" algn="l"/>
              </a:tabLst>
            </a:pPr>
            <a:r>
              <a:rPr lang="zh-CN" altLang="zh-CN" sz="1600" dirty="0">
                <a:solidFill>
                  <a:srgbClr val="000000"/>
                </a:solidFill>
                <a:effectLst/>
                <a:latin typeface="Times New Roman" panose="02020603050405020304" pitchFamily="18" charset="0"/>
                <a:ea typeface="仿宋_GB2312"/>
                <a:cs typeface="Arial" panose="020B0604020202020204" pitchFamily="34" charset="0"/>
              </a:rPr>
              <a:t>文档长度过长，无法一次性喂给</a:t>
            </a:r>
            <a:r>
              <a:rPr lang="en-US" altLang="zh-CN" sz="1600" dirty="0" err="1">
                <a:solidFill>
                  <a:srgbClr val="000000"/>
                </a:solidFill>
                <a:effectLst/>
                <a:latin typeface="Times New Roman" panose="02020603050405020304" pitchFamily="18" charset="0"/>
                <a:ea typeface="仿宋_GB2312"/>
                <a:cs typeface="Arial" panose="020B0604020202020204" pitchFamily="34" charset="0"/>
              </a:rPr>
              <a:t>ChatGLM</a:t>
            </a:r>
            <a:r>
              <a:rPr lang="zh-CN" altLang="zh-CN" sz="1600" dirty="0">
                <a:solidFill>
                  <a:srgbClr val="000000"/>
                </a:solidFill>
                <a:effectLst/>
                <a:latin typeface="Times New Roman" panose="02020603050405020304" pitchFamily="18" charset="0"/>
                <a:ea typeface="仿宋_GB2312"/>
                <a:cs typeface="Arial" panose="020B0604020202020204" pitchFamily="34" charset="0"/>
              </a:rPr>
              <a:t>读取；</a:t>
            </a:r>
          </a:p>
          <a:p>
            <a:pPr marL="342900" lvl="0" indent="-342900" algn="just">
              <a:lnSpc>
                <a:spcPts val="1560"/>
              </a:lnSpc>
              <a:buFont typeface="Wingdings" panose="05000000000000000000" pitchFamily="2" charset="2"/>
              <a:buChar char=""/>
              <a:tabLst>
                <a:tab pos="536575" algn="l"/>
              </a:tabLst>
            </a:pPr>
            <a:r>
              <a:rPr lang="zh-CN" altLang="zh-CN" sz="1600" dirty="0">
                <a:solidFill>
                  <a:srgbClr val="000000"/>
                </a:solidFill>
                <a:effectLst/>
                <a:latin typeface="Times New Roman" panose="02020603050405020304" pitchFamily="18" charset="0"/>
                <a:ea typeface="仿宋_GB2312"/>
                <a:cs typeface="Arial" panose="020B0604020202020204" pitchFamily="34" charset="0"/>
              </a:rPr>
              <a:t>文档数量过多，</a:t>
            </a:r>
            <a:r>
              <a:rPr lang="en-US" altLang="zh-CN" sz="1600" dirty="0" err="1">
                <a:solidFill>
                  <a:srgbClr val="000000"/>
                </a:solidFill>
                <a:effectLst/>
                <a:latin typeface="Times New Roman" panose="02020603050405020304" pitchFamily="18" charset="0"/>
                <a:ea typeface="仿宋_GB2312"/>
                <a:cs typeface="Arial" panose="020B0604020202020204" pitchFamily="34" charset="0"/>
              </a:rPr>
              <a:t>ChatGLM</a:t>
            </a:r>
            <a:r>
              <a:rPr lang="zh-CN" altLang="zh-CN" sz="1600" dirty="0">
                <a:solidFill>
                  <a:srgbClr val="000000"/>
                </a:solidFill>
                <a:effectLst/>
                <a:latin typeface="Times New Roman" panose="02020603050405020304" pitchFamily="18" charset="0"/>
                <a:ea typeface="仿宋_GB2312"/>
                <a:cs typeface="Arial" panose="020B0604020202020204" pitchFamily="34" charset="0"/>
              </a:rPr>
              <a:t>阅读花费时间过大；</a:t>
            </a:r>
          </a:p>
          <a:p>
            <a:pPr marL="342900" lvl="0" indent="-342900" algn="just">
              <a:lnSpc>
                <a:spcPts val="1560"/>
              </a:lnSpc>
              <a:buFont typeface="Wingdings" panose="05000000000000000000" pitchFamily="2" charset="2"/>
              <a:buChar char=""/>
              <a:tabLst>
                <a:tab pos="536575" algn="l"/>
              </a:tabLst>
            </a:pPr>
            <a:r>
              <a:rPr lang="zh-CN" altLang="zh-CN" sz="1600" dirty="0">
                <a:solidFill>
                  <a:srgbClr val="000000"/>
                </a:solidFill>
                <a:effectLst/>
                <a:latin typeface="Times New Roman" panose="02020603050405020304" pitchFamily="18" charset="0"/>
                <a:ea typeface="仿宋_GB2312"/>
                <a:cs typeface="Arial" panose="020B0604020202020204" pitchFamily="34" charset="0"/>
              </a:rPr>
              <a:t>查询内容雷同，使得</a:t>
            </a:r>
            <a:r>
              <a:rPr lang="en-US" altLang="zh-CN" sz="1600" dirty="0" err="1">
                <a:solidFill>
                  <a:srgbClr val="000000"/>
                </a:solidFill>
                <a:effectLst/>
                <a:latin typeface="Times New Roman" panose="02020603050405020304" pitchFamily="18" charset="0"/>
                <a:ea typeface="仿宋_GB2312"/>
                <a:cs typeface="Arial" panose="020B0604020202020204" pitchFamily="34" charset="0"/>
              </a:rPr>
              <a:t>ChatGLM</a:t>
            </a:r>
            <a:r>
              <a:rPr lang="zh-CN" altLang="zh-CN" sz="1600" dirty="0">
                <a:solidFill>
                  <a:srgbClr val="000000"/>
                </a:solidFill>
                <a:effectLst/>
                <a:latin typeface="Times New Roman" panose="02020603050405020304" pitchFamily="18" charset="0"/>
                <a:ea typeface="仿宋_GB2312"/>
                <a:cs typeface="Arial" panose="020B0604020202020204" pitchFamily="34" charset="0"/>
              </a:rPr>
              <a:t>多次重复阅读相同内容，浪费成本；</a:t>
            </a:r>
          </a:p>
          <a:p>
            <a:pPr marL="342900" lvl="0" indent="-342900" algn="just">
              <a:lnSpc>
                <a:spcPts val="1560"/>
              </a:lnSpc>
              <a:buFont typeface="Wingdings" panose="05000000000000000000" pitchFamily="2" charset="2"/>
              <a:buChar char=""/>
              <a:tabLst>
                <a:tab pos="536575" algn="l"/>
              </a:tabLst>
            </a:pPr>
            <a:r>
              <a:rPr lang="zh-CN" altLang="zh-CN" sz="1600" dirty="0">
                <a:solidFill>
                  <a:srgbClr val="000000"/>
                </a:solidFill>
                <a:effectLst/>
                <a:latin typeface="Times New Roman" panose="02020603050405020304" pitchFamily="18" charset="0"/>
                <a:ea typeface="仿宋_GB2312"/>
                <a:cs typeface="Arial" panose="020B0604020202020204" pitchFamily="34" charset="0"/>
              </a:rPr>
              <a:t>第一次查询的结果无法存档；</a:t>
            </a:r>
          </a:p>
          <a:p>
            <a:pPr marL="342900" lvl="0" indent="-342900" algn="just">
              <a:lnSpc>
                <a:spcPts val="1560"/>
              </a:lnSpc>
              <a:buFont typeface="Wingdings" panose="05000000000000000000" pitchFamily="2" charset="2"/>
              <a:buChar char=""/>
              <a:tabLst>
                <a:tab pos="536575" algn="l"/>
              </a:tabLst>
            </a:pPr>
            <a:r>
              <a:rPr lang="zh-CN" altLang="zh-CN" sz="1600" dirty="0">
                <a:solidFill>
                  <a:srgbClr val="000000"/>
                </a:solidFill>
                <a:effectLst/>
                <a:latin typeface="Times New Roman" panose="02020603050405020304" pitchFamily="18" charset="0"/>
                <a:ea typeface="仿宋_GB2312"/>
                <a:cs typeface="Arial" panose="020B0604020202020204" pitchFamily="34" charset="0"/>
              </a:rPr>
              <a:t>产生的结果较为分散无法聚焦于具体问题。</a:t>
            </a:r>
          </a:p>
          <a:p>
            <a:pPr indent="269875" algn="just">
              <a:lnSpc>
                <a:spcPts val="1560"/>
              </a:lnSpc>
              <a:spcBef>
                <a:spcPts val="755"/>
              </a:spcBef>
            </a:pP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对于</a:t>
            </a:r>
            <a:r>
              <a:rPr lang="en-US" altLang="zh-CN" sz="1600" dirty="0" err="1">
                <a:effectLst/>
                <a:latin typeface="Times New Roman" panose="02020603050405020304" pitchFamily="18" charset="0"/>
                <a:ea typeface="宋体" panose="02010600030101010101" pitchFamily="2" charset="-122"/>
                <a:cs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来说，一次性输入较多的文档内容会使得模型产生爆显存的问题；而同时如果文档内容过多的话，在一定时间内要求而阅读过多的文本内容，则会花费大量的</a:t>
            </a:r>
            <a:r>
              <a:rPr lang="en-US" altLang="zh-CN" sz="1600" dirty="0" err="1">
                <a:effectLst/>
                <a:latin typeface="Times New Roman" panose="02020603050405020304" pitchFamily="18" charset="0"/>
                <a:ea typeface="宋体" panose="02010600030101010101" pitchFamily="2" charset="-122"/>
                <a:cs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的时间；并且当查询的内容相同或类似时，则会白白浪费花费的查询成本。并且对于结果来说，由于</a:t>
            </a:r>
            <a:r>
              <a:rPr lang="en-US" altLang="zh-CN" sz="1600" dirty="0" err="1">
                <a:effectLst/>
                <a:latin typeface="Times New Roman" panose="02020603050405020304" pitchFamily="18" charset="0"/>
                <a:ea typeface="宋体" panose="02010600030101010101" pitchFamily="2" charset="-122"/>
                <a:cs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本身的具有一定的不确定性，对第一次查询的结果输出可能并不是很确定，缺乏一个统一的标准，因此产生的结果往往较为分散并且无法对其进行统一标准的存储。因此仅仅使用</a:t>
            </a:r>
            <a:r>
              <a:rPr lang="en-US" altLang="zh-CN" sz="1600" dirty="0" err="1">
                <a:effectLst/>
                <a:latin typeface="Times New Roman" panose="02020603050405020304" pitchFamily="18" charset="0"/>
                <a:ea typeface="宋体" panose="02010600030101010101" pitchFamily="2" charset="-122"/>
                <a:cs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完成内容的并不合适。</a:t>
            </a:r>
          </a:p>
        </p:txBody>
      </p:sp>
    </p:spTree>
    <p:extLst>
      <p:ext uri="{BB962C8B-B14F-4D97-AF65-F5344CB8AC3E}">
        <p14:creationId xmlns:p14="http://schemas.microsoft.com/office/powerpoint/2010/main" val="251875959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4.1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财务信息抽取实战：基于知识链的</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本地化知识库检索与答案</a:t>
            </a:r>
            <a:r>
              <a:rPr lang="zh-CN" altLang="zh-CN" sz="2800" kern="1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增强</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生成</a:t>
            </a:r>
            <a:endParaRPr lang="zh-CN" altLang="en-US" dirty="0">
              <a:latin typeface="宋体"/>
              <a:ea typeface="宋体"/>
              <a:cs typeface="宋体"/>
              <a:sym typeface="宋体"/>
            </a:endParaRPr>
          </a:p>
        </p:txBody>
      </p:sp>
      <p:sp>
        <p:nvSpPr>
          <p:cNvPr id="39" name="Shape 39"/>
          <p:cNvSpPr>
            <a:spLocks noGrp="1"/>
          </p:cNvSpPr>
          <p:nvPr>
            <p:ph type="body" sz="quarter" idx="4294967295"/>
          </p:nvPr>
        </p:nvSpPr>
        <p:spPr>
          <a:xfrm>
            <a:off x="317500" y="1417638"/>
            <a:ext cx="8229600" cy="630237"/>
          </a:xfrm>
          <a:prstGeom prst="rect">
            <a:avLst/>
          </a:prstGeom>
          <a:extLst>
            <a:ext uri="{C572A759-6A51-4108-AA02-DFA0A04FC94B}">
              <ma14:wrappingTextBoxFlag xmlns:ma14="http://schemas.microsoft.com/office/mac/drawingml/2011/main" xmlns=""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4.1.3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查询文本编码的相关性比较与排序</a:t>
            </a:r>
          </a:p>
        </p:txBody>
      </p:sp>
      <p:sp>
        <p:nvSpPr>
          <p:cNvPr id="13" name="文本框 12">
            <a:extLst>
              <a:ext uri="{FF2B5EF4-FFF2-40B4-BE49-F238E27FC236}">
                <a16:creationId xmlns:a16="http://schemas.microsoft.com/office/drawing/2014/main" id="{3D14EFC6-4C68-4087-9269-4A2026F9AB64}"/>
              </a:ext>
            </a:extLst>
          </p:cNvPr>
          <p:cNvSpPr txBox="1"/>
          <p:nvPr/>
        </p:nvSpPr>
        <p:spPr>
          <a:xfrm>
            <a:off x="31749" y="1863209"/>
            <a:ext cx="8515351"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下面一步就是进行相关性文本的比较与排序，按前面章节中对过程的分析可得知，文本编码后的目的是用于同输入的查询文本进行比较，计算其相关性排序从而确定查询文本与已有的文本的相关程度。</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同样需要注意的是，在这一阶段内容中，与上一阶段相似，也要对输入的查询文本内容进行编码，因此需要同样的编码方式。完整的相关性比较代码如下所示。</a:t>
            </a:r>
          </a:p>
        </p:txBody>
      </p:sp>
      <p:pic>
        <p:nvPicPr>
          <p:cNvPr id="3" name="图片 2">
            <a:extLst>
              <a:ext uri="{FF2B5EF4-FFF2-40B4-BE49-F238E27FC236}">
                <a16:creationId xmlns:a16="http://schemas.microsoft.com/office/drawing/2014/main" id="{ABE056BF-188D-4216-A9EC-1E23A1F8E50E}"/>
              </a:ext>
            </a:extLst>
          </p:cNvPr>
          <p:cNvPicPr>
            <a:picLocks noChangeAspect="1"/>
          </p:cNvPicPr>
          <p:nvPr/>
        </p:nvPicPr>
        <p:blipFill>
          <a:blip r:embed="rId2"/>
          <a:stretch>
            <a:fillRect/>
          </a:stretch>
        </p:blipFill>
        <p:spPr>
          <a:xfrm>
            <a:off x="2454021" y="3332988"/>
            <a:ext cx="5512308" cy="1525524"/>
          </a:xfrm>
          <a:prstGeom prst="rect">
            <a:avLst/>
          </a:prstGeom>
        </p:spPr>
      </p:pic>
    </p:spTree>
    <p:extLst>
      <p:ext uri="{BB962C8B-B14F-4D97-AF65-F5344CB8AC3E}">
        <p14:creationId xmlns:p14="http://schemas.microsoft.com/office/powerpoint/2010/main" val="44406799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4.1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财务信息抽取实战：基于知识链的</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本地化知识库检索与答案</a:t>
            </a:r>
            <a:r>
              <a:rPr lang="zh-CN" altLang="zh-CN" sz="2800" kern="1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增强</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生成</a:t>
            </a:r>
            <a:endParaRPr lang="zh-CN" altLang="en-US" sz="2800" b="1" dirty="0">
              <a:latin typeface="宋体"/>
              <a:ea typeface="宋体"/>
              <a:cs typeface="宋体"/>
              <a:sym typeface="宋体"/>
            </a:endParaRPr>
          </a:p>
        </p:txBody>
      </p:sp>
      <p:sp>
        <p:nvSpPr>
          <p:cNvPr id="6" name="文本框 5">
            <a:extLst>
              <a:ext uri="{FF2B5EF4-FFF2-40B4-BE49-F238E27FC236}">
                <a16:creationId xmlns:a16="http://schemas.microsoft.com/office/drawing/2014/main" id="{77E74240-1CEE-4E1E-B360-53A2BD352F78}"/>
              </a:ext>
            </a:extLst>
          </p:cNvPr>
          <p:cNvSpPr txBox="1"/>
          <p:nvPr/>
        </p:nvSpPr>
        <p:spPr>
          <a:xfrm>
            <a:off x="209550" y="1417638"/>
            <a:ext cx="665797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4.1.4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基于知识链的</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ChatGLM</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本地化知识库检索与智能答案生成</a:t>
            </a:r>
          </a:p>
        </p:txBody>
      </p:sp>
      <p:sp>
        <p:nvSpPr>
          <p:cNvPr id="8" name="文本框 7">
            <a:extLst>
              <a:ext uri="{FF2B5EF4-FFF2-40B4-BE49-F238E27FC236}">
                <a16:creationId xmlns:a16="http://schemas.microsoft.com/office/drawing/2014/main" id="{933FD8AC-9C44-488E-A07A-0C888EFAD5C6}"/>
              </a:ext>
            </a:extLst>
          </p:cNvPr>
          <p:cNvSpPr txBox="1"/>
          <p:nvPr/>
        </p:nvSpPr>
        <p:spPr>
          <a:xfrm>
            <a:off x="457201" y="2047875"/>
            <a:ext cx="8229599" cy="2026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400" dirty="0">
                <a:effectLst/>
                <a:latin typeface="Times New Roman" panose="02020603050405020304" pitchFamily="18" charset="0"/>
                <a:ea typeface="宋体" panose="02010600030101010101" pitchFamily="2" charset="-122"/>
              </a:rPr>
              <a:t>下面到了本实战的最后一步，相信读者经过前面作者的分析，对于对于在多个文档中查找最相关的文档有了一定的了解。</a:t>
            </a:r>
            <a:r>
              <a:rPr lang="en-US" altLang="zh-CN" sz="1400" dirty="0">
                <a:effectLst/>
                <a:latin typeface="Times New Roman" panose="02020603050405020304" pitchFamily="18" charset="0"/>
                <a:ea typeface="宋体" panose="02010600030101010101" pitchFamily="2" charset="-122"/>
              </a:rPr>
              <a:t>	</a:t>
            </a:r>
            <a:r>
              <a:rPr lang="zh-CN" altLang="zh-CN" sz="1400" dirty="0">
                <a:effectLst/>
                <a:latin typeface="Times New Roman" panose="02020603050405020304" pitchFamily="18" charset="0"/>
                <a:ea typeface="宋体" panose="02010600030101010101" pitchFamily="2" charset="-122"/>
              </a:rPr>
              <a:t>那下一步的内容就是将查找到的相关文档重新进行文本比对，将与问题最相关的若干条文档内容输入到</a:t>
            </a:r>
            <a:r>
              <a:rPr lang="en-US" altLang="zh-CN" sz="1400" dirty="0" err="1">
                <a:effectLst/>
                <a:latin typeface="Times New Roman" panose="02020603050405020304" pitchFamily="18" charset="0"/>
                <a:ea typeface="宋体" panose="02010600030101010101" pitchFamily="2" charset="-122"/>
              </a:rPr>
              <a:t>ChatGLM</a:t>
            </a:r>
            <a:r>
              <a:rPr lang="zh-CN" altLang="zh-CN" sz="1400" dirty="0">
                <a:effectLst/>
                <a:latin typeface="Times New Roman" panose="02020603050405020304" pitchFamily="18" charset="0"/>
                <a:ea typeface="宋体" panose="02010600030101010101" pitchFamily="2" charset="-122"/>
              </a:rPr>
              <a:t>中，阅读并反馈查询问题的答案。</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这部分的内容较为简单，读者可以参考</a:t>
            </a:r>
            <a:r>
              <a:rPr lang="en-US" altLang="zh-CN" sz="1600" dirty="0">
                <a:effectLst/>
                <a:latin typeface="Times New Roman" panose="02020603050405020304" pitchFamily="18" charset="0"/>
                <a:ea typeface="宋体" panose="02010600030101010101" pitchFamily="2" charset="-122"/>
              </a:rPr>
              <a:t>6.1</a:t>
            </a:r>
            <a:r>
              <a:rPr lang="zh-CN" altLang="zh-CN" sz="1600" dirty="0">
                <a:effectLst/>
                <a:latin typeface="Times New Roman" panose="02020603050405020304" pitchFamily="18" charset="0"/>
                <a:ea typeface="宋体" panose="02010600030101010101" pitchFamily="2" charset="-122"/>
              </a:rPr>
              <a:t>节的内容完成此部分的内容，而一个更为特殊的要求在于，我们查询的问题可能并不存在于输入的文本内容中，而对于某些问题</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会根据以往的训练内容自动的生成答案，但是这答案可能并不是我们想要的，仅仅依靠文档内容得到，因此在这里创建相关的</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时，需要显式的明确告诉</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，不可以凭借经验或者以往的训练内容回答问题。因此</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的设置如下所示。</a:t>
            </a:r>
          </a:p>
          <a:p>
            <a:pPr lvl="0" algn="just">
              <a:lnSpc>
                <a:spcPts val="157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CB0B2919-5C3F-4F65-A383-A9A56CF95D1C}"/>
              </a:ext>
            </a:extLst>
          </p:cNvPr>
          <p:cNvPicPr>
            <a:picLocks noChangeAspect="1"/>
          </p:cNvPicPr>
          <p:nvPr/>
        </p:nvPicPr>
        <p:blipFill>
          <a:blip r:embed="rId2"/>
          <a:stretch>
            <a:fillRect/>
          </a:stretch>
        </p:blipFill>
        <p:spPr>
          <a:xfrm>
            <a:off x="2701671" y="4181942"/>
            <a:ext cx="5512308" cy="306324"/>
          </a:xfrm>
          <a:prstGeom prst="rect">
            <a:avLst/>
          </a:prstGeom>
        </p:spPr>
      </p:pic>
    </p:spTree>
    <p:extLst>
      <p:ext uri="{BB962C8B-B14F-4D97-AF65-F5344CB8AC3E}">
        <p14:creationId xmlns:p14="http://schemas.microsoft.com/office/powerpoint/2010/main" val="180939025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lgn="ctr">
              <a:spcBef>
                <a:spcPts val="2000"/>
              </a:spcBef>
              <a:spcAft>
                <a:spcPts val="2000"/>
              </a:spcAft>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4.2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关于大模型</a:t>
            </a:r>
            <a:r>
              <a:rPr lang="zh-CN" altLang="zh-CN" sz="2800" kern="100" dirty="0">
                <a:solidFill>
                  <a:srgbClr val="000000"/>
                </a:solidFill>
                <a:effectLst/>
                <a:latin typeface="Cambria" panose="02040503050406030204" pitchFamily="18" charset="0"/>
                <a:ea typeface="方正小标宋简体"/>
                <a:cs typeface="宋体" panose="02010600030101010101" pitchFamily="2" charset="-122"/>
              </a:rPr>
              <a:t>使用</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的一些补充内容</a:t>
            </a: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4.2.1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语言的艺术：</a:t>
            </a:r>
            <a:r>
              <a:rPr lang="en-US" altLang="zh-CN" sz="1800" dirty="0">
                <a:effectLst/>
                <a:latin typeface="Arial" panose="020B0604020202020204" pitchFamily="34" charset="0"/>
                <a:ea typeface="黑体" panose="02010609060101010101" pitchFamily="49" charset="-122"/>
                <a:cs typeface="宋体" panose="02010600030101010101" pitchFamily="2" charset="-122"/>
              </a:rPr>
              <a:t>Prompt</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的前世今生</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900" y="2028826"/>
            <a:ext cx="7686675" cy="18056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前面章节中作者较少说明的一项内容就是</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，本小节将着重介绍此方面的内容。</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通过前面的演示读者可能大概对</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有了一定的了解，即通过输入特定的“语言组合”使得模型能够更好的适配各种任务。因此，合适的</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对于模型的效果至关重要。大量研究表明，</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的微小差别，可能会造成效果的巨大差异。研究者们就如何设计</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做出了各种各样的努力</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自然语言背景知识的融合、切合目标的约束条件、不再拘泥于语言形式的</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探索等等。如图所示。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8C6E2520-BF43-4889-85CE-32EE9913116E}"/>
              </a:ext>
            </a:extLst>
          </p:cNvPr>
          <p:cNvPicPr/>
          <p:nvPr/>
        </p:nvPicPr>
        <p:blipFill>
          <a:blip r:embed="rId2"/>
          <a:stretch>
            <a:fillRect/>
          </a:stretch>
        </p:blipFill>
        <p:spPr>
          <a:xfrm>
            <a:off x="4889182" y="3688715"/>
            <a:ext cx="2165985" cy="1576070"/>
          </a:xfrm>
          <a:prstGeom prst="rect">
            <a:avLst/>
          </a:prstGeom>
        </p:spPr>
      </p:pic>
      <p:sp>
        <p:nvSpPr>
          <p:cNvPr id="7" name="文本框 6">
            <a:extLst>
              <a:ext uri="{FF2B5EF4-FFF2-40B4-BE49-F238E27FC236}">
                <a16:creationId xmlns:a16="http://schemas.microsoft.com/office/drawing/2014/main" id="{92A89DA8-1C61-4EC9-A6D2-3BD3A91D45FE}"/>
              </a:ext>
            </a:extLst>
          </p:cNvPr>
          <p:cNvSpPr txBox="1"/>
          <p:nvPr/>
        </p:nvSpPr>
        <p:spPr>
          <a:xfrm>
            <a:off x="317182" y="3834449"/>
            <a:ext cx="457200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刚刚出现的时候，还没有被叫做</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，是研究者们为了下游任务设计出来的一种输入形式或模板，它能够帮助语言模型</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回忆</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起自己在预训练时</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学习</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到的东西，因此后来慢慢地被叫做</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了。</a:t>
            </a:r>
          </a:p>
        </p:txBody>
      </p:sp>
    </p:spTree>
    <p:extLst>
      <p:ext uri="{BB962C8B-B14F-4D97-AF65-F5344CB8AC3E}">
        <p14:creationId xmlns:p14="http://schemas.microsoft.com/office/powerpoint/2010/main" val="355113002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lgn="ctr">
              <a:spcBef>
                <a:spcPts val="2000"/>
              </a:spcBef>
              <a:spcAft>
                <a:spcPts val="2000"/>
              </a:spcAft>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4.2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关于大模型</a:t>
            </a:r>
            <a:r>
              <a:rPr lang="zh-CN" altLang="zh-CN" sz="2800" kern="100" dirty="0">
                <a:solidFill>
                  <a:srgbClr val="000000"/>
                </a:solidFill>
                <a:effectLst/>
                <a:latin typeface="Cambria" panose="02040503050406030204" pitchFamily="18" charset="0"/>
                <a:ea typeface="方正小标宋简体"/>
                <a:cs typeface="宋体" panose="02010600030101010101" pitchFamily="2" charset="-122"/>
              </a:rPr>
              <a:t>使用</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的一些补充内容</a:t>
            </a: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4.2.2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一种新的基于</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ChatGLM</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的文本检索方案</a:t>
            </a:r>
          </a:p>
        </p:txBody>
      </p:sp>
      <p:sp>
        <p:nvSpPr>
          <p:cNvPr id="8" name="文本框 7">
            <a:extLst>
              <a:ext uri="{FF2B5EF4-FFF2-40B4-BE49-F238E27FC236}">
                <a16:creationId xmlns:a16="http://schemas.microsoft.com/office/drawing/2014/main" id="{3D4D887B-2C90-4DBB-B7C5-087BBB6C4003}"/>
              </a:ext>
            </a:extLst>
          </p:cNvPr>
          <p:cNvSpPr txBox="1"/>
          <p:nvPr/>
        </p:nvSpPr>
        <p:spPr>
          <a:xfrm>
            <a:off x="285750" y="1838325"/>
            <a:ext cx="8572500" cy="2791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Aft>
                <a:spcPts val="600"/>
              </a:spcAft>
            </a:pPr>
            <a:r>
              <a:rPr lang="zh-CN" altLang="zh-CN" sz="1050" dirty="0">
                <a:effectLst/>
                <a:latin typeface="Times New Roman" panose="02020603050405020304" pitchFamily="18" charset="0"/>
                <a:ea typeface="宋体" panose="02010600030101010101" pitchFamily="2" charset="-122"/>
              </a:rPr>
              <a:t>首先来回顾一下作者在前文中如何基于</a:t>
            </a:r>
            <a:r>
              <a:rPr lang="en-US" altLang="zh-CN" sz="1050" dirty="0" err="1">
                <a:effectLst/>
                <a:latin typeface="Times New Roman" panose="02020603050405020304" pitchFamily="18" charset="0"/>
                <a:ea typeface="宋体" panose="02010600030101010101" pitchFamily="2" charset="-122"/>
              </a:rPr>
              <a:t>chatglm</a:t>
            </a:r>
            <a:r>
              <a:rPr lang="zh-CN" altLang="zh-CN" sz="1050" dirty="0">
                <a:effectLst/>
                <a:latin typeface="Times New Roman" panose="02020603050405020304" pitchFamily="18" charset="0"/>
                <a:ea typeface="宋体" panose="02010600030101010101" pitchFamily="2" charset="-122"/>
              </a:rPr>
              <a:t>做文档问答，其一个中心思路是</a:t>
            </a:r>
            <a:r>
              <a:rPr lang="en-US" altLang="zh-CN" sz="1050" dirty="0">
                <a:effectLst/>
                <a:latin typeface="Times New Roman" panose="02020603050405020304" pitchFamily="18" charset="0"/>
                <a:ea typeface="宋体" panose="02010600030101010101" pitchFamily="2" charset="-122"/>
              </a:rPr>
              <a:t>"</a:t>
            </a:r>
            <a:r>
              <a:rPr lang="zh-CN" altLang="zh-CN" sz="1050" dirty="0">
                <a:effectLst/>
                <a:latin typeface="Times New Roman" panose="02020603050405020304" pitchFamily="18" charset="0"/>
                <a:ea typeface="宋体" panose="02010600030101010101" pitchFamily="2" charset="-122"/>
              </a:rPr>
              <a:t>先检索再整合</a:t>
            </a:r>
            <a:r>
              <a:rPr lang="en-US" altLang="zh-CN" sz="1050" dirty="0">
                <a:effectLst/>
                <a:latin typeface="Times New Roman" panose="02020603050405020304" pitchFamily="18" charset="0"/>
                <a:ea typeface="宋体" panose="02010600030101010101" pitchFamily="2" charset="-122"/>
              </a:rPr>
              <a:t>"</a:t>
            </a:r>
            <a:r>
              <a:rPr lang="zh-CN" altLang="zh-CN" sz="1050" dirty="0">
                <a:effectLst/>
                <a:latin typeface="Times New Roman" panose="02020603050405020304" pitchFamily="18" charset="0"/>
                <a:ea typeface="宋体" panose="02010600030101010101" pitchFamily="2" charset="-122"/>
              </a:rPr>
              <a:t>，大致思路如下：</a:t>
            </a:r>
          </a:p>
          <a:p>
            <a:pPr marL="342900" lvl="0" indent="-342900" algn="just">
              <a:lnSpc>
                <a:spcPts val="1560"/>
              </a:lnSpc>
              <a:buFont typeface="Wingdings" panose="05000000000000000000" pitchFamily="2" charset="2"/>
              <a:buChar char=""/>
              <a:tabLst>
                <a:tab pos="536575" algn="l"/>
              </a:tabLst>
            </a:pPr>
            <a:r>
              <a:rPr lang="zh-CN" altLang="zh-CN" sz="1050" dirty="0">
                <a:solidFill>
                  <a:srgbClr val="000000"/>
                </a:solidFill>
                <a:effectLst/>
                <a:latin typeface="Times New Roman" panose="02020603050405020304" pitchFamily="18" charset="0"/>
                <a:ea typeface="仿宋_GB2312"/>
                <a:cs typeface="Arial" panose="020B0604020202020204" pitchFamily="34" charset="0"/>
              </a:rPr>
              <a:t>首先准备好文档，把每个文档切成若干个小的模块；</a:t>
            </a:r>
          </a:p>
          <a:p>
            <a:pPr marL="342900" lvl="0" indent="-342900" algn="just">
              <a:lnSpc>
                <a:spcPts val="1560"/>
              </a:lnSpc>
              <a:buFont typeface="Wingdings" panose="05000000000000000000" pitchFamily="2" charset="2"/>
              <a:buChar char=""/>
              <a:tabLst>
                <a:tab pos="536575" algn="l"/>
              </a:tabLst>
            </a:pPr>
            <a:r>
              <a:rPr lang="zh-CN" altLang="zh-CN" sz="1050" dirty="0">
                <a:solidFill>
                  <a:srgbClr val="000000"/>
                </a:solidFill>
                <a:effectLst/>
                <a:latin typeface="Times New Roman" panose="02020603050405020304" pitchFamily="18" charset="0"/>
                <a:ea typeface="仿宋_GB2312"/>
                <a:cs typeface="Arial" panose="020B0604020202020204" pitchFamily="34" charset="0"/>
              </a:rPr>
              <a:t>调用文本转向量的接口，将每个模块转为一个向量，并存入向量数据库；</a:t>
            </a:r>
          </a:p>
          <a:p>
            <a:pPr marL="342900" lvl="0" indent="-342900" algn="just">
              <a:lnSpc>
                <a:spcPts val="1560"/>
              </a:lnSpc>
              <a:buFont typeface="Wingdings" panose="05000000000000000000" pitchFamily="2" charset="2"/>
              <a:buChar char=""/>
              <a:tabLst>
                <a:tab pos="536575" algn="l"/>
              </a:tabLst>
            </a:pPr>
            <a:r>
              <a:rPr lang="zh-CN" altLang="zh-CN" sz="1050" dirty="0">
                <a:solidFill>
                  <a:srgbClr val="000000"/>
                </a:solidFill>
                <a:effectLst/>
                <a:latin typeface="Times New Roman" panose="02020603050405020304" pitchFamily="18" charset="0"/>
                <a:ea typeface="仿宋_GB2312"/>
                <a:cs typeface="Arial" panose="020B0604020202020204" pitchFamily="34" charset="0"/>
              </a:rPr>
              <a:t>当用户发来一个问题的时候，将问题同样转为向量，并检索向量数据库，得到相关性最高的一个模块；</a:t>
            </a:r>
          </a:p>
          <a:p>
            <a:pPr marL="342900" lvl="0" indent="-342900" algn="just">
              <a:lnSpc>
                <a:spcPts val="1560"/>
              </a:lnSpc>
              <a:buFont typeface="Wingdings" panose="05000000000000000000" pitchFamily="2" charset="2"/>
              <a:buChar char=""/>
              <a:tabLst>
                <a:tab pos="536575" algn="l"/>
              </a:tabLst>
            </a:pPr>
            <a:r>
              <a:rPr lang="zh-CN" altLang="zh-CN" sz="1050" dirty="0">
                <a:solidFill>
                  <a:srgbClr val="000000"/>
                </a:solidFill>
                <a:effectLst/>
                <a:latin typeface="Times New Roman" panose="02020603050405020304" pitchFamily="18" charset="0"/>
                <a:ea typeface="仿宋_GB2312"/>
                <a:cs typeface="Arial" panose="020B0604020202020204" pitchFamily="34" charset="0"/>
              </a:rPr>
              <a:t>将问题和检索结果合并重写为一个新的请求发给</a:t>
            </a:r>
            <a:r>
              <a:rPr lang="en-US" altLang="zh-CN" sz="1050" dirty="0" err="1">
                <a:solidFill>
                  <a:srgbClr val="000000"/>
                </a:solidFill>
                <a:effectLst/>
                <a:latin typeface="Times New Roman" panose="02020603050405020304" pitchFamily="18" charset="0"/>
                <a:ea typeface="仿宋_GB2312"/>
                <a:cs typeface="Arial" panose="020B0604020202020204" pitchFamily="34" charset="0"/>
              </a:rPr>
              <a:t>chatglm</a:t>
            </a:r>
            <a:r>
              <a:rPr lang="zh-CN" altLang="zh-CN" sz="1050" dirty="0">
                <a:solidFill>
                  <a:srgbClr val="000000"/>
                </a:solidFill>
                <a:effectLst/>
                <a:latin typeface="Times New Roman" panose="02020603050405020304" pitchFamily="18" charset="0"/>
                <a:ea typeface="仿宋_GB2312"/>
                <a:cs typeface="Arial" panose="020B0604020202020204" pitchFamily="34" charset="0"/>
              </a:rPr>
              <a:t>的做问答。</a:t>
            </a:r>
          </a:p>
          <a:p>
            <a:pPr indent="269875" algn="just">
              <a:lnSpc>
                <a:spcPts val="1560"/>
              </a:lnSpc>
              <a:spcBef>
                <a:spcPts val="755"/>
              </a:spcBef>
            </a:pPr>
            <a:r>
              <a:rPr lang="zh-CN" altLang="zh-CN" sz="1000" dirty="0">
                <a:effectLst/>
                <a:latin typeface="Times New Roman" panose="02020603050405020304" pitchFamily="18" charset="0"/>
                <a:ea typeface="宋体" panose="02010600030101010101" pitchFamily="2" charset="-122"/>
                <a:cs typeface="宋体" panose="02010600030101010101" pitchFamily="2" charset="-122"/>
              </a:rPr>
              <a:t>这里实际做的是将用户请求的</a:t>
            </a:r>
            <a:r>
              <a:rPr lang="en-US" altLang="zh-CN" sz="1000" dirty="0">
                <a:effectLst/>
                <a:latin typeface="Times New Roman" panose="02020603050405020304" pitchFamily="18" charset="0"/>
                <a:ea typeface="宋体" panose="02010600030101010101" pitchFamily="2" charset="-122"/>
                <a:cs typeface="宋体" panose="02010600030101010101" pitchFamily="2" charset="-122"/>
              </a:rPr>
              <a:t>query</a:t>
            </a:r>
            <a:r>
              <a:rPr lang="zh-CN" altLang="zh-CN" sz="1000" dirty="0">
                <a:effectLst/>
                <a:latin typeface="Times New Roman" panose="02020603050405020304" pitchFamily="18" charset="0"/>
                <a:ea typeface="宋体" panose="02010600030101010101" pitchFamily="2" charset="-122"/>
                <a:cs typeface="宋体" panose="02010600030101010101" pitchFamily="2" charset="-122"/>
              </a:rPr>
              <a:t>和</a:t>
            </a:r>
            <a:r>
              <a:rPr lang="en-US" altLang="zh-CN" sz="1000" dirty="0">
                <a:effectLst/>
                <a:latin typeface="Times New Roman" panose="02020603050405020304" pitchFamily="18" charset="0"/>
                <a:ea typeface="宋体" panose="02010600030101010101" pitchFamily="2" charset="-122"/>
                <a:cs typeface="宋体" panose="02010600030101010101" pitchFamily="2" charset="-122"/>
              </a:rPr>
              <a:t>document</a:t>
            </a:r>
            <a:r>
              <a:rPr lang="zh-CN" altLang="zh-CN" sz="1000" dirty="0">
                <a:effectLst/>
                <a:latin typeface="Times New Roman" panose="02020603050405020304" pitchFamily="18" charset="0"/>
                <a:ea typeface="宋体" panose="02010600030101010101" pitchFamily="2" charset="-122"/>
                <a:cs typeface="宋体" panose="02010600030101010101" pitchFamily="2" charset="-122"/>
              </a:rPr>
              <a:t>做匹配，也就是所谓的问题</a:t>
            </a:r>
            <a:r>
              <a:rPr lang="en-US" altLang="zh-CN" sz="10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000" dirty="0">
                <a:effectLst/>
                <a:latin typeface="Times New Roman" panose="02020603050405020304" pitchFamily="18" charset="0"/>
                <a:ea typeface="宋体" panose="02010600030101010101" pitchFamily="2" charset="-122"/>
                <a:cs typeface="宋体" panose="02010600030101010101" pitchFamily="2" charset="-122"/>
              </a:rPr>
              <a:t>文档匹配。问题</a:t>
            </a:r>
            <a:r>
              <a:rPr lang="en-US" altLang="zh-CN" sz="10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000" dirty="0">
                <a:effectLst/>
                <a:latin typeface="Times New Roman" panose="02020603050405020304" pitchFamily="18" charset="0"/>
                <a:ea typeface="宋体" panose="02010600030101010101" pitchFamily="2" charset="-122"/>
                <a:cs typeface="宋体" panose="02010600030101010101" pitchFamily="2" charset="-122"/>
              </a:rPr>
              <a:t>文档匹配的问题在于问题和文档在表达方式存在较大差异。</a:t>
            </a:r>
          </a:p>
          <a:p>
            <a:pPr indent="269875" algn="just">
              <a:lnSpc>
                <a:spcPts val="1560"/>
              </a:lnSpc>
              <a:spcAft>
                <a:spcPts val="600"/>
              </a:spcAft>
            </a:pPr>
            <a:r>
              <a:rPr lang="zh-CN" altLang="zh-CN" sz="1050" dirty="0">
                <a:effectLst/>
                <a:latin typeface="Times New Roman" panose="02020603050405020304" pitchFamily="18" charset="0"/>
                <a:ea typeface="宋体" panose="02010600030101010101" pitchFamily="2" charset="-122"/>
              </a:rPr>
              <a:t>通常</a:t>
            </a:r>
            <a:r>
              <a:rPr lang="en-US" altLang="zh-CN" sz="1050" dirty="0">
                <a:effectLst/>
                <a:latin typeface="Times New Roman" panose="02020603050405020304" pitchFamily="18" charset="0"/>
                <a:ea typeface="宋体" panose="02010600030101010101" pitchFamily="2" charset="-122"/>
              </a:rPr>
              <a:t>query</a:t>
            </a:r>
            <a:r>
              <a:rPr lang="zh-CN" altLang="zh-CN" sz="1050" dirty="0">
                <a:effectLst/>
                <a:latin typeface="Times New Roman" panose="02020603050405020304" pitchFamily="18" charset="0"/>
                <a:ea typeface="宋体" panose="02010600030101010101" pitchFamily="2" charset="-122"/>
              </a:rPr>
              <a:t>是以疑问句为主，而</a:t>
            </a:r>
            <a:r>
              <a:rPr lang="en-US" altLang="zh-CN" sz="1050" dirty="0">
                <a:effectLst/>
                <a:latin typeface="Times New Roman" panose="02020603050405020304" pitchFamily="18" charset="0"/>
                <a:ea typeface="宋体" panose="02010600030101010101" pitchFamily="2" charset="-122"/>
              </a:rPr>
              <a:t>document</a:t>
            </a:r>
            <a:r>
              <a:rPr lang="zh-CN" altLang="zh-CN" sz="1050" dirty="0">
                <a:effectLst/>
                <a:latin typeface="Times New Roman" panose="02020603050405020304" pitchFamily="18" charset="0"/>
                <a:ea typeface="宋体" panose="02010600030101010101" pitchFamily="2" charset="-122"/>
              </a:rPr>
              <a:t>则以陈述说明为主，这种差异可能会影响最终匹配的效果。一种改进的方法是，跳过问题和文档匹配部分，而是先通过</a:t>
            </a:r>
            <a:r>
              <a:rPr lang="en-US" altLang="zh-CN" sz="1050" dirty="0">
                <a:effectLst/>
                <a:latin typeface="Times New Roman" panose="02020603050405020304" pitchFamily="18" charset="0"/>
                <a:ea typeface="宋体" panose="02010600030101010101" pitchFamily="2" charset="-122"/>
              </a:rPr>
              <a:t>document</a:t>
            </a:r>
            <a:r>
              <a:rPr lang="zh-CN" altLang="zh-CN" sz="1050" dirty="0">
                <a:effectLst/>
                <a:latin typeface="Times New Roman" panose="02020603050405020304" pitchFamily="18" charset="0"/>
                <a:ea typeface="宋体" panose="02010600030101010101" pitchFamily="2" charset="-122"/>
              </a:rPr>
              <a:t>生成一批候选的问题</a:t>
            </a:r>
            <a:r>
              <a:rPr lang="en-US" altLang="zh-CN" sz="1050" dirty="0">
                <a:effectLst/>
                <a:latin typeface="Times New Roman" panose="02020603050405020304" pitchFamily="18" charset="0"/>
                <a:ea typeface="宋体" panose="02010600030101010101" pitchFamily="2" charset="-122"/>
              </a:rPr>
              <a:t>-</a:t>
            </a:r>
            <a:r>
              <a:rPr lang="zh-CN" altLang="zh-CN" sz="1050" dirty="0">
                <a:effectLst/>
                <a:latin typeface="Times New Roman" panose="02020603050405020304" pitchFamily="18" charset="0"/>
                <a:ea typeface="宋体" panose="02010600030101010101" pitchFamily="2" charset="-122"/>
              </a:rPr>
              <a:t>答案匹配，当用户发来请求的时候，首先是把</a:t>
            </a:r>
            <a:r>
              <a:rPr lang="en-US" altLang="zh-CN" sz="1050" dirty="0">
                <a:effectLst/>
                <a:latin typeface="Times New Roman" panose="02020603050405020304" pitchFamily="18" charset="0"/>
                <a:ea typeface="宋体" panose="02010600030101010101" pitchFamily="2" charset="-122"/>
              </a:rPr>
              <a:t>query</a:t>
            </a:r>
            <a:r>
              <a:rPr lang="zh-CN" altLang="zh-CN" sz="1050" dirty="0">
                <a:effectLst/>
                <a:latin typeface="Times New Roman" panose="02020603050405020304" pitchFamily="18" charset="0"/>
                <a:ea typeface="宋体" panose="02010600030101010101" pitchFamily="2" charset="-122"/>
              </a:rPr>
              <a:t>和候选的</a:t>
            </a:r>
            <a:r>
              <a:rPr lang="en-US" altLang="zh-CN" sz="1050" dirty="0">
                <a:effectLst/>
                <a:latin typeface="Times New Roman" panose="02020603050405020304" pitchFamily="18" charset="0"/>
                <a:ea typeface="宋体" panose="02010600030101010101" pitchFamily="2" charset="-122"/>
              </a:rPr>
              <a:t>question</a:t>
            </a:r>
            <a:r>
              <a:rPr lang="zh-CN" altLang="zh-CN" sz="1050" dirty="0">
                <a:effectLst/>
                <a:latin typeface="Times New Roman" panose="02020603050405020304" pitchFamily="18" charset="0"/>
                <a:ea typeface="宋体" panose="02010600030101010101" pitchFamily="2" charset="-122"/>
              </a:rPr>
              <a:t>做匹配，进而找到相关的</a:t>
            </a:r>
            <a:r>
              <a:rPr lang="en-US" altLang="zh-CN" sz="1050" dirty="0">
                <a:effectLst/>
                <a:latin typeface="Times New Roman" panose="02020603050405020304" pitchFamily="18" charset="0"/>
                <a:ea typeface="宋体" panose="02010600030101010101" pitchFamily="2" charset="-122"/>
              </a:rPr>
              <a:t>document</a:t>
            </a:r>
            <a:r>
              <a:rPr lang="zh-CN" altLang="zh-CN" sz="1050" dirty="0">
                <a:effectLst/>
                <a:latin typeface="Times New Roman" panose="02020603050405020304" pitchFamily="18" charset="0"/>
                <a:ea typeface="宋体" panose="02010600030101010101" pitchFamily="2" charset="-122"/>
              </a:rPr>
              <a:t>片段，此时的具体思路如下：</a:t>
            </a:r>
          </a:p>
          <a:p>
            <a:pPr marL="342900" lvl="0" indent="-342900" algn="just">
              <a:lnSpc>
                <a:spcPts val="1560"/>
              </a:lnSpc>
              <a:buFont typeface="Wingdings" panose="05000000000000000000" pitchFamily="2" charset="2"/>
              <a:buChar char=""/>
              <a:tabLst>
                <a:tab pos="536575" algn="l"/>
              </a:tabLst>
            </a:pPr>
            <a:r>
              <a:rPr lang="zh-CN" altLang="zh-CN" sz="1050" dirty="0">
                <a:solidFill>
                  <a:srgbClr val="000000"/>
                </a:solidFill>
                <a:effectLst/>
                <a:latin typeface="Times New Roman" panose="02020603050405020304" pitchFamily="18" charset="0"/>
                <a:ea typeface="仿宋_GB2312"/>
                <a:cs typeface="Arial" panose="020B0604020202020204" pitchFamily="34" charset="0"/>
              </a:rPr>
              <a:t>首先准备好文档，并整理为纯文本的格式。把每个文档切成若干个小的模块；</a:t>
            </a:r>
          </a:p>
          <a:p>
            <a:pPr marL="342900" lvl="0" indent="-342900" algn="just">
              <a:lnSpc>
                <a:spcPts val="1560"/>
              </a:lnSpc>
              <a:buFont typeface="Wingdings" panose="05000000000000000000" pitchFamily="2" charset="2"/>
              <a:buChar char=""/>
              <a:tabLst>
                <a:tab pos="536575" algn="l"/>
              </a:tabLst>
            </a:pPr>
            <a:r>
              <a:rPr lang="zh-CN" altLang="zh-CN" sz="1050" dirty="0">
                <a:solidFill>
                  <a:srgbClr val="000000"/>
                </a:solidFill>
                <a:effectLst/>
                <a:latin typeface="Times New Roman" panose="02020603050405020304" pitchFamily="18" charset="0"/>
                <a:ea typeface="仿宋_GB2312"/>
                <a:cs typeface="Arial" panose="020B0604020202020204" pitchFamily="34" charset="0"/>
              </a:rPr>
              <a:t>调用</a:t>
            </a:r>
            <a:r>
              <a:rPr lang="en-US" altLang="zh-CN" sz="1050" dirty="0" err="1">
                <a:solidFill>
                  <a:srgbClr val="000000"/>
                </a:solidFill>
                <a:effectLst/>
                <a:latin typeface="Times New Roman" panose="02020603050405020304" pitchFamily="18" charset="0"/>
                <a:ea typeface="仿宋_GB2312"/>
                <a:cs typeface="Arial" panose="020B0604020202020204" pitchFamily="34" charset="0"/>
              </a:rPr>
              <a:t>chatglm</a:t>
            </a:r>
            <a:r>
              <a:rPr lang="zh-CN" altLang="zh-CN" sz="1050" dirty="0">
                <a:solidFill>
                  <a:srgbClr val="000000"/>
                </a:solidFill>
                <a:effectLst/>
                <a:latin typeface="Times New Roman" panose="02020603050405020304" pitchFamily="18" charset="0"/>
                <a:ea typeface="仿宋_GB2312"/>
                <a:cs typeface="Arial" panose="020B0604020202020204" pitchFamily="34" charset="0"/>
              </a:rPr>
              <a:t>的</a:t>
            </a:r>
            <a:r>
              <a:rPr lang="en-US" altLang="zh-CN" sz="1050" dirty="0" err="1">
                <a:solidFill>
                  <a:srgbClr val="000000"/>
                </a:solidFill>
                <a:effectLst/>
                <a:latin typeface="Times New Roman" panose="02020603050405020304" pitchFamily="18" charset="0"/>
                <a:ea typeface="仿宋_GB2312"/>
                <a:cs typeface="Arial" panose="020B0604020202020204" pitchFamily="34" charset="0"/>
              </a:rPr>
              <a:t>api</a:t>
            </a:r>
            <a:r>
              <a:rPr lang="zh-CN" altLang="zh-CN" sz="1050" dirty="0">
                <a:solidFill>
                  <a:srgbClr val="000000"/>
                </a:solidFill>
                <a:effectLst/>
                <a:latin typeface="Times New Roman" panose="02020603050405020304" pitchFamily="18" charset="0"/>
                <a:ea typeface="仿宋_GB2312"/>
                <a:cs typeface="Arial" panose="020B0604020202020204" pitchFamily="34" charset="0"/>
              </a:rPr>
              <a:t>，根据每个模块生成</a:t>
            </a:r>
            <a:r>
              <a:rPr lang="en-US" altLang="zh-CN" sz="1050" dirty="0">
                <a:solidFill>
                  <a:srgbClr val="000000"/>
                </a:solidFill>
                <a:effectLst/>
                <a:latin typeface="Times New Roman" panose="02020603050405020304" pitchFamily="18" charset="0"/>
                <a:ea typeface="仿宋_GB2312"/>
                <a:cs typeface="Arial" panose="020B0604020202020204" pitchFamily="34" charset="0"/>
              </a:rPr>
              <a:t>5</a:t>
            </a:r>
            <a:r>
              <a:rPr lang="zh-CN" altLang="zh-CN" sz="1050" dirty="0">
                <a:solidFill>
                  <a:srgbClr val="000000"/>
                </a:solidFill>
                <a:effectLst/>
                <a:latin typeface="Times New Roman" panose="02020603050405020304" pitchFamily="18" charset="0"/>
                <a:ea typeface="仿宋_GB2312"/>
                <a:cs typeface="Arial" panose="020B0604020202020204" pitchFamily="34" charset="0"/>
              </a:rPr>
              <a:t>个候选的</a:t>
            </a:r>
            <a:r>
              <a:rPr lang="en-US" altLang="zh-CN" sz="1050" dirty="0">
                <a:solidFill>
                  <a:srgbClr val="000000"/>
                </a:solidFill>
                <a:effectLst/>
                <a:latin typeface="Times New Roman" panose="02020603050405020304" pitchFamily="18" charset="0"/>
                <a:ea typeface="仿宋_GB2312"/>
                <a:cs typeface="Arial" panose="020B0604020202020204" pitchFamily="34" charset="0"/>
              </a:rPr>
              <a:t>question</a:t>
            </a:r>
            <a:r>
              <a:rPr lang="zh-CN" altLang="zh-CN" sz="1050" dirty="0">
                <a:solidFill>
                  <a:srgbClr val="000000"/>
                </a:solidFill>
                <a:effectLst/>
                <a:latin typeface="Times New Roman" panose="02020603050405020304" pitchFamily="18" charset="0"/>
                <a:ea typeface="仿宋_GB2312"/>
                <a:cs typeface="Arial" panose="020B0604020202020204" pitchFamily="34" charset="0"/>
              </a:rPr>
              <a:t>，使用的</a:t>
            </a:r>
            <a:r>
              <a:rPr lang="en-US" altLang="zh-CN" sz="1050" dirty="0">
                <a:solidFill>
                  <a:srgbClr val="000000"/>
                </a:solidFill>
                <a:effectLst/>
                <a:latin typeface="Times New Roman" panose="02020603050405020304" pitchFamily="18" charset="0"/>
                <a:ea typeface="仿宋_GB2312"/>
                <a:cs typeface="Arial" panose="020B0604020202020204" pitchFamily="34" charset="0"/>
              </a:rPr>
              <a:t>Prompt</a:t>
            </a:r>
            <a:r>
              <a:rPr lang="zh-CN" altLang="zh-CN" sz="1050" dirty="0">
                <a:solidFill>
                  <a:srgbClr val="000000"/>
                </a:solidFill>
                <a:effectLst/>
                <a:latin typeface="Times New Roman" panose="02020603050405020304" pitchFamily="18" charset="0"/>
                <a:ea typeface="仿宋_GB2312"/>
                <a:cs typeface="Arial" panose="020B0604020202020204" pitchFamily="34" charset="0"/>
              </a:rPr>
              <a:t>格式为</a:t>
            </a:r>
            <a:r>
              <a:rPr lang="en-US" altLang="zh-CN" sz="1050" dirty="0">
                <a:solidFill>
                  <a:srgbClr val="000000"/>
                </a:solidFill>
                <a:effectLst/>
                <a:latin typeface="Times New Roman" panose="02020603050405020304" pitchFamily="18" charset="0"/>
                <a:ea typeface="仿宋_GB2312"/>
                <a:cs typeface="Arial" panose="020B0604020202020204" pitchFamily="34" charset="0"/>
              </a:rPr>
              <a:t>'</a:t>
            </a:r>
            <a:r>
              <a:rPr lang="zh-CN" altLang="zh-CN" sz="1050" dirty="0">
                <a:solidFill>
                  <a:srgbClr val="000000"/>
                </a:solidFill>
                <a:effectLst/>
                <a:latin typeface="Times New Roman" panose="02020603050405020304" pitchFamily="18" charset="0"/>
                <a:ea typeface="仿宋_GB2312"/>
                <a:cs typeface="Arial" panose="020B0604020202020204" pitchFamily="34" charset="0"/>
              </a:rPr>
              <a:t>请根据下面的文本生成</a:t>
            </a:r>
            <a:r>
              <a:rPr lang="en-US" altLang="zh-CN" sz="1050" dirty="0">
                <a:solidFill>
                  <a:srgbClr val="000000"/>
                </a:solidFill>
                <a:effectLst/>
                <a:latin typeface="Times New Roman" panose="02020603050405020304" pitchFamily="18" charset="0"/>
                <a:ea typeface="仿宋_GB2312"/>
                <a:cs typeface="Arial" panose="020B0604020202020204" pitchFamily="34" charset="0"/>
              </a:rPr>
              <a:t>5</a:t>
            </a:r>
            <a:r>
              <a:rPr lang="zh-CN" altLang="zh-CN" sz="1050" dirty="0">
                <a:solidFill>
                  <a:srgbClr val="000000"/>
                </a:solidFill>
                <a:effectLst/>
                <a:latin typeface="Times New Roman" panose="02020603050405020304" pitchFamily="18" charset="0"/>
                <a:ea typeface="仿宋_GB2312"/>
                <a:cs typeface="Arial" panose="020B0604020202020204" pitchFamily="34" charset="0"/>
              </a:rPr>
              <a:t>个问题</a:t>
            </a:r>
            <a:r>
              <a:rPr lang="en-US" altLang="zh-CN" sz="1050" dirty="0">
                <a:solidFill>
                  <a:srgbClr val="000000"/>
                </a:solidFill>
                <a:effectLst/>
                <a:latin typeface="Times New Roman" panose="02020603050405020304" pitchFamily="18" charset="0"/>
                <a:ea typeface="仿宋_GB2312"/>
                <a:cs typeface="Arial" panose="020B0604020202020204" pitchFamily="34" charset="0"/>
              </a:rPr>
              <a:t>: ...'</a:t>
            </a:r>
            <a:r>
              <a:rPr lang="zh-CN" altLang="zh-CN" sz="1050" dirty="0">
                <a:solidFill>
                  <a:srgbClr val="000000"/>
                </a:solidFill>
                <a:effectLst/>
                <a:latin typeface="Times New Roman" panose="02020603050405020304" pitchFamily="18" charset="0"/>
                <a:ea typeface="仿宋_GB2312"/>
                <a:cs typeface="Arial" panose="020B0604020202020204" pitchFamily="34" charset="0"/>
              </a:rPr>
              <a:t>；</a:t>
            </a:r>
          </a:p>
        </p:txBody>
      </p:sp>
      <p:sp>
        <p:nvSpPr>
          <p:cNvPr id="11" name="文本框 10">
            <a:extLst>
              <a:ext uri="{FF2B5EF4-FFF2-40B4-BE49-F238E27FC236}">
                <a16:creationId xmlns:a16="http://schemas.microsoft.com/office/drawing/2014/main" id="{12A6C538-41C1-4CEA-BFA1-43CB33CCCDA8}"/>
              </a:ext>
            </a:extLst>
          </p:cNvPr>
          <p:cNvSpPr txBox="1"/>
          <p:nvPr/>
        </p:nvSpPr>
        <p:spPr>
          <a:xfrm>
            <a:off x="285750" y="4784530"/>
            <a:ext cx="8858250" cy="9929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lvl="0" indent="-342900" algn="just">
              <a:lnSpc>
                <a:spcPts val="1560"/>
              </a:lnSpc>
              <a:buFont typeface="Wingdings" panose="05000000000000000000" pitchFamily="2" charset="2"/>
              <a:buChar char=""/>
              <a:tabLst>
                <a:tab pos="536575" algn="l"/>
              </a:tabLst>
            </a:pPr>
            <a:r>
              <a:rPr lang="zh-CN" altLang="zh-CN" sz="1050" dirty="0">
                <a:solidFill>
                  <a:srgbClr val="000000"/>
                </a:solidFill>
                <a:effectLst/>
                <a:latin typeface="Times New Roman" panose="02020603050405020304" pitchFamily="18" charset="0"/>
                <a:ea typeface="仿宋_GB2312"/>
                <a:cs typeface="Arial" panose="020B0604020202020204" pitchFamily="34" charset="0"/>
              </a:rPr>
              <a:t>调用文本转向量的接口，将生成的</a:t>
            </a:r>
            <a:r>
              <a:rPr lang="en-US" altLang="zh-CN" sz="1050" dirty="0">
                <a:solidFill>
                  <a:srgbClr val="000000"/>
                </a:solidFill>
                <a:effectLst/>
                <a:latin typeface="Times New Roman" panose="02020603050405020304" pitchFamily="18" charset="0"/>
                <a:ea typeface="仿宋_GB2312"/>
                <a:cs typeface="Arial" panose="020B0604020202020204" pitchFamily="34" charset="0"/>
              </a:rPr>
              <a:t>question</a:t>
            </a:r>
            <a:r>
              <a:rPr lang="zh-CN" altLang="zh-CN" sz="1050" dirty="0">
                <a:solidFill>
                  <a:srgbClr val="000000"/>
                </a:solidFill>
                <a:effectLst/>
                <a:latin typeface="Times New Roman" panose="02020603050405020304" pitchFamily="18" charset="0"/>
                <a:ea typeface="仿宋_GB2312"/>
                <a:cs typeface="Arial" panose="020B0604020202020204" pitchFamily="34" charset="0"/>
              </a:rPr>
              <a:t>转为向量，并存入向量数据库，并记录</a:t>
            </a:r>
            <a:r>
              <a:rPr lang="en-US" altLang="zh-CN" sz="1050" dirty="0">
                <a:solidFill>
                  <a:srgbClr val="000000"/>
                </a:solidFill>
                <a:effectLst/>
                <a:latin typeface="Times New Roman" panose="02020603050405020304" pitchFamily="18" charset="0"/>
                <a:ea typeface="仿宋_GB2312"/>
                <a:cs typeface="Arial" panose="020B0604020202020204" pitchFamily="34" charset="0"/>
              </a:rPr>
              <a:t>question</a:t>
            </a:r>
            <a:r>
              <a:rPr lang="zh-CN" altLang="zh-CN" sz="1050" dirty="0">
                <a:solidFill>
                  <a:srgbClr val="000000"/>
                </a:solidFill>
                <a:effectLst/>
                <a:latin typeface="Times New Roman" panose="02020603050405020304" pitchFamily="18" charset="0"/>
                <a:ea typeface="仿宋_GB2312"/>
                <a:cs typeface="Arial" panose="020B0604020202020204" pitchFamily="34" charset="0"/>
              </a:rPr>
              <a:t>和原始模块的对应关系；</a:t>
            </a:r>
          </a:p>
          <a:p>
            <a:pPr marL="342900" lvl="0" indent="-342900" algn="just">
              <a:lnSpc>
                <a:spcPts val="1560"/>
              </a:lnSpc>
              <a:buFont typeface="Wingdings" panose="05000000000000000000" pitchFamily="2" charset="2"/>
              <a:buChar char=""/>
              <a:tabLst>
                <a:tab pos="536575" algn="l"/>
              </a:tabLst>
            </a:pPr>
            <a:r>
              <a:rPr lang="zh-CN" altLang="zh-CN" sz="1050" dirty="0">
                <a:solidFill>
                  <a:srgbClr val="000000"/>
                </a:solidFill>
                <a:effectLst/>
                <a:latin typeface="Times New Roman" panose="02020603050405020304" pitchFamily="18" charset="0"/>
                <a:ea typeface="仿宋_GB2312"/>
                <a:cs typeface="Arial" panose="020B0604020202020204" pitchFamily="34" charset="0"/>
              </a:rPr>
              <a:t>当用户发来一个问题的时候，将问题同样转为向量，并检索向量数据库，得到相关性最高的一个</a:t>
            </a:r>
            <a:r>
              <a:rPr lang="en-US" altLang="zh-CN" sz="1050" dirty="0">
                <a:solidFill>
                  <a:srgbClr val="000000"/>
                </a:solidFill>
                <a:effectLst/>
                <a:latin typeface="Times New Roman" panose="02020603050405020304" pitchFamily="18" charset="0"/>
                <a:ea typeface="仿宋_GB2312"/>
                <a:cs typeface="Arial" panose="020B0604020202020204" pitchFamily="34" charset="0"/>
              </a:rPr>
              <a:t>question</a:t>
            </a:r>
            <a:r>
              <a:rPr lang="zh-CN" altLang="zh-CN" sz="1050" dirty="0">
                <a:solidFill>
                  <a:srgbClr val="000000"/>
                </a:solidFill>
                <a:effectLst/>
                <a:latin typeface="Times New Roman" panose="02020603050405020304" pitchFamily="18" charset="0"/>
                <a:ea typeface="仿宋_GB2312"/>
                <a:cs typeface="Arial" panose="020B0604020202020204" pitchFamily="34" charset="0"/>
              </a:rPr>
              <a:t>，进而找到对应的模块；</a:t>
            </a:r>
          </a:p>
          <a:p>
            <a:pPr marL="342900" lvl="0" indent="-342900" algn="just">
              <a:lnSpc>
                <a:spcPts val="1560"/>
              </a:lnSpc>
              <a:buFont typeface="Wingdings" panose="05000000000000000000" pitchFamily="2" charset="2"/>
              <a:buChar char=""/>
              <a:tabLst>
                <a:tab pos="536575" algn="l"/>
              </a:tabLst>
            </a:pPr>
            <a:r>
              <a:rPr lang="zh-CN" altLang="zh-CN" sz="1050" dirty="0">
                <a:solidFill>
                  <a:srgbClr val="000000"/>
                </a:solidFill>
                <a:effectLst/>
                <a:latin typeface="Times New Roman" panose="02020603050405020304" pitchFamily="18" charset="0"/>
                <a:ea typeface="仿宋_GB2312"/>
                <a:cs typeface="Arial" panose="020B0604020202020204" pitchFamily="34" charset="0"/>
              </a:rPr>
              <a:t>将问题和模块合并重写为一个新的请求发给</a:t>
            </a:r>
            <a:r>
              <a:rPr lang="en-US" altLang="zh-CN" sz="1050" dirty="0" err="1">
                <a:solidFill>
                  <a:srgbClr val="000000"/>
                </a:solidFill>
                <a:effectLst/>
                <a:latin typeface="Times New Roman" panose="02020603050405020304" pitchFamily="18" charset="0"/>
                <a:ea typeface="仿宋_GB2312"/>
                <a:cs typeface="Arial" panose="020B0604020202020204" pitchFamily="34" charset="0"/>
              </a:rPr>
              <a:t>chatglm</a:t>
            </a:r>
            <a:r>
              <a:rPr lang="zh-CN" altLang="zh-CN" sz="1050" dirty="0">
                <a:solidFill>
                  <a:srgbClr val="000000"/>
                </a:solidFill>
                <a:effectLst/>
                <a:latin typeface="Times New Roman" panose="02020603050405020304" pitchFamily="18" charset="0"/>
                <a:ea typeface="仿宋_GB2312"/>
                <a:cs typeface="Arial" panose="020B0604020202020204" pitchFamily="34" charset="0"/>
              </a:rPr>
              <a:t>做问答。</a:t>
            </a:r>
          </a:p>
          <a:p>
            <a:pPr indent="269875" algn="just">
              <a:lnSpc>
                <a:spcPts val="1560"/>
              </a:lnSpc>
              <a:spcBef>
                <a:spcPts val="755"/>
              </a:spcBef>
            </a:pPr>
            <a:r>
              <a:rPr lang="zh-CN" altLang="zh-CN" sz="1000" dirty="0">
                <a:effectLst/>
                <a:latin typeface="Times New Roman" panose="02020603050405020304" pitchFamily="18" charset="0"/>
                <a:ea typeface="宋体" panose="02010600030101010101" pitchFamily="2" charset="-122"/>
                <a:cs typeface="宋体" panose="02010600030101010101" pitchFamily="2" charset="-122"/>
              </a:rPr>
              <a:t>本书限于篇幅这就不做具体实现，请读者自行尝试完成。</a:t>
            </a:r>
          </a:p>
        </p:txBody>
      </p:sp>
    </p:spTree>
    <p:extLst>
      <p:ext uri="{BB962C8B-B14F-4D97-AF65-F5344CB8AC3E}">
        <p14:creationId xmlns:p14="http://schemas.microsoft.com/office/powerpoint/2010/main" val="139715436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en-US" dirty="0">
                <a:latin typeface="宋体"/>
                <a:ea typeface="宋体"/>
                <a:cs typeface="宋体"/>
                <a:sym typeface="宋体"/>
              </a:rPr>
              <a:t>4.3</a:t>
            </a:r>
            <a:r>
              <a:rPr dirty="0">
                <a:latin typeface="宋体"/>
                <a:ea typeface="宋体"/>
                <a:cs typeface="宋体"/>
                <a:sym typeface="宋体"/>
              </a:rPr>
              <a:t>本章小结</a:t>
            </a:r>
          </a:p>
        </p:txBody>
      </p:sp>
      <p:sp>
        <p:nvSpPr>
          <p:cNvPr id="95" name="Shape 95"/>
          <p:cNvSpPr/>
          <p:nvPr/>
        </p:nvSpPr>
        <p:spPr>
          <a:xfrm>
            <a:off x="457200" y="1292594"/>
            <a:ext cx="7970243" cy="426783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本章中，我们深入探讨一项引领自然语言处理领域最前沿的研究，即基于</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高级应用部分的基于知识链的多专业跨领域文档答案增强生成方法。这一创新方法将颠覆传统的信息获取方式，为各行业和领域提供更高效、准确和深入的文本分析和知识挖掘能力。</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基于知识链的多专业跨领域文档答案增强生成方法，利用了</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的强大深度学习能力和自然语言处理技术，对大规模多专业跨领域的文档进行深度分析和挖掘。通过捕捉文档中的语义信息和实体关系，构建知识链，实现多专业领域知识的融合和共享。这种方法将为各行业提供强大的支持，促进知识的传承、创新和应用。</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除了讲解基于知识链的多专业跨领域文档挖掘方法的原理和实现细节，本章还通过具体的案例分析，展示这种方法在不同领域的应用效果。这个案例的成功可以将大模型的应用衍射到更多的领域，例如自然语言处理、计算机视觉、推荐系统、医疗健康、智能交通、金融服务等，展示大模型在不同领域的广泛应用和强大潜力。</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通过学习本章，读者将深入了解基于</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的基于知识链的多专业跨领域文档答案增强生成方法的核心思想和具体实现过程。同时，通过案例分析，读者将更加清晰地认识到大模型在各领域的应用场景和潜在价值。相信在掌握这一前沿技术后，读者将能够开发出更多创新的应用，推动自然语言处理技术的进步和发展。</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本章仅仅是抛砖引玉，相信读者在学习完本章后会对大模型的应用有更深入的了解，并且会开发出更多基于深度学习大模型的应用。随着技术的不断进步和发展，我们期待着看到更多的创新和突破，以推动人工智能技术的进步和应用。</a:t>
            </a:r>
          </a:p>
          <a:p>
            <a:endParaRPr dirty="0"/>
          </a:p>
        </p:txBody>
      </p:sp>
    </p:spTree>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118</TotalTime>
  <Words>1858</Words>
  <Application>Microsoft Office PowerPoint</Application>
  <PresentationFormat>全屏显示(4:3)</PresentationFormat>
  <Paragraphs>52</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等线</vt:lpstr>
      <vt:lpstr>宋体</vt:lpstr>
      <vt:lpstr>Arial</vt:lpstr>
      <vt:lpstr>Calibri</vt:lpstr>
      <vt:lpstr>Cambria</vt:lpstr>
      <vt:lpstr>Times New Roman</vt:lpstr>
      <vt:lpstr>Wingdings</vt:lpstr>
      <vt:lpstr>Tema de Office</vt:lpstr>
      <vt:lpstr>第4章 ChatGLM3进阶：基于知识链的检索增强生成</vt:lpstr>
      <vt:lpstr>4.1  财务信息抽取实战：基于知识链的 ChatGLM3本地化知识库检索与答案增强生成</vt:lpstr>
      <vt:lpstr>4.1  财务信息抽取实战：基于知识链的 ChatGLM3本地化知识库检索与答案增强生成</vt:lpstr>
      <vt:lpstr>4.1  财务信息抽取实战：基于知识链的 ChatGLM3本地化知识库检索与答案增强生成</vt:lpstr>
      <vt:lpstr>4.1  财务信息抽取实战：基于知识链的 ChatGLM3本地化知识库检索与答案增强生成</vt:lpstr>
      <vt:lpstr>4.2  关于大模型使用的一些补充内容</vt:lpstr>
      <vt:lpstr>4.2  关于大模型使用的一些补充内容</vt:lpstr>
      <vt:lpstr>4.3本章小结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Hello TensorFlow &amp; Keras</dc:title>
  <dc:creator>lenovo</dc:creator>
  <cp:lastModifiedBy>lenovo</cp:lastModifiedBy>
  <cp:revision>9</cp:revision>
  <dcterms:modified xsi:type="dcterms:W3CDTF">2024-04-04T06:16:45Z</dcterms:modified>
</cp:coreProperties>
</file>