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8" r:id="rId3"/>
    <p:sldId id="270" r:id="rId4"/>
    <p:sldId id="271" r:id="rId5"/>
    <p:sldId id="272" r:id="rId6"/>
    <p:sldId id="269" r:id="rId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49"/>
            <a:ext cx="9144002" cy="46039"/>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p>
            <a:r>
              <a:t>Haga clic para modificar el estilo de título del patrón</a:t>
            </a:r>
          </a:p>
        </p:txBody>
      </p:sp>
      <p:sp>
        <p:nvSpPr>
          <p:cNvPr id="20" name="Shape 20"/>
          <p:cNvSpPr>
            <a:spLocks noGrp="1"/>
          </p:cNvSpPr>
          <p:nvPr>
            <p:ph type="body" idx="1"/>
          </p:nvPr>
        </p:nvSpPr>
        <p:spPr>
          <a:xfrm>
            <a:off x="457200" y="1600200"/>
            <a:ext cx="8229600" cy="4525963"/>
          </a:xfrm>
          <a:prstGeom prst="rect">
            <a:avLst/>
          </a:prstGeom>
          <a:extLst>
            <a:ext uri="{C572A759-6A51-4108-AA02-DFA0A04FC94B}">
              <ma14:wrappingTextBoxFlag xmlns="" xmlns:ma14="http://schemas.microsoft.com/office/mac/drawingml/2011/main" val="1"/>
            </a:ext>
          </a:extLst>
        </p:spPr>
        <p:txBody>
          <a:bodyPr>
            <a:normAutofit/>
          </a:bodyPr>
          <a:lstStyle/>
          <a:p>
            <a:r>
              <a:t>Haga clic para modificar el estilo de texto del patrón</a:t>
            </a:r>
          </a:p>
          <a:p>
            <a:pPr lvl="1"/>
            <a:r>
              <a:t>Segundo nivel</a:t>
            </a:r>
          </a:p>
          <a:p>
            <a:pPr lvl="2"/>
            <a:r>
              <a:t>Tercer nivel</a:t>
            </a:r>
          </a:p>
          <a:p>
            <a:pPr lvl="3"/>
            <a:r>
              <a:t>Cuarto nivel</a:t>
            </a:r>
          </a:p>
          <a:p>
            <a:pPr lvl="4"/>
            <a:r>
              <a:t>Quinto nivel</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7"/>
          </a:xfrm>
          <a:prstGeom prst="rect">
            <a:avLst/>
          </a:prstGeom>
          <a:ln w="12700">
            <a:miter lim="400000"/>
          </a:ln>
        </p:spPr>
        <p:txBody>
          <a:bodyPr lIns="45719" rIns="45719" anchor="ctr"/>
          <a:lstStyle/>
          <a:p>
            <a:endParaRPr/>
          </a:p>
        </p:txBody>
      </p:sp>
      <p:sp>
        <p:nvSpPr>
          <p:cNvPr id="3" name="Shape 3"/>
          <p:cNvSpPr>
            <a:spLocks noGrp="1"/>
          </p:cNvSpPr>
          <p:nvPr>
            <p:ph type="body" idx="1"/>
          </p:nvPr>
        </p:nvSpPr>
        <p:spPr>
          <a:xfrm>
            <a:off x="457200" y="1600200"/>
            <a:ext cx="8229600" cy="5257800"/>
          </a:xfrm>
          <a:prstGeom prst="rect">
            <a:avLst/>
          </a:prstGeom>
          <a:ln w="12700">
            <a:miter lim="400000"/>
          </a:ln>
        </p:spPr>
        <p:txBody>
          <a:bodyPr lIns="45719" rIns="45719"/>
          <a:lstStyle/>
          <a:p>
            <a:endParaRP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667512">
              <a:defRPr sz="3212">
                <a:latin typeface="宋体"/>
                <a:ea typeface="宋体"/>
                <a:cs typeface="宋体"/>
                <a:sym typeface="宋体"/>
              </a:defRPr>
            </a:lvl1pPr>
          </a:lstStyle>
          <a:p>
            <a:pPr>
              <a:defRPr>
                <a:latin typeface="+mj-lt"/>
                <a:ea typeface="+mj-ea"/>
                <a:cs typeface="+mj-cs"/>
                <a:sym typeface="Calibri"/>
              </a:defRPr>
            </a:pPr>
            <a:r>
              <a:rPr lang="zh-CN" altLang="en-US" sz="2800" b="1" dirty="0">
                <a:latin typeface="宋体"/>
                <a:ea typeface="宋体"/>
                <a:cs typeface="宋体"/>
                <a:sym typeface="宋体"/>
              </a:rPr>
              <a:t>第</a:t>
            </a:r>
            <a:r>
              <a:rPr lang="en-US" altLang="zh-CN" sz="2800" b="1" dirty="0">
                <a:latin typeface="宋体"/>
                <a:ea typeface="宋体"/>
                <a:cs typeface="宋体"/>
                <a:sym typeface="宋体"/>
              </a:rPr>
              <a:t>5</a:t>
            </a:r>
            <a:r>
              <a:rPr lang="zh-CN" altLang="en-US" sz="2800" b="1" dirty="0">
                <a:latin typeface="宋体"/>
                <a:ea typeface="宋体"/>
                <a:cs typeface="宋体"/>
                <a:sym typeface="宋体"/>
              </a:rPr>
              <a:t>章 基于私有云的</a:t>
            </a:r>
            <a:r>
              <a:rPr lang="en-US" altLang="zh-CN" sz="2800" b="1" dirty="0">
                <a:latin typeface="宋体"/>
                <a:ea typeface="宋体"/>
                <a:cs typeface="宋体"/>
                <a:sym typeface="宋体"/>
              </a:rPr>
              <a:t>ChatGLM3</a:t>
            </a:r>
            <a:r>
              <a:rPr lang="zh-CN" altLang="en-US" sz="2800" b="1" dirty="0">
                <a:latin typeface="宋体"/>
                <a:ea typeface="宋体"/>
                <a:cs typeface="宋体"/>
                <a:sym typeface="宋体"/>
              </a:rPr>
              <a:t>部署和使用实战</a:t>
            </a:r>
          </a:p>
        </p:txBody>
      </p:sp>
      <p:sp>
        <p:nvSpPr>
          <p:cNvPr id="7" name="文本框 6">
            <a:extLst>
              <a:ext uri="{FF2B5EF4-FFF2-40B4-BE49-F238E27FC236}">
                <a16:creationId xmlns:a16="http://schemas.microsoft.com/office/drawing/2014/main" id="{2ABDA6F7-A91E-4A52-8E23-3B400D5090B7}"/>
              </a:ext>
            </a:extLst>
          </p:cNvPr>
          <p:cNvSpPr txBox="1"/>
          <p:nvPr/>
        </p:nvSpPr>
        <p:spPr>
          <a:xfrm>
            <a:off x="457200" y="1567160"/>
            <a:ext cx="7772400"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400" dirty="0"/>
              <a:t>5.1  </a:t>
            </a:r>
            <a:r>
              <a:rPr lang="zh-CN" altLang="en-US" sz="2400" dirty="0"/>
              <a:t>基于网页端的</a:t>
            </a:r>
            <a:r>
              <a:rPr lang="en-US" altLang="zh-CN" sz="2400" dirty="0"/>
              <a:t>ChatGLM3</a:t>
            </a:r>
            <a:r>
              <a:rPr lang="zh-CN" altLang="en-US" sz="2400" dirty="0"/>
              <a:t>部署和使用</a:t>
            </a:r>
          </a:p>
          <a:p>
            <a:r>
              <a:rPr lang="en-US" altLang="zh-CN" sz="2400" dirty="0"/>
              <a:t>5.2  </a:t>
            </a:r>
            <a:r>
              <a:rPr lang="zh-CN" altLang="en-US" sz="2400" dirty="0"/>
              <a:t>基于私有云服务的</a:t>
            </a:r>
            <a:r>
              <a:rPr lang="en-US" altLang="zh-CN" sz="2400" dirty="0"/>
              <a:t>ChatGLM3</a:t>
            </a:r>
            <a:r>
              <a:rPr lang="zh-CN" altLang="en-US" sz="2400" dirty="0"/>
              <a:t>部署和使用</a:t>
            </a:r>
          </a:p>
          <a:p>
            <a:r>
              <a:rPr lang="en-US" altLang="zh-CN" sz="2400" dirty="0"/>
              <a:t>5.3  </a:t>
            </a:r>
            <a:r>
              <a:rPr lang="zh-CN" altLang="en-US" sz="2400" dirty="0"/>
              <a:t>本章小结</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lgn="ctr">
              <a:spcBef>
                <a:spcPts val="2000"/>
              </a:spcBef>
              <a:spcAft>
                <a:spcPts val="2000"/>
              </a:spcAft>
            </a:pPr>
            <a:r>
              <a:rPr lang="en-US" altLang="zh-CN" sz="3200" kern="100" dirty="0">
                <a:solidFill>
                  <a:srgbClr val="000000"/>
                </a:solidFill>
                <a:effectLst/>
                <a:latin typeface="Arial" panose="020B0604020202020204" pitchFamily="34" charset="0"/>
                <a:ea typeface="方正小标宋简体"/>
                <a:cs typeface="宋体" panose="02010600030101010101" pitchFamily="2" charset="-122"/>
              </a:rPr>
              <a:t>5.1  </a:t>
            </a:r>
            <a:r>
              <a:rPr lang="zh-CN" altLang="zh-CN" sz="3200" kern="100" dirty="0">
                <a:solidFill>
                  <a:srgbClr val="000000"/>
                </a:solidFill>
                <a:effectLst/>
                <a:latin typeface="Arial" panose="020B0604020202020204" pitchFamily="34" charset="0"/>
                <a:ea typeface="方正小标宋简体"/>
                <a:cs typeface="宋体" panose="02010600030101010101" pitchFamily="2" charset="-122"/>
              </a:rPr>
              <a:t>基于网页端的</a:t>
            </a:r>
            <a:r>
              <a:rPr lang="en-US" altLang="zh-CN" sz="3200" kern="100" dirty="0">
                <a:solidFill>
                  <a:srgbClr val="000000"/>
                </a:solidFill>
                <a:effectLst/>
                <a:latin typeface="Arial" panose="020B0604020202020204" pitchFamily="34" charset="0"/>
                <a:ea typeface="方正小标宋简体"/>
                <a:cs typeface="宋体" panose="02010600030101010101" pitchFamily="2" charset="-122"/>
              </a:rPr>
              <a:t>ChatGLM3</a:t>
            </a:r>
            <a:r>
              <a:rPr lang="zh-CN" altLang="zh-CN" sz="3200" kern="100" dirty="0">
                <a:solidFill>
                  <a:srgbClr val="000000"/>
                </a:solidFill>
                <a:effectLst/>
                <a:latin typeface="Arial" panose="020B0604020202020204" pitchFamily="34" charset="0"/>
                <a:ea typeface="方正小标宋简体"/>
                <a:cs typeface="宋体" panose="02010600030101010101" pitchFamily="2" charset="-122"/>
              </a:rPr>
              <a:t>部署和使用</a:t>
            </a:r>
          </a:p>
        </p:txBody>
      </p:sp>
      <p:sp>
        <p:nvSpPr>
          <p:cNvPr id="6" name="文本框 5">
            <a:extLst>
              <a:ext uri="{FF2B5EF4-FFF2-40B4-BE49-F238E27FC236}">
                <a16:creationId xmlns:a16="http://schemas.microsoft.com/office/drawing/2014/main" id="{51A54F54-F025-46C6-9360-22E5BD0F8FEF}"/>
              </a:ext>
            </a:extLst>
          </p:cNvPr>
          <p:cNvSpPr txBox="1"/>
          <p:nvPr/>
        </p:nvSpPr>
        <p:spPr>
          <a:xfrm>
            <a:off x="190500" y="1506210"/>
            <a:ext cx="67056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5.1.1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基于</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gradio</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自带的网页客户端</a:t>
            </a:r>
          </a:p>
        </p:txBody>
      </p:sp>
      <p:sp>
        <p:nvSpPr>
          <p:cNvPr id="8" name="文本框 7">
            <a:extLst>
              <a:ext uri="{FF2B5EF4-FFF2-40B4-BE49-F238E27FC236}">
                <a16:creationId xmlns:a16="http://schemas.microsoft.com/office/drawing/2014/main" id="{2D91696C-B67E-441B-A10C-7E59A0664343}"/>
              </a:ext>
            </a:extLst>
          </p:cNvPr>
          <p:cNvSpPr txBox="1"/>
          <p:nvPr/>
        </p:nvSpPr>
        <p:spPr>
          <a:xfrm>
            <a:off x="371474" y="2257425"/>
            <a:ext cx="8143875" cy="2603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对于一般使用网页端完成部署的用户来说，最少需要准备一个自定义的网页端界面。在网页端界面上，可以设置文本输入框供用户输入问题或文本，并显示</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的回复和相应的提示信息。此外，还可以添加一些额外的功能，如清空输入框、复制回复等。</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以上内容对于有过前端经验的读者来说可能并不复杂，但是对于一般深度学习模型开发人员来说，从头学起前端知识和代码编写可能需要耗费大量的时间和成本，那么有没有一种简易的方法帮助我们完成网页客户端的搭建。</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答案是有的，清华大学的</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在创建之初就本着“方便用户，以人为本”的原则，给用户提供了对应的网页客户端代码，从而方便用户直接使用网页端的</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应用程序。</a:t>
            </a:r>
          </a:p>
          <a:p>
            <a:pPr indent="269875" algn="just">
              <a:lnSpc>
                <a:spcPts val="1560"/>
              </a:lnSpc>
              <a:spcAft>
                <a:spcPts val="600"/>
              </a:spcAft>
            </a:pPr>
            <a:r>
              <a:rPr lang="zh-CN" altLang="zh-CN" dirty="0">
                <a:effectLst/>
                <a:latin typeface="Times New Roman" panose="02020603050405020304" pitchFamily="18" charset="0"/>
                <a:ea typeface="宋体" panose="02010600030101010101" pitchFamily="2" charset="-122"/>
              </a:rPr>
              <a:t>读者可以直接打开本章源码文件夹中的</a:t>
            </a:r>
            <a:r>
              <a:rPr lang="en-US" altLang="zh-CN" dirty="0">
                <a:effectLst/>
                <a:latin typeface="Times New Roman" panose="02020603050405020304" pitchFamily="18" charset="0"/>
                <a:ea typeface="宋体" panose="02010600030101010101" pitchFamily="2" charset="-122"/>
              </a:rPr>
              <a:t>web_demo.py</a:t>
            </a:r>
            <a:r>
              <a:rPr lang="zh-CN" altLang="zh-CN" dirty="0">
                <a:effectLst/>
                <a:latin typeface="Times New Roman" panose="02020603050405020304" pitchFamily="18" charset="0"/>
                <a:ea typeface="宋体" panose="02010600030101010101" pitchFamily="2" charset="-122"/>
              </a:rPr>
              <a:t>文件。在运行这个文件之前部分读者可能需要安装一些适配的库包，读者可以使用如下命里完成安装：</a:t>
            </a:r>
          </a:p>
          <a:p>
            <a:pPr indent="269875">
              <a:lnSpc>
                <a:spcPts val="1200"/>
              </a:lnSpc>
            </a:pPr>
            <a:r>
              <a:rPr lang="en-US"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pip install </a:t>
            </a:r>
            <a:r>
              <a:rPr lang="en-US" altLang="zh-CN" sz="1400" kern="10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gradio</a:t>
            </a:r>
            <a:r>
              <a:rPr lang="en-US"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==3.40.0, mdtex2html</a:t>
            </a:r>
            <a:endParaRPr lang="zh-CN" altLang="zh-CN" sz="1600" kern="100" dirty="0">
              <a:effectLst/>
              <a:latin typeface="Courier New" panose="02070309020205020404" pitchFamily="49" charset="0"/>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5.1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基于网页端的</a:t>
            </a: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ChatGLM3</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部署和使用</a:t>
            </a:r>
            <a:endParaRPr lang="zh-CN" altLang="en-US" dirty="0">
              <a:latin typeface="宋体"/>
              <a:ea typeface="宋体"/>
              <a:cs typeface="宋体"/>
              <a:sym typeface="宋体"/>
            </a:endParaRPr>
          </a:p>
        </p:txBody>
      </p:sp>
      <p:sp>
        <p:nvSpPr>
          <p:cNvPr id="39" name="Shape 39"/>
          <p:cNvSpPr>
            <a:spLocks noGrp="1"/>
          </p:cNvSpPr>
          <p:nvPr>
            <p:ph type="body" sz="quarter" idx="4294967295"/>
          </p:nvPr>
        </p:nvSpPr>
        <p:spPr>
          <a:xfrm>
            <a:off x="317500" y="1417638"/>
            <a:ext cx="8229600" cy="611187"/>
          </a:xfrm>
          <a:prstGeom prst="rect">
            <a:avLst/>
          </a:prstGeom>
          <a:extLst>
            <a:ext uri="{C572A759-6A51-4108-AA02-DFA0A04FC94B}">
              <ma14:wrappingTextBoxFlag xmlns:ma14="http://schemas.microsoft.com/office/mac/drawingml/2011/main" xmlns="" val="1"/>
            </a:ext>
          </a:extLst>
        </p:spPr>
        <p:txBody>
          <a:bodyPr>
            <a:normAutofit/>
          </a:bodyPr>
          <a:lstStyle>
            <a:lvl1pPr marL="342899" indent="-342899">
              <a:buChar char="•"/>
              <a:defRPr sz="4000">
                <a:latin typeface="Songti SC Bold"/>
                <a:ea typeface="Songti SC Bold"/>
                <a:cs typeface="Songti SC Bold"/>
                <a:sym typeface="Songti SC Bold"/>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5.1.2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基于</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streamlit</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自带的网页客户端</a:t>
            </a:r>
          </a:p>
        </p:txBody>
      </p:sp>
      <p:sp>
        <p:nvSpPr>
          <p:cNvPr id="13" name="文本框 12">
            <a:extLst>
              <a:ext uri="{FF2B5EF4-FFF2-40B4-BE49-F238E27FC236}">
                <a16:creationId xmlns:a16="http://schemas.microsoft.com/office/drawing/2014/main" id="{162616D3-B387-4594-9A1B-3E0F5AD99B6C}"/>
              </a:ext>
            </a:extLst>
          </p:cNvPr>
          <p:cNvSpPr txBox="1"/>
          <p:nvPr/>
        </p:nvSpPr>
        <p:spPr>
          <a:xfrm>
            <a:off x="457200" y="2133601"/>
            <a:ext cx="8089900" cy="22724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除了前面作者介绍了基于</a:t>
            </a:r>
            <a:r>
              <a:rPr lang="en-US" altLang="zh-CN" sz="1600" dirty="0" err="1">
                <a:effectLst/>
                <a:latin typeface="Times New Roman" panose="02020603050405020304" pitchFamily="18" charset="0"/>
                <a:ea typeface="宋体" panose="02010600030101010101" pitchFamily="2" charset="-122"/>
              </a:rPr>
              <a:t>gradio</a:t>
            </a:r>
            <a:r>
              <a:rPr lang="zh-CN" altLang="zh-CN" sz="1600" dirty="0">
                <a:effectLst/>
                <a:latin typeface="Times New Roman" panose="02020603050405020304" pitchFamily="18" charset="0"/>
                <a:ea typeface="宋体" panose="02010600030101010101" pitchFamily="2" charset="-122"/>
              </a:rPr>
              <a:t>的</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网页客户端外，作者还提供了基于</a:t>
            </a:r>
            <a:r>
              <a:rPr lang="en-US" altLang="zh-CN" sz="1600" dirty="0" err="1">
                <a:effectLst/>
                <a:latin typeface="Times New Roman" panose="02020603050405020304" pitchFamily="18" charset="0"/>
                <a:ea typeface="宋体" panose="02010600030101010101" pitchFamily="2" charset="-122"/>
              </a:rPr>
              <a:t>Streamlit</a:t>
            </a:r>
            <a:r>
              <a:rPr lang="zh-CN" altLang="zh-CN" sz="1600" dirty="0">
                <a:effectLst/>
                <a:latin typeface="Times New Roman" panose="02020603050405020304" pitchFamily="18" charset="0"/>
                <a:ea typeface="宋体" panose="02010600030101010101" pitchFamily="2" charset="-122"/>
              </a:rPr>
              <a:t>的客户端文件，读者可以打开本书源码库第八章文件夹查阅</a:t>
            </a:r>
            <a:r>
              <a:rPr lang="en-US" altLang="zh-CN" sz="1600" dirty="0">
                <a:effectLst/>
                <a:latin typeface="Times New Roman" panose="02020603050405020304" pitchFamily="18" charset="0"/>
                <a:ea typeface="宋体" panose="02010600030101010101" pitchFamily="2" charset="-122"/>
              </a:rPr>
              <a:t>web_demo2.py</a:t>
            </a:r>
            <a:r>
              <a:rPr lang="zh-CN" altLang="zh-CN" sz="1600" dirty="0">
                <a:effectLst/>
                <a:latin typeface="Times New Roman" panose="02020603050405020304" pitchFamily="18" charset="0"/>
                <a:ea typeface="宋体" panose="02010600030101010101" pitchFamily="2" charset="-122"/>
              </a:rPr>
              <a:t>文件查看对应的内容。</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而使用</a:t>
            </a:r>
            <a:r>
              <a:rPr lang="en-US" altLang="zh-CN" sz="1600" dirty="0" err="1">
                <a:effectLst/>
                <a:latin typeface="Times New Roman" panose="02020603050405020304" pitchFamily="18" charset="0"/>
                <a:ea typeface="宋体" panose="02010600030101010101" pitchFamily="2" charset="-122"/>
              </a:rPr>
              <a:t>streamlit</a:t>
            </a:r>
            <a:r>
              <a:rPr lang="zh-CN" altLang="zh-CN" sz="1600" dirty="0">
                <a:effectLst/>
                <a:latin typeface="Times New Roman" panose="02020603050405020304" pitchFamily="18" charset="0"/>
                <a:ea typeface="宋体" panose="02010600030101010101" pitchFamily="2" charset="-122"/>
              </a:rPr>
              <a:t>运行网页端的方法也很简单，读者只需要打开终端，定位到“第八章”文件夹目录下运行如下命令即可：</a:t>
            </a:r>
          </a:p>
          <a:p>
            <a:pPr indent="269875">
              <a:lnSpc>
                <a:spcPts val="1200"/>
              </a:lnSpc>
            </a:pPr>
            <a:r>
              <a:rPr lang="en-US" altLang="zh-CN" sz="1600" kern="10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streamlit</a:t>
            </a:r>
            <a:r>
              <a:rPr lang="en-US" altLang="zh-CN" sz="16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run web_demo2.py</a:t>
            </a:r>
            <a:endParaRPr lang="zh-CN" altLang="zh-CN" sz="1600" kern="100" dirty="0">
              <a:effectLst/>
              <a:latin typeface="Courier New" panose="02070309020205020404" pitchFamily="49" charset="0"/>
              <a:ea typeface="宋体" panose="02010600030101010101" pitchFamily="2" charset="-122"/>
              <a:cs typeface="Times New Roman" panose="02020603050405020304" pitchFamily="18" charset="0"/>
            </a:endParaRPr>
          </a:p>
          <a:p>
            <a:pPr indent="269875" algn="just">
              <a:lnSpc>
                <a:spcPts val="1560"/>
              </a:lnSpc>
              <a:spcBef>
                <a:spcPts val="755"/>
              </a:spcBef>
            </a:pP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这里需要注意的使，对于部分读者可能需要在</a:t>
            </a:r>
            <a:r>
              <a:rPr lang="en-US" altLang="zh-CN" sz="1600" dirty="0" err="1">
                <a:effectLst/>
                <a:latin typeface="Times New Roman" panose="02020603050405020304" pitchFamily="18" charset="0"/>
                <a:ea typeface="宋体" panose="02010600030101010101" pitchFamily="2" charset="-122"/>
                <a:cs typeface="宋体" panose="02010600030101010101" pitchFamily="2" charset="-122"/>
              </a:rPr>
              <a:t>windosw</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系统的</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path</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文件中显式的注册</a:t>
            </a:r>
            <a:r>
              <a:rPr lang="en-US" altLang="zh-CN" sz="1600" dirty="0" err="1">
                <a:effectLst/>
                <a:latin typeface="Times New Roman" panose="02020603050405020304" pitchFamily="18" charset="0"/>
                <a:ea typeface="宋体" panose="02010600030101010101" pitchFamily="2" charset="-122"/>
                <a:cs typeface="宋体" panose="02010600030101010101" pitchFamily="2" charset="-122"/>
              </a:rPr>
              <a:t>streamlit</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的执行地址。这点请读着注意。</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另外需要读者注意的使，以上的运行服务都通过接口，因此在此部分运行结束后，读者需要手动关闭代码空出接口供下面的学习使用。</a:t>
            </a:r>
          </a:p>
        </p:txBody>
      </p:sp>
    </p:spTree>
    <p:extLst>
      <p:ext uri="{BB962C8B-B14F-4D97-AF65-F5344CB8AC3E}">
        <p14:creationId xmlns:p14="http://schemas.microsoft.com/office/powerpoint/2010/main" val="251875959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lgn="ctr">
              <a:spcBef>
                <a:spcPts val="2000"/>
              </a:spcBef>
              <a:spcAft>
                <a:spcPts val="2000"/>
              </a:spcAft>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5.2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基于私有云服务的</a:t>
            </a: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ChatGLM3</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部署和使用</a:t>
            </a:r>
          </a:p>
        </p:txBody>
      </p:sp>
      <p:sp>
        <p:nvSpPr>
          <p:cNvPr id="39" name="Shape 39"/>
          <p:cNvSpPr>
            <a:spLocks noGrp="1"/>
          </p:cNvSpPr>
          <p:nvPr>
            <p:ph type="body" sz="quarter" idx="4294967295"/>
          </p:nvPr>
        </p:nvSpPr>
        <p:spPr>
          <a:xfrm>
            <a:off x="317500" y="1417638"/>
            <a:ext cx="8229600" cy="630237"/>
          </a:xfrm>
          <a:prstGeom prst="rect">
            <a:avLst/>
          </a:prstGeom>
          <a:extLst>
            <a:ext uri="{C572A759-6A51-4108-AA02-DFA0A04FC94B}">
              <ma14:wrappingTextBoxFlag xmlns:ma14="http://schemas.microsoft.com/office/mac/drawingml/2011/main" xmlns="" val="1"/>
            </a:ext>
          </a:extLst>
        </p:spPr>
        <p:txBody>
          <a:bodyPr>
            <a:normAutofit/>
          </a:bodyPr>
          <a:lstStyle>
            <a:lvl1pPr marL="342899" indent="-342899">
              <a:buChar char="•"/>
              <a:defRPr sz="4000">
                <a:latin typeface="Songti SC Bold"/>
                <a:ea typeface="Songti SC Bold"/>
                <a:cs typeface="Songti SC Bold"/>
                <a:sym typeface="Songti SC Bold"/>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5.2.1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使用</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FastAPI</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完成</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接口的使用</a:t>
            </a:r>
          </a:p>
        </p:txBody>
      </p:sp>
      <p:sp>
        <p:nvSpPr>
          <p:cNvPr id="13" name="文本框 12">
            <a:extLst>
              <a:ext uri="{FF2B5EF4-FFF2-40B4-BE49-F238E27FC236}">
                <a16:creationId xmlns:a16="http://schemas.microsoft.com/office/drawing/2014/main" id="{3D14EFC6-4C68-4087-9269-4A2026F9AB64}"/>
              </a:ext>
            </a:extLst>
          </p:cNvPr>
          <p:cNvSpPr txBox="1"/>
          <p:nvPr/>
        </p:nvSpPr>
        <p:spPr>
          <a:xfrm>
            <a:off x="317500" y="1853684"/>
            <a:ext cx="8515351" cy="23493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建立</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a:t>
            </a:r>
            <a:r>
              <a:rPr lang="en-US" altLang="zh-CN" sz="1600" dirty="0">
                <a:effectLst/>
                <a:latin typeface="Times New Roman" panose="02020603050405020304" pitchFamily="18" charset="0"/>
                <a:ea typeface="宋体" panose="02010600030101010101" pitchFamily="2" charset="-122"/>
              </a:rPr>
              <a:t>API</a:t>
            </a:r>
            <a:r>
              <a:rPr lang="zh-CN" altLang="zh-CN" sz="1600" dirty="0">
                <a:effectLst/>
                <a:latin typeface="Times New Roman" panose="02020603050405020304" pitchFamily="18" charset="0"/>
                <a:ea typeface="宋体" panose="02010600030101010101" pitchFamily="2" charset="-122"/>
              </a:rPr>
              <a:t>接口，可以为其他应用程序提供自然语言处理能力的支持。这对于构建智能化的应用和服务非常重要，可以大大提高开发效率和降低开发成本。同时，</a:t>
            </a:r>
            <a:r>
              <a:rPr lang="en-US" altLang="zh-CN" sz="1600" dirty="0">
                <a:effectLst/>
                <a:latin typeface="Times New Roman" panose="02020603050405020304" pitchFamily="18" charset="0"/>
                <a:ea typeface="宋体" panose="02010600030101010101" pitchFamily="2" charset="-122"/>
              </a:rPr>
              <a:t>API</a:t>
            </a:r>
            <a:r>
              <a:rPr lang="zh-CN" altLang="zh-CN" sz="1600" dirty="0">
                <a:effectLst/>
                <a:latin typeface="Times New Roman" panose="02020603050405020304" pitchFamily="18" charset="0"/>
                <a:ea typeface="宋体" panose="02010600030101010101" pitchFamily="2" charset="-122"/>
              </a:rPr>
              <a:t>接口也可以促进不同系统和服务之间的信息交互和数据共享，推动自然语言处理技术的发展和应用</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在这里作者使用了</a:t>
            </a:r>
            <a:r>
              <a:rPr lang="en-US" altLang="zh-CN" sz="1600" dirty="0" err="1">
                <a:effectLst/>
                <a:latin typeface="Times New Roman" panose="02020603050405020304" pitchFamily="18" charset="0"/>
                <a:ea typeface="宋体" panose="02010600030101010101" pitchFamily="2" charset="-122"/>
              </a:rPr>
              <a:t>FastAPI</a:t>
            </a:r>
            <a:r>
              <a:rPr lang="zh-CN" altLang="zh-CN" sz="1600" dirty="0">
                <a:effectLst/>
                <a:latin typeface="Times New Roman" panose="02020603050405020304" pitchFamily="18" charset="0"/>
                <a:ea typeface="宋体" panose="02010600030101010101" pitchFamily="2" charset="-122"/>
              </a:rPr>
              <a:t>完成接口的创建，</a:t>
            </a:r>
            <a:r>
              <a:rPr lang="en-US" altLang="zh-CN" sz="1600" dirty="0" err="1">
                <a:effectLst/>
                <a:latin typeface="Times New Roman" panose="02020603050405020304" pitchFamily="18" charset="0"/>
                <a:ea typeface="宋体" panose="02010600030101010101" pitchFamily="2" charset="-122"/>
              </a:rPr>
              <a:t>FastAPI</a:t>
            </a:r>
            <a:r>
              <a:rPr lang="zh-CN" altLang="zh-CN" sz="1600" dirty="0">
                <a:effectLst/>
                <a:latin typeface="Times New Roman" panose="02020603050405020304" pitchFamily="18" charset="0"/>
                <a:ea typeface="宋体" panose="02010600030101010101" pitchFamily="2" charset="-122"/>
              </a:rPr>
              <a:t>是一个用于构建快速、现代、高效的</a:t>
            </a:r>
            <a:r>
              <a:rPr lang="en-US" altLang="zh-CN" sz="1600" dirty="0">
                <a:effectLst/>
                <a:latin typeface="Times New Roman" panose="02020603050405020304" pitchFamily="18" charset="0"/>
                <a:ea typeface="宋体" panose="02010600030101010101" pitchFamily="2" charset="-122"/>
              </a:rPr>
              <a:t>Web</a:t>
            </a:r>
            <a:r>
              <a:rPr lang="zh-CN" altLang="zh-CN" sz="1600" dirty="0">
                <a:effectLst/>
                <a:latin typeface="Times New Roman" panose="02020603050405020304" pitchFamily="18" charset="0"/>
                <a:ea typeface="宋体" panose="02010600030101010101" pitchFamily="2" charset="-122"/>
              </a:rPr>
              <a:t>应用程序的</a:t>
            </a:r>
            <a:r>
              <a:rPr lang="en-US" altLang="zh-CN" sz="1600" dirty="0">
                <a:effectLst/>
                <a:latin typeface="Times New Roman" panose="02020603050405020304" pitchFamily="18" charset="0"/>
                <a:ea typeface="宋体" panose="02010600030101010101" pitchFamily="2" charset="-122"/>
              </a:rPr>
              <a:t>Python</a:t>
            </a:r>
            <a:r>
              <a:rPr lang="zh-CN" altLang="zh-CN" sz="1600" dirty="0">
                <a:effectLst/>
                <a:latin typeface="Times New Roman" panose="02020603050405020304" pitchFamily="18" charset="0"/>
                <a:ea typeface="宋体" panose="02010600030101010101" pitchFamily="2" charset="-122"/>
              </a:rPr>
              <a:t>框架。它基于</a:t>
            </a:r>
            <a:r>
              <a:rPr lang="en-US" altLang="zh-CN" sz="1600" dirty="0">
                <a:effectLst/>
                <a:latin typeface="Times New Roman" panose="02020603050405020304" pitchFamily="18" charset="0"/>
                <a:ea typeface="宋体" panose="02010600030101010101" pitchFamily="2" charset="-122"/>
              </a:rPr>
              <a:t>Python 3.6</a:t>
            </a:r>
            <a:r>
              <a:rPr lang="zh-CN" altLang="zh-CN" sz="1600" dirty="0">
                <a:effectLst/>
                <a:latin typeface="Times New Roman" panose="02020603050405020304" pitchFamily="18" charset="0"/>
                <a:ea typeface="宋体" panose="02010600030101010101" pitchFamily="2" charset="-122"/>
              </a:rPr>
              <a:t>及以上版本的类型提示，利用了</a:t>
            </a:r>
            <a:r>
              <a:rPr lang="en-US" altLang="zh-CN" sz="1600" dirty="0" err="1">
                <a:effectLst/>
                <a:latin typeface="Times New Roman" panose="02020603050405020304" pitchFamily="18" charset="0"/>
                <a:ea typeface="宋体" panose="02010600030101010101" pitchFamily="2" charset="-122"/>
              </a:rPr>
              <a:t>Starlette</a:t>
            </a:r>
            <a:r>
              <a:rPr lang="zh-CN" altLang="zh-CN" sz="1600" dirty="0">
                <a:effectLst/>
                <a:latin typeface="Times New Roman" panose="02020603050405020304" pitchFamily="18" charset="0"/>
                <a:ea typeface="宋体" panose="02010600030101010101" pitchFamily="2" charset="-122"/>
              </a:rPr>
              <a:t>的组件作为其基础构建块。</a:t>
            </a:r>
            <a:r>
              <a:rPr lang="en-US" altLang="zh-CN" sz="1600" dirty="0" err="1">
                <a:effectLst/>
                <a:latin typeface="Times New Roman" panose="02020603050405020304" pitchFamily="18" charset="0"/>
                <a:ea typeface="宋体" panose="02010600030101010101" pitchFamily="2" charset="-122"/>
              </a:rPr>
              <a:t>FastAPI</a:t>
            </a:r>
            <a:r>
              <a:rPr lang="zh-CN" altLang="zh-CN" sz="1600" dirty="0">
                <a:effectLst/>
                <a:latin typeface="Times New Roman" panose="02020603050405020304" pitchFamily="18" charset="0"/>
                <a:ea typeface="宋体" panose="02010600030101010101" pitchFamily="2" charset="-122"/>
              </a:rPr>
              <a:t>使用标准</a:t>
            </a:r>
            <a:r>
              <a:rPr lang="en-US" altLang="zh-CN" sz="1600" dirty="0">
                <a:effectLst/>
                <a:latin typeface="Times New Roman" panose="02020603050405020304" pitchFamily="18" charset="0"/>
                <a:ea typeface="宋体" panose="02010600030101010101" pitchFamily="2" charset="-122"/>
              </a:rPr>
              <a:t>Python</a:t>
            </a:r>
            <a:r>
              <a:rPr lang="zh-CN" altLang="zh-CN" sz="1600" dirty="0">
                <a:effectLst/>
                <a:latin typeface="Times New Roman" panose="02020603050405020304" pitchFamily="18" charset="0"/>
                <a:ea typeface="宋体" panose="02010600030101010101" pitchFamily="2" charset="-122"/>
              </a:rPr>
              <a:t>类型提示来定义路由和处理程序，从而提供了清晰、易于理解和易于维护的代码。</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它是一个异步框架，意味着它支持使用</a:t>
            </a:r>
            <a:r>
              <a:rPr lang="en-US" altLang="zh-CN" sz="1600" dirty="0">
                <a:effectLst/>
                <a:latin typeface="Times New Roman" panose="02020603050405020304" pitchFamily="18" charset="0"/>
                <a:ea typeface="宋体" panose="02010600030101010101" pitchFamily="2" charset="-122"/>
              </a:rPr>
              <a:t>Python</a:t>
            </a:r>
            <a:r>
              <a:rPr lang="zh-CN" altLang="zh-CN" sz="1600" dirty="0">
                <a:effectLst/>
                <a:latin typeface="Times New Roman" panose="02020603050405020304" pitchFamily="18" charset="0"/>
                <a:ea typeface="宋体" panose="02010600030101010101" pitchFamily="2" charset="-122"/>
              </a:rPr>
              <a:t>的</a:t>
            </a:r>
            <a:r>
              <a:rPr lang="en-US" altLang="zh-CN" sz="1600" dirty="0" err="1">
                <a:effectLst/>
                <a:latin typeface="Times New Roman" panose="02020603050405020304" pitchFamily="18" charset="0"/>
                <a:ea typeface="宋体" panose="02010600030101010101" pitchFamily="2" charset="-122"/>
              </a:rPr>
              <a:t>asyncio</a:t>
            </a:r>
            <a:r>
              <a:rPr lang="zh-CN" altLang="zh-CN" sz="1600" dirty="0">
                <a:effectLst/>
                <a:latin typeface="Times New Roman" panose="02020603050405020304" pitchFamily="18" charset="0"/>
                <a:ea typeface="宋体" panose="02010600030101010101" pitchFamily="2" charset="-122"/>
              </a:rPr>
              <a:t>库来处理高并发生成的大量请求。</a:t>
            </a:r>
            <a:r>
              <a:rPr lang="en-US" altLang="zh-CN" sz="1600" dirty="0" err="1">
                <a:effectLst/>
                <a:latin typeface="Times New Roman" panose="02020603050405020304" pitchFamily="18" charset="0"/>
                <a:ea typeface="宋体" panose="02010600030101010101" pitchFamily="2" charset="-122"/>
              </a:rPr>
              <a:t>FastAPI</a:t>
            </a:r>
            <a:r>
              <a:rPr lang="zh-CN" altLang="zh-CN" sz="1600" dirty="0">
                <a:effectLst/>
                <a:latin typeface="Times New Roman" panose="02020603050405020304" pitchFamily="18" charset="0"/>
                <a:ea typeface="宋体" panose="02010600030101010101" pitchFamily="2" charset="-122"/>
              </a:rPr>
              <a:t>还具有出色的性能，可以与</a:t>
            </a:r>
            <a:r>
              <a:rPr lang="en-US" altLang="zh-CN" sz="1600" dirty="0">
                <a:effectLst/>
                <a:latin typeface="Times New Roman" panose="02020603050405020304" pitchFamily="18" charset="0"/>
                <a:ea typeface="宋体" panose="02010600030101010101" pitchFamily="2" charset="-122"/>
              </a:rPr>
              <a:t>Django</a:t>
            </a:r>
            <a:r>
              <a:rPr lang="zh-CN" altLang="zh-CN" sz="1600" dirty="0">
                <a:effectLst/>
                <a:latin typeface="Times New Roman" panose="02020603050405020304" pitchFamily="18" charset="0"/>
                <a:ea typeface="宋体" panose="02010600030101010101" pitchFamily="2" charset="-122"/>
              </a:rPr>
              <a:t>和</a:t>
            </a:r>
            <a:r>
              <a:rPr lang="en-US" altLang="zh-CN" sz="1600" dirty="0">
                <a:effectLst/>
                <a:latin typeface="Times New Roman" panose="02020603050405020304" pitchFamily="18" charset="0"/>
                <a:ea typeface="宋体" panose="02010600030101010101" pitchFamily="2" charset="-122"/>
              </a:rPr>
              <a:t>Flask</a:t>
            </a:r>
            <a:r>
              <a:rPr lang="zh-CN" altLang="zh-CN" sz="1600" dirty="0">
                <a:effectLst/>
                <a:latin typeface="Times New Roman" panose="02020603050405020304" pitchFamily="18" charset="0"/>
                <a:ea typeface="宋体" panose="02010600030101010101" pitchFamily="2" charset="-122"/>
              </a:rPr>
              <a:t>等流行的</a:t>
            </a:r>
            <a:r>
              <a:rPr lang="en-US" altLang="zh-CN" sz="1600" dirty="0">
                <a:effectLst/>
                <a:latin typeface="Times New Roman" panose="02020603050405020304" pitchFamily="18" charset="0"/>
                <a:ea typeface="宋体" panose="02010600030101010101" pitchFamily="2" charset="-122"/>
              </a:rPr>
              <a:t>Python</a:t>
            </a:r>
            <a:r>
              <a:rPr lang="zh-CN" altLang="zh-CN" sz="1600" dirty="0">
                <a:effectLst/>
                <a:latin typeface="Times New Roman" panose="02020603050405020304" pitchFamily="18" charset="0"/>
                <a:ea typeface="宋体" panose="02010600030101010101" pitchFamily="2" charset="-122"/>
              </a:rPr>
              <a:t>框架相媲美。它还支持依赖注入、中间件和其他现代特性，使得开发人员能够快速构建复杂的应用程序。</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这里作者提供了一个完整的基于</a:t>
            </a:r>
            <a:r>
              <a:rPr lang="en-US" altLang="zh-CN" sz="1600" dirty="0" err="1">
                <a:effectLst/>
                <a:latin typeface="Times New Roman" panose="02020603050405020304" pitchFamily="18" charset="0"/>
                <a:ea typeface="宋体" panose="02010600030101010101" pitchFamily="2" charset="-122"/>
              </a:rPr>
              <a:t>FastAPI</a:t>
            </a:r>
            <a:r>
              <a:rPr lang="zh-CN" altLang="zh-CN" sz="1600" dirty="0">
                <a:effectLst/>
                <a:latin typeface="Times New Roman" panose="02020603050405020304" pitchFamily="18" charset="0"/>
                <a:ea typeface="宋体" panose="02010600030101010101" pitchFamily="2" charset="-122"/>
              </a:rPr>
              <a:t>开启服务的示例，如下所示。</a:t>
            </a:r>
          </a:p>
        </p:txBody>
      </p:sp>
      <p:pic>
        <p:nvPicPr>
          <p:cNvPr id="3" name="图片 2">
            <a:extLst>
              <a:ext uri="{FF2B5EF4-FFF2-40B4-BE49-F238E27FC236}">
                <a16:creationId xmlns:a16="http://schemas.microsoft.com/office/drawing/2014/main" id="{D0B5D564-48E2-4940-A246-39F9031C9E18}"/>
              </a:ext>
            </a:extLst>
          </p:cNvPr>
          <p:cNvPicPr>
            <a:picLocks noChangeAspect="1"/>
          </p:cNvPicPr>
          <p:nvPr/>
        </p:nvPicPr>
        <p:blipFill>
          <a:blip r:embed="rId2"/>
          <a:stretch>
            <a:fillRect/>
          </a:stretch>
        </p:blipFill>
        <p:spPr>
          <a:xfrm>
            <a:off x="3320543" y="4323588"/>
            <a:ext cx="5512308" cy="1220724"/>
          </a:xfrm>
          <a:prstGeom prst="rect">
            <a:avLst/>
          </a:prstGeom>
        </p:spPr>
      </p:pic>
    </p:spTree>
    <p:extLst>
      <p:ext uri="{BB962C8B-B14F-4D97-AF65-F5344CB8AC3E}">
        <p14:creationId xmlns:p14="http://schemas.microsoft.com/office/powerpoint/2010/main" val="44406799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fontScale="90000"/>
          </a:bodyPr>
          <a:lstStyle>
            <a:lvl1pPr defTabSz="539495">
              <a:defRPr sz="2596">
                <a:latin typeface="宋体"/>
                <a:ea typeface="宋体"/>
                <a:cs typeface="宋体"/>
                <a:sym typeface="宋体"/>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5.2  </a:t>
            </a:r>
            <a:r>
              <a:rPr lang="zh-CN" altLang="zh-CN" sz="3600" kern="100" dirty="0">
                <a:solidFill>
                  <a:srgbClr val="000000"/>
                </a:solidFill>
                <a:effectLst/>
                <a:latin typeface="Arial" panose="020B0604020202020204" pitchFamily="34" charset="0"/>
                <a:ea typeface="方正小标宋简体"/>
                <a:cs typeface="宋体" panose="02010600030101010101" pitchFamily="2" charset="-122"/>
              </a:rPr>
              <a:t>基于私有云服务的</a:t>
            </a: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ChatGLM3</a:t>
            </a:r>
            <a:r>
              <a:rPr lang="zh-CN" altLang="zh-CN" sz="3600" kern="100" dirty="0">
                <a:solidFill>
                  <a:srgbClr val="000000"/>
                </a:solidFill>
                <a:effectLst/>
                <a:latin typeface="Arial" panose="020B0604020202020204" pitchFamily="34" charset="0"/>
                <a:ea typeface="方正小标宋简体"/>
                <a:cs typeface="宋体" panose="02010600030101010101" pitchFamily="2" charset="-122"/>
              </a:rPr>
              <a:t>部署和使用</a:t>
            </a:r>
          </a:p>
        </p:txBody>
      </p:sp>
      <p:sp>
        <p:nvSpPr>
          <p:cNvPr id="6" name="文本框 5">
            <a:extLst>
              <a:ext uri="{FF2B5EF4-FFF2-40B4-BE49-F238E27FC236}">
                <a16:creationId xmlns:a16="http://schemas.microsoft.com/office/drawing/2014/main" id="{77E74240-1CEE-4E1E-B360-53A2BD352F78}"/>
              </a:ext>
            </a:extLst>
          </p:cNvPr>
          <p:cNvSpPr txBox="1"/>
          <p:nvPr/>
        </p:nvSpPr>
        <p:spPr>
          <a:xfrm>
            <a:off x="209550" y="1417638"/>
            <a:ext cx="665797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5.2.2  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的量化部署与</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CPU</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部署方案</a:t>
            </a:r>
          </a:p>
        </p:txBody>
      </p:sp>
      <p:sp>
        <p:nvSpPr>
          <p:cNvPr id="8" name="文本框 7">
            <a:extLst>
              <a:ext uri="{FF2B5EF4-FFF2-40B4-BE49-F238E27FC236}">
                <a16:creationId xmlns:a16="http://schemas.microsoft.com/office/drawing/2014/main" id="{933FD8AC-9C44-488E-A07A-0C888EFAD5C6}"/>
              </a:ext>
            </a:extLst>
          </p:cNvPr>
          <p:cNvSpPr txBox="1"/>
          <p:nvPr/>
        </p:nvSpPr>
        <p:spPr>
          <a:xfrm>
            <a:off x="457201" y="2047875"/>
            <a:ext cx="8229599" cy="3257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对于那些受限于自身</a:t>
            </a:r>
            <a:r>
              <a:rPr lang="en-US" altLang="zh-CN" sz="1600" dirty="0">
                <a:effectLst/>
                <a:latin typeface="Times New Roman" panose="02020603050405020304" pitchFamily="18" charset="0"/>
                <a:ea typeface="宋体" panose="02010600030101010101" pitchFamily="2" charset="-122"/>
              </a:rPr>
              <a:t>GPU</a:t>
            </a:r>
            <a:r>
              <a:rPr lang="zh-CN" altLang="zh-CN" sz="1600" dirty="0">
                <a:effectLst/>
                <a:latin typeface="Times New Roman" panose="02020603050405020304" pitchFamily="18" charset="0"/>
                <a:ea typeface="宋体" panose="02010600030101010101" pitchFamily="2" charset="-122"/>
              </a:rPr>
              <a:t>限制的部分读者来说，他们可能无法运行完整的或半精度性质下的</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。这时，一个最佳的解决方案就是采用量化部署的</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量化部署是一种对模型进行优化以降低计算资源和内存消耗的技术。它通过将浮点数转换为低精度的整数来表示模型参数，从而减少模型的体积和计算复杂度。这种技术可以显著降低模型的运行时间和内存需求，使更多的用户能够使用</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对于</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的量化部署，一种常用的方法是使用量化推断，它通过在模型推理时使用低精度的整数表示来减少模型的计算量和内存消耗。这种方法可以在不牺牲模型性能的情况下，实现模型的快速推理和响应。</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通过采用量化部署的技术，我们可以将</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的体积和计算复杂度降低到更可管理的水平，使其能够在更多的设备上运行。这对于那些受限于自身</a:t>
            </a:r>
            <a:r>
              <a:rPr lang="en-US" altLang="zh-CN" sz="1600" dirty="0">
                <a:effectLst/>
                <a:latin typeface="Times New Roman" panose="02020603050405020304" pitchFamily="18" charset="0"/>
                <a:ea typeface="宋体" panose="02010600030101010101" pitchFamily="2" charset="-122"/>
              </a:rPr>
              <a:t>GPU</a:t>
            </a:r>
            <a:r>
              <a:rPr lang="zh-CN" altLang="zh-CN" sz="1600" dirty="0">
                <a:effectLst/>
                <a:latin typeface="Times New Roman" panose="02020603050405020304" pitchFamily="18" charset="0"/>
                <a:ea typeface="宋体" panose="02010600030101010101" pitchFamily="2" charset="-122"/>
              </a:rPr>
              <a:t>限制的部分读者来说，无疑是一个福音。他们现在也可以享受到</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带来的便利和优势，更好地探索自然语言处理的领域。。</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量化的方法我们在第二章第一次遇见</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的时候就已经见过，一个最基本的</a:t>
            </a:r>
            <a:r>
              <a:rPr lang="en-US" altLang="zh-CN" sz="1600" dirty="0">
                <a:effectLst/>
                <a:latin typeface="Times New Roman" panose="02020603050405020304" pitchFamily="18" charset="0"/>
                <a:ea typeface="宋体" panose="02010600030101010101" pitchFamily="2" charset="-122"/>
              </a:rPr>
              <a:t>INT4</a:t>
            </a:r>
            <a:r>
              <a:rPr lang="zh-CN" altLang="zh-CN" sz="1600" dirty="0">
                <a:effectLst/>
                <a:latin typeface="Times New Roman" panose="02020603050405020304" pitchFamily="18" charset="0"/>
                <a:ea typeface="宋体" panose="02010600030101010101" pitchFamily="2" charset="-122"/>
              </a:rPr>
              <a:t>量化调用方法如下：</a:t>
            </a:r>
          </a:p>
          <a:p>
            <a:pPr lvl="0" algn="just">
              <a:lnSpc>
                <a:spcPts val="157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60B13975-8E3D-4A4A-9668-82CB5A13E586}"/>
              </a:ext>
            </a:extLst>
          </p:cNvPr>
          <p:cNvPicPr>
            <a:picLocks noChangeAspect="1"/>
          </p:cNvPicPr>
          <p:nvPr/>
        </p:nvPicPr>
        <p:blipFill>
          <a:blip r:embed="rId2"/>
          <a:stretch>
            <a:fillRect/>
          </a:stretch>
        </p:blipFill>
        <p:spPr>
          <a:xfrm>
            <a:off x="3631692" y="4875276"/>
            <a:ext cx="5512308" cy="1982724"/>
          </a:xfrm>
          <a:prstGeom prst="rect">
            <a:avLst/>
          </a:prstGeom>
        </p:spPr>
      </p:pic>
    </p:spTree>
    <p:extLst>
      <p:ext uri="{BB962C8B-B14F-4D97-AF65-F5344CB8AC3E}">
        <p14:creationId xmlns:p14="http://schemas.microsoft.com/office/powerpoint/2010/main" val="180939025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667512">
              <a:defRPr sz="3212">
                <a:latin typeface="宋体"/>
                <a:ea typeface="宋体"/>
                <a:cs typeface="宋体"/>
                <a:sym typeface="宋体"/>
              </a:defRPr>
            </a:lvl1pPr>
          </a:lstStyle>
          <a:p>
            <a:pPr>
              <a:defRPr>
                <a:latin typeface="+mj-lt"/>
                <a:ea typeface="+mj-ea"/>
                <a:cs typeface="+mj-cs"/>
                <a:sym typeface="Calibri"/>
              </a:defRPr>
            </a:pPr>
            <a:r>
              <a:rPr lang="en-US" dirty="0">
                <a:latin typeface="宋体"/>
                <a:ea typeface="宋体"/>
                <a:cs typeface="宋体"/>
                <a:sym typeface="宋体"/>
              </a:rPr>
              <a:t>5.3 </a:t>
            </a:r>
            <a:r>
              <a:rPr dirty="0" err="1">
                <a:latin typeface="宋体"/>
                <a:ea typeface="宋体"/>
                <a:cs typeface="宋体"/>
                <a:sym typeface="宋体"/>
              </a:rPr>
              <a:t>本章小结</a:t>
            </a:r>
            <a:endParaRPr dirty="0">
              <a:latin typeface="宋体"/>
              <a:ea typeface="宋体"/>
              <a:cs typeface="宋体"/>
              <a:sym typeface="宋体"/>
            </a:endParaRPr>
          </a:p>
        </p:txBody>
      </p:sp>
      <p:sp>
        <p:nvSpPr>
          <p:cNvPr id="95" name="Shape 95"/>
          <p:cNvSpPr/>
          <p:nvPr/>
        </p:nvSpPr>
        <p:spPr>
          <a:xfrm>
            <a:off x="457200" y="1902194"/>
            <a:ext cx="7970243" cy="34470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本章主要介绍了</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的部署和推断。在章节中，作者详细地介绍了多种部署方式，包括通过自定义网页端和建立私有云服务来提供</a:t>
            </a:r>
            <a:r>
              <a:rPr lang="en-US" altLang="zh-CN" sz="1800" dirty="0">
                <a:effectLst/>
                <a:latin typeface="Times New Roman" panose="02020603050405020304" pitchFamily="18" charset="0"/>
                <a:ea typeface="宋体" panose="02010600030101010101" pitchFamily="2" charset="-122"/>
              </a:rPr>
              <a:t>API</a:t>
            </a:r>
            <a:r>
              <a:rPr lang="zh-CN" altLang="zh-CN" sz="1800" dirty="0">
                <a:effectLst/>
                <a:latin typeface="Times New Roman" panose="02020603050405020304" pitchFamily="18" charset="0"/>
                <a:ea typeface="宋体" panose="02010600030101010101" pitchFamily="2" charset="-122"/>
              </a:rPr>
              <a:t>接口服务。</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首先，作者介绍了基于自定义网页端的</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部署。通过使用</a:t>
            </a:r>
            <a:r>
              <a:rPr lang="en-US" altLang="zh-CN" sz="1800" dirty="0" err="1">
                <a:effectLst/>
                <a:latin typeface="Times New Roman" panose="02020603050405020304" pitchFamily="18" charset="0"/>
                <a:ea typeface="宋体" panose="02010600030101010101" pitchFamily="2" charset="-122"/>
              </a:rPr>
              <a:t>gradio</a:t>
            </a:r>
            <a:r>
              <a:rPr lang="zh-CN" altLang="zh-CN" sz="1800" dirty="0">
                <a:effectLst/>
                <a:latin typeface="Times New Roman" panose="02020603050405020304" pitchFamily="18" charset="0"/>
                <a:ea typeface="宋体" panose="02010600030101010101" pitchFamily="2" charset="-122"/>
              </a:rPr>
              <a:t>或者</a:t>
            </a:r>
            <a:r>
              <a:rPr lang="en-US" altLang="zh-CN" sz="1800" dirty="0" err="1">
                <a:effectLst/>
                <a:latin typeface="Times New Roman" panose="02020603050405020304" pitchFamily="18" charset="0"/>
                <a:ea typeface="宋体" panose="02010600030101010101" pitchFamily="2" charset="-122"/>
              </a:rPr>
              <a:t>streamlit</a:t>
            </a:r>
            <a:r>
              <a:rPr lang="zh-CN" altLang="zh-CN" sz="1800" dirty="0">
                <a:effectLst/>
                <a:latin typeface="Times New Roman" panose="02020603050405020304" pitchFamily="18" charset="0"/>
                <a:ea typeface="宋体" panose="02010600030101010101" pitchFamily="2" charset="-122"/>
              </a:rPr>
              <a:t>等前端技术，可以构建一个美观、易用的网页界面，让用户能够方便地输入问题或文本，并显示</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的回复和相应的提示信息。</a:t>
            </a:r>
            <a:r>
              <a:rPr lang="en-US" altLang="zh-CN" sz="1800" dirty="0">
                <a:effectLst/>
                <a:latin typeface="Times New Roman" panose="02020603050405020304" pitchFamily="18" charset="0"/>
                <a:ea typeface="宋体" panose="02010600030101010101" pitchFamily="2" charset="-122"/>
              </a:rPr>
              <a:t>	</a:t>
            </a:r>
            <a:endParaRPr lang="zh-CN" altLang="zh-CN" sz="1800" dirty="0">
              <a:effectLst/>
              <a:latin typeface="Times New Roman" panose="02020603050405020304" pitchFamily="18" charset="0"/>
              <a:ea typeface="宋体" panose="02010600030101010101" pitchFamily="2" charset="-122"/>
            </a:endParaRP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接下来，作者介绍了通过建立私有云服务的</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部署。私有云平台可以提供更好的稳定性和安全性，同时方便管理和扩展。此外，作者还提到了如何使用</a:t>
            </a:r>
            <a:r>
              <a:rPr lang="en-US" altLang="zh-CN" sz="1800" dirty="0">
                <a:effectLst/>
                <a:latin typeface="Times New Roman" panose="02020603050405020304" pitchFamily="18" charset="0"/>
                <a:ea typeface="宋体" panose="02010600030101010101" pitchFamily="2" charset="-122"/>
              </a:rPr>
              <a:t>API</a:t>
            </a:r>
            <a:r>
              <a:rPr lang="zh-CN" altLang="zh-CN" sz="1800" dirty="0">
                <a:effectLst/>
                <a:latin typeface="Times New Roman" panose="02020603050405020304" pitchFamily="18" charset="0"/>
                <a:ea typeface="宋体" panose="02010600030101010101" pitchFamily="2" charset="-122"/>
              </a:rPr>
              <a:t>来调用</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模型，并处理用户的输入和回复逻辑。</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通过建立</a:t>
            </a:r>
            <a:r>
              <a:rPr lang="en-US" altLang="zh-CN" sz="1800" dirty="0">
                <a:effectLst/>
                <a:latin typeface="Times New Roman" panose="02020603050405020304" pitchFamily="18" charset="0"/>
                <a:ea typeface="宋体" panose="02010600030101010101" pitchFamily="2" charset="-122"/>
              </a:rPr>
              <a:t>API</a:t>
            </a:r>
            <a:r>
              <a:rPr lang="zh-CN" altLang="zh-CN" sz="1800" dirty="0">
                <a:effectLst/>
                <a:latin typeface="Times New Roman" panose="02020603050405020304" pitchFamily="18" charset="0"/>
                <a:ea typeface="宋体" panose="02010600030101010101" pitchFamily="2" charset="-122"/>
              </a:rPr>
              <a:t>接口，其他程序可以发送自然语言查询请求，并获取相应的回复结果。这大大提高了开发效率和降低了开发成本，并促进了不同系统和服务之间的信息交互和数据共享。</a:t>
            </a:r>
            <a:r>
              <a:rPr lang="en-US" altLang="zh-CN" sz="1800" dirty="0">
                <a:effectLst/>
                <a:latin typeface="Times New Roman" panose="02020603050405020304" pitchFamily="18" charset="0"/>
                <a:ea typeface="宋体" panose="02010600030101010101" pitchFamily="2" charset="-122"/>
              </a:rPr>
              <a:t>	</a:t>
            </a:r>
            <a:endParaRPr lang="zh-CN" altLang="zh-CN" sz="1800" dirty="0">
              <a:effectLst/>
              <a:latin typeface="Times New Roman" panose="02020603050405020304" pitchFamily="18" charset="0"/>
              <a:ea typeface="宋体" panose="02010600030101010101" pitchFamily="2" charset="-122"/>
            </a:endParaRP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本章提供了多种</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的部署方式，包括自定义网页端和私有云服务，以及建立</a:t>
            </a:r>
            <a:r>
              <a:rPr lang="en-US" altLang="zh-CN" sz="1800" dirty="0">
                <a:effectLst/>
                <a:latin typeface="Times New Roman" panose="02020603050405020304" pitchFamily="18" charset="0"/>
                <a:ea typeface="宋体" panose="02010600030101010101" pitchFamily="2" charset="-122"/>
              </a:rPr>
              <a:t>API</a:t>
            </a:r>
            <a:r>
              <a:rPr lang="zh-CN" altLang="zh-CN" sz="1800" dirty="0">
                <a:effectLst/>
                <a:latin typeface="Times New Roman" panose="02020603050405020304" pitchFamily="18" charset="0"/>
                <a:ea typeface="宋体" panose="02010600030101010101" pitchFamily="2" charset="-122"/>
              </a:rPr>
              <a:t>接口来为其他应用程序提供支持。这些方法使得</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能够更加灵活地应用于各种场景中，并为用户提供更好的体验。</a:t>
            </a:r>
          </a:p>
          <a:p>
            <a:pPr indent="269875" algn="just">
              <a:lnSpc>
                <a:spcPts val="1560"/>
              </a:lnSpc>
            </a:pPr>
            <a:r>
              <a:rPr lang="en-US" altLang="zh-CN" sz="1800" dirty="0">
                <a:effectLst/>
                <a:latin typeface="Times New Roman" panose="02020603050405020304" pitchFamily="18" charset="0"/>
                <a:ea typeface="宋体" panose="02010600030101010101" pitchFamily="2" charset="-122"/>
              </a:rPr>
              <a:t> </a:t>
            </a:r>
            <a:endParaRPr lang="zh-CN" altLang="zh-CN" sz="1800" dirty="0">
              <a:effectLst/>
              <a:latin typeface="Times New Roman" panose="02020603050405020304" pitchFamily="18" charset="0"/>
              <a:ea typeface="宋体" panose="02010600030101010101" pitchFamily="2" charset="-122"/>
            </a:endParaRPr>
          </a:p>
          <a:p>
            <a:endParaRPr dirty="0"/>
          </a:p>
        </p:txBody>
      </p:sp>
    </p:spTree>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129</TotalTime>
  <Words>1212</Words>
  <Application>Microsoft Office PowerPoint</Application>
  <PresentationFormat>全屏显示(4:3)</PresentationFormat>
  <Paragraphs>38</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等线</vt:lpstr>
      <vt:lpstr>宋体</vt:lpstr>
      <vt:lpstr>Arial</vt:lpstr>
      <vt:lpstr>Calibri</vt:lpstr>
      <vt:lpstr>Courier New</vt:lpstr>
      <vt:lpstr>Times New Roman</vt:lpstr>
      <vt:lpstr>Tema de Office</vt:lpstr>
      <vt:lpstr>第5章 基于私有云的ChatGLM3部署和使用实战</vt:lpstr>
      <vt:lpstr>5.1  基于网页端的ChatGLM3部署和使用</vt:lpstr>
      <vt:lpstr>5.1  基于网页端的ChatGLM3部署和使用</vt:lpstr>
      <vt:lpstr>5.2  基于私有云服务的ChatGLM3部署和使用</vt:lpstr>
      <vt:lpstr>5.2  基于私有云服务的ChatGLM3部署和使用</vt:lpstr>
      <vt:lpstr>5.3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Hello TensorFlow &amp; Keras</dc:title>
  <dc:creator>lenovo</dc:creator>
  <cp:lastModifiedBy>lenovo</cp:lastModifiedBy>
  <cp:revision>10</cp:revision>
  <dcterms:modified xsi:type="dcterms:W3CDTF">2024-04-04T06:23:03Z</dcterms:modified>
</cp:coreProperties>
</file>