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58" r:id="rId6"/>
    <p:sldId id="273" r:id="rId7"/>
    <p:sldId id="278" r:id="rId8"/>
    <p:sldId id="274" r:id="rId9"/>
    <p:sldId id="279" r:id="rId10"/>
    <p:sldId id="280" r:id="rId11"/>
    <p:sldId id="281" r:id="rId12"/>
    <p:sldId id="282" r:id="rId13"/>
    <p:sldId id="283" r:id="rId14"/>
    <p:sldId id="269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49"/>
            <a:ext cx="9144002" cy="46039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Haga clic para modificar el estilo de título del patrón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67512">
              <a:defRPr sz="321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第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章 大模型核心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-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注意力机制详解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 defTabSz="740663">
              <a:spcBef>
                <a:spcPts val="600"/>
              </a:spcBef>
              <a:buNone/>
              <a:defRPr sz="210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6.1 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大模型的核心</a:t>
            </a: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-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注意力机制</a:t>
            </a:r>
          </a:p>
          <a:p>
            <a:pPr marL="0" indent="0" defTabSz="740663">
              <a:spcBef>
                <a:spcPts val="600"/>
              </a:spcBef>
              <a:buNone/>
              <a:defRPr sz="210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6.2 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注意力机制的应用实践：编码器</a:t>
            </a:r>
          </a:p>
          <a:p>
            <a:pPr marL="0" indent="0" defTabSz="740663">
              <a:spcBef>
                <a:spcPts val="600"/>
              </a:spcBef>
              <a:buNone/>
              <a:defRPr sz="210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6.3 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实战编码器：拼音汉字转化模型</a:t>
            </a:r>
          </a:p>
          <a:p>
            <a:pPr marL="0" indent="0" defTabSz="740663">
              <a:spcBef>
                <a:spcPts val="600"/>
              </a:spcBef>
              <a:buNone/>
              <a:defRPr sz="210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6.4 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本章小结</a:t>
            </a:r>
          </a:p>
          <a:p>
            <a:pPr marL="0" indent="0" defTabSz="740663">
              <a:spcBef>
                <a:spcPts val="600"/>
              </a:spcBef>
              <a:buNone/>
              <a:defRPr sz="2106"/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6.2 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注意力机制的应用实践：编码器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0C010-5E46-4FBB-AFD9-FA4A40768EF5}"/>
              </a:ext>
            </a:extLst>
          </p:cNvPr>
          <p:cNvSpPr txBox="1"/>
          <p:nvPr/>
        </p:nvSpPr>
        <p:spPr>
          <a:xfrm>
            <a:off x="180975" y="1314450"/>
            <a:ext cx="8763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6.2. 5  </a:t>
            </a:r>
            <a:r>
              <a:rPr lang="zh-CN" altLang="en-US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编码器的实现</a:t>
            </a:r>
            <a:endParaRPr lang="zh-CN" altLang="zh-CN" sz="1800" kern="100" dirty="0">
              <a:effectLst/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BFB215-49A6-440D-8786-DC2C0BE760F8}"/>
              </a:ext>
            </a:extLst>
          </p:cNvPr>
          <p:cNvSpPr txBox="1"/>
          <p:nvPr/>
        </p:nvSpPr>
        <p:spPr>
          <a:xfrm>
            <a:off x="285750" y="1933575"/>
            <a:ext cx="8124825" cy="14003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过前面内容的分析，我们可以看到，实现一个基于注意力机制的编码器其实并不复杂。只需要按照注意力机制的架构，将各个组件依次组合在一起，就能够构建出一个功能完备的编码器。这种编码器能够自动地学习和优化输入数据的表示，从而更加准确地捕捉到关键信息，为后续的任务提供强有力的支持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因此，对于想要深入理解和应用注意力机制的读者来说，实现一个基于注意力架构的编码器是一个很好的实践选择。下面我们按步骤提供代码，读者可参看注释。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E03DB0-AE09-4F5C-B58A-D0F5108E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896" y="3429000"/>
            <a:ext cx="5512308" cy="21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1181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6.3 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实战编码器：拼音汉字转化模型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0C010-5E46-4FBB-AFD9-FA4A40768EF5}"/>
              </a:ext>
            </a:extLst>
          </p:cNvPr>
          <p:cNvSpPr txBox="1"/>
          <p:nvPr/>
        </p:nvSpPr>
        <p:spPr>
          <a:xfrm>
            <a:off x="180975" y="1314450"/>
            <a:ext cx="8763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6.3.1  </a:t>
            </a:r>
            <a:r>
              <a:rPr lang="zh-CN" altLang="en-US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汉字拼音数据集处理</a:t>
            </a:r>
            <a:endParaRPr lang="zh-CN" altLang="zh-CN" sz="1800" kern="100" dirty="0">
              <a:effectLst/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BFB215-49A6-440D-8786-DC2C0BE760F8}"/>
              </a:ext>
            </a:extLst>
          </p:cNvPr>
          <p:cNvSpPr txBox="1"/>
          <p:nvPr/>
        </p:nvSpPr>
        <p:spPr>
          <a:xfrm>
            <a:off x="285750" y="1933575"/>
            <a:ext cx="8124825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en-US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首先第一步就是数据集的准备和处理，在本实战中我们准备了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万条汉字和拼音对应数据。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第一步：数据集展示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en-US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汉字拼音数据集如下所示。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BD9D31-66EE-40BC-8874-80965D3C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92" y="2723595"/>
            <a:ext cx="5512308" cy="27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145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6.3 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实战编码器：拼音汉字转化模型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0C010-5E46-4FBB-AFD9-FA4A40768EF5}"/>
              </a:ext>
            </a:extLst>
          </p:cNvPr>
          <p:cNvSpPr txBox="1"/>
          <p:nvPr/>
        </p:nvSpPr>
        <p:spPr>
          <a:xfrm>
            <a:off x="180975" y="1314450"/>
            <a:ext cx="8763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6.3.2  </a:t>
            </a:r>
            <a:r>
              <a:rPr lang="zh-CN" altLang="en-US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汉字拼音转化模型的确定</a:t>
            </a:r>
            <a:endParaRPr lang="zh-CN" altLang="zh-CN" sz="1800" kern="100" dirty="0">
              <a:effectLst/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BFB215-49A6-440D-8786-DC2C0BE760F8}"/>
              </a:ext>
            </a:extLst>
          </p:cNvPr>
          <p:cNvSpPr txBox="1"/>
          <p:nvPr/>
        </p:nvSpPr>
        <p:spPr>
          <a:xfrm>
            <a:off x="285750" y="1933575"/>
            <a:ext cx="8124825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下来就是模型的编写。实际上如果单纯使用上节提供的编码器作为计算模型也是可以的，但是一般来说需要对其作出修正。单纯使用一层编码器对数据进行编码，在效果上可能并没有多层的准确率高，因此一个最简单的方法就是增加更多层的编码器对数据进行编码。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12153C-43EA-454C-9E4D-AC2AD475D5EC}"/>
              </a:ext>
            </a:extLst>
          </p:cNvPr>
          <p:cNvPicPr/>
          <p:nvPr/>
        </p:nvPicPr>
        <p:blipFill rotWithShape="1">
          <a:blip r:embed="rId2"/>
          <a:srcRect t="6812" b="1947"/>
          <a:stretch/>
        </p:blipFill>
        <p:spPr bwMode="auto">
          <a:xfrm>
            <a:off x="5953125" y="2846645"/>
            <a:ext cx="1371600" cy="2190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874258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6.3 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实战编码器：拼音汉字转化模型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0C010-5E46-4FBB-AFD9-FA4A40768EF5}"/>
              </a:ext>
            </a:extLst>
          </p:cNvPr>
          <p:cNvSpPr txBox="1"/>
          <p:nvPr/>
        </p:nvSpPr>
        <p:spPr>
          <a:xfrm>
            <a:off x="180975" y="1314450"/>
            <a:ext cx="8763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6.3.3  </a:t>
            </a:r>
            <a:r>
              <a:rPr lang="zh-CN" altLang="en-US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模型训练代码的编写</a:t>
            </a:r>
            <a:endParaRPr lang="zh-CN" altLang="zh-CN" sz="1800" kern="100" dirty="0">
              <a:effectLst/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BFB215-49A6-440D-8786-DC2C0BE760F8}"/>
              </a:ext>
            </a:extLst>
          </p:cNvPr>
          <p:cNvSpPr txBox="1"/>
          <p:nvPr/>
        </p:nvSpPr>
        <p:spPr>
          <a:xfrm>
            <a:off x="285750" y="1933575"/>
            <a:ext cx="8124825" cy="2298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剩下的工作就是模型训练代码的编写，我们将采用最简单的模型训练代码编写方式来实现。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第一步就是数据的获取。由于模型在训练过程中不可能一次性将所有的数据导入，因此需要创建一个数据“生成器”，将获取的数据按批次发送给训练模型，这里我们使用一个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循环来完成这个数据“生成器”：</a:t>
            </a:r>
          </a:p>
          <a:p>
            <a:pPr indent="269875">
              <a:lnSpc>
                <a:spcPts val="1200"/>
              </a:lnSpc>
            </a:pP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batch_size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256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200"/>
              </a:lnSpc>
            </a:pP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torch.utils.data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DataLoader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200"/>
              </a:lnSpc>
            </a:pP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loader =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DataLoader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TextSamplerDataset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pinyin_tokens_ids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hanzi_tokens_ids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batch_size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batch_size,shuffle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=False)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Bef>
                <a:spcPts val="600"/>
              </a:spcBef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这一段代码完成数据的生成工作，按既定的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batch_size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大小生成数据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batch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，之后在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epoch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的循环中将数据输入进行迭代。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下面就是训练模型的代码的完整实战，代码如下：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E90F06-8ADD-437A-A119-ECDFA11E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42" y="4231640"/>
            <a:ext cx="5512308" cy="16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6468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67512">
              <a:defRPr sz="321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dirty="0">
                <a:latin typeface="宋体"/>
                <a:ea typeface="宋体"/>
                <a:cs typeface="宋体"/>
                <a:sym typeface="宋体"/>
              </a:rPr>
              <a:t>6.4 </a:t>
            </a:r>
            <a:r>
              <a:rPr dirty="0" err="1">
                <a:latin typeface="宋体"/>
                <a:ea typeface="宋体"/>
                <a:cs typeface="宋体"/>
                <a:sym typeface="宋体"/>
              </a:rPr>
              <a:t>本章小结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57200" y="1778369"/>
            <a:ext cx="7970243" cy="3344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首先需要说明，本章的模型设计并没有完全遵守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transformer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中编码器的设计原则，而是仅仅建立了多层注意力层和前馈层，这是与真实的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transformer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中解码器不一致的地方。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次对于数据的设计上，我们设计了直接将不同字符或者拼音作为独立的字符进行存储，这样做的好处在于可以使数据最终生成更简单，但是增加了字符个数，增大了搜索空间，因此对训练要求更高。而还有一种划分方法，即将拼音拆开，使用字母和音标分离的方式进行处理，有兴趣的读者可以尝试一下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在撰写本章时，我们输入的数据是由字（拼音）映射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embedding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和位置编码共同构成的。这样使用叠加的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embedding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值，能够更好地捕捉每个字（拼音）在使用上的细微差别。如果读者仅尝试使用单一的字（拼音）映射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embedding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，可能会遇到一个问题：对于相同的音，这种单一的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embedding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表示方法无法很好地对同音字进行区分。即：</a:t>
            </a:r>
          </a:p>
          <a:p>
            <a:pPr indent="269875">
              <a:lnSpc>
                <a:spcPts val="12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yan3 jing4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眼睛 眼镜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Bef>
                <a:spcPts val="600"/>
              </a:spcBef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yan3 jing4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的相同发音无法分辨出到底是“眼睛”还是“眼镜”。有兴趣的读者可以做一个测试，或者深入此方面的研究。</a:t>
            </a:r>
          </a:p>
          <a:p>
            <a:endParaRPr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6.1 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大模型的核心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-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注意力机制</a:t>
            </a: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sz="quarter" idx="4294967295"/>
          </p:nvPr>
        </p:nvSpPr>
        <p:spPr>
          <a:xfrm>
            <a:off x="317500" y="1417638"/>
            <a:ext cx="8229600" cy="6111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342899" indent="-342899">
              <a:buChar char="•"/>
              <a:defRPr sz="4000"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pPr marL="0" indent="0">
              <a:buNone/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6.1.1  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注意力机制详解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616D3-B387-4594-9A1B-3E0F5AD99B6C}"/>
              </a:ext>
            </a:extLst>
          </p:cNvPr>
          <p:cNvSpPr txBox="1"/>
          <p:nvPr/>
        </p:nvSpPr>
        <p:spPr>
          <a:xfrm>
            <a:off x="457200" y="2133601"/>
            <a:ext cx="8089900" cy="2759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注意力（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Attention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）机制最早在视觉领域提出。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2014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 Mind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发表了</a:t>
            </a:r>
            <a:r>
              <a:rPr lang="en-US" altLang="zh-CN" sz="16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Recurrent Models of Visual Attention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，使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Attention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机制流行起来，这篇论文采用了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模型，并加入了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Attention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机制来进行图像的分类。</a:t>
            </a:r>
          </a:p>
          <a:p>
            <a:pPr indent="269875" algn="just">
              <a:lnSpc>
                <a:spcPts val="1560"/>
              </a:lnSpc>
            </a:pP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2005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年，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Bahdanau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等人在论文</a:t>
            </a:r>
            <a:r>
              <a:rPr lang="en-US" altLang="zh-CN" sz="16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Neural Machine Translation by Jointly Learning to Align and Translate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中，将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Attention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机制首次应用在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NLP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领域，其采用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Seq2Seq+Attention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模型来进行机器翻译，并且得到了效果的提升。</a:t>
            </a:r>
          </a:p>
          <a:p>
            <a:pPr indent="269875" algn="just">
              <a:lnSpc>
                <a:spcPts val="1560"/>
              </a:lnSpc>
            </a:pP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2017 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 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机器翻译团队发表的</a:t>
            </a:r>
            <a:r>
              <a:rPr lang="en-US" altLang="zh-CN" sz="16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Attention is All You Need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中，完全抛弃了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等网络结构，而仅仅采用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Attention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机制来进行机器翻译任务，并且取得了很好的效果，注意力机制也成为了深度学习中最重要的研究热点。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意力背后的直觉也可以用人类的生物系统来进行很好的解释。例如，我们的视觉处理系统往往会选择性地聚焦于图像的某些部分上，而忽略其他不相关的信息，从而有助于我们感知。类似地，在涉及语言、语音或视觉的一些问题中，输入的某些部分相比其他部分可能更相关。</a:t>
            </a:r>
          </a:p>
        </p:txBody>
      </p:sp>
    </p:spTree>
    <p:extLst>
      <p:ext uri="{BB962C8B-B14F-4D97-AF65-F5344CB8AC3E}">
        <p14:creationId xmlns:p14="http://schemas.microsoft.com/office/powerpoint/2010/main" val="25187595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6.1 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大模型的核心</a:t>
            </a: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-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注意力机制</a:t>
            </a: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sz="quarter" idx="4294967295"/>
          </p:nvPr>
        </p:nvSpPr>
        <p:spPr>
          <a:xfrm>
            <a:off x="317500" y="1417638"/>
            <a:ext cx="8229600" cy="630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342899" indent="-342899">
              <a:buChar char="•"/>
              <a:defRPr sz="4000"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pPr marL="0" indent="0">
              <a:buNone/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6.1.2  Attention is all you need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（自注意力机制）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4EFC6-4C68-4087-9269-4A2026F9AB64}"/>
                  </a:ext>
                </a:extLst>
              </p:cNvPr>
              <p:cNvSpPr txBox="1"/>
              <p:nvPr/>
            </p:nvSpPr>
            <p:spPr>
              <a:xfrm>
                <a:off x="171449" y="1905000"/>
                <a:ext cx="8515351" cy="36586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indent="269875" algn="just">
                  <a:lnSpc>
                    <a:spcPts val="1560"/>
                  </a:lnSpc>
                </a:pP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自注意力机制不仅是本章的重点，也是本书最重要的内容（然而实际上非常简单）。</a:t>
                </a:r>
              </a:p>
              <a:p>
                <a:pPr indent="269875" algn="just">
                  <a:lnSpc>
                    <a:spcPts val="1560"/>
                  </a:lnSpc>
                </a:pP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自注意力（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Self-Attention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机制通常指的是不使用其他额外的信息，仅仅使用自我注意力的形式，通过关注输入数据本身建立自身连接，从而从输入的数据中抽取特征信息。自注意力又称作内部注意力，它在很多任务上都有十分出色的表现，比如阅读理解、视频分割、多模态融合等。</a:t>
                </a:r>
              </a:p>
              <a:p>
                <a:pPr indent="269875" algn="just">
                  <a:lnSpc>
                    <a:spcPts val="1560"/>
                  </a:lnSpc>
                </a:pP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Attention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用于计算“相关程度”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例如在翻译过程中，不同的英文对中文的依赖程度不同，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Attention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通常可以做如下描述，为将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query(Q)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key-value pairs</a:t>
                </a:r>
                <a14:m>
                  <m:oMath xmlns:m="http://schemas.openxmlformats.org/officeDocument/2006/math"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=1,2,…,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映射到输出上，其中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query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、每个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key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、每个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value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都是向量，输出是</a:t>
                </a:r>
                <a:r>
                  <a:rPr lang="en-US" altLang="zh-CN" sz="16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1600" i="1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中所有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value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的加权，其中权重是由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query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和每个</a:t>
                </a:r>
                <a:r>
                  <a:rPr lang="en-US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key</a:t>
                </a:r>
                <a:r>
                  <a:rPr lang="zh-CN" altLang="zh-CN" sz="16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计算出来的，计算方法可以分为以下三步。</a:t>
                </a:r>
              </a:p>
              <a:p>
                <a:pPr marL="342900" indent="-342900" algn="just">
                  <a:lnSpc>
                    <a:spcPts val="1560"/>
                  </a:lnSpc>
                  <a:spcBef>
                    <a:spcPts val="600"/>
                  </a:spcBef>
                  <a:spcAft>
                    <a:spcPts val="600"/>
                  </a:spcAft>
                  <a:buAutoNum type="arabicPeriod"/>
                  <a:tabLst>
                    <a:tab pos="198120" algn="l"/>
                    <a:tab pos="467995" algn="l"/>
                  </a:tabLst>
                </a:pPr>
                <a:r>
                  <a:rPr lang="zh-CN" altLang="zh-CN" sz="16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第一步：自注意力中的</a:t>
                </a:r>
                <a:r>
                  <a:rPr lang="en-US" altLang="zh-CN" sz="16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query</a:t>
                </a:r>
                <a:r>
                  <a:rPr lang="zh-CN" altLang="zh-CN" sz="16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6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key</a:t>
                </a:r>
                <a:r>
                  <a:rPr lang="zh-CN" altLang="zh-CN" sz="16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value</a:t>
                </a:r>
                <a:r>
                  <a:rPr lang="zh-CN" altLang="zh-CN" sz="16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的线性变换</a:t>
                </a:r>
                <a:endParaRPr lang="en-US" altLang="zh-CN" sz="1600" kern="100" dirty="0"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1560"/>
                  </a:lnSpc>
                  <a:spcBef>
                    <a:spcPts val="600"/>
                  </a:spcBef>
                  <a:spcAft>
                    <a:spcPts val="600"/>
                  </a:spcAft>
                  <a:buAutoNum type="arabicPeriod"/>
                  <a:tabLst>
                    <a:tab pos="198120" algn="l"/>
                    <a:tab pos="467995" algn="l"/>
                  </a:tabLst>
                </a:pPr>
                <a:r>
                  <a:rPr lang="zh-CN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第二步： 使用</a:t>
                </a:r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query</a:t>
                </a:r>
                <a:r>
                  <a:rPr lang="zh-CN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key</a:t>
                </a:r>
                <a:r>
                  <a:rPr lang="zh-CN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进行相似度计算</a:t>
                </a:r>
                <a:endParaRPr lang="en-US" altLang="zh-CN" kern="100" dirty="0"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1560"/>
                  </a:lnSpc>
                  <a:spcBef>
                    <a:spcPts val="600"/>
                  </a:spcBef>
                  <a:spcAft>
                    <a:spcPts val="600"/>
                  </a:spcAft>
                  <a:buAutoNum type="arabicPeriod"/>
                  <a:tabLst>
                    <a:tab pos="198120" algn="l"/>
                    <a:tab pos="467995" algn="l"/>
                  </a:tabLst>
                </a:pPr>
                <a:r>
                  <a:rPr lang="zh-CN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第三步：计算每个</a:t>
                </a:r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value</a:t>
                </a:r>
                <a:r>
                  <a:rPr lang="zh-CN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向量乘以</a:t>
                </a:r>
                <a:r>
                  <a:rPr lang="en-US" altLang="zh-CN" sz="1800" kern="100" dirty="0" err="1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softmax</a:t>
                </a:r>
                <a:r>
                  <a:rPr lang="zh-CN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后进行加权求和。</a:t>
                </a:r>
                <a:endParaRPr lang="en-US" altLang="zh-CN" sz="1800" kern="100" dirty="0"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1560"/>
                  </a:lnSpc>
                  <a:spcBef>
                    <a:spcPts val="600"/>
                  </a:spcBef>
                  <a:spcAft>
                    <a:spcPts val="600"/>
                  </a:spcAft>
                  <a:buAutoNum type="arabicPeriod"/>
                  <a:tabLst>
                    <a:tab pos="198120" algn="l"/>
                    <a:tab pos="467995" algn="l"/>
                  </a:tabLst>
                </a:pPr>
                <a:r>
                  <a:rPr lang="zh-CN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自注意力计算的代码实现</a:t>
                </a:r>
              </a:p>
              <a:p>
                <a:pPr algn="just">
                  <a:lnSpc>
                    <a:spcPts val="156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98120" algn="l"/>
                    <a:tab pos="467995" algn="l"/>
                  </a:tabLst>
                </a:pPr>
                <a:endParaRPr lang="zh-CN" altLang="zh-CN" sz="1800" kern="100" dirty="0"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14EFC6-4C68-4087-9269-4A2026F9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1905000"/>
                <a:ext cx="8515351" cy="3658694"/>
              </a:xfrm>
              <a:prstGeom prst="rect">
                <a:avLst/>
              </a:prstGeom>
              <a:blipFill>
                <a:blip r:embed="rId2"/>
                <a:stretch>
                  <a:fillRect l="-429" t="-1833" r="-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6799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3600" b="1" dirty="0">
                <a:latin typeface="宋体"/>
                <a:ea typeface="宋体"/>
                <a:cs typeface="宋体"/>
                <a:sym typeface="宋体"/>
              </a:rPr>
              <a:t>6.1  </a:t>
            </a:r>
            <a:r>
              <a:rPr lang="zh-CN" altLang="en-US" sz="3600" b="1" dirty="0">
                <a:latin typeface="宋体"/>
                <a:ea typeface="宋体"/>
                <a:cs typeface="宋体"/>
                <a:sym typeface="宋体"/>
              </a:rPr>
              <a:t>大模型的核心</a:t>
            </a:r>
            <a:r>
              <a:rPr lang="en-US" altLang="zh-CN" sz="3600" b="1" dirty="0">
                <a:latin typeface="宋体"/>
                <a:ea typeface="宋体"/>
                <a:cs typeface="宋体"/>
                <a:sym typeface="宋体"/>
              </a:rPr>
              <a:t>-</a:t>
            </a:r>
            <a:r>
              <a:rPr lang="zh-CN" altLang="en-US" sz="3600" b="1" dirty="0">
                <a:latin typeface="宋体"/>
                <a:ea typeface="宋体"/>
                <a:cs typeface="宋体"/>
                <a:sym typeface="宋体"/>
              </a:rPr>
              <a:t>注意力机制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E74240-1CEE-4E1E-B360-53A2BD352F78}"/>
              </a:ext>
            </a:extLst>
          </p:cNvPr>
          <p:cNvSpPr txBox="1"/>
          <p:nvPr/>
        </p:nvSpPr>
        <p:spPr>
          <a:xfrm>
            <a:off x="209550" y="1417638"/>
            <a:ext cx="6657975" cy="513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6.1.3  ticks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Layer Normalization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3FD8AC-9C44-488E-A07A-0C888EFAD5C6}"/>
              </a:ext>
            </a:extLst>
          </p:cNvPr>
          <p:cNvSpPr txBox="1"/>
          <p:nvPr/>
        </p:nvSpPr>
        <p:spPr>
          <a:xfrm>
            <a:off x="457201" y="2047875"/>
            <a:ext cx="8229599" cy="2924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上一小节的最后，我们基于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2.0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自定义层的形式编写了注意力模型的代码。与演示的代码有区别的是，实战代码中在自注意层中还额外加入了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mask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值，即掩码层。掩码层的作用就是获取输入序列的“有意义的值”，而忽视本身就是用作填充或补全序列的值。一般用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表示有意义的值，用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表示填充值（这一点并不固定，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的意思可以互换）。</a:t>
            </a:r>
          </a:p>
          <a:p>
            <a:pPr indent="269875">
              <a:lnSpc>
                <a:spcPts val="1200"/>
              </a:lnSpc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[2,3,4,5,5,4,0,0,0] -&gt; [1,1,1,1,1,1,0,0,0]</a:t>
            </a:r>
            <a:endParaRPr lang="zh-CN" altLang="zh-CN" sz="16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创建注意力掩码的计算代码如下：</a:t>
            </a:r>
          </a:p>
          <a:p>
            <a:pPr indent="269875">
              <a:lnSpc>
                <a:spcPts val="1200"/>
              </a:lnSpc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 = (x &gt; 0).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unsqueeze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(1).repeat(1, 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x.size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(1), 1).</a:t>
            </a:r>
            <a:r>
              <a:rPr lang="en-US" altLang="zh-CN" sz="16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unsqueeze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  <a:endParaRPr lang="zh-CN" altLang="zh-CN" sz="16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Bef>
                <a:spcPts val="600"/>
              </a:spcBef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此外，计算出的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query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的点积还需要除以一个常数，其作用是缩小点积的值以方便进行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softmax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这种做法常常称为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ticks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，即采用一点点小的技巧使得模型训练能够更加准确和便捷。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Layer Normalization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函数也是起到如此的作用。下面我们对其进行详细介绍。</a:t>
            </a:r>
          </a:p>
          <a:p>
            <a:pPr lvl="0" algn="just">
              <a:lnSpc>
                <a:spcPts val="157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9025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3200" b="1" dirty="0">
                <a:latin typeface="宋体"/>
                <a:ea typeface="宋体"/>
                <a:cs typeface="宋体"/>
                <a:sym typeface="宋体"/>
              </a:rPr>
              <a:t>6.1  </a:t>
            </a:r>
            <a:r>
              <a:rPr lang="zh-CN" altLang="en-US" sz="3200" b="1" dirty="0">
                <a:latin typeface="宋体"/>
                <a:ea typeface="宋体"/>
                <a:cs typeface="宋体"/>
                <a:sym typeface="宋体"/>
              </a:rPr>
              <a:t>大模型的核心</a:t>
            </a:r>
            <a:r>
              <a:rPr lang="en-US" altLang="zh-CN" sz="3200" b="1" dirty="0">
                <a:latin typeface="宋体"/>
                <a:ea typeface="宋体"/>
                <a:cs typeface="宋体"/>
                <a:sym typeface="宋体"/>
              </a:rPr>
              <a:t>-</a:t>
            </a:r>
            <a:r>
              <a:rPr lang="zh-CN" altLang="en-US" sz="3200" b="1" dirty="0">
                <a:latin typeface="宋体"/>
                <a:ea typeface="宋体"/>
                <a:cs typeface="宋体"/>
                <a:sym typeface="宋体"/>
              </a:rPr>
              <a:t>注意力机制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0F48A6-64E0-4AF9-9EA4-F03B1C10EAA8}"/>
              </a:ext>
            </a:extLst>
          </p:cNvPr>
          <p:cNvSpPr txBox="1"/>
          <p:nvPr/>
        </p:nvSpPr>
        <p:spPr>
          <a:xfrm>
            <a:off x="333375" y="2324100"/>
            <a:ext cx="8153400" cy="2759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10.1.2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小节的最后，我们使用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2.0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自定义层实现了自注意力模型。从其实现过程可以看到，除了使用自注意力核心模型以外，还额外加入了掩码层和点积的除法运算，以及为了整形所使用的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Layer Normalization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函数。实际上，这些都是为了使得整体模型在训练时更加简易和便捷而做出的优化。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其实读者也能发现，前面无论是“掩码”计算、“点积”计算，还是使用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Layer Normalization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函数，都是在某些细枝末节上做修补，那么有没有可能对注意力模型做一个较大的结构调整，使其能够更加适应模型的训练。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接下来，将在此基础上介绍一种较大型的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ticks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多头注意力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架构，这是在原始自注意力模型的基础上做出的一种较大的优化。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多头注意力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Multi-head Attention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）结构如图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10-9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query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首先经过一个线性变换，之后计算相互之间的注意力值。相对于原始自注意计算方法，注意这里的计算要做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次（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为“头”的数目），其实也就是所谓的多头，每一次算一个头。而每次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query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进行线性变换的参数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是不一样的。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8EBAC6-7B0E-4C18-B156-C42BA1D289DE}"/>
              </a:ext>
            </a:extLst>
          </p:cNvPr>
          <p:cNvSpPr txBox="1"/>
          <p:nvPr/>
        </p:nvSpPr>
        <p:spPr>
          <a:xfrm>
            <a:off x="266700" y="14917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6.1.4  </a:t>
            </a:r>
            <a:r>
              <a:rPr lang="zh-CN" altLang="en-US" dirty="0"/>
              <a:t>多头自注意力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6.2 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注意力机制的应用实践：编码器</a:t>
            </a: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0C010-5E46-4FBB-AFD9-FA4A40768EF5}"/>
              </a:ext>
            </a:extLst>
          </p:cNvPr>
          <p:cNvSpPr txBox="1"/>
          <p:nvPr/>
        </p:nvSpPr>
        <p:spPr>
          <a:xfrm>
            <a:off x="180975" y="1314450"/>
            <a:ext cx="8763000" cy="513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6.2.1  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编码器总体架构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F7676E-D47F-425D-B29B-D625ECF06481}"/>
              </a:ext>
            </a:extLst>
          </p:cNvPr>
          <p:cNvSpPr txBox="1"/>
          <p:nvPr/>
        </p:nvSpPr>
        <p:spPr>
          <a:xfrm>
            <a:off x="342900" y="2028826"/>
            <a:ext cx="7686675" cy="31906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基于自注意力的编码器中，编码器的作用是将输入数据重整成一个多维向量，并在此基础上生成一个与原始输入数据相似的重构数据。这种自编码器模型可以用于图像去噪、图像分割、图像恢复等任务中。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为了简便起见，作者直接使用经典的编码器方案（注意力模型架构）作为本章编码器的实现。编码器的结构如图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10-12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从图中可见，编码器的结构是由以下多个模块构成：</a:t>
            </a:r>
          </a:p>
          <a:p>
            <a:pPr marL="447040" indent="-180340" algn="just">
              <a:lnSpc>
                <a:spcPts val="1560"/>
              </a:lnSpc>
              <a:tabLst>
                <a:tab pos="467995" algn="l"/>
                <a:tab pos="467995" algn="l"/>
              </a:tabLst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初始词向量层（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Input Embedding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）</a:t>
            </a:r>
          </a:p>
          <a:p>
            <a:pPr marL="447040" indent="-180340" algn="just">
              <a:lnSpc>
                <a:spcPts val="1560"/>
              </a:lnSpc>
              <a:tabLst>
                <a:tab pos="467995" algn="l"/>
                <a:tab pos="467995" algn="l"/>
              </a:tabLst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位置编码器层（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Positional Encoding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）</a:t>
            </a:r>
          </a:p>
          <a:p>
            <a:pPr marL="447040" indent="-180340" algn="just">
              <a:lnSpc>
                <a:spcPts val="1560"/>
              </a:lnSpc>
              <a:tabLst>
                <a:tab pos="467995" algn="l"/>
                <a:tab pos="467995" algn="l"/>
              </a:tabLst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多头自注意力层（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Multi-Head Attention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）</a:t>
            </a:r>
          </a:p>
          <a:p>
            <a:pPr marL="447040" indent="-180340" algn="just">
              <a:lnSpc>
                <a:spcPts val="1560"/>
              </a:lnSpc>
              <a:tabLst>
                <a:tab pos="467995" algn="l"/>
                <a:tab pos="467995" algn="l"/>
              </a:tabLst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归一化层（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Layer Normalization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）</a:t>
            </a:r>
          </a:p>
          <a:p>
            <a:pPr marL="447040" indent="-180340" algn="just">
              <a:lnSpc>
                <a:spcPts val="1560"/>
              </a:lnSpc>
              <a:tabLst>
                <a:tab pos="467995" algn="l"/>
                <a:tab pos="467995" algn="l"/>
              </a:tabLst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前馈层（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Feed Forward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_GB2312"/>
              </a:rPr>
              <a:t>）</a:t>
            </a:r>
          </a:p>
          <a:p>
            <a:pPr indent="269875" algn="just">
              <a:lnSpc>
                <a:spcPts val="1560"/>
              </a:lnSpc>
              <a:spcBef>
                <a:spcPts val="600"/>
              </a:spcBef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编码器通过使用多个不同的神经网络模块来获取所需要关注的内容，并抑制和减弱其他无用信息，从而实现对特征的抽取，这也是是目前最常用的架构方案。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3002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6.2 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注意力机制的应用实践：编码器</a:t>
            </a: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0C010-5E46-4FBB-AFD9-FA4A40768EF5}"/>
              </a:ext>
            </a:extLst>
          </p:cNvPr>
          <p:cNvSpPr txBox="1"/>
          <p:nvPr/>
        </p:nvSpPr>
        <p:spPr>
          <a:xfrm>
            <a:off x="190500" y="1160901"/>
            <a:ext cx="8763000" cy="513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6.2.2  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回到输入层：初始词向量层和位置编码器层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F7676E-D47F-425D-B29B-D625ECF06481}"/>
              </a:ext>
            </a:extLst>
          </p:cNvPr>
          <p:cNvSpPr txBox="1"/>
          <p:nvPr/>
        </p:nvSpPr>
        <p:spPr>
          <a:xfrm>
            <a:off x="361950" y="1827924"/>
            <a:ext cx="860107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初始词向量层和位置编码器层是数据输入最初始的层，作用是将输入的序列通过计算并组合成向量矩阵，如图所示。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2B7CF8-576D-4F2E-9F1C-2D49CF327E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4810" y="2322830"/>
            <a:ext cx="3554730" cy="11061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AB9713C-F69E-4966-BBD0-4F36F5ECE76A}"/>
              </a:ext>
            </a:extLst>
          </p:cNvPr>
          <p:cNvSpPr txBox="1"/>
          <p:nvPr/>
        </p:nvSpPr>
        <p:spPr>
          <a:xfrm>
            <a:off x="361950" y="3819525"/>
            <a:ext cx="8601074" cy="789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可以看到这里的输入编码实际上由两部分组成，即位置向量编码和词向量编码，下面我们分别对这两部分做个讲解。</a:t>
            </a:r>
          </a:p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第一层：初始词向量层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0CFF4D-C2EF-4370-8D58-B03256C0AA18}"/>
              </a:ext>
            </a:extLst>
          </p:cNvPr>
          <p:cNvSpPr txBox="1"/>
          <p:nvPr/>
        </p:nvSpPr>
        <p:spPr>
          <a:xfrm>
            <a:off x="361950" y="4701723"/>
            <a:ext cx="4572000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第二层：位置编码</a:t>
            </a:r>
          </a:p>
        </p:txBody>
      </p:sp>
    </p:spTree>
    <p:extLst>
      <p:ext uri="{BB962C8B-B14F-4D97-AF65-F5344CB8AC3E}">
        <p14:creationId xmlns:p14="http://schemas.microsoft.com/office/powerpoint/2010/main" val="317008703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6.2 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注意力机制的应用实践：编码器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0C010-5E46-4FBB-AFD9-FA4A40768EF5}"/>
              </a:ext>
            </a:extLst>
          </p:cNvPr>
          <p:cNvSpPr txBox="1"/>
          <p:nvPr/>
        </p:nvSpPr>
        <p:spPr>
          <a:xfrm>
            <a:off x="180975" y="1314450"/>
            <a:ext cx="8763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6.2.3  </a:t>
            </a:r>
            <a:r>
              <a:rPr lang="zh-CN" altLang="en-US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前馈层的实现</a:t>
            </a:r>
            <a:endParaRPr lang="zh-CN" altLang="zh-CN" sz="1800" kern="100" dirty="0">
              <a:effectLst/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BFB215-49A6-440D-8786-DC2C0BE760F8}"/>
              </a:ext>
            </a:extLst>
          </p:cNvPr>
          <p:cNvSpPr txBox="1"/>
          <p:nvPr/>
        </p:nvSpPr>
        <p:spPr>
          <a:xfrm>
            <a:off x="333375" y="1898323"/>
            <a:ext cx="8124825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从编码器输入的序列在经过一个自注意力（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self-attention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）层后，会传递到前馈（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Feed Forward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）神经网络中，这个神经网络被称为“前馈层”。这个前馈层的作用是进一步整形通过注意力层获取的整体序列向量。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本书的解码器遵循的是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transformer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架构，因此参考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transformer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中解码器的构建如图所示。相信读者看到图一定会很诧异，会不会是放错图了？然而并没有。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7BB053-22BA-47C4-BE94-F23600202D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57800" y="3097769"/>
            <a:ext cx="3273425" cy="18135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9E823B-54FA-48BA-AEEA-158FDB07F80A}"/>
              </a:ext>
            </a:extLst>
          </p:cNvPr>
          <p:cNvSpPr txBox="1"/>
          <p:nvPr/>
        </p:nvSpPr>
        <p:spPr>
          <a:xfrm>
            <a:off x="180974" y="3097769"/>
            <a:ext cx="4924425" cy="1123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所谓“前馈神经网络”实际上就是加载了激活函数的全连接层神经网络（或者使用一维卷积实现的神经网络，这点不在这里介绍）。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那么既然了解了所谓前馈神经网络，其实现也很简单，代码如下：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38AEF0-393B-4E19-B4FC-D4CBDFCE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4430565"/>
            <a:ext cx="5512308" cy="15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5436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539495">
              <a:defRPr sz="259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sz="2800" b="1" dirty="0">
                <a:latin typeface="宋体"/>
                <a:ea typeface="宋体"/>
                <a:cs typeface="宋体"/>
                <a:sym typeface="宋体"/>
              </a:rPr>
              <a:t>6.2  </a:t>
            </a:r>
            <a:r>
              <a:rPr lang="zh-CN" altLang="en-US" sz="2800" b="1" dirty="0">
                <a:latin typeface="宋体"/>
                <a:ea typeface="宋体"/>
                <a:cs typeface="宋体"/>
                <a:sym typeface="宋体"/>
              </a:rPr>
              <a:t>注意力机制的应用实践：编码器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0C010-5E46-4FBB-AFD9-FA4A40768EF5}"/>
              </a:ext>
            </a:extLst>
          </p:cNvPr>
          <p:cNvSpPr txBox="1"/>
          <p:nvPr/>
        </p:nvSpPr>
        <p:spPr>
          <a:xfrm>
            <a:off x="180975" y="1314450"/>
            <a:ext cx="8763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6.2. 4  </a:t>
            </a:r>
            <a:r>
              <a:rPr lang="zh-CN" altLang="en-US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将多层模块融合的</a:t>
            </a:r>
            <a:r>
              <a:rPr lang="en-US" altLang="zh-CN" sz="1800" kern="100" dirty="0" err="1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TransformerBlock</a:t>
            </a:r>
            <a:r>
              <a:rPr lang="zh-CN" altLang="en-US" sz="1800" kern="1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层</a:t>
            </a:r>
            <a:endParaRPr lang="zh-CN" altLang="zh-CN" sz="1800" kern="100" dirty="0">
              <a:effectLst/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BFB215-49A6-440D-8786-DC2C0BE760F8}"/>
              </a:ext>
            </a:extLst>
          </p:cNvPr>
          <p:cNvSpPr txBox="1"/>
          <p:nvPr/>
        </p:nvSpPr>
        <p:spPr>
          <a:xfrm>
            <a:off x="561975" y="2000250"/>
            <a:ext cx="8124825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在上一章中我们讲解了多层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Block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模块进行组合的搭建，对于具体使用来说，通过组合多层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Block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的作用是增强整体模型的学习与训练能力。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同样在注意力模型中也需要使用这种通过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Block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组合的去增强模型的性能和泛化能力，在此可以通过将不同的模块组合在一起完成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TransformerBlock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层的构建。代码如下所示：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5D3EBF-B917-407B-982E-05DFDF5F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92" y="3103626"/>
            <a:ext cx="5512308" cy="24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094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2264</Words>
  <Application>Microsoft Office PowerPoint</Application>
  <PresentationFormat>全屏显示(4:3)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Songti SC Bold</vt:lpstr>
      <vt:lpstr>等线</vt:lpstr>
      <vt:lpstr>方正姚体</vt:lpstr>
      <vt:lpstr>宋体</vt:lpstr>
      <vt:lpstr>Arial</vt:lpstr>
      <vt:lpstr>Calibri</vt:lpstr>
      <vt:lpstr>Cambria Math</vt:lpstr>
      <vt:lpstr>Courier New</vt:lpstr>
      <vt:lpstr>Times New Roman</vt:lpstr>
      <vt:lpstr>Tema de Office</vt:lpstr>
      <vt:lpstr>第6章 大模型核心-注意力机制详解</vt:lpstr>
      <vt:lpstr>6.1  大模型的核心-注意力机制</vt:lpstr>
      <vt:lpstr>6.1  大模型的核心-注意力机制</vt:lpstr>
      <vt:lpstr>6.1  大模型的核心-注意力机制</vt:lpstr>
      <vt:lpstr>6.1  大模型的核心-注意力机制</vt:lpstr>
      <vt:lpstr>6.2  注意力机制的应用实践：编码器</vt:lpstr>
      <vt:lpstr>6.2  注意力机制的应用实践：编码器</vt:lpstr>
      <vt:lpstr>6.2  注意力机制的应用实践：编码器</vt:lpstr>
      <vt:lpstr>6.2  注意力机制的应用实践：编码器</vt:lpstr>
      <vt:lpstr>6.2  注意力机制的应用实践：编码器</vt:lpstr>
      <vt:lpstr>6.3  实战编码器：拼音汉字转化模型</vt:lpstr>
      <vt:lpstr>6.3  实战编码器：拼音汉字转化模型</vt:lpstr>
      <vt:lpstr>6.3  实战编码器：拼音汉字转化模型</vt:lpstr>
      <vt:lpstr>6.4 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Hello TensorFlow &amp; Keras</dc:title>
  <dc:creator>lenovo</dc:creator>
  <cp:lastModifiedBy>lenovo</cp:lastModifiedBy>
  <cp:revision>11</cp:revision>
  <dcterms:modified xsi:type="dcterms:W3CDTF">2024-04-04T06:39:29Z</dcterms:modified>
</cp:coreProperties>
</file>