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1" r:id="rId2"/>
    <p:sldMasterId id="2147483652" r:id="rId3"/>
    <p:sldMasterId id="2147483664" r:id="rId4"/>
  </p:sldMasterIdLst>
  <p:notesMasterIdLst>
    <p:notesMasterId r:id="rId10"/>
  </p:notesMasterIdLst>
  <p:sldIdLst>
    <p:sldId id="256" r:id="rId5"/>
    <p:sldId id="1585" r:id="rId6"/>
    <p:sldId id="1590" r:id="rId7"/>
    <p:sldId id="1601" r:id="rId8"/>
    <p:sldId id="370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han" initials="E" lastIdx="6" clrIdx="0"/>
  <p:cmAuthor id="2" name="MSoffice" initials="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A1E1A"/>
    <a:srgbClr val="990000"/>
    <a:srgbClr val="F2F2F2"/>
    <a:srgbClr val="9A0F1A"/>
    <a:srgbClr val="FB5959"/>
    <a:srgbClr val="961E1E"/>
    <a:srgbClr val="993300"/>
    <a:srgbClr val="FF0000"/>
    <a:srgbClr val="833131"/>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3" autoAdjust="0"/>
    <p:restoredTop sz="90724"/>
  </p:normalViewPr>
  <p:slideViewPr>
    <p:cSldViewPr snapToGrid="0" snapToObjects="1">
      <p:cViewPr varScale="1">
        <p:scale>
          <a:sx n="78" d="100"/>
          <a:sy n="78" d="100"/>
        </p:scale>
        <p:origin x="720" y="67"/>
      </p:cViewPr>
      <p:guideLst>
        <p:guide orient="horz" pos="2160"/>
        <p:guide pos="3840"/>
      </p:guideLst>
    </p:cSldViewPr>
  </p:slideViewPr>
  <p:notesTextViewPr>
    <p:cViewPr>
      <p:scale>
        <a:sx n="20" d="100"/>
        <a:sy n="20" d="100"/>
      </p:scale>
      <p:origin x="0" y="0"/>
    </p:cViewPr>
  </p:notesTextViewPr>
  <p:sorterViewPr>
    <p:cViewPr>
      <p:scale>
        <a:sx n="66" d="100"/>
        <a:sy n="66" d="100"/>
      </p:scale>
      <p:origin x="0" y="0"/>
    </p:cViewPr>
  </p:sorterViewPr>
  <p:notesViewPr>
    <p:cSldViewPr snapToGrid="0" snapToObject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2A7AC-6501-C443-94EA-113D84A7245A}" type="datetimeFigureOut">
              <a:rPr kumimoji="1" lang="zh-CN" altLang="en-US" smtClean="0"/>
              <a:pPr/>
              <a:t>2021/4/28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7FC39-D841-4C45-B165-AF58731FAE6D}" type="slidenum">
              <a:rPr kumimoji="1" lang="zh-CN" altLang="en-US" smtClean="0"/>
              <a:pPr/>
              <a:t>‹#›</a:t>
            </a:fld>
            <a:endParaRPr kumimoji="1" lang="zh-CN" altLang="en-US"/>
          </a:p>
        </p:txBody>
      </p:sp>
    </p:spTree>
    <p:extLst>
      <p:ext uri="{BB962C8B-B14F-4D97-AF65-F5344CB8AC3E}">
        <p14:creationId xmlns:p14="http://schemas.microsoft.com/office/powerpoint/2010/main" val="1355282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C7FC39-D841-4C45-B165-AF58731FAE6D}" type="slidenum">
              <a:rPr kumimoji="1" lang="zh-CN" altLang="en-US" smtClean="0"/>
              <a:pPr/>
              <a:t>1</a:t>
            </a:fld>
            <a:endParaRPr kumimoji="1" lang="zh-CN" altLang="en-US"/>
          </a:p>
        </p:txBody>
      </p:sp>
    </p:spTree>
    <p:extLst>
      <p:ext uri="{BB962C8B-B14F-4D97-AF65-F5344CB8AC3E}">
        <p14:creationId xmlns:p14="http://schemas.microsoft.com/office/powerpoint/2010/main" val="332937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1162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7" name="直接连接符 1"/>
          <p:cNvCxnSpPr/>
          <p:nvPr userDrawn="1"/>
        </p:nvCxnSpPr>
        <p:spPr>
          <a:xfrm>
            <a:off x="392176" y="340731"/>
            <a:ext cx="2707481" cy="0"/>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userDrawn="1"/>
        </p:nvSpPr>
        <p:spPr>
          <a:xfrm>
            <a:off x="309309" y="355019"/>
            <a:ext cx="2674508" cy="715581"/>
          </a:xfrm>
          <a:prstGeom prst="rect">
            <a:avLst/>
          </a:prstGeom>
          <a:noFill/>
        </p:spPr>
        <p:txBody>
          <a:bodyPr wrap="square" rtlCol="0">
            <a:spAutoFit/>
          </a:bodyPr>
          <a:lstStyle/>
          <a:p>
            <a:r>
              <a:rPr lang="en-US" altLang="zh-CN" sz="4050" dirty="0">
                <a:solidFill>
                  <a:srgbClr val="B60005"/>
                </a:solidFill>
                <a:latin typeface="Adobe 黑体 Std R" charset="0"/>
                <a:ea typeface="Adobe 黑体 Std R" charset="0"/>
              </a:rPr>
              <a:t>CONTENT</a:t>
            </a:r>
          </a:p>
        </p:txBody>
      </p:sp>
      <p:pic>
        <p:nvPicPr>
          <p:cNvPr id="9" name="图片 8"/>
          <p:cNvPicPr>
            <a:picLocks noChangeAspect="1"/>
          </p:cNvPicPr>
          <p:nvPr userDrawn="1"/>
        </p:nvPicPr>
        <p:blipFill>
          <a:blip r:embed="rId2"/>
          <a:stretch>
            <a:fillRect/>
          </a:stretch>
        </p:blipFill>
        <p:spPr>
          <a:xfrm>
            <a:off x="-478" y="1624552"/>
            <a:ext cx="4167363" cy="4215002"/>
          </a:xfrm>
          <a:prstGeom prst="rect">
            <a:avLst/>
          </a:prstGeom>
        </p:spPr>
      </p:pic>
      <p:sp>
        <p:nvSpPr>
          <p:cNvPr id="10" name="文本框 9"/>
          <p:cNvSpPr txBox="1"/>
          <p:nvPr userDrawn="1"/>
        </p:nvSpPr>
        <p:spPr>
          <a:xfrm>
            <a:off x="368363" y="1130830"/>
            <a:ext cx="3286125" cy="230832"/>
          </a:xfrm>
          <a:prstGeom prst="rect">
            <a:avLst/>
          </a:prstGeom>
          <a:noFill/>
        </p:spPr>
        <p:txBody>
          <a:bodyPr wrap="square" rtlCol="0">
            <a:spAutoFit/>
          </a:bodyPr>
          <a:lstStyle/>
          <a:p>
            <a:r>
              <a:rPr lang="en-US" altLang="zh-CN" sz="900">
                <a:solidFill>
                  <a:srgbClr val="000000"/>
                </a:solidFill>
                <a:latin typeface="Arial" charset="0"/>
                <a:ea typeface="Adobe 黑体 Std R" charset="0"/>
              </a:rPr>
              <a:t>Sefonsoft Confidential </a:t>
            </a:r>
            <a:r>
              <a:rPr lang="en-US" altLang="zh-CN" sz="900" b="1">
                <a:solidFill>
                  <a:srgbClr val="000000"/>
                </a:solidFill>
                <a:latin typeface="Arial" charset="0"/>
                <a:ea typeface="Adobe 黑体 Std R" charset="0"/>
              </a:rPr>
              <a:t>.</a:t>
            </a:r>
            <a:r>
              <a:rPr lang="en-US" altLang="zh-CN" sz="900">
                <a:solidFill>
                  <a:srgbClr val="000000"/>
                </a:solidFill>
                <a:latin typeface="Arial" charset="0"/>
                <a:ea typeface="Adobe 黑体 Std R" charset="0"/>
              </a:rPr>
              <a:t> </a:t>
            </a:r>
            <a:r>
              <a:rPr lang="en-US" altLang="zh-CN" sz="900">
                <a:solidFill>
                  <a:srgbClr val="B60005"/>
                </a:solidFill>
                <a:latin typeface="Arial" charset="0"/>
                <a:ea typeface="Adobe 黑体 Std R" charset="0"/>
              </a:rPr>
              <a:t>2</a:t>
            </a:r>
          </a:p>
        </p:txBody>
      </p:sp>
      <p:sp>
        <p:nvSpPr>
          <p:cNvPr id="11" name="文本框 10"/>
          <p:cNvSpPr txBox="1"/>
          <p:nvPr userDrawn="1"/>
        </p:nvSpPr>
        <p:spPr>
          <a:xfrm>
            <a:off x="376459" y="1262275"/>
            <a:ext cx="3286125" cy="230832"/>
          </a:xfrm>
          <a:prstGeom prst="rect">
            <a:avLst/>
          </a:prstGeom>
          <a:noFill/>
        </p:spPr>
        <p:txBody>
          <a:bodyPr wrap="square" rtlCol="0">
            <a:spAutoFit/>
          </a:bodyPr>
          <a:lstStyle/>
          <a:p>
            <a:r>
              <a:rPr lang="en-US" altLang="zh-CN" sz="900">
                <a:solidFill>
                  <a:srgbClr val="000000"/>
                </a:solidFill>
                <a:latin typeface="Arial" charset="0"/>
                <a:ea typeface="Adobe 黑体 Std R" charset="0"/>
              </a:rPr>
              <a:t>www.sefonsoft.com</a:t>
            </a:r>
            <a:endParaRPr lang="en-US" altLang="zh-CN" sz="900">
              <a:solidFill>
                <a:srgbClr val="B60005"/>
              </a:solidFill>
              <a:latin typeface="Arial" charset="0"/>
              <a:ea typeface="Adobe 黑体 Std R" charset="0"/>
            </a:endParaRPr>
          </a:p>
        </p:txBody>
      </p:sp>
    </p:spTree>
    <p:extLst>
      <p:ext uri="{BB962C8B-B14F-4D97-AF65-F5344CB8AC3E}">
        <p14:creationId xmlns:p14="http://schemas.microsoft.com/office/powerpoint/2010/main" val="168472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79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457" y="325449"/>
            <a:ext cx="7630713" cy="871537"/>
          </a:xfrm>
          <a:prstGeom prst="rect">
            <a:avLst/>
          </a:prstGeom>
        </p:spPr>
        <p:txBody>
          <a:bodyPr lIns="91414" tIns="45707" rIns="91414" bIns="45707"/>
          <a:lstStyle>
            <a:lvl1pPr>
              <a:defRPr>
                <a:latin typeface="FrutigerNext LT Medium" pitchFamily="34" charset="0"/>
              </a:defRPr>
            </a:lvl1pPr>
          </a:lstStyle>
          <a:p>
            <a:r>
              <a:rPr lang="zh-CN" altLang="en-US" dirty="0"/>
              <a:t>单击此处编辑母版标题样式</a:t>
            </a:r>
          </a:p>
        </p:txBody>
      </p:sp>
      <p:sp>
        <p:nvSpPr>
          <p:cNvPr id="3" name="内容占位符 2"/>
          <p:cNvSpPr>
            <a:spLocks noGrp="1"/>
          </p:cNvSpPr>
          <p:nvPr>
            <p:ph idx="1"/>
          </p:nvPr>
        </p:nvSpPr>
        <p:spPr>
          <a:xfrm>
            <a:off x="755457" y="1628782"/>
            <a:ext cx="7630713" cy="4194175"/>
          </a:xfrm>
          <a:prstGeom prst="rect">
            <a:avLst/>
          </a:prstGeom>
        </p:spPr>
        <p:txBody>
          <a:bodyPr lIns="91414" tIns="45707" rIns="91414" bIns="45707"/>
          <a:lstStyle>
            <a:lvl2pPr>
              <a:defRPr>
                <a:latin typeface="FrutigerNext LT Medium" pitchFamily="34" charset="0"/>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67857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23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07215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57EC7-D7A3-4ABB-91C5-B8CA77D11301}"/>
              </a:ext>
            </a:extLst>
          </p:cNvPr>
          <p:cNvSpPr>
            <a:spLocks noGrp="1"/>
          </p:cNvSpPr>
          <p:nvPr>
            <p:ph type="title"/>
          </p:nvPr>
        </p:nvSpPr>
        <p:spPr>
          <a:xfrm>
            <a:off x="838200" y="366185"/>
            <a:ext cx="10515600" cy="132503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3062934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a:stretch>
            <a:fillRect/>
          </a:stretch>
        </p:blipFill>
        <p:spPr>
          <a:xfrm>
            <a:off x="0" y="675715"/>
            <a:ext cx="12192000" cy="4943028"/>
          </a:xfrm>
          <a:prstGeom prst="rect">
            <a:avLst/>
          </a:prstGeom>
        </p:spPr>
      </p:pic>
      <p:sp>
        <p:nvSpPr>
          <p:cNvPr id="5" name="矩形 4"/>
          <p:cNvSpPr/>
          <p:nvPr userDrawn="1"/>
        </p:nvSpPr>
        <p:spPr>
          <a:xfrm>
            <a:off x="503768" y="329609"/>
            <a:ext cx="5528930" cy="276999"/>
          </a:xfrm>
          <a:prstGeom prst="rect">
            <a:avLst/>
          </a:prstGeom>
        </p:spPr>
        <p:txBody>
          <a:bodyPr wrap="square">
            <a:spAutoFit/>
          </a:bodyPr>
          <a:lstStyle/>
          <a:p>
            <a:r>
              <a:rPr lang="en-US" altLang="zh-CN" sz="1200" b="1" dirty="0">
                <a:solidFill>
                  <a:srgbClr val="3D3938"/>
                </a:solidFill>
                <a:latin typeface="微软雅黑" charset="0"/>
                <a:ea typeface="微软雅黑" charset="0"/>
              </a:rPr>
              <a:t>SEFONSOFT SOLUTIONS </a:t>
            </a:r>
            <a:r>
              <a:rPr lang="en-US" altLang="zh-CN" sz="1200" b="1" dirty="0">
                <a:solidFill>
                  <a:srgbClr val="B9080D"/>
                </a:solidFill>
                <a:latin typeface="微软雅黑" charset="0"/>
                <a:ea typeface="微软雅黑" charset="0"/>
              </a:rPr>
              <a:t>A BETTER WAY</a:t>
            </a:r>
          </a:p>
        </p:txBody>
      </p:sp>
      <p:cxnSp>
        <p:nvCxnSpPr>
          <p:cNvPr id="6" name="直接连接符 13"/>
          <p:cNvCxnSpPr/>
          <p:nvPr userDrawn="1"/>
        </p:nvCxnSpPr>
        <p:spPr>
          <a:xfrm>
            <a:off x="691191" y="1842858"/>
            <a:ext cx="2448000" cy="0"/>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7" name="直接连接符 20"/>
          <p:cNvCxnSpPr/>
          <p:nvPr userDrawn="1"/>
        </p:nvCxnSpPr>
        <p:spPr>
          <a:xfrm flipV="1">
            <a:off x="713091" y="3903714"/>
            <a:ext cx="858520" cy="635"/>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sp>
        <p:nvSpPr>
          <p:cNvPr id="9" name="文本框 8"/>
          <p:cNvSpPr txBox="1"/>
          <p:nvPr userDrawn="1"/>
        </p:nvSpPr>
        <p:spPr>
          <a:xfrm>
            <a:off x="606055" y="5671254"/>
            <a:ext cx="3264196" cy="461665"/>
          </a:xfrm>
          <a:prstGeom prst="rect">
            <a:avLst/>
          </a:prstGeom>
          <a:noFill/>
        </p:spPr>
        <p:txBody>
          <a:bodyPr wrap="square" rtlCol="0">
            <a:spAutoFit/>
          </a:bodyPr>
          <a:lstStyle/>
          <a:p>
            <a:r>
              <a:rPr lang="en-US" altLang="zh-CN" sz="1200" dirty="0">
                <a:solidFill>
                  <a:schemeClr val="tx1">
                    <a:lumMod val="50000"/>
                    <a:lumOff val="50000"/>
                  </a:schemeClr>
                </a:solidFill>
                <a:latin typeface="Arial Black" panose="020B0A04020102020204" pitchFamily="34" charset="0"/>
              </a:rPr>
              <a:t>www.sefonsoft.com</a:t>
            </a:r>
          </a:p>
          <a:p>
            <a:pPr>
              <a:lnSpc>
                <a:spcPct val="150000"/>
              </a:lnSpc>
            </a:pPr>
            <a:r>
              <a:rPr lang="en-US" altLang="zh-CN" sz="800" dirty="0">
                <a:solidFill>
                  <a:schemeClr val="tx1">
                    <a:lumMod val="50000"/>
                    <a:lumOff val="50000"/>
                  </a:schemeClr>
                </a:solidFill>
                <a:latin typeface="Microsoft Sans Serif" panose="020B0604020202020204" pitchFamily="34" charset="0"/>
                <a:cs typeface="Microsoft Sans Serif" panose="020B0604020202020204" pitchFamily="34" charset="0"/>
              </a:rPr>
              <a:t>CHENGDU</a:t>
            </a:r>
            <a:r>
              <a:rPr lang="en-US" altLang="zh-CN" sz="800" baseline="0" dirty="0">
                <a:solidFill>
                  <a:schemeClr val="tx1">
                    <a:lumMod val="50000"/>
                    <a:lumOff val="50000"/>
                  </a:schemeClr>
                </a:solidFill>
                <a:latin typeface="Microsoft Sans Serif" panose="020B0604020202020204" pitchFamily="34" charset="0"/>
                <a:cs typeface="Microsoft Sans Serif" panose="020B0604020202020204" pitchFamily="34" charset="0"/>
              </a:rPr>
              <a:t> SEFONSOFT CO.,LTD</a:t>
            </a:r>
            <a:endParaRPr lang="zh-CN" alt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pic>
        <p:nvPicPr>
          <p:cNvPr id="10" name="图片 9"/>
          <p:cNvPicPr>
            <a:picLocks noChangeAspect="1"/>
          </p:cNvPicPr>
          <p:nvPr userDrawn="1"/>
        </p:nvPicPr>
        <p:blipFill>
          <a:blip r:embed="rId4"/>
          <a:stretch>
            <a:fillRect/>
          </a:stretch>
        </p:blipFill>
        <p:spPr>
          <a:xfrm>
            <a:off x="10291902" y="5865619"/>
            <a:ext cx="1620000" cy="534600"/>
          </a:xfrm>
          <a:prstGeom prst="rect">
            <a:avLst/>
          </a:prstGeom>
        </p:spPr>
      </p:pic>
    </p:spTree>
    <p:extLst>
      <p:ext uri="{BB962C8B-B14F-4D97-AF65-F5344CB8AC3E}">
        <p14:creationId xmlns:p14="http://schemas.microsoft.com/office/powerpoint/2010/main" val="1491024257"/>
      </p:ext>
    </p:extLst>
  </p:cSld>
  <p:clrMap bg1="lt1" tx1="dk1" bg2="lt2" tx2="dk2" accent1="accent1" accent2="accent2" accent3="accent3" accent4="accent4" accent5="accent5" accent6="accent6" hlink="hlink" folHlink="folHlink"/>
  <p:sldLayoutIdLst>
    <p:sldLayoutId id="2147483650" r:id="rId1"/>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bwMode="auto">
          <a:xfrm>
            <a:off x="-8689" y="0"/>
            <a:ext cx="12200689" cy="6858000"/>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10" name="Picture 2" descr="E:\01 日常工作\10 多媒体\PPT内部汇报用模板\红条.jpg"/>
          <p:cNvPicPr>
            <a:picLocks noChangeAspect="1" noChangeArrowheads="1"/>
          </p:cNvPicPr>
          <p:nvPr userDrawn="1"/>
        </p:nvPicPr>
        <p:blipFill>
          <a:blip r:embed="rId5" cstate="print"/>
          <a:srcRect/>
          <a:stretch>
            <a:fillRect/>
          </a:stretch>
        </p:blipFill>
        <p:spPr bwMode="auto">
          <a:xfrm>
            <a:off x="0" y="6802438"/>
            <a:ext cx="8616950" cy="55562"/>
          </a:xfrm>
          <a:prstGeom prst="rect">
            <a:avLst/>
          </a:prstGeom>
          <a:noFill/>
        </p:spPr>
      </p:pic>
      <p:sp>
        <p:nvSpPr>
          <p:cNvPr id="11" name="Rectangle 5"/>
          <p:cNvSpPr>
            <a:spLocks noChangeArrowheads="1"/>
          </p:cNvSpPr>
          <p:nvPr userDrawn="1"/>
        </p:nvSpPr>
        <p:spPr bwMode="auto">
          <a:xfrm>
            <a:off x="318053" y="6619614"/>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b="0" smtClean="0">
                <a:solidFill>
                  <a:schemeClr val="bg1">
                    <a:lumMod val="65000"/>
                  </a:schemeClr>
                </a:solidFill>
                <a:latin typeface="+mn-lt"/>
                <a:ea typeface="+mn-ea"/>
              </a:rPr>
              <a:pPr eaLnBrk="0" hangingPunct="0">
                <a:lnSpc>
                  <a:spcPct val="85000"/>
                </a:lnSpc>
                <a:defRPr/>
              </a:pPr>
              <a:t>‹#›</a:t>
            </a:fld>
            <a:endParaRPr lang="en-GB" altLang="zh-CN" sz="900" b="0" dirty="0">
              <a:solidFill>
                <a:schemeClr val="bg1">
                  <a:lumMod val="65000"/>
                </a:schemeClr>
              </a:solidFill>
              <a:latin typeface="+mn-lt"/>
              <a:ea typeface="+mn-ea"/>
            </a:endParaRPr>
          </a:p>
        </p:txBody>
      </p:sp>
      <p:sp>
        <p:nvSpPr>
          <p:cNvPr id="12" name="矩形 11"/>
          <p:cNvSpPr/>
          <p:nvPr userDrawn="1"/>
        </p:nvSpPr>
        <p:spPr>
          <a:xfrm>
            <a:off x="9832624" y="98497"/>
            <a:ext cx="2359376" cy="215444"/>
          </a:xfrm>
          <a:prstGeom prst="rect">
            <a:avLst/>
          </a:prstGeom>
        </p:spPr>
        <p:txBody>
          <a:bodyPr wrap="square">
            <a:spAutoFit/>
          </a:bodyPr>
          <a:lstStyle/>
          <a:p>
            <a:r>
              <a:rPr lang="en-US" altLang="zh-CN" sz="800" b="1" dirty="0">
                <a:solidFill>
                  <a:srgbClr val="3D3938"/>
                </a:solidFill>
                <a:latin typeface="微软雅黑" charset="0"/>
                <a:ea typeface="微软雅黑" charset="0"/>
              </a:rPr>
              <a:t>SEFONSOFT SOLUTIONS </a:t>
            </a:r>
            <a:r>
              <a:rPr lang="en-US" altLang="zh-CN" sz="800" b="1" dirty="0">
                <a:solidFill>
                  <a:srgbClr val="B9080D"/>
                </a:solidFill>
                <a:latin typeface="微软雅黑" charset="0"/>
                <a:ea typeface="微软雅黑" charset="0"/>
              </a:rPr>
              <a:t>A BETTER WAY</a:t>
            </a:r>
          </a:p>
        </p:txBody>
      </p:sp>
      <p:pic>
        <p:nvPicPr>
          <p:cNvPr id="13" name="图片 12"/>
          <p:cNvPicPr>
            <a:picLocks noChangeAspect="1"/>
          </p:cNvPicPr>
          <p:nvPr userDrawn="1"/>
        </p:nvPicPr>
        <p:blipFill>
          <a:blip r:embed="rId6">
            <a:clrChange>
              <a:clrFrom>
                <a:srgbClr val="FFFFFF"/>
              </a:clrFrom>
              <a:clrTo>
                <a:srgbClr val="FFFFFF">
                  <a:alpha val="0"/>
                </a:srgbClr>
              </a:clrTo>
            </a:clrChange>
          </a:blip>
          <a:stretch>
            <a:fillRect/>
          </a:stretch>
        </p:blipFill>
        <p:spPr>
          <a:xfrm>
            <a:off x="10926176" y="6477054"/>
            <a:ext cx="864000" cy="285120"/>
          </a:xfrm>
          <a:prstGeom prst="rect">
            <a:avLst/>
          </a:prstGeom>
        </p:spPr>
      </p:pic>
      <p:pic>
        <p:nvPicPr>
          <p:cNvPr id="9" name="Picture 2" descr="E:\01 日常工作\10 多媒体\PPT内部汇报用模板\红条.jpg"/>
          <p:cNvPicPr>
            <a:picLocks noChangeAspect="1" noChangeArrowheads="1"/>
          </p:cNvPicPr>
          <p:nvPr userDrawn="1"/>
        </p:nvPicPr>
        <p:blipFill>
          <a:blip r:embed="rId5" cstate="print"/>
          <a:srcRect/>
          <a:stretch>
            <a:fillRect/>
          </a:stretch>
        </p:blipFill>
        <p:spPr bwMode="auto">
          <a:xfrm>
            <a:off x="3575050" y="6802438"/>
            <a:ext cx="8616950" cy="55562"/>
          </a:xfrm>
          <a:prstGeom prst="rect">
            <a:avLst/>
          </a:prstGeom>
          <a:noFill/>
        </p:spPr>
      </p:pic>
      <p:sp>
        <p:nvSpPr>
          <p:cNvPr id="16" name="矩形 15"/>
          <p:cNvSpPr/>
          <p:nvPr userDrawn="1"/>
        </p:nvSpPr>
        <p:spPr>
          <a:xfrm>
            <a:off x="0" y="313941"/>
            <a:ext cx="212914" cy="329049"/>
          </a:xfrm>
          <a:prstGeom prst="rect">
            <a:avLst/>
          </a:prstGeom>
          <a:solidFill>
            <a:srgbClr val="9A0F1A">
              <a:alpha val="8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dirty="0">
              <a:solidFill>
                <a:srgbClr val="000000"/>
              </a:solidFill>
            </a:endParaRPr>
          </a:p>
        </p:txBody>
      </p:sp>
    </p:spTree>
    <p:extLst>
      <p:ext uri="{BB962C8B-B14F-4D97-AF65-F5344CB8AC3E}">
        <p14:creationId xmlns:p14="http://schemas.microsoft.com/office/powerpoint/2010/main" val="750894166"/>
      </p:ext>
    </p:extLst>
  </p:cSld>
  <p:clrMap bg1="lt1" tx1="dk1" bg2="lt2" tx2="dk2" accent1="accent1" accent2="accent2" accent3="accent3" accent4="accent4" accent5="accent5" accent6="accent6" hlink="hlink" folHlink="folHlink"/>
  <p:sldLayoutIdLst>
    <p:sldLayoutId id="2147483653" r:id="rId1"/>
    <p:sldLayoutId id="2147483655"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nvSpPr>
        <p:spPr bwMode="auto">
          <a:xfrm>
            <a:off x="0" y="0"/>
            <a:ext cx="12192000" cy="6858000"/>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pic>
        <p:nvPicPr>
          <p:cNvPr id="9" name="图片 8"/>
          <p:cNvPicPr>
            <a:picLocks noChangeAspect="1"/>
          </p:cNvPicPr>
          <p:nvPr userDrawn="1"/>
        </p:nvPicPr>
        <p:blipFill>
          <a:blip r:embed="rId3">
            <a:clrChange>
              <a:clrFrom>
                <a:srgbClr val="FFFFFF"/>
              </a:clrFrom>
              <a:clrTo>
                <a:srgbClr val="FFFFFF">
                  <a:alpha val="0"/>
                </a:srgbClr>
              </a:clrTo>
            </a:clrChange>
          </a:blip>
          <a:stretch>
            <a:fillRect/>
          </a:stretch>
        </p:blipFill>
        <p:spPr>
          <a:xfrm>
            <a:off x="-5080" y="-1270"/>
            <a:ext cx="9124531" cy="6859270"/>
          </a:xfrm>
          <a:prstGeom prst="rect">
            <a:avLst/>
          </a:prstGeom>
        </p:spPr>
      </p:pic>
      <p:sp>
        <p:nvSpPr>
          <p:cNvPr id="8" name="TextBox 10"/>
          <p:cNvSpPr txBox="1"/>
          <p:nvPr userDrawn="1"/>
        </p:nvSpPr>
        <p:spPr>
          <a:xfrm>
            <a:off x="1958032" y="5645802"/>
            <a:ext cx="8265110" cy="707886"/>
          </a:xfrm>
          <a:prstGeom prst="rect">
            <a:avLst/>
          </a:prstGeom>
          <a:noFill/>
        </p:spPr>
        <p:txBody>
          <a:bodyPr wrap="square" rtlCol="0">
            <a:spAutoFit/>
          </a:bodyPr>
          <a:lstStyle/>
          <a:p>
            <a:pPr algn="just" fontAlgn="auto">
              <a:spcBef>
                <a:spcPts val="0"/>
              </a:spcBef>
              <a:spcAft>
                <a:spcPts val="0"/>
              </a:spcAft>
              <a:defRPr/>
            </a:pPr>
            <a:r>
              <a:rPr kumimoji="0" lang="en-US" altLang="zh-CN" sz="800" b="1" i="0" u="none" strike="noStrike" kern="1200" cap="none" spc="0" normalizeH="0" baseline="0" noProof="0" dirty="0">
                <a:ln>
                  <a:noFill/>
                </a:ln>
                <a:solidFill>
                  <a:schemeClr val="bg1">
                    <a:lumMod val="65000"/>
                  </a:schemeClr>
                </a:solidFill>
                <a:effectLst/>
                <a:uLnTx/>
                <a:uFillTx/>
                <a:latin typeface="Calibri" pitchFamily="34" charset="0"/>
                <a:ea typeface="宋体" charset="-122"/>
                <a:cs typeface="Calibri" pitchFamily="34" charset="0"/>
              </a:rPr>
              <a:t>Copyright©2016 </a:t>
            </a:r>
            <a:r>
              <a:rPr kumimoji="0" lang="en-US" altLang="zh-CN" sz="800" b="1" i="0" u="none" strike="noStrike" kern="1200" cap="none" spc="0" normalizeH="0" baseline="0" noProof="0" dirty="0" err="1">
                <a:ln>
                  <a:noFill/>
                </a:ln>
                <a:solidFill>
                  <a:schemeClr val="bg1">
                    <a:lumMod val="65000"/>
                  </a:schemeClr>
                </a:solidFill>
                <a:effectLst/>
                <a:uLnTx/>
                <a:uFillTx/>
                <a:latin typeface="Calibri" pitchFamily="34" charset="0"/>
                <a:ea typeface="宋体" charset="-122"/>
                <a:cs typeface="Calibri" pitchFamily="34" charset="0"/>
              </a:rPr>
              <a:t>Chendu</a:t>
            </a:r>
            <a:r>
              <a:rPr kumimoji="0" lang="en-US" altLang="zh-CN" sz="800" b="1" i="0" u="none" strike="noStrike" kern="1200" cap="none" spc="0" normalizeH="0" baseline="0" noProof="0" dirty="0">
                <a:ln>
                  <a:noFill/>
                </a:ln>
                <a:solidFill>
                  <a:schemeClr val="bg1">
                    <a:lumMod val="65000"/>
                  </a:schemeClr>
                </a:solidFill>
                <a:effectLst/>
                <a:uLnTx/>
                <a:uFillTx/>
                <a:latin typeface="Calibri" pitchFamily="34" charset="0"/>
                <a:ea typeface="宋体" charset="-122"/>
                <a:cs typeface="Calibri" pitchFamily="34" charset="0"/>
              </a:rPr>
              <a:t> </a:t>
            </a:r>
            <a:r>
              <a:rPr kumimoji="0" lang="en-US" altLang="zh-CN" sz="800" b="1" i="0" u="none" strike="noStrike" kern="1200" cap="none" spc="0" normalizeH="0" baseline="0" noProof="0" dirty="0" err="1">
                <a:ln>
                  <a:noFill/>
                </a:ln>
                <a:solidFill>
                  <a:schemeClr val="bg1">
                    <a:lumMod val="65000"/>
                  </a:schemeClr>
                </a:solidFill>
                <a:effectLst/>
                <a:uLnTx/>
                <a:uFillTx/>
                <a:latin typeface="Calibri" pitchFamily="34" charset="0"/>
                <a:ea typeface="宋体" charset="-122"/>
                <a:cs typeface="Calibri" pitchFamily="34" charset="0"/>
              </a:rPr>
              <a:t>Sefonsoft</a:t>
            </a:r>
            <a:r>
              <a:rPr lang="en-US" altLang="zh-CN" sz="800" b="1" dirty="0">
                <a:solidFill>
                  <a:srgbClr val="FFFFFF">
                    <a:lumMod val="65000"/>
                  </a:srgbClr>
                </a:solidFill>
                <a:latin typeface="Arial"/>
                <a:ea typeface="宋体" charset="-122"/>
                <a:cs typeface="Calibri" pitchFamily="34" charset="0"/>
              </a:rPr>
              <a:t> Co., Ltd. All Rights Reserved.</a:t>
            </a:r>
            <a:endParaRPr lang="zh-CN" altLang="zh-CN" sz="800" dirty="0">
              <a:solidFill>
                <a:srgbClr val="FFFFFF">
                  <a:lumMod val="65000"/>
                </a:srgbClr>
              </a:solidFill>
              <a:latin typeface="Arial"/>
              <a:ea typeface="宋体" charset="-122"/>
              <a:cs typeface="Calibri" pitchFamily="34" charset="0"/>
            </a:endParaRPr>
          </a:p>
          <a:p>
            <a:pPr algn="just" fontAlgn="auto">
              <a:spcBef>
                <a:spcPts val="0"/>
              </a:spcBef>
              <a:spcAft>
                <a:spcPts val="0"/>
              </a:spcAft>
              <a:defRPr/>
            </a:pPr>
            <a:r>
              <a:rPr lang="en-US" altLang="zh-CN" sz="800" dirty="0">
                <a:solidFill>
                  <a:srgbClr val="FFFFFF">
                    <a:lumMod val="65000"/>
                  </a:srgbClr>
                </a:solidFill>
                <a:latin typeface="Arial"/>
                <a:ea typeface="宋体" charset="-122"/>
                <a:cs typeface="Calibri"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800" dirty="0">
              <a:solidFill>
                <a:srgbClr val="FFFFFF">
                  <a:lumMod val="65000"/>
                </a:srgbClr>
              </a:solidFill>
              <a:latin typeface="Arial"/>
              <a:ea typeface="宋体" charset="-122"/>
              <a:cs typeface="Calibri" pitchFamily="34" charset="0"/>
            </a:endParaRPr>
          </a:p>
        </p:txBody>
      </p:sp>
      <p:sp>
        <p:nvSpPr>
          <p:cNvPr id="10" name="Rectangle 3"/>
          <p:cNvSpPr>
            <a:spLocks noChangeArrowheads="1"/>
          </p:cNvSpPr>
          <p:nvPr userDrawn="1"/>
        </p:nvSpPr>
        <p:spPr bwMode="auto">
          <a:xfrm>
            <a:off x="3439591" y="3673923"/>
            <a:ext cx="5307639" cy="457549"/>
          </a:xfrm>
          <a:prstGeom prst="rect">
            <a:avLst/>
          </a:prstGeom>
          <a:noFill/>
          <a:ln w="9525" algn="ctr">
            <a:noFill/>
            <a:miter lim="800000"/>
            <a:headEnd/>
            <a:tailEnd/>
          </a:ln>
        </p:spPr>
        <p:txBody>
          <a:bodyPr wrap="none" lIns="87360" tIns="43682" rIns="87360" bIns="43682">
            <a:spAutoFit/>
          </a:bodyPr>
          <a:lstStyle/>
          <a:p>
            <a:pPr algn="ctr" defTabSz="874713">
              <a:defRPr/>
            </a:pPr>
            <a:r>
              <a:rPr lang="en-US" altLang="zh-CN" sz="2400" b="1" baseline="0" dirty="0">
                <a:solidFill>
                  <a:schemeClr val="tx1">
                    <a:lumMod val="85000"/>
                    <a:lumOff val="15000"/>
                  </a:schemeClr>
                </a:solidFill>
                <a:latin typeface="FrutigerNext LT Medium" pitchFamily="34" charset="0"/>
                <a:ea typeface="ＭＳ Ｐゴシック" pitchFamily="34" charset="-128"/>
              </a:rPr>
              <a:t>SEFONSOFT SOLUTIONS </a:t>
            </a:r>
            <a:r>
              <a:rPr lang="en-US" altLang="zh-CN" sz="2400" b="1" dirty="0">
                <a:solidFill>
                  <a:srgbClr val="C00000"/>
                </a:solidFill>
                <a:latin typeface="FrutigerNext LT Medium" pitchFamily="34" charset="0"/>
                <a:ea typeface="ＭＳ Ｐゴシック" pitchFamily="34" charset="-128"/>
              </a:rPr>
              <a:t>A BETTER WAY</a:t>
            </a:r>
            <a:endParaRPr lang="zh-CN" altLang="en-US" sz="2400" b="1" dirty="0">
              <a:solidFill>
                <a:srgbClr val="C00000"/>
              </a:solidFill>
              <a:latin typeface="FrutigerNext LT Medium" pitchFamily="34" charset="0"/>
              <a:ea typeface="ＭＳ Ｐゴシック" pitchFamily="34" charset="-128"/>
            </a:endParaRPr>
          </a:p>
        </p:txBody>
      </p:sp>
      <p:pic>
        <p:nvPicPr>
          <p:cNvPr id="11" name="图片 10" descr="011"/>
          <p:cNvPicPr>
            <a:picLocks noChangeAspect="1"/>
          </p:cNvPicPr>
          <p:nvPr userDrawn="1"/>
        </p:nvPicPr>
        <p:blipFill>
          <a:blip r:embed="rId4"/>
          <a:stretch>
            <a:fillRect/>
          </a:stretch>
        </p:blipFill>
        <p:spPr>
          <a:xfrm>
            <a:off x="4759868" y="2631042"/>
            <a:ext cx="2520000" cy="834435"/>
          </a:xfrm>
          <a:prstGeom prst="rect">
            <a:avLst/>
          </a:prstGeom>
        </p:spPr>
      </p:pic>
    </p:spTree>
    <p:extLst>
      <p:ext uri="{BB962C8B-B14F-4D97-AF65-F5344CB8AC3E}">
        <p14:creationId xmlns:p14="http://schemas.microsoft.com/office/powerpoint/2010/main" val="980769635"/>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bwMode="auto">
          <a:xfrm>
            <a:off x="0" y="0"/>
            <a:ext cx="12192000" cy="6858000"/>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rtlCol="0" anchor="t" anchorCtr="0" compatLnSpc="1"/>
          <a:lstStyle/>
          <a:p>
            <a:pPr>
              <a:buClr>
                <a:srgbClr val="CC9900"/>
              </a:buClr>
              <a:buFont typeface="Wingdings" panose="05000000000000000000" pitchFamily="2" charset="2"/>
              <a:buChar char="n"/>
            </a:pPr>
            <a:endParaRPr lang="zh-CN" altLang="en-US" sz="2400">
              <a:solidFill>
                <a:srgbClr val="000000"/>
              </a:solidFill>
              <a:latin typeface="Arial" panose="020B0604020202020204" pitchFamily="34" charset="0"/>
              <a:ea typeface="宋体" panose="02010600030101010101" pitchFamily="2" charset="-122"/>
            </a:endParaRPr>
          </a:p>
        </p:txBody>
      </p:sp>
      <p:sp>
        <p:nvSpPr>
          <p:cNvPr id="11" name="TextBox 10"/>
          <p:cNvSpPr txBox="1"/>
          <p:nvPr/>
        </p:nvSpPr>
        <p:spPr>
          <a:xfrm>
            <a:off x="639055" y="5566942"/>
            <a:ext cx="11020147" cy="913392"/>
          </a:xfrm>
          <a:prstGeom prst="rect">
            <a:avLst/>
          </a:prstGeom>
          <a:noFill/>
        </p:spPr>
        <p:txBody>
          <a:bodyPr wrap="square" rtlCol="0">
            <a:spAutoFit/>
          </a:bodyPr>
          <a:lstStyle/>
          <a:p>
            <a:pPr algn="just" fontAlgn="auto">
              <a:spcBef>
                <a:spcPts val="0"/>
              </a:spcBef>
              <a:spcAft>
                <a:spcPts val="0"/>
              </a:spcAft>
              <a:defRPr/>
            </a:pPr>
            <a:r>
              <a:rPr kumimoji="0" lang="en-US" altLang="zh-CN" sz="1067" b="1" i="0" u="none" strike="noStrike" kern="1200" cap="none" spc="0" normalizeH="0" baseline="0" noProof="0" dirty="0">
                <a:ln>
                  <a:noFill/>
                </a:ln>
                <a:solidFill>
                  <a:schemeClr val="bg1">
                    <a:lumMod val="65000"/>
                  </a:schemeClr>
                </a:solidFill>
                <a:effectLst/>
                <a:uLnTx/>
                <a:uFillTx/>
                <a:latin typeface="Calibri" panose="020F0502020204030204" pitchFamily="34" charset="0"/>
                <a:ea typeface="宋体" panose="02010600030101010101" pitchFamily="2" charset="-122"/>
                <a:cs typeface="Calibri" panose="020F0502020204030204" pitchFamily="34" charset="0"/>
              </a:rPr>
              <a:t>Copyright©2016 </a:t>
            </a:r>
            <a:r>
              <a:rPr kumimoji="0" lang="en-US" altLang="zh-CN" sz="1067" b="1" i="0" u="none" strike="noStrike" kern="1200" cap="none" spc="0" normalizeH="0" baseline="0" noProof="0" dirty="0" err="1">
                <a:ln>
                  <a:noFill/>
                </a:ln>
                <a:solidFill>
                  <a:schemeClr val="bg1">
                    <a:lumMod val="65000"/>
                  </a:schemeClr>
                </a:solidFill>
                <a:effectLst/>
                <a:uLnTx/>
                <a:uFillTx/>
                <a:latin typeface="Calibri" panose="020F0502020204030204" pitchFamily="34" charset="0"/>
                <a:ea typeface="宋体" panose="02010600030101010101" pitchFamily="2" charset="-122"/>
                <a:cs typeface="Calibri" panose="020F0502020204030204" pitchFamily="34" charset="0"/>
              </a:rPr>
              <a:t>Chendu</a:t>
            </a:r>
            <a:r>
              <a:rPr kumimoji="0" lang="en-US" altLang="zh-CN" sz="1067" b="1" i="0" u="none" strike="noStrike" kern="1200" cap="none" spc="0" normalizeH="0" baseline="0" noProof="0" dirty="0">
                <a:ln>
                  <a:noFill/>
                </a:ln>
                <a:solidFill>
                  <a:schemeClr val="bg1">
                    <a:lumMod val="65000"/>
                  </a:schemeClr>
                </a:solidFill>
                <a:effectLst/>
                <a:uLnTx/>
                <a:uFillTx/>
                <a:latin typeface="Calibri" panose="020F0502020204030204" pitchFamily="34" charset="0"/>
                <a:ea typeface="宋体" panose="02010600030101010101" pitchFamily="2" charset="-122"/>
                <a:cs typeface="Calibri" panose="020F0502020204030204" pitchFamily="34" charset="0"/>
              </a:rPr>
              <a:t> </a:t>
            </a:r>
            <a:r>
              <a:rPr kumimoji="0" lang="en-US" altLang="zh-CN" sz="1067" b="1" i="0" u="none" strike="noStrike" kern="1200" cap="none" spc="0" normalizeH="0" baseline="0" noProof="0" dirty="0" err="1">
                <a:ln>
                  <a:noFill/>
                </a:ln>
                <a:solidFill>
                  <a:schemeClr val="bg1">
                    <a:lumMod val="65000"/>
                  </a:schemeClr>
                </a:solidFill>
                <a:effectLst/>
                <a:uLnTx/>
                <a:uFillTx/>
                <a:latin typeface="Calibri" panose="020F0502020204030204" pitchFamily="34" charset="0"/>
                <a:ea typeface="宋体" panose="02010600030101010101" pitchFamily="2" charset="-122"/>
                <a:cs typeface="Calibri" panose="020F0502020204030204" pitchFamily="34" charset="0"/>
              </a:rPr>
              <a:t>Sefonsoft</a:t>
            </a:r>
            <a:r>
              <a:rPr lang="en-US" altLang="zh-CN" sz="1067" b="1" dirty="0">
                <a:solidFill>
                  <a:srgbClr val="FFFFFF">
                    <a:lumMod val="65000"/>
                  </a:srgbClr>
                </a:solidFill>
                <a:latin typeface="Arial" panose="020B0604020202020204"/>
                <a:ea typeface="宋体" panose="02010600030101010101" pitchFamily="2" charset="-122"/>
                <a:cs typeface="Calibri" panose="020F0502020204030204" pitchFamily="34" charset="0"/>
              </a:rPr>
              <a:t> Co., Ltd. All Rights Reserved.</a:t>
            </a:r>
            <a:endParaRPr lang="zh-CN" altLang="zh-CN" sz="1067" dirty="0">
              <a:solidFill>
                <a:srgbClr val="FFFFFF">
                  <a:lumMod val="65000"/>
                </a:srgbClr>
              </a:solidFill>
              <a:latin typeface="Arial" panose="020B0604020202020204"/>
              <a:ea typeface="宋体" panose="02010600030101010101" pitchFamily="2" charset="-122"/>
              <a:cs typeface="Calibri" panose="020F0502020204030204" pitchFamily="34" charset="0"/>
            </a:endParaRPr>
          </a:p>
          <a:p>
            <a:pPr algn="just" fontAlgn="auto">
              <a:spcBef>
                <a:spcPts val="0"/>
              </a:spcBef>
              <a:spcAft>
                <a:spcPts val="0"/>
              </a:spcAft>
              <a:defRPr/>
            </a:pPr>
            <a:r>
              <a:rPr lang="en-US" altLang="zh-CN" sz="1067" dirty="0">
                <a:solidFill>
                  <a:srgbClr val="FFFFFF">
                    <a:lumMod val="65000"/>
                  </a:srgbClr>
                </a:solidFill>
                <a:latin typeface="Arial" panose="020B0604020202020204"/>
                <a:ea typeface="宋体" panose="02010600030101010101" pitchFamily="2" charset="-122"/>
                <a:cs typeface="Calibri" panose="020F0502020204030204"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7" dirty="0">
              <a:solidFill>
                <a:srgbClr val="FFFFFF">
                  <a:lumMod val="65000"/>
                </a:srgbClr>
              </a:solidFill>
              <a:latin typeface="Arial" panose="020B0604020202020204"/>
              <a:ea typeface="宋体" panose="02010600030101010101" pitchFamily="2" charset="-122"/>
              <a:cs typeface="Calibri" panose="020F0502020204030204" pitchFamily="34" charset="0"/>
            </a:endParaRPr>
          </a:p>
        </p:txBody>
      </p:sp>
      <p:pic>
        <p:nvPicPr>
          <p:cNvPr id="9" name="图片 8"/>
          <p:cNvPicPr>
            <a:picLocks noChangeAspect="1"/>
          </p:cNvPicPr>
          <p:nvPr/>
        </p:nvPicPr>
        <p:blipFill>
          <a:blip r:embed="rId4">
            <a:clrChange>
              <a:clrFrom>
                <a:srgbClr val="FFFFFF"/>
              </a:clrFrom>
              <a:clrTo>
                <a:srgbClr val="FFFFFF">
                  <a:alpha val="0"/>
                </a:srgbClr>
              </a:clrTo>
            </a:clrChange>
          </a:blip>
          <a:stretch>
            <a:fillRect/>
          </a:stretch>
        </p:blipFill>
        <p:spPr>
          <a:xfrm>
            <a:off x="-6773" y="-1693"/>
            <a:ext cx="9087711" cy="6831591"/>
          </a:xfrm>
          <a:prstGeom prst="rect">
            <a:avLst/>
          </a:prstGeom>
        </p:spPr>
      </p:pic>
      <p:sp>
        <p:nvSpPr>
          <p:cNvPr id="10" name="Rectangle 3"/>
          <p:cNvSpPr>
            <a:spLocks noChangeArrowheads="1"/>
          </p:cNvSpPr>
          <p:nvPr/>
        </p:nvSpPr>
        <p:spPr bwMode="auto">
          <a:xfrm>
            <a:off x="2718817" y="3694798"/>
            <a:ext cx="6860638" cy="610066"/>
          </a:xfrm>
          <a:prstGeom prst="rect">
            <a:avLst/>
          </a:prstGeom>
          <a:noFill/>
          <a:ln w="9525" algn="ctr">
            <a:noFill/>
            <a:miter lim="800000"/>
          </a:ln>
        </p:spPr>
        <p:txBody>
          <a:bodyPr wrap="none" lIns="116480" tIns="58243" rIns="116480" bIns="58243">
            <a:spAutoFit/>
          </a:bodyPr>
          <a:lstStyle/>
          <a:p>
            <a:pPr algn="ctr" defTabSz="1166677">
              <a:defRPr/>
            </a:pPr>
            <a:r>
              <a:rPr lang="en-US" altLang="zh-CN" sz="3200" b="1" baseline="0" dirty="0">
                <a:solidFill>
                  <a:schemeClr val="tx1">
                    <a:lumMod val="85000"/>
                    <a:lumOff val="15000"/>
                  </a:schemeClr>
                </a:solidFill>
                <a:latin typeface="FrutigerNext LT Medium" pitchFamily="34" charset="0"/>
                <a:ea typeface="MS PGothic" panose="020B0600070205080204" pitchFamily="34" charset="-128"/>
              </a:rPr>
              <a:t>SEFONSOFT SOLUTIONS </a:t>
            </a:r>
            <a:r>
              <a:rPr lang="en-US" altLang="zh-CN" sz="3200" b="1" dirty="0">
                <a:solidFill>
                  <a:srgbClr val="C00000"/>
                </a:solidFill>
                <a:latin typeface="FrutigerNext LT Medium" pitchFamily="34" charset="0"/>
                <a:ea typeface="MS PGothic" panose="020B0600070205080204" pitchFamily="34" charset="-128"/>
              </a:rPr>
              <a:t>A BETTER WAY</a:t>
            </a:r>
            <a:endParaRPr lang="zh-CN" altLang="en-US" sz="3200" b="1" dirty="0">
              <a:solidFill>
                <a:srgbClr val="C00000"/>
              </a:solidFill>
              <a:latin typeface="FrutigerNext LT Medium" pitchFamily="34" charset="0"/>
              <a:ea typeface="MS PGothic" panose="020B0600070205080204" pitchFamily="34" charset="-128"/>
            </a:endParaRPr>
          </a:p>
        </p:txBody>
      </p:sp>
      <p:pic>
        <p:nvPicPr>
          <p:cNvPr id="12" name="图片 11" descr="011"/>
          <p:cNvPicPr>
            <a:picLocks noChangeAspect="1"/>
          </p:cNvPicPr>
          <p:nvPr/>
        </p:nvPicPr>
        <p:blipFill>
          <a:blip r:embed="rId5"/>
          <a:stretch>
            <a:fillRect/>
          </a:stretch>
        </p:blipFill>
        <p:spPr>
          <a:xfrm>
            <a:off x="4371079" y="2304290"/>
            <a:ext cx="3360000" cy="1112580"/>
          </a:xfrm>
          <a:prstGeom prst="rect">
            <a:avLst/>
          </a:prstGeom>
        </p:spPr>
      </p:pic>
    </p:spTree>
    <p:extLst>
      <p:ext uri="{BB962C8B-B14F-4D97-AF65-F5344CB8AC3E}">
        <p14:creationId xmlns:p14="http://schemas.microsoft.com/office/powerpoint/2010/main" val="3190524043"/>
      </p:ext>
    </p:extLst>
  </p:cSld>
  <p:clrMap bg1="lt1" tx1="dk1" bg2="lt2" tx2="dk2" accent1="accent1" accent2="accent2" accent3="accent3" accent4="accent4" accent5="accent5" accent6="accent6" hlink="hlink" folHlink="folHlink"/>
  <p:sldLayoutIdLst>
    <p:sldLayoutId id="2147483665" r:id="rId1"/>
    <p:sldLayoutId id="2147483667" r:id="rId2"/>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0" repeatCount="indefinite" accel="50000" decel="50000" fill="hold" grpId="0" nodeType="afterEffect">
                                  <p:stCondLst>
                                    <p:cond delay="0"/>
                                  </p:stCondLst>
                                  <p:iterate type="lt">
                                    <p:tmPct val="10000"/>
                                  </p:iterate>
                                  <p:childTnLst>
                                    <p:animClr clrSpc="hsl" dir="ccw">
                                      <p:cBhvr override="childStyle">
                                        <p:cTn id="6" dur="1000" fill="hold"/>
                                        <p:tgtEl>
                                          <p:spTgt spid="10"/>
                                        </p:tgtEl>
                                        <p:attrNameLst>
                                          <p:attrName>style.color</p:attrName>
                                        </p:attrNameLst>
                                      </p:cBhvr>
                                      <p:to>
                                        <a:srgbClr val="FF6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txStyles>
    <p:titleStyle>
      <a:lvl1pPr algn="ctr" defTabSz="1069313" rtl="0" eaLnBrk="0" fontAlgn="base" hangingPunct="0">
        <a:spcBef>
          <a:spcPct val="0"/>
        </a:spcBef>
        <a:spcAft>
          <a:spcPct val="0"/>
        </a:spcAft>
        <a:defRPr sz="5067">
          <a:solidFill>
            <a:schemeClr val="tx2"/>
          </a:solidFill>
          <a:latin typeface="+mj-lt"/>
          <a:ea typeface="+mj-ea"/>
          <a:cs typeface="+mj-cs"/>
        </a:defRPr>
      </a:lvl1pPr>
      <a:lvl2pPr algn="ctr" defTabSz="1069313" rtl="0" eaLnBrk="0" fontAlgn="base" hangingPunct="0">
        <a:spcBef>
          <a:spcPct val="0"/>
        </a:spcBef>
        <a:spcAft>
          <a:spcPct val="0"/>
        </a:spcAft>
        <a:defRPr sz="5067">
          <a:solidFill>
            <a:schemeClr val="tx2"/>
          </a:solidFill>
          <a:latin typeface="Arial" panose="020B0604020202020204" pitchFamily="34" charset="0"/>
          <a:ea typeface="宋体" panose="02010600030101010101" pitchFamily="2" charset="-122"/>
        </a:defRPr>
      </a:lvl2pPr>
      <a:lvl3pPr algn="ctr" defTabSz="1069313" rtl="0" eaLnBrk="0" fontAlgn="base" hangingPunct="0">
        <a:spcBef>
          <a:spcPct val="0"/>
        </a:spcBef>
        <a:spcAft>
          <a:spcPct val="0"/>
        </a:spcAft>
        <a:defRPr sz="5067">
          <a:solidFill>
            <a:schemeClr val="tx2"/>
          </a:solidFill>
          <a:latin typeface="Arial" panose="020B0604020202020204" pitchFamily="34" charset="0"/>
          <a:ea typeface="宋体" panose="02010600030101010101" pitchFamily="2" charset="-122"/>
        </a:defRPr>
      </a:lvl3pPr>
      <a:lvl4pPr algn="ctr" defTabSz="1069313" rtl="0" eaLnBrk="0" fontAlgn="base" hangingPunct="0">
        <a:spcBef>
          <a:spcPct val="0"/>
        </a:spcBef>
        <a:spcAft>
          <a:spcPct val="0"/>
        </a:spcAft>
        <a:defRPr sz="5067">
          <a:solidFill>
            <a:schemeClr val="tx2"/>
          </a:solidFill>
          <a:latin typeface="Arial" panose="020B0604020202020204" pitchFamily="34" charset="0"/>
          <a:ea typeface="宋体" panose="02010600030101010101" pitchFamily="2" charset="-122"/>
        </a:defRPr>
      </a:lvl4pPr>
      <a:lvl5pPr algn="ctr" defTabSz="1069313" rtl="0" eaLnBrk="0" fontAlgn="base" hangingPunct="0">
        <a:spcBef>
          <a:spcPct val="0"/>
        </a:spcBef>
        <a:spcAft>
          <a:spcPct val="0"/>
        </a:spcAft>
        <a:defRPr sz="5067">
          <a:solidFill>
            <a:schemeClr val="tx2"/>
          </a:solidFill>
          <a:latin typeface="Arial" panose="020B0604020202020204" pitchFamily="34" charset="0"/>
          <a:ea typeface="宋体" panose="02010600030101010101" pitchFamily="2" charset="-122"/>
        </a:defRPr>
      </a:lvl5pPr>
      <a:lvl6pPr marL="609585" algn="ctr" defTabSz="1069313" rtl="0" fontAlgn="base">
        <a:spcBef>
          <a:spcPct val="0"/>
        </a:spcBef>
        <a:spcAft>
          <a:spcPct val="0"/>
        </a:spcAft>
        <a:defRPr sz="5067">
          <a:solidFill>
            <a:schemeClr val="tx2"/>
          </a:solidFill>
          <a:latin typeface="Arial" panose="020B0604020202020204" pitchFamily="34" charset="0"/>
          <a:ea typeface="宋体" panose="02010600030101010101" pitchFamily="2" charset="-122"/>
        </a:defRPr>
      </a:lvl6pPr>
      <a:lvl7pPr marL="1219170" algn="ctr" defTabSz="1069313" rtl="0" fontAlgn="base">
        <a:spcBef>
          <a:spcPct val="0"/>
        </a:spcBef>
        <a:spcAft>
          <a:spcPct val="0"/>
        </a:spcAft>
        <a:defRPr sz="5067">
          <a:solidFill>
            <a:schemeClr val="tx2"/>
          </a:solidFill>
          <a:latin typeface="Arial" panose="020B0604020202020204" pitchFamily="34" charset="0"/>
          <a:ea typeface="宋体" panose="02010600030101010101" pitchFamily="2" charset="-122"/>
        </a:defRPr>
      </a:lvl7pPr>
      <a:lvl8pPr marL="1828754" algn="ctr" defTabSz="1069313" rtl="0" fontAlgn="base">
        <a:spcBef>
          <a:spcPct val="0"/>
        </a:spcBef>
        <a:spcAft>
          <a:spcPct val="0"/>
        </a:spcAft>
        <a:defRPr sz="5067">
          <a:solidFill>
            <a:schemeClr val="tx2"/>
          </a:solidFill>
          <a:latin typeface="Arial" panose="020B0604020202020204" pitchFamily="34" charset="0"/>
          <a:ea typeface="宋体" panose="02010600030101010101" pitchFamily="2" charset="-122"/>
        </a:defRPr>
      </a:lvl8pPr>
      <a:lvl9pPr marL="2438339" algn="ctr" defTabSz="1069313" rtl="0" fontAlgn="base">
        <a:spcBef>
          <a:spcPct val="0"/>
        </a:spcBef>
        <a:spcAft>
          <a:spcPct val="0"/>
        </a:spcAft>
        <a:defRPr sz="5067">
          <a:solidFill>
            <a:schemeClr val="tx2"/>
          </a:solidFill>
          <a:latin typeface="Arial" panose="020B0604020202020204" pitchFamily="34" charset="0"/>
          <a:ea typeface="宋体" panose="02010600030101010101" pitchFamily="2" charset="-122"/>
        </a:defRPr>
      </a:lvl9pPr>
    </p:titleStyle>
    <p:bodyStyle>
      <a:lvl1pPr marL="400463" indent="-400463" algn="l" defTabSz="1069313" rtl="0" eaLnBrk="0" fontAlgn="base" hangingPunct="0">
        <a:spcBef>
          <a:spcPct val="20000"/>
        </a:spcBef>
        <a:spcAft>
          <a:spcPct val="0"/>
        </a:spcAft>
        <a:buChar char="•"/>
        <a:defRPr sz="3733">
          <a:solidFill>
            <a:schemeClr val="tx1"/>
          </a:solidFill>
          <a:latin typeface="+mn-lt"/>
          <a:ea typeface="+mn-ea"/>
          <a:cs typeface="+mn-cs"/>
        </a:defRPr>
      </a:lvl1pPr>
      <a:lvl2pPr marL="870352" indent="-334425" algn="l" defTabSz="1069313" rtl="0" eaLnBrk="0" fontAlgn="base" hangingPunct="0">
        <a:spcBef>
          <a:spcPct val="20000"/>
        </a:spcBef>
        <a:spcAft>
          <a:spcPct val="0"/>
        </a:spcAft>
        <a:buChar char="–"/>
        <a:defRPr sz="3333">
          <a:solidFill>
            <a:schemeClr val="tx1"/>
          </a:solidFill>
          <a:latin typeface="+mn-lt"/>
          <a:ea typeface="+mn-ea"/>
        </a:defRPr>
      </a:lvl2pPr>
      <a:lvl3pPr marL="1337700" indent="-269233" algn="l" defTabSz="1069313" rtl="0" eaLnBrk="0" fontAlgn="base" hangingPunct="0">
        <a:spcBef>
          <a:spcPct val="20000"/>
        </a:spcBef>
        <a:spcAft>
          <a:spcPct val="0"/>
        </a:spcAft>
        <a:buChar char="•"/>
        <a:defRPr sz="2933">
          <a:solidFill>
            <a:schemeClr val="tx1"/>
          </a:solidFill>
          <a:latin typeface="+mn-lt"/>
          <a:ea typeface="+mn-ea"/>
        </a:defRPr>
      </a:lvl3pPr>
      <a:lvl4pPr marL="1869393" indent="-266693" algn="l" defTabSz="1069313" rtl="0" eaLnBrk="0" fontAlgn="base" hangingPunct="0">
        <a:spcBef>
          <a:spcPct val="20000"/>
        </a:spcBef>
        <a:spcAft>
          <a:spcPct val="0"/>
        </a:spcAft>
        <a:buChar char="–"/>
        <a:defRPr sz="2267">
          <a:solidFill>
            <a:schemeClr val="tx1"/>
          </a:solidFill>
          <a:latin typeface="+mn-lt"/>
          <a:ea typeface="+mn-ea"/>
        </a:defRPr>
      </a:lvl4pPr>
      <a:lvl5pPr marL="2404473" indent="-269233" algn="l" defTabSz="1069313" rtl="0" eaLnBrk="0" fontAlgn="base" hangingPunct="0">
        <a:spcBef>
          <a:spcPct val="20000"/>
        </a:spcBef>
        <a:spcAft>
          <a:spcPct val="0"/>
        </a:spcAft>
        <a:buChar char="»"/>
        <a:defRPr sz="2267">
          <a:solidFill>
            <a:schemeClr val="tx1"/>
          </a:solidFill>
          <a:latin typeface="+mn-lt"/>
          <a:ea typeface="+mn-ea"/>
        </a:defRPr>
      </a:lvl5pPr>
      <a:lvl6pPr marL="3014058" indent="-269233" algn="l" defTabSz="1069313" rtl="0" fontAlgn="base">
        <a:spcBef>
          <a:spcPct val="20000"/>
        </a:spcBef>
        <a:spcAft>
          <a:spcPct val="0"/>
        </a:spcAft>
        <a:buChar char="»"/>
        <a:defRPr sz="2267">
          <a:solidFill>
            <a:schemeClr val="tx1"/>
          </a:solidFill>
          <a:latin typeface="+mn-lt"/>
          <a:ea typeface="+mn-ea"/>
        </a:defRPr>
      </a:lvl6pPr>
      <a:lvl7pPr marL="3623643" indent="-269233" algn="l" defTabSz="1069313" rtl="0" fontAlgn="base">
        <a:spcBef>
          <a:spcPct val="20000"/>
        </a:spcBef>
        <a:spcAft>
          <a:spcPct val="0"/>
        </a:spcAft>
        <a:buChar char="»"/>
        <a:defRPr sz="2267">
          <a:solidFill>
            <a:schemeClr val="tx1"/>
          </a:solidFill>
          <a:latin typeface="+mn-lt"/>
          <a:ea typeface="+mn-ea"/>
        </a:defRPr>
      </a:lvl7pPr>
      <a:lvl8pPr marL="4233228" indent="-269233" algn="l" defTabSz="1069313" rtl="0" fontAlgn="base">
        <a:spcBef>
          <a:spcPct val="20000"/>
        </a:spcBef>
        <a:spcAft>
          <a:spcPct val="0"/>
        </a:spcAft>
        <a:buChar char="»"/>
        <a:defRPr sz="2267">
          <a:solidFill>
            <a:schemeClr val="tx1"/>
          </a:solidFill>
          <a:latin typeface="+mn-lt"/>
          <a:ea typeface="+mn-ea"/>
        </a:defRPr>
      </a:lvl8pPr>
      <a:lvl9pPr marL="4842812" indent="-269233" algn="l" defTabSz="1069313" rtl="0" fontAlgn="base">
        <a:spcBef>
          <a:spcPct val="20000"/>
        </a:spcBef>
        <a:spcAft>
          <a:spcPct val="0"/>
        </a:spcAft>
        <a:buChar char="»"/>
        <a:defRPr sz="2267">
          <a:solidFill>
            <a:schemeClr val="tx1"/>
          </a:solidFill>
          <a:latin typeface="+mn-lt"/>
          <a:ea typeface="+mn-ea"/>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txBox="1">
            <a:spLocks noChangeArrowheads="1"/>
          </p:cNvSpPr>
          <p:nvPr/>
        </p:nvSpPr>
        <p:spPr bwMode="auto">
          <a:xfrm>
            <a:off x="720085" y="1982773"/>
            <a:ext cx="9928249" cy="107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eaLnBrk="0" hangingPunct="0">
              <a:lnSpc>
                <a:spcPct val="150000"/>
              </a:lnSpc>
              <a:defRPr/>
            </a:pPr>
            <a:r>
              <a:rPr lang="zh-CN" altLang="en-US" sz="4800" b="1" kern="0" dirty="0">
                <a:solidFill>
                  <a:srgbClr val="FFFFFF"/>
                </a:solidFill>
                <a:latin typeface="微软雅黑 Light" panose="020B0502040204020203" pitchFamily="34" charset="-122"/>
                <a:ea typeface="微软雅黑 Light" panose="020B0502040204020203" pitchFamily="34" charset="-122"/>
                <a:cs typeface="+mj-cs"/>
              </a:rPr>
              <a:t>危险化学品设备异常检测算法模型</a:t>
            </a:r>
          </a:p>
        </p:txBody>
      </p:sp>
      <p:sp>
        <p:nvSpPr>
          <p:cNvPr id="3" name="文本框 2"/>
          <p:cNvSpPr txBox="1"/>
          <p:nvPr/>
        </p:nvSpPr>
        <p:spPr>
          <a:xfrm>
            <a:off x="594981" y="4981154"/>
            <a:ext cx="6685280" cy="276999"/>
          </a:xfrm>
          <a:prstGeom prst="rect">
            <a:avLst/>
          </a:prstGeom>
          <a:noFill/>
        </p:spPr>
        <p:txBody>
          <a:bodyPr wrap="square" rtlCol="0">
            <a:spAutoFit/>
          </a:bodyPr>
          <a:lstStyle/>
          <a:p>
            <a:r>
              <a:rPr lang="zh-CN" altLang="en-US" sz="1200" dirty="0">
                <a:solidFill>
                  <a:schemeClr val="bg1"/>
                </a:solidFill>
                <a:latin typeface="微软雅黑 Light" panose="020B0502040204020203" pitchFamily="34" charset="-122"/>
                <a:ea typeface="微软雅黑 Light" panose="020B0502040204020203" pitchFamily="34" charset="-122"/>
                <a:cs typeface="Microsoft YaHei" charset="-122"/>
              </a:rPr>
              <a:t>成都四方伟业软件股份有限公司</a:t>
            </a:r>
            <a:endParaRPr lang="en-US" altLang="zh-CN" sz="1200" dirty="0">
              <a:solidFill>
                <a:schemeClr val="bg1"/>
              </a:solidFill>
              <a:latin typeface="微软雅黑 Light" panose="020B0502040204020203" pitchFamily="34" charset="-122"/>
              <a:ea typeface="微软雅黑 Light" panose="020B0502040204020203" pitchFamily="34" charset="-122"/>
              <a:cs typeface="Microsoft YaHei" charset="-122"/>
            </a:endParaRPr>
          </a:p>
        </p:txBody>
      </p:sp>
      <p:sp>
        <p:nvSpPr>
          <p:cNvPr id="4" name="日期占位符 3"/>
          <p:cNvSpPr txBox="1">
            <a:spLocks/>
          </p:cNvSpPr>
          <p:nvPr/>
        </p:nvSpPr>
        <p:spPr>
          <a:xfrm>
            <a:off x="608553" y="5258153"/>
            <a:ext cx="2057400" cy="274637"/>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a:latin typeface="微软雅黑 Light" panose="020B0502040204020203" pitchFamily="34" charset="-122"/>
                <a:ea typeface="微软雅黑 Light" panose="020B0502040204020203" pitchFamily="34" charset="-122"/>
              </a:rPr>
              <a:t>2020/11/11</a:t>
            </a:r>
            <a:endParaRPr lang="zh-CN" altLang="en-US" sz="1400" dirty="0">
              <a:latin typeface="微软雅黑 Light" panose="020B0502040204020203" pitchFamily="34" charset="-122"/>
              <a:ea typeface="微软雅黑 Light" panose="020B0502040204020203" pitchFamily="34" charset="-122"/>
            </a:endParaRPr>
          </a:p>
        </p:txBody>
      </p:sp>
      <p:sp>
        <p:nvSpPr>
          <p:cNvPr id="5" name="Rectangle 39"/>
          <p:cNvSpPr txBox="1">
            <a:spLocks noChangeArrowheads="1"/>
          </p:cNvSpPr>
          <p:nvPr/>
        </p:nvSpPr>
        <p:spPr bwMode="auto">
          <a:xfrm>
            <a:off x="720085" y="3044602"/>
            <a:ext cx="4932569" cy="6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eaLnBrk="0" hangingPunct="0">
              <a:lnSpc>
                <a:spcPct val="150000"/>
              </a:lnSpc>
              <a:defRPr/>
            </a:pPr>
            <a:r>
              <a:rPr lang="zh-CN" altLang="en-US" sz="2800" b="1" kern="0">
                <a:solidFill>
                  <a:srgbClr val="FFFFFF"/>
                </a:solidFill>
                <a:latin typeface="微软雅黑 Light" panose="020B0502040204020203" pitchFamily="34" charset="-122"/>
                <a:ea typeface="微软雅黑 Light" panose="020B0502040204020203" pitchFamily="34" charset="-122"/>
                <a:cs typeface="+mj-cs"/>
              </a:rPr>
              <a:t>应急场景下的算法模型建设</a:t>
            </a:r>
            <a:endParaRPr lang="zh-CN" altLang="en-US" sz="2800" b="1" kern="0" dirty="0">
              <a:solidFill>
                <a:srgbClr val="FFFFFF"/>
              </a:solidFill>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33943176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9">
            <a:extLst>
              <a:ext uri="{FF2B5EF4-FFF2-40B4-BE49-F238E27FC236}">
                <a16:creationId xmlns:a16="http://schemas.microsoft.com/office/drawing/2014/main" id="{8BAD61D7-C65D-4EBA-94D3-FF31CDE7C31A}"/>
              </a:ext>
            </a:extLst>
          </p:cNvPr>
          <p:cNvSpPr txBox="1">
            <a:spLocks noChangeArrowheads="1"/>
          </p:cNvSpPr>
          <p:nvPr/>
        </p:nvSpPr>
        <p:spPr bwMode="auto">
          <a:xfrm>
            <a:off x="276303" y="211532"/>
            <a:ext cx="2916183" cy="502766"/>
          </a:xfrm>
          <a:prstGeom prst="rect">
            <a:avLst/>
          </a:prstGeom>
          <a:noFill/>
          <a:ln w="9525">
            <a:noFill/>
            <a:miter lim="800000"/>
            <a:headEnd/>
            <a:tailEnd/>
          </a:ln>
          <a:effectLst/>
        </p:spPr>
        <p:txBody>
          <a:bodyPr wrap="none">
            <a:spAutoFit/>
          </a:bodyPr>
          <a:lstStyle/>
          <a:p>
            <a:r>
              <a:rPr lang="zh-CN" altLang="en-US" sz="2667" b="1" dirty="0">
                <a:solidFill>
                  <a:srgbClr val="C00000"/>
                </a:solidFill>
                <a:latin typeface="微软雅黑" panose="020B0503020204020204" pitchFamily="34" charset="-122"/>
                <a:ea typeface="微软雅黑" panose="020B0503020204020204" pitchFamily="34" charset="-122"/>
                <a:cs typeface="Microsoft YaHei" charset="-122"/>
              </a:rPr>
              <a:t>数据准备与预处理</a:t>
            </a:r>
          </a:p>
        </p:txBody>
      </p:sp>
      <p:sp>
        <p:nvSpPr>
          <p:cNvPr id="3" name="文本框 2">
            <a:extLst>
              <a:ext uri="{FF2B5EF4-FFF2-40B4-BE49-F238E27FC236}">
                <a16:creationId xmlns:a16="http://schemas.microsoft.com/office/drawing/2014/main" id="{C5F0326D-844E-4589-B078-FFFE5EFE6CF3}"/>
              </a:ext>
            </a:extLst>
          </p:cNvPr>
          <p:cNvSpPr txBox="1"/>
          <p:nvPr/>
        </p:nvSpPr>
        <p:spPr>
          <a:xfrm>
            <a:off x="405819" y="772106"/>
            <a:ext cx="11425626" cy="1765612"/>
          </a:xfrm>
          <a:prstGeom prst="rect">
            <a:avLst/>
          </a:prstGeom>
          <a:noFill/>
        </p:spPr>
        <p:txBody>
          <a:bodyPr wrap="square" rtlCol="0">
            <a:spAutoFit/>
          </a:bodyPr>
          <a:lstStyle/>
          <a:p>
            <a:pPr>
              <a:lnSpc>
                <a:spcPct val="150000"/>
              </a:lnSpc>
            </a:pPr>
            <a:r>
              <a:rPr lang="zh-CN" altLang="en-US" sz="1867" dirty="0">
                <a:latin typeface="微软雅黑" pitchFamily="34" charset="-122"/>
                <a:ea typeface="微软雅黑" pitchFamily="34" charset="-122"/>
                <a:cs typeface="Times New Roman" pitchFamily="18" charset="0"/>
              </a:rPr>
              <a:t>      该算法模型使用应急管理部内部数据，主要使用</a:t>
            </a:r>
            <a:r>
              <a:rPr lang="zh-CN" altLang="en-US" sz="1867" b="1" dirty="0">
                <a:latin typeface="微软雅黑" pitchFamily="34" charset="-122"/>
                <a:ea typeface="微软雅黑" pitchFamily="34" charset="-122"/>
                <a:cs typeface="Times New Roman" pitchFamily="18" charset="0"/>
              </a:rPr>
              <a:t>危化品实时数据、危化品预警数据</a:t>
            </a:r>
            <a:r>
              <a:rPr lang="zh-CN" altLang="en-US" sz="1867" dirty="0">
                <a:latin typeface="微软雅黑" pitchFamily="34" charset="-122"/>
                <a:ea typeface="微软雅黑" pitchFamily="34" charset="-122"/>
                <a:cs typeface="Times New Roman" pitchFamily="18" charset="0"/>
              </a:rPr>
              <a:t>，以重庆省的数据为例，涉及设备</a:t>
            </a:r>
            <a:r>
              <a:rPr lang="en-US" altLang="zh-CN" sz="1867" b="1" dirty="0">
                <a:solidFill>
                  <a:srgbClr val="9A1E1A"/>
                </a:solidFill>
                <a:latin typeface="微软雅黑" pitchFamily="34" charset="-122"/>
                <a:ea typeface="微软雅黑" pitchFamily="34" charset="-122"/>
                <a:cs typeface="Times New Roman" pitchFamily="18" charset="0"/>
              </a:rPr>
              <a:t>65</a:t>
            </a:r>
            <a:r>
              <a:rPr lang="zh-CN" altLang="en-US" sz="1867" dirty="0">
                <a:latin typeface="微软雅黑" pitchFamily="34" charset="-122"/>
                <a:ea typeface="微软雅黑" pitchFamily="34" charset="-122"/>
                <a:cs typeface="Times New Roman" pitchFamily="18" charset="0"/>
              </a:rPr>
              <a:t>台，指标</a:t>
            </a:r>
            <a:r>
              <a:rPr lang="en-US" altLang="zh-CN" sz="1867" b="1" dirty="0">
                <a:solidFill>
                  <a:srgbClr val="9A1E1A"/>
                </a:solidFill>
                <a:latin typeface="微软雅黑" pitchFamily="34" charset="-122"/>
                <a:ea typeface="微软雅黑" pitchFamily="34" charset="-122"/>
                <a:cs typeface="Times New Roman" pitchFamily="18" charset="0"/>
              </a:rPr>
              <a:t>117</a:t>
            </a:r>
            <a:r>
              <a:rPr lang="zh-CN" altLang="en-US" sz="1867" dirty="0">
                <a:latin typeface="微软雅黑" pitchFamily="34" charset="-122"/>
                <a:ea typeface="微软雅黑" pitchFamily="34" charset="-122"/>
                <a:cs typeface="Times New Roman" pitchFamily="18" charset="0"/>
              </a:rPr>
              <a:t>个</a:t>
            </a:r>
            <a:r>
              <a:rPr lang="en-US" altLang="zh-CN" sz="1867" dirty="0">
                <a:latin typeface="微软雅黑" pitchFamily="34" charset="-122"/>
                <a:ea typeface="微软雅黑" pitchFamily="34" charset="-122"/>
                <a:cs typeface="Times New Roman" pitchFamily="18" charset="0"/>
              </a:rPr>
              <a:t>( </a:t>
            </a:r>
            <a:r>
              <a:rPr lang="zh-CN" altLang="en-US" sz="1867" dirty="0">
                <a:latin typeface="微软雅黑" pitchFamily="34" charset="-122"/>
                <a:ea typeface="微软雅黑" pitchFamily="34" charset="-122"/>
                <a:cs typeface="Times New Roman" pitchFamily="18" charset="0"/>
              </a:rPr>
              <a:t>从 </a:t>
            </a:r>
            <a:r>
              <a:rPr lang="en-US" altLang="zh-CN" sz="1867" dirty="0">
                <a:latin typeface="微软雅黑" pitchFamily="34" charset="-122"/>
                <a:ea typeface="微软雅黑" pitchFamily="34" charset="-122"/>
                <a:cs typeface="Times New Roman" pitchFamily="18" charset="0"/>
              </a:rPr>
              <a:t>796,067 </a:t>
            </a:r>
            <a:r>
              <a:rPr lang="zh-CN" altLang="en-US" sz="1867" dirty="0">
                <a:latin typeface="微软雅黑" pitchFamily="34" charset="-122"/>
                <a:ea typeface="微软雅黑" pitchFamily="34" charset="-122"/>
                <a:cs typeface="Times New Roman" pitchFamily="18" charset="0"/>
              </a:rPr>
              <a:t>条记录中筛选而来</a:t>
            </a:r>
            <a:r>
              <a:rPr lang="en-US" altLang="zh-CN" sz="1867" dirty="0">
                <a:latin typeface="微软雅黑" pitchFamily="34" charset="-122"/>
                <a:ea typeface="微软雅黑" pitchFamily="34" charset="-122"/>
                <a:cs typeface="Times New Roman" pitchFamily="18" charset="0"/>
              </a:rPr>
              <a:t>)</a:t>
            </a:r>
            <a:r>
              <a:rPr lang="zh-CN" altLang="en-US" sz="1867" dirty="0">
                <a:latin typeface="微软雅黑" pitchFamily="34" charset="-122"/>
                <a:ea typeface="微软雅黑" pitchFamily="34" charset="-122"/>
                <a:cs typeface="Times New Roman" pitchFamily="18" charset="0"/>
              </a:rPr>
              <a:t>，将设备与指标以及时间与指标进行</a:t>
            </a:r>
            <a:r>
              <a:rPr lang="zh-CN" altLang="en-US" sz="1867" b="1" dirty="0">
                <a:latin typeface="微软雅黑" pitchFamily="34" charset="-122"/>
                <a:ea typeface="微软雅黑" pitchFamily="34" charset="-122"/>
                <a:cs typeface="Times New Roman" pitchFamily="18" charset="0"/>
              </a:rPr>
              <a:t>一对多</a:t>
            </a:r>
            <a:r>
              <a:rPr lang="zh-CN" altLang="en-US" sz="1867" dirty="0">
                <a:latin typeface="微软雅黑" pitchFamily="34" charset="-122"/>
                <a:ea typeface="微软雅黑" pitchFamily="34" charset="-122"/>
                <a:cs typeface="Times New Roman" pitchFamily="18" charset="0"/>
              </a:rPr>
              <a:t>的匹配后，最终选用</a:t>
            </a:r>
            <a:r>
              <a:rPr lang="en-US" altLang="zh-CN" sz="1867" b="1" dirty="0">
                <a:solidFill>
                  <a:srgbClr val="9A1E1A"/>
                </a:solidFill>
                <a:latin typeface="微软雅黑" pitchFamily="34" charset="-122"/>
                <a:ea typeface="微软雅黑" pitchFamily="34" charset="-122"/>
                <a:cs typeface="Times New Roman" pitchFamily="18" charset="0"/>
              </a:rPr>
              <a:t>G0001</a:t>
            </a:r>
            <a:r>
              <a:rPr lang="zh-CN" altLang="en-US" sz="1867" dirty="0">
                <a:latin typeface="微软雅黑" pitchFamily="34" charset="-122"/>
                <a:ea typeface="微软雅黑" pitchFamily="34" charset="-122"/>
                <a:cs typeface="Times New Roman" pitchFamily="18" charset="0"/>
              </a:rPr>
              <a:t>设备</a:t>
            </a:r>
            <a:r>
              <a:rPr lang="en-US" altLang="zh-CN" sz="1867" b="1" dirty="0">
                <a:solidFill>
                  <a:srgbClr val="9A1E1A"/>
                </a:solidFill>
                <a:latin typeface="微软雅黑" pitchFamily="34" charset="-122"/>
                <a:ea typeface="微软雅黑" pitchFamily="34" charset="-122"/>
                <a:cs typeface="Times New Roman" pitchFamily="18" charset="0"/>
              </a:rPr>
              <a:t>WD001(</a:t>
            </a:r>
            <a:r>
              <a:rPr lang="zh-CN" altLang="en-US" sz="1867" b="1" dirty="0">
                <a:solidFill>
                  <a:srgbClr val="9A1E1A"/>
                </a:solidFill>
                <a:latin typeface="微软雅黑" pitchFamily="34" charset="-122"/>
                <a:ea typeface="微软雅黑" pitchFamily="34" charset="-122"/>
                <a:cs typeface="Times New Roman" pitchFamily="18" charset="0"/>
              </a:rPr>
              <a:t>温度</a:t>
            </a:r>
            <a:r>
              <a:rPr lang="en-US" altLang="zh-CN" sz="1867" b="1" dirty="0">
                <a:solidFill>
                  <a:srgbClr val="9A1E1A"/>
                </a:solidFill>
                <a:latin typeface="微软雅黑" pitchFamily="34" charset="-122"/>
                <a:ea typeface="微软雅黑" pitchFamily="34" charset="-122"/>
                <a:cs typeface="Times New Roman" pitchFamily="18" charset="0"/>
              </a:rPr>
              <a:t>)</a:t>
            </a:r>
            <a:r>
              <a:rPr lang="zh-CN" altLang="en-US" sz="1867" b="1" dirty="0">
                <a:solidFill>
                  <a:srgbClr val="9A1E1A"/>
                </a:solidFill>
                <a:latin typeface="微软雅黑" pitchFamily="34" charset="-122"/>
                <a:ea typeface="微软雅黑" pitchFamily="34" charset="-122"/>
                <a:cs typeface="Times New Roman" pitchFamily="18" charset="0"/>
              </a:rPr>
              <a:t>、</a:t>
            </a:r>
            <a:r>
              <a:rPr lang="en-US" altLang="zh-CN" sz="1867" b="1" dirty="0">
                <a:solidFill>
                  <a:srgbClr val="9A1E1A"/>
                </a:solidFill>
                <a:latin typeface="微软雅黑" pitchFamily="34" charset="-122"/>
                <a:ea typeface="微软雅黑" pitchFamily="34" charset="-122"/>
                <a:cs typeface="Times New Roman" pitchFamily="18" charset="0"/>
              </a:rPr>
              <a:t>YL001(</a:t>
            </a:r>
            <a:r>
              <a:rPr lang="zh-CN" altLang="en-US" sz="1867" b="1" dirty="0">
                <a:solidFill>
                  <a:srgbClr val="9A1E1A"/>
                </a:solidFill>
                <a:latin typeface="微软雅黑" pitchFamily="34" charset="-122"/>
                <a:ea typeface="微软雅黑" pitchFamily="34" charset="-122"/>
                <a:cs typeface="Times New Roman" pitchFamily="18" charset="0"/>
              </a:rPr>
              <a:t>压力</a:t>
            </a:r>
            <a:r>
              <a:rPr lang="en-US" altLang="zh-CN" sz="1867" b="1" dirty="0">
                <a:solidFill>
                  <a:srgbClr val="9A1E1A"/>
                </a:solidFill>
                <a:latin typeface="微软雅黑" pitchFamily="34" charset="-122"/>
                <a:ea typeface="微软雅黑" pitchFamily="34" charset="-122"/>
                <a:cs typeface="Times New Roman" pitchFamily="18" charset="0"/>
              </a:rPr>
              <a:t>)</a:t>
            </a:r>
            <a:r>
              <a:rPr lang="zh-CN" altLang="en-US" sz="1867" b="1" dirty="0">
                <a:solidFill>
                  <a:srgbClr val="9A1E1A"/>
                </a:solidFill>
                <a:latin typeface="微软雅黑" pitchFamily="34" charset="-122"/>
                <a:ea typeface="微软雅黑" pitchFamily="34" charset="-122"/>
                <a:cs typeface="Times New Roman" pitchFamily="18" charset="0"/>
              </a:rPr>
              <a:t>、</a:t>
            </a:r>
            <a:r>
              <a:rPr lang="en-US" altLang="zh-CN" sz="1867" b="1" dirty="0">
                <a:solidFill>
                  <a:srgbClr val="9A1E1A"/>
                </a:solidFill>
                <a:latin typeface="微软雅黑" pitchFamily="34" charset="-122"/>
                <a:ea typeface="微软雅黑" pitchFamily="34" charset="-122"/>
                <a:cs typeface="Times New Roman" pitchFamily="18" charset="0"/>
              </a:rPr>
              <a:t>YW001(</a:t>
            </a:r>
            <a:r>
              <a:rPr lang="zh-CN" altLang="en-US" sz="1867" b="1" dirty="0">
                <a:solidFill>
                  <a:srgbClr val="9A1E1A"/>
                </a:solidFill>
                <a:latin typeface="微软雅黑" pitchFamily="34" charset="-122"/>
                <a:ea typeface="微软雅黑" pitchFamily="34" charset="-122"/>
                <a:cs typeface="Times New Roman" pitchFamily="18" charset="0"/>
              </a:rPr>
              <a:t>液位</a:t>
            </a:r>
            <a:r>
              <a:rPr lang="en-US" altLang="zh-CN" sz="1867" b="1" dirty="0">
                <a:solidFill>
                  <a:srgbClr val="9A1E1A"/>
                </a:solidFill>
                <a:latin typeface="微软雅黑" pitchFamily="34" charset="-122"/>
                <a:ea typeface="微软雅黑" pitchFamily="34" charset="-122"/>
                <a:cs typeface="Times New Roman" pitchFamily="18" charset="0"/>
              </a:rPr>
              <a:t>)</a:t>
            </a:r>
            <a:r>
              <a:rPr lang="zh-CN" altLang="en-US" sz="1867" dirty="0">
                <a:latin typeface="微软雅黑" pitchFamily="34" charset="-122"/>
                <a:ea typeface="微软雅黑" pitchFamily="34" charset="-122"/>
                <a:cs typeface="Times New Roman" pitchFamily="18" charset="0"/>
              </a:rPr>
              <a:t>指标实时采集的 </a:t>
            </a:r>
            <a:r>
              <a:rPr lang="en-US" altLang="zh-CN" sz="1867" b="1" dirty="0">
                <a:solidFill>
                  <a:srgbClr val="9A1E1A"/>
                </a:solidFill>
                <a:latin typeface="微软雅黑" pitchFamily="34" charset="-122"/>
                <a:ea typeface="微软雅黑" pitchFamily="34" charset="-122"/>
                <a:cs typeface="Times New Roman" pitchFamily="18" charset="0"/>
              </a:rPr>
              <a:t>860</a:t>
            </a:r>
            <a:r>
              <a:rPr lang="en-US" altLang="zh-CN" sz="1867" b="1" dirty="0">
                <a:solidFill>
                  <a:srgbClr val="C00000"/>
                </a:solidFill>
                <a:latin typeface="微软雅黑" pitchFamily="34" charset="-122"/>
                <a:ea typeface="微软雅黑" pitchFamily="34" charset="-122"/>
                <a:cs typeface="Times New Roman" pitchFamily="18" charset="0"/>
              </a:rPr>
              <a:t> </a:t>
            </a:r>
            <a:r>
              <a:rPr lang="zh-CN" altLang="en-US" sz="1867" dirty="0">
                <a:latin typeface="微软雅黑" pitchFamily="34" charset="-122"/>
                <a:ea typeface="微软雅黑" pitchFamily="34" charset="-122"/>
                <a:cs typeface="Times New Roman" pitchFamily="18" charset="0"/>
              </a:rPr>
              <a:t>条数据构建算法模型。 </a:t>
            </a:r>
            <a:endParaRPr lang="zh-CN" altLang="en-US" sz="1867" dirty="0">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16F20FC9-8F09-4E13-8ADD-C88DB3152D18}"/>
              </a:ext>
            </a:extLst>
          </p:cNvPr>
          <p:cNvGrpSpPr/>
          <p:nvPr/>
        </p:nvGrpSpPr>
        <p:grpSpPr>
          <a:xfrm>
            <a:off x="1" y="2385676"/>
            <a:ext cx="12211695" cy="4147522"/>
            <a:chOff x="1" y="2218529"/>
            <a:chExt cx="12211695" cy="4147522"/>
          </a:xfrm>
        </p:grpSpPr>
        <p:sp>
          <p:nvSpPr>
            <p:cNvPr id="22" name="文本框 21">
              <a:extLst>
                <a:ext uri="{FF2B5EF4-FFF2-40B4-BE49-F238E27FC236}">
                  <a16:creationId xmlns:a16="http://schemas.microsoft.com/office/drawing/2014/main" id="{74149C09-26DB-48B0-9A1F-E0EC50BBAC6F}"/>
                </a:ext>
              </a:extLst>
            </p:cNvPr>
            <p:cNvSpPr txBox="1"/>
            <p:nvPr/>
          </p:nvSpPr>
          <p:spPr>
            <a:xfrm>
              <a:off x="1101406" y="4475787"/>
              <a:ext cx="2527449" cy="787523"/>
            </a:xfrm>
            <a:prstGeom prst="rect">
              <a:avLst/>
            </a:prstGeom>
            <a:noFill/>
          </p:spPr>
          <p:txBody>
            <a:bodyPr wrap="square" rtlCol="0">
              <a:spAutoFit/>
            </a:bodyPr>
            <a:lstStyle/>
            <a:p>
              <a:pPr marL="228594" indent="-228594">
                <a:lnSpc>
                  <a:spcPct val="150000"/>
                </a:lnSpc>
                <a:buFont typeface="Wingdings" panose="05000000000000000000" pitchFamily="2" charset="2"/>
                <a:buChar char="l"/>
              </a:pPr>
              <a:r>
                <a:rPr lang="en-US" altLang="zh-CN" sz="1600" b="1" dirty="0" err="1">
                  <a:solidFill>
                    <a:schemeClr val="bg1">
                      <a:lumMod val="50000"/>
                    </a:schemeClr>
                  </a:solidFill>
                  <a:latin typeface="微软雅黑" panose="020B0503020204020204" pitchFamily="34" charset="-122"/>
                  <a:ea typeface="微软雅黑" panose="020B0503020204020204" pitchFamily="34" charset="-122"/>
                </a:rPr>
                <a:t>quotaid</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 </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字段解析</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a:p>
              <a:pPr marL="228594" indent="-228594">
                <a:lnSpc>
                  <a:spcPct val="150000"/>
                </a:lnSpc>
                <a:buFont typeface="Wingdings" panose="05000000000000000000" pitchFamily="2" charset="2"/>
                <a:buChar char="l"/>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解析结果核对</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8620DF37-E3CE-4D75-B140-A09E466FB275}"/>
                </a:ext>
              </a:extLst>
            </p:cNvPr>
            <p:cNvSpPr txBox="1"/>
            <p:nvPr/>
          </p:nvSpPr>
          <p:spPr>
            <a:xfrm>
              <a:off x="9332463" y="4475787"/>
              <a:ext cx="2527449" cy="787523"/>
            </a:xfrm>
            <a:prstGeom prst="rect">
              <a:avLst/>
            </a:prstGeom>
            <a:noFill/>
          </p:spPr>
          <p:txBody>
            <a:bodyPr wrap="square" rtlCol="0">
              <a:spAutoFit/>
            </a:bodyPr>
            <a:lstStyle/>
            <a:p>
              <a:pPr marL="228594" indent="-228594">
                <a:lnSpc>
                  <a:spcPct val="150000"/>
                </a:lnSpc>
                <a:buFont typeface="Wingdings" panose="05000000000000000000" pitchFamily="2" charset="2"/>
                <a:buChar char="l"/>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指标与时间关系梳理</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a:p>
              <a:pPr marL="228594" indent="-228594">
                <a:lnSpc>
                  <a:spcPct val="150000"/>
                </a:lnSpc>
                <a:buFont typeface="Wingdings" panose="05000000000000000000" pitchFamily="2" charset="2"/>
                <a:buChar char="l"/>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梳理结果筛选</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F69E9CC-88EA-4AF4-B90B-2630FABF2555}"/>
                </a:ext>
              </a:extLst>
            </p:cNvPr>
            <p:cNvSpPr txBox="1"/>
            <p:nvPr/>
          </p:nvSpPr>
          <p:spPr>
            <a:xfrm>
              <a:off x="6588778" y="4475787"/>
              <a:ext cx="2527449" cy="787523"/>
            </a:xfrm>
            <a:prstGeom prst="rect">
              <a:avLst/>
            </a:prstGeom>
            <a:noFill/>
          </p:spPr>
          <p:txBody>
            <a:bodyPr wrap="square" rtlCol="0">
              <a:spAutoFit/>
            </a:bodyPr>
            <a:lstStyle/>
            <a:p>
              <a:pPr marL="228594" indent="-228594">
                <a:lnSpc>
                  <a:spcPct val="150000"/>
                </a:lnSpc>
                <a:buFont typeface="Wingdings" panose="05000000000000000000" pitchFamily="2" charset="2"/>
                <a:buChar char="l"/>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设备与指标关系梳理</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a:p>
              <a:pPr marL="228594" indent="-228594">
                <a:lnSpc>
                  <a:spcPct val="150000"/>
                </a:lnSpc>
                <a:buFont typeface="Wingdings" panose="05000000000000000000" pitchFamily="2" charset="2"/>
                <a:buChar char="l"/>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梳理结果筛选</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12E84924-7770-445E-8FAA-661631E87596}"/>
                </a:ext>
              </a:extLst>
            </p:cNvPr>
            <p:cNvSpPr txBox="1"/>
            <p:nvPr/>
          </p:nvSpPr>
          <p:spPr>
            <a:xfrm>
              <a:off x="3845092" y="4475787"/>
              <a:ext cx="2527449" cy="787523"/>
            </a:xfrm>
            <a:prstGeom prst="rect">
              <a:avLst/>
            </a:prstGeom>
            <a:noFill/>
          </p:spPr>
          <p:txBody>
            <a:bodyPr wrap="square" rtlCol="0">
              <a:spAutoFit/>
            </a:bodyPr>
            <a:lstStyle/>
            <a:p>
              <a:pPr marL="228594" indent="-228594">
                <a:lnSpc>
                  <a:spcPct val="150000"/>
                </a:lnSpc>
                <a:buFont typeface="Wingdings" panose="05000000000000000000" pitchFamily="2" charset="2"/>
                <a:buChar char="l"/>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企业与设备关系梳理</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a:p>
              <a:pPr marL="228594" indent="-228594">
                <a:lnSpc>
                  <a:spcPct val="150000"/>
                </a:lnSpc>
                <a:buFont typeface="Wingdings" panose="05000000000000000000" pitchFamily="2" charset="2"/>
                <a:buChar char="l"/>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梳理结果筛选</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2758C747-ED3F-44A2-AC87-26F3EC7535B6}"/>
                </a:ext>
              </a:extLst>
            </p:cNvPr>
            <p:cNvSpPr txBox="1"/>
            <p:nvPr/>
          </p:nvSpPr>
          <p:spPr>
            <a:xfrm>
              <a:off x="561298" y="5342309"/>
              <a:ext cx="2631188" cy="377411"/>
            </a:xfrm>
            <a:prstGeom prst="rect">
              <a:avLst/>
            </a:prstGeom>
            <a:noFill/>
          </p:spPr>
          <p:txBody>
            <a:bodyPr wrap="square" rtlCol="0">
              <a:spAutoFit/>
            </a:bodyPr>
            <a:lstStyle/>
            <a:p>
              <a:pPr algn="ct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指标编码</a:t>
              </a:r>
              <a:r>
                <a:rPr lang="en-US" altLang="zh-CN" sz="1400" b="1" dirty="0">
                  <a:solidFill>
                    <a:srgbClr val="C00000"/>
                  </a:solidFill>
                  <a:latin typeface="微软雅黑" panose="020B0503020204020204" pitchFamily="34" charset="-122"/>
                  <a:ea typeface="微软雅黑" panose="020B0503020204020204" pitchFamily="34" charset="-122"/>
                </a:rPr>
                <a:t>=</a:t>
              </a:r>
              <a:r>
                <a:rPr lang="zh-CN" altLang="en-US" sz="1400" b="1" dirty="0">
                  <a:solidFill>
                    <a:srgbClr val="C00000"/>
                  </a:solidFill>
                  <a:latin typeface="微软雅黑" panose="020B0503020204020204" pitchFamily="34" charset="-122"/>
                  <a:ea typeface="微软雅黑" panose="020B0503020204020204" pitchFamily="34" charset="-122"/>
                </a:rPr>
                <a:t>设备编码</a:t>
              </a:r>
              <a:r>
                <a:rPr lang="en-US" altLang="zh-CN" sz="1400" b="1" dirty="0">
                  <a:solidFill>
                    <a:srgbClr val="C00000"/>
                  </a:solidFill>
                  <a:latin typeface="微软雅黑" panose="020B0503020204020204" pitchFamily="34" charset="-122"/>
                  <a:ea typeface="微软雅黑" panose="020B0503020204020204" pitchFamily="34" charset="-122"/>
                </a:rPr>
                <a:t>+</a:t>
              </a:r>
              <a:r>
                <a:rPr lang="zh-CN" altLang="en-US" sz="1400" b="1" dirty="0">
                  <a:solidFill>
                    <a:srgbClr val="C00000"/>
                  </a:solidFill>
                  <a:latin typeface="微软雅黑" panose="020B0503020204020204" pitchFamily="34" charset="-122"/>
                  <a:ea typeface="微软雅黑" panose="020B0503020204020204" pitchFamily="34" charset="-122"/>
                </a:rPr>
                <a:t>监测指标</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F2BE7C35-683B-4DF3-B0F2-76E4D122B4BE}"/>
                </a:ext>
              </a:extLst>
            </p:cNvPr>
            <p:cNvGrpSpPr/>
            <p:nvPr/>
          </p:nvGrpSpPr>
          <p:grpSpPr>
            <a:xfrm>
              <a:off x="1" y="2218529"/>
              <a:ext cx="12211695" cy="2189549"/>
              <a:chOff x="1" y="2366009"/>
              <a:chExt cx="12211695" cy="2189549"/>
            </a:xfrm>
          </p:grpSpPr>
          <p:grpSp>
            <p:nvGrpSpPr>
              <p:cNvPr id="81" name="组合 80">
                <a:extLst>
                  <a:ext uri="{FF2B5EF4-FFF2-40B4-BE49-F238E27FC236}">
                    <a16:creationId xmlns:a16="http://schemas.microsoft.com/office/drawing/2014/main" id="{F90EDC82-9661-4D0A-B2BE-2375EB3B202C}"/>
                  </a:ext>
                </a:extLst>
              </p:cNvPr>
              <p:cNvGrpSpPr/>
              <p:nvPr/>
            </p:nvGrpSpPr>
            <p:grpSpPr>
              <a:xfrm>
                <a:off x="1" y="2366009"/>
                <a:ext cx="12211695" cy="2189549"/>
                <a:chOff x="-11585" y="2392782"/>
                <a:chExt cx="12188276" cy="2185354"/>
              </a:xfrm>
            </p:grpSpPr>
            <p:sp>
              <p:nvSpPr>
                <p:cNvPr id="64" name="Oval 16">
                  <a:extLst>
                    <a:ext uri="{FF2B5EF4-FFF2-40B4-BE49-F238E27FC236}">
                      <a16:creationId xmlns:a16="http://schemas.microsoft.com/office/drawing/2014/main" id="{D9C0CD3F-97C9-49E5-9766-4BE17559E301}"/>
                    </a:ext>
                  </a:extLst>
                </p:cNvPr>
                <p:cNvSpPr/>
                <p:nvPr/>
              </p:nvSpPr>
              <p:spPr>
                <a:xfrm>
                  <a:off x="6806051" y="2586459"/>
                  <a:ext cx="1168400" cy="1168401"/>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2400">
                    <a:solidFill>
                      <a:srgbClr val="FFFFFF"/>
                    </a:solidFill>
                  </a:endParaRPr>
                </a:p>
              </p:txBody>
            </p:sp>
            <p:sp>
              <p:nvSpPr>
                <p:cNvPr id="65" name="Oval 17">
                  <a:extLst>
                    <a:ext uri="{FF2B5EF4-FFF2-40B4-BE49-F238E27FC236}">
                      <a16:creationId xmlns:a16="http://schemas.microsoft.com/office/drawing/2014/main" id="{8A4C59AF-5645-4A7E-AF36-46FF0F3BFDFD}"/>
                    </a:ext>
                  </a:extLst>
                </p:cNvPr>
                <p:cNvSpPr/>
                <p:nvPr/>
              </p:nvSpPr>
              <p:spPr>
                <a:xfrm>
                  <a:off x="4132263" y="2774758"/>
                  <a:ext cx="1168400" cy="1168401"/>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2400">
                    <a:solidFill>
                      <a:srgbClr val="FFFFFF"/>
                    </a:solidFill>
                  </a:endParaRPr>
                </a:p>
              </p:txBody>
            </p:sp>
            <p:sp>
              <p:nvSpPr>
                <p:cNvPr id="66" name="Oval 18">
                  <a:extLst>
                    <a:ext uri="{FF2B5EF4-FFF2-40B4-BE49-F238E27FC236}">
                      <a16:creationId xmlns:a16="http://schemas.microsoft.com/office/drawing/2014/main" id="{B58FD8B2-5CC3-40B0-AED0-8AB6162805F4}"/>
                    </a:ext>
                  </a:extLst>
                </p:cNvPr>
                <p:cNvSpPr/>
                <p:nvPr/>
              </p:nvSpPr>
              <p:spPr>
                <a:xfrm>
                  <a:off x="9637080" y="2560257"/>
                  <a:ext cx="1168400" cy="1168401"/>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2400">
                    <a:solidFill>
                      <a:srgbClr val="FFFFFF"/>
                    </a:solidFill>
                  </a:endParaRPr>
                </a:p>
              </p:txBody>
            </p:sp>
            <p:sp>
              <p:nvSpPr>
                <p:cNvPr id="67" name="Oval 19">
                  <a:extLst>
                    <a:ext uri="{FF2B5EF4-FFF2-40B4-BE49-F238E27FC236}">
                      <a16:creationId xmlns:a16="http://schemas.microsoft.com/office/drawing/2014/main" id="{914B0984-31FC-4DEF-ACA0-E30463326F09}"/>
                    </a:ext>
                  </a:extLst>
                </p:cNvPr>
                <p:cNvSpPr/>
                <p:nvPr/>
              </p:nvSpPr>
              <p:spPr>
                <a:xfrm>
                  <a:off x="1315541" y="2780649"/>
                  <a:ext cx="1168400" cy="1168401"/>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2400">
                    <a:solidFill>
                      <a:srgbClr val="FFFFFF"/>
                    </a:solidFill>
                  </a:endParaRPr>
                </a:p>
              </p:txBody>
            </p:sp>
            <p:sp>
              <p:nvSpPr>
                <p:cNvPr id="68" name="Arc 20">
                  <a:extLst>
                    <a:ext uri="{FF2B5EF4-FFF2-40B4-BE49-F238E27FC236}">
                      <a16:creationId xmlns:a16="http://schemas.microsoft.com/office/drawing/2014/main" id="{E5EAA2F4-4D96-471B-A36C-398B81A1F361}"/>
                    </a:ext>
                  </a:extLst>
                </p:cNvPr>
                <p:cNvSpPr/>
                <p:nvPr/>
              </p:nvSpPr>
              <p:spPr>
                <a:xfrm>
                  <a:off x="6618726" y="2399139"/>
                  <a:ext cx="1546225" cy="1546227"/>
                </a:xfrm>
                <a:prstGeom prst="arc">
                  <a:avLst>
                    <a:gd name="adj1" fmla="val 19229030"/>
                    <a:gd name="adj2" fmla="val 3771848"/>
                  </a:avLst>
                </a:prstGeom>
                <a:ln w="76200">
                  <a:solidFill>
                    <a:srgbClr val="00C3D9"/>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dirty="0"/>
                </a:p>
              </p:txBody>
            </p:sp>
            <p:sp>
              <p:nvSpPr>
                <p:cNvPr id="69" name="Arc 21">
                  <a:extLst>
                    <a:ext uri="{FF2B5EF4-FFF2-40B4-BE49-F238E27FC236}">
                      <a16:creationId xmlns:a16="http://schemas.microsoft.com/office/drawing/2014/main" id="{5352AFE5-3A81-47D5-8A0B-AD4AB7B05932}"/>
                    </a:ext>
                  </a:extLst>
                </p:cNvPr>
                <p:cNvSpPr/>
                <p:nvPr/>
              </p:nvSpPr>
              <p:spPr>
                <a:xfrm>
                  <a:off x="9459993" y="2392782"/>
                  <a:ext cx="1544637" cy="1546227"/>
                </a:xfrm>
                <a:prstGeom prst="arc">
                  <a:avLst>
                    <a:gd name="adj1" fmla="val 3469716"/>
                    <a:gd name="adj2" fmla="val 18783888"/>
                  </a:avLst>
                </a:prstGeom>
                <a:ln w="76200">
                  <a:solidFill>
                    <a:srgbClr val="DE6E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sp>
              <p:nvSpPr>
                <p:cNvPr id="70" name="Arc 22">
                  <a:extLst>
                    <a:ext uri="{FF2B5EF4-FFF2-40B4-BE49-F238E27FC236}">
                      <a16:creationId xmlns:a16="http://schemas.microsoft.com/office/drawing/2014/main" id="{1942AB14-F43A-460C-A1BA-51E61161F5A4}"/>
                    </a:ext>
                  </a:extLst>
                </p:cNvPr>
                <p:cNvSpPr/>
                <p:nvPr/>
              </p:nvSpPr>
              <p:spPr>
                <a:xfrm>
                  <a:off x="1127421" y="2586461"/>
                  <a:ext cx="1544638" cy="1546227"/>
                </a:xfrm>
                <a:prstGeom prst="arc">
                  <a:avLst>
                    <a:gd name="adj1" fmla="val 14040082"/>
                    <a:gd name="adj2" fmla="val 2433464"/>
                  </a:avLst>
                </a:prstGeom>
                <a:ln w="76200">
                  <a:solidFill>
                    <a:srgbClr val="028985"/>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sp>
              <p:nvSpPr>
                <p:cNvPr id="72" name="TextBox 36">
                  <a:extLst>
                    <a:ext uri="{FF2B5EF4-FFF2-40B4-BE49-F238E27FC236}">
                      <a16:creationId xmlns:a16="http://schemas.microsoft.com/office/drawing/2014/main" id="{FB0C3E03-756A-4AFF-BAAB-4BB68CCB5D51}"/>
                    </a:ext>
                  </a:extLst>
                </p:cNvPr>
                <p:cNvSpPr txBox="1"/>
                <p:nvPr/>
              </p:nvSpPr>
              <p:spPr>
                <a:xfrm>
                  <a:off x="7056876" y="2940474"/>
                  <a:ext cx="893081" cy="583655"/>
                </a:xfrm>
                <a:prstGeom prst="rect">
                  <a:avLst/>
                </a:prstGeom>
                <a:noFill/>
              </p:spPr>
              <p:txBody>
                <a:bodyPr wrap="none">
                  <a:spAutoFit/>
                </a:bodyPr>
                <a:lstStyle/>
                <a:p>
                  <a:pPr>
                    <a:defRPr/>
                  </a:pPr>
                  <a:r>
                    <a:rPr lang="en-US" sz="3200" dirty="0">
                      <a:solidFill>
                        <a:schemeClr val="bg1">
                          <a:lumMod val="50000"/>
                        </a:schemeClr>
                      </a:solidFill>
                      <a:latin typeface="GeosansLight" panose="02000603020000020003" pitchFamily="2" charset="0"/>
                    </a:rPr>
                    <a:t>10%</a:t>
                  </a:r>
                </a:p>
              </p:txBody>
            </p:sp>
            <p:sp>
              <p:nvSpPr>
                <p:cNvPr id="73" name="TextBox 37">
                  <a:extLst>
                    <a:ext uri="{FF2B5EF4-FFF2-40B4-BE49-F238E27FC236}">
                      <a16:creationId xmlns:a16="http://schemas.microsoft.com/office/drawing/2014/main" id="{7B831C0C-3425-4082-8B70-FDAF50251EBE}"/>
                    </a:ext>
                  </a:extLst>
                </p:cNvPr>
                <p:cNvSpPr txBox="1"/>
                <p:nvPr/>
              </p:nvSpPr>
              <p:spPr>
                <a:xfrm>
                  <a:off x="4379913" y="3128772"/>
                  <a:ext cx="893081" cy="583655"/>
                </a:xfrm>
                <a:prstGeom prst="rect">
                  <a:avLst/>
                </a:prstGeom>
                <a:noFill/>
              </p:spPr>
              <p:txBody>
                <a:bodyPr wrap="none">
                  <a:spAutoFit/>
                </a:bodyPr>
                <a:lstStyle/>
                <a:p>
                  <a:pPr>
                    <a:defRPr/>
                  </a:pPr>
                  <a:r>
                    <a:rPr lang="en-US" sz="3200" dirty="0">
                      <a:solidFill>
                        <a:schemeClr val="bg1">
                          <a:lumMod val="50000"/>
                        </a:schemeClr>
                      </a:solidFill>
                      <a:latin typeface="GeosansLight" panose="02000603020000020003" pitchFamily="2" charset="0"/>
                    </a:rPr>
                    <a:t>10%</a:t>
                  </a:r>
                </a:p>
              </p:txBody>
            </p:sp>
            <p:sp>
              <p:nvSpPr>
                <p:cNvPr id="74" name="TextBox 38">
                  <a:extLst>
                    <a:ext uri="{FF2B5EF4-FFF2-40B4-BE49-F238E27FC236}">
                      <a16:creationId xmlns:a16="http://schemas.microsoft.com/office/drawing/2014/main" id="{982A2B2F-52D8-4B3C-8FE0-5CC1E3F5334B}"/>
                    </a:ext>
                  </a:extLst>
                </p:cNvPr>
                <p:cNvSpPr txBox="1"/>
                <p:nvPr/>
              </p:nvSpPr>
              <p:spPr>
                <a:xfrm>
                  <a:off x="9810145" y="2853684"/>
                  <a:ext cx="893081" cy="583655"/>
                </a:xfrm>
                <a:prstGeom prst="rect">
                  <a:avLst/>
                </a:prstGeom>
                <a:noFill/>
              </p:spPr>
              <p:txBody>
                <a:bodyPr wrap="none">
                  <a:spAutoFit/>
                </a:bodyPr>
                <a:lstStyle/>
                <a:p>
                  <a:pPr>
                    <a:defRPr/>
                  </a:pPr>
                  <a:r>
                    <a:rPr lang="en-US" sz="3200" dirty="0">
                      <a:solidFill>
                        <a:schemeClr val="bg1">
                          <a:lumMod val="50000"/>
                        </a:schemeClr>
                      </a:solidFill>
                      <a:latin typeface="GeosansLight" panose="02000603020000020003" pitchFamily="2" charset="0"/>
                    </a:rPr>
                    <a:t>50%</a:t>
                  </a:r>
                </a:p>
              </p:txBody>
            </p:sp>
            <p:sp>
              <p:nvSpPr>
                <p:cNvPr id="75" name="TextBox 39">
                  <a:extLst>
                    <a:ext uri="{FF2B5EF4-FFF2-40B4-BE49-F238E27FC236}">
                      <a16:creationId xmlns:a16="http://schemas.microsoft.com/office/drawing/2014/main" id="{3D7D8DE9-4804-4F7A-832C-5F79C930E746}"/>
                    </a:ext>
                  </a:extLst>
                </p:cNvPr>
                <p:cNvSpPr txBox="1"/>
                <p:nvPr/>
              </p:nvSpPr>
              <p:spPr>
                <a:xfrm>
                  <a:off x="1513499" y="3087064"/>
                  <a:ext cx="893081" cy="583655"/>
                </a:xfrm>
                <a:prstGeom prst="rect">
                  <a:avLst/>
                </a:prstGeom>
                <a:noFill/>
              </p:spPr>
              <p:txBody>
                <a:bodyPr wrap="none">
                  <a:spAutoFit/>
                </a:bodyPr>
                <a:lstStyle/>
                <a:p>
                  <a:pPr>
                    <a:defRPr/>
                  </a:pPr>
                  <a:r>
                    <a:rPr lang="en-US" sz="3200" dirty="0">
                      <a:solidFill>
                        <a:schemeClr val="bg1">
                          <a:lumMod val="50000"/>
                        </a:schemeClr>
                      </a:solidFill>
                      <a:latin typeface="GeosansLight" panose="02000603020000020003" pitchFamily="2" charset="0"/>
                    </a:rPr>
                    <a:t>30%</a:t>
                  </a:r>
                </a:p>
              </p:txBody>
            </p:sp>
            <p:sp>
              <p:nvSpPr>
                <p:cNvPr id="76" name="TextBox 40">
                  <a:extLst>
                    <a:ext uri="{FF2B5EF4-FFF2-40B4-BE49-F238E27FC236}">
                      <a16:creationId xmlns:a16="http://schemas.microsoft.com/office/drawing/2014/main" id="{194E8D4A-802F-476E-88CE-0AD5D8283132}"/>
                    </a:ext>
                  </a:extLst>
                </p:cNvPr>
                <p:cNvSpPr txBox="1"/>
                <p:nvPr/>
              </p:nvSpPr>
              <p:spPr>
                <a:xfrm>
                  <a:off x="1095084" y="4089078"/>
                  <a:ext cx="1825840" cy="419757"/>
                </a:xfrm>
                <a:prstGeom prst="rect">
                  <a:avLst/>
                </a:prstGeom>
                <a:noFill/>
              </p:spPr>
              <p:txBody>
                <a:bodyPr wrap="none">
                  <a:spAutoFit/>
                </a:bodyPr>
                <a:lstStyle/>
                <a:p>
                  <a:pPr algn="ctr">
                    <a:defRPr/>
                  </a:pPr>
                  <a:r>
                    <a:rPr lang="zh-CN" altLang="en-US" sz="2133" b="1" dirty="0">
                      <a:solidFill>
                        <a:sysClr val="windowText" lastClr="000000"/>
                      </a:solidFill>
                      <a:latin typeface="微软雅黑" pitchFamily="34" charset="-122"/>
                      <a:ea typeface="微软雅黑" pitchFamily="34" charset="-122"/>
                      <a:cs typeface="Open Sans" panose="020B0606030504020204" pitchFamily="34" charset="0"/>
                    </a:rPr>
                    <a:t>字段意义解析</a:t>
                  </a:r>
                  <a:endParaRPr lang="en-US" sz="2133" b="1" dirty="0">
                    <a:solidFill>
                      <a:sysClr val="windowText" lastClr="000000"/>
                    </a:solidFill>
                    <a:latin typeface="微软雅黑" pitchFamily="34" charset="-122"/>
                    <a:ea typeface="微软雅黑" pitchFamily="34" charset="-122"/>
                    <a:cs typeface="Open Sans" panose="020B0606030504020204" pitchFamily="34" charset="0"/>
                  </a:endParaRPr>
                </a:p>
              </p:txBody>
            </p:sp>
            <p:sp>
              <p:nvSpPr>
                <p:cNvPr id="77" name="TextBox 41">
                  <a:extLst>
                    <a:ext uri="{FF2B5EF4-FFF2-40B4-BE49-F238E27FC236}">
                      <a16:creationId xmlns:a16="http://schemas.microsoft.com/office/drawing/2014/main" id="{75586B92-F210-4553-81FC-E0A6B7B8A412}"/>
                    </a:ext>
                  </a:extLst>
                </p:cNvPr>
                <p:cNvSpPr txBox="1"/>
                <p:nvPr/>
              </p:nvSpPr>
              <p:spPr>
                <a:xfrm>
                  <a:off x="3832186" y="4089077"/>
                  <a:ext cx="1825840" cy="419757"/>
                </a:xfrm>
                <a:prstGeom prst="rect">
                  <a:avLst/>
                </a:prstGeom>
                <a:noFill/>
              </p:spPr>
              <p:txBody>
                <a:bodyPr wrap="none">
                  <a:spAutoFit/>
                </a:bodyPr>
                <a:lstStyle/>
                <a:p>
                  <a:pPr lvl="0" algn="ctr">
                    <a:defRPr/>
                  </a:pPr>
                  <a:r>
                    <a:rPr lang="zh-CN" altLang="en-US" sz="2133" b="1" dirty="0">
                      <a:solidFill>
                        <a:sysClr val="windowText" lastClr="000000"/>
                      </a:solidFill>
                      <a:latin typeface="微软雅黑" pitchFamily="34" charset="-122"/>
                      <a:ea typeface="微软雅黑" pitchFamily="34" charset="-122"/>
                      <a:cs typeface="Open Sans" panose="020B0606030504020204" pitchFamily="34" charset="0"/>
                    </a:rPr>
                    <a:t>企业数量梳理</a:t>
                  </a:r>
                  <a:endParaRPr lang="en-US" altLang="zh-CN" sz="2133" b="1" dirty="0">
                    <a:solidFill>
                      <a:sysClr val="windowText" lastClr="000000"/>
                    </a:solidFill>
                    <a:latin typeface="微软雅黑" pitchFamily="34" charset="-122"/>
                    <a:ea typeface="微软雅黑" pitchFamily="34" charset="-122"/>
                    <a:cs typeface="Open Sans" panose="020B0606030504020204" pitchFamily="34" charset="0"/>
                  </a:endParaRPr>
                </a:p>
              </p:txBody>
            </p:sp>
            <p:sp>
              <p:nvSpPr>
                <p:cNvPr id="78" name="TextBox 42">
                  <a:extLst>
                    <a:ext uri="{FF2B5EF4-FFF2-40B4-BE49-F238E27FC236}">
                      <a16:creationId xmlns:a16="http://schemas.microsoft.com/office/drawing/2014/main" id="{D91E1BC0-0978-4F4E-8097-F1F69AADF87F}"/>
                    </a:ext>
                  </a:extLst>
                </p:cNvPr>
                <p:cNvSpPr txBox="1"/>
                <p:nvPr/>
              </p:nvSpPr>
              <p:spPr>
                <a:xfrm>
                  <a:off x="6569288" y="4089077"/>
                  <a:ext cx="1825840" cy="419758"/>
                </a:xfrm>
                <a:prstGeom prst="rect">
                  <a:avLst/>
                </a:prstGeom>
                <a:noFill/>
              </p:spPr>
              <p:txBody>
                <a:bodyPr wrap="square">
                  <a:spAutoFit/>
                </a:bodyPr>
                <a:lstStyle/>
                <a:p>
                  <a:pPr algn="ctr">
                    <a:defRPr/>
                  </a:pPr>
                  <a:r>
                    <a:rPr lang="zh-CN" altLang="en-US" sz="2133" b="1" dirty="0">
                      <a:solidFill>
                        <a:sysClr val="windowText" lastClr="000000"/>
                      </a:solidFill>
                      <a:latin typeface="微软雅黑" pitchFamily="34" charset="-122"/>
                      <a:ea typeface="微软雅黑" pitchFamily="34" charset="-122"/>
                      <a:cs typeface="Open Sans" panose="020B0606030504020204" pitchFamily="34" charset="0"/>
                    </a:rPr>
                    <a:t>设备数量梳理</a:t>
                  </a:r>
                  <a:endParaRPr lang="en-US" altLang="zh-CN" sz="2133" b="1" dirty="0">
                    <a:solidFill>
                      <a:sysClr val="windowText" lastClr="000000"/>
                    </a:solidFill>
                    <a:latin typeface="微软雅黑" pitchFamily="34" charset="-122"/>
                    <a:ea typeface="微软雅黑" pitchFamily="34" charset="-122"/>
                    <a:cs typeface="Open Sans" panose="020B0606030504020204" pitchFamily="34" charset="0"/>
                  </a:endParaRPr>
                </a:p>
              </p:txBody>
            </p:sp>
            <p:sp>
              <p:nvSpPr>
                <p:cNvPr id="79" name="TextBox 43">
                  <a:extLst>
                    <a:ext uri="{FF2B5EF4-FFF2-40B4-BE49-F238E27FC236}">
                      <a16:creationId xmlns:a16="http://schemas.microsoft.com/office/drawing/2014/main" id="{DD973A60-F313-48FE-B666-42F9E5C54967}"/>
                    </a:ext>
                  </a:extLst>
                </p:cNvPr>
                <p:cNvSpPr txBox="1"/>
                <p:nvPr/>
              </p:nvSpPr>
              <p:spPr>
                <a:xfrm>
                  <a:off x="9265587" y="4082729"/>
                  <a:ext cx="1825840" cy="419757"/>
                </a:xfrm>
                <a:prstGeom prst="rect">
                  <a:avLst/>
                </a:prstGeom>
                <a:noFill/>
              </p:spPr>
              <p:txBody>
                <a:bodyPr wrap="none">
                  <a:spAutoFit/>
                </a:bodyPr>
                <a:lstStyle/>
                <a:p>
                  <a:pPr algn="ctr">
                    <a:defRPr/>
                  </a:pPr>
                  <a:r>
                    <a:rPr lang="zh-CN" altLang="en-US" sz="2133" b="1" dirty="0">
                      <a:solidFill>
                        <a:sysClr val="windowText" lastClr="000000"/>
                      </a:solidFill>
                      <a:latin typeface="微软雅黑" pitchFamily="34" charset="-122"/>
                      <a:ea typeface="微软雅黑" pitchFamily="34" charset="-122"/>
                      <a:cs typeface="Open Sans" panose="020B0606030504020204" pitchFamily="34" charset="0"/>
                    </a:rPr>
                    <a:t>指标关系梳理</a:t>
                  </a:r>
                  <a:endParaRPr lang="en-US" altLang="zh-CN" sz="2133" b="1" dirty="0">
                    <a:solidFill>
                      <a:sysClr val="windowText" lastClr="000000"/>
                    </a:solidFill>
                    <a:latin typeface="微软雅黑" pitchFamily="34" charset="-122"/>
                    <a:ea typeface="微软雅黑" pitchFamily="34" charset="-122"/>
                    <a:cs typeface="Open Sans" panose="020B0606030504020204" pitchFamily="34" charset="0"/>
                  </a:endParaRPr>
                </a:p>
              </p:txBody>
            </p:sp>
            <p:sp>
              <p:nvSpPr>
                <p:cNvPr id="80" name="矩形 79">
                  <a:extLst>
                    <a:ext uri="{FF2B5EF4-FFF2-40B4-BE49-F238E27FC236}">
                      <a16:creationId xmlns:a16="http://schemas.microsoft.com/office/drawing/2014/main" id="{AFE7FDC8-6133-43C0-8485-B007F2FA6C5E}"/>
                    </a:ext>
                  </a:extLst>
                </p:cNvPr>
                <p:cNvSpPr/>
                <p:nvPr/>
              </p:nvSpPr>
              <p:spPr>
                <a:xfrm flipV="1">
                  <a:off x="-11585" y="4517167"/>
                  <a:ext cx="12188276" cy="6096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1" tIns="60955" rIns="121911" bIns="60955" rtlCol="0" anchor="ctr"/>
                <a:lstStyle/>
                <a:p>
                  <a:pPr algn="ctr"/>
                  <a:endParaRPr lang="zh-CN" altLang="en-US" sz="2400"/>
                </a:p>
              </p:txBody>
            </p:sp>
          </p:grpSp>
          <p:sp>
            <p:nvSpPr>
              <p:cNvPr id="32" name="Arc 23">
                <a:extLst>
                  <a:ext uri="{FF2B5EF4-FFF2-40B4-BE49-F238E27FC236}">
                    <a16:creationId xmlns:a16="http://schemas.microsoft.com/office/drawing/2014/main" id="{3CB45B6D-B7B8-449A-8877-629FA45EE116}"/>
                  </a:ext>
                </a:extLst>
              </p:cNvPr>
              <p:cNvSpPr/>
              <p:nvPr/>
            </p:nvSpPr>
            <p:spPr>
              <a:xfrm>
                <a:off x="3983845" y="2549822"/>
                <a:ext cx="1549196" cy="1549196"/>
              </a:xfrm>
              <a:prstGeom prst="arc">
                <a:avLst>
                  <a:gd name="adj1" fmla="val 9282157"/>
                  <a:gd name="adj2" fmla="val 16548637"/>
                </a:avLst>
              </a:prstGeom>
              <a:ln w="76200">
                <a:solidFill>
                  <a:srgbClr val="F3C30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grpSp>
        <p:sp>
          <p:nvSpPr>
            <p:cNvPr id="34" name="文本框 33">
              <a:extLst>
                <a:ext uri="{FF2B5EF4-FFF2-40B4-BE49-F238E27FC236}">
                  <a16:creationId xmlns:a16="http://schemas.microsoft.com/office/drawing/2014/main" id="{055CBC32-BA55-4E20-BB28-1F269FB66EA9}"/>
                </a:ext>
              </a:extLst>
            </p:cNvPr>
            <p:cNvSpPr txBox="1"/>
            <p:nvPr/>
          </p:nvSpPr>
          <p:spPr>
            <a:xfrm>
              <a:off x="5842231" y="5342309"/>
              <a:ext cx="3567566" cy="700576"/>
            </a:xfrm>
            <a:prstGeom prst="rect">
              <a:avLst/>
            </a:prstGeom>
            <a:noFill/>
          </p:spPr>
          <p:txBody>
            <a:bodyPr wrap="square" rtlCol="0">
              <a:spAutoFit/>
            </a:bodyPr>
            <a:lstStyle/>
            <a:p>
              <a:pPr algn="ct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重庆省监测设备数：</a:t>
              </a:r>
              <a:r>
                <a:rPr lang="en-US" altLang="zh-CN" sz="1400" b="1" dirty="0">
                  <a:solidFill>
                    <a:srgbClr val="C00000"/>
                  </a:solidFill>
                  <a:latin typeface="微软雅黑" panose="020B0503020204020204" pitchFamily="34" charset="-122"/>
                  <a:ea typeface="微软雅黑" panose="020B0503020204020204" pitchFamily="34" charset="-122"/>
                </a:rPr>
                <a:t>65/22</a:t>
              </a:r>
            </a:p>
            <a:p>
              <a:pPr algn="ct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选择</a:t>
              </a:r>
              <a:r>
                <a:rPr lang="en-US" altLang="zh-CN" sz="1400" b="1" dirty="0">
                  <a:solidFill>
                    <a:srgbClr val="C00000"/>
                  </a:solidFill>
                  <a:latin typeface="微软雅黑" panose="020B0503020204020204" pitchFamily="34" charset="-122"/>
                  <a:ea typeface="微软雅黑" panose="020B0503020204020204" pitchFamily="34" charset="-122"/>
                </a:rPr>
                <a:t>WD001</a:t>
              </a:r>
              <a:r>
                <a:rPr lang="zh-CN" altLang="en-US" sz="1400" b="1" dirty="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YL001</a:t>
              </a:r>
              <a:r>
                <a:rPr lang="zh-CN" altLang="en-US" sz="1400" b="1" dirty="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YW001</a:t>
              </a:r>
              <a:r>
                <a:rPr lang="zh-CN" altLang="en-US" sz="1400" b="1" dirty="0">
                  <a:solidFill>
                    <a:srgbClr val="C00000"/>
                  </a:solidFill>
                  <a:latin typeface="微软雅黑" panose="020B0503020204020204" pitchFamily="34" charset="-122"/>
                  <a:ea typeface="微软雅黑" panose="020B0503020204020204" pitchFamily="34" charset="-122"/>
                </a:rPr>
                <a:t>指标</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D6AEE7DB-2567-4F3B-BDB3-292BCD8C5F03}"/>
                </a:ext>
              </a:extLst>
            </p:cNvPr>
            <p:cNvSpPr txBox="1"/>
            <p:nvPr/>
          </p:nvSpPr>
          <p:spPr>
            <a:xfrm>
              <a:off x="9010121" y="5342309"/>
              <a:ext cx="2821324" cy="1023742"/>
            </a:xfrm>
            <a:prstGeom prst="rect">
              <a:avLst/>
            </a:prstGeom>
            <a:noFill/>
          </p:spPr>
          <p:txBody>
            <a:bodyPr wrap="square" rtlCol="0">
              <a:spAutoFit/>
            </a:bodyPr>
            <a:lstStyle/>
            <a:p>
              <a:pPr algn="ct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重庆省监测指标数：</a:t>
              </a:r>
              <a:r>
                <a:rPr lang="en-US" altLang="zh-CN" sz="1400" b="1" dirty="0">
                  <a:solidFill>
                    <a:srgbClr val="C00000"/>
                  </a:solidFill>
                  <a:latin typeface="微软雅黑" panose="020B0503020204020204" pitchFamily="34" charset="-122"/>
                  <a:ea typeface="微软雅黑" panose="020B0503020204020204" pitchFamily="34" charset="-122"/>
                </a:rPr>
                <a:t>117/32</a:t>
              </a:r>
            </a:p>
            <a:p>
              <a:pPr algn="ct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选定</a:t>
              </a:r>
              <a:r>
                <a:rPr lang="en-US" altLang="zh-CN" sz="1400" b="1" dirty="0">
                  <a:solidFill>
                    <a:srgbClr val="C00000"/>
                  </a:solidFill>
                  <a:latin typeface="微软雅黑" panose="020B0503020204020204" pitchFamily="34" charset="-122"/>
                  <a:ea typeface="微软雅黑" panose="020B0503020204020204" pitchFamily="34" charset="-122"/>
                </a:rPr>
                <a:t>G0001</a:t>
              </a:r>
              <a:r>
                <a:rPr lang="zh-CN" altLang="en-US" sz="1400" b="1" dirty="0">
                  <a:solidFill>
                    <a:srgbClr val="C00000"/>
                  </a:solidFill>
                  <a:latin typeface="微软雅黑" panose="020B0503020204020204" pitchFamily="34" charset="-122"/>
                  <a:ea typeface="微软雅黑" panose="020B0503020204020204" pitchFamily="34" charset="-122"/>
                </a:rPr>
                <a:t>设备</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lnSpc>
                  <a:spcPct val="150000"/>
                </a:lnSpc>
              </a:pPr>
              <a:r>
                <a:rPr lang="en-US" altLang="zh-CN" sz="1400" b="1" dirty="0">
                  <a:solidFill>
                    <a:srgbClr val="C00000"/>
                  </a:solidFill>
                  <a:latin typeface="微软雅黑" panose="020B0503020204020204" pitchFamily="34" charset="-122"/>
                  <a:ea typeface="微软雅黑" panose="020B0503020204020204" pitchFamily="34" charset="-122"/>
                </a:rPr>
                <a:t>WD001</a:t>
              </a:r>
              <a:r>
                <a:rPr lang="zh-CN" altLang="en-US" sz="1400" b="1" dirty="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YL001</a:t>
              </a:r>
              <a:r>
                <a:rPr lang="zh-CN" altLang="en-US" sz="1400" b="1" dirty="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YW001</a:t>
              </a:r>
              <a:r>
                <a:rPr lang="zh-CN" altLang="en-US" sz="1400" b="1" dirty="0">
                  <a:solidFill>
                    <a:srgbClr val="C00000"/>
                  </a:solidFill>
                  <a:latin typeface="微软雅黑" panose="020B0503020204020204" pitchFamily="34" charset="-122"/>
                  <a:ea typeface="微软雅黑" panose="020B0503020204020204" pitchFamily="34" charset="-122"/>
                </a:rPr>
                <a:t>指标</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5F739803-E9E0-4C33-BFD0-AB63E2635776}"/>
                </a:ext>
              </a:extLst>
            </p:cNvPr>
            <p:cNvSpPr txBox="1"/>
            <p:nvPr/>
          </p:nvSpPr>
          <p:spPr>
            <a:xfrm>
              <a:off x="2792811" y="5342309"/>
              <a:ext cx="3449095" cy="700576"/>
            </a:xfrm>
            <a:prstGeom prst="rect">
              <a:avLst/>
            </a:prstGeom>
            <a:noFill/>
          </p:spPr>
          <p:txBody>
            <a:bodyPr wrap="square" rtlCol="0">
              <a:spAutoFit/>
            </a:bodyPr>
            <a:lstStyle/>
            <a:p>
              <a:pPr algn="ct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重庆省监测企业数：</a:t>
              </a:r>
              <a:r>
                <a:rPr lang="en-US" altLang="zh-CN" sz="1400" b="1" dirty="0">
                  <a:solidFill>
                    <a:srgbClr val="C00000"/>
                  </a:solidFill>
                  <a:latin typeface="微软雅黑" panose="020B0503020204020204" pitchFamily="34" charset="-122"/>
                  <a:ea typeface="微软雅黑" panose="020B0503020204020204" pitchFamily="34" charset="-122"/>
                </a:rPr>
                <a:t>57/22</a:t>
              </a:r>
            </a:p>
            <a:p>
              <a:pPr algn="ct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选择</a:t>
              </a:r>
              <a:r>
                <a:rPr lang="en-US" altLang="zh-CN" sz="1400" b="1" dirty="0">
                  <a:solidFill>
                    <a:srgbClr val="C00000"/>
                  </a:solidFill>
                  <a:latin typeface="微软雅黑" panose="020B0503020204020204" pitchFamily="34" charset="-122"/>
                  <a:ea typeface="微软雅黑" panose="020B0503020204020204" pitchFamily="34" charset="-122"/>
                </a:rPr>
                <a:t>G0001</a:t>
              </a:r>
              <a:r>
                <a:rPr lang="zh-CN" altLang="en-US" sz="1400" b="1" dirty="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G0002</a:t>
              </a:r>
              <a:r>
                <a:rPr lang="zh-CN" altLang="en-US" sz="1400" b="1" dirty="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G0003</a:t>
              </a:r>
              <a:r>
                <a:rPr lang="zh-CN" altLang="en-US" sz="1400" b="1" dirty="0">
                  <a:solidFill>
                    <a:srgbClr val="C00000"/>
                  </a:solidFill>
                  <a:latin typeface="微软雅黑" panose="020B0503020204020204" pitchFamily="34" charset="-122"/>
                  <a:ea typeface="微软雅黑" panose="020B0503020204020204" pitchFamily="34" charset="-122"/>
                </a:rPr>
                <a:t>设备</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4169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000F2689-EC80-4140-BC0A-82D0EBDE5AB5}"/>
              </a:ext>
            </a:extLst>
          </p:cNvPr>
          <p:cNvPicPr>
            <a:picLocks noChangeAspect="1"/>
          </p:cNvPicPr>
          <p:nvPr/>
        </p:nvPicPr>
        <p:blipFill>
          <a:blip r:embed="rId2"/>
          <a:srcRect/>
          <a:stretch/>
        </p:blipFill>
        <p:spPr>
          <a:xfrm>
            <a:off x="3320967" y="1553496"/>
            <a:ext cx="5532077" cy="46309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49">
            <a:extLst>
              <a:ext uri="{FF2B5EF4-FFF2-40B4-BE49-F238E27FC236}">
                <a16:creationId xmlns:a16="http://schemas.microsoft.com/office/drawing/2014/main" id="{8BAD61D7-C65D-4EBA-94D3-FF31CDE7C31A}"/>
              </a:ext>
            </a:extLst>
          </p:cNvPr>
          <p:cNvSpPr txBox="1">
            <a:spLocks noChangeArrowheads="1"/>
          </p:cNvSpPr>
          <p:nvPr/>
        </p:nvSpPr>
        <p:spPr bwMode="auto">
          <a:xfrm>
            <a:off x="276303" y="211532"/>
            <a:ext cx="2233304" cy="502766"/>
          </a:xfrm>
          <a:prstGeom prst="rect">
            <a:avLst/>
          </a:prstGeom>
          <a:noFill/>
          <a:ln w="9525">
            <a:noFill/>
            <a:miter lim="800000"/>
            <a:headEnd/>
            <a:tailEnd/>
          </a:ln>
          <a:effectLst/>
        </p:spPr>
        <p:txBody>
          <a:bodyPr wrap="none">
            <a:spAutoFit/>
          </a:bodyPr>
          <a:lstStyle/>
          <a:p>
            <a:r>
              <a:rPr lang="zh-CN" altLang="en-US" sz="2667" b="1" dirty="0">
                <a:solidFill>
                  <a:srgbClr val="C00000"/>
                </a:solidFill>
                <a:latin typeface="微软雅黑" panose="020B0503020204020204" pitchFamily="34" charset="-122"/>
                <a:ea typeface="微软雅黑" panose="020B0503020204020204" pitchFamily="34" charset="-122"/>
                <a:cs typeface="Microsoft YaHei" charset="-122"/>
              </a:rPr>
              <a:t>算法模型编写</a:t>
            </a:r>
          </a:p>
        </p:txBody>
      </p:sp>
      <p:sp>
        <p:nvSpPr>
          <p:cNvPr id="5" name="文本框 4">
            <a:extLst>
              <a:ext uri="{FF2B5EF4-FFF2-40B4-BE49-F238E27FC236}">
                <a16:creationId xmlns:a16="http://schemas.microsoft.com/office/drawing/2014/main" id="{293D4CD2-F040-49A0-B395-191C23487D8F}"/>
              </a:ext>
            </a:extLst>
          </p:cNvPr>
          <p:cNvSpPr txBox="1"/>
          <p:nvPr/>
        </p:nvSpPr>
        <p:spPr>
          <a:xfrm>
            <a:off x="276303" y="786033"/>
            <a:ext cx="11297920" cy="418191"/>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      基于建模业务目标，使用</a:t>
            </a:r>
            <a:r>
              <a:rPr lang="en-US" altLang="zh-CN" sz="1600" b="1" dirty="0">
                <a:solidFill>
                  <a:srgbClr val="9A1E1A"/>
                </a:solidFill>
                <a:latin typeface="微软雅黑" panose="020B0503020204020204" pitchFamily="34" charset="-122"/>
                <a:ea typeface="微软雅黑" panose="020B0503020204020204" pitchFamily="34" charset="-122"/>
              </a:rPr>
              <a:t>K-Means</a:t>
            </a:r>
            <a:r>
              <a:rPr lang="zh-CN" altLang="en-US" sz="1600" b="1" dirty="0">
                <a:solidFill>
                  <a:srgbClr val="9A1E1A"/>
                </a:solidFill>
                <a:latin typeface="微软雅黑" panose="020B0503020204020204" pitchFamily="34" charset="-122"/>
                <a:ea typeface="微软雅黑" panose="020B0503020204020204" pitchFamily="34" charset="-122"/>
              </a:rPr>
              <a:t>聚类</a:t>
            </a:r>
            <a:r>
              <a:rPr lang="zh-CN" altLang="en-US" sz="1600" dirty="0">
                <a:latin typeface="微软雅黑" panose="020B0503020204020204" pitchFamily="34" charset="-122"/>
                <a:ea typeface="微软雅黑" panose="020B0503020204020204" pitchFamily="34" charset="-122"/>
              </a:rPr>
              <a:t>后</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通过</a:t>
            </a:r>
            <a:r>
              <a:rPr lang="zh-CN" altLang="en-US" sz="1600" b="1" dirty="0">
                <a:solidFill>
                  <a:srgbClr val="9A1E1A"/>
                </a:solidFill>
                <a:latin typeface="微软雅黑" panose="020B0503020204020204" pitchFamily="34" charset="-122"/>
                <a:ea typeface="微软雅黑" panose="020B0503020204020204" pitchFamily="34" charset="-122"/>
              </a:rPr>
              <a:t>距离阈值</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对设备</a:t>
            </a:r>
            <a:r>
              <a:rPr lang="zh-CN" altLang="en-US" sz="1600" b="1" dirty="0">
                <a:solidFill>
                  <a:srgbClr val="9A1E1A"/>
                </a:solidFill>
                <a:latin typeface="微软雅黑" panose="020B0503020204020204" pitchFamily="34" charset="-122"/>
                <a:ea typeface="微软雅黑" panose="020B0503020204020204" pitchFamily="34" charset="-122"/>
              </a:rPr>
              <a:t>是否异常</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进行检测。</a:t>
            </a:r>
            <a:endParaRPr lang="zh-CN" altLang="en-US" sz="16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A7FEAF3C-EE10-4DA2-AC48-A4F53D1E56DB}"/>
              </a:ext>
            </a:extLst>
          </p:cNvPr>
          <p:cNvSpPr/>
          <p:nvPr/>
        </p:nvSpPr>
        <p:spPr>
          <a:xfrm>
            <a:off x="5319899" y="2755445"/>
            <a:ext cx="2080009" cy="3073668"/>
          </a:xfrm>
          <a:prstGeom prst="rect">
            <a:avLst/>
          </a:prstGeom>
          <a:noFill/>
          <a:ln w="28575">
            <a:solidFill>
              <a:srgbClr val="9A0C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0" name="对话气泡: 椭圆形 9">
            <a:extLst>
              <a:ext uri="{FF2B5EF4-FFF2-40B4-BE49-F238E27FC236}">
                <a16:creationId xmlns:a16="http://schemas.microsoft.com/office/drawing/2014/main" id="{0A9D7D06-0104-47CD-ADDB-C8B7E1A1F240}"/>
              </a:ext>
            </a:extLst>
          </p:cNvPr>
          <p:cNvSpPr/>
          <p:nvPr/>
        </p:nvSpPr>
        <p:spPr>
          <a:xfrm flipH="1">
            <a:off x="9199746" y="1737167"/>
            <a:ext cx="1476411" cy="1253610"/>
          </a:xfrm>
          <a:prstGeom prst="wedgeEllipseCallout">
            <a:avLst>
              <a:gd name="adj1" fmla="val 121729"/>
              <a:gd name="adj2" fmla="val 173481"/>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33"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5588BF21-026F-4F8C-B42D-97E101B01BB6}"/>
              </a:ext>
            </a:extLst>
          </p:cNvPr>
          <p:cNvSpPr/>
          <p:nvPr/>
        </p:nvSpPr>
        <p:spPr>
          <a:xfrm>
            <a:off x="298916" y="2467514"/>
            <a:ext cx="2870319" cy="3609065"/>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K-Means</a:t>
            </a:r>
            <a:r>
              <a:rPr lang="zh-CN" altLang="en-US" sz="1400" b="1" dirty="0">
                <a:latin typeface="微软雅黑" panose="020B0503020204020204" pitchFamily="34" charset="-122"/>
                <a:ea typeface="微软雅黑" panose="020B0503020204020204" pitchFamily="34" charset="-122"/>
              </a:rPr>
              <a:t>聚类</a:t>
            </a:r>
            <a:r>
              <a:rPr lang="zh-CN" altLang="en-US" sz="1400" dirty="0">
                <a:latin typeface="微软雅黑" panose="020B0503020204020204" pitchFamily="34" charset="-122"/>
                <a:ea typeface="微软雅黑" panose="020B0503020204020204" pitchFamily="34" charset="-122"/>
              </a:rPr>
              <a:t>按照类簇内方差和最小的规则，将样本分割成</a:t>
            </a:r>
            <a:r>
              <a:rPr lang="en-US" altLang="zh-CN" sz="1400" dirty="0">
                <a:latin typeface="微软雅黑" panose="020B0503020204020204" pitchFamily="34" charset="-122"/>
                <a:ea typeface="微软雅黑" panose="020B0503020204020204" pitchFamily="34" charset="-122"/>
              </a:rPr>
              <a:t>K</a:t>
            </a:r>
            <a:r>
              <a:rPr lang="zh-CN" altLang="en-US" sz="1400" dirty="0">
                <a:latin typeface="微软雅黑" panose="020B0503020204020204" pitchFamily="34" charset="-122"/>
                <a:ea typeface="微软雅黑" panose="020B0503020204020204" pitchFamily="34" charset="-122"/>
              </a:rPr>
              <a:t>个不同的类簇；</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特点：</a:t>
            </a:r>
            <a:r>
              <a:rPr lang="zh-CN" altLang="en-US" sz="1400" b="1" dirty="0">
                <a:latin typeface="微软雅黑" panose="020B0503020204020204" pitchFamily="34" charset="-122"/>
                <a:ea typeface="微软雅黑" panose="020B0503020204020204" pitchFamily="34" charset="-122"/>
              </a:rPr>
              <a:t>无监督</a:t>
            </a:r>
            <a:r>
              <a:rPr lang="zh-CN" altLang="en-US" sz="1400" dirty="0">
                <a:latin typeface="微软雅黑" panose="020B0503020204020204" pitchFamily="34" charset="-122"/>
                <a:ea typeface="微软雅黑" panose="020B0503020204020204" pitchFamily="34" charset="-122"/>
              </a:rPr>
              <a:t>学习算法模型；</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应用领域：客户分类、识别范围地点、保险欺诈检测、网络分析犯罪分子等。</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将数据集拆分为</a:t>
            </a:r>
            <a:r>
              <a:rPr lang="en-US" altLang="zh-CN" sz="1400" b="1" dirty="0">
                <a:latin typeface="微软雅黑" panose="020B0503020204020204" pitchFamily="34" charset="-122"/>
                <a:ea typeface="微软雅黑" panose="020B0503020204020204" pitchFamily="34" charset="-122"/>
              </a:rPr>
              <a:t>80%</a:t>
            </a:r>
            <a:r>
              <a:rPr lang="zh-CN" altLang="en-US" sz="1400" dirty="0">
                <a:latin typeface="微软雅黑" panose="020B0503020204020204" pitchFamily="34" charset="-122"/>
                <a:ea typeface="微软雅黑" panose="020B0503020204020204" pitchFamily="34" charset="-122"/>
              </a:rPr>
              <a:t>训练集及</a:t>
            </a:r>
            <a:r>
              <a:rPr lang="en-US" altLang="zh-CN" sz="1400" b="1"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测试集；</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训练集数据主要用于模型开发，测试集数据主要用于模型验证。</a:t>
            </a:r>
            <a:endParaRPr lang="en-US" altLang="zh-CN" sz="1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9B4687EE-B075-4278-9E89-AFD473BE913A}"/>
                  </a:ext>
                </a:extLst>
              </p:cNvPr>
              <p:cNvSpPr/>
              <p:nvPr/>
            </p:nvSpPr>
            <p:spPr>
              <a:xfrm>
                <a:off x="8853044" y="3483738"/>
                <a:ext cx="3044917" cy="237084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距离阈值公式为：</a:t>
                </a:r>
                <a:endParaRPr lang="en-US" altLang="zh-CN" sz="1400" dirty="0">
                  <a:latin typeface="微软雅黑" panose="020B0503020204020204" pitchFamily="34" charset="-122"/>
                  <a:ea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𝑀𝑆𝐸</m:t>
                      </m:r>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nary>
                            <m:naryPr>
                              <m:chr m:val="∑"/>
                              <m:limLoc m:val="undOvr"/>
                              <m:grow m:val="on"/>
                              <m:ctrlPr>
                                <a:rPr lang="zh-CN" altLang="zh-CN" sz="1400" i="1">
                                  <a:latin typeface="Cambria Math" panose="02040503050406030204" pitchFamily="18" charset="0"/>
                                </a:rPr>
                              </m:ctrlPr>
                            </m:naryPr>
                            <m:sub>
                              <m: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𝑘</m:t>
                              </m:r>
                            </m:sup>
                            <m:e>
                              <m:r>
                                <a:rPr lang="en-US" altLang="zh-CN" sz="1400" i="1">
                                  <a:latin typeface="Cambria Math" panose="02040503050406030204" pitchFamily="18" charset="0"/>
                                </a:rPr>
                                <m:t> </m:t>
                              </m:r>
                            </m:e>
                          </m:nary>
                          <m:nary>
                            <m:naryPr>
                              <m:chr m:val="∑"/>
                              <m:limLoc m:val="undOvr"/>
                              <m:grow m:val="on"/>
                              <m:supHide m:val="on"/>
                              <m:ctrlPr>
                                <a:rPr lang="zh-CN" altLang="zh-CN" sz="1400" i="1">
                                  <a:latin typeface="Cambria Math" panose="02040503050406030204" pitchFamily="18" charset="0"/>
                                </a:rPr>
                              </m:ctrlPr>
                            </m:naryPr>
                            <m:sub>
                              <m:r>
                                <a:rPr lang="en-US" altLang="zh-CN" sz="1400" i="1">
                                  <a:latin typeface="Cambria Math" panose="02040503050406030204" pitchFamily="18" charset="0"/>
                                </a:rPr>
                                <m:t>𝑥</m:t>
                              </m:r>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𝑖</m:t>
                                  </m:r>
                                </m:sub>
                              </m:sSub>
                            </m:sub>
                            <m:sup/>
                            <m:e>
                              <m:r>
                                <a:rPr lang="en-US" altLang="zh-CN" sz="1400" i="1">
                                  <a:latin typeface="Cambria Math" panose="02040503050406030204" pitchFamily="18" charset="0"/>
                                </a:rPr>
                                <m:t> </m:t>
                              </m:r>
                            </m:e>
                          </m:nary>
                          <m:sSubSup>
                            <m:sSubSupPr>
                              <m:ctrlPr>
                                <a:rPr lang="zh-CN" altLang="zh-CN" sz="1400" i="1">
                                  <a:latin typeface="Cambria Math" panose="02040503050406030204" pitchFamily="18" charset="0"/>
                                </a:rPr>
                              </m:ctrlPr>
                            </m:sSubSup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𝜇</m:t>
                                      </m:r>
                                    </m:e>
                                    <m:sub>
                                      <m:r>
                                        <a:rPr lang="en-US" altLang="zh-CN" sz="1400" i="1">
                                          <a:latin typeface="Cambria Math" panose="02040503050406030204" pitchFamily="18" charset="0"/>
                                        </a:rPr>
                                        <m:t>𝑖</m:t>
                                      </m:r>
                                    </m:sub>
                                  </m:sSub>
                                </m:e>
                              </m:d>
                            </m:e>
                            <m:sub>
                              <m:r>
                                <a:rPr lang="en-US" altLang="zh-CN" sz="1400" i="1">
                                  <a:latin typeface="Cambria Math" panose="02040503050406030204" pitchFamily="18" charset="0"/>
                                </a:rPr>
                                <m:t>2</m:t>
                              </m:r>
                            </m:sub>
                            <m:sup>
                              <m:r>
                                <a:rPr lang="en-US" altLang="zh-CN" sz="1400" i="1">
                                  <a:latin typeface="Cambria Math" panose="02040503050406030204" pitchFamily="18" charset="0"/>
                                </a:rPr>
                                <m:t>2</m:t>
                              </m:r>
                            </m:sup>
                          </m:sSubSup>
                        </m:num>
                        <m:den>
                          <m:r>
                            <a:rPr lang="en-US" altLang="zh-CN" sz="1400" i="1">
                              <a:latin typeface="Cambria Math" panose="02040503050406030204" pitchFamily="18" charset="0"/>
                            </a:rPr>
                            <m:t>𝑛</m:t>
                          </m:r>
                        </m:den>
                      </m:f>
                    </m:oMath>
                  </m:oMathPara>
                </a14:m>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dirty="0">
                    <a:latin typeface="微软雅黑" panose="020B0503020204020204" pitchFamily="34" charset="-122"/>
                    <a:ea typeface="微软雅黑" panose="020B0503020204020204" pitchFamily="34" charset="-122"/>
                  </a:rPr>
                  <a:t>    其中，</a:t>
                </a:r>
                <a:r>
                  <a:rPr lang="en-US" altLang="zh-CN" sz="1400" dirty="0"/>
                  <a:t> </a:t>
                </a:r>
                <a14:m>
                  <m:oMath xmlns:m="http://schemas.openxmlformats.org/officeDocument/2006/math">
                    <m:r>
                      <a:rPr lang="en-US" altLang="zh-CN" sz="1400" i="1">
                        <a:latin typeface="Cambria Math" panose="02040503050406030204" pitchFamily="18" charset="0"/>
                      </a:rPr>
                      <m:t>𝑘</m:t>
                    </m:r>
                  </m:oMath>
                </a14:m>
                <a:r>
                  <a:rPr lang="zh-CN" altLang="en-US" sz="1400" dirty="0">
                    <a:latin typeface="微软雅黑" panose="020B0503020204020204" pitchFamily="34" charset="-122"/>
                    <a:ea typeface="微软雅黑" panose="020B0503020204020204" pitchFamily="34" charset="-122"/>
                  </a:rPr>
                  <a:t>为聚类中心点的个数，</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t>                </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𝜇</m:t>
                        </m:r>
                      </m:e>
                      <m:sub>
                        <m:r>
                          <a:rPr lang="en-US" altLang="zh-CN" sz="1400" i="1">
                            <a:latin typeface="Cambria Math" panose="02040503050406030204" pitchFamily="18" charset="0"/>
                          </a:rPr>
                          <m:t>𝑖</m:t>
                        </m:r>
                      </m:sub>
                    </m:sSub>
                  </m:oMath>
                </a14:m>
                <a:r>
                  <a:rPr lang="zh-CN" altLang="en-US" sz="1400" dirty="0">
                    <a:latin typeface="微软雅黑" panose="020B0503020204020204" pitchFamily="34" charset="-122"/>
                    <a:ea typeface="微软雅黑" panose="020B0503020204020204" pitchFamily="34" charset="-122"/>
                  </a:rPr>
                  <a:t>为对应的聚类中心点，</a:t>
                </a:r>
                <a:r>
                  <a:rPr lang="en-US" altLang="zh-CN" sz="1400" dirty="0"/>
                  <a:t>                   </a:t>
                </a:r>
              </a:p>
              <a:p>
                <a:pPr>
                  <a:lnSpc>
                    <a:spcPct val="150000"/>
                  </a:lnSpc>
                </a:pPr>
                <a:r>
                  <a:rPr lang="en-US" altLang="zh-CN" sz="1400" dirty="0"/>
                  <a:t>                </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𝑖</m:t>
                        </m:r>
                      </m:sub>
                    </m:sSub>
                  </m:oMath>
                </a14:m>
                <a:r>
                  <a:rPr lang="zh-CN" altLang="en-US" sz="1400" dirty="0">
                    <a:latin typeface="微软雅黑" panose="020B0503020204020204" pitchFamily="34" charset="-122"/>
                    <a:ea typeface="微软雅黑" panose="020B0503020204020204" pitchFamily="34" charset="-122"/>
                  </a:rPr>
                  <a:t>为属于该簇的样本集，</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t>                 </a:t>
                </a:r>
                <a14:m>
                  <m:oMath xmlns:m="http://schemas.openxmlformats.org/officeDocument/2006/math">
                    <m:r>
                      <a:rPr lang="en-US" altLang="zh-CN" sz="1400" b="0" i="1" smtClean="0">
                        <a:latin typeface="Cambria Math" panose="02040503050406030204" pitchFamily="18" charset="0"/>
                      </a:rPr>
                      <m:t>𝑛</m:t>
                    </m:r>
                  </m:oMath>
                </a14:m>
                <a:r>
                  <a:rPr lang="zh-CN" altLang="en-US" sz="1400" dirty="0">
                    <a:latin typeface="微软雅黑" panose="020B0503020204020204" pitchFamily="34" charset="-122"/>
                    <a:ea typeface="微软雅黑" panose="020B0503020204020204" pitchFamily="34" charset="-122"/>
                  </a:rPr>
                  <a:t>为训练集样本总数</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a:t>
                </a:r>
              </a:p>
            </p:txBody>
          </p:sp>
        </mc:Choice>
        <mc:Fallback xmlns="">
          <p:sp>
            <p:nvSpPr>
              <p:cNvPr id="14" name="矩形 13">
                <a:extLst>
                  <a:ext uri="{FF2B5EF4-FFF2-40B4-BE49-F238E27FC236}">
                    <a16:creationId xmlns:a16="http://schemas.microsoft.com/office/drawing/2014/main" id="{9B4687EE-B075-4278-9E89-AFD473BE913A}"/>
                  </a:ext>
                </a:extLst>
              </p:cNvPr>
              <p:cNvSpPr>
                <a:spLocks noRot="1" noChangeAspect="1" noMove="1" noResize="1" noEditPoints="1" noAdjustHandles="1" noChangeArrowheads="1" noChangeShapeType="1" noTextEdit="1"/>
              </p:cNvSpPr>
              <p:nvPr/>
            </p:nvSpPr>
            <p:spPr>
              <a:xfrm>
                <a:off x="8853044" y="3483738"/>
                <a:ext cx="3044917" cy="2370842"/>
              </a:xfrm>
              <a:prstGeom prst="rect">
                <a:avLst/>
              </a:prstGeom>
              <a:blipFill>
                <a:blip r:embed="rId3"/>
                <a:stretch>
                  <a:fillRect l="-200" b="-1799"/>
                </a:stretch>
              </a:blipFill>
            </p:spPr>
            <p:txBody>
              <a:bodyPr/>
              <a:lstStyle/>
              <a:p>
                <a:r>
                  <a:rPr lang="zh-CN" altLang="en-US">
                    <a:noFill/>
                  </a:rPr>
                  <a:t> </a:t>
                </a:r>
              </a:p>
            </p:txBody>
          </p:sp>
        </mc:Fallback>
      </mc:AlternateContent>
      <p:sp>
        <p:nvSpPr>
          <p:cNvPr id="13" name="对话气泡: 椭圆形 12">
            <a:extLst>
              <a:ext uri="{FF2B5EF4-FFF2-40B4-BE49-F238E27FC236}">
                <a16:creationId xmlns:a16="http://schemas.microsoft.com/office/drawing/2014/main" id="{F76E7BDA-0517-4E84-96AF-7781639995C2}"/>
              </a:ext>
            </a:extLst>
          </p:cNvPr>
          <p:cNvSpPr/>
          <p:nvPr/>
        </p:nvSpPr>
        <p:spPr>
          <a:xfrm flipH="1">
            <a:off x="1515843" y="1260017"/>
            <a:ext cx="1476411" cy="1253610"/>
          </a:xfrm>
          <a:prstGeom prst="wedgeEllipseCallout">
            <a:avLst>
              <a:gd name="adj1" fmla="val -243881"/>
              <a:gd name="adj2" fmla="val 103677"/>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33"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A1E810E6-333F-498A-8EBC-98E98094F346}"/>
              </a:ext>
            </a:extLst>
          </p:cNvPr>
          <p:cNvSpPr txBox="1"/>
          <p:nvPr/>
        </p:nvSpPr>
        <p:spPr>
          <a:xfrm>
            <a:off x="1515843" y="1260017"/>
            <a:ext cx="1476412" cy="954300"/>
          </a:xfrm>
          <a:prstGeom prst="rect">
            <a:avLst/>
          </a:prstGeom>
          <a:noFill/>
        </p:spPr>
        <p:txBody>
          <a:bodyPr wrap="square" rtlCol="0">
            <a:spAutoFit/>
          </a:bodyPr>
          <a:lstStyle/>
          <a:p>
            <a:pPr algn="ctr"/>
            <a:endParaRPr kumimoji="1" lang="en-US" altLang="zh-CN" sz="1867" b="1" dirty="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kumimoji="1" lang="en-US" altLang="zh-CN" sz="1867" b="1" dirty="0">
                <a:solidFill>
                  <a:schemeClr val="bg1"/>
                </a:solidFill>
                <a:latin typeface="微软雅黑" panose="020B0503020204020204" pitchFamily="34" charset="-122"/>
                <a:ea typeface="微软雅黑" panose="020B0503020204020204" pitchFamily="34" charset="-122"/>
              </a:rPr>
              <a:t>K-Means</a:t>
            </a:r>
            <a:r>
              <a:rPr kumimoji="1" lang="zh-CN" altLang="en-US" sz="1867" b="1" dirty="0">
                <a:solidFill>
                  <a:schemeClr val="bg1"/>
                </a:solidFill>
                <a:latin typeface="微软雅黑" panose="020B0503020204020204" pitchFamily="34" charset="-122"/>
                <a:ea typeface="微软雅黑" panose="020B0503020204020204" pitchFamily="34" charset="-122"/>
              </a:rPr>
              <a:t>聚类</a:t>
            </a:r>
            <a:endParaRPr kumimoji="1" lang="en-US" altLang="zh-CN" sz="1867" b="1" dirty="0">
              <a:solidFill>
                <a:schemeClr val="bg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1C7A448-5FE2-4D09-AB56-CC2AF49253D6}"/>
              </a:ext>
            </a:extLst>
          </p:cNvPr>
          <p:cNvSpPr/>
          <p:nvPr/>
        </p:nvSpPr>
        <p:spPr>
          <a:xfrm>
            <a:off x="7423805" y="4562168"/>
            <a:ext cx="1429240" cy="609799"/>
          </a:xfrm>
          <a:prstGeom prst="rect">
            <a:avLst/>
          </a:prstGeom>
          <a:noFill/>
          <a:ln w="28575">
            <a:solidFill>
              <a:srgbClr val="9A0C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6" name="文本框 15">
            <a:extLst>
              <a:ext uri="{FF2B5EF4-FFF2-40B4-BE49-F238E27FC236}">
                <a16:creationId xmlns:a16="http://schemas.microsoft.com/office/drawing/2014/main" id="{5814343F-5106-4A3D-A38B-84D079E177E9}"/>
              </a:ext>
            </a:extLst>
          </p:cNvPr>
          <p:cNvSpPr txBox="1"/>
          <p:nvPr/>
        </p:nvSpPr>
        <p:spPr>
          <a:xfrm>
            <a:off x="9199746" y="1886822"/>
            <a:ext cx="1476412" cy="666977"/>
          </a:xfrm>
          <a:prstGeom prst="rect">
            <a:avLst/>
          </a:prstGeom>
          <a:noFill/>
        </p:spPr>
        <p:txBody>
          <a:bodyPr wrap="square" rtlCol="0">
            <a:spAutoFit/>
          </a:bodyPr>
          <a:lstStyle/>
          <a:p>
            <a:pPr algn="ctr"/>
            <a:endParaRPr kumimoji="1" lang="en-US" altLang="zh-CN" sz="1867" b="1" dirty="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kumimoji="1" lang="zh-CN" altLang="en-US" sz="1867" b="1" dirty="0">
                <a:solidFill>
                  <a:schemeClr val="bg1"/>
                </a:solidFill>
                <a:latin typeface="微软雅黑" panose="020B0503020204020204" pitchFamily="34" charset="-122"/>
                <a:ea typeface="微软雅黑" panose="020B0503020204020204" pitchFamily="34" charset="-122"/>
              </a:rPr>
              <a:t>异常检测</a:t>
            </a:r>
            <a:endParaRPr kumimoji="1" lang="en-US" altLang="zh-CN" sz="1867"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716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9">
            <a:extLst>
              <a:ext uri="{FF2B5EF4-FFF2-40B4-BE49-F238E27FC236}">
                <a16:creationId xmlns:a16="http://schemas.microsoft.com/office/drawing/2014/main" id="{8BAD61D7-C65D-4EBA-94D3-FF31CDE7C31A}"/>
              </a:ext>
            </a:extLst>
          </p:cNvPr>
          <p:cNvSpPr txBox="1">
            <a:spLocks noChangeArrowheads="1"/>
          </p:cNvSpPr>
          <p:nvPr/>
        </p:nvSpPr>
        <p:spPr bwMode="auto">
          <a:xfrm>
            <a:off x="276303" y="211532"/>
            <a:ext cx="4089581" cy="502766"/>
          </a:xfrm>
          <a:prstGeom prst="rect">
            <a:avLst/>
          </a:prstGeom>
          <a:noFill/>
          <a:ln w="9525">
            <a:noFill/>
            <a:miter lim="800000"/>
            <a:headEnd/>
            <a:tailEnd/>
          </a:ln>
          <a:effectLst/>
        </p:spPr>
        <p:txBody>
          <a:bodyPr wrap="none">
            <a:spAutoFit/>
          </a:bodyPr>
          <a:lstStyle/>
          <a:p>
            <a:r>
              <a:rPr lang="zh-CN" altLang="en-US" sz="2667" b="1" dirty="0">
                <a:solidFill>
                  <a:srgbClr val="C00000"/>
                </a:solidFill>
                <a:latin typeface="微软雅黑" panose="020B0503020204020204" pitchFamily="34" charset="-122"/>
                <a:ea typeface="微软雅黑" panose="020B0503020204020204" pitchFamily="34" charset="-122"/>
                <a:cs typeface="Microsoft YaHei" charset="-122"/>
              </a:rPr>
              <a:t>算法模型结果</a:t>
            </a:r>
            <a:r>
              <a:rPr lang="en-US" altLang="zh-CN" sz="2667" b="1" dirty="0">
                <a:solidFill>
                  <a:srgbClr val="C00000"/>
                </a:solidFill>
                <a:latin typeface="微软雅黑" panose="020B0503020204020204" pitchFamily="34" charset="-122"/>
                <a:ea typeface="微软雅黑" panose="020B0503020204020204" pitchFamily="34" charset="-122"/>
                <a:cs typeface="Microsoft YaHei" charset="-122"/>
              </a:rPr>
              <a:t>-</a:t>
            </a:r>
            <a:r>
              <a:rPr lang="zh-CN" altLang="en-US" sz="2667" b="1" dirty="0">
                <a:solidFill>
                  <a:srgbClr val="C00000"/>
                </a:solidFill>
                <a:latin typeface="微软雅黑" panose="020B0503020204020204" pitchFamily="34" charset="-122"/>
                <a:ea typeface="微软雅黑" panose="020B0503020204020204" pitchFamily="34" charset="-122"/>
                <a:cs typeface="Microsoft YaHei" charset="-122"/>
              </a:rPr>
              <a:t>可视化工具</a:t>
            </a:r>
          </a:p>
        </p:txBody>
      </p:sp>
      <p:grpSp>
        <p:nvGrpSpPr>
          <p:cNvPr id="19" name="组合 18">
            <a:extLst>
              <a:ext uri="{FF2B5EF4-FFF2-40B4-BE49-F238E27FC236}">
                <a16:creationId xmlns:a16="http://schemas.microsoft.com/office/drawing/2014/main" id="{44755BE8-D40B-4BAB-8107-D6C715E5BC6F}"/>
              </a:ext>
            </a:extLst>
          </p:cNvPr>
          <p:cNvGrpSpPr/>
          <p:nvPr/>
        </p:nvGrpSpPr>
        <p:grpSpPr>
          <a:xfrm>
            <a:off x="835737" y="784853"/>
            <a:ext cx="10264884" cy="3270126"/>
            <a:chOff x="-44969" y="601406"/>
            <a:chExt cx="7698666" cy="2452595"/>
          </a:xfrm>
        </p:grpSpPr>
        <p:pic>
          <p:nvPicPr>
            <p:cNvPr id="12" name="图片 11">
              <a:extLst>
                <a:ext uri="{FF2B5EF4-FFF2-40B4-BE49-F238E27FC236}">
                  <a16:creationId xmlns:a16="http://schemas.microsoft.com/office/drawing/2014/main" id="{C9A8F0EA-775C-491A-BEE3-E5CF04EC832F}"/>
                </a:ext>
              </a:extLst>
            </p:cNvPr>
            <p:cNvPicPr>
              <a:picLocks noChangeAspect="1"/>
            </p:cNvPicPr>
            <p:nvPr/>
          </p:nvPicPr>
          <p:blipFill>
            <a:blip r:embed="rId2"/>
            <a:srcRect/>
            <a:stretch/>
          </p:blipFill>
          <p:spPr>
            <a:xfrm>
              <a:off x="-44969" y="855446"/>
              <a:ext cx="2841043" cy="219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图片 12">
              <a:extLst>
                <a:ext uri="{FF2B5EF4-FFF2-40B4-BE49-F238E27FC236}">
                  <a16:creationId xmlns:a16="http://schemas.microsoft.com/office/drawing/2014/main" id="{FA51CAB1-B460-4436-9CDB-6CD87C2CE354}"/>
                </a:ext>
              </a:extLst>
            </p:cNvPr>
            <p:cNvPicPr>
              <a:picLocks noChangeAspect="1"/>
            </p:cNvPicPr>
            <p:nvPr/>
          </p:nvPicPr>
          <p:blipFill>
            <a:blip r:embed="rId3"/>
            <a:srcRect/>
            <a:stretch/>
          </p:blipFill>
          <p:spPr>
            <a:xfrm>
              <a:off x="3044824" y="860227"/>
              <a:ext cx="4608873" cy="21937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矩形 3">
              <a:extLst>
                <a:ext uri="{FF2B5EF4-FFF2-40B4-BE49-F238E27FC236}">
                  <a16:creationId xmlns:a16="http://schemas.microsoft.com/office/drawing/2014/main" id="{1822E88D-6B87-4DD7-82B4-7BF41D0CC19B}"/>
                </a:ext>
              </a:extLst>
            </p:cNvPr>
            <p:cNvSpPr/>
            <p:nvPr/>
          </p:nvSpPr>
          <p:spPr>
            <a:xfrm>
              <a:off x="607118" y="601406"/>
              <a:ext cx="2572232" cy="258821"/>
            </a:xfrm>
            <a:prstGeom prst="rect">
              <a:avLst/>
            </a:prstGeom>
            <a:noFill/>
          </p:spPr>
          <p:txBody>
            <a:bodyPr wrap="square">
              <a:spAutoFit/>
            </a:bodyPr>
            <a:lstStyle/>
            <a:p>
              <a:pPr algn="ctr">
                <a:lnSpc>
                  <a:spcPct val="130000"/>
                </a:lnSpc>
              </a:pPr>
              <a:r>
                <a:rPr lang="en-US" altLang="zh-CN" sz="1400" b="1" dirty="0">
                  <a:latin typeface="微软雅黑" panose="020B0503020204020204" pitchFamily="34" charset="-122"/>
                  <a:ea typeface="微软雅黑" panose="020B0503020204020204" pitchFamily="34" charset="-122"/>
                </a:rPr>
                <a:t>K-Means</a:t>
              </a:r>
              <a:r>
                <a:rPr lang="zh-CN" altLang="en-US" sz="1400" b="1" dirty="0">
                  <a:latin typeface="微软雅黑" panose="020B0503020204020204" pitchFamily="34" charset="-122"/>
                  <a:ea typeface="微软雅黑" panose="020B0503020204020204" pitchFamily="34" charset="-122"/>
                </a:rPr>
                <a:t>聚类结果</a:t>
              </a:r>
            </a:p>
          </p:txBody>
        </p:sp>
        <p:sp>
          <p:nvSpPr>
            <p:cNvPr id="6" name="矩形 5">
              <a:extLst>
                <a:ext uri="{FF2B5EF4-FFF2-40B4-BE49-F238E27FC236}">
                  <a16:creationId xmlns:a16="http://schemas.microsoft.com/office/drawing/2014/main" id="{BC256C9D-148A-4F5E-BA86-C8D272454877}"/>
                </a:ext>
              </a:extLst>
            </p:cNvPr>
            <p:cNvSpPr/>
            <p:nvPr/>
          </p:nvSpPr>
          <p:spPr>
            <a:xfrm>
              <a:off x="3994304" y="601406"/>
              <a:ext cx="2565199" cy="258821"/>
            </a:xfrm>
            <a:prstGeom prst="rect">
              <a:avLst/>
            </a:prstGeom>
            <a:noFill/>
          </p:spPr>
          <p:txBody>
            <a:bodyPr wrap="square">
              <a:spAutoFit/>
            </a:bodyPr>
            <a:lstStyle/>
            <a:p>
              <a:pPr algn="ctr">
                <a:lnSpc>
                  <a:spcPct val="130000"/>
                </a:lnSpc>
              </a:pPr>
              <a:r>
                <a:rPr lang="zh-CN" altLang="en-US" sz="1400" b="1" dirty="0">
                  <a:latin typeface="微软雅黑" panose="020B0503020204020204" pitchFamily="34" charset="-122"/>
                  <a:ea typeface="微软雅黑" panose="020B0503020204020204" pitchFamily="34" charset="-122"/>
                </a:rPr>
                <a:t>异常检测结果</a:t>
              </a:r>
            </a:p>
          </p:txBody>
        </p:sp>
      </p:grpSp>
      <p:sp>
        <p:nvSpPr>
          <p:cNvPr id="18" name="矩形 17">
            <a:extLst>
              <a:ext uri="{FF2B5EF4-FFF2-40B4-BE49-F238E27FC236}">
                <a16:creationId xmlns:a16="http://schemas.microsoft.com/office/drawing/2014/main" id="{059A7D1E-F5FC-4DDB-9CB3-F19F94BFEE6B}"/>
              </a:ext>
            </a:extLst>
          </p:cNvPr>
          <p:cNvSpPr/>
          <p:nvPr/>
        </p:nvSpPr>
        <p:spPr>
          <a:xfrm>
            <a:off x="463659" y="4429380"/>
            <a:ext cx="11053483" cy="1882792"/>
          </a:xfrm>
          <a:prstGeom prst="rect">
            <a:avLst/>
          </a:prstGeom>
          <a:solidFill>
            <a:schemeClr val="bg1">
              <a:lumMod val="95000"/>
            </a:schemeClr>
          </a:solidFill>
          <a:ln w="60325" cmpd="thickThi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94" indent="-228594">
              <a:lnSpc>
                <a:spcPct val="150000"/>
              </a:lnSpc>
              <a:buFont typeface="Wingdings" panose="05000000000000000000" pitchFamily="2" charset="2"/>
              <a:buChar char="l"/>
            </a:pPr>
            <a:r>
              <a:rPr lang="en-US" altLang="zh-CN" sz="1600" b="1" dirty="0">
                <a:solidFill>
                  <a:schemeClr val="tx1"/>
                </a:solidFill>
                <a:latin typeface="微软雅黑" panose="020B0503020204020204" pitchFamily="34" charset="-122"/>
                <a:ea typeface="微软雅黑" panose="020B0503020204020204" pitchFamily="34" charset="-122"/>
              </a:rPr>
              <a:t>K-Means</a:t>
            </a:r>
            <a:r>
              <a:rPr lang="zh-CN" altLang="en-US" sz="1600" b="1" dirty="0">
                <a:solidFill>
                  <a:schemeClr val="tx1"/>
                </a:solidFill>
                <a:latin typeface="微软雅黑" panose="020B0503020204020204" pitchFamily="34" charset="-122"/>
                <a:ea typeface="微软雅黑" panose="020B0503020204020204" pitchFamily="34" charset="-122"/>
              </a:rPr>
              <a:t>聚类结果显示，</a:t>
            </a:r>
            <a:r>
              <a:rPr lang="en-US" altLang="zh-CN" sz="1600" dirty="0">
                <a:solidFill>
                  <a:schemeClr val="tx1"/>
                </a:solidFill>
                <a:latin typeface="微软雅黑" panose="020B0503020204020204" pitchFamily="34" charset="-122"/>
                <a:ea typeface="微软雅黑" panose="020B0503020204020204" pitchFamily="34" charset="-122"/>
              </a:rPr>
              <a:t>4</a:t>
            </a:r>
            <a:r>
              <a:rPr lang="zh-CN" altLang="en-US" sz="1600" dirty="0">
                <a:solidFill>
                  <a:schemeClr val="tx1"/>
                </a:solidFill>
                <a:latin typeface="微软雅黑" panose="020B0503020204020204" pitchFamily="34" charset="-122"/>
                <a:ea typeface="微软雅黑" panose="020B0503020204020204" pitchFamily="34" charset="-122"/>
              </a:rPr>
              <a:t>台</a:t>
            </a:r>
            <a:r>
              <a:rPr lang="en-US" altLang="zh-CN" sz="1600" dirty="0">
                <a:solidFill>
                  <a:schemeClr val="tx1"/>
                </a:solidFill>
                <a:latin typeface="微软雅黑" panose="020B0503020204020204" pitchFamily="34" charset="-122"/>
                <a:ea typeface="微软雅黑" panose="020B0503020204020204" pitchFamily="34" charset="-122"/>
              </a:rPr>
              <a:t>G0001</a:t>
            </a:r>
            <a:r>
              <a:rPr lang="zh-CN" altLang="en-US" sz="1600" dirty="0">
                <a:solidFill>
                  <a:schemeClr val="tx1"/>
                </a:solidFill>
                <a:latin typeface="微软雅黑" panose="020B0503020204020204" pitchFamily="34" charset="-122"/>
                <a:ea typeface="微软雅黑" panose="020B0503020204020204" pitchFamily="34" charset="-122"/>
              </a:rPr>
              <a:t>设备的</a:t>
            </a:r>
            <a:r>
              <a:rPr lang="en-US" altLang="zh-CN" sz="1600" dirty="0">
                <a:solidFill>
                  <a:schemeClr val="tx1"/>
                </a:solidFill>
                <a:latin typeface="微软雅黑" panose="020B0503020204020204" pitchFamily="34" charset="-122"/>
                <a:ea typeface="微软雅黑" panose="020B0503020204020204" pitchFamily="34" charset="-122"/>
              </a:rPr>
              <a:t>WD001</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YL001</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YW001</a:t>
            </a:r>
            <a:r>
              <a:rPr lang="zh-CN" altLang="en-US" sz="1600" dirty="0">
                <a:solidFill>
                  <a:schemeClr val="tx1"/>
                </a:solidFill>
                <a:latin typeface="微软雅黑" panose="020B0503020204020204" pitchFamily="34" charset="-122"/>
                <a:ea typeface="微软雅黑" panose="020B0503020204020204" pitchFamily="34" charset="-122"/>
              </a:rPr>
              <a:t>的指标采集值被很好的聚成了</a:t>
            </a:r>
            <a:r>
              <a:rPr lang="en-US" altLang="zh-CN" sz="1600" dirty="0">
                <a:solidFill>
                  <a:schemeClr val="tx1"/>
                </a:solidFill>
                <a:latin typeface="微软雅黑" panose="020B0503020204020204" pitchFamily="34" charset="-122"/>
                <a:ea typeface="微软雅黑" panose="020B0503020204020204" pitchFamily="34" charset="-122"/>
              </a:rPr>
              <a:t>4</a:t>
            </a:r>
            <a:r>
              <a:rPr lang="zh-CN" altLang="en-US" sz="1600" dirty="0">
                <a:solidFill>
                  <a:schemeClr val="tx1"/>
                </a:solidFill>
                <a:latin typeface="微软雅黑" panose="020B0503020204020204" pitchFamily="34" charset="-122"/>
                <a:ea typeface="微软雅黑" panose="020B0503020204020204" pitchFamily="34" charset="-122"/>
              </a:rPr>
              <a:t>类，每一类数据集之间均没有交叉；</a:t>
            </a:r>
            <a:endParaRPr lang="en-US" altLang="zh-CN" sz="1600" dirty="0">
              <a:solidFill>
                <a:schemeClr val="tx1"/>
              </a:solidFill>
              <a:latin typeface="微软雅黑" panose="020B0503020204020204" pitchFamily="34" charset="-122"/>
              <a:ea typeface="微软雅黑" panose="020B0503020204020204" pitchFamily="34" charset="-122"/>
            </a:endParaRPr>
          </a:p>
          <a:p>
            <a:pPr marL="228594" indent="-228594">
              <a:lnSpc>
                <a:spcPct val="150000"/>
              </a:lnSpc>
              <a:buFont typeface="Wingdings" panose="05000000000000000000" pitchFamily="2" charset="2"/>
              <a:buChar char="l"/>
            </a:pPr>
            <a:r>
              <a:rPr lang="zh-CN" altLang="en-US" sz="1600" b="1" dirty="0">
                <a:solidFill>
                  <a:schemeClr val="tx1"/>
                </a:solidFill>
                <a:latin typeface="微软雅黑" panose="020B0503020204020204" pitchFamily="34" charset="-122"/>
                <a:ea typeface="微软雅黑" panose="020B0503020204020204" pitchFamily="34" charset="-122"/>
              </a:rPr>
              <a:t>异常检测结果显示</a:t>
            </a:r>
            <a:r>
              <a:rPr lang="zh-CN" altLang="en-US" sz="1600" dirty="0">
                <a:solidFill>
                  <a:schemeClr val="tx1"/>
                </a:solidFill>
                <a:latin typeface="微软雅黑" panose="020B0503020204020204" pitchFamily="34" charset="-122"/>
                <a:ea typeface="微软雅黑" panose="020B0503020204020204" pitchFamily="34" charset="-122"/>
              </a:rPr>
              <a:t>，用于测试的</a:t>
            </a:r>
            <a:r>
              <a:rPr lang="en-US" altLang="zh-CN" sz="1600" dirty="0">
                <a:solidFill>
                  <a:schemeClr val="tx1"/>
                </a:solidFill>
                <a:latin typeface="微软雅黑" panose="020B0503020204020204" pitchFamily="34" charset="-122"/>
                <a:ea typeface="微软雅黑" panose="020B0503020204020204" pitchFamily="34" charset="-122"/>
              </a:rPr>
              <a:t>172</a:t>
            </a:r>
            <a:r>
              <a:rPr lang="zh-CN" altLang="en-US" sz="1600" dirty="0">
                <a:solidFill>
                  <a:schemeClr val="tx1"/>
                </a:solidFill>
                <a:latin typeface="微软雅黑" panose="020B0503020204020204" pitchFamily="34" charset="-122"/>
                <a:ea typeface="微软雅黑" panose="020B0503020204020204" pitchFamily="34" charset="-122"/>
              </a:rPr>
              <a:t>条数据中有</a:t>
            </a:r>
            <a:r>
              <a:rPr lang="en-US" altLang="zh-CN" sz="1600" b="1" dirty="0">
                <a:solidFill>
                  <a:schemeClr val="tx1"/>
                </a:solidFill>
                <a:latin typeface="微软雅黑" panose="020B0503020204020204" pitchFamily="34" charset="-122"/>
                <a:ea typeface="微软雅黑" panose="020B0503020204020204" pitchFamily="34" charset="-122"/>
              </a:rPr>
              <a:t>52</a:t>
            </a:r>
            <a:r>
              <a:rPr lang="zh-CN" altLang="en-US" sz="1600" dirty="0">
                <a:solidFill>
                  <a:schemeClr val="tx1"/>
                </a:solidFill>
                <a:latin typeface="微软雅黑" panose="020B0503020204020204" pitchFamily="34" charset="-122"/>
                <a:ea typeface="微软雅黑" panose="020B0503020204020204" pitchFamily="34" charset="-122"/>
              </a:rPr>
              <a:t>条异常数据，其中有</a:t>
            </a:r>
            <a:r>
              <a:rPr lang="en-US" altLang="zh-CN" sz="1600" b="1" dirty="0">
                <a:solidFill>
                  <a:schemeClr val="tx1"/>
                </a:solidFill>
                <a:latin typeface="微软雅黑" panose="020B0503020204020204" pitchFamily="34" charset="-122"/>
                <a:ea typeface="微软雅黑" panose="020B0503020204020204" pitchFamily="34" charset="-122"/>
              </a:rPr>
              <a:t>36</a:t>
            </a:r>
            <a:r>
              <a:rPr lang="zh-CN" altLang="en-US" sz="1600" dirty="0">
                <a:solidFill>
                  <a:schemeClr val="tx1"/>
                </a:solidFill>
                <a:latin typeface="微软雅黑" panose="020B0503020204020204" pitchFamily="34" charset="-122"/>
                <a:ea typeface="微软雅黑" panose="020B0503020204020204" pitchFamily="34" charset="-122"/>
              </a:rPr>
              <a:t>条是由</a:t>
            </a:r>
            <a:r>
              <a:rPr lang="en-US" altLang="zh-CN" sz="1600" b="1" dirty="0">
                <a:solidFill>
                  <a:schemeClr val="tx1"/>
                </a:solidFill>
                <a:latin typeface="微软雅黑" panose="020B0503020204020204" pitchFamily="34" charset="-122"/>
                <a:ea typeface="微软雅黑" panose="020B0503020204020204" pitchFamily="34" charset="-122"/>
              </a:rPr>
              <a:t>500110241005G0001</a:t>
            </a:r>
            <a:r>
              <a:rPr lang="zh-CN" altLang="en-US" sz="1600" dirty="0">
                <a:solidFill>
                  <a:schemeClr val="tx1"/>
                </a:solidFill>
                <a:latin typeface="微软雅黑" panose="020B0503020204020204" pitchFamily="34" charset="-122"/>
                <a:ea typeface="微软雅黑" panose="020B0503020204020204" pitchFamily="34" charset="-122"/>
              </a:rPr>
              <a:t>设备采集的，</a:t>
            </a:r>
            <a:r>
              <a:rPr lang="en-US" altLang="zh-CN" sz="1600" b="1" dirty="0">
                <a:solidFill>
                  <a:schemeClr val="tx1"/>
                </a:solidFill>
                <a:latin typeface="微软雅黑" panose="020B0503020204020204" pitchFamily="34" charset="-122"/>
                <a:ea typeface="微软雅黑" panose="020B0503020204020204" pitchFamily="34" charset="-122"/>
              </a:rPr>
              <a:t>11</a:t>
            </a:r>
            <a:r>
              <a:rPr lang="zh-CN" altLang="en-US" sz="1600" dirty="0">
                <a:solidFill>
                  <a:schemeClr val="tx1"/>
                </a:solidFill>
                <a:latin typeface="微软雅黑" panose="020B0503020204020204" pitchFamily="34" charset="-122"/>
                <a:ea typeface="微软雅黑" panose="020B0503020204020204" pitchFamily="34" charset="-122"/>
              </a:rPr>
              <a:t>条是由</a:t>
            </a:r>
            <a:r>
              <a:rPr lang="en-US" altLang="zh-CN" sz="1600" b="1" dirty="0">
                <a:solidFill>
                  <a:schemeClr val="tx1"/>
                </a:solidFill>
                <a:latin typeface="微软雅黑" panose="020B0503020204020204" pitchFamily="34" charset="-122"/>
                <a:ea typeface="微软雅黑" panose="020B0503020204020204" pitchFamily="34" charset="-122"/>
              </a:rPr>
              <a:t>500110241003G0001</a:t>
            </a:r>
            <a:r>
              <a:rPr lang="zh-CN" altLang="en-US" sz="1600" dirty="0">
                <a:solidFill>
                  <a:schemeClr val="tx1"/>
                </a:solidFill>
                <a:latin typeface="微软雅黑" panose="020B0503020204020204" pitchFamily="34" charset="-122"/>
                <a:ea typeface="微软雅黑" panose="020B0503020204020204" pitchFamily="34" charset="-122"/>
              </a:rPr>
              <a:t>设备采集的，</a:t>
            </a:r>
            <a:r>
              <a:rPr lang="en-US" altLang="zh-CN" sz="1600" b="1" dirty="0">
                <a:solidFill>
                  <a:schemeClr val="tx1"/>
                </a:solidFill>
                <a:latin typeface="微软雅黑" panose="020B0503020204020204" pitchFamily="34" charset="-122"/>
                <a:ea typeface="微软雅黑" panose="020B0503020204020204" pitchFamily="34" charset="-122"/>
              </a:rPr>
              <a:t> 5</a:t>
            </a:r>
            <a:r>
              <a:rPr lang="zh-CN" altLang="en-US" sz="1600" dirty="0">
                <a:solidFill>
                  <a:schemeClr val="tx1"/>
                </a:solidFill>
                <a:latin typeface="微软雅黑" panose="020B0503020204020204" pitchFamily="34" charset="-122"/>
                <a:ea typeface="微软雅黑" panose="020B0503020204020204" pitchFamily="34" charset="-122"/>
              </a:rPr>
              <a:t>条是由</a:t>
            </a:r>
            <a:r>
              <a:rPr lang="en-US" altLang="zh-CN" sz="1600" b="1" dirty="0">
                <a:solidFill>
                  <a:schemeClr val="tx1"/>
                </a:solidFill>
                <a:latin typeface="微软雅黑" panose="020B0503020204020204" pitchFamily="34" charset="-122"/>
                <a:ea typeface="微软雅黑" panose="020B0503020204020204" pitchFamily="34" charset="-122"/>
              </a:rPr>
              <a:t>500110241004G0001</a:t>
            </a:r>
            <a:r>
              <a:rPr lang="zh-CN" altLang="en-US" sz="1600" dirty="0">
                <a:solidFill>
                  <a:schemeClr val="tx1"/>
                </a:solidFill>
                <a:latin typeface="微软雅黑" panose="020B0503020204020204" pitchFamily="34" charset="-122"/>
                <a:ea typeface="微软雅黑" panose="020B0503020204020204" pitchFamily="34" charset="-122"/>
              </a:rPr>
              <a:t>设备采集的。</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3234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6FB60-974E-46E0-9876-08F4BB1906B2}"/>
              </a:ext>
            </a:extLst>
          </p:cNvPr>
          <p:cNvSpPr>
            <a:spLocks noGrp="1"/>
          </p:cNvSpPr>
          <p:nvPr>
            <p:ph type="title"/>
          </p:nvPr>
        </p:nvSpPr>
        <p:spPr>
          <a:xfrm>
            <a:off x="755457" y="325449"/>
            <a:ext cx="4939665" cy="499499"/>
          </a:xfrm>
        </p:spPr>
        <p:txBody>
          <a:bodyPr/>
          <a:lstStyle/>
          <a:p>
            <a:r>
              <a:rPr lang="zh-CN" altLang="en-US" sz="2667" b="1" dirty="0">
                <a:solidFill>
                  <a:srgbClr val="C00000"/>
                </a:solidFill>
                <a:latin typeface="微软雅黑" panose="020B0503020204020204" pitchFamily="34" charset="-122"/>
                <a:ea typeface="微软雅黑" panose="020B0503020204020204" pitchFamily="34" charset="-122"/>
              </a:rPr>
              <a:t>总结</a:t>
            </a:r>
          </a:p>
        </p:txBody>
      </p:sp>
      <p:sp>
        <p:nvSpPr>
          <p:cNvPr id="5" name="文本框 4">
            <a:extLst>
              <a:ext uri="{FF2B5EF4-FFF2-40B4-BE49-F238E27FC236}">
                <a16:creationId xmlns:a16="http://schemas.microsoft.com/office/drawing/2014/main" id="{88F4E0A0-773E-405E-AE30-5562EBB5C3F8}"/>
              </a:ext>
            </a:extLst>
          </p:cNvPr>
          <p:cNvSpPr txBox="1"/>
          <p:nvPr/>
        </p:nvSpPr>
        <p:spPr>
          <a:xfrm>
            <a:off x="567578" y="1006079"/>
            <a:ext cx="11161560" cy="5444888"/>
          </a:xfrm>
          <a:prstGeom prst="rect">
            <a:avLst/>
          </a:prstGeom>
          <a:noFill/>
        </p:spPr>
        <p:txBody>
          <a:bodyPr wrap="square">
            <a:spAutoFit/>
          </a:bodyPr>
          <a:lstStyle/>
          <a:p>
            <a:pPr marL="228594" indent="-228594">
              <a:lnSpc>
                <a:spcPct val="150000"/>
              </a:lnSpc>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业务目标</a:t>
            </a:r>
            <a:r>
              <a:rPr lang="zh-CN" altLang="en-US" dirty="0">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以应急管理部内部系统中</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天内</a:t>
            </a:r>
            <a:r>
              <a:rPr lang="zh-CN" altLang="en-US" dirty="0">
                <a:latin typeface="微软雅黑" panose="020B0503020204020204" pitchFamily="34" charset="-122"/>
                <a:ea typeface="微软雅黑" panose="020B0503020204020204" pitchFamily="34" charset="-122"/>
              </a:rPr>
              <a:t>的危化品实时数据</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为依托，根据危化品设备监测</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指标的实时采集值</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，通过机器学习算法建模，</a:t>
            </a:r>
            <a:r>
              <a:rPr lang="zh-CN" altLang="en-US" dirty="0">
                <a:solidFill>
                  <a:srgbClr val="C00000"/>
                </a:solidFill>
                <a:latin typeface="微软雅黑" panose="020B0503020204020204" pitchFamily="34" charset="-122"/>
                <a:ea typeface="微软雅黑" panose="020B0503020204020204" pitchFamily="34" charset="-122"/>
              </a:rPr>
              <a:t>预测具有相同监测指标的</a:t>
            </a:r>
            <a:r>
              <a:rPr lang="zh-CN" altLang="en-US" b="1" dirty="0">
                <a:solidFill>
                  <a:srgbClr val="C00000"/>
                </a:solidFill>
                <a:latin typeface="微软雅黑" panose="020B0503020204020204" pitchFamily="34" charset="-122"/>
                <a:ea typeface="微软雅黑" panose="020B0503020204020204" pitchFamily="34" charset="-122"/>
              </a:rPr>
              <a:t>设备</a:t>
            </a:r>
            <a:r>
              <a:rPr lang="zh-CN" altLang="en-US" dirty="0">
                <a:solidFill>
                  <a:srgbClr val="C00000"/>
                </a:solidFill>
                <a:latin typeface="微软雅黑" panose="020B0503020204020204" pitchFamily="34" charset="-122"/>
                <a:ea typeface="微软雅黑" panose="020B0503020204020204" pitchFamily="34" charset="-122"/>
              </a:rPr>
              <a:t>在</a:t>
            </a:r>
            <a:r>
              <a:rPr lang="zh-CN" altLang="en-US" b="1" dirty="0">
                <a:solidFill>
                  <a:srgbClr val="C00000"/>
                </a:solidFill>
                <a:latin typeface="微软雅黑" panose="020B0503020204020204" pitchFamily="34" charset="-122"/>
                <a:ea typeface="微软雅黑" panose="020B0503020204020204" pitchFamily="34" charset="-122"/>
              </a:rPr>
              <a:t>未来一天</a:t>
            </a:r>
            <a:r>
              <a:rPr lang="zh-CN" altLang="en-US" dirty="0">
                <a:solidFill>
                  <a:srgbClr val="C00000"/>
                </a:solidFill>
                <a:latin typeface="微软雅黑" panose="020B0503020204020204" pitchFamily="34" charset="-122"/>
                <a:ea typeface="微软雅黑" panose="020B0503020204020204" pitchFamily="34" charset="-122"/>
              </a:rPr>
              <a:t>是否</a:t>
            </a:r>
            <a:r>
              <a:rPr lang="zh-CN" altLang="en-US" b="1" dirty="0">
                <a:solidFill>
                  <a:srgbClr val="C00000"/>
                </a:solidFill>
                <a:latin typeface="微软雅黑" panose="020B0503020204020204" pitchFamily="34" charset="-122"/>
                <a:ea typeface="微软雅黑" panose="020B0503020204020204" pitchFamily="34" charset="-122"/>
              </a:rPr>
              <a:t>异常</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，为相关单位机构制定监管政策提供数据及模型支持</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28594" indent="-228594">
              <a:lnSpc>
                <a:spcPct val="150000"/>
              </a:lnSpc>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marL="228594" indent="-228594">
              <a:lnSpc>
                <a:spcPct val="150000"/>
              </a:lnSpc>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涉及数据</a:t>
            </a:r>
            <a:r>
              <a:rPr lang="zh-CN" altLang="en-US" dirty="0">
                <a:latin typeface="微软雅黑" panose="020B0503020204020204" pitchFamily="34" charset="-122"/>
                <a:ea typeface="微软雅黑" panose="020B0503020204020204" pitchFamily="34" charset="-122"/>
              </a:rPr>
              <a:t>：</a:t>
            </a:r>
            <a:r>
              <a:rPr lang="zh-CN" altLang="en-US" sz="1800" dirty="0">
                <a:latin typeface="微软雅黑" pitchFamily="34" charset="-122"/>
                <a:ea typeface="微软雅黑" pitchFamily="34" charset="-122"/>
                <a:cs typeface="Times New Roman" pitchFamily="18" charset="0"/>
              </a:rPr>
              <a:t>主要使用</a:t>
            </a:r>
            <a:r>
              <a:rPr lang="zh-CN" altLang="en-US" sz="1800" b="1" dirty="0">
                <a:latin typeface="微软雅黑" pitchFamily="34" charset="-122"/>
                <a:ea typeface="微软雅黑" pitchFamily="34" charset="-122"/>
                <a:cs typeface="Times New Roman" pitchFamily="18" charset="0"/>
              </a:rPr>
              <a:t>危化品实时数据、危化品预警数据</a:t>
            </a:r>
            <a:r>
              <a:rPr lang="zh-CN" altLang="en-US" sz="1800" dirty="0">
                <a:latin typeface="微软雅黑" pitchFamily="34" charset="-122"/>
                <a:ea typeface="微软雅黑" pitchFamily="34" charset="-122"/>
                <a:cs typeface="Times New Roman" pitchFamily="18" charset="0"/>
              </a:rPr>
              <a:t>，以重庆省的数据为例，涉及设备</a:t>
            </a:r>
            <a:r>
              <a:rPr lang="en-US" altLang="zh-CN" sz="1800" b="1" dirty="0">
                <a:solidFill>
                  <a:srgbClr val="9A1E1A"/>
                </a:solidFill>
                <a:latin typeface="微软雅黑" pitchFamily="34" charset="-122"/>
                <a:ea typeface="微软雅黑" pitchFamily="34" charset="-122"/>
                <a:cs typeface="Times New Roman" pitchFamily="18" charset="0"/>
              </a:rPr>
              <a:t>65</a:t>
            </a:r>
            <a:r>
              <a:rPr lang="zh-CN" altLang="en-US" sz="1800" dirty="0">
                <a:latin typeface="微软雅黑" pitchFamily="34" charset="-122"/>
                <a:ea typeface="微软雅黑" pitchFamily="34" charset="-122"/>
                <a:cs typeface="Times New Roman" pitchFamily="18" charset="0"/>
              </a:rPr>
              <a:t>台，指标</a:t>
            </a:r>
            <a:r>
              <a:rPr lang="en-US" altLang="zh-CN" sz="1800" b="1" dirty="0">
                <a:solidFill>
                  <a:srgbClr val="9A1E1A"/>
                </a:solidFill>
                <a:latin typeface="微软雅黑" pitchFamily="34" charset="-122"/>
                <a:ea typeface="微软雅黑" pitchFamily="34" charset="-122"/>
                <a:cs typeface="Times New Roman" pitchFamily="18" charset="0"/>
              </a:rPr>
              <a:t>117</a:t>
            </a:r>
            <a:r>
              <a:rPr lang="zh-CN" altLang="en-US" sz="1800" dirty="0">
                <a:latin typeface="微软雅黑" pitchFamily="34" charset="-122"/>
                <a:ea typeface="微软雅黑" pitchFamily="34" charset="-122"/>
                <a:cs typeface="Times New Roman" pitchFamily="18" charset="0"/>
              </a:rPr>
              <a:t>个</a:t>
            </a:r>
            <a:r>
              <a:rPr lang="en-US" altLang="zh-CN" sz="1800" dirty="0">
                <a:latin typeface="微软雅黑" pitchFamily="34" charset="-122"/>
                <a:ea typeface="微软雅黑" pitchFamily="34" charset="-122"/>
                <a:cs typeface="Times New Roman" pitchFamily="18" charset="0"/>
              </a:rPr>
              <a:t>( </a:t>
            </a:r>
            <a:r>
              <a:rPr lang="zh-CN" altLang="en-US" sz="1800" dirty="0">
                <a:latin typeface="微软雅黑" pitchFamily="34" charset="-122"/>
                <a:ea typeface="微软雅黑" pitchFamily="34" charset="-122"/>
                <a:cs typeface="Times New Roman" pitchFamily="18" charset="0"/>
              </a:rPr>
              <a:t>从 </a:t>
            </a:r>
            <a:r>
              <a:rPr lang="en-US" altLang="zh-CN" sz="1800" dirty="0">
                <a:latin typeface="微软雅黑" pitchFamily="34" charset="-122"/>
                <a:ea typeface="微软雅黑" pitchFamily="34" charset="-122"/>
                <a:cs typeface="Times New Roman" pitchFamily="18" charset="0"/>
              </a:rPr>
              <a:t>796,067 </a:t>
            </a:r>
            <a:r>
              <a:rPr lang="zh-CN" altLang="en-US" sz="1800" dirty="0">
                <a:latin typeface="微软雅黑" pitchFamily="34" charset="-122"/>
                <a:ea typeface="微软雅黑" pitchFamily="34" charset="-122"/>
                <a:cs typeface="Times New Roman" pitchFamily="18" charset="0"/>
              </a:rPr>
              <a:t>条记录中筛选而来</a:t>
            </a:r>
            <a:r>
              <a:rPr lang="en-US" altLang="zh-CN" sz="1800" dirty="0">
                <a:latin typeface="微软雅黑" pitchFamily="34" charset="-122"/>
                <a:ea typeface="微软雅黑" pitchFamily="34" charset="-122"/>
                <a:cs typeface="Times New Roman" pitchFamily="18" charset="0"/>
              </a:rPr>
              <a:t>)</a:t>
            </a:r>
            <a:r>
              <a:rPr lang="zh-CN" altLang="en-US" sz="1800" dirty="0">
                <a:latin typeface="微软雅黑" pitchFamily="34" charset="-122"/>
                <a:ea typeface="微软雅黑" pitchFamily="34" charset="-122"/>
                <a:cs typeface="Times New Roman" pitchFamily="18" charset="0"/>
              </a:rPr>
              <a:t>。</a:t>
            </a:r>
            <a:endParaRPr lang="en-US" altLang="zh-CN" sz="1800" dirty="0">
              <a:latin typeface="微软雅黑" pitchFamily="34" charset="-122"/>
              <a:ea typeface="微软雅黑" pitchFamily="34" charset="-122"/>
              <a:cs typeface="Times New Roman" pitchFamily="18" charset="0"/>
            </a:endParaRPr>
          </a:p>
          <a:p>
            <a:pPr marL="228594" indent="-228594">
              <a:lnSpc>
                <a:spcPct val="150000"/>
              </a:lnSpc>
              <a:buFont typeface="Wingdings" panose="05000000000000000000" pitchFamily="2" charset="2"/>
              <a:buChar char="n"/>
            </a:pPr>
            <a:endParaRPr lang="en-US" altLang="zh-CN" sz="1800" dirty="0">
              <a:latin typeface="微软雅黑" pitchFamily="34" charset="-122"/>
              <a:ea typeface="微软雅黑" pitchFamily="34" charset="-122"/>
              <a:cs typeface="Times New Roman" pitchFamily="18" charset="0"/>
            </a:endParaRPr>
          </a:p>
          <a:p>
            <a:pPr marL="228594" indent="-228594">
              <a:lnSpc>
                <a:spcPct val="150000"/>
              </a:lnSpc>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数据预处理</a:t>
            </a:r>
            <a:r>
              <a:rPr lang="zh-CN" altLang="en-US" dirty="0">
                <a:latin typeface="微软雅黑" panose="020B0503020204020204" pitchFamily="34" charset="-122"/>
                <a:ea typeface="微软雅黑" panose="020B0503020204020204" pitchFamily="34" charset="-122"/>
              </a:rPr>
              <a:t>：</a:t>
            </a:r>
            <a:r>
              <a:rPr lang="zh-CN" altLang="en-US" dirty="0">
                <a:latin typeface="微软雅黑" pitchFamily="34" charset="-122"/>
                <a:ea typeface="微软雅黑" pitchFamily="34" charset="-122"/>
                <a:cs typeface="Times New Roman" pitchFamily="18" charset="0"/>
              </a:rPr>
              <a:t>将设备与指标以及时间与指标进行</a:t>
            </a:r>
            <a:r>
              <a:rPr lang="zh-CN" altLang="en-US" b="1" dirty="0">
                <a:latin typeface="微软雅黑" pitchFamily="34" charset="-122"/>
                <a:ea typeface="微软雅黑" pitchFamily="34" charset="-122"/>
                <a:cs typeface="Times New Roman" pitchFamily="18" charset="0"/>
              </a:rPr>
              <a:t>一对多</a:t>
            </a:r>
            <a:r>
              <a:rPr lang="zh-CN" altLang="en-US" dirty="0">
                <a:latin typeface="微软雅黑" pitchFamily="34" charset="-122"/>
                <a:ea typeface="微软雅黑" pitchFamily="34" charset="-122"/>
                <a:cs typeface="Times New Roman" pitchFamily="18" charset="0"/>
              </a:rPr>
              <a:t>的匹配后，最终选用</a:t>
            </a:r>
            <a:r>
              <a:rPr lang="en-US" altLang="zh-CN" b="1" dirty="0">
                <a:solidFill>
                  <a:srgbClr val="9A1E1A"/>
                </a:solidFill>
                <a:latin typeface="微软雅黑" pitchFamily="34" charset="-122"/>
                <a:ea typeface="微软雅黑" pitchFamily="34" charset="-122"/>
                <a:cs typeface="Times New Roman" pitchFamily="18" charset="0"/>
              </a:rPr>
              <a:t>G0001</a:t>
            </a:r>
            <a:r>
              <a:rPr lang="zh-CN" altLang="en-US" dirty="0">
                <a:latin typeface="微软雅黑" pitchFamily="34" charset="-122"/>
                <a:ea typeface="微软雅黑" pitchFamily="34" charset="-122"/>
                <a:cs typeface="Times New Roman" pitchFamily="18" charset="0"/>
              </a:rPr>
              <a:t>设备</a:t>
            </a:r>
            <a:r>
              <a:rPr lang="en-US" altLang="zh-CN" b="1" dirty="0">
                <a:solidFill>
                  <a:srgbClr val="9A1E1A"/>
                </a:solidFill>
                <a:latin typeface="微软雅黑" pitchFamily="34" charset="-122"/>
                <a:ea typeface="微软雅黑" pitchFamily="34" charset="-122"/>
                <a:cs typeface="Times New Roman" pitchFamily="18" charset="0"/>
              </a:rPr>
              <a:t>WD001(</a:t>
            </a:r>
            <a:r>
              <a:rPr lang="zh-CN" altLang="en-US" b="1" dirty="0">
                <a:solidFill>
                  <a:srgbClr val="9A1E1A"/>
                </a:solidFill>
                <a:latin typeface="微软雅黑" pitchFamily="34" charset="-122"/>
                <a:ea typeface="微软雅黑" pitchFamily="34" charset="-122"/>
                <a:cs typeface="Times New Roman" pitchFamily="18" charset="0"/>
              </a:rPr>
              <a:t>温度</a:t>
            </a:r>
            <a:r>
              <a:rPr lang="en-US" altLang="zh-CN" b="1" dirty="0">
                <a:solidFill>
                  <a:srgbClr val="9A1E1A"/>
                </a:solidFill>
                <a:latin typeface="微软雅黑" pitchFamily="34" charset="-122"/>
                <a:ea typeface="微软雅黑" pitchFamily="34" charset="-122"/>
                <a:cs typeface="Times New Roman" pitchFamily="18" charset="0"/>
              </a:rPr>
              <a:t>)</a:t>
            </a:r>
            <a:r>
              <a:rPr lang="zh-CN" altLang="en-US" b="1" dirty="0">
                <a:solidFill>
                  <a:srgbClr val="9A1E1A"/>
                </a:solidFill>
                <a:latin typeface="微软雅黑" pitchFamily="34" charset="-122"/>
                <a:ea typeface="微软雅黑" pitchFamily="34" charset="-122"/>
                <a:cs typeface="Times New Roman" pitchFamily="18" charset="0"/>
              </a:rPr>
              <a:t>、</a:t>
            </a:r>
            <a:r>
              <a:rPr lang="en-US" altLang="zh-CN" b="1" dirty="0">
                <a:solidFill>
                  <a:srgbClr val="9A1E1A"/>
                </a:solidFill>
                <a:latin typeface="微软雅黑" pitchFamily="34" charset="-122"/>
                <a:ea typeface="微软雅黑" pitchFamily="34" charset="-122"/>
                <a:cs typeface="Times New Roman" pitchFamily="18" charset="0"/>
              </a:rPr>
              <a:t>YL001(</a:t>
            </a:r>
            <a:r>
              <a:rPr lang="zh-CN" altLang="en-US" b="1" dirty="0">
                <a:solidFill>
                  <a:srgbClr val="9A1E1A"/>
                </a:solidFill>
                <a:latin typeface="微软雅黑" pitchFamily="34" charset="-122"/>
                <a:ea typeface="微软雅黑" pitchFamily="34" charset="-122"/>
                <a:cs typeface="Times New Roman" pitchFamily="18" charset="0"/>
              </a:rPr>
              <a:t>压力</a:t>
            </a:r>
            <a:r>
              <a:rPr lang="en-US" altLang="zh-CN" b="1" dirty="0">
                <a:solidFill>
                  <a:srgbClr val="9A1E1A"/>
                </a:solidFill>
                <a:latin typeface="微软雅黑" pitchFamily="34" charset="-122"/>
                <a:ea typeface="微软雅黑" pitchFamily="34" charset="-122"/>
                <a:cs typeface="Times New Roman" pitchFamily="18" charset="0"/>
              </a:rPr>
              <a:t>)</a:t>
            </a:r>
            <a:r>
              <a:rPr lang="zh-CN" altLang="en-US" b="1" dirty="0">
                <a:solidFill>
                  <a:srgbClr val="9A1E1A"/>
                </a:solidFill>
                <a:latin typeface="微软雅黑" pitchFamily="34" charset="-122"/>
                <a:ea typeface="微软雅黑" pitchFamily="34" charset="-122"/>
                <a:cs typeface="Times New Roman" pitchFamily="18" charset="0"/>
              </a:rPr>
              <a:t>、</a:t>
            </a:r>
            <a:r>
              <a:rPr lang="en-US" altLang="zh-CN" b="1" dirty="0">
                <a:solidFill>
                  <a:srgbClr val="9A1E1A"/>
                </a:solidFill>
                <a:latin typeface="微软雅黑" pitchFamily="34" charset="-122"/>
                <a:ea typeface="微软雅黑" pitchFamily="34" charset="-122"/>
                <a:cs typeface="Times New Roman" pitchFamily="18" charset="0"/>
              </a:rPr>
              <a:t>YW001(</a:t>
            </a:r>
            <a:r>
              <a:rPr lang="zh-CN" altLang="en-US" b="1" dirty="0">
                <a:solidFill>
                  <a:srgbClr val="9A1E1A"/>
                </a:solidFill>
                <a:latin typeface="微软雅黑" pitchFamily="34" charset="-122"/>
                <a:ea typeface="微软雅黑" pitchFamily="34" charset="-122"/>
                <a:cs typeface="Times New Roman" pitchFamily="18" charset="0"/>
              </a:rPr>
              <a:t>液位</a:t>
            </a:r>
            <a:r>
              <a:rPr lang="en-US" altLang="zh-CN" b="1" dirty="0">
                <a:solidFill>
                  <a:srgbClr val="9A1E1A"/>
                </a:solidFill>
                <a:latin typeface="微软雅黑" pitchFamily="34" charset="-122"/>
                <a:ea typeface="微软雅黑" pitchFamily="34" charset="-122"/>
                <a:cs typeface="Times New Roman" pitchFamily="18" charset="0"/>
              </a:rPr>
              <a:t>)</a:t>
            </a:r>
            <a:r>
              <a:rPr lang="zh-CN" altLang="en-US" dirty="0">
                <a:latin typeface="微软雅黑" pitchFamily="34" charset="-122"/>
                <a:ea typeface="微软雅黑" pitchFamily="34" charset="-122"/>
                <a:cs typeface="Times New Roman" pitchFamily="18" charset="0"/>
              </a:rPr>
              <a:t>指标实时采集的 </a:t>
            </a:r>
            <a:r>
              <a:rPr lang="en-US" altLang="zh-CN" b="1" dirty="0">
                <a:solidFill>
                  <a:srgbClr val="9A1E1A"/>
                </a:solidFill>
                <a:latin typeface="微软雅黑" pitchFamily="34" charset="-122"/>
                <a:ea typeface="微软雅黑" pitchFamily="34" charset="-122"/>
                <a:cs typeface="Times New Roman" pitchFamily="18" charset="0"/>
              </a:rPr>
              <a:t>860</a:t>
            </a:r>
            <a:r>
              <a:rPr lang="en-US" altLang="zh-CN" b="1" dirty="0">
                <a:solidFill>
                  <a:srgbClr val="C00000"/>
                </a:solidFill>
                <a:latin typeface="微软雅黑" pitchFamily="34" charset="-122"/>
                <a:ea typeface="微软雅黑" pitchFamily="34" charset="-122"/>
                <a:cs typeface="Times New Roman" pitchFamily="18" charset="0"/>
              </a:rPr>
              <a:t> </a:t>
            </a:r>
            <a:r>
              <a:rPr lang="zh-CN" altLang="en-US" dirty="0">
                <a:latin typeface="微软雅黑" pitchFamily="34" charset="-122"/>
                <a:ea typeface="微软雅黑" pitchFamily="34" charset="-122"/>
                <a:cs typeface="Times New Roman" pitchFamily="18" charset="0"/>
              </a:rPr>
              <a:t>条数据构建算法模型</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marL="228594" indent="-228594">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228594" indent="-228594">
              <a:lnSpc>
                <a:spcPct val="150000"/>
              </a:lnSpc>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算法模型编写</a:t>
            </a:r>
            <a:r>
              <a:rPr lang="zh-CN" altLang="en-US" dirty="0">
                <a:latin typeface="微软雅黑" panose="020B0503020204020204" pitchFamily="34" charset="-122"/>
                <a:ea typeface="微软雅黑" panose="020B0503020204020204" pitchFamily="34" charset="-122"/>
              </a:rPr>
              <a:t>：将</a:t>
            </a:r>
            <a:r>
              <a:rPr lang="en-US" altLang="zh-CN" b="1" dirty="0">
                <a:solidFill>
                  <a:srgbClr val="9A1E1A"/>
                </a:solidFill>
                <a:latin typeface="微软雅黑" panose="020B0503020204020204" pitchFamily="34" charset="-122"/>
                <a:ea typeface="微软雅黑" panose="020B0503020204020204" pitchFamily="34" charset="-122"/>
              </a:rPr>
              <a:t>80%</a:t>
            </a:r>
            <a:r>
              <a:rPr lang="zh-CN" altLang="en-US" dirty="0">
                <a:latin typeface="微软雅黑" panose="020B0503020204020204" pitchFamily="34" charset="-122"/>
                <a:ea typeface="微软雅黑" panose="020B0503020204020204" pitchFamily="34" charset="-122"/>
              </a:rPr>
              <a:t>的数据集来训练逻辑回归算法模型，</a:t>
            </a:r>
            <a:r>
              <a:rPr lang="en-US" altLang="zh-CN" b="1" dirty="0">
                <a:solidFill>
                  <a:srgbClr val="9A1E1A"/>
                </a:solidFill>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的数据集来测试逻辑回归算法模型的效果。</a:t>
            </a:r>
            <a:endParaRPr lang="en-US" altLang="zh-CN" dirty="0">
              <a:latin typeface="微软雅黑" panose="020B0503020204020204" pitchFamily="34" charset="-122"/>
              <a:ea typeface="微软雅黑" panose="020B0503020204020204" pitchFamily="34" charset="-122"/>
            </a:endParaRPr>
          </a:p>
          <a:p>
            <a:pPr marL="228594" indent="-228594">
              <a:lnSpc>
                <a:spcPct val="150000"/>
              </a:lnSpc>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marL="228594" indent="-228594">
              <a:lnSpc>
                <a:spcPct val="150000"/>
              </a:lnSpc>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算法模型效果</a:t>
            </a:r>
            <a:r>
              <a:rPr lang="zh-CN" altLang="en-US" dirty="0">
                <a:latin typeface="微软雅黑" panose="020B0503020204020204" pitchFamily="34" charset="-122"/>
                <a:ea typeface="微软雅黑" panose="020B0503020204020204" pitchFamily="34" charset="-122"/>
              </a:rPr>
              <a:t>：</a:t>
            </a:r>
            <a:r>
              <a:rPr lang="en-US" altLang="zh-CN" sz="1800" b="1" dirty="0">
                <a:solidFill>
                  <a:srgbClr val="9A1E1A"/>
                </a:solidFill>
                <a:latin typeface="微软雅黑" panose="020B0503020204020204" pitchFamily="34" charset="-122"/>
                <a:ea typeface="微软雅黑" panose="020B0503020204020204" pitchFamily="34" charset="-122"/>
              </a:rPr>
              <a:t>DBI=48.47%</a:t>
            </a:r>
            <a:r>
              <a:rPr lang="zh-CN" altLang="en-US" sz="1800" b="1" dirty="0">
                <a:solidFill>
                  <a:srgbClr val="9A1E1A"/>
                </a:solidFill>
                <a:latin typeface="微软雅黑" panose="020B0503020204020204" pitchFamily="34" charset="-122"/>
                <a:ea typeface="微软雅黑" panose="020B0503020204020204" pitchFamily="34" charset="-122"/>
              </a:rPr>
              <a:t>；</a:t>
            </a:r>
            <a:r>
              <a:rPr lang="en-US" altLang="zh-CN" sz="1800" b="1" dirty="0">
                <a:solidFill>
                  <a:srgbClr val="9A1E1A"/>
                </a:solidFill>
                <a:latin typeface="微软雅黑" panose="020B0503020204020204" pitchFamily="34" charset="-122"/>
                <a:ea typeface="微软雅黑" panose="020B0503020204020204" pitchFamily="34" charset="-122"/>
              </a:rPr>
              <a:t>R2=93.96%</a:t>
            </a:r>
            <a:r>
              <a:rPr lang="zh-CN" altLang="en-US" sz="1800" b="1" dirty="0">
                <a:solidFill>
                  <a:srgbClr val="9A1E1A"/>
                </a:solidFill>
                <a:latin typeface="微软雅黑" panose="020B0503020204020204" pitchFamily="34" charset="-122"/>
                <a:ea typeface="微软雅黑" panose="020B0503020204020204" pitchFamily="34" charset="-122"/>
              </a:rPr>
              <a:t>。</a:t>
            </a:r>
            <a:endParaRPr lang="en-US" altLang="zh-CN" sz="1800" b="1" dirty="0">
              <a:solidFill>
                <a:srgbClr val="9A1E1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41564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79200" tIns="39600" rIns="79200" bIns="39600" numCol="1" anchor="t" anchorCtr="0" compatLnSpc="1">
        <a:spAutoFit/>
      </a:bodyPr>
      <a:lstStyle>
        <a:defPPr marL="0" marR="0" indent="0" algn="l" defTabSz="802005"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bg1"/>
            </a:solidFill>
            <a:effectLst/>
            <a:latin typeface="FrutigerNext LT Regular" pitchFamily="34" charset="0"/>
            <a:ea typeface="MS PGothic" panose="020B0600070205080204"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79200" tIns="39600" rIns="79200" bIns="39600" numCol="1" anchor="t" anchorCtr="0" compatLnSpc="1">
        <a:spAutoFit/>
      </a:bodyPr>
      <a:lstStyle>
        <a:defPPr marL="0" marR="0" indent="0" algn="l" defTabSz="802005"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bg1"/>
            </a:solidFill>
            <a:effectLst/>
            <a:latin typeface="FrutigerNext LT Regular" pitchFamily="34" charset="0"/>
            <a:ea typeface="MS PGothic" panose="020B0600070205080204"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18672</TotalTime>
  <Words>648</Words>
  <Application>Microsoft Office PowerPoint</Application>
  <PresentationFormat>宽屏</PresentationFormat>
  <Paragraphs>63</Paragraphs>
  <Slides>5</Slides>
  <Notes>1</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5</vt:i4>
      </vt:variant>
    </vt:vector>
  </HeadingPairs>
  <TitlesOfParts>
    <vt:vector size="21" baseType="lpstr">
      <vt:lpstr>Adobe 黑体 Std R</vt:lpstr>
      <vt:lpstr>FrutigerNext LT Medium</vt:lpstr>
      <vt:lpstr>GeosansLight</vt:lpstr>
      <vt:lpstr>DengXian</vt:lpstr>
      <vt:lpstr>微软雅黑</vt:lpstr>
      <vt:lpstr>微软雅黑 Light</vt:lpstr>
      <vt:lpstr>Arial</vt:lpstr>
      <vt:lpstr>Arial Black</vt:lpstr>
      <vt:lpstr>Calibri</vt:lpstr>
      <vt:lpstr>Cambria Math</vt:lpstr>
      <vt:lpstr>Microsoft Sans Serif</vt:lpstr>
      <vt:lpstr>Wingdings</vt:lpstr>
      <vt:lpstr>Office 主题</vt:lpstr>
      <vt:lpstr>自定义设计方案</vt:lpstr>
      <vt:lpstr>1_自定义设计方案</vt:lpstr>
      <vt:lpstr>3_自定义设计方案</vt:lpstr>
      <vt:lpstr>PowerPoint 演示文稿</vt:lpstr>
      <vt:lpstr>PowerPoint 演示文稿</vt:lpstr>
      <vt:lpstr>PowerPoint 演示文稿</vt:lpstr>
      <vt:lpstr>PowerPoint 演示文稿</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Jingqi Wang</cp:lastModifiedBy>
  <cp:revision>1102</cp:revision>
  <cp:lastPrinted>2018-12-09T04:37:22Z</cp:lastPrinted>
  <dcterms:created xsi:type="dcterms:W3CDTF">2017-06-30T01:40:55Z</dcterms:created>
  <dcterms:modified xsi:type="dcterms:W3CDTF">2021-04-28T11:27:39Z</dcterms:modified>
</cp:coreProperties>
</file>