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70309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71533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3417184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47796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225117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382752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78617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89228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93492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32694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272244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3366CA-DA3B-43E5-ABA8-F869178F3865}"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4620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366CA-DA3B-43E5-ABA8-F869178F3865}"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37995-8EE6-4BAC-9BFE-4739D6F2667C}" type="slidenum">
              <a:rPr lang="zh-CN" altLang="en-US" smtClean="0"/>
              <a:t>‹#›</a:t>
            </a:fld>
            <a:endParaRPr lang="zh-CN" altLang="en-US"/>
          </a:p>
        </p:txBody>
      </p:sp>
    </p:spTree>
    <p:extLst>
      <p:ext uri="{BB962C8B-B14F-4D97-AF65-F5344CB8AC3E}">
        <p14:creationId xmlns:p14="http://schemas.microsoft.com/office/powerpoint/2010/main" val="1173867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1</a:t>
            </a:r>
            <a:r>
              <a:rPr lang="zh-CN" altLang="en-US" b="1" i="0" u="none" strike="noStrike" baseline="0" smtClean="0">
                <a:latin typeface="Cambria"/>
                <a:ea typeface="宋体"/>
              </a:rPr>
              <a:t>章  最优化算法简介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随着大数据时代的到来，各类大数据算法和</a:t>
            </a:r>
            <a:r>
              <a:rPr lang="en-US" altLang="zh-CN" b="1" i="0" u="none" strike="noStrike" kern="1400" baseline="0" smtClean="0">
                <a:latin typeface="Cambria"/>
                <a:ea typeface="宋体"/>
              </a:rPr>
              <a:t>AI</a:t>
            </a:r>
            <a:r>
              <a:rPr lang="zh-CN" altLang="en-US" b="1" i="0" u="none" strike="noStrike" kern="1400" baseline="0" smtClean="0">
                <a:latin typeface="Cambria"/>
                <a:ea typeface="宋体"/>
              </a:rPr>
              <a:t>算法不断涌现，在各行各业得到广泛应用。作为</a:t>
            </a:r>
            <a:r>
              <a:rPr lang="en-US" altLang="zh-CN" b="1" i="0" u="none" strike="noStrike" kern="1400" baseline="0" smtClean="0">
                <a:latin typeface="Cambria"/>
                <a:ea typeface="宋体"/>
              </a:rPr>
              <a:t>AI</a:t>
            </a:r>
            <a:r>
              <a:rPr lang="zh-CN" altLang="en-US" b="1" i="0" u="none" strike="noStrike" kern="1400" baseline="0" smtClean="0">
                <a:latin typeface="Cambria"/>
                <a:ea typeface="宋体"/>
              </a:rPr>
              <a:t>算法的基础，同时也是另一门被广泛研究和应用的算法分支，最优化算法也逐渐进入大众的视野。不同于</a:t>
            </a:r>
            <a:r>
              <a:rPr lang="en-US" altLang="zh-CN" b="1" i="0" u="none" strike="noStrike" kern="1400" baseline="0" smtClean="0">
                <a:latin typeface="Cambria"/>
                <a:ea typeface="宋体"/>
              </a:rPr>
              <a:t>AI</a:t>
            </a:r>
            <a:r>
              <a:rPr lang="zh-CN" altLang="en-US" b="1" i="0" u="none" strike="noStrike" kern="1400" baseline="0" smtClean="0">
                <a:latin typeface="Cambria"/>
                <a:ea typeface="宋体"/>
              </a:rPr>
              <a:t>标准工具如</a:t>
            </a:r>
            <a:r>
              <a:rPr lang="en-US" altLang="zh-CN" b="1" i="0" u="none" strike="noStrike" kern="1400" baseline="0" smtClean="0">
                <a:latin typeface="Cambria"/>
                <a:ea typeface="宋体"/>
              </a:rPr>
              <a:t>Sklearn</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TensorFlow</a:t>
            </a:r>
            <a:r>
              <a:rPr lang="zh-CN" altLang="en-US" b="1" i="0" u="none" strike="noStrike" kern="1400" baseline="0" smtClean="0">
                <a:latin typeface="Cambria"/>
                <a:ea typeface="宋体"/>
              </a:rPr>
              <a:t>等，最优化算法目前还没有标准化的工具，在不同的问题领域有不同的形式，这也是最优化算法的使用门槛。本书将介绍常见的最优化算法知识原理，以及编程应用，在最开始的第一章，首先介绍什么是最优化算法，以及最优化算法当前应用在哪些领域，同时介绍本书的内容安排，使读者对最优化算法有一个感性的认识，对后面的章节内容安排有大致的了解，读者可以根据自己的情况有重点阅读。</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740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600200"/>
            <a:ext cx="8640960" cy="3773015"/>
          </a:xfrm>
        </p:spPr>
        <p:txBody>
          <a:bodyPr>
            <a:normAutofit fontScale="55000" lnSpcReduction="20000"/>
          </a:bodyPr>
          <a:lstStyle/>
          <a:p>
            <a:pPr marR="0" lvl="0" rtl="0"/>
            <a:r>
              <a:rPr lang="zh-CN" altLang="en-US" b="1" i="0" u="none" strike="noStrike" kern="1400" baseline="0" dirty="0" smtClean="0">
                <a:latin typeface="Cambria"/>
                <a:ea typeface="宋体"/>
              </a:rPr>
              <a:t>物资的存贮，按其目的的不同，可分为三种：</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生产存贮，它是企业为了维持正常生产而储备的原材料或半成品；</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产品存贮，它是企业为了满足其他部门的需要而存贮的半成品或成品；</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供销存贮，它是指存贮在供销部门的各种物资，直接满足顾客的需要，但不论哪种类型的存贮系统，一般都可以用图</a:t>
            </a:r>
            <a:r>
              <a:rPr lang="en-US" altLang="zh-CN" b="1" i="0" u="none" strike="noStrike" kern="1400" baseline="0" dirty="0" smtClean="0">
                <a:latin typeface="Cambria"/>
                <a:ea typeface="宋体"/>
              </a:rPr>
              <a:t>1.1</a:t>
            </a:r>
            <a:r>
              <a:rPr lang="zh-CN" altLang="en-US" b="1" i="0" u="none" strike="noStrike" kern="1400" baseline="0" dirty="0" smtClean="0">
                <a:latin typeface="Cambria"/>
                <a:ea typeface="宋体"/>
              </a:rPr>
              <a:t>的形式来表示：</a:t>
            </a:r>
          </a:p>
          <a:p>
            <a:pPr marR="0" lvl="0" rtl="0"/>
            <a:r>
              <a:rPr lang="zh-CN" altLang="en-US" b="1" i="0" u="none" strike="noStrike" kern="1400" baseline="0" dirty="0" smtClean="0">
                <a:latin typeface="Cambria"/>
                <a:ea typeface="宋体"/>
              </a:rPr>
              <a:t>也可以用“供</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存</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销”三个字来描述，即一个存贮系统，通过订货以及进货后的存贮与销售来满足顾客的需求。或者说由于生产或销售的需求，从存贮系统中取出一定数量的库存货物，这就是存贮系统的输出；贮存的货物由于不断的输出而减少，必须及时的补充，补充就是存贮系统的输入，补充可以通过外部订货，采购等活动来进行，也可以通过内部的生产活动来进行，在这个系统中，决策者可以通过控制订货时间的间隔和订货量的多少来调节系统的运行，使得在某种准则下系统运行达到最优。</a:t>
            </a:r>
          </a:p>
          <a:p>
            <a:pPr marR="0" lvl="0" rtl="0"/>
            <a:r>
              <a:rPr lang="zh-CN" altLang="en-US" b="1" i="0" u="none" strike="noStrike" kern="1400" baseline="0" dirty="0" smtClean="0">
                <a:latin typeface="Cambria"/>
                <a:ea typeface="宋体"/>
              </a:rPr>
              <a:t>因此，存贮论中研究的主要问题可以概括为：何时订货（补充存贮），每次订多少货（补充多少库存）这两个问题。</a:t>
            </a:r>
            <a:endParaRPr lang="zh-CN" altLang="en-US" b="1" i="0" u="none" strike="noStrike" kern="1400" baseline="0" dirty="0" smtClean="0">
              <a:latin typeface="Times New Roman"/>
              <a:ea typeface="宋体"/>
            </a:endParaRPr>
          </a:p>
        </p:txBody>
      </p:sp>
      <p:pic>
        <p:nvPicPr>
          <p:cNvPr id="4" name="图片 3" descr="图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944836"/>
            <a:ext cx="3168352" cy="1148460"/>
          </a:xfrm>
          <a:prstGeom prst="rect">
            <a:avLst/>
          </a:prstGeom>
          <a:noFill/>
          <a:ln>
            <a:noFill/>
          </a:ln>
        </p:spPr>
      </p:pic>
      <p:sp>
        <p:nvSpPr>
          <p:cNvPr id="5" name="矩形 4"/>
          <p:cNvSpPr/>
          <p:nvPr/>
        </p:nvSpPr>
        <p:spPr>
          <a:xfrm>
            <a:off x="3468553" y="6144487"/>
            <a:ext cx="1774845"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1.1  </a:t>
            </a:r>
            <a:r>
              <a:rPr lang="zh-CN" altLang="en-US" b="1" kern="1400" dirty="0">
                <a:latin typeface="Cambria"/>
              </a:rPr>
              <a:t>库存模型</a:t>
            </a:r>
          </a:p>
        </p:txBody>
      </p:sp>
    </p:spTree>
    <p:extLst>
      <p:ext uri="{BB962C8B-B14F-4D97-AF65-F5344CB8AC3E}">
        <p14:creationId xmlns:p14="http://schemas.microsoft.com/office/powerpoint/2010/main" val="326421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1.2.3</a:t>
            </a:r>
            <a:r>
              <a:rPr lang="zh-CN" altLang="en-US" b="1" i="0" u="none" strike="noStrike" baseline="0" smtClean="0">
                <a:latin typeface="Cambria"/>
                <a:ea typeface="宋体"/>
              </a:rPr>
              <a:t>  图论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自然界和人类社会中的很多事物以及事物之间的联系都可以用点和线联系起来的图形描述，例如用点表示城市，点之间的连线表示城市之间的道路，就可以描述城市间的交通。如果连接旁标明城市间的距离，在网络图中成为权，形成加权图，就可以进一步研究从一个城市到另一个城市的最短路径；或者在连线旁边标上运输单价，就可以分析运费最小的运输方案。用图来描述事物间的联系，不仅直观清晰，而且网络的画法简单，不必拘泥于比例与曲直。图论是拓补学的一个分支，也是运筹学的重要分支，是建立和处理离散数学模型的有用工具。</a:t>
            </a:r>
          </a:p>
          <a:p>
            <a:pPr marR="0" lvl="0" rtl="0"/>
            <a:r>
              <a:rPr lang="zh-CN" altLang="en-US" b="1" i="0" u="none" strike="noStrike" kern="1400" baseline="0" smtClean="0">
                <a:latin typeface="Cambria"/>
                <a:ea typeface="宋体"/>
              </a:rPr>
              <a:t>近年来，随着计算机科学技术和运筹学的发展，网络图论得到了进一步的发展，其应用日益广泛。网络图论的分析方法被广泛应用于：电力线网、煤气管道网分析；印刷电路与集成电路的布线和测试；通信网络分析；交通运输网络的分析；经济和管理领域中有关刘兴成的网络分析等。</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18659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1.2.4</a:t>
            </a:r>
            <a:r>
              <a:rPr lang="zh-CN" altLang="en-US" b="1" i="0" u="none" strike="noStrike" baseline="0" smtClean="0">
                <a:latin typeface="Cambria"/>
                <a:ea typeface="宋体"/>
              </a:rPr>
              <a:t>  排队论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排队论又叫随机服务系统理论，最初是在二十世纪初由丹麦工程师艾尔郎关于电话交换机的效率研究开始的，在第二次世界大战中为了对飞机场跑道的容纳量进行估算，它得到了进一步的发展，其相应的学科更新论、可靠性理论等也都发展起来。</a:t>
            </a:r>
          </a:p>
          <a:p>
            <a:pPr marR="0" lvl="0" rtl="0"/>
            <a:r>
              <a:rPr lang="zh-CN" altLang="en-US" b="1" i="0" u="none" strike="noStrike" kern="1400" baseline="0" smtClean="0">
                <a:latin typeface="Cambria"/>
                <a:ea typeface="宋体"/>
              </a:rPr>
              <a:t>排队论又叫做随机服务系统理论。它的研究目的是要回答如何改进服务机构或组织被服务的对象，使得某种指标达到最优的问题。</a:t>
            </a:r>
          </a:p>
          <a:p>
            <a:pPr marR="0" lvl="0" rtl="0"/>
            <a:r>
              <a:rPr lang="zh-CN" altLang="en-US" b="1" i="0" u="none" strike="noStrike" kern="1400" baseline="0" smtClean="0">
                <a:latin typeface="Cambria"/>
                <a:ea typeface="宋体"/>
              </a:rPr>
              <a:t>因为排队现象是一个随机现象，因此在研究排队现象的时候，主要采用的是研究随机现象的概率论作为主要工具。此外，还有微分和微分方程。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9543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1.2.5</a:t>
            </a:r>
            <a:r>
              <a:rPr lang="zh-CN" altLang="en-US" b="1" i="0" u="none" strike="noStrike" baseline="0" smtClean="0">
                <a:latin typeface="Cambria"/>
                <a:ea typeface="宋体"/>
              </a:rPr>
              <a:t>  可靠性理论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可靠性理论是研究系统故障、以提高系统可靠性问题的理论。可靠性理论研究的系统一般分为两类：</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）不可修系统：如导弹等，这种系统的参数是寿命、可靠度等。</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）可修复系统：如一般的机电设备等，这种系统的重要参数是有效度，其值为系统的正常工作时间与正常工作时间加上事故修理时间之比。</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845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1.2.6</a:t>
            </a:r>
            <a:r>
              <a:rPr lang="zh-CN" altLang="en-US" b="1" i="0" u="none" strike="noStrike" baseline="0" smtClean="0">
                <a:latin typeface="Cambria"/>
                <a:ea typeface="宋体"/>
              </a:rPr>
              <a:t>  对策论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对策论又称博弈论，经典的田忌赛马、智猪博弈就是典型的博弈论问题。博弈论是指研究多个个体或团队之间在特定条件制约下的对局中利用相关方的策略，而实施对应策略的学科，它是应用数学的一个分支，既是现代数学的一个新分支，也是运筹学的一个重要学科。目前在生物学、经济学、国际关系学、计算机科学、政治学、军事战略和其他很多学科都有广泛的应用。</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290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1.2.7</a:t>
            </a:r>
            <a:r>
              <a:rPr lang="zh-CN" altLang="en-US" b="1" i="0" u="none" strike="noStrike" baseline="0" smtClean="0">
                <a:latin typeface="Cambria"/>
                <a:ea typeface="宋体"/>
              </a:rPr>
              <a:t>  决策论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决策论研究决策问题，所谓决策就是根据客观可能性，借助一定的理论、方法和工具，科学地选择最优方案的过程。决策问题是由决策者和决策域构成的，而决策域由决策空间、状态空间和结果函数构成。研究决策理论与方法的科学就是决策科学。</a:t>
            </a:r>
          </a:p>
          <a:p>
            <a:pPr marR="0" lvl="0" rtl="0"/>
            <a:r>
              <a:rPr lang="zh-CN" altLang="en-US" b="1" i="0" u="none" strike="noStrike" kern="1400" baseline="0" smtClean="0">
                <a:latin typeface="Cambria"/>
                <a:ea typeface="宋体"/>
              </a:rPr>
              <a:t>决策所要解决的问题是多种多样的，从不同角度有不同的分类方法。按决策者所面临的自然状态的确定与否可分为：确定型决策、不确定型决策和风险型决策；按决策所依据的目标个数可分为：单目标决策与多目标决策；按决策问题的性质可分为：战略决策与策略决策，以及按不同准则划分成的种种决策问题类型。不同类型的决策问题应采用不同的决策方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1888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1.2.8</a:t>
            </a:r>
            <a:r>
              <a:rPr lang="zh-CN" altLang="en-US" b="1" i="0" u="none" strike="noStrike" baseline="0" smtClean="0">
                <a:latin typeface="Cambria"/>
                <a:ea typeface="宋体"/>
              </a:rPr>
              <a:t>  搜索论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搜索论是由于第二次世界大战中战争的需要而出现的运筹学分支。主要研究在资源和探测手段受到限制的情况下，如何设计寻找某种目标的最优方案，并加以实施的理论和方法。在第二次世界大战中，同盟国的空军和海军在研究如何针对轴心国的潜艇活动、舰队运输和兵力部署等进行甄别的过程中产生的。</a:t>
            </a:r>
          </a:p>
          <a:p>
            <a:pPr marR="0" lvl="0" rtl="0"/>
            <a:r>
              <a:rPr lang="zh-CN" altLang="en-US" b="1" i="0" u="none" strike="noStrike" kern="1400" baseline="0" smtClean="0">
                <a:latin typeface="Cambria"/>
                <a:ea typeface="宋体"/>
              </a:rPr>
              <a:t>搜索论在实际应用中也取得了不少成效，例如二十世纪六十年代，美国寻找在大西洋失踪的核潜艇“打谷者号”和“蝎子号”，以及在地中海寻找丢失的氢弹，都是依据搜索论获得成功的。</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554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1.3  </a:t>
            </a:r>
            <a:r>
              <a:rPr lang="zh-CN" altLang="en-US" b="1" i="0" u="none" strike="noStrike" baseline="0" smtClean="0">
                <a:latin typeface="Cambria"/>
                <a:ea typeface="宋体"/>
              </a:rPr>
              <a:t>本书内容安排</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本书主要讲解基础的数学规划、网络分析、智能优化算法三部分内容，同时还会讲解</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编程。</a:t>
            </a:r>
          </a:p>
          <a:p>
            <a:pPr marR="0" lvl="0" rtl="0"/>
            <a:r>
              <a:rPr lang="zh-CN" altLang="en-US" b="1" i="0" u="none" strike="noStrike" kern="1400" baseline="0" smtClean="0">
                <a:latin typeface="Cambria"/>
                <a:ea typeface="宋体"/>
              </a:rPr>
              <a:t>本书的定位是理论与实践相结合，因此除了理论部分的公式推导外，还会结合图形化方法演示各种算法的优化过程，使读者对复杂问题有一个直观的感受，更好理解算法是如何迭代求解问题，理解如何将实际问题建模成数学问题并用数学工具求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42656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1.1  </a:t>
            </a:r>
            <a:r>
              <a:rPr lang="zh-CN" altLang="en-US" b="1" i="0" u="none" strike="noStrike" baseline="0" smtClean="0">
                <a:latin typeface="Cambria"/>
                <a:ea typeface="宋体"/>
              </a:rPr>
              <a:t>最优化算法简介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运筹学（</a:t>
            </a:r>
            <a:r>
              <a:rPr lang="en-US" altLang="zh-CN" b="1" i="0" u="none" strike="noStrike" kern="1400" baseline="0" smtClean="0">
                <a:latin typeface="Cambria"/>
                <a:ea typeface="宋体"/>
              </a:rPr>
              <a:t>Operation Research</a:t>
            </a:r>
            <a:r>
              <a:rPr lang="zh-CN" altLang="en-US" b="1" i="0" u="none" strike="noStrike" kern="1400" baseline="0" smtClean="0">
                <a:latin typeface="Cambria"/>
                <a:ea typeface="宋体"/>
              </a:rPr>
              <a:t>，简写</a:t>
            </a:r>
            <a:r>
              <a:rPr lang="en-US" altLang="zh-CN" b="1" i="0" u="none" strike="noStrike" kern="1400" baseline="0" smtClean="0">
                <a:latin typeface="Cambria"/>
                <a:ea typeface="宋体"/>
              </a:rPr>
              <a:t>OR</a:t>
            </a:r>
            <a:r>
              <a:rPr lang="zh-CN" altLang="en-US" b="1" i="0" u="none" strike="noStrike" kern="1400" baseline="0" smtClean="0">
                <a:latin typeface="Cambria"/>
                <a:ea typeface="宋体"/>
              </a:rPr>
              <a:t>），又称最优化算法，作为一门现代科学，是从二次世界大战初期的军事任务开始的，当时迫切需要把各项稀少的资源以有效的方式分配给各种不同的军事经营及在每一经营中的各项活动，在第二次世界大战期间和战后经济、生产恢复期间，一些由多学科专家组成的运筹组织在军事决策、资源合理利用和提高生产效率等领域都做出了很大的贡献，他们的工作也促使运筹学理论逐步形成一门新兴的学科，并迅速得到普及和发展。</a:t>
            </a:r>
          </a:p>
          <a:p>
            <a:pPr marR="0" lvl="0" rtl="0"/>
            <a:r>
              <a:rPr lang="zh-CN" altLang="en-US" b="1" i="0" u="none" strike="noStrike" kern="1400" baseline="0" smtClean="0">
                <a:latin typeface="Cambria"/>
                <a:ea typeface="宋体"/>
              </a:rPr>
              <a:t>运筹学与最优化理论是利用现代数学、系统科学、计算机科学以及其他学科的最新成果，来研究人类从事的各种活动中处理事务的数量化规律，使得有限的人、物、财、时、空信息等资源得到充分和合理的利用，以期获得尽可能满意的经济和社会效果。</a:t>
            </a:r>
          </a:p>
          <a:p>
            <a:pPr marR="0" lvl="0" rtl="0"/>
            <a:r>
              <a:rPr lang="zh-CN" altLang="en-US" b="1" i="0" u="none" strike="noStrike" kern="1400" baseline="0" smtClean="0">
                <a:latin typeface="Cambria"/>
                <a:ea typeface="宋体"/>
              </a:rPr>
              <a:t>运筹学最早研究经济活动和军事活动中能用数量来表达的有关策划、管理方面的问题。随着客观实际的发展，运筹学的许多内容不但研究经济和军事活动，在生产生活中得到了广泛的应用，经常用于解决现实生活中的复杂问题，特别是改善或优化现有系统的效率。运筹学本身也在不断发展，涵盖线性规划、非线性规划、整数规划、组合规划、图论、网络流、决策分析、排队论、可靠性数学理论、仓储库存论、物流论、博弈论、搜索论以及模拟等分支。</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60782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当前运筹学与最优化应用包括：</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）市场销售：（</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）生产计划：（</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）库存管理：（</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）运输问题：（</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）财政和会计： </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）人事管理：（</a:t>
            </a:r>
            <a:r>
              <a:rPr lang="en-US" altLang="zh-CN" b="1" i="0" u="none" strike="noStrike" kern="1400" baseline="0" smtClean="0">
                <a:latin typeface="Cambria"/>
                <a:ea typeface="宋体"/>
              </a:rPr>
              <a:t>7</a:t>
            </a:r>
            <a:r>
              <a:rPr lang="zh-CN" altLang="en-US" b="1" i="0" u="none" strike="noStrike" kern="1400" baseline="0" smtClean="0">
                <a:latin typeface="Cambria"/>
                <a:ea typeface="宋体"/>
              </a:rPr>
              <a:t>）设备维修、更新和可靠度、项目选择和评价：（</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）工程的最佳化设计：（</a:t>
            </a:r>
            <a:r>
              <a:rPr lang="en-US" altLang="zh-CN" b="1" i="0" u="none" strike="noStrike" kern="1400" baseline="0" smtClean="0">
                <a:latin typeface="Cambria"/>
                <a:ea typeface="宋体"/>
              </a:rPr>
              <a:t>9</a:t>
            </a:r>
            <a:r>
              <a:rPr lang="zh-CN" altLang="en-US" b="1" i="0" u="none" strike="noStrike" kern="1400" baseline="0" smtClean="0">
                <a:latin typeface="Cambria"/>
                <a:ea typeface="宋体"/>
              </a:rPr>
              <a:t>）计算机信息系统：（</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）城市管理：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5351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最优化算法的应用</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运筹学最优化理论的具体内容包括：规划论（包括线性规划、非线性规划、整数规划和动态规划）、库存论、图论、决策论、对策论、排队论、可靠性理论等，下面将一一介绍这些内容。</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8065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a:t>
            </a:r>
            <a:r>
              <a:rPr lang="en-US" altLang="zh-CN" b="1" i="0" u="none" strike="noStrike" baseline="0" smtClean="0">
                <a:latin typeface="Times New Roman"/>
                <a:ea typeface="宋体"/>
              </a:rPr>
              <a:t>.</a:t>
            </a:r>
            <a:r>
              <a:rPr lang="en-US" altLang="zh-CN" b="1" i="0" u="none" strike="noStrike" baseline="0" smtClean="0">
                <a:latin typeface="Cambria"/>
                <a:ea typeface="宋体"/>
              </a:rPr>
              <a:t>2.1  </a:t>
            </a:r>
            <a:r>
              <a:rPr lang="zh-CN" altLang="en-US" b="1" i="0" u="none" strike="noStrike" baseline="0" smtClean="0">
                <a:latin typeface="Cambria"/>
                <a:ea typeface="宋体"/>
              </a:rPr>
              <a:t>规划论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数学规划即前文所说的规划论，是运筹学的一个重要分支，早在</a:t>
            </a:r>
            <a:r>
              <a:rPr lang="en-US" altLang="zh-CN" b="1" i="0" u="none" strike="noStrike" kern="1400" baseline="0" smtClean="0">
                <a:latin typeface="Cambria"/>
                <a:ea typeface="宋体"/>
              </a:rPr>
              <a:t>1939</a:t>
            </a:r>
            <a:r>
              <a:rPr lang="zh-CN" altLang="en-US" b="1" i="0" u="none" strike="noStrike" kern="1400" baseline="0" smtClean="0">
                <a:latin typeface="Cambria"/>
                <a:ea typeface="宋体"/>
              </a:rPr>
              <a:t>年苏联的康托洛维奇（</a:t>
            </a:r>
            <a:r>
              <a:rPr lang="en-US" altLang="zh-CN" b="1" i="0" u="none" strike="noStrike" kern="1400" baseline="0" smtClean="0">
                <a:latin typeface="Cambria"/>
                <a:ea typeface="宋体"/>
              </a:rPr>
              <a:t>H.B.Kahtopob </a:t>
            </a:r>
            <a:r>
              <a:rPr lang="zh-CN" altLang="en-US" b="1" i="0" u="none" strike="noStrike" kern="1400" baseline="0" smtClean="0">
                <a:latin typeface="Cambria"/>
                <a:ea typeface="宋体"/>
              </a:rPr>
              <a:t>）和美国的希奇柯克（</a:t>
            </a:r>
            <a:r>
              <a:rPr lang="en-US" altLang="zh-CN" b="1" i="0" u="none" strike="noStrike" kern="1400" baseline="0" smtClean="0">
                <a:latin typeface="Cambria"/>
                <a:ea typeface="宋体"/>
              </a:rPr>
              <a:t>F.L.Hitchcock</a:t>
            </a:r>
            <a:r>
              <a:rPr lang="zh-CN" altLang="en-US" b="1" i="0" u="none" strike="noStrike" kern="1400" baseline="0" smtClean="0">
                <a:latin typeface="Cambria"/>
                <a:ea typeface="宋体"/>
              </a:rPr>
              <a:t>）等人就在生产组织管理和制定交通运输方案方面首先研究和应用线性规划方法。</a:t>
            </a:r>
          </a:p>
          <a:p>
            <a:pPr marR="0" lvl="0" rtl="0"/>
            <a:r>
              <a:rPr lang="zh-CN" altLang="en-US" b="1" i="0" u="none" strike="noStrike" kern="1400" baseline="0" smtClean="0">
                <a:latin typeface="Cambria"/>
                <a:ea typeface="宋体"/>
              </a:rPr>
              <a:t>数学规划的研究对象是计划管理工作中有关安排和估值的问题，解决的主要问题是在给定条件下，按某一衡量指标来寻找安排的最优方案。它可以表示成求函数在满足约束条件下的极大极小值问题。</a:t>
            </a:r>
          </a:p>
          <a:p>
            <a:pPr marR="0" lvl="0" rtl="0"/>
            <a:r>
              <a:rPr lang="zh-CN" altLang="en-US" b="1" i="0" u="none" strike="noStrike" kern="1400" baseline="0" smtClean="0">
                <a:latin typeface="Cambria"/>
                <a:ea typeface="宋体"/>
              </a:rPr>
              <a:t>数学规划和古典的求极值的问题有本质上的不同，古典方法只能处理具有简单表达式，和简单约束条件的情况。而现代的数学规划中的问题目标函数和约束条件都很复杂，而且要求给出某种精确度的数字解答，因此算法的研究特别受到重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1026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数学规划中最简单的一种问题就是线性规划。如果约束条件和目标函数都是线性关系的就叫线性规划。要解决线性规划问题，从理论上讲都要解线性方程组，因此解线性方程组的方法，以及关于行列式、矩阵的知识，就是线性规划中非常必要的工具。</a:t>
            </a:r>
          </a:p>
          <a:p>
            <a:pPr marR="0" lvl="0" rtl="0"/>
            <a:r>
              <a:rPr lang="zh-CN" altLang="en-US" b="1" i="0" u="none" strike="noStrike" kern="1400" baseline="0" smtClean="0">
                <a:latin typeface="Cambria"/>
                <a:ea typeface="宋体"/>
              </a:rPr>
              <a:t>线性规划及其解法</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单纯形法的出现，对运筹学的发展起了重大的推动作用。许多实际问题都可以化成线性规划来解决，而单纯形法有是一个行之有效的算法，加上计算机的出现，使一些大型复杂的实际问题的解决成为现实。</a:t>
            </a:r>
          </a:p>
          <a:p>
            <a:pPr marR="0" lvl="0" rtl="0"/>
            <a:r>
              <a:rPr lang="zh-CN" altLang="en-US" b="1" i="0" u="none" strike="noStrike" kern="1400" baseline="0" smtClean="0">
                <a:latin typeface="Cambria"/>
                <a:ea typeface="宋体"/>
              </a:rPr>
              <a:t>非线性规划是线性规划的进一步发展和继续。许多实际问题如设计问题、经济平衡问题都属于非线性规划的范畴。非线性规划扩大了数学规划的应用范围，同时也给数学工作者提出了许多基本理论问题，使数学中的如凸分析、数值分析等也得到了发展。还有一种规划问题和时间有关，叫做“动态规划”。近年来在工程控制、技术物理和通讯中的最佳控制问题中，已经成为经常使用的重要工具。</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56773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1.2.2</a:t>
            </a:r>
            <a:r>
              <a:rPr lang="zh-CN" altLang="en-US" b="1" i="0" u="none" strike="noStrike" baseline="0" smtClean="0">
                <a:latin typeface="Cambria"/>
                <a:ea typeface="宋体"/>
              </a:rPr>
              <a:t>  库存论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库存论又称存贮理论，是运筹学中发展较早的分支。早在</a:t>
            </a:r>
            <a:r>
              <a:rPr lang="en-US" altLang="zh-CN" b="1" i="0" u="none" strike="noStrike" kern="1400" baseline="0" smtClean="0">
                <a:latin typeface="Cambria"/>
                <a:ea typeface="宋体"/>
              </a:rPr>
              <a:t>1915</a:t>
            </a:r>
            <a:r>
              <a:rPr lang="zh-CN" altLang="en-US" b="1" i="0" u="none" strike="noStrike" kern="1400" baseline="0" smtClean="0">
                <a:latin typeface="Cambria"/>
                <a:ea typeface="宋体"/>
              </a:rPr>
              <a:t>年，哈李斯（</a:t>
            </a:r>
            <a:r>
              <a:rPr lang="en-US" altLang="zh-CN" b="1" i="0" u="none" strike="noStrike" kern="1400" baseline="0" smtClean="0">
                <a:latin typeface="Cambria"/>
                <a:ea typeface="宋体"/>
              </a:rPr>
              <a:t>F.Harris</a:t>
            </a:r>
            <a:r>
              <a:rPr lang="zh-CN" altLang="en-US" b="1" i="0" u="none" strike="noStrike" kern="1400" baseline="0" smtClean="0">
                <a:latin typeface="Cambria"/>
                <a:ea typeface="宋体"/>
              </a:rPr>
              <a:t>）针对银行货币的储备问题进行了详细的研究，建立了一个确定性的存贮费用模型，并求得了最佳批量公式。</a:t>
            </a:r>
            <a:r>
              <a:rPr lang="en-US" altLang="zh-CN" b="1" i="0" u="none" strike="noStrike" kern="1400" baseline="0" smtClean="0">
                <a:latin typeface="Cambria"/>
                <a:ea typeface="宋体"/>
              </a:rPr>
              <a:t>1934</a:t>
            </a:r>
            <a:r>
              <a:rPr lang="zh-CN" altLang="en-US" b="1" i="0" u="none" strike="noStrike" kern="1400" baseline="0" smtClean="0">
                <a:latin typeface="Cambria"/>
                <a:ea typeface="宋体"/>
              </a:rPr>
              <a:t>年威尔逊（</a:t>
            </a:r>
            <a:r>
              <a:rPr lang="en-US" altLang="zh-CN" b="1" i="0" u="none" strike="noStrike" kern="1400" baseline="0" smtClean="0">
                <a:latin typeface="Cambria"/>
                <a:ea typeface="宋体"/>
              </a:rPr>
              <a:t>R.H.Wilson</a:t>
            </a:r>
            <a:r>
              <a:rPr lang="zh-CN" altLang="en-US" b="1" i="0" u="none" strike="noStrike" kern="1400" baseline="0" smtClean="0">
                <a:latin typeface="Cambria"/>
                <a:ea typeface="宋体"/>
              </a:rPr>
              <a:t>）重新得出了这个公式，后来人们称这个公式为经济订购批量公式（简称为</a:t>
            </a:r>
            <a:r>
              <a:rPr lang="en-US" altLang="zh-CN" b="1" i="0" u="none" strike="noStrike" kern="1400" baseline="0" smtClean="0">
                <a:latin typeface="Cambria"/>
                <a:ea typeface="宋体"/>
              </a:rPr>
              <a:t>EOQ</a:t>
            </a:r>
            <a:r>
              <a:rPr lang="zh-CN" altLang="en-US" b="1" i="0" u="none" strike="noStrike" kern="1400" baseline="0" smtClean="0">
                <a:latin typeface="Cambria"/>
                <a:ea typeface="宋体"/>
              </a:rPr>
              <a:t>公式）。这是属于存贮论的早期工作。</a:t>
            </a:r>
          </a:p>
          <a:p>
            <a:pPr marR="0" lvl="0" rtl="0"/>
            <a:r>
              <a:rPr lang="zh-CN" altLang="en-US" b="1" i="0" u="none" strike="noStrike" kern="1400" baseline="0" smtClean="0">
                <a:latin typeface="Cambria"/>
                <a:ea typeface="宋体"/>
              </a:rPr>
              <a:t>存贮论真正作为一门理论发展起来还是在本世纪</a:t>
            </a:r>
            <a:r>
              <a:rPr lang="en-US" altLang="zh-CN" b="1" i="0" u="none" strike="noStrike" kern="1400" baseline="0" smtClean="0">
                <a:latin typeface="Cambria"/>
                <a:ea typeface="宋体"/>
              </a:rPr>
              <a:t>50</a:t>
            </a:r>
            <a:r>
              <a:rPr lang="zh-CN" altLang="en-US" b="1" i="0" u="none" strike="noStrike" kern="1400" baseline="0" smtClean="0">
                <a:latin typeface="Cambria"/>
                <a:ea typeface="宋体"/>
              </a:rPr>
              <a:t>年代的事。</a:t>
            </a:r>
            <a:r>
              <a:rPr lang="en-US" altLang="zh-CN" b="1" i="0" u="none" strike="noStrike" kern="1400" baseline="0" smtClean="0">
                <a:latin typeface="Cambria"/>
                <a:ea typeface="宋体"/>
              </a:rPr>
              <a:t>1958</a:t>
            </a:r>
            <a:r>
              <a:rPr lang="zh-CN" altLang="en-US" b="1" i="0" u="none" strike="noStrike" kern="1400" baseline="0" smtClean="0">
                <a:latin typeface="Cambria"/>
                <a:ea typeface="宋体"/>
              </a:rPr>
              <a:t>年威汀 </a:t>
            </a:r>
            <a:r>
              <a:rPr lang="en-US" altLang="zh-CN" b="1" i="0" u="none" strike="noStrike" kern="1400" baseline="0" smtClean="0">
                <a:latin typeface="Cambria"/>
                <a:ea typeface="宋体"/>
              </a:rPr>
              <a:t>(T.M.Whitin)</a:t>
            </a:r>
            <a:r>
              <a:rPr lang="zh-CN" altLang="en-US" b="1" i="0" u="none" strike="noStrike" kern="1400" baseline="0" smtClean="0">
                <a:latin typeface="Cambria"/>
                <a:ea typeface="宋体"/>
              </a:rPr>
              <a:t>发表了</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存贮管理的理论</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一书，随后阿罗</a:t>
            </a:r>
            <a:r>
              <a:rPr lang="en-US" altLang="zh-CN" b="1" i="0" u="none" strike="noStrike" kern="1400" baseline="0" smtClean="0">
                <a:latin typeface="Cambria"/>
                <a:ea typeface="宋体"/>
              </a:rPr>
              <a:t>(K.J.Arrow) </a:t>
            </a:r>
            <a:r>
              <a:rPr lang="zh-CN" altLang="en-US" b="1" i="0" u="none" strike="noStrike" kern="1400" baseline="0" smtClean="0">
                <a:latin typeface="Cambria"/>
                <a:ea typeface="宋体"/>
              </a:rPr>
              <a:t>等发表了</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存贮和生产的数学理论研究</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，毛恩（</a:t>
            </a:r>
            <a:r>
              <a:rPr lang="en-US" altLang="zh-CN" b="1" i="0" u="none" strike="noStrike" kern="1400" baseline="0" smtClean="0">
                <a:latin typeface="Cambria"/>
                <a:ea typeface="宋体"/>
              </a:rPr>
              <a:t>P.A.Moran</a:t>
            </a:r>
            <a:r>
              <a:rPr lang="zh-CN" altLang="en-US" b="1" i="0" u="none" strike="noStrike" kern="1400" baseline="0" smtClean="0">
                <a:latin typeface="Cambria"/>
                <a:ea typeface="宋体"/>
              </a:rPr>
              <a:t>）在</a:t>
            </a:r>
            <a:r>
              <a:rPr lang="en-US" altLang="zh-CN" b="1" i="0" u="none" strike="noStrike" kern="1400" baseline="0" smtClean="0">
                <a:latin typeface="Cambria"/>
                <a:ea typeface="宋体"/>
              </a:rPr>
              <a:t>1959</a:t>
            </a:r>
            <a:r>
              <a:rPr lang="zh-CN" altLang="en-US" b="1" i="0" u="none" strike="noStrike" kern="1400" baseline="0" smtClean="0">
                <a:latin typeface="Cambria"/>
                <a:ea typeface="宋体"/>
              </a:rPr>
              <a:t>年写了</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存贮理论</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。此后，存贮论成了运筹学中的一个独立的分支，有关学者相继对随机或非平稳需求的存贮模型进行了广泛深入的研究。</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5701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现代化的生产和经营活动都离不开存贮，为了使生产和经营活动有条不紊地进行，一般的工商企业总需要一定数量的贮备物资来支持。例如，一个工厂为了连续进行生产，就需要贮备一定数量的原材料或半成品；一个商店为了满足顾客的需求，就必须有足够的商品库存；农业部门为了进行正常生产，需要贮备一定数量的种子，化肥，农药；军事部门为了战备的需要，要存贮各种武器弹药等军用物品；一个银行为了进行正常的业务，需要有一定的资金贮备；在信息世道今天，人们又建立了各种数据库和信息库，存贮大量的信息等等。</a:t>
            </a:r>
          </a:p>
          <a:p>
            <a:pPr marR="0" lvl="0" rtl="0"/>
            <a:r>
              <a:rPr lang="zh-CN" altLang="en-US" b="1" i="0" u="none" strike="noStrike" kern="1400" baseline="0" smtClean="0">
                <a:latin typeface="Cambria"/>
                <a:ea typeface="宋体"/>
              </a:rPr>
              <a:t>因此，存贮问题是人类社会活动，特别是生产活动中一个普遍存在的问题。物资的存贮，除了用来支持日常生产经营活动外，有库存的调节还可以满足高于平均水平的需求，同时也可以防止低于平均水平的供给。此外，有时大批量物资的订货或利用物资季节性价格的波动，可以得到价格上的优惠。</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9958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但是，存贮物资需要占用大量的资金，人力和物力，有时甚至造成资源的严重浪费。据有关资料表明，</a:t>
            </a:r>
            <a:r>
              <a:rPr lang="en-US" altLang="zh-CN" b="1" i="0" u="none" strike="noStrike" kern="1400" baseline="0" smtClean="0">
                <a:latin typeface="Cambria"/>
                <a:ea typeface="宋体"/>
              </a:rPr>
              <a:t>1976</a:t>
            </a:r>
            <a:r>
              <a:rPr lang="zh-CN" altLang="en-US" b="1" i="0" u="none" strike="noStrike" kern="1400" baseline="0" smtClean="0">
                <a:latin typeface="Cambria"/>
                <a:ea typeface="宋体"/>
              </a:rPr>
              <a:t>年美国制造业与贸易业的库存帐面值高达</a:t>
            </a:r>
            <a:r>
              <a:rPr lang="en-US" altLang="zh-CN" b="1" i="0" u="none" strike="noStrike" kern="1400" baseline="0" smtClean="0">
                <a:latin typeface="Cambria"/>
                <a:ea typeface="宋体"/>
              </a:rPr>
              <a:t>2769</a:t>
            </a:r>
            <a:r>
              <a:rPr lang="zh-CN" altLang="en-US" b="1" i="0" u="none" strike="noStrike" kern="1400" baseline="0" smtClean="0">
                <a:latin typeface="Cambria"/>
                <a:ea typeface="宋体"/>
              </a:rPr>
              <a:t>亿美元，相当于同年美国国民生产总值的</a:t>
            </a:r>
            <a:r>
              <a:rPr lang="en-US" altLang="zh-CN" b="1" i="0" u="none" strike="noStrike" kern="1400" baseline="0" smtClean="0">
                <a:latin typeface="Cambria"/>
                <a:ea typeface="宋体"/>
              </a:rPr>
              <a:t>17%</a:t>
            </a:r>
            <a:r>
              <a:rPr lang="zh-CN" altLang="en-US" b="1" i="0" u="none" strike="noStrike" kern="1400" baseline="0" smtClean="0">
                <a:latin typeface="Cambria"/>
                <a:ea typeface="宋体"/>
              </a:rPr>
              <a:t>。到</a:t>
            </a:r>
            <a:r>
              <a:rPr lang="en-US" altLang="zh-CN" b="1" i="0" u="none" strike="noStrike" kern="1400" baseline="0" smtClean="0">
                <a:latin typeface="Cambria"/>
                <a:ea typeface="宋体"/>
              </a:rPr>
              <a:t>1993</a:t>
            </a:r>
            <a:r>
              <a:rPr lang="zh-CN" altLang="en-US" b="1" i="0" u="none" strike="noStrike" kern="1400" baseline="0" smtClean="0">
                <a:latin typeface="Cambria"/>
                <a:ea typeface="宋体"/>
              </a:rPr>
              <a:t>年底，我国全民库存积压产品达</a:t>
            </a:r>
            <a:r>
              <a:rPr lang="en-US" altLang="zh-CN" b="1" i="0" u="none" strike="noStrike" kern="1400" baseline="0" smtClean="0">
                <a:latin typeface="Cambria"/>
                <a:ea typeface="宋体"/>
              </a:rPr>
              <a:t>2700</a:t>
            </a:r>
            <a:r>
              <a:rPr lang="zh-CN" altLang="en-US" b="1" i="0" u="none" strike="noStrike" kern="1400" baseline="0" smtClean="0">
                <a:latin typeface="Cambria"/>
                <a:ea typeface="宋体"/>
              </a:rPr>
              <a:t>亿元，到</a:t>
            </a:r>
            <a:r>
              <a:rPr lang="en-US" altLang="zh-CN" b="1" i="0" u="none" strike="noStrike" kern="1400" baseline="0" smtClean="0">
                <a:latin typeface="Cambria"/>
                <a:ea typeface="宋体"/>
              </a:rPr>
              <a:t>1995</a:t>
            </a:r>
            <a:r>
              <a:rPr lang="zh-CN" altLang="en-US" b="1" i="0" u="none" strike="noStrike" kern="1400" baseline="0" smtClean="0">
                <a:latin typeface="Cambria"/>
                <a:ea typeface="宋体"/>
              </a:rPr>
              <a:t>年初，我国国有企业闲置资产和积压产品高达</a:t>
            </a:r>
            <a:r>
              <a:rPr lang="en-US" altLang="zh-CN" b="1" i="0" u="none" strike="noStrike" kern="1400" baseline="0" smtClean="0">
                <a:latin typeface="Cambria"/>
                <a:ea typeface="宋体"/>
              </a:rPr>
              <a:t>5000</a:t>
            </a:r>
            <a:r>
              <a:rPr lang="zh-CN" altLang="en-US" b="1" i="0" u="none" strike="noStrike" kern="1400" baseline="0" smtClean="0">
                <a:latin typeface="Cambria"/>
                <a:ea typeface="宋体"/>
              </a:rPr>
              <a:t>亿元。可见，大量的库存物资所占用的资金，无论从相对数值还是绝对数值上来看都是十分惊人似的。此外，大量的库存物资还会引起某货物劣化变质，造成巨大损失。例如，药品、水果、蔬菜等，长期存放就会引起变质，特别是在市场经济条件下，过多地存贮物资还将承受市场价格波动的风险。</a:t>
            </a:r>
          </a:p>
          <a:p>
            <a:pPr marR="0" lvl="0" rtl="0"/>
            <a:r>
              <a:rPr lang="zh-CN" altLang="en-US" b="1" i="0" u="none" strike="noStrike" kern="1400" baseline="0" smtClean="0">
                <a:latin typeface="Cambria"/>
                <a:ea typeface="宋体"/>
              </a:rPr>
              <a:t>那么，一个企业究竟应存放多少物资为最适宜呢？对于这个问题，很难笼统地给出准确的回答，必须根据企业自身的实际情况和外部的经营环境来决定，若能通过科学的存贮管理，建立一套控制库存的有效方法，使物资存贮量减少到一个很小的百分比，从而降低物资的库存水平，减少资金的占用量，提高资源的利用率，这对一个企业乃至一个国家来讲，所带来的经济效益无疑是十分可观的。这正是现代存贮论所要研究的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522143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2877</Words>
  <Application>Microsoft Office PowerPoint</Application>
  <PresentationFormat>全屏显示(4:3)</PresentationFormat>
  <Paragraphs>51</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第1章  最优化算法简介</vt:lpstr>
      <vt:lpstr>1.1  最优化算法简介</vt:lpstr>
      <vt:lpstr>PowerPoint 演示文稿</vt:lpstr>
      <vt:lpstr>1.2  最优化算法的应用</vt:lpstr>
      <vt:lpstr>1.2.1  规划论</vt:lpstr>
      <vt:lpstr>PowerPoint 演示文稿</vt:lpstr>
      <vt:lpstr>1.2.2  库存论</vt:lpstr>
      <vt:lpstr>PowerPoint 演示文稿</vt:lpstr>
      <vt:lpstr>PowerPoint 演示文稿</vt:lpstr>
      <vt:lpstr>PowerPoint 演示文稿</vt:lpstr>
      <vt:lpstr>1.2.3  图论</vt:lpstr>
      <vt:lpstr>1.2.4  排队论</vt:lpstr>
      <vt:lpstr>1.2.5  可靠性理论</vt:lpstr>
      <vt:lpstr>1.2.6  对策论</vt:lpstr>
      <vt:lpstr>1.2.7  决策论</vt:lpstr>
      <vt:lpstr>1.2.8  搜索论</vt:lpstr>
      <vt:lpstr>1.3  本书内容安排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最优化算法简介</dc:title>
  <dc:creator>yztx</dc:creator>
  <cp:lastModifiedBy>yztx</cp:lastModifiedBy>
  <cp:revision>1</cp:revision>
  <dcterms:created xsi:type="dcterms:W3CDTF">2023-04-03T09:31:59Z</dcterms:created>
  <dcterms:modified xsi:type="dcterms:W3CDTF">2023-04-07T07:35:50Z</dcterms:modified>
</cp:coreProperties>
</file>