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D38165E-3584-40F4-8074-8E22F4B1DCEB}"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C036F8-E6B0-4E63-927F-9510A9F23272}" type="slidenum">
              <a:rPr lang="zh-CN" altLang="en-US" smtClean="0"/>
              <a:t>‹#›</a:t>
            </a:fld>
            <a:endParaRPr lang="zh-CN" altLang="en-US"/>
          </a:p>
        </p:txBody>
      </p:sp>
    </p:spTree>
    <p:extLst>
      <p:ext uri="{BB962C8B-B14F-4D97-AF65-F5344CB8AC3E}">
        <p14:creationId xmlns:p14="http://schemas.microsoft.com/office/powerpoint/2010/main" val="3746607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38165E-3584-40F4-8074-8E22F4B1DCEB}"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C036F8-E6B0-4E63-927F-9510A9F23272}" type="slidenum">
              <a:rPr lang="zh-CN" altLang="en-US" smtClean="0"/>
              <a:t>‹#›</a:t>
            </a:fld>
            <a:endParaRPr lang="zh-CN" altLang="en-US"/>
          </a:p>
        </p:txBody>
      </p:sp>
    </p:spTree>
    <p:extLst>
      <p:ext uri="{BB962C8B-B14F-4D97-AF65-F5344CB8AC3E}">
        <p14:creationId xmlns:p14="http://schemas.microsoft.com/office/powerpoint/2010/main" val="51703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38165E-3584-40F4-8074-8E22F4B1DCEB}"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C036F8-E6B0-4E63-927F-9510A9F23272}" type="slidenum">
              <a:rPr lang="zh-CN" altLang="en-US" smtClean="0"/>
              <a:t>‹#›</a:t>
            </a:fld>
            <a:endParaRPr lang="zh-CN" altLang="en-US"/>
          </a:p>
        </p:txBody>
      </p:sp>
    </p:spTree>
    <p:extLst>
      <p:ext uri="{BB962C8B-B14F-4D97-AF65-F5344CB8AC3E}">
        <p14:creationId xmlns:p14="http://schemas.microsoft.com/office/powerpoint/2010/main" val="607084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38165E-3584-40F4-8074-8E22F4B1DCEB}"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C036F8-E6B0-4E63-927F-9510A9F23272}" type="slidenum">
              <a:rPr lang="zh-CN" altLang="en-US" smtClean="0"/>
              <a:t>‹#›</a:t>
            </a:fld>
            <a:endParaRPr lang="zh-CN" altLang="en-US"/>
          </a:p>
        </p:txBody>
      </p:sp>
    </p:spTree>
    <p:extLst>
      <p:ext uri="{BB962C8B-B14F-4D97-AF65-F5344CB8AC3E}">
        <p14:creationId xmlns:p14="http://schemas.microsoft.com/office/powerpoint/2010/main" val="874407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38165E-3584-40F4-8074-8E22F4B1DCEB}"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C036F8-E6B0-4E63-927F-9510A9F23272}" type="slidenum">
              <a:rPr lang="zh-CN" altLang="en-US" smtClean="0"/>
              <a:t>‹#›</a:t>
            </a:fld>
            <a:endParaRPr lang="zh-CN" altLang="en-US"/>
          </a:p>
        </p:txBody>
      </p:sp>
    </p:spTree>
    <p:extLst>
      <p:ext uri="{BB962C8B-B14F-4D97-AF65-F5344CB8AC3E}">
        <p14:creationId xmlns:p14="http://schemas.microsoft.com/office/powerpoint/2010/main" val="1225814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D38165E-3584-40F4-8074-8E22F4B1DCEB}"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C036F8-E6B0-4E63-927F-9510A9F23272}" type="slidenum">
              <a:rPr lang="zh-CN" altLang="en-US" smtClean="0"/>
              <a:t>‹#›</a:t>
            </a:fld>
            <a:endParaRPr lang="zh-CN" altLang="en-US"/>
          </a:p>
        </p:txBody>
      </p:sp>
    </p:spTree>
    <p:extLst>
      <p:ext uri="{BB962C8B-B14F-4D97-AF65-F5344CB8AC3E}">
        <p14:creationId xmlns:p14="http://schemas.microsoft.com/office/powerpoint/2010/main" val="3794021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D38165E-3584-40F4-8074-8E22F4B1DCEB}" type="datetimeFigureOut">
              <a:rPr lang="zh-CN" altLang="en-US" smtClean="0"/>
              <a:t>2023-04-07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C036F8-E6B0-4E63-927F-9510A9F23272}" type="slidenum">
              <a:rPr lang="zh-CN" altLang="en-US" smtClean="0"/>
              <a:t>‹#›</a:t>
            </a:fld>
            <a:endParaRPr lang="zh-CN" altLang="en-US"/>
          </a:p>
        </p:txBody>
      </p:sp>
    </p:spTree>
    <p:extLst>
      <p:ext uri="{BB962C8B-B14F-4D97-AF65-F5344CB8AC3E}">
        <p14:creationId xmlns:p14="http://schemas.microsoft.com/office/powerpoint/2010/main" val="408935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D38165E-3584-40F4-8074-8E22F4B1DCEB}" type="datetimeFigureOut">
              <a:rPr lang="zh-CN" altLang="en-US" smtClean="0"/>
              <a:t>2023-04-07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C036F8-E6B0-4E63-927F-9510A9F23272}" type="slidenum">
              <a:rPr lang="zh-CN" altLang="en-US" smtClean="0"/>
              <a:t>‹#›</a:t>
            </a:fld>
            <a:endParaRPr lang="zh-CN" altLang="en-US"/>
          </a:p>
        </p:txBody>
      </p:sp>
    </p:spTree>
    <p:extLst>
      <p:ext uri="{BB962C8B-B14F-4D97-AF65-F5344CB8AC3E}">
        <p14:creationId xmlns:p14="http://schemas.microsoft.com/office/powerpoint/2010/main" val="3010663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D38165E-3584-40F4-8074-8E22F4B1DCEB}" type="datetimeFigureOut">
              <a:rPr lang="zh-CN" altLang="en-US" smtClean="0"/>
              <a:t>2023-04-07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C036F8-E6B0-4E63-927F-9510A9F23272}" type="slidenum">
              <a:rPr lang="zh-CN" altLang="en-US" smtClean="0"/>
              <a:t>‹#›</a:t>
            </a:fld>
            <a:endParaRPr lang="zh-CN" altLang="en-US"/>
          </a:p>
        </p:txBody>
      </p:sp>
    </p:spTree>
    <p:extLst>
      <p:ext uri="{BB962C8B-B14F-4D97-AF65-F5344CB8AC3E}">
        <p14:creationId xmlns:p14="http://schemas.microsoft.com/office/powerpoint/2010/main" val="2019212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38165E-3584-40F4-8074-8E22F4B1DCEB}" type="datetimeFigureOut">
              <a:rPr lang="zh-CN" altLang="en-US" smtClean="0"/>
              <a:t>2023-04-07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C036F8-E6B0-4E63-927F-9510A9F23272}" type="slidenum">
              <a:rPr lang="zh-CN" altLang="en-US" smtClean="0"/>
              <a:t>‹#›</a:t>
            </a:fld>
            <a:endParaRPr lang="zh-CN" altLang="en-US"/>
          </a:p>
        </p:txBody>
      </p:sp>
    </p:spTree>
    <p:extLst>
      <p:ext uri="{BB962C8B-B14F-4D97-AF65-F5344CB8AC3E}">
        <p14:creationId xmlns:p14="http://schemas.microsoft.com/office/powerpoint/2010/main" val="610467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38165E-3584-40F4-8074-8E22F4B1DCEB}" type="datetimeFigureOut">
              <a:rPr lang="zh-CN" altLang="en-US" smtClean="0"/>
              <a:t>2023-04-07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C036F8-E6B0-4E63-927F-9510A9F23272}" type="slidenum">
              <a:rPr lang="zh-CN" altLang="en-US" smtClean="0"/>
              <a:t>‹#›</a:t>
            </a:fld>
            <a:endParaRPr lang="zh-CN" altLang="en-US"/>
          </a:p>
        </p:txBody>
      </p:sp>
    </p:spTree>
    <p:extLst>
      <p:ext uri="{BB962C8B-B14F-4D97-AF65-F5344CB8AC3E}">
        <p14:creationId xmlns:p14="http://schemas.microsoft.com/office/powerpoint/2010/main" val="419829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38165E-3584-40F4-8074-8E22F4B1DCEB}" type="datetimeFigureOut">
              <a:rPr lang="zh-CN" altLang="en-US" smtClean="0"/>
              <a:t>2023-04-07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C036F8-E6B0-4E63-927F-9510A9F23272}" type="slidenum">
              <a:rPr lang="zh-CN" altLang="en-US" smtClean="0"/>
              <a:t>‹#›</a:t>
            </a:fld>
            <a:endParaRPr lang="zh-CN" altLang="en-US"/>
          </a:p>
        </p:txBody>
      </p:sp>
    </p:spTree>
    <p:extLst>
      <p:ext uri="{BB962C8B-B14F-4D97-AF65-F5344CB8AC3E}">
        <p14:creationId xmlns:p14="http://schemas.microsoft.com/office/powerpoint/2010/main" val="1007728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8165E-3584-40F4-8074-8E22F4B1DCEB}" type="datetimeFigureOut">
              <a:rPr lang="zh-CN" altLang="en-US" smtClean="0"/>
              <a:t>2023-04-07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C036F8-E6B0-4E63-927F-9510A9F23272}" type="slidenum">
              <a:rPr lang="zh-CN" altLang="en-US" smtClean="0"/>
              <a:t>‹#›</a:t>
            </a:fld>
            <a:endParaRPr lang="zh-CN" altLang="en-US"/>
          </a:p>
        </p:txBody>
      </p:sp>
    </p:spTree>
    <p:extLst>
      <p:ext uri="{BB962C8B-B14F-4D97-AF65-F5344CB8AC3E}">
        <p14:creationId xmlns:p14="http://schemas.microsoft.com/office/powerpoint/2010/main" val="1925002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baseline="0" smtClean="0">
                <a:latin typeface="Cambria"/>
                <a:ea typeface="宋体"/>
              </a:rPr>
              <a:t>第</a:t>
            </a:r>
            <a:r>
              <a:rPr lang="en-US" altLang="zh-CN" b="1" i="0" u="none" strike="noStrike" baseline="0" smtClean="0">
                <a:latin typeface="Cambria"/>
                <a:ea typeface="宋体"/>
              </a:rPr>
              <a:t>2</a:t>
            </a:r>
            <a:r>
              <a:rPr lang="zh-CN" altLang="en-US" b="1" i="0" u="none" strike="noStrike" baseline="0" smtClean="0">
                <a:latin typeface="Cambria"/>
                <a:ea typeface="宋体"/>
              </a:rPr>
              <a:t>章  </a:t>
            </a:r>
            <a:r>
              <a:rPr lang="en-US" altLang="zh-CN" b="1" i="0" u="none" strike="noStrike" baseline="0" smtClean="0">
                <a:latin typeface="Cambria"/>
                <a:ea typeface="宋体"/>
              </a:rPr>
              <a:t>Python</a:t>
            </a:r>
            <a:r>
              <a:rPr lang="zh-CN" altLang="en-US" b="1" i="0" u="none" strike="noStrike" baseline="0" smtClean="0">
                <a:latin typeface="Cambria"/>
                <a:ea typeface="宋体"/>
              </a:rPr>
              <a:t>编程方法</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smtClean="0">
                <a:latin typeface="Cambria"/>
                <a:ea typeface="宋体"/>
              </a:rPr>
              <a:t>本章我们先讲讲后面在解决最优化问题中使用到的软件，它们是</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和</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作为人工智能的首选语言，有着简单易易学、代码简介、面向对象、有丰富的第三方库的优点，在网络编程、数据分析、人工智能等领域被广泛使用，运筹优化软件</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虽然核心是实用</a:t>
            </a:r>
            <a:r>
              <a:rPr lang="en-US" altLang="zh-CN" b="1" i="0" u="none" strike="noStrike" kern="1400" baseline="0" smtClean="0">
                <a:latin typeface="Cambria"/>
                <a:ea typeface="宋体"/>
              </a:rPr>
              <a:t>C/C++</a:t>
            </a:r>
            <a:r>
              <a:rPr lang="zh-CN" altLang="en-US" b="1" i="0" u="none" strike="noStrike" kern="1400" baseline="0" smtClean="0">
                <a:latin typeface="Cambria"/>
                <a:ea typeface="宋体"/>
              </a:rPr>
              <a:t>编写，同时也开发了</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的接口，使得</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使用者能够用其熟悉的方式使用</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来求解运筹优化问题。</a:t>
            </a:r>
          </a:p>
          <a:p>
            <a:pPr marR="0" lvl="0" rtl="0"/>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由美国 </a:t>
            </a:r>
            <a:r>
              <a:rPr lang="en-US" altLang="zh-CN" b="1" i="0" u="none" strike="noStrike" kern="1400" baseline="0" smtClean="0">
                <a:latin typeface="Cambria"/>
                <a:ea typeface="宋体"/>
              </a:rPr>
              <a:t>Gurobi Optimization </a:t>
            </a:r>
            <a:r>
              <a:rPr lang="zh-CN" altLang="en-US" b="1" i="0" u="none" strike="noStrike" kern="1400" baseline="0" smtClean="0">
                <a:latin typeface="Cambria"/>
                <a:ea typeface="宋体"/>
              </a:rPr>
              <a:t>公司开发针对运筹优化领域的优化求解器，可以高效求解运筹优化中的建模问题。为什么我们需要专门的求解器呢，因为无论在生产制造领域，还是在金融、保险、交通、服务等其他各种领域，当实际问题越来越复杂、问题规模越来越庞大的时候，我们需要借助计算机快速计算的能力才能解决问题，求解器的作用就是帮助我们简化编程问题，使得我们能专注于问题的分析和建模，而不是编程。</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71356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2.2.5  </a:t>
            </a:r>
            <a:r>
              <a:rPr lang="zh-CN" altLang="en-US" b="1" i="0" u="none" strike="noStrike" baseline="0" smtClean="0">
                <a:latin typeface="Cambria"/>
                <a:ea typeface="宋体"/>
              </a:rPr>
              <a:t>类与实例</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92500" lnSpcReduction="20000"/>
          </a:bodyPr>
          <a:lstStyle/>
          <a:p>
            <a:pPr marR="0" lvl="0" rtl="0"/>
            <a:r>
              <a:rPr lang="zh-CN" altLang="en-US" b="1" i="0" u="none" strike="noStrike" kern="1400" baseline="0" smtClean="0">
                <a:latin typeface="Cambria"/>
                <a:ea typeface="宋体"/>
              </a:rPr>
              <a:t>类在大部分编程语言中都是一个很重要的概念，类是面向对象编程的基础。使用函数我们可以实现简单功能的复用，而使用类我们可以实现复杂的系统代码复用，因此可以使用类来模拟复杂的仿真系统。</a:t>
            </a:r>
          </a:p>
          <a:p>
            <a:pPr marR="0" lvl="0" rtl="0"/>
            <a:r>
              <a:rPr lang="zh-CN" altLang="en-US" b="1" i="0" u="none" strike="noStrike" kern="1400" baseline="0" smtClean="0">
                <a:latin typeface="Cambria"/>
                <a:ea typeface="宋体"/>
              </a:rPr>
              <a:t>对于初学者来说类是一个比较难理解的概念，举一个简单的例子，说形象点，类就是</a:t>
            </a:r>
            <a:r>
              <a:rPr lang="en-US" altLang="zh-CN" b="1" i="0" u="none" strike="noStrike" kern="1400" baseline="0" smtClean="0">
                <a:latin typeface="Cambria"/>
                <a:ea typeface="宋体"/>
              </a:rPr>
              <a:t>PPT</a:t>
            </a:r>
            <a:r>
              <a:rPr lang="zh-CN" altLang="en-US" b="1" i="0" u="none" strike="noStrike" kern="1400" baseline="0" smtClean="0">
                <a:latin typeface="Cambria"/>
                <a:ea typeface="宋体"/>
              </a:rPr>
              <a:t>模板，修改</a:t>
            </a:r>
            <a:r>
              <a:rPr lang="en-US" altLang="zh-CN" b="1" i="0" u="none" strike="noStrike" kern="1400" baseline="0" smtClean="0">
                <a:latin typeface="Cambria"/>
                <a:ea typeface="宋体"/>
              </a:rPr>
              <a:t>PPT</a:t>
            </a:r>
            <a:r>
              <a:rPr lang="zh-CN" altLang="en-US" b="1" i="0" u="none" strike="noStrike" kern="1400" baseline="0" smtClean="0">
                <a:latin typeface="Cambria"/>
                <a:ea typeface="宋体"/>
              </a:rPr>
              <a:t>模板中的数据和文字得到的新的</a:t>
            </a:r>
            <a:r>
              <a:rPr lang="en-US" altLang="zh-CN" b="1" i="0" u="none" strike="noStrike" kern="1400" baseline="0" smtClean="0">
                <a:latin typeface="Cambria"/>
                <a:ea typeface="宋体"/>
              </a:rPr>
              <a:t>PPT</a:t>
            </a:r>
            <a:r>
              <a:rPr lang="zh-CN" altLang="en-US" b="1" i="0" u="none" strike="noStrike" kern="1400" baseline="0" smtClean="0">
                <a:latin typeface="Cambria"/>
                <a:ea typeface="宋体"/>
              </a:rPr>
              <a:t>，称之为实例，修改的过程我们成为实例化。又比如说，动物是一个类，小猫小狗是一个实例。</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274115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1" i="0" u="none" strike="noStrike" kern="1400" baseline="0" smtClean="0">
                <a:latin typeface="Cambria"/>
                <a:ea typeface="宋体"/>
              </a:rPr>
              <a:t>类由两部分组成：属性和方法。比如小猫这个类，属性包括毛色、体重，方法包括抓老鼠、吃饭等，比如学生是一个类，某个具体的同学就是实例，学生这个类的属性包括学号、身高、体重等，而方法就是学生能干什么，比如学习、考试就是学生这个类的方法。类的方法就是这个类能做哪些事情，代码实现就是前面我们说到的函数，一个函数经过固定格式的包装后就是类的方法。</a:t>
            </a:r>
          </a:p>
          <a:p>
            <a:pPr marR="0" lvl="0" rtl="0"/>
            <a:r>
              <a:rPr lang="zh-CN" altLang="en-US" b="1" i="0" u="none" strike="noStrike" kern="1400" baseline="0" smtClean="0">
                <a:latin typeface="Cambria"/>
                <a:ea typeface="宋体"/>
              </a:rPr>
              <a:t>类与实例的实用方法如代码</a:t>
            </a:r>
            <a:r>
              <a:rPr lang="en-US" altLang="zh-CN" b="1" i="0" u="none" strike="noStrike" kern="1400" baseline="0" smtClean="0">
                <a:latin typeface="Cambria"/>
                <a:ea typeface="宋体"/>
              </a:rPr>
              <a:t>2-7</a:t>
            </a:r>
            <a:r>
              <a:rPr lang="zh-CN" altLang="en-US" b="1" i="0" u="none" strike="noStrike" kern="1400" baseline="0" smtClean="0">
                <a:latin typeface="Cambria"/>
                <a:ea typeface="宋体"/>
              </a:rPr>
              <a:t>所示。</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036312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2.2.6  </a:t>
            </a:r>
            <a:r>
              <a:rPr lang="zh-CN" altLang="en-US" b="1" i="0" u="none" strike="noStrike" baseline="0" smtClean="0">
                <a:latin typeface="Cambria"/>
                <a:ea typeface="宋体"/>
              </a:rPr>
              <a:t>迭代</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迭代可以看作是循环的高效版本，迭代的代码更加紧凑、易读、易维护，也算是高效编程的一个诀窍吧，这里单独拿出来讲是因为后面会经常使用迭代的写法，以提高代码可读性。下面代码演示了迭代和循环两种不同的使用方法，可以看到，迭代的写法更加紧凑，可读性更强，更加接近平时的思考方法，如代码</a:t>
            </a:r>
            <a:r>
              <a:rPr lang="en-US" altLang="zh-CN" b="1" i="0" u="none" strike="noStrike" kern="1400" baseline="0" smtClean="0">
                <a:latin typeface="Cambria"/>
                <a:ea typeface="宋体"/>
              </a:rPr>
              <a:t>2-8</a:t>
            </a:r>
            <a:r>
              <a:rPr lang="zh-CN" altLang="en-US" b="1" i="0" u="none" strike="noStrike" kern="1400" baseline="0" smtClean="0">
                <a:latin typeface="Cambria"/>
                <a:ea typeface="宋体"/>
              </a:rPr>
              <a:t>所示：</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631598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2.3.1  Numpy</a:t>
            </a:r>
            <a:r>
              <a:rPr lang="zh-CN" altLang="en-US" b="1" i="0" u="none" strike="noStrike" baseline="0" smtClean="0">
                <a:latin typeface="Cambria"/>
                <a:ea typeface="宋体"/>
              </a:rPr>
              <a:t>基础数据结构</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179512" y="1412776"/>
            <a:ext cx="8784976" cy="5328592"/>
          </a:xfrm>
        </p:spPr>
        <p:txBody>
          <a:bodyPr>
            <a:normAutofit fontScale="70000" lnSpcReduction="20000"/>
          </a:bodyPr>
          <a:lstStyle/>
          <a:p>
            <a:pPr marR="0" lvl="0" rtl="0"/>
            <a:r>
              <a:rPr lang="en-US" altLang="zh-CN" b="1" i="0" u="none" strike="noStrike" kern="1400" baseline="0" dirty="0" err="1" smtClean="0">
                <a:latin typeface="Cambria"/>
                <a:ea typeface="宋体"/>
              </a:rPr>
              <a:t>Numpy</a:t>
            </a:r>
            <a:r>
              <a:rPr lang="zh-CN" altLang="en-US" b="1" i="0" u="none" strike="noStrike" kern="1400" baseline="0" dirty="0" smtClean="0">
                <a:latin typeface="Cambria"/>
                <a:ea typeface="宋体"/>
              </a:rPr>
              <a:t>的基础数据结构是数组（</a:t>
            </a:r>
            <a:r>
              <a:rPr lang="en-US" altLang="zh-CN" b="1" i="0" u="none" strike="noStrike" kern="1400" baseline="0" dirty="0" smtClean="0">
                <a:latin typeface="Cambria"/>
                <a:ea typeface="宋体"/>
              </a:rPr>
              <a:t>array</a:t>
            </a:r>
            <a:r>
              <a:rPr lang="zh-CN" altLang="en-US" b="1" i="0" u="none" strike="noStrike" kern="1400" baseline="0" dirty="0" smtClean="0">
                <a:latin typeface="Cambria"/>
                <a:ea typeface="宋体"/>
              </a:rPr>
              <a:t>），包括一维数组、二维数组、三维数组、高维数组等，一维数组可以表示行向量，二维数组可以表示矩阵或者列向量，三维数组可以理解成在时间轴上的二维数组，比如说一张纸是平面是二维数组，那么一张纸一张纸地叠起来叠成一本书就是三维数组，是立体的。三维数组和高维数组不常用，所以这里不会讲解。</a:t>
            </a:r>
          </a:p>
          <a:p>
            <a:pPr marR="0" lvl="0" rtl="0"/>
            <a:r>
              <a:rPr lang="zh-CN" altLang="en-US" b="1" i="0" u="none" strike="noStrike" kern="1400" baseline="0" dirty="0" smtClean="0">
                <a:latin typeface="Cambria"/>
                <a:ea typeface="宋体"/>
              </a:rPr>
              <a:t>向量或矩阵都有维度，因此</a:t>
            </a:r>
            <a:r>
              <a:rPr lang="en-US" altLang="zh-CN" b="1" i="0" u="none" strike="noStrike" kern="1400" baseline="0" dirty="0" err="1" smtClean="0">
                <a:latin typeface="Cambria"/>
                <a:ea typeface="宋体"/>
              </a:rPr>
              <a:t>Numpy</a:t>
            </a:r>
            <a:r>
              <a:rPr lang="zh-CN" altLang="en-US" b="1" i="0" u="none" strike="noStrike" kern="1400" baseline="0" dirty="0" smtClean="0">
                <a:latin typeface="Cambria"/>
                <a:ea typeface="宋体"/>
              </a:rPr>
              <a:t>的</a:t>
            </a:r>
            <a:r>
              <a:rPr lang="en-US" altLang="zh-CN" b="1" i="0" u="none" strike="noStrike" kern="1400" baseline="0" dirty="0" smtClean="0">
                <a:latin typeface="Cambria"/>
                <a:ea typeface="宋体"/>
              </a:rPr>
              <a:t>array</a:t>
            </a:r>
            <a:r>
              <a:rPr lang="zh-CN" altLang="en-US" b="1" i="0" u="none" strike="noStrike" kern="1400" baseline="0" dirty="0" smtClean="0">
                <a:latin typeface="Cambria"/>
                <a:ea typeface="宋体"/>
              </a:rPr>
              <a:t>也有维度，通过</a:t>
            </a:r>
            <a:r>
              <a:rPr lang="en-US" altLang="zh-CN" b="1" i="0" u="none" strike="noStrike" kern="1400" baseline="0" dirty="0" err="1" smtClean="0">
                <a:latin typeface="Cambria"/>
                <a:ea typeface="宋体"/>
              </a:rPr>
              <a:t>array.shape</a:t>
            </a:r>
            <a:r>
              <a:rPr lang="zh-CN" altLang="en-US" b="1" i="0" u="none" strike="noStrike" kern="1400" baseline="0" dirty="0" smtClean="0">
                <a:latin typeface="Cambria"/>
                <a:ea typeface="宋体"/>
              </a:rPr>
              <a:t>来获取数据的维度。既然数组有维度，那么就可以修改数组的维度来重塑数组形状，通常用</a:t>
            </a:r>
            <a:r>
              <a:rPr lang="en-US" altLang="zh-CN" b="1" i="0" u="none" strike="noStrike" kern="1400" baseline="0" dirty="0" err="1" smtClean="0">
                <a:latin typeface="Cambria"/>
                <a:ea typeface="宋体"/>
              </a:rPr>
              <a:t>array</a:t>
            </a:r>
            <a:r>
              <a:rPr lang="en-US" altLang="zh-CN" b="1" i="0" u="none" strike="noStrike" kern="1400" baseline="0" dirty="0" err="1" smtClean="0">
                <a:latin typeface="Times New Roman"/>
                <a:ea typeface="宋体"/>
              </a:rPr>
              <a:t>.</a:t>
            </a:r>
            <a:r>
              <a:rPr lang="en-US" altLang="zh-CN" b="1" i="0" u="none" strike="noStrike" kern="1400" baseline="0" dirty="0" err="1" smtClean="0">
                <a:latin typeface="Cambria"/>
                <a:ea typeface="宋体"/>
              </a:rPr>
              <a:t>reshape</a:t>
            </a:r>
            <a:r>
              <a:rPr lang="zh-CN" altLang="en-US" b="1" i="0" u="none" strike="noStrike" kern="1400" baseline="0" dirty="0" smtClean="0">
                <a:latin typeface="Cambria"/>
                <a:ea typeface="宋体"/>
              </a:rPr>
              <a:t>函数来实现，</a:t>
            </a:r>
          </a:p>
          <a:p>
            <a:pPr marR="0" lvl="0" rtl="0"/>
            <a:r>
              <a:rPr lang="zh-CN" altLang="en-US" b="1" i="0" u="none" strike="noStrike" kern="1400" baseline="0" dirty="0" smtClean="0">
                <a:latin typeface="Cambria"/>
                <a:ea typeface="宋体"/>
              </a:rPr>
              <a:t>数组的合并与切片，数组合并是指将两个或以上的数组合并成一个大的数组，而切片即选择子集的意思，</a:t>
            </a:r>
          </a:p>
          <a:p>
            <a:pPr marR="0" lvl="0" rtl="0"/>
            <a:r>
              <a:rPr lang="zh-CN" altLang="en-US" b="1" i="0" u="none" strike="noStrike" kern="1400" baseline="0" dirty="0" smtClean="0">
                <a:latin typeface="Cambria"/>
                <a:ea typeface="宋体"/>
              </a:rPr>
              <a:t>在数组形状变换中我们用</a:t>
            </a:r>
            <a:r>
              <a:rPr lang="en-US" altLang="zh-CN" b="1" i="0" u="none" strike="noStrike" kern="1400" baseline="0" dirty="0" smtClean="0">
                <a:latin typeface="Times New Roman"/>
                <a:ea typeface="宋体"/>
              </a:rPr>
              <a:t>-</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表示自动推断维度，比如</a:t>
            </a:r>
            <a:r>
              <a:rPr lang="en-US" altLang="zh-CN" b="1" i="0" u="none" strike="noStrike" kern="1400" baseline="0" dirty="0" err="1" smtClean="0">
                <a:latin typeface="Cambria"/>
                <a:ea typeface="宋体"/>
              </a:rPr>
              <a:t>a.reshape</a:t>
            </a:r>
            <a:r>
              <a:rPr lang="en-US" altLang="zh-CN" b="1" i="0" u="none" strike="noStrike" kern="1400" baseline="0" dirty="0" smtClean="0">
                <a:latin typeface="Cambria"/>
                <a:ea typeface="宋体"/>
              </a:rPr>
              <a:t>((-1,1))</a:t>
            </a:r>
            <a:r>
              <a:rPr lang="zh-CN" altLang="en-US" b="1" i="0" u="none" strike="noStrike" kern="1400" baseline="0" dirty="0" smtClean="0">
                <a:latin typeface="Cambria"/>
                <a:ea typeface="宋体"/>
              </a:rPr>
              <a:t>表示将数组重塑呈</a:t>
            </a:r>
            <a:r>
              <a:rPr lang="en-US" altLang="zh-CN" b="1" i="0" u="none" strike="noStrike" kern="1400" baseline="0" dirty="0" smtClean="0">
                <a:latin typeface="Cambria"/>
                <a:ea typeface="宋体"/>
              </a:rPr>
              <a:t>n</a:t>
            </a:r>
            <a:r>
              <a:rPr lang="zh-CN" altLang="en-US" b="1" i="0" u="none" strike="noStrike" kern="1400" baseline="0" dirty="0" smtClean="0">
                <a:latin typeface="Cambria"/>
                <a:ea typeface="宋体"/>
              </a:rPr>
              <a:t>行</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列的新数组，这里的</a:t>
            </a:r>
            <a:r>
              <a:rPr lang="en-US" altLang="zh-CN" b="1" i="0" u="none" strike="noStrike" kern="1400" baseline="0" dirty="0" smtClean="0">
                <a:latin typeface="Cambria"/>
                <a:ea typeface="宋体"/>
              </a:rPr>
              <a:t>n</a:t>
            </a:r>
            <a:r>
              <a:rPr lang="zh-CN" altLang="en-US" b="1" i="0" u="none" strike="noStrike" kern="1400" baseline="0" dirty="0" smtClean="0">
                <a:latin typeface="Cambria"/>
                <a:ea typeface="宋体"/>
              </a:rPr>
              <a:t>会自动推断出来。</a:t>
            </a:r>
          </a:p>
          <a:p>
            <a:pPr marR="0" lvl="0" rtl="0"/>
            <a:r>
              <a:rPr lang="zh-CN" altLang="en-US" b="1" i="0" u="none" strike="noStrike" kern="1400" baseline="0" dirty="0" smtClean="0">
                <a:latin typeface="Cambria"/>
                <a:ea typeface="宋体"/>
              </a:rPr>
              <a:t>在切片中我们也用到了自动推断，比如</a:t>
            </a:r>
            <a:r>
              <a:rPr lang="en-US" altLang="zh-CN" b="1" i="0" u="none" strike="noStrike" kern="1400" baseline="0" dirty="0" smtClean="0">
                <a:latin typeface="Cambria"/>
                <a:ea typeface="宋体"/>
              </a:rPr>
              <a:t>a[:3]</a:t>
            </a:r>
            <a:r>
              <a:rPr lang="zh-CN" altLang="en-US" b="1" i="0" u="none" strike="noStrike" kern="1400" baseline="0" dirty="0" smtClean="0">
                <a:latin typeface="Cambria"/>
                <a:ea typeface="宋体"/>
              </a:rPr>
              <a:t>完整写法应该是</a:t>
            </a:r>
            <a:r>
              <a:rPr lang="en-US" altLang="zh-CN" b="1" i="0" u="none" strike="noStrike" kern="1400" baseline="0" dirty="0" smtClean="0">
                <a:latin typeface="Cambria"/>
                <a:ea typeface="宋体"/>
              </a:rPr>
              <a:t>a[0:3],</a:t>
            </a:r>
            <a:r>
              <a:rPr lang="zh-CN" altLang="en-US" b="1" i="0" u="none" strike="noStrike" kern="1400" baseline="0" dirty="0" smtClean="0">
                <a:latin typeface="Cambria"/>
                <a:ea typeface="宋体"/>
              </a:rPr>
              <a:t>当我们省略了开始序号时</a:t>
            </a:r>
            <a:r>
              <a:rPr lang="en-US" altLang="zh-CN" b="1" i="0" u="none" strike="noStrike" kern="1400" baseline="0" dirty="0" err="1" smtClean="0">
                <a:latin typeface="Cambria"/>
                <a:ea typeface="宋体"/>
              </a:rPr>
              <a:t>Numpy</a:t>
            </a:r>
            <a:r>
              <a:rPr lang="zh-CN" altLang="en-US" b="1" i="0" u="none" strike="noStrike" kern="1400" baseline="0" dirty="0" smtClean="0">
                <a:latin typeface="Cambria"/>
                <a:ea typeface="宋体"/>
              </a:rPr>
              <a:t>会自动推断。</a:t>
            </a:r>
            <a:r>
              <a:rPr lang="en-US" altLang="zh-CN" b="1" i="0" u="none" strike="noStrike" kern="1400" baseline="0" dirty="0" smtClean="0">
                <a:latin typeface="Cambria"/>
                <a:ea typeface="宋体"/>
              </a:rPr>
              <a:t>a[-4:]</a:t>
            </a:r>
            <a:r>
              <a:rPr lang="zh-CN" altLang="en-US" b="1" i="0" u="none" strike="noStrike" kern="1400" baseline="0" dirty="0" smtClean="0">
                <a:latin typeface="Cambria"/>
                <a:ea typeface="宋体"/>
              </a:rPr>
              <a:t>也是自动推断，表示从后往前数倒数第四个开始到最后一个的意思。</a:t>
            </a:r>
            <a:endParaRPr lang="zh-CN" altLang="en-US" b="1" i="0" u="none" strike="noStrike" kern="1400" baseline="0" dirty="0" smtClean="0">
              <a:latin typeface="Times New Roman"/>
              <a:ea typeface="宋体"/>
            </a:endParaRPr>
          </a:p>
        </p:txBody>
      </p:sp>
    </p:spTree>
    <p:extLst>
      <p:ext uri="{BB962C8B-B14F-4D97-AF65-F5344CB8AC3E}">
        <p14:creationId xmlns:p14="http://schemas.microsoft.com/office/powerpoint/2010/main" val="462029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2.3.2  Numpy</a:t>
            </a:r>
            <a:r>
              <a:rPr lang="zh-CN" altLang="en-US" b="1" i="0" u="none" strike="noStrike" baseline="0" smtClean="0">
                <a:latin typeface="Cambria"/>
                <a:ea typeface="宋体"/>
              </a:rPr>
              <a:t>的随机数</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179512" y="1484784"/>
            <a:ext cx="8712968" cy="4824536"/>
          </a:xfrm>
        </p:spPr>
        <p:txBody>
          <a:bodyPr>
            <a:normAutofit fontScale="77500" lnSpcReduction="20000"/>
          </a:bodyPr>
          <a:lstStyle/>
          <a:p>
            <a:pPr marR="0" lvl="0" rtl="0"/>
            <a:r>
              <a:rPr lang="zh-CN" altLang="en-US" b="1" i="0" u="none" strike="noStrike" kern="1400" baseline="0" dirty="0" smtClean="0">
                <a:latin typeface="Cambria"/>
                <a:ea typeface="宋体"/>
              </a:rPr>
              <a:t>前一小节我们讲了</a:t>
            </a:r>
            <a:r>
              <a:rPr lang="en-US" altLang="zh-CN" b="1" i="0" u="none" strike="noStrike" kern="1400" baseline="0" dirty="0" err="1" smtClean="0">
                <a:latin typeface="Cambria"/>
                <a:ea typeface="宋体"/>
              </a:rPr>
              <a:t>Numpy</a:t>
            </a:r>
            <a:r>
              <a:rPr lang="zh-CN" altLang="en-US" b="1" i="0" u="none" strike="noStrike" kern="1400" baseline="0" dirty="0" smtClean="0">
                <a:latin typeface="Cambria"/>
                <a:ea typeface="宋体"/>
              </a:rPr>
              <a:t>的基础数据结构</a:t>
            </a:r>
            <a:r>
              <a:rPr lang="en-US" altLang="zh-CN" b="1" i="0" u="none" strike="noStrike" kern="1400" baseline="0" dirty="0" smtClean="0">
                <a:latin typeface="Cambria"/>
                <a:ea typeface="宋体"/>
              </a:rPr>
              <a:t>array</a:t>
            </a:r>
            <a:r>
              <a:rPr lang="zh-CN" altLang="en-US" b="1" i="0" u="none" strike="noStrike" kern="1400" baseline="0" dirty="0" smtClean="0">
                <a:latin typeface="Cambria"/>
                <a:ea typeface="宋体"/>
              </a:rPr>
              <a:t>，接下来我们将如何使用</a:t>
            </a:r>
            <a:r>
              <a:rPr lang="en-US" altLang="zh-CN" b="1" i="0" u="none" strike="noStrike" kern="1400" baseline="0" dirty="0" err="1" smtClean="0">
                <a:latin typeface="Cambria"/>
                <a:ea typeface="宋体"/>
              </a:rPr>
              <a:t>Numpy</a:t>
            </a:r>
            <a:r>
              <a:rPr lang="zh-CN" altLang="en-US" b="1" i="0" u="none" strike="noStrike" kern="1400" baseline="0" dirty="0" smtClean="0">
                <a:latin typeface="Cambria"/>
                <a:ea typeface="宋体"/>
              </a:rPr>
              <a:t>产生常见的随机数。由于接口封装比较好，我们只需要直接调用</a:t>
            </a:r>
            <a:r>
              <a:rPr lang="en-US" altLang="zh-CN" b="1" i="0" u="none" strike="noStrike" kern="1400" baseline="0" dirty="0" err="1" smtClean="0">
                <a:latin typeface="Cambria"/>
                <a:ea typeface="宋体"/>
              </a:rPr>
              <a:t>Numpy</a:t>
            </a:r>
            <a:r>
              <a:rPr lang="zh-CN" altLang="en-US" b="1" i="0" u="none" strike="noStrike" kern="1400" baseline="0" dirty="0" smtClean="0">
                <a:latin typeface="Cambria"/>
                <a:ea typeface="宋体"/>
              </a:rPr>
              <a:t>的接口即可，产生的随机数也是</a:t>
            </a:r>
            <a:r>
              <a:rPr lang="en-US" altLang="zh-CN" b="1" i="0" u="none" strike="noStrike" kern="1400" baseline="0" dirty="0" err="1" smtClean="0">
                <a:latin typeface="Cambria"/>
                <a:ea typeface="宋体"/>
              </a:rPr>
              <a:t>Numpy</a:t>
            </a:r>
            <a:r>
              <a:rPr lang="zh-CN" altLang="en-US" b="1" i="0" u="none" strike="noStrike" kern="1400" baseline="0" dirty="0" smtClean="0">
                <a:latin typeface="Cambria"/>
                <a:ea typeface="宋体"/>
              </a:rPr>
              <a:t>的</a:t>
            </a:r>
            <a:r>
              <a:rPr lang="en-US" altLang="zh-CN" b="1" i="0" u="none" strike="noStrike" kern="1400" baseline="0" dirty="0" smtClean="0">
                <a:latin typeface="Cambria"/>
                <a:ea typeface="宋体"/>
              </a:rPr>
              <a:t>array</a:t>
            </a:r>
            <a:r>
              <a:rPr lang="zh-CN" altLang="en-US" b="1" i="0" u="none" strike="noStrike" kern="1400" baseline="0" dirty="0" smtClean="0">
                <a:latin typeface="Cambria"/>
                <a:ea typeface="宋体"/>
              </a:rPr>
              <a:t>结构，后面我们会经常使用随机数来初始化模拟仿真系统。</a:t>
            </a:r>
          </a:p>
          <a:p>
            <a:pPr marR="0" lvl="0" rtl="0"/>
            <a:r>
              <a:rPr lang="en-US" altLang="zh-CN" b="1" i="0" u="none" strike="noStrike" kern="1400" baseline="0" dirty="0" err="1" smtClean="0">
                <a:latin typeface="Cambria"/>
                <a:ea typeface="宋体"/>
              </a:rPr>
              <a:t>Numpy</a:t>
            </a:r>
            <a:r>
              <a:rPr lang="zh-CN" altLang="en-US" b="1" i="0" u="none" strike="noStrike" kern="1400" baseline="0" dirty="0" smtClean="0">
                <a:latin typeface="Cambria"/>
                <a:ea typeface="宋体"/>
              </a:rPr>
              <a:t>中常用的随机数函数如代码</a:t>
            </a:r>
            <a:r>
              <a:rPr lang="en-US" altLang="zh-CN" b="1" i="0" u="none" strike="noStrike" kern="1400" baseline="0" dirty="0" smtClean="0">
                <a:latin typeface="Cambria"/>
                <a:ea typeface="宋体"/>
              </a:rPr>
              <a:t>2-12</a:t>
            </a:r>
            <a:r>
              <a:rPr lang="zh-CN" altLang="en-US" b="1" i="0" u="none" strike="noStrike" kern="1400" baseline="0" dirty="0" smtClean="0">
                <a:latin typeface="Cambria"/>
                <a:ea typeface="宋体"/>
              </a:rPr>
              <a:t>所示。</a:t>
            </a:r>
          </a:p>
          <a:p>
            <a:pPr marR="0" lvl="0" rtl="0"/>
            <a:r>
              <a:rPr lang="zh-CN" altLang="en-US" b="1" i="0" u="none" strike="noStrike" kern="1400" baseline="0" dirty="0" smtClean="0">
                <a:latin typeface="Cambria"/>
                <a:ea typeface="宋体"/>
              </a:rPr>
              <a:t>既然有了随机数，那么就有对应的随机抽样了，在实际应用中，我们常常需要对已有数据进行又放回或无放回的随机抽样、不等概率随机采用等才做，</a:t>
            </a:r>
            <a:r>
              <a:rPr lang="en-US" altLang="zh-CN" b="1" i="0" u="none" strike="noStrike" kern="1400" baseline="0" dirty="0" err="1" smtClean="0">
                <a:latin typeface="Cambria"/>
                <a:ea typeface="宋体"/>
              </a:rPr>
              <a:t>numpy.random</a:t>
            </a:r>
            <a:r>
              <a:rPr lang="zh-CN" altLang="en-US" b="1" i="0" u="none" strike="noStrike" kern="1400" baseline="0" dirty="0" smtClean="0">
                <a:latin typeface="Cambria"/>
                <a:ea typeface="宋体"/>
              </a:rPr>
              <a:t>模块同样实现了该功能，如代码</a:t>
            </a:r>
            <a:r>
              <a:rPr lang="en-US" altLang="zh-CN" b="1" i="0" u="none" strike="noStrike" kern="1400" baseline="0" dirty="0" smtClean="0">
                <a:latin typeface="Cambria"/>
                <a:ea typeface="宋体"/>
              </a:rPr>
              <a:t>2-13</a:t>
            </a:r>
            <a:r>
              <a:rPr lang="zh-CN" altLang="en-US" b="1" i="0" u="none" strike="noStrike" kern="1400" baseline="0" dirty="0" smtClean="0">
                <a:latin typeface="Cambria"/>
                <a:ea typeface="宋体"/>
              </a:rPr>
              <a:t>所示。</a:t>
            </a:r>
          </a:p>
          <a:p>
            <a:pPr marR="0" lvl="0" rtl="0"/>
            <a:r>
              <a:rPr lang="zh-CN" altLang="en-US" b="1" i="0" u="none" strike="noStrike" kern="1400" baseline="0" dirty="0" smtClean="0">
                <a:latin typeface="Cambria"/>
                <a:ea typeface="宋体"/>
              </a:rPr>
              <a:t>当然</a:t>
            </a:r>
            <a:r>
              <a:rPr lang="en-US" altLang="zh-CN" b="1" i="0" u="none" strike="noStrike" kern="1400" baseline="0" dirty="0" err="1" smtClean="0">
                <a:latin typeface="Cambria"/>
                <a:ea typeface="宋体"/>
              </a:rPr>
              <a:t>Numpy</a:t>
            </a:r>
            <a:r>
              <a:rPr lang="zh-CN" altLang="en-US" b="1" i="0" u="none" strike="noStrike" kern="1400" baseline="0" dirty="0" smtClean="0">
                <a:latin typeface="Cambria"/>
                <a:ea typeface="宋体"/>
              </a:rPr>
              <a:t>中已经实现了大部分统计分布随机数接口，包括多元正态分布、伽马分布、几何分布、</a:t>
            </a:r>
            <a:r>
              <a:rPr lang="en-US" altLang="zh-CN" b="1" i="0" u="none" strike="noStrike" kern="1400" baseline="0" dirty="0" smtClean="0">
                <a:latin typeface="Cambria"/>
                <a:ea typeface="宋体"/>
              </a:rPr>
              <a:t>Logistic</a:t>
            </a:r>
            <a:r>
              <a:rPr lang="zh-CN" altLang="en-US" b="1" i="0" u="none" strike="noStrike" kern="1400" baseline="0" dirty="0" smtClean="0">
                <a:latin typeface="Cambria"/>
                <a:ea typeface="宋体"/>
              </a:rPr>
              <a:t>分布样本、对数正态分布、</a:t>
            </a:r>
            <a:r>
              <a:rPr lang="en-US" altLang="zh-CN" b="1" i="0" u="none" strike="noStrike" kern="1400" baseline="0" dirty="0" smtClean="0">
                <a:latin typeface="Cambria"/>
                <a:ea typeface="宋体"/>
              </a:rPr>
              <a:t>Weibull </a:t>
            </a:r>
            <a:r>
              <a:rPr lang="zh-CN" altLang="en-US" b="1" i="0" u="none" strike="noStrike" kern="1400" baseline="0" dirty="0" smtClean="0">
                <a:latin typeface="Cambria"/>
                <a:ea typeface="宋体"/>
              </a:rPr>
              <a:t>分布等，有兴趣的同学可以查阅</a:t>
            </a:r>
            <a:r>
              <a:rPr lang="en-US" altLang="zh-CN" b="1" i="0" u="none" strike="noStrike" kern="1400" baseline="0" dirty="0" err="1" smtClean="0">
                <a:latin typeface="Cambria"/>
                <a:ea typeface="宋体"/>
              </a:rPr>
              <a:t>Numpy</a:t>
            </a:r>
            <a:r>
              <a:rPr lang="zh-CN" altLang="en-US" b="1" i="0" u="none" strike="noStrike" kern="1400" baseline="0" dirty="0" smtClean="0">
                <a:latin typeface="Cambria"/>
                <a:ea typeface="宋体"/>
              </a:rPr>
              <a:t>的文档说明。</a:t>
            </a:r>
            <a:endParaRPr lang="zh-CN" altLang="en-US" b="1" i="0" u="none" strike="noStrike" kern="1400" baseline="0" dirty="0" smtClean="0">
              <a:latin typeface="Times New Roman"/>
              <a:ea typeface="宋体"/>
            </a:endParaRPr>
          </a:p>
        </p:txBody>
      </p:sp>
    </p:spTree>
    <p:extLst>
      <p:ext uri="{BB962C8B-B14F-4D97-AF65-F5344CB8AC3E}">
        <p14:creationId xmlns:p14="http://schemas.microsoft.com/office/powerpoint/2010/main" val="3168272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2.3.3  Numpy</a:t>
            </a:r>
            <a:r>
              <a:rPr lang="zh-CN" altLang="en-US" b="1" i="0" u="none" strike="noStrike" baseline="0" smtClean="0">
                <a:latin typeface="Cambria"/>
                <a:ea typeface="宋体"/>
              </a:rPr>
              <a:t>矩阵运算</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lnSpcReduction="10000"/>
          </a:bodyPr>
          <a:lstStyle/>
          <a:p>
            <a:pPr marR="0" lvl="0" rtl="0"/>
            <a:r>
              <a:rPr lang="zh-CN" altLang="en-US" b="1" i="0" u="none" strike="noStrike" kern="1400" baseline="0" smtClean="0">
                <a:latin typeface="Cambria"/>
                <a:ea typeface="宋体"/>
              </a:rPr>
              <a:t>在这一小节中我们讲讲矩阵的基本运算，进一步熟悉</a:t>
            </a:r>
            <a:r>
              <a:rPr lang="en-US" altLang="zh-CN" b="1" i="0" u="none" strike="noStrike" kern="1400" baseline="0" smtClean="0">
                <a:latin typeface="Cambria"/>
                <a:ea typeface="宋体"/>
              </a:rPr>
              <a:t>Numpy</a:t>
            </a:r>
            <a:r>
              <a:rPr lang="zh-CN" altLang="en-US" b="1" i="0" u="none" strike="noStrike" kern="1400" baseline="0" smtClean="0">
                <a:latin typeface="Cambria"/>
                <a:ea typeface="宋体"/>
              </a:rPr>
              <a:t>的</a:t>
            </a:r>
            <a:r>
              <a:rPr lang="en-US" altLang="zh-CN" b="1" i="0" u="none" strike="noStrike" kern="1400" baseline="0" smtClean="0">
                <a:latin typeface="Cambria"/>
                <a:ea typeface="宋体"/>
              </a:rPr>
              <a:t>array</a:t>
            </a:r>
            <a:r>
              <a:rPr lang="zh-CN" altLang="en-US" b="1" i="0" u="none" strike="noStrike" kern="1400" baseline="0" smtClean="0">
                <a:latin typeface="Cambria"/>
                <a:ea typeface="宋体"/>
              </a:rPr>
              <a:t>运算，为后面的线性代数计算做好基础。前面我们讲过，可以用</a:t>
            </a:r>
            <a:r>
              <a:rPr lang="en-US" altLang="zh-CN" b="1" i="0" u="none" strike="noStrike" kern="1400" baseline="0" smtClean="0">
                <a:latin typeface="Cambria"/>
                <a:ea typeface="宋体"/>
              </a:rPr>
              <a:t>Numpy</a:t>
            </a:r>
            <a:r>
              <a:rPr lang="zh-CN" altLang="en-US" b="1" i="0" u="none" strike="noStrike" kern="1400" baseline="0" smtClean="0">
                <a:latin typeface="Cambria"/>
                <a:ea typeface="宋体"/>
              </a:rPr>
              <a:t>的二维数组表示矩阵，在下面的代码中我们将演示如何使用二维数组做矩阵计算运算和求解现代方程组的。</a:t>
            </a:r>
          </a:p>
          <a:p>
            <a:pPr marR="0" lvl="0" rtl="0"/>
            <a:r>
              <a:rPr lang="en-US" altLang="zh-CN" b="1" i="0" u="none" strike="noStrike" kern="1400" baseline="0" smtClean="0">
                <a:latin typeface="Cambria"/>
                <a:ea typeface="宋体"/>
              </a:rPr>
              <a:t>Numpy</a:t>
            </a:r>
            <a:r>
              <a:rPr lang="zh-CN" altLang="en-US" b="1" i="0" u="none" strike="noStrike" kern="1400" baseline="0" smtClean="0">
                <a:latin typeface="Cambria"/>
                <a:ea typeface="宋体"/>
              </a:rPr>
              <a:t>中的</a:t>
            </a:r>
            <a:r>
              <a:rPr lang="en-US" altLang="zh-CN" b="1" i="0" u="none" strike="noStrike" kern="1400" baseline="0" smtClean="0">
                <a:latin typeface="Cambria"/>
                <a:ea typeface="宋体"/>
              </a:rPr>
              <a:t>array</a:t>
            </a:r>
            <a:r>
              <a:rPr lang="zh-CN" altLang="en-US" b="1" i="0" u="none" strike="noStrike" kern="1400" baseline="0" smtClean="0">
                <a:latin typeface="Cambria"/>
                <a:ea typeface="宋体"/>
              </a:rPr>
              <a:t>对象重载了许多运算符，使用这些运算符可以完成矩阵间对应元素的运算，如表</a:t>
            </a:r>
            <a:r>
              <a:rPr lang="en-US" altLang="zh-CN" b="1" i="0" u="none" strike="noStrike" kern="1400" baseline="0" smtClean="0">
                <a:latin typeface="Cambria"/>
                <a:ea typeface="宋体"/>
              </a:rPr>
              <a:t>2.1</a:t>
            </a:r>
            <a:r>
              <a:rPr lang="zh-CN" altLang="en-US" b="1" i="0" u="none" strike="noStrike" kern="1400" baseline="0" smtClean="0">
                <a:latin typeface="Cambria"/>
                <a:ea typeface="宋体"/>
              </a:rPr>
              <a:t>所示。</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374701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2.3.4  Numpy</a:t>
            </a:r>
            <a:r>
              <a:rPr lang="zh-CN" altLang="en-US" b="1" i="0" u="none" strike="noStrike" baseline="0" smtClean="0">
                <a:latin typeface="Cambria"/>
                <a:ea typeface="宋体"/>
              </a:rPr>
              <a:t>线性代数</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a:bodyPr>
          <a:lstStyle/>
          <a:p>
            <a:pPr marR="0" lvl="0" rtl="0"/>
            <a:r>
              <a:rPr lang="zh-CN" altLang="en-US" b="1" i="0" u="none" strike="noStrike" kern="1400" baseline="0" dirty="0" smtClean="0">
                <a:latin typeface="Cambria"/>
                <a:ea typeface="宋体"/>
              </a:rPr>
              <a:t>在前一小节中我们将了</a:t>
            </a:r>
            <a:r>
              <a:rPr lang="en-US" altLang="zh-CN" b="1" i="0" u="none" strike="noStrike" kern="1400" baseline="0" dirty="0" err="1" smtClean="0">
                <a:latin typeface="Cambria"/>
                <a:ea typeface="宋体"/>
              </a:rPr>
              <a:t>Numpy</a:t>
            </a:r>
            <a:r>
              <a:rPr lang="zh-CN" altLang="en-US" b="1" i="0" u="none" strike="noStrike" kern="1400" baseline="0" dirty="0" smtClean="0">
                <a:latin typeface="Cambria"/>
                <a:ea typeface="宋体"/>
              </a:rPr>
              <a:t>的矩阵基本运算，有了矩阵乘法、转置、求逆、特征值与特征向量、</a:t>
            </a:r>
            <a:r>
              <a:rPr lang="en-US" altLang="zh-CN" b="1" i="0" u="none" strike="noStrike" kern="1400" baseline="0" dirty="0" err="1" smtClean="0">
                <a:latin typeface="Cambria"/>
                <a:ea typeface="宋体"/>
              </a:rPr>
              <a:t>svd</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QR</a:t>
            </a:r>
            <a:r>
              <a:rPr lang="zh-CN" altLang="en-US" b="1" i="0" u="none" strike="noStrike" kern="1400" baseline="0" dirty="0" smtClean="0">
                <a:latin typeface="Cambria"/>
                <a:ea typeface="宋体"/>
              </a:rPr>
              <a:t>分解，基本上能解大部分线性代数方程了。我们尝试求解下面的方程：</a:t>
            </a:r>
            <a:endParaRPr lang="en-US" altLang="zh-CN" b="1" i="0" u="none" strike="noStrike" kern="1400" baseline="0" dirty="0" smtClean="0">
              <a:latin typeface="Cambria"/>
              <a:ea typeface="宋体"/>
            </a:endParaRPr>
          </a:p>
          <a:p>
            <a:endParaRPr lang="en-US" altLang="zh-CN" b="1" kern="1400" dirty="0">
              <a:latin typeface="Cambria"/>
              <a:ea typeface="宋体"/>
            </a:endParaRPr>
          </a:p>
          <a:p>
            <a:r>
              <a:rPr lang="zh-CN" altLang="zh-CN" b="1" dirty="0" smtClean="0"/>
              <a:t>标准</a:t>
            </a:r>
            <a:r>
              <a:rPr lang="zh-CN" altLang="zh-CN" b="1" dirty="0"/>
              <a:t>的线性代数方程形式是：</a:t>
            </a:r>
            <a:r>
              <a:rPr lang="en-US" altLang="zh-CN" b="1" dirty="0"/>
              <a:t>AX+B=0</a:t>
            </a:r>
            <a:r>
              <a:rPr lang="zh-CN" altLang="zh-CN" b="1" dirty="0"/>
              <a:t>，上式</a:t>
            </a:r>
            <a:r>
              <a:rPr lang="zh-CN" altLang="zh-CN" b="1" dirty="0" smtClean="0"/>
              <a:t>中</a:t>
            </a:r>
            <a:endParaRPr lang="zh-CN" altLang="zh-CN"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1385" y="3645024"/>
            <a:ext cx="2080695" cy="1114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1743" y="5306606"/>
            <a:ext cx="2726017"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4080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1" i="0" u="none" strike="noStrike" baseline="0" smtClean="0">
                <a:latin typeface="Cambria"/>
                <a:ea typeface="宋体"/>
              </a:rPr>
              <a:t>2.4  Python</a:t>
            </a:r>
            <a:r>
              <a:rPr lang="zh-CN" altLang="en-US" b="1" i="0" u="none" strike="noStrike" baseline="0" smtClean="0">
                <a:latin typeface="Cambria"/>
                <a:ea typeface="宋体"/>
              </a:rPr>
              <a:t>数据分析</a:t>
            </a:r>
            <a:r>
              <a:rPr lang="en-US" altLang="zh-CN" b="1" i="0" u="none" strike="noStrike" baseline="0" smtClean="0">
                <a:latin typeface="Cambria"/>
                <a:ea typeface="宋体"/>
              </a:rPr>
              <a:t>2</a:t>
            </a:r>
            <a:r>
              <a:rPr lang="zh-CN" altLang="en-US" b="1" i="0" u="none" strike="noStrike" baseline="0" smtClean="0">
                <a:latin typeface="Cambria"/>
                <a:ea typeface="宋体"/>
              </a:rPr>
              <a:t>：</a:t>
            </a:r>
            <a:r>
              <a:rPr lang="en-US" altLang="zh-CN" b="1" i="0" u="none" strike="noStrike" baseline="0" smtClean="0">
                <a:latin typeface="Cambria"/>
                <a:ea typeface="宋体"/>
              </a:rPr>
              <a:t>Pandas</a:t>
            </a:r>
            <a:r>
              <a:rPr lang="zh-CN" altLang="en-US" b="1" i="0" u="none" strike="noStrike" baseline="0" smtClean="0">
                <a:latin typeface="Cambria"/>
                <a:ea typeface="宋体"/>
              </a:rPr>
              <a:t>基础</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如果说</a:t>
            </a:r>
            <a:r>
              <a:rPr lang="en-US" altLang="zh-CN" b="1" i="0" u="none" strike="noStrike" kern="1400" baseline="0" smtClean="0">
                <a:latin typeface="Cambria"/>
                <a:ea typeface="宋体"/>
              </a:rPr>
              <a:t>Numpy</a:t>
            </a:r>
            <a:r>
              <a:rPr lang="zh-CN" altLang="en-US" b="1" i="0" u="none" strike="noStrike" kern="1400" baseline="0" smtClean="0">
                <a:latin typeface="Cambria"/>
                <a:ea typeface="宋体"/>
              </a:rPr>
              <a:t>是</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科学计算的核心，那么</a:t>
            </a:r>
            <a:r>
              <a:rPr lang="en-US" altLang="zh-CN" b="1" i="0" u="none" strike="noStrike" kern="1400" baseline="0" smtClean="0">
                <a:latin typeface="Cambria"/>
                <a:ea typeface="宋体"/>
              </a:rPr>
              <a:t>Pandas</a:t>
            </a:r>
            <a:r>
              <a:rPr lang="zh-CN" altLang="en-US" b="1" i="0" u="none" strike="noStrike" kern="1400" baseline="0" smtClean="0">
                <a:latin typeface="Cambria"/>
                <a:ea typeface="宋体"/>
              </a:rPr>
              <a:t>就是</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数据分析事实上的标准，和大部分数据分析库一样，</a:t>
            </a:r>
            <a:r>
              <a:rPr lang="en-US" altLang="zh-CN" b="1" i="0" u="none" strike="noStrike" kern="1400" baseline="0" smtClean="0">
                <a:latin typeface="Cambria"/>
                <a:ea typeface="宋体"/>
              </a:rPr>
              <a:t>Pandas</a:t>
            </a:r>
            <a:r>
              <a:rPr lang="zh-CN" altLang="en-US" b="1" i="0" u="none" strike="noStrike" kern="1400" baseline="0" smtClean="0">
                <a:latin typeface="Cambria"/>
                <a:ea typeface="宋体"/>
              </a:rPr>
              <a:t>的核心也是</a:t>
            </a:r>
            <a:r>
              <a:rPr lang="en-US" altLang="zh-CN" b="1" i="0" u="none" strike="noStrike" kern="1400" baseline="0" smtClean="0">
                <a:latin typeface="Cambria"/>
                <a:ea typeface="宋体"/>
              </a:rPr>
              <a:t>Numpy</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Pandas</a:t>
            </a:r>
            <a:r>
              <a:rPr lang="zh-CN" altLang="en-US" b="1" i="0" u="none" strike="noStrike" kern="1400" baseline="0" smtClean="0">
                <a:latin typeface="Cambria"/>
                <a:ea typeface="宋体"/>
              </a:rPr>
              <a:t>就是在</a:t>
            </a:r>
            <a:r>
              <a:rPr lang="en-US" altLang="zh-CN" b="1" i="0" u="none" strike="noStrike" kern="1400" baseline="0" smtClean="0">
                <a:latin typeface="Cambria"/>
                <a:ea typeface="宋体"/>
              </a:rPr>
              <a:t>Numpy</a:t>
            </a:r>
            <a:r>
              <a:rPr lang="zh-CN" altLang="en-US" b="1" i="0" u="none" strike="noStrike" kern="1400" baseline="0" smtClean="0">
                <a:latin typeface="Cambria"/>
                <a:ea typeface="宋体"/>
              </a:rPr>
              <a:t>的基础上封装了高级接口，使得</a:t>
            </a:r>
            <a:r>
              <a:rPr lang="en-US" altLang="zh-CN" b="1" i="0" u="none" strike="noStrike" kern="1400" baseline="0" smtClean="0">
                <a:latin typeface="Cambria"/>
                <a:ea typeface="宋体"/>
              </a:rPr>
              <a:t>Pandas</a:t>
            </a:r>
            <a:r>
              <a:rPr lang="zh-CN" altLang="en-US" b="1" i="0" u="none" strike="noStrike" kern="1400" baseline="0" smtClean="0">
                <a:latin typeface="Cambria"/>
                <a:ea typeface="宋体"/>
              </a:rPr>
              <a:t>能处理包括数值型、字符串、日期等在内的多种数据类型，提供了方便的统计分析函数、日期处理函数、表格数据整理等，大大提高了数据分析的效率。</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880979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2.4.1  Pandas</a:t>
            </a:r>
            <a:r>
              <a:rPr lang="zh-CN" altLang="en-US" b="1" i="0" u="none" strike="noStrike" baseline="0" smtClean="0">
                <a:latin typeface="Cambria"/>
                <a:ea typeface="宋体"/>
              </a:rPr>
              <a:t>基础数据结构</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en-US" altLang="zh-CN" b="1" i="0" u="none" strike="noStrike" kern="1400" baseline="0" smtClean="0">
                <a:latin typeface="Cambria"/>
                <a:ea typeface="宋体"/>
              </a:rPr>
              <a:t>Pandas</a:t>
            </a:r>
            <a:r>
              <a:rPr lang="zh-CN" altLang="en-US" b="1" i="0" u="none" strike="noStrike" kern="1400" baseline="0" smtClean="0">
                <a:latin typeface="Cambria"/>
                <a:ea typeface="宋体"/>
              </a:rPr>
              <a:t>提供了两种基础数据结构</a:t>
            </a:r>
            <a:r>
              <a:rPr lang="en-US" altLang="zh-CN" b="1" i="0" u="none" strike="noStrike" kern="1400" baseline="0" smtClean="0">
                <a:latin typeface="Cambria"/>
                <a:ea typeface="宋体"/>
              </a:rPr>
              <a:t>Series</a:t>
            </a:r>
            <a:r>
              <a:rPr lang="zh-CN" altLang="en-US" b="1" i="0" u="none" strike="noStrike" kern="1400" baseline="0" smtClean="0">
                <a:latin typeface="Cambria"/>
                <a:ea typeface="宋体"/>
              </a:rPr>
              <a:t>和</a:t>
            </a:r>
            <a:r>
              <a:rPr lang="en-US" altLang="zh-CN" b="1" i="0" u="none" strike="noStrike" kern="1400" baseline="0" smtClean="0">
                <a:latin typeface="Cambria"/>
                <a:ea typeface="宋体"/>
              </a:rPr>
              <a:t>DataFrame</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Series</a:t>
            </a:r>
            <a:r>
              <a:rPr lang="zh-CN" altLang="en-US" b="1" i="0" u="none" strike="noStrike" kern="1400" baseline="0" smtClean="0">
                <a:latin typeface="Cambria"/>
                <a:ea typeface="宋体"/>
              </a:rPr>
              <a:t>可以表示序列数据，</a:t>
            </a:r>
            <a:r>
              <a:rPr lang="en-US" altLang="zh-CN" b="1" i="0" u="none" strike="noStrike" kern="1400" baseline="0" smtClean="0">
                <a:latin typeface="Cambria"/>
                <a:ea typeface="宋体"/>
              </a:rPr>
              <a:t>DataFrame</a:t>
            </a:r>
            <a:r>
              <a:rPr lang="zh-CN" altLang="en-US" b="1" i="0" u="none" strike="noStrike" kern="1400" baseline="0" smtClean="0">
                <a:latin typeface="Cambria"/>
                <a:ea typeface="宋体"/>
              </a:rPr>
              <a:t>可以表示表格数据，而且</a:t>
            </a:r>
            <a:r>
              <a:rPr lang="en-US" altLang="zh-CN" b="1" i="0" u="none" strike="noStrike" kern="1400" baseline="0" smtClean="0">
                <a:latin typeface="Cambria"/>
                <a:ea typeface="宋体"/>
              </a:rPr>
              <a:t>DataFrame</a:t>
            </a:r>
            <a:r>
              <a:rPr lang="zh-CN" altLang="en-US" b="1" i="0" u="none" strike="noStrike" kern="1400" baseline="0" smtClean="0">
                <a:latin typeface="Cambria"/>
                <a:ea typeface="宋体"/>
              </a:rPr>
              <a:t>是由多个</a:t>
            </a:r>
            <a:r>
              <a:rPr lang="en-US" altLang="zh-CN" b="1" i="0" u="none" strike="noStrike" kern="1400" baseline="0" smtClean="0">
                <a:latin typeface="Cambria"/>
                <a:ea typeface="宋体"/>
              </a:rPr>
              <a:t>Series</a:t>
            </a:r>
            <a:r>
              <a:rPr lang="zh-CN" altLang="en-US" b="1" i="0" u="none" strike="noStrike" kern="1400" baseline="0" smtClean="0">
                <a:latin typeface="Cambria"/>
                <a:ea typeface="宋体"/>
              </a:rPr>
              <a:t>组成的，组成</a:t>
            </a:r>
            <a:r>
              <a:rPr lang="en-US" altLang="zh-CN" b="1" i="0" u="none" strike="noStrike" kern="1400" baseline="0" smtClean="0">
                <a:latin typeface="Cambria"/>
                <a:ea typeface="宋体"/>
              </a:rPr>
              <a:t>DataFrame</a:t>
            </a:r>
            <a:r>
              <a:rPr lang="zh-CN" altLang="en-US" b="1" i="0" u="none" strike="noStrike" kern="1400" baseline="0" smtClean="0">
                <a:latin typeface="Cambria"/>
                <a:ea typeface="宋体"/>
              </a:rPr>
              <a:t>的多个</a:t>
            </a:r>
            <a:r>
              <a:rPr lang="en-US" altLang="zh-CN" b="1" i="0" u="none" strike="noStrike" kern="1400" baseline="0" smtClean="0">
                <a:latin typeface="Cambria"/>
                <a:ea typeface="宋体"/>
              </a:rPr>
              <a:t>Series</a:t>
            </a:r>
            <a:r>
              <a:rPr lang="zh-CN" altLang="en-US" b="1" i="0" u="none" strike="noStrike" kern="1400" baseline="0" smtClean="0">
                <a:latin typeface="Cambria"/>
                <a:ea typeface="宋体"/>
              </a:rPr>
              <a:t>的索引相同而</a:t>
            </a:r>
            <a:r>
              <a:rPr lang="en-US" altLang="zh-CN" b="1" i="0" u="none" strike="noStrike" kern="1400" baseline="0" smtClean="0">
                <a:latin typeface="Cambria"/>
                <a:ea typeface="宋体"/>
              </a:rPr>
              <a:t>Series</a:t>
            </a:r>
            <a:r>
              <a:rPr lang="zh-CN" altLang="en-US" b="1" i="0" u="none" strike="noStrike" kern="1400" baseline="0" smtClean="0">
                <a:latin typeface="Cambria"/>
                <a:ea typeface="宋体"/>
              </a:rPr>
              <a:t>的名称（</a:t>
            </a:r>
            <a:r>
              <a:rPr lang="en-US" altLang="zh-CN" b="1" i="0" u="none" strike="noStrike" kern="1400" baseline="0" smtClean="0">
                <a:latin typeface="Cambria"/>
                <a:ea typeface="宋体"/>
              </a:rPr>
              <a:t>DataFrame</a:t>
            </a:r>
            <a:r>
              <a:rPr lang="zh-CN" altLang="en-US" b="1" i="0" u="none" strike="noStrike" kern="1400" baseline="0" smtClean="0">
                <a:latin typeface="Cambria"/>
                <a:ea typeface="宋体"/>
              </a:rPr>
              <a:t>的列名）不同。</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Series</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2</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DataFrame</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522825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2.4.2  Pandas</a:t>
            </a:r>
            <a:r>
              <a:rPr lang="zh-CN" altLang="en-US" b="1" i="0" u="none" strike="noStrike" baseline="0" smtClean="0">
                <a:latin typeface="Cambria"/>
                <a:ea typeface="宋体"/>
              </a:rPr>
              <a:t>基础统计函数</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1" i="0" u="none" strike="noStrike" kern="1400" baseline="0" smtClean="0">
                <a:latin typeface="Cambria"/>
                <a:ea typeface="宋体"/>
              </a:rPr>
              <a:t>上一小节中我们介绍了</a:t>
            </a:r>
            <a:r>
              <a:rPr lang="en-US" altLang="zh-CN" b="1" i="0" u="none" strike="noStrike" kern="1400" baseline="0" smtClean="0">
                <a:latin typeface="Cambria"/>
                <a:ea typeface="宋体"/>
              </a:rPr>
              <a:t>Pandas</a:t>
            </a:r>
            <a:r>
              <a:rPr lang="zh-CN" altLang="en-US" b="1" i="0" u="none" strike="noStrike" kern="1400" baseline="0" smtClean="0">
                <a:latin typeface="Cambria"/>
                <a:ea typeface="宋体"/>
              </a:rPr>
              <a:t>的基础数据结构，接下来我们介绍</a:t>
            </a:r>
            <a:r>
              <a:rPr lang="en-US" altLang="zh-CN" b="1" i="0" u="none" strike="noStrike" kern="1400" baseline="0" smtClean="0">
                <a:latin typeface="Cambria"/>
                <a:ea typeface="宋体"/>
              </a:rPr>
              <a:t>Pandas</a:t>
            </a:r>
            <a:r>
              <a:rPr lang="zh-CN" altLang="en-US" b="1" i="0" u="none" strike="noStrike" kern="1400" baseline="0" smtClean="0">
                <a:latin typeface="Cambria"/>
                <a:ea typeface="宋体"/>
              </a:rPr>
              <a:t>的基础统计函数，</a:t>
            </a:r>
            <a:r>
              <a:rPr lang="en-US" altLang="zh-CN" b="1" i="0" u="none" strike="noStrike" kern="1400" baseline="0" smtClean="0">
                <a:latin typeface="Cambria"/>
                <a:ea typeface="宋体"/>
              </a:rPr>
              <a:t>Pandas</a:t>
            </a:r>
            <a:r>
              <a:rPr lang="zh-CN" altLang="en-US" b="1" i="0" u="none" strike="noStrike" kern="1400" baseline="0" smtClean="0">
                <a:latin typeface="Cambria"/>
                <a:ea typeface="宋体"/>
              </a:rPr>
              <a:t>流行的一个重要原因，是其在</a:t>
            </a:r>
            <a:r>
              <a:rPr lang="en-US" altLang="zh-CN" b="1" i="0" u="none" strike="noStrike" kern="1400" baseline="0" smtClean="0">
                <a:latin typeface="Cambria"/>
                <a:ea typeface="宋体"/>
              </a:rPr>
              <a:t>Series</a:t>
            </a:r>
            <a:r>
              <a:rPr lang="zh-CN" altLang="en-US" b="1" i="0" u="none" strike="noStrike" kern="1400" baseline="0" smtClean="0">
                <a:latin typeface="Cambria"/>
                <a:ea typeface="宋体"/>
              </a:rPr>
              <a:t>和</a:t>
            </a:r>
            <a:r>
              <a:rPr lang="en-US" altLang="zh-CN" b="1" i="0" u="none" strike="noStrike" kern="1400" baseline="0" smtClean="0">
                <a:latin typeface="Cambria"/>
                <a:ea typeface="宋体"/>
              </a:rPr>
              <a:t>DataFrame</a:t>
            </a:r>
            <a:r>
              <a:rPr lang="zh-CN" altLang="en-US" b="1" i="0" u="none" strike="noStrike" kern="1400" baseline="0" smtClean="0">
                <a:latin typeface="Cambria"/>
                <a:ea typeface="宋体"/>
              </a:rPr>
              <a:t>对象上封装了很多好用的分析函数，创建对象之后可以直接调用而不必另外使用第三方库，加快了工作的效率。</a:t>
            </a:r>
          </a:p>
          <a:p>
            <a:pPr marR="0" lvl="0" rtl="0"/>
            <a:r>
              <a:rPr lang="zh-CN" altLang="en-US" b="1" i="0" u="none" strike="noStrike" kern="1400" baseline="0" smtClean="0">
                <a:latin typeface="Cambria"/>
                <a:ea typeface="宋体"/>
              </a:rPr>
              <a:t>前面我们讲过，</a:t>
            </a:r>
            <a:r>
              <a:rPr lang="en-US" altLang="zh-CN" b="1" i="0" u="none" strike="noStrike" kern="1400" baseline="0" smtClean="0">
                <a:latin typeface="Cambria"/>
                <a:ea typeface="宋体"/>
              </a:rPr>
              <a:t>DataFrame</a:t>
            </a:r>
            <a:r>
              <a:rPr lang="zh-CN" altLang="en-US" b="1" i="0" u="none" strike="noStrike" kern="1400" baseline="0" smtClean="0">
                <a:latin typeface="Cambria"/>
                <a:ea typeface="宋体"/>
              </a:rPr>
              <a:t>是由多个</a:t>
            </a:r>
            <a:r>
              <a:rPr lang="en-US" altLang="zh-CN" b="1" i="0" u="none" strike="noStrike" kern="1400" baseline="0" smtClean="0">
                <a:latin typeface="Cambria"/>
                <a:ea typeface="宋体"/>
              </a:rPr>
              <a:t>Series</a:t>
            </a:r>
            <a:r>
              <a:rPr lang="zh-CN" altLang="en-US" b="1" i="0" u="none" strike="noStrike" kern="1400" baseline="0" smtClean="0">
                <a:latin typeface="Cambria"/>
                <a:ea typeface="宋体"/>
              </a:rPr>
              <a:t>组合成的，一般来说，</a:t>
            </a:r>
            <a:r>
              <a:rPr lang="en-US" altLang="zh-CN" b="1" i="0" u="none" strike="noStrike" kern="1400" baseline="0" smtClean="0">
                <a:latin typeface="Cambria"/>
                <a:ea typeface="宋体"/>
              </a:rPr>
              <a:t>Series</a:t>
            </a:r>
            <a:r>
              <a:rPr lang="zh-CN" altLang="en-US" b="1" i="0" u="none" strike="noStrike" kern="1400" baseline="0" smtClean="0">
                <a:latin typeface="Cambria"/>
                <a:ea typeface="宋体"/>
              </a:rPr>
              <a:t>和</a:t>
            </a:r>
            <a:r>
              <a:rPr lang="en-US" altLang="zh-CN" b="1" i="0" u="none" strike="noStrike" kern="1400" baseline="0" smtClean="0">
                <a:latin typeface="Cambria"/>
                <a:ea typeface="宋体"/>
              </a:rPr>
              <a:t>DataFrame</a:t>
            </a:r>
            <a:r>
              <a:rPr lang="zh-CN" altLang="en-US" b="1" i="0" u="none" strike="noStrike" kern="1400" baseline="0" smtClean="0">
                <a:latin typeface="Cambria"/>
                <a:ea typeface="宋体"/>
              </a:rPr>
              <a:t>有大部分方法是相同的，我们来看看怎么使用这些方法，如代码</a:t>
            </a:r>
            <a:r>
              <a:rPr lang="en-US" altLang="zh-CN" b="1" i="0" u="none" strike="noStrike" kern="1400" baseline="0" smtClean="0">
                <a:latin typeface="Cambria"/>
                <a:ea typeface="宋体"/>
              </a:rPr>
              <a:t>2-20</a:t>
            </a:r>
            <a:r>
              <a:rPr lang="zh-CN" altLang="en-US" b="1" i="0" u="none" strike="noStrike" kern="1400" baseline="0" smtClean="0">
                <a:latin typeface="Cambria"/>
                <a:ea typeface="宋体"/>
              </a:rPr>
              <a:t>所示：</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850337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smtClean="0">
                <a:latin typeface="Cambria"/>
                <a:ea typeface="宋体"/>
              </a:rPr>
              <a:t>当前运筹优化的求解器很多，商用的包括</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Cplex</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Xpress</a:t>
            </a:r>
            <a:r>
              <a:rPr lang="zh-CN" altLang="en-US" b="1" i="0" u="none" strike="noStrike" kern="1400" baseline="0" smtClean="0">
                <a:latin typeface="Cambria"/>
                <a:ea typeface="宋体"/>
              </a:rPr>
              <a:t>等，开源的有</a:t>
            </a:r>
            <a:r>
              <a:rPr lang="en-US" altLang="zh-CN" b="1" i="0" u="none" strike="noStrike" kern="1400" baseline="0" smtClean="0">
                <a:latin typeface="Cambria"/>
                <a:ea typeface="宋体"/>
              </a:rPr>
              <a:t>SCIP</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GLPK</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Ortools</a:t>
            </a:r>
            <a:r>
              <a:rPr lang="zh-CN" altLang="en-US" b="1" i="0" u="none" strike="noStrike" kern="1400" baseline="0" smtClean="0">
                <a:latin typeface="Cambria"/>
                <a:ea typeface="宋体"/>
              </a:rPr>
              <a:t>等，这些求解器都有</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的接口，使得我们能够用比较简单的方式对运筹优化问题进行建模，使得我们专注于问题本身。</a:t>
            </a:r>
          </a:p>
          <a:p>
            <a:pPr marR="0" lvl="0" rtl="0"/>
            <a:r>
              <a:rPr lang="zh-CN" altLang="en-US" b="1" i="0" u="none" strike="noStrike" kern="1400" baseline="0" smtClean="0">
                <a:latin typeface="Cambria"/>
                <a:ea typeface="宋体"/>
              </a:rPr>
              <a:t>在本书中，我们选用的求解器商用的是</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，开源的是</a:t>
            </a:r>
            <a:r>
              <a:rPr lang="en-US" altLang="zh-CN" b="1" i="0" u="none" strike="noStrike" kern="1400" baseline="0" smtClean="0">
                <a:latin typeface="Cambria"/>
                <a:ea typeface="宋体"/>
              </a:rPr>
              <a:t>Ortools</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有学术许可，对高校教师和学生免费，商业用户可以申请</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个月的试用。</a:t>
            </a:r>
            <a:r>
              <a:rPr lang="en-US" altLang="zh-CN" b="1" i="0" u="none" strike="noStrike" kern="1400" baseline="0" smtClean="0">
                <a:latin typeface="Cambria"/>
                <a:ea typeface="宋体"/>
              </a:rPr>
              <a:t>Ortools</a:t>
            </a:r>
            <a:r>
              <a:rPr lang="zh-CN" altLang="en-US" b="1" i="0" u="none" strike="noStrike" kern="1400" baseline="0" smtClean="0">
                <a:latin typeface="Cambria"/>
                <a:ea typeface="宋体"/>
              </a:rPr>
              <a:t>是</a:t>
            </a:r>
            <a:r>
              <a:rPr lang="en-US" altLang="zh-CN" b="1" i="0" u="none" strike="noStrike" kern="1400" baseline="0" smtClean="0">
                <a:latin typeface="Cambria"/>
                <a:ea typeface="宋体"/>
              </a:rPr>
              <a:t>Google</a:t>
            </a:r>
            <a:r>
              <a:rPr lang="zh-CN" altLang="en-US" b="1" i="0" u="none" strike="noStrike" kern="1400" baseline="0" smtClean="0">
                <a:latin typeface="Cambria"/>
                <a:ea typeface="宋体"/>
              </a:rPr>
              <a:t>开源维护的运筹优化求解器，针对</a:t>
            </a:r>
            <a:r>
              <a:rPr lang="en-US" altLang="zh-CN" b="1" i="0" u="none" strike="noStrike" kern="1400" baseline="0" smtClean="0">
                <a:latin typeface="Cambria"/>
                <a:ea typeface="宋体"/>
              </a:rPr>
              <a:t>Google</a:t>
            </a:r>
            <a:r>
              <a:rPr lang="zh-CN" altLang="en-US" b="1" i="0" u="none" strike="noStrike" kern="1400" baseline="0" smtClean="0">
                <a:latin typeface="Cambria"/>
                <a:ea typeface="宋体"/>
              </a:rPr>
              <a:t>的商业场景做了优化，比如</a:t>
            </a:r>
            <a:r>
              <a:rPr lang="en-US" altLang="zh-CN" b="1" i="0" u="none" strike="noStrike" kern="1400" baseline="0" smtClean="0">
                <a:latin typeface="Cambria"/>
                <a:ea typeface="宋体"/>
              </a:rPr>
              <a:t>VRP</a:t>
            </a:r>
            <a:r>
              <a:rPr lang="zh-CN" altLang="en-US" b="1" i="0" u="none" strike="noStrike" kern="1400" baseline="0" smtClean="0">
                <a:latin typeface="Cambria"/>
                <a:ea typeface="宋体"/>
              </a:rPr>
              <a:t>问题，对于中小规模问题的商业场景是个不错的选择。</a:t>
            </a:r>
          </a:p>
          <a:p>
            <a:pPr marR="0" lvl="0" rtl="0"/>
            <a:r>
              <a:rPr lang="zh-CN" altLang="en-US" b="1" i="0" u="none" strike="noStrike" kern="1400" baseline="0" smtClean="0">
                <a:latin typeface="Cambria"/>
                <a:ea typeface="宋体"/>
              </a:rPr>
              <a:t>在开始数学规划等知识之前，我们先将</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的使用和</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的使用，在和一些同学交流的过程中发现，虽然</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和</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已经将编程语法尽可能简单化了，但是对没有经过编程训练的同学多少有些困难。因此在正是开始讲运筹优化知识之前，先讲</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基础和</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基础，在掌握这些基础知识之后，在后面讲解复杂问题，特别是动态规划和智能优化算法的时候能够理解编程的原理，并且能仿照示例编写具体问题的代码。</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4190654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2.4.3  Pandas</a:t>
            </a:r>
            <a:r>
              <a:rPr lang="zh-CN" altLang="en-US" b="1" i="0" u="none" strike="noStrike" baseline="0" smtClean="0">
                <a:latin typeface="Cambria"/>
                <a:ea typeface="宋体"/>
              </a:rPr>
              <a:t>基础数据处理</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smtClean="0">
                <a:latin typeface="Cambria"/>
                <a:ea typeface="宋体"/>
              </a:rPr>
              <a:t>前面讲了</a:t>
            </a:r>
            <a:r>
              <a:rPr lang="en-US" altLang="zh-CN" b="1" i="0" u="none" strike="noStrike" kern="1400" baseline="0" smtClean="0">
                <a:latin typeface="Cambria"/>
                <a:ea typeface="宋体"/>
              </a:rPr>
              <a:t>Pandas</a:t>
            </a:r>
            <a:r>
              <a:rPr lang="zh-CN" altLang="en-US" b="1" i="0" u="none" strike="noStrike" kern="1400" baseline="0" smtClean="0">
                <a:latin typeface="Cambria"/>
                <a:ea typeface="宋体"/>
              </a:rPr>
              <a:t>的基础统计函数，这些统计函数在</a:t>
            </a:r>
            <a:r>
              <a:rPr lang="en-US" altLang="zh-CN" b="1" i="0" u="none" strike="noStrike" kern="1400" baseline="0" smtClean="0">
                <a:latin typeface="Cambria"/>
                <a:ea typeface="宋体"/>
              </a:rPr>
              <a:t>Numpy</a:t>
            </a:r>
            <a:r>
              <a:rPr lang="zh-CN" altLang="en-US" b="1" i="0" u="none" strike="noStrike" kern="1400" baseline="0" smtClean="0">
                <a:latin typeface="Cambria"/>
                <a:ea typeface="宋体"/>
              </a:rPr>
              <a:t>中也有，接下来我们讲讲</a:t>
            </a:r>
            <a:r>
              <a:rPr lang="en-US" altLang="zh-CN" b="1" i="0" u="none" strike="noStrike" kern="1400" baseline="0" smtClean="0">
                <a:latin typeface="Cambria"/>
                <a:ea typeface="宋体"/>
              </a:rPr>
              <a:t>DataFrame</a:t>
            </a:r>
            <a:r>
              <a:rPr lang="zh-CN" altLang="en-US" b="1" i="0" u="none" strike="noStrike" kern="1400" baseline="0" smtClean="0">
                <a:latin typeface="Cambria"/>
                <a:ea typeface="宋体"/>
              </a:rPr>
              <a:t>的基础数据处理，包括重命名列名、子集选取、添加列和删除列、缺失值处理、异常值处理、去重等操作。</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）重命名列名</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2</a:t>
            </a:r>
            <a:r>
              <a:rPr lang="zh-CN" altLang="en-US" b="1" i="0" u="none" strike="noStrike" kern="1400" baseline="0" smtClean="0">
                <a:latin typeface="Cambria"/>
                <a:ea typeface="宋体"/>
              </a:rPr>
              <a:t>）添加或删除列。</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3</a:t>
            </a:r>
            <a:r>
              <a:rPr lang="zh-CN" altLang="en-US" b="1" i="0" u="none" strike="noStrike" kern="1400" baseline="0" smtClean="0">
                <a:latin typeface="Cambria"/>
                <a:ea typeface="宋体"/>
              </a:rPr>
              <a:t>）子集选择。选择子集，用</a:t>
            </a:r>
            <a:r>
              <a:rPr lang="en-US" altLang="zh-CN" b="1" i="0" u="none" strike="noStrike" kern="1400" baseline="0" smtClean="0">
                <a:latin typeface="Cambria"/>
                <a:ea typeface="宋体"/>
              </a:rPr>
              <a:t>loc</a:t>
            </a:r>
            <a:r>
              <a:rPr lang="zh-CN" altLang="en-US" b="1" i="0" u="none" strike="noStrike" kern="1400" baseline="0" smtClean="0">
                <a:latin typeface="Cambria"/>
                <a:ea typeface="宋体"/>
              </a:rPr>
              <a:t>函数或</a:t>
            </a:r>
            <a:r>
              <a:rPr lang="en-US" altLang="zh-CN" b="1" i="0" u="none" strike="noStrike" kern="1400" baseline="0" smtClean="0">
                <a:latin typeface="Cambria"/>
                <a:ea typeface="宋体"/>
              </a:rPr>
              <a:t>iloc</a:t>
            </a:r>
            <a:r>
              <a:rPr lang="zh-CN" altLang="en-US" b="1" i="0" u="none" strike="noStrike" kern="1400" baseline="0" smtClean="0">
                <a:latin typeface="Cambria"/>
                <a:ea typeface="宋体"/>
              </a:rPr>
              <a:t>函数，</a:t>
            </a:r>
            <a:r>
              <a:rPr lang="en-US" altLang="zh-CN" b="1" i="0" u="none" strike="noStrike" kern="1400" baseline="0" smtClean="0">
                <a:latin typeface="Cambria"/>
                <a:ea typeface="宋体"/>
              </a:rPr>
              <a:t>loc</a:t>
            </a:r>
            <a:r>
              <a:rPr lang="zh-CN" altLang="en-US" b="1" i="0" u="none" strike="noStrike" kern="1400" baseline="0" smtClean="0">
                <a:latin typeface="Cambria"/>
                <a:ea typeface="宋体"/>
              </a:rPr>
              <a:t>读取是的索引，</a:t>
            </a:r>
            <a:r>
              <a:rPr lang="en-US" altLang="zh-CN" b="1" i="0" u="none" strike="noStrike" kern="1400" baseline="0" smtClean="0">
                <a:latin typeface="Cambria"/>
                <a:ea typeface="宋体"/>
              </a:rPr>
              <a:t>iloc</a:t>
            </a:r>
            <a:r>
              <a:rPr lang="zh-CN" altLang="en-US" b="1" i="0" u="none" strike="noStrike" kern="1400" baseline="0" smtClean="0">
                <a:latin typeface="Cambria"/>
                <a:ea typeface="宋体"/>
              </a:rPr>
              <a:t>读取的是行数，相当于重新命名索引为</a:t>
            </a:r>
            <a:r>
              <a:rPr lang="en-US" altLang="zh-CN" b="1" i="0" u="none" strike="noStrike" kern="1400" baseline="0" smtClean="0">
                <a:latin typeface="Cambria"/>
                <a:ea typeface="宋体"/>
              </a:rPr>
              <a:t>0,1,2…</a:t>
            </a:r>
            <a:r>
              <a:rPr lang="zh-CN" altLang="en-US" b="1" i="0" u="none" strike="noStrike" kern="1400" baseline="0" smtClean="0">
                <a:latin typeface="Cambria"/>
                <a:ea typeface="宋体"/>
              </a:rPr>
              <a:t>。</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4</a:t>
            </a:r>
            <a:r>
              <a:rPr lang="zh-CN" altLang="en-US" b="1" i="0" u="none" strike="noStrike" kern="1400" baseline="0" smtClean="0">
                <a:latin typeface="Cambria"/>
                <a:ea typeface="宋体"/>
              </a:rPr>
              <a:t>）排序，根据某一列或多列的值进行升序或降序排序。</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5</a:t>
            </a:r>
            <a:r>
              <a:rPr lang="zh-CN" altLang="en-US" b="1" i="0" u="none" strike="noStrike" kern="1400" baseline="0" smtClean="0">
                <a:latin typeface="Cambria"/>
                <a:ea typeface="宋体"/>
              </a:rPr>
              <a:t>）缺失值处理，缺失值处理一般使用</a:t>
            </a:r>
            <a:r>
              <a:rPr lang="en-US" altLang="zh-CN" b="1" i="0" u="none" strike="noStrike" kern="1400" baseline="0" smtClean="0">
                <a:latin typeface="Cambria"/>
                <a:ea typeface="宋体"/>
              </a:rPr>
              <a:t>fillna</a:t>
            </a:r>
            <a:r>
              <a:rPr lang="zh-CN" altLang="en-US" b="1" i="0" u="none" strike="noStrike" kern="1400" baseline="0" smtClean="0">
                <a:latin typeface="Cambria"/>
                <a:ea typeface="宋体"/>
              </a:rPr>
              <a:t>进行填充。</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6</a:t>
            </a:r>
            <a:r>
              <a:rPr lang="zh-CN" altLang="en-US" b="1" i="0" u="none" strike="noStrike" kern="1400" baseline="0" smtClean="0">
                <a:latin typeface="Cambria"/>
                <a:ea typeface="宋体"/>
              </a:rPr>
              <a:t>）异常值处理。</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7</a:t>
            </a:r>
            <a:r>
              <a:rPr lang="zh-CN" altLang="en-US" b="1" i="0" u="none" strike="noStrike" kern="1400" baseline="0" smtClean="0">
                <a:latin typeface="Cambria"/>
                <a:ea typeface="宋体"/>
              </a:rPr>
              <a:t>）去除重复记录。</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554055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2.4.4  </a:t>
            </a:r>
            <a:r>
              <a:rPr lang="zh-CN" altLang="en-US" b="1" i="0" u="none" strike="noStrike" baseline="0" smtClean="0">
                <a:latin typeface="Cambria"/>
                <a:ea typeface="宋体"/>
              </a:rPr>
              <a:t>分组统计</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lnSpcReduction="10000"/>
          </a:bodyPr>
          <a:lstStyle/>
          <a:p>
            <a:pPr marR="0" lvl="0" rtl="0"/>
            <a:r>
              <a:rPr lang="zh-CN" altLang="en-US" b="1" i="0" u="none" strike="noStrike" kern="1400" baseline="0" smtClean="0">
                <a:latin typeface="Cambria"/>
                <a:ea typeface="宋体"/>
              </a:rPr>
              <a:t>不管是使用数据库还是</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或者</a:t>
            </a:r>
            <a:r>
              <a:rPr lang="en-US" altLang="zh-CN" b="1" i="0" u="none" strike="noStrike" kern="1400" baseline="0" smtClean="0">
                <a:latin typeface="Cambria"/>
                <a:ea typeface="宋体"/>
              </a:rPr>
              <a:t>R</a:t>
            </a:r>
            <a:r>
              <a:rPr lang="zh-CN" altLang="en-US" b="1" i="0" u="none" strike="noStrike" kern="1400" baseline="0" smtClean="0">
                <a:latin typeface="Cambria"/>
                <a:ea typeface="宋体"/>
              </a:rPr>
              <a:t>语言、</a:t>
            </a:r>
            <a:r>
              <a:rPr lang="en-US" altLang="zh-CN" b="1" i="0" u="none" strike="noStrike" kern="1400" baseline="0" smtClean="0">
                <a:latin typeface="Cambria"/>
                <a:ea typeface="宋体"/>
              </a:rPr>
              <a:t>excel</a:t>
            </a:r>
            <a:r>
              <a:rPr lang="zh-CN" altLang="en-US" b="1" i="0" u="none" strike="noStrike" kern="1400" baseline="0" smtClean="0">
                <a:latin typeface="Cambria"/>
                <a:ea typeface="宋体"/>
              </a:rPr>
              <a:t>等工具做分析，分组统计都是使用最频繁的操作，下面我们就讲讲</a:t>
            </a:r>
            <a:r>
              <a:rPr lang="en-US" altLang="zh-CN" b="1" i="0" u="none" strike="noStrike" kern="1400" baseline="0" smtClean="0">
                <a:latin typeface="Cambria"/>
                <a:ea typeface="宋体"/>
              </a:rPr>
              <a:t>Pandas</a:t>
            </a:r>
            <a:r>
              <a:rPr lang="zh-CN" altLang="en-US" b="1" i="0" u="none" strike="noStrike" kern="1400" baseline="0" smtClean="0">
                <a:latin typeface="Cambria"/>
                <a:ea typeface="宋体"/>
              </a:rPr>
              <a:t>是如何做分组统计的。</a:t>
            </a:r>
            <a:r>
              <a:rPr lang="en-US" altLang="zh-CN" b="1" i="0" u="none" strike="noStrike" kern="1400" baseline="0" smtClean="0">
                <a:latin typeface="Cambria"/>
                <a:ea typeface="宋体"/>
              </a:rPr>
              <a:t>Pandas</a:t>
            </a:r>
            <a:r>
              <a:rPr lang="zh-CN" altLang="en-US" b="1" i="0" u="none" strike="noStrike" kern="1400" baseline="0" smtClean="0">
                <a:latin typeface="Cambria"/>
                <a:ea typeface="宋体"/>
              </a:rPr>
              <a:t>的分组统计使用</a:t>
            </a:r>
            <a:r>
              <a:rPr lang="en-US" altLang="zh-CN" b="1" i="0" u="none" strike="noStrike" kern="1400" baseline="0" smtClean="0">
                <a:latin typeface="Cambria"/>
                <a:ea typeface="宋体"/>
              </a:rPr>
              <a:t>groupby</a:t>
            </a:r>
            <a:r>
              <a:rPr lang="zh-CN" altLang="en-US" b="1" i="0" u="none" strike="noStrike" kern="1400" baseline="0" smtClean="0">
                <a:latin typeface="Cambria"/>
                <a:ea typeface="宋体"/>
              </a:rPr>
              <a:t>函数，参数</a:t>
            </a:r>
            <a:r>
              <a:rPr lang="en-US" altLang="zh-CN" b="1" i="0" u="none" strike="noStrike" kern="1400" baseline="0" smtClean="0">
                <a:latin typeface="Cambria"/>
                <a:ea typeface="宋体"/>
              </a:rPr>
              <a:t>as_index=False</a:t>
            </a:r>
            <a:r>
              <a:rPr lang="zh-CN" altLang="en-US" b="1" i="0" u="none" strike="noStrike" kern="1400" baseline="0" smtClean="0">
                <a:latin typeface="Cambria"/>
                <a:ea typeface="宋体"/>
              </a:rPr>
              <a:t>表示统计后的结果返回</a:t>
            </a:r>
            <a:r>
              <a:rPr lang="en-US" altLang="zh-CN" b="1" i="0" u="none" strike="noStrike" kern="1400" baseline="0" smtClean="0">
                <a:latin typeface="Cambria"/>
                <a:ea typeface="宋体"/>
              </a:rPr>
              <a:t>DataFrame</a:t>
            </a:r>
            <a:r>
              <a:rPr lang="zh-CN" altLang="en-US" b="1" i="0" u="none" strike="noStrike" kern="1400" baseline="0" smtClean="0">
                <a:latin typeface="Cambria"/>
                <a:ea typeface="宋体"/>
              </a:rPr>
              <a:t>类型结果，否则返回</a:t>
            </a:r>
            <a:r>
              <a:rPr lang="en-US" altLang="zh-CN" b="1" i="0" u="none" strike="noStrike" kern="1400" baseline="0" smtClean="0">
                <a:latin typeface="Cambria"/>
                <a:ea typeface="宋体"/>
              </a:rPr>
              <a:t>Series</a:t>
            </a:r>
            <a:r>
              <a:rPr lang="zh-CN" altLang="en-US" b="1" i="0" u="none" strike="noStrike" kern="1400" baseline="0" smtClean="0">
                <a:latin typeface="Cambria"/>
                <a:ea typeface="宋体"/>
              </a:rPr>
              <a:t>类型的统计结果，特别的，我们注意到，</a:t>
            </a:r>
            <a:r>
              <a:rPr lang="en-US" altLang="zh-CN" b="1" i="0" u="none" strike="noStrike" kern="1400" baseline="0" smtClean="0">
                <a:latin typeface="Cambria"/>
                <a:ea typeface="宋体"/>
              </a:rPr>
              <a:t>groupby</a:t>
            </a:r>
            <a:r>
              <a:rPr lang="zh-CN" altLang="en-US" b="1" i="0" u="none" strike="noStrike" kern="1400" baseline="0" smtClean="0">
                <a:latin typeface="Cambria"/>
                <a:ea typeface="宋体"/>
              </a:rPr>
              <a:t>还可以应用我们自定义的函数对分组子集进行统计，如代码</a:t>
            </a:r>
            <a:r>
              <a:rPr lang="en-US" altLang="zh-CN" b="1" i="0" u="none" strike="noStrike" kern="1400" baseline="0" smtClean="0">
                <a:latin typeface="Cambria"/>
                <a:ea typeface="宋体"/>
              </a:rPr>
              <a:t>2-21</a:t>
            </a:r>
            <a:r>
              <a:rPr lang="zh-CN" altLang="en-US" b="1" i="0" u="none" strike="noStrike" kern="1400" baseline="0" smtClean="0">
                <a:latin typeface="Cambria"/>
                <a:ea typeface="宋体"/>
              </a:rPr>
              <a:t>所示。</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578332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2.4.5  apply</a:t>
            </a:r>
            <a:r>
              <a:rPr lang="zh-CN" altLang="en-US" b="1" i="0" u="none" strike="noStrike" baseline="0" smtClean="0">
                <a:latin typeface="Cambria"/>
                <a:ea typeface="宋体"/>
              </a:rPr>
              <a:t>函数</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1" i="0" u="none" strike="noStrike" kern="1400" baseline="0" smtClean="0">
                <a:latin typeface="Cambria"/>
                <a:ea typeface="宋体"/>
              </a:rPr>
              <a:t>最后一个要讲的功能是</a:t>
            </a:r>
            <a:r>
              <a:rPr lang="en-US" altLang="zh-CN" b="1" i="0" u="none" strike="noStrike" kern="1400" baseline="0" smtClean="0">
                <a:latin typeface="Cambria"/>
                <a:ea typeface="宋体"/>
              </a:rPr>
              <a:t>apply</a:t>
            </a:r>
            <a:r>
              <a:rPr lang="zh-CN" altLang="en-US" b="1" i="0" u="none" strike="noStrike" kern="1400" baseline="0" smtClean="0">
                <a:latin typeface="Cambria"/>
                <a:ea typeface="宋体"/>
              </a:rPr>
              <a:t>函数，该函数的作用是做目标集合中的每个元素执行相同的操作，比如对</a:t>
            </a:r>
            <a:r>
              <a:rPr lang="en-US" altLang="zh-CN" b="1" i="0" u="none" strike="noStrike" kern="1400" baseline="0" smtClean="0">
                <a:latin typeface="Cambria"/>
                <a:ea typeface="宋体"/>
              </a:rPr>
              <a:t>DataFrame</a:t>
            </a:r>
            <a:r>
              <a:rPr lang="zh-CN" altLang="en-US" b="1" i="0" u="none" strike="noStrike" kern="1400" baseline="0" smtClean="0">
                <a:latin typeface="Cambria"/>
                <a:ea typeface="宋体"/>
              </a:rPr>
              <a:t>中的每个元素做乘法操作，或对</a:t>
            </a:r>
            <a:r>
              <a:rPr lang="en-US" altLang="zh-CN" b="1" i="0" u="none" strike="noStrike" kern="1400" baseline="0" smtClean="0">
                <a:latin typeface="Cambria"/>
                <a:ea typeface="宋体"/>
              </a:rPr>
              <a:t>groupby</a:t>
            </a:r>
            <a:r>
              <a:rPr lang="zh-CN" altLang="en-US" b="1" i="0" u="none" strike="noStrike" kern="1400" baseline="0" smtClean="0">
                <a:latin typeface="Cambria"/>
                <a:ea typeface="宋体"/>
              </a:rPr>
              <a:t>分组后的每个组求最大值最小值的操作等，在上一小结中我们使用</a:t>
            </a:r>
            <a:r>
              <a:rPr lang="en-US" altLang="zh-CN" b="1" i="0" u="none" strike="noStrike" kern="1400" baseline="0" smtClean="0">
                <a:latin typeface="Cambria"/>
                <a:ea typeface="宋体"/>
              </a:rPr>
              <a:t>apply</a:t>
            </a:r>
            <a:r>
              <a:rPr lang="zh-CN" altLang="en-US" b="1" i="0" u="none" strike="noStrike" kern="1400" baseline="0" smtClean="0">
                <a:latin typeface="Cambria"/>
                <a:ea typeface="宋体"/>
              </a:rPr>
              <a:t>函数求每个分组的成绩最大值，并将结果转成字符串打印出来。使用</a:t>
            </a:r>
            <a:r>
              <a:rPr lang="en-US" altLang="zh-CN" b="1" i="0" u="none" strike="noStrike" kern="1400" baseline="0" smtClean="0">
                <a:latin typeface="Cambria"/>
                <a:ea typeface="宋体"/>
              </a:rPr>
              <a:t>apply</a:t>
            </a:r>
            <a:r>
              <a:rPr lang="zh-CN" altLang="en-US" b="1" i="0" u="none" strike="noStrike" kern="1400" baseline="0" smtClean="0">
                <a:latin typeface="Cambria"/>
                <a:ea typeface="宋体"/>
              </a:rPr>
              <a:t>可以实现向量化运算的效果，相比循环操作效率更好，而且代码可读性更强。下面我们来演示一下如何使用</a:t>
            </a:r>
            <a:r>
              <a:rPr lang="en-US" altLang="zh-CN" b="1" i="0" u="none" strike="noStrike" kern="1400" baseline="0" smtClean="0">
                <a:latin typeface="Cambria"/>
                <a:ea typeface="宋体"/>
              </a:rPr>
              <a:t>apply</a:t>
            </a:r>
            <a:r>
              <a:rPr lang="zh-CN" altLang="en-US" b="1" i="0" u="none" strike="noStrike" kern="1400" baseline="0" smtClean="0">
                <a:latin typeface="Cambria"/>
                <a:ea typeface="宋体"/>
              </a:rPr>
              <a:t>函数，如代码</a:t>
            </a:r>
            <a:r>
              <a:rPr lang="en-US" altLang="zh-CN" b="1" i="0" u="none" strike="noStrike" kern="1400" baseline="0" smtClean="0">
                <a:latin typeface="Cambria"/>
                <a:ea typeface="宋体"/>
              </a:rPr>
              <a:t>2-22</a:t>
            </a:r>
            <a:r>
              <a:rPr lang="zh-CN" altLang="en-US" b="1" i="0" u="none" strike="noStrike" kern="1400" baseline="0" smtClean="0">
                <a:latin typeface="Cambria"/>
                <a:ea typeface="宋体"/>
              </a:rPr>
              <a:t>所示：</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286194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2.5  Python</a:t>
            </a:r>
            <a:r>
              <a:rPr lang="zh-CN" altLang="en-US" b="1" i="0" u="none" strike="noStrike" baseline="0" smtClean="0">
                <a:latin typeface="Cambria"/>
                <a:ea typeface="宋体"/>
              </a:rPr>
              <a:t>绘图</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179512" y="1556792"/>
            <a:ext cx="8856984" cy="5184576"/>
          </a:xfrm>
        </p:spPr>
        <p:txBody>
          <a:bodyPr>
            <a:normAutofit fontScale="77500" lnSpcReduction="20000"/>
          </a:bodyPr>
          <a:lstStyle/>
          <a:p>
            <a:pPr marR="0" lvl="0" rtl="0"/>
            <a:r>
              <a:rPr lang="zh-CN" altLang="en-US" b="1" i="0" u="none" strike="noStrike" kern="1400" baseline="0" dirty="0" smtClean="0">
                <a:latin typeface="Cambria"/>
                <a:ea typeface="宋体"/>
              </a:rPr>
              <a:t>在这一小节中我们讲讲如何使用</a:t>
            </a:r>
            <a:r>
              <a:rPr lang="en-US" altLang="zh-CN" b="1" i="0" u="none" strike="noStrike" kern="1400" baseline="0" dirty="0" smtClean="0">
                <a:latin typeface="Cambria"/>
                <a:ea typeface="宋体"/>
              </a:rPr>
              <a:t>Python</a:t>
            </a:r>
            <a:r>
              <a:rPr lang="zh-CN" altLang="en-US" b="1" i="0" u="none" strike="noStrike" kern="1400" baseline="0" dirty="0" smtClean="0">
                <a:latin typeface="Cambria"/>
                <a:ea typeface="宋体"/>
              </a:rPr>
              <a:t>进行绘图，有时候我们需要绘制函数图像，或者梯度图像，或者简单的系统仿真图像，用</a:t>
            </a:r>
            <a:r>
              <a:rPr lang="en-US" altLang="zh-CN" b="1" i="0" u="none" strike="noStrike" kern="1400" baseline="0" dirty="0" smtClean="0">
                <a:latin typeface="Cambria"/>
                <a:ea typeface="宋体"/>
              </a:rPr>
              <a:t>Python</a:t>
            </a:r>
            <a:r>
              <a:rPr lang="zh-CN" altLang="en-US" b="1" i="0" u="none" strike="noStrike" kern="1400" baseline="0" dirty="0" smtClean="0">
                <a:latin typeface="Cambria"/>
                <a:ea typeface="宋体"/>
              </a:rPr>
              <a:t>的</a:t>
            </a:r>
            <a:r>
              <a:rPr lang="en-US" altLang="zh-CN" b="1" i="0" u="none" strike="noStrike" kern="1400" baseline="0" dirty="0" err="1" smtClean="0">
                <a:latin typeface="Cambria"/>
                <a:ea typeface="宋体"/>
              </a:rPr>
              <a:t>Matplotlib</a:t>
            </a:r>
            <a:r>
              <a:rPr lang="zh-CN" altLang="en-US" b="1" i="0" u="none" strike="noStrike" kern="1400" baseline="0" dirty="0" smtClean="0">
                <a:latin typeface="Cambria"/>
                <a:ea typeface="宋体"/>
              </a:rPr>
              <a:t>库能够很快完成我们想要绘制的图形。</a:t>
            </a:r>
          </a:p>
          <a:p>
            <a:pPr marR="0" lvl="0" rtl="0"/>
            <a:r>
              <a:rPr lang="en-US" altLang="zh-CN" b="1" i="0" u="none" strike="noStrike" kern="1400" baseline="0" dirty="0" smtClean="0">
                <a:latin typeface="Cambria"/>
                <a:ea typeface="宋体"/>
              </a:rPr>
              <a:t>Python</a:t>
            </a:r>
            <a:r>
              <a:rPr lang="zh-CN" altLang="en-US" b="1" i="0" u="none" strike="noStrike" kern="1400" baseline="0" dirty="0" smtClean="0">
                <a:latin typeface="Cambria"/>
                <a:ea typeface="宋体"/>
              </a:rPr>
              <a:t>中绘图库很多，应用最广泛的是</a:t>
            </a:r>
            <a:r>
              <a:rPr lang="en-US" altLang="zh-CN" b="1" i="0" u="none" strike="noStrike" kern="1400" baseline="0" dirty="0" err="1" smtClean="0">
                <a:latin typeface="Cambria"/>
                <a:ea typeface="宋体"/>
              </a:rPr>
              <a:t>Matplotlib</a:t>
            </a:r>
            <a:r>
              <a:rPr lang="zh-CN" altLang="en-US" b="1" i="0" u="none" strike="noStrike" kern="1400" baseline="0" dirty="0" smtClean="0">
                <a:latin typeface="Cambria"/>
                <a:ea typeface="宋体"/>
              </a:rPr>
              <a:t>，</a:t>
            </a:r>
            <a:r>
              <a:rPr lang="en-US" altLang="zh-CN" b="1" i="0" u="none" strike="noStrike" kern="1400" baseline="0" dirty="0" err="1" smtClean="0">
                <a:latin typeface="Cambria"/>
                <a:ea typeface="宋体"/>
              </a:rPr>
              <a:t>Matplotlib</a:t>
            </a:r>
            <a:r>
              <a:rPr lang="zh-CN" altLang="en-US" b="1" i="0" u="none" strike="noStrike" kern="1400" baseline="0" dirty="0" smtClean="0">
                <a:latin typeface="Cambria"/>
                <a:ea typeface="宋体"/>
              </a:rPr>
              <a:t>已经成为</a:t>
            </a:r>
            <a:r>
              <a:rPr lang="en-US" altLang="zh-CN" b="1" i="0" u="none" strike="noStrike" kern="1400" baseline="0" dirty="0" smtClean="0">
                <a:latin typeface="Cambria"/>
                <a:ea typeface="宋体"/>
              </a:rPr>
              <a:t>Python</a:t>
            </a:r>
            <a:r>
              <a:rPr lang="zh-CN" altLang="en-US" b="1" i="0" u="none" strike="noStrike" kern="1400" baseline="0" dirty="0" smtClean="0">
                <a:latin typeface="Cambria"/>
                <a:ea typeface="宋体"/>
              </a:rPr>
              <a:t>绘图库的核心库，就像</a:t>
            </a:r>
            <a:r>
              <a:rPr lang="en-US" altLang="zh-CN" b="1" i="0" u="none" strike="noStrike" kern="1400" baseline="0" dirty="0" err="1" smtClean="0">
                <a:latin typeface="Cambria"/>
                <a:ea typeface="宋体"/>
              </a:rPr>
              <a:t>Numpy</a:t>
            </a:r>
            <a:r>
              <a:rPr lang="zh-CN" altLang="en-US" b="1" i="0" u="none" strike="noStrike" kern="1400" baseline="0" dirty="0" smtClean="0">
                <a:latin typeface="Cambria"/>
                <a:ea typeface="宋体"/>
              </a:rPr>
              <a:t>已经成为</a:t>
            </a:r>
            <a:r>
              <a:rPr lang="en-US" altLang="zh-CN" b="1" i="0" u="none" strike="noStrike" kern="1400" baseline="0" dirty="0" smtClean="0">
                <a:latin typeface="Cambria"/>
                <a:ea typeface="宋体"/>
              </a:rPr>
              <a:t>Python</a:t>
            </a:r>
            <a:r>
              <a:rPr lang="zh-CN" altLang="en-US" b="1" i="0" u="none" strike="noStrike" kern="1400" baseline="0" dirty="0" smtClean="0">
                <a:latin typeface="Cambria"/>
                <a:ea typeface="宋体"/>
              </a:rPr>
              <a:t>科学计算的核心库一样，其他知名绘图库比如</a:t>
            </a:r>
            <a:r>
              <a:rPr lang="en-US" altLang="zh-CN" b="1" i="0" u="none" strike="noStrike" kern="1400" baseline="0" dirty="0" err="1" smtClean="0">
                <a:latin typeface="Cambria"/>
                <a:ea typeface="宋体"/>
              </a:rPr>
              <a:t>seaborn</a:t>
            </a:r>
            <a:r>
              <a:rPr lang="zh-CN" altLang="en-US" b="1" i="0" u="none" strike="noStrike" kern="1400" baseline="0" dirty="0" smtClean="0">
                <a:latin typeface="Cambria"/>
                <a:ea typeface="宋体"/>
              </a:rPr>
              <a:t>等也是基于</a:t>
            </a:r>
            <a:r>
              <a:rPr lang="en-US" altLang="zh-CN" b="1" i="0" u="none" strike="noStrike" kern="1400" baseline="0" dirty="0" err="1" smtClean="0">
                <a:latin typeface="Cambria"/>
                <a:ea typeface="宋体"/>
              </a:rPr>
              <a:t>Matplotlib</a:t>
            </a:r>
            <a:r>
              <a:rPr lang="zh-CN" altLang="en-US" b="1" i="0" u="none" strike="noStrike" kern="1400" baseline="0" dirty="0" smtClean="0">
                <a:latin typeface="Cambria"/>
                <a:ea typeface="宋体"/>
              </a:rPr>
              <a:t>封装而来。</a:t>
            </a:r>
          </a:p>
          <a:p>
            <a:pPr marR="0" lvl="0" rtl="0"/>
            <a:r>
              <a:rPr lang="zh-CN" altLang="en-US" b="1" i="0" u="none" strike="noStrike" kern="1400" baseline="0" dirty="0" smtClean="0">
                <a:latin typeface="Cambria"/>
                <a:ea typeface="宋体"/>
              </a:rPr>
              <a:t>虽然</a:t>
            </a:r>
            <a:r>
              <a:rPr lang="en-US" altLang="zh-CN" b="1" i="0" u="none" strike="noStrike" kern="1400" baseline="0" dirty="0" smtClean="0">
                <a:latin typeface="Cambria"/>
                <a:ea typeface="宋体"/>
              </a:rPr>
              <a:t>Python</a:t>
            </a:r>
            <a:r>
              <a:rPr lang="zh-CN" altLang="en-US" b="1" i="0" u="none" strike="noStrike" kern="1400" baseline="0" dirty="0" smtClean="0">
                <a:latin typeface="Cambria"/>
                <a:ea typeface="宋体"/>
              </a:rPr>
              <a:t>的绘图功能很强大，也能绘制出版级别的图片，但是在商业场景中用的并不多，首先绝大部分人绘图用的是</a:t>
            </a:r>
            <a:r>
              <a:rPr lang="en-US" altLang="zh-CN" b="1" i="0" u="none" strike="noStrike" kern="1400" baseline="0" dirty="0" smtClean="0">
                <a:latin typeface="Cambria"/>
                <a:ea typeface="宋体"/>
              </a:rPr>
              <a:t>excel</a:t>
            </a:r>
            <a:r>
              <a:rPr lang="zh-CN" altLang="en-US" b="1" i="0" u="none" strike="noStrike" kern="1400" baseline="0" dirty="0" smtClean="0">
                <a:latin typeface="Cambria"/>
                <a:ea typeface="宋体"/>
              </a:rPr>
              <a:t>的绘图功能，</a:t>
            </a:r>
            <a:r>
              <a:rPr lang="en-US" altLang="zh-CN" b="1" i="0" u="none" strike="noStrike" kern="1400" baseline="0" dirty="0" smtClean="0">
                <a:latin typeface="Cambria"/>
                <a:ea typeface="宋体"/>
              </a:rPr>
              <a:t>excel</a:t>
            </a:r>
            <a:r>
              <a:rPr lang="zh-CN" altLang="en-US" b="1" i="0" u="none" strike="noStrike" kern="1400" baseline="0" dirty="0" smtClean="0">
                <a:latin typeface="Cambria"/>
                <a:ea typeface="宋体"/>
              </a:rPr>
              <a:t>的绘图功能比</a:t>
            </a:r>
            <a:r>
              <a:rPr lang="en-US" altLang="zh-CN" b="1" i="0" u="none" strike="noStrike" kern="1400" baseline="0" dirty="0" smtClean="0">
                <a:latin typeface="Cambria"/>
                <a:ea typeface="宋体"/>
              </a:rPr>
              <a:t>Python</a:t>
            </a:r>
            <a:r>
              <a:rPr lang="zh-CN" altLang="en-US" b="1" i="0" u="none" strike="noStrike" kern="1400" baseline="0" dirty="0" smtClean="0">
                <a:latin typeface="Cambria"/>
                <a:ea typeface="宋体"/>
              </a:rPr>
              <a:t>强大，绘制和修改图形都很方便，</a:t>
            </a:r>
            <a:r>
              <a:rPr lang="en-US" altLang="zh-CN" b="1" i="0" u="none" strike="noStrike" kern="1400" baseline="0" dirty="0" err="1" smtClean="0">
                <a:latin typeface="Cambria"/>
                <a:ea typeface="宋体"/>
              </a:rPr>
              <a:t>Matplotlib</a:t>
            </a:r>
            <a:r>
              <a:rPr lang="zh-CN" altLang="en-US" b="1" i="0" u="none" strike="noStrike" kern="1400" baseline="0" dirty="0" smtClean="0">
                <a:latin typeface="Cambria"/>
                <a:ea typeface="宋体"/>
              </a:rPr>
              <a:t>的有点在于灵活，但是需要学习很多编程知识，同时图形微调需要查看函数说明文档，所以在实际应用中，不管是汇报场合还是出版，用</a:t>
            </a:r>
            <a:r>
              <a:rPr lang="en-US" altLang="zh-CN" b="1" i="0" u="none" strike="noStrike" kern="1400" baseline="0" dirty="0" smtClean="0">
                <a:latin typeface="Cambria"/>
                <a:ea typeface="宋体"/>
              </a:rPr>
              <a:t>excel</a:t>
            </a:r>
            <a:r>
              <a:rPr lang="zh-CN" altLang="en-US" b="1" i="0" u="none" strike="noStrike" kern="1400" baseline="0" dirty="0" smtClean="0">
                <a:latin typeface="Cambria"/>
                <a:ea typeface="宋体"/>
              </a:rPr>
              <a:t>都是首选。</a:t>
            </a:r>
            <a:endParaRPr lang="zh-CN" altLang="en-US" b="1" i="0" u="none" strike="noStrike" kern="1400" baseline="0" dirty="0" smtClean="0">
              <a:latin typeface="Times New Roman"/>
              <a:ea typeface="宋体"/>
            </a:endParaRPr>
          </a:p>
        </p:txBody>
      </p:sp>
    </p:spTree>
    <p:extLst>
      <p:ext uri="{BB962C8B-B14F-4D97-AF65-F5344CB8AC3E}">
        <p14:creationId xmlns:p14="http://schemas.microsoft.com/office/powerpoint/2010/main" val="3942803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1" i="0" u="none" strike="noStrike" kern="1400" baseline="0" smtClean="0">
                <a:latin typeface="Cambria"/>
                <a:ea typeface="宋体"/>
              </a:rPr>
              <a:t>在这一小节中，我们讲解如何绘制常见的散点图、折线图、柱状图，讲解常见的格式设置如标题、标记形状、线型、颜色、透明度，最后我们将组合图和动态图的绘制。</a:t>
            </a:r>
          </a:p>
          <a:p>
            <a:pPr marR="0" lvl="0" rtl="0"/>
            <a:r>
              <a:rPr lang="zh-CN" altLang="en-US" b="1" i="0" u="none" strike="noStrike" kern="1400" baseline="0" smtClean="0">
                <a:latin typeface="Cambria"/>
                <a:ea typeface="宋体"/>
              </a:rPr>
              <a:t>总的来说，绘图的就是一句话，先把</a:t>
            </a:r>
            <a:r>
              <a:rPr lang="en-US" altLang="zh-CN" b="1" i="0" u="none" strike="noStrike" kern="1400" baseline="0" smtClean="0">
                <a:latin typeface="Cambria"/>
                <a:ea typeface="宋体"/>
              </a:rPr>
              <a:t>X</a:t>
            </a:r>
            <a:r>
              <a:rPr lang="zh-CN" altLang="en-US" b="1" i="0" u="none" strike="noStrike" kern="1400" baseline="0" smtClean="0">
                <a:latin typeface="Cambria"/>
                <a:ea typeface="宋体"/>
              </a:rPr>
              <a:t>轴和</a:t>
            </a:r>
            <a:r>
              <a:rPr lang="en-US" altLang="zh-CN" b="1" i="0" u="none" strike="noStrike" kern="1400" baseline="0" smtClean="0">
                <a:latin typeface="Cambria"/>
                <a:ea typeface="宋体"/>
              </a:rPr>
              <a:t>Y</a:t>
            </a:r>
            <a:r>
              <a:rPr lang="zh-CN" altLang="en-US" b="1" i="0" u="none" strike="noStrike" kern="1400" baseline="0" smtClean="0">
                <a:latin typeface="Cambria"/>
                <a:ea typeface="宋体"/>
              </a:rPr>
              <a:t>轴的各个点对应的坐标计算出来，如果是三维度则先把（</a:t>
            </a:r>
            <a:r>
              <a:rPr lang="en-US" altLang="zh-CN" b="1" i="0" u="none" strike="noStrike" kern="1400" baseline="0" smtClean="0">
                <a:latin typeface="Cambria"/>
                <a:ea typeface="宋体"/>
              </a:rPr>
              <a:t>x,y,z</a:t>
            </a:r>
            <a:r>
              <a:rPr lang="zh-CN" altLang="en-US" b="1" i="0" u="none" strike="noStrike" kern="1400" baseline="0" smtClean="0">
                <a:latin typeface="Cambria"/>
                <a:ea typeface="宋体"/>
              </a:rPr>
              <a:t>）的坐标都算出来，然后描在坐标图上，最后用线连起来，函数图像也是一样的画法，先产生</a:t>
            </a:r>
            <a:r>
              <a:rPr lang="en-US" altLang="zh-CN" b="1" i="0" u="none" strike="noStrike" kern="1400" baseline="0" smtClean="0">
                <a:latin typeface="Cambria"/>
                <a:ea typeface="宋体"/>
              </a:rPr>
              <a:t>x</a:t>
            </a:r>
            <a:r>
              <a:rPr lang="zh-CN" altLang="en-US" b="1" i="0" u="none" strike="noStrike" kern="1400" baseline="0" smtClean="0">
                <a:latin typeface="Cambria"/>
                <a:ea typeface="宋体"/>
              </a:rPr>
              <a:t>轴的点，带入函数得到</a:t>
            </a:r>
            <a:r>
              <a:rPr lang="en-US" altLang="zh-CN" b="1" i="0" u="none" strike="noStrike" kern="1400" baseline="0" smtClean="0">
                <a:latin typeface="Cambria"/>
                <a:ea typeface="宋体"/>
              </a:rPr>
              <a:t>y</a:t>
            </a:r>
            <a:r>
              <a:rPr lang="zh-CN" altLang="en-US" b="1" i="0" u="none" strike="noStrike" kern="1400" baseline="0" smtClean="0">
                <a:latin typeface="Cambria"/>
                <a:ea typeface="宋体"/>
              </a:rPr>
              <a:t>轴的点，然后将（</a:t>
            </a:r>
            <a:r>
              <a:rPr lang="en-US" altLang="zh-CN" b="1" i="0" u="none" strike="noStrike" kern="1400" baseline="0" smtClean="0">
                <a:latin typeface="Cambria"/>
                <a:ea typeface="宋体"/>
              </a:rPr>
              <a:t>x,y</a:t>
            </a:r>
            <a:r>
              <a:rPr lang="zh-CN" altLang="en-US" b="1" i="0" u="none" strike="noStrike" kern="1400" baseline="0" smtClean="0">
                <a:latin typeface="Cambria"/>
                <a:ea typeface="宋体"/>
              </a:rPr>
              <a:t>）绘制在坐标轴上。组合图的核心是，不停往一张图上画东西，后面画的图会覆盖前面画的图，最后展示出来。</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4086015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2.5.1  </a:t>
            </a:r>
            <a:r>
              <a:rPr lang="zh-CN" altLang="en-US" b="1" i="0" u="none" strike="noStrike" baseline="0" smtClean="0">
                <a:latin typeface="Cambria"/>
                <a:ea typeface="宋体"/>
              </a:rPr>
              <a:t>常用图形</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a:bodyPr>
          <a:lstStyle/>
          <a:p>
            <a:pPr marR="0" lvl="0" rtl="0"/>
            <a:r>
              <a:rPr lang="zh-CN" altLang="en-US" b="1" i="0" u="none" strike="noStrike" kern="1400" baseline="0" dirty="0" smtClean="0">
                <a:latin typeface="Cambria"/>
                <a:ea typeface="宋体"/>
              </a:rPr>
              <a:t>在数据分析中，常见的图形包括直方图，柱状图，散点图，直线图，这四种图形使用最频繁，下面通过代码演示如何使用</a:t>
            </a:r>
            <a:r>
              <a:rPr lang="en-US" altLang="zh-CN" b="1" i="0" u="none" strike="noStrike" kern="1400" baseline="0" dirty="0" err="1" smtClean="0">
                <a:latin typeface="Cambria"/>
                <a:ea typeface="宋体"/>
              </a:rPr>
              <a:t>Matplotlib</a:t>
            </a:r>
            <a:r>
              <a:rPr lang="zh-CN" altLang="en-US" b="1" i="0" u="none" strike="noStrike" kern="1400" baseline="0" dirty="0" smtClean="0">
                <a:latin typeface="Cambria"/>
                <a:ea typeface="宋体"/>
              </a:rPr>
              <a:t>绘制这四种图形：</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）散点图，（</a:t>
            </a:r>
            <a:r>
              <a:rPr lang="en-US" altLang="zh-CN" b="1" i="0" u="none" strike="noStrike" kern="1400" baseline="0" dirty="0" smtClean="0">
                <a:latin typeface="Cambria"/>
                <a:ea typeface="宋体"/>
              </a:rPr>
              <a:t>2</a:t>
            </a:r>
            <a:r>
              <a:rPr lang="zh-CN" altLang="en-US" b="1" i="0" u="none" strike="noStrike" kern="1400" baseline="0" dirty="0" smtClean="0">
                <a:latin typeface="Cambria"/>
                <a:ea typeface="宋体"/>
              </a:rPr>
              <a:t>）折线图，（</a:t>
            </a:r>
            <a:r>
              <a:rPr lang="en-US" altLang="zh-CN" b="1" i="0" u="none" strike="noStrike" kern="1400" baseline="0" dirty="0" smtClean="0">
                <a:latin typeface="Cambria"/>
                <a:ea typeface="宋体"/>
              </a:rPr>
              <a:t>3</a:t>
            </a:r>
            <a:r>
              <a:rPr lang="zh-CN" altLang="en-US" b="1" i="0" u="none" strike="noStrike" kern="1400" baseline="0" dirty="0" smtClean="0">
                <a:latin typeface="Cambria"/>
                <a:ea typeface="宋体"/>
              </a:rPr>
              <a:t>）柱状图，（</a:t>
            </a:r>
            <a:r>
              <a:rPr lang="en-US" altLang="zh-CN" b="1" i="0" u="none" strike="noStrike" kern="1400" baseline="0" dirty="0" smtClean="0">
                <a:latin typeface="Cambria"/>
                <a:ea typeface="宋体"/>
              </a:rPr>
              <a:t>4</a:t>
            </a:r>
            <a:r>
              <a:rPr lang="zh-CN" altLang="en-US" b="1" i="0" u="none" strike="noStrike" kern="1400" baseline="0" dirty="0" smtClean="0">
                <a:latin typeface="Cambria"/>
                <a:ea typeface="宋体"/>
              </a:rPr>
              <a:t>）直方图，</a:t>
            </a:r>
          </a:p>
        </p:txBody>
      </p:sp>
    </p:spTree>
    <p:extLst>
      <p:ext uri="{BB962C8B-B14F-4D97-AF65-F5344CB8AC3E}">
        <p14:creationId xmlns:p14="http://schemas.microsoft.com/office/powerpoint/2010/main" val="1926920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2.5.2  </a:t>
            </a:r>
            <a:r>
              <a:rPr lang="zh-CN" altLang="en-US" b="1" i="0" u="none" strike="noStrike" baseline="0" smtClean="0">
                <a:latin typeface="Cambria"/>
                <a:ea typeface="宋体"/>
              </a:rPr>
              <a:t>图形属性</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前面我们讲了常见图形的绘制方法，接下来这一小节中个，我们将讲解图形的属性。图形的常用属性包括颜色（</a:t>
            </a:r>
            <a:r>
              <a:rPr lang="en-US" altLang="zh-CN" b="1" i="0" u="none" strike="noStrike" kern="1400" baseline="0" smtClean="0">
                <a:latin typeface="Cambria"/>
                <a:ea typeface="宋体"/>
              </a:rPr>
              <a:t>color</a:t>
            </a:r>
            <a:r>
              <a:rPr lang="zh-CN" altLang="en-US" b="1" i="0" u="none" strike="noStrike" kern="1400" baseline="0" smtClean="0">
                <a:latin typeface="Cambria"/>
                <a:ea typeface="宋体"/>
              </a:rPr>
              <a:t>）、数据标记（</a:t>
            </a:r>
            <a:r>
              <a:rPr lang="en-US" altLang="zh-CN" b="1" i="0" u="none" strike="noStrike" kern="1400" baseline="0" smtClean="0">
                <a:latin typeface="Cambria"/>
                <a:ea typeface="宋体"/>
              </a:rPr>
              <a:t>marker</a:t>
            </a:r>
            <a:r>
              <a:rPr lang="zh-CN" altLang="en-US" b="1" i="0" u="none" strike="noStrike" kern="1400" baseline="0" smtClean="0">
                <a:latin typeface="Cambria"/>
                <a:ea typeface="宋体"/>
              </a:rPr>
              <a:t>）、线性（</a:t>
            </a:r>
            <a:r>
              <a:rPr lang="en-US" altLang="zh-CN" b="1" i="0" u="none" strike="noStrike" kern="1400" baseline="0" smtClean="0">
                <a:latin typeface="Cambria"/>
                <a:ea typeface="宋体"/>
              </a:rPr>
              <a:t>linestyle</a:t>
            </a:r>
            <a:r>
              <a:rPr lang="zh-CN" altLang="en-US" b="1" i="0" u="none" strike="noStrike" kern="1400" baseline="0" smtClean="0">
                <a:latin typeface="Cambria"/>
                <a:ea typeface="宋体"/>
              </a:rPr>
              <a:t>）、透明度（</a:t>
            </a:r>
            <a:r>
              <a:rPr lang="en-US" altLang="zh-CN" b="1" i="0" u="none" strike="noStrike" kern="1400" baseline="0" smtClean="0">
                <a:latin typeface="Cambria"/>
                <a:ea typeface="宋体"/>
              </a:rPr>
              <a:t>alpha</a:t>
            </a:r>
            <a:r>
              <a:rPr lang="zh-CN" altLang="en-US" b="1" i="0" u="none" strike="noStrike" kern="1400" baseline="0" smtClean="0">
                <a:latin typeface="Cambria"/>
                <a:ea typeface="宋体"/>
              </a:rPr>
              <a:t>）、大小（</a:t>
            </a:r>
            <a:r>
              <a:rPr lang="en-US" altLang="zh-CN" b="1" i="0" u="none" strike="noStrike" kern="1400" baseline="0" smtClean="0">
                <a:latin typeface="Cambria"/>
                <a:ea typeface="宋体"/>
              </a:rPr>
              <a:t>size</a:t>
            </a:r>
            <a:r>
              <a:rPr lang="zh-CN" altLang="en-US" b="1" i="0" u="none" strike="noStrike" kern="1400" baseline="0" smtClean="0">
                <a:latin typeface="Cambria"/>
                <a:ea typeface="宋体"/>
              </a:rPr>
              <a:t>）、线宽（</a:t>
            </a:r>
            <a:r>
              <a:rPr lang="en-US" altLang="zh-CN" b="1" i="0" u="none" strike="noStrike" kern="1400" baseline="0" smtClean="0">
                <a:latin typeface="Cambria"/>
                <a:ea typeface="宋体"/>
              </a:rPr>
              <a:t>linewidth</a:t>
            </a:r>
            <a:r>
              <a:rPr lang="zh-CN" altLang="en-US" b="1" i="0" u="none" strike="noStrike" kern="1400" baseline="0" smtClean="0">
                <a:latin typeface="Cambria"/>
                <a:ea typeface="宋体"/>
              </a:rPr>
              <a:t>）等几部分，我们用表格列出常见的属性值。</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374752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2.5.3  </a:t>
            </a:r>
            <a:r>
              <a:rPr lang="zh-CN" altLang="en-US" b="1" i="0" u="none" strike="noStrike" baseline="0" smtClean="0">
                <a:latin typeface="Cambria"/>
                <a:ea typeface="宋体"/>
              </a:rPr>
              <a:t>组合图和子图</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92500"/>
          </a:bodyPr>
          <a:lstStyle/>
          <a:p>
            <a:pPr marR="0" lvl="0" rtl="0"/>
            <a:r>
              <a:rPr lang="zh-CN" altLang="en-US" b="1" i="0" u="none" strike="noStrike" kern="1400" baseline="0" smtClean="0">
                <a:latin typeface="Cambria"/>
                <a:ea typeface="宋体"/>
              </a:rPr>
              <a:t>前面我们提到，组合图就是不停的画，后面的覆盖前面的，最后调用</a:t>
            </a:r>
            <a:r>
              <a:rPr lang="en-US" altLang="zh-CN" b="1" i="0" u="none" strike="noStrike" kern="1400" baseline="0" smtClean="0">
                <a:latin typeface="Cambria"/>
                <a:ea typeface="宋体"/>
              </a:rPr>
              <a:t>show</a:t>
            </a:r>
            <a:r>
              <a:rPr lang="zh-CN" altLang="en-US" b="1" i="0" u="none" strike="noStrike" kern="1400" baseline="0" smtClean="0">
                <a:latin typeface="Cambria"/>
                <a:ea typeface="宋体"/>
              </a:rPr>
              <a:t>函数就好了，那么下面代码</a:t>
            </a:r>
            <a:r>
              <a:rPr lang="en-US" altLang="zh-CN" b="1" i="0" u="none" strike="noStrike" kern="1400" baseline="0" smtClean="0">
                <a:latin typeface="Cambria"/>
                <a:ea typeface="宋体"/>
              </a:rPr>
              <a:t>2-28</a:t>
            </a:r>
            <a:r>
              <a:rPr lang="zh-CN" altLang="en-US" b="1" i="0" u="none" strike="noStrike" kern="1400" baseline="0" smtClean="0">
                <a:latin typeface="Cambria"/>
                <a:ea typeface="宋体"/>
              </a:rPr>
              <a:t>我们演示下如何将散点图和折线图绘制在一起，然后添加图例标记。</a:t>
            </a:r>
          </a:p>
          <a:p>
            <a:pPr marR="0" lvl="0" rtl="0"/>
            <a:r>
              <a:rPr lang="zh-CN" altLang="en-US" b="1" i="0" u="none" strike="noStrike" kern="1400" baseline="0" smtClean="0">
                <a:latin typeface="Cambria"/>
                <a:ea typeface="宋体"/>
              </a:rPr>
              <a:t>子图很好理解，就是把一张纸划分成几个区域，然后在每个区域分别绘图。绘制子图的关键是画布划分成几个区域，在绘图的时候不再是</a:t>
            </a:r>
            <a:r>
              <a:rPr lang="en-US" altLang="zh-CN" b="1" i="0" u="none" strike="noStrike" kern="1400" baseline="0" smtClean="0">
                <a:latin typeface="Cambria"/>
                <a:ea typeface="宋体"/>
              </a:rPr>
              <a:t>plt.plot(),</a:t>
            </a:r>
            <a:r>
              <a:rPr lang="zh-CN" altLang="en-US" b="1" i="0" u="none" strike="noStrike" kern="1400" baseline="0" smtClean="0">
                <a:latin typeface="Cambria"/>
                <a:ea typeface="宋体"/>
              </a:rPr>
              <a:t>而是</a:t>
            </a:r>
            <a:r>
              <a:rPr lang="en-US" altLang="zh-CN" b="1" i="0" u="none" strike="noStrike" kern="1400" baseline="0" smtClean="0">
                <a:latin typeface="Cambria"/>
                <a:ea typeface="宋体"/>
              </a:rPr>
              <a:t>axi.plot()</a:t>
            </a:r>
            <a:r>
              <a:rPr lang="zh-CN" altLang="en-US" b="1" i="0" u="none" strike="noStrike" kern="1400" baseline="0" smtClean="0">
                <a:latin typeface="Cambria"/>
                <a:ea typeface="宋体"/>
              </a:rPr>
              <a:t>，其中</a:t>
            </a:r>
            <a:r>
              <a:rPr lang="en-US" altLang="zh-CN" b="1" i="0" u="none" strike="noStrike" kern="1400" baseline="0" smtClean="0">
                <a:latin typeface="Cambria"/>
                <a:ea typeface="宋体"/>
              </a:rPr>
              <a:t>axi</a:t>
            </a:r>
            <a:r>
              <a:rPr lang="zh-CN" altLang="en-US" b="1" i="0" u="none" strike="noStrike" kern="1400" baseline="0" smtClean="0">
                <a:latin typeface="Cambria"/>
                <a:ea typeface="宋体"/>
              </a:rPr>
              <a:t>是子图的句柄。</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853806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2.5.4  </a:t>
            </a:r>
            <a:r>
              <a:rPr lang="zh-CN" altLang="en-US" b="1" i="0" u="none" strike="noStrike" baseline="0" smtClean="0">
                <a:latin typeface="Cambria"/>
                <a:ea typeface="宋体"/>
              </a:rPr>
              <a:t>三维图</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85000" lnSpcReduction="10000"/>
          </a:bodyPr>
          <a:lstStyle/>
          <a:p>
            <a:pPr marR="0" lvl="0" rtl="0"/>
            <a:r>
              <a:rPr lang="zh-CN" altLang="en-US" b="1" i="0" u="none" strike="noStrike" kern="1400" baseline="0" dirty="0" smtClean="0">
                <a:latin typeface="Cambria"/>
                <a:ea typeface="宋体"/>
              </a:rPr>
              <a:t>三维图也是我们在做数据分析和系统模型时经常使用的图形，从另一方面说，三维图是目前我们所能理解的高维图形空间了，更高维的数据空间我们一般会选择降维或数据切片来观察数据的分布情况。</a:t>
            </a:r>
          </a:p>
          <a:p>
            <a:pPr marR="0" lvl="0" rtl="0"/>
            <a:r>
              <a:rPr lang="zh-CN" altLang="en-US" b="1" i="0" u="none" strike="noStrike" kern="1400" baseline="0" dirty="0" smtClean="0">
                <a:latin typeface="Cambria"/>
                <a:ea typeface="宋体"/>
              </a:rPr>
              <a:t>同样的，三维图形的绘制方法和二维图形的绘制方法一样，也是线计算出（</a:t>
            </a:r>
            <a:r>
              <a:rPr lang="en-US" altLang="zh-CN" b="1" i="0" u="none" strike="noStrike" kern="1400" baseline="0" dirty="0" err="1" smtClean="0">
                <a:latin typeface="Cambria"/>
                <a:ea typeface="宋体"/>
              </a:rPr>
              <a:t>x,y,z</a:t>
            </a:r>
            <a:r>
              <a:rPr lang="zh-CN" altLang="en-US" b="1" i="0" u="none" strike="noStrike" kern="1400" baseline="0" dirty="0" smtClean="0">
                <a:latin typeface="Cambria"/>
                <a:ea typeface="宋体"/>
              </a:rPr>
              <a:t>）的坐标关系，然后调用对应的函数接口来绘制图形。下面我们来看看在三维空间绘制曲线图、散点图、表面图的方法。</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）曲线图， </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2</a:t>
            </a:r>
            <a:r>
              <a:rPr lang="zh-CN" altLang="en-US" b="1" i="0" u="none" strike="noStrike" kern="1400" baseline="0" dirty="0" smtClean="0">
                <a:latin typeface="Cambria"/>
                <a:ea typeface="宋体"/>
              </a:rPr>
              <a:t>）散点图</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3</a:t>
            </a:r>
            <a:r>
              <a:rPr lang="zh-CN" altLang="en-US" b="1" i="0" u="none" strike="noStrike" kern="1400" baseline="0" dirty="0" smtClean="0">
                <a:latin typeface="Cambria"/>
                <a:ea typeface="宋体"/>
              </a:rPr>
              <a:t>）曲面图</a:t>
            </a:r>
          </a:p>
        </p:txBody>
      </p:sp>
    </p:spTree>
    <p:extLst>
      <p:ext uri="{BB962C8B-B14F-4D97-AF65-F5344CB8AC3E}">
        <p14:creationId xmlns:p14="http://schemas.microsoft.com/office/powerpoint/2010/main" val="2062105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2.5.5  </a:t>
            </a:r>
            <a:r>
              <a:rPr lang="zh-CN" altLang="en-US" b="1" i="0" u="none" strike="noStrike" baseline="0" smtClean="0">
                <a:latin typeface="Cambria"/>
                <a:ea typeface="宋体"/>
              </a:rPr>
              <a:t>动态图</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dirty="0" smtClean="0">
                <a:latin typeface="Cambria"/>
                <a:ea typeface="宋体"/>
              </a:rPr>
              <a:t>在模拟系统仿真的时候，我们需要模拟随着时间推移，系统是如何变化的，此时就需要用到动态图了。</a:t>
            </a:r>
          </a:p>
          <a:p>
            <a:pPr marR="0" lvl="0" rtl="0"/>
            <a:endParaRPr lang="zh-CN" altLang="en-US" b="1" i="0" u="none" strike="noStrike" kern="1400" baseline="0" dirty="0" smtClean="0">
              <a:ea typeface="宋体"/>
            </a:endParaRP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3558496" y="3861048"/>
            <a:ext cx="1905000" cy="1676400"/>
          </a:xfrm>
          <a:prstGeom prst="rect">
            <a:avLst/>
          </a:prstGeom>
          <a:noFill/>
          <a:ln>
            <a:noFill/>
          </a:ln>
        </p:spPr>
      </p:pic>
      <p:sp>
        <p:nvSpPr>
          <p:cNvPr id="5" name="矩形 4"/>
          <p:cNvSpPr/>
          <p:nvPr/>
        </p:nvSpPr>
        <p:spPr>
          <a:xfrm>
            <a:off x="3845835" y="6021288"/>
            <a:ext cx="1678665"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2.20</a:t>
            </a:r>
            <a:r>
              <a:rPr lang="zh-CN" altLang="en-US" b="1" kern="1400" dirty="0">
                <a:latin typeface="Cambria"/>
              </a:rPr>
              <a:t>  动态图</a:t>
            </a:r>
            <a:endParaRPr lang="zh-CN" altLang="en-US" b="1" kern="1400" dirty="0">
              <a:latin typeface="Times New Roman"/>
            </a:endParaRPr>
          </a:p>
        </p:txBody>
      </p:sp>
    </p:spTree>
    <p:extLst>
      <p:ext uri="{BB962C8B-B14F-4D97-AF65-F5344CB8AC3E}">
        <p14:creationId xmlns:p14="http://schemas.microsoft.com/office/powerpoint/2010/main" val="3941470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2.1  </a:t>
            </a:r>
            <a:r>
              <a:rPr lang="zh-CN" altLang="en-US" b="1" i="0" u="none" strike="noStrike" baseline="0" smtClean="0">
                <a:latin typeface="Cambria"/>
                <a:ea typeface="宋体"/>
              </a:rPr>
              <a:t>开发环境安装</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smtClean="0">
                <a:latin typeface="Cambria"/>
                <a:ea typeface="宋体"/>
              </a:rPr>
              <a:t>在开始将</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之前，我们需要安装</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和</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Ortools</a:t>
            </a:r>
            <a:r>
              <a:rPr lang="zh-CN" altLang="en-US" b="1" i="0" u="none" strike="noStrike" kern="1400" baseline="0" smtClean="0">
                <a:latin typeface="Cambria"/>
                <a:ea typeface="宋体"/>
              </a:rPr>
              <a:t>在</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安装完成之后通过</a:t>
            </a:r>
            <a:r>
              <a:rPr lang="en-US" altLang="zh-CN" b="1" i="0" u="none" strike="noStrike" kern="1400" baseline="0" smtClean="0">
                <a:latin typeface="Cambria"/>
                <a:ea typeface="宋体"/>
              </a:rPr>
              <a:t>pip</a:t>
            </a:r>
            <a:r>
              <a:rPr lang="zh-CN" altLang="en-US" b="1" i="0" u="none" strike="noStrike" kern="1400" baseline="0" smtClean="0">
                <a:latin typeface="Cambria"/>
                <a:ea typeface="宋体"/>
              </a:rPr>
              <a:t>安装即可。</a:t>
            </a:r>
          </a:p>
          <a:p>
            <a:pPr marR="0" lvl="0" rtl="0"/>
            <a:r>
              <a:rPr lang="zh-CN" altLang="en-US" b="1" i="0" u="none" strike="noStrike" kern="1400" baseline="0" smtClean="0">
                <a:latin typeface="Cambria"/>
                <a:ea typeface="宋体"/>
              </a:rPr>
              <a:t>安装</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的方式很多，可以通过到</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官网下载安装包，更流行的方式是通过安装</a:t>
            </a:r>
            <a:r>
              <a:rPr lang="en-US" altLang="zh-CN" b="1" i="0" u="none" strike="noStrike" kern="1400" baseline="0" smtClean="0">
                <a:latin typeface="Cambria"/>
                <a:ea typeface="宋体"/>
              </a:rPr>
              <a:t>Anaconda</a:t>
            </a:r>
            <a:r>
              <a:rPr lang="zh-CN" altLang="en-US" b="1" i="0" u="none" strike="noStrike" kern="1400" baseline="0" smtClean="0">
                <a:latin typeface="Cambria"/>
                <a:ea typeface="宋体"/>
              </a:rPr>
              <a:t>发行版来安装</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Anaconda</a:t>
            </a:r>
            <a:r>
              <a:rPr lang="zh-CN" altLang="en-US" b="1" i="0" u="none" strike="noStrike" kern="1400" baseline="0" smtClean="0">
                <a:latin typeface="Cambria"/>
                <a:ea typeface="宋体"/>
              </a:rPr>
              <a:t>除了包含基本的</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环境外，还包含很多好用的第三方包比如</a:t>
            </a:r>
            <a:r>
              <a:rPr lang="en-US" altLang="zh-CN" b="1" i="0" u="none" strike="noStrike" kern="1400" baseline="0" smtClean="0">
                <a:latin typeface="Cambria"/>
                <a:ea typeface="宋体"/>
              </a:rPr>
              <a:t>Numpy</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Pandas</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Scipy</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Sklearn</a:t>
            </a:r>
            <a:r>
              <a:rPr lang="zh-CN" altLang="en-US" b="1" i="0" u="none" strike="noStrike" kern="1400" baseline="0" smtClean="0">
                <a:latin typeface="Cambria"/>
                <a:ea typeface="宋体"/>
              </a:rPr>
              <a:t>等，同时包含</a:t>
            </a:r>
            <a:r>
              <a:rPr lang="en-US" altLang="zh-CN" b="1" i="0" u="none" strike="noStrike" kern="1400" baseline="0" smtClean="0">
                <a:latin typeface="Cambria"/>
                <a:ea typeface="宋体"/>
              </a:rPr>
              <a:t>Conda</a:t>
            </a:r>
            <a:r>
              <a:rPr lang="zh-CN" altLang="en-US" b="1" i="0" u="none" strike="noStrike" kern="1400" baseline="0" smtClean="0">
                <a:latin typeface="Cambria"/>
                <a:ea typeface="宋体"/>
              </a:rPr>
              <a:t>可以用来管理</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虚拟环境，特别是在开发不同项目的时候，通过虚拟环境隔离管理不同版本的</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解释器和第三方库，保证不同项目之间互不影响。</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）安装</a:t>
            </a:r>
            <a:r>
              <a:rPr lang="en-US" altLang="zh-CN" b="1" i="0" u="none" strike="noStrike" kern="1400" baseline="0" smtClean="0">
                <a:latin typeface="Cambria"/>
                <a:ea typeface="宋体"/>
              </a:rPr>
              <a:t>Anaconda</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2</a:t>
            </a:r>
            <a:r>
              <a:rPr lang="zh-CN" altLang="en-US" b="1" i="0" u="none" strike="noStrike" kern="1400" baseline="0" smtClean="0">
                <a:latin typeface="Cambria"/>
                <a:ea typeface="宋体"/>
              </a:rPr>
              <a:t>）配置环境变量</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3</a:t>
            </a:r>
            <a:r>
              <a:rPr lang="zh-CN" altLang="en-US" b="1" i="0" u="none" strike="noStrike" kern="1400" baseline="0" smtClean="0">
                <a:latin typeface="Cambria"/>
                <a:ea typeface="宋体"/>
              </a:rPr>
              <a:t>）配置</a:t>
            </a:r>
            <a:r>
              <a:rPr lang="en-US" altLang="zh-CN" b="1" i="0" u="none" strike="noStrike" kern="1400" baseline="0" smtClean="0">
                <a:latin typeface="Cambria"/>
                <a:ea typeface="宋体"/>
              </a:rPr>
              <a:t>Pycharm</a:t>
            </a:r>
            <a:r>
              <a:rPr lang="zh-CN" altLang="en-US" b="1" i="0" u="none" strike="noStrike" kern="1400" baseline="0" smtClean="0">
                <a:latin typeface="Cambria"/>
                <a:ea typeface="宋体"/>
              </a:rPr>
              <a:t>环境</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4</a:t>
            </a:r>
            <a:r>
              <a:rPr lang="zh-CN" altLang="en-US" b="1" i="0" u="none" strike="noStrike" kern="1400" baseline="0" smtClean="0">
                <a:latin typeface="Cambria"/>
                <a:ea typeface="宋体"/>
              </a:rPr>
              <a:t>）创建项目</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5</a:t>
            </a:r>
            <a:r>
              <a:rPr lang="zh-CN" altLang="en-US" b="1" i="0" u="none" strike="noStrike" kern="1400" baseline="0" smtClean="0">
                <a:latin typeface="Cambria"/>
                <a:ea typeface="宋体"/>
              </a:rPr>
              <a:t>）安装后面章节的优化算法库</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79107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1" i="0" u="none" strike="noStrike" baseline="0" smtClean="0">
                <a:latin typeface="Cambria"/>
                <a:ea typeface="宋体"/>
              </a:rPr>
              <a:t>2</a:t>
            </a:r>
            <a:r>
              <a:rPr lang="en-US" altLang="zh-CN" b="1" i="0" u="none" strike="noStrike" baseline="0" smtClean="0">
                <a:latin typeface="Times New Roman"/>
                <a:ea typeface="宋体"/>
              </a:rPr>
              <a:t>.</a:t>
            </a:r>
            <a:r>
              <a:rPr lang="en-US" altLang="zh-CN" b="1" i="0" u="none" strike="noStrike" baseline="0" smtClean="0">
                <a:latin typeface="Cambria"/>
                <a:ea typeface="宋体"/>
              </a:rPr>
              <a:t>2</a:t>
            </a:r>
            <a:r>
              <a:rPr lang="zh-CN" altLang="en-US" b="1" i="0" u="none" strike="noStrike" baseline="0" smtClean="0">
                <a:latin typeface="Cambria"/>
                <a:ea typeface="宋体"/>
              </a:rPr>
              <a:t>  </a:t>
            </a:r>
            <a:r>
              <a:rPr lang="en-US" altLang="zh-CN" b="1" i="0" u="none" strike="noStrike" baseline="0" smtClean="0">
                <a:latin typeface="Cambria"/>
                <a:ea typeface="宋体"/>
              </a:rPr>
              <a:t>Python</a:t>
            </a:r>
            <a:r>
              <a:rPr lang="zh-CN" altLang="en-US" b="1" i="0" u="none" strike="noStrike" baseline="0" smtClean="0">
                <a:latin typeface="Cambria"/>
                <a:ea typeface="宋体"/>
              </a:rPr>
              <a:t>编程基础</a:t>
            </a:r>
            <a:r>
              <a:rPr lang="en-US" altLang="zh-CN" b="1" i="0" u="none" strike="noStrike" baseline="0" smtClean="0">
                <a:latin typeface="Cambria"/>
                <a:ea typeface="宋体"/>
              </a:rPr>
              <a:t>1</a:t>
            </a:r>
            <a:r>
              <a:rPr lang="zh-CN" altLang="en-US" b="1" i="0" u="none" strike="noStrike" baseline="0" smtClean="0">
                <a:latin typeface="Cambria"/>
                <a:ea typeface="宋体"/>
              </a:rPr>
              <a:t>：</a:t>
            </a:r>
            <a:r>
              <a:rPr lang="en-US" altLang="zh-CN" b="1" i="0" u="none" strike="noStrike" baseline="0" smtClean="0">
                <a:latin typeface="Cambria"/>
                <a:ea typeface="宋体"/>
              </a:rPr>
              <a:t>Python</a:t>
            </a:r>
            <a:r>
              <a:rPr lang="zh-CN" altLang="en-US" b="1" i="0" u="none" strike="noStrike" baseline="0" smtClean="0">
                <a:latin typeface="Cambria"/>
                <a:ea typeface="宋体"/>
              </a:rPr>
              <a:t>语法</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85000" lnSpcReduction="10000"/>
          </a:bodyPr>
          <a:lstStyle/>
          <a:p>
            <a:pPr marR="0" lvl="0" rtl="0"/>
            <a:r>
              <a:rPr lang="zh-CN" altLang="en-US" b="1" i="0" u="none" strike="noStrike" kern="1400" baseline="0" smtClean="0">
                <a:latin typeface="Cambria"/>
                <a:ea typeface="宋体"/>
              </a:rPr>
              <a:t>因为我们针对的是运筹优化领域建模， </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知识不会面面俱到，不会深入</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性能调优和服务器等其他方面。在本章节中，我们通过案例的方式讲解</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基础语法、数据结构、函数、类、迭代生成器、文件读写；</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绘图，如线图、点图、子图、动态图等；</a:t>
            </a:r>
            <a:r>
              <a:rPr lang="en-US" altLang="zh-CN" b="1" i="0" u="none" strike="noStrike" kern="1400" baseline="0" smtClean="0">
                <a:latin typeface="Cambria"/>
                <a:ea typeface="宋体"/>
              </a:rPr>
              <a:t>Numpy</a:t>
            </a:r>
            <a:r>
              <a:rPr lang="zh-CN" altLang="en-US" b="1" i="0" u="none" strike="noStrike" kern="1400" baseline="0" smtClean="0">
                <a:latin typeface="Cambria"/>
                <a:ea typeface="宋体"/>
              </a:rPr>
              <a:t>基础数据结构、随机数、矩阵计算；</a:t>
            </a:r>
            <a:r>
              <a:rPr lang="en-US" altLang="zh-CN" b="1" i="0" u="none" strike="noStrike" kern="1400" baseline="0" smtClean="0">
                <a:latin typeface="Cambria"/>
                <a:ea typeface="宋体"/>
              </a:rPr>
              <a:t>Pandas</a:t>
            </a:r>
            <a:r>
              <a:rPr lang="zh-CN" altLang="en-US" b="1" i="0" u="none" strike="noStrike" kern="1400" baseline="0" smtClean="0">
                <a:latin typeface="Cambria"/>
                <a:ea typeface="宋体"/>
              </a:rPr>
              <a:t>数据分析等，为以后的问题求解和系统仿真做好基础。</a:t>
            </a:r>
          </a:p>
          <a:p>
            <a:pPr marR="0" lvl="0" rtl="0"/>
            <a:r>
              <a:rPr lang="zh-CN" altLang="en-US" b="1" i="0" u="none" strike="noStrike" kern="1400" baseline="0" smtClean="0">
                <a:latin typeface="Cambria"/>
                <a:ea typeface="宋体"/>
              </a:rPr>
              <a:t>在讲解</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的过程中，我们主要通过案例的方式讲解</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的语法和注意事项，通过代码示例讲解来学习</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知识。</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359399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smtClean="0">
                <a:latin typeface="Cambria"/>
                <a:ea typeface="宋体"/>
              </a:rPr>
              <a:t>学习</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之前需要理解数据结构的概念。数据结构就是存储数据的结构，在数学中，我们接触到的数据类型有整数，小数，分数，负数，映射，集合，矩阵等等，那么对应的，为了和数学中的数据类型对应，以及为了编程方便，</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中也有对应的数据结构，</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基础数据类型包括：整数、浮点数、字符串、布尔型，常用高级数据结构包括列表、元组、字典、集合。</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的基本运算包括：加、减、乘、除，逻辑运算则是数学中的非、与、或 三种。</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2</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的基本代码结构是：条件判断与循环</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3</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的函数与类。</a:t>
            </a:r>
          </a:p>
          <a:p>
            <a:pPr marR="0" lvl="0" rtl="0"/>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的以缩进表示代码层级，不像</a:t>
            </a:r>
            <a:r>
              <a:rPr lang="en-US" altLang="zh-CN" b="1" i="0" u="none" strike="noStrike" kern="1400" baseline="0" smtClean="0">
                <a:latin typeface="Cambria"/>
                <a:ea typeface="宋体"/>
              </a:rPr>
              <a:t>Java</a:t>
            </a:r>
            <a:r>
              <a:rPr lang="zh-CN" altLang="en-US" b="1" i="0" u="none" strike="noStrike" kern="1400" baseline="0" smtClean="0">
                <a:latin typeface="Cambria"/>
                <a:ea typeface="宋体"/>
              </a:rPr>
              <a:t>或</a:t>
            </a:r>
            <a:r>
              <a:rPr lang="en-US" altLang="zh-CN" b="1" i="0" u="none" strike="noStrike" kern="1400" baseline="0" smtClean="0">
                <a:latin typeface="Cambria"/>
                <a:ea typeface="宋体"/>
              </a:rPr>
              <a:t>C</a:t>
            </a:r>
            <a:r>
              <a:rPr lang="zh-CN" altLang="en-US" b="1" i="0" u="none" strike="noStrike" kern="1400" baseline="0" smtClean="0">
                <a:latin typeface="Cambria"/>
                <a:ea typeface="宋体"/>
              </a:rPr>
              <a:t>等语言以大括号表示代码块，以缩进表示代码块的好处是写出来的代码层级比较清晰易读，下面通过例子来演示</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基础语法。</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805495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2.2.1  </a:t>
            </a:r>
            <a:r>
              <a:rPr lang="zh-CN" altLang="en-US" b="1" i="0" u="none" strike="noStrike" baseline="0" smtClean="0">
                <a:latin typeface="Cambria"/>
                <a:ea typeface="宋体"/>
              </a:rPr>
              <a:t>基础数据结构与基本运算</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的注释以 </a:t>
            </a:r>
            <a:r>
              <a:rPr lang="en-US" altLang="zh-CN" b="1" i="0" u="none" strike="noStrike" kern="1400" baseline="0" smtClean="0">
                <a:latin typeface="Cambria"/>
                <a:ea typeface="宋体"/>
              </a:rPr>
              <a:t># </a:t>
            </a:r>
            <a:r>
              <a:rPr lang="zh-CN" altLang="en-US" b="1" i="0" u="none" strike="noStrike" kern="1400" baseline="0" smtClean="0">
                <a:latin typeface="Cambria"/>
                <a:ea typeface="宋体"/>
              </a:rPr>
              <a:t>开头，注释内容是对代码的说明，不会被执行。</a:t>
            </a:r>
          </a:p>
          <a:p>
            <a:pPr marR="0" lvl="0" rtl="0"/>
            <a:r>
              <a:rPr lang="zh-CN" altLang="en-US" b="1" i="0" u="none" strike="noStrike" kern="1400" baseline="0" smtClean="0">
                <a:latin typeface="Cambria"/>
                <a:ea typeface="宋体"/>
              </a:rPr>
              <a:t>下面的代码演示了</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中的</a:t>
            </a:r>
            <a:r>
              <a:rPr lang="en-US" altLang="zh-CN" b="1" i="0" u="none" strike="noStrike" kern="1400" baseline="0" smtClean="0">
                <a:latin typeface="Cambria"/>
                <a:ea typeface="宋体"/>
              </a:rPr>
              <a:t>4</a:t>
            </a:r>
            <a:r>
              <a:rPr lang="zh-CN" altLang="en-US" b="1" i="0" u="none" strike="noStrike" kern="1400" baseline="0" smtClean="0">
                <a:latin typeface="Cambria"/>
                <a:ea typeface="宋体"/>
              </a:rPr>
              <a:t>中基础数据结果，前三种对应数学中的整数，小数，布尔值，第四种数据类型字符串是编程中常见的，用于处理文字信息。</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41892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1" i="0" u="none" strike="noStrike" baseline="0" smtClean="0">
                <a:latin typeface="Cambria"/>
                <a:ea typeface="宋体"/>
              </a:rPr>
              <a:t>2.2.2  </a:t>
            </a:r>
            <a:r>
              <a:rPr lang="zh-CN" altLang="en-US" b="1" i="0" u="none" strike="noStrike" baseline="0" smtClean="0">
                <a:latin typeface="Cambria"/>
                <a:ea typeface="宋体"/>
              </a:rPr>
              <a:t>关于</a:t>
            </a:r>
            <a:r>
              <a:rPr lang="en-US" altLang="zh-CN" b="1" i="0" u="none" strike="noStrike" baseline="0" smtClean="0">
                <a:latin typeface="Cambria"/>
                <a:ea typeface="宋体"/>
              </a:rPr>
              <a:t>Python</a:t>
            </a:r>
            <a:r>
              <a:rPr lang="zh-CN" altLang="en-US" b="1" i="0" u="none" strike="noStrike" baseline="0" smtClean="0">
                <a:latin typeface="Cambria"/>
                <a:ea typeface="宋体"/>
              </a:rPr>
              <a:t>的列表、元组、字典、集合</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）列表：是</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中应用最广泛的数据结构，形象的说可以把列表比喻成一个木桶，桶里面可以存放任何类型的数据，列表里面也可以有子列表，</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2</a:t>
            </a:r>
            <a:r>
              <a:rPr lang="zh-CN" altLang="en-US" b="1" i="0" u="none" strike="noStrike" kern="1400" baseline="0" smtClean="0">
                <a:latin typeface="Cambria"/>
                <a:ea typeface="宋体"/>
              </a:rPr>
              <a:t>）元组：</a:t>
            </a:r>
            <a:r>
              <a:rPr lang="en-US" altLang="zh-CN" b="1" i="0" u="none" strike="noStrike" kern="1400" baseline="0" smtClean="0">
                <a:latin typeface="Cambria"/>
                <a:ea typeface="宋体"/>
              </a:rPr>
              <a:t>Python </a:t>
            </a:r>
            <a:r>
              <a:rPr lang="zh-CN" altLang="en-US" b="1" i="0" u="none" strike="noStrike" kern="1400" baseline="0" smtClean="0">
                <a:latin typeface="Cambria"/>
                <a:ea typeface="宋体"/>
              </a:rPr>
              <a:t>的元组与列表类似，不同之处在于元组的元素不能修改。</a:t>
            </a:r>
          </a:p>
          <a:p>
            <a:pPr marR="0" lvl="0" rtl="0"/>
            <a:r>
              <a:rPr lang="zh-CN" altLang="en-US" b="1" i="0" u="none" strike="noStrike" kern="1400" baseline="0" smtClean="0">
                <a:latin typeface="Cambria"/>
                <a:ea typeface="宋体"/>
              </a:rPr>
              <a:t>元组使用小括号，列表使用方括号，用法和列表类似。</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3</a:t>
            </a:r>
            <a:r>
              <a:rPr lang="zh-CN" altLang="en-US" b="1" i="0" u="none" strike="noStrike" kern="1400" baseline="0" smtClean="0">
                <a:latin typeface="Cambria"/>
                <a:ea typeface="宋体"/>
              </a:rPr>
              <a:t>）字典：字典是除了列表外使用最广泛的数据结构，常用来存储数据映射，字典由键（</a:t>
            </a:r>
            <a:r>
              <a:rPr lang="en-US" altLang="zh-CN" b="1" i="0" u="none" strike="noStrike" kern="1400" baseline="0" smtClean="0">
                <a:latin typeface="Cambria"/>
                <a:ea typeface="宋体"/>
              </a:rPr>
              <a:t>key</a:t>
            </a:r>
            <a:r>
              <a:rPr lang="zh-CN" altLang="en-US" b="1" i="0" u="none" strike="noStrike" kern="1400" baseline="0" smtClean="0">
                <a:latin typeface="Cambria"/>
                <a:ea typeface="宋体"/>
              </a:rPr>
              <a:t>）和值（组成），键在一个字典中是不会重复的。想象书本中的目录，其实书本目录就是一个字典，键是章节标题，值是页码，</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4</a:t>
            </a:r>
            <a:r>
              <a:rPr lang="zh-CN" altLang="en-US" b="1" i="0" u="none" strike="noStrike" kern="1400" baseline="0" smtClean="0">
                <a:latin typeface="Cambria"/>
                <a:ea typeface="宋体"/>
              </a:rPr>
              <a:t>）集合：集合（</a:t>
            </a:r>
            <a:r>
              <a:rPr lang="en-US" altLang="zh-CN" b="1" i="0" u="none" strike="noStrike" kern="1400" baseline="0" smtClean="0">
                <a:latin typeface="Cambria"/>
                <a:ea typeface="宋体"/>
              </a:rPr>
              <a:t>set</a:t>
            </a:r>
            <a:r>
              <a:rPr lang="zh-CN" altLang="en-US" b="1" i="0" u="none" strike="noStrike" kern="1400" baseline="0" smtClean="0">
                <a:latin typeface="Cambria"/>
                <a:ea typeface="宋体"/>
              </a:rPr>
              <a:t>）是一个无序的不重复元素序列，集合操作包括交集、并集、差集等，和数学中集合操作相对应，下面代码演示集合的基础运算。</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601689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2.2.3  </a:t>
            </a:r>
            <a:r>
              <a:rPr lang="zh-CN" altLang="en-US" b="1" i="0" u="none" strike="noStrike" baseline="0" smtClean="0">
                <a:latin typeface="Cambria"/>
                <a:ea typeface="宋体"/>
              </a:rPr>
              <a:t>程序控制语句</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程序控制语句一般指条件判断和循环两种，如下代码所示，一般在编程中，条件判断和循环搭配使用。</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878528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2.2.4  </a:t>
            </a:r>
            <a:r>
              <a:rPr lang="zh-CN" altLang="en-US" b="1" i="0" u="none" strike="noStrike" baseline="0" smtClean="0">
                <a:latin typeface="Cambria"/>
                <a:ea typeface="宋体"/>
              </a:rPr>
              <a:t>函数</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lnSpcReduction="10000"/>
          </a:bodyPr>
          <a:lstStyle/>
          <a:p>
            <a:pPr marR="0" lvl="0" rtl="0"/>
            <a:r>
              <a:rPr lang="zh-CN" altLang="en-US" b="1" i="0" u="none" strike="noStrike" kern="1400" baseline="0" smtClean="0">
                <a:latin typeface="Cambria"/>
                <a:ea typeface="宋体"/>
              </a:rPr>
              <a:t>函数，就是实现某个特定功能的一段代码的集合，通过封装成函数可以提高代码的复用程度，减少代码量。比如如果我们经常需要找到一组数的最大值，就可以编写一个这样一个函数，以后在需要的时候直接调用即可，不需要重复写相同的代码。使用方法如下所示，首先定义一个函数</a:t>
            </a:r>
            <a:r>
              <a:rPr lang="en-US" altLang="zh-CN" b="1" i="0" u="none" strike="noStrike" kern="1400" baseline="0" smtClean="0">
                <a:latin typeface="Cambria"/>
                <a:ea typeface="宋体"/>
              </a:rPr>
              <a:t>find_max</a:t>
            </a:r>
            <a:r>
              <a:rPr lang="zh-CN" altLang="en-US" b="1" i="0" u="none" strike="noStrike" kern="1400" baseline="0" smtClean="0">
                <a:latin typeface="Cambria"/>
                <a:ea typeface="宋体"/>
              </a:rPr>
              <a:t>，然后其他代码需要实现相同的功能，直接调用该函数即可，以下是代码</a:t>
            </a:r>
            <a:r>
              <a:rPr lang="en-US" altLang="zh-CN" b="1" i="0" u="none" strike="noStrike" kern="1400" baseline="0" smtClean="0">
                <a:latin typeface="Cambria"/>
                <a:ea typeface="宋体"/>
              </a:rPr>
              <a:t>2-6</a:t>
            </a:r>
            <a:r>
              <a:rPr lang="zh-CN" altLang="en-US" b="1" i="0" u="none" strike="noStrike" kern="1400" baseline="0" smtClean="0">
                <a:latin typeface="Cambria"/>
                <a:ea typeface="宋体"/>
              </a:rPr>
              <a:t>演示：</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561456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3697</Words>
  <Application>Microsoft Office PowerPoint</Application>
  <PresentationFormat>全屏显示(4:3)</PresentationFormat>
  <Paragraphs>105</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主题​​</vt:lpstr>
      <vt:lpstr>第2章  Python编程方法</vt:lpstr>
      <vt:lpstr>PowerPoint 演示文稿</vt:lpstr>
      <vt:lpstr>2.1  开发环境安装</vt:lpstr>
      <vt:lpstr>2.2  Python编程基础1：Python语法</vt:lpstr>
      <vt:lpstr>PowerPoint 演示文稿</vt:lpstr>
      <vt:lpstr>2.2.1  基础数据结构与基本运算</vt:lpstr>
      <vt:lpstr>2.2.2  关于Python的列表、元组、字典、集合</vt:lpstr>
      <vt:lpstr>2.2.3  程序控制语句</vt:lpstr>
      <vt:lpstr>2.2.4  函数</vt:lpstr>
      <vt:lpstr>2.2.5  类与实例</vt:lpstr>
      <vt:lpstr>PowerPoint 演示文稿</vt:lpstr>
      <vt:lpstr>2.2.6  迭代</vt:lpstr>
      <vt:lpstr>2.3.1  Numpy基础数据结构</vt:lpstr>
      <vt:lpstr>2.3.2  Numpy的随机数</vt:lpstr>
      <vt:lpstr>2.3.3  Numpy矩阵运算</vt:lpstr>
      <vt:lpstr>2.3.4  Numpy线性代数</vt:lpstr>
      <vt:lpstr>2.4  Python数据分析2：Pandas基础</vt:lpstr>
      <vt:lpstr>2.4.1  Pandas基础数据结构</vt:lpstr>
      <vt:lpstr>2.4.2  Pandas基础统计函数</vt:lpstr>
      <vt:lpstr>2.4.3  Pandas基础数据处理</vt:lpstr>
      <vt:lpstr>2.4.4  分组统计</vt:lpstr>
      <vt:lpstr>2.4.5  apply函数</vt:lpstr>
      <vt:lpstr>2.5  Python绘图</vt:lpstr>
      <vt:lpstr>PowerPoint 演示文稿</vt:lpstr>
      <vt:lpstr>2.5.1  常用图形</vt:lpstr>
      <vt:lpstr>2.5.2  图形属性</vt:lpstr>
      <vt:lpstr>2.5.3  组合图和子图</vt:lpstr>
      <vt:lpstr>2.5.4  三维图</vt:lpstr>
      <vt:lpstr>2.5.5  动态图</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Python编程方法</dc:title>
  <dc:creator>yztx</dc:creator>
  <cp:lastModifiedBy>yztx</cp:lastModifiedBy>
  <cp:revision>2</cp:revision>
  <dcterms:created xsi:type="dcterms:W3CDTF">2023-04-06T01:06:15Z</dcterms:created>
  <dcterms:modified xsi:type="dcterms:W3CDTF">2023-04-07T07:36:05Z</dcterms:modified>
</cp:coreProperties>
</file>