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116068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255603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159757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407308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426082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299702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246186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427634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51661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5045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1300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7AF58E-A5AC-467E-8C80-B7EBBAF8CE83}"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163783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AF58E-A5AC-467E-8C80-B7EBBAF8CE83}" type="datetimeFigureOut">
              <a:rPr lang="zh-CN" altLang="en-US" smtClean="0"/>
              <a:t>2023-04-07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19477-C5C6-4720-9937-519598E3F27B}" type="slidenum">
              <a:rPr lang="zh-CN" altLang="en-US" smtClean="0"/>
              <a:t>‹#›</a:t>
            </a:fld>
            <a:endParaRPr lang="zh-CN" altLang="en-US"/>
          </a:p>
        </p:txBody>
      </p:sp>
    </p:spTree>
    <p:extLst>
      <p:ext uri="{BB962C8B-B14F-4D97-AF65-F5344CB8AC3E}">
        <p14:creationId xmlns:p14="http://schemas.microsoft.com/office/powerpoint/2010/main" val="3109341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mbria"/>
                <a:ea typeface="宋体"/>
              </a:rPr>
              <a:t>第</a:t>
            </a:r>
            <a:r>
              <a:rPr lang="en-US" altLang="zh-CN" b="1" i="0" u="none" strike="noStrike" baseline="0" smtClean="0">
                <a:latin typeface="Cambria"/>
                <a:ea typeface="宋体"/>
              </a:rPr>
              <a:t>3</a:t>
            </a:r>
            <a:r>
              <a:rPr lang="zh-CN" altLang="en-US" b="1" i="0" u="none" strike="noStrike" baseline="0" smtClean="0">
                <a:latin typeface="Cambria"/>
                <a:ea typeface="宋体"/>
              </a:rPr>
              <a:t>章  </a:t>
            </a:r>
            <a:r>
              <a:rPr lang="en-US" altLang="zh-CN" b="1" i="0" u="none" strike="noStrike" baseline="0" smtClean="0">
                <a:latin typeface="Cambria"/>
                <a:ea typeface="宋体"/>
              </a:rPr>
              <a:t>Gurobi</a:t>
            </a:r>
            <a:r>
              <a:rPr lang="zh-CN" altLang="en-US" b="1" i="0" u="none" strike="noStrike" baseline="0" smtClean="0">
                <a:latin typeface="Cambria"/>
                <a:ea typeface="宋体"/>
              </a:rPr>
              <a:t>优化器</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在上一章节中我们讲了</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基础以及如何用</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进行矩阵计算和绘图，这些知识已经足够我们解决简单数学建模问题，接下来这一章中我们将学习如何实用</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接口进行优化建模，除了学习</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的使用外还将会学习优化建模的一些建模技巧。</a:t>
            </a:r>
          </a:p>
          <a:p>
            <a:pPr marR="0" lvl="0" rtl="0"/>
            <a:r>
              <a:rPr lang="zh-CN" altLang="en-US" b="1" i="0" u="none" strike="noStrike" kern="1400" baseline="0" smtClean="0">
                <a:latin typeface="Cambria"/>
                <a:ea typeface="宋体"/>
              </a:rPr>
              <a:t>本章的很多</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知识如果没有运筹学知识背景理解起来可能会有些困难，读者可以先看后面的线性规划、动态规划等章节，然后再回来看这一章节。本章的内容既是</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的使用方法讲解，也是优化模型的求解思路分析讲解。</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595775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zh-CN" altLang="en-US" b="1" i="0" u="none" strike="noStrike" baseline="0" smtClean="0">
                <a:latin typeface="Cambria"/>
                <a:ea typeface="宋体"/>
              </a:rPr>
              <a:t>  属性类型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1" i="0" u="none" strike="noStrike" kern="1400" baseline="0" smtClean="0">
                <a:latin typeface="Cambria"/>
                <a:ea typeface="宋体"/>
              </a:rPr>
              <a:t>属性</a:t>
            </a:r>
            <a:r>
              <a:rPr lang="en-US" altLang="zh-CN" b="1" i="0" u="none" strike="noStrike" kern="1400" baseline="0" smtClean="0">
                <a:latin typeface="Cambria"/>
                <a:ea typeface="宋体"/>
              </a:rPr>
              <a:t>(Attributes)</a:t>
            </a:r>
            <a:r>
              <a:rPr lang="zh-CN" altLang="en-US" b="1" i="0" u="none" strike="noStrike" kern="1400" baseline="0" smtClean="0">
                <a:latin typeface="Cambria"/>
                <a:ea typeface="宋体"/>
              </a:rPr>
              <a:t>控制模型</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模型、变量、约束、目标等对象</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的特征，</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中的属性共分成</a:t>
            </a:r>
            <a:r>
              <a:rPr lang="en-US" altLang="zh-CN" b="1" i="0" u="none" strike="noStrike" kern="1400" baseline="0" smtClean="0">
                <a:latin typeface="Cambria"/>
                <a:ea typeface="宋体"/>
              </a:rPr>
              <a:t>8</a:t>
            </a:r>
            <a:r>
              <a:rPr lang="zh-CN" altLang="en-US" b="1" i="0" u="none" strike="noStrike" kern="1400" baseline="0" smtClean="0">
                <a:latin typeface="Cambria"/>
                <a:ea typeface="宋体"/>
              </a:rPr>
              <a:t>种类型，分别是模型属性（</a:t>
            </a:r>
            <a:r>
              <a:rPr lang="en-US" altLang="zh-CN" b="1" i="0" u="none" strike="noStrike" kern="1400" baseline="0" smtClean="0">
                <a:latin typeface="Cambria"/>
                <a:ea typeface="宋体"/>
              </a:rPr>
              <a:t>Model Attributes</a:t>
            </a:r>
            <a:r>
              <a:rPr lang="zh-CN" altLang="en-US" b="1" i="0" u="none" strike="noStrike" kern="1400" baseline="0" smtClean="0">
                <a:latin typeface="Cambria"/>
                <a:ea typeface="宋体"/>
              </a:rPr>
              <a:t>）、变量属性（</a:t>
            </a:r>
            <a:r>
              <a:rPr lang="en-US" altLang="zh-CN" b="1" i="0" u="none" strike="noStrike" kern="1400" baseline="0" smtClean="0">
                <a:latin typeface="Cambria"/>
                <a:ea typeface="宋体"/>
              </a:rPr>
              <a:t>Variable Attributes</a:t>
            </a:r>
            <a:r>
              <a:rPr lang="zh-CN" altLang="en-US" b="1" i="0" u="none" strike="noStrike" kern="1400" baseline="0" smtClean="0">
                <a:latin typeface="Cambria"/>
                <a:ea typeface="宋体"/>
              </a:rPr>
              <a:t>）、线性约束属性（</a:t>
            </a:r>
            <a:r>
              <a:rPr lang="en-US" altLang="zh-CN" b="1" i="0" u="none" strike="noStrike" kern="1400" baseline="0" smtClean="0">
                <a:latin typeface="Cambria"/>
                <a:ea typeface="宋体"/>
              </a:rPr>
              <a:t>Linear Constraint Attributes</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SOS</a:t>
            </a:r>
            <a:r>
              <a:rPr lang="zh-CN" altLang="en-US" b="1" i="0" u="none" strike="noStrike" kern="1400" baseline="0" smtClean="0">
                <a:latin typeface="Cambria"/>
                <a:ea typeface="宋体"/>
              </a:rPr>
              <a:t>约束属性（</a:t>
            </a:r>
            <a:r>
              <a:rPr lang="en-US" altLang="zh-CN" b="1" i="0" u="none" strike="noStrike" kern="1400" baseline="0" smtClean="0">
                <a:latin typeface="Cambria"/>
                <a:ea typeface="宋体"/>
              </a:rPr>
              <a:t>Special-ordered Set constraints Attributes</a:t>
            </a:r>
            <a:r>
              <a:rPr lang="zh-CN" altLang="en-US" b="1" i="0" u="none" strike="noStrike" kern="1400" baseline="0" smtClean="0">
                <a:latin typeface="Cambria"/>
                <a:ea typeface="宋体"/>
              </a:rPr>
              <a:t>）、二次约束属性（</a:t>
            </a:r>
            <a:r>
              <a:rPr lang="en-US" altLang="zh-CN" b="1" i="0" u="none" strike="noStrike" kern="1400" baseline="0" smtClean="0">
                <a:latin typeface="Cambria"/>
                <a:ea typeface="宋体"/>
              </a:rPr>
              <a:t>Quadratic Constraint Attributes</a:t>
            </a:r>
            <a:r>
              <a:rPr lang="zh-CN" altLang="en-US" b="1" i="0" u="none" strike="noStrike" kern="1400" baseline="0" smtClean="0">
                <a:latin typeface="Cambria"/>
                <a:ea typeface="宋体"/>
              </a:rPr>
              <a:t>）、广义约束属性（</a:t>
            </a:r>
            <a:r>
              <a:rPr lang="en-US" altLang="zh-CN" b="1" i="0" u="none" strike="noStrike" kern="1400" baseline="0" smtClean="0">
                <a:latin typeface="Cambria"/>
                <a:ea typeface="宋体"/>
              </a:rPr>
              <a:t>General Constraint Attributes</a:t>
            </a:r>
            <a:r>
              <a:rPr lang="zh-CN" altLang="en-US" b="1" i="0" u="none" strike="noStrike" kern="1400" baseline="0" smtClean="0">
                <a:latin typeface="Cambria"/>
                <a:ea typeface="宋体"/>
              </a:rPr>
              <a:t>）、解的质量属性（</a:t>
            </a:r>
            <a:r>
              <a:rPr lang="en-US" altLang="zh-CN" b="1" i="0" u="none" strike="noStrike" kern="1400" baseline="0" smtClean="0">
                <a:latin typeface="Cambria"/>
                <a:ea typeface="宋体"/>
              </a:rPr>
              <a:t>Quality Attributes</a:t>
            </a:r>
            <a:r>
              <a:rPr lang="zh-CN" altLang="en-US" b="1" i="0" u="none" strike="noStrike" kern="1400" baseline="0" smtClean="0">
                <a:latin typeface="Cambria"/>
                <a:ea typeface="宋体"/>
              </a:rPr>
              <a:t>）、多目标属性（</a:t>
            </a:r>
            <a:r>
              <a:rPr lang="en-US" altLang="zh-CN" b="1" i="0" u="none" strike="noStrike" kern="1400" baseline="0" smtClean="0">
                <a:latin typeface="Cambria"/>
                <a:ea typeface="宋体"/>
              </a:rPr>
              <a:t>Multi-objective Attributes</a:t>
            </a:r>
            <a:r>
              <a:rPr lang="zh-CN" altLang="en-US" b="1" i="0" u="none" strike="noStrike" kern="1400" baseline="0" smtClean="0">
                <a:latin typeface="Cambria"/>
                <a:ea typeface="宋体"/>
              </a:rPr>
              <a:t>），</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26693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5</a:t>
            </a:r>
            <a:r>
              <a:rPr lang="zh-CN" altLang="en-US" b="1" i="0" u="none" strike="noStrike" baseline="0" smtClean="0">
                <a:latin typeface="Cambria"/>
                <a:ea typeface="宋体"/>
              </a:rPr>
              <a:t>  查看修改属性</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smtClean="0">
                <a:latin typeface="Cambria"/>
                <a:ea typeface="宋体"/>
              </a:rPr>
              <a:t>查看和修改属性的方式很简单，查看属性的函数是</a:t>
            </a:r>
            <a:r>
              <a:rPr lang="en-US" altLang="zh-CN" b="1" i="0" u="none" strike="noStrike" kern="1400" baseline="0" smtClean="0">
                <a:latin typeface="Cambria"/>
                <a:ea typeface="宋体"/>
              </a:rPr>
              <a:t>getAttr(attrname,objs)</a:t>
            </a:r>
            <a:r>
              <a:rPr lang="zh-CN" altLang="en-US" b="1" i="0" u="none" strike="noStrike" kern="1400" baseline="0" smtClean="0">
                <a:latin typeface="Cambria"/>
                <a:ea typeface="宋体"/>
              </a:rPr>
              <a:t>，修改属性的函数是</a:t>
            </a:r>
            <a:r>
              <a:rPr lang="en-US" altLang="zh-CN" b="1" i="0" u="none" strike="noStrike" kern="1400" baseline="0" smtClean="0">
                <a:latin typeface="Cambria"/>
                <a:ea typeface="宋体"/>
              </a:rPr>
              <a:t>setAttr(attrname,newvalue)</a:t>
            </a:r>
            <a:r>
              <a:rPr lang="zh-CN" altLang="en-US" b="1" i="0" u="none" strike="noStrike" kern="1400" baseline="0" smtClean="0">
                <a:latin typeface="Cambria"/>
                <a:ea typeface="宋体"/>
              </a:rPr>
              <a:t>。</a:t>
            </a:r>
          </a:p>
          <a:p>
            <a:pPr marR="0" lvl="0" rtl="0"/>
            <a:r>
              <a:rPr lang="zh-CN" altLang="en-US" b="1" i="0" u="none" strike="noStrike" kern="1400" baseline="0" smtClean="0">
                <a:latin typeface="Cambria"/>
                <a:ea typeface="宋体"/>
              </a:rPr>
              <a:t>注意：并不是所有属性都能修改，对于只读属性只能查看不能修改。</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）查看属性</a:t>
            </a:r>
          </a:p>
          <a:p>
            <a:pPr marR="0" lvl="0" rtl="0"/>
            <a:r>
              <a:rPr lang="zh-CN" altLang="en-US" b="1" i="0" u="none" strike="noStrike" kern="1400" baseline="0" smtClean="0">
                <a:latin typeface="Cambria"/>
                <a:ea typeface="宋体"/>
              </a:rPr>
              <a:t>方法：</a:t>
            </a:r>
            <a:r>
              <a:rPr lang="en-US" altLang="zh-CN" b="1" i="0" u="none" strike="noStrike" kern="1400" baseline="0" smtClean="0">
                <a:latin typeface="Cambria"/>
                <a:ea typeface="宋体"/>
              </a:rPr>
              <a:t>getAttr(attrname,objs)</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attrname</a:t>
            </a:r>
            <a:r>
              <a:rPr lang="zh-CN" altLang="en-US" b="1" i="0" u="none" strike="noStrike" kern="1400" baseline="0" smtClean="0">
                <a:latin typeface="Cambria"/>
                <a:ea typeface="宋体"/>
              </a:rPr>
              <a:t>是属性名称，</a:t>
            </a:r>
            <a:r>
              <a:rPr lang="en-US" altLang="zh-CN" b="1" i="0" u="none" strike="noStrike" kern="1400" baseline="0" smtClean="0">
                <a:latin typeface="Cambria"/>
                <a:ea typeface="宋体"/>
              </a:rPr>
              <a:t>objs(</a:t>
            </a:r>
            <a:r>
              <a:rPr lang="zh-CN" altLang="en-US" b="1" i="0" u="none" strike="noStrike" kern="1400" baseline="0" smtClean="0">
                <a:latin typeface="Cambria"/>
                <a:ea typeface="宋体"/>
              </a:rPr>
              <a:t>可选</a:t>
            </a:r>
            <a:r>
              <a:rPr lang="en-US" altLang="zh-CN" b="1" i="0" u="none" strike="noStrike" kern="1400" baseline="0" smtClean="0">
                <a:latin typeface="Cambria"/>
                <a:ea typeface="宋体"/>
              </a:rPr>
              <a:t>) </a:t>
            </a:r>
            <a:r>
              <a:rPr lang="zh-CN" altLang="en-US" b="1" i="0" u="none" strike="noStrike" kern="1400" baseline="0" smtClean="0">
                <a:latin typeface="Cambria"/>
                <a:ea typeface="宋体"/>
              </a:rPr>
              <a:t>列表或字典对象用来存储查询的值。</a:t>
            </a:r>
          </a:p>
          <a:p>
            <a:pPr marR="0" lvl="0" rtl="0"/>
            <a:r>
              <a:rPr lang="zh-CN" altLang="en-US" b="1" i="0" u="none" strike="noStrike" kern="1400" baseline="0" smtClean="0">
                <a:latin typeface="Cambria"/>
                <a:ea typeface="宋体"/>
              </a:rPr>
              <a:t>例如：</a:t>
            </a:r>
            <a:r>
              <a:rPr lang="en-US" altLang="zh-CN" b="1" i="0" u="none" strike="noStrike" kern="1400" baseline="0" smtClean="0">
                <a:latin typeface="Cambria"/>
                <a:ea typeface="宋体"/>
              </a:rPr>
              <a:t>model.getAttr(GRB.Attr.ObjVal) </a:t>
            </a:r>
            <a:r>
              <a:rPr lang="zh-CN" altLang="en-US" b="1" i="0" u="none" strike="noStrike" kern="1400" baseline="0" smtClean="0">
                <a:latin typeface="Cambria"/>
                <a:ea typeface="宋体"/>
              </a:rPr>
              <a:t>或简写为 </a:t>
            </a:r>
            <a:r>
              <a:rPr lang="en-US" altLang="zh-CN" b="1" i="0" u="none" strike="noStrike" kern="1400" baseline="0" smtClean="0">
                <a:latin typeface="Cambria"/>
                <a:ea typeface="宋体"/>
              </a:rPr>
              <a:t>model.ObjVal</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）修改属性</a:t>
            </a:r>
          </a:p>
          <a:p>
            <a:pPr marR="0" lvl="0" rtl="0"/>
            <a:r>
              <a:rPr lang="zh-CN" altLang="en-US" b="1" i="0" u="none" strike="noStrike" kern="1400" baseline="0" smtClean="0">
                <a:latin typeface="Cambria"/>
                <a:ea typeface="宋体"/>
              </a:rPr>
              <a:t>方法：</a:t>
            </a:r>
            <a:r>
              <a:rPr lang="en-US" altLang="zh-CN" b="1" i="0" u="none" strike="noStrike" kern="1400" baseline="0" smtClean="0">
                <a:latin typeface="Cambria"/>
                <a:ea typeface="宋体"/>
              </a:rPr>
              <a:t>setAttr(attrname,newvalue)</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attrname</a:t>
            </a:r>
            <a:r>
              <a:rPr lang="zh-CN" altLang="en-US" b="1" i="0" u="none" strike="noStrike" kern="1400" baseline="0" smtClean="0">
                <a:latin typeface="Cambria"/>
                <a:ea typeface="宋体"/>
              </a:rPr>
              <a:t>是属性名称，</a:t>
            </a:r>
            <a:r>
              <a:rPr lang="en-US" altLang="zh-CN" b="1" i="0" u="none" strike="noStrike" kern="1400" baseline="0" smtClean="0">
                <a:latin typeface="Cambria"/>
                <a:ea typeface="宋体"/>
              </a:rPr>
              <a:t>newvalue</a:t>
            </a:r>
            <a:r>
              <a:rPr lang="zh-CN" altLang="en-US" b="1" i="0" u="none" strike="noStrike" kern="1400" baseline="0" smtClean="0">
                <a:latin typeface="Cambria"/>
                <a:ea typeface="宋体"/>
              </a:rPr>
              <a:t>属性的值。</a:t>
            </a:r>
          </a:p>
          <a:p>
            <a:pPr marR="0" lvl="0" rtl="0"/>
            <a:r>
              <a:rPr lang="zh-CN" altLang="en-US" b="1" i="0" u="none" strike="noStrike" kern="1400" baseline="0" smtClean="0">
                <a:latin typeface="Cambria"/>
                <a:ea typeface="宋体"/>
              </a:rPr>
              <a:t>例如： </a:t>
            </a:r>
            <a:r>
              <a:rPr lang="en-US" altLang="zh-CN" b="1" i="0" u="none" strike="noStrike" kern="1400" baseline="0" smtClean="0">
                <a:latin typeface="Cambria"/>
                <a:ea typeface="宋体"/>
              </a:rPr>
              <a:t>var.setAttr(GRB.Attr.VType, </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C</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 </a:t>
            </a:r>
            <a:r>
              <a:rPr lang="zh-CN" altLang="en-US" b="1" i="0" u="none" strike="noStrike" kern="1400" baseline="0" smtClean="0">
                <a:latin typeface="Cambria"/>
                <a:ea typeface="宋体"/>
              </a:rPr>
              <a:t>或简写为 </a:t>
            </a:r>
            <a:r>
              <a:rPr lang="en-US" altLang="zh-CN" b="1" i="0" u="none" strike="noStrike" kern="1400" baseline="0" smtClean="0">
                <a:latin typeface="Cambria"/>
                <a:ea typeface="宋体"/>
              </a:rPr>
              <a:t>var.Vtype = </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C</a:t>
            </a:r>
            <a:r>
              <a:rPr lang="zh-CN" altLang="en-US" b="1" i="0" u="none" strike="noStrike" kern="1400" baseline="0" smtClean="0">
                <a:latin typeface="Cambria"/>
                <a:ea typeface="宋体"/>
              </a:rPr>
              <a:t>’</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71514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6</a:t>
            </a:r>
            <a:r>
              <a:rPr lang="zh-CN" altLang="en-US" b="1" i="0" u="none" strike="noStrike" baseline="0" smtClean="0">
                <a:latin typeface="Cambria"/>
                <a:ea typeface="宋体"/>
              </a:rPr>
              <a:t>  修改属性的例子</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还记得本书开始我们之前用</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求解整数规划的例子吗，我们回过头来看看最后几行代码：</a:t>
            </a:r>
          </a:p>
          <a:p>
            <a:pPr marR="0" lvl="0" rtl="0"/>
            <a:r>
              <a:rPr lang="en-US" altLang="zh-CN" b="1" i="0" u="none" strike="noStrike" kern="1400" baseline="0" smtClean="0">
                <a:latin typeface="Cambria"/>
                <a:ea typeface="宋体"/>
              </a:rPr>
              <a:t>m.objVal</a:t>
            </a:r>
            <a:r>
              <a:rPr lang="zh-CN" altLang="en-US" b="1" i="0" u="none" strike="noStrike" kern="1400" baseline="0" smtClean="0">
                <a:latin typeface="Cambria"/>
                <a:ea typeface="宋体"/>
              </a:rPr>
              <a:t>用于获取目标函数值这个属性，</a:t>
            </a:r>
            <a:r>
              <a:rPr lang="en-US" altLang="zh-CN" b="1" i="0" u="none" strike="noStrike" kern="1400" baseline="0" smtClean="0">
                <a:latin typeface="Cambria"/>
                <a:ea typeface="宋体"/>
              </a:rPr>
              <a:t>v.varName</a:t>
            </a:r>
            <a:r>
              <a:rPr lang="zh-CN" altLang="en-US" b="1" i="0" u="none" strike="noStrike" kern="1400" baseline="0" smtClean="0">
                <a:latin typeface="Cambria"/>
                <a:ea typeface="宋体"/>
              </a:rPr>
              <a:t>用于获取变量的名称这个属性，</a:t>
            </a:r>
            <a:r>
              <a:rPr lang="en-US" altLang="zh-CN" b="1" i="0" u="none" strike="noStrike" kern="1400" baseline="0" smtClean="0">
                <a:latin typeface="Cambria"/>
                <a:ea typeface="宋体"/>
              </a:rPr>
              <a:t>v.x</a:t>
            </a:r>
            <a:r>
              <a:rPr lang="zh-CN" altLang="en-US" b="1" i="0" u="none" strike="noStrike" kern="1400" baseline="0" smtClean="0">
                <a:latin typeface="Cambria"/>
                <a:ea typeface="宋体"/>
              </a:rPr>
              <a:t>用于获取变量的值这个属性。</a:t>
            </a:r>
          </a:p>
          <a:p>
            <a:pPr marR="0" lvl="0" rtl="0"/>
            <a:r>
              <a:rPr lang="zh-CN" altLang="en-US" b="1" i="0" u="none" strike="noStrike" kern="1400" baseline="0" smtClean="0">
                <a:latin typeface="Cambria"/>
                <a:ea typeface="宋体"/>
              </a:rPr>
              <a:t>好了，经过前面的学习基本把</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的基础知识讲完了，掌握了这些基础知识基本能应对大部分运筹优化问题了。接下来我们讲讲</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的高级应用，这些高级应用更多是一些使用技巧，掌握这些技巧能够让我们求解更加复杂的约束规划问题。</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896237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a:t>
            </a:r>
            <a:r>
              <a:rPr lang="en-US" altLang="zh-CN" b="1" i="0" u="none" strike="noStrike" baseline="0" smtClean="0">
                <a:latin typeface="Cambria"/>
                <a:ea typeface="宋体"/>
              </a:rPr>
              <a:t>Gurobi</a:t>
            </a:r>
            <a:r>
              <a:rPr lang="zh-CN" altLang="en-US" b="1" i="0" u="none" strike="noStrike" baseline="0" smtClean="0">
                <a:latin typeface="Cambria"/>
                <a:ea typeface="宋体"/>
              </a:rPr>
              <a:t>线性化技巧</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251520" y="1484784"/>
            <a:ext cx="8712968" cy="5184576"/>
          </a:xfrm>
        </p:spPr>
        <p:txBody>
          <a:bodyPr>
            <a:normAutofit fontScale="55000" lnSpcReduction="20000"/>
          </a:bodyPr>
          <a:lstStyle/>
          <a:p>
            <a:pPr marR="0" lvl="0" rtl="0"/>
            <a:r>
              <a:rPr lang="zh-CN" altLang="en-US" b="1" i="0" u="none" strike="noStrike" kern="1400" baseline="0" dirty="0" smtClean="0">
                <a:latin typeface="Cambria"/>
                <a:ea typeface="宋体"/>
              </a:rPr>
              <a:t>现在的运筹规划求解软件都是基于线性规划原理设计开发，然而实际问题成千上万万，它们的约束、目标等各不相同。如何对实际问题建模，并将它归结为一个线性规划问题，是应用线性规划求解问题时最重要，往往也是最困难的一步。问题建模是否合理，很大程度上会影响到后续的模型求解过程。但是，受限于实际问题特征、建模经验、建模技巧等因素，我们在对问题建立初步模型之后，目标函数和约束条件往往包含一些特殊约束或者特殊变量，比如绝对值，在集合中取最大值最小值，二选一的问题等，尽管看起来不是线性规划问题，但是通过一些建模技巧，可以将它们转化成线性规划问题。我们称这些将非线性约束转换成线性约束成为广义约束。</a:t>
            </a:r>
          </a:p>
          <a:p>
            <a:pPr marR="0" lvl="0" rtl="0"/>
            <a:r>
              <a:rPr lang="zh-CN" altLang="en-US" b="1" i="0" u="none" strike="noStrike" kern="1400" baseline="0" dirty="0" smtClean="0">
                <a:latin typeface="Cambria"/>
                <a:ea typeface="宋体"/>
              </a:rPr>
              <a:t>广义约束不同于前面看到的线性约束或者函数约束，函数约束可以看成是连续光滑函数表达式，如，而广义约束更像是一种集合操作、分段函数，如，函数约束给人的感觉是可微函数空间，而广义约束是不可微的。虽然这么说不恰当，但是广义约束的处理和平常接触到的优化模型的分析思路有很大的区别。接下来我们将学习</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中几个常见的广义约束表达式：</a:t>
            </a:r>
            <a:r>
              <a:rPr lang="en-US" altLang="zh-CN" b="1" i="0" u="none" strike="noStrike" kern="1400" baseline="0" dirty="0" smtClean="0">
                <a:latin typeface="Cambria"/>
                <a:ea typeface="宋体"/>
              </a:rPr>
              <a:t>max</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min</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abs</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and</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or</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indicator</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range</a:t>
            </a:r>
            <a:r>
              <a:rPr lang="zh-CN" altLang="en-US" b="1" i="0" u="none" strike="noStrike" kern="1400" baseline="0" dirty="0" smtClean="0">
                <a:latin typeface="Cambria"/>
                <a:ea typeface="宋体"/>
              </a:rPr>
              <a:t>、</a:t>
            </a:r>
            <a:r>
              <a:rPr lang="en-US" altLang="zh-CN" b="1" i="0" u="none" strike="noStrike" kern="1400" baseline="0" dirty="0" err="1" smtClean="0">
                <a:latin typeface="Cambria"/>
                <a:ea typeface="宋体"/>
              </a:rPr>
              <a:t>sos</a:t>
            </a:r>
            <a:r>
              <a:rPr lang="zh-CN" altLang="en-US" b="1" i="0" u="none" strike="noStrike" kern="1400" baseline="0" dirty="0" smtClean="0">
                <a:latin typeface="Cambria"/>
                <a:ea typeface="宋体"/>
              </a:rPr>
              <a:t>等，我们一一来看。</a:t>
            </a:r>
          </a:p>
          <a:p>
            <a:pPr marR="0" lvl="0" rtl="0"/>
            <a:r>
              <a:rPr lang="zh-CN" altLang="en-US" b="1" i="0" u="none" strike="noStrike" kern="1400" baseline="0" dirty="0" smtClean="0">
                <a:latin typeface="Cambria"/>
                <a:ea typeface="宋体"/>
              </a:rPr>
              <a:t>一般来说，添加广义约束有两种方法：一种是</a:t>
            </a:r>
            <a:r>
              <a:rPr lang="en-US" altLang="zh-CN" b="1" i="0" u="none" strike="noStrike" kern="1400" baseline="0" dirty="0" smtClean="0">
                <a:latin typeface="Cambria"/>
                <a:ea typeface="宋体"/>
              </a:rPr>
              <a:t>model</a:t>
            </a:r>
            <a:r>
              <a:rPr lang="zh-CN" altLang="en-US" b="1" i="0" u="none" strike="noStrike" kern="1400" baseline="0" dirty="0" smtClean="0">
                <a:latin typeface="Cambria"/>
                <a:ea typeface="宋体"/>
              </a:rPr>
              <a:t>类的方法</a:t>
            </a:r>
            <a:r>
              <a:rPr lang="en-US" altLang="zh-CN" b="1" i="0" u="none" strike="noStrike" kern="1400" baseline="0" dirty="0" err="1" smtClean="0">
                <a:latin typeface="Cambria"/>
                <a:ea typeface="宋体"/>
              </a:rPr>
              <a:t>add_XXX</a:t>
            </a:r>
            <a:r>
              <a:rPr lang="zh-CN" altLang="en-US" b="1" i="0" u="none" strike="noStrike" kern="1400" baseline="0" dirty="0" smtClean="0">
                <a:latin typeface="Cambria"/>
                <a:ea typeface="宋体"/>
              </a:rPr>
              <a:t>，另一种是更一般的</a:t>
            </a:r>
            <a:r>
              <a:rPr lang="en-US" altLang="zh-CN" b="1" i="0" u="none" strike="noStrike" kern="1400" baseline="0" dirty="0" err="1" smtClean="0">
                <a:latin typeface="Cambria"/>
                <a:ea typeface="宋体"/>
              </a:rPr>
              <a:t>model.addConstr</a:t>
            </a:r>
            <a:r>
              <a:rPr lang="zh-CN" altLang="en-US" b="1" i="0" u="none" strike="noStrike" kern="1400" baseline="0" dirty="0" smtClean="0">
                <a:latin typeface="Cambria"/>
                <a:ea typeface="宋体"/>
              </a:rPr>
              <a:t>方法，约束条件用</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内置函数表示，即</a:t>
            </a:r>
            <a:r>
              <a:rPr lang="en-US" altLang="zh-CN" b="1" i="0" u="none" strike="noStrike" kern="1400" baseline="0" dirty="0" err="1" smtClean="0">
                <a:latin typeface="Cambria"/>
                <a:ea typeface="宋体"/>
              </a:rPr>
              <a:t>gurobipy.XXX</a:t>
            </a:r>
            <a:r>
              <a:rPr lang="zh-CN" altLang="en-US" b="1" i="0" u="none" strike="noStrike" kern="1400" baseline="0" dirty="0" smtClean="0">
                <a:latin typeface="Cambria"/>
                <a:ea typeface="宋体"/>
              </a:rPr>
              <a:t>函数来表达广义约束。从可读性的角度来说我们推荐实用第二种方法。</a:t>
            </a:r>
          </a:p>
          <a:p>
            <a:pPr marR="0" lvl="0" rtl="0"/>
            <a:r>
              <a:rPr lang="zh-CN" altLang="en-US" b="1" i="0" u="none" strike="noStrike" kern="1400" baseline="0" dirty="0" smtClean="0">
                <a:latin typeface="Cambria"/>
                <a:ea typeface="宋体"/>
              </a:rPr>
              <a:t>注意：当我们用第二种语法的时候，其实该约束做的是逻辑判断，而不是赋值操作，这样就和</a:t>
            </a:r>
            <a:r>
              <a:rPr lang="en-US" altLang="zh-CN" b="1" i="0" u="none" strike="noStrike" kern="1400" baseline="0" dirty="0" err="1" smtClean="0">
                <a:latin typeface="Cambria"/>
                <a:ea typeface="宋体"/>
              </a:rPr>
              <a:t>model.addConstr</a:t>
            </a:r>
            <a:r>
              <a:rPr lang="zh-CN" altLang="en-US" b="1" i="0" u="none" strike="noStrike" kern="1400" baseline="0" dirty="0" smtClean="0">
                <a:latin typeface="Cambria"/>
                <a:ea typeface="宋体"/>
              </a:rPr>
              <a:t>方法的输入要求一致了。</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304315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1</a:t>
            </a:r>
            <a:r>
              <a:rPr lang="zh-CN" altLang="en-US" b="1" i="0" u="none" strike="noStrike" baseline="0" smtClean="0">
                <a:latin typeface="Cambria"/>
                <a:ea typeface="宋体"/>
              </a:rPr>
              <a:t>  最大值</a:t>
            </a:r>
            <a:r>
              <a:rPr lang="en-US" altLang="zh-CN" b="1" i="0" u="none" strike="noStrike" baseline="0" smtClean="0">
                <a:latin typeface="Cambria"/>
                <a:ea typeface="宋体"/>
              </a:rPr>
              <a:t>Max</a:t>
            </a:r>
            <a:endParaRPr lang="zh-CN" altLang="en-US" b="1" i="0" u="none" strike="noStrike" baseline="0" smtClean="0">
              <a:latin typeface="Cambria"/>
              <a:ea typeface="宋体"/>
            </a:endParaRPr>
          </a:p>
        </p:txBody>
      </p:sp>
      <p:sp>
        <p:nvSpPr>
          <p:cNvPr id="3" name="文本占位符 2"/>
          <p:cNvSpPr>
            <a:spLocks noGrp="1"/>
          </p:cNvSpPr>
          <p:nvPr>
            <p:ph type="body" idx="1"/>
          </p:nvPr>
        </p:nvSpPr>
        <p:spPr/>
        <p:txBody>
          <a:bodyPr/>
          <a:lstStyle/>
          <a:p>
            <a:pPr lvl="0"/>
            <a:r>
              <a:rPr lang="en-US" altLang="zh-CN" b="1" i="0" u="none" strike="noStrike" kern="1400" baseline="0" dirty="0" smtClean="0">
                <a:latin typeface="Cambria"/>
                <a:ea typeface="宋体"/>
              </a:rPr>
              <a:t>Max</a:t>
            </a:r>
            <a:r>
              <a:rPr lang="zh-CN" altLang="en-US" b="1" i="0" u="none" strike="noStrike" kern="1400" baseline="0" dirty="0" smtClean="0">
                <a:latin typeface="Cambria"/>
                <a:ea typeface="宋体"/>
              </a:rPr>
              <a:t>用来取集合中的最大值，比如 </a:t>
            </a:r>
            <a:r>
              <a:rPr lang="zh-CN" altLang="en-US" b="1" kern="1400" dirty="0">
                <a:latin typeface="Cambria"/>
              </a:rPr>
              <a:t> </a:t>
            </a:r>
            <a:r>
              <a:rPr lang="zh-CN" altLang="en-US" b="1" kern="1400" dirty="0" smtClean="0">
                <a:latin typeface="Cambria"/>
              </a:rPr>
              <a:t>               ，</a:t>
            </a:r>
            <a:r>
              <a:rPr lang="zh-CN" altLang="en-US" b="1" i="0" u="none" strike="noStrike" kern="1400" baseline="0" dirty="0" smtClean="0">
                <a:latin typeface="Cambria"/>
                <a:ea typeface="宋体"/>
              </a:rPr>
              <a:t>这类问题可以通过大</a:t>
            </a:r>
            <a:r>
              <a:rPr lang="en-US" altLang="zh-CN" b="1" i="0" u="none" strike="noStrike" kern="1400" baseline="0" dirty="0" smtClean="0">
                <a:latin typeface="Cambria"/>
                <a:ea typeface="宋体"/>
              </a:rPr>
              <a:t>M</a:t>
            </a:r>
            <a:r>
              <a:rPr lang="zh-CN" altLang="en-US" b="1" i="0" u="none" strike="noStrike" kern="1400" baseline="0" dirty="0" smtClean="0">
                <a:latin typeface="Cambria"/>
                <a:ea typeface="宋体"/>
              </a:rPr>
              <a:t>法转成线性约束，即：</a:t>
            </a:r>
          </a:p>
          <a:p>
            <a:pPr marR="0" lvl="0" rtl="0"/>
            <a:endParaRPr lang="zh-CN" altLang="en-US" b="1" i="0" u="none" strike="noStrike" kern="1400" baseline="0" dirty="0" smtClean="0">
              <a:latin typeface="Times New Roman"/>
              <a:ea typeface="宋体"/>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1700808"/>
            <a:ext cx="1573508"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233" y="2852936"/>
            <a:ext cx="300990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229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最小值</a:t>
            </a:r>
            <a:r>
              <a:rPr lang="en-US" altLang="zh-CN" b="1" i="0" u="none" strike="noStrike" baseline="0" smtClean="0">
                <a:latin typeface="Cambria"/>
                <a:ea typeface="宋体"/>
              </a:rPr>
              <a:t>Min</a:t>
            </a:r>
            <a:endParaRPr lang="zh-CN" altLang="en-US" b="1" i="0" u="none" strike="noStrike" baseline="0" smtClean="0">
              <a:latin typeface="Cambria"/>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与</a:t>
            </a:r>
            <a:r>
              <a:rPr lang="en-US" altLang="zh-CN" b="1" i="0" u="none" strike="noStrike" kern="1400" baseline="0" dirty="0" smtClean="0">
                <a:latin typeface="Cambria"/>
                <a:ea typeface="宋体"/>
              </a:rPr>
              <a:t>max</a:t>
            </a:r>
            <a:r>
              <a:rPr lang="zh-CN" altLang="en-US" b="1" i="0" u="none" strike="noStrike" kern="1400" baseline="0" dirty="0" smtClean="0">
                <a:latin typeface="Cambria"/>
                <a:ea typeface="宋体"/>
              </a:rPr>
              <a:t>对应的是</a:t>
            </a:r>
            <a:r>
              <a:rPr lang="en-US" altLang="zh-CN" b="1" i="0" u="none" strike="noStrike" kern="1400" baseline="0" dirty="0" smtClean="0">
                <a:latin typeface="Cambria"/>
                <a:ea typeface="宋体"/>
              </a:rPr>
              <a:t>min</a:t>
            </a:r>
            <a:r>
              <a:rPr lang="zh-CN" altLang="en-US" b="1" i="0" u="none" strike="noStrike" kern="1400" baseline="0" dirty="0" smtClean="0">
                <a:latin typeface="Cambria"/>
                <a:ea typeface="宋体"/>
              </a:rPr>
              <a:t>，取集合中的最小值，以                        为例，使用大</a:t>
            </a:r>
            <a:r>
              <a:rPr lang="en-US" altLang="zh-CN" b="1" i="0" u="none" strike="noStrike" kern="1400" baseline="0" dirty="0" smtClean="0">
                <a:latin typeface="Cambria"/>
                <a:ea typeface="宋体"/>
              </a:rPr>
              <a:t>M</a:t>
            </a:r>
            <a:r>
              <a:rPr lang="zh-CN" altLang="en-US" b="1" i="0" u="none" strike="noStrike" kern="1400" baseline="0" dirty="0" smtClean="0">
                <a:latin typeface="Cambria"/>
                <a:ea typeface="宋体"/>
              </a:rPr>
              <a:t>法得到其对应的线性约束表达式：</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有了数学表达式，根据表达式写出相应的代码就很简单了，如代码</a:t>
            </a:r>
            <a:r>
              <a:rPr lang="en-US" altLang="zh-CN" b="1" i="0" u="none" strike="noStrike" kern="1400" baseline="0" dirty="0" smtClean="0">
                <a:latin typeface="Cambria"/>
                <a:ea typeface="宋体"/>
              </a:rPr>
              <a:t>3-11</a:t>
            </a:r>
            <a:r>
              <a:rPr lang="zh-CN" altLang="en-US" b="1" i="0" u="none" strike="noStrike" kern="1400" baseline="0" dirty="0" smtClean="0">
                <a:latin typeface="Cambria"/>
                <a:ea typeface="宋体"/>
              </a:rPr>
              <a:t>所示。</a:t>
            </a:r>
            <a:endParaRPr lang="zh-CN" altLang="en-US" b="1" i="0" u="none" strike="noStrike" kern="1400" baseline="0" dirty="0" smtClean="0">
              <a:latin typeface="Times New Roman"/>
              <a:ea typeface="宋体"/>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2060848"/>
            <a:ext cx="1777569"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697719"/>
            <a:ext cx="28194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71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zh-CN" altLang="en-US" b="1" i="0" u="none" strike="noStrike" baseline="0" smtClean="0">
                <a:latin typeface="Cambria"/>
                <a:ea typeface="宋体"/>
              </a:rPr>
              <a:t>  逻辑与</a:t>
            </a:r>
            <a:r>
              <a:rPr lang="en-US" altLang="zh-CN" b="1" i="0" u="none" strike="noStrike" baseline="0" smtClean="0">
                <a:latin typeface="Cambria"/>
                <a:ea typeface="宋体"/>
              </a:rPr>
              <a:t>And</a:t>
            </a:r>
            <a:endParaRPr lang="zh-CN" altLang="en-US" b="1" i="0" u="none" strike="noStrike" baseline="0" smtClean="0">
              <a:latin typeface="Cambria"/>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dirty="0" smtClean="0">
                <a:latin typeface="Cambria"/>
                <a:ea typeface="宋体"/>
              </a:rPr>
              <a:t>集合中全部变量都是</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则结果为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，否则为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，实现判断集合中的变量是否全是</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的功能，类似</a:t>
            </a:r>
            <a:r>
              <a:rPr lang="en-US" altLang="zh-CN" b="1" i="0" u="none" strike="noStrike" kern="1400" baseline="0" dirty="0" smtClean="0">
                <a:latin typeface="Cambria"/>
                <a:ea typeface="宋体"/>
              </a:rPr>
              <a:t>Pandas</a:t>
            </a:r>
            <a:r>
              <a:rPr lang="zh-CN" altLang="en-US" b="1" i="0" u="none" strike="noStrike" kern="1400" baseline="0" dirty="0" smtClean="0">
                <a:latin typeface="Cambria"/>
                <a:ea typeface="宋体"/>
              </a:rPr>
              <a:t>中的</a:t>
            </a:r>
            <a:r>
              <a:rPr lang="en-US" altLang="zh-CN" b="1" i="0" u="none" strike="noStrike" kern="1400" baseline="0" dirty="0" smtClean="0">
                <a:latin typeface="Cambria"/>
                <a:ea typeface="宋体"/>
              </a:rPr>
              <a:t>any</a:t>
            </a:r>
            <a:r>
              <a:rPr lang="zh-CN" altLang="en-US" b="1" i="0" u="none" strike="noStrike" kern="1400" baseline="0" dirty="0" smtClean="0">
                <a:latin typeface="Cambria"/>
                <a:ea typeface="宋体"/>
              </a:rPr>
              <a:t>功能。例如：</a:t>
            </a:r>
            <a:r>
              <a:rPr lang="en-US" altLang="zh-CN" b="1" i="0" u="none" strike="noStrike" kern="1400" baseline="0" dirty="0" smtClean="0">
                <a:latin typeface="Cambria"/>
                <a:ea typeface="宋体"/>
              </a:rPr>
              <a:t>x=1</a:t>
            </a:r>
            <a:r>
              <a:rPr lang="zh-CN" altLang="en-US" b="1" i="0" u="none" strike="noStrike" kern="1400" baseline="0" dirty="0" smtClean="0">
                <a:latin typeface="Cambria"/>
                <a:ea typeface="宋体"/>
              </a:rPr>
              <a:t>且</a:t>
            </a:r>
            <a:r>
              <a:rPr lang="en-US" altLang="zh-CN" b="1" i="0" u="none" strike="noStrike" kern="1400" baseline="0" dirty="0" smtClean="0">
                <a:latin typeface="Cambria"/>
                <a:ea typeface="宋体"/>
              </a:rPr>
              <a:t>y=1</a:t>
            </a:r>
            <a:r>
              <a:rPr lang="zh-CN" altLang="en-US" b="1" i="0" u="none" strike="noStrike" kern="1400" baseline="0" dirty="0" smtClean="0">
                <a:latin typeface="Cambria"/>
                <a:ea typeface="宋体"/>
              </a:rPr>
              <a:t>则</a:t>
            </a:r>
            <a:r>
              <a:rPr lang="en-US" altLang="zh-CN" b="1" i="0" u="none" strike="noStrike" kern="1400" baseline="0" dirty="0" smtClean="0">
                <a:latin typeface="Cambria"/>
                <a:ea typeface="宋体"/>
              </a:rPr>
              <a:t>z=1</a:t>
            </a:r>
            <a:r>
              <a:rPr lang="zh-CN" altLang="en-US" b="1" i="0" u="none" strike="noStrike" kern="1400" baseline="0" dirty="0" smtClean="0">
                <a:latin typeface="Cambria"/>
                <a:ea typeface="宋体"/>
              </a:rPr>
              <a:t>，否则</a:t>
            </a:r>
            <a:r>
              <a:rPr lang="en-US" altLang="zh-CN" b="1" i="0" u="none" strike="noStrike" kern="1400" baseline="0" dirty="0" smtClean="0">
                <a:latin typeface="Cambria"/>
                <a:ea typeface="宋体"/>
              </a:rPr>
              <a:t>z=0</a:t>
            </a:r>
            <a:r>
              <a:rPr lang="zh-CN" altLang="en-US" b="1" i="0" u="none" strike="noStrike" kern="1400" baseline="0" dirty="0" smtClean="0">
                <a:latin typeface="Cambria"/>
                <a:ea typeface="宋体"/>
              </a:rPr>
              <a:t>，可以使用大</a:t>
            </a:r>
            <a:r>
              <a:rPr lang="en-US" altLang="zh-CN" b="1" i="0" u="none" strike="noStrike" kern="1400" baseline="0" dirty="0" smtClean="0">
                <a:latin typeface="Cambria"/>
                <a:ea typeface="宋体"/>
              </a:rPr>
              <a:t>M</a:t>
            </a:r>
            <a:r>
              <a:rPr lang="zh-CN" altLang="en-US" b="1" i="0" u="none" strike="noStrike" kern="1400" baseline="0" dirty="0" smtClean="0">
                <a:latin typeface="Cambria"/>
                <a:ea typeface="宋体"/>
              </a:rPr>
              <a:t>法结合</a:t>
            </a:r>
            <a:r>
              <a:rPr lang="en-US" altLang="zh-CN" b="1" i="0" u="none" strike="noStrike" kern="1400" baseline="0" dirty="0" smtClean="0">
                <a:latin typeface="Times New Roman"/>
                <a:ea typeface="宋体"/>
              </a:rPr>
              <a:t>0-</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变量实现线性化，如下所示： </a:t>
            </a:r>
          </a:p>
          <a:p>
            <a:pPr marR="0" lvl="0" rtl="0"/>
            <a:r>
              <a:rPr lang="zh-CN" altLang="en-US" b="1" i="0" u="none" strike="noStrike" kern="1400" baseline="0" dirty="0" smtClean="0">
                <a:latin typeface="Cambria"/>
                <a:ea typeface="宋体"/>
              </a:rPr>
              <a:t>令 </a:t>
            </a:r>
            <a:r>
              <a:rPr lang="en-US" altLang="zh-CN" b="1" i="0" u="none" strike="noStrike" kern="1400" baseline="0" dirty="0" smtClean="0">
                <a:latin typeface="Cambria"/>
                <a:ea typeface="宋体"/>
              </a:rPr>
              <a:t>j=</a:t>
            </a:r>
            <a:r>
              <a:rPr lang="en-US" altLang="zh-CN" b="1" i="0" u="none" strike="noStrike" kern="1400" baseline="0" dirty="0" err="1" smtClean="0">
                <a:latin typeface="Cambria"/>
                <a:ea typeface="宋体"/>
              </a:rPr>
              <a:t>x+y-m+B</a:t>
            </a:r>
            <a:r>
              <a:rPr lang="zh-CN" altLang="en-US" b="1" i="0" u="none" strike="noStrike" kern="1400" baseline="0" dirty="0" smtClean="0">
                <a:latin typeface="Cambria"/>
                <a:ea typeface="宋体"/>
              </a:rPr>
              <a:t>，若</a:t>
            </a:r>
            <a:r>
              <a:rPr lang="en-US" altLang="zh-CN" b="1" i="0" u="none" strike="noStrike" kern="1400" baseline="0" dirty="0" smtClean="0">
                <a:latin typeface="Cambria"/>
                <a:ea typeface="宋体"/>
              </a:rPr>
              <a:t>j</a:t>
            </a:r>
            <a:r>
              <a:rPr lang="en-US" altLang="zh-CN" b="1" kern="1400" dirty="0" smtClean="0">
                <a:latin typeface="Cambria"/>
                <a:ea typeface="宋体"/>
              </a:rPr>
              <a:t>&gt;0</a:t>
            </a:r>
            <a:r>
              <a:rPr lang="zh-CN" altLang="en-US" b="1" kern="1400" dirty="0" smtClean="0">
                <a:latin typeface="Cambria"/>
                <a:ea typeface="宋体"/>
              </a:rPr>
              <a:t>则</a:t>
            </a:r>
            <a:r>
              <a:rPr lang="en-US" altLang="zh-CN" b="1" kern="1400" dirty="0" smtClean="0">
                <a:latin typeface="Cambria"/>
                <a:ea typeface="宋体"/>
              </a:rPr>
              <a:t>z=1</a:t>
            </a:r>
            <a:r>
              <a:rPr lang="zh-CN" altLang="en-US" b="1" i="0" u="none" strike="noStrike" kern="1400" baseline="0" dirty="0" smtClean="0">
                <a:latin typeface="Cambria"/>
                <a:ea typeface="宋体"/>
              </a:rPr>
              <a:t>， 否侧</a:t>
            </a:r>
            <a:r>
              <a:rPr lang="en-US" altLang="zh-CN" b="1" i="0" u="none" strike="noStrike" kern="1400" baseline="0" dirty="0" smtClean="0">
                <a:latin typeface="Cambria"/>
                <a:ea typeface="宋体"/>
              </a:rPr>
              <a:t>z=0</a:t>
            </a:r>
            <a:r>
              <a:rPr lang="zh-CN" altLang="en-US" b="1" i="0" u="none" strike="noStrike" kern="1400" baseline="0" dirty="0" smtClean="0">
                <a:latin typeface="Cambria"/>
                <a:ea typeface="宋体"/>
              </a:rPr>
              <a:t>。其中变量的个数，此处</a:t>
            </a:r>
            <a:r>
              <a:rPr lang="en-US" altLang="zh-CN" b="1" i="0" u="none" strike="noStrike" kern="1400" baseline="0" dirty="0" smtClean="0">
                <a:latin typeface="Cambria"/>
                <a:ea typeface="宋体"/>
              </a:rPr>
              <a:t>m=2</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B</a:t>
            </a:r>
            <a:r>
              <a:rPr lang="zh-CN" altLang="en-US" b="1" i="0" u="none" strike="noStrike" kern="1400" baseline="0" dirty="0" smtClean="0">
                <a:latin typeface="Cambria"/>
                <a:ea typeface="宋体"/>
              </a:rPr>
              <a:t>是一个很小的正数，因此，问题转换成指示函数</a:t>
            </a:r>
            <a:r>
              <a:rPr lang="en-US" altLang="zh-CN" b="1" i="0" u="none" strike="noStrike" kern="1400" baseline="0" dirty="0" smtClean="0">
                <a:latin typeface="Cambria"/>
                <a:ea typeface="宋体"/>
              </a:rPr>
              <a:t>indicator</a:t>
            </a:r>
            <a:r>
              <a:rPr lang="zh-CN" altLang="en-US" b="1" i="0" u="none" strike="noStrike" kern="1400" baseline="0" dirty="0" smtClean="0">
                <a:latin typeface="Cambria"/>
                <a:ea typeface="宋体"/>
              </a:rPr>
              <a:t>的线性化问题。 </a:t>
            </a:r>
          </a:p>
        </p:txBody>
      </p:sp>
    </p:spTree>
    <p:extLst>
      <p:ext uri="{BB962C8B-B14F-4D97-AF65-F5344CB8AC3E}">
        <p14:creationId xmlns:p14="http://schemas.microsoft.com/office/powerpoint/2010/main" val="3909199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5</a:t>
            </a:r>
            <a:r>
              <a:rPr lang="zh-CN" altLang="en-US" b="1" i="0" u="none" strike="noStrike" baseline="0" smtClean="0">
                <a:latin typeface="Cambria"/>
                <a:ea typeface="宋体"/>
              </a:rPr>
              <a:t>  逻辑或</a:t>
            </a:r>
            <a:r>
              <a:rPr lang="en-US" altLang="zh-CN" b="1" i="0" u="none" strike="noStrike" baseline="0" smtClean="0">
                <a:latin typeface="Cambria"/>
                <a:ea typeface="宋体"/>
              </a:rPr>
              <a:t>Or</a:t>
            </a:r>
            <a:endParaRPr lang="zh-CN" altLang="en-US" b="1" i="0" u="none" strike="noStrike" baseline="0" smtClean="0">
              <a:latin typeface="Cambria"/>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集合中全部变量只要有一个是</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则结果为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，否则为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，即实现“不全为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”的判断，比如有下面问题，</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可使用大</a:t>
            </a:r>
            <a:r>
              <a:rPr lang="en-US" altLang="zh-CN" b="1" i="0" u="none" strike="noStrike" kern="1400" baseline="0" dirty="0" smtClean="0">
                <a:latin typeface="Cambria"/>
                <a:ea typeface="宋体"/>
              </a:rPr>
              <a:t>M</a:t>
            </a:r>
            <a:r>
              <a:rPr lang="zh-CN" altLang="en-US" b="1" i="0" u="none" strike="noStrike" kern="1400" baseline="0" dirty="0" smtClean="0">
                <a:latin typeface="Cambria"/>
                <a:ea typeface="宋体"/>
              </a:rPr>
              <a:t>转成线性规划，如下：</a:t>
            </a:r>
          </a:p>
          <a:p>
            <a:pPr marR="0" lvl="0" rtl="0"/>
            <a:endParaRPr lang="zh-CN" altLang="en-US" b="1" i="0" u="none" strike="noStrike" kern="1400" baseline="0" dirty="0" smtClean="0">
              <a:latin typeface="Times New Roman"/>
              <a:ea typeface="宋体"/>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887" y="2651873"/>
            <a:ext cx="4548668" cy="1137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512614"/>
            <a:ext cx="627740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258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6</a:t>
            </a:r>
            <a:r>
              <a:rPr lang="zh-CN" altLang="en-US" b="1" i="0" u="none" strike="noStrike" baseline="0" smtClean="0">
                <a:latin typeface="Cambria"/>
                <a:ea typeface="宋体"/>
              </a:rPr>
              <a:t>  指示函数</a:t>
            </a:r>
            <a:r>
              <a:rPr lang="en-US" altLang="zh-CN" b="1" i="0" u="none" strike="noStrike" baseline="0" smtClean="0">
                <a:latin typeface="Cambria"/>
                <a:ea typeface="宋体"/>
              </a:rPr>
              <a:t>Indicator</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如果指示变量的值为</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约束成立</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否则约束可以被违反。例如，如果</a:t>
            </a:r>
            <a:r>
              <a:rPr lang="en-US" altLang="zh-CN" b="1" i="0" u="none" strike="noStrike" kern="1400" baseline="0" smtClean="0">
                <a:latin typeface="Cambria"/>
                <a:ea typeface="宋体"/>
              </a:rPr>
              <a:t>x&gt;0</a:t>
            </a:r>
            <a:r>
              <a:rPr lang="zh-CN" altLang="en-US" b="1" i="0" u="none" strike="noStrike" kern="1400" baseline="0" smtClean="0">
                <a:latin typeface="Cambria"/>
                <a:ea typeface="宋体"/>
              </a:rPr>
              <a:t>则</a:t>
            </a:r>
            <a:r>
              <a:rPr lang="en-US" altLang="zh-CN" b="1" i="0" u="none" strike="noStrike" kern="1400" baseline="0" smtClean="0">
                <a:latin typeface="Cambria"/>
                <a:ea typeface="宋体"/>
              </a:rPr>
              <a:t>y=1,</a:t>
            </a:r>
            <a:r>
              <a:rPr lang="zh-CN" altLang="en-US" b="1" i="0" u="none" strike="noStrike" kern="1400" baseline="0" smtClean="0">
                <a:latin typeface="Cambria"/>
                <a:ea typeface="宋体"/>
              </a:rPr>
              <a:t>否则</a:t>
            </a:r>
            <a:r>
              <a:rPr lang="en-US" altLang="zh-CN" b="1" i="0" u="none" strike="noStrike" kern="1400" baseline="0" smtClean="0">
                <a:latin typeface="Cambria"/>
                <a:ea typeface="宋体"/>
              </a:rPr>
              <a:t>y=</a:t>
            </a:r>
            <a:r>
              <a:rPr lang="en-US" altLang="zh-CN" b="1" i="0" u="none" strike="noStrike" kern="1400" baseline="0" smtClean="0">
                <a:latin typeface="Times New Roman"/>
                <a:ea typeface="宋体"/>
              </a:rPr>
              <a:t>0</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Indicator</a:t>
            </a:r>
            <a:r>
              <a:rPr lang="zh-CN" altLang="en-US" b="1" i="0" u="none" strike="noStrike" kern="1400" baseline="0" smtClean="0">
                <a:latin typeface="Cambria"/>
                <a:ea typeface="宋体"/>
              </a:rPr>
              <a:t>的线性化方法可以使用大</a:t>
            </a:r>
            <a:r>
              <a:rPr lang="en-US" altLang="zh-CN" b="1" i="0" u="none" strike="noStrike" kern="1400" baseline="0" smtClean="0">
                <a:latin typeface="Cambria"/>
                <a:ea typeface="宋体"/>
              </a:rPr>
              <a:t>M</a:t>
            </a:r>
            <a:r>
              <a:rPr lang="zh-CN" altLang="en-US" b="1" i="0" u="none" strike="noStrike" kern="1400" baseline="0" smtClean="0">
                <a:latin typeface="Cambria"/>
                <a:ea typeface="宋体"/>
              </a:rPr>
              <a:t>法实现，原理如下：</a:t>
            </a:r>
          </a:p>
          <a:p>
            <a:pPr marR="0" lvl="0" rtl="0"/>
            <a:r>
              <a:rPr lang="zh-CN" altLang="en-US" b="1" i="0" u="none" strike="noStrike" kern="1400" baseline="0" smtClean="0">
                <a:latin typeface="Cambria"/>
                <a:ea typeface="宋体"/>
              </a:rPr>
              <a:t> </a:t>
            </a:r>
            <a:endParaRPr lang="zh-CN" altLang="en-US" b="1" i="0" u="none" strike="noStrike" kern="1400" baseline="0" smtClean="0">
              <a:latin typeface="Times New Roman"/>
              <a:ea typeface="宋体"/>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005064"/>
            <a:ext cx="6043973" cy="15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039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7</a:t>
            </a:r>
            <a:r>
              <a:rPr lang="zh-CN" altLang="en-US" b="1" i="0" u="none" strike="noStrike" baseline="0" smtClean="0">
                <a:latin typeface="Cambria"/>
                <a:ea typeface="宋体"/>
              </a:rPr>
              <a:t>  带固定成本约束</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在库存问题中，通常考虑订货的固定成本和可变成本。就是说，只要订货</a:t>
            </a:r>
            <a:r>
              <a:rPr lang="en-US" altLang="zh-CN" b="1" i="0" u="none" strike="noStrike" kern="1400" baseline="0" dirty="0" smtClean="0">
                <a:latin typeface="Cambria"/>
                <a:ea typeface="宋体"/>
              </a:rPr>
              <a:t>x</a:t>
            </a:r>
            <a:r>
              <a:rPr lang="en-US" altLang="zh-CN" b="1" kern="1400" dirty="0" smtClean="0">
                <a:latin typeface="Cambria"/>
                <a:ea typeface="宋体"/>
              </a:rPr>
              <a:t>&gt;0</a:t>
            </a:r>
            <a:r>
              <a:rPr lang="zh-CN" altLang="en-US" b="1" i="0" u="none" strike="noStrike" kern="1400" baseline="0" dirty="0" smtClean="0">
                <a:latin typeface="Cambria"/>
                <a:ea typeface="宋体"/>
              </a:rPr>
              <a:t>，就有一个固定成本</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，和可变成本</a:t>
            </a:r>
            <a:r>
              <a:rPr lang="en-US" altLang="zh-CN" b="1" i="0" u="none" strike="noStrike" kern="1400" baseline="0" dirty="0" smtClean="0">
                <a:latin typeface="Cambria"/>
                <a:ea typeface="宋体"/>
              </a:rPr>
              <a:t>cx</a:t>
            </a:r>
            <a:r>
              <a:rPr lang="zh-CN" altLang="en-US" b="1" i="0" u="none" strike="noStrike" kern="1400" baseline="0" dirty="0" smtClean="0">
                <a:latin typeface="Cambria"/>
                <a:ea typeface="宋体"/>
              </a:rPr>
              <a:t> ，它的成本函数就是：</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这实际上是一个二选一约束，使用大</a:t>
            </a:r>
            <a:r>
              <a:rPr lang="en-US" altLang="zh-CN" b="1" i="0" u="none" strike="noStrike" kern="1400" baseline="0" dirty="0" smtClean="0">
                <a:latin typeface="Cambria"/>
                <a:ea typeface="宋体"/>
              </a:rPr>
              <a:t>M</a:t>
            </a:r>
            <a:r>
              <a:rPr lang="zh-CN" altLang="en-US" b="1" i="0" u="none" strike="noStrike" kern="1400" baseline="0" dirty="0" smtClean="0">
                <a:latin typeface="Cambria"/>
                <a:ea typeface="宋体"/>
              </a:rPr>
              <a:t>大即可转成现行约束：</a:t>
            </a:r>
          </a:p>
          <a:p>
            <a:pPr marR="0" lvl="0" rtl="0"/>
            <a:endParaRPr lang="zh-CN" altLang="en-US" b="1" i="0" u="none" strike="noStrike" kern="1400" baseline="0" dirty="0" smtClean="0">
              <a:latin typeface="Times New Roman"/>
              <a:ea typeface="宋体"/>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781" y="3235841"/>
            <a:ext cx="2278990"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9" y="4869160"/>
            <a:ext cx="3369974"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775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3.1 </a:t>
            </a:r>
            <a:r>
              <a:rPr lang="zh-CN" altLang="en-US" b="1" i="0" u="none" strike="noStrike" baseline="0" smtClean="0">
                <a:latin typeface="Cambria"/>
                <a:ea typeface="宋体"/>
              </a:rPr>
              <a:t> </a:t>
            </a:r>
            <a:r>
              <a:rPr lang="en-US" altLang="zh-CN" b="1" i="0" u="none" strike="noStrike" baseline="0" smtClean="0">
                <a:latin typeface="Cambria"/>
                <a:ea typeface="宋体"/>
              </a:rPr>
              <a:t>Gurobi</a:t>
            </a:r>
            <a:r>
              <a:rPr lang="zh-CN" altLang="en-US" b="1" i="0" u="none" strike="noStrike" baseline="0" smtClean="0">
                <a:latin typeface="Cambria"/>
                <a:ea typeface="宋体"/>
              </a:rPr>
              <a:t>的数据结构</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虽然用基础的</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数据结构如</a:t>
            </a:r>
            <a:r>
              <a:rPr lang="en-US" altLang="zh-CN" b="1" i="0" u="none" strike="noStrike" kern="1400" baseline="0" smtClean="0">
                <a:latin typeface="Cambria"/>
                <a:ea typeface="宋体"/>
              </a:rPr>
              <a:t>list</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dict</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set</a:t>
            </a:r>
            <a:r>
              <a:rPr lang="zh-CN" altLang="en-US" b="1" i="0" u="none" strike="noStrike" kern="1400" baseline="0" smtClean="0">
                <a:latin typeface="Cambria"/>
                <a:ea typeface="宋体"/>
              </a:rPr>
              <a:t>等也能实现</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的建模，在建模过程中，经常要对带下标数据做选择，不同下标的数据进行组合，如果使用</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内置的数据结构效率会比较慢，为了加快建模效率，</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封装了更高级的</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数据结构，主要是</a:t>
            </a:r>
            <a:r>
              <a:rPr lang="en-US" altLang="zh-CN" b="1" i="0" u="none" strike="noStrike" kern="1400" baseline="0" smtClean="0">
                <a:latin typeface="Cambria"/>
                <a:ea typeface="宋体"/>
              </a:rPr>
              <a:t>multidict</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tuplelist</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tupledict</a:t>
            </a:r>
            <a:r>
              <a:rPr lang="zh-CN" altLang="en-US" b="1" i="0" u="none" strike="noStrike" kern="1400" baseline="0" smtClean="0">
                <a:latin typeface="Cambria"/>
                <a:ea typeface="宋体"/>
              </a:rPr>
              <a:t>三个，在对复杂或者大规模问题建模时，可以大大提高模型求解的效率，接下来我们一个个讲解。</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785465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8</a:t>
            </a:r>
            <a:r>
              <a:rPr lang="zh-CN" altLang="en-US" b="1" i="0" u="none" strike="noStrike" baseline="0" smtClean="0">
                <a:latin typeface="Cambria"/>
                <a:ea typeface="宋体"/>
              </a:rPr>
              <a:t>  分段线性函数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在现实生活中，购买商品的数量越多，它的单价会有折扣。在数学中，它的一个成本或者利润函数就可以表示成如下的分段线性函数：</a:t>
            </a:r>
          </a:p>
          <a:p>
            <a:pPr marR="0" lvl="0" rtl="0"/>
            <a:endParaRPr lang="zh-CN" altLang="en-US" b="1" i="0" u="none" strike="noStrike" kern="1400" baseline="0" smtClean="0">
              <a:latin typeface="Times New Roman"/>
              <a:ea typeface="宋体"/>
            </a:endParaRPr>
          </a:p>
          <a:p>
            <a:pPr marR="0" lvl="0" rtl="0"/>
            <a:r>
              <a:rPr lang="zh-CN" altLang="en-US" b="1" i="0" u="none" strike="noStrike" kern="1400" baseline="0" smtClean="0">
                <a:latin typeface="Cambria"/>
                <a:ea typeface="宋体"/>
              </a:rPr>
              <a:t>对于分段线性函数，可以通过引入</a:t>
            </a:r>
            <a:r>
              <a:rPr lang="en-US" altLang="zh-CN" b="1" i="0" u="none" strike="noStrike" kern="1400" baseline="0" smtClean="0">
                <a:latin typeface="Cambria"/>
                <a:ea typeface="宋体"/>
              </a:rPr>
              <a:t>SOS2</a:t>
            </a:r>
            <a:r>
              <a:rPr lang="zh-CN" altLang="en-US" b="1" i="0" u="none" strike="noStrike" kern="1400" baseline="0" smtClean="0">
                <a:latin typeface="Cambria"/>
                <a:ea typeface="宋体"/>
              </a:rPr>
              <a:t>约束</a:t>
            </a:r>
            <a:r>
              <a:rPr lang="en-US" altLang="zh-CN" b="1" i="0" u="none" strike="noStrike" kern="1400" baseline="0" smtClean="0">
                <a:latin typeface="Cambria"/>
                <a:ea typeface="宋体"/>
              </a:rPr>
              <a:t>(a special order set (SOS) constraint of type 2)</a:t>
            </a:r>
            <a:r>
              <a:rPr lang="zh-CN" altLang="en-US" b="1" i="0" u="none" strike="noStrike" kern="1400" baseline="0" smtClean="0">
                <a:latin typeface="Cambria"/>
                <a:ea typeface="宋体"/>
              </a:rPr>
              <a:t>，将其转换为线性规划。</a:t>
            </a:r>
            <a:endParaRPr lang="zh-CN" altLang="en-US" b="1" i="0" u="none" strike="noStrike" kern="1400" baseline="0" smtClean="0">
              <a:latin typeface="Times New Roman"/>
              <a:ea typeface="宋体"/>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3140968"/>
            <a:ext cx="147637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1228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a:bodyPr>
          <a:lstStyle/>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3" y="166393"/>
            <a:ext cx="520065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268760"/>
            <a:ext cx="4721421" cy="342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429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zh-CN" altLang="en-US" b="1" i="0" u="none" strike="noStrike" baseline="0" smtClean="0">
                <a:latin typeface="Cambria"/>
                <a:ea typeface="宋体"/>
              </a:rPr>
              <a:t>  </a:t>
            </a:r>
            <a:r>
              <a:rPr lang="en-US" altLang="zh-CN" b="1" i="0" u="none" strike="noStrike" baseline="0" smtClean="0">
                <a:latin typeface="Cambria"/>
                <a:ea typeface="宋体"/>
              </a:rPr>
              <a:t>Gurobi</a:t>
            </a:r>
            <a:r>
              <a:rPr lang="zh-CN" altLang="en-US" b="1" i="0" u="none" strike="noStrike" baseline="0" smtClean="0">
                <a:latin typeface="Cambria"/>
                <a:ea typeface="宋体"/>
              </a:rPr>
              <a:t>多目标优化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多目标优化，就是同时求解多个目标。多目标其实也很好理解，平时我们经常说，在保证工作质量的前提下压缩时间加快进度，这里面就有两个目标，一个是保证工作质量，另一个是压缩时间加快进度。在多目标优化中，最简单的是把多个目标通过分配权重的方式组合成单目标优化问题，但是如果多个目标函数之间的数量级差异很大，则应该使用分层优化的方法。</a:t>
            </a:r>
          </a:p>
          <a:p>
            <a:pPr marR="0" lvl="0" rtl="0"/>
            <a:r>
              <a:rPr lang="zh-CN" altLang="en-US" b="1" i="0" u="none" strike="noStrike" kern="1400" baseline="0" smtClean="0">
                <a:latin typeface="Cambria"/>
                <a:ea typeface="宋体"/>
              </a:rPr>
              <a:t>在</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中，可以通过</a:t>
            </a:r>
            <a:r>
              <a:rPr lang="en-US" altLang="zh-CN" b="1" i="0" u="none" strike="noStrike" kern="1400" baseline="0" smtClean="0">
                <a:latin typeface="Cambria"/>
                <a:ea typeface="宋体"/>
              </a:rPr>
              <a:t>Model.setObjectiveN</a:t>
            </a:r>
            <a:r>
              <a:rPr lang="zh-CN" altLang="en-US" b="1" i="0" u="none" strike="noStrike" kern="1400" baseline="0" smtClean="0">
                <a:latin typeface="Cambria"/>
                <a:ea typeface="宋体"/>
              </a:rPr>
              <a:t>函数来建立多目标优化模型，多目标的</a:t>
            </a:r>
            <a:r>
              <a:rPr lang="en-US" altLang="zh-CN" b="1" i="0" u="none" strike="noStrike" kern="1400" baseline="0" smtClean="0">
                <a:latin typeface="Cambria"/>
                <a:ea typeface="宋体"/>
              </a:rPr>
              <a:t>setObjectiveN</a:t>
            </a:r>
            <a:r>
              <a:rPr lang="zh-CN" altLang="en-US" b="1" i="0" u="none" strike="noStrike" kern="1400" baseline="0" smtClean="0">
                <a:latin typeface="Cambria"/>
                <a:ea typeface="宋体"/>
              </a:rPr>
              <a:t>函数和单目标的</a:t>
            </a:r>
            <a:r>
              <a:rPr lang="en-US" altLang="zh-CN" b="1" i="0" u="none" strike="noStrike" kern="1400" baseline="0" smtClean="0">
                <a:latin typeface="Cambria"/>
                <a:ea typeface="宋体"/>
              </a:rPr>
              <a:t>setObjective</a:t>
            </a:r>
            <a:r>
              <a:rPr lang="zh-CN" altLang="en-US" b="1" i="0" u="none" strike="noStrike" kern="1400" baseline="0" smtClean="0">
                <a:latin typeface="Cambria"/>
                <a:ea typeface="宋体"/>
              </a:rPr>
              <a:t>函数用法基本一致，不同的是多了目标优先级，目标劣化接受程度，多目标的权重等几个参数。</a:t>
            </a:r>
          </a:p>
          <a:p>
            <a:pPr marR="0" lvl="0" rtl="0"/>
            <a:r>
              <a:rPr lang="zh-CN" altLang="en-US" b="1" i="0" u="none" strike="noStrike" kern="1400" baseline="0" smtClean="0">
                <a:latin typeface="Cambria"/>
                <a:ea typeface="宋体"/>
              </a:rPr>
              <a:t>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073" y="5524321"/>
            <a:ext cx="687888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7458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5</a:t>
            </a:r>
            <a:r>
              <a:rPr lang="zh-CN" altLang="en-US" b="1" i="0" u="none" strike="noStrike" baseline="0" smtClean="0">
                <a:latin typeface="Cambria"/>
                <a:ea typeface="宋体"/>
              </a:rPr>
              <a:t>  </a:t>
            </a:r>
            <a:r>
              <a:rPr lang="en-US" altLang="zh-CN" b="1" i="0" u="none" strike="noStrike" baseline="0" smtClean="0">
                <a:latin typeface="Cambria"/>
                <a:ea typeface="宋体"/>
              </a:rPr>
              <a:t>callback</a:t>
            </a:r>
            <a:r>
              <a:rPr lang="zh-CN" altLang="en-US" b="1" i="0" u="none" strike="noStrike" baseline="0" smtClean="0">
                <a:latin typeface="Cambria"/>
                <a:ea typeface="宋体"/>
              </a:rPr>
              <a:t>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en-US" altLang="zh-CN" b="1" i="0" u="none" strike="noStrike" kern="1400" baseline="0" smtClean="0">
                <a:latin typeface="Cambria"/>
                <a:ea typeface="宋体"/>
              </a:rPr>
              <a:t>callback</a:t>
            </a:r>
            <a:r>
              <a:rPr lang="zh-CN" altLang="en-US" b="1" i="0" u="none" strike="noStrike" kern="1400" baseline="0" smtClean="0">
                <a:latin typeface="Cambria"/>
                <a:ea typeface="宋体"/>
              </a:rPr>
              <a:t>的主要作用是为了获取程序运行过程中的一些中间信息，或者在程序运行过程中动态修改程序运行状态，比如用户有时候在求解过程中需要实现一些功能</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终止优化、添加约束条件</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割平面</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、嵌入自己的算法等。</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296634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5</a:t>
            </a:r>
            <a:r>
              <a:rPr lang="en-US" altLang="zh-CN" b="1" i="0" u="none" strike="noStrike" baseline="0" smtClean="0">
                <a:latin typeface="Times New Roman"/>
                <a:ea typeface="宋体"/>
              </a:rPr>
              <a:t>.</a:t>
            </a:r>
            <a:r>
              <a:rPr lang="en-US" altLang="zh-CN" b="1" i="0" u="none" strike="noStrike" baseline="0" smtClean="0">
                <a:latin typeface="Cambria"/>
                <a:ea typeface="宋体"/>
              </a:rPr>
              <a:t>1</a:t>
            </a:r>
            <a:r>
              <a:rPr lang="zh-CN" altLang="en-US" b="1" i="0" u="none" strike="noStrike" baseline="0" smtClean="0">
                <a:latin typeface="Cambria"/>
                <a:ea typeface="宋体"/>
              </a:rPr>
              <a:t>  回调函数</a:t>
            </a:r>
            <a:r>
              <a:rPr lang="en-US" altLang="zh-CN" b="1" i="0" u="none" strike="noStrike" baseline="0" smtClean="0">
                <a:latin typeface="Cambria"/>
                <a:ea typeface="宋体"/>
              </a:rPr>
              <a:t>callback</a:t>
            </a:r>
            <a:r>
              <a:rPr lang="zh-CN" altLang="en-US" b="1" i="0" u="none" strike="noStrike" baseline="0" smtClean="0">
                <a:latin typeface="Cambria"/>
                <a:ea typeface="宋体"/>
              </a:rPr>
              <a:t>定义</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其中</a:t>
            </a:r>
            <a:r>
              <a:rPr lang="en-US" altLang="zh-CN" b="1" i="0" u="none" strike="noStrike" kern="1400" baseline="0" smtClean="0">
                <a:latin typeface="Cambria"/>
                <a:ea typeface="宋体"/>
              </a:rPr>
              <a:t>callback</a:t>
            </a:r>
            <a:r>
              <a:rPr lang="zh-CN" altLang="en-US" b="1" i="0" u="none" strike="noStrike" kern="1400" baseline="0" smtClean="0">
                <a:latin typeface="Cambria"/>
                <a:ea typeface="宋体"/>
              </a:rPr>
              <a:t>有两个固定的参数，</a:t>
            </a:r>
            <a:r>
              <a:rPr lang="en-US" altLang="zh-CN" b="1" i="0" u="none" strike="noStrike" kern="1400" baseline="0" smtClean="0">
                <a:latin typeface="Cambria"/>
                <a:ea typeface="宋体"/>
              </a:rPr>
              <a:t>model</a:t>
            </a:r>
            <a:r>
              <a:rPr lang="zh-CN" altLang="en-US" b="1" i="0" u="none" strike="noStrike" kern="1400" baseline="0" smtClean="0">
                <a:latin typeface="Cambria"/>
                <a:ea typeface="宋体"/>
              </a:rPr>
              <a:t>是定义的</a:t>
            </a:r>
            <a:r>
              <a:rPr lang="en-US" altLang="zh-CN" b="1" i="0" u="none" strike="noStrike" kern="1400" baseline="0" smtClean="0">
                <a:latin typeface="Cambria"/>
                <a:ea typeface="宋体"/>
              </a:rPr>
              <a:t>gurobi.Model</a:t>
            </a:r>
            <a:r>
              <a:rPr lang="zh-CN" altLang="en-US" b="1" i="0" u="none" strike="noStrike" kern="1400" baseline="0" smtClean="0">
                <a:latin typeface="Cambria"/>
                <a:ea typeface="宋体"/>
              </a:rPr>
              <a:t>类，</a:t>
            </a:r>
            <a:r>
              <a:rPr lang="en-US" altLang="zh-CN" b="1" i="0" u="none" strike="noStrike" kern="1400" baseline="0" smtClean="0">
                <a:latin typeface="Cambria"/>
                <a:ea typeface="宋体"/>
              </a:rPr>
              <a:t>where</a:t>
            </a:r>
            <a:r>
              <a:rPr lang="zh-CN" altLang="en-US" b="1" i="0" u="none" strike="noStrike" kern="1400" baseline="0" smtClean="0">
                <a:latin typeface="Cambria"/>
                <a:ea typeface="宋体"/>
              </a:rPr>
              <a:t>是指回调函数的出发点。</a:t>
            </a:r>
          </a:p>
          <a:p>
            <a:pPr marR="0" lvl="0" rtl="0"/>
            <a:r>
              <a:rPr lang="zh-CN" altLang="en-US" b="1" i="0" u="none" strike="noStrike" kern="1400" baseline="0" smtClean="0">
                <a:latin typeface="Cambria"/>
                <a:ea typeface="宋体"/>
              </a:rPr>
              <a:t>在</a:t>
            </a:r>
            <a:r>
              <a:rPr lang="en-US" altLang="zh-CN" b="1" i="0" u="none" strike="noStrike" kern="1400" baseline="0" smtClean="0">
                <a:latin typeface="Cambria"/>
                <a:ea typeface="宋体"/>
              </a:rPr>
              <a:t>callback</a:t>
            </a:r>
            <a:r>
              <a:rPr lang="zh-CN" altLang="en-US" b="1" i="0" u="none" strike="noStrike" kern="1400" baseline="0" smtClean="0">
                <a:latin typeface="Cambria"/>
                <a:ea typeface="宋体"/>
              </a:rPr>
              <a:t>函数使用过程中，需要注意</a:t>
            </a:r>
            <a:r>
              <a:rPr lang="en-US" altLang="zh-CN" b="1" i="0" u="none" strike="noStrike" kern="1400" baseline="0" smtClean="0">
                <a:latin typeface="Cambria"/>
                <a:ea typeface="宋体"/>
              </a:rPr>
              <a:t>where</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what</a:t>
            </a:r>
            <a:r>
              <a:rPr lang="zh-CN" altLang="en-US" b="1" i="0" u="none" strike="noStrike" kern="1400" baseline="0" smtClean="0">
                <a:latin typeface="Cambria"/>
                <a:ea typeface="宋体"/>
              </a:rPr>
              <a:t>，即在什么地方</a:t>
            </a:r>
            <a:r>
              <a:rPr lang="en-US" altLang="zh-CN" b="1" i="0" u="none" strike="noStrike" kern="1400" baseline="0" smtClean="0">
                <a:latin typeface="Cambria"/>
                <a:ea typeface="宋体"/>
              </a:rPr>
              <a:t>(where)</a:t>
            </a:r>
            <a:r>
              <a:rPr lang="zh-CN" altLang="en-US" b="1" i="0" u="none" strike="noStrike" kern="1400" baseline="0" smtClean="0">
                <a:latin typeface="Cambria"/>
                <a:ea typeface="宋体"/>
              </a:rPr>
              <a:t>获取哪些信息</a:t>
            </a:r>
            <a:r>
              <a:rPr lang="en-US" altLang="zh-CN" b="1" i="0" u="none" strike="noStrike" kern="1400" baseline="0" smtClean="0">
                <a:latin typeface="Cambria"/>
                <a:ea typeface="宋体"/>
              </a:rPr>
              <a:t>(what)</a:t>
            </a:r>
            <a:r>
              <a:rPr lang="zh-CN" altLang="en-US" b="1" i="0" u="none" strike="noStrike" kern="1400" baseline="0" smtClean="0">
                <a:latin typeface="Cambria"/>
                <a:ea typeface="宋体"/>
              </a:rPr>
              <a:t>，比如下面的代码，</a:t>
            </a:r>
            <a:r>
              <a:rPr lang="en-US" altLang="zh-CN" b="1" i="0" u="none" strike="noStrike" kern="1400" baseline="0" smtClean="0">
                <a:latin typeface="Cambria"/>
                <a:ea typeface="宋体"/>
              </a:rPr>
              <a:t>cbGet</a:t>
            </a:r>
            <a:r>
              <a:rPr lang="zh-CN" altLang="en-US" b="1" i="0" u="none" strike="noStrike" kern="1400" baseline="0" smtClean="0">
                <a:latin typeface="Cambria"/>
                <a:ea typeface="宋体"/>
              </a:rPr>
              <a:t>查询获取优化器的指定信息，</a:t>
            </a:r>
            <a:r>
              <a:rPr lang="en-US" altLang="zh-CN" b="1" i="0" u="none" strike="noStrike" kern="1400" baseline="0" smtClean="0">
                <a:latin typeface="Cambria"/>
                <a:ea typeface="宋体"/>
              </a:rPr>
              <a:t>grb.GRB.Callback.MULTIOBJ_OBJCNT</a:t>
            </a:r>
            <a:r>
              <a:rPr lang="zh-CN" altLang="en-US" b="1" i="0" u="none" strike="noStrike" kern="1400" baseline="0" smtClean="0">
                <a:latin typeface="Cambria"/>
                <a:ea typeface="宋体"/>
              </a:rPr>
              <a:t>当前解的数量：</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23804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5</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获取值函数</a:t>
            </a:r>
            <a:r>
              <a:rPr lang="en-US" altLang="zh-CN" b="1" i="0" u="none" strike="noStrike" baseline="0" smtClean="0">
                <a:latin typeface="Cambria"/>
                <a:ea typeface="宋体"/>
              </a:rPr>
              <a:t>get</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前面我们用</a:t>
            </a:r>
            <a:r>
              <a:rPr lang="en-US" altLang="zh-CN" b="1" i="0" u="none" strike="noStrike" kern="1400" baseline="0" smtClean="0">
                <a:latin typeface="Cambria"/>
                <a:ea typeface="宋体"/>
              </a:rPr>
              <a:t>model.cbGet(what)</a:t>
            </a:r>
            <a:r>
              <a:rPr lang="zh-CN" altLang="en-US" b="1" i="0" u="none" strike="noStrike" kern="1400" baseline="0" smtClean="0">
                <a:latin typeface="Cambria"/>
                <a:ea typeface="宋体"/>
              </a:rPr>
              <a:t>来获取多目标优化的信息，在</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中除了</a:t>
            </a:r>
            <a:r>
              <a:rPr lang="en-US" altLang="zh-CN" b="1" i="0" u="none" strike="noStrike" kern="1400" baseline="0" smtClean="0">
                <a:latin typeface="Cambria"/>
                <a:ea typeface="宋体"/>
              </a:rPr>
              <a:t>cbGet</a:t>
            </a:r>
            <a:r>
              <a:rPr lang="zh-CN" altLang="en-US" b="1" i="0" u="none" strike="noStrike" kern="1400" baseline="0" smtClean="0">
                <a:latin typeface="Cambria"/>
                <a:ea typeface="宋体"/>
              </a:rPr>
              <a:t>函数外还有几个常用函数用于获取运行过程中信息或修改运行状态，包括</a:t>
            </a:r>
            <a:r>
              <a:rPr lang="en-US" altLang="zh-CN" b="1" i="0" u="none" strike="noStrike" kern="1400" baseline="0" smtClean="0">
                <a:latin typeface="Cambria"/>
                <a:ea typeface="宋体"/>
              </a:rPr>
              <a:t>cbGetNodeRel</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cbGetSolution</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cbCut</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cbLazy</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cbSetSolution</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cbStopOneMultiObj</a:t>
            </a:r>
            <a:r>
              <a:rPr lang="zh-CN" altLang="en-US" b="1" i="0" u="none" strike="noStrike" kern="1400" baseline="0" smtClean="0">
                <a:latin typeface="Cambria"/>
                <a:ea typeface="宋体"/>
              </a:rPr>
              <a:t>等，我们一个个看。</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5146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6</a:t>
            </a:r>
            <a:r>
              <a:rPr lang="zh-CN" altLang="en-US" b="1" i="0" u="none" strike="noStrike" baseline="0" smtClean="0">
                <a:latin typeface="Cambria"/>
                <a:ea typeface="宋体"/>
              </a:rPr>
              <a:t>  本章小结</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本章我们基于</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接口讲解了</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的基础知识和用法，包括</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封装的</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高级数据结构，以及</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的参数和属性，非线性模型线性化方法，</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的多目标优化及</a:t>
            </a:r>
            <a:r>
              <a:rPr lang="en-US" altLang="zh-CN" b="1" i="0" u="none" strike="noStrike" kern="1400" baseline="0" smtClean="0">
                <a:latin typeface="Cambria"/>
                <a:ea typeface="宋体"/>
              </a:rPr>
              <a:t>callback</a:t>
            </a:r>
            <a:r>
              <a:rPr lang="zh-CN" altLang="en-US" b="1" i="0" u="none" strike="noStrike" kern="1400" baseline="0" smtClean="0">
                <a:latin typeface="Cambria"/>
                <a:ea typeface="宋体"/>
              </a:rPr>
              <a:t>使用方法，学习这些基础知识，基本能解决大部分的常规问题。在接下来的章节我们将开始讲解运筹优化的知识，同时结合</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来讲解如何针对这些问题建模。</a:t>
            </a:r>
          </a:p>
          <a:p>
            <a:pPr marR="0" lvl="0" rtl="0"/>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23584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3.1.1  </a:t>
            </a:r>
            <a:r>
              <a:rPr lang="zh-CN" altLang="en-US" b="1" i="0" u="none" strike="noStrike" baseline="0" smtClean="0">
                <a:latin typeface="Cambria"/>
                <a:ea typeface="宋体"/>
              </a:rPr>
              <a:t>复合字典</a:t>
            </a:r>
            <a:r>
              <a:rPr lang="en-US" altLang="zh-CN" b="1" i="0" u="none" strike="noStrike" baseline="0" smtClean="0">
                <a:latin typeface="Cambria"/>
                <a:ea typeface="宋体"/>
              </a:rPr>
              <a:t>Multidict</a:t>
            </a:r>
            <a:endParaRPr lang="zh-CN" altLang="en-US" b="1" i="0" u="none" strike="noStrike" baseline="0" smtClean="0">
              <a:latin typeface="Cambria"/>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en-US" altLang="zh-CN" b="1" i="0" u="none" strike="noStrike" kern="1400" baseline="0" smtClean="0">
                <a:latin typeface="Cambria"/>
                <a:ea typeface="宋体"/>
              </a:rPr>
              <a:t>Multidict</a:t>
            </a:r>
            <a:r>
              <a:rPr lang="zh-CN" altLang="en-US" b="1" i="0" u="none" strike="noStrike" kern="1400" baseline="0" smtClean="0">
                <a:latin typeface="Cambria"/>
                <a:ea typeface="宋体"/>
              </a:rPr>
              <a:t>顾名思义就是多重字典的意思，</a:t>
            </a:r>
            <a:r>
              <a:rPr lang="en-US" altLang="zh-CN" b="1" i="0" u="none" strike="noStrike" kern="1400" baseline="0" smtClean="0">
                <a:latin typeface="Cambria"/>
                <a:ea typeface="宋体"/>
              </a:rPr>
              <a:t>multidict </a:t>
            </a:r>
            <a:r>
              <a:rPr lang="zh-CN" altLang="en-US" b="1" i="0" u="none" strike="noStrike" kern="1400" baseline="0" smtClean="0">
                <a:latin typeface="Cambria"/>
                <a:ea typeface="宋体"/>
              </a:rPr>
              <a:t>函数允许在一个语句中初始化一个或多个字典，举个例子，现在有多个学生的语文、数学、英语成绩，如果每一门成绩都用一个字典来存储，就需要三个字典，在编写代码的时候就需要重复录入学生姓名，如果我们用</a:t>
            </a:r>
            <a:r>
              <a:rPr lang="en-US" altLang="zh-CN" b="1" i="0" u="none" strike="noStrike" kern="1400" baseline="0" smtClean="0">
                <a:latin typeface="Cambria"/>
                <a:ea typeface="宋体"/>
              </a:rPr>
              <a:t>multidict</a:t>
            </a:r>
            <a:r>
              <a:rPr lang="zh-CN" altLang="en-US" b="1" i="0" u="none" strike="noStrike" kern="1400" baseline="0" smtClean="0">
                <a:latin typeface="Cambria"/>
                <a:ea typeface="宋体"/>
              </a:rPr>
              <a:t>函数只需要输入一遍学生姓名，后面跟学生的成绩，就可以一次性定义多个我们需要的字典，并且这些字典的键都是相同的，代码如下</a:t>
            </a:r>
            <a:r>
              <a:rPr lang="en-US" altLang="zh-CN" b="1" i="0" u="none" strike="noStrike" kern="1400" baseline="0" smtClean="0">
                <a:latin typeface="Cambria"/>
                <a:ea typeface="宋体"/>
              </a:rPr>
              <a:t>3-1</a:t>
            </a:r>
            <a:r>
              <a:rPr lang="zh-CN" altLang="en-US" b="1" i="0" u="none" strike="noStrike" kern="1400" baseline="0" smtClean="0">
                <a:latin typeface="Cambria"/>
                <a:ea typeface="宋体"/>
              </a:rPr>
              <a:t>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79408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3.1.2</a:t>
            </a:r>
            <a:r>
              <a:rPr lang="zh-CN" altLang="en-US" b="1" i="0" u="none" strike="noStrike" baseline="0" smtClean="0">
                <a:latin typeface="Cambria"/>
                <a:ea typeface="宋体"/>
              </a:rPr>
              <a:t>  元组列表</a:t>
            </a:r>
            <a:r>
              <a:rPr lang="en-US" altLang="zh-CN" b="1" i="0" u="none" strike="noStrike" baseline="0" smtClean="0">
                <a:latin typeface="Cambria"/>
                <a:ea typeface="宋体"/>
              </a:rPr>
              <a:t>Tuplelist</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20000"/>
          </a:bodyPr>
          <a:lstStyle/>
          <a:p>
            <a:pPr marR="0" lvl="0" rtl="0"/>
            <a:r>
              <a:rPr lang="en-US" altLang="zh-CN" b="1" i="0" u="none" strike="noStrike" kern="1400" baseline="0" smtClean="0">
                <a:latin typeface="Cambria"/>
                <a:ea typeface="宋体"/>
              </a:rPr>
              <a:t>Tuplelist</a:t>
            </a:r>
            <a:r>
              <a:rPr lang="zh-CN" altLang="en-US" b="1" i="0" u="none" strike="noStrike" kern="1400" baseline="0" smtClean="0">
                <a:latin typeface="Cambria"/>
                <a:ea typeface="宋体"/>
              </a:rPr>
              <a:t>就是</a:t>
            </a:r>
            <a:r>
              <a:rPr lang="en-US" altLang="zh-CN" b="1" i="0" u="none" strike="noStrike" kern="1400" baseline="0" smtClean="0">
                <a:latin typeface="Cambria"/>
                <a:ea typeface="宋体"/>
              </a:rPr>
              <a:t>tuple</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list</a:t>
            </a:r>
            <a:r>
              <a:rPr lang="zh-CN" altLang="en-US" b="1" i="0" u="none" strike="noStrike" kern="1400" baseline="0" smtClean="0">
                <a:latin typeface="Cambria"/>
                <a:ea typeface="宋体"/>
              </a:rPr>
              <a:t>的组合，也就是</a:t>
            </a:r>
            <a:r>
              <a:rPr lang="en-US" altLang="zh-CN" b="1" i="0" u="none" strike="noStrike" kern="1400" baseline="0" smtClean="0">
                <a:latin typeface="Cambria"/>
                <a:ea typeface="宋体"/>
              </a:rPr>
              <a:t>list</a:t>
            </a:r>
            <a:r>
              <a:rPr lang="zh-CN" altLang="en-US" b="1" i="0" u="none" strike="noStrike" kern="1400" baseline="0" smtClean="0">
                <a:latin typeface="Cambria"/>
                <a:ea typeface="宋体"/>
              </a:rPr>
              <a:t>的元素的</a:t>
            </a:r>
            <a:r>
              <a:rPr lang="en-US" altLang="zh-CN" b="1" i="0" u="none" strike="noStrike" kern="1400" baseline="0" smtClean="0">
                <a:latin typeface="Cambria"/>
                <a:ea typeface="宋体"/>
              </a:rPr>
              <a:t>tuple</a:t>
            </a:r>
            <a:r>
              <a:rPr lang="zh-CN" altLang="en-US" b="1" i="0" u="none" strike="noStrike" kern="1400" baseline="0" smtClean="0">
                <a:latin typeface="Cambria"/>
                <a:ea typeface="宋体"/>
              </a:rPr>
              <a:t>类型，其设计目的是为了高效地从元组列表中构建子列表，比如说可以使用</a:t>
            </a:r>
            <a:r>
              <a:rPr lang="en-US" altLang="zh-CN" b="1" i="0" u="none" strike="noStrike" kern="1400" baseline="0" smtClean="0">
                <a:latin typeface="Cambria"/>
                <a:ea typeface="宋体"/>
              </a:rPr>
              <a:t>tuplelist</a:t>
            </a:r>
            <a:r>
              <a:rPr lang="zh-CN" altLang="en-US" b="1" i="0" u="none" strike="noStrike" kern="1400" baseline="0" smtClean="0">
                <a:latin typeface="Cambria"/>
                <a:ea typeface="宋体"/>
              </a:rPr>
              <a:t>对象的</a:t>
            </a:r>
            <a:r>
              <a:rPr lang="en-US" altLang="zh-CN" b="1" i="0" u="none" strike="noStrike" kern="1400" baseline="0" smtClean="0">
                <a:latin typeface="Cambria"/>
                <a:ea typeface="宋体"/>
              </a:rPr>
              <a:t>select</a:t>
            </a:r>
            <a:r>
              <a:rPr lang="zh-CN" altLang="en-US" b="1" i="0" u="none" strike="noStrike" kern="1400" baseline="0" smtClean="0">
                <a:latin typeface="Cambria"/>
                <a:ea typeface="宋体"/>
              </a:rPr>
              <a:t>方法检索与特定字段中的一个或多个指定值匹配的所有元组，这个操作有点像</a:t>
            </a:r>
            <a:r>
              <a:rPr lang="en-US" altLang="zh-CN" b="1" i="0" u="none" strike="noStrike" kern="1400" baseline="0" smtClean="0">
                <a:latin typeface="Cambria"/>
                <a:ea typeface="宋体"/>
              </a:rPr>
              <a:t>SQL</a:t>
            </a:r>
            <a:r>
              <a:rPr lang="zh-CN" altLang="en-US" b="1" i="0" u="none" strike="noStrike" kern="1400" baseline="0" smtClean="0">
                <a:latin typeface="Cambria"/>
                <a:ea typeface="宋体"/>
              </a:rPr>
              <a:t>里面的</a:t>
            </a:r>
            <a:r>
              <a:rPr lang="en-US" altLang="zh-CN" b="1" i="0" u="none" strike="noStrike" kern="1400" baseline="0" smtClean="0">
                <a:latin typeface="Cambria"/>
                <a:ea typeface="宋体"/>
              </a:rPr>
              <a:t>select</a:t>
            </a:r>
            <a:r>
              <a:rPr lang="en-US" altLang="zh-CN" b="1" i="0" u="none" strike="noStrike" kern="1400" baseline="0" smtClean="0">
                <a:latin typeface="Times New Roman"/>
                <a:ea typeface="宋体"/>
              </a:rPr>
              <a:t>-</a:t>
            </a:r>
            <a:r>
              <a:rPr lang="en-US" altLang="zh-CN" b="1" i="0" u="none" strike="noStrike" kern="1400" baseline="0" smtClean="0">
                <a:latin typeface="Cambria"/>
                <a:ea typeface="宋体"/>
              </a:rPr>
              <a:t>where</a:t>
            </a:r>
            <a:r>
              <a:rPr lang="zh-CN" altLang="en-US" b="1" i="0" u="none" strike="noStrike" kern="1400" baseline="0" smtClean="0">
                <a:latin typeface="Cambria"/>
                <a:ea typeface="宋体"/>
              </a:rPr>
              <a:t>操作。下面是代码</a:t>
            </a:r>
            <a:r>
              <a:rPr lang="en-US" altLang="zh-CN" b="1" i="0" u="none" strike="noStrike" kern="1400" baseline="0" smtClean="0">
                <a:latin typeface="Cambria"/>
                <a:ea typeface="宋体"/>
              </a:rPr>
              <a:t>3-2</a:t>
            </a:r>
            <a:r>
              <a:rPr lang="zh-CN" altLang="en-US" b="1" i="0" u="none" strike="noStrike" kern="1400" baseline="0" smtClean="0">
                <a:latin typeface="Cambria"/>
                <a:ea typeface="宋体"/>
              </a:rPr>
              <a:t>：</a:t>
            </a:r>
          </a:p>
          <a:p>
            <a:pPr marR="0" lvl="0" rtl="0"/>
            <a:r>
              <a:rPr lang="en-US" altLang="zh-CN" b="1" i="0" u="none" strike="noStrike" kern="1400" baseline="0" smtClean="0">
                <a:latin typeface="Cambria"/>
                <a:ea typeface="宋体"/>
              </a:rPr>
              <a:t>Tuplelist</a:t>
            </a:r>
            <a:r>
              <a:rPr lang="zh-CN" altLang="en-US" b="1" i="0" u="none" strike="noStrike" kern="1400" baseline="0" smtClean="0">
                <a:latin typeface="Cambria"/>
                <a:ea typeface="宋体"/>
              </a:rPr>
              <a:t>继承自</a:t>
            </a:r>
            <a:r>
              <a:rPr lang="en-US" altLang="zh-CN" b="1" i="0" u="none" strike="noStrike" kern="1400" baseline="0" smtClean="0">
                <a:latin typeface="Cambria"/>
                <a:ea typeface="宋体"/>
              </a:rPr>
              <a:t>list</a:t>
            </a:r>
            <a:r>
              <a:rPr lang="zh-CN" altLang="en-US" b="1" i="0" u="none" strike="noStrike" kern="1400" baseline="0" smtClean="0">
                <a:latin typeface="Cambria"/>
                <a:ea typeface="宋体"/>
              </a:rPr>
              <a:t>，所以往</a:t>
            </a:r>
            <a:r>
              <a:rPr lang="en-US" altLang="zh-CN" b="1" i="0" u="none" strike="noStrike" kern="1400" baseline="0" smtClean="0">
                <a:latin typeface="Cambria"/>
                <a:ea typeface="宋体"/>
              </a:rPr>
              <a:t>tuplelist</a:t>
            </a:r>
            <a:r>
              <a:rPr lang="zh-CN" altLang="en-US" b="1" i="0" u="none" strike="noStrike" kern="1400" baseline="0" smtClean="0">
                <a:latin typeface="Cambria"/>
                <a:ea typeface="宋体"/>
              </a:rPr>
              <a:t>中添加新的元素和普通</a:t>
            </a:r>
            <a:r>
              <a:rPr lang="en-US" altLang="zh-CN" b="1" i="0" u="none" strike="noStrike" kern="1400" baseline="0" smtClean="0">
                <a:latin typeface="Cambria"/>
                <a:ea typeface="宋体"/>
              </a:rPr>
              <a:t>list</a:t>
            </a:r>
            <a:r>
              <a:rPr lang="zh-CN" altLang="en-US" b="1" i="0" u="none" strike="noStrike" kern="1400" baseline="0" smtClean="0">
                <a:latin typeface="Cambria"/>
                <a:ea typeface="宋体"/>
              </a:rPr>
              <a:t>添加元素一样，有</a:t>
            </a:r>
            <a:r>
              <a:rPr lang="en-US" altLang="zh-CN" b="1" i="0" u="none" strike="noStrike" kern="1400" baseline="0" smtClean="0">
                <a:latin typeface="Cambria"/>
                <a:ea typeface="宋体"/>
              </a:rPr>
              <a:t>append</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pop</a:t>
            </a:r>
            <a:r>
              <a:rPr lang="zh-CN" altLang="en-US" b="1" i="0" u="none" strike="noStrike" kern="1400" baseline="0" smtClean="0">
                <a:latin typeface="Cambria"/>
                <a:ea typeface="宋体"/>
              </a:rPr>
              <a:t>等方法，同样有迭代的方式遍历元素，见代码</a:t>
            </a:r>
            <a:r>
              <a:rPr lang="en-US" altLang="zh-CN" b="1" i="0" u="none" strike="noStrike" kern="1400" baseline="0" smtClean="0">
                <a:latin typeface="Cambria"/>
                <a:ea typeface="宋体"/>
              </a:rPr>
              <a:t>3-2</a:t>
            </a:r>
            <a:r>
              <a:rPr lang="zh-CN" altLang="en-US" b="1" i="0" u="none" strike="noStrike" kern="1400" baseline="0" smtClean="0">
                <a:latin typeface="Cambria"/>
                <a:ea typeface="宋体"/>
              </a:rPr>
              <a:t>。</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23184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3.1.3</a:t>
            </a:r>
            <a:r>
              <a:rPr lang="zh-CN" altLang="en-US" b="1" i="0" u="none" strike="noStrike" baseline="0" smtClean="0">
                <a:latin typeface="Cambria"/>
                <a:ea typeface="宋体"/>
              </a:rPr>
              <a:t>  </a:t>
            </a:r>
            <a:r>
              <a:rPr lang="en-US" altLang="zh-CN" b="1" i="0" u="none" strike="noStrike" baseline="0" smtClean="0">
                <a:latin typeface="Cambria"/>
                <a:ea typeface="宋体"/>
              </a:rPr>
              <a:t>Tupledict</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en-US" altLang="zh-CN" b="1" i="0" u="none" strike="noStrike" kern="1400" baseline="0" smtClean="0">
                <a:latin typeface="Cambria"/>
                <a:ea typeface="宋体"/>
              </a:rPr>
              <a:t>Tupledict</a:t>
            </a:r>
            <a:r>
              <a:rPr lang="zh-CN" altLang="en-US" b="1" i="0" u="none" strike="noStrike" kern="1400" baseline="0" smtClean="0">
                <a:latin typeface="Cambria"/>
                <a:ea typeface="宋体"/>
              </a:rPr>
              <a:t>是</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a:t>
            </a:r>
            <a:r>
              <a:rPr lang="en-US" altLang="zh-CN" b="1" i="0" u="none" strike="noStrike" kern="1400" baseline="0" smtClean="0">
                <a:latin typeface="Cambria"/>
                <a:ea typeface="宋体"/>
              </a:rPr>
              <a:t>dict</a:t>
            </a:r>
            <a:r>
              <a:rPr lang="zh-CN" altLang="en-US" b="1" i="0" u="none" strike="noStrike" kern="1400" baseline="0" smtClean="0">
                <a:latin typeface="Cambria"/>
                <a:ea typeface="宋体"/>
              </a:rPr>
              <a:t>一个子类，通过</a:t>
            </a:r>
            <a:r>
              <a:rPr lang="en-US" altLang="zh-CN" b="1" i="0" u="none" strike="noStrike" kern="1400" baseline="0" smtClean="0">
                <a:latin typeface="Cambria"/>
                <a:ea typeface="宋体"/>
              </a:rPr>
              <a:t>tupledict</a:t>
            </a:r>
            <a:r>
              <a:rPr lang="zh-CN" altLang="en-US" b="1" i="0" u="none" strike="noStrike" kern="1400" baseline="0" smtClean="0">
                <a:latin typeface="Cambria"/>
                <a:ea typeface="宋体"/>
              </a:rPr>
              <a:t>可以更加高效操作</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中的变量的子集，也就是说当我们定义了很多变量，需要对其中一部分变量操作的时候，可以使用</a:t>
            </a:r>
            <a:r>
              <a:rPr lang="en-US" altLang="zh-CN" b="1" i="0" u="none" strike="noStrike" kern="1400" baseline="0" smtClean="0">
                <a:latin typeface="Cambria"/>
                <a:ea typeface="宋体"/>
              </a:rPr>
              <a:t>tupledict</a:t>
            </a:r>
            <a:r>
              <a:rPr lang="zh-CN" altLang="en-US" b="1" i="0" u="none" strike="noStrike" kern="1400" baseline="0" smtClean="0">
                <a:latin typeface="Cambria"/>
                <a:ea typeface="宋体"/>
              </a:rPr>
              <a:t>的内置方法如</a:t>
            </a:r>
            <a:r>
              <a:rPr lang="en-US" altLang="zh-CN" b="1" i="0" u="none" strike="noStrike" kern="1400" baseline="0" smtClean="0">
                <a:latin typeface="Cambria"/>
                <a:ea typeface="宋体"/>
              </a:rPr>
              <a:t>sum</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prod</a:t>
            </a:r>
            <a:r>
              <a:rPr lang="zh-CN" altLang="en-US" b="1" i="0" u="none" strike="noStrike" kern="1400" baseline="0" smtClean="0">
                <a:latin typeface="Cambria"/>
                <a:ea typeface="宋体"/>
              </a:rPr>
              <a:t>来高效轻松地构建线性表达式。</a:t>
            </a:r>
            <a:r>
              <a:rPr lang="en-US" altLang="zh-CN" b="1" i="0" u="none" strike="noStrike" kern="1400" baseline="0" smtClean="0">
                <a:latin typeface="Cambria"/>
                <a:ea typeface="宋体"/>
              </a:rPr>
              <a:t>tupledict</a:t>
            </a:r>
            <a:r>
              <a:rPr lang="zh-CN" altLang="en-US" b="1" i="0" u="none" strike="noStrike" kern="1400" baseline="0" smtClean="0">
                <a:latin typeface="Cambria"/>
                <a:ea typeface="宋体"/>
              </a:rPr>
              <a:t>的键在内部存储格式是</a:t>
            </a:r>
            <a:r>
              <a:rPr lang="en-US" altLang="zh-CN" b="1" i="0" u="none" strike="noStrike" kern="1400" baseline="0" smtClean="0">
                <a:latin typeface="Cambria"/>
                <a:ea typeface="宋体"/>
              </a:rPr>
              <a:t>tuplelist</a:t>
            </a:r>
            <a:r>
              <a:rPr lang="zh-CN" altLang="en-US" b="1" i="0" u="none" strike="noStrike" kern="1400" baseline="0" smtClean="0">
                <a:latin typeface="Cambria"/>
                <a:ea typeface="宋体"/>
              </a:rPr>
              <a:t>，因此可以使用</a:t>
            </a:r>
            <a:r>
              <a:rPr lang="en-US" altLang="zh-CN" b="1" i="0" u="none" strike="noStrike" kern="1400" baseline="0" smtClean="0">
                <a:latin typeface="Cambria"/>
                <a:ea typeface="宋体"/>
              </a:rPr>
              <a:t>tuplelist</a:t>
            </a:r>
            <a:r>
              <a:rPr lang="zh-CN" altLang="en-US" b="1" i="0" u="none" strike="noStrike" kern="1400" baseline="0" smtClean="0">
                <a:latin typeface="Cambria"/>
                <a:ea typeface="宋体"/>
              </a:rPr>
              <a:t>的</a:t>
            </a:r>
            <a:r>
              <a:rPr lang="en-US" altLang="zh-CN" b="1" i="0" u="none" strike="noStrike" kern="1400" baseline="0" smtClean="0">
                <a:latin typeface="Cambria"/>
                <a:ea typeface="宋体"/>
              </a:rPr>
              <a:t>select</a:t>
            </a:r>
            <a:r>
              <a:rPr lang="zh-CN" altLang="en-US" b="1" i="0" u="none" strike="noStrike" kern="1400" baseline="0" smtClean="0">
                <a:latin typeface="Cambria"/>
                <a:ea typeface="宋体"/>
              </a:rPr>
              <a:t>方法选择集合的子集。在实际使用中，通过将元组与每个 </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变量关联起来，可以有效地创建包含匹配变量子集的表达式。</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53806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a:t>
            </a:r>
            <a:r>
              <a:rPr lang="en-US" altLang="zh-CN" b="1" i="0" u="none" strike="noStrike" baseline="0" smtClean="0">
                <a:latin typeface="Cambria"/>
                <a:ea typeface="宋体"/>
              </a:rPr>
              <a:t>Gurobi</a:t>
            </a:r>
            <a:r>
              <a:rPr lang="zh-CN" altLang="en-US" b="1" i="0" u="none" strike="noStrike" baseline="0" smtClean="0">
                <a:latin typeface="Cambria"/>
                <a:ea typeface="宋体"/>
              </a:rPr>
              <a:t>的参数和属性</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虽然</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已经很智能很高效了，在大部分问题上即使我们不怎么调整代码也能较快地得到问题的解，但是还有会有很多问题场景，</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的默认参数并不能高效求解模型，因此我们有必要了解</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的重要参数和属性，以便我们能写出更高效的代码，能更快的试验和求解模型。</a:t>
            </a:r>
          </a:p>
          <a:p>
            <a:pPr marR="0" lvl="0" rtl="0"/>
            <a:r>
              <a:rPr lang="zh-CN" altLang="en-US" b="1" i="0" u="none" strike="noStrike" kern="1400" baseline="0" smtClean="0">
                <a:latin typeface="Cambria"/>
                <a:ea typeface="宋体"/>
              </a:rPr>
              <a:t>在这一小节中，我们将讲解</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的参数（</a:t>
            </a:r>
            <a:r>
              <a:rPr lang="en-US" altLang="zh-CN" b="1" i="0" u="none" strike="noStrike" kern="1400" baseline="0" smtClean="0">
                <a:latin typeface="Cambria"/>
                <a:ea typeface="宋体"/>
              </a:rPr>
              <a:t>parameter</a:t>
            </a:r>
            <a:r>
              <a:rPr lang="zh-CN" altLang="en-US" b="1" i="0" u="none" strike="noStrike" kern="1400" baseline="0" smtClean="0">
                <a:latin typeface="Cambria"/>
                <a:ea typeface="宋体"/>
              </a:rPr>
              <a:t>）和属性（</a:t>
            </a:r>
            <a:r>
              <a:rPr lang="en-US" altLang="zh-CN" b="1" i="0" u="none" strike="noStrike" kern="1400" baseline="0" smtClean="0">
                <a:latin typeface="Cambria"/>
                <a:ea typeface="宋体"/>
              </a:rPr>
              <a:t>Attributes</a:t>
            </a:r>
            <a:r>
              <a:rPr lang="zh-CN" altLang="en-US" b="1" i="0" u="none" strike="noStrike" kern="1400" baseline="0" smtClean="0">
                <a:latin typeface="Cambria"/>
                <a:ea typeface="宋体"/>
              </a:rPr>
              <a:t>）</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参数控制优化器的行为，如求解时间限制、在命令行窗口输出日志、</a:t>
            </a:r>
            <a:r>
              <a:rPr lang="en-US" altLang="zh-CN" b="1" i="0" u="none" strike="noStrike" kern="1400" baseline="0" smtClean="0">
                <a:latin typeface="Cambria"/>
                <a:ea typeface="宋体"/>
              </a:rPr>
              <a:t>MIP</a:t>
            </a:r>
            <a:r>
              <a:rPr lang="zh-CN" altLang="en-US" b="1" i="0" u="none" strike="noStrike" kern="1400" baseline="0" smtClean="0">
                <a:latin typeface="Cambria"/>
                <a:ea typeface="宋体"/>
              </a:rPr>
              <a:t>可行解数量等，因此需要在优化求解启动前设置，属性控制模型</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模型、变量、约束、目标等对象</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的特征，比如模型优化方向、变量的下界上界等。下面我们逐个讲解。</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98283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1</a:t>
            </a:r>
            <a:r>
              <a:rPr lang="zh-CN" altLang="en-US" b="1" i="0" u="none" strike="noStrike" baseline="0" smtClean="0">
                <a:latin typeface="Cambria"/>
                <a:ea typeface="宋体"/>
              </a:rPr>
              <a:t>  参数类型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79512" y="1412776"/>
            <a:ext cx="8712968" cy="5184576"/>
          </a:xfrm>
        </p:spPr>
        <p:txBody>
          <a:bodyPr>
            <a:normAutofit fontScale="55000" lnSpcReduction="20000"/>
          </a:bodyPr>
          <a:lstStyle/>
          <a:p>
            <a:pPr marR="0" lvl="0" rtl="0"/>
            <a:r>
              <a:rPr lang="zh-CN" altLang="en-US" b="1" i="0" u="none" strike="noStrike" kern="1400" baseline="0" dirty="0" smtClean="0">
                <a:latin typeface="Cambria"/>
                <a:ea typeface="宋体"/>
              </a:rPr>
              <a:t>参数控制</a:t>
            </a:r>
            <a:r>
              <a:rPr lang="en-US" altLang="zh-CN" b="1" i="0" u="none" strike="noStrike" kern="1400" baseline="0" dirty="0" err="1" smtClean="0">
                <a:latin typeface="Cambria"/>
                <a:ea typeface="宋体"/>
              </a:rPr>
              <a:t>Gurob</a:t>
            </a:r>
            <a:r>
              <a:rPr lang="zh-CN" altLang="en-US" b="1" i="0" u="none" strike="noStrike" kern="1400" baseline="0" dirty="0" smtClean="0">
                <a:latin typeface="Cambria"/>
                <a:ea typeface="宋体"/>
              </a:rPr>
              <a:t>优化求解器的行为，需要在启动之前设置，一般来说</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已经帮我们选择了最优的参数作为默认值，所有除非有必要否则不去修改这些默认参数。下面列举了</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的部分参数说明，其中前</a:t>
            </a:r>
            <a:r>
              <a:rPr lang="en-US" altLang="zh-CN" b="1" i="0" u="none" strike="noStrike" kern="1400" baseline="0" dirty="0" smtClean="0">
                <a:latin typeface="Cambria"/>
                <a:ea typeface="宋体"/>
              </a:rPr>
              <a:t>8</a:t>
            </a:r>
            <a:r>
              <a:rPr lang="zh-CN" altLang="en-US" b="1" i="0" u="none" strike="noStrike" kern="1400" baseline="0" dirty="0" smtClean="0">
                <a:latin typeface="Cambria"/>
                <a:ea typeface="宋体"/>
              </a:rPr>
              <a:t>中类型参数使用比较多，后</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中类型参数在部署</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服务器或部署服务计算的时候使用，这些参数详细说明可以参考在</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接口文档</a:t>
            </a:r>
            <a:r>
              <a:rPr lang="en-US" altLang="zh-CN" b="1" i="0" u="none" strike="noStrike" kern="1400" baseline="0" dirty="0" smtClean="0">
                <a:latin typeface="Cambria"/>
                <a:ea typeface="宋体"/>
              </a:rPr>
              <a:t>《refman.pdf》</a:t>
            </a:r>
            <a:r>
              <a:rPr lang="zh-CN" altLang="en-US" b="1" i="0" u="none" strike="noStrike" kern="1400" baseline="0" dirty="0" smtClean="0">
                <a:latin typeface="Cambria"/>
                <a:ea typeface="宋体"/>
              </a:rPr>
              <a:t>中。</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Termination </a:t>
            </a:r>
            <a:r>
              <a:rPr lang="zh-CN" altLang="en-US" b="1" i="0" u="none" strike="noStrike" kern="1400" baseline="0" dirty="0" smtClean="0">
                <a:latin typeface="Cambria"/>
                <a:ea typeface="宋体"/>
              </a:rPr>
              <a:t>停止参数，控制求解停止条件。</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Tolerances </a:t>
            </a:r>
            <a:r>
              <a:rPr lang="zh-CN" altLang="en-US" b="1" i="0" u="none" strike="noStrike" kern="1400" baseline="0" dirty="0" smtClean="0">
                <a:latin typeface="Cambria"/>
                <a:ea typeface="宋体"/>
              </a:rPr>
              <a:t>容差参数控制求解器的最优或可行的偏差，。</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Simplex </a:t>
            </a:r>
            <a:r>
              <a:rPr lang="zh-CN" altLang="en-US" b="1" i="0" u="none" strike="noStrike" kern="1400" baseline="0" dirty="0" smtClean="0">
                <a:latin typeface="Cambria"/>
                <a:ea typeface="宋体"/>
              </a:rPr>
              <a:t>单纯形参数，控制单纯形法。</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4</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Barrier </a:t>
            </a:r>
            <a:r>
              <a:rPr lang="zh-CN" altLang="en-US" b="1" i="0" u="none" strike="noStrike" kern="1400" baseline="0" dirty="0" smtClean="0">
                <a:latin typeface="Cambria"/>
                <a:ea typeface="宋体"/>
              </a:rPr>
              <a:t>障碍法参数，控制障碍法，障碍法也称罚函数法。</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5</a:t>
            </a:r>
            <a:r>
              <a:rPr lang="zh-CN" altLang="en-US" b="1" i="0" u="none" strike="noStrike" kern="1400" baseline="0" dirty="0" smtClean="0">
                <a:latin typeface="Cambria"/>
                <a:ea typeface="宋体"/>
              </a:rPr>
              <a:t>）</a:t>
            </a:r>
            <a:r>
              <a:rPr lang="en-US" altLang="zh-CN" b="1" i="0" u="none" strike="noStrike" kern="1400" baseline="0" dirty="0" err="1" smtClean="0">
                <a:latin typeface="Cambria"/>
                <a:ea typeface="宋体"/>
              </a:rPr>
              <a:t>Mip</a:t>
            </a:r>
            <a:r>
              <a:rPr lang="en-US" altLang="zh-CN" b="1" i="0" u="none" strike="noStrike" kern="1400" baseline="0" dirty="0" smtClean="0">
                <a:latin typeface="Cambria"/>
                <a:ea typeface="宋体"/>
              </a:rPr>
              <a:t> </a:t>
            </a:r>
            <a:r>
              <a:rPr lang="zh-CN" altLang="en-US" b="1" i="0" u="none" strike="noStrike" kern="1400" baseline="0" dirty="0" smtClean="0">
                <a:latin typeface="Cambria"/>
                <a:ea typeface="宋体"/>
              </a:rPr>
              <a:t>混合整数参数，控制混合整数规划算法。</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6</a:t>
            </a:r>
            <a:r>
              <a:rPr lang="zh-CN" altLang="en-US" b="1" i="0" u="none" strike="noStrike" kern="1400" baseline="0" dirty="0" smtClean="0">
                <a:latin typeface="Cambria"/>
                <a:ea typeface="宋体"/>
              </a:rPr>
              <a:t>）</a:t>
            </a:r>
            <a:r>
              <a:rPr lang="en-US" altLang="zh-CN" b="1" i="0" u="none" strike="noStrike" kern="1400" baseline="0" dirty="0" err="1" smtClean="0">
                <a:latin typeface="Cambria"/>
                <a:ea typeface="宋体"/>
              </a:rPr>
              <a:t>Mip</a:t>
            </a:r>
            <a:r>
              <a:rPr lang="en-US" altLang="zh-CN" b="1" i="0" u="none" strike="noStrike" kern="1400" baseline="0" dirty="0" smtClean="0">
                <a:latin typeface="Cambria"/>
                <a:ea typeface="宋体"/>
              </a:rPr>
              <a:t> Cuts </a:t>
            </a:r>
            <a:r>
              <a:rPr lang="zh-CN" altLang="en-US" b="1" i="0" u="none" strike="noStrike" kern="1400" baseline="0" dirty="0" smtClean="0">
                <a:latin typeface="Cambria"/>
                <a:ea typeface="宋体"/>
              </a:rPr>
              <a:t>割平面参数，控制割平面。</a:t>
            </a:r>
            <a:endParaRPr lang="en-US" altLang="zh-CN"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7</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Tuning </a:t>
            </a:r>
            <a:r>
              <a:rPr lang="zh-CN" altLang="en-US" b="1" i="0" u="none" strike="noStrike" kern="1400" baseline="0" dirty="0" smtClean="0">
                <a:latin typeface="Cambria"/>
                <a:ea typeface="宋体"/>
              </a:rPr>
              <a:t>调参参数，控制调参工具。</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8</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Multiple Solutions </a:t>
            </a:r>
            <a:r>
              <a:rPr lang="zh-CN" altLang="en-US" b="1" i="0" u="none" strike="noStrike" kern="1400" baseline="0" dirty="0" smtClean="0">
                <a:latin typeface="Cambria"/>
                <a:ea typeface="宋体"/>
              </a:rPr>
              <a:t>多解参数</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尝试寻找多个解。</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9</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Distributed algorithms </a:t>
            </a:r>
            <a:r>
              <a:rPr lang="zh-CN" altLang="en-US" b="1" i="0" u="none" strike="noStrike" kern="1400" baseline="0" dirty="0" smtClean="0">
                <a:latin typeface="Cambria"/>
                <a:ea typeface="宋体"/>
              </a:rPr>
              <a:t>分布式计算参数，用于控制分布式并行算法（分布式</a:t>
            </a:r>
            <a:r>
              <a:rPr lang="en-US" altLang="zh-CN" b="1" i="0" u="none" strike="noStrike" kern="1400" baseline="0" dirty="0" smtClean="0">
                <a:latin typeface="Cambria"/>
                <a:ea typeface="宋体"/>
              </a:rPr>
              <a:t>MIP</a:t>
            </a:r>
            <a:r>
              <a:rPr lang="zh-CN" altLang="en-US" b="1" i="0" u="none" strike="noStrike" kern="1400" baseline="0" dirty="0" smtClean="0">
                <a:latin typeface="Cambria"/>
                <a:ea typeface="宋体"/>
              </a:rPr>
              <a:t>、分布式并发和分布式调优）的参数。</a:t>
            </a:r>
            <a:endParaRPr lang="en-US" altLang="zh-CN"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Compute Server </a:t>
            </a:r>
            <a:r>
              <a:rPr lang="zh-CN" altLang="en-US" b="1" i="0" u="none" strike="noStrike" kern="1400" baseline="0" dirty="0" smtClean="0">
                <a:latin typeface="Cambria"/>
                <a:ea typeface="宋体"/>
              </a:rPr>
              <a:t>计算服务器参数，用于配置和启动</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计算服务器作业的参数。（</a:t>
            </a:r>
            <a:r>
              <a:rPr lang="en-US" altLang="zh-CN" b="1" i="0" u="none" strike="noStrike" kern="1400" baseline="0" dirty="0" smtClean="0">
                <a:latin typeface="Cambria"/>
                <a:ea typeface="宋体"/>
              </a:rPr>
              <a:t>11</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Cloud </a:t>
            </a:r>
            <a:r>
              <a:rPr lang="zh-CN" altLang="en-US" b="1" i="0" u="none" strike="noStrike" kern="1400" baseline="0" dirty="0" smtClean="0">
                <a:latin typeface="Cambria"/>
                <a:ea typeface="宋体"/>
              </a:rPr>
              <a:t>云计算参数，用于启动</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即时云实例的参数</a:t>
            </a:r>
            <a:r>
              <a:rPr lang="en-US" altLang="zh-CN" b="1" i="0" u="none" strike="noStrike" kern="1400" baseline="0" dirty="0" smtClean="0">
                <a:latin typeface="Cambria"/>
                <a:ea typeface="宋体"/>
              </a:rPr>
              <a:t>other</a:t>
            </a:r>
            <a:r>
              <a:rPr lang="zh-CN" altLang="en-US" b="1" i="0" u="none" strike="noStrike" kern="1400" baseline="0" dirty="0" smtClean="0">
                <a:latin typeface="Cambria"/>
                <a:ea typeface="宋体"/>
              </a:rPr>
              <a:t>参数。</a:t>
            </a:r>
            <a:endParaRPr lang="en-US" altLang="zh-CN"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12</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Token server</a:t>
            </a:r>
            <a:r>
              <a:rPr lang="zh-CN" altLang="en-US" b="1" i="0" u="none" strike="noStrike" kern="1400" baseline="0" dirty="0" smtClean="0">
                <a:latin typeface="Cambria"/>
                <a:ea typeface="宋体"/>
              </a:rPr>
              <a:t>令牌服务参数</a:t>
            </a:r>
            <a:endParaRPr lang="en-US" altLang="zh-CN"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13</a:t>
            </a:r>
            <a:r>
              <a:rPr lang="zh-CN" altLang="en-US" b="1" i="0" u="none" strike="noStrike" kern="1400" baseline="0" dirty="0" smtClean="0">
                <a:latin typeface="Cambria"/>
                <a:ea typeface="宋体"/>
              </a:rPr>
              <a:t>）其他参数，也不常用。</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45961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修改参数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修改参数有两种方法，一种是</a:t>
            </a:r>
            <a:r>
              <a:rPr lang="en-US" altLang="zh-CN" b="1" i="0" u="none" strike="noStrike" kern="1400" baseline="0" smtClean="0">
                <a:latin typeface="Cambria"/>
                <a:ea typeface="宋体"/>
              </a:rPr>
              <a:t>setParam(paramname, newvalue)</a:t>
            </a:r>
            <a:r>
              <a:rPr lang="zh-CN" altLang="en-US" b="1" i="0" u="none" strike="noStrike" kern="1400" baseline="0" smtClean="0">
                <a:latin typeface="Cambria"/>
                <a:ea typeface="宋体"/>
              </a:rPr>
              <a:t>方法，一种是直接修改，简写为 </a:t>
            </a:r>
            <a:r>
              <a:rPr lang="en-US" altLang="zh-CN" b="1" i="0" u="none" strike="noStrike" kern="1400" baseline="0" smtClean="0">
                <a:latin typeface="Cambria"/>
                <a:ea typeface="宋体"/>
              </a:rPr>
              <a:t>model.Params.xxx</a:t>
            </a:r>
            <a:r>
              <a:rPr lang="zh-CN" altLang="en-US" b="1" i="0" u="none" strike="noStrike" kern="1400" baseline="0" smtClean="0">
                <a:latin typeface="Cambria"/>
                <a:ea typeface="宋体"/>
              </a:rPr>
              <a:t>，如下代码所示。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91829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3</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修改参数的例子</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下面这个例子（代码</a:t>
            </a:r>
            <a:r>
              <a:rPr lang="en-US" altLang="zh-CN" b="1" i="0" u="none" strike="noStrike" kern="1400" baseline="0" smtClean="0">
                <a:latin typeface="Cambria"/>
                <a:ea typeface="宋体"/>
              </a:rPr>
              <a:t>3-7</a:t>
            </a:r>
            <a:r>
              <a:rPr lang="zh-CN" altLang="en-US" b="1" i="0" u="none" strike="noStrike" kern="1400" baseline="0" smtClean="0">
                <a:latin typeface="Cambria"/>
                <a:ea typeface="宋体"/>
              </a:rPr>
              <a:t>）选自</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安装目录下的</a:t>
            </a:r>
            <a:r>
              <a:rPr lang="en-US" altLang="zh-CN" b="1" i="0" u="none" strike="noStrike" kern="1400" baseline="0" smtClean="0">
                <a:latin typeface="Cambria"/>
                <a:ea typeface="宋体"/>
              </a:rPr>
              <a:t>example</a:t>
            </a:r>
            <a:r>
              <a:rPr lang="zh-CN" altLang="en-US" b="1" i="0" u="none" strike="noStrike" kern="1400" baseline="0" smtClean="0">
                <a:latin typeface="Cambria"/>
                <a:ea typeface="宋体"/>
              </a:rPr>
              <a:t>下的</a:t>
            </a:r>
            <a:r>
              <a:rPr lang="en-US" altLang="zh-CN" b="1" i="0" u="none" strike="noStrike" kern="1400" baseline="0" smtClean="0">
                <a:latin typeface="Cambria"/>
                <a:ea typeface="宋体"/>
              </a:rPr>
              <a:t>params.py</a:t>
            </a:r>
            <a:r>
              <a:rPr lang="zh-CN" altLang="en-US" b="1" i="0" u="none" strike="noStrike" kern="1400" baseline="0" smtClean="0">
                <a:latin typeface="Cambria"/>
                <a:ea typeface="宋体"/>
              </a:rPr>
              <a:t>，演示了如何在优化器启动前修改</a:t>
            </a:r>
            <a:r>
              <a:rPr lang="en-US" altLang="zh-CN" b="1" i="0" u="none" strike="noStrike" kern="1400" baseline="0" smtClean="0">
                <a:latin typeface="Cambria"/>
                <a:ea typeface="宋体"/>
              </a:rPr>
              <a:t>timeLimit</a:t>
            </a:r>
            <a:r>
              <a:rPr lang="zh-CN" altLang="en-US" b="1" i="0" u="none" strike="noStrike" kern="1400" baseline="0" smtClean="0">
                <a:latin typeface="Cambria"/>
                <a:ea typeface="宋体"/>
              </a:rPr>
              <a:t>参数和</a:t>
            </a:r>
            <a:r>
              <a:rPr lang="en-US" altLang="zh-CN" b="1" i="0" u="none" strike="noStrike" kern="1400" baseline="0" smtClean="0">
                <a:latin typeface="Cambria"/>
                <a:ea typeface="宋体"/>
              </a:rPr>
              <a:t>MIP</a:t>
            </a:r>
            <a:r>
              <a:rPr lang="zh-CN" altLang="en-US" b="1" i="0" u="none" strike="noStrike" kern="1400" baseline="0" smtClean="0">
                <a:latin typeface="Cambria"/>
                <a:ea typeface="宋体"/>
              </a:rPr>
              <a:t>模型的</a:t>
            </a:r>
            <a:r>
              <a:rPr lang="en-US" altLang="zh-CN" b="1" i="0" u="none" strike="noStrike" kern="1400" baseline="0" smtClean="0">
                <a:latin typeface="Cambria"/>
                <a:ea typeface="宋体"/>
              </a:rPr>
              <a:t>MIPFocus</a:t>
            </a:r>
            <a:r>
              <a:rPr lang="zh-CN" altLang="en-US" b="1" i="0" u="none" strike="noStrike" kern="1400" baseline="0" smtClean="0">
                <a:latin typeface="Cambria"/>
                <a:ea typeface="宋体"/>
              </a:rPr>
              <a:t>参数，通过这个例子我们了解到修改和调整</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的运行参数是很简单的，同时学习了如何比较能够参数下模型求解的结果。</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2603260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2706</Words>
  <Application>Microsoft Office PowerPoint</Application>
  <PresentationFormat>全屏显示(4:3)</PresentationFormat>
  <Paragraphs>91</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第3章  Gurobi优化器</vt:lpstr>
      <vt:lpstr>3.1  Gurobi的数据结构</vt:lpstr>
      <vt:lpstr>3.1.1  复合字典Multidict</vt:lpstr>
      <vt:lpstr>3.1.2  元组列表Tuplelist</vt:lpstr>
      <vt:lpstr>3.1.3  Tupledict</vt:lpstr>
      <vt:lpstr>3.2  Gurobi的参数和属性</vt:lpstr>
      <vt:lpstr>3.2.1  参数类型</vt:lpstr>
      <vt:lpstr>3.2.2  修改参数</vt:lpstr>
      <vt:lpstr>3.2.3  修改参数的例子</vt:lpstr>
      <vt:lpstr>3.2.4  属性类型</vt:lpstr>
      <vt:lpstr>3.2.5  查看修改属性</vt:lpstr>
      <vt:lpstr>3.2.6  修改属性的例子</vt:lpstr>
      <vt:lpstr>3.3  Gurobi线性化技巧</vt:lpstr>
      <vt:lpstr>3.3.1  最大值Max</vt:lpstr>
      <vt:lpstr>3.3.2  最小值Min</vt:lpstr>
      <vt:lpstr>3.3.4  逻辑与And</vt:lpstr>
      <vt:lpstr>3.3.5  逻辑或Or</vt:lpstr>
      <vt:lpstr>3.3.6  指示函数Indicator</vt:lpstr>
      <vt:lpstr>3.3.7  带固定成本约束</vt:lpstr>
      <vt:lpstr>3.3.8  分段线性函数</vt:lpstr>
      <vt:lpstr>PowerPoint 演示文稿</vt:lpstr>
      <vt:lpstr>3.4  Gurobi多目标优化</vt:lpstr>
      <vt:lpstr>3.5  callback函数</vt:lpstr>
      <vt:lpstr>3.5.1  回调函数callback定义</vt:lpstr>
      <vt:lpstr>3.5.3  获取值函数get</vt:lpstr>
      <vt:lpstr>3.6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Gurobi优化器</dc:title>
  <dc:creator>yztx</dc:creator>
  <cp:lastModifiedBy>yztx</cp:lastModifiedBy>
  <cp:revision>2</cp:revision>
  <dcterms:created xsi:type="dcterms:W3CDTF">2023-04-06T02:09:15Z</dcterms:created>
  <dcterms:modified xsi:type="dcterms:W3CDTF">2023-04-07T07:36:19Z</dcterms:modified>
</cp:coreProperties>
</file>