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4" r:id="rId2"/>
  </p:sldMasterIdLst>
  <p:notesMasterIdLst>
    <p:notesMasterId r:id="rId33"/>
  </p:notesMasterIdLst>
  <p:sldIdLst>
    <p:sldId id="256" r:id="rId3"/>
    <p:sldId id="257" r:id="rId4"/>
    <p:sldId id="265" r:id="rId5"/>
    <p:sldId id="282" r:id="rId6"/>
    <p:sldId id="285" r:id="rId7"/>
    <p:sldId id="286" r:id="rId8"/>
    <p:sldId id="287" r:id="rId9"/>
    <p:sldId id="288" r:id="rId10"/>
    <p:sldId id="289" r:id="rId11"/>
    <p:sldId id="291" r:id="rId12"/>
    <p:sldId id="290"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284" r:id="rId31"/>
    <p:sldId id="27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ED33"/>
    <a:srgbClr val="0000FF"/>
    <a:srgbClr val="0B51B5"/>
    <a:srgbClr val="007C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228" autoAdjust="0"/>
  </p:normalViewPr>
  <p:slideViewPr>
    <p:cSldViewPr>
      <p:cViewPr varScale="1">
        <p:scale>
          <a:sx n="125" d="100"/>
          <a:sy n="125" d="100"/>
        </p:scale>
        <p:origin x="360" y="86"/>
      </p:cViewPr>
      <p:guideLst>
        <p:guide orient="horz" pos="2160"/>
        <p:guide pos="3877"/>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2865497076023392E-2"/>
          <c:y val="2.4452518696068477E-2"/>
          <c:w val="0.97426900584795317"/>
          <c:h val="0.90290694237812108"/>
        </c:manualLayout>
      </c:layout>
      <c:barChart>
        <c:barDir val="col"/>
        <c:grouping val="percentStacked"/>
        <c:varyColors val="0"/>
        <c:ser>
          <c:idx val="0"/>
          <c:order val="0"/>
          <c:tx>
            <c:strRef>
              <c:f>Sheet1!$B$1</c:f>
              <c:strCache>
                <c:ptCount val="1"/>
                <c:pt idx="0">
                  <c:v>系列 1</c:v>
                </c:pt>
              </c:strCache>
            </c:strRef>
          </c:tx>
          <c:spPr>
            <a:solidFill>
              <a:srgbClr val="FFFFFF"/>
            </a:solidFill>
            <a:ln w="12700">
              <a:noFill/>
            </a:ln>
            <a:effectLst>
              <a:outerShdw blurRad="50800" dist="50800" algn="ctr" rotWithShape="0">
                <a:schemeClr val="tx1">
                  <a:lumMod val="50000"/>
                  <a:lumOff val="50000"/>
                  <a:alpha val="20000"/>
                </a:schemeClr>
              </a:outerShdw>
            </a:effectLst>
          </c:spPr>
          <c:invertIfNegative val="0"/>
          <c:dPt>
            <c:idx val="0"/>
            <c:invertIfNegative val="0"/>
            <c:bubble3D val="0"/>
            <c:spPr>
              <a:solidFill>
                <a:srgbClr val="FFFFFF"/>
              </a:solidFill>
              <a:ln w="12700">
                <a:noFill/>
              </a:ln>
              <a:effectLst/>
            </c:spPr>
            <c:extLst>
              <c:ext xmlns:c16="http://schemas.microsoft.com/office/drawing/2014/chart" uri="{C3380CC4-5D6E-409C-BE32-E72D297353CC}">
                <c16:uniqueId val="{00000001-9008-45A7-A9B6-276A153526A3}"/>
              </c:ext>
            </c:extLst>
          </c:dPt>
          <c:dPt>
            <c:idx val="1"/>
            <c:invertIfNegative val="0"/>
            <c:bubble3D val="0"/>
            <c:spPr>
              <a:solidFill>
                <a:srgbClr val="FFFFFF"/>
              </a:solidFill>
              <a:ln w="12700">
                <a:noFill/>
              </a:ln>
              <a:effectLst/>
            </c:spPr>
            <c:extLst>
              <c:ext xmlns:c16="http://schemas.microsoft.com/office/drawing/2014/chart" uri="{C3380CC4-5D6E-409C-BE32-E72D297353CC}">
                <c16:uniqueId val="{00000003-9008-45A7-A9B6-276A153526A3}"/>
              </c:ext>
            </c:extLst>
          </c:dPt>
          <c:dPt>
            <c:idx val="2"/>
            <c:invertIfNegative val="0"/>
            <c:bubble3D val="0"/>
            <c:spPr>
              <a:solidFill>
                <a:srgbClr val="FFFFFF"/>
              </a:solidFill>
              <a:ln w="12700">
                <a:noFill/>
              </a:ln>
              <a:effectLst/>
            </c:spPr>
            <c:extLst>
              <c:ext xmlns:c16="http://schemas.microsoft.com/office/drawing/2014/chart" uri="{C3380CC4-5D6E-409C-BE32-E72D297353CC}">
                <c16:uniqueId val="{00000005-9008-45A7-A9B6-276A153526A3}"/>
              </c:ext>
            </c:extLst>
          </c:dPt>
          <c:dPt>
            <c:idx val="3"/>
            <c:invertIfNegative val="0"/>
            <c:bubble3D val="0"/>
            <c:spPr>
              <a:solidFill>
                <a:srgbClr val="FFFFFF"/>
              </a:solidFill>
              <a:ln w="12700">
                <a:noFill/>
              </a:ln>
              <a:effectLst/>
            </c:spPr>
            <c:extLst>
              <c:ext xmlns:c16="http://schemas.microsoft.com/office/drawing/2014/chart" uri="{C3380CC4-5D6E-409C-BE32-E72D297353CC}">
                <c16:uniqueId val="{00000007-9008-45A7-A9B6-276A153526A3}"/>
              </c:ext>
            </c:extLst>
          </c:dPt>
          <c:dPt>
            <c:idx val="4"/>
            <c:invertIfNegative val="0"/>
            <c:bubble3D val="0"/>
            <c:spPr>
              <a:solidFill>
                <a:schemeClr val="accent2"/>
              </a:solidFill>
              <a:ln w="12700">
                <a:noFill/>
              </a:ln>
              <a:effectLst>
                <a:outerShdw blurRad="254000" dist="127000" algn="ctr" rotWithShape="0">
                  <a:schemeClr val="accent2">
                    <a:alpha val="32000"/>
                  </a:schemeClr>
                </a:outerShdw>
              </a:effectLst>
            </c:spPr>
            <c:extLst>
              <c:ext xmlns:c16="http://schemas.microsoft.com/office/drawing/2014/chart" uri="{C3380CC4-5D6E-409C-BE32-E72D297353CC}">
                <c16:uniqueId val="{00000009-9008-45A7-A9B6-276A153526A3}"/>
              </c:ext>
            </c:extLst>
          </c:dPt>
          <c:dPt>
            <c:idx val="5"/>
            <c:invertIfNegative val="0"/>
            <c:bubble3D val="0"/>
            <c:spPr>
              <a:solidFill>
                <a:srgbClr val="FFFFFF"/>
              </a:solidFill>
              <a:ln w="12700">
                <a:noFill/>
              </a:ln>
              <a:effectLst/>
            </c:spPr>
            <c:extLst>
              <c:ext xmlns:c16="http://schemas.microsoft.com/office/drawing/2014/chart" uri="{C3380CC4-5D6E-409C-BE32-E72D297353CC}">
                <c16:uniqueId val="{0000000B-9008-45A7-A9B6-276A153526A3}"/>
              </c:ext>
            </c:extLst>
          </c:dPt>
          <c:dLbls>
            <c:dLbl>
              <c:idx val="0"/>
              <c:layout>
                <c:manualLayout>
                  <c:x val="0"/>
                  <c:y val="-0.1917029330892446"/>
                </c:manualLayout>
              </c:layout>
              <c:tx>
                <c:rich>
                  <a:bodyPr/>
                  <a:lstStyle/>
                  <a:p>
                    <a:r>
                      <a:rPr lang="en-US" altLang="zh-CN" dirty="0"/>
                      <a:t>20%</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008-45A7-A9B6-276A153526A3}"/>
                </c:ext>
              </c:extLst>
            </c:dLbl>
            <c:dLbl>
              <c:idx val="1"/>
              <c:layout>
                <c:manualLayout>
                  <c:x val="-3.5087719298245615E-3"/>
                  <c:y val="-6.7794511815091205E-2"/>
                </c:manualLayout>
              </c:layout>
              <c:tx>
                <c:rich>
                  <a:bodyPr/>
                  <a:lstStyle/>
                  <a:p>
                    <a:r>
                      <a:rPr lang="en-US" altLang="zh-CN" dirty="0"/>
                      <a:t>10%</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008-45A7-A9B6-276A153526A3}"/>
                </c:ext>
              </c:extLst>
            </c:dLbl>
            <c:dLbl>
              <c:idx val="2"/>
              <c:layout>
                <c:manualLayout>
                  <c:x val="-1.1695906432748968E-3"/>
                  <c:y val="-0.14590702382233686"/>
                </c:manualLayout>
              </c:layout>
              <c:tx>
                <c:rich>
                  <a:bodyPr/>
                  <a:lstStyle/>
                  <a:p>
                    <a:r>
                      <a:rPr lang="en-US" altLang="zh-CN" dirty="0"/>
                      <a:t>16%</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008-45A7-A9B6-276A153526A3}"/>
                </c:ext>
              </c:extLst>
            </c:dLbl>
            <c:dLbl>
              <c:idx val="3"/>
              <c:layout>
                <c:manualLayout>
                  <c:x val="-3.5087719298245615E-3"/>
                  <c:y val="-5.4974460595728816E-2"/>
                </c:manualLayout>
              </c:layout>
              <c:tx>
                <c:rich>
                  <a:bodyPr/>
                  <a:lstStyle/>
                  <a:p>
                    <a:r>
                      <a:rPr lang="en-US" altLang="zh-CN" dirty="0"/>
                      <a:t>8%</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008-45A7-A9B6-276A153526A3}"/>
                </c:ext>
              </c:extLst>
            </c:dLbl>
            <c:dLbl>
              <c:idx val="4"/>
              <c:layout>
                <c:manualLayout>
                  <c:x val="-8.5768989696134682E-17"/>
                  <c:y val="-0.27652987568300985"/>
                </c:manualLayout>
              </c:layout>
              <c:tx>
                <c:rich>
                  <a:bodyPr rot="0" spcFirstLastPara="1" vertOverflow="ellipsis" vert="horz" wrap="square" lIns="38100" tIns="19050" rIns="38100" bIns="19050" anchor="ctr" anchorCtr="0">
                    <a:spAutoFit/>
                  </a:bodyPr>
                  <a:lstStyle/>
                  <a:p>
                    <a:pPr algn="l">
                      <a:defRPr sz="2800" b="1" i="0" u="none" strike="noStrike" kern="1200" baseline="0">
                        <a:solidFill>
                          <a:srgbClr val="FFFFFF"/>
                        </a:solidFill>
                        <a:latin typeface="+mn-lt"/>
                        <a:ea typeface="+mn-ea"/>
                        <a:cs typeface="+mn-cs"/>
                      </a:defRPr>
                    </a:pPr>
                    <a:r>
                      <a:rPr lang="en-US" altLang="zh-CN" dirty="0"/>
                      <a:t>31%</a:t>
                    </a:r>
                  </a:p>
                </c:rich>
              </c:tx>
              <c:spPr>
                <a:noFill/>
                <a:ln>
                  <a:noFill/>
                </a:ln>
                <a:effectLst/>
              </c:spPr>
              <c:txPr>
                <a:bodyPr rot="0" spcFirstLastPara="1" vertOverflow="ellipsis" vert="horz" wrap="square" lIns="38100" tIns="19050" rIns="38100" bIns="19050" anchor="ctr" anchorCtr="0">
                  <a:spAutoFit/>
                </a:bodyPr>
                <a:lstStyle/>
                <a:p>
                  <a:pPr algn="l">
                    <a:defRPr sz="2800" b="1" i="0" u="none" strike="noStrike" kern="1200" baseline="0">
                      <a:solidFill>
                        <a:srgbClr val="FFFFFF"/>
                      </a:solidFill>
                      <a:latin typeface="+mn-lt"/>
                      <a:ea typeface="+mn-ea"/>
                      <a:cs typeface="+mn-cs"/>
                    </a:defRPr>
                  </a:pPr>
                  <a:endParaRPr lang="zh-CN"/>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008-45A7-A9B6-276A153526A3}"/>
                </c:ext>
              </c:extLst>
            </c:dLbl>
            <c:dLbl>
              <c:idx val="5"/>
              <c:layout>
                <c:manualLayout>
                  <c:x val="3.5087719298245615E-3"/>
                  <c:y val="-0.16224169139034519"/>
                </c:manualLayout>
              </c:layout>
              <c:tx>
                <c:rich>
                  <a:bodyPr/>
                  <a:lstStyle/>
                  <a:p>
                    <a:r>
                      <a:rPr lang="en-US" altLang="zh-CN" dirty="0"/>
                      <a:t>15%</a:t>
                    </a:r>
                  </a:p>
                </c:rich>
              </c:tx>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008-45A7-A9B6-276A153526A3}"/>
                </c:ext>
              </c:extLst>
            </c:dLbl>
            <c:spPr>
              <a:noFill/>
              <a:ln>
                <a:noFill/>
              </a:ln>
              <a:effectLst/>
            </c:spPr>
            <c:txPr>
              <a:bodyPr rot="0" spcFirstLastPara="1" vertOverflow="ellipsis" vert="horz" wrap="square" lIns="38100" tIns="19050" rIns="38100" bIns="19050" anchor="ctr" anchorCtr="0">
                <a:spAutoFit/>
              </a:bodyPr>
              <a:lstStyle/>
              <a:p>
                <a:pPr algn="l">
                  <a:defRPr sz="2800" b="1" i="0" u="none" strike="noStrike" kern="1200" baseline="0">
                    <a:solidFill>
                      <a:schemeClr val="accent2"/>
                    </a:solidFill>
                    <a:latin typeface="+mn-lt"/>
                    <a:ea typeface="+mn-ea"/>
                    <a:cs typeface="+mn-cs"/>
                  </a:defRPr>
                </a:pPr>
                <a:endParaRPr lang="zh-CN"/>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NO.1</c:v>
                </c:pt>
                <c:pt idx="1">
                  <c:v>NO.2</c:v>
                </c:pt>
                <c:pt idx="2">
                  <c:v>NO.3</c:v>
                </c:pt>
                <c:pt idx="3">
                  <c:v>NO.4</c:v>
                </c:pt>
                <c:pt idx="4">
                  <c:v>NO.5</c:v>
                </c:pt>
                <c:pt idx="5">
                  <c:v>NO.6</c:v>
                </c:pt>
              </c:strCache>
            </c:strRef>
          </c:cat>
          <c:val>
            <c:numRef>
              <c:f>Sheet1!$B$2:$B$7</c:f>
              <c:numCache>
                <c:formatCode>0%</c:formatCode>
                <c:ptCount val="6"/>
                <c:pt idx="0">
                  <c:v>0.64</c:v>
                </c:pt>
                <c:pt idx="1">
                  <c:v>0.32</c:v>
                </c:pt>
                <c:pt idx="2">
                  <c:v>0.52</c:v>
                </c:pt>
                <c:pt idx="3">
                  <c:v>0.28000000000000003</c:v>
                </c:pt>
                <c:pt idx="4">
                  <c:v>0.8</c:v>
                </c:pt>
                <c:pt idx="5">
                  <c:v>0.49</c:v>
                </c:pt>
              </c:numCache>
            </c:numRef>
          </c:val>
          <c:extLst>
            <c:ext xmlns:c16="http://schemas.microsoft.com/office/drawing/2014/chart" uri="{C3380CC4-5D6E-409C-BE32-E72D297353CC}">
              <c16:uniqueId val="{0000000C-9008-45A7-A9B6-276A153526A3}"/>
            </c:ext>
          </c:extLst>
        </c:ser>
        <c:ser>
          <c:idx val="1"/>
          <c:order val="1"/>
          <c:tx>
            <c:strRef>
              <c:f>Sheet1!$C$1</c:f>
              <c:strCache>
                <c:ptCount val="1"/>
                <c:pt idx="0">
                  <c:v>系列 2</c:v>
                </c:pt>
              </c:strCache>
            </c:strRef>
          </c:tx>
          <c:spPr>
            <a:noFill/>
            <a:ln>
              <a:noFill/>
            </a:ln>
            <a:effectLst/>
          </c:spPr>
          <c:invertIfNegative val="0"/>
          <c:cat>
            <c:strRef>
              <c:f>Sheet1!$A$2:$A$7</c:f>
              <c:strCache>
                <c:ptCount val="6"/>
                <c:pt idx="0">
                  <c:v>NO.1</c:v>
                </c:pt>
                <c:pt idx="1">
                  <c:v>NO.2</c:v>
                </c:pt>
                <c:pt idx="2">
                  <c:v>NO.3</c:v>
                </c:pt>
                <c:pt idx="3">
                  <c:v>NO.4</c:v>
                </c:pt>
                <c:pt idx="4">
                  <c:v>NO.5</c:v>
                </c:pt>
                <c:pt idx="5">
                  <c:v>NO.6</c:v>
                </c:pt>
              </c:strCache>
            </c:strRef>
          </c:cat>
          <c:val>
            <c:numRef>
              <c:f>Sheet1!$C$2:$C$7</c:f>
              <c:numCache>
                <c:formatCode>0%</c:formatCode>
                <c:ptCount val="6"/>
                <c:pt idx="0">
                  <c:v>0.36</c:v>
                </c:pt>
                <c:pt idx="1">
                  <c:v>0.67999999999999994</c:v>
                </c:pt>
                <c:pt idx="2">
                  <c:v>0.48</c:v>
                </c:pt>
                <c:pt idx="3">
                  <c:v>0.72</c:v>
                </c:pt>
                <c:pt idx="4">
                  <c:v>0.19999999999999996</c:v>
                </c:pt>
                <c:pt idx="5">
                  <c:v>0.51</c:v>
                </c:pt>
              </c:numCache>
            </c:numRef>
          </c:val>
          <c:extLst>
            <c:ext xmlns:c16="http://schemas.microsoft.com/office/drawing/2014/chart" uri="{C3380CC4-5D6E-409C-BE32-E72D297353CC}">
              <c16:uniqueId val="{0000000D-9008-45A7-A9B6-276A153526A3}"/>
            </c:ext>
          </c:extLst>
        </c:ser>
        <c:dLbls>
          <c:showLegendKey val="0"/>
          <c:showVal val="0"/>
          <c:showCatName val="0"/>
          <c:showSerName val="0"/>
          <c:showPercent val="0"/>
          <c:showBubbleSize val="0"/>
        </c:dLbls>
        <c:gapWidth val="2"/>
        <c:overlap val="100"/>
        <c:axId val="611094056"/>
        <c:axId val="599698584"/>
      </c:barChart>
      <c:catAx>
        <c:axId val="611094056"/>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99698584"/>
        <c:crosses val="autoZero"/>
        <c:auto val="1"/>
        <c:lblAlgn val="ctr"/>
        <c:lblOffset val="100"/>
        <c:noMultiLvlLbl val="0"/>
      </c:catAx>
      <c:valAx>
        <c:axId val="599698584"/>
        <c:scaling>
          <c:orientation val="minMax"/>
        </c:scaling>
        <c:delete val="1"/>
        <c:axPos val="l"/>
        <c:numFmt formatCode="0%" sourceLinked="1"/>
        <c:majorTickMark val="out"/>
        <c:minorTickMark val="none"/>
        <c:tickLblPos val="nextTo"/>
        <c:crossAx val="61109405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0.40384</cdr:x>
      <cdr:y>0.25851</cdr:y>
    </cdr:from>
    <cdr:to>
      <cdr:x>0.59616</cdr:x>
      <cdr:y>0.32962</cdr:y>
    </cdr:to>
    <cdr:sp macro="" textlink="">
      <cdr:nvSpPr>
        <cdr:cNvPr id="2" name="文本框 1">
          <a:extLst xmlns:a="http://schemas.openxmlformats.org/drawingml/2006/main">
            <a:ext uri="{FF2B5EF4-FFF2-40B4-BE49-F238E27FC236}">
              <a16:creationId xmlns:a16="http://schemas.microsoft.com/office/drawing/2014/main" id="{5EC737AB-7A7F-DFC8-E782-22759A3DD4C8}"/>
            </a:ext>
          </a:extLst>
        </cdr:cNvPr>
        <cdr:cNvSpPr txBox="1"/>
      </cdr:nvSpPr>
      <cdr:spPr>
        <a:xfrm xmlns:a="http://schemas.openxmlformats.org/drawingml/2006/main">
          <a:off x="4385134" y="1342619"/>
          <a:ext cx="2088232" cy="369332"/>
        </a:xfrm>
        <a:prstGeom xmlns:a="http://schemas.openxmlformats.org/drawingml/2006/main" prst="rect">
          <a:avLst/>
        </a:prstGeom>
      </cdr:spPr>
      <cdr:style>
        <a:lnRef xmlns:a="http://schemas.openxmlformats.org/drawingml/2006/main" idx="1">
          <a:schemeClr val="accent2"/>
        </a:lnRef>
        <a:fillRef xmlns:a="http://schemas.openxmlformats.org/drawingml/2006/main" idx="3">
          <a:schemeClr val="accent2"/>
        </a:fillRef>
        <a:effectRef xmlns:a="http://schemas.openxmlformats.org/drawingml/2006/main" idx="2">
          <a:schemeClr val="accent2"/>
        </a:effectRef>
        <a:fontRef xmlns:a="http://schemas.openxmlformats.org/drawingml/2006/main" idx="minor">
          <a:schemeClr val="lt1"/>
        </a:fontRef>
      </cdr:style>
      <cdr:txBody>
        <a:bodyPr xmlns:a="http://schemas.openxmlformats.org/drawingml/2006/main" vertOverflow="clip" wrap="square" rtlCol="0"/>
        <a:lstStyle xmlns:a="http://schemas.openxmlformats.org/drawingml/2006/main"/>
        <a:p xmlns:a="http://schemas.openxmlformats.org/drawingml/2006/main">
          <a:pPr algn="ctr"/>
          <a:r>
            <a:rPr lang="zh-CN" altLang="en-US" sz="1400" dirty="0">
              <a:latin typeface="黑体" panose="02010609060101010101" pitchFamily="49" charset="-122"/>
              <a:ea typeface="黑体" panose="02010609060101010101" pitchFamily="49" charset="-122"/>
            </a:rPr>
            <a:t>培养计划内容及工作量</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D143E65-32C3-4D86-9370-E88748BB7527}" type="datetimeFigureOut">
              <a:rPr lang="zh-CN" altLang="en-US" smtClean="0"/>
              <a:t>2022/8/18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EA08957F-7C3D-4C57-938F-26106D35D9E8}"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08957F-7C3D-4C57-938F-26106D35D9E8}" type="slidenum">
              <a:rPr lang="zh-CN" altLang="en-US" smtClean="0"/>
              <a:t>1</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39800" y="1250951"/>
            <a:ext cx="10363200" cy="1470025"/>
          </a:xfrm>
          <a:prstGeom prst="rect">
            <a:avLst/>
          </a:prstGeom>
        </p:spPr>
        <p:txBody>
          <a:bodyPr/>
          <a:lstStyle>
            <a:lvl1pPr>
              <a:defRPr sz="4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4064000"/>
            <a:ext cx="8534400" cy="876300"/>
          </a:xfrm>
          <a:prstGeom prst="rect">
            <a:avLst/>
          </a:prstGeom>
        </p:spPr>
        <p:txBody>
          <a:bodyPr/>
          <a:lstStyle>
            <a:lvl1pPr marL="0" indent="0" algn="ctr">
              <a:buNone/>
              <a:defRPr sz="3600">
                <a:solidFill>
                  <a:schemeClr val="tx1"/>
                </a:solidFill>
                <a:latin typeface="楷体" panose="02010609060101010101" pitchFamily="49" charset="-122"/>
                <a:ea typeface="楷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80533" y="406400"/>
            <a:ext cx="10363200" cy="800100"/>
          </a:xfrm>
          <a:prstGeom prst="rect">
            <a:avLst/>
          </a:prstGeom>
        </p:spPr>
        <p:txBody>
          <a:bodyPr/>
          <a:lstStyle>
            <a:lvl1pPr>
              <a:defRPr sz="4000">
                <a:latin typeface="黑体" panose="02010609060101010101" pitchFamily="2" charset="-122"/>
                <a:ea typeface="黑体" panose="02010609060101010101" pitchFamily="2"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1784350"/>
            <a:ext cx="8534400" cy="4044950"/>
          </a:xfrm>
          <a:prstGeom prst="rect">
            <a:avLst/>
          </a:prstGeom>
        </p:spPr>
        <p:txBody>
          <a:bodyPr/>
          <a:lstStyle>
            <a:lvl1pPr marL="0" indent="0" algn="l">
              <a:buFont typeface="Wingdings" panose="05000000000000000000" pitchFamily="2" charset="2"/>
              <a:buNone/>
              <a:defRPr sz="3200">
                <a:solidFill>
                  <a:schemeClr val="tx1"/>
                </a:solidFill>
                <a:latin typeface="楷体" panose="02010609060101010101" pitchFamily="49" charset="-122"/>
                <a:ea typeface="楷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cxnSp>
        <p:nvCxnSpPr>
          <p:cNvPr id="6" name="直接连接符 5"/>
          <p:cNvCxnSpPr/>
          <p:nvPr userDrawn="1"/>
        </p:nvCxnSpPr>
        <p:spPr bwMode="auto">
          <a:xfrm rot="10800000">
            <a:off x="880533" y="1339850"/>
            <a:ext cx="10371667" cy="0"/>
          </a:xfrm>
          <a:prstGeom prst="line">
            <a:avLst/>
          </a:prstGeom>
          <a:gradFill rotWithShape="1">
            <a:gsLst>
              <a:gs pos="0">
                <a:srgbClr val="33CC33"/>
              </a:gs>
              <a:gs pos="100000">
                <a:srgbClr val="33CC33">
                  <a:gamma/>
                  <a:shade val="46275"/>
                  <a:invGamma/>
                </a:srgbClr>
              </a:gs>
            </a:gsLst>
            <a:lin ang="2700000" scaled="1"/>
          </a:gradFill>
          <a:ln w="25400" cap="flat" cmpd="sng" algn="ctr">
            <a:solidFill>
              <a:srgbClr val="0B51B5"/>
            </a:solidFill>
            <a:prstDash val="solid"/>
            <a:round/>
            <a:headEnd type="none" w="med" len="med"/>
            <a:tailEnd type="none" w="med" len="med"/>
          </a:ln>
          <a:effectLst/>
        </p:spPr>
      </p:cxnSp>
      <p:sp>
        <p:nvSpPr>
          <p:cNvPr id="8" name="灯片编号占位符 5"/>
          <p:cNvSpPr txBox="1"/>
          <p:nvPr userDrawn="1"/>
        </p:nvSpPr>
        <p:spPr>
          <a:xfrm>
            <a:off x="287867" y="6397626"/>
            <a:ext cx="829733" cy="365125"/>
          </a:xfrm>
          <a:prstGeom prst="rect">
            <a:avLst/>
          </a:prstGeom>
        </p:spPr>
        <p:txBody>
          <a:bodyP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2DC2717C-370A-41A3-92E6-972F84004944}"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10" name="直接连接符 9"/>
          <p:cNvCxnSpPr/>
          <p:nvPr userDrawn="1"/>
        </p:nvCxnSpPr>
        <p:spPr bwMode="auto">
          <a:xfrm rot="10800000">
            <a:off x="0" y="761999"/>
            <a:ext cx="12192000" cy="0"/>
          </a:xfrm>
          <a:prstGeom prst="line">
            <a:avLst/>
          </a:prstGeom>
          <a:gradFill rotWithShape="1">
            <a:gsLst>
              <a:gs pos="0">
                <a:srgbClr val="33CC33"/>
              </a:gs>
              <a:gs pos="100000">
                <a:srgbClr val="33CC33">
                  <a:gamma/>
                  <a:shade val="46275"/>
                  <a:invGamma/>
                </a:srgbClr>
              </a:gs>
            </a:gsLst>
            <a:lin ang="2700000" scaled="1"/>
          </a:gradFill>
          <a:ln w="25400" cap="flat" cmpd="sng" algn="ctr">
            <a:solidFill>
              <a:srgbClr val="0B51B5"/>
            </a:solidFill>
            <a:prstDash val="solid"/>
            <a:round/>
            <a:headEnd type="none" w="med" len="med"/>
            <a:tailEnd type="none" w="med" len="med"/>
          </a:ln>
          <a:effectLst/>
        </p:spPr>
      </p:cxnSp>
      <p:sp>
        <p:nvSpPr>
          <p:cNvPr id="11" name="矩形 10"/>
          <p:cNvSpPr/>
          <p:nvPr userDrawn="1"/>
        </p:nvSpPr>
        <p:spPr>
          <a:xfrm>
            <a:off x="0" y="-38100"/>
            <a:ext cx="12192000" cy="8001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灯片编号占位符 5"/>
          <p:cNvSpPr txBox="1"/>
          <p:nvPr userDrawn="1"/>
        </p:nvSpPr>
        <p:spPr>
          <a:xfrm>
            <a:off x="287867" y="6397626"/>
            <a:ext cx="829733" cy="365125"/>
          </a:xfrm>
          <a:prstGeom prst="rect">
            <a:avLst/>
          </a:prstGeom>
        </p:spPr>
        <p:txBody>
          <a:bodyP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2DC2717C-370A-41A3-92E6-972F84004944}"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42333" y="50800"/>
            <a:ext cx="10972800" cy="576262"/>
          </a:xfrm>
          <a:prstGeom prst="rect">
            <a:avLst/>
          </a:prstGeom>
        </p:spPr>
        <p:txBody>
          <a:bodyPr/>
          <a:lstStyle>
            <a:lvl1pPr algn="l">
              <a:defRPr sz="32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13" name="副标题 2"/>
          <p:cNvSpPr>
            <a:spLocks noGrp="1"/>
          </p:cNvSpPr>
          <p:nvPr>
            <p:ph type="subTitle" idx="1" hasCustomPrompt="1"/>
          </p:nvPr>
        </p:nvSpPr>
        <p:spPr>
          <a:xfrm>
            <a:off x="1888067" y="1473200"/>
            <a:ext cx="8534400" cy="4044950"/>
          </a:xfrm>
          <a:prstGeom prst="rect">
            <a:avLst/>
          </a:prstGeom>
        </p:spPr>
        <p:txBody>
          <a:bodyPr/>
          <a:lstStyle>
            <a:lvl1pPr marL="0" indent="0" algn="l">
              <a:buFont typeface="Wingdings" panose="05000000000000000000" pitchFamily="2" charset="2"/>
              <a:buNone/>
              <a:defRPr sz="2400">
                <a:solidFill>
                  <a:schemeClr val="tx1"/>
                </a:solidFill>
                <a:latin typeface="楷体" panose="02010609060101010101" pitchFamily="49" charset="-122"/>
                <a:ea typeface="楷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单击此处编辑正文</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空白幻灯片">
    <p:spTree>
      <p:nvGrpSpPr>
        <p:cNvPr id="1" name=""/>
        <p:cNvGrpSpPr/>
        <p:nvPr/>
      </p:nvGrpSpPr>
      <p:grpSpPr>
        <a:xfrm>
          <a:off x="0" y="0"/>
          <a:ext cx="0" cy="0"/>
          <a:chOff x="0" y="0"/>
          <a:chExt cx="0" cy="0"/>
        </a:xfrm>
      </p:grpSpPr>
      <p:sp>
        <p:nvSpPr>
          <p:cNvPr id="3" name="灯片编号占位符 5"/>
          <p:cNvSpPr txBox="1"/>
          <p:nvPr userDrawn="1"/>
        </p:nvSpPr>
        <p:spPr>
          <a:xfrm>
            <a:off x="287867" y="6397626"/>
            <a:ext cx="829733" cy="365125"/>
          </a:xfrm>
          <a:prstGeom prst="rect">
            <a:avLst/>
          </a:prstGeom>
        </p:spPr>
        <p:txBody>
          <a:bodyP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2DC2717C-370A-41A3-92E6-972F84004944}"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空白幻灯片">
    <p:spTree>
      <p:nvGrpSpPr>
        <p:cNvPr id="1" name=""/>
        <p:cNvGrpSpPr/>
        <p:nvPr/>
      </p:nvGrpSpPr>
      <p:grpSpPr>
        <a:xfrm>
          <a:off x="0" y="0"/>
          <a:ext cx="0" cy="0"/>
          <a:chOff x="0" y="0"/>
          <a:chExt cx="0" cy="0"/>
        </a:xfrm>
      </p:grpSpPr>
      <p:cxnSp>
        <p:nvCxnSpPr>
          <p:cNvPr id="6" name="直接连接符 5"/>
          <p:cNvCxnSpPr/>
          <p:nvPr userDrawn="1"/>
        </p:nvCxnSpPr>
        <p:spPr bwMode="auto">
          <a:xfrm rot="10800000">
            <a:off x="0" y="761999"/>
            <a:ext cx="12192000" cy="0"/>
          </a:xfrm>
          <a:prstGeom prst="line">
            <a:avLst/>
          </a:prstGeom>
          <a:gradFill rotWithShape="1">
            <a:gsLst>
              <a:gs pos="0">
                <a:srgbClr val="33CC33"/>
              </a:gs>
              <a:gs pos="100000">
                <a:srgbClr val="33CC33">
                  <a:gamma/>
                  <a:shade val="46275"/>
                  <a:invGamma/>
                </a:srgbClr>
              </a:gs>
            </a:gsLst>
            <a:lin ang="2700000" scaled="1"/>
          </a:gradFill>
          <a:ln w="25400" cap="flat" cmpd="sng" algn="ctr">
            <a:solidFill>
              <a:srgbClr val="0B51B5"/>
            </a:solidFill>
            <a:prstDash val="solid"/>
            <a:round/>
            <a:headEnd type="none" w="med" len="med"/>
            <a:tailEnd type="none" w="med" len="med"/>
          </a:ln>
          <a:effectLst/>
        </p:spPr>
      </p:cxnSp>
      <p:sp>
        <p:nvSpPr>
          <p:cNvPr id="19" name="矩形 18"/>
          <p:cNvSpPr/>
          <p:nvPr userDrawn="1"/>
        </p:nvSpPr>
        <p:spPr>
          <a:xfrm>
            <a:off x="0" y="-38100"/>
            <a:ext cx="12192000" cy="8001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endParaRPr>
          </a:p>
        </p:txBody>
      </p:sp>
      <p:sp>
        <p:nvSpPr>
          <p:cNvPr id="5" name="灯片编号占位符 5"/>
          <p:cNvSpPr txBox="1"/>
          <p:nvPr userDrawn="1"/>
        </p:nvSpPr>
        <p:spPr>
          <a:xfrm>
            <a:off x="287867" y="6397626"/>
            <a:ext cx="829733" cy="365125"/>
          </a:xfrm>
          <a:prstGeom prst="rect">
            <a:avLst/>
          </a:prstGeom>
        </p:spPr>
        <p:txBody>
          <a:bodyP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2DC2717C-370A-41A3-92E6-972F84004944}" type="slidenum">
              <a:rPr kumimoji="0" lang="zh-CN" altLang="en-US" sz="18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18BD4-86CB-F4D0-8EF9-9AF47F5E7FF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2191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39800" y="1250951"/>
            <a:ext cx="10363200" cy="1470025"/>
          </a:xfrm>
          <a:prstGeom prst="rect">
            <a:avLst/>
          </a:prstGeom>
        </p:spPr>
        <p:txBody>
          <a:bodyPr/>
          <a:lstStyle>
            <a:lvl1pPr>
              <a:defRPr sz="4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4064000"/>
            <a:ext cx="8534400" cy="876300"/>
          </a:xfrm>
          <a:prstGeom prst="rect">
            <a:avLst/>
          </a:prstGeom>
        </p:spPr>
        <p:txBody>
          <a:bodyPr/>
          <a:lstStyle>
            <a:lvl1pPr marL="0" indent="0" algn="ctr">
              <a:buNone/>
              <a:defRPr sz="3600">
                <a:solidFill>
                  <a:schemeClr val="tx1"/>
                </a:solidFill>
                <a:latin typeface="楷体" panose="02010609060101010101" pitchFamily="49" charset="-122"/>
                <a:ea typeface="楷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矩形 21"/>
          <p:cNvSpPr/>
          <p:nvPr/>
        </p:nvSpPr>
        <p:spPr>
          <a:xfrm>
            <a:off x="0" y="6229350"/>
            <a:ext cx="12192000" cy="6286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7" name="直接连接符 6"/>
          <p:cNvCxnSpPr/>
          <p:nvPr/>
        </p:nvCxnSpPr>
        <p:spPr bwMode="auto">
          <a:xfrm rot="10800000">
            <a:off x="1809721" y="6240501"/>
            <a:ext cx="10368000" cy="0"/>
          </a:xfrm>
          <a:prstGeom prst="line">
            <a:avLst/>
          </a:prstGeom>
          <a:gradFill rotWithShape="1">
            <a:gsLst>
              <a:gs pos="0">
                <a:srgbClr val="33CC33"/>
              </a:gs>
              <a:gs pos="100000">
                <a:srgbClr val="33CC33">
                  <a:gamma/>
                  <a:shade val="46275"/>
                  <a:invGamma/>
                </a:srgbClr>
              </a:gs>
            </a:gsLst>
            <a:lin ang="2700000" scaled="1"/>
          </a:gradFill>
          <a:ln w="25400" cap="flat" cmpd="sng" algn="ctr">
            <a:solidFill>
              <a:srgbClr val="0B51B5"/>
            </a:solidFill>
            <a:prstDash val="solid"/>
            <a:round/>
            <a:headEnd type="none" w="med" len="med"/>
            <a:tailEnd type="none" w="med" len="med"/>
          </a:ln>
          <a:effectLst/>
        </p:spPr>
      </p:cxnSp>
      <p:sp>
        <p:nvSpPr>
          <p:cNvPr id="8" name="弧形 7"/>
          <p:cNvSpPr/>
          <p:nvPr/>
        </p:nvSpPr>
        <p:spPr bwMode="auto">
          <a:xfrm>
            <a:off x="1477087" y="6240501"/>
            <a:ext cx="720000" cy="540000"/>
          </a:xfrm>
          <a:prstGeom prst="arc">
            <a:avLst>
              <a:gd name="adj1" fmla="val 10822282"/>
              <a:gd name="adj2" fmla="val 16159527"/>
            </a:avLst>
          </a:prstGeom>
          <a:noFill/>
          <a:ln w="25400" cap="flat" cmpd="sng" algn="ctr">
            <a:solidFill>
              <a:srgbClr val="0B51B5"/>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9" name="直接连接符 8"/>
          <p:cNvCxnSpPr>
            <a:stCxn id="8" idx="0"/>
          </p:cNvCxnSpPr>
          <p:nvPr/>
        </p:nvCxnSpPr>
        <p:spPr bwMode="auto">
          <a:xfrm rot="5400000">
            <a:off x="1302472" y="6683375"/>
            <a:ext cx="349249" cy="0"/>
          </a:xfrm>
          <a:prstGeom prst="line">
            <a:avLst/>
          </a:prstGeom>
          <a:gradFill rotWithShape="1">
            <a:gsLst>
              <a:gs pos="0">
                <a:srgbClr val="33CC33"/>
              </a:gs>
              <a:gs pos="100000">
                <a:srgbClr val="33CC33">
                  <a:gamma/>
                  <a:shade val="46275"/>
                  <a:invGamma/>
                </a:srgbClr>
              </a:gs>
            </a:gsLst>
            <a:lin ang="2700000" scaled="1"/>
          </a:gradFill>
          <a:ln w="25400" cap="flat" cmpd="sng" algn="ctr">
            <a:solidFill>
              <a:srgbClr val="0B51B5"/>
            </a:solidFill>
            <a:prstDash val="solid"/>
            <a:round/>
            <a:headEnd type="none" w="med" len="med"/>
            <a:tailEnd type="none" w="med" len="med"/>
          </a:ln>
          <a:effectLst/>
        </p:spPr>
      </p:cxnSp>
      <p:sp>
        <p:nvSpPr>
          <p:cNvPr id="12" name="TextBox 11"/>
          <p:cNvSpPr txBox="1"/>
          <p:nvPr/>
        </p:nvSpPr>
        <p:spPr>
          <a:xfrm>
            <a:off x="8067572" y="6229350"/>
            <a:ext cx="3024289" cy="338554"/>
          </a:xfrm>
          <a:prstGeom prst="rect">
            <a:avLst/>
          </a:prstGeom>
          <a:noFill/>
        </p:spPr>
        <p:txBody>
          <a:bodyPr wrap="none" rtlCol="0">
            <a:spAutoFit/>
          </a:bodyPr>
          <a:lstStyle/>
          <a:p>
            <a:pPr algn="ctr"/>
            <a:r>
              <a:rPr lang="en-US" altLang="zh-CN" sz="1600" dirty="0">
                <a:latin typeface="Calibri" panose="020F0502020204030204" pitchFamily="34" charset="0"/>
              </a:rPr>
              <a:t>Model Based</a:t>
            </a:r>
            <a:r>
              <a:rPr lang="en-US" altLang="zh-CN" sz="1600" baseline="0" dirty="0">
                <a:latin typeface="Calibri" panose="020F0502020204030204" pitchFamily="34" charset="0"/>
              </a:rPr>
              <a:t> Systems Engineering</a:t>
            </a:r>
            <a:endParaRPr lang="zh-CN" altLang="en-US" sz="1600" dirty="0">
              <a:latin typeface="Calibri" panose="020F0502020204030204" pitchFamily="34" charset="0"/>
            </a:endParaRPr>
          </a:p>
        </p:txBody>
      </p:sp>
      <p:sp>
        <p:nvSpPr>
          <p:cNvPr id="13" name="TextBox 12"/>
          <p:cNvSpPr txBox="1"/>
          <p:nvPr/>
        </p:nvSpPr>
        <p:spPr>
          <a:xfrm>
            <a:off x="9396332" y="6505600"/>
            <a:ext cx="1695529" cy="307777"/>
          </a:xfrm>
          <a:prstGeom prst="rect">
            <a:avLst/>
          </a:prstGeom>
          <a:noFill/>
        </p:spPr>
        <p:txBody>
          <a:bodyPr wrap="none" rtlCol="0">
            <a:spAutoFit/>
          </a:bodyPr>
          <a:lstStyle/>
          <a:p>
            <a:pPr algn="ctr"/>
            <a:r>
              <a:rPr lang="en-US" altLang="zh-CN" sz="1400" b="0" i="1" dirty="0">
                <a:latin typeface="Calibri" panose="020F0502020204030204" pitchFamily="34" charset="0"/>
              </a:rPr>
              <a:t>Powered by </a:t>
            </a:r>
            <a:r>
              <a:rPr lang="en-US" altLang="zh-CN" sz="1400" b="1" i="1" dirty="0">
                <a:latin typeface="Calibri" panose="020F0502020204030204" pitchFamily="34" charset="0"/>
              </a:rPr>
              <a:t>MWorks</a:t>
            </a:r>
            <a:endParaRPr lang="zh-CN" altLang="en-US" sz="1400" b="1" i="1" dirty="0">
              <a:latin typeface="Calibri" panose="020F0502020204030204" pitchFamily="34" charset="0"/>
            </a:endParaRPr>
          </a:p>
        </p:txBody>
      </p:sp>
      <p:pic>
        <p:nvPicPr>
          <p:cNvPr id="15" name="图片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503673"/>
            <a:ext cx="12192000" cy="5700059"/>
          </a:xfrm>
          <a:prstGeom prst="rect">
            <a:avLst/>
          </a:prstGeom>
          <a:ln>
            <a:noFill/>
          </a:ln>
        </p:spPr>
      </p:pic>
      <p:pic>
        <p:nvPicPr>
          <p:cNvPr id="16" name="图片 15"/>
          <p:cNvPicPr/>
          <p:nvPr userDrawn="1"/>
        </p:nvPicPr>
        <p:blipFill>
          <a:blip r:embed="rId9" cstate="print">
            <a:extLst>
              <a:ext uri="{28A0092B-C50C-407E-A947-70E740481C1C}">
                <a14:useLocalDpi xmlns:a14="http://schemas.microsoft.com/office/drawing/2010/main" val="0"/>
              </a:ext>
            </a:extLst>
          </a:blip>
          <a:stretch>
            <a:fillRect/>
          </a:stretch>
        </p:blipFill>
        <p:spPr>
          <a:xfrm>
            <a:off x="2334480" y="6309319"/>
            <a:ext cx="2679388" cy="50405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p:nvSpPr>
        <p:spPr>
          <a:xfrm>
            <a:off x="0" y="6229350"/>
            <a:ext cx="12192000" cy="6286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 name="直接连接符 8"/>
          <p:cNvCxnSpPr/>
          <p:nvPr/>
        </p:nvCxnSpPr>
        <p:spPr bwMode="auto">
          <a:xfrm rot="10800000">
            <a:off x="1809721" y="6240501"/>
            <a:ext cx="10368000" cy="0"/>
          </a:xfrm>
          <a:prstGeom prst="line">
            <a:avLst/>
          </a:prstGeom>
          <a:gradFill rotWithShape="1">
            <a:gsLst>
              <a:gs pos="0">
                <a:srgbClr val="33CC33"/>
              </a:gs>
              <a:gs pos="100000">
                <a:srgbClr val="33CC33">
                  <a:gamma/>
                  <a:shade val="46275"/>
                  <a:invGamma/>
                </a:srgbClr>
              </a:gs>
            </a:gsLst>
            <a:lin ang="2700000" scaled="1"/>
          </a:gradFill>
          <a:ln w="25400" cap="flat" cmpd="sng" algn="ctr">
            <a:solidFill>
              <a:srgbClr val="0B51B5"/>
            </a:solidFill>
            <a:prstDash val="solid"/>
            <a:round/>
            <a:headEnd type="none" w="med" len="med"/>
            <a:tailEnd type="none" w="med" len="med"/>
          </a:ln>
          <a:effectLst/>
        </p:spPr>
      </p:cxnSp>
      <p:sp>
        <p:nvSpPr>
          <p:cNvPr id="10" name="弧形 9"/>
          <p:cNvSpPr/>
          <p:nvPr/>
        </p:nvSpPr>
        <p:spPr bwMode="auto">
          <a:xfrm>
            <a:off x="1477087" y="6240501"/>
            <a:ext cx="720000" cy="540000"/>
          </a:xfrm>
          <a:prstGeom prst="arc">
            <a:avLst>
              <a:gd name="adj1" fmla="val 10822282"/>
              <a:gd name="adj2" fmla="val 16159527"/>
            </a:avLst>
          </a:prstGeom>
          <a:noFill/>
          <a:ln w="25400" cap="flat" cmpd="sng" algn="ctr">
            <a:solidFill>
              <a:srgbClr val="0B51B5"/>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cxnSp>
        <p:nvCxnSpPr>
          <p:cNvPr id="11" name="直接连接符 10"/>
          <p:cNvCxnSpPr>
            <a:stCxn id="10" idx="0"/>
          </p:cNvCxnSpPr>
          <p:nvPr/>
        </p:nvCxnSpPr>
        <p:spPr bwMode="auto">
          <a:xfrm rot="5400000">
            <a:off x="1302472" y="6683375"/>
            <a:ext cx="349249" cy="0"/>
          </a:xfrm>
          <a:prstGeom prst="line">
            <a:avLst/>
          </a:prstGeom>
          <a:gradFill rotWithShape="1">
            <a:gsLst>
              <a:gs pos="0">
                <a:srgbClr val="33CC33"/>
              </a:gs>
              <a:gs pos="100000">
                <a:srgbClr val="33CC33">
                  <a:gamma/>
                  <a:shade val="46275"/>
                  <a:invGamma/>
                </a:srgbClr>
              </a:gs>
            </a:gsLst>
            <a:lin ang="2700000" scaled="1"/>
          </a:gradFill>
          <a:ln w="25400" cap="flat" cmpd="sng" algn="ctr">
            <a:solidFill>
              <a:srgbClr val="0B51B5"/>
            </a:solidFill>
            <a:prstDash val="solid"/>
            <a:round/>
            <a:headEnd type="none" w="med" len="med"/>
            <a:tailEnd type="none" w="med" len="med"/>
          </a:ln>
          <a:effectLst/>
        </p:spPr>
      </p:cxnSp>
      <p:sp>
        <p:nvSpPr>
          <p:cNvPr id="12" name="TextBox 11"/>
          <p:cNvSpPr txBox="1"/>
          <p:nvPr/>
        </p:nvSpPr>
        <p:spPr>
          <a:xfrm>
            <a:off x="8067572" y="6229350"/>
            <a:ext cx="3024289" cy="338554"/>
          </a:xfrm>
          <a:prstGeom prst="rect">
            <a:avLst/>
          </a:prstGeom>
          <a:noFill/>
        </p:spPr>
        <p:txBody>
          <a:bodyPr wrap="none" rtlCol="0">
            <a:spAutoFit/>
          </a:bodyPr>
          <a:lstStyle/>
          <a:p>
            <a:pPr algn="ctr"/>
            <a:r>
              <a:rPr lang="en-US" altLang="zh-CN" sz="1600" dirty="0">
                <a:latin typeface="Calibri" panose="020F0502020204030204" pitchFamily="34" charset="0"/>
              </a:rPr>
              <a:t>Model Based</a:t>
            </a:r>
            <a:r>
              <a:rPr lang="en-US" altLang="zh-CN" sz="1600" baseline="0" dirty="0">
                <a:latin typeface="Calibri" panose="020F0502020204030204" pitchFamily="34" charset="0"/>
              </a:rPr>
              <a:t> Systems Engineering</a:t>
            </a:r>
            <a:endParaRPr lang="zh-CN" altLang="en-US" sz="1600" dirty="0">
              <a:latin typeface="Calibri" panose="020F0502020204030204" pitchFamily="34" charset="0"/>
            </a:endParaRPr>
          </a:p>
        </p:txBody>
      </p:sp>
      <p:sp>
        <p:nvSpPr>
          <p:cNvPr id="13" name="TextBox 12"/>
          <p:cNvSpPr txBox="1"/>
          <p:nvPr/>
        </p:nvSpPr>
        <p:spPr>
          <a:xfrm>
            <a:off x="9396332" y="6505600"/>
            <a:ext cx="1695529" cy="307777"/>
          </a:xfrm>
          <a:prstGeom prst="rect">
            <a:avLst/>
          </a:prstGeom>
          <a:noFill/>
        </p:spPr>
        <p:txBody>
          <a:bodyPr wrap="none" rtlCol="0">
            <a:spAutoFit/>
          </a:bodyPr>
          <a:lstStyle/>
          <a:p>
            <a:pPr algn="ctr"/>
            <a:r>
              <a:rPr lang="en-US" altLang="zh-CN" sz="1400" b="0" i="1" dirty="0">
                <a:latin typeface="Calibri" panose="020F0502020204030204" pitchFamily="34" charset="0"/>
              </a:rPr>
              <a:t>Powered by </a:t>
            </a:r>
            <a:r>
              <a:rPr lang="en-US" altLang="zh-CN" sz="1400" b="1" i="1" dirty="0">
                <a:latin typeface="Calibri" panose="020F0502020204030204" pitchFamily="34" charset="0"/>
              </a:rPr>
              <a:t>MWorks</a:t>
            </a:r>
            <a:endParaRPr lang="zh-CN" altLang="en-US" sz="1400" b="1" i="1" dirty="0">
              <a:latin typeface="Calibri" panose="020F0502020204030204" pitchFamily="34" charset="0"/>
            </a:endParaRPr>
          </a:p>
        </p:txBody>
      </p:sp>
      <p:pic>
        <p:nvPicPr>
          <p:cNvPr id="15" name="图片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03673"/>
            <a:ext cx="12192000" cy="5700059"/>
          </a:xfrm>
          <a:prstGeom prst="rect">
            <a:avLst/>
          </a:prstGeom>
          <a:ln>
            <a:noFill/>
          </a:ln>
        </p:spPr>
      </p:pic>
    </p:spTree>
  </p:cSld>
  <p:clrMap bg1="lt1" tx1="dk1" bg2="lt2" tx2="dk2" accent1="accent1" accent2="accent2" accent3="accent3" accent4="accent4" accent5="accent5" accent6="accent6" hlink="hlink" folHlink="folHlink"/>
  <p:sldLayoutIdLst>
    <p:sldLayoutId id="2147483655" r:id="rId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image" Target="../media/image39.png"/><Relationship Id="rId21" Type="http://schemas.openxmlformats.org/officeDocument/2006/relationships/image" Target="../media/image34.png"/><Relationship Id="rId42" Type="http://schemas.openxmlformats.org/officeDocument/2006/relationships/image" Target="../media/image55.png"/><Relationship Id="rId47" Type="http://schemas.openxmlformats.org/officeDocument/2006/relationships/image" Target="../media/image60.png"/><Relationship Id="rId63" Type="http://schemas.openxmlformats.org/officeDocument/2006/relationships/image" Target="../media/image76.png"/><Relationship Id="rId68" Type="http://schemas.openxmlformats.org/officeDocument/2006/relationships/image" Target="../media/image81.png"/><Relationship Id="rId84" Type="http://schemas.openxmlformats.org/officeDocument/2006/relationships/image" Target="../media/image97.png"/><Relationship Id="rId89" Type="http://schemas.openxmlformats.org/officeDocument/2006/relationships/image" Target="../media/image102.png"/><Relationship Id="rId112" Type="http://schemas.openxmlformats.org/officeDocument/2006/relationships/image" Target="../media/image125.png"/><Relationship Id="rId16" Type="http://schemas.openxmlformats.org/officeDocument/2006/relationships/image" Target="../media/image29.png"/><Relationship Id="rId107" Type="http://schemas.openxmlformats.org/officeDocument/2006/relationships/image" Target="../media/image120.png"/><Relationship Id="rId11" Type="http://schemas.openxmlformats.org/officeDocument/2006/relationships/image" Target="../media/image24.png"/><Relationship Id="rId32" Type="http://schemas.openxmlformats.org/officeDocument/2006/relationships/image" Target="../media/image45.png"/><Relationship Id="rId37" Type="http://schemas.openxmlformats.org/officeDocument/2006/relationships/image" Target="../media/image50.png"/><Relationship Id="rId53" Type="http://schemas.openxmlformats.org/officeDocument/2006/relationships/image" Target="../media/image66.png"/><Relationship Id="rId58" Type="http://schemas.openxmlformats.org/officeDocument/2006/relationships/image" Target="../media/image71.png"/><Relationship Id="rId74" Type="http://schemas.openxmlformats.org/officeDocument/2006/relationships/image" Target="../media/image87.png"/><Relationship Id="rId79" Type="http://schemas.openxmlformats.org/officeDocument/2006/relationships/image" Target="../media/image92.png"/><Relationship Id="rId102" Type="http://schemas.openxmlformats.org/officeDocument/2006/relationships/image" Target="../media/image115.png"/><Relationship Id="rId5" Type="http://schemas.openxmlformats.org/officeDocument/2006/relationships/image" Target="../media/image18.png"/><Relationship Id="rId90" Type="http://schemas.openxmlformats.org/officeDocument/2006/relationships/image" Target="../media/image103.png"/><Relationship Id="rId95" Type="http://schemas.openxmlformats.org/officeDocument/2006/relationships/image" Target="../media/image108.png"/><Relationship Id="rId22" Type="http://schemas.openxmlformats.org/officeDocument/2006/relationships/image" Target="../media/image35.png"/><Relationship Id="rId27" Type="http://schemas.openxmlformats.org/officeDocument/2006/relationships/image" Target="../media/image40.png"/><Relationship Id="rId43" Type="http://schemas.openxmlformats.org/officeDocument/2006/relationships/image" Target="../media/image56.png"/><Relationship Id="rId48" Type="http://schemas.openxmlformats.org/officeDocument/2006/relationships/image" Target="../media/image61.png"/><Relationship Id="rId64" Type="http://schemas.openxmlformats.org/officeDocument/2006/relationships/image" Target="../media/image77.png"/><Relationship Id="rId69" Type="http://schemas.openxmlformats.org/officeDocument/2006/relationships/image" Target="../media/image82.png"/><Relationship Id="rId80" Type="http://schemas.openxmlformats.org/officeDocument/2006/relationships/image" Target="../media/image93.png"/><Relationship Id="rId85" Type="http://schemas.openxmlformats.org/officeDocument/2006/relationships/image" Target="../media/image98.png"/><Relationship Id="rId12" Type="http://schemas.openxmlformats.org/officeDocument/2006/relationships/image" Target="../media/image25.png"/><Relationship Id="rId17" Type="http://schemas.openxmlformats.org/officeDocument/2006/relationships/image" Target="../media/image30.png"/><Relationship Id="rId33" Type="http://schemas.openxmlformats.org/officeDocument/2006/relationships/image" Target="../media/image46.png"/><Relationship Id="rId38" Type="http://schemas.openxmlformats.org/officeDocument/2006/relationships/image" Target="../media/image51.png"/><Relationship Id="rId59" Type="http://schemas.openxmlformats.org/officeDocument/2006/relationships/image" Target="../media/image72.png"/><Relationship Id="rId103" Type="http://schemas.openxmlformats.org/officeDocument/2006/relationships/image" Target="../media/image116.png"/><Relationship Id="rId108" Type="http://schemas.openxmlformats.org/officeDocument/2006/relationships/image" Target="../media/image121.png"/><Relationship Id="rId54" Type="http://schemas.openxmlformats.org/officeDocument/2006/relationships/image" Target="../media/image67.png"/><Relationship Id="rId70" Type="http://schemas.openxmlformats.org/officeDocument/2006/relationships/image" Target="../media/image83.png"/><Relationship Id="rId75" Type="http://schemas.openxmlformats.org/officeDocument/2006/relationships/image" Target="../media/image88.png"/><Relationship Id="rId91" Type="http://schemas.openxmlformats.org/officeDocument/2006/relationships/image" Target="../media/image104.png"/><Relationship Id="rId96" Type="http://schemas.openxmlformats.org/officeDocument/2006/relationships/image" Target="../media/image109.png"/><Relationship Id="rId1" Type="http://schemas.openxmlformats.org/officeDocument/2006/relationships/tags" Target="../tags/tag3.xml"/><Relationship Id="rId6" Type="http://schemas.openxmlformats.org/officeDocument/2006/relationships/image" Target="../media/image19.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png"/><Relationship Id="rId36" Type="http://schemas.openxmlformats.org/officeDocument/2006/relationships/image" Target="../media/image49.png"/><Relationship Id="rId49" Type="http://schemas.openxmlformats.org/officeDocument/2006/relationships/image" Target="../media/image62.png"/><Relationship Id="rId57" Type="http://schemas.openxmlformats.org/officeDocument/2006/relationships/image" Target="../media/image70.png"/><Relationship Id="rId106" Type="http://schemas.openxmlformats.org/officeDocument/2006/relationships/image" Target="../media/image119.png"/><Relationship Id="rId10" Type="http://schemas.openxmlformats.org/officeDocument/2006/relationships/image" Target="../media/image23.png"/><Relationship Id="rId31" Type="http://schemas.openxmlformats.org/officeDocument/2006/relationships/image" Target="../media/image44.png"/><Relationship Id="rId44" Type="http://schemas.openxmlformats.org/officeDocument/2006/relationships/image" Target="../media/image57.png"/><Relationship Id="rId52" Type="http://schemas.openxmlformats.org/officeDocument/2006/relationships/image" Target="../media/image65.png"/><Relationship Id="rId60" Type="http://schemas.openxmlformats.org/officeDocument/2006/relationships/image" Target="../media/image73.png"/><Relationship Id="rId65" Type="http://schemas.openxmlformats.org/officeDocument/2006/relationships/image" Target="../media/image78.png"/><Relationship Id="rId73" Type="http://schemas.openxmlformats.org/officeDocument/2006/relationships/image" Target="../media/image86.png"/><Relationship Id="rId78" Type="http://schemas.openxmlformats.org/officeDocument/2006/relationships/image" Target="../media/image91.png"/><Relationship Id="rId81" Type="http://schemas.openxmlformats.org/officeDocument/2006/relationships/image" Target="../media/image94.png"/><Relationship Id="rId86" Type="http://schemas.openxmlformats.org/officeDocument/2006/relationships/image" Target="../media/image99.png"/><Relationship Id="rId94" Type="http://schemas.openxmlformats.org/officeDocument/2006/relationships/image" Target="../media/image107.png"/><Relationship Id="rId99" Type="http://schemas.openxmlformats.org/officeDocument/2006/relationships/image" Target="../media/image112.png"/><Relationship Id="rId101" Type="http://schemas.openxmlformats.org/officeDocument/2006/relationships/image" Target="../media/image114.png"/><Relationship Id="rId4" Type="http://schemas.openxmlformats.org/officeDocument/2006/relationships/image" Target="../media/image17.png"/><Relationship Id="rId9" Type="http://schemas.openxmlformats.org/officeDocument/2006/relationships/image" Target="../media/image22.png"/><Relationship Id="rId13" Type="http://schemas.openxmlformats.org/officeDocument/2006/relationships/image" Target="../media/image26.png"/><Relationship Id="rId18" Type="http://schemas.openxmlformats.org/officeDocument/2006/relationships/image" Target="../media/image31.png"/><Relationship Id="rId39" Type="http://schemas.openxmlformats.org/officeDocument/2006/relationships/image" Target="../media/image52.png"/><Relationship Id="rId109" Type="http://schemas.openxmlformats.org/officeDocument/2006/relationships/image" Target="../media/image122.png"/><Relationship Id="rId34" Type="http://schemas.openxmlformats.org/officeDocument/2006/relationships/image" Target="../media/image47.png"/><Relationship Id="rId50" Type="http://schemas.openxmlformats.org/officeDocument/2006/relationships/image" Target="../media/image63.png"/><Relationship Id="rId55" Type="http://schemas.openxmlformats.org/officeDocument/2006/relationships/image" Target="../media/image68.png"/><Relationship Id="rId76" Type="http://schemas.openxmlformats.org/officeDocument/2006/relationships/image" Target="../media/image89.png"/><Relationship Id="rId97" Type="http://schemas.openxmlformats.org/officeDocument/2006/relationships/image" Target="../media/image110.png"/><Relationship Id="rId104" Type="http://schemas.openxmlformats.org/officeDocument/2006/relationships/image" Target="../media/image117.png"/><Relationship Id="rId7" Type="http://schemas.openxmlformats.org/officeDocument/2006/relationships/image" Target="../media/image20.png"/><Relationship Id="rId71" Type="http://schemas.openxmlformats.org/officeDocument/2006/relationships/image" Target="../media/image84.png"/><Relationship Id="rId92" Type="http://schemas.openxmlformats.org/officeDocument/2006/relationships/image" Target="../media/image105.png"/><Relationship Id="rId2" Type="http://schemas.openxmlformats.org/officeDocument/2006/relationships/slideLayout" Target="../slideLayouts/slideLayout3.xml"/><Relationship Id="rId29" Type="http://schemas.openxmlformats.org/officeDocument/2006/relationships/image" Target="../media/image42.png"/><Relationship Id="rId24" Type="http://schemas.openxmlformats.org/officeDocument/2006/relationships/image" Target="../media/image37.png"/><Relationship Id="rId40" Type="http://schemas.openxmlformats.org/officeDocument/2006/relationships/image" Target="../media/image53.png"/><Relationship Id="rId45" Type="http://schemas.openxmlformats.org/officeDocument/2006/relationships/image" Target="../media/image58.png"/><Relationship Id="rId66" Type="http://schemas.openxmlformats.org/officeDocument/2006/relationships/image" Target="../media/image79.png"/><Relationship Id="rId87" Type="http://schemas.openxmlformats.org/officeDocument/2006/relationships/image" Target="../media/image100.png"/><Relationship Id="rId110" Type="http://schemas.openxmlformats.org/officeDocument/2006/relationships/image" Target="../media/image123.png"/><Relationship Id="rId61" Type="http://schemas.openxmlformats.org/officeDocument/2006/relationships/image" Target="../media/image74.png"/><Relationship Id="rId82" Type="http://schemas.openxmlformats.org/officeDocument/2006/relationships/image" Target="../media/image95.png"/><Relationship Id="rId19" Type="http://schemas.openxmlformats.org/officeDocument/2006/relationships/image" Target="../media/image32.png"/><Relationship Id="rId14" Type="http://schemas.openxmlformats.org/officeDocument/2006/relationships/image" Target="../media/image27.png"/><Relationship Id="rId30" Type="http://schemas.openxmlformats.org/officeDocument/2006/relationships/image" Target="../media/image43.png"/><Relationship Id="rId35" Type="http://schemas.openxmlformats.org/officeDocument/2006/relationships/image" Target="../media/image48.png"/><Relationship Id="rId56" Type="http://schemas.openxmlformats.org/officeDocument/2006/relationships/image" Target="../media/image69.png"/><Relationship Id="rId77" Type="http://schemas.openxmlformats.org/officeDocument/2006/relationships/image" Target="../media/image90.png"/><Relationship Id="rId100" Type="http://schemas.openxmlformats.org/officeDocument/2006/relationships/image" Target="../media/image113.png"/><Relationship Id="rId105" Type="http://schemas.openxmlformats.org/officeDocument/2006/relationships/image" Target="../media/image118.png"/><Relationship Id="rId8" Type="http://schemas.openxmlformats.org/officeDocument/2006/relationships/image" Target="../media/image21.png"/><Relationship Id="rId51" Type="http://schemas.openxmlformats.org/officeDocument/2006/relationships/image" Target="../media/image64.png"/><Relationship Id="rId72" Type="http://schemas.openxmlformats.org/officeDocument/2006/relationships/image" Target="../media/image85.png"/><Relationship Id="rId93" Type="http://schemas.openxmlformats.org/officeDocument/2006/relationships/image" Target="../media/image106.png"/><Relationship Id="rId98" Type="http://schemas.openxmlformats.org/officeDocument/2006/relationships/image" Target="../media/image111.png"/><Relationship Id="rId3" Type="http://schemas.openxmlformats.org/officeDocument/2006/relationships/image" Target="../media/image16.png"/><Relationship Id="rId25" Type="http://schemas.openxmlformats.org/officeDocument/2006/relationships/image" Target="../media/image38.png"/><Relationship Id="rId46" Type="http://schemas.openxmlformats.org/officeDocument/2006/relationships/image" Target="../media/image59.png"/><Relationship Id="rId67" Type="http://schemas.openxmlformats.org/officeDocument/2006/relationships/image" Target="../media/image80.png"/><Relationship Id="rId20" Type="http://schemas.openxmlformats.org/officeDocument/2006/relationships/image" Target="../media/image33.png"/><Relationship Id="rId41" Type="http://schemas.openxmlformats.org/officeDocument/2006/relationships/image" Target="../media/image54.png"/><Relationship Id="rId62" Type="http://schemas.openxmlformats.org/officeDocument/2006/relationships/image" Target="../media/image75.png"/><Relationship Id="rId83" Type="http://schemas.openxmlformats.org/officeDocument/2006/relationships/image" Target="../media/image96.png"/><Relationship Id="rId88" Type="http://schemas.openxmlformats.org/officeDocument/2006/relationships/image" Target="../media/image101.png"/><Relationship Id="rId111" Type="http://schemas.openxmlformats.org/officeDocument/2006/relationships/image" Target="../media/image124.png"/></Relationships>
</file>

<file path=ppt/slides/_rels/slide21.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28.xml.rels><?xml version="1.0" encoding="UTF-8" standalone="yes"?>
<Relationships xmlns="http://schemas.openxmlformats.org/package/2006/relationships"><Relationship Id="rId3" Type="http://schemas.openxmlformats.org/officeDocument/2006/relationships/image" Target="../media/image128.jpg"/><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9.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988840"/>
            <a:ext cx="10363200" cy="1025921"/>
          </a:xfrm>
        </p:spPr>
        <p:txBody>
          <a:bodyPr/>
          <a:lstStyle/>
          <a:p>
            <a:r>
              <a:rPr lang="zh-CN" altLang="en-US" b="1" dirty="0"/>
              <a:t>试用期工作汇报</a:t>
            </a:r>
            <a:br>
              <a:rPr lang="en-US" altLang="zh-CN" b="1" dirty="0"/>
            </a:br>
            <a:endParaRPr lang="zh-CN" altLang="en-US" b="1" dirty="0"/>
          </a:p>
        </p:txBody>
      </p:sp>
      <p:sp>
        <p:nvSpPr>
          <p:cNvPr id="3" name="副标题 2"/>
          <p:cNvSpPr>
            <a:spLocks noGrp="1"/>
          </p:cNvSpPr>
          <p:nvPr>
            <p:ph type="subTitle" idx="1"/>
          </p:nvPr>
        </p:nvSpPr>
        <p:spPr>
          <a:xfrm>
            <a:off x="1828800" y="3645024"/>
            <a:ext cx="8534400" cy="1957288"/>
          </a:xfrm>
        </p:spPr>
        <p:txBody>
          <a:bodyPr/>
          <a:lstStyle/>
          <a:p>
            <a:r>
              <a:rPr lang="zh-CN" altLang="en-US" dirty="0"/>
              <a:t>汇报人：创新发展部 曹宇宇</a:t>
            </a:r>
            <a:endParaRPr lang="en-US" altLang="zh-CN" dirty="0"/>
          </a:p>
          <a:p>
            <a:r>
              <a:rPr lang="zh-CN" altLang="en-US" dirty="0"/>
              <a:t>指导人：创新发展部 梅再武</a:t>
            </a:r>
            <a:endParaRPr lang="en-US" altLang="zh-CN" dirty="0"/>
          </a:p>
          <a:p>
            <a:r>
              <a:rPr lang="zh-CN" altLang="en-US" dirty="0"/>
              <a:t>入职日期：</a:t>
            </a:r>
            <a:r>
              <a:rPr lang="en-US" altLang="zh-CN" dirty="0"/>
              <a:t>2022</a:t>
            </a:r>
            <a:r>
              <a:rPr lang="zh-CN" altLang="en-US" dirty="0"/>
              <a:t>年</a:t>
            </a:r>
            <a:r>
              <a:rPr lang="en-US" altLang="zh-CN" dirty="0"/>
              <a:t>5</a:t>
            </a:r>
            <a:r>
              <a:rPr lang="zh-CN" altLang="en-US" dirty="0"/>
              <a:t>月</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2.4 </a:t>
            </a:r>
            <a:r>
              <a:rPr lang="zh-CN" altLang="en-US" sz="2400" dirty="0"/>
              <a:t>基于</a:t>
            </a:r>
            <a:r>
              <a:rPr lang="en-US" altLang="zh-CN" sz="2400" dirty="0"/>
              <a:t>Julia</a:t>
            </a:r>
            <a:r>
              <a:rPr lang="zh-CN" altLang="en-US" sz="2400" dirty="0"/>
              <a:t>或</a:t>
            </a:r>
            <a:r>
              <a:rPr lang="en-US" altLang="zh-CN" sz="2400" dirty="0"/>
              <a:t>Julia</a:t>
            </a:r>
            <a:r>
              <a:rPr lang="zh-CN" altLang="en-US" sz="2400" dirty="0"/>
              <a:t>与</a:t>
            </a:r>
            <a:r>
              <a:rPr lang="en-US" altLang="zh-CN" sz="2400" dirty="0"/>
              <a:t>Python</a:t>
            </a:r>
            <a:r>
              <a:rPr lang="zh-CN" altLang="en-US" sz="2400" dirty="0"/>
              <a:t>混合编程完成聚类分析相关函数库的开发</a:t>
            </a:r>
          </a:p>
        </p:txBody>
      </p:sp>
      <p:grpSp>
        <p:nvGrpSpPr>
          <p:cNvPr id="4" name="组合 3">
            <a:extLst>
              <a:ext uri="{FF2B5EF4-FFF2-40B4-BE49-F238E27FC236}">
                <a16:creationId xmlns:a16="http://schemas.microsoft.com/office/drawing/2014/main" id="{C0A3A2A9-D74C-4EE2-2631-3221D61A5557}"/>
              </a:ext>
            </a:extLst>
          </p:cNvPr>
          <p:cNvGrpSpPr/>
          <p:nvPr/>
        </p:nvGrpSpPr>
        <p:grpSpPr>
          <a:xfrm>
            <a:off x="430384" y="1832755"/>
            <a:ext cx="10256367" cy="2140011"/>
            <a:chOff x="430384" y="1832755"/>
            <a:chExt cx="10256367" cy="2140011"/>
          </a:xfrm>
        </p:grpSpPr>
        <p:sp>
          <p:nvSpPr>
            <p:cNvPr id="6" name="îṡ1ïḓe">
              <a:extLst>
                <a:ext uri="{FF2B5EF4-FFF2-40B4-BE49-F238E27FC236}">
                  <a16:creationId xmlns:a16="http://schemas.microsoft.com/office/drawing/2014/main" id="{4AAD5A22-EBCE-8940-C300-62A37188D8BF}"/>
                </a:ext>
              </a:extLst>
            </p:cNvPr>
            <p:cNvSpPr txBox="1"/>
            <p:nvPr/>
          </p:nvSpPr>
          <p:spPr>
            <a:xfrm>
              <a:off x="430384" y="1832755"/>
              <a:ext cx="3504684" cy="584775"/>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zh-CN" altLang="en-US" sz="3200" b="1" dirty="0">
                  <a:solidFill>
                    <a:schemeClr val="accent1"/>
                  </a:solidFill>
                </a:rPr>
                <a:t>聚类分析案例介绍</a:t>
              </a:r>
              <a:endParaRPr kumimoji="0" lang="en-US" altLang="zh-CN" sz="3200" b="1" i="0" u="none" strike="noStrike" kern="1200" cap="none" spc="0" normalizeH="0" baseline="0" noProof="0" dirty="0">
                <a:ln>
                  <a:noFill/>
                </a:ln>
                <a:solidFill>
                  <a:schemeClr val="accent1"/>
                </a:solidFill>
                <a:effectLst/>
                <a:uLnTx/>
                <a:uFillTx/>
              </a:endParaRPr>
            </a:p>
          </p:txBody>
        </p:sp>
        <p:sp>
          <p:nvSpPr>
            <p:cNvPr id="7" name="ïSľîďé">
              <a:extLst>
                <a:ext uri="{FF2B5EF4-FFF2-40B4-BE49-F238E27FC236}">
                  <a16:creationId xmlns:a16="http://schemas.microsoft.com/office/drawing/2014/main" id="{2A8228F7-8858-AF74-13C3-1115E54CF97F}"/>
                </a:ext>
              </a:extLst>
            </p:cNvPr>
            <p:cNvSpPr/>
            <p:nvPr/>
          </p:nvSpPr>
          <p:spPr>
            <a:xfrm>
              <a:off x="540901" y="2482705"/>
              <a:ext cx="3360667" cy="1490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20000"/>
                </a:lnSpc>
              </a:pPr>
              <a:r>
                <a:rPr lang="en-US" altLang="zh-CN" sz="1400" b="1" dirty="0">
                  <a:solidFill>
                    <a:schemeClr val="tx1">
                      <a:alpha val="60000"/>
                    </a:schemeClr>
                  </a:solidFill>
                  <a:effectLst/>
                </a:rPr>
                <a:t>K</a:t>
              </a:r>
              <a:r>
                <a:rPr lang="zh-CN" altLang="en-US" sz="1400" b="1" dirty="0">
                  <a:solidFill>
                    <a:schemeClr val="tx1">
                      <a:alpha val="60000"/>
                    </a:schemeClr>
                  </a:solidFill>
                  <a:effectLst/>
                </a:rPr>
                <a:t>均值聚类</a:t>
              </a:r>
              <a:r>
                <a:rPr lang="zh-CN" altLang="en-US" sz="1400" dirty="0">
                  <a:solidFill>
                    <a:schemeClr val="tx1">
                      <a:alpha val="60000"/>
                    </a:schemeClr>
                  </a:solidFill>
                  <a:effectLst/>
                </a:rPr>
                <a:t>：</a:t>
              </a:r>
              <a:endParaRPr lang="en-US" altLang="zh-CN" sz="1400" dirty="0">
                <a:solidFill>
                  <a:schemeClr val="tx1">
                    <a:alpha val="60000"/>
                  </a:schemeClr>
                </a:solidFill>
                <a:effectLst/>
              </a:endParaRPr>
            </a:p>
            <a:p>
              <a:pPr>
                <a:lnSpc>
                  <a:spcPct val="120000"/>
                </a:lnSpc>
              </a:pPr>
              <a:r>
                <a:rPr lang="zh-CN" altLang="en-US" sz="1400" dirty="0">
                  <a:solidFill>
                    <a:schemeClr val="tx1">
                      <a:alpha val="60000"/>
                    </a:schemeClr>
                  </a:solidFill>
                  <a:effectLst/>
                </a:rPr>
                <a:t>鸢尾花（</a:t>
              </a:r>
              <a:r>
                <a:rPr lang="en-US" altLang="zh-CN" sz="1400" dirty="0">
                  <a:solidFill>
                    <a:schemeClr val="tx1">
                      <a:alpha val="60000"/>
                    </a:schemeClr>
                  </a:solidFill>
                  <a:effectLst/>
                </a:rPr>
                <a:t>iris</a:t>
              </a:r>
              <a:r>
                <a:rPr lang="zh-CN" altLang="en-US" sz="1400" dirty="0">
                  <a:solidFill>
                    <a:schemeClr val="tx1">
                      <a:alpha val="60000"/>
                    </a:schemeClr>
                  </a:solidFill>
                  <a:effectLst/>
                </a:rPr>
                <a:t>）数据集测量了所有</a:t>
              </a:r>
              <a:r>
                <a:rPr lang="en-US" altLang="zh-CN" sz="1400" dirty="0">
                  <a:solidFill>
                    <a:schemeClr val="tx1">
                      <a:alpha val="60000"/>
                    </a:schemeClr>
                  </a:solidFill>
                  <a:effectLst/>
                </a:rPr>
                <a:t>150</a:t>
              </a:r>
              <a:r>
                <a:rPr lang="zh-CN" altLang="en-US" sz="1400" dirty="0">
                  <a:solidFill>
                    <a:schemeClr val="tx1">
                      <a:alpha val="60000"/>
                    </a:schemeClr>
                  </a:solidFill>
                  <a:effectLst/>
                </a:rPr>
                <a:t>个样本的</a:t>
              </a:r>
              <a:r>
                <a:rPr lang="en-US" altLang="zh-CN" sz="1400" dirty="0">
                  <a:solidFill>
                    <a:schemeClr val="tx1">
                      <a:alpha val="60000"/>
                    </a:schemeClr>
                  </a:solidFill>
                  <a:effectLst/>
                </a:rPr>
                <a:t>4</a:t>
              </a:r>
              <a:r>
                <a:rPr lang="zh-CN" altLang="en-US" sz="1400" dirty="0">
                  <a:solidFill>
                    <a:schemeClr val="tx1">
                      <a:alpha val="60000"/>
                    </a:schemeClr>
                  </a:solidFill>
                  <a:effectLst/>
                </a:rPr>
                <a:t>个特征，分别是：  </a:t>
              </a:r>
              <a:r>
                <a:rPr lang="en-US" altLang="zh-CN" sz="1400" dirty="0">
                  <a:solidFill>
                    <a:schemeClr val="tx1">
                      <a:alpha val="60000"/>
                    </a:schemeClr>
                  </a:solidFill>
                  <a:effectLst/>
                </a:rPr>
                <a:t>sepal length (</a:t>
              </a:r>
              <a:r>
                <a:rPr lang="zh-CN" altLang="en-US" sz="1400" dirty="0">
                  <a:solidFill>
                    <a:schemeClr val="tx1">
                      <a:alpha val="60000"/>
                    </a:schemeClr>
                  </a:solidFill>
                  <a:effectLst/>
                </a:rPr>
                <a:t>花萼长度</a:t>
              </a:r>
              <a:r>
                <a:rPr lang="en-US" altLang="zh-CN" sz="1400" dirty="0">
                  <a:solidFill>
                    <a:schemeClr val="tx1">
                      <a:alpha val="60000"/>
                    </a:schemeClr>
                  </a:solidFill>
                  <a:effectLst/>
                </a:rPr>
                <a:t>)  sepal width (</a:t>
              </a:r>
              <a:r>
                <a:rPr lang="zh-CN" altLang="en-US" sz="1400" dirty="0">
                  <a:solidFill>
                    <a:schemeClr val="tx1">
                      <a:alpha val="60000"/>
                    </a:schemeClr>
                  </a:solidFill>
                  <a:effectLst/>
                </a:rPr>
                <a:t>花萼宽度</a:t>
              </a:r>
              <a:r>
                <a:rPr lang="en-US" altLang="zh-CN" sz="1400" dirty="0">
                  <a:solidFill>
                    <a:schemeClr val="tx1">
                      <a:alpha val="60000"/>
                    </a:schemeClr>
                  </a:solidFill>
                  <a:effectLst/>
                </a:rPr>
                <a:t>)  petal length (</a:t>
              </a:r>
              <a:r>
                <a:rPr lang="zh-CN" altLang="en-US" sz="1400" dirty="0">
                  <a:solidFill>
                    <a:schemeClr val="tx1">
                      <a:alpha val="60000"/>
                    </a:schemeClr>
                  </a:solidFill>
                  <a:effectLst/>
                </a:rPr>
                <a:t>花瓣长度</a:t>
              </a:r>
              <a:r>
                <a:rPr lang="en-US" altLang="zh-CN" sz="1400" dirty="0">
                  <a:solidFill>
                    <a:schemeClr val="tx1">
                      <a:alpha val="60000"/>
                    </a:schemeClr>
                  </a:solidFill>
                  <a:effectLst/>
                </a:rPr>
                <a:t>)  petal width (</a:t>
              </a:r>
              <a:r>
                <a:rPr lang="zh-CN" altLang="en-US" sz="1400" dirty="0">
                  <a:solidFill>
                    <a:schemeClr val="tx1">
                      <a:alpha val="60000"/>
                    </a:schemeClr>
                  </a:solidFill>
                  <a:effectLst/>
                </a:rPr>
                <a:t>花瓣宽度</a:t>
              </a:r>
              <a:r>
                <a:rPr lang="en-US" altLang="zh-CN" sz="1400" dirty="0">
                  <a:solidFill>
                    <a:schemeClr val="tx1">
                      <a:alpha val="60000"/>
                    </a:schemeClr>
                  </a:solidFill>
                  <a:effectLst/>
                </a:rPr>
                <a:t>)</a:t>
              </a:r>
              <a:r>
                <a:rPr lang="zh-CN" altLang="en-US" sz="1400" dirty="0">
                  <a:solidFill>
                    <a:schemeClr val="tx1">
                      <a:alpha val="60000"/>
                    </a:schemeClr>
                  </a:solidFill>
                  <a:effectLst/>
                </a:rPr>
                <a:t>。</a:t>
              </a:r>
              <a:endParaRPr lang="en-US" altLang="zh-CN" sz="1400" dirty="0">
                <a:solidFill>
                  <a:schemeClr val="tx1">
                    <a:alpha val="60000"/>
                  </a:schemeClr>
                </a:solidFill>
                <a:effectLst/>
              </a:endParaRPr>
            </a:p>
          </p:txBody>
        </p:sp>
        <p:sp>
          <p:nvSpPr>
            <p:cNvPr id="27" name="iṡlïḓé">
              <a:extLst>
                <a:ext uri="{FF2B5EF4-FFF2-40B4-BE49-F238E27FC236}">
                  <a16:creationId xmlns:a16="http://schemas.microsoft.com/office/drawing/2014/main" id="{DAB501AC-092D-9C80-9511-04A6A1EAF6A7}"/>
                </a:ext>
              </a:extLst>
            </p:cNvPr>
            <p:cNvSpPr/>
            <p:nvPr/>
          </p:nvSpPr>
          <p:spPr>
            <a:xfrm>
              <a:off x="5520313" y="1832755"/>
              <a:ext cx="1422399" cy="525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dirty="0">
                  <a:solidFill>
                    <a:schemeClr val="tx1"/>
                  </a:solidFill>
                </a:rPr>
                <a:t>代码实现</a:t>
              </a:r>
              <a:endParaRPr kumimoji="1" lang="en-US" altLang="zh-CN" sz="2000" b="1" dirty="0">
                <a:solidFill>
                  <a:schemeClr val="tx1"/>
                </a:solidFill>
              </a:endParaRPr>
            </a:p>
          </p:txBody>
        </p:sp>
        <p:sp>
          <p:nvSpPr>
            <p:cNvPr id="29" name="íṥļíḓe">
              <a:extLst>
                <a:ext uri="{FF2B5EF4-FFF2-40B4-BE49-F238E27FC236}">
                  <a16:creationId xmlns:a16="http://schemas.microsoft.com/office/drawing/2014/main" id="{39CA8CD4-471C-1E41-B195-672C84DA8F7C}"/>
                </a:ext>
              </a:extLst>
            </p:cNvPr>
            <p:cNvSpPr/>
            <p:nvPr/>
          </p:nvSpPr>
          <p:spPr>
            <a:xfrm>
              <a:off x="9264352" y="1832755"/>
              <a:ext cx="1422399" cy="525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dirty="0">
                  <a:solidFill>
                    <a:schemeClr val="tx1"/>
                  </a:solidFill>
                </a:rPr>
                <a:t>结果展示</a:t>
              </a:r>
              <a:endParaRPr kumimoji="1" lang="en-US" altLang="zh-CN" sz="2000" b="1" dirty="0">
                <a:solidFill>
                  <a:schemeClr val="tx1"/>
                </a:solidFill>
              </a:endParaRPr>
            </a:p>
          </p:txBody>
        </p:sp>
      </p:grpSp>
      <p:pic>
        <p:nvPicPr>
          <p:cNvPr id="9" name="图片 8">
            <a:extLst>
              <a:ext uri="{FF2B5EF4-FFF2-40B4-BE49-F238E27FC236}">
                <a16:creationId xmlns:a16="http://schemas.microsoft.com/office/drawing/2014/main" id="{6FD09DE9-A180-B002-2C64-ACD92064E26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9879" y="4173121"/>
            <a:ext cx="3231689" cy="1490061"/>
          </a:xfrm>
          <a:prstGeom prst="rect">
            <a:avLst/>
          </a:prstGeom>
        </p:spPr>
      </p:pic>
      <p:pic>
        <p:nvPicPr>
          <p:cNvPr id="12" name="图片 11">
            <a:extLst>
              <a:ext uri="{FF2B5EF4-FFF2-40B4-BE49-F238E27FC236}">
                <a16:creationId xmlns:a16="http://schemas.microsoft.com/office/drawing/2014/main" id="{BD1ECA5A-D81B-6D91-4C70-CE60CEC7F334}"/>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04185" y="2417530"/>
            <a:ext cx="3961134" cy="1995851"/>
          </a:xfrm>
          <a:prstGeom prst="rect">
            <a:avLst/>
          </a:prstGeom>
        </p:spPr>
      </p:pic>
      <p:pic>
        <p:nvPicPr>
          <p:cNvPr id="15" name="图片 14">
            <a:extLst>
              <a:ext uri="{FF2B5EF4-FFF2-40B4-BE49-F238E27FC236}">
                <a16:creationId xmlns:a16="http://schemas.microsoft.com/office/drawing/2014/main" id="{05BDDBC3-A1AE-AAB1-81AD-91FF53404F78}"/>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90434" y="2417530"/>
            <a:ext cx="3640558" cy="2385194"/>
          </a:xfrm>
          <a:prstGeom prst="rect">
            <a:avLst/>
          </a:prstGeom>
        </p:spPr>
      </p:pic>
      <p:sp>
        <p:nvSpPr>
          <p:cNvPr id="16" name="ïSľîďé">
            <a:extLst>
              <a:ext uri="{FF2B5EF4-FFF2-40B4-BE49-F238E27FC236}">
                <a16:creationId xmlns:a16="http://schemas.microsoft.com/office/drawing/2014/main" id="{A60F95B1-00A9-F341-DE8D-0A7D8B5E9E48}"/>
              </a:ext>
            </a:extLst>
          </p:cNvPr>
          <p:cNvSpPr/>
          <p:nvPr/>
        </p:nvSpPr>
        <p:spPr>
          <a:xfrm>
            <a:off x="4304185" y="4697390"/>
            <a:ext cx="3961134" cy="9764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20000"/>
              </a:lnSpc>
            </a:pPr>
            <a:r>
              <a:rPr lang="zh-CN" altLang="en-US" sz="1400" dirty="0">
                <a:solidFill>
                  <a:schemeClr val="tx1">
                    <a:alpha val="60000"/>
                  </a:schemeClr>
                </a:solidFill>
                <a:effectLst/>
              </a:rPr>
              <a:t>选择鸢尾花（</a:t>
            </a:r>
            <a:r>
              <a:rPr lang="en-US" altLang="zh-CN" sz="1400" dirty="0">
                <a:solidFill>
                  <a:schemeClr val="tx1">
                    <a:alpha val="60000"/>
                  </a:schemeClr>
                </a:solidFill>
                <a:effectLst/>
              </a:rPr>
              <a:t>iris</a:t>
            </a:r>
            <a:r>
              <a:rPr lang="zh-CN" altLang="en-US" sz="1400" dirty="0">
                <a:solidFill>
                  <a:schemeClr val="tx1">
                    <a:alpha val="60000"/>
                  </a:schemeClr>
                </a:solidFill>
                <a:effectLst/>
              </a:rPr>
              <a:t>）数据集前</a:t>
            </a:r>
            <a:r>
              <a:rPr lang="en-US" altLang="zh-CN" sz="1400" dirty="0">
                <a:solidFill>
                  <a:schemeClr val="tx1">
                    <a:alpha val="60000"/>
                  </a:schemeClr>
                </a:solidFill>
                <a:effectLst/>
              </a:rPr>
              <a:t>4</a:t>
            </a:r>
            <a:r>
              <a:rPr lang="zh-CN" altLang="en-US" sz="1400" dirty="0">
                <a:solidFill>
                  <a:schemeClr val="tx1">
                    <a:alpha val="60000"/>
                  </a:schemeClr>
                </a:solidFill>
                <a:effectLst/>
              </a:rPr>
              <a:t>列所有</a:t>
            </a:r>
            <a:r>
              <a:rPr lang="en-US" altLang="zh-CN" sz="1400" dirty="0">
                <a:solidFill>
                  <a:schemeClr val="tx1">
                    <a:alpha val="60000"/>
                  </a:schemeClr>
                </a:solidFill>
                <a:effectLst/>
              </a:rPr>
              <a:t>150</a:t>
            </a:r>
            <a:r>
              <a:rPr lang="zh-CN" altLang="en-US" sz="1400" dirty="0">
                <a:solidFill>
                  <a:schemeClr val="tx1">
                    <a:alpha val="60000"/>
                  </a:schemeClr>
                </a:solidFill>
                <a:effectLst/>
              </a:rPr>
              <a:t>个样本的</a:t>
            </a:r>
            <a:r>
              <a:rPr lang="en-US" altLang="zh-CN" sz="1400" dirty="0">
                <a:solidFill>
                  <a:schemeClr val="tx1">
                    <a:alpha val="60000"/>
                  </a:schemeClr>
                </a:solidFill>
                <a:effectLst/>
              </a:rPr>
              <a:t>4</a:t>
            </a:r>
            <a:r>
              <a:rPr lang="zh-CN" altLang="en-US" sz="1400" dirty="0">
                <a:solidFill>
                  <a:schemeClr val="tx1">
                    <a:alpha val="60000"/>
                  </a:schemeClr>
                </a:solidFill>
                <a:effectLst/>
              </a:rPr>
              <a:t>个特征进行聚类，将聚类的类别数设置为</a:t>
            </a:r>
            <a:r>
              <a:rPr lang="en-US" altLang="zh-CN" sz="1400" dirty="0">
                <a:solidFill>
                  <a:schemeClr val="tx1">
                    <a:alpha val="60000"/>
                  </a:schemeClr>
                </a:solidFill>
                <a:effectLst/>
              </a:rPr>
              <a:t>3</a:t>
            </a:r>
            <a:r>
              <a:rPr lang="zh-CN" altLang="en-US" sz="1400" dirty="0">
                <a:solidFill>
                  <a:schemeClr val="tx1">
                    <a:alpha val="60000"/>
                  </a:schemeClr>
                </a:solidFill>
                <a:effectLst/>
              </a:rPr>
              <a:t>个，通过</a:t>
            </a:r>
            <a:r>
              <a:rPr lang="zh-CN" altLang="en-US" sz="1400" dirty="0">
                <a:solidFill>
                  <a:schemeClr val="tx1">
                    <a:alpha val="60000"/>
                  </a:schemeClr>
                </a:solidFill>
              </a:rPr>
              <a:t>事先</a:t>
            </a:r>
            <a:r>
              <a:rPr lang="zh-CN" altLang="en-US" sz="1400" dirty="0">
                <a:solidFill>
                  <a:schemeClr val="tx1">
                    <a:alpha val="60000"/>
                  </a:schemeClr>
                </a:solidFill>
                <a:effectLst/>
              </a:rPr>
              <a:t>写好的</a:t>
            </a:r>
            <a:r>
              <a:rPr lang="en-US" altLang="zh-CN" sz="1400" dirty="0">
                <a:solidFill>
                  <a:schemeClr val="tx1">
                    <a:alpha val="60000"/>
                  </a:schemeClr>
                </a:solidFill>
                <a:effectLst/>
              </a:rPr>
              <a:t>kmeans</a:t>
            </a:r>
            <a:r>
              <a:rPr lang="en-US" altLang="zh-CN" sz="1400" dirty="0">
                <a:solidFill>
                  <a:schemeClr val="tx1">
                    <a:alpha val="60000"/>
                  </a:schemeClr>
                </a:solidFill>
              </a:rPr>
              <a:t>()</a:t>
            </a:r>
            <a:r>
              <a:rPr lang="zh-CN" altLang="en-US" sz="1400" dirty="0">
                <a:solidFill>
                  <a:schemeClr val="tx1">
                    <a:alpha val="60000"/>
                  </a:schemeClr>
                </a:solidFill>
                <a:effectLst/>
              </a:rPr>
              <a:t>函数实现聚类。</a:t>
            </a:r>
            <a:endParaRPr lang="en-US" altLang="zh-CN" sz="1400" dirty="0">
              <a:solidFill>
                <a:schemeClr val="tx1">
                  <a:alpha val="60000"/>
                </a:schemeClr>
              </a:solidFill>
              <a:effectLst/>
            </a:endParaRPr>
          </a:p>
        </p:txBody>
      </p:sp>
      <p:sp>
        <p:nvSpPr>
          <p:cNvPr id="17" name="ïSľîďé">
            <a:extLst>
              <a:ext uri="{FF2B5EF4-FFF2-40B4-BE49-F238E27FC236}">
                <a16:creationId xmlns:a16="http://schemas.microsoft.com/office/drawing/2014/main" id="{1962E77F-6DEA-669B-F0AD-633454A05280}"/>
              </a:ext>
            </a:extLst>
          </p:cNvPr>
          <p:cNvSpPr/>
          <p:nvPr/>
        </p:nvSpPr>
        <p:spPr>
          <a:xfrm>
            <a:off x="8520084" y="4644213"/>
            <a:ext cx="3410908" cy="12315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20000"/>
              </a:lnSpc>
            </a:pPr>
            <a:r>
              <a:rPr lang="zh-CN" altLang="en-US" sz="1400" dirty="0">
                <a:solidFill>
                  <a:schemeClr val="tx1">
                    <a:alpha val="60000"/>
                  </a:schemeClr>
                </a:solidFill>
                <a:effectLst/>
              </a:rPr>
              <a:t>根据聚类结果可知，位于左下角的类别聚类效果很好，位于右上角的两类只有少数点未正确聚类。总的来说，聚类结果较好。</a:t>
            </a:r>
            <a:endParaRPr lang="en-US" altLang="zh-CN" sz="1400" dirty="0">
              <a:solidFill>
                <a:schemeClr val="tx1">
                  <a:alpha val="60000"/>
                </a:schemeClr>
              </a:solidFill>
              <a:effectLst/>
            </a:endParaRPr>
          </a:p>
        </p:txBody>
      </p:sp>
    </p:spTree>
    <p:extLst>
      <p:ext uri="{BB962C8B-B14F-4D97-AF65-F5344CB8AC3E}">
        <p14:creationId xmlns:p14="http://schemas.microsoft.com/office/powerpoint/2010/main" val="16414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 </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2.5 </a:t>
            </a:r>
            <a:r>
              <a:rPr lang="zh-CN" altLang="en-US" sz="2400" dirty="0">
                <a:solidFill>
                  <a:srgbClr val="000000"/>
                </a:solidFill>
              </a:rPr>
              <a:t>开发基于机器学习的故障预测案例</a:t>
            </a:r>
            <a:r>
              <a:rPr lang="en-US" altLang="zh-CN" sz="2400" dirty="0">
                <a:solidFill>
                  <a:srgbClr val="000000"/>
                </a:solidFill>
              </a:rPr>
              <a:t>-</a:t>
            </a:r>
            <a:r>
              <a:rPr lang="zh-CN" altLang="en-US" sz="2400" dirty="0">
                <a:solidFill>
                  <a:srgbClr val="000000"/>
                </a:solidFill>
              </a:rPr>
              <a:t>概述</a:t>
            </a:r>
            <a:r>
              <a:rPr lang="en-US" altLang="zh-CN" sz="2400" dirty="0">
                <a:solidFill>
                  <a:srgbClr val="000000"/>
                </a:solidFill>
              </a:rPr>
              <a:t>-</a:t>
            </a:r>
            <a:r>
              <a:rPr lang="zh-CN" altLang="en-US" sz="2400" dirty="0">
                <a:solidFill>
                  <a:srgbClr val="000000"/>
                </a:solidFill>
              </a:rPr>
              <a:t>舵系统介绍</a:t>
            </a:r>
            <a:endParaRPr lang="zh-CN" altLang="en-US" sz="2400" dirty="0"/>
          </a:p>
        </p:txBody>
      </p:sp>
      <p:sp>
        <p:nvSpPr>
          <p:cNvPr id="5" name="文本框 4">
            <a:extLst>
              <a:ext uri="{FF2B5EF4-FFF2-40B4-BE49-F238E27FC236}">
                <a16:creationId xmlns:a16="http://schemas.microsoft.com/office/drawing/2014/main" id="{04A85AB2-8944-D459-0E5C-3712FBBD60C3}"/>
              </a:ext>
            </a:extLst>
          </p:cNvPr>
          <p:cNvSpPr txBox="1"/>
          <p:nvPr/>
        </p:nvSpPr>
        <p:spPr>
          <a:xfrm>
            <a:off x="839416" y="2060848"/>
            <a:ext cx="10269415" cy="3416320"/>
          </a:xfrm>
          <a:prstGeom prst="rect">
            <a:avLst/>
          </a:prstGeom>
          <a:noFill/>
        </p:spPr>
        <p:txBody>
          <a:bodyPr wrap="square" rtlCol="0">
            <a:spAutoFit/>
          </a:bodyPr>
          <a:lstStyle/>
          <a:p>
            <a:pPr algn="just">
              <a:buClr>
                <a:srgbClr val="C00000"/>
              </a:buClr>
            </a:pPr>
            <a:r>
              <a:rPr lang="zh-CN" altLang="zh-CN" dirty="0"/>
              <a:t>飞行器舵系统广泛应用于航空、航天、武器制导等高精度控制领域。舵系统通常由驱动、传动系统、舵叶以及控制系统组成，它是一种高精度的位置伺服系统。</a:t>
            </a:r>
            <a:endParaRPr lang="en-US" altLang="zh-CN" dirty="0"/>
          </a:p>
          <a:p>
            <a:pPr algn="just">
              <a:buClr>
                <a:srgbClr val="C00000"/>
              </a:buClr>
            </a:pPr>
            <a:endParaRPr lang="en-US" altLang="zh-CN" sz="1800" dirty="0">
              <a:effectLst/>
              <a:ea typeface="等线" panose="02010600030101010101" pitchFamily="2" charset="-122"/>
              <a:cs typeface="Times New Roman" panose="02020603050405020304" pitchFamily="18" charset="0"/>
            </a:endParaRPr>
          </a:p>
          <a:p>
            <a:pPr marL="285750" indent="-285750" algn="just">
              <a:buClr>
                <a:srgbClr val="C00000"/>
              </a:buClr>
              <a:buFont typeface="Wingdings" panose="05000000000000000000" pitchFamily="2" charset="2"/>
              <a:buChar char="Ø"/>
            </a:pPr>
            <a:r>
              <a:rPr lang="zh-CN" altLang="zh-CN" sz="1800" dirty="0">
                <a:effectLst/>
                <a:latin typeface="+mn-ea"/>
                <a:cs typeface="Times New Roman" panose="02020603050405020304" pitchFamily="18" charset="0"/>
              </a:rPr>
              <a:t>首先，</a:t>
            </a:r>
            <a:r>
              <a:rPr lang="zh-CN" altLang="en-US" sz="1800" dirty="0">
                <a:effectLst/>
                <a:latin typeface="+mn-ea"/>
                <a:cs typeface="Times New Roman" panose="02020603050405020304" pitchFamily="18" charset="0"/>
              </a:rPr>
              <a:t>该系统是</a:t>
            </a:r>
            <a:r>
              <a:rPr lang="zh-CN" altLang="zh-CN" dirty="0">
                <a:latin typeface="+mn-ea"/>
              </a:rPr>
              <a:t>以</a:t>
            </a:r>
            <a:r>
              <a:rPr lang="en-US" altLang="zh-CN" dirty="0">
                <a:latin typeface="+mn-ea"/>
              </a:rPr>
              <a:t>Modelica</a:t>
            </a:r>
            <a:r>
              <a:rPr lang="zh-CN" altLang="zh-CN" dirty="0">
                <a:latin typeface="+mn-ea"/>
              </a:rPr>
              <a:t>规范为基础，以平台</a:t>
            </a:r>
            <a:r>
              <a:rPr lang="en-US" altLang="zh-CN" dirty="0">
                <a:latin typeface="+mn-ea"/>
              </a:rPr>
              <a:t>MWorks</a:t>
            </a:r>
            <a:r>
              <a:rPr lang="zh-CN" altLang="zh-CN" dirty="0">
                <a:latin typeface="+mn-ea"/>
              </a:rPr>
              <a:t>为核心</a:t>
            </a:r>
            <a:r>
              <a:rPr lang="zh-CN" altLang="en-US" dirty="0">
                <a:latin typeface="+mn-ea"/>
              </a:rPr>
              <a:t>，</a:t>
            </a:r>
            <a:r>
              <a:rPr lang="zh-CN" altLang="zh-CN" dirty="0">
                <a:latin typeface="+mn-ea"/>
              </a:rPr>
              <a:t>开发</a:t>
            </a:r>
            <a:r>
              <a:rPr lang="zh-CN" altLang="en-US" dirty="0">
                <a:latin typeface="+mn-ea"/>
              </a:rPr>
              <a:t>的</a:t>
            </a:r>
            <a:r>
              <a:rPr lang="zh-CN" altLang="zh-CN" dirty="0">
                <a:latin typeface="+mn-ea"/>
              </a:rPr>
              <a:t>具有自主知识产权的舵系统多领域模型库，实现模型可重用、系统可重构</a:t>
            </a:r>
            <a:r>
              <a:rPr lang="zh-CN" altLang="zh-CN" sz="1800" dirty="0">
                <a:effectLst/>
                <a:latin typeface="+mn-ea"/>
                <a:cs typeface="Times New Roman" panose="02020603050405020304" pitchFamily="18" charset="0"/>
              </a:rPr>
              <a:t>。</a:t>
            </a:r>
            <a:endParaRPr lang="en-US" altLang="zh-CN" sz="1800" kern="100" dirty="0">
              <a:effectLst/>
              <a:latin typeface="+mn-ea"/>
              <a:cs typeface="Times New Roman" panose="02020603050405020304" pitchFamily="18" charset="0"/>
            </a:endParaRPr>
          </a:p>
          <a:p>
            <a:pPr indent="2667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Clr>
                <a:srgbClr val="C00000"/>
              </a:buClr>
              <a:buFont typeface="Wingdings" panose="05000000000000000000" pitchFamily="2" charset="2"/>
              <a:buChar char="Ø"/>
            </a:pPr>
            <a:r>
              <a:rPr lang="zh-CN" altLang="zh-CN" sz="1800" dirty="0">
                <a:effectLst/>
                <a:latin typeface="+mn-ea"/>
                <a:cs typeface="Times New Roman" panose="02020603050405020304" pitchFamily="18" charset="0"/>
              </a:rPr>
              <a:t>其次，</a:t>
            </a:r>
            <a:r>
              <a:rPr lang="zh-CN" altLang="en-US" sz="1800" dirty="0">
                <a:effectLst/>
                <a:latin typeface="+mn-ea"/>
                <a:cs typeface="Times New Roman" panose="02020603050405020304" pitchFamily="18" charset="0"/>
              </a:rPr>
              <a:t>该系统由电机系统、传动系统、结构系统、控制系统、电气系统、热控系统、测量系统、负载系统八个系统构成</a:t>
            </a:r>
            <a:r>
              <a:rPr lang="zh-CN" altLang="zh-CN" sz="1800" dirty="0">
                <a:effectLst/>
                <a:latin typeface="+mn-ea"/>
                <a:cs typeface="Times New Roman" panose="02020603050405020304" pitchFamily="18" charset="0"/>
              </a:rPr>
              <a:t>。</a:t>
            </a:r>
            <a:endParaRPr lang="zh-CN" altLang="zh-CN" sz="1800" kern="100" dirty="0">
              <a:effectLst/>
              <a:latin typeface="+mn-ea"/>
              <a:cs typeface="Times New Roman" panose="02020603050405020304" pitchFamily="18" charset="0"/>
            </a:endParaRPr>
          </a:p>
          <a:p>
            <a:pPr indent="266700" algn="just"/>
            <a:endParaRPr lang="en-US" altLang="zh-CN" sz="1800" kern="100" dirty="0">
              <a:effectLst/>
              <a:latin typeface="+mn-ea"/>
              <a:cs typeface="Times New Roman" panose="02020603050405020304" pitchFamily="18" charset="0"/>
            </a:endParaRPr>
          </a:p>
          <a:p>
            <a:pPr marL="285750" indent="-285750" algn="just">
              <a:buClr>
                <a:srgbClr val="C00000"/>
              </a:buClr>
              <a:buFont typeface="Wingdings" panose="05000000000000000000" pitchFamily="2" charset="2"/>
              <a:buChar char="Ø"/>
            </a:pPr>
            <a:r>
              <a:rPr lang="zh-CN" altLang="zh-CN" dirty="0">
                <a:latin typeface="+mn-ea"/>
                <a:cs typeface="Times New Roman" panose="02020603050405020304" pitchFamily="18" charset="0"/>
              </a:rPr>
              <a:t>最后，随着</a:t>
            </a:r>
            <a:r>
              <a:rPr lang="zh-CN" altLang="en-US" dirty="0">
                <a:latin typeface="+mn-ea"/>
                <a:cs typeface="Times New Roman" panose="02020603050405020304" pitchFamily="18" charset="0"/>
              </a:rPr>
              <a:t>系统使用时间增加</a:t>
            </a:r>
            <a:r>
              <a:rPr lang="zh-CN" altLang="zh-CN" dirty="0">
                <a:latin typeface="+mn-ea"/>
                <a:cs typeface="Times New Roman" panose="02020603050405020304" pitchFamily="18" charset="0"/>
              </a:rPr>
              <a:t>，</a:t>
            </a:r>
            <a:r>
              <a:rPr lang="zh-CN" altLang="en-US" dirty="0">
                <a:latin typeface="+mn-ea"/>
                <a:cs typeface="Times New Roman" panose="02020603050405020304" pitchFamily="18" charset="0"/>
              </a:rPr>
              <a:t>影响</a:t>
            </a:r>
            <a:r>
              <a:rPr lang="zh-CN" altLang="zh-CN" dirty="0">
                <a:latin typeface="+mn-ea"/>
                <a:cs typeface="Times New Roman" panose="02020603050405020304" pitchFamily="18" charset="0"/>
              </a:rPr>
              <a:t>其可靠性的因素变得越来越复杂，</a:t>
            </a:r>
            <a:r>
              <a:rPr lang="zh-CN" altLang="en-US" dirty="0">
                <a:latin typeface="+mn-ea"/>
                <a:cs typeface="Times New Roman" panose="02020603050405020304" pitchFamily="18" charset="0"/>
              </a:rPr>
              <a:t>各系统之间故</a:t>
            </a:r>
            <a:r>
              <a:rPr lang="zh-CN" altLang="zh-CN" dirty="0">
                <a:latin typeface="+mn-ea"/>
                <a:cs typeface="Times New Roman" panose="02020603050405020304" pitchFamily="18" charset="0"/>
              </a:rPr>
              <a:t>障变得非常频繁。</a:t>
            </a:r>
          </a:p>
          <a:p>
            <a:endParaRPr lang="zh-CN" altLang="en-US" dirty="0"/>
          </a:p>
        </p:txBody>
      </p:sp>
      <p:sp>
        <p:nvSpPr>
          <p:cNvPr id="4" name="文本框 3">
            <a:extLst>
              <a:ext uri="{FF2B5EF4-FFF2-40B4-BE49-F238E27FC236}">
                <a16:creationId xmlns:a16="http://schemas.microsoft.com/office/drawing/2014/main" id="{4C148042-21A8-9CFF-C2AE-AE47739622B0}"/>
              </a:ext>
            </a:extLst>
          </p:cNvPr>
          <p:cNvSpPr txBox="1"/>
          <p:nvPr/>
        </p:nvSpPr>
        <p:spPr>
          <a:xfrm>
            <a:off x="9660396" y="5805263"/>
            <a:ext cx="2232248"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方向舵系统故障类型诊断</a:t>
            </a:r>
          </a:p>
        </p:txBody>
      </p:sp>
    </p:spTree>
    <p:extLst>
      <p:ext uri="{BB962C8B-B14F-4D97-AF65-F5344CB8AC3E}">
        <p14:creationId xmlns:p14="http://schemas.microsoft.com/office/powerpoint/2010/main" val="2317565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2.5 </a:t>
            </a:r>
            <a:r>
              <a:rPr lang="zh-CN" altLang="en-US" sz="2400" dirty="0">
                <a:solidFill>
                  <a:srgbClr val="000000"/>
                </a:solidFill>
              </a:rPr>
              <a:t>开发基于机器学习的故障预测案例</a:t>
            </a:r>
            <a:r>
              <a:rPr lang="en-US" altLang="zh-CN" sz="2400" dirty="0">
                <a:solidFill>
                  <a:srgbClr val="000000"/>
                </a:solidFill>
              </a:rPr>
              <a:t>-</a:t>
            </a:r>
            <a:r>
              <a:rPr lang="zh-CN" altLang="en-US" sz="2400" dirty="0">
                <a:solidFill>
                  <a:srgbClr val="000000"/>
                </a:solidFill>
              </a:rPr>
              <a:t>概述</a:t>
            </a:r>
            <a:r>
              <a:rPr lang="en-US" altLang="zh-CN" sz="2400" dirty="0">
                <a:solidFill>
                  <a:srgbClr val="000000"/>
                </a:solidFill>
              </a:rPr>
              <a:t>-</a:t>
            </a:r>
            <a:r>
              <a:rPr lang="zh-CN" altLang="en-US" sz="2400" dirty="0">
                <a:solidFill>
                  <a:srgbClr val="000000"/>
                </a:solidFill>
              </a:rPr>
              <a:t>舵系统介绍</a:t>
            </a:r>
            <a:endParaRPr lang="zh-CN" altLang="en-US" sz="2400" dirty="0"/>
          </a:p>
        </p:txBody>
      </p:sp>
      <p:pic>
        <p:nvPicPr>
          <p:cNvPr id="6" name="图片 5">
            <a:extLst>
              <a:ext uri="{FF2B5EF4-FFF2-40B4-BE49-F238E27FC236}">
                <a16:creationId xmlns:a16="http://schemas.microsoft.com/office/drawing/2014/main" id="{9868F118-A749-3653-A56C-A74B52D1F8A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4629" y="1700808"/>
            <a:ext cx="5748015" cy="4318269"/>
          </a:xfrm>
          <a:prstGeom prst="rect">
            <a:avLst/>
          </a:prstGeom>
        </p:spPr>
      </p:pic>
      <p:pic>
        <p:nvPicPr>
          <p:cNvPr id="8" name="图片 7">
            <a:extLst>
              <a:ext uri="{FF2B5EF4-FFF2-40B4-BE49-F238E27FC236}">
                <a16:creationId xmlns:a16="http://schemas.microsoft.com/office/drawing/2014/main" id="{7BDA59FB-691D-67A4-5E01-252775BDCC98}"/>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6" t="1666" r="46"/>
          <a:stretch/>
        </p:blipFill>
        <p:spPr>
          <a:xfrm>
            <a:off x="6297318" y="1700808"/>
            <a:ext cx="5750666" cy="4324030"/>
          </a:xfrm>
          <a:prstGeom prst="rect">
            <a:avLst/>
          </a:prstGeom>
        </p:spPr>
      </p:pic>
      <p:sp>
        <p:nvSpPr>
          <p:cNvPr id="4" name="文本框 3">
            <a:extLst>
              <a:ext uri="{FF2B5EF4-FFF2-40B4-BE49-F238E27FC236}">
                <a16:creationId xmlns:a16="http://schemas.microsoft.com/office/drawing/2014/main" id="{D16B0E6C-D564-ED6B-129B-AACE86BDDE7A}"/>
              </a:ext>
            </a:extLst>
          </p:cNvPr>
          <p:cNvSpPr txBox="1"/>
          <p:nvPr/>
        </p:nvSpPr>
        <p:spPr>
          <a:xfrm>
            <a:off x="9660396" y="5805263"/>
            <a:ext cx="2232248"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方向舵系统故障类型诊断</a:t>
            </a:r>
          </a:p>
        </p:txBody>
      </p:sp>
    </p:spTree>
    <p:extLst>
      <p:ext uri="{BB962C8B-B14F-4D97-AF65-F5344CB8AC3E}">
        <p14:creationId xmlns:p14="http://schemas.microsoft.com/office/powerpoint/2010/main" val="1366980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2.5 </a:t>
            </a:r>
            <a:r>
              <a:rPr lang="zh-CN" altLang="en-US" sz="2400" dirty="0">
                <a:solidFill>
                  <a:srgbClr val="000000"/>
                </a:solidFill>
              </a:rPr>
              <a:t>开发基于机器学习的故障预测案例</a:t>
            </a:r>
            <a:r>
              <a:rPr lang="en-US" altLang="zh-CN" sz="2400" dirty="0">
                <a:solidFill>
                  <a:srgbClr val="000000"/>
                </a:solidFill>
              </a:rPr>
              <a:t>-</a:t>
            </a:r>
            <a:r>
              <a:rPr lang="zh-CN" altLang="en-US" sz="2400" dirty="0">
                <a:solidFill>
                  <a:srgbClr val="000000"/>
                </a:solidFill>
              </a:rPr>
              <a:t>概述</a:t>
            </a:r>
            <a:r>
              <a:rPr lang="en-US" altLang="zh-CN" sz="2400" dirty="0">
                <a:solidFill>
                  <a:srgbClr val="000000"/>
                </a:solidFill>
              </a:rPr>
              <a:t>-</a:t>
            </a:r>
            <a:r>
              <a:rPr lang="zh-CN" altLang="en-US" sz="2400" dirty="0">
                <a:solidFill>
                  <a:srgbClr val="000000"/>
                </a:solidFill>
              </a:rPr>
              <a:t>我的工作</a:t>
            </a:r>
            <a:endParaRPr lang="zh-CN" altLang="en-US" sz="2400" dirty="0"/>
          </a:p>
        </p:txBody>
      </p:sp>
      <p:sp>
        <p:nvSpPr>
          <p:cNvPr id="4" name="文本框 3">
            <a:extLst>
              <a:ext uri="{FF2B5EF4-FFF2-40B4-BE49-F238E27FC236}">
                <a16:creationId xmlns:a16="http://schemas.microsoft.com/office/drawing/2014/main" id="{008DB4D4-6F7E-5274-BC84-46658273F49F}"/>
              </a:ext>
            </a:extLst>
          </p:cNvPr>
          <p:cNvSpPr txBox="1"/>
          <p:nvPr/>
        </p:nvSpPr>
        <p:spPr>
          <a:xfrm>
            <a:off x="1055440" y="2057469"/>
            <a:ext cx="9865096" cy="3785652"/>
          </a:xfrm>
          <a:prstGeom prst="rect">
            <a:avLst/>
          </a:prstGeom>
          <a:noFill/>
        </p:spPr>
        <p:txBody>
          <a:bodyPr wrap="square" rtlCol="0">
            <a:spAutoFit/>
          </a:bodyPr>
          <a:lstStyle/>
          <a:p>
            <a:pPr marL="285750" indent="-285750" algn="l">
              <a:buFont typeface="Arial" panose="020B0604020202020204" pitchFamily="34" charset="0"/>
              <a:buChar char="•"/>
            </a:pPr>
            <a:r>
              <a:rPr lang="zh-CN" altLang="zh-CN" sz="2400" kern="100" dirty="0">
                <a:effectLst/>
                <a:latin typeface="+mn-ea"/>
                <a:cs typeface="Times New Roman" panose="02020603050405020304" pitchFamily="18" charset="0"/>
              </a:rPr>
              <a:t>基于实际应用，我对实际应用场景进行了预设，选取</a:t>
            </a:r>
            <a:r>
              <a:rPr lang="en-US" altLang="zh-CN" sz="2400" kern="100" dirty="0">
                <a:effectLst/>
                <a:latin typeface="+mn-ea"/>
                <a:cs typeface="Times New Roman" panose="02020603050405020304" pitchFamily="18" charset="0"/>
              </a:rPr>
              <a:t>Sysplorer</a:t>
            </a:r>
            <a:r>
              <a:rPr lang="zh-CN" altLang="en-US" sz="2400" kern="100" dirty="0">
                <a:effectLst/>
                <a:latin typeface="+mn-ea"/>
                <a:cs typeface="Times New Roman" panose="02020603050405020304" pitchFamily="18" charset="0"/>
              </a:rPr>
              <a:t>仿真</a:t>
            </a:r>
            <a:r>
              <a:rPr lang="zh-CN" altLang="zh-CN" sz="2400" kern="100" dirty="0">
                <a:effectLst/>
                <a:latin typeface="+mn-ea"/>
                <a:cs typeface="Times New Roman" panose="02020603050405020304" pitchFamily="18" charset="0"/>
              </a:rPr>
              <a:t>数据中</a:t>
            </a:r>
            <a:r>
              <a:rPr lang="en-US" altLang="zh-CN" sz="2400" kern="100" dirty="0">
                <a:effectLst/>
                <a:latin typeface="+mn-ea"/>
                <a:cs typeface="Times New Roman" panose="02020603050405020304" pitchFamily="18" charset="0"/>
              </a:rPr>
              <a:t>5</a:t>
            </a:r>
            <a:r>
              <a:rPr lang="zh-CN" altLang="en-US" sz="2400" kern="100" dirty="0">
                <a:effectLst/>
                <a:latin typeface="+mn-ea"/>
                <a:cs typeface="Times New Roman" panose="02020603050405020304" pitchFamily="18" charset="0"/>
              </a:rPr>
              <a:t>个故障、</a:t>
            </a:r>
            <a:r>
              <a:rPr lang="en-US" altLang="zh-CN" sz="2400" kern="100" dirty="0">
                <a:effectLst/>
                <a:latin typeface="+mn-ea"/>
                <a:cs typeface="Times New Roman" panose="02020603050405020304" pitchFamily="18" charset="0"/>
              </a:rPr>
              <a:t>4</a:t>
            </a:r>
            <a:r>
              <a:rPr lang="zh-CN" altLang="en-US" sz="2400" kern="100" dirty="0">
                <a:latin typeface="+mn-ea"/>
                <a:cs typeface="Times New Roman" panose="02020603050405020304" pitchFamily="18" charset="0"/>
              </a:rPr>
              <a:t>个系统中的</a:t>
            </a:r>
            <a:r>
              <a:rPr lang="en-US" altLang="zh-CN" sz="2400" kern="100" dirty="0">
                <a:latin typeface="+mn-ea"/>
                <a:cs typeface="Times New Roman" panose="02020603050405020304" pitchFamily="18" charset="0"/>
              </a:rPr>
              <a:t>120006</a:t>
            </a:r>
            <a:r>
              <a:rPr lang="zh-CN" altLang="zh-CN" sz="2400" kern="100" dirty="0">
                <a:effectLst/>
                <a:latin typeface="+mn-ea"/>
                <a:cs typeface="Times New Roman" panose="02020603050405020304" pitchFamily="18" charset="0"/>
              </a:rPr>
              <a:t>个</a:t>
            </a:r>
            <a:r>
              <a:rPr lang="zh-CN" altLang="en-US" sz="2400" kern="100" dirty="0">
                <a:effectLst/>
                <a:latin typeface="+mn-ea"/>
                <a:cs typeface="Times New Roman" panose="02020603050405020304" pitchFamily="18" charset="0"/>
              </a:rPr>
              <a:t>数据</a:t>
            </a:r>
            <a:r>
              <a:rPr lang="zh-CN" altLang="zh-CN" sz="2400" kern="100" dirty="0">
                <a:effectLst/>
                <a:latin typeface="+mn-ea"/>
                <a:cs typeface="Times New Roman" panose="02020603050405020304" pitchFamily="18" charset="0"/>
              </a:rPr>
              <a:t>作为</a:t>
            </a:r>
            <a:r>
              <a:rPr lang="zh-CN" altLang="en-US" sz="2400" kern="100" dirty="0">
                <a:latin typeface="+mn-ea"/>
                <a:cs typeface="Times New Roman" panose="02020603050405020304" pitchFamily="18" charset="0"/>
              </a:rPr>
              <a:t>模拟</a:t>
            </a:r>
            <a:r>
              <a:rPr lang="zh-CN" altLang="zh-CN" sz="2400" kern="100" dirty="0">
                <a:effectLst/>
                <a:latin typeface="+mn-ea"/>
                <a:cs typeface="Times New Roman" panose="02020603050405020304" pitchFamily="18" charset="0"/>
              </a:rPr>
              <a:t>数据，进行分析和建模。</a:t>
            </a:r>
            <a:endParaRPr lang="en-US" altLang="zh-CN" sz="2400" kern="100" dirty="0">
              <a:effectLst/>
              <a:latin typeface="+mn-ea"/>
              <a:cs typeface="Times New Roman" panose="02020603050405020304" pitchFamily="18" charset="0"/>
            </a:endParaRPr>
          </a:p>
          <a:p>
            <a:pPr marL="285750" indent="-285750" algn="l">
              <a:buFont typeface="Arial" panose="020B0604020202020204" pitchFamily="34" charset="0"/>
              <a:buChar char="•"/>
            </a:pPr>
            <a:endParaRPr lang="zh-CN" altLang="zh-CN" sz="2400" kern="100" dirty="0">
              <a:effectLst/>
              <a:latin typeface="+mn-ea"/>
              <a:cs typeface="Times New Roman" panose="02020603050405020304" pitchFamily="18" charset="0"/>
            </a:endParaRPr>
          </a:p>
          <a:p>
            <a:pPr marL="285750" indent="-285750" algn="l">
              <a:buFont typeface="Arial" panose="020B0604020202020204" pitchFamily="34" charset="0"/>
              <a:buChar char="•"/>
            </a:pPr>
            <a:r>
              <a:rPr lang="zh-CN" altLang="zh-CN" sz="2400" kern="100" dirty="0">
                <a:effectLst/>
                <a:latin typeface="+mn-ea"/>
                <a:cs typeface="Times New Roman" panose="02020603050405020304" pitchFamily="18" charset="0"/>
              </a:rPr>
              <a:t>在分析和建模过程中，我发现了一些有助于故障预测的特征规律</a:t>
            </a:r>
            <a:r>
              <a:rPr lang="zh-CN" altLang="en-US" sz="2400" kern="100" dirty="0">
                <a:latin typeface="+mn-ea"/>
                <a:cs typeface="Times New Roman" panose="02020603050405020304" pitchFamily="18" charset="0"/>
              </a:rPr>
              <a:t>。</a:t>
            </a:r>
            <a:endParaRPr lang="en-US" altLang="zh-CN" sz="2400" kern="100" dirty="0">
              <a:effectLst/>
              <a:latin typeface="+mn-ea"/>
              <a:cs typeface="Times New Roman" panose="02020603050405020304" pitchFamily="18" charset="0"/>
            </a:endParaRPr>
          </a:p>
          <a:p>
            <a:pPr marL="285750" indent="-285750" algn="l">
              <a:buFont typeface="Arial" panose="020B0604020202020204" pitchFamily="34" charset="0"/>
              <a:buChar char="•"/>
            </a:pPr>
            <a:endParaRPr lang="en-US" altLang="zh-CN" sz="2400" kern="100" dirty="0">
              <a:effectLst/>
              <a:latin typeface="+mn-ea"/>
              <a:cs typeface="Times New Roman" panose="02020603050405020304" pitchFamily="18" charset="0"/>
            </a:endParaRPr>
          </a:p>
          <a:p>
            <a:pPr marL="285750" indent="-285750" algn="l">
              <a:buFont typeface="Arial" panose="020B0604020202020204" pitchFamily="34" charset="0"/>
              <a:buChar char="•"/>
            </a:pPr>
            <a:r>
              <a:rPr lang="zh-CN" altLang="zh-CN" sz="2400" kern="100" dirty="0">
                <a:effectLst/>
                <a:latin typeface="+mn-ea"/>
                <a:cs typeface="Times New Roman" panose="02020603050405020304" pitchFamily="18" charset="0"/>
              </a:rPr>
              <a:t>得到了精准的</a:t>
            </a:r>
            <a:r>
              <a:rPr lang="zh-CN" altLang="en-US" sz="2400" kern="100" dirty="0">
                <a:latin typeface="+mn-ea"/>
                <a:cs typeface="Times New Roman" panose="02020603050405020304" pitchFamily="18" charset="0"/>
              </a:rPr>
              <a:t>方向舵系统故障类型诊断模型</a:t>
            </a:r>
            <a:r>
              <a:rPr lang="zh-CN" altLang="zh-CN" sz="2400" kern="100" dirty="0">
                <a:effectLst/>
                <a:latin typeface="+mn-ea"/>
                <a:cs typeface="Times New Roman" panose="02020603050405020304" pitchFamily="18" charset="0"/>
              </a:rPr>
              <a:t>，模型的</a:t>
            </a:r>
            <a:r>
              <a:rPr lang="zh-CN" altLang="en-US" sz="2400" kern="100" dirty="0">
                <a:effectLst/>
                <a:latin typeface="+mn-ea"/>
                <a:cs typeface="Times New Roman" panose="02020603050405020304" pitchFamily="18" charset="0"/>
              </a:rPr>
              <a:t>准确率为</a:t>
            </a:r>
            <a:r>
              <a:rPr lang="en-US" altLang="zh-CN" sz="2400" kern="100" dirty="0">
                <a:effectLst/>
                <a:latin typeface="+mn-ea"/>
                <a:cs typeface="Times New Roman" panose="02020603050405020304" pitchFamily="18" charset="0"/>
              </a:rPr>
              <a:t>99.99%</a:t>
            </a:r>
            <a:r>
              <a:rPr lang="zh-CN" altLang="en-US" sz="2400" kern="100" dirty="0">
                <a:latin typeface="+mn-ea"/>
                <a:cs typeface="Times New Roman" panose="02020603050405020304" pitchFamily="18" charset="0"/>
              </a:rPr>
              <a:t>，</a:t>
            </a:r>
            <a:r>
              <a:rPr lang="zh-CN" altLang="zh-CN" sz="2400" kern="100" dirty="0">
                <a:effectLst/>
                <a:latin typeface="+mn-ea"/>
                <a:cs typeface="Times New Roman" panose="02020603050405020304" pitchFamily="18" charset="0"/>
              </a:rPr>
              <a:t>效果是</a:t>
            </a:r>
            <a:r>
              <a:rPr lang="zh-CN" altLang="en-US" sz="2400" kern="100" dirty="0">
                <a:effectLst/>
                <a:latin typeface="+mn-ea"/>
                <a:cs typeface="Times New Roman" panose="02020603050405020304" pitchFamily="18" charset="0"/>
              </a:rPr>
              <a:t>很不错</a:t>
            </a:r>
            <a:r>
              <a:rPr lang="zh-CN" altLang="zh-CN" sz="2400" kern="100" dirty="0">
                <a:effectLst/>
                <a:latin typeface="+mn-ea"/>
                <a:cs typeface="Times New Roman" panose="02020603050405020304" pitchFamily="18" charset="0"/>
              </a:rPr>
              <a:t>的。</a:t>
            </a:r>
            <a:endParaRPr lang="en-US" altLang="zh-CN" sz="2400" kern="100" dirty="0">
              <a:effectLst/>
              <a:latin typeface="+mn-ea"/>
              <a:cs typeface="Times New Roman" panose="02020603050405020304" pitchFamily="18" charset="0"/>
            </a:endParaRPr>
          </a:p>
          <a:p>
            <a:pPr marL="285750" indent="-285750" algn="l">
              <a:buFont typeface="Arial" panose="020B0604020202020204" pitchFamily="34" charset="0"/>
              <a:buChar char="•"/>
            </a:pPr>
            <a:endParaRPr lang="en-US" altLang="zh-CN" sz="2400" kern="100" dirty="0">
              <a:effectLst/>
              <a:latin typeface="等线" panose="02010600030101010101" pitchFamily="2" charset="-122"/>
              <a:ea typeface="仿宋" panose="02010609060101010101" pitchFamily="49" charset="-122"/>
              <a:cs typeface="Times New Roman" panose="02020603050405020304" pitchFamily="18" charset="0"/>
            </a:endParaRPr>
          </a:p>
          <a:p>
            <a:pPr marL="285750" indent="-285750" algn="l">
              <a:buFont typeface="Arial" panose="020B0604020202020204" pitchFamily="34" charset="0"/>
              <a:buChar char="•"/>
            </a:pPr>
            <a:endParaRPr lang="en-US" altLang="zh-CN" sz="2400" kern="100" dirty="0">
              <a:effectLst/>
              <a:latin typeface="等线" panose="02010600030101010101" pitchFamily="2" charset="-122"/>
              <a:ea typeface="仿宋"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8C8B3534-0AE5-A489-18F3-B636A0605CAB}"/>
              </a:ext>
            </a:extLst>
          </p:cNvPr>
          <p:cNvSpPr txBox="1"/>
          <p:nvPr/>
        </p:nvSpPr>
        <p:spPr>
          <a:xfrm>
            <a:off x="9660396" y="5805263"/>
            <a:ext cx="2232248"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方向舵系统故障类型诊断</a:t>
            </a:r>
          </a:p>
        </p:txBody>
      </p:sp>
    </p:spTree>
    <p:extLst>
      <p:ext uri="{BB962C8B-B14F-4D97-AF65-F5344CB8AC3E}">
        <p14:creationId xmlns:p14="http://schemas.microsoft.com/office/powerpoint/2010/main" val="3135186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2.5 </a:t>
            </a:r>
            <a:r>
              <a:rPr lang="zh-CN" altLang="en-US" sz="2400" dirty="0">
                <a:solidFill>
                  <a:srgbClr val="000000"/>
                </a:solidFill>
              </a:rPr>
              <a:t>开发基于机器学习的故障预测案例</a:t>
            </a:r>
            <a:r>
              <a:rPr lang="en-US" altLang="zh-CN" sz="2400" dirty="0">
                <a:solidFill>
                  <a:srgbClr val="000000"/>
                </a:solidFill>
              </a:rPr>
              <a:t>-</a:t>
            </a:r>
            <a:r>
              <a:rPr lang="zh-CN" altLang="en-US" sz="2400" dirty="0">
                <a:solidFill>
                  <a:srgbClr val="000000"/>
                </a:solidFill>
              </a:rPr>
              <a:t>概述</a:t>
            </a:r>
            <a:r>
              <a:rPr lang="en-US" altLang="zh-CN" sz="2400" dirty="0">
                <a:solidFill>
                  <a:srgbClr val="000000"/>
                </a:solidFill>
              </a:rPr>
              <a:t>-</a:t>
            </a:r>
            <a:r>
              <a:rPr lang="zh-CN" altLang="en-US" sz="2400" dirty="0">
                <a:solidFill>
                  <a:srgbClr val="000000"/>
                </a:solidFill>
              </a:rPr>
              <a:t>概览</a:t>
            </a:r>
            <a:endParaRPr lang="zh-CN" altLang="en-US" sz="2400" dirty="0"/>
          </a:p>
        </p:txBody>
      </p:sp>
      <p:pic>
        <p:nvPicPr>
          <p:cNvPr id="5" name="图片 4">
            <a:extLst>
              <a:ext uri="{FF2B5EF4-FFF2-40B4-BE49-F238E27FC236}">
                <a16:creationId xmlns:a16="http://schemas.microsoft.com/office/drawing/2014/main" id="{8BFD683F-26EC-1200-2CE7-55DF28118B7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579120" y="1412776"/>
            <a:ext cx="8476705" cy="4752528"/>
          </a:xfrm>
          <a:prstGeom prst="rect">
            <a:avLst/>
          </a:prstGeom>
        </p:spPr>
      </p:pic>
      <p:sp>
        <p:nvSpPr>
          <p:cNvPr id="4" name="文本框 3">
            <a:extLst>
              <a:ext uri="{FF2B5EF4-FFF2-40B4-BE49-F238E27FC236}">
                <a16:creationId xmlns:a16="http://schemas.microsoft.com/office/drawing/2014/main" id="{06D1820B-4B92-D8E1-3719-8CCDED8D6266}"/>
              </a:ext>
            </a:extLst>
          </p:cNvPr>
          <p:cNvSpPr txBox="1"/>
          <p:nvPr/>
        </p:nvSpPr>
        <p:spPr>
          <a:xfrm>
            <a:off x="9660396" y="5805263"/>
            <a:ext cx="2232248"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方向舵系统故障类型诊断</a:t>
            </a:r>
          </a:p>
        </p:txBody>
      </p:sp>
    </p:spTree>
    <p:extLst>
      <p:ext uri="{BB962C8B-B14F-4D97-AF65-F5344CB8AC3E}">
        <p14:creationId xmlns:p14="http://schemas.microsoft.com/office/powerpoint/2010/main" val="3483625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2.5 </a:t>
            </a:r>
            <a:r>
              <a:rPr lang="zh-CN" altLang="en-US" sz="2400" dirty="0">
                <a:solidFill>
                  <a:srgbClr val="000000"/>
                </a:solidFill>
              </a:rPr>
              <a:t>开发基于机器学习的故障预测案例</a:t>
            </a:r>
            <a:r>
              <a:rPr lang="en-US" altLang="zh-CN" sz="2400" dirty="0">
                <a:solidFill>
                  <a:srgbClr val="000000"/>
                </a:solidFill>
              </a:rPr>
              <a:t>-</a:t>
            </a:r>
            <a:r>
              <a:rPr lang="zh-CN" altLang="en-US" sz="2400" dirty="0">
                <a:solidFill>
                  <a:srgbClr val="000000"/>
                </a:solidFill>
              </a:rPr>
              <a:t>建模场景介绍</a:t>
            </a:r>
            <a:r>
              <a:rPr lang="en-US" altLang="zh-CN" sz="2400" dirty="0">
                <a:solidFill>
                  <a:srgbClr val="000000"/>
                </a:solidFill>
              </a:rPr>
              <a:t>-</a:t>
            </a:r>
            <a:r>
              <a:rPr lang="zh-CN" altLang="en-US" sz="2400" dirty="0">
                <a:solidFill>
                  <a:srgbClr val="000000"/>
                </a:solidFill>
              </a:rPr>
              <a:t>数据集简介</a:t>
            </a:r>
            <a:endParaRPr lang="zh-CN" altLang="en-US" sz="2400" dirty="0"/>
          </a:p>
        </p:txBody>
      </p:sp>
      <p:graphicFrame>
        <p:nvGraphicFramePr>
          <p:cNvPr id="4" name="表格 3">
            <a:extLst>
              <a:ext uri="{FF2B5EF4-FFF2-40B4-BE49-F238E27FC236}">
                <a16:creationId xmlns:a16="http://schemas.microsoft.com/office/drawing/2014/main" id="{3988DF5A-049A-CE63-3FF2-5893F79FC5F7}"/>
              </a:ext>
            </a:extLst>
          </p:cNvPr>
          <p:cNvGraphicFramePr>
            <a:graphicFrameLocks noGrp="1"/>
          </p:cNvGraphicFramePr>
          <p:nvPr>
            <p:extLst>
              <p:ext uri="{D42A27DB-BD31-4B8C-83A1-F6EECF244321}">
                <p14:modId xmlns:p14="http://schemas.microsoft.com/office/powerpoint/2010/main" val="3502704889"/>
              </p:ext>
            </p:extLst>
          </p:nvPr>
        </p:nvGraphicFramePr>
        <p:xfrm>
          <a:off x="857591" y="1700808"/>
          <a:ext cx="4641127" cy="4086181"/>
        </p:xfrm>
        <a:graphic>
          <a:graphicData uri="http://schemas.openxmlformats.org/drawingml/2006/table">
            <a:tbl>
              <a:tblPr firstRow="1" firstCol="1" bandRow="1">
                <a:tableStyleId>{0E3FDE45-AF77-4B5C-9715-49D594BDF05E}</a:tableStyleId>
              </a:tblPr>
              <a:tblGrid>
                <a:gridCol w="839948">
                  <a:extLst>
                    <a:ext uri="{9D8B030D-6E8A-4147-A177-3AD203B41FA5}">
                      <a16:colId xmlns:a16="http://schemas.microsoft.com/office/drawing/2014/main" val="1715521575"/>
                    </a:ext>
                  </a:extLst>
                </a:gridCol>
                <a:gridCol w="1061694">
                  <a:extLst>
                    <a:ext uri="{9D8B030D-6E8A-4147-A177-3AD203B41FA5}">
                      <a16:colId xmlns:a16="http://schemas.microsoft.com/office/drawing/2014/main" val="2648573680"/>
                    </a:ext>
                  </a:extLst>
                </a:gridCol>
                <a:gridCol w="861383">
                  <a:extLst>
                    <a:ext uri="{9D8B030D-6E8A-4147-A177-3AD203B41FA5}">
                      <a16:colId xmlns:a16="http://schemas.microsoft.com/office/drawing/2014/main" val="2055512790"/>
                    </a:ext>
                  </a:extLst>
                </a:gridCol>
                <a:gridCol w="1044779">
                  <a:extLst>
                    <a:ext uri="{9D8B030D-6E8A-4147-A177-3AD203B41FA5}">
                      <a16:colId xmlns:a16="http://schemas.microsoft.com/office/drawing/2014/main" val="2089594092"/>
                    </a:ext>
                  </a:extLst>
                </a:gridCol>
                <a:gridCol w="833323">
                  <a:extLst>
                    <a:ext uri="{9D8B030D-6E8A-4147-A177-3AD203B41FA5}">
                      <a16:colId xmlns:a16="http://schemas.microsoft.com/office/drawing/2014/main" val="2710778346"/>
                    </a:ext>
                  </a:extLst>
                </a:gridCol>
              </a:tblGrid>
              <a:tr h="495433">
                <a:tc>
                  <a:txBody>
                    <a:bodyPr/>
                    <a:lstStyle/>
                    <a:p>
                      <a:pPr algn="ctr" fontAlgn="ctr"/>
                      <a:r>
                        <a:rPr lang="en-US" altLang="zh-CN" sz="1100" b="0" u="none" strike="noStrike" dirty="0">
                          <a:solidFill>
                            <a:srgbClr val="000000"/>
                          </a:solidFill>
                          <a:effectLst/>
                        </a:rPr>
                        <a:t>dphi</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phi_out</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dirty="0">
                          <a:solidFill>
                            <a:srgbClr val="000000"/>
                          </a:solidFill>
                          <a:effectLst/>
                        </a:rPr>
                        <a:t>w_out</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n_motor</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tau</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90353233"/>
                  </a:ext>
                </a:extLst>
              </a:tr>
              <a:tr h="405812">
                <a:tc>
                  <a:txBody>
                    <a:bodyPr/>
                    <a:lstStyle/>
                    <a:p>
                      <a:pPr algn="ctr" fontAlgn="ctr"/>
                      <a:r>
                        <a:rPr lang="en-US" sz="1100" b="0" u="none" strike="noStrike" dirty="0">
                          <a:solidFill>
                            <a:srgbClr val="000000"/>
                          </a:solidFill>
                          <a:effectLst/>
                        </a:rPr>
                        <a:t>-6.94E-17</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b="0" u="none" strike="noStrike" dirty="0">
                          <a:solidFill>
                            <a:srgbClr val="000000"/>
                          </a:solidFill>
                          <a:effectLst/>
                        </a:rPr>
                        <a:t>-6.94E-17</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b="0" u="none" strike="noStrike">
                          <a:solidFill>
                            <a:srgbClr val="000000"/>
                          </a:solidFill>
                          <a:effectLst/>
                        </a:rPr>
                        <a:t>-6.94E-17</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b="0" u="none" strike="noStrike">
                          <a:solidFill>
                            <a:srgbClr val="000000"/>
                          </a:solidFill>
                          <a:effectLst/>
                        </a:rPr>
                        <a:t>-6.94E-17</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b="0" u="none" strike="noStrike">
                          <a:solidFill>
                            <a:srgbClr val="000000"/>
                          </a:solidFill>
                          <a:effectLst/>
                        </a:rPr>
                        <a:t>-6.94E-17</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394288755"/>
                  </a:ext>
                </a:extLst>
              </a:tr>
              <a:tr h="405812">
                <a:tc>
                  <a:txBody>
                    <a:bodyPr/>
                    <a:lstStyle/>
                    <a:p>
                      <a:pPr algn="ctr" fontAlgn="ctr"/>
                      <a:r>
                        <a:rPr lang="en-US" altLang="zh-CN" sz="1100" b="0" u="none" strike="noStrike" dirty="0">
                          <a:solidFill>
                            <a:srgbClr val="000000"/>
                          </a:solidFill>
                          <a:effectLst/>
                        </a:rPr>
                        <a:t>-0.03419181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dirty="0">
                          <a:solidFill>
                            <a:srgbClr val="000000"/>
                          </a:solidFill>
                          <a:effectLst/>
                        </a:rPr>
                        <a:t>-0.034191807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-0.0341918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-0.03419181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-0.034191807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433274117"/>
                  </a:ext>
                </a:extLst>
              </a:tr>
              <a:tr h="405812">
                <a:tc>
                  <a:txBody>
                    <a:bodyPr/>
                    <a:lstStyle/>
                    <a:p>
                      <a:pPr algn="ctr" fontAlgn="ctr"/>
                      <a:r>
                        <a:rPr lang="en-US" altLang="zh-CN" sz="1100" b="0" u="none" strike="noStrike" dirty="0">
                          <a:solidFill>
                            <a:srgbClr val="000000"/>
                          </a:solidFill>
                          <a:effectLst/>
                        </a:rPr>
                        <a:t>0.002501155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0.002501467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dirty="0">
                          <a:solidFill>
                            <a:srgbClr val="000000"/>
                          </a:solidFill>
                          <a:effectLst/>
                        </a:rPr>
                        <a:t>0.00250209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0.002501155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0.002501467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910105731"/>
                  </a:ext>
                </a:extLst>
              </a:tr>
              <a:tr h="405812">
                <a:tc>
                  <a:txBody>
                    <a:bodyPr/>
                    <a:lstStyle/>
                    <a:p>
                      <a:pPr algn="ctr" fontAlgn="ctr"/>
                      <a:r>
                        <a:rPr lang="en-US" altLang="zh-CN" sz="1100" b="0" u="none" strike="noStrike" dirty="0">
                          <a:solidFill>
                            <a:srgbClr val="000000"/>
                          </a:solidFill>
                          <a:effectLst/>
                        </a:rPr>
                        <a:t>0.001827587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0.001826732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0.001825023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0.001827587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dirty="0">
                          <a:solidFill>
                            <a:srgbClr val="000000"/>
                          </a:solidFill>
                          <a:effectLst/>
                        </a:rPr>
                        <a:t>0.001826732</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854730060"/>
                  </a:ext>
                </a:extLst>
              </a:tr>
              <a:tr h="344252">
                <a:tc>
                  <a:txBody>
                    <a:bodyPr/>
                    <a:lstStyle/>
                    <a:p>
                      <a:pPr algn="ctr" fontAlgn="ctr"/>
                      <a:r>
                        <a:rPr lang="en-US" altLang="zh-CN" sz="1100" b="0" u="none" strike="noStrike" dirty="0">
                          <a:solidFill>
                            <a:srgbClr val="000000"/>
                          </a:solidFill>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45946936"/>
                  </a:ext>
                </a:extLst>
              </a:tr>
              <a:tr h="405812">
                <a:tc>
                  <a:txBody>
                    <a:bodyPr/>
                    <a:lstStyle/>
                    <a:p>
                      <a:pPr algn="ctr" fontAlgn="ctr"/>
                      <a:r>
                        <a:rPr lang="en-US" sz="1100" b="0" u="none" strike="noStrike" dirty="0">
                          <a:solidFill>
                            <a:srgbClr val="000000"/>
                          </a:solidFill>
                          <a:effectLst/>
                        </a:rPr>
                        <a:t>6.10E-05</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b="0" u="none" strike="noStrike" dirty="0">
                          <a:solidFill>
                            <a:srgbClr val="000000"/>
                          </a:solidFill>
                          <a:effectLst/>
                        </a:rPr>
                        <a:t>6.10E-05</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b="0" u="none" strike="noStrike">
                          <a:solidFill>
                            <a:srgbClr val="000000"/>
                          </a:solidFill>
                          <a:effectLst/>
                        </a:rPr>
                        <a:t>6.10E-05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b="0" u="none" strike="noStrike">
                          <a:solidFill>
                            <a:srgbClr val="000000"/>
                          </a:solidFill>
                          <a:effectLst/>
                        </a:rPr>
                        <a:t>6.10E-05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b="0" u="none" strike="noStrike">
                          <a:solidFill>
                            <a:srgbClr val="000000"/>
                          </a:solidFill>
                          <a:effectLst/>
                        </a:rPr>
                        <a:t>6.10E-05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194580143"/>
                  </a:ext>
                </a:extLst>
              </a:tr>
              <a:tr h="405812">
                <a:tc>
                  <a:txBody>
                    <a:bodyPr/>
                    <a:lstStyle/>
                    <a:p>
                      <a:pPr algn="ctr" fontAlgn="ctr"/>
                      <a:r>
                        <a:rPr lang="en-US" altLang="zh-CN" sz="1100" b="0" u="none" strike="noStrike" dirty="0">
                          <a:solidFill>
                            <a:srgbClr val="000000"/>
                          </a:solidFill>
                          <a:effectLst/>
                        </a:rPr>
                        <a:t>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376427678"/>
                  </a:ext>
                </a:extLst>
              </a:tr>
              <a:tr h="405812">
                <a:tc>
                  <a:txBody>
                    <a:bodyPr/>
                    <a:lstStyle/>
                    <a:p>
                      <a:pPr algn="ctr" fontAlgn="ctr"/>
                      <a:r>
                        <a:rPr lang="en-US" sz="1100" b="0" u="none" strike="noStrike" dirty="0">
                          <a:solidFill>
                            <a:srgbClr val="000000"/>
                          </a:solidFill>
                          <a:effectLst/>
                        </a:rPr>
                        <a:t>-6.94E-17</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b="0" u="none" strike="noStrike">
                          <a:solidFill>
                            <a:srgbClr val="000000"/>
                          </a:solidFill>
                          <a:effectLst/>
                        </a:rPr>
                        <a:t>-6.94E-17</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b="0" u="none" strike="noStrike">
                          <a:solidFill>
                            <a:srgbClr val="000000"/>
                          </a:solidFill>
                          <a:effectLst/>
                        </a:rPr>
                        <a:t>-6.94E-17</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b="0" u="none" strike="noStrike">
                          <a:solidFill>
                            <a:srgbClr val="000000"/>
                          </a:solidFill>
                          <a:effectLst/>
                        </a:rPr>
                        <a:t>-6.94E-17</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1100" b="0" u="none" strike="noStrike">
                          <a:solidFill>
                            <a:srgbClr val="000000"/>
                          </a:solidFill>
                          <a:effectLst/>
                        </a:rPr>
                        <a:t>-6.94E-17</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801090846"/>
                  </a:ext>
                </a:extLst>
              </a:tr>
              <a:tr h="405812">
                <a:tc>
                  <a:txBody>
                    <a:bodyPr/>
                    <a:lstStyle/>
                    <a:p>
                      <a:pPr algn="ctr" fontAlgn="ctr"/>
                      <a:r>
                        <a:rPr lang="en-US" altLang="zh-CN" sz="1100" b="0" u="none" strike="noStrike" dirty="0">
                          <a:solidFill>
                            <a:srgbClr val="000000"/>
                          </a:solidFill>
                          <a:effectLst/>
                        </a:rPr>
                        <a:t>-0.03419181</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-0.034191807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-0.0341918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a:solidFill>
                            <a:srgbClr val="000000"/>
                          </a:solidFill>
                          <a:effectLst/>
                        </a:rPr>
                        <a:t>-0.03419181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1100" b="0" u="none" strike="noStrike" dirty="0">
                          <a:solidFill>
                            <a:srgbClr val="000000"/>
                          </a:solidFill>
                          <a:effectLst/>
                        </a:rPr>
                        <a:t>-0.034191807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928669909"/>
                  </a:ext>
                </a:extLst>
              </a:tr>
            </a:tbl>
          </a:graphicData>
        </a:graphic>
      </p:graphicFrame>
      <p:sp>
        <p:nvSpPr>
          <p:cNvPr id="6" name="文本框 5">
            <a:extLst>
              <a:ext uri="{FF2B5EF4-FFF2-40B4-BE49-F238E27FC236}">
                <a16:creationId xmlns:a16="http://schemas.microsoft.com/office/drawing/2014/main" id="{4AE466E9-6643-0CCC-8099-E1AFCB104235}"/>
              </a:ext>
            </a:extLst>
          </p:cNvPr>
          <p:cNvSpPr txBox="1"/>
          <p:nvPr/>
        </p:nvSpPr>
        <p:spPr>
          <a:xfrm>
            <a:off x="6746643" y="1700808"/>
            <a:ext cx="4030031" cy="4062651"/>
          </a:xfrm>
          <a:prstGeom prst="rect">
            <a:avLst/>
          </a:prstGeom>
          <a:noFill/>
        </p:spPr>
        <p:txBody>
          <a:bodyPr wrap="square" rtlCol="0">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数据集共计包含</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5</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个故障、</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4</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个系统中的</a:t>
            </a: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120006</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个数据</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每个类型</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共计有</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200000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次故障发生</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，共选取</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18</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个特征。</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为了方便展示，我仅选取了</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六</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个特征</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进行展示。</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其中：</a:t>
            </a:r>
          </a:p>
          <a:p>
            <a:pPr marL="342900" indent="-342900" algn="just">
              <a:buFont typeface="+mj-lt"/>
              <a:buAutoNum type="arabicPeriod"/>
            </a:pPr>
            <a:r>
              <a:rPr lang="en-US" altLang="zh-CN" sz="1600" dirty="0">
                <a:solidFill>
                  <a:srgbClr val="000000"/>
                </a:solidFill>
                <a:latin typeface="等线" panose="02010600030101010101" pitchFamily="2" charset="-122"/>
                <a:ea typeface="等线" panose="02010600030101010101" pitchFamily="2" charset="-122"/>
              </a:rPr>
              <a:t>dphi</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角度误差</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p>
          <a:p>
            <a:pPr marL="342900" indent="-342900" algn="just">
              <a:buFont typeface="+mj-lt"/>
              <a:buAutoNum type="arabicPeriod"/>
            </a:pPr>
            <a:r>
              <a:rPr lang="en-US" altLang="zh-CN" sz="1600" dirty="0">
                <a:solidFill>
                  <a:srgbClr val="000000"/>
                </a:solidFill>
                <a:latin typeface="等线" panose="02010600030101010101" pitchFamily="2" charset="-122"/>
                <a:ea typeface="等线" panose="02010600030101010101" pitchFamily="2" charset="-122"/>
              </a:rPr>
              <a:t>phi_out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传动系统输出角度</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p>
          <a:p>
            <a:pPr marL="342900" indent="-342900" algn="just">
              <a:buFont typeface="+mj-lt"/>
              <a:buAutoNum type="arabicPeriod"/>
            </a:pPr>
            <a:r>
              <a:rPr lang="en-US" altLang="zh-CN" sz="1600" dirty="0">
                <a:solidFill>
                  <a:srgbClr val="000000"/>
                </a:solidFill>
                <a:latin typeface="等线" panose="02010600030101010101" pitchFamily="2" charset="-122"/>
                <a:ea typeface="等线" panose="02010600030101010101" pitchFamily="2" charset="-122"/>
              </a:rPr>
              <a:t>w_out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传动系统输出角速度</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mj-lt"/>
              <a:buAutoNum type="arabicPeriod"/>
            </a:pPr>
            <a:r>
              <a:rPr lang="en-US" altLang="zh-CN" sz="1600" dirty="0">
                <a:solidFill>
                  <a:srgbClr val="000000"/>
                </a:solidFill>
                <a:latin typeface="等线" panose="02010600030101010101" pitchFamily="2" charset="-122"/>
                <a:ea typeface="等线" panose="02010600030101010101" pitchFamily="2" charset="-122"/>
              </a:rPr>
              <a:t>n_motor</a:t>
            </a:r>
            <a:r>
              <a:rPr lang="zh-CN" altLang="en-US" sz="1600" dirty="0">
                <a:solidFill>
                  <a:srgbClr val="000000"/>
                </a:solidFill>
                <a:latin typeface="等线" panose="02010600030101010101" pitchFamily="2" charset="-122"/>
                <a:ea typeface="等线" panose="02010600030101010101" pitchFamily="2" charset="-122"/>
              </a:rPr>
              <a:t>为转速；</a:t>
            </a:r>
            <a:endParaRPr lang="en-US" altLang="zh-CN" sz="1600" dirty="0">
              <a:solidFill>
                <a:srgbClr val="000000"/>
              </a:solidFill>
              <a:latin typeface="等线" panose="02010600030101010101" pitchFamily="2" charset="-122"/>
              <a:ea typeface="等线" panose="02010600030101010101" pitchFamily="2" charset="-122"/>
            </a:endParaRPr>
          </a:p>
          <a:p>
            <a:pPr marL="342900" indent="-342900" algn="just">
              <a:buFont typeface="+mj-lt"/>
              <a:buAutoNum type="arabicPeriod"/>
            </a:pPr>
            <a:r>
              <a:rPr lang="en-US" altLang="zh-CN" sz="1600" dirty="0">
                <a:solidFill>
                  <a:srgbClr val="000000"/>
                </a:solidFill>
                <a:latin typeface="等线" panose="02010600030101010101" pitchFamily="2" charset="-122"/>
                <a:ea typeface="等线" panose="02010600030101010101" pitchFamily="2" charset="-122"/>
              </a:rPr>
              <a:t>tau</a:t>
            </a:r>
            <a:r>
              <a:rPr lang="zh-CN" altLang="en-US" sz="1600" dirty="0">
                <a:solidFill>
                  <a:srgbClr val="000000"/>
                </a:solidFill>
                <a:latin typeface="等线" panose="02010600030101010101" pitchFamily="2" charset="-122"/>
                <a:ea typeface="等线" panose="02010600030101010101" pitchFamily="2" charset="-122"/>
              </a:rPr>
              <a:t>为轴端转矩；</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若系统</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在当天发生故障则为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否则为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p>
          <a:p>
            <a:pPr marL="342900" lvl="0" indent="-342900" algn="just">
              <a:buFont typeface="+mj-lt"/>
              <a:buAutoNum type="arabicPeriod"/>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为系统正常，</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为电机故障，</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为电机故障，</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为齿轮故障，</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为控制器故障，</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为滚珠丝杠故障</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p>
          <a:p>
            <a:endParaRPr lang="zh-CN" altLang="en-US" dirty="0"/>
          </a:p>
        </p:txBody>
      </p:sp>
      <p:sp>
        <p:nvSpPr>
          <p:cNvPr id="5" name="文本框 4">
            <a:extLst>
              <a:ext uri="{FF2B5EF4-FFF2-40B4-BE49-F238E27FC236}">
                <a16:creationId xmlns:a16="http://schemas.microsoft.com/office/drawing/2014/main" id="{C533C860-A5B2-2C58-CFAB-E5A780AF143B}"/>
              </a:ext>
            </a:extLst>
          </p:cNvPr>
          <p:cNvSpPr txBox="1"/>
          <p:nvPr/>
        </p:nvSpPr>
        <p:spPr>
          <a:xfrm>
            <a:off x="9660396" y="5805263"/>
            <a:ext cx="2232248"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方向舵系统故障类型诊断</a:t>
            </a:r>
          </a:p>
        </p:txBody>
      </p:sp>
    </p:spTree>
    <p:extLst>
      <p:ext uri="{BB962C8B-B14F-4D97-AF65-F5344CB8AC3E}">
        <p14:creationId xmlns:p14="http://schemas.microsoft.com/office/powerpoint/2010/main" val="1624914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2.5 </a:t>
            </a:r>
            <a:r>
              <a:rPr lang="zh-CN" altLang="en-US" sz="2400" dirty="0">
                <a:solidFill>
                  <a:srgbClr val="000000"/>
                </a:solidFill>
              </a:rPr>
              <a:t>开发基于机器学习的故障预测案例</a:t>
            </a:r>
            <a:r>
              <a:rPr lang="en-US" altLang="zh-CN" sz="2400" dirty="0">
                <a:solidFill>
                  <a:srgbClr val="000000"/>
                </a:solidFill>
              </a:rPr>
              <a:t>-</a:t>
            </a:r>
            <a:r>
              <a:rPr lang="zh-CN" altLang="en-US" sz="2400" dirty="0">
                <a:solidFill>
                  <a:srgbClr val="000000"/>
                </a:solidFill>
              </a:rPr>
              <a:t>建模场景介绍</a:t>
            </a:r>
            <a:r>
              <a:rPr lang="en-US" altLang="zh-CN" sz="2400" dirty="0">
                <a:solidFill>
                  <a:srgbClr val="000000"/>
                </a:solidFill>
              </a:rPr>
              <a:t>-</a:t>
            </a:r>
            <a:r>
              <a:rPr lang="zh-CN" altLang="en-US" dirty="0">
                <a:solidFill>
                  <a:srgbClr val="000000"/>
                </a:solidFill>
              </a:rPr>
              <a:t>建模目标</a:t>
            </a:r>
            <a:endParaRPr lang="zh-CN" altLang="en-US" sz="2400" dirty="0"/>
          </a:p>
        </p:txBody>
      </p:sp>
      <p:sp>
        <p:nvSpPr>
          <p:cNvPr id="5" name="文本框 4">
            <a:extLst>
              <a:ext uri="{FF2B5EF4-FFF2-40B4-BE49-F238E27FC236}">
                <a16:creationId xmlns:a16="http://schemas.microsoft.com/office/drawing/2014/main" id="{6D9AFEA9-4888-CAE8-8385-162677FBDBD3}"/>
              </a:ext>
            </a:extLst>
          </p:cNvPr>
          <p:cNvSpPr txBox="1"/>
          <p:nvPr/>
        </p:nvSpPr>
        <p:spPr>
          <a:xfrm>
            <a:off x="911424" y="2204864"/>
            <a:ext cx="11021786" cy="2585323"/>
          </a:xfrm>
          <a:prstGeom prst="rect">
            <a:avLst/>
          </a:prstGeom>
          <a:noFill/>
        </p:spPr>
        <p:txBody>
          <a:bodyPr wrap="square" rtlCol="0">
            <a:spAutoFit/>
          </a:bodyPr>
          <a:lstStyle/>
          <a:p>
            <a:pPr marL="285750" indent="-285750" algn="just">
              <a:buClr>
                <a:srgbClr val="C00000"/>
              </a:buClr>
              <a:buFont typeface="Wingdings" panose="05000000000000000000" pitchFamily="2" charset="2"/>
              <a:buChar char="u"/>
            </a:pP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目标：</a:t>
            </a:r>
            <a:endPar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Clr>
                <a:srgbClr val="C00000"/>
              </a:buCl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通过当前的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方向舵系统</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特征，</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对发生故障的类型进行诊断</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Clr>
                <a:srgbClr val="C00000"/>
              </a:buClr>
              <a:buFont typeface="Wingdings" panose="05000000000000000000" pitchFamily="2" charset="2"/>
              <a:buChar char="u"/>
            </a:pPr>
            <a:r>
              <a:rPr lang="zh-CN" altLang="en-US" kern="100" dirty="0">
                <a:latin typeface="等线" panose="02010600030101010101" pitchFamily="2" charset="-122"/>
                <a:ea typeface="等线" panose="02010600030101010101" pitchFamily="2" charset="-122"/>
                <a:cs typeface="Times New Roman" panose="02020603050405020304" pitchFamily="18" charset="0"/>
              </a:rPr>
              <a:t>评估标准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实际应用中，需要综合考量</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诊断准确率，即当事故发生时，有多大的概率将其故障类型预测正确。</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Clr>
                <a:srgbClr val="C00000"/>
              </a:buClr>
              <a:buFont typeface="Wingdings" panose="05000000000000000000" pitchFamily="2" charset="2"/>
              <a:buChar char="u"/>
            </a:pPr>
            <a:r>
              <a:rPr lang="zh-CN" altLang="en-US" kern="100" dirty="0">
                <a:latin typeface="等线" panose="02010600030101010101" pitchFamily="2" charset="-122"/>
                <a:ea typeface="等线" panose="02010600030101010101" pitchFamily="2" charset="-122"/>
                <a:cs typeface="Times New Roman" panose="02020603050405020304" pitchFamily="18" charset="0"/>
              </a:rPr>
              <a:t>条件限定</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lvl="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预测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en-US" kern="100" dirty="0">
                <a:latin typeface="等线" panose="02010600030101010101" pitchFamily="2" charset="-122"/>
                <a:ea typeface="等线" panose="02010600030101010101" pitchFamily="2" charset="-122"/>
                <a:cs typeface="Times New Roman" panose="02020603050405020304" pitchFamily="18" charset="0"/>
              </a:rPr>
              <a:t>种</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故障类型和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kern="100" dirty="0">
                <a:latin typeface="等线" panose="02010600030101010101" pitchFamily="2" charset="-122"/>
                <a:ea typeface="等线" panose="02010600030101010101" pitchFamily="2" charset="-122"/>
                <a:cs typeface="Times New Roman" panose="02020603050405020304" pitchFamily="18" charset="0"/>
              </a:rPr>
              <a:t>种</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正常类型</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文本框 3">
            <a:extLst>
              <a:ext uri="{FF2B5EF4-FFF2-40B4-BE49-F238E27FC236}">
                <a16:creationId xmlns:a16="http://schemas.microsoft.com/office/drawing/2014/main" id="{B63A5EF8-F7A2-A11A-FE6E-C70354EF43E7}"/>
              </a:ext>
            </a:extLst>
          </p:cNvPr>
          <p:cNvSpPr txBox="1"/>
          <p:nvPr/>
        </p:nvSpPr>
        <p:spPr>
          <a:xfrm>
            <a:off x="9660396" y="5805263"/>
            <a:ext cx="2232248"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方向舵系统故障类型诊断</a:t>
            </a:r>
          </a:p>
        </p:txBody>
      </p:sp>
    </p:spTree>
    <p:extLst>
      <p:ext uri="{BB962C8B-B14F-4D97-AF65-F5344CB8AC3E}">
        <p14:creationId xmlns:p14="http://schemas.microsoft.com/office/powerpoint/2010/main" val="3181044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2.5 </a:t>
            </a:r>
            <a:r>
              <a:rPr lang="zh-CN" altLang="en-US" sz="2400" dirty="0">
                <a:solidFill>
                  <a:srgbClr val="000000"/>
                </a:solidFill>
              </a:rPr>
              <a:t>开发基于机器学习的故障预测案例</a:t>
            </a:r>
            <a:r>
              <a:rPr lang="en-US" altLang="zh-CN" sz="2400" dirty="0">
                <a:solidFill>
                  <a:srgbClr val="000000"/>
                </a:solidFill>
              </a:rPr>
              <a:t>-</a:t>
            </a:r>
            <a:r>
              <a:rPr lang="zh-CN" altLang="en-US" sz="2400" dirty="0">
                <a:solidFill>
                  <a:srgbClr val="000000"/>
                </a:solidFill>
              </a:rPr>
              <a:t>数据分析</a:t>
            </a:r>
            <a:r>
              <a:rPr lang="en-US" altLang="zh-CN" sz="2400" dirty="0">
                <a:solidFill>
                  <a:srgbClr val="000000"/>
                </a:solidFill>
              </a:rPr>
              <a:t>-</a:t>
            </a:r>
            <a:r>
              <a:rPr lang="zh-CN" altLang="en-US" sz="2400" dirty="0">
                <a:solidFill>
                  <a:srgbClr val="000000"/>
                </a:solidFill>
              </a:rPr>
              <a:t>特征基本统计</a:t>
            </a:r>
            <a:endParaRPr lang="zh-CN" altLang="en-US" sz="2400" dirty="0"/>
          </a:p>
        </p:txBody>
      </p:sp>
      <p:sp>
        <p:nvSpPr>
          <p:cNvPr id="4" name="文本框 3">
            <a:extLst>
              <a:ext uri="{FF2B5EF4-FFF2-40B4-BE49-F238E27FC236}">
                <a16:creationId xmlns:a16="http://schemas.microsoft.com/office/drawing/2014/main" id="{FD716FCC-9927-760C-6B62-C958216BF50C}"/>
              </a:ext>
            </a:extLst>
          </p:cNvPr>
          <p:cNvSpPr txBox="1"/>
          <p:nvPr/>
        </p:nvSpPr>
        <p:spPr>
          <a:xfrm>
            <a:off x="474890" y="1474057"/>
            <a:ext cx="6447599" cy="615553"/>
          </a:xfrm>
          <a:prstGeom prst="rect">
            <a:avLst/>
          </a:prstGeom>
          <a:noFill/>
        </p:spPr>
        <p:txBody>
          <a:bodyPr wrap="none" rtlCol="0">
            <a:spAutoFit/>
          </a:bodyPr>
          <a:lstStyle/>
          <a:p>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数据各特征的分布统计量如下，这里为了展示方便，仅列举其中</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个：</a:t>
            </a:r>
          </a:p>
          <a:p>
            <a:endParaRPr lang="zh-CN" altLang="en-US" dirty="0"/>
          </a:p>
        </p:txBody>
      </p:sp>
      <p:graphicFrame>
        <p:nvGraphicFramePr>
          <p:cNvPr id="5" name="表格 4">
            <a:extLst>
              <a:ext uri="{FF2B5EF4-FFF2-40B4-BE49-F238E27FC236}">
                <a16:creationId xmlns:a16="http://schemas.microsoft.com/office/drawing/2014/main" id="{7481BB97-BECC-65CD-7875-5C7B08EFFD89}"/>
              </a:ext>
            </a:extLst>
          </p:cNvPr>
          <p:cNvGraphicFramePr>
            <a:graphicFrameLocks noGrp="1"/>
          </p:cNvGraphicFramePr>
          <p:nvPr>
            <p:extLst>
              <p:ext uri="{D42A27DB-BD31-4B8C-83A1-F6EECF244321}">
                <p14:modId xmlns:p14="http://schemas.microsoft.com/office/powerpoint/2010/main" val="406568921"/>
              </p:ext>
            </p:extLst>
          </p:nvPr>
        </p:nvGraphicFramePr>
        <p:xfrm>
          <a:off x="474890" y="2152016"/>
          <a:ext cx="7722053" cy="3293212"/>
        </p:xfrm>
        <a:graphic>
          <a:graphicData uri="http://schemas.openxmlformats.org/drawingml/2006/table">
            <a:tbl>
              <a:tblPr firstRow="1" firstCol="1" bandRow="1">
                <a:tableStyleId>{5C22544A-7EE6-4342-B048-85BDC9FD1C3A}</a:tableStyleId>
              </a:tblPr>
              <a:tblGrid>
                <a:gridCol w="941385">
                  <a:extLst>
                    <a:ext uri="{9D8B030D-6E8A-4147-A177-3AD203B41FA5}">
                      <a16:colId xmlns:a16="http://schemas.microsoft.com/office/drawing/2014/main" val="2480307673"/>
                    </a:ext>
                  </a:extLst>
                </a:gridCol>
                <a:gridCol w="1765969">
                  <a:extLst>
                    <a:ext uri="{9D8B030D-6E8A-4147-A177-3AD203B41FA5}">
                      <a16:colId xmlns:a16="http://schemas.microsoft.com/office/drawing/2014/main" val="2716917706"/>
                    </a:ext>
                  </a:extLst>
                </a:gridCol>
                <a:gridCol w="1234636">
                  <a:extLst>
                    <a:ext uri="{9D8B030D-6E8A-4147-A177-3AD203B41FA5}">
                      <a16:colId xmlns:a16="http://schemas.microsoft.com/office/drawing/2014/main" val="2804185292"/>
                    </a:ext>
                  </a:extLst>
                </a:gridCol>
                <a:gridCol w="1347106">
                  <a:extLst>
                    <a:ext uri="{9D8B030D-6E8A-4147-A177-3AD203B41FA5}">
                      <a16:colId xmlns:a16="http://schemas.microsoft.com/office/drawing/2014/main" val="1851950782"/>
                    </a:ext>
                  </a:extLst>
                </a:gridCol>
                <a:gridCol w="1126671">
                  <a:extLst>
                    <a:ext uri="{9D8B030D-6E8A-4147-A177-3AD203B41FA5}">
                      <a16:colId xmlns:a16="http://schemas.microsoft.com/office/drawing/2014/main" val="600470107"/>
                    </a:ext>
                  </a:extLst>
                </a:gridCol>
                <a:gridCol w="1306286">
                  <a:extLst>
                    <a:ext uri="{9D8B030D-6E8A-4147-A177-3AD203B41FA5}">
                      <a16:colId xmlns:a16="http://schemas.microsoft.com/office/drawing/2014/main" val="1879461519"/>
                    </a:ext>
                  </a:extLst>
                </a:gridCol>
              </a:tblGrid>
              <a:tr h="441924">
                <a:tc>
                  <a:txBody>
                    <a:bodyPr/>
                    <a:lstStyle/>
                    <a:p>
                      <a:pPr algn="ctr" fontAlgn="b"/>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CN" sz="1100" b="0" u="none" strike="noStrike" dirty="0">
                          <a:solidFill>
                            <a:srgbClr val="000000"/>
                          </a:solidFill>
                          <a:effectLst/>
                        </a:rPr>
                        <a:t>dphi</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ctr"/>
                      <a:r>
                        <a:rPr lang="en-US" altLang="zh-CN" sz="1100" b="0" u="none" strike="noStrike" dirty="0" err="1">
                          <a:solidFill>
                            <a:srgbClr val="000000"/>
                          </a:solidFill>
                          <a:effectLst/>
                        </a:rPr>
                        <a:t>phi_out</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ctr"/>
                      <a:r>
                        <a:rPr lang="en-US" altLang="zh-CN" sz="1100" b="0" u="none" strike="noStrike" dirty="0">
                          <a:solidFill>
                            <a:srgbClr val="000000"/>
                          </a:solidFill>
                          <a:effectLst/>
                        </a:rPr>
                        <a:t>w_out</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ctr"/>
                      <a:r>
                        <a:rPr lang="en-US" altLang="zh-CN" sz="1100" b="0" u="none" strike="noStrike">
                          <a:solidFill>
                            <a:srgbClr val="000000"/>
                          </a:solidFill>
                          <a:effectLst/>
                        </a:rPr>
                        <a:t>n_motor</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ctr"/>
                      <a:r>
                        <a:rPr lang="en-US" altLang="zh-CN" sz="1100" b="0" u="none" strike="noStrike">
                          <a:solidFill>
                            <a:srgbClr val="000000"/>
                          </a:solidFill>
                          <a:effectLst/>
                        </a:rPr>
                        <a:t>tau</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433250657"/>
                  </a:ext>
                </a:extLst>
              </a:tr>
              <a:tr h="356411">
                <a:tc>
                  <a:txBody>
                    <a:bodyPr/>
                    <a:lstStyle/>
                    <a:p>
                      <a:pPr algn="ctr" fontAlgn="b"/>
                      <a:r>
                        <a:rPr lang="en-US" sz="1100" b="0" u="none" strike="noStrike">
                          <a:solidFill>
                            <a:srgbClr val="000000"/>
                          </a:solidFill>
                          <a:effectLst/>
                        </a:rPr>
                        <a:t>count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120006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sz="1100" b="0" u="none" strike="noStrike">
                          <a:solidFill>
                            <a:srgbClr val="000000"/>
                          </a:solidFill>
                          <a:effectLst/>
                        </a:rPr>
                        <a:t>1.20E+05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120006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120006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120006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698676799"/>
                  </a:ext>
                </a:extLst>
              </a:tr>
              <a:tr h="356411">
                <a:tc>
                  <a:txBody>
                    <a:bodyPr/>
                    <a:lstStyle/>
                    <a:p>
                      <a:pPr algn="ctr" fontAlgn="b"/>
                      <a:r>
                        <a:rPr lang="en-US" sz="1100" b="0" u="none" strike="noStrike">
                          <a:solidFill>
                            <a:srgbClr val="000000"/>
                          </a:solidFill>
                          <a:effectLst/>
                        </a:rPr>
                        <a:t>mean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-0.00106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sz="1100" b="0" u="none" strike="noStrike">
                          <a:solidFill>
                            <a:srgbClr val="000000"/>
                          </a:solidFill>
                          <a:effectLst/>
                        </a:rPr>
                        <a:t>-1.05E-03</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-0.00103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5.206424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0.032648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034313962"/>
                  </a:ext>
                </a:extLst>
              </a:tr>
              <a:tr h="356411">
                <a:tc>
                  <a:txBody>
                    <a:bodyPr/>
                    <a:lstStyle/>
                    <a:p>
                      <a:pPr algn="ctr" fontAlgn="b"/>
                      <a:r>
                        <a:rPr lang="en-US" sz="1100" b="0" u="none" strike="noStrike">
                          <a:solidFill>
                            <a:srgbClr val="000000"/>
                          </a:solidFill>
                          <a:effectLst/>
                        </a:rPr>
                        <a:t>std</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dirty="0">
                          <a:solidFill>
                            <a:srgbClr val="000000"/>
                          </a:solidFill>
                          <a:effectLst/>
                        </a:rPr>
                        <a:t>0.225706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sz="1100" b="0" u="none" strike="noStrike">
                          <a:solidFill>
                            <a:srgbClr val="000000"/>
                          </a:solidFill>
                          <a:effectLst/>
                        </a:rPr>
                        <a:t>9.91E-02</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0.099385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123.8524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0.791248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892733105"/>
                  </a:ext>
                </a:extLst>
              </a:tr>
              <a:tr h="356411">
                <a:tc>
                  <a:txBody>
                    <a:bodyPr/>
                    <a:lstStyle/>
                    <a:p>
                      <a:pPr algn="ctr" fontAlgn="b"/>
                      <a:r>
                        <a:rPr lang="en-US" sz="1100" b="0" u="none" strike="noStrike">
                          <a:solidFill>
                            <a:srgbClr val="000000"/>
                          </a:solidFill>
                          <a:effectLst/>
                        </a:rPr>
                        <a:t>min</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-0.34904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sz="1100" b="0" u="none" strike="noStrike">
                          <a:solidFill>
                            <a:srgbClr val="000000"/>
                          </a:solidFill>
                          <a:effectLst/>
                        </a:rPr>
                        <a:t>-3.49E-01</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-0.35739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-346.368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-2.19907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777685882"/>
                  </a:ext>
                </a:extLst>
              </a:tr>
              <a:tr h="356411">
                <a:tc>
                  <a:txBody>
                    <a:bodyPr/>
                    <a:lstStyle/>
                    <a:p>
                      <a:pPr algn="ctr" fontAlgn="b"/>
                      <a:r>
                        <a:rPr lang="en-US" altLang="zh-CN" sz="1100" b="0" u="none" strike="noStrike">
                          <a:solidFill>
                            <a:srgbClr val="000000"/>
                          </a:solidFill>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-0.20578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sz="1100" b="0" u="none" strike="noStrike">
                          <a:solidFill>
                            <a:srgbClr val="000000"/>
                          </a:solidFill>
                          <a:effectLst/>
                        </a:rPr>
                        <a:t>-1.11E-16</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-0.00806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-0.00355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sz="1100" b="0" u="none" strike="noStrike">
                          <a:solidFill>
                            <a:srgbClr val="000000"/>
                          </a:solidFill>
                          <a:effectLst/>
                        </a:rPr>
                        <a:t>-2.3E-05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3842605981"/>
                  </a:ext>
                </a:extLst>
              </a:tr>
              <a:tr h="356411">
                <a:tc>
                  <a:txBody>
                    <a:bodyPr/>
                    <a:lstStyle/>
                    <a:p>
                      <a:pPr algn="ctr" fontAlgn="b"/>
                      <a:r>
                        <a:rPr lang="en-US" altLang="zh-CN" sz="1100" b="0" u="none" strike="noStrike">
                          <a:solidFill>
                            <a:srgbClr val="000000"/>
                          </a:solidFill>
                          <a:effectLst/>
                        </a:rPr>
                        <a:t>50%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0.000182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sz="1100" b="0" u="none" strike="noStrike">
                          <a:solidFill>
                            <a:srgbClr val="000000"/>
                          </a:solidFill>
                          <a:effectLst/>
                        </a:rPr>
                        <a:t>-3.32E-18</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0.000077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2141069269"/>
                  </a:ext>
                </a:extLst>
              </a:tr>
              <a:tr h="356411">
                <a:tc>
                  <a:txBody>
                    <a:bodyPr/>
                    <a:lstStyle/>
                    <a:p>
                      <a:pPr algn="ctr" fontAlgn="b"/>
                      <a:r>
                        <a:rPr lang="en-US" altLang="zh-CN" sz="1100" b="0" u="none" strike="noStrike">
                          <a:solidFill>
                            <a:srgbClr val="000000"/>
                          </a:solidFill>
                          <a:effectLst/>
                        </a:rPr>
                        <a:t>75%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0.205161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sz="1100" b="0" u="none" strike="noStrike">
                          <a:solidFill>
                            <a:srgbClr val="000000"/>
                          </a:solidFill>
                          <a:effectLst/>
                        </a:rPr>
                        <a:t>3.23E-05</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0.008071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09099604"/>
                  </a:ext>
                </a:extLst>
              </a:tr>
              <a:tr h="356411">
                <a:tc>
                  <a:txBody>
                    <a:bodyPr/>
                    <a:lstStyle/>
                    <a:p>
                      <a:pPr algn="ctr" fontAlgn="b"/>
                      <a:r>
                        <a:rPr lang="en-US" sz="1100" b="0" u="none" strike="noStrike">
                          <a:solidFill>
                            <a:srgbClr val="000000"/>
                          </a:solidFill>
                          <a:effectLst/>
                        </a:rPr>
                        <a:t>max</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0.349073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sz="1100" b="0" u="none" strike="noStrike" dirty="0">
                          <a:solidFill>
                            <a:srgbClr val="000000"/>
                          </a:solidFill>
                          <a:effectLst/>
                        </a:rPr>
                        <a:t>3.49E-01</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0.358078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a:solidFill>
                            <a:srgbClr val="000000"/>
                          </a:solidFill>
                          <a:effectLst/>
                        </a:rPr>
                        <a:t>860.716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b"/>
                </a:tc>
                <a:tc>
                  <a:txBody>
                    <a:bodyPr/>
                    <a:lstStyle/>
                    <a:p>
                      <a:pPr algn="ctr" fontAlgn="b"/>
                      <a:r>
                        <a:rPr lang="en-US" altLang="zh-CN" sz="1100" b="0" u="none" strike="noStrike" dirty="0">
                          <a:solidFill>
                            <a:srgbClr val="000000"/>
                          </a:solidFill>
                          <a:effectLst/>
                        </a:rPr>
                        <a:t>5.397877</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b"/>
                </a:tc>
                <a:extLst>
                  <a:ext uri="{0D108BD9-81ED-4DB2-BD59-A6C34878D82A}">
                    <a16:rowId xmlns:a16="http://schemas.microsoft.com/office/drawing/2014/main" val="1350508080"/>
                  </a:ext>
                </a:extLst>
              </a:tr>
            </a:tbl>
          </a:graphicData>
        </a:graphic>
      </p:graphicFrame>
      <p:sp>
        <p:nvSpPr>
          <p:cNvPr id="6" name="文本框 5">
            <a:extLst>
              <a:ext uri="{FF2B5EF4-FFF2-40B4-BE49-F238E27FC236}">
                <a16:creationId xmlns:a16="http://schemas.microsoft.com/office/drawing/2014/main" id="{D5AA59CC-21ED-C032-B6E4-A76591D4EE18}"/>
              </a:ext>
            </a:extLst>
          </p:cNvPr>
          <p:cNvSpPr txBox="1"/>
          <p:nvPr/>
        </p:nvSpPr>
        <p:spPr>
          <a:xfrm>
            <a:off x="8754645" y="2089610"/>
            <a:ext cx="2718707" cy="3293209"/>
          </a:xfrm>
          <a:prstGeom prst="rect">
            <a:avLst/>
          </a:prstGeom>
          <a:noFill/>
        </p:spPr>
        <p:txBody>
          <a:bodyPr wrap="square" rtlCol="0">
            <a:spAutoFit/>
          </a:bodyPr>
          <a:lstStyle/>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对于数据分布的情况重点分析以下指标：</a:t>
            </a:r>
          </a:p>
          <a:p>
            <a:pPr lvl="0"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缺失率</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，对于缺失率达到</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80%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以上的指标，丢弃掉；</a:t>
            </a:r>
          </a:p>
          <a:p>
            <a:pPr lvl="0"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6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长尾分布</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，主要通过数据的分位数判断，如果数据属于后尾分布，则需要在特征工程中使用对数标准化，否则使用简单的尺度标准化即可；</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16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重复值</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，对于出现重复的行和列要进行删除，提高模型的解释性。</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FB0E7FB7-F474-D665-5FAB-A82F8696A63A}"/>
              </a:ext>
            </a:extLst>
          </p:cNvPr>
          <p:cNvSpPr txBox="1"/>
          <p:nvPr/>
        </p:nvSpPr>
        <p:spPr>
          <a:xfrm>
            <a:off x="9660396" y="5805263"/>
            <a:ext cx="2232248"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方向舵系统故障类型诊断</a:t>
            </a:r>
          </a:p>
        </p:txBody>
      </p:sp>
    </p:spTree>
    <p:extLst>
      <p:ext uri="{BB962C8B-B14F-4D97-AF65-F5344CB8AC3E}">
        <p14:creationId xmlns:p14="http://schemas.microsoft.com/office/powerpoint/2010/main" val="764464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2.5 </a:t>
            </a:r>
            <a:r>
              <a:rPr lang="zh-CN" altLang="en-US" sz="2400" dirty="0">
                <a:solidFill>
                  <a:srgbClr val="000000"/>
                </a:solidFill>
              </a:rPr>
              <a:t>开发基于机器学习的故障预测案例</a:t>
            </a:r>
            <a:r>
              <a:rPr lang="en-US" altLang="zh-CN" sz="2400" dirty="0">
                <a:solidFill>
                  <a:srgbClr val="000000"/>
                </a:solidFill>
              </a:rPr>
              <a:t>-</a:t>
            </a:r>
            <a:r>
              <a:rPr lang="zh-CN" altLang="en-US" sz="2400" dirty="0">
                <a:solidFill>
                  <a:srgbClr val="000000"/>
                </a:solidFill>
              </a:rPr>
              <a:t>数据分析</a:t>
            </a:r>
            <a:r>
              <a:rPr lang="en-US" altLang="zh-CN" sz="2400" dirty="0">
                <a:solidFill>
                  <a:srgbClr val="000000"/>
                </a:solidFill>
              </a:rPr>
              <a:t>-</a:t>
            </a:r>
            <a:r>
              <a:rPr lang="zh-CN" altLang="en-US" sz="2400" dirty="0">
                <a:solidFill>
                  <a:srgbClr val="000000"/>
                </a:solidFill>
              </a:rPr>
              <a:t>数据预处理</a:t>
            </a:r>
            <a:endParaRPr lang="zh-CN" altLang="en-US" sz="2400" dirty="0"/>
          </a:p>
        </p:txBody>
      </p:sp>
      <p:pic>
        <p:nvPicPr>
          <p:cNvPr id="7" name="图片 6">
            <a:extLst>
              <a:ext uri="{FF2B5EF4-FFF2-40B4-BE49-F238E27FC236}">
                <a16:creationId xmlns:a16="http://schemas.microsoft.com/office/drawing/2014/main" id="{959B746C-E9BF-3E27-E8EC-6972B4F188AA}"/>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695400" y="1555335"/>
            <a:ext cx="6201884" cy="4466152"/>
          </a:xfrm>
          <a:prstGeom prst="rect">
            <a:avLst/>
          </a:prstGeom>
        </p:spPr>
      </p:pic>
      <p:sp>
        <p:nvSpPr>
          <p:cNvPr id="8" name="文本框 7">
            <a:extLst>
              <a:ext uri="{FF2B5EF4-FFF2-40B4-BE49-F238E27FC236}">
                <a16:creationId xmlns:a16="http://schemas.microsoft.com/office/drawing/2014/main" id="{8CB42D97-506F-3DB2-2588-F6F6B7264A51}"/>
              </a:ext>
            </a:extLst>
          </p:cNvPr>
          <p:cNvSpPr txBox="1"/>
          <p:nvPr/>
        </p:nvSpPr>
        <p:spPr>
          <a:xfrm>
            <a:off x="6897284" y="1555335"/>
            <a:ext cx="4924045" cy="4247317"/>
          </a:xfrm>
          <a:prstGeom prst="rect">
            <a:avLst/>
          </a:prstGeom>
          <a:noFill/>
        </p:spPr>
        <p:txBody>
          <a:bodyPr wrap="square" rtlCol="0">
            <a:spAutoFit/>
          </a:bodyPr>
          <a:lstStyle/>
          <a:p>
            <a:pPr algn="just">
              <a:buClr>
                <a:srgbClr val="C00000"/>
              </a:buClr>
            </a:pPr>
            <a:r>
              <a:rPr lang="zh-CN" altLang="en-US" sz="1400" dirty="0"/>
              <a:t>通过对方向舵系统各特征和目标值之间的初步分析，可以得到以下结论：</a:t>
            </a:r>
            <a:endParaRPr lang="en-US" altLang="zh-CN" sz="1400" dirty="0"/>
          </a:p>
          <a:p>
            <a:pPr algn="just">
              <a:buClr>
                <a:srgbClr val="C00000"/>
              </a:buClr>
            </a:pPr>
            <a:endParaRPr lang="en-US" altLang="zh-CN" sz="1400" dirty="0">
              <a:effectLst/>
              <a:ea typeface="等线" panose="02010600030101010101" pitchFamily="2" charset="-122"/>
              <a:cs typeface="Times New Roman" panose="02020603050405020304" pitchFamily="18" charset="0"/>
            </a:endParaRPr>
          </a:p>
          <a:p>
            <a:pPr marL="285750" indent="-285750" algn="just">
              <a:buClr>
                <a:srgbClr val="C00000"/>
              </a:buClr>
              <a:buFont typeface="Wingdings" panose="05000000000000000000" pitchFamily="2" charset="2"/>
              <a:buChar char="Ø"/>
            </a:pPr>
            <a:r>
              <a:rPr lang="zh-CN" altLang="en-US" sz="1400" dirty="0"/>
              <a:t>特征中的</a:t>
            </a:r>
            <a:r>
              <a:rPr lang="en-US" altLang="zh-CN" sz="1400" dirty="0"/>
              <a:t>n_motor, w_out, mechanicssystemflange_rtau, structuresystemflange_atau</a:t>
            </a:r>
            <a:r>
              <a:rPr lang="zh-CN" altLang="en-US" sz="1400" dirty="0"/>
              <a:t>是服从后尾分布的，特征工程时采用平方对数标准化，以消除极端值带来的噪声和上溢现象。</a:t>
            </a:r>
            <a:endParaRPr lang="en-US" altLang="zh-CN" sz="1400" dirty="0"/>
          </a:p>
          <a:p>
            <a:pPr marL="285750" indent="-285750" algn="just">
              <a:buClr>
                <a:srgbClr val="C00000"/>
              </a:buClr>
              <a:buFont typeface="Wingdings" panose="05000000000000000000" pitchFamily="2" charset="2"/>
              <a:buChar char="Ø"/>
            </a:pPr>
            <a:endParaRPr lang="zh-CN" altLang="en-US" sz="1400" dirty="0"/>
          </a:p>
          <a:p>
            <a:pPr marL="285750" indent="-285750" algn="just">
              <a:buClr>
                <a:srgbClr val="C00000"/>
              </a:buClr>
              <a:buFont typeface="Wingdings" panose="05000000000000000000" pitchFamily="2" charset="2"/>
              <a:buChar char="Ø"/>
            </a:pPr>
            <a:r>
              <a:rPr lang="zh-CN" altLang="en-US" sz="1400" dirty="0"/>
              <a:t>特征中的</a:t>
            </a:r>
            <a:r>
              <a:rPr lang="en-US" altLang="zh-CN" sz="1400" dirty="0"/>
              <a:t>motorsystembldcw_mechanical, motorsystem bldctau_electrical, mechanicssystemflange_a phi</a:t>
            </a:r>
            <a:r>
              <a:rPr lang="zh-CN" altLang="en-US" sz="1400" dirty="0"/>
              <a:t>，</a:t>
            </a:r>
            <a:r>
              <a:rPr lang="en-US" altLang="zh-CN" sz="1400" dirty="0"/>
              <a:t> structure systemflange_aphi, structuresystemflange_bphi, structure systemflange_btau</a:t>
            </a:r>
            <a:r>
              <a:rPr lang="zh-CN" altLang="en-US" sz="1400" dirty="0"/>
              <a:t>与其他特征出现重复，故删除。</a:t>
            </a:r>
            <a:endParaRPr lang="en-US" altLang="zh-CN" sz="1400" dirty="0"/>
          </a:p>
          <a:p>
            <a:pPr marL="285750" indent="-285750" algn="just">
              <a:buClr>
                <a:srgbClr val="C00000"/>
              </a:buClr>
              <a:buFont typeface="Wingdings" panose="05000000000000000000" pitchFamily="2" charset="2"/>
              <a:buChar char="Ø"/>
            </a:pP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Clr>
                <a:srgbClr val="C00000"/>
              </a:buClr>
              <a:buFont typeface="Wingdings" panose="05000000000000000000" pitchFamily="2" charset="2"/>
              <a:buChar char="Ø"/>
            </a:pPr>
            <a:r>
              <a:rPr lang="zh-CN" altLang="en-US" sz="1400" dirty="0"/>
              <a:t>特征各数据之间存在较大的量级差，故对所有特征采用最大最小标准化，将其归属到</a:t>
            </a:r>
            <a:r>
              <a:rPr lang="en-US" altLang="zh-CN" sz="1400" dirty="0"/>
              <a:t>0-1</a:t>
            </a:r>
            <a:r>
              <a:rPr lang="zh-CN" altLang="en-US" sz="1400" dirty="0"/>
              <a:t>之间</a:t>
            </a:r>
            <a:r>
              <a:rPr lang="zh-CN" altLang="zh-CN" sz="1400" dirty="0">
                <a:effectLst/>
                <a:ea typeface="等线" panose="02010600030101010101" pitchFamily="2" charset="-122"/>
                <a:cs typeface="Times New Roman" panose="02020603050405020304" pitchFamily="18" charset="0"/>
              </a:rPr>
              <a:t>。</a:t>
            </a:r>
            <a:endParaRPr lang="en-US" altLang="zh-CN" sz="1400" dirty="0">
              <a:effectLst/>
              <a:ea typeface="等线" panose="02010600030101010101" pitchFamily="2" charset="-122"/>
              <a:cs typeface="Times New Roman" panose="02020603050405020304" pitchFamily="18" charset="0"/>
            </a:endParaRPr>
          </a:p>
          <a:p>
            <a:pPr marL="285750" indent="-285750" algn="just">
              <a:buClr>
                <a:srgbClr val="C00000"/>
              </a:buClr>
              <a:buFont typeface="Wingdings" panose="05000000000000000000" pitchFamily="2" charset="2"/>
              <a:buChar char="Ø"/>
            </a:pP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indent="-285750" algn="just">
              <a:buClr>
                <a:srgbClr val="C00000"/>
              </a:buClr>
              <a:buFont typeface="Wingdings" panose="05000000000000000000" pitchFamily="2" charset="2"/>
              <a:buChar char="Ø"/>
            </a:pPr>
            <a:r>
              <a:rPr lang="zh-CN" altLang="en-US" sz="1400" dirty="0">
                <a:latin typeface="+mn-ea"/>
                <a:cs typeface="Times New Roman" panose="02020603050405020304" pitchFamily="18" charset="0"/>
              </a:rPr>
              <a:t>两个电机故障产生的数据相同，齿轮故障和滚珠丝杠故障产生的数据相同，故删除其两个目标值对应的所有数据</a:t>
            </a:r>
            <a:r>
              <a:rPr lang="zh-CN" altLang="zh-CN" sz="1400" dirty="0">
                <a:latin typeface="+mn-ea"/>
                <a:cs typeface="Times New Roman" panose="02020603050405020304" pitchFamily="18" charset="0"/>
              </a:rPr>
              <a:t>。</a:t>
            </a:r>
          </a:p>
          <a:p>
            <a:endParaRPr lang="zh-CN" altLang="en-US" dirty="0"/>
          </a:p>
        </p:txBody>
      </p:sp>
      <p:sp>
        <p:nvSpPr>
          <p:cNvPr id="9" name="文本框 8">
            <a:extLst>
              <a:ext uri="{FF2B5EF4-FFF2-40B4-BE49-F238E27FC236}">
                <a16:creationId xmlns:a16="http://schemas.microsoft.com/office/drawing/2014/main" id="{2BB7D767-F6C3-DFFC-D781-AFD03838DF69}"/>
              </a:ext>
            </a:extLst>
          </p:cNvPr>
          <p:cNvSpPr txBox="1"/>
          <p:nvPr/>
        </p:nvSpPr>
        <p:spPr>
          <a:xfrm>
            <a:off x="9660396" y="5805263"/>
            <a:ext cx="2232248"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方向舵系统故障类型诊断</a:t>
            </a:r>
          </a:p>
        </p:txBody>
      </p:sp>
    </p:spTree>
    <p:extLst>
      <p:ext uri="{BB962C8B-B14F-4D97-AF65-F5344CB8AC3E}">
        <p14:creationId xmlns:p14="http://schemas.microsoft.com/office/powerpoint/2010/main" val="992009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2.5 </a:t>
            </a:r>
            <a:r>
              <a:rPr lang="zh-CN" altLang="en-US" sz="2400" dirty="0">
                <a:solidFill>
                  <a:srgbClr val="000000"/>
                </a:solidFill>
              </a:rPr>
              <a:t>开发基于机器学习的故障预测案例</a:t>
            </a:r>
            <a:r>
              <a:rPr lang="en-US" altLang="zh-CN" sz="2400" dirty="0">
                <a:solidFill>
                  <a:srgbClr val="000000"/>
                </a:solidFill>
              </a:rPr>
              <a:t>-</a:t>
            </a:r>
            <a:r>
              <a:rPr lang="zh-CN" altLang="en-US" dirty="0">
                <a:solidFill>
                  <a:srgbClr val="000000"/>
                </a:solidFill>
              </a:rPr>
              <a:t>建模过程</a:t>
            </a:r>
            <a:r>
              <a:rPr lang="en-US" altLang="zh-CN" sz="2400" dirty="0">
                <a:solidFill>
                  <a:srgbClr val="000000"/>
                </a:solidFill>
              </a:rPr>
              <a:t>-</a:t>
            </a:r>
            <a:r>
              <a:rPr lang="zh-CN" altLang="en-US" dirty="0">
                <a:solidFill>
                  <a:srgbClr val="000000"/>
                </a:solidFill>
              </a:rPr>
              <a:t>概览</a:t>
            </a:r>
            <a:endParaRPr lang="zh-CN" altLang="en-US" sz="2400" dirty="0"/>
          </a:p>
        </p:txBody>
      </p:sp>
      <p:sp>
        <p:nvSpPr>
          <p:cNvPr id="4" name="iślîḍé">
            <a:extLst>
              <a:ext uri="{FF2B5EF4-FFF2-40B4-BE49-F238E27FC236}">
                <a16:creationId xmlns:a16="http://schemas.microsoft.com/office/drawing/2014/main" id="{3E71FA4E-10B8-0441-A771-7DCE371F89E6}"/>
              </a:ext>
            </a:extLst>
          </p:cNvPr>
          <p:cNvSpPr txBox="1"/>
          <p:nvPr/>
        </p:nvSpPr>
        <p:spPr bwMode="auto">
          <a:xfrm>
            <a:off x="1631504" y="1465490"/>
            <a:ext cx="8784976" cy="44185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eaLnBrk="1" hangingPunct="1">
              <a:lnSpc>
                <a:spcPct val="100000"/>
              </a:lnSpc>
              <a:spcBef>
                <a:spcPct val="0"/>
              </a:spcBef>
            </a:pPr>
            <a:r>
              <a:rPr lang="zh-CN" altLang="en-US" sz="2400" b="1" dirty="0">
                <a:latin typeface="微软雅黑" panose="020B0503020204020204" charset="-122"/>
                <a:ea typeface="微软雅黑" panose="020B0503020204020204" charset="-122"/>
              </a:rPr>
              <a:t>基于主流人工智能核心技术，构建完整方向舵故障类型诊断体系</a:t>
            </a:r>
          </a:p>
        </p:txBody>
      </p:sp>
      <p:pic>
        <p:nvPicPr>
          <p:cNvPr id="5" name="图片 4">
            <a:extLst>
              <a:ext uri="{FF2B5EF4-FFF2-40B4-BE49-F238E27FC236}">
                <a16:creationId xmlns:a16="http://schemas.microsoft.com/office/drawing/2014/main" id="{5B64090F-560D-9515-F963-24D05D8DABCA}"/>
              </a:ext>
            </a:extLst>
          </p:cNvPr>
          <p:cNvPicPr>
            <a:picLocks noChangeAspect="1"/>
          </p:cNvPicPr>
          <p:nvPr/>
        </p:nvPicPr>
        <p:blipFill>
          <a:blip r:embed="rId2">
            <a:clrChange>
              <a:clrFrom>
                <a:srgbClr val="B7DEE8"/>
              </a:clrFrom>
              <a:clrTo>
                <a:srgbClr val="B7DEE8">
                  <a:alpha val="0"/>
                </a:srgbClr>
              </a:clrTo>
            </a:clrChange>
          </a:blip>
          <a:stretch>
            <a:fillRect/>
          </a:stretch>
        </p:blipFill>
        <p:spPr>
          <a:xfrm>
            <a:off x="551384" y="1907345"/>
            <a:ext cx="10972800" cy="4329967"/>
          </a:xfrm>
          <a:prstGeom prst="rect">
            <a:avLst/>
          </a:prstGeom>
        </p:spPr>
      </p:pic>
      <p:sp>
        <p:nvSpPr>
          <p:cNvPr id="6" name="文本框 5">
            <a:extLst>
              <a:ext uri="{FF2B5EF4-FFF2-40B4-BE49-F238E27FC236}">
                <a16:creationId xmlns:a16="http://schemas.microsoft.com/office/drawing/2014/main" id="{CAD37ABA-1C73-B556-0F93-ED9474D231B0}"/>
              </a:ext>
            </a:extLst>
          </p:cNvPr>
          <p:cNvSpPr txBox="1"/>
          <p:nvPr/>
        </p:nvSpPr>
        <p:spPr>
          <a:xfrm>
            <a:off x="9660396" y="5805263"/>
            <a:ext cx="2232248"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方向舵系统故障类型诊断</a:t>
            </a:r>
          </a:p>
        </p:txBody>
      </p:sp>
    </p:spTree>
    <p:extLst>
      <p:ext uri="{BB962C8B-B14F-4D97-AF65-F5344CB8AC3E}">
        <p14:creationId xmlns:p14="http://schemas.microsoft.com/office/powerpoint/2010/main" val="98406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转正汇报内容</a:t>
            </a:r>
          </a:p>
        </p:txBody>
      </p:sp>
      <p:sp>
        <p:nvSpPr>
          <p:cNvPr id="3" name="副标题 2"/>
          <p:cNvSpPr>
            <a:spLocks noGrp="1"/>
          </p:cNvSpPr>
          <p:nvPr>
            <p:ph type="subTitle" idx="1"/>
          </p:nvPr>
        </p:nvSpPr>
        <p:spPr>
          <a:xfrm>
            <a:off x="767408" y="980728"/>
            <a:ext cx="10544059" cy="5184576"/>
          </a:xfrm>
        </p:spPr>
        <p:txBody>
          <a:bodyPr/>
          <a:lstStyle/>
          <a:p>
            <a:r>
              <a:rPr lang="en-US" altLang="zh-CN" sz="2000" b="1" dirty="0">
                <a:sym typeface="+mn-ea"/>
              </a:rPr>
              <a:t>1.</a:t>
            </a:r>
            <a:r>
              <a:rPr lang="zh-CN" altLang="en-US" sz="2000" b="1" dirty="0">
                <a:sym typeface="+mn-ea"/>
              </a:rPr>
              <a:t>个人简介</a:t>
            </a:r>
            <a:endParaRPr lang="en-US" altLang="zh-CN" sz="2000" b="1" dirty="0">
              <a:sym typeface="+mn-ea"/>
            </a:endParaRPr>
          </a:p>
          <a:p>
            <a:r>
              <a:rPr lang="en-US" altLang="zh-CN" sz="2000" b="1">
                <a:sym typeface="+mn-ea"/>
              </a:rPr>
              <a:t>  </a:t>
            </a:r>
            <a:r>
              <a:rPr lang="zh-CN" sz="2000">
                <a:sym typeface="+mn-ea"/>
              </a:rPr>
              <a:t>毕业</a:t>
            </a:r>
            <a:r>
              <a:rPr lang="zh-CN" sz="2000" dirty="0">
                <a:sym typeface="+mn-ea"/>
              </a:rPr>
              <a:t>院校、专业、过往工作关联方向</a:t>
            </a:r>
          </a:p>
          <a:p>
            <a:r>
              <a:rPr lang="en-US" altLang="zh-CN" sz="2000" b="1" dirty="0">
                <a:sym typeface="+mn-ea"/>
              </a:rPr>
              <a:t>2.</a:t>
            </a:r>
            <a:r>
              <a:rPr lang="zh-CN" altLang="en-US" sz="2000" b="1" dirty="0">
                <a:sym typeface="+mn-ea"/>
              </a:rPr>
              <a:t>试用期关键性工作总结</a:t>
            </a:r>
            <a:endParaRPr lang="en-US" altLang="zh-CN" sz="2000" b="1" dirty="0"/>
          </a:p>
          <a:p>
            <a:r>
              <a:rPr lang="en-US" altLang="zh-CN" sz="2000">
                <a:sym typeface="+mn-ea"/>
              </a:rPr>
              <a:t>   2.1 </a:t>
            </a:r>
            <a:r>
              <a:rPr lang="zh-CN" altLang="en-US" sz="2000">
                <a:solidFill>
                  <a:srgbClr val="000000"/>
                </a:solidFill>
              </a:rPr>
              <a:t>学习</a:t>
            </a:r>
            <a:r>
              <a:rPr lang="en-US" altLang="zh-CN" sz="2000">
                <a:solidFill>
                  <a:srgbClr val="000000"/>
                </a:solidFill>
              </a:rPr>
              <a:t>Julia</a:t>
            </a:r>
            <a:r>
              <a:rPr lang="zh-CN" altLang="en-US" sz="2000">
                <a:solidFill>
                  <a:srgbClr val="000000"/>
                </a:solidFill>
              </a:rPr>
              <a:t>基础语法及</a:t>
            </a:r>
            <a:r>
              <a:rPr lang="en-US" altLang="zh-CN" sz="2000">
                <a:solidFill>
                  <a:srgbClr val="000000"/>
                </a:solidFill>
              </a:rPr>
              <a:t>Julia</a:t>
            </a:r>
            <a:r>
              <a:rPr lang="zh-CN" altLang="en-US" sz="2000">
                <a:solidFill>
                  <a:srgbClr val="000000"/>
                </a:solidFill>
              </a:rPr>
              <a:t>包的开发方法</a:t>
            </a:r>
            <a:endParaRPr lang="en-US" altLang="zh-CN" sz="2000">
              <a:solidFill>
                <a:srgbClr val="000000"/>
              </a:solidFill>
            </a:endParaRPr>
          </a:p>
          <a:p>
            <a:r>
              <a:rPr lang="en-US" altLang="zh-CN" sz="2000">
                <a:solidFill>
                  <a:srgbClr val="000000"/>
                </a:solidFill>
                <a:sym typeface="+mn-ea"/>
              </a:rPr>
              <a:t>   </a:t>
            </a:r>
            <a:r>
              <a:rPr lang="en-US" altLang="zh-CN" sz="2000">
                <a:sym typeface="+mn-ea"/>
              </a:rPr>
              <a:t>2.2 </a:t>
            </a:r>
            <a:r>
              <a:rPr lang="zh-CN" altLang="en-US" sz="2000">
                <a:solidFill>
                  <a:srgbClr val="000000"/>
                </a:solidFill>
              </a:rPr>
              <a:t>调研</a:t>
            </a:r>
            <a:r>
              <a:rPr lang="en-US" altLang="zh-CN" sz="2000">
                <a:solidFill>
                  <a:srgbClr val="000000"/>
                </a:solidFill>
              </a:rPr>
              <a:t>Julia</a:t>
            </a:r>
            <a:r>
              <a:rPr lang="zh-CN" altLang="en-US" sz="2000">
                <a:solidFill>
                  <a:srgbClr val="000000"/>
                </a:solidFill>
              </a:rPr>
              <a:t>与</a:t>
            </a:r>
            <a:r>
              <a:rPr lang="en-US" altLang="zh-CN" sz="2000">
                <a:solidFill>
                  <a:srgbClr val="000000"/>
                </a:solidFill>
              </a:rPr>
              <a:t>Python</a:t>
            </a:r>
            <a:r>
              <a:rPr lang="zh-CN" altLang="en-US" sz="2000">
                <a:solidFill>
                  <a:srgbClr val="000000"/>
                </a:solidFill>
              </a:rPr>
              <a:t>机器学习相关资源并与</a:t>
            </a:r>
            <a:r>
              <a:rPr lang="en-US" altLang="zh-CN" sz="2000">
                <a:solidFill>
                  <a:srgbClr val="000000"/>
                </a:solidFill>
              </a:rPr>
              <a:t>Matlab</a:t>
            </a:r>
            <a:r>
              <a:rPr lang="zh-CN" altLang="en-US" sz="2000">
                <a:solidFill>
                  <a:srgbClr val="000000"/>
                </a:solidFill>
              </a:rPr>
              <a:t>对照</a:t>
            </a:r>
            <a:endParaRPr lang="en-US" altLang="zh-CN" sz="2000">
              <a:solidFill>
                <a:srgbClr val="000000"/>
              </a:solidFill>
            </a:endParaRPr>
          </a:p>
          <a:p>
            <a:r>
              <a:rPr lang="en-US" altLang="zh-CN" sz="2000">
                <a:solidFill>
                  <a:srgbClr val="000000"/>
                </a:solidFill>
              </a:rPr>
              <a:t>   2.3 </a:t>
            </a:r>
            <a:r>
              <a:rPr lang="zh-CN" altLang="en-US" sz="2000">
                <a:solidFill>
                  <a:srgbClr val="000000"/>
                </a:solidFill>
              </a:rPr>
              <a:t>参照</a:t>
            </a:r>
            <a:r>
              <a:rPr lang="en-US" altLang="zh-CN" sz="2000">
                <a:solidFill>
                  <a:srgbClr val="000000"/>
                </a:solidFill>
              </a:rPr>
              <a:t>Matlab</a:t>
            </a:r>
            <a:r>
              <a:rPr lang="zh-CN" altLang="en-US" sz="2000">
                <a:solidFill>
                  <a:srgbClr val="000000"/>
                </a:solidFill>
              </a:rPr>
              <a:t>完成机器学习工具箱函数库设计</a:t>
            </a:r>
            <a:endParaRPr lang="en-US" altLang="zh-CN" sz="2000">
              <a:solidFill>
                <a:srgbClr val="000000"/>
              </a:solidFill>
            </a:endParaRPr>
          </a:p>
          <a:p>
            <a:r>
              <a:rPr lang="en-US" altLang="zh-CN" sz="2000">
                <a:solidFill>
                  <a:srgbClr val="000000"/>
                </a:solidFill>
              </a:rPr>
              <a:t>   2.4 </a:t>
            </a:r>
            <a:r>
              <a:rPr lang="zh-CN" altLang="en-US" sz="2000"/>
              <a:t>基于</a:t>
            </a:r>
            <a:r>
              <a:rPr lang="en-US" altLang="zh-CN" sz="2000"/>
              <a:t>Julia</a:t>
            </a:r>
            <a:r>
              <a:rPr lang="zh-CN" altLang="en-US" sz="2000"/>
              <a:t>或</a:t>
            </a:r>
            <a:r>
              <a:rPr lang="en-US" altLang="zh-CN" sz="2000"/>
              <a:t>Julia</a:t>
            </a:r>
            <a:r>
              <a:rPr lang="zh-CN" altLang="en-US" sz="2000"/>
              <a:t>与</a:t>
            </a:r>
            <a:r>
              <a:rPr lang="en-US" altLang="zh-CN" sz="2000"/>
              <a:t>Python</a:t>
            </a:r>
            <a:r>
              <a:rPr lang="zh-CN" altLang="en-US" sz="2000"/>
              <a:t>混合编程完成聚类分析相关函数库的开发</a:t>
            </a:r>
            <a:endParaRPr lang="en-US" altLang="zh-CN" sz="2000"/>
          </a:p>
          <a:p>
            <a:r>
              <a:rPr lang="en-US" altLang="zh-CN" sz="2000">
                <a:solidFill>
                  <a:srgbClr val="000000"/>
                </a:solidFill>
              </a:rPr>
              <a:t>   2.5 </a:t>
            </a:r>
            <a:r>
              <a:rPr lang="zh-CN" altLang="en-US" sz="2000">
                <a:solidFill>
                  <a:srgbClr val="000000"/>
                </a:solidFill>
              </a:rPr>
              <a:t>开发基于机器学习的故障预测案例</a:t>
            </a:r>
            <a:endParaRPr lang="en-US" altLang="zh-CN" sz="2000">
              <a:solidFill>
                <a:srgbClr val="000000"/>
              </a:solidFill>
            </a:endParaRPr>
          </a:p>
          <a:p>
            <a:r>
              <a:rPr lang="en-US" altLang="zh-CN" sz="2000">
                <a:solidFill>
                  <a:srgbClr val="000000"/>
                </a:solidFill>
              </a:rPr>
              <a:t>   2.6 </a:t>
            </a:r>
            <a:r>
              <a:rPr lang="zh-CN" altLang="en-US" sz="2000">
                <a:solidFill>
                  <a:srgbClr val="000000"/>
                </a:solidFill>
              </a:rPr>
              <a:t>完成公司相关培训</a:t>
            </a:r>
            <a:endParaRPr lang="en-US" altLang="zh-CN" sz="2000">
              <a:solidFill>
                <a:srgbClr val="000000"/>
              </a:solidFill>
            </a:endParaRPr>
          </a:p>
          <a:p>
            <a:r>
              <a:rPr lang="en-US" altLang="zh-CN" sz="2000" b="1">
                <a:sym typeface="+mn-ea"/>
              </a:rPr>
              <a:t>3</a:t>
            </a:r>
            <a:r>
              <a:rPr lang="en-US" altLang="zh-CN" sz="2000" b="1" dirty="0">
                <a:sym typeface="+mn-ea"/>
              </a:rPr>
              <a:t>.</a:t>
            </a:r>
            <a:r>
              <a:rPr lang="zh-CN" altLang="en-US" sz="2000" b="1" dirty="0">
                <a:sym typeface="+mn-ea"/>
              </a:rPr>
              <a:t>试用期思考与成长</a:t>
            </a:r>
            <a:endParaRPr lang="en-US" altLang="zh-CN" sz="2000" b="1" dirty="0"/>
          </a:p>
          <a:p>
            <a:r>
              <a:rPr lang="en-US" altLang="zh-CN" sz="2000" dirty="0">
                <a:sym typeface="+mn-ea"/>
              </a:rPr>
              <a:t>   3.1 </a:t>
            </a:r>
            <a:r>
              <a:rPr lang="zh-CN" altLang="en-US" sz="2000" dirty="0">
                <a:sym typeface="+mn-ea"/>
              </a:rPr>
              <a:t>试用期工作中做得好的部分</a:t>
            </a:r>
            <a:endParaRPr lang="en-US" altLang="zh-CN" sz="2000" dirty="0"/>
          </a:p>
          <a:p>
            <a:r>
              <a:rPr lang="en-US" altLang="zh-CN" sz="2000" dirty="0">
                <a:sym typeface="+mn-ea"/>
              </a:rPr>
              <a:t>   3.2 </a:t>
            </a:r>
            <a:r>
              <a:rPr lang="zh-CN" altLang="en-US" sz="2000" dirty="0">
                <a:sym typeface="+mn-ea"/>
              </a:rPr>
              <a:t>试用期工作中待提升的部分</a:t>
            </a:r>
            <a:r>
              <a:rPr lang="en-US" altLang="zh-CN" sz="2000" dirty="0">
                <a:sym typeface="+mn-ea"/>
              </a:rPr>
              <a:t> </a:t>
            </a:r>
          </a:p>
          <a:p>
            <a:r>
              <a:rPr lang="en-US" altLang="zh-CN" sz="2000" b="1" dirty="0">
                <a:sym typeface="+mn-ea"/>
              </a:rPr>
              <a:t>4.</a:t>
            </a:r>
            <a:r>
              <a:rPr lang="zh-CN" altLang="en-US" sz="2000" b="1" dirty="0">
                <a:sym typeface="+mn-ea"/>
              </a:rPr>
              <a:t>年度工作计划</a:t>
            </a:r>
            <a:r>
              <a:rPr lang="en-US" altLang="zh-CN" sz="2000" b="1" dirty="0">
                <a:sym typeface="+mn-ea"/>
              </a:rPr>
              <a:t>/</a:t>
            </a:r>
            <a:r>
              <a:rPr lang="zh-CN" altLang="en-US" sz="2000" b="1" dirty="0">
                <a:sym typeface="+mn-ea"/>
              </a:rPr>
              <a:t>提升计划</a:t>
            </a:r>
            <a:endParaRPr lang="en-US" altLang="zh-CN" sz="2000" b="1" dirty="0"/>
          </a:p>
          <a:p>
            <a:r>
              <a:rPr lang="zh-CN" altLang="en-US" sz="2000" dirty="0">
                <a:sym typeface="+mn-ea"/>
              </a:rPr>
              <a:t>  根据岗位职责描述本年度工作计划，包含关键目标、行动计划及成果输出</a:t>
            </a:r>
            <a:endParaRPr lang="en-US" altLang="zh-C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2.5 </a:t>
            </a:r>
            <a:r>
              <a:rPr lang="zh-CN" altLang="en-US" sz="2400" dirty="0">
                <a:solidFill>
                  <a:srgbClr val="000000"/>
                </a:solidFill>
              </a:rPr>
              <a:t>开发基于机器学习的故障预测案例</a:t>
            </a:r>
            <a:r>
              <a:rPr lang="en-US" altLang="zh-CN" sz="2400" dirty="0">
                <a:solidFill>
                  <a:srgbClr val="000000"/>
                </a:solidFill>
              </a:rPr>
              <a:t>-</a:t>
            </a:r>
            <a:r>
              <a:rPr lang="zh-CN" altLang="en-US" dirty="0">
                <a:solidFill>
                  <a:srgbClr val="000000"/>
                </a:solidFill>
              </a:rPr>
              <a:t>建模过程</a:t>
            </a:r>
            <a:r>
              <a:rPr lang="en-US" altLang="zh-CN" sz="2400" dirty="0">
                <a:solidFill>
                  <a:srgbClr val="000000"/>
                </a:solidFill>
              </a:rPr>
              <a:t>-</a:t>
            </a:r>
            <a:r>
              <a:rPr lang="zh-CN" altLang="en-US" dirty="0">
                <a:solidFill>
                  <a:srgbClr val="000000"/>
                </a:solidFill>
              </a:rPr>
              <a:t>特征工程</a:t>
            </a:r>
            <a:endParaRPr lang="zh-CN" altLang="en-US" sz="2400" dirty="0"/>
          </a:p>
        </p:txBody>
      </p:sp>
      <p:sp>
        <p:nvSpPr>
          <p:cNvPr id="6" name="文本框 5">
            <a:extLst>
              <a:ext uri="{FF2B5EF4-FFF2-40B4-BE49-F238E27FC236}">
                <a16:creationId xmlns:a16="http://schemas.microsoft.com/office/drawing/2014/main" id="{CAD37ABA-1C73-B556-0F93-ED9474D231B0}"/>
              </a:ext>
            </a:extLst>
          </p:cNvPr>
          <p:cNvSpPr txBox="1"/>
          <p:nvPr/>
        </p:nvSpPr>
        <p:spPr>
          <a:xfrm>
            <a:off x="9660396" y="5805263"/>
            <a:ext cx="2232248"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方向舵系统故障类型诊断</a:t>
            </a:r>
          </a:p>
        </p:txBody>
      </p:sp>
      <p:pic>
        <p:nvPicPr>
          <p:cNvPr id="7" name="图片 6">
            <a:extLst>
              <a:ext uri="{FF2B5EF4-FFF2-40B4-BE49-F238E27FC236}">
                <a16:creationId xmlns:a16="http://schemas.microsoft.com/office/drawing/2014/main" id="{06F8A989-FD0A-AA58-47D4-14300B096412}"/>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5432035" y="1548311"/>
            <a:ext cx="6707747" cy="4421626"/>
          </a:xfrm>
          <a:prstGeom prst="rect">
            <a:avLst/>
          </a:prstGeom>
        </p:spPr>
      </p:pic>
      <p:grpSp>
        <p:nvGrpSpPr>
          <p:cNvPr id="8" name="组合 7">
            <a:extLst>
              <a:ext uri="{FF2B5EF4-FFF2-40B4-BE49-F238E27FC236}">
                <a16:creationId xmlns:a16="http://schemas.microsoft.com/office/drawing/2014/main" id="{32977174-88F9-F616-6C52-8CB9D950081A}"/>
              </a:ext>
            </a:extLst>
          </p:cNvPr>
          <p:cNvGrpSpPr/>
          <p:nvPr/>
        </p:nvGrpSpPr>
        <p:grpSpPr>
          <a:xfrm>
            <a:off x="248075" y="1907344"/>
            <a:ext cx="5280658" cy="3681895"/>
            <a:chOff x="3586163" y="1939926"/>
            <a:chExt cx="4987925" cy="2997200"/>
          </a:xfrm>
        </p:grpSpPr>
        <p:pic>
          <p:nvPicPr>
            <p:cNvPr id="9" name="图片 8">
              <a:extLst>
                <a:ext uri="{FF2B5EF4-FFF2-40B4-BE49-F238E27FC236}">
                  <a16:creationId xmlns:a16="http://schemas.microsoft.com/office/drawing/2014/main" id="{22918B83-AD4E-BF61-732B-C02456225D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6163" y="4868863"/>
              <a:ext cx="2528888"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1C890B30-9492-9841-3CCA-C39FB4B1C00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13463" y="4527551"/>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a:extLst>
                <a:ext uri="{FF2B5EF4-FFF2-40B4-BE49-F238E27FC236}">
                  <a16:creationId xmlns:a16="http://schemas.microsoft.com/office/drawing/2014/main" id="{EFC64E7B-E436-4A45-7B5B-442BBD7721D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23038" y="4527551"/>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25A4DAD2-E4D9-C56D-675B-2814D2463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32613" y="4527551"/>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FFA1559A-A4D6-796A-8327-B7746F6C15A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3776" y="4527551"/>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a:extLst>
                <a:ext uri="{FF2B5EF4-FFF2-40B4-BE49-F238E27FC236}">
                  <a16:creationId xmlns:a16="http://schemas.microsoft.com/office/drawing/2014/main" id="{5339C082-E86E-5C2F-F0E0-E8D7F88D3E2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53351" y="4527551"/>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a:extLst>
                <a:ext uri="{FF2B5EF4-FFF2-40B4-BE49-F238E27FC236}">
                  <a16:creationId xmlns:a16="http://schemas.microsoft.com/office/drawing/2014/main" id="{AEFBA92E-6EDC-80D9-5419-6E1A32B01CE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62926" y="4664076"/>
              <a:ext cx="2063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00C06FC9-6B8D-4263-550C-149DEB9AA65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367713" y="4868863"/>
              <a:ext cx="206375"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a:extLst>
                <a:ext uri="{FF2B5EF4-FFF2-40B4-BE49-F238E27FC236}">
                  <a16:creationId xmlns:a16="http://schemas.microsoft.com/office/drawing/2014/main" id="{6375FCB7-2BFF-2ED4-2123-C0EBC057A49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860801" y="4459288"/>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17">
              <a:extLst>
                <a:ext uri="{FF2B5EF4-FFF2-40B4-BE49-F238E27FC236}">
                  <a16:creationId xmlns:a16="http://schemas.microsoft.com/office/drawing/2014/main" id="{9DA04844-E4FD-BDB7-C412-532CF4E6C58C}"/>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70376" y="4459288"/>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a:extLst>
                <a:ext uri="{FF2B5EF4-FFF2-40B4-BE49-F238E27FC236}">
                  <a16:creationId xmlns:a16="http://schemas.microsoft.com/office/drawing/2014/main" id="{01EC0BBA-D95A-D792-3589-4C2EADFD09A7}"/>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79951" y="4459288"/>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9">
              <a:extLst>
                <a:ext uri="{FF2B5EF4-FFF2-40B4-BE49-F238E27FC236}">
                  <a16:creationId xmlns:a16="http://schemas.microsoft.com/office/drawing/2014/main" id="{1B742168-4652-282A-C498-BC0A51FDE8A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089526" y="4459288"/>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a:extLst>
                <a:ext uri="{FF2B5EF4-FFF2-40B4-BE49-F238E27FC236}">
                  <a16:creationId xmlns:a16="http://schemas.microsoft.com/office/drawing/2014/main" id="{7E5588AE-73D7-0079-BC50-C0EC01A41D2E}"/>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499101" y="4459288"/>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21">
              <a:extLst>
                <a:ext uri="{FF2B5EF4-FFF2-40B4-BE49-F238E27FC236}">
                  <a16:creationId xmlns:a16="http://schemas.microsoft.com/office/drawing/2014/main" id="{2A1D4BE5-3DA9-751B-E060-CF47A7539048}"/>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908676" y="4051301"/>
              <a:ext cx="20637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2">
              <a:extLst>
                <a:ext uri="{FF2B5EF4-FFF2-40B4-BE49-F238E27FC236}">
                  <a16:creationId xmlns:a16="http://schemas.microsoft.com/office/drawing/2014/main" id="{8149847A-DC6F-B724-0C51-0861AFE46C5A}"/>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162926" y="4459288"/>
              <a:ext cx="13652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23">
              <a:extLst>
                <a:ext uri="{FF2B5EF4-FFF2-40B4-BE49-F238E27FC236}">
                  <a16:creationId xmlns:a16="http://schemas.microsoft.com/office/drawing/2014/main" id="{8E9C2410-EC9E-43AB-A0A7-3A0937603494}"/>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113463" y="4119563"/>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24">
              <a:extLst>
                <a:ext uri="{FF2B5EF4-FFF2-40B4-BE49-F238E27FC236}">
                  <a16:creationId xmlns:a16="http://schemas.microsoft.com/office/drawing/2014/main" id="{C54C1C10-A236-185D-5BD6-BC3F5B030692}"/>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523038" y="4119563"/>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25">
              <a:extLst>
                <a:ext uri="{FF2B5EF4-FFF2-40B4-BE49-F238E27FC236}">
                  <a16:creationId xmlns:a16="http://schemas.microsoft.com/office/drawing/2014/main" id="{7448F324-30E1-8947-BFB9-6C6E98353B6C}"/>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932613" y="4119563"/>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26">
              <a:extLst>
                <a:ext uri="{FF2B5EF4-FFF2-40B4-BE49-F238E27FC236}">
                  <a16:creationId xmlns:a16="http://schemas.microsoft.com/office/drawing/2014/main" id="{1D23F4A5-5180-ED5A-3940-CF2ACEC9FB2B}"/>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343776" y="4119563"/>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图片 27">
              <a:extLst>
                <a:ext uri="{FF2B5EF4-FFF2-40B4-BE49-F238E27FC236}">
                  <a16:creationId xmlns:a16="http://schemas.microsoft.com/office/drawing/2014/main" id="{B2F28F0F-60B6-9812-D0B3-99CA6B805B40}"/>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7753351" y="4187826"/>
              <a:ext cx="4111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28">
              <a:extLst>
                <a:ext uri="{FF2B5EF4-FFF2-40B4-BE49-F238E27FC236}">
                  <a16:creationId xmlns:a16="http://schemas.microsoft.com/office/drawing/2014/main" id="{E65F396B-0EC3-F958-BADF-65A368DBA4E2}"/>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8299451" y="4391026"/>
              <a:ext cx="682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29">
              <a:extLst>
                <a:ext uri="{FF2B5EF4-FFF2-40B4-BE49-F238E27FC236}">
                  <a16:creationId xmlns:a16="http://schemas.microsoft.com/office/drawing/2014/main" id="{ED57ADA7-2BE4-AF49-221B-8B7BDECDE58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860801" y="4391026"/>
              <a:ext cx="204946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图片 30">
              <a:extLst>
                <a:ext uri="{FF2B5EF4-FFF2-40B4-BE49-F238E27FC236}">
                  <a16:creationId xmlns:a16="http://schemas.microsoft.com/office/drawing/2014/main" id="{9EB5D4AD-5DD2-FC55-F59F-12B1F4ED3E13}"/>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162926" y="4322763"/>
              <a:ext cx="682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31">
              <a:extLst>
                <a:ext uri="{FF2B5EF4-FFF2-40B4-BE49-F238E27FC236}">
                  <a16:creationId xmlns:a16="http://schemas.microsoft.com/office/drawing/2014/main" id="{66785914-345C-73EF-2196-84C91455759B}"/>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3860801" y="3914776"/>
              <a:ext cx="682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图片 32">
              <a:extLst>
                <a:ext uri="{FF2B5EF4-FFF2-40B4-BE49-F238E27FC236}">
                  <a16:creationId xmlns:a16="http://schemas.microsoft.com/office/drawing/2014/main" id="{E6A6CDD8-72AC-E264-FDDE-4E5DFCC067F9}"/>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3997326" y="4254501"/>
              <a:ext cx="123031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图片 33">
              <a:extLst>
                <a:ext uri="{FF2B5EF4-FFF2-40B4-BE49-F238E27FC236}">
                  <a16:creationId xmlns:a16="http://schemas.microsoft.com/office/drawing/2014/main" id="{8EB9871B-2FD6-EBCB-BD41-B5419DD53A55}"/>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5226051" y="3983038"/>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图片 34">
              <a:extLst>
                <a:ext uri="{FF2B5EF4-FFF2-40B4-BE49-F238E27FC236}">
                  <a16:creationId xmlns:a16="http://schemas.microsoft.com/office/drawing/2014/main" id="{232026FF-A77A-CA68-89F5-C4D4336B529D}"/>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635626" y="3778251"/>
              <a:ext cx="27463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图片 35">
              <a:extLst>
                <a:ext uri="{FF2B5EF4-FFF2-40B4-BE49-F238E27FC236}">
                  <a16:creationId xmlns:a16="http://schemas.microsoft.com/office/drawing/2014/main" id="{680A0E1F-A971-90DC-F338-16E28BA1C792}"/>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8367713" y="3983038"/>
              <a:ext cx="682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图片 36">
              <a:extLst>
                <a:ext uri="{FF2B5EF4-FFF2-40B4-BE49-F238E27FC236}">
                  <a16:creationId xmlns:a16="http://schemas.microsoft.com/office/drawing/2014/main" id="{4331EFF4-462F-2AA1-40AD-5BB996160E74}"/>
                </a:ext>
              </a:extLst>
            </p:cNvPr>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4065588" y="4119563"/>
              <a:ext cx="11620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图片 37">
              <a:extLst>
                <a:ext uri="{FF2B5EF4-FFF2-40B4-BE49-F238E27FC236}">
                  <a16:creationId xmlns:a16="http://schemas.microsoft.com/office/drawing/2014/main" id="{C96C04B2-C7F1-9716-EE25-DE0701B51845}"/>
                </a:ext>
              </a:extLst>
            </p:cNvPr>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7753351" y="3983038"/>
              <a:ext cx="2746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38">
              <a:extLst>
                <a:ext uri="{FF2B5EF4-FFF2-40B4-BE49-F238E27FC236}">
                  <a16:creationId xmlns:a16="http://schemas.microsoft.com/office/drawing/2014/main" id="{673F1234-1278-C278-767B-596E5179BCA6}"/>
                </a:ext>
              </a:extLst>
            </p:cNvPr>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026401" y="4051301"/>
              <a:ext cx="682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39">
              <a:extLst>
                <a:ext uri="{FF2B5EF4-FFF2-40B4-BE49-F238E27FC236}">
                  <a16:creationId xmlns:a16="http://schemas.microsoft.com/office/drawing/2014/main" id="{391F123B-0439-4ADB-1AE1-C3C2CE403DF7}"/>
                </a:ext>
              </a:extLst>
            </p:cNvPr>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4133851" y="3983038"/>
              <a:ext cx="1093788"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图片 40">
              <a:extLst>
                <a:ext uri="{FF2B5EF4-FFF2-40B4-BE49-F238E27FC236}">
                  <a16:creationId xmlns:a16="http://schemas.microsoft.com/office/drawing/2014/main" id="{75F70C26-71C6-2D65-ADBC-04D1C44E107F}"/>
                </a:ext>
              </a:extLst>
            </p:cNvPr>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6113463" y="3709988"/>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图片 41">
              <a:extLst>
                <a:ext uri="{FF2B5EF4-FFF2-40B4-BE49-F238E27FC236}">
                  <a16:creationId xmlns:a16="http://schemas.microsoft.com/office/drawing/2014/main" id="{491972C0-0F03-4464-55A5-0931E5CABAD4}"/>
                </a:ext>
              </a:extLst>
            </p:cNvPr>
            <p:cNvPicPr>
              <a:picLocks noChangeAspect="1" noChangeArrowheads="1"/>
            </p:cNvPicPr>
            <p:nvPr/>
          </p:nvPicPr>
          <p:blipFill>
            <a:blip r:embed="rId37" cstate="print">
              <a:extLst>
                <a:ext uri="{28A0092B-C50C-407E-A947-70E740481C1C}">
                  <a14:useLocalDpi xmlns:a14="http://schemas.microsoft.com/office/drawing/2010/main" val="0"/>
                </a:ext>
              </a:extLst>
            </a:blip>
            <a:srcRect/>
            <a:stretch>
              <a:fillRect/>
            </a:stretch>
          </p:blipFill>
          <p:spPr bwMode="auto">
            <a:xfrm>
              <a:off x="6523038" y="3709988"/>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图片 42">
              <a:extLst>
                <a:ext uri="{FF2B5EF4-FFF2-40B4-BE49-F238E27FC236}">
                  <a16:creationId xmlns:a16="http://schemas.microsoft.com/office/drawing/2014/main" id="{BACCCF0A-F74D-9A61-8EB1-2E2E3131D1B1}"/>
                </a:ext>
              </a:extLst>
            </p:cNvPr>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6932613" y="3709988"/>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图片 43">
              <a:extLst>
                <a:ext uri="{FF2B5EF4-FFF2-40B4-BE49-F238E27FC236}">
                  <a16:creationId xmlns:a16="http://schemas.microsoft.com/office/drawing/2014/main" id="{F9FAD9F8-CAEF-0C44-565F-7D2A0303B613}"/>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7343776" y="3709988"/>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44">
              <a:extLst>
                <a:ext uri="{FF2B5EF4-FFF2-40B4-BE49-F238E27FC236}">
                  <a16:creationId xmlns:a16="http://schemas.microsoft.com/office/drawing/2014/main" id="{2FDCB42A-14D4-6053-955F-DD13C5B57FB1}"/>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5908676" y="3233738"/>
              <a:ext cx="20637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图片 45">
              <a:extLst>
                <a:ext uri="{FF2B5EF4-FFF2-40B4-BE49-F238E27FC236}">
                  <a16:creationId xmlns:a16="http://schemas.microsoft.com/office/drawing/2014/main" id="{E88C791D-60E4-6359-0011-E2D36084FEAB}"/>
                </a:ext>
              </a:extLst>
            </p:cNvPr>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8299451" y="3846513"/>
              <a:ext cx="682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图片 46">
              <a:extLst>
                <a:ext uri="{FF2B5EF4-FFF2-40B4-BE49-F238E27FC236}">
                  <a16:creationId xmlns:a16="http://schemas.microsoft.com/office/drawing/2014/main" id="{734BC009-D833-E90F-9BD5-99AF3EC6F639}"/>
                </a:ext>
              </a:extLst>
            </p:cNvPr>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3929063" y="3709988"/>
              <a:ext cx="682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图片 47">
              <a:extLst>
                <a:ext uri="{FF2B5EF4-FFF2-40B4-BE49-F238E27FC236}">
                  <a16:creationId xmlns:a16="http://schemas.microsoft.com/office/drawing/2014/main" id="{959753DF-4376-8701-406E-7844FFDAF11D}"/>
                </a:ext>
              </a:extLst>
            </p:cNvPr>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4202113" y="3641726"/>
              <a:ext cx="4794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图片 48">
              <a:extLst>
                <a:ext uri="{FF2B5EF4-FFF2-40B4-BE49-F238E27FC236}">
                  <a16:creationId xmlns:a16="http://schemas.microsoft.com/office/drawing/2014/main" id="{2D643D19-6A4B-8D68-DB7C-53B95DB0A390}"/>
                </a:ext>
              </a:extLst>
            </p:cNvPr>
            <p:cNvPicPr>
              <a:picLocks noChangeAspect="1"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4679951" y="3575051"/>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图片 49">
              <a:extLst>
                <a:ext uri="{FF2B5EF4-FFF2-40B4-BE49-F238E27FC236}">
                  <a16:creationId xmlns:a16="http://schemas.microsoft.com/office/drawing/2014/main" id="{FDB55D2E-EB60-C599-5ED4-E80D738BD0FC}"/>
                </a:ext>
              </a:extLst>
            </p:cNvPr>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5089526" y="3575051"/>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图片 50">
              <a:extLst>
                <a:ext uri="{FF2B5EF4-FFF2-40B4-BE49-F238E27FC236}">
                  <a16:creationId xmlns:a16="http://schemas.microsoft.com/office/drawing/2014/main" id="{3A2E1364-4789-DD27-4592-190102648005}"/>
                </a:ext>
              </a:extLst>
            </p:cNvPr>
            <p:cNvPicPr>
              <a:picLocks noChangeAspect="1" noChangeArrowheads="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5499101" y="3097213"/>
              <a:ext cx="138113"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图片 51">
              <a:extLst>
                <a:ext uri="{FF2B5EF4-FFF2-40B4-BE49-F238E27FC236}">
                  <a16:creationId xmlns:a16="http://schemas.microsoft.com/office/drawing/2014/main" id="{471DEDA4-0E4B-72BC-28D3-B2AE8EBF4285}"/>
                </a:ext>
              </a:extLst>
            </p:cNvPr>
            <p:cNvPicPr>
              <a:picLocks noChangeAspect="1" noChangeArrowheads="1"/>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7753351" y="3165476"/>
              <a:ext cx="2063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图片 52">
              <a:extLst>
                <a:ext uri="{FF2B5EF4-FFF2-40B4-BE49-F238E27FC236}">
                  <a16:creationId xmlns:a16="http://schemas.microsoft.com/office/drawing/2014/main" id="{74930DC5-88A7-655C-194B-8DC011DB75AE}"/>
                </a:ext>
              </a:extLst>
            </p:cNvPr>
            <p:cNvPicPr>
              <a:picLocks noChangeAspect="1" noChangeArrowheads="1"/>
            </p:cNvPicPr>
            <p:nvPr/>
          </p:nvPicPr>
          <p:blipFill>
            <a:blip r:embed="rId48" cstate="print">
              <a:extLst>
                <a:ext uri="{28A0092B-C50C-407E-A947-70E740481C1C}">
                  <a14:useLocalDpi xmlns:a14="http://schemas.microsoft.com/office/drawing/2010/main" val="0"/>
                </a:ext>
              </a:extLst>
            </a:blip>
            <a:srcRect/>
            <a:stretch>
              <a:fillRect/>
            </a:stretch>
          </p:blipFill>
          <p:spPr bwMode="auto">
            <a:xfrm>
              <a:off x="8231188" y="3778251"/>
              <a:ext cx="682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图片 53">
              <a:extLst>
                <a:ext uri="{FF2B5EF4-FFF2-40B4-BE49-F238E27FC236}">
                  <a16:creationId xmlns:a16="http://schemas.microsoft.com/office/drawing/2014/main" id="{CEB86AC1-D95A-47DE-F624-3FF7E0E3D8A4}"/>
                </a:ext>
              </a:extLst>
            </p:cNvPr>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4133851" y="2552701"/>
              <a:ext cx="682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图片 54">
              <a:extLst>
                <a:ext uri="{FF2B5EF4-FFF2-40B4-BE49-F238E27FC236}">
                  <a16:creationId xmlns:a16="http://schemas.microsoft.com/office/drawing/2014/main" id="{FBA6F177-E9D3-80C5-83D1-3C3C76CBD693}"/>
                </a:ext>
              </a:extLst>
            </p:cNvPr>
            <p:cNvPicPr>
              <a:picLocks noChangeAspect="1" noChangeArrowheads="1"/>
            </p:cNvPicPr>
            <p:nvPr/>
          </p:nvPicPr>
          <p:blipFill>
            <a:blip r:embed="rId50" cstate="print">
              <a:extLst>
                <a:ext uri="{28A0092B-C50C-407E-A947-70E740481C1C}">
                  <a14:useLocalDpi xmlns:a14="http://schemas.microsoft.com/office/drawing/2010/main" val="0"/>
                </a:ext>
              </a:extLst>
            </a:blip>
            <a:srcRect/>
            <a:stretch>
              <a:fillRect/>
            </a:stretch>
          </p:blipFill>
          <p:spPr bwMode="auto">
            <a:xfrm>
              <a:off x="8162926" y="3709988"/>
              <a:ext cx="682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图片 55">
              <a:extLst>
                <a:ext uri="{FF2B5EF4-FFF2-40B4-BE49-F238E27FC236}">
                  <a16:creationId xmlns:a16="http://schemas.microsoft.com/office/drawing/2014/main" id="{D9FC878C-A216-AC6A-28A0-3CE7958015CF}"/>
                </a:ext>
              </a:extLst>
            </p:cNvPr>
            <p:cNvPicPr>
              <a:picLocks noChangeAspect="1" noChangeArrowheads="1"/>
            </p:cNvPicPr>
            <p:nvPr/>
          </p:nvPicPr>
          <p:blipFill>
            <a:blip r:embed="rId51" cstate="print">
              <a:extLst>
                <a:ext uri="{28A0092B-C50C-407E-A947-70E740481C1C}">
                  <a14:useLocalDpi xmlns:a14="http://schemas.microsoft.com/office/drawing/2010/main" val="0"/>
                </a:ext>
              </a:extLst>
            </a:blip>
            <a:srcRect/>
            <a:stretch>
              <a:fillRect/>
            </a:stretch>
          </p:blipFill>
          <p:spPr bwMode="auto">
            <a:xfrm>
              <a:off x="3997326" y="3575051"/>
              <a:ext cx="68263"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图片 56">
              <a:extLst>
                <a:ext uri="{FF2B5EF4-FFF2-40B4-BE49-F238E27FC236}">
                  <a16:creationId xmlns:a16="http://schemas.microsoft.com/office/drawing/2014/main" id="{3533666D-FD1E-0173-BDBF-8AE3D54FCF28}"/>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5635626" y="3165476"/>
              <a:ext cx="27463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图片 57">
              <a:extLst>
                <a:ext uri="{FF2B5EF4-FFF2-40B4-BE49-F238E27FC236}">
                  <a16:creationId xmlns:a16="http://schemas.microsoft.com/office/drawing/2014/main" id="{573A40B5-C2FE-72E2-85C2-07FBEB64A7BB}"/>
                </a:ext>
              </a:extLst>
            </p:cNvPr>
            <p:cNvPicPr>
              <a:picLocks noChangeAspect="1"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8094663" y="3641726"/>
              <a:ext cx="682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图片 58">
              <a:extLst>
                <a:ext uri="{FF2B5EF4-FFF2-40B4-BE49-F238E27FC236}">
                  <a16:creationId xmlns:a16="http://schemas.microsoft.com/office/drawing/2014/main" id="{7B0C6D00-D705-EDAD-865D-A9CDA6B559F1}"/>
                </a:ext>
              </a:extLst>
            </p:cNvPr>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6113463" y="3302001"/>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59">
              <a:extLst>
                <a:ext uri="{FF2B5EF4-FFF2-40B4-BE49-F238E27FC236}">
                  <a16:creationId xmlns:a16="http://schemas.microsoft.com/office/drawing/2014/main" id="{78E5109C-3B3C-9431-C8C1-A6FF5ED50CF3}"/>
                </a:ext>
              </a:extLst>
            </p:cNvPr>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6523038" y="3302001"/>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图片 60">
              <a:extLst>
                <a:ext uri="{FF2B5EF4-FFF2-40B4-BE49-F238E27FC236}">
                  <a16:creationId xmlns:a16="http://schemas.microsoft.com/office/drawing/2014/main" id="{93B95672-718E-2198-BDB0-7D12FA5E0C6B}"/>
                </a:ext>
              </a:extLst>
            </p:cNvPr>
            <p:cNvPicPr>
              <a:picLocks noChangeAspect="1" noChangeArrowheads="1"/>
            </p:cNvPicPr>
            <p:nvPr/>
          </p:nvPicPr>
          <p:blipFill>
            <a:blip r:embed="rId55" cstate="print">
              <a:extLst>
                <a:ext uri="{28A0092B-C50C-407E-A947-70E740481C1C}">
                  <a14:useLocalDpi xmlns:a14="http://schemas.microsoft.com/office/drawing/2010/main" val="0"/>
                </a:ext>
              </a:extLst>
            </a:blip>
            <a:srcRect/>
            <a:stretch>
              <a:fillRect/>
            </a:stretch>
          </p:blipFill>
          <p:spPr bwMode="auto">
            <a:xfrm>
              <a:off x="6932613" y="3302001"/>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图片 61">
              <a:extLst>
                <a:ext uri="{FF2B5EF4-FFF2-40B4-BE49-F238E27FC236}">
                  <a16:creationId xmlns:a16="http://schemas.microsoft.com/office/drawing/2014/main" id="{24E00C1F-27E1-8106-0C10-C841663C9E10}"/>
                </a:ext>
              </a:extLst>
            </p:cNvPr>
            <p:cNvPicPr>
              <a:picLocks noChangeAspect="1" noChangeArrowheads="1"/>
            </p:cNvPicPr>
            <p:nvPr/>
          </p:nvPicPr>
          <p:blipFill>
            <a:blip r:embed="rId56" cstate="print">
              <a:extLst>
                <a:ext uri="{28A0092B-C50C-407E-A947-70E740481C1C}">
                  <a14:useLocalDpi xmlns:a14="http://schemas.microsoft.com/office/drawing/2010/main" val="0"/>
                </a:ext>
              </a:extLst>
            </a:blip>
            <a:srcRect/>
            <a:stretch>
              <a:fillRect/>
            </a:stretch>
          </p:blipFill>
          <p:spPr bwMode="auto">
            <a:xfrm>
              <a:off x="7343776" y="3302001"/>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图片 62">
              <a:extLst>
                <a:ext uri="{FF2B5EF4-FFF2-40B4-BE49-F238E27FC236}">
                  <a16:creationId xmlns:a16="http://schemas.microsoft.com/office/drawing/2014/main" id="{79AAF50E-5FAE-8C7D-A3F3-9A6DE93B9873}"/>
                </a:ext>
              </a:extLst>
            </p:cNvPr>
            <p:cNvPicPr>
              <a:picLocks noChangeAspect="1"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7958138" y="3643313"/>
              <a:ext cx="136525"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图片 63">
              <a:extLst>
                <a:ext uri="{FF2B5EF4-FFF2-40B4-BE49-F238E27FC236}">
                  <a16:creationId xmlns:a16="http://schemas.microsoft.com/office/drawing/2014/main" id="{85A17352-E69D-6993-4DA4-7D14EDAE59B2}"/>
                </a:ext>
              </a:extLst>
            </p:cNvPr>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4065588" y="3302001"/>
              <a:ext cx="682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图片 64">
              <a:extLst>
                <a:ext uri="{FF2B5EF4-FFF2-40B4-BE49-F238E27FC236}">
                  <a16:creationId xmlns:a16="http://schemas.microsoft.com/office/drawing/2014/main" id="{BF5DE925-6E52-9755-EC62-DD901248C260}"/>
                </a:ext>
              </a:extLst>
            </p:cNvPr>
            <p:cNvPicPr>
              <a:picLocks noChangeAspect="1"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4202113" y="3028951"/>
              <a:ext cx="27463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图片 65">
              <a:extLst>
                <a:ext uri="{FF2B5EF4-FFF2-40B4-BE49-F238E27FC236}">
                  <a16:creationId xmlns:a16="http://schemas.microsoft.com/office/drawing/2014/main" id="{5577CFC1-5FC7-6B90-E750-40969EAF500B}"/>
                </a:ext>
              </a:extLst>
            </p:cNvPr>
            <p:cNvPicPr>
              <a:picLocks noChangeAspect="1" noChangeArrowheads="1"/>
            </p:cNvPicPr>
            <p:nvPr/>
          </p:nvPicPr>
          <p:blipFill>
            <a:blip r:embed="rId60" cstate="print">
              <a:extLst>
                <a:ext uri="{28A0092B-C50C-407E-A947-70E740481C1C}">
                  <a14:useLocalDpi xmlns:a14="http://schemas.microsoft.com/office/drawing/2010/main" val="0"/>
                </a:ext>
              </a:extLst>
            </a:blip>
            <a:srcRect/>
            <a:stretch>
              <a:fillRect/>
            </a:stretch>
          </p:blipFill>
          <p:spPr bwMode="auto">
            <a:xfrm>
              <a:off x="4543426" y="3575051"/>
              <a:ext cx="13811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图片 66">
              <a:extLst>
                <a:ext uri="{FF2B5EF4-FFF2-40B4-BE49-F238E27FC236}">
                  <a16:creationId xmlns:a16="http://schemas.microsoft.com/office/drawing/2014/main" id="{359F9AB2-C41F-0667-6C14-C934D2E6E89F}"/>
                </a:ext>
              </a:extLst>
            </p:cNvPr>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7958138" y="3575051"/>
              <a:ext cx="6826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图片 67">
              <a:extLst>
                <a:ext uri="{FF2B5EF4-FFF2-40B4-BE49-F238E27FC236}">
                  <a16:creationId xmlns:a16="http://schemas.microsoft.com/office/drawing/2014/main" id="{C281047C-5149-BE24-A168-554469A27B5C}"/>
                </a:ext>
              </a:extLst>
            </p:cNvPr>
            <p:cNvPicPr>
              <a:picLocks noChangeAspect="1" noChangeArrowheads="1"/>
            </p:cNvPicPr>
            <p:nvPr/>
          </p:nvPicPr>
          <p:blipFill>
            <a:blip r:embed="rId62" cstate="print">
              <a:extLst>
                <a:ext uri="{28A0092B-C50C-407E-A947-70E740481C1C}">
                  <a14:useLocalDpi xmlns:a14="http://schemas.microsoft.com/office/drawing/2010/main" val="0"/>
                </a:ext>
              </a:extLst>
            </a:blip>
            <a:srcRect/>
            <a:stretch>
              <a:fillRect/>
            </a:stretch>
          </p:blipFill>
          <p:spPr bwMode="auto">
            <a:xfrm>
              <a:off x="4611688" y="3506788"/>
              <a:ext cx="88900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图片 68">
              <a:extLst>
                <a:ext uri="{FF2B5EF4-FFF2-40B4-BE49-F238E27FC236}">
                  <a16:creationId xmlns:a16="http://schemas.microsoft.com/office/drawing/2014/main" id="{4D8927D7-CF36-FDC6-635F-D4F77355A0EB}"/>
                </a:ext>
              </a:extLst>
            </p:cNvPr>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4679951" y="3302001"/>
              <a:ext cx="820738"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图片 69">
              <a:extLst>
                <a:ext uri="{FF2B5EF4-FFF2-40B4-BE49-F238E27FC236}">
                  <a16:creationId xmlns:a16="http://schemas.microsoft.com/office/drawing/2014/main" id="{E84A44E0-9206-52BA-F32C-302C02C7BCAC}"/>
                </a:ext>
              </a:extLst>
            </p:cNvPr>
            <p:cNvPicPr>
              <a:picLocks noChangeAspect="1" noChangeArrowheads="1"/>
            </p:cNvPicPr>
            <p:nvPr/>
          </p:nvPicPr>
          <p:blipFill>
            <a:blip r:embed="rId64" cstate="print">
              <a:extLst>
                <a:ext uri="{28A0092B-C50C-407E-A947-70E740481C1C}">
                  <a14:useLocalDpi xmlns:a14="http://schemas.microsoft.com/office/drawing/2010/main" val="0"/>
                </a:ext>
              </a:extLst>
            </a:blip>
            <a:srcRect/>
            <a:stretch>
              <a:fillRect/>
            </a:stretch>
          </p:blipFill>
          <p:spPr bwMode="auto">
            <a:xfrm>
              <a:off x="4475163" y="3028951"/>
              <a:ext cx="138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图片 70">
              <a:extLst>
                <a:ext uri="{FF2B5EF4-FFF2-40B4-BE49-F238E27FC236}">
                  <a16:creationId xmlns:a16="http://schemas.microsoft.com/office/drawing/2014/main" id="{242B9170-A5DC-9093-B525-09400188F1F2}"/>
                </a:ext>
              </a:extLst>
            </p:cNvPr>
            <p:cNvPicPr>
              <a:picLocks noChangeAspect="1" noChangeArrowheads="1"/>
            </p:cNvPicPr>
            <p:nvPr/>
          </p:nvPicPr>
          <p:blipFill>
            <a:blip r:embed="rId65" cstate="print">
              <a:extLst>
                <a:ext uri="{28A0092B-C50C-407E-A947-70E740481C1C}">
                  <a14:useLocalDpi xmlns:a14="http://schemas.microsoft.com/office/drawing/2010/main" val="0"/>
                </a:ext>
              </a:extLst>
            </a:blip>
            <a:srcRect/>
            <a:stretch>
              <a:fillRect/>
            </a:stretch>
          </p:blipFill>
          <p:spPr bwMode="auto">
            <a:xfrm>
              <a:off x="4748213" y="2894013"/>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图片 71">
              <a:extLst>
                <a:ext uri="{FF2B5EF4-FFF2-40B4-BE49-F238E27FC236}">
                  <a16:creationId xmlns:a16="http://schemas.microsoft.com/office/drawing/2014/main" id="{D9C4DAB6-88FF-AF11-ABB1-1FFAD0D908C4}"/>
                </a:ext>
              </a:extLst>
            </p:cNvPr>
            <p:cNvPicPr>
              <a:picLocks noChangeAspect="1" noChangeArrowheads="1"/>
            </p:cNvPicPr>
            <p:nvPr/>
          </p:nvPicPr>
          <p:blipFill>
            <a:blip r:embed="rId66" cstate="print">
              <a:extLst>
                <a:ext uri="{28A0092B-C50C-407E-A947-70E740481C1C}">
                  <a14:useLocalDpi xmlns:a14="http://schemas.microsoft.com/office/drawing/2010/main" val="0"/>
                </a:ext>
              </a:extLst>
            </a:blip>
            <a:srcRect/>
            <a:stretch>
              <a:fillRect/>
            </a:stretch>
          </p:blipFill>
          <p:spPr bwMode="auto">
            <a:xfrm>
              <a:off x="5157788" y="2962276"/>
              <a:ext cx="3429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图片 72">
              <a:extLst>
                <a:ext uri="{FF2B5EF4-FFF2-40B4-BE49-F238E27FC236}">
                  <a16:creationId xmlns:a16="http://schemas.microsoft.com/office/drawing/2014/main" id="{36B4D1F7-014C-DFD7-1C0B-F0F644BA48A0}"/>
                </a:ext>
              </a:extLst>
            </p:cNvPr>
            <p:cNvPicPr>
              <a:picLocks noChangeAspect="1" noChangeArrowheads="1"/>
            </p:cNvPicPr>
            <p:nvPr/>
          </p:nvPicPr>
          <p:blipFill>
            <a:blip r:embed="rId67" cstate="print">
              <a:extLst>
                <a:ext uri="{28A0092B-C50C-407E-A947-70E740481C1C}">
                  <a14:useLocalDpi xmlns:a14="http://schemas.microsoft.com/office/drawing/2010/main" val="0"/>
                </a:ext>
              </a:extLst>
            </a:blip>
            <a:srcRect/>
            <a:stretch>
              <a:fillRect/>
            </a:stretch>
          </p:blipFill>
          <p:spPr bwMode="auto">
            <a:xfrm>
              <a:off x="6113463" y="2894013"/>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7F805E65-35BE-662E-10E7-4C7F1F867D9C}"/>
                </a:ext>
              </a:extLst>
            </p:cNvPr>
            <p:cNvPicPr>
              <a:picLocks noChangeAspect="1" noChangeArrowheads="1"/>
            </p:cNvPicPr>
            <p:nvPr/>
          </p:nvPicPr>
          <p:blipFill>
            <a:blip r:embed="rId68" cstate="print">
              <a:extLst>
                <a:ext uri="{28A0092B-C50C-407E-A947-70E740481C1C}">
                  <a14:useLocalDpi xmlns:a14="http://schemas.microsoft.com/office/drawing/2010/main" val="0"/>
                </a:ext>
              </a:extLst>
            </a:blip>
            <a:srcRect/>
            <a:stretch>
              <a:fillRect/>
            </a:stretch>
          </p:blipFill>
          <p:spPr bwMode="auto">
            <a:xfrm>
              <a:off x="6523038" y="2894013"/>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图片 74">
              <a:extLst>
                <a:ext uri="{FF2B5EF4-FFF2-40B4-BE49-F238E27FC236}">
                  <a16:creationId xmlns:a16="http://schemas.microsoft.com/office/drawing/2014/main" id="{C984C5A0-483C-F32E-51B3-0571A4F9F760}"/>
                </a:ext>
              </a:extLst>
            </p:cNvPr>
            <p:cNvPicPr>
              <a:picLocks noChangeAspect="1" noChangeArrowheads="1"/>
            </p:cNvPicPr>
            <p:nvPr/>
          </p:nvPicPr>
          <p:blipFill>
            <a:blip r:embed="rId69" cstate="print">
              <a:extLst>
                <a:ext uri="{28A0092B-C50C-407E-A947-70E740481C1C}">
                  <a14:useLocalDpi xmlns:a14="http://schemas.microsoft.com/office/drawing/2010/main" val="0"/>
                </a:ext>
              </a:extLst>
            </a:blip>
            <a:srcRect/>
            <a:stretch>
              <a:fillRect/>
            </a:stretch>
          </p:blipFill>
          <p:spPr bwMode="auto">
            <a:xfrm>
              <a:off x="6932613" y="2894013"/>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图片 75">
              <a:extLst>
                <a:ext uri="{FF2B5EF4-FFF2-40B4-BE49-F238E27FC236}">
                  <a16:creationId xmlns:a16="http://schemas.microsoft.com/office/drawing/2014/main" id="{0D751DE0-EBFA-FD56-119B-3C6ECA472075}"/>
                </a:ext>
              </a:extLst>
            </p:cNvPr>
            <p:cNvPicPr>
              <a:picLocks noChangeAspect="1" noChangeArrowheads="1"/>
            </p:cNvPicPr>
            <p:nvPr/>
          </p:nvPicPr>
          <p:blipFill>
            <a:blip r:embed="rId70" cstate="print">
              <a:extLst>
                <a:ext uri="{28A0092B-C50C-407E-A947-70E740481C1C}">
                  <a14:useLocalDpi xmlns:a14="http://schemas.microsoft.com/office/drawing/2010/main" val="0"/>
                </a:ext>
              </a:extLst>
            </a:blip>
            <a:srcRect/>
            <a:stretch>
              <a:fillRect/>
            </a:stretch>
          </p:blipFill>
          <p:spPr bwMode="auto">
            <a:xfrm>
              <a:off x="7343776" y="2894013"/>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图片 76">
              <a:extLst>
                <a:ext uri="{FF2B5EF4-FFF2-40B4-BE49-F238E27FC236}">
                  <a16:creationId xmlns:a16="http://schemas.microsoft.com/office/drawing/2014/main" id="{0EAF22D5-A5DE-81EF-534C-BC7F82D78E47}"/>
                </a:ext>
              </a:extLst>
            </p:cNvPr>
            <p:cNvPicPr>
              <a:picLocks noChangeAspect="1" noChangeArrowheads="1"/>
            </p:cNvPicPr>
            <p:nvPr/>
          </p:nvPicPr>
          <p:blipFill>
            <a:blip r:embed="rId71" cstate="print">
              <a:extLst>
                <a:ext uri="{28A0092B-C50C-407E-A947-70E740481C1C}">
                  <a14:useLocalDpi xmlns:a14="http://schemas.microsoft.com/office/drawing/2010/main" val="0"/>
                </a:ext>
              </a:extLst>
            </a:blip>
            <a:srcRect/>
            <a:stretch>
              <a:fillRect/>
            </a:stretch>
          </p:blipFill>
          <p:spPr bwMode="auto">
            <a:xfrm>
              <a:off x="4611688" y="2894013"/>
              <a:ext cx="698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图片 77">
              <a:extLst>
                <a:ext uri="{FF2B5EF4-FFF2-40B4-BE49-F238E27FC236}">
                  <a16:creationId xmlns:a16="http://schemas.microsoft.com/office/drawing/2014/main" id="{A75382EC-F06D-B553-E066-893BE5FF11C5}"/>
                </a:ext>
              </a:extLst>
            </p:cNvPr>
            <p:cNvPicPr>
              <a:picLocks noChangeAspect="1" noChangeArrowheads="1"/>
            </p:cNvPicPr>
            <p:nvPr/>
          </p:nvPicPr>
          <p:blipFill>
            <a:blip r:embed="rId72" cstate="print">
              <a:extLst>
                <a:ext uri="{28A0092B-C50C-407E-A947-70E740481C1C}">
                  <a14:useLocalDpi xmlns:a14="http://schemas.microsoft.com/office/drawing/2010/main" val="0"/>
                </a:ext>
              </a:extLst>
            </a:blip>
            <a:srcRect/>
            <a:stretch>
              <a:fillRect/>
            </a:stretch>
          </p:blipFill>
          <p:spPr bwMode="auto">
            <a:xfrm>
              <a:off x="5908676" y="2417763"/>
              <a:ext cx="20637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图片 78">
              <a:extLst>
                <a:ext uri="{FF2B5EF4-FFF2-40B4-BE49-F238E27FC236}">
                  <a16:creationId xmlns:a16="http://schemas.microsoft.com/office/drawing/2014/main" id="{3AA5494B-FF61-1EEC-744E-18EADEF4F7D0}"/>
                </a:ext>
              </a:extLst>
            </p:cNvPr>
            <p:cNvPicPr>
              <a:picLocks noChangeAspect="1" noChangeArrowheads="1"/>
            </p:cNvPicPr>
            <p:nvPr/>
          </p:nvPicPr>
          <p:blipFill>
            <a:blip r:embed="rId73" cstate="print">
              <a:extLst>
                <a:ext uri="{28A0092B-C50C-407E-A947-70E740481C1C}">
                  <a14:useLocalDpi xmlns:a14="http://schemas.microsoft.com/office/drawing/2010/main" val="0"/>
                </a:ext>
              </a:extLst>
            </a:blip>
            <a:srcRect/>
            <a:stretch>
              <a:fillRect/>
            </a:stretch>
          </p:blipFill>
          <p:spPr bwMode="auto">
            <a:xfrm>
              <a:off x="4679951" y="2894013"/>
              <a:ext cx="698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图片 79">
              <a:extLst>
                <a:ext uri="{FF2B5EF4-FFF2-40B4-BE49-F238E27FC236}">
                  <a16:creationId xmlns:a16="http://schemas.microsoft.com/office/drawing/2014/main" id="{2F7B7C61-0530-2D98-C147-22C9C6C17B60}"/>
                </a:ext>
              </a:extLst>
            </p:cNvPr>
            <p:cNvPicPr>
              <a:picLocks noChangeAspect="1" noChangeArrowheads="1"/>
            </p:cNvPicPr>
            <p:nvPr/>
          </p:nvPicPr>
          <p:blipFill>
            <a:blip r:embed="rId74" cstate="print">
              <a:extLst>
                <a:ext uri="{28A0092B-C50C-407E-A947-70E740481C1C}">
                  <a14:useLocalDpi xmlns:a14="http://schemas.microsoft.com/office/drawing/2010/main" val="0"/>
                </a:ext>
              </a:extLst>
            </a:blip>
            <a:srcRect/>
            <a:stretch>
              <a:fillRect/>
            </a:stretch>
          </p:blipFill>
          <p:spPr bwMode="auto">
            <a:xfrm>
              <a:off x="5635626" y="3098801"/>
              <a:ext cx="274638"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图片 80">
              <a:extLst>
                <a:ext uri="{FF2B5EF4-FFF2-40B4-BE49-F238E27FC236}">
                  <a16:creationId xmlns:a16="http://schemas.microsoft.com/office/drawing/2014/main" id="{F807E0C5-A332-B4D6-6853-7FE21A00887C}"/>
                </a:ext>
              </a:extLst>
            </p:cNvPr>
            <p:cNvPicPr>
              <a:picLocks noChangeAspect="1" noChangeArrowheads="1"/>
            </p:cNvPicPr>
            <p:nvPr/>
          </p:nvPicPr>
          <p:blipFill>
            <a:blip r:embed="rId75" cstate="print">
              <a:extLst>
                <a:ext uri="{28A0092B-C50C-407E-A947-70E740481C1C}">
                  <a14:useLocalDpi xmlns:a14="http://schemas.microsoft.com/office/drawing/2010/main" val="0"/>
                </a:ext>
              </a:extLst>
            </a:blip>
            <a:srcRect/>
            <a:stretch>
              <a:fillRect/>
            </a:stretch>
          </p:blipFill>
          <p:spPr bwMode="auto">
            <a:xfrm>
              <a:off x="7753351" y="2349501"/>
              <a:ext cx="206375"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图片 81">
              <a:extLst>
                <a:ext uri="{FF2B5EF4-FFF2-40B4-BE49-F238E27FC236}">
                  <a16:creationId xmlns:a16="http://schemas.microsoft.com/office/drawing/2014/main" id="{6BC52753-1E6C-1251-2527-3435D321C59E}"/>
                </a:ext>
              </a:extLst>
            </p:cNvPr>
            <p:cNvPicPr>
              <a:picLocks noChangeAspect="1" noChangeArrowheads="1"/>
            </p:cNvPicPr>
            <p:nvPr/>
          </p:nvPicPr>
          <p:blipFill>
            <a:blip r:embed="rId76" cstate="print">
              <a:extLst>
                <a:ext uri="{28A0092B-C50C-407E-A947-70E740481C1C}">
                  <a14:useLocalDpi xmlns:a14="http://schemas.microsoft.com/office/drawing/2010/main" val="0"/>
                </a:ext>
              </a:extLst>
            </a:blip>
            <a:srcRect/>
            <a:stretch>
              <a:fillRect/>
            </a:stretch>
          </p:blipFill>
          <p:spPr bwMode="auto">
            <a:xfrm>
              <a:off x="5499101" y="2620963"/>
              <a:ext cx="698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图片 82">
              <a:extLst>
                <a:ext uri="{FF2B5EF4-FFF2-40B4-BE49-F238E27FC236}">
                  <a16:creationId xmlns:a16="http://schemas.microsoft.com/office/drawing/2014/main" id="{65E39FCB-7198-35C5-8951-A3D97ABE373E}"/>
                </a:ext>
              </a:extLst>
            </p:cNvPr>
            <p:cNvPicPr>
              <a:picLocks noChangeAspect="1" noChangeArrowheads="1"/>
            </p:cNvPicPr>
            <p:nvPr/>
          </p:nvPicPr>
          <p:blipFill>
            <a:blip r:embed="rId77" cstate="print">
              <a:extLst>
                <a:ext uri="{28A0092B-C50C-407E-A947-70E740481C1C}">
                  <a14:useLocalDpi xmlns:a14="http://schemas.microsoft.com/office/drawing/2010/main" val="0"/>
                </a:ext>
              </a:extLst>
            </a:blip>
            <a:srcRect/>
            <a:stretch>
              <a:fillRect/>
            </a:stretch>
          </p:blipFill>
          <p:spPr bwMode="auto">
            <a:xfrm>
              <a:off x="5772151" y="3030538"/>
              <a:ext cx="13811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图片 83">
              <a:extLst>
                <a:ext uri="{FF2B5EF4-FFF2-40B4-BE49-F238E27FC236}">
                  <a16:creationId xmlns:a16="http://schemas.microsoft.com/office/drawing/2014/main" id="{F3BF28D2-0F47-D5EF-1C28-C7A63A339187}"/>
                </a:ext>
              </a:extLst>
            </p:cNvPr>
            <p:cNvPicPr>
              <a:picLocks noChangeAspect="1" noChangeArrowheads="1"/>
            </p:cNvPicPr>
            <p:nvPr/>
          </p:nvPicPr>
          <p:blipFill>
            <a:blip r:embed="rId78" cstate="print">
              <a:extLst>
                <a:ext uri="{28A0092B-C50C-407E-A947-70E740481C1C}">
                  <a14:useLocalDpi xmlns:a14="http://schemas.microsoft.com/office/drawing/2010/main" val="0"/>
                </a:ext>
              </a:extLst>
            </a:blip>
            <a:srcRect/>
            <a:stretch>
              <a:fillRect/>
            </a:stretch>
          </p:blipFill>
          <p:spPr bwMode="auto">
            <a:xfrm>
              <a:off x="4065588" y="2894013"/>
              <a:ext cx="6826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图片 84">
              <a:extLst>
                <a:ext uri="{FF2B5EF4-FFF2-40B4-BE49-F238E27FC236}">
                  <a16:creationId xmlns:a16="http://schemas.microsoft.com/office/drawing/2014/main" id="{27BA2F98-0754-E63B-58F1-AB82FCFECBC9}"/>
                </a:ext>
              </a:extLst>
            </p:cNvPr>
            <p:cNvPicPr>
              <a:picLocks noChangeAspect="1" noChangeArrowheads="1"/>
            </p:cNvPicPr>
            <p:nvPr/>
          </p:nvPicPr>
          <p:blipFill>
            <a:blip r:embed="rId79" cstate="print">
              <a:extLst>
                <a:ext uri="{28A0092B-C50C-407E-A947-70E740481C1C}">
                  <a14:useLocalDpi xmlns:a14="http://schemas.microsoft.com/office/drawing/2010/main" val="0"/>
                </a:ext>
              </a:extLst>
            </a:blip>
            <a:srcRect/>
            <a:stretch>
              <a:fillRect/>
            </a:stretch>
          </p:blipFill>
          <p:spPr bwMode="auto">
            <a:xfrm>
              <a:off x="4202113" y="2825751"/>
              <a:ext cx="2063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图片 85">
              <a:extLst>
                <a:ext uri="{FF2B5EF4-FFF2-40B4-BE49-F238E27FC236}">
                  <a16:creationId xmlns:a16="http://schemas.microsoft.com/office/drawing/2014/main" id="{1AB8A339-2516-2718-8043-31B8BC85936B}"/>
                </a:ext>
              </a:extLst>
            </p:cNvPr>
            <p:cNvPicPr>
              <a:picLocks noChangeAspect="1" noChangeArrowheads="1"/>
            </p:cNvPicPr>
            <p:nvPr/>
          </p:nvPicPr>
          <p:blipFill>
            <a:blip r:embed="rId80" cstate="print">
              <a:extLst>
                <a:ext uri="{28A0092B-C50C-407E-A947-70E740481C1C}">
                  <a14:useLocalDpi xmlns:a14="http://schemas.microsoft.com/office/drawing/2010/main" val="0"/>
                </a:ext>
              </a:extLst>
            </a:blip>
            <a:srcRect/>
            <a:stretch>
              <a:fillRect/>
            </a:stretch>
          </p:blipFill>
          <p:spPr bwMode="auto">
            <a:xfrm>
              <a:off x="4543426" y="2962276"/>
              <a:ext cx="6985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图片 86">
              <a:extLst>
                <a:ext uri="{FF2B5EF4-FFF2-40B4-BE49-F238E27FC236}">
                  <a16:creationId xmlns:a16="http://schemas.microsoft.com/office/drawing/2014/main" id="{A2767A49-6DFE-9192-18A3-4CDD40B690F8}"/>
                </a:ext>
              </a:extLst>
            </p:cNvPr>
            <p:cNvPicPr>
              <a:picLocks noChangeAspect="1" noChangeArrowheads="1"/>
            </p:cNvPicPr>
            <p:nvPr/>
          </p:nvPicPr>
          <p:blipFill>
            <a:blip r:embed="rId81" cstate="print">
              <a:extLst>
                <a:ext uri="{28A0092B-C50C-407E-A947-70E740481C1C}">
                  <a14:useLocalDpi xmlns:a14="http://schemas.microsoft.com/office/drawing/2010/main" val="0"/>
                </a:ext>
              </a:extLst>
            </a:blip>
            <a:srcRect/>
            <a:stretch>
              <a:fillRect/>
            </a:stretch>
          </p:blipFill>
          <p:spPr bwMode="auto">
            <a:xfrm>
              <a:off x="5567363" y="2620963"/>
              <a:ext cx="698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图片 87">
              <a:extLst>
                <a:ext uri="{FF2B5EF4-FFF2-40B4-BE49-F238E27FC236}">
                  <a16:creationId xmlns:a16="http://schemas.microsoft.com/office/drawing/2014/main" id="{87595D59-E1C5-ACD7-D64F-159B771C092F}"/>
                </a:ext>
              </a:extLst>
            </p:cNvPr>
            <p:cNvPicPr>
              <a:picLocks noChangeAspect="1" noChangeArrowheads="1"/>
            </p:cNvPicPr>
            <p:nvPr/>
          </p:nvPicPr>
          <p:blipFill>
            <a:blip r:embed="rId82" cstate="print">
              <a:extLst>
                <a:ext uri="{28A0092B-C50C-407E-A947-70E740481C1C}">
                  <a14:useLocalDpi xmlns:a14="http://schemas.microsoft.com/office/drawing/2010/main" val="0"/>
                </a:ext>
              </a:extLst>
            </a:blip>
            <a:srcRect/>
            <a:stretch>
              <a:fillRect/>
            </a:stretch>
          </p:blipFill>
          <p:spPr bwMode="auto">
            <a:xfrm>
              <a:off x="5840413" y="2894013"/>
              <a:ext cx="6985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图片 88">
              <a:extLst>
                <a:ext uri="{FF2B5EF4-FFF2-40B4-BE49-F238E27FC236}">
                  <a16:creationId xmlns:a16="http://schemas.microsoft.com/office/drawing/2014/main" id="{13B92EC5-7E29-7CD4-5C35-B66D5F5C1D7A}"/>
                </a:ext>
              </a:extLst>
            </p:cNvPr>
            <p:cNvPicPr>
              <a:picLocks noChangeAspect="1" noChangeArrowheads="1"/>
            </p:cNvPicPr>
            <p:nvPr/>
          </p:nvPicPr>
          <p:blipFill>
            <a:blip r:embed="rId83" cstate="print">
              <a:extLst>
                <a:ext uri="{28A0092B-C50C-407E-A947-70E740481C1C}">
                  <a14:useLocalDpi xmlns:a14="http://schemas.microsoft.com/office/drawing/2010/main" val="0"/>
                </a:ext>
              </a:extLst>
            </a:blip>
            <a:srcRect/>
            <a:stretch>
              <a:fillRect/>
            </a:stretch>
          </p:blipFill>
          <p:spPr bwMode="auto">
            <a:xfrm>
              <a:off x="5157788" y="2825751"/>
              <a:ext cx="20637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图片 89">
              <a:extLst>
                <a:ext uri="{FF2B5EF4-FFF2-40B4-BE49-F238E27FC236}">
                  <a16:creationId xmlns:a16="http://schemas.microsoft.com/office/drawing/2014/main" id="{AF42D0DF-E98C-9C80-EEAF-9EB8DA2756AD}"/>
                </a:ext>
              </a:extLst>
            </p:cNvPr>
            <p:cNvPicPr>
              <a:picLocks noChangeAspect="1" noChangeArrowheads="1"/>
            </p:cNvPicPr>
            <p:nvPr/>
          </p:nvPicPr>
          <p:blipFill>
            <a:blip r:embed="rId84" cstate="print">
              <a:extLst>
                <a:ext uri="{28A0092B-C50C-407E-A947-70E740481C1C}">
                  <a14:useLocalDpi xmlns:a14="http://schemas.microsoft.com/office/drawing/2010/main" val="0"/>
                </a:ext>
              </a:extLst>
            </a:blip>
            <a:srcRect/>
            <a:stretch>
              <a:fillRect/>
            </a:stretch>
          </p:blipFill>
          <p:spPr bwMode="auto">
            <a:xfrm>
              <a:off x="5430838" y="2689226"/>
              <a:ext cx="698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图片 90">
              <a:extLst>
                <a:ext uri="{FF2B5EF4-FFF2-40B4-BE49-F238E27FC236}">
                  <a16:creationId xmlns:a16="http://schemas.microsoft.com/office/drawing/2014/main" id="{03DE8AB8-24C8-99D6-D750-738948467EFC}"/>
                </a:ext>
              </a:extLst>
            </p:cNvPr>
            <p:cNvPicPr>
              <a:picLocks noChangeAspect="1" noChangeArrowheads="1"/>
            </p:cNvPicPr>
            <p:nvPr/>
          </p:nvPicPr>
          <p:blipFill>
            <a:blip r:embed="rId85" cstate="print">
              <a:extLst>
                <a:ext uri="{28A0092B-C50C-407E-A947-70E740481C1C}">
                  <a14:useLocalDpi xmlns:a14="http://schemas.microsoft.com/office/drawing/2010/main" val="0"/>
                </a:ext>
              </a:extLst>
            </a:blip>
            <a:srcRect/>
            <a:stretch>
              <a:fillRect/>
            </a:stretch>
          </p:blipFill>
          <p:spPr bwMode="auto">
            <a:xfrm>
              <a:off x="5703888" y="2894013"/>
              <a:ext cx="138113"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图片 91">
              <a:extLst>
                <a:ext uri="{FF2B5EF4-FFF2-40B4-BE49-F238E27FC236}">
                  <a16:creationId xmlns:a16="http://schemas.microsoft.com/office/drawing/2014/main" id="{91F03AB5-9D7C-B364-97AE-CE5F14E629E0}"/>
                </a:ext>
              </a:extLst>
            </p:cNvPr>
            <p:cNvPicPr>
              <a:picLocks noChangeAspect="1" noChangeArrowheads="1"/>
            </p:cNvPicPr>
            <p:nvPr/>
          </p:nvPicPr>
          <p:blipFill>
            <a:blip r:embed="rId86" cstate="print">
              <a:extLst>
                <a:ext uri="{28A0092B-C50C-407E-A947-70E740481C1C}">
                  <a14:useLocalDpi xmlns:a14="http://schemas.microsoft.com/office/drawing/2010/main" val="0"/>
                </a:ext>
              </a:extLst>
            </a:blip>
            <a:srcRect/>
            <a:stretch>
              <a:fillRect/>
            </a:stretch>
          </p:blipFill>
          <p:spPr bwMode="auto">
            <a:xfrm>
              <a:off x="4748213" y="2825751"/>
              <a:ext cx="41116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图片 92">
              <a:extLst>
                <a:ext uri="{FF2B5EF4-FFF2-40B4-BE49-F238E27FC236}">
                  <a16:creationId xmlns:a16="http://schemas.microsoft.com/office/drawing/2014/main" id="{B3A86E14-A43E-7162-12F4-4657DD36A7B1}"/>
                </a:ext>
              </a:extLst>
            </p:cNvPr>
            <p:cNvPicPr>
              <a:picLocks noChangeAspect="1" noChangeArrowheads="1"/>
            </p:cNvPicPr>
            <p:nvPr/>
          </p:nvPicPr>
          <p:blipFill>
            <a:blip r:embed="rId87" cstate="print">
              <a:extLst>
                <a:ext uri="{28A0092B-C50C-407E-A947-70E740481C1C}">
                  <a14:useLocalDpi xmlns:a14="http://schemas.microsoft.com/office/drawing/2010/main" val="0"/>
                </a:ext>
              </a:extLst>
            </a:blip>
            <a:srcRect/>
            <a:stretch>
              <a:fillRect/>
            </a:stretch>
          </p:blipFill>
          <p:spPr bwMode="auto">
            <a:xfrm>
              <a:off x="5362576" y="2757488"/>
              <a:ext cx="682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图片 93">
              <a:extLst>
                <a:ext uri="{FF2B5EF4-FFF2-40B4-BE49-F238E27FC236}">
                  <a16:creationId xmlns:a16="http://schemas.microsoft.com/office/drawing/2014/main" id="{549ED9CD-2512-DD4E-9B26-A66DA51A4216}"/>
                </a:ext>
              </a:extLst>
            </p:cNvPr>
            <p:cNvPicPr>
              <a:picLocks noChangeAspect="1" noChangeArrowheads="1"/>
            </p:cNvPicPr>
            <p:nvPr/>
          </p:nvPicPr>
          <p:blipFill>
            <a:blip r:embed="rId88" cstate="print">
              <a:extLst>
                <a:ext uri="{28A0092B-C50C-407E-A947-70E740481C1C}">
                  <a14:useLocalDpi xmlns:a14="http://schemas.microsoft.com/office/drawing/2010/main" val="0"/>
                </a:ext>
              </a:extLst>
            </a:blip>
            <a:srcRect/>
            <a:stretch>
              <a:fillRect/>
            </a:stretch>
          </p:blipFill>
          <p:spPr bwMode="auto">
            <a:xfrm>
              <a:off x="5635626" y="2825751"/>
              <a:ext cx="1381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图片 94">
              <a:extLst>
                <a:ext uri="{FF2B5EF4-FFF2-40B4-BE49-F238E27FC236}">
                  <a16:creationId xmlns:a16="http://schemas.microsoft.com/office/drawing/2014/main" id="{6D14C4FA-517A-A2E2-6160-D9762F62DBCC}"/>
                </a:ext>
              </a:extLst>
            </p:cNvPr>
            <p:cNvPicPr>
              <a:picLocks noChangeAspect="1" noChangeArrowheads="1"/>
            </p:cNvPicPr>
            <p:nvPr/>
          </p:nvPicPr>
          <p:blipFill>
            <a:blip r:embed="rId89" cstate="print">
              <a:extLst>
                <a:ext uri="{28A0092B-C50C-407E-A947-70E740481C1C}">
                  <a14:useLocalDpi xmlns:a14="http://schemas.microsoft.com/office/drawing/2010/main" val="0"/>
                </a:ext>
              </a:extLst>
            </a:blip>
            <a:srcRect/>
            <a:stretch>
              <a:fillRect/>
            </a:stretch>
          </p:blipFill>
          <p:spPr bwMode="auto">
            <a:xfrm>
              <a:off x="6113463" y="2486026"/>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图片 95">
              <a:extLst>
                <a:ext uri="{FF2B5EF4-FFF2-40B4-BE49-F238E27FC236}">
                  <a16:creationId xmlns:a16="http://schemas.microsoft.com/office/drawing/2014/main" id="{F4503644-3579-6FCB-1834-ABCE0A6C9747}"/>
                </a:ext>
              </a:extLst>
            </p:cNvPr>
            <p:cNvPicPr>
              <a:picLocks noChangeAspect="1" noChangeArrowheads="1"/>
            </p:cNvPicPr>
            <p:nvPr/>
          </p:nvPicPr>
          <p:blipFill>
            <a:blip r:embed="rId90" cstate="print">
              <a:extLst>
                <a:ext uri="{28A0092B-C50C-407E-A947-70E740481C1C}">
                  <a14:useLocalDpi xmlns:a14="http://schemas.microsoft.com/office/drawing/2010/main" val="0"/>
                </a:ext>
              </a:extLst>
            </a:blip>
            <a:srcRect/>
            <a:stretch>
              <a:fillRect/>
            </a:stretch>
          </p:blipFill>
          <p:spPr bwMode="auto">
            <a:xfrm>
              <a:off x="6523038" y="2486026"/>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图片 96">
              <a:extLst>
                <a:ext uri="{FF2B5EF4-FFF2-40B4-BE49-F238E27FC236}">
                  <a16:creationId xmlns:a16="http://schemas.microsoft.com/office/drawing/2014/main" id="{DC7EC64D-5516-0BB8-0331-65649A009EAD}"/>
                </a:ext>
              </a:extLst>
            </p:cNvPr>
            <p:cNvPicPr>
              <a:picLocks noChangeAspect="1" noChangeArrowheads="1"/>
            </p:cNvPicPr>
            <p:nvPr/>
          </p:nvPicPr>
          <p:blipFill>
            <a:blip r:embed="rId91" cstate="print">
              <a:extLst>
                <a:ext uri="{28A0092B-C50C-407E-A947-70E740481C1C}">
                  <a14:useLocalDpi xmlns:a14="http://schemas.microsoft.com/office/drawing/2010/main" val="0"/>
                </a:ext>
              </a:extLst>
            </a:blip>
            <a:srcRect/>
            <a:stretch>
              <a:fillRect/>
            </a:stretch>
          </p:blipFill>
          <p:spPr bwMode="auto">
            <a:xfrm>
              <a:off x="6932613" y="2486026"/>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图片 97">
              <a:extLst>
                <a:ext uri="{FF2B5EF4-FFF2-40B4-BE49-F238E27FC236}">
                  <a16:creationId xmlns:a16="http://schemas.microsoft.com/office/drawing/2014/main" id="{41608B4A-E5C4-E0A0-13D7-4BF93800A2B5}"/>
                </a:ext>
              </a:extLst>
            </p:cNvPr>
            <p:cNvPicPr>
              <a:picLocks noChangeAspect="1" noChangeArrowheads="1"/>
            </p:cNvPicPr>
            <p:nvPr/>
          </p:nvPicPr>
          <p:blipFill>
            <a:blip r:embed="rId92" cstate="print">
              <a:extLst>
                <a:ext uri="{28A0092B-C50C-407E-A947-70E740481C1C}">
                  <a14:useLocalDpi xmlns:a14="http://schemas.microsoft.com/office/drawing/2010/main" val="0"/>
                </a:ext>
              </a:extLst>
            </a:blip>
            <a:srcRect/>
            <a:stretch>
              <a:fillRect/>
            </a:stretch>
          </p:blipFill>
          <p:spPr bwMode="auto">
            <a:xfrm>
              <a:off x="7343776" y="2486026"/>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图片 98">
              <a:extLst>
                <a:ext uri="{FF2B5EF4-FFF2-40B4-BE49-F238E27FC236}">
                  <a16:creationId xmlns:a16="http://schemas.microsoft.com/office/drawing/2014/main" id="{A87BC9AF-A069-89B9-A858-12E5AEACDEDF}"/>
                </a:ext>
              </a:extLst>
            </p:cNvPr>
            <p:cNvPicPr>
              <a:picLocks noChangeAspect="1" noChangeArrowheads="1"/>
            </p:cNvPicPr>
            <p:nvPr/>
          </p:nvPicPr>
          <p:blipFill>
            <a:blip r:embed="rId93" cstate="print">
              <a:extLst>
                <a:ext uri="{28A0092B-C50C-407E-A947-70E740481C1C}">
                  <a14:useLocalDpi xmlns:a14="http://schemas.microsoft.com/office/drawing/2010/main" val="0"/>
                </a:ext>
              </a:extLst>
            </a:blip>
            <a:srcRect/>
            <a:stretch>
              <a:fillRect/>
            </a:stretch>
          </p:blipFill>
          <p:spPr bwMode="auto">
            <a:xfrm>
              <a:off x="4202113" y="2689226"/>
              <a:ext cx="13652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图片 99">
              <a:extLst>
                <a:ext uri="{FF2B5EF4-FFF2-40B4-BE49-F238E27FC236}">
                  <a16:creationId xmlns:a16="http://schemas.microsoft.com/office/drawing/2014/main" id="{14DBD10B-5F78-E58D-70B3-B818A12D189E}"/>
                </a:ext>
              </a:extLst>
            </p:cNvPr>
            <p:cNvPicPr>
              <a:picLocks noChangeAspect="1" noChangeArrowheads="1"/>
            </p:cNvPicPr>
            <p:nvPr/>
          </p:nvPicPr>
          <p:blipFill>
            <a:blip r:embed="rId94" cstate="print">
              <a:extLst>
                <a:ext uri="{28A0092B-C50C-407E-A947-70E740481C1C}">
                  <a14:useLocalDpi xmlns:a14="http://schemas.microsoft.com/office/drawing/2010/main" val="0"/>
                </a:ext>
              </a:extLst>
            </a:blip>
            <a:srcRect/>
            <a:stretch>
              <a:fillRect/>
            </a:stretch>
          </p:blipFill>
          <p:spPr bwMode="auto">
            <a:xfrm>
              <a:off x="4884738" y="2417763"/>
              <a:ext cx="2746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 name="图片 100">
              <a:extLst>
                <a:ext uri="{FF2B5EF4-FFF2-40B4-BE49-F238E27FC236}">
                  <a16:creationId xmlns:a16="http://schemas.microsoft.com/office/drawing/2014/main" id="{4F04591F-CACF-B218-8436-3E0287233D5A}"/>
                </a:ext>
              </a:extLst>
            </p:cNvPr>
            <p:cNvPicPr>
              <a:picLocks noChangeAspect="1" noChangeArrowheads="1"/>
            </p:cNvPicPr>
            <p:nvPr/>
          </p:nvPicPr>
          <p:blipFill>
            <a:blip r:embed="rId95" cstate="print">
              <a:extLst>
                <a:ext uri="{28A0092B-C50C-407E-A947-70E740481C1C}">
                  <a14:useLocalDpi xmlns:a14="http://schemas.microsoft.com/office/drawing/2010/main" val="0"/>
                </a:ext>
              </a:extLst>
            </a:blip>
            <a:srcRect/>
            <a:stretch>
              <a:fillRect/>
            </a:stretch>
          </p:blipFill>
          <p:spPr bwMode="auto">
            <a:xfrm>
              <a:off x="5226051" y="2757488"/>
              <a:ext cx="1381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图片 101">
              <a:extLst>
                <a:ext uri="{FF2B5EF4-FFF2-40B4-BE49-F238E27FC236}">
                  <a16:creationId xmlns:a16="http://schemas.microsoft.com/office/drawing/2014/main" id="{C6084400-EA2A-4244-90C0-08CDC29E72BD}"/>
                </a:ext>
              </a:extLst>
            </p:cNvPr>
            <p:cNvPicPr>
              <a:picLocks noChangeAspect="1" noChangeArrowheads="1"/>
            </p:cNvPicPr>
            <p:nvPr/>
          </p:nvPicPr>
          <p:blipFill>
            <a:blip r:embed="rId96" cstate="print">
              <a:extLst>
                <a:ext uri="{28A0092B-C50C-407E-A947-70E740481C1C}">
                  <a14:useLocalDpi xmlns:a14="http://schemas.microsoft.com/office/drawing/2010/main" val="0"/>
                </a:ext>
              </a:extLst>
            </a:blip>
            <a:srcRect/>
            <a:stretch>
              <a:fillRect/>
            </a:stretch>
          </p:blipFill>
          <p:spPr bwMode="auto">
            <a:xfrm>
              <a:off x="4816476" y="2486026"/>
              <a:ext cx="698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 name="图片 102">
              <a:extLst>
                <a:ext uri="{FF2B5EF4-FFF2-40B4-BE49-F238E27FC236}">
                  <a16:creationId xmlns:a16="http://schemas.microsoft.com/office/drawing/2014/main" id="{D809D6B3-887C-6032-B435-B79F2F7CC4E4}"/>
                </a:ext>
              </a:extLst>
            </p:cNvPr>
            <p:cNvPicPr>
              <a:picLocks noChangeAspect="1" noChangeArrowheads="1"/>
            </p:cNvPicPr>
            <p:nvPr/>
          </p:nvPicPr>
          <p:blipFill>
            <a:blip r:embed="rId97" cstate="print">
              <a:extLst>
                <a:ext uri="{28A0092B-C50C-407E-A947-70E740481C1C}">
                  <a14:useLocalDpi xmlns:a14="http://schemas.microsoft.com/office/drawing/2010/main" val="0"/>
                </a:ext>
              </a:extLst>
            </a:blip>
            <a:srcRect/>
            <a:stretch>
              <a:fillRect/>
            </a:stretch>
          </p:blipFill>
          <p:spPr bwMode="auto">
            <a:xfrm>
              <a:off x="4202113" y="2552701"/>
              <a:ext cx="682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图片 103">
              <a:extLst>
                <a:ext uri="{FF2B5EF4-FFF2-40B4-BE49-F238E27FC236}">
                  <a16:creationId xmlns:a16="http://schemas.microsoft.com/office/drawing/2014/main" id="{327CCE1E-CD24-66A2-895B-15DEA8B35E8D}"/>
                </a:ext>
              </a:extLst>
            </p:cNvPr>
            <p:cNvPicPr>
              <a:picLocks noChangeAspect="1" noChangeArrowheads="1"/>
            </p:cNvPicPr>
            <p:nvPr/>
          </p:nvPicPr>
          <p:blipFill>
            <a:blip r:embed="rId98" cstate="print">
              <a:extLst>
                <a:ext uri="{28A0092B-C50C-407E-A947-70E740481C1C}">
                  <a14:useLocalDpi xmlns:a14="http://schemas.microsoft.com/office/drawing/2010/main" val="0"/>
                </a:ext>
              </a:extLst>
            </a:blip>
            <a:srcRect/>
            <a:stretch>
              <a:fillRect/>
            </a:stretch>
          </p:blipFill>
          <p:spPr bwMode="auto">
            <a:xfrm>
              <a:off x="5157788" y="2486026"/>
              <a:ext cx="6985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图片 104">
              <a:extLst>
                <a:ext uri="{FF2B5EF4-FFF2-40B4-BE49-F238E27FC236}">
                  <a16:creationId xmlns:a16="http://schemas.microsoft.com/office/drawing/2014/main" id="{C97C299E-AC7B-4B40-80D4-8ABB37759B97}"/>
                </a:ext>
              </a:extLst>
            </p:cNvPr>
            <p:cNvPicPr>
              <a:picLocks noChangeAspect="1" noChangeArrowheads="1"/>
            </p:cNvPicPr>
            <p:nvPr/>
          </p:nvPicPr>
          <p:blipFill>
            <a:blip r:embed="rId99" cstate="print">
              <a:extLst>
                <a:ext uri="{28A0092B-C50C-407E-A947-70E740481C1C}">
                  <a14:useLocalDpi xmlns:a14="http://schemas.microsoft.com/office/drawing/2010/main" val="0"/>
                </a:ext>
              </a:extLst>
            </a:blip>
            <a:srcRect/>
            <a:stretch>
              <a:fillRect/>
            </a:stretch>
          </p:blipFill>
          <p:spPr bwMode="auto">
            <a:xfrm>
              <a:off x="6113463" y="2144713"/>
              <a:ext cx="4794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 name="图片 105">
              <a:extLst>
                <a:ext uri="{FF2B5EF4-FFF2-40B4-BE49-F238E27FC236}">
                  <a16:creationId xmlns:a16="http://schemas.microsoft.com/office/drawing/2014/main" id="{09964458-8761-D709-76B6-052802E6FFD0}"/>
                </a:ext>
              </a:extLst>
            </p:cNvPr>
            <p:cNvPicPr>
              <a:picLocks noChangeAspect="1" noChangeArrowheads="1"/>
            </p:cNvPicPr>
            <p:nvPr/>
          </p:nvPicPr>
          <p:blipFill>
            <a:blip r:embed="rId100" cstate="print">
              <a:extLst>
                <a:ext uri="{28A0092B-C50C-407E-A947-70E740481C1C}">
                  <a14:useLocalDpi xmlns:a14="http://schemas.microsoft.com/office/drawing/2010/main" val="0"/>
                </a:ext>
              </a:extLst>
            </a:blip>
            <a:srcRect/>
            <a:stretch>
              <a:fillRect/>
            </a:stretch>
          </p:blipFill>
          <p:spPr bwMode="auto">
            <a:xfrm>
              <a:off x="6591301" y="2076451"/>
              <a:ext cx="4111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图片 106">
              <a:extLst>
                <a:ext uri="{FF2B5EF4-FFF2-40B4-BE49-F238E27FC236}">
                  <a16:creationId xmlns:a16="http://schemas.microsoft.com/office/drawing/2014/main" id="{AED0AD8D-F15C-A3D6-C605-71BD00FA2F06}"/>
                </a:ext>
              </a:extLst>
            </p:cNvPr>
            <p:cNvPicPr>
              <a:picLocks noChangeAspect="1" noChangeArrowheads="1"/>
            </p:cNvPicPr>
            <p:nvPr/>
          </p:nvPicPr>
          <p:blipFill>
            <a:blip r:embed="rId101" cstate="print">
              <a:extLst>
                <a:ext uri="{28A0092B-C50C-407E-A947-70E740481C1C}">
                  <a14:useLocalDpi xmlns:a14="http://schemas.microsoft.com/office/drawing/2010/main" val="0"/>
                </a:ext>
              </a:extLst>
            </a:blip>
            <a:srcRect/>
            <a:stretch>
              <a:fillRect/>
            </a:stretch>
          </p:blipFill>
          <p:spPr bwMode="auto">
            <a:xfrm>
              <a:off x="7000876" y="2144713"/>
              <a:ext cx="4794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图片 107">
              <a:extLst>
                <a:ext uri="{FF2B5EF4-FFF2-40B4-BE49-F238E27FC236}">
                  <a16:creationId xmlns:a16="http://schemas.microsoft.com/office/drawing/2014/main" id="{D18A4DAA-CD29-A932-332A-1175F1CCB6C4}"/>
                </a:ext>
              </a:extLst>
            </p:cNvPr>
            <p:cNvPicPr>
              <a:picLocks noChangeAspect="1" noChangeArrowheads="1"/>
            </p:cNvPicPr>
            <p:nvPr/>
          </p:nvPicPr>
          <p:blipFill>
            <a:blip r:embed="rId102" cstate="print">
              <a:extLst>
                <a:ext uri="{28A0092B-C50C-407E-A947-70E740481C1C}">
                  <a14:useLocalDpi xmlns:a14="http://schemas.microsoft.com/office/drawing/2010/main" val="0"/>
                </a:ext>
              </a:extLst>
            </a:blip>
            <a:srcRect/>
            <a:stretch>
              <a:fillRect/>
            </a:stretch>
          </p:blipFill>
          <p:spPr bwMode="auto">
            <a:xfrm>
              <a:off x="7480301" y="2144713"/>
              <a:ext cx="2746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图片 108">
              <a:extLst>
                <a:ext uri="{FF2B5EF4-FFF2-40B4-BE49-F238E27FC236}">
                  <a16:creationId xmlns:a16="http://schemas.microsoft.com/office/drawing/2014/main" id="{DE519A18-63C9-F0FE-2649-3D13CF548E48}"/>
                </a:ext>
              </a:extLst>
            </p:cNvPr>
            <p:cNvPicPr>
              <a:picLocks noChangeAspect="1" noChangeArrowheads="1"/>
            </p:cNvPicPr>
            <p:nvPr/>
          </p:nvPicPr>
          <p:blipFill>
            <a:blip r:embed="rId103" cstate="print">
              <a:extLst>
                <a:ext uri="{28A0092B-C50C-407E-A947-70E740481C1C}">
                  <a14:useLocalDpi xmlns:a14="http://schemas.microsoft.com/office/drawing/2010/main" val="0"/>
                </a:ext>
              </a:extLst>
            </a:blip>
            <a:srcRect/>
            <a:stretch>
              <a:fillRect/>
            </a:stretch>
          </p:blipFill>
          <p:spPr bwMode="auto">
            <a:xfrm>
              <a:off x="5908676" y="2212976"/>
              <a:ext cx="206375"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图片 109">
              <a:extLst>
                <a:ext uri="{FF2B5EF4-FFF2-40B4-BE49-F238E27FC236}">
                  <a16:creationId xmlns:a16="http://schemas.microsoft.com/office/drawing/2014/main" id="{D9DFD4F1-280B-7491-1150-66C3AFE62155}"/>
                </a:ext>
              </a:extLst>
            </p:cNvPr>
            <p:cNvPicPr>
              <a:picLocks noChangeAspect="1" noChangeArrowheads="1"/>
            </p:cNvPicPr>
            <p:nvPr/>
          </p:nvPicPr>
          <p:blipFill>
            <a:blip r:embed="rId104" cstate="print">
              <a:extLst>
                <a:ext uri="{28A0092B-C50C-407E-A947-70E740481C1C}">
                  <a14:useLocalDpi xmlns:a14="http://schemas.microsoft.com/office/drawing/2010/main" val="0"/>
                </a:ext>
              </a:extLst>
            </a:blip>
            <a:srcRect/>
            <a:stretch>
              <a:fillRect/>
            </a:stretch>
          </p:blipFill>
          <p:spPr bwMode="auto">
            <a:xfrm>
              <a:off x="7753351" y="2212976"/>
              <a:ext cx="13652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图片 110">
              <a:extLst>
                <a:ext uri="{FF2B5EF4-FFF2-40B4-BE49-F238E27FC236}">
                  <a16:creationId xmlns:a16="http://schemas.microsoft.com/office/drawing/2014/main" id="{39F7103C-521B-DC47-BB12-FE0BC5BD39E6}"/>
                </a:ext>
              </a:extLst>
            </p:cNvPr>
            <p:cNvPicPr>
              <a:picLocks noChangeAspect="1" noChangeArrowheads="1"/>
            </p:cNvPicPr>
            <p:nvPr/>
          </p:nvPicPr>
          <p:blipFill>
            <a:blip r:embed="rId105" cstate="print">
              <a:extLst>
                <a:ext uri="{28A0092B-C50C-407E-A947-70E740481C1C}">
                  <a14:useLocalDpi xmlns:a14="http://schemas.microsoft.com/office/drawing/2010/main" val="0"/>
                </a:ext>
              </a:extLst>
            </a:blip>
            <a:srcRect/>
            <a:stretch>
              <a:fillRect/>
            </a:stretch>
          </p:blipFill>
          <p:spPr bwMode="auto">
            <a:xfrm>
              <a:off x="7889876" y="2281238"/>
              <a:ext cx="6826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图片 111">
              <a:extLst>
                <a:ext uri="{FF2B5EF4-FFF2-40B4-BE49-F238E27FC236}">
                  <a16:creationId xmlns:a16="http://schemas.microsoft.com/office/drawing/2014/main" id="{4DAB162D-CE12-D184-A6A3-4D7462379266}"/>
                </a:ext>
              </a:extLst>
            </p:cNvPr>
            <p:cNvPicPr>
              <a:picLocks noChangeAspect="1" noChangeArrowheads="1"/>
            </p:cNvPicPr>
            <p:nvPr/>
          </p:nvPicPr>
          <p:blipFill>
            <a:blip r:embed="rId106" cstate="print">
              <a:extLst>
                <a:ext uri="{28A0092B-C50C-407E-A947-70E740481C1C}">
                  <a14:useLocalDpi xmlns:a14="http://schemas.microsoft.com/office/drawing/2010/main" val="0"/>
                </a:ext>
              </a:extLst>
            </a:blip>
            <a:srcRect/>
            <a:stretch>
              <a:fillRect/>
            </a:stretch>
          </p:blipFill>
          <p:spPr bwMode="auto">
            <a:xfrm>
              <a:off x="5976938" y="2144713"/>
              <a:ext cx="1381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图片 112">
              <a:extLst>
                <a:ext uri="{FF2B5EF4-FFF2-40B4-BE49-F238E27FC236}">
                  <a16:creationId xmlns:a16="http://schemas.microsoft.com/office/drawing/2014/main" id="{308F71BA-6309-710A-738D-6BD41F80320E}"/>
                </a:ext>
              </a:extLst>
            </p:cNvPr>
            <p:cNvPicPr>
              <a:picLocks noChangeAspect="1" noChangeArrowheads="1"/>
            </p:cNvPicPr>
            <p:nvPr/>
          </p:nvPicPr>
          <p:blipFill>
            <a:blip r:embed="rId107" cstate="print">
              <a:extLst>
                <a:ext uri="{28A0092B-C50C-407E-A947-70E740481C1C}">
                  <a14:useLocalDpi xmlns:a14="http://schemas.microsoft.com/office/drawing/2010/main" val="0"/>
                </a:ext>
              </a:extLst>
            </a:blip>
            <a:srcRect/>
            <a:stretch>
              <a:fillRect/>
            </a:stretch>
          </p:blipFill>
          <p:spPr bwMode="auto">
            <a:xfrm>
              <a:off x="7753351" y="2144713"/>
              <a:ext cx="6826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图片 113">
              <a:extLst>
                <a:ext uri="{FF2B5EF4-FFF2-40B4-BE49-F238E27FC236}">
                  <a16:creationId xmlns:a16="http://schemas.microsoft.com/office/drawing/2014/main" id="{1570F1F5-85E5-6B93-9078-CF3EEA56F302}"/>
                </a:ext>
              </a:extLst>
            </p:cNvPr>
            <p:cNvPicPr>
              <a:picLocks noChangeAspect="1" noChangeArrowheads="1"/>
            </p:cNvPicPr>
            <p:nvPr/>
          </p:nvPicPr>
          <p:blipFill>
            <a:blip r:embed="rId108" cstate="print">
              <a:extLst>
                <a:ext uri="{28A0092B-C50C-407E-A947-70E740481C1C}">
                  <a14:useLocalDpi xmlns:a14="http://schemas.microsoft.com/office/drawing/2010/main" val="0"/>
                </a:ext>
              </a:extLst>
            </a:blip>
            <a:srcRect/>
            <a:stretch>
              <a:fillRect/>
            </a:stretch>
          </p:blipFill>
          <p:spPr bwMode="auto">
            <a:xfrm>
              <a:off x="6523038" y="2076451"/>
              <a:ext cx="69850"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图片 114">
              <a:extLst>
                <a:ext uri="{FF2B5EF4-FFF2-40B4-BE49-F238E27FC236}">
                  <a16:creationId xmlns:a16="http://schemas.microsoft.com/office/drawing/2014/main" id="{C2C040B6-D835-1A81-D043-D1DDE317C328}"/>
                </a:ext>
              </a:extLst>
            </p:cNvPr>
            <p:cNvPicPr>
              <a:picLocks noChangeAspect="1" noChangeArrowheads="1"/>
            </p:cNvPicPr>
            <p:nvPr/>
          </p:nvPicPr>
          <p:blipFill>
            <a:blip r:embed="rId109" cstate="print">
              <a:extLst>
                <a:ext uri="{28A0092B-C50C-407E-A947-70E740481C1C}">
                  <a14:useLocalDpi xmlns:a14="http://schemas.microsoft.com/office/drawing/2010/main" val="0"/>
                </a:ext>
              </a:extLst>
            </a:blip>
            <a:srcRect/>
            <a:stretch>
              <a:fillRect/>
            </a:stretch>
          </p:blipFill>
          <p:spPr bwMode="auto">
            <a:xfrm>
              <a:off x="7000876" y="2008188"/>
              <a:ext cx="13811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图片 115">
              <a:extLst>
                <a:ext uri="{FF2B5EF4-FFF2-40B4-BE49-F238E27FC236}">
                  <a16:creationId xmlns:a16="http://schemas.microsoft.com/office/drawing/2014/main" id="{D7E1D5DF-EFE4-BF93-8B8D-2DA1B0C383CC}"/>
                </a:ext>
              </a:extLst>
            </p:cNvPr>
            <p:cNvPicPr>
              <a:picLocks noChangeAspect="1" noChangeArrowheads="1"/>
            </p:cNvPicPr>
            <p:nvPr/>
          </p:nvPicPr>
          <p:blipFill>
            <a:blip r:embed="rId110" cstate="print">
              <a:extLst>
                <a:ext uri="{28A0092B-C50C-407E-A947-70E740481C1C}">
                  <a14:useLocalDpi xmlns:a14="http://schemas.microsoft.com/office/drawing/2010/main" val="0"/>
                </a:ext>
              </a:extLst>
            </a:blip>
            <a:srcRect/>
            <a:stretch>
              <a:fillRect/>
            </a:stretch>
          </p:blipFill>
          <p:spPr bwMode="auto">
            <a:xfrm>
              <a:off x="7137401" y="2076451"/>
              <a:ext cx="1381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图片 116">
              <a:extLst>
                <a:ext uri="{FF2B5EF4-FFF2-40B4-BE49-F238E27FC236}">
                  <a16:creationId xmlns:a16="http://schemas.microsoft.com/office/drawing/2014/main" id="{101942AF-EFD0-DA27-12C2-AD27D14A23BE}"/>
                </a:ext>
              </a:extLst>
            </p:cNvPr>
            <p:cNvPicPr>
              <a:picLocks noChangeAspect="1" noChangeArrowheads="1"/>
            </p:cNvPicPr>
            <p:nvPr/>
          </p:nvPicPr>
          <p:blipFill>
            <a:blip r:embed="rId111" cstate="print">
              <a:extLst>
                <a:ext uri="{28A0092B-C50C-407E-A947-70E740481C1C}">
                  <a14:useLocalDpi xmlns:a14="http://schemas.microsoft.com/office/drawing/2010/main" val="0"/>
                </a:ext>
              </a:extLst>
            </a:blip>
            <a:srcRect/>
            <a:stretch>
              <a:fillRect/>
            </a:stretch>
          </p:blipFill>
          <p:spPr bwMode="auto">
            <a:xfrm>
              <a:off x="6727826" y="1939926"/>
              <a:ext cx="27463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图片 117">
              <a:extLst>
                <a:ext uri="{FF2B5EF4-FFF2-40B4-BE49-F238E27FC236}">
                  <a16:creationId xmlns:a16="http://schemas.microsoft.com/office/drawing/2014/main" id="{00332FA7-C56D-4B7B-C7FE-4308100175C3}"/>
                </a:ext>
              </a:extLst>
            </p:cNvPr>
            <p:cNvPicPr>
              <a:picLocks noChangeAspect="1" noChangeArrowheads="1"/>
            </p:cNvPicPr>
            <p:nvPr/>
          </p:nvPicPr>
          <p:blipFill>
            <a:blip r:embed="rId112" cstate="print">
              <a:extLst>
                <a:ext uri="{28A0092B-C50C-407E-A947-70E740481C1C}">
                  <a14:useLocalDpi xmlns:a14="http://schemas.microsoft.com/office/drawing/2010/main" val="0"/>
                </a:ext>
              </a:extLst>
            </a:blip>
            <a:srcRect/>
            <a:stretch>
              <a:fillRect/>
            </a:stretch>
          </p:blipFill>
          <p:spPr bwMode="auto">
            <a:xfrm>
              <a:off x="7000876" y="1941513"/>
              <a:ext cx="69850" cy="6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1184261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2.5 </a:t>
            </a:r>
            <a:r>
              <a:rPr lang="zh-CN" altLang="en-US" sz="2400" dirty="0">
                <a:solidFill>
                  <a:srgbClr val="000000"/>
                </a:solidFill>
              </a:rPr>
              <a:t>开发基于机器学习的故障预测案例</a:t>
            </a:r>
            <a:r>
              <a:rPr lang="en-US" altLang="zh-CN" sz="2400" dirty="0">
                <a:solidFill>
                  <a:srgbClr val="000000"/>
                </a:solidFill>
              </a:rPr>
              <a:t>-</a:t>
            </a:r>
            <a:r>
              <a:rPr lang="zh-CN" altLang="en-US" dirty="0">
                <a:solidFill>
                  <a:srgbClr val="000000"/>
                </a:solidFill>
              </a:rPr>
              <a:t>建模过程</a:t>
            </a:r>
            <a:r>
              <a:rPr lang="en-US" altLang="zh-CN" sz="2400" dirty="0">
                <a:solidFill>
                  <a:srgbClr val="000000"/>
                </a:solidFill>
              </a:rPr>
              <a:t>-</a:t>
            </a:r>
            <a:r>
              <a:rPr lang="zh-CN" altLang="en-US" dirty="0">
                <a:solidFill>
                  <a:srgbClr val="000000"/>
                </a:solidFill>
              </a:rPr>
              <a:t>特征重要度分析</a:t>
            </a:r>
            <a:endParaRPr lang="zh-CN" altLang="en-US" sz="2400" dirty="0"/>
          </a:p>
        </p:txBody>
      </p:sp>
      <p:sp>
        <p:nvSpPr>
          <p:cNvPr id="6" name="文本框 5">
            <a:extLst>
              <a:ext uri="{FF2B5EF4-FFF2-40B4-BE49-F238E27FC236}">
                <a16:creationId xmlns:a16="http://schemas.microsoft.com/office/drawing/2014/main" id="{CAD37ABA-1C73-B556-0F93-ED9474D231B0}"/>
              </a:ext>
            </a:extLst>
          </p:cNvPr>
          <p:cNvSpPr txBox="1"/>
          <p:nvPr/>
        </p:nvSpPr>
        <p:spPr>
          <a:xfrm>
            <a:off x="9660396" y="5805263"/>
            <a:ext cx="2232248"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方向舵系统故障类型诊断</a:t>
            </a:r>
          </a:p>
        </p:txBody>
      </p:sp>
      <p:sp>
        <p:nvSpPr>
          <p:cNvPr id="4" name="文本框 3">
            <a:extLst>
              <a:ext uri="{FF2B5EF4-FFF2-40B4-BE49-F238E27FC236}">
                <a16:creationId xmlns:a16="http://schemas.microsoft.com/office/drawing/2014/main" id="{664E2C0F-7942-F76C-8607-CEDC1E868955}"/>
              </a:ext>
            </a:extLst>
          </p:cNvPr>
          <p:cNvSpPr txBox="1"/>
          <p:nvPr/>
        </p:nvSpPr>
        <p:spPr>
          <a:xfrm>
            <a:off x="1127448" y="1555335"/>
            <a:ext cx="9821636" cy="646331"/>
          </a:xfrm>
          <a:prstGeom prst="rect">
            <a:avLst/>
          </a:prstGeom>
          <a:noFill/>
        </p:spPr>
        <p:txBody>
          <a:bodyPr wrap="square" rtlCol="0">
            <a:spAutoFit/>
          </a:bodyPr>
          <a:lstStyle/>
          <a:p>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我以</a:t>
            </a:r>
            <a:r>
              <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RF</a:t>
            </a:r>
            <a:r>
              <a:rPr lang="zh-CN" altLang="en-US"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作为基础模型，进行了特征重要度分析，并在模型迭代中进行了特征选择，去除了一些贡献率非常低的特征。</a:t>
            </a:r>
            <a:endParaRPr lang="zh-CN" altLang="en-US" dirty="0">
              <a:solidFill>
                <a:srgbClr val="C00000"/>
              </a:solidFill>
            </a:endParaRPr>
          </a:p>
        </p:txBody>
      </p:sp>
      <p:pic>
        <p:nvPicPr>
          <p:cNvPr id="5" name="Picture 4">
            <a:extLst>
              <a:ext uri="{FF2B5EF4-FFF2-40B4-BE49-F238E27FC236}">
                <a16:creationId xmlns:a16="http://schemas.microsoft.com/office/drawing/2014/main" id="{F6F8FBC4-9D57-4183-755F-FFF84CC22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225" y="2551157"/>
            <a:ext cx="6113766" cy="2999638"/>
          </a:xfrm>
          <a:prstGeom prst="rect">
            <a:avLst/>
          </a:prstGeom>
          <a:noFill/>
          <a:extLst>
            <a:ext uri="{909E8E84-426E-40DD-AFC4-6F175D3DCCD1}">
              <a14:hiddenFill xmlns:a14="http://schemas.microsoft.com/office/drawing/2010/main">
                <a:solidFill>
                  <a:srgbClr val="FFFFFF"/>
                </a:solidFill>
              </a14:hiddenFill>
            </a:ext>
          </a:extLst>
        </p:spPr>
      </p:pic>
      <p:sp>
        <p:nvSpPr>
          <p:cNvPr id="119" name="文本框 118">
            <a:extLst>
              <a:ext uri="{FF2B5EF4-FFF2-40B4-BE49-F238E27FC236}">
                <a16:creationId xmlns:a16="http://schemas.microsoft.com/office/drawing/2014/main" id="{7BD41EAA-97F7-F7FE-93D7-9D2C78545961}"/>
              </a:ext>
            </a:extLst>
          </p:cNvPr>
          <p:cNvSpPr txBox="1"/>
          <p:nvPr/>
        </p:nvSpPr>
        <p:spPr>
          <a:xfrm>
            <a:off x="7486650" y="2890158"/>
            <a:ext cx="3535136" cy="2031325"/>
          </a:xfrm>
          <a:prstGeom prst="rect">
            <a:avLst/>
          </a:prstGeom>
          <a:noFill/>
        </p:spPr>
        <p:txBody>
          <a:bodyPr wrap="square" rtlCol="0">
            <a:spAutoFit/>
          </a:bodyPr>
          <a:lstStyle/>
          <a:p>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基于特征重要度度分析中，</a:t>
            </a:r>
            <a:r>
              <a:rPr lang="zh-CN" altLang="en-US"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贡献最大的</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个特征</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依次为：“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n_motor</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mechanicssystemflange_atau</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tau</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controlsystemangle</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w_out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p>
        </p:txBody>
      </p:sp>
    </p:spTree>
    <p:custDataLst>
      <p:tags r:id="rId1"/>
    </p:custDataLst>
    <p:extLst>
      <p:ext uri="{BB962C8B-B14F-4D97-AF65-F5344CB8AC3E}">
        <p14:creationId xmlns:p14="http://schemas.microsoft.com/office/powerpoint/2010/main" val="3416165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2.5 </a:t>
            </a:r>
            <a:r>
              <a:rPr lang="zh-CN" altLang="en-US" sz="2400" dirty="0">
                <a:solidFill>
                  <a:srgbClr val="000000"/>
                </a:solidFill>
              </a:rPr>
              <a:t>开发基于机器学习的故障预测案例</a:t>
            </a:r>
            <a:r>
              <a:rPr lang="en-US" altLang="zh-CN" sz="2400" dirty="0">
                <a:solidFill>
                  <a:srgbClr val="000000"/>
                </a:solidFill>
              </a:rPr>
              <a:t>-</a:t>
            </a:r>
            <a:r>
              <a:rPr lang="zh-CN" altLang="en-US" dirty="0">
                <a:solidFill>
                  <a:srgbClr val="000000"/>
                </a:solidFill>
              </a:rPr>
              <a:t>建模过程</a:t>
            </a:r>
            <a:r>
              <a:rPr lang="en-US" altLang="zh-CN" sz="2400" dirty="0">
                <a:solidFill>
                  <a:srgbClr val="000000"/>
                </a:solidFill>
              </a:rPr>
              <a:t>-</a:t>
            </a:r>
            <a:r>
              <a:rPr lang="zh-CN" altLang="en-US" sz="2400" dirty="0">
                <a:solidFill>
                  <a:srgbClr val="000000"/>
                </a:solidFill>
              </a:rPr>
              <a:t>建模策略</a:t>
            </a:r>
            <a:endParaRPr lang="zh-CN" altLang="en-US" sz="2400" dirty="0"/>
          </a:p>
        </p:txBody>
      </p:sp>
      <p:sp>
        <p:nvSpPr>
          <p:cNvPr id="6" name="文本框 5">
            <a:extLst>
              <a:ext uri="{FF2B5EF4-FFF2-40B4-BE49-F238E27FC236}">
                <a16:creationId xmlns:a16="http://schemas.microsoft.com/office/drawing/2014/main" id="{CAD37ABA-1C73-B556-0F93-ED9474D231B0}"/>
              </a:ext>
            </a:extLst>
          </p:cNvPr>
          <p:cNvSpPr txBox="1"/>
          <p:nvPr/>
        </p:nvSpPr>
        <p:spPr>
          <a:xfrm>
            <a:off x="9660396" y="5805263"/>
            <a:ext cx="2232248"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方向舵系统故障类型诊断</a:t>
            </a:r>
          </a:p>
        </p:txBody>
      </p:sp>
      <p:grpSp>
        <p:nvGrpSpPr>
          <p:cNvPr id="8" name="组合 7">
            <a:extLst>
              <a:ext uri="{FF2B5EF4-FFF2-40B4-BE49-F238E27FC236}">
                <a16:creationId xmlns:a16="http://schemas.microsoft.com/office/drawing/2014/main" id="{615D242D-FC09-8880-2661-32D50036CA7D}"/>
              </a:ext>
            </a:extLst>
          </p:cNvPr>
          <p:cNvGrpSpPr/>
          <p:nvPr/>
        </p:nvGrpSpPr>
        <p:grpSpPr>
          <a:xfrm>
            <a:off x="1919536" y="4448256"/>
            <a:ext cx="6404192" cy="1423744"/>
            <a:chOff x="770715" y="4269168"/>
            <a:chExt cx="6972226" cy="1557909"/>
          </a:xfrm>
        </p:grpSpPr>
        <p:grpSp>
          <p:nvGrpSpPr>
            <p:cNvPr id="9" name="组合 8">
              <a:extLst>
                <a:ext uri="{FF2B5EF4-FFF2-40B4-BE49-F238E27FC236}">
                  <a16:creationId xmlns:a16="http://schemas.microsoft.com/office/drawing/2014/main" id="{D57784EE-F253-F10B-68B3-D6B3BF4AC06C}"/>
                </a:ext>
              </a:extLst>
            </p:cNvPr>
            <p:cNvGrpSpPr/>
            <p:nvPr/>
          </p:nvGrpSpPr>
          <p:grpSpPr>
            <a:xfrm>
              <a:off x="770715" y="4269168"/>
              <a:ext cx="3567646" cy="1557909"/>
              <a:chOff x="770715" y="4269168"/>
              <a:chExt cx="3567646" cy="1557909"/>
            </a:xfrm>
          </p:grpSpPr>
          <p:sp>
            <p:nvSpPr>
              <p:cNvPr id="11" name="椭圆 10">
                <a:extLst>
                  <a:ext uri="{FF2B5EF4-FFF2-40B4-BE49-F238E27FC236}">
                    <a16:creationId xmlns:a16="http://schemas.microsoft.com/office/drawing/2014/main" id="{7F9E6FF9-169E-85CF-FFB4-23C4EC770F55}"/>
                  </a:ext>
                </a:extLst>
              </p:cNvPr>
              <p:cNvSpPr/>
              <p:nvPr/>
            </p:nvSpPr>
            <p:spPr>
              <a:xfrm>
                <a:off x="770715" y="4309795"/>
                <a:ext cx="299929" cy="299927"/>
              </a:xfrm>
              <a:prstGeom prst="ellipse">
                <a:avLst/>
              </a:prstGeom>
              <a:gradFill>
                <a:gsLst>
                  <a:gs pos="0">
                    <a:schemeClr val="accent5">
                      <a:lumMod val="60000"/>
                      <a:lumOff val="40000"/>
                    </a:schemeClr>
                  </a:gs>
                  <a:gs pos="60000">
                    <a:schemeClr val="accent5"/>
                  </a:gs>
                </a:gsLst>
                <a:lin ang="2700000" scaled="0"/>
              </a:gradFill>
              <a:ln w="57150" cap="rnd">
                <a:noFill/>
                <a:prstDash val="solid"/>
                <a:round/>
              </a:ln>
              <a:effectLst>
                <a:outerShdw blurRad="76200" dist="50800" dir="5400000" algn="ctr" rotWithShape="0">
                  <a:schemeClr val="accent5">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12" name="文本框 11">
                <a:extLst>
                  <a:ext uri="{FF2B5EF4-FFF2-40B4-BE49-F238E27FC236}">
                    <a16:creationId xmlns:a16="http://schemas.microsoft.com/office/drawing/2014/main" id="{FF15784A-9F59-A3CE-DD09-8438CAD55DBD}"/>
                  </a:ext>
                </a:extLst>
              </p:cNvPr>
              <p:cNvSpPr txBox="1"/>
              <p:nvPr/>
            </p:nvSpPr>
            <p:spPr>
              <a:xfrm>
                <a:off x="1050784" y="4269168"/>
                <a:ext cx="3287577" cy="369332"/>
              </a:xfrm>
              <a:prstGeom prst="rect">
                <a:avLst/>
              </a:prstGeom>
              <a:noFill/>
              <a:ln>
                <a:noFill/>
              </a:ln>
            </p:spPr>
            <p:txBody>
              <a:bodyPr wrap="square" lIns="91440" tIns="45720" rIns="91440" bIns="45720" anchor="ctr" anchorCtr="0">
                <a:spAutoFit/>
              </a:bodyPr>
              <a:lstStyle/>
              <a:p>
                <a:pPr>
                  <a:buSzPct val="25000"/>
                </a:pPr>
                <a:r>
                  <a:rPr lang="zh-CN" altLang="en-US" b="1" dirty="0"/>
                  <a:t>分类打标签策略</a:t>
                </a:r>
                <a:endParaRPr lang="en-US" altLang="zh-CN" b="1" dirty="0"/>
              </a:p>
            </p:txBody>
          </p:sp>
          <p:sp>
            <p:nvSpPr>
              <p:cNvPr id="13" name="矩形 12">
                <a:extLst>
                  <a:ext uri="{FF2B5EF4-FFF2-40B4-BE49-F238E27FC236}">
                    <a16:creationId xmlns:a16="http://schemas.microsoft.com/office/drawing/2014/main" id="{81574BDB-CBF3-0DCD-AD27-29B706040E0F}"/>
                  </a:ext>
                </a:extLst>
              </p:cNvPr>
              <p:cNvSpPr/>
              <p:nvPr/>
            </p:nvSpPr>
            <p:spPr>
              <a:xfrm flipH="1">
                <a:off x="830006" y="4931896"/>
                <a:ext cx="3287577" cy="895181"/>
              </a:xfrm>
              <a:prstGeom prst="rect">
                <a:avLst/>
              </a:prstGeom>
              <a:ln>
                <a:noFill/>
              </a:ln>
            </p:spPr>
            <p:txBody>
              <a:bodyPr wrap="square" lIns="91440" tIns="45720" rIns="91440" bIns="45720" anchor="t">
                <a:spAutoFit/>
              </a:bodyPr>
              <a:lstStyle/>
              <a:p>
                <a:pPr marL="171450" marR="0" lvl="0" indent="-171450" defTabSz="913765" rtl="0" eaLnBrk="1" fontAlgn="auto" latinLnBrk="0" hangingPunct="1">
                  <a:lnSpc>
                    <a:spcPct val="150000"/>
                  </a:lnSpc>
                  <a:spcBef>
                    <a:spcPts val="0"/>
                  </a:spcBef>
                  <a:spcAft>
                    <a:spcPts val="0"/>
                  </a:spcAft>
                  <a:buClrTx/>
                  <a:buSzPct val="25000"/>
                  <a:buFont typeface="Wingdings" panose="05000000000000000000" pitchFamily="2" charset="2"/>
                  <a:buChar char="l"/>
                  <a:defRPr/>
                </a:pPr>
                <a:r>
                  <a:rPr lang="zh-CN" altLang="en-US" sz="1200" dirty="0"/>
                  <a:t>优点：</a:t>
                </a:r>
                <a:r>
                  <a:rPr lang="zh-CN" altLang="zh-CN" sz="1200" dirty="0"/>
                  <a:t>简单，易于训练</a:t>
                </a:r>
                <a:r>
                  <a:rPr lang="zh-CN" altLang="en-US" sz="1200" dirty="0"/>
                  <a:t>。</a:t>
                </a:r>
                <a:endParaRPr lang="en-US" altLang="zh-CN" sz="1200" dirty="0"/>
              </a:p>
              <a:p>
                <a:pPr marL="171450" indent="-171450" defTabSz="913765">
                  <a:lnSpc>
                    <a:spcPct val="150000"/>
                  </a:lnSpc>
                  <a:buSzPct val="25000"/>
                  <a:buFont typeface="Wingdings" panose="05000000000000000000" pitchFamily="2" charset="2"/>
                  <a:buChar char="l"/>
                  <a:defRPr/>
                </a:pPr>
                <a:r>
                  <a:rPr lang="zh-CN" altLang="en-US" sz="1200" dirty="0"/>
                  <a:t>缺点：</a:t>
                </a:r>
                <a:r>
                  <a:rPr lang="zh-CN" altLang="zh-CN" sz="1200" dirty="0"/>
                  <a:t>损失了较多</a:t>
                </a:r>
                <a:r>
                  <a:rPr lang="zh-CN" altLang="zh-CN" sz="1200"/>
                  <a:t>信息，</a:t>
                </a:r>
                <a:r>
                  <a:rPr lang="zh-CN" altLang="en-US" sz="1200"/>
                  <a:t>所有</a:t>
                </a:r>
                <a:r>
                  <a:rPr lang="zh-CN" altLang="zh-CN" sz="1200"/>
                  <a:t>故障</a:t>
                </a:r>
                <a:r>
                  <a:rPr lang="zh-CN" altLang="zh-CN" sz="1200" dirty="0"/>
                  <a:t>都做相同处理</a:t>
                </a:r>
                <a:r>
                  <a:rPr lang="zh-CN" altLang="en-US" sz="1200" dirty="0"/>
                  <a:t>。</a:t>
                </a:r>
                <a:endParaRPr lang="en-US" altLang="zh-CN" sz="1200" dirty="0"/>
              </a:p>
            </p:txBody>
          </p:sp>
        </p:grpSp>
        <p:sp>
          <p:nvSpPr>
            <p:cNvPr id="10" name="矩形 9">
              <a:extLst>
                <a:ext uri="{FF2B5EF4-FFF2-40B4-BE49-F238E27FC236}">
                  <a16:creationId xmlns:a16="http://schemas.microsoft.com/office/drawing/2014/main" id="{5DCBF24B-0968-1479-4292-100B0A1669F1}"/>
                </a:ext>
              </a:extLst>
            </p:cNvPr>
            <p:cNvSpPr/>
            <p:nvPr/>
          </p:nvSpPr>
          <p:spPr>
            <a:xfrm flipH="1">
              <a:off x="4455364" y="4931896"/>
              <a:ext cx="3287577" cy="341184"/>
            </a:xfrm>
            <a:prstGeom prst="rect">
              <a:avLst/>
            </a:prstGeom>
            <a:ln>
              <a:noFill/>
            </a:ln>
          </p:spPr>
          <p:txBody>
            <a:bodyPr wrap="square" lIns="91440" tIns="45720" rIns="91440" bIns="45720" anchor="t">
              <a:spAutoFit/>
            </a:bodyPr>
            <a:lstStyle/>
            <a:p>
              <a:pPr marL="171450" marR="0" lvl="0" indent="-171450" defTabSz="913765" rtl="0" eaLnBrk="1" fontAlgn="auto" latinLnBrk="0" hangingPunct="1">
                <a:lnSpc>
                  <a:spcPct val="150000"/>
                </a:lnSpc>
                <a:spcBef>
                  <a:spcPts val="0"/>
                </a:spcBef>
                <a:spcAft>
                  <a:spcPts val="0"/>
                </a:spcAft>
                <a:buClrTx/>
                <a:buSzPct val="25000"/>
                <a:buFont typeface="Wingdings" panose="05000000000000000000" pitchFamily="2" charset="2"/>
                <a:buChar char="l"/>
                <a:defRPr/>
              </a:pPr>
              <a:endParaRPr lang="en-US" altLang="zh-CN" sz="1200" dirty="0"/>
            </a:p>
          </p:txBody>
        </p:sp>
      </p:grpSp>
      <p:pic>
        <p:nvPicPr>
          <p:cNvPr id="15" name="图片 14">
            <a:extLst>
              <a:ext uri="{FF2B5EF4-FFF2-40B4-BE49-F238E27FC236}">
                <a16:creationId xmlns:a16="http://schemas.microsoft.com/office/drawing/2014/main" id="{7EFA8669-AF57-9604-5A7F-F93293F3476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65683" y="2023213"/>
            <a:ext cx="3227591" cy="2385899"/>
          </a:xfrm>
          <a:prstGeom prst="rect">
            <a:avLst/>
          </a:prstGeom>
        </p:spPr>
      </p:pic>
      <p:graphicFrame>
        <p:nvGraphicFramePr>
          <p:cNvPr id="16" name="表格 3">
            <a:extLst>
              <a:ext uri="{FF2B5EF4-FFF2-40B4-BE49-F238E27FC236}">
                <a16:creationId xmlns:a16="http://schemas.microsoft.com/office/drawing/2014/main" id="{E4236C37-31BF-41A2-5531-53BDFB8B0C28}"/>
              </a:ext>
            </a:extLst>
          </p:cNvPr>
          <p:cNvGraphicFramePr>
            <a:graphicFrameLocks noGrp="1"/>
          </p:cNvGraphicFramePr>
          <p:nvPr>
            <p:extLst>
              <p:ext uri="{D42A27DB-BD31-4B8C-83A1-F6EECF244321}">
                <p14:modId xmlns:p14="http://schemas.microsoft.com/office/powerpoint/2010/main" val="2443617446"/>
              </p:ext>
            </p:extLst>
          </p:nvPr>
        </p:nvGraphicFramePr>
        <p:xfrm>
          <a:off x="5686470" y="2163469"/>
          <a:ext cx="5497940" cy="1995448"/>
        </p:xfrm>
        <a:graphic>
          <a:graphicData uri="http://schemas.openxmlformats.org/drawingml/2006/table">
            <a:tbl>
              <a:tblPr firstRow="1" bandRow="1">
                <a:tableStyleId>{616DA210-FB5B-4158-B5E0-FEB733F419BA}</a:tableStyleId>
              </a:tblPr>
              <a:tblGrid>
                <a:gridCol w="1059664">
                  <a:extLst>
                    <a:ext uri="{9D8B030D-6E8A-4147-A177-3AD203B41FA5}">
                      <a16:colId xmlns:a16="http://schemas.microsoft.com/office/drawing/2014/main" val="3250246932"/>
                    </a:ext>
                  </a:extLst>
                </a:gridCol>
                <a:gridCol w="1173482">
                  <a:extLst>
                    <a:ext uri="{9D8B030D-6E8A-4147-A177-3AD203B41FA5}">
                      <a16:colId xmlns:a16="http://schemas.microsoft.com/office/drawing/2014/main" val="1646250091"/>
                    </a:ext>
                  </a:extLst>
                </a:gridCol>
                <a:gridCol w="1184856">
                  <a:extLst>
                    <a:ext uri="{9D8B030D-6E8A-4147-A177-3AD203B41FA5}">
                      <a16:colId xmlns:a16="http://schemas.microsoft.com/office/drawing/2014/main" val="3145084128"/>
                    </a:ext>
                  </a:extLst>
                </a:gridCol>
                <a:gridCol w="1043189">
                  <a:extLst>
                    <a:ext uri="{9D8B030D-6E8A-4147-A177-3AD203B41FA5}">
                      <a16:colId xmlns:a16="http://schemas.microsoft.com/office/drawing/2014/main" val="3933711633"/>
                    </a:ext>
                  </a:extLst>
                </a:gridCol>
                <a:gridCol w="1036749">
                  <a:extLst>
                    <a:ext uri="{9D8B030D-6E8A-4147-A177-3AD203B41FA5}">
                      <a16:colId xmlns:a16="http://schemas.microsoft.com/office/drawing/2014/main" val="2786915093"/>
                    </a:ext>
                  </a:extLst>
                </a:gridCol>
              </a:tblGrid>
              <a:tr h="1390315">
                <a:tc>
                  <a:txBody>
                    <a:bodyPr/>
                    <a:lstStyle/>
                    <a:p>
                      <a:pPr algn="ctr"/>
                      <a:r>
                        <a:rPr lang="zh-CN" altLang="en-US" sz="1600"/>
                        <a:t>故障类型</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a:txBody>
                  <a:tcPr anchor="ctr"/>
                </a:tc>
                <a:tc>
                  <a:txBody>
                    <a:bodyPr/>
                    <a:lstStyle/>
                    <a:p>
                      <a:pPr algn="ctr"/>
                      <a:r>
                        <a:rPr lang="zh-CN" altLang="en-US" dirty="0"/>
                        <a:t>电机故障</a:t>
                      </a:r>
                    </a:p>
                  </a:txBody>
                  <a:tcPr anchor="ctr"/>
                </a:tc>
                <a:tc>
                  <a:txBody>
                    <a:bodyPr/>
                    <a:lstStyle/>
                    <a:p>
                      <a:pPr algn="ctr"/>
                      <a:r>
                        <a:rPr lang="zh-CN" altLang="en-US" dirty="0"/>
                        <a:t>齿轮故障</a:t>
                      </a:r>
                    </a:p>
                  </a:txBody>
                  <a:tcPr anchor="ctr"/>
                </a:tc>
                <a:tc>
                  <a:txBody>
                    <a:bodyPr/>
                    <a:lstStyle/>
                    <a:p>
                      <a:pPr algn="ctr"/>
                      <a:r>
                        <a:rPr lang="en-US" altLang="zh-CN" dirty="0"/>
                        <a:t>…</a:t>
                      </a:r>
                      <a:endParaRPr lang="zh-CN" altLang="en-US" dirty="0"/>
                    </a:p>
                  </a:txBody>
                  <a:tcPr anchor="ctr"/>
                </a:tc>
                <a:tc>
                  <a:txBody>
                    <a:bodyPr/>
                    <a:lstStyle/>
                    <a:p>
                      <a:pPr algn="ctr"/>
                      <a:r>
                        <a:rPr lang="zh-CN" altLang="en-US"/>
                        <a:t>滚珠丝杠故障</a:t>
                      </a:r>
                      <a:endParaRPr lang="zh-CN" altLang="en-US" dirty="0"/>
                    </a:p>
                  </a:txBody>
                  <a:tcPr anchor="ctr"/>
                </a:tc>
                <a:extLst>
                  <a:ext uri="{0D108BD9-81ED-4DB2-BD59-A6C34878D82A}">
                    <a16:rowId xmlns:a16="http://schemas.microsoft.com/office/drawing/2014/main" val="2740142066"/>
                  </a:ext>
                </a:extLst>
              </a:tr>
              <a:tr h="605133">
                <a:tc>
                  <a:txBody>
                    <a:bodyPr/>
                    <a:lstStyle/>
                    <a:p>
                      <a:pPr algn="ctr"/>
                      <a:r>
                        <a:rPr lang="zh-CN" altLang="en-US" dirty="0"/>
                        <a:t>分类</a:t>
                      </a:r>
                    </a:p>
                  </a:txBody>
                  <a:tcPr anchor="ctr"/>
                </a:tc>
                <a:tc>
                  <a:txBody>
                    <a:bodyPr/>
                    <a:lstStyle/>
                    <a:p>
                      <a:pPr algn="ctr"/>
                      <a:r>
                        <a:rPr lang="en-US" altLang="zh-CN" dirty="0"/>
                        <a:t>1</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endParaRPr lang="zh-CN" altLang="en-US"/>
                    </a:p>
                  </a:txBody>
                  <a:tcPr anchor="ctr"/>
                </a:tc>
                <a:tc>
                  <a:txBody>
                    <a:bodyPr/>
                    <a:lstStyle/>
                    <a:p>
                      <a:pPr algn="ctr"/>
                      <a:r>
                        <a:rPr lang="en-US" altLang="zh-CN" dirty="0"/>
                        <a:t>5</a:t>
                      </a:r>
                      <a:endParaRPr lang="zh-CN" altLang="en-US" dirty="0"/>
                    </a:p>
                  </a:txBody>
                  <a:tcPr anchor="ctr"/>
                </a:tc>
                <a:extLst>
                  <a:ext uri="{0D108BD9-81ED-4DB2-BD59-A6C34878D82A}">
                    <a16:rowId xmlns:a16="http://schemas.microsoft.com/office/drawing/2014/main" val="444555736"/>
                  </a:ext>
                </a:extLst>
              </a:tr>
            </a:tbl>
          </a:graphicData>
        </a:graphic>
      </p:graphicFrame>
      <p:sp>
        <p:nvSpPr>
          <p:cNvPr id="17" name="文本框 16">
            <a:extLst>
              <a:ext uri="{FF2B5EF4-FFF2-40B4-BE49-F238E27FC236}">
                <a16:creationId xmlns:a16="http://schemas.microsoft.com/office/drawing/2014/main" id="{33AA4973-7C4B-97C4-B8B5-110822AB7127}"/>
              </a:ext>
            </a:extLst>
          </p:cNvPr>
          <p:cNvSpPr txBox="1"/>
          <p:nvPr/>
        </p:nvSpPr>
        <p:spPr>
          <a:xfrm>
            <a:off x="7741016" y="4388987"/>
            <a:ext cx="3287577" cy="369332"/>
          </a:xfrm>
          <a:prstGeom prst="rect">
            <a:avLst/>
          </a:prstGeom>
          <a:noFill/>
          <a:ln>
            <a:noFill/>
          </a:ln>
        </p:spPr>
        <p:txBody>
          <a:bodyPr wrap="square" lIns="91440" tIns="45720" rIns="91440" bIns="45720" anchor="ctr" anchorCtr="0">
            <a:spAutoFit/>
          </a:bodyPr>
          <a:lstStyle/>
          <a:p>
            <a:pPr>
              <a:buSzPct val="25000"/>
            </a:pPr>
            <a:r>
              <a:rPr lang="zh-CN" altLang="en-US" b="1" dirty="0"/>
              <a:t>标签设置表</a:t>
            </a:r>
            <a:endParaRPr lang="en-US" altLang="zh-CN" b="1" dirty="0"/>
          </a:p>
        </p:txBody>
      </p:sp>
    </p:spTree>
    <p:custDataLst>
      <p:tags r:id="rId1"/>
    </p:custDataLst>
    <p:extLst>
      <p:ext uri="{BB962C8B-B14F-4D97-AF65-F5344CB8AC3E}">
        <p14:creationId xmlns:p14="http://schemas.microsoft.com/office/powerpoint/2010/main" val="1793223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2.5 </a:t>
            </a:r>
            <a:r>
              <a:rPr lang="zh-CN" altLang="en-US" sz="2400" dirty="0">
                <a:solidFill>
                  <a:srgbClr val="000000"/>
                </a:solidFill>
              </a:rPr>
              <a:t>开发基于机器学习的故障预测案例</a:t>
            </a:r>
            <a:r>
              <a:rPr lang="en-US" altLang="zh-CN" sz="2400" dirty="0">
                <a:solidFill>
                  <a:srgbClr val="000000"/>
                </a:solidFill>
              </a:rPr>
              <a:t>-</a:t>
            </a:r>
            <a:r>
              <a:rPr lang="zh-CN" altLang="en-US" dirty="0">
                <a:solidFill>
                  <a:srgbClr val="000000"/>
                </a:solidFill>
              </a:rPr>
              <a:t>建模过程</a:t>
            </a:r>
            <a:r>
              <a:rPr lang="en-US" altLang="zh-CN" sz="2400" dirty="0">
                <a:solidFill>
                  <a:srgbClr val="000000"/>
                </a:solidFill>
              </a:rPr>
              <a:t>-</a:t>
            </a:r>
            <a:r>
              <a:rPr lang="zh-CN" altLang="en-US" sz="2400" dirty="0">
                <a:solidFill>
                  <a:srgbClr val="000000"/>
                </a:solidFill>
              </a:rPr>
              <a:t>建模策略</a:t>
            </a:r>
            <a:endParaRPr lang="zh-CN" altLang="en-US" sz="2400" dirty="0"/>
          </a:p>
        </p:txBody>
      </p:sp>
      <p:sp>
        <p:nvSpPr>
          <p:cNvPr id="6" name="文本框 5">
            <a:extLst>
              <a:ext uri="{FF2B5EF4-FFF2-40B4-BE49-F238E27FC236}">
                <a16:creationId xmlns:a16="http://schemas.microsoft.com/office/drawing/2014/main" id="{CAD37ABA-1C73-B556-0F93-ED9474D231B0}"/>
              </a:ext>
            </a:extLst>
          </p:cNvPr>
          <p:cNvSpPr txBox="1"/>
          <p:nvPr/>
        </p:nvSpPr>
        <p:spPr>
          <a:xfrm>
            <a:off x="9660396" y="5805263"/>
            <a:ext cx="2232248"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方向舵系统故障类型诊断</a:t>
            </a:r>
          </a:p>
        </p:txBody>
      </p:sp>
      <p:grpSp>
        <p:nvGrpSpPr>
          <p:cNvPr id="4" name="îŝ1ïď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6572F84-8D7F-5942-3DAC-093428913A0C}"/>
              </a:ext>
            </a:extLst>
          </p:cNvPr>
          <p:cNvGrpSpPr>
            <a:grpSpLocks noChangeAspect="1"/>
          </p:cNvGrpSpPr>
          <p:nvPr/>
        </p:nvGrpSpPr>
        <p:grpSpPr>
          <a:xfrm>
            <a:off x="1141679" y="1555335"/>
            <a:ext cx="9873454" cy="4429265"/>
            <a:chOff x="464699" y="1130299"/>
            <a:chExt cx="11085923" cy="4973183"/>
          </a:xfrm>
        </p:grpSpPr>
        <p:sp>
          <p:nvSpPr>
            <p:cNvPr id="5" name="iŝļïḍé">
              <a:extLst>
                <a:ext uri="{FF2B5EF4-FFF2-40B4-BE49-F238E27FC236}">
                  <a16:creationId xmlns:a16="http://schemas.microsoft.com/office/drawing/2014/main" id="{0EB6D260-8C83-28DD-541D-613623C6142B}"/>
                </a:ext>
              </a:extLst>
            </p:cNvPr>
            <p:cNvSpPr/>
            <p:nvPr/>
          </p:nvSpPr>
          <p:spPr>
            <a:xfrm>
              <a:off x="704822" y="1130299"/>
              <a:ext cx="10845800" cy="510241"/>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92500" lnSpcReduction="20000"/>
            </a:bodyPr>
            <a:lstStyle/>
            <a:p>
              <a:pPr algn="ctr"/>
              <a:endParaRPr lang="zh-CN" altLang="en-US"/>
            </a:p>
          </p:txBody>
        </p:sp>
        <p:cxnSp>
          <p:nvCxnSpPr>
            <p:cNvPr id="7" name="ïśḷîḑè">
              <a:extLst>
                <a:ext uri="{FF2B5EF4-FFF2-40B4-BE49-F238E27FC236}">
                  <a16:creationId xmlns:a16="http://schemas.microsoft.com/office/drawing/2014/main" id="{17A4580F-8D15-9684-5BF4-2BF20FE1E3FD}"/>
                </a:ext>
              </a:extLst>
            </p:cNvPr>
            <p:cNvCxnSpPr/>
            <p:nvPr/>
          </p:nvCxnSpPr>
          <p:spPr>
            <a:xfrm>
              <a:off x="673100" y="2271485"/>
              <a:ext cx="108458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4" name="iṩlíḑè">
              <a:extLst>
                <a:ext uri="{FF2B5EF4-FFF2-40B4-BE49-F238E27FC236}">
                  <a16:creationId xmlns:a16="http://schemas.microsoft.com/office/drawing/2014/main" id="{E3E8E4AD-8C3B-3FAE-3BC9-CA69F6BAD2A8}"/>
                </a:ext>
              </a:extLst>
            </p:cNvPr>
            <p:cNvCxnSpPr/>
            <p:nvPr/>
          </p:nvCxnSpPr>
          <p:spPr>
            <a:xfrm>
              <a:off x="673100" y="2902431"/>
              <a:ext cx="108458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8" name="ïṩ1iďê">
              <a:extLst>
                <a:ext uri="{FF2B5EF4-FFF2-40B4-BE49-F238E27FC236}">
                  <a16:creationId xmlns:a16="http://schemas.microsoft.com/office/drawing/2014/main" id="{E89EE135-EBD4-A447-369F-F4C43979772A}"/>
                </a:ext>
              </a:extLst>
            </p:cNvPr>
            <p:cNvCxnSpPr/>
            <p:nvPr/>
          </p:nvCxnSpPr>
          <p:spPr>
            <a:xfrm>
              <a:off x="673100" y="3533375"/>
              <a:ext cx="108458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9" name="îṣ1îḍè">
              <a:extLst>
                <a:ext uri="{FF2B5EF4-FFF2-40B4-BE49-F238E27FC236}">
                  <a16:creationId xmlns:a16="http://schemas.microsoft.com/office/drawing/2014/main" id="{49B247F7-3C82-C1F3-3584-5933F9BC54C3}"/>
                </a:ext>
              </a:extLst>
            </p:cNvPr>
            <p:cNvCxnSpPr/>
            <p:nvPr/>
          </p:nvCxnSpPr>
          <p:spPr>
            <a:xfrm>
              <a:off x="673100" y="4164320"/>
              <a:ext cx="108458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0" name="íśḷiḋé">
              <a:extLst>
                <a:ext uri="{FF2B5EF4-FFF2-40B4-BE49-F238E27FC236}">
                  <a16:creationId xmlns:a16="http://schemas.microsoft.com/office/drawing/2014/main" id="{4D8411DD-9638-0B34-F36C-6F1375F6E4DA}"/>
                </a:ext>
              </a:extLst>
            </p:cNvPr>
            <p:cNvCxnSpPr/>
            <p:nvPr/>
          </p:nvCxnSpPr>
          <p:spPr>
            <a:xfrm>
              <a:off x="673100" y="4795265"/>
              <a:ext cx="108458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iṣlîḑé">
              <a:extLst>
                <a:ext uri="{FF2B5EF4-FFF2-40B4-BE49-F238E27FC236}">
                  <a16:creationId xmlns:a16="http://schemas.microsoft.com/office/drawing/2014/main" id="{4BED4552-43A5-032F-25D6-ABE8209AD2B1}"/>
                </a:ext>
              </a:extLst>
            </p:cNvPr>
            <p:cNvCxnSpPr/>
            <p:nvPr/>
          </p:nvCxnSpPr>
          <p:spPr>
            <a:xfrm>
              <a:off x="673100" y="5426210"/>
              <a:ext cx="108458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2" name="iṣ1íḍè">
              <a:extLst>
                <a:ext uri="{FF2B5EF4-FFF2-40B4-BE49-F238E27FC236}">
                  <a16:creationId xmlns:a16="http://schemas.microsoft.com/office/drawing/2014/main" id="{3573115A-85FD-DC60-B007-A40D869103E2}"/>
                </a:ext>
              </a:extLst>
            </p:cNvPr>
            <p:cNvCxnSpPr/>
            <p:nvPr/>
          </p:nvCxnSpPr>
          <p:spPr>
            <a:xfrm>
              <a:off x="673100" y="6057152"/>
              <a:ext cx="108458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23" name="îṣľídè">
              <a:extLst>
                <a:ext uri="{FF2B5EF4-FFF2-40B4-BE49-F238E27FC236}">
                  <a16:creationId xmlns:a16="http://schemas.microsoft.com/office/drawing/2014/main" id="{82D6B65B-90E0-C4CF-59BD-408830FFDDF5}"/>
                </a:ext>
              </a:extLst>
            </p:cNvPr>
            <p:cNvGrpSpPr/>
            <p:nvPr/>
          </p:nvGrpSpPr>
          <p:grpSpPr>
            <a:xfrm>
              <a:off x="464699" y="1839297"/>
              <a:ext cx="2767095" cy="4264185"/>
              <a:chOff x="464699" y="1839297"/>
              <a:chExt cx="2767095" cy="4264185"/>
            </a:xfrm>
          </p:grpSpPr>
          <p:sp>
            <p:nvSpPr>
              <p:cNvPr id="46" name="ï$líḑê">
                <a:extLst>
                  <a:ext uri="{FF2B5EF4-FFF2-40B4-BE49-F238E27FC236}">
                    <a16:creationId xmlns:a16="http://schemas.microsoft.com/office/drawing/2014/main" id="{9D84E86B-4D23-C93D-2364-A8841736BC53}"/>
                  </a:ext>
                </a:extLst>
              </p:cNvPr>
              <p:cNvSpPr/>
              <p:nvPr/>
            </p:nvSpPr>
            <p:spPr>
              <a:xfrm>
                <a:off x="632964" y="1839297"/>
                <a:ext cx="1675653" cy="432187"/>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r>
                  <a:rPr lang="en-US" altLang="zh-CN" sz="1400" kern="100" dirty="0">
                    <a:latin typeface="Times New Roman" panose="02020603050405020304" pitchFamily="18" charset="0"/>
                    <a:ea typeface="等线" panose="02010600030101010101" pitchFamily="2" charset="-122"/>
                    <a:cs typeface="Times New Roman" panose="02020603050405020304" pitchFamily="18" charset="0"/>
                  </a:rPr>
                  <a:t>GBDT</a:t>
                </a:r>
                <a:endParaRPr lang="zh-CN" alt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7" name="ísḻîḑê">
                <a:extLst>
                  <a:ext uri="{FF2B5EF4-FFF2-40B4-BE49-F238E27FC236}">
                    <a16:creationId xmlns:a16="http://schemas.microsoft.com/office/drawing/2014/main" id="{E1AD350B-B68B-7246-FA96-FADFB5DE1DD3}"/>
                  </a:ext>
                </a:extLst>
              </p:cNvPr>
              <p:cNvSpPr/>
              <p:nvPr/>
            </p:nvSpPr>
            <p:spPr>
              <a:xfrm>
                <a:off x="464699" y="2516567"/>
                <a:ext cx="2767095" cy="432189"/>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zh-CN" sz="1400" kern="100" dirty="0">
                    <a:effectLst/>
                    <a:latin typeface="+mn-ea"/>
                    <a:cs typeface="Times New Roman" panose="02020603050405020304" pitchFamily="18" charset="0"/>
                  </a:rPr>
                  <a:t>支持向量机二分类</a:t>
                </a:r>
                <a:r>
                  <a:rPr lang="zh-CN" altLang="zh-CN" sz="1400" kern="100" dirty="0">
                    <a:effectLst/>
                    <a:latin typeface="Times New Roman" panose="02020603050405020304" pitchFamily="18" charset="0"/>
                    <a:cs typeface="Times New Roman" panose="02020603050405020304" pitchFamily="18" charset="0"/>
                  </a:rPr>
                  <a:t>（</a:t>
                </a:r>
                <a:r>
                  <a:rPr lang="en-US" altLang="zh-CN" sz="1400" kern="100" dirty="0">
                    <a:effectLst/>
                    <a:latin typeface="Times New Roman" panose="02020603050405020304" pitchFamily="18" charset="0"/>
                    <a:cs typeface="Times New Roman" panose="02020603050405020304" pitchFamily="18" charset="0"/>
                  </a:rPr>
                  <a:t>SVC</a:t>
                </a:r>
                <a:r>
                  <a:rPr lang="zh-CN" altLang="zh-CN" sz="1400" kern="100" dirty="0">
                    <a:effectLst/>
                    <a:latin typeface="Times New Roman" panose="02020603050405020304" pitchFamily="18" charset="0"/>
                    <a:cs typeface="Times New Roman" panose="02020603050405020304" pitchFamily="18" charset="0"/>
                  </a:rPr>
                  <a:t>）</a:t>
                </a:r>
              </a:p>
              <a:p>
                <a:pPr lvl="0" algn="ctr"/>
                <a:endParaRPr lang="zh-CN" altLang="en-US" sz="1400" i="1" dirty="0"/>
              </a:p>
            </p:txBody>
          </p:sp>
          <p:sp>
            <p:nvSpPr>
              <p:cNvPr id="48" name="îṡḻiḓe">
                <a:extLst>
                  <a:ext uri="{FF2B5EF4-FFF2-40B4-BE49-F238E27FC236}">
                    <a16:creationId xmlns:a16="http://schemas.microsoft.com/office/drawing/2014/main" id="{1EEA7A66-8AFA-EFF8-959D-B0D52F2A2478}"/>
                  </a:ext>
                </a:extLst>
              </p:cNvPr>
              <p:cNvSpPr/>
              <p:nvPr/>
            </p:nvSpPr>
            <p:spPr>
              <a:xfrm>
                <a:off x="535930" y="3096378"/>
                <a:ext cx="2383555" cy="432189"/>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1500" kern="100" dirty="0">
                    <a:effectLst/>
                    <a:latin typeface="+mn-ea"/>
                    <a:cs typeface="Times New Roman" panose="02020603050405020304" pitchFamily="18" charset="0"/>
                  </a:rPr>
                  <a:t>人工神经网络</a:t>
                </a:r>
                <a:r>
                  <a:rPr lang="zh-CN" altLang="zh-CN" sz="1500" kern="100" dirty="0">
                    <a:effectLst/>
                    <a:latin typeface="Times New Roman" panose="02020603050405020304" pitchFamily="18" charset="0"/>
                    <a:cs typeface="Times New Roman" panose="02020603050405020304" pitchFamily="18" charset="0"/>
                  </a:rPr>
                  <a:t>（</a:t>
                </a:r>
                <a:r>
                  <a:rPr lang="en-US" altLang="zh-CN" sz="1500" kern="100" dirty="0">
                    <a:effectLst/>
                    <a:latin typeface="Times New Roman" panose="02020603050405020304" pitchFamily="18" charset="0"/>
                    <a:cs typeface="Times New Roman" panose="02020603050405020304" pitchFamily="18" charset="0"/>
                  </a:rPr>
                  <a:t>ANN</a:t>
                </a:r>
                <a:r>
                  <a:rPr lang="zh-CN" altLang="zh-CN" sz="1500" kern="100" dirty="0">
                    <a:effectLst/>
                    <a:latin typeface="Times New Roman" panose="02020603050405020304" pitchFamily="18" charset="0"/>
                    <a:cs typeface="Times New Roman" panose="02020603050405020304" pitchFamily="18" charset="0"/>
                  </a:rPr>
                  <a:t>）</a:t>
                </a:r>
              </a:p>
              <a:p>
                <a:pPr lvl="0" algn="ctr"/>
                <a:endParaRPr lang="zh-CN" altLang="en-US" sz="1600" i="1" dirty="0"/>
              </a:p>
            </p:txBody>
          </p:sp>
          <p:sp>
            <p:nvSpPr>
              <p:cNvPr id="49" name="ïṥ1ídé">
                <a:extLst>
                  <a:ext uri="{FF2B5EF4-FFF2-40B4-BE49-F238E27FC236}">
                    <a16:creationId xmlns:a16="http://schemas.microsoft.com/office/drawing/2014/main" id="{875249AF-2A9E-8A73-B2DE-C741C00EE887}"/>
                  </a:ext>
                </a:extLst>
              </p:cNvPr>
              <p:cNvSpPr/>
              <p:nvPr/>
            </p:nvSpPr>
            <p:spPr>
              <a:xfrm>
                <a:off x="575128" y="3732129"/>
                <a:ext cx="1675653" cy="432188"/>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zh-CN" sz="1400" kern="100" dirty="0">
                    <a:effectLst/>
                    <a:latin typeface="+mn-ea"/>
                    <a:cs typeface="Times New Roman" panose="02020603050405020304" pitchFamily="18" charset="0"/>
                  </a:rPr>
                  <a:t>随机森林</a:t>
                </a:r>
                <a:r>
                  <a:rPr lang="zh-CN" altLang="zh-CN" sz="1400" kern="100" dirty="0">
                    <a:effectLst/>
                    <a:latin typeface="Times New Roman" panose="02020603050405020304" pitchFamily="18" charset="0"/>
                    <a:cs typeface="Times New Roman" panose="02020603050405020304" pitchFamily="18" charset="0"/>
                  </a:rPr>
                  <a:t>（</a:t>
                </a:r>
                <a:r>
                  <a:rPr lang="en-US" altLang="zh-CN" sz="1400" kern="100" dirty="0">
                    <a:effectLst/>
                    <a:latin typeface="Times New Roman" panose="02020603050405020304" pitchFamily="18" charset="0"/>
                    <a:cs typeface="Times New Roman" panose="02020603050405020304" pitchFamily="18" charset="0"/>
                  </a:rPr>
                  <a:t>RF</a:t>
                </a:r>
                <a:r>
                  <a:rPr lang="zh-CN" altLang="zh-CN" sz="1400" kern="100" dirty="0">
                    <a:effectLst/>
                    <a:latin typeface="Times New Roman" panose="02020603050405020304" pitchFamily="18" charset="0"/>
                    <a:cs typeface="Times New Roman" panose="02020603050405020304" pitchFamily="18" charset="0"/>
                  </a:rPr>
                  <a:t>）</a:t>
                </a:r>
              </a:p>
              <a:p>
                <a:pPr lvl="0" algn="ctr"/>
                <a:endParaRPr lang="zh-CN" altLang="en-US" sz="1600" i="1" dirty="0"/>
              </a:p>
            </p:txBody>
          </p:sp>
          <p:sp>
            <p:nvSpPr>
              <p:cNvPr id="50" name="iṡ1ïďê">
                <a:extLst>
                  <a:ext uri="{FF2B5EF4-FFF2-40B4-BE49-F238E27FC236}">
                    <a16:creationId xmlns:a16="http://schemas.microsoft.com/office/drawing/2014/main" id="{2687910C-3742-DF78-0197-AF24BFEB1461}"/>
                  </a:ext>
                </a:extLst>
              </p:cNvPr>
              <p:cNvSpPr/>
              <p:nvPr/>
            </p:nvSpPr>
            <p:spPr>
              <a:xfrm>
                <a:off x="614583" y="4446935"/>
                <a:ext cx="1675653" cy="432187"/>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XGBoost</a:t>
                </a:r>
                <a:r>
                  <a:rPr lang="zh-CN" altLang="en-US" sz="1400" kern="1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1400" kern="100" dirty="0">
                    <a:latin typeface="Times New Roman" panose="02020603050405020304" pitchFamily="18" charset="0"/>
                    <a:ea typeface="等线" panose="02010600030101010101" pitchFamily="2" charset="-122"/>
                    <a:cs typeface="Times New Roman" panose="02020603050405020304" pitchFamily="18" charset="0"/>
                  </a:rPr>
                  <a:t>XGB</a:t>
                </a:r>
                <a:r>
                  <a:rPr lang="zh-CN" altLang="en-US" sz="1400" kern="100" dirty="0">
                    <a:latin typeface="Times New Roman" panose="02020603050405020304" pitchFamily="18" charset="0"/>
                    <a:ea typeface="等线" panose="02010600030101010101" pitchFamily="2" charset="-122"/>
                    <a:cs typeface="Times New Roman" panose="02020603050405020304" pitchFamily="18" charset="0"/>
                  </a:rPr>
                  <a:t>）</a:t>
                </a:r>
                <a:endParaRPr lang="zh-CN" alt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lvl="0" algn="ctr"/>
                <a:endParaRPr lang="zh-CN" altLang="en-US" sz="1600" i="1" dirty="0"/>
              </a:p>
            </p:txBody>
          </p:sp>
          <p:sp>
            <p:nvSpPr>
              <p:cNvPr id="51" name="ïsļîḓê">
                <a:extLst>
                  <a:ext uri="{FF2B5EF4-FFF2-40B4-BE49-F238E27FC236}">
                    <a16:creationId xmlns:a16="http://schemas.microsoft.com/office/drawing/2014/main" id="{299087D7-19ED-5C05-F331-83EA7E470A35}"/>
                  </a:ext>
                </a:extLst>
              </p:cNvPr>
              <p:cNvSpPr/>
              <p:nvPr/>
            </p:nvSpPr>
            <p:spPr>
              <a:xfrm>
                <a:off x="620366" y="5059114"/>
                <a:ext cx="1675653" cy="432187"/>
              </a:xfrm>
              <a:prstGeom prst="rect">
                <a:avLst/>
              </a:prstGeom>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LightGBM</a:t>
                </a:r>
                <a:r>
                  <a:rPr lang="zh-CN" altLang="en-US" sz="14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LGB</a:t>
                </a:r>
                <a:r>
                  <a:rPr lang="zh-CN" altLang="en-US" sz="14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lvl="0" algn="ctr"/>
                <a:endParaRPr lang="zh-CN" altLang="en-US" sz="1600" i="1" dirty="0"/>
              </a:p>
            </p:txBody>
          </p:sp>
          <p:sp>
            <p:nvSpPr>
              <p:cNvPr id="52" name="íṥ1ïḋè">
                <a:extLst>
                  <a:ext uri="{FF2B5EF4-FFF2-40B4-BE49-F238E27FC236}">
                    <a16:creationId xmlns:a16="http://schemas.microsoft.com/office/drawing/2014/main" id="{D18192B0-DD93-7381-D8A9-686DB8E1E60E}"/>
                  </a:ext>
                </a:extLst>
              </p:cNvPr>
              <p:cNvSpPr/>
              <p:nvPr/>
            </p:nvSpPr>
            <p:spPr>
              <a:xfrm>
                <a:off x="474956" y="5671293"/>
                <a:ext cx="2039440" cy="432189"/>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CatBoost</a:t>
                </a:r>
                <a:r>
                  <a:rPr lang="zh-CN" altLang="en-US" sz="14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CatGB</a:t>
                </a:r>
                <a:r>
                  <a:rPr lang="zh-CN" altLang="en-US" sz="1400" kern="100" dirty="0">
                    <a:latin typeface="Times New Roman" panose="02020603050405020304" pitchFamily="18" charset="0"/>
                    <a:ea typeface="等线" panose="02010600030101010101" pitchFamily="2" charset="-122"/>
                    <a:cs typeface="Times New Roman" panose="02020603050405020304" pitchFamily="18" charset="0"/>
                  </a:rPr>
                  <a:t>）</a:t>
                </a:r>
                <a:endParaRPr lang="zh-CN" alt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lvl="0" algn="ctr"/>
                <a:endParaRPr lang="zh-CN" altLang="en-US" sz="1600" i="1" dirty="0"/>
              </a:p>
            </p:txBody>
          </p:sp>
        </p:grpSp>
        <p:sp>
          <p:nvSpPr>
            <p:cNvPr id="24" name="í$ľïḓê">
              <a:extLst>
                <a:ext uri="{FF2B5EF4-FFF2-40B4-BE49-F238E27FC236}">
                  <a16:creationId xmlns:a16="http://schemas.microsoft.com/office/drawing/2014/main" id="{CFE87D66-59D8-99C7-2E9E-4B436F30BCDD}"/>
                </a:ext>
              </a:extLst>
            </p:cNvPr>
            <p:cNvSpPr/>
            <p:nvPr/>
          </p:nvSpPr>
          <p:spPr>
            <a:xfrm>
              <a:off x="3048747" y="1158501"/>
              <a:ext cx="1236383" cy="453838"/>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b="1" dirty="0">
                  <a:solidFill>
                    <a:schemeClr val="bg1"/>
                  </a:solidFill>
                </a:rPr>
                <a:t>回归</a:t>
              </a:r>
              <a:endParaRPr lang="en-US" altLang="zh-CN" sz="1600" b="1" dirty="0">
                <a:solidFill>
                  <a:schemeClr val="bg1"/>
                </a:solidFill>
              </a:endParaRPr>
            </a:p>
          </p:txBody>
        </p:sp>
        <p:sp>
          <p:nvSpPr>
            <p:cNvPr id="25" name="íśļîďé">
              <a:extLst>
                <a:ext uri="{FF2B5EF4-FFF2-40B4-BE49-F238E27FC236}">
                  <a16:creationId xmlns:a16="http://schemas.microsoft.com/office/drawing/2014/main" id="{3F7B70AD-79D3-2EF9-9BFF-9607CB2C5AC9}"/>
                </a:ext>
              </a:extLst>
            </p:cNvPr>
            <p:cNvSpPr/>
            <p:nvPr/>
          </p:nvSpPr>
          <p:spPr>
            <a:xfrm>
              <a:off x="4285130" y="1150771"/>
              <a:ext cx="1236383" cy="453838"/>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b="1" dirty="0">
                  <a:solidFill>
                    <a:schemeClr val="bg1"/>
                  </a:solidFill>
                </a:rPr>
                <a:t>分类</a:t>
              </a:r>
              <a:endParaRPr lang="en-US" altLang="zh-CN" sz="1600" b="1" dirty="0">
                <a:solidFill>
                  <a:schemeClr val="bg1"/>
                </a:solidFill>
              </a:endParaRPr>
            </a:p>
          </p:txBody>
        </p:sp>
        <p:sp>
          <p:nvSpPr>
            <p:cNvPr id="26" name="îśḷíḍé">
              <a:extLst>
                <a:ext uri="{FF2B5EF4-FFF2-40B4-BE49-F238E27FC236}">
                  <a16:creationId xmlns:a16="http://schemas.microsoft.com/office/drawing/2014/main" id="{A53E052B-38E1-C45F-DBC7-2BBC3B533808}"/>
                </a:ext>
              </a:extLst>
            </p:cNvPr>
            <p:cNvSpPr/>
            <p:nvPr/>
          </p:nvSpPr>
          <p:spPr>
            <a:xfrm>
              <a:off x="5712758" y="1150771"/>
              <a:ext cx="1236383" cy="453838"/>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b="1" dirty="0">
                  <a:solidFill>
                    <a:schemeClr val="bg1"/>
                  </a:solidFill>
                </a:rPr>
                <a:t>降采样</a:t>
              </a:r>
              <a:endParaRPr lang="en-US" altLang="zh-CN" sz="1600" b="1" dirty="0">
                <a:solidFill>
                  <a:schemeClr val="bg1"/>
                </a:solidFill>
              </a:endParaRPr>
            </a:p>
          </p:txBody>
        </p:sp>
        <p:sp>
          <p:nvSpPr>
            <p:cNvPr id="27" name="ïṩļîdé">
              <a:extLst>
                <a:ext uri="{FF2B5EF4-FFF2-40B4-BE49-F238E27FC236}">
                  <a16:creationId xmlns:a16="http://schemas.microsoft.com/office/drawing/2014/main" id="{85B772F2-4A41-670D-3AAC-6A339077E28B}"/>
                </a:ext>
              </a:extLst>
            </p:cNvPr>
            <p:cNvSpPr/>
            <p:nvPr/>
          </p:nvSpPr>
          <p:spPr>
            <a:xfrm>
              <a:off x="7091456" y="1150771"/>
              <a:ext cx="1236383" cy="453838"/>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b="1" dirty="0">
                  <a:solidFill>
                    <a:schemeClr val="bg1"/>
                  </a:solidFill>
                </a:rPr>
                <a:t>不采样</a:t>
              </a:r>
            </a:p>
          </p:txBody>
        </p:sp>
        <p:sp>
          <p:nvSpPr>
            <p:cNvPr id="28" name="iṣḻïḋê">
              <a:extLst>
                <a:ext uri="{FF2B5EF4-FFF2-40B4-BE49-F238E27FC236}">
                  <a16:creationId xmlns:a16="http://schemas.microsoft.com/office/drawing/2014/main" id="{1119F87F-7413-83C3-ED79-E79DDDF2FBFE}"/>
                </a:ext>
              </a:extLst>
            </p:cNvPr>
            <p:cNvSpPr/>
            <p:nvPr/>
          </p:nvSpPr>
          <p:spPr>
            <a:xfrm>
              <a:off x="8604436" y="1150771"/>
              <a:ext cx="1236383" cy="453838"/>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b="1" dirty="0">
                  <a:solidFill>
                    <a:schemeClr val="bg1"/>
                  </a:solidFill>
                </a:rPr>
                <a:t>稀疏矩阵</a:t>
              </a:r>
            </a:p>
          </p:txBody>
        </p:sp>
        <p:grpSp>
          <p:nvGrpSpPr>
            <p:cNvPr id="29" name="iṩļíḓê">
              <a:extLst>
                <a:ext uri="{FF2B5EF4-FFF2-40B4-BE49-F238E27FC236}">
                  <a16:creationId xmlns:a16="http://schemas.microsoft.com/office/drawing/2014/main" id="{83D66BBB-BCCF-2EAA-F087-268AB28DE7D1}"/>
                </a:ext>
              </a:extLst>
            </p:cNvPr>
            <p:cNvGrpSpPr/>
            <p:nvPr/>
          </p:nvGrpSpPr>
          <p:grpSpPr>
            <a:xfrm>
              <a:off x="4725280" y="1839297"/>
              <a:ext cx="4667303" cy="4171526"/>
              <a:chOff x="4725280" y="1839293"/>
              <a:chExt cx="4667303" cy="4171526"/>
            </a:xfrm>
          </p:grpSpPr>
          <p:sp>
            <p:nvSpPr>
              <p:cNvPr id="30" name="iŝľîḑè">
                <a:extLst>
                  <a:ext uri="{FF2B5EF4-FFF2-40B4-BE49-F238E27FC236}">
                    <a16:creationId xmlns:a16="http://schemas.microsoft.com/office/drawing/2014/main" id="{9E3BD37F-1D0E-0AB0-FEB6-1552EC9FAF00}"/>
                  </a:ext>
                </a:extLst>
              </p:cNvPr>
              <p:cNvSpPr/>
              <p:nvPr/>
            </p:nvSpPr>
            <p:spPr>
              <a:xfrm>
                <a:off x="4733365" y="1878336"/>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31" name="íśļîḑe">
                <a:extLst>
                  <a:ext uri="{FF2B5EF4-FFF2-40B4-BE49-F238E27FC236}">
                    <a16:creationId xmlns:a16="http://schemas.microsoft.com/office/drawing/2014/main" id="{D39E6C27-1F9A-8423-F71E-73657DAC13E0}"/>
                  </a:ext>
                </a:extLst>
              </p:cNvPr>
              <p:cNvSpPr/>
              <p:nvPr/>
            </p:nvSpPr>
            <p:spPr>
              <a:xfrm>
                <a:off x="4733365" y="2507364"/>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32" name="îşliḑé">
                <a:extLst>
                  <a:ext uri="{FF2B5EF4-FFF2-40B4-BE49-F238E27FC236}">
                    <a16:creationId xmlns:a16="http://schemas.microsoft.com/office/drawing/2014/main" id="{990B0514-964C-03B5-C39A-9DEBD69EA8B7}"/>
                  </a:ext>
                </a:extLst>
              </p:cNvPr>
              <p:cNvSpPr/>
              <p:nvPr/>
            </p:nvSpPr>
            <p:spPr>
              <a:xfrm>
                <a:off x="4733365" y="5039455"/>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33" name="ísļîďè">
                <a:extLst>
                  <a:ext uri="{FF2B5EF4-FFF2-40B4-BE49-F238E27FC236}">
                    <a16:creationId xmlns:a16="http://schemas.microsoft.com/office/drawing/2014/main" id="{6AC5FBB9-B4D6-B5D1-D935-50CD48CD9669}"/>
                  </a:ext>
                </a:extLst>
              </p:cNvPr>
              <p:cNvSpPr/>
              <p:nvPr/>
            </p:nvSpPr>
            <p:spPr>
              <a:xfrm>
                <a:off x="4725280" y="5623177"/>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34" name="iSḻîḑè">
                <a:extLst>
                  <a:ext uri="{FF2B5EF4-FFF2-40B4-BE49-F238E27FC236}">
                    <a16:creationId xmlns:a16="http://schemas.microsoft.com/office/drawing/2014/main" id="{7A226C21-25B0-66E1-06CE-B088932D1F72}"/>
                  </a:ext>
                </a:extLst>
              </p:cNvPr>
              <p:cNvSpPr/>
              <p:nvPr/>
            </p:nvSpPr>
            <p:spPr>
              <a:xfrm>
                <a:off x="4733365" y="3138844"/>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35" name="íŝḷïḋé">
                <a:extLst>
                  <a:ext uri="{FF2B5EF4-FFF2-40B4-BE49-F238E27FC236}">
                    <a16:creationId xmlns:a16="http://schemas.microsoft.com/office/drawing/2014/main" id="{CEE35B5E-004C-CCA2-BAFF-F2ECD17611F0}"/>
                  </a:ext>
                </a:extLst>
              </p:cNvPr>
              <p:cNvSpPr/>
              <p:nvPr/>
            </p:nvSpPr>
            <p:spPr>
              <a:xfrm>
                <a:off x="4725280" y="3711757"/>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36" name="îsļîḓè">
                <a:extLst>
                  <a:ext uri="{FF2B5EF4-FFF2-40B4-BE49-F238E27FC236}">
                    <a16:creationId xmlns:a16="http://schemas.microsoft.com/office/drawing/2014/main" id="{56FD93D7-DBF1-7B6F-C105-89271F830714}"/>
                  </a:ext>
                </a:extLst>
              </p:cNvPr>
              <p:cNvSpPr/>
              <p:nvPr/>
            </p:nvSpPr>
            <p:spPr>
              <a:xfrm>
                <a:off x="4733365" y="4372732"/>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37" name="î$ļîḋê">
                <a:extLst>
                  <a:ext uri="{FF2B5EF4-FFF2-40B4-BE49-F238E27FC236}">
                    <a16:creationId xmlns:a16="http://schemas.microsoft.com/office/drawing/2014/main" id="{7CA74278-32D6-8B9D-43AD-239270B928B5}"/>
                  </a:ext>
                </a:extLst>
              </p:cNvPr>
              <p:cNvSpPr/>
              <p:nvPr/>
            </p:nvSpPr>
            <p:spPr>
              <a:xfrm>
                <a:off x="7539691" y="5011358"/>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38" name="iş1iḓe">
                <a:extLst>
                  <a:ext uri="{FF2B5EF4-FFF2-40B4-BE49-F238E27FC236}">
                    <a16:creationId xmlns:a16="http://schemas.microsoft.com/office/drawing/2014/main" id="{1F4AA7B6-2C12-3C2A-0ABA-04D4FE53B236}"/>
                  </a:ext>
                </a:extLst>
              </p:cNvPr>
              <p:cNvSpPr/>
              <p:nvPr/>
            </p:nvSpPr>
            <p:spPr>
              <a:xfrm>
                <a:off x="7539691" y="1839293"/>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39" name="îṡḷiḍê">
                <a:extLst>
                  <a:ext uri="{FF2B5EF4-FFF2-40B4-BE49-F238E27FC236}">
                    <a16:creationId xmlns:a16="http://schemas.microsoft.com/office/drawing/2014/main" id="{86F09F95-8CF1-1F50-0D85-618737D352EE}"/>
                  </a:ext>
                </a:extLst>
              </p:cNvPr>
              <p:cNvSpPr/>
              <p:nvPr/>
            </p:nvSpPr>
            <p:spPr>
              <a:xfrm>
                <a:off x="6127722" y="2507364"/>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40" name="îşlïdé">
                <a:extLst>
                  <a:ext uri="{FF2B5EF4-FFF2-40B4-BE49-F238E27FC236}">
                    <a16:creationId xmlns:a16="http://schemas.microsoft.com/office/drawing/2014/main" id="{C70D146D-E06E-59F4-93A0-B1F6A8159413}"/>
                  </a:ext>
                </a:extLst>
              </p:cNvPr>
              <p:cNvSpPr/>
              <p:nvPr/>
            </p:nvSpPr>
            <p:spPr>
              <a:xfrm>
                <a:off x="7539691" y="3724484"/>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41" name="ïṥḻíḍe">
                <a:extLst>
                  <a:ext uri="{FF2B5EF4-FFF2-40B4-BE49-F238E27FC236}">
                    <a16:creationId xmlns:a16="http://schemas.microsoft.com/office/drawing/2014/main" id="{7A8D67BF-F194-9629-5DF5-DBB6AD02AE47}"/>
                  </a:ext>
                </a:extLst>
              </p:cNvPr>
              <p:cNvSpPr/>
              <p:nvPr/>
            </p:nvSpPr>
            <p:spPr>
              <a:xfrm>
                <a:off x="7539691" y="5671290"/>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42" name="íşľïḓé">
                <a:extLst>
                  <a:ext uri="{FF2B5EF4-FFF2-40B4-BE49-F238E27FC236}">
                    <a16:creationId xmlns:a16="http://schemas.microsoft.com/office/drawing/2014/main" id="{4E8E619F-FC4E-2647-4295-7AAAF530BCA5}"/>
                  </a:ext>
                </a:extLst>
              </p:cNvPr>
              <p:cNvSpPr/>
              <p:nvPr/>
            </p:nvSpPr>
            <p:spPr>
              <a:xfrm>
                <a:off x="9052671" y="3096374"/>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43" name="ïṥḻídê">
                <a:extLst>
                  <a:ext uri="{FF2B5EF4-FFF2-40B4-BE49-F238E27FC236}">
                    <a16:creationId xmlns:a16="http://schemas.microsoft.com/office/drawing/2014/main" id="{26D3F5AF-E431-C908-103A-7640175859D9}"/>
                  </a:ext>
                </a:extLst>
              </p:cNvPr>
              <p:cNvSpPr/>
              <p:nvPr/>
            </p:nvSpPr>
            <p:spPr>
              <a:xfrm>
                <a:off x="9052671" y="4404576"/>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44" name="išľiḋe">
                <a:extLst>
                  <a:ext uri="{FF2B5EF4-FFF2-40B4-BE49-F238E27FC236}">
                    <a16:creationId xmlns:a16="http://schemas.microsoft.com/office/drawing/2014/main" id="{74A21135-4382-436C-A1AE-878F68248833}"/>
                  </a:ext>
                </a:extLst>
              </p:cNvPr>
              <p:cNvSpPr/>
              <p:nvPr/>
            </p:nvSpPr>
            <p:spPr>
              <a:xfrm>
                <a:off x="9052671" y="5016182"/>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45" name="îṡlíḑê">
                <a:extLst>
                  <a:ext uri="{FF2B5EF4-FFF2-40B4-BE49-F238E27FC236}">
                    <a16:creationId xmlns:a16="http://schemas.microsoft.com/office/drawing/2014/main" id="{CA094EF2-FAE5-9F71-EE10-407F476F5967}"/>
                  </a:ext>
                </a:extLst>
              </p:cNvPr>
              <p:cNvSpPr/>
              <p:nvPr/>
            </p:nvSpPr>
            <p:spPr>
              <a:xfrm>
                <a:off x="9052671" y="5671290"/>
                <a:ext cx="339912" cy="339529"/>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grpSp>
      <p:sp>
        <p:nvSpPr>
          <p:cNvPr id="53" name="iṣḻïḋê">
            <a:extLst>
              <a:ext uri="{FF2B5EF4-FFF2-40B4-BE49-F238E27FC236}">
                <a16:creationId xmlns:a16="http://schemas.microsoft.com/office/drawing/2014/main" id="{EC8A683C-77B0-5F90-935E-4007074E3430}"/>
              </a:ext>
            </a:extLst>
          </p:cNvPr>
          <p:cNvSpPr/>
          <p:nvPr/>
        </p:nvSpPr>
        <p:spPr>
          <a:xfrm>
            <a:off x="9600077" y="1538255"/>
            <a:ext cx="1236383" cy="453838"/>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b="1" dirty="0">
                <a:solidFill>
                  <a:schemeClr val="bg1"/>
                </a:solidFill>
              </a:rPr>
              <a:t>精度</a:t>
            </a:r>
          </a:p>
        </p:txBody>
      </p:sp>
      <p:sp>
        <p:nvSpPr>
          <p:cNvPr id="54" name="文本框 53">
            <a:extLst>
              <a:ext uri="{FF2B5EF4-FFF2-40B4-BE49-F238E27FC236}">
                <a16:creationId xmlns:a16="http://schemas.microsoft.com/office/drawing/2014/main" id="{B7922E17-2D2E-1CB5-FB70-92274DF4DDC2}"/>
              </a:ext>
            </a:extLst>
          </p:cNvPr>
          <p:cNvSpPr txBox="1"/>
          <p:nvPr/>
        </p:nvSpPr>
        <p:spPr>
          <a:xfrm>
            <a:off x="9883386" y="2119853"/>
            <a:ext cx="893134" cy="369332"/>
          </a:xfrm>
          <a:prstGeom prst="rect">
            <a:avLst/>
          </a:prstGeom>
          <a:noFill/>
        </p:spPr>
        <p:txBody>
          <a:bodyPr wrap="square" rtlCol="0">
            <a:spAutoFit/>
          </a:bodyPr>
          <a:lstStyle/>
          <a:p>
            <a:r>
              <a:rPr lang="en-US" altLang="zh-CN" dirty="0"/>
              <a:t>99.73%</a:t>
            </a:r>
            <a:endParaRPr lang="zh-CN" altLang="en-US" dirty="0"/>
          </a:p>
        </p:txBody>
      </p:sp>
      <p:sp>
        <p:nvSpPr>
          <p:cNvPr id="55" name="文本框 54">
            <a:extLst>
              <a:ext uri="{FF2B5EF4-FFF2-40B4-BE49-F238E27FC236}">
                <a16:creationId xmlns:a16="http://schemas.microsoft.com/office/drawing/2014/main" id="{105AA9C7-E1EA-C89B-FF04-465764EB74E2}"/>
              </a:ext>
            </a:extLst>
          </p:cNvPr>
          <p:cNvSpPr txBox="1"/>
          <p:nvPr/>
        </p:nvSpPr>
        <p:spPr>
          <a:xfrm>
            <a:off x="9883386" y="2688395"/>
            <a:ext cx="893134" cy="369332"/>
          </a:xfrm>
          <a:prstGeom prst="rect">
            <a:avLst/>
          </a:prstGeom>
          <a:noFill/>
        </p:spPr>
        <p:txBody>
          <a:bodyPr wrap="square" rtlCol="0">
            <a:spAutoFit/>
          </a:bodyPr>
          <a:lstStyle/>
          <a:p>
            <a:r>
              <a:rPr lang="en-US" altLang="zh-CN" dirty="0"/>
              <a:t>99.62%</a:t>
            </a:r>
            <a:endParaRPr lang="zh-CN" altLang="en-US" dirty="0"/>
          </a:p>
        </p:txBody>
      </p:sp>
      <p:sp>
        <p:nvSpPr>
          <p:cNvPr id="56" name="文本框 55">
            <a:extLst>
              <a:ext uri="{FF2B5EF4-FFF2-40B4-BE49-F238E27FC236}">
                <a16:creationId xmlns:a16="http://schemas.microsoft.com/office/drawing/2014/main" id="{59CB2D3E-7E2E-DAC0-9A95-34F93EBF9310}"/>
              </a:ext>
            </a:extLst>
          </p:cNvPr>
          <p:cNvSpPr txBox="1"/>
          <p:nvPr/>
        </p:nvSpPr>
        <p:spPr>
          <a:xfrm>
            <a:off x="9883386" y="3250581"/>
            <a:ext cx="893134" cy="369332"/>
          </a:xfrm>
          <a:prstGeom prst="rect">
            <a:avLst/>
          </a:prstGeom>
          <a:noFill/>
        </p:spPr>
        <p:txBody>
          <a:bodyPr wrap="square" rtlCol="0">
            <a:spAutoFit/>
          </a:bodyPr>
          <a:lstStyle/>
          <a:p>
            <a:r>
              <a:rPr lang="en-US" altLang="zh-CN" dirty="0"/>
              <a:t>99.70%</a:t>
            </a:r>
            <a:endParaRPr lang="zh-CN" altLang="en-US" dirty="0"/>
          </a:p>
        </p:txBody>
      </p:sp>
      <p:sp>
        <p:nvSpPr>
          <p:cNvPr id="57" name="文本框 56">
            <a:extLst>
              <a:ext uri="{FF2B5EF4-FFF2-40B4-BE49-F238E27FC236}">
                <a16:creationId xmlns:a16="http://schemas.microsoft.com/office/drawing/2014/main" id="{A6389D24-5567-F172-7B04-05C1453D3EFA}"/>
              </a:ext>
            </a:extLst>
          </p:cNvPr>
          <p:cNvSpPr txBox="1"/>
          <p:nvPr/>
        </p:nvSpPr>
        <p:spPr>
          <a:xfrm>
            <a:off x="9883386" y="3821267"/>
            <a:ext cx="893134" cy="369332"/>
          </a:xfrm>
          <a:prstGeom prst="rect">
            <a:avLst/>
          </a:prstGeom>
          <a:noFill/>
        </p:spPr>
        <p:txBody>
          <a:bodyPr wrap="square" rtlCol="0">
            <a:spAutoFit/>
          </a:bodyPr>
          <a:lstStyle/>
          <a:p>
            <a:r>
              <a:rPr lang="en-US" altLang="zh-CN" dirty="0"/>
              <a:t>98.98%</a:t>
            </a:r>
            <a:endParaRPr lang="zh-CN" altLang="en-US" dirty="0"/>
          </a:p>
        </p:txBody>
      </p:sp>
      <p:sp>
        <p:nvSpPr>
          <p:cNvPr id="58" name="文本框 57">
            <a:extLst>
              <a:ext uri="{FF2B5EF4-FFF2-40B4-BE49-F238E27FC236}">
                <a16:creationId xmlns:a16="http://schemas.microsoft.com/office/drawing/2014/main" id="{CE006046-FF89-F584-AE3A-E1E8221C09E2}"/>
              </a:ext>
            </a:extLst>
          </p:cNvPr>
          <p:cNvSpPr txBox="1"/>
          <p:nvPr/>
        </p:nvSpPr>
        <p:spPr>
          <a:xfrm>
            <a:off x="9883386" y="4384796"/>
            <a:ext cx="893134" cy="369332"/>
          </a:xfrm>
          <a:prstGeom prst="rect">
            <a:avLst/>
          </a:prstGeom>
          <a:noFill/>
        </p:spPr>
        <p:txBody>
          <a:bodyPr wrap="square" rtlCol="0">
            <a:spAutoFit/>
          </a:bodyPr>
          <a:lstStyle/>
          <a:p>
            <a:r>
              <a:rPr lang="en-US" altLang="zh-CN" dirty="0"/>
              <a:t>99.99%</a:t>
            </a:r>
            <a:endParaRPr lang="zh-CN" altLang="en-US" dirty="0"/>
          </a:p>
        </p:txBody>
      </p:sp>
      <p:sp>
        <p:nvSpPr>
          <p:cNvPr id="59" name="文本框 58">
            <a:extLst>
              <a:ext uri="{FF2B5EF4-FFF2-40B4-BE49-F238E27FC236}">
                <a16:creationId xmlns:a16="http://schemas.microsoft.com/office/drawing/2014/main" id="{2AEAE7C5-65A4-B05A-7CE8-0B543ABC5D5A}"/>
              </a:ext>
            </a:extLst>
          </p:cNvPr>
          <p:cNvSpPr txBox="1"/>
          <p:nvPr/>
        </p:nvSpPr>
        <p:spPr>
          <a:xfrm>
            <a:off x="9883386" y="4933333"/>
            <a:ext cx="893134" cy="369332"/>
          </a:xfrm>
          <a:prstGeom prst="rect">
            <a:avLst/>
          </a:prstGeom>
          <a:noFill/>
        </p:spPr>
        <p:txBody>
          <a:bodyPr wrap="square" rtlCol="0">
            <a:spAutoFit/>
          </a:bodyPr>
          <a:lstStyle/>
          <a:p>
            <a:r>
              <a:rPr lang="en-US" altLang="zh-CN" dirty="0"/>
              <a:t>99.63%</a:t>
            </a:r>
            <a:endParaRPr lang="zh-CN" altLang="en-US" dirty="0"/>
          </a:p>
        </p:txBody>
      </p:sp>
      <p:sp>
        <p:nvSpPr>
          <p:cNvPr id="60" name="文本框 59">
            <a:extLst>
              <a:ext uri="{FF2B5EF4-FFF2-40B4-BE49-F238E27FC236}">
                <a16:creationId xmlns:a16="http://schemas.microsoft.com/office/drawing/2014/main" id="{E4E51D85-D4DF-DCD6-1F92-8C8DEABF8347}"/>
              </a:ext>
            </a:extLst>
          </p:cNvPr>
          <p:cNvSpPr txBox="1"/>
          <p:nvPr/>
        </p:nvSpPr>
        <p:spPr>
          <a:xfrm>
            <a:off x="9880891" y="5553374"/>
            <a:ext cx="893134" cy="369332"/>
          </a:xfrm>
          <a:prstGeom prst="rect">
            <a:avLst/>
          </a:prstGeom>
          <a:noFill/>
        </p:spPr>
        <p:txBody>
          <a:bodyPr wrap="square" rtlCol="0">
            <a:spAutoFit/>
          </a:bodyPr>
          <a:lstStyle/>
          <a:p>
            <a:r>
              <a:rPr lang="en-US" altLang="zh-CN" dirty="0"/>
              <a:t>99.79%</a:t>
            </a:r>
            <a:endParaRPr lang="zh-CN" altLang="en-US" dirty="0"/>
          </a:p>
        </p:txBody>
      </p:sp>
    </p:spTree>
    <p:custDataLst>
      <p:tags r:id="rId1"/>
    </p:custDataLst>
    <p:extLst>
      <p:ext uri="{BB962C8B-B14F-4D97-AF65-F5344CB8AC3E}">
        <p14:creationId xmlns:p14="http://schemas.microsoft.com/office/powerpoint/2010/main" val="20583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2.5 </a:t>
            </a:r>
            <a:r>
              <a:rPr lang="zh-CN" altLang="en-US" sz="2400" dirty="0">
                <a:solidFill>
                  <a:srgbClr val="000000"/>
                </a:solidFill>
              </a:rPr>
              <a:t>开发基于机器学习的故障预测案例</a:t>
            </a:r>
            <a:r>
              <a:rPr lang="en-US" altLang="zh-CN" sz="2400" dirty="0">
                <a:solidFill>
                  <a:srgbClr val="000000"/>
                </a:solidFill>
              </a:rPr>
              <a:t>-</a:t>
            </a:r>
            <a:r>
              <a:rPr lang="zh-CN" altLang="en-US" dirty="0">
                <a:solidFill>
                  <a:srgbClr val="000000"/>
                </a:solidFill>
              </a:rPr>
              <a:t>小结</a:t>
            </a:r>
            <a:endParaRPr lang="zh-CN" altLang="en-US" sz="2400" dirty="0"/>
          </a:p>
        </p:txBody>
      </p:sp>
      <p:sp>
        <p:nvSpPr>
          <p:cNvPr id="6" name="文本框 5">
            <a:extLst>
              <a:ext uri="{FF2B5EF4-FFF2-40B4-BE49-F238E27FC236}">
                <a16:creationId xmlns:a16="http://schemas.microsoft.com/office/drawing/2014/main" id="{CAD37ABA-1C73-B556-0F93-ED9474D231B0}"/>
              </a:ext>
            </a:extLst>
          </p:cNvPr>
          <p:cNvSpPr txBox="1"/>
          <p:nvPr/>
        </p:nvSpPr>
        <p:spPr>
          <a:xfrm>
            <a:off x="9660396" y="5805263"/>
            <a:ext cx="2232248"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方向舵系统故障类型诊断</a:t>
            </a:r>
          </a:p>
        </p:txBody>
      </p:sp>
      <p:grpSp>
        <p:nvGrpSpPr>
          <p:cNvPr id="83" name="ïṣļïḑè">
            <a:extLst>
              <a:ext uri="{FF2B5EF4-FFF2-40B4-BE49-F238E27FC236}">
                <a16:creationId xmlns:a16="http://schemas.microsoft.com/office/drawing/2014/main" id="{08CC7F38-B1C0-447C-3964-81EE28DAF823}"/>
              </a:ext>
            </a:extLst>
          </p:cNvPr>
          <p:cNvGrpSpPr/>
          <p:nvPr/>
        </p:nvGrpSpPr>
        <p:grpSpPr>
          <a:xfrm>
            <a:off x="728862" y="1555335"/>
            <a:ext cx="11428788" cy="5016324"/>
            <a:chOff x="861727" y="1474388"/>
            <a:chExt cx="11314407" cy="4702683"/>
          </a:xfrm>
        </p:grpSpPr>
        <p:grpSp>
          <p:nvGrpSpPr>
            <p:cNvPr id="84" name="íṣḷïdê">
              <a:extLst>
                <a:ext uri="{FF2B5EF4-FFF2-40B4-BE49-F238E27FC236}">
                  <a16:creationId xmlns:a16="http://schemas.microsoft.com/office/drawing/2014/main" id="{E21472A6-3E17-F602-A974-0F8C0A93D9FE}"/>
                </a:ext>
              </a:extLst>
            </p:cNvPr>
            <p:cNvGrpSpPr/>
            <p:nvPr/>
          </p:nvGrpSpPr>
          <p:grpSpPr>
            <a:xfrm>
              <a:off x="861727" y="1474388"/>
              <a:ext cx="11314407" cy="4702683"/>
              <a:chOff x="856439" y="1474388"/>
              <a:chExt cx="11314407" cy="4702683"/>
            </a:xfrm>
          </p:grpSpPr>
          <p:sp>
            <p:nvSpPr>
              <p:cNvPr id="87" name="îṣlíḍe">
                <a:extLst>
                  <a:ext uri="{FF2B5EF4-FFF2-40B4-BE49-F238E27FC236}">
                    <a16:creationId xmlns:a16="http://schemas.microsoft.com/office/drawing/2014/main" id="{D2CF70B1-0AB8-EE4E-C733-D1B91C48ACD4}"/>
                  </a:ext>
                </a:extLst>
              </p:cNvPr>
              <p:cNvSpPr/>
              <p:nvPr/>
            </p:nvSpPr>
            <p:spPr>
              <a:xfrm>
                <a:off x="1311606" y="2156733"/>
                <a:ext cx="3749336" cy="720000"/>
              </a:xfrm>
              <a:prstGeom prst="roundRect">
                <a:avLst>
                  <a:gd name="adj" fmla="val 12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8" name="îsľiḑé">
                <a:extLst>
                  <a:ext uri="{FF2B5EF4-FFF2-40B4-BE49-F238E27FC236}">
                    <a16:creationId xmlns:a16="http://schemas.microsoft.com/office/drawing/2014/main" id="{B24EBA31-80F8-3D4B-13A7-04B35AC873DB}"/>
                  </a:ext>
                </a:extLst>
              </p:cNvPr>
              <p:cNvSpPr/>
              <p:nvPr/>
            </p:nvSpPr>
            <p:spPr>
              <a:xfrm>
                <a:off x="856439" y="1474388"/>
                <a:ext cx="9165642" cy="4702683"/>
              </a:xfrm>
              <a:prstGeom prst="rect">
                <a:avLst/>
              </a:prstGeom>
              <a:ln>
                <a:noFill/>
              </a:ln>
            </p:spPr>
            <p:txBody>
              <a:bodyPr wrap="square" lIns="91440" tIns="45720" rIns="91440" bIns="45720" anchor="t">
                <a:noAutofit/>
              </a:bodyPr>
              <a:lstStyle/>
              <a:p>
                <a:pPr>
                  <a:lnSpc>
                    <a:spcPct val="150000"/>
                  </a:lnSpc>
                </a:pPr>
                <a:r>
                  <a:rPr lang="zh-CN" altLang="en-US" sz="1600" dirty="0">
                    <a:latin typeface="华文仿宋" panose="02010600040101010101" pitchFamily="2" charset="-122"/>
                    <a:ea typeface="华文仿宋" panose="02010600040101010101" pitchFamily="2" charset="-122"/>
                  </a:rPr>
                  <a:t>一、通过对方向舵系统特征进行基本统计分析，掌握了指标分布的“长尾分布”和缺失率情况；</a:t>
                </a:r>
                <a:endParaRPr lang="en-US" altLang="zh-CN" sz="1600" dirty="0">
                  <a:latin typeface="华文仿宋" panose="02010600040101010101" pitchFamily="2" charset="-122"/>
                  <a:ea typeface="华文仿宋" panose="02010600040101010101" pitchFamily="2" charset="-122"/>
                </a:endParaRPr>
              </a:p>
              <a:p>
                <a:pPr>
                  <a:lnSpc>
                    <a:spcPct val="150000"/>
                  </a:lnSpc>
                </a:pPr>
                <a:r>
                  <a:rPr lang="zh-CN" altLang="en-US" sz="1600" dirty="0">
                    <a:latin typeface="华文仿宋" panose="02010600040101010101" pitchFamily="2" charset="-122"/>
                    <a:ea typeface="华文仿宋" panose="02010600040101010101" pitchFamily="2" charset="-122"/>
                  </a:rPr>
                  <a:t>二、</a:t>
                </a:r>
                <a:r>
                  <a:rPr lang="en-US" altLang="zh-CN" sz="1600" dirty="0"/>
                  <a:t> n_motor, w_out, mechanicssystemflange_rtau, structuresystemflange_atau</a:t>
                </a:r>
                <a:r>
                  <a:rPr lang="zh-CN" altLang="en-US" sz="1600" dirty="0">
                    <a:latin typeface="华文仿宋" panose="02010600040101010101" pitchFamily="2" charset="-122"/>
                    <a:ea typeface="华文仿宋" panose="02010600040101010101" pitchFamily="2" charset="-122"/>
                  </a:rPr>
                  <a:t>服从一个长尾分布，近似于一个截断的</a:t>
                </a:r>
                <a:r>
                  <a:rPr lang="en-US" altLang="zh-CN" sz="1600" dirty="0">
                    <a:latin typeface="华文仿宋" panose="02010600040101010101" pitchFamily="2" charset="-122"/>
                    <a:ea typeface="华文仿宋" panose="02010600040101010101" pitchFamily="2" charset="-122"/>
                  </a:rPr>
                  <a:t>dweibull</a:t>
                </a:r>
                <a:r>
                  <a:rPr lang="zh-CN" altLang="en-US" sz="1600" dirty="0">
                    <a:latin typeface="华文仿宋" panose="02010600040101010101" pitchFamily="2" charset="-122"/>
                    <a:ea typeface="华文仿宋" panose="02010600040101010101" pitchFamily="2" charset="-122"/>
                  </a:rPr>
                  <a:t>分布；</a:t>
                </a:r>
                <a:endParaRPr lang="en-US" altLang="zh-CN" sz="1600" dirty="0">
                  <a:latin typeface="华文仿宋" panose="02010600040101010101" pitchFamily="2" charset="-122"/>
                  <a:ea typeface="华文仿宋" panose="02010600040101010101" pitchFamily="2" charset="-122"/>
                </a:endParaRPr>
              </a:p>
              <a:p>
                <a:pPr>
                  <a:lnSpc>
                    <a:spcPct val="150000"/>
                  </a:lnSpc>
                </a:pPr>
                <a:r>
                  <a:rPr lang="zh-CN" altLang="en-US" sz="1600" dirty="0">
                    <a:latin typeface="华文仿宋" panose="02010600040101010101" pitchFamily="2" charset="-122"/>
                    <a:ea typeface="华文仿宋" panose="02010600040101010101" pitchFamily="2" charset="-122"/>
                  </a:rPr>
                  <a:t>三、某些特征存在许多相同值，需要将其删除，能进一步提高模型训练的精度和速度；</a:t>
                </a:r>
                <a:endParaRPr lang="en-US" altLang="zh-CN" sz="1600" dirty="0">
                  <a:latin typeface="华文仿宋" panose="02010600040101010101" pitchFamily="2" charset="-122"/>
                  <a:ea typeface="华文仿宋" panose="02010600040101010101" pitchFamily="2" charset="-122"/>
                </a:endParaRPr>
              </a:p>
              <a:p>
                <a:pPr>
                  <a:lnSpc>
                    <a:spcPct val="150000"/>
                  </a:lnSpc>
                </a:pPr>
                <a:r>
                  <a:rPr lang="zh-CN" altLang="en-US" sz="1600" dirty="0">
                    <a:latin typeface="华文仿宋" panose="02010600040101010101" pitchFamily="2" charset="-122"/>
                    <a:ea typeface="华文仿宋" panose="02010600040101010101" pitchFamily="2" charset="-122"/>
                  </a:rPr>
                  <a:t>四、通过数据预处理，发现了不同目标值但样本数据完全相同的情况，猜测是在仿真函数的设置上采用了相同的简单的策略 ；</a:t>
                </a:r>
                <a:endParaRPr lang="en-US" altLang="zh-CN" sz="1600" dirty="0">
                  <a:latin typeface="华文仿宋" panose="02010600040101010101" pitchFamily="2" charset="-122"/>
                  <a:ea typeface="华文仿宋" panose="02010600040101010101" pitchFamily="2" charset="-122"/>
                </a:endParaRPr>
              </a:p>
              <a:p>
                <a:pPr>
                  <a:lnSpc>
                    <a:spcPct val="150000"/>
                  </a:lnSpc>
                </a:pPr>
                <a:r>
                  <a:rPr lang="zh-CN" altLang="en-US" sz="1600" dirty="0">
                    <a:latin typeface="华文仿宋" panose="02010600040101010101" pitchFamily="2" charset="-122"/>
                    <a:ea typeface="华文仿宋" panose="02010600040101010101" pitchFamily="2" charset="-122"/>
                  </a:rPr>
                  <a:t>五、建模策略方面，最终选择了以分类作为标签策略，以预测的类别准确率作为评价依据；</a:t>
                </a:r>
                <a:endParaRPr lang="en-US" altLang="zh-CN" sz="1600" dirty="0">
                  <a:latin typeface="华文仿宋" panose="02010600040101010101" pitchFamily="2" charset="-122"/>
                  <a:ea typeface="华文仿宋" panose="02010600040101010101" pitchFamily="2" charset="-122"/>
                </a:endParaRPr>
              </a:p>
              <a:p>
                <a:pPr>
                  <a:lnSpc>
                    <a:spcPct val="150000"/>
                  </a:lnSpc>
                </a:pPr>
                <a:r>
                  <a:rPr lang="zh-CN" altLang="en-US" sz="1600" dirty="0">
                    <a:latin typeface="华文仿宋" panose="02010600040101010101" pitchFamily="2" charset="-122"/>
                    <a:ea typeface="华文仿宋" panose="02010600040101010101" pitchFamily="2" charset="-122"/>
                  </a:rPr>
                  <a:t>六、缺失值方面，未发现有缺失值，但在数据预处理和特征工程中出现的缺失值，均以具体数值填充；</a:t>
                </a:r>
                <a:endParaRPr lang="en-US" altLang="zh-CN" sz="1600" dirty="0">
                  <a:latin typeface="华文仿宋" panose="02010600040101010101" pitchFamily="2" charset="-122"/>
                  <a:ea typeface="华文仿宋" panose="02010600040101010101" pitchFamily="2" charset="-122"/>
                </a:endParaRPr>
              </a:p>
              <a:p>
                <a:pPr>
                  <a:lnSpc>
                    <a:spcPct val="150000"/>
                  </a:lnSpc>
                </a:pPr>
                <a:r>
                  <a:rPr lang="zh-CN" altLang="en-US" sz="1600" dirty="0">
                    <a:latin typeface="华文仿宋" panose="02010600040101010101" pitchFamily="2" charset="-122"/>
                    <a:ea typeface="华文仿宋" panose="02010600040101010101" pitchFamily="2" charset="-122"/>
                  </a:rPr>
                  <a:t>七、平衡不均衡类别方面，采用数据重采样进行处理，通过设定的阈值来采取不同的策略，阈值为所有类别样本数的均值；</a:t>
                </a:r>
                <a:endParaRPr lang="en-US" altLang="zh-CN" sz="1600" dirty="0">
                  <a:latin typeface="华文仿宋" panose="02010600040101010101" pitchFamily="2" charset="-122"/>
                  <a:ea typeface="华文仿宋" panose="02010600040101010101" pitchFamily="2" charset="-122"/>
                </a:endParaRPr>
              </a:p>
              <a:p>
                <a:pPr>
                  <a:lnSpc>
                    <a:spcPct val="150000"/>
                  </a:lnSpc>
                </a:pPr>
                <a:r>
                  <a:rPr lang="zh-CN" altLang="en-US" sz="1600" dirty="0">
                    <a:latin typeface="华文仿宋" panose="02010600040101010101" pitchFamily="2" charset="-122"/>
                    <a:ea typeface="华文仿宋" panose="02010600040101010101" pitchFamily="2" charset="-122"/>
                  </a:rPr>
                  <a:t>八、最终选择了</a:t>
                </a:r>
                <a:r>
                  <a:rPr lang="en-US" altLang="zh-CN" sz="1600" dirty="0">
                    <a:latin typeface="华文仿宋" panose="02010600040101010101" pitchFamily="2" charset="-122"/>
                    <a:ea typeface="华文仿宋" panose="02010600040101010101" pitchFamily="2" charset="-122"/>
                  </a:rPr>
                  <a:t>XGBoost</a:t>
                </a:r>
                <a:r>
                  <a:rPr lang="zh-CN" altLang="en-US" sz="1600" dirty="0">
                    <a:latin typeface="华文仿宋" panose="02010600040101010101" pitchFamily="2" charset="-122"/>
                    <a:ea typeface="华文仿宋" panose="02010600040101010101" pitchFamily="2" charset="-122"/>
                  </a:rPr>
                  <a:t>作为最优模型，模型的准确率为</a:t>
                </a:r>
                <a:r>
                  <a:rPr lang="en-US" altLang="zh-CN" sz="1600" dirty="0">
                    <a:latin typeface="华文仿宋" panose="02010600040101010101" pitchFamily="2" charset="-122"/>
                    <a:ea typeface="华文仿宋" panose="02010600040101010101" pitchFamily="2" charset="-122"/>
                  </a:rPr>
                  <a:t>99.99%</a:t>
                </a:r>
                <a:r>
                  <a:rPr lang="zh-CN" altLang="en-US" sz="1600" dirty="0">
                    <a:latin typeface="华文仿宋" panose="02010600040101010101" pitchFamily="2" charset="-122"/>
                    <a:ea typeface="华文仿宋" panose="02010600040101010101" pitchFamily="2" charset="-122"/>
                  </a:rPr>
                  <a:t>，比起原始数据建模精度提高了</a:t>
                </a:r>
                <a:r>
                  <a:rPr lang="en-US" altLang="zh-CN" sz="1600" dirty="0">
                    <a:latin typeface="华文仿宋" panose="02010600040101010101" pitchFamily="2" charset="-122"/>
                    <a:ea typeface="华文仿宋" panose="02010600040101010101" pitchFamily="2" charset="-122"/>
                  </a:rPr>
                  <a:t>33.86%</a:t>
                </a:r>
                <a:r>
                  <a:rPr lang="zh-CN" altLang="en-US" sz="1600" dirty="0">
                    <a:latin typeface="华文仿宋" panose="02010600040101010101" pitchFamily="2" charset="-122"/>
                    <a:ea typeface="华文仿宋" panose="02010600040101010101" pitchFamily="2" charset="-122"/>
                  </a:rPr>
                  <a:t>；</a:t>
                </a:r>
                <a:endParaRPr lang="en-US" altLang="zh-CN" sz="1600" dirty="0">
                  <a:latin typeface="华文仿宋" panose="02010600040101010101" pitchFamily="2" charset="-122"/>
                  <a:ea typeface="华文仿宋" panose="02010600040101010101" pitchFamily="2" charset="-122"/>
                </a:endParaRPr>
              </a:p>
              <a:p>
                <a:pPr>
                  <a:lnSpc>
                    <a:spcPct val="150000"/>
                  </a:lnSpc>
                </a:pPr>
                <a:endParaRPr lang="en-US" altLang="zh-CN" sz="1600" dirty="0">
                  <a:latin typeface="华文仿宋" panose="02010600040101010101" pitchFamily="2" charset="-122"/>
                  <a:ea typeface="华文仿宋" panose="02010600040101010101" pitchFamily="2" charset="-122"/>
                </a:endParaRPr>
              </a:p>
            </p:txBody>
          </p:sp>
          <p:cxnSp>
            <p:nvCxnSpPr>
              <p:cNvPr id="89" name="işliḋe">
                <a:extLst>
                  <a:ext uri="{FF2B5EF4-FFF2-40B4-BE49-F238E27FC236}">
                    <a16:creationId xmlns:a16="http://schemas.microsoft.com/office/drawing/2014/main" id="{48A8B4AF-0FCF-C7CB-B494-6F7A0C57867B}"/>
                  </a:ext>
                </a:extLst>
              </p:cNvPr>
              <p:cNvCxnSpPr>
                <a:cxnSpLocks/>
              </p:cNvCxnSpPr>
              <p:nvPr/>
            </p:nvCxnSpPr>
            <p:spPr>
              <a:xfrm flipH="1">
                <a:off x="10643799" y="2436356"/>
                <a:ext cx="1527047" cy="0"/>
              </a:xfrm>
              <a:prstGeom prst="line">
                <a:avLst/>
              </a:prstGeom>
              <a:ln w="6350" cap="rnd">
                <a:solidFill>
                  <a:schemeClr val="bg1">
                    <a:lumMod val="85000"/>
                  </a:schemeClr>
                </a:solidFill>
                <a:round/>
                <a:tailEnd type="oval" w="med" len="med"/>
              </a:ln>
            </p:spPr>
            <p:style>
              <a:lnRef idx="1">
                <a:schemeClr val="accent1"/>
              </a:lnRef>
              <a:fillRef idx="0">
                <a:schemeClr val="accent1"/>
              </a:fillRef>
              <a:effectRef idx="0">
                <a:schemeClr val="accent1"/>
              </a:effectRef>
              <a:fontRef idx="minor">
                <a:schemeClr val="tx1"/>
              </a:fontRef>
            </p:style>
          </p:cxnSp>
        </p:grpSp>
        <p:cxnSp>
          <p:nvCxnSpPr>
            <p:cNvPr id="85" name="ïśḻîḍé">
              <a:extLst>
                <a:ext uri="{FF2B5EF4-FFF2-40B4-BE49-F238E27FC236}">
                  <a16:creationId xmlns:a16="http://schemas.microsoft.com/office/drawing/2014/main" id="{8280810D-056B-04D7-98A4-487F0E494272}"/>
                </a:ext>
              </a:extLst>
            </p:cNvPr>
            <p:cNvCxnSpPr>
              <a:cxnSpLocks/>
            </p:cNvCxnSpPr>
            <p:nvPr/>
          </p:nvCxnSpPr>
          <p:spPr>
            <a:xfrm flipH="1">
              <a:off x="11120346" y="3461392"/>
              <a:ext cx="1055788" cy="1"/>
            </a:xfrm>
            <a:prstGeom prst="line">
              <a:avLst/>
            </a:prstGeom>
            <a:ln w="6350" cap="rnd">
              <a:solidFill>
                <a:schemeClr val="bg1">
                  <a:lumMod val="85000"/>
                </a:schemeClr>
              </a:solidFill>
              <a:round/>
              <a:tailEnd type="oval" w="med" len="med"/>
            </a:ln>
          </p:spPr>
          <p:style>
            <a:lnRef idx="1">
              <a:schemeClr val="accent1"/>
            </a:lnRef>
            <a:fillRef idx="0">
              <a:schemeClr val="accent1"/>
            </a:fillRef>
            <a:effectRef idx="0">
              <a:schemeClr val="accent1"/>
            </a:effectRef>
            <a:fontRef idx="minor">
              <a:schemeClr val="tx1"/>
            </a:fontRef>
          </p:style>
        </p:cxnSp>
        <p:cxnSp>
          <p:nvCxnSpPr>
            <p:cNvPr id="86" name="îṥḷíḑé">
              <a:extLst>
                <a:ext uri="{FF2B5EF4-FFF2-40B4-BE49-F238E27FC236}">
                  <a16:creationId xmlns:a16="http://schemas.microsoft.com/office/drawing/2014/main" id="{B628F432-471F-8B38-9B5D-403B63BDFDB2}"/>
                </a:ext>
              </a:extLst>
            </p:cNvPr>
            <p:cNvCxnSpPr>
              <a:cxnSpLocks/>
            </p:cNvCxnSpPr>
            <p:nvPr/>
          </p:nvCxnSpPr>
          <p:spPr>
            <a:xfrm flipH="1">
              <a:off x="11120346" y="4486429"/>
              <a:ext cx="1055788" cy="1"/>
            </a:xfrm>
            <a:prstGeom prst="line">
              <a:avLst/>
            </a:prstGeom>
            <a:ln w="6350" cap="rnd">
              <a:solidFill>
                <a:schemeClr val="bg1">
                  <a:lumMod val="85000"/>
                </a:schemeClr>
              </a:solidFill>
              <a:round/>
              <a:tailEnd type="oval"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753081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2.6 </a:t>
            </a:r>
            <a:r>
              <a:rPr lang="zh-CN" altLang="en-US" sz="2400" dirty="0">
                <a:solidFill>
                  <a:srgbClr val="000000"/>
                </a:solidFill>
              </a:rPr>
              <a:t>完成公司相关培训</a:t>
            </a:r>
            <a:endParaRPr lang="zh-CN" altLang="en-US" sz="2400" dirty="0"/>
          </a:p>
        </p:txBody>
      </p:sp>
      <p:grpSp>
        <p:nvGrpSpPr>
          <p:cNvPr id="4" name="组合 3">
            <a:extLst>
              <a:ext uri="{FF2B5EF4-FFF2-40B4-BE49-F238E27FC236}">
                <a16:creationId xmlns:a16="http://schemas.microsoft.com/office/drawing/2014/main" id="{8D7A2C21-FFA2-AA36-B720-C06DEB82493E}"/>
              </a:ext>
            </a:extLst>
          </p:cNvPr>
          <p:cNvGrpSpPr/>
          <p:nvPr/>
        </p:nvGrpSpPr>
        <p:grpSpPr>
          <a:xfrm>
            <a:off x="839416" y="1628800"/>
            <a:ext cx="10397079" cy="3852359"/>
            <a:chOff x="673505" y="1281029"/>
            <a:chExt cx="10397079" cy="3852359"/>
          </a:xfrm>
        </p:grpSpPr>
        <p:grpSp>
          <p:nvGrpSpPr>
            <p:cNvPr id="5" name="iṡlïḓé">
              <a:extLst>
                <a:ext uri="{FF2B5EF4-FFF2-40B4-BE49-F238E27FC236}">
                  <a16:creationId xmlns:a16="http://schemas.microsoft.com/office/drawing/2014/main" id="{04645B5D-D24D-5557-59E9-0F0B2DD3B2C4}"/>
                </a:ext>
              </a:extLst>
            </p:cNvPr>
            <p:cNvGrpSpPr/>
            <p:nvPr/>
          </p:nvGrpSpPr>
          <p:grpSpPr>
            <a:xfrm>
              <a:off x="7024286" y="1281029"/>
              <a:ext cx="4046298" cy="3698763"/>
              <a:chOff x="3284537" y="1398588"/>
              <a:chExt cx="5175251" cy="4730750"/>
            </a:xfrm>
          </p:grpSpPr>
          <p:sp>
            <p:nvSpPr>
              <p:cNvPr id="18" name="îṡḷíďe">
                <a:extLst>
                  <a:ext uri="{FF2B5EF4-FFF2-40B4-BE49-F238E27FC236}">
                    <a16:creationId xmlns:a16="http://schemas.microsoft.com/office/drawing/2014/main" id="{E3FC8B1E-B3BA-CB28-7B2A-0E7E17E7E011}"/>
                  </a:ext>
                </a:extLst>
              </p:cNvPr>
              <p:cNvSpPr/>
              <p:nvPr/>
            </p:nvSpPr>
            <p:spPr bwMode="auto">
              <a:xfrm>
                <a:off x="3822700" y="5303838"/>
                <a:ext cx="819150" cy="461963"/>
              </a:xfrm>
              <a:custGeom>
                <a:avLst/>
                <a:gdLst>
                  <a:gd name="T0" fmla="*/ 4 w 169"/>
                  <a:gd name="T1" fmla="*/ 93 h 95"/>
                  <a:gd name="T2" fmla="*/ 167 w 169"/>
                  <a:gd name="T3" fmla="*/ 92 h 95"/>
                  <a:gd name="T4" fmla="*/ 168 w 169"/>
                  <a:gd name="T5" fmla="*/ 73 h 95"/>
                  <a:gd name="T6" fmla="*/ 153 w 169"/>
                  <a:gd name="T7" fmla="*/ 0 h 95"/>
                  <a:gd name="T8" fmla="*/ 94 w 169"/>
                  <a:gd name="T9" fmla="*/ 3 h 95"/>
                  <a:gd name="T10" fmla="*/ 34 w 169"/>
                  <a:gd name="T11" fmla="*/ 47 h 95"/>
                  <a:gd name="T12" fmla="*/ 5 w 169"/>
                  <a:gd name="T13" fmla="*/ 65 h 95"/>
                  <a:gd name="T14" fmla="*/ 1 w 169"/>
                  <a:gd name="T15" fmla="*/ 76 h 95"/>
                  <a:gd name="T16" fmla="*/ 4 w 169"/>
                  <a:gd name="T17" fmla="*/ 9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5">
                    <a:moveTo>
                      <a:pt x="4" y="93"/>
                    </a:moveTo>
                    <a:cubicBezTo>
                      <a:pt x="7" y="94"/>
                      <a:pt x="163" y="95"/>
                      <a:pt x="167" y="92"/>
                    </a:cubicBezTo>
                    <a:cubicBezTo>
                      <a:pt x="168" y="91"/>
                      <a:pt x="169" y="83"/>
                      <a:pt x="168" y="73"/>
                    </a:cubicBezTo>
                    <a:cubicBezTo>
                      <a:pt x="167" y="54"/>
                      <a:pt x="158" y="20"/>
                      <a:pt x="153" y="0"/>
                    </a:cubicBezTo>
                    <a:cubicBezTo>
                      <a:pt x="153" y="0"/>
                      <a:pt x="99" y="0"/>
                      <a:pt x="94" y="3"/>
                    </a:cubicBezTo>
                    <a:cubicBezTo>
                      <a:pt x="89" y="6"/>
                      <a:pt x="34" y="47"/>
                      <a:pt x="34" y="47"/>
                    </a:cubicBezTo>
                    <a:cubicBezTo>
                      <a:pt x="34" y="47"/>
                      <a:pt x="13" y="54"/>
                      <a:pt x="5" y="65"/>
                    </a:cubicBezTo>
                    <a:cubicBezTo>
                      <a:pt x="3" y="69"/>
                      <a:pt x="2" y="72"/>
                      <a:pt x="1" y="76"/>
                    </a:cubicBezTo>
                    <a:cubicBezTo>
                      <a:pt x="0" y="84"/>
                      <a:pt x="3" y="92"/>
                      <a:pt x="4" y="93"/>
                    </a:cubicBezTo>
                    <a:close/>
                  </a:path>
                </a:pathLst>
              </a:custGeom>
              <a:solidFill>
                <a:srgbClr val="475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íślidé">
                <a:extLst>
                  <a:ext uri="{FF2B5EF4-FFF2-40B4-BE49-F238E27FC236}">
                    <a16:creationId xmlns:a16="http://schemas.microsoft.com/office/drawing/2014/main" id="{F7598F0A-E43A-FF01-DA17-AEE1C39352A9}"/>
                  </a:ext>
                </a:extLst>
              </p:cNvPr>
              <p:cNvSpPr/>
              <p:nvPr/>
            </p:nvSpPr>
            <p:spPr bwMode="auto">
              <a:xfrm>
                <a:off x="3822700" y="5657850"/>
                <a:ext cx="819150" cy="107950"/>
              </a:xfrm>
              <a:custGeom>
                <a:avLst/>
                <a:gdLst>
                  <a:gd name="T0" fmla="*/ 4 w 169"/>
                  <a:gd name="T1" fmla="*/ 20 h 22"/>
                  <a:gd name="T2" fmla="*/ 167 w 169"/>
                  <a:gd name="T3" fmla="*/ 19 h 22"/>
                  <a:gd name="T4" fmla="*/ 168 w 169"/>
                  <a:gd name="T5" fmla="*/ 0 h 22"/>
                  <a:gd name="T6" fmla="*/ 1 w 169"/>
                  <a:gd name="T7" fmla="*/ 3 h 22"/>
                  <a:gd name="T8" fmla="*/ 4 w 169"/>
                  <a:gd name="T9" fmla="*/ 20 h 22"/>
                </a:gdLst>
                <a:ahLst/>
                <a:cxnLst>
                  <a:cxn ang="0">
                    <a:pos x="T0" y="T1"/>
                  </a:cxn>
                  <a:cxn ang="0">
                    <a:pos x="T2" y="T3"/>
                  </a:cxn>
                  <a:cxn ang="0">
                    <a:pos x="T4" y="T5"/>
                  </a:cxn>
                  <a:cxn ang="0">
                    <a:pos x="T6" y="T7"/>
                  </a:cxn>
                  <a:cxn ang="0">
                    <a:pos x="T8" y="T9"/>
                  </a:cxn>
                </a:cxnLst>
                <a:rect l="0" t="0" r="r" b="b"/>
                <a:pathLst>
                  <a:path w="169" h="22">
                    <a:moveTo>
                      <a:pt x="4" y="20"/>
                    </a:moveTo>
                    <a:cubicBezTo>
                      <a:pt x="7" y="21"/>
                      <a:pt x="163" y="22"/>
                      <a:pt x="167" y="19"/>
                    </a:cubicBezTo>
                    <a:cubicBezTo>
                      <a:pt x="168" y="18"/>
                      <a:pt x="169" y="10"/>
                      <a:pt x="168" y="0"/>
                    </a:cubicBezTo>
                    <a:cubicBezTo>
                      <a:pt x="1" y="3"/>
                      <a:pt x="1" y="3"/>
                      <a:pt x="1" y="3"/>
                    </a:cubicBezTo>
                    <a:cubicBezTo>
                      <a:pt x="0" y="11"/>
                      <a:pt x="3" y="19"/>
                      <a:pt x="4" y="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îṥļiďé">
                <a:extLst>
                  <a:ext uri="{FF2B5EF4-FFF2-40B4-BE49-F238E27FC236}">
                    <a16:creationId xmlns:a16="http://schemas.microsoft.com/office/drawing/2014/main" id="{DA69073D-122F-E2C8-7C41-ED0FB62AB2DB}"/>
                  </a:ext>
                </a:extLst>
              </p:cNvPr>
              <p:cNvSpPr/>
              <p:nvPr/>
            </p:nvSpPr>
            <p:spPr bwMode="auto">
              <a:xfrm>
                <a:off x="4056063" y="5391150"/>
                <a:ext cx="231775" cy="92075"/>
              </a:xfrm>
              <a:custGeom>
                <a:avLst/>
                <a:gdLst>
                  <a:gd name="T0" fmla="*/ 47 w 48"/>
                  <a:gd name="T1" fmla="*/ 18 h 19"/>
                  <a:gd name="T2" fmla="*/ 48 w 48"/>
                  <a:gd name="T3" fmla="*/ 17 h 19"/>
                  <a:gd name="T4" fmla="*/ 47 w 48"/>
                  <a:gd name="T5" fmla="*/ 16 h 19"/>
                  <a:gd name="T6" fmla="*/ 26 w 48"/>
                  <a:gd name="T7" fmla="*/ 0 h 19"/>
                  <a:gd name="T8" fmla="*/ 24 w 48"/>
                  <a:gd name="T9" fmla="*/ 1 h 19"/>
                  <a:gd name="T10" fmla="*/ 25 w 48"/>
                  <a:gd name="T11" fmla="*/ 2 h 19"/>
                  <a:gd name="T12" fmla="*/ 44 w 48"/>
                  <a:gd name="T13" fmla="*/ 16 h 19"/>
                  <a:gd name="T14" fmla="*/ 1 w 48"/>
                  <a:gd name="T15" fmla="*/ 17 h 19"/>
                  <a:gd name="T16" fmla="*/ 0 w 48"/>
                  <a:gd name="T17" fmla="*/ 18 h 19"/>
                  <a:gd name="T18" fmla="*/ 1 w 48"/>
                  <a:gd name="T19" fmla="*/ 19 h 19"/>
                  <a:gd name="T20" fmla="*/ 47 w 48"/>
                  <a:gd name="T21" fmla="*/ 18 h 19"/>
                  <a:gd name="T22" fmla="*/ 47 w 48"/>
                  <a:gd name="T23"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9">
                    <a:moveTo>
                      <a:pt x="47" y="18"/>
                    </a:moveTo>
                    <a:cubicBezTo>
                      <a:pt x="47" y="18"/>
                      <a:pt x="48" y="17"/>
                      <a:pt x="48" y="17"/>
                    </a:cubicBezTo>
                    <a:cubicBezTo>
                      <a:pt x="48" y="17"/>
                      <a:pt x="48" y="16"/>
                      <a:pt x="47" y="16"/>
                    </a:cubicBezTo>
                    <a:cubicBezTo>
                      <a:pt x="26" y="0"/>
                      <a:pt x="26" y="0"/>
                      <a:pt x="26" y="0"/>
                    </a:cubicBezTo>
                    <a:cubicBezTo>
                      <a:pt x="25" y="0"/>
                      <a:pt x="25" y="0"/>
                      <a:pt x="24" y="1"/>
                    </a:cubicBezTo>
                    <a:cubicBezTo>
                      <a:pt x="24" y="1"/>
                      <a:pt x="24" y="2"/>
                      <a:pt x="25" y="2"/>
                    </a:cubicBezTo>
                    <a:cubicBezTo>
                      <a:pt x="44" y="16"/>
                      <a:pt x="44" y="16"/>
                      <a:pt x="44" y="16"/>
                    </a:cubicBezTo>
                    <a:cubicBezTo>
                      <a:pt x="1" y="17"/>
                      <a:pt x="1" y="17"/>
                      <a:pt x="1" y="17"/>
                    </a:cubicBezTo>
                    <a:cubicBezTo>
                      <a:pt x="1" y="17"/>
                      <a:pt x="0" y="18"/>
                      <a:pt x="0" y="18"/>
                    </a:cubicBezTo>
                    <a:cubicBezTo>
                      <a:pt x="0" y="19"/>
                      <a:pt x="1" y="19"/>
                      <a:pt x="1" y="19"/>
                    </a:cubicBezTo>
                    <a:cubicBezTo>
                      <a:pt x="47" y="18"/>
                      <a:pt x="47" y="18"/>
                      <a:pt x="47" y="18"/>
                    </a:cubicBezTo>
                    <a:cubicBezTo>
                      <a:pt x="47" y="18"/>
                      <a:pt x="47" y="18"/>
                      <a:pt x="47"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ïšľíde">
                <a:extLst>
                  <a:ext uri="{FF2B5EF4-FFF2-40B4-BE49-F238E27FC236}">
                    <a16:creationId xmlns:a16="http://schemas.microsoft.com/office/drawing/2014/main" id="{FF82BE4C-0DA5-5000-A008-4527DC719FF1}"/>
                  </a:ext>
                </a:extLst>
              </p:cNvPr>
              <p:cNvSpPr/>
              <p:nvPr/>
            </p:nvSpPr>
            <p:spPr bwMode="auto">
              <a:xfrm>
                <a:off x="3284537" y="4197350"/>
                <a:ext cx="639763" cy="587375"/>
              </a:xfrm>
              <a:custGeom>
                <a:avLst/>
                <a:gdLst>
                  <a:gd name="T0" fmla="*/ 0 w 132"/>
                  <a:gd name="T1" fmla="*/ 12 h 121"/>
                  <a:gd name="T2" fmla="*/ 77 w 132"/>
                  <a:gd name="T3" fmla="*/ 121 h 121"/>
                  <a:gd name="T4" fmla="*/ 90 w 132"/>
                  <a:gd name="T5" fmla="*/ 113 h 121"/>
                  <a:gd name="T6" fmla="*/ 132 w 132"/>
                  <a:gd name="T7" fmla="*/ 69 h 121"/>
                  <a:gd name="T8" fmla="*/ 102 w 132"/>
                  <a:gd name="T9" fmla="*/ 30 h 121"/>
                  <a:gd name="T10" fmla="*/ 44 w 132"/>
                  <a:gd name="T11" fmla="*/ 11 h 121"/>
                  <a:gd name="T12" fmla="*/ 19 w 132"/>
                  <a:gd name="T13" fmla="*/ 0 h 121"/>
                  <a:gd name="T14" fmla="*/ 10 w 132"/>
                  <a:gd name="T15" fmla="*/ 2 h 121"/>
                  <a:gd name="T16" fmla="*/ 0 w 132"/>
                  <a:gd name="T17" fmla="*/ 1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121">
                    <a:moveTo>
                      <a:pt x="0" y="12"/>
                    </a:moveTo>
                    <a:cubicBezTo>
                      <a:pt x="0" y="15"/>
                      <a:pt x="73" y="120"/>
                      <a:pt x="77" y="121"/>
                    </a:cubicBezTo>
                    <a:cubicBezTo>
                      <a:pt x="78" y="121"/>
                      <a:pt x="83" y="118"/>
                      <a:pt x="90" y="113"/>
                    </a:cubicBezTo>
                    <a:cubicBezTo>
                      <a:pt x="102" y="103"/>
                      <a:pt x="121" y="82"/>
                      <a:pt x="132" y="69"/>
                    </a:cubicBezTo>
                    <a:cubicBezTo>
                      <a:pt x="132" y="69"/>
                      <a:pt x="106" y="32"/>
                      <a:pt x="102" y="30"/>
                    </a:cubicBezTo>
                    <a:cubicBezTo>
                      <a:pt x="98" y="28"/>
                      <a:pt x="44" y="11"/>
                      <a:pt x="44" y="11"/>
                    </a:cubicBezTo>
                    <a:cubicBezTo>
                      <a:pt x="44" y="11"/>
                      <a:pt x="30" y="0"/>
                      <a:pt x="19" y="0"/>
                    </a:cubicBezTo>
                    <a:cubicBezTo>
                      <a:pt x="16" y="0"/>
                      <a:pt x="13" y="1"/>
                      <a:pt x="10" y="2"/>
                    </a:cubicBezTo>
                    <a:cubicBezTo>
                      <a:pt x="4" y="5"/>
                      <a:pt x="0" y="11"/>
                      <a:pt x="0" y="12"/>
                    </a:cubicBezTo>
                    <a:close/>
                  </a:path>
                </a:pathLst>
              </a:custGeom>
              <a:solidFill>
                <a:srgbClr val="475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is1íḑé">
                <a:extLst>
                  <a:ext uri="{FF2B5EF4-FFF2-40B4-BE49-F238E27FC236}">
                    <a16:creationId xmlns:a16="http://schemas.microsoft.com/office/drawing/2014/main" id="{C09FE487-B02E-1B4F-EEAE-347834BB5BF9}"/>
                  </a:ext>
                </a:extLst>
              </p:cNvPr>
              <p:cNvSpPr/>
              <p:nvPr/>
            </p:nvSpPr>
            <p:spPr bwMode="auto">
              <a:xfrm>
                <a:off x="3284537" y="4206875"/>
                <a:ext cx="436563" cy="577850"/>
              </a:xfrm>
              <a:custGeom>
                <a:avLst/>
                <a:gdLst>
                  <a:gd name="T0" fmla="*/ 0 w 90"/>
                  <a:gd name="T1" fmla="*/ 10 h 119"/>
                  <a:gd name="T2" fmla="*/ 77 w 90"/>
                  <a:gd name="T3" fmla="*/ 119 h 119"/>
                  <a:gd name="T4" fmla="*/ 90 w 90"/>
                  <a:gd name="T5" fmla="*/ 111 h 119"/>
                  <a:gd name="T6" fmla="*/ 10 w 90"/>
                  <a:gd name="T7" fmla="*/ 0 h 119"/>
                  <a:gd name="T8" fmla="*/ 0 w 90"/>
                  <a:gd name="T9" fmla="*/ 10 h 119"/>
                </a:gdLst>
                <a:ahLst/>
                <a:cxnLst>
                  <a:cxn ang="0">
                    <a:pos x="T0" y="T1"/>
                  </a:cxn>
                  <a:cxn ang="0">
                    <a:pos x="T2" y="T3"/>
                  </a:cxn>
                  <a:cxn ang="0">
                    <a:pos x="T4" y="T5"/>
                  </a:cxn>
                  <a:cxn ang="0">
                    <a:pos x="T6" y="T7"/>
                  </a:cxn>
                  <a:cxn ang="0">
                    <a:pos x="T8" y="T9"/>
                  </a:cxn>
                </a:cxnLst>
                <a:rect l="0" t="0" r="r" b="b"/>
                <a:pathLst>
                  <a:path w="90" h="119">
                    <a:moveTo>
                      <a:pt x="0" y="10"/>
                    </a:moveTo>
                    <a:cubicBezTo>
                      <a:pt x="0" y="13"/>
                      <a:pt x="73" y="118"/>
                      <a:pt x="77" y="119"/>
                    </a:cubicBezTo>
                    <a:cubicBezTo>
                      <a:pt x="78" y="119"/>
                      <a:pt x="83" y="116"/>
                      <a:pt x="90" y="111"/>
                    </a:cubicBezTo>
                    <a:cubicBezTo>
                      <a:pt x="10" y="0"/>
                      <a:pt x="10" y="0"/>
                      <a:pt x="10" y="0"/>
                    </a:cubicBezTo>
                    <a:cubicBezTo>
                      <a:pt x="4" y="3"/>
                      <a:pt x="0" y="9"/>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íSļîḋé">
                <a:extLst>
                  <a:ext uri="{FF2B5EF4-FFF2-40B4-BE49-F238E27FC236}">
                    <a16:creationId xmlns:a16="http://schemas.microsoft.com/office/drawing/2014/main" id="{F8C09D25-9DEA-5A54-0C79-506FAF602E8E}"/>
                  </a:ext>
                </a:extLst>
              </p:cNvPr>
              <p:cNvSpPr/>
              <p:nvPr/>
            </p:nvSpPr>
            <p:spPr bwMode="auto">
              <a:xfrm>
                <a:off x="3565525" y="4270375"/>
                <a:ext cx="115888" cy="155575"/>
              </a:xfrm>
              <a:custGeom>
                <a:avLst/>
                <a:gdLst>
                  <a:gd name="T0" fmla="*/ 23 w 24"/>
                  <a:gd name="T1" fmla="*/ 32 h 32"/>
                  <a:gd name="T2" fmla="*/ 23 w 24"/>
                  <a:gd name="T3" fmla="*/ 32 h 32"/>
                  <a:gd name="T4" fmla="*/ 24 w 24"/>
                  <a:gd name="T5" fmla="*/ 31 h 32"/>
                  <a:gd name="T6" fmla="*/ 24 w 24"/>
                  <a:gd name="T7" fmla="*/ 9 h 32"/>
                  <a:gd name="T8" fmla="*/ 24 w 24"/>
                  <a:gd name="T9" fmla="*/ 8 h 32"/>
                  <a:gd name="T10" fmla="*/ 23 w 24"/>
                  <a:gd name="T11" fmla="*/ 9 h 32"/>
                  <a:gd name="T12" fmla="*/ 22 w 24"/>
                  <a:gd name="T13" fmla="*/ 29 h 32"/>
                  <a:gd name="T14" fmla="*/ 2 w 24"/>
                  <a:gd name="T15" fmla="*/ 0 h 32"/>
                  <a:gd name="T16" fmla="*/ 0 w 24"/>
                  <a:gd name="T17" fmla="*/ 0 h 32"/>
                  <a:gd name="T18" fmla="*/ 0 w 24"/>
                  <a:gd name="T19" fmla="*/ 1 h 32"/>
                  <a:gd name="T20" fmla="*/ 22 w 24"/>
                  <a:gd name="T21" fmla="*/ 31 h 32"/>
                  <a:gd name="T22" fmla="*/ 23 w 24"/>
                  <a:gd name="T2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2">
                    <a:moveTo>
                      <a:pt x="23" y="32"/>
                    </a:moveTo>
                    <a:cubicBezTo>
                      <a:pt x="23" y="32"/>
                      <a:pt x="23" y="32"/>
                      <a:pt x="23" y="32"/>
                    </a:cubicBezTo>
                    <a:cubicBezTo>
                      <a:pt x="24" y="32"/>
                      <a:pt x="24" y="31"/>
                      <a:pt x="24" y="31"/>
                    </a:cubicBezTo>
                    <a:cubicBezTo>
                      <a:pt x="24" y="9"/>
                      <a:pt x="24" y="9"/>
                      <a:pt x="24" y="9"/>
                    </a:cubicBezTo>
                    <a:cubicBezTo>
                      <a:pt x="24" y="9"/>
                      <a:pt x="24" y="8"/>
                      <a:pt x="24" y="8"/>
                    </a:cubicBezTo>
                    <a:cubicBezTo>
                      <a:pt x="23" y="8"/>
                      <a:pt x="23" y="9"/>
                      <a:pt x="23" y="9"/>
                    </a:cubicBezTo>
                    <a:cubicBezTo>
                      <a:pt x="22" y="29"/>
                      <a:pt x="22" y="29"/>
                      <a:pt x="22" y="29"/>
                    </a:cubicBezTo>
                    <a:cubicBezTo>
                      <a:pt x="2" y="0"/>
                      <a:pt x="2" y="0"/>
                      <a:pt x="2" y="0"/>
                    </a:cubicBezTo>
                    <a:cubicBezTo>
                      <a:pt x="1" y="0"/>
                      <a:pt x="1" y="0"/>
                      <a:pt x="0" y="0"/>
                    </a:cubicBezTo>
                    <a:cubicBezTo>
                      <a:pt x="0" y="0"/>
                      <a:pt x="0" y="1"/>
                      <a:pt x="0" y="1"/>
                    </a:cubicBezTo>
                    <a:cubicBezTo>
                      <a:pt x="22" y="31"/>
                      <a:pt x="22" y="31"/>
                      <a:pt x="22" y="31"/>
                    </a:cubicBezTo>
                    <a:cubicBezTo>
                      <a:pt x="22" y="31"/>
                      <a:pt x="23" y="32"/>
                      <a:pt x="2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ïṩḷíde">
                <a:extLst>
                  <a:ext uri="{FF2B5EF4-FFF2-40B4-BE49-F238E27FC236}">
                    <a16:creationId xmlns:a16="http://schemas.microsoft.com/office/drawing/2014/main" id="{D2266600-6C1A-A6BB-89B5-9C16EAFE7328}"/>
                  </a:ext>
                </a:extLst>
              </p:cNvPr>
              <p:cNvSpPr/>
              <p:nvPr/>
            </p:nvSpPr>
            <p:spPr bwMode="auto">
              <a:xfrm>
                <a:off x="3841750" y="1398588"/>
                <a:ext cx="4618038" cy="3770313"/>
              </a:xfrm>
              <a:custGeom>
                <a:avLst/>
                <a:gdLst>
                  <a:gd name="T0" fmla="*/ 876 w 952"/>
                  <a:gd name="T1" fmla="*/ 93 h 777"/>
                  <a:gd name="T2" fmla="*/ 928 w 952"/>
                  <a:gd name="T3" fmla="*/ 434 h 777"/>
                  <a:gd name="T4" fmla="*/ 877 w 952"/>
                  <a:gd name="T5" fmla="*/ 560 h 777"/>
                  <a:gd name="T6" fmla="*/ 777 w 952"/>
                  <a:gd name="T7" fmla="*/ 652 h 777"/>
                  <a:gd name="T8" fmla="*/ 461 w 952"/>
                  <a:gd name="T9" fmla="*/ 768 h 777"/>
                  <a:gd name="T10" fmla="*/ 230 w 952"/>
                  <a:gd name="T11" fmla="*/ 747 h 777"/>
                  <a:gd name="T12" fmla="*/ 56 w 952"/>
                  <a:gd name="T13" fmla="*/ 599 h 777"/>
                  <a:gd name="T14" fmla="*/ 123 w 952"/>
                  <a:gd name="T15" fmla="*/ 251 h 777"/>
                  <a:gd name="T16" fmla="*/ 271 w 952"/>
                  <a:gd name="T17" fmla="*/ 143 h 777"/>
                  <a:gd name="T18" fmla="*/ 410 w 952"/>
                  <a:gd name="T19" fmla="*/ 75 h 777"/>
                  <a:gd name="T20" fmla="*/ 668 w 952"/>
                  <a:gd name="T21" fmla="*/ 0 h 777"/>
                  <a:gd name="T22" fmla="*/ 833 w 952"/>
                  <a:gd name="T23" fmla="*/ 51 h 777"/>
                  <a:gd name="T24" fmla="*/ 876 w 952"/>
                  <a:gd name="T25" fmla="*/ 93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2" h="777">
                    <a:moveTo>
                      <a:pt x="876" y="93"/>
                    </a:moveTo>
                    <a:cubicBezTo>
                      <a:pt x="948" y="185"/>
                      <a:pt x="952" y="327"/>
                      <a:pt x="928" y="434"/>
                    </a:cubicBezTo>
                    <a:cubicBezTo>
                      <a:pt x="918" y="478"/>
                      <a:pt x="903" y="522"/>
                      <a:pt x="877" y="560"/>
                    </a:cubicBezTo>
                    <a:cubicBezTo>
                      <a:pt x="851" y="598"/>
                      <a:pt x="815" y="627"/>
                      <a:pt x="777" y="652"/>
                    </a:cubicBezTo>
                    <a:cubicBezTo>
                      <a:pt x="683" y="715"/>
                      <a:pt x="574" y="755"/>
                      <a:pt x="461" y="768"/>
                    </a:cubicBezTo>
                    <a:cubicBezTo>
                      <a:pt x="384" y="777"/>
                      <a:pt x="304" y="773"/>
                      <a:pt x="230" y="747"/>
                    </a:cubicBezTo>
                    <a:cubicBezTo>
                      <a:pt x="157" y="720"/>
                      <a:pt x="91" y="668"/>
                      <a:pt x="56" y="599"/>
                    </a:cubicBezTo>
                    <a:cubicBezTo>
                      <a:pt x="0" y="486"/>
                      <a:pt x="36" y="342"/>
                      <a:pt x="123" y="251"/>
                    </a:cubicBezTo>
                    <a:cubicBezTo>
                      <a:pt x="165" y="207"/>
                      <a:pt x="217" y="173"/>
                      <a:pt x="271" y="143"/>
                    </a:cubicBezTo>
                    <a:cubicBezTo>
                      <a:pt x="316" y="119"/>
                      <a:pt x="363" y="96"/>
                      <a:pt x="410" y="75"/>
                    </a:cubicBezTo>
                    <a:cubicBezTo>
                      <a:pt x="492" y="37"/>
                      <a:pt x="578" y="1"/>
                      <a:pt x="668" y="0"/>
                    </a:cubicBezTo>
                    <a:cubicBezTo>
                      <a:pt x="726" y="0"/>
                      <a:pt x="786" y="16"/>
                      <a:pt x="833" y="51"/>
                    </a:cubicBezTo>
                    <a:cubicBezTo>
                      <a:pt x="849" y="63"/>
                      <a:pt x="863" y="78"/>
                      <a:pt x="876" y="93"/>
                    </a:cubicBezTo>
                    <a:close/>
                  </a:path>
                </a:pathLst>
              </a:custGeom>
              <a:solidFill>
                <a:srgbClr val="F84D4D">
                  <a:alpha val="2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îṧľîdè">
                <a:extLst>
                  <a:ext uri="{FF2B5EF4-FFF2-40B4-BE49-F238E27FC236}">
                    <a16:creationId xmlns:a16="http://schemas.microsoft.com/office/drawing/2014/main" id="{1AAD8D8A-83F9-E3B0-BC40-1F5C4AC67595}"/>
                  </a:ext>
                </a:extLst>
              </p:cNvPr>
              <p:cNvSpPr/>
              <p:nvPr/>
            </p:nvSpPr>
            <p:spPr bwMode="auto">
              <a:xfrm flipH="1">
                <a:off x="5913438" y="3998913"/>
                <a:ext cx="179388" cy="1833563"/>
              </a:xfrm>
              <a:prstGeom prst="line">
                <a:avLst/>
              </a:prstGeom>
              <a:noFill/>
              <a:ln w="58738" cap="flat">
                <a:solidFill>
                  <a:srgbClr val="22222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íšľîďê">
                <a:extLst>
                  <a:ext uri="{FF2B5EF4-FFF2-40B4-BE49-F238E27FC236}">
                    <a16:creationId xmlns:a16="http://schemas.microsoft.com/office/drawing/2014/main" id="{2F8577CA-3BA2-4B16-79E4-311FAD045A7B}"/>
                  </a:ext>
                </a:extLst>
              </p:cNvPr>
              <p:cNvSpPr/>
              <p:nvPr/>
            </p:nvSpPr>
            <p:spPr bwMode="auto">
              <a:xfrm>
                <a:off x="6646863" y="4008438"/>
                <a:ext cx="319088" cy="1814513"/>
              </a:xfrm>
              <a:prstGeom prst="line">
                <a:avLst/>
              </a:prstGeom>
              <a:noFill/>
              <a:ln w="58738" cap="flat">
                <a:solidFill>
                  <a:srgbClr val="22222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iṩlîḍê">
                <a:extLst>
                  <a:ext uri="{FF2B5EF4-FFF2-40B4-BE49-F238E27FC236}">
                    <a16:creationId xmlns:a16="http://schemas.microsoft.com/office/drawing/2014/main" id="{ED4705A5-0F4A-D522-99BD-2EFBBAAA6BB9}"/>
                  </a:ext>
                </a:extLst>
              </p:cNvPr>
              <p:cNvSpPr/>
              <p:nvPr/>
            </p:nvSpPr>
            <p:spPr bwMode="auto">
              <a:xfrm>
                <a:off x="6661150" y="61293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iṧḷîḓe">
                <a:extLst>
                  <a:ext uri="{FF2B5EF4-FFF2-40B4-BE49-F238E27FC236}">
                    <a16:creationId xmlns:a16="http://schemas.microsoft.com/office/drawing/2014/main" id="{9A14FB7B-08F8-5D90-A2CB-42AB6FF347C7}"/>
                  </a:ext>
                </a:extLst>
              </p:cNvPr>
              <p:cNvSpPr/>
              <p:nvPr/>
            </p:nvSpPr>
            <p:spPr bwMode="auto">
              <a:xfrm>
                <a:off x="6661150" y="61293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ïşlïḋè">
                <a:extLst>
                  <a:ext uri="{FF2B5EF4-FFF2-40B4-BE49-F238E27FC236}">
                    <a16:creationId xmlns:a16="http://schemas.microsoft.com/office/drawing/2014/main" id="{E0865D44-F825-E2CE-7838-20C3BC7D44B5}"/>
                  </a:ext>
                </a:extLst>
              </p:cNvPr>
              <p:cNvSpPr/>
              <p:nvPr/>
            </p:nvSpPr>
            <p:spPr bwMode="auto">
              <a:xfrm>
                <a:off x="4832350" y="1995488"/>
                <a:ext cx="3074988" cy="2736850"/>
              </a:xfrm>
              <a:custGeom>
                <a:avLst/>
                <a:gdLst>
                  <a:gd name="T0" fmla="*/ 35 w 634"/>
                  <a:gd name="T1" fmla="*/ 451 h 564"/>
                  <a:gd name="T2" fmla="*/ 34 w 634"/>
                  <a:gd name="T3" fmla="*/ 451 h 564"/>
                  <a:gd name="T4" fmla="*/ 0 w 634"/>
                  <a:gd name="T5" fmla="*/ 380 h 564"/>
                  <a:gd name="T6" fmla="*/ 42 w 634"/>
                  <a:gd name="T7" fmla="*/ 300 h 564"/>
                  <a:gd name="T8" fmla="*/ 136 w 634"/>
                  <a:gd name="T9" fmla="*/ 245 h 564"/>
                  <a:gd name="T10" fmla="*/ 255 w 634"/>
                  <a:gd name="T11" fmla="*/ 223 h 564"/>
                  <a:gd name="T12" fmla="*/ 387 w 634"/>
                  <a:gd name="T13" fmla="*/ 119 h 564"/>
                  <a:gd name="T14" fmla="*/ 502 w 634"/>
                  <a:gd name="T15" fmla="*/ 5 h 564"/>
                  <a:gd name="T16" fmla="*/ 559 w 634"/>
                  <a:gd name="T17" fmla="*/ 9 h 564"/>
                  <a:gd name="T18" fmla="*/ 613 w 634"/>
                  <a:gd name="T19" fmla="*/ 86 h 564"/>
                  <a:gd name="T20" fmla="*/ 606 w 634"/>
                  <a:gd name="T21" fmla="*/ 298 h 564"/>
                  <a:gd name="T22" fmla="*/ 103 w 634"/>
                  <a:gd name="T23" fmla="*/ 491 h 564"/>
                  <a:gd name="T24" fmla="*/ 35 w 634"/>
                  <a:gd name="T25" fmla="*/ 45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4" h="564">
                    <a:moveTo>
                      <a:pt x="35" y="451"/>
                    </a:moveTo>
                    <a:cubicBezTo>
                      <a:pt x="34" y="451"/>
                      <a:pt x="34" y="451"/>
                      <a:pt x="34" y="451"/>
                    </a:cubicBezTo>
                    <a:cubicBezTo>
                      <a:pt x="15" y="432"/>
                      <a:pt x="1" y="406"/>
                      <a:pt x="0" y="380"/>
                    </a:cubicBezTo>
                    <a:cubicBezTo>
                      <a:pt x="0" y="349"/>
                      <a:pt x="18" y="320"/>
                      <a:pt x="42" y="300"/>
                    </a:cubicBezTo>
                    <a:cubicBezTo>
                      <a:pt x="67" y="278"/>
                      <a:pt x="105" y="256"/>
                      <a:pt x="136" y="245"/>
                    </a:cubicBezTo>
                    <a:cubicBezTo>
                      <a:pt x="174" y="231"/>
                      <a:pt x="217" y="238"/>
                      <a:pt x="255" y="223"/>
                    </a:cubicBezTo>
                    <a:cubicBezTo>
                      <a:pt x="308" y="202"/>
                      <a:pt x="351" y="163"/>
                      <a:pt x="387" y="119"/>
                    </a:cubicBezTo>
                    <a:cubicBezTo>
                      <a:pt x="421" y="79"/>
                      <a:pt x="446" y="19"/>
                      <a:pt x="502" y="5"/>
                    </a:cubicBezTo>
                    <a:cubicBezTo>
                      <a:pt x="521" y="0"/>
                      <a:pt x="542" y="1"/>
                      <a:pt x="559" y="9"/>
                    </a:cubicBezTo>
                    <a:cubicBezTo>
                      <a:pt x="588" y="23"/>
                      <a:pt x="604" y="55"/>
                      <a:pt x="613" y="86"/>
                    </a:cubicBezTo>
                    <a:cubicBezTo>
                      <a:pt x="634" y="155"/>
                      <a:pt x="631" y="230"/>
                      <a:pt x="606" y="298"/>
                    </a:cubicBezTo>
                    <a:cubicBezTo>
                      <a:pt x="533" y="494"/>
                      <a:pt x="289" y="564"/>
                      <a:pt x="103" y="491"/>
                    </a:cubicBezTo>
                    <a:cubicBezTo>
                      <a:pt x="78" y="482"/>
                      <a:pt x="54" y="469"/>
                      <a:pt x="35" y="451"/>
                    </a:cubicBezTo>
                    <a:close/>
                  </a:path>
                </a:pathLst>
              </a:custGeom>
              <a:solidFill>
                <a:srgbClr val="F8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ïṣḷíḓè">
                <a:extLst>
                  <a:ext uri="{FF2B5EF4-FFF2-40B4-BE49-F238E27FC236}">
                    <a16:creationId xmlns:a16="http://schemas.microsoft.com/office/drawing/2014/main" id="{40D84DBF-D4F5-129B-70B0-6043D02C804F}"/>
                  </a:ext>
                </a:extLst>
              </p:cNvPr>
              <p:cNvSpPr/>
              <p:nvPr/>
            </p:nvSpPr>
            <p:spPr bwMode="auto">
              <a:xfrm>
                <a:off x="3773488" y="2771775"/>
                <a:ext cx="2746375" cy="1760538"/>
              </a:xfrm>
              <a:custGeom>
                <a:avLst/>
                <a:gdLst>
                  <a:gd name="T0" fmla="*/ 561 w 566"/>
                  <a:gd name="T1" fmla="*/ 138 h 363"/>
                  <a:gd name="T2" fmla="*/ 488 w 566"/>
                  <a:gd name="T3" fmla="*/ 76 h 363"/>
                  <a:gd name="T4" fmla="*/ 359 w 566"/>
                  <a:gd name="T5" fmla="*/ 35 h 363"/>
                  <a:gd name="T6" fmla="*/ 329 w 566"/>
                  <a:gd name="T7" fmla="*/ 22 h 363"/>
                  <a:gd name="T8" fmla="*/ 305 w 566"/>
                  <a:gd name="T9" fmla="*/ 14 h 363"/>
                  <a:gd name="T10" fmla="*/ 166 w 566"/>
                  <a:gd name="T11" fmla="*/ 81 h 363"/>
                  <a:gd name="T12" fmla="*/ 97 w 566"/>
                  <a:gd name="T13" fmla="*/ 179 h 363"/>
                  <a:gd name="T14" fmla="*/ 22 w 566"/>
                  <a:gd name="T15" fmla="*/ 296 h 363"/>
                  <a:gd name="T16" fmla="*/ 0 w 566"/>
                  <a:gd name="T17" fmla="*/ 325 h 363"/>
                  <a:gd name="T18" fmla="*/ 28 w 566"/>
                  <a:gd name="T19" fmla="*/ 363 h 363"/>
                  <a:gd name="T20" fmla="*/ 47 w 566"/>
                  <a:gd name="T21" fmla="*/ 347 h 363"/>
                  <a:gd name="T22" fmla="*/ 249 w 566"/>
                  <a:gd name="T23" fmla="*/ 193 h 363"/>
                  <a:gd name="T24" fmla="*/ 265 w 566"/>
                  <a:gd name="T25" fmla="*/ 185 h 363"/>
                  <a:gd name="T26" fmla="*/ 288 w 566"/>
                  <a:gd name="T27" fmla="*/ 189 h 363"/>
                  <a:gd name="T28" fmla="*/ 398 w 566"/>
                  <a:gd name="T29" fmla="*/ 216 h 363"/>
                  <a:gd name="T30" fmla="*/ 500 w 566"/>
                  <a:gd name="T31" fmla="*/ 220 h 363"/>
                  <a:gd name="T32" fmla="*/ 561 w 566"/>
                  <a:gd name="T33" fmla="*/ 138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63">
                    <a:moveTo>
                      <a:pt x="561" y="138"/>
                    </a:moveTo>
                    <a:cubicBezTo>
                      <a:pt x="557" y="102"/>
                      <a:pt x="520" y="83"/>
                      <a:pt x="488" y="76"/>
                    </a:cubicBezTo>
                    <a:cubicBezTo>
                      <a:pt x="443" y="68"/>
                      <a:pt x="400" y="54"/>
                      <a:pt x="359" y="35"/>
                    </a:cubicBezTo>
                    <a:cubicBezTo>
                      <a:pt x="349" y="31"/>
                      <a:pt x="339" y="26"/>
                      <a:pt x="329" y="22"/>
                    </a:cubicBezTo>
                    <a:cubicBezTo>
                      <a:pt x="321" y="19"/>
                      <a:pt x="313" y="16"/>
                      <a:pt x="305" y="14"/>
                    </a:cubicBezTo>
                    <a:cubicBezTo>
                      <a:pt x="243" y="0"/>
                      <a:pt x="201" y="36"/>
                      <a:pt x="166" y="81"/>
                    </a:cubicBezTo>
                    <a:cubicBezTo>
                      <a:pt x="142" y="112"/>
                      <a:pt x="118" y="145"/>
                      <a:pt x="97" y="179"/>
                    </a:cubicBezTo>
                    <a:cubicBezTo>
                      <a:pt x="72" y="218"/>
                      <a:pt x="48" y="258"/>
                      <a:pt x="22" y="296"/>
                    </a:cubicBezTo>
                    <a:cubicBezTo>
                      <a:pt x="15" y="305"/>
                      <a:pt x="8" y="316"/>
                      <a:pt x="0" y="325"/>
                    </a:cubicBezTo>
                    <a:cubicBezTo>
                      <a:pt x="9" y="338"/>
                      <a:pt x="19" y="351"/>
                      <a:pt x="28" y="363"/>
                    </a:cubicBezTo>
                    <a:cubicBezTo>
                      <a:pt x="35" y="358"/>
                      <a:pt x="40" y="353"/>
                      <a:pt x="47" y="347"/>
                    </a:cubicBezTo>
                    <a:cubicBezTo>
                      <a:pt x="111" y="292"/>
                      <a:pt x="178" y="240"/>
                      <a:pt x="249" y="193"/>
                    </a:cubicBezTo>
                    <a:cubicBezTo>
                      <a:pt x="254" y="190"/>
                      <a:pt x="259" y="186"/>
                      <a:pt x="265" y="185"/>
                    </a:cubicBezTo>
                    <a:cubicBezTo>
                      <a:pt x="273" y="184"/>
                      <a:pt x="281" y="186"/>
                      <a:pt x="288" y="189"/>
                    </a:cubicBezTo>
                    <a:cubicBezTo>
                      <a:pt x="324" y="200"/>
                      <a:pt x="361" y="210"/>
                      <a:pt x="398" y="216"/>
                    </a:cubicBezTo>
                    <a:cubicBezTo>
                      <a:pt x="431" y="222"/>
                      <a:pt x="467" y="227"/>
                      <a:pt x="500" y="220"/>
                    </a:cubicBezTo>
                    <a:cubicBezTo>
                      <a:pt x="535" y="212"/>
                      <a:pt x="566" y="177"/>
                      <a:pt x="561" y="138"/>
                    </a:cubicBezTo>
                    <a:close/>
                  </a:path>
                </a:pathLst>
              </a:custGeom>
              <a:solidFill>
                <a:srgbClr val="8CC9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îśḻïďé">
                <a:extLst>
                  <a:ext uri="{FF2B5EF4-FFF2-40B4-BE49-F238E27FC236}">
                    <a16:creationId xmlns:a16="http://schemas.microsoft.com/office/drawing/2014/main" id="{B6CA997D-1FB3-F8E7-6813-B7D080B7B89C}"/>
                  </a:ext>
                </a:extLst>
              </p:cNvPr>
              <p:cNvSpPr/>
              <p:nvPr/>
            </p:nvSpPr>
            <p:spPr bwMode="auto">
              <a:xfrm>
                <a:off x="4133850" y="3203575"/>
                <a:ext cx="2662238" cy="2159000"/>
              </a:xfrm>
              <a:custGeom>
                <a:avLst/>
                <a:gdLst>
                  <a:gd name="T0" fmla="*/ 0 w 549"/>
                  <a:gd name="T1" fmla="*/ 436 h 445"/>
                  <a:gd name="T2" fmla="*/ 119 w 549"/>
                  <a:gd name="T3" fmla="*/ 445 h 445"/>
                  <a:gd name="T4" fmla="*/ 164 w 549"/>
                  <a:gd name="T5" fmla="*/ 193 h 445"/>
                  <a:gd name="T6" fmla="*/ 403 w 549"/>
                  <a:gd name="T7" fmla="*/ 194 h 445"/>
                  <a:gd name="T8" fmla="*/ 486 w 549"/>
                  <a:gd name="T9" fmla="*/ 176 h 445"/>
                  <a:gd name="T10" fmla="*/ 536 w 549"/>
                  <a:gd name="T11" fmla="*/ 56 h 445"/>
                  <a:gd name="T12" fmla="*/ 523 w 549"/>
                  <a:gd name="T13" fmla="*/ 29 h 445"/>
                  <a:gd name="T14" fmla="*/ 483 w 549"/>
                  <a:gd name="T15" fmla="*/ 7 h 445"/>
                  <a:gd name="T16" fmla="*/ 395 w 549"/>
                  <a:gd name="T17" fmla="*/ 10 h 445"/>
                  <a:gd name="T18" fmla="*/ 279 w 549"/>
                  <a:gd name="T19" fmla="*/ 20 h 445"/>
                  <a:gd name="T20" fmla="*/ 68 w 549"/>
                  <a:gd name="T21" fmla="*/ 93 h 445"/>
                  <a:gd name="T22" fmla="*/ 25 w 549"/>
                  <a:gd name="T23" fmla="*/ 173 h 445"/>
                  <a:gd name="T24" fmla="*/ 0 w 549"/>
                  <a:gd name="T25" fmla="*/ 43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9" h="445">
                    <a:moveTo>
                      <a:pt x="0" y="436"/>
                    </a:moveTo>
                    <a:cubicBezTo>
                      <a:pt x="39" y="441"/>
                      <a:pt x="79" y="444"/>
                      <a:pt x="119" y="445"/>
                    </a:cubicBezTo>
                    <a:cubicBezTo>
                      <a:pt x="134" y="361"/>
                      <a:pt x="149" y="277"/>
                      <a:pt x="164" y="193"/>
                    </a:cubicBezTo>
                    <a:cubicBezTo>
                      <a:pt x="243" y="203"/>
                      <a:pt x="323" y="202"/>
                      <a:pt x="403" y="194"/>
                    </a:cubicBezTo>
                    <a:cubicBezTo>
                      <a:pt x="431" y="192"/>
                      <a:pt x="460" y="188"/>
                      <a:pt x="486" y="176"/>
                    </a:cubicBezTo>
                    <a:cubicBezTo>
                      <a:pt x="534" y="153"/>
                      <a:pt x="549" y="106"/>
                      <a:pt x="536" y="56"/>
                    </a:cubicBezTo>
                    <a:cubicBezTo>
                      <a:pt x="534" y="46"/>
                      <a:pt x="530" y="37"/>
                      <a:pt x="523" y="29"/>
                    </a:cubicBezTo>
                    <a:cubicBezTo>
                      <a:pt x="513" y="17"/>
                      <a:pt x="498" y="10"/>
                      <a:pt x="483" y="7"/>
                    </a:cubicBezTo>
                    <a:cubicBezTo>
                      <a:pt x="453" y="0"/>
                      <a:pt x="425" y="9"/>
                      <a:pt x="395" y="10"/>
                    </a:cubicBezTo>
                    <a:cubicBezTo>
                      <a:pt x="356" y="10"/>
                      <a:pt x="317" y="15"/>
                      <a:pt x="279" y="20"/>
                    </a:cubicBezTo>
                    <a:cubicBezTo>
                      <a:pt x="204" y="30"/>
                      <a:pt x="127" y="46"/>
                      <a:pt x="68" y="93"/>
                    </a:cubicBezTo>
                    <a:cubicBezTo>
                      <a:pt x="40" y="115"/>
                      <a:pt x="33" y="140"/>
                      <a:pt x="25" y="173"/>
                    </a:cubicBezTo>
                    <a:cubicBezTo>
                      <a:pt x="5" y="258"/>
                      <a:pt x="6" y="349"/>
                      <a:pt x="0" y="436"/>
                    </a:cubicBezTo>
                    <a:close/>
                  </a:path>
                </a:pathLst>
              </a:custGeom>
              <a:solidFill>
                <a:srgbClr val="8CC9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iş1îḑê">
                <a:extLst>
                  <a:ext uri="{FF2B5EF4-FFF2-40B4-BE49-F238E27FC236}">
                    <a16:creationId xmlns:a16="http://schemas.microsoft.com/office/drawing/2014/main" id="{92E9C559-1279-C946-BAD6-CDB9DA6BCD31}"/>
                  </a:ext>
                </a:extLst>
              </p:cNvPr>
              <p:cNvSpPr/>
              <p:nvPr/>
            </p:nvSpPr>
            <p:spPr bwMode="auto">
              <a:xfrm>
                <a:off x="5894388" y="2354263"/>
                <a:ext cx="771525" cy="752475"/>
              </a:xfrm>
              <a:custGeom>
                <a:avLst/>
                <a:gdLst>
                  <a:gd name="T0" fmla="*/ 109 w 159"/>
                  <a:gd name="T1" fmla="*/ 23 h 155"/>
                  <a:gd name="T2" fmla="*/ 110 w 159"/>
                  <a:gd name="T3" fmla="*/ 21 h 155"/>
                  <a:gd name="T4" fmla="*/ 141 w 159"/>
                  <a:gd name="T5" fmla="*/ 2 h 155"/>
                  <a:gd name="T6" fmla="*/ 157 w 159"/>
                  <a:gd name="T7" fmla="*/ 19 h 155"/>
                  <a:gd name="T8" fmla="*/ 155 w 159"/>
                  <a:gd name="T9" fmla="*/ 43 h 155"/>
                  <a:gd name="T10" fmla="*/ 110 w 159"/>
                  <a:gd name="T11" fmla="*/ 109 h 155"/>
                  <a:gd name="T12" fmla="*/ 37 w 159"/>
                  <a:gd name="T13" fmla="*/ 154 h 155"/>
                  <a:gd name="T14" fmla="*/ 1 w 159"/>
                  <a:gd name="T15" fmla="*/ 135 h 155"/>
                  <a:gd name="T16" fmla="*/ 9 w 159"/>
                  <a:gd name="T17" fmla="*/ 112 h 155"/>
                  <a:gd name="T18" fmla="*/ 28 w 159"/>
                  <a:gd name="T19" fmla="*/ 97 h 155"/>
                  <a:gd name="T20" fmla="*/ 109 w 159"/>
                  <a:gd name="T21" fmla="*/ 23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9" h="155">
                    <a:moveTo>
                      <a:pt x="109" y="23"/>
                    </a:moveTo>
                    <a:cubicBezTo>
                      <a:pt x="109" y="22"/>
                      <a:pt x="110" y="22"/>
                      <a:pt x="110" y="21"/>
                    </a:cubicBezTo>
                    <a:cubicBezTo>
                      <a:pt x="118" y="11"/>
                      <a:pt x="128" y="0"/>
                      <a:pt x="141" y="2"/>
                    </a:cubicBezTo>
                    <a:cubicBezTo>
                      <a:pt x="149" y="3"/>
                      <a:pt x="155" y="11"/>
                      <a:pt x="157" y="19"/>
                    </a:cubicBezTo>
                    <a:cubicBezTo>
                      <a:pt x="159" y="27"/>
                      <a:pt x="157" y="35"/>
                      <a:pt x="155" y="43"/>
                    </a:cubicBezTo>
                    <a:cubicBezTo>
                      <a:pt x="147" y="70"/>
                      <a:pt x="128" y="88"/>
                      <a:pt x="110" y="109"/>
                    </a:cubicBezTo>
                    <a:cubicBezTo>
                      <a:pt x="92" y="130"/>
                      <a:pt x="67" y="152"/>
                      <a:pt x="37" y="154"/>
                    </a:cubicBezTo>
                    <a:cubicBezTo>
                      <a:pt x="23" y="155"/>
                      <a:pt x="5" y="149"/>
                      <a:pt x="1" y="135"/>
                    </a:cubicBezTo>
                    <a:cubicBezTo>
                      <a:pt x="0" y="127"/>
                      <a:pt x="3" y="118"/>
                      <a:pt x="9" y="112"/>
                    </a:cubicBezTo>
                    <a:cubicBezTo>
                      <a:pt x="14" y="106"/>
                      <a:pt x="21" y="102"/>
                      <a:pt x="28" y="97"/>
                    </a:cubicBezTo>
                    <a:cubicBezTo>
                      <a:pt x="58" y="77"/>
                      <a:pt x="86" y="51"/>
                      <a:pt x="109" y="23"/>
                    </a:cubicBezTo>
                    <a:close/>
                  </a:path>
                </a:pathLst>
              </a:custGeom>
              <a:solidFill>
                <a:srgbClr val="FFFFFF"/>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íś1ïḋè">
                <a:extLst>
                  <a:ext uri="{FF2B5EF4-FFF2-40B4-BE49-F238E27FC236}">
                    <a16:creationId xmlns:a16="http://schemas.microsoft.com/office/drawing/2014/main" id="{90D82452-2FB8-6601-AF5D-418F9B0C7F49}"/>
                  </a:ext>
                </a:extLst>
              </p:cNvPr>
              <p:cNvSpPr/>
              <p:nvPr/>
            </p:nvSpPr>
            <p:spPr bwMode="auto">
              <a:xfrm>
                <a:off x="5953125" y="2290763"/>
                <a:ext cx="1479550" cy="1741488"/>
              </a:xfrm>
              <a:custGeom>
                <a:avLst/>
                <a:gdLst>
                  <a:gd name="T0" fmla="*/ 201 w 305"/>
                  <a:gd name="T1" fmla="*/ 290 h 359"/>
                  <a:gd name="T2" fmla="*/ 278 w 305"/>
                  <a:gd name="T3" fmla="*/ 168 h 359"/>
                  <a:gd name="T4" fmla="*/ 305 w 305"/>
                  <a:gd name="T5" fmla="*/ 100 h 359"/>
                  <a:gd name="T6" fmla="*/ 290 w 305"/>
                  <a:gd name="T7" fmla="*/ 60 h 359"/>
                  <a:gd name="T8" fmla="*/ 243 w 305"/>
                  <a:gd name="T9" fmla="*/ 42 h 359"/>
                  <a:gd name="T10" fmla="*/ 154 w 305"/>
                  <a:gd name="T11" fmla="*/ 1 h 359"/>
                  <a:gd name="T12" fmla="*/ 104 w 305"/>
                  <a:gd name="T13" fmla="*/ 19 h 359"/>
                  <a:gd name="T14" fmla="*/ 68 w 305"/>
                  <a:gd name="T15" fmla="*/ 57 h 359"/>
                  <a:gd name="T16" fmla="*/ 65 w 305"/>
                  <a:gd name="T17" fmla="*/ 67 h 359"/>
                  <a:gd name="T18" fmla="*/ 71 w 305"/>
                  <a:gd name="T19" fmla="*/ 75 h 359"/>
                  <a:gd name="T20" fmla="*/ 89 w 305"/>
                  <a:gd name="T21" fmla="*/ 91 h 359"/>
                  <a:gd name="T22" fmla="*/ 91 w 305"/>
                  <a:gd name="T23" fmla="*/ 94 h 359"/>
                  <a:gd name="T24" fmla="*/ 90 w 305"/>
                  <a:gd name="T25" fmla="*/ 96 h 359"/>
                  <a:gd name="T26" fmla="*/ 44 w 305"/>
                  <a:gd name="T27" fmla="*/ 142 h 359"/>
                  <a:gd name="T28" fmla="*/ 0 w 305"/>
                  <a:gd name="T29" fmla="*/ 162 h 359"/>
                  <a:gd name="T30" fmla="*/ 50 w 305"/>
                  <a:gd name="T31" fmla="*/ 238 h 359"/>
                  <a:gd name="T32" fmla="*/ 148 w 305"/>
                  <a:gd name="T33" fmla="*/ 359 h 359"/>
                  <a:gd name="T34" fmla="*/ 201 w 305"/>
                  <a:gd name="T35" fmla="*/ 29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5" h="359">
                    <a:moveTo>
                      <a:pt x="201" y="290"/>
                    </a:moveTo>
                    <a:cubicBezTo>
                      <a:pt x="229" y="251"/>
                      <a:pt x="253" y="209"/>
                      <a:pt x="278" y="168"/>
                    </a:cubicBezTo>
                    <a:cubicBezTo>
                      <a:pt x="290" y="148"/>
                      <a:pt x="304" y="124"/>
                      <a:pt x="305" y="100"/>
                    </a:cubicBezTo>
                    <a:cubicBezTo>
                      <a:pt x="305" y="88"/>
                      <a:pt x="299" y="68"/>
                      <a:pt x="290" y="60"/>
                    </a:cubicBezTo>
                    <a:cubicBezTo>
                      <a:pt x="279" y="48"/>
                      <a:pt x="258" y="50"/>
                      <a:pt x="243" y="42"/>
                    </a:cubicBezTo>
                    <a:cubicBezTo>
                      <a:pt x="214" y="24"/>
                      <a:pt x="191" y="0"/>
                      <a:pt x="154" y="1"/>
                    </a:cubicBezTo>
                    <a:cubicBezTo>
                      <a:pt x="136" y="2"/>
                      <a:pt x="119" y="8"/>
                      <a:pt x="104" y="19"/>
                    </a:cubicBezTo>
                    <a:cubicBezTo>
                      <a:pt x="90" y="29"/>
                      <a:pt x="79" y="43"/>
                      <a:pt x="68" y="57"/>
                    </a:cubicBezTo>
                    <a:cubicBezTo>
                      <a:pt x="64" y="62"/>
                      <a:pt x="62" y="62"/>
                      <a:pt x="65" y="67"/>
                    </a:cubicBezTo>
                    <a:cubicBezTo>
                      <a:pt x="66" y="69"/>
                      <a:pt x="69" y="72"/>
                      <a:pt x="71" y="75"/>
                    </a:cubicBezTo>
                    <a:cubicBezTo>
                      <a:pt x="76" y="81"/>
                      <a:pt x="82" y="87"/>
                      <a:pt x="89" y="91"/>
                    </a:cubicBezTo>
                    <a:cubicBezTo>
                      <a:pt x="90" y="92"/>
                      <a:pt x="91" y="93"/>
                      <a:pt x="91" y="94"/>
                    </a:cubicBezTo>
                    <a:cubicBezTo>
                      <a:pt x="91" y="95"/>
                      <a:pt x="90" y="96"/>
                      <a:pt x="90" y="96"/>
                    </a:cubicBezTo>
                    <a:cubicBezTo>
                      <a:pt x="77" y="114"/>
                      <a:pt x="63" y="130"/>
                      <a:pt x="44" y="142"/>
                    </a:cubicBezTo>
                    <a:cubicBezTo>
                      <a:pt x="39" y="145"/>
                      <a:pt x="6" y="171"/>
                      <a:pt x="0" y="162"/>
                    </a:cubicBezTo>
                    <a:cubicBezTo>
                      <a:pt x="16" y="188"/>
                      <a:pt x="33" y="213"/>
                      <a:pt x="50" y="238"/>
                    </a:cubicBezTo>
                    <a:cubicBezTo>
                      <a:pt x="79" y="281"/>
                      <a:pt x="110" y="323"/>
                      <a:pt x="148" y="359"/>
                    </a:cubicBezTo>
                    <a:cubicBezTo>
                      <a:pt x="167" y="337"/>
                      <a:pt x="185" y="314"/>
                      <a:pt x="201" y="290"/>
                    </a:cubicBezTo>
                    <a:close/>
                  </a:path>
                </a:pathLst>
              </a:custGeom>
              <a:solidFill>
                <a:srgbClr val="4764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íšḻíḓe">
                <a:extLst>
                  <a:ext uri="{FF2B5EF4-FFF2-40B4-BE49-F238E27FC236}">
                    <a16:creationId xmlns:a16="http://schemas.microsoft.com/office/drawing/2014/main" id="{7C933361-83F6-4753-B333-8925B861F337}"/>
                  </a:ext>
                </a:extLst>
              </p:cNvPr>
              <p:cNvSpPr/>
              <p:nvPr/>
            </p:nvSpPr>
            <p:spPr bwMode="auto">
              <a:xfrm>
                <a:off x="5346700" y="2828925"/>
                <a:ext cx="1382713" cy="431800"/>
              </a:xfrm>
              <a:custGeom>
                <a:avLst/>
                <a:gdLst>
                  <a:gd name="T0" fmla="*/ 164 w 285"/>
                  <a:gd name="T1" fmla="*/ 89 h 89"/>
                  <a:gd name="T2" fmla="*/ 2 w 285"/>
                  <a:gd name="T3" fmla="*/ 14 h 89"/>
                  <a:gd name="T4" fmla="*/ 2 w 285"/>
                  <a:gd name="T5" fmla="*/ 10 h 89"/>
                  <a:gd name="T6" fmla="*/ 115 w 285"/>
                  <a:gd name="T7" fmla="*/ 0 h 89"/>
                  <a:gd name="T8" fmla="*/ 285 w 285"/>
                  <a:gd name="T9" fmla="*/ 79 h 89"/>
                  <a:gd name="T10" fmla="*/ 164 w 285"/>
                  <a:gd name="T11" fmla="*/ 89 h 89"/>
                </a:gdLst>
                <a:ahLst/>
                <a:cxnLst>
                  <a:cxn ang="0">
                    <a:pos x="T0" y="T1"/>
                  </a:cxn>
                  <a:cxn ang="0">
                    <a:pos x="T2" y="T3"/>
                  </a:cxn>
                  <a:cxn ang="0">
                    <a:pos x="T4" y="T5"/>
                  </a:cxn>
                  <a:cxn ang="0">
                    <a:pos x="T6" y="T7"/>
                  </a:cxn>
                  <a:cxn ang="0">
                    <a:pos x="T8" y="T9"/>
                  </a:cxn>
                  <a:cxn ang="0">
                    <a:pos x="T10" y="T11"/>
                  </a:cxn>
                </a:cxnLst>
                <a:rect l="0" t="0" r="r" b="b"/>
                <a:pathLst>
                  <a:path w="285" h="89">
                    <a:moveTo>
                      <a:pt x="164" y="89"/>
                    </a:moveTo>
                    <a:cubicBezTo>
                      <a:pt x="2" y="14"/>
                      <a:pt x="2" y="14"/>
                      <a:pt x="2" y="14"/>
                    </a:cubicBezTo>
                    <a:cubicBezTo>
                      <a:pt x="0" y="13"/>
                      <a:pt x="0" y="10"/>
                      <a:pt x="2" y="10"/>
                    </a:cubicBezTo>
                    <a:cubicBezTo>
                      <a:pt x="115" y="0"/>
                      <a:pt x="115" y="0"/>
                      <a:pt x="115" y="0"/>
                    </a:cubicBezTo>
                    <a:cubicBezTo>
                      <a:pt x="285" y="79"/>
                      <a:pt x="285" y="79"/>
                      <a:pt x="285" y="79"/>
                    </a:cubicBezTo>
                    <a:lnTo>
                      <a:pt x="164" y="89"/>
                    </a:lnTo>
                    <a:close/>
                  </a:path>
                </a:pathLst>
              </a:custGeom>
              <a:solidFill>
                <a:srgbClr val="FFFFFF"/>
              </a:solidFill>
              <a:ln w="9525" cap="flat">
                <a:solidFill>
                  <a:srgbClr val="22222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ïṥļïḑè">
                <a:extLst>
                  <a:ext uri="{FF2B5EF4-FFF2-40B4-BE49-F238E27FC236}">
                    <a16:creationId xmlns:a16="http://schemas.microsoft.com/office/drawing/2014/main" id="{1D8EEE4D-74EB-5144-22DD-29E188437C2F}"/>
                  </a:ext>
                </a:extLst>
              </p:cNvPr>
              <p:cNvSpPr/>
              <p:nvPr/>
            </p:nvSpPr>
            <p:spPr bwMode="auto">
              <a:xfrm>
                <a:off x="5710238" y="2979738"/>
                <a:ext cx="722313" cy="209550"/>
              </a:xfrm>
              <a:custGeom>
                <a:avLst/>
                <a:gdLst>
                  <a:gd name="T0" fmla="*/ 266 w 455"/>
                  <a:gd name="T1" fmla="*/ 132 h 132"/>
                  <a:gd name="T2" fmla="*/ 0 w 455"/>
                  <a:gd name="T3" fmla="*/ 6 h 132"/>
                  <a:gd name="T4" fmla="*/ 186 w 455"/>
                  <a:gd name="T5" fmla="*/ 0 h 132"/>
                  <a:gd name="T6" fmla="*/ 455 w 455"/>
                  <a:gd name="T7" fmla="*/ 126 h 132"/>
                  <a:gd name="T8" fmla="*/ 266 w 455"/>
                  <a:gd name="T9" fmla="*/ 132 h 132"/>
                </a:gdLst>
                <a:ahLst/>
                <a:cxnLst>
                  <a:cxn ang="0">
                    <a:pos x="T0" y="T1"/>
                  </a:cxn>
                  <a:cxn ang="0">
                    <a:pos x="T2" y="T3"/>
                  </a:cxn>
                  <a:cxn ang="0">
                    <a:pos x="T4" y="T5"/>
                  </a:cxn>
                  <a:cxn ang="0">
                    <a:pos x="T6" y="T7"/>
                  </a:cxn>
                  <a:cxn ang="0">
                    <a:pos x="T8" y="T9"/>
                  </a:cxn>
                </a:cxnLst>
                <a:rect l="0" t="0" r="r" b="b"/>
                <a:pathLst>
                  <a:path w="455" h="132">
                    <a:moveTo>
                      <a:pt x="266" y="132"/>
                    </a:moveTo>
                    <a:lnTo>
                      <a:pt x="0" y="6"/>
                    </a:lnTo>
                    <a:lnTo>
                      <a:pt x="186" y="0"/>
                    </a:lnTo>
                    <a:lnTo>
                      <a:pt x="455" y="126"/>
                    </a:lnTo>
                    <a:lnTo>
                      <a:pt x="266" y="132"/>
                    </a:lnTo>
                    <a:close/>
                  </a:path>
                </a:pathLst>
              </a:custGeom>
              <a:solidFill>
                <a:srgbClr val="FFFFFF"/>
              </a:solidFill>
              <a:ln w="9525" cap="flat">
                <a:solidFill>
                  <a:srgbClr val="22222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iŝḷïde">
                <a:extLst>
                  <a:ext uri="{FF2B5EF4-FFF2-40B4-BE49-F238E27FC236}">
                    <a16:creationId xmlns:a16="http://schemas.microsoft.com/office/drawing/2014/main" id="{4DF5206D-90FD-D77F-2450-906C63F73C6A}"/>
                  </a:ext>
                </a:extLst>
              </p:cNvPr>
              <p:cNvSpPr/>
              <p:nvPr/>
            </p:nvSpPr>
            <p:spPr bwMode="auto">
              <a:xfrm>
                <a:off x="5840413" y="2790825"/>
                <a:ext cx="1736725" cy="858838"/>
              </a:xfrm>
              <a:custGeom>
                <a:avLst/>
                <a:gdLst>
                  <a:gd name="T0" fmla="*/ 252 w 358"/>
                  <a:gd name="T1" fmla="*/ 53 h 177"/>
                  <a:gd name="T2" fmla="*/ 231 w 358"/>
                  <a:gd name="T3" fmla="*/ 80 h 177"/>
                  <a:gd name="T4" fmla="*/ 191 w 358"/>
                  <a:gd name="T5" fmla="*/ 77 h 177"/>
                  <a:gd name="T6" fmla="*/ 151 w 358"/>
                  <a:gd name="T7" fmla="*/ 67 h 177"/>
                  <a:gd name="T8" fmla="*/ 77 w 358"/>
                  <a:gd name="T9" fmla="*/ 39 h 177"/>
                  <a:gd name="T10" fmla="*/ 25 w 358"/>
                  <a:gd name="T11" fmla="*/ 27 h 177"/>
                  <a:gd name="T12" fmla="*/ 3 w 358"/>
                  <a:gd name="T13" fmla="*/ 39 h 177"/>
                  <a:gd name="T14" fmla="*/ 13 w 358"/>
                  <a:gd name="T15" fmla="*/ 60 h 177"/>
                  <a:gd name="T16" fmla="*/ 38 w 358"/>
                  <a:gd name="T17" fmla="*/ 67 h 177"/>
                  <a:gd name="T18" fmla="*/ 56 w 358"/>
                  <a:gd name="T19" fmla="*/ 80 h 177"/>
                  <a:gd name="T20" fmla="*/ 220 w 358"/>
                  <a:gd name="T21" fmla="*/ 175 h 177"/>
                  <a:gd name="T22" fmla="*/ 267 w 358"/>
                  <a:gd name="T23" fmla="*/ 167 h 177"/>
                  <a:gd name="T24" fmla="*/ 295 w 358"/>
                  <a:gd name="T25" fmla="*/ 141 h 177"/>
                  <a:gd name="T26" fmla="*/ 348 w 358"/>
                  <a:gd name="T27" fmla="*/ 21 h 177"/>
                  <a:gd name="T28" fmla="*/ 340 w 358"/>
                  <a:gd name="T29" fmla="*/ 6 h 177"/>
                  <a:gd name="T30" fmla="*/ 321 w 358"/>
                  <a:gd name="T31" fmla="*/ 0 h 177"/>
                  <a:gd name="T32" fmla="*/ 258 w 358"/>
                  <a:gd name="T33" fmla="*/ 45 h 177"/>
                  <a:gd name="T34" fmla="*/ 252 w 358"/>
                  <a:gd name="T35" fmla="*/ 5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8" h="177">
                    <a:moveTo>
                      <a:pt x="252" y="53"/>
                    </a:moveTo>
                    <a:cubicBezTo>
                      <a:pt x="245" y="62"/>
                      <a:pt x="238" y="71"/>
                      <a:pt x="231" y="80"/>
                    </a:cubicBezTo>
                    <a:cubicBezTo>
                      <a:pt x="227" y="84"/>
                      <a:pt x="196" y="77"/>
                      <a:pt x="191" y="77"/>
                    </a:cubicBezTo>
                    <a:cubicBezTo>
                      <a:pt x="178" y="75"/>
                      <a:pt x="164" y="72"/>
                      <a:pt x="151" y="67"/>
                    </a:cubicBezTo>
                    <a:cubicBezTo>
                      <a:pt x="125" y="59"/>
                      <a:pt x="102" y="50"/>
                      <a:pt x="77" y="39"/>
                    </a:cubicBezTo>
                    <a:cubicBezTo>
                      <a:pt x="61" y="32"/>
                      <a:pt x="43" y="26"/>
                      <a:pt x="25" y="27"/>
                    </a:cubicBezTo>
                    <a:cubicBezTo>
                      <a:pt x="16" y="28"/>
                      <a:pt x="6" y="31"/>
                      <a:pt x="3" y="39"/>
                    </a:cubicBezTo>
                    <a:cubicBezTo>
                      <a:pt x="0" y="47"/>
                      <a:pt x="6" y="56"/>
                      <a:pt x="13" y="60"/>
                    </a:cubicBezTo>
                    <a:cubicBezTo>
                      <a:pt x="21" y="64"/>
                      <a:pt x="31" y="63"/>
                      <a:pt x="38" y="67"/>
                    </a:cubicBezTo>
                    <a:cubicBezTo>
                      <a:pt x="45" y="71"/>
                      <a:pt x="50" y="77"/>
                      <a:pt x="56" y="80"/>
                    </a:cubicBezTo>
                    <a:cubicBezTo>
                      <a:pt x="112" y="111"/>
                      <a:pt x="155" y="166"/>
                      <a:pt x="220" y="175"/>
                    </a:cubicBezTo>
                    <a:cubicBezTo>
                      <a:pt x="236" y="177"/>
                      <a:pt x="253" y="175"/>
                      <a:pt x="267" y="167"/>
                    </a:cubicBezTo>
                    <a:cubicBezTo>
                      <a:pt x="278" y="161"/>
                      <a:pt x="287" y="151"/>
                      <a:pt x="295" y="141"/>
                    </a:cubicBezTo>
                    <a:cubicBezTo>
                      <a:pt x="322" y="109"/>
                      <a:pt x="358" y="67"/>
                      <a:pt x="348" y="21"/>
                    </a:cubicBezTo>
                    <a:cubicBezTo>
                      <a:pt x="347" y="15"/>
                      <a:pt x="344" y="10"/>
                      <a:pt x="340" y="6"/>
                    </a:cubicBezTo>
                    <a:cubicBezTo>
                      <a:pt x="335" y="2"/>
                      <a:pt x="327" y="0"/>
                      <a:pt x="321" y="0"/>
                    </a:cubicBezTo>
                    <a:cubicBezTo>
                      <a:pt x="294" y="2"/>
                      <a:pt x="275" y="24"/>
                      <a:pt x="258" y="45"/>
                    </a:cubicBezTo>
                    <a:cubicBezTo>
                      <a:pt x="256" y="48"/>
                      <a:pt x="254" y="50"/>
                      <a:pt x="252" y="53"/>
                    </a:cubicBezTo>
                    <a:close/>
                  </a:path>
                </a:pathLst>
              </a:custGeom>
              <a:solidFill>
                <a:srgbClr val="FFFFFF"/>
              </a:solidFill>
              <a:ln w="9525" cap="flat">
                <a:solidFill>
                  <a:srgbClr val="22222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ï$ḻiḑê">
                <a:extLst>
                  <a:ext uri="{FF2B5EF4-FFF2-40B4-BE49-F238E27FC236}">
                    <a16:creationId xmlns:a16="http://schemas.microsoft.com/office/drawing/2014/main" id="{ED2DF408-229F-FC8C-0A3B-54E6E37E0B9A}"/>
                  </a:ext>
                </a:extLst>
              </p:cNvPr>
              <p:cNvSpPr/>
              <p:nvPr/>
            </p:nvSpPr>
            <p:spPr bwMode="auto">
              <a:xfrm>
                <a:off x="5273675" y="2320925"/>
                <a:ext cx="868363" cy="939800"/>
              </a:xfrm>
              <a:custGeom>
                <a:avLst/>
                <a:gdLst>
                  <a:gd name="T0" fmla="*/ 9 w 179"/>
                  <a:gd name="T1" fmla="*/ 114 h 194"/>
                  <a:gd name="T2" fmla="*/ 0 w 179"/>
                  <a:gd name="T3" fmla="*/ 0 h 194"/>
                  <a:gd name="T4" fmla="*/ 176 w 179"/>
                  <a:gd name="T5" fmla="*/ 80 h 194"/>
                  <a:gd name="T6" fmla="*/ 179 w 179"/>
                  <a:gd name="T7" fmla="*/ 194 h 194"/>
                  <a:gd name="T8" fmla="*/ 13 w 179"/>
                  <a:gd name="T9" fmla="*/ 119 h 194"/>
                  <a:gd name="T10" fmla="*/ 9 w 179"/>
                  <a:gd name="T11" fmla="*/ 114 h 194"/>
                </a:gdLst>
                <a:ahLst/>
                <a:cxnLst>
                  <a:cxn ang="0">
                    <a:pos x="T0" y="T1"/>
                  </a:cxn>
                  <a:cxn ang="0">
                    <a:pos x="T2" y="T3"/>
                  </a:cxn>
                  <a:cxn ang="0">
                    <a:pos x="T4" y="T5"/>
                  </a:cxn>
                  <a:cxn ang="0">
                    <a:pos x="T6" y="T7"/>
                  </a:cxn>
                  <a:cxn ang="0">
                    <a:pos x="T8" y="T9"/>
                  </a:cxn>
                  <a:cxn ang="0">
                    <a:pos x="T10" y="T11"/>
                  </a:cxn>
                </a:cxnLst>
                <a:rect l="0" t="0" r="r" b="b"/>
                <a:pathLst>
                  <a:path w="179" h="194">
                    <a:moveTo>
                      <a:pt x="9" y="114"/>
                    </a:moveTo>
                    <a:cubicBezTo>
                      <a:pt x="0" y="0"/>
                      <a:pt x="0" y="0"/>
                      <a:pt x="0" y="0"/>
                    </a:cubicBezTo>
                    <a:cubicBezTo>
                      <a:pt x="176" y="80"/>
                      <a:pt x="176" y="80"/>
                      <a:pt x="176" y="80"/>
                    </a:cubicBezTo>
                    <a:cubicBezTo>
                      <a:pt x="179" y="194"/>
                      <a:pt x="179" y="194"/>
                      <a:pt x="179" y="194"/>
                    </a:cubicBezTo>
                    <a:cubicBezTo>
                      <a:pt x="13" y="119"/>
                      <a:pt x="13" y="119"/>
                      <a:pt x="13" y="119"/>
                    </a:cubicBezTo>
                    <a:cubicBezTo>
                      <a:pt x="11" y="118"/>
                      <a:pt x="9" y="116"/>
                      <a:pt x="9" y="114"/>
                    </a:cubicBezTo>
                    <a:close/>
                  </a:path>
                </a:pathLst>
              </a:custGeom>
              <a:solidFill>
                <a:srgbClr val="000000"/>
              </a:solid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ïśľíḓe">
                <a:extLst>
                  <a:ext uri="{FF2B5EF4-FFF2-40B4-BE49-F238E27FC236}">
                    <a16:creationId xmlns:a16="http://schemas.microsoft.com/office/drawing/2014/main" id="{969AD95D-1EC1-85EA-6316-4FD85845CC37}"/>
                  </a:ext>
                </a:extLst>
              </p:cNvPr>
              <p:cNvSpPr/>
              <p:nvPr/>
            </p:nvSpPr>
            <p:spPr bwMode="auto">
              <a:xfrm>
                <a:off x="5403850" y="2679700"/>
                <a:ext cx="311150" cy="411163"/>
              </a:xfrm>
              <a:custGeom>
                <a:avLst/>
                <a:gdLst>
                  <a:gd name="T0" fmla="*/ 57 w 64"/>
                  <a:gd name="T1" fmla="*/ 73 h 85"/>
                  <a:gd name="T2" fmla="*/ 46 w 64"/>
                  <a:gd name="T3" fmla="*/ 41 h 85"/>
                  <a:gd name="T4" fmla="*/ 42 w 64"/>
                  <a:gd name="T5" fmla="*/ 14 h 85"/>
                  <a:gd name="T6" fmla="*/ 40 w 64"/>
                  <a:gd name="T7" fmla="*/ 7 h 85"/>
                  <a:gd name="T8" fmla="*/ 33 w 64"/>
                  <a:gd name="T9" fmla="*/ 5 h 85"/>
                  <a:gd name="T10" fmla="*/ 32 w 64"/>
                  <a:gd name="T11" fmla="*/ 3 h 85"/>
                  <a:gd name="T12" fmla="*/ 25 w 64"/>
                  <a:gd name="T13" fmla="*/ 0 h 85"/>
                  <a:gd name="T14" fmla="*/ 20 w 64"/>
                  <a:gd name="T15" fmla="*/ 5 h 85"/>
                  <a:gd name="T16" fmla="*/ 19 w 64"/>
                  <a:gd name="T17" fmla="*/ 4 h 85"/>
                  <a:gd name="T18" fmla="*/ 11 w 64"/>
                  <a:gd name="T19" fmla="*/ 5 h 85"/>
                  <a:gd name="T20" fmla="*/ 9 w 64"/>
                  <a:gd name="T21" fmla="*/ 11 h 85"/>
                  <a:gd name="T22" fmla="*/ 3 w 64"/>
                  <a:gd name="T23" fmla="*/ 10 h 85"/>
                  <a:gd name="T24" fmla="*/ 1 w 64"/>
                  <a:gd name="T25" fmla="*/ 16 h 85"/>
                  <a:gd name="T26" fmla="*/ 1 w 64"/>
                  <a:gd name="T27" fmla="*/ 44 h 85"/>
                  <a:gd name="T28" fmla="*/ 7 w 64"/>
                  <a:gd name="T29" fmla="*/ 63 h 85"/>
                  <a:gd name="T30" fmla="*/ 15 w 64"/>
                  <a:gd name="T31" fmla="*/ 72 h 85"/>
                  <a:gd name="T32" fmla="*/ 26 w 64"/>
                  <a:gd name="T33" fmla="*/ 75 h 85"/>
                  <a:gd name="T34" fmla="*/ 36 w 64"/>
                  <a:gd name="T35" fmla="*/ 79 h 85"/>
                  <a:gd name="T36" fmla="*/ 62 w 64"/>
                  <a:gd name="T37" fmla="*/ 83 h 85"/>
                  <a:gd name="T38" fmla="*/ 64 w 64"/>
                  <a:gd name="T39" fmla="*/ 81 h 85"/>
                  <a:gd name="T40" fmla="*/ 62 w 64"/>
                  <a:gd name="T41" fmla="*/ 78 h 85"/>
                  <a:gd name="T42" fmla="*/ 57 w 64"/>
                  <a:gd name="T43" fmla="*/ 73 h 85"/>
                  <a:gd name="T44" fmla="*/ 57 w 64"/>
                  <a:gd name="T45" fmla="*/ 7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85">
                    <a:moveTo>
                      <a:pt x="57" y="73"/>
                    </a:moveTo>
                    <a:cubicBezTo>
                      <a:pt x="50" y="64"/>
                      <a:pt x="48" y="52"/>
                      <a:pt x="46" y="41"/>
                    </a:cubicBezTo>
                    <a:cubicBezTo>
                      <a:pt x="45" y="32"/>
                      <a:pt x="44" y="23"/>
                      <a:pt x="42" y="14"/>
                    </a:cubicBezTo>
                    <a:cubicBezTo>
                      <a:pt x="42" y="12"/>
                      <a:pt x="42" y="9"/>
                      <a:pt x="40" y="7"/>
                    </a:cubicBezTo>
                    <a:cubicBezTo>
                      <a:pt x="38" y="5"/>
                      <a:pt x="35" y="4"/>
                      <a:pt x="33" y="5"/>
                    </a:cubicBezTo>
                    <a:cubicBezTo>
                      <a:pt x="33" y="4"/>
                      <a:pt x="32" y="4"/>
                      <a:pt x="32" y="3"/>
                    </a:cubicBezTo>
                    <a:cubicBezTo>
                      <a:pt x="30" y="1"/>
                      <a:pt x="28" y="0"/>
                      <a:pt x="25" y="0"/>
                    </a:cubicBezTo>
                    <a:cubicBezTo>
                      <a:pt x="23" y="1"/>
                      <a:pt x="21" y="3"/>
                      <a:pt x="20" y="5"/>
                    </a:cubicBezTo>
                    <a:cubicBezTo>
                      <a:pt x="20" y="5"/>
                      <a:pt x="20" y="4"/>
                      <a:pt x="19" y="4"/>
                    </a:cubicBezTo>
                    <a:cubicBezTo>
                      <a:pt x="17" y="2"/>
                      <a:pt x="13" y="3"/>
                      <a:pt x="11" y="5"/>
                    </a:cubicBezTo>
                    <a:cubicBezTo>
                      <a:pt x="9" y="7"/>
                      <a:pt x="9" y="9"/>
                      <a:pt x="9" y="11"/>
                    </a:cubicBezTo>
                    <a:cubicBezTo>
                      <a:pt x="9" y="9"/>
                      <a:pt x="4" y="9"/>
                      <a:pt x="3" y="10"/>
                    </a:cubicBezTo>
                    <a:cubicBezTo>
                      <a:pt x="2" y="11"/>
                      <a:pt x="1" y="14"/>
                      <a:pt x="1" y="16"/>
                    </a:cubicBezTo>
                    <a:cubicBezTo>
                      <a:pt x="0" y="25"/>
                      <a:pt x="0" y="35"/>
                      <a:pt x="1" y="44"/>
                    </a:cubicBezTo>
                    <a:cubicBezTo>
                      <a:pt x="2" y="51"/>
                      <a:pt x="3" y="57"/>
                      <a:pt x="7" y="63"/>
                    </a:cubicBezTo>
                    <a:cubicBezTo>
                      <a:pt x="9" y="67"/>
                      <a:pt x="12" y="69"/>
                      <a:pt x="15" y="72"/>
                    </a:cubicBezTo>
                    <a:cubicBezTo>
                      <a:pt x="19" y="74"/>
                      <a:pt x="22" y="75"/>
                      <a:pt x="26" y="75"/>
                    </a:cubicBezTo>
                    <a:cubicBezTo>
                      <a:pt x="29" y="76"/>
                      <a:pt x="33" y="77"/>
                      <a:pt x="36" y="79"/>
                    </a:cubicBezTo>
                    <a:cubicBezTo>
                      <a:pt x="44" y="81"/>
                      <a:pt x="53" y="85"/>
                      <a:pt x="62" y="83"/>
                    </a:cubicBezTo>
                    <a:cubicBezTo>
                      <a:pt x="63" y="82"/>
                      <a:pt x="64" y="82"/>
                      <a:pt x="64" y="81"/>
                    </a:cubicBezTo>
                    <a:cubicBezTo>
                      <a:pt x="64" y="80"/>
                      <a:pt x="63" y="79"/>
                      <a:pt x="62" y="78"/>
                    </a:cubicBezTo>
                    <a:cubicBezTo>
                      <a:pt x="59" y="77"/>
                      <a:pt x="59" y="75"/>
                      <a:pt x="57" y="73"/>
                    </a:cubicBezTo>
                    <a:cubicBezTo>
                      <a:pt x="57" y="73"/>
                      <a:pt x="57" y="73"/>
                      <a:pt x="57" y="73"/>
                    </a:cubicBezTo>
                    <a:close/>
                  </a:path>
                </a:pathLst>
              </a:custGeom>
              <a:solidFill>
                <a:srgbClr val="FFFFFF"/>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íşlídê">
                <a:extLst>
                  <a:ext uri="{FF2B5EF4-FFF2-40B4-BE49-F238E27FC236}">
                    <a16:creationId xmlns:a16="http://schemas.microsoft.com/office/drawing/2014/main" id="{0A90DD9D-BF8F-E93B-6913-90A212B5C27F}"/>
                  </a:ext>
                </a:extLst>
              </p:cNvPr>
              <p:cNvSpPr/>
              <p:nvPr/>
            </p:nvSpPr>
            <p:spPr bwMode="auto">
              <a:xfrm>
                <a:off x="5564188" y="2698750"/>
                <a:ext cx="23813" cy="242888"/>
              </a:xfrm>
              <a:custGeom>
                <a:avLst/>
                <a:gdLst>
                  <a:gd name="T0" fmla="*/ 0 w 5"/>
                  <a:gd name="T1" fmla="*/ 0 h 50"/>
                  <a:gd name="T2" fmla="*/ 2 w 5"/>
                  <a:gd name="T3" fmla="*/ 26 h 50"/>
                  <a:gd name="T4" fmla="*/ 5 w 5"/>
                  <a:gd name="T5" fmla="*/ 50 h 50"/>
                </a:gdLst>
                <a:ahLst/>
                <a:cxnLst>
                  <a:cxn ang="0">
                    <a:pos x="T0" y="T1"/>
                  </a:cxn>
                  <a:cxn ang="0">
                    <a:pos x="T2" y="T3"/>
                  </a:cxn>
                  <a:cxn ang="0">
                    <a:pos x="T4" y="T5"/>
                  </a:cxn>
                </a:cxnLst>
                <a:rect l="0" t="0" r="r" b="b"/>
                <a:pathLst>
                  <a:path w="5" h="50">
                    <a:moveTo>
                      <a:pt x="0" y="0"/>
                    </a:moveTo>
                    <a:cubicBezTo>
                      <a:pt x="0" y="9"/>
                      <a:pt x="1" y="18"/>
                      <a:pt x="2" y="26"/>
                    </a:cubicBezTo>
                    <a:cubicBezTo>
                      <a:pt x="3" y="34"/>
                      <a:pt x="2" y="43"/>
                      <a:pt x="5" y="50"/>
                    </a:cubicBezTo>
                  </a:path>
                </a:pathLst>
              </a:custGeom>
              <a:solidFill>
                <a:srgbClr val="FFFFFF"/>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íśļïḓè">
                <a:extLst>
                  <a:ext uri="{FF2B5EF4-FFF2-40B4-BE49-F238E27FC236}">
                    <a16:creationId xmlns:a16="http://schemas.microsoft.com/office/drawing/2014/main" id="{C462D800-B572-2FC1-A42B-260F196158E0}"/>
                  </a:ext>
                </a:extLst>
              </p:cNvPr>
              <p:cNvSpPr/>
              <p:nvPr/>
            </p:nvSpPr>
            <p:spPr bwMode="auto">
              <a:xfrm>
                <a:off x="5564188" y="2698750"/>
                <a:ext cx="23813" cy="242888"/>
              </a:xfrm>
              <a:custGeom>
                <a:avLst/>
                <a:gdLst>
                  <a:gd name="T0" fmla="*/ 0 w 5"/>
                  <a:gd name="T1" fmla="*/ 0 h 50"/>
                  <a:gd name="T2" fmla="*/ 2 w 5"/>
                  <a:gd name="T3" fmla="*/ 26 h 50"/>
                  <a:gd name="T4" fmla="*/ 5 w 5"/>
                  <a:gd name="T5" fmla="*/ 50 h 50"/>
                </a:gdLst>
                <a:ahLst/>
                <a:cxnLst>
                  <a:cxn ang="0">
                    <a:pos x="T0" y="T1"/>
                  </a:cxn>
                  <a:cxn ang="0">
                    <a:pos x="T2" y="T3"/>
                  </a:cxn>
                  <a:cxn ang="0">
                    <a:pos x="T4" y="T5"/>
                  </a:cxn>
                </a:cxnLst>
                <a:rect l="0" t="0" r="r" b="b"/>
                <a:pathLst>
                  <a:path w="5" h="50">
                    <a:moveTo>
                      <a:pt x="0" y="0"/>
                    </a:moveTo>
                    <a:cubicBezTo>
                      <a:pt x="0" y="9"/>
                      <a:pt x="1" y="18"/>
                      <a:pt x="2" y="26"/>
                    </a:cubicBezTo>
                    <a:cubicBezTo>
                      <a:pt x="3" y="34"/>
                      <a:pt x="2" y="43"/>
                      <a:pt x="5" y="50"/>
                    </a:cubicBez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isľïḍê">
                <a:extLst>
                  <a:ext uri="{FF2B5EF4-FFF2-40B4-BE49-F238E27FC236}">
                    <a16:creationId xmlns:a16="http://schemas.microsoft.com/office/drawing/2014/main" id="{812B7DBD-F345-D8B2-1C7C-F6515198A243}"/>
                  </a:ext>
                </a:extLst>
              </p:cNvPr>
              <p:cNvSpPr/>
              <p:nvPr/>
            </p:nvSpPr>
            <p:spPr bwMode="auto">
              <a:xfrm>
                <a:off x="5500688" y="2693988"/>
                <a:ext cx="30163" cy="238125"/>
              </a:xfrm>
              <a:custGeom>
                <a:avLst/>
                <a:gdLst>
                  <a:gd name="T0" fmla="*/ 1 w 6"/>
                  <a:gd name="T1" fmla="*/ 0 h 49"/>
                  <a:gd name="T2" fmla="*/ 6 w 6"/>
                  <a:gd name="T3" fmla="*/ 49 h 49"/>
                </a:gdLst>
                <a:ahLst/>
                <a:cxnLst>
                  <a:cxn ang="0">
                    <a:pos x="T0" y="T1"/>
                  </a:cxn>
                  <a:cxn ang="0">
                    <a:pos x="T2" y="T3"/>
                  </a:cxn>
                </a:cxnLst>
                <a:rect l="0" t="0" r="r" b="b"/>
                <a:pathLst>
                  <a:path w="6" h="49">
                    <a:moveTo>
                      <a:pt x="1" y="0"/>
                    </a:moveTo>
                    <a:cubicBezTo>
                      <a:pt x="0" y="14"/>
                      <a:pt x="3" y="36"/>
                      <a:pt x="6" y="49"/>
                    </a:cubicBezTo>
                  </a:path>
                </a:pathLst>
              </a:custGeom>
              <a:solidFill>
                <a:srgbClr val="FFFFFF"/>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iślïde">
                <a:extLst>
                  <a:ext uri="{FF2B5EF4-FFF2-40B4-BE49-F238E27FC236}">
                    <a16:creationId xmlns:a16="http://schemas.microsoft.com/office/drawing/2014/main" id="{E26F733B-AF41-E11B-BD25-9394803175C2}"/>
                  </a:ext>
                </a:extLst>
              </p:cNvPr>
              <p:cNvSpPr/>
              <p:nvPr/>
            </p:nvSpPr>
            <p:spPr bwMode="auto">
              <a:xfrm>
                <a:off x="5500688" y="2693988"/>
                <a:ext cx="30163" cy="238125"/>
              </a:xfrm>
              <a:custGeom>
                <a:avLst/>
                <a:gdLst>
                  <a:gd name="T0" fmla="*/ 1 w 6"/>
                  <a:gd name="T1" fmla="*/ 0 h 49"/>
                  <a:gd name="T2" fmla="*/ 6 w 6"/>
                  <a:gd name="T3" fmla="*/ 49 h 49"/>
                </a:gdLst>
                <a:ahLst/>
                <a:cxnLst>
                  <a:cxn ang="0">
                    <a:pos x="T0" y="T1"/>
                  </a:cxn>
                  <a:cxn ang="0">
                    <a:pos x="T2" y="T3"/>
                  </a:cxn>
                </a:cxnLst>
                <a:rect l="0" t="0" r="r" b="b"/>
                <a:pathLst>
                  <a:path w="6" h="49">
                    <a:moveTo>
                      <a:pt x="1" y="0"/>
                    </a:moveTo>
                    <a:cubicBezTo>
                      <a:pt x="0" y="14"/>
                      <a:pt x="3" y="36"/>
                      <a:pt x="6" y="49"/>
                    </a:cubicBez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í$liḍè">
                <a:extLst>
                  <a:ext uri="{FF2B5EF4-FFF2-40B4-BE49-F238E27FC236}">
                    <a16:creationId xmlns:a16="http://schemas.microsoft.com/office/drawing/2014/main" id="{801B59FC-C5E1-7968-AE2B-862FC8814848}"/>
                  </a:ext>
                </a:extLst>
              </p:cNvPr>
              <p:cNvSpPr/>
              <p:nvPr/>
            </p:nvSpPr>
            <p:spPr bwMode="auto">
              <a:xfrm>
                <a:off x="5448300" y="2684463"/>
                <a:ext cx="23813" cy="238125"/>
              </a:xfrm>
              <a:custGeom>
                <a:avLst/>
                <a:gdLst>
                  <a:gd name="T0" fmla="*/ 1 w 5"/>
                  <a:gd name="T1" fmla="*/ 0 h 49"/>
                  <a:gd name="T2" fmla="*/ 1 w 5"/>
                  <a:gd name="T3" fmla="*/ 5 h 49"/>
                  <a:gd name="T4" fmla="*/ 5 w 5"/>
                  <a:gd name="T5" fmla="*/ 49 h 49"/>
                </a:gdLst>
                <a:ahLst/>
                <a:cxnLst>
                  <a:cxn ang="0">
                    <a:pos x="T0" y="T1"/>
                  </a:cxn>
                  <a:cxn ang="0">
                    <a:pos x="T2" y="T3"/>
                  </a:cxn>
                  <a:cxn ang="0">
                    <a:pos x="T4" y="T5"/>
                  </a:cxn>
                </a:cxnLst>
                <a:rect l="0" t="0" r="r" b="b"/>
                <a:pathLst>
                  <a:path w="5" h="49">
                    <a:moveTo>
                      <a:pt x="1" y="0"/>
                    </a:moveTo>
                    <a:cubicBezTo>
                      <a:pt x="1" y="1"/>
                      <a:pt x="1" y="3"/>
                      <a:pt x="1" y="5"/>
                    </a:cubicBezTo>
                    <a:cubicBezTo>
                      <a:pt x="0" y="18"/>
                      <a:pt x="1" y="36"/>
                      <a:pt x="5" y="49"/>
                    </a:cubicBezTo>
                  </a:path>
                </a:pathLst>
              </a:custGeom>
              <a:solidFill>
                <a:srgbClr val="FFFFFF"/>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ïṥḷîḑé">
                <a:extLst>
                  <a:ext uri="{FF2B5EF4-FFF2-40B4-BE49-F238E27FC236}">
                    <a16:creationId xmlns:a16="http://schemas.microsoft.com/office/drawing/2014/main" id="{9F14C255-C5A2-B678-6763-80FB406DD2E6}"/>
                  </a:ext>
                </a:extLst>
              </p:cNvPr>
              <p:cNvSpPr/>
              <p:nvPr/>
            </p:nvSpPr>
            <p:spPr bwMode="auto">
              <a:xfrm>
                <a:off x="5448300" y="2684463"/>
                <a:ext cx="23813" cy="238125"/>
              </a:xfrm>
              <a:custGeom>
                <a:avLst/>
                <a:gdLst>
                  <a:gd name="T0" fmla="*/ 1 w 5"/>
                  <a:gd name="T1" fmla="*/ 0 h 49"/>
                  <a:gd name="T2" fmla="*/ 1 w 5"/>
                  <a:gd name="T3" fmla="*/ 5 h 49"/>
                  <a:gd name="T4" fmla="*/ 5 w 5"/>
                  <a:gd name="T5" fmla="*/ 49 h 49"/>
                </a:gdLst>
                <a:ahLst/>
                <a:cxnLst>
                  <a:cxn ang="0">
                    <a:pos x="T0" y="T1"/>
                  </a:cxn>
                  <a:cxn ang="0">
                    <a:pos x="T2" y="T3"/>
                  </a:cxn>
                  <a:cxn ang="0">
                    <a:pos x="T4" y="T5"/>
                  </a:cxn>
                </a:cxnLst>
                <a:rect l="0" t="0" r="r" b="b"/>
                <a:pathLst>
                  <a:path w="5" h="49">
                    <a:moveTo>
                      <a:pt x="1" y="0"/>
                    </a:moveTo>
                    <a:cubicBezTo>
                      <a:pt x="1" y="1"/>
                      <a:pt x="1" y="3"/>
                      <a:pt x="1" y="5"/>
                    </a:cubicBezTo>
                    <a:cubicBezTo>
                      <a:pt x="0" y="18"/>
                      <a:pt x="1" y="36"/>
                      <a:pt x="5" y="49"/>
                    </a:cubicBez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išļïḑé">
                <a:extLst>
                  <a:ext uri="{FF2B5EF4-FFF2-40B4-BE49-F238E27FC236}">
                    <a16:creationId xmlns:a16="http://schemas.microsoft.com/office/drawing/2014/main" id="{20FC8AD4-EE44-0AA4-6104-2456B2DBCE38}"/>
                  </a:ext>
                </a:extLst>
              </p:cNvPr>
              <p:cNvSpPr/>
              <p:nvPr/>
            </p:nvSpPr>
            <p:spPr bwMode="auto">
              <a:xfrm>
                <a:off x="6961188" y="2470150"/>
                <a:ext cx="723900" cy="946150"/>
              </a:xfrm>
              <a:custGeom>
                <a:avLst/>
                <a:gdLst>
                  <a:gd name="T0" fmla="*/ 39 w 149"/>
                  <a:gd name="T1" fmla="*/ 5 h 195"/>
                  <a:gd name="T2" fmla="*/ 92 w 149"/>
                  <a:gd name="T3" fmla="*/ 4 h 195"/>
                  <a:gd name="T4" fmla="*/ 143 w 149"/>
                  <a:gd name="T5" fmla="*/ 101 h 195"/>
                  <a:gd name="T6" fmla="*/ 96 w 149"/>
                  <a:gd name="T7" fmla="*/ 195 h 195"/>
                  <a:gd name="T8" fmla="*/ 2 w 149"/>
                  <a:gd name="T9" fmla="*/ 125 h 195"/>
                  <a:gd name="T10" fmla="*/ 24 w 149"/>
                  <a:gd name="T11" fmla="*/ 85 h 195"/>
                </a:gdLst>
                <a:ahLst/>
                <a:cxnLst>
                  <a:cxn ang="0">
                    <a:pos x="T0" y="T1"/>
                  </a:cxn>
                  <a:cxn ang="0">
                    <a:pos x="T2" y="T3"/>
                  </a:cxn>
                  <a:cxn ang="0">
                    <a:pos x="T4" y="T5"/>
                  </a:cxn>
                  <a:cxn ang="0">
                    <a:pos x="T6" y="T7"/>
                  </a:cxn>
                  <a:cxn ang="0">
                    <a:pos x="T8" y="T9"/>
                  </a:cxn>
                  <a:cxn ang="0">
                    <a:pos x="T10" y="T11"/>
                  </a:cxn>
                </a:cxnLst>
                <a:rect l="0" t="0" r="r" b="b"/>
                <a:pathLst>
                  <a:path w="149" h="195">
                    <a:moveTo>
                      <a:pt x="39" y="5"/>
                    </a:moveTo>
                    <a:cubicBezTo>
                      <a:pt x="57" y="2"/>
                      <a:pt x="75" y="0"/>
                      <a:pt x="92" y="4"/>
                    </a:cubicBezTo>
                    <a:cubicBezTo>
                      <a:pt x="136" y="13"/>
                      <a:pt x="149" y="62"/>
                      <a:pt x="143" y="101"/>
                    </a:cubicBezTo>
                    <a:cubicBezTo>
                      <a:pt x="137" y="136"/>
                      <a:pt x="118" y="167"/>
                      <a:pt x="96" y="195"/>
                    </a:cubicBezTo>
                    <a:cubicBezTo>
                      <a:pt x="64" y="173"/>
                      <a:pt x="34" y="147"/>
                      <a:pt x="2" y="125"/>
                    </a:cubicBezTo>
                    <a:cubicBezTo>
                      <a:pt x="0" y="124"/>
                      <a:pt x="11" y="115"/>
                      <a:pt x="24" y="85"/>
                    </a:cubicBezTo>
                  </a:path>
                </a:pathLst>
              </a:custGeom>
              <a:solidFill>
                <a:srgbClr val="4764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îsľídé">
                <a:extLst>
                  <a:ext uri="{FF2B5EF4-FFF2-40B4-BE49-F238E27FC236}">
                    <a16:creationId xmlns:a16="http://schemas.microsoft.com/office/drawing/2014/main" id="{31A1EBB5-E80C-C6B8-1B5D-658F03CB9EA2}"/>
                  </a:ext>
                </a:extLst>
              </p:cNvPr>
              <p:cNvSpPr/>
              <p:nvPr/>
            </p:nvSpPr>
            <p:spPr bwMode="auto">
              <a:xfrm>
                <a:off x="6918325" y="1641475"/>
                <a:ext cx="649288" cy="915988"/>
              </a:xfrm>
              <a:custGeom>
                <a:avLst/>
                <a:gdLst>
                  <a:gd name="T0" fmla="*/ 37 w 134"/>
                  <a:gd name="T1" fmla="*/ 185 h 189"/>
                  <a:gd name="T2" fmla="*/ 20 w 134"/>
                  <a:gd name="T3" fmla="*/ 177 h 189"/>
                  <a:gd name="T4" fmla="*/ 6 w 134"/>
                  <a:gd name="T5" fmla="*/ 161 h 189"/>
                  <a:gd name="T6" fmla="*/ 0 w 134"/>
                  <a:gd name="T7" fmla="*/ 147 h 189"/>
                  <a:gd name="T8" fmla="*/ 17 w 134"/>
                  <a:gd name="T9" fmla="*/ 150 h 189"/>
                  <a:gd name="T10" fmla="*/ 27 w 134"/>
                  <a:gd name="T11" fmla="*/ 139 h 189"/>
                  <a:gd name="T12" fmla="*/ 36 w 134"/>
                  <a:gd name="T13" fmla="*/ 122 h 189"/>
                  <a:gd name="T14" fmla="*/ 36 w 134"/>
                  <a:gd name="T15" fmla="*/ 121 h 189"/>
                  <a:gd name="T16" fmla="*/ 32 w 134"/>
                  <a:gd name="T17" fmla="*/ 118 h 189"/>
                  <a:gd name="T18" fmla="*/ 26 w 134"/>
                  <a:gd name="T19" fmla="*/ 115 h 189"/>
                  <a:gd name="T20" fmla="*/ 15 w 134"/>
                  <a:gd name="T21" fmla="*/ 103 h 189"/>
                  <a:gd name="T22" fmla="*/ 11 w 134"/>
                  <a:gd name="T23" fmla="*/ 84 h 189"/>
                  <a:gd name="T24" fmla="*/ 39 w 134"/>
                  <a:gd name="T25" fmla="*/ 6 h 189"/>
                  <a:gd name="T26" fmla="*/ 45 w 134"/>
                  <a:gd name="T27" fmla="*/ 3 h 189"/>
                  <a:gd name="T28" fmla="*/ 67 w 134"/>
                  <a:gd name="T29" fmla="*/ 9 h 189"/>
                  <a:gd name="T30" fmla="*/ 88 w 134"/>
                  <a:gd name="T31" fmla="*/ 16 h 189"/>
                  <a:gd name="T32" fmla="*/ 114 w 134"/>
                  <a:gd name="T33" fmla="*/ 24 h 189"/>
                  <a:gd name="T34" fmla="*/ 132 w 134"/>
                  <a:gd name="T35" fmla="*/ 36 h 189"/>
                  <a:gd name="T36" fmla="*/ 126 w 134"/>
                  <a:gd name="T37" fmla="*/ 55 h 189"/>
                  <a:gd name="T38" fmla="*/ 119 w 134"/>
                  <a:gd name="T39" fmla="*/ 75 h 189"/>
                  <a:gd name="T40" fmla="*/ 104 w 134"/>
                  <a:gd name="T41" fmla="*/ 120 h 189"/>
                  <a:gd name="T42" fmla="*/ 95 w 134"/>
                  <a:gd name="T43" fmla="*/ 154 h 189"/>
                  <a:gd name="T44" fmla="*/ 95 w 134"/>
                  <a:gd name="T45" fmla="*/ 168 h 189"/>
                  <a:gd name="T46" fmla="*/ 99 w 134"/>
                  <a:gd name="T47" fmla="*/ 173 h 189"/>
                  <a:gd name="T48" fmla="*/ 104 w 134"/>
                  <a:gd name="T49" fmla="*/ 176 h 189"/>
                  <a:gd name="T50" fmla="*/ 92 w 134"/>
                  <a:gd name="T51" fmla="*/ 182 h 189"/>
                  <a:gd name="T52" fmla="*/ 82 w 134"/>
                  <a:gd name="T53" fmla="*/ 185 h 189"/>
                  <a:gd name="T54" fmla="*/ 37 w 134"/>
                  <a:gd name="T55" fmla="*/ 18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4" h="189">
                    <a:moveTo>
                      <a:pt x="37" y="185"/>
                    </a:moveTo>
                    <a:cubicBezTo>
                      <a:pt x="31" y="183"/>
                      <a:pt x="25" y="181"/>
                      <a:pt x="20" y="177"/>
                    </a:cubicBezTo>
                    <a:cubicBezTo>
                      <a:pt x="14" y="173"/>
                      <a:pt x="9" y="167"/>
                      <a:pt x="6" y="161"/>
                    </a:cubicBezTo>
                    <a:cubicBezTo>
                      <a:pt x="4" y="157"/>
                      <a:pt x="4" y="148"/>
                      <a:pt x="0" y="147"/>
                    </a:cubicBezTo>
                    <a:cubicBezTo>
                      <a:pt x="4" y="150"/>
                      <a:pt x="12" y="151"/>
                      <a:pt x="17" y="150"/>
                    </a:cubicBezTo>
                    <a:cubicBezTo>
                      <a:pt x="22" y="148"/>
                      <a:pt x="25" y="143"/>
                      <a:pt x="27" y="139"/>
                    </a:cubicBezTo>
                    <a:cubicBezTo>
                      <a:pt x="31" y="133"/>
                      <a:pt x="34" y="128"/>
                      <a:pt x="36" y="122"/>
                    </a:cubicBezTo>
                    <a:cubicBezTo>
                      <a:pt x="36" y="122"/>
                      <a:pt x="36" y="122"/>
                      <a:pt x="36" y="121"/>
                    </a:cubicBezTo>
                    <a:cubicBezTo>
                      <a:pt x="36" y="120"/>
                      <a:pt x="33" y="118"/>
                      <a:pt x="32" y="118"/>
                    </a:cubicBezTo>
                    <a:cubicBezTo>
                      <a:pt x="30" y="117"/>
                      <a:pt x="28" y="116"/>
                      <a:pt x="26" y="115"/>
                    </a:cubicBezTo>
                    <a:cubicBezTo>
                      <a:pt x="22" y="112"/>
                      <a:pt x="18" y="108"/>
                      <a:pt x="15" y="103"/>
                    </a:cubicBezTo>
                    <a:cubicBezTo>
                      <a:pt x="12" y="97"/>
                      <a:pt x="11" y="91"/>
                      <a:pt x="11" y="84"/>
                    </a:cubicBezTo>
                    <a:cubicBezTo>
                      <a:pt x="8" y="55"/>
                      <a:pt x="18" y="26"/>
                      <a:pt x="39" y="6"/>
                    </a:cubicBezTo>
                    <a:cubicBezTo>
                      <a:pt x="41" y="5"/>
                      <a:pt x="43" y="3"/>
                      <a:pt x="45" y="3"/>
                    </a:cubicBezTo>
                    <a:cubicBezTo>
                      <a:pt x="53" y="0"/>
                      <a:pt x="60" y="8"/>
                      <a:pt x="67" y="9"/>
                    </a:cubicBezTo>
                    <a:cubicBezTo>
                      <a:pt x="74" y="11"/>
                      <a:pt x="81" y="13"/>
                      <a:pt x="88" y="16"/>
                    </a:cubicBezTo>
                    <a:cubicBezTo>
                      <a:pt x="97" y="19"/>
                      <a:pt x="105" y="21"/>
                      <a:pt x="114" y="24"/>
                    </a:cubicBezTo>
                    <a:cubicBezTo>
                      <a:pt x="119" y="27"/>
                      <a:pt x="130" y="30"/>
                      <a:pt x="132" y="36"/>
                    </a:cubicBezTo>
                    <a:cubicBezTo>
                      <a:pt x="134" y="42"/>
                      <a:pt x="128" y="49"/>
                      <a:pt x="126" y="55"/>
                    </a:cubicBezTo>
                    <a:cubicBezTo>
                      <a:pt x="124" y="62"/>
                      <a:pt x="122" y="68"/>
                      <a:pt x="119" y="75"/>
                    </a:cubicBezTo>
                    <a:cubicBezTo>
                      <a:pt x="113" y="90"/>
                      <a:pt x="108" y="105"/>
                      <a:pt x="104" y="120"/>
                    </a:cubicBezTo>
                    <a:cubicBezTo>
                      <a:pt x="100" y="131"/>
                      <a:pt x="97" y="142"/>
                      <a:pt x="95" y="154"/>
                    </a:cubicBezTo>
                    <a:cubicBezTo>
                      <a:pt x="94" y="159"/>
                      <a:pt x="94" y="164"/>
                      <a:pt x="95" y="168"/>
                    </a:cubicBezTo>
                    <a:cubicBezTo>
                      <a:pt x="96" y="170"/>
                      <a:pt x="97" y="172"/>
                      <a:pt x="99" y="173"/>
                    </a:cubicBezTo>
                    <a:cubicBezTo>
                      <a:pt x="100" y="174"/>
                      <a:pt x="103" y="176"/>
                      <a:pt x="104" y="176"/>
                    </a:cubicBezTo>
                    <a:cubicBezTo>
                      <a:pt x="101" y="178"/>
                      <a:pt x="96" y="181"/>
                      <a:pt x="92" y="182"/>
                    </a:cubicBezTo>
                    <a:cubicBezTo>
                      <a:pt x="89" y="183"/>
                      <a:pt x="85" y="184"/>
                      <a:pt x="82" y="185"/>
                    </a:cubicBezTo>
                    <a:cubicBezTo>
                      <a:pt x="67" y="188"/>
                      <a:pt x="52" y="189"/>
                      <a:pt x="37" y="185"/>
                    </a:cubicBezTo>
                    <a:close/>
                  </a:path>
                </a:pathLst>
              </a:custGeom>
              <a:solidFill>
                <a:srgbClr val="FFFFFF"/>
              </a:solidFill>
              <a:ln w="9525" cap="flat">
                <a:solidFill>
                  <a:srgbClr val="22222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î$ḷîḋè">
                <a:extLst>
                  <a:ext uri="{FF2B5EF4-FFF2-40B4-BE49-F238E27FC236}">
                    <a16:creationId xmlns:a16="http://schemas.microsoft.com/office/drawing/2014/main" id="{9F5A529E-0DAB-B20B-FF9D-17C18969C039}"/>
                  </a:ext>
                </a:extLst>
              </p:cNvPr>
              <p:cNvSpPr/>
              <p:nvPr/>
            </p:nvSpPr>
            <p:spPr bwMode="auto">
              <a:xfrm>
                <a:off x="6980237" y="1476375"/>
                <a:ext cx="693738" cy="615951"/>
              </a:xfrm>
              <a:custGeom>
                <a:avLst/>
                <a:gdLst>
                  <a:gd name="T0" fmla="*/ 98 w 143"/>
                  <a:gd name="T1" fmla="*/ 118 h 127"/>
                  <a:gd name="T2" fmla="*/ 108 w 143"/>
                  <a:gd name="T3" fmla="*/ 112 h 127"/>
                  <a:gd name="T4" fmla="*/ 137 w 143"/>
                  <a:gd name="T5" fmla="*/ 106 h 127"/>
                  <a:gd name="T6" fmla="*/ 126 w 143"/>
                  <a:gd name="T7" fmla="*/ 92 h 127"/>
                  <a:gd name="T8" fmla="*/ 138 w 143"/>
                  <a:gd name="T9" fmla="*/ 86 h 127"/>
                  <a:gd name="T10" fmla="*/ 142 w 143"/>
                  <a:gd name="T11" fmla="*/ 74 h 127"/>
                  <a:gd name="T12" fmla="*/ 126 w 143"/>
                  <a:gd name="T13" fmla="*/ 66 h 127"/>
                  <a:gd name="T14" fmla="*/ 133 w 143"/>
                  <a:gd name="T15" fmla="*/ 46 h 127"/>
                  <a:gd name="T16" fmla="*/ 121 w 143"/>
                  <a:gd name="T17" fmla="*/ 40 h 127"/>
                  <a:gd name="T18" fmla="*/ 110 w 143"/>
                  <a:gd name="T19" fmla="*/ 42 h 127"/>
                  <a:gd name="T20" fmla="*/ 103 w 143"/>
                  <a:gd name="T21" fmla="*/ 20 h 127"/>
                  <a:gd name="T22" fmla="*/ 80 w 143"/>
                  <a:gd name="T23" fmla="*/ 25 h 127"/>
                  <a:gd name="T24" fmla="*/ 65 w 143"/>
                  <a:gd name="T25" fmla="*/ 2 h 127"/>
                  <a:gd name="T26" fmla="*/ 41 w 143"/>
                  <a:gd name="T27" fmla="*/ 17 h 127"/>
                  <a:gd name="T28" fmla="*/ 25 w 143"/>
                  <a:gd name="T29" fmla="*/ 12 h 127"/>
                  <a:gd name="T30" fmla="*/ 11 w 143"/>
                  <a:gd name="T31" fmla="*/ 20 h 127"/>
                  <a:gd name="T32" fmla="*/ 18 w 143"/>
                  <a:gd name="T33" fmla="*/ 34 h 127"/>
                  <a:gd name="T34" fmla="*/ 6 w 143"/>
                  <a:gd name="T35" fmla="*/ 37 h 127"/>
                  <a:gd name="T36" fmla="*/ 0 w 143"/>
                  <a:gd name="T37" fmla="*/ 47 h 127"/>
                  <a:gd name="T38" fmla="*/ 3 w 143"/>
                  <a:gd name="T39" fmla="*/ 54 h 127"/>
                  <a:gd name="T40" fmla="*/ 13 w 143"/>
                  <a:gd name="T41" fmla="*/ 59 h 127"/>
                  <a:gd name="T42" fmla="*/ 29 w 143"/>
                  <a:gd name="T43" fmla="*/ 57 h 127"/>
                  <a:gd name="T44" fmla="*/ 30 w 143"/>
                  <a:gd name="T45" fmla="*/ 73 h 127"/>
                  <a:gd name="T46" fmla="*/ 47 w 143"/>
                  <a:gd name="T47" fmla="*/ 77 h 127"/>
                  <a:gd name="T48" fmla="*/ 63 w 143"/>
                  <a:gd name="T49" fmla="*/ 70 h 127"/>
                  <a:gd name="T50" fmla="*/ 67 w 143"/>
                  <a:gd name="T51" fmla="*/ 86 h 127"/>
                  <a:gd name="T52" fmla="*/ 85 w 143"/>
                  <a:gd name="T53" fmla="*/ 87 h 127"/>
                  <a:gd name="T54" fmla="*/ 82 w 143"/>
                  <a:gd name="T55" fmla="*/ 110 h 127"/>
                  <a:gd name="T56" fmla="*/ 88 w 143"/>
                  <a:gd name="T57" fmla="*/ 116 h 127"/>
                  <a:gd name="T58" fmla="*/ 97 w 143"/>
                  <a:gd name="T59" fmla="*/ 118 h 127"/>
                  <a:gd name="T60" fmla="*/ 98 w 143"/>
                  <a:gd name="T61" fmla="*/ 11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3" h="127">
                    <a:moveTo>
                      <a:pt x="98" y="118"/>
                    </a:moveTo>
                    <a:cubicBezTo>
                      <a:pt x="102" y="117"/>
                      <a:pt x="106" y="116"/>
                      <a:pt x="108" y="112"/>
                    </a:cubicBezTo>
                    <a:cubicBezTo>
                      <a:pt x="113" y="127"/>
                      <a:pt x="136" y="120"/>
                      <a:pt x="137" y="106"/>
                    </a:cubicBezTo>
                    <a:cubicBezTo>
                      <a:pt x="137" y="100"/>
                      <a:pt x="132" y="93"/>
                      <a:pt x="126" y="92"/>
                    </a:cubicBezTo>
                    <a:cubicBezTo>
                      <a:pt x="130" y="91"/>
                      <a:pt x="135" y="89"/>
                      <a:pt x="138" y="86"/>
                    </a:cubicBezTo>
                    <a:cubicBezTo>
                      <a:pt x="141" y="83"/>
                      <a:pt x="143" y="79"/>
                      <a:pt x="142" y="74"/>
                    </a:cubicBezTo>
                    <a:cubicBezTo>
                      <a:pt x="141" y="68"/>
                      <a:pt x="132" y="65"/>
                      <a:pt x="126" y="66"/>
                    </a:cubicBezTo>
                    <a:cubicBezTo>
                      <a:pt x="132" y="63"/>
                      <a:pt x="136" y="52"/>
                      <a:pt x="133" y="46"/>
                    </a:cubicBezTo>
                    <a:cubicBezTo>
                      <a:pt x="130" y="42"/>
                      <a:pt x="126" y="40"/>
                      <a:pt x="121" y="40"/>
                    </a:cubicBezTo>
                    <a:cubicBezTo>
                      <a:pt x="119" y="40"/>
                      <a:pt x="111" y="40"/>
                      <a:pt x="110" y="42"/>
                    </a:cubicBezTo>
                    <a:cubicBezTo>
                      <a:pt x="113" y="34"/>
                      <a:pt x="110" y="24"/>
                      <a:pt x="103" y="20"/>
                    </a:cubicBezTo>
                    <a:cubicBezTo>
                      <a:pt x="95" y="16"/>
                      <a:pt x="84" y="18"/>
                      <a:pt x="80" y="25"/>
                    </a:cubicBezTo>
                    <a:cubicBezTo>
                      <a:pt x="80" y="15"/>
                      <a:pt x="74" y="5"/>
                      <a:pt x="65" y="2"/>
                    </a:cubicBezTo>
                    <a:cubicBezTo>
                      <a:pt x="57" y="0"/>
                      <a:pt x="39" y="6"/>
                      <a:pt x="41" y="17"/>
                    </a:cubicBezTo>
                    <a:cubicBezTo>
                      <a:pt x="36" y="14"/>
                      <a:pt x="31" y="12"/>
                      <a:pt x="25" y="12"/>
                    </a:cubicBezTo>
                    <a:cubicBezTo>
                      <a:pt x="19" y="12"/>
                      <a:pt x="13" y="15"/>
                      <a:pt x="11" y="20"/>
                    </a:cubicBezTo>
                    <a:cubicBezTo>
                      <a:pt x="9" y="26"/>
                      <a:pt x="12" y="33"/>
                      <a:pt x="18" y="34"/>
                    </a:cubicBezTo>
                    <a:cubicBezTo>
                      <a:pt x="14" y="34"/>
                      <a:pt x="10" y="35"/>
                      <a:pt x="6" y="37"/>
                    </a:cubicBezTo>
                    <a:cubicBezTo>
                      <a:pt x="2" y="39"/>
                      <a:pt x="0" y="43"/>
                      <a:pt x="0" y="47"/>
                    </a:cubicBezTo>
                    <a:cubicBezTo>
                      <a:pt x="0" y="50"/>
                      <a:pt x="1" y="52"/>
                      <a:pt x="3" y="54"/>
                    </a:cubicBezTo>
                    <a:cubicBezTo>
                      <a:pt x="5" y="57"/>
                      <a:pt x="9" y="59"/>
                      <a:pt x="13" y="59"/>
                    </a:cubicBezTo>
                    <a:cubicBezTo>
                      <a:pt x="19" y="60"/>
                      <a:pt x="24" y="59"/>
                      <a:pt x="29" y="57"/>
                    </a:cubicBezTo>
                    <a:cubicBezTo>
                      <a:pt x="25" y="62"/>
                      <a:pt x="26" y="69"/>
                      <a:pt x="30" y="73"/>
                    </a:cubicBezTo>
                    <a:cubicBezTo>
                      <a:pt x="35" y="77"/>
                      <a:pt x="41" y="78"/>
                      <a:pt x="47" y="77"/>
                    </a:cubicBezTo>
                    <a:cubicBezTo>
                      <a:pt x="53" y="76"/>
                      <a:pt x="58" y="73"/>
                      <a:pt x="63" y="70"/>
                    </a:cubicBezTo>
                    <a:cubicBezTo>
                      <a:pt x="59" y="75"/>
                      <a:pt x="62" y="83"/>
                      <a:pt x="67" y="86"/>
                    </a:cubicBezTo>
                    <a:cubicBezTo>
                      <a:pt x="73" y="90"/>
                      <a:pt x="80" y="89"/>
                      <a:pt x="85" y="87"/>
                    </a:cubicBezTo>
                    <a:cubicBezTo>
                      <a:pt x="79" y="89"/>
                      <a:pt x="81" y="105"/>
                      <a:pt x="82" y="110"/>
                    </a:cubicBezTo>
                    <a:cubicBezTo>
                      <a:pt x="83" y="112"/>
                      <a:pt x="85" y="115"/>
                      <a:pt x="88" y="116"/>
                    </a:cubicBezTo>
                    <a:cubicBezTo>
                      <a:pt x="91" y="118"/>
                      <a:pt x="94" y="118"/>
                      <a:pt x="97" y="118"/>
                    </a:cubicBezTo>
                    <a:cubicBezTo>
                      <a:pt x="97" y="118"/>
                      <a:pt x="98" y="118"/>
                      <a:pt x="98" y="118"/>
                    </a:cubicBezTo>
                    <a:close/>
                  </a:path>
                </a:pathLst>
              </a:custGeom>
              <a:solidFill>
                <a:srgbClr val="000000"/>
              </a:solidFill>
              <a:ln w="9525">
                <a:solidFill>
                  <a:srgbClr val="FFFFFF"/>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8" name="ïṥḻiďê">
                <a:extLst>
                  <a:ext uri="{FF2B5EF4-FFF2-40B4-BE49-F238E27FC236}">
                    <a16:creationId xmlns:a16="http://schemas.microsoft.com/office/drawing/2014/main" id="{0D71EBD0-8880-1BE3-A979-3E6897503765}"/>
                  </a:ext>
                </a:extLst>
              </p:cNvPr>
              <p:cNvSpPr/>
              <p:nvPr/>
            </p:nvSpPr>
            <p:spPr bwMode="auto">
              <a:xfrm>
                <a:off x="7067550" y="2222500"/>
                <a:ext cx="131763" cy="63500"/>
              </a:xfrm>
              <a:custGeom>
                <a:avLst/>
                <a:gdLst>
                  <a:gd name="T0" fmla="*/ 5 w 27"/>
                  <a:gd name="T1" fmla="*/ 0 h 13"/>
                  <a:gd name="T2" fmla="*/ 5 w 27"/>
                  <a:gd name="T3" fmla="*/ 2 h 13"/>
                  <a:gd name="T4" fmla="*/ 4 w 27"/>
                  <a:gd name="T5" fmla="*/ 4 h 13"/>
                  <a:gd name="T6" fmla="*/ 4 w 27"/>
                  <a:gd name="T7" fmla="*/ 4 h 13"/>
                  <a:gd name="T8" fmla="*/ 2 w 27"/>
                  <a:gd name="T9" fmla="*/ 8 h 13"/>
                  <a:gd name="T10" fmla="*/ 2 w 27"/>
                  <a:gd name="T11" fmla="*/ 9 h 13"/>
                  <a:gd name="T12" fmla="*/ 0 w 27"/>
                  <a:gd name="T13" fmla="*/ 13 h 13"/>
                  <a:gd name="T14" fmla="*/ 22 w 27"/>
                  <a:gd name="T15" fmla="*/ 7 h 13"/>
                  <a:gd name="T16" fmla="*/ 27 w 27"/>
                  <a:gd name="T17" fmla="*/ 1 h 13"/>
                  <a:gd name="T18" fmla="*/ 5 w 27"/>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13">
                    <a:moveTo>
                      <a:pt x="5" y="0"/>
                    </a:moveTo>
                    <a:cubicBezTo>
                      <a:pt x="5" y="1"/>
                      <a:pt x="5" y="2"/>
                      <a:pt x="5" y="2"/>
                    </a:cubicBezTo>
                    <a:cubicBezTo>
                      <a:pt x="4" y="3"/>
                      <a:pt x="4" y="3"/>
                      <a:pt x="4" y="4"/>
                    </a:cubicBezTo>
                    <a:cubicBezTo>
                      <a:pt x="4" y="4"/>
                      <a:pt x="4" y="4"/>
                      <a:pt x="4" y="4"/>
                    </a:cubicBezTo>
                    <a:cubicBezTo>
                      <a:pt x="4" y="6"/>
                      <a:pt x="3" y="7"/>
                      <a:pt x="2" y="8"/>
                    </a:cubicBezTo>
                    <a:cubicBezTo>
                      <a:pt x="2" y="8"/>
                      <a:pt x="2" y="9"/>
                      <a:pt x="2" y="9"/>
                    </a:cubicBezTo>
                    <a:cubicBezTo>
                      <a:pt x="2" y="10"/>
                      <a:pt x="1" y="12"/>
                      <a:pt x="0" y="13"/>
                    </a:cubicBezTo>
                    <a:cubicBezTo>
                      <a:pt x="7" y="13"/>
                      <a:pt x="16" y="13"/>
                      <a:pt x="22" y="7"/>
                    </a:cubicBezTo>
                    <a:cubicBezTo>
                      <a:pt x="24" y="5"/>
                      <a:pt x="26" y="3"/>
                      <a:pt x="27" y="1"/>
                    </a:cubicBezTo>
                    <a:cubicBezTo>
                      <a:pt x="20" y="3"/>
                      <a:pt x="13" y="3"/>
                      <a:pt x="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îṡḻiďè">
                <a:extLst>
                  <a:ext uri="{FF2B5EF4-FFF2-40B4-BE49-F238E27FC236}">
                    <a16:creationId xmlns:a16="http://schemas.microsoft.com/office/drawing/2014/main" id="{643CD89C-9771-FB36-B89A-BEE44160EBE6}"/>
                  </a:ext>
                </a:extLst>
              </p:cNvPr>
              <p:cNvSpPr/>
              <p:nvPr/>
            </p:nvSpPr>
            <p:spPr bwMode="auto">
              <a:xfrm>
                <a:off x="7010400" y="2038350"/>
                <a:ext cx="101600" cy="63500"/>
              </a:xfrm>
              <a:custGeom>
                <a:avLst/>
                <a:gdLst>
                  <a:gd name="T0" fmla="*/ 0 w 21"/>
                  <a:gd name="T1" fmla="*/ 0 h 13"/>
                  <a:gd name="T2" fmla="*/ 8 w 21"/>
                  <a:gd name="T3" fmla="*/ 11 h 13"/>
                  <a:gd name="T4" fmla="*/ 21 w 21"/>
                  <a:gd name="T5" fmla="*/ 7 h 13"/>
                </a:gdLst>
                <a:ahLst/>
                <a:cxnLst>
                  <a:cxn ang="0">
                    <a:pos x="T0" y="T1"/>
                  </a:cxn>
                  <a:cxn ang="0">
                    <a:pos x="T2" y="T3"/>
                  </a:cxn>
                  <a:cxn ang="0">
                    <a:pos x="T4" y="T5"/>
                  </a:cxn>
                </a:cxnLst>
                <a:rect l="0" t="0" r="r" b="b"/>
                <a:pathLst>
                  <a:path w="21" h="13">
                    <a:moveTo>
                      <a:pt x="0" y="0"/>
                    </a:moveTo>
                    <a:cubicBezTo>
                      <a:pt x="0" y="5"/>
                      <a:pt x="3" y="10"/>
                      <a:pt x="8" y="11"/>
                    </a:cubicBezTo>
                    <a:cubicBezTo>
                      <a:pt x="13" y="13"/>
                      <a:pt x="18" y="11"/>
                      <a:pt x="21" y="7"/>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îṩļîḓé">
                <a:extLst>
                  <a:ext uri="{FF2B5EF4-FFF2-40B4-BE49-F238E27FC236}">
                    <a16:creationId xmlns:a16="http://schemas.microsoft.com/office/drawing/2014/main" id="{C04ADDC2-7AC3-B6CD-AE65-B9DA43B51195}"/>
                  </a:ext>
                </a:extLst>
              </p:cNvPr>
              <p:cNvSpPr/>
              <p:nvPr/>
            </p:nvSpPr>
            <p:spPr bwMode="auto">
              <a:xfrm>
                <a:off x="7354888" y="1974850"/>
                <a:ext cx="155575" cy="155575"/>
              </a:xfrm>
              <a:custGeom>
                <a:avLst/>
                <a:gdLst>
                  <a:gd name="T0" fmla="*/ 0 w 32"/>
                  <a:gd name="T1" fmla="*/ 6 h 32"/>
                  <a:gd name="T2" fmla="*/ 16 w 32"/>
                  <a:gd name="T3" fmla="*/ 0 h 32"/>
                  <a:gd name="T4" fmla="*/ 30 w 32"/>
                  <a:gd name="T5" fmla="*/ 9 h 32"/>
                  <a:gd name="T6" fmla="*/ 28 w 32"/>
                  <a:gd name="T7" fmla="*/ 24 h 32"/>
                  <a:gd name="T8" fmla="*/ 16 w 32"/>
                  <a:gd name="T9" fmla="*/ 31 h 32"/>
                  <a:gd name="T10" fmla="*/ 4 w 32"/>
                  <a:gd name="T11" fmla="*/ 28 h 32"/>
                </a:gdLst>
                <a:ahLst/>
                <a:cxnLst>
                  <a:cxn ang="0">
                    <a:pos x="T0" y="T1"/>
                  </a:cxn>
                  <a:cxn ang="0">
                    <a:pos x="T2" y="T3"/>
                  </a:cxn>
                  <a:cxn ang="0">
                    <a:pos x="T4" y="T5"/>
                  </a:cxn>
                  <a:cxn ang="0">
                    <a:pos x="T6" y="T7"/>
                  </a:cxn>
                  <a:cxn ang="0">
                    <a:pos x="T8" y="T9"/>
                  </a:cxn>
                  <a:cxn ang="0">
                    <a:pos x="T10" y="T11"/>
                  </a:cxn>
                </a:cxnLst>
                <a:rect l="0" t="0" r="r" b="b"/>
                <a:pathLst>
                  <a:path w="32" h="32">
                    <a:moveTo>
                      <a:pt x="0" y="6"/>
                    </a:moveTo>
                    <a:cubicBezTo>
                      <a:pt x="5" y="2"/>
                      <a:pt x="10" y="0"/>
                      <a:pt x="16" y="0"/>
                    </a:cubicBezTo>
                    <a:cubicBezTo>
                      <a:pt x="22" y="1"/>
                      <a:pt x="28" y="4"/>
                      <a:pt x="30" y="9"/>
                    </a:cubicBezTo>
                    <a:cubicBezTo>
                      <a:pt x="32" y="14"/>
                      <a:pt x="31" y="19"/>
                      <a:pt x="28" y="24"/>
                    </a:cubicBezTo>
                    <a:cubicBezTo>
                      <a:pt x="26" y="28"/>
                      <a:pt x="21" y="31"/>
                      <a:pt x="16" y="31"/>
                    </a:cubicBezTo>
                    <a:cubicBezTo>
                      <a:pt x="11" y="32"/>
                      <a:pt x="7" y="31"/>
                      <a:pt x="4" y="28"/>
                    </a:cubicBezTo>
                  </a:path>
                </a:pathLst>
              </a:custGeom>
              <a:solidFill>
                <a:srgbClr val="FFFFFF"/>
              </a:solidFill>
              <a:ln w="9525" cap="flat">
                <a:solidFill>
                  <a:srgbClr val="22222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iṡḷíḋe">
                <a:extLst>
                  <a:ext uri="{FF2B5EF4-FFF2-40B4-BE49-F238E27FC236}">
                    <a16:creationId xmlns:a16="http://schemas.microsoft.com/office/drawing/2014/main" id="{96581478-FCC0-C566-991C-3E08EFF1F978}"/>
                  </a:ext>
                </a:extLst>
              </p:cNvPr>
              <p:cNvSpPr/>
              <p:nvPr/>
            </p:nvSpPr>
            <p:spPr bwMode="auto">
              <a:xfrm>
                <a:off x="7354888" y="1974850"/>
                <a:ext cx="155575" cy="155575"/>
              </a:xfrm>
              <a:custGeom>
                <a:avLst/>
                <a:gdLst>
                  <a:gd name="T0" fmla="*/ 0 w 32"/>
                  <a:gd name="T1" fmla="*/ 6 h 32"/>
                  <a:gd name="T2" fmla="*/ 16 w 32"/>
                  <a:gd name="T3" fmla="*/ 0 h 32"/>
                  <a:gd name="T4" fmla="*/ 30 w 32"/>
                  <a:gd name="T5" fmla="*/ 9 h 32"/>
                  <a:gd name="T6" fmla="*/ 28 w 32"/>
                  <a:gd name="T7" fmla="*/ 24 h 32"/>
                  <a:gd name="T8" fmla="*/ 16 w 32"/>
                  <a:gd name="T9" fmla="*/ 31 h 32"/>
                  <a:gd name="T10" fmla="*/ 4 w 32"/>
                  <a:gd name="T11" fmla="*/ 28 h 32"/>
                </a:gdLst>
                <a:ahLst/>
                <a:cxnLst>
                  <a:cxn ang="0">
                    <a:pos x="T0" y="T1"/>
                  </a:cxn>
                  <a:cxn ang="0">
                    <a:pos x="T2" y="T3"/>
                  </a:cxn>
                  <a:cxn ang="0">
                    <a:pos x="T4" y="T5"/>
                  </a:cxn>
                  <a:cxn ang="0">
                    <a:pos x="T6" y="T7"/>
                  </a:cxn>
                  <a:cxn ang="0">
                    <a:pos x="T8" y="T9"/>
                  </a:cxn>
                  <a:cxn ang="0">
                    <a:pos x="T10" y="T11"/>
                  </a:cxn>
                </a:cxnLst>
                <a:rect l="0" t="0" r="r" b="b"/>
                <a:pathLst>
                  <a:path w="32" h="32">
                    <a:moveTo>
                      <a:pt x="0" y="6"/>
                    </a:moveTo>
                    <a:cubicBezTo>
                      <a:pt x="5" y="2"/>
                      <a:pt x="10" y="0"/>
                      <a:pt x="16" y="0"/>
                    </a:cubicBezTo>
                    <a:cubicBezTo>
                      <a:pt x="22" y="1"/>
                      <a:pt x="28" y="4"/>
                      <a:pt x="30" y="9"/>
                    </a:cubicBezTo>
                    <a:cubicBezTo>
                      <a:pt x="32" y="14"/>
                      <a:pt x="31" y="19"/>
                      <a:pt x="28" y="24"/>
                    </a:cubicBezTo>
                    <a:cubicBezTo>
                      <a:pt x="26" y="28"/>
                      <a:pt x="21" y="31"/>
                      <a:pt x="16" y="31"/>
                    </a:cubicBezTo>
                    <a:cubicBezTo>
                      <a:pt x="11" y="32"/>
                      <a:pt x="7" y="31"/>
                      <a:pt x="4" y="28"/>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îs1ïḑe">
                <a:extLst>
                  <a:ext uri="{FF2B5EF4-FFF2-40B4-BE49-F238E27FC236}">
                    <a16:creationId xmlns:a16="http://schemas.microsoft.com/office/drawing/2014/main" id="{608F7D3E-92AC-12F4-0A2C-C6741E6243DD}"/>
                  </a:ext>
                </a:extLst>
              </p:cNvPr>
              <p:cNvSpPr/>
              <p:nvPr/>
            </p:nvSpPr>
            <p:spPr bwMode="auto">
              <a:xfrm>
                <a:off x="7373938" y="2005013"/>
                <a:ext cx="73025" cy="33338"/>
              </a:xfrm>
              <a:custGeom>
                <a:avLst/>
                <a:gdLst>
                  <a:gd name="T0" fmla="*/ 15 w 15"/>
                  <a:gd name="T1" fmla="*/ 0 h 7"/>
                  <a:gd name="T2" fmla="*/ 7 w 15"/>
                  <a:gd name="T3" fmla="*/ 2 h 7"/>
                  <a:gd name="T4" fmla="*/ 0 w 15"/>
                  <a:gd name="T5" fmla="*/ 7 h 7"/>
                </a:gdLst>
                <a:ahLst/>
                <a:cxnLst>
                  <a:cxn ang="0">
                    <a:pos x="T0" y="T1"/>
                  </a:cxn>
                  <a:cxn ang="0">
                    <a:pos x="T2" y="T3"/>
                  </a:cxn>
                  <a:cxn ang="0">
                    <a:pos x="T4" y="T5"/>
                  </a:cxn>
                </a:cxnLst>
                <a:rect l="0" t="0" r="r" b="b"/>
                <a:pathLst>
                  <a:path w="15" h="7">
                    <a:moveTo>
                      <a:pt x="15" y="0"/>
                    </a:moveTo>
                    <a:cubicBezTo>
                      <a:pt x="12" y="0"/>
                      <a:pt x="10" y="1"/>
                      <a:pt x="7" y="2"/>
                    </a:cubicBezTo>
                    <a:cubicBezTo>
                      <a:pt x="4" y="4"/>
                      <a:pt x="2" y="5"/>
                      <a:pt x="0" y="7"/>
                    </a:cubicBezTo>
                  </a:path>
                </a:pathLst>
              </a:custGeom>
              <a:solidFill>
                <a:srgbClr val="FFFFFF"/>
              </a:solidFill>
              <a:ln w="9525" cap="flat">
                <a:solidFill>
                  <a:srgbClr val="22222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îślíḓe">
                <a:extLst>
                  <a:ext uri="{FF2B5EF4-FFF2-40B4-BE49-F238E27FC236}">
                    <a16:creationId xmlns:a16="http://schemas.microsoft.com/office/drawing/2014/main" id="{913236D2-9E30-1E66-F9C3-E253695E7580}"/>
                  </a:ext>
                </a:extLst>
              </p:cNvPr>
              <p:cNvSpPr/>
              <p:nvPr/>
            </p:nvSpPr>
            <p:spPr bwMode="auto">
              <a:xfrm>
                <a:off x="7373938" y="2005013"/>
                <a:ext cx="73025" cy="33338"/>
              </a:xfrm>
              <a:custGeom>
                <a:avLst/>
                <a:gdLst>
                  <a:gd name="T0" fmla="*/ 15 w 15"/>
                  <a:gd name="T1" fmla="*/ 0 h 7"/>
                  <a:gd name="T2" fmla="*/ 7 w 15"/>
                  <a:gd name="T3" fmla="*/ 2 h 7"/>
                  <a:gd name="T4" fmla="*/ 0 w 15"/>
                  <a:gd name="T5" fmla="*/ 7 h 7"/>
                </a:gdLst>
                <a:ahLst/>
                <a:cxnLst>
                  <a:cxn ang="0">
                    <a:pos x="T0" y="T1"/>
                  </a:cxn>
                  <a:cxn ang="0">
                    <a:pos x="T2" y="T3"/>
                  </a:cxn>
                  <a:cxn ang="0">
                    <a:pos x="T4" y="T5"/>
                  </a:cxn>
                </a:cxnLst>
                <a:rect l="0" t="0" r="r" b="b"/>
                <a:pathLst>
                  <a:path w="15" h="7">
                    <a:moveTo>
                      <a:pt x="15" y="0"/>
                    </a:moveTo>
                    <a:cubicBezTo>
                      <a:pt x="12" y="0"/>
                      <a:pt x="10" y="1"/>
                      <a:pt x="7" y="2"/>
                    </a:cubicBezTo>
                    <a:cubicBezTo>
                      <a:pt x="4" y="4"/>
                      <a:pt x="2" y="5"/>
                      <a:pt x="0" y="7"/>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ïšḻïḋe">
                <a:extLst>
                  <a:ext uri="{FF2B5EF4-FFF2-40B4-BE49-F238E27FC236}">
                    <a16:creationId xmlns:a16="http://schemas.microsoft.com/office/drawing/2014/main" id="{FB5DAE1E-19CC-C340-BA69-848AFBDECB0F}"/>
                  </a:ext>
                </a:extLst>
              </p:cNvPr>
              <p:cNvSpPr/>
              <p:nvPr/>
            </p:nvSpPr>
            <p:spPr bwMode="auto">
              <a:xfrm>
                <a:off x="6384925" y="2630488"/>
                <a:ext cx="111125" cy="141288"/>
              </a:xfrm>
              <a:custGeom>
                <a:avLst/>
                <a:gdLst>
                  <a:gd name="T0" fmla="*/ 0 w 23"/>
                  <a:gd name="T1" fmla="*/ 29 h 29"/>
                  <a:gd name="T2" fmla="*/ 16 w 23"/>
                  <a:gd name="T3" fmla="*/ 10 h 29"/>
                  <a:gd name="T4" fmla="*/ 23 w 23"/>
                  <a:gd name="T5" fmla="*/ 0 h 29"/>
                </a:gdLst>
                <a:ahLst/>
                <a:cxnLst>
                  <a:cxn ang="0">
                    <a:pos x="T0" y="T1"/>
                  </a:cxn>
                  <a:cxn ang="0">
                    <a:pos x="T2" y="T3"/>
                  </a:cxn>
                  <a:cxn ang="0">
                    <a:pos x="T4" y="T5"/>
                  </a:cxn>
                </a:cxnLst>
                <a:rect l="0" t="0" r="r" b="b"/>
                <a:pathLst>
                  <a:path w="23" h="29">
                    <a:moveTo>
                      <a:pt x="0" y="29"/>
                    </a:moveTo>
                    <a:cubicBezTo>
                      <a:pt x="5" y="23"/>
                      <a:pt x="10" y="16"/>
                      <a:pt x="16" y="10"/>
                    </a:cubicBezTo>
                    <a:cubicBezTo>
                      <a:pt x="18" y="7"/>
                      <a:pt x="21" y="3"/>
                      <a:pt x="23" y="0"/>
                    </a:cubicBezTo>
                  </a:path>
                </a:pathLst>
              </a:custGeom>
              <a:solidFill>
                <a:srgbClr val="7696EA"/>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îṣ1iḑé">
                <a:extLst>
                  <a:ext uri="{FF2B5EF4-FFF2-40B4-BE49-F238E27FC236}">
                    <a16:creationId xmlns:a16="http://schemas.microsoft.com/office/drawing/2014/main" id="{81240CFD-6520-5EB9-B39D-628A3A57842B}"/>
                  </a:ext>
                </a:extLst>
              </p:cNvPr>
              <p:cNvSpPr/>
              <p:nvPr/>
            </p:nvSpPr>
            <p:spPr bwMode="auto">
              <a:xfrm>
                <a:off x="6384925" y="2630488"/>
                <a:ext cx="111125" cy="141288"/>
              </a:xfrm>
              <a:custGeom>
                <a:avLst/>
                <a:gdLst>
                  <a:gd name="T0" fmla="*/ 0 w 23"/>
                  <a:gd name="T1" fmla="*/ 29 h 29"/>
                  <a:gd name="T2" fmla="*/ 16 w 23"/>
                  <a:gd name="T3" fmla="*/ 10 h 29"/>
                  <a:gd name="T4" fmla="*/ 23 w 23"/>
                  <a:gd name="T5" fmla="*/ 0 h 29"/>
                </a:gdLst>
                <a:ahLst/>
                <a:cxnLst>
                  <a:cxn ang="0">
                    <a:pos x="T0" y="T1"/>
                  </a:cxn>
                  <a:cxn ang="0">
                    <a:pos x="T2" y="T3"/>
                  </a:cxn>
                  <a:cxn ang="0">
                    <a:pos x="T4" y="T5"/>
                  </a:cxn>
                </a:cxnLst>
                <a:rect l="0" t="0" r="r" b="b"/>
                <a:pathLst>
                  <a:path w="23" h="29">
                    <a:moveTo>
                      <a:pt x="0" y="29"/>
                    </a:moveTo>
                    <a:cubicBezTo>
                      <a:pt x="5" y="23"/>
                      <a:pt x="10" y="16"/>
                      <a:pt x="16" y="10"/>
                    </a:cubicBezTo>
                    <a:cubicBezTo>
                      <a:pt x="18" y="7"/>
                      <a:pt x="21" y="3"/>
                      <a:pt x="23" y="0"/>
                    </a:cubicBez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ïṧļiḋê">
                <a:extLst>
                  <a:ext uri="{FF2B5EF4-FFF2-40B4-BE49-F238E27FC236}">
                    <a16:creationId xmlns:a16="http://schemas.microsoft.com/office/drawing/2014/main" id="{C7414FCF-2568-1FCB-4D5F-C851174A6864}"/>
                  </a:ext>
                </a:extLst>
              </p:cNvPr>
              <p:cNvSpPr/>
              <p:nvPr/>
            </p:nvSpPr>
            <p:spPr bwMode="auto">
              <a:xfrm>
                <a:off x="4195763" y="3271838"/>
                <a:ext cx="1752600" cy="998538"/>
              </a:xfrm>
              <a:custGeom>
                <a:avLst/>
                <a:gdLst>
                  <a:gd name="T0" fmla="*/ 361 w 361"/>
                  <a:gd name="T1" fmla="*/ 40 h 206"/>
                  <a:gd name="T2" fmla="*/ 163 w 361"/>
                  <a:gd name="T3" fmla="*/ 7 h 206"/>
                  <a:gd name="T4" fmla="*/ 69 w 361"/>
                  <a:gd name="T5" fmla="*/ 38 h 206"/>
                  <a:gd name="T6" fmla="*/ 23 w 361"/>
                  <a:gd name="T7" fmla="*/ 128 h 206"/>
                  <a:gd name="T8" fmla="*/ 0 w 361"/>
                  <a:gd name="T9" fmla="*/ 206 h 206"/>
                </a:gdLst>
                <a:ahLst/>
                <a:cxnLst>
                  <a:cxn ang="0">
                    <a:pos x="T0" y="T1"/>
                  </a:cxn>
                  <a:cxn ang="0">
                    <a:pos x="T2" y="T3"/>
                  </a:cxn>
                  <a:cxn ang="0">
                    <a:pos x="T4" y="T5"/>
                  </a:cxn>
                  <a:cxn ang="0">
                    <a:pos x="T6" y="T7"/>
                  </a:cxn>
                  <a:cxn ang="0">
                    <a:pos x="T8" y="T9"/>
                  </a:cxn>
                </a:cxnLst>
                <a:rect l="0" t="0" r="r" b="b"/>
                <a:pathLst>
                  <a:path w="361" h="206">
                    <a:moveTo>
                      <a:pt x="361" y="40"/>
                    </a:moveTo>
                    <a:cubicBezTo>
                      <a:pt x="286" y="26"/>
                      <a:pt x="238" y="21"/>
                      <a:pt x="163" y="7"/>
                    </a:cubicBezTo>
                    <a:cubicBezTo>
                      <a:pt x="130" y="0"/>
                      <a:pt x="92" y="13"/>
                      <a:pt x="69" y="38"/>
                    </a:cubicBezTo>
                    <a:cubicBezTo>
                      <a:pt x="46" y="63"/>
                      <a:pt x="34" y="95"/>
                      <a:pt x="23" y="128"/>
                    </a:cubicBezTo>
                    <a:cubicBezTo>
                      <a:pt x="15" y="153"/>
                      <a:pt x="7" y="179"/>
                      <a:pt x="0" y="206"/>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îṡlïḑé">
                <a:extLst>
                  <a:ext uri="{FF2B5EF4-FFF2-40B4-BE49-F238E27FC236}">
                    <a16:creationId xmlns:a16="http://schemas.microsoft.com/office/drawing/2014/main" id="{DCEAE201-04D0-D989-1FC1-8244AE1E2381}"/>
                  </a:ext>
                </a:extLst>
              </p:cNvPr>
              <p:cNvSpPr/>
              <p:nvPr/>
            </p:nvSpPr>
            <p:spPr bwMode="auto">
              <a:xfrm>
                <a:off x="4875213" y="3944938"/>
                <a:ext cx="49213" cy="214313"/>
              </a:xfrm>
              <a:custGeom>
                <a:avLst/>
                <a:gdLst>
                  <a:gd name="T0" fmla="*/ 10 w 10"/>
                  <a:gd name="T1" fmla="*/ 44 h 44"/>
                  <a:gd name="T2" fmla="*/ 0 w 10"/>
                  <a:gd name="T3" fmla="*/ 0 h 44"/>
                </a:gdLst>
                <a:ahLst/>
                <a:cxnLst>
                  <a:cxn ang="0">
                    <a:pos x="T0" y="T1"/>
                  </a:cxn>
                  <a:cxn ang="0">
                    <a:pos x="T2" y="T3"/>
                  </a:cxn>
                </a:cxnLst>
                <a:rect l="0" t="0" r="r" b="b"/>
                <a:pathLst>
                  <a:path w="10" h="44">
                    <a:moveTo>
                      <a:pt x="10" y="44"/>
                    </a:moveTo>
                    <a:cubicBezTo>
                      <a:pt x="7" y="29"/>
                      <a:pt x="4" y="14"/>
                      <a:pt x="0" y="0"/>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ïṧḻïḍé">
                <a:extLst>
                  <a:ext uri="{FF2B5EF4-FFF2-40B4-BE49-F238E27FC236}">
                    <a16:creationId xmlns:a16="http://schemas.microsoft.com/office/drawing/2014/main" id="{320ACB50-F839-3884-87DB-0481BEC6184D}"/>
                  </a:ext>
                </a:extLst>
              </p:cNvPr>
              <p:cNvSpPr/>
              <p:nvPr/>
            </p:nvSpPr>
            <p:spPr bwMode="auto">
              <a:xfrm>
                <a:off x="6975475" y="2805113"/>
                <a:ext cx="214313" cy="306388"/>
              </a:xfrm>
              <a:custGeom>
                <a:avLst/>
                <a:gdLst>
                  <a:gd name="T0" fmla="*/ 8 w 44"/>
                  <a:gd name="T1" fmla="*/ 63 h 63"/>
                  <a:gd name="T2" fmla="*/ 0 w 44"/>
                  <a:gd name="T3" fmla="*/ 58 h 63"/>
                  <a:gd name="T4" fmla="*/ 40 w 44"/>
                  <a:gd name="T5" fmla="*/ 9 h 63"/>
                  <a:gd name="T6" fmla="*/ 44 w 44"/>
                  <a:gd name="T7" fmla="*/ 0 h 63"/>
                </a:gdLst>
                <a:ahLst/>
                <a:cxnLst>
                  <a:cxn ang="0">
                    <a:pos x="T0" y="T1"/>
                  </a:cxn>
                  <a:cxn ang="0">
                    <a:pos x="T2" y="T3"/>
                  </a:cxn>
                  <a:cxn ang="0">
                    <a:pos x="T4" y="T5"/>
                  </a:cxn>
                  <a:cxn ang="0">
                    <a:pos x="T6" y="T7"/>
                  </a:cxn>
                </a:cxnLst>
                <a:rect l="0" t="0" r="r" b="b"/>
                <a:pathLst>
                  <a:path w="44" h="63">
                    <a:moveTo>
                      <a:pt x="8" y="63"/>
                    </a:moveTo>
                    <a:cubicBezTo>
                      <a:pt x="5" y="61"/>
                      <a:pt x="3" y="60"/>
                      <a:pt x="0" y="58"/>
                    </a:cubicBezTo>
                    <a:cubicBezTo>
                      <a:pt x="14" y="42"/>
                      <a:pt x="27" y="26"/>
                      <a:pt x="40" y="9"/>
                    </a:cubicBezTo>
                    <a:cubicBezTo>
                      <a:pt x="42" y="7"/>
                      <a:pt x="44" y="4"/>
                      <a:pt x="44" y="0"/>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iṡḷîďê">
                <a:extLst>
                  <a:ext uri="{FF2B5EF4-FFF2-40B4-BE49-F238E27FC236}">
                    <a16:creationId xmlns:a16="http://schemas.microsoft.com/office/drawing/2014/main" id="{63FFE610-DB2E-174E-C771-968B869FCE93}"/>
                  </a:ext>
                </a:extLst>
              </p:cNvPr>
              <p:cNvSpPr/>
              <p:nvPr/>
            </p:nvSpPr>
            <p:spPr bwMode="auto">
              <a:xfrm>
                <a:off x="6369050" y="2640013"/>
                <a:ext cx="122238" cy="117475"/>
              </a:xfrm>
              <a:custGeom>
                <a:avLst/>
                <a:gdLst>
                  <a:gd name="T0" fmla="*/ 0 w 25"/>
                  <a:gd name="T1" fmla="*/ 14 h 24"/>
                  <a:gd name="T2" fmla="*/ 1 w 25"/>
                  <a:gd name="T3" fmla="*/ 12 h 24"/>
                  <a:gd name="T4" fmla="*/ 6 w 25"/>
                  <a:gd name="T5" fmla="*/ 8 h 24"/>
                  <a:gd name="T6" fmla="*/ 12 w 25"/>
                  <a:gd name="T7" fmla="*/ 6 h 24"/>
                  <a:gd name="T8" fmla="*/ 18 w 25"/>
                  <a:gd name="T9" fmla="*/ 1 h 24"/>
                  <a:gd name="T10" fmla="*/ 21 w 25"/>
                  <a:gd name="T11" fmla="*/ 1 h 24"/>
                  <a:gd name="T12" fmla="*/ 24 w 25"/>
                  <a:gd name="T13" fmla="*/ 0 h 24"/>
                  <a:gd name="T14" fmla="*/ 22 w 25"/>
                  <a:gd name="T15" fmla="*/ 4 h 24"/>
                  <a:gd name="T16" fmla="*/ 17 w 25"/>
                  <a:gd name="T17" fmla="*/ 12 h 24"/>
                  <a:gd name="T18" fmla="*/ 12 w 25"/>
                  <a:gd name="T19" fmla="*/ 18 h 24"/>
                  <a:gd name="T20" fmla="*/ 6 w 25"/>
                  <a:gd name="T21" fmla="*/ 24 h 24"/>
                  <a:gd name="T22" fmla="*/ 1 w 25"/>
                  <a:gd name="T23" fmla="*/ 19 h 24"/>
                  <a:gd name="T24" fmla="*/ 0 w 25"/>
                  <a:gd name="T25"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4">
                    <a:moveTo>
                      <a:pt x="0" y="14"/>
                    </a:moveTo>
                    <a:cubicBezTo>
                      <a:pt x="1" y="14"/>
                      <a:pt x="1" y="13"/>
                      <a:pt x="1" y="12"/>
                    </a:cubicBezTo>
                    <a:cubicBezTo>
                      <a:pt x="2" y="11"/>
                      <a:pt x="4" y="9"/>
                      <a:pt x="6" y="8"/>
                    </a:cubicBezTo>
                    <a:cubicBezTo>
                      <a:pt x="9" y="8"/>
                      <a:pt x="11" y="9"/>
                      <a:pt x="12" y="6"/>
                    </a:cubicBezTo>
                    <a:cubicBezTo>
                      <a:pt x="13" y="3"/>
                      <a:pt x="15" y="1"/>
                      <a:pt x="18" y="1"/>
                    </a:cubicBezTo>
                    <a:cubicBezTo>
                      <a:pt x="19" y="1"/>
                      <a:pt x="20" y="1"/>
                      <a:pt x="21" y="1"/>
                    </a:cubicBezTo>
                    <a:cubicBezTo>
                      <a:pt x="22" y="1"/>
                      <a:pt x="23" y="0"/>
                      <a:pt x="24" y="0"/>
                    </a:cubicBezTo>
                    <a:cubicBezTo>
                      <a:pt x="25" y="1"/>
                      <a:pt x="23" y="3"/>
                      <a:pt x="22" y="4"/>
                    </a:cubicBezTo>
                    <a:cubicBezTo>
                      <a:pt x="21" y="7"/>
                      <a:pt x="19" y="9"/>
                      <a:pt x="17" y="12"/>
                    </a:cubicBezTo>
                    <a:cubicBezTo>
                      <a:pt x="16" y="14"/>
                      <a:pt x="14" y="16"/>
                      <a:pt x="12" y="18"/>
                    </a:cubicBezTo>
                    <a:cubicBezTo>
                      <a:pt x="11" y="19"/>
                      <a:pt x="6" y="24"/>
                      <a:pt x="6" y="24"/>
                    </a:cubicBezTo>
                    <a:cubicBezTo>
                      <a:pt x="5" y="22"/>
                      <a:pt x="3" y="21"/>
                      <a:pt x="1" y="19"/>
                    </a:cubicBezTo>
                    <a:cubicBezTo>
                      <a:pt x="0" y="18"/>
                      <a:pt x="0" y="16"/>
                      <a:pt x="0"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îṩ1îḓé">
                <a:extLst>
                  <a:ext uri="{FF2B5EF4-FFF2-40B4-BE49-F238E27FC236}">
                    <a16:creationId xmlns:a16="http://schemas.microsoft.com/office/drawing/2014/main" id="{CDCA8295-600F-B80A-0B95-8F023A7B1337}"/>
                  </a:ext>
                </a:extLst>
              </p:cNvPr>
              <p:cNvSpPr/>
              <p:nvPr/>
            </p:nvSpPr>
            <p:spPr bwMode="auto">
              <a:xfrm>
                <a:off x="6918325" y="3567113"/>
                <a:ext cx="169863" cy="33338"/>
              </a:xfrm>
              <a:custGeom>
                <a:avLst/>
                <a:gdLst>
                  <a:gd name="T0" fmla="*/ 0 w 35"/>
                  <a:gd name="T1" fmla="*/ 5 h 7"/>
                  <a:gd name="T2" fmla="*/ 19 w 35"/>
                  <a:gd name="T3" fmla="*/ 7 h 7"/>
                  <a:gd name="T4" fmla="*/ 35 w 35"/>
                  <a:gd name="T5" fmla="*/ 0 h 7"/>
                </a:gdLst>
                <a:ahLst/>
                <a:cxnLst>
                  <a:cxn ang="0">
                    <a:pos x="T0" y="T1"/>
                  </a:cxn>
                  <a:cxn ang="0">
                    <a:pos x="T2" y="T3"/>
                  </a:cxn>
                  <a:cxn ang="0">
                    <a:pos x="T4" y="T5"/>
                  </a:cxn>
                </a:cxnLst>
                <a:rect l="0" t="0" r="r" b="b"/>
                <a:pathLst>
                  <a:path w="35" h="7">
                    <a:moveTo>
                      <a:pt x="0" y="5"/>
                    </a:moveTo>
                    <a:cubicBezTo>
                      <a:pt x="6" y="7"/>
                      <a:pt x="12" y="7"/>
                      <a:pt x="19" y="7"/>
                    </a:cubicBezTo>
                    <a:cubicBezTo>
                      <a:pt x="25" y="6"/>
                      <a:pt x="31" y="4"/>
                      <a:pt x="35" y="0"/>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ïṥľíḓé">
                <a:extLst>
                  <a:ext uri="{FF2B5EF4-FFF2-40B4-BE49-F238E27FC236}">
                    <a16:creationId xmlns:a16="http://schemas.microsoft.com/office/drawing/2014/main" id="{B3EF892A-74EE-C94F-3566-36ABE3A32BBA}"/>
                  </a:ext>
                </a:extLst>
              </p:cNvPr>
              <p:cNvSpPr/>
              <p:nvPr/>
            </p:nvSpPr>
            <p:spPr bwMode="auto">
              <a:xfrm>
                <a:off x="7112000" y="3513138"/>
                <a:ext cx="38100" cy="39688"/>
              </a:xfrm>
              <a:custGeom>
                <a:avLst/>
                <a:gdLst>
                  <a:gd name="T0" fmla="*/ 0 w 8"/>
                  <a:gd name="T1" fmla="*/ 8 h 8"/>
                  <a:gd name="T2" fmla="*/ 8 w 8"/>
                  <a:gd name="T3" fmla="*/ 0 h 8"/>
                </a:gdLst>
                <a:ahLst/>
                <a:cxnLst>
                  <a:cxn ang="0">
                    <a:pos x="T0" y="T1"/>
                  </a:cxn>
                  <a:cxn ang="0">
                    <a:pos x="T2" y="T3"/>
                  </a:cxn>
                </a:cxnLst>
                <a:rect l="0" t="0" r="r" b="b"/>
                <a:pathLst>
                  <a:path w="8" h="8">
                    <a:moveTo>
                      <a:pt x="0" y="8"/>
                    </a:moveTo>
                    <a:cubicBezTo>
                      <a:pt x="3" y="6"/>
                      <a:pt x="6" y="3"/>
                      <a:pt x="8" y="0"/>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îṥḻíḓè">
                <a:extLst>
                  <a:ext uri="{FF2B5EF4-FFF2-40B4-BE49-F238E27FC236}">
                    <a16:creationId xmlns:a16="http://schemas.microsoft.com/office/drawing/2014/main" id="{8D626A25-EC50-A553-7FE9-B5EDA3BC4446}"/>
                  </a:ext>
                </a:extLst>
              </p:cNvPr>
              <p:cNvSpPr/>
              <p:nvPr/>
            </p:nvSpPr>
            <p:spPr bwMode="auto">
              <a:xfrm>
                <a:off x="6946900" y="3184525"/>
                <a:ext cx="44450" cy="0"/>
              </a:xfrm>
              <a:custGeom>
                <a:avLst/>
                <a:gdLst>
                  <a:gd name="T0" fmla="*/ 0 w 9"/>
                  <a:gd name="T1" fmla="*/ 9 w 9"/>
                </a:gdLst>
                <a:ahLst/>
                <a:cxnLst>
                  <a:cxn ang="0">
                    <a:pos x="T0" y="0"/>
                  </a:cxn>
                  <a:cxn ang="0">
                    <a:pos x="T1" y="0"/>
                  </a:cxn>
                </a:cxnLst>
                <a:rect l="0" t="0" r="r" b="b"/>
                <a:pathLst>
                  <a:path w="9">
                    <a:moveTo>
                      <a:pt x="0" y="0"/>
                    </a:moveTo>
                    <a:cubicBezTo>
                      <a:pt x="3" y="0"/>
                      <a:pt x="6" y="0"/>
                      <a:pt x="9" y="0"/>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ïşlidè">
                <a:extLst>
                  <a:ext uri="{FF2B5EF4-FFF2-40B4-BE49-F238E27FC236}">
                    <a16:creationId xmlns:a16="http://schemas.microsoft.com/office/drawing/2014/main" id="{A6A02930-8178-6910-043E-44383E754165}"/>
                  </a:ext>
                </a:extLst>
              </p:cNvPr>
              <p:cNvSpPr/>
              <p:nvPr/>
            </p:nvSpPr>
            <p:spPr bwMode="auto">
              <a:xfrm>
                <a:off x="6184900" y="4008438"/>
                <a:ext cx="287338" cy="73025"/>
              </a:xfrm>
              <a:custGeom>
                <a:avLst/>
                <a:gdLst>
                  <a:gd name="T0" fmla="*/ 0 w 59"/>
                  <a:gd name="T1" fmla="*/ 15 h 15"/>
                  <a:gd name="T2" fmla="*/ 34 w 59"/>
                  <a:gd name="T3" fmla="*/ 9 h 15"/>
                  <a:gd name="T4" fmla="*/ 59 w 59"/>
                  <a:gd name="T5" fmla="*/ 0 h 15"/>
                </a:gdLst>
                <a:ahLst/>
                <a:cxnLst>
                  <a:cxn ang="0">
                    <a:pos x="T0" y="T1"/>
                  </a:cxn>
                  <a:cxn ang="0">
                    <a:pos x="T2" y="T3"/>
                  </a:cxn>
                  <a:cxn ang="0">
                    <a:pos x="T4" y="T5"/>
                  </a:cxn>
                </a:cxnLst>
                <a:rect l="0" t="0" r="r" b="b"/>
                <a:pathLst>
                  <a:path w="59" h="15">
                    <a:moveTo>
                      <a:pt x="0" y="15"/>
                    </a:moveTo>
                    <a:cubicBezTo>
                      <a:pt x="12" y="14"/>
                      <a:pt x="23" y="12"/>
                      <a:pt x="34" y="9"/>
                    </a:cubicBezTo>
                    <a:cubicBezTo>
                      <a:pt x="40" y="7"/>
                      <a:pt x="54" y="2"/>
                      <a:pt x="59" y="0"/>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íšlídè">
                <a:extLst>
                  <a:ext uri="{FF2B5EF4-FFF2-40B4-BE49-F238E27FC236}">
                    <a16:creationId xmlns:a16="http://schemas.microsoft.com/office/drawing/2014/main" id="{96EC817E-F982-40ED-1092-4FB53248D3F0}"/>
                  </a:ext>
                </a:extLst>
              </p:cNvPr>
              <p:cNvSpPr/>
              <p:nvPr/>
            </p:nvSpPr>
            <p:spPr bwMode="auto">
              <a:xfrm>
                <a:off x="6748463" y="3770313"/>
                <a:ext cx="73025" cy="82550"/>
              </a:xfrm>
              <a:custGeom>
                <a:avLst/>
                <a:gdLst>
                  <a:gd name="T0" fmla="*/ 15 w 15"/>
                  <a:gd name="T1" fmla="*/ 0 h 17"/>
                  <a:gd name="T2" fmla="*/ 0 w 15"/>
                  <a:gd name="T3" fmla="*/ 17 h 17"/>
                </a:gdLst>
                <a:ahLst/>
                <a:cxnLst>
                  <a:cxn ang="0">
                    <a:pos x="T0" y="T1"/>
                  </a:cxn>
                  <a:cxn ang="0">
                    <a:pos x="T2" y="T3"/>
                  </a:cxn>
                </a:cxnLst>
                <a:rect l="0" t="0" r="r" b="b"/>
                <a:pathLst>
                  <a:path w="15" h="17">
                    <a:moveTo>
                      <a:pt x="15" y="0"/>
                    </a:moveTo>
                    <a:cubicBezTo>
                      <a:pt x="10" y="6"/>
                      <a:pt x="5" y="12"/>
                      <a:pt x="0" y="17"/>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ïṩḻîḑê">
                <a:extLst>
                  <a:ext uri="{FF2B5EF4-FFF2-40B4-BE49-F238E27FC236}">
                    <a16:creationId xmlns:a16="http://schemas.microsoft.com/office/drawing/2014/main" id="{6C33A5ED-F30C-5789-3672-9BF3E6E93891}"/>
                  </a:ext>
                </a:extLst>
              </p:cNvPr>
              <p:cNvSpPr/>
              <p:nvPr/>
            </p:nvSpPr>
            <p:spPr bwMode="auto">
              <a:xfrm>
                <a:off x="4905375" y="3921125"/>
                <a:ext cx="4763" cy="63500"/>
              </a:xfrm>
              <a:custGeom>
                <a:avLst/>
                <a:gdLst>
                  <a:gd name="T0" fmla="*/ 0 w 1"/>
                  <a:gd name="T1" fmla="*/ 0 h 13"/>
                  <a:gd name="T2" fmla="*/ 1 w 1"/>
                  <a:gd name="T3" fmla="*/ 13 h 13"/>
                </a:gdLst>
                <a:ahLst/>
                <a:cxnLst>
                  <a:cxn ang="0">
                    <a:pos x="T0" y="T1"/>
                  </a:cxn>
                  <a:cxn ang="0">
                    <a:pos x="T2" y="T3"/>
                  </a:cxn>
                </a:cxnLst>
                <a:rect l="0" t="0" r="r" b="b"/>
                <a:pathLst>
                  <a:path w="1" h="13">
                    <a:moveTo>
                      <a:pt x="0" y="0"/>
                    </a:moveTo>
                    <a:cubicBezTo>
                      <a:pt x="0" y="4"/>
                      <a:pt x="1" y="8"/>
                      <a:pt x="1" y="13"/>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ïsļîďe">
                <a:extLst>
                  <a:ext uri="{FF2B5EF4-FFF2-40B4-BE49-F238E27FC236}">
                    <a16:creationId xmlns:a16="http://schemas.microsoft.com/office/drawing/2014/main" id="{F5973551-796B-7DD5-EB99-63D4A8DF0967}"/>
                  </a:ext>
                </a:extLst>
              </p:cNvPr>
              <p:cNvSpPr/>
              <p:nvPr/>
            </p:nvSpPr>
            <p:spPr bwMode="auto">
              <a:xfrm>
                <a:off x="6234113" y="4027488"/>
                <a:ext cx="68263" cy="15875"/>
              </a:xfrm>
              <a:custGeom>
                <a:avLst/>
                <a:gdLst>
                  <a:gd name="T0" fmla="*/ 0 w 14"/>
                  <a:gd name="T1" fmla="*/ 3 h 3"/>
                  <a:gd name="T2" fmla="*/ 14 w 14"/>
                  <a:gd name="T3" fmla="*/ 0 h 3"/>
                </a:gdLst>
                <a:ahLst/>
                <a:cxnLst>
                  <a:cxn ang="0">
                    <a:pos x="T0" y="T1"/>
                  </a:cxn>
                  <a:cxn ang="0">
                    <a:pos x="T2" y="T3"/>
                  </a:cxn>
                </a:cxnLst>
                <a:rect l="0" t="0" r="r" b="b"/>
                <a:pathLst>
                  <a:path w="14" h="3">
                    <a:moveTo>
                      <a:pt x="0" y="3"/>
                    </a:moveTo>
                    <a:cubicBezTo>
                      <a:pt x="5" y="2"/>
                      <a:pt x="10" y="1"/>
                      <a:pt x="14" y="0"/>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íśḻiḋê">
                <a:extLst>
                  <a:ext uri="{FF2B5EF4-FFF2-40B4-BE49-F238E27FC236}">
                    <a16:creationId xmlns:a16="http://schemas.microsoft.com/office/drawing/2014/main" id="{390CC810-F6EC-5E50-5FFF-6A1DAC356644}"/>
                  </a:ext>
                </a:extLst>
              </p:cNvPr>
              <p:cNvSpPr/>
              <p:nvPr/>
            </p:nvSpPr>
            <p:spPr bwMode="auto">
              <a:xfrm>
                <a:off x="4637088" y="3416300"/>
                <a:ext cx="73025" cy="34925"/>
              </a:xfrm>
              <a:custGeom>
                <a:avLst/>
                <a:gdLst>
                  <a:gd name="T0" fmla="*/ 15 w 15"/>
                  <a:gd name="T1" fmla="*/ 0 h 7"/>
                  <a:gd name="T2" fmla="*/ 0 w 15"/>
                  <a:gd name="T3" fmla="*/ 7 h 7"/>
                </a:gdLst>
                <a:ahLst/>
                <a:cxnLst>
                  <a:cxn ang="0">
                    <a:pos x="T0" y="T1"/>
                  </a:cxn>
                  <a:cxn ang="0">
                    <a:pos x="T2" y="T3"/>
                  </a:cxn>
                </a:cxnLst>
                <a:rect l="0" t="0" r="r" b="b"/>
                <a:pathLst>
                  <a:path w="15" h="7">
                    <a:moveTo>
                      <a:pt x="15" y="0"/>
                    </a:moveTo>
                    <a:cubicBezTo>
                      <a:pt x="10" y="1"/>
                      <a:pt x="4" y="4"/>
                      <a:pt x="0" y="7"/>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îŝļíḓê">
                <a:extLst>
                  <a:ext uri="{FF2B5EF4-FFF2-40B4-BE49-F238E27FC236}">
                    <a16:creationId xmlns:a16="http://schemas.microsoft.com/office/drawing/2014/main" id="{C8216C7B-EFA0-4196-6776-98700E53DAC1}"/>
                  </a:ext>
                </a:extLst>
              </p:cNvPr>
              <p:cNvSpPr/>
              <p:nvPr/>
            </p:nvSpPr>
            <p:spPr bwMode="auto">
              <a:xfrm>
                <a:off x="4875213" y="2901950"/>
                <a:ext cx="82550" cy="44450"/>
              </a:xfrm>
              <a:custGeom>
                <a:avLst/>
                <a:gdLst>
                  <a:gd name="T0" fmla="*/ 17 w 17"/>
                  <a:gd name="T1" fmla="*/ 0 h 9"/>
                  <a:gd name="T2" fmla="*/ 0 w 17"/>
                  <a:gd name="T3" fmla="*/ 9 h 9"/>
                </a:gdLst>
                <a:ahLst/>
                <a:cxnLst>
                  <a:cxn ang="0">
                    <a:pos x="T0" y="T1"/>
                  </a:cxn>
                  <a:cxn ang="0">
                    <a:pos x="T2" y="T3"/>
                  </a:cxn>
                </a:cxnLst>
                <a:rect l="0" t="0" r="r" b="b"/>
                <a:pathLst>
                  <a:path w="17" h="9">
                    <a:moveTo>
                      <a:pt x="17" y="0"/>
                    </a:moveTo>
                    <a:cubicBezTo>
                      <a:pt x="11" y="2"/>
                      <a:pt x="5" y="5"/>
                      <a:pt x="0" y="9"/>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îṩľîdê">
                <a:extLst>
                  <a:ext uri="{FF2B5EF4-FFF2-40B4-BE49-F238E27FC236}">
                    <a16:creationId xmlns:a16="http://schemas.microsoft.com/office/drawing/2014/main" id="{FE6A9CD0-BCB7-624E-AD64-9834DA194944}"/>
                  </a:ext>
                </a:extLst>
              </p:cNvPr>
              <p:cNvSpPr/>
              <p:nvPr/>
            </p:nvSpPr>
            <p:spPr bwMode="auto">
              <a:xfrm>
                <a:off x="4594225" y="3475038"/>
                <a:ext cx="19050" cy="23813"/>
              </a:xfrm>
              <a:custGeom>
                <a:avLst/>
                <a:gdLst>
                  <a:gd name="T0" fmla="*/ 4 w 4"/>
                  <a:gd name="T1" fmla="*/ 0 h 5"/>
                  <a:gd name="T2" fmla="*/ 0 w 4"/>
                  <a:gd name="T3" fmla="*/ 5 h 5"/>
                </a:gdLst>
                <a:ahLst/>
                <a:cxnLst>
                  <a:cxn ang="0">
                    <a:pos x="T0" y="T1"/>
                  </a:cxn>
                  <a:cxn ang="0">
                    <a:pos x="T2" y="T3"/>
                  </a:cxn>
                </a:cxnLst>
                <a:rect l="0" t="0" r="r" b="b"/>
                <a:pathLst>
                  <a:path w="4" h="5">
                    <a:moveTo>
                      <a:pt x="4" y="0"/>
                    </a:moveTo>
                    <a:cubicBezTo>
                      <a:pt x="3" y="2"/>
                      <a:pt x="2" y="4"/>
                      <a:pt x="0" y="5"/>
                    </a:cubicBezTo>
                  </a:path>
                </a:pathLst>
              </a:custGeom>
              <a:noFill/>
              <a:ln w="9525" cap="flat">
                <a:solidFill>
                  <a:srgbClr val="2222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 name="ïş1iḑé">
              <a:extLst>
                <a:ext uri="{FF2B5EF4-FFF2-40B4-BE49-F238E27FC236}">
                  <a16:creationId xmlns:a16="http://schemas.microsoft.com/office/drawing/2014/main" id="{56865D80-C5AC-2AE2-3F4F-3674EB7E995D}"/>
                </a:ext>
              </a:extLst>
            </p:cNvPr>
            <p:cNvGrpSpPr/>
            <p:nvPr/>
          </p:nvGrpSpPr>
          <p:grpSpPr>
            <a:xfrm>
              <a:off x="673505" y="3647989"/>
              <a:ext cx="5114276" cy="1485399"/>
              <a:chOff x="673989" y="2848971"/>
              <a:chExt cx="5114276" cy="1485399"/>
            </a:xfrm>
          </p:grpSpPr>
          <p:sp>
            <p:nvSpPr>
              <p:cNvPr id="14" name="ï$1iďê">
                <a:extLst>
                  <a:ext uri="{FF2B5EF4-FFF2-40B4-BE49-F238E27FC236}">
                    <a16:creationId xmlns:a16="http://schemas.microsoft.com/office/drawing/2014/main" id="{72C2A386-A6C9-49FD-9BCF-E34D3EE0DCC9}"/>
                  </a:ext>
                </a:extLst>
              </p:cNvPr>
              <p:cNvSpPr/>
              <p:nvPr/>
            </p:nvSpPr>
            <p:spPr>
              <a:xfrm>
                <a:off x="943991" y="2848971"/>
                <a:ext cx="4844274" cy="1485399"/>
              </a:xfrm>
              <a:prstGeom prst="snip2DiagRect">
                <a:avLst/>
              </a:prstGeom>
              <a:solidFill>
                <a:schemeClr val="accent2">
                  <a:alpha val="15000"/>
                </a:schemeClr>
              </a:solidFill>
              <a:ln w="12700" cap="flat">
                <a:solidFill>
                  <a:schemeClr val="accent2"/>
                </a:solidFill>
                <a:prstDash val="solid"/>
                <a:miter/>
              </a:ln>
              <a:effectLst/>
            </p:spPr>
            <p:txBody>
              <a:bodyPr rtlCol="0" anchor="ctr"/>
              <a:lstStyle/>
              <a:p>
                <a:endParaRPr lang="zh-CN" altLang="en-US" sz="1200"/>
              </a:p>
            </p:txBody>
          </p:sp>
          <p:sp>
            <p:nvSpPr>
              <p:cNvPr id="15" name="í$ļíḑè">
                <a:extLst>
                  <a:ext uri="{FF2B5EF4-FFF2-40B4-BE49-F238E27FC236}">
                    <a16:creationId xmlns:a16="http://schemas.microsoft.com/office/drawing/2014/main" id="{D65845D8-E824-C34B-78AA-A15A189C3F1C}"/>
                  </a:ext>
                </a:extLst>
              </p:cNvPr>
              <p:cNvSpPr/>
              <p:nvPr/>
            </p:nvSpPr>
            <p:spPr>
              <a:xfrm>
                <a:off x="1316411" y="3002135"/>
                <a:ext cx="2282777" cy="443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b" anchorCtr="0">
                <a:noAutofit/>
              </a:bodyPr>
              <a:lstStyle/>
              <a:p>
                <a:r>
                  <a:rPr kumimoji="1" lang="zh-CN" altLang="en-US" sz="1600" b="1" dirty="0">
                    <a:solidFill>
                      <a:schemeClr val="tx1"/>
                    </a:solidFill>
                  </a:rPr>
                  <a:t>参加考试</a:t>
                </a:r>
                <a:endParaRPr kumimoji="1" lang="en-US" altLang="zh-CN" sz="1600" b="1" dirty="0">
                  <a:solidFill>
                    <a:schemeClr val="tx1"/>
                  </a:solidFill>
                </a:endParaRPr>
              </a:p>
            </p:txBody>
          </p:sp>
          <p:sp>
            <p:nvSpPr>
              <p:cNvPr id="16" name="îṥḷïde">
                <a:extLst>
                  <a:ext uri="{FF2B5EF4-FFF2-40B4-BE49-F238E27FC236}">
                    <a16:creationId xmlns:a16="http://schemas.microsoft.com/office/drawing/2014/main" id="{5E6638A8-096F-43D8-CB9D-780838496960}"/>
                  </a:ext>
                </a:extLst>
              </p:cNvPr>
              <p:cNvSpPr/>
              <p:nvPr/>
            </p:nvSpPr>
            <p:spPr>
              <a:xfrm>
                <a:off x="1308320" y="3429702"/>
                <a:ext cx="4266533" cy="4720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zh-CN" altLang="en-US" sz="1400" dirty="0">
                    <a:solidFill>
                      <a:schemeClr val="tx1"/>
                    </a:solidFill>
                  </a:rPr>
                  <a:t>参加了公司于</a:t>
                </a:r>
                <a:r>
                  <a:rPr kumimoji="1" lang="en-US" altLang="zh-CN" sz="1400" dirty="0">
                    <a:solidFill>
                      <a:schemeClr val="tx1"/>
                    </a:solidFill>
                  </a:rPr>
                  <a:t>6.2</a:t>
                </a:r>
                <a:r>
                  <a:rPr kumimoji="1" lang="zh-CN" altLang="en-US" sz="1400" dirty="0">
                    <a:solidFill>
                      <a:schemeClr val="tx1"/>
                    </a:solidFill>
                  </a:rPr>
                  <a:t>组织的培训考核，顺利通过考试。</a:t>
                </a:r>
                <a:endParaRPr kumimoji="1" lang="en-US" altLang="zh-CN" sz="1400" dirty="0">
                  <a:solidFill>
                    <a:schemeClr val="tx1"/>
                  </a:solidFill>
                </a:endParaRPr>
              </a:p>
            </p:txBody>
          </p:sp>
          <p:sp>
            <p:nvSpPr>
              <p:cNvPr id="17" name="ísḻïdè">
                <a:extLst>
                  <a:ext uri="{FF2B5EF4-FFF2-40B4-BE49-F238E27FC236}">
                    <a16:creationId xmlns:a16="http://schemas.microsoft.com/office/drawing/2014/main" id="{6E385AD2-28AC-7C2C-EEA5-F4B87ABB0C24}"/>
                  </a:ext>
                </a:extLst>
              </p:cNvPr>
              <p:cNvSpPr txBox="1"/>
              <p:nvPr/>
            </p:nvSpPr>
            <p:spPr>
              <a:xfrm>
                <a:off x="673989" y="3321670"/>
                <a:ext cx="540000" cy="540000"/>
              </a:xfrm>
              <a:prstGeom prst="rect">
                <a:avLst/>
              </a:prstGeom>
              <a:gradFill>
                <a:gsLst>
                  <a:gs pos="0">
                    <a:schemeClr val="accent2">
                      <a:lumMod val="60000"/>
                      <a:lumOff val="40000"/>
                    </a:schemeClr>
                  </a:gs>
                  <a:gs pos="50000">
                    <a:schemeClr val="accent2"/>
                  </a:gs>
                </a:gsLst>
                <a:lin ang="2700000" scaled="0"/>
              </a:gradFill>
            </p:spPr>
            <p:txBody>
              <a:bodyPr wrap="none" lIns="108000" tIns="108000" rIns="108000" bIns="108000" rtlCol="0" anchor="ctr" anchorCtr="0">
                <a:noAutofit/>
              </a:bodyPr>
              <a:lstStyle>
                <a:defPPr>
                  <a:defRPr lang="zh-CN"/>
                </a:defPPr>
                <a:lvl1pPr algn="ctr">
                  <a:defRPr kumimoji="1" b="1">
                    <a:solidFill>
                      <a:srgbClr val="FFFFFF"/>
                    </a:solidFill>
                  </a:defRPr>
                </a:lvl1pPr>
              </a:lstStyle>
              <a:p>
                <a:r>
                  <a:rPr lang="en-US" altLang="zh-CN" dirty="0"/>
                  <a:t>02</a:t>
                </a:r>
                <a:endParaRPr lang="zh-CN" altLang="en-US" dirty="0"/>
              </a:p>
            </p:txBody>
          </p:sp>
        </p:grpSp>
        <p:grpSp>
          <p:nvGrpSpPr>
            <p:cNvPr id="9" name="îsḷîḍè">
              <a:extLst>
                <a:ext uri="{FF2B5EF4-FFF2-40B4-BE49-F238E27FC236}">
                  <a16:creationId xmlns:a16="http://schemas.microsoft.com/office/drawing/2014/main" id="{B4EBD4B2-235A-6A24-A4F7-4C0824A2F13D}"/>
                </a:ext>
              </a:extLst>
            </p:cNvPr>
            <p:cNvGrpSpPr/>
            <p:nvPr/>
          </p:nvGrpSpPr>
          <p:grpSpPr>
            <a:xfrm>
              <a:off x="673505" y="2009821"/>
              <a:ext cx="5114276" cy="1485399"/>
              <a:chOff x="685781" y="1217987"/>
              <a:chExt cx="5114276" cy="1485399"/>
            </a:xfrm>
          </p:grpSpPr>
          <p:sp>
            <p:nvSpPr>
              <p:cNvPr id="10" name="ïṥ1iḑè">
                <a:extLst>
                  <a:ext uri="{FF2B5EF4-FFF2-40B4-BE49-F238E27FC236}">
                    <a16:creationId xmlns:a16="http://schemas.microsoft.com/office/drawing/2014/main" id="{FF62E9B9-43A1-263A-05A2-6D01E4E415B7}"/>
                  </a:ext>
                </a:extLst>
              </p:cNvPr>
              <p:cNvSpPr/>
              <p:nvPr/>
            </p:nvSpPr>
            <p:spPr>
              <a:xfrm>
                <a:off x="955783" y="1217987"/>
                <a:ext cx="4844274" cy="1485399"/>
              </a:xfrm>
              <a:prstGeom prst="snip2DiagRect">
                <a:avLst/>
              </a:prstGeom>
              <a:solidFill>
                <a:schemeClr val="accent1">
                  <a:alpha val="15000"/>
                </a:schemeClr>
              </a:solidFill>
              <a:ln w="12700" cap="flat">
                <a:solidFill>
                  <a:schemeClr val="accent1"/>
                </a:solidFill>
                <a:prstDash val="solid"/>
                <a:miter/>
              </a:ln>
              <a:effectLst/>
            </p:spPr>
            <p:txBody>
              <a:bodyPr rtlCol="0" anchor="ctr"/>
              <a:lstStyle/>
              <a:p>
                <a:endParaRPr lang="zh-CN" altLang="en-US" sz="1200" dirty="0"/>
              </a:p>
            </p:txBody>
          </p:sp>
          <p:sp>
            <p:nvSpPr>
              <p:cNvPr id="11" name="ïśľîḋê">
                <a:extLst>
                  <a:ext uri="{FF2B5EF4-FFF2-40B4-BE49-F238E27FC236}">
                    <a16:creationId xmlns:a16="http://schemas.microsoft.com/office/drawing/2014/main" id="{6387B1C5-956C-CC15-B11F-747EDA9D7677}"/>
                  </a:ext>
                </a:extLst>
              </p:cNvPr>
              <p:cNvSpPr/>
              <p:nvPr/>
            </p:nvSpPr>
            <p:spPr>
              <a:xfrm>
                <a:off x="1328203" y="1371151"/>
                <a:ext cx="2282777" cy="443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b" anchorCtr="0">
                <a:noAutofit/>
              </a:bodyPr>
              <a:lstStyle/>
              <a:p>
                <a:r>
                  <a:rPr kumimoji="1" lang="zh-CN" altLang="en-US" sz="1600" b="1" dirty="0">
                    <a:solidFill>
                      <a:schemeClr val="tx1"/>
                    </a:solidFill>
                  </a:rPr>
                  <a:t>参加培训</a:t>
                </a:r>
                <a:endParaRPr kumimoji="1" lang="en-US" altLang="zh-CN" sz="1600" b="1" dirty="0">
                  <a:solidFill>
                    <a:schemeClr val="tx1"/>
                  </a:solidFill>
                </a:endParaRPr>
              </a:p>
            </p:txBody>
          </p:sp>
          <p:sp>
            <p:nvSpPr>
              <p:cNvPr id="12" name="işḻïḍe">
                <a:extLst>
                  <a:ext uri="{FF2B5EF4-FFF2-40B4-BE49-F238E27FC236}">
                    <a16:creationId xmlns:a16="http://schemas.microsoft.com/office/drawing/2014/main" id="{A3E9BAF6-CA96-B41E-3840-47AD58AFC317}"/>
                  </a:ext>
                </a:extLst>
              </p:cNvPr>
              <p:cNvSpPr/>
              <p:nvPr/>
            </p:nvSpPr>
            <p:spPr>
              <a:xfrm>
                <a:off x="1320112" y="1798718"/>
                <a:ext cx="4266533" cy="752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zh-CN" altLang="en-US" sz="1400" dirty="0">
                    <a:solidFill>
                      <a:schemeClr val="tx1"/>
                    </a:solidFill>
                  </a:rPr>
                  <a:t>参加了公司于</a:t>
                </a:r>
                <a:r>
                  <a:rPr kumimoji="1" lang="en-US" altLang="zh-CN" sz="1400" dirty="0">
                    <a:solidFill>
                      <a:schemeClr val="tx1"/>
                    </a:solidFill>
                  </a:rPr>
                  <a:t>6.1-6.2</a:t>
                </a:r>
                <a:r>
                  <a:rPr kumimoji="1" lang="zh-CN" altLang="en-US" sz="1400" dirty="0">
                    <a:solidFill>
                      <a:schemeClr val="tx1"/>
                    </a:solidFill>
                  </a:rPr>
                  <a:t>组织的培训，主要介绍了</a:t>
                </a:r>
                <a:r>
                  <a:rPr kumimoji="1" lang="en-US" altLang="zh-CN" sz="1400" dirty="0">
                    <a:solidFill>
                      <a:schemeClr val="tx1"/>
                    </a:solidFill>
                  </a:rPr>
                  <a:t>MWorks</a:t>
                </a:r>
                <a:r>
                  <a:rPr kumimoji="1" lang="zh-CN" altLang="en-US" sz="1400" dirty="0">
                    <a:solidFill>
                      <a:schemeClr val="tx1"/>
                    </a:solidFill>
                  </a:rPr>
                  <a:t>平台、航天器项目等。</a:t>
                </a:r>
                <a:endParaRPr kumimoji="1" lang="en-US" altLang="zh-CN" sz="1400" dirty="0">
                  <a:solidFill>
                    <a:schemeClr val="tx1"/>
                  </a:solidFill>
                </a:endParaRPr>
              </a:p>
            </p:txBody>
          </p:sp>
          <p:sp>
            <p:nvSpPr>
              <p:cNvPr id="13" name="îšḷïḓè">
                <a:extLst>
                  <a:ext uri="{FF2B5EF4-FFF2-40B4-BE49-F238E27FC236}">
                    <a16:creationId xmlns:a16="http://schemas.microsoft.com/office/drawing/2014/main" id="{053E28CB-7F56-A292-A888-20C3B585C846}"/>
                  </a:ext>
                </a:extLst>
              </p:cNvPr>
              <p:cNvSpPr txBox="1"/>
              <p:nvPr/>
            </p:nvSpPr>
            <p:spPr>
              <a:xfrm>
                <a:off x="685781" y="1690686"/>
                <a:ext cx="540000" cy="540000"/>
              </a:xfrm>
              <a:prstGeom prst="rect">
                <a:avLst/>
              </a:prstGeom>
              <a:gradFill>
                <a:gsLst>
                  <a:gs pos="0">
                    <a:schemeClr val="accent1">
                      <a:lumMod val="60000"/>
                      <a:lumOff val="40000"/>
                    </a:schemeClr>
                  </a:gs>
                  <a:gs pos="50000">
                    <a:schemeClr val="accent1"/>
                  </a:gs>
                </a:gsLst>
                <a:lin ang="2700000" scaled="0"/>
              </a:gradFill>
            </p:spPr>
            <p:txBody>
              <a:bodyPr wrap="none" lIns="108000" tIns="108000" rIns="108000" bIns="108000" rtlCol="0" anchor="ctr" anchorCtr="0">
                <a:noAutofit/>
              </a:bodyPr>
              <a:lstStyle>
                <a:defPPr>
                  <a:defRPr lang="zh-CN"/>
                </a:defPPr>
                <a:lvl1pPr algn="ctr">
                  <a:defRPr kumimoji="1" b="1">
                    <a:solidFill>
                      <a:srgbClr val="FFFFFF"/>
                    </a:solidFill>
                  </a:defRPr>
                </a:lvl1pPr>
              </a:lstStyle>
              <a:p>
                <a:r>
                  <a:rPr lang="en-US" altLang="zh-CN" dirty="0"/>
                  <a:t>01</a:t>
                </a:r>
                <a:endParaRPr lang="zh-CN" altLang="en-US" dirty="0"/>
              </a:p>
            </p:txBody>
          </p:sp>
        </p:grpSp>
      </p:grpSp>
    </p:spTree>
    <p:custDataLst>
      <p:tags r:id="rId1"/>
    </p:custDataLst>
    <p:extLst>
      <p:ext uri="{BB962C8B-B14F-4D97-AF65-F5344CB8AC3E}">
        <p14:creationId xmlns:p14="http://schemas.microsoft.com/office/powerpoint/2010/main" val="1549656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zh-CN" altLang="en-US" dirty="0">
                <a:sym typeface="+mn-ea"/>
              </a:rPr>
              <a:t>★</a:t>
            </a:r>
            <a:r>
              <a:rPr lang="en-US" altLang="zh-CN" dirty="0">
                <a:sym typeface="+mn-ea"/>
              </a:rPr>
              <a:t> </a:t>
            </a:r>
            <a:r>
              <a:rPr lang="zh-CN" altLang="en-US" dirty="0">
                <a:solidFill>
                  <a:srgbClr val="000000"/>
                </a:solidFill>
                <a:sym typeface="+mn-ea"/>
              </a:rPr>
              <a:t>其他工作业绩</a:t>
            </a:r>
            <a:endParaRPr lang="zh-CN" altLang="en-US" sz="2400" dirty="0"/>
          </a:p>
        </p:txBody>
      </p:sp>
      <p:grpSp>
        <p:nvGrpSpPr>
          <p:cNvPr id="6" name="组合 5">
            <a:extLst>
              <a:ext uri="{FF2B5EF4-FFF2-40B4-BE49-F238E27FC236}">
                <a16:creationId xmlns:a16="http://schemas.microsoft.com/office/drawing/2014/main" id="{234061FE-834A-DF34-980A-37B566806F9F}"/>
              </a:ext>
            </a:extLst>
          </p:cNvPr>
          <p:cNvGrpSpPr/>
          <p:nvPr/>
        </p:nvGrpSpPr>
        <p:grpSpPr>
          <a:xfrm>
            <a:off x="911424" y="1555335"/>
            <a:ext cx="10535468" cy="4578765"/>
            <a:chOff x="660400" y="1130300"/>
            <a:chExt cx="10858500" cy="5003800"/>
          </a:xfrm>
        </p:grpSpPr>
        <p:grpSp>
          <p:nvGrpSpPr>
            <p:cNvPr id="7" name="i$1íḋè">
              <a:extLst>
                <a:ext uri="{FF2B5EF4-FFF2-40B4-BE49-F238E27FC236}">
                  <a16:creationId xmlns:a16="http://schemas.microsoft.com/office/drawing/2014/main" id="{51ED1536-BE85-C5CE-B71A-8F1725F2D224}"/>
                </a:ext>
              </a:extLst>
            </p:cNvPr>
            <p:cNvGrpSpPr/>
            <p:nvPr/>
          </p:nvGrpSpPr>
          <p:grpSpPr>
            <a:xfrm>
              <a:off x="660400" y="1130300"/>
              <a:ext cx="5255796" cy="2298699"/>
              <a:chOff x="660400" y="1130300"/>
              <a:chExt cx="5255796" cy="2298699"/>
            </a:xfrm>
          </p:grpSpPr>
          <p:sp>
            <p:nvSpPr>
              <p:cNvPr id="79" name="ïš1ïďé">
                <a:extLst>
                  <a:ext uri="{FF2B5EF4-FFF2-40B4-BE49-F238E27FC236}">
                    <a16:creationId xmlns:a16="http://schemas.microsoft.com/office/drawing/2014/main" id="{EF3DF87E-F38D-C62D-74A0-DFAA54BE06FF}"/>
                  </a:ext>
                </a:extLst>
              </p:cNvPr>
              <p:cNvSpPr/>
              <p:nvPr/>
            </p:nvSpPr>
            <p:spPr>
              <a:xfrm>
                <a:off x="660400" y="1609738"/>
                <a:ext cx="5255796" cy="1819261"/>
              </a:xfrm>
              <a:prstGeom prst="round2SameRect">
                <a:avLst>
                  <a:gd name="adj1" fmla="val 0"/>
                  <a:gd name="adj2" fmla="val 5000"/>
                </a:avLst>
              </a:prstGeom>
              <a:solidFill>
                <a:schemeClr val="accent1">
                  <a:alpha val="15000"/>
                </a:schemeClr>
              </a:solidFill>
              <a:ln w="6055" cap="flat">
                <a:noFill/>
                <a:prstDash val="solid"/>
                <a:miter/>
              </a:ln>
            </p:spPr>
            <p:txBody>
              <a:bodyPr wrap="square" lIns="91440" tIns="45720" rIns="91440" bIns="45720" rtlCol="0" anchor="ctr" anchorCtr="0">
                <a:noAutofit/>
              </a:bodyPr>
              <a:lstStyle/>
              <a:p>
                <a:pPr>
                  <a:lnSpc>
                    <a:spcPct val="130000"/>
                  </a:lnSpc>
                </a:pPr>
                <a:r>
                  <a:rPr kumimoji="1" lang="en-US" altLang="zh-CN" sz="1400" dirty="0"/>
                  <a:t>1</a:t>
                </a:r>
                <a:r>
                  <a:rPr kumimoji="1" lang="zh-CN" altLang="en-US" sz="1400" dirty="0"/>
                  <a:t>、参与研究生讨论班：分享研究生期间对寿命预测的研究；分享工作期间硬盘故障预测案例的研究。</a:t>
                </a:r>
                <a:endParaRPr kumimoji="1" lang="en-US" altLang="zh-CN" sz="1400" dirty="0"/>
              </a:p>
              <a:p>
                <a:pPr>
                  <a:lnSpc>
                    <a:spcPct val="130000"/>
                  </a:lnSpc>
                </a:pPr>
                <a:r>
                  <a:rPr kumimoji="1" lang="en-US" altLang="zh-CN" sz="1400" dirty="0"/>
                  <a:t>2</a:t>
                </a:r>
                <a:r>
                  <a:rPr kumimoji="1" lang="zh-CN" altLang="en-US" sz="1400" dirty="0"/>
                  <a:t>、指导研究生基于故障预测的研究：分享方向舵故障类型诊断研究结果。</a:t>
                </a:r>
                <a:endParaRPr kumimoji="1" lang="en-US" altLang="zh-CN" sz="1400" dirty="0"/>
              </a:p>
              <a:p>
                <a:pPr>
                  <a:lnSpc>
                    <a:spcPct val="130000"/>
                  </a:lnSpc>
                </a:pPr>
                <a:r>
                  <a:rPr kumimoji="1" lang="en-US" altLang="zh-CN" sz="1400" dirty="0"/>
                  <a:t>3</a:t>
                </a:r>
                <a:r>
                  <a:rPr kumimoji="1" lang="zh-CN" altLang="en-US" sz="1400" dirty="0"/>
                  <a:t>、指导新同事</a:t>
                </a:r>
                <a:r>
                  <a:rPr kumimoji="1" lang="en-US" altLang="zh-CN" sz="1400" dirty="0"/>
                  <a:t>Julia</a:t>
                </a:r>
                <a:r>
                  <a:rPr kumimoji="1" lang="zh-CN" altLang="en-US" sz="1400" dirty="0"/>
                  <a:t>、</a:t>
                </a:r>
                <a:r>
                  <a:rPr kumimoji="1" lang="en-US" altLang="zh-CN" sz="1400" dirty="0"/>
                  <a:t>Python</a:t>
                </a:r>
                <a:r>
                  <a:rPr kumimoji="1" lang="zh-CN" altLang="en-US" sz="1400" dirty="0"/>
                  <a:t>的使用和开发，建模答疑，解决工作中出现的其他问题等。</a:t>
                </a:r>
                <a:endParaRPr kumimoji="1" lang="en-US" altLang="zh-CN" sz="1400" dirty="0"/>
              </a:p>
            </p:txBody>
          </p:sp>
          <p:sp>
            <p:nvSpPr>
              <p:cNvPr id="80" name="îś1ïḋè">
                <a:extLst>
                  <a:ext uri="{FF2B5EF4-FFF2-40B4-BE49-F238E27FC236}">
                    <a16:creationId xmlns:a16="http://schemas.microsoft.com/office/drawing/2014/main" id="{FB991AC5-A061-B32F-614E-3D8BB4F322C8}"/>
                  </a:ext>
                </a:extLst>
              </p:cNvPr>
              <p:cNvSpPr/>
              <p:nvPr/>
            </p:nvSpPr>
            <p:spPr>
              <a:xfrm>
                <a:off x="660400" y="1130300"/>
                <a:ext cx="5255796" cy="479438"/>
              </a:xfrm>
              <a:prstGeom prst="round2SameRect">
                <a:avLst>
                  <a:gd name="adj1" fmla="val 0"/>
                  <a:gd name="adj2" fmla="val 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108000" tIns="108000" rIns="108000" bIns="108000" rtlCol="0" anchor="ctr" anchorCtr="0">
                <a:noAutofit/>
              </a:bodyPr>
              <a:lstStyle/>
              <a:p>
                <a:pPr algn="ctr"/>
                <a:r>
                  <a:rPr kumimoji="1" lang="zh-CN" altLang="en-US" sz="1600" b="1" dirty="0">
                    <a:solidFill>
                      <a:srgbClr val="FFFFFF"/>
                    </a:solidFill>
                  </a:rPr>
                  <a:t>技术分享会</a:t>
                </a:r>
                <a:endParaRPr kumimoji="1" lang="en-US" altLang="zh-CN" sz="1600" b="1" dirty="0">
                  <a:solidFill>
                    <a:srgbClr val="FFFFFF"/>
                  </a:solidFill>
                </a:endParaRPr>
              </a:p>
            </p:txBody>
          </p:sp>
        </p:grpSp>
        <p:grpSp>
          <p:nvGrpSpPr>
            <p:cNvPr id="70" name="íşľiďê">
              <a:extLst>
                <a:ext uri="{FF2B5EF4-FFF2-40B4-BE49-F238E27FC236}">
                  <a16:creationId xmlns:a16="http://schemas.microsoft.com/office/drawing/2014/main" id="{73ACA232-5F9F-632D-A9C4-ABC7356FE73A}"/>
                </a:ext>
              </a:extLst>
            </p:cNvPr>
            <p:cNvGrpSpPr/>
            <p:nvPr/>
          </p:nvGrpSpPr>
          <p:grpSpPr>
            <a:xfrm>
              <a:off x="6263104" y="1130300"/>
              <a:ext cx="5255796" cy="2298698"/>
              <a:chOff x="660400" y="1130300"/>
              <a:chExt cx="5255796" cy="2298698"/>
            </a:xfrm>
          </p:grpSpPr>
          <p:sp>
            <p:nvSpPr>
              <p:cNvPr id="77" name="ïSļïḓe">
                <a:extLst>
                  <a:ext uri="{FF2B5EF4-FFF2-40B4-BE49-F238E27FC236}">
                    <a16:creationId xmlns:a16="http://schemas.microsoft.com/office/drawing/2014/main" id="{8D927693-9144-3FB3-5D5F-B17A0D0E8D36}"/>
                  </a:ext>
                </a:extLst>
              </p:cNvPr>
              <p:cNvSpPr/>
              <p:nvPr/>
            </p:nvSpPr>
            <p:spPr>
              <a:xfrm>
                <a:off x="660400" y="1609738"/>
                <a:ext cx="5255796" cy="1819260"/>
              </a:xfrm>
              <a:prstGeom prst="round2SameRect">
                <a:avLst>
                  <a:gd name="adj1" fmla="val 0"/>
                  <a:gd name="adj2" fmla="val 5000"/>
                </a:avLst>
              </a:prstGeom>
              <a:solidFill>
                <a:schemeClr val="tx2">
                  <a:alpha val="15000"/>
                </a:schemeClr>
              </a:solidFill>
              <a:ln w="6055" cap="flat">
                <a:noFill/>
                <a:prstDash val="solid"/>
                <a:miter/>
              </a:ln>
            </p:spPr>
            <p:txBody>
              <a:bodyPr wrap="square" lIns="91440" tIns="45720" rIns="91440" bIns="45720" rtlCol="0" anchor="ctr" anchorCtr="0">
                <a:noAutofit/>
              </a:bodyPr>
              <a:lstStyle/>
              <a:p>
                <a:pPr>
                  <a:lnSpc>
                    <a:spcPct val="130000"/>
                  </a:lnSpc>
                </a:pPr>
                <a:r>
                  <a:rPr kumimoji="1" lang="en-US" altLang="zh-CN" sz="1400" dirty="0"/>
                  <a:t>1</a:t>
                </a:r>
                <a:r>
                  <a:rPr kumimoji="1" lang="zh-CN" altLang="en-US" sz="1400" dirty="0"/>
                  <a:t>、临时性函数的开发：包括工业统计中</a:t>
                </a:r>
                <a:r>
                  <a:rPr kumimoji="1" lang="en-US" altLang="zh-CN" sz="1400" dirty="0"/>
                  <a:t>fullfact</a:t>
                </a:r>
                <a:r>
                  <a:rPr kumimoji="1" lang="zh-CN" altLang="en-US" sz="1400" dirty="0"/>
                  <a:t>、</a:t>
                </a:r>
                <a:r>
                  <a:rPr kumimoji="1" lang="en-US" altLang="zh-CN" sz="1400" dirty="0"/>
                  <a:t>fracfact</a:t>
                </a:r>
                <a:r>
                  <a:rPr kumimoji="1" lang="zh-CN" altLang="en-US" sz="1400" dirty="0"/>
                  <a:t>、</a:t>
                </a:r>
                <a:r>
                  <a:rPr kumimoji="1" lang="en-US" altLang="zh-CN" sz="1400" dirty="0"/>
                  <a:t>bbdesign</a:t>
                </a:r>
                <a:r>
                  <a:rPr kumimoji="1" lang="zh-CN" altLang="en-US" sz="1400" dirty="0"/>
                  <a:t>、</a:t>
                </a:r>
                <a:r>
                  <a:rPr kumimoji="1" lang="en-US" altLang="zh-CN" sz="1400" dirty="0"/>
                  <a:t>ccdesign</a:t>
                </a:r>
                <a:r>
                  <a:rPr kumimoji="1" lang="zh-CN" altLang="en-US" sz="1400" dirty="0"/>
                  <a:t>、</a:t>
                </a:r>
                <a:r>
                  <a:rPr kumimoji="1" lang="en-US" altLang="zh-CN" sz="1400" dirty="0"/>
                  <a:t>ff2n</a:t>
                </a:r>
                <a:r>
                  <a:rPr kumimoji="1" lang="zh-CN" altLang="en-US" sz="1400" dirty="0"/>
                  <a:t>等；多元线性回归中</a:t>
                </a:r>
                <a:r>
                  <a:rPr kumimoji="1" lang="en-US" altLang="zh-CN" sz="1400" dirty="0"/>
                  <a:t>loss</a:t>
                </a:r>
                <a:r>
                  <a:rPr kumimoji="1" lang="zh-CN" altLang="en-US" sz="1400" dirty="0"/>
                  <a:t>、</a:t>
                </a:r>
                <a:r>
                  <a:rPr kumimoji="1" lang="en-US" altLang="zh-CN" sz="1400" dirty="0"/>
                  <a:t>regress</a:t>
                </a:r>
                <a:r>
                  <a:rPr kumimoji="1" lang="zh-CN" altLang="en-US" sz="1400" dirty="0"/>
                  <a:t>等；广义线性回归中</a:t>
                </a:r>
                <a:r>
                  <a:rPr kumimoji="1" lang="en-US" altLang="zh-CN" sz="1400" dirty="0"/>
                  <a:t>response</a:t>
                </a:r>
                <a:r>
                  <a:rPr kumimoji="1" lang="zh-CN" altLang="en-US" sz="1400" dirty="0"/>
                  <a:t>等；模型的构建与评估中</a:t>
                </a:r>
                <a:r>
                  <a:rPr kumimoji="1" lang="en-US" altLang="zh-CN" sz="1400" dirty="0"/>
                  <a:t>test</a:t>
                </a:r>
                <a:r>
                  <a:rPr kumimoji="1" lang="zh-CN" altLang="en-US" sz="1400" dirty="0"/>
                  <a:t>等。</a:t>
                </a:r>
                <a:endParaRPr kumimoji="1" lang="en-US" altLang="zh-CN" sz="1400" dirty="0"/>
              </a:p>
              <a:p>
                <a:pPr>
                  <a:lnSpc>
                    <a:spcPct val="130000"/>
                  </a:lnSpc>
                </a:pPr>
                <a:r>
                  <a:rPr kumimoji="1" lang="en-US" altLang="zh-CN" sz="1400" dirty="0"/>
                  <a:t>2</a:t>
                </a:r>
                <a:r>
                  <a:rPr kumimoji="1" lang="zh-CN" altLang="en-US" sz="1400" dirty="0"/>
                  <a:t>、搭建机器学习模型库</a:t>
                </a:r>
                <a:r>
                  <a:rPr kumimoji="1" lang="en-US" altLang="zh-CN" sz="1400" dirty="0"/>
                  <a:t>Linux</a:t>
                </a:r>
                <a:r>
                  <a:rPr kumimoji="1" lang="zh-CN" altLang="en-US" sz="1400" dirty="0"/>
                  <a:t>开发环境：包括</a:t>
                </a:r>
                <a:r>
                  <a:rPr kumimoji="1" lang="en-US" altLang="zh-CN" sz="1400" dirty="0"/>
                  <a:t>Centos7.9</a:t>
                </a:r>
                <a:r>
                  <a:rPr kumimoji="1" lang="zh-CN" altLang="en-US" sz="1400" dirty="0"/>
                  <a:t>环境配置、</a:t>
                </a:r>
                <a:r>
                  <a:rPr kumimoji="1" lang="en-US" altLang="zh-CN" sz="1400" dirty="0"/>
                  <a:t>Python3.9.7</a:t>
                </a:r>
                <a:r>
                  <a:rPr kumimoji="1" lang="zh-CN" altLang="en-US" sz="1400" dirty="0"/>
                  <a:t>和</a:t>
                </a:r>
                <a:r>
                  <a:rPr kumimoji="1" lang="en-US" altLang="zh-CN" sz="1400" dirty="0"/>
                  <a:t>Julia1.7.1</a:t>
                </a:r>
                <a:r>
                  <a:rPr kumimoji="1" lang="zh-CN" altLang="en-US" sz="1400" dirty="0"/>
                  <a:t>环境配置等。</a:t>
                </a:r>
                <a:endParaRPr kumimoji="1" lang="en-US" altLang="zh-CN" sz="1400" dirty="0"/>
              </a:p>
              <a:p>
                <a:pPr>
                  <a:lnSpc>
                    <a:spcPct val="130000"/>
                  </a:lnSpc>
                </a:pPr>
                <a:endParaRPr kumimoji="1" lang="en-US" altLang="zh-CN" sz="1400" dirty="0">
                  <a:solidFill>
                    <a:schemeClr val="tx1"/>
                  </a:solidFill>
                </a:endParaRPr>
              </a:p>
            </p:txBody>
          </p:sp>
          <p:sp>
            <p:nvSpPr>
              <p:cNvPr id="78" name="íṡľíde">
                <a:extLst>
                  <a:ext uri="{FF2B5EF4-FFF2-40B4-BE49-F238E27FC236}">
                    <a16:creationId xmlns:a16="http://schemas.microsoft.com/office/drawing/2014/main" id="{C7DC1C6A-842F-EB3D-99E5-6F5E6DA2BA22}"/>
                  </a:ext>
                </a:extLst>
              </p:cNvPr>
              <p:cNvSpPr/>
              <p:nvPr/>
            </p:nvSpPr>
            <p:spPr>
              <a:xfrm>
                <a:off x="660400" y="1130300"/>
                <a:ext cx="5255796" cy="479438"/>
              </a:xfrm>
              <a:prstGeom prst="round2SameRect">
                <a:avLst>
                  <a:gd name="adj1" fmla="val 0"/>
                  <a:gd name="adj2" fmla="val 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lIns="108000" tIns="108000" rIns="108000" bIns="108000" rtlCol="0" anchor="ctr" anchorCtr="0">
                <a:noAutofit/>
              </a:bodyPr>
              <a:lstStyle/>
              <a:p>
                <a:pPr algn="ctr"/>
                <a:r>
                  <a:rPr kumimoji="1" lang="zh-CN" altLang="en-US" sz="1600" b="1" u="sng" dirty="0">
                    <a:solidFill>
                      <a:schemeClr val="bg1"/>
                    </a:solidFill>
                  </a:rPr>
                  <a:t>华为项目</a:t>
                </a:r>
                <a:endParaRPr kumimoji="1" lang="en-US" altLang="zh-CN" sz="1600" b="1" u="sng" dirty="0">
                  <a:solidFill>
                    <a:schemeClr val="bg1"/>
                  </a:solidFill>
                </a:endParaRPr>
              </a:p>
            </p:txBody>
          </p:sp>
        </p:grpSp>
        <p:grpSp>
          <p:nvGrpSpPr>
            <p:cNvPr id="71" name="îṥlïḍé">
              <a:extLst>
                <a:ext uri="{FF2B5EF4-FFF2-40B4-BE49-F238E27FC236}">
                  <a16:creationId xmlns:a16="http://schemas.microsoft.com/office/drawing/2014/main" id="{E15A0EF7-030E-48FD-33F6-F705E23EE48B}"/>
                </a:ext>
              </a:extLst>
            </p:cNvPr>
            <p:cNvGrpSpPr/>
            <p:nvPr/>
          </p:nvGrpSpPr>
          <p:grpSpPr>
            <a:xfrm>
              <a:off x="660400" y="3835401"/>
              <a:ext cx="5255796" cy="2298699"/>
              <a:chOff x="660400" y="1130300"/>
              <a:chExt cx="5255796" cy="2298699"/>
            </a:xfrm>
          </p:grpSpPr>
          <p:sp>
            <p:nvSpPr>
              <p:cNvPr id="75" name="is1íďê">
                <a:extLst>
                  <a:ext uri="{FF2B5EF4-FFF2-40B4-BE49-F238E27FC236}">
                    <a16:creationId xmlns:a16="http://schemas.microsoft.com/office/drawing/2014/main" id="{17298083-252B-508A-A369-48255DF10F13}"/>
                  </a:ext>
                </a:extLst>
              </p:cNvPr>
              <p:cNvSpPr/>
              <p:nvPr/>
            </p:nvSpPr>
            <p:spPr>
              <a:xfrm>
                <a:off x="660400" y="1609738"/>
                <a:ext cx="5255796" cy="1819261"/>
              </a:xfrm>
              <a:prstGeom prst="round2SameRect">
                <a:avLst>
                  <a:gd name="adj1" fmla="val 0"/>
                  <a:gd name="adj2" fmla="val 5000"/>
                </a:avLst>
              </a:prstGeom>
              <a:solidFill>
                <a:schemeClr val="tx2">
                  <a:alpha val="15000"/>
                </a:schemeClr>
              </a:solidFill>
              <a:ln w="6055" cap="flat">
                <a:noFill/>
                <a:prstDash val="solid"/>
                <a:miter/>
              </a:ln>
            </p:spPr>
            <p:txBody>
              <a:bodyPr wrap="square" lIns="91440" tIns="45720" rIns="91440" bIns="45720" rtlCol="0" anchor="ctr" anchorCtr="0">
                <a:noAutofit/>
              </a:bodyPr>
              <a:lstStyle/>
              <a:p>
                <a:pPr algn="ctr">
                  <a:lnSpc>
                    <a:spcPct val="130000"/>
                  </a:lnSpc>
                </a:pPr>
                <a:r>
                  <a:rPr kumimoji="1" lang="zh-CN" altLang="en-US" sz="1400" dirty="0"/>
                  <a:t>协助梅博士面试实习生、应届生，提出一些技术性的问题，目前已经入职一名实习生。</a:t>
                </a:r>
                <a:endParaRPr kumimoji="1" lang="en-US" altLang="zh-CN" sz="1400" dirty="0">
                  <a:solidFill>
                    <a:schemeClr val="tx1"/>
                  </a:solidFill>
                </a:endParaRPr>
              </a:p>
            </p:txBody>
          </p:sp>
          <p:sp>
            <p:nvSpPr>
              <p:cNvPr id="76" name="íṩļîḑê">
                <a:extLst>
                  <a:ext uri="{FF2B5EF4-FFF2-40B4-BE49-F238E27FC236}">
                    <a16:creationId xmlns:a16="http://schemas.microsoft.com/office/drawing/2014/main" id="{09B2919F-CE5F-F330-B559-044CD81E85FD}"/>
                  </a:ext>
                </a:extLst>
              </p:cNvPr>
              <p:cNvSpPr/>
              <p:nvPr/>
            </p:nvSpPr>
            <p:spPr>
              <a:xfrm>
                <a:off x="660400" y="1130300"/>
                <a:ext cx="5255796" cy="479438"/>
              </a:xfrm>
              <a:prstGeom prst="round2SameRect">
                <a:avLst>
                  <a:gd name="adj1" fmla="val 0"/>
                  <a:gd name="adj2" fmla="val 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lIns="108000" tIns="108000" rIns="108000" bIns="108000" rtlCol="0" anchor="ctr" anchorCtr="0">
                <a:noAutofit/>
              </a:bodyPr>
              <a:lstStyle/>
              <a:p>
                <a:pPr algn="ctr"/>
                <a:r>
                  <a:rPr kumimoji="1" lang="zh-CN" altLang="en-US" sz="1600" b="1" dirty="0">
                    <a:solidFill>
                      <a:schemeClr val="bg1"/>
                    </a:solidFill>
                  </a:rPr>
                  <a:t>辅助工作</a:t>
                </a:r>
                <a:endParaRPr kumimoji="1" lang="en-US" altLang="zh-CN" sz="1600" b="1" dirty="0">
                  <a:solidFill>
                    <a:schemeClr val="bg1"/>
                  </a:solidFill>
                </a:endParaRPr>
              </a:p>
            </p:txBody>
          </p:sp>
        </p:grpSp>
        <p:grpSp>
          <p:nvGrpSpPr>
            <p:cNvPr id="72" name="îşliḑe">
              <a:extLst>
                <a:ext uri="{FF2B5EF4-FFF2-40B4-BE49-F238E27FC236}">
                  <a16:creationId xmlns:a16="http://schemas.microsoft.com/office/drawing/2014/main" id="{5D7B446E-7A72-A5E4-E5AF-BD9E738421C0}"/>
                </a:ext>
              </a:extLst>
            </p:cNvPr>
            <p:cNvGrpSpPr/>
            <p:nvPr/>
          </p:nvGrpSpPr>
          <p:grpSpPr>
            <a:xfrm>
              <a:off x="6263104" y="3835401"/>
              <a:ext cx="5255796" cy="2298699"/>
              <a:chOff x="660400" y="1130300"/>
              <a:chExt cx="5255796" cy="2298699"/>
            </a:xfrm>
          </p:grpSpPr>
          <p:sp>
            <p:nvSpPr>
              <p:cNvPr id="73" name="ïşlïḑé">
                <a:extLst>
                  <a:ext uri="{FF2B5EF4-FFF2-40B4-BE49-F238E27FC236}">
                    <a16:creationId xmlns:a16="http://schemas.microsoft.com/office/drawing/2014/main" id="{32C9B4B2-14DC-2239-68BE-B89226F5672A}"/>
                  </a:ext>
                </a:extLst>
              </p:cNvPr>
              <p:cNvSpPr/>
              <p:nvPr/>
            </p:nvSpPr>
            <p:spPr>
              <a:xfrm>
                <a:off x="660400" y="1609738"/>
                <a:ext cx="5255796" cy="1819261"/>
              </a:xfrm>
              <a:prstGeom prst="round2SameRect">
                <a:avLst>
                  <a:gd name="adj1" fmla="val 0"/>
                  <a:gd name="adj2" fmla="val 5000"/>
                </a:avLst>
              </a:prstGeom>
              <a:solidFill>
                <a:schemeClr val="tx2">
                  <a:alpha val="15000"/>
                </a:schemeClr>
              </a:solidFill>
              <a:ln w="6055" cap="flat">
                <a:noFill/>
                <a:prstDash val="solid"/>
                <a:miter/>
              </a:ln>
            </p:spPr>
            <p:txBody>
              <a:bodyPr wrap="square" lIns="91440" tIns="45720" rIns="91440" bIns="45720" rtlCol="0" anchor="ctr" anchorCtr="0">
                <a:noAutofit/>
              </a:bodyPr>
              <a:lstStyle/>
              <a:p>
                <a:pPr algn="ctr">
                  <a:lnSpc>
                    <a:spcPct val="130000"/>
                  </a:lnSpc>
                </a:pPr>
                <a:r>
                  <a:rPr kumimoji="1" lang="zh-CN" altLang="en-US" sz="1400" dirty="0">
                    <a:solidFill>
                      <a:schemeClr val="tx1"/>
                    </a:solidFill>
                  </a:rPr>
                  <a:t>已经提前半个月完成了试用期工作，开始了下一阶段的工作，包括对分类函数的开发等。</a:t>
                </a:r>
                <a:endParaRPr kumimoji="1" lang="en-US" altLang="zh-CN" sz="1400" dirty="0">
                  <a:solidFill>
                    <a:schemeClr val="tx1"/>
                  </a:solidFill>
                </a:endParaRPr>
              </a:p>
            </p:txBody>
          </p:sp>
          <p:sp>
            <p:nvSpPr>
              <p:cNvPr id="74" name="i$lïḍé">
                <a:extLst>
                  <a:ext uri="{FF2B5EF4-FFF2-40B4-BE49-F238E27FC236}">
                    <a16:creationId xmlns:a16="http://schemas.microsoft.com/office/drawing/2014/main" id="{46F5FAFD-8F48-8167-75E9-415D16A0C7A4}"/>
                  </a:ext>
                </a:extLst>
              </p:cNvPr>
              <p:cNvSpPr/>
              <p:nvPr/>
            </p:nvSpPr>
            <p:spPr>
              <a:xfrm>
                <a:off x="660400" y="1130300"/>
                <a:ext cx="5255796" cy="479438"/>
              </a:xfrm>
              <a:prstGeom prst="round2SameRect">
                <a:avLst>
                  <a:gd name="adj1" fmla="val 0"/>
                  <a:gd name="adj2" fmla="val 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lIns="108000" tIns="108000" rIns="108000" bIns="108000" rtlCol="0" anchor="ctr" anchorCtr="0">
                <a:noAutofit/>
              </a:bodyPr>
              <a:lstStyle/>
              <a:p>
                <a:pPr algn="ctr"/>
                <a:r>
                  <a:rPr kumimoji="1" lang="zh-CN" altLang="en-US" sz="1600" b="1" u="sng" dirty="0">
                    <a:solidFill>
                      <a:schemeClr val="bg1"/>
                    </a:solidFill>
                  </a:rPr>
                  <a:t>超期工作</a:t>
                </a:r>
                <a:endParaRPr kumimoji="1" lang="en-US" altLang="zh-CN" sz="1600" b="1" u="sng" dirty="0">
                  <a:solidFill>
                    <a:schemeClr val="bg1"/>
                  </a:solidFill>
                </a:endParaRPr>
              </a:p>
            </p:txBody>
          </p:sp>
        </p:grpSp>
      </p:grpSp>
    </p:spTree>
    <p:custDataLst>
      <p:tags r:id="rId1"/>
    </p:custDataLst>
    <p:extLst>
      <p:ext uri="{BB962C8B-B14F-4D97-AF65-F5344CB8AC3E}">
        <p14:creationId xmlns:p14="http://schemas.microsoft.com/office/powerpoint/2010/main" val="2851042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试用期思考与成长</a:t>
            </a:r>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3.1</a:t>
            </a:r>
            <a:r>
              <a:rPr lang="zh-CN" altLang="en-US" dirty="0">
                <a:sym typeface="+mn-ea"/>
              </a:rPr>
              <a:t> 试用期工作中做得好的部分</a:t>
            </a:r>
            <a:endParaRPr lang="zh-CN" altLang="en-US" sz="2400" dirty="0"/>
          </a:p>
        </p:txBody>
      </p:sp>
      <p:grpSp>
        <p:nvGrpSpPr>
          <p:cNvPr id="14" name="î$ľîdè">
            <a:extLst>
              <a:ext uri="{FF2B5EF4-FFF2-40B4-BE49-F238E27FC236}">
                <a16:creationId xmlns:a16="http://schemas.microsoft.com/office/drawing/2014/main" id="{FC7DE55F-09DC-0CCF-5A56-A6258821734D}"/>
              </a:ext>
            </a:extLst>
          </p:cNvPr>
          <p:cNvGrpSpPr/>
          <p:nvPr/>
        </p:nvGrpSpPr>
        <p:grpSpPr>
          <a:xfrm>
            <a:off x="407368" y="2036944"/>
            <a:ext cx="7487817" cy="3333425"/>
            <a:chOff x="1242853" y="1975175"/>
            <a:chExt cx="7618062" cy="3333425"/>
          </a:xfrm>
        </p:grpSpPr>
        <p:sp>
          <p:nvSpPr>
            <p:cNvPr id="15" name="iṥ1íḑé">
              <a:extLst>
                <a:ext uri="{FF2B5EF4-FFF2-40B4-BE49-F238E27FC236}">
                  <a16:creationId xmlns:a16="http://schemas.microsoft.com/office/drawing/2014/main" id="{45F01E33-F393-DAAA-59CC-B2B5223F1418}"/>
                </a:ext>
              </a:extLst>
            </p:cNvPr>
            <p:cNvSpPr/>
            <p:nvPr/>
          </p:nvSpPr>
          <p:spPr>
            <a:xfrm>
              <a:off x="5303912" y="2137659"/>
              <a:ext cx="3557003" cy="3170878"/>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zh-CN" altLang="en-US" sz="1200"/>
            </a:p>
          </p:txBody>
        </p:sp>
        <p:sp>
          <p:nvSpPr>
            <p:cNvPr id="16" name="ísliḋê">
              <a:extLst>
                <a:ext uri="{FF2B5EF4-FFF2-40B4-BE49-F238E27FC236}">
                  <a16:creationId xmlns:a16="http://schemas.microsoft.com/office/drawing/2014/main" id="{D8F086B0-1A22-A41B-90A0-B4A316A3DB26}"/>
                </a:ext>
              </a:extLst>
            </p:cNvPr>
            <p:cNvSpPr/>
            <p:nvPr/>
          </p:nvSpPr>
          <p:spPr>
            <a:xfrm>
              <a:off x="5528733" y="1975175"/>
              <a:ext cx="1921763" cy="324968"/>
            </a:xfrm>
            <a:prstGeom prst="roundRect">
              <a:avLst/>
            </a:prstGeom>
            <a:solidFill>
              <a:schemeClr val="accent2"/>
            </a:solidFill>
            <a:ln w="12700" cap="flat">
              <a:noFill/>
              <a:prstDash val="solid"/>
              <a:miter/>
            </a:ln>
            <a:effectLst>
              <a:outerShdw blurRad="127000" dist="63500" dir="2700000" algn="tl" rotWithShape="0">
                <a:schemeClr val="accent2">
                  <a:alpha val="40000"/>
                </a:schemeClr>
              </a:outerShdw>
            </a:effectLst>
          </p:spPr>
          <p:txBody>
            <a:bodyPr rtlCol="0" anchor="ctr"/>
            <a:lstStyle/>
            <a:p>
              <a:pPr algn="ctr"/>
              <a:r>
                <a:rPr lang="zh-CN" altLang="en-US" sz="1200" b="1" dirty="0">
                  <a:solidFill>
                    <a:srgbClr val="FFFFFF"/>
                  </a:solidFill>
                </a:rPr>
                <a:t>建模方面</a:t>
              </a:r>
              <a:endParaRPr lang="en-US" altLang="zh-CN" sz="1200" b="1" dirty="0">
                <a:solidFill>
                  <a:srgbClr val="FFFFFF"/>
                </a:solidFill>
              </a:endParaRPr>
            </a:p>
          </p:txBody>
        </p:sp>
        <p:sp>
          <p:nvSpPr>
            <p:cNvPr id="17" name="íśļiḋe">
              <a:extLst>
                <a:ext uri="{FF2B5EF4-FFF2-40B4-BE49-F238E27FC236}">
                  <a16:creationId xmlns:a16="http://schemas.microsoft.com/office/drawing/2014/main" id="{4449B2C3-1FA0-765E-056D-DF68A337DFD7}"/>
                </a:ext>
              </a:extLst>
            </p:cNvPr>
            <p:cNvSpPr/>
            <p:nvPr/>
          </p:nvSpPr>
          <p:spPr>
            <a:xfrm>
              <a:off x="5390456" y="2699517"/>
              <a:ext cx="3441848" cy="2356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marL="285750" indent="-285750">
                <a:lnSpc>
                  <a:spcPct val="130000"/>
                </a:lnSpc>
                <a:buFont typeface="Arial" panose="020B0604020202020204" pitchFamily="34" charset="0"/>
                <a:buChar char="•"/>
              </a:pPr>
              <a:r>
                <a:rPr kumimoji="1" lang="zh-CN" altLang="en-US" sz="1400" dirty="0">
                  <a:solidFill>
                    <a:schemeClr val="tx1"/>
                  </a:solidFill>
                </a:rPr>
                <a:t>面对数据问题较大的模型，能够较好的处理数据，使其最终达到很好的训练结果。</a:t>
              </a:r>
              <a:endParaRPr kumimoji="1" lang="en-US" altLang="zh-CN" sz="1400" dirty="0">
                <a:solidFill>
                  <a:schemeClr val="tx1"/>
                </a:solidFill>
              </a:endParaRPr>
            </a:p>
            <a:p>
              <a:pPr marL="285750" indent="-285750">
                <a:lnSpc>
                  <a:spcPct val="130000"/>
                </a:lnSpc>
                <a:buFont typeface="Arial" panose="020B0604020202020204" pitchFamily="34" charset="0"/>
                <a:buChar char="•"/>
              </a:pPr>
              <a:r>
                <a:rPr kumimoji="1" lang="zh-CN" altLang="en-US" sz="1400" dirty="0">
                  <a:solidFill>
                    <a:schemeClr val="tx1"/>
                  </a:solidFill>
                </a:rPr>
                <a:t>能够较好的利用已掌握的知识，从多方面对模型进行评估，顺利地解决遇到的各种问题和困难。</a:t>
              </a:r>
              <a:endParaRPr kumimoji="1" lang="en-US" altLang="zh-CN" sz="1400" dirty="0">
                <a:solidFill>
                  <a:schemeClr val="tx1"/>
                </a:solidFill>
              </a:endParaRPr>
            </a:p>
            <a:p>
              <a:pPr>
                <a:lnSpc>
                  <a:spcPct val="130000"/>
                </a:lnSpc>
              </a:pPr>
              <a:endParaRPr kumimoji="1" lang="en-US" altLang="zh-CN" sz="1000" dirty="0">
                <a:solidFill>
                  <a:schemeClr val="tx1"/>
                </a:solidFill>
              </a:endParaRPr>
            </a:p>
            <a:p>
              <a:pPr marL="171450" indent="-171450">
                <a:lnSpc>
                  <a:spcPct val="130000"/>
                </a:lnSpc>
                <a:buFont typeface="Arial" panose="020B0604020202020204" pitchFamily="34" charset="0"/>
                <a:buChar char="•"/>
              </a:pPr>
              <a:r>
                <a:rPr kumimoji="1" lang="en-US" altLang="zh-CN" sz="1400" dirty="0">
                  <a:solidFill>
                    <a:schemeClr val="tx1"/>
                  </a:solidFill>
                </a:rPr>
                <a:t>……</a:t>
              </a:r>
            </a:p>
          </p:txBody>
        </p:sp>
        <p:sp>
          <p:nvSpPr>
            <p:cNvPr id="18" name="îṩľiḑê">
              <a:extLst>
                <a:ext uri="{FF2B5EF4-FFF2-40B4-BE49-F238E27FC236}">
                  <a16:creationId xmlns:a16="http://schemas.microsoft.com/office/drawing/2014/main" id="{DBC52389-1D7F-8951-07B2-D5B9308D5691}"/>
                </a:ext>
              </a:extLst>
            </p:cNvPr>
            <p:cNvSpPr/>
            <p:nvPr/>
          </p:nvSpPr>
          <p:spPr>
            <a:xfrm>
              <a:off x="1242853" y="2137722"/>
              <a:ext cx="3557003" cy="317087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zh-CN" altLang="en-US" sz="1200" dirty="0"/>
            </a:p>
          </p:txBody>
        </p:sp>
        <p:sp>
          <p:nvSpPr>
            <p:cNvPr id="19" name="î$ḻïḍe">
              <a:extLst>
                <a:ext uri="{FF2B5EF4-FFF2-40B4-BE49-F238E27FC236}">
                  <a16:creationId xmlns:a16="http://schemas.microsoft.com/office/drawing/2014/main" id="{D471DD12-4EAD-C09C-F860-CC520DC1B8F9}"/>
                </a:ext>
              </a:extLst>
            </p:cNvPr>
            <p:cNvSpPr/>
            <p:nvPr/>
          </p:nvSpPr>
          <p:spPr>
            <a:xfrm>
              <a:off x="1439794" y="1975175"/>
              <a:ext cx="1921763" cy="324968"/>
            </a:xfrm>
            <a:prstGeom prst="roundRect">
              <a:avLst/>
            </a:prstGeom>
            <a:solidFill>
              <a:schemeClr val="accent1"/>
            </a:solidFill>
            <a:ln w="12700" cap="flat">
              <a:noFill/>
              <a:prstDash val="solid"/>
              <a:miter/>
            </a:ln>
            <a:effectLst>
              <a:outerShdw blurRad="127000" dist="63500" dir="2700000" algn="tl" rotWithShape="0">
                <a:schemeClr val="accent1">
                  <a:alpha val="40000"/>
                </a:schemeClr>
              </a:outerShdw>
            </a:effectLst>
          </p:spPr>
          <p:txBody>
            <a:bodyPr rtlCol="0" anchor="ctr"/>
            <a:lstStyle/>
            <a:p>
              <a:pPr algn="ctr"/>
              <a:r>
                <a:rPr lang="zh-CN" altLang="en-US" sz="1200" b="1" dirty="0">
                  <a:solidFill>
                    <a:srgbClr val="FFFFFF"/>
                  </a:solidFill>
                </a:rPr>
                <a:t>函数库开发方面</a:t>
              </a:r>
              <a:endParaRPr lang="en-US" altLang="zh-CN" sz="1200" b="1" dirty="0">
                <a:solidFill>
                  <a:srgbClr val="FFFFFF"/>
                </a:solidFill>
              </a:endParaRPr>
            </a:p>
          </p:txBody>
        </p:sp>
        <p:sp>
          <p:nvSpPr>
            <p:cNvPr id="20" name="iśļîḑe">
              <a:extLst>
                <a:ext uri="{FF2B5EF4-FFF2-40B4-BE49-F238E27FC236}">
                  <a16:creationId xmlns:a16="http://schemas.microsoft.com/office/drawing/2014/main" id="{247BF40B-7D82-C863-1D82-FB2B5E762BA2}"/>
                </a:ext>
              </a:extLst>
            </p:cNvPr>
            <p:cNvSpPr/>
            <p:nvPr/>
          </p:nvSpPr>
          <p:spPr>
            <a:xfrm>
              <a:off x="1329397" y="2699517"/>
              <a:ext cx="3326443" cy="2436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marL="285750" indent="-285750">
                <a:lnSpc>
                  <a:spcPct val="130000"/>
                </a:lnSpc>
                <a:buFont typeface="Arial" panose="020B0604020202020204" pitchFamily="34" charset="0"/>
                <a:buChar char="•"/>
              </a:pPr>
              <a:r>
                <a:rPr kumimoji="1" lang="zh-CN" altLang="en-US" sz="1400" dirty="0">
                  <a:solidFill>
                    <a:schemeClr val="tx1"/>
                  </a:solidFill>
                </a:rPr>
                <a:t>仿照</a:t>
              </a:r>
              <a:r>
                <a:rPr kumimoji="1" lang="en-US" altLang="zh-CN" sz="1400" dirty="0">
                  <a:solidFill>
                    <a:schemeClr val="tx1"/>
                  </a:solidFill>
                </a:rPr>
                <a:t>Julia</a:t>
              </a:r>
              <a:r>
                <a:rPr kumimoji="1" lang="zh-CN" altLang="en-US" sz="1400" dirty="0">
                  <a:solidFill>
                    <a:schemeClr val="tx1"/>
                  </a:solidFill>
                </a:rPr>
                <a:t>标准库的开发流程和文档目录形式，能够较好的完成</a:t>
              </a:r>
              <a:r>
                <a:rPr kumimoji="1" lang="en-US" altLang="zh-CN" sz="1400" dirty="0">
                  <a:solidFill>
                    <a:schemeClr val="tx1"/>
                  </a:solidFill>
                </a:rPr>
                <a:t>Julia</a:t>
              </a:r>
              <a:r>
                <a:rPr kumimoji="1" lang="zh-CN" altLang="en-US" sz="1400" dirty="0">
                  <a:solidFill>
                    <a:schemeClr val="tx1"/>
                  </a:solidFill>
                </a:rPr>
                <a:t>机器学习工具箱开发过程中代码和目录结构的规范。</a:t>
              </a:r>
              <a:endParaRPr kumimoji="1" lang="en-US" altLang="zh-CN" sz="1400" dirty="0">
                <a:solidFill>
                  <a:schemeClr val="tx1"/>
                </a:solidFill>
              </a:endParaRPr>
            </a:p>
            <a:p>
              <a:pPr marL="285750" indent="-285750">
                <a:lnSpc>
                  <a:spcPct val="130000"/>
                </a:lnSpc>
                <a:buFont typeface="Arial" panose="020B0604020202020204" pitchFamily="34" charset="0"/>
                <a:buChar char="•"/>
              </a:pPr>
              <a:r>
                <a:rPr kumimoji="1" lang="zh-CN" altLang="en-US" sz="1400" dirty="0">
                  <a:solidFill>
                    <a:schemeClr val="tx1"/>
                  </a:solidFill>
                </a:rPr>
                <a:t>对开发过程中遇到的问题能够较好的进行解决和处理，最终达到预期的结果。</a:t>
              </a:r>
              <a:endParaRPr kumimoji="1" lang="en-US" altLang="zh-CN" sz="1400" dirty="0">
                <a:solidFill>
                  <a:schemeClr val="tx1"/>
                </a:solidFill>
              </a:endParaRPr>
            </a:p>
            <a:p>
              <a:pPr marL="285750" indent="-285750">
                <a:lnSpc>
                  <a:spcPct val="130000"/>
                </a:lnSpc>
                <a:buFont typeface="Arial" panose="020B0604020202020204" pitchFamily="34" charset="0"/>
                <a:buChar char="•"/>
              </a:pPr>
              <a:r>
                <a:rPr kumimoji="1" lang="en-US" altLang="zh-CN" sz="1400">
                  <a:solidFill>
                    <a:schemeClr val="tx1"/>
                  </a:solidFill>
                </a:rPr>
                <a:t>……</a:t>
              </a:r>
              <a:endParaRPr kumimoji="1" lang="en-US" altLang="zh-CN" sz="1400" dirty="0">
                <a:solidFill>
                  <a:schemeClr val="tx1"/>
                </a:solidFill>
              </a:endParaRPr>
            </a:p>
          </p:txBody>
        </p:sp>
      </p:grpSp>
      <p:sp>
        <p:nvSpPr>
          <p:cNvPr id="21" name="iṥ1íḑé">
            <a:extLst>
              <a:ext uri="{FF2B5EF4-FFF2-40B4-BE49-F238E27FC236}">
                <a16:creationId xmlns:a16="http://schemas.microsoft.com/office/drawing/2014/main" id="{BBB491D8-2FF8-D85D-6220-8225264054E5}"/>
              </a:ext>
            </a:extLst>
          </p:cNvPr>
          <p:cNvSpPr/>
          <p:nvPr/>
        </p:nvSpPr>
        <p:spPr>
          <a:xfrm>
            <a:off x="8388842" y="2199428"/>
            <a:ext cx="3496189" cy="3170878"/>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zh-CN" altLang="en-US" sz="1200"/>
          </a:p>
        </p:txBody>
      </p:sp>
      <p:sp>
        <p:nvSpPr>
          <p:cNvPr id="22" name="ísliḋê">
            <a:extLst>
              <a:ext uri="{FF2B5EF4-FFF2-40B4-BE49-F238E27FC236}">
                <a16:creationId xmlns:a16="http://schemas.microsoft.com/office/drawing/2014/main" id="{D9C39962-5D4B-D1F7-FBFB-878BB69162D5}"/>
              </a:ext>
            </a:extLst>
          </p:cNvPr>
          <p:cNvSpPr/>
          <p:nvPr/>
        </p:nvSpPr>
        <p:spPr>
          <a:xfrm>
            <a:off x="8639004" y="2036944"/>
            <a:ext cx="1888907" cy="32496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zh-CN" altLang="en-US" sz="1200" b="1" dirty="0">
                <a:solidFill>
                  <a:srgbClr val="FFFFFF"/>
                </a:solidFill>
              </a:rPr>
              <a:t>学习方面</a:t>
            </a:r>
            <a:endParaRPr lang="en-US" altLang="zh-CN" sz="1200" b="1" dirty="0">
              <a:solidFill>
                <a:srgbClr val="FFFFFF"/>
              </a:solidFill>
            </a:endParaRPr>
          </a:p>
        </p:txBody>
      </p:sp>
      <p:sp>
        <p:nvSpPr>
          <p:cNvPr id="23" name="íśļiḋe">
            <a:extLst>
              <a:ext uri="{FF2B5EF4-FFF2-40B4-BE49-F238E27FC236}">
                <a16:creationId xmlns:a16="http://schemas.microsoft.com/office/drawing/2014/main" id="{FA87B115-D9FC-E774-CE02-8DB51BC3B40E}"/>
              </a:ext>
            </a:extLst>
          </p:cNvPr>
          <p:cNvSpPr/>
          <p:nvPr/>
        </p:nvSpPr>
        <p:spPr>
          <a:xfrm>
            <a:off x="8402799" y="2761285"/>
            <a:ext cx="3383003" cy="23560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marL="285750" indent="-285750">
              <a:lnSpc>
                <a:spcPct val="130000"/>
              </a:lnSpc>
              <a:buFont typeface="Arial" panose="020B0604020202020204" pitchFamily="34" charset="0"/>
              <a:buChar char="•"/>
            </a:pPr>
            <a:r>
              <a:rPr kumimoji="1" lang="zh-CN" altLang="en-US" sz="1400" dirty="0">
                <a:solidFill>
                  <a:schemeClr val="tx1"/>
                </a:solidFill>
              </a:rPr>
              <a:t>面对之前从来没接触过的</a:t>
            </a:r>
            <a:r>
              <a:rPr kumimoji="1" lang="en-US" altLang="zh-CN" sz="1400" dirty="0">
                <a:solidFill>
                  <a:schemeClr val="tx1"/>
                </a:solidFill>
              </a:rPr>
              <a:t>Julia</a:t>
            </a:r>
            <a:r>
              <a:rPr kumimoji="1" lang="zh-CN" altLang="en-US" sz="1400" dirty="0">
                <a:solidFill>
                  <a:schemeClr val="tx1"/>
                </a:solidFill>
              </a:rPr>
              <a:t>语言，能花很短的时间学会其基本用法，并将它利用到函数调研和开发中。</a:t>
            </a:r>
            <a:endParaRPr kumimoji="1" lang="en-US" altLang="zh-CN" sz="1400" dirty="0">
              <a:solidFill>
                <a:schemeClr val="tx1"/>
              </a:solidFill>
            </a:endParaRPr>
          </a:p>
          <a:p>
            <a:pPr marL="285750" indent="-285750">
              <a:lnSpc>
                <a:spcPct val="130000"/>
              </a:lnSpc>
              <a:buFont typeface="Arial" panose="020B0604020202020204" pitchFamily="34" charset="0"/>
              <a:buChar char="•"/>
            </a:pPr>
            <a:r>
              <a:rPr kumimoji="1" lang="zh-CN" altLang="en-US" sz="1400" dirty="0">
                <a:solidFill>
                  <a:schemeClr val="tx1"/>
                </a:solidFill>
              </a:rPr>
              <a:t>学习能力较以前有很大的提升，遇到难懂的问题，能够在短时间内学习并理解。</a:t>
            </a:r>
            <a:endParaRPr kumimoji="1" lang="en-US" altLang="zh-CN" sz="1400" dirty="0">
              <a:solidFill>
                <a:schemeClr val="tx1"/>
              </a:solidFill>
            </a:endParaRPr>
          </a:p>
          <a:p>
            <a:pPr>
              <a:lnSpc>
                <a:spcPct val="130000"/>
              </a:lnSpc>
            </a:pPr>
            <a:endParaRPr kumimoji="1" lang="en-US" altLang="zh-CN" sz="1000" dirty="0">
              <a:solidFill>
                <a:schemeClr val="tx1"/>
              </a:solidFill>
            </a:endParaRPr>
          </a:p>
          <a:p>
            <a:pPr marL="171450" indent="-171450">
              <a:lnSpc>
                <a:spcPct val="130000"/>
              </a:lnSpc>
              <a:buFont typeface="Arial" panose="020B0604020202020204" pitchFamily="34" charset="0"/>
              <a:buChar char="•"/>
            </a:pPr>
            <a:r>
              <a:rPr kumimoji="1" lang="en-US" altLang="zh-CN" sz="1400" dirty="0">
                <a:solidFill>
                  <a:schemeClr val="tx1"/>
                </a:solidFill>
              </a:rPr>
              <a:t>……</a:t>
            </a:r>
          </a:p>
        </p:txBody>
      </p:sp>
    </p:spTree>
    <p:custDataLst>
      <p:tags r:id="rId1"/>
    </p:custDataLst>
    <p:extLst>
      <p:ext uri="{BB962C8B-B14F-4D97-AF65-F5344CB8AC3E}">
        <p14:creationId xmlns:p14="http://schemas.microsoft.com/office/powerpoint/2010/main" val="3685134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试用期思考与成长</a:t>
            </a:r>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3.2 </a:t>
            </a:r>
            <a:r>
              <a:rPr lang="zh-CN" altLang="en-US" dirty="0">
                <a:sym typeface="+mn-ea"/>
              </a:rPr>
              <a:t>试用期工作中待提升的部分</a:t>
            </a:r>
            <a:endParaRPr lang="zh-CN" altLang="en-US" sz="2400" dirty="0"/>
          </a:p>
        </p:txBody>
      </p:sp>
      <p:grpSp>
        <p:nvGrpSpPr>
          <p:cNvPr id="4" name="组合 3">
            <a:extLst>
              <a:ext uri="{FF2B5EF4-FFF2-40B4-BE49-F238E27FC236}">
                <a16:creationId xmlns:a16="http://schemas.microsoft.com/office/drawing/2014/main" id="{4A87F7BC-2359-63EB-81B0-B840A306A7F2}"/>
              </a:ext>
            </a:extLst>
          </p:cNvPr>
          <p:cNvGrpSpPr/>
          <p:nvPr/>
        </p:nvGrpSpPr>
        <p:grpSpPr>
          <a:xfrm>
            <a:off x="695400" y="1484784"/>
            <a:ext cx="10829850" cy="4649316"/>
            <a:chOff x="660400" y="1401233"/>
            <a:chExt cx="10864850" cy="4732867"/>
          </a:xfrm>
        </p:grpSpPr>
        <p:sp>
          <p:nvSpPr>
            <p:cNvPr id="5" name="íS1íḑé">
              <a:extLst>
                <a:ext uri="{FF2B5EF4-FFF2-40B4-BE49-F238E27FC236}">
                  <a16:creationId xmlns:a16="http://schemas.microsoft.com/office/drawing/2014/main" id="{CF1A9DD5-9CB5-F7D0-7460-2D606926510B}"/>
                </a:ext>
              </a:extLst>
            </p:cNvPr>
            <p:cNvSpPr/>
            <p:nvPr/>
          </p:nvSpPr>
          <p:spPr>
            <a:xfrm>
              <a:off x="666750" y="1401233"/>
              <a:ext cx="10858500" cy="2472267"/>
            </a:xfrm>
            <a:prstGeom prst="round2DiagRect">
              <a:avLst/>
            </a:prstGeom>
            <a:blipFill>
              <a:blip r:embed="rId3"/>
              <a:srcRect/>
              <a:stretch>
                <a:fillRect t="-225660" b="-223355"/>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lt1"/>
                </a:solidFill>
              </a:endParaRPr>
            </a:p>
          </p:txBody>
        </p:sp>
        <p:grpSp>
          <p:nvGrpSpPr>
            <p:cNvPr id="6" name="işľiḍê">
              <a:extLst>
                <a:ext uri="{FF2B5EF4-FFF2-40B4-BE49-F238E27FC236}">
                  <a16:creationId xmlns:a16="http://schemas.microsoft.com/office/drawing/2014/main" id="{549D2E06-FAC6-7768-17E0-99315A39B827}"/>
                </a:ext>
              </a:extLst>
            </p:cNvPr>
            <p:cNvGrpSpPr/>
            <p:nvPr/>
          </p:nvGrpSpPr>
          <p:grpSpPr>
            <a:xfrm>
              <a:off x="875194" y="4445381"/>
              <a:ext cx="10650056" cy="101600"/>
              <a:chOff x="875194" y="4445381"/>
              <a:chExt cx="10650056" cy="101600"/>
            </a:xfrm>
          </p:grpSpPr>
          <p:cxnSp>
            <p:nvCxnSpPr>
              <p:cNvPr id="29" name="ïṣļidè">
                <a:extLst>
                  <a:ext uri="{FF2B5EF4-FFF2-40B4-BE49-F238E27FC236}">
                    <a16:creationId xmlns:a16="http://schemas.microsoft.com/office/drawing/2014/main" id="{16A420EE-F0FF-E379-69C3-FAEE5FFAAD71}"/>
                  </a:ext>
                </a:extLst>
              </p:cNvPr>
              <p:cNvCxnSpPr>
                <a:cxnSpLocks/>
                <a:stCxn id="30" idx="2"/>
              </p:cNvCxnSpPr>
              <p:nvPr/>
            </p:nvCxnSpPr>
            <p:spPr>
              <a:xfrm flipV="1">
                <a:off x="875194" y="4483100"/>
                <a:ext cx="10650056" cy="1308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íṥḷïḓè">
                <a:extLst>
                  <a:ext uri="{FF2B5EF4-FFF2-40B4-BE49-F238E27FC236}">
                    <a16:creationId xmlns:a16="http://schemas.microsoft.com/office/drawing/2014/main" id="{52590562-BE07-47DD-AFD5-94B7594B388F}"/>
                  </a:ext>
                </a:extLst>
              </p:cNvPr>
              <p:cNvSpPr/>
              <p:nvPr/>
            </p:nvSpPr>
            <p:spPr>
              <a:xfrm>
                <a:off x="875194" y="4445381"/>
                <a:ext cx="101600" cy="101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îṡḻidè">
                <a:extLst>
                  <a:ext uri="{FF2B5EF4-FFF2-40B4-BE49-F238E27FC236}">
                    <a16:creationId xmlns:a16="http://schemas.microsoft.com/office/drawing/2014/main" id="{9943A2F3-26D1-E7A6-A2F3-4F629E3ACB8A}"/>
                  </a:ext>
                </a:extLst>
              </p:cNvPr>
              <p:cNvSpPr/>
              <p:nvPr/>
            </p:nvSpPr>
            <p:spPr>
              <a:xfrm>
                <a:off x="6623824" y="4445381"/>
                <a:ext cx="101600" cy="101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îŝļîḍê">
              <a:extLst>
                <a:ext uri="{FF2B5EF4-FFF2-40B4-BE49-F238E27FC236}">
                  <a16:creationId xmlns:a16="http://schemas.microsoft.com/office/drawing/2014/main" id="{9119307E-D5F3-38B4-EA4E-2138DDB3773A}"/>
                </a:ext>
              </a:extLst>
            </p:cNvPr>
            <p:cNvGrpSpPr/>
            <p:nvPr/>
          </p:nvGrpSpPr>
          <p:grpSpPr>
            <a:xfrm>
              <a:off x="660400" y="4762500"/>
              <a:ext cx="5114276" cy="1358519"/>
              <a:chOff x="660400" y="4762500"/>
              <a:chExt cx="5114276" cy="1358519"/>
            </a:xfrm>
          </p:grpSpPr>
          <p:sp>
            <p:nvSpPr>
              <p:cNvPr id="24" name="îṣḻïḋe">
                <a:extLst>
                  <a:ext uri="{FF2B5EF4-FFF2-40B4-BE49-F238E27FC236}">
                    <a16:creationId xmlns:a16="http://schemas.microsoft.com/office/drawing/2014/main" id="{B31EBBB3-CAC0-8BFB-7E76-62ECF0E62DF4}"/>
                  </a:ext>
                </a:extLst>
              </p:cNvPr>
              <p:cNvSpPr/>
              <p:nvPr/>
            </p:nvSpPr>
            <p:spPr>
              <a:xfrm>
                <a:off x="930402" y="4762500"/>
                <a:ext cx="4844274" cy="1358519"/>
              </a:xfrm>
              <a:prstGeom prst="round2DiagRect">
                <a:avLst/>
              </a:prstGeom>
              <a:solidFill>
                <a:schemeClr val="accent1">
                  <a:alpha val="15000"/>
                </a:schemeClr>
              </a:solidFill>
              <a:ln w="12700" cap="flat">
                <a:solidFill>
                  <a:schemeClr val="accent1"/>
                </a:solidFill>
                <a:prstDash val="solid"/>
                <a:miter/>
              </a:ln>
              <a:effectLst/>
            </p:spPr>
            <p:txBody>
              <a:bodyPr rtlCol="0" anchor="ctr"/>
              <a:lstStyle/>
              <a:p>
                <a:endParaRPr lang="zh-CN" altLang="en-US" sz="1200" dirty="0"/>
              </a:p>
            </p:txBody>
          </p:sp>
          <p:sp>
            <p:nvSpPr>
              <p:cNvPr id="25" name="îşļiḋè">
                <a:extLst>
                  <a:ext uri="{FF2B5EF4-FFF2-40B4-BE49-F238E27FC236}">
                    <a16:creationId xmlns:a16="http://schemas.microsoft.com/office/drawing/2014/main" id="{9DE33C0F-F857-6F73-5D23-8ECE896834C4}"/>
                  </a:ext>
                </a:extLst>
              </p:cNvPr>
              <p:cNvSpPr txBox="1"/>
              <p:nvPr/>
            </p:nvSpPr>
            <p:spPr>
              <a:xfrm>
                <a:off x="660400" y="5171759"/>
                <a:ext cx="540000" cy="540000"/>
              </a:xfrm>
              <a:prstGeom prst="ellipse">
                <a:avLst/>
              </a:prstGeom>
              <a:gradFill>
                <a:gsLst>
                  <a:gs pos="0">
                    <a:schemeClr val="accent1">
                      <a:lumMod val="60000"/>
                      <a:lumOff val="40000"/>
                    </a:schemeClr>
                  </a:gs>
                  <a:gs pos="50000">
                    <a:schemeClr val="accent1"/>
                  </a:gs>
                </a:gsLst>
                <a:lin ang="2700000" scaled="0"/>
              </a:gradFill>
            </p:spPr>
            <p:txBody>
              <a:bodyPr wrap="none" lIns="108000" tIns="108000" rIns="108000" bIns="108000" rtlCol="0" anchor="ctr" anchorCtr="0">
                <a:noAutofit/>
              </a:bodyPr>
              <a:lstStyle>
                <a:defPPr>
                  <a:defRPr lang="zh-CN"/>
                </a:defPPr>
                <a:lvl1pPr algn="ctr">
                  <a:defRPr kumimoji="1" sz="1200" b="1">
                    <a:solidFill>
                      <a:srgbClr val="FFFFFF"/>
                    </a:solidFill>
                  </a:defRPr>
                </a:lvl1pPr>
              </a:lstStyle>
              <a:p>
                <a:r>
                  <a:rPr lang="en-US" altLang="zh-CN" sz="1800" dirty="0"/>
                  <a:t>01</a:t>
                </a:r>
                <a:endParaRPr lang="zh-CN" altLang="en-US" sz="1800" dirty="0"/>
              </a:p>
            </p:txBody>
          </p:sp>
          <p:grpSp>
            <p:nvGrpSpPr>
              <p:cNvPr id="26" name="isľíḑê">
                <a:extLst>
                  <a:ext uri="{FF2B5EF4-FFF2-40B4-BE49-F238E27FC236}">
                    <a16:creationId xmlns:a16="http://schemas.microsoft.com/office/drawing/2014/main" id="{473A2EB8-D17B-CFEB-DFBA-20219D48196D}"/>
                  </a:ext>
                </a:extLst>
              </p:cNvPr>
              <p:cNvGrpSpPr/>
              <p:nvPr/>
            </p:nvGrpSpPr>
            <p:grpSpPr>
              <a:xfrm>
                <a:off x="1350525" y="4893587"/>
                <a:ext cx="4004029" cy="976313"/>
                <a:chOff x="6958119" y="2252003"/>
                <a:chExt cx="4004029" cy="976313"/>
              </a:xfrm>
            </p:grpSpPr>
            <p:sp>
              <p:nvSpPr>
                <p:cNvPr id="27" name="ïṣlîďè">
                  <a:extLst>
                    <a:ext uri="{FF2B5EF4-FFF2-40B4-BE49-F238E27FC236}">
                      <a16:creationId xmlns:a16="http://schemas.microsoft.com/office/drawing/2014/main" id="{2213C8D9-FF14-E69F-F153-0D5CCD265691}"/>
                    </a:ext>
                  </a:extLst>
                </p:cNvPr>
                <p:cNvSpPr/>
                <p:nvPr/>
              </p:nvSpPr>
              <p:spPr>
                <a:xfrm>
                  <a:off x="6958119" y="2252003"/>
                  <a:ext cx="4004029" cy="472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zh-CN" altLang="en-US" sz="1600" b="1" dirty="0">
                      <a:solidFill>
                        <a:schemeClr val="tx1"/>
                      </a:solidFill>
                    </a:rPr>
                    <a:t>知识储备</a:t>
                  </a:r>
                  <a:endParaRPr kumimoji="1" lang="en-US" altLang="zh-CN" sz="1600" b="1" dirty="0">
                    <a:solidFill>
                      <a:schemeClr val="tx1"/>
                    </a:solidFill>
                  </a:endParaRPr>
                </a:p>
              </p:txBody>
            </p:sp>
            <p:sp>
              <p:nvSpPr>
                <p:cNvPr id="28" name="îSḻïḍé">
                  <a:extLst>
                    <a:ext uri="{FF2B5EF4-FFF2-40B4-BE49-F238E27FC236}">
                      <a16:creationId xmlns:a16="http://schemas.microsoft.com/office/drawing/2014/main" id="{8E07B26B-B888-2212-02F6-CDAE638CD9FB}"/>
                    </a:ext>
                  </a:extLst>
                </p:cNvPr>
                <p:cNvSpPr/>
                <p:nvPr/>
              </p:nvSpPr>
              <p:spPr>
                <a:xfrm>
                  <a:off x="6958119" y="2668344"/>
                  <a:ext cx="4004029" cy="559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sz="1200" dirty="0">
                      <a:solidFill>
                        <a:schemeClr val="tx1"/>
                      </a:solidFill>
                    </a:rPr>
                    <a:t>在调研阶段，发现自己还是有很多知识掌握的不够牢固，尤其是比较复杂的回归模型，接下来需要重点学习。</a:t>
                  </a:r>
                  <a:endParaRPr kumimoji="1" lang="en-US" altLang="zh-CN" sz="1200" dirty="0">
                    <a:solidFill>
                      <a:schemeClr val="tx1"/>
                    </a:solidFill>
                  </a:endParaRPr>
                </a:p>
              </p:txBody>
            </p:sp>
          </p:grpSp>
        </p:grpSp>
        <p:grpSp>
          <p:nvGrpSpPr>
            <p:cNvPr id="8" name="íslîḍè">
              <a:extLst>
                <a:ext uri="{FF2B5EF4-FFF2-40B4-BE49-F238E27FC236}">
                  <a16:creationId xmlns:a16="http://schemas.microsoft.com/office/drawing/2014/main" id="{54AA4BE5-63EC-D1D8-3EE2-AFE485A1A7D7}"/>
                </a:ext>
              </a:extLst>
            </p:cNvPr>
            <p:cNvGrpSpPr/>
            <p:nvPr/>
          </p:nvGrpSpPr>
          <p:grpSpPr>
            <a:xfrm>
              <a:off x="6404624" y="4775581"/>
              <a:ext cx="5114276" cy="1358519"/>
              <a:chOff x="6404624" y="4775581"/>
              <a:chExt cx="5114276" cy="1358519"/>
            </a:xfrm>
          </p:grpSpPr>
          <p:sp>
            <p:nvSpPr>
              <p:cNvPr id="9" name="íṥlîdé">
                <a:extLst>
                  <a:ext uri="{FF2B5EF4-FFF2-40B4-BE49-F238E27FC236}">
                    <a16:creationId xmlns:a16="http://schemas.microsoft.com/office/drawing/2014/main" id="{C173BAE1-0B5A-9293-57A9-7D7B202E36CB}"/>
                  </a:ext>
                </a:extLst>
              </p:cNvPr>
              <p:cNvSpPr/>
              <p:nvPr/>
            </p:nvSpPr>
            <p:spPr>
              <a:xfrm>
                <a:off x="6674626" y="4775581"/>
                <a:ext cx="4844274" cy="1358519"/>
              </a:xfrm>
              <a:prstGeom prst="round2DiagRect">
                <a:avLst/>
              </a:prstGeom>
              <a:solidFill>
                <a:schemeClr val="accent2">
                  <a:alpha val="15000"/>
                </a:schemeClr>
              </a:solidFill>
              <a:ln w="12700" cap="flat">
                <a:solidFill>
                  <a:schemeClr val="accent2"/>
                </a:solidFill>
                <a:prstDash val="solid"/>
                <a:miter/>
              </a:ln>
              <a:effectLst/>
            </p:spPr>
            <p:txBody>
              <a:bodyPr rtlCol="0" anchor="ctr"/>
              <a:lstStyle/>
              <a:p>
                <a:endParaRPr lang="zh-CN" altLang="en-US" sz="1200" dirty="0"/>
              </a:p>
            </p:txBody>
          </p:sp>
          <p:sp>
            <p:nvSpPr>
              <p:cNvPr id="10" name="îṥ1íde">
                <a:extLst>
                  <a:ext uri="{FF2B5EF4-FFF2-40B4-BE49-F238E27FC236}">
                    <a16:creationId xmlns:a16="http://schemas.microsoft.com/office/drawing/2014/main" id="{7F2C9466-8AB3-5C14-5D98-22715884617E}"/>
                  </a:ext>
                </a:extLst>
              </p:cNvPr>
              <p:cNvSpPr txBox="1"/>
              <p:nvPr/>
            </p:nvSpPr>
            <p:spPr>
              <a:xfrm>
                <a:off x="6404624" y="5184840"/>
                <a:ext cx="540000" cy="540000"/>
              </a:xfrm>
              <a:prstGeom prst="ellipse">
                <a:avLst/>
              </a:prstGeom>
              <a:gradFill>
                <a:gsLst>
                  <a:gs pos="0">
                    <a:schemeClr val="accent2">
                      <a:lumMod val="60000"/>
                      <a:lumOff val="40000"/>
                    </a:schemeClr>
                  </a:gs>
                  <a:gs pos="50000">
                    <a:schemeClr val="accent2"/>
                  </a:gs>
                </a:gsLst>
                <a:lin ang="2700000" scaled="0"/>
              </a:gradFill>
            </p:spPr>
            <p:txBody>
              <a:bodyPr wrap="none" lIns="108000" tIns="108000" rIns="108000" bIns="108000" rtlCol="0" anchor="ctr" anchorCtr="0">
                <a:noAutofit/>
              </a:bodyPr>
              <a:lstStyle>
                <a:defPPr>
                  <a:defRPr lang="zh-CN"/>
                </a:defPPr>
                <a:lvl1pPr algn="ctr">
                  <a:defRPr kumimoji="1" sz="1200" b="1">
                    <a:solidFill>
                      <a:srgbClr val="FFFFFF"/>
                    </a:solidFill>
                  </a:defRPr>
                </a:lvl1pPr>
              </a:lstStyle>
              <a:p>
                <a:r>
                  <a:rPr lang="en-US" altLang="zh-CN" sz="1800" dirty="0"/>
                  <a:t>02</a:t>
                </a:r>
                <a:endParaRPr lang="zh-CN" altLang="en-US" sz="1800" dirty="0"/>
              </a:p>
            </p:txBody>
          </p:sp>
          <p:grpSp>
            <p:nvGrpSpPr>
              <p:cNvPr id="11" name="ï$1îḓé">
                <a:extLst>
                  <a:ext uri="{FF2B5EF4-FFF2-40B4-BE49-F238E27FC236}">
                    <a16:creationId xmlns:a16="http://schemas.microsoft.com/office/drawing/2014/main" id="{90E1296C-FF4F-ADC5-B793-11A70B9DAAA2}"/>
                  </a:ext>
                </a:extLst>
              </p:cNvPr>
              <p:cNvGrpSpPr/>
              <p:nvPr/>
            </p:nvGrpSpPr>
            <p:grpSpPr>
              <a:xfrm>
                <a:off x="7094749" y="4906668"/>
                <a:ext cx="4004029" cy="1220694"/>
                <a:chOff x="6958119" y="2252003"/>
                <a:chExt cx="4004029" cy="1220694"/>
              </a:xfrm>
            </p:grpSpPr>
            <p:sp>
              <p:nvSpPr>
                <p:cNvPr id="12" name="îşḷîḋe">
                  <a:extLst>
                    <a:ext uri="{FF2B5EF4-FFF2-40B4-BE49-F238E27FC236}">
                      <a16:creationId xmlns:a16="http://schemas.microsoft.com/office/drawing/2014/main" id="{BEA65E34-B0AE-B0FB-A86E-2D6FA4B918CA}"/>
                    </a:ext>
                  </a:extLst>
                </p:cNvPr>
                <p:cNvSpPr/>
                <p:nvPr/>
              </p:nvSpPr>
              <p:spPr>
                <a:xfrm>
                  <a:off x="6958119" y="2252003"/>
                  <a:ext cx="4004029" cy="472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en-US" altLang="zh-CN" sz="1600" b="1" dirty="0">
                      <a:solidFill>
                        <a:schemeClr val="tx1"/>
                      </a:solidFill>
                    </a:rPr>
                    <a:t>Julia</a:t>
                  </a:r>
                  <a:r>
                    <a:rPr kumimoji="1" lang="zh-CN" altLang="en-US" sz="1600" b="1" dirty="0">
                      <a:solidFill>
                        <a:schemeClr val="tx1"/>
                      </a:solidFill>
                    </a:rPr>
                    <a:t>应用</a:t>
                  </a:r>
                  <a:endParaRPr kumimoji="1" lang="en-US" altLang="zh-CN" sz="1600" b="1" dirty="0">
                    <a:solidFill>
                      <a:schemeClr val="tx1"/>
                    </a:solidFill>
                  </a:endParaRPr>
                </a:p>
              </p:txBody>
            </p:sp>
            <p:sp>
              <p:nvSpPr>
                <p:cNvPr id="13" name="íŝľïḓe">
                  <a:extLst>
                    <a:ext uri="{FF2B5EF4-FFF2-40B4-BE49-F238E27FC236}">
                      <a16:creationId xmlns:a16="http://schemas.microsoft.com/office/drawing/2014/main" id="{EB43D73C-BD3C-E15F-4647-D139F950B85B}"/>
                    </a:ext>
                  </a:extLst>
                </p:cNvPr>
                <p:cNvSpPr/>
                <p:nvPr/>
              </p:nvSpPr>
              <p:spPr>
                <a:xfrm>
                  <a:off x="6958119" y="2668344"/>
                  <a:ext cx="4004029" cy="804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sz="1200" dirty="0">
                      <a:solidFill>
                        <a:schemeClr val="tx1"/>
                      </a:solidFill>
                    </a:rPr>
                    <a:t>在开发阶段，发现自己对</a:t>
                  </a:r>
                  <a:r>
                    <a:rPr kumimoji="1" lang="en-US" altLang="zh-CN" sz="1200" dirty="0">
                      <a:solidFill>
                        <a:schemeClr val="tx1"/>
                      </a:solidFill>
                    </a:rPr>
                    <a:t>Julia</a:t>
                  </a:r>
                  <a:r>
                    <a:rPr kumimoji="1" lang="zh-CN" altLang="en-US" sz="1200" dirty="0">
                      <a:solidFill>
                        <a:schemeClr val="tx1"/>
                      </a:solidFill>
                    </a:rPr>
                    <a:t>的掌握还不够成熟，有些简单的实现过程自己却写的很复杂，之后需要加强</a:t>
                  </a:r>
                  <a:r>
                    <a:rPr kumimoji="1" lang="en-US" altLang="zh-CN" sz="1200" dirty="0">
                      <a:solidFill>
                        <a:schemeClr val="tx1"/>
                      </a:solidFill>
                    </a:rPr>
                    <a:t>Julia</a:t>
                  </a:r>
                  <a:r>
                    <a:rPr kumimoji="1" lang="zh-CN" altLang="en-US" sz="1200" dirty="0">
                      <a:solidFill>
                        <a:schemeClr val="tx1"/>
                      </a:solidFill>
                    </a:rPr>
                    <a:t>代码训练。</a:t>
                  </a:r>
                  <a:endParaRPr kumimoji="1" lang="en-US" altLang="zh-CN" sz="1200" dirty="0">
                    <a:solidFill>
                      <a:schemeClr val="tx1"/>
                    </a:solidFill>
                  </a:endParaRPr>
                </a:p>
              </p:txBody>
            </p:sp>
          </p:grpSp>
        </p:grpSp>
      </p:grpSp>
    </p:spTree>
    <p:custDataLst>
      <p:tags r:id="rId1"/>
    </p:custDataLst>
    <p:extLst>
      <p:ext uri="{BB962C8B-B14F-4D97-AF65-F5344CB8AC3E}">
        <p14:creationId xmlns:p14="http://schemas.microsoft.com/office/powerpoint/2010/main" val="2555017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en-US" dirty="0">
                <a:sym typeface="+mn-ea"/>
              </a:rPr>
              <a:t>年度工作计划</a:t>
            </a:r>
            <a:r>
              <a:rPr lang="en-US" altLang="zh-CN" dirty="0">
                <a:sym typeface="+mn-ea"/>
              </a:rPr>
              <a:t>/</a:t>
            </a:r>
            <a:r>
              <a:rPr lang="zh-CN" altLang="en-US" dirty="0">
                <a:sym typeface="+mn-ea"/>
              </a:rPr>
              <a:t>提升计划</a:t>
            </a:r>
            <a:endParaRPr lang="zh-CN" altLang="en-US" dirty="0"/>
          </a:p>
        </p:txBody>
      </p:sp>
      <p:pic>
        <p:nvPicPr>
          <p:cNvPr id="8" name="图片 7">
            <a:extLst>
              <a:ext uri="{FF2B5EF4-FFF2-40B4-BE49-F238E27FC236}">
                <a16:creationId xmlns:a16="http://schemas.microsoft.com/office/drawing/2014/main" id="{C48F7836-DA14-D95D-CBCF-66E6AF61B00E}"/>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032"/>
          <a:stretch/>
        </p:blipFill>
        <p:spPr>
          <a:xfrm>
            <a:off x="6634808" y="1412776"/>
            <a:ext cx="5147080" cy="4650940"/>
          </a:xfrm>
          <a:prstGeom prst="rect">
            <a:avLst/>
          </a:prstGeom>
        </p:spPr>
      </p:pic>
      <p:grpSp>
        <p:nvGrpSpPr>
          <p:cNvPr id="9" name="组合 8">
            <a:extLst>
              <a:ext uri="{FF2B5EF4-FFF2-40B4-BE49-F238E27FC236}">
                <a16:creationId xmlns:a16="http://schemas.microsoft.com/office/drawing/2014/main" id="{F6546A5D-1906-35DD-8CE7-3ED69E1A2A87}"/>
              </a:ext>
            </a:extLst>
          </p:cNvPr>
          <p:cNvGrpSpPr/>
          <p:nvPr/>
        </p:nvGrpSpPr>
        <p:grpSpPr>
          <a:xfrm>
            <a:off x="410112" y="1628800"/>
            <a:ext cx="6261369" cy="4041935"/>
            <a:chOff x="1316106" y="1130300"/>
            <a:chExt cx="9569967" cy="4944872"/>
          </a:xfrm>
        </p:grpSpPr>
        <p:grpSp>
          <p:nvGrpSpPr>
            <p:cNvPr id="10" name="î$ļîḋe">
              <a:extLst>
                <a:ext uri="{FF2B5EF4-FFF2-40B4-BE49-F238E27FC236}">
                  <a16:creationId xmlns:a16="http://schemas.microsoft.com/office/drawing/2014/main" id="{43E529D8-F821-C14F-D3E1-0E2E45D27A24}"/>
                </a:ext>
              </a:extLst>
            </p:cNvPr>
            <p:cNvGrpSpPr/>
            <p:nvPr/>
          </p:nvGrpSpPr>
          <p:grpSpPr>
            <a:xfrm>
              <a:off x="1316106" y="2459978"/>
              <a:ext cx="3615194" cy="3615194"/>
              <a:chOff x="1163804" y="2459978"/>
              <a:chExt cx="3615194" cy="3615194"/>
            </a:xfrm>
          </p:grpSpPr>
          <p:sp>
            <p:nvSpPr>
              <p:cNvPr id="19" name="ïśḻíḋe">
                <a:extLst>
                  <a:ext uri="{FF2B5EF4-FFF2-40B4-BE49-F238E27FC236}">
                    <a16:creationId xmlns:a16="http://schemas.microsoft.com/office/drawing/2014/main" id="{6E46E37F-E1D6-5F41-1281-687CB47892B5}"/>
                  </a:ext>
                </a:extLst>
              </p:cNvPr>
              <p:cNvSpPr/>
              <p:nvPr/>
            </p:nvSpPr>
            <p:spPr bwMode="auto">
              <a:xfrm>
                <a:off x="1163804" y="2459978"/>
                <a:ext cx="3615194" cy="3615194"/>
              </a:xfrm>
              <a:custGeom>
                <a:avLst/>
                <a:gdLst>
                  <a:gd name="T0" fmla="*/ 283 w 566"/>
                  <a:gd name="T1" fmla="*/ 566 h 566"/>
                  <a:gd name="T2" fmla="*/ 0 w 566"/>
                  <a:gd name="T3" fmla="*/ 383 h 566"/>
                  <a:gd name="T4" fmla="*/ 97 w 566"/>
                  <a:gd name="T5" fmla="*/ 136 h 566"/>
                  <a:gd name="T6" fmla="*/ 283 w 566"/>
                  <a:gd name="T7" fmla="*/ 0 h 566"/>
                  <a:gd name="T8" fmla="*/ 469 w 566"/>
                  <a:gd name="T9" fmla="*/ 136 h 566"/>
                  <a:gd name="T10" fmla="*/ 566 w 566"/>
                  <a:gd name="T11" fmla="*/ 383 h 566"/>
                  <a:gd name="T12" fmla="*/ 283 w 566"/>
                  <a:gd name="T13" fmla="*/ 566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283" y="566"/>
                    </a:moveTo>
                    <a:cubicBezTo>
                      <a:pt x="93" y="566"/>
                      <a:pt x="0" y="506"/>
                      <a:pt x="0" y="383"/>
                    </a:cubicBezTo>
                    <a:cubicBezTo>
                      <a:pt x="0" y="314"/>
                      <a:pt x="37" y="219"/>
                      <a:pt x="97" y="136"/>
                    </a:cubicBezTo>
                    <a:cubicBezTo>
                      <a:pt x="158" y="51"/>
                      <a:pt x="228" y="0"/>
                      <a:pt x="283" y="0"/>
                    </a:cubicBezTo>
                    <a:cubicBezTo>
                      <a:pt x="338" y="0"/>
                      <a:pt x="408" y="51"/>
                      <a:pt x="469" y="136"/>
                    </a:cubicBezTo>
                    <a:cubicBezTo>
                      <a:pt x="529" y="219"/>
                      <a:pt x="566" y="314"/>
                      <a:pt x="566" y="383"/>
                    </a:cubicBezTo>
                    <a:cubicBezTo>
                      <a:pt x="566" y="506"/>
                      <a:pt x="473" y="566"/>
                      <a:pt x="283" y="566"/>
                    </a:cubicBezTo>
                    <a:close/>
                  </a:path>
                </a:pathLst>
              </a:custGeom>
              <a:solidFill>
                <a:schemeClr val="tx1">
                  <a:lumMod val="25000"/>
                  <a:lumOff val="75000"/>
                  <a:alpha val="20000"/>
                </a:schemeClr>
              </a:solidFill>
              <a:ln w="6055" cap="flat">
                <a:noFill/>
                <a:prstDash val="solid"/>
                <a:miter/>
              </a:ln>
            </p:spPr>
            <p:txBody>
              <a:bodyPr rtlCol="0" anchor="ctr"/>
              <a:lstStyle/>
              <a:p>
                <a:endParaRPr lang="zh-CN" altLang="en-US">
                  <a:solidFill>
                    <a:schemeClr val="tx1"/>
                  </a:solidFill>
                </a:endParaRPr>
              </a:p>
            </p:txBody>
          </p:sp>
          <p:sp>
            <p:nvSpPr>
              <p:cNvPr id="20" name="îśľide">
                <a:extLst>
                  <a:ext uri="{FF2B5EF4-FFF2-40B4-BE49-F238E27FC236}">
                    <a16:creationId xmlns:a16="http://schemas.microsoft.com/office/drawing/2014/main" id="{4EDE2C90-93C9-5561-66BC-CD351F2419FC}"/>
                  </a:ext>
                </a:extLst>
              </p:cNvPr>
              <p:cNvSpPr txBox="1"/>
              <p:nvPr/>
            </p:nvSpPr>
            <p:spPr>
              <a:xfrm>
                <a:off x="2564880" y="3222021"/>
                <a:ext cx="813042" cy="769441"/>
              </a:xfrm>
              <a:prstGeom prst="rect">
                <a:avLst/>
              </a:prstGeom>
              <a:noFill/>
            </p:spPr>
            <p:txBody>
              <a:bodyPr wrap="none" lIns="91440" tIns="45720" rIns="91440" bIns="45720" rtlCol="0" anchor="b" anchorCtr="0">
                <a:spAutoFit/>
              </a:bodyPr>
              <a:lstStyle/>
              <a:p>
                <a:pPr algn="ctr"/>
                <a:r>
                  <a:rPr kumimoji="1" lang="en-US" altLang="zh-CN" sz="4400" b="1" dirty="0">
                    <a:solidFill>
                      <a:schemeClr val="accent1"/>
                    </a:solidFill>
                  </a:rPr>
                  <a:t>01</a:t>
                </a:r>
                <a:endParaRPr kumimoji="1" lang="zh-CN" altLang="en-US" sz="4400" b="1" dirty="0">
                  <a:solidFill>
                    <a:schemeClr val="accent1"/>
                  </a:solidFill>
                </a:endParaRPr>
              </a:p>
            </p:txBody>
          </p:sp>
          <p:sp>
            <p:nvSpPr>
              <p:cNvPr id="21" name="iŝ1îḑé">
                <a:extLst>
                  <a:ext uri="{FF2B5EF4-FFF2-40B4-BE49-F238E27FC236}">
                    <a16:creationId xmlns:a16="http://schemas.microsoft.com/office/drawing/2014/main" id="{B06809B7-85B2-608D-F609-6797797EF596}"/>
                  </a:ext>
                </a:extLst>
              </p:cNvPr>
              <p:cNvSpPr/>
              <p:nvPr/>
            </p:nvSpPr>
            <p:spPr>
              <a:xfrm>
                <a:off x="1594678" y="3870242"/>
                <a:ext cx="2753446" cy="414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1600" b="1" dirty="0">
                    <a:solidFill>
                      <a:schemeClr val="tx1"/>
                    </a:solidFill>
                  </a:rPr>
                  <a:t>关键目标</a:t>
                </a:r>
                <a:endParaRPr kumimoji="1" lang="en-US" altLang="zh-CN" sz="1600" b="1" dirty="0">
                  <a:solidFill>
                    <a:schemeClr val="tx1"/>
                  </a:solidFill>
                </a:endParaRPr>
              </a:p>
            </p:txBody>
          </p:sp>
          <p:sp>
            <p:nvSpPr>
              <p:cNvPr id="22" name="íŝlíḋe">
                <a:extLst>
                  <a:ext uri="{FF2B5EF4-FFF2-40B4-BE49-F238E27FC236}">
                    <a16:creationId xmlns:a16="http://schemas.microsoft.com/office/drawing/2014/main" id="{014830E7-2790-B90B-7AC7-6CB21E1EFDB6}"/>
                  </a:ext>
                </a:extLst>
              </p:cNvPr>
              <p:cNvSpPr/>
              <p:nvPr/>
            </p:nvSpPr>
            <p:spPr>
              <a:xfrm>
                <a:off x="1594678" y="4390525"/>
                <a:ext cx="2753446" cy="1451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zh-CN" altLang="en-US" sz="1400" b="1" dirty="0">
                    <a:solidFill>
                      <a:schemeClr val="tx1"/>
                    </a:solidFill>
                  </a:rPr>
                  <a:t>按时、高效、保质保量完成机器学习工具箱函数的初版开发工作。</a:t>
                </a:r>
                <a:endParaRPr kumimoji="1" lang="fr-FR" altLang="zh-CN" sz="1400" b="1" dirty="0">
                  <a:solidFill>
                    <a:schemeClr val="tx1"/>
                  </a:solidFill>
                </a:endParaRPr>
              </a:p>
            </p:txBody>
          </p:sp>
        </p:grpSp>
        <p:grpSp>
          <p:nvGrpSpPr>
            <p:cNvPr id="11" name="îṣlídê">
              <a:extLst>
                <a:ext uri="{FF2B5EF4-FFF2-40B4-BE49-F238E27FC236}">
                  <a16:creationId xmlns:a16="http://schemas.microsoft.com/office/drawing/2014/main" id="{71BF7A98-EA8E-9C67-717C-E97D57DD3C5B}"/>
                </a:ext>
              </a:extLst>
            </p:cNvPr>
            <p:cNvGrpSpPr/>
            <p:nvPr/>
          </p:nvGrpSpPr>
          <p:grpSpPr>
            <a:xfrm>
              <a:off x="7270879" y="2459978"/>
              <a:ext cx="3615194" cy="3615194"/>
              <a:chOff x="7118578" y="2459978"/>
              <a:chExt cx="3615194" cy="3615194"/>
            </a:xfrm>
          </p:grpSpPr>
          <p:sp>
            <p:nvSpPr>
              <p:cNvPr id="15" name="íŝlîďè">
                <a:extLst>
                  <a:ext uri="{FF2B5EF4-FFF2-40B4-BE49-F238E27FC236}">
                    <a16:creationId xmlns:a16="http://schemas.microsoft.com/office/drawing/2014/main" id="{E160A1D1-2611-54C5-8CD9-AC6FE272BAD5}"/>
                  </a:ext>
                </a:extLst>
              </p:cNvPr>
              <p:cNvSpPr/>
              <p:nvPr/>
            </p:nvSpPr>
            <p:spPr bwMode="auto">
              <a:xfrm>
                <a:off x="7118578" y="2459978"/>
                <a:ext cx="3615194" cy="3615194"/>
              </a:xfrm>
              <a:custGeom>
                <a:avLst/>
                <a:gdLst>
                  <a:gd name="T0" fmla="*/ 283 w 566"/>
                  <a:gd name="T1" fmla="*/ 566 h 566"/>
                  <a:gd name="T2" fmla="*/ 0 w 566"/>
                  <a:gd name="T3" fmla="*/ 383 h 566"/>
                  <a:gd name="T4" fmla="*/ 97 w 566"/>
                  <a:gd name="T5" fmla="*/ 136 h 566"/>
                  <a:gd name="T6" fmla="*/ 283 w 566"/>
                  <a:gd name="T7" fmla="*/ 0 h 566"/>
                  <a:gd name="T8" fmla="*/ 469 w 566"/>
                  <a:gd name="T9" fmla="*/ 136 h 566"/>
                  <a:gd name="T10" fmla="*/ 566 w 566"/>
                  <a:gd name="T11" fmla="*/ 383 h 566"/>
                  <a:gd name="T12" fmla="*/ 283 w 566"/>
                  <a:gd name="T13" fmla="*/ 566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283" y="566"/>
                    </a:moveTo>
                    <a:cubicBezTo>
                      <a:pt x="93" y="566"/>
                      <a:pt x="0" y="506"/>
                      <a:pt x="0" y="383"/>
                    </a:cubicBezTo>
                    <a:cubicBezTo>
                      <a:pt x="0" y="314"/>
                      <a:pt x="37" y="219"/>
                      <a:pt x="97" y="136"/>
                    </a:cubicBezTo>
                    <a:cubicBezTo>
                      <a:pt x="158" y="51"/>
                      <a:pt x="228" y="0"/>
                      <a:pt x="283" y="0"/>
                    </a:cubicBezTo>
                    <a:cubicBezTo>
                      <a:pt x="338" y="0"/>
                      <a:pt x="408" y="51"/>
                      <a:pt x="469" y="136"/>
                    </a:cubicBezTo>
                    <a:cubicBezTo>
                      <a:pt x="529" y="219"/>
                      <a:pt x="566" y="314"/>
                      <a:pt x="566" y="383"/>
                    </a:cubicBezTo>
                    <a:cubicBezTo>
                      <a:pt x="566" y="506"/>
                      <a:pt x="473" y="566"/>
                      <a:pt x="283" y="566"/>
                    </a:cubicBezTo>
                    <a:close/>
                  </a:path>
                </a:pathLst>
              </a:custGeom>
              <a:solidFill>
                <a:schemeClr val="tx1">
                  <a:lumMod val="25000"/>
                  <a:lumOff val="75000"/>
                  <a:alpha val="20000"/>
                </a:schemeClr>
              </a:solidFill>
              <a:ln w="6055" cap="flat">
                <a:noFill/>
                <a:prstDash val="solid"/>
                <a:miter/>
              </a:ln>
            </p:spPr>
            <p:txBody>
              <a:bodyPr rtlCol="0" anchor="ctr"/>
              <a:lstStyle/>
              <a:p>
                <a:endParaRPr lang="zh-CN" altLang="en-US">
                  <a:solidFill>
                    <a:schemeClr val="tx1"/>
                  </a:solidFill>
                </a:endParaRPr>
              </a:p>
            </p:txBody>
          </p:sp>
          <p:sp>
            <p:nvSpPr>
              <p:cNvPr id="16" name="íṡlîḋe">
                <a:extLst>
                  <a:ext uri="{FF2B5EF4-FFF2-40B4-BE49-F238E27FC236}">
                    <a16:creationId xmlns:a16="http://schemas.microsoft.com/office/drawing/2014/main" id="{F3A38CBD-EEC5-F404-D269-4184195225F6}"/>
                  </a:ext>
                </a:extLst>
              </p:cNvPr>
              <p:cNvSpPr txBox="1"/>
              <p:nvPr/>
            </p:nvSpPr>
            <p:spPr>
              <a:xfrm>
                <a:off x="8326064" y="3032549"/>
                <a:ext cx="1154465" cy="941328"/>
              </a:xfrm>
              <a:prstGeom prst="rect">
                <a:avLst/>
              </a:prstGeom>
              <a:noFill/>
            </p:spPr>
            <p:txBody>
              <a:bodyPr wrap="none" lIns="91440" tIns="45720" rIns="91440" bIns="45720" rtlCol="0" anchor="b" anchorCtr="0">
                <a:spAutoFit/>
              </a:bodyPr>
              <a:lstStyle/>
              <a:p>
                <a:pPr algn="ctr"/>
                <a:r>
                  <a:rPr kumimoji="1" lang="en-US" altLang="zh-CN" sz="4400" b="1" dirty="0">
                    <a:solidFill>
                      <a:schemeClr val="accent1"/>
                    </a:solidFill>
                  </a:rPr>
                  <a:t>03</a:t>
                </a:r>
                <a:endParaRPr kumimoji="1" lang="zh-CN" altLang="en-US" sz="4400" b="1" dirty="0">
                  <a:solidFill>
                    <a:schemeClr val="accent1"/>
                  </a:solidFill>
                </a:endParaRPr>
              </a:p>
            </p:txBody>
          </p:sp>
          <p:sp>
            <p:nvSpPr>
              <p:cNvPr id="17" name="íŝḷîḋe">
                <a:extLst>
                  <a:ext uri="{FF2B5EF4-FFF2-40B4-BE49-F238E27FC236}">
                    <a16:creationId xmlns:a16="http://schemas.microsoft.com/office/drawing/2014/main" id="{88C87FE3-0C91-04B2-22CE-74BB9B810B3F}"/>
                  </a:ext>
                </a:extLst>
              </p:cNvPr>
              <p:cNvSpPr/>
              <p:nvPr/>
            </p:nvSpPr>
            <p:spPr>
              <a:xfrm>
                <a:off x="7526573" y="3852657"/>
                <a:ext cx="2753446" cy="414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zh-CN" altLang="en-US" sz="1600" b="1" dirty="0">
                    <a:solidFill>
                      <a:schemeClr val="tx1"/>
                    </a:solidFill>
                  </a:rPr>
                  <a:t>成果输出</a:t>
                </a:r>
                <a:endParaRPr kumimoji="1" lang="en-US" altLang="zh-CN" sz="1600" b="1" dirty="0">
                  <a:solidFill>
                    <a:schemeClr val="tx1"/>
                  </a:solidFill>
                </a:endParaRPr>
              </a:p>
            </p:txBody>
          </p:sp>
          <p:sp>
            <p:nvSpPr>
              <p:cNvPr id="18" name="íSļiḋé">
                <a:extLst>
                  <a:ext uri="{FF2B5EF4-FFF2-40B4-BE49-F238E27FC236}">
                    <a16:creationId xmlns:a16="http://schemas.microsoft.com/office/drawing/2014/main" id="{B49AC87E-303D-509F-E7D6-E0643F70B1D6}"/>
                  </a:ext>
                </a:extLst>
              </p:cNvPr>
              <p:cNvSpPr/>
              <p:nvPr/>
            </p:nvSpPr>
            <p:spPr>
              <a:xfrm>
                <a:off x="7660037" y="4266842"/>
                <a:ext cx="2753446" cy="14516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zh-CN" altLang="en-US" sz="1400" b="1" dirty="0">
                    <a:solidFill>
                      <a:schemeClr val="tx1"/>
                    </a:solidFill>
                  </a:rPr>
                  <a:t>完整、准确、各方认可的函数库相关材料，包括但不限于代码文件、说明文件等。</a:t>
                </a:r>
                <a:endParaRPr kumimoji="1" lang="fr-FR" altLang="zh-CN" sz="1400" b="1" dirty="0">
                  <a:solidFill>
                    <a:schemeClr val="tx1"/>
                  </a:solidFill>
                </a:endParaRPr>
              </a:p>
            </p:txBody>
          </p:sp>
        </p:grpSp>
        <p:sp>
          <p:nvSpPr>
            <p:cNvPr id="12" name="ïṩ1ïďé">
              <a:extLst>
                <a:ext uri="{FF2B5EF4-FFF2-40B4-BE49-F238E27FC236}">
                  <a16:creationId xmlns:a16="http://schemas.microsoft.com/office/drawing/2014/main" id="{2B8278B3-E410-836D-0908-78428CD6593E}"/>
                </a:ext>
              </a:extLst>
            </p:cNvPr>
            <p:cNvSpPr/>
            <p:nvPr/>
          </p:nvSpPr>
          <p:spPr>
            <a:xfrm>
              <a:off x="5902204" y="4076063"/>
              <a:ext cx="398650" cy="398650"/>
            </a:xfrm>
            <a:prstGeom prst="chevron">
              <a:avLst/>
            </a:prstGeom>
            <a:solidFill>
              <a:schemeClr val="tx1">
                <a:lumMod val="25000"/>
                <a:lumOff val="75000"/>
                <a:alpha val="80000"/>
              </a:schemeClr>
            </a:solidFill>
            <a:ln w="6055" cap="flat">
              <a:noFill/>
              <a:prstDash val="solid"/>
              <a:miter/>
            </a:ln>
          </p:spPr>
          <p:txBody>
            <a:bodyPr lIns="108000" tIns="108000" rIns="108000" bIns="108000" rtlCol="0" anchor="ctr"/>
            <a:lstStyle/>
            <a:p>
              <a:endParaRPr lang="zh-CN" altLang="en-US" dirty="0">
                <a:solidFill>
                  <a:schemeClr val="tx1"/>
                </a:solidFill>
              </a:endParaRPr>
            </a:p>
          </p:txBody>
        </p:sp>
        <p:sp>
          <p:nvSpPr>
            <p:cNvPr id="13" name="ïślîḑè">
              <a:extLst>
                <a:ext uri="{FF2B5EF4-FFF2-40B4-BE49-F238E27FC236}">
                  <a16:creationId xmlns:a16="http://schemas.microsoft.com/office/drawing/2014/main" id="{0924B39C-C1F0-8296-9A3A-3CAC864C3230}"/>
                </a:ext>
              </a:extLst>
            </p:cNvPr>
            <p:cNvSpPr txBox="1"/>
            <p:nvPr/>
          </p:nvSpPr>
          <p:spPr>
            <a:xfrm>
              <a:off x="2147276" y="1755119"/>
              <a:ext cx="7919915" cy="556796"/>
            </a:xfrm>
            <a:prstGeom prst="rect">
              <a:avLst/>
            </a:prstGeom>
            <a:noFill/>
          </p:spPr>
          <p:txBody>
            <a:bodyPr wrap="square" rtlCol="0">
              <a:spAutoFit/>
            </a:bodyPr>
            <a:lstStyle/>
            <a:p>
              <a:pPr algn="ctr">
                <a:lnSpc>
                  <a:spcPct val="130000"/>
                </a:lnSpc>
              </a:pPr>
              <a:r>
                <a:rPr lang="zh-CN" altLang="en-US" sz="2000" dirty="0">
                  <a:sym typeface="+mn-ea"/>
                </a:rPr>
                <a:t>本年度关键目标、行动计划及成果输出</a:t>
              </a:r>
              <a:endParaRPr kumimoji="1" lang="en-US" altLang="zh-CN" sz="2000" dirty="0"/>
            </a:p>
          </p:txBody>
        </p:sp>
        <p:sp>
          <p:nvSpPr>
            <p:cNvPr id="14" name="îṥḷîḋe">
              <a:extLst>
                <a:ext uri="{FF2B5EF4-FFF2-40B4-BE49-F238E27FC236}">
                  <a16:creationId xmlns:a16="http://schemas.microsoft.com/office/drawing/2014/main" id="{B67C4337-F701-2FC6-5E5A-B2D4201FC487}"/>
                </a:ext>
              </a:extLst>
            </p:cNvPr>
            <p:cNvSpPr txBox="1"/>
            <p:nvPr/>
          </p:nvSpPr>
          <p:spPr>
            <a:xfrm>
              <a:off x="2164861" y="1130300"/>
              <a:ext cx="7919915" cy="640103"/>
            </a:xfrm>
            <a:prstGeom prst="rect">
              <a:avLst/>
            </a:prstGeom>
            <a:noFill/>
          </p:spPr>
          <p:txBody>
            <a:bodyPr wrap="square">
              <a:spAutoFit/>
            </a:bodyPr>
            <a:lstStyle/>
            <a:p>
              <a:pPr algn="ctr"/>
              <a:r>
                <a:rPr lang="zh-CN" altLang="en-US" sz="2800" b="1" dirty="0"/>
                <a:t>工作计划</a:t>
              </a:r>
              <a:endParaRPr lang="en-US" altLang="zh-CN" sz="2800" b="1" dirty="0"/>
            </a:p>
          </p:txBody>
        </p:sp>
      </p:grpSp>
      <p:sp>
        <p:nvSpPr>
          <p:cNvPr id="24" name="文本框 23">
            <a:extLst>
              <a:ext uri="{FF2B5EF4-FFF2-40B4-BE49-F238E27FC236}">
                <a16:creationId xmlns:a16="http://schemas.microsoft.com/office/drawing/2014/main" id="{770C471E-CC4E-1415-7313-E22E9484ACA3}"/>
              </a:ext>
            </a:extLst>
          </p:cNvPr>
          <p:cNvSpPr txBox="1"/>
          <p:nvPr/>
        </p:nvSpPr>
        <p:spPr>
          <a:xfrm>
            <a:off x="10416480" y="1412776"/>
            <a:ext cx="1365408" cy="4650940"/>
          </a:xfrm>
          <a:prstGeom prst="rect">
            <a:avLst/>
          </a:prstGeom>
          <a:noFill/>
          <a:ln w="190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eaVert" wrap="square" rtlCol="0">
            <a:spAutoFit/>
          </a:bodyPr>
          <a:lstStyle/>
          <a:p>
            <a:endParaRPr lang="zh-CN" altLang="en-US" dirty="0"/>
          </a:p>
        </p:txBody>
      </p:sp>
      <p:sp>
        <p:nvSpPr>
          <p:cNvPr id="25" name="文本框 24">
            <a:extLst>
              <a:ext uri="{FF2B5EF4-FFF2-40B4-BE49-F238E27FC236}">
                <a16:creationId xmlns:a16="http://schemas.microsoft.com/office/drawing/2014/main" id="{7B11BBEB-DBBE-F86F-2A9E-57C128486261}"/>
              </a:ext>
            </a:extLst>
          </p:cNvPr>
          <p:cNvSpPr txBox="1"/>
          <p:nvPr/>
        </p:nvSpPr>
        <p:spPr>
          <a:xfrm>
            <a:off x="3062942" y="3653041"/>
            <a:ext cx="1147517" cy="338554"/>
          </a:xfrm>
          <a:prstGeom prst="rect">
            <a:avLst/>
          </a:prstGeom>
          <a:noFill/>
        </p:spPr>
        <p:txBody>
          <a:bodyPr wrap="square" rtlCol="0">
            <a:spAutoFit/>
          </a:bodyPr>
          <a:lstStyle/>
          <a:p>
            <a:r>
              <a:rPr kumimoji="1" lang="zh-CN" altLang="en-US" sz="1600" b="1" dirty="0"/>
              <a:t>行动计划</a:t>
            </a:r>
            <a:endParaRPr kumimoji="1" lang="en-US" altLang="zh-CN" sz="1600" b="1" dirty="0"/>
          </a:p>
        </p:txBody>
      </p:sp>
      <p:sp>
        <p:nvSpPr>
          <p:cNvPr id="26" name="íṡlîḋe">
            <a:extLst>
              <a:ext uri="{FF2B5EF4-FFF2-40B4-BE49-F238E27FC236}">
                <a16:creationId xmlns:a16="http://schemas.microsoft.com/office/drawing/2014/main" id="{D94E9D5D-B82D-6483-0DF7-4FCE1F391F48}"/>
              </a:ext>
            </a:extLst>
          </p:cNvPr>
          <p:cNvSpPr txBox="1"/>
          <p:nvPr/>
        </p:nvSpPr>
        <p:spPr>
          <a:xfrm>
            <a:off x="3275108" y="3230239"/>
            <a:ext cx="531951" cy="628941"/>
          </a:xfrm>
          <a:prstGeom prst="rect">
            <a:avLst/>
          </a:prstGeom>
          <a:noFill/>
        </p:spPr>
        <p:txBody>
          <a:bodyPr wrap="none" lIns="91440" tIns="45720" rIns="91440" bIns="45720" rtlCol="0" anchor="b" anchorCtr="0">
            <a:spAutoFit/>
          </a:bodyPr>
          <a:lstStyle/>
          <a:p>
            <a:pPr algn="ctr"/>
            <a:r>
              <a:rPr kumimoji="1" lang="en-US" altLang="zh-CN" sz="4400" b="1" dirty="0">
                <a:solidFill>
                  <a:schemeClr val="accent1"/>
                </a:solidFill>
              </a:rPr>
              <a:t>02</a:t>
            </a:r>
            <a:endParaRPr kumimoji="1" lang="zh-CN" altLang="en-US" sz="4400" b="1"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个人简介</a:t>
            </a:r>
          </a:p>
        </p:txBody>
      </p:sp>
      <p:grpSp>
        <p:nvGrpSpPr>
          <p:cNvPr id="132" name="组合 131">
            <a:extLst>
              <a:ext uri="{FF2B5EF4-FFF2-40B4-BE49-F238E27FC236}">
                <a16:creationId xmlns:a16="http://schemas.microsoft.com/office/drawing/2014/main" id="{D96E63C9-D375-FEBB-3A5B-297C372DB3A0}"/>
              </a:ext>
            </a:extLst>
          </p:cNvPr>
          <p:cNvGrpSpPr/>
          <p:nvPr/>
        </p:nvGrpSpPr>
        <p:grpSpPr>
          <a:xfrm>
            <a:off x="1199456" y="1264234"/>
            <a:ext cx="3096344" cy="4541030"/>
            <a:chOff x="4738116" y="1403725"/>
            <a:chExt cx="2715768" cy="4047675"/>
          </a:xfrm>
        </p:grpSpPr>
        <p:sp>
          <p:nvSpPr>
            <p:cNvPr id="133" name="ïṩļiḋè">
              <a:extLst>
                <a:ext uri="{FF2B5EF4-FFF2-40B4-BE49-F238E27FC236}">
                  <a16:creationId xmlns:a16="http://schemas.microsoft.com/office/drawing/2014/main" id="{9B408CE6-8ABD-C0F9-E8D2-BA32101D809B}"/>
                </a:ext>
              </a:extLst>
            </p:cNvPr>
            <p:cNvSpPr/>
            <p:nvPr/>
          </p:nvSpPr>
          <p:spPr bwMode="auto">
            <a:xfrm>
              <a:off x="4738116" y="1601067"/>
              <a:ext cx="2715768" cy="3850333"/>
            </a:xfrm>
            <a:custGeom>
              <a:avLst/>
              <a:gdLst>
                <a:gd name="T0" fmla="*/ 389 w 443"/>
                <a:gd name="T1" fmla="*/ 630 h 630"/>
                <a:gd name="T2" fmla="*/ 54 w 443"/>
                <a:gd name="T3" fmla="*/ 630 h 630"/>
                <a:gd name="T4" fmla="*/ 0 w 443"/>
                <a:gd name="T5" fmla="*/ 576 h 630"/>
                <a:gd name="T6" fmla="*/ 0 w 443"/>
                <a:gd name="T7" fmla="*/ 54 h 630"/>
                <a:gd name="T8" fmla="*/ 54 w 443"/>
                <a:gd name="T9" fmla="*/ 0 h 630"/>
                <a:gd name="T10" fmla="*/ 389 w 443"/>
                <a:gd name="T11" fmla="*/ 0 h 630"/>
                <a:gd name="T12" fmla="*/ 443 w 443"/>
                <a:gd name="T13" fmla="*/ 54 h 630"/>
                <a:gd name="T14" fmla="*/ 443 w 443"/>
                <a:gd name="T15" fmla="*/ 576 h 630"/>
                <a:gd name="T16" fmla="*/ 389 w 443"/>
                <a:gd name="T17" fmla="*/ 63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630">
                  <a:moveTo>
                    <a:pt x="389" y="630"/>
                  </a:moveTo>
                  <a:cubicBezTo>
                    <a:pt x="54" y="630"/>
                    <a:pt x="54" y="630"/>
                    <a:pt x="54" y="630"/>
                  </a:cubicBezTo>
                  <a:cubicBezTo>
                    <a:pt x="24" y="630"/>
                    <a:pt x="0" y="606"/>
                    <a:pt x="0" y="576"/>
                  </a:cubicBezTo>
                  <a:cubicBezTo>
                    <a:pt x="0" y="54"/>
                    <a:pt x="0" y="54"/>
                    <a:pt x="0" y="54"/>
                  </a:cubicBezTo>
                  <a:cubicBezTo>
                    <a:pt x="0" y="24"/>
                    <a:pt x="24" y="0"/>
                    <a:pt x="54" y="0"/>
                  </a:cubicBezTo>
                  <a:cubicBezTo>
                    <a:pt x="389" y="0"/>
                    <a:pt x="389" y="0"/>
                    <a:pt x="389" y="0"/>
                  </a:cubicBezTo>
                  <a:cubicBezTo>
                    <a:pt x="419" y="0"/>
                    <a:pt x="443" y="24"/>
                    <a:pt x="443" y="54"/>
                  </a:cubicBezTo>
                  <a:cubicBezTo>
                    <a:pt x="443" y="576"/>
                    <a:pt x="443" y="576"/>
                    <a:pt x="443" y="576"/>
                  </a:cubicBezTo>
                  <a:cubicBezTo>
                    <a:pt x="443" y="606"/>
                    <a:pt x="419" y="630"/>
                    <a:pt x="389" y="630"/>
                  </a:cubicBezTo>
                  <a:close/>
                </a:path>
              </a:pathLst>
            </a:custGeom>
            <a:solidFill>
              <a:srgbClr val="FEF5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134" name="íṡlidè">
              <a:extLst>
                <a:ext uri="{FF2B5EF4-FFF2-40B4-BE49-F238E27FC236}">
                  <a16:creationId xmlns:a16="http://schemas.microsoft.com/office/drawing/2014/main" id="{AD8CB95F-3151-17A3-4A4C-82D355FBFBE7}"/>
                </a:ext>
              </a:extLst>
            </p:cNvPr>
            <p:cNvSpPr/>
            <p:nvPr/>
          </p:nvSpPr>
          <p:spPr bwMode="auto">
            <a:xfrm>
              <a:off x="4738116" y="1456069"/>
              <a:ext cx="2715768" cy="331129"/>
            </a:xfrm>
            <a:custGeom>
              <a:avLst/>
              <a:gdLst>
                <a:gd name="T0" fmla="*/ 389 w 443"/>
                <a:gd name="T1" fmla="*/ 0 h 54"/>
                <a:gd name="T2" fmla="*/ 54 w 443"/>
                <a:gd name="T3" fmla="*/ 0 h 54"/>
                <a:gd name="T4" fmla="*/ 0 w 443"/>
                <a:gd name="T5" fmla="*/ 54 h 54"/>
                <a:gd name="T6" fmla="*/ 443 w 443"/>
                <a:gd name="T7" fmla="*/ 54 h 54"/>
                <a:gd name="T8" fmla="*/ 389 w 443"/>
                <a:gd name="T9" fmla="*/ 0 h 54"/>
              </a:gdLst>
              <a:ahLst/>
              <a:cxnLst>
                <a:cxn ang="0">
                  <a:pos x="T0" y="T1"/>
                </a:cxn>
                <a:cxn ang="0">
                  <a:pos x="T2" y="T3"/>
                </a:cxn>
                <a:cxn ang="0">
                  <a:pos x="T4" y="T5"/>
                </a:cxn>
                <a:cxn ang="0">
                  <a:pos x="T6" y="T7"/>
                </a:cxn>
                <a:cxn ang="0">
                  <a:pos x="T8" y="T9"/>
                </a:cxn>
              </a:cxnLst>
              <a:rect l="0" t="0" r="r" b="b"/>
              <a:pathLst>
                <a:path w="443" h="54">
                  <a:moveTo>
                    <a:pt x="389" y="0"/>
                  </a:moveTo>
                  <a:cubicBezTo>
                    <a:pt x="54" y="0"/>
                    <a:pt x="54" y="0"/>
                    <a:pt x="54" y="0"/>
                  </a:cubicBezTo>
                  <a:cubicBezTo>
                    <a:pt x="24" y="0"/>
                    <a:pt x="0" y="24"/>
                    <a:pt x="0" y="54"/>
                  </a:cubicBezTo>
                  <a:cubicBezTo>
                    <a:pt x="443" y="54"/>
                    <a:pt x="443" y="54"/>
                    <a:pt x="443" y="54"/>
                  </a:cubicBezTo>
                  <a:cubicBezTo>
                    <a:pt x="443" y="24"/>
                    <a:pt x="419" y="0"/>
                    <a:pt x="389" y="0"/>
                  </a:cubicBezTo>
                  <a:close/>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ïś1íde">
              <a:extLst>
                <a:ext uri="{FF2B5EF4-FFF2-40B4-BE49-F238E27FC236}">
                  <a16:creationId xmlns:a16="http://schemas.microsoft.com/office/drawing/2014/main" id="{D318C259-F703-D28E-EDB0-FEB9BE59EE64}"/>
                </a:ext>
              </a:extLst>
            </p:cNvPr>
            <p:cNvSpPr/>
            <p:nvPr/>
          </p:nvSpPr>
          <p:spPr bwMode="auto">
            <a:xfrm>
              <a:off x="4928066" y="1403725"/>
              <a:ext cx="477441" cy="1147400"/>
            </a:xfrm>
            <a:custGeom>
              <a:avLst/>
              <a:gdLst>
                <a:gd name="T0" fmla="*/ 74 w 78"/>
                <a:gd name="T1" fmla="*/ 47 h 188"/>
                <a:gd name="T2" fmla="*/ 69 w 78"/>
                <a:gd name="T3" fmla="*/ 52 h 188"/>
                <a:gd name="T4" fmla="*/ 69 w 78"/>
                <a:gd name="T5" fmla="*/ 148 h 188"/>
                <a:gd name="T6" fmla="*/ 39 w 78"/>
                <a:gd name="T7" fmla="*/ 178 h 188"/>
                <a:gd name="T8" fmla="*/ 9 w 78"/>
                <a:gd name="T9" fmla="*/ 148 h 188"/>
                <a:gd name="T10" fmla="*/ 9 w 78"/>
                <a:gd name="T11" fmla="*/ 33 h 188"/>
                <a:gd name="T12" fmla="*/ 33 w 78"/>
                <a:gd name="T13" fmla="*/ 10 h 188"/>
                <a:gd name="T14" fmla="*/ 56 w 78"/>
                <a:gd name="T15" fmla="*/ 33 h 188"/>
                <a:gd name="T16" fmla="*/ 65 w 78"/>
                <a:gd name="T17" fmla="*/ 33 h 188"/>
                <a:gd name="T18" fmla="*/ 33 w 78"/>
                <a:gd name="T19" fmla="*/ 0 h 188"/>
                <a:gd name="T20" fmla="*/ 0 w 78"/>
                <a:gd name="T21" fmla="*/ 33 h 188"/>
                <a:gd name="T22" fmla="*/ 0 w 78"/>
                <a:gd name="T23" fmla="*/ 148 h 188"/>
                <a:gd name="T24" fmla="*/ 39 w 78"/>
                <a:gd name="T25" fmla="*/ 188 h 188"/>
                <a:gd name="T26" fmla="*/ 78 w 78"/>
                <a:gd name="T27" fmla="*/ 148 h 188"/>
                <a:gd name="T28" fmla="*/ 78 w 78"/>
                <a:gd name="T29" fmla="*/ 52 h 188"/>
                <a:gd name="T30" fmla="*/ 74 w 78"/>
                <a:gd name="T31" fmla="*/ 4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188">
                  <a:moveTo>
                    <a:pt x="74" y="47"/>
                  </a:moveTo>
                  <a:cubicBezTo>
                    <a:pt x="71" y="47"/>
                    <a:pt x="69" y="49"/>
                    <a:pt x="69" y="52"/>
                  </a:cubicBezTo>
                  <a:cubicBezTo>
                    <a:pt x="69" y="148"/>
                    <a:pt x="69" y="148"/>
                    <a:pt x="69" y="148"/>
                  </a:cubicBezTo>
                  <a:cubicBezTo>
                    <a:pt x="69" y="165"/>
                    <a:pt x="56" y="178"/>
                    <a:pt x="39" y="178"/>
                  </a:cubicBezTo>
                  <a:cubicBezTo>
                    <a:pt x="23" y="178"/>
                    <a:pt x="9" y="165"/>
                    <a:pt x="9" y="148"/>
                  </a:cubicBezTo>
                  <a:cubicBezTo>
                    <a:pt x="9" y="33"/>
                    <a:pt x="9" y="33"/>
                    <a:pt x="9" y="33"/>
                  </a:cubicBezTo>
                  <a:cubicBezTo>
                    <a:pt x="9" y="20"/>
                    <a:pt x="20" y="10"/>
                    <a:pt x="33" y="10"/>
                  </a:cubicBezTo>
                  <a:cubicBezTo>
                    <a:pt x="45" y="10"/>
                    <a:pt x="56" y="20"/>
                    <a:pt x="56" y="33"/>
                  </a:cubicBezTo>
                  <a:cubicBezTo>
                    <a:pt x="65" y="33"/>
                    <a:pt x="65" y="33"/>
                    <a:pt x="65" y="33"/>
                  </a:cubicBezTo>
                  <a:cubicBezTo>
                    <a:pt x="65" y="15"/>
                    <a:pt x="51" y="0"/>
                    <a:pt x="33" y="0"/>
                  </a:cubicBezTo>
                  <a:cubicBezTo>
                    <a:pt x="14" y="0"/>
                    <a:pt x="0" y="15"/>
                    <a:pt x="0" y="33"/>
                  </a:cubicBezTo>
                  <a:cubicBezTo>
                    <a:pt x="0" y="148"/>
                    <a:pt x="0" y="148"/>
                    <a:pt x="0" y="148"/>
                  </a:cubicBezTo>
                  <a:cubicBezTo>
                    <a:pt x="0" y="170"/>
                    <a:pt x="17" y="188"/>
                    <a:pt x="39" y="188"/>
                  </a:cubicBezTo>
                  <a:cubicBezTo>
                    <a:pt x="61" y="188"/>
                    <a:pt x="78" y="170"/>
                    <a:pt x="78" y="148"/>
                  </a:cubicBezTo>
                  <a:cubicBezTo>
                    <a:pt x="78" y="52"/>
                    <a:pt x="78" y="52"/>
                    <a:pt x="78" y="52"/>
                  </a:cubicBezTo>
                  <a:cubicBezTo>
                    <a:pt x="78" y="49"/>
                    <a:pt x="76" y="47"/>
                    <a:pt x="74" y="47"/>
                  </a:cubicBezTo>
                  <a:close/>
                </a:path>
              </a:pathLst>
            </a:custGeom>
            <a:solidFill>
              <a:srgbClr val="002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isḻiḓé">
              <a:extLst>
                <a:ext uri="{FF2B5EF4-FFF2-40B4-BE49-F238E27FC236}">
                  <a16:creationId xmlns:a16="http://schemas.microsoft.com/office/drawing/2014/main" id="{534351F2-83A6-DC88-EDDD-221A3B451712}"/>
                </a:ext>
              </a:extLst>
            </p:cNvPr>
            <p:cNvSpPr/>
            <p:nvPr/>
          </p:nvSpPr>
          <p:spPr bwMode="auto">
            <a:xfrm>
              <a:off x="5143684" y="3498306"/>
              <a:ext cx="1904631" cy="182250"/>
            </a:xfrm>
            <a:prstGeom prst="rect">
              <a:avLst/>
            </a:prstGeom>
            <a:solidFill>
              <a:srgbClr val="FADA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iSliḍê">
              <a:extLst>
                <a:ext uri="{FF2B5EF4-FFF2-40B4-BE49-F238E27FC236}">
                  <a16:creationId xmlns:a16="http://schemas.microsoft.com/office/drawing/2014/main" id="{256EE342-557E-A2E7-1AA1-00D93D9170E9}"/>
                </a:ext>
              </a:extLst>
            </p:cNvPr>
            <p:cNvSpPr/>
            <p:nvPr/>
          </p:nvSpPr>
          <p:spPr bwMode="auto">
            <a:xfrm>
              <a:off x="5143684" y="3749861"/>
              <a:ext cx="1904631" cy="71873"/>
            </a:xfrm>
            <a:prstGeom prst="rect">
              <a:avLst/>
            </a:prstGeom>
            <a:solidFill>
              <a:srgbClr val="FADA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îsļíḋè">
              <a:extLst>
                <a:ext uri="{FF2B5EF4-FFF2-40B4-BE49-F238E27FC236}">
                  <a16:creationId xmlns:a16="http://schemas.microsoft.com/office/drawing/2014/main" id="{569D255C-BB23-4FBE-C9AA-DA9A1B456AD1}"/>
                </a:ext>
              </a:extLst>
            </p:cNvPr>
            <p:cNvSpPr/>
            <p:nvPr/>
          </p:nvSpPr>
          <p:spPr bwMode="auto">
            <a:xfrm>
              <a:off x="5143684" y="3998850"/>
              <a:ext cx="1904631" cy="25669"/>
            </a:xfrm>
            <a:prstGeom prst="rect">
              <a:avLst/>
            </a:prstGeom>
            <a:solidFill>
              <a:srgbClr val="FADA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îšḻíḓè">
              <a:extLst>
                <a:ext uri="{FF2B5EF4-FFF2-40B4-BE49-F238E27FC236}">
                  <a16:creationId xmlns:a16="http://schemas.microsoft.com/office/drawing/2014/main" id="{79CF6EE2-3153-1C39-2BE4-03DBB9ABDDA7}"/>
                </a:ext>
              </a:extLst>
            </p:cNvPr>
            <p:cNvSpPr/>
            <p:nvPr/>
          </p:nvSpPr>
          <p:spPr bwMode="auto">
            <a:xfrm>
              <a:off x="5143684" y="4091258"/>
              <a:ext cx="1904631" cy="30803"/>
            </a:xfrm>
            <a:prstGeom prst="rect">
              <a:avLst/>
            </a:prstGeom>
            <a:solidFill>
              <a:srgbClr val="FADA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îṧļíḓê">
              <a:extLst>
                <a:ext uri="{FF2B5EF4-FFF2-40B4-BE49-F238E27FC236}">
                  <a16:creationId xmlns:a16="http://schemas.microsoft.com/office/drawing/2014/main" id="{4CA6635D-316B-88A3-F6A8-BE5FE9C2685E}"/>
                </a:ext>
              </a:extLst>
            </p:cNvPr>
            <p:cNvSpPr/>
            <p:nvPr/>
          </p:nvSpPr>
          <p:spPr bwMode="auto">
            <a:xfrm>
              <a:off x="5143684" y="4188800"/>
              <a:ext cx="1904631" cy="23103"/>
            </a:xfrm>
            <a:prstGeom prst="rect">
              <a:avLst/>
            </a:prstGeom>
            <a:solidFill>
              <a:srgbClr val="FADA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ïŝļíďè">
              <a:extLst>
                <a:ext uri="{FF2B5EF4-FFF2-40B4-BE49-F238E27FC236}">
                  <a16:creationId xmlns:a16="http://schemas.microsoft.com/office/drawing/2014/main" id="{1120CDA1-F617-0231-0FD0-6C12522DFB7B}"/>
                </a:ext>
              </a:extLst>
            </p:cNvPr>
            <p:cNvSpPr/>
            <p:nvPr/>
          </p:nvSpPr>
          <p:spPr bwMode="auto">
            <a:xfrm>
              <a:off x="5143684" y="4286342"/>
              <a:ext cx="1904631" cy="25669"/>
            </a:xfrm>
            <a:prstGeom prst="rect">
              <a:avLst/>
            </a:prstGeom>
            <a:solidFill>
              <a:srgbClr val="FADA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íŝḷïde">
              <a:extLst>
                <a:ext uri="{FF2B5EF4-FFF2-40B4-BE49-F238E27FC236}">
                  <a16:creationId xmlns:a16="http://schemas.microsoft.com/office/drawing/2014/main" id="{B81EE657-321B-C098-85DD-3864C1D09456}"/>
                </a:ext>
              </a:extLst>
            </p:cNvPr>
            <p:cNvSpPr/>
            <p:nvPr/>
          </p:nvSpPr>
          <p:spPr bwMode="auto">
            <a:xfrm>
              <a:off x="5143684" y="4383883"/>
              <a:ext cx="1904631" cy="25669"/>
            </a:xfrm>
            <a:prstGeom prst="rect">
              <a:avLst/>
            </a:prstGeom>
            <a:solidFill>
              <a:srgbClr val="FADA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isḻíḍê">
              <a:extLst>
                <a:ext uri="{FF2B5EF4-FFF2-40B4-BE49-F238E27FC236}">
                  <a16:creationId xmlns:a16="http://schemas.microsoft.com/office/drawing/2014/main" id="{A9FCC0C0-AA0E-A7D5-B931-002AFD12C140}"/>
                </a:ext>
              </a:extLst>
            </p:cNvPr>
            <p:cNvSpPr/>
            <p:nvPr/>
          </p:nvSpPr>
          <p:spPr bwMode="auto">
            <a:xfrm>
              <a:off x="5143684" y="4481425"/>
              <a:ext cx="936915" cy="25669"/>
            </a:xfrm>
            <a:prstGeom prst="rect">
              <a:avLst/>
            </a:prstGeom>
            <a:solidFill>
              <a:srgbClr val="FADA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ïṣḻîḓe">
              <a:extLst>
                <a:ext uri="{FF2B5EF4-FFF2-40B4-BE49-F238E27FC236}">
                  <a16:creationId xmlns:a16="http://schemas.microsoft.com/office/drawing/2014/main" id="{E6A58D5A-184A-E99B-5203-964529DA7076}"/>
                </a:ext>
              </a:extLst>
            </p:cNvPr>
            <p:cNvSpPr/>
            <p:nvPr/>
          </p:nvSpPr>
          <p:spPr bwMode="auto">
            <a:xfrm>
              <a:off x="5038443" y="4768917"/>
              <a:ext cx="405568" cy="385033"/>
            </a:xfrm>
            <a:custGeom>
              <a:avLst/>
              <a:gdLst>
                <a:gd name="T0" fmla="*/ 38 w 66"/>
                <a:gd name="T1" fmla="*/ 6 h 63"/>
                <a:gd name="T2" fmla="*/ 42 w 66"/>
                <a:gd name="T3" fmla="*/ 16 h 63"/>
                <a:gd name="T4" fmla="*/ 47 w 66"/>
                <a:gd name="T5" fmla="*/ 20 h 63"/>
                <a:gd name="T6" fmla="*/ 58 w 66"/>
                <a:gd name="T7" fmla="*/ 20 h 63"/>
                <a:gd name="T8" fmla="*/ 61 w 66"/>
                <a:gd name="T9" fmla="*/ 30 h 63"/>
                <a:gd name="T10" fmla="*/ 53 w 66"/>
                <a:gd name="T11" fmla="*/ 36 h 63"/>
                <a:gd name="T12" fmla="*/ 51 w 66"/>
                <a:gd name="T13" fmla="*/ 43 h 63"/>
                <a:gd name="T14" fmla="*/ 54 w 66"/>
                <a:gd name="T15" fmla="*/ 53 h 63"/>
                <a:gd name="T16" fmla="*/ 45 w 66"/>
                <a:gd name="T17" fmla="*/ 59 h 63"/>
                <a:gd name="T18" fmla="*/ 36 w 66"/>
                <a:gd name="T19" fmla="*/ 53 h 63"/>
                <a:gd name="T20" fmla="*/ 29 w 66"/>
                <a:gd name="T21" fmla="*/ 53 h 63"/>
                <a:gd name="T22" fmla="*/ 21 w 66"/>
                <a:gd name="T23" fmla="*/ 59 h 63"/>
                <a:gd name="T24" fmla="*/ 12 w 66"/>
                <a:gd name="T25" fmla="*/ 53 h 63"/>
                <a:gd name="T26" fmla="*/ 15 w 66"/>
                <a:gd name="T27" fmla="*/ 43 h 63"/>
                <a:gd name="T28" fmla="*/ 13 w 66"/>
                <a:gd name="T29" fmla="*/ 36 h 63"/>
                <a:gd name="T30" fmla="*/ 5 w 66"/>
                <a:gd name="T31" fmla="*/ 30 h 63"/>
                <a:gd name="T32" fmla="*/ 8 w 66"/>
                <a:gd name="T33" fmla="*/ 20 h 63"/>
                <a:gd name="T34" fmla="*/ 19 w 66"/>
                <a:gd name="T35" fmla="*/ 20 h 63"/>
                <a:gd name="T36" fmla="*/ 24 w 66"/>
                <a:gd name="T37" fmla="*/ 16 h 63"/>
                <a:gd name="T38" fmla="*/ 27 w 66"/>
                <a:gd name="T39" fmla="*/ 6 h 63"/>
                <a:gd name="T40" fmla="*/ 38 w 66"/>
                <a:gd name="T41"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3">
                  <a:moveTo>
                    <a:pt x="38" y="6"/>
                  </a:moveTo>
                  <a:cubicBezTo>
                    <a:pt x="42" y="16"/>
                    <a:pt x="42" y="16"/>
                    <a:pt x="42" y="16"/>
                  </a:cubicBezTo>
                  <a:cubicBezTo>
                    <a:pt x="43" y="18"/>
                    <a:pt x="45" y="20"/>
                    <a:pt x="47" y="20"/>
                  </a:cubicBezTo>
                  <a:cubicBezTo>
                    <a:pt x="58" y="20"/>
                    <a:pt x="58" y="20"/>
                    <a:pt x="58" y="20"/>
                  </a:cubicBezTo>
                  <a:cubicBezTo>
                    <a:pt x="64" y="20"/>
                    <a:pt x="66" y="27"/>
                    <a:pt x="61" y="30"/>
                  </a:cubicBezTo>
                  <a:cubicBezTo>
                    <a:pt x="53" y="36"/>
                    <a:pt x="53" y="36"/>
                    <a:pt x="53" y="36"/>
                  </a:cubicBezTo>
                  <a:cubicBezTo>
                    <a:pt x="51" y="38"/>
                    <a:pt x="50" y="41"/>
                    <a:pt x="51" y="43"/>
                  </a:cubicBezTo>
                  <a:cubicBezTo>
                    <a:pt x="54" y="53"/>
                    <a:pt x="54" y="53"/>
                    <a:pt x="54" y="53"/>
                  </a:cubicBezTo>
                  <a:cubicBezTo>
                    <a:pt x="56" y="58"/>
                    <a:pt x="49" y="63"/>
                    <a:pt x="45" y="59"/>
                  </a:cubicBezTo>
                  <a:cubicBezTo>
                    <a:pt x="36" y="53"/>
                    <a:pt x="36" y="53"/>
                    <a:pt x="36" y="53"/>
                  </a:cubicBezTo>
                  <a:cubicBezTo>
                    <a:pt x="34" y="52"/>
                    <a:pt x="32" y="52"/>
                    <a:pt x="29" y="53"/>
                  </a:cubicBezTo>
                  <a:cubicBezTo>
                    <a:pt x="21" y="59"/>
                    <a:pt x="21" y="59"/>
                    <a:pt x="21" y="59"/>
                  </a:cubicBezTo>
                  <a:cubicBezTo>
                    <a:pt x="16" y="63"/>
                    <a:pt x="10" y="58"/>
                    <a:pt x="12" y="53"/>
                  </a:cubicBezTo>
                  <a:cubicBezTo>
                    <a:pt x="15" y="43"/>
                    <a:pt x="15" y="43"/>
                    <a:pt x="15" y="43"/>
                  </a:cubicBezTo>
                  <a:cubicBezTo>
                    <a:pt x="16" y="41"/>
                    <a:pt x="15" y="38"/>
                    <a:pt x="13" y="36"/>
                  </a:cubicBezTo>
                  <a:cubicBezTo>
                    <a:pt x="5" y="30"/>
                    <a:pt x="5" y="30"/>
                    <a:pt x="5" y="30"/>
                  </a:cubicBezTo>
                  <a:cubicBezTo>
                    <a:pt x="0" y="27"/>
                    <a:pt x="2" y="20"/>
                    <a:pt x="8" y="20"/>
                  </a:cubicBezTo>
                  <a:cubicBezTo>
                    <a:pt x="19" y="20"/>
                    <a:pt x="19" y="20"/>
                    <a:pt x="19" y="20"/>
                  </a:cubicBezTo>
                  <a:cubicBezTo>
                    <a:pt x="21" y="20"/>
                    <a:pt x="23" y="18"/>
                    <a:pt x="24" y="16"/>
                  </a:cubicBezTo>
                  <a:cubicBezTo>
                    <a:pt x="27" y="6"/>
                    <a:pt x="27" y="6"/>
                    <a:pt x="27" y="6"/>
                  </a:cubicBezTo>
                  <a:cubicBezTo>
                    <a:pt x="29" y="0"/>
                    <a:pt x="37" y="0"/>
                    <a:pt x="38" y="6"/>
                  </a:cubicBezTo>
                  <a:close/>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íŝľîḑê">
              <a:extLst>
                <a:ext uri="{FF2B5EF4-FFF2-40B4-BE49-F238E27FC236}">
                  <a16:creationId xmlns:a16="http://schemas.microsoft.com/office/drawing/2014/main" id="{860A39F8-7A3E-C26A-34DE-41AAA559B4BB}"/>
                </a:ext>
              </a:extLst>
            </p:cNvPr>
            <p:cNvSpPr/>
            <p:nvPr/>
          </p:nvSpPr>
          <p:spPr bwMode="auto">
            <a:xfrm>
              <a:off x="5467112" y="4768917"/>
              <a:ext cx="405568" cy="385033"/>
            </a:xfrm>
            <a:custGeom>
              <a:avLst/>
              <a:gdLst>
                <a:gd name="T0" fmla="*/ 38 w 66"/>
                <a:gd name="T1" fmla="*/ 6 h 63"/>
                <a:gd name="T2" fmla="*/ 42 w 66"/>
                <a:gd name="T3" fmla="*/ 16 h 63"/>
                <a:gd name="T4" fmla="*/ 47 w 66"/>
                <a:gd name="T5" fmla="*/ 20 h 63"/>
                <a:gd name="T6" fmla="*/ 58 w 66"/>
                <a:gd name="T7" fmla="*/ 20 h 63"/>
                <a:gd name="T8" fmla="*/ 61 w 66"/>
                <a:gd name="T9" fmla="*/ 30 h 63"/>
                <a:gd name="T10" fmla="*/ 53 w 66"/>
                <a:gd name="T11" fmla="*/ 36 h 63"/>
                <a:gd name="T12" fmla="*/ 51 w 66"/>
                <a:gd name="T13" fmla="*/ 43 h 63"/>
                <a:gd name="T14" fmla="*/ 54 w 66"/>
                <a:gd name="T15" fmla="*/ 53 h 63"/>
                <a:gd name="T16" fmla="*/ 45 w 66"/>
                <a:gd name="T17" fmla="*/ 59 h 63"/>
                <a:gd name="T18" fmla="*/ 36 w 66"/>
                <a:gd name="T19" fmla="*/ 53 h 63"/>
                <a:gd name="T20" fmla="*/ 29 w 66"/>
                <a:gd name="T21" fmla="*/ 53 h 63"/>
                <a:gd name="T22" fmla="*/ 21 w 66"/>
                <a:gd name="T23" fmla="*/ 59 h 63"/>
                <a:gd name="T24" fmla="*/ 12 w 66"/>
                <a:gd name="T25" fmla="*/ 53 h 63"/>
                <a:gd name="T26" fmla="*/ 15 w 66"/>
                <a:gd name="T27" fmla="*/ 43 h 63"/>
                <a:gd name="T28" fmla="*/ 13 w 66"/>
                <a:gd name="T29" fmla="*/ 36 h 63"/>
                <a:gd name="T30" fmla="*/ 4 w 66"/>
                <a:gd name="T31" fmla="*/ 30 h 63"/>
                <a:gd name="T32" fmla="*/ 8 w 66"/>
                <a:gd name="T33" fmla="*/ 20 h 63"/>
                <a:gd name="T34" fmla="*/ 18 w 66"/>
                <a:gd name="T35" fmla="*/ 20 h 63"/>
                <a:gd name="T36" fmla="*/ 24 w 66"/>
                <a:gd name="T37" fmla="*/ 16 h 63"/>
                <a:gd name="T38" fmla="*/ 27 w 66"/>
                <a:gd name="T39" fmla="*/ 6 h 63"/>
                <a:gd name="T40" fmla="*/ 38 w 66"/>
                <a:gd name="T41"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3">
                  <a:moveTo>
                    <a:pt x="38" y="6"/>
                  </a:moveTo>
                  <a:cubicBezTo>
                    <a:pt x="42" y="16"/>
                    <a:pt x="42" y="16"/>
                    <a:pt x="42" y="16"/>
                  </a:cubicBezTo>
                  <a:cubicBezTo>
                    <a:pt x="42" y="18"/>
                    <a:pt x="45" y="20"/>
                    <a:pt x="47" y="20"/>
                  </a:cubicBezTo>
                  <a:cubicBezTo>
                    <a:pt x="58" y="20"/>
                    <a:pt x="58" y="20"/>
                    <a:pt x="58" y="20"/>
                  </a:cubicBezTo>
                  <a:cubicBezTo>
                    <a:pt x="63" y="20"/>
                    <a:pt x="66" y="27"/>
                    <a:pt x="61" y="30"/>
                  </a:cubicBezTo>
                  <a:cubicBezTo>
                    <a:pt x="53" y="36"/>
                    <a:pt x="53" y="36"/>
                    <a:pt x="53" y="36"/>
                  </a:cubicBezTo>
                  <a:cubicBezTo>
                    <a:pt x="51" y="38"/>
                    <a:pt x="50" y="41"/>
                    <a:pt x="51" y="43"/>
                  </a:cubicBezTo>
                  <a:cubicBezTo>
                    <a:pt x="54" y="53"/>
                    <a:pt x="54" y="53"/>
                    <a:pt x="54" y="53"/>
                  </a:cubicBezTo>
                  <a:cubicBezTo>
                    <a:pt x="56" y="58"/>
                    <a:pt x="49" y="63"/>
                    <a:pt x="45" y="59"/>
                  </a:cubicBezTo>
                  <a:cubicBezTo>
                    <a:pt x="36" y="53"/>
                    <a:pt x="36" y="53"/>
                    <a:pt x="36" y="53"/>
                  </a:cubicBezTo>
                  <a:cubicBezTo>
                    <a:pt x="34" y="52"/>
                    <a:pt x="31" y="52"/>
                    <a:pt x="29" y="53"/>
                  </a:cubicBezTo>
                  <a:cubicBezTo>
                    <a:pt x="21" y="59"/>
                    <a:pt x="21" y="59"/>
                    <a:pt x="21" y="59"/>
                  </a:cubicBezTo>
                  <a:cubicBezTo>
                    <a:pt x="16" y="63"/>
                    <a:pt x="10" y="58"/>
                    <a:pt x="12" y="53"/>
                  </a:cubicBezTo>
                  <a:cubicBezTo>
                    <a:pt x="15" y="43"/>
                    <a:pt x="15" y="43"/>
                    <a:pt x="15" y="43"/>
                  </a:cubicBezTo>
                  <a:cubicBezTo>
                    <a:pt x="16" y="41"/>
                    <a:pt x="15" y="38"/>
                    <a:pt x="13" y="36"/>
                  </a:cubicBezTo>
                  <a:cubicBezTo>
                    <a:pt x="4" y="30"/>
                    <a:pt x="4" y="30"/>
                    <a:pt x="4" y="30"/>
                  </a:cubicBezTo>
                  <a:cubicBezTo>
                    <a:pt x="0" y="27"/>
                    <a:pt x="2" y="20"/>
                    <a:pt x="8" y="20"/>
                  </a:cubicBezTo>
                  <a:cubicBezTo>
                    <a:pt x="18" y="20"/>
                    <a:pt x="18" y="20"/>
                    <a:pt x="18" y="20"/>
                  </a:cubicBezTo>
                  <a:cubicBezTo>
                    <a:pt x="21" y="20"/>
                    <a:pt x="23" y="18"/>
                    <a:pt x="24" y="16"/>
                  </a:cubicBezTo>
                  <a:cubicBezTo>
                    <a:pt x="27" y="6"/>
                    <a:pt x="27" y="6"/>
                    <a:pt x="27" y="6"/>
                  </a:cubicBezTo>
                  <a:cubicBezTo>
                    <a:pt x="29" y="0"/>
                    <a:pt x="37" y="0"/>
                    <a:pt x="38" y="6"/>
                  </a:cubicBezTo>
                  <a:close/>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ïṧlíḋé">
              <a:extLst>
                <a:ext uri="{FF2B5EF4-FFF2-40B4-BE49-F238E27FC236}">
                  <a16:creationId xmlns:a16="http://schemas.microsoft.com/office/drawing/2014/main" id="{B3F3A342-15AB-06B0-6265-06A924E70A1D}"/>
                </a:ext>
              </a:extLst>
            </p:cNvPr>
            <p:cNvSpPr/>
            <p:nvPr/>
          </p:nvSpPr>
          <p:spPr bwMode="auto">
            <a:xfrm>
              <a:off x="5895784" y="4768917"/>
              <a:ext cx="405568" cy="385033"/>
            </a:xfrm>
            <a:custGeom>
              <a:avLst/>
              <a:gdLst>
                <a:gd name="T0" fmla="*/ 38 w 66"/>
                <a:gd name="T1" fmla="*/ 6 h 63"/>
                <a:gd name="T2" fmla="*/ 41 w 66"/>
                <a:gd name="T3" fmla="*/ 16 h 63"/>
                <a:gd name="T4" fmla="*/ 47 w 66"/>
                <a:gd name="T5" fmla="*/ 20 h 63"/>
                <a:gd name="T6" fmla="*/ 58 w 66"/>
                <a:gd name="T7" fmla="*/ 20 h 63"/>
                <a:gd name="T8" fmla="*/ 61 w 66"/>
                <a:gd name="T9" fmla="*/ 30 h 63"/>
                <a:gd name="T10" fmla="*/ 53 w 66"/>
                <a:gd name="T11" fmla="*/ 36 h 63"/>
                <a:gd name="T12" fmla="*/ 50 w 66"/>
                <a:gd name="T13" fmla="*/ 43 h 63"/>
                <a:gd name="T14" fmla="*/ 54 w 66"/>
                <a:gd name="T15" fmla="*/ 53 h 63"/>
                <a:gd name="T16" fmla="*/ 45 w 66"/>
                <a:gd name="T17" fmla="*/ 59 h 63"/>
                <a:gd name="T18" fmla="*/ 36 w 66"/>
                <a:gd name="T19" fmla="*/ 53 h 63"/>
                <a:gd name="T20" fmla="*/ 29 w 66"/>
                <a:gd name="T21" fmla="*/ 53 h 63"/>
                <a:gd name="T22" fmla="*/ 21 w 66"/>
                <a:gd name="T23" fmla="*/ 59 h 63"/>
                <a:gd name="T24" fmla="*/ 12 w 66"/>
                <a:gd name="T25" fmla="*/ 53 h 63"/>
                <a:gd name="T26" fmla="*/ 15 w 66"/>
                <a:gd name="T27" fmla="*/ 43 h 63"/>
                <a:gd name="T28" fmla="*/ 13 w 66"/>
                <a:gd name="T29" fmla="*/ 36 h 63"/>
                <a:gd name="T30" fmla="*/ 4 w 66"/>
                <a:gd name="T31" fmla="*/ 30 h 63"/>
                <a:gd name="T32" fmla="*/ 8 w 66"/>
                <a:gd name="T33" fmla="*/ 20 h 63"/>
                <a:gd name="T34" fmla="*/ 18 w 66"/>
                <a:gd name="T35" fmla="*/ 20 h 63"/>
                <a:gd name="T36" fmla="*/ 24 w 66"/>
                <a:gd name="T37" fmla="*/ 16 h 63"/>
                <a:gd name="T38" fmla="*/ 27 w 66"/>
                <a:gd name="T39" fmla="*/ 6 h 63"/>
                <a:gd name="T40" fmla="*/ 38 w 66"/>
                <a:gd name="T41"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3">
                  <a:moveTo>
                    <a:pt x="38" y="6"/>
                  </a:moveTo>
                  <a:cubicBezTo>
                    <a:pt x="41" y="16"/>
                    <a:pt x="41" y="16"/>
                    <a:pt x="41" y="16"/>
                  </a:cubicBezTo>
                  <a:cubicBezTo>
                    <a:pt x="42" y="18"/>
                    <a:pt x="45" y="20"/>
                    <a:pt x="47" y="20"/>
                  </a:cubicBezTo>
                  <a:cubicBezTo>
                    <a:pt x="58" y="20"/>
                    <a:pt x="58" y="20"/>
                    <a:pt x="58" y="20"/>
                  </a:cubicBezTo>
                  <a:cubicBezTo>
                    <a:pt x="63" y="20"/>
                    <a:pt x="66" y="27"/>
                    <a:pt x="61" y="30"/>
                  </a:cubicBezTo>
                  <a:cubicBezTo>
                    <a:pt x="53" y="36"/>
                    <a:pt x="53" y="36"/>
                    <a:pt x="53" y="36"/>
                  </a:cubicBezTo>
                  <a:cubicBezTo>
                    <a:pt x="50" y="38"/>
                    <a:pt x="50" y="41"/>
                    <a:pt x="50" y="43"/>
                  </a:cubicBezTo>
                  <a:cubicBezTo>
                    <a:pt x="54" y="53"/>
                    <a:pt x="54" y="53"/>
                    <a:pt x="54" y="53"/>
                  </a:cubicBezTo>
                  <a:cubicBezTo>
                    <a:pt x="55" y="58"/>
                    <a:pt x="49" y="63"/>
                    <a:pt x="45" y="59"/>
                  </a:cubicBezTo>
                  <a:cubicBezTo>
                    <a:pt x="36" y="53"/>
                    <a:pt x="36" y="53"/>
                    <a:pt x="36" y="53"/>
                  </a:cubicBezTo>
                  <a:cubicBezTo>
                    <a:pt x="34" y="52"/>
                    <a:pt x="31" y="52"/>
                    <a:pt x="29" y="53"/>
                  </a:cubicBezTo>
                  <a:cubicBezTo>
                    <a:pt x="21" y="59"/>
                    <a:pt x="21" y="59"/>
                    <a:pt x="21" y="59"/>
                  </a:cubicBezTo>
                  <a:cubicBezTo>
                    <a:pt x="16" y="63"/>
                    <a:pt x="10" y="58"/>
                    <a:pt x="12" y="53"/>
                  </a:cubicBezTo>
                  <a:cubicBezTo>
                    <a:pt x="15" y="43"/>
                    <a:pt x="15" y="43"/>
                    <a:pt x="15" y="43"/>
                  </a:cubicBezTo>
                  <a:cubicBezTo>
                    <a:pt x="16" y="41"/>
                    <a:pt x="15" y="38"/>
                    <a:pt x="13" y="36"/>
                  </a:cubicBezTo>
                  <a:cubicBezTo>
                    <a:pt x="4" y="30"/>
                    <a:pt x="4" y="30"/>
                    <a:pt x="4" y="30"/>
                  </a:cubicBezTo>
                  <a:cubicBezTo>
                    <a:pt x="0" y="27"/>
                    <a:pt x="2" y="20"/>
                    <a:pt x="8" y="20"/>
                  </a:cubicBezTo>
                  <a:cubicBezTo>
                    <a:pt x="18" y="20"/>
                    <a:pt x="18" y="20"/>
                    <a:pt x="18" y="20"/>
                  </a:cubicBezTo>
                  <a:cubicBezTo>
                    <a:pt x="21" y="20"/>
                    <a:pt x="23" y="18"/>
                    <a:pt x="24" y="16"/>
                  </a:cubicBezTo>
                  <a:cubicBezTo>
                    <a:pt x="27" y="6"/>
                    <a:pt x="27" y="6"/>
                    <a:pt x="27" y="6"/>
                  </a:cubicBezTo>
                  <a:cubicBezTo>
                    <a:pt x="29" y="0"/>
                    <a:pt x="36" y="0"/>
                    <a:pt x="38" y="6"/>
                  </a:cubicBezTo>
                  <a:close/>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íslídé">
              <a:extLst>
                <a:ext uri="{FF2B5EF4-FFF2-40B4-BE49-F238E27FC236}">
                  <a16:creationId xmlns:a16="http://schemas.microsoft.com/office/drawing/2014/main" id="{62626378-8E9B-C65F-5BF8-8B86D293DA1F}"/>
                </a:ext>
              </a:extLst>
            </p:cNvPr>
            <p:cNvSpPr/>
            <p:nvPr/>
          </p:nvSpPr>
          <p:spPr bwMode="auto">
            <a:xfrm>
              <a:off x="6327021" y="4768917"/>
              <a:ext cx="403002" cy="385033"/>
            </a:xfrm>
            <a:custGeom>
              <a:avLst/>
              <a:gdLst>
                <a:gd name="T0" fmla="*/ 38 w 66"/>
                <a:gd name="T1" fmla="*/ 6 h 63"/>
                <a:gd name="T2" fmla="*/ 41 w 66"/>
                <a:gd name="T3" fmla="*/ 16 h 63"/>
                <a:gd name="T4" fmla="*/ 47 w 66"/>
                <a:gd name="T5" fmla="*/ 20 h 63"/>
                <a:gd name="T6" fmla="*/ 57 w 66"/>
                <a:gd name="T7" fmla="*/ 20 h 63"/>
                <a:gd name="T8" fmla="*/ 61 w 66"/>
                <a:gd name="T9" fmla="*/ 30 h 63"/>
                <a:gd name="T10" fmla="*/ 52 w 66"/>
                <a:gd name="T11" fmla="*/ 36 h 63"/>
                <a:gd name="T12" fmla="*/ 50 w 66"/>
                <a:gd name="T13" fmla="*/ 43 h 63"/>
                <a:gd name="T14" fmla="*/ 54 w 66"/>
                <a:gd name="T15" fmla="*/ 53 h 63"/>
                <a:gd name="T16" fmla="*/ 44 w 66"/>
                <a:gd name="T17" fmla="*/ 59 h 63"/>
                <a:gd name="T18" fmla="*/ 36 w 66"/>
                <a:gd name="T19" fmla="*/ 53 h 63"/>
                <a:gd name="T20" fmla="*/ 29 w 66"/>
                <a:gd name="T21" fmla="*/ 53 h 63"/>
                <a:gd name="T22" fmla="*/ 21 w 66"/>
                <a:gd name="T23" fmla="*/ 59 h 63"/>
                <a:gd name="T24" fmla="*/ 12 w 66"/>
                <a:gd name="T25" fmla="*/ 53 h 63"/>
                <a:gd name="T26" fmla="*/ 15 w 66"/>
                <a:gd name="T27" fmla="*/ 43 h 63"/>
                <a:gd name="T28" fmla="*/ 13 w 66"/>
                <a:gd name="T29" fmla="*/ 36 h 63"/>
                <a:gd name="T30" fmla="*/ 4 w 66"/>
                <a:gd name="T31" fmla="*/ 30 h 63"/>
                <a:gd name="T32" fmla="*/ 8 w 66"/>
                <a:gd name="T33" fmla="*/ 20 h 63"/>
                <a:gd name="T34" fmla="*/ 18 w 66"/>
                <a:gd name="T35" fmla="*/ 20 h 63"/>
                <a:gd name="T36" fmla="*/ 24 w 66"/>
                <a:gd name="T37" fmla="*/ 16 h 63"/>
                <a:gd name="T38" fmla="*/ 27 w 66"/>
                <a:gd name="T39" fmla="*/ 6 h 63"/>
                <a:gd name="T40" fmla="*/ 38 w 66"/>
                <a:gd name="T41"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3">
                  <a:moveTo>
                    <a:pt x="38" y="6"/>
                  </a:moveTo>
                  <a:cubicBezTo>
                    <a:pt x="41" y="16"/>
                    <a:pt x="41" y="16"/>
                    <a:pt x="41" y="16"/>
                  </a:cubicBezTo>
                  <a:cubicBezTo>
                    <a:pt x="42" y="18"/>
                    <a:pt x="44" y="20"/>
                    <a:pt x="47" y="20"/>
                  </a:cubicBezTo>
                  <a:cubicBezTo>
                    <a:pt x="57" y="20"/>
                    <a:pt x="57" y="20"/>
                    <a:pt x="57" y="20"/>
                  </a:cubicBezTo>
                  <a:cubicBezTo>
                    <a:pt x="63" y="20"/>
                    <a:pt x="66" y="27"/>
                    <a:pt x="61" y="30"/>
                  </a:cubicBezTo>
                  <a:cubicBezTo>
                    <a:pt x="52" y="36"/>
                    <a:pt x="52" y="36"/>
                    <a:pt x="52" y="36"/>
                  </a:cubicBezTo>
                  <a:cubicBezTo>
                    <a:pt x="50" y="38"/>
                    <a:pt x="49" y="41"/>
                    <a:pt x="50" y="43"/>
                  </a:cubicBezTo>
                  <a:cubicBezTo>
                    <a:pt x="54" y="53"/>
                    <a:pt x="54" y="53"/>
                    <a:pt x="54" y="53"/>
                  </a:cubicBezTo>
                  <a:cubicBezTo>
                    <a:pt x="55" y="58"/>
                    <a:pt x="49" y="63"/>
                    <a:pt x="44" y="59"/>
                  </a:cubicBezTo>
                  <a:cubicBezTo>
                    <a:pt x="36" y="53"/>
                    <a:pt x="36" y="53"/>
                    <a:pt x="36" y="53"/>
                  </a:cubicBezTo>
                  <a:cubicBezTo>
                    <a:pt x="34" y="52"/>
                    <a:pt x="31" y="52"/>
                    <a:pt x="29" y="53"/>
                  </a:cubicBezTo>
                  <a:cubicBezTo>
                    <a:pt x="21" y="59"/>
                    <a:pt x="21" y="59"/>
                    <a:pt x="21" y="59"/>
                  </a:cubicBezTo>
                  <a:cubicBezTo>
                    <a:pt x="16" y="63"/>
                    <a:pt x="10" y="58"/>
                    <a:pt x="12" y="53"/>
                  </a:cubicBezTo>
                  <a:cubicBezTo>
                    <a:pt x="15" y="43"/>
                    <a:pt x="15" y="43"/>
                    <a:pt x="15" y="43"/>
                  </a:cubicBezTo>
                  <a:cubicBezTo>
                    <a:pt x="16" y="41"/>
                    <a:pt x="15" y="38"/>
                    <a:pt x="13" y="36"/>
                  </a:cubicBezTo>
                  <a:cubicBezTo>
                    <a:pt x="4" y="30"/>
                    <a:pt x="4" y="30"/>
                    <a:pt x="4" y="30"/>
                  </a:cubicBezTo>
                  <a:cubicBezTo>
                    <a:pt x="0" y="27"/>
                    <a:pt x="2" y="20"/>
                    <a:pt x="8" y="20"/>
                  </a:cubicBezTo>
                  <a:cubicBezTo>
                    <a:pt x="18" y="20"/>
                    <a:pt x="18" y="20"/>
                    <a:pt x="18" y="20"/>
                  </a:cubicBezTo>
                  <a:cubicBezTo>
                    <a:pt x="21" y="20"/>
                    <a:pt x="23" y="18"/>
                    <a:pt x="24" y="16"/>
                  </a:cubicBezTo>
                  <a:cubicBezTo>
                    <a:pt x="27" y="6"/>
                    <a:pt x="27" y="6"/>
                    <a:pt x="27" y="6"/>
                  </a:cubicBezTo>
                  <a:cubicBezTo>
                    <a:pt x="29" y="0"/>
                    <a:pt x="36" y="0"/>
                    <a:pt x="38" y="6"/>
                  </a:cubicBezTo>
                  <a:close/>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îŝḻîḋé">
              <a:extLst>
                <a:ext uri="{FF2B5EF4-FFF2-40B4-BE49-F238E27FC236}">
                  <a16:creationId xmlns:a16="http://schemas.microsoft.com/office/drawing/2014/main" id="{22278D47-A120-A75A-6ABB-A60C8154EB93}"/>
                </a:ext>
              </a:extLst>
            </p:cNvPr>
            <p:cNvSpPr/>
            <p:nvPr/>
          </p:nvSpPr>
          <p:spPr bwMode="auto">
            <a:xfrm>
              <a:off x="6747990" y="4768917"/>
              <a:ext cx="405568" cy="385033"/>
            </a:xfrm>
            <a:custGeom>
              <a:avLst/>
              <a:gdLst>
                <a:gd name="T0" fmla="*/ 39 w 66"/>
                <a:gd name="T1" fmla="*/ 6 h 63"/>
                <a:gd name="T2" fmla="*/ 42 w 66"/>
                <a:gd name="T3" fmla="*/ 16 h 63"/>
                <a:gd name="T4" fmla="*/ 48 w 66"/>
                <a:gd name="T5" fmla="*/ 20 h 63"/>
                <a:gd name="T6" fmla="*/ 58 w 66"/>
                <a:gd name="T7" fmla="*/ 20 h 63"/>
                <a:gd name="T8" fmla="*/ 62 w 66"/>
                <a:gd name="T9" fmla="*/ 30 h 63"/>
                <a:gd name="T10" fmla="*/ 53 w 66"/>
                <a:gd name="T11" fmla="*/ 36 h 63"/>
                <a:gd name="T12" fmla="*/ 51 w 66"/>
                <a:gd name="T13" fmla="*/ 43 h 63"/>
                <a:gd name="T14" fmla="*/ 54 w 66"/>
                <a:gd name="T15" fmla="*/ 53 h 63"/>
                <a:gd name="T16" fmla="*/ 45 w 66"/>
                <a:gd name="T17" fmla="*/ 59 h 63"/>
                <a:gd name="T18" fmla="*/ 37 w 66"/>
                <a:gd name="T19" fmla="*/ 53 h 63"/>
                <a:gd name="T20" fmla="*/ 30 w 66"/>
                <a:gd name="T21" fmla="*/ 53 h 63"/>
                <a:gd name="T22" fmla="*/ 21 w 66"/>
                <a:gd name="T23" fmla="*/ 59 h 63"/>
                <a:gd name="T24" fmla="*/ 12 w 66"/>
                <a:gd name="T25" fmla="*/ 53 h 63"/>
                <a:gd name="T26" fmla="*/ 16 w 66"/>
                <a:gd name="T27" fmla="*/ 43 h 63"/>
                <a:gd name="T28" fmla="*/ 14 w 66"/>
                <a:gd name="T29" fmla="*/ 36 h 63"/>
                <a:gd name="T30" fmla="*/ 5 w 66"/>
                <a:gd name="T31" fmla="*/ 30 h 63"/>
                <a:gd name="T32" fmla="*/ 8 w 66"/>
                <a:gd name="T33" fmla="*/ 20 h 63"/>
                <a:gd name="T34" fmla="*/ 19 w 66"/>
                <a:gd name="T35" fmla="*/ 20 h 63"/>
                <a:gd name="T36" fmla="*/ 25 w 66"/>
                <a:gd name="T37" fmla="*/ 16 h 63"/>
                <a:gd name="T38" fmla="*/ 28 w 66"/>
                <a:gd name="T39" fmla="*/ 6 h 63"/>
                <a:gd name="T40" fmla="*/ 39 w 66"/>
                <a:gd name="T41" fmla="*/ 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63">
                  <a:moveTo>
                    <a:pt x="39" y="6"/>
                  </a:moveTo>
                  <a:cubicBezTo>
                    <a:pt x="42" y="16"/>
                    <a:pt x="42" y="16"/>
                    <a:pt x="42" y="16"/>
                  </a:cubicBezTo>
                  <a:cubicBezTo>
                    <a:pt x="43" y="18"/>
                    <a:pt x="45" y="20"/>
                    <a:pt x="48" y="20"/>
                  </a:cubicBezTo>
                  <a:cubicBezTo>
                    <a:pt x="58" y="20"/>
                    <a:pt x="58" y="20"/>
                    <a:pt x="58" y="20"/>
                  </a:cubicBezTo>
                  <a:cubicBezTo>
                    <a:pt x="64" y="20"/>
                    <a:pt x="66" y="27"/>
                    <a:pt x="62" y="30"/>
                  </a:cubicBezTo>
                  <a:cubicBezTo>
                    <a:pt x="53" y="36"/>
                    <a:pt x="53" y="36"/>
                    <a:pt x="53" y="36"/>
                  </a:cubicBezTo>
                  <a:cubicBezTo>
                    <a:pt x="51" y="38"/>
                    <a:pt x="50" y="41"/>
                    <a:pt x="51" y="43"/>
                  </a:cubicBezTo>
                  <a:cubicBezTo>
                    <a:pt x="54" y="53"/>
                    <a:pt x="54" y="53"/>
                    <a:pt x="54" y="53"/>
                  </a:cubicBezTo>
                  <a:cubicBezTo>
                    <a:pt x="56" y="58"/>
                    <a:pt x="50" y="63"/>
                    <a:pt x="45" y="59"/>
                  </a:cubicBezTo>
                  <a:cubicBezTo>
                    <a:pt x="37" y="53"/>
                    <a:pt x="37" y="53"/>
                    <a:pt x="37" y="53"/>
                  </a:cubicBezTo>
                  <a:cubicBezTo>
                    <a:pt x="35" y="52"/>
                    <a:pt x="32" y="52"/>
                    <a:pt x="30" y="53"/>
                  </a:cubicBezTo>
                  <a:cubicBezTo>
                    <a:pt x="21" y="59"/>
                    <a:pt x="21" y="59"/>
                    <a:pt x="21" y="59"/>
                  </a:cubicBezTo>
                  <a:cubicBezTo>
                    <a:pt x="17" y="63"/>
                    <a:pt x="11" y="58"/>
                    <a:pt x="12" y="53"/>
                  </a:cubicBezTo>
                  <a:cubicBezTo>
                    <a:pt x="16" y="43"/>
                    <a:pt x="16" y="43"/>
                    <a:pt x="16" y="43"/>
                  </a:cubicBezTo>
                  <a:cubicBezTo>
                    <a:pt x="16" y="41"/>
                    <a:pt x="16" y="38"/>
                    <a:pt x="14" y="36"/>
                  </a:cubicBezTo>
                  <a:cubicBezTo>
                    <a:pt x="5" y="30"/>
                    <a:pt x="5" y="30"/>
                    <a:pt x="5" y="30"/>
                  </a:cubicBezTo>
                  <a:cubicBezTo>
                    <a:pt x="0" y="27"/>
                    <a:pt x="3" y="20"/>
                    <a:pt x="8" y="20"/>
                  </a:cubicBezTo>
                  <a:cubicBezTo>
                    <a:pt x="19" y="20"/>
                    <a:pt x="19" y="20"/>
                    <a:pt x="19" y="20"/>
                  </a:cubicBezTo>
                  <a:cubicBezTo>
                    <a:pt x="22" y="20"/>
                    <a:pt x="24" y="18"/>
                    <a:pt x="25" y="16"/>
                  </a:cubicBezTo>
                  <a:cubicBezTo>
                    <a:pt x="28" y="6"/>
                    <a:pt x="28" y="6"/>
                    <a:pt x="28" y="6"/>
                  </a:cubicBezTo>
                  <a:cubicBezTo>
                    <a:pt x="30" y="0"/>
                    <a:pt x="37" y="0"/>
                    <a:pt x="39" y="6"/>
                  </a:cubicBezTo>
                  <a:close/>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îṡľîḑe">
              <a:extLst>
                <a:ext uri="{FF2B5EF4-FFF2-40B4-BE49-F238E27FC236}">
                  <a16:creationId xmlns:a16="http://schemas.microsoft.com/office/drawing/2014/main" id="{D1A794C1-5014-26F1-B4AB-63EE42EFE6A6}"/>
                </a:ext>
              </a:extLst>
            </p:cNvPr>
            <p:cNvSpPr/>
            <p:nvPr/>
          </p:nvSpPr>
          <p:spPr bwMode="auto">
            <a:xfrm>
              <a:off x="5474814" y="2068550"/>
              <a:ext cx="1242374" cy="1239808"/>
            </a:xfrm>
            <a:prstGeom prst="ellipse">
              <a:avLst/>
            </a:prstGeom>
            <a:solidFill>
              <a:srgbClr val="FADA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ï$ḻíḋe">
              <a:extLst>
                <a:ext uri="{FF2B5EF4-FFF2-40B4-BE49-F238E27FC236}">
                  <a16:creationId xmlns:a16="http://schemas.microsoft.com/office/drawing/2014/main" id="{DE1AE295-5763-2F77-13A8-D8EC8230006D}"/>
                </a:ext>
              </a:extLst>
            </p:cNvPr>
            <p:cNvSpPr/>
            <p:nvPr/>
          </p:nvSpPr>
          <p:spPr bwMode="auto">
            <a:xfrm>
              <a:off x="5669897" y="2887387"/>
              <a:ext cx="857341" cy="438939"/>
            </a:xfrm>
            <a:custGeom>
              <a:avLst/>
              <a:gdLst>
                <a:gd name="T0" fmla="*/ 140 w 140"/>
                <a:gd name="T1" fmla="*/ 72 h 72"/>
                <a:gd name="T2" fmla="*/ 140 w 140"/>
                <a:gd name="T3" fmla="*/ 25 h 72"/>
                <a:gd name="T4" fmla="*/ 115 w 140"/>
                <a:gd name="T5" fmla="*/ 0 h 72"/>
                <a:gd name="T6" fmla="*/ 25 w 140"/>
                <a:gd name="T7" fmla="*/ 0 h 72"/>
                <a:gd name="T8" fmla="*/ 0 w 140"/>
                <a:gd name="T9" fmla="*/ 25 h 72"/>
                <a:gd name="T10" fmla="*/ 0 w 140"/>
                <a:gd name="T11" fmla="*/ 72 h 72"/>
                <a:gd name="T12" fmla="*/ 140 w 140"/>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40" h="72">
                  <a:moveTo>
                    <a:pt x="140" y="72"/>
                  </a:moveTo>
                  <a:cubicBezTo>
                    <a:pt x="140" y="25"/>
                    <a:pt x="140" y="25"/>
                    <a:pt x="140" y="25"/>
                  </a:cubicBezTo>
                  <a:cubicBezTo>
                    <a:pt x="140" y="11"/>
                    <a:pt x="129" y="0"/>
                    <a:pt x="115" y="0"/>
                  </a:cubicBezTo>
                  <a:cubicBezTo>
                    <a:pt x="25" y="0"/>
                    <a:pt x="25" y="0"/>
                    <a:pt x="25" y="0"/>
                  </a:cubicBezTo>
                  <a:cubicBezTo>
                    <a:pt x="12" y="0"/>
                    <a:pt x="0" y="11"/>
                    <a:pt x="0" y="25"/>
                  </a:cubicBezTo>
                  <a:cubicBezTo>
                    <a:pt x="0" y="72"/>
                    <a:pt x="0" y="72"/>
                    <a:pt x="0" y="72"/>
                  </a:cubicBezTo>
                  <a:lnTo>
                    <a:pt x="140" y="72"/>
                  </a:lnTo>
                  <a:close/>
                </a:path>
              </a:pathLst>
            </a:custGeom>
            <a:solidFill>
              <a:schemeClr val="accent6">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ïŝ1ïďe">
              <a:extLst>
                <a:ext uri="{FF2B5EF4-FFF2-40B4-BE49-F238E27FC236}">
                  <a16:creationId xmlns:a16="http://schemas.microsoft.com/office/drawing/2014/main" id="{4B7A5610-82FB-3253-3751-277A166D07BD}"/>
                </a:ext>
              </a:extLst>
            </p:cNvPr>
            <p:cNvSpPr/>
            <p:nvPr/>
          </p:nvSpPr>
          <p:spPr bwMode="auto">
            <a:xfrm>
              <a:off x="5908617" y="2723106"/>
              <a:ext cx="387601" cy="310594"/>
            </a:xfrm>
            <a:custGeom>
              <a:avLst/>
              <a:gdLst>
                <a:gd name="T0" fmla="*/ 49 w 63"/>
                <a:gd name="T1" fmla="*/ 19 h 51"/>
                <a:gd name="T2" fmla="*/ 49 w 63"/>
                <a:gd name="T3" fmla="*/ 0 h 51"/>
                <a:gd name="T4" fmla="*/ 12 w 63"/>
                <a:gd name="T5" fmla="*/ 0 h 51"/>
                <a:gd name="T6" fmla="*/ 12 w 63"/>
                <a:gd name="T7" fmla="*/ 19 h 51"/>
                <a:gd name="T8" fmla="*/ 4 w 63"/>
                <a:gd name="T9" fmla="*/ 27 h 51"/>
                <a:gd name="T10" fmla="*/ 0 w 63"/>
                <a:gd name="T11" fmla="*/ 27 h 51"/>
                <a:gd name="T12" fmla="*/ 31 w 63"/>
                <a:gd name="T13" fmla="*/ 51 h 51"/>
                <a:gd name="T14" fmla="*/ 63 w 63"/>
                <a:gd name="T15" fmla="*/ 27 h 51"/>
                <a:gd name="T16" fmla="*/ 57 w 63"/>
                <a:gd name="T17" fmla="*/ 27 h 51"/>
                <a:gd name="T18" fmla="*/ 49 w 63"/>
                <a:gd name="T19" fmla="*/ 1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51">
                  <a:moveTo>
                    <a:pt x="49" y="19"/>
                  </a:moveTo>
                  <a:cubicBezTo>
                    <a:pt x="49" y="0"/>
                    <a:pt x="49" y="0"/>
                    <a:pt x="49" y="0"/>
                  </a:cubicBezTo>
                  <a:cubicBezTo>
                    <a:pt x="12" y="0"/>
                    <a:pt x="12" y="0"/>
                    <a:pt x="12" y="0"/>
                  </a:cubicBezTo>
                  <a:cubicBezTo>
                    <a:pt x="12" y="19"/>
                    <a:pt x="12" y="19"/>
                    <a:pt x="12" y="19"/>
                  </a:cubicBezTo>
                  <a:cubicBezTo>
                    <a:pt x="12" y="23"/>
                    <a:pt x="8" y="27"/>
                    <a:pt x="4" y="27"/>
                  </a:cubicBezTo>
                  <a:cubicBezTo>
                    <a:pt x="0" y="27"/>
                    <a:pt x="0" y="27"/>
                    <a:pt x="0" y="27"/>
                  </a:cubicBezTo>
                  <a:cubicBezTo>
                    <a:pt x="0" y="40"/>
                    <a:pt x="14" y="51"/>
                    <a:pt x="31" y="51"/>
                  </a:cubicBezTo>
                  <a:cubicBezTo>
                    <a:pt x="49" y="51"/>
                    <a:pt x="63" y="40"/>
                    <a:pt x="63" y="27"/>
                  </a:cubicBezTo>
                  <a:cubicBezTo>
                    <a:pt x="57" y="27"/>
                    <a:pt x="57" y="27"/>
                    <a:pt x="57" y="27"/>
                  </a:cubicBezTo>
                  <a:cubicBezTo>
                    <a:pt x="53" y="27"/>
                    <a:pt x="49" y="23"/>
                    <a:pt x="49" y="19"/>
                  </a:cubicBezTo>
                  <a:close/>
                </a:path>
              </a:pathLst>
            </a:custGeom>
            <a:solidFill>
              <a:srgbClr val="F3A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ïṧḻiďè">
              <a:extLst>
                <a:ext uri="{FF2B5EF4-FFF2-40B4-BE49-F238E27FC236}">
                  <a16:creationId xmlns:a16="http://schemas.microsoft.com/office/drawing/2014/main" id="{0C1201F7-AC28-A5CE-5768-DBF7F5F3BCCE}"/>
                </a:ext>
              </a:extLst>
            </p:cNvPr>
            <p:cNvSpPr/>
            <p:nvPr/>
          </p:nvSpPr>
          <p:spPr bwMode="auto">
            <a:xfrm>
              <a:off x="5934286" y="2723106"/>
              <a:ext cx="274658" cy="164281"/>
            </a:xfrm>
            <a:custGeom>
              <a:avLst/>
              <a:gdLst>
                <a:gd name="T0" fmla="*/ 45 w 45"/>
                <a:gd name="T1" fmla="*/ 0 h 27"/>
                <a:gd name="T2" fmla="*/ 8 w 45"/>
                <a:gd name="T3" fmla="*/ 0 h 27"/>
                <a:gd name="T4" fmla="*/ 8 w 45"/>
                <a:gd name="T5" fmla="*/ 19 h 27"/>
                <a:gd name="T6" fmla="*/ 0 w 45"/>
                <a:gd name="T7" fmla="*/ 27 h 27"/>
                <a:gd name="T8" fmla="*/ 45 w 45"/>
                <a:gd name="T9" fmla="*/ 0 h 27"/>
              </a:gdLst>
              <a:ahLst/>
              <a:cxnLst>
                <a:cxn ang="0">
                  <a:pos x="T0" y="T1"/>
                </a:cxn>
                <a:cxn ang="0">
                  <a:pos x="T2" y="T3"/>
                </a:cxn>
                <a:cxn ang="0">
                  <a:pos x="T4" y="T5"/>
                </a:cxn>
                <a:cxn ang="0">
                  <a:pos x="T6" y="T7"/>
                </a:cxn>
                <a:cxn ang="0">
                  <a:pos x="T8" y="T9"/>
                </a:cxn>
              </a:cxnLst>
              <a:rect l="0" t="0" r="r" b="b"/>
              <a:pathLst>
                <a:path w="45" h="27">
                  <a:moveTo>
                    <a:pt x="45" y="0"/>
                  </a:moveTo>
                  <a:cubicBezTo>
                    <a:pt x="8" y="0"/>
                    <a:pt x="8" y="0"/>
                    <a:pt x="8" y="0"/>
                  </a:cubicBezTo>
                  <a:cubicBezTo>
                    <a:pt x="8" y="19"/>
                    <a:pt x="8" y="19"/>
                    <a:pt x="8" y="19"/>
                  </a:cubicBezTo>
                  <a:cubicBezTo>
                    <a:pt x="8" y="23"/>
                    <a:pt x="4" y="27"/>
                    <a:pt x="0" y="27"/>
                  </a:cubicBezTo>
                  <a:cubicBezTo>
                    <a:pt x="24" y="27"/>
                    <a:pt x="39" y="14"/>
                    <a:pt x="45" y="0"/>
                  </a:cubicBezTo>
                  <a:close/>
                </a:path>
              </a:pathLst>
            </a:custGeom>
            <a:solidFill>
              <a:srgbClr val="ED7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ïṩļíďe">
              <a:extLst>
                <a:ext uri="{FF2B5EF4-FFF2-40B4-BE49-F238E27FC236}">
                  <a16:creationId xmlns:a16="http://schemas.microsoft.com/office/drawing/2014/main" id="{17B0EA95-79DC-75B0-0712-8C3C733D45F2}"/>
                </a:ext>
              </a:extLst>
            </p:cNvPr>
            <p:cNvSpPr/>
            <p:nvPr/>
          </p:nvSpPr>
          <p:spPr bwMode="auto">
            <a:xfrm>
              <a:off x="5877814" y="2581928"/>
              <a:ext cx="79574" cy="79574"/>
            </a:xfrm>
            <a:custGeom>
              <a:avLst/>
              <a:gdLst>
                <a:gd name="T0" fmla="*/ 11 w 13"/>
                <a:gd name="T1" fmla="*/ 4 h 13"/>
                <a:gd name="T2" fmla="*/ 9 w 13"/>
                <a:gd name="T3" fmla="*/ 11 h 13"/>
                <a:gd name="T4" fmla="*/ 2 w 13"/>
                <a:gd name="T5" fmla="*/ 8 h 13"/>
                <a:gd name="T6" fmla="*/ 4 w 13"/>
                <a:gd name="T7" fmla="*/ 1 h 13"/>
                <a:gd name="T8" fmla="*/ 11 w 13"/>
                <a:gd name="T9" fmla="*/ 4 h 13"/>
              </a:gdLst>
              <a:ahLst/>
              <a:cxnLst>
                <a:cxn ang="0">
                  <a:pos x="T0" y="T1"/>
                </a:cxn>
                <a:cxn ang="0">
                  <a:pos x="T2" y="T3"/>
                </a:cxn>
                <a:cxn ang="0">
                  <a:pos x="T4" y="T5"/>
                </a:cxn>
                <a:cxn ang="0">
                  <a:pos x="T6" y="T7"/>
                </a:cxn>
                <a:cxn ang="0">
                  <a:pos x="T8" y="T9"/>
                </a:cxn>
              </a:cxnLst>
              <a:rect l="0" t="0" r="r" b="b"/>
              <a:pathLst>
                <a:path w="13" h="13">
                  <a:moveTo>
                    <a:pt x="11" y="4"/>
                  </a:moveTo>
                  <a:cubicBezTo>
                    <a:pt x="13" y="7"/>
                    <a:pt x="11" y="10"/>
                    <a:pt x="9" y="11"/>
                  </a:cubicBezTo>
                  <a:cubicBezTo>
                    <a:pt x="6" y="13"/>
                    <a:pt x="3" y="11"/>
                    <a:pt x="2" y="8"/>
                  </a:cubicBezTo>
                  <a:cubicBezTo>
                    <a:pt x="0" y="5"/>
                    <a:pt x="2" y="2"/>
                    <a:pt x="4" y="1"/>
                  </a:cubicBezTo>
                  <a:cubicBezTo>
                    <a:pt x="7" y="0"/>
                    <a:pt x="10" y="1"/>
                    <a:pt x="11" y="4"/>
                  </a:cubicBezTo>
                  <a:close/>
                </a:path>
              </a:pathLst>
            </a:custGeom>
            <a:solidFill>
              <a:srgbClr val="ED7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íṥľïde">
              <a:extLst>
                <a:ext uri="{FF2B5EF4-FFF2-40B4-BE49-F238E27FC236}">
                  <a16:creationId xmlns:a16="http://schemas.microsoft.com/office/drawing/2014/main" id="{C984D734-E35C-968C-7955-F071338FBBBA}"/>
                </a:ext>
              </a:extLst>
            </p:cNvPr>
            <p:cNvSpPr/>
            <p:nvPr/>
          </p:nvSpPr>
          <p:spPr bwMode="auto">
            <a:xfrm>
              <a:off x="6247446" y="2581928"/>
              <a:ext cx="71873" cy="79574"/>
            </a:xfrm>
            <a:custGeom>
              <a:avLst/>
              <a:gdLst>
                <a:gd name="T0" fmla="*/ 1 w 12"/>
                <a:gd name="T1" fmla="*/ 4 h 13"/>
                <a:gd name="T2" fmla="*/ 4 w 12"/>
                <a:gd name="T3" fmla="*/ 11 h 13"/>
                <a:gd name="T4" fmla="*/ 11 w 12"/>
                <a:gd name="T5" fmla="*/ 8 h 13"/>
                <a:gd name="T6" fmla="*/ 8 w 12"/>
                <a:gd name="T7" fmla="*/ 1 h 13"/>
                <a:gd name="T8" fmla="*/ 1 w 12"/>
                <a:gd name="T9" fmla="*/ 4 h 13"/>
              </a:gdLst>
              <a:ahLst/>
              <a:cxnLst>
                <a:cxn ang="0">
                  <a:pos x="T0" y="T1"/>
                </a:cxn>
                <a:cxn ang="0">
                  <a:pos x="T2" y="T3"/>
                </a:cxn>
                <a:cxn ang="0">
                  <a:pos x="T4" y="T5"/>
                </a:cxn>
                <a:cxn ang="0">
                  <a:pos x="T6" y="T7"/>
                </a:cxn>
                <a:cxn ang="0">
                  <a:pos x="T8" y="T9"/>
                </a:cxn>
              </a:cxnLst>
              <a:rect l="0" t="0" r="r" b="b"/>
              <a:pathLst>
                <a:path w="12" h="13">
                  <a:moveTo>
                    <a:pt x="1" y="4"/>
                  </a:moveTo>
                  <a:cubicBezTo>
                    <a:pt x="0" y="7"/>
                    <a:pt x="1" y="10"/>
                    <a:pt x="4" y="11"/>
                  </a:cubicBezTo>
                  <a:cubicBezTo>
                    <a:pt x="6" y="13"/>
                    <a:pt x="9" y="11"/>
                    <a:pt x="11" y="8"/>
                  </a:cubicBezTo>
                  <a:cubicBezTo>
                    <a:pt x="12" y="5"/>
                    <a:pt x="11" y="2"/>
                    <a:pt x="8" y="1"/>
                  </a:cubicBezTo>
                  <a:cubicBezTo>
                    <a:pt x="6" y="0"/>
                    <a:pt x="3" y="1"/>
                    <a:pt x="1" y="4"/>
                  </a:cubicBezTo>
                  <a:close/>
                </a:path>
              </a:pathLst>
            </a:custGeom>
            <a:solidFill>
              <a:srgbClr val="ED7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îṡliḍe">
              <a:extLst>
                <a:ext uri="{FF2B5EF4-FFF2-40B4-BE49-F238E27FC236}">
                  <a16:creationId xmlns:a16="http://schemas.microsoft.com/office/drawing/2014/main" id="{475CBEBC-EA44-4CDB-73EB-22409A522D61}"/>
                </a:ext>
              </a:extLst>
            </p:cNvPr>
            <p:cNvSpPr/>
            <p:nvPr/>
          </p:nvSpPr>
          <p:spPr bwMode="auto">
            <a:xfrm>
              <a:off x="5939420" y="2404812"/>
              <a:ext cx="318294" cy="372200"/>
            </a:xfrm>
            <a:prstGeom prst="ellipse">
              <a:avLst/>
            </a:prstGeom>
            <a:solidFill>
              <a:srgbClr val="F3A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ïSḻïḑè">
              <a:extLst>
                <a:ext uri="{FF2B5EF4-FFF2-40B4-BE49-F238E27FC236}">
                  <a16:creationId xmlns:a16="http://schemas.microsoft.com/office/drawing/2014/main" id="{264F5545-7DC5-66FF-D60E-F6FD9C26320B}"/>
                </a:ext>
              </a:extLst>
            </p:cNvPr>
            <p:cNvSpPr/>
            <p:nvPr/>
          </p:nvSpPr>
          <p:spPr bwMode="auto">
            <a:xfrm>
              <a:off x="6018994" y="2587061"/>
              <a:ext cx="25669" cy="25669"/>
            </a:xfrm>
            <a:prstGeom prst="ellipse">
              <a:avLst/>
            </a:prstGeom>
            <a:solidFill>
              <a:srgbClr val="002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íṧḷîḓé">
              <a:extLst>
                <a:ext uri="{FF2B5EF4-FFF2-40B4-BE49-F238E27FC236}">
                  <a16:creationId xmlns:a16="http://schemas.microsoft.com/office/drawing/2014/main" id="{4B7E5751-7E6B-17A4-56DB-92B323BEE39D}"/>
                </a:ext>
              </a:extLst>
            </p:cNvPr>
            <p:cNvSpPr/>
            <p:nvPr/>
          </p:nvSpPr>
          <p:spPr bwMode="auto">
            <a:xfrm>
              <a:off x="5995891" y="2545991"/>
              <a:ext cx="48772" cy="35936"/>
            </a:xfrm>
            <a:custGeom>
              <a:avLst/>
              <a:gdLst>
                <a:gd name="T0" fmla="*/ 1 w 8"/>
                <a:gd name="T1" fmla="*/ 6 h 6"/>
                <a:gd name="T2" fmla="*/ 0 w 8"/>
                <a:gd name="T3" fmla="*/ 5 h 6"/>
                <a:gd name="T4" fmla="*/ 1 w 8"/>
                <a:gd name="T5" fmla="*/ 3 h 6"/>
                <a:gd name="T6" fmla="*/ 5 w 8"/>
                <a:gd name="T7" fmla="*/ 0 h 6"/>
                <a:gd name="T8" fmla="*/ 7 w 8"/>
                <a:gd name="T9" fmla="*/ 1 h 6"/>
                <a:gd name="T10" fmla="*/ 6 w 8"/>
                <a:gd name="T11" fmla="*/ 3 h 6"/>
                <a:gd name="T12" fmla="*/ 2 w 8"/>
                <a:gd name="T13" fmla="*/ 5 h 6"/>
                <a:gd name="T14" fmla="*/ 1 w 8"/>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1" y="6"/>
                  </a:moveTo>
                  <a:cubicBezTo>
                    <a:pt x="1" y="6"/>
                    <a:pt x="0" y="5"/>
                    <a:pt x="0" y="5"/>
                  </a:cubicBezTo>
                  <a:cubicBezTo>
                    <a:pt x="0" y="4"/>
                    <a:pt x="0" y="3"/>
                    <a:pt x="1" y="3"/>
                  </a:cubicBezTo>
                  <a:cubicBezTo>
                    <a:pt x="5" y="0"/>
                    <a:pt x="5" y="0"/>
                    <a:pt x="5" y="0"/>
                  </a:cubicBezTo>
                  <a:cubicBezTo>
                    <a:pt x="6" y="0"/>
                    <a:pt x="7" y="0"/>
                    <a:pt x="7" y="1"/>
                  </a:cubicBezTo>
                  <a:cubicBezTo>
                    <a:pt x="8" y="2"/>
                    <a:pt x="7" y="3"/>
                    <a:pt x="6" y="3"/>
                  </a:cubicBezTo>
                  <a:cubicBezTo>
                    <a:pt x="2" y="5"/>
                    <a:pt x="2" y="5"/>
                    <a:pt x="2" y="5"/>
                  </a:cubicBezTo>
                  <a:cubicBezTo>
                    <a:pt x="2" y="6"/>
                    <a:pt x="2" y="6"/>
                    <a:pt x="1" y="6"/>
                  </a:cubicBezTo>
                  <a:close/>
                </a:path>
              </a:pathLst>
            </a:custGeom>
            <a:solidFill>
              <a:srgbClr val="002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îṡļiďe">
              <a:extLst>
                <a:ext uri="{FF2B5EF4-FFF2-40B4-BE49-F238E27FC236}">
                  <a16:creationId xmlns:a16="http://schemas.microsoft.com/office/drawing/2014/main" id="{29CBAFD0-D18F-4621-80F6-5A05098B0E12}"/>
                </a:ext>
              </a:extLst>
            </p:cNvPr>
            <p:cNvSpPr/>
            <p:nvPr/>
          </p:nvSpPr>
          <p:spPr bwMode="auto">
            <a:xfrm>
              <a:off x="6160172" y="2587061"/>
              <a:ext cx="25669" cy="25669"/>
            </a:xfrm>
            <a:prstGeom prst="ellipse">
              <a:avLst/>
            </a:prstGeom>
            <a:solidFill>
              <a:srgbClr val="002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îṣlïdé">
              <a:extLst>
                <a:ext uri="{FF2B5EF4-FFF2-40B4-BE49-F238E27FC236}">
                  <a16:creationId xmlns:a16="http://schemas.microsoft.com/office/drawing/2014/main" id="{64067AE3-1480-6E64-E957-C8FD7F61A077}"/>
                </a:ext>
              </a:extLst>
            </p:cNvPr>
            <p:cNvSpPr/>
            <p:nvPr/>
          </p:nvSpPr>
          <p:spPr bwMode="auto">
            <a:xfrm>
              <a:off x="6160172" y="2545991"/>
              <a:ext cx="48772" cy="35936"/>
            </a:xfrm>
            <a:custGeom>
              <a:avLst/>
              <a:gdLst>
                <a:gd name="T0" fmla="*/ 6 w 8"/>
                <a:gd name="T1" fmla="*/ 6 h 6"/>
                <a:gd name="T2" fmla="*/ 8 w 8"/>
                <a:gd name="T3" fmla="*/ 5 h 6"/>
                <a:gd name="T4" fmla="*/ 7 w 8"/>
                <a:gd name="T5" fmla="*/ 3 h 6"/>
                <a:gd name="T6" fmla="*/ 2 w 8"/>
                <a:gd name="T7" fmla="*/ 0 h 6"/>
                <a:gd name="T8" fmla="*/ 0 w 8"/>
                <a:gd name="T9" fmla="*/ 1 h 6"/>
                <a:gd name="T10" fmla="*/ 1 w 8"/>
                <a:gd name="T11" fmla="*/ 3 h 6"/>
                <a:gd name="T12" fmla="*/ 5 w 8"/>
                <a:gd name="T13" fmla="*/ 5 h 6"/>
                <a:gd name="T14" fmla="*/ 6 w 8"/>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6">
                  <a:moveTo>
                    <a:pt x="6" y="6"/>
                  </a:moveTo>
                  <a:cubicBezTo>
                    <a:pt x="7" y="6"/>
                    <a:pt x="7" y="5"/>
                    <a:pt x="8" y="5"/>
                  </a:cubicBezTo>
                  <a:cubicBezTo>
                    <a:pt x="8" y="4"/>
                    <a:pt x="8" y="3"/>
                    <a:pt x="7" y="3"/>
                  </a:cubicBezTo>
                  <a:cubicBezTo>
                    <a:pt x="2" y="0"/>
                    <a:pt x="2" y="0"/>
                    <a:pt x="2" y="0"/>
                  </a:cubicBezTo>
                  <a:cubicBezTo>
                    <a:pt x="2" y="0"/>
                    <a:pt x="1" y="0"/>
                    <a:pt x="0" y="1"/>
                  </a:cubicBezTo>
                  <a:cubicBezTo>
                    <a:pt x="0" y="2"/>
                    <a:pt x="0" y="3"/>
                    <a:pt x="1" y="3"/>
                  </a:cubicBezTo>
                  <a:cubicBezTo>
                    <a:pt x="5" y="5"/>
                    <a:pt x="5" y="5"/>
                    <a:pt x="5" y="5"/>
                  </a:cubicBezTo>
                  <a:cubicBezTo>
                    <a:pt x="6" y="6"/>
                    <a:pt x="6" y="6"/>
                    <a:pt x="6" y="6"/>
                  </a:cubicBezTo>
                  <a:close/>
                </a:path>
              </a:pathLst>
            </a:custGeom>
            <a:solidFill>
              <a:srgbClr val="002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ïšḷiḍé">
              <a:extLst>
                <a:ext uri="{FF2B5EF4-FFF2-40B4-BE49-F238E27FC236}">
                  <a16:creationId xmlns:a16="http://schemas.microsoft.com/office/drawing/2014/main" id="{5C99B6CF-3F5D-80EB-906C-0059E50E8DFA}"/>
                </a:ext>
              </a:extLst>
            </p:cNvPr>
            <p:cNvSpPr/>
            <p:nvPr/>
          </p:nvSpPr>
          <p:spPr bwMode="auto">
            <a:xfrm>
              <a:off x="6067764" y="2569092"/>
              <a:ext cx="38504" cy="92408"/>
            </a:xfrm>
            <a:custGeom>
              <a:avLst/>
              <a:gdLst>
                <a:gd name="T0" fmla="*/ 5 w 6"/>
                <a:gd name="T1" fmla="*/ 0 h 15"/>
                <a:gd name="T2" fmla="*/ 5 w 6"/>
                <a:gd name="T3" fmla="*/ 5 h 15"/>
                <a:gd name="T4" fmla="*/ 5 w 6"/>
                <a:gd name="T5" fmla="*/ 7 h 15"/>
                <a:gd name="T6" fmla="*/ 4 w 6"/>
                <a:gd name="T7" fmla="*/ 10 h 15"/>
                <a:gd name="T8" fmla="*/ 3 w 6"/>
                <a:gd name="T9" fmla="*/ 12 h 15"/>
                <a:gd name="T10" fmla="*/ 6 w 6"/>
                <a:gd name="T11" fmla="*/ 14 h 15"/>
                <a:gd name="T12" fmla="*/ 6 w 6"/>
                <a:gd name="T13" fmla="*/ 14 h 15"/>
                <a:gd name="T14" fmla="*/ 4 w 6"/>
                <a:gd name="T15" fmla="*/ 15 h 15"/>
                <a:gd name="T16" fmla="*/ 1 w 6"/>
                <a:gd name="T17" fmla="*/ 13 h 15"/>
                <a:gd name="T18" fmla="*/ 1 w 6"/>
                <a:gd name="T19" fmla="*/ 10 h 15"/>
                <a:gd name="T20" fmla="*/ 3 w 6"/>
                <a:gd name="T21" fmla="*/ 9 h 15"/>
                <a:gd name="T22" fmla="*/ 4 w 6"/>
                <a:gd name="T23" fmla="*/ 7 h 15"/>
                <a:gd name="T24" fmla="*/ 4 w 6"/>
                <a:gd name="T25" fmla="*/ 5 h 15"/>
                <a:gd name="T26" fmla="*/ 5 w 6"/>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5">
                  <a:moveTo>
                    <a:pt x="5" y="0"/>
                  </a:moveTo>
                  <a:cubicBezTo>
                    <a:pt x="5" y="5"/>
                    <a:pt x="5" y="5"/>
                    <a:pt x="5" y="5"/>
                  </a:cubicBezTo>
                  <a:cubicBezTo>
                    <a:pt x="5" y="6"/>
                    <a:pt x="5" y="6"/>
                    <a:pt x="5" y="7"/>
                  </a:cubicBezTo>
                  <a:cubicBezTo>
                    <a:pt x="5" y="8"/>
                    <a:pt x="4" y="9"/>
                    <a:pt x="4" y="10"/>
                  </a:cubicBezTo>
                  <a:cubicBezTo>
                    <a:pt x="2" y="10"/>
                    <a:pt x="2" y="12"/>
                    <a:pt x="3" y="12"/>
                  </a:cubicBezTo>
                  <a:cubicBezTo>
                    <a:pt x="3" y="13"/>
                    <a:pt x="5" y="14"/>
                    <a:pt x="6" y="14"/>
                  </a:cubicBezTo>
                  <a:cubicBezTo>
                    <a:pt x="6" y="14"/>
                    <a:pt x="6" y="14"/>
                    <a:pt x="6" y="14"/>
                  </a:cubicBezTo>
                  <a:cubicBezTo>
                    <a:pt x="5" y="14"/>
                    <a:pt x="5" y="15"/>
                    <a:pt x="4" y="15"/>
                  </a:cubicBezTo>
                  <a:cubicBezTo>
                    <a:pt x="3" y="15"/>
                    <a:pt x="2" y="14"/>
                    <a:pt x="1" y="13"/>
                  </a:cubicBezTo>
                  <a:cubicBezTo>
                    <a:pt x="0" y="13"/>
                    <a:pt x="0" y="11"/>
                    <a:pt x="1" y="10"/>
                  </a:cubicBezTo>
                  <a:cubicBezTo>
                    <a:pt x="1" y="9"/>
                    <a:pt x="2" y="9"/>
                    <a:pt x="3" y="9"/>
                  </a:cubicBezTo>
                  <a:cubicBezTo>
                    <a:pt x="3" y="8"/>
                    <a:pt x="4" y="8"/>
                    <a:pt x="4" y="7"/>
                  </a:cubicBezTo>
                  <a:cubicBezTo>
                    <a:pt x="4" y="7"/>
                    <a:pt x="4" y="6"/>
                    <a:pt x="4" y="5"/>
                  </a:cubicBezTo>
                  <a:cubicBezTo>
                    <a:pt x="5" y="0"/>
                    <a:pt x="5" y="0"/>
                    <a:pt x="5" y="0"/>
                  </a:cubicBezTo>
                  <a:close/>
                </a:path>
              </a:pathLst>
            </a:custGeom>
            <a:solidFill>
              <a:srgbClr val="ED7C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ïšľïḋê">
              <a:extLst>
                <a:ext uri="{FF2B5EF4-FFF2-40B4-BE49-F238E27FC236}">
                  <a16:creationId xmlns:a16="http://schemas.microsoft.com/office/drawing/2014/main" id="{E2EF7708-E91F-717D-3632-6AD95C35EA13}"/>
                </a:ext>
              </a:extLst>
            </p:cNvPr>
            <p:cNvSpPr/>
            <p:nvPr/>
          </p:nvSpPr>
          <p:spPr bwMode="auto">
            <a:xfrm>
              <a:off x="6031828" y="2648667"/>
              <a:ext cx="92408" cy="35936"/>
            </a:xfrm>
            <a:custGeom>
              <a:avLst/>
              <a:gdLst>
                <a:gd name="T0" fmla="*/ 0 w 15"/>
                <a:gd name="T1" fmla="*/ 0 h 6"/>
                <a:gd name="T2" fmla="*/ 7 w 15"/>
                <a:gd name="T3" fmla="*/ 5 h 6"/>
                <a:gd name="T4" fmla="*/ 15 w 15"/>
                <a:gd name="T5" fmla="*/ 5 h 6"/>
                <a:gd name="T6" fmla="*/ 13 w 15"/>
                <a:gd name="T7" fmla="*/ 6 h 6"/>
                <a:gd name="T8" fmla="*/ 11 w 15"/>
                <a:gd name="T9" fmla="*/ 6 h 6"/>
                <a:gd name="T10" fmla="*/ 7 w 15"/>
                <a:gd name="T11" fmla="*/ 6 h 6"/>
                <a:gd name="T12" fmla="*/ 0 w 1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5" h="6">
                  <a:moveTo>
                    <a:pt x="0" y="0"/>
                  </a:moveTo>
                  <a:cubicBezTo>
                    <a:pt x="2" y="3"/>
                    <a:pt x="4" y="5"/>
                    <a:pt x="7" y="5"/>
                  </a:cubicBezTo>
                  <a:cubicBezTo>
                    <a:pt x="9" y="6"/>
                    <a:pt x="12" y="6"/>
                    <a:pt x="15" y="5"/>
                  </a:cubicBezTo>
                  <a:cubicBezTo>
                    <a:pt x="13" y="6"/>
                    <a:pt x="13" y="6"/>
                    <a:pt x="13" y="6"/>
                  </a:cubicBezTo>
                  <a:cubicBezTo>
                    <a:pt x="12" y="6"/>
                    <a:pt x="12" y="6"/>
                    <a:pt x="11" y="6"/>
                  </a:cubicBezTo>
                  <a:cubicBezTo>
                    <a:pt x="10" y="6"/>
                    <a:pt x="8" y="6"/>
                    <a:pt x="7" y="6"/>
                  </a:cubicBezTo>
                  <a:cubicBezTo>
                    <a:pt x="4" y="5"/>
                    <a:pt x="1" y="3"/>
                    <a:pt x="0" y="0"/>
                  </a:cubicBezTo>
                  <a:close/>
                </a:path>
              </a:pathLst>
            </a:custGeom>
            <a:solidFill>
              <a:srgbClr val="0027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aphicFrame>
        <p:nvGraphicFramePr>
          <p:cNvPr id="163" name="表格 163">
            <a:extLst>
              <a:ext uri="{FF2B5EF4-FFF2-40B4-BE49-F238E27FC236}">
                <a16:creationId xmlns:a16="http://schemas.microsoft.com/office/drawing/2014/main" id="{A02B081E-AD93-39B7-3233-0BE1049D75CC}"/>
              </a:ext>
            </a:extLst>
          </p:cNvPr>
          <p:cNvGraphicFramePr>
            <a:graphicFrameLocks noGrp="1"/>
          </p:cNvGraphicFramePr>
          <p:nvPr>
            <p:extLst>
              <p:ext uri="{D42A27DB-BD31-4B8C-83A1-F6EECF244321}">
                <p14:modId xmlns:p14="http://schemas.microsoft.com/office/powerpoint/2010/main" val="1413631205"/>
              </p:ext>
            </p:extLst>
          </p:nvPr>
        </p:nvGraphicFramePr>
        <p:xfrm>
          <a:off x="4943872" y="1441605"/>
          <a:ext cx="6215457" cy="4258596"/>
        </p:xfrm>
        <a:graphic>
          <a:graphicData uri="http://schemas.openxmlformats.org/drawingml/2006/table">
            <a:tbl>
              <a:tblPr firstRow="1" bandRow="1">
                <a:tableStyleId>{68D230F3-CF80-4859-8CE7-A43EE81993B5}</a:tableStyleId>
              </a:tblPr>
              <a:tblGrid>
                <a:gridCol w="6215457">
                  <a:extLst>
                    <a:ext uri="{9D8B030D-6E8A-4147-A177-3AD203B41FA5}">
                      <a16:colId xmlns:a16="http://schemas.microsoft.com/office/drawing/2014/main" val="851837028"/>
                    </a:ext>
                  </a:extLst>
                </a:gridCol>
              </a:tblGrid>
              <a:tr h="474652">
                <a:tc>
                  <a:txBody>
                    <a:bodyPr/>
                    <a:lstStyle/>
                    <a:p>
                      <a:r>
                        <a:rPr lang="zh-CN" altLang="en-US" dirty="0"/>
                        <a:t>毕业院校：西南交通大学</a:t>
                      </a:r>
                    </a:p>
                  </a:txBody>
                  <a:tcPr/>
                </a:tc>
                <a:extLst>
                  <a:ext uri="{0D108BD9-81ED-4DB2-BD59-A6C34878D82A}">
                    <a16:rowId xmlns:a16="http://schemas.microsoft.com/office/drawing/2014/main" val="4141594148"/>
                  </a:ext>
                </a:extLst>
              </a:tr>
              <a:tr h="474652">
                <a:tc>
                  <a:txBody>
                    <a:bodyPr/>
                    <a:lstStyle/>
                    <a:p>
                      <a:r>
                        <a:rPr lang="zh-CN" altLang="en-US" dirty="0"/>
                        <a:t>专业：统计学</a:t>
                      </a:r>
                    </a:p>
                  </a:txBody>
                  <a:tcPr/>
                </a:tc>
                <a:extLst>
                  <a:ext uri="{0D108BD9-81ED-4DB2-BD59-A6C34878D82A}">
                    <a16:rowId xmlns:a16="http://schemas.microsoft.com/office/drawing/2014/main" val="2664551284"/>
                  </a:ext>
                </a:extLst>
              </a:tr>
              <a:tr h="474652">
                <a:tc>
                  <a:txBody>
                    <a:bodyPr/>
                    <a:lstStyle/>
                    <a:p>
                      <a:r>
                        <a:rPr lang="zh-CN" altLang="en-US" dirty="0"/>
                        <a:t>工作年限：</a:t>
                      </a:r>
                      <a:r>
                        <a:rPr lang="en-US" altLang="zh-CN" dirty="0"/>
                        <a:t>2</a:t>
                      </a:r>
                      <a:r>
                        <a:rPr lang="zh-CN" altLang="en-US" dirty="0"/>
                        <a:t>年</a:t>
                      </a:r>
                    </a:p>
                  </a:txBody>
                  <a:tcPr/>
                </a:tc>
                <a:extLst>
                  <a:ext uri="{0D108BD9-81ED-4DB2-BD59-A6C34878D82A}">
                    <a16:rowId xmlns:a16="http://schemas.microsoft.com/office/drawing/2014/main" val="3793309834"/>
                  </a:ext>
                </a:extLst>
              </a:tr>
              <a:tr h="1050715">
                <a:tc>
                  <a:txBody>
                    <a:bodyPr/>
                    <a:lstStyle/>
                    <a:p>
                      <a:r>
                        <a:rPr lang="zh-CN" altLang="en-US" dirty="0"/>
                        <a:t>过往工作方向：</a:t>
                      </a:r>
                      <a:r>
                        <a:rPr lang="en-US" altLang="zh-CN" dirty="0"/>
                        <a:t>1</a:t>
                      </a:r>
                      <a:r>
                        <a:rPr lang="zh-CN" altLang="en-US" dirty="0"/>
                        <a:t>、人工智能平台算法材料编写与培训，负责对机器学习等</a:t>
                      </a:r>
                      <a:r>
                        <a:rPr lang="en-US" altLang="zh-CN" dirty="0"/>
                        <a:t>10</a:t>
                      </a:r>
                      <a:r>
                        <a:rPr lang="zh-CN" altLang="en-US" dirty="0"/>
                        <a:t>余个大类，</a:t>
                      </a:r>
                      <a:r>
                        <a:rPr lang="en-US" altLang="zh-CN" dirty="0"/>
                        <a:t>40</a:t>
                      </a:r>
                      <a:r>
                        <a:rPr lang="zh-CN" altLang="en-US" dirty="0"/>
                        <a:t>余个小类算法的详尽整理和实际操作。</a:t>
                      </a:r>
                      <a:endParaRPr lang="en-US" altLang="zh-CN" dirty="0"/>
                    </a:p>
                    <a:p>
                      <a:r>
                        <a:rPr lang="en-US" altLang="zh-CN" dirty="0"/>
                        <a:t>                               2</a:t>
                      </a:r>
                      <a:r>
                        <a:rPr lang="zh-CN" altLang="en-US" dirty="0"/>
                        <a:t>、广东省交通厅智慧出行建设项目。</a:t>
                      </a:r>
                      <a:endParaRPr lang="en-US" altLang="zh-CN" dirty="0"/>
                    </a:p>
                    <a:p>
                      <a:r>
                        <a:rPr lang="en-US" altLang="zh-CN" dirty="0"/>
                        <a:t>                               3</a:t>
                      </a:r>
                      <a:r>
                        <a:rPr lang="zh-CN" altLang="en-US" dirty="0"/>
                        <a:t>、北京市应急管理部数据业务融合实验平台项目，负责算法测试</a:t>
                      </a:r>
                      <a:r>
                        <a:rPr lang="en-US" altLang="zh-CN" dirty="0"/>
                        <a:t>CNAS</a:t>
                      </a:r>
                      <a:r>
                        <a:rPr lang="zh-CN" altLang="en-US" dirty="0"/>
                        <a:t>申请、模型验证和数据业务模型建设工作。</a:t>
                      </a:r>
                      <a:endParaRPr lang="en-US" altLang="zh-CN" dirty="0"/>
                    </a:p>
                    <a:p>
                      <a:r>
                        <a:rPr lang="en-US" altLang="zh-CN" dirty="0"/>
                        <a:t>                               4</a:t>
                      </a:r>
                      <a:r>
                        <a:rPr lang="zh-CN" altLang="en-US" dirty="0"/>
                        <a:t>、</a:t>
                      </a:r>
                      <a:r>
                        <a:rPr lang="zh-CN" altLang="en-US" b="1" dirty="0"/>
                        <a:t>成都市</a:t>
                      </a:r>
                      <a:r>
                        <a:rPr lang="en-US" altLang="zh-CN" b="1" dirty="0"/>
                        <a:t>57</a:t>
                      </a:r>
                      <a:r>
                        <a:rPr lang="zh-CN" altLang="en-US" b="1" dirty="0"/>
                        <a:t>所硬盘故障预测算法开发项目，共生成基于</a:t>
                      </a:r>
                      <a:r>
                        <a:rPr lang="en-US" altLang="zh-CN" b="1" dirty="0"/>
                        <a:t>AI</a:t>
                      </a:r>
                      <a:r>
                        <a:rPr lang="zh-CN" altLang="en-US" b="1" dirty="0"/>
                        <a:t>技术的硬盘故障分析预测解决方案和硬盘故障预测建模报告两套解决方案。</a:t>
                      </a:r>
                    </a:p>
                  </a:txBody>
                  <a:tcPr/>
                </a:tc>
                <a:extLst>
                  <a:ext uri="{0D108BD9-81ED-4DB2-BD59-A6C34878D82A}">
                    <a16:rowId xmlns:a16="http://schemas.microsoft.com/office/drawing/2014/main" val="1382087602"/>
                  </a:ext>
                </a:extLst>
              </a:tr>
            </a:tbl>
          </a:graphicData>
        </a:graphic>
      </p:graphicFrame>
      <p:sp>
        <p:nvSpPr>
          <p:cNvPr id="164" name="ïṩļïdé">
            <a:extLst>
              <a:ext uri="{FF2B5EF4-FFF2-40B4-BE49-F238E27FC236}">
                <a16:creationId xmlns:a16="http://schemas.microsoft.com/office/drawing/2014/main" id="{93AC27DE-1155-86F2-A30D-EB27F1A53181}"/>
              </a:ext>
            </a:extLst>
          </p:cNvPr>
          <p:cNvSpPr/>
          <p:nvPr/>
        </p:nvSpPr>
        <p:spPr bwMode="auto">
          <a:xfrm>
            <a:off x="2533986" y="2300946"/>
            <a:ext cx="466010" cy="400287"/>
          </a:xfrm>
          <a:custGeom>
            <a:avLst/>
            <a:gdLst>
              <a:gd name="T0" fmla="*/ 27 w 44"/>
              <a:gd name="T1" fmla="*/ 11 h 39"/>
              <a:gd name="T2" fmla="*/ 9 w 44"/>
              <a:gd name="T3" fmla="*/ 19 h 39"/>
              <a:gd name="T4" fmla="*/ 5 w 44"/>
              <a:gd name="T5" fmla="*/ 38 h 39"/>
              <a:gd name="T6" fmla="*/ 1 w 44"/>
              <a:gd name="T7" fmla="*/ 20 h 39"/>
              <a:gd name="T8" fmla="*/ 19 w 44"/>
              <a:gd name="T9" fmla="*/ 3 h 39"/>
              <a:gd name="T10" fmla="*/ 29 w 44"/>
              <a:gd name="T11" fmla="*/ 2 h 39"/>
              <a:gd name="T12" fmla="*/ 32 w 44"/>
              <a:gd name="T13" fmla="*/ 39 h 39"/>
              <a:gd name="T14" fmla="*/ 27 w 44"/>
              <a:gd name="T15" fmla="*/ 1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39">
                <a:moveTo>
                  <a:pt x="27" y="11"/>
                </a:moveTo>
                <a:cubicBezTo>
                  <a:pt x="27" y="11"/>
                  <a:pt x="15" y="13"/>
                  <a:pt x="9" y="19"/>
                </a:cubicBezTo>
                <a:cubicBezTo>
                  <a:pt x="3" y="25"/>
                  <a:pt x="7" y="30"/>
                  <a:pt x="5" y="38"/>
                </a:cubicBezTo>
                <a:cubicBezTo>
                  <a:pt x="5" y="38"/>
                  <a:pt x="0" y="31"/>
                  <a:pt x="1" y="20"/>
                </a:cubicBezTo>
                <a:cubicBezTo>
                  <a:pt x="2" y="9"/>
                  <a:pt x="8" y="2"/>
                  <a:pt x="19" y="3"/>
                </a:cubicBezTo>
                <a:cubicBezTo>
                  <a:pt x="19" y="3"/>
                  <a:pt x="23" y="0"/>
                  <a:pt x="29" y="2"/>
                </a:cubicBezTo>
                <a:cubicBezTo>
                  <a:pt x="35" y="4"/>
                  <a:pt x="44" y="27"/>
                  <a:pt x="32" y="39"/>
                </a:cubicBezTo>
                <a:cubicBezTo>
                  <a:pt x="32" y="39"/>
                  <a:pt x="39" y="20"/>
                  <a:pt x="27" y="11"/>
                </a:cubicBezTo>
                <a:close/>
              </a:path>
            </a:pathLst>
          </a:custGeom>
          <a:solidFill>
            <a:srgbClr val="9C60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225" y="1700530"/>
            <a:ext cx="9537700" cy="2368550"/>
          </a:xfrm>
          <a:prstGeom prst="rect">
            <a:avLst/>
          </a:prstGeom>
          <a:noFill/>
        </p:spPr>
        <p:txBody>
          <a:bodyPr wrap="square" rtlCol="0">
            <a:spAutoFit/>
          </a:bodyPr>
          <a:lstStyle/>
          <a:p>
            <a:pPr algn="ctr"/>
            <a:r>
              <a:rPr lang="zh-CN" sz="8800" dirty="0">
                <a:latin typeface="楷体" panose="02010609060101010101" pitchFamily="49" charset="-122"/>
                <a:ea typeface="楷体" panose="02010609060101010101" pitchFamily="49" charset="-122"/>
              </a:rPr>
              <a:t>感谢聆听</a:t>
            </a:r>
          </a:p>
          <a:p>
            <a:pPr algn="ctr"/>
            <a:r>
              <a:rPr lang="zh-CN" sz="6000" dirty="0">
                <a:latin typeface="楷体" panose="02010609060101010101" pitchFamily="49" charset="-122"/>
                <a:ea typeface="楷体" panose="02010609060101010101" pitchFamily="49" charset="-122"/>
              </a:rPr>
              <a:t>请各位评委批评指正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br>
              <a:rPr lang="zh-CN" altLang="en-US"/>
            </a:br>
            <a:endParaRPr lang="zh-CN" altLang="en-US" dirty="0"/>
          </a:p>
        </p:txBody>
      </p:sp>
      <p:sp>
        <p:nvSpPr>
          <p:cNvPr id="47" name="矩形 46">
            <a:extLst>
              <a:ext uri="{FF2B5EF4-FFF2-40B4-BE49-F238E27FC236}">
                <a16:creationId xmlns:a16="http://schemas.microsoft.com/office/drawing/2014/main" id="{D9EE2D8B-E087-7A67-50DE-8FA1995B5CFE}"/>
              </a:ext>
            </a:extLst>
          </p:cNvPr>
          <p:cNvSpPr/>
          <p:nvPr/>
        </p:nvSpPr>
        <p:spPr>
          <a:xfrm>
            <a:off x="0" y="782669"/>
            <a:ext cx="12192000" cy="5454643"/>
          </a:xfrm>
          <a:prstGeom prst="rect">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aphicFrame>
        <p:nvGraphicFramePr>
          <p:cNvPr id="48" name="图表 47">
            <a:extLst>
              <a:ext uri="{FF2B5EF4-FFF2-40B4-BE49-F238E27FC236}">
                <a16:creationId xmlns:a16="http://schemas.microsoft.com/office/drawing/2014/main" id="{506DB3A2-144E-2858-79C1-CDCCF5756167}"/>
              </a:ext>
            </a:extLst>
          </p:cNvPr>
          <p:cNvGraphicFramePr/>
          <p:nvPr>
            <p:extLst>
              <p:ext uri="{D42A27DB-BD31-4B8C-83A1-F6EECF244321}">
                <p14:modId xmlns:p14="http://schemas.microsoft.com/office/powerpoint/2010/main" val="1797961713"/>
              </p:ext>
            </p:extLst>
          </p:nvPr>
        </p:nvGraphicFramePr>
        <p:xfrm>
          <a:off x="736600" y="782669"/>
          <a:ext cx="10858500" cy="5193739"/>
        </p:xfrm>
        <a:graphic>
          <a:graphicData uri="http://schemas.openxmlformats.org/drawingml/2006/chart">
            <c:chart xmlns:c="http://schemas.openxmlformats.org/drawingml/2006/chart" xmlns:r="http://schemas.openxmlformats.org/officeDocument/2006/relationships" r:id="rId3"/>
          </a:graphicData>
        </a:graphic>
      </p:graphicFrame>
      <p:sp>
        <p:nvSpPr>
          <p:cNvPr id="49" name="文本框 48">
            <a:extLst>
              <a:ext uri="{FF2B5EF4-FFF2-40B4-BE49-F238E27FC236}">
                <a16:creationId xmlns:a16="http://schemas.microsoft.com/office/drawing/2014/main" id="{58513975-99E6-B029-55FB-630A22A7D3FC}"/>
              </a:ext>
            </a:extLst>
          </p:cNvPr>
          <p:cNvSpPr txBox="1"/>
          <p:nvPr/>
        </p:nvSpPr>
        <p:spPr>
          <a:xfrm>
            <a:off x="1199456" y="3429000"/>
            <a:ext cx="1298525" cy="830997"/>
          </a:xfrm>
          <a:prstGeom prst="rect">
            <a:avLst/>
          </a:prstGeom>
          <a:noFill/>
        </p:spPr>
        <p:txBody>
          <a:bodyPr wrap="square">
            <a:spAutoFit/>
          </a:bodyPr>
          <a:lstStyle/>
          <a:p>
            <a:r>
              <a:rPr lang="zh-CN" altLang="en-US" sz="1200" dirty="0">
                <a:solidFill>
                  <a:srgbClr val="000000"/>
                </a:solidFill>
              </a:rPr>
              <a:t>参照</a:t>
            </a:r>
            <a:r>
              <a:rPr lang="en-US" altLang="zh-CN" sz="1200" dirty="0">
                <a:solidFill>
                  <a:srgbClr val="000000"/>
                </a:solidFill>
              </a:rPr>
              <a:t>Matlab</a:t>
            </a:r>
            <a:r>
              <a:rPr lang="zh-CN" altLang="en-US" sz="1200" dirty="0">
                <a:solidFill>
                  <a:srgbClr val="000000"/>
                </a:solidFill>
              </a:rPr>
              <a:t>完成机器学习工具箱函数库设计。</a:t>
            </a:r>
            <a:r>
              <a:rPr lang="zh-CN" altLang="en-US" sz="1200" b="1" dirty="0">
                <a:solidFill>
                  <a:srgbClr val="000000"/>
                </a:solidFill>
              </a:rPr>
              <a:t>（已完成）</a:t>
            </a:r>
            <a:endParaRPr lang="en-US" altLang="zh-CN" sz="1200" b="1" dirty="0">
              <a:solidFill>
                <a:srgbClr val="000000"/>
              </a:solidFill>
            </a:endParaRPr>
          </a:p>
        </p:txBody>
      </p:sp>
      <p:sp>
        <p:nvSpPr>
          <p:cNvPr id="50" name="TextBox 9_1">
            <a:extLst>
              <a:ext uri="{FF2B5EF4-FFF2-40B4-BE49-F238E27FC236}">
                <a16:creationId xmlns:a16="http://schemas.microsoft.com/office/drawing/2014/main" id="{7958E92C-82B7-B842-5351-817530F9F0B0}"/>
              </a:ext>
            </a:extLst>
          </p:cNvPr>
          <p:cNvSpPr txBox="1"/>
          <p:nvPr/>
        </p:nvSpPr>
        <p:spPr>
          <a:xfrm>
            <a:off x="2927648" y="4751926"/>
            <a:ext cx="1298525" cy="830997"/>
          </a:xfrm>
          <a:prstGeom prst="rect">
            <a:avLst/>
          </a:prstGeom>
          <a:noFill/>
        </p:spPr>
        <p:txBody>
          <a:bodyPr wrap="square">
            <a:spAutoFit/>
          </a:bodyPr>
          <a:lstStyle/>
          <a:p>
            <a:r>
              <a:rPr lang="zh-CN" altLang="en-US" sz="1200" dirty="0">
                <a:solidFill>
                  <a:srgbClr val="000000"/>
                </a:solidFill>
              </a:rPr>
              <a:t>学习</a:t>
            </a:r>
            <a:r>
              <a:rPr lang="en-US" altLang="zh-CN" sz="1200" dirty="0">
                <a:solidFill>
                  <a:srgbClr val="000000"/>
                </a:solidFill>
              </a:rPr>
              <a:t>Julia</a:t>
            </a:r>
            <a:r>
              <a:rPr lang="zh-CN" altLang="en-US" sz="1200" dirty="0">
                <a:solidFill>
                  <a:srgbClr val="000000"/>
                </a:solidFill>
              </a:rPr>
              <a:t>基础语法及</a:t>
            </a:r>
            <a:r>
              <a:rPr lang="en-US" altLang="zh-CN" sz="1200" dirty="0">
                <a:solidFill>
                  <a:srgbClr val="000000"/>
                </a:solidFill>
              </a:rPr>
              <a:t>Julia</a:t>
            </a:r>
            <a:r>
              <a:rPr lang="zh-CN" altLang="en-US" sz="1200" dirty="0">
                <a:solidFill>
                  <a:srgbClr val="000000"/>
                </a:solidFill>
              </a:rPr>
              <a:t>包的开发方法。</a:t>
            </a:r>
            <a:r>
              <a:rPr lang="zh-CN" altLang="en-US" sz="1200" b="1" dirty="0">
                <a:solidFill>
                  <a:srgbClr val="000000"/>
                </a:solidFill>
              </a:rPr>
              <a:t>（已完成）</a:t>
            </a:r>
            <a:endParaRPr lang="en-US" altLang="zh-CN" sz="1200" b="1" dirty="0">
              <a:solidFill>
                <a:srgbClr val="000000"/>
              </a:solidFill>
            </a:endParaRPr>
          </a:p>
        </p:txBody>
      </p:sp>
      <p:sp>
        <p:nvSpPr>
          <p:cNvPr id="51" name="TextBox 9_1_1">
            <a:extLst>
              <a:ext uri="{FF2B5EF4-FFF2-40B4-BE49-F238E27FC236}">
                <a16:creationId xmlns:a16="http://schemas.microsoft.com/office/drawing/2014/main" id="{CB96AB13-6630-4A83-289A-C56BC53A6440}"/>
              </a:ext>
            </a:extLst>
          </p:cNvPr>
          <p:cNvSpPr txBox="1"/>
          <p:nvPr/>
        </p:nvSpPr>
        <p:spPr>
          <a:xfrm>
            <a:off x="4707172" y="3930303"/>
            <a:ext cx="1298525" cy="1015663"/>
          </a:xfrm>
          <a:prstGeom prst="rect">
            <a:avLst/>
          </a:prstGeom>
          <a:noFill/>
        </p:spPr>
        <p:txBody>
          <a:bodyPr wrap="square">
            <a:spAutoFit/>
          </a:bodyPr>
          <a:lstStyle/>
          <a:p>
            <a:r>
              <a:rPr lang="zh-CN" altLang="en-US" sz="1200" dirty="0">
                <a:solidFill>
                  <a:srgbClr val="000000"/>
                </a:solidFill>
              </a:rPr>
              <a:t>调研</a:t>
            </a:r>
            <a:r>
              <a:rPr lang="en-US" altLang="zh-CN" sz="1200" dirty="0">
                <a:solidFill>
                  <a:srgbClr val="000000"/>
                </a:solidFill>
              </a:rPr>
              <a:t>Julia</a:t>
            </a:r>
            <a:r>
              <a:rPr lang="zh-CN" altLang="en-US" sz="1200" dirty="0">
                <a:solidFill>
                  <a:srgbClr val="000000"/>
                </a:solidFill>
              </a:rPr>
              <a:t>与</a:t>
            </a:r>
            <a:r>
              <a:rPr lang="en-US" altLang="zh-CN" sz="1200" dirty="0">
                <a:solidFill>
                  <a:srgbClr val="000000"/>
                </a:solidFill>
              </a:rPr>
              <a:t>Python</a:t>
            </a:r>
            <a:r>
              <a:rPr lang="zh-CN" altLang="en-US" sz="1200" dirty="0">
                <a:solidFill>
                  <a:srgbClr val="000000"/>
                </a:solidFill>
              </a:rPr>
              <a:t>机器学习相关资源并与</a:t>
            </a:r>
            <a:r>
              <a:rPr lang="en-US" altLang="zh-CN" sz="1200" dirty="0">
                <a:solidFill>
                  <a:srgbClr val="000000"/>
                </a:solidFill>
              </a:rPr>
              <a:t>Matlab</a:t>
            </a:r>
            <a:r>
              <a:rPr lang="zh-CN" altLang="en-US" sz="1200" dirty="0">
                <a:solidFill>
                  <a:srgbClr val="000000"/>
                </a:solidFill>
              </a:rPr>
              <a:t>对照。</a:t>
            </a:r>
            <a:r>
              <a:rPr lang="zh-CN" altLang="en-US" sz="1200" b="1" dirty="0"/>
              <a:t>（已完成）</a:t>
            </a:r>
            <a:endParaRPr lang="en-US" altLang="zh-CN" sz="1200" b="1" dirty="0"/>
          </a:p>
        </p:txBody>
      </p:sp>
      <p:sp>
        <p:nvSpPr>
          <p:cNvPr id="52" name="TextBox 9_1_1_1">
            <a:extLst>
              <a:ext uri="{FF2B5EF4-FFF2-40B4-BE49-F238E27FC236}">
                <a16:creationId xmlns:a16="http://schemas.microsoft.com/office/drawing/2014/main" id="{0E99B5BC-4535-51FC-F21A-2050F7AC7A12}"/>
              </a:ext>
            </a:extLst>
          </p:cNvPr>
          <p:cNvSpPr txBox="1"/>
          <p:nvPr/>
        </p:nvSpPr>
        <p:spPr>
          <a:xfrm>
            <a:off x="6464995" y="4889902"/>
            <a:ext cx="1298525" cy="461665"/>
          </a:xfrm>
          <a:prstGeom prst="rect">
            <a:avLst/>
          </a:prstGeom>
          <a:noFill/>
        </p:spPr>
        <p:txBody>
          <a:bodyPr wrap="square">
            <a:spAutoFit/>
          </a:bodyPr>
          <a:lstStyle/>
          <a:p>
            <a:r>
              <a:rPr lang="zh-CN" altLang="en-US" sz="1200" dirty="0">
                <a:solidFill>
                  <a:srgbClr val="000000"/>
                </a:solidFill>
              </a:rPr>
              <a:t>完成公司相关培训。</a:t>
            </a:r>
            <a:r>
              <a:rPr lang="zh-CN" altLang="en-US" sz="1200" b="1" dirty="0">
                <a:solidFill>
                  <a:srgbClr val="000000"/>
                </a:solidFill>
              </a:rPr>
              <a:t>（已完成）</a:t>
            </a:r>
            <a:endParaRPr lang="en-US" altLang="zh-CN" sz="1200" b="1" dirty="0">
              <a:solidFill>
                <a:srgbClr val="000000"/>
              </a:solidFill>
            </a:endParaRPr>
          </a:p>
        </p:txBody>
      </p:sp>
      <p:sp>
        <p:nvSpPr>
          <p:cNvPr id="53" name="TextBox 9_1_1_1_1">
            <a:extLst>
              <a:ext uri="{FF2B5EF4-FFF2-40B4-BE49-F238E27FC236}">
                <a16:creationId xmlns:a16="http://schemas.microsoft.com/office/drawing/2014/main" id="{427CC6E2-B5A3-B485-A8B1-CC8376C28DBF}"/>
              </a:ext>
            </a:extLst>
          </p:cNvPr>
          <p:cNvSpPr txBox="1"/>
          <p:nvPr/>
        </p:nvSpPr>
        <p:spPr>
          <a:xfrm>
            <a:off x="8184232" y="2500055"/>
            <a:ext cx="1298525" cy="1015663"/>
          </a:xfrm>
          <a:prstGeom prst="rect">
            <a:avLst/>
          </a:prstGeom>
          <a:noFill/>
        </p:spPr>
        <p:txBody>
          <a:bodyPr wrap="square">
            <a:spAutoFit/>
          </a:bodyPr>
          <a:lstStyle/>
          <a:p>
            <a:r>
              <a:rPr lang="zh-CN" altLang="en-US" sz="1200" dirty="0">
                <a:solidFill>
                  <a:srgbClr val="FFFFFF"/>
                </a:solidFill>
              </a:rPr>
              <a:t>基于</a:t>
            </a:r>
            <a:r>
              <a:rPr lang="en-US" altLang="zh-CN" sz="1200" dirty="0">
                <a:solidFill>
                  <a:srgbClr val="FFFFFF"/>
                </a:solidFill>
              </a:rPr>
              <a:t>Julia</a:t>
            </a:r>
            <a:r>
              <a:rPr lang="zh-CN" altLang="en-US" sz="1200" dirty="0">
                <a:solidFill>
                  <a:srgbClr val="FFFFFF"/>
                </a:solidFill>
              </a:rPr>
              <a:t>或</a:t>
            </a:r>
            <a:r>
              <a:rPr lang="en-US" altLang="zh-CN" sz="1200" dirty="0">
                <a:solidFill>
                  <a:srgbClr val="FFFFFF"/>
                </a:solidFill>
              </a:rPr>
              <a:t>Julia</a:t>
            </a:r>
            <a:r>
              <a:rPr lang="zh-CN" altLang="en-US" sz="1200" dirty="0">
                <a:solidFill>
                  <a:srgbClr val="FFFFFF"/>
                </a:solidFill>
              </a:rPr>
              <a:t>与</a:t>
            </a:r>
            <a:r>
              <a:rPr lang="en-US" altLang="zh-CN" sz="1200" dirty="0">
                <a:solidFill>
                  <a:srgbClr val="FFFFFF"/>
                </a:solidFill>
              </a:rPr>
              <a:t>Python</a:t>
            </a:r>
            <a:r>
              <a:rPr lang="zh-CN" altLang="en-US" sz="1200" dirty="0">
                <a:solidFill>
                  <a:srgbClr val="FFFFFF"/>
                </a:solidFill>
              </a:rPr>
              <a:t>混合编程完成聚类分析相关函数库的开发。</a:t>
            </a:r>
            <a:r>
              <a:rPr lang="zh-CN" altLang="en-US" sz="1200" b="1" dirty="0">
                <a:solidFill>
                  <a:srgbClr val="FFFFFF"/>
                </a:solidFill>
              </a:rPr>
              <a:t>（已完成）</a:t>
            </a:r>
            <a:endParaRPr lang="en-US" altLang="zh-CN" sz="1200" b="1" dirty="0">
              <a:solidFill>
                <a:srgbClr val="FFFFFF"/>
              </a:solidFill>
            </a:endParaRPr>
          </a:p>
        </p:txBody>
      </p:sp>
      <p:sp>
        <p:nvSpPr>
          <p:cNvPr id="54" name="TextBox 9_1_1_1_1_1">
            <a:extLst>
              <a:ext uri="{FF2B5EF4-FFF2-40B4-BE49-F238E27FC236}">
                <a16:creationId xmlns:a16="http://schemas.microsoft.com/office/drawing/2014/main" id="{90E6E089-54FD-EE6B-4B1C-60EC9630E022}"/>
              </a:ext>
            </a:extLst>
          </p:cNvPr>
          <p:cNvSpPr txBox="1"/>
          <p:nvPr/>
        </p:nvSpPr>
        <p:spPr>
          <a:xfrm>
            <a:off x="9950275" y="3837571"/>
            <a:ext cx="1298525" cy="646331"/>
          </a:xfrm>
          <a:prstGeom prst="rect">
            <a:avLst/>
          </a:prstGeom>
          <a:noFill/>
        </p:spPr>
        <p:txBody>
          <a:bodyPr wrap="square">
            <a:spAutoFit/>
          </a:bodyPr>
          <a:lstStyle/>
          <a:p>
            <a:r>
              <a:rPr lang="zh-CN" altLang="en-US" sz="1200" dirty="0">
                <a:solidFill>
                  <a:srgbClr val="000000"/>
                </a:solidFill>
              </a:rPr>
              <a:t>开发基于机器学习的故障预测案例。</a:t>
            </a:r>
            <a:r>
              <a:rPr lang="zh-CN" altLang="en-US" sz="1200" b="1" dirty="0">
                <a:solidFill>
                  <a:srgbClr val="000000"/>
                </a:solidFill>
              </a:rPr>
              <a:t>（已完成）</a:t>
            </a:r>
            <a:endParaRPr lang="en-US" altLang="zh-CN" sz="1200" b="1" dirty="0">
              <a:solidFill>
                <a:srgbClr val="000000"/>
              </a:solidFill>
            </a:endParaRPr>
          </a:p>
        </p:txBody>
      </p:sp>
      <p:sp>
        <p:nvSpPr>
          <p:cNvPr id="56" name="文本框 55">
            <a:extLst>
              <a:ext uri="{FF2B5EF4-FFF2-40B4-BE49-F238E27FC236}">
                <a16:creationId xmlns:a16="http://schemas.microsoft.com/office/drawing/2014/main" id="{961E4247-9616-D1CD-2BAC-BC1A6F5039C8}"/>
              </a:ext>
            </a:extLst>
          </p:cNvPr>
          <p:cNvSpPr txBox="1"/>
          <p:nvPr/>
        </p:nvSpPr>
        <p:spPr>
          <a:xfrm>
            <a:off x="776205" y="1352893"/>
            <a:ext cx="5106152"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发展方向：机器学习工具箱产品及应用案例开发</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019E885-3FB1-476E-AC88-C8C401BCE76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951984" y="1555335"/>
            <a:ext cx="6062571" cy="444897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8332470" cy="576263"/>
          </a:xfrm>
        </p:spPr>
        <p:txBody>
          <a:bodyPr/>
          <a:lstStyle/>
          <a:p>
            <a:r>
              <a:rPr lang="en-US" altLang="zh-CN" dirty="0">
                <a:sym typeface="+mn-ea"/>
              </a:rPr>
              <a:t>2.1 </a:t>
            </a:r>
            <a:r>
              <a:rPr lang="zh-CN" altLang="en-US" sz="2400" dirty="0">
                <a:solidFill>
                  <a:srgbClr val="000000"/>
                </a:solidFill>
              </a:rPr>
              <a:t>学习</a:t>
            </a:r>
            <a:r>
              <a:rPr lang="en-US" altLang="zh-CN" sz="2400" dirty="0">
                <a:solidFill>
                  <a:srgbClr val="000000"/>
                </a:solidFill>
              </a:rPr>
              <a:t>Julia</a:t>
            </a:r>
            <a:r>
              <a:rPr lang="zh-CN" altLang="en-US" sz="2400" dirty="0">
                <a:solidFill>
                  <a:srgbClr val="000000"/>
                </a:solidFill>
              </a:rPr>
              <a:t>基础语法及</a:t>
            </a:r>
            <a:r>
              <a:rPr lang="en-US" altLang="zh-CN" sz="2400" dirty="0">
                <a:solidFill>
                  <a:srgbClr val="000000"/>
                </a:solidFill>
              </a:rPr>
              <a:t>Julia</a:t>
            </a:r>
            <a:r>
              <a:rPr lang="zh-CN" altLang="en-US" sz="2400" dirty="0">
                <a:solidFill>
                  <a:srgbClr val="000000"/>
                </a:solidFill>
              </a:rPr>
              <a:t>包的开发方法</a:t>
            </a:r>
            <a:endParaRPr lang="zh-CN" altLang="en-US" sz="2400" dirty="0"/>
          </a:p>
        </p:txBody>
      </p:sp>
      <p:grpSp>
        <p:nvGrpSpPr>
          <p:cNvPr id="32" name="组合 31">
            <a:extLst>
              <a:ext uri="{FF2B5EF4-FFF2-40B4-BE49-F238E27FC236}">
                <a16:creationId xmlns:a16="http://schemas.microsoft.com/office/drawing/2014/main" id="{E98F6EF3-F251-6ACB-058E-08854B658FD2}"/>
              </a:ext>
            </a:extLst>
          </p:cNvPr>
          <p:cNvGrpSpPr/>
          <p:nvPr/>
        </p:nvGrpSpPr>
        <p:grpSpPr>
          <a:xfrm>
            <a:off x="735913" y="1906788"/>
            <a:ext cx="4991764" cy="3746072"/>
            <a:chOff x="684631" y="2608628"/>
            <a:chExt cx="5351804" cy="3431448"/>
          </a:xfrm>
        </p:grpSpPr>
        <p:sp>
          <p:nvSpPr>
            <p:cNvPr id="33" name="圆角矩形 57">
              <a:extLst>
                <a:ext uri="{FF2B5EF4-FFF2-40B4-BE49-F238E27FC236}">
                  <a16:creationId xmlns:a16="http://schemas.microsoft.com/office/drawing/2014/main" id="{809BA730-809F-CD19-6AD5-CB972F7FF88A}"/>
                </a:ext>
              </a:extLst>
            </p:cNvPr>
            <p:cNvSpPr/>
            <p:nvPr/>
          </p:nvSpPr>
          <p:spPr>
            <a:xfrm>
              <a:off x="684631" y="3826986"/>
              <a:ext cx="5351804" cy="96188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zh-CN" altLang="en-US" dirty="0"/>
            </a:p>
          </p:txBody>
        </p:sp>
        <p:sp>
          <p:nvSpPr>
            <p:cNvPr id="34" name="圆角矩形 58">
              <a:extLst>
                <a:ext uri="{FF2B5EF4-FFF2-40B4-BE49-F238E27FC236}">
                  <a16:creationId xmlns:a16="http://schemas.microsoft.com/office/drawing/2014/main" id="{137070DB-8C37-3AD3-6B57-AB7966B1B9C0}"/>
                </a:ext>
              </a:extLst>
            </p:cNvPr>
            <p:cNvSpPr/>
            <p:nvPr/>
          </p:nvSpPr>
          <p:spPr>
            <a:xfrm>
              <a:off x="684631" y="5078190"/>
              <a:ext cx="5351804" cy="96188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zh-CN" altLang="en-US"/>
            </a:p>
          </p:txBody>
        </p:sp>
        <p:sp>
          <p:nvSpPr>
            <p:cNvPr id="35" name="圆角矩形 5">
              <a:extLst>
                <a:ext uri="{FF2B5EF4-FFF2-40B4-BE49-F238E27FC236}">
                  <a16:creationId xmlns:a16="http://schemas.microsoft.com/office/drawing/2014/main" id="{179BAC23-1CBA-846A-9DEA-09847A98935B}"/>
                </a:ext>
              </a:extLst>
            </p:cNvPr>
            <p:cNvSpPr/>
            <p:nvPr/>
          </p:nvSpPr>
          <p:spPr>
            <a:xfrm>
              <a:off x="684631" y="2608628"/>
              <a:ext cx="5351804" cy="961886"/>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zh-CN" altLang="en-US" dirty="0"/>
            </a:p>
          </p:txBody>
        </p:sp>
        <p:grpSp>
          <p:nvGrpSpPr>
            <p:cNvPr id="49" name="组合 48">
              <a:extLst>
                <a:ext uri="{FF2B5EF4-FFF2-40B4-BE49-F238E27FC236}">
                  <a16:creationId xmlns:a16="http://schemas.microsoft.com/office/drawing/2014/main" id="{FAB70EF5-4316-B99E-BBF0-928E1147EB15}"/>
                </a:ext>
              </a:extLst>
            </p:cNvPr>
            <p:cNvGrpSpPr>
              <a:grpSpLocks/>
            </p:cNvGrpSpPr>
            <p:nvPr/>
          </p:nvGrpSpPr>
          <p:grpSpPr>
            <a:xfrm>
              <a:off x="684631" y="2677723"/>
              <a:ext cx="4415422" cy="624093"/>
              <a:chOff x="7119257" y="2398394"/>
              <a:chExt cx="2113471" cy="614023"/>
            </a:xfrm>
            <a:noFill/>
          </p:grpSpPr>
          <p:sp>
            <p:nvSpPr>
              <p:cNvPr id="52" name="矩形 51">
                <a:extLst>
                  <a:ext uri="{FF2B5EF4-FFF2-40B4-BE49-F238E27FC236}">
                    <a16:creationId xmlns:a16="http://schemas.microsoft.com/office/drawing/2014/main" id="{091F63DD-CB4F-379F-200F-726B77DC4606}"/>
                  </a:ext>
                </a:extLst>
              </p:cNvPr>
              <p:cNvSpPr>
                <a:spLocks/>
              </p:cNvSpPr>
              <p:nvPr/>
            </p:nvSpPr>
            <p:spPr>
              <a:xfrm>
                <a:off x="7119258" y="2398394"/>
                <a:ext cx="2113470" cy="3051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bg1"/>
                    </a:solidFill>
                    <a:latin typeface="Arial" panose="020B0604020202020204" pitchFamily="34" charset="0"/>
                    <a:ea typeface="微软雅黑" panose="020B0503020204020204" pitchFamily="34" charset="-122"/>
                    <a:sym typeface="Arial" panose="020B0604020202020204" pitchFamily="34" charset="0"/>
                  </a:rPr>
                  <a:t>2.1.1</a:t>
                </a:r>
              </a:p>
            </p:txBody>
          </p:sp>
          <p:sp>
            <p:nvSpPr>
              <p:cNvPr id="53" name="矩形 52">
                <a:extLst>
                  <a:ext uri="{FF2B5EF4-FFF2-40B4-BE49-F238E27FC236}">
                    <a16:creationId xmlns:a16="http://schemas.microsoft.com/office/drawing/2014/main" id="{76384A0C-BFBA-0FC0-A363-D213663971BB}"/>
                  </a:ext>
                </a:extLst>
              </p:cNvPr>
              <p:cNvSpPr/>
              <p:nvPr/>
            </p:nvSpPr>
            <p:spPr>
              <a:xfrm>
                <a:off x="7119257" y="2701753"/>
                <a:ext cx="2113471" cy="310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完成</a:t>
                </a:r>
                <a:r>
                  <a:rPr kumimoji="1"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rPr>
                  <a:t>Julia</a:t>
                </a:r>
                <a:r>
                  <a:rPr kumimoji="1"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基础语法及</a:t>
                </a:r>
                <a:r>
                  <a:rPr kumimoji="1"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rPr>
                  <a:t>Julia</a:t>
                </a:r>
                <a:r>
                  <a:rPr kumimoji="1" lang="zh-CN" altLang="en-US" sz="1400" dirty="0">
                    <a:solidFill>
                      <a:schemeClr val="bg1"/>
                    </a:solidFill>
                    <a:latin typeface="Arial" panose="020B0604020202020204" pitchFamily="34" charset="0"/>
                    <a:ea typeface="微软雅黑" panose="020B0503020204020204" pitchFamily="34" charset="-122"/>
                    <a:sym typeface="Arial" panose="020B0604020202020204" pitchFamily="34" charset="0"/>
                  </a:rPr>
                  <a:t>包开发方法的学习。</a:t>
                </a:r>
                <a:endParaRPr kumimoji="1" lang="en-US" altLang="zh-CN" sz="14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4" name="组合 43">
              <a:extLst>
                <a:ext uri="{FF2B5EF4-FFF2-40B4-BE49-F238E27FC236}">
                  <a16:creationId xmlns:a16="http://schemas.microsoft.com/office/drawing/2014/main" id="{28644F8B-0958-BFE9-9A2B-8AE96C921FE7}"/>
                </a:ext>
              </a:extLst>
            </p:cNvPr>
            <p:cNvGrpSpPr>
              <a:grpSpLocks/>
            </p:cNvGrpSpPr>
            <p:nvPr/>
          </p:nvGrpSpPr>
          <p:grpSpPr>
            <a:xfrm>
              <a:off x="684631" y="3992435"/>
              <a:ext cx="4415422" cy="624092"/>
              <a:chOff x="7119257" y="2398394"/>
              <a:chExt cx="2113471" cy="614023"/>
            </a:xfrm>
            <a:noFill/>
          </p:grpSpPr>
          <p:sp>
            <p:nvSpPr>
              <p:cNvPr id="47" name="矩形 46">
                <a:extLst>
                  <a:ext uri="{FF2B5EF4-FFF2-40B4-BE49-F238E27FC236}">
                    <a16:creationId xmlns:a16="http://schemas.microsoft.com/office/drawing/2014/main" id="{47F8CEB4-583F-991B-CCFC-0D9BEFF79041}"/>
                  </a:ext>
                </a:extLst>
              </p:cNvPr>
              <p:cNvSpPr>
                <a:spLocks/>
              </p:cNvSpPr>
              <p:nvPr/>
            </p:nvSpPr>
            <p:spPr>
              <a:xfrm>
                <a:off x="7119258" y="2398394"/>
                <a:ext cx="2113470" cy="3051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rgbClr val="C00000"/>
                    </a:solidFill>
                    <a:latin typeface="Arial" panose="020B0604020202020204" pitchFamily="34" charset="0"/>
                    <a:ea typeface="微软雅黑" panose="020B0503020204020204" pitchFamily="34" charset="-122"/>
                    <a:sym typeface="Arial" panose="020B0604020202020204" pitchFamily="34" charset="0"/>
                  </a:rPr>
                  <a:t>2.1.2</a:t>
                </a:r>
              </a:p>
            </p:txBody>
          </p:sp>
          <p:sp>
            <p:nvSpPr>
              <p:cNvPr id="48" name="矩形 47">
                <a:extLst>
                  <a:ext uri="{FF2B5EF4-FFF2-40B4-BE49-F238E27FC236}">
                    <a16:creationId xmlns:a16="http://schemas.microsoft.com/office/drawing/2014/main" id="{225C9DB5-5E50-0360-8EEA-6990C1E0918F}"/>
                  </a:ext>
                </a:extLst>
              </p:cNvPr>
              <p:cNvSpPr/>
              <p:nvPr/>
            </p:nvSpPr>
            <p:spPr>
              <a:xfrm>
                <a:off x="7119257" y="2701753"/>
                <a:ext cx="2113471" cy="310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将</a:t>
                </a:r>
                <a:r>
                  <a:rPr kumimoji="1"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Julia</a:t>
                </a:r>
                <a:r>
                  <a:rPr kumimoji="1" lang="zh-CN" altLang="en-US"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相关文档制作成</a:t>
                </a:r>
                <a:r>
                  <a:rPr kumimoji="1"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.ipynb</a:t>
                </a:r>
                <a:r>
                  <a:rPr kumimoji="1" lang="zh-CN" altLang="en-US"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格式的学习资料。</a:t>
                </a:r>
                <a:endParaRPr kumimoji="1" lang="en-US" altLang="zh-CN" sz="10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9" name="组合 38">
              <a:extLst>
                <a:ext uri="{FF2B5EF4-FFF2-40B4-BE49-F238E27FC236}">
                  <a16:creationId xmlns:a16="http://schemas.microsoft.com/office/drawing/2014/main" id="{E3882E19-D2A6-9FF0-250F-2B0A833C3D1C}"/>
                </a:ext>
              </a:extLst>
            </p:cNvPr>
            <p:cNvGrpSpPr>
              <a:grpSpLocks/>
            </p:cNvGrpSpPr>
            <p:nvPr/>
          </p:nvGrpSpPr>
          <p:grpSpPr>
            <a:xfrm>
              <a:off x="684631" y="5129867"/>
              <a:ext cx="4415422" cy="624093"/>
              <a:chOff x="7119257" y="2398394"/>
              <a:chExt cx="2113471" cy="614022"/>
            </a:xfrm>
            <a:noFill/>
          </p:grpSpPr>
          <p:sp>
            <p:nvSpPr>
              <p:cNvPr id="42" name="矩形 41">
                <a:extLst>
                  <a:ext uri="{FF2B5EF4-FFF2-40B4-BE49-F238E27FC236}">
                    <a16:creationId xmlns:a16="http://schemas.microsoft.com/office/drawing/2014/main" id="{7992495B-79D6-BB1F-85FF-D0482B3F88EB}"/>
                  </a:ext>
                </a:extLst>
              </p:cNvPr>
              <p:cNvSpPr>
                <a:spLocks/>
              </p:cNvSpPr>
              <p:nvPr/>
            </p:nvSpPr>
            <p:spPr>
              <a:xfrm>
                <a:off x="7119258" y="2398394"/>
                <a:ext cx="2113470" cy="3051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rgbClr val="C00000"/>
                    </a:solidFill>
                    <a:latin typeface="Arial" panose="020B0604020202020204" pitchFamily="34" charset="0"/>
                    <a:ea typeface="微软雅黑" panose="020B0503020204020204" pitchFamily="34" charset="-122"/>
                    <a:sym typeface="Arial" panose="020B0604020202020204" pitchFamily="34" charset="0"/>
                  </a:rPr>
                  <a:t>2.1.3</a:t>
                </a:r>
              </a:p>
            </p:txBody>
          </p:sp>
          <p:sp>
            <p:nvSpPr>
              <p:cNvPr id="43" name="矩形 42">
                <a:extLst>
                  <a:ext uri="{FF2B5EF4-FFF2-40B4-BE49-F238E27FC236}">
                    <a16:creationId xmlns:a16="http://schemas.microsoft.com/office/drawing/2014/main" id="{3B5C27B9-EC80-E0CE-D299-775D3A96343A}"/>
                  </a:ext>
                </a:extLst>
              </p:cNvPr>
              <p:cNvSpPr/>
              <p:nvPr/>
            </p:nvSpPr>
            <p:spPr>
              <a:xfrm>
                <a:off x="7119257" y="2701753"/>
                <a:ext cx="2113471" cy="310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将</a:t>
                </a:r>
                <a:r>
                  <a:rPr kumimoji="1"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Julia</a:t>
                </a:r>
                <a:r>
                  <a:rPr kumimoji="1" lang="zh-CN" altLang="en-US"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学习资料分享给新同事，并对其进行指导。</a:t>
                </a:r>
                <a:endParaRPr kumimoji="1"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8332470" cy="576263"/>
          </a:xfrm>
        </p:spPr>
        <p:txBody>
          <a:bodyPr/>
          <a:lstStyle/>
          <a:p>
            <a:r>
              <a:rPr lang="en-US" altLang="zh-CN" dirty="0">
                <a:sym typeface="+mn-ea"/>
              </a:rPr>
              <a:t>2.2 </a:t>
            </a:r>
            <a:r>
              <a:rPr lang="zh-CN" altLang="en-US" sz="2400" dirty="0">
                <a:solidFill>
                  <a:srgbClr val="000000"/>
                </a:solidFill>
              </a:rPr>
              <a:t>调研</a:t>
            </a:r>
            <a:r>
              <a:rPr lang="en-US" altLang="zh-CN" sz="2400" dirty="0">
                <a:solidFill>
                  <a:srgbClr val="000000"/>
                </a:solidFill>
              </a:rPr>
              <a:t>Julia</a:t>
            </a:r>
            <a:r>
              <a:rPr lang="zh-CN" altLang="en-US" sz="2400" dirty="0">
                <a:solidFill>
                  <a:srgbClr val="000000"/>
                </a:solidFill>
              </a:rPr>
              <a:t>与</a:t>
            </a:r>
            <a:r>
              <a:rPr lang="en-US" altLang="zh-CN" sz="2400" dirty="0">
                <a:solidFill>
                  <a:srgbClr val="000000"/>
                </a:solidFill>
              </a:rPr>
              <a:t>Python</a:t>
            </a:r>
            <a:r>
              <a:rPr lang="zh-CN" altLang="en-US" sz="2400" dirty="0">
                <a:solidFill>
                  <a:srgbClr val="000000"/>
                </a:solidFill>
              </a:rPr>
              <a:t>机器学习相关资源并与</a:t>
            </a:r>
            <a:r>
              <a:rPr lang="en-US" altLang="zh-CN" sz="2400" dirty="0">
                <a:solidFill>
                  <a:srgbClr val="000000"/>
                </a:solidFill>
              </a:rPr>
              <a:t>Matlab</a:t>
            </a:r>
            <a:r>
              <a:rPr lang="zh-CN" altLang="en-US" sz="2400" dirty="0">
                <a:solidFill>
                  <a:srgbClr val="000000"/>
                </a:solidFill>
              </a:rPr>
              <a:t>对照</a:t>
            </a:r>
            <a:endParaRPr lang="zh-CN" altLang="en-US" sz="2400" dirty="0"/>
          </a:p>
        </p:txBody>
      </p:sp>
      <p:graphicFrame>
        <p:nvGraphicFramePr>
          <p:cNvPr id="6" name="表格 5">
            <a:extLst>
              <a:ext uri="{FF2B5EF4-FFF2-40B4-BE49-F238E27FC236}">
                <a16:creationId xmlns:a16="http://schemas.microsoft.com/office/drawing/2014/main" id="{C081E41A-CB23-780A-2F93-C25F7B9E747B}"/>
              </a:ext>
            </a:extLst>
          </p:cNvPr>
          <p:cNvGraphicFramePr>
            <a:graphicFrameLocks noGrp="1"/>
          </p:cNvGraphicFramePr>
          <p:nvPr>
            <p:extLst>
              <p:ext uri="{D42A27DB-BD31-4B8C-83A1-F6EECF244321}">
                <p14:modId xmlns:p14="http://schemas.microsoft.com/office/powerpoint/2010/main" val="3318182549"/>
              </p:ext>
            </p:extLst>
          </p:nvPr>
        </p:nvGraphicFramePr>
        <p:xfrm>
          <a:off x="551384" y="1555335"/>
          <a:ext cx="7934527" cy="4439348"/>
        </p:xfrm>
        <a:graphic>
          <a:graphicData uri="http://schemas.openxmlformats.org/drawingml/2006/table">
            <a:tbl>
              <a:tblPr>
                <a:tableStyleId>{69C7853C-536D-4A76-A0AE-DD22124D55A5}</a:tableStyleId>
              </a:tblPr>
              <a:tblGrid>
                <a:gridCol w="805735">
                  <a:extLst>
                    <a:ext uri="{9D8B030D-6E8A-4147-A177-3AD203B41FA5}">
                      <a16:colId xmlns:a16="http://schemas.microsoft.com/office/drawing/2014/main" val="2814626123"/>
                    </a:ext>
                  </a:extLst>
                </a:gridCol>
                <a:gridCol w="1959059">
                  <a:extLst>
                    <a:ext uri="{9D8B030D-6E8A-4147-A177-3AD203B41FA5}">
                      <a16:colId xmlns:a16="http://schemas.microsoft.com/office/drawing/2014/main" val="3710471598"/>
                    </a:ext>
                  </a:extLst>
                </a:gridCol>
                <a:gridCol w="1135738">
                  <a:extLst>
                    <a:ext uri="{9D8B030D-6E8A-4147-A177-3AD203B41FA5}">
                      <a16:colId xmlns:a16="http://schemas.microsoft.com/office/drawing/2014/main" val="2804489193"/>
                    </a:ext>
                  </a:extLst>
                </a:gridCol>
                <a:gridCol w="2776650">
                  <a:extLst>
                    <a:ext uri="{9D8B030D-6E8A-4147-A177-3AD203B41FA5}">
                      <a16:colId xmlns:a16="http://schemas.microsoft.com/office/drawing/2014/main" val="2562088647"/>
                    </a:ext>
                  </a:extLst>
                </a:gridCol>
                <a:gridCol w="1257345">
                  <a:extLst>
                    <a:ext uri="{9D8B030D-6E8A-4147-A177-3AD203B41FA5}">
                      <a16:colId xmlns:a16="http://schemas.microsoft.com/office/drawing/2014/main" val="3565915623"/>
                    </a:ext>
                  </a:extLst>
                </a:gridCol>
              </a:tblGrid>
              <a:tr h="460173">
                <a:tc>
                  <a:txBody>
                    <a:bodyPr/>
                    <a:lstStyle/>
                    <a:p>
                      <a:pPr algn="ctr" fontAlgn="ctr"/>
                      <a:r>
                        <a:rPr lang="zh-CN" altLang="en-US" sz="900" u="none" strike="noStrike">
                          <a:effectLst/>
                        </a:rPr>
                        <a:t>类别</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767" marR="6767" marT="6767" marB="0" anchor="ctr"/>
                </a:tc>
                <a:tc>
                  <a:txBody>
                    <a:bodyPr/>
                    <a:lstStyle/>
                    <a:p>
                      <a:pPr algn="ctr" fontAlgn="ctr"/>
                      <a:r>
                        <a:rPr lang="zh-CN" altLang="en-US" sz="900" u="none" strike="noStrike">
                          <a:effectLst/>
                        </a:rPr>
                        <a:t>函数分类</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767" marR="6767" marT="6767" marB="0" anchor="ctr"/>
                </a:tc>
                <a:tc>
                  <a:txBody>
                    <a:bodyPr/>
                    <a:lstStyle/>
                    <a:p>
                      <a:pPr algn="ctr" fontAlgn="ctr"/>
                      <a:r>
                        <a:rPr lang="en-US" sz="900" u="none" strike="noStrike">
                          <a:effectLst/>
                        </a:rPr>
                        <a:t>Syslab</a:t>
                      </a:r>
                      <a:r>
                        <a:rPr lang="zh-CN" altLang="en-US" sz="900" u="none" strike="noStrike">
                          <a:effectLst/>
                        </a:rPr>
                        <a:t>函数名</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767" marR="6767" marT="6767" marB="0" anchor="ctr"/>
                </a:tc>
                <a:tc>
                  <a:txBody>
                    <a:bodyPr/>
                    <a:lstStyle/>
                    <a:p>
                      <a:pPr algn="ctr" fontAlgn="ctr"/>
                      <a:r>
                        <a:rPr lang="zh-CN" altLang="en-US" sz="900" u="none" strike="noStrike">
                          <a:effectLst/>
                        </a:rPr>
                        <a:t>函数功能</a:t>
                      </a:r>
                      <a:endParaRPr lang="zh-CN" altLang="en-US" sz="900" b="1" i="0" u="none" strike="noStrike">
                        <a:solidFill>
                          <a:srgbClr val="000000"/>
                        </a:solidFill>
                        <a:effectLst/>
                        <a:latin typeface="宋体" panose="02010600030101010101" pitchFamily="2" charset="-122"/>
                        <a:ea typeface="宋体" panose="02010600030101010101" pitchFamily="2" charset="-122"/>
                      </a:endParaRPr>
                    </a:p>
                  </a:txBody>
                  <a:tcPr marL="6767" marR="6767" marT="6767" marB="0" anchor="ctr"/>
                </a:tc>
                <a:tc>
                  <a:txBody>
                    <a:bodyPr/>
                    <a:lstStyle/>
                    <a:p>
                      <a:pPr algn="ctr" fontAlgn="ctr"/>
                      <a:r>
                        <a:rPr lang="zh-CN" altLang="en-US" sz="900" u="none" strike="noStrike" dirty="0">
                          <a:effectLst/>
                        </a:rPr>
                        <a:t>对标</a:t>
                      </a:r>
                      <a:r>
                        <a:rPr lang="en-US" sz="900" u="none" strike="noStrike" dirty="0">
                          <a:effectLst/>
                        </a:rPr>
                        <a:t>MATLAB</a:t>
                      </a:r>
                      <a:r>
                        <a:rPr lang="zh-CN" altLang="en-US" sz="900" u="none" strike="noStrike" dirty="0">
                          <a:effectLst/>
                        </a:rPr>
                        <a:t>函数</a:t>
                      </a:r>
                      <a:endParaRPr lang="zh-CN" altLang="en-US" sz="900" b="1" i="0" u="none" strike="noStrike" dirty="0">
                        <a:solidFill>
                          <a:srgbClr val="000000"/>
                        </a:solidFill>
                        <a:effectLst/>
                        <a:latin typeface="Times New Roman" panose="02020603050405020304" pitchFamily="18" charset="0"/>
                        <a:ea typeface="等线" panose="02010600030101010101" pitchFamily="2" charset="-122"/>
                      </a:endParaRPr>
                    </a:p>
                  </a:txBody>
                  <a:tcPr marL="6767" marR="6767" marT="6767" marB="0" anchor="ctr"/>
                </a:tc>
                <a:extLst>
                  <a:ext uri="{0D108BD9-81ED-4DB2-BD59-A6C34878D82A}">
                    <a16:rowId xmlns:a16="http://schemas.microsoft.com/office/drawing/2014/main" val="852688570"/>
                  </a:ext>
                </a:extLst>
              </a:tr>
              <a:tr h="155647">
                <a:tc rowSpan="25">
                  <a:txBody>
                    <a:bodyPr/>
                    <a:lstStyle/>
                    <a:p>
                      <a:pPr algn="ctr" fontAlgn="ctr"/>
                      <a:r>
                        <a:rPr lang="zh-CN" altLang="en-US" sz="1000" u="none" strike="noStrike" dirty="0">
                          <a:effectLst/>
                        </a:rPr>
                        <a:t>聚类</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767" marR="6767" marT="6767" marB="0" anchor="ctr"/>
                </a:tc>
                <a:tc rowSpan="7">
                  <a:txBody>
                    <a:bodyPr/>
                    <a:lstStyle/>
                    <a:p>
                      <a:pPr algn="ctr" fontAlgn="ctr"/>
                      <a:r>
                        <a:rPr lang="zh-CN" altLang="en-US" sz="1000" u="none" strike="noStrike" dirty="0">
                          <a:effectLst/>
                        </a:rPr>
                        <a:t>层次聚类</a:t>
                      </a: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767" marR="6767" marT="6767" marB="0" anchor="ctr"/>
                </a:tc>
                <a:tc>
                  <a:txBody>
                    <a:bodyPr/>
                    <a:lstStyle/>
                    <a:p>
                      <a:pPr algn="l" fontAlgn="b"/>
                      <a:r>
                        <a:rPr lang="en-US" sz="1000" u="none" strike="noStrike">
                          <a:effectLst/>
                        </a:rPr>
                        <a:t>cluster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从联系构建集聚集群</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cluster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1250083533"/>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clusterdata</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从数据构造聚集簇</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clusterdata</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2081944758"/>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cophenet</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共相关系数</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cophenet</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1337076635"/>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inconsistent</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不一致系数</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inconsistent</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2034947949"/>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linkage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凝聚层次聚类树</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linkage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1775173862"/>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pdist</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成对观测值之间的两两距离</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pdist</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287088879"/>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squareform</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格式化距离矩阵</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squareform</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3010054402"/>
                  </a:ext>
                </a:extLst>
              </a:tr>
              <a:tr h="155647">
                <a:tc vMerge="1">
                  <a:txBody>
                    <a:bodyPr/>
                    <a:lstStyle/>
                    <a:p>
                      <a:endParaRPr lang="zh-CN" altLang="en-US"/>
                    </a:p>
                  </a:txBody>
                  <a:tcPr/>
                </a:tc>
                <a:tc rowSpan="3">
                  <a:txBody>
                    <a:bodyPr/>
                    <a:lstStyle/>
                    <a:p>
                      <a:pPr algn="ctr" fontAlgn="ctr"/>
                      <a:r>
                        <a:rPr lang="zh-CN" altLang="en-US" sz="1000" u="none" strike="noStrike">
                          <a:effectLst/>
                        </a:rPr>
                        <a:t> </a:t>
                      </a:r>
                      <a:r>
                        <a:rPr lang="en-US" altLang="zh-CN" sz="1000" u="none" strike="noStrike">
                          <a:effectLst/>
                        </a:rPr>
                        <a:t>k</a:t>
                      </a:r>
                      <a:r>
                        <a:rPr lang="zh-CN" altLang="en-US" sz="1000" u="none" strike="noStrike">
                          <a:effectLst/>
                        </a:rPr>
                        <a:t>均值聚类和</a:t>
                      </a:r>
                      <a:r>
                        <a:rPr lang="en-US" altLang="zh-CN" sz="1000" u="none" strike="noStrike">
                          <a:effectLst/>
                        </a:rPr>
                        <a:t>k</a:t>
                      </a:r>
                      <a:r>
                        <a:rPr lang="zh-CN" altLang="en-US" sz="1000" u="none" strike="noStrike">
                          <a:effectLst/>
                        </a:rPr>
                        <a:t>中心点聚类</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ctr"/>
                </a:tc>
                <a:tc>
                  <a:txBody>
                    <a:bodyPr/>
                    <a:lstStyle/>
                    <a:p>
                      <a:pPr algn="l" fontAlgn="b"/>
                      <a:r>
                        <a:rPr lang="en-US" sz="1000" u="none" strike="noStrike" dirty="0">
                          <a:effectLst/>
                        </a:rPr>
                        <a:t>kmeans</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k </a:t>
                      </a:r>
                      <a:r>
                        <a:rPr lang="zh-CN" altLang="en-US" sz="1000" u="none" strike="noStrike">
                          <a:effectLst/>
                        </a:rPr>
                        <a:t>均值聚类</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dirty="0">
                          <a:effectLst/>
                        </a:rPr>
                        <a:t>kmeans</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3022406238"/>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kmedoids</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k-</a:t>
                      </a:r>
                      <a:r>
                        <a:rPr lang="zh-CN" altLang="en-US" sz="1000" u="none" strike="noStrike">
                          <a:effectLst/>
                        </a:rPr>
                        <a:t>中心点聚类</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kmedoids</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521177814"/>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mahal</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马氏距离</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mahal</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368502424"/>
                  </a:ext>
                </a:extLst>
              </a:tr>
              <a:tr h="155647">
                <a:tc vMerge="1">
                  <a:txBody>
                    <a:bodyPr/>
                    <a:lstStyle/>
                    <a:p>
                      <a:endParaRPr lang="zh-CN" altLang="en-US"/>
                    </a:p>
                  </a:txBody>
                  <a:tcPr/>
                </a:tc>
                <a:tc>
                  <a:txBody>
                    <a:bodyPr/>
                    <a:lstStyle/>
                    <a:p>
                      <a:pPr algn="ctr" fontAlgn="b"/>
                      <a:r>
                        <a:rPr lang="zh-CN" altLang="en-US" sz="1000" u="none" strike="noStrike">
                          <a:effectLst/>
                        </a:rPr>
                        <a:t>基于密度的含噪数据空间聚类</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dbscan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基于密度的噪声应用空间聚类（</a:t>
                      </a:r>
                      <a:r>
                        <a:rPr lang="en-US" altLang="zh-CN" sz="1000" u="none" strike="noStrike">
                          <a:effectLst/>
                        </a:rPr>
                        <a:t>DBSCAN</a:t>
                      </a:r>
                      <a:r>
                        <a:rPr lang="zh-CN" altLang="en-US" sz="1000" u="none" strike="noStrike">
                          <a:effectLst/>
                        </a:rPr>
                        <a:t>）</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dbscan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1314292480"/>
                  </a:ext>
                </a:extLst>
              </a:tr>
              <a:tr h="155647">
                <a:tc vMerge="1">
                  <a:txBody>
                    <a:bodyPr/>
                    <a:lstStyle/>
                    <a:p>
                      <a:endParaRPr lang="zh-CN" altLang="en-US"/>
                    </a:p>
                  </a:txBody>
                  <a:tcPr/>
                </a:tc>
                <a:tc>
                  <a:txBody>
                    <a:bodyPr/>
                    <a:lstStyle/>
                    <a:p>
                      <a:pPr algn="ctr" fontAlgn="b"/>
                      <a:r>
                        <a:rPr lang="zh-CN" altLang="en-US" sz="1000" u="none" strike="noStrike">
                          <a:effectLst/>
                        </a:rPr>
                        <a:t>谱聚类</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spectralcluster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谱聚类</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spectralcluster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4185514745"/>
                  </a:ext>
                </a:extLst>
              </a:tr>
              <a:tr h="155647">
                <a:tc vMerge="1">
                  <a:txBody>
                    <a:bodyPr/>
                    <a:lstStyle/>
                    <a:p>
                      <a:endParaRPr lang="zh-CN" altLang="en-US"/>
                    </a:p>
                  </a:txBody>
                  <a:tcPr/>
                </a:tc>
                <a:tc rowSpan="3">
                  <a:txBody>
                    <a:bodyPr/>
                    <a:lstStyle/>
                    <a:p>
                      <a:pPr algn="ctr" fontAlgn="ctr"/>
                      <a:r>
                        <a:rPr lang="zh-CN" altLang="en-US" sz="1000" u="none" strike="noStrike">
                          <a:effectLst/>
                        </a:rPr>
                        <a:t>高斯混合模型</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ctr"/>
                </a:tc>
                <a:tc>
                  <a:txBody>
                    <a:bodyPr/>
                    <a:lstStyle/>
                    <a:p>
                      <a:pPr algn="l" fontAlgn="b"/>
                      <a:r>
                        <a:rPr lang="en-US" sz="1000" u="none" strike="noStrike">
                          <a:effectLst/>
                        </a:rPr>
                        <a:t>fitgmdist</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将高斯混合模型拟合到数据</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fitgmdist</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2503907796"/>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gmdistribution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创建高斯混合模型</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gmdistribution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3648224690"/>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posterior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高斯混合分量的后验概率</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posterior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1315457308"/>
                  </a:ext>
                </a:extLst>
              </a:tr>
              <a:tr h="155647">
                <a:tc vMerge="1">
                  <a:txBody>
                    <a:bodyPr/>
                    <a:lstStyle/>
                    <a:p>
                      <a:endParaRPr lang="zh-CN" altLang="en-US"/>
                    </a:p>
                  </a:txBody>
                  <a:tcPr/>
                </a:tc>
                <a:tc rowSpan="3">
                  <a:txBody>
                    <a:bodyPr/>
                    <a:lstStyle/>
                    <a:p>
                      <a:pPr algn="ctr" fontAlgn="ctr"/>
                      <a:r>
                        <a:rPr lang="zh-CN" altLang="en-US" sz="1000" u="none" strike="noStrike">
                          <a:effectLst/>
                        </a:rPr>
                        <a:t>最近邻</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ctr"/>
                </a:tc>
                <a:tc>
                  <a:txBody>
                    <a:bodyPr/>
                    <a:lstStyle/>
                    <a:p>
                      <a:pPr algn="l" fontAlgn="b"/>
                      <a:r>
                        <a:rPr lang="en-US" sz="1000" u="none" strike="noStrike">
                          <a:effectLst/>
                        </a:rPr>
                        <a:t>KDTreeSearcher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创建</a:t>
                      </a:r>
                      <a:r>
                        <a:rPr lang="en-US" altLang="zh-CN" sz="1000" u="none" strike="noStrike">
                          <a:effectLst/>
                        </a:rPr>
                        <a:t>Kd</a:t>
                      </a:r>
                      <a:r>
                        <a:rPr lang="zh-CN" altLang="en-US" sz="1000" u="none" strike="noStrike">
                          <a:effectLst/>
                        </a:rPr>
                        <a:t>树最近邻搜索器</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KDTreeSearcher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1684569038"/>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rangesearch</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使用搜寻器对象查找指定距离内的所有邻居</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rangesearch</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2344346244"/>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knnsearch</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使用输入数据查找</a:t>
                      </a:r>
                      <a:r>
                        <a:rPr lang="en-US" altLang="zh-CN" sz="1000" u="none" strike="noStrike">
                          <a:effectLst/>
                        </a:rPr>
                        <a:t>k</a:t>
                      </a:r>
                      <a:r>
                        <a:rPr lang="zh-CN" altLang="en-US" sz="1000" u="none" strike="noStrike">
                          <a:effectLst/>
                        </a:rPr>
                        <a:t>最近邻</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knnsearch</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2838664396"/>
                  </a:ext>
                </a:extLst>
              </a:tr>
              <a:tr h="155647">
                <a:tc vMerge="1">
                  <a:txBody>
                    <a:bodyPr/>
                    <a:lstStyle/>
                    <a:p>
                      <a:endParaRPr lang="zh-CN" altLang="en-US"/>
                    </a:p>
                  </a:txBody>
                  <a:tcPr/>
                </a:tc>
                <a:tc rowSpan="2">
                  <a:txBody>
                    <a:bodyPr/>
                    <a:lstStyle/>
                    <a:p>
                      <a:pPr algn="ctr" fontAlgn="ctr"/>
                      <a:r>
                        <a:rPr lang="zh-CN" altLang="en-US" sz="1000" u="none" strike="noStrike">
                          <a:effectLst/>
                        </a:rPr>
                        <a:t>簇的可视化和计算</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ctr"/>
                </a:tc>
                <a:tc>
                  <a:txBody>
                    <a:bodyPr/>
                    <a:lstStyle/>
                    <a:p>
                      <a:pPr algn="l" fontAlgn="b"/>
                      <a:r>
                        <a:rPr lang="en-US" sz="1000" u="none" strike="noStrike">
                          <a:effectLst/>
                        </a:rPr>
                        <a:t>dendrogram</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树状图</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dendrogram</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4095789344"/>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optimalleaforder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层次聚类的最优叶序</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optimalleaforder</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2246037270"/>
                  </a:ext>
                </a:extLst>
              </a:tr>
              <a:tr h="155647">
                <a:tc vMerge="1">
                  <a:txBody>
                    <a:bodyPr/>
                    <a:lstStyle/>
                    <a:p>
                      <a:endParaRPr lang="zh-CN" altLang="en-US"/>
                    </a:p>
                  </a:txBody>
                  <a:tcPr/>
                </a:tc>
                <a:tc rowSpan="5">
                  <a:txBody>
                    <a:bodyPr/>
                    <a:lstStyle/>
                    <a:p>
                      <a:pPr algn="ctr" fontAlgn="ctr"/>
                      <a:r>
                        <a:rPr lang="zh-CN" altLang="en-US" sz="1000" u="none" strike="noStrike">
                          <a:effectLst/>
                        </a:rPr>
                        <a:t>隐马尔可夫模型</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ctr"/>
                </a:tc>
                <a:tc>
                  <a:txBody>
                    <a:bodyPr/>
                    <a:lstStyle/>
                    <a:p>
                      <a:pPr algn="l" fontAlgn="b"/>
                      <a:r>
                        <a:rPr lang="en-US" sz="1000" u="none" strike="noStrike">
                          <a:effectLst/>
                        </a:rPr>
                        <a:t>hmmdecode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隐马尔可夫模型后验状态概率</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hmmdecode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3527648369"/>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hmmestimate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基于排放和状态的隐马尔可夫模型参数估计</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hmmestimate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1394851153"/>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hmmtrain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基于排放量的隐马尔可夫模型参数估计</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hmmtrain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3858603944"/>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hmmgenerate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隐马尔可夫模型的状态与观测</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a:effectLst/>
                        </a:rPr>
                        <a:t>hmmgenerate</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387027615"/>
                  </a:ext>
                </a:extLst>
              </a:tr>
              <a:tr h="155647">
                <a:tc vMerge="1">
                  <a:txBody>
                    <a:bodyPr/>
                    <a:lstStyle/>
                    <a:p>
                      <a:endParaRPr lang="zh-CN" altLang="en-US"/>
                    </a:p>
                  </a:txBody>
                  <a:tcPr/>
                </a:tc>
                <a:tc vMerge="1">
                  <a:txBody>
                    <a:bodyPr/>
                    <a:lstStyle/>
                    <a:p>
                      <a:endParaRPr lang="zh-CN" altLang="en-US"/>
                    </a:p>
                  </a:txBody>
                  <a:tcPr/>
                </a:tc>
                <a:tc>
                  <a:txBody>
                    <a:bodyPr/>
                    <a:lstStyle/>
                    <a:p>
                      <a:pPr algn="l" fontAlgn="b"/>
                      <a:r>
                        <a:rPr lang="en-US" sz="1000" u="none" strike="noStrike">
                          <a:effectLst/>
                        </a:rPr>
                        <a:t>hmmviterbi</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zh-CN" altLang="en-US" sz="1000" u="none" strike="noStrike">
                          <a:effectLst/>
                        </a:rPr>
                        <a:t>隐马尔可夫模型最可能状态路径</a:t>
                      </a:r>
                      <a:endParaRPr lang="zh-CN" altLang="en-US" sz="1000" b="0" i="0" u="none" strike="noStrike">
                        <a:solidFill>
                          <a:srgbClr val="000000"/>
                        </a:solidFill>
                        <a:effectLst/>
                        <a:latin typeface="等线" panose="02010600030101010101" pitchFamily="2" charset="-122"/>
                        <a:ea typeface="等线" panose="02010600030101010101" pitchFamily="2" charset="-122"/>
                      </a:endParaRPr>
                    </a:p>
                  </a:txBody>
                  <a:tcPr marL="6767" marR="6767" marT="6767" marB="0" anchor="b"/>
                </a:tc>
                <a:tc>
                  <a:txBody>
                    <a:bodyPr/>
                    <a:lstStyle/>
                    <a:p>
                      <a:pPr algn="l" fontAlgn="b"/>
                      <a:r>
                        <a:rPr lang="en-US" sz="1000" u="none" strike="noStrike" dirty="0" err="1">
                          <a:effectLst/>
                        </a:rPr>
                        <a:t>hmmviterbi</a:t>
                      </a:r>
                      <a:endParaRPr lang="en-US" sz="1000" b="0" i="0" u="none" strike="noStrike" dirty="0">
                        <a:solidFill>
                          <a:srgbClr val="000000"/>
                        </a:solidFill>
                        <a:effectLst/>
                        <a:latin typeface="等线" panose="02010600030101010101" pitchFamily="2" charset="-122"/>
                        <a:ea typeface="等线" panose="02010600030101010101" pitchFamily="2" charset="-122"/>
                      </a:endParaRPr>
                    </a:p>
                  </a:txBody>
                  <a:tcPr marL="6767" marR="6767" marT="6767" marB="0" anchor="b"/>
                </a:tc>
                <a:extLst>
                  <a:ext uri="{0D108BD9-81ED-4DB2-BD59-A6C34878D82A}">
                    <a16:rowId xmlns:a16="http://schemas.microsoft.com/office/drawing/2014/main" val="2181783269"/>
                  </a:ext>
                </a:extLst>
              </a:tr>
            </a:tbl>
          </a:graphicData>
        </a:graphic>
      </p:graphicFrame>
      <p:grpSp>
        <p:nvGrpSpPr>
          <p:cNvPr id="8" name="组合 7">
            <a:extLst>
              <a:ext uri="{FF2B5EF4-FFF2-40B4-BE49-F238E27FC236}">
                <a16:creationId xmlns:a16="http://schemas.microsoft.com/office/drawing/2014/main" id="{6CB44CB6-7C51-D797-190E-40BDBCBF84A2}"/>
              </a:ext>
            </a:extLst>
          </p:cNvPr>
          <p:cNvGrpSpPr/>
          <p:nvPr/>
        </p:nvGrpSpPr>
        <p:grpSpPr>
          <a:xfrm>
            <a:off x="8688287" y="1555335"/>
            <a:ext cx="3503713" cy="4439348"/>
            <a:chOff x="684630" y="2608628"/>
            <a:chExt cx="5351805" cy="3431448"/>
          </a:xfrm>
        </p:grpSpPr>
        <p:sp>
          <p:nvSpPr>
            <p:cNvPr id="9" name="圆角矩形 57">
              <a:extLst>
                <a:ext uri="{FF2B5EF4-FFF2-40B4-BE49-F238E27FC236}">
                  <a16:creationId xmlns:a16="http://schemas.microsoft.com/office/drawing/2014/main" id="{EBD7E9D5-F237-7A1E-9256-06EEB562CE63}"/>
                </a:ext>
              </a:extLst>
            </p:cNvPr>
            <p:cNvSpPr/>
            <p:nvPr/>
          </p:nvSpPr>
          <p:spPr>
            <a:xfrm>
              <a:off x="684631" y="3826986"/>
              <a:ext cx="5351804" cy="961886"/>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zh-CN" altLang="en-US" dirty="0"/>
            </a:p>
          </p:txBody>
        </p:sp>
        <p:sp>
          <p:nvSpPr>
            <p:cNvPr id="10" name="圆角矩形 58">
              <a:extLst>
                <a:ext uri="{FF2B5EF4-FFF2-40B4-BE49-F238E27FC236}">
                  <a16:creationId xmlns:a16="http://schemas.microsoft.com/office/drawing/2014/main" id="{9FEA7DD8-947A-7C54-41E4-B23C30140457}"/>
                </a:ext>
              </a:extLst>
            </p:cNvPr>
            <p:cNvSpPr/>
            <p:nvPr/>
          </p:nvSpPr>
          <p:spPr>
            <a:xfrm>
              <a:off x="684631" y="5078190"/>
              <a:ext cx="5351804" cy="961886"/>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zh-CN" altLang="en-US"/>
            </a:p>
          </p:txBody>
        </p:sp>
        <p:sp>
          <p:nvSpPr>
            <p:cNvPr id="11" name="圆角矩形 5">
              <a:extLst>
                <a:ext uri="{FF2B5EF4-FFF2-40B4-BE49-F238E27FC236}">
                  <a16:creationId xmlns:a16="http://schemas.microsoft.com/office/drawing/2014/main" id="{2F95239A-7AC0-27F5-1438-84B20B966A6B}"/>
                </a:ext>
              </a:extLst>
            </p:cNvPr>
            <p:cNvSpPr/>
            <p:nvPr/>
          </p:nvSpPr>
          <p:spPr>
            <a:xfrm>
              <a:off x="684631" y="2608628"/>
              <a:ext cx="5351804" cy="961886"/>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zh-CN" altLang="en-US" dirty="0"/>
            </a:p>
          </p:txBody>
        </p:sp>
        <p:grpSp>
          <p:nvGrpSpPr>
            <p:cNvPr id="19" name="组合 18">
              <a:extLst>
                <a:ext uri="{FF2B5EF4-FFF2-40B4-BE49-F238E27FC236}">
                  <a16:creationId xmlns:a16="http://schemas.microsoft.com/office/drawing/2014/main" id="{A94C9328-025E-D23F-25DE-CFA806BB36CE}"/>
                </a:ext>
              </a:extLst>
            </p:cNvPr>
            <p:cNvGrpSpPr>
              <a:grpSpLocks/>
            </p:cNvGrpSpPr>
            <p:nvPr/>
          </p:nvGrpSpPr>
          <p:grpSpPr>
            <a:xfrm>
              <a:off x="684630" y="2726158"/>
              <a:ext cx="5279512" cy="742841"/>
              <a:chOff x="7119257" y="2446042"/>
              <a:chExt cx="2527073" cy="730853"/>
            </a:xfrm>
            <a:noFill/>
          </p:grpSpPr>
          <p:sp>
            <p:nvSpPr>
              <p:cNvPr id="21" name="矩形 20">
                <a:extLst>
                  <a:ext uri="{FF2B5EF4-FFF2-40B4-BE49-F238E27FC236}">
                    <a16:creationId xmlns:a16="http://schemas.microsoft.com/office/drawing/2014/main" id="{FD58D77B-61DC-C41F-D0C0-82A302073985}"/>
                  </a:ext>
                </a:extLst>
              </p:cNvPr>
              <p:cNvSpPr>
                <a:spLocks/>
              </p:cNvSpPr>
              <p:nvPr/>
            </p:nvSpPr>
            <p:spPr>
              <a:xfrm>
                <a:off x="7119258" y="2446042"/>
                <a:ext cx="2113470" cy="2574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tx1"/>
                    </a:solidFill>
                    <a:latin typeface="Arial" panose="020B0604020202020204" pitchFamily="34" charset="0"/>
                    <a:ea typeface="微软雅黑" panose="020B0503020204020204" pitchFamily="34" charset="-122"/>
                    <a:sym typeface="Arial" panose="020B0604020202020204" pitchFamily="34" charset="0"/>
                  </a:rPr>
                  <a:t>2.2.1</a:t>
                </a:r>
              </a:p>
            </p:txBody>
          </p:sp>
          <p:sp>
            <p:nvSpPr>
              <p:cNvPr id="22" name="矩形 21">
                <a:extLst>
                  <a:ext uri="{FF2B5EF4-FFF2-40B4-BE49-F238E27FC236}">
                    <a16:creationId xmlns:a16="http://schemas.microsoft.com/office/drawing/2014/main" id="{1486AB28-C2F9-339D-817F-1ECA02D7D28E}"/>
                  </a:ext>
                </a:extLst>
              </p:cNvPr>
              <p:cNvSpPr/>
              <p:nvPr/>
            </p:nvSpPr>
            <p:spPr>
              <a:xfrm>
                <a:off x="7119257" y="2701753"/>
                <a:ext cx="2527073" cy="4751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400" dirty="0">
                    <a:solidFill>
                      <a:schemeClr val="tx1"/>
                    </a:solidFill>
                    <a:latin typeface="Arial" panose="020B0604020202020204" pitchFamily="34" charset="0"/>
                    <a:ea typeface="微软雅黑" panose="020B0503020204020204" pitchFamily="34" charset="-122"/>
                    <a:sym typeface="Arial" panose="020B0604020202020204" pitchFamily="34" charset="0"/>
                  </a:rPr>
                  <a:t>完成</a:t>
                </a:r>
                <a:r>
                  <a:rPr kumimoji="1"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rPr>
                  <a:t>Matlab</a:t>
                </a:r>
                <a:r>
                  <a:rPr kumimoji="1" lang="zh-CN" altLang="en-US" sz="1400" dirty="0">
                    <a:solidFill>
                      <a:schemeClr val="tx1"/>
                    </a:solidFill>
                    <a:latin typeface="Arial" panose="020B0604020202020204" pitchFamily="34" charset="0"/>
                    <a:ea typeface="微软雅黑" panose="020B0503020204020204" pitchFamily="34" charset="-122"/>
                    <a:sym typeface="Arial" panose="020B0604020202020204" pitchFamily="34" charset="0"/>
                  </a:rPr>
                  <a:t>机器学习函数库</a:t>
                </a:r>
                <a:r>
                  <a:rPr kumimoji="1"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rPr>
                  <a:t>578</a:t>
                </a:r>
                <a:r>
                  <a:rPr kumimoji="1" lang="zh-CN" altLang="en-US" sz="1400" dirty="0">
                    <a:solidFill>
                      <a:schemeClr val="tx1"/>
                    </a:solidFill>
                    <a:latin typeface="Arial" panose="020B0604020202020204" pitchFamily="34" charset="0"/>
                    <a:ea typeface="微软雅黑" panose="020B0503020204020204" pitchFamily="34" charset="-122"/>
                    <a:sym typeface="Arial" panose="020B0604020202020204" pitchFamily="34" charset="0"/>
                  </a:rPr>
                  <a:t>个函数的调研和开发评估。</a:t>
                </a:r>
                <a:endParaRPr kumimoji="1"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12">
              <a:extLst>
                <a:ext uri="{FF2B5EF4-FFF2-40B4-BE49-F238E27FC236}">
                  <a16:creationId xmlns:a16="http://schemas.microsoft.com/office/drawing/2014/main" id="{F5D40004-06E5-B99C-A427-4DFDC9F1EB86}"/>
                </a:ext>
              </a:extLst>
            </p:cNvPr>
            <p:cNvGrpSpPr>
              <a:grpSpLocks/>
            </p:cNvGrpSpPr>
            <p:nvPr/>
          </p:nvGrpSpPr>
          <p:grpSpPr>
            <a:xfrm>
              <a:off x="684631" y="3931816"/>
              <a:ext cx="5279509" cy="724903"/>
              <a:chOff x="7119257" y="2338754"/>
              <a:chExt cx="2527072" cy="713208"/>
            </a:xfrm>
            <a:noFill/>
          </p:grpSpPr>
          <p:sp>
            <p:nvSpPr>
              <p:cNvPr id="17" name="矩形 16">
                <a:extLst>
                  <a:ext uri="{FF2B5EF4-FFF2-40B4-BE49-F238E27FC236}">
                    <a16:creationId xmlns:a16="http://schemas.microsoft.com/office/drawing/2014/main" id="{FAC90E3C-04FD-F4F0-B6ED-5AA9158AB7DF}"/>
                  </a:ext>
                </a:extLst>
              </p:cNvPr>
              <p:cNvSpPr>
                <a:spLocks/>
              </p:cNvSpPr>
              <p:nvPr/>
            </p:nvSpPr>
            <p:spPr>
              <a:xfrm>
                <a:off x="7119258" y="2338754"/>
                <a:ext cx="2113470" cy="2574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tx1"/>
                    </a:solidFill>
                    <a:latin typeface="Arial" panose="020B0604020202020204" pitchFamily="34" charset="0"/>
                    <a:ea typeface="微软雅黑" panose="020B0503020204020204" pitchFamily="34" charset="-122"/>
                    <a:sym typeface="Arial" panose="020B0604020202020204" pitchFamily="34" charset="0"/>
                  </a:rPr>
                  <a:t>2.2.2</a:t>
                </a:r>
              </a:p>
            </p:txBody>
          </p:sp>
          <p:sp>
            <p:nvSpPr>
              <p:cNvPr id="18" name="矩形 17">
                <a:extLst>
                  <a:ext uri="{FF2B5EF4-FFF2-40B4-BE49-F238E27FC236}">
                    <a16:creationId xmlns:a16="http://schemas.microsoft.com/office/drawing/2014/main" id="{CC639A54-9B60-6527-06FC-2D7F2E3FE99B}"/>
                  </a:ext>
                </a:extLst>
              </p:cNvPr>
              <p:cNvSpPr/>
              <p:nvPr/>
            </p:nvSpPr>
            <p:spPr>
              <a:xfrm>
                <a:off x="7119257" y="2576817"/>
                <a:ext cx="2527072" cy="475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400" dirty="0">
                    <a:solidFill>
                      <a:schemeClr val="tx1"/>
                    </a:solidFill>
                    <a:latin typeface="Arial" panose="020B0604020202020204" pitchFamily="34" charset="0"/>
                    <a:ea typeface="微软雅黑" panose="020B0503020204020204" pitchFamily="34" charset="-122"/>
                    <a:sym typeface="Arial" panose="020B0604020202020204" pitchFamily="34" charset="0"/>
                  </a:rPr>
                  <a:t>最终通过筛选评估选择出可开发函数</a:t>
                </a:r>
                <a:r>
                  <a:rPr kumimoji="1"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rPr>
                  <a:t>183</a:t>
                </a:r>
                <a:r>
                  <a:rPr kumimoji="1" lang="zh-CN" altLang="en-US" sz="1400" dirty="0">
                    <a:solidFill>
                      <a:schemeClr val="tx1"/>
                    </a:solidFill>
                    <a:latin typeface="Arial" panose="020B0604020202020204" pitchFamily="34" charset="0"/>
                    <a:ea typeface="微软雅黑" panose="020B0503020204020204" pitchFamily="34" charset="-122"/>
                    <a:sym typeface="Arial" panose="020B0604020202020204" pitchFamily="34" charset="0"/>
                  </a:rPr>
                  <a:t>个。</a:t>
                </a:r>
                <a:endParaRPr kumimoji="1"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13">
              <a:extLst>
                <a:ext uri="{FF2B5EF4-FFF2-40B4-BE49-F238E27FC236}">
                  <a16:creationId xmlns:a16="http://schemas.microsoft.com/office/drawing/2014/main" id="{C9688DC5-3B07-965B-D048-ECE755EC8CE8}"/>
                </a:ext>
              </a:extLst>
            </p:cNvPr>
            <p:cNvGrpSpPr>
              <a:grpSpLocks/>
            </p:cNvGrpSpPr>
            <p:nvPr/>
          </p:nvGrpSpPr>
          <p:grpSpPr>
            <a:xfrm>
              <a:off x="684631" y="5178298"/>
              <a:ext cx="5351803" cy="742841"/>
              <a:chOff x="7119257" y="2446042"/>
              <a:chExt cx="2561676" cy="730853"/>
            </a:xfrm>
            <a:noFill/>
          </p:grpSpPr>
          <p:sp>
            <p:nvSpPr>
              <p:cNvPr id="15" name="矩形 14">
                <a:extLst>
                  <a:ext uri="{FF2B5EF4-FFF2-40B4-BE49-F238E27FC236}">
                    <a16:creationId xmlns:a16="http://schemas.microsoft.com/office/drawing/2014/main" id="{93486BA5-CFCB-DE81-4AD3-7BDD39469384}"/>
                  </a:ext>
                </a:extLst>
              </p:cNvPr>
              <p:cNvSpPr>
                <a:spLocks/>
              </p:cNvSpPr>
              <p:nvPr/>
            </p:nvSpPr>
            <p:spPr>
              <a:xfrm>
                <a:off x="7119258" y="2446042"/>
                <a:ext cx="2113470" cy="2574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rgbClr val="C00000"/>
                    </a:solidFill>
                    <a:latin typeface="Arial" panose="020B0604020202020204" pitchFamily="34" charset="0"/>
                    <a:ea typeface="微软雅黑" panose="020B0503020204020204" pitchFamily="34" charset="-122"/>
                    <a:sym typeface="Arial" panose="020B0604020202020204" pitchFamily="34" charset="0"/>
                  </a:rPr>
                  <a:t>2.2.3</a:t>
                </a:r>
              </a:p>
            </p:txBody>
          </p:sp>
          <p:sp>
            <p:nvSpPr>
              <p:cNvPr id="16" name="矩形 15">
                <a:extLst>
                  <a:ext uri="{FF2B5EF4-FFF2-40B4-BE49-F238E27FC236}">
                    <a16:creationId xmlns:a16="http://schemas.microsoft.com/office/drawing/2014/main" id="{24731AC7-0F11-2717-755E-616C19E95A7E}"/>
                  </a:ext>
                </a:extLst>
              </p:cNvPr>
              <p:cNvSpPr/>
              <p:nvPr/>
            </p:nvSpPr>
            <p:spPr>
              <a:xfrm>
                <a:off x="7119257" y="2701753"/>
                <a:ext cx="2561676" cy="4751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将</a:t>
                </a:r>
                <a:r>
                  <a:rPr kumimoji="1"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Matlab</a:t>
                </a:r>
                <a:r>
                  <a:rPr kumimoji="1" lang="zh-CN" altLang="en-US"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函数库中没有的但重要的函数加入开发库进行开发，丰富机器学习函数库。</a:t>
                </a:r>
                <a:endParaRPr kumimoji="1"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96459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8332470" cy="576263"/>
          </a:xfrm>
        </p:spPr>
        <p:txBody>
          <a:bodyPr/>
          <a:lstStyle/>
          <a:p>
            <a:r>
              <a:rPr lang="en-US" altLang="zh-CN" dirty="0">
                <a:sym typeface="+mn-ea"/>
              </a:rPr>
              <a:t>2.3 </a:t>
            </a:r>
            <a:r>
              <a:rPr lang="zh-CN" altLang="en-US" sz="2400" dirty="0">
                <a:solidFill>
                  <a:srgbClr val="000000"/>
                </a:solidFill>
              </a:rPr>
              <a:t>参照</a:t>
            </a:r>
            <a:r>
              <a:rPr lang="en-US" altLang="zh-CN" sz="2400" dirty="0">
                <a:solidFill>
                  <a:srgbClr val="000000"/>
                </a:solidFill>
              </a:rPr>
              <a:t>Matlab</a:t>
            </a:r>
            <a:r>
              <a:rPr lang="zh-CN" altLang="en-US" sz="2400" dirty="0">
                <a:solidFill>
                  <a:srgbClr val="000000"/>
                </a:solidFill>
              </a:rPr>
              <a:t>完成机器学习工具箱函数库设计</a:t>
            </a:r>
            <a:endParaRPr lang="zh-CN" altLang="en-US" sz="2400" dirty="0"/>
          </a:p>
        </p:txBody>
      </p:sp>
      <p:grpSp>
        <p:nvGrpSpPr>
          <p:cNvPr id="8" name="组合 7">
            <a:extLst>
              <a:ext uri="{FF2B5EF4-FFF2-40B4-BE49-F238E27FC236}">
                <a16:creationId xmlns:a16="http://schemas.microsoft.com/office/drawing/2014/main" id="{6CB44CB6-7C51-D797-190E-40BDBCBF84A2}"/>
              </a:ext>
            </a:extLst>
          </p:cNvPr>
          <p:cNvGrpSpPr/>
          <p:nvPr/>
        </p:nvGrpSpPr>
        <p:grpSpPr>
          <a:xfrm>
            <a:off x="6240016" y="1430922"/>
            <a:ext cx="4896544" cy="4581907"/>
            <a:chOff x="684630" y="2608628"/>
            <a:chExt cx="5351805" cy="3431448"/>
          </a:xfrm>
        </p:grpSpPr>
        <p:sp>
          <p:nvSpPr>
            <p:cNvPr id="9" name="圆角矩形 57">
              <a:extLst>
                <a:ext uri="{FF2B5EF4-FFF2-40B4-BE49-F238E27FC236}">
                  <a16:creationId xmlns:a16="http://schemas.microsoft.com/office/drawing/2014/main" id="{EBD7E9D5-F237-7A1E-9256-06EEB562CE63}"/>
                </a:ext>
              </a:extLst>
            </p:cNvPr>
            <p:cNvSpPr/>
            <p:nvPr/>
          </p:nvSpPr>
          <p:spPr>
            <a:xfrm>
              <a:off x="684631" y="3826986"/>
              <a:ext cx="5351804" cy="961886"/>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zh-CN" altLang="en-US" dirty="0"/>
            </a:p>
          </p:txBody>
        </p:sp>
        <p:sp>
          <p:nvSpPr>
            <p:cNvPr id="10" name="圆角矩形 58">
              <a:extLst>
                <a:ext uri="{FF2B5EF4-FFF2-40B4-BE49-F238E27FC236}">
                  <a16:creationId xmlns:a16="http://schemas.microsoft.com/office/drawing/2014/main" id="{9FEA7DD8-947A-7C54-41E4-B23C30140457}"/>
                </a:ext>
              </a:extLst>
            </p:cNvPr>
            <p:cNvSpPr/>
            <p:nvPr/>
          </p:nvSpPr>
          <p:spPr>
            <a:xfrm>
              <a:off x="684631" y="5078190"/>
              <a:ext cx="5351804" cy="961886"/>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zh-CN" altLang="en-US"/>
            </a:p>
          </p:txBody>
        </p:sp>
        <p:sp>
          <p:nvSpPr>
            <p:cNvPr id="11" name="圆角矩形 5">
              <a:extLst>
                <a:ext uri="{FF2B5EF4-FFF2-40B4-BE49-F238E27FC236}">
                  <a16:creationId xmlns:a16="http://schemas.microsoft.com/office/drawing/2014/main" id="{2F95239A-7AC0-27F5-1438-84B20B966A6B}"/>
                </a:ext>
              </a:extLst>
            </p:cNvPr>
            <p:cNvSpPr/>
            <p:nvPr/>
          </p:nvSpPr>
          <p:spPr>
            <a:xfrm>
              <a:off x="684631" y="2608628"/>
              <a:ext cx="5351804" cy="961886"/>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zh-CN" altLang="en-US" dirty="0"/>
            </a:p>
          </p:txBody>
        </p:sp>
        <p:grpSp>
          <p:nvGrpSpPr>
            <p:cNvPr id="19" name="组合 18">
              <a:extLst>
                <a:ext uri="{FF2B5EF4-FFF2-40B4-BE49-F238E27FC236}">
                  <a16:creationId xmlns:a16="http://schemas.microsoft.com/office/drawing/2014/main" id="{A94C9328-025E-D23F-25DE-CFA806BB36CE}"/>
                </a:ext>
              </a:extLst>
            </p:cNvPr>
            <p:cNvGrpSpPr>
              <a:grpSpLocks/>
            </p:cNvGrpSpPr>
            <p:nvPr/>
          </p:nvGrpSpPr>
          <p:grpSpPr>
            <a:xfrm>
              <a:off x="684630" y="2726159"/>
              <a:ext cx="5279512" cy="727815"/>
              <a:chOff x="7119257" y="2446042"/>
              <a:chExt cx="2527073" cy="716069"/>
            </a:xfrm>
            <a:noFill/>
          </p:grpSpPr>
          <p:sp>
            <p:nvSpPr>
              <p:cNvPr id="21" name="矩形 20">
                <a:extLst>
                  <a:ext uri="{FF2B5EF4-FFF2-40B4-BE49-F238E27FC236}">
                    <a16:creationId xmlns:a16="http://schemas.microsoft.com/office/drawing/2014/main" id="{FD58D77B-61DC-C41F-D0C0-82A302073985}"/>
                  </a:ext>
                </a:extLst>
              </p:cNvPr>
              <p:cNvSpPr>
                <a:spLocks/>
              </p:cNvSpPr>
              <p:nvPr/>
            </p:nvSpPr>
            <p:spPr>
              <a:xfrm>
                <a:off x="7119258" y="2446042"/>
                <a:ext cx="2113470" cy="2574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tx1"/>
                    </a:solidFill>
                    <a:latin typeface="Arial" panose="020B0604020202020204" pitchFamily="34" charset="0"/>
                    <a:ea typeface="微软雅黑" panose="020B0503020204020204" pitchFamily="34" charset="-122"/>
                    <a:sym typeface="Arial" panose="020B0604020202020204" pitchFamily="34" charset="0"/>
                  </a:rPr>
                  <a:t>2.3.1</a:t>
                </a:r>
              </a:p>
            </p:txBody>
          </p:sp>
          <p:sp>
            <p:nvSpPr>
              <p:cNvPr id="22" name="矩形 21">
                <a:extLst>
                  <a:ext uri="{FF2B5EF4-FFF2-40B4-BE49-F238E27FC236}">
                    <a16:creationId xmlns:a16="http://schemas.microsoft.com/office/drawing/2014/main" id="{1486AB28-C2F9-339D-817F-1ECA02D7D28E}"/>
                  </a:ext>
                </a:extLst>
              </p:cNvPr>
              <p:cNvSpPr/>
              <p:nvPr/>
            </p:nvSpPr>
            <p:spPr>
              <a:xfrm>
                <a:off x="7119257" y="2701753"/>
                <a:ext cx="2527073" cy="460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400" dirty="0">
                    <a:solidFill>
                      <a:schemeClr val="tx1"/>
                    </a:solidFill>
                    <a:latin typeface="Arial" panose="020B0604020202020204" pitchFamily="34" charset="0"/>
                    <a:ea typeface="微软雅黑" panose="020B0503020204020204" pitchFamily="34" charset="-122"/>
                    <a:sym typeface="Arial" panose="020B0604020202020204" pitchFamily="34" charset="0"/>
                  </a:rPr>
                  <a:t>完成机器学习工具箱</a:t>
                </a:r>
                <a:r>
                  <a:rPr kumimoji="1"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rPr>
                  <a:t>183</a:t>
                </a:r>
                <a:r>
                  <a:rPr kumimoji="1" lang="zh-CN" altLang="en-US" sz="1400" dirty="0">
                    <a:solidFill>
                      <a:schemeClr val="tx1"/>
                    </a:solidFill>
                    <a:latin typeface="Arial" panose="020B0604020202020204" pitchFamily="34" charset="0"/>
                    <a:ea typeface="微软雅黑" panose="020B0503020204020204" pitchFamily="34" charset="-122"/>
                    <a:sym typeface="Arial" panose="020B0604020202020204" pitchFamily="34" charset="0"/>
                  </a:rPr>
                  <a:t>个函数，</a:t>
                </a:r>
                <a:r>
                  <a:rPr kumimoji="1"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rPr>
                  <a:t>143</a:t>
                </a:r>
                <a:r>
                  <a:rPr kumimoji="1" lang="zh-CN" altLang="en-US" sz="1400" dirty="0">
                    <a:solidFill>
                      <a:schemeClr val="tx1"/>
                    </a:solidFill>
                    <a:latin typeface="Arial" panose="020B0604020202020204" pitchFamily="34" charset="0"/>
                    <a:ea typeface="微软雅黑" panose="020B0503020204020204" pitchFamily="34" charset="-122"/>
                    <a:sym typeface="Arial" panose="020B0604020202020204" pitchFamily="34" charset="0"/>
                  </a:rPr>
                  <a:t>页，</a:t>
                </a:r>
                <a:r>
                  <a:rPr kumimoji="1"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rPr>
                  <a:t>36235</a:t>
                </a:r>
                <a:r>
                  <a:rPr kumimoji="1" lang="zh-CN" altLang="en-US" sz="1400" dirty="0">
                    <a:solidFill>
                      <a:schemeClr val="tx1"/>
                    </a:solidFill>
                    <a:latin typeface="Arial" panose="020B0604020202020204" pitchFamily="34" charset="0"/>
                    <a:ea typeface="微软雅黑" panose="020B0503020204020204" pitchFamily="34" charset="-122"/>
                    <a:sym typeface="Arial" panose="020B0604020202020204" pitchFamily="34" charset="0"/>
                  </a:rPr>
                  <a:t>字的详细设计方案编写。</a:t>
                </a:r>
                <a:endParaRPr kumimoji="1"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12">
              <a:extLst>
                <a:ext uri="{FF2B5EF4-FFF2-40B4-BE49-F238E27FC236}">
                  <a16:creationId xmlns:a16="http://schemas.microsoft.com/office/drawing/2014/main" id="{F5D40004-06E5-B99C-A427-4DFDC9F1EB86}"/>
                </a:ext>
              </a:extLst>
            </p:cNvPr>
            <p:cNvGrpSpPr>
              <a:grpSpLocks/>
            </p:cNvGrpSpPr>
            <p:nvPr/>
          </p:nvGrpSpPr>
          <p:grpSpPr>
            <a:xfrm>
              <a:off x="684633" y="3931818"/>
              <a:ext cx="5279509" cy="669205"/>
              <a:chOff x="7119258" y="2338754"/>
              <a:chExt cx="2527072" cy="658408"/>
            </a:xfrm>
            <a:noFill/>
          </p:grpSpPr>
          <p:sp>
            <p:nvSpPr>
              <p:cNvPr id="17" name="矩形 16">
                <a:extLst>
                  <a:ext uri="{FF2B5EF4-FFF2-40B4-BE49-F238E27FC236}">
                    <a16:creationId xmlns:a16="http://schemas.microsoft.com/office/drawing/2014/main" id="{FAC90E3C-04FD-F4F0-B6ED-5AA9158AB7DF}"/>
                  </a:ext>
                </a:extLst>
              </p:cNvPr>
              <p:cNvSpPr>
                <a:spLocks/>
              </p:cNvSpPr>
              <p:nvPr/>
            </p:nvSpPr>
            <p:spPr>
              <a:xfrm>
                <a:off x="7119258" y="2338754"/>
                <a:ext cx="2113470" cy="2574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chemeClr val="tx1"/>
                    </a:solidFill>
                    <a:latin typeface="Arial" panose="020B0604020202020204" pitchFamily="34" charset="0"/>
                    <a:ea typeface="微软雅黑" panose="020B0503020204020204" pitchFamily="34" charset="-122"/>
                    <a:sym typeface="Arial" panose="020B0604020202020204" pitchFamily="34" charset="0"/>
                  </a:rPr>
                  <a:t>2.3.2</a:t>
                </a:r>
              </a:p>
            </p:txBody>
          </p:sp>
          <p:sp>
            <p:nvSpPr>
              <p:cNvPr id="18" name="矩形 17">
                <a:extLst>
                  <a:ext uri="{FF2B5EF4-FFF2-40B4-BE49-F238E27FC236}">
                    <a16:creationId xmlns:a16="http://schemas.microsoft.com/office/drawing/2014/main" id="{CC639A54-9B60-6527-06FC-2D7F2E3FE99B}"/>
                  </a:ext>
                </a:extLst>
              </p:cNvPr>
              <p:cNvSpPr/>
              <p:nvPr/>
            </p:nvSpPr>
            <p:spPr>
              <a:xfrm>
                <a:off x="7119258" y="2536801"/>
                <a:ext cx="2527072" cy="460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400" dirty="0">
                    <a:solidFill>
                      <a:schemeClr val="tx1"/>
                    </a:solidFill>
                    <a:latin typeface="Arial" panose="020B0604020202020204" pitchFamily="34" charset="0"/>
                    <a:ea typeface="微软雅黑" panose="020B0503020204020204" pitchFamily="34" charset="-122"/>
                    <a:sym typeface="Arial" panose="020B0604020202020204" pitchFamily="34" charset="0"/>
                  </a:rPr>
                  <a:t>在编写过程中，对每个函数实现的可能性进行了评估和基本实现。</a:t>
                </a:r>
                <a:endParaRPr kumimoji="1" lang="en-US" altLang="zh-CN" sz="1400" dirty="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组合 13">
              <a:extLst>
                <a:ext uri="{FF2B5EF4-FFF2-40B4-BE49-F238E27FC236}">
                  <a16:creationId xmlns:a16="http://schemas.microsoft.com/office/drawing/2014/main" id="{C9688DC5-3B07-965B-D048-ECE755EC8CE8}"/>
                </a:ext>
              </a:extLst>
            </p:cNvPr>
            <p:cNvGrpSpPr>
              <a:grpSpLocks/>
            </p:cNvGrpSpPr>
            <p:nvPr/>
          </p:nvGrpSpPr>
          <p:grpSpPr>
            <a:xfrm>
              <a:off x="684631" y="5178298"/>
              <a:ext cx="5351803" cy="742841"/>
              <a:chOff x="7119257" y="2446042"/>
              <a:chExt cx="2561676" cy="730853"/>
            </a:xfrm>
            <a:noFill/>
          </p:grpSpPr>
          <p:sp>
            <p:nvSpPr>
              <p:cNvPr id="15" name="矩形 14">
                <a:extLst>
                  <a:ext uri="{FF2B5EF4-FFF2-40B4-BE49-F238E27FC236}">
                    <a16:creationId xmlns:a16="http://schemas.microsoft.com/office/drawing/2014/main" id="{93486BA5-CFCB-DE81-4AD3-7BDD39469384}"/>
                  </a:ext>
                </a:extLst>
              </p:cNvPr>
              <p:cNvSpPr>
                <a:spLocks/>
              </p:cNvSpPr>
              <p:nvPr/>
            </p:nvSpPr>
            <p:spPr>
              <a:xfrm>
                <a:off x="7119258" y="2446042"/>
                <a:ext cx="2113470" cy="2574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kumimoji="1" lang="en-US" altLang="zh-CN" sz="1600" b="1" dirty="0">
                    <a:solidFill>
                      <a:srgbClr val="C00000"/>
                    </a:solidFill>
                    <a:latin typeface="Arial" panose="020B0604020202020204" pitchFamily="34" charset="0"/>
                    <a:ea typeface="微软雅黑" panose="020B0503020204020204" pitchFamily="34" charset="-122"/>
                    <a:sym typeface="Arial" panose="020B0604020202020204" pitchFamily="34" charset="0"/>
                  </a:rPr>
                  <a:t>2.3.3</a:t>
                </a:r>
              </a:p>
            </p:txBody>
          </p:sp>
          <p:sp>
            <p:nvSpPr>
              <p:cNvPr id="16" name="矩形 15">
                <a:extLst>
                  <a:ext uri="{FF2B5EF4-FFF2-40B4-BE49-F238E27FC236}">
                    <a16:creationId xmlns:a16="http://schemas.microsoft.com/office/drawing/2014/main" id="{24731AC7-0F11-2717-755E-616C19E95A7E}"/>
                  </a:ext>
                </a:extLst>
              </p:cNvPr>
              <p:cNvSpPr/>
              <p:nvPr/>
            </p:nvSpPr>
            <p:spPr>
              <a:xfrm>
                <a:off x="7119257" y="2701753"/>
                <a:ext cx="2561676" cy="4751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30000"/>
                  </a:lnSpc>
                </a:pPr>
                <a:r>
                  <a:rPr kumimoji="1" lang="zh-CN" altLang="en-US"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对</a:t>
                </a:r>
                <a:r>
                  <a:rPr kumimoji="1"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Matlab</a:t>
                </a:r>
                <a:r>
                  <a:rPr kumimoji="1" lang="zh-CN" altLang="en-US"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函数库中没有的但重要的函数加入开发库进行方案编写，例如</a:t>
                </a:r>
                <a:r>
                  <a:rPr kumimoji="1"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lasso</a:t>
                </a:r>
                <a:r>
                  <a:rPr kumimoji="1" lang="zh-CN" altLang="en-US"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回归、</a:t>
                </a:r>
                <a:r>
                  <a:rPr kumimoji="1"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ridge</a:t>
                </a:r>
                <a:r>
                  <a:rPr kumimoji="1" lang="zh-CN" altLang="en-US"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回归。</a:t>
                </a:r>
                <a:endParaRPr kumimoji="1"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grpSp>
      </p:grpSp>
      <p:pic>
        <p:nvPicPr>
          <p:cNvPr id="5" name="图片 4">
            <a:extLst>
              <a:ext uri="{FF2B5EF4-FFF2-40B4-BE49-F238E27FC236}">
                <a16:creationId xmlns:a16="http://schemas.microsoft.com/office/drawing/2014/main" id="{2385B681-0D4E-6F8C-56BB-0648F02AF03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95400" y="1432976"/>
            <a:ext cx="4660020" cy="4581907"/>
          </a:xfrm>
          <a:prstGeom prst="rect">
            <a:avLst/>
          </a:prstGeom>
        </p:spPr>
      </p:pic>
    </p:spTree>
    <p:extLst>
      <p:ext uri="{BB962C8B-B14F-4D97-AF65-F5344CB8AC3E}">
        <p14:creationId xmlns:p14="http://schemas.microsoft.com/office/powerpoint/2010/main" val="373752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2.4 </a:t>
            </a:r>
            <a:r>
              <a:rPr lang="zh-CN" altLang="en-US" sz="2400" dirty="0"/>
              <a:t>基于</a:t>
            </a:r>
            <a:r>
              <a:rPr lang="en-US" altLang="zh-CN" sz="2400" dirty="0"/>
              <a:t>Julia</a:t>
            </a:r>
            <a:r>
              <a:rPr lang="zh-CN" altLang="en-US" sz="2400" dirty="0"/>
              <a:t>或</a:t>
            </a:r>
            <a:r>
              <a:rPr lang="en-US" altLang="zh-CN" sz="2400" dirty="0"/>
              <a:t>Julia</a:t>
            </a:r>
            <a:r>
              <a:rPr lang="zh-CN" altLang="en-US" sz="2400" dirty="0"/>
              <a:t>与</a:t>
            </a:r>
            <a:r>
              <a:rPr lang="en-US" altLang="zh-CN" sz="2400" dirty="0"/>
              <a:t>Python</a:t>
            </a:r>
            <a:r>
              <a:rPr lang="zh-CN" altLang="en-US" sz="2400" dirty="0"/>
              <a:t>混合编程完成聚类分析相关函数库的开发</a:t>
            </a:r>
          </a:p>
        </p:txBody>
      </p:sp>
      <p:grpSp>
        <p:nvGrpSpPr>
          <p:cNvPr id="4" name="组合 3">
            <a:extLst>
              <a:ext uri="{FF2B5EF4-FFF2-40B4-BE49-F238E27FC236}">
                <a16:creationId xmlns:a16="http://schemas.microsoft.com/office/drawing/2014/main" id="{C0A3A2A9-D74C-4EE2-2631-3221D61A5557}"/>
              </a:ext>
            </a:extLst>
          </p:cNvPr>
          <p:cNvGrpSpPr/>
          <p:nvPr/>
        </p:nvGrpSpPr>
        <p:grpSpPr>
          <a:xfrm>
            <a:off x="685800" y="1833789"/>
            <a:ext cx="10820400" cy="3609068"/>
            <a:chOff x="685800" y="1833789"/>
            <a:chExt cx="10820400" cy="3609068"/>
          </a:xfrm>
        </p:grpSpPr>
        <p:sp>
          <p:nvSpPr>
            <p:cNvPr id="6" name="îṡ1ïḓe">
              <a:extLst>
                <a:ext uri="{FF2B5EF4-FFF2-40B4-BE49-F238E27FC236}">
                  <a16:creationId xmlns:a16="http://schemas.microsoft.com/office/drawing/2014/main" id="{4AAD5A22-EBCE-8940-C300-62A37188D8BF}"/>
                </a:ext>
              </a:extLst>
            </p:cNvPr>
            <p:cNvSpPr txBox="1"/>
            <p:nvPr/>
          </p:nvSpPr>
          <p:spPr>
            <a:xfrm>
              <a:off x="781732" y="2480171"/>
              <a:ext cx="3059336" cy="584775"/>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3200" b="1" i="0" u="none" strike="noStrike" kern="1200" cap="none" spc="0" normalizeH="0" baseline="0" noProof="0" dirty="0">
                  <a:ln>
                    <a:noFill/>
                  </a:ln>
                  <a:solidFill>
                    <a:schemeClr val="accent1"/>
                  </a:solidFill>
                  <a:effectLst/>
                  <a:uLnTx/>
                  <a:uFillTx/>
                </a:rPr>
                <a:t>机器学习函数库</a:t>
              </a:r>
              <a:endParaRPr kumimoji="0" lang="en-US" altLang="zh-CN" sz="3200" b="1" i="0" u="none" strike="noStrike" kern="1200" cap="none" spc="0" normalizeH="0" baseline="0" noProof="0" dirty="0">
                <a:ln>
                  <a:noFill/>
                </a:ln>
                <a:solidFill>
                  <a:schemeClr val="accent1"/>
                </a:solidFill>
                <a:effectLst/>
                <a:uLnTx/>
                <a:uFillTx/>
              </a:endParaRPr>
            </a:p>
          </p:txBody>
        </p:sp>
        <p:sp>
          <p:nvSpPr>
            <p:cNvPr id="7" name="ïSľîďé">
              <a:extLst>
                <a:ext uri="{FF2B5EF4-FFF2-40B4-BE49-F238E27FC236}">
                  <a16:creationId xmlns:a16="http://schemas.microsoft.com/office/drawing/2014/main" id="{2A8228F7-8858-AF74-13C3-1115E54CF97F}"/>
                </a:ext>
              </a:extLst>
            </p:cNvPr>
            <p:cNvSpPr/>
            <p:nvPr/>
          </p:nvSpPr>
          <p:spPr>
            <a:xfrm>
              <a:off x="685800" y="3757186"/>
              <a:ext cx="3302000" cy="714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20000"/>
                </a:lnSpc>
              </a:pPr>
              <a:r>
                <a:rPr lang="zh-CN" altLang="en-US" sz="1400" dirty="0">
                  <a:solidFill>
                    <a:schemeClr val="tx1">
                      <a:alpha val="60000"/>
                    </a:schemeClr>
                  </a:solidFill>
                  <a:effectLst/>
                </a:rPr>
                <a:t>机器学习函数库开发模式主要包含三个层次：目录结构、代码实现、结果分析。</a:t>
              </a:r>
              <a:endParaRPr lang="en-US" altLang="zh-CN" sz="1400" dirty="0">
                <a:solidFill>
                  <a:schemeClr val="tx1">
                    <a:alpha val="60000"/>
                  </a:schemeClr>
                </a:solidFill>
                <a:effectLst/>
              </a:endParaRPr>
            </a:p>
          </p:txBody>
        </p:sp>
        <p:sp>
          <p:nvSpPr>
            <p:cNvPr id="12" name="î$ḷíḓé">
              <a:extLst>
                <a:ext uri="{FF2B5EF4-FFF2-40B4-BE49-F238E27FC236}">
                  <a16:creationId xmlns:a16="http://schemas.microsoft.com/office/drawing/2014/main" id="{E3E03F7A-4285-199F-8204-F6EAF841B08D}"/>
                </a:ext>
              </a:extLst>
            </p:cNvPr>
            <p:cNvSpPr/>
            <p:nvPr/>
          </p:nvSpPr>
          <p:spPr>
            <a:xfrm>
              <a:off x="4597576" y="1833789"/>
              <a:ext cx="2171524" cy="3609068"/>
            </a:xfrm>
            <a:prstGeom prst="snip2DiagRect">
              <a:avLst/>
            </a:prstGeom>
            <a:gradFill>
              <a:gsLst>
                <a:gs pos="0">
                  <a:schemeClr val="accent1">
                    <a:lumMod val="60000"/>
                    <a:lumOff val="40000"/>
                  </a:schemeClr>
                </a:gs>
                <a:gs pos="50000">
                  <a:schemeClr val="accent1"/>
                </a:gs>
              </a:gsLst>
              <a:lin ang="2700000" scaled="0"/>
            </a:gradFill>
          </p:spPr>
          <p:txBody>
            <a:bodyPr wrap="none" lIns="108000" tIns="108000" rIns="108000" bIns="108000" rtlCol="0" anchor="ctr" anchorCtr="0">
              <a:noAutofit/>
            </a:bodyPr>
            <a:lstStyle/>
            <a:p>
              <a:pPr algn="ctr"/>
              <a:endParaRPr kumimoji="1" lang="zh-CN" altLang="en-US" b="1">
                <a:solidFill>
                  <a:srgbClr val="FFFFFF"/>
                </a:solidFill>
              </a:endParaRPr>
            </a:p>
          </p:txBody>
        </p:sp>
        <p:sp>
          <p:nvSpPr>
            <p:cNvPr id="20" name="ïṡlíḑe">
              <a:extLst>
                <a:ext uri="{FF2B5EF4-FFF2-40B4-BE49-F238E27FC236}">
                  <a16:creationId xmlns:a16="http://schemas.microsoft.com/office/drawing/2014/main" id="{1AD071E0-B782-19E4-CF45-2ACD7C3EC52E}"/>
                </a:ext>
              </a:extLst>
            </p:cNvPr>
            <p:cNvSpPr/>
            <p:nvPr/>
          </p:nvSpPr>
          <p:spPr>
            <a:xfrm>
              <a:off x="6966126" y="1833789"/>
              <a:ext cx="2171524" cy="3609068"/>
            </a:xfrm>
            <a:prstGeom prst="snip2DiagRect">
              <a:avLst/>
            </a:prstGeom>
            <a:gradFill>
              <a:gsLst>
                <a:gs pos="0">
                  <a:schemeClr val="accent2">
                    <a:lumMod val="60000"/>
                    <a:lumOff val="40000"/>
                  </a:schemeClr>
                </a:gs>
                <a:gs pos="50000">
                  <a:schemeClr val="accent2"/>
                </a:gs>
              </a:gsLst>
              <a:lin ang="2700000" scaled="0"/>
            </a:gradFill>
          </p:spPr>
          <p:txBody>
            <a:bodyPr wrap="none" lIns="108000" tIns="108000" rIns="108000" bIns="108000" rtlCol="0" anchor="ctr" anchorCtr="0">
              <a:noAutofit/>
            </a:bodyPr>
            <a:lstStyle/>
            <a:p>
              <a:pPr algn="ctr"/>
              <a:endParaRPr kumimoji="1" lang="zh-CN" altLang="en-US" b="1">
                <a:solidFill>
                  <a:srgbClr val="FFFFFF"/>
                </a:solidFill>
              </a:endParaRPr>
            </a:p>
          </p:txBody>
        </p:sp>
        <p:sp>
          <p:nvSpPr>
            <p:cNvPr id="23" name="íṡḻíḍe">
              <a:extLst>
                <a:ext uri="{FF2B5EF4-FFF2-40B4-BE49-F238E27FC236}">
                  <a16:creationId xmlns:a16="http://schemas.microsoft.com/office/drawing/2014/main" id="{98846DC1-5F3C-6648-D2BA-761B768099A9}"/>
                </a:ext>
              </a:extLst>
            </p:cNvPr>
            <p:cNvSpPr/>
            <p:nvPr/>
          </p:nvSpPr>
          <p:spPr>
            <a:xfrm>
              <a:off x="9334676" y="1833789"/>
              <a:ext cx="2171524" cy="3609068"/>
            </a:xfrm>
            <a:prstGeom prst="snip2DiagRect">
              <a:avLst/>
            </a:prstGeom>
            <a:gradFill>
              <a:gsLst>
                <a:gs pos="0">
                  <a:schemeClr val="accent3">
                    <a:lumMod val="60000"/>
                    <a:lumOff val="40000"/>
                  </a:schemeClr>
                </a:gs>
                <a:gs pos="50000">
                  <a:schemeClr val="accent3"/>
                </a:gs>
              </a:gsLst>
              <a:lin ang="2700000" scaled="0"/>
            </a:gradFill>
          </p:spPr>
          <p:txBody>
            <a:bodyPr wrap="none" lIns="108000" tIns="108000" rIns="108000" bIns="108000" rtlCol="0" anchor="ctr" anchorCtr="0">
              <a:noAutofit/>
            </a:bodyPr>
            <a:lstStyle/>
            <a:p>
              <a:pPr algn="ctr"/>
              <a:endParaRPr kumimoji="1" lang="zh-CN" altLang="en-US" b="1" dirty="0">
                <a:solidFill>
                  <a:srgbClr val="FFFFFF"/>
                </a:solidFill>
              </a:endParaRPr>
            </a:p>
          </p:txBody>
        </p:sp>
        <p:sp>
          <p:nvSpPr>
            <p:cNvPr id="24" name="išlîďê">
              <a:extLst>
                <a:ext uri="{FF2B5EF4-FFF2-40B4-BE49-F238E27FC236}">
                  <a16:creationId xmlns:a16="http://schemas.microsoft.com/office/drawing/2014/main" id="{09CF378C-BC9F-0E3E-33F4-99E8B78971C6}"/>
                </a:ext>
              </a:extLst>
            </p:cNvPr>
            <p:cNvSpPr/>
            <p:nvPr/>
          </p:nvSpPr>
          <p:spPr>
            <a:xfrm>
              <a:off x="4748346" y="2030023"/>
              <a:ext cx="1422399" cy="525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dirty="0">
                  <a:solidFill>
                    <a:srgbClr val="FFFFFF"/>
                  </a:solidFill>
                </a:rPr>
                <a:t>目录结构</a:t>
              </a:r>
              <a:endParaRPr kumimoji="1" lang="en-US" altLang="zh-CN" sz="2000" b="1" dirty="0">
                <a:solidFill>
                  <a:srgbClr val="FFFFFF"/>
                </a:solidFill>
              </a:endParaRPr>
            </a:p>
          </p:txBody>
        </p:sp>
        <p:sp>
          <p:nvSpPr>
            <p:cNvPr id="25" name="îṣlîḍê">
              <a:extLst>
                <a:ext uri="{FF2B5EF4-FFF2-40B4-BE49-F238E27FC236}">
                  <a16:creationId xmlns:a16="http://schemas.microsoft.com/office/drawing/2014/main" id="{45E46BB9-A355-E087-CA45-ED93BEAB2CAF}"/>
                </a:ext>
              </a:extLst>
            </p:cNvPr>
            <p:cNvSpPr/>
            <p:nvPr/>
          </p:nvSpPr>
          <p:spPr>
            <a:xfrm>
              <a:off x="4748346" y="2555909"/>
              <a:ext cx="1869985" cy="2402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sz="1000" dirty="0">
                  <a:solidFill>
                    <a:srgbClr val="FFFFFF"/>
                  </a:solidFill>
                </a:rPr>
                <a:t>采用</a:t>
              </a:r>
              <a:r>
                <a:rPr kumimoji="1" lang="en-US" altLang="zh-CN" sz="1000" dirty="0">
                  <a:solidFill>
                    <a:srgbClr val="FFFFFF"/>
                  </a:solidFill>
                </a:rPr>
                <a:t>Julia</a:t>
              </a:r>
              <a:r>
                <a:rPr kumimoji="1" lang="zh-CN" altLang="en-US" sz="1000" dirty="0">
                  <a:solidFill>
                    <a:srgbClr val="FFFFFF"/>
                  </a:solidFill>
                </a:rPr>
                <a:t>包常用开发方式，将所有库集成</a:t>
              </a:r>
              <a:r>
                <a:rPr kumimoji="1" lang="en-US" altLang="zh-CN" sz="1000" dirty="0">
                  <a:solidFill>
                    <a:srgbClr val="FFFFFF"/>
                  </a:solidFill>
                </a:rPr>
                <a:t>MachineLearning </a:t>
              </a:r>
              <a:r>
                <a:rPr kumimoji="1" lang="zh-CN" altLang="en-US" sz="1000" dirty="0">
                  <a:solidFill>
                    <a:srgbClr val="FFFFFF"/>
                  </a:solidFill>
                </a:rPr>
                <a:t>文件夹下，该文件夹下包含数据文件</a:t>
              </a:r>
              <a:r>
                <a:rPr kumimoji="1" lang="en-US" altLang="zh-CN" sz="1000" dirty="0">
                  <a:solidFill>
                    <a:srgbClr val="FFFFFF"/>
                  </a:solidFill>
                </a:rPr>
                <a:t>data</a:t>
              </a:r>
              <a:r>
                <a:rPr kumimoji="1" lang="zh-CN" altLang="en-US" sz="1000" dirty="0">
                  <a:solidFill>
                    <a:srgbClr val="FFFFFF"/>
                  </a:solidFill>
                </a:rPr>
                <a:t>、文本文件</a:t>
              </a:r>
              <a:r>
                <a:rPr kumimoji="1" lang="en-US" altLang="zh-CN" sz="1000" dirty="0">
                  <a:solidFill>
                    <a:srgbClr val="FFFFFF"/>
                  </a:solidFill>
                </a:rPr>
                <a:t>docs</a:t>
              </a:r>
              <a:r>
                <a:rPr kumimoji="1" lang="zh-CN" altLang="en-US" sz="1000" dirty="0">
                  <a:solidFill>
                    <a:srgbClr val="FFFFFF"/>
                  </a:solidFill>
                </a:rPr>
                <a:t>、代码源码</a:t>
              </a:r>
              <a:r>
                <a:rPr kumimoji="1" lang="en-US" altLang="zh-CN" sz="1000" dirty="0">
                  <a:solidFill>
                    <a:srgbClr val="FFFFFF"/>
                  </a:solidFill>
                </a:rPr>
                <a:t>src</a:t>
              </a:r>
              <a:r>
                <a:rPr kumimoji="1" lang="zh-CN" altLang="en-US" sz="1000" dirty="0">
                  <a:solidFill>
                    <a:srgbClr val="FFFFFF"/>
                  </a:solidFill>
                </a:rPr>
                <a:t>、测试文件</a:t>
              </a:r>
              <a:r>
                <a:rPr kumimoji="1" lang="en-US" altLang="zh-CN" sz="1000" dirty="0">
                  <a:solidFill>
                    <a:srgbClr val="FFFFFF"/>
                  </a:solidFill>
                </a:rPr>
                <a:t>test</a:t>
              </a:r>
              <a:r>
                <a:rPr kumimoji="1" lang="zh-CN" altLang="en-US" sz="1000" dirty="0">
                  <a:solidFill>
                    <a:srgbClr val="FFFFFF"/>
                  </a:solidFill>
                </a:rPr>
                <a:t>、机器学习工具箱使用说明、使用环境说明、</a:t>
              </a:r>
              <a:r>
                <a:rPr kumimoji="1" lang="en-US" altLang="zh-CN" sz="1000" dirty="0">
                  <a:solidFill>
                    <a:srgbClr val="FFFFFF"/>
                  </a:solidFill>
                </a:rPr>
                <a:t>Project.toml</a:t>
              </a:r>
              <a:r>
                <a:rPr kumimoji="1" lang="zh-CN" altLang="en-US" sz="1000" dirty="0">
                  <a:solidFill>
                    <a:srgbClr val="FFFFFF"/>
                  </a:solidFill>
                </a:rPr>
                <a:t>。并且按机器学习类别将文件进行了分类，包含</a:t>
              </a:r>
              <a:r>
                <a:rPr kumimoji="1" lang="en-US" altLang="zh-CN" sz="1000" dirty="0">
                  <a:solidFill>
                    <a:srgbClr val="FFFFFF"/>
                  </a:solidFill>
                </a:rPr>
                <a:t>Classification</a:t>
              </a:r>
              <a:r>
                <a:rPr kumimoji="1" lang="zh-CN" altLang="en-US" sz="1000" dirty="0">
                  <a:solidFill>
                    <a:srgbClr val="FFFFFF"/>
                  </a:solidFill>
                </a:rPr>
                <a:t>、</a:t>
              </a:r>
              <a:r>
                <a:rPr kumimoji="1" lang="en-US" altLang="zh-CN" sz="1000" dirty="0">
                  <a:solidFill>
                    <a:srgbClr val="FFFFFF"/>
                  </a:solidFill>
                </a:rPr>
                <a:t>Cluster</a:t>
              </a:r>
              <a:r>
                <a:rPr kumimoji="1" lang="zh-CN" altLang="en-US" sz="1000" dirty="0">
                  <a:solidFill>
                    <a:srgbClr val="FFFFFF"/>
                  </a:solidFill>
                </a:rPr>
                <a:t>、</a:t>
              </a:r>
              <a:r>
                <a:rPr kumimoji="1" lang="en-US" altLang="zh-CN" sz="1000" dirty="0">
                  <a:solidFill>
                    <a:srgbClr val="FFFFFF"/>
                  </a:solidFill>
                </a:rPr>
                <a:t>DimReduction</a:t>
              </a:r>
              <a:r>
                <a:rPr kumimoji="1" lang="zh-CN" altLang="en-US" sz="1000" dirty="0">
                  <a:solidFill>
                    <a:srgbClr val="FFFFFF"/>
                  </a:solidFill>
                </a:rPr>
                <a:t>、</a:t>
              </a:r>
              <a:r>
                <a:rPr kumimoji="1" lang="en-US" altLang="zh-CN" sz="1000" dirty="0">
                  <a:solidFill>
                    <a:srgbClr val="FFFFFF"/>
                  </a:solidFill>
                </a:rPr>
                <a:t>Regression</a:t>
              </a:r>
              <a:r>
                <a:rPr kumimoji="1" lang="zh-CN" altLang="en-US" sz="1000" dirty="0">
                  <a:solidFill>
                    <a:srgbClr val="FFFFFF"/>
                  </a:solidFill>
                </a:rPr>
                <a:t>。</a:t>
              </a:r>
              <a:endParaRPr kumimoji="1" lang="en-US" altLang="zh-CN" sz="1000" dirty="0">
                <a:solidFill>
                  <a:srgbClr val="FFFFFF"/>
                </a:solidFill>
              </a:endParaRPr>
            </a:p>
          </p:txBody>
        </p:sp>
        <p:sp>
          <p:nvSpPr>
            <p:cNvPr id="26" name="ïṡḻíḓè">
              <a:extLst>
                <a:ext uri="{FF2B5EF4-FFF2-40B4-BE49-F238E27FC236}">
                  <a16:creationId xmlns:a16="http://schemas.microsoft.com/office/drawing/2014/main" id="{33B02468-A8ED-8112-ADF7-8CE9052CF8F2}"/>
                </a:ext>
              </a:extLst>
            </p:cNvPr>
            <p:cNvSpPr/>
            <p:nvPr/>
          </p:nvSpPr>
          <p:spPr>
            <a:xfrm>
              <a:off x="4853386" y="4868050"/>
              <a:ext cx="310972" cy="378575"/>
            </a:xfrm>
            <a:custGeom>
              <a:avLst/>
              <a:gdLst>
                <a:gd name="connsiteX0" fmla="*/ 284197 w 438150"/>
                <a:gd name="connsiteY0" fmla="*/ 621 h 533400"/>
                <a:gd name="connsiteX1" fmla="*/ 286102 w 438150"/>
                <a:gd name="connsiteY1" fmla="*/ 621 h 533400"/>
                <a:gd name="connsiteX2" fmla="*/ 286102 w 438150"/>
                <a:gd name="connsiteY2" fmla="*/ 124446 h 533400"/>
                <a:gd name="connsiteX3" fmla="*/ 286102 w 438150"/>
                <a:gd name="connsiteY3" fmla="*/ 126351 h 533400"/>
                <a:gd name="connsiteX4" fmla="*/ 314677 w 438150"/>
                <a:gd name="connsiteY4" fmla="*/ 153021 h 533400"/>
                <a:gd name="connsiteX5" fmla="*/ 314677 w 438150"/>
                <a:gd name="connsiteY5" fmla="*/ 153021 h 533400"/>
                <a:gd name="connsiteX6" fmla="*/ 438502 w 438150"/>
                <a:gd name="connsiteY6" fmla="*/ 153021 h 533400"/>
                <a:gd name="connsiteX7" fmla="*/ 438502 w 438150"/>
                <a:gd name="connsiteY7" fmla="*/ 154926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4197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49907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724 w 438150"/>
                <a:gd name="connsiteY34" fmla="*/ 133971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7" name="iṡlïḓé">
              <a:extLst>
                <a:ext uri="{FF2B5EF4-FFF2-40B4-BE49-F238E27FC236}">
                  <a16:creationId xmlns:a16="http://schemas.microsoft.com/office/drawing/2014/main" id="{DAB501AC-092D-9C80-9511-04A6A1EAF6A7}"/>
                </a:ext>
              </a:extLst>
            </p:cNvPr>
            <p:cNvSpPr/>
            <p:nvPr/>
          </p:nvSpPr>
          <p:spPr>
            <a:xfrm>
              <a:off x="7116896" y="2030023"/>
              <a:ext cx="1422399" cy="525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dirty="0">
                  <a:solidFill>
                    <a:srgbClr val="FFFFFF"/>
                  </a:solidFill>
                </a:rPr>
                <a:t>代码实现</a:t>
              </a:r>
              <a:endParaRPr kumimoji="1" lang="en-US" altLang="zh-CN" sz="2000" b="1" dirty="0">
                <a:solidFill>
                  <a:srgbClr val="FFFFFF"/>
                </a:solidFill>
              </a:endParaRPr>
            </a:p>
          </p:txBody>
        </p:sp>
        <p:sp>
          <p:nvSpPr>
            <p:cNvPr id="28" name="ïṡḷïḍè">
              <a:extLst>
                <a:ext uri="{FF2B5EF4-FFF2-40B4-BE49-F238E27FC236}">
                  <a16:creationId xmlns:a16="http://schemas.microsoft.com/office/drawing/2014/main" id="{FEB8B207-05EA-1C32-E917-950A76D19AC7}"/>
                </a:ext>
              </a:extLst>
            </p:cNvPr>
            <p:cNvSpPr/>
            <p:nvPr/>
          </p:nvSpPr>
          <p:spPr>
            <a:xfrm>
              <a:off x="7116896" y="2555909"/>
              <a:ext cx="1869985" cy="1402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sz="1000" dirty="0">
                  <a:solidFill>
                    <a:srgbClr val="FFFFFF"/>
                  </a:solidFill>
                </a:rPr>
                <a:t>本次机器学习函数库开发采用</a:t>
              </a:r>
              <a:r>
                <a:rPr kumimoji="1" lang="en-US" altLang="zh-CN" sz="1000" dirty="0">
                  <a:solidFill>
                    <a:srgbClr val="FFFFFF"/>
                  </a:solidFill>
                </a:rPr>
                <a:t>Julia</a:t>
              </a:r>
              <a:r>
                <a:rPr kumimoji="1" lang="zh-CN" altLang="en-US" sz="1000" dirty="0">
                  <a:solidFill>
                    <a:srgbClr val="FFFFFF"/>
                  </a:solidFill>
                </a:rPr>
                <a:t>或</a:t>
              </a:r>
              <a:r>
                <a:rPr kumimoji="1" lang="en-US" altLang="zh-CN" sz="1000" dirty="0">
                  <a:solidFill>
                    <a:srgbClr val="FFFFFF"/>
                  </a:solidFill>
                </a:rPr>
                <a:t>Julia</a:t>
              </a:r>
              <a:r>
                <a:rPr kumimoji="1" lang="zh-CN" altLang="en-US" sz="1000" dirty="0">
                  <a:solidFill>
                    <a:srgbClr val="FFFFFF"/>
                  </a:solidFill>
                </a:rPr>
                <a:t>与</a:t>
              </a:r>
              <a:r>
                <a:rPr kumimoji="1" lang="en-US" altLang="zh-CN" sz="1000" dirty="0">
                  <a:solidFill>
                    <a:srgbClr val="FFFFFF"/>
                  </a:solidFill>
                </a:rPr>
                <a:t>Python</a:t>
              </a:r>
              <a:r>
                <a:rPr kumimoji="1" lang="zh-CN" altLang="en-US" sz="1000" dirty="0">
                  <a:solidFill>
                    <a:srgbClr val="FFFFFF"/>
                  </a:solidFill>
                </a:rPr>
                <a:t>混合编程完成。首先在</a:t>
              </a:r>
              <a:r>
                <a:rPr kumimoji="1" lang="en-US" altLang="zh-CN" sz="1000" dirty="0">
                  <a:solidFill>
                    <a:srgbClr val="FFFFFF"/>
                  </a:solidFill>
                </a:rPr>
                <a:t>Julia</a:t>
              </a:r>
              <a:r>
                <a:rPr kumimoji="1" lang="zh-CN" altLang="en-US" sz="1000" dirty="0">
                  <a:solidFill>
                    <a:srgbClr val="FFFFFF"/>
                  </a:solidFill>
                </a:rPr>
                <a:t>下实现，如</a:t>
              </a:r>
              <a:r>
                <a:rPr kumimoji="1" lang="en-US" altLang="zh-CN" sz="1000" dirty="0">
                  <a:solidFill>
                    <a:srgbClr val="FFFFFF"/>
                  </a:solidFill>
                </a:rPr>
                <a:t>Julia</a:t>
              </a:r>
              <a:r>
                <a:rPr kumimoji="1" lang="zh-CN" altLang="en-US" sz="1000" dirty="0">
                  <a:solidFill>
                    <a:srgbClr val="FFFFFF"/>
                  </a:solidFill>
                </a:rPr>
                <a:t>中实现困难，则通过</a:t>
              </a:r>
              <a:r>
                <a:rPr kumimoji="1" lang="en-US" altLang="zh-CN" sz="1000" dirty="0">
                  <a:solidFill>
                    <a:srgbClr val="FFFFFF"/>
                  </a:solidFill>
                </a:rPr>
                <a:t>PyCall</a:t>
              </a:r>
              <a:r>
                <a:rPr kumimoji="1" lang="zh-CN" altLang="en-US" sz="1000" dirty="0">
                  <a:solidFill>
                    <a:srgbClr val="FFFFFF"/>
                  </a:solidFill>
                </a:rPr>
                <a:t>在</a:t>
              </a:r>
              <a:r>
                <a:rPr kumimoji="1" lang="en-US" altLang="zh-CN" sz="1000" dirty="0">
                  <a:solidFill>
                    <a:srgbClr val="FFFFFF"/>
                  </a:solidFill>
                </a:rPr>
                <a:t>Python</a:t>
              </a:r>
              <a:r>
                <a:rPr kumimoji="1" lang="zh-CN" altLang="en-US" sz="1000" dirty="0">
                  <a:solidFill>
                    <a:srgbClr val="FFFFFF"/>
                  </a:solidFill>
                </a:rPr>
                <a:t>中实现，还有一部分通过自编码实现。</a:t>
              </a:r>
              <a:endParaRPr kumimoji="1" lang="en-US" altLang="zh-CN" sz="1000" dirty="0">
                <a:solidFill>
                  <a:srgbClr val="FFFFFF"/>
                </a:solidFill>
              </a:endParaRPr>
            </a:p>
          </p:txBody>
        </p:sp>
        <p:sp>
          <p:nvSpPr>
            <p:cNvPr id="29" name="íṥļíḓe">
              <a:extLst>
                <a:ext uri="{FF2B5EF4-FFF2-40B4-BE49-F238E27FC236}">
                  <a16:creationId xmlns:a16="http://schemas.microsoft.com/office/drawing/2014/main" id="{39CA8CD4-471C-1E41-B195-672C84DA8F7C}"/>
                </a:ext>
              </a:extLst>
            </p:cNvPr>
            <p:cNvSpPr/>
            <p:nvPr/>
          </p:nvSpPr>
          <p:spPr>
            <a:xfrm>
              <a:off x="9485446" y="2030023"/>
              <a:ext cx="1422399" cy="525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dirty="0">
                  <a:solidFill>
                    <a:srgbClr val="FFFFFF"/>
                  </a:solidFill>
                </a:rPr>
                <a:t>结果分析</a:t>
              </a:r>
              <a:endParaRPr kumimoji="1" lang="en-US" altLang="zh-CN" sz="2000" b="1" dirty="0">
                <a:solidFill>
                  <a:srgbClr val="FFFFFF"/>
                </a:solidFill>
              </a:endParaRPr>
            </a:p>
          </p:txBody>
        </p:sp>
        <p:sp>
          <p:nvSpPr>
            <p:cNvPr id="30" name="íslïďe">
              <a:extLst>
                <a:ext uri="{FF2B5EF4-FFF2-40B4-BE49-F238E27FC236}">
                  <a16:creationId xmlns:a16="http://schemas.microsoft.com/office/drawing/2014/main" id="{1CE04886-ECB8-B506-864A-8B4FC36FCF2A}"/>
                </a:ext>
              </a:extLst>
            </p:cNvPr>
            <p:cNvSpPr/>
            <p:nvPr/>
          </p:nvSpPr>
          <p:spPr>
            <a:xfrm>
              <a:off x="9485446" y="2555909"/>
              <a:ext cx="1869985" cy="1402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sz="1000" dirty="0">
                  <a:solidFill>
                    <a:srgbClr val="FFFFFF"/>
                  </a:solidFill>
                </a:rPr>
                <a:t>本次开发实现的代码需要与</a:t>
              </a:r>
              <a:r>
                <a:rPr kumimoji="1" lang="en-US" altLang="zh-CN" sz="1000" dirty="0">
                  <a:solidFill>
                    <a:srgbClr val="FFFFFF"/>
                  </a:solidFill>
                </a:rPr>
                <a:t>Matlab</a:t>
              </a:r>
              <a:r>
                <a:rPr kumimoji="1" lang="zh-CN" altLang="en-US" sz="1000" dirty="0">
                  <a:solidFill>
                    <a:srgbClr val="FFFFFF"/>
                  </a:solidFill>
                </a:rPr>
                <a:t>中的对应函数进行结果对比。通过采用</a:t>
              </a:r>
              <a:r>
                <a:rPr kumimoji="1" lang="en-US" altLang="zh-CN" sz="1000" dirty="0">
                  <a:solidFill>
                    <a:srgbClr val="FFFFFF"/>
                  </a:solidFill>
                </a:rPr>
                <a:t>Matlab</a:t>
              </a:r>
              <a:r>
                <a:rPr kumimoji="1" lang="zh-CN" altLang="en-US" sz="1000" dirty="0">
                  <a:solidFill>
                    <a:srgbClr val="FFFFFF"/>
                  </a:solidFill>
                </a:rPr>
                <a:t>对应函数的数据集，将开发函数的计算的结果对比，实现了多解正确的要求。</a:t>
              </a:r>
              <a:endParaRPr kumimoji="1" lang="en-US" altLang="zh-CN" sz="1000" dirty="0">
                <a:solidFill>
                  <a:srgbClr val="FFFFFF"/>
                </a:solidFill>
              </a:endParaRPr>
            </a:p>
          </p:txBody>
        </p:sp>
        <p:sp>
          <p:nvSpPr>
            <p:cNvPr id="31" name="î$ḻîḍè">
              <a:extLst>
                <a:ext uri="{FF2B5EF4-FFF2-40B4-BE49-F238E27FC236}">
                  <a16:creationId xmlns:a16="http://schemas.microsoft.com/office/drawing/2014/main" id="{0E008CB0-00BF-76CF-2F51-EE4ED1A64B7E}"/>
                </a:ext>
              </a:extLst>
            </p:cNvPr>
            <p:cNvSpPr/>
            <p:nvPr/>
          </p:nvSpPr>
          <p:spPr>
            <a:xfrm>
              <a:off x="7210956" y="4868050"/>
              <a:ext cx="357926" cy="378575"/>
            </a:xfrm>
            <a:custGeom>
              <a:avLst/>
              <a:gdLst>
                <a:gd name="connsiteX0" fmla="*/ 371955 w 495300"/>
                <a:gd name="connsiteY0" fmla="*/ 621 h 523875"/>
                <a:gd name="connsiteX1" fmla="*/ 400530 w 495300"/>
                <a:gd name="connsiteY1" fmla="*/ 29196 h 523875"/>
                <a:gd name="connsiteX2" fmla="*/ 400530 w 495300"/>
                <a:gd name="connsiteY2" fmla="*/ 133971 h 523875"/>
                <a:gd name="connsiteX3" fmla="*/ 371955 w 495300"/>
                <a:gd name="connsiteY3" fmla="*/ 162546 h 523875"/>
                <a:gd name="connsiteX4" fmla="*/ 257655 w 495300"/>
                <a:gd name="connsiteY4" fmla="*/ 162546 h 523875"/>
                <a:gd name="connsiteX5" fmla="*/ 257655 w 495300"/>
                <a:gd name="connsiteY5" fmla="*/ 286371 h 523875"/>
                <a:gd name="connsiteX6" fmla="*/ 419580 w 495300"/>
                <a:gd name="connsiteY6" fmla="*/ 286371 h 523875"/>
                <a:gd name="connsiteX7" fmla="*/ 457680 w 495300"/>
                <a:gd name="connsiteY7" fmla="*/ 322566 h 523875"/>
                <a:gd name="connsiteX8" fmla="*/ 457680 w 495300"/>
                <a:gd name="connsiteY8" fmla="*/ 324471 h 523875"/>
                <a:gd name="connsiteX9" fmla="*/ 457680 w 495300"/>
                <a:gd name="connsiteY9" fmla="*/ 429246 h 523875"/>
                <a:gd name="connsiteX10" fmla="*/ 476730 w 495300"/>
                <a:gd name="connsiteY10" fmla="*/ 429246 h 523875"/>
                <a:gd name="connsiteX11" fmla="*/ 495780 w 495300"/>
                <a:gd name="connsiteY11" fmla="*/ 448296 h 523875"/>
                <a:gd name="connsiteX12" fmla="*/ 495780 w 495300"/>
                <a:gd name="connsiteY12" fmla="*/ 505446 h 523875"/>
                <a:gd name="connsiteX13" fmla="*/ 476730 w 495300"/>
                <a:gd name="connsiteY13" fmla="*/ 524496 h 523875"/>
                <a:gd name="connsiteX14" fmla="*/ 419580 w 495300"/>
                <a:gd name="connsiteY14" fmla="*/ 524496 h 523875"/>
                <a:gd name="connsiteX15" fmla="*/ 400530 w 495300"/>
                <a:gd name="connsiteY15" fmla="*/ 505446 h 523875"/>
                <a:gd name="connsiteX16" fmla="*/ 400530 w 495300"/>
                <a:gd name="connsiteY16" fmla="*/ 448296 h 523875"/>
                <a:gd name="connsiteX17" fmla="*/ 419580 w 495300"/>
                <a:gd name="connsiteY17" fmla="*/ 429246 h 523875"/>
                <a:gd name="connsiteX18" fmla="*/ 438630 w 495300"/>
                <a:gd name="connsiteY18" fmla="*/ 429246 h 523875"/>
                <a:gd name="connsiteX19" fmla="*/ 438630 w 495300"/>
                <a:gd name="connsiteY19" fmla="*/ 324471 h 523875"/>
                <a:gd name="connsiteX20" fmla="*/ 420533 w 495300"/>
                <a:gd name="connsiteY20" fmla="*/ 305421 h 523875"/>
                <a:gd name="connsiteX21" fmla="*/ 419580 w 495300"/>
                <a:gd name="connsiteY21" fmla="*/ 305421 h 523875"/>
                <a:gd name="connsiteX22" fmla="*/ 257655 w 495300"/>
                <a:gd name="connsiteY22" fmla="*/ 305421 h 523875"/>
                <a:gd name="connsiteX23" fmla="*/ 257655 w 495300"/>
                <a:gd name="connsiteY23" fmla="*/ 429246 h 523875"/>
                <a:gd name="connsiteX24" fmla="*/ 276705 w 495300"/>
                <a:gd name="connsiteY24" fmla="*/ 429246 h 523875"/>
                <a:gd name="connsiteX25" fmla="*/ 295755 w 495300"/>
                <a:gd name="connsiteY25" fmla="*/ 448296 h 523875"/>
                <a:gd name="connsiteX26" fmla="*/ 295755 w 495300"/>
                <a:gd name="connsiteY26" fmla="*/ 505446 h 523875"/>
                <a:gd name="connsiteX27" fmla="*/ 276705 w 495300"/>
                <a:gd name="connsiteY27" fmla="*/ 524496 h 523875"/>
                <a:gd name="connsiteX28" fmla="*/ 219555 w 495300"/>
                <a:gd name="connsiteY28" fmla="*/ 524496 h 523875"/>
                <a:gd name="connsiteX29" fmla="*/ 200505 w 495300"/>
                <a:gd name="connsiteY29" fmla="*/ 505446 h 523875"/>
                <a:gd name="connsiteX30" fmla="*/ 200505 w 495300"/>
                <a:gd name="connsiteY30" fmla="*/ 448296 h 523875"/>
                <a:gd name="connsiteX31" fmla="*/ 219555 w 495300"/>
                <a:gd name="connsiteY31" fmla="*/ 429246 h 523875"/>
                <a:gd name="connsiteX32" fmla="*/ 238605 w 495300"/>
                <a:gd name="connsiteY32" fmla="*/ 429246 h 523875"/>
                <a:gd name="connsiteX33" fmla="*/ 238605 w 495300"/>
                <a:gd name="connsiteY33" fmla="*/ 305421 h 523875"/>
                <a:gd name="connsiteX34" fmla="*/ 76680 w 495300"/>
                <a:gd name="connsiteY34" fmla="*/ 305421 h 523875"/>
                <a:gd name="connsiteX35" fmla="*/ 57630 w 495300"/>
                <a:gd name="connsiteY35" fmla="*/ 323519 h 523875"/>
                <a:gd name="connsiteX36" fmla="*/ 57630 w 495300"/>
                <a:gd name="connsiteY36" fmla="*/ 324471 h 523875"/>
                <a:gd name="connsiteX37" fmla="*/ 57630 w 495300"/>
                <a:gd name="connsiteY37" fmla="*/ 429246 h 523875"/>
                <a:gd name="connsiteX38" fmla="*/ 76680 w 495300"/>
                <a:gd name="connsiteY38" fmla="*/ 429246 h 523875"/>
                <a:gd name="connsiteX39" fmla="*/ 95730 w 495300"/>
                <a:gd name="connsiteY39" fmla="*/ 448296 h 523875"/>
                <a:gd name="connsiteX40" fmla="*/ 95730 w 495300"/>
                <a:gd name="connsiteY40" fmla="*/ 505446 h 523875"/>
                <a:gd name="connsiteX41" fmla="*/ 76680 w 495300"/>
                <a:gd name="connsiteY41" fmla="*/ 524496 h 523875"/>
                <a:gd name="connsiteX42" fmla="*/ 19530 w 495300"/>
                <a:gd name="connsiteY42" fmla="*/ 524496 h 523875"/>
                <a:gd name="connsiteX43" fmla="*/ 480 w 495300"/>
                <a:gd name="connsiteY43" fmla="*/ 505446 h 523875"/>
                <a:gd name="connsiteX44" fmla="*/ 480 w 495300"/>
                <a:gd name="connsiteY44" fmla="*/ 448296 h 523875"/>
                <a:gd name="connsiteX45" fmla="*/ 19530 w 495300"/>
                <a:gd name="connsiteY45" fmla="*/ 429246 h 523875"/>
                <a:gd name="connsiteX46" fmla="*/ 38580 w 495300"/>
                <a:gd name="connsiteY46" fmla="*/ 429246 h 523875"/>
                <a:gd name="connsiteX47" fmla="*/ 38580 w 495300"/>
                <a:gd name="connsiteY47" fmla="*/ 324471 h 523875"/>
                <a:gd name="connsiteX48" fmla="*/ 74775 w 495300"/>
                <a:gd name="connsiteY48" fmla="*/ 286371 h 523875"/>
                <a:gd name="connsiteX49" fmla="*/ 76680 w 495300"/>
                <a:gd name="connsiteY49" fmla="*/ 286371 h 523875"/>
                <a:gd name="connsiteX50" fmla="*/ 238605 w 495300"/>
                <a:gd name="connsiteY50" fmla="*/ 286371 h 523875"/>
                <a:gd name="connsiteX51" fmla="*/ 238605 w 495300"/>
                <a:gd name="connsiteY51" fmla="*/ 162546 h 523875"/>
                <a:gd name="connsiteX52" fmla="*/ 124305 w 495300"/>
                <a:gd name="connsiteY52" fmla="*/ 162546 h 523875"/>
                <a:gd name="connsiteX53" fmla="*/ 95730 w 495300"/>
                <a:gd name="connsiteY53" fmla="*/ 133971 h 523875"/>
                <a:gd name="connsiteX54" fmla="*/ 95730 w 495300"/>
                <a:gd name="connsiteY54" fmla="*/ 29196 h 523875"/>
                <a:gd name="connsiteX55" fmla="*/ 124305 w 495300"/>
                <a:gd name="connsiteY55" fmla="*/ 621 h 523875"/>
                <a:gd name="connsiteX56" fmla="*/ 371955 w 495300"/>
                <a:gd name="connsiteY56" fmla="*/ 621 h 523875"/>
                <a:gd name="connsiteX57" fmla="*/ 148118 w 495300"/>
                <a:gd name="connsiteY57" fmla="*/ 95871 h 523875"/>
                <a:gd name="connsiteX58" fmla="*/ 133830 w 495300"/>
                <a:gd name="connsiteY58" fmla="*/ 110159 h 523875"/>
                <a:gd name="connsiteX59" fmla="*/ 148118 w 495300"/>
                <a:gd name="connsiteY59" fmla="*/ 124446 h 523875"/>
                <a:gd name="connsiteX60" fmla="*/ 162405 w 495300"/>
                <a:gd name="connsiteY60" fmla="*/ 110159 h 523875"/>
                <a:gd name="connsiteX61" fmla="*/ 148118 w 495300"/>
                <a:gd name="connsiteY61" fmla="*/ 9587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95300" h="523875">
                  <a:moveTo>
                    <a:pt x="371955" y="621"/>
                  </a:moveTo>
                  <a:cubicBezTo>
                    <a:pt x="388148" y="621"/>
                    <a:pt x="400530" y="13004"/>
                    <a:pt x="400530" y="29196"/>
                  </a:cubicBezTo>
                  <a:lnTo>
                    <a:pt x="400530" y="133971"/>
                  </a:lnTo>
                  <a:cubicBezTo>
                    <a:pt x="400530" y="150164"/>
                    <a:pt x="388148" y="162546"/>
                    <a:pt x="371955" y="162546"/>
                  </a:cubicBezTo>
                  <a:lnTo>
                    <a:pt x="257655" y="162546"/>
                  </a:lnTo>
                  <a:lnTo>
                    <a:pt x="257655" y="286371"/>
                  </a:lnTo>
                  <a:lnTo>
                    <a:pt x="419580" y="286371"/>
                  </a:lnTo>
                  <a:cubicBezTo>
                    <a:pt x="439583" y="286371"/>
                    <a:pt x="456727" y="302564"/>
                    <a:pt x="457680" y="322566"/>
                  </a:cubicBezTo>
                  <a:lnTo>
                    <a:pt x="457680" y="324471"/>
                  </a:lnTo>
                  <a:lnTo>
                    <a:pt x="457680" y="429246"/>
                  </a:lnTo>
                  <a:lnTo>
                    <a:pt x="476730" y="429246"/>
                  </a:lnTo>
                  <a:cubicBezTo>
                    <a:pt x="487208" y="429246"/>
                    <a:pt x="495780" y="437819"/>
                    <a:pt x="495780" y="448296"/>
                  </a:cubicBezTo>
                  <a:lnTo>
                    <a:pt x="495780" y="505446"/>
                  </a:lnTo>
                  <a:cubicBezTo>
                    <a:pt x="495780" y="515924"/>
                    <a:pt x="487208" y="524496"/>
                    <a:pt x="476730" y="524496"/>
                  </a:cubicBezTo>
                  <a:lnTo>
                    <a:pt x="419580" y="524496"/>
                  </a:lnTo>
                  <a:cubicBezTo>
                    <a:pt x="409102" y="524496"/>
                    <a:pt x="400530" y="515924"/>
                    <a:pt x="400530" y="505446"/>
                  </a:cubicBezTo>
                  <a:lnTo>
                    <a:pt x="400530" y="448296"/>
                  </a:lnTo>
                  <a:cubicBezTo>
                    <a:pt x="400530" y="437819"/>
                    <a:pt x="409102" y="429246"/>
                    <a:pt x="419580" y="429246"/>
                  </a:cubicBezTo>
                  <a:lnTo>
                    <a:pt x="438630" y="429246"/>
                  </a:lnTo>
                  <a:lnTo>
                    <a:pt x="438630" y="324471"/>
                  </a:lnTo>
                  <a:cubicBezTo>
                    <a:pt x="438630" y="313994"/>
                    <a:pt x="431010" y="306374"/>
                    <a:pt x="420533" y="305421"/>
                  </a:cubicBezTo>
                  <a:lnTo>
                    <a:pt x="419580" y="305421"/>
                  </a:lnTo>
                  <a:lnTo>
                    <a:pt x="257655" y="305421"/>
                  </a:lnTo>
                  <a:lnTo>
                    <a:pt x="257655" y="429246"/>
                  </a:lnTo>
                  <a:lnTo>
                    <a:pt x="276705" y="429246"/>
                  </a:lnTo>
                  <a:cubicBezTo>
                    <a:pt x="287183" y="429246"/>
                    <a:pt x="295755" y="437819"/>
                    <a:pt x="295755" y="448296"/>
                  </a:cubicBezTo>
                  <a:lnTo>
                    <a:pt x="295755" y="505446"/>
                  </a:lnTo>
                  <a:cubicBezTo>
                    <a:pt x="295755" y="515924"/>
                    <a:pt x="287183" y="524496"/>
                    <a:pt x="276705" y="524496"/>
                  </a:cubicBezTo>
                  <a:lnTo>
                    <a:pt x="219555" y="524496"/>
                  </a:lnTo>
                  <a:cubicBezTo>
                    <a:pt x="209077" y="524496"/>
                    <a:pt x="200505" y="515924"/>
                    <a:pt x="200505" y="505446"/>
                  </a:cubicBezTo>
                  <a:lnTo>
                    <a:pt x="200505" y="448296"/>
                  </a:lnTo>
                  <a:cubicBezTo>
                    <a:pt x="200505" y="437819"/>
                    <a:pt x="209077" y="429246"/>
                    <a:pt x="219555" y="429246"/>
                  </a:cubicBezTo>
                  <a:lnTo>
                    <a:pt x="238605" y="429246"/>
                  </a:lnTo>
                  <a:lnTo>
                    <a:pt x="238605" y="305421"/>
                  </a:lnTo>
                  <a:lnTo>
                    <a:pt x="76680" y="305421"/>
                  </a:lnTo>
                  <a:cubicBezTo>
                    <a:pt x="66202" y="305421"/>
                    <a:pt x="58583" y="313041"/>
                    <a:pt x="57630" y="323519"/>
                  </a:cubicBezTo>
                  <a:lnTo>
                    <a:pt x="57630" y="324471"/>
                  </a:lnTo>
                  <a:lnTo>
                    <a:pt x="57630" y="429246"/>
                  </a:lnTo>
                  <a:lnTo>
                    <a:pt x="76680" y="429246"/>
                  </a:lnTo>
                  <a:cubicBezTo>
                    <a:pt x="87158" y="429246"/>
                    <a:pt x="95730" y="437819"/>
                    <a:pt x="95730" y="448296"/>
                  </a:cubicBezTo>
                  <a:lnTo>
                    <a:pt x="95730" y="505446"/>
                  </a:lnTo>
                  <a:cubicBezTo>
                    <a:pt x="95730" y="515924"/>
                    <a:pt x="87158" y="524496"/>
                    <a:pt x="76680" y="524496"/>
                  </a:cubicBezTo>
                  <a:lnTo>
                    <a:pt x="19530" y="524496"/>
                  </a:lnTo>
                  <a:cubicBezTo>
                    <a:pt x="9052" y="524496"/>
                    <a:pt x="480" y="515924"/>
                    <a:pt x="480" y="505446"/>
                  </a:cubicBezTo>
                  <a:lnTo>
                    <a:pt x="480" y="448296"/>
                  </a:lnTo>
                  <a:cubicBezTo>
                    <a:pt x="480" y="437819"/>
                    <a:pt x="9052" y="429246"/>
                    <a:pt x="19530" y="429246"/>
                  </a:cubicBezTo>
                  <a:lnTo>
                    <a:pt x="38580" y="429246"/>
                  </a:lnTo>
                  <a:lnTo>
                    <a:pt x="38580" y="324471"/>
                  </a:lnTo>
                  <a:cubicBezTo>
                    <a:pt x="38580" y="304469"/>
                    <a:pt x="54773" y="287324"/>
                    <a:pt x="74775" y="286371"/>
                  </a:cubicBezTo>
                  <a:lnTo>
                    <a:pt x="76680" y="286371"/>
                  </a:lnTo>
                  <a:lnTo>
                    <a:pt x="238605" y="286371"/>
                  </a:lnTo>
                  <a:lnTo>
                    <a:pt x="238605" y="162546"/>
                  </a:lnTo>
                  <a:lnTo>
                    <a:pt x="124305" y="162546"/>
                  </a:lnTo>
                  <a:cubicBezTo>
                    <a:pt x="108112" y="162546"/>
                    <a:pt x="95730" y="150164"/>
                    <a:pt x="95730" y="133971"/>
                  </a:cubicBezTo>
                  <a:lnTo>
                    <a:pt x="95730" y="29196"/>
                  </a:lnTo>
                  <a:cubicBezTo>
                    <a:pt x="95730" y="13004"/>
                    <a:pt x="108112" y="621"/>
                    <a:pt x="124305" y="621"/>
                  </a:cubicBezTo>
                  <a:lnTo>
                    <a:pt x="371955" y="621"/>
                  </a:lnTo>
                  <a:close/>
                  <a:moveTo>
                    <a:pt x="148118" y="95871"/>
                  </a:moveTo>
                  <a:cubicBezTo>
                    <a:pt x="140498" y="95871"/>
                    <a:pt x="133830" y="102539"/>
                    <a:pt x="133830" y="110159"/>
                  </a:cubicBezTo>
                  <a:cubicBezTo>
                    <a:pt x="133830" y="117779"/>
                    <a:pt x="140498" y="124446"/>
                    <a:pt x="148118" y="124446"/>
                  </a:cubicBezTo>
                  <a:cubicBezTo>
                    <a:pt x="155737" y="124446"/>
                    <a:pt x="162405" y="117779"/>
                    <a:pt x="162405" y="110159"/>
                  </a:cubicBezTo>
                  <a:cubicBezTo>
                    <a:pt x="162405" y="102539"/>
                    <a:pt x="155737" y="95871"/>
                    <a:pt x="148118" y="9587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32" name="i$ļîḋe">
              <a:extLst>
                <a:ext uri="{FF2B5EF4-FFF2-40B4-BE49-F238E27FC236}">
                  <a16:creationId xmlns:a16="http://schemas.microsoft.com/office/drawing/2014/main" id="{02D89372-9C57-2D0D-FF28-10C9A6EC6882}"/>
                </a:ext>
              </a:extLst>
            </p:cNvPr>
            <p:cNvSpPr/>
            <p:nvPr/>
          </p:nvSpPr>
          <p:spPr>
            <a:xfrm>
              <a:off x="9590486" y="4915930"/>
              <a:ext cx="377087" cy="282815"/>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133 w 533400"/>
                <a:gd name="connsiteY9" fmla="*/ 198741 h 400050"/>
                <a:gd name="connsiteX10" fmla="*/ 351128 w 533400"/>
                <a:gd name="connsiteY10" fmla="*/ 204456 h 400050"/>
                <a:gd name="connsiteX11" fmla="*/ 351128 w 533400"/>
                <a:gd name="connsiteY11" fmla="*/ 204456 h 400050"/>
                <a:gd name="connsiteX12" fmla="*/ 267308 w 533400"/>
                <a:gd name="connsiteY12" fmla="*/ 315899 h 400050"/>
                <a:gd name="connsiteX13" fmla="*/ 264451 w 533400"/>
                <a:gd name="connsiteY13" fmla="*/ 318756 h 400050"/>
                <a:gd name="connsiteX14" fmla="*/ 224446 w 533400"/>
                <a:gd name="connsiteY14" fmla="*/ 318756 h 400050"/>
                <a:gd name="connsiteX15" fmla="*/ 224446 w 533400"/>
                <a:gd name="connsiteY15" fmla="*/ 318756 h 400050"/>
                <a:gd name="connsiteX16" fmla="*/ 162533 w 533400"/>
                <a:gd name="connsiteY16" fmla="*/ 257796 h 400050"/>
                <a:gd name="connsiteX17" fmla="*/ 160628 w 533400"/>
                <a:gd name="connsiteY17" fmla="*/ 255891 h 400050"/>
                <a:gd name="connsiteX18" fmla="*/ 120623 w 533400"/>
                <a:gd name="connsiteY18" fmla="*/ 259701 h 400050"/>
                <a:gd name="connsiteX19" fmla="*/ 120623 w 533400"/>
                <a:gd name="connsiteY19" fmla="*/ 259701 h 400050"/>
                <a:gd name="connsiteX20" fmla="*/ 32993 w 533400"/>
                <a:gd name="connsiteY20" fmla="*/ 366381 h 400050"/>
                <a:gd name="connsiteX21" fmla="*/ 31088 w 533400"/>
                <a:gd name="connsiteY21" fmla="*/ 372096 h 400050"/>
                <a:gd name="connsiteX22" fmla="*/ 40613 w 533400"/>
                <a:gd name="connsiteY22" fmla="*/ 381621 h 400050"/>
                <a:gd name="connsiteX23" fmla="*/ 40613 w 533400"/>
                <a:gd name="connsiteY23" fmla="*/ 381621 h 400050"/>
                <a:gd name="connsiteX24" fmla="*/ 497813 w 533400"/>
                <a:gd name="connsiteY24" fmla="*/ 381621 h 400050"/>
                <a:gd name="connsiteX25" fmla="*/ 503528 w 533400"/>
                <a:gd name="connsiteY25" fmla="*/ 379716 h 400050"/>
                <a:gd name="connsiteX26" fmla="*/ 506386 w 533400"/>
                <a:gd name="connsiteY26" fmla="*/ 366381 h 400050"/>
                <a:gd name="connsiteX27" fmla="*/ 506386 w 533400"/>
                <a:gd name="connsiteY27" fmla="*/ 366381 h 400050"/>
                <a:gd name="connsiteX28" fmla="*/ 398753 w 533400"/>
                <a:gd name="connsiteY28" fmla="*/ 205409 h 400050"/>
                <a:gd name="connsiteX29" fmla="*/ 391133 w 533400"/>
                <a:gd name="connsiteY29" fmla="*/ 198741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626" y="621"/>
                    <a:pt x="534008" y="13004"/>
                    <a:pt x="534008" y="29196"/>
                  </a:cubicBezTo>
                  <a:lnTo>
                    <a:pt x="534008" y="372096"/>
                  </a:lnTo>
                  <a:cubicBezTo>
                    <a:pt x="534008" y="388289"/>
                    <a:pt x="521626" y="400671"/>
                    <a:pt x="505433" y="400671"/>
                  </a:cubicBezTo>
                  <a:lnTo>
                    <a:pt x="29183" y="400671"/>
                  </a:lnTo>
                  <a:cubicBezTo>
                    <a:pt x="12990" y="400671"/>
                    <a:pt x="608" y="388289"/>
                    <a:pt x="608" y="372096"/>
                  </a:cubicBezTo>
                  <a:lnTo>
                    <a:pt x="608" y="29196"/>
                  </a:lnTo>
                  <a:cubicBezTo>
                    <a:pt x="608" y="13004"/>
                    <a:pt x="12990" y="621"/>
                    <a:pt x="29183" y="621"/>
                  </a:cubicBezTo>
                  <a:lnTo>
                    <a:pt x="505433" y="621"/>
                  </a:lnTo>
                  <a:close/>
                  <a:moveTo>
                    <a:pt x="391133" y="198741"/>
                  </a:moveTo>
                  <a:cubicBezTo>
                    <a:pt x="378751" y="189216"/>
                    <a:pt x="360653" y="192074"/>
                    <a:pt x="351128" y="204456"/>
                  </a:cubicBezTo>
                  <a:lnTo>
                    <a:pt x="351128" y="204456"/>
                  </a:lnTo>
                  <a:lnTo>
                    <a:pt x="267308" y="315899"/>
                  </a:lnTo>
                  <a:cubicBezTo>
                    <a:pt x="266355" y="316851"/>
                    <a:pt x="265403" y="317804"/>
                    <a:pt x="264451" y="318756"/>
                  </a:cubicBezTo>
                  <a:cubicBezTo>
                    <a:pt x="253021" y="330186"/>
                    <a:pt x="234923" y="330186"/>
                    <a:pt x="224446" y="318756"/>
                  </a:cubicBezTo>
                  <a:lnTo>
                    <a:pt x="224446" y="318756"/>
                  </a:lnTo>
                  <a:lnTo>
                    <a:pt x="162533" y="257796"/>
                  </a:lnTo>
                  <a:cubicBezTo>
                    <a:pt x="161580" y="256844"/>
                    <a:pt x="161580" y="256844"/>
                    <a:pt x="160628" y="255891"/>
                  </a:cubicBezTo>
                  <a:cubicBezTo>
                    <a:pt x="148246" y="245414"/>
                    <a:pt x="130148" y="247319"/>
                    <a:pt x="120623" y="259701"/>
                  </a:cubicBezTo>
                  <a:lnTo>
                    <a:pt x="120623" y="259701"/>
                  </a:lnTo>
                  <a:lnTo>
                    <a:pt x="32993" y="366381"/>
                  </a:lnTo>
                  <a:cubicBezTo>
                    <a:pt x="32040" y="368286"/>
                    <a:pt x="31088" y="370191"/>
                    <a:pt x="31088" y="372096"/>
                  </a:cubicBezTo>
                  <a:cubicBezTo>
                    <a:pt x="31088" y="377811"/>
                    <a:pt x="34898" y="381621"/>
                    <a:pt x="40613" y="381621"/>
                  </a:cubicBezTo>
                  <a:lnTo>
                    <a:pt x="40613" y="381621"/>
                  </a:lnTo>
                  <a:lnTo>
                    <a:pt x="497813" y="381621"/>
                  </a:lnTo>
                  <a:cubicBezTo>
                    <a:pt x="499718" y="381621"/>
                    <a:pt x="501623" y="380669"/>
                    <a:pt x="503528" y="379716"/>
                  </a:cubicBezTo>
                  <a:cubicBezTo>
                    <a:pt x="508290" y="376859"/>
                    <a:pt x="509243" y="371144"/>
                    <a:pt x="506386" y="366381"/>
                  </a:cubicBezTo>
                  <a:lnTo>
                    <a:pt x="506386" y="366381"/>
                  </a:lnTo>
                  <a:lnTo>
                    <a:pt x="398753" y="205409"/>
                  </a:lnTo>
                  <a:cubicBezTo>
                    <a:pt x="395896" y="202551"/>
                    <a:pt x="393990" y="200646"/>
                    <a:pt x="391133" y="198741"/>
                  </a:cubicBezTo>
                  <a:close/>
                  <a:moveTo>
                    <a:pt x="95858" y="57771"/>
                  </a:moveTo>
                  <a:cubicBezTo>
                    <a:pt x="74903" y="57771"/>
                    <a:pt x="57758" y="74916"/>
                    <a:pt x="57758" y="95871"/>
                  </a:cubicBezTo>
                  <a:cubicBezTo>
                    <a:pt x="57758" y="116826"/>
                    <a:pt x="74903" y="133971"/>
                    <a:pt x="95858" y="133971"/>
                  </a:cubicBezTo>
                  <a:cubicBezTo>
                    <a:pt x="116813" y="133971"/>
                    <a:pt x="133958" y="116826"/>
                    <a:pt x="133958" y="95871"/>
                  </a:cubicBezTo>
                  <a:cubicBezTo>
                    <a:pt x="133958" y="74916"/>
                    <a:pt x="116813" y="57771"/>
                    <a:pt x="95858" y="5777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Tree>
    <p:extLst>
      <p:ext uri="{BB962C8B-B14F-4D97-AF65-F5344CB8AC3E}">
        <p14:creationId xmlns:p14="http://schemas.microsoft.com/office/powerpoint/2010/main" val="3111282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a:t>
            </a:r>
            <a:r>
              <a:rPr lang="zh-CN" altLang="en-US"/>
              <a:t>试用期关键性工作总结</a:t>
            </a:r>
            <a:endParaRPr lang="zh-CN" altLang="en-US" dirty="0"/>
          </a:p>
        </p:txBody>
      </p:sp>
      <p:sp>
        <p:nvSpPr>
          <p:cNvPr id="3" name="副标题 2"/>
          <p:cNvSpPr>
            <a:spLocks noGrp="1"/>
          </p:cNvSpPr>
          <p:nvPr>
            <p:ph type="subTitle" idx="1"/>
          </p:nvPr>
        </p:nvSpPr>
        <p:spPr>
          <a:xfrm>
            <a:off x="551384" y="979072"/>
            <a:ext cx="10225136" cy="576263"/>
          </a:xfrm>
        </p:spPr>
        <p:txBody>
          <a:bodyPr/>
          <a:lstStyle/>
          <a:p>
            <a:r>
              <a:rPr lang="en-US" altLang="zh-CN" dirty="0">
                <a:sym typeface="+mn-ea"/>
              </a:rPr>
              <a:t>2.4 </a:t>
            </a:r>
            <a:r>
              <a:rPr lang="zh-CN" altLang="en-US" sz="2400" dirty="0"/>
              <a:t>基于</a:t>
            </a:r>
            <a:r>
              <a:rPr lang="en-US" altLang="zh-CN" sz="2400" dirty="0"/>
              <a:t>Julia</a:t>
            </a:r>
            <a:r>
              <a:rPr lang="zh-CN" altLang="en-US" sz="2400" dirty="0"/>
              <a:t>或</a:t>
            </a:r>
            <a:r>
              <a:rPr lang="en-US" altLang="zh-CN" sz="2400" dirty="0"/>
              <a:t>Julia</a:t>
            </a:r>
            <a:r>
              <a:rPr lang="zh-CN" altLang="en-US" sz="2400" dirty="0"/>
              <a:t>与</a:t>
            </a:r>
            <a:r>
              <a:rPr lang="en-US" altLang="zh-CN" sz="2400" dirty="0"/>
              <a:t>Python</a:t>
            </a:r>
            <a:r>
              <a:rPr lang="zh-CN" altLang="en-US" sz="2400" dirty="0"/>
              <a:t>混合编程完成聚类分析相关函数库的开发</a:t>
            </a:r>
          </a:p>
        </p:txBody>
      </p:sp>
      <p:grpSp>
        <p:nvGrpSpPr>
          <p:cNvPr id="4" name="组合 3">
            <a:extLst>
              <a:ext uri="{FF2B5EF4-FFF2-40B4-BE49-F238E27FC236}">
                <a16:creationId xmlns:a16="http://schemas.microsoft.com/office/drawing/2014/main" id="{C0A3A2A9-D74C-4EE2-2631-3221D61A5557}"/>
              </a:ext>
            </a:extLst>
          </p:cNvPr>
          <p:cNvGrpSpPr/>
          <p:nvPr/>
        </p:nvGrpSpPr>
        <p:grpSpPr>
          <a:xfrm>
            <a:off x="653779" y="1536711"/>
            <a:ext cx="10361354" cy="3368343"/>
            <a:chOff x="653779" y="1536711"/>
            <a:chExt cx="10361354" cy="3368343"/>
          </a:xfrm>
        </p:grpSpPr>
        <p:sp>
          <p:nvSpPr>
            <p:cNvPr id="6" name="îṡ1ïḓe">
              <a:extLst>
                <a:ext uri="{FF2B5EF4-FFF2-40B4-BE49-F238E27FC236}">
                  <a16:creationId xmlns:a16="http://schemas.microsoft.com/office/drawing/2014/main" id="{4AAD5A22-EBCE-8940-C300-62A37188D8BF}"/>
                </a:ext>
              </a:extLst>
            </p:cNvPr>
            <p:cNvSpPr txBox="1"/>
            <p:nvPr/>
          </p:nvSpPr>
          <p:spPr>
            <a:xfrm>
              <a:off x="719108" y="1925390"/>
              <a:ext cx="3059336" cy="584775"/>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lang="zh-CN" altLang="en-US" sz="3200" b="1" dirty="0">
                  <a:solidFill>
                    <a:schemeClr val="accent1"/>
                  </a:solidFill>
                </a:rPr>
                <a:t>聚类分析</a:t>
              </a:r>
              <a:r>
                <a:rPr kumimoji="0" lang="zh-CN" altLang="en-US" sz="3200" b="1" i="0" u="none" strike="noStrike" kern="1200" cap="none" spc="0" normalizeH="0" baseline="0" noProof="0" dirty="0">
                  <a:ln>
                    <a:noFill/>
                  </a:ln>
                  <a:solidFill>
                    <a:schemeClr val="accent1"/>
                  </a:solidFill>
                  <a:effectLst/>
                  <a:uLnTx/>
                  <a:uFillTx/>
                </a:rPr>
                <a:t>函数库</a:t>
              </a:r>
              <a:endParaRPr kumimoji="0" lang="en-US" altLang="zh-CN" sz="3200" b="1" i="0" u="none" strike="noStrike" kern="1200" cap="none" spc="0" normalizeH="0" baseline="0" noProof="0" dirty="0">
                <a:ln>
                  <a:noFill/>
                </a:ln>
                <a:solidFill>
                  <a:schemeClr val="accent1"/>
                </a:solidFill>
                <a:effectLst/>
                <a:uLnTx/>
                <a:uFillTx/>
              </a:endParaRPr>
            </a:p>
          </p:txBody>
        </p:sp>
        <p:sp>
          <p:nvSpPr>
            <p:cNvPr id="7" name="ïSľîďé">
              <a:extLst>
                <a:ext uri="{FF2B5EF4-FFF2-40B4-BE49-F238E27FC236}">
                  <a16:creationId xmlns:a16="http://schemas.microsoft.com/office/drawing/2014/main" id="{2A8228F7-8858-AF74-13C3-1115E54CF97F}"/>
                </a:ext>
              </a:extLst>
            </p:cNvPr>
            <p:cNvSpPr/>
            <p:nvPr/>
          </p:nvSpPr>
          <p:spPr>
            <a:xfrm>
              <a:off x="653779" y="2894466"/>
              <a:ext cx="3360667" cy="2010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20000"/>
                </a:lnSpc>
              </a:pPr>
              <a:r>
                <a:rPr lang="zh-CN" altLang="en-US" sz="1400" dirty="0">
                  <a:solidFill>
                    <a:schemeClr val="tx1">
                      <a:alpha val="60000"/>
                    </a:schemeClr>
                  </a:solidFill>
                  <a:effectLst/>
                </a:rPr>
                <a:t>聚类分析函数库结果展示主要包含三个</a:t>
              </a:r>
              <a:r>
                <a:rPr lang="zh-CN" altLang="en-US" sz="1400" dirty="0">
                  <a:solidFill>
                    <a:schemeClr val="tx1">
                      <a:alpha val="60000"/>
                    </a:schemeClr>
                  </a:solidFill>
                </a:rPr>
                <a:t>方面</a:t>
              </a:r>
              <a:r>
                <a:rPr lang="zh-CN" altLang="en-US" sz="1400" dirty="0">
                  <a:solidFill>
                    <a:schemeClr val="tx1">
                      <a:alpha val="60000"/>
                    </a:schemeClr>
                  </a:solidFill>
                  <a:effectLst/>
                </a:rPr>
                <a:t>：目录结构、代码实现、结果分析。</a:t>
              </a:r>
              <a:endParaRPr lang="en-US" altLang="zh-CN" sz="1400" dirty="0">
                <a:solidFill>
                  <a:schemeClr val="tx1">
                    <a:alpha val="60000"/>
                  </a:schemeClr>
                </a:solidFill>
                <a:effectLst/>
              </a:endParaRPr>
            </a:p>
            <a:p>
              <a:pPr>
                <a:lnSpc>
                  <a:spcPct val="120000"/>
                </a:lnSpc>
              </a:pPr>
              <a:endParaRPr lang="en-US" altLang="zh-CN" sz="1400" dirty="0">
                <a:solidFill>
                  <a:schemeClr val="tx1">
                    <a:alpha val="60000"/>
                  </a:schemeClr>
                </a:solidFill>
              </a:endParaRPr>
            </a:p>
            <a:p>
              <a:pPr>
                <a:lnSpc>
                  <a:spcPct val="120000"/>
                </a:lnSpc>
              </a:pPr>
              <a:r>
                <a:rPr lang="zh-CN" altLang="en-US" sz="1400" dirty="0">
                  <a:solidFill>
                    <a:schemeClr val="tx1">
                      <a:alpha val="60000"/>
                    </a:schemeClr>
                  </a:solidFill>
                  <a:effectLst/>
                </a:rPr>
                <a:t>聚类分析函数库共开发完成函数</a:t>
              </a:r>
              <a:r>
                <a:rPr lang="en-US" altLang="zh-CN" sz="1400" dirty="0">
                  <a:solidFill>
                    <a:schemeClr val="tx1">
                      <a:alpha val="60000"/>
                    </a:schemeClr>
                  </a:solidFill>
                  <a:effectLst/>
                </a:rPr>
                <a:t>28</a:t>
              </a:r>
              <a:r>
                <a:rPr lang="zh-CN" altLang="en-US" sz="1400" dirty="0">
                  <a:solidFill>
                    <a:schemeClr val="tx1">
                      <a:alpha val="60000"/>
                    </a:schemeClr>
                  </a:solidFill>
                  <a:effectLst/>
                </a:rPr>
                <a:t>个，包括层次聚类、</a:t>
              </a:r>
              <a:r>
                <a:rPr lang="en-US" altLang="zh-CN" sz="1400" dirty="0">
                  <a:solidFill>
                    <a:schemeClr val="tx1">
                      <a:alpha val="60000"/>
                    </a:schemeClr>
                  </a:solidFill>
                  <a:effectLst/>
                </a:rPr>
                <a:t>K</a:t>
              </a:r>
              <a:r>
                <a:rPr lang="zh-CN" altLang="en-US" sz="1400" dirty="0">
                  <a:solidFill>
                    <a:schemeClr val="tx1">
                      <a:alpha val="60000"/>
                    </a:schemeClr>
                  </a:solidFill>
                  <a:effectLst/>
                </a:rPr>
                <a:t>均值、</a:t>
              </a:r>
              <a:r>
                <a:rPr lang="en-US" altLang="zh-CN" sz="1400" dirty="0">
                  <a:solidFill>
                    <a:schemeClr val="tx1">
                      <a:alpha val="60000"/>
                    </a:schemeClr>
                  </a:solidFill>
                  <a:effectLst/>
                </a:rPr>
                <a:t>K</a:t>
              </a:r>
              <a:r>
                <a:rPr lang="zh-CN" altLang="en-US" sz="1400" dirty="0">
                  <a:solidFill>
                    <a:schemeClr val="tx1">
                      <a:alpha val="60000"/>
                    </a:schemeClr>
                  </a:solidFill>
                  <a:effectLst/>
                </a:rPr>
                <a:t>中心、</a:t>
              </a:r>
              <a:r>
                <a:rPr lang="en-US" altLang="zh-CN" sz="1400" dirty="0">
                  <a:solidFill>
                    <a:schemeClr val="tx1">
                      <a:alpha val="60000"/>
                    </a:schemeClr>
                  </a:solidFill>
                  <a:effectLst/>
                </a:rPr>
                <a:t>DBSCAN</a:t>
              </a:r>
              <a:r>
                <a:rPr lang="zh-CN" altLang="en-US" sz="1400" dirty="0">
                  <a:solidFill>
                    <a:schemeClr val="tx1">
                      <a:alpha val="60000"/>
                    </a:schemeClr>
                  </a:solidFill>
                  <a:effectLst/>
                </a:rPr>
                <a:t>、</a:t>
              </a:r>
              <a:endParaRPr lang="en-US" altLang="zh-CN" sz="1400" dirty="0">
                <a:solidFill>
                  <a:schemeClr val="tx1">
                    <a:alpha val="60000"/>
                  </a:schemeClr>
                </a:solidFill>
                <a:effectLst/>
              </a:endParaRPr>
            </a:p>
            <a:p>
              <a:pPr>
                <a:lnSpc>
                  <a:spcPct val="120000"/>
                </a:lnSpc>
              </a:pPr>
              <a:r>
                <a:rPr lang="zh-CN" altLang="en-US" sz="1400" dirty="0">
                  <a:solidFill>
                    <a:schemeClr val="tx1">
                      <a:alpha val="60000"/>
                    </a:schemeClr>
                  </a:solidFill>
                </a:rPr>
                <a:t>谱聚类、高斯混合模型、最近邻、簇的可视化、隐马尔可夫模型。</a:t>
              </a:r>
              <a:endParaRPr lang="en-US" altLang="zh-CN" sz="1400" dirty="0">
                <a:solidFill>
                  <a:schemeClr val="tx1">
                    <a:alpha val="60000"/>
                  </a:schemeClr>
                </a:solidFill>
                <a:effectLst/>
              </a:endParaRPr>
            </a:p>
          </p:txBody>
        </p:sp>
        <p:sp>
          <p:nvSpPr>
            <p:cNvPr id="24" name="išlîďê">
              <a:extLst>
                <a:ext uri="{FF2B5EF4-FFF2-40B4-BE49-F238E27FC236}">
                  <a16:creationId xmlns:a16="http://schemas.microsoft.com/office/drawing/2014/main" id="{09CF378C-BC9F-0E3E-33F4-99E8B78971C6}"/>
                </a:ext>
              </a:extLst>
            </p:cNvPr>
            <p:cNvSpPr/>
            <p:nvPr/>
          </p:nvSpPr>
          <p:spPr>
            <a:xfrm>
              <a:off x="4871864" y="1546503"/>
              <a:ext cx="1422399" cy="525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dirty="0">
                  <a:solidFill>
                    <a:schemeClr val="tx1"/>
                  </a:solidFill>
                </a:rPr>
                <a:t>目录结构</a:t>
              </a:r>
              <a:endParaRPr kumimoji="1" lang="en-US" altLang="zh-CN" sz="2000" b="1" dirty="0">
                <a:solidFill>
                  <a:schemeClr val="tx1"/>
                </a:solidFill>
              </a:endParaRPr>
            </a:p>
          </p:txBody>
        </p:sp>
        <p:sp>
          <p:nvSpPr>
            <p:cNvPr id="27" name="iṡlïḓé">
              <a:extLst>
                <a:ext uri="{FF2B5EF4-FFF2-40B4-BE49-F238E27FC236}">
                  <a16:creationId xmlns:a16="http://schemas.microsoft.com/office/drawing/2014/main" id="{DAB501AC-092D-9C80-9511-04A6A1EAF6A7}"/>
                </a:ext>
              </a:extLst>
            </p:cNvPr>
            <p:cNvSpPr/>
            <p:nvPr/>
          </p:nvSpPr>
          <p:spPr>
            <a:xfrm>
              <a:off x="7251295" y="1536711"/>
              <a:ext cx="1422399" cy="525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dirty="0">
                  <a:solidFill>
                    <a:schemeClr val="tx1"/>
                  </a:solidFill>
                </a:rPr>
                <a:t>代码实现</a:t>
              </a:r>
              <a:endParaRPr kumimoji="1" lang="en-US" altLang="zh-CN" sz="2000" b="1" dirty="0">
                <a:solidFill>
                  <a:schemeClr val="tx1"/>
                </a:solidFill>
              </a:endParaRPr>
            </a:p>
          </p:txBody>
        </p:sp>
        <p:sp>
          <p:nvSpPr>
            <p:cNvPr id="29" name="íṥļíḓe">
              <a:extLst>
                <a:ext uri="{FF2B5EF4-FFF2-40B4-BE49-F238E27FC236}">
                  <a16:creationId xmlns:a16="http://schemas.microsoft.com/office/drawing/2014/main" id="{39CA8CD4-471C-1E41-B195-672C84DA8F7C}"/>
                </a:ext>
              </a:extLst>
            </p:cNvPr>
            <p:cNvSpPr/>
            <p:nvPr/>
          </p:nvSpPr>
          <p:spPr>
            <a:xfrm>
              <a:off x="9592734" y="1555335"/>
              <a:ext cx="1422399" cy="5258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dirty="0">
                  <a:solidFill>
                    <a:schemeClr val="tx1"/>
                  </a:solidFill>
                </a:rPr>
                <a:t>结果分析</a:t>
              </a:r>
              <a:endParaRPr kumimoji="1" lang="en-US" altLang="zh-CN" sz="2000" b="1" dirty="0">
                <a:solidFill>
                  <a:schemeClr val="tx1"/>
                </a:solidFill>
              </a:endParaRPr>
            </a:p>
          </p:txBody>
        </p:sp>
      </p:grpSp>
      <p:pic>
        <p:nvPicPr>
          <p:cNvPr id="8" name="图片 7">
            <a:extLst>
              <a:ext uri="{FF2B5EF4-FFF2-40B4-BE49-F238E27FC236}">
                <a16:creationId xmlns:a16="http://schemas.microsoft.com/office/drawing/2014/main" id="{3B101017-E5D6-B6B7-A35D-9AF5CD601AD0}"/>
              </a:ext>
            </a:extLst>
          </p:cNvPr>
          <p:cNvPicPr>
            <a:picLocks noChangeAspect="1"/>
          </p:cNvPicPr>
          <p:nvPr/>
        </p:nvPicPr>
        <p:blipFill>
          <a:blip r:embed="rId2">
            <a:clrChange>
              <a:clrFrom>
                <a:srgbClr val="F3F3F3"/>
              </a:clrFrom>
              <a:clrTo>
                <a:srgbClr val="F3F3F3">
                  <a:alpha val="0"/>
                </a:srgbClr>
              </a:clrTo>
            </a:clrChange>
            <a:extLst>
              <a:ext uri="{28A0092B-C50C-407E-A947-70E740481C1C}">
                <a14:useLocalDpi xmlns:a14="http://schemas.microsoft.com/office/drawing/2010/main" val="0"/>
              </a:ext>
            </a:extLst>
          </a:blip>
          <a:stretch>
            <a:fillRect/>
          </a:stretch>
        </p:blipFill>
        <p:spPr>
          <a:xfrm>
            <a:off x="4520339" y="2115769"/>
            <a:ext cx="2171524" cy="3534501"/>
          </a:xfrm>
          <a:prstGeom prst="rect">
            <a:avLst/>
          </a:prstGeom>
        </p:spPr>
      </p:pic>
      <p:pic>
        <p:nvPicPr>
          <p:cNvPr id="10" name="图片 9">
            <a:extLst>
              <a:ext uri="{FF2B5EF4-FFF2-40B4-BE49-F238E27FC236}">
                <a16:creationId xmlns:a16="http://schemas.microsoft.com/office/drawing/2014/main" id="{B3B78CA7-13A2-8398-6008-C8DC1E0860BD}"/>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91863" y="2125143"/>
            <a:ext cx="2397838" cy="3527504"/>
          </a:xfrm>
          <a:prstGeom prst="rect">
            <a:avLst/>
          </a:prstGeom>
        </p:spPr>
      </p:pic>
      <p:pic>
        <p:nvPicPr>
          <p:cNvPr id="13" name="图片 12">
            <a:extLst>
              <a:ext uri="{FF2B5EF4-FFF2-40B4-BE49-F238E27FC236}">
                <a16:creationId xmlns:a16="http://schemas.microsoft.com/office/drawing/2014/main" id="{6A21E671-0182-E83F-047B-2C52324A7BC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89702" y="2125143"/>
            <a:ext cx="2397838" cy="3464098"/>
          </a:xfrm>
          <a:prstGeom prst="rect">
            <a:avLst/>
          </a:prstGeom>
        </p:spPr>
      </p:pic>
    </p:spTree>
    <p:extLst>
      <p:ext uri="{BB962C8B-B14F-4D97-AF65-F5344CB8AC3E}">
        <p14:creationId xmlns:p14="http://schemas.microsoft.com/office/powerpoint/2010/main" val="2773622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VECTOR" val="#257245;#839894;"/>
</p:tagLst>
</file>

<file path=ppt/tags/tag10.xml><?xml version="1.0" encoding="utf-8"?>
<p:tagLst xmlns:a="http://schemas.openxmlformats.org/drawingml/2006/main" xmlns:r="http://schemas.openxmlformats.org/officeDocument/2006/relationships" xmlns:p="http://schemas.openxmlformats.org/presentationml/2006/main">
  <p:tag name="ISLIDE.VECTOR" val="#603548;"/>
</p:tagLst>
</file>

<file path=ppt/tags/tag11.xml><?xml version="1.0" encoding="utf-8"?>
<p:tagLst xmlns:a="http://schemas.openxmlformats.org/drawingml/2006/main" xmlns:r="http://schemas.openxmlformats.org/officeDocument/2006/relationships" xmlns:p="http://schemas.openxmlformats.org/presentationml/2006/main">
  <p:tag name="ISLIDE.VECTOR" val="#603548;"/>
</p:tagLst>
</file>

<file path=ppt/tags/tag2.xml><?xml version="1.0" encoding="utf-8"?>
<p:tagLst xmlns:a="http://schemas.openxmlformats.org/drawingml/2006/main" xmlns:r="http://schemas.openxmlformats.org/officeDocument/2006/relationships" xmlns:p="http://schemas.openxmlformats.org/presentationml/2006/main">
  <p:tag name="ISLIDE.VECTOR" val="#259204;"/>
</p:tagLst>
</file>

<file path=ppt/tags/tag3.xml><?xml version="1.0" encoding="utf-8"?>
<p:tagLst xmlns:a="http://schemas.openxmlformats.org/drawingml/2006/main" xmlns:r="http://schemas.openxmlformats.org/officeDocument/2006/relationships" xmlns:p="http://schemas.openxmlformats.org/presentationml/2006/main">
  <p:tag name="ISLIDE.VECTOR" val="#603548;"/>
</p:tagLst>
</file>

<file path=ppt/tags/tag4.xml><?xml version="1.0" encoding="utf-8"?>
<p:tagLst xmlns:a="http://schemas.openxmlformats.org/drawingml/2006/main" xmlns:r="http://schemas.openxmlformats.org/officeDocument/2006/relationships" xmlns:p="http://schemas.openxmlformats.org/presentationml/2006/main">
  <p:tag name="ISLIDE.VECTOR" val="#603548;"/>
</p:tagLst>
</file>

<file path=ppt/tags/tag5.xml><?xml version="1.0" encoding="utf-8"?>
<p:tagLst xmlns:a="http://schemas.openxmlformats.org/drawingml/2006/main" xmlns:r="http://schemas.openxmlformats.org/officeDocument/2006/relationships" xmlns:p="http://schemas.openxmlformats.org/presentationml/2006/main">
  <p:tag name="ISLIDE.VECTOR" val="#603548;"/>
</p:tagLst>
</file>

<file path=ppt/tags/tag6.xml><?xml version="1.0" encoding="utf-8"?>
<p:tagLst xmlns:a="http://schemas.openxmlformats.org/drawingml/2006/main" xmlns:r="http://schemas.openxmlformats.org/officeDocument/2006/relationships" xmlns:p="http://schemas.openxmlformats.org/presentationml/2006/main">
  <p:tag name="ISLIDE.VECTOR" val="#603548;"/>
</p:tagLst>
</file>

<file path=ppt/tags/tag7.xml><?xml version="1.0" encoding="utf-8"?>
<p:tagLst xmlns:a="http://schemas.openxmlformats.org/drawingml/2006/main" xmlns:r="http://schemas.openxmlformats.org/officeDocument/2006/relationships" xmlns:p="http://schemas.openxmlformats.org/presentationml/2006/main">
  <p:tag name="ISLIDE.VECTOR" val="#603548;"/>
</p:tagLst>
</file>

<file path=ppt/tags/tag8.xml><?xml version="1.0" encoding="utf-8"?>
<p:tagLst xmlns:a="http://schemas.openxmlformats.org/drawingml/2006/main" xmlns:r="http://schemas.openxmlformats.org/officeDocument/2006/relationships" xmlns:p="http://schemas.openxmlformats.org/presentationml/2006/main">
  <p:tag name="ISLIDE.VECTOR" val="#603548;"/>
</p:tagLst>
</file>

<file path=ppt/tags/tag9.xml><?xml version="1.0" encoding="utf-8"?>
<p:tagLst xmlns:a="http://schemas.openxmlformats.org/drawingml/2006/main" xmlns:r="http://schemas.openxmlformats.org/officeDocument/2006/relationships" xmlns:p="http://schemas.openxmlformats.org/presentationml/2006/main">
  <p:tag name="ISLIDE.VECTOR" val="#603548;"/>
</p:tagLst>
</file>

<file path=ppt/theme/theme1.xml><?xml version="1.0" encoding="utf-8"?>
<a:theme xmlns:a="http://schemas.openxmlformats.org/drawingml/2006/main" name="同元模板-3-无底图-英文底注">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首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 同元软控2020年度述职-模板-知识工程部</Template>
  <TotalTime>918</TotalTime>
  <Words>3405</Words>
  <Application>Microsoft Office PowerPoint</Application>
  <PresentationFormat>宽屏</PresentationFormat>
  <Paragraphs>476</Paragraphs>
  <Slides>30</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30</vt:i4>
      </vt:variant>
    </vt:vector>
  </HeadingPairs>
  <TitlesOfParts>
    <vt:vector size="43" baseType="lpstr">
      <vt:lpstr>等线</vt:lpstr>
      <vt:lpstr>仿宋</vt:lpstr>
      <vt:lpstr>黑体</vt:lpstr>
      <vt:lpstr>华文仿宋</vt:lpstr>
      <vt:lpstr>楷体</vt:lpstr>
      <vt:lpstr>宋体</vt:lpstr>
      <vt:lpstr>微软雅黑</vt:lpstr>
      <vt:lpstr>Arial</vt:lpstr>
      <vt:lpstr>Calibri</vt:lpstr>
      <vt:lpstr>Times New Roman</vt:lpstr>
      <vt:lpstr>Wingdings</vt:lpstr>
      <vt:lpstr>同元模板-3-无底图-英文底注</vt:lpstr>
      <vt:lpstr>首页设计方案</vt:lpstr>
      <vt:lpstr>试用期工作汇报 </vt:lpstr>
      <vt:lpstr>转正汇报内容</vt:lpstr>
      <vt:lpstr>1.个人简介</vt:lpstr>
      <vt:lpstr>2.试用期关键性工作总结 </vt:lpstr>
      <vt:lpstr>2.试用期关键性工作总结</vt:lpstr>
      <vt:lpstr>2.试用期关键性工作总结</vt:lpstr>
      <vt:lpstr>2.试用期关键性工作总结</vt:lpstr>
      <vt:lpstr>2.试用期关键性工作总结</vt:lpstr>
      <vt:lpstr>2.试用期关键性工作总结</vt:lpstr>
      <vt:lpstr>2.试用期关键性工作总结</vt:lpstr>
      <vt:lpstr>2.试用期关键性工作总结 </vt:lpstr>
      <vt:lpstr>2.试用期关键性工作总结</vt:lpstr>
      <vt:lpstr>2.试用期关键性工作总结</vt:lpstr>
      <vt:lpstr>2.试用期关键性工作总结</vt:lpstr>
      <vt:lpstr>2.试用期关键性工作总结</vt:lpstr>
      <vt:lpstr>2.试用期关键性工作总结</vt:lpstr>
      <vt:lpstr>2.试用期关键性工作总结</vt:lpstr>
      <vt:lpstr>2.试用期关键性工作总结</vt:lpstr>
      <vt:lpstr>2.试用期关键性工作总结</vt:lpstr>
      <vt:lpstr>2.试用期关键性工作总结</vt:lpstr>
      <vt:lpstr>2.试用期关键性工作总结</vt:lpstr>
      <vt:lpstr>2.试用期关键性工作总结</vt:lpstr>
      <vt:lpstr>2.试用期关键性工作总结</vt:lpstr>
      <vt:lpstr>2.试用期关键性工作总结</vt:lpstr>
      <vt:lpstr>2.试用期关键性工作总结</vt:lpstr>
      <vt:lpstr>2.试用期关键性工作总结</vt:lpstr>
      <vt:lpstr>3.试用期思考与成长</vt:lpstr>
      <vt:lpstr>3.试用期思考与成长</vt:lpstr>
      <vt:lpstr>4.年度工作计划/提升计划</vt:lpstr>
      <vt:lpstr>PowerPoint 演示文稿</vt:lpstr>
    </vt:vector>
  </TitlesOfParts>
  <Company>xitong114.com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试用期工作汇报 </dc:title>
  <dc:creator>meredithge@163.com</dc:creator>
  <cp:lastModifiedBy>曹 宇宇</cp:lastModifiedBy>
  <cp:revision>62</cp:revision>
  <dcterms:created xsi:type="dcterms:W3CDTF">2021-02-05T06:09:00Z</dcterms:created>
  <dcterms:modified xsi:type="dcterms:W3CDTF">2022-08-18T08:21:49Z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EA6ED24A717C48C6A687C0CDE1E68025</vt:lpwstr>
  </property>
  <property fmtid="{D5CDD505-2E9C-101B-9397-08002B2CF9AE}" pid="3" name="KSOProductBuildVer">
    <vt:lpwstr>2052-11.1.0.11365</vt:lpwstr>
  </property>
</Properties>
</file>