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256" r:id="rId3"/>
    <p:sldId id="257" r:id="rId4"/>
    <p:sldId id="308" r:id="rId5"/>
    <p:sldId id="261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80" r:id="rId16"/>
    <p:sldId id="286" r:id="rId17"/>
    <p:sldId id="287" r:id="rId18"/>
    <p:sldId id="288" r:id="rId19"/>
    <p:sldId id="291" r:id="rId20"/>
    <p:sldId id="289" r:id="rId21"/>
    <p:sldId id="290" r:id="rId22"/>
    <p:sldId id="292" r:id="rId23"/>
    <p:sldId id="309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281" r:id="rId36"/>
    <p:sldId id="282" r:id="rId37"/>
    <p:sldId id="283" r:id="rId38"/>
    <p:sldId id="284" r:id="rId39"/>
    <p:sldId id="285" r:id="rId40"/>
    <p:sldId id="304" r:id="rId41"/>
    <p:sldId id="305" r:id="rId42"/>
    <p:sldId id="306" r:id="rId43"/>
    <p:sldId id="307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616" y="4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965FD3-17CF-4A6E-AACC-E546A9D1F69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728A28-E244-446D-B79D-A5DAEAEA9474}">
      <dgm:prSet/>
      <dgm:spPr/>
      <dgm:t>
        <a:bodyPr/>
        <a:lstStyle/>
        <a:p>
          <a:r>
            <a:rPr lang="zh-CN"/>
            <a:t>自从</a:t>
          </a:r>
          <a:r>
            <a:rPr lang="en-US"/>
            <a:t>java 1.0</a:t>
          </a:r>
          <a:r>
            <a:rPr lang="zh-CN"/>
            <a:t>发布以来，计算机编程发生了翻天覆地的变化。带有高效运行时编译器</a:t>
          </a:r>
          <a:r>
            <a:rPr lang="en-US"/>
            <a:t>Java</a:t>
          </a:r>
          <a:r>
            <a:rPr lang="zh-CN"/>
            <a:t>虚拟机出现，使得程序员将更多的精力放在编写</a:t>
          </a:r>
          <a:r>
            <a:rPr lang="zh-CN" b="1" i="1"/>
            <a:t>干净易于维护</a:t>
          </a:r>
          <a:r>
            <a:rPr lang="zh-CN"/>
            <a:t>的代码。而不是考虑每个字节内存的使用。</a:t>
          </a:r>
        </a:p>
      </dgm:t>
    </dgm:pt>
    <dgm:pt modelId="{49E8271C-A0EE-4032-AB2E-A49455909BF8}" type="parTrans" cxnId="{B1B6763D-8998-4C8F-B2CD-D7C109ABC4BC}">
      <dgm:prSet/>
      <dgm:spPr/>
      <dgm:t>
        <a:bodyPr/>
        <a:lstStyle/>
        <a:p>
          <a:endParaRPr lang="zh-CN" altLang="en-US"/>
        </a:p>
      </dgm:t>
    </dgm:pt>
    <dgm:pt modelId="{199D7FC6-55D9-4F17-82F7-4AD546943F33}" type="sibTrans" cxnId="{B1B6763D-8998-4C8F-B2CD-D7C109ABC4BC}">
      <dgm:prSet/>
      <dgm:spPr/>
      <dgm:t>
        <a:bodyPr/>
        <a:lstStyle/>
        <a:p>
          <a:endParaRPr lang="zh-CN" altLang="en-US"/>
        </a:p>
      </dgm:t>
    </dgm:pt>
    <dgm:pt modelId="{75D26626-1516-463F-ADC6-6E544B7D8AD5}">
      <dgm:prSet/>
      <dgm:spPr/>
      <dgm:t>
        <a:bodyPr/>
        <a:lstStyle/>
        <a:p>
          <a:r>
            <a:rPr lang="zh-CN"/>
            <a:t>多核</a:t>
          </a:r>
          <a:r>
            <a:rPr lang="en-US"/>
            <a:t>CPU</a:t>
          </a:r>
          <a:r>
            <a:rPr lang="zh-CN"/>
            <a:t>的兴起成为不容回避的事实，但是涉及锁的编程算法不但容易出错，而且还耗费时间，为此人们开发出来很多类库，试图将并发抽象化，但是成果远远不够。</a:t>
          </a:r>
        </a:p>
      </dgm:t>
    </dgm:pt>
    <dgm:pt modelId="{DDDD6075-FF66-43AA-984E-D98EA8E868D2}" type="parTrans" cxnId="{17109435-F0BC-450B-8470-BA9CB2D14D6A}">
      <dgm:prSet/>
      <dgm:spPr/>
      <dgm:t>
        <a:bodyPr/>
        <a:lstStyle/>
        <a:p>
          <a:endParaRPr lang="zh-CN" altLang="en-US"/>
        </a:p>
      </dgm:t>
    </dgm:pt>
    <dgm:pt modelId="{E6EBD5EF-9C73-478A-B599-2C81ED91F99F}" type="sibTrans" cxnId="{17109435-F0BC-450B-8470-BA9CB2D14D6A}">
      <dgm:prSet/>
      <dgm:spPr/>
      <dgm:t>
        <a:bodyPr/>
        <a:lstStyle/>
        <a:p>
          <a:endParaRPr lang="zh-CN" altLang="en-US"/>
        </a:p>
      </dgm:t>
    </dgm:pt>
    <dgm:pt modelId="{F877E9EF-A4B8-40C0-B79B-C0E3330BFBBE}">
      <dgm:prSet/>
      <dgm:spPr/>
      <dgm:t>
        <a:bodyPr/>
        <a:lstStyle/>
        <a:p>
          <a:r>
            <a:rPr lang="zh-CN"/>
            <a:t>开发类库的程序员发现原先的抽象级别远远不够，对于处理大型数据，</a:t>
          </a:r>
          <a:r>
            <a:rPr lang="en-US"/>
            <a:t>java</a:t>
          </a:r>
          <a:r>
            <a:rPr lang="zh-CN"/>
            <a:t>还缺乏高效的并行操作。为了编写批量处理数据的并行类库，做到程序员能编写复杂的集合处理算法，并且只需要简单修改代码，就能让代码在多核</a:t>
          </a:r>
          <a:r>
            <a:rPr lang="en-US"/>
            <a:t>CPU</a:t>
          </a:r>
          <a:r>
            <a:rPr lang="zh-CN"/>
            <a:t>上高效运行。需要在语言层面修改现有</a:t>
          </a:r>
          <a:r>
            <a:rPr lang="en-US"/>
            <a:t>Java</a:t>
          </a:r>
          <a:r>
            <a:rPr lang="zh-CN"/>
            <a:t>，增加</a:t>
          </a:r>
          <a:r>
            <a:rPr lang="en-US"/>
            <a:t>lambda</a:t>
          </a:r>
          <a:r>
            <a:rPr lang="zh-CN"/>
            <a:t>表达式。</a:t>
          </a:r>
        </a:p>
      </dgm:t>
    </dgm:pt>
    <dgm:pt modelId="{5D15A21C-9265-457B-BBCE-E9280FE249B1}" type="parTrans" cxnId="{AE2247FC-47B7-4C6E-8F71-23409F37A2EF}">
      <dgm:prSet/>
      <dgm:spPr/>
      <dgm:t>
        <a:bodyPr/>
        <a:lstStyle/>
        <a:p>
          <a:endParaRPr lang="zh-CN" altLang="en-US"/>
        </a:p>
      </dgm:t>
    </dgm:pt>
    <dgm:pt modelId="{8B1B7195-9F78-4F8C-A39E-CE4701366FE2}" type="sibTrans" cxnId="{AE2247FC-47B7-4C6E-8F71-23409F37A2EF}">
      <dgm:prSet/>
      <dgm:spPr/>
      <dgm:t>
        <a:bodyPr/>
        <a:lstStyle/>
        <a:p>
          <a:endParaRPr lang="zh-CN" altLang="en-US"/>
        </a:p>
      </dgm:t>
    </dgm:pt>
    <dgm:pt modelId="{BC71BA58-BDE9-40CA-87C9-3871CAD48EDF}" type="pres">
      <dgm:prSet presAssocID="{80965FD3-17CF-4A6E-AACC-E546A9D1F69C}" presName="linearFlow" presStyleCnt="0">
        <dgm:presLayoutVars>
          <dgm:dir/>
          <dgm:resizeHandles val="exact"/>
        </dgm:presLayoutVars>
      </dgm:prSet>
      <dgm:spPr/>
    </dgm:pt>
    <dgm:pt modelId="{722A1BE4-1D57-435C-9BEF-DC58FACE0994}" type="pres">
      <dgm:prSet presAssocID="{59728A28-E244-446D-B79D-A5DAEAEA9474}" presName="composite" presStyleCnt="0"/>
      <dgm:spPr/>
    </dgm:pt>
    <dgm:pt modelId="{910A78B9-8E96-4F7B-87E7-3E85FCAFE6D0}" type="pres">
      <dgm:prSet presAssocID="{59728A28-E244-446D-B79D-A5DAEAEA9474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71EF160D-5D26-4452-BDBA-62EEA72F0EF4}" type="pres">
      <dgm:prSet presAssocID="{59728A28-E244-446D-B79D-A5DAEAEA9474}" presName="txShp" presStyleLbl="node1" presStyleIdx="0" presStyleCnt="3">
        <dgm:presLayoutVars>
          <dgm:bulletEnabled val="1"/>
        </dgm:presLayoutVars>
      </dgm:prSet>
      <dgm:spPr/>
    </dgm:pt>
    <dgm:pt modelId="{EB595FCB-9DC1-49FF-9B26-430F5EBF1C54}" type="pres">
      <dgm:prSet presAssocID="{199D7FC6-55D9-4F17-82F7-4AD546943F33}" presName="spacing" presStyleCnt="0"/>
      <dgm:spPr/>
    </dgm:pt>
    <dgm:pt modelId="{6FE7FB9D-61A4-49FC-B76D-5D2146FCBA8E}" type="pres">
      <dgm:prSet presAssocID="{75D26626-1516-463F-ADC6-6E544B7D8AD5}" presName="composite" presStyleCnt="0"/>
      <dgm:spPr/>
    </dgm:pt>
    <dgm:pt modelId="{089F7F59-5469-45AC-B106-1789DE9FE084}" type="pres">
      <dgm:prSet presAssocID="{75D26626-1516-463F-ADC6-6E544B7D8AD5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4A73E030-2995-4A24-A85D-72F35506BDC8}" type="pres">
      <dgm:prSet presAssocID="{75D26626-1516-463F-ADC6-6E544B7D8AD5}" presName="txShp" presStyleLbl="node1" presStyleIdx="1" presStyleCnt="3">
        <dgm:presLayoutVars>
          <dgm:bulletEnabled val="1"/>
        </dgm:presLayoutVars>
      </dgm:prSet>
      <dgm:spPr/>
    </dgm:pt>
    <dgm:pt modelId="{4F9F3C31-EA30-41C8-AA5D-E28C8FB023D8}" type="pres">
      <dgm:prSet presAssocID="{E6EBD5EF-9C73-478A-B599-2C81ED91F99F}" presName="spacing" presStyleCnt="0"/>
      <dgm:spPr/>
    </dgm:pt>
    <dgm:pt modelId="{2DDC51E9-3F56-4ECF-B76D-AC9EFD537F1C}" type="pres">
      <dgm:prSet presAssocID="{F877E9EF-A4B8-40C0-B79B-C0E3330BFBBE}" presName="composite" presStyleCnt="0"/>
      <dgm:spPr/>
    </dgm:pt>
    <dgm:pt modelId="{88504708-150E-4CAA-AEC6-CA03AA23829A}" type="pres">
      <dgm:prSet presAssocID="{F877E9EF-A4B8-40C0-B79B-C0E3330BFBBE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B02B9180-0E87-426A-98BE-A24D287AFAE2}" type="pres">
      <dgm:prSet presAssocID="{F877E9EF-A4B8-40C0-B79B-C0E3330BFBBE}" presName="txShp" presStyleLbl="node1" presStyleIdx="2" presStyleCnt="3">
        <dgm:presLayoutVars>
          <dgm:bulletEnabled val="1"/>
        </dgm:presLayoutVars>
      </dgm:prSet>
      <dgm:spPr/>
    </dgm:pt>
  </dgm:ptLst>
  <dgm:cxnLst>
    <dgm:cxn modelId="{6B2C65C9-CFD5-4E8F-A834-18574CFCBB47}" type="presOf" srcId="{F877E9EF-A4B8-40C0-B79B-C0E3330BFBBE}" destId="{B02B9180-0E87-426A-98BE-A24D287AFAE2}" srcOrd="0" destOrd="0" presId="urn:microsoft.com/office/officeart/2005/8/layout/vList3"/>
    <dgm:cxn modelId="{FFE82A00-755A-4DFD-89A1-AD99A78C8C19}" type="presOf" srcId="{59728A28-E244-446D-B79D-A5DAEAEA9474}" destId="{71EF160D-5D26-4452-BDBA-62EEA72F0EF4}" srcOrd="0" destOrd="0" presId="urn:microsoft.com/office/officeart/2005/8/layout/vList3"/>
    <dgm:cxn modelId="{B1B6763D-8998-4C8F-B2CD-D7C109ABC4BC}" srcId="{80965FD3-17CF-4A6E-AACC-E546A9D1F69C}" destId="{59728A28-E244-446D-B79D-A5DAEAEA9474}" srcOrd="0" destOrd="0" parTransId="{49E8271C-A0EE-4032-AB2E-A49455909BF8}" sibTransId="{199D7FC6-55D9-4F17-82F7-4AD546943F33}"/>
    <dgm:cxn modelId="{A46F3F17-B1A6-432D-9924-DC27E0881F6A}" type="presOf" srcId="{80965FD3-17CF-4A6E-AACC-E546A9D1F69C}" destId="{BC71BA58-BDE9-40CA-87C9-3871CAD48EDF}" srcOrd="0" destOrd="0" presId="urn:microsoft.com/office/officeart/2005/8/layout/vList3"/>
    <dgm:cxn modelId="{AE2247FC-47B7-4C6E-8F71-23409F37A2EF}" srcId="{80965FD3-17CF-4A6E-AACC-E546A9D1F69C}" destId="{F877E9EF-A4B8-40C0-B79B-C0E3330BFBBE}" srcOrd="2" destOrd="0" parTransId="{5D15A21C-9265-457B-BBCE-E9280FE249B1}" sibTransId="{8B1B7195-9F78-4F8C-A39E-CE4701366FE2}"/>
    <dgm:cxn modelId="{17109435-F0BC-450B-8470-BA9CB2D14D6A}" srcId="{80965FD3-17CF-4A6E-AACC-E546A9D1F69C}" destId="{75D26626-1516-463F-ADC6-6E544B7D8AD5}" srcOrd="1" destOrd="0" parTransId="{DDDD6075-FF66-43AA-984E-D98EA8E868D2}" sibTransId="{E6EBD5EF-9C73-478A-B599-2C81ED91F99F}"/>
    <dgm:cxn modelId="{DF234075-D9AC-4BA2-BEA9-02C29644C98B}" type="presOf" srcId="{75D26626-1516-463F-ADC6-6E544B7D8AD5}" destId="{4A73E030-2995-4A24-A85D-72F35506BDC8}" srcOrd="0" destOrd="0" presId="urn:microsoft.com/office/officeart/2005/8/layout/vList3"/>
    <dgm:cxn modelId="{2D8D0429-7ECB-4303-B2AF-5DE44A31D64C}" type="presParOf" srcId="{BC71BA58-BDE9-40CA-87C9-3871CAD48EDF}" destId="{722A1BE4-1D57-435C-9BEF-DC58FACE0994}" srcOrd="0" destOrd="0" presId="urn:microsoft.com/office/officeart/2005/8/layout/vList3"/>
    <dgm:cxn modelId="{DE99F714-D0AC-4DF5-848D-59E011A46D1D}" type="presParOf" srcId="{722A1BE4-1D57-435C-9BEF-DC58FACE0994}" destId="{910A78B9-8E96-4F7B-87E7-3E85FCAFE6D0}" srcOrd="0" destOrd="0" presId="urn:microsoft.com/office/officeart/2005/8/layout/vList3"/>
    <dgm:cxn modelId="{CA4ABC44-7FF0-412C-A71E-E554B9E62D52}" type="presParOf" srcId="{722A1BE4-1D57-435C-9BEF-DC58FACE0994}" destId="{71EF160D-5D26-4452-BDBA-62EEA72F0EF4}" srcOrd="1" destOrd="0" presId="urn:microsoft.com/office/officeart/2005/8/layout/vList3"/>
    <dgm:cxn modelId="{6E73E7A2-E0E6-487F-BA97-E33BB78BE528}" type="presParOf" srcId="{BC71BA58-BDE9-40CA-87C9-3871CAD48EDF}" destId="{EB595FCB-9DC1-49FF-9B26-430F5EBF1C54}" srcOrd="1" destOrd="0" presId="urn:microsoft.com/office/officeart/2005/8/layout/vList3"/>
    <dgm:cxn modelId="{0A255D8D-00BC-4E6E-86C0-7EA684D70D39}" type="presParOf" srcId="{BC71BA58-BDE9-40CA-87C9-3871CAD48EDF}" destId="{6FE7FB9D-61A4-49FC-B76D-5D2146FCBA8E}" srcOrd="2" destOrd="0" presId="urn:microsoft.com/office/officeart/2005/8/layout/vList3"/>
    <dgm:cxn modelId="{6A80B705-37AE-44FE-B60F-B7A3EACC5C21}" type="presParOf" srcId="{6FE7FB9D-61A4-49FC-B76D-5D2146FCBA8E}" destId="{089F7F59-5469-45AC-B106-1789DE9FE084}" srcOrd="0" destOrd="0" presId="urn:microsoft.com/office/officeart/2005/8/layout/vList3"/>
    <dgm:cxn modelId="{78C4A1B5-5541-4CAF-9545-49E9A7D150C3}" type="presParOf" srcId="{6FE7FB9D-61A4-49FC-B76D-5D2146FCBA8E}" destId="{4A73E030-2995-4A24-A85D-72F35506BDC8}" srcOrd="1" destOrd="0" presId="urn:microsoft.com/office/officeart/2005/8/layout/vList3"/>
    <dgm:cxn modelId="{A08C835D-DF16-40CA-9AB3-6191EE9828AC}" type="presParOf" srcId="{BC71BA58-BDE9-40CA-87C9-3871CAD48EDF}" destId="{4F9F3C31-EA30-41C8-AA5D-E28C8FB023D8}" srcOrd="3" destOrd="0" presId="urn:microsoft.com/office/officeart/2005/8/layout/vList3"/>
    <dgm:cxn modelId="{5C281E09-D297-410A-855A-2DB3CD5CDF7F}" type="presParOf" srcId="{BC71BA58-BDE9-40CA-87C9-3871CAD48EDF}" destId="{2DDC51E9-3F56-4ECF-B76D-AC9EFD537F1C}" srcOrd="4" destOrd="0" presId="urn:microsoft.com/office/officeart/2005/8/layout/vList3"/>
    <dgm:cxn modelId="{5DD8E5A1-2FCA-4404-A7C7-319E13D3C2D2}" type="presParOf" srcId="{2DDC51E9-3F56-4ECF-B76D-AC9EFD537F1C}" destId="{88504708-150E-4CAA-AEC6-CA03AA23829A}" srcOrd="0" destOrd="0" presId="urn:microsoft.com/office/officeart/2005/8/layout/vList3"/>
    <dgm:cxn modelId="{8845A93C-DEE2-4289-938A-ED034B9C5708}" type="presParOf" srcId="{2DDC51E9-3F56-4ECF-B76D-AC9EFD537F1C}" destId="{B02B9180-0E87-426A-98BE-A24D287AFAE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02D78B-1BD2-41D0-90C3-3BE2CEF09C9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39DCD12-7CBB-4171-A204-E3220FFB479B}">
      <dgm:prSet/>
      <dgm:spPr/>
      <dgm:t>
        <a:bodyPr/>
        <a:lstStyle/>
        <a:p>
          <a:r>
            <a:rPr lang="en-US"/>
            <a:t>Java8 </a:t>
          </a:r>
          <a:r>
            <a:rPr lang="zh-CN"/>
            <a:t>对以前的一些零零碎碎的更新</a:t>
          </a:r>
        </a:p>
      </dgm:t>
    </dgm:pt>
    <dgm:pt modelId="{ACCC7ED7-AA48-44EA-A0F1-9913B2FFD32C}" type="parTrans" cxnId="{F6991158-8944-4F71-AAC8-D0532BE1BA0B}">
      <dgm:prSet/>
      <dgm:spPr/>
      <dgm:t>
        <a:bodyPr/>
        <a:lstStyle/>
        <a:p>
          <a:endParaRPr lang="zh-CN" altLang="en-US"/>
        </a:p>
      </dgm:t>
    </dgm:pt>
    <dgm:pt modelId="{EA97725D-471D-481A-A57E-AA6D27043EF2}" type="sibTrans" cxnId="{F6991158-8944-4F71-AAC8-D0532BE1BA0B}">
      <dgm:prSet/>
      <dgm:spPr/>
      <dgm:t>
        <a:bodyPr/>
        <a:lstStyle/>
        <a:p>
          <a:endParaRPr lang="zh-CN" altLang="en-US"/>
        </a:p>
      </dgm:t>
    </dgm:pt>
    <dgm:pt modelId="{1516A839-C25F-4CB9-A209-DBD560077891}">
      <dgm:prSet/>
      <dgm:spPr/>
      <dgm:t>
        <a:bodyPr/>
        <a:lstStyle/>
        <a:p>
          <a:r>
            <a:rPr lang="en-US"/>
            <a:t>Java8 </a:t>
          </a:r>
          <a:r>
            <a:rPr lang="zh-CN"/>
            <a:t>新增的一些语法</a:t>
          </a:r>
        </a:p>
      </dgm:t>
    </dgm:pt>
    <dgm:pt modelId="{0CED1F84-DE8C-4794-89E4-FB2FBFF01D4E}" type="parTrans" cxnId="{D4192E8D-6293-4113-8F6B-182C7F285499}">
      <dgm:prSet/>
      <dgm:spPr/>
      <dgm:t>
        <a:bodyPr/>
        <a:lstStyle/>
        <a:p>
          <a:endParaRPr lang="zh-CN" altLang="en-US"/>
        </a:p>
      </dgm:t>
    </dgm:pt>
    <dgm:pt modelId="{F07CC131-EF47-4AE7-AF75-70BF227B0B8A}" type="sibTrans" cxnId="{D4192E8D-6293-4113-8F6B-182C7F285499}">
      <dgm:prSet/>
      <dgm:spPr/>
      <dgm:t>
        <a:bodyPr/>
        <a:lstStyle/>
        <a:p>
          <a:endParaRPr lang="zh-CN" altLang="en-US"/>
        </a:p>
      </dgm:t>
    </dgm:pt>
    <dgm:pt modelId="{7301C26B-5F81-44DF-B987-14FED120F1CF}">
      <dgm:prSet/>
      <dgm:spPr/>
      <dgm:t>
        <a:bodyPr/>
        <a:lstStyle/>
        <a:p>
          <a:r>
            <a:rPr lang="en-US"/>
            <a:t>Java8 </a:t>
          </a:r>
          <a:r>
            <a:rPr lang="zh-CN"/>
            <a:t>的</a:t>
          </a:r>
          <a:r>
            <a:rPr lang="en-US"/>
            <a:t>lambda</a:t>
          </a:r>
          <a:r>
            <a:rPr lang="zh-CN"/>
            <a:t>表达式，流操作，高阶函数（函数式编程）</a:t>
          </a:r>
        </a:p>
      </dgm:t>
    </dgm:pt>
    <dgm:pt modelId="{2BE6A080-7140-4AB9-91AB-9122FFFACC6D}" type="parTrans" cxnId="{D4063B61-ED81-4E64-AE04-31B60224BA99}">
      <dgm:prSet/>
      <dgm:spPr/>
      <dgm:t>
        <a:bodyPr/>
        <a:lstStyle/>
        <a:p>
          <a:endParaRPr lang="zh-CN" altLang="en-US"/>
        </a:p>
      </dgm:t>
    </dgm:pt>
    <dgm:pt modelId="{8BA5856E-EC11-49B7-BDC0-03C85342D5F5}" type="sibTrans" cxnId="{D4063B61-ED81-4E64-AE04-31B60224BA99}">
      <dgm:prSet/>
      <dgm:spPr/>
      <dgm:t>
        <a:bodyPr/>
        <a:lstStyle/>
        <a:p>
          <a:endParaRPr lang="zh-CN" altLang="en-US"/>
        </a:p>
      </dgm:t>
    </dgm:pt>
    <dgm:pt modelId="{1A1D8FF4-05F8-4366-BC32-51CB793B95F9}" type="pres">
      <dgm:prSet presAssocID="{C502D78B-1BD2-41D0-90C3-3BE2CEF09C99}" presName="Name0" presStyleCnt="0">
        <dgm:presLayoutVars>
          <dgm:chMax val="7"/>
          <dgm:chPref val="7"/>
          <dgm:dir/>
        </dgm:presLayoutVars>
      </dgm:prSet>
      <dgm:spPr/>
    </dgm:pt>
    <dgm:pt modelId="{4424B649-1716-4911-9D59-B997A4230F53}" type="pres">
      <dgm:prSet presAssocID="{C502D78B-1BD2-41D0-90C3-3BE2CEF09C99}" presName="Name1" presStyleCnt="0"/>
      <dgm:spPr/>
    </dgm:pt>
    <dgm:pt modelId="{D5901B66-2E07-4550-BCE2-05F4A460E657}" type="pres">
      <dgm:prSet presAssocID="{C502D78B-1BD2-41D0-90C3-3BE2CEF09C99}" presName="cycle" presStyleCnt="0"/>
      <dgm:spPr/>
    </dgm:pt>
    <dgm:pt modelId="{D1FB4515-7E00-4A86-A4E3-B359585762DF}" type="pres">
      <dgm:prSet presAssocID="{C502D78B-1BD2-41D0-90C3-3BE2CEF09C99}" presName="srcNode" presStyleLbl="node1" presStyleIdx="0" presStyleCnt="3"/>
      <dgm:spPr/>
    </dgm:pt>
    <dgm:pt modelId="{B382F34C-2AE3-4165-B80D-A2576D098503}" type="pres">
      <dgm:prSet presAssocID="{C502D78B-1BD2-41D0-90C3-3BE2CEF09C99}" presName="conn" presStyleLbl="parChTrans1D2" presStyleIdx="0" presStyleCnt="1"/>
      <dgm:spPr/>
    </dgm:pt>
    <dgm:pt modelId="{F8DBBD28-B650-4085-85DF-AC591B5C1D51}" type="pres">
      <dgm:prSet presAssocID="{C502D78B-1BD2-41D0-90C3-3BE2CEF09C99}" presName="extraNode" presStyleLbl="node1" presStyleIdx="0" presStyleCnt="3"/>
      <dgm:spPr/>
    </dgm:pt>
    <dgm:pt modelId="{C4EA48D1-6625-4B27-BE08-6187C4F49A8B}" type="pres">
      <dgm:prSet presAssocID="{C502D78B-1BD2-41D0-90C3-3BE2CEF09C99}" presName="dstNode" presStyleLbl="node1" presStyleIdx="0" presStyleCnt="3"/>
      <dgm:spPr/>
    </dgm:pt>
    <dgm:pt modelId="{9D04A8D3-A4EA-46DE-94F7-5D2641F36B37}" type="pres">
      <dgm:prSet presAssocID="{739DCD12-7CBB-4171-A204-E3220FFB479B}" presName="text_1" presStyleLbl="node1" presStyleIdx="0" presStyleCnt="3">
        <dgm:presLayoutVars>
          <dgm:bulletEnabled val="1"/>
        </dgm:presLayoutVars>
      </dgm:prSet>
      <dgm:spPr/>
    </dgm:pt>
    <dgm:pt modelId="{1A1B1996-D572-4E91-A30A-DCFD05A15751}" type="pres">
      <dgm:prSet presAssocID="{739DCD12-7CBB-4171-A204-E3220FFB479B}" presName="accent_1" presStyleCnt="0"/>
      <dgm:spPr/>
    </dgm:pt>
    <dgm:pt modelId="{69D8C6EE-65AA-4BAF-ABFF-3EFC6A59D31E}" type="pres">
      <dgm:prSet presAssocID="{739DCD12-7CBB-4171-A204-E3220FFB479B}" presName="accentRepeatNode" presStyleLbl="solidFgAcc1" presStyleIdx="0" presStyleCnt="3"/>
      <dgm:spPr/>
    </dgm:pt>
    <dgm:pt modelId="{5CF54D23-D7CF-45CA-8C45-9B0E93E36943}" type="pres">
      <dgm:prSet presAssocID="{1516A839-C25F-4CB9-A209-DBD560077891}" presName="text_2" presStyleLbl="node1" presStyleIdx="1" presStyleCnt="3">
        <dgm:presLayoutVars>
          <dgm:bulletEnabled val="1"/>
        </dgm:presLayoutVars>
      </dgm:prSet>
      <dgm:spPr/>
    </dgm:pt>
    <dgm:pt modelId="{F336BF6A-9EB5-4F39-8516-50BBB8F16F15}" type="pres">
      <dgm:prSet presAssocID="{1516A839-C25F-4CB9-A209-DBD560077891}" presName="accent_2" presStyleCnt="0"/>
      <dgm:spPr/>
    </dgm:pt>
    <dgm:pt modelId="{A6CF9F76-383D-423F-9553-33CF7F5E9021}" type="pres">
      <dgm:prSet presAssocID="{1516A839-C25F-4CB9-A209-DBD560077891}" presName="accentRepeatNode" presStyleLbl="solidFgAcc1" presStyleIdx="1" presStyleCnt="3"/>
      <dgm:spPr/>
    </dgm:pt>
    <dgm:pt modelId="{BECF0FF8-A3B4-4F56-835E-23A680341403}" type="pres">
      <dgm:prSet presAssocID="{7301C26B-5F81-44DF-B987-14FED120F1CF}" presName="text_3" presStyleLbl="node1" presStyleIdx="2" presStyleCnt="3">
        <dgm:presLayoutVars>
          <dgm:bulletEnabled val="1"/>
        </dgm:presLayoutVars>
      </dgm:prSet>
      <dgm:spPr/>
    </dgm:pt>
    <dgm:pt modelId="{24EF94DE-4C6F-44E9-87D2-0670EE1FD7F4}" type="pres">
      <dgm:prSet presAssocID="{7301C26B-5F81-44DF-B987-14FED120F1CF}" presName="accent_3" presStyleCnt="0"/>
      <dgm:spPr/>
    </dgm:pt>
    <dgm:pt modelId="{138E6AD2-2760-49C7-B09D-8D9336E4378A}" type="pres">
      <dgm:prSet presAssocID="{7301C26B-5F81-44DF-B987-14FED120F1CF}" presName="accentRepeatNode" presStyleLbl="solidFgAcc1" presStyleIdx="2" presStyleCnt="3"/>
      <dgm:spPr/>
    </dgm:pt>
  </dgm:ptLst>
  <dgm:cxnLst>
    <dgm:cxn modelId="{D4192E8D-6293-4113-8F6B-182C7F285499}" srcId="{C502D78B-1BD2-41D0-90C3-3BE2CEF09C99}" destId="{1516A839-C25F-4CB9-A209-DBD560077891}" srcOrd="1" destOrd="0" parTransId="{0CED1F84-DE8C-4794-89E4-FB2FBFF01D4E}" sibTransId="{F07CC131-EF47-4AE7-AF75-70BF227B0B8A}"/>
    <dgm:cxn modelId="{BBB4EC40-D770-4F80-99B2-7A6537A97A22}" type="presOf" srcId="{7301C26B-5F81-44DF-B987-14FED120F1CF}" destId="{BECF0FF8-A3B4-4F56-835E-23A680341403}" srcOrd="0" destOrd="0" presId="urn:microsoft.com/office/officeart/2008/layout/VerticalCurvedList"/>
    <dgm:cxn modelId="{B67B1C4F-F97B-4C0D-9BEB-A681D9F46E7F}" type="presOf" srcId="{1516A839-C25F-4CB9-A209-DBD560077891}" destId="{5CF54D23-D7CF-45CA-8C45-9B0E93E36943}" srcOrd="0" destOrd="0" presId="urn:microsoft.com/office/officeart/2008/layout/VerticalCurvedList"/>
    <dgm:cxn modelId="{39B504EF-AC61-4F81-8F10-B0FC8D563DB9}" type="presOf" srcId="{EA97725D-471D-481A-A57E-AA6D27043EF2}" destId="{B382F34C-2AE3-4165-B80D-A2576D098503}" srcOrd="0" destOrd="0" presId="urn:microsoft.com/office/officeart/2008/layout/VerticalCurvedList"/>
    <dgm:cxn modelId="{8D831FDE-C418-45CF-AC50-719EB61B00C8}" type="presOf" srcId="{739DCD12-7CBB-4171-A204-E3220FFB479B}" destId="{9D04A8D3-A4EA-46DE-94F7-5D2641F36B37}" srcOrd="0" destOrd="0" presId="urn:microsoft.com/office/officeart/2008/layout/VerticalCurvedList"/>
    <dgm:cxn modelId="{4F5186EA-D67C-4524-90A6-6A0D53499B07}" type="presOf" srcId="{C502D78B-1BD2-41D0-90C3-3BE2CEF09C99}" destId="{1A1D8FF4-05F8-4366-BC32-51CB793B95F9}" srcOrd="0" destOrd="0" presId="urn:microsoft.com/office/officeart/2008/layout/VerticalCurvedList"/>
    <dgm:cxn modelId="{F6991158-8944-4F71-AAC8-D0532BE1BA0B}" srcId="{C502D78B-1BD2-41D0-90C3-3BE2CEF09C99}" destId="{739DCD12-7CBB-4171-A204-E3220FFB479B}" srcOrd="0" destOrd="0" parTransId="{ACCC7ED7-AA48-44EA-A0F1-9913B2FFD32C}" sibTransId="{EA97725D-471D-481A-A57E-AA6D27043EF2}"/>
    <dgm:cxn modelId="{D4063B61-ED81-4E64-AE04-31B60224BA99}" srcId="{C502D78B-1BD2-41D0-90C3-3BE2CEF09C99}" destId="{7301C26B-5F81-44DF-B987-14FED120F1CF}" srcOrd="2" destOrd="0" parTransId="{2BE6A080-7140-4AB9-91AB-9122FFFACC6D}" sibTransId="{8BA5856E-EC11-49B7-BDC0-03C85342D5F5}"/>
    <dgm:cxn modelId="{3AABCC80-A746-4106-9B06-83C55E7F66F6}" type="presParOf" srcId="{1A1D8FF4-05F8-4366-BC32-51CB793B95F9}" destId="{4424B649-1716-4911-9D59-B997A4230F53}" srcOrd="0" destOrd="0" presId="urn:microsoft.com/office/officeart/2008/layout/VerticalCurvedList"/>
    <dgm:cxn modelId="{37F45115-5F3F-4929-BC14-2A960F8E3742}" type="presParOf" srcId="{4424B649-1716-4911-9D59-B997A4230F53}" destId="{D5901B66-2E07-4550-BCE2-05F4A460E657}" srcOrd="0" destOrd="0" presId="urn:microsoft.com/office/officeart/2008/layout/VerticalCurvedList"/>
    <dgm:cxn modelId="{86EA3F22-474C-493E-A0D9-BCAF95D99D84}" type="presParOf" srcId="{D5901B66-2E07-4550-BCE2-05F4A460E657}" destId="{D1FB4515-7E00-4A86-A4E3-B359585762DF}" srcOrd="0" destOrd="0" presId="urn:microsoft.com/office/officeart/2008/layout/VerticalCurvedList"/>
    <dgm:cxn modelId="{239ACEBE-F621-4284-82E1-76A21C0EEEF4}" type="presParOf" srcId="{D5901B66-2E07-4550-BCE2-05F4A460E657}" destId="{B382F34C-2AE3-4165-B80D-A2576D098503}" srcOrd="1" destOrd="0" presId="urn:microsoft.com/office/officeart/2008/layout/VerticalCurvedList"/>
    <dgm:cxn modelId="{2664C7F9-55A9-4B75-8271-38E7CE0253B8}" type="presParOf" srcId="{D5901B66-2E07-4550-BCE2-05F4A460E657}" destId="{F8DBBD28-B650-4085-85DF-AC591B5C1D51}" srcOrd="2" destOrd="0" presId="urn:microsoft.com/office/officeart/2008/layout/VerticalCurvedList"/>
    <dgm:cxn modelId="{A377D456-2A1E-4226-8B15-1D8FA1A3C11B}" type="presParOf" srcId="{D5901B66-2E07-4550-BCE2-05F4A460E657}" destId="{C4EA48D1-6625-4B27-BE08-6187C4F49A8B}" srcOrd="3" destOrd="0" presId="urn:microsoft.com/office/officeart/2008/layout/VerticalCurvedList"/>
    <dgm:cxn modelId="{BD100D8F-80F0-4A44-B71F-AE8BB6B25ADE}" type="presParOf" srcId="{4424B649-1716-4911-9D59-B997A4230F53}" destId="{9D04A8D3-A4EA-46DE-94F7-5D2641F36B37}" srcOrd="1" destOrd="0" presId="urn:microsoft.com/office/officeart/2008/layout/VerticalCurvedList"/>
    <dgm:cxn modelId="{DD1825F1-84ED-4F65-8FB2-98A7096DC240}" type="presParOf" srcId="{4424B649-1716-4911-9D59-B997A4230F53}" destId="{1A1B1996-D572-4E91-A30A-DCFD05A15751}" srcOrd="2" destOrd="0" presId="urn:microsoft.com/office/officeart/2008/layout/VerticalCurvedList"/>
    <dgm:cxn modelId="{0209B798-DD5D-4E09-B26A-7AA28496F6F0}" type="presParOf" srcId="{1A1B1996-D572-4E91-A30A-DCFD05A15751}" destId="{69D8C6EE-65AA-4BAF-ABFF-3EFC6A59D31E}" srcOrd="0" destOrd="0" presId="urn:microsoft.com/office/officeart/2008/layout/VerticalCurvedList"/>
    <dgm:cxn modelId="{D8E019AE-6E02-47D8-8DB4-B0E21A7FC9E5}" type="presParOf" srcId="{4424B649-1716-4911-9D59-B997A4230F53}" destId="{5CF54D23-D7CF-45CA-8C45-9B0E93E36943}" srcOrd="3" destOrd="0" presId="urn:microsoft.com/office/officeart/2008/layout/VerticalCurvedList"/>
    <dgm:cxn modelId="{F3FFB180-C519-4467-8CA5-B23B8DFA19A6}" type="presParOf" srcId="{4424B649-1716-4911-9D59-B997A4230F53}" destId="{F336BF6A-9EB5-4F39-8516-50BBB8F16F15}" srcOrd="4" destOrd="0" presId="urn:microsoft.com/office/officeart/2008/layout/VerticalCurvedList"/>
    <dgm:cxn modelId="{34F524ED-259B-404C-8A83-89ABFC023A14}" type="presParOf" srcId="{F336BF6A-9EB5-4F39-8516-50BBB8F16F15}" destId="{A6CF9F76-383D-423F-9553-33CF7F5E9021}" srcOrd="0" destOrd="0" presId="urn:microsoft.com/office/officeart/2008/layout/VerticalCurvedList"/>
    <dgm:cxn modelId="{9958709C-0570-4E47-AA05-CEB46CD6D74C}" type="presParOf" srcId="{4424B649-1716-4911-9D59-B997A4230F53}" destId="{BECF0FF8-A3B4-4F56-835E-23A680341403}" srcOrd="5" destOrd="0" presId="urn:microsoft.com/office/officeart/2008/layout/VerticalCurvedList"/>
    <dgm:cxn modelId="{7FC79648-B433-460C-AA86-E9F1151A1AF0}" type="presParOf" srcId="{4424B649-1716-4911-9D59-B997A4230F53}" destId="{24EF94DE-4C6F-44E9-87D2-0670EE1FD7F4}" srcOrd="6" destOrd="0" presId="urn:microsoft.com/office/officeart/2008/layout/VerticalCurvedList"/>
    <dgm:cxn modelId="{4DD78835-512E-4C33-8D91-0F8184FC8A41}" type="presParOf" srcId="{24EF94DE-4C6F-44E9-87D2-0670EE1FD7F4}" destId="{138E6AD2-2760-49C7-B09D-8D9336E437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F160D-5D26-4452-BDBA-62EEA72F0EF4}">
      <dsp:nvSpPr>
        <dsp:cNvPr id="0" name=""/>
        <dsp:cNvSpPr/>
      </dsp:nvSpPr>
      <dsp:spPr>
        <a:xfrm rot="10800000">
          <a:off x="1996878" y="1004"/>
          <a:ext cx="6710621" cy="12264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82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自从</a:t>
          </a:r>
          <a:r>
            <a:rPr lang="en-US" sz="1400" kern="1200"/>
            <a:t>java 1.0</a:t>
          </a:r>
          <a:r>
            <a:rPr lang="zh-CN" sz="1400" kern="1200"/>
            <a:t>发布以来，计算机编程发生了翻天覆地的变化。带有高效运行时编译器</a:t>
          </a:r>
          <a:r>
            <a:rPr lang="en-US" sz="1400" kern="1200"/>
            <a:t>Java</a:t>
          </a:r>
          <a:r>
            <a:rPr lang="zh-CN" sz="1400" kern="1200"/>
            <a:t>虚拟机出现，使得程序员将更多的精力放在编写</a:t>
          </a:r>
          <a:r>
            <a:rPr lang="zh-CN" sz="1400" b="1" i="1" kern="1200"/>
            <a:t>干净易于维护</a:t>
          </a:r>
          <a:r>
            <a:rPr lang="zh-CN" sz="1400" kern="1200"/>
            <a:t>的代码。而不是考虑每个字节内存的使用。</a:t>
          </a:r>
        </a:p>
      </dsp:txBody>
      <dsp:txXfrm rot="10800000">
        <a:off x="2303487" y="1004"/>
        <a:ext cx="6404012" cy="1226435"/>
      </dsp:txXfrm>
    </dsp:sp>
    <dsp:sp modelId="{910A78B9-8E96-4F7B-87E7-3E85FCAFE6D0}">
      <dsp:nvSpPr>
        <dsp:cNvPr id="0" name=""/>
        <dsp:cNvSpPr/>
      </dsp:nvSpPr>
      <dsp:spPr>
        <a:xfrm>
          <a:off x="1383660" y="1004"/>
          <a:ext cx="1226435" cy="122643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3E030-2995-4A24-A85D-72F35506BDC8}">
      <dsp:nvSpPr>
        <dsp:cNvPr id="0" name=""/>
        <dsp:cNvSpPr/>
      </dsp:nvSpPr>
      <dsp:spPr>
        <a:xfrm rot="10800000">
          <a:off x="1996878" y="1593540"/>
          <a:ext cx="6710621" cy="12264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82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多核</a:t>
          </a:r>
          <a:r>
            <a:rPr lang="en-US" sz="1400" kern="1200"/>
            <a:t>CPU</a:t>
          </a:r>
          <a:r>
            <a:rPr lang="zh-CN" sz="1400" kern="1200"/>
            <a:t>的兴起成为不容回避的事实，但是涉及锁的编程算法不但容易出错，而且还耗费时间，为此人们开发出来很多类库，试图将并发抽象化，但是成果远远不够。</a:t>
          </a:r>
        </a:p>
      </dsp:txBody>
      <dsp:txXfrm rot="10800000">
        <a:off x="2303487" y="1593540"/>
        <a:ext cx="6404012" cy="1226435"/>
      </dsp:txXfrm>
    </dsp:sp>
    <dsp:sp modelId="{089F7F59-5469-45AC-B106-1789DE9FE084}">
      <dsp:nvSpPr>
        <dsp:cNvPr id="0" name=""/>
        <dsp:cNvSpPr/>
      </dsp:nvSpPr>
      <dsp:spPr>
        <a:xfrm>
          <a:off x="1383660" y="1593540"/>
          <a:ext cx="1226435" cy="122643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B9180-0E87-426A-98BE-A24D287AFAE2}">
      <dsp:nvSpPr>
        <dsp:cNvPr id="0" name=""/>
        <dsp:cNvSpPr/>
      </dsp:nvSpPr>
      <dsp:spPr>
        <a:xfrm rot="10800000">
          <a:off x="1996878" y="3186076"/>
          <a:ext cx="6710621" cy="12264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82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开发类库的程序员发现原先的抽象级别远远不够，对于处理大型数据，</a:t>
          </a:r>
          <a:r>
            <a:rPr lang="en-US" sz="1400" kern="1200"/>
            <a:t>java</a:t>
          </a:r>
          <a:r>
            <a:rPr lang="zh-CN" sz="1400" kern="1200"/>
            <a:t>还缺乏高效的并行操作。为了编写批量处理数据的并行类库，做到程序员能编写复杂的集合处理算法，并且只需要简单修改代码，就能让代码在多核</a:t>
          </a:r>
          <a:r>
            <a:rPr lang="en-US" sz="1400" kern="1200"/>
            <a:t>CPU</a:t>
          </a:r>
          <a:r>
            <a:rPr lang="zh-CN" sz="1400" kern="1200"/>
            <a:t>上高效运行。需要在语言层面修改现有</a:t>
          </a:r>
          <a:r>
            <a:rPr lang="en-US" sz="1400" kern="1200"/>
            <a:t>Java</a:t>
          </a:r>
          <a:r>
            <a:rPr lang="zh-CN" sz="1400" kern="1200"/>
            <a:t>，增加</a:t>
          </a:r>
          <a:r>
            <a:rPr lang="en-US" sz="1400" kern="1200"/>
            <a:t>lambda</a:t>
          </a:r>
          <a:r>
            <a:rPr lang="zh-CN" sz="1400" kern="1200"/>
            <a:t>表达式。</a:t>
          </a:r>
        </a:p>
      </dsp:txBody>
      <dsp:txXfrm rot="10800000">
        <a:off x="2303487" y="3186076"/>
        <a:ext cx="6404012" cy="1226435"/>
      </dsp:txXfrm>
    </dsp:sp>
    <dsp:sp modelId="{88504708-150E-4CAA-AEC6-CA03AA23829A}">
      <dsp:nvSpPr>
        <dsp:cNvPr id="0" name=""/>
        <dsp:cNvSpPr/>
      </dsp:nvSpPr>
      <dsp:spPr>
        <a:xfrm>
          <a:off x="1383660" y="3186076"/>
          <a:ext cx="1226435" cy="122643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2F34C-2AE3-4165-B80D-A2576D098503}">
      <dsp:nvSpPr>
        <dsp:cNvPr id="0" name=""/>
        <dsp:cNvSpPr/>
      </dsp:nvSpPr>
      <dsp:spPr>
        <a:xfrm>
          <a:off x="-4824232" y="-739358"/>
          <a:ext cx="5745916" cy="5745916"/>
        </a:xfrm>
        <a:prstGeom prst="blockArc">
          <a:avLst>
            <a:gd name="adj1" fmla="val 18900000"/>
            <a:gd name="adj2" fmla="val 2700000"/>
            <a:gd name="adj3" fmla="val 37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4A8D3-A4EA-46DE-94F7-5D2641F36B37}">
      <dsp:nvSpPr>
        <dsp:cNvPr id="0" name=""/>
        <dsp:cNvSpPr/>
      </dsp:nvSpPr>
      <dsp:spPr>
        <a:xfrm>
          <a:off x="592778" y="426720"/>
          <a:ext cx="8492825" cy="853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741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Java8 </a:t>
          </a:r>
          <a:r>
            <a:rPr lang="zh-CN" sz="2400" kern="1200"/>
            <a:t>对以前的一些零零碎碎的更新</a:t>
          </a:r>
        </a:p>
      </dsp:txBody>
      <dsp:txXfrm>
        <a:off x="592778" y="426720"/>
        <a:ext cx="8492825" cy="853440"/>
      </dsp:txXfrm>
    </dsp:sp>
    <dsp:sp modelId="{69D8C6EE-65AA-4BAF-ABFF-3EFC6A59D31E}">
      <dsp:nvSpPr>
        <dsp:cNvPr id="0" name=""/>
        <dsp:cNvSpPr/>
      </dsp:nvSpPr>
      <dsp:spPr>
        <a:xfrm>
          <a:off x="59378" y="320040"/>
          <a:ext cx="1066800" cy="1066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54D23-D7CF-45CA-8C45-9B0E93E36943}">
      <dsp:nvSpPr>
        <dsp:cNvPr id="0" name=""/>
        <dsp:cNvSpPr/>
      </dsp:nvSpPr>
      <dsp:spPr>
        <a:xfrm>
          <a:off x="903004" y="1706880"/>
          <a:ext cx="8182599" cy="853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741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Java8 </a:t>
          </a:r>
          <a:r>
            <a:rPr lang="zh-CN" sz="2400" kern="1200"/>
            <a:t>新增的一些语法</a:t>
          </a:r>
        </a:p>
      </dsp:txBody>
      <dsp:txXfrm>
        <a:off x="903004" y="1706880"/>
        <a:ext cx="8182599" cy="853440"/>
      </dsp:txXfrm>
    </dsp:sp>
    <dsp:sp modelId="{A6CF9F76-383D-423F-9553-33CF7F5E9021}">
      <dsp:nvSpPr>
        <dsp:cNvPr id="0" name=""/>
        <dsp:cNvSpPr/>
      </dsp:nvSpPr>
      <dsp:spPr>
        <a:xfrm>
          <a:off x="369604" y="1600200"/>
          <a:ext cx="1066800" cy="1066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F0FF8-A3B4-4F56-835E-23A680341403}">
      <dsp:nvSpPr>
        <dsp:cNvPr id="0" name=""/>
        <dsp:cNvSpPr/>
      </dsp:nvSpPr>
      <dsp:spPr>
        <a:xfrm>
          <a:off x="592778" y="2987040"/>
          <a:ext cx="8492825" cy="853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741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Java8 </a:t>
          </a:r>
          <a:r>
            <a:rPr lang="zh-CN" sz="2400" kern="1200"/>
            <a:t>的</a:t>
          </a:r>
          <a:r>
            <a:rPr lang="en-US" sz="2400" kern="1200"/>
            <a:t>lambda</a:t>
          </a:r>
          <a:r>
            <a:rPr lang="zh-CN" sz="2400" kern="1200"/>
            <a:t>表达式，流操作，高阶函数（函数式编程）</a:t>
          </a:r>
        </a:p>
      </dsp:txBody>
      <dsp:txXfrm>
        <a:off x="592778" y="2987040"/>
        <a:ext cx="8492825" cy="853440"/>
      </dsp:txXfrm>
    </dsp:sp>
    <dsp:sp modelId="{138E6AD2-2760-49C7-B09D-8D9336E4378A}">
      <dsp:nvSpPr>
        <dsp:cNvPr id="0" name=""/>
        <dsp:cNvSpPr/>
      </dsp:nvSpPr>
      <dsp:spPr>
        <a:xfrm>
          <a:off x="59378" y="2880360"/>
          <a:ext cx="1066800" cy="1066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1/6/2017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2017/1/6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2017/1/6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2017/1/6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2017/1/6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2017/1/6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2017/1/6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2017/1/6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2017/1/6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2017/1/6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2017/1/6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2017/1/6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1/6/2017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2413" y="1916832"/>
            <a:ext cx="9144000" cy="2667000"/>
          </a:xfrm>
        </p:spPr>
        <p:txBody>
          <a:bodyPr/>
          <a:lstStyle/>
          <a:p>
            <a:r>
              <a:rPr lang="en-US" altLang="zh-CN" dirty="0"/>
              <a:t>Java8 60</a:t>
            </a:r>
            <a:r>
              <a:rPr lang="zh-CN" altLang="en-US" dirty="0"/>
              <a:t>分钟入门</a:t>
            </a:r>
            <a:endParaRPr lang="zh-CN" dirty="0"/>
          </a:p>
        </p:txBody>
      </p:sp>
      <p:sp>
        <p:nvSpPr>
          <p:cNvPr id="3" name="PA_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函数式编程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的新特性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/>
          <a:lstStyle/>
          <a:p>
            <a:r>
              <a:rPr lang="en-US" altLang="zh-CN" dirty="0"/>
              <a:t>Java 1.7 </a:t>
            </a:r>
            <a:r>
              <a:rPr lang="zh-CN" altLang="en-US" dirty="0"/>
              <a:t>之前的泛型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446340" y="1988840"/>
            <a:ext cx="648072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8F5902"/>
                </a:solidFill>
                <a:latin typeface="Monaco"/>
              </a:rPr>
              <a:t>// 1.7 </a:t>
            </a:r>
            <a:r>
              <a:rPr lang="zh-CN" altLang="en-US" sz="2400" i="1" dirty="0">
                <a:solidFill>
                  <a:srgbClr val="8F5902"/>
                </a:solidFill>
                <a:latin typeface="Monaco"/>
              </a:rPr>
              <a:t>之前的写法而且也不支持方法签名推断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Monaco"/>
              </a:rPr>
              <a:t>List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String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list 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altLang="zh-CN" sz="2400" b="1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altLang="zh-CN" sz="2400" b="1" dirty="0" err="1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String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&gt;();</a:t>
            </a:r>
          </a:p>
          <a:p>
            <a:endParaRPr lang="zh-CN" altLang="en-US" sz="2400" dirty="0">
              <a:latin typeface="Monaco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Monaco"/>
              </a:rPr>
              <a:t>List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String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list1 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altLang="zh-CN" sz="2400" b="1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altLang="zh-CN" sz="2400" b="1" dirty="0" err="1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 String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&gt;();</a:t>
            </a:r>
          </a:p>
          <a:p>
            <a:r>
              <a:rPr lang="en-US" altLang="zh-CN" sz="2400" i="1" dirty="0">
                <a:solidFill>
                  <a:srgbClr val="8F5902"/>
                </a:solidFill>
                <a:latin typeface="Monaco"/>
              </a:rPr>
              <a:t>//</a:t>
            </a:r>
            <a:r>
              <a:rPr lang="zh-CN" altLang="en-US" sz="2400" i="1" dirty="0">
                <a:solidFill>
                  <a:srgbClr val="8F5902"/>
                </a:solidFill>
                <a:latin typeface="Monaco"/>
              </a:rPr>
              <a:t>这句话会报错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Monaco"/>
              </a:rPr>
              <a:t>list1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2400" b="1" dirty="0">
                <a:solidFill>
                  <a:srgbClr val="C4A000"/>
                </a:solidFill>
                <a:latin typeface="Monaco"/>
              </a:rPr>
              <a:t>addAll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Monaco"/>
              </a:rPr>
              <a:t>Arrays</a:t>
            </a:r>
            <a:r>
              <a:rPr lang="en-US" altLang="zh-CN" sz="24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2400" b="1" dirty="0" err="1">
                <a:solidFill>
                  <a:srgbClr val="C4A000"/>
                </a:solidFill>
                <a:latin typeface="Monaco"/>
              </a:rPr>
              <a:t>asList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284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的新特性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Java 1.7 </a:t>
            </a:r>
            <a:r>
              <a:rPr lang="zh-CN" altLang="en-US" dirty="0"/>
              <a:t>的菱形操作符 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446340" y="1988840"/>
            <a:ext cx="648072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8F5902"/>
                </a:solidFill>
                <a:latin typeface="Monaco"/>
              </a:rPr>
              <a:t>///</a:t>
            </a:r>
            <a:r>
              <a:rPr lang="zh-CN" altLang="en-US" sz="2400" i="1" dirty="0">
                <a:solidFill>
                  <a:srgbClr val="8F5902"/>
                </a:solidFill>
                <a:latin typeface="Monaco"/>
              </a:rPr>
              <a:t>菱形操作符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Monaco"/>
              </a:rPr>
              <a:t>List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String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list 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altLang="zh-CN" sz="2400" b="1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altLang="zh-CN" sz="2400" b="1" dirty="0" err="1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&lt;&gt;();</a:t>
            </a:r>
          </a:p>
          <a:p>
            <a:endParaRPr lang="zh-CN" altLang="en-US" sz="2400" dirty="0">
              <a:latin typeface="Monaco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Monaco"/>
              </a:rPr>
              <a:t>List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String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list1 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altLang="zh-CN" sz="2400" b="1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altLang="zh-CN" sz="2400" b="1" dirty="0" err="1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&gt;();</a:t>
            </a:r>
          </a:p>
          <a:p>
            <a:r>
              <a:rPr lang="en-US" altLang="zh-CN" sz="2400" i="1" dirty="0">
                <a:solidFill>
                  <a:srgbClr val="8F5902"/>
                </a:solidFill>
                <a:latin typeface="Monaco"/>
              </a:rPr>
              <a:t>//</a:t>
            </a:r>
            <a:r>
              <a:rPr lang="zh-CN" altLang="en-US" sz="2400" i="1" dirty="0">
                <a:solidFill>
                  <a:srgbClr val="8F5902"/>
                </a:solidFill>
                <a:latin typeface="Monaco"/>
              </a:rPr>
              <a:t>这句话会报错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Monaco"/>
              </a:rPr>
              <a:t>list1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2400" b="1" dirty="0">
                <a:solidFill>
                  <a:srgbClr val="C4A000"/>
                </a:solidFill>
                <a:latin typeface="Monaco"/>
              </a:rPr>
              <a:t>addAll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Monaco"/>
              </a:rPr>
              <a:t>Arrays</a:t>
            </a:r>
            <a:r>
              <a:rPr lang="en-US" altLang="zh-CN" sz="24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2400" b="1" dirty="0" err="1">
                <a:solidFill>
                  <a:srgbClr val="C4A000"/>
                </a:solidFill>
                <a:latin typeface="Monaco"/>
              </a:rPr>
              <a:t>asList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());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diamond</a:t>
            </a: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diamond</a:t>
            </a: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30480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diamond</a:t>
            </a: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9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的新特性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>
            <a:normAutofit/>
          </a:bodyPr>
          <a:lstStyle/>
          <a:p>
            <a:r>
              <a:rPr lang="en-US" altLang="zh-CN" dirty="0"/>
              <a:t>Java 1.8 </a:t>
            </a:r>
            <a:r>
              <a:rPr lang="zh-CN" altLang="en-US" dirty="0"/>
              <a:t>中的泛型 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446340" y="1988840"/>
            <a:ext cx="648072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Monaco"/>
              </a:rPr>
              <a:t>List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String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list1 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altLang="zh-CN" sz="2400" b="1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altLang="zh-CN" sz="2400" b="1" dirty="0" err="1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&gt;();</a:t>
            </a:r>
            <a:endParaRPr lang="zh-CN" altLang="en-US" sz="2400" i="1" dirty="0">
              <a:solidFill>
                <a:srgbClr val="8F5902"/>
              </a:solidFill>
              <a:latin typeface="Monaco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Monaco"/>
              </a:rPr>
              <a:t>list1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2400" b="1" dirty="0">
                <a:solidFill>
                  <a:srgbClr val="C4A000"/>
                </a:solidFill>
                <a:latin typeface="Monaco"/>
              </a:rPr>
              <a:t>addAll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Monaco"/>
              </a:rPr>
              <a:t>Arrays</a:t>
            </a:r>
            <a:r>
              <a:rPr lang="en-US" altLang="zh-CN" sz="24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2400" b="1" dirty="0" err="1">
                <a:solidFill>
                  <a:srgbClr val="C4A000"/>
                </a:solidFill>
                <a:latin typeface="Monaco"/>
              </a:rPr>
              <a:t>asList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());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diamond</a:t>
            </a: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diamond</a:t>
            </a: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30480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diamond</a:t>
            </a: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57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的新特性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/>
          <a:lstStyle/>
          <a:p>
            <a:r>
              <a:rPr lang="en-US" altLang="zh-CN" dirty="0"/>
              <a:t>Java 8 </a:t>
            </a:r>
            <a:r>
              <a:rPr lang="zh-CN" altLang="en-US" dirty="0"/>
              <a:t>之前的注解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374332" y="1772816"/>
            <a:ext cx="6480720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rgbClr val="8F5902"/>
                </a:solidFill>
                <a:latin typeface="Monaco"/>
              </a:rPr>
              <a:t>//</a:t>
            </a:r>
            <a:r>
              <a:rPr lang="zh-CN" altLang="en-US" sz="1400" i="1" dirty="0">
                <a:solidFill>
                  <a:srgbClr val="8F5902"/>
                </a:solidFill>
                <a:latin typeface="Monaco"/>
              </a:rPr>
              <a:t>使用</a:t>
            </a:r>
          </a:p>
          <a:p>
            <a:r>
              <a:rPr lang="en-US" altLang="zh-CN" sz="1400" b="1" dirty="0">
                <a:solidFill>
                  <a:srgbClr val="5C35CC"/>
                </a:solidFill>
                <a:latin typeface="Monaco"/>
              </a:rPr>
              <a:t>@</a:t>
            </a:r>
            <a:r>
              <a:rPr lang="en-US" altLang="zh-CN" sz="1400" b="1" dirty="0" err="1">
                <a:solidFill>
                  <a:srgbClr val="5C35CC"/>
                </a:solidFill>
                <a:latin typeface="Monaco"/>
              </a:rPr>
              <a:t>MyAnnotation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name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=</a:t>
            </a:r>
            <a:r>
              <a:rPr lang="en-US" altLang="zh-CN" sz="14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altLang="zh-CN" sz="1400" b="1" dirty="0" err="1">
                <a:solidFill>
                  <a:srgbClr val="4E9A06"/>
                </a:solidFill>
                <a:latin typeface="Monaco"/>
              </a:rPr>
              <a:t>someName</a:t>
            </a:r>
            <a:r>
              <a:rPr lang="en-US" altLang="zh-CN" sz="14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,  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value 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altLang="zh-CN" sz="1400" b="1" dirty="0">
                <a:solidFill>
                  <a:srgbClr val="4E9A06"/>
                </a:solidFill>
                <a:latin typeface="Monaco"/>
              </a:rPr>
              <a:t>"Hello World"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)</a:t>
            </a:r>
          </a:p>
          <a:p>
            <a:r>
              <a:rPr lang="en-US" altLang="zh-CN" sz="1400" b="1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altLang="zh-CN" sz="1400" b="1" dirty="0" err="1">
                <a:solidFill>
                  <a:srgbClr val="000000"/>
                </a:solidFill>
                <a:latin typeface="Monaco"/>
              </a:rPr>
              <a:t>TheClass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zh-CN" altLang="en-US" sz="1400" dirty="0">
              <a:latin typeface="Monaco"/>
            </a:endParaRPr>
          </a:p>
          <a:p>
            <a:r>
              <a:rPr lang="en-US" altLang="zh-CN" sz="1400" i="1" dirty="0">
                <a:solidFill>
                  <a:srgbClr val="8F5902"/>
                </a:solidFill>
                <a:latin typeface="Monaco"/>
              </a:rPr>
              <a:t>//</a:t>
            </a:r>
            <a:r>
              <a:rPr lang="zh-CN" altLang="en-US" sz="1400" i="1" dirty="0">
                <a:solidFill>
                  <a:srgbClr val="8F5902"/>
                </a:solidFill>
                <a:latin typeface="Monaco"/>
              </a:rPr>
              <a:t>定义</a:t>
            </a:r>
          </a:p>
          <a:p>
            <a:r>
              <a:rPr lang="en-US" altLang="zh-CN" sz="1400" b="1" dirty="0">
                <a:solidFill>
                  <a:srgbClr val="5C35CC"/>
                </a:solidFill>
                <a:latin typeface="Monaco"/>
              </a:rPr>
              <a:t>@Retention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Monaco"/>
              </a:rPr>
              <a:t>RetentionPolicy</a:t>
            </a:r>
            <a:r>
              <a:rPr lang="en-US" altLang="zh-CN" sz="14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400" b="1" dirty="0" err="1">
                <a:solidFill>
                  <a:srgbClr val="C4A000"/>
                </a:solidFill>
                <a:latin typeface="Monaco"/>
              </a:rPr>
              <a:t>RUNTIME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)</a:t>
            </a:r>
          </a:p>
          <a:p>
            <a:r>
              <a:rPr lang="en-US" altLang="zh-CN" sz="1400" b="1" dirty="0">
                <a:solidFill>
                  <a:srgbClr val="5C35CC"/>
                </a:solidFill>
                <a:latin typeface="Monaco"/>
              </a:rPr>
              <a:t>@Target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Monaco"/>
              </a:rPr>
              <a:t>ElementType</a:t>
            </a:r>
            <a:r>
              <a:rPr lang="en-US" altLang="zh-CN" sz="14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400" b="1" dirty="0" err="1">
                <a:solidFill>
                  <a:srgbClr val="C4A000"/>
                </a:solidFill>
                <a:latin typeface="Monaco"/>
              </a:rPr>
              <a:t>TYPE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)</a:t>
            </a:r>
          </a:p>
          <a:p>
            <a:r>
              <a:rPr lang="en-US" altLang="zh-CN" sz="1400" b="1" dirty="0">
                <a:solidFill>
                  <a:srgbClr val="204A87"/>
                </a:solidFill>
                <a:latin typeface="Monaco"/>
              </a:rPr>
              <a:t>public </a:t>
            </a:r>
            <a:r>
              <a:rPr lang="en-US" altLang="zh-CN" sz="1400" b="1" dirty="0">
                <a:solidFill>
                  <a:srgbClr val="5C35CC"/>
                </a:solidFill>
                <a:latin typeface="Monaco"/>
              </a:rPr>
              <a:t>@interface </a:t>
            </a:r>
            <a:r>
              <a:rPr lang="en-US" altLang="zh-CN" sz="1400" b="1" dirty="0" err="1">
                <a:solidFill>
                  <a:srgbClr val="000000"/>
                </a:solidFill>
                <a:latin typeface="Monaco"/>
              </a:rPr>
              <a:t>MyAnnotation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altLang="zh-CN" sz="1400" dirty="0">
                <a:latin typeface="Monaco"/>
              </a:rPr>
              <a:t>  </a:t>
            </a:r>
            <a:r>
              <a:rPr lang="en-US" altLang="zh-CN" sz="1400" b="1" dirty="0">
                <a:solidFill>
                  <a:srgbClr val="204A87"/>
                </a:solidFill>
                <a:latin typeface="Monaco"/>
              </a:rPr>
              <a:t>public 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String name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altLang="zh-CN" sz="1400" dirty="0">
                <a:latin typeface="Monaco"/>
              </a:rPr>
              <a:t>  </a:t>
            </a:r>
            <a:r>
              <a:rPr lang="en-US" altLang="zh-CN" sz="1400" b="1" dirty="0">
                <a:solidFill>
                  <a:srgbClr val="204A87"/>
                </a:solidFill>
                <a:latin typeface="Monaco"/>
              </a:rPr>
              <a:t>public 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String value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altLang="zh-CN" sz="1400" i="1" dirty="0">
                <a:solidFill>
                  <a:srgbClr val="8F5902"/>
                </a:solidFill>
                <a:latin typeface="Monaco"/>
              </a:rPr>
              <a:t>//</a:t>
            </a:r>
            <a:r>
              <a:rPr lang="zh-CN" altLang="en-US" sz="1400" i="1" dirty="0">
                <a:solidFill>
                  <a:srgbClr val="8F5902"/>
                </a:solidFill>
                <a:latin typeface="Monaco"/>
              </a:rPr>
              <a:t>方法注解 </a:t>
            </a:r>
            <a:r>
              <a:rPr lang="en-US" altLang="zh-CN" sz="1400" i="1" dirty="0">
                <a:solidFill>
                  <a:srgbClr val="8F5902"/>
                </a:solidFill>
                <a:latin typeface="Monaco"/>
              </a:rPr>
              <a:t>Target(</a:t>
            </a:r>
            <a:r>
              <a:rPr lang="en-US" altLang="zh-CN" sz="1400" i="1" dirty="0" err="1">
                <a:solidFill>
                  <a:srgbClr val="8F5902"/>
                </a:solidFill>
                <a:latin typeface="Monaco"/>
              </a:rPr>
              <a:t>ElementType.METHOD</a:t>
            </a:r>
            <a:r>
              <a:rPr lang="en-US" altLang="zh-CN" sz="1400" i="1" dirty="0">
                <a:solidFill>
                  <a:srgbClr val="8F5902"/>
                </a:solidFill>
                <a:latin typeface="Monaco"/>
              </a:rPr>
              <a:t>)</a:t>
            </a:r>
          </a:p>
          <a:p>
            <a:r>
              <a:rPr lang="en-US" altLang="zh-CN" sz="1400" b="1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altLang="zh-CN" sz="1400" b="1" dirty="0" err="1">
                <a:solidFill>
                  <a:srgbClr val="000000"/>
                </a:solidFill>
                <a:latin typeface="Monaco"/>
              </a:rPr>
              <a:t>TheClass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altLang="zh-CN" sz="1400" dirty="0">
                <a:latin typeface="Monaco"/>
              </a:rPr>
              <a:t>  </a:t>
            </a:r>
            <a:r>
              <a:rPr lang="en-US" altLang="zh-CN" sz="1400" b="1" dirty="0">
                <a:solidFill>
                  <a:srgbClr val="5C35CC"/>
                </a:solidFill>
                <a:latin typeface="Monaco"/>
              </a:rPr>
              <a:t>@</a:t>
            </a:r>
            <a:r>
              <a:rPr lang="en-US" altLang="zh-CN" sz="1400" b="1" dirty="0" err="1">
                <a:solidFill>
                  <a:srgbClr val="5C35CC"/>
                </a:solidFill>
                <a:latin typeface="Monaco"/>
              </a:rPr>
              <a:t>MyAnnotation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name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=</a:t>
            </a:r>
            <a:r>
              <a:rPr lang="en-US" altLang="zh-CN" sz="14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altLang="zh-CN" sz="1400" b="1" dirty="0" err="1">
                <a:solidFill>
                  <a:srgbClr val="4E9A06"/>
                </a:solidFill>
                <a:latin typeface="Monaco"/>
              </a:rPr>
              <a:t>someName</a:t>
            </a:r>
            <a:r>
              <a:rPr lang="en-US" altLang="zh-CN" sz="14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,  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value 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altLang="zh-CN" sz="1400" b="1" dirty="0">
                <a:solidFill>
                  <a:srgbClr val="4E9A06"/>
                </a:solidFill>
                <a:latin typeface="Monaco"/>
              </a:rPr>
              <a:t>"Hello World"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)</a:t>
            </a:r>
          </a:p>
          <a:p>
            <a:r>
              <a:rPr lang="en-US" altLang="zh-CN" sz="1400" dirty="0">
                <a:latin typeface="Monaco"/>
              </a:rPr>
              <a:t>  </a:t>
            </a:r>
            <a:r>
              <a:rPr lang="en-US" altLang="zh-CN" sz="14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altLang="zh-CN" sz="1400" b="1" dirty="0" err="1">
                <a:solidFill>
                  <a:srgbClr val="000000"/>
                </a:solidFill>
                <a:latin typeface="Monaco"/>
              </a:rPr>
              <a:t>doSomething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(){}</a:t>
            </a:r>
          </a:p>
          <a:p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altLang="zh-CN" sz="1400" i="1" dirty="0">
                <a:solidFill>
                  <a:srgbClr val="8F5902"/>
                </a:solidFill>
                <a:latin typeface="Monaco"/>
              </a:rPr>
              <a:t>//</a:t>
            </a:r>
            <a:r>
              <a:rPr lang="zh-CN" altLang="en-US" sz="1400" i="1" dirty="0">
                <a:solidFill>
                  <a:srgbClr val="8F5902"/>
                </a:solidFill>
                <a:latin typeface="Monaco"/>
              </a:rPr>
              <a:t>参数注解 </a:t>
            </a:r>
            <a:r>
              <a:rPr lang="en-US" altLang="zh-CN" sz="1400" i="1" dirty="0">
                <a:solidFill>
                  <a:srgbClr val="8F5902"/>
                </a:solidFill>
                <a:latin typeface="Monaco"/>
              </a:rPr>
              <a:t>Target(</a:t>
            </a:r>
            <a:r>
              <a:rPr lang="en-US" altLang="zh-CN" sz="1400" i="1" dirty="0" err="1">
                <a:solidFill>
                  <a:srgbClr val="8F5902"/>
                </a:solidFill>
                <a:latin typeface="Monaco"/>
              </a:rPr>
              <a:t>ElementType.PARAMETER</a:t>
            </a:r>
            <a:r>
              <a:rPr lang="en-US" altLang="zh-CN" sz="1400" i="1" dirty="0">
                <a:solidFill>
                  <a:srgbClr val="8F5902"/>
                </a:solidFill>
                <a:latin typeface="Monaco"/>
              </a:rPr>
              <a:t>)</a:t>
            </a:r>
          </a:p>
          <a:p>
            <a:r>
              <a:rPr lang="en-US" altLang="zh-CN" sz="1400" b="1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altLang="zh-CN" sz="1400" b="1" dirty="0" err="1">
                <a:solidFill>
                  <a:srgbClr val="000000"/>
                </a:solidFill>
                <a:latin typeface="Monaco"/>
              </a:rPr>
              <a:t>TheClass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altLang="zh-CN" sz="1400" dirty="0">
                <a:latin typeface="Monaco"/>
              </a:rPr>
              <a:t>  </a:t>
            </a:r>
            <a:r>
              <a:rPr lang="en-US" altLang="zh-CN" sz="1400" b="1" dirty="0">
                <a:solidFill>
                  <a:srgbClr val="5C35CC"/>
                </a:solidFill>
                <a:latin typeface="Monaco"/>
              </a:rPr>
              <a:t>@</a:t>
            </a:r>
            <a:r>
              <a:rPr lang="en-US" altLang="zh-CN" sz="1400" b="1" dirty="0" err="1">
                <a:solidFill>
                  <a:srgbClr val="5C35CC"/>
                </a:solidFill>
                <a:latin typeface="Monaco"/>
              </a:rPr>
              <a:t>MyAnnotation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name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=</a:t>
            </a:r>
            <a:r>
              <a:rPr lang="en-US" altLang="zh-CN" sz="14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altLang="zh-CN" sz="1400" b="1" dirty="0" err="1">
                <a:solidFill>
                  <a:srgbClr val="4E9A06"/>
                </a:solidFill>
                <a:latin typeface="Monaco"/>
              </a:rPr>
              <a:t>someName</a:t>
            </a:r>
            <a:r>
              <a:rPr lang="en-US" altLang="zh-CN" sz="14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,  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value 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altLang="zh-CN" sz="1400" b="1" dirty="0">
                <a:solidFill>
                  <a:srgbClr val="4E9A06"/>
                </a:solidFill>
                <a:latin typeface="Monaco"/>
              </a:rPr>
              <a:t>"Hello World"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)</a:t>
            </a:r>
          </a:p>
          <a:p>
            <a:r>
              <a:rPr lang="en-US" altLang="zh-CN" sz="1400" dirty="0">
                <a:latin typeface="Monaco"/>
              </a:rPr>
              <a:t>  </a:t>
            </a:r>
            <a:r>
              <a:rPr lang="en-US" altLang="zh-CN" sz="1400" b="1" dirty="0">
                <a:solidFill>
                  <a:srgbClr val="204A87"/>
                </a:solidFill>
                <a:latin typeface="Monaco"/>
              </a:rPr>
              <a:t>public 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altLang="zh-CN" sz="1400" b="1" dirty="0" err="1">
                <a:solidFill>
                  <a:srgbClr val="000000"/>
                </a:solidFill>
                <a:latin typeface="Monaco"/>
              </a:rPr>
              <a:t>myField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altLang="zh-CN" sz="1400" b="1" dirty="0">
                <a:solidFill>
                  <a:srgbClr val="204A87"/>
                </a:solidFill>
                <a:latin typeface="Monaco"/>
              </a:rPr>
              <a:t>null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62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的新特性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/>
          <a:lstStyle/>
          <a:p>
            <a:r>
              <a:rPr lang="en-US" altLang="zh-CN" dirty="0"/>
              <a:t>Java 8 </a:t>
            </a:r>
            <a:r>
              <a:rPr lang="zh-CN" altLang="en-US" dirty="0"/>
              <a:t>中的注解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374332" y="1772816"/>
            <a:ext cx="6480720" cy="47089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Monaco"/>
              </a:rPr>
              <a:t> </a:t>
            </a:r>
            <a:r>
              <a:rPr lang="en-US" altLang="zh-CN" sz="1000" i="1" dirty="0">
                <a:solidFill>
                  <a:srgbClr val="8F5902"/>
                </a:solidFill>
                <a:latin typeface="Monaco"/>
              </a:rPr>
              <a:t>//</a:t>
            </a:r>
            <a:r>
              <a:rPr lang="zh-CN" altLang="en-US" sz="1000" i="1" dirty="0">
                <a:solidFill>
                  <a:srgbClr val="8F5902"/>
                </a:solidFill>
                <a:latin typeface="Monaco"/>
              </a:rPr>
              <a:t>初始化对象时</a:t>
            </a:r>
          </a:p>
          <a:p>
            <a:r>
              <a:rPr lang="en-US" altLang="zh-CN" sz="1000" dirty="0">
                <a:latin typeface="Monaco"/>
              </a:rPr>
              <a:t>         </a:t>
            </a:r>
            <a:r>
              <a:rPr lang="en-US" altLang="zh-CN" sz="1000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altLang="zh-CN" sz="1000" dirty="0" err="1">
                <a:solidFill>
                  <a:srgbClr val="000000"/>
                </a:solidFill>
                <a:latin typeface="Monaco"/>
              </a:rPr>
              <a:t>myString</a:t>
            </a:r>
            <a:r>
              <a:rPr lang="en-US" altLang="zh-CN" sz="1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altLang="zh-CN" sz="1000" b="1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altLang="zh-CN" sz="1000" b="1" dirty="0">
                <a:solidFill>
                  <a:srgbClr val="5C35CC"/>
                </a:solidFill>
                <a:latin typeface="Monaco"/>
              </a:rPr>
              <a:t>@</a:t>
            </a:r>
            <a:r>
              <a:rPr lang="en-US" altLang="zh-CN" sz="1000" b="1" dirty="0" err="1">
                <a:solidFill>
                  <a:srgbClr val="5C35CC"/>
                </a:solidFill>
                <a:latin typeface="Monaco"/>
              </a:rPr>
              <a:t>NotNull</a:t>
            </a:r>
            <a:r>
              <a:rPr lang="en-US" altLang="zh-CN" sz="1000" b="1" dirty="0">
                <a:solidFill>
                  <a:srgbClr val="5C35CC"/>
                </a:solidFill>
                <a:latin typeface="Monaco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Monaco"/>
              </a:rPr>
              <a:t>String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zh-CN" altLang="en-US" sz="1000" dirty="0">
                <a:latin typeface="Monaco"/>
              </a:rPr>
              <a:t>         </a:t>
            </a:r>
            <a:r>
              <a:rPr lang="en-US" altLang="zh-CN" sz="1000" i="1" dirty="0">
                <a:solidFill>
                  <a:srgbClr val="8F5902"/>
                </a:solidFill>
                <a:latin typeface="Monaco"/>
              </a:rPr>
              <a:t>//</a:t>
            </a:r>
            <a:r>
              <a:rPr lang="zh-CN" altLang="en-US" sz="1000" i="1" dirty="0">
                <a:solidFill>
                  <a:srgbClr val="8F5902"/>
                </a:solidFill>
                <a:latin typeface="Monaco"/>
              </a:rPr>
              <a:t>对象类型转化时</a:t>
            </a:r>
          </a:p>
          <a:p>
            <a:r>
              <a:rPr lang="en-US" altLang="zh-CN" sz="1000" dirty="0">
                <a:latin typeface="Monaco"/>
              </a:rPr>
              <a:t>         </a:t>
            </a:r>
            <a:r>
              <a:rPr lang="en-US" altLang="zh-CN" sz="1000" dirty="0" err="1">
                <a:solidFill>
                  <a:srgbClr val="000000"/>
                </a:solidFill>
                <a:latin typeface="Monaco"/>
              </a:rPr>
              <a:t>myString</a:t>
            </a:r>
            <a:r>
              <a:rPr lang="en-US" altLang="zh-CN" sz="1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= (</a:t>
            </a:r>
            <a:r>
              <a:rPr lang="en-US" altLang="zh-CN" sz="1000" b="1" dirty="0">
                <a:solidFill>
                  <a:srgbClr val="5C35CC"/>
                </a:solidFill>
                <a:latin typeface="Monaco"/>
              </a:rPr>
              <a:t>@</a:t>
            </a:r>
            <a:r>
              <a:rPr lang="en-US" altLang="zh-CN" sz="1000" b="1" dirty="0" err="1">
                <a:solidFill>
                  <a:srgbClr val="5C35CC"/>
                </a:solidFill>
                <a:latin typeface="Monaco"/>
              </a:rPr>
              <a:t>NonNull</a:t>
            </a:r>
            <a:r>
              <a:rPr lang="en-US" altLang="zh-CN" sz="1000" b="1" dirty="0">
                <a:solidFill>
                  <a:srgbClr val="5C35CC"/>
                </a:solidFill>
                <a:latin typeface="Monaco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Monaco"/>
              </a:rPr>
              <a:t>String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) </a:t>
            </a:r>
            <a:r>
              <a:rPr lang="en-US" altLang="zh-CN" sz="1000" b="1" dirty="0" err="1">
                <a:solidFill>
                  <a:srgbClr val="000000"/>
                </a:solidFill>
                <a:latin typeface="Monaco"/>
              </a:rPr>
              <a:t>str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zh-CN" altLang="en-US" sz="1000" dirty="0">
                <a:latin typeface="Monaco"/>
              </a:rPr>
              <a:t>         </a:t>
            </a:r>
            <a:r>
              <a:rPr lang="en-US" altLang="zh-CN" sz="1000" i="1" dirty="0">
                <a:solidFill>
                  <a:srgbClr val="8F5902"/>
                </a:solidFill>
                <a:latin typeface="Monaco"/>
              </a:rPr>
              <a:t>//</a:t>
            </a:r>
            <a:r>
              <a:rPr lang="zh-CN" altLang="en-US" sz="1000" i="1" dirty="0">
                <a:solidFill>
                  <a:srgbClr val="8F5902"/>
                </a:solidFill>
                <a:latin typeface="Monaco"/>
              </a:rPr>
              <a:t>使用 </a:t>
            </a:r>
            <a:r>
              <a:rPr lang="en-US" altLang="zh-CN" sz="1000" i="1" dirty="0">
                <a:solidFill>
                  <a:srgbClr val="8F5902"/>
                </a:solidFill>
                <a:latin typeface="Monaco"/>
              </a:rPr>
              <a:t>implements </a:t>
            </a:r>
            <a:r>
              <a:rPr lang="zh-CN" altLang="en-US" sz="1000" i="1" dirty="0">
                <a:solidFill>
                  <a:srgbClr val="8F5902"/>
                </a:solidFill>
                <a:latin typeface="Monaco"/>
              </a:rPr>
              <a:t>表达式时</a:t>
            </a:r>
          </a:p>
          <a:p>
            <a:r>
              <a:rPr lang="fr-FR" altLang="zh-CN" sz="1000" dirty="0">
                <a:latin typeface="Monaco"/>
              </a:rPr>
              <a:t>         </a:t>
            </a:r>
            <a:r>
              <a:rPr lang="fr-FR" altLang="zh-CN" sz="1000" b="1" dirty="0">
                <a:solidFill>
                  <a:srgbClr val="204A87"/>
                </a:solidFill>
                <a:latin typeface="Monaco"/>
              </a:rPr>
              <a:t>class </a:t>
            </a:r>
            <a:r>
              <a:rPr lang="fr-FR" altLang="zh-CN" sz="1000" b="1" dirty="0">
                <a:solidFill>
                  <a:srgbClr val="000000"/>
                </a:solidFill>
                <a:latin typeface="Monaco"/>
              </a:rPr>
              <a:t>MyList</a:t>
            </a:r>
            <a:r>
              <a:rPr lang="fr-FR" altLang="zh-CN" sz="100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fr-FR" altLang="zh-CN" sz="1000" b="1" dirty="0">
                <a:solidFill>
                  <a:srgbClr val="000000"/>
                </a:solidFill>
                <a:latin typeface="Monaco"/>
              </a:rPr>
              <a:t>T</a:t>
            </a:r>
            <a:r>
              <a:rPr lang="fr-FR" altLang="zh-CN" sz="1000" b="1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fr-FR" altLang="zh-CN" sz="1000" b="1" dirty="0">
                <a:solidFill>
                  <a:srgbClr val="204A87"/>
                </a:solidFill>
                <a:latin typeface="Monaco"/>
              </a:rPr>
              <a:t>implements </a:t>
            </a:r>
            <a:r>
              <a:rPr lang="fr-FR" altLang="zh-CN" sz="1000" b="1" dirty="0">
                <a:solidFill>
                  <a:srgbClr val="5C35CC"/>
                </a:solidFill>
                <a:latin typeface="Monaco"/>
              </a:rPr>
              <a:t>@ReadOnly </a:t>
            </a:r>
            <a:r>
              <a:rPr lang="fr-FR" altLang="zh-CN" sz="1000" b="1" dirty="0">
                <a:solidFill>
                  <a:srgbClr val="000000"/>
                </a:solidFill>
                <a:latin typeface="Monaco"/>
              </a:rPr>
              <a:t>List</a:t>
            </a:r>
            <a:r>
              <a:rPr lang="fr-FR" altLang="zh-CN" sz="100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fr-FR" altLang="zh-CN" sz="1000" b="1" dirty="0">
                <a:solidFill>
                  <a:srgbClr val="5C35CC"/>
                </a:solidFill>
                <a:latin typeface="Monaco"/>
              </a:rPr>
              <a:t>@ReadOnly </a:t>
            </a:r>
            <a:r>
              <a:rPr lang="fr-FR" altLang="zh-CN" sz="1000" b="1" dirty="0">
                <a:solidFill>
                  <a:srgbClr val="000000"/>
                </a:solidFill>
                <a:latin typeface="Monaco"/>
              </a:rPr>
              <a:t>T</a:t>
            </a:r>
            <a:r>
              <a:rPr lang="fr-FR" altLang="zh-CN" sz="1000" b="1" dirty="0">
                <a:solidFill>
                  <a:srgbClr val="CE5C00"/>
                </a:solidFill>
                <a:latin typeface="Monaco"/>
              </a:rPr>
              <a:t>&gt;{</a:t>
            </a:r>
          </a:p>
          <a:p>
            <a:r>
              <a:rPr lang="zh-CN" altLang="en-US" sz="1000" dirty="0">
                <a:latin typeface="Monaco"/>
              </a:rPr>
              <a:t>                             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...</a:t>
            </a:r>
          </a:p>
          <a:p>
            <a:r>
              <a:rPr lang="zh-CN" altLang="en-US" sz="1000" dirty="0">
                <a:latin typeface="Monaco"/>
              </a:rPr>
              <a:t>          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zh-CN" altLang="en-US" sz="1000" dirty="0">
                <a:latin typeface="Monaco"/>
              </a:rPr>
              <a:t>          </a:t>
            </a:r>
            <a:r>
              <a:rPr lang="en-US" altLang="zh-CN" sz="1000" i="1" dirty="0">
                <a:solidFill>
                  <a:srgbClr val="8F5902"/>
                </a:solidFill>
                <a:latin typeface="Monaco"/>
              </a:rPr>
              <a:t>//</a:t>
            </a:r>
            <a:r>
              <a:rPr lang="zh-CN" altLang="en-US" sz="1000" i="1" dirty="0">
                <a:solidFill>
                  <a:srgbClr val="8F5902"/>
                </a:solidFill>
                <a:latin typeface="Monaco"/>
              </a:rPr>
              <a:t>使用 </a:t>
            </a:r>
            <a:r>
              <a:rPr lang="en-US" altLang="zh-CN" sz="1000" i="1" dirty="0">
                <a:solidFill>
                  <a:srgbClr val="8F5902"/>
                </a:solidFill>
                <a:latin typeface="Monaco"/>
              </a:rPr>
              <a:t>throws </a:t>
            </a:r>
            <a:r>
              <a:rPr lang="zh-CN" altLang="en-US" sz="1000" i="1" dirty="0">
                <a:solidFill>
                  <a:srgbClr val="8F5902"/>
                </a:solidFill>
                <a:latin typeface="Monaco"/>
              </a:rPr>
              <a:t>表达式时</a:t>
            </a:r>
          </a:p>
          <a:p>
            <a:r>
              <a:rPr lang="en-US" altLang="zh-CN" sz="1000" dirty="0">
                <a:latin typeface="Monaco"/>
              </a:rPr>
              <a:t>          </a:t>
            </a:r>
            <a:r>
              <a:rPr lang="en-US" altLang="zh-CN" sz="10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altLang="zh-CN" sz="1000" b="1" dirty="0" err="1">
                <a:solidFill>
                  <a:srgbClr val="000000"/>
                </a:solidFill>
                <a:latin typeface="Monaco"/>
              </a:rPr>
              <a:t>validateValues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() </a:t>
            </a:r>
            <a:r>
              <a:rPr lang="en-US" altLang="zh-CN" sz="1000" b="1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altLang="zh-CN" sz="1000" b="1" dirty="0">
                <a:solidFill>
                  <a:srgbClr val="5C35CC"/>
                </a:solidFill>
                <a:latin typeface="Monaco"/>
              </a:rPr>
              <a:t>@Critical </a:t>
            </a:r>
            <a:r>
              <a:rPr lang="en-US" altLang="zh-CN" sz="1000" b="1" dirty="0" err="1">
                <a:solidFill>
                  <a:srgbClr val="000000"/>
                </a:solidFill>
                <a:latin typeface="Monaco"/>
              </a:rPr>
              <a:t>ValidationFailedException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zh-CN" altLang="en-US" sz="1000" dirty="0">
                <a:latin typeface="Monaco"/>
              </a:rPr>
              <a:t>           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zh-CN" altLang="en-US" sz="1000" dirty="0">
                <a:latin typeface="Monaco"/>
              </a:rPr>
              <a:t>           </a:t>
            </a:r>
            <a:r>
              <a:rPr lang="en-US" altLang="zh-CN" sz="1000" i="1" dirty="0">
                <a:solidFill>
                  <a:srgbClr val="8F5902"/>
                </a:solidFill>
                <a:latin typeface="Monaco"/>
              </a:rPr>
              <a:t>//</a:t>
            </a:r>
            <a:r>
              <a:rPr lang="zh-CN" altLang="en-US" sz="1000" i="1" dirty="0">
                <a:solidFill>
                  <a:srgbClr val="8F5902"/>
                </a:solidFill>
                <a:latin typeface="Monaco"/>
              </a:rPr>
              <a:t>定义</a:t>
            </a:r>
          </a:p>
          <a:p>
            <a:r>
              <a:rPr lang="en-US" altLang="zh-CN" sz="1000" dirty="0">
                <a:latin typeface="Monaco"/>
              </a:rPr>
              <a:t>          </a:t>
            </a:r>
            <a:r>
              <a:rPr lang="en-US" altLang="zh-CN" sz="1000" b="1" dirty="0">
                <a:solidFill>
                  <a:srgbClr val="5C35CC"/>
                </a:solidFill>
                <a:latin typeface="Monaco"/>
              </a:rPr>
              <a:t>@Target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({</a:t>
            </a:r>
            <a:r>
              <a:rPr lang="en-US" altLang="zh-CN" sz="1000" b="1" dirty="0" err="1">
                <a:solidFill>
                  <a:srgbClr val="000000"/>
                </a:solidFill>
                <a:latin typeface="Monaco"/>
              </a:rPr>
              <a:t>ElementType</a:t>
            </a:r>
            <a:r>
              <a:rPr lang="en-US" altLang="zh-CN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00" b="1" dirty="0" err="1">
                <a:solidFill>
                  <a:srgbClr val="C4A000"/>
                </a:solidFill>
                <a:latin typeface="Monaco"/>
              </a:rPr>
              <a:t>TYPE_PARAMETER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altLang="zh-CN" sz="1000" b="1" dirty="0" err="1">
                <a:solidFill>
                  <a:srgbClr val="000000"/>
                </a:solidFill>
                <a:latin typeface="Monaco"/>
              </a:rPr>
              <a:t>ElementType</a:t>
            </a:r>
            <a:r>
              <a:rPr lang="en-US" altLang="zh-CN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00" b="1" dirty="0" err="1">
                <a:solidFill>
                  <a:srgbClr val="C4A000"/>
                </a:solidFill>
                <a:latin typeface="Monaco"/>
              </a:rPr>
              <a:t>TYPE_USE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})</a:t>
            </a:r>
          </a:p>
          <a:p>
            <a:r>
              <a:rPr lang="en-US" altLang="zh-CN" sz="1000" dirty="0">
                <a:latin typeface="Monaco"/>
              </a:rPr>
              <a:t>          </a:t>
            </a:r>
            <a:r>
              <a:rPr lang="en-US" altLang="zh-CN" sz="1000" b="1" dirty="0">
                <a:solidFill>
                  <a:srgbClr val="204A87"/>
                </a:solidFill>
                <a:latin typeface="Monaco"/>
              </a:rPr>
              <a:t>public  </a:t>
            </a:r>
            <a:r>
              <a:rPr lang="en-US" altLang="zh-CN" sz="1000" b="1" dirty="0">
                <a:solidFill>
                  <a:srgbClr val="5C35CC"/>
                </a:solidFill>
                <a:latin typeface="Monaco"/>
              </a:rPr>
              <a:t>@interface </a:t>
            </a:r>
            <a:r>
              <a:rPr lang="en-US" altLang="zh-CN" sz="1000" b="1" dirty="0" err="1">
                <a:solidFill>
                  <a:srgbClr val="000000"/>
                </a:solidFill>
                <a:latin typeface="Monaco"/>
              </a:rPr>
              <a:t>MyAnnotation</a:t>
            </a:r>
            <a:r>
              <a:rPr lang="en-US" altLang="zh-CN" sz="1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zh-CN" altLang="en-US" sz="1000" dirty="0">
                <a:latin typeface="Monaco"/>
              </a:rPr>
              <a:t>          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zh-CN" altLang="en-US" sz="1000" dirty="0">
              <a:latin typeface="Monaco"/>
            </a:endParaRPr>
          </a:p>
          <a:p>
            <a:r>
              <a:rPr lang="en-US" altLang="zh-CN" sz="1000" dirty="0">
                <a:latin typeface="Monaco"/>
              </a:rPr>
              <a:t>      </a:t>
            </a:r>
            <a:r>
              <a:rPr lang="en-US" altLang="zh-CN" sz="1000" b="1" dirty="0">
                <a:solidFill>
                  <a:srgbClr val="5C35CC"/>
                </a:solidFill>
                <a:latin typeface="Monaco"/>
              </a:rPr>
              <a:t>@Access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000" b="1" dirty="0">
                <a:solidFill>
                  <a:srgbClr val="000000"/>
                </a:solidFill>
                <a:latin typeface="Monaco"/>
              </a:rPr>
              <a:t>role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=</a:t>
            </a:r>
            <a:r>
              <a:rPr lang="en-US" altLang="zh-CN" sz="10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altLang="zh-CN" sz="1000" b="1" dirty="0" err="1">
                <a:solidFill>
                  <a:srgbClr val="4E9A06"/>
                </a:solidFill>
                <a:latin typeface="Monaco"/>
              </a:rPr>
              <a:t>SuperAdministrator</a:t>
            </a:r>
            <a:r>
              <a:rPr lang="en-US" altLang="zh-CN" sz="10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)</a:t>
            </a:r>
          </a:p>
          <a:p>
            <a:r>
              <a:rPr lang="en-US" altLang="zh-CN" sz="1000" dirty="0">
                <a:latin typeface="Monaco"/>
              </a:rPr>
              <a:t>      </a:t>
            </a:r>
            <a:r>
              <a:rPr lang="en-US" altLang="zh-CN" sz="1000" b="1" dirty="0">
                <a:solidFill>
                  <a:srgbClr val="5C35CC"/>
                </a:solidFill>
                <a:latin typeface="Monaco"/>
              </a:rPr>
              <a:t>@Access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000" b="1" dirty="0">
                <a:solidFill>
                  <a:srgbClr val="000000"/>
                </a:solidFill>
                <a:latin typeface="Monaco"/>
              </a:rPr>
              <a:t>role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=</a:t>
            </a:r>
            <a:r>
              <a:rPr lang="en-US" altLang="zh-CN" sz="1000" b="1" dirty="0">
                <a:solidFill>
                  <a:srgbClr val="4E9A06"/>
                </a:solidFill>
                <a:latin typeface="Monaco"/>
              </a:rPr>
              <a:t>"Administrator"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)</a:t>
            </a:r>
          </a:p>
          <a:p>
            <a:r>
              <a:rPr lang="en-US" altLang="zh-CN" sz="1000" dirty="0">
                <a:latin typeface="Monaco"/>
              </a:rPr>
              <a:t>      </a:t>
            </a:r>
            <a:r>
              <a:rPr lang="en-US" altLang="zh-CN" sz="10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altLang="zh-CN" sz="1000" b="1" dirty="0" err="1">
                <a:solidFill>
                  <a:srgbClr val="000000"/>
                </a:solidFill>
                <a:latin typeface="Monaco"/>
              </a:rPr>
              <a:t>doCheck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() { </a:t>
            </a:r>
          </a:p>
          <a:p>
            <a:r>
              <a:rPr lang="zh-CN" altLang="en-US" sz="1000" dirty="0">
                <a:latin typeface="Monaco"/>
              </a:rPr>
              <a:t>      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zh-CN" altLang="en-US" sz="1000" dirty="0">
              <a:latin typeface="Monaco"/>
            </a:endParaRPr>
          </a:p>
          <a:p>
            <a:r>
              <a:rPr lang="en-US" altLang="zh-CN" sz="1000" dirty="0">
                <a:latin typeface="Monaco"/>
              </a:rPr>
              <a:t>      </a:t>
            </a:r>
            <a:r>
              <a:rPr lang="en-US" altLang="zh-CN" sz="1000" b="1" dirty="0">
                <a:solidFill>
                  <a:srgbClr val="5C35CC"/>
                </a:solidFill>
                <a:latin typeface="Monaco"/>
              </a:rPr>
              <a:t>@Repeatable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000" b="1" dirty="0" err="1">
                <a:solidFill>
                  <a:srgbClr val="000000"/>
                </a:solidFill>
                <a:latin typeface="Monaco"/>
              </a:rPr>
              <a:t>AccessContainer</a:t>
            </a:r>
            <a:r>
              <a:rPr lang="en-US" altLang="zh-CN" sz="1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00" b="1" dirty="0" err="1">
                <a:solidFill>
                  <a:srgbClr val="C4A000"/>
                </a:solidFill>
                <a:latin typeface="Monaco"/>
              </a:rPr>
              <a:t>class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)</a:t>
            </a:r>
          </a:p>
          <a:p>
            <a:r>
              <a:rPr lang="en-US" altLang="zh-CN" sz="1000" dirty="0">
                <a:latin typeface="Monaco"/>
              </a:rPr>
              <a:t>           </a:t>
            </a:r>
            <a:r>
              <a:rPr lang="en-US" altLang="zh-CN" sz="1000" b="1" dirty="0">
                <a:solidFill>
                  <a:srgbClr val="204A87"/>
                </a:solidFill>
                <a:latin typeface="Monaco"/>
              </a:rPr>
              <a:t>public </a:t>
            </a:r>
            <a:r>
              <a:rPr lang="en-US" altLang="zh-CN" sz="1000" b="1" dirty="0">
                <a:solidFill>
                  <a:srgbClr val="5C35CC"/>
                </a:solidFill>
                <a:latin typeface="Monaco"/>
              </a:rPr>
              <a:t>@interface </a:t>
            </a:r>
            <a:r>
              <a:rPr lang="en-US" altLang="zh-CN" sz="1000" b="1" dirty="0">
                <a:solidFill>
                  <a:srgbClr val="000000"/>
                </a:solidFill>
                <a:latin typeface="Monaco"/>
              </a:rPr>
              <a:t>Access 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altLang="zh-CN" sz="1000" dirty="0">
                <a:latin typeface="Monaco"/>
              </a:rPr>
              <a:t>                   </a:t>
            </a:r>
            <a:r>
              <a:rPr lang="en-US" altLang="zh-CN" sz="1000" dirty="0">
                <a:solidFill>
                  <a:srgbClr val="000000"/>
                </a:solidFill>
                <a:latin typeface="Monaco"/>
              </a:rPr>
              <a:t>String role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zh-CN" altLang="en-US" sz="1000" dirty="0">
                <a:latin typeface="Monaco"/>
              </a:rPr>
              <a:t>           </a:t>
            </a:r>
            <a:r>
              <a:rPr lang="en-US" altLang="zh-CN" sz="1000" b="1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Arial Unicode MS"/>
                <a:ea typeface="Andale Mono"/>
              </a:rPr>
              <a:t>    </a:t>
            </a:r>
            <a:r>
              <a:rPr lang="zh-CN" altLang="zh-CN" sz="1000" dirty="0">
                <a:solidFill>
                  <a:srgbClr val="000000"/>
                </a:solidFill>
                <a:latin typeface="Arial Unicode MS"/>
                <a:ea typeface="Andale Mono"/>
              </a:rPr>
              <a:t>public @interface AccessContainer { </a:t>
            </a:r>
            <a:endParaRPr lang="en-US" altLang="zh-CN" sz="1000" dirty="0">
              <a:solidFill>
                <a:srgbClr val="000000"/>
              </a:solidFill>
              <a:latin typeface="Arial Unicode MS"/>
              <a:ea typeface="Andale Mono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Arial Unicode MS"/>
                <a:ea typeface="Andale Mono"/>
              </a:rPr>
              <a:t>            </a:t>
            </a:r>
            <a:r>
              <a:rPr lang="zh-CN" altLang="zh-CN" sz="1000" dirty="0">
                <a:solidFill>
                  <a:srgbClr val="000000"/>
                </a:solidFill>
                <a:latin typeface="Arial Unicode MS"/>
                <a:ea typeface="Andale Mono"/>
              </a:rPr>
              <a:t>Access[] value();</a:t>
            </a:r>
            <a:endParaRPr lang="en-US" altLang="zh-CN" sz="1000" dirty="0">
              <a:solidFill>
                <a:srgbClr val="000000"/>
              </a:solidFill>
              <a:latin typeface="Arial Unicode MS"/>
              <a:ea typeface="Andale Mono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Arial Unicode MS"/>
                <a:ea typeface="Andale Mono"/>
              </a:rPr>
              <a:t> </a:t>
            </a:r>
            <a:r>
              <a:rPr lang="zh-CN" altLang="zh-CN" sz="1000" dirty="0">
                <a:solidFill>
                  <a:srgbClr val="000000"/>
                </a:solidFill>
                <a:latin typeface="Arial Unicode MS"/>
                <a:ea typeface="Andale Mono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Arial Unicode MS"/>
                <a:ea typeface="Andale Mono"/>
              </a:rPr>
              <a:t>    </a:t>
            </a:r>
            <a:r>
              <a:rPr lang="zh-CN" altLang="zh-CN" sz="1000" dirty="0">
                <a:solidFill>
                  <a:srgbClr val="000000"/>
                </a:solidFill>
                <a:latin typeface="Arial Unicode MS"/>
                <a:ea typeface="Andale Mono"/>
              </a:rPr>
              <a:t>}</a:t>
            </a:r>
            <a:r>
              <a:rPr lang="zh-CN" altLang="zh-CN" sz="800" dirty="0">
                <a:solidFill>
                  <a:schemeClr val="tx1"/>
                </a:solidFill>
              </a:rPr>
              <a:t> 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000" b="1" dirty="0">
              <a:solidFill>
                <a:srgbClr val="CE5C00"/>
              </a:solidFill>
              <a:latin typeface="Monaco"/>
            </a:endParaRPr>
          </a:p>
          <a:p>
            <a:endParaRPr lang="en-US" altLang="zh-CN" sz="1000" b="1" dirty="0">
              <a:solidFill>
                <a:srgbClr val="CE5C00"/>
              </a:solidFill>
              <a:latin typeface="Monaco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6125" y="5085184"/>
            <a:ext cx="403244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反射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Java Annotation Processing</a:t>
            </a:r>
            <a:r>
              <a:rPr lang="en-US" altLang="zh-CN" sz="2400" b="1" dirty="0"/>
              <a:t>(APT)</a:t>
            </a:r>
            <a:endParaRPr lang="en-US" altLang="zh-CN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16125" y="4365104"/>
            <a:ext cx="3600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解析注解的方式</a:t>
            </a:r>
          </a:p>
        </p:txBody>
      </p:sp>
    </p:spTree>
    <p:extLst>
      <p:ext uri="{BB962C8B-B14F-4D97-AF65-F5344CB8AC3E}">
        <p14:creationId xmlns:p14="http://schemas.microsoft.com/office/powerpoint/2010/main" val="423352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的新特性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/>
          <a:lstStyle/>
          <a:p>
            <a:r>
              <a:rPr lang="en-US" altLang="zh-CN" dirty="0"/>
              <a:t>Java 8 </a:t>
            </a:r>
            <a:r>
              <a:rPr lang="zh-CN" altLang="en-US" dirty="0"/>
              <a:t>中的时间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942284" y="2276872"/>
            <a:ext cx="5976664" cy="399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提供了</a:t>
            </a:r>
            <a:r>
              <a:rPr lang="en-US" altLang="zh-CN" sz="2400" dirty="0" err="1"/>
              <a:t>ZoneId</a:t>
            </a:r>
            <a:r>
              <a:rPr lang="zh-CN" altLang="en-US" sz="2400" dirty="0"/>
              <a:t>来处理时区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提供了</a:t>
            </a:r>
            <a:r>
              <a:rPr lang="en-US" altLang="zh-CN" sz="2400" dirty="0" err="1"/>
              <a:t>LocalDate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LocalTime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Java8 </a:t>
            </a:r>
            <a:r>
              <a:rPr lang="zh-CN" altLang="en-US" sz="2400" dirty="0"/>
              <a:t>中新的时间和日期</a:t>
            </a:r>
            <a:r>
              <a:rPr lang="en-US" altLang="zh-CN" sz="2400" dirty="0"/>
              <a:t>API</a:t>
            </a:r>
            <a:r>
              <a:rPr lang="zh-CN" altLang="en-US" sz="2400" dirty="0"/>
              <a:t>都是不可变且线程安全的。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Java</a:t>
            </a:r>
            <a:r>
              <a:rPr lang="zh-CN" altLang="en-US" sz="2400" dirty="0"/>
              <a:t>开发者应该去了解这套新的</a:t>
            </a:r>
            <a:r>
              <a:rPr lang="en-US" altLang="zh-CN" sz="2400" dirty="0"/>
              <a:t>API</a:t>
            </a:r>
          </a:p>
          <a:p>
            <a:pPr marL="514350" indent="-514350">
              <a:lnSpc>
                <a:spcPct val="90000"/>
              </a:lnSpc>
              <a:buFont typeface="+mj-lt"/>
              <a:buAutoNum type="romanUcPeriod"/>
            </a:pPr>
            <a:r>
              <a:rPr lang="en-US" altLang="zh-CN" sz="2400" dirty="0" err="1"/>
              <a:t>LocalDate</a:t>
            </a:r>
            <a:r>
              <a:rPr lang="en-US" altLang="zh-CN" sz="2400" dirty="0"/>
              <a:t> </a:t>
            </a:r>
            <a:r>
              <a:rPr lang="zh-CN" altLang="en-US" sz="2400" dirty="0"/>
              <a:t>表示的是不带时间的日期</a:t>
            </a:r>
            <a:endParaRPr lang="en-US" altLang="zh-CN" sz="2400" dirty="0"/>
          </a:p>
          <a:p>
            <a:pPr marL="514350" indent="-514350">
              <a:lnSpc>
                <a:spcPct val="90000"/>
              </a:lnSpc>
              <a:buFont typeface="+mj-lt"/>
              <a:buAutoNum type="romanUcPeriod"/>
            </a:pPr>
            <a:r>
              <a:rPr lang="en-US" altLang="zh-CN" sz="2400" dirty="0" err="1"/>
              <a:t>LocalTime</a:t>
            </a:r>
            <a:r>
              <a:rPr lang="en-US" altLang="zh-CN" sz="2400" dirty="0"/>
              <a:t> </a:t>
            </a:r>
            <a:r>
              <a:rPr lang="zh-CN" altLang="en-US" sz="2400" dirty="0"/>
              <a:t>不带日期的时间</a:t>
            </a:r>
            <a:endParaRPr lang="en-US" altLang="zh-CN" sz="2400" dirty="0"/>
          </a:p>
          <a:p>
            <a:pPr marL="514350" indent="-514350">
              <a:lnSpc>
                <a:spcPct val="90000"/>
              </a:lnSpc>
              <a:buFont typeface="+mj-lt"/>
              <a:buAutoNum type="romanUcPeriod"/>
            </a:pPr>
            <a:r>
              <a:rPr lang="en-US" altLang="zh-CN" sz="2400" dirty="0" err="1"/>
              <a:t>ZonedDateTime</a:t>
            </a:r>
            <a:r>
              <a:rPr lang="en-US" altLang="zh-CN" sz="2400" dirty="0"/>
              <a:t> </a:t>
            </a:r>
            <a:r>
              <a:rPr lang="zh-CN" altLang="en-US" sz="2400" dirty="0"/>
              <a:t>带时区的完整时间 </a:t>
            </a:r>
            <a:r>
              <a:rPr lang="en-US" altLang="zh-CN" dirty="0" err="1"/>
              <a:t>ZonedDateTime</a:t>
            </a:r>
            <a:r>
              <a:rPr lang="en-US" altLang="zh-CN" dirty="0"/>
              <a:t> = Instant + </a:t>
            </a:r>
            <a:r>
              <a:rPr lang="en-US" altLang="zh-CN" dirty="0" err="1"/>
              <a:t>ZoneId</a:t>
            </a:r>
            <a:endParaRPr lang="en-US" altLang="zh-CN" dirty="0"/>
          </a:p>
          <a:p>
            <a:pPr marL="514350" indent="-514350">
              <a:lnSpc>
                <a:spcPct val="90000"/>
              </a:lnSpc>
              <a:buFont typeface="+mj-lt"/>
              <a:buAutoNum type="romanUcPeriod"/>
            </a:pPr>
            <a:r>
              <a:rPr lang="en-US" altLang="zh-CN" sz="2400" dirty="0"/>
              <a:t>Instant </a:t>
            </a:r>
            <a:r>
              <a:rPr lang="zh-CN" altLang="en-US" sz="2400" dirty="0"/>
              <a:t>代表时间轴的一点，原点是</a:t>
            </a:r>
            <a:r>
              <a:rPr lang="en-US" altLang="zh-CN" sz="2400" dirty="0"/>
              <a:t>1970</a:t>
            </a:r>
            <a:r>
              <a:rPr lang="zh-CN" altLang="en-US" sz="2400" dirty="0"/>
              <a:t>年</a:t>
            </a:r>
            <a:r>
              <a:rPr lang="en-US" altLang="zh-CN" sz="2400" dirty="0"/>
              <a:t>1</a:t>
            </a:r>
            <a:r>
              <a:rPr lang="zh-CN" altLang="en-US" sz="2400" dirty="0"/>
              <a:t>月</a:t>
            </a:r>
            <a:r>
              <a:rPr lang="en-US" altLang="zh-CN" sz="2400" dirty="0"/>
              <a:t>1</a:t>
            </a:r>
            <a:r>
              <a:rPr lang="zh-CN" altLang="en-US" sz="2400" dirty="0"/>
              <a:t>号，本初子午线正在穿过格林尼治天文台</a:t>
            </a:r>
          </a:p>
        </p:txBody>
      </p:sp>
    </p:spTree>
    <p:extLst>
      <p:ext uri="{BB962C8B-B14F-4D97-AF65-F5344CB8AC3E}">
        <p14:creationId xmlns:p14="http://schemas.microsoft.com/office/powerpoint/2010/main" val="320740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的新特性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/>
          <a:lstStyle/>
          <a:p>
            <a:r>
              <a:rPr lang="en-US" altLang="zh-CN" dirty="0"/>
              <a:t>Java 8 </a:t>
            </a:r>
            <a:r>
              <a:rPr lang="zh-CN" altLang="en-US" dirty="0"/>
              <a:t>中的时间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942284" y="2276872"/>
            <a:ext cx="597666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romanUcPeriod"/>
            </a:pPr>
            <a:r>
              <a:rPr lang="zh-CN" altLang="en-US"/>
              <a:t>时区指的是地球上共享同一标准时间的地区。每个时区都有一个唯一标识符，同时还有一个地区</a:t>
            </a:r>
            <a:r>
              <a:rPr lang="en-US" altLang="zh-CN"/>
              <a:t>/</a:t>
            </a:r>
            <a:r>
              <a:rPr lang="zh-CN" altLang="en-US"/>
              <a:t>城市</a:t>
            </a:r>
            <a:r>
              <a:rPr lang="en-US" altLang="zh-CN"/>
              <a:t>(Asia/Tokyo)</a:t>
            </a:r>
            <a:r>
              <a:rPr lang="zh-CN" altLang="en-US"/>
              <a:t>的格式以及从格林威治时间开始的一个偏移时间。比如说，东京的偏移时间就是</a:t>
            </a:r>
            <a:r>
              <a:rPr lang="en-US" altLang="zh-CN"/>
              <a:t>+09:00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010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函数式编程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/>
          <a:lstStyle/>
          <a:p>
            <a:r>
              <a:rPr lang="en-US" altLang="zh-CN" dirty="0"/>
              <a:t>Java 8 </a:t>
            </a:r>
            <a:r>
              <a:rPr lang="zh-CN" altLang="en-US" dirty="0"/>
              <a:t>中</a:t>
            </a:r>
            <a:r>
              <a:rPr lang="en-US" altLang="zh-CN" dirty="0"/>
              <a:t>Lambda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42284" y="2276872"/>
            <a:ext cx="5976664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上述的</a:t>
            </a:r>
            <a:r>
              <a:rPr lang="en-US" altLang="zh-CN" sz="2400" dirty="0"/>
              <a:t>Lambda</a:t>
            </a:r>
            <a:r>
              <a:rPr lang="zh-CN" altLang="en-US" sz="2400" dirty="0"/>
              <a:t>表达式中参数类型是由编译器来推测出来。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例子包含了另一层意思，</a:t>
            </a:r>
            <a:r>
              <a:rPr lang="en-US" altLang="zh-CN" sz="2400" dirty="0"/>
              <a:t>Lambda </a:t>
            </a:r>
            <a:r>
              <a:rPr lang="zh-CN" altLang="en-US" sz="2400" dirty="0"/>
              <a:t>表达式依赖于上下文环境，是有编译器推测出来</a:t>
            </a:r>
            <a:r>
              <a:rPr lang="en-US" altLang="zh-CN" sz="2400" dirty="0"/>
              <a:t>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目标类型是指</a:t>
            </a:r>
            <a:r>
              <a:rPr lang="en-US" altLang="zh-CN" sz="2400" dirty="0"/>
              <a:t>Lambda</a:t>
            </a:r>
            <a:r>
              <a:rPr lang="zh-CN" altLang="en-US" sz="2400" dirty="0"/>
              <a:t>上下文环境的类型，例如把</a:t>
            </a:r>
            <a:r>
              <a:rPr lang="en-US" altLang="zh-CN" sz="2400" dirty="0"/>
              <a:t>lambda </a:t>
            </a:r>
            <a:r>
              <a:rPr lang="zh-CN" altLang="en-US" sz="2400" dirty="0"/>
              <a:t>赋值给一个局部变量或者方法参数，那么这个变量或者参数就是</a:t>
            </a:r>
            <a:r>
              <a:rPr lang="en-US" altLang="zh-CN" sz="2400" dirty="0"/>
              <a:t>lambda</a:t>
            </a:r>
            <a:r>
              <a:rPr lang="zh-CN" altLang="en-US" sz="2400" dirty="0"/>
              <a:t>表达式的目标类型，其实目标类型并不是一个全新的概念，原先的数组初始化，数组的类型就是根据上下文推断出来的。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要求使用到的外部变量为 </a:t>
            </a:r>
            <a:r>
              <a:rPr lang="en-US" altLang="zh-CN" sz="2400" dirty="0"/>
              <a:t>effectively final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63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函数式编程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/>
          <a:lstStyle/>
          <a:p>
            <a:r>
              <a:rPr lang="en-US" altLang="zh-CN" dirty="0"/>
              <a:t>Java 8 </a:t>
            </a:r>
            <a:r>
              <a:rPr lang="zh-CN" altLang="en-US" dirty="0"/>
              <a:t>函数式接口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942284" y="1905000"/>
            <a:ext cx="68407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为了实现兼容，即</a:t>
            </a:r>
            <a:r>
              <a:rPr lang="en-US" altLang="zh-CN" sz="2400" dirty="0"/>
              <a:t>java1</a:t>
            </a:r>
            <a:r>
              <a:rPr lang="zh-CN" altLang="en-US" sz="2400" dirty="0"/>
              <a:t>到</a:t>
            </a:r>
            <a:r>
              <a:rPr lang="en-US" altLang="zh-CN" sz="2400" dirty="0"/>
              <a:t>java7</a:t>
            </a:r>
            <a:r>
              <a:rPr lang="zh-CN" altLang="en-US" sz="2400" dirty="0"/>
              <a:t>能够直接在</a:t>
            </a:r>
            <a:r>
              <a:rPr lang="en-US" altLang="zh-CN" sz="2400" dirty="0"/>
              <a:t>java8 </a:t>
            </a:r>
            <a:r>
              <a:rPr lang="zh-CN" altLang="en-US" sz="2400" dirty="0"/>
              <a:t>上运行。增加了默认方式。（</a:t>
            </a:r>
            <a:r>
              <a:rPr lang="en-US" altLang="zh-CN" sz="2400" dirty="0"/>
              <a:t>Collection</a:t>
            </a:r>
            <a:r>
              <a:rPr lang="zh-CN" altLang="en-US" sz="2400" dirty="0"/>
              <a:t>接口</a:t>
            </a:r>
            <a:r>
              <a:rPr lang="en-US" altLang="zh-CN" sz="2400" dirty="0"/>
              <a:t>stream</a:t>
            </a:r>
            <a:r>
              <a:rPr lang="zh-CN" altLang="en-US" sz="2400" dirty="0"/>
              <a:t>方法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8008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函数式编程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/>
          <a:lstStyle/>
          <a:p>
            <a:r>
              <a:rPr lang="en-US" altLang="zh-CN" dirty="0"/>
              <a:t>Java 8 </a:t>
            </a:r>
            <a:r>
              <a:rPr lang="zh-CN" altLang="en-US" dirty="0"/>
              <a:t>函数式接口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942284" y="1905000"/>
            <a:ext cx="66247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782812"/>
              </p:ext>
            </p:extLst>
          </p:nvPr>
        </p:nvGraphicFramePr>
        <p:xfrm>
          <a:off x="3790156" y="2564904"/>
          <a:ext cx="8125884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08628">
                  <a:extLst>
                    <a:ext uri="{9D8B030D-6E8A-4147-A177-3AD203B41FA5}">
                      <a16:colId xmlns:a16="http://schemas.microsoft.com/office/drawing/2014/main" val="4245557675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2354070315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3029481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1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Predicate&lt;T&gt;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9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Consumer&lt;T&gt;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96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Function&lt;T,R&gt;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02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Supplier&lt;T&gt;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3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UnaryOperator</a:t>
                      </a:r>
                      <a:r>
                        <a:rPr lang="en-US" altLang="zh-CN" dirty="0"/>
                        <a:t>&lt;T&gt;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8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BinaryOperator</a:t>
                      </a:r>
                      <a:r>
                        <a:rPr lang="en-US" altLang="zh-CN" dirty="0"/>
                        <a:t>&lt;T&gt;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(T,T)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3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05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zh-CN" altLang="en-US" dirty="0"/>
              <a:t>你需要提前掌握什么？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Java </a:t>
            </a:r>
            <a:r>
              <a:rPr lang="zh-CN" altLang="en-US" dirty="0"/>
              <a:t>语法</a:t>
            </a:r>
            <a:endParaRPr lang="en-US" altLang="zh-CN" dirty="0"/>
          </a:p>
          <a:p>
            <a:pPr marL="0" indent="0">
              <a:buNone/>
            </a:pP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函数式编程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/>
          <a:lstStyle/>
          <a:p>
            <a:r>
              <a:rPr lang="en-US" altLang="zh-CN" dirty="0"/>
              <a:t>Java 8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942284" y="1905000"/>
            <a:ext cx="68407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5518348" y="1905000"/>
            <a:ext cx="6048672" cy="447632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242" y="2506960"/>
            <a:ext cx="5378079" cy="33892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403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函数式编程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/>
          <a:lstStyle/>
          <a:p>
            <a:r>
              <a:rPr lang="en-US" altLang="zh-CN" dirty="0"/>
              <a:t>Java 8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942284" y="1905000"/>
            <a:ext cx="68407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5518348" y="1905000"/>
            <a:ext cx="6192688" cy="49530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8" y="1869691"/>
            <a:ext cx="4608512" cy="503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9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函数式编程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/>
          <a:lstStyle/>
          <a:p>
            <a:r>
              <a:rPr lang="en-US" altLang="zh-CN" dirty="0"/>
              <a:t>Java 8 </a:t>
            </a:r>
            <a:r>
              <a:rPr lang="zh-CN" altLang="en-US" dirty="0"/>
              <a:t>方法引用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942284" y="1905000"/>
            <a:ext cx="68407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2808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函数式编程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>
            <a:normAutofit/>
          </a:bodyPr>
          <a:lstStyle/>
          <a:p>
            <a:r>
              <a:rPr lang="en-US" altLang="zh-CN" dirty="0"/>
              <a:t>Java 8 Stream</a:t>
            </a:r>
            <a:r>
              <a:rPr lang="zh-CN" altLang="en-US" dirty="0"/>
              <a:t>定义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942284" y="1905000"/>
            <a:ext cx="5976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 sequence of elements supporting sequential and parallel aggregate operations.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r>
              <a:rPr lang="en-US" altLang="zh-CN" dirty="0"/>
              <a:t>Stream</a:t>
            </a:r>
            <a:r>
              <a:rPr lang="zh-CN" altLang="en-US" dirty="0"/>
              <a:t>是元素的集合，这点让</a:t>
            </a:r>
            <a:r>
              <a:rPr lang="en-US" altLang="zh-CN" dirty="0"/>
              <a:t>Stream</a:t>
            </a:r>
            <a:r>
              <a:rPr lang="zh-CN" altLang="en-US" dirty="0"/>
              <a:t>看起来用些类似</a:t>
            </a:r>
            <a:r>
              <a:rPr lang="en-US" altLang="zh-CN" dirty="0"/>
              <a:t>Iterator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可以支持顺序和并行的对原</a:t>
            </a:r>
            <a:r>
              <a:rPr lang="en-US" altLang="zh-CN" dirty="0"/>
              <a:t>Stream</a:t>
            </a:r>
            <a:r>
              <a:rPr lang="zh-CN" altLang="en-US" dirty="0"/>
              <a:t>进行汇聚的操作；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9435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函数式编程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>
            <a:normAutofit/>
          </a:bodyPr>
          <a:lstStyle/>
          <a:p>
            <a:r>
              <a:rPr lang="en-US" altLang="zh-CN" dirty="0"/>
              <a:t>Java 8 Stream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942284" y="1905000"/>
            <a:ext cx="597666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2780928"/>
            <a:ext cx="69818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9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函数式编程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Java 8 Stream</a:t>
            </a:r>
            <a:r>
              <a:rPr lang="zh-CN" altLang="en-US" dirty="0"/>
              <a:t>高阶函数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942284" y="1905000"/>
            <a:ext cx="59766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494012" y="2568562"/>
            <a:ext cx="226774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Map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754" y="2553625"/>
            <a:ext cx="7045498" cy="340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3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函数式编程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Java 8 Stream</a:t>
            </a:r>
            <a:r>
              <a:rPr lang="zh-CN" altLang="en-US" dirty="0"/>
              <a:t>高阶函数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942284" y="1905000"/>
            <a:ext cx="59766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494012" y="2568562"/>
            <a:ext cx="226774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flatMap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20" y="2564904"/>
            <a:ext cx="7360028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2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函数式编程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Java 8 Stream</a:t>
            </a:r>
            <a:r>
              <a:rPr lang="zh-CN" altLang="en-US" dirty="0"/>
              <a:t>高阶函数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557908" y="2568562"/>
            <a:ext cx="32038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flatMap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Map</a:t>
            </a:r>
            <a:r>
              <a:rPr lang="zh-CN" altLang="en-US" sz="2400" dirty="0"/>
              <a:t>的区别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7788" y="3501008"/>
            <a:ext cx="11449272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8F5902"/>
                </a:solidFill>
                <a:latin typeface="Monaco"/>
              </a:rPr>
              <a:t>//</a:t>
            </a:r>
            <a:r>
              <a:rPr lang="en-US" altLang="zh-CN" sz="2400" i="1" dirty="0" err="1">
                <a:solidFill>
                  <a:srgbClr val="8F5902"/>
                </a:solidFill>
                <a:latin typeface="Monaco"/>
              </a:rPr>
              <a:t>flatMap</a:t>
            </a:r>
            <a:r>
              <a:rPr lang="zh-CN" altLang="en-US" sz="2400" i="1" dirty="0">
                <a:solidFill>
                  <a:srgbClr val="8F5902"/>
                </a:solidFill>
                <a:latin typeface="Monaco"/>
              </a:rPr>
              <a:t>和</a:t>
            </a:r>
            <a:r>
              <a:rPr lang="en-US" altLang="zh-CN" sz="2400" i="1" dirty="0">
                <a:solidFill>
                  <a:srgbClr val="8F5902"/>
                </a:solidFill>
                <a:latin typeface="Monaco"/>
              </a:rPr>
              <a:t>map</a:t>
            </a:r>
            <a:r>
              <a:rPr lang="zh-CN" altLang="en-US" sz="2400" i="1" dirty="0">
                <a:solidFill>
                  <a:srgbClr val="8F5902"/>
                </a:solidFill>
                <a:latin typeface="Monaco"/>
              </a:rPr>
              <a:t>的区别</a:t>
            </a:r>
          </a:p>
          <a:p>
            <a:r>
              <a:rPr lang="en-US" altLang="zh-CN" sz="2400" dirty="0">
                <a:latin typeface="Monaco"/>
              </a:rPr>
              <a:t>  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R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Stream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R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map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Function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&lt;? </a:t>
            </a:r>
            <a:r>
              <a:rPr lang="en-US" altLang="zh-CN" sz="2400" b="1" dirty="0">
                <a:solidFill>
                  <a:srgbClr val="204A87"/>
                </a:solidFill>
                <a:latin typeface="Monaco"/>
              </a:rPr>
              <a:t>super 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T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, ? </a:t>
            </a:r>
            <a:r>
              <a:rPr lang="en-US" altLang="zh-CN" sz="2400" b="1" dirty="0">
                <a:solidFill>
                  <a:srgbClr val="204A87"/>
                </a:solidFill>
                <a:latin typeface="Monaco"/>
              </a:rPr>
              <a:t>extends 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R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mapper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altLang="zh-CN" sz="2400" dirty="0">
                <a:latin typeface="Monaco"/>
              </a:rPr>
              <a:t>  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R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Stream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R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altLang="zh-CN" sz="2400" b="1" dirty="0" err="1">
                <a:solidFill>
                  <a:srgbClr val="000000"/>
                </a:solidFill>
                <a:latin typeface="Monaco"/>
              </a:rPr>
              <a:t>flatMap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Function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&lt;? </a:t>
            </a:r>
            <a:r>
              <a:rPr lang="en-US" altLang="zh-CN" sz="2400" b="1" dirty="0">
                <a:solidFill>
                  <a:srgbClr val="204A87"/>
                </a:solidFill>
                <a:latin typeface="Monaco"/>
              </a:rPr>
              <a:t>super 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T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, ? </a:t>
            </a:r>
            <a:r>
              <a:rPr lang="en-US" altLang="zh-CN" sz="2400" b="1" dirty="0">
                <a:solidFill>
                  <a:srgbClr val="204A87"/>
                </a:solidFill>
                <a:latin typeface="Monaco"/>
              </a:rPr>
              <a:t>extends 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Stream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&lt;? </a:t>
            </a:r>
            <a:r>
              <a:rPr lang="en-US" altLang="zh-CN" sz="2400" b="1" dirty="0">
                <a:solidFill>
                  <a:srgbClr val="204A87"/>
                </a:solidFill>
                <a:latin typeface="Monaco"/>
              </a:rPr>
              <a:t>extends 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R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&gt;&gt; </a:t>
            </a:r>
            <a:r>
              <a:rPr lang="en-US" altLang="zh-CN" sz="2400" b="1" dirty="0">
                <a:solidFill>
                  <a:srgbClr val="000000"/>
                </a:solidFill>
                <a:latin typeface="Monaco"/>
              </a:rPr>
              <a:t>mapper</a:t>
            </a:r>
            <a:r>
              <a:rPr lang="en-US" altLang="zh-CN" sz="240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altLang="zh-CN" sz="2400" i="1" dirty="0">
                <a:solidFill>
                  <a:srgbClr val="8F5902"/>
                </a:solidFill>
                <a:latin typeface="Monaco"/>
              </a:rPr>
              <a:t>//   map :: Stream T -&gt; (T -&gt; R) -&gt; Stream R, </a:t>
            </a:r>
          </a:p>
          <a:p>
            <a:r>
              <a:rPr lang="en-US" altLang="zh-CN" sz="2400" i="1" dirty="0">
                <a:solidFill>
                  <a:srgbClr val="8F5902"/>
                </a:solidFill>
                <a:latin typeface="Monaco"/>
              </a:rPr>
              <a:t>//  </a:t>
            </a:r>
            <a:r>
              <a:rPr lang="en-US" altLang="zh-CN" sz="2400" i="1" dirty="0" err="1">
                <a:solidFill>
                  <a:srgbClr val="8F5902"/>
                </a:solidFill>
                <a:latin typeface="Monaco"/>
              </a:rPr>
              <a:t>flatMap</a:t>
            </a:r>
            <a:r>
              <a:rPr lang="en-US" altLang="zh-CN" sz="2400" i="1" dirty="0">
                <a:solidFill>
                  <a:srgbClr val="8F5902"/>
                </a:solidFill>
                <a:latin typeface="Monaco"/>
              </a:rPr>
              <a:t> :: Stream T -&gt; (T -&gt; Stream R) -&gt; Stream R</a:t>
            </a:r>
          </a:p>
        </p:txBody>
      </p:sp>
    </p:spTree>
    <p:extLst>
      <p:ext uri="{BB962C8B-B14F-4D97-AF65-F5344CB8AC3E}">
        <p14:creationId xmlns:p14="http://schemas.microsoft.com/office/powerpoint/2010/main" val="97599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函数式编程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Java 8 Stream</a:t>
            </a:r>
            <a:r>
              <a:rPr lang="zh-CN" altLang="en-US" dirty="0"/>
              <a:t>高阶函数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942284" y="1905000"/>
            <a:ext cx="59766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494012" y="2568562"/>
            <a:ext cx="226774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distinct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523" y="2420888"/>
            <a:ext cx="5693262" cy="28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3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函数式编程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Java 8 Stream</a:t>
            </a:r>
            <a:r>
              <a:rPr lang="zh-CN" altLang="en-US" dirty="0"/>
              <a:t>高阶函数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942284" y="1905000"/>
            <a:ext cx="59766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494012" y="2568562"/>
            <a:ext cx="226774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filter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24" y="2561991"/>
            <a:ext cx="6379095" cy="32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的安装和配置</a:t>
            </a:r>
            <a:endParaRPr 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150196" y="1700808"/>
            <a:ext cx="7632848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dirty="0"/>
              <a:t>JRE</a:t>
            </a:r>
            <a:r>
              <a:rPr lang="zh-CN" altLang="en-US" sz="1600" dirty="0"/>
              <a:t>： </a:t>
            </a:r>
            <a:r>
              <a:rPr lang="en-US" altLang="zh-CN" sz="1600" dirty="0"/>
              <a:t>Java Runtime </a:t>
            </a:r>
            <a:r>
              <a:rPr lang="en-US" altLang="zh-CN" sz="1600" dirty="0" err="1"/>
              <a:t>EnvironmentJDK</a:t>
            </a:r>
            <a:r>
              <a:rPr lang="zh-CN" altLang="en-US" sz="1600" dirty="0"/>
              <a:t>：</a:t>
            </a:r>
            <a:r>
              <a:rPr lang="en-US" altLang="zh-CN" sz="1600" dirty="0"/>
              <a:t>Java Development Kit JRE</a:t>
            </a:r>
            <a:r>
              <a:rPr lang="zh-CN" altLang="en-US" sz="1600" dirty="0"/>
              <a:t>顾名思义是</a:t>
            </a:r>
            <a:r>
              <a:rPr lang="en-US" altLang="zh-CN" sz="1600" dirty="0"/>
              <a:t>java</a:t>
            </a:r>
            <a:r>
              <a:rPr lang="zh-CN" altLang="en-US" sz="1600" dirty="0"/>
              <a:t>运行时环境，包含了</a:t>
            </a:r>
            <a:r>
              <a:rPr lang="en-US" altLang="zh-CN" sz="1600" dirty="0"/>
              <a:t>java</a:t>
            </a:r>
            <a:r>
              <a:rPr lang="zh-CN" altLang="en-US" sz="1600" dirty="0"/>
              <a:t>虚拟机，</a:t>
            </a:r>
            <a:r>
              <a:rPr lang="en-US" altLang="zh-CN" sz="1600" dirty="0"/>
              <a:t>java</a:t>
            </a:r>
            <a:r>
              <a:rPr lang="zh-CN" altLang="en-US" sz="1600" dirty="0"/>
              <a:t>基础类库。是使用</a:t>
            </a:r>
            <a:r>
              <a:rPr lang="en-US" altLang="zh-CN" sz="1600" dirty="0"/>
              <a:t>java</a:t>
            </a:r>
            <a:r>
              <a:rPr lang="zh-CN" altLang="en-US" sz="1600" dirty="0"/>
              <a:t>语言编写的程序运行所需要的软件环境，是提供给想运行</a:t>
            </a:r>
            <a:r>
              <a:rPr lang="en-US" altLang="zh-CN" sz="1600" dirty="0"/>
              <a:t>java</a:t>
            </a:r>
            <a:r>
              <a:rPr lang="zh-CN" altLang="en-US" sz="1600" dirty="0"/>
              <a:t>程序的用户使用的。</a:t>
            </a:r>
            <a:r>
              <a:rPr lang="en-US" altLang="zh-CN" sz="1600" dirty="0"/>
              <a:t>JDK</a:t>
            </a:r>
            <a:r>
              <a:rPr lang="zh-CN" altLang="en-US" sz="1600" dirty="0"/>
              <a:t>顾名思义是</a:t>
            </a:r>
            <a:r>
              <a:rPr lang="en-US" altLang="zh-CN" sz="1600" dirty="0"/>
              <a:t>java</a:t>
            </a:r>
            <a:r>
              <a:rPr lang="zh-CN" altLang="en-US" sz="1600" dirty="0"/>
              <a:t>开发工具包，是程序员使用</a:t>
            </a:r>
            <a:r>
              <a:rPr lang="en-US" altLang="zh-CN" sz="1600" dirty="0"/>
              <a:t>java</a:t>
            </a:r>
            <a:r>
              <a:rPr lang="zh-CN" altLang="en-US" sz="1600" dirty="0"/>
              <a:t>语言编写</a:t>
            </a:r>
            <a:r>
              <a:rPr lang="en-US" altLang="zh-CN" sz="1600" dirty="0"/>
              <a:t>java</a:t>
            </a:r>
            <a:r>
              <a:rPr lang="zh-CN" altLang="en-US" sz="1600" dirty="0"/>
              <a:t>程序所需的开发工具包，是提供给程序员使用的。</a:t>
            </a:r>
            <a:r>
              <a:rPr lang="en-US" altLang="zh-CN" sz="1600" dirty="0"/>
              <a:t>JDK</a:t>
            </a:r>
            <a:r>
              <a:rPr lang="zh-CN" altLang="en-US" sz="1600" dirty="0"/>
              <a:t>包含了</a:t>
            </a:r>
            <a:r>
              <a:rPr lang="en-US" altLang="zh-CN" sz="1600" dirty="0"/>
              <a:t>JRE</a:t>
            </a:r>
            <a:r>
              <a:rPr lang="zh-CN" altLang="en-US" sz="1600" dirty="0"/>
              <a:t>，同时还包含了编译</a:t>
            </a:r>
            <a:r>
              <a:rPr lang="en-US" altLang="zh-CN" sz="1600" dirty="0"/>
              <a:t>java</a:t>
            </a:r>
            <a:r>
              <a:rPr lang="zh-CN" altLang="en-US" sz="1600" dirty="0"/>
              <a:t>源码的编译器</a:t>
            </a:r>
            <a:r>
              <a:rPr lang="en-US" altLang="zh-CN" sz="1600" dirty="0" err="1"/>
              <a:t>javac</a:t>
            </a:r>
            <a:r>
              <a:rPr lang="zh-CN" altLang="en-US" sz="1600" dirty="0"/>
              <a:t>，还包含了很多</a:t>
            </a:r>
            <a:r>
              <a:rPr lang="en-US" altLang="zh-CN" sz="1600" dirty="0"/>
              <a:t>java</a:t>
            </a:r>
            <a:r>
              <a:rPr lang="zh-CN" altLang="en-US" sz="1600" dirty="0"/>
              <a:t>程序调试和分析的工具：</a:t>
            </a:r>
            <a:r>
              <a:rPr lang="en-US" altLang="zh-CN" sz="1600" dirty="0" err="1"/>
              <a:t>jconsole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jvisualvm</a:t>
            </a:r>
            <a:r>
              <a:rPr lang="zh-CN" altLang="en-US" sz="1600" dirty="0"/>
              <a:t>等工具软件，还包含了</a:t>
            </a:r>
            <a:r>
              <a:rPr lang="en-US" altLang="zh-CN" sz="1600" dirty="0"/>
              <a:t>java</a:t>
            </a:r>
            <a:r>
              <a:rPr lang="zh-CN" altLang="en-US" sz="1600" dirty="0"/>
              <a:t>程序编写所需的文档和</a:t>
            </a:r>
            <a:r>
              <a:rPr lang="en-US" altLang="zh-CN" sz="1600" dirty="0"/>
              <a:t>demo</a:t>
            </a:r>
            <a:r>
              <a:rPr lang="zh-CN" altLang="en-US" sz="1600" dirty="0"/>
              <a:t>例子程序。如果你需要运行</a:t>
            </a:r>
            <a:r>
              <a:rPr lang="en-US" altLang="zh-CN" sz="1600" dirty="0"/>
              <a:t>java</a:t>
            </a:r>
            <a:r>
              <a:rPr lang="zh-CN" altLang="en-US" sz="1600" dirty="0"/>
              <a:t>程序，只需安装</a:t>
            </a:r>
            <a:r>
              <a:rPr lang="en-US" altLang="zh-CN" sz="1600" dirty="0"/>
              <a:t>JRE</a:t>
            </a:r>
            <a:r>
              <a:rPr lang="zh-CN" altLang="en-US" sz="1600" dirty="0"/>
              <a:t>就可以了。如果你需要编写</a:t>
            </a:r>
            <a:r>
              <a:rPr lang="en-US" altLang="zh-CN" sz="1600" dirty="0"/>
              <a:t>java</a:t>
            </a:r>
            <a:r>
              <a:rPr lang="zh-CN" altLang="en-US" sz="1600" dirty="0"/>
              <a:t>程序，需要安装</a:t>
            </a:r>
            <a:r>
              <a:rPr lang="en-US" altLang="zh-CN" sz="1600" dirty="0"/>
              <a:t>JDK</a:t>
            </a:r>
            <a:r>
              <a:rPr lang="zh-CN" altLang="en-US" sz="1600" dirty="0"/>
              <a:t>。</a:t>
            </a:r>
            <a:r>
              <a:rPr lang="en-US" altLang="zh-CN" sz="1600" dirty="0"/>
              <a:t>JRE</a:t>
            </a:r>
            <a:r>
              <a:rPr lang="zh-CN" altLang="en-US" sz="1600" dirty="0"/>
              <a:t>根据不同操作系统（如：</a:t>
            </a:r>
            <a:r>
              <a:rPr lang="en-US" altLang="zh-CN" sz="1600" dirty="0"/>
              <a:t>windows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linux</a:t>
            </a:r>
            <a:r>
              <a:rPr lang="zh-CN" altLang="en-US" sz="1600" dirty="0"/>
              <a:t>等）和不同</a:t>
            </a:r>
            <a:r>
              <a:rPr lang="en-US" altLang="zh-CN" sz="1600" dirty="0"/>
              <a:t>JRE</a:t>
            </a:r>
            <a:r>
              <a:rPr lang="zh-CN" altLang="en-US" sz="1600" dirty="0"/>
              <a:t>提供商（</a:t>
            </a:r>
            <a:r>
              <a:rPr lang="en-US" altLang="zh-CN" sz="1600" dirty="0"/>
              <a:t>IBM,ORACLE</a:t>
            </a:r>
            <a:r>
              <a:rPr lang="zh-CN" altLang="en-US" sz="1600" dirty="0"/>
              <a:t>等）有很多版本，最常用的是</a:t>
            </a:r>
            <a:r>
              <a:rPr lang="en-US" altLang="zh-CN" sz="1600" dirty="0"/>
              <a:t>Oracle</a:t>
            </a:r>
            <a:r>
              <a:rPr lang="zh-CN" altLang="en-US" sz="1600" dirty="0"/>
              <a:t>公司收购</a:t>
            </a:r>
            <a:r>
              <a:rPr lang="en-US" altLang="zh-CN" sz="1600" dirty="0"/>
              <a:t>SUN</a:t>
            </a:r>
            <a:r>
              <a:rPr lang="zh-CN" altLang="en-US" sz="1600" dirty="0"/>
              <a:t>公司的</a:t>
            </a:r>
            <a:r>
              <a:rPr lang="en-US" altLang="zh-CN" sz="1600" dirty="0"/>
              <a:t>JRE</a:t>
            </a:r>
            <a:r>
              <a:rPr lang="zh-CN" altLang="en-US" sz="1600" dirty="0"/>
              <a:t>版本。如果你想查看更官方的解释，可以前往</a:t>
            </a:r>
            <a:r>
              <a:rPr lang="en-US" altLang="zh-CN" sz="1600" dirty="0"/>
              <a:t>Oracle</a:t>
            </a:r>
            <a:r>
              <a:rPr lang="zh-CN" altLang="en-US" sz="1600" dirty="0"/>
              <a:t>官网：</a:t>
            </a:r>
            <a:r>
              <a:rPr lang="en-US" altLang="zh-CN" sz="1600" dirty="0"/>
              <a:t>http://www.oracle.com/cn/technologies/java/overview/index.html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4181331" y="4365104"/>
            <a:ext cx="7632848" cy="222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PATH</a:t>
            </a:r>
            <a:r>
              <a:rPr lang="zh-CN" altLang="en-US" sz="1400" dirty="0"/>
              <a:t>环境变量。作用是指定命令搜索路径，在</a:t>
            </a:r>
            <a:r>
              <a:rPr lang="en-US" altLang="zh-CN" sz="1400" dirty="0"/>
              <a:t>shell</a:t>
            </a:r>
            <a:r>
              <a:rPr lang="zh-CN" altLang="en-US" sz="1400" dirty="0"/>
              <a:t>下面执行命令时，它会到</a:t>
            </a:r>
            <a:r>
              <a:rPr lang="en-US" altLang="zh-CN" sz="1400" dirty="0"/>
              <a:t>PATH</a:t>
            </a:r>
            <a:r>
              <a:rPr lang="zh-CN" altLang="en-US" sz="1400" dirty="0"/>
              <a:t>变量所指定的路径中查找看是否能找到相应的命令程序。我们需要把 </a:t>
            </a:r>
            <a:r>
              <a:rPr lang="en-US" altLang="zh-CN" sz="1400" dirty="0" err="1"/>
              <a:t>jdk</a:t>
            </a:r>
            <a:r>
              <a:rPr lang="zh-CN" altLang="en-US" sz="1400" dirty="0"/>
              <a:t>安装目录下的</a:t>
            </a:r>
            <a:r>
              <a:rPr lang="en-US" altLang="zh-CN" sz="1400" dirty="0"/>
              <a:t>bin</a:t>
            </a:r>
            <a:r>
              <a:rPr lang="zh-CN" altLang="en-US" sz="1400" dirty="0"/>
              <a:t>目录增加到现有的</a:t>
            </a:r>
            <a:r>
              <a:rPr lang="en-US" altLang="zh-CN" sz="1400" dirty="0"/>
              <a:t>PATH</a:t>
            </a:r>
            <a:r>
              <a:rPr lang="zh-CN" altLang="en-US" sz="1400" dirty="0"/>
              <a:t>变量中，</a:t>
            </a:r>
            <a:r>
              <a:rPr lang="en-US" altLang="zh-CN" sz="1400" dirty="0"/>
              <a:t>bin</a:t>
            </a:r>
            <a:r>
              <a:rPr lang="zh-CN" altLang="en-US" sz="1400" dirty="0"/>
              <a:t>目录中包含经常要用到的可执行文件如</a:t>
            </a:r>
            <a:r>
              <a:rPr lang="en-US" altLang="zh-CN" sz="1400" dirty="0" err="1"/>
              <a:t>javac</a:t>
            </a:r>
            <a:r>
              <a:rPr lang="en-US" altLang="zh-CN" sz="1400" dirty="0"/>
              <a:t>/java/</a:t>
            </a:r>
            <a:r>
              <a:rPr lang="en-US" altLang="zh-CN" sz="1400" dirty="0" err="1"/>
              <a:t>javadoc</a:t>
            </a:r>
            <a:r>
              <a:rPr lang="zh-CN" altLang="en-US" sz="1400" dirty="0"/>
              <a:t>等待，设置好 </a:t>
            </a:r>
            <a:r>
              <a:rPr lang="en-US" altLang="zh-CN" sz="1400" dirty="0"/>
              <a:t>PATH</a:t>
            </a:r>
            <a:r>
              <a:rPr lang="zh-CN" altLang="en-US" sz="1400" dirty="0"/>
              <a:t>变量后，就可以在任何目录下执行</a:t>
            </a:r>
            <a:r>
              <a:rPr lang="en-US" altLang="zh-CN" sz="1400" dirty="0" err="1"/>
              <a:t>javac</a:t>
            </a:r>
            <a:r>
              <a:rPr lang="en-US" altLang="zh-CN" sz="1400" dirty="0"/>
              <a:t>/java</a:t>
            </a:r>
            <a:r>
              <a:rPr lang="zh-CN" altLang="en-US" sz="1400" dirty="0"/>
              <a:t>等工具了。 </a:t>
            </a:r>
          </a:p>
          <a:p>
            <a:pPr>
              <a:lnSpc>
                <a:spcPct val="90000"/>
              </a:lnSpc>
            </a:pPr>
            <a:endParaRPr lang="zh-CN" altLang="en-US" sz="14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CLASSPATH</a:t>
            </a:r>
            <a:r>
              <a:rPr lang="zh-CN" altLang="en-US" sz="1400" dirty="0"/>
              <a:t>环境变量。作用是指定类搜索路径，要使用已经编写好的类，前提当然是能够找到它们了，</a:t>
            </a:r>
            <a:r>
              <a:rPr lang="en-US" altLang="zh-CN" sz="1400" dirty="0"/>
              <a:t>JVM</a:t>
            </a:r>
            <a:r>
              <a:rPr lang="zh-CN" altLang="en-US" sz="1400" dirty="0"/>
              <a:t>就是通过</a:t>
            </a:r>
            <a:r>
              <a:rPr lang="en-US" altLang="zh-CN" sz="1400" dirty="0"/>
              <a:t>CLASSPTH</a:t>
            </a:r>
            <a:r>
              <a:rPr lang="zh-CN" altLang="en-US" sz="1400" dirty="0"/>
              <a:t>来寻找类的。我们 需要把</a:t>
            </a:r>
            <a:r>
              <a:rPr lang="en-US" altLang="zh-CN" sz="1400" dirty="0" err="1"/>
              <a:t>jdk</a:t>
            </a:r>
            <a:r>
              <a:rPr lang="zh-CN" altLang="en-US" sz="1400" dirty="0"/>
              <a:t>安装目录下的</a:t>
            </a:r>
            <a:r>
              <a:rPr lang="en-US" altLang="zh-CN" sz="1400" dirty="0"/>
              <a:t>lib</a:t>
            </a:r>
            <a:r>
              <a:rPr lang="zh-CN" altLang="en-US" sz="1400" dirty="0"/>
              <a:t>子目录中的</a:t>
            </a:r>
            <a:r>
              <a:rPr lang="en-US" altLang="zh-CN" sz="1400" dirty="0"/>
              <a:t>dt.jar</a:t>
            </a:r>
            <a:r>
              <a:rPr lang="zh-CN" altLang="en-US" sz="1400" dirty="0"/>
              <a:t>和</a:t>
            </a:r>
            <a:r>
              <a:rPr lang="en-US" altLang="zh-CN" sz="1400" dirty="0"/>
              <a:t>tools.jar</a:t>
            </a:r>
            <a:r>
              <a:rPr lang="zh-CN" altLang="en-US" sz="1400" dirty="0"/>
              <a:t>设置到</a:t>
            </a:r>
            <a:r>
              <a:rPr lang="en-US" altLang="zh-CN" sz="1400" dirty="0"/>
              <a:t>CLASSPATH</a:t>
            </a:r>
            <a:r>
              <a:rPr lang="zh-CN" altLang="en-US" sz="1400" dirty="0"/>
              <a:t>中，当然，当前目录“</a:t>
            </a:r>
            <a:r>
              <a:rPr lang="en-US" altLang="zh-CN" sz="1400" dirty="0"/>
              <a:t>.”</a:t>
            </a:r>
            <a:r>
              <a:rPr lang="zh-CN" altLang="en-US" sz="1400" dirty="0"/>
              <a:t>也必须加入到该变量中。 </a:t>
            </a:r>
          </a:p>
          <a:p>
            <a:pPr>
              <a:lnSpc>
                <a:spcPct val="90000"/>
              </a:lnSpc>
            </a:pPr>
            <a:endParaRPr lang="zh-CN" altLang="en-US" sz="14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JAVA_HOME</a:t>
            </a:r>
            <a:r>
              <a:rPr lang="zh-CN" altLang="en-US" sz="1400" dirty="0"/>
              <a:t>环境变量。它指向</a:t>
            </a:r>
            <a:r>
              <a:rPr lang="en-US" altLang="zh-CN" sz="1400" dirty="0" err="1"/>
              <a:t>jdk</a:t>
            </a:r>
            <a:r>
              <a:rPr lang="zh-CN" altLang="en-US" sz="1400" dirty="0"/>
              <a:t>的安装目录，</a:t>
            </a:r>
            <a:r>
              <a:rPr lang="en-US" altLang="zh-CN" sz="1400" dirty="0"/>
              <a:t>Eclipse/NetBeans/Tomcat</a:t>
            </a:r>
            <a:r>
              <a:rPr lang="zh-CN" altLang="en-US" sz="1400" dirty="0"/>
              <a:t>等软件就是通过搜索</a:t>
            </a:r>
            <a:r>
              <a:rPr lang="en-US" altLang="zh-CN" sz="1400" dirty="0"/>
              <a:t>JAVA_HOME</a:t>
            </a:r>
            <a:r>
              <a:rPr lang="zh-CN" altLang="en-US" sz="1400" dirty="0"/>
              <a:t>变量来找到并使用安装好的</a:t>
            </a:r>
            <a:r>
              <a:rPr lang="en-US" altLang="zh-CN" sz="1400" dirty="0" err="1"/>
              <a:t>jdk</a:t>
            </a:r>
            <a:r>
              <a:rPr lang="zh-CN" altLang="en-US" sz="1400" dirty="0"/>
              <a:t>。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22414" y="1988840"/>
            <a:ext cx="219573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安装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252587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函数式编程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Java 8 Stream</a:t>
            </a:r>
            <a:r>
              <a:rPr lang="zh-CN" altLang="en-US" dirty="0"/>
              <a:t>高阶函数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942284" y="1905000"/>
            <a:ext cx="59766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494012" y="2568562"/>
            <a:ext cx="226774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peek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58" y="2348880"/>
            <a:ext cx="657039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2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函数式编程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Java 8 Stream</a:t>
            </a:r>
            <a:r>
              <a:rPr lang="zh-CN" altLang="en-US" dirty="0"/>
              <a:t>高阶函数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942284" y="1905000"/>
            <a:ext cx="59766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494012" y="2568562"/>
            <a:ext cx="226774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limit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754" y="2687498"/>
            <a:ext cx="707786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2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函数式编程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Java 8 Stream</a:t>
            </a:r>
            <a:r>
              <a:rPr lang="zh-CN" altLang="en-US" dirty="0"/>
              <a:t>高阶函数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942284" y="1905000"/>
            <a:ext cx="59766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494012" y="2568562"/>
            <a:ext cx="226774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skip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382" y="2780928"/>
            <a:ext cx="6462056" cy="32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8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函数式编程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Java 8 Stream</a:t>
            </a:r>
            <a:r>
              <a:rPr lang="zh-CN" altLang="en-US" dirty="0"/>
              <a:t>聚合操作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942284" y="1905000"/>
            <a:ext cx="59766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5446340" y="2420888"/>
            <a:ext cx="576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dirty="0"/>
              <a:t>汇聚操作（也称为折叠）接受一个元素序列为输入，反复使用某个合并操作，把序列中的元素合并成一个汇总的结果。比如查找一个数字列表的总和或者最大值，或者把这些数字累积成一个</a:t>
            </a:r>
            <a:r>
              <a:rPr lang="en-US" altLang="zh-CN" sz="1600" dirty="0"/>
              <a:t>List</a:t>
            </a:r>
            <a:r>
              <a:rPr lang="zh-CN" altLang="en-US" sz="1600" dirty="0"/>
              <a:t>对象。</a:t>
            </a:r>
            <a:r>
              <a:rPr lang="en-US" altLang="zh-CN" sz="1600" dirty="0"/>
              <a:t>Stream</a:t>
            </a:r>
            <a:r>
              <a:rPr lang="zh-CN" altLang="en-US" sz="1600" dirty="0"/>
              <a:t>接口有一些通用的汇聚操作，比如</a:t>
            </a:r>
            <a:r>
              <a:rPr lang="en-US" altLang="zh-CN" sz="1600" dirty="0"/>
              <a:t>reduce()</a:t>
            </a:r>
            <a:r>
              <a:rPr lang="zh-CN" altLang="en-US" sz="1600" dirty="0"/>
              <a:t>和</a:t>
            </a:r>
            <a:r>
              <a:rPr lang="en-US" altLang="zh-CN" sz="1600" dirty="0"/>
              <a:t>collect()</a:t>
            </a:r>
            <a:r>
              <a:rPr lang="zh-CN" altLang="en-US" sz="1600" dirty="0"/>
              <a:t>；也有一些特定用途的汇聚操作，比如</a:t>
            </a:r>
            <a:r>
              <a:rPr lang="en-US" altLang="zh-CN" sz="1600" dirty="0"/>
              <a:t>sum(),max()</a:t>
            </a:r>
            <a:r>
              <a:rPr lang="zh-CN" altLang="en-US" sz="1600" dirty="0"/>
              <a:t>和</a:t>
            </a:r>
            <a:r>
              <a:rPr lang="en-US" altLang="zh-CN" sz="1600" dirty="0"/>
              <a:t>count()</a:t>
            </a:r>
            <a:r>
              <a:rPr lang="zh-CN" altLang="en-US" sz="1600" dirty="0"/>
              <a:t>。注意：</a:t>
            </a:r>
            <a:r>
              <a:rPr lang="en-US" altLang="zh-CN" sz="1600" dirty="0"/>
              <a:t>sum</a:t>
            </a:r>
            <a:r>
              <a:rPr lang="zh-CN" altLang="en-US" sz="1600" dirty="0"/>
              <a:t>方法不是所有的</a:t>
            </a:r>
            <a:r>
              <a:rPr lang="en-US" altLang="zh-CN" sz="1600" dirty="0"/>
              <a:t>Stream</a:t>
            </a:r>
            <a:r>
              <a:rPr lang="zh-CN" altLang="en-US" sz="1600" dirty="0"/>
              <a:t>对象都有的，只有</a:t>
            </a:r>
            <a:r>
              <a:rPr lang="en-US" altLang="zh-CN" sz="1600" dirty="0" err="1"/>
              <a:t>IntStream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LongStream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DoubleStream</a:t>
            </a:r>
            <a:r>
              <a:rPr lang="zh-CN" altLang="en-US" sz="1600" dirty="0"/>
              <a:t>是实例才有。</a:t>
            </a:r>
          </a:p>
          <a:p>
            <a:pPr>
              <a:lnSpc>
                <a:spcPct val="90000"/>
              </a:lnSpc>
            </a:pPr>
            <a:endParaRPr lang="zh-CN" altLang="en-US" sz="1600" dirty="0"/>
          </a:p>
          <a:p>
            <a:pPr>
              <a:lnSpc>
                <a:spcPct val="90000"/>
              </a:lnSpc>
            </a:pPr>
            <a:endParaRPr lang="zh-CN" altLang="en-US" sz="1600" dirty="0"/>
          </a:p>
          <a:p>
            <a:pPr>
              <a:lnSpc>
                <a:spcPct val="90000"/>
              </a:lnSpc>
            </a:pPr>
            <a:r>
              <a:rPr lang="zh-CN" altLang="en-US" sz="1600" dirty="0"/>
              <a:t>可变汇聚：把输入的元素们累积到一个可变的容器中，比如</a:t>
            </a:r>
            <a:r>
              <a:rPr lang="en-US" altLang="zh-CN" sz="1600" dirty="0"/>
              <a:t>Collection</a:t>
            </a:r>
            <a:r>
              <a:rPr lang="zh-CN" altLang="en-US" sz="1600" dirty="0"/>
              <a:t>或者</a:t>
            </a:r>
            <a:r>
              <a:rPr lang="en-US" altLang="zh-CN" sz="1600" dirty="0" err="1"/>
              <a:t>StringBuilder</a:t>
            </a:r>
            <a:r>
              <a:rPr lang="zh-CN" altLang="en-US" sz="1600" dirty="0"/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sz="1600" dirty="0"/>
              <a:t>其他汇聚：除去可变汇聚剩下的，一般都不是通过反复修改某个可变对象，而是通过把前一次的汇聚结果当成下一次的入参，反复如此。比如</a:t>
            </a:r>
            <a:r>
              <a:rPr lang="en-US" altLang="zh-CN" sz="1600" dirty="0"/>
              <a:t>reduce</a:t>
            </a:r>
            <a:r>
              <a:rPr lang="zh-CN" altLang="en-US" sz="1600" dirty="0"/>
              <a:t>，</a:t>
            </a:r>
            <a:r>
              <a:rPr lang="en-US" altLang="zh-CN" sz="1600" dirty="0"/>
              <a:t>count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8481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的新特性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419870" cy="659904"/>
          </a:xfrm>
        </p:spPr>
        <p:txBody>
          <a:bodyPr/>
          <a:lstStyle/>
          <a:p>
            <a:r>
              <a:rPr lang="en-US" altLang="zh-CN" dirty="0"/>
              <a:t>Java 8 </a:t>
            </a:r>
            <a:r>
              <a:rPr lang="zh-CN" altLang="en-US" dirty="0"/>
              <a:t>  </a:t>
            </a:r>
            <a:r>
              <a:rPr lang="en-US" altLang="zh-CN" dirty="0"/>
              <a:t>optional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94212" y="3284984"/>
            <a:ext cx="320384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Optional </a:t>
            </a:r>
            <a:r>
              <a:rPr lang="zh-CN" altLang="en-US" sz="2400" dirty="0"/>
              <a:t>基本语法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Optional </a:t>
            </a:r>
            <a:r>
              <a:rPr lang="zh-CN" altLang="en-US" sz="2400" dirty="0"/>
              <a:t>设计目的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Optional </a:t>
            </a:r>
            <a:r>
              <a:rPr lang="zh-CN" altLang="en-US" sz="2400" dirty="0"/>
              <a:t>最佳实践</a:t>
            </a:r>
          </a:p>
        </p:txBody>
      </p:sp>
    </p:spTree>
    <p:extLst>
      <p:ext uri="{BB962C8B-B14F-4D97-AF65-F5344CB8AC3E}">
        <p14:creationId xmlns:p14="http://schemas.microsoft.com/office/powerpoint/2010/main" val="90827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的新特性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25860" y="1905000"/>
            <a:ext cx="3816424" cy="65990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Java 8 optional </a:t>
            </a:r>
            <a:r>
              <a:rPr lang="zh-CN" altLang="en-US" dirty="0"/>
              <a:t>基本语法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294212" y="3284984"/>
            <a:ext cx="32038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5446340" y="1988840"/>
            <a:ext cx="6336704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>
                <a:latin typeface="Monaco"/>
              </a:rPr>
              <a:t> </a:t>
            </a:r>
            <a:r>
              <a:rPr lang="en-US" altLang="zh-CN" sz="900">
                <a:solidFill>
                  <a:srgbClr val="000000"/>
                </a:solidFill>
                <a:latin typeface="Monaco"/>
              </a:rPr>
              <a:t>Optional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900" b="1">
                <a:solidFill>
                  <a:srgbClr val="000000"/>
                </a:solidFill>
                <a:latin typeface="Monaco"/>
              </a:rPr>
              <a:t>String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&gt; </a:t>
            </a:r>
            <a:r>
              <a:rPr lang="en-US" altLang="zh-CN" sz="900" b="1">
                <a:solidFill>
                  <a:srgbClr val="000000"/>
                </a:solidFill>
                <a:latin typeface="Monaco"/>
              </a:rPr>
              <a:t>name 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= </a:t>
            </a:r>
            <a:r>
              <a:rPr lang="en-US" altLang="zh-CN" sz="900" b="1">
                <a:solidFill>
                  <a:srgbClr val="000000"/>
                </a:solidFill>
                <a:latin typeface="Monaco"/>
              </a:rPr>
              <a:t>Optional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of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900" b="1">
                <a:solidFill>
                  <a:srgbClr val="4E9A06"/>
                </a:solidFill>
                <a:latin typeface="Monaco"/>
              </a:rPr>
              <a:t>"Sanaulla"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zh-CN" altLang="en-US" sz="900">
                <a:latin typeface="Monaco"/>
              </a:rPr>
              <a:t> </a:t>
            </a:r>
          </a:p>
          <a:p>
            <a:r>
              <a:rPr lang="zh-CN" altLang="en-US" sz="900">
                <a:latin typeface="Monaco"/>
              </a:rPr>
              <a:t>    </a:t>
            </a:r>
            <a:r>
              <a:rPr lang="en-US" altLang="zh-CN" sz="900" i="1">
                <a:solidFill>
                  <a:srgbClr val="8F5902"/>
                </a:solidFill>
                <a:latin typeface="Monaco"/>
              </a:rPr>
              <a:t>//</a:t>
            </a:r>
            <a:r>
              <a:rPr lang="zh-CN" altLang="en-US" sz="900" i="1">
                <a:solidFill>
                  <a:srgbClr val="8F5902"/>
                </a:solidFill>
                <a:latin typeface="Monaco"/>
              </a:rPr>
              <a:t>创建没有值的</a:t>
            </a:r>
            <a:r>
              <a:rPr lang="en-US" altLang="zh-CN" sz="900" i="1">
                <a:solidFill>
                  <a:srgbClr val="8F5902"/>
                </a:solidFill>
                <a:latin typeface="Monaco"/>
              </a:rPr>
              <a:t>Optional</a:t>
            </a:r>
            <a:r>
              <a:rPr lang="zh-CN" altLang="en-US" sz="900" i="1">
                <a:solidFill>
                  <a:srgbClr val="8F5902"/>
                </a:solidFill>
                <a:latin typeface="Monaco"/>
              </a:rPr>
              <a:t>实例，例如值为</a:t>
            </a:r>
            <a:r>
              <a:rPr lang="en-US" altLang="zh-CN" sz="900" i="1">
                <a:solidFill>
                  <a:srgbClr val="8F5902"/>
                </a:solidFill>
                <a:latin typeface="Monaco"/>
              </a:rPr>
              <a:t>'null'</a:t>
            </a:r>
          </a:p>
          <a:p>
            <a:r>
              <a:rPr lang="en-US" altLang="zh-CN" sz="900">
                <a:latin typeface="Monaco"/>
              </a:rPr>
              <a:t>    </a:t>
            </a:r>
            <a:r>
              <a:rPr lang="en-US" altLang="zh-CN" sz="900">
                <a:solidFill>
                  <a:srgbClr val="000000"/>
                </a:solidFill>
                <a:latin typeface="Monaco"/>
              </a:rPr>
              <a:t>Optional empty 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= </a:t>
            </a:r>
            <a:r>
              <a:rPr lang="en-US" altLang="zh-CN" sz="900" b="1">
                <a:solidFill>
                  <a:srgbClr val="000000"/>
                </a:solidFill>
                <a:latin typeface="Monaco"/>
              </a:rPr>
              <a:t>Optional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ofNullable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900" b="1">
                <a:solidFill>
                  <a:srgbClr val="204A87"/>
                </a:solidFill>
                <a:latin typeface="Monaco"/>
              </a:rPr>
              <a:t>null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zh-CN" altLang="en-US" sz="900">
                <a:latin typeface="Monaco"/>
              </a:rPr>
              <a:t> </a:t>
            </a:r>
          </a:p>
          <a:p>
            <a:r>
              <a:rPr lang="en-US" altLang="zh-CN" sz="900">
                <a:latin typeface="Monaco"/>
              </a:rPr>
              <a:t>    </a:t>
            </a:r>
            <a:r>
              <a:rPr lang="en-US" altLang="zh-CN" sz="900" i="1">
                <a:solidFill>
                  <a:srgbClr val="8F5902"/>
                </a:solidFill>
                <a:latin typeface="Monaco"/>
              </a:rPr>
              <a:t>//isPresent</a:t>
            </a:r>
            <a:r>
              <a:rPr lang="zh-CN" altLang="en-US" sz="900" i="1">
                <a:solidFill>
                  <a:srgbClr val="8F5902"/>
                </a:solidFill>
                <a:latin typeface="Monaco"/>
              </a:rPr>
              <a:t>方法用来检查</a:t>
            </a:r>
            <a:r>
              <a:rPr lang="en-US" altLang="zh-CN" sz="900" i="1">
                <a:solidFill>
                  <a:srgbClr val="8F5902"/>
                </a:solidFill>
                <a:latin typeface="Monaco"/>
              </a:rPr>
              <a:t>Optional</a:t>
            </a:r>
            <a:r>
              <a:rPr lang="zh-CN" altLang="en-US" sz="900" i="1">
                <a:solidFill>
                  <a:srgbClr val="8F5902"/>
                </a:solidFill>
                <a:latin typeface="Monaco"/>
              </a:rPr>
              <a:t>实例是否有值。</a:t>
            </a:r>
          </a:p>
          <a:p>
            <a:r>
              <a:rPr lang="en-US" altLang="zh-CN" sz="900">
                <a:latin typeface="Monaco"/>
              </a:rPr>
              <a:t>    </a:t>
            </a:r>
            <a:r>
              <a:rPr lang="en-US" altLang="zh-CN" sz="900" b="1">
                <a:solidFill>
                  <a:srgbClr val="204A87"/>
                </a:solidFill>
                <a:latin typeface="Monaco"/>
              </a:rPr>
              <a:t>if 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900" b="1">
                <a:solidFill>
                  <a:srgbClr val="000000"/>
                </a:solidFill>
                <a:latin typeface="Monaco"/>
              </a:rPr>
              <a:t>name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isPresent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()) {</a:t>
            </a:r>
          </a:p>
          <a:p>
            <a:r>
              <a:rPr lang="zh-CN" altLang="en-US" sz="900">
                <a:latin typeface="Monaco"/>
              </a:rPr>
              <a:t>      </a:t>
            </a:r>
            <a:r>
              <a:rPr lang="en-US" altLang="zh-CN" sz="900" i="1">
                <a:solidFill>
                  <a:srgbClr val="8F5902"/>
                </a:solidFill>
                <a:latin typeface="Monaco"/>
              </a:rPr>
              <a:t>//</a:t>
            </a:r>
            <a:r>
              <a:rPr lang="zh-CN" altLang="en-US" sz="900" i="1">
                <a:solidFill>
                  <a:srgbClr val="8F5902"/>
                </a:solidFill>
                <a:latin typeface="Monaco"/>
              </a:rPr>
              <a:t>调用</a:t>
            </a:r>
            <a:r>
              <a:rPr lang="en-US" altLang="zh-CN" sz="900" i="1">
                <a:solidFill>
                  <a:srgbClr val="8F5902"/>
                </a:solidFill>
                <a:latin typeface="Monaco"/>
              </a:rPr>
              <a:t>get()</a:t>
            </a:r>
            <a:r>
              <a:rPr lang="zh-CN" altLang="en-US" sz="900" i="1">
                <a:solidFill>
                  <a:srgbClr val="8F5902"/>
                </a:solidFill>
                <a:latin typeface="Monaco"/>
              </a:rPr>
              <a:t>返回</a:t>
            </a:r>
            <a:r>
              <a:rPr lang="en-US" altLang="zh-CN" sz="900" i="1">
                <a:solidFill>
                  <a:srgbClr val="8F5902"/>
                </a:solidFill>
                <a:latin typeface="Monaco"/>
              </a:rPr>
              <a:t>Optional</a:t>
            </a:r>
            <a:r>
              <a:rPr lang="zh-CN" altLang="en-US" sz="900" i="1">
                <a:solidFill>
                  <a:srgbClr val="8F5902"/>
                </a:solidFill>
                <a:latin typeface="Monaco"/>
              </a:rPr>
              <a:t>值。</a:t>
            </a:r>
          </a:p>
          <a:p>
            <a:r>
              <a:rPr lang="en-US" altLang="zh-CN" sz="900">
                <a:latin typeface="Monaco"/>
              </a:rPr>
              <a:t>      </a:t>
            </a:r>
            <a:r>
              <a:rPr lang="en-US" altLang="zh-CN" sz="900">
                <a:solidFill>
                  <a:srgbClr val="000000"/>
                </a:solidFill>
                <a:latin typeface="Monaco"/>
              </a:rPr>
              <a:t>System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out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println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900" b="1">
                <a:solidFill>
                  <a:srgbClr val="000000"/>
                </a:solidFill>
                <a:latin typeface="Monaco"/>
              </a:rPr>
              <a:t>name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get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());</a:t>
            </a:r>
          </a:p>
          <a:p>
            <a:r>
              <a:rPr lang="zh-CN" altLang="en-US" sz="900">
                <a:latin typeface="Monaco"/>
              </a:rPr>
              <a:t>    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zh-CN" altLang="en-US" sz="900">
                <a:latin typeface="Monaco"/>
              </a:rPr>
              <a:t> </a:t>
            </a:r>
          </a:p>
          <a:p>
            <a:r>
              <a:rPr lang="en-US" altLang="zh-CN" sz="900">
                <a:latin typeface="Monaco"/>
              </a:rPr>
              <a:t>    </a:t>
            </a:r>
            <a:r>
              <a:rPr lang="en-US" altLang="zh-CN" sz="900" b="1">
                <a:solidFill>
                  <a:srgbClr val="204A87"/>
                </a:solidFill>
                <a:latin typeface="Monaco"/>
              </a:rPr>
              <a:t>try 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zh-CN" altLang="en-US" sz="900">
                <a:latin typeface="Monaco"/>
              </a:rPr>
              <a:t>      </a:t>
            </a:r>
            <a:r>
              <a:rPr lang="en-US" altLang="zh-CN" sz="900" i="1">
                <a:solidFill>
                  <a:srgbClr val="8F5902"/>
                </a:solidFill>
                <a:latin typeface="Monaco"/>
              </a:rPr>
              <a:t>//</a:t>
            </a:r>
            <a:r>
              <a:rPr lang="zh-CN" altLang="en-US" sz="900" i="1">
                <a:solidFill>
                  <a:srgbClr val="8F5902"/>
                </a:solidFill>
                <a:latin typeface="Monaco"/>
              </a:rPr>
              <a:t>在</a:t>
            </a:r>
            <a:r>
              <a:rPr lang="en-US" altLang="zh-CN" sz="900" i="1">
                <a:solidFill>
                  <a:srgbClr val="8F5902"/>
                </a:solidFill>
                <a:latin typeface="Monaco"/>
              </a:rPr>
              <a:t>Optional</a:t>
            </a:r>
            <a:r>
              <a:rPr lang="zh-CN" altLang="en-US" sz="900" i="1">
                <a:solidFill>
                  <a:srgbClr val="8F5902"/>
                </a:solidFill>
                <a:latin typeface="Monaco"/>
              </a:rPr>
              <a:t>实例上调用</a:t>
            </a:r>
            <a:r>
              <a:rPr lang="en-US" altLang="zh-CN" sz="900" i="1">
                <a:solidFill>
                  <a:srgbClr val="8F5902"/>
                </a:solidFill>
                <a:latin typeface="Monaco"/>
              </a:rPr>
              <a:t>get()</a:t>
            </a:r>
            <a:r>
              <a:rPr lang="zh-CN" altLang="en-US" sz="900" i="1">
                <a:solidFill>
                  <a:srgbClr val="8F5902"/>
                </a:solidFill>
                <a:latin typeface="Monaco"/>
              </a:rPr>
              <a:t>抛出</a:t>
            </a:r>
            <a:r>
              <a:rPr lang="en-US" altLang="zh-CN" sz="900" i="1">
                <a:solidFill>
                  <a:srgbClr val="8F5902"/>
                </a:solidFill>
                <a:latin typeface="Monaco"/>
              </a:rPr>
              <a:t>NoSuchElementException</a:t>
            </a:r>
            <a:r>
              <a:rPr lang="zh-CN" altLang="en-US" sz="900" i="1">
                <a:solidFill>
                  <a:srgbClr val="8F5902"/>
                </a:solidFill>
                <a:latin typeface="Monaco"/>
              </a:rPr>
              <a:t>。</a:t>
            </a:r>
          </a:p>
          <a:p>
            <a:r>
              <a:rPr lang="en-US" altLang="zh-CN" sz="900">
                <a:latin typeface="Monaco"/>
              </a:rPr>
              <a:t>      </a:t>
            </a:r>
            <a:r>
              <a:rPr lang="en-US" altLang="zh-CN" sz="900">
                <a:solidFill>
                  <a:srgbClr val="000000"/>
                </a:solidFill>
                <a:latin typeface="Monaco"/>
              </a:rPr>
              <a:t>System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out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println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900" b="1">
                <a:solidFill>
                  <a:srgbClr val="000000"/>
                </a:solidFill>
                <a:latin typeface="Monaco"/>
              </a:rPr>
              <a:t>empty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get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());</a:t>
            </a:r>
          </a:p>
          <a:p>
            <a:r>
              <a:rPr lang="en-US" altLang="zh-CN" sz="900">
                <a:latin typeface="Monaco"/>
              </a:rPr>
              <a:t>    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} </a:t>
            </a:r>
            <a:r>
              <a:rPr lang="en-US" altLang="zh-CN" sz="900" b="1">
                <a:solidFill>
                  <a:srgbClr val="204A87"/>
                </a:solidFill>
                <a:latin typeface="Monaco"/>
              </a:rPr>
              <a:t>catch 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900" b="1">
                <a:solidFill>
                  <a:srgbClr val="000000"/>
                </a:solidFill>
                <a:latin typeface="Monaco"/>
              </a:rPr>
              <a:t>NoSuchElementException ex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altLang="zh-CN" sz="900">
                <a:latin typeface="Monaco"/>
              </a:rPr>
              <a:t>      </a:t>
            </a:r>
            <a:r>
              <a:rPr lang="en-US" altLang="zh-CN" sz="900">
                <a:solidFill>
                  <a:srgbClr val="000000"/>
                </a:solidFill>
                <a:latin typeface="Monaco"/>
              </a:rPr>
              <a:t>System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out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println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900" b="1">
                <a:solidFill>
                  <a:srgbClr val="000000"/>
                </a:solidFill>
                <a:latin typeface="Monaco"/>
              </a:rPr>
              <a:t>ex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getMessage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());</a:t>
            </a:r>
          </a:p>
          <a:p>
            <a:r>
              <a:rPr lang="zh-CN" altLang="en-US" sz="900">
                <a:latin typeface="Monaco"/>
              </a:rPr>
              <a:t>    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zh-CN" altLang="en-US" sz="900">
                <a:latin typeface="Monaco"/>
              </a:rPr>
              <a:t> </a:t>
            </a:r>
          </a:p>
          <a:p>
            <a:r>
              <a:rPr lang="en-US" altLang="zh-CN" sz="900">
                <a:latin typeface="Monaco"/>
              </a:rPr>
              <a:t>    </a:t>
            </a:r>
            <a:r>
              <a:rPr lang="en-US" altLang="zh-CN" sz="900" i="1">
                <a:solidFill>
                  <a:srgbClr val="8F5902"/>
                </a:solidFill>
                <a:latin typeface="Monaco"/>
              </a:rPr>
              <a:t>//ifPresent</a:t>
            </a:r>
            <a:r>
              <a:rPr lang="zh-CN" altLang="en-US" sz="900" i="1">
                <a:solidFill>
                  <a:srgbClr val="8F5902"/>
                </a:solidFill>
                <a:latin typeface="Monaco"/>
              </a:rPr>
              <a:t>方法接受</a:t>
            </a:r>
            <a:r>
              <a:rPr lang="en-US" altLang="zh-CN" sz="900" i="1">
                <a:solidFill>
                  <a:srgbClr val="8F5902"/>
                </a:solidFill>
                <a:latin typeface="Monaco"/>
              </a:rPr>
              <a:t>lambda</a:t>
            </a:r>
            <a:r>
              <a:rPr lang="zh-CN" altLang="en-US" sz="900" i="1">
                <a:solidFill>
                  <a:srgbClr val="8F5902"/>
                </a:solidFill>
                <a:latin typeface="Monaco"/>
              </a:rPr>
              <a:t>表达式参数。</a:t>
            </a:r>
          </a:p>
          <a:p>
            <a:r>
              <a:rPr lang="zh-CN" altLang="en-US" sz="900">
                <a:latin typeface="Monaco"/>
              </a:rPr>
              <a:t>    </a:t>
            </a:r>
            <a:r>
              <a:rPr lang="en-US" altLang="zh-CN" sz="900" i="1">
                <a:solidFill>
                  <a:srgbClr val="8F5902"/>
                </a:solidFill>
                <a:latin typeface="Monaco"/>
              </a:rPr>
              <a:t>//</a:t>
            </a:r>
            <a:r>
              <a:rPr lang="zh-CN" altLang="en-US" sz="900" i="1">
                <a:solidFill>
                  <a:srgbClr val="8F5902"/>
                </a:solidFill>
                <a:latin typeface="Monaco"/>
              </a:rPr>
              <a:t>如果</a:t>
            </a:r>
            <a:r>
              <a:rPr lang="en-US" altLang="zh-CN" sz="900" i="1">
                <a:solidFill>
                  <a:srgbClr val="8F5902"/>
                </a:solidFill>
                <a:latin typeface="Monaco"/>
              </a:rPr>
              <a:t>Optional</a:t>
            </a:r>
            <a:r>
              <a:rPr lang="zh-CN" altLang="en-US" sz="900" i="1">
                <a:solidFill>
                  <a:srgbClr val="8F5902"/>
                </a:solidFill>
                <a:latin typeface="Monaco"/>
              </a:rPr>
              <a:t>值不为空，</a:t>
            </a:r>
            <a:r>
              <a:rPr lang="en-US" altLang="zh-CN" sz="900" i="1">
                <a:solidFill>
                  <a:srgbClr val="8F5902"/>
                </a:solidFill>
                <a:latin typeface="Monaco"/>
              </a:rPr>
              <a:t>lambda</a:t>
            </a:r>
            <a:r>
              <a:rPr lang="zh-CN" altLang="en-US" sz="900" i="1">
                <a:solidFill>
                  <a:srgbClr val="8F5902"/>
                </a:solidFill>
                <a:latin typeface="Monaco"/>
              </a:rPr>
              <a:t>表达式会处理并在其上执行操作。</a:t>
            </a:r>
          </a:p>
          <a:p>
            <a:r>
              <a:rPr lang="en-US" altLang="zh-CN" sz="900">
                <a:latin typeface="Monaco"/>
              </a:rPr>
              <a:t>    </a:t>
            </a:r>
            <a:r>
              <a:rPr lang="en-US" altLang="zh-CN" sz="900">
                <a:solidFill>
                  <a:srgbClr val="000000"/>
                </a:solidFill>
                <a:latin typeface="Monaco"/>
              </a:rPr>
              <a:t>name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ifPresent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((</a:t>
            </a:r>
            <a:r>
              <a:rPr lang="en-US" altLang="zh-CN" sz="900" b="1">
                <a:solidFill>
                  <a:srgbClr val="000000"/>
                </a:solidFill>
                <a:latin typeface="Monaco"/>
              </a:rPr>
              <a:t>value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) -&gt; {</a:t>
            </a:r>
          </a:p>
          <a:p>
            <a:r>
              <a:rPr lang="en-US" altLang="zh-CN" sz="900">
                <a:latin typeface="Monaco"/>
              </a:rPr>
              <a:t>      </a:t>
            </a:r>
            <a:r>
              <a:rPr lang="en-US" altLang="zh-CN" sz="900">
                <a:solidFill>
                  <a:srgbClr val="000000"/>
                </a:solidFill>
                <a:latin typeface="Monaco"/>
              </a:rPr>
              <a:t>System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out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println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900" b="1">
                <a:solidFill>
                  <a:srgbClr val="4E9A06"/>
                </a:solidFill>
                <a:latin typeface="Monaco"/>
              </a:rPr>
              <a:t>"The length of the value is: " 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+ </a:t>
            </a:r>
            <a:r>
              <a:rPr lang="en-US" altLang="zh-CN" sz="900" b="1">
                <a:solidFill>
                  <a:srgbClr val="000000"/>
                </a:solidFill>
                <a:latin typeface="Monaco"/>
              </a:rPr>
              <a:t>value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length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());</a:t>
            </a:r>
          </a:p>
          <a:p>
            <a:r>
              <a:rPr lang="zh-CN" altLang="en-US" sz="900">
                <a:latin typeface="Monaco"/>
              </a:rPr>
              <a:t>    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});</a:t>
            </a:r>
          </a:p>
          <a:p>
            <a:r>
              <a:rPr lang="zh-CN" altLang="en-US" sz="900">
                <a:latin typeface="Monaco"/>
              </a:rPr>
              <a:t> </a:t>
            </a:r>
          </a:p>
          <a:p>
            <a:r>
              <a:rPr lang="zh-CN" altLang="en-US" sz="900">
                <a:latin typeface="Monaco"/>
              </a:rPr>
              <a:t>    </a:t>
            </a:r>
            <a:r>
              <a:rPr lang="en-US" altLang="zh-CN" sz="900" i="1">
                <a:solidFill>
                  <a:srgbClr val="8F5902"/>
                </a:solidFill>
                <a:latin typeface="Monaco"/>
              </a:rPr>
              <a:t>//</a:t>
            </a:r>
            <a:r>
              <a:rPr lang="zh-CN" altLang="en-US" sz="900" i="1">
                <a:solidFill>
                  <a:srgbClr val="8F5902"/>
                </a:solidFill>
                <a:latin typeface="Monaco"/>
              </a:rPr>
              <a:t>如果有值</a:t>
            </a:r>
            <a:r>
              <a:rPr lang="en-US" altLang="zh-CN" sz="900" i="1">
                <a:solidFill>
                  <a:srgbClr val="8F5902"/>
                </a:solidFill>
                <a:latin typeface="Monaco"/>
              </a:rPr>
              <a:t>orElse</a:t>
            </a:r>
            <a:r>
              <a:rPr lang="zh-CN" altLang="en-US" sz="900" i="1">
                <a:solidFill>
                  <a:srgbClr val="8F5902"/>
                </a:solidFill>
                <a:latin typeface="Monaco"/>
              </a:rPr>
              <a:t>方法会返回</a:t>
            </a:r>
            <a:r>
              <a:rPr lang="en-US" altLang="zh-CN" sz="900" i="1">
                <a:solidFill>
                  <a:srgbClr val="8F5902"/>
                </a:solidFill>
                <a:latin typeface="Monaco"/>
              </a:rPr>
              <a:t>Optional</a:t>
            </a:r>
            <a:r>
              <a:rPr lang="zh-CN" altLang="en-US" sz="900" i="1">
                <a:solidFill>
                  <a:srgbClr val="8F5902"/>
                </a:solidFill>
                <a:latin typeface="Monaco"/>
              </a:rPr>
              <a:t>实例，否则返回传入的错误信息。</a:t>
            </a:r>
          </a:p>
          <a:p>
            <a:r>
              <a:rPr lang="en-US" altLang="zh-CN" sz="900">
                <a:latin typeface="Monaco"/>
              </a:rPr>
              <a:t>    </a:t>
            </a:r>
            <a:r>
              <a:rPr lang="en-US" altLang="zh-CN" sz="900">
                <a:solidFill>
                  <a:srgbClr val="000000"/>
                </a:solidFill>
                <a:latin typeface="Monaco"/>
              </a:rPr>
              <a:t>System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out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println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900" b="1">
                <a:solidFill>
                  <a:srgbClr val="000000"/>
                </a:solidFill>
                <a:latin typeface="Monaco"/>
              </a:rPr>
              <a:t>empty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orElse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900" b="1">
                <a:solidFill>
                  <a:srgbClr val="4E9A06"/>
                </a:solidFill>
                <a:latin typeface="Monaco"/>
              </a:rPr>
              <a:t>"There is no value present!"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altLang="zh-CN" sz="900">
                <a:latin typeface="Monaco"/>
              </a:rPr>
              <a:t>    </a:t>
            </a:r>
            <a:r>
              <a:rPr lang="en-US" altLang="zh-CN" sz="900">
                <a:solidFill>
                  <a:srgbClr val="000000"/>
                </a:solidFill>
                <a:latin typeface="Monaco"/>
              </a:rPr>
              <a:t>System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out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println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900" b="1">
                <a:solidFill>
                  <a:srgbClr val="000000"/>
                </a:solidFill>
                <a:latin typeface="Monaco"/>
              </a:rPr>
              <a:t>name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orElse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900" b="1">
                <a:solidFill>
                  <a:srgbClr val="4E9A06"/>
                </a:solidFill>
                <a:latin typeface="Monaco"/>
              </a:rPr>
              <a:t>"There is some value!"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zh-CN" altLang="en-US" sz="900">
                <a:latin typeface="Monaco"/>
              </a:rPr>
              <a:t> </a:t>
            </a:r>
          </a:p>
          <a:p>
            <a:r>
              <a:rPr lang="en-US" altLang="zh-CN" sz="900">
                <a:latin typeface="Monaco"/>
              </a:rPr>
              <a:t>    </a:t>
            </a:r>
            <a:r>
              <a:rPr lang="en-US" altLang="zh-CN" sz="900" i="1">
                <a:solidFill>
                  <a:srgbClr val="8F5902"/>
                </a:solidFill>
                <a:latin typeface="Monaco"/>
              </a:rPr>
              <a:t>//orElseGet</a:t>
            </a:r>
            <a:r>
              <a:rPr lang="zh-CN" altLang="en-US" sz="900" i="1">
                <a:solidFill>
                  <a:srgbClr val="8F5902"/>
                </a:solidFill>
                <a:latin typeface="Monaco"/>
              </a:rPr>
              <a:t>与</a:t>
            </a:r>
            <a:r>
              <a:rPr lang="en-US" altLang="zh-CN" sz="900" i="1">
                <a:solidFill>
                  <a:srgbClr val="8F5902"/>
                </a:solidFill>
                <a:latin typeface="Monaco"/>
              </a:rPr>
              <a:t>orElse</a:t>
            </a:r>
            <a:r>
              <a:rPr lang="zh-CN" altLang="en-US" sz="900" i="1">
                <a:solidFill>
                  <a:srgbClr val="8F5902"/>
                </a:solidFill>
                <a:latin typeface="Monaco"/>
              </a:rPr>
              <a:t>类似，区别在于传入的默认值。</a:t>
            </a:r>
          </a:p>
          <a:p>
            <a:r>
              <a:rPr lang="en-US" altLang="zh-CN" sz="900">
                <a:latin typeface="Monaco"/>
              </a:rPr>
              <a:t>    </a:t>
            </a:r>
            <a:r>
              <a:rPr lang="en-US" altLang="zh-CN" sz="900" i="1">
                <a:solidFill>
                  <a:srgbClr val="8F5902"/>
                </a:solidFill>
                <a:latin typeface="Monaco"/>
              </a:rPr>
              <a:t>//orElseGet</a:t>
            </a:r>
            <a:r>
              <a:rPr lang="zh-CN" altLang="en-US" sz="900" i="1">
                <a:solidFill>
                  <a:srgbClr val="8F5902"/>
                </a:solidFill>
                <a:latin typeface="Monaco"/>
              </a:rPr>
              <a:t>接受</a:t>
            </a:r>
            <a:r>
              <a:rPr lang="en-US" altLang="zh-CN" sz="900" i="1">
                <a:solidFill>
                  <a:srgbClr val="8F5902"/>
                </a:solidFill>
                <a:latin typeface="Monaco"/>
              </a:rPr>
              <a:t>lambda</a:t>
            </a:r>
            <a:r>
              <a:rPr lang="zh-CN" altLang="en-US" sz="900" i="1">
                <a:solidFill>
                  <a:srgbClr val="8F5902"/>
                </a:solidFill>
                <a:latin typeface="Monaco"/>
              </a:rPr>
              <a:t>表达式生成默认值。</a:t>
            </a:r>
          </a:p>
          <a:p>
            <a:r>
              <a:rPr lang="en-US" altLang="zh-CN" sz="900">
                <a:latin typeface="Monaco"/>
              </a:rPr>
              <a:t>    </a:t>
            </a:r>
            <a:r>
              <a:rPr lang="en-US" altLang="zh-CN" sz="900">
                <a:solidFill>
                  <a:srgbClr val="000000"/>
                </a:solidFill>
                <a:latin typeface="Monaco"/>
              </a:rPr>
              <a:t>System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out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println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900" b="1">
                <a:solidFill>
                  <a:srgbClr val="000000"/>
                </a:solidFill>
                <a:latin typeface="Monaco"/>
              </a:rPr>
              <a:t>empty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orElseGet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(() -&gt; </a:t>
            </a:r>
            <a:r>
              <a:rPr lang="en-US" altLang="zh-CN" sz="900" b="1">
                <a:solidFill>
                  <a:srgbClr val="4E9A06"/>
                </a:solidFill>
                <a:latin typeface="Monaco"/>
              </a:rPr>
              <a:t>"Default Value"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altLang="zh-CN" sz="900">
                <a:latin typeface="Monaco"/>
              </a:rPr>
              <a:t>    </a:t>
            </a:r>
            <a:r>
              <a:rPr lang="en-US" altLang="zh-CN" sz="900">
                <a:solidFill>
                  <a:srgbClr val="000000"/>
                </a:solidFill>
                <a:latin typeface="Monaco"/>
              </a:rPr>
              <a:t>System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out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println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900" b="1">
                <a:solidFill>
                  <a:srgbClr val="000000"/>
                </a:solidFill>
                <a:latin typeface="Monaco"/>
              </a:rPr>
              <a:t>name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900" b="1">
                <a:solidFill>
                  <a:srgbClr val="C4A000"/>
                </a:solidFill>
                <a:latin typeface="Monaco"/>
              </a:rPr>
              <a:t>orElseGet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(() -&gt; </a:t>
            </a:r>
            <a:r>
              <a:rPr lang="en-US" altLang="zh-CN" sz="900" b="1">
                <a:solidFill>
                  <a:srgbClr val="4E9A06"/>
                </a:solidFill>
                <a:latin typeface="Monaco"/>
              </a:rPr>
              <a:t>"Default Value"</a:t>
            </a:r>
            <a:r>
              <a:rPr lang="en-US" altLang="zh-CN" sz="900" b="1">
                <a:solidFill>
                  <a:srgbClr val="CE5C00"/>
                </a:solidFill>
                <a:latin typeface="Monaco"/>
              </a:rPr>
              <a:t>));</a:t>
            </a:r>
            <a:endParaRPr lang="en-US" altLang="zh-CN" sz="900" i="1" dirty="0">
              <a:solidFill>
                <a:srgbClr val="8F5902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4537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的新特性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25860" y="1905000"/>
            <a:ext cx="3816424" cy="65990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Java 8 optional </a:t>
            </a:r>
            <a:r>
              <a:rPr lang="zh-CN" altLang="en-US" dirty="0"/>
              <a:t>基本语法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294212" y="3284984"/>
            <a:ext cx="32038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5446340" y="1988840"/>
            <a:ext cx="6336704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Monaco"/>
              </a:rPr>
              <a:t> </a:t>
            </a:r>
            <a:r>
              <a:rPr lang="en-US" altLang="zh-CN" sz="1050" b="1" dirty="0">
                <a:solidFill>
                  <a:srgbClr val="204A87"/>
                </a:solidFill>
                <a:latin typeface="Monaco"/>
              </a:rPr>
              <a:t>try 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altLang="zh-CN" sz="1050" dirty="0">
                <a:latin typeface="Monaco"/>
              </a:rPr>
              <a:t>      </a:t>
            </a:r>
            <a:r>
              <a:rPr lang="en-US" altLang="zh-CN" sz="1050" i="1" dirty="0">
                <a:solidFill>
                  <a:srgbClr val="8F5902"/>
                </a:solidFill>
                <a:latin typeface="Monaco"/>
              </a:rPr>
              <a:t>//</a:t>
            </a:r>
            <a:r>
              <a:rPr lang="en-US" altLang="zh-CN" sz="1050" i="1" dirty="0" err="1">
                <a:solidFill>
                  <a:srgbClr val="8F5902"/>
                </a:solidFill>
                <a:latin typeface="Monaco"/>
              </a:rPr>
              <a:t>orElseThrow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与</a:t>
            </a:r>
            <a:r>
              <a:rPr lang="en-US" altLang="zh-CN" sz="1050" i="1" dirty="0" err="1">
                <a:solidFill>
                  <a:srgbClr val="8F5902"/>
                </a:solidFill>
                <a:latin typeface="Monaco"/>
              </a:rPr>
              <a:t>orElse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方法类似，区别在于返回值。</a:t>
            </a:r>
          </a:p>
          <a:p>
            <a:r>
              <a:rPr lang="en-US" altLang="zh-CN" sz="1050" dirty="0">
                <a:latin typeface="Monaco"/>
              </a:rPr>
              <a:t>      </a:t>
            </a:r>
            <a:r>
              <a:rPr lang="en-US" altLang="zh-CN" sz="1050" i="1" dirty="0">
                <a:solidFill>
                  <a:srgbClr val="8F5902"/>
                </a:solidFill>
                <a:latin typeface="Monaco"/>
              </a:rPr>
              <a:t>//</a:t>
            </a:r>
            <a:r>
              <a:rPr lang="en-US" altLang="zh-CN" sz="1050" i="1" dirty="0" err="1">
                <a:solidFill>
                  <a:srgbClr val="8F5902"/>
                </a:solidFill>
                <a:latin typeface="Monaco"/>
              </a:rPr>
              <a:t>orElseThrow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抛出由传入的</a:t>
            </a:r>
            <a:r>
              <a:rPr lang="en-US" altLang="zh-CN" sz="1050" i="1" dirty="0">
                <a:solidFill>
                  <a:srgbClr val="8F5902"/>
                </a:solidFill>
                <a:latin typeface="Monaco"/>
              </a:rPr>
              <a:t>lambda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表达式</a:t>
            </a:r>
            <a:r>
              <a:rPr lang="en-US" altLang="zh-CN" sz="1050" i="1" dirty="0">
                <a:solidFill>
                  <a:srgbClr val="8F5902"/>
                </a:solidFill>
                <a:latin typeface="Monaco"/>
              </a:rPr>
              <a:t>/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方法生成异常。</a:t>
            </a:r>
          </a:p>
          <a:p>
            <a:r>
              <a:rPr lang="en-US" altLang="zh-CN" sz="1050" dirty="0">
                <a:latin typeface="Monaco"/>
              </a:rPr>
              <a:t>      </a:t>
            </a:r>
            <a:r>
              <a:rPr lang="en-US" altLang="zh-CN" sz="1050" dirty="0" err="1">
                <a:solidFill>
                  <a:srgbClr val="000000"/>
                </a:solidFill>
                <a:latin typeface="Monaco"/>
              </a:rPr>
              <a:t>empty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orElseThrow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050" b="1" dirty="0" err="1">
                <a:solidFill>
                  <a:srgbClr val="F57900"/>
                </a:solidFill>
                <a:latin typeface="Monaco"/>
              </a:rPr>
              <a:t>ValueAbsentException</a:t>
            </a:r>
            <a:r>
              <a:rPr lang="en-US" altLang="zh-CN" sz="1050" b="1" dirty="0">
                <a:solidFill>
                  <a:srgbClr val="F57900"/>
                </a:solidFill>
                <a:latin typeface="Monaco"/>
              </a:rPr>
              <a:t>: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:</a:t>
            </a:r>
            <a:r>
              <a:rPr lang="en-US" altLang="zh-CN" sz="1050" b="1" dirty="0">
                <a:solidFill>
                  <a:srgbClr val="204A87"/>
                </a:solidFill>
                <a:latin typeface="Monaco"/>
              </a:rPr>
              <a:t>new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altLang="zh-CN" sz="1050" dirty="0">
                <a:latin typeface="Monaco"/>
              </a:rPr>
              <a:t>    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} </a:t>
            </a:r>
            <a:r>
              <a:rPr lang="en-US" altLang="zh-CN" sz="1050" b="1" dirty="0">
                <a:solidFill>
                  <a:srgbClr val="204A87"/>
                </a:solidFill>
                <a:latin typeface="Monaco"/>
              </a:rPr>
              <a:t>catch 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050" b="1" dirty="0">
                <a:solidFill>
                  <a:srgbClr val="000000"/>
                </a:solidFill>
                <a:latin typeface="Monaco"/>
              </a:rPr>
              <a:t>Throwable ex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altLang="zh-CN" sz="1050" dirty="0">
                <a:latin typeface="Monaco"/>
              </a:rPr>
              <a:t>      </a:t>
            </a:r>
            <a:r>
              <a:rPr lang="en-US" altLang="zh-CN" sz="1050" dirty="0" err="1">
                <a:solidFill>
                  <a:srgbClr val="000000"/>
                </a:solidFill>
                <a:latin typeface="Monaco"/>
              </a:rPr>
              <a:t>System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out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println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050" b="1" dirty="0" err="1">
                <a:solidFill>
                  <a:srgbClr val="000000"/>
                </a:solidFill>
                <a:latin typeface="Monaco"/>
              </a:rPr>
              <a:t>ex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getMessage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());</a:t>
            </a:r>
          </a:p>
          <a:p>
            <a:r>
              <a:rPr lang="zh-CN" altLang="en-US" sz="1050" dirty="0">
                <a:latin typeface="Monaco"/>
              </a:rPr>
              <a:t>    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zh-CN" altLang="en-US" sz="1050" dirty="0">
                <a:latin typeface="Monaco"/>
              </a:rPr>
              <a:t> </a:t>
            </a:r>
          </a:p>
          <a:p>
            <a:r>
              <a:rPr lang="zh-CN" altLang="en-US" sz="1050" dirty="0">
                <a:latin typeface="Monaco"/>
              </a:rPr>
              <a:t>    </a:t>
            </a:r>
            <a:r>
              <a:rPr lang="en-US" altLang="zh-CN" sz="1050" i="1" dirty="0">
                <a:solidFill>
                  <a:srgbClr val="8F5902"/>
                </a:solidFill>
                <a:latin typeface="Monaco"/>
              </a:rPr>
              <a:t>//map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方法通过传入的</a:t>
            </a:r>
            <a:r>
              <a:rPr lang="en-US" altLang="zh-CN" sz="1050" i="1" dirty="0">
                <a:solidFill>
                  <a:srgbClr val="8F5902"/>
                </a:solidFill>
                <a:latin typeface="Monaco"/>
              </a:rPr>
              <a:t>lambda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表达式修改</a:t>
            </a:r>
            <a:r>
              <a:rPr lang="en-US" altLang="zh-CN" sz="1050" i="1" dirty="0" err="1">
                <a:solidFill>
                  <a:srgbClr val="8F5902"/>
                </a:solidFill>
                <a:latin typeface="Monaco"/>
              </a:rPr>
              <a:t>Optonal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实例默认值。 </a:t>
            </a:r>
          </a:p>
          <a:p>
            <a:r>
              <a:rPr lang="zh-CN" altLang="en-US" sz="1050" dirty="0">
                <a:latin typeface="Monaco"/>
              </a:rPr>
              <a:t>    </a:t>
            </a:r>
            <a:r>
              <a:rPr lang="en-US" altLang="zh-CN" sz="1050" i="1" dirty="0">
                <a:solidFill>
                  <a:srgbClr val="8F5902"/>
                </a:solidFill>
                <a:latin typeface="Monaco"/>
              </a:rPr>
              <a:t>//lambda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表达式返回值会包装为</a:t>
            </a:r>
            <a:r>
              <a:rPr lang="en-US" altLang="zh-CN" sz="1050" i="1" dirty="0">
                <a:solidFill>
                  <a:srgbClr val="8F5902"/>
                </a:solidFill>
                <a:latin typeface="Monaco"/>
              </a:rPr>
              <a:t>Optional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实例。</a:t>
            </a:r>
          </a:p>
          <a:p>
            <a:r>
              <a:rPr lang="en-US" altLang="zh-CN" sz="1050" dirty="0">
                <a:latin typeface="Monaco"/>
              </a:rPr>
              <a:t>    </a:t>
            </a:r>
            <a:r>
              <a:rPr lang="en-US" altLang="zh-CN" sz="1050" dirty="0">
                <a:solidFill>
                  <a:srgbClr val="000000"/>
                </a:solidFill>
                <a:latin typeface="Monaco"/>
              </a:rPr>
              <a:t>Optional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1050" b="1" dirty="0">
                <a:solidFill>
                  <a:srgbClr val="000000"/>
                </a:solidFill>
                <a:latin typeface="Monaco"/>
              </a:rPr>
              <a:t>String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altLang="zh-CN" sz="1050" b="1" dirty="0" err="1">
                <a:solidFill>
                  <a:srgbClr val="000000"/>
                </a:solidFill>
                <a:latin typeface="Monaco"/>
              </a:rPr>
              <a:t>upperName</a:t>
            </a:r>
            <a:r>
              <a:rPr lang="en-US" altLang="zh-CN" sz="105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altLang="zh-CN" sz="1050" b="1" dirty="0" err="1">
                <a:solidFill>
                  <a:srgbClr val="000000"/>
                </a:solidFill>
                <a:latin typeface="Monaco"/>
              </a:rPr>
              <a:t>name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map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((</a:t>
            </a:r>
            <a:r>
              <a:rPr lang="en-US" altLang="zh-CN" sz="1050" b="1" dirty="0">
                <a:solidFill>
                  <a:srgbClr val="000000"/>
                </a:solidFill>
                <a:latin typeface="Monaco"/>
              </a:rPr>
              <a:t>value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) -&gt; </a:t>
            </a:r>
            <a:r>
              <a:rPr lang="en-US" altLang="zh-CN" sz="1050" b="1" dirty="0" err="1">
                <a:solidFill>
                  <a:srgbClr val="000000"/>
                </a:solidFill>
                <a:latin typeface="Monaco"/>
              </a:rPr>
              <a:t>value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toUpperCase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());</a:t>
            </a:r>
          </a:p>
          <a:p>
            <a:r>
              <a:rPr lang="en-US" altLang="zh-CN" sz="1050" dirty="0">
                <a:latin typeface="Monaco"/>
              </a:rPr>
              <a:t>    </a:t>
            </a:r>
            <a:r>
              <a:rPr lang="en-US" altLang="zh-CN" sz="1050" dirty="0" err="1">
                <a:solidFill>
                  <a:srgbClr val="000000"/>
                </a:solidFill>
                <a:latin typeface="Monaco"/>
              </a:rPr>
              <a:t>System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out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println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050" b="1" dirty="0" err="1">
                <a:solidFill>
                  <a:srgbClr val="000000"/>
                </a:solidFill>
                <a:latin typeface="Monaco"/>
              </a:rPr>
              <a:t>upperName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orElse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050" b="1" dirty="0">
                <a:solidFill>
                  <a:srgbClr val="4E9A06"/>
                </a:solidFill>
                <a:latin typeface="Monaco"/>
              </a:rPr>
              <a:t>"No value found"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zh-CN" altLang="en-US" sz="1050" dirty="0">
                <a:latin typeface="Monaco"/>
              </a:rPr>
              <a:t> </a:t>
            </a:r>
          </a:p>
          <a:p>
            <a:r>
              <a:rPr lang="en-US" altLang="zh-CN" sz="1050" dirty="0">
                <a:latin typeface="Monaco"/>
              </a:rPr>
              <a:t>    </a:t>
            </a:r>
            <a:r>
              <a:rPr lang="en-US" altLang="zh-CN" sz="1050" i="1" dirty="0">
                <a:solidFill>
                  <a:srgbClr val="8F5902"/>
                </a:solidFill>
                <a:latin typeface="Monaco"/>
              </a:rPr>
              <a:t>//</a:t>
            </a:r>
            <a:r>
              <a:rPr lang="en-US" altLang="zh-CN" sz="1050" i="1" dirty="0" err="1">
                <a:solidFill>
                  <a:srgbClr val="8F5902"/>
                </a:solidFill>
                <a:latin typeface="Monaco"/>
              </a:rPr>
              <a:t>flatMap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与</a:t>
            </a:r>
            <a:r>
              <a:rPr lang="en-US" altLang="zh-CN" sz="1050" i="1" dirty="0">
                <a:solidFill>
                  <a:srgbClr val="8F5902"/>
                </a:solidFill>
                <a:latin typeface="Monaco"/>
              </a:rPr>
              <a:t>map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（</a:t>
            </a:r>
            <a:r>
              <a:rPr lang="en-US" altLang="zh-CN" sz="1050" i="1" dirty="0" err="1">
                <a:solidFill>
                  <a:srgbClr val="8F5902"/>
                </a:solidFill>
                <a:latin typeface="Monaco"/>
              </a:rPr>
              <a:t>Funtion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）非常相似，区别在于</a:t>
            </a:r>
            <a:r>
              <a:rPr lang="en-US" altLang="zh-CN" sz="1050" i="1" dirty="0">
                <a:solidFill>
                  <a:srgbClr val="8F5902"/>
                </a:solidFill>
                <a:latin typeface="Monaco"/>
              </a:rPr>
              <a:t>lambda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表达式的返回值。</a:t>
            </a:r>
          </a:p>
          <a:p>
            <a:r>
              <a:rPr lang="zh-CN" altLang="en-US" sz="1050" dirty="0">
                <a:latin typeface="Monaco"/>
              </a:rPr>
              <a:t>    </a:t>
            </a:r>
            <a:r>
              <a:rPr lang="en-US" altLang="zh-CN" sz="1050" i="1" dirty="0">
                <a:solidFill>
                  <a:srgbClr val="8F5902"/>
                </a:solidFill>
                <a:latin typeface="Monaco"/>
              </a:rPr>
              <a:t>//map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方法的</a:t>
            </a:r>
            <a:r>
              <a:rPr lang="en-US" altLang="zh-CN" sz="1050" i="1" dirty="0">
                <a:solidFill>
                  <a:srgbClr val="8F5902"/>
                </a:solidFill>
                <a:latin typeface="Monaco"/>
              </a:rPr>
              <a:t>lambda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表达式返回值可以是任何类型，但是返回值会包装成</a:t>
            </a:r>
            <a:r>
              <a:rPr lang="en-US" altLang="zh-CN" sz="1050" i="1" dirty="0">
                <a:solidFill>
                  <a:srgbClr val="8F5902"/>
                </a:solidFill>
                <a:latin typeface="Monaco"/>
              </a:rPr>
              <a:t>Optional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实例。</a:t>
            </a:r>
          </a:p>
          <a:p>
            <a:r>
              <a:rPr lang="zh-CN" altLang="en-US" sz="1050" dirty="0">
                <a:latin typeface="Monaco"/>
              </a:rPr>
              <a:t>    </a:t>
            </a:r>
            <a:r>
              <a:rPr lang="en-US" altLang="zh-CN" sz="1050" i="1" dirty="0">
                <a:solidFill>
                  <a:srgbClr val="8F5902"/>
                </a:solidFill>
                <a:latin typeface="Monaco"/>
              </a:rPr>
              <a:t>//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但是</a:t>
            </a:r>
            <a:r>
              <a:rPr lang="en-US" altLang="zh-CN" sz="1050" i="1" dirty="0" err="1">
                <a:solidFill>
                  <a:srgbClr val="8F5902"/>
                </a:solidFill>
                <a:latin typeface="Monaco"/>
              </a:rPr>
              <a:t>flatMap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方法的</a:t>
            </a:r>
            <a:r>
              <a:rPr lang="en-US" altLang="zh-CN" sz="1050" i="1" dirty="0">
                <a:solidFill>
                  <a:srgbClr val="8F5902"/>
                </a:solidFill>
                <a:latin typeface="Monaco"/>
              </a:rPr>
              <a:t>lambda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返回值总是</a:t>
            </a:r>
            <a:r>
              <a:rPr lang="en-US" altLang="zh-CN" sz="1050" i="1" dirty="0">
                <a:solidFill>
                  <a:srgbClr val="8F5902"/>
                </a:solidFill>
                <a:latin typeface="Monaco"/>
              </a:rPr>
              <a:t>Optional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类型。</a:t>
            </a:r>
          </a:p>
          <a:p>
            <a:r>
              <a:rPr lang="en-US" altLang="zh-CN" sz="1050" dirty="0">
                <a:latin typeface="Monaco"/>
              </a:rPr>
              <a:t>    </a:t>
            </a:r>
            <a:r>
              <a:rPr lang="en-US" altLang="zh-CN" sz="1050" dirty="0" err="1">
                <a:solidFill>
                  <a:srgbClr val="000000"/>
                </a:solidFill>
                <a:latin typeface="Monaco"/>
              </a:rPr>
              <a:t>upperName</a:t>
            </a:r>
            <a:r>
              <a:rPr lang="en-US" altLang="zh-CN" sz="105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altLang="zh-CN" sz="1050" b="1" dirty="0" err="1">
                <a:solidFill>
                  <a:srgbClr val="000000"/>
                </a:solidFill>
                <a:latin typeface="Monaco"/>
              </a:rPr>
              <a:t>name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flatMap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((</a:t>
            </a:r>
            <a:r>
              <a:rPr lang="en-US" altLang="zh-CN" sz="1050" b="1" dirty="0">
                <a:solidFill>
                  <a:srgbClr val="000000"/>
                </a:solidFill>
                <a:latin typeface="Monaco"/>
              </a:rPr>
              <a:t>value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) -&gt; </a:t>
            </a:r>
            <a:r>
              <a:rPr lang="en-US" altLang="zh-CN" sz="1050" b="1" dirty="0" err="1">
                <a:solidFill>
                  <a:srgbClr val="000000"/>
                </a:solidFill>
                <a:latin typeface="Monaco"/>
              </a:rPr>
              <a:t>Optional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of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050" b="1" dirty="0" err="1">
                <a:solidFill>
                  <a:srgbClr val="000000"/>
                </a:solidFill>
                <a:latin typeface="Monaco"/>
              </a:rPr>
              <a:t>value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toUpperCase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()));</a:t>
            </a:r>
          </a:p>
          <a:p>
            <a:r>
              <a:rPr lang="en-US" altLang="zh-CN" sz="1050" dirty="0">
                <a:latin typeface="Monaco"/>
              </a:rPr>
              <a:t>    </a:t>
            </a:r>
            <a:r>
              <a:rPr lang="en-US" altLang="zh-CN" sz="1050" dirty="0" err="1">
                <a:solidFill>
                  <a:srgbClr val="000000"/>
                </a:solidFill>
                <a:latin typeface="Monaco"/>
              </a:rPr>
              <a:t>System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out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println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050" b="1" dirty="0" err="1">
                <a:solidFill>
                  <a:srgbClr val="000000"/>
                </a:solidFill>
                <a:latin typeface="Monaco"/>
              </a:rPr>
              <a:t>upperName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orElse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050" b="1" dirty="0">
                <a:solidFill>
                  <a:srgbClr val="4E9A06"/>
                </a:solidFill>
                <a:latin typeface="Monaco"/>
              </a:rPr>
              <a:t>"No value found"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zh-CN" altLang="en-US" sz="1050" dirty="0">
                <a:latin typeface="Monaco"/>
              </a:rPr>
              <a:t> </a:t>
            </a:r>
          </a:p>
          <a:p>
            <a:r>
              <a:rPr lang="en-US" altLang="zh-CN" sz="1050" dirty="0">
                <a:latin typeface="Monaco"/>
              </a:rPr>
              <a:t>    </a:t>
            </a:r>
            <a:r>
              <a:rPr lang="en-US" altLang="zh-CN" sz="1050" i="1" dirty="0">
                <a:solidFill>
                  <a:srgbClr val="8F5902"/>
                </a:solidFill>
                <a:latin typeface="Monaco"/>
              </a:rPr>
              <a:t>//filter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方法检查</a:t>
            </a:r>
            <a:r>
              <a:rPr lang="en-US" altLang="zh-CN" sz="1050" i="1" dirty="0" err="1">
                <a:solidFill>
                  <a:srgbClr val="8F5902"/>
                </a:solidFill>
                <a:latin typeface="Monaco"/>
              </a:rPr>
              <a:t>Optiona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值是否满足给定条件。</a:t>
            </a:r>
          </a:p>
          <a:p>
            <a:r>
              <a:rPr lang="zh-CN" altLang="en-US" sz="1050" dirty="0">
                <a:latin typeface="Monaco"/>
              </a:rPr>
              <a:t>    </a:t>
            </a:r>
            <a:r>
              <a:rPr lang="en-US" altLang="zh-CN" sz="1050" i="1" dirty="0">
                <a:solidFill>
                  <a:srgbClr val="8F5902"/>
                </a:solidFill>
                <a:latin typeface="Monaco"/>
              </a:rPr>
              <a:t>//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如果满足返回</a:t>
            </a:r>
            <a:r>
              <a:rPr lang="en-US" altLang="zh-CN" sz="1050" i="1" dirty="0">
                <a:solidFill>
                  <a:srgbClr val="8F5902"/>
                </a:solidFill>
                <a:latin typeface="Monaco"/>
              </a:rPr>
              <a:t>Optional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实例值，否则返回空</a:t>
            </a:r>
            <a:r>
              <a:rPr lang="en-US" altLang="zh-CN" sz="1050" i="1" dirty="0">
                <a:solidFill>
                  <a:srgbClr val="8F5902"/>
                </a:solidFill>
                <a:latin typeface="Monaco"/>
              </a:rPr>
              <a:t>Optional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。</a:t>
            </a:r>
          </a:p>
          <a:p>
            <a:r>
              <a:rPr lang="en-US" altLang="zh-CN" sz="1050" dirty="0">
                <a:latin typeface="Monaco"/>
              </a:rPr>
              <a:t>    </a:t>
            </a:r>
            <a:r>
              <a:rPr lang="en-US" altLang="zh-CN" sz="1050" dirty="0">
                <a:solidFill>
                  <a:srgbClr val="000000"/>
                </a:solidFill>
                <a:latin typeface="Monaco"/>
              </a:rPr>
              <a:t>Optional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1050" b="1" dirty="0">
                <a:solidFill>
                  <a:srgbClr val="000000"/>
                </a:solidFill>
                <a:latin typeface="Monaco"/>
              </a:rPr>
              <a:t>String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altLang="zh-CN" sz="1050" b="1" dirty="0" err="1">
                <a:solidFill>
                  <a:srgbClr val="000000"/>
                </a:solidFill>
                <a:latin typeface="Monaco"/>
              </a:rPr>
              <a:t>longName</a:t>
            </a:r>
            <a:r>
              <a:rPr lang="en-US" altLang="zh-CN" sz="105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altLang="zh-CN" sz="1050" b="1" dirty="0" err="1">
                <a:solidFill>
                  <a:srgbClr val="000000"/>
                </a:solidFill>
                <a:latin typeface="Monaco"/>
              </a:rPr>
              <a:t>name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filter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((</a:t>
            </a:r>
            <a:r>
              <a:rPr lang="en-US" altLang="zh-CN" sz="1050" b="1" dirty="0">
                <a:solidFill>
                  <a:srgbClr val="000000"/>
                </a:solidFill>
                <a:latin typeface="Monaco"/>
              </a:rPr>
              <a:t>value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) -&gt; </a:t>
            </a:r>
            <a:r>
              <a:rPr lang="en-US" altLang="zh-CN" sz="1050" b="1" dirty="0" err="1">
                <a:solidFill>
                  <a:srgbClr val="000000"/>
                </a:solidFill>
                <a:latin typeface="Monaco"/>
              </a:rPr>
              <a:t>value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length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() &gt; </a:t>
            </a:r>
            <a:r>
              <a:rPr lang="en-US" altLang="zh-CN" sz="1050" b="1" dirty="0">
                <a:solidFill>
                  <a:srgbClr val="0000CF"/>
                </a:solidFill>
                <a:latin typeface="Monaco"/>
              </a:rPr>
              <a:t>6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altLang="zh-CN" sz="1050" dirty="0">
                <a:latin typeface="Monaco"/>
              </a:rPr>
              <a:t>    </a:t>
            </a:r>
            <a:r>
              <a:rPr lang="en-US" altLang="zh-CN" sz="1050" dirty="0" err="1">
                <a:solidFill>
                  <a:srgbClr val="000000"/>
                </a:solidFill>
                <a:latin typeface="Monaco"/>
              </a:rPr>
              <a:t>System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out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println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050" b="1" dirty="0" err="1">
                <a:solidFill>
                  <a:srgbClr val="000000"/>
                </a:solidFill>
                <a:latin typeface="Monaco"/>
              </a:rPr>
              <a:t>longName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orElse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050" b="1" dirty="0">
                <a:solidFill>
                  <a:srgbClr val="4E9A06"/>
                </a:solidFill>
                <a:latin typeface="Monaco"/>
              </a:rPr>
              <a:t>"The name is less than 6 characters"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zh-CN" altLang="en-US" sz="1050" dirty="0">
                <a:latin typeface="Monaco"/>
              </a:rPr>
              <a:t> </a:t>
            </a:r>
          </a:p>
          <a:p>
            <a:r>
              <a:rPr lang="zh-CN" altLang="en-US" sz="1050" dirty="0">
                <a:latin typeface="Monaco"/>
              </a:rPr>
              <a:t>    </a:t>
            </a:r>
            <a:r>
              <a:rPr lang="en-US" altLang="zh-CN" sz="1050" i="1" dirty="0">
                <a:solidFill>
                  <a:srgbClr val="8F5902"/>
                </a:solidFill>
                <a:latin typeface="Monaco"/>
              </a:rPr>
              <a:t>//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另一个示例，</a:t>
            </a:r>
            <a:r>
              <a:rPr lang="en-US" altLang="zh-CN" sz="1050" i="1" dirty="0">
                <a:solidFill>
                  <a:srgbClr val="8F5902"/>
                </a:solidFill>
                <a:latin typeface="Monaco"/>
              </a:rPr>
              <a:t>Optional</a:t>
            </a:r>
            <a:r>
              <a:rPr lang="zh-CN" altLang="en-US" sz="1050" i="1" dirty="0">
                <a:solidFill>
                  <a:srgbClr val="8F5902"/>
                </a:solidFill>
                <a:latin typeface="Monaco"/>
              </a:rPr>
              <a:t>值不满足给定条件。</a:t>
            </a:r>
          </a:p>
          <a:p>
            <a:r>
              <a:rPr lang="en-US" altLang="zh-CN" sz="1050" dirty="0">
                <a:latin typeface="Monaco"/>
              </a:rPr>
              <a:t>    </a:t>
            </a:r>
            <a:r>
              <a:rPr lang="en-US" altLang="zh-CN" sz="1050" dirty="0">
                <a:solidFill>
                  <a:srgbClr val="000000"/>
                </a:solidFill>
                <a:latin typeface="Monaco"/>
              </a:rPr>
              <a:t>Optional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1050" b="1" dirty="0">
                <a:solidFill>
                  <a:srgbClr val="000000"/>
                </a:solidFill>
                <a:latin typeface="Monaco"/>
              </a:rPr>
              <a:t>String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altLang="zh-CN" sz="1050" b="1" dirty="0" err="1">
                <a:solidFill>
                  <a:srgbClr val="000000"/>
                </a:solidFill>
                <a:latin typeface="Monaco"/>
              </a:rPr>
              <a:t>anotherName</a:t>
            </a:r>
            <a:r>
              <a:rPr lang="en-US" altLang="zh-CN" sz="105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altLang="zh-CN" sz="1050" b="1" dirty="0" err="1">
                <a:solidFill>
                  <a:srgbClr val="000000"/>
                </a:solidFill>
                <a:latin typeface="Monaco"/>
              </a:rPr>
              <a:t>Optional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of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050" b="1" dirty="0">
                <a:solidFill>
                  <a:srgbClr val="4E9A06"/>
                </a:solidFill>
                <a:latin typeface="Monaco"/>
              </a:rPr>
              <a:t>"Sana"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altLang="zh-CN" sz="1050" dirty="0">
                <a:latin typeface="Monaco"/>
              </a:rPr>
              <a:t>    </a:t>
            </a:r>
            <a:r>
              <a:rPr lang="en-US" altLang="zh-CN" sz="1050" dirty="0">
                <a:solidFill>
                  <a:srgbClr val="000000"/>
                </a:solidFill>
                <a:latin typeface="Monaco"/>
              </a:rPr>
              <a:t>Optional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1050" b="1" dirty="0">
                <a:solidFill>
                  <a:srgbClr val="000000"/>
                </a:solidFill>
                <a:latin typeface="Monaco"/>
              </a:rPr>
              <a:t>String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altLang="zh-CN" sz="1050" b="1" dirty="0" err="1">
                <a:solidFill>
                  <a:srgbClr val="000000"/>
                </a:solidFill>
                <a:latin typeface="Monaco"/>
              </a:rPr>
              <a:t>shortName</a:t>
            </a:r>
            <a:r>
              <a:rPr lang="en-US" altLang="zh-CN" sz="105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altLang="zh-CN" sz="1050" b="1" dirty="0" err="1">
                <a:solidFill>
                  <a:srgbClr val="000000"/>
                </a:solidFill>
                <a:latin typeface="Monaco"/>
              </a:rPr>
              <a:t>anotherName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filter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((</a:t>
            </a:r>
            <a:r>
              <a:rPr lang="en-US" altLang="zh-CN" sz="1050" b="1" dirty="0">
                <a:solidFill>
                  <a:srgbClr val="000000"/>
                </a:solidFill>
                <a:latin typeface="Monaco"/>
              </a:rPr>
              <a:t>value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) -&gt; </a:t>
            </a:r>
            <a:r>
              <a:rPr lang="en-US" altLang="zh-CN" sz="1050" b="1" dirty="0" err="1">
                <a:solidFill>
                  <a:srgbClr val="000000"/>
                </a:solidFill>
                <a:latin typeface="Monaco"/>
              </a:rPr>
              <a:t>value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length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() &gt; </a:t>
            </a:r>
            <a:r>
              <a:rPr lang="en-US" altLang="zh-CN" sz="1050" b="1" dirty="0">
                <a:solidFill>
                  <a:srgbClr val="0000CF"/>
                </a:solidFill>
                <a:latin typeface="Monaco"/>
              </a:rPr>
              <a:t>6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altLang="zh-CN" sz="1050" dirty="0">
                <a:latin typeface="Monaco"/>
              </a:rPr>
              <a:t>    </a:t>
            </a:r>
            <a:r>
              <a:rPr lang="en-US" altLang="zh-CN" sz="1050" dirty="0" err="1">
                <a:solidFill>
                  <a:srgbClr val="000000"/>
                </a:solidFill>
                <a:latin typeface="Monaco"/>
              </a:rPr>
              <a:t>System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out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println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050" b="1" dirty="0" err="1">
                <a:solidFill>
                  <a:srgbClr val="000000"/>
                </a:solidFill>
                <a:latin typeface="Monaco"/>
              </a:rPr>
              <a:t>shortName</a:t>
            </a:r>
            <a:r>
              <a:rPr lang="en-US" altLang="zh-CN" sz="105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050" b="1" dirty="0" err="1">
                <a:solidFill>
                  <a:srgbClr val="C4A000"/>
                </a:solidFill>
                <a:latin typeface="Monaco"/>
              </a:rPr>
              <a:t>orElse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050" b="1" dirty="0">
                <a:solidFill>
                  <a:srgbClr val="4E9A06"/>
                </a:solidFill>
                <a:latin typeface="Monaco"/>
              </a:rPr>
              <a:t>"The name is less than 6 characters"</a:t>
            </a:r>
            <a:r>
              <a:rPr lang="en-US" altLang="zh-CN" sz="1050" b="1" dirty="0">
                <a:solidFill>
                  <a:srgbClr val="CE5C00"/>
                </a:solidFill>
                <a:latin typeface="Monaco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05310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的新特性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25860" y="1905000"/>
            <a:ext cx="3816424" cy="65990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Java 8 optional </a:t>
            </a:r>
            <a:r>
              <a:rPr lang="zh-CN" altLang="en-US" dirty="0"/>
              <a:t>设计目的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294212" y="3284984"/>
            <a:ext cx="32038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230316" y="2060848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为了减少</a:t>
            </a:r>
            <a:r>
              <a:rPr lang="en-US" altLang="zh-CN" sz="2400" dirty="0"/>
              <a:t>Java </a:t>
            </a:r>
            <a:r>
              <a:rPr lang="zh-CN" altLang="en-US" sz="2400" dirty="0"/>
              <a:t>代码中的空指针异常数量，通过添加优雅的</a:t>
            </a:r>
            <a:r>
              <a:rPr lang="en-US" altLang="zh-CN" sz="2400" dirty="0"/>
              <a:t>API</a:t>
            </a:r>
            <a:r>
              <a:rPr lang="zh-CN" altLang="en-US" sz="2400" dirty="0"/>
              <a:t>来实现。并且提高代码的稳定性。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Optioan</a:t>
            </a:r>
            <a:r>
              <a:rPr lang="en-US" altLang="zh-CN" sz="2400" dirty="0"/>
              <a:t> </a:t>
            </a:r>
            <a:r>
              <a:rPr lang="zh-CN" altLang="en-US" sz="2400" dirty="0"/>
              <a:t>应该被用在一个函数它的返回值可能为空的时候，强制使用者去检查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9034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 </a:t>
            </a:r>
            <a:r>
              <a:rPr lang="zh-CN" altLang="en-US" dirty="0"/>
              <a:t>的新特性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25860" y="1905000"/>
            <a:ext cx="3816424" cy="65990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Java 8 optional </a:t>
            </a:r>
            <a:r>
              <a:rPr lang="zh-CN" altLang="en-US" dirty="0"/>
              <a:t>最佳实践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294212" y="3284984"/>
            <a:ext cx="32038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230316" y="2060848"/>
            <a:ext cx="6192688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204A87"/>
                </a:solidFill>
                <a:latin typeface="Monaco"/>
              </a:rPr>
              <a:t>public 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Optional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Foo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altLang="zh-CN" sz="1400" b="1" dirty="0" err="1">
                <a:solidFill>
                  <a:srgbClr val="000000"/>
                </a:solidFill>
                <a:latin typeface="Monaco"/>
              </a:rPr>
              <a:t>findFoo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String id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endParaRPr lang="zh-CN" altLang="en-US" sz="1400" dirty="0">
              <a:latin typeface="Monaco"/>
            </a:endParaRPr>
          </a:p>
          <a:p>
            <a:r>
              <a:rPr lang="en-US" altLang="zh-CN" sz="1400" b="1" dirty="0">
                <a:solidFill>
                  <a:srgbClr val="204A87"/>
                </a:solidFill>
                <a:latin typeface="Monaco"/>
              </a:rPr>
              <a:t>public 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Foo </a:t>
            </a:r>
            <a:r>
              <a:rPr lang="en-US" altLang="zh-CN" sz="1400" b="1" dirty="0" err="1">
                <a:solidFill>
                  <a:srgbClr val="000000"/>
                </a:solidFill>
                <a:latin typeface="Monaco"/>
              </a:rPr>
              <a:t>doSomething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String id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Optional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Bar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altLang="zh-CN" sz="1400" b="1" dirty="0" err="1">
                <a:solidFill>
                  <a:srgbClr val="000000"/>
                </a:solidFill>
                <a:latin typeface="Monaco"/>
              </a:rPr>
              <a:t>barOptional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endParaRPr lang="zh-CN" altLang="en-US" sz="1400" dirty="0">
              <a:latin typeface="Monaco"/>
            </a:endParaRPr>
          </a:p>
          <a:p>
            <a:r>
              <a:rPr lang="en-US" altLang="zh-CN" sz="1400" b="1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Book 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endParaRPr lang="zh-CN" altLang="en-US" sz="1400" dirty="0">
              <a:latin typeface="Monaco"/>
            </a:endParaRPr>
          </a:p>
          <a:p>
            <a:r>
              <a:rPr lang="en-US" altLang="zh-CN" sz="1400" dirty="0">
                <a:latin typeface="Monaco"/>
              </a:rPr>
              <a:t>  </a:t>
            </a:r>
            <a:r>
              <a:rPr lang="en-US" altLang="zh-CN" sz="1400" b="1" dirty="0">
                <a:solidFill>
                  <a:srgbClr val="204A87"/>
                </a:solidFill>
                <a:latin typeface="Monaco"/>
              </a:rPr>
              <a:t>private 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List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Pages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pages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altLang="zh-CN" sz="1400" dirty="0">
                <a:latin typeface="Monaco"/>
              </a:rPr>
              <a:t>  </a:t>
            </a:r>
            <a:r>
              <a:rPr lang="en-US" altLang="zh-CN" sz="1400" b="1" dirty="0">
                <a:solidFill>
                  <a:srgbClr val="204A87"/>
                </a:solidFill>
                <a:latin typeface="Monaco"/>
              </a:rPr>
              <a:t>private 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Optional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Index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index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endParaRPr lang="zh-CN" altLang="en-US" sz="1400" dirty="0">
              <a:latin typeface="Monaco"/>
            </a:endParaRPr>
          </a:p>
          <a:p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List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Optional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Foo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&gt;&gt;</a:t>
            </a:r>
          </a:p>
          <a:p>
            <a:endParaRPr lang="zh-CN" altLang="en-US" sz="1400" dirty="0">
              <a:latin typeface="Monaco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foo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400" b="1" dirty="0">
                <a:solidFill>
                  <a:srgbClr val="4E9A06"/>
                </a:solidFill>
                <a:latin typeface="Monaco"/>
              </a:rPr>
              <a:t>"bar"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altLang="zh-CN" sz="1400" b="1" dirty="0" err="1">
                <a:solidFill>
                  <a:srgbClr val="000000"/>
                </a:solidFill>
                <a:latin typeface="Monaco"/>
              </a:rPr>
              <a:t>Optional</a:t>
            </a:r>
            <a:r>
              <a:rPr lang="en-US" altLang="zh-CN" sz="14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400" b="1" dirty="0" err="1">
                <a:solidFill>
                  <a:srgbClr val="C4A000"/>
                </a:solidFill>
                <a:latin typeface="Monaco"/>
              </a:rPr>
              <a:t>of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4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altLang="zh-CN" sz="1400" b="1" dirty="0" err="1">
                <a:solidFill>
                  <a:srgbClr val="4E9A06"/>
                </a:solidFill>
                <a:latin typeface="Monaco"/>
              </a:rPr>
              <a:t>baz</a:t>
            </a:r>
            <a:r>
              <a:rPr lang="en-US" altLang="zh-CN" sz="14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foo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400" b="1" dirty="0">
                <a:solidFill>
                  <a:srgbClr val="4E9A06"/>
                </a:solidFill>
                <a:latin typeface="Monaco"/>
              </a:rPr>
              <a:t>"bar"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altLang="zh-CN" sz="1400" b="1" dirty="0" err="1">
                <a:solidFill>
                  <a:srgbClr val="000000"/>
                </a:solidFill>
                <a:latin typeface="Monaco"/>
              </a:rPr>
              <a:t>Optional</a:t>
            </a:r>
            <a:r>
              <a:rPr lang="en-US" altLang="zh-CN" sz="14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400" b="1" dirty="0" err="1">
                <a:solidFill>
                  <a:srgbClr val="C4A000"/>
                </a:solidFill>
                <a:latin typeface="Monaco"/>
              </a:rPr>
              <a:t>empty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());</a:t>
            </a:r>
          </a:p>
          <a:p>
            <a:endParaRPr lang="zh-CN" altLang="en-US" sz="1400" dirty="0">
              <a:latin typeface="Monaco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foo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400" b="1" dirty="0">
                <a:solidFill>
                  <a:srgbClr val="4E9A06"/>
                </a:solidFill>
                <a:latin typeface="Monaco"/>
              </a:rPr>
              <a:t>"bar"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altLang="zh-CN" sz="14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altLang="zh-CN" sz="1400" b="1" dirty="0" err="1">
                <a:solidFill>
                  <a:srgbClr val="4E9A06"/>
                </a:solidFill>
                <a:latin typeface="Monaco"/>
              </a:rPr>
              <a:t>baz</a:t>
            </a:r>
            <a:r>
              <a:rPr lang="en-US" altLang="zh-CN" sz="14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foo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400" b="1" dirty="0">
                <a:solidFill>
                  <a:srgbClr val="4E9A06"/>
                </a:solidFill>
                <a:latin typeface="Monaco"/>
              </a:rPr>
              <a:t>"bar"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altLang="zh-CN" sz="1400" b="1" dirty="0">
                <a:solidFill>
                  <a:srgbClr val="204A87"/>
                </a:solidFill>
                <a:latin typeface="Monaco"/>
              </a:rPr>
              <a:t>null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endParaRPr lang="zh-CN" altLang="en-US" sz="1400" dirty="0">
              <a:latin typeface="Monaco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foo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400" b="1" dirty="0">
                <a:solidFill>
                  <a:srgbClr val="4E9A06"/>
                </a:solidFill>
                <a:latin typeface="Monaco"/>
              </a:rPr>
              <a:t>"bar"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altLang="zh-CN" sz="14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altLang="zh-CN" sz="1400" b="1" dirty="0" err="1">
                <a:solidFill>
                  <a:srgbClr val="4E9A06"/>
                </a:solidFill>
                <a:latin typeface="Monaco"/>
              </a:rPr>
              <a:t>baz</a:t>
            </a:r>
            <a:r>
              <a:rPr lang="en-US" altLang="zh-CN" sz="14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foo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400" b="1" dirty="0">
                <a:solidFill>
                  <a:srgbClr val="4E9A06"/>
                </a:solidFill>
                <a:latin typeface="Monaco"/>
              </a:rPr>
              <a:t>"bar"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3149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什么是函数式编程？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的阶乘</a:t>
            </a:r>
            <a:endParaRPr lang="en-US" altLang="zh-CN" dirty="0"/>
          </a:p>
          <a:p>
            <a:r>
              <a:rPr lang="zh-CN" altLang="en-US" dirty="0"/>
              <a:t>吃饭时，要坐好，不要说话        声明式</a:t>
            </a:r>
            <a:endParaRPr lang="en-US" altLang="zh-CN" dirty="0"/>
          </a:p>
          <a:p>
            <a:r>
              <a:rPr lang="zh-CN" altLang="en-US" dirty="0"/>
              <a:t>吃饭，坐好，静音                 命令式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70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zh-CN" altLang="en-US" dirty="0"/>
              <a:t>为什么再次修改</a:t>
            </a:r>
            <a:r>
              <a:rPr lang="en-US" altLang="zh-CN" dirty="0"/>
              <a:t>Java ?</a:t>
            </a:r>
            <a:endParaRPr lang="zh-CN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026262793"/>
              </p:ext>
            </p:extLst>
          </p:nvPr>
        </p:nvGraphicFramePr>
        <p:xfrm>
          <a:off x="1547868" y="2026548"/>
          <a:ext cx="10091160" cy="441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Java8 </a:t>
            </a:r>
            <a:r>
              <a:rPr lang="zh-CN" altLang="en-US" dirty="0"/>
              <a:t>函数式编程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69876" y="1907079"/>
            <a:ext cx="4283966" cy="3684240"/>
          </a:xfrm>
        </p:spPr>
        <p:txBody>
          <a:bodyPr/>
          <a:lstStyle/>
          <a:p>
            <a:r>
              <a:rPr lang="zh-CN" altLang="en-US" dirty="0"/>
              <a:t>性能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600" dirty="0"/>
              <a:t>在某些特定的情况下，</a:t>
            </a:r>
            <a:r>
              <a:rPr lang="en-US" altLang="zh-CN" sz="1600" dirty="0"/>
              <a:t>Stream</a:t>
            </a:r>
            <a:r>
              <a:rPr lang="zh-CN" altLang="en-US" sz="1600" dirty="0"/>
              <a:t>的效率确实会比</a:t>
            </a:r>
            <a:r>
              <a:rPr lang="en-US" altLang="zh-CN" sz="1600" dirty="0"/>
              <a:t>for-</a:t>
            </a:r>
            <a:r>
              <a:rPr lang="zh-CN" altLang="en-US" sz="1600" dirty="0"/>
              <a:t>循环要慢上很多倍，然后在其他大部分情况下是没有虾米差异的。你可以觉得</a:t>
            </a:r>
            <a:r>
              <a:rPr lang="en-US" altLang="zh-CN" sz="1600" dirty="0"/>
              <a:t>Stream</a:t>
            </a:r>
            <a:r>
              <a:rPr lang="zh-CN" altLang="en-US" sz="1600" dirty="0"/>
              <a:t>很酷然后就去使用它，或者为了优化你的应用的性能而依旧选择旧的语法。同时，也不要无缘无故就觉得人家</a:t>
            </a:r>
            <a:r>
              <a:rPr lang="en-US" altLang="zh-CN" sz="1600" dirty="0"/>
              <a:t>Stream</a:t>
            </a:r>
            <a:r>
              <a:rPr lang="zh-CN" altLang="en-US" sz="1600" dirty="0"/>
              <a:t>损害了你应用的性能，那是你自己用得不好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2" y="2206943"/>
            <a:ext cx="634075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1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Java8 </a:t>
            </a:r>
            <a:r>
              <a:rPr lang="zh-CN" altLang="en-US" dirty="0"/>
              <a:t>对设计模式的影响？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522414" y="1905000"/>
            <a:ext cx="4283966" cy="3684240"/>
          </a:xfrm>
        </p:spPr>
        <p:txBody>
          <a:bodyPr>
            <a:normAutofit/>
          </a:bodyPr>
          <a:lstStyle/>
          <a:p>
            <a:r>
              <a:rPr lang="zh-CN" altLang="en-US" dirty="0"/>
              <a:t>命令模式</a:t>
            </a:r>
            <a:endParaRPr lang="en-US" altLang="zh-CN" dirty="0"/>
          </a:p>
          <a:p>
            <a:r>
              <a:rPr lang="zh-CN" altLang="en-US" dirty="0"/>
              <a:t>等等等。。。</a:t>
            </a:r>
          </a:p>
        </p:txBody>
      </p:sp>
    </p:spTree>
    <p:extLst>
      <p:ext uri="{BB962C8B-B14F-4D97-AF65-F5344CB8AC3E}">
        <p14:creationId xmlns:p14="http://schemas.microsoft.com/office/powerpoint/2010/main" val="40659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拥抱 </a:t>
            </a:r>
            <a:r>
              <a:rPr lang="en-US" altLang="zh-CN" dirty="0"/>
              <a:t>Java 8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522414" y="1905000"/>
            <a:ext cx="6948262" cy="3828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为什么要拥抱</a:t>
            </a:r>
            <a:r>
              <a:rPr lang="en-US" altLang="zh-CN" dirty="0"/>
              <a:t>java8 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Java8</a:t>
            </a:r>
            <a:r>
              <a:rPr lang="zh-CN" altLang="en-US" dirty="0"/>
              <a:t>是一件收益大于付出的事情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诞生五十年后，函数式编程开始获得越来越多的关注。也许继</a:t>
            </a:r>
            <a:r>
              <a:rPr lang="en-US" altLang="zh-CN" dirty="0"/>
              <a:t>"</a:t>
            </a:r>
            <a:r>
              <a:rPr lang="zh-CN" altLang="en-US" dirty="0"/>
              <a:t>面向对象编程</a:t>
            </a:r>
            <a:r>
              <a:rPr lang="en-US" altLang="zh-CN" dirty="0"/>
              <a:t>"</a:t>
            </a:r>
            <a:r>
              <a:rPr lang="zh-CN" altLang="en-US" dirty="0"/>
              <a:t>之后，</a:t>
            </a:r>
            <a:r>
              <a:rPr lang="en-US" altLang="zh-CN" dirty="0"/>
              <a:t>"</a:t>
            </a:r>
            <a:r>
              <a:rPr lang="zh-CN" altLang="en-US" dirty="0"/>
              <a:t>函数式编程</a:t>
            </a:r>
            <a:r>
              <a:rPr lang="en-US" altLang="zh-CN" dirty="0"/>
              <a:t>"</a:t>
            </a:r>
            <a:r>
              <a:rPr lang="zh-CN" altLang="en-US" dirty="0"/>
              <a:t>会成为下一个编程的主流范式（</a:t>
            </a:r>
            <a:r>
              <a:rPr lang="en-US" altLang="zh-CN" dirty="0"/>
              <a:t>paradigm</a:t>
            </a:r>
            <a:r>
              <a:rPr lang="zh-CN" altLang="en-US" dirty="0"/>
              <a:t>）。未来程序员恐怕或多或少都必须懂一点。</a:t>
            </a:r>
          </a:p>
        </p:txBody>
      </p:sp>
    </p:spTree>
    <p:extLst>
      <p:ext uri="{BB962C8B-B14F-4D97-AF65-F5344CB8AC3E}">
        <p14:creationId xmlns:p14="http://schemas.microsoft.com/office/powerpoint/2010/main" val="196754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zh-CN" altLang="en-US" dirty="0"/>
              <a:t>为什么再次修改</a:t>
            </a:r>
            <a:r>
              <a:rPr lang="en-US" altLang="zh-CN" dirty="0"/>
              <a:t>Java ?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773932" y="2132856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优点</a:t>
            </a:r>
            <a:r>
              <a:rPr lang="en-US" altLang="zh-CN" sz="2400" dirty="0"/>
              <a:t>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好的类库和架构降低了开发成本，也为开发易用高效类库扫清了障碍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缺点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学习新的语法和一些新的习惯，有一定的学习成本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1056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锋利的函数式编程</a:t>
            </a:r>
            <a:endParaRPr 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1413892" y="1712720"/>
            <a:ext cx="2779713" cy="101500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普通的方式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10236" y="1770995"/>
            <a:ext cx="5976664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Thread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() {</a:t>
            </a:r>
          </a:p>
          <a:p>
            <a:r>
              <a:rPr lang="en-US" altLang="zh-CN" sz="1400" dirty="0">
                <a:latin typeface="Monaco"/>
              </a:rPr>
              <a:t>    </a:t>
            </a:r>
            <a:r>
              <a:rPr lang="en-US" altLang="zh-CN" sz="1400" b="1" dirty="0">
                <a:solidFill>
                  <a:srgbClr val="5C35CC"/>
                </a:solidFill>
                <a:latin typeface="Monaco"/>
              </a:rPr>
              <a:t>@Override</a:t>
            </a:r>
          </a:p>
          <a:p>
            <a:r>
              <a:rPr lang="en-US" altLang="zh-CN" sz="1400" dirty="0">
                <a:latin typeface="Monaco"/>
              </a:rPr>
              <a:t>    </a:t>
            </a:r>
            <a:r>
              <a:rPr lang="en-US" altLang="zh-CN" sz="14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run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() {</a:t>
            </a:r>
          </a:p>
          <a:p>
            <a:r>
              <a:rPr lang="en-US" altLang="zh-CN" sz="1400" dirty="0">
                <a:latin typeface="Monaco"/>
              </a:rPr>
              <a:t>        </a:t>
            </a:r>
            <a:r>
              <a:rPr lang="en-US" altLang="zh-CN" sz="1400" b="1" dirty="0" err="1">
                <a:solidFill>
                  <a:srgbClr val="204A87"/>
                </a:solidFill>
                <a:latin typeface="Monaco"/>
              </a:rPr>
              <a:t>super</a:t>
            </a:r>
            <a:r>
              <a:rPr lang="en-US" altLang="zh-CN" sz="14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400" b="1" dirty="0" err="1">
                <a:solidFill>
                  <a:srgbClr val="C4A000"/>
                </a:solidFill>
                <a:latin typeface="Monaco"/>
              </a:rPr>
              <a:t>run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altLang="zh-CN" sz="1400" dirty="0">
                <a:latin typeface="Monaco"/>
              </a:rPr>
              <a:t>        </a:t>
            </a:r>
            <a:r>
              <a:rPr lang="en-US" altLang="zh-CN" sz="1400" b="1" dirty="0">
                <a:solidFill>
                  <a:srgbClr val="204A87"/>
                </a:solidFill>
                <a:latin typeface="Monaco"/>
              </a:rPr>
              <a:t>for 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File folder 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: 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folders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altLang="zh-CN" sz="1400" dirty="0">
                <a:latin typeface="Monaco"/>
              </a:rPr>
              <a:t>            </a:t>
            </a:r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File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[] 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files 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altLang="zh-CN" sz="1400" b="1" dirty="0" err="1">
                <a:solidFill>
                  <a:srgbClr val="000000"/>
                </a:solidFill>
                <a:latin typeface="Monaco"/>
              </a:rPr>
              <a:t>folder</a:t>
            </a:r>
            <a:r>
              <a:rPr lang="en-US" altLang="zh-CN" sz="14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400" b="1" dirty="0" err="1">
                <a:solidFill>
                  <a:srgbClr val="C4A000"/>
                </a:solidFill>
                <a:latin typeface="Monaco"/>
              </a:rPr>
              <a:t>listFiles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altLang="zh-CN" sz="1400" dirty="0">
                <a:latin typeface="Monaco"/>
              </a:rPr>
              <a:t>            </a:t>
            </a:r>
            <a:r>
              <a:rPr lang="en-US" altLang="zh-CN" sz="1400" b="1" dirty="0">
                <a:solidFill>
                  <a:srgbClr val="204A87"/>
                </a:solidFill>
                <a:latin typeface="Monaco"/>
              </a:rPr>
              <a:t>for 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File </a:t>
            </a:r>
            <a:r>
              <a:rPr lang="en-US" altLang="zh-CN" sz="1400" b="1" dirty="0" err="1">
                <a:solidFill>
                  <a:srgbClr val="000000"/>
                </a:solidFill>
                <a:latin typeface="Monaco"/>
              </a:rPr>
              <a:t>file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: 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files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altLang="zh-CN" sz="1400" dirty="0">
                <a:latin typeface="Monaco"/>
              </a:rPr>
              <a:t>                </a:t>
            </a:r>
            <a:r>
              <a:rPr lang="en-US" altLang="zh-CN" sz="1400" b="1" dirty="0">
                <a:solidFill>
                  <a:srgbClr val="204A87"/>
                </a:solidFill>
                <a:latin typeface="Monaco"/>
              </a:rPr>
              <a:t>if 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Monaco"/>
              </a:rPr>
              <a:t>file</a:t>
            </a:r>
            <a:r>
              <a:rPr lang="en-US" altLang="zh-CN" sz="14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400" b="1" dirty="0" err="1">
                <a:solidFill>
                  <a:srgbClr val="C4A000"/>
                </a:solidFill>
                <a:latin typeface="Monaco"/>
              </a:rPr>
              <a:t>getName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().</a:t>
            </a:r>
            <a:r>
              <a:rPr lang="en-US" altLang="zh-CN" sz="1400" b="1" dirty="0" err="1">
                <a:solidFill>
                  <a:srgbClr val="C4A000"/>
                </a:solidFill>
                <a:latin typeface="Monaco"/>
              </a:rPr>
              <a:t>endsWith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400" b="1" dirty="0">
                <a:solidFill>
                  <a:srgbClr val="4E9A06"/>
                </a:solidFill>
                <a:latin typeface="Monaco"/>
              </a:rPr>
              <a:t>".</a:t>
            </a:r>
            <a:r>
              <a:rPr lang="en-US" altLang="zh-CN" sz="1400" b="1" dirty="0" err="1">
                <a:solidFill>
                  <a:srgbClr val="4E9A06"/>
                </a:solidFill>
                <a:latin typeface="Monaco"/>
              </a:rPr>
              <a:t>png</a:t>
            </a:r>
            <a:r>
              <a:rPr lang="en-US" altLang="zh-CN" sz="14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)) {</a:t>
            </a:r>
          </a:p>
          <a:p>
            <a:r>
              <a:rPr lang="en-US" altLang="zh-CN" sz="1400" dirty="0">
                <a:latin typeface="Monaco"/>
              </a:rPr>
              <a:t>                    </a:t>
            </a:r>
            <a:r>
              <a:rPr lang="en-US" altLang="zh-CN" sz="1400" b="1" dirty="0">
                <a:solidFill>
                  <a:srgbClr val="204A87"/>
                </a:solidFill>
                <a:latin typeface="Monaco"/>
              </a:rPr>
              <a:t>final 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Bitmap </a:t>
            </a:r>
            <a:r>
              <a:rPr lang="en-US" altLang="zh-CN" sz="1400" b="1" dirty="0" err="1">
                <a:solidFill>
                  <a:srgbClr val="000000"/>
                </a:solidFill>
                <a:latin typeface="Monaco"/>
              </a:rPr>
              <a:t>bitmap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altLang="zh-CN" sz="1400" b="1" dirty="0" err="1">
                <a:solidFill>
                  <a:srgbClr val="000000"/>
                </a:solidFill>
                <a:latin typeface="Monaco"/>
              </a:rPr>
              <a:t>getBitmapFromFile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file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altLang="zh-CN" sz="1400" dirty="0">
                <a:latin typeface="Monaco"/>
              </a:rPr>
              <a:t>                    </a:t>
            </a:r>
            <a:r>
              <a:rPr lang="en-US" altLang="zh-CN" sz="1400" dirty="0" err="1">
                <a:solidFill>
                  <a:srgbClr val="000000"/>
                </a:solidFill>
                <a:latin typeface="Monaco"/>
              </a:rPr>
              <a:t>getActivity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().</a:t>
            </a:r>
            <a:r>
              <a:rPr lang="en-US" altLang="zh-CN" sz="1400" b="1" dirty="0" err="1">
                <a:solidFill>
                  <a:srgbClr val="C4A000"/>
                </a:solidFill>
                <a:latin typeface="Monaco"/>
              </a:rPr>
              <a:t>runOnUiThread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400" b="1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Runnable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() {</a:t>
            </a:r>
          </a:p>
          <a:p>
            <a:r>
              <a:rPr lang="en-US" altLang="zh-CN" sz="1400" dirty="0">
                <a:latin typeface="Monaco"/>
              </a:rPr>
              <a:t>                        </a:t>
            </a:r>
            <a:r>
              <a:rPr lang="en-US" altLang="zh-CN" sz="1400" b="1" dirty="0">
                <a:solidFill>
                  <a:srgbClr val="5C35CC"/>
                </a:solidFill>
                <a:latin typeface="Monaco"/>
              </a:rPr>
              <a:t>@Override</a:t>
            </a:r>
          </a:p>
          <a:p>
            <a:r>
              <a:rPr lang="en-US" altLang="zh-CN" sz="1400" dirty="0">
                <a:latin typeface="Monaco"/>
              </a:rPr>
              <a:t>                        </a:t>
            </a:r>
            <a:r>
              <a:rPr lang="en-US" altLang="zh-CN" sz="1400" b="1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run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() {</a:t>
            </a:r>
          </a:p>
          <a:p>
            <a:r>
              <a:rPr lang="en-US" altLang="zh-CN" sz="1400" dirty="0">
                <a:latin typeface="Monaco"/>
              </a:rPr>
              <a:t>                            </a:t>
            </a:r>
            <a:r>
              <a:rPr lang="en-US" altLang="zh-CN" sz="1400" dirty="0" err="1">
                <a:solidFill>
                  <a:srgbClr val="000000"/>
                </a:solidFill>
                <a:latin typeface="Monaco"/>
              </a:rPr>
              <a:t>imageCollectorView</a:t>
            </a:r>
            <a:r>
              <a:rPr lang="en-US" altLang="zh-CN" sz="14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400" b="1" dirty="0" err="1">
                <a:solidFill>
                  <a:srgbClr val="C4A000"/>
                </a:solidFill>
                <a:latin typeface="Monaco"/>
              </a:rPr>
              <a:t>addImage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400" b="1" dirty="0">
                <a:solidFill>
                  <a:srgbClr val="000000"/>
                </a:solidFill>
                <a:latin typeface="Monaco"/>
              </a:rPr>
              <a:t>bitmap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zh-CN" altLang="en-US" sz="1400" dirty="0">
                <a:latin typeface="Monaco"/>
              </a:rPr>
              <a:t>                        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zh-CN" altLang="en-US" sz="1400" dirty="0">
                <a:latin typeface="Monaco"/>
              </a:rPr>
              <a:t>                    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});</a:t>
            </a:r>
          </a:p>
          <a:p>
            <a:r>
              <a:rPr lang="zh-CN" altLang="en-US" sz="1400" dirty="0">
                <a:latin typeface="Monaco"/>
              </a:rPr>
              <a:t>                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zh-CN" altLang="en-US" sz="1400" dirty="0">
                <a:latin typeface="Monaco"/>
              </a:rPr>
              <a:t>            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zh-CN" altLang="en-US" sz="1400" dirty="0">
                <a:latin typeface="Monaco"/>
              </a:rPr>
              <a:t>        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zh-CN" altLang="en-US" sz="1400" dirty="0">
                <a:latin typeface="Monaco"/>
              </a:rPr>
              <a:t>    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}.</a:t>
            </a:r>
            <a:r>
              <a:rPr lang="en-US" altLang="zh-CN" sz="1400" b="1" dirty="0">
                <a:solidFill>
                  <a:srgbClr val="C4A000"/>
                </a:solidFill>
                <a:latin typeface="Monaco"/>
              </a:rPr>
              <a:t>start</a:t>
            </a:r>
            <a:r>
              <a:rPr lang="en-US" altLang="zh-CN" sz="1400" b="1" dirty="0">
                <a:solidFill>
                  <a:srgbClr val="CE5C00"/>
                </a:solidFill>
                <a:latin typeface="Monaco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446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锋利的函数式编程</a:t>
            </a:r>
            <a:endParaRPr 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1413892" y="1712720"/>
            <a:ext cx="2779713" cy="101500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高阶函数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10236" y="1770995"/>
            <a:ext cx="6264696" cy="4662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Monaco"/>
              </a:rPr>
              <a:t>Observable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100" b="1">
                <a:solidFill>
                  <a:srgbClr val="C4A000"/>
                </a:solidFill>
                <a:latin typeface="Monaco"/>
              </a:rPr>
              <a:t>from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folders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)</a:t>
            </a:r>
          </a:p>
          <a:p>
            <a:r>
              <a:rPr lang="en-US" altLang="zh-CN" sz="1100">
                <a:latin typeface="Monaco"/>
              </a:rPr>
              <a:t>    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100" b="1">
                <a:solidFill>
                  <a:srgbClr val="C4A000"/>
                </a:solidFill>
                <a:latin typeface="Monaco"/>
              </a:rPr>
              <a:t>flatMap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100" b="1">
                <a:solidFill>
                  <a:srgbClr val="204A87"/>
                </a:solidFill>
                <a:latin typeface="Monaco"/>
              </a:rPr>
              <a:t>new 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Func1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File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, 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Observable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File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&gt;&gt;() {</a:t>
            </a:r>
          </a:p>
          <a:p>
            <a:r>
              <a:rPr lang="en-US" altLang="zh-CN" sz="1100">
                <a:latin typeface="Monaco"/>
              </a:rPr>
              <a:t>        </a:t>
            </a:r>
            <a:r>
              <a:rPr lang="en-US" altLang="zh-CN" sz="1100" b="1">
                <a:solidFill>
                  <a:srgbClr val="5C35CC"/>
                </a:solidFill>
                <a:latin typeface="Monaco"/>
              </a:rPr>
              <a:t>@Override</a:t>
            </a:r>
          </a:p>
          <a:p>
            <a:r>
              <a:rPr lang="en-US" altLang="zh-CN" sz="1100">
                <a:latin typeface="Monaco"/>
              </a:rPr>
              <a:t>        </a:t>
            </a:r>
            <a:r>
              <a:rPr lang="en-US" altLang="zh-CN" sz="1100" b="1">
                <a:solidFill>
                  <a:srgbClr val="204A87"/>
                </a:solidFill>
                <a:latin typeface="Monaco"/>
              </a:rPr>
              <a:t>public 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Observable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File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&gt; 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call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File file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altLang="zh-CN" sz="1100">
                <a:latin typeface="Monaco"/>
              </a:rPr>
              <a:t>            </a:t>
            </a:r>
            <a:r>
              <a:rPr lang="en-US" altLang="zh-CN" sz="1100" b="1">
                <a:solidFill>
                  <a:srgbClr val="204A87"/>
                </a:solidFill>
                <a:latin typeface="Monaco"/>
              </a:rPr>
              <a:t>return 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Observable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100" b="1">
                <a:solidFill>
                  <a:srgbClr val="C4A000"/>
                </a:solidFill>
                <a:latin typeface="Monaco"/>
              </a:rPr>
              <a:t>from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file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100" b="1">
                <a:solidFill>
                  <a:srgbClr val="C4A000"/>
                </a:solidFill>
                <a:latin typeface="Monaco"/>
              </a:rPr>
              <a:t>listFiles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());</a:t>
            </a:r>
          </a:p>
          <a:p>
            <a:r>
              <a:rPr lang="zh-CN" altLang="en-US" sz="1100">
                <a:latin typeface="Monaco"/>
              </a:rPr>
              <a:t>        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zh-CN" altLang="en-US" sz="1100">
                <a:latin typeface="Monaco"/>
              </a:rPr>
              <a:t>    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})</a:t>
            </a:r>
          </a:p>
          <a:p>
            <a:r>
              <a:rPr lang="en-US" altLang="zh-CN" sz="1100">
                <a:latin typeface="Monaco"/>
              </a:rPr>
              <a:t>    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100" b="1">
                <a:solidFill>
                  <a:srgbClr val="C4A000"/>
                </a:solidFill>
                <a:latin typeface="Monaco"/>
              </a:rPr>
              <a:t>filter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100" b="1">
                <a:solidFill>
                  <a:srgbClr val="204A87"/>
                </a:solidFill>
                <a:latin typeface="Monaco"/>
              </a:rPr>
              <a:t>new 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Func1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File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, 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Boolean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&gt;() {</a:t>
            </a:r>
          </a:p>
          <a:p>
            <a:r>
              <a:rPr lang="en-US" altLang="zh-CN" sz="1100">
                <a:latin typeface="Monaco"/>
              </a:rPr>
              <a:t>        </a:t>
            </a:r>
            <a:r>
              <a:rPr lang="en-US" altLang="zh-CN" sz="1100" b="1">
                <a:solidFill>
                  <a:srgbClr val="5C35CC"/>
                </a:solidFill>
                <a:latin typeface="Monaco"/>
              </a:rPr>
              <a:t>@Override</a:t>
            </a:r>
          </a:p>
          <a:p>
            <a:r>
              <a:rPr lang="en-US" altLang="zh-CN" sz="1100">
                <a:latin typeface="Monaco"/>
              </a:rPr>
              <a:t>        </a:t>
            </a:r>
            <a:r>
              <a:rPr lang="en-US" altLang="zh-CN" sz="1100" b="1">
                <a:solidFill>
                  <a:srgbClr val="204A87"/>
                </a:solidFill>
                <a:latin typeface="Monaco"/>
              </a:rPr>
              <a:t>public 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Boolean call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File file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altLang="zh-CN" sz="1100">
                <a:latin typeface="Monaco"/>
              </a:rPr>
              <a:t>            </a:t>
            </a:r>
            <a:r>
              <a:rPr lang="en-US" altLang="zh-CN" sz="1100" b="1">
                <a:solidFill>
                  <a:srgbClr val="204A87"/>
                </a:solidFill>
                <a:latin typeface="Monaco"/>
              </a:rPr>
              <a:t>return 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file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100" b="1">
                <a:solidFill>
                  <a:srgbClr val="C4A000"/>
                </a:solidFill>
                <a:latin typeface="Monaco"/>
              </a:rPr>
              <a:t>getName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().</a:t>
            </a:r>
            <a:r>
              <a:rPr lang="en-US" altLang="zh-CN" sz="1100" b="1">
                <a:solidFill>
                  <a:srgbClr val="C4A000"/>
                </a:solidFill>
                <a:latin typeface="Monaco"/>
              </a:rPr>
              <a:t>endsWith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100" b="1">
                <a:solidFill>
                  <a:srgbClr val="4E9A06"/>
                </a:solidFill>
                <a:latin typeface="Monaco"/>
              </a:rPr>
              <a:t>".png"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zh-CN" altLang="en-US" sz="1100">
                <a:latin typeface="Monaco"/>
              </a:rPr>
              <a:t>        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zh-CN" altLang="en-US" sz="1100">
                <a:latin typeface="Monaco"/>
              </a:rPr>
              <a:t>    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})</a:t>
            </a:r>
          </a:p>
          <a:p>
            <a:r>
              <a:rPr lang="en-US" altLang="zh-CN" sz="1100">
                <a:latin typeface="Monaco"/>
              </a:rPr>
              <a:t>    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100" b="1">
                <a:solidFill>
                  <a:srgbClr val="C4A000"/>
                </a:solidFill>
                <a:latin typeface="Monaco"/>
              </a:rPr>
              <a:t>map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100" b="1">
                <a:solidFill>
                  <a:srgbClr val="204A87"/>
                </a:solidFill>
                <a:latin typeface="Monaco"/>
              </a:rPr>
              <a:t>new 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Func1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File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, 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Bitmap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&gt;() {</a:t>
            </a:r>
          </a:p>
          <a:p>
            <a:r>
              <a:rPr lang="en-US" altLang="zh-CN" sz="1100">
                <a:latin typeface="Monaco"/>
              </a:rPr>
              <a:t>        </a:t>
            </a:r>
            <a:r>
              <a:rPr lang="en-US" altLang="zh-CN" sz="1100" b="1">
                <a:solidFill>
                  <a:srgbClr val="5C35CC"/>
                </a:solidFill>
                <a:latin typeface="Monaco"/>
              </a:rPr>
              <a:t>@Override</a:t>
            </a:r>
          </a:p>
          <a:p>
            <a:r>
              <a:rPr lang="en-US" altLang="zh-CN" sz="1100">
                <a:latin typeface="Monaco"/>
              </a:rPr>
              <a:t>        </a:t>
            </a:r>
            <a:r>
              <a:rPr lang="en-US" altLang="zh-CN" sz="1100" b="1">
                <a:solidFill>
                  <a:srgbClr val="204A87"/>
                </a:solidFill>
                <a:latin typeface="Monaco"/>
              </a:rPr>
              <a:t>public 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Bitmap call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File file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altLang="zh-CN" sz="1100">
                <a:latin typeface="Monaco"/>
              </a:rPr>
              <a:t>            </a:t>
            </a:r>
            <a:r>
              <a:rPr lang="en-US" altLang="zh-CN" sz="1100" b="1">
                <a:solidFill>
                  <a:srgbClr val="204A87"/>
                </a:solidFill>
                <a:latin typeface="Monaco"/>
              </a:rPr>
              <a:t>return 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getBitmapFromFile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file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zh-CN" altLang="en-US" sz="1100">
                <a:latin typeface="Monaco"/>
              </a:rPr>
              <a:t>        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zh-CN" altLang="en-US" sz="1100">
                <a:latin typeface="Monaco"/>
              </a:rPr>
              <a:t>    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})</a:t>
            </a:r>
          </a:p>
          <a:p>
            <a:r>
              <a:rPr lang="en-US" altLang="zh-CN" sz="1100">
                <a:latin typeface="Monaco"/>
              </a:rPr>
              <a:t>    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100" b="1">
                <a:solidFill>
                  <a:srgbClr val="C4A000"/>
                </a:solidFill>
                <a:latin typeface="Monaco"/>
              </a:rPr>
              <a:t>subscribeOn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Schedulers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100" b="1">
                <a:solidFill>
                  <a:srgbClr val="C4A000"/>
                </a:solidFill>
                <a:latin typeface="Monaco"/>
              </a:rPr>
              <a:t>io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())</a:t>
            </a:r>
          </a:p>
          <a:p>
            <a:r>
              <a:rPr lang="en-US" altLang="zh-CN" sz="1100">
                <a:latin typeface="Monaco"/>
              </a:rPr>
              <a:t>    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100" b="1">
                <a:solidFill>
                  <a:srgbClr val="C4A000"/>
                </a:solidFill>
                <a:latin typeface="Monaco"/>
              </a:rPr>
              <a:t>observeOn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AndroidSchedulers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100" b="1">
                <a:solidFill>
                  <a:srgbClr val="C4A000"/>
                </a:solidFill>
                <a:latin typeface="Monaco"/>
              </a:rPr>
              <a:t>mainThread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())</a:t>
            </a:r>
          </a:p>
          <a:p>
            <a:r>
              <a:rPr lang="en-US" altLang="zh-CN" sz="1100">
                <a:latin typeface="Monaco"/>
              </a:rPr>
              <a:t>    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100" b="1">
                <a:solidFill>
                  <a:srgbClr val="C4A000"/>
                </a:solidFill>
                <a:latin typeface="Monaco"/>
              </a:rPr>
              <a:t>subscribe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100" b="1">
                <a:solidFill>
                  <a:srgbClr val="204A87"/>
                </a:solidFill>
                <a:latin typeface="Monaco"/>
              </a:rPr>
              <a:t>new 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Action1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&lt;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Bitmap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&gt;() {</a:t>
            </a:r>
          </a:p>
          <a:p>
            <a:r>
              <a:rPr lang="en-US" altLang="zh-CN" sz="1100">
                <a:latin typeface="Monaco"/>
              </a:rPr>
              <a:t>        </a:t>
            </a:r>
            <a:r>
              <a:rPr lang="en-US" altLang="zh-CN" sz="1100" b="1">
                <a:solidFill>
                  <a:srgbClr val="5C35CC"/>
                </a:solidFill>
                <a:latin typeface="Monaco"/>
              </a:rPr>
              <a:t>@Override</a:t>
            </a:r>
          </a:p>
          <a:p>
            <a:r>
              <a:rPr lang="en-US" altLang="zh-CN" sz="1100">
                <a:latin typeface="Monaco"/>
              </a:rPr>
              <a:t>        </a:t>
            </a:r>
            <a:r>
              <a:rPr lang="en-US" altLang="zh-CN" sz="1100" b="1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call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Bitmap bitmap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altLang="zh-CN" sz="1100">
                <a:latin typeface="Monaco"/>
              </a:rPr>
              <a:t>            </a:t>
            </a:r>
            <a:r>
              <a:rPr lang="en-US" altLang="zh-CN" sz="1100">
                <a:solidFill>
                  <a:srgbClr val="000000"/>
                </a:solidFill>
                <a:latin typeface="Monaco"/>
              </a:rPr>
              <a:t>imageCollectorView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1100" b="1">
                <a:solidFill>
                  <a:srgbClr val="C4A000"/>
                </a:solidFill>
                <a:latin typeface="Monaco"/>
              </a:rPr>
              <a:t>addImage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1100" b="1">
                <a:solidFill>
                  <a:srgbClr val="000000"/>
                </a:solidFill>
                <a:latin typeface="Monaco"/>
              </a:rPr>
              <a:t>bitmap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zh-CN" altLang="en-US" sz="1100">
                <a:latin typeface="Monaco"/>
              </a:rPr>
              <a:t>        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zh-CN" altLang="en-US" sz="1100">
                <a:latin typeface="Monaco"/>
              </a:rPr>
              <a:t>    </a:t>
            </a:r>
            <a:r>
              <a:rPr lang="en-US" altLang="zh-CN" sz="1100" b="1">
                <a:solidFill>
                  <a:srgbClr val="CE5C00"/>
                </a:solidFill>
                <a:latin typeface="Monac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8817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锋利的函数式编程</a:t>
            </a:r>
            <a:endParaRPr 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261764" y="1728660"/>
            <a:ext cx="2779713" cy="101500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Lambda</a:t>
            </a:r>
            <a:r>
              <a:rPr lang="zh-CN" altLang="en-US" sz="3600" dirty="0"/>
              <a:t>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41477" y="1710652"/>
            <a:ext cx="8687089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Monaco"/>
              </a:rPr>
              <a:t>Observable</a:t>
            </a:r>
            <a:r>
              <a:rPr lang="en-US" altLang="zh-CN" sz="2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2000" b="1" dirty="0" err="1">
                <a:solidFill>
                  <a:srgbClr val="C4A000"/>
                </a:solidFill>
                <a:latin typeface="Monaco"/>
              </a:rPr>
              <a:t>from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Monaco"/>
              </a:rPr>
              <a:t>folders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)</a:t>
            </a:r>
          </a:p>
          <a:p>
            <a:r>
              <a:rPr lang="en-US" altLang="zh-CN" sz="2000" dirty="0">
                <a:latin typeface="Monaco"/>
              </a:rPr>
              <a:t>    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2000" b="1" dirty="0" err="1">
                <a:solidFill>
                  <a:srgbClr val="C4A000"/>
                </a:solidFill>
                <a:latin typeface="Monaco"/>
              </a:rPr>
              <a:t>flatMap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((</a:t>
            </a:r>
            <a:r>
              <a:rPr lang="en-US" altLang="zh-CN" sz="2000" b="1" dirty="0">
                <a:solidFill>
                  <a:srgbClr val="000000"/>
                </a:solidFill>
                <a:latin typeface="Monaco"/>
              </a:rPr>
              <a:t>Func1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) (</a:t>
            </a:r>
            <a:r>
              <a:rPr lang="en-US" altLang="zh-CN" sz="2000" b="1" dirty="0">
                <a:solidFill>
                  <a:srgbClr val="000000"/>
                </a:solidFill>
                <a:latin typeface="Monaco"/>
              </a:rPr>
              <a:t>folder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) -&gt; { </a:t>
            </a:r>
            <a:r>
              <a:rPr lang="en-US" altLang="zh-CN" sz="2000" b="1" dirty="0" err="1">
                <a:solidFill>
                  <a:srgbClr val="000000"/>
                </a:solidFill>
                <a:latin typeface="Monaco"/>
              </a:rPr>
              <a:t>Observable</a:t>
            </a:r>
            <a:r>
              <a:rPr lang="en-US" altLang="zh-CN" sz="2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2000" b="1" dirty="0" err="1">
                <a:solidFill>
                  <a:srgbClr val="C4A000"/>
                </a:solidFill>
                <a:latin typeface="Monaco"/>
              </a:rPr>
              <a:t>from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Monaco"/>
              </a:rPr>
              <a:t>file</a:t>
            </a:r>
            <a:r>
              <a:rPr lang="en-US" altLang="zh-CN" sz="2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2000" b="1" dirty="0" err="1">
                <a:solidFill>
                  <a:srgbClr val="C4A000"/>
                </a:solidFill>
                <a:latin typeface="Monaco"/>
              </a:rPr>
              <a:t>listFiles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()) })</a:t>
            </a:r>
          </a:p>
          <a:p>
            <a:r>
              <a:rPr lang="en-US" altLang="zh-CN" sz="2000" dirty="0">
                <a:latin typeface="Monaco"/>
              </a:rPr>
              <a:t>    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2000" b="1" dirty="0">
                <a:solidFill>
                  <a:srgbClr val="C4A000"/>
                </a:solidFill>
                <a:latin typeface="Monaco"/>
              </a:rPr>
              <a:t>filter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((</a:t>
            </a:r>
            <a:r>
              <a:rPr lang="en-US" altLang="zh-CN" sz="2000" b="1" dirty="0">
                <a:solidFill>
                  <a:srgbClr val="000000"/>
                </a:solidFill>
                <a:latin typeface="Monaco"/>
              </a:rPr>
              <a:t>Func1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) (</a:t>
            </a:r>
            <a:r>
              <a:rPr lang="en-US" altLang="zh-CN" sz="2000" b="1" dirty="0">
                <a:solidFill>
                  <a:srgbClr val="000000"/>
                </a:solidFill>
                <a:latin typeface="Monaco"/>
              </a:rPr>
              <a:t>file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) -&gt; { </a:t>
            </a:r>
            <a:r>
              <a:rPr lang="en-US" altLang="zh-CN" sz="2000" b="1" dirty="0" err="1">
                <a:solidFill>
                  <a:srgbClr val="000000"/>
                </a:solidFill>
                <a:latin typeface="Monaco"/>
              </a:rPr>
              <a:t>file</a:t>
            </a:r>
            <a:r>
              <a:rPr lang="en-US" altLang="zh-CN" sz="2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2000" b="1" dirty="0" err="1">
                <a:solidFill>
                  <a:srgbClr val="C4A000"/>
                </a:solidFill>
                <a:latin typeface="Monaco"/>
              </a:rPr>
              <a:t>getName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().</a:t>
            </a:r>
            <a:r>
              <a:rPr lang="en-US" altLang="zh-CN" sz="2000" b="1" dirty="0" err="1">
                <a:solidFill>
                  <a:srgbClr val="C4A000"/>
                </a:solidFill>
                <a:latin typeface="Monaco"/>
              </a:rPr>
              <a:t>endsWith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2000" b="1" dirty="0">
                <a:solidFill>
                  <a:srgbClr val="4E9A06"/>
                </a:solidFill>
                <a:latin typeface="Monaco"/>
              </a:rPr>
              <a:t>".</a:t>
            </a:r>
            <a:r>
              <a:rPr lang="en-US" altLang="zh-CN" sz="2000" b="1" dirty="0" err="1">
                <a:solidFill>
                  <a:srgbClr val="4E9A06"/>
                </a:solidFill>
                <a:latin typeface="Monaco"/>
              </a:rPr>
              <a:t>png</a:t>
            </a:r>
            <a:r>
              <a:rPr lang="en-US" altLang="zh-CN" sz="2000" b="1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) })</a:t>
            </a:r>
          </a:p>
          <a:p>
            <a:r>
              <a:rPr lang="en-US" altLang="zh-CN" sz="2000" dirty="0">
                <a:latin typeface="Monaco"/>
              </a:rPr>
              <a:t>    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2000" b="1" dirty="0">
                <a:solidFill>
                  <a:srgbClr val="C4A000"/>
                </a:solidFill>
                <a:latin typeface="Monaco"/>
              </a:rPr>
              <a:t>map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((</a:t>
            </a:r>
            <a:r>
              <a:rPr lang="en-US" altLang="zh-CN" sz="2000" b="1" dirty="0">
                <a:solidFill>
                  <a:srgbClr val="000000"/>
                </a:solidFill>
                <a:latin typeface="Monaco"/>
              </a:rPr>
              <a:t>Func1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) (</a:t>
            </a:r>
            <a:r>
              <a:rPr lang="en-US" altLang="zh-CN" sz="2000" b="1" dirty="0">
                <a:solidFill>
                  <a:srgbClr val="000000"/>
                </a:solidFill>
                <a:latin typeface="Monaco"/>
              </a:rPr>
              <a:t>file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) -&gt; { </a:t>
            </a:r>
            <a:r>
              <a:rPr lang="en-US" altLang="zh-CN" sz="2000" b="1" dirty="0" err="1">
                <a:solidFill>
                  <a:srgbClr val="000000"/>
                </a:solidFill>
                <a:latin typeface="Monaco"/>
              </a:rPr>
              <a:t>getBitmapFromFile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Monaco"/>
              </a:rPr>
              <a:t>file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) })</a:t>
            </a:r>
          </a:p>
          <a:p>
            <a:r>
              <a:rPr lang="en-US" altLang="zh-CN" sz="2000" dirty="0">
                <a:latin typeface="Monaco"/>
              </a:rPr>
              <a:t>    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2000" b="1" dirty="0" err="1">
                <a:solidFill>
                  <a:srgbClr val="C4A000"/>
                </a:solidFill>
                <a:latin typeface="Monaco"/>
              </a:rPr>
              <a:t>subscribeOn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Monaco"/>
              </a:rPr>
              <a:t>Schedulers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2000" b="1" dirty="0">
                <a:solidFill>
                  <a:srgbClr val="C4A000"/>
                </a:solidFill>
                <a:latin typeface="Monaco"/>
              </a:rPr>
              <a:t>io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())</a:t>
            </a:r>
          </a:p>
          <a:p>
            <a:r>
              <a:rPr lang="en-US" altLang="zh-CN" sz="2000" dirty="0">
                <a:latin typeface="Monaco"/>
              </a:rPr>
              <a:t>    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2000" b="1" dirty="0" err="1">
                <a:solidFill>
                  <a:srgbClr val="C4A000"/>
                </a:solidFill>
                <a:latin typeface="Monaco"/>
              </a:rPr>
              <a:t>observeOn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Monaco"/>
              </a:rPr>
              <a:t>AndroidSchedulers</a:t>
            </a:r>
            <a:r>
              <a:rPr lang="en-US" altLang="zh-CN" sz="2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2000" b="1" dirty="0" err="1">
                <a:solidFill>
                  <a:srgbClr val="C4A000"/>
                </a:solidFill>
                <a:latin typeface="Monaco"/>
              </a:rPr>
              <a:t>mainThread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())</a:t>
            </a:r>
          </a:p>
          <a:p>
            <a:r>
              <a:rPr lang="en-US" altLang="zh-CN" sz="2000" dirty="0">
                <a:latin typeface="Monaco"/>
              </a:rPr>
              <a:t>    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2000" b="1" dirty="0">
                <a:solidFill>
                  <a:srgbClr val="C4A000"/>
                </a:solidFill>
                <a:latin typeface="Monaco"/>
              </a:rPr>
              <a:t>subscribe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((</a:t>
            </a:r>
            <a:r>
              <a:rPr lang="en-US" altLang="zh-CN" sz="2000" b="1" dirty="0">
                <a:solidFill>
                  <a:srgbClr val="000000"/>
                </a:solidFill>
                <a:latin typeface="Monaco"/>
              </a:rPr>
              <a:t>Action1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) (</a:t>
            </a:r>
            <a:r>
              <a:rPr lang="en-US" altLang="zh-CN" sz="2000" b="1" dirty="0">
                <a:solidFill>
                  <a:srgbClr val="000000"/>
                </a:solidFill>
                <a:latin typeface="Monaco"/>
              </a:rPr>
              <a:t>bitmap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) -&gt; { </a:t>
            </a:r>
            <a:r>
              <a:rPr lang="en-US" altLang="zh-CN" sz="2000" b="1" dirty="0" err="1">
                <a:solidFill>
                  <a:srgbClr val="000000"/>
                </a:solidFill>
                <a:latin typeface="Monaco"/>
              </a:rPr>
              <a:t>imageCollectorView</a:t>
            </a:r>
            <a:r>
              <a:rPr lang="en-US" altLang="zh-CN" sz="2000" b="1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altLang="zh-CN" sz="2000" b="1" dirty="0" err="1">
                <a:solidFill>
                  <a:srgbClr val="C4A000"/>
                </a:solidFill>
                <a:latin typeface="Monaco"/>
              </a:rPr>
              <a:t>addImage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Monaco"/>
              </a:rPr>
              <a:t>bitmap</a:t>
            </a:r>
            <a:r>
              <a:rPr lang="en-US" altLang="zh-CN" sz="2000" b="1" dirty="0">
                <a:solidFill>
                  <a:srgbClr val="CE5C00"/>
                </a:solidFill>
                <a:latin typeface="Monaco"/>
              </a:rPr>
              <a:t>) });</a:t>
            </a:r>
          </a:p>
        </p:txBody>
      </p:sp>
    </p:spTree>
    <p:extLst>
      <p:ext uri="{BB962C8B-B14F-4D97-AF65-F5344CB8AC3E}">
        <p14:creationId xmlns:p14="http://schemas.microsoft.com/office/powerpoint/2010/main" val="22011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236931"/>
            <a:ext cx="9143998" cy="1020762"/>
          </a:xfrm>
        </p:spPr>
        <p:txBody>
          <a:bodyPr/>
          <a:lstStyle/>
          <a:p>
            <a:r>
              <a:rPr lang="en-US" altLang="zh-CN" dirty="0"/>
              <a:t>Java8 60</a:t>
            </a:r>
            <a:r>
              <a:rPr lang="zh-CN" altLang="en-US" dirty="0"/>
              <a:t>分钟入门</a:t>
            </a:r>
            <a:endParaRPr lang="zh-CN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43177"/>
              </p:ext>
            </p:extLst>
          </p:nvPr>
        </p:nvGraphicFramePr>
        <p:xfrm>
          <a:off x="1522414" y="19050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00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3372</Words>
  <Application>Microsoft Office PowerPoint</Application>
  <PresentationFormat>自定义</PresentationFormat>
  <Paragraphs>375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Andale Mono</vt:lpstr>
      <vt:lpstr>Arial Unicode MS</vt:lpstr>
      <vt:lpstr>Monaco</vt:lpstr>
      <vt:lpstr>宋体</vt:lpstr>
      <vt:lpstr>微软雅黑</vt:lpstr>
      <vt:lpstr>Arial</vt:lpstr>
      <vt:lpstr>Consolas</vt:lpstr>
      <vt:lpstr>Corbel</vt:lpstr>
      <vt:lpstr>Courier New</vt:lpstr>
      <vt:lpstr>Wingdings</vt:lpstr>
      <vt:lpstr>Chalkboard_16x9</vt:lpstr>
      <vt:lpstr>Java8 60分钟入门</vt:lpstr>
      <vt:lpstr>你需要提前掌握什么？</vt:lpstr>
      <vt:lpstr>Java 的安装和配置</vt:lpstr>
      <vt:lpstr>为什么再次修改Java ?</vt:lpstr>
      <vt:lpstr>为什么再次修改Java ?</vt:lpstr>
      <vt:lpstr>锋利的函数式编程</vt:lpstr>
      <vt:lpstr>锋利的函数式编程</vt:lpstr>
      <vt:lpstr>锋利的函数式编程</vt:lpstr>
      <vt:lpstr>Java8 60分钟入门</vt:lpstr>
      <vt:lpstr>Java8  的新特性</vt:lpstr>
      <vt:lpstr>Java8  的新特性</vt:lpstr>
      <vt:lpstr>Java8  的新特性</vt:lpstr>
      <vt:lpstr>Java8  的新特性</vt:lpstr>
      <vt:lpstr>Java8  的新特性</vt:lpstr>
      <vt:lpstr>Java8  的新特性</vt:lpstr>
      <vt:lpstr>Java8  的新特性</vt:lpstr>
      <vt:lpstr>Java8  函数式编程</vt:lpstr>
      <vt:lpstr>Java8  函数式编程</vt:lpstr>
      <vt:lpstr>Java8  函数式编程</vt:lpstr>
      <vt:lpstr>Java8  函数式编程</vt:lpstr>
      <vt:lpstr>Java8  函数式编程</vt:lpstr>
      <vt:lpstr>Java8  函数式编程</vt:lpstr>
      <vt:lpstr>Java8  函数式编程</vt:lpstr>
      <vt:lpstr>Java8  函数式编程</vt:lpstr>
      <vt:lpstr>Java8  函数式编程</vt:lpstr>
      <vt:lpstr>Java8  函数式编程</vt:lpstr>
      <vt:lpstr>Java8  函数式编程</vt:lpstr>
      <vt:lpstr>Java8  函数式编程</vt:lpstr>
      <vt:lpstr>Java8  函数式编程</vt:lpstr>
      <vt:lpstr>Java8  函数式编程</vt:lpstr>
      <vt:lpstr>Java8  函数式编程</vt:lpstr>
      <vt:lpstr>Java8  函数式编程</vt:lpstr>
      <vt:lpstr>Java8  函数式编程</vt:lpstr>
      <vt:lpstr>Java8  的新特性</vt:lpstr>
      <vt:lpstr>Java8  的新特性</vt:lpstr>
      <vt:lpstr>Java8  的新特性</vt:lpstr>
      <vt:lpstr>Java8  的新特性</vt:lpstr>
      <vt:lpstr>Java8  的新特性</vt:lpstr>
      <vt:lpstr>什么是函数式编程？</vt:lpstr>
      <vt:lpstr>Java8 函数式编程</vt:lpstr>
      <vt:lpstr>Java8 对设计模式的影响？</vt:lpstr>
      <vt:lpstr>拥抱 Java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2017-01-01T13:17:37Z</dcterms:created>
  <dcterms:modified xsi:type="dcterms:W3CDTF">2017-01-06T01:02:05Z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