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7" r:id="rId4"/>
    <p:sldId id="268" r:id="rId5"/>
    <p:sldId id="258" r:id="rId6"/>
    <p:sldId id="261" r:id="rId7"/>
    <p:sldId id="262" r:id="rId8"/>
    <p:sldId id="263" r:id="rId9"/>
    <p:sldId id="270" r:id="rId10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E5731D0A-4586-489F-A718-BA57434A8F03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573400A1-1201-4E96-82EA-09EF4104A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814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400A1-1201-4E96-82EA-09EF4104AB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50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56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86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06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2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4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0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86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5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5310-9936-4952-A7B2-80C40E2E29E7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2764-EA9C-4D35-A76C-9DFF44D5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74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900" y="114299"/>
            <a:ext cx="4683125" cy="1943101"/>
          </a:xfrm>
          <a:solidFill>
            <a:srgbClr val="0070C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CTC</a:t>
            </a:r>
            <a:b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6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FY : 2016-17</a:t>
            </a:r>
            <a:r>
              <a:rPr lang="en-US" sz="6000" b="1" dirty="0" smtClean="0">
                <a:ln/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6000" b="1" dirty="0" smtClean="0">
                <a:ln/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8900" y="2159000"/>
            <a:ext cx="4683125" cy="4559299"/>
          </a:xfrm>
          <a:solidFill>
            <a:srgbClr val="0070C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endParaRPr lang="en-US" sz="32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endParaRPr lang="en-US" sz="9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endParaRPr lang="en-US" sz="9600" b="1" dirty="0" smtClean="0">
              <a:ln/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8159" y="2621280"/>
            <a:ext cx="4249783" cy="34442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en-US" sz="5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en-US" sz="5000" b="1" dirty="0" smtClean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r>
              <a:rPr lang="en-US" sz="5000" b="1" dirty="0" err="1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Ahmednagar</a:t>
            </a:r>
            <a:r>
              <a:rPr lang="en-US" sz="5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Integrated Annual </a:t>
            </a:r>
          </a:p>
          <a:p>
            <a:pPr algn="l"/>
            <a:r>
              <a:rPr lang="en-US" sz="5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Operating </a:t>
            </a:r>
          </a:p>
          <a:p>
            <a:pPr algn="l"/>
            <a:r>
              <a:rPr lang="en-US" sz="5000" b="1" dirty="0" smtClean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Plan….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114299"/>
            <a:ext cx="6878033" cy="660400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</p:pic>
      <p:pic>
        <p:nvPicPr>
          <p:cNvPr id="9" name="Picture 8" descr="Sakal Media Logo.jpg"/>
          <p:cNvPicPr>
            <a:picLocks noChangeAspect="1"/>
          </p:cNvPicPr>
          <p:nvPr/>
        </p:nvPicPr>
        <p:blipFill>
          <a:blip r:embed="rId4" cstate="print"/>
          <a:srcRect l="4118" t="10539" r="4118" b="24466"/>
          <a:stretch>
            <a:fillRect/>
          </a:stretch>
        </p:blipFill>
        <p:spPr>
          <a:xfrm>
            <a:off x="9372599" y="5732992"/>
            <a:ext cx="2337933" cy="839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2079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55045425"/>
              </p:ext>
            </p:extLst>
          </p:nvPr>
        </p:nvGraphicFramePr>
        <p:xfrm>
          <a:off x="698500" y="2087880"/>
          <a:ext cx="10515601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/>
                <a:gridCol w="1748948"/>
                <a:gridCol w="2438683"/>
                <a:gridCol w="1785116"/>
                <a:gridCol w="1863154"/>
              </a:tblGrid>
              <a:tr h="732735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l"/>
                      <a:r>
                        <a:rPr lang="en-US" sz="1800" dirty="0" smtClean="0"/>
                        <a:t>  Revenue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l"/>
                      <a:r>
                        <a:rPr lang="en-US" sz="1800" dirty="0" smtClean="0"/>
                        <a:t>  Parameters</a:t>
                      </a:r>
                      <a:endParaRPr lang="en-US" sz="18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800" dirty="0" smtClean="0"/>
                        <a:t>Volume</a:t>
                      </a:r>
                      <a:endParaRPr lang="en-US" sz="18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800" dirty="0" smtClean="0"/>
                        <a:t>Yield</a:t>
                      </a:r>
                      <a:endParaRPr lang="en-US" sz="18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454616">
                <a:tc>
                  <a:txBody>
                    <a:bodyPr/>
                    <a:lstStyle/>
                    <a:p>
                      <a:pPr lvl="0" algn="just"/>
                      <a:r>
                        <a:rPr lang="en-US" sz="1800" b="1" dirty="0" smtClean="0"/>
                        <a:t>  Last Year</a:t>
                      </a:r>
                      <a:r>
                        <a:rPr lang="en-US" sz="1800" b="1" baseline="0" dirty="0" smtClean="0"/>
                        <a:t> : 2015-16</a:t>
                      </a:r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en-US" sz="1800" kern="1200" baseline="0" dirty="0" smtClean="0"/>
                        <a:t>  Local to Local 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568363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456.29 </a:t>
                      </a:r>
                      <a:r>
                        <a:rPr lang="en-US" sz="1400" dirty="0" err="1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lacs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80.28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385087">
                <a:tc>
                  <a:txBody>
                    <a:bodyPr/>
                    <a:lstStyle/>
                    <a:p>
                      <a:pPr lvl="0" algn="just"/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en-US" sz="1800" kern="1200" baseline="0" dirty="0" smtClean="0"/>
                        <a:t>  Local to Other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336951">
                <a:tc>
                  <a:txBody>
                    <a:bodyPr/>
                    <a:lstStyle/>
                    <a:p>
                      <a:pPr lvl="0" algn="just"/>
                      <a:endParaRPr lang="en-US" sz="1050" b="1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481359">
                <a:tc>
                  <a:txBody>
                    <a:bodyPr/>
                    <a:lstStyle/>
                    <a:p>
                      <a:pPr lvl="0" algn="just"/>
                      <a:r>
                        <a:rPr lang="en-US" sz="1800" b="1" dirty="0" smtClean="0"/>
                        <a:t>Projection : </a:t>
                      </a:r>
                      <a:r>
                        <a:rPr lang="en-US" sz="1800" b="1" baseline="0" dirty="0" smtClean="0"/>
                        <a:t>2016-17</a:t>
                      </a:r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en-US" sz="1800" kern="1200" baseline="0" dirty="0" smtClean="0"/>
                        <a:t>  Local to Local 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710453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625.45 </a:t>
                      </a:r>
                      <a:r>
                        <a:rPr lang="en-US" sz="1400" dirty="0" err="1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lacs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88.03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414503">
                <a:tc>
                  <a:txBody>
                    <a:bodyPr/>
                    <a:lstStyle/>
                    <a:p>
                      <a:pPr lvl="0" algn="just"/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en-US" sz="1800" kern="1200" baseline="0" dirty="0" smtClean="0"/>
                        <a:t>  Local to Other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414503">
                <a:tc>
                  <a:txBody>
                    <a:bodyPr/>
                    <a:lstStyle/>
                    <a:p>
                      <a:pPr lvl="0" algn="just"/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414503">
                <a:tc>
                  <a:txBody>
                    <a:bodyPr/>
                    <a:lstStyle/>
                    <a:p>
                      <a:pPr lvl="0" algn="just"/>
                      <a:r>
                        <a:rPr lang="en-US" sz="1800" b="1" dirty="0" smtClean="0"/>
                        <a:t> Hike in % age </a:t>
                      </a:r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en-US" sz="1800" kern="1200" baseline="0" dirty="0" smtClean="0"/>
                        <a:t>  Local to Local 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25%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37%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10%</a:t>
                      </a:r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414503">
                <a:tc>
                  <a:txBody>
                    <a:bodyPr/>
                    <a:lstStyle/>
                    <a:p>
                      <a:pPr lvl="0" algn="just"/>
                      <a:endParaRPr lang="en-US" sz="18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/>
                      <a:r>
                        <a:rPr lang="en-US" sz="1800" kern="1200" baseline="0" dirty="0" smtClean="0"/>
                        <a:t>  Local to Other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David" panose="020E0502060401010101" pitchFamily="34" charset="-79"/>
                        <a:ea typeface="+mn-ea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-5442" y="-9647"/>
            <a:ext cx="12184742" cy="942975"/>
            <a:chOff x="7258" y="3053"/>
            <a:chExt cx="12184742" cy="942975"/>
          </a:xfrm>
        </p:grpSpPr>
        <p:pic>
          <p:nvPicPr>
            <p:cNvPr id="6" name="Picture 5" descr="Sakal Media Logo.jpg"/>
            <p:cNvPicPr>
              <a:picLocks noChangeAspect="1"/>
            </p:cNvPicPr>
            <p:nvPr/>
          </p:nvPicPr>
          <p:blipFill>
            <a:blip r:embed="rId2" cstate="print"/>
            <a:srcRect l="4118" t="10539" r="4118" b="24466"/>
            <a:stretch>
              <a:fillRect/>
            </a:stretch>
          </p:blipFill>
          <p:spPr>
            <a:xfrm>
              <a:off x="9601200" y="3053"/>
              <a:ext cx="2590800" cy="9300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itle 1"/>
            <p:cNvSpPr txBox="1">
              <a:spLocks/>
            </p:cNvSpPr>
            <p:nvPr/>
          </p:nvSpPr>
          <p:spPr>
            <a:xfrm>
              <a:off x="7258" y="3053"/>
              <a:ext cx="9593942" cy="942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4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30200" y="115249"/>
            <a:ext cx="919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Business  Overview….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2949740"/>
              </p:ext>
            </p:extLst>
          </p:nvPr>
        </p:nvGraphicFramePr>
        <p:xfrm>
          <a:off x="1587500" y="1367366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 &amp; Multi Edition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18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01356799"/>
              </p:ext>
            </p:extLst>
          </p:nvPr>
        </p:nvGraphicFramePr>
        <p:xfrm>
          <a:off x="444500" y="1749425"/>
          <a:ext cx="111633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24"/>
                <a:gridCol w="2277156"/>
                <a:gridCol w="2237895"/>
                <a:gridCol w="2172459"/>
                <a:gridCol w="1963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FY –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Projection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Hike 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No. of Hard Sale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Revenue Generation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120.04 </a:t>
                      </a:r>
                      <a:r>
                        <a:rPr lang="en-US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150.05 </a:t>
                      </a:r>
                      <a:r>
                        <a:rPr lang="en-US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30.01 </a:t>
                      </a:r>
                      <a:r>
                        <a:rPr lang="en-US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-5442" y="15753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4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16924027"/>
              </p:ext>
            </p:extLst>
          </p:nvPr>
        </p:nvGraphicFramePr>
        <p:xfrm>
          <a:off x="458749" y="4360050"/>
          <a:ext cx="111633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24"/>
                <a:gridCol w="2277156"/>
                <a:gridCol w="2237895"/>
                <a:gridCol w="2172459"/>
                <a:gridCol w="1963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FY –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Projection 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Hike in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No. of Special Initiatives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Revenue Generation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51.36 </a:t>
                      </a:r>
                      <a:r>
                        <a:rPr lang="en-US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64.20 </a:t>
                      </a:r>
                      <a:r>
                        <a:rPr lang="en-US" dirty="0" err="1" smtClean="0"/>
                        <a:t>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2949740"/>
              </p:ext>
            </p:extLst>
          </p:nvPr>
        </p:nvGraphicFramePr>
        <p:xfrm>
          <a:off x="1694180" y="1214966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HARD SALE OVERVIEW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9551393"/>
              </p:ext>
            </p:extLst>
          </p:nvPr>
        </p:nvGraphicFramePr>
        <p:xfrm>
          <a:off x="1681481" y="375899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NEW/SPECIAL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INITIATIVES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(Special Supplements (Above half page), Features, Booklets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0200" y="1152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HARD  SALE  STARTEGY….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1" y="6278137"/>
            <a:ext cx="112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We have generated highest revenue of </a:t>
            </a:r>
            <a:r>
              <a:rPr lang="en-US" b="1" dirty="0" err="1" smtClean="0"/>
              <a:t>Diwali</a:t>
            </a:r>
            <a:r>
              <a:rPr lang="en-US" b="1" dirty="0" smtClean="0"/>
              <a:t> Issue in Rest of </a:t>
            </a:r>
            <a:r>
              <a:rPr lang="en-US" b="1" dirty="0" err="1" smtClean="0"/>
              <a:t>Maharastra</a:t>
            </a:r>
            <a:r>
              <a:rPr lang="en-US" b="1" dirty="0" smtClean="0"/>
              <a:t> ( Rs. 45 </a:t>
            </a:r>
            <a:r>
              <a:rPr lang="en-US" b="1" dirty="0" err="1" smtClean="0"/>
              <a:t>lacs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3055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01356799"/>
              </p:ext>
            </p:extLst>
          </p:nvPr>
        </p:nvGraphicFramePr>
        <p:xfrm>
          <a:off x="1176020" y="2724785"/>
          <a:ext cx="899084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24"/>
                <a:gridCol w="2277156"/>
                <a:gridCol w="2237895"/>
                <a:gridCol w="1963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Details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FY – 2015-16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Projection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2016-17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Convergence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No. of Clients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Revenue Generation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60.12 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Lacs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-5442" y="15753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4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82949740"/>
              </p:ext>
            </p:extLst>
          </p:nvPr>
        </p:nvGraphicFramePr>
        <p:xfrm>
          <a:off x="1587500" y="1916006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Revenue to be generated from missing clients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30200" y="1152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Revenue Generated From Missing Clients….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561" y="4895385"/>
            <a:ext cx="1107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In </a:t>
            </a:r>
            <a:r>
              <a:rPr lang="en-US" dirty="0" err="1" smtClean="0"/>
              <a:t>ahmednagar</a:t>
            </a:r>
            <a:r>
              <a:rPr lang="en-US" dirty="0" smtClean="0"/>
              <a:t> edition, total 17 newspapers were active.  We have 22%  market share, </a:t>
            </a:r>
            <a:r>
              <a:rPr lang="en-US" dirty="0" err="1" smtClean="0"/>
              <a:t>lokmat</a:t>
            </a:r>
            <a:r>
              <a:rPr lang="en-US" dirty="0" smtClean="0"/>
              <a:t> – 24%,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nagri</a:t>
            </a:r>
            <a:r>
              <a:rPr lang="en-US" dirty="0" smtClean="0"/>
              <a:t> -11% , </a:t>
            </a:r>
            <a:r>
              <a:rPr lang="en-US" dirty="0" err="1" smtClean="0"/>
              <a:t>Sarvamat</a:t>
            </a:r>
            <a:r>
              <a:rPr lang="en-US" dirty="0" smtClean="0"/>
              <a:t> – 10, </a:t>
            </a:r>
            <a:r>
              <a:rPr lang="en-US" dirty="0" err="1" smtClean="0"/>
              <a:t>Divyamarathi</a:t>
            </a:r>
            <a:r>
              <a:rPr lang="en-US" dirty="0" smtClean="0"/>
              <a:t> – 6, Maharashtra Times – 5%  respectively.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 Our </a:t>
            </a:r>
            <a:r>
              <a:rPr lang="en-US" dirty="0" err="1" smtClean="0"/>
              <a:t>Advt</a:t>
            </a:r>
            <a:r>
              <a:rPr lang="en-US" dirty="0" smtClean="0"/>
              <a:t> rates was two times more than our competitor Daily </a:t>
            </a:r>
            <a:r>
              <a:rPr lang="en-US" dirty="0" err="1" smtClean="0"/>
              <a:t>Lokmat</a:t>
            </a:r>
            <a:r>
              <a:rPr lang="en-US" dirty="0" smtClean="0"/>
              <a:t> in last year, but we have succeeded to maintain our effective rate &amp; </a:t>
            </a:r>
            <a:r>
              <a:rPr lang="en-US" dirty="0" err="1" smtClean="0"/>
              <a:t>yeild</a:t>
            </a:r>
            <a:r>
              <a:rPr lang="en-US" dirty="0" smtClean="0"/>
              <a:t> on higher side.</a:t>
            </a:r>
          </a:p>
        </p:txBody>
      </p:sp>
    </p:spTree>
    <p:extLst>
      <p:ext uri="{BB962C8B-B14F-4D97-AF65-F5344CB8AC3E}">
        <p14:creationId xmlns="" xmlns:p14="http://schemas.microsoft.com/office/powerpoint/2010/main" val="23055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355725"/>
            <a:ext cx="10477500" cy="9429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CIRCULATION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OVERVIEW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42780513"/>
              </p:ext>
            </p:extLst>
          </p:nvPr>
        </p:nvGraphicFramePr>
        <p:xfrm>
          <a:off x="838200" y="2616200"/>
          <a:ext cx="105156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67254"/>
                <a:gridCol w="2011246"/>
                <a:gridCol w="2374900"/>
                <a:gridCol w="2362200"/>
              </a:tblGrid>
              <a:tr h="927100"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/>
                      <a:r>
                        <a:rPr lang="en-US" sz="2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  Circulation</a:t>
                      </a:r>
                      <a:endParaRPr lang="en-US" sz="2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Print Order</a:t>
                      </a:r>
                      <a:endParaRPr lang="en-US" sz="2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Net Paid</a:t>
                      </a:r>
                      <a:endParaRPr lang="en-US" sz="2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Revenue</a:t>
                      </a:r>
                      <a:endParaRPr lang="en-US" sz="2400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lvl="0" algn="just"/>
                      <a:endParaRPr lang="en-US" sz="1200" b="1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lvl="0" algn="just"/>
                      <a:r>
                        <a:rPr lang="en-US" sz="2400" b="1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 Last Year</a:t>
                      </a:r>
                      <a:r>
                        <a:rPr lang="en-US" sz="2400" b="1" baseline="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i.e. 2015-16</a:t>
                      </a:r>
                      <a:endParaRPr lang="en-US" sz="24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60638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58480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5.15 Cr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lvl="0" algn="just"/>
                      <a:endParaRPr lang="en-US" sz="1200" b="1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lvl="0" algn="just"/>
                      <a:r>
                        <a:rPr lang="en-US" sz="2400" b="1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 Projection FY</a:t>
                      </a:r>
                      <a:r>
                        <a:rPr lang="en-US" sz="2400" b="1" baseline="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: 2016-17</a:t>
                      </a:r>
                      <a:r>
                        <a:rPr lang="en-US" sz="2400" b="1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</a:t>
                      </a:r>
                      <a:endParaRPr lang="en-US" sz="24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62457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60584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5.56 Cr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  <a:tr h="927100">
                <a:tc>
                  <a:txBody>
                    <a:bodyPr/>
                    <a:lstStyle/>
                    <a:p>
                      <a:pPr lvl="0" algn="just"/>
                      <a:endParaRPr lang="en-US" sz="1100" b="1" dirty="0" smtClean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lvl="0" algn="just"/>
                      <a:r>
                        <a:rPr lang="en-US" sz="2400" b="1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 Hike in %</a:t>
                      </a:r>
                      <a:r>
                        <a:rPr lang="en-US" sz="2400" b="1" baseline="0" dirty="0" smtClean="0"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 age </a:t>
                      </a:r>
                      <a:endParaRPr lang="en-US" sz="2400" b="1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3.00%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3.60%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7.96%</a:t>
                      </a:r>
                    </a:p>
                    <a:p>
                      <a:pPr algn="ctr"/>
                      <a:endParaRPr lang="en-US" dirty="0"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-5442" y="-9647"/>
            <a:ext cx="12184742" cy="942975"/>
            <a:chOff x="7258" y="3053"/>
            <a:chExt cx="12184742" cy="942975"/>
          </a:xfrm>
        </p:grpSpPr>
        <p:pic>
          <p:nvPicPr>
            <p:cNvPr id="13" name="Picture 12" descr="Sakal Media Logo.jpg"/>
            <p:cNvPicPr>
              <a:picLocks noChangeAspect="1"/>
            </p:cNvPicPr>
            <p:nvPr/>
          </p:nvPicPr>
          <p:blipFill>
            <a:blip r:embed="rId2" cstate="print"/>
            <a:srcRect l="4118" t="10539" r="4118" b="24466"/>
            <a:stretch>
              <a:fillRect/>
            </a:stretch>
          </p:blipFill>
          <p:spPr>
            <a:xfrm>
              <a:off x="9601200" y="3053"/>
              <a:ext cx="2590800" cy="9300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itle 1"/>
            <p:cNvSpPr txBox="1">
              <a:spLocks/>
            </p:cNvSpPr>
            <p:nvPr/>
          </p:nvSpPr>
          <p:spPr>
            <a:xfrm>
              <a:off x="7258" y="3053"/>
              <a:ext cx="9593942" cy="942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4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676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5442" y="15753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800" y="1406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CIRCULATION  ACTIVITIES….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7800" y="1083624"/>
            <a:ext cx="11811000" cy="5596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1]  Prepared Action plan to reach out 10000</a:t>
            </a:r>
            <a:r>
              <a:rPr lang="en-US" sz="2000" u="sng" dirty="0" smtClean="0"/>
              <a:t> </a:t>
            </a:r>
            <a:r>
              <a:rPr lang="en-US" sz="2000" dirty="0" smtClean="0"/>
              <a:t>Non-readers by arranging </a:t>
            </a:r>
            <a:r>
              <a:rPr lang="en-US" sz="2000" dirty="0" err="1" smtClean="0"/>
              <a:t>Vachak</a:t>
            </a:r>
            <a:r>
              <a:rPr lang="en-US" sz="2000" dirty="0" smtClean="0"/>
              <a:t> </a:t>
            </a:r>
            <a:r>
              <a:rPr lang="en-US" sz="2000" dirty="0" err="1" smtClean="0"/>
              <a:t>Melave</a:t>
            </a:r>
            <a:r>
              <a:rPr lang="en-US" sz="2000" dirty="0" smtClean="0"/>
              <a:t> , Data Collection of Teachers, Doctors ,Barber shops, daily Readers visits &amp; keeping them informed about our Initiative &amp; current supplements.</a:t>
            </a:r>
          </a:p>
          <a:p>
            <a:endParaRPr lang="en-US" sz="2000" dirty="0" smtClean="0"/>
          </a:p>
          <a:p>
            <a:r>
              <a:rPr lang="en-US" sz="2000" dirty="0" smtClean="0"/>
              <a:t>2]  Planned to arrange 8 Branding events at Growth Centers in coming festivals like 'My </a:t>
            </a:r>
            <a:r>
              <a:rPr lang="en-US" sz="2000" dirty="0" err="1" smtClean="0"/>
              <a:t>Bappa</a:t>
            </a:r>
            <a:r>
              <a:rPr lang="en-US" sz="2000" dirty="0" smtClean="0"/>
              <a:t> My Click' in </a:t>
            </a:r>
            <a:r>
              <a:rPr lang="en-US" sz="2000" dirty="0" err="1" smtClean="0"/>
              <a:t>Ganeshotsav</a:t>
            </a:r>
            <a:r>
              <a:rPr lang="en-US" sz="2000" dirty="0" smtClean="0"/>
              <a:t>, Independence day , '</a:t>
            </a:r>
            <a:r>
              <a:rPr lang="en-US" sz="2000" dirty="0" err="1" smtClean="0"/>
              <a:t>Seilfy</a:t>
            </a:r>
            <a:r>
              <a:rPr lang="en-US" sz="2000" dirty="0" smtClean="0"/>
              <a:t> with Sister' Contest in </a:t>
            </a:r>
            <a:r>
              <a:rPr lang="en-US" sz="2000" dirty="0" err="1" smtClean="0"/>
              <a:t>rakshabandan</a:t>
            </a:r>
            <a:r>
              <a:rPr lang="en-US" sz="2000" dirty="0" smtClean="0"/>
              <a:t>, '</a:t>
            </a:r>
            <a:r>
              <a:rPr lang="en-US" sz="2000" dirty="0" err="1" smtClean="0"/>
              <a:t>Ifter</a:t>
            </a:r>
            <a:r>
              <a:rPr lang="en-US" sz="2000" dirty="0" smtClean="0"/>
              <a:t> Party', Essay Competition for Teachers etc.</a:t>
            </a:r>
          </a:p>
          <a:p>
            <a:endParaRPr lang="en-US" sz="2000" dirty="0" smtClean="0"/>
          </a:p>
          <a:p>
            <a:r>
              <a:rPr lang="en-US" sz="2000" dirty="0" smtClean="0"/>
              <a:t>3]  Prepared action plan in order to lessen credit days &amp; make healthy relationship with vendors &amp; Agents by attending their personal ceremonies</a:t>
            </a:r>
          </a:p>
          <a:p>
            <a:endParaRPr lang="en-US" sz="2000" dirty="0" smtClean="0"/>
          </a:p>
          <a:p>
            <a:r>
              <a:rPr lang="en-US" sz="2000" dirty="0" smtClean="0"/>
              <a:t>4]  Planning to connect with 5000</a:t>
            </a:r>
            <a:r>
              <a:rPr lang="en-US" sz="2000" u="sng" dirty="0" smtClean="0"/>
              <a:t> </a:t>
            </a:r>
            <a:r>
              <a:rPr lang="en-US" sz="2000" dirty="0" smtClean="0"/>
              <a:t>new members through social media to promote our </a:t>
            </a:r>
            <a:r>
              <a:rPr lang="en-US" sz="2000" dirty="0" err="1" smtClean="0"/>
              <a:t>Initiative.like</a:t>
            </a:r>
            <a:r>
              <a:rPr lang="en-US" sz="2000" dirty="0" smtClean="0"/>
              <a:t> What's App Groups &amp;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 Page.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5]  With the help of our new feature ‘Smart </a:t>
            </a:r>
            <a:r>
              <a:rPr lang="en-US" sz="2000" dirty="0" err="1" smtClean="0"/>
              <a:t>Sobati</a:t>
            </a:r>
            <a:r>
              <a:rPr lang="en-US" sz="2000" dirty="0" smtClean="0"/>
              <a:t>’ &amp; YIN related news, we have plan to get 1000 copies.</a:t>
            </a:r>
          </a:p>
        </p:txBody>
      </p:sp>
      <p:pic>
        <p:nvPicPr>
          <p:cNvPr id="13" name="Picture 12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054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5442" y="3053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800" y="1406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EDITORIAL CONTENT  PLANNING….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7800" y="1083624"/>
            <a:ext cx="11811000" cy="5596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hi-IN" sz="2400" dirty="0" smtClean="0"/>
              <a:t>1. डिजिटल फर्स्ट ः फेसबूक - सकाळ नगर - 2120 लाईक्‍स. ट्‌विटर - 200 फॉलोअर्स.</a:t>
            </a:r>
            <a:r>
              <a:rPr lang="en-US" sz="24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     </a:t>
            </a:r>
            <a:r>
              <a:rPr lang="hi-IN" sz="2400" dirty="0" smtClean="0"/>
              <a:t>व्हॉटस्‌ ऍप - 141 ग्रुप (600 ग्रुपचे उद्दिष्ट्य)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hi-IN" sz="2400" dirty="0" smtClean="0"/>
              <a:t>2. नद्यांचे प्रदूषण-अतिक्रमणे ः सीना नदीचे प्रदूषण रोखण्यासाठी स्वच्छता व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     </a:t>
            </a:r>
            <a:r>
              <a:rPr lang="hi-IN" sz="2400" dirty="0" smtClean="0"/>
              <a:t>सुशोभिकरण </a:t>
            </a:r>
            <a:r>
              <a:rPr lang="en-US" sz="2400" dirty="0" smtClean="0"/>
              <a:t> </a:t>
            </a:r>
            <a:r>
              <a:rPr lang="hi-IN" sz="2400" dirty="0" smtClean="0"/>
              <a:t>मोहीम </a:t>
            </a:r>
            <a:br>
              <a:rPr lang="hi-IN" sz="2400" dirty="0" smtClean="0"/>
            </a:br>
            <a:r>
              <a:rPr lang="hi-IN" sz="2400" dirty="0" smtClean="0"/>
              <a:t>3. शैक्षणिक गुणवत्ता ः शाळा, महाविद्यालयांमधील "यिन'च्या माध्यमातून शैक्षणिक गुणवत्ता</a:t>
            </a:r>
            <a:r>
              <a:rPr lang="en-US" sz="2400" dirty="0" smtClean="0"/>
              <a:t> 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     </a:t>
            </a:r>
            <a:r>
              <a:rPr lang="hi-IN" sz="2400" dirty="0" smtClean="0"/>
              <a:t>सुधारण्यासाठी उपक्रम </a:t>
            </a:r>
            <a:br>
              <a:rPr lang="hi-IN" sz="2400" dirty="0" smtClean="0"/>
            </a:br>
            <a:r>
              <a:rPr lang="hi-IN" sz="2400" dirty="0" smtClean="0"/>
              <a:t>4. नवीन प्रकल्प - कारभारणी, वारसदार यासह सहा नवीन सदरे. </a:t>
            </a:r>
            <a:br>
              <a:rPr lang="hi-IN" sz="2400" dirty="0" smtClean="0"/>
            </a:br>
            <a:r>
              <a:rPr lang="hi-IN" sz="2400" dirty="0" smtClean="0"/>
              <a:t>5. वेगळ्या बातम्या - स्टिंग ऑपरेशन, शोध बातम्या, विधायक बातम्या </a:t>
            </a:r>
            <a:br>
              <a:rPr lang="hi-IN" sz="2400" dirty="0" smtClean="0"/>
            </a:br>
            <a:r>
              <a:rPr lang="hi-IN" sz="2400" dirty="0" smtClean="0"/>
              <a:t>6. लोकसहभाग - सकाळ फाउंडेशन, सकाळ रिलिफ फंड, मधुरांगण, तनिष्का,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     </a:t>
            </a:r>
            <a:r>
              <a:rPr lang="hi-IN" sz="2400" dirty="0" smtClean="0"/>
              <a:t>यिन यांच्या उपक्रमांत</a:t>
            </a:r>
            <a:r>
              <a:rPr lang="en-US" sz="2400" dirty="0" smtClean="0"/>
              <a:t> </a:t>
            </a:r>
            <a:r>
              <a:rPr lang="hi-IN" sz="2400" dirty="0" smtClean="0"/>
              <a:t>विविध घटकांचा सहभाग </a:t>
            </a:r>
            <a:br>
              <a:rPr lang="hi-IN" sz="2400" dirty="0" smtClean="0"/>
            </a:br>
            <a:r>
              <a:rPr lang="hi-IN" sz="2400" dirty="0" smtClean="0"/>
              <a:t>7. नवीन संकल्पना - ग्राफिक्‍स, ग्राफ, क्वोट यांसह विविध बाबींचा समावेश करून मांडणी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     </a:t>
            </a:r>
            <a:r>
              <a:rPr lang="hi-IN" sz="2400" dirty="0" smtClean="0"/>
              <a:t>करण्याचा प्रयत्न. भावी काळात वेगळे प्रयोग. </a:t>
            </a:r>
            <a:br>
              <a:rPr lang="hi-IN" sz="2400" dirty="0" smtClean="0"/>
            </a:br>
            <a:r>
              <a:rPr lang="hi-IN" sz="2400" dirty="0" smtClean="0"/>
              <a:t>8. व्यवसाय, वितरण - दोन्ही विभागांशी समन्वय. </a:t>
            </a:r>
            <a:endParaRPr lang="en-US" sz="2400" dirty="0">
              <a:latin typeface="SUBAK-1" pitchFamily="2" charset="0"/>
            </a:endParaRPr>
          </a:p>
        </p:txBody>
      </p:sp>
      <p:pic>
        <p:nvPicPr>
          <p:cNvPr id="13" name="Picture 12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295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5442" y="-9647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800" y="140649"/>
            <a:ext cx="919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EVENTS OPPORTUNITIES …</a:t>
            </a:r>
            <a:r>
              <a:rPr lang="en-US" sz="3600" b="1" dirty="0" smtClean="0"/>
              <a:t> 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7800" y="1083624"/>
            <a:ext cx="11811000" cy="5596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 1. We have plans to take </a:t>
            </a:r>
            <a:r>
              <a:rPr lang="en-US" sz="2800" b="1" dirty="0" err="1" smtClean="0">
                <a:solidFill>
                  <a:srgbClr val="000000"/>
                </a:solidFill>
                <a:latin typeface="Calibri" charset="0"/>
              </a:rPr>
              <a:t>Tanishka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charset="0"/>
              </a:rPr>
              <a:t>Bajar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in growth centers of edition.</a:t>
            </a: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2. Auto &amp; Property Expo will also plan in Nagar City</a:t>
            </a: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3. We have a plan of YIN Education Exhibition from participated YIN Collages.</a:t>
            </a: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4. </a:t>
            </a:r>
            <a:r>
              <a:rPr lang="en-US" sz="2800" b="1" dirty="0" err="1" smtClean="0">
                <a:solidFill>
                  <a:srgbClr val="000000"/>
                </a:solidFill>
                <a:latin typeface="Calibri" charset="0"/>
              </a:rPr>
              <a:t>Sakal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charset="0"/>
              </a:rPr>
              <a:t>Shpping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Calibri" charset="0"/>
              </a:rPr>
              <a:t>Mahotsav</a:t>
            </a: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: from last 12 yrs we plan &amp; executed this activity, </a:t>
            </a: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US" sz="2800" b="1" dirty="0" smtClean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</a:rPr>
              <a:t>     with highest revenue as per event perspective</a:t>
            </a:r>
          </a:p>
          <a:p>
            <a: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</a:tabLst>
            </a:pPr>
            <a:endParaRPr lang="en-US" sz="2800" b="1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3" name="Picture 12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198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5442" y="-9647"/>
            <a:ext cx="9593942" cy="94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Picture 12" descr="Sakal Media Logo.jpg"/>
          <p:cNvPicPr>
            <a:picLocks noChangeAspect="1"/>
          </p:cNvPicPr>
          <p:nvPr/>
        </p:nvPicPr>
        <p:blipFill>
          <a:blip r:embed="rId2" cstate="print"/>
          <a:srcRect l="4118" t="10539" r="4118" b="24466"/>
          <a:stretch>
            <a:fillRect/>
          </a:stretch>
        </p:blipFill>
        <p:spPr>
          <a:xfrm>
            <a:off x="9588500" y="-9647"/>
            <a:ext cx="2590800" cy="93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9434" y="2531327"/>
            <a:ext cx="10158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You…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1198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607</Words>
  <Application>Microsoft Office PowerPoint</Application>
  <PresentationFormat>Custom</PresentationFormat>
  <Paragraphs>142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CTC FY : 2016-17 </vt:lpstr>
      <vt:lpstr>Slide 2</vt:lpstr>
      <vt:lpstr>Slide 3</vt:lpstr>
      <vt:lpstr>Slide 4</vt:lpstr>
      <vt:lpstr>CIRCULATION  OVERVIEW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sakal</dc:creator>
  <cp:lastModifiedBy>pradeep.vedpathak</cp:lastModifiedBy>
  <cp:revision>55</cp:revision>
  <dcterms:created xsi:type="dcterms:W3CDTF">2016-03-09T16:52:54Z</dcterms:created>
  <dcterms:modified xsi:type="dcterms:W3CDTF">2016-03-28T10:57:01Z</dcterms:modified>
</cp:coreProperties>
</file>