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9" r:id="rId5"/>
    <p:sldId id="259" r:id="rId6"/>
    <p:sldId id="274" r:id="rId7"/>
    <p:sldId id="270" r:id="rId8"/>
    <p:sldId id="271" r:id="rId9"/>
    <p:sldId id="272" r:id="rId10"/>
    <p:sldId id="264" r:id="rId11"/>
    <p:sldId id="257" r:id="rId12"/>
    <p:sldId id="260" r:id="rId13"/>
    <p:sldId id="267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>
        <p:scale>
          <a:sx n="124" d="100"/>
          <a:sy n="124" d="100"/>
        </p:scale>
        <p:origin x="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0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5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3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5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5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0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60D7-CFFA-1745-BCB1-151509278714}" type="datetimeFigureOut">
              <a:rPr lang="nl-NL" smtClean="0"/>
              <a:t>17-06-16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D72B-D809-C64C-A807-C9A3C56893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2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Context </a:t>
            </a:r>
            <a:r>
              <a:rPr lang="nl-NL" sz="4800" dirty="0" err="1" smtClean="0"/>
              <a:t>Aware</a:t>
            </a:r>
            <a:r>
              <a:rPr lang="nl-NL" sz="4800" dirty="0" smtClean="0"/>
              <a:t> Privacy Platform </a:t>
            </a:r>
            <a:r>
              <a:rPr lang="nl-NL" sz="5400" dirty="0" smtClean="0"/>
              <a:t>(CAPP)</a:t>
            </a:r>
            <a:br>
              <a:rPr lang="nl-NL" sz="5400" dirty="0" smtClean="0"/>
            </a:br>
            <a:r>
              <a:rPr lang="nl-NL" sz="2000" dirty="0" err="1" smtClean="0"/>
              <a:t>Use</a:t>
            </a:r>
            <a:r>
              <a:rPr lang="nl-NL" sz="2000" dirty="0" smtClean="0"/>
              <a:t> Case: Een slim persoonlijk gezondheidsdossier (PGD</a:t>
            </a:r>
            <a:r>
              <a:rPr lang="nl-NL" sz="2000" dirty="0" smtClean="0">
                <a:solidFill>
                  <a:srgbClr val="FF0000"/>
                </a:solidFill>
              </a:rPr>
              <a:t>+</a:t>
            </a:r>
            <a:r>
              <a:rPr lang="nl-NL" sz="2000" dirty="0" smtClean="0"/>
              <a:t>); </a:t>
            </a:r>
            <a:br>
              <a:rPr lang="nl-NL" sz="2000" dirty="0" smtClean="0"/>
            </a:br>
            <a:r>
              <a:rPr lang="nl-NL" sz="2000" i="1" dirty="0" smtClean="0"/>
              <a:t>In case of </a:t>
            </a:r>
            <a:r>
              <a:rPr lang="nl-NL" sz="2000" i="1" dirty="0" err="1" smtClean="0"/>
              <a:t>emergency</a:t>
            </a:r>
            <a:r>
              <a:rPr lang="nl-NL" sz="2000" i="1" dirty="0" smtClean="0"/>
              <a:t>-data (ICE-d)</a:t>
            </a:r>
            <a:endParaRPr lang="nl-NL" sz="2000" i="1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Marie-José </a:t>
            </a:r>
            <a:r>
              <a:rPr lang="nl-NL" dirty="0" err="1" smtClean="0"/>
              <a:t>Bonthuis</a:t>
            </a:r>
            <a:endParaRPr lang="nl-NL" dirty="0" smtClean="0"/>
          </a:p>
          <a:p>
            <a:r>
              <a:rPr lang="nl-NL" dirty="0" err="1" smtClean="0"/>
              <a:t>Eds</a:t>
            </a:r>
            <a:r>
              <a:rPr lang="nl-NL" dirty="0" smtClean="0"/>
              <a:t> Keizer</a:t>
            </a:r>
          </a:p>
          <a:p>
            <a:r>
              <a:rPr lang="nl-NL" dirty="0" smtClean="0"/>
              <a:t>Martijn </a:t>
            </a:r>
            <a:r>
              <a:rPr lang="nl-NL" dirty="0" err="1" smtClean="0"/>
              <a:t>Veening</a:t>
            </a:r>
            <a:endParaRPr lang="nl-NL" dirty="0" smtClean="0"/>
          </a:p>
          <a:p>
            <a:r>
              <a:rPr lang="nl-NL" dirty="0" err="1" smtClean="0"/>
              <a:t>Lykle</a:t>
            </a:r>
            <a:r>
              <a:rPr lang="nl-NL" smtClean="0"/>
              <a:t> de Vries</a:t>
            </a:r>
            <a:endParaRPr lang="nl-NL" dirty="0" smtClean="0"/>
          </a:p>
          <a:p>
            <a:r>
              <a:rPr lang="nl-NL" dirty="0" smtClean="0"/>
              <a:t>2016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726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case: PGD</a:t>
            </a:r>
            <a:r>
              <a:rPr lang="nl-NL" dirty="0" smtClean="0"/>
              <a:t>+</a:t>
            </a:r>
            <a:br>
              <a:rPr lang="nl-NL" dirty="0" smtClean="0"/>
            </a:br>
            <a:r>
              <a:rPr lang="nl-NL" dirty="0" smtClean="0"/>
              <a:t>In case of </a:t>
            </a:r>
            <a:r>
              <a:rPr lang="nl-NL" dirty="0" err="1" smtClean="0"/>
              <a:t>emergency</a:t>
            </a:r>
            <a:r>
              <a:rPr lang="nl-NL" dirty="0" smtClean="0"/>
              <a:t> data</a:t>
            </a:r>
            <a:endParaRPr lang="nl-NL" dirty="0"/>
          </a:p>
        </p:txBody>
      </p:sp>
      <p:pic>
        <p:nvPicPr>
          <p:cNvPr id="4" name="Afbeelding 3" descr="spo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39" y="3020891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Huidige Persoonlijke </a:t>
            </a:r>
            <a:r>
              <a:rPr lang="nl-NL" dirty="0" smtClean="0"/>
              <a:t>Gezondheidsdossiers (</a:t>
            </a:r>
            <a:r>
              <a:rPr lang="nl-NL" dirty="0" err="1" smtClean="0"/>
              <a:t>PGD’s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Brede scope (gezondheid)</a:t>
            </a:r>
          </a:p>
          <a:p>
            <a:r>
              <a:rPr lang="nl-NL" dirty="0" smtClean="0"/>
              <a:t>Patiënt houder (registratie)</a:t>
            </a:r>
          </a:p>
          <a:p>
            <a:r>
              <a:rPr lang="nl-NL" dirty="0" smtClean="0"/>
              <a:t>Patiënt regisseur</a:t>
            </a:r>
            <a:br>
              <a:rPr lang="nl-NL" dirty="0" smtClean="0"/>
            </a:br>
            <a:r>
              <a:rPr lang="nl-NL" dirty="0" smtClean="0"/>
              <a:t>-Informatie </a:t>
            </a:r>
            <a:r>
              <a:rPr lang="nl-NL" dirty="0" err="1" smtClean="0"/>
              <a:t>overload</a:t>
            </a:r>
            <a:r>
              <a:rPr lang="nl-NL" dirty="0" smtClean="0"/>
              <a:t> (inzage)</a:t>
            </a:r>
            <a:br>
              <a:rPr lang="nl-NL" dirty="0" smtClean="0"/>
            </a:br>
            <a:r>
              <a:rPr lang="nl-NL" dirty="0" smtClean="0"/>
              <a:t>-Zeggenschap </a:t>
            </a:r>
            <a:r>
              <a:rPr lang="nl-NL" dirty="0" err="1" smtClean="0"/>
              <a:t>overload</a:t>
            </a:r>
            <a:r>
              <a:rPr lang="nl-NL" dirty="0" smtClean="0"/>
              <a:t> (toestemming, rechtmatigheid)</a:t>
            </a:r>
          </a:p>
          <a:p>
            <a:r>
              <a:rPr lang="nl-NL" dirty="0" smtClean="0"/>
              <a:t>Niet uitwisselbaar met EPD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338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Interventiematrix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 </a:t>
            </a:r>
            <a:endParaRPr lang="nl-NL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9555"/>
              </p:ext>
            </p:extLst>
          </p:nvPr>
        </p:nvGraphicFramePr>
        <p:xfrm>
          <a:off x="965769" y="1397285"/>
          <a:ext cx="6986428" cy="4571996"/>
        </p:xfrm>
        <a:graphic>
          <a:graphicData uri="http://schemas.openxmlformats.org/drawingml/2006/table">
            <a:tbl>
              <a:tblPr/>
              <a:tblGrid>
                <a:gridCol w="1956200"/>
                <a:gridCol w="1956200"/>
                <a:gridCol w="3074028"/>
              </a:tblGrid>
              <a:tr h="4156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Contra indicatie, co-morbiditeit, intoleranties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Interventie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Conflict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Gevolg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MRI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ijzer in lijf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extra medische handeling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geneesmiddel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geneesmiddel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schade, dood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bloedgroep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bloedgroep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extra medische handeling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narcose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allergische stof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schade, verminderde zorg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interventie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aandoening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schade, dood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interventie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zwangerschap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risico moeder-kind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reanimatie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verklaring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geen zeggenschap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codicil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geen zeggenschap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pacemaker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schade, dood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 wie?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Betrokkene (drager/ sleutel)</a:t>
            </a:r>
          </a:p>
          <a:p>
            <a:r>
              <a:rPr lang="nl-NL" dirty="0" smtClean="0"/>
              <a:t>Hulpverlener (gebruiker)</a:t>
            </a:r>
          </a:p>
          <a:p>
            <a:r>
              <a:rPr lang="nl-NL" dirty="0" smtClean="0"/>
              <a:t>Zorgverlener (betaler)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67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Expert sessies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JHH (PI-Lab); attributen</a:t>
            </a:r>
          </a:p>
          <a:p>
            <a:r>
              <a:rPr lang="nl-NL" dirty="0" smtClean="0"/>
              <a:t>Arnoud Warmerdam (</a:t>
            </a:r>
            <a:r>
              <a:rPr lang="nl-NL" dirty="0" err="1" smtClean="0"/>
              <a:t>Warpnet</a:t>
            </a:r>
            <a:r>
              <a:rPr lang="nl-NL" dirty="0" smtClean="0"/>
              <a:t>); blockchain</a:t>
            </a:r>
          </a:p>
          <a:p>
            <a:r>
              <a:rPr lang="nl-NL" dirty="0" smtClean="0"/>
              <a:t>Tim Pastoor (2way.io); identiteiten</a:t>
            </a:r>
          </a:p>
          <a:p>
            <a:r>
              <a:rPr lang="nl-NL" dirty="0" smtClean="0"/>
              <a:t>KPN; </a:t>
            </a:r>
            <a:r>
              <a:rPr lang="nl-NL" dirty="0" err="1" smtClean="0"/>
              <a:t>newerken</a:t>
            </a:r>
            <a:endParaRPr lang="nl-NL" dirty="0" smtClean="0"/>
          </a:p>
          <a:p>
            <a:r>
              <a:rPr lang="nl-NL" dirty="0" smtClean="0"/>
              <a:t>IBM/ Watson; KI</a:t>
            </a:r>
          </a:p>
          <a:p>
            <a:r>
              <a:rPr lang="nl-NL" dirty="0" smtClean="0"/>
              <a:t>Security</a:t>
            </a:r>
            <a:r>
              <a:rPr lang="nl-NL" smtClean="0"/>
              <a:t>; cryptografie/ quantumcomputer</a:t>
            </a:r>
            <a:r>
              <a:rPr lang="nl-NL" dirty="0" smtClean="0"/>
              <a:t>?</a:t>
            </a:r>
          </a:p>
          <a:p>
            <a:r>
              <a:rPr lang="nl-NL" dirty="0" smtClean="0"/>
              <a:t>Dual </a:t>
            </a:r>
            <a:r>
              <a:rPr lang="nl-NL" dirty="0" err="1" smtClean="0"/>
              <a:t>linking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207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CAPP: Uitgangspunten en motivatie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Interventie gedreven</a:t>
            </a:r>
          </a:p>
          <a:p>
            <a:r>
              <a:rPr lang="nl-NL" dirty="0" smtClean="0"/>
              <a:t>Smalle </a:t>
            </a:r>
            <a:r>
              <a:rPr lang="nl-NL" dirty="0"/>
              <a:t>scope </a:t>
            </a:r>
            <a:r>
              <a:rPr lang="nl-NL" dirty="0" smtClean="0"/>
              <a:t>(</a:t>
            </a:r>
            <a:r>
              <a:rPr lang="nl-NL" dirty="0" err="1" smtClean="0"/>
              <a:t>use</a:t>
            </a:r>
            <a:r>
              <a:rPr lang="nl-NL" dirty="0" smtClean="0"/>
              <a:t>-case, bv. spoed; ICE-d)</a:t>
            </a:r>
            <a:endParaRPr lang="nl-NL" dirty="0"/>
          </a:p>
          <a:p>
            <a:r>
              <a:rPr lang="nl-NL" dirty="0" smtClean="0"/>
              <a:t>Conflict </a:t>
            </a:r>
            <a:r>
              <a:rPr lang="nl-NL" dirty="0"/>
              <a:t>detectie; Uitwisseling tussen systemen (zoals </a:t>
            </a:r>
            <a:r>
              <a:rPr lang="nl-NL" dirty="0" err="1"/>
              <a:t>EPD’s</a:t>
            </a:r>
            <a:r>
              <a:rPr lang="nl-NL" dirty="0" smtClean="0"/>
              <a:t>) </a:t>
            </a:r>
            <a:endParaRPr lang="nl-NL" dirty="0"/>
          </a:p>
          <a:p>
            <a:r>
              <a:rPr lang="nl-NL" dirty="0" err="1" smtClean="0"/>
              <a:t>Dataminimalistisch</a:t>
            </a:r>
            <a:r>
              <a:rPr lang="nl-NL" dirty="0" smtClean="0"/>
              <a:t> </a:t>
            </a:r>
          </a:p>
          <a:p>
            <a:r>
              <a:rPr lang="nl-NL" dirty="0" smtClean="0"/>
              <a:t>Communicatie </a:t>
            </a:r>
            <a:r>
              <a:rPr lang="nl-NL" dirty="0" err="1" smtClean="0"/>
              <a:t>ipv</a:t>
            </a:r>
            <a:r>
              <a:rPr lang="nl-NL" dirty="0" smtClean="0"/>
              <a:t> registratie</a:t>
            </a:r>
          </a:p>
          <a:p>
            <a:r>
              <a:rPr lang="nl-NL" dirty="0" smtClean="0"/>
              <a:t>Attributen; (groen-oranje-rood)</a:t>
            </a:r>
          </a:p>
          <a:p>
            <a:r>
              <a:rPr lang="nl-NL" dirty="0" err="1" smtClean="0"/>
              <a:t>Fuzzy</a:t>
            </a:r>
            <a:r>
              <a:rPr lang="nl-NL" dirty="0" smtClean="0"/>
              <a:t> logic (waarde van het gegeven; metadata) </a:t>
            </a:r>
          </a:p>
          <a:p>
            <a:r>
              <a:rPr lang="nl-NL" dirty="0" smtClean="0"/>
              <a:t>Schaalbaar </a:t>
            </a:r>
            <a:r>
              <a:rPr lang="nl-NL" dirty="0"/>
              <a:t>(</a:t>
            </a:r>
            <a:r>
              <a:rPr lang="nl-NL" dirty="0" smtClean="0"/>
              <a:t>push-pull-?)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0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CAPP: Uitgangspunten en </a:t>
            </a:r>
            <a:r>
              <a:rPr lang="nl-NL" dirty="0" smtClean="0"/>
              <a:t>motivatie-2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Betrokkene (of vertegenwoordiger) als sleutel; alleen regie daar waar moet/kan/gewenst is</a:t>
            </a:r>
          </a:p>
          <a:p>
            <a:r>
              <a:rPr lang="nl-NL" dirty="0" err="1"/>
              <a:t>Sticky</a:t>
            </a:r>
            <a:r>
              <a:rPr lang="nl-NL" dirty="0"/>
              <a:t> (simpel en </a:t>
            </a:r>
            <a:r>
              <a:rPr lang="nl-NL" dirty="0" err="1"/>
              <a:t>fun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4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Platform en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Platform: Open Source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cases </a:t>
            </a:r>
            <a:r>
              <a:rPr lang="nl-NL" dirty="0" err="1" smtClean="0"/>
              <a:t>obv</a:t>
            </a:r>
            <a:r>
              <a:rPr lang="nl-NL" dirty="0" smtClean="0"/>
              <a:t> ’dominant ketenprobleem’.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Smart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Kunstmatige intelligentie:</a:t>
            </a:r>
            <a:br>
              <a:rPr lang="nl-NL" dirty="0" smtClean="0"/>
            </a:br>
            <a:r>
              <a:rPr lang="nl-NL" dirty="0" smtClean="0"/>
              <a:t>- beslisregels (afhankelijk van </a:t>
            </a:r>
            <a:r>
              <a:rPr lang="nl-NL" dirty="0" err="1" smtClean="0"/>
              <a:t>use</a:t>
            </a:r>
            <a:r>
              <a:rPr lang="nl-NL" dirty="0" smtClean="0"/>
              <a:t>-case)</a:t>
            </a:r>
            <a:br>
              <a:rPr lang="nl-NL" dirty="0" smtClean="0"/>
            </a:br>
            <a:r>
              <a:rPr lang="nl-NL" dirty="0" smtClean="0"/>
              <a:t>- vaststellen van de ID (</a:t>
            </a:r>
            <a:r>
              <a:rPr lang="nl-NL" dirty="0" err="1" smtClean="0"/>
              <a:t>disconnect</a:t>
            </a:r>
            <a:r>
              <a:rPr lang="nl-NL" dirty="0" smtClean="0"/>
              <a:t>); 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koppeling persoon-</a:t>
            </a:r>
            <a:br>
              <a:rPr lang="nl-NL" dirty="0" smtClean="0"/>
            </a:br>
            <a:r>
              <a:rPr lang="nl-NL" dirty="0" smtClean="0"/>
              <a:t>	o data </a:t>
            </a:r>
            <a:br>
              <a:rPr lang="nl-NL" dirty="0" smtClean="0"/>
            </a:br>
            <a:r>
              <a:rPr lang="nl-NL" dirty="0" smtClean="0"/>
              <a:t>	o toepassing </a:t>
            </a:r>
            <a:br>
              <a:rPr lang="nl-NL" dirty="0" smtClean="0"/>
            </a:br>
            <a:r>
              <a:rPr lang="nl-NL" dirty="0" smtClean="0"/>
              <a:t>	o 3</a:t>
            </a:r>
            <a:r>
              <a:rPr lang="nl-NL" baseline="30000" dirty="0" smtClean="0"/>
              <a:t>e</a:t>
            </a:r>
            <a:r>
              <a:rPr lang="nl-NL" dirty="0" smtClean="0"/>
              <a:t> sleutel?</a:t>
            </a:r>
            <a:br>
              <a:rPr lang="nl-NL" dirty="0" smtClean="0"/>
            </a:br>
            <a:r>
              <a:rPr lang="nl-NL" dirty="0" smtClean="0"/>
              <a:t>- betrouwbaarheid van de:</a:t>
            </a:r>
            <a:br>
              <a:rPr lang="nl-NL" dirty="0" smtClean="0"/>
            </a:br>
            <a:r>
              <a:rPr lang="nl-NL" dirty="0" smtClean="0"/>
              <a:t>	input (bv. waarschijnlijkheidsalgoritme ID)</a:t>
            </a:r>
            <a:r>
              <a:rPr lang="nl-NL" dirty="0"/>
              <a:t>	</a:t>
            </a:r>
            <a:br>
              <a:rPr lang="nl-NL" dirty="0"/>
            </a:br>
            <a:r>
              <a:rPr lang="nl-NL" dirty="0" smtClean="0"/>
              <a:t>	output (bv. meta data)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77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Platform </a:t>
            </a:r>
            <a:r>
              <a:rPr lang="nl-NL" dirty="0" smtClean="0"/>
              <a:t>CAPP; </a:t>
            </a:r>
            <a:r>
              <a:rPr lang="nl-NL" dirty="0" err="1" smtClean="0"/>
              <a:t>tech</a:t>
            </a:r>
            <a:r>
              <a:rPr lang="nl-NL" dirty="0" smtClean="0"/>
              <a:t>/ infra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Gedistribueerd </a:t>
            </a:r>
            <a:r>
              <a:rPr lang="nl-NL" dirty="0"/>
              <a:t>(consensus); P2P, blockchain, open</a:t>
            </a:r>
          </a:p>
          <a:p>
            <a:r>
              <a:rPr lang="nl-NL" dirty="0"/>
              <a:t>IRMA</a:t>
            </a:r>
          </a:p>
          <a:p>
            <a:r>
              <a:rPr lang="nl-NL" dirty="0"/>
              <a:t>Watson (IBM</a:t>
            </a:r>
            <a:r>
              <a:rPr lang="nl-NL" dirty="0" smtClean="0"/>
              <a:t>)</a:t>
            </a:r>
          </a:p>
          <a:p>
            <a:r>
              <a:rPr lang="nl-NL" dirty="0" smtClean="0"/>
              <a:t>stemcomputer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202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 (2x)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</a:t>
            </a:r>
            <a:r>
              <a:rPr lang="nl-NL" baseline="30000" dirty="0" smtClean="0"/>
              <a:t>e</a:t>
            </a:r>
            <a:r>
              <a:rPr lang="nl-NL" dirty="0" smtClean="0"/>
              <a:t> orde:</a:t>
            </a:r>
            <a:br>
              <a:rPr lang="nl-NL" dirty="0" smtClean="0"/>
            </a:br>
            <a:r>
              <a:rPr lang="nl-NL" dirty="0" smtClean="0"/>
              <a:t>iedereen </a:t>
            </a:r>
            <a:r>
              <a:rPr lang="nl-NL" dirty="0"/>
              <a:t>gelijk (open ID)</a:t>
            </a:r>
            <a:br>
              <a:rPr lang="nl-NL" dirty="0"/>
            </a:br>
            <a:r>
              <a:rPr lang="nl-NL" dirty="0"/>
              <a:t>Leden van de groep kunnen de transacties controleren. </a:t>
            </a:r>
            <a:br>
              <a:rPr lang="nl-NL" dirty="0"/>
            </a:br>
            <a:r>
              <a:rPr lang="nl-NL" dirty="0"/>
              <a:t>Een centrale database is niet </a:t>
            </a:r>
            <a:r>
              <a:rPr lang="nl-NL" dirty="0" smtClean="0"/>
              <a:t>nodig.</a:t>
            </a:r>
            <a:br>
              <a:rPr lang="nl-NL" dirty="0" smtClean="0"/>
            </a:br>
            <a:r>
              <a:rPr lang="nl-NL" dirty="0" smtClean="0"/>
              <a:t>Gedifferentieerd</a:t>
            </a:r>
            <a:br>
              <a:rPr lang="nl-NL" dirty="0" smtClean="0"/>
            </a:br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orde</a:t>
            </a:r>
            <a:br>
              <a:rPr lang="nl-NL" dirty="0" smtClean="0"/>
            </a:br>
            <a:r>
              <a:rPr lang="nl-NL" dirty="0" smtClean="0"/>
              <a:t>Biometrie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37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Inspiratie Netwerk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05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Attributen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48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277</Words>
  <Application>Microsoft Macintosh PowerPoint</Application>
  <PresentationFormat>Breedbeeld</PresentationFormat>
  <Paragraphs>83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Office-thema</vt:lpstr>
      <vt:lpstr>Context Aware Privacy Platform (CAPP) Use Case: Een slim persoonlijk gezondheidsdossier (PGD+);  In case of emergency-data (ICE-d)</vt:lpstr>
      <vt:lpstr>CAPP: Uitgangspunten en motivatie</vt:lpstr>
      <vt:lpstr>CAPP: Uitgangspunten en motivatie-2</vt:lpstr>
      <vt:lpstr>Platform en use cases</vt:lpstr>
      <vt:lpstr>Smart</vt:lpstr>
      <vt:lpstr>Platform CAPP; tech/ infra</vt:lpstr>
      <vt:lpstr>ID (2x)</vt:lpstr>
      <vt:lpstr>Inspiratie Netwerk</vt:lpstr>
      <vt:lpstr>Attributen</vt:lpstr>
      <vt:lpstr>Use case: PGD+ In case of emergency data</vt:lpstr>
      <vt:lpstr>Huidige Persoonlijke Gezondheidsdossiers (PGD’s)</vt:lpstr>
      <vt:lpstr>Interventiematrix</vt:lpstr>
      <vt:lpstr>Voor wie?</vt:lpstr>
      <vt:lpstr>Expert sessies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PGD+</dc:title>
  <dc:creator>MJ Bonthuis</dc:creator>
  <cp:lastModifiedBy>MJ Bonthuis</cp:lastModifiedBy>
  <cp:revision>18</cp:revision>
  <dcterms:created xsi:type="dcterms:W3CDTF">2016-02-06T11:57:16Z</dcterms:created>
  <dcterms:modified xsi:type="dcterms:W3CDTF">2016-06-17T10:23:04Z</dcterms:modified>
</cp:coreProperties>
</file>