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sldIdLst>
    <p:sldId id="257" r:id="rId5"/>
    <p:sldId id="258" r:id="rId6"/>
    <p:sldId id="260" r:id="rId7"/>
    <p:sldId id="261" r:id="rId8"/>
    <p:sldId id="259" r:id="rId9"/>
    <p:sldId id="262" r:id="rId10"/>
    <p:sldId id="263" r:id="rId11"/>
    <p:sldId id="264" r:id="rId12"/>
    <p:sldId id="265" r:id="rId13"/>
    <p:sldId id="266" r:id="rId14"/>
    <p:sldId id="267" r:id="rId15"/>
    <p:sldId id="272" r:id="rId16"/>
    <p:sldId id="268" r:id="rId17"/>
    <p:sldId id="269" r:id="rId18"/>
    <p:sldId id="270" r:id="rId19"/>
    <p:sldId id="271"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FB180-5E7A-40BD-BDEC-461DDAC48EB2}" v="100" dt="2020-09-04T07:38:34.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9" autoAdjust="0"/>
    <p:restoredTop sz="94660"/>
  </p:normalViewPr>
  <p:slideViewPr>
    <p:cSldViewPr snapToGrid="0">
      <p:cViewPr varScale="1">
        <p:scale>
          <a:sx n="86" d="100"/>
          <a:sy n="86" d="100"/>
        </p:scale>
        <p:origin x="2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6B50784-B0DF-4A65-9FCF-52A7FDD196C4}" type="datetimeFigureOut">
              <a:rPr lang="en-US" smtClean="0"/>
              <a:t>9/7/2020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CC7C244-E0F2-48D5-AFD4-8F4E9D55CC8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91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50784-B0DF-4A65-9FCF-52A7FDD196C4}"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260048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50784-B0DF-4A65-9FCF-52A7FDD196C4}"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273522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50784-B0DF-4A65-9FCF-52A7FDD196C4}"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26539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50784-B0DF-4A65-9FCF-52A7FDD196C4}"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C244-E0F2-48D5-AFD4-8F4E9D55CC8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0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B50784-B0DF-4A65-9FCF-52A7FDD196C4}"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368566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B50784-B0DF-4A65-9FCF-52A7FDD196C4}"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314177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B50784-B0DF-4A65-9FCF-52A7FDD196C4}"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32236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50784-B0DF-4A65-9FCF-52A7FDD196C4}"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57655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B50784-B0DF-4A65-9FCF-52A7FDD196C4}"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374170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B50784-B0DF-4A65-9FCF-52A7FDD196C4}"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C244-E0F2-48D5-AFD4-8F4E9D55CC87}" type="slidenum">
              <a:rPr lang="en-US" smtClean="0"/>
              <a:t>‹#›</a:t>
            </a:fld>
            <a:endParaRPr lang="en-US"/>
          </a:p>
        </p:txBody>
      </p:sp>
    </p:spTree>
    <p:extLst>
      <p:ext uri="{BB962C8B-B14F-4D97-AF65-F5344CB8AC3E}">
        <p14:creationId xmlns:p14="http://schemas.microsoft.com/office/powerpoint/2010/main" val="14265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6B50784-B0DF-4A65-9FCF-52A7FDD196C4}" type="datetimeFigureOut">
              <a:rPr lang="en-US" smtClean="0"/>
              <a:t>9/7/2020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CC7C244-E0F2-48D5-AFD4-8F4E9D55CC87}" type="slidenum">
              <a:rPr lang="en-US" smtClean="0"/>
              <a:t>‹#›</a:t>
            </a:fld>
            <a:endParaRPr lang="en-US"/>
          </a:p>
        </p:txBody>
      </p:sp>
    </p:spTree>
    <p:extLst>
      <p:ext uri="{BB962C8B-B14F-4D97-AF65-F5344CB8AC3E}">
        <p14:creationId xmlns:p14="http://schemas.microsoft.com/office/powerpoint/2010/main" val="410358142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10C8A582-A4F3-4795-8E45-7A7662704E0D}"/>
              </a:ext>
            </a:extLst>
          </p:cNvPr>
          <p:cNvPicPr>
            <a:picLocks noGrp="1"/>
          </p:cNvPicPr>
          <p:nvPr>
            <p:ph idx="1"/>
          </p:nvPr>
        </p:nvPicPr>
        <p:blipFill>
          <a:blip r:embed="rId2">
            <a:lum/>
            <a:alphaModFix/>
          </a:blip>
          <a:srcRect/>
          <a:stretch>
            <a:fillRect/>
          </a:stretch>
        </p:blipFill>
        <p:spPr>
          <a:xfrm>
            <a:off x="4338337" y="4298596"/>
            <a:ext cx="1832431" cy="1525661"/>
          </a:xfrm>
          <a:prstGeom prst="rect">
            <a:avLst/>
          </a:prstGeom>
          <a:noFill/>
          <a:ln>
            <a:noFill/>
            <a:prstDash/>
          </a:ln>
        </p:spPr>
      </p:pic>
      <p:sp>
        <p:nvSpPr>
          <p:cNvPr id="10" name="TextBox 9">
            <a:extLst>
              <a:ext uri="{FF2B5EF4-FFF2-40B4-BE49-F238E27FC236}">
                <a16:creationId xmlns="" xmlns:a16="http://schemas.microsoft.com/office/drawing/2014/main" id="{BD772E9F-C13F-4ADA-AB35-F6E2508313D9}"/>
              </a:ext>
            </a:extLst>
          </p:cNvPr>
          <p:cNvSpPr txBox="1"/>
          <p:nvPr/>
        </p:nvSpPr>
        <p:spPr>
          <a:xfrm>
            <a:off x="2701913" y="5705670"/>
            <a:ext cx="6098344" cy="751616"/>
          </a:xfrm>
          <a:prstGeom prst="rect">
            <a:avLst/>
          </a:prstGeom>
          <a:noFill/>
        </p:spPr>
        <p:txBody>
          <a:bodyPr wrap="square">
            <a:spAutoFit/>
          </a:bodyPr>
          <a:lstStyle/>
          <a:p>
            <a:pPr marL="0" marR="422910">
              <a:lnSpc>
                <a:spcPct val="150000"/>
              </a:lnSpc>
              <a:spcBef>
                <a:spcPts val="0"/>
              </a:spcBef>
              <a:spcAft>
                <a:spcPts val="0"/>
              </a:spcAft>
              <a:tabLst>
                <a:tab pos="57150" algn="l"/>
              </a:tabLs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200" b="1" dirty="0">
                <a:effectLst/>
                <a:latin typeface="Times New Roman" panose="02020603050405020304" pitchFamily="18" charset="0"/>
                <a:ea typeface="Calibri" panose="020F0502020204030204" pitchFamily="34" charset="0"/>
                <a:cs typeface="Arial" panose="020B0604020202020204" pitchFamily="34" charset="0"/>
              </a:rPr>
              <a:t>DEPARTMENT OF COMPUTER SCIENCE AND ENGINEERING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422910" algn="ctr">
              <a:lnSpc>
                <a:spcPct val="150000"/>
              </a:lnSpc>
              <a:spcBef>
                <a:spcPts val="0"/>
              </a:spcBef>
              <a:spcAft>
                <a:spcPts val="0"/>
              </a:spcAft>
              <a:tabLst>
                <a:tab pos="57150" algn="l"/>
              </a:tabLst>
            </a:pPr>
            <a:r>
              <a:rPr lang="en-IN" sz="1200" b="1" dirty="0">
                <a:effectLst/>
                <a:latin typeface="Times New Roman" panose="02020603050405020304" pitchFamily="18" charset="0"/>
                <a:ea typeface="Calibri" panose="020F0502020204030204" pitchFamily="34" charset="0"/>
                <a:cs typeface="Arial" panose="020B0604020202020204" pitchFamily="34" charset="0"/>
              </a:rPr>
              <a:t>  KAMLA NEHRU INSTITUTE OF TECHNOLOGY</a:t>
            </a:r>
          </a:p>
        </p:txBody>
      </p:sp>
      <p:sp>
        <p:nvSpPr>
          <p:cNvPr id="13" name="TextBox 12">
            <a:extLst>
              <a:ext uri="{FF2B5EF4-FFF2-40B4-BE49-F238E27FC236}">
                <a16:creationId xmlns="" xmlns:a16="http://schemas.microsoft.com/office/drawing/2014/main" id="{E49C0E72-B701-413B-8186-CA86A54F85EB}"/>
              </a:ext>
            </a:extLst>
          </p:cNvPr>
          <p:cNvSpPr txBox="1"/>
          <p:nvPr/>
        </p:nvSpPr>
        <p:spPr>
          <a:xfrm>
            <a:off x="2986015" y="468853"/>
            <a:ext cx="5235985" cy="523220"/>
          </a:xfrm>
          <a:prstGeom prst="rect">
            <a:avLst/>
          </a:prstGeom>
          <a:noFill/>
        </p:spPr>
        <p:txBody>
          <a:bodyPr wrap="none" rtlCol="0">
            <a:spAutoFit/>
          </a:bodyPr>
          <a:lstStyle/>
          <a:p>
            <a:r>
              <a:rPr lang="en-US" sz="2800" b="1" dirty="0"/>
              <a:t>T</a:t>
            </a:r>
            <a:r>
              <a:rPr lang="en-US" sz="2800" b="1" dirty="0" smtClean="0"/>
              <a:t>he Railway Reservation System</a:t>
            </a:r>
            <a:endParaRPr lang="en-US" sz="2800" b="1" dirty="0"/>
          </a:p>
        </p:txBody>
      </p:sp>
      <p:sp>
        <p:nvSpPr>
          <p:cNvPr id="14" name="TextBox 13">
            <a:extLst>
              <a:ext uri="{FF2B5EF4-FFF2-40B4-BE49-F238E27FC236}">
                <a16:creationId xmlns="" xmlns:a16="http://schemas.microsoft.com/office/drawing/2014/main" id="{09BC122B-0CE9-4CAB-B1B5-31362A250F12}"/>
              </a:ext>
            </a:extLst>
          </p:cNvPr>
          <p:cNvSpPr txBox="1"/>
          <p:nvPr/>
        </p:nvSpPr>
        <p:spPr>
          <a:xfrm>
            <a:off x="3926787" y="847504"/>
            <a:ext cx="2450351" cy="1800493"/>
          </a:xfrm>
          <a:prstGeom prst="rect">
            <a:avLst/>
          </a:prstGeom>
          <a:noFill/>
        </p:spPr>
        <p:txBody>
          <a:bodyPr wrap="none" rtlCol="0">
            <a:spAutoFit/>
          </a:bodyPr>
          <a:lstStyle/>
          <a:p>
            <a:pPr marL="0" marR="0" algn="ctr">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IN" b="1" dirty="0" err="1" smtClean="0">
                <a:latin typeface="Times New Roman" panose="02020603050405020304" pitchFamily="18" charset="0"/>
                <a:ea typeface="Calibri" panose="020F0502020204030204" pitchFamily="34" charset="0"/>
                <a:cs typeface="Arial" panose="020B0604020202020204" pitchFamily="34" charset="0"/>
              </a:rPr>
              <a:t>Devesh</a:t>
            </a:r>
            <a:r>
              <a:rPr lang="en-IN" b="1" dirty="0" smtClean="0">
                <a:latin typeface="Times New Roman" panose="02020603050405020304" pitchFamily="18" charset="0"/>
                <a:ea typeface="Calibri" panose="020F0502020204030204" pitchFamily="34" charset="0"/>
                <a:cs typeface="Arial" panose="020B0604020202020204" pitchFamily="34" charset="0"/>
              </a:rPr>
              <a:t> Kumar</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16624)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IN" b="1" dirty="0" smtClean="0">
                <a:latin typeface="Times New Roman" panose="02020603050405020304" pitchFamily="18" charset="0"/>
                <a:ea typeface="Calibri" panose="020F0502020204030204" pitchFamily="34" charset="0"/>
                <a:cs typeface="Arial" panose="020B0604020202020204" pitchFamily="34" charset="0"/>
              </a:rPr>
              <a:t>Aditya </a:t>
            </a:r>
            <a:r>
              <a:rPr lang="en-IN" b="1" dirty="0">
                <a:latin typeface="Times New Roman" panose="02020603050405020304" pitchFamily="18" charset="0"/>
                <a:ea typeface="Calibri" panose="020F0502020204030204" pitchFamily="34" charset="0"/>
                <a:cs typeface="Arial" panose="020B0604020202020204" pitchFamily="34" charset="0"/>
              </a:rPr>
              <a:t>J</a:t>
            </a:r>
            <a:r>
              <a:rPr lang="en-IN" b="1" dirty="0" smtClean="0">
                <a:latin typeface="Times New Roman" panose="02020603050405020304" pitchFamily="18" charset="0"/>
                <a:ea typeface="Calibri" panose="020F0502020204030204" pitchFamily="34" charset="0"/>
                <a:cs typeface="Arial" panose="020B0604020202020204" pitchFamily="34" charset="0"/>
              </a:rPr>
              <a:t>aiswal</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16602</a:t>
            </a:r>
            <a:r>
              <a:rPr lang="en-IN" sz="1800" b="1"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IN" b="1" dirty="0" smtClean="0">
                <a:latin typeface="Times New Roman" panose="02020603050405020304" pitchFamily="18" charset="0"/>
                <a:ea typeface="Calibri" panose="020F0502020204030204" pitchFamily="34" charset="0"/>
                <a:cs typeface="Arial" panose="020B0604020202020204" pitchFamily="34" charset="0"/>
              </a:rPr>
              <a:t>Akash </a:t>
            </a:r>
            <a:r>
              <a:rPr lang="en-IN" b="1" dirty="0">
                <a:latin typeface="Times New Roman" panose="02020603050405020304" pitchFamily="18" charset="0"/>
                <a:ea typeface="Calibri" panose="020F0502020204030204" pitchFamily="34" charset="0"/>
                <a:cs typeface="Arial" panose="020B0604020202020204" pitchFamily="34" charset="0"/>
              </a:rPr>
              <a:t>S</a:t>
            </a:r>
            <a:r>
              <a:rPr lang="en-IN" b="1" dirty="0" smtClean="0">
                <a:latin typeface="Times New Roman" panose="02020603050405020304" pitchFamily="18" charset="0"/>
                <a:ea typeface="Calibri" panose="020F0502020204030204" pitchFamily="34" charset="0"/>
                <a:cs typeface="Arial" panose="020B0604020202020204" pitchFamily="34" charset="0"/>
              </a:rPr>
              <a:t>ingh</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a:t>
            </a:r>
            <a:r>
              <a:rPr lang="en-IN" sz="1800" b="1" dirty="0" smtClean="0">
                <a:effectLst/>
                <a:latin typeface="Times New Roman" panose="02020603050405020304" pitchFamily="18" charset="0"/>
                <a:ea typeface="Calibri" panose="020F0502020204030204" pitchFamily="34" charset="0"/>
                <a:cs typeface="Arial" panose="020B0604020202020204" pitchFamily="34" charset="0"/>
              </a:rPr>
              <a:t>16605)</a:t>
            </a:r>
            <a:r>
              <a:rPr lang="en-IN" sz="2000" b="1" dirty="0" smtClean="0">
                <a:latin typeface="Times New Roman" panose="02020603050405020304" pitchFamily="18" charset="0"/>
                <a:ea typeface="Calibri" panose="020F0502020204030204" pitchFamily="34" charset="0"/>
                <a:cs typeface="Arial" panose="020B0604020202020204" pitchFamily="34" charset="0"/>
              </a:rPr>
              <a:t> </a:t>
            </a:r>
            <a:endParaRPr lang="en-IN" sz="2000" b="1" dirty="0">
              <a:latin typeface="Times New Roman" panose="02020603050405020304" pitchFamily="18"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C22128D1-C128-46F6-9A9F-26BB2326A8A2}"/>
              </a:ext>
            </a:extLst>
          </p:cNvPr>
          <p:cNvSpPr txBox="1"/>
          <p:nvPr/>
        </p:nvSpPr>
        <p:spPr>
          <a:xfrm>
            <a:off x="3839005" y="2605825"/>
            <a:ext cx="2831096" cy="1015663"/>
          </a:xfrm>
          <a:prstGeom prst="rect">
            <a:avLst/>
          </a:prstGeom>
          <a:noFill/>
        </p:spPr>
        <p:txBody>
          <a:bodyPr wrap="none" rtlCol="0">
            <a:spAutoFit/>
          </a:bodyPr>
          <a:lstStyle/>
          <a:p>
            <a:r>
              <a:rPr lang="en-US" sz="2000" b="1" dirty="0"/>
              <a:t>Bachelor of Technology </a:t>
            </a:r>
          </a:p>
          <a:p>
            <a:r>
              <a:rPr lang="en-US" sz="2000" b="1" dirty="0"/>
              <a:t>                    In</a:t>
            </a:r>
          </a:p>
          <a:p>
            <a:r>
              <a:rPr lang="en-US" sz="2000" b="1" dirty="0"/>
              <a:t>Information Technology</a:t>
            </a:r>
          </a:p>
        </p:txBody>
      </p:sp>
      <p:sp>
        <p:nvSpPr>
          <p:cNvPr id="18" name="TextBox 17">
            <a:extLst>
              <a:ext uri="{FF2B5EF4-FFF2-40B4-BE49-F238E27FC236}">
                <a16:creationId xmlns="" xmlns:a16="http://schemas.microsoft.com/office/drawing/2014/main" id="{0410DEAF-E475-435C-9CCC-2B4B54478629}"/>
              </a:ext>
            </a:extLst>
          </p:cNvPr>
          <p:cNvSpPr txBox="1"/>
          <p:nvPr/>
        </p:nvSpPr>
        <p:spPr>
          <a:xfrm>
            <a:off x="3899055" y="3621488"/>
            <a:ext cx="3038781" cy="677108"/>
          </a:xfrm>
          <a:prstGeom prst="rect">
            <a:avLst/>
          </a:prstGeom>
          <a:noFill/>
        </p:spPr>
        <p:txBody>
          <a:bodyPr wrap="none" rtlCol="0">
            <a:spAutoFit/>
          </a:bodyPr>
          <a:lstStyle/>
          <a:p>
            <a:r>
              <a:rPr lang="en-US" dirty="0" smtClean="0"/>
              <a:t>  Under </a:t>
            </a:r>
            <a:r>
              <a:rPr lang="en-US" dirty="0"/>
              <a:t>The Supervision </a:t>
            </a:r>
            <a:r>
              <a:rPr lang="en-US" dirty="0" smtClean="0"/>
              <a:t>Of</a:t>
            </a:r>
          </a:p>
          <a:p>
            <a:r>
              <a:rPr lang="en-US" sz="2000" b="1" dirty="0" smtClean="0"/>
              <a:t>Mr. </a:t>
            </a:r>
            <a:r>
              <a:rPr lang="en-US" sz="2000" b="1" dirty="0" err="1" smtClean="0"/>
              <a:t>Raushan</a:t>
            </a:r>
            <a:r>
              <a:rPr lang="en-US" sz="2000" b="1" dirty="0" smtClean="0"/>
              <a:t> Kumar Singh</a:t>
            </a:r>
            <a:endParaRPr lang="en-US" sz="2000" b="1" dirty="0"/>
          </a:p>
        </p:txBody>
      </p:sp>
    </p:spTree>
    <p:extLst>
      <p:ext uri="{BB962C8B-B14F-4D97-AF65-F5344CB8AC3E}">
        <p14:creationId xmlns:p14="http://schemas.microsoft.com/office/powerpoint/2010/main" val="32427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0" name="Rectangle 12">
            <a:extLst>
              <a:ext uri="{FF2B5EF4-FFF2-40B4-BE49-F238E27FC236}">
                <a16:creationId xmlns="" xmlns:a16="http://schemas.microsoft.com/office/drawing/2014/main" id="{809C0BCD-BEE9-423F-A51C-BCCD8E5EAA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4">
            <a:extLst>
              <a:ext uri="{FF2B5EF4-FFF2-40B4-BE49-F238E27FC236}">
                <a16:creationId xmlns="" xmlns:a16="http://schemas.microsoft.com/office/drawing/2014/main" id="{9998D094-42B2-42BA-AA14-E8FBE073A5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16">
            <a:extLst>
              <a:ext uri="{FF2B5EF4-FFF2-40B4-BE49-F238E27FC236}">
                <a16:creationId xmlns="" xmlns:a16="http://schemas.microsoft.com/office/drawing/2014/main" id="{8465D64B-59F4-4BDC-B833-A17EF1E046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3" name="Rectangle 18">
            <a:extLst>
              <a:ext uri="{FF2B5EF4-FFF2-40B4-BE49-F238E27FC236}">
                <a16:creationId xmlns="" xmlns:a16="http://schemas.microsoft.com/office/drawing/2014/main" id="{8677094E-F0FE-4EC2-9511-5A411A2E1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54" name="Rectangle 20">
            <a:extLst>
              <a:ext uri="{FF2B5EF4-FFF2-40B4-BE49-F238E27FC236}">
                <a16:creationId xmlns="" xmlns:a16="http://schemas.microsoft.com/office/drawing/2014/main" id="{E0E1ADA3-256B-436F-BB84-15BF272B4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89378" y="246887"/>
            <a:ext cx="5861321"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22">
            <a:extLst>
              <a:ext uri="{FF2B5EF4-FFF2-40B4-BE49-F238E27FC236}">
                <a16:creationId xmlns="" xmlns:a16="http://schemas.microsoft.com/office/drawing/2014/main" id="{7DDC7D3D-A4F6-4638-B02B-2DBB6C11F5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736924" y="4220801"/>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6" name="Rectangle 24">
            <a:extLst>
              <a:ext uri="{FF2B5EF4-FFF2-40B4-BE49-F238E27FC236}">
                <a16:creationId xmlns="" xmlns:a16="http://schemas.microsoft.com/office/drawing/2014/main" id="{5C091E65-5627-4CC0-82AA-74A3C89D7C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 xmlns:a16="http://schemas.microsoft.com/office/drawing/2014/main" id="{93C29AB3-86E6-4EC9-90B2-52A889E98A64}"/>
              </a:ext>
            </a:extLst>
          </p:cNvPr>
          <p:cNvSpPr txBox="1"/>
          <p:nvPr/>
        </p:nvSpPr>
        <p:spPr>
          <a:xfrm>
            <a:off x="6736924" y="857675"/>
            <a:ext cx="4566230" cy="3437782"/>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7200" b="1" cap="all">
                <a:solidFill>
                  <a:srgbClr val="FFFFFF"/>
                </a:solidFill>
                <a:latin typeface="+mj-lt"/>
                <a:ea typeface="+mj-ea"/>
                <a:cs typeface="+mj-cs"/>
              </a:rPr>
              <a:t>User Case Diagram</a:t>
            </a:r>
          </a:p>
        </p:txBody>
      </p:sp>
      <p:pic>
        <p:nvPicPr>
          <p:cNvPr id="8" name="Picture 7" descr="A picture containing text, map&#10;&#10;Description automatically generated">
            <a:extLst>
              <a:ext uri="{FF2B5EF4-FFF2-40B4-BE49-F238E27FC236}">
                <a16:creationId xmlns="" xmlns:a16="http://schemas.microsoft.com/office/drawing/2014/main" id="{0A1D24D9-86E0-4352-804F-1C2ABECAADEF}"/>
              </a:ext>
            </a:extLst>
          </p:cNvPr>
          <p:cNvPicPr/>
          <p:nvPr/>
        </p:nvPicPr>
        <p:blipFill rotWithShape="1">
          <a:blip r:embed="rId2"/>
          <a:srcRect r="437" b="3"/>
          <a:stretch/>
        </p:blipFill>
        <p:spPr>
          <a:xfrm>
            <a:off x="424070" y="503583"/>
            <a:ext cx="5433391" cy="5738191"/>
          </a:xfrm>
          <a:prstGeom prst="rect">
            <a:avLst/>
          </a:prstGeom>
          <a:noFill/>
        </p:spPr>
      </p:pic>
      <p:sp>
        <p:nvSpPr>
          <p:cNvPr id="5" name="TextBox 4">
            <a:extLst>
              <a:ext uri="{FF2B5EF4-FFF2-40B4-BE49-F238E27FC236}">
                <a16:creationId xmlns="" xmlns:a16="http://schemas.microsoft.com/office/drawing/2014/main" id="{9C0B7DA6-8E0A-4E84-BB43-7429490A7F9A}"/>
              </a:ext>
            </a:extLst>
          </p:cNvPr>
          <p:cNvSpPr txBox="1"/>
          <p:nvPr/>
        </p:nvSpPr>
        <p:spPr>
          <a:xfrm>
            <a:off x="3034748" y="1683026"/>
            <a:ext cx="184731"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59" y="240791"/>
            <a:ext cx="5860778" cy="6250159"/>
          </a:xfrm>
          <a:prstGeom prst="rect">
            <a:avLst/>
          </a:prstGeom>
        </p:spPr>
      </p:pic>
    </p:spTree>
    <p:extLst>
      <p:ext uri="{BB962C8B-B14F-4D97-AF65-F5344CB8AC3E}">
        <p14:creationId xmlns:p14="http://schemas.microsoft.com/office/powerpoint/2010/main" val="173540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79CBD3C9-4E66-426D-948E-7CF4778107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DDB95FCF-AD96-482F-9FB8-CD95725E6E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 xmlns:a16="http://schemas.microsoft.com/office/drawing/2014/main" id="{64EEEC00-AD80-4734-BEE6-04CBDEC830C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2ED84DD6-8A68-4994-8094-8DDBE89BF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 xmlns:a16="http://schemas.microsoft.com/office/drawing/2014/main" id="{176049D7-366E-4AC9-B689-460CC28F8E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 xmlns:a16="http://schemas.microsoft.com/office/drawing/2014/main" id="{BC9E91F8-C4AE-4EB0-8B76-FF3F3FC7183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4AD45A04-4150-4943-BB06-EEEDDD73B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 xmlns:a16="http://schemas.microsoft.com/office/drawing/2014/main" id="{875D308F-870F-495C-8A06-26A66AF7CA9C}"/>
              </a:ext>
            </a:extLst>
          </p:cNvPr>
          <p:cNvSpPr txBox="1"/>
          <p:nvPr/>
        </p:nvSpPr>
        <p:spPr>
          <a:xfrm>
            <a:off x="8195138" y="857675"/>
            <a:ext cx="3305696" cy="3622844"/>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5400" b="1" cap="all" dirty="0" smtClean="0">
                <a:solidFill>
                  <a:srgbClr val="FFFFFF"/>
                </a:solidFill>
                <a:latin typeface="+mj-lt"/>
                <a:ea typeface="+mj-ea"/>
                <a:cs typeface="+mj-cs"/>
              </a:rPr>
              <a:t>E-R Diagram</a:t>
            </a:r>
            <a:endParaRPr lang="en-US" sz="5400" b="1" cap="all" dirty="0">
              <a:solidFill>
                <a:srgbClr val="FFFFFF"/>
              </a:solidFill>
              <a:latin typeface="+mj-lt"/>
              <a:ea typeface="+mj-ea"/>
              <a:cs typeface="+mj-cs"/>
            </a:endParaRPr>
          </a:p>
        </p:txBody>
      </p:sp>
      <p:pic>
        <p:nvPicPr>
          <p:cNvPr id="6" name="Picture 5" descr="A picture containing text, map&#10;&#10;Description automatically generated">
            <a:extLst>
              <a:ext uri="{FF2B5EF4-FFF2-40B4-BE49-F238E27FC236}">
                <a16:creationId xmlns="" xmlns:a16="http://schemas.microsoft.com/office/drawing/2014/main" id="{A5C388F7-BF70-4770-9AD0-FC2ABC899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636105"/>
            <a:ext cx="7026107" cy="53671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61" y="243840"/>
            <a:ext cx="7324342" cy="6377939"/>
          </a:xfrm>
          <a:prstGeom prst="rect">
            <a:avLst/>
          </a:prstGeom>
        </p:spPr>
      </p:pic>
    </p:spTree>
    <p:extLst>
      <p:ext uri="{BB962C8B-B14F-4D97-AF65-F5344CB8AC3E}">
        <p14:creationId xmlns:p14="http://schemas.microsoft.com/office/powerpoint/2010/main" val="279574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4158318-7157-45EC-A497-D5394106D57A}"/>
              </a:ext>
            </a:extLst>
          </p:cNvPr>
          <p:cNvSpPr txBox="1"/>
          <p:nvPr/>
        </p:nvSpPr>
        <p:spPr>
          <a:xfrm>
            <a:off x="2344439" y="865938"/>
            <a:ext cx="6657476" cy="5126124"/>
          </a:xfrm>
          <a:prstGeom prst="rect">
            <a:avLst/>
          </a:prstGeom>
        </p:spPr>
        <p:txBody>
          <a:bodyPr vert="horz" lIns="91440" tIns="45720" rIns="91440" bIns="45720" rtlCol="0" anchor="ctr">
            <a:normAutofit/>
          </a:bodyPr>
          <a:lstStyle/>
          <a:p>
            <a:pPr algn="r" defTabSz="914400">
              <a:lnSpc>
                <a:spcPct val="85000"/>
              </a:lnSpc>
              <a:spcBef>
                <a:spcPct val="0"/>
              </a:spcBef>
              <a:spcAft>
                <a:spcPts val="600"/>
              </a:spcAft>
            </a:pPr>
            <a:r>
              <a:rPr lang="en-US" sz="6600" b="1" cap="all" dirty="0">
                <a:latin typeface="+mj-lt"/>
                <a:ea typeface="+mj-ea"/>
                <a:cs typeface="+mj-cs"/>
              </a:rPr>
              <a:t>SCREEN SHOTS</a:t>
            </a:r>
          </a:p>
        </p:txBody>
      </p:sp>
    </p:spTree>
    <p:extLst>
      <p:ext uri="{BB962C8B-B14F-4D97-AF65-F5344CB8AC3E}">
        <p14:creationId xmlns:p14="http://schemas.microsoft.com/office/powerpoint/2010/main" val="41441383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homescreen&#10;&#10;Description automatically generated">
            <a:extLst>
              <a:ext uri="{FF2B5EF4-FFF2-40B4-BE49-F238E27FC236}">
                <a16:creationId xmlns="" xmlns:a16="http://schemas.microsoft.com/office/drawing/2014/main" id="{48960E28-C6AD-4B0C-A54B-08A8E0AFCC2C}"/>
              </a:ext>
            </a:extLst>
          </p:cNvPr>
          <p:cNvPicPr/>
          <p:nvPr/>
        </p:nvPicPr>
        <p:blipFill>
          <a:blip r:embed="rId2"/>
          <a:stretch>
            <a:fillRect/>
          </a:stretch>
        </p:blipFill>
        <p:spPr>
          <a:xfrm>
            <a:off x="1702191" y="422031"/>
            <a:ext cx="8623495" cy="4955832"/>
          </a:xfrm>
          <a:prstGeom prst="rect">
            <a:avLst/>
          </a:prstGeom>
          <a:noFill/>
          <a:ln>
            <a:noFill/>
            <a:prstDash/>
          </a:ln>
        </p:spPr>
      </p:pic>
      <p:sp>
        <p:nvSpPr>
          <p:cNvPr id="9" name="TextBox 8">
            <a:extLst>
              <a:ext uri="{FF2B5EF4-FFF2-40B4-BE49-F238E27FC236}">
                <a16:creationId xmlns="" xmlns:a16="http://schemas.microsoft.com/office/drawing/2014/main" id="{05234114-478C-4408-8F92-48EA83B36881}"/>
              </a:ext>
            </a:extLst>
          </p:cNvPr>
          <p:cNvSpPr txBox="1"/>
          <p:nvPr/>
        </p:nvSpPr>
        <p:spPr>
          <a:xfrm>
            <a:off x="3770788" y="5898486"/>
            <a:ext cx="3968459" cy="461665"/>
          </a:xfrm>
          <a:prstGeom prst="rect">
            <a:avLst/>
          </a:prstGeom>
          <a:noFill/>
        </p:spPr>
        <p:txBody>
          <a:bodyPr wrap="none" rtlCol="0">
            <a:spAutoFit/>
          </a:bodyPr>
          <a:lstStyle/>
          <a:p>
            <a:r>
              <a:rPr lang="en-US" sz="2400" b="1" dirty="0"/>
              <a:t>Home Screen of Our Website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0" y="218942"/>
            <a:ext cx="11732653" cy="5476455"/>
          </a:xfrm>
          <a:prstGeom prst="rect">
            <a:avLst/>
          </a:prstGeom>
        </p:spPr>
      </p:pic>
    </p:spTree>
    <p:extLst>
      <p:ext uri="{BB962C8B-B14F-4D97-AF65-F5344CB8AC3E}">
        <p14:creationId xmlns:p14="http://schemas.microsoft.com/office/powerpoint/2010/main" val="295979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 xmlns:a16="http://schemas.microsoft.com/office/drawing/2014/main" id="{D3781830-8E0E-4884-A42B-DAF6F7CE8F33}"/>
              </a:ext>
            </a:extLst>
          </p:cNvPr>
          <p:cNvPicPr/>
          <p:nvPr/>
        </p:nvPicPr>
        <p:blipFill>
          <a:blip r:embed="rId2"/>
          <a:stretch>
            <a:fillRect/>
          </a:stretch>
        </p:blipFill>
        <p:spPr>
          <a:xfrm>
            <a:off x="1294227" y="590844"/>
            <a:ext cx="9172135" cy="4586068"/>
          </a:xfrm>
          <a:prstGeom prst="rect">
            <a:avLst/>
          </a:prstGeom>
          <a:noFill/>
          <a:ln>
            <a:noFill/>
            <a:prstDash/>
          </a:ln>
        </p:spPr>
      </p:pic>
      <p:sp>
        <p:nvSpPr>
          <p:cNvPr id="9" name="TextBox 8">
            <a:extLst>
              <a:ext uri="{FF2B5EF4-FFF2-40B4-BE49-F238E27FC236}">
                <a16:creationId xmlns="" xmlns:a16="http://schemas.microsoft.com/office/drawing/2014/main" id="{6E9FD004-0EAF-497D-8FE5-C0B720C8E875}"/>
              </a:ext>
            </a:extLst>
          </p:cNvPr>
          <p:cNvSpPr txBox="1"/>
          <p:nvPr/>
        </p:nvSpPr>
        <p:spPr>
          <a:xfrm>
            <a:off x="4451932" y="5771540"/>
            <a:ext cx="2022220" cy="461665"/>
          </a:xfrm>
          <a:prstGeom prst="rect">
            <a:avLst/>
          </a:prstGeom>
          <a:noFill/>
        </p:spPr>
        <p:txBody>
          <a:bodyPr wrap="none" rtlCol="0">
            <a:spAutoFit/>
          </a:bodyPr>
          <a:lstStyle/>
          <a:p>
            <a:r>
              <a:rPr lang="en-US" sz="2400" b="1" dirty="0" smtClean="0"/>
              <a:t>Profile Screen</a:t>
            </a:r>
            <a:endParaRPr lang="en-US"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0" y="236582"/>
            <a:ext cx="11732653" cy="5339970"/>
          </a:xfrm>
          <a:prstGeom prst="rect">
            <a:avLst/>
          </a:prstGeom>
        </p:spPr>
      </p:pic>
    </p:spTree>
    <p:extLst>
      <p:ext uri="{BB962C8B-B14F-4D97-AF65-F5344CB8AC3E}">
        <p14:creationId xmlns:p14="http://schemas.microsoft.com/office/powerpoint/2010/main" val="14913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 xmlns:a16="http://schemas.microsoft.com/office/drawing/2014/main" id="{3AFE8628-4944-4D07-AB1C-CE9DB80DD691}"/>
              </a:ext>
            </a:extLst>
          </p:cNvPr>
          <p:cNvPicPr/>
          <p:nvPr/>
        </p:nvPicPr>
        <p:blipFill>
          <a:blip r:embed="rId2"/>
          <a:stretch>
            <a:fillRect/>
          </a:stretch>
        </p:blipFill>
        <p:spPr>
          <a:xfrm>
            <a:off x="1758462" y="576775"/>
            <a:ext cx="8496885" cy="4628271"/>
          </a:xfrm>
          <a:prstGeom prst="rect">
            <a:avLst/>
          </a:prstGeom>
          <a:noFill/>
          <a:ln>
            <a:noFill/>
            <a:prstDash/>
          </a:ln>
        </p:spPr>
      </p:pic>
      <p:sp>
        <p:nvSpPr>
          <p:cNvPr id="9" name="TextBox 8">
            <a:extLst>
              <a:ext uri="{FF2B5EF4-FFF2-40B4-BE49-F238E27FC236}">
                <a16:creationId xmlns="" xmlns:a16="http://schemas.microsoft.com/office/drawing/2014/main" id="{24A8E709-0956-433F-BC8D-AB18CF1C2D80}"/>
              </a:ext>
            </a:extLst>
          </p:cNvPr>
          <p:cNvSpPr txBox="1"/>
          <p:nvPr/>
        </p:nvSpPr>
        <p:spPr>
          <a:xfrm>
            <a:off x="4189795" y="5775679"/>
            <a:ext cx="1807995" cy="461665"/>
          </a:xfrm>
          <a:prstGeom prst="rect">
            <a:avLst/>
          </a:prstGeom>
          <a:noFill/>
        </p:spPr>
        <p:txBody>
          <a:bodyPr wrap="none" rtlCol="0">
            <a:spAutoFit/>
          </a:bodyPr>
          <a:lstStyle/>
          <a:p>
            <a:r>
              <a:rPr lang="en-US" sz="2400" b="1" dirty="0" smtClean="0"/>
              <a:t>Search Train</a:t>
            </a:r>
            <a:endParaRPr lang="en-US"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218941"/>
            <a:ext cx="11745532" cy="5337797"/>
          </a:xfrm>
          <a:prstGeom prst="rect">
            <a:avLst/>
          </a:prstGeom>
        </p:spPr>
      </p:pic>
    </p:spTree>
    <p:extLst>
      <p:ext uri="{BB962C8B-B14F-4D97-AF65-F5344CB8AC3E}">
        <p14:creationId xmlns:p14="http://schemas.microsoft.com/office/powerpoint/2010/main" val="349773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 xmlns:a16="http://schemas.microsoft.com/office/drawing/2014/main" id="{8D4BA6DE-A579-450C-A4EE-39EDF727D997}"/>
              </a:ext>
            </a:extLst>
          </p:cNvPr>
          <p:cNvPicPr/>
          <p:nvPr/>
        </p:nvPicPr>
        <p:blipFill>
          <a:blip r:embed="rId2"/>
          <a:stretch>
            <a:fillRect/>
          </a:stretch>
        </p:blipFill>
        <p:spPr>
          <a:xfrm>
            <a:off x="1603716" y="562708"/>
            <a:ext cx="9172135" cy="4375052"/>
          </a:xfrm>
          <a:prstGeom prst="rect">
            <a:avLst/>
          </a:prstGeom>
          <a:noFill/>
          <a:ln>
            <a:noFill/>
            <a:prstDash/>
          </a:ln>
        </p:spPr>
      </p:pic>
      <p:sp>
        <p:nvSpPr>
          <p:cNvPr id="9" name="TextBox 8">
            <a:extLst>
              <a:ext uri="{FF2B5EF4-FFF2-40B4-BE49-F238E27FC236}">
                <a16:creationId xmlns="" xmlns:a16="http://schemas.microsoft.com/office/drawing/2014/main" id="{06BFACDE-EE92-4F87-9BDC-8F8A705706C4}"/>
              </a:ext>
            </a:extLst>
          </p:cNvPr>
          <p:cNvSpPr txBox="1"/>
          <p:nvPr/>
        </p:nvSpPr>
        <p:spPr>
          <a:xfrm>
            <a:off x="4658784" y="5716833"/>
            <a:ext cx="2236894" cy="461665"/>
          </a:xfrm>
          <a:prstGeom prst="rect">
            <a:avLst/>
          </a:prstGeom>
          <a:noFill/>
        </p:spPr>
        <p:txBody>
          <a:bodyPr wrap="none" rtlCol="0">
            <a:spAutoFit/>
          </a:bodyPr>
          <a:lstStyle/>
          <a:p>
            <a:r>
              <a:rPr lang="en-US" sz="2400" b="1" dirty="0" smtClean="0"/>
              <a:t>Booked History</a:t>
            </a:r>
            <a:endParaRPr lang="en-US"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20" y="257577"/>
            <a:ext cx="11745532" cy="49583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820" y="257577"/>
            <a:ext cx="11745532" cy="5280338"/>
          </a:xfrm>
          <a:prstGeom prst="rect">
            <a:avLst/>
          </a:prstGeom>
        </p:spPr>
      </p:pic>
    </p:spTree>
    <p:extLst>
      <p:ext uri="{BB962C8B-B14F-4D97-AF65-F5344CB8AC3E}">
        <p14:creationId xmlns:p14="http://schemas.microsoft.com/office/powerpoint/2010/main" val="94333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3CFE49E-4A0E-40DA-9B1A-C7CBC667D9C8}"/>
              </a:ext>
            </a:extLst>
          </p:cNvPr>
          <p:cNvSpPr txBox="1"/>
          <p:nvPr/>
        </p:nvSpPr>
        <p:spPr>
          <a:xfrm>
            <a:off x="3737025" y="432031"/>
            <a:ext cx="1816010" cy="707886"/>
          </a:xfrm>
          <a:prstGeom prst="rect">
            <a:avLst/>
          </a:prstGeom>
          <a:noFill/>
        </p:spPr>
        <p:txBody>
          <a:bodyPr wrap="none" rtlCol="0">
            <a:spAutoFit/>
          </a:bodyPr>
          <a:lstStyle/>
          <a:p>
            <a:r>
              <a:rPr lang="en-US" sz="4000" b="1" dirty="0">
                <a:solidFill>
                  <a:schemeClr val="accent4"/>
                </a:solidFill>
              </a:rPr>
              <a:t>Testing</a:t>
            </a:r>
          </a:p>
        </p:txBody>
      </p:sp>
      <p:sp>
        <p:nvSpPr>
          <p:cNvPr id="5" name="TextBox 4">
            <a:extLst>
              <a:ext uri="{FF2B5EF4-FFF2-40B4-BE49-F238E27FC236}">
                <a16:creationId xmlns="" xmlns:a16="http://schemas.microsoft.com/office/drawing/2014/main" id="{D45CE449-042B-4FC6-8717-5815EBAA5B7C}"/>
              </a:ext>
            </a:extLst>
          </p:cNvPr>
          <p:cNvSpPr txBox="1"/>
          <p:nvPr/>
        </p:nvSpPr>
        <p:spPr>
          <a:xfrm>
            <a:off x="1039801" y="1601067"/>
            <a:ext cx="9215186" cy="1200329"/>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Arial" panose="020B0604020202020204" pitchFamily="34" charset="0"/>
              </a:rPr>
              <a:t>Testing is a process of executing a program with the indent of finding an error. Testing is a crucial element of software quality assurance and presents ultimate review of specification, design and coding.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Box 5">
            <a:extLst>
              <a:ext uri="{FF2B5EF4-FFF2-40B4-BE49-F238E27FC236}">
                <a16:creationId xmlns="" xmlns:a16="http://schemas.microsoft.com/office/drawing/2014/main" id="{B9102908-D802-47D2-BDA8-37624915C6C2}"/>
              </a:ext>
            </a:extLst>
          </p:cNvPr>
          <p:cNvSpPr txBox="1"/>
          <p:nvPr/>
        </p:nvSpPr>
        <p:spPr>
          <a:xfrm>
            <a:off x="897961" y="2523367"/>
            <a:ext cx="9310148" cy="1811265"/>
          </a:xfrm>
          <a:prstGeom prst="rect">
            <a:avLst/>
          </a:prstGeom>
          <a:noFill/>
        </p:spPr>
        <p:txBody>
          <a:bodyPr wrap="square" rtlCol="0">
            <a:spAutoFit/>
          </a:bodyPr>
          <a:lstStyle/>
          <a:p>
            <a:pPr marL="0" marR="0" algn="just">
              <a:spcBef>
                <a:spcPts val="0"/>
              </a:spcBef>
              <a:spcAft>
                <a:spcPts val="0"/>
              </a:spcAft>
            </a:pPr>
            <a:r>
              <a:rPr lang="en-IN" sz="2400" b="1" dirty="0">
                <a:effectLst/>
                <a:latin typeface="Times New Roman" panose="02020603050405020304" pitchFamily="18" charset="0"/>
                <a:ea typeface="Times New Roman" panose="02020603050405020304" pitchFamily="18" charset="0"/>
                <a:cs typeface="Arial" panose="020B0604020202020204" pitchFamily="34" charset="0"/>
              </a:rPr>
              <a:t>White-box testing:</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1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1065"/>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White box testing focus on the program control structure. Test cases are derived to ensure </a:t>
            </a:r>
          </a:p>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that all statements in the program have been executed at least once during testing and that </a:t>
            </a:r>
          </a:p>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all logical conditions have been executed.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7" name="TextBox 6">
            <a:extLst>
              <a:ext uri="{FF2B5EF4-FFF2-40B4-BE49-F238E27FC236}">
                <a16:creationId xmlns="" xmlns:a16="http://schemas.microsoft.com/office/drawing/2014/main" id="{CAE1FB01-AFEB-4988-BB14-6ADFCF4BD4A5}"/>
              </a:ext>
            </a:extLst>
          </p:cNvPr>
          <p:cNvSpPr txBox="1"/>
          <p:nvPr/>
        </p:nvSpPr>
        <p:spPr>
          <a:xfrm>
            <a:off x="850953" y="4056605"/>
            <a:ext cx="9490140" cy="3016210"/>
          </a:xfrm>
          <a:prstGeom prst="rect">
            <a:avLst/>
          </a:prstGeom>
          <a:noFill/>
        </p:spPr>
        <p:txBody>
          <a:bodyPr wrap="square" rtlCol="0">
            <a:spAutoFit/>
          </a:bodyPr>
          <a:lstStyle/>
          <a:p>
            <a:pPr marL="0" marR="0" algn="just">
              <a:spcBef>
                <a:spcPts val="0"/>
              </a:spcBef>
              <a:spcAft>
                <a:spcPts val="0"/>
              </a:spcAft>
            </a:pPr>
            <a:r>
              <a:rPr lang="en-IN" sz="2400" b="1" dirty="0">
                <a:effectLst/>
                <a:latin typeface="Times New Roman" panose="02020603050405020304" pitchFamily="18" charset="0"/>
                <a:ea typeface="Times New Roman" panose="02020603050405020304" pitchFamily="18" charset="0"/>
                <a:cs typeface="Arial" panose="020B0604020202020204" pitchFamily="34" charset="0"/>
              </a:rPr>
              <a:t>Block-box testing:</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1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1065"/>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dirty="0">
                <a:latin typeface="Calibri" panose="020F0502020204030204" pitchFamily="34" charset="0"/>
                <a:ea typeface="Times New Roman" panose="02020603050405020304" pitchFamily="18" charset="0"/>
                <a:cs typeface="Arial" panose="020B0604020202020204" pitchFamily="34" charset="0"/>
              </a:rPr>
              <a:t>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Black box testing is designed to validate functional requirements without regard to the </a:t>
            </a:r>
          </a:p>
          <a:p>
            <a:pPr algn="just">
              <a:lnSpc>
                <a:spcPct val="145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internal workings of a program. Black box testing mainly focuses on the information domain</a:t>
            </a:r>
          </a:p>
          <a:p>
            <a:pPr algn="just">
              <a:lnSpc>
                <a:spcPct val="145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of the software,. deriving test cases by partitioning input and output in a manner that provides </a:t>
            </a:r>
          </a:p>
          <a:p>
            <a:pPr algn="just">
              <a:lnSpc>
                <a:spcPct val="145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through test coverage. Incorrect and missing functions, interface errors, errors in data structures, </a:t>
            </a:r>
          </a:p>
          <a:p>
            <a:pPr algn="just">
              <a:lnSpc>
                <a:spcPct val="145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error in functional logic are the errors falling in this category.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45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6495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49CC3A4-6CE0-4209-B459-BC28243318D1}"/>
              </a:ext>
            </a:extLst>
          </p:cNvPr>
          <p:cNvSpPr txBox="1"/>
          <p:nvPr/>
        </p:nvSpPr>
        <p:spPr>
          <a:xfrm>
            <a:off x="1086678" y="940905"/>
            <a:ext cx="2743251" cy="461665"/>
          </a:xfrm>
          <a:prstGeom prst="rect">
            <a:avLst/>
          </a:prstGeom>
          <a:noFill/>
        </p:spPr>
        <p:txBody>
          <a:bodyPr wrap="none" rtlCol="0">
            <a:spAutoFit/>
          </a:bodyPr>
          <a:lstStyle/>
          <a:p>
            <a:r>
              <a:rPr lang="en-US" sz="2400" b="1" dirty="0"/>
              <a:t>Testing Strategies :</a:t>
            </a:r>
          </a:p>
        </p:txBody>
      </p:sp>
      <p:sp>
        <p:nvSpPr>
          <p:cNvPr id="5" name="TextBox 4">
            <a:extLst>
              <a:ext uri="{FF2B5EF4-FFF2-40B4-BE49-F238E27FC236}">
                <a16:creationId xmlns="" xmlns:a16="http://schemas.microsoft.com/office/drawing/2014/main" id="{ED32E212-CCF0-495D-930F-6CB512D19E25}"/>
              </a:ext>
            </a:extLst>
          </p:cNvPr>
          <p:cNvSpPr txBox="1"/>
          <p:nvPr/>
        </p:nvSpPr>
        <p:spPr>
          <a:xfrm>
            <a:off x="1437364" y="1537253"/>
            <a:ext cx="8793313" cy="1200329"/>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Arial" panose="020B0604020202020204" pitchFamily="34" charset="0"/>
              </a:rPr>
              <a:t>A strategy for software testing must accommodate low-level tests that are necessary to verify that all small source code segment has been correctly implemented as well as high-level tests that validate major system functions against customer requirements.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6" name="TextBox 5">
            <a:extLst>
              <a:ext uri="{FF2B5EF4-FFF2-40B4-BE49-F238E27FC236}">
                <a16:creationId xmlns="" xmlns:a16="http://schemas.microsoft.com/office/drawing/2014/main" id="{44C1D04D-C375-4B12-AA0D-6C4C157606A0}"/>
              </a:ext>
            </a:extLst>
          </p:cNvPr>
          <p:cNvSpPr txBox="1"/>
          <p:nvPr/>
        </p:nvSpPr>
        <p:spPr>
          <a:xfrm>
            <a:off x="1086678" y="3429000"/>
            <a:ext cx="3286156" cy="461665"/>
          </a:xfrm>
          <a:prstGeom prst="rect">
            <a:avLst/>
          </a:prstGeom>
          <a:noFill/>
        </p:spPr>
        <p:txBody>
          <a:bodyPr wrap="none" rtlCol="0">
            <a:spAutoFit/>
          </a:bodyPr>
          <a:lstStyle/>
          <a:p>
            <a:r>
              <a:rPr lang="en-US" sz="2400" b="1" dirty="0"/>
              <a:t>Testing Fundamentals :</a:t>
            </a:r>
          </a:p>
        </p:txBody>
      </p:sp>
      <p:sp>
        <p:nvSpPr>
          <p:cNvPr id="7" name="TextBox 6">
            <a:extLst>
              <a:ext uri="{FF2B5EF4-FFF2-40B4-BE49-F238E27FC236}">
                <a16:creationId xmlns="" xmlns:a16="http://schemas.microsoft.com/office/drawing/2014/main" id="{67FDE43C-6375-4CBC-A144-6350C56AF7A3}"/>
              </a:ext>
            </a:extLst>
          </p:cNvPr>
          <p:cNvSpPr txBox="1"/>
          <p:nvPr/>
        </p:nvSpPr>
        <p:spPr>
          <a:xfrm>
            <a:off x="1142750" y="4204544"/>
            <a:ext cx="9382539" cy="2232406"/>
          </a:xfrm>
          <a:prstGeom prst="rect">
            <a:avLst/>
          </a:prstGeom>
          <a:noFill/>
        </p:spPr>
        <p:txBody>
          <a:bodyPr wrap="square" rtlCol="0">
            <a:spAutoFit/>
          </a:bodyPr>
          <a:lstStyle/>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Testing is a process of executing program with the intent of finding error. A good test case </a:t>
            </a:r>
          </a:p>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is  one that has high probability of finding an undiscovered error. If testing is con-</a:t>
            </a:r>
          </a:p>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ducted  successfully it uncovers the errors in the software. Testing cannot show </a:t>
            </a:r>
          </a:p>
          <a:p>
            <a:pPr marL="0" marR="0" indent="457200" algn="just">
              <a:lnSpc>
                <a:spcPct val="145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absence of defects, it can only show that software defects present.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1000"/>
              </a:lnSpc>
              <a:spcBef>
                <a:spcPts val="0"/>
              </a:spcBef>
              <a:spcAft>
                <a:spcPts val="0"/>
              </a:spcAft>
            </a:pPr>
            <a:r>
              <a:rPr lang="en-IN" sz="1800" dirty="0">
                <a:effectLst/>
                <a:latin typeface="Calibri" panose="020F0502020204030204" pitchFamily="34" charset="0"/>
                <a:ea typeface="Calibri" panose="020F0502020204030204" pitchFamily="34" charset="0"/>
                <a:cs typeface="Arial" panose="020B0604020202020204" pitchFamily="34" charset="0"/>
              </a:rPr>
              <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952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51B71C5-9463-4CD8-85B8-E0A105E1A1DD}"/>
              </a:ext>
            </a:extLst>
          </p:cNvPr>
          <p:cNvSpPr txBox="1"/>
          <p:nvPr/>
        </p:nvSpPr>
        <p:spPr>
          <a:xfrm>
            <a:off x="3896139" y="622852"/>
            <a:ext cx="2603598" cy="707886"/>
          </a:xfrm>
          <a:prstGeom prst="rect">
            <a:avLst/>
          </a:prstGeom>
          <a:noFill/>
        </p:spPr>
        <p:txBody>
          <a:bodyPr wrap="none" rtlCol="0">
            <a:spAutoFit/>
          </a:bodyPr>
          <a:lstStyle/>
          <a:p>
            <a:r>
              <a:rPr lang="en-US" sz="4000" b="1" dirty="0">
                <a:solidFill>
                  <a:schemeClr val="accent4"/>
                </a:solidFill>
              </a:rPr>
              <a:t>Conclusion</a:t>
            </a:r>
          </a:p>
        </p:txBody>
      </p:sp>
      <p:sp>
        <p:nvSpPr>
          <p:cNvPr id="5" name="TextBox 4">
            <a:extLst>
              <a:ext uri="{FF2B5EF4-FFF2-40B4-BE49-F238E27FC236}">
                <a16:creationId xmlns="" xmlns:a16="http://schemas.microsoft.com/office/drawing/2014/main" id="{3D957984-8F40-4896-9476-148F6EAB9721}"/>
              </a:ext>
            </a:extLst>
          </p:cNvPr>
          <p:cNvSpPr txBox="1"/>
          <p:nvPr/>
        </p:nvSpPr>
        <p:spPr>
          <a:xfrm>
            <a:off x="1140866" y="1457739"/>
            <a:ext cx="10325327" cy="2862322"/>
          </a:xfrm>
          <a:prstGeom prst="rect">
            <a:avLst/>
          </a:prstGeom>
          <a:noFill/>
        </p:spPr>
        <p:txBody>
          <a:bodyPr wrap="none" rtlCol="0">
            <a:spAutoFit/>
          </a:bodyPr>
          <a:lstStyle/>
          <a:p>
            <a:r>
              <a:rPr lang="en-US" sz="2000" dirty="0"/>
              <a:t>Rather than designing manually we have made use of computer as once that </a:t>
            </a:r>
            <a:r>
              <a:rPr lang="en-US" sz="2000" dirty="0" err="1"/>
              <a:t>data‟s</a:t>
            </a:r>
            <a:r>
              <a:rPr lang="en-US" sz="2000" dirty="0"/>
              <a:t> are </a:t>
            </a:r>
            <a:r>
              <a:rPr lang="en-US" sz="2000" dirty="0" smtClean="0"/>
              <a:t>input</a:t>
            </a:r>
          </a:p>
          <a:p>
            <a:r>
              <a:rPr lang="en-US" sz="2000" dirty="0" smtClean="0"/>
              <a:t> </a:t>
            </a:r>
            <a:r>
              <a:rPr lang="en-US" sz="2000" dirty="0"/>
              <a:t>it </a:t>
            </a:r>
            <a:r>
              <a:rPr lang="en-US" sz="2000" dirty="0" smtClean="0"/>
              <a:t>performs accurate </a:t>
            </a:r>
            <a:r>
              <a:rPr lang="en-US" sz="2000" dirty="0"/>
              <a:t>function. There is no chance of fault or miscalculation if the data are </a:t>
            </a:r>
            <a:r>
              <a:rPr lang="en-US" sz="2000" dirty="0" smtClean="0"/>
              <a:t> </a:t>
            </a:r>
          </a:p>
          <a:p>
            <a:r>
              <a:rPr lang="en-US" sz="2000" dirty="0" err="1" smtClean="0"/>
              <a:t>feeded</a:t>
            </a:r>
            <a:r>
              <a:rPr lang="en-US" sz="2000" dirty="0" smtClean="0"/>
              <a:t> correctly. Use </a:t>
            </a:r>
            <a:r>
              <a:rPr lang="en-US" sz="2000" dirty="0"/>
              <a:t>of the computers has solved many problems, which are faced while </a:t>
            </a:r>
            <a:endParaRPr lang="en-US" sz="2000" dirty="0" smtClean="0"/>
          </a:p>
          <a:p>
            <a:r>
              <a:rPr lang="en-US" sz="2000" dirty="0" smtClean="0"/>
              <a:t>manual calculation.</a:t>
            </a:r>
          </a:p>
          <a:p>
            <a:endParaRPr lang="en-US" sz="2000" dirty="0"/>
          </a:p>
          <a:p>
            <a:r>
              <a:rPr lang="en-US" sz="2000" dirty="0"/>
              <a:t>This is not the end but beginning of the versatile, efficient and outsourcing railway </a:t>
            </a:r>
            <a:r>
              <a:rPr lang="en-US" sz="2000" dirty="0" smtClean="0"/>
              <a:t>reservation</a:t>
            </a:r>
          </a:p>
          <a:p>
            <a:r>
              <a:rPr lang="en-US" sz="2000" dirty="0" smtClean="0"/>
              <a:t> </a:t>
            </a:r>
            <a:r>
              <a:rPr lang="en-US" sz="2000" dirty="0"/>
              <a:t>system. This is the one which is Railway Reservation System compatible to all operating system</a:t>
            </a:r>
            <a:r>
              <a:rPr lang="en-US" sz="2000" dirty="0" smtClean="0"/>
              <a:t>.</a:t>
            </a:r>
          </a:p>
          <a:p>
            <a:r>
              <a:rPr lang="en-US" sz="2000" dirty="0" smtClean="0"/>
              <a:t> </a:t>
            </a:r>
            <a:r>
              <a:rPr lang="en-US" sz="2000" dirty="0"/>
              <a:t>By making this we project we made a small footstep towards the path of progress of platform </a:t>
            </a:r>
            <a:endParaRPr lang="en-US" sz="2000" dirty="0" smtClean="0"/>
          </a:p>
          <a:p>
            <a:r>
              <a:rPr lang="en-US" sz="2000" dirty="0" smtClean="0"/>
              <a:t>independent </a:t>
            </a:r>
            <a:r>
              <a:rPr lang="en-US" sz="2000" dirty="0"/>
              <a:t>railway reservation system.</a:t>
            </a:r>
          </a:p>
        </p:txBody>
      </p:sp>
    </p:spTree>
    <p:extLst>
      <p:ext uri="{BB962C8B-B14F-4D97-AF65-F5344CB8AC3E}">
        <p14:creationId xmlns:p14="http://schemas.microsoft.com/office/powerpoint/2010/main" val="375833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3AC8CE1-7460-4882-B001-310D6CF157A1}"/>
              </a:ext>
            </a:extLst>
          </p:cNvPr>
          <p:cNvSpPr txBox="1"/>
          <p:nvPr/>
        </p:nvSpPr>
        <p:spPr>
          <a:xfrm>
            <a:off x="755374" y="569893"/>
            <a:ext cx="3882887" cy="584775"/>
          </a:xfrm>
          <a:prstGeom prst="rect">
            <a:avLst/>
          </a:prstGeom>
          <a:noFill/>
        </p:spPr>
        <p:txBody>
          <a:bodyPr wrap="square" rtlCol="0">
            <a:spAutoFit/>
          </a:bodyPr>
          <a:lstStyle/>
          <a:p>
            <a:r>
              <a:rPr lang="en-US" sz="3200" b="1" dirty="0">
                <a:solidFill>
                  <a:schemeClr val="accent4"/>
                </a:solidFill>
              </a:rPr>
              <a:t>Presentation Outline</a:t>
            </a:r>
          </a:p>
        </p:txBody>
      </p:sp>
      <p:sp>
        <p:nvSpPr>
          <p:cNvPr id="5" name="TextBox 4">
            <a:extLst>
              <a:ext uri="{FF2B5EF4-FFF2-40B4-BE49-F238E27FC236}">
                <a16:creationId xmlns="" xmlns:a16="http://schemas.microsoft.com/office/drawing/2014/main" id="{5A0B63CE-C2D5-4442-BA48-42FB38A4ED77}"/>
              </a:ext>
            </a:extLst>
          </p:cNvPr>
          <p:cNvSpPr txBox="1"/>
          <p:nvPr/>
        </p:nvSpPr>
        <p:spPr>
          <a:xfrm>
            <a:off x="874642" y="1524000"/>
            <a:ext cx="209384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 Introduction</a:t>
            </a:r>
          </a:p>
        </p:txBody>
      </p:sp>
      <p:sp>
        <p:nvSpPr>
          <p:cNvPr id="6" name="TextBox 5">
            <a:extLst>
              <a:ext uri="{FF2B5EF4-FFF2-40B4-BE49-F238E27FC236}">
                <a16:creationId xmlns="" xmlns:a16="http://schemas.microsoft.com/office/drawing/2014/main" id="{D849E753-7A14-4373-B2C1-E85B9703BC22}"/>
              </a:ext>
            </a:extLst>
          </p:cNvPr>
          <p:cNvSpPr txBox="1"/>
          <p:nvPr/>
        </p:nvSpPr>
        <p:spPr>
          <a:xfrm>
            <a:off x="874641" y="1893332"/>
            <a:ext cx="209384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 Objectives</a:t>
            </a:r>
          </a:p>
        </p:txBody>
      </p:sp>
      <p:sp>
        <p:nvSpPr>
          <p:cNvPr id="9" name="TextBox 8">
            <a:extLst>
              <a:ext uri="{FF2B5EF4-FFF2-40B4-BE49-F238E27FC236}">
                <a16:creationId xmlns="" xmlns:a16="http://schemas.microsoft.com/office/drawing/2014/main" id="{AA21B0AE-D4C9-4607-8008-83F86851ED07}"/>
              </a:ext>
            </a:extLst>
          </p:cNvPr>
          <p:cNvSpPr txBox="1"/>
          <p:nvPr/>
        </p:nvSpPr>
        <p:spPr>
          <a:xfrm>
            <a:off x="874640" y="2262664"/>
            <a:ext cx="458525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System Requirements</a:t>
            </a:r>
          </a:p>
        </p:txBody>
      </p:sp>
      <p:sp>
        <p:nvSpPr>
          <p:cNvPr id="10" name="TextBox 9">
            <a:extLst>
              <a:ext uri="{FF2B5EF4-FFF2-40B4-BE49-F238E27FC236}">
                <a16:creationId xmlns="" xmlns:a16="http://schemas.microsoft.com/office/drawing/2014/main" id="{E7FCB3B2-B093-4AE4-87B3-EDDDD67D555B}"/>
              </a:ext>
            </a:extLst>
          </p:cNvPr>
          <p:cNvSpPr txBox="1"/>
          <p:nvPr/>
        </p:nvSpPr>
        <p:spPr>
          <a:xfrm>
            <a:off x="874639" y="3429000"/>
            <a:ext cx="162576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 Modules</a:t>
            </a:r>
          </a:p>
        </p:txBody>
      </p:sp>
      <p:sp>
        <p:nvSpPr>
          <p:cNvPr id="11" name="TextBox 10">
            <a:extLst>
              <a:ext uri="{FF2B5EF4-FFF2-40B4-BE49-F238E27FC236}">
                <a16:creationId xmlns="" xmlns:a16="http://schemas.microsoft.com/office/drawing/2014/main" id="{EBF84507-2816-489A-9BCC-1E58E830CEEA}"/>
              </a:ext>
            </a:extLst>
          </p:cNvPr>
          <p:cNvSpPr txBox="1"/>
          <p:nvPr/>
        </p:nvSpPr>
        <p:spPr>
          <a:xfrm>
            <a:off x="1383574" y="2628478"/>
            <a:ext cx="356738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Software Requirements</a:t>
            </a:r>
          </a:p>
          <a:p>
            <a:pPr marL="285750" indent="-285750">
              <a:buFont typeface="Arial" panose="020B0604020202020204" pitchFamily="34" charset="0"/>
              <a:buChar char="•"/>
            </a:pPr>
            <a:r>
              <a:rPr lang="en-US" sz="2400" dirty="0"/>
              <a:t>Hardware Requirements</a:t>
            </a:r>
          </a:p>
        </p:txBody>
      </p:sp>
      <p:sp>
        <p:nvSpPr>
          <p:cNvPr id="12" name="TextBox 11">
            <a:extLst>
              <a:ext uri="{FF2B5EF4-FFF2-40B4-BE49-F238E27FC236}">
                <a16:creationId xmlns="" xmlns:a16="http://schemas.microsoft.com/office/drawing/2014/main" id="{167EAE3F-4A58-4649-96D3-0318E47B22B0}"/>
              </a:ext>
            </a:extLst>
          </p:cNvPr>
          <p:cNvSpPr txBox="1"/>
          <p:nvPr/>
        </p:nvSpPr>
        <p:spPr>
          <a:xfrm>
            <a:off x="874639" y="3832325"/>
            <a:ext cx="288329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User Case Diagram</a:t>
            </a:r>
          </a:p>
        </p:txBody>
      </p:sp>
      <p:sp>
        <p:nvSpPr>
          <p:cNvPr id="13" name="TextBox 12">
            <a:extLst>
              <a:ext uri="{FF2B5EF4-FFF2-40B4-BE49-F238E27FC236}">
                <a16:creationId xmlns="" xmlns:a16="http://schemas.microsoft.com/office/drawing/2014/main" id="{BD7D3C25-5E1A-4D85-9A22-EDBFEA715892}"/>
              </a:ext>
            </a:extLst>
          </p:cNvPr>
          <p:cNvSpPr txBox="1"/>
          <p:nvPr/>
        </p:nvSpPr>
        <p:spPr>
          <a:xfrm>
            <a:off x="877849" y="4259997"/>
            <a:ext cx="209063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E-R Diagram</a:t>
            </a:r>
          </a:p>
        </p:txBody>
      </p:sp>
      <p:sp>
        <p:nvSpPr>
          <p:cNvPr id="14" name="TextBox 13">
            <a:extLst>
              <a:ext uri="{FF2B5EF4-FFF2-40B4-BE49-F238E27FC236}">
                <a16:creationId xmlns="" xmlns:a16="http://schemas.microsoft.com/office/drawing/2014/main" id="{FAD79248-38F2-494F-A136-19327B8AB4A9}"/>
              </a:ext>
            </a:extLst>
          </p:cNvPr>
          <p:cNvSpPr txBox="1"/>
          <p:nvPr/>
        </p:nvSpPr>
        <p:spPr>
          <a:xfrm>
            <a:off x="874639" y="4682304"/>
            <a:ext cx="209865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Screenshots</a:t>
            </a:r>
          </a:p>
        </p:txBody>
      </p:sp>
      <p:sp>
        <p:nvSpPr>
          <p:cNvPr id="15" name="TextBox 14">
            <a:extLst>
              <a:ext uri="{FF2B5EF4-FFF2-40B4-BE49-F238E27FC236}">
                <a16:creationId xmlns="" xmlns:a16="http://schemas.microsoft.com/office/drawing/2014/main" id="{440B7EF7-DE75-4E7D-B3E4-93221BA35B40}"/>
              </a:ext>
            </a:extLst>
          </p:cNvPr>
          <p:cNvSpPr txBox="1"/>
          <p:nvPr/>
        </p:nvSpPr>
        <p:spPr>
          <a:xfrm>
            <a:off x="874639" y="5113042"/>
            <a:ext cx="140904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Testing</a:t>
            </a:r>
          </a:p>
        </p:txBody>
      </p:sp>
      <p:sp>
        <p:nvSpPr>
          <p:cNvPr id="16" name="TextBox 15">
            <a:extLst>
              <a:ext uri="{FF2B5EF4-FFF2-40B4-BE49-F238E27FC236}">
                <a16:creationId xmlns="" xmlns:a16="http://schemas.microsoft.com/office/drawing/2014/main" id="{0324B274-5278-4882-BD40-3867B3C602FD}"/>
              </a:ext>
            </a:extLst>
          </p:cNvPr>
          <p:cNvSpPr txBox="1"/>
          <p:nvPr/>
        </p:nvSpPr>
        <p:spPr>
          <a:xfrm>
            <a:off x="874639" y="5504422"/>
            <a:ext cx="1925527"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Conclusion</a:t>
            </a:r>
          </a:p>
        </p:txBody>
      </p:sp>
      <p:sp>
        <p:nvSpPr>
          <p:cNvPr id="17" name="TextBox 16">
            <a:extLst>
              <a:ext uri="{FF2B5EF4-FFF2-40B4-BE49-F238E27FC236}">
                <a16:creationId xmlns="" xmlns:a16="http://schemas.microsoft.com/office/drawing/2014/main" id="{56A04641-2514-41EA-9ECB-0A2619AC13FD}"/>
              </a:ext>
            </a:extLst>
          </p:cNvPr>
          <p:cNvSpPr txBox="1"/>
          <p:nvPr/>
        </p:nvSpPr>
        <p:spPr>
          <a:xfrm>
            <a:off x="874639" y="5909442"/>
            <a:ext cx="188744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References</a:t>
            </a:r>
          </a:p>
        </p:txBody>
      </p:sp>
    </p:spTree>
    <p:extLst>
      <p:ext uri="{BB962C8B-B14F-4D97-AF65-F5344CB8AC3E}">
        <p14:creationId xmlns:p14="http://schemas.microsoft.com/office/powerpoint/2010/main" val="147292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6F93667-19CD-4C1D-825A-BDCD08C6FFCA}"/>
              </a:ext>
            </a:extLst>
          </p:cNvPr>
          <p:cNvSpPr txBox="1"/>
          <p:nvPr/>
        </p:nvSpPr>
        <p:spPr>
          <a:xfrm>
            <a:off x="3470345" y="269241"/>
            <a:ext cx="2625655" cy="707886"/>
          </a:xfrm>
          <a:prstGeom prst="rect">
            <a:avLst/>
          </a:prstGeom>
          <a:noFill/>
        </p:spPr>
        <p:txBody>
          <a:bodyPr wrap="none" rtlCol="0">
            <a:spAutoFit/>
          </a:bodyPr>
          <a:lstStyle/>
          <a:p>
            <a:r>
              <a:rPr lang="en-US" sz="4000" b="1" dirty="0">
                <a:solidFill>
                  <a:schemeClr val="accent4"/>
                </a:solidFill>
              </a:rPr>
              <a:t>References</a:t>
            </a:r>
          </a:p>
        </p:txBody>
      </p:sp>
      <p:sp>
        <p:nvSpPr>
          <p:cNvPr id="5" name="TextBox 4">
            <a:extLst>
              <a:ext uri="{FF2B5EF4-FFF2-40B4-BE49-F238E27FC236}">
                <a16:creationId xmlns="" xmlns:a16="http://schemas.microsoft.com/office/drawing/2014/main" id="{F901E9ED-C063-4353-9256-5D3571DAAC97}"/>
              </a:ext>
            </a:extLst>
          </p:cNvPr>
          <p:cNvSpPr txBox="1"/>
          <p:nvPr/>
        </p:nvSpPr>
        <p:spPr>
          <a:xfrm>
            <a:off x="566780" y="1012686"/>
            <a:ext cx="8923359" cy="5050678"/>
          </a:xfrm>
          <a:prstGeom prst="rect">
            <a:avLst/>
          </a:prstGeom>
          <a:noFill/>
        </p:spPr>
        <p:txBody>
          <a:bodyPr wrap="square" rtlCol="0">
            <a:spAutoFit/>
          </a:bodyPr>
          <a:lstStyle/>
          <a:p>
            <a:pPr marL="1028700" marR="0" algn="just">
              <a:lnSpc>
                <a:spcPct val="95000"/>
              </a:lnSpc>
              <a:spcBef>
                <a:spcPts val="0"/>
              </a:spcBef>
              <a:spcAft>
                <a:spcPts val="0"/>
              </a:spcAft>
            </a:pPr>
            <a:r>
              <a:rPr lang="en-IN" u="sng" dirty="0">
                <a:solidFill>
                  <a:srgbClr val="0000FF"/>
                </a:solidFill>
                <a:latin typeface="Times New Roman" panose="02020603050405020304" pitchFamily="18" charset="0"/>
                <a:ea typeface="Times New Roman" panose="02020603050405020304" pitchFamily="18" charset="0"/>
                <a:cs typeface="Arial" panose="020B0604020202020204" pitchFamily="34" charset="0"/>
              </a:rPr>
              <a:t>www.google.com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lnSpc>
                <a:spcPct val="95000"/>
              </a:lnSpc>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ts val="5"/>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https://www.w3schools.com/html/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a:t>
            </a: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www.w3schools.com/css/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://www.php.net/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https://getbootstrap.com/docs/4.5/layout/overview/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://www.w3schools.com/php/php_intro.asp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://www.w3schools.com/php/php_mysql_intro.asp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u="sng" dirty="0" smtClean="0">
                <a:solidFill>
                  <a:srgbClr val="0000FF"/>
                </a:solidFill>
                <a:latin typeface="Times New Roman" panose="02020603050405020304" pitchFamily="18" charset="0"/>
                <a:ea typeface="Calibri" panose="020F0502020204030204" pitchFamily="34" charset="0"/>
                <a:cs typeface="Arial" panose="020B0604020202020204" pitchFamily="34" charset="0"/>
              </a:rPr>
              <a:t>https</a:t>
            </a:r>
            <a:r>
              <a:rPr lang="en-IN" u="sng" dirty="0">
                <a:solidFill>
                  <a:srgbClr val="0000FF"/>
                </a:solidFill>
                <a:latin typeface="Times New Roman" panose="02020603050405020304" pitchFamily="18" charset="0"/>
                <a:ea typeface="Calibri" panose="020F0502020204030204" pitchFamily="34" charset="0"/>
                <a:cs typeface="Arial" panose="020B0604020202020204" pitchFamily="34" charset="0"/>
              </a:rPr>
              <a:t>://www.irctc.co.in/nget/train-search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2870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251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23689AF-9081-4C15-9BBE-6F8B1A1879F4}"/>
              </a:ext>
            </a:extLst>
          </p:cNvPr>
          <p:cNvSpPr txBox="1"/>
          <p:nvPr/>
        </p:nvSpPr>
        <p:spPr>
          <a:xfrm>
            <a:off x="3592251" y="708617"/>
            <a:ext cx="2949846" cy="707886"/>
          </a:xfrm>
          <a:prstGeom prst="rect">
            <a:avLst/>
          </a:prstGeom>
          <a:noFill/>
        </p:spPr>
        <p:txBody>
          <a:bodyPr wrap="none" rtlCol="0">
            <a:spAutoFit/>
          </a:bodyPr>
          <a:lstStyle/>
          <a:p>
            <a:r>
              <a:rPr lang="en-US" sz="4000" b="1" dirty="0">
                <a:solidFill>
                  <a:schemeClr val="accent4"/>
                </a:solidFill>
              </a:rPr>
              <a:t>Introduction</a:t>
            </a:r>
          </a:p>
        </p:txBody>
      </p:sp>
      <p:sp>
        <p:nvSpPr>
          <p:cNvPr id="5" name="TextBox 4">
            <a:extLst>
              <a:ext uri="{FF2B5EF4-FFF2-40B4-BE49-F238E27FC236}">
                <a16:creationId xmlns="" xmlns:a16="http://schemas.microsoft.com/office/drawing/2014/main" id="{496A30BA-A669-4BAD-82C5-7ED6F856CB06}"/>
              </a:ext>
            </a:extLst>
          </p:cNvPr>
          <p:cNvSpPr txBox="1"/>
          <p:nvPr/>
        </p:nvSpPr>
        <p:spPr>
          <a:xfrm>
            <a:off x="1160060" y="1924334"/>
            <a:ext cx="7902054"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In today’s era, IoT(Internet of things) has become much popular around the  world. Almost all devices, which are known as smart devices, can connect to the internet and access data from any corner of the world, and whether we like or not it in order to use these services, we need some level of authentication to have access to the services offered by these devices. Examples of the services include; web services like student accounts, administrative platforms, Gmail, Facebook etc.</a:t>
            </a:r>
            <a:endParaRPr lang="en-US" sz="2000" dirty="0"/>
          </a:p>
        </p:txBody>
      </p:sp>
      <p:sp>
        <p:nvSpPr>
          <p:cNvPr id="6" name="TextBox 5">
            <a:extLst>
              <a:ext uri="{FF2B5EF4-FFF2-40B4-BE49-F238E27FC236}">
                <a16:creationId xmlns="" xmlns:a16="http://schemas.microsoft.com/office/drawing/2014/main" id="{71032B75-2CCD-426A-BE33-69881329C7CD}"/>
              </a:ext>
            </a:extLst>
          </p:cNvPr>
          <p:cNvSpPr txBox="1"/>
          <p:nvPr/>
        </p:nvSpPr>
        <p:spPr>
          <a:xfrm>
            <a:off x="1160060" y="4478879"/>
            <a:ext cx="7676371"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On of the most common methods of authentication now our days is through password.</a:t>
            </a:r>
            <a:endParaRPr lang="en-US" sz="2000" dirty="0"/>
          </a:p>
        </p:txBody>
      </p:sp>
      <p:sp>
        <p:nvSpPr>
          <p:cNvPr id="7" name="TextBox 6">
            <a:extLst>
              <a:ext uri="{FF2B5EF4-FFF2-40B4-BE49-F238E27FC236}">
                <a16:creationId xmlns="" xmlns:a16="http://schemas.microsoft.com/office/drawing/2014/main" id="{2B0857EF-BDB8-4A69-A9AB-EDEE42BEF61E}"/>
              </a:ext>
            </a:extLst>
          </p:cNvPr>
          <p:cNvSpPr txBox="1"/>
          <p:nvPr/>
        </p:nvSpPr>
        <p:spPr>
          <a:xfrm>
            <a:off x="1160060" y="5329787"/>
            <a:ext cx="9258757" cy="1292662"/>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Just imaging that a school likes KNIT using a manual account password management system, or not even using an account password management system at all, how dangerous and inconvenient is this?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76" y="256478"/>
            <a:ext cx="11742234" cy="6365971"/>
          </a:xfrm>
          <a:prstGeom prst="rect">
            <a:avLst/>
          </a:prstGeom>
        </p:spPr>
      </p:pic>
    </p:spTree>
    <p:extLst>
      <p:ext uri="{BB962C8B-B14F-4D97-AF65-F5344CB8AC3E}">
        <p14:creationId xmlns:p14="http://schemas.microsoft.com/office/powerpoint/2010/main" val="36373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Rectangle 70">
            <a:extLst>
              <a:ext uri="{FF2B5EF4-FFF2-40B4-BE49-F238E27FC236}">
                <a16:creationId xmlns="" xmlns:a16="http://schemas.microsoft.com/office/drawing/2014/main" id="{D036D0D5-3AA0-47FD-A83C-7A06CA2EEE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Tiered password systems involve having different levels ofpasswords for different types of websites, where the complexity ...">
            <a:extLst>
              <a:ext uri="{FF2B5EF4-FFF2-40B4-BE49-F238E27FC236}">
                <a16:creationId xmlns="" xmlns:a16="http://schemas.microsoft.com/office/drawing/2014/main" id="{7D9EE26F-5CF3-4595-91DD-E012C15956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1140" y="236220"/>
            <a:ext cx="11724639" cy="63779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39" y="236219"/>
            <a:ext cx="11724640" cy="6377939"/>
          </a:xfrm>
          <a:prstGeom prst="rect">
            <a:avLst/>
          </a:prstGeom>
        </p:spPr>
      </p:pic>
    </p:spTree>
    <p:extLst>
      <p:ext uri="{BB962C8B-B14F-4D97-AF65-F5344CB8AC3E}">
        <p14:creationId xmlns:p14="http://schemas.microsoft.com/office/powerpoint/2010/main" val="195531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915FDED-BC47-4587-86FB-0AEC8F677ACD}"/>
              </a:ext>
            </a:extLst>
          </p:cNvPr>
          <p:cNvSpPr txBox="1"/>
          <p:nvPr/>
        </p:nvSpPr>
        <p:spPr>
          <a:xfrm>
            <a:off x="3988904" y="649469"/>
            <a:ext cx="2307042"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000" b="1" dirty="0">
                <a:solidFill>
                  <a:schemeClr val="accent4"/>
                </a:solidFill>
              </a:rPr>
              <a:t>Objective</a:t>
            </a:r>
          </a:p>
        </p:txBody>
      </p:sp>
      <p:sp>
        <p:nvSpPr>
          <p:cNvPr id="5" name="TextBox 4">
            <a:extLst>
              <a:ext uri="{FF2B5EF4-FFF2-40B4-BE49-F238E27FC236}">
                <a16:creationId xmlns="" xmlns:a16="http://schemas.microsoft.com/office/drawing/2014/main" id="{44C355F7-CAFE-4F4A-93BD-5E5C9DE87C74}"/>
              </a:ext>
            </a:extLst>
          </p:cNvPr>
          <p:cNvSpPr txBox="1"/>
          <p:nvPr/>
        </p:nvSpPr>
        <p:spPr>
          <a:xfrm>
            <a:off x="941696" y="1787857"/>
            <a:ext cx="8857398" cy="1831912"/>
          </a:xfrm>
          <a:prstGeom prst="rect">
            <a:avLst/>
          </a:prstGeom>
          <a:noFill/>
        </p:spPr>
        <p:txBody>
          <a:bodyPr wrap="square" rtlCol="0">
            <a:spAutoFit/>
          </a:bodyPr>
          <a:lstStyle/>
          <a:p>
            <a:pPr marL="285750" marR="0" indent="-285750" algn="just">
              <a:lnSpc>
                <a:spcPct val="145000"/>
              </a:lnSpc>
              <a:spcBef>
                <a:spcPts val="0"/>
              </a:spcBef>
              <a:spcAft>
                <a:spcPts val="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Managing passwords is a significant problem for most of the people in the modern  world.  </a:t>
            </a:r>
            <a:r>
              <a:rPr lang="en-IN" sz="2000" dirty="0">
                <a:effectLst/>
                <a:latin typeface="Times New Roman" panose="02020603050405020304" pitchFamily="18" charset="0"/>
                <a:ea typeface="Times New Roman" panose="02020603050405020304" pitchFamily="18" charset="0"/>
              </a:rPr>
              <a:t>As today’s organization deploys an ever-growing number of complex systems, password management choke help desk systems, cause expensive delays and compromise security. </a:t>
            </a:r>
            <a:endParaRPr lang="en-US" sz="2000" dirty="0"/>
          </a:p>
        </p:txBody>
      </p:sp>
      <p:sp>
        <p:nvSpPr>
          <p:cNvPr id="7" name="TextBox 6">
            <a:extLst>
              <a:ext uri="{FF2B5EF4-FFF2-40B4-BE49-F238E27FC236}">
                <a16:creationId xmlns="" xmlns:a16="http://schemas.microsoft.com/office/drawing/2014/main" id="{831D9D74-3005-44BF-8054-F0948AAFE232}"/>
              </a:ext>
            </a:extLst>
          </p:cNvPr>
          <p:cNvSpPr txBox="1"/>
          <p:nvPr/>
        </p:nvSpPr>
        <p:spPr>
          <a:xfrm>
            <a:off x="941498" y="3835020"/>
            <a:ext cx="8857398"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In this regards, a project has been designed and developed as a web application to      </a:t>
            </a:r>
          </a:p>
          <a:p>
            <a:r>
              <a:rPr lang="en-IN" sz="2000" dirty="0">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store passwords securely as called as personal password manager. </a:t>
            </a:r>
            <a:endParaRPr lang="en-US" sz="2000" dirty="0"/>
          </a:p>
        </p:txBody>
      </p:sp>
      <p:sp>
        <p:nvSpPr>
          <p:cNvPr id="8" name="TextBox 7">
            <a:extLst>
              <a:ext uri="{FF2B5EF4-FFF2-40B4-BE49-F238E27FC236}">
                <a16:creationId xmlns="" xmlns:a16="http://schemas.microsoft.com/office/drawing/2014/main" id="{5FD2BDDD-29D2-4BE7-8E81-EAAA46303B04}"/>
              </a:ext>
            </a:extLst>
          </p:cNvPr>
          <p:cNvSpPr txBox="1"/>
          <p:nvPr/>
        </p:nvSpPr>
        <p:spPr>
          <a:xfrm>
            <a:off x="941498" y="4758157"/>
            <a:ext cx="9001668" cy="939360"/>
          </a:xfrm>
          <a:prstGeom prst="rect">
            <a:avLst/>
          </a:prstGeom>
          <a:noFill/>
        </p:spPr>
        <p:txBody>
          <a:bodyPr wrap="square" rtlCol="0">
            <a:spAutoFit/>
          </a:bodyPr>
          <a:lstStyle/>
          <a:p>
            <a:pPr marL="285750" marR="0" indent="-285750" algn="just">
              <a:lnSpc>
                <a:spcPct val="145000"/>
              </a:lnSpc>
              <a:spcBef>
                <a:spcPts val="0"/>
              </a:spcBef>
              <a:spcAft>
                <a:spcPts val="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The purpose with this project is to</a:t>
            </a:r>
            <a:r>
              <a:rPr lang="en-US" sz="2000" dirty="0">
                <a:latin typeface="Calibri" panose="020F0502020204030204" pitchFamily="34" charset="0"/>
                <a:ea typeface="Times New Roman" panose="02020603050405020304" pitchFamily="18" charset="0"/>
                <a:cs typeface="Arial" panose="020B0604020202020204" pitchFamily="34" charset="0"/>
              </a:rPr>
              <a:t> </a:t>
            </a:r>
            <a:r>
              <a:rPr lang="en-IN" sz="2000" dirty="0">
                <a:latin typeface="Times New Roman" panose="02020603050405020304" pitchFamily="18" charset="0"/>
                <a:ea typeface="Times New Roman" panose="02020603050405020304" pitchFamily="18" charset="0"/>
              </a:rPr>
              <a:t>f</a:t>
            </a:r>
            <a:r>
              <a:rPr lang="en-IN" sz="2000" dirty="0">
                <a:effectLst/>
                <a:latin typeface="Times New Roman" panose="02020603050405020304" pitchFamily="18" charset="0"/>
                <a:ea typeface="Times New Roman" panose="02020603050405020304" pitchFamily="18" charset="0"/>
              </a:rPr>
              <a:t>ind out how todays password handling and security works. </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1" y="242646"/>
            <a:ext cx="11706896" cy="6402853"/>
          </a:xfrm>
          <a:prstGeom prst="rect">
            <a:avLst/>
          </a:prstGeom>
        </p:spPr>
      </p:pic>
    </p:spTree>
    <p:extLst>
      <p:ext uri="{BB962C8B-B14F-4D97-AF65-F5344CB8AC3E}">
        <p14:creationId xmlns:p14="http://schemas.microsoft.com/office/powerpoint/2010/main" val="119783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4FFE8BB-1EEF-47DA-98DB-FA6A96CCC805}"/>
              </a:ext>
            </a:extLst>
          </p:cNvPr>
          <p:cNvSpPr txBox="1"/>
          <p:nvPr/>
        </p:nvSpPr>
        <p:spPr>
          <a:xfrm>
            <a:off x="3008959" y="434510"/>
            <a:ext cx="5067028" cy="707886"/>
          </a:xfrm>
          <a:prstGeom prst="rect">
            <a:avLst/>
          </a:prstGeom>
          <a:noFill/>
        </p:spPr>
        <p:txBody>
          <a:bodyPr wrap="none" rtlCol="0">
            <a:spAutoFit/>
          </a:bodyPr>
          <a:lstStyle/>
          <a:p>
            <a:r>
              <a:rPr lang="en-US" sz="4000" b="1" dirty="0">
                <a:solidFill>
                  <a:schemeClr val="accent4"/>
                </a:solidFill>
              </a:rPr>
              <a:t>System Requirements</a:t>
            </a:r>
          </a:p>
        </p:txBody>
      </p:sp>
      <p:sp>
        <p:nvSpPr>
          <p:cNvPr id="5" name="TextBox 4">
            <a:extLst>
              <a:ext uri="{FF2B5EF4-FFF2-40B4-BE49-F238E27FC236}">
                <a16:creationId xmlns="" xmlns:a16="http://schemas.microsoft.com/office/drawing/2014/main" id="{D66DA90E-7965-46BD-9DDF-7F2F9A6A5764}"/>
              </a:ext>
            </a:extLst>
          </p:cNvPr>
          <p:cNvSpPr txBox="1"/>
          <p:nvPr/>
        </p:nvSpPr>
        <p:spPr>
          <a:xfrm>
            <a:off x="1345641" y="2726426"/>
            <a:ext cx="4151586"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Front End : HTML,CSS</a:t>
            </a:r>
            <a:r>
              <a:rPr lang="en-US" dirty="0"/>
              <a:t>       </a:t>
            </a:r>
          </a:p>
        </p:txBody>
      </p:sp>
      <p:sp>
        <p:nvSpPr>
          <p:cNvPr id="10" name="TextBox 9">
            <a:extLst>
              <a:ext uri="{FF2B5EF4-FFF2-40B4-BE49-F238E27FC236}">
                <a16:creationId xmlns="" xmlns:a16="http://schemas.microsoft.com/office/drawing/2014/main" id="{F31B873B-231C-484A-88B8-9554A2DDBCC1}"/>
              </a:ext>
            </a:extLst>
          </p:cNvPr>
          <p:cNvSpPr txBox="1"/>
          <p:nvPr/>
        </p:nvSpPr>
        <p:spPr>
          <a:xfrm>
            <a:off x="1345641" y="3318137"/>
            <a:ext cx="4326569"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Back End : </a:t>
            </a:r>
            <a:r>
              <a:rPr lang="en-US" sz="2800" dirty="0" smtClean="0"/>
              <a:t>PHP, </a:t>
            </a:r>
            <a:r>
              <a:rPr lang="en-US" sz="2800" dirty="0" err="1" smtClean="0"/>
              <a:t>Javascript</a:t>
            </a:r>
            <a:endParaRPr lang="en-US" sz="2800" dirty="0"/>
          </a:p>
        </p:txBody>
      </p:sp>
      <p:sp>
        <p:nvSpPr>
          <p:cNvPr id="11" name="TextBox 10">
            <a:extLst>
              <a:ext uri="{FF2B5EF4-FFF2-40B4-BE49-F238E27FC236}">
                <a16:creationId xmlns="" xmlns:a16="http://schemas.microsoft.com/office/drawing/2014/main" id="{746BA36E-EB7C-429B-AA26-0BB17D1C14FF}"/>
              </a:ext>
            </a:extLst>
          </p:cNvPr>
          <p:cNvSpPr txBox="1"/>
          <p:nvPr/>
        </p:nvSpPr>
        <p:spPr>
          <a:xfrm>
            <a:off x="1345641" y="3910529"/>
            <a:ext cx="3122201"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Database : </a:t>
            </a:r>
            <a:r>
              <a:rPr lang="en-US" sz="2800" dirty="0" smtClean="0"/>
              <a:t>My </a:t>
            </a:r>
            <a:r>
              <a:rPr lang="en-US" sz="2800" dirty="0" err="1" smtClean="0"/>
              <a:t>Sql</a:t>
            </a:r>
            <a:endParaRPr lang="en-US" sz="2800" dirty="0"/>
          </a:p>
        </p:txBody>
      </p:sp>
      <p:sp>
        <p:nvSpPr>
          <p:cNvPr id="13" name="TextBox 12">
            <a:extLst>
              <a:ext uri="{FF2B5EF4-FFF2-40B4-BE49-F238E27FC236}">
                <a16:creationId xmlns="" xmlns:a16="http://schemas.microsoft.com/office/drawing/2014/main" id="{F17B6BA5-5A5F-4CD9-B9E8-BE1A412AE8B3}"/>
              </a:ext>
            </a:extLst>
          </p:cNvPr>
          <p:cNvSpPr txBox="1"/>
          <p:nvPr/>
        </p:nvSpPr>
        <p:spPr>
          <a:xfrm>
            <a:off x="609600" y="1343132"/>
            <a:ext cx="4190571" cy="584775"/>
          </a:xfrm>
          <a:prstGeom prst="rect">
            <a:avLst/>
          </a:prstGeom>
          <a:noFill/>
        </p:spPr>
        <p:txBody>
          <a:bodyPr wrap="none" rtlCol="0">
            <a:spAutoFit/>
          </a:bodyPr>
          <a:lstStyle/>
          <a:p>
            <a:r>
              <a:rPr lang="en-US" sz="3200" dirty="0">
                <a:solidFill>
                  <a:schemeClr val="accent1">
                    <a:lumMod val="75000"/>
                  </a:schemeClr>
                </a:solidFill>
              </a:rPr>
              <a:t>Software Requirements</a:t>
            </a:r>
          </a:p>
        </p:txBody>
      </p:sp>
      <p:sp>
        <p:nvSpPr>
          <p:cNvPr id="14" name="TextBox 13">
            <a:extLst>
              <a:ext uri="{FF2B5EF4-FFF2-40B4-BE49-F238E27FC236}">
                <a16:creationId xmlns="" xmlns:a16="http://schemas.microsoft.com/office/drawing/2014/main" id="{B43BB28C-9CE5-4C53-B193-7A35B767C9EB}"/>
              </a:ext>
            </a:extLst>
          </p:cNvPr>
          <p:cNvSpPr txBox="1"/>
          <p:nvPr/>
        </p:nvSpPr>
        <p:spPr>
          <a:xfrm>
            <a:off x="1345641" y="2202525"/>
            <a:ext cx="4763612"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Operating System : Windows</a:t>
            </a:r>
          </a:p>
        </p:txBody>
      </p:sp>
    </p:spTree>
    <p:extLst>
      <p:ext uri="{BB962C8B-B14F-4D97-AF65-F5344CB8AC3E}">
        <p14:creationId xmlns:p14="http://schemas.microsoft.com/office/powerpoint/2010/main" val="233512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CDE3F9F-E16F-4C2B-9374-58723A036040}"/>
              </a:ext>
            </a:extLst>
          </p:cNvPr>
          <p:cNvSpPr txBox="1"/>
          <p:nvPr/>
        </p:nvSpPr>
        <p:spPr>
          <a:xfrm>
            <a:off x="675861" y="772061"/>
            <a:ext cx="5853141" cy="523220"/>
          </a:xfrm>
          <a:prstGeom prst="rect">
            <a:avLst/>
          </a:prstGeom>
          <a:noFill/>
        </p:spPr>
        <p:txBody>
          <a:bodyPr wrap="none" rtlCol="0">
            <a:spAutoFit/>
          </a:bodyPr>
          <a:lstStyle/>
          <a:p>
            <a:r>
              <a:rPr lang="en-US" sz="2800" dirty="0">
                <a:solidFill>
                  <a:schemeClr val="accent1">
                    <a:lumMod val="75000"/>
                  </a:schemeClr>
                </a:solidFill>
              </a:rPr>
              <a:t>Hardware Requirements  Specification</a:t>
            </a:r>
          </a:p>
        </p:txBody>
      </p:sp>
      <p:sp>
        <p:nvSpPr>
          <p:cNvPr id="5" name="TextBox 4">
            <a:extLst>
              <a:ext uri="{FF2B5EF4-FFF2-40B4-BE49-F238E27FC236}">
                <a16:creationId xmlns="" xmlns:a16="http://schemas.microsoft.com/office/drawing/2014/main" id="{266A2A22-53DE-497B-828D-499E33F86159}"/>
              </a:ext>
            </a:extLst>
          </p:cNvPr>
          <p:cNvSpPr txBox="1"/>
          <p:nvPr/>
        </p:nvSpPr>
        <p:spPr>
          <a:xfrm>
            <a:off x="1243038" y="1609949"/>
            <a:ext cx="26244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Intel i3 Processor</a:t>
            </a:r>
          </a:p>
        </p:txBody>
      </p:sp>
      <p:sp>
        <p:nvSpPr>
          <p:cNvPr id="6" name="TextBox 5">
            <a:extLst>
              <a:ext uri="{FF2B5EF4-FFF2-40B4-BE49-F238E27FC236}">
                <a16:creationId xmlns="" xmlns:a16="http://schemas.microsoft.com/office/drawing/2014/main" id="{FE2CC99D-C654-4A64-8D61-8F9BC411385B}"/>
              </a:ext>
            </a:extLst>
          </p:cNvPr>
          <p:cNvSpPr txBox="1"/>
          <p:nvPr/>
        </p:nvSpPr>
        <p:spPr>
          <a:xfrm>
            <a:off x="1243038" y="2385646"/>
            <a:ext cx="210506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512 MB RAM</a:t>
            </a:r>
          </a:p>
        </p:txBody>
      </p:sp>
      <p:sp>
        <p:nvSpPr>
          <p:cNvPr id="7" name="TextBox 6">
            <a:extLst>
              <a:ext uri="{FF2B5EF4-FFF2-40B4-BE49-F238E27FC236}">
                <a16:creationId xmlns="" xmlns:a16="http://schemas.microsoft.com/office/drawing/2014/main" id="{9A593398-D6B7-4F48-8318-2745D4BF5B6C}"/>
              </a:ext>
            </a:extLst>
          </p:cNvPr>
          <p:cNvSpPr txBox="1"/>
          <p:nvPr/>
        </p:nvSpPr>
        <p:spPr>
          <a:xfrm>
            <a:off x="1243038" y="3161343"/>
            <a:ext cx="277191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 Hard Disk 512 MB</a:t>
            </a:r>
          </a:p>
        </p:txBody>
      </p:sp>
      <p:sp>
        <p:nvSpPr>
          <p:cNvPr id="8" name="TextBox 7">
            <a:extLst>
              <a:ext uri="{FF2B5EF4-FFF2-40B4-BE49-F238E27FC236}">
                <a16:creationId xmlns="" xmlns:a16="http://schemas.microsoft.com/office/drawing/2014/main" id="{CB1160D4-9237-475C-988E-7D8B63AD8A6C}"/>
              </a:ext>
            </a:extLst>
          </p:cNvPr>
          <p:cNvSpPr txBox="1"/>
          <p:nvPr/>
        </p:nvSpPr>
        <p:spPr>
          <a:xfrm>
            <a:off x="1243038" y="3937040"/>
            <a:ext cx="60721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Microsoft Compatible 101 or more Keyboard</a:t>
            </a:r>
          </a:p>
        </p:txBody>
      </p:sp>
    </p:spTree>
    <p:extLst>
      <p:ext uri="{BB962C8B-B14F-4D97-AF65-F5344CB8AC3E}">
        <p14:creationId xmlns:p14="http://schemas.microsoft.com/office/powerpoint/2010/main" val="98637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625F7CA-89BA-4F63-B4D5-7C731653E93D}"/>
              </a:ext>
            </a:extLst>
          </p:cNvPr>
          <p:cNvSpPr txBox="1"/>
          <p:nvPr/>
        </p:nvSpPr>
        <p:spPr>
          <a:xfrm>
            <a:off x="3498574" y="768627"/>
            <a:ext cx="2066591" cy="707886"/>
          </a:xfrm>
          <a:prstGeom prst="rect">
            <a:avLst/>
          </a:prstGeom>
          <a:noFill/>
        </p:spPr>
        <p:txBody>
          <a:bodyPr wrap="none" rtlCol="0">
            <a:spAutoFit/>
          </a:bodyPr>
          <a:lstStyle/>
          <a:p>
            <a:r>
              <a:rPr lang="en-US" sz="4000" b="1" dirty="0"/>
              <a:t>Modules</a:t>
            </a:r>
          </a:p>
        </p:txBody>
      </p:sp>
      <p:sp>
        <p:nvSpPr>
          <p:cNvPr id="5" name="TextBox 4">
            <a:extLst>
              <a:ext uri="{FF2B5EF4-FFF2-40B4-BE49-F238E27FC236}">
                <a16:creationId xmlns="" xmlns:a16="http://schemas.microsoft.com/office/drawing/2014/main" id="{601684DF-0B98-4609-8F7A-15739CF76F35}"/>
              </a:ext>
            </a:extLst>
          </p:cNvPr>
          <p:cNvSpPr txBox="1"/>
          <p:nvPr/>
        </p:nvSpPr>
        <p:spPr>
          <a:xfrm>
            <a:off x="1007165" y="1672751"/>
            <a:ext cx="2768707"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Module 1 : Home</a:t>
            </a:r>
          </a:p>
        </p:txBody>
      </p:sp>
      <p:sp>
        <p:nvSpPr>
          <p:cNvPr id="6" name="TextBox 5">
            <a:extLst>
              <a:ext uri="{FF2B5EF4-FFF2-40B4-BE49-F238E27FC236}">
                <a16:creationId xmlns="" xmlns:a16="http://schemas.microsoft.com/office/drawing/2014/main" id="{04393FB2-A299-42F6-AAF3-9E5888372471}"/>
              </a:ext>
            </a:extLst>
          </p:cNvPr>
          <p:cNvSpPr txBox="1"/>
          <p:nvPr/>
        </p:nvSpPr>
        <p:spPr>
          <a:xfrm>
            <a:off x="1413468" y="2134416"/>
            <a:ext cx="9365064" cy="954107"/>
          </a:xfrm>
          <a:prstGeom prst="rect">
            <a:avLst/>
          </a:prstGeom>
          <a:noFill/>
        </p:spPr>
        <p:txBody>
          <a:bodyPr wrap="none" rtlCol="0">
            <a:spAutoFit/>
          </a:bodyPr>
          <a:lstStyle/>
          <a:p>
            <a:r>
              <a:rPr lang="en-US" sz="2000" b="1" smtClean="0"/>
              <a:t>Description </a:t>
            </a:r>
            <a:r>
              <a:rPr lang="en-US" b="1" smtClean="0"/>
              <a:t>:</a:t>
            </a:r>
            <a:r>
              <a:rPr lang="en-IN" sz="1800" smtClean="0">
                <a:effectLst/>
                <a:latin typeface="Times New Roman" panose="02020603050405020304" pitchFamily="18" charset="0"/>
                <a:ea typeface="Times New Roman" panose="02020603050405020304" pitchFamily="18" charset="0"/>
              </a:rPr>
              <a:t>The home modules greets anyone who access the website with the home page where </a:t>
            </a:r>
          </a:p>
          <a:p>
            <a:r>
              <a:rPr lang="en-IN" sz="1800" smtClean="0">
                <a:effectLst/>
                <a:latin typeface="Times New Roman" panose="02020603050405020304" pitchFamily="18" charset="0"/>
                <a:ea typeface="Times New Roman" panose="02020603050405020304" pitchFamily="18" charset="0"/>
              </a:rPr>
              <a:t>the person can view and learn about our website and services we offer. The homepage offers </a:t>
            </a:r>
          </a:p>
          <a:p>
            <a:r>
              <a:rPr lang="en-IN" sz="1800" smtClean="0">
                <a:effectLst/>
                <a:latin typeface="Times New Roman" panose="02020603050405020304" pitchFamily="18" charset="0"/>
                <a:ea typeface="Times New Roman" panose="02020603050405020304" pitchFamily="18" charset="0"/>
              </a:rPr>
              <a:t>information about our services and they can learn about us as creators.</a:t>
            </a:r>
            <a:endParaRPr lang="en-US" dirty="0"/>
          </a:p>
        </p:txBody>
      </p:sp>
      <p:sp>
        <p:nvSpPr>
          <p:cNvPr id="7" name="TextBox 6">
            <a:extLst>
              <a:ext uri="{FF2B5EF4-FFF2-40B4-BE49-F238E27FC236}">
                <a16:creationId xmlns="" xmlns:a16="http://schemas.microsoft.com/office/drawing/2014/main" id="{DEADC36C-A46F-4C6B-9E80-339EA1E98D1E}"/>
              </a:ext>
            </a:extLst>
          </p:cNvPr>
          <p:cNvSpPr txBox="1"/>
          <p:nvPr/>
        </p:nvSpPr>
        <p:spPr>
          <a:xfrm>
            <a:off x="1661350" y="3429000"/>
            <a:ext cx="2427268" cy="1631216"/>
          </a:xfrm>
          <a:prstGeom prst="rect">
            <a:avLst/>
          </a:prstGeom>
          <a:noFill/>
        </p:spPr>
        <p:txBody>
          <a:bodyPr wrap="none" rtlCol="0">
            <a:spAutoFit/>
          </a:bodyPr>
          <a:lstStyle/>
          <a:p>
            <a:r>
              <a:rPr lang="en-US" sz="2000" b="1" dirty="0"/>
              <a:t>Sub-Modules:</a:t>
            </a:r>
          </a:p>
          <a:p>
            <a:pPr marL="342900" indent="-342900">
              <a:buFont typeface="Arial" panose="020B0604020202020204" pitchFamily="34" charset="0"/>
              <a:buChar char="•"/>
            </a:pPr>
            <a:r>
              <a:rPr lang="en-US" sz="2000" dirty="0"/>
              <a:t>About us</a:t>
            </a:r>
          </a:p>
          <a:p>
            <a:pPr marL="342900" indent="-342900">
              <a:buFont typeface="Arial" panose="020B0604020202020204" pitchFamily="34" charset="0"/>
              <a:buChar char="•"/>
            </a:pPr>
            <a:r>
              <a:rPr lang="en-US" sz="2000" dirty="0"/>
              <a:t>Services</a:t>
            </a:r>
          </a:p>
          <a:p>
            <a:pPr marL="342900" indent="-342900">
              <a:buFont typeface="Arial" panose="020B0604020202020204" pitchFamily="34" charset="0"/>
              <a:buChar char="•"/>
            </a:pPr>
            <a:r>
              <a:rPr lang="en-US" sz="2000" dirty="0"/>
              <a:t> Contacts</a:t>
            </a:r>
          </a:p>
          <a:p>
            <a:pPr marL="342900" indent="-342900">
              <a:buFont typeface="Arial" panose="020B0604020202020204" pitchFamily="34" charset="0"/>
              <a:buChar char="•"/>
            </a:pPr>
            <a:r>
              <a:rPr lang="en-US" sz="2000" dirty="0"/>
              <a:t>User Interactions</a:t>
            </a:r>
          </a:p>
        </p:txBody>
      </p:sp>
      <p:sp>
        <p:nvSpPr>
          <p:cNvPr id="8" name="TextBox 7">
            <a:extLst>
              <a:ext uri="{FF2B5EF4-FFF2-40B4-BE49-F238E27FC236}">
                <a16:creationId xmlns="" xmlns:a16="http://schemas.microsoft.com/office/drawing/2014/main" id="{444AD50C-B1F1-43B0-82B6-4E67D9336567}"/>
              </a:ext>
            </a:extLst>
          </p:cNvPr>
          <p:cNvSpPr txBox="1"/>
          <p:nvPr/>
        </p:nvSpPr>
        <p:spPr>
          <a:xfrm>
            <a:off x="1219200" y="5340626"/>
            <a:ext cx="3183885"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Module 2 : </a:t>
            </a:r>
            <a:r>
              <a:rPr lang="en-US" sz="2400" b="1" dirty="0" smtClean="0"/>
              <a:t>Find Train</a:t>
            </a:r>
            <a:endParaRPr lang="en-US" sz="2400" b="1" dirty="0"/>
          </a:p>
        </p:txBody>
      </p:sp>
      <p:sp>
        <p:nvSpPr>
          <p:cNvPr id="9" name="TextBox 8">
            <a:extLst>
              <a:ext uri="{FF2B5EF4-FFF2-40B4-BE49-F238E27FC236}">
                <a16:creationId xmlns="" xmlns:a16="http://schemas.microsoft.com/office/drawing/2014/main" id="{F2FC393B-8973-43DA-9B4C-EECC8D1DE04B}"/>
              </a:ext>
            </a:extLst>
          </p:cNvPr>
          <p:cNvSpPr txBox="1"/>
          <p:nvPr/>
        </p:nvSpPr>
        <p:spPr>
          <a:xfrm>
            <a:off x="1569264" y="5802291"/>
            <a:ext cx="9169754" cy="677108"/>
          </a:xfrm>
          <a:prstGeom prst="rect">
            <a:avLst/>
          </a:prstGeom>
          <a:noFill/>
        </p:spPr>
        <p:txBody>
          <a:bodyPr wrap="none" rtlCol="0">
            <a:spAutoFit/>
          </a:bodyPr>
          <a:lstStyle/>
          <a:p>
            <a:r>
              <a:rPr lang="en-US" sz="2000" b="1" dirty="0"/>
              <a:t>Description</a:t>
            </a:r>
            <a:r>
              <a:rPr lang="en-US" b="1" dirty="0"/>
              <a:t> :</a:t>
            </a:r>
            <a:r>
              <a:rPr lang="en-US" dirty="0"/>
              <a:t> This module handles all the information about the trains and their details which </a:t>
            </a:r>
            <a:endParaRPr lang="en-US" dirty="0" smtClean="0"/>
          </a:p>
          <a:p>
            <a:r>
              <a:rPr lang="en-US" dirty="0" smtClean="0"/>
              <a:t>help </a:t>
            </a:r>
            <a:r>
              <a:rPr lang="en-US" dirty="0"/>
              <a:t>user </a:t>
            </a:r>
            <a:r>
              <a:rPr lang="en-US" dirty="0" smtClean="0"/>
              <a:t>to </a:t>
            </a:r>
            <a:r>
              <a:rPr lang="en-US" dirty="0"/>
              <a:t>find desired train </a:t>
            </a:r>
            <a:r>
              <a:rPr lang="en-US" dirty="0" smtClean="0"/>
              <a:t>accordingly.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456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DB768E-6E94-417A-9A37-810D6609104A}"/>
              </a:ext>
            </a:extLst>
          </p:cNvPr>
          <p:cNvSpPr txBox="1"/>
          <p:nvPr/>
        </p:nvSpPr>
        <p:spPr>
          <a:xfrm>
            <a:off x="821636" y="790398"/>
            <a:ext cx="3543342"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Module 3 :</a:t>
            </a:r>
            <a:r>
              <a:rPr lang="en-US" sz="2400" dirty="0"/>
              <a:t> </a:t>
            </a:r>
            <a:r>
              <a:rPr lang="en-US" sz="2400" b="1" dirty="0" smtClean="0"/>
              <a:t>Reservation</a:t>
            </a:r>
            <a:endParaRPr lang="en-US" sz="2400" b="1" dirty="0"/>
          </a:p>
        </p:txBody>
      </p:sp>
      <p:sp>
        <p:nvSpPr>
          <p:cNvPr id="7" name="TextBox 6">
            <a:extLst>
              <a:ext uri="{FF2B5EF4-FFF2-40B4-BE49-F238E27FC236}">
                <a16:creationId xmlns="" xmlns:a16="http://schemas.microsoft.com/office/drawing/2014/main" id="{D6B70F76-8D23-4153-BD05-F4D629B26EBA}"/>
              </a:ext>
            </a:extLst>
          </p:cNvPr>
          <p:cNvSpPr txBox="1"/>
          <p:nvPr/>
        </p:nvSpPr>
        <p:spPr>
          <a:xfrm>
            <a:off x="1014631" y="1252063"/>
            <a:ext cx="9674087" cy="1015663"/>
          </a:xfrm>
          <a:prstGeom prst="rect">
            <a:avLst/>
          </a:prstGeom>
          <a:noFill/>
        </p:spPr>
        <p:txBody>
          <a:bodyPr wrap="square">
            <a:spAutoFit/>
          </a:bodyPr>
          <a:lstStyle/>
          <a:p>
            <a:r>
              <a:rPr lang="en-US" sz="2000" b="1" dirty="0"/>
              <a:t>Description</a:t>
            </a:r>
            <a:r>
              <a:rPr lang="en-US" b="1" dirty="0"/>
              <a:t> </a:t>
            </a:r>
            <a:r>
              <a:rPr lang="en-US" b="1" dirty="0" smtClean="0"/>
              <a:t>:</a:t>
            </a:r>
            <a:r>
              <a:rPr lang="en-US" sz="2000" dirty="0"/>
              <a:t>This module helps in reserving the seats in desired train according to need of the user which is sorted in date and time order so that getting a particular train on a particular date becomes easier for the user.</a:t>
            </a:r>
            <a:r>
              <a:rPr lang="en-IN" sz="2000" dirty="0" smtClean="0">
                <a:effectLst/>
                <a:latin typeface="Times New Roman" panose="02020603050405020304" pitchFamily="18" charset="0"/>
                <a:ea typeface="Times New Roman" panose="02020603050405020304" pitchFamily="18" charset="0"/>
              </a:rPr>
              <a:t>.</a:t>
            </a:r>
            <a:endParaRPr lang="en-US" sz="2000" dirty="0"/>
          </a:p>
        </p:txBody>
      </p:sp>
      <p:sp>
        <p:nvSpPr>
          <p:cNvPr id="10" name="TextBox 9">
            <a:extLst>
              <a:ext uri="{FF2B5EF4-FFF2-40B4-BE49-F238E27FC236}">
                <a16:creationId xmlns="" xmlns:a16="http://schemas.microsoft.com/office/drawing/2014/main" id="{AC392A1F-AD60-45AC-B007-B9202EA11AD4}"/>
              </a:ext>
            </a:extLst>
          </p:cNvPr>
          <p:cNvSpPr txBox="1"/>
          <p:nvPr/>
        </p:nvSpPr>
        <p:spPr>
          <a:xfrm>
            <a:off x="911788" y="2523512"/>
            <a:ext cx="10149894" cy="2923877"/>
          </a:xfrm>
          <a:prstGeom prst="rect">
            <a:avLst/>
          </a:prstGeom>
          <a:noFill/>
        </p:spPr>
        <p:txBody>
          <a:bodyPr wrap="none" rtlCol="0">
            <a:spAutoFit/>
          </a:bodyPr>
          <a:lstStyle/>
          <a:p>
            <a:pPr marL="342900" indent="-342900">
              <a:buFont typeface="Arial" panose="020B0604020202020204" pitchFamily="34" charset="0"/>
              <a:buChar char="•"/>
            </a:pPr>
            <a:r>
              <a:rPr lang="en-US" sz="2400" b="1" dirty="0"/>
              <a:t>Module 4 :</a:t>
            </a:r>
            <a:r>
              <a:rPr lang="en-US" sz="2400" dirty="0"/>
              <a:t> </a:t>
            </a:r>
            <a:r>
              <a:rPr lang="en-US" sz="2400" b="1" dirty="0" smtClean="0"/>
              <a:t>Profile</a:t>
            </a:r>
          </a:p>
          <a:p>
            <a:endParaRPr lang="en-US" sz="2400" b="1" dirty="0" smtClean="0"/>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r>
              <a:rPr lang="en-US" sz="2400" b="1" dirty="0" smtClean="0"/>
              <a:t>Module 5 : Booking History</a:t>
            </a:r>
            <a:endParaRPr lang="en-US" sz="2400" b="1" dirty="0"/>
          </a:p>
          <a:p>
            <a:r>
              <a:rPr lang="en-US" dirty="0" smtClean="0"/>
              <a:t>      </a:t>
            </a:r>
            <a:r>
              <a:rPr lang="en-US" sz="2000" b="1" dirty="0" smtClean="0"/>
              <a:t>Description</a:t>
            </a:r>
            <a:r>
              <a:rPr lang="en-US" b="1" dirty="0" smtClean="0"/>
              <a:t>: </a:t>
            </a:r>
            <a:r>
              <a:rPr lang="en-US" sz="2000" dirty="0"/>
              <a:t>The module helps in </a:t>
            </a:r>
            <a:r>
              <a:rPr lang="en-US" sz="2000" dirty="0" err="1"/>
              <a:t>reviwing</a:t>
            </a:r>
            <a:r>
              <a:rPr lang="en-US" sz="2000" dirty="0"/>
              <a:t> the bookings which is made by the </a:t>
            </a:r>
            <a:r>
              <a:rPr lang="en-US" sz="2000" dirty="0" err="1"/>
              <a:t>user.User</a:t>
            </a:r>
            <a:r>
              <a:rPr lang="en-US" sz="2000" dirty="0"/>
              <a:t> can </a:t>
            </a:r>
            <a:endParaRPr lang="en-US" sz="2000" dirty="0" smtClean="0"/>
          </a:p>
          <a:p>
            <a:r>
              <a:rPr lang="en-US" sz="2000" dirty="0"/>
              <a:t> </a:t>
            </a:r>
            <a:r>
              <a:rPr lang="en-US" sz="2000" dirty="0" smtClean="0"/>
              <a:t>    easily  manage </a:t>
            </a:r>
            <a:r>
              <a:rPr lang="en-US" sz="2000" dirty="0"/>
              <a:t>and view all the past bookings done by him in the platform </a:t>
            </a:r>
            <a:r>
              <a:rPr lang="en-US" dirty="0"/>
              <a:t>.</a:t>
            </a:r>
            <a:endParaRPr lang="en-US" dirty="0" smtClean="0"/>
          </a:p>
        </p:txBody>
      </p:sp>
      <p:sp>
        <p:nvSpPr>
          <p:cNvPr id="11" name="TextBox 10">
            <a:extLst>
              <a:ext uri="{FF2B5EF4-FFF2-40B4-BE49-F238E27FC236}">
                <a16:creationId xmlns="" xmlns:a16="http://schemas.microsoft.com/office/drawing/2014/main" id="{E348659D-F38D-4D33-AB57-81FA1D1215ED}"/>
              </a:ext>
            </a:extLst>
          </p:cNvPr>
          <p:cNvSpPr txBox="1"/>
          <p:nvPr/>
        </p:nvSpPr>
        <p:spPr>
          <a:xfrm>
            <a:off x="1219459" y="3000565"/>
            <a:ext cx="10089622" cy="1015663"/>
          </a:xfrm>
          <a:prstGeom prst="rect">
            <a:avLst/>
          </a:prstGeom>
          <a:noFill/>
        </p:spPr>
        <p:txBody>
          <a:bodyPr wrap="none" rtlCol="0">
            <a:spAutoFit/>
          </a:bodyPr>
          <a:lstStyle/>
          <a:p>
            <a:r>
              <a:rPr lang="en-US" sz="2000" b="1" dirty="0"/>
              <a:t>Description</a:t>
            </a:r>
            <a:r>
              <a:rPr lang="en-US" sz="2000" b="1" dirty="0" smtClean="0"/>
              <a:t>:</a:t>
            </a:r>
            <a:r>
              <a:rPr lang="en-US" sz="2000" dirty="0"/>
              <a:t> The module helps in storing and managing information about user who wishes </a:t>
            </a:r>
            <a:endParaRPr lang="en-US" sz="2000" dirty="0" smtClean="0"/>
          </a:p>
          <a:p>
            <a:r>
              <a:rPr lang="en-US" sz="2000" dirty="0" smtClean="0"/>
              <a:t>to </a:t>
            </a:r>
            <a:r>
              <a:rPr lang="en-US" sz="2000" dirty="0"/>
              <a:t>use the platform for booking purposes by providing their details and making a </a:t>
            </a:r>
            <a:r>
              <a:rPr lang="en-US" sz="2000" dirty="0" err="1"/>
              <a:t>personalised</a:t>
            </a:r>
            <a:r>
              <a:rPr lang="en-US" sz="2000" dirty="0"/>
              <a:t> </a:t>
            </a:r>
            <a:endParaRPr lang="en-US" sz="2000" dirty="0" smtClean="0"/>
          </a:p>
          <a:p>
            <a:r>
              <a:rPr lang="en-US" sz="2000" dirty="0" smtClean="0"/>
              <a:t>profile </a:t>
            </a:r>
            <a:r>
              <a:rPr lang="en-US" sz="2000" dirty="0"/>
              <a:t>of the </a:t>
            </a:r>
            <a:r>
              <a:rPr lang="en-US" sz="2000" dirty="0" smtClean="0"/>
              <a:t>user.</a:t>
            </a:r>
            <a:endParaRPr lang="en-US" sz="2000" b="1" dirty="0"/>
          </a:p>
        </p:txBody>
      </p:sp>
    </p:spTree>
    <p:extLst>
      <p:ext uri="{BB962C8B-B14F-4D97-AF65-F5344CB8AC3E}">
        <p14:creationId xmlns:p14="http://schemas.microsoft.com/office/powerpoint/2010/main" val="32347522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AA6839E18A9C4193AA52CBD14CA93A" ma:contentTypeVersion="2" ma:contentTypeDescription="Create a new document." ma:contentTypeScope="" ma:versionID="bbb9dad1e3e12cca24c862848a689305">
  <xsd:schema xmlns:xsd="http://www.w3.org/2001/XMLSchema" xmlns:xs="http://www.w3.org/2001/XMLSchema" xmlns:p="http://schemas.microsoft.com/office/2006/metadata/properties" xmlns:ns3="90d261e0-c0ce-461d-9211-c6ea551a96ac" targetNamespace="http://schemas.microsoft.com/office/2006/metadata/properties" ma:root="true" ma:fieldsID="fd4a32db7d5d17f5a820b542ac2dc068" ns3:_="">
    <xsd:import namespace="90d261e0-c0ce-461d-9211-c6ea551a96a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261e0-c0ce-461d-9211-c6ea551a96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406658-236D-479A-B2F1-52181F90A1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261e0-c0ce-461d-9211-c6ea551a96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306C1D-0DCE-4C08-8AAC-3A60A935AB0F}">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 ds:uri="http://schemas.microsoft.com/office/infopath/2007/PartnerControls"/>
    <ds:schemaRef ds:uri="90d261e0-c0ce-461d-9211-c6ea551a96ac"/>
  </ds:schemaRefs>
</ds:datastoreItem>
</file>

<file path=customXml/itemProps3.xml><?xml version="1.0" encoding="utf-8"?>
<ds:datastoreItem xmlns:ds="http://schemas.openxmlformats.org/officeDocument/2006/customXml" ds:itemID="{AE133A86-E5F0-42C9-A02A-0CFA2BB0F3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TotalTime>
  <Words>834</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Gupta</dc:creator>
  <cp:lastModifiedBy>pSg</cp:lastModifiedBy>
  <cp:revision>14</cp:revision>
  <dcterms:created xsi:type="dcterms:W3CDTF">2020-09-04T06:58:53Z</dcterms:created>
  <dcterms:modified xsi:type="dcterms:W3CDTF">2020-09-07T17:16:24Z</dcterms:modified>
</cp:coreProperties>
</file>