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1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Override4.xml" ContentType="application/vnd.openxmlformats-officedocument.themeOverr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Override5.xml" ContentType="application/vnd.openxmlformats-officedocument.themeOverr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heme/themeOverride16.xml" ContentType="application/vnd.openxmlformats-officedocument.themeOverr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323" r:id="rId6"/>
    <p:sldId id="324" r:id="rId7"/>
    <p:sldId id="274" r:id="rId8"/>
    <p:sldId id="279" r:id="rId9"/>
    <p:sldId id="277" r:id="rId10"/>
    <p:sldId id="272" r:id="rId11"/>
    <p:sldId id="337" r:id="rId12"/>
    <p:sldId id="325" r:id="rId13"/>
    <p:sldId id="326" r:id="rId14"/>
  </p:sldIdLst>
  <p:sldSz cx="9144000" cy="5715000" type="screen16x10"/>
  <p:notesSz cx="6797675" cy="987425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4">
          <p15:clr>
            <a:srgbClr val="A4A3A4"/>
          </p15:clr>
        </p15:guide>
        <p15:guide id="2" orient="horz" pos="3252">
          <p15:clr>
            <a:srgbClr val="A4A3A4"/>
          </p15:clr>
        </p15:guide>
        <p15:guide id="3" orient="horz" pos="76">
          <p15:clr>
            <a:srgbClr val="A4A3A4"/>
          </p15:clr>
        </p15:guide>
        <p15:guide id="4" pos="158">
          <p15:clr>
            <a:srgbClr val="A4A3A4"/>
          </p15:clr>
        </p15:guide>
        <p15:guide id="5" pos="3787">
          <p15:clr>
            <a:srgbClr val="A4A3A4"/>
          </p15:clr>
        </p15:guide>
        <p15:guide id="6" pos="4740">
          <p15:clr>
            <a:srgbClr val="A4A3A4"/>
          </p15:clr>
        </p15:guide>
        <p15:guide id="7" pos="55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D2D7"/>
    <a:srgbClr val="DDEBF7"/>
    <a:srgbClr val="33CC33"/>
    <a:srgbClr val="E6E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5" autoAdjust="0"/>
    <p:restoredTop sz="96336" autoAdjust="0"/>
  </p:normalViewPr>
  <p:slideViewPr>
    <p:cSldViewPr>
      <p:cViewPr varScale="1">
        <p:scale>
          <a:sx n="128" d="100"/>
          <a:sy n="128" d="100"/>
        </p:scale>
        <p:origin x="450" y="-2514"/>
      </p:cViewPr>
      <p:guideLst>
        <p:guide orient="horz" pos="984"/>
        <p:guide orient="horz" pos="3252"/>
        <p:guide orient="horz" pos="76"/>
        <p:guide pos="158"/>
        <p:guide pos="3787"/>
        <p:guide pos="4740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  <p:guide orient="horz" pos="311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C0025-D9A6-4733-84A8-1C8173CC511E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6E4D8-A29D-49D7-8203-CE6165357BC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237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8FD12-72FF-404D-9644-766ED5A34FEC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739775"/>
            <a:ext cx="592455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6037E-FD10-4B5A-B8DF-BE8A41E026D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493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1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1.emf"/><Relationship Id="rId2" Type="http://schemas.openxmlformats.org/officeDocument/2006/relationships/tags" Target="../tags/tag26.xml"/><Relationship Id="rId1" Type="http://schemas.openxmlformats.org/officeDocument/2006/relationships/themeOverride" Target="../theme/themeOverride1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themeOverride" Target="../theme/themeOverride16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themeOverride" Target="../theme/themeOverride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1.emf"/><Relationship Id="rId2" Type="http://schemas.openxmlformats.org/officeDocument/2006/relationships/tags" Target="../tags/tag17.xml"/><Relationship Id="rId1" Type="http://schemas.openxmlformats.org/officeDocument/2006/relationships/themeOverride" Target="../theme/themeOverride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hemeOverride" Target="../theme/themeOverride5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Diapositive de titre">
    <p:bg>
      <p:bgPr>
        <a:solidFill>
          <a:srgbClr val="A11C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coBackground" hidden="1"/>
          <p:cNvSpPr/>
          <p:nvPr userDrawn="1">
            <p:custDataLst>
              <p:tags r:id="rId2"/>
            </p:custDataLst>
          </p:nvPr>
        </p:nvSpPr>
        <p:spPr bwMode="white"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395537" y="2365058"/>
            <a:ext cx="5616325" cy="492443"/>
          </a:xfrm>
        </p:spPr>
        <p:txBody>
          <a:bodyPr vert="horz" lIns="0" tIns="0" rIns="0" bIns="0" rtlCol="0" anchor="b" anchorCtr="0">
            <a:spAutoFit/>
          </a:bodyPr>
          <a:lstStyle>
            <a:lvl1pPr>
              <a:defRPr lang="en-GB" b="0" cap="none" baseline="0" noProof="0" dirty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Modifiez le style du titre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395287" y="3073176"/>
            <a:ext cx="5616575" cy="138499"/>
          </a:xfrm>
        </p:spPr>
        <p:txBody>
          <a:bodyPr wrap="square" lIns="0">
            <a:spAutoFit/>
          </a:bodyPr>
          <a:lstStyle>
            <a:lvl1pPr marL="0" indent="0" algn="l">
              <a:spcAft>
                <a:spcPts val="0"/>
              </a:spcAft>
              <a:buNone/>
              <a:defRPr sz="9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dirty="0"/>
              <a:t>Modifier le style des sous-titres du masque</a:t>
            </a:r>
          </a:p>
        </p:txBody>
      </p:sp>
      <p:sp>
        <p:nvSpPr>
          <p:cNvPr id="11" name="Status"/>
          <p:cNvSpPr txBox="1">
            <a:spLocks/>
          </p:cNvSpPr>
          <p:nvPr userDrawn="1">
            <p:custDataLst>
              <p:tags r:id="rId5"/>
            </p:custDataLst>
          </p:nvPr>
        </p:nvSpPr>
        <p:spPr bwMode="gray">
          <a:xfrm>
            <a:off x="7928204" y="1374493"/>
            <a:ext cx="1215796" cy="169277"/>
          </a:xfrm>
          <a:prstGeom prst="rect">
            <a:avLst/>
          </a:prstGeom>
          <a:solidFill>
            <a:srgbClr val="DFDFDF"/>
          </a:solidFill>
        </p:spPr>
        <p:txBody>
          <a:bodyPr wrap="none" lIns="72000" tIns="0" rIns="324000" bIns="0" rtlCol="0" anchor="ctr">
            <a:spAutoFit/>
          </a:bodyPr>
          <a:lstStyle/>
          <a:p>
            <a:pPr algn="r"/>
            <a:r>
              <a:rPr lang="fr-FR" sz="1100" cap="none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BROUILLON</a:t>
            </a:r>
            <a:endParaRPr lang="fr-FR" sz="1100" cap="non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LogoFrame"/>
          <p:cNvSpPr>
            <a:spLocks/>
          </p:cNvSpPr>
          <p:nvPr userDrawn="1">
            <p:custDataLst>
              <p:tags r:id="rId6"/>
            </p:custDataLst>
          </p:nvPr>
        </p:nvSpPr>
        <p:spPr bwMode="white">
          <a:xfrm>
            <a:off x="7192950" y="-7200"/>
            <a:ext cx="1627200" cy="1368458"/>
          </a:xfrm>
          <a:custGeom>
            <a:avLst/>
            <a:gdLst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4112861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537" h="4112861">
                <a:moveTo>
                  <a:pt x="0" y="0"/>
                </a:moveTo>
                <a:lnTo>
                  <a:pt x="4824537" y="0"/>
                </a:lnTo>
                <a:lnTo>
                  <a:pt x="4824537" y="3751737"/>
                </a:lnTo>
                <a:cubicBezTo>
                  <a:pt x="3231541" y="3785819"/>
                  <a:pt x="1634302" y="3906720"/>
                  <a:pt x="0" y="411286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528050" y="290386"/>
            <a:ext cx="851570" cy="59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33977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ull width Content" preserve="1" userDrawn="1">
  <p:cSld name="Title and full wid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6" y="99765"/>
            <a:ext cx="8562180" cy="885527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250823" y="1417340"/>
            <a:ext cx="8569327" cy="3745209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5198292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Message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6" y="121196"/>
            <a:ext cx="7200900" cy="528794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3203575" y="1023938"/>
            <a:ext cx="5616575" cy="3994150"/>
          </a:xfrm>
        </p:spPr>
        <p:txBody>
          <a:bodyPr bIns="432000" anchor="ctr" anchorCtr="0"/>
          <a:lstStyle>
            <a:lvl1pPr marL="0" indent="0" algn="ctr">
              <a:buNone/>
              <a:defRPr>
                <a:solidFill>
                  <a:srgbClr val="808080"/>
                </a:solidFill>
              </a:defRPr>
            </a:lvl1pPr>
          </a:lstStyle>
          <a:p>
            <a:r>
              <a:rPr lang="fr-FR" dirty="0"/>
              <a:t>Cliquez sur l'icône pour ajouter un tableau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 bwMode="ltGray">
          <a:xfrm>
            <a:off x="317499" y="1023392"/>
            <a:ext cx="2736999" cy="637849"/>
          </a:xfrm>
          <a:solidFill>
            <a:schemeClr val="accent1"/>
          </a:solidFill>
        </p:spPr>
        <p:txBody>
          <a:bodyPr lIns="108000" tIns="72000" rIns="108000" bIns="7200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89824436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541096246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type="titleOnly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72953344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791720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preserve="1" userDrawn="1">
  <p:cSld name="Closing">
    <p:bg>
      <p:bgPr>
        <a:solidFill>
          <a:srgbClr val="D820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coBackground" hidden="1"/>
          <p:cNvSpPr/>
          <p:nvPr userDrawn="1">
            <p:custDataLst>
              <p:tags r:id="rId2"/>
            </p:custDataLst>
          </p:nvPr>
        </p:nvSpPr>
        <p:spPr bwMode="white"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tatus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7928204" y="1374493"/>
            <a:ext cx="1215796" cy="169277"/>
          </a:xfrm>
          <a:prstGeom prst="rect">
            <a:avLst/>
          </a:prstGeom>
          <a:solidFill>
            <a:srgbClr val="DFDFDF"/>
          </a:solidFill>
        </p:spPr>
        <p:txBody>
          <a:bodyPr wrap="none" lIns="72000" tIns="0" rIns="324000" bIns="0" rtlCol="0" anchor="ctr">
            <a:spAutoFit/>
          </a:bodyPr>
          <a:lstStyle/>
          <a:p>
            <a:pPr algn="r"/>
            <a:r>
              <a:rPr lang="fr-FR" sz="1100" cap="none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BROUILLON</a:t>
            </a:r>
            <a:endParaRPr lang="fr-FR" sz="1100" cap="non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LogoFrame"/>
          <p:cNvSpPr>
            <a:spLocks/>
          </p:cNvSpPr>
          <p:nvPr userDrawn="1">
            <p:custDataLst>
              <p:tags r:id="rId4"/>
            </p:custDataLst>
          </p:nvPr>
        </p:nvSpPr>
        <p:spPr bwMode="white">
          <a:xfrm>
            <a:off x="7192950" y="-7200"/>
            <a:ext cx="1627200" cy="1368458"/>
          </a:xfrm>
          <a:custGeom>
            <a:avLst/>
            <a:gdLst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4112861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537" h="4112861">
                <a:moveTo>
                  <a:pt x="0" y="0"/>
                </a:moveTo>
                <a:lnTo>
                  <a:pt x="4824537" y="0"/>
                </a:lnTo>
                <a:lnTo>
                  <a:pt x="4824537" y="3751737"/>
                </a:lnTo>
                <a:cubicBezTo>
                  <a:pt x="3231541" y="3785819"/>
                  <a:pt x="1634302" y="3906720"/>
                  <a:pt x="0" y="411286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528050" y="290386"/>
            <a:ext cx="851570" cy="59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65463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with Image" preserve="1" userDrawn="1">
  <p:cSld name="Closing with Image">
    <p:bg>
      <p:bgPr>
        <a:solidFill>
          <a:srgbClr val="D820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coBackground" hidden="1"/>
          <p:cNvSpPr/>
          <p:nvPr userDrawn="1">
            <p:custDataLst>
              <p:tags r:id="rId2"/>
            </p:custDataLst>
          </p:nvPr>
        </p:nvSpPr>
        <p:spPr bwMode="white"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LogoFrame"/>
          <p:cNvSpPr>
            <a:spLocks/>
          </p:cNvSpPr>
          <p:nvPr userDrawn="1">
            <p:custDataLst>
              <p:tags r:id="rId3"/>
            </p:custDataLst>
          </p:nvPr>
        </p:nvSpPr>
        <p:spPr bwMode="white">
          <a:xfrm>
            <a:off x="7192950" y="-7200"/>
            <a:ext cx="1627200" cy="1368458"/>
          </a:xfrm>
          <a:custGeom>
            <a:avLst/>
            <a:gdLst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4112861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537" h="4112861">
                <a:moveTo>
                  <a:pt x="0" y="0"/>
                </a:moveTo>
                <a:lnTo>
                  <a:pt x="4824537" y="0"/>
                </a:lnTo>
                <a:lnTo>
                  <a:pt x="4824537" y="3751737"/>
                </a:lnTo>
                <a:cubicBezTo>
                  <a:pt x="3231541" y="3785819"/>
                  <a:pt x="1634302" y="3906720"/>
                  <a:pt x="0" y="411286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  <p:custDataLst>
              <p:tags r:id="rId4"/>
            </p:custDataLst>
          </p:nvPr>
        </p:nvSpPr>
        <p:spPr>
          <a:xfrm>
            <a:off x="0" y="0"/>
            <a:ext cx="9144000" cy="5715000"/>
          </a:xfrm>
        </p:spPr>
        <p:txBody>
          <a:bodyPr bIns="432000" anchor="ctr" anchorCtr="0"/>
          <a:lstStyle>
            <a:lvl1pPr marL="0" indent="0" algn="ctr">
              <a:buNone/>
              <a:defRPr>
                <a:solidFill>
                  <a:srgbClr val="808080"/>
                </a:solidFill>
              </a:defRPr>
            </a:lvl1pPr>
          </a:lstStyle>
          <a:p>
            <a:r>
              <a:rPr lang="fr-FR" dirty="0"/>
              <a:t>Cliquez sur l'icône pour ajouter une image</a:t>
            </a:r>
          </a:p>
        </p:txBody>
      </p:sp>
      <p:sp>
        <p:nvSpPr>
          <p:cNvPr id="11" name="Status"/>
          <p:cNvSpPr txBox="1">
            <a:spLocks/>
          </p:cNvSpPr>
          <p:nvPr userDrawn="1">
            <p:custDataLst>
              <p:tags r:id="rId5"/>
            </p:custDataLst>
          </p:nvPr>
        </p:nvSpPr>
        <p:spPr bwMode="gray">
          <a:xfrm>
            <a:off x="7928204" y="1374493"/>
            <a:ext cx="1215796" cy="169277"/>
          </a:xfrm>
          <a:prstGeom prst="rect">
            <a:avLst/>
          </a:prstGeom>
          <a:solidFill>
            <a:srgbClr val="DFDFDF"/>
          </a:solidFill>
        </p:spPr>
        <p:txBody>
          <a:bodyPr wrap="none" lIns="72000" tIns="0" rIns="324000" bIns="0" rtlCol="0" anchor="ctr">
            <a:spAutoFit/>
          </a:bodyPr>
          <a:lstStyle/>
          <a:p>
            <a:pPr algn="r"/>
            <a:r>
              <a:rPr lang="fr-FR" sz="1100" cap="none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BROUILLON</a:t>
            </a:r>
            <a:endParaRPr lang="fr-FR" sz="1100" cap="non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528050" y="290386"/>
            <a:ext cx="851570" cy="59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6147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6" y="121196"/>
            <a:ext cx="7201494" cy="936104"/>
          </a:xfrm>
        </p:spPr>
        <p:txBody>
          <a:bodyPr/>
          <a:lstStyle/>
          <a:p>
            <a:r>
              <a:rPr lang="fr-FR" noProof="0" dirty="0"/>
              <a:t>Modifiez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4" y="1417340"/>
            <a:ext cx="5761038" cy="3745210"/>
          </a:xfrm>
        </p:spPr>
        <p:txBody>
          <a:bodyPr/>
          <a:lstStyle/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524750" y="1561356"/>
            <a:ext cx="1295400" cy="3601194"/>
          </a:xfrm>
        </p:spPr>
        <p:txBody>
          <a:bodyPr/>
          <a:lstStyle>
            <a:lvl1pPr marL="0" indent="0">
              <a:lnSpc>
                <a:spcPts val="1200"/>
              </a:lnSpc>
              <a:spcAft>
                <a:spcPts val="0"/>
              </a:spcAft>
              <a:buFontTx/>
              <a:buNone/>
              <a:defRPr sz="1000">
                <a:solidFill>
                  <a:schemeClr val="tx2"/>
                </a:solidFill>
              </a:defRPr>
            </a:lvl1pPr>
            <a:lvl2pPr marL="216000" indent="0">
              <a:lnSpc>
                <a:spcPct val="100000"/>
              </a:lnSpc>
              <a:spcAft>
                <a:spcPts val="0"/>
              </a:spcAft>
              <a:buFontTx/>
              <a:buNone/>
              <a:defRPr sz="1000"/>
            </a:lvl2pPr>
            <a:lvl3pPr marL="360000" indent="0">
              <a:lnSpc>
                <a:spcPct val="100000"/>
              </a:lnSpc>
              <a:spcAft>
                <a:spcPts val="0"/>
              </a:spcAft>
              <a:buFontTx/>
              <a:buNone/>
              <a:defRPr sz="1000"/>
            </a:lvl3pPr>
            <a:lvl4pPr marL="539750" indent="0">
              <a:lnSpc>
                <a:spcPct val="100000"/>
              </a:lnSpc>
              <a:spcAft>
                <a:spcPts val="0"/>
              </a:spcAft>
              <a:buFontTx/>
              <a:buNone/>
              <a:defRPr sz="1000"/>
            </a:lvl4pPr>
            <a:lvl5pPr marL="712787" indent="0">
              <a:lnSpc>
                <a:spcPct val="100000"/>
              </a:lnSpc>
              <a:spcAft>
                <a:spcPts val="0"/>
              </a:spcAft>
              <a:buFontTx/>
              <a:buNone/>
              <a:defRPr sz="1000"/>
            </a:lvl5pPr>
          </a:lstStyle>
          <a:p>
            <a:pPr lvl="0"/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29914333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Image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  <p:custDataLst>
              <p:tags r:id="rId2"/>
            </p:custDataLst>
          </p:nvPr>
        </p:nvSpPr>
        <p:spPr>
          <a:xfrm>
            <a:off x="0" y="0"/>
            <a:ext cx="9144000" cy="5715000"/>
          </a:xfrm>
        </p:spPr>
        <p:txBody>
          <a:bodyPr lIns="0" tIns="0" bIns="468000" anchor="ctr" anchorCtr="0"/>
          <a:lstStyle>
            <a:lvl1pPr marL="0" indent="0" algn="ctr">
              <a:buNone/>
              <a:defRPr>
                <a:solidFill>
                  <a:srgbClr val="808080"/>
                </a:solidFill>
              </a:defRPr>
            </a:lvl1pPr>
          </a:lstStyle>
          <a:p>
            <a:r>
              <a:rPr lang="fr-FR" noProof="0" dirty="0"/>
              <a:t>Cliquez sur l'icône pour ajouter une image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ltGray">
          <a:xfrm>
            <a:off x="0" y="4529242"/>
            <a:ext cx="3923928" cy="374785"/>
          </a:xfrm>
          <a:solidFill>
            <a:schemeClr val="accent1"/>
          </a:solidFill>
        </p:spPr>
        <p:txBody>
          <a:bodyPr lIns="396000" tIns="72000" rIns="144000" bIns="162000">
            <a:spAutoFit/>
          </a:bodyPr>
          <a:lstStyle>
            <a:lvl1pPr marL="0" indent="0" algn="l">
              <a:spcAft>
                <a:spcPts val="0"/>
              </a:spcAft>
              <a:buNone/>
              <a:defRPr sz="9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dirty="0"/>
              <a:t>Modifier le style des sous-titres du masque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 bwMode="ltGray">
          <a:xfrm>
            <a:off x="0" y="3961799"/>
            <a:ext cx="3923928" cy="615250"/>
          </a:xfrm>
          <a:solidFill>
            <a:schemeClr val="accent1"/>
          </a:solidFill>
        </p:spPr>
        <p:txBody>
          <a:bodyPr lIns="396000" tIns="147600" rIns="144000" bIns="118800" anchor="b" anchorCtr="0">
            <a:spAutoFit/>
          </a:bodyPr>
          <a:lstStyle>
            <a:lvl1pPr algn="l">
              <a:lnSpc>
                <a:spcPts val="2700"/>
              </a:lnSpc>
              <a:defRPr sz="2300" baseline="0">
                <a:solidFill>
                  <a:srgbClr val="FFFFFF"/>
                </a:solidFill>
              </a:defRPr>
            </a:lvl1pPr>
          </a:lstStyle>
          <a:p>
            <a:r>
              <a:rPr lang="fr-FR" noProof="0" dirty="0"/>
              <a:t>Modifiez le style du titre</a:t>
            </a:r>
          </a:p>
        </p:txBody>
      </p:sp>
      <p:sp>
        <p:nvSpPr>
          <p:cNvPr id="9" name="Status"/>
          <p:cNvSpPr txBox="1">
            <a:spLocks/>
          </p:cNvSpPr>
          <p:nvPr userDrawn="1">
            <p:custDataLst>
              <p:tags r:id="rId3"/>
            </p:custDataLst>
          </p:nvPr>
        </p:nvSpPr>
        <p:spPr bwMode="gray">
          <a:xfrm>
            <a:off x="7928204" y="1374493"/>
            <a:ext cx="1215796" cy="169277"/>
          </a:xfrm>
          <a:prstGeom prst="rect">
            <a:avLst/>
          </a:prstGeom>
          <a:solidFill>
            <a:srgbClr val="DFDFDF"/>
          </a:solidFill>
        </p:spPr>
        <p:txBody>
          <a:bodyPr wrap="none" lIns="72000" tIns="0" rIns="324000" bIns="0" rtlCol="0" anchor="ctr">
            <a:spAutoFit/>
          </a:bodyPr>
          <a:lstStyle/>
          <a:p>
            <a:pPr algn="r"/>
            <a:r>
              <a:rPr lang="fr-FR" sz="1100" cap="none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BROUILLON</a:t>
            </a:r>
            <a:endParaRPr lang="fr-FR" sz="1100" cap="non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LogoFrame"/>
          <p:cNvSpPr>
            <a:spLocks/>
          </p:cNvSpPr>
          <p:nvPr userDrawn="1">
            <p:custDataLst>
              <p:tags r:id="rId4"/>
            </p:custDataLst>
          </p:nvPr>
        </p:nvSpPr>
        <p:spPr bwMode="white">
          <a:xfrm>
            <a:off x="7192950" y="-7200"/>
            <a:ext cx="1627200" cy="1368458"/>
          </a:xfrm>
          <a:custGeom>
            <a:avLst/>
            <a:gdLst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4112861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537" h="4112861">
                <a:moveTo>
                  <a:pt x="0" y="0"/>
                </a:moveTo>
                <a:lnTo>
                  <a:pt x="4824537" y="0"/>
                </a:lnTo>
                <a:lnTo>
                  <a:pt x="4824537" y="3751737"/>
                </a:lnTo>
                <a:cubicBezTo>
                  <a:pt x="3231541" y="3785819"/>
                  <a:pt x="1634302" y="3906720"/>
                  <a:pt x="0" y="411286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528050" y="290386"/>
            <a:ext cx="851570" cy="59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44999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preserve="1" userDrawn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coBackground" hidden="1"/>
          <p:cNvSpPr/>
          <p:nvPr userDrawn="1">
            <p:custDataLst>
              <p:tags r:id="rId2"/>
            </p:custDataLst>
          </p:nvPr>
        </p:nvSpPr>
        <p:spPr bwMode="gray"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50825" y="1836263"/>
            <a:ext cx="5761038" cy="1021237"/>
          </a:xfrm>
        </p:spPr>
        <p:txBody>
          <a:bodyPr lIns="36000" anchor="b" anchorCtr="0">
            <a:noAutofit/>
          </a:bodyPr>
          <a:lstStyle>
            <a:lvl1pPr algn="l">
              <a:defRPr sz="3200" b="0" cap="none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4" name="Hider"/>
          <p:cNvSpPr/>
          <p:nvPr userDrawn="1"/>
        </p:nvSpPr>
        <p:spPr bwMode="white">
          <a:xfrm>
            <a:off x="0" y="4945732"/>
            <a:ext cx="9144000" cy="7692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Status"/>
          <p:cNvSpPr txBox="1">
            <a:spLocks/>
          </p:cNvSpPr>
          <p:nvPr userDrawn="1">
            <p:custDataLst>
              <p:tags r:id="rId4"/>
            </p:custDataLst>
          </p:nvPr>
        </p:nvSpPr>
        <p:spPr bwMode="gray">
          <a:xfrm>
            <a:off x="7928204" y="1374493"/>
            <a:ext cx="1215796" cy="169277"/>
          </a:xfrm>
          <a:prstGeom prst="rect">
            <a:avLst/>
          </a:prstGeom>
          <a:solidFill>
            <a:srgbClr val="DFDFDF"/>
          </a:solidFill>
        </p:spPr>
        <p:txBody>
          <a:bodyPr wrap="none" lIns="72000" tIns="0" rIns="324000" bIns="0" rtlCol="0" anchor="ctr">
            <a:spAutoFit/>
          </a:bodyPr>
          <a:lstStyle/>
          <a:p>
            <a:pPr algn="r"/>
            <a:r>
              <a:rPr lang="fr-FR" sz="1100" cap="none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BROUILLON</a:t>
            </a:r>
            <a:endParaRPr lang="fr-FR" sz="1100" cap="non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150398" y="5133975"/>
            <a:ext cx="584769" cy="40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62418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with Image" preserve="1" userDrawn="1">
  <p:cSld name="Section Hea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/>
            <p:custDataLst>
              <p:tags r:id="rId2"/>
            </p:custDataLst>
          </p:nvPr>
        </p:nvSpPr>
        <p:spPr>
          <a:xfrm>
            <a:off x="0" y="0"/>
            <a:ext cx="9144000" cy="4945732"/>
          </a:xfrm>
        </p:spPr>
        <p:txBody>
          <a:bodyPr lIns="0" tIns="0" bIns="468000"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fr-FR" noProof="0" dirty="0"/>
              <a:t>Cliquez sur l'icône pour ajouter une image</a:t>
            </a:r>
          </a:p>
        </p:txBody>
      </p:sp>
      <p:sp>
        <p:nvSpPr>
          <p:cNvPr id="13" name="EcoBackground" hidden="1"/>
          <p:cNvSpPr/>
          <p:nvPr userDrawn="1">
            <p:custDataLst>
              <p:tags r:id="rId3"/>
            </p:custDataLst>
          </p:nvPr>
        </p:nvSpPr>
        <p:spPr bwMode="white"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6" name="Hider"/>
          <p:cNvSpPr/>
          <p:nvPr userDrawn="1"/>
        </p:nvSpPr>
        <p:spPr bwMode="white">
          <a:xfrm>
            <a:off x="0" y="4945732"/>
            <a:ext cx="9144000" cy="7692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0" name="Status"/>
          <p:cNvSpPr txBox="1">
            <a:spLocks/>
          </p:cNvSpPr>
          <p:nvPr userDrawn="1">
            <p:custDataLst>
              <p:tags r:id="rId4"/>
            </p:custDataLst>
          </p:nvPr>
        </p:nvSpPr>
        <p:spPr bwMode="gray">
          <a:xfrm>
            <a:off x="7928204" y="1374493"/>
            <a:ext cx="1215796" cy="169277"/>
          </a:xfrm>
          <a:prstGeom prst="rect">
            <a:avLst/>
          </a:prstGeom>
          <a:solidFill>
            <a:srgbClr val="DFDFDF"/>
          </a:solidFill>
        </p:spPr>
        <p:txBody>
          <a:bodyPr wrap="none" lIns="72000" tIns="0" rIns="324000" bIns="0" rtlCol="0" anchor="ctr">
            <a:spAutoFit/>
          </a:bodyPr>
          <a:lstStyle/>
          <a:p>
            <a:pPr algn="r"/>
            <a:r>
              <a:rPr lang="fr-FR" sz="1100" cap="none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BROUILLON</a:t>
            </a:r>
            <a:endParaRPr lang="fr-FR" sz="1100" cap="non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 bwMode="ltGray">
          <a:xfrm>
            <a:off x="0" y="2046987"/>
            <a:ext cx="3924000" cy="644756"/>
          </a:xfrm>
          <a:solidFill>
            <a:schemeClr val="accent1"/>
          </a:solidFill>
        </p:spPr>
        <p:txBody>
          <a:bodyPr lIns="396000" tIns="144000" bIns="144000" anchor="ctr" anchorCtr="0">
            <a:spAutoFit/>
          </a:bodyPr>
          <a:lstStyle>
            <a:lvl1pPr algn="l">
              <a:defRPr sz="2300" b="0" cap="none" baseline="0">
                <a:solidFill>
                  <a:srgbClr val="FFFFFF"/>
                </a:solidFill>
              </a:defRPr>
            </a:lvl1pPr>
          </a:lstStyle>
          <a:p>
            <a:r>
              <a:rPr lang="fr-FR" noProof="0" dirty="0"/>
              <a:t>Modifiez le style du titre</a:t>
            </a:r>
          </a:p>
        </p:txBody>
      </p:sp>
      <p:pic>
        <p:nvPicPr>
          <p:cNvPr id="5" name="Image 4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150398" y="5133975"/>
            <a:ext cx="584769" cy="40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8569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 2/3 - 1/3" preserve="1" userDrawn="1">
  <p:cSld name="Image and Content 2/3 -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250825" y="1562100"/>
            <a:ext cx="5761038" cy="3600450"/>
          </a:xfrm>
        </p:spPr>
        <p:txBody>
          <a:bodyPr lIns="0" bIns="432000" anchor="ctr" anchorCtr="0"/>
          <a:lstStyle>
            <a:lvl1pPr marL="0" indent="0" algn="ctr">
              <a:buNone/>
              <a:defRPr>
                <a:solidFill>
                  <a:srgbClr val="808080"/>
                </a:solidFill>
              </a:defRPr>
            </a:lvl1pPr>
          </a:lstStyle>
          <a:p>
            <a:r>
              <a:rPr lang="fr-FR" dirty="0"/>
              <a:t>Cliquez sur l'icône pour ajouter une image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84167" y="1562100"/>
            <a:ext cx="2735983" cy="3600450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  <a:lvl4pPr>
              <a:defRPr sz="1300"/>
            </a:lvl4pPr>
            <a:lvl5pPr>
              <a:defRPr sz="12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54296883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 1/3 - 2/3" preserve="1" userDrawn="1">
  <p:cSld name="Image and Content 1/3 -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50823" y="1562100"/>
            <a:ext cx="2808000" cy="3600449"/>
          </a:xfrm>
        </p:spPr>
        <p:txBody>
          <a:bodyPr lIns="0" bIns="432000" anchor="ctr" anchorCtr="0"/>
          <a:lstStyle>
            <a:lvl1pPr marL="0" indent="0" algn="ctr">
              <a:buNone/>
              <a:defRPr>
                <a:solidFill>
                  <a:srgbClr val="808080"/>
                </a:solidFill>
              </a:defRPr>
            </a:lvl1pPr>
          </a:lstStyle>
          <a:p>
            <a:r>
              <a:rPr lang="fr-FR" dirty="0"/>
              <a:t>Cliquez sur l'icône pour ajouter une image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3132137" y="1562100"/>
            <a:ext cx="5688013" cy="36004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79256209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1/3 - 2/3" preserve="1" userDrawn="1">
  <p:cSld name="Two Content 1/3 -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706812" y="1562100"/>
            <a:ext cx="5113338" cy="360045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/>
          </p:nvPr>
        </p:nvSpPr>
        <p:spPr>
          <a:xfrm>
            <a:off x="250825" y="1562100"/>
            <a:ext cx="2881313" cy="360045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92368844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2/3 - 1/3" preserve="1" userDrawn="1">
  <p:cSld name="Two Content 2/3 -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0824" y="1562100"/>
            <a:ext cx="5185668" cy="360045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/>
          </p:nvPr>
        </p:nvSpPr>
        <p:spPr>
          <a:xfrm>
            <a:off x="6011863" y="1562100"/>
            <a:ext cx="2808287" cy="3600450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  <a:lvl4pPr>
              <a:defRPr sz="1300"/>
            </a:lvl4pPr>
            <a:lvl5pPr>
              <a:defRPr sz="12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03784623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6" y="99765"/>
            <a:ext cx="8562180" cy="957535"/>
          </a:xfrm>
          <a:prstGeom prst="rect">
            <a:avLst/>
          </a:prstGeom>
        </p:spPr>
        <p:txBody>
          <a:bodyPr vert="horz" lIns="36000" tIns="36000" rIns="0" bIns="0" rtlCol="0" anchor="t" anchorCtr="0">
            <a:noAutofit/>
          </a:bodyPr>
          <a:lstStyle/>
          <a:p>
            <a:r>
              <a:rPr lang="fr-FR" noProof="0" dirty="0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417340"/>
            <a:ext cx="5761038" cy="3745210"/>
          </a:xfrm>
          <a:prstGeom prst="rect">
            <a:avLst/>
          </a:prstGeom>
        </p:spPr>
        <p:txBody>
          <a:bodyPr vert="horz" lIns="36000" tIns="0" rIns="0" bIns="0" rtlCol="0">
            <a:noAutofit/>
          </a:bodyPr>
          <a:lstStyle/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12" name="Footnote" hidden="1"/>
          <p:cNvSpPr txBox="1"/>
          <p:nvPr>
            <p:custDataLst>
              <p:tags r:id="rId18"/>
            </p:custDataLst>
          </p:nvPr>
        </p:nvSpPr>
        <p:spPr>
          <a:xfrm>
            <a:off x="250824" y="5234558"/>
            <a:ext cx="5761039" cy="184666"/>
          </a:xfrm>
          <a:prstGeom prst="rect">
            <a:avLst/>
          </a:prstGeom>
          <a:noFill/>
        </p:spPr>
        <p:txBody>
          <a:bodyPr wrap="square" lIns="36000" tIns="0" rIns="0" bIns="0" rtlCol="0">
            <a:noAutofit/>
          </a:bodyPr>
          <a:lstStyle/>
          <a:p>
            <a:endParaRPr lang="fr-FR" sz="6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gendaTitleFrame" hidden="1"/>
          <p:cNvSpPr>
            <a:spLocks/>
          </p:cNvSpPr>
          <p:nvPr userDrawn="1">
            <p:custDataLst>
              <p:tags r:id="rId19"/>
            </p:custDataLst>
          </p:nvPr>
        </p:nvSpPr>
        <p:spPr bwMode="gray">
          <a:xfrm>
            <a:off x="7524328" y="-5680"/>
            <a:ext cx="1296144" cy="622742"/>
          </a:xfrm>
          <a:custGeom>
            <a:avLst/>
            <a:gdLst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6846 w 3746846"/>
              <a:gd name="connsiteY2" fmla="*/ 1800200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6846 w 3746846"/>
              <a:gd name="connsiteY2" fmla="*/ 1800200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6846 w 3746846"/>
              <a:gd name="connsiteY2" fmla="*/ 1508652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0220 w 3746846"/>
              <a:gd name="connsiteY2" fmla="*/ 1515278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6846 w 3746846"/>
              <a:gd name="connsiteY2" fmla="*/ 1515278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6846 w 3746846"/>
              <a:gd name="connsiteY2" fmla="*/ 1515278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6846 w 3746846"/>
              <a:gd name="connsiteY2" fmla="*/ 1515278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6846 w 3746846"/>
              <a:gd name="connsiteY2" fmla="*/ 1515278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6846" h="1800200">
                <a:moveTo>
                  <a:pt x="0" y="0"/>
                </a:moveTo>
                <a:lnTo>
                  <a:pt x="3746846" y="0"/>
                </a:lnTo>
                <a:cubicBezTo>
                  <a:pt x="3746846" y="600067"/>
                  <a:pt x="3740220" y="1233263"/>
                  <a:pt x="3746846" y="1515278"/>
                </a:cubicBezTo>
                <a:cubicBezTo>
                  <a:pt x="2544280" y="1530739"/>
                  <a:pt x="1255575" y="1665470"/>
                  <a:pt x="0" y="1800200"/>
                </a:cubicBez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tatus"/>
          <p:cNvSpPr txBox="1">
            <a:spLocks/>
          </p:cNvSpPr>
          <p:nvPr userDrawn="1">
            <p:custDataLst>
              <p:tags r:id="rId20"/>
            </p:custDataLst>
          </p:nvPr>
        </p:nvSpPr>
        <p:spPr bwMode="gray">
          <a:xfrm>
            <a:off x="8019575" y="888023"/>
            <a:ext cx="1124425" cy="169277"/>
          </a:xfrm>
          <a:prstGeom prst="rect">
            <a:avLst/>
          </a:prstGeom>
          <a:solidFill>
            <a:srgbClr val="E6E9D5"/>
          </a:solidFill>
        </p:spPr>
        <p:txBody>
          <a:bodyPr wrap="none" lIns="72000" tIns="0" rIns="324000" bIns="0" rtlCol="0" anchor="ctr">
            <a:spAutoFit/>
          </a:bodyPr>
          <a:lstStyle/>
          <a:p>
            <a:pPr algn="ctr"/>
            <a:r>
              <a:rPr lang="fr-FR" sz="1100" cap="none" baseline="0" dirty="0">
                <a:solidFill>
                  <a:srgbClr val="000000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BROUILLON</a:t>
            </a:r>
          </a:p>
        </p:txBody>
      </p:sp>
      <p:sp>
        <p:nvSpPr>
          <p:cNvPr id="6" name="Footer"/>
          <p:cNvSpPr txBox="1">
            <a:spLocks/>
          </p:cNvSpPr>
          <p:nvPr userDrawn="1">
            <p:custDataLst>
              <p:tags r:id="rId21"/>
            </p:custDataLst>
          </p:nvPr>
        </p:nvSpPr>
        <p:spPr>
          <a:xfrm>
            <a:off x="250825" y="5377780"/>
            <a:ext cx="5761038" cy="23226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fld id="{05DACE1A-D1C7-4A2F-956F-AFD818568813}" type="slidenum">
              <a:rPr lang="fr-FR" sz="1000" smtClean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‹N°›</a:t>
            </a:fld>
            <a:r>
              <a:rPr lang="fr-FR" sz="10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  <a:r>
              <a:rPr lang="fr-FR" sz="7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[Move to Cloud] Gouvernance du </a:t>
            </a:r>
            <a:r>
              <a:rPr lang="fr-FR" sz="700" dirty="0" err="1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fr-FR" sz="7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 | Interne | Direction des Systèmes d'Information - Novembre 2019 | </a:t>
            </a:r>
            <a:r>
              <a:rPr lang="fr-FR" sz="700" dirty="0" smtClean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22.11.2019</a:t>
            </a:r>
            <a:endParaRPr lang="fr-FR" sz="700" dirty="0"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411665" y="5251874"/>
            <a:ext cx="401341" cy="27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9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0" r:id="rId2"/>
    <p:sldLayoutId id="2147483649" r:id="rId3"/>
    <p:sldLayoutId id="2147483667" r:id="rId4"/>
    <p:sldLayoutId id="2147483651" r:id="rId5"/>
    <p:sldLayoutId id="2147483659" r:id="rId6"/>
    <p:sldLayoutId id="2147483661" r:id="rId7"/>
    <p:sldLayoutId id="2147483662" r:id="rId8"/>
    <p:sldLayoutId id="2147483663" r:id="rId9"/>
    <p:sldLayoutId id="2147483665" r:id="rId10"/>
    <p:sldLayoutId id="2147483670" r:id="rId11"/>
    <p:sldLayoutId id="2147483654" r:id="rId12"/>
    <p:sldLayoutId id="2147483671" r:id="rId13"/>
    <p:sldLayoutId id="2147483655" r:id="rId14"/>
    <p:sldLayoutId id="2147483668" r:id="rId15"/>
    <p:sldLayoutId id="2147483669" r:id="rId16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rgbClr val="D82034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96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D82034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D82034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191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D82034"/>
        </a:buClr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92800" indent="-179388" algn="l" defTabSz="1076325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D82034"/>
        </a:buClr>
        <a:buFont typeface="Arial" panose="020B0604020202020204" pitchFamily="34" charset="0"/>
        <a:buChar char="•"/>
        <a:tabLst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072800" indent="-180000" algn="l" defTabSz="914400" rtl="0" eaLnBrk="1" latinLnBrk="0" hangingPunct="1">
        <a:spcBef>
          <a:spcPts val="0"/>
        </a:spcBef>
        <a:spcAft>
          <a:spcPts val="600"/>
        </a:spcAft>
        <a:buClr>
          <a:srgbClr val="D82034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7600" indent="-180000" algn="l" defTabSz="914400" rtl="0" eaLnBrk="1" latinLnBrk="0" hangingPunct="1">
        <a:spcBef>
          <a:spcPts val="0"/>
        </a:spcBef>
        <a:spcAft>
          <a:spcPts val="600"/>
        </a:spcAft>
        <a:buClr>
          <a:srgbClr val="D82034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4800" indent="-180000" algn="l" defTabSz="914400" rtl="0" eaLnBrk="1" latinLnBrk="0" hangingPunct="1">
        <a:spcBef>
          <a:spcPts val="0"/>
        </a:spcBef>
        <a:spcAft>
          <a:spcPts val="600"/>
        </a:spcAft>
        <a:buClr>
          <a:srgbClr val="D82034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180000" algn="l" defTabSz="914400" rtl="0" eaLnBrk="1" latinLnBrk="0" hangingPunct="1">
        <a:spcBef>
          <a:spcPts val="0"/>
        </a:spcBef>
        <a:spcAft>
          <a:spcPts val="600"/>
        </a:spcAft>
        <a:buClr>
          <a:srgbClr val="D82034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  <p15:guide id="2" pos="3787" userDrawn="1">
          <p15:clr>
            <a:srgbClr val="F26B43"/>
          </p15:clr>
        </p15:guide>
        <p15:guide id="3" pos="4740" userDrawn="1">
          <p15:clr>
            <a:srgbClr val="F26B43"/>
          </p15:clr>
        </p15:guide>
        <p15:guide id="4" pos="5556" userDrawn="1">
          <p15:clr>
            <a:srgbClr val="F26B43"/>
          </p15:clr>
        </p15:guide>
        <p15:guide id="5" orient="horz" pos="984" userDrawn="1">
          <p15:clr>
            <a:srgbClr val="F26B43"/>
          </p15:clr>
        </p15:guide>
        <p15:guide id="6" orient="horz" pos="3252" userDrawn="1">
          <p15:clr>
            <a:srgbClr val="F26B43"/>
          </p15:clr>
        </p15:guide>
        <p15:guide id="7" orient="horz" pos="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image" Target="../media/image1.emf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2.jp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17" Type="http://schemas.openxmlformats.org/officeDocument/2006/relationships/image" Target="../media/image18.jpeg"/><Relationship Id="rId2" Type="http://schemas.openxmlformats.org/officeDocument/2006/relationships/image" Target="../media/image3.png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jpg"/><Relationship Id="rId15" Type="http://schemas.openxmlformats.org/officeDocument/2006/relationships/image" Target="../media/image16.jpeg"/><Relationship Id="rId10" Type="http://schemas.openxmlformats.org/officeDocument/2006/relationships/image" Target="../media/image11.jpeg"/><Relationship Id="rId19" Type="http://schemas.openxmlformats.org/officeDocument/2006/relationships/image" Target="../media/image20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14.png"/><Relationship Id="rId3" Type="http://schemas.openxmlformats.org/officeDocument/2006/relationships/image" Target="../media/image6.jpg"/><Relationship Id="rId21" Type="http://schemas.openxmlformats.org/officeDocument/2006/relationships/image" Target="../media/image17.jpe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13.jpeg"/><Relationship Id="rId2" Type="http://schemas.openxmlformats.org/officeDocument/2006/relationships/image" Target="../media/image21.png"/><Relationship Id="rId16" Type="http://schemas.openxmlformats.org/officeDocument/2006/relationships/image" Target="../media/image12.jpeg"/><Relationship Id="rId20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11" Type="http://schemas.openxmlformats.org/officeDocument/2006/relationships/image" Target="../media/image28.png"/><Relationship Id="rId24" Type="http://schemas.openxmlformats.org/officeDocument/2006/relationships/image" Target="../media/image20.jpeg"/><Relationship Id="rId5" Type="http://schemas.openxmlformats.org/officeDocument/2006/relationships/image" Target="../media/image7.png"/><Relationship Id="rId15" Type="http://schemas.openxmlformats.org/officeDocument/2006/relationships/image" Target="../media/image32.png"/><Relationship Id="rId23" Type="http://schemas.openxmlformats.org/officeDocument/2006/relationships/image" Target="../media/image19.jpeg"/><Relationship Id="rId10" Type="http://schemas.openxmlformats.org/officeDocument/2006/relationships/image" Target="../media/image27.png"/><Relationship Id="rId19" Type="http://schemas.openxmlformats.org/officeDocument/2006/relationships/image" Target="../media/image15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Relationship Id="rId14" Type="http://schemas.openxmlformats.org/officeDocument/2006/relationships/image" Target="../media/image31.jpg"/><Relationship Id="rId22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jpeg"/><Relationship Id="rId5" Type="http://schemas.openxmlformats.org/officeDocument/2006/relationships/image" Target="../media/image14.pn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jpeg"/><Relationship Id="rId3" Type="http://schemas.openxmlformats.org/officeDocument/2006/relationships/image" Target="../media/image34.PNG"/><Relationship Id="rId7" Type="http://schemas.openxmlformats.org/officeDocument/2006/relationships/image" Target="../media/image13.jpeg"/><Relationship Id="rId12" Type="http://schemas.openxmlformats.org/officeDocument/2006/relationships/image" Target="../media/image18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36.png"/><Relationship Id="rId10" Type="http://schemas.openxmlformats.org/officeDocument/2006/relationships/image" Target="../media/image16.jpeg"/><Relationship Id="rId4" Type="http://schemas.openxmlformats.org/officeDocument/2006/relationships/image" Target="../media/image35.png"/><Relationship Id="rId9" Type="http://schemas.openxmlformats.org/officeDocument/2006/relationships/image" Target="../media/image15.png"/><Relationship Id="rId1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pour une image  4"/>
          <p:cNvPicPr>
            <a:picLocks noGrp="1" noChangeAspect="1"/>
          </p:cNvPicPr>
          <p:nvPr>
            <p:ph type="pic" sz="quarter" idx="10"/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29242"/>
            <a:ext cx="3923928" cy="513284"/>
          </a:xfrm>
        </p:spPr>
        <p:txBody>
          <a:bodyPr/>
          <a:lstStyle/>
          <a:p>
            <a:r>
              <a:rPr lang="fr-FR" dirty="0"/>
              <a:t>Direction des Systèmes d'Information - Novembre 2019</a:t>
            </a:r>
            <a:br>
              <a:rPr lang="fr-FR" dirty="0"/>
            </a:br>
            <a:r>
              <a:rPr lang="fr-FR" dirty="0" smtClean="0"/>
              <a:t>Atelier N°1 du 26.11.2019</a:t>
            </a:r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3615550"/>
            <a:ext cx="3923928" cy="961499"/>
          </a:xfrm>
        </p:spPr>
        <p:txBody>
          <a:bodyPr/>
          <a:lstStyle/>
          <a:p>
            <a:r>
              <a:rPr lang="fr-FR" dirty="0"/>
              <a:t>[Move to Cloud]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Outillage du </a:t>
            </a:r>
            <a:r>
              <a:rPr lang="fr-FR" dirty="0" err="1" smtClean="0"/>
              <a:t>Run</a:t>
            </a:r>
            <a:endParaRPr lang="fr-FR" dirty="0"/>
          </a:p>
        </p:txBody>
      </p:sp>
      <p:sp>
        <p:nvSpPr>
          <p:cNvPr id="8" name="LogoFrame"/>
          <p:cNvSpPr>
            <a:spLocks/>
          </p:cNvSpPr>
          <p:nvPr>
            <p:custDataLst>
              <p:tags r:id="rId2"/>
            </p:custDataLst>
          </p:nvPr>
        </p:nvSpPr>
        <p:spPr bwMode="white">
          <a:xfrm>
            <a:off x="7192950" y="-7200"/>
            <a:ext cx="1627200" cy="1368458"/>
          </a:xfrm>
          <a:custGeom>
            <a:avLst/>
            <a:gdLst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4112861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537" h="4112861">
                <a:moveTo>
                  <a:pt x="0" y="0"/>
                </a:moveTo>
                <a:lnTo>
                  <a:pt x="4824537" y="0"/>
                </a:lnTo>
                <a:lnTo>
                  <a:pt x="4824537" y="3751737"/>
                </a:lnTo>
                <a:cubicBezTo>
                  <a:pt x="3231541" y="3785819"/>
                  <a:pt x="1634302" y="3906720"/>
                  <a:pt x="0" y="411286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528050" y="290386"/>
            <a:ext cx="851570" cy="593697"/>
          </a:xfrm>
          <a:prstGeom prst="rect">
            <a:avLst/>
          </a:prstGeom>
        </p:spPr>
      </p:pic>
      <p:sp>
        <p:nvSpPr>
          <p:cNvPr id="10" name="Status"/>
          <p:cNvSpPr txBox="1">
            <a:spLocks/>
          </p:cNvSpPr>
          <p:nvPr>
            <p:custDataLst>
              <p:tags r:id="rId4"/>
            </p:custDataLst>
          </p:nvPr>
        </p:nvSpPr>
        <p:spPr bwMode="gray">
          <a:xfrm>
            <a:off x="7928204" y="1374493"/>
            <a:ext cx="1215796" cy="169277"/>
          </a:xfrm>
          <a:prstGeom prst="rect">
            <a:avLst/>
          </a:prstGeom>
          <a:solidFill>
            <a:srgbClr val="DFDFDF"/>
          </a:solidFill>
        </p:spPr>
        <p:txBody>
          <a:bodyPr wrap="none" lIns="72000" tIns="0" rIns="324000" bIns="0" rtlCol="0" anchor="ctr">
            <a:spAutoFit/>
          </a:bodyPr>
          <a:lstStyle/>
          <a:p>
            <a:pPr algn="r"/>
            <a:r>
              <a:rPr lang="fr-FR" sz="1100" cap="none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BROUILLON</a:t>
            </a:r>
            <a:endParaRPr lang="fr-FR" sz="1100" cap="non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27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Approche hybride</a:t>
            </a:r>
            <a:br>
              <a:rPr lang="fr-FR" dirty="0" smtClean="0"/>
            </a:br>
            <a:r>
              <a:rPr lang="fr-FR" dirty="0" smtClean="0"/>
              <a:t>Cible </a:t>
            </a:r>
            <a:r>
              <a:rPr lang="fr-FR" dirty="0" err="1" smtClean="0"/>
              <a:t>mutualisable</a:t>
            </a:r>
            <a:r>
              <a:rPr lang="fr-FR" dirty="0" smtClean="0"/>
              <a:t> / non </a:t>
            </a:r>
            <a:r>
              <a:rPr lang="fr-FR" dirty="0" err="1" smtClean="0"/>
              <a:t>mutualisable</a:t>
            </a:r>
            <a:endParaRPr lang="fr-FR" dirty="0"/>
          </a:p>
        </p:txBody>
      </p:sp>
      <p:graphicFrame>
        <p:nvGraphicFramePr>
          <p:cNvPr id="5" name="Espace réservé du contenu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889994667"/>
              </p:ext>
            </p:extLst>
          </p:nvPr>
        </p:nvGraphicFramePr>
        <p:xfrm>
          <a:off x="395536" y="1191656"/>
          <a:ext cx="8064896" cy="4474156"/>
        </p:xfrm>
        <a:graphic>
          <a:graphicData uri="http://schemas.openxmlformats.org/drawingml/2006/table">
            <a:tbl>
              <a:tblPr/>
              <a:tblGrid>
                <a:gridCol w="1223706">
                  <a:extLst>
                    <a:ext uri="{9D8B030D-6E8A-4147-A177-3AD203B41FA5}">
                      <a16:colId xmlns:a16="http://schemas.microsoft.com/office/drawing/2014/main" val="2072386826"/>
                    </a:ext>
                  </a:extLst>
                </a:gridCol>
                <a:gridCol w="1984908">
                  <a:extLst>
                    <a:ext uri="{9D8B030D-6E8A-4147-A177-3AD203B41FA5}">
                      <a16:colId xmlns:a16="http://schemas.microsoft.com/office/drawing/2014/main" val="1193670233"/>
                    </a:ext>
                  </a:extLst>
                </a:gridCol>
                <a:gridCol w="2696042">
                  <a:extLst>
                    <a:ext uri="{9D8B030D-6E8A-4147-A177-3AD203B41FA5}">
                      <a16:colId xmlns:a16="http://schemas.microsoft.com/office/drawing/2014/main" val="428709405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790918614"/>
                    </a:ext>
                  </a:extLst>
                </a:gridCol>
              </a:tblGrid>
              <a:tr h="115640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Domain</a:t>
                      </a: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Function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Solution </a:t>
                      </a:r>
                      <a:r>
                        <a:rPr lang="fr-FR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Cible AWS</a:t>
                      </a:r>
                      <a:endParaRPr lang="fr-FR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Mutualisable</a:t>
                      </a:r>
                      <a:r>
                        <a:rPr lang="fr-FR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en hybride</a:t>
                      </a:r>
                      <a:r>
                        <a:rPr lang="fr-FR" sz="10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fr-FR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80176"/>
                  </a:ext>
                </a:extLst>
              </a:tr>
              <a:tr h="93311">
                <a:tc rowSpan="4"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Network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VIP (functionality)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AWS ALB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Non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355334"/>
                  </a:ext>
                </a:extLst>
              </a:tr>
              <a:tr h="93311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Remote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Access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CITRIX 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Oui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807621"/>
                  </a:ext>
                </a:extLst>
              </a:tr>
              <a:tr h="93311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Internet Access Point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TBD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Non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219951"/>
                  </a:ext>
                </a:extLst>
              </a:tr>
              <a:tr h="93311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SI Access Point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Direct </a:t>
                      </a:r>
                      <a:r>
                        <a:rPr lang="fr-F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connect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758315"/>
                  </a:ext>
                </a:extLst>
              </a:tr>
              <a:tr h="93311">
                <a:tc rowSpan="13"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Operation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 updates &amp; </a:t>
                      </a:r>
                      <a:r>
                        <a:rPr lang="fr-F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patching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Windows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Integrat deploiement with AWS SSM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Non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529854"/>
                  </a:ext>
                </a:extLst>
              </a:tr>
              <a:tr h="93311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 updates &amp; </a:t>
                      </a:r>
                      <a:r>
                        <a:rPr lang="fr-F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patching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Linux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Integrat deploiement with AWS SSM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Non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453797"/>
                  </a:ext>
                </a:extLst>
              </a:tr>
              <a:tr h="93311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OS </a:t>
                      </a:r>
                      <a:r>
                        <a:rPr lang="fr-FR" sz="8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template</a:t>
                      </a:r>
                      <a:r>
                        <a:rPr lang="fr-FR" sz="8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 (Linux, Windows)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AMI build by Packer/Ansible/Jenkins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Oui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693160"/>
                  </a:ext>
                </a:extLst>
              </a:tr>
              <a:tr h="164360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Task scheduling Business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Favor the communication via API ou queue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Oui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352356"/>
                  </a:ext>
                </a:extLst>
              </a:tr>
              <a:tr h="93311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Task scheduling Infra Operation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Favor the communication via API ou queue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Oui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064357"/>
                  </a:ext>
                </a:extLst>
              </a:tr>
              <a:tr h="93311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Back up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TBD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Non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988932"/>
                  </a:ext>
                </a:extLst>
              </a:tr>
              <a:tr h="93311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License management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utilisation du service </a:t>
                      </a:r>
                      <a:r>
                        <a:rPr lang="fr-F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SwissLife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Oui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302192"/>
                  </a:ext>
                </a:extLst>
              </a:tr>
              <a:tr h="93311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CMDB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AWS config linked with service now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Oui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840141"/>
                  </a:ext>
                </a:extLst>
              </a:tr>
              <a:tr h="93311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Perfomance management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Build performance server tool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Oui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755999"/>
                  </a:ext>
                </a:extLst>
              </a:tr>
              <a:tr h="93311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Capacity management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Non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252508"/>
                  </a:ext>
                </a:extLst>
              </a:tr>
              <a:tr h="182625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Filers NFS/CIFS (functionality more than tooling)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EFS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EC2 instances running CIFS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Non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92817"/>
                  </a:ext>
                </a:extLst>
              </a:tr>
              <a:tr h="93311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Log management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ELK on AWS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Oui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87818"/>
                  </a:ext>
                </a:extLst>
              </a:tr>
              <a:tr h="93311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DNS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Route 53 + DNS </a:t>
                      </a:r>
                      <a:r>
                        <a:rPr lang="fr-FR" sz="8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forwarder</a:t>
                      </a:r>
                      <a:endParaRPr lang="fr-FR" sz="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Oui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828362"/>
                  </a:ext>
                </a:extLst>
              </a:tr>
              <a:tr h="164360">
                <a:tc rowSpan="10"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Security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point protection (Antivirus)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antivirus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nedeed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with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epheremel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instances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Oui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628536"/>
                  </a:ext>
                </a:extLst>
              </a:tr>
              <a:tr h="9331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8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Chiffrement</a:t>
                      </a:r>
                      <a:endParaRPr lang="fr-FR" sz="800" b="0" i="0" u="none" strike="noStrike" kern="12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AWS KMS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Non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930095"/>
                  </a:ext>
                </a:extLst>
              </a:tr>
              <a:tr h="93311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IAM - Active Directory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Build</a:t>
                      </a: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AD on AWS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Oui</a:t>
                      </a:r>
                      <a:endParaRPr lang="fr-FR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882099"/>
                  </a:ext>
                </a:extLst>
              </a:tr>
              <a:tr h="93311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IAM - SSO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On </a:t>
                      </a:r>
                      <a:r>
                        <a:rPr lang="fr-F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premise</a:t>
                      </a:r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fr-F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federation</a:t>
                      </a:r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Oui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260299"/>
                  </a:ext>
                </a:extLst>
              </a:tr>
              <a:tr h="93311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Bastion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EC2 instance </a:t>
                      </a:r>
                      <a:r>
                        <a:rPr lang="fr-F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access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Oui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907925"/>
                  </a:ext>
                </a:extLst>
              </a:tr>
              <a:tr h="93311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Security Monitoring - Logs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Splunk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Oui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27369"/>
                  </a:ext>
                </a:extLst>
              </a:tr>
              <a:tr h="93311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Security Monitoring - Network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Third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party </a:t>
                      </a:r>
                      <a:r>
                        <a:rPr lang="fr-F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appliance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Oui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088466"/>
                  </a:ext>
                </a:extLst>
              </a:tr>
              <a:tr h="93311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Certificats (PKI)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ACM 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Non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678664"/>
                  </a:ext>
                </a:extLst>
              </a:tr>
              <a:tr h="182625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Compliance </a:t>
                      </a:r>
                      <a:r>
                        <a:rPr lang="fr-F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automated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control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Config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with custom rules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Cloud Custodian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Non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741484"/>
                  </a:ext>
                </a:extLst>
              </a:tr>
              <a:tr h="93311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Endpoint Detection Response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WAZU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Oui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782649"/>
                  </a:ext>
                </a:extLst>
              </a:tr>
              <a:tr h="152280">
                <a:tc rowSpan="4"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Support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Monitoring</a:t>
                      </a:r>
                      <a:r>
                        <a:rPr lang="fr-F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Infra (App)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Link logs to </a:t>
                      </a:r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ELK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Oui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212969"/>
                  </a:ext>
                </a:extLst>
              </a:tr>
              <a:tr h="1522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Monitoring</a:t>
                      </a:r>
                      <a:r>
                        <a:rPr lang="fr-F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AWS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Link logs to </a:t>
                      </a:r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ELK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Oui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027924"/>
                  </a:ext>
                </a:extLst>
              </a:tr>
              <a:tr h="93311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Incident management (App)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ServiceNow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Oui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298024"/>
                  </a:ext>
                </a:extLst>
              </a:tr>
              <a:tr h="93311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Incident management (AWS)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ServiceNow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Oui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125554"/>
                  </a:ext>
                </a:extLst>
              </a:tr>
            </a:tbl>
          </a:graphicData>
        </a:graphic>
      </p:graphicFrame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392" y="182157"/>
            <a:ext cx="927255" cy="90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 et ordre du jour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250823" y="1417341"/>
            <a:ext cx="8569327" cy="864096"/>
          </a:xfrm>
          <a:solidFill>
            <a:schemeClr val="accent2">
              <a:lumMod val="20000"/>
              <a:lumOff val="80000"/>
            </a:schemeClr>
          </a:solidFill>
        </p:spPr>
        <p:txBody>
          <a:bodyPr vert="horz" lIns="72000" tIns="72000" rIns="72000" bIns="72000" rtlCol="0" anchor="ctr" anchorCtr="0">
            <a:normAutofit/>
          </a:bodyPr>
          <a:lstStyle/>
          <a:p>
            <a:pPr marL="0" indent="0" algn="just">
              <a:buNone/>
            </a:pPr>
            <a:r>
              <a:rPr lang="fr-FR" sz="1200" dirty="0"/>
              <a:t>L’objectif est de partager une compréhension des outils en place et d’identifier les chantiers à mener à court terme pour permettre une exploitation du Cloud en 2020 au bon niveau de qualité </a:t>
            </a:r>
          </a:p>
          <a:p>
            <a:pPr marL="0" indent="0" algn="just">
              <a:buNone/>
            </a:pPr>
            <a:endParaRPr lang="fr-FR" sz="1200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250823" y="3145531"/>
            <a:ext cx="8569327" cy="20882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36000" tIns="0" rIns="0" bIns="0" rtlCol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96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19138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92800" indent="-179388" algn="l" defTabSz="10763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tabLst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72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76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4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 smtClean="0"/>
              <a:t>Approche proposée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 smtClean="0"/>
              <a:t>Panorama des types d’outils à mettre en œuvre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 smtClean="0"/>
              <a:t>Partage rapide de l’existant – d’après wiki Architecture technique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 smtClean="0"/>
              <a:t>Identification des compléments à apporter : priorités 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 smtClean="0"/>
              <a:t>Approche hybride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sz="1600" dirty="0" smtClean="0"/>
          </a:p>
          <a:p>
            <a:pPr marL="342900" indent="-342900">
              <a:buFont typeface="+mj-lt"/>
              <a:buAutoNum type="arabicPeriod"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13334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Préambule : Panorama de l’outillage </a:t>
            </a:r>
            <a:r>
              <a:rPr lang="fr-FR" dirty="0" err="1" smtClean="0"/>
              <a:t>Run</a:t>
            </a:r>
            <a:r>
              <a:rPr lang="fr-FR" dirty="0" smtClean="0"/>
              <a:t> à envisager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273238402"/>
              </p:ext>
            </p:extLst>
          </p:nvPr>
        </p:nvGraphicFramePr>
        <p:xfrm>
          <a:off x="683568" y="625252"/>
          <a:ext cx="7992887" cy="8341778"/>
        </p:xfrm>
        <a:graphic>
          <a:graphicData uri="http://schemas.openxmlformats.org/drawingml/2006/table">
            <a:tbl>
              <a:tblPr/>
              <a:tblGrid>
                <a:gridCol w="967680">
                  <a:extLst>
                    <a:ext uri="{9D8B030D-6E8A-4147-A177-3AD203B41FA5}">
                      <a16:colId xmlns:a16="http://schemas.microsoft.com/office/drawing/2014/main" val="2072386826"/>
                    </a:ext>
                  </a:extLst>
                </a:gridCol>
                <a:gridCol w="1569623">
                  <a:extLst>
                    <a:ext uri="{9D8B030D-6E8A-4147-A177-3AD203B41FA5}">
                      <a16:colId xmlns:a16="http://schemas.microsoft.com/office/drawing/2014/main" val="1193670233"/>
                    </a:ext>
                  </a:extLst>
                </a:gridCol>
                <a:gridCol w="1615340">
                  <a:extLst>
                    <a:ext uri="{9D8B030D-6E8A-4147-A177-3AD203B41FA5}">
                      <a16:colId xmlns:a16="http://schemas.microsoft.com/office/drawing/2014/main" val="826679279"/>
                    </a:ext>
                  </a:extLst>
                </a:gridCol>
                <a:gridCol w="1920122">
                  <a:extLst>
                    <a:ext uri="{9D8B030D-6E8A-4147-A177-3AD203B41FA5}">
                      <a16:colId xmlns:a16="http://schemas.microsoft.com/office/drawing/2014/main" val="4287094052"/>
                    </a:ext>
                  </a:extLst>
                </a:gridCol>
                <a:gridCol w="1920122">
                  <a:extLst>
                    <a:ext uri="{9D8B030D-6E8A-4147-A177-3AD203B41FA5}">
                      <a16:colId xmlns:a16="http://schemas.microsoft.com/office/drawing/2014/main" val="230480221"/>
                    </a:ext>
                  </a:extLst>
                </a:gridCol>
              </a:tblGrid>
              <a:tr h="154305"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Domain</a:t>
                      </a: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0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Function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Solution </a:t>
                      </a:r>
                      <a:r>
                        <a:rPr lang="fr-FR" sz="10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2020</a:t>
                      </a:r>
                      <a:endParaRPr lang="fr-FR" sz="105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Solution </a:t>
                      </a:r>
                      <a:r>
                        <a:rPr lang="fr-FR" sz="10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Cible AWS</a:t>
                      </a:r>
                      <a:endParaRPr lang="fr-FR" sz="105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5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Hybridable</a:t>
                      </a:r>
                      <a:endParaRPr lang="fr-FR" sz="105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80176"/>
                  </a:ext>
                </a:extLst>
              </a:tr>
              <a:tr h="132988">
                <a:tc rowSpan="4">
                  <a:txBody>
                    <a:bodyPr/>
                    <a:lstStyle/>
                    <a:p>
                      <a:pPr algn="ctr" fontAlgn="b"/>
                      <a:r>
                        <a:rPr lang="fr-F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Network</a:t>
                      </a:r>
                      <a:endParaRPr lang="fr-F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P0. VIP </a:t>
                      </a:r>
                      <a:r>
                        <a:rPr lang="fr-F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fr-FR" sz="9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functionality</a:t>
                      </a:r>
                      <a:r>
                        <a:rPr lang="fr-F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AWS ALB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AWS ALB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Non</a:t>
                      </a:r>
                      <a:endParaRPr lang="fr-FR" sz="9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355334"/>
                  </a:ext>
                </a:extLst>
              </a:tr>
              <a:tr h="132988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Remote</a:t>
                      </a: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Access Applicatif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CITRIX 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807621"/>
                  </a:ext>
                </a:extLst>
              </a:tr>
              <a:tr h="132988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P0. Internet </a:t>
                      </a: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Access Point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IGW, </a:t>
                      </a:r>
                      <a:r>
                        <a:rPr lang="fr-F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proxy</a:t>
                      </a: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Network ACL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TBD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219951"/>
                  </a:ext>
                </a:extLst>
              </a:tr>
              <a:tr h="132988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P0. SI </a:t>
                      </a:r>
                      <a:r>
                        <a:rPr lang="fr-F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Access Point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VPN </a:t>
                      </a:r>
                      <a:r>
                        <a:rPr lang="fr-FR" sz="900" b="0" i="0" u="none" strike="noStrike" dirty="0" err="1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Ipsec</a:t>
                      </a:r>
                      <a:r>
                        <a:rPr lang="fr-FR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r>
                        <a:rPr lang="fr-FR" sz="9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fr-F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Direct </a:t>
                      </a:r>
                      <a:r>
                        <a:rPr lang="fr-FR" sz="9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Connect</a:t>
                      </a:r>
                      <a:endParaRPr lang="fr-FR" sz="9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Direct </a:t>
                      </a:r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connect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758315"/>
                  </a:ext>
                </a:extLst>
              </a:tr>
              <a:tr h="132988">
                <a:tc rowSpan="18">
                  <a:txBody>
                    <a:bodyPr/>
                    <a:lstStyle/>
                    <a:p>
                      <a:pPr algn="ctr" fontAlgn="b"/>
                      <a:r>
                        <a:rPr lang="fr-FR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Operation</a:t>
                      </a:r>
                      <a:endParaRPr lang="fr-F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 updates &amp; </a:t>
                      </a:r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patching</a:t>
                      </a: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Windows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utilisation du service 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SwissLife</a:t>
                      </a:r>
                      <a:endParaRPr lang="fr-F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Integrat deploiement with AWS SSM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529854"/>
                  </a:ext>
                </a:extLst>
              </a:tr>
              <a:tr h="129550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 updates &amp; </a:t>
                      </a:r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patching</a:t>
                      </a: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Linux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utilisation du service 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SwissLife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mrepos</a:t>
                      </a: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Integrat deploiement with AWS SSM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453797"/>
                  </a:ext>
                </a:extLst>
              </a:tr>
              <a:tr h="132988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P0. OS </a:t>
                      </a:r>
                      <a:r>
                        <a:rPr lang="fr-FR" sz="9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template</a:t>
                      </a:r>
                      <a:r>
                        <a:rPr lang="fr-F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 (Linux, Windows)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AMI </a:t>
                      </a:r>
                      <a:r>
                        <a:rPr lang="fr-FR" sz="9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build</a:t>
                      </a:r>
                      <a:r>
                        <a:rPr lang="fr-F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 by </a:t>
                      </a:r>
                      <a:r>
                        <a:rPr lang="fr-FR" sz="900" b="0" i="0" u="none" strike="noStrike" dirty="0" err="1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Packer</a:t>
                      </a:r>
                      <a:r>
                        <a:rPr lang="fr-FR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fr-FR" sz="900" b="0" i="0" u="none" strike="noStrike" dirty="0" err="1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Ansible</a:t>
                      </a:r>
                      <a:endParaRPr lang="fr-FR" sz="9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AMI build by Packer/Ansible/Jenkins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Oui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693160"/>
                  </a:ext>
                </a:extLst>
              </a:tr>
              <a:tr h="132988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Task scheduling Business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utilisation du service 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SwissLife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Favor the communication via API ou queue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352356"/>
                  </a:ext>
                </a:extLst>
              </a:tr>
              <a:tr h="132988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Task scheduling Infra Operation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utilisation du service 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SwissLife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Favor the communication via API ou queue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064357"/>
                  </a:ext>
                </a:extLst>
              </a:tr>
              <a:tr h="132988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P0. Back </a:t>
                      </a:r>
                      <a:r>
                        <a:rPr lang="fr-F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up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Snapshot</a:t>
                      </a:r>
                      <a:endParaRPr lang="fr-FR" sz="9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TBD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988932"/>
                  </a:ext>
                </a:extLst>
              </a:tr>
              <a:tr h="132988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License management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utilisation du service 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SwissLife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utilisation du service 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SwissLife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302192"/>
                  </a:ext>
                </a:extLst>
              </a:tr>
              <a:tr h="132988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CMDB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AWS config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AWS config linked with service now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840141"/>
                  </a:ext>
                </a:extLst>
              </a:tr>
              <a:tr h="260888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P0. Performance </a:t>
                      </a: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management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utilisation du service </a:t>
                      </a:r>
                      <a:r>
                        <a:rPr lang="fr-FR" sz="900" b="0" i="0" u="none" strike="noStrike" dirty="0" err="1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SwissLife</a:t>
                      </a:r>
                      <a:r>
                        <a:rPr lang="fr-FR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 (</a:t>
                      </a:r>
                      <a:r>
                        <a:rPr lang="fr-FR" sz="900" b="0" i="0" u="none" strike="noStrike" dirty="0" err="1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Dynatrace</a:t>
                      </a:r>
                      <a:r>
                        <a:rPr lang="fr-FR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)?</a:t>
                      </a:r>
                      <a:endParaRPr lang="fr-FR" sz="9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Build</a:t>
                      </a: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performance server </a:t>
                      </a:r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tool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Oui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755999"/>
                  </a:ext>
                </a:extLst>
              </a:tr>
              <a:tr h="132988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Capacity management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252508"/>
                  </a:ext>
                </a:extLst>
              </a:tr>
              <a:tr h="26088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P1 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Ordonnancement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 de 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besoin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MySL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définir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Voir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  <a:r>
                        <a:rPr lang="en-US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TWS </a:t>
                      </a:r>
                      <a:r>
                        <a:rPr lang="en-US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compatible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802580"/>
                  </a:ext>
                </a:extLst>
              </a:tr>
              <a:tr h="26088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P1.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Transferts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de </a:t>
                      </a:r>
                      <a:r>
                        <a:rPr lang="en-US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fichiers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et </a:t>
                      </a:r>
                      <a:r>
                        <a:rPr lang="en-US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leur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supervision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 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besoin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2020 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utilisation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de la 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plateforme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interne 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centralisée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413452"/>
                  </a:ext>
                </a:extLst>
              </a:tr>
              <a:tr h="260888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Filers NFS/CIFS (functionality more than tooling)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EFS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EC2 instances running CIFS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EFS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EC2 instances running CIFS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92817"/>
                  </a:ext>
                </a:extLst>
              </a:tr>
              <a:tr h="13298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Log technique (OS, Middleware)</a:t>
                      </a:r>
                      <a:endParaRPr lang="fr-FR" sz="9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fr-FR" sz="9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fr-FR" sz="9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fr-FR" sz="9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341973"/>
                  </a:ext>
                </a:extLst>
              </a:tr>
              <a:tr h="17516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Log plateforme AWS</a:t>
                      </a:r>
                      <a:endParaRPr lang="fr-FR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fr-FR" sz="9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fr-FR" sz="9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fr-FR" sz="9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980405"/>
                  </a:ext>
                </a:extLst>
              </a:tr>
              <a:tr h="13298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P0.</a:t>
                      </a:r>
                      <a:r>
                        <a:rPr lang="fr-F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Log fonctionnel</a:t>
                      </a:r>
                      <a:endParaRPr lang="fr-FR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Talend</a:t>
                      </a:r>
                      <a:r>
                        <a:rPr lang="fr-F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? </a:t>
                      </a:r>
                      <a:r>
                        <a:rPr lang="fr-FR" sz="9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Splunk</a:t>
                      </a:r>
                      <a:r>
                        <a:rPr lang="fr-F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fr-FR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Non</a:t>
                      </a:r>
                      <a:endParaRPr lang="fr-FR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865509"/>
                  </a:ext>
                </a:extLst>
              </a:tr>
              <a:tr h="132988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P0. Log applicatifs</a:t>
                      </a:r>
                      <a:endParaRPr lang="fr-FR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Cloud </a:t>
                      </a:r>
                      <a:r>
                        <a:rPr lang="fr-FR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watch</a:t>
                      </a:r>
                      <a:r>
                        <a:rPr lang="fr-F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fr-F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log,</a:t>
                      </a:r>
                      <a:r>
                        <a:rPr lang="fr-F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fr-F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ELK on AWS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ELK on AWS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Oui</a:t>
                      </a:r>
                      <a:endParaRPr lang="fr-FR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87818"/>
                  </a:ext>
                </a:extLst>
              </a:tr>
              <a:tr h="132988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P0. DNS</a:t>
                      </a:r>
                      <a:endParaRPr lang="fr-FR" sz="9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Route 53 + DNS </a:t>
                      </a:r>
                      <a:r>
                        <a:rPr lang="fr-FR" sz="9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forwarder</a:t>
                      </a:r>
                      <a:endParaRPr lang="fr-FR" sz="9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Route 53 + DNS </a:t>
                      </a:r>
                      <a:r>
                        <a:rPr lang="fr-FR" sz="9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forwarder</a:t>
                      </a:r>
                      <a:endParaRPr lang="fr-FR" sz="9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Non</a:t>
                      </a:r>
                      <a:endParaRPr lang="fr-FR" sz="9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828362"/>
                  </a:ext>
                </a:extLst>
              </a:tr>
              <a:tr h="113787">
                <a:tc rowSpan="12">
                  <a:txBody>
                    <a:bodyPr/>
                    <a:lstStyle/>
                    <a:p>
                      <a:pPr algn="ctr" fontAlgn="b"/>
                      <a:r>
                        <a:rPr lang="fr-F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Security</a:t>
                      </a:r>
                      <a:endParaRPr lang="fr-F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P2. 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</a:t>
                      </a: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point protection (Antivirus)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Utilisation 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du service 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SwissLife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(Kaspersky?)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antivirus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nedeed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with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epheremel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instances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628536"/>
                  </a:ext>
                </a:extLst>
              </a:tr>
              <a:tr h="13298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9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P0. Chiffrement</a:t>
                      </a:r>
                      <a:endParaRPr lang="fr-FR" sz="900" b="0" i="0" u="none" strike="noStrike" kern="12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9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AWS KMS</a:t>
                      </a:r>
                      <a:endParaRPr lang="fr-FR" sz="900" b="0" i="0" u="none" strike="noStrike" kern="12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AWS KMS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Non</a:t>
                      </a:r>
                      <a:endParaRPr lang="fr-FR" sz="900" b="0" i="0" u="none" strike="noStrike" kern="1200" dirty="0" smtClean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930095"/>
                  </a:ext>
                </a:extLst>
              </a:tr>
              <a:tr h="13298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9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P0. IAM – Accès</a:t>
                      </a:r>
                      <a:r>
                        <a:rPr lang="fr-FR" sz="900" b="0" i="0" u="none" strike="noStrike" kern="1200" baseline="0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console</a:t>
                      </a:r>
                      <a:endParaRPr lang="fr-FR" sz="900" b="0" i="0" u="none" strike="noStrike" kern="12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9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ADFS</a:t>
                      </a:r>
                      <a:endParaRPr lang="fr-FR" sz="900" b="0" i="0" u="none" strike="noStrike" kern="12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9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ADFS</a:t>
                      </a:r>
                      <a:endParaRPr lang="fr-FR" sz="900" b="0" i="0" u="none" strike="noStrike" kern="12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900" b="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Oui</a:t>
                      </a:r>
                      <a:endParaRPr lang="fr-FR" sz="900" b="0" i="0" u="none" strike="noStrike" kern="12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951062"/>
                  </a:ext>
                </a:extLst>
              </a:tr>
              <a:tr h="132988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IAM - Active Directory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utilisation du service </a:t>
                      </a:r>
                      <a:r>
                        <a:rPr lang="fr-FR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SwissLife</a:t>
                      </a:r>
                      <a:endParaRPr lang="fr-F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Build</a:t>
                      </a:r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AD on AWS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fr-F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882099"/>
                  </a:ext>
                </a:extLst>
              </a:tr>
              <a:tr h="132988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IAM - SSO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IAM Local </a:t>
                      </a:r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Users</a:t>
                      </a: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On 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premise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federation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260299"/>
                  </a:ext>
                </a:extLst>
              </a:tr>
              <a:tr h="132988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P0. Bastion</a:t>
                      </a:r>
                      <a:endParaRPr lang="fr-FR" sz="9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 err="1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Wallix</a:t>
                      </a:r>
                      <a:r>
                        <a:rPr lang="fr-FR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 interne puis rebond vers AWS</a:t>
                      </a:r>
                      <a:endParaRPr lang="fr-FR" sz="9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</a:t>
                      </a: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EC2 instance 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access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Oui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907925"/>
                  </a:ext>
                </a:extLst>
              </a:tr>
              <a:tr h="132988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P2. Security </a:t>
                      </a: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Monitoring - Logs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Cloudtrail</a:t>
                      </a: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/ </a:t>
                      </a:r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Athena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Splunk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27369"/>
                  </a:ext>
                </a:extLst>
              </a:tr>
              <a:tr h="132988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Security Monitoring - Network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VpcFlowlogs</a:t>
                      </a: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Third</a:t>
                      </a: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party </a:t>
                      </a:r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appliance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088466"/>
                  </a:ext>
                </a:extLst>
              </a:tr>
              <a:tr h="132988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P0. Certificats </a:t>
                      </a: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(PKI)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On </a:t>
                      </a:r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premise</a:t>
                      </a: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existing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solution 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ACM 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678664"/>
                  </a:ext>
                </a:extLst>
              </a:tr>
              <a:tr h="124979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Compliance </a:t>
                      </a:r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automated</a:t>
                      </a: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control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Config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with predefined rules /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Trustadvisor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Config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with custom 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rulesCloud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Custodian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741484"/>
                  </a:ext>
                </a:extLst>
              </a:tr>
              <a:tr h="13298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P0. Web Application Firewall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WAF AWS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?? Inclut</a:t>
                      </a:r>
                      <a:r>
                        <a:rPr lang="fr-F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AV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565262"/>
                  </a:ext>
                </a:extLst>
              </a:tr>
              <a:tr h="132988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P1? 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Endpoint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Detection</a:t>
                      </a: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Response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WAZU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WAZU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782649"/>
                  </a:ext>
                </a:extLst>
              </a:tr>
              <a:tr h="127777">
                <a:tc rowSpan="4">
                  <a:txBody>
                    <a:bodyPr/>
                    <a:lstStyle/>
                    <a:p>
                      <a:pPr algn="ctr" fontAlgn="b"/>
                      <a:r>
                        <a:rPr lang="fr-F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Support</a:t>
                      </a:r>
                      <a:endParaRPr lang="fr-F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P0. Monitoring</a:t>
                      </a:r>
                      <a:r>
                        <a:rPr lang="fr-F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Infra (App)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Cloudwatch</a:t>
                      </a:r>
                      <a:r>
                        <a:rPr lang="fr-F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 Cloud </a:t>
                      </a:r>
                      <a:r>
                        <a:rPr lang="fr-FR" sz="9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watch</a:t>
                      </a:r>
                      <a:r>
                        <a:rPr lang="fr-F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 log, </a:t>
                      </a:r>
                      <a:r>
                        <a:rPr lang="fr-FR" sz="900" b="0" i="0" u="none" strike="noStrike" dirty="0" err="1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Dynatrace</a:t>
                      </a:r>
                      <a:r>
                        <a:rPr lang="fr-FR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fr-FR" sz="900" b="0" i="0" u="none" strike="noStrike" dirty="0" err="1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Synthetic</a:t>
                      </a:r>
                      <a:r>
                        <a:rPr lang="fr-FR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 et </a:t>
                      </a:r>
                      <a:r>
                        <a:rPr lang="fr-FR" sz="9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OneAgent</a:t>
                      </a:r>
                      <a:r>
                        <a:rPr lang="fr-FR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 et </a:t>
                      </a:r>
                      <a:r>
                        <a:rPr lang="fr-FR" sz="900" b="0" i="0" u="none" strike="noStrike" dirty="0" err="1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Zabbix</a:t>
                      </a:r>
                      <a:r>
                        <a:rPr lang="fr-FR" sz="9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fr-F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architecture à revoir</a:t>
                      </a:r>
                      <a:endParaRPr lang="fr-FR" sz="9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Link logs to 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ELK</a:t>
                      </a:r>
                      <a:r>
                        <a:rPr lang="fr-F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et ou 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Splunk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Oui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212969"/>
                  </a:ext>
                </a:extLst>
              </a:tr>
              <a:tr h="12917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Monitoring</a:t>
                      </a:r>
                      <a:r>
                        <a:rPr lang="fr-F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AWS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Cloudtrail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VPCflowlogs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Link logs to 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ELK et</a:t>
                      </a:r>
                      <a:r>
                        <a:rPr lang="fr-F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fr-FR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Splunk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Oui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027924"/>
                  </a:ext>
                </a:extLst>
              </a:tr>
              <a:tr h="132988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P0. Incident </a:t>
                      </a:r>
                      <a:r>
                        <a:rPr lang="fr-F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management (App)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ServiceNow</a:t>
                      </a:r>
                      <a:endParaRPr lang="fr-FR" sz="9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ServiceNow</a:t>
                      </a:r>
                      <a:endParaRPr lang="fr-FR" sz="9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Oui</a:t>
                      </a:r>
                      <a:endParaRPr lang="fr-FR" sz="9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298024"/>
                  </a:ext>
                </a:extLst>
              </a:tr>
              <a:tr h="132988">
                <a:tc vMerge="1"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P0. Incident </a:t>
                      </a:r>
                      <a:r>
                        <a:rPr lang="fr-F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management (AWS)</a:t>
                      </a: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ServiceNow</a:t>
                      </a:r>
                      <a:endParaRPr lang="fr-FR" sz="9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9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ServiceNow</a:t>
                      </a:r>
                      <a:endParaRPr lang="fr-FR" sz="9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Oui</a:t>
                      </a:r>
                      <a:endParaRPr lang="fr-FR" sz="9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57" marR="5457" marT="5457" marB="0" anchor="ctr">
                    <a:lnL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125554"/>
                  </a:ext>
                </a:extLst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 rot="19765668">
            <a:off x="124209" y="1705372"/>
            <a:ext cx="1755609" cy="24622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P0 </a:t>
            </a:r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= nécessaire </a:t>
            </a:r>
            <a:r>
              <a:rPr lang="fr-FR" sz="1000" dirty="0" smtClean="0">
                <a:solidFill>
                  <a:schemeClr val="bg2">
                    <a:lumMod val="50000"/>
                  </a:schemeClr>
                </a:solidFill>
              </a:rPr>
              <a:t>pour </a:t>
            </a:r>
            <a:r>
              <a:rPr lang="fr-FR" sz="1000" dirty="0" err="1" smtClean="0">
                <a:solidFill>
                  <a:schemeClr val="bg2">
                    <a:lumMod val="50000"/>
                  </a:schemeClr>
                </a:solidFill>
              </a:rPr>
              <a:t>MySL</a:t>
            </a:r>
            <a:endParaRPr lang="fr-FR" sz="1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53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411" y="3144417"/>
            <a:ext cx="935387" cy="59760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641" y="3943797"/>
            <a:ext cx="760868" cy="569887"/>
          </a:xfrm>
          <a:prstGeom prst="rect">
            <a:avLst/>
          </a:prstGeom>
        </p:spPr>
      </p:pic>
      <p:sp>
        <p:nvSpPr>
          <p:cNvPr id="12" name="Rectangle à coins arrondis 11"/>
          <p:cNvSpPr/>
          <p:nvPr/>
        </p:nvSpPr>
        <p:spPr>
          <a:xfrm>
            <a:off x="3498003" y="3180589"/>
            <a:ext cx="469498" cy="1405104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Virage 47"/>
          <p:cNvSpPr/>
          <p:nvPr/>
        </p:nvSpPr>
        <p:spPr>
          <a:xfrm>
            <a:off x="2955825" y="3675811"/>
            <a:ext cx="609602" cy="690949"/>
          </a:xfrm>
          <a:prstGeom prst="ben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irage 3"/>
          <p:cNvSpPr/>
          <p:nvPr/>
        </p:nvSpPr>
        <p:spPr>
          <a:xfrm flipV="1">
            <a:off x="2180549" y="3929434"/>
            <a:ext cx="609602" cy="690949"/>
          </a:xfrm>
          <a:prstGeom prst="ben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12640"/>
            <a:ext cx="8208912" cy="412612"/>
          </a:xfrm>
        </p:spPr>
        <p:txBody>
          <a:bodyPr/>
          <a:lstStyle/>
          <a:p>
            <a:pPr algn="r"/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</a:rPr>
              <a:t>Existant                             </a:t>
            </a:r>
            <a:r>
              <a:rPr lang="fr-FR" sz="2800" dirty="0" smtClean="0">
                <a:solidFill>
                  <a:schemeClr val="tx1"/>
                </a:solidFill>
              </a:rPr>
              <a:t>Brique </a:t>
            </a:r>
            <a:r>
              <a:rPr lang="fr-FR" sz="2800" dirty="0">
                <a:solidFill>
                  <a:schemeClr val="tx1"/>
                </a:solidFill>
              </a:rPr>
              <a:t>monitoring des services</a:t>
            </a:r>
          </a:p>
        </p:txBody>
      </p:sp>
      <p:sp>
        <p:nvSpPr>
          <p:cNvPr id="15" name="Pentagone 14"/>
          <p:cNvSpPr/>
          <p:nvPr/>
        </p:nvSpPr>
        <p:spPr>
          <a:xfrm>
            <a:off x="467544" y="657301"/>
            <a:ext cx="8208912" cy="45719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274" y="4204597"/>
            <a:ext cx="465950" cy="465950"/>
          </a:xfrm>
          <a:prstGeom prst="rect">
            <a:avLst/>
          </a:prstGeom>
        </p:spPr>
      </p:pic>
      <p:sp>
        <p:nvSpPr>
          <p:cNvPr id="25" name="TextBox 67"/>
          <p:cNvSpPr txBox="1"/>
          <p:nvPr/>
        </p:nvSpPr>
        <p:spPr>
          <a:xfrm>
            <a:off x="2849742" y="4658925"/>
            <a:ext cx="341273" cy="177391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" kern="0" dirty="0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Amazon</a:t>
            </a:r>
          </a:p>
          <a:p>
            <a:pPr algn="ctr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" b="1" kern="0" dirty="0" err="1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CloudWatch</a:t>
            </a:r>
            <a:endParaRPr lang="en-US" sz="600" b="1" kern="0" dirty="0">
              <a:solidFill>
                <a:srgbClr val="000000"/>
              </a:solidFill>
              <a:ea typeface=""/>
              <a:cs typeface="Arial" panose="020B0604020202020204" pitchFamily="34" charset="0"/>
              <a:sym typeface="Arial"/>
            </a:endParaRPr>
          </a:p>
        </p:txBody>
      </p:sp>
      <p:sp>
        <p:nvSpPr>
          <p:cNvPr id="26" name="TextBox 67"/>
          <p:cNvSpPr txBox="1"/>
          <p:nvPr/>
        </p:nvSpPr>
        <p:spPr>
          <a:xfrm>
            <a:off x="7221897" y="2679672"/>
            <a:ext cx="950503" cy="350482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kern="0" dirty="0">
                <a:solidFill>
                  <a:srgbClr val="000000"/>
                </a:solidFill>
                <a:latin typeface="Arial"/>
                <a:ea typeface=""/>
                <a:cs typeface="Arial" panose="020B0604020202020204" pitchFamily="34" charset="0"/>
                <a:sym typeface="Arial"/>
              </a:rPr>
              <a:t>data center</a:t>
            </a:r>
          </a:p>
          <a:p>
            <a:pPr algn="ctr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kern="0" dirty="0" err="1">
                <a:solidFill>
                  <a:srgbClr val="000000"/>
                </a:solidFill>
                <a:latin typeface="Arial"/>
                <a:ea typeface=""/>
                <a:cs typeface="Arial" panose="020B0604020202020204" pitchFamily="34" charset="0"/>
                <a:sym typeface="Arial"/>
              </a:rPr>
              <a:t>SwissLife</a:t>
            </a:r>
            <a:endParaRPr lang="en-US" sz="1400" b="1" kern="0" dirty="0">
              <a:solidFill>
                <a:srgbClr val="000000"/>
              </a:solidFill>
              <a:latin typeface="Arial"/>
              <a:ea typeface=""/>
              <a:cs typeface="Arial" panose="020B0604020202020204" pitchFamily="34" charset="0"/>
              <a:sym typeface="Arial"/>
            </a:endParaRPr>
          </a:p>
        </p:txBody>
      </p:sp>
      <p:sp>
        <p:nvSpPr>
          <p:cNvPr id="27" name="Freeform 5"/>
          <p:cNvSpPr>
            <a:spLocks noEditPoints="1"/>
          </p:cNvSpPr>
          <p:nvPr/>
        </p:nvSpPr>
        <p:spPr bwMode="auto">
          <a:xfrm>
            <a:off x="6221269" y="2438464"/>
            <a:ext cx="935058" cy="623196"/>
          </a:xfrm>
          <a:custGeom>
            <a:avLst/>
            <a:gdLst>
              <a:gd name="T0" fmla="*/ 357 w 591"/>
              <a:gd name="T1" fmla="*/ 18 h 501"/>
              <a:gd name="T2" fmla="*/ 344 w 591"/>
              <a:gd name="T3" fmla="*/ 466 h 501"/>
              <a:gd name="T4" fmla="*/ 244 w 591"/>
              <a:gd name="T5" fmla="*/ 82 h 501"/>
              <a:gd name="T6" fmla="*/ 159 w 591"/>
              <a:gd name="T7" fmla="*/ 208 h 501"/>
              <a:gd name="T8" fmla="*/ 143 w 591"/>
              <a:gd name="T9" fmla="*/ 454 h 501"/>
              <a:gd name="T10" fmla="*/ 49 w 591"/>
              <a:gd name="T11" fmla="*/ 283 h 501"/>
              <a:gd name="T12" fmla="*/ 0 w 591"/>
              <a:gd name="T13" fmla="*/ 501 h 501"/>
              <a:gd name="T14" fmla="*/ 55 w 591"/>
              <a:gd name="T15" fmla="*/ 446 h 501"/>
              <a:gd name="T16" fmla="*/ 69 w 591"/>
              <a:gd name="T17" fmla="*/ 355 h 501"/>
              <a:gd name="T18" fmla="*/ 57 w 591"/>
              <a:gd name="T19" fmla="*/ 338 h 501"/>
              <a:gd name="T20" fmla="*/ 83 w 591"/>
              <a:gd name="T21" fmla="*/ 413 h 501"/>
              <a:gd name="T22" fmla="*/ 85 w 591"/>
              <a:gd name="T23" fmla="*/ 387 h 501"/>
              <a:gd name="T24" fmla="*/ 99 w 591"/>
              <a:gd name="T25" fmla="*/ 285 h 501"/>
              <a:gd name="T26" fmla="*/ 111 w 591"/>
              <a:gd name="T27" fmla="*/ 433 h 501"/>
              <a:gd name="T28" fmla="*/ 113 w 591"/>
              <a:gd name="T29" fmla="*/ 379 h 501"/>
              <a:gd name="T30" fmla="*/ 128 w 591"/>
              <a:gd name="T31" fmla="*/ 271 h 501"/>
              <a:gd name="T32" fmla="*/ 175 w 591"/>
              <a:gd name="T33" fmla="*/ 397 h 501"/>
              <a:gd name="T34" fmla="*/ 175 w 591"/>
              <a:gd name="T35" fmla="*/ 329 h 501"/>
              <a:gd name="T36" fmla="*/ 175 w 591"/>
              <a:gd name="T37" fmla="*/ 307 h 501"/>
              <a:gd name="T38" fmla="*/ 215 w 591"/>
              <a:gd name="T39" fmla="*/ 442 h 501"/>
              <a:gd name="T40" fmla="*/ 233 w 591"/>
              <a:gd name="T41" fmla="*/ 376 h 501"/>
              <a:gd name="T42" fmla="*/ 233 w 591"/>
              <a:gd name="T43" fmla="*/ 313 h 501"/>
              <a:gd name="T44" fmla="*/ 300 w 591"/>
              <a:gd name="T45" fmla="*/ 117 h 501"/>
              <a:gd name="T46" fmla="*/ 279 w 591"/>
              <a:gd name="T47" fmla="*/ 96 h 501"/>
              <a:gd name="T48" fmla="*/ 254 w 591"/>
              <a:gd name="T49" fmla="*/ 441 h 501"/>
              <a:gd name="T50" fmla="*/ 254 w 591"/>
              <a:gd name="T51" fmla="*/ 338 h 501"/>
              <a:gd name="T52" fmla="*/ 271 w 591"/>
              <a:gd name="T53" fmla="*/ 316 h 501"/>
              <a:gd name="T54" fmla="*/ 321 w 591"/>
              <a:gd name="T55" fmla="*/ 435 h 501"/>
              <a:gd name="T56" fmla="*/ 299 w 591"/>
              <a:gd name="T57" fmla="*/ 373 h 501"/>
              <a:gd name="T58" fmla="*/ 320 w 591"/>
              <a:gd name="T59" fmla="*/ 265 h 501"/>
              <a:gd name="T60" fmla="*/ 302 w 591"/>
              <a:gd name="T61" fmla="*/ 244 h 501"/>
              <a:gd name="T62" fmla="*/ 501 w 591"/>
              <a:gd name="T63" fmla="*/ 98 h 501"/>
              <a:gd name="T64" fmla="*/ 417 w 591"/>
              <a:gd name="T65" fmla="*/ 69 h 501"/>
              <a:gd name="T66" fmla="*/ 387 w 591"/>
              <a:gd name="T67" fmla="*/ 130 h 501"/>
              <a:gd name="T68" fmla="*/ 386 w 591"/>
              <a:gd name="T69" fmla="*/ 392 h 501"/>
              <a:gd name="T70" fmla="*/ 386 w 591"/>
              <a:gd name="T71" fmla="*/ 368 h 501"/>
              <a:gd name="T72" fmla="*/ 388 w 591"/>
              <a:gd name="T73" fmla="*/ 259 h 501"/>
              <a:gd name="T74" fmla="*/ 416 w 591"/>
              <a:gd name="T75" fmla="*/ 239 h 501"/>
              <a:gd name="T76" fmla="*/ 472 w 591"/>
              <a:gd name="T77" fmla="*/ 123 h 501"/>
              <a:gd name="T78" fmla="*/ 443 w 591"/>
              <a:gd name="T79" fmla="*/ 145 h 501"/>
              <a:gd name="T80" fmla="*/ 443 w 591"/>
              <a:gd name="T81" fmla="*/ 208 h 501"/>
              <a:gd name="T82" fmla="*/ 443 w 591"/>
              <a:gd name="T83" fmla="*/ 399 h 501"/>
              <a:gd name="T84" fmla="*/ 444 w 591"/>
              <a:gd name="T85" fmla="*/ 374 h 501"/>
              <a:gd name="T86" fmla="*/ 470 w 591"/>
              <a:gd name="T87" fmla="*/ 313 h 501"/>
              <a:gd name="T88" fmla="*/ 525 w 591"/>
              <a:gd name="T89" fmla="*/ 439 h 501"/>
              <a:gd name="T90" fmla="*/ 525 w 591"/>
              <a:gd name="T91" fmla="*/ 439 h 501"/>
              <a:gd name="T92" fmla="*/ 525 w 591"/>
              <a:gd name="T93" fmla="*/ 378 h 501"/>
              <a:gd name="T94" fmla="*/ 501 w 591"/>
              <a:gd name="T95" fmla="*/ 219 h 501"/>
              <a:gd name="T96" fmla="*/ 501 w 591"/>
              <a:gd name="T97" fmla="*/ 219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91" h="501">
                <a:moveTo>
                  <a:pt x="545" y="475"/>
                </a:moveTo>
                <a:cubicBezTo>
                  <a:pt x="545" y="338"/>
                  <a:pt x="545" y="204"/>
                  <a:pt x="545" y="68"/>
                </a:cubicBezTo>
                <a:cubicBezTo>
                  <a:pt x="357" y="0"/>
                  <a:pt x="357" y="0"/>
                  <a:pt x="357" y="0"/>
                </a:cubicBezTo>
                <a:cubicBezTo>
                  <a:pt x="357" y="7"/>
                  <a:pt x="357" y="13"/>
                  <a:pt x="357" y="18"/>
                </a:cubicBezTo>
                <a:cubicBezTo>
                  <a:pt x="357" y="162"/>
                  <a:pt x="357" y="306"/>
                  <a:pt x="357" y="450"/>
                </a:cubicBezTo>
                <a:cubicBezTo>
                  <a:pt x="357" y="455"/>
                  <a:pt x="358" y="461"/>
                  <a:pt x="356" y="466"/>
                </a:cubicBezTo>
                <a:cubicBezTo>
                  <a:pt x="355" y="469"/>
                  <a:pt x="352" y="472"/>
                  <a:pt x="349" y="475"/>
                </a:cubicBezTo>
                <a:cubicBezTo>
                  <a:pt x="347" y="472"/>
                  <a:pt x="344" y="469"/>
                  <a:pt x="344" y="466"/>
                </a:cubicBezTo>
                <a:cubicBezTo>
                  <a:pt x="343" y="461"/>
                  <a:pt x="344" y="456"/>
                  <a:pt x="344" y="450"/>
                </a:cubicBezTo>
                <a:cubicBezTo>
                  <a:pt x="344" y="307"/>
                  <a:pt x="344" y="164"/>
                  <a:pt x="344" y="21"/>
                </a:cubicBezTo>
                <a:cubicBezTo>
                  <a:pt x="344" y="15"/>
                  <a:pt x="344" y="10"/>
                  <a:pt x="344" y="3"/>
                </a:cubicBezTo>
                <a:cubicBezTo>
                  <a:pt x="244" y="82"/>
                  <a:pt x="244" y="82"/>
                  <a:pt x="244" y="82"/>
                </a:cubicBezTo>
                <a:cubicBezTo>
                  <a:pt x="243" y="84"/>
                  <a:pt x="243" y="86"/>
                  <a:pt x="243" y="87"/>
                </a:cubicBezTo>
                <a:cubicBezTo>
                  <a:pt x="243" y="116"/>
                  <a:pt x="243" y="144"/>
                  <a:pt x="243" y="173"/>
                </a:cubicBezTo>
                <a:cubicBezTo>
                  <a:pt x="243" y="187"/>
                  <a:pt x="243" y="202"/>
                  <a:pt x="243" y="218"/>
                </a:cubicBezTo>
                <a:cubicBezTo>
                  <a:pt x="159" y="208"/>
                  <a:pt x="159" y="208"/>
                  <a:pt x="159" y="208"/>
                </a:cubicBezTo>
                <a:cubicBezTo>
                  <a:pt x="159" y="215"/>
                  <a:pt x="159" y="221"/>
                  <a:pt x="159" y="227"/>
                </a:cubicBezTo>
                <a:cubicBezTo>
                  <a:pt x="159" y="303"/>
                  <a:pt x="159" y="379"/>
                  <a:pt x="159" y="455"/>
                </a:cubicBezTo>
                <a:cubicBezTo>
                  <a:pt x="159" y="462"/>
                  <a:pt x="154" y="469"/>
                  <a:pt x="151" y="476"/>
                </a:cubicBezTo>
                <a:cubicBezTo>
                  <a:pt x="148" y="469"/>
                  <a:pt x="143" y="461"/>
                  <a:pt x="143" y="454"/>
                </a:cubicBezTo>
                <a:cubicBezTo>
                  <a:pt x="142" y="378"/>
                  <a:pt x="142" y="302"/>
                  <a:pt x="142" y="226"/>
                </a:cubicBezTo>
                <a:cubicBezTo>
                  <a:pt x="142" y="224"/>
                  <a:pt x="142" y="222"/>
                  <a:pt x="142" y="219"/>
                </a:cubicBezTo>
                <a:cubicBezTo>
                  <a:pt x="49" y="281"/>
                  <a:pt x="49" y="281"/>
                  <a:pt x="49" y="281"/>
                </a:cubicBezTo>
                <a:cubicBezTo>
                  <a:pt x="49" y="281"/>
                  <a:pt x="49" y="282"/>
                  <a:pt x="49" y="283"/>
                </a:cubicBezTo>
                <a:cubicBezTo>
                  <a:pt x="47" y="339"/>
                  <a:pt x="48" y="396"/>
                  <a:pt x="48" y="452"/>
                </a:cubicBezTo>
                <a:cubicBezTo>
                  <a:pt x="48" y="460"/>
                  <a:pt x="47" y="468"/>
                  <a:pt x="47" y="477"/>
                </a:cubicBezTo>
                <a:cubicBezTo>
                  <a:pt x="30" y="477"/>
                  <a:pt x="15" y="477"/>
                  <a:pt x="0" y="477"/>
                </a:cubicBezTo>
                <a:cubicBezTo>
                  <a:pt x="0" y="485"/>
                  <a:pt x="0" y="493"/>
                  <a:pt x="0" y="501"/>
                </a:cubicBezTo>
                <a:cubicBezTo>
                  <a:pt x="197" y="501"/>
                  <a:pt x="393" y="501"/>
                  <a:pt x="591" y="501"/>
                </a:cubicBezTo>
                <a:cubicBezTo>
                  <a:pt x="590" y="492"/>
                  <a:pt x="590" y="485"/>
                  <a:pt x="590" y="477"/>
                </a:cubicBezTo>
                <a:cubicBezTo>
                  <a:pt x="574" y="476"/>
                  <a:pt x="560" y="475"/>
                  <a:pt x="545" y="475"/>
                </a:cubicBezTo>
                <a:close/>
                <a:moveTo>
                  <a:pt x="55" y="446"/>
                </a:moveTo>
                <a:cubicBezTo>
                  <a:pt x="58" y="434"/>
                  <a:pt x="45" y="417"/>
                  <a:pt x="68" y="410"/>
                </a:cubicBezTo>
                <a:cubicBezTo>
                  <a:pt x="72" y="446"/>
                  <a:pt x="72" y="446"/>
                  <a:pt x="55" y="446"/>
                </a:cubicBezTo>
                <a:close/>
                <a:moveTo>
                  <a:pt x="58" y="394"/>
                </a:moveTo>
                <a:cubicBezTo>
                  <a:pt x="58" y="381"/>
                  <a:pt x="45" y="364"/>
                  <a:pt x="69" y="355"/>
                </a:cubicBezTo>
                <a:cubicBezTo>
                  <a:pt x="68" y="370"/>
                  <a:pt x="77" y="386"/>
                  <a:pt x="58" y="394"/>
                </a:cubicBezTo>
                <a:close/>
                <a:moveTo>
                  <a:pt x="57" y="338"/>
                </a:moveTo>
                <a:cubicBezTo>
                  <a:pt x="58" y="325"/>
                  <a:pt x="45" y="306"/>
                  <a:pt x="71" y="300"/>
                </a:cubicBezTo>
                <a:cubicBezTo>
                  <a:pt x="66" y="314"/>
                  <a:pt x="79" y="333"/>
                  <a:pt x="57" y="338"/>
                </a:cubicBezTo>
                <a:close/>
                <a:moveTo>
                  <a:pt x="97" y="437"/>
                </a:moveTo>
                <a:cubicBezTo>
                  <a:pt x="97" y="440"/>
                  <a:pt x="92" y="443"/>
                  <a:pt x="90" y="446"/>
                </a:cubicBezTo>
                <a:cubicBezTo>
                  <a:pt x="87" y="443"/>
                  <a:pt x="83" y="440"/>
                  <a:pt x="83" y="437"/>
                </a:cubicBezTo>
                <a:cubicBezTo>
                  <a:pt x="82" y="429"/>
                  <a:pt x="81" y="421"/>
                  <a:pt x="83" y="413"/>
                </a:cubicBezTo>
                <a:cubicBezTo>
                  <a:pt x="84" y="409"/>
                  <a:pt x="90" y="406"/>
                  <a:pt x="93" y="403"/>
                </a:cubicBezTo>
                <a:cubicBezTo>
                  <a:pt x="95" y="404"/>
                  <a:pt x="96" y="405"/>
                  <a:pt x="98" y="406"/>
                </a:cubicBezTo>
                <a:cubicBezTo>
                  <a:pt x="98" y="416"/>
                  <a:pt x="98" y="427"/>
                  <a:pt x="97" y="437"/>
                </a:cubicBezTo>
                <a:close/>
                <a:moveTo>
                  <a:pt x="85" y="387"/>
                </a:moveTo>
                <a:cubicBezTo>
                  <a:pt x="87" y="373"/>
                  <a:pt x="72" y="354"/>
                  <a:pt x="98" y="344"/>
                </a:cubicBezTo>
                <a:cubicBezTo>
                  <a:pt x="95" y="361"/>
                  <a:pt x="105" y="379"/>
                  <a:pt x="85" y="387"/>
                </a:cubicBezTo>
                <a:close/>
                <a:moveTo>
                  <a:pt x="84" y="328"/>
                </a:moveTo>
                <a:cubicBezTo>
                  <a:pt x="87" y="313"/>
                  <a:pt x="72" y="294"/>
                  <a:pt x="99" y="285"/>
                </a:cubicBezTo>
                <a:cubicBezTo>
                  <a:pt x="94" y="302"/>
                  <a:pt x="107" y="321"/>
                  <a:pt x="84" y="328"/>
                </a:cubicBezTo>
                <a:close/>
                <a:moveTo>
                  <a:pt x="130" y="434"/>
                </a:moveTo>
                <a:cubicBezTo>
                  <a:pt x="129" y="437"/>
                  <a:pt x="124" y="442"/>
                  <a:pt x="120" y="442"/>
                </a:cubicBezTo>
                <a:cubicBezTo>
                  <a:pt x="117" y="442"/>
                  <a:pt x="112" y="437"/>
                  <a:pt x="111" y="433"/>
                </a:cubicBezTo>
                <a:cubicBezTo>
                  <a:pt x="110" y="423"/>
                  <a:pt x="111" y="413"/>
                  <a:pt x="111" y="401"/>
                </a:cubicBezTo>
                <a:cubicBezTo>
                  <a:pt x="117" y="400"/>
                  <a:pt x="123" y="399"/>
                  <a:pt x="130" y="397"/>
                </a:cubicBezTo>
                <a:cubicBezTo>
                  <a:pt x="130" y="410"/>
                  <a:pt x="131" y="422"/>
                  <a:pt x="130" y="434"/>
                </a:cubicBezTo>
                <a:close/>
                <a:moveTo>
                  <a:pt x="113" y="379"/>
                </a:moveTo>
                <a:cubicBezTo>
                  <a:pt x="107" y="343"/>
                  <a:pt x="109" y="339"/>
                  <a:pt x="129" y="336"/>
                </a:cubicBezTo>
                <a:cubicBezTo>
                  <a:pt x="133" y="376"/>
                  <a:pt x="132" y="378"/>
                  <a:pt x="113" y="379"/>
                </a:cubicBezTo>
                <a:close/>
                <a:moveTo>
                  <a:pt x="114" y="318"/>
                </a:moveTo>
                <a:cubicBezTo>
                  <a:pt x="105" y="290"/>
                  <a:pt x="109" y="278"/>
                  <a:pt x="128" y="271"/>
                </a:cubicBezTo>
                <a:cubicBezTo>
                  <a:pt x="134" y="304"/>
                  <a:pt x="132" y="310"/>
                  <a:pt x="114" y="318"/>
                </a:cubicBezTo>
                <a:close/>
                <a:moveTo>
                  <a:pt x="197" y="439"/>
                </a:moveTo>
                <a:cubicBezTo>
                  <a:pt x="189" y="439"/>
                  <a:pt x="182" y="439"/>
                  <a:pt x="175" y="439"/>
                </a:cubicBezTo>
                <a:cubicBezTo>
                  <a:pt x="175" y="425"/>
                  <a:pt x="175" y="411"/>
                  <a:pt x="175" y="397"/>
                </a:cubicBezTo>
                <a:cubicBezTo>
                  <a:pt x="182" y="397"/>
                  <a:pt x="189" y="397"/>
                  <a:pt x="197" y="397"/>
                </a:cubicBezTo>
                <a:cubicBezTo>
                  <a:pt x="197" y="411"/>
                  <a:pt x="197" y="424"/>
                  <a:pt x="197" y="439"/>
                </a:cubicBezTo>
                <a:close/>
                <a:moveTo>
                  <a:pt x="197" y="372"/>
                </a:moveTo>
                <a:cubicBezTo>
                  <a:pt x="172" y="377"/>
                  <a:pt x="170" y="375"/>
                  <a:pt x="175" y="329"/>
                </a:cubicBezTo>
                <a:cubicBezTo>
                  <a:pt x="182" y="330"/>
                  <a:pt x="189" y="331"/>
                  <a:pt x="197" y="332"/>
                </a:cubicBezTo>
                <a:cubicBezTo>
                  <a:pt x="197" y="347"/>
                  <a:pt x="197" y="360"/>
                  <a:pt x="197" y="372"/>
                </a:cubicBezTo>
                <a:close/>
                <a:moveTo>
                  <a:pt x="196" y="310"/>
                </a:moveTo>
                <a:cubicBezTo>
                  <a:pt x="189" y="309"/>
                  <a:pt x="182" y="308"/>
                  <a:pt x="175" y="307"/>
                </a:cubicBezTo>
                <a:cubicBezTo>
                  <a:pt x="175" y="292"/>
                  <a:pt x="175" y="279"/>
                  <a:pt x="175" y="266"/>
                </a:cubicBezTo>
                <a:cubicBezTo>
                  <a:pt x="200" y="263"/>
                  <a:pt x="201" y="265"/>
                  <a:pt x="196" y="310"/>
                </a:cubicBezTo>
                <a:close/>
                <a:moveTo>
                  <a:pt x="233" y="439"/>
                </a:moveTo>
                <a:cubicBezTo>
                  <a:pt x="233" y="440"/>
                  <a:pt x="222" y="441"/>
                  <a:pt x="215" y="442"/>
                </a:cubicBezTo>
                <a:cubicBezTo>
                  <a:pt x="215" y="426"/>
                  <a:pt x="215" y="413"/>
                  <a:pt x="215" y="394"/>
                </a:cubicBezTo>
                <a:cubicBezTo>
                  <a:pt x="223" y="397"/>
                  <a:pt x="233" y="399"/>
                  <a:pt x="233" y="401"/>
                </a:cubicBezTo>
                <a:cubicBezTo>
                  <a:pt x="235" y="414"/>
                  <a:pt x="235" y="426"/>
                  <a:pt x="233" y="439"/>
                </a:cubicBezTo>
                <a:close/>
                <a:moveTo>
                  <a:pt x="233" y="376"/>
                </a:moveTo>
                <a:cubicBezTo>
                  <a:pt x="228" y="376"/>
                  <a:pt x="222" y="376"/>
                  <a:pt x="215" y="375"/>
                </a:cubicBezTo>
                <a:cubicBezTo>
                  <a:pt x="215" y="361"/>
                  <a:pt x="215" y="348"/>
                  <a:pt x="215" y="333"/>
                </a:cubicBezTo>
                <a:cubicBezTo>
                  <a:pt x="238" y="336"/>
                  <a:pt x="238" y="337"/>
                  <a:pt x="233" y="376"/>
                </a:cubicBezTo>
                <a:close/>
                <a:moveTo>
                  <a:pt x="233" y="313"/>
                </a:moveTo>
                <a:cubicBezTo>
                  <a:pt x="215" y="317"/>
                  <a:pt x="211" y="318"/>
                  <a:pt x="216" y="269"/>
                </a:cubicBezTo>
                <a:cubicBezTo>
                  <a:pt x="237" y="270"/>
                  <a:pt x="240" y="277"/>
                  <a:pt x="233" y="313"/>
                </a:cubicBezTo>
                <a:close/>
                <a:moveTo>
                  <a:pt x="322" y="66"/>
                </a:moveTo>
                <a:cubicBezTo>
                  <a:pt x="320" y="87"/>
                  <a:pt x="331" y="111"/>
                  <a:pt x="300" y="117"/>
                </a:cubicBezTo>
                <a:cubicBezTo>
                  <a:pt x="294" y="83"/>
                  <a:pt x="295" y="80"/>
                  <a:pt x="322" y="66"/>
                </a:cubicBezTo>
                <a:close/>
                <a:moveTo>
                  <a:pt x="279" y="96"/>
                </a:moveTo>
                <a:cubicBezTo>
                  <a:pt x="276" y="115"/>
                  <a:pt x="287" y="135"/>
                  <a:pt x="259" y="143"/>
                </a:cubicBezTo>
                <a:cubicBezTo>
                  <a:pt x="259" y="124"/>
                  <a:pt x="252" y="106"/>
                  <a:pt x="279" y="96"/>
                </a:cubicBezTo>
                <a:close/>
                <a:moveTo>
                  <a:pt x="254" y="441"/>
                </a:moveTo>
                <a:cubicBezTo>
                  <a:pt x="254" y="429"/>
                  <a:pt x="254" y="415"/>
                  <a:pt x="254" y="401"/>
                </a:cubicBezTo>
                <a:cubicBezTo>
                  <a:pt x="280" y="396"/>
                  <a:pt x="272" y="414"/>
                  <a:pt x="273" y="425"/>
                </a:cubicBezTo>
                <a:cubicBezTo>
                  <a:pt x="275" y="438"/>
                  <a:pt x="271" y="447"/>
                  <a:pt x="254" y="441"/>
                </a:cubicBezTo>
                <a:close/>
                <a:moveTo>
                  <a:pt x="271" y="379"/>
                </a:moveTo>
                <a:cubicBezTo>
                  <a:pt x="269" y="379"/>
                  <a:pt x="267" y="380"/>
                  <a:pt x="264" y="380"/>
                </a:cubicBezTo>
                <a:cubicBezTo>
                  <a:pt x="261" y="380"/>
                  <a:pt x="258" y="379"/>
                  <a:pt x="254" y="379"/>
                </a:cubicBezTo>
                <a:cubicBezTo>
                  <a:pt x="254" y="364"/>
                  <a:pt x="254" y="351"/>
                  <a:pt x="254" y="338"/>
                </a:cubicBezTo>
                <a:cubicBezTo>
                  <a:pt x="276" y="339"/>
                  <a:pt x="277" y="341"/>
                  <a:pt x="271" y="379"/>
                </a:cubicBezTo>
                <a:close/>
                <a:moveTo>
                  <a:pt x="271" y="316"/>
                </a:moveTo>
                <a:cubicBezTo>
                  <a:pt x="251" y="320"/>
                  <a:pt x="250" y="317"/>
                  <a:pt x="254" y="276"/>
                </a:cubicBezTo>
                <a:cubicBezTo>
                  <a:pt x="276" y="277"/>
                  <a:pt x="277" y="279"/>
                  <a:pt x="271" y="316"/>
                </a:cubicBezTo>
                <a:close/>
                <a:moveTo>
                  <a:pt x="259" y="201"/>
                </a:moveTo>
                <a:cubicBezTo>
                  <a:pt x="259" y="185"/>
                  <a:pt x="251" y="165"/>
                  <a:pt x="276" y="158"/>
                </a:cubicBezTo>
                <a:cubicBezTo>
                  <a:pt x="282" y="192"/>
                  <a:pt x="281" y="194"/>
                  <a:pt x="259" y="201"/>
                </a:cubicBezTo>
                <a:close/>
                <a:moveTo>
                  <a:pt x="321" y="435"/>
                </a:moveTo>
                <a:cubicBezTo>
                  <a:pt x="314" y="436"/>
                  <a:pt x="307" y="437"/>
                  <a:pt x="301" y="439"/>
                </a:cubicBezTo>
                <a:cubicBezTo>
                  <a:pt x="294" y="401"/>
                  <a:pt x="296" y="398"/>
                  <a:pt x="321" y="397"/>
                </a:cubicBezTo>
                <a:cubicBezTo>
                  <a:pt x="321" y="410"/>
                  <a:pt x="321" y="422"/>
                  <a:pt x="321" y="435"/>
                </a:cubicBezTo>
                <a:close/>
                <a:moveTo>
                  <a:pt x="299" y="373"/>
                </a:moveTo>
                <a:cubicBezTo>
                  <a:pt x="296" y="333"/>
                  <a:pt x="296" y="333"/>
                  <a:pt x="321" y="332"/>
                </a:cubicBezTo>
                <a:cubicBezTo>
                  <a:pt x="324" y="370"/>
                  <a:pt x="324" y="370"/>
                  <a:pt x="299" y="373"/>
                </a:cubicBezTo>
                <a:close/>
                <a:moveTo>
                  <a:pt x="300" y="309"/>
                </a:moveTo>
                <a:cubicBezTo>
                  <a:pt x="294" y="275"/>
                  <a:pt x="295" y="272"/>
                  <a:pt x="320" y="265"/>
                </a:cubicBezTo>
                <a:cubicBezTo>
                  <a:pt x="325" y="305"/>
                  <a:pt x="325" y="305"/>
                  <a:pt x="300" y="309"/>
                </a:cubicBezTo>
                <a:close/>
                <a:moveTo>
                  <a:pt x="302" y="244"/>
                </a:moveTo>
                <a:cubicBezTo>
                  <a:pt x="293" y="214"/>
                  <a:pt x="295" y="208"/>
                  <a:pt x="322" y="199"/>
                </a:cubicBezTo>
                <a:cubicBezTo>
                  <a:pt x="319" y="217"/>
                  <a:pt x="333" y="241"/>
                  <a:pt x="302" y="244"/>
                </a:cubicBezTo>
                <a:close/>
                <a:moveTo>
                  <a:pt x="301" y="180"/>
                </a:moveTo>
                <a:cubicBezTo>
                  <a:pt x="294" y="147"/>
                  <a:pt x="295" y="144"/>
                  <a:pt x="320" y="134"/>
                </a:cubicBezTo>
                <a:cubicBezTo>
                  <a:pt x="326" y="170"/>
                  <a:pt x="325" y="172"/>
                  <a:pt x="301" y="180"/>
                </a:cubicBezTo>
                <a:close/>
                <a:moveTo>
                  <a:pt x="501" y="98"/>
                </a:moveTo>
                <a:cubicBezTo>
                  <a:pt x="533" y="104"/>
                  <a:pt x="526" y="106"/>
                  <a:pt x="525" y="137"/>
                </a:cubicBezTo>
                <a:cubicBezTo>
                  <a:pt x="500" y="141"/>
                  <a:pt x="497" y="136"/>
                  <a:pt x="501" y="98"/>
                </a:cubicBezTo>
                <a:close/>
                <a:moveTo>
                  <a:pt x="387" y="58"/>
                </a:moveTo>
                <a:cubicBezTo>
                  <a:pt x="398" y="62"/>
                  <a:pt x="407" y="65"/>
                  <a:pt x="417" y="69"/>
                </a:cubicBezTo>
                <a:cubicBezTo>
                  <a:pt x="417" y="82"/>
                  <a:pt x="417" y="95"/>
                  <a:pt x="417" y="108"/>
                </a:cubicBezTo>
                <a:cubicBezTo>
                  <a:pt x="381" y="101"/>
                  <a:pt x="381" y="101"/>
                  <a:pt x="387" y="58"/>
                </a:cubicBezTo>
                <a:close/>
                <a:moveTo>
                  <a:pt x="417" y="174"/>
                </a:moveTo>
                <a:cubicBezTo>
                  <a:pt x="382" y="168"/>
                  <a:pt x="382" y="168"/>
                  <a:pt x="387" y="130"/>
                </a:cubicBezTo>
                <a:cubicBezTo>
                  <a:pt x="418" y="128"/>
                  <a:pt x="420" y="131"/>
                  <a:pt x="417" y="174"/>
                </a:cubicBezTo>
                <a:close/>
                <a:moveTo>
                  <a:pt x="417" y="435"/>
                </a:moveTo>
                <a:cubicBezTo>
                  <a:pt x="407" y="435"/>
                  <a:pt x="397" y="435"/>
                  <a:pt x="386" y="435"/>
                </a:cubicBezTo>
                <a:cubicBezTo>
                  <a:pt x="386" y="421"/>
                  <a:pt x="386" y="407"/>
                  <a:pt x="386" y="392"/>
                </a:cubicBezTo>
                <a:cubicBezTo>
                  <a:pt x="397" y="394"/>
                  <a:pt x="407" y="395"/>
                  <a:pt x="417" y="397"/>
                </a:cubicBezTo>
                <a:cubicBezTo>
                  <a:pt x="417" y="410"/>
                  <a:pt x="417" y="422"/>
                  <a:pt x="417" y="435"/>
                </a:cubicBezTo>
                <a:close/>
                <a:moveTo>
                  <a:pt x="417" y="368"/>
                </a:moveTo>
                <a:cubicBezTo>
                  <a:pt x="407" y="368"/>
                  <a:pt x="397" y="368"/>
                  <a:pt x="386" y="368"/>
                </a:cubicBezTo>
                <a:cubicBezTo>
                  <a:pt x="386" y="354"/>
                  <a:pt x="386" y="342"/>
                  <a:pt x="386" y="327"/>
                </a:cubicBezTo>
                <a:cubicBezTo>
                  <a:pt x="398" y="329"/>
                  <a:pt x="407" y="331"/>
                  <a:pt x="417" y="332"/>
                </a:cubicBezTo>
                <a:cubicBezTo>
                  <a:pt x="417" y="345"/>
                  <a:pt x="417" y="356"/>
                  <a:pt x="417" y="368"/>
                </a:cubicBezTo>
                <a:close/>
                <a:moveTo>
                  <a:pt x="388" y="259"/>
                </a:moveTo>
                <a:cubicBezTo>
                  <a:pt x="397" y="261"/>
                  <a:pt x="407" y="263"/>
                  <a:pt x="417" y="265"/>
                </a:cubicBezTo>
                <a:cubicBezTo>
                  <a:pt x="417" y="278"/>
                  <a:pt x="417" y="290"/>
                  <a:pt x="417" y="305"/>
                </a:cubicBezTo>
                <a:cubicBezTo>
                  <a:pt x="381" y="302"/>
                  <a:pt x="380" y="300"/>
                  <a:pt x="388" y="259"/>
                </a:cubicBezTo>
                <a:close/>
                <a:moveTo>
                  <a:pt x="416" y="239"/>
                </a:moveTo>
                <a:cubicBezTo>
                  <a:pt x="381" y="235"/>
                  <a:pt x="380" y="234"/>
                  <a:pt x="387" y="193"/>
                </a:cubicBezTo>
                <a:cubicBezTo>
                  <a:pt x="422" y="200"/>
                  <a:pt x="422" y="200"/>
                  <a:pt x="416" y="239"/>
                </a:cubicBezTo>
                <a:close/>
                <a:moveTo>
                  <a:pt x="444" y="80"/>
                </a:moveTo>
                <a:cubicBezTo>
                  <a:pt x="475" y="83"/>
                  <a:pt x="476" y="85"/>
                  <a:pt x="472" y="123"/>
                </a:cubicBezTo>
                <a:cubicBezTo>
                  <a:pt x="442" y="123"/>
                  <a:pt x="439" y="118"/>
                  <a:pt x="444" y="80"/>
                </a:cubicBezTo>
                <a:close/>
                <a:moveTo>
                  <a:pt x="471" y="187"/>
                </a:moveTo>
                <a:cubicBezTo>
                  <a:pt x="462" y="186"/>
                  <a:pt x="453" y="184"/>
                  <a:pt x="443" y="182"/>
                </a:cubicBezTo>
                <a:cubicBezTo>
                  <a:pt x="443" y="169"/>
                  <a:pt x="443" y="157"/>
                  <a:pt x="443" y="145"/>
                </a:cubicBezTo>
                <a:cubicBezTo>
                  <a:pt x="474" y="146"/>
                  <a:pt x="477" y="151"/>
                  <a:pt x="471" y="187"/>
                </a:cubicBezTo>
                <a:close/>
                <a:moveTo>
                  <a:pt x="472" y="250"/>
                </a:moveTo>
                <a:cubicBezTo>
                  <a:pt x="462" y="248"/>
                  <a:pt x="453" y="246"/>
                  <a:pt x="443" y="244"/>
                </a:cubicBezTo>
                <a:cubicBezTo>
                  <a:pt x="443" y="232"/>
                  <a:pt x="443" y="220"/>
                  <a:pt x="443" y="208"/>
                </a:cubicBezTo>
                <a:cubicBezTo>
                  <a:pt x="475" y="211"/>
                  <a:pt x="475" y="211"/>
                  <a:pt x="472" y="250"/>
                </a:cubicBezTo>
                <a:close/>
                <a:moveTo>
                  <a:pt x="472" y="437"/>
                </a:moveTo>
                <a:cubicBezTo>
                  <a:pt x="463" y="437"/>
                  <a:pt x="454" y="437"/>
                  <a:pt x="443" y="437"/>
                </a:cubicBezTo>
                <a:cubicBezTo>
                  <a:pt x="443" y="424"/>
                  <a:pt x="443" y="412"/>
                  <a:pt x="443" y="399"/>
                </a:cubicBezTo>
                <a:cubicBezTo>
                  <a:pt x="453" y="399"/>
                  <a:pt x="462" y="399"/>
                  <a:pt x="472" y="400"/>
                </a:cubicBezTo>
                <a:cubicBezTo>
                  <a:pt x="472" y="413"/>
                  <a:pt x="472" y="424"/>
                  <a:pt x="472" y="437"/>
                </a:cubicBezTo>
                <a:close/>
                <a:moveTo>
                  <a:pt x="471" y="376"/>
                </a:moveTo>
                <a:cubicBezTo>
                  <a:pt x="462" y="375"/>
                  <a:pt x="453" y="375"/>
                  <a:pt x="444" y="374"/>
                </a:cubicBezTo>
                <a:cubicBezTo>
                  <a:pt x="443" y="367"/>
                  <a:pt x="442" y="362"/>
                  <a:pt x="442" y="356"/>
                </a:cubicBezTo>
                <a:cubicBezTo>
                  <a:pt x="442" y="350"/>
                  <a:pt x="442" y="344"/>
                  <a:pt x="442" y="339"/>
                </a:cubicBezTo>
                <a:cubicBezTo>
                  <a:pt x="473" y="331"/>
                  <a:pt x="477" y="336"/>
                  <a:pt x="471" y="376"/>
                </a:cubicBezTo>
                <a:close/>
                <a:moveTo>
                  <a:pt x="470" y="313"/>
                </a:moveTo>
                <a:cubicBezTo>
                  <a:pt x="461" y="312"/>
                  <a:pt x="453" y="312"/>
                  <a:pt x="444" y="310"/>
                </a:cubicBezTo>
                <a:cubicBezTo>
                  <a:pt x="444" y="297"/>
                  <a:pt x="444" y="284"/>
                  <a:pt x="444" y="270"/>
                </a:cubicBezTo>
                <a:cubicBezTo>
                  <a:pt x="476" y="273"/>
                  <a:pt x="479" y="277"/>
                  <a:pt x="470" y="313"/>
                </a:cubicBezTo>
                <a:close/>
                <a:moveTo>
                  <a:pt x="525" y="439"/>
                </a:moveTo>
                <a:cubicBezTo>
                  <a:pt x="517" y="439"/>
                  <a:pt x="510" y="439"/>
                  <a:pt x="500" y="439"/>
                </a:cubicBezTo>
                <a:cubicBezTo>
                  <a:pt x="500" y="427"/>
                  <a:pt x="500" y="416"/>
                  <a:pt x="500" y="405"/>
                </a:cubicBezTo>
                <a:cubicBezTo>
                  <a:pt x="509" y="405"/>
                  <a:pt x="516" y="405"/>
                  <a:pt x="525" y="405"/>
                </a:cubicBezTo>
                <a:cubicBezTo>
                  <a:pt x="525" y="417"/>
                  <a:pt x="525" y="427"/>
                  <a:pt x="525" y="439"/>
                </a:cubicBezTo>
                <a:close/>
                <a:moveTo>
                  <a:pt x="525" y="378"/>
                </a:moveTo>
                <a:cubicBezTo>
                  <a:pt x="497" y="382"/>
                  <a:pt x="496" y="380"/>
                  <a:pt x="501" y="342"/>
                </a:cubicBezTo>
                <a:cubicBezTo>
                  <a:pt x="510" y="342"/>
                  <a:pt x="517" y="343"/>
                  <a:pt x="525" y="344"/>
                </a:cubicBezTo>
                <a:cubicBezTo>
                  <a:pt x="525" y="356"/>
                  <a:pt x="525" y="367"/>
                  <a:pt x="525" y="378"/>
                </a:cubicBezTo>
                <a:close/>
                <a:moveTo>
                  <a:pt x="524" y="319"/>
                </a:moveTo>
                <a:cubicBezTo>
                  <a:pt x="497" y="320"/>
                  <a:pt x="496" y="319"/>
                  <a:pt x="501" y="281"/>
                </a:cubicBezTo>
                <a:cubicBezTo>
                  <a:pt x="527" y="281"/>
                  <a:pt x="529" y="283"/>
                  <a:pt x="524" y="319"/>
                </a:cubicBezTo>
                <a:close/>
                <a:moveTo>
                  <a:pt x="501" y="219"/>
                </a:moveTo>
                <a:cubicBezTo>
                  <a:pt x="510" y="221"/>
                  <a:pt x="517" y="223"/>
                  <a:pt x="525" y="225"/>
                </a:cubicBezTo>
                <a:cubicBezTo>
                  <a:pt x="525" y="231"/>
                  <a:pt x="526" y="237"/>
                  <a:pt x="526" y="243"/>
                </a:cubicBezTo>
                <a:cubicBezTo>
                  <a:pt x="526" y="248"/>
                  <a:pt x="526" y="253"/>
                  <a:pt x="526" y="258"/>
                </a:cubicBezTo>
                <a:cubicBezTo>
                  <a:pt x="496" y="261"/>
                  <a:pt x="496" y="253"/>
                  <a:pt x="501" y="219"/>
                </a:cubicBezTo>
                <a:close/>
                <a:moveTo>
                  <a:pt x="524" y="199"/>
                </a:moveTo>
                <a:cubicBezTo>
                  <a:pt x="498" y="198"/>
                  <a:pt x="496" y="195"/>
                  <a:pt x="501" y="160"/>
                </a:cubicBezTo>
                <a:cubicBezTo>
                  <a:pt x="528" y="163"/>
                  <a:pt x="529" y="165"/>
                  <a:pt x="524" y="199"/>
                </a:cubicBezTo>
                <a:close/>
              </a:path>
            </a:pathLst>
          </a:custGeom>
          <a:solidFill>
            <a:srgbClr val="325C8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rgbClr val="000000"/>
              </a:solidFill>
              <a:latin typeface="Arial"/>
              <a:ea typeface=""/>
              <a:cs typeface=""/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353444"/>
            <a:ext cx="1230259" cy="920786"/>
          </a:xfrm>
          <a:prstGeom prst="rect">
            <a:avLst/>
          </a:prstGeom>
        </p:spPr>
      </p:pic>
      <p:sp>
        <p:nvSpPr>
          <p:cNvPr id="29" name="TextBox 67"/>
          <p:cNvSpPr txBox="1"/>
          <p:nvPr/>
        </p:nvSpPr>
        <p:spPr>
          <a:xfrm>
            <a:off x="3548128" y="2617016"/>
            <a:ext cx="950503" cy="350482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kern="0" dirty="0">
                <a:solidFill>
                  <a:srgbClr val="000000"/>
                </a:solidFill>
                <a:latin typeface="Arial"/>
                <a:ea typeface=""/>
                <a:cs typeface="Arial" panose="020B0604020202020204" pitchFamily="34" charset="0"/>
                <a:sym typeface="Arial"/>
              </a:rPr>
              <a:t>AWS</a:t>
            </a:r>
          </a:p>
          <a:p>
            <a:pPr algn="ctr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kern="0" dirty="0" err="1">
                <a:solidFill>
                  <a:srgbClr val="000000"/>
                </a:solidFill>
                <a:latin typeface="Arial"/>
                <a:ea typeface=""/>
                <a:cs typeface="Arial" panose="020B0604020202020204" pitchFamily="34" charset="0"/>
                <a:sym typeface="Arial"/>
              </a:rPr>
              <a:t>SwissLife</a:t>
            </a:r>
            <a:endParaRPr lang="en-US" sz="1400" b="1" kern="0" dirty="0">
              <a:solidFill>
                <a:srgbClr val="000000"/>
              </a:solidFill>
              <a:latin typeface="Arial"/>
              <a:ea typeface=""/>
              <a:cs typeface="Arial" panose="020B0604020202020204" pitchFamily="34" charset="0"/>
              <a:sym typeface="Arial"/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5868144" y="2406625"/>
            <a:ext cx="2572658" cy="738907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 flipV="1">
            <a:off x="1999342" y="2405510"/>
            <a:ext cx="2572658" cy="738907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66" y="3577580"/>
            <a:ext cx="659181" cy="450072"/>
          </a:xfrm>
          <a:prstGeom prst="rect">
            <a:avLst/>
          </a:prstGeom>
        </p:spPr>
      </p:pic>
      <p:sp>
        <p:nvSpPr>
          <p:cNvPr id="47" name="TextBox 67"/>
          <p:cNvSpPr txBox="1"/>
          <p:nvPr/>
        </p:nvSpPr>
        <p:spPr>
          <a:xfrm>
            <a:off x="1547664" y="4558187"/>
            <a:ext cx="1152162" cy="32328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kern="0" dirty="0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Les custom’s metrics </a:t>
            </a:r>
            <a:r>
              <a:rPr lang="en-US" sz="700" kern="0" dirty="0" err="1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specifiques</a:t>
            </a:r>
            <a:r>
              <a:rPr lang="en-US" sz="700" kern="0" dirty="0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 à un service </a:t>
            </a:r>
            <a:r>
              <a:rPr lang="en-US" sz="700" kern="0" dirty="0" err="1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sont</a:t>
            </a:r>
            <a:r>
              <a:rPr lang="en-US" sz="700" kern="0" dirty="0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 </a:t>
            </a:r>
            <a:r>
              <a:rPr lang="en-US" sz="700" kern="0" dirty="0" err="1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envoyés</a:t>
            </a:r>
            <a:r>
              <a:rPr lang="en-US" sz="700" kern="0" dirty="0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 à </a:t>
            </a:r>
            <a:r>
              <a:rPr lang="en-US" sz="700" kern="0" dirty="0" err="1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CloudWatch</a:t>
            </a:r>
            <a:endParaRPr lang="en-US" sz="700" b="1" kern="0" dirty="0">
              <a:solidFill>
                <a:srgbClr val="000000"/>
              </a:solidFill>
              <a:ea typeface=""/>
              <a:cs typeface="Arial" panose="020B0604020202020204" pitchFamily="34" charset="0"/>
              <a:sym typeface="Arial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501" y="4575907"/>
            <a:ext cx="820532" cy="410266"/>
          </a:xfrm>
          <a:prstGeom prst="rect">
            <a:avLst/>
          </a:prstGeom>
        </p:spPr>
      </p:pic>
      <p:sp>
        <p:nvSpPr>
          <p:cNvPr id="49" name="Virage 48"/>
          <p:cNvSpPr/>
          <p:nvPr/>
        </p:nvSpPr>
        <p:spPr>
          <a:xfrm rot="5400000">
            <a:off x="3907158" y="3738366"/>
            <a:ext cx="609602" cy="576064"/>
          </a:xfrm>
          <a:prstGeom prst="bentArrow">
            <a:avLst>
              <a:gd name="adj1" fmla="val 28663"/>
              <a:gd name="adj2" fmla="val 25000"/>
              <a:gd name="adj3" fmla="val 25000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45828" y="2370488"/>
            <a:ext cx="3674244" cy="301567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302786" y="2370488"/>
            <a:ext cx="3373669" cy="300729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802" y="3981786"/>
            <a:ext cx="827223" cy="29312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234" y="4703544"/>
            <a:ext cx="739247" cy="224503"/>
          </a:xfrm>
          <a:prstGeom prst="rect">
            <a:avLst/>
          </a:prstGeom>
        </p:spPr>
      </p:pic>
      <p:sp>
        <p:nvSpPr>
          <p:cNvPr id="10" name="Flèche gauche 9"/>
          <p:cNvSpPr/>
          <p:nvPr/>
        </p:nvSpPr>
        <p:spPr>
          <a:xfrm>
            <a:off x="4883659" y="4620383"/>
            <a:ext cx="694617" cy="321315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èche droite 10"/>
          <p:cNvSpPr/>
          <p:nvPr/>
        </p:nvSpPr>
        <p:spPr>
          <a:xfrm>
            <a:off x="6804248" y="4027652"/>
            <a:ext cx="289868" cy="1008216"/>
          </a:xfrm>
          <a:prstGeom prst="rightArrow">
            <a:avLst>
              <a:gd name="adj1" fmla="val 28427"/>
              <a:gd name="adj2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ouble flèche verticale 12"/>
          <p:cNvSpPr/>
          <p:nvPr/>
        </p:nvSpPr>
        <p:spPr>
          <a:xfrm>
            <a:off x="6084168" y="4274908"/>
            <a:ext cx="288032" cy="395639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27" y="4231220"/>
            <a:ext cx="1212960" cy="587658"/>
          </a:xfrm>
          <a:prstGeom prst="rect">
            <a:avLst/>
          </a:prstGeom>
        </p:spPr>
      </p:pic>
      <p:sp>
        <p:nvSpPr>
          <p:cNvPr id="52" name="TextBox 67"/>
          <p:cNvSpPr txBox="1"/>
          <p:nvPr/>
        </p:nvSpPr>
        <p:spPr>
          <a:xfrm>
            <a:off x="4196835" y="4348243"/>
            <a:ext cx="962640" cy="2723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kern="0" dirty="0" err="1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Positionnement</a:t>
            </a:r>
            <a:r>
              <a:rPr lang="en-US" sz="700" kern="0" dirty="0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 </a:t>
            </a:r>
            <a:r>
              <a:rPr lang="en-US" sz="700" kern="0" dirty="0" err="1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dans</a:t>
            </a:r>
            <a:r>
              <a:rPr lang="en-US" sz="700" kern="0" dirty="0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 </a:t>
            </a:r>
            <a:r>
              <a:rPr lang="en-US" sz="700" kern="0" dirty="0" err="1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une</a:t>
            </a:r>
            <a:r>
              <a:rPr lang="en-US" sz="700" kern="0" dirty="0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 table Dynamo DB de </a:t>
            </a:r>
            <a:r>
              <a:rPr lang="en-US" sz="700" kern="0" dirty="0" err="1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l’alerte</a:t>
            </a:r>
            <a:endParaRPr lang="en-US" sz="700" b="1" kern="0" dirty="0">
              <a:solidFill>
                <a:srgbClr val="000000"/>
              </a:solidFill>
              <a:ea typeface=""/>
              <a:cs typeface="Arial" panose="020B0604020202020204" pitchFamily="34" charset="0"/>
              <a:sym typeface="Arial"/>
            </a:endParaRPr>
          </a:p>
        </p:txBody>
      </p:sp>
      <p:sp>
        <p:nvSpPr>
          <p:cNvPr id="53" name="TextBox 67"/>
          <p:cNvSpPr txBox="1"/>
          <p:nvPr/>
        </p:nvSpPr>
        <p:spPr>
          <a:xfrm>
            <a:off x="3950921" y="3316916"/>
            <a:ext cx="1197143" cy="31873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kern="0" dirty="0" err="1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Calcul</a:t>
            </a:r>
            <a:r>
              <a:rPr lang="en-US" sz="700" kern="0" dirty="0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 et </a:t>
            </a:r>
            <a:r>
              <a:rPr lang="en-US" sz="700" kern="0" dirty="0" err="1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déclenchement</a:t>
            </a:r>
            <a:r>
              <a:rPr lang="en-US" sz="700" kern="0" dirty="0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 </a:t>
            </a:r>
            <a:r>
              <a:rPr lang="en-US" sz="700" kern="0" dirty="0" err="1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d’une</a:t>
            </a:r>
            <a:r>
              <a:rPr lang="en-US" sz="700" kern="0" dirty="0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 </a:t>
            </a:r>
            <a:r>
              <a:rPr lang="en-US" sz="700" kern="0" dirty="0" err="1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alerte</a:t>
            </a:r>
            <a:r>
              <a:rPr lang="en-US" sz="700" kern="0" dirty="0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 </a:t>
            </a:r>
            <a:r>
              <a:rPr lang="en-US" sz="700" kern="0" dirty="0" err="1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en</a:t>
            </a:r>
            <a:r>
              <a:rPr lang="en-US" sz="700" kern="0" dirty="0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 </a:t>
            </a:r>
            <a:r>
              <a:rPr lang="en-US" sz="700" kern="0" dirty="0" err="1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cas</a:t>
            </a:r>
            <a:r>
              <a:rPr lang="en-US" sz="700" kern="0" dirty="0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 </a:t>
            </a:r>
            <a:r>
              <a:rPr lang="en-US" sz="700" kern="0" dirty="0" err="1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d’absence</a:t>
            </a:r>
            <a:r>
              <a:rPr lang="en-US" sz="700" kern="0" dirty="0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 de service</a:t>
            </a:r>
            <a:endParaRPr lang="en-US" sz="700" b="1" kern="0" dirty="0">
              <a:solidFill>
                <a:srgbClr val="000000"/>
              </a:solidFill>
              <a:ea typeface=""/>
              <a:cs typeface="Arial" panose="020B0604020202020204" pitchFamily="34" charset="0"/>
              <a:sym typeface="Arial"/>
            </a:endParaRPr>
          </a:p>
        </p:txBody>
      </p:sp>
      <p:sp>
        <p:nvSpPr>
          <p:cNvPr id="54" name="Organigramme : Connecteur 53"/>
          <p:cNvSpPr/>
          <p:nvPr/>
        </p:nvSpPr>
        <p:spPr>
          <a:xfrm>
            <a:off x="1597178" y="4333692"/>
            <a:ext cx="252000" cy="252000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" name="Organigramme : Connecteur 54"/>
          <p:cNvSpPr/>
          <p:nvPr/>
        </p:nvSpPr>
        <p:spPr>
          <a:xfrm>
            <a:off x="4874392" y="3078574"/>
            <a:ext cx="252000" cy="252000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6" name="Organigramme : Connecteur 55"/>
          <p:cNvSpPr/>
          <p:nvPr/>
        </p:nvSpPr>
        <p:spPr>
          <a:xfrm>
            <a:off x="4883429" y="4114760"/>
            <a:ext cx="252000" cy="252000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7" name="Organigramme : Connecteur 56"/>
          <p:cNvSpPr/>
          <p:nvPr/>
        </p:nvSpPr>
        <p:spPr>
          <a:xfrm>
            <a:off x="5472128" y="4801716"/>
            <a:ext cx="252000" cy="252000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9" name="TextBox 67"/>
          <p:cNvSpPr txBox="1"/>
          <p:nvPr/>
        </p:nvSpPr>
        <p:spPr>
          <a:xfrm>
            <a:off x="5697592" y="4945732"/>
            <a:ext cx="962640" cy="31604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kern="0" dirty="0" err="1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Zabbix</a:t>
            </a:r>
            <a:r>
              <a:rPr lang="en-US" sz="700" kern="0" dirty="0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 </a:t>
            </a:r>
            <a:r>
              <a:rPr lang="en-US" sz="700" kern="0" dirty="0" err="1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interroge</a:t>
            </a:r>
            <a:r>
              <a:rPr lang="en-US" sz="700" kern="0" dirty="0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 la base </a:t>
            </a:r>
            <a:r>
              <a:rPr lang="en-US" sz="700" kern="0" dirty="0" err="1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DynamoDB</a:t>
            </a:r>
            <a:r>
              <a:rPr lang="en-US" sz="700" kern="0" dirty="0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 et </a:t>
            </a:r>
            <a:r>
              <a:rPr lang="en-US" sz="700" kern="0" dirty="0" err="1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vérifie</a:t>
            </a:r>
            <a:r>
              <a:rPr lang="en-US" sz="700" kern="0" dirty="0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 le flag </a:t>
            </a:r>
            <a:endParaRPr lang="en-US" sz="700" b="1" kern="0" dirty="0">
              <a:solidFill>
                <a:srgbClr val="000000"/>
              </a:solidFill>
              <a:ea typeface=""/>
              <a:cs typeface="Arial" panose="020B0604020202020204" pitchFamily="34" charset="0"/>
              <a:sym typeface="Arial"/>
            </a:endParaRPr>
          </a:p>
        </p:txBody>
      </p:sp>
      <p:sp>
        <p:nvSpPr>
          <p:cNvPr id="60" name="TextBox 67"/>
          <p:cNvSpPr txBox="1"/>
          <p:nvPr/>
        </p:nvSpPr>
        <p:spPr>
          <a:xfrm>
            <a:off x="5724128" y="3793604"/>
            <a:ext cx="962640" cy="2525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i="1" kern="0" dirty="0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Le service </a:t>
            </a:r>
            <a:r>
              <a:rPr lang="en-US" sz="700" i="1" kern="0" dirty="0" err="1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est</a:t>
            </a:r>
            <a:r>
              <a:rPr lang="en-US" sz="700" i="1" kern="0" dirty="0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 </a:t>
            </a:r>
            <a:r>
              <a:rPr lang="en-US" sz="700" i="1" kern="0" dirty="0" err="1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déclaré</a:t>
            </a:r>
            <a:r>
              <a:rPr lang="en-US" sz="700" i="1" kern="0" dirty="0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 </a:t>
            </a:r>
            <a:r>
              <a:rPr lang="en-US" sz="700" i="1" kern="0" dirty="0" err="1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dans</a:t>
            </a:r>
            <a:r>
              <a:rPr lang="en-US" sz="700" i="1" kern="0" dirty="0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 la CMDB</a:t>
            </a:r>
            <a:endParaRPr lang="en-US" sz="700" b="1" i="1" kern="0" dirty="0">
              <a:solidFill>
                <a:srgbClr val="000000"/>
              </a:solidFill>
              <a:ea typeface=""/>
              <a:cs typeface="Arial" panose="020B0604020202020204" pitchFamily="34" charset="0"/>
              <a:sym typeface="Arial"/>
            </a:endParaRPr>
          </a:p>
        </p:txBody>
      </p:sp>
      <p:sp>
        <p:nvSpPr>
          <p:cNvPr id="61" name="TextBox 67"/>
          <p:cNvSpPr txBox="1"/>
          <p:nvPr/>
        </p:nvSpPr>
        <p:spPr>
          <a:xfrm>
            <a:off x="7380312" y="5017740"/>
            <a:ext cx="1224136" cy="2161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kern="0" dirty="0" err="1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Une</a:t>
            </a:r>
            <a:r>
              <a:rPr lang="en-US" sz="700" kern="0" dirty="0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 </a:t>
            </a:r>
            <a:r>
              <a:rPr lang="en-US" sz="700" kern="0" dirty="0" err="1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alarme</a:t>
            </a:r>
            <a:r>
              <a:rPr lang="en-US" sz="700" kern="0" dirty="0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 </a:t>
            </a:r>
            <a:r>
              <a:rPr lang="en-US" sz="700" kern="0" dirty="0" err="1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est</a:t>
            </a:r>
            <a:r>
              <a:rPr lang="en-US" sz="700" kern="0" dirty="0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 </a:t>
            </a:r>
            <a:r>
              <a:rPr lang="en-US" sz="700" kern="0" dirty="0" err="1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déclenchée</a:t>
            </a:r>
            <a:endParaRPr lang="en-US" sz="700" b="1" kern="0" dirty="0">
              <a:solidFill>
                <a:srgbClr val="000000"/>
              </a:solidFill>
              <a:ea typeface=""/>
              <a:cs typeface="Arial" panose="020B0604020202020204" pitchFamily="34" charset="0"/>
              <a:sym typeface="Arial"/>
            </a:endParaRPr>
          </a:p>
        </p:txBody>
      </p:sp>
      <p:sp>
        <p:nvSpPr>
          <p:cNvPr id="62" name="Organigramme : Connecteur 61"/>
          <p:cNvSpPr/>
          <p:nvPr/>
        </p:nvSpPr>
        <p:spPr>
          <a:xfrm>
            <a:off x="6434768" y="3562376"/>
            <a:ext cx="252000" cy="252000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3" name="Organigramme : Connecteur 62"/>
          <p:cNvSpPr/>
          <p:nvPr/>
        </p:nvSpPr>
        <p:spPr>
          <a:xfrm>
            <a:off x="8348303" y="4765740"/>
            <a:ext cx="252000" cy="252000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6" name="Organigramme : Alternative 65"/>
          <p:cNvSpPr/>
          <p:nvPr/>
        </p:nvSpPr>
        <p:spPr>
          <a:xfrm>
            <a:off x="1547664" y="1137060"/>
            <a:ext cx="7128791" cy="477830"/>
          </a:xfrm>
          <a:prstGeom prst="flowChartAlternateProcess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1" indent="-171450" algn="just" defTabSz="761970">
              <a:buFont typeface="Wingdings" panose="05000000000000000000" pitchFamily="2" charset="2"/>
              <a:buChar char="q"/>
              <a:defRPr/>
            </a:pPr>
            <a:r>
              <a:rPr lang="fr-FR" sz="1200" dirty="0">
                <a:solidFill>
                  <a:srgbClr val="000000"/>
                </a:solidFill>
                <a:ea typeface="MS PGothic" pitchFamily="34" charset="-128"/>
              </a:rPr>
              <a:t>Monitoring de service (pas de monitoring infra)</a:t>
            </a:r>
          </a:p>
          <a:p>
            <a:pPr marL="171450" lvl="1" indent="-171450" algn="just" defTabSz="761970">
              <a:buFont typeface="Wingdings" panose="05000000000000000000" pitchFamily="2" charset="2"/>
              <a:buChar char="q"/>
              <a:defRPr/>
            </a:pPr>
            <a:r>
              <a:rPr lang="fr-FR" sz="1200" dirty="0">
                <a:solidFill>
                  <a:srgbClr val="000000"/>
                </a:solidFill>
                <a:ea typeface="MS PGothic" pitchFamily="34" charset="-128"/>
              </a:rPr>
              <a:t>Faire porter l’intelligence par AWS pour la transmettre à </a:t>
            </a:r>
            <a:r>
              <a:rPr lang="fr-FR" sz="1200" dirty="0" err="1">
                <a:solidFill>
                  <a:srgbClr val="000000"/>
                </a:solidFill>
                <a:ea typeface="MS PGothic" pitchFamily="34" charset="-128"/>
              </a:rPr>
              <a:t>Zabbix</a:t>
            </a:r>
            <a:r>
              <a:rPr lang="fr-FR" sz="1200" dirty="0">
                <a:solidFill>
                  <a:srgbClr val="000000"/>
                </a:solidFill>
                <a:ea typeface="MS PGothic" pitchFamily="34" charset="-128"/>
              </a:rPr>
              <a:t>/CMDB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421242" y="3274230"/>
            <a:ext cx="1306854" cy="203154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56327" y="3274230"/>
            <a:ext cx="1458831" cy="203154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5" name="Groupe 64"/>
          <p:cNvGrpSpPr/>
          <p:nvPr/>
        </p:nvGrpSpPr>
        <p:grpSpPr>
          <a:xfrm>
            <a:off x="6024899" y="3190358"/>
            <a:ext cx="821653" cy="291880"/>
            <a:chOff x="619564" y="2126860"/>
            <a:chExt cx="1543152" cy="613660"/>
          </a:xfrm>
        </p:grpSpPr>
        <p:sp>
          <p:nvSpPr>
            <p:cNvPr id="69" name="Rectangle à coins arrondis 68"/>
            <p:cNvSpPr/>
            <p:nvPr/>
          </p:nvSpPr>
          <p:spPr>
            <a:xfrm>
              <a:off x="619564" y="2126860"/>
              <a:ext cx="1543152" cy="61366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ZoneTexte 69"/>
            <p:cNvSpPr txBox="1"/>
            <p:nvPr/>
          </p:nvSpPr>
          <p:spPr>
            <a:xfrm>
              <a:off x="637537" y="2144833"/>
              <a:ext cx="1507206" cy="577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800" kern="1200" dirty="0"/>
                <a:t>Monitoring</a:t>
              </a:r>
            </a:p>
          </p:txBody>
        </p:sp>
      </p:grpSp>
      <p:grpSp>
        <p:nvGrpSpPr>
          <p:cNvPr id="71" name="Groupe 70"/>
          <p:cNvGrpSpPr/>
          <p:nvPr/>
        </p:nvGrpSpPr>
        <p:grpSpPr>
          <a:xfrm>
            <a:off x="7854803" y="3188427"/>
            <a:ext cx="821653" cy="291880"/>
            <a:chOff x="619564" y="2126860"/>
            <a:chExt cx="1543152" cy="613660"/>
          </a:xfrm>
        </p:grpSpPr>
        <p:sp>
          <p:nvSpPr>
            <p:cNvPr id="72" name="Rectangle à coins arrondis 71"/>
            <p:cNvSpPr/>
            <p:nvPr/>
          </p:nvSpPr>
          <p:spPr>
            <a:xfrm>
              <a:off x="619564" y="2126860"/>
              <a:ext cx="1543152" cy="61366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ZoneTexte 72"/>
            <p:cNvSpPr txBox="1"/>
            <p:nvPr/>
          </p:nvSpPr>
          <p:spPr>
            <a:xfrm>
              <a:off x="637537" y="2144833"/>
              <a:ext cx="1507206" cy="577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20320" rIns="3048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800" kern="1200" dirty="0" err="1"/>
                <a:t>Help-Desk</a:t>
              </a:r>
              <a:r>
                <a:rPr lang="fr-FR" sz="800" kern="1200" dirty="0"/>
                <a:t> / GFI</a:t>
              </a:r>
            </a:p>
          </p:txBody>
        </p:sp>
      </p:grpSp>
      <p:sp>
        <p:nvSpPr>
          <p:cNvPr id="23" name="ZoneTexte 22"/>
          <p:cNvSpPr txBox="1"/>
          <p:nvPr/>
        </p:nvSpPr>
        <p:spPr>
          <a:xfrm>
            <a:off x="7470804" y="831984"/>
            <a:ext cx="113364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Principes</a:t>
            </a:r>
          </a:p>
        </p:txBody>
      </p:sp>
      <p:grpSp>
        <p:nvGrpSpPr>
          <p:cNvPr id="83" name="Groupe 82"/>
          <p:cNvGrpSpPr/>
          <p:nvPr/>
        </p:nvGrpSpPr>
        <p:grpSpPr>
          <a:xfrm>
            <a:off x="467544" y="697260"/>
            <a:ext cx="720080" cy="4680520"/>
            <a:chOff x="467544" y="697260"/>
            <a:chExt cx="720080" cy="4680520"/>
          </a:xfrm>
        </p:grpSpPr>
        <p:sp>
          <p:nvSpPr>
            <p:cNvPr id="84" name="Rectangle 83"/>
            <p:cNvSpPr/>
            <p:nvPr/>
          </p:nvSpPr>
          <p:spPr>
            <a:xfrm>
              <a:off x="467544" y="697260"/>
              <a:ext cx="720080" cy="4680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5" name="Image 8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64" y="731308"/>
              <a:ext cx="396000" cy="3960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86" name="Image 8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330" y="1244628"/>
              <a:ext cx="527868" cy="396000"/>
            </a:xfrm>
            <a:prstGeom prst="rect">
              <a:avLst/>
            </a:prstGeom>
          </p:spPr>
        </p:pic>
        <p:pic>
          <p:nvPicPr>
            <p:cNvPr id="87" name="Espace réservé du contenu 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945" y="2785492"/>
              <a:ext cx="606639" cy="396000"/>
            </a:xfrm>
            <a:prstGeom prst="rect">
              <a:avLst/>
            </a:prstGeom>
          </p:spPr>
        </p:pic>
        <p:pic>
          <p:nvPicPr>
            <p:cNvPr id="88" name="Image 8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494" y="3298812"/>
              <a:ext cx="365541" cy="396000"/>
            </a:xfrm>
            <a:prstGeom prst="rect">
              <a:avLst/>
            </a:prstGeom>
          </p:spPr>
        </p:pic>
        <p:pic>
          <p:nvPicPr>
            <p:cNvPr id="89" name="Image 88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64" y="3812132"/>
              <a:ext cx="396000" cy="396000"/>
            </a:xfrm>
            <a:prstGeom prst="rect">
              <a:avLst/>
            </a:prstGeom>
          </p:spPr>
        </p:pic>
        <p:pic>
          <p:nvPicPr>
            <p:cNvPr id="90" name="Image 89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065" y="2309211"/>
              <a:ext cx="506550" cy="396000"/>
            </a:xfrm>
            <a:prstGeom prst="rect">
              <a:avLst/>
            </a:prstGeom>
          </p:spPr>
        </p:pic>
        <p:pic>
          <p:nvPicPr>
            <p:cNvPr id="91" name="Image 90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64" y="4324548"/>
              <a:ext cx="396000" cy="396000"/>
            </a:xfrm>
            <a:prstGeom prst="rect">
              <a:avLst/>
            </a:prstGeom>
          </p:spPr>
        </p:pic>
        <p:pic>
          <p:nvPicPr>
            <p:cNvPr id="92" name="Image 91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264" y="4837868"/>
              <a:ext cx="528000" cy="396000"/>
            </a:xfrm>
            <a:prstGeom prst="rect">
              <a:avLst/>
            </a:prstGeom>
          </p:spPr>
        </p:pic>
      </p:grpSp>
      <p:pic>
        <p:nvPicPr>
          <p:cNvPr id="93" name="Image 9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4" y="1744220"/>
            <a:ext cx="512416" cy="44928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67544" y="731306"/>
            <a:ext cx="720080" cy="2054185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7544" y="3196976"/>
            <a:ext cx="720080" cy="2189188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3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773" y="3073524"/>
            <a:ext cx="425048" cy="425048"/>
          </a:xfrm>
          <a:prstGeom prst="rect">
            <a:avLst/>
          </a:prstGeom>
        </p:spPr>
      </p:pic>
      <p:sp>
        <p:nvSpPr>
          <p:cNvPr id="104" name="TextBox 67"/>
          <p:cNvSpPr txBox="1"/>
          <p:nvPr/>
        </p:nvSpPr>
        <p:spPr>
          <a:xfrm>
            <a:off x="4105410" y="3769891"/>
            <a:ext cx="406575" cy="9230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lIns="0" tIns="0" rIns="0" bIns="0" rtlCol="0" anchor="t">
            <a:noAutofit/>
          </a:bodyPr>
          <a:lstStyle/>
          <a:p>
            <a:pPr algn="ctr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800" kern="0" dirty="0">
              <a:solidFill>
                <a:srgbClr val="000000"/>
              </a:solidFill>
              <a:latin typeface="Arial"/>
              <a:ea typeface=""/>
              <a:cs typeface="Arial" panose="020B0604020202020204" pitchFamily="34" charset="0"/>
              <a:sym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12640"/>
            <a:ext cx="8208912" cy="412612"/>
          </a:xfrm>
        </p:spPr>
        <p:txBody>
          <a:bodyPr/>
          <a:lstStyle/>
          <a:p>
            <a:pPr algn="r"/>
            <a:r>
              <a:rPr lang="fr-FR" sz="2800" dirty="0">
                <a:solidFill>
                  <a:schemeClr val="accent1">
                    <a:lumMod val="75000"/>
                  </a:schemeClr>
                </a:solidFill>
              </a:rPr>
              <a:t>Existant </a:t>
            </a: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</a:rPr>
              <a:t>                          </a:t>
            </a:r>
            <a:r>
              <a:rPr lang="fr-FR" sz="2800" dirty="0" smtClean="0">
                <a:solidFill>
                  <a:schemeClr val="tx1"/>
                </a:solidFill>
              </a:rPr>
              <a:t>Brique </a:t>
            </a:r>
            <a:r>
              <a:rPr lang="fr-FR" sz="2800" dirty="0">
                <a:solidFill>
                  <a:schemeClr val="tx1"/>
                </a:solidFill>
              </a:rPr>
              <a:t>centralisation des </a:t>
            </a:r>
            <a:r>
              <a:rPr lang="fr-FR" sz="2800" dirty="0" err="1">
                <a:solidFill>
                  <a:schemeClr val="tx1"/>
                </a:solidFill>
              </a:rPr>
              <a:t>LOG’s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15" name="Pentagone 14"/>
          <p:cNvSpPr/>
          <p:nvPr/>
        </p:nvSpPr>
        <p:spPr>
          <a:xfrm>
            <a:off x="467544" y="657301"/>
            <a:ext cx="8208912" cy="45719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rganigramme : Alternative 16"/>
          <p:cNvSpPr/>
          <p:nvPr/>
        </p:nvSpPr>
        <p:spPr>
          <a:xfrm>
            <a:off x="1547664" y="1137060"/>
            <a:ext cx="7128791" cy="687554"/>
          </a:xfrm>
          <a:prstGeom prst="flowChartAlternateProcess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fr-FR" sz="1200" dirty="0">
                <a:solidFill>
                  <a:schemeClr val="tx1"/>
                </a:solidFill>
              </a:rPr>
              <a:t>Centralisation vers </a:t>
            </a:r>
            <a:r>
              <a:rPr lang="fr-FR" sz="1200" dirty="0" err="1">
                <a:solidFill>
                  <a:schemeClr val="tx1"/>
                </a:solidFill>
              </a:rPr>
              <a:t>Splunk</a:t>
            </a:r>
            <a:endParaRPr lang="fr-FR" sz="1200" dirty="0">
              <a:solidFill>
                <a:schemeClr val="tx1"/>
              </a:solidFill>
            </a:endParaRP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fr-FR" sz="1200" dirty="0">
                <a:solidFill>
                  <a:schemeClr val="tx1"/>
                </a:solidFill>
              </a:rPr>
              <a:t>« AWS Native » pour tous les logs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fr-FR" sz="1200" dirty="0">
                <a:solidFill>
                  <a:schemeClr val="tx1"/>
                </a:solidFill>
              </a:rPr>
              <a:t>Une solution technique par famille de log (firewall, applicatif, API, etc.)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7470804" y="841276"/>
            <a:ext cx="113364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Principes</a:t>
            </a:r>
          </a:p>
        </p:txBody>
      </p:sp>
      <p:sp>
        <p:nvSpPr>
          <p:cNvPr id="22" name="TextBox 67"/>
          <p:cNvSpPr txBox="1"/>
          <p:nvPr/>
        </p:nvSpPr>
        <p:spPr>
          <a:xfrm>
            <a:off x="7221897" y="2666660"/>
            <a:ext cx="950503" cy="350482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kern="0" dirty="0">
                <a:solidFill>
                  <a:srgbClr val="000000"/>
                </a:solidFill>
                <a:latin typeface="Arial"/>
                <a:ea typeface=""/>
                <a:cs typeface="Arial" panose="020B0604020202020204" pitchFamily="34" charset="0"/>
                <a:sym typeface="Arial"/>
              </a:rPr>
              <a:t>data center</a:t>
            </a:r>
          </a:p>
          <a:p>
            <a:pPr algn="ctr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kern="0" dirty="0" err="1">
                <a:solidFill>
                  <a:srgbClr val="000000"/>
                </a:solidFill>
                <a:latin typeface="Arial"/>
                <a:ea typeface=""/>
                <a:cs typeface="Arial" panose="020B0604020202020204" pitchFamily="34" charset="0"/>
                <a:sym typeface="Arial"/>
              </a:rPr>
              <a:t>SwissLife</a:t>
            </a:r>
            <a:endParaRPr lang="en-US" sz="1400" b="1" kern="0" dirty="0">
              <a:solidFill>
                <a:srgbClr val="000000"/>
              </a:solidFill>
              <a:latin typeface="Arial"/>
              <a:ea typeface=""/>
              <a:cs typeface="Arial" panose="020B0604020202020204" pitchFamily="34" charset="0"/>
              <a:sym typeface="Arial"/>
            </a:endParaRPr>
          </a:p>
        </p:txBody>
      </p:sp>
      <p:sp>
        <p:nvSpPr>
          <p:cNvPr id="23" name="Freeform 5"/>
          <p:cNvSpPr>
            <a:spLocks noEditPoints="1"/>
          </p:cNvSpPr>
          <p:nvPr/>
        </p:nvSpPr>
        <p:spPr bwMode="auto">
          <a:xfrm>
            <a:off x="6221269" y="2425452"/>
            <a:ext cx="935058" cy="623196"/>
          </a:xfrm>
          <a:custGeom>
            <a:avLst/>
            <a:gdLst>
              <a:gd name="T0" fmla="*/ 357 w 591"/>
              <a:gd name="T1" fmla="*/ 18 h 501"/>
              <a:gd name="T2" fmla="*/ 344 w 591"/>
              <a:gd name="T3" fmla="*/ 466 h 501"/>
              <a:gd name="T4" fmla="*/ 244 w 591"/>
              <a:gd name="T5" fmla="*/ 82 h 501"/>
              <a:gd name="T6" fmla="*/ 159 w 591"/>
              <a:gd name="T7" fmla="*/ 208 h 501"/>
              <a:gd name="T8" fmla="*/ 143 w 591"/>
              <a:gd name="T9" fmla="*/ 454 h 501"/>
              <a:gd name="T10" fmla="*/ 49 w 591"/>
              <a:gd name="T11" fmla="*/ 283 h 501"/>
              <a:gd name="T12" fmla="*/ 0 w 591"/>
              <a:gd name="T13" fmla="*/ 501 h 501"/>
              <a:gd name="T14" fmla="*/ 55 w 591"/>
              <a:gd name="T15" fmla="*/ 446 h 501"/>
              <a:gd name="T16" fmla="*/ 69 w 591"/>
              <a:gd name="T17" fmla="*/ 355 h 501"/>
              <a:gd name="T18" fmla="*/ 57 w 591"/>
              <a:gd name="T19" fmla="*/ 338 h 501"/>
              <a:gd name="T20" fmla="*/ 83 w 591"/>
              <a:gd name="T21" fmla="*/ 413 h 501"/>
              <a:gd name="T22" fmla="*/ 85 w 591"/>
              <a:gd name="T23" fmla="*/ 387 h 501"/>
              <a:gd name="T24" fmla="*/ 99 w 591"/>
              <a:gd name="T25" fmla="*/ 285 h 501"/>
              <a:gd name="T26" fmla="*/ 111 w 591"/>
              <a:gd name="T27" fmla="*/ 433 h 501"/>
              <a:gd name="T28" fmla="*/ 113 w 591"/>
              <a:gd name="T29" fmla="*/ 379 h 501"/>
              <a:gd name="T30" fmla="*/ 128 w 591"/>
              <a:gd name="T31" fmla="*/ 271 h 501"/>
              <a:gd name="T32" fmla="*/ 175 w 591"/>
              <a:gd name="T33" fmla="*/ 397 h 501"/>
              <a:gd name="T34" fmla="*/ 175 w 591"/>
              <a:gd name="T35" fmla="*/ 329 h 501"/>
              <a:gd name="T36" fmla="*/ 175 w 591"/>
              <a:gd name="T37" fmla="*/ 307 h 501"/>
              <a:gd name="T38" fmla="*/ 215 w 591"/>
              <a:gd name="T39" fmla="*/ 442 h 501"/>
              <a:gd name="T40" fmla="*/ 233 w 591"/>
              <a:gd name="T41" fmla="*/ 376 h 501"/>
              <a:gd name="T42" fmla="*/ 233 w 591"/>
              <a:gd name="T43" fmla="*/ 313 h 501"/>
              <a:gd name="T44" fmla="*/ 300 w 591"/>
              <a:gd name="T45" fmla="*/ 117 h 501"/>
              <a:gd name="T46" fmla="*/ 279 w 591"/>
              <a:gd name="T47" fmla="*/ 96 h 501"/>
              <a:gd name="T48" fmla="*/ 254 w 591"/>
              <a:gd name="T49" fmla="*/ 441 h 501"/>
              <a:gd name="T50" fmla="*/ 254 w 591"/>
              <a:gd name="T51" fmla="*/ 338 h 501"/>
              <a:gd name="T52" fmla="*/ 271 w 591"/>
              <a:gd name="T53" fmla="*/ 316 h 501"/>
              <a:gd name="T54" fmla="*/ 321 w 591"/>
              <a:gd name="T55" fmla="*/ 435 h 501"/>
              <a:gd name="T56" fmla="*/ 299 w 591"/>
              <a:gd name="T57" fmla="*/ 373 h 501"/>
              <a:gd name="T58" fmla="*/ 320 w 591"/>
              <a:gd name="T59" fmla="*/ 265 h 501"/>
              <a:gd name="T60" fmla="*/ 302 w 591"/>
              <a:gd name="T61" fmla="*/ 244 h 501"/>
              <a:gd name="T62" fmla="*/ 501 w 591"/>
              <a:gd name="T63" fmla="*/ 98 h 501"/>
              <a:gd name="T64" fmla="*/ 417 w 591"/>
              <a:gd name="T65" fmla="*/ 69 h 501"/>
              <a:gd name="T66" fmla="*/ 387 w 591"/>
              <a:gd name="T67" fmla="*/ 130 h 501"/>
              <a:gd name="T68" fmla="*/ 386 w 591"/>
              <a:gd name="T69" fmla="*/ 392 h 501"/>
              <a:gd name="T70" fmla="*/ 386 w 591"/>
              <a:gd name="T71" fmla="*/ 368 h 501"/>
              <a:gd name="T72" fmla="*/ 388 w 591"/>
              <a:gd name="T73" fmla="*/ 259 h 501"/>
              <a:gd name="T74" fmla="*/ 416 w 591"/>
              <a:gd name="T75" fmla="*/ 239 h 501"/>
              <a:gd name="T76" fmla="*/ 472 w 591"/>
              <a:gd name="T77" fmla="*/ 123 h 501"/>
              <a:gd name="T78" fmla="*/ 443 w 591"/>
              <a:gd name="T79" fmla="*/ 145 h 501"/>
              <a:gd name="T80" fmla="*/ 443 w 591"/>
              <a:gd name="T81" fmla="*/ 208 h 501"/>
              <a:gd name="T82" fmla="*/ 443 w 591"/>
              <a:gd name="T83" fmla="*/ 399 h 501"/>
              <a:gd name="T84" fmla="*/ 444 w 591"/>
              <a:gd name="T85" fmla="*/ 374 h 501"/>
              <a:gd name="T86" fmla="*/ 470 w 591"/>
              <a:gd name="T87" fmla="*/ 313 h 501"/>
              <a:gd name="T88" fmla="*/ 525 w 591"/>
              <a:gd name="T89" fmla="*/ 439 h 501"/>
              <a:gd name="T90" fmla="*/ 525 w 591"/>
              <a:gd name="T91" fmla="*/ 439 h 501"/>
              <a:gd name="T92" fmla="*/ 525 w 591"/>
              <a:gd name="T93" fmla="*/ 378 h 501"/>
              <a:gd name="T94" fmla="*/ 501 w 591"/>
              <a:gd name="T95" fmla="*/ 219 h 501"/>
              <a:gd name="T96" fmla="*/ 501 w 591"/>
              <a:gd name="T97" fmla="*/ 219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91" h="501">
                <a:moveTo>
                  <a:pt x="545" y="475"/>
                </a:moveTo>
                <a:cubicBezTo>
                  <a:pt x="545" y="338"/>
                  <a:pt x="545" y="204"/>
                  <a:pt x="545" y="68"/>
                </a:cubicBezTo>
                <a:cubicBezTo>
                  <a:pt x="357" y="0"/>
                  <a:pt x="357" y="0"/>
                  <a:pt x="357" y="0"/>
                </a:cubicBezTo>
                <a:cubicBezTo>
                  <a:pt x="357" y="7"/>
                  <a:pt x="357" y="13"/>
                  <a:pt x="357" y="18"/>
                </a:cubicBezTo>
                <a:cubicBezTo>
                  <a:pt x="357" y="162"/>
                  <a:pt x="357" y="306"/>
                  <a:pt x="357" y="450"/>
                </a:cubicBezTo>
                <a:cubicBezTo>
                  <a:pt x="357" y="455"/>
                  <a:pt x="358" y="461"/>
                  <a:pt x="356" y="466"/>
                </a:cubicBezTo>
                <a:cubicBezTo>
                  <a:pt x="355" y="469"/>
                  <a:pt x="352" y="472"/>
                  <a:pt x="349" y="475"/>
                </a:cubicBezTo>
                <a:cubicBezTo>
                  <a:pt x="347" y="472"/>
                  <a:pt x="344" y="469"/>
                  <a:pt x="344" y="466"/>
                </a:cubicBezTo>
                <a:cubicBezTo>
                  <a:pt x="343" y="461"/>
                  <a:pt x="344" y="456"/>
                  <a:pt x="344" y="450"/>
                </a:cubicBezTo>
                <a:cubicBezTo>
                  <a:pt x="344" y="307"/>
                  <a:pt x="344" y="164"/>
                  <a:pt x="344" y="21"/>
                </a:cubicBezTo>
                <a:cubicBezTo>
                  <a:pt x="344" y="15"/>
                  <a:pt x="344" y="10"/>
                  <a:pt x="344" y="3"/>
                </a:cubicBezTo>
                <a:cubicBezTo>
                  <a:pt x="244" y="82"/>
                  <a:pt x="244" y="82"/>
                  <a:pt x="244" y="82"/>
                </a:cubicBezTo>
                <a:cubicBezTo>
                  <a:pt x="243" y="84"/>
                  <a:pt x="243" y="86"/>
                  <a:pt x="243" y="87"/>
                </a:cubicBezTo>
                <a:cubicBezTo>
                  <a:pt x="243" y="116"/>
                  <a:pt x="243" y="144"/>
                  <a:pt x="243" y="173"/>
                </a:cubicBezTo>
                <a:cubicBezTo>
                  <a:pt x="243" y="187"/>
                  <a:pt x="243" y="202"/>
                  <a:pt x="243" y="218"/>
                </a:cubicBezTo>
                <a:cubicBezTo>
                  <a:pt x="159" y="208"/>
                  <a:pt x="159" y="208"/>
                  <a:pt x="159" y="208"/>
                </a:cubicBezTo>
                <a:cubicBezTo>
                  <a:pt x="159" y="215"/>
                  <a:pt x="159" y="221"/>
                  <a:pt x="159" y="227"/>
                </a:cubicBezTo>
                <a:cubicBezTo>
                  <a:pt x="159" y="303"/>
                  <a:pt x="159" y="379"/>
                  <a:pt x="159" y="455"/>
                </a:cubicBezTo>
                <a:cubicBezTo>
                  <a:pt x="159" y="462"/>
                  <a:pt x="154" y="469"/>
                  <a:pt x="151" y="476"/>
                </a:cubicBezTo>
                <a:cubicBezTo>
                  <a:pt x="148" y="469"/>
                  <a:pt x="143" y="461"/>
                  <a:pt x="143" y="454"/>
                </a:cubicBezTo>
                <a:cubicBezTo>
                  <a:pt x="142" y="378"/>
                  <a:pt x="142" y="302"/>
                  <a:pt x="142" y="226"/>
                </a:cubicBezTo>
                <a:cubicBezTo>
                  <a:pt x="142" y="224"/>
                  <a:pt x="142" y="222"/>
                  <a:pt x="142" y="219"/>
                </a:cubicBezTo>
                <a:cubicBezTo>
                  <a:pt x="49" y="281"/>
                  <a:pt x="49" y="281"/>
                  <a:pt x="49" y="281"/>
                </a:cubicBezTo>
                <a:cubicBezTo>
                  <a:pt x="49" y="281"/>
                  <a:pt x="49" y="282"/>
                  <a:pt x="49" y="283"/>
                </a:cubicBezTo>
                <a:cubicBezTo>
                  <a:pt x="47" y="339"/>
                  <a:pt x="48" y="396"/>
                  <a:pt x="48" y="452"/>
                </a:cubicBezTo>
                <a:cubicBezTo>
                  <a:pt x="48" y="460"/>
                  <a:pt x="47" y="468"/>
                  <a:pt x="47" y="477"/>
                </a:cubicBezTo>
                <a:cubicBezTo>
                  <a:pt x="30" y="477"/>
                  <a:pt x="15" y="477"/>
                  <a:pt x="0" y="477"/>
                </a:cubicBezTo>
                <a:cubicBezTo>
                  <a:pt x="0" y="485"/>
                  <a:pt x="0" y="493"/>
                  <a:pt x="0" y="501"/>
                </a:cubicBezTo>
                <a:cubicBezTo>
                  <a:pt x="197" y="501"/>
                  <a:pt x="393" y="501"/>
                  <a:pt x="591" y="501"/>
                </a:cubicBezTo>
                <a:cubicBezTo>
                  <a:pt x="590" y="492"/>
                  <a:pt x="590" y="485"/>
                  <a:pt x="590" y="477"/>
                </a:cubicBezTo>
                <a:cubicBezTo>
                  <a:pt x="574" y="476"/>
                  <a:pt x="560" y="475"/>
                  <a:pt x="545" y="475"/>
                </a:cubicBezTo>
                <a:close/>
                <a:moveTo>
                  <a:pt x="55" y="446"/>
                </a:moveTo>
                <a:cubicBezTo>
                  <a:pt x="58" y="434"/>
                  <a:pt x="45" y="417"/>
                  <a:pt x="68" y="410"/>
                </a:cubicBezTo>
                <a:cubicBezTo>
                  <a:pt x="72" y="446"/>
                  <a:pt x="72" y="446"/>
                  <a:pt x="55" y="446"/>
                </a:cubicBezTo>
                <a:close/>
                <a:moveTo>
                  <a:pt x="58" y="394"/>
                </a:moveTo>
                <a:cubicBezTo>
                  <a:pt x="58" y="381"/>
                  <a:pt x="45" y="364"/>
                  <a:pt x="69" y="355"/>
                </a:cubicBezTo>
                <a:cubicBezTo>
                  <a:pt x="68" y="370"/>
                  <a:pt x="77" y="386"/>
                  <a:pt x="58" y="394"/>
                </a:cubicBezTo>
                <a:close/>
                <a:moveTo>
                  <a:pt x="57" y="338"/>
                </a:moveTo>
                <a:cubicBezTo>
                  <a:pt x="58" y="325"/>
                  <a:pt x="45" y="306"/>
                  <a:pt x="71" y="300"/>
                </a:cubicBezTo>
                <a:cubicBezTo>
                  <a:pt x="66" y="314"/>
                  <a:pt x="79" y="333"/>
                  <a:pt x="57" y="338"/>
                </a:cubicBezTo>
                <a:close/>
                <a:moveTo>
                  <a:pt x="97" y="437"/>
                </a:moveTo>
                <a:cubicBezTo>
                  <a:pt x="97" y="440"/>
                  <a:pt x="92" y="443"/>
                  <a:pt x="90" y="446"/>
                </a:cubicBezTo>
                <a:cubicBezTo>
                  <a:pt x="87" y="443"/>
                  <a:pt x="83" y="440"/>
                  <a:pt x="83" y="437"/>
                </a:cubicBezTo>
                <a:cubicBezTo>
                  <a:pt x="82" y="429"/>
                  <a:pt x="81" y="421"/>
                  <a:pt x="83" y="413"/>
                </a:cubicBezTo>
                <a:cubicBezTo>
                  <a:pt x="84" y="409"/>
                  <a:pt x="90" y="406"/>
                  <a:pt x="93" y="403"/>
                </a:cubicBezTo>
                <a:cubicBezTo>
                  <a:pt x="95" y="404"/>
                  <a:pt x="96" y="405"/>
                  <a:pt x="98" y="406"/>
                </a:cubicBezTo>
                <a:cubicBezTo>
                  <a:pt x="98" y="416"/>
                  <a:pt x="98" y="427"/>
                  <a:pt x="97" y="437"/>
                </a:cubicBezTo>
                <a:close/>
                <a:moveTo>
                  <a:pt x="85" y="387"/>
                </a:moveTo>
                <a:cubicBezTo>
                  <a:pt x="87" y="373"/>
                  <a:pt x="72" y="354"/>
                  <a:pt x="98" y="344"/>
                </a:cubicBezTo>
                <a:cubicBezTo>
                  <a:pt x="95" y="361"/>
                  <a:pt x="105" y="379"/>
                  <a:pt x="85" y="387"/>
                </a:cubicBezTo>
                <a:close/>
                <a:moveTo>
                  <a:pt x="84" y="328"/>
                </a:moveTo>
                <a:cubicBezTo>
                  <a:pt x="87" y="313"/>
                  <a:pt x="72" y="294"/>
                  <a:pt x="99" y="285"/>
                </a:cubicBezTo>
                <a:cubicBezTo>
                  <a:pt x="94" y="302"/>
                  <a:pt x="107" y="321"/>
                  <a:pt x="84" y="328"/>
                </a:cubicBezTo>
                <a:close/>
                <a:moveTo>
                  <a:pt x="130" y="434"/>
                </a:moveTo>
                <a:cubicBezTo>
                  <a:pt x="129" y="437"/>
                  <a:pt x="124" y="442"/>
                  <a:pt x="120" y="442"/>
                </a:cubicBezTo>
                <a:cubicBezTo>
                  <a:pt x="117" y="442"/>
                  <a:pt x="112" y="437"/>
                  <a:pt x="111" y="433"/>
                </a:cubicBezTo>
                <a:cubicBezTo>
                  <a:pt x="110" y="423"/>
                  <a:pt x="111" y="413"/>
                  <a:pt x="111" y="401"/>
                </a:cubicBezTo>
                <a:cubicBezTo>
                  <a:pt x="117" y="400"/>
                  <a:pt x="123" y="399"/>
                  <a:pt x="130" y="397"/>
                </a:cubicBezTo>
                <a:cubicBezTo>
                  <a:pt x="130" y="410"/>
                  <a:pt x="131" y="422"/>
                  <a:pt x="130" y="434"/>
                </a:cubicBezTo>
                <a:close/>
                <a:moveTo>
                  <a:pt x="113" y="379"/>
                </a:moveTo>
                <a:cubicBezTo>
                  <a:pt x="107" y="343"/>
                  <a:pt x="109" y="339"/>
                  <a:pt x="129" y="336"/>
                </a:cubicBezTo>
                <a:cubicBezTo>
                  <a:pt x="133" y="376"/>
                  <a:pt x="132" y="378"/>
                  <a:pt x="113" y="379"/>
                </a:cubicBezTo>
                <a:close/>
                <a:moveTo>
                  <a:pt x="114" y="318"/>
                </a:moveTo>
                <a:cubicBezTo>
                  <a:pt x="105" y="290"/>
                  <a:pt x="109" y="278"/>
                  <a:pt x="128" y="271"/>
                </a:cubicBezTo>
                <a:cubicBezTo>
                  <a:pt x="134" y="304"/>
                  <a:pt x="132" y="310"/>
                  <a:pt x="114" y="318"/>
                </a:cubicBezTo>
                <a:close/>
                <a:moveTo>
                  <a:pt x="197" y="439"/>
                </a:moveTo>
                <a:cubicBezTo>
                  <a:pt x="189" y="439"/>
                  <a:pt x="182" y="439"/>
                  <a:pt x="175" y="439"/>
                </a:cubicBezTo>
                <a:cubicBezTo>
                  <a:pt x="175" y="425"/>
                  <a:pt x="175" y="411"/>
                  <a:pt x="175" y="397"/>
                </a:cubicBezTo>
                <a:cubicBezTo>
                  <a:pt x="182" y="397"/>
                  <a:pt x="189" y="397"/>
                  <a:pt x="197" y="397"/>
                </a:cubicBezTo>
                <a:cubicBezTo>
                  <a:pt x="197" y="411"/>
                  <a:pt x="197" y="424"/>
                  <a:pt x="197" y="439"/>
                </a:cubicBezTo>
                <a:close/>
                <a:moveTo>
                  <a:pt x="197" y="372"/>
                </a:moveTo>
                <a:cubicBezTo>
                  <a:pt x="172" y="377"/>
                  <a:pt x="170" y="375"/>
                  <a:pt x="175" y="329"/>
                </a:cubicBezTo>
                <a:cubicBezTo>
                  <a:pt x="182" y="330"/>
                  <a:pt x="189" y="331"/>
                  <a:pt x="197" y="332"/>
                </a:cubicBezTo>
                <a:cubicBezTo>
                  <a:pt x="197" y="347"/>
                  <a:pt x="197" y="360"/>
                  <a:pt x="197" y="372"/>
                </a:cubicBezTo>
                <a:close/>
                <a:moveTo>
                  <a:pt x="196" y="310"/>
                </a:moveTo>
                <a:cubicBezTo>
                  <a:pt x="189" y="309"/>
                  <a:pt x="182" y="308"/>
                  <a:pt x="175" y="307"/>
                </a:cubicBezTo>
                <a:cubicBezTo>
                  <a:pt x="175" y="292"/>
                  <a:pt x="175" y="279"/>
                  <a:pt x="175" y="266"/>
                </a:cubicBezTo>
                <a:cubicBezTo>
                  <a:pt x="200" y="263"/>
                  <a:pt x="201" y="265"/>
                  <a:pt x="196" y="310"/>
                </a:cubicBezTo>
                <a:close/>
                <a:moveTo>
                  <a:pt x="233" y="439"/>
                </a:moveTo>
                <a:cubicBezTo>
                  <a:pt x="233" y="440"/>
                  <a:pt x="222" y="441"/>
                  <a:pt x="215" y="442"/>
                </a:cubicBezTo>
                <a:cubicBezTo>
                  <a:pt x="215" y="426"/>
                  <a:pt x="215" y="413"/>
                  <a:pt x="215" y="394"/>
                </a:cubicBezTo>
                <a:cubicBezTo>
                  <a:pt x="223" y="397"/>
                  <a:pt x="233" y="399"/>
                  <a:pt x="233" y="401"/>
                </a:cubicBezTo>
                <a:cubicBezTo>
                  <a:pt x="235" y="414"/>
                  <a:pt x="235" y="426"/>
                  <a:pt x="233" y="439"/>
                </a:cubicBezTo>
                <a:close/>
                <a:moveTo>
                  <a:pt x="233" y="376"/>
                </a:moveTo>
                <a:cubicBezTo>
                  <a:pt x="228" y="376"/>
                  <a:pt x="222" y="376"/>
                  <a:pt x="215" y="375"/>
                </a:cubicBezTo>
                <a:cubicBezTo>
                  <a:pt x="215" y="361"/>
                  <a:pt x="215" y="348"/>
                  <a:pt x="215" y="333"/>
                </a:cubicBezTo>
                <a:cubicBezTo>
                  <a:pt x="238" y="336"/>
                  <a:pt x="238" y="337"/>
                  <a:pt x="233" y="376"/>
                </a:cubicBezTo>
                <a:close/>
                <a:moveTo>
                  <a:pt x="233" y="313"/>
                </a:moveTo>
                <a:cubicBezTo>
                  <a:pt x="215" y="317"/>
                  <a:pt x="211" y="318"/>
                  <a:pt x="216" y="269"/>
                </a:cubicBezTo>
                <a:cubicBezTo>
                  <a:pt x="237" y="270"/>
                  <a:pt x="240" y="277"/>
                  <a:pt x="233" y="313"/>
                </a:cubicBezTo>
                <a:close/>
                <a:moveTo>
                  <a:pt x="322" y="66"/>
                </a:moveTo>
                <a:cubicBezTo>
                  <a:pt x="320" y="87"/>
                  <a:pt x="331" y="111"/>
                  <a:pt x="300" y="117"/>
                </a:cubicBezTo>
                <a:cubicBezTo>
                  <a:pt x="294" y="83"/>
                  <a:pt x="295" y="80"/>
                  <a:pt x="322" y="66"/>
                </a:cubicBezTo>
                <a:close/>
                <a:moveTo>
                  <a:pt x="279" y="96"/>
                </a:moveTo>
                <a:cubicBezTo>
                  <a:pt x="276" y="115"/>
                  <a:pt x="287" y="135"/>
                  <a:pt x="259" y="143"/>
                </a:cubicBezTo>
                <a:cubicBezTo>
                  <a:pt x="259" y="124"/>
                  <a:pt x="252" y="106"/>
                  <a:pt x="279" y="96"/>
                </a:cubicBezTo>
                <a:close/>
                <a:moveTo>
                  <a:pt x="254" y="441"/>
                </a:moveTo>
                <a:cubicBezTo>
                  <a:pt x="254" y="429"/>
                  <a:pt x="254" y="415"/>
                  <a:pt x="254" y="401"/>
                </a:cubicBezTo>
                <a:cubicBezTo>
                  <a:pt x="280" y="396"/>
                  <a:pt x="272" y="414"/>
                  <a:pt x="273" y="425"/>
                </a:cubicBezTo>
                <a:cubicBezTo>
                  <a:pt x="275" y="438"/>
                  <a:pt x="271" y="447"/>
                  <a:pt x="254" y="441"/>
                </a:cubicBezTo>
                <a:close/>
                <a:moveTo>
                  <a:pt x="271" y="379"/>
                </a:moveTo>
                <a:cubicBezTo>
                  <a:pt x="269" y="379"/>
                  <a:pt x="267" y="380"/>
                  <a:pt x="264" y="380"/>
                </a:cubicBezTo>
                <a:cubicBezTo>
                  <a:pt x="261" y="380"/>
                  <a:pt x="258" y="379"/>
                  <a:pt x="254" y="379"/>
                </a:cubicBezTo>
                <a:cubicBezTo>
                  <a:pt x="254" y="364"/>
                  <a:pt x="254" y="351"/>
                  <a:pt x="254" y="338"/>
                </a:cubicBezTo>
                <a:cubicBezTo>
                  <a:pt x="276" y="339"/>
                  <a:pt x="277" y="341"/>
                  <a:pt x="271" y="379"/>
                </a:cubicBezTo>
                <a:close/>
                <a:moveTo>
                  <a:pt x="271" y="316"/>
                </a:moveTo>
                <a:cubicBezTo>
                  <a:pt x="251" y="320"/>
                  <a:pt x="250" y="317"/>
                  <a:pt x="254" y="276"/>
                </a:cubicBezTo>
                <a:cubicBezTo>
                  <a:pt x="276" y="277"/>
                  <a:pt x="277" y="279"/>
                  <a:pt x="271" y="316"/>
                </a:cubicBezTo>
                <a:close/>
                <a:moveTo>
                  <a:pt x="259" y="201"/>
                </a:moveTo>
                <a:cubicBezTo>
                  <a:pt x="259" y="185"/>
                  <a:pt x="251" y="165"/>
                  <a:pt x="276" y="158"/>
                </a:cubicBezTo>
                <a:cubicBezTo>
                  <a:pt x="282" y="192"/>
                  <a:pt x="281" y="194"/>
                  <a:pt x="259" y="201"/>
                </a:cubicBezTo>
                <a:close/>
                <a:moveTo>
                  <a:pt x="321" y="435"/>
                </a:moveTo>
                <a:cubicBezTo>
                  <a:pt x="314" y="436"/>
                  <a:pt x="307" y="437"/>
                  <a:pt x="301" y="439"/>
                </a:cubicBezTo>
                <a:cubicBezTo>
                  <a:pt x="294" y="401"/>
                  <a:pt x="296" y="398"/>
                  <a:pt x="321" y="397"/>
                </a:cubicBezTo>
                <a:cubicBezTo>
                  <a:pt x="321" y="410"/>
                  <a:pt x="321" y="422"/>
                  <a:pt x="321" y="435"/>
                </a:cubicBezTo>
                <a:close/>
                <a:moveTo>
                  <a:pt x="299" y="373"/>
                </a:moveTo>
                <a:cubicBezTo>
                  <a:pt x="296" y="333"/>
                  <a:pt x="296" y="333"/>
                  <a:pt x="321" y="332"/>
                </a:cubicBezTo>
                <a:cubicBezTo>
                  <a:pt x="324" y="370"/>
                  <a:pt x="324" y="370"/>
                  <a:pt x="299" y="373"/>
                </a:cubicBezTo>
                <a:close/>
                <a:moveTo>
                  <a:pt x="300" y="309"/>
                </a:moveTo>
                <a:cubicBezTo>
                  <a:pt x="294" y="275"/>
                  <a:pt x="295" y="272"/>
                  <a:pt x="320" y="265"/>
                </a:cubicBezTo>
                <a:cubicBezTo>
                  <a:pt x="325" y="305"/>
                  <a:pt x="325" y="305"/>
                  <a:pt x="300" y="309"/>
                </a:cubicBezTo>
                <a:close/>
                <a:moveTo>
                  <a:pt x="302" y="244"/>
                </a:moveTo>
                <a:cubicBezTo>
                  <a:pt x="293" y="214"/>
                  <a:pt x="295" y="208"/>
                  <a:pt x="322" y="199"/>
                </a:cubicBezTo>
                <a:cubicBezTo>
                  <a:pt x="319" y="217"/>
                  <a:pt x="333" y="241"/>
                  <a:pt x="302" y="244"/>
                </a:cubicBezTo>
                <a:close/>
                <a:moveTo>
                  <a:pt x="301" y="180"/>
                </a:moveTo>
                <a:cubicBezTo>
                  <a:pt x="294" y="147"/>
                  <a:pt x="295" y="144"/>
                  <a:pt x="320" y="134"/>
                </a:cubicBezTo>
                <a:cubicBezTo>
                  <a:pt x="326" y="170"/>
                  <a:pt x="325" y="172"/>
                  <a:pt x="301" y="180"/>
                </a:cubicBezTo>
                <a:close/>
                <a:moveTo>
                  <a:pt x="501" y="98"/>
                </a:moveTo>
                <a:cubicBezTo>
                  <a:pt x="533" y="104"/>
                  <a:pt x="526" y="106"/>
                  <a:pt x="525" y="137"/>
                </a:cubicBezTo>
                <a:cubicBezTo>
                  <a:pt x="500" y="141"/>
                  <a:pt x="497" y="136"/>
                  <a:pt x="501" y="98"/>
                </a:cubicBezTo>
                <a:close/>
                <a:moveTo>
                  <a:pt x="387" y="58"/>
                </a:moveTo>
                <a:cubicBezTo>
                  <a:pt x="398" y="62"/>
                  <a:pt x="407" y="65"/>
                  <a:pt x="417" y="69"/>
                </a:cubicBezTo>
                <a:cubicBezTo>
                  <a:pt x="417" y="82"/>
                  <a:pt x="417" y="95"/>
                  <a:pt x="417" y="108"/>
                </a:cubicBezTo>
                <a:cubicBezTo>
                  <a:pt x="381" y="101"/>
                  <a:pt x="381" y="101"/>
                  <a:pt x="387" y="58"/>
                </a:cubicBezTo>
                <a:close/>
                <a:moveTo>
                  <a:pt x="417" y="174"/>
                </a:moveTo>
                <a:cubicBezTo>
                  <a:pt x="382" y="168"/>
                  <a:pt x="382" y="168"/>
                  <a:pt x="387" y="130"/>
                </a:cubicBezTo>
                <a:cubicBezTo>
                  <a:pt x="418" y="128"/>
                  <a:pt x="420" y="131"/>
                  <a:pt x="417" y="174"/>
                </a:cubicBezTo>
                <a:close/>
                <a:moveTo>
                  <a:pt x="417" y="435"/>
                </a:moveTo>
                <a:cubicBezTo>
                  <a:pt x="407" y="435"/>
                  <a:pt x="397" y="435"/>
                  <a:pt x="386" y="435"/>
                </a:cubicBezTo>
                <a:cubicBezTo>
                  <a:pt x="386" y="421"/>
                  <a:pt x="386" y="407"/>
                  <a:pt x="386" y="392"/>
                </a:cubicBezTo>
                <a:cubicBezTo>
                  <a:pt x="397" y="394"/>
                  <a:pt x="407" y="395"/>
                  <a:pt x="417" y="397"/>
                </a:cubicBezTo>
                <a:cubicBezTo>
                  <a:pt x="417" y="410"/>
                  <a:pt x="417" y="422"/>
                  <a:pt x="417" y="435"/>
                </a:cubicBezTo>
                <a:close/>
                <a:moveTo>
                  <a:pt x="417" y="368"/>
                </a:moveTo>
                <a:cubicBezTo>
                  <a:pt x="407" y="368"/>
                  <a:pt x="397" y="368"/>
                  <a:pt x="386" y="368"/>
                </a:cubicBezTo>
                <a:cubicBezTo>
                  <a:pt x="386" y="354"/>
                  <a:pt x="386" y="342"/>
                  <a:pt x="386" y="327"/>
                </a:cubicBezTo>
                <a:cubicBezTo>
                  <a:pt x="398" y="329"/>
                  <a:pt x="407" y="331"/>
                  <a:pt x="417" y="332"/>
                </a:cubicBezTo>
                <a:cubicBezTo>
                  <a:pt x="417" y="345"/>
                  <a:pt x="417" y="356"/>
                  <a:pt x="417" y="368"/>
                </a:cubicBezTo>
                <a:close/>
                <a:moveTo>
                  <a:pt x="388" y="259"/>
                </a:moveTo>
                <a:cubicBezTo>
                  <a:pt x="397" y="261"/>
                  <a:pt x="407" y="263"/>
                  <a:pt x="417" y="265"/>
                </a:cubicBezTo>
                <a:cubicBezTo>
                  <a:pt x="417" y="278"/>
                  <a:pt x="417" y="290"/>
                  <a:pt x="417" y="305"/>
                </a:cubicBezTo>
                <a:cubicBezTo>
                  <a:pt x="381" y="302"/>
                  <a:pt x="380" y="300"/>
                  <a:pt x="388" y="259"/>
                </a:cubicBezTo>
                <a:close/>
                <a:moveTo>
                  <a:pt x="416" y="239"/>
                </a:moveTo>
                <a:cubicBezTo>
                  <a:pt x="381" y="235"/>
                  <a:pt x="380" y="234"/>
                  <a:pt x="387" y="193"/>
                </a:cubicBezTo>
                <a:cubicBezTo>
                  <a:pt x="422" y="200"/>
                  <a:pt x="422" y="200"/>
                  <a:pt x="416" y="239"/>
                </a:cubicBezTo>
                <a:close/>
                <a:moveTo>
                  <a:pt x="444" y="80"/>
                </a:moveTo>
                <a:cubicBezTo>
                  <a:pt x="475" y="83"/>
                  <a:pt x="476" y="85"/>
                  <a:pt x="472" y="123"/>
                </a:cubicBezTo>
                <a:cubicBezTo>
                  <a:pt x="442" y="123"/>
                  <a:pt x="439" y="118"/>
                  <a:pt x="444" y="80"/>
                </a:cubicBezTo>
                <a:close/>
                <a:moveTo>
                  <a:pt x="471" y="187"/>
                </a:moveTo>
                <a:cubicBezTo>
                  <a:pt x="462" y="186"/>
                  <a:pt x="453" y="184"/>
                  <a:pt x="443" y="182"/>
                </a:cubicBezTo>
                <a:cubicBezTo>
                  <a:pt x="443" y="169"/>
                  <a:pt x="443" y="157"/>
                  <a:pt x="443" y="145"/>
                </a:cubicBezTo>
                <a:cubicBezTo>
                  <a:pt x="474" y="146"/>
                  <a:pt x="477" y="151"/>
                  <a:pt x="471" y="187"/>
                </a:cubicBezTo>
                <a:close/>
                <a:moveTo>
                  <a:pt x="472" y="250"/>
                </a:moveTo>
                <a:cubicBezTo>
                  <a:pt x="462" y="248"/>
                  <a:pt x="453" y="246"/>
                  <a:pt x="443" y="244"/>
                </a:cubicBezTo>
                <a:cubicBezTo>
                  <a:pt x="443" y="232"/>
                  <a:pt x="443" y="220"/>
                  <a:pt x="443" y="208"/>
                </a:cubicBezTo>
                <a:cubicBezTo>
                  <a:pt x="475" y="211"/>
                  <a:pt x="475" y="211"/>
                  <a:pt x="472" y="250"/>
                </a:cubicBezTo>
                <a:close/>
                <a:moveTo>
                  <a:pt x="472" y="437"/>
                </a:moveTo>
                <a:cubicBezTo>
                  <a:pt x="463" y="437"/>
                  <a:pt x="454" y="437"/>
                  <a:pt x="443" y="437"/>
                </a:cubicBezTo>
                <a:cubicBezTo>
                  <a:pt x="443" y="424"/>
                  <a:pt x="443" y="412"/>
                  <a:pt x="443" y="399"/>
                </a:cubicBezTo>
                <a:cubicBezTo>
                  <a:pt x="453" y="399"/>
                  <a:pt x="462" y="399"/>
                  <a:pt x="472" y="400"/>
                </a:cubicBezTo>
                <a:cubicBezTo>
                  <a:pt x="472" y="413"/>
                  <a:pt x="472" y="424"/>
                  <a:pt x="472" y="437"/>
                </a:cubicBezTo>
                <a:close/>
                <a:moveTo>
                  <a:pt x="471" y="376"/>
                </a:moveTo>
                <a:cubicBezTo>
                  <a:pt x="462" y="375"/>
                  <a:pt x="453" y="375"/>
                  <a:pt x="444" y="374"/>
                </a:cubicBezTo>
                <a:cubicBezTo>
                  <a:pt x="443" y="367"/>
                  <a:pt x="442" y="362"/>
                  <a:pt x="442" y="356"/>
                </a:cubicBezTo>
                <a:cubicBezTo>
                  <a:pt x="442" y="350"/>
                  <a:pt x="442" y="344"/>
                  <a:pt x="442" y="339"/>
                </a:cubicBezTo>
                <a:cubicBezTo>
                  <a:pt x="473" y="331"/>
                  <a:pt x="477" y="336"/>
                  <a:pt x="471" y="376"/>
                </a:cubicBezTo>
                <a:close/>
                <a:moveTo>
                  <a:pt x="470" y="313"/>
                </a:moveTo>
                <a:cubicBezTo>
                  <a:pt x="461" y="312"/>
                  <a:pt x="453" y="312"/>
                  <a:pt x="444" y="310"/>
                </a:cubicBezTo>
                <a:cubicBezTo>
                  <a:pt x="444" y="297"/>
                  <a:pt x="444" y="284"/>
                  <a:pt x="444" y="270"/>
                </a:cubicBezTo>
                <a:cubicBezTo>
                  <a:pt x="476" y="273"/>
                  <a:pt x="479" y="277"/>
                  <a:pt x="470" y="313"/>
                </a:cubicBezTo>
                <a:close/>
                <a:moveTo>
                  <a:pt x="525" y="439"/>
                </a:moveTo>
                <a:cubicBezTo>
                  <a:pt x="517" y="439"/>
                  <a:pt x="510" y="439"/>
                  <a:pt x="500" y="439"/>
                </a:cubicBezTo>
                <a:cubicBezTo>
                  <a:pt x="500" y="427"/>
                  <a:pt x="500" y="416"/>
                  <a:pt x="500" y="405"/>
                </a:cubicBezTo>
                <a:cubicBezTo>
                  <a:pt x="509" y="405"/>
                  <a:pt x="516" y="405"/>
                  <a:pt x="525" y="405"/>
                </a:cubicBezTo>
                <a:cubicBezTo>
                  <a:pt x="525" y="417"/>
                  <a:pt x="525" y="427"/>
                  <a:pt x="525" y="439"/>
                </a:cubicBezTo>
                <a:close/>
                <a:moveTo>
                  <a:pt x="525" y="378"/>
                </a:moveTo>
                <a:cubicBezTo>
                  <a:pt x="497" y="382"/>
                  <a:pt x="496" y="380"/>
                  <a:pt x="501" y="342"/>
                </a:cubicBezTo>
                <a:cubicBezTo>
                  <a:pt x="510" y="342"/>
                  <a:pt x="517" y="343"/>
                  <a:pt x="525" y="344"/>
                </a:cubicBezTo>
                <a:cubicBezTo>
                  <a:pt x="525" y="356"/>
                  <a:pt x="525" y="367"/>
                  <a:pt x="525" y="378"/>
                </a:cubicBezTo>
                <a:close/>
                <a:moveTo>
                  <a:pt x="524" y="319"/>
                </a:moveTo>
                <a:cubicBezTo>
                  <a:pt x="497" y="320"/>
                  <a:pt x="496" y="319"/>
                  <a:pt x="501" y="281"/>
                </a:cubicBezTo>
                <a:cubicBezTo>
                  <a:pt x="527" y="281"/>
                  <a:pt x="529" y="283"/>
                  <a:pt x="524" y="319"/>
                </a:cubicBezTo>
                <a:close/>
                <a:moveTo>
                  <a:pt x="501" y="219"/>
                </a:moveTo>
                <a:cubicBezTo>
                  <a:pt x="510" y="221"/>
                  <a:pt x="517" y="223"/>
                  <a:pt x="525" y="225"/>
                </a:cubicBezTo>
                <a:cubicBezTo>
                  <a:pt x="525" y="231"/>
                  <a:pt x="526" y="237"/>
                  <a:pt x="526" y="243"/>
                </a:cubicBezTo>
                <a:cubicBezTo>
                  <a:pt x="526" y="248"/>
                  <a:pt x="526" y="253"/>
                  <a:pt x="526" y="258"/>
                </a:cubicBezTo>
                <a:cubicBezTo>
                  <a:pt x="496" y="261"/>
                  <a:pt x="496" y="253"/>
                  <a:pt x="501" y="219"/>
                </a:cubicBezTo>
                <a:close/>
                <a:moveTo>
                  <a:pt x="524" y="199"/>
                </a:moveTo>
                <a:cubicBezTo>
                  <a:pt x="498" y="198"/>
                  <a:pt x="496" y="195"/>
                  <a:pt x="501" y="160"/>
                </a:cubicBezTo>
                <a:cubicBezTo>
                  <a:pt x="528" y="163"/>
                  <a:pt x="529" y="165"/>
                  <a:pt x="524" y="199"/>
                </a:cubicBezTo>
                <a:close/>
              </a:path>
            </a:pathLst>
          </a:custGeom>
          <a:solidFill>
            <a:srgbClr val="325C8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rgbClr val="000000"/>
              </a:solidFill>
              <a:latin typeface="Arial"/>
              <a:ea typeface=""/>
              <a:cs typeface=""/>
            </a:endParaRP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353444"/>
            <a:ext cx="1230259" cy="920786"/>
          </a:xfrm>
          <a:prstGeom prst="rect">
            <a:avLst/>
          </a:prstGeom>
        </p:spPr>
      </p:pic>
      <p:sp>
        <p:nvSpPr>
          <p:cNvPr id="25" name="TextBox 67"/>
          <p:cNvSpPr txBox="1"/>
          <p:nvPr/>
        </p:nvSpPr>
        <p:spPr>
          <a:xfrm>
            <a:off x="3548128" y="2604004"/>
            <a:ext cx="950503" cy="350482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kern="0" dirty="0">
                <a:solidFill>
                  <a:srgbClr val="000000"/>
                </a:solidFill>
                <a:latin typeface="Arial"/>
                <a:ea typeface=""/>
                <a:cs typeface="Arial" panose="020B0604020202020204" pitchFamily="34" charset="0"/>
                <a:sym typeface="Arial"/>
              </a:rPr>
              <a:t>AWS</a:t>
            </a:r>
          </a:p>
          <a:p>
            <a:pPr algn="ctr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kern="0" dirty="0" err="1">
                <a:solidFill>
                  <a:srgbClr val="000000"/>
                </a:solidFill>
                <a:latin typeface="Arial"/>
                <a:ea typeface=""/>
                <a:cs typeface="Arial" panose="020B0604020202020204" pitchFamily="34" charset="0"/>
                <a:sym typeface="Arial"/>
              </a:rPr>
              <a:t>SwissLife</a:t>
            </a:r>
            <a:endParaRPr lang="en-US" sz="1400" b="1" kern="0" dirty="0">
              <a:solidFill>
                <a:srgbClr val="000000"/>
              </a:solidFill>
              <a:latin typeface="Arial"/>
              <a:ea typeface=""/>
              <a:cs typeface="Arial" panose="020B0604020202020204" pitchFamily="34" charset="0"/>
              <a:sym typeface="Arial"/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6233544" y="3387085"/>
            <a:ext cx="756076" cy="565748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Rectangle 26"/>
          <p:cNvSpPr/>
          <p:nvPr/>
        </p:nvSpPr>
        <p:spPr>
          <a:xfrm>
            <a:off x="6221269" y="3380630"/>
            <a:ext cx="1800200" cy="54828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45828" y="2370488"/>
            <a:ext cx="3674244" cy="301567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619672" y="3279288"/>
            <a:ext cx="1575792" cy="205350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691680" y="3804622"/>
            <a:ext cx="783704" cy="145690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95" y="3991604"/>
            <a:ext cx="659181" cy="450072"/>
          </a:xfrm>
          <a:prstGeom prst="rect">
            <a:avLst/>
          </a:prstGeom>
        </p:spPr>
      </p:pic>
      <p:sp>
        <p:nvSpPr>
          <p:cNvPr id="32" name="TextBox 67"/>
          <p:cNvSpPr txBox="1"/>
          <p:nvPr/>
        </p:nvSpPr>
        <p:spPr>
          <a:xfrm>
            <a:off x="1691680" y="3817104"/>
            <a:ext cx="847330" cy="206466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kern="0" dirty="0">
                <a:solidFill>
                  <a:srgbClr val="000000"/>
                </a:solidFill>
                <a:latin typeface="Arial"/>
                <a:ea typeface=""/>
                <a:cs typeface="Arial" panose="020B0604020202020204" pitchFamily="34" charset="0"/>
                <a:sym typeface="Arial"/>
              </a:rPr>
              <a:t>Application</a:t>
            </a:r>
          </a:p>
        </p:txBody>
      </p:sp>
      <p:sp>
        <p:nvSpPr>
          <p:cNvPr id="33" name="TextBox 67"/>
          <p:cNvSpPr txBox="1"/>
          <p:nvPr/>
        </p:nvSpPr>
        <p:spPr>
          <a:xfrm>
            <a:off x="1619672" y="3289548"/>
            <a:ext cx="1158016" cy="22868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kern="0" dirty="0">
                <a:solidFill>
                  <a:srgbClr val="000000"/>
                </a:solidFill>
                <a:latin typeface="Arial"/>
                <a:ea typeface=""/>
                <a:cs typeface="Arial" panose="020B0604020202020204" pitchFamily="34" charset="0"/>
                <a:sym typeface="Arial"/>
              </a:rPr>
              <a:t>VPC </a:t>
            </a:r>
            <a:r>
              <a:rPr lang="en-US" sz="800" i="1" kern="0" dirty="0" err="1">
                <a:solidFill>
                  <a:srgbClr val="000000"/>
                </a:solidFill>
                <a:latin typeface="Arial"/>
                <a:ea typeface=""/>
                <a:cs typeface="Arial" panose="020B0604020202020204" pitchFamily="34" charset="0"/>
                <a:sym typeface="Arial"/>
              </a:rPr>
              <a:t>NetWork</a:t>
            </a:r>
            <a:r>
              <a:rPr lang="en-US" sz="800" i="1" kern="0" dirty="0">
                <a:solidFill>
                  <a:srgbClr val="000000"/>
                </a:solidFill>
                <a:latin typeface="Arial"/>
                <a:ea typeface=""/>
                <a:cs typeface="Arial" panose="020B0604020202020204" pitchFamily="34" charset="0"/>
                <a:sym typeface="Arial"/>
              </a:rPr>
              <a:t> VPC</a:t>
            </a:r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828" y="4729874"/>
            <a:ext cx="404099" cy="404099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683295" y="3560692"/>
            <a:ext cx="871011" cy="174508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67"/>
          <p:cNvSpPr txBox="1"/>
          <p:nvPr/>
        </p:nvSpPr>
        <p:spPr>
          <a:xfrm>
            <a:off x="1683296" y="3587138"/>
            <a:ext cx="783705" cy="206466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kern="0" dirty="0">
                <a:solidFill>
                  <a:srgbClr val="000000"/>
                </a:solidFill>
                <a:latin typeface="Arial"/>
                <a:ea typeface=""/>
                <a:cs typeface="Arial" panose="020B0604020202020204" pitchFamily="34" charset="0"/>
                <a:sym typeface="Arial"/>
              </a:rPr>
              <a:t>Subnet</a:t>
            </a:r>
          </a:p>
        </p:txBody>
      </p:sp>
      <p:sp>
        <p:nvSpPr>
          <p:cNvPr id="38" name="TextBox 67"/>
          <p:cNvSpPr txBox="1"/>
          <p:nvPr/>
        </p:nvSpPr>
        <p:spPr>
          <a:xfrm>
            <a:off x="3724249" y="5096094"/>
            <a:ext cx="631727" cy="281686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" kern="0" dirty="0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Amazon</a:t>
            </a:r>
          </a:p>
          <a:p>
            <a:pPr algn="ctr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" b="1" kern="0" dirty="0" err="1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CloudWatch</a:t>
            </a:r>
            <a:endParaRPr lang="en-US" sz="600" b="1" kern="0" dirty="0">
              <a:solidFill>
                <a:srgbClr val="000000"/>
              </a:solidFill>
              <a:ea typeface=""/>
              <a:cs typeface="Arial" panose="020B0604020202020204" pitchFamily="34" charset="0"/>
              <a:sym typeface="Arial"/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575" y="3078960"/>
            <a:ext cx="780449" cy="498620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28" y="3217540"/>
            <a:ext cx="803924" cy="512109"/>
          </a:xfrm>
          <a:prstGeom prst="rect">
            <a:avLst/>
          </a:prstGeom>
        </p:spPr>
      </p:pic>
      <p:grpSp>
        <p:nvGrpSpPr>
          <p:cNvPr id="109" name="Groupe 108"/>
          <p:cNvGrpSpPr/>
          <p:nvPr/>
        </p:nvGrpSpPr>
        <p:grpSpPr>
          <a:xfrm>
            <a:off x="3131840" y="3551239"/>
            <a:ext cx="631727" cy="555475"/>
            <a:chOff x="3367605" y="3551239"/>
            <a:chExt cx="631727" cy="555475"/>
          </a:xfrm>
        </p:grpSpPr>
        <p:pic>
          <p:nvPicPr>
            <p:cNvPr id="40" name="Image 39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2516" y="3551239"/>
              <a:ext cx="418216" cy="418216"/>
            </a:xfrm>
            <a:prstGeom prst="rect">
              <a:avLst/>
            </a:prstGeom>
          </p:spPr>
        </p:pic>
        <p:sp>
          <p:nvSpPr>
            <p:cNvPr id="43" name="TextBox 67"/>
            <p:cNvSpPr txBox="1"/>
            <p:nvPr/>
          </p:nvSpPr>
          <p:spPr>
            <a:xfrm>
              <a:off x="3367605" y="3909482"/>
              <a:ext cx="631727" cy="197232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pPr algn="ctr" fontAlgn="auto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600" kern="0" dirty="0">
                  <a:solidFill>
                    <a:srgbClr val="000000"/>
                  </a:solidFill>
                  <a:ea typeface=""/>
                  <a:cs typeface="Arial" panose="020B0604020202020204" pitchFamily="34" charset="0"/>
                  <a:sym typeface="Arial"/>
                </a:rPr>
                <a:t>Amazon</a:t>
              </a:r>
            </a:p>
            <a:p>
              <a:pPr algn="ctr" fontAlgn="auto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600" b="1" kern="0" dirty="0" err="1">
                  <a:solidFill>
                    <a:srgbClr val="000000"/>
                  </a:solidFill>
                  <a:ea typeface=""/>
                  <a:cs typeface="Arial" panose="020B0604020202020204" pitchFamily="34" charset="0"/>
                  <a:sym typeface="Arial"/>
                </a:rPr>
                <a:t>CloudFront</a:t>
              </a:r>
              <a:endParaRPr lang="en-US" sz="600" b="1" kern="0" dirty="0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endParaRPr>
            </a:p>
          </p:txBody>
        </p:sp>
      </p:grpSp>
      <p:sp>
        <p:nvSpPr>
          <p:cNvPr id="44" name="TextBox 67"/>
          <p:cNvSpPr txBox="1"/>
          <p:nvPr/>
        </p:nvSpPr>
        <p:spPr>
          <a:xfrm>
            <a:off x="1803884" y="4459643"/>
            <a:ext cx="559296" cy="34207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lIns="0" tIns="0" rIns="0" bIns="0" rtlCol="0" anchor="t">
            <a:noAutofit/>
          </a:bodyPr>
          <a:lstStyle/>
          <a:p>
            <a:pPr algn="ctr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solidFill>
                  <a:srgbClr val="000000"/>
                </a:solidFill>
                <a:latin typeface="Arial"/>
                <a:ea typeface=""/>
                <a:cs typeface="Arial" panose="020B0604020202020204" pitchFamily="34" charset="0"/>
                <a:sym typeface="Arial"/>
              </a:rPr>
              <a:t>Instances</a:t>
            </a:r>
          </a:p>
          <a:p>
            <a:pPr algn="ctr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solidFill>
                  <a:srgbClr val="000000"/>
                </a:solidFill>
                <a:latin typeface="Arial"/>
                <a:ea typeface=""/>
                <a:cs typeface="Arial" panose="020B0604020202020204" pitchFamily="34" charset="0"/>
                <a:sym typeface="Arial"/>
              </a:rPr>
              <a:t>+</a:t>
            </a:r>
          </a:p>
          <a:p>
            <a:pPr algn="ctr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solidFill>
                  <a:srgbClr val="000000"/>
                </a:solidFill>
                <a:latin typeface="Arial"/>
                <a:ea typeface=""/>
                <a:cs typeface="Arial" panose="020B0604020202020204" pitchFamily="34" charset="0"/>
                <a:sym typeface="Arial"/>
              </a:rPr>
              <a:t>Agent</a:t>
            </a:r>
          </a:p>
        </p:txBody>
      </p:sp>
      <p:sp>
        <p:nvSpPr>
          <p:cNvPr id="45" name="TextBox 67"/>
          <p:cNvSpPr txBox="1"/>
          <p:nvPr/>
        </p:nvSpPr>
        <p:spPr>
          <a:xfrm>
            <a:off x="2594799" y="4945732"/>
            <a:ext cx="559296" cy="31505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lIns="0" tIns="0" rIns="0" bIns="0" rtlCol="0" anchor="t">
            <a:noAutofit/>
          </a:bodyPr>
          <a:lstStyle/>
          <a:p>
            <a:pPr algn="ctr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800" kern="0" dirty="0">
              <a:solidFill>
                <a:srgbClr val="000000"/>
              </a:solidFill>
              <a:latin typeface="Arial"/>
              <a:ea typeface=""/>
              <a:cs typeface="Arial" panose="020B0604020202020204" pitchFamily="34" charset="0"/>
              <a:sym typeface="Arial"/>
            </a:endParaRPr>
          </a:p>
          <a:p>
            <a:pPr algn="ctr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solidFill>
                  <a:srgbClr val="000000"/>
                </a:solidFill>
                <a:latin typeface="Arial"/>
                <a:ea typeface=""/>
                <a:cs typeface="Arial" panose="020B0604020202020204" pitchFamily="34" charset="0"/>
                <a:sym typeface="Arial"/>
              </a:rPr>
              <a:t>Flow logs</a:t>
            </a:r>
          </a:p>
        </p:txBody>
      </p:sp>
      <p:cxnSp>
        <p:nvCxnSpPr>
          <p:cNvPr id="47" name="Connecteur droit avec flèche 46"/>
          <p:cNvCxnSpPr/>
          <p:nvPr/>
        </p:nvCxnSpPr>
        <p:spPr>
          <a:xfrm>
            <a:off x="3873434" y="3506324"/>
            <a:ext cx="247468" cy="1866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3657528" y="3879798"/>
            <a:ext cx="456419" cy="10232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 flipH="1">
            <a:off x="4331593" y="3550292"/>
            <a:ext cx="46831" cy="17447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44" idx="3"/>
          </p:cNvCxnSpPr>
          <p:nvPr/>
        </p:nvCxnSpPr>
        <p:spPr>
          <a:xfrm>
            <a:off x="2363180" y="4630680"/>
            <a:ext cx="1431861" cy="21145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>
            <a:stCxn id="45" idx="3"/>
          </p:cNvCxnSpPr>
          <p:nvPr/>
        </p:nvCxnSpPr>
        <p:spPr>
          <a:xfrm flipV="1">
            <a:off x="3154095" y="5035764"/>
            <a:ext cx="650889" cy="674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302786" y="2370488"/>
            <a:ext cx="3373669" cy="171116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277255" y="4456658"/>
            <a:ext cx="3399200" cy="9211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necteur droit avec flèche 63"/>
          <p:cNvCxnSpPr>
            <a:stCxn id="128" idx="2"/>
          </p:cNvCxnSpPr>
          <p:nvPr/>
        </p:nvCxnSpPr>
        <p:spPr>
          <a:xfrm flipH="1">
            <a:off x="4567447" y="3664994"/>
            <a:ext cx="1550722" cy="260774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stCxn id="128" idx="3"/>
          </p:cNvCxnSpPr>
          <p:nvPr/>
        </p:nvCxnSpPr>
        <p:spPr>
          <a:xfrm flipH="1">
            <a:off x="4330130" y="3681158"/>
            <a:ext cx="1794734" cy="1111144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6225495" y="4712997"/>
            <a:ext cx="1800200" cy="61542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Ellipse 72"/>
          <p:cNvSpPr/>
          <p:nvPr/>
        </p:nvSpPr>
        <p:spPr>
          <a:xfrm>
            <a:off x="6168312" y="4804776"/>
            <a:ext cx="756076" cy="565748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76" name="Connecteur droit avec flèche 75"/>
          <p:cNvCxnSpPr>
            <a:endCxn id="72" idx="0"/>
          </p:cNvCxnSpPr>
          <p:nvPr/>
        </p:nvCxnSpPr>
        <p:spPr>
          <a:xfrm>
            <a:off x="7098855" y="3965123"/>
            <a:ext cx="26740" cy="747874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 flipV="1">
            <a:off x="1999342" y="2405510"/>
            <a:ext cx="2572658" cy="738907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 flipV="1">
            <a:off x="5868144" y="2406625"/>
            <a:ext cx="2572658" cy="738907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083" y="4791525"/>
            <a:ext cx="276408" cy="331366"/>
          </a:xfrm>
          <a:prstGeom prst="rect">
            <a:avLst/>
          </a:prstGeom>
        </p:spPr>
      </p:pic>
      <p:cxnSp>
        <p:nvCxnSpPr>
          <p:cNvPr id="65" name="Connecteur droit avec flèche 64"/>
          <p:cNvCxnSpPr/>
          <p:nvPr/>
        </p:nvCxnSpPr>
        <p:spPr>
          <a:xfrm flipV="1">
            <a:off x="4295873" y="4978749"/>
            <a:ext cx="474031" cy="657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stCxn id="128" idx="4"/>
          </p:cNvCxnSpPr>
          <p:nvPr/>
        </p:nvCxnSpPr>
        <p:spPr>
          <a:xfrm flipH="1">
            <a:off x="5102578" y="3687853"/>
            <a:ext cx="1038451" cy="1169481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67"/>
          <p:cNvSpPr txBox="1"/>
          <p:nvPr/>
        </p:nvSpPr>
        <p:spPr>
          <a:xfrm>
            <a:off x="4591052" y="5139933"/>
            <a:ext cx="631727" cy="309855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" kern="0" dirty="0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Amazon</a:t>
            </a:r>
          </a:p>
          <a:p>
            <a:pPr algn="ctr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" b="1" kern="0" dirty="0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Kinesis</a:t>
            </a:r>
          </a:p>
        </p:txBody>
      </p:sp>
      <p:pic>
        <p:nvPicPr>
          <p:cNvPr id="66" name="Image 65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917" y="4013653"/>
            <a:ext cx="824388" cy="549592"/>
          </a:xfrm>
          <a:prstGeom prst="rect">
            <a:avLst/>
          </a:prstGeom>
        </p:spPr>
      </p:pic>
      <p:sp>
        <p:nvSpPr>
          <p:cNvPr id="78" name="TextBox 67"/>
          <p:cNvSpPr txBox="1"/>
          <p:nvPr/>
        </p:nvSpPr>
        <p:spPr>
          <a:xfrm>
            <a:off x="3205904" y="4454647"/>
            <a:ext cx="631727" cy="197232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" kern="0" dirty="0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Amazon</a:t>
            </a:r>
          </a:p>
          <a:p>
            <a:pPr algn="ctr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" b="1" kern="0" dirty="0" err="1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Config</a:t>
            </a:r>
            <a:endParaRPr lang="en-US" sz="600" b="1" kern="0" dirty="0">
              <a:solidFill>
                <a:srgbClr val="000000"/>
              </a:solidFill>
              <a:ea typeface="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85" name="Connecteur droit avec flèche 84"/>
          <p:cNvCxnSpPr/>
          <p:nvPr/>
        </p:nvCxnSpPr>
        <p:spPr>
          <a:xfrm>
            <a:off x="3686614" y="4265020"/>
            <a:ext cx="352160" cy="117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128" idx="3"/>
          </p:cNvCxnSpPr>
          <p:nvPr/>
        </p:nvCxnSpPr>
        <p:spPr>
          <a:xfrm flipH="1">
            <a:off x="4586389" y="3681158"/>
            <a:ext cx="1538475" cy="664731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e 113"/>
          <p:cNvGrpSpPr/>
          <p:nvPr/>
        </p:nvGrpSpPr>
        <p:grpSpPr>
          <a:xfrm>
            <a:off x="3995936" y="3692404"/>
            <a:ext cx="633602" cy="1037304"/>
            <a:chOff x="4060420" y="3620396"/>
            <a:chExt cx="633602" cy="1037304"/>
          </a:xfrm>
        </p:grpSpPr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2066" y="3620396"/>
              <a:ext cx="455619" cy="455619"/>
            </a:xfrm>
            <a:prstGeom prst="rect">
              <a:avLst/>
            </a:prstGeom>
          </p:spPr>
        </p:pic>
        <p:sp>
          <p:nvSpPr>
            <p:cNvPr id="39" name="TextBox 67"/>
            <p:cNvSpPr txBox="1"/>
            <p:nvPr/>
          </p:nvSpPr>
          <p:spPr>
            <a:xfrm>
              <a:off x="4060420" y="3982127"/>
              <a:ext cx="631727" cy="2104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pPr algn="ctr" fontAlgn="auto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600" kern="0" dirty="0">
                  <a:solidFill>
                    <a:srgbClr val="000000"/>
                  </a:solidFill>
                  <a:latin typeface="Arial"/>
                  <a:ea typeface=""/>
                  <a:cs typeface="Arial" panose="020B0604020202020204" pitchFamily="34" charset="0"/>
                  <a:sym typeface="Arial"/>
                </a:rPr>
                <a:t>Amazon</a:t>
              </a:r>
            </a:p>
            <a:p>
              <a:pPr algn="ctr" fontAlgn="auto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600" b="1" kern="0" dirty="0">
                  <a:solidFill>
                    <a:srgbClr val="000000"/>
                  </a:solidFill>
                  <a:latin typeface="Arial"/>
                  <a:ea typeface=""/>
                  <a:cs typeface="Arial" panose="020B0604020202020204" pitchFamily="34" charset="0"/>
                  <a:sym typeface="Arial"/>
                </a:rPr>
                <a:t>Bucket S3</a:t>
              </a:r>
            </a:p>
          </p:txBody>
        </p:sp>
        <p:pic>
          <p:nvPicPr>
            <p:cNvPr id="63" name="Image 6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9946" y="4101202"/>
              <a:ext cx="410076" cy="410076"/>
            </a:xfrm>
            <a:prstGeom prst="rect">
              <a:avLst/>
            </a:prstGeom>
          </p:spPr>
        </p:pic>
        <p:sp>
          <p:nvSpPr>
            <p:cNvPr id="96" name="TextBox 67"/>
            <p:cNvSpPr txBox="1"/>
            <p:nvPr/>
          </p:nvSpPr>
          <p:spPr>
            <a:xfrm>
              <a:off x="4062295" y="4447223"/>
              <a:ext cx="631727" cy="2104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pPr algn="ctr" fontAlgn="auto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600" kern="0" dirty="0">
                  <a:solidFill>
                    <a:srgbClr val="000000"/>
                  </a:solidFill>
                  <a:latin typeface="Arial"/>
                  <a:ea typeface=""/>
                  <a:cs typeface="Arial" panose="020B0604020202020204" pitchFamily="34" charset="0"/>
                  <a:sym typeface="Arial"/>
                </a:rPr>
                <a:t>Amazon</a:t>
              </a:r>
            </a:p>
            <a:p>
              <a:pPr algn="ctr" fontAlgn="auto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600" b="1" kern="0" dirty="0">
                  <a:solidFill>
                    <a:srgbClr val="000000"/>
                  </a:solidFill>
                  <a:latin typeface="Arial"/>
                  <a:ea typeface=""/>
                  <a:cs typeface="Arial" panose="020B0604020202020204" pitchFamily="34" charset="0"/>
                  <a:sym typeface="Arial"/>
                </a:rPr>
                <a:t>SQS</a:t>
              </a:r>
            </a:p>
          </p:txBody>
        </p:sp>
      </p:grpSp>
      <p:pic>
        <p:nvPicPr>
          <p:cNvPr id="116" name="Image 115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627" y="2955980"/>
            <a:ext cx="824388" cy="549592"/>
          </a:xfrm>
          <a:prstGeom prst="rect">
            <a:avLst/>
          </a:prstGeom>
        </p:spPr>
      </p:pic>
      <p:sp>
        <p:nvSpPr>
          <p:cNvPr id="117" name="TextBox 67"/>
          <p:cNvSpPr txBox="1"/>
          <p:nvPr/>
        </p:nvSpPr>
        <p:spPr>
          <a:xfrm>
            <a:off x="4605401" y="3452356"/>
            <a:ext cx="631727" cy="197232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" kern="0" dirty="0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Amazon</a:t>
            </a:r>
          </a:p>
          <a:p>
            <a:pPr algn="ctr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" b="1" kern="0" dirty="0" err="1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Config</a:t>
            </a:r>
            <a:r>
              <a:rPr lang="en-US" sz="600" b="1" kern="0" dirty="0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 Rules,</a:t>
            </a:r>
          </a:p>
          <a:p>
            <a:pPr algn="ctr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" b="1" kern="0" dirty="0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Description,</a:t>
            </a:r>
          </a:p>
          <a:p>
            <a:pPr algn="ctr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" b="1" kern="0" dirty="0">
                <a:solidFill>
                  <a:srgbClr val="000000"/>
                </a:solidFill>
                <a:ea typeface=""/>
                <a:cs typeface="Arial" panose="020B0604020202020204" pitchFamily="34" charset="0"/>
                <a:sym typeface="Arial"/>
              </a:rPr>
              <a:t>Inspector</a:t>
            </a:r>
          </a:p>
        </p:txBody>
      </p:sp>
      <p:cxnSp>
        <p:nvCxnSpPr>
          <p:cNvPr id="119" name="Connecteur droit avec flèche 118"/>
          <p:cNvCxnSpPr>
            <a:stCxn id="128" idx="1"/>
          </p:cNvCxnSpPr>
          <p:nvPr/>
        </p:nvCxnSpPr>
        <p:spPr>
          <a:xfrm flipH="1" flipV="1">
            <a:off x="5112059" y="3436427"/>
            <a:ext cx="1012805" cy="212402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lipse 127"/>
          <p:cNvSpPr/>
          <p:nvPr/>
        </p:nvSpPr>
        <p:spPr>
          <a:xfrm>
            <a:off x="6118169" y="3642134"/>
            <a:ext cx="45719" cy="45719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498957"/>
            <a:ext cx="977652" cy="374767"/>
          </a:xfrm>
          <a:prstGeom prst="rect">
            <a:avLst/>
          </a:prstGeom>
        </p:spPr>
      </p:pic>
      <p:pic>
        <p:nvPicPr>
          <p:cNvPr id="91" name="Image 9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604" y="3433564"/>
            <a:ext cx="635772" cy="423077"/>
          </a:xfrm>
          <a:prstGeom prst="rect">
            <a:avLst/>
          </a:prstGeom>
        </p:spPr>
      </p:pic>
      <p:pic>
        <p:nvPicPr>
          <p:cNvPr id="95" name="Image 9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604" y="4882695"/>
            <a:ext cx="635772" cy="423077"/>
          </a:xfrm>
          <a:prstGeom prst="rect">
            <a:avLst/>
          </a:prstGeom>
        </p:spPr>
      </p:pic>
      <p:grpSp>
        <p:nvGrpSpPr>
          <p:cNvPr id="79" name="Groupe 78"/>
          <p:cNvGrpSpPr/>
          <p:nvPr/>
        </p:nvGrpSpPr>
        <p:grpSpPr>
          <a:xfrm>
            <a:off x="467544" y="697260"/>
            <a:ext cx="720080" cy="4680520"/>
            <a:chOff x="467544" y="697260"/>
            <a:chExt cx="720080" cy="4680520"/>
          </a:xfrm>
        </p:grpSpPr>
        <p:sp>
          <p:nvSpPr>
            <p:cNvPr id="80" name="Rectangle 79"/>
            <p:cNvSpPr/>
            <p:nvPr/>
          </p:nvSpPr>
          <p:spPr>
            <a:xfrm>
              <a:off x="467544" y="697260"/>
              <a:ext cx="720080" cy="4680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1" name="Image 80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64" y="731308"/>
              <a:ext cx="396000" cy="3960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82" name="Image 81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330" y="1244628"/>
              <a:ext cx="527868" cy="396000"/>
            </a:xfrm>
            <a:prstGeom prst="rect">
              <a:avLst/>
            </a:prstGeom>
          </p:spPr>
        </p:pic>
        <p:pic>
          <p:nvPicPr>
            <p:cNvPr id="83" name="Espace réservé du contenu 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945" y="2785492"/>
              <a:ext cx="606639" cy="396000"/>
            </a:xfrm>
            <a:prstGeom prst="rect">
              <a:avLst/>
            </a:prstGeom>
          </p:spPr>
        </p:pic>
        <p:pic>
          <p:nvPicPr>
            <p:cNvPr id="84" name="Image 83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494" y="3298812"/>
              <a:ext cx="365541" cy="396000"/>
            </a:xfrm>
            <a:prstGeom prst="rect">
              <a:avLst/>
            </a:prstGeom>
          </p:spPr>
        </p:pic>
        <p:pic>
          <p:nvPicPr>
            <p:cNvPr id="86" name="Image 85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64" y="3812132"/>
              <a:ext cx="396000" cy="396000"/>
            </a:xfrm>
            <a:prstGeom prst="rect">
              <a:avLst/>
            </a:prstGeom>
          </p:spPr>
        </p:pic>
        <p:pic>
          <p:nvPicPr>
            <p:cNvPr id="87" name="Image 86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065" y="2309211"/>
              <a:ext cx="506550" cy="396000"/>
            </a:xfrm>
            <a:prstGeom prst="rect">
              <a:avLst/>
            </a:prstGeom>
          </p:spPr>
        </p:pic>
        <p:pic>
          <p:nvPicPr>
            <p:cNvPr id="88" name="Image 87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64" y="4324548"/>
              <a:ext cx="396000" cy="396000"/>
            </a:xfrm>
            <a:prstGeom prst="rect">
              <a:avLst/>
            </a:prstGeom>
          </p:spPr>
        </p:pic>
        <p:pic>
          <p:nvPicPr>
            <p:cNvPr id="89" name="Image 88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264" y="4837868"/>
              <a:ext cx="528000" cy="396000"/>
            </a:xfrm>
            <a:prstGeom prst="rect">
              <a:avLst/>
            </a:prstGeom>
          </p:spPr>
        </p:pic>
      </p:grpSp>
      <p:pic>
        <p:nvPicPr>
          <p:cNvPr id="90" name="Image 89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4" y="1744220"/>
            <a:ext cx="512416" cy="44928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67544" y="731307"/>
            <a:ext cx="720080" cy="2459208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7544" y="3769891"/>
            <a:ext cx="720080" cy="1616272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12640"/>
            <a:ext cx="8208912" cy="412612"/>
          </a:xfrm>
        </p:spPr>
        <p:txBody>
          <a:bodyPr/>
          <a:lstStyle/>
          <a:p>
            <a:pPr algn="r"/>
            <a:r>
              <a:rPr lang="fr-FR" sz="2800" dirty="0">
                <a:solidFill>
                  <a:schemeClr val="accent1">
                    <a:lumMod val="75000"/>
                  </a:schemeClr>
                </a:solidFill>
              </a:rPr>
              <a:t>Existant </a:t>
            </a: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               </a:t>
            </a:r>
            <a:r>
              <a:rPr lang="fr-FR" sz="2800" dirty="0" smtClean="0">
                <a:solidFill>
                  <a:schemeClr val="tx1"/>
                </a:solidFill>
              </a:rPr>
              <a:t>Brique </a:t>
            </a:r>
            <a:r>
              <a:rPr lang="fr-FR" sz="2800" dirty="0">
                <a:solidFill>
                  <a:schemeClr val="tx1"/>
                </a:solidFill>
              </a:rPr>
              <a:t>accès sécurisé</a:t>
            </a:r>
          </a:p>
        </p:txBody>
      </p:sp>
      <p:sp>
        <p:nvSpPr>
          <p:cNvPr id="15" name="Pentagone 14"/>
          <p:cNvSpPr/>
          <p:nvPr/>
        </p:nvSpPr>
        <p:spPr>
          <a:xfrm>
            <a:off x="467544" y="657301"/>
            <a:ext cx="8208912" cy="45719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67"/>
          <p:cNvSpPr txBox="1"/>
          <p:nvPr/>
        </p:nvSpPr>
        <p:spPr>
          <a:xfrm>
            <a:off x="7221897" y="2679672"/>
            <a:ext cx="950503" cy="350482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kern="0" dirty="0">
                <a:solidFill>
                  <a:srgbClr val="000000"/>
                </a:solidFill>
                <a:latin typeface="Arial"/>
                <a:ea typeface=""/>
                <a:cs typeface="Arial" panose="020B0604020202020204" pitchFamily="34" charset="0"/>
                <a:sym typeface="Arial"/>
              </a:rPr>
              <a:t>data center</a:t>
            </a:r>
          </a:p>
          <a:p>
            <a:pPr algn="ctr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kern="0" dirty="0" err="1">
                <a:solidFill>
                  <a:srgbClr val="000000"/>
                </a:solidFill>
                <a:latin typeface="Arial"/>
                <a:ea typeface=""/>
                <a:cs typeface="Arial" panose="020B0604020202020204" pitchFamily="34" charset="0"/>
                <a:sym typeface="Arial"/>
              </a:rPr>
              <a:t>SwissLife</a:t>
            </a:r>
            <a:endParaRPr lang="en-US" sz="1400" b="1" kern="0" dirty="0">
              <a:solidFill>
                <a:srgbClr val="000000"/>
              </a:solidFill>
              <a:latin typeface="Arial"/>
              <a:ea typeface=""/>
              <a:cs typeface="Arial" panose="020B0604020202020204" pitchFamily="34" charset="0"/>
              <a:sym typeface="Arial"/>
            </a:endParaRPr>
          </a:p>
        </p:txBody>
      </p:sp>
      <p:sp>
        <p:nvSpPr>
          <p:cNvPr id="18" name="Freeform 5"/>
          <p:cNvSpPr>
            <a:spLocks noEditPoints="1"/>
          </p:cNvSpPr>
          <p:nvPr/>
        </p:nvSpPr>
        <p:spPr bwMode="auto">
          <a:xfrm>
            <a:off x="6221269" y="2438464"/>
            <a:ext cx="935058" cy="623196"/>
          </a:xfrm>
          <a:custGeom>
            <a:avLst/>
            <a:gdLst>
              <a:gd name="T0" fmla="*/ 357 w 591"/>
              <a:gd name="T1" fmla="*/ 18 h 501"/>
              <a:gd name="T2" fmla="*/ 344 w 591"/>
              <a:gd name="T3" fmla="*/ 466 h 501"/>
              <a:gd name="T4" fmla="*/ 244 w 591"/>
              <a:gd name="T5" fmla="*/ 82 h 501"/>
              <a:gd name="T6" fmla="*/ 159 w 591"/>
              <a:gd name="T7" fmla="*/ 208 h 501"/>
              <a:gd name="T8" fmla="*/ 143 w 591"/>
              <a:gd name="T9" fmla="*/ 454 h 501"/>
              <a:gd name="T10" fmla="*/ 49 w 591"/>
              <a:gd name="T11" fmla="*/ 283 h 501"/>
              <a:gd name="T12" fmla="*/ 0 w 591"/>
              <a:gd name="T13" fmla="*/ 501 h 501"/>
              <a:gd name="T14" fmla="*/ 55 w 591"/>
              <a:gd name="T15" fmla="*/ 446 h 501"/>
              <a:gd name="T16" fmla="*/ 69 w 591"/>
              <a:gd name="T17" fmla="*/ 355 h 501"/>
              <a:gd name="T18" fmla="*/ 57 w 591"/>
              <a:gd name="T19" fmla="*/ 338 h 501"/>
              <a:gd name="T20" fmla="*/ 83 w 591"/>
              <a:gd name="T21" fmla="*/ 413 h 501"/>
              <a:gd name="T22" fmla="*/ 85 w 591"/>
              <a:gd name="T23" fmla="*/ 387 h 501"/>
              <a:gd name="T24" fmla="*/ 99 w 591"/>
              <a:gd name="T25" fmla="*/ 285 h 501"/>
              <a:gd name="T26" fmla="*/ 111 w 591"/>
              <a:gd name="T27" fmla="*/ 433 h 501"/>
              <a:gd name="T28" fmla="*/ 113 w 591"/>
              <a:gd name="T29" fmla="*/ 379 h 501"/>
              <a:gd name="T30" fmla="*/ 128 w 591"/>
              <a:gd name="T31" fmla="*/ 271 h 501"/>
              <a:gd name="T32" fmla="*/ 175 w 591"/>
              <a:gd name="T33" fmla="*/ 397 h 501"/>
              <a:gd name="T34" fmla="*/ 175 w 591"/>
              <a:gd name="T35" fmla="*/ 329 h 501"/>
              <a:gd name="T36" fmla="*/ 175 w 591"/>
              <a:gd name="T37" fmla="*/ 307 h 501"/>
              <a:gd name="T38" fmla="*/ 215 w 591"/>
              <a:gd name="T39" fmla="*/ 442 h 501"/>
              <a:gd name="T40" fmla="*/ 233 w 591"/>
              <a:gd name="T41" fmla="*/ 376 h 501"/>
              <a:gd name="T42" fmla="*/ 233 w 591"/>
              <a:gd name="T43" fmla="*/ 313 h 501"/>
              <a:gd name="T44" fmla="*/ 300 w 591"/>
              <a:gd name="T45" fmla="*/ 117 h 501"/>
              <a:gd name="T46" fmla="*/ 279 w 591"/>
              <a:gd name="T47" fmla="*/ 96 h 501"/>
              <a:gd name="T48" fmla="*/ 254 w 591"/>
              <a:gd name="T49" fmla="*/ 441 h 501"/>
              <a:gd name="T50" fmla="*/ 254 w 591"/>
              <a:gd name="T51" fmla="*/ 338 h 501"/>
              <a:gd name="T52" fmla="*/ 271 w 591"/>
              <a:gd name="T53" fmla="*/ 316 h 501"/>
              <a:gd name="T54" fmla="*/ 321 w 591"/>
              <a:gd name="T55" fmla="*/ 435 h 501"/>
              <a:gd name="T56" fmla="*/ 299 w 591"/>
              <a:gd name="T57" fmla="*/ 373 h 501"/>
              <a:gd name="T58" fmla="*/ 320 w 591"/>
              <a:gd name="T59" fmla="*/ 265 h 501"/>
              <a:gd name="T60" fmla="*/ 302 w 591"/>
              <a:gd name="T61" fmla="*/ 244 h 501"/>
              <a:gd name="T62" fmla="*/ 501 w 591"/>
              <a:gd name="T63" fmla="*/ 98 h 501"/>
              <a:gd name="T64" fmla="*/ 417 w 591"/>
              <a:gd name="T65" fmla="*/ 69 h 501"/>
              <a:gd name="T66" fmla="*/ 387 w 591"/>
              <a:gd name="T67" fmla="*/ 130 h 501"/>
              <a:gd name="T68" fmla="*/ 386 w 591"/>
              <a:gd name="T69" fmla="*/ 392 h 501"/>
              <a:gd name="T70" fmla="*/ 386 w 591"/>
              <a:gd name="T71" fmla="*/ 368 h 501"/>
              <a:gd name="T72" fmla="*/ 388 w 591"/>
              <a:gd name="T73" fmla="*/ 259 h 501"/>
              <a:gd name="T74" fmla="*/ 416 w 591"/>
              <a:gd name="T75" fmla="*/ 239 h 501"/>
              <a:gd name="T76" fmla="*/ 472 w 591"/>
              <a:gd name="T77" fmla="*/ 123 h 501"/>
              <a:gd name="T78" fmla="*/ 443 w 591"/>
              <a:gd name="T79" fmla="*/ 145 h 501"/>
              <a:gd name="T80" fmla="*/ 443 w 591"/>
              <a:gd name="T81" fmla="*/ 208 h 501"/>
              <a:gd name="T82" fmla="*/ 443 w 591"/>
              <a:gd name="T83" fmla="*/ 399 h 501"/>
              <a:gd name="T84" fmla="*/ 444 w 591"/>
              <a:gd name="T85" fmla="*/ 374 h 501"/>
              <a:gd name="T86" fmla="*/ 470 w 591"/>
              <a:gd name="T87" fmla="*/ 313 h 501"/>
              <a:gd name="T88" fmla="*/ 525 w 591"/>
              <a:gd name="T89" fmla="*/ 439 h 501"/>
              <a:gd name="T90" fmla="*/ 525 w 591"/>
              <a:gd name="T91" fmla="*/ 439 h 501"/>
              <a:gd name="T92" fmla="*/ 525 w 591"/>
              <a:gd name="T93" fmla="*/ 378 h 501"/>
              <a:gd name="T94" fmla="*/ 501 w 591"/>
              <a:gd name="T95" fmla="*/ 219 h 501"/>
              <a:gd name="T96" fmla="*/ 501 w 591"/>
              <a:gd name="T97" fmla="*/ 219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91" h="501">
                <a:moveTo>
                  <a:pt x="545" y="475"/>
                </a:moveTo>
                <a:cubicBezTo>
                  <a:pt x="545" y="338"/>
                  <a:pt x="545" y="204"/>
                  <a:pt x="545" y="68"/>
                </a:cubicBezTo>
                <a:cubicBezTo>
                  <a:pt x="357" y="0"/>
                  <a:pt x="357" y="0"/>
                  <a:pt x="357" y="0"/>
                </a:cubicBezTo>
                <a:cubicBezTo>
                  <a:pt x="357" y="7"/>
                  <a:pt x="357" y="13"/>
                  <a:pt x="357" y="18"/>
                </a:cubicBezTo>
                <a:cubicBezTo>
                  <a:pt x="357" y="162"/>
                  <a:pt x="357" y="306"/>
                  <a:pt x="357" y="450"/>
                </a:cubicBezTo>
                <a:cubicBezTo>
                  <a:pt x="357" y="455"/>
                  <a:pt x="358" y="461"/>
                  <a:pt x="356" y="466"/>
                </a:cubicBezTo>
                <a:cubicBezTo>
                  <a:pt x="355" y="469"/>
                  <a:pt x="352" y="472"/>
                  <a:pt x="349" y="475"/>
                </a:cubicBezTo>
                <a:cubicBezTo>
                  <a:pt x="347" y="472"/>
                  <a:pt x="344" y="469"/>
                  <a:pt x="344" y="466"/>
                </a:cubicBezTo>
                <a:cubicBezTo>
                  <a:pt x="343" y="461"/>
                  <a:pt x="344" y="456"/>
                  <a:pt x="344" y="450"/>
                </a:cubicBezTo>
                <a:cubicBezTo>
                  <a:pt x="344" y="307"/>
                  <a:pt x="344" y="164"/>
                  <a:pt x="344" y="21"/>
                </a:cubicBezTo>
                <a:cubicBezTo>
                  <a:pt x="344" y="15"/>
                  <a:pt x="344" y="10"/>
                  <a:pt x="344" y="3"/>
                </a:cubicBezTo>
                <a:cubicBezTo>
                  <a:pt x="244" y="82"/>
                  <a:pt x="244" y="82"/>
                  <a:pt x="244" y="82"/>
                </a:cubicBezTo>
                <a:cubicBezTo>
                  <a:pt x="243" y="84"/>
                  <a:pt x="243" y="86"/>
                  <a:pt x="243" y="87"/>
                </a:cubicBezTo>
                <a:cubicBezTo>
                  <a:pt x="243" y="116"/>
                  <a:pt x="243" y="144"/>
                  <a:pt x="243" y="173"/>
                </a:cubicBezTo>
                <a:cubicBezTo>
                  <a:pt x="243" y="187"/>
                  <a:pt x="243" y="202"/>
                  <a:pt x="243" y="218"/>
                </a:cubicBezTo>
                <a:cubicBezTo>
                  <a:pt x="159" y="208"/>
                  <a:pt x="159" y="208"/>
                  <a:pt x="159" y="208"/>
                </a:cubicBezTo>
                <a:cubicBezTo>
                  <a:pt x="159" y="215"/>
                  <a:pt x="159" y="221"/>
                  <a:pt x="159" y="227"/>
                </a:cubicBezTo>
                <a:cubicBezTo>
                  <a:pt x="159" y="303"/>
                  <a:pt x="159" y="379"/>
                  <a:pt x="159" y="455"/>
                </a:cubicBezTo>
                <a:cubicBezTo>
                  <a:pt x="159" y="462"/>
                  <a:pt x="154" y="469"/>
                  <a:pt x="151" y="476"/>
                </a:cubicBezTo>
                <a:cubicBezTo>
                  <a:pt x="148" y="469"/>
                  <a:pt x="143" y="461"/>
                  <a:pt x="143" y="454"/>
                </a:cubicBezTo>
                <a:cubicBezTo>
                  <a:pt x="142" y="378"/>
                  <a:pt x="142" y="302"/>
                  <a:pt x="142" y="226"/>
                </a:cubicBezTo>
                <a:cubicBezTo>
                  <a:pt x="142" y="224"/>
                  <a:pt x="142" y="222"/>
                  <a:pt x="142" y="219"/>
                </a:cubicBezTo>
                <a:cubicBezTo>
                  <a:pt x="49" y="281"/>
                  <a:pt x="49" y="281"/>
                  <a:pt x="49" y="281"/>
                </a:cubicBezTo>
                <a:cubicBezTo>
                  <a:pt x="49" y="281"/>
                  <a:pt x="49" y="282"/>
                  <a:pt x="49" y="283"/>
                </a:cubicBezTo>
                <a:cubicBezTo>
                  <a:pt x="47" y="339"/>
                  <a:pt x="48" y="396"/>
                  <a:pt x="48" y="452"/>
                </a:cubicBezTo>
                <a:cubicBezTo>
                  <a:pt x="48" y="460"/>
                  <a:pt x="47" y="468"/>
                  <a:pt x="47" y="477"/>
                </a:cubicBezTo>
                <a:cubicBezTo>
                  <a:pt x="30" y="477"/>
                  <a:pt x="15" y="477"/>
                  <a:pt x="0" y="477"/>
                </a:cubicBezTo>
                <a:cubicBezTo>
                  <a:pt x="0" y="485"/>
                  <a:pt x="0" y="493"/>
                  <a:pt x="0" y="501"/>
                </a:cubicBezTo>
                <a:cubicBezTo>
                  <a:pt x="197" y="501"/>
                  <a:pt x="393" y="501"/>
                  <a:pt x="591" y="501"/>
                </a:cubicBezTo>
                <a:cubicBezTo>
                  <a:pt x="590" y="492"/>
                  <a:pt x="590" y="485"/>
                  <a:pt x="590" y="477"/>
                </a:cubicBezTo>
                <a:cubicBezTo>
                  <a:pt x="574" y="476"/>
                  <a:pt x="560" y="475"/>
                  <a:pt x="545" y="475"/>
                </a:cubicBezTo>
                <a:close/>
                <a:moveTo>
                  <a:pt x="55" y="446"/>
                </a:moveTo>
                <a:cubicBezTo>
                  <a:pt x="58" y="434"/>
                  <a:pt x="45" y="417"/>
                  <a:pt x="68" y="410"/>
                </a:cubicBezTo>
                <a:cubicBezTo>
                  <a:pt x="72" y="446"/>
                  <a:pt x="72" y="446"/>
                  <a:pt x="55" y="446"/>
                </a:cubicBezTo>
                <a:close/>
                <a:moveTo>
                  <a:pt x="58" y="394"/>
                </a:moveTo>
                <a:cubicBezTo>
                  <a:pt x="58" y="381"/>
                  <a:pt x="45" y="364"/>
                  <a:pt x="69" y="355"/>
                </a:cubicBezTo>
                <a:cubicBezTo>
                  <a:pt x="68" y="370"/>
                  <a:pt x="77" y="386"/>
                  <a:pt x="58" y="394"/>
                </a:cubicBezTo>
                <a:close/>
                <a:moveTo>
                  <a:pt x="57" y="338"/>
                </a:moveTo>
                <a:cubicBezTo>
                  <a:pt x="58" y="325"/>
                  <a:pt x="45" y="306"/>
                  <a:pt x="71" y="300"/>
                </a:cubicBezTo>
                <a:cubicBezTo>
                  <a:pt x="66" y="314"/>
                  <a:pt x="79" y="333"/>
                  <a:pt x="57" y="338"/>
                </a:cubicBezTo>
                <a:close/>
                <a:moveTo>
                  <a:pt x="97" y="437"/>
                </a:moveTo>
                <a:cubicBezTo>
                  <a:pt x="97" y="440"/>
                  <a:pt x="92" y="443"/>
                  <a:pt x="90" y="446"/>
                </a:cubicBezTo>
                <a:cubicBezTo>
                  <a:pt x="87" y="443"/>
                  <a:pt x="83" y="440"/>
                  <a:pt x="83" y="437"/>
                </a:cubicBezTo>
                <a:cubicBezTo>
                  <a:pt x="82" y="429"/>
                  <a:pt x="81" y="421"/>
                  <a:pt x="83" y="413"/>
                </a:cubicBezTo>
                <a:cubicBezTo>
                  <a:pt x="84" y="409"/>
                  <a:pt x="90" y="406"/>
                  <a:pt x="93" y="403"/>
                </a:cubicBezTo>
                <a:cubicBezTo>
                  <a:pt x="95" y="404"/>
                  <a:pt x="96" y="405"/>
                  <a:pt x="98" y="406"/>
                </a:cubicBezTo>
                <a:cubicBezTo>
                  <a:pt x="98" y="416"/>
                  <a:pt x="98" y="427"/>
                  <a:pt x="97" y="437"/>
                </a:cubicBezTo>
                <a:close/>
                <a:moveTo>
                  <a:pt x="85" y="387"/>
                </a:moveTo>
                <a:cubicBezTo>
                  <a:pt x="87" y="373"/>
                  <a:pt x="72" y="354"/>
                  <a:pt x="98" y="344"/>
                </a:cubicBezTo>
                <a:cubicBezTo>
                  <a:pt x="95" y="361"/>
                  <a:pt x="105" y="379"/>
                  <a:pt x="85" y="387"/>
                </a:cubicBezTo>
                <a:close/>
                <a:moveTo>
                  <a:pt x="84" y="328"/>
                </a:moveTo>
                <a:cubicBezTo>
                  <a:pt x="87" y="313"/>
                  <a:pt x="72" y="294"/>
                  <a:pt x="99" y="285"/>
                </a:cubicBezTo>
                <a:cubicBezTo>
                  <a:pt x="94" y="302"/>
                  <a:pt x="107" y="321"/>
                  <a:pt x="84" y="328"/>
                </a:cubicBezTo>
                <a:close/>
                <a:moveTo>
                  <a:pt x="130" y="434"/>
                </a:moveTo>
                <a:cubicBezTo>
                  <a:pt x="129" y="437"/>
                  <a:pt x="124" y="442"/>
                  <a:pt x="120" y="442"/>
                </a:cubicBezTo>
                <a:cubicBezTo>
                  <a:pt x="117" y="442"/>
                  <a:pt x="112" y="437"/>
                  <a:pt x="111" y="433"/>
                </a:cubicBezTo>
                <a:cubicBezTo>
                  <a:pt x="110" y="423"/>
                  <a:pt x="111" y="413"/>
                  <a:pt x="111" y="401"/>
                </a:cubicBezTo>
                <a:cubicBezTo>
                  <a:pt x="117" y="400"/>
                  <a:pt x="123" y="399"/>
                  <a:pt x="130" y="397"/>
                </a:cubicBezTo>
                <a:cubicBezTo>
                  <a:pt x="130" y="410"/>
                  <a:pt x="131" y="422"/>
                  <a:pt x="130" y="434"/>
                </a:cubicBezTo>
                <a:close/>
                <a:moveTo>
                  <a:pt x="113" y="379"/>
                </a:moveTo>
                <a:cubicBezTo>
                  <a:pt x="107" y="343"/>
                  <a:pt x="109" y="339"/>
                  <a:pt x="129" y="336"/>
                </a:cubicBezTo>
                <a:cubicBezTo>
                  <a:pt x="133" y="376"/>
                  <a:pt x="132" y="378"/>
                  <a:pt x="113" y="379"/>
                </a:cubicBezTo>
                <a:close/>
                <a:moveTo>
                  <a:pt x="114" y="318"/>
                </a:moveTo>
                <a:cubicBezTo>
                  <a:pt x="105" y="290"/>
                  <a:pt x="109" y="278"/>
                  <a:pt x="128" y="271"/>
                </a:cubicBezTo>
                <a:cubicBezTo>
                  <a:pt x="134" y="304"/>
                  <a:pt x="132" y="310"/>
                  <a:pt x="114" y="318"/>
                </a:cubicBezTo>
                <a:close/>
                <a:moveTo>
                  <a:pt x="197" y="439"/>
                </a:moveTo>
                <a:cubicBezTo>
                  <a:pt x="189" y="439"/>
                  <a:pt x="182" y="439"/>
                  <a:pt x="175" y="439"/>
                </a:cubicBezTo>
                <a:cubicBezTo>
                  <a:pt x="175" y="425"/>
                  <a:pt x="175" y="411"/>
                  <a:pt x="175" y="397"/>
                </a:cubicBezTo>
                <a:cubicBezTo>
                  <a:pt x="182" y="397"/>
                  <a:pt x="189" y="397"/>
                  <a:pt x="197" y="397"/>
                </a:cubicBezTo>
                <a:cubicBezTo>
                  <a:pt x="197" y="411"/>
                  <a:pt x="197" y="424"/>
                  <a:pt x="197" y="439"/>
                </a:cubicBezTo>
                <a:close/>
                <a:moveTo>
                  <a:pt x="197" y="372"/>
                </a:moveTo>
                <a:cubicBezTo>
                  <a:pt x="172" y="377"/>
                  <a:pt x="170" y="375"/>
                  <a:pt x="175" y="329"/>
                </a:cubicBezTo>
                <a:cubicBezTo>
                  <a:pt x="182" y="330"/>
                  <a:pt x="189" y="331"/>
                  <a:pt x="197" y="332"/>
                </a:cubicBezTo>
                <a:cubicBezTo>
                  <a:pt x="197" y="347"/>
                  <a:pt x="197" y="360"/>
                  <a:pt x="197" y="372"/>
                </a:cubicBezTo>
                <a:close/>
                <a:moveTo>
                  <a:pt x="196" y="310"/>
                </a:moveTo>
                <a:cubicBezTo>
                  <a:pt x="189" y="309"/>
                  <a:pt x="182" y="308"/>
                  <a:pt x="175" y="307"/>
                </a:cubicBezTo>
                <a:cubicBezTo>
                  <a:pt x="175" y="292"/>
                  <a:pt x="175" y="279"/>
                  <a:pt x="175" y="266"/>
                </a:cubicBezTo>
                <a:cubicBezTo>
                  <a:pt x="200" y="263"/>
                  <a:pt x="201" y="265"/>
                  <a:pt x="196" y="310"/>
                </a:cubicBezTo>
                <a:close/>
                <a:moveTo>
                  <a:pt x="233" y="439"/>
                </a:moveTo>
                <a:cubicBezTo>
                  <a:pt x="233" y="440"/>
                  <a:pt x="222" y="441"/>
                  <a:pt x="215" y="442"/>
                </a:cubicBezTo>
                <a:cubicBezTo>
                  <a:pt x="215" y="426"/>
                  <a:pt x="215" y="413"/>
                  <a:pt x="215" y="394"/>
                </a:cubicBezTo>
                <a:cubicBezTo>
                  <a:pt x="223" y="397"/>
                  <a:pt x="233" y="399"/>
                  <a:pt x="233" y="401"/>
                </a:cubicBezTo>
                <a:cubicBezTo>
                  <a:pt x="235" y="414"/>
                  <a:pt x="235" y="426"/>
                  <a:pt x="233" y="439"/>
                </a:cubicBezTo>
                <a:close/>
                <a:moveTo>
                  <a:pt x="233" y="376"/>
                </a:moveTo>
                <a:cubicBezTo>
                  <a:pt x="228" y="376"/>
                  <a:pt x="222" y="376"/>
                  <a:pt x="215" y="375"/>
                </a:cubicBezTo>
                <a:cubicBezTo>
                  <a:pt x="215" y="361"/>
                  <a:pt x="215" y="348"/>
                  <a:pt x="215" y="333"/>
                </a:cubicBezTo>
                <a:cubicBezTo>
                  <a:pt x="238" y="336"/>
                  <a:pt x="238" y="337"/>
                  <a:pt x="233" y="376"/>
                </a:cubicBezTo>
                <a:close/>
                <a:moveTo>
                  <a:pt x="233" y="313"/>
                </a:moveTo>
                <a:cubicBezTo>
                  <a:pt x="215" y="317"/>
                  <a:pt x="211" y="318"/>
                  <a:pt x="216" y="269"/>
                </a:cubicBezTo>
                <a:cubicBezTo>
                  <a:pt x="237" y="270"/>
                  <a:pt x="240" y="277"/>
                  <a:pt x="233" y="313"/>
                </a:cubicBezTo>
                <a:close/>
                <a:moveTo>
                  <a:pt x="322" y="66"/>
                </a:moveTo>
                <a:cubicBezTo>
                  <a:pt x="320" y="87"/>
                  <a:pt x="331" y="111"/>
                  <a:pt x="300" y="117"/>
                </a:cubicBezTo>
                <a:cubicBezTo>
                  <a:pt x="294" y="83"/>
                  <a:pt x="295" y="80"/>
                  <a:pt x="322" y="66"/>
                </a:cubicBezTo>
                <a:close/>
                <a:moveTo>
                  <a:pt x="279" y="96"/>
                </a:moveTo>
                <a:cubicBezTo>
                  <a:pt x="276" y="115"/>
                  <a:pt x="287" y="135"/>
                  <a:pt x="259" y="143"/>
                </a:cubicBezTo>
                <a:cubicBezTo>
                  <a:pt x="259" y="124"/>
                  <a:pt x="252" y="106"/>
                  <a:pt x="279" y="96"/>
                </a:cubicBezTo>
                <a:close/>
                <a:moveTo>
                  <a:pt x="254" y="441"/>
                </a:moveTo>
                <a:cubicBezTo>
                  <a:pt x="254" y="429"/>
                  <a:pt x="254" y="415"/>
                  <a:pt x="254" y="401"/>
                </a:cubicBezTo>
                <a:cubicBezTo>
                  <a:pt x="280" y="396"/>
                  <a:pt x="272" y="414"/>
                  <a:pt x="273" y="425"/>
                </a:cubicBezTo>
                <a:cubicBezTo>
                  <a:pt x="275" y="438"/>
                  <a:pt x="271" y="447"/>
                  <a:pt x="254" y="441"/>
                </a:cubicBezTo>
                <a:close/>
                <a:moveTo>
                  <a:pt x="271" y="379"/>
                </a:moveTo>
                <a:cubicBezTo>
                  <a:pt x="269" y="379"/>
                  <a:pt x="267" y="380"/>
                  <a:pt x="264" y="380"/>
                </a:cubicBezTo>
                <a:cubicBezTo>
                  <a:pt x="261" y="380"/>
                  <a:pt x="258" y="379"/>
                  <a:pt x="254" y="379"/>
                </a:cubicBezTo>
                <a:cubicBezTo>
                  <a:pt x="254" y="364"/>
                  <a:pt x="254" y="351"/>
                  <a:pt x="254" y="338"/>
                </a:cubicBezTo>
                <a:cubicBezTo>
                  <a:pt x="276" y="339"/>
                  <a:pt x="277" y="341"/>
                  <a:pt x="271" y="379"/>
                </a:cubicBezTo>
                <a:close/>
                <a:moveTo>
                  <a:pt x="271" y="316"/>
                </a:moveTo>
                <a:cubicBezTo>
                  <a:pt x="251" y="320"/>
                  <a:pt x="250" y="317"/>
                  <a:pt x="254" y="276"/>
                </a:cubicBezTo>
                <a:cubicBezTo>
                  <a:pt x="276" y="277"/>
                  <a:pt x="277" y="279"/>
                  <a:pt x="271" y="316"/>
                </a:cubicBezTo>
                <a:close/>
                <a:moveTo>
                  <a:pt x="259" y="201"/>
                </a:moveTo>
                <a:cubicBezTo>
                  <a:pt x="259" y="185"/>
                  <a:pt x="251" y="165"/>
                  <a:pt x="276" y="158"/>
                </a:cubicBezTo>
                <a:cubicBezTo>
                  <a:pt x="282" y="192"/>
                  <a:pt x="281" y="194"/>
                  <a:pt x="259" y="201"/>
                </a:cubicBezTo>
                <a:close/>
                <a:moveTo>
                  <a:pt x="321" y="435"/>
                </a:moveTo>
                <a:cubicBezTo>
                  <a:pt x="314" y="436"/>
                  <a:pt x="307" y="437"/>
                  <a:pt x="301" y="439"/>
                </a:cubicBezTo>
                <a:cubicBezTo>
                  <a:pt x="294" y="401"/>
                  <a:pt x="296" y="398"/>
                  <a:pt x="321" y="397"/>
                </a:cubicBezTo>
                <a:cubicBezTo>
                  <a:pt x="321" y="410"/>
                  <a:pt x="321" y="422"/>
                  <a:pt x="321" y="435"/>
                </a:cubicBezTo>
                <a:close/>
                <a:moveTo>
                  <a:pt x="299" y="373"/>
                </a:moveTo>
                <a:cubicBezTo>
                  <a:pt x="296" y="333"/>
                  <a:pt x="296" y="333"/>
                  <a:pt x="321" y="332"/>
                </a:cubicBezTo>
                <a:cubicBezTo>
                  <a:pt x="324" y="370"/>
                  <a:pt x="324" y="370"/>
                  <a:pt x="299" y="373"/>
                </a:cubicBezTo>
                <a:close/>
                <a:moveTo>
                  <a:pt x="300" y="309"/>
                </a:moveTo>
                <a:cubicBezTo>
                  <a:pt x="294" y="275"/>
                  <a:pt x="295" y="272"/>
                  <a:pt x="320" y="265"/>
                </a:cubicBezTo>
                <a:cubicBezTo>
                  <a:pt x="325" y="305"/>
                  <a:pt x="325" y="305"/>
                  <a:pt x="300" y="309"/>
                </a:cubicBezTo>
                <a:close/>
                <a:moveTo>
                  <a:pt x="302" y="244"/>
                </a:moveTo>
                <a:cubicBezTo>
                  <a:pt x="293" y="214"/>
                  <a:pt x="295" y="208"/>
                  <a:pt x="322" y="199"/>
                </a:cubicBezTo>
                <a:cubicBezTo>
                  <a:pt x="319" y="217"/>
                  <a:pt x="333" y="241"/>
                  <a:pt x="302" y="244"/>
                </a:cubicBezTo>
                <a:close/>
                <a:moveTo>
                  <a:pt x="301" y="180"/>
                </a:moveTo>
                <a:cubicBezTo>
                  <a:pt x="294" y="147"/>
                  <a:pt x="295" y="144"/>
                  <a:pt x="320" y="134"/>
                </a:cubicBezTo>
                <a:cubicBezTo>
                  <a:pt x="326" y="170"/>
                  <a:pt x="325" y="172"/>
                  <a:pt x="301" y="180"/>
                </a:cubicBezTo>
                <a:close/>
                <a:moveTo>
                  <a:pt x="501" y="98"/>
                </a:moveTo>
                <a:cubicBezTo>
                  <a:pt x="533" y="104"/>
                  <a:pt x="526" y="106"/>
                  <a:pt x="525" y="137"/>
                </a:cubicBezTo>
                <a:cubicBezTo>
                  <a:pt x="500" y="141"/>
                  <a:pt x="497" y="136"/>
                  <a:pt x="501" y="98"/>
                </a:cubicBezTo>
                <a:close/>
                <a:moveTo>
                  <a:pt x="387" y="58"/>
                </a:moveTo>
                <a:cubicBezTo>
                  <a:pt x="398" y="62"/>
                  <a:pt x="407" y="65"/>
                  <a:pt x="417" y="69"/>
                </a:cubicBezTo>
                <a:cubicBezTo>
                  <a:pt x="417" y="82"/>
                  <a:pt x="417" y="95"/>
                  <a:pt x="417" y="108"/>
                </a:cubicBezTo>
                <a:cubicBezTo>
                  <a:pt x="381" y="101"/>
                  <a:pt x="381" y="101"/>
                  <a:pt x="387" y="58"/>
                </a:cubicBezTo>
                <a:close/>
                <a:moveTo>
                  <a:pt x="417" y="174"/>
                </a:moveTo>
                <a:cubicBezTo>
                  <a:pt x="382" y="168"/>
                  <a:pt x="382" y="168"/>
                  <a:pt x="387" y="130"/>
                </a:cubicBezTo>
                <a:cubicBezTo>
                  <a:pt x="418" y="128"/>
                  <a:pt x="420" y="131"/>
                  <a:pt x="417" y="174"/>
                </a:cubicBezTo>
                <a:close/>
                <a:moveTo>
                  <a:pt x="417" y="435"/>
                </a:moveTo>
                <a:cubicBezTo>
                  <a:pt x="407" y="435"/>
                  <a:pt x="397" y="435"/>
                  <a:pt x="386" y="435"/>
                </a:cubicBezTo>
                <a:cubicBezTo>
                  <a:pt x="386" y="421"/>
                  <a:pt x="386" y="407"/>
                  <a:pt x="386" y="392"/>
                </a:cubicBezTo>
                <a:cubicBezTo>
                  <a:pt x="397" y="394"/>
                  <a:pt x="407" y="395"/>
                  <a:pt x="417" y="397"/>
                </a:cubicBezTo>
                <a:cubicBezTo>
                  <a:pt x="417" y="410"/>
                  <a:pt x="417" y="422"/>
                  <a:pt x="417" y="435"/>
                </a:cubicBezTo>
                <a:close/>
                <a:moveTo>
                  <a:pt x="417" y="368"/>
                </a:moveTo>
                <a:cubicBezTo>
                  <a:pt x="407" y="368"/>
                  <a:pt x="397" y="368"/>
                  <a:pt x="386" y="368"/>
                </a:cubicBezTo>
                <a:cubicBezTo>
                  <a:pt x="386" y="354"/>
                  <a:pt x="386" y="342"/>
                  <a:pt x="386" y="327"/>
                </a:cubicBezTo>
                <a:cubicBezTo>
                  <a:pt x="398" y="329"/>
                  <a:pt x="407" y="331"/>
                  <a:pt x="417" y="332"/>
                </a:cubicBezTo>
                <a:cubicBezTo>
                  <a:pt x="417" y="345"/>
                  <a:pt x="417" y="356"/>
                  <a:pt x="417" y="368"/>
                </a:cubicBezTo>
                <a:close/>
                <a:moveTo>
                  <a:pt x="388" y="259"/>
                </a:moveTo>
                <a:cubicBezTo>
                  <a:pt x="397" y="261"/>
                  <a:pt x="407" y="263"/>
                  <a:pt x="417" y="265"/>
                </a:cubicBezTo>
                <a:cubicBezTo>
                  <a:pt x="417" y="278"/>
                  <a:pt x="417" y="290"/>
                  <a:pt x="417" y="305"/>
                </a:cubicBezTo>
                <a:cubicBezTo>
                  <a:pt x="381" y="302"/>
                  <a:pt x="380" y="300"/>
                  <a:pt x="388" y="259"/>
                </a:cubicBezTo>
                <a:close/>
                <a:moveTo>
                  <a:pt x="416" y="239"/>
                </a:moveTo>
                <a:cubicBezTo>
                  <a:pt x="381" y="235"/>
                  <a:pt x="380" y="234"/>
                  <a:pt x="387" y="193"/>
                </a:cubicBezTo>
                <a:cubicBezTo>
                  <a:pt x="422" y="200"/>
                  <a:pt x="422" y="200"/>
                  <a:pt x="416" y="239"/>
                </a:cubicBezTo>
                <a:close/>
                <a:moveTo>
                  <a:pt x="444" y="80"/>
                </a:moveTo>
                <a:cubicBezTo>
                  <a:pt x="475" y="83"/>
                  <a:pt x="476" y="85"/>
                  <a:pt x="472" y="123"/>
                </a:cubicBezTo>
                <a:cubicBezTo>
                  <a:pt x="442" y="123"/>
                  <a:pt x="439" y="118"/>
                  <a:pt x="444" y="80"/>
                </a:cubicBezTo>
                <a:close/>
                <a:moveTo>
                  <a:pt x="471" y="187"/>
                </a:moveTo>
                <a:cubicBezTo>
                  <a:pt x="462" y="186"/>
                  <a:pt x="453" y="184"/>
                  <a:pt x="443" y="182"/>
                </a:cubicBezTo>
                <a:cubicBezTo>
                  <a:pt x="443" y="169"/>
                  <a:pt x="443" y="157"/>
                  <a:pt x="443" y="145"/>
                </a:cubicBezTo>
                <a:cubicBezTo>
                  <a:pt x="474" y="146"/>
                  <a:pt x="477" y="151"/>
                  <a:pt x="471" y="187"/>
                </a:cubicBezTo>
                <a:close/>
                <a:moveTo>
                  <a:pt x="472" y="250"/>
                </a:moveTo>
                <a:cubicBezTo>
                  <a:pt x="462" y="248"/>
                  <a:pt x="453" y="246"/>
                  <a:pt x="443" y="244"/>
                </a:cubicBezTo>
                <a:cubicBezTo>
                  <a:pt x="443" y="232"/>
                  <a:pt x="443" y="220"/>
                  <a:pt x="443" y="208"/>
                </a:cubicBezTo>
                <a:cubicBezTo>
                  <a:pt x="475" y="211"/>
                  <a:pt x="475" y="211"/>
                  <a:pt x="472" y="250"/>
                </a:cubicBezTo>
                <a:close/>
                <a:moveTo>
                  <a:pt x="472" y="437"/>
                </a:moveTo>
                <a:cubicBezTo>
                  <a:pt x="463" y="437"/>
                  <a:pt x="454" y="437"/>
                  <a:pt x="443" y="437"/>
                </a:cubicBezTo>
                <a:cubicBezTo>
                  <a:pt x="443" y="424"/>
                  <a:pt x="443" y="412"/>
                  <a:pt x="443" y="399"/>
                </a:cubicBezTo>
                <a:cubicBezTo>
                  <a:pt x="453" y="399"/>
                  <a:pt x="462" y="399"/>
                  <a:pt x="472" y="400"/>
                </a:cubicBezTo>
                <a:cubicBezTo>
                  <a:pt x="472" y="413"/>
                  <a:pt x="472" y="424"/>
                  <a:pt x="472" y="437"/>
                </a:cubicBezTo>
                <a:close/>
                <a:moveTo>
                  <a:pt x="471" y="376"/>
                </a:moveTo>
                <a:cubicBezTo>
                  <a:pt x="462" y="375"/>
                  <a:pt x="453" y="375"/>
                  <a:pt x="444" y="374"/>
                </a:cubicBezTo>
                <a:cubicBezTo>
                  <a:pt x="443" y="367"/>
                  <a:pt x="442" y="362"/>
                  <a:pt x="442" y="356"/>
                </a:cubicBezTo>
                <a:cubicBezTo>
                  <a:pt x="442" y="350"/>
                  <a:pt x="442" y="344"/>
                  <a:pt x="442" y="339"/>
                </a:cubicBezTo>
                <a:cubicBezTo>
                  <a:pt x="473" y="331"/>
                  <a:pt x="477" y="336"/>
                  <a:pt x="471" y="376"/>
                </a:cubicBezTo>
                <a:close/>
                <a:moveTo>
                  <a:pt x="470" y="313"/>
                </a:moveTo>
                <a:cubicBezTo>
                  <a:pt x="461" y="312"/>
                  <a:pt x="453" y="312"/>
                  <a:pt x="444" y="310"/>
                </a:cubicBezTo>
                <a:cubicBezTo>
                  <a:pt x="444" y="297"/>
                  <a:pt x="444" y="284"/>
                  <a:pt x="444" y="270"/>
                </a:cubicBezTo>
                <a:cubicBezTo>
                  <a:pt x="476" y="273"/>
                  <a:pt x="479" y="277"/>
                  <a:pt x="470" y="313"/>
                </a:cubicBezTo>
                <a:close/>
                <a:moveTo>
                  <a:pt x="525" y="439"/>
                </a:moveTo>
                <a:cubicBezTo>
                  <a:pt x="517" y="439"/>
                  <a:pt x="510" y="439"/>
                  <a:pt x="500" y="439"/>
                </a:cubicBezTo>
                <a:cubicBezTo>
                  <a:pt x="500" y="427"/>
                  <a:pt x="500" y="416"/>
                  <a:pt x="500" y="405"/>
                </a:cubicBezTo>
                <a:cubicBezTo>
                  <a:pt x="509" y="405"/>
                  <a:pt x="516" y="405"/>
                  <a:pt x="525" y="405"/>
                </a:cubicBezTo>
                <a:cubicBezTo>
                  <a:pt x="525" y="417"/>
                  <a:pt x="525" y="427"/>
                  <a:pt x="525" y="439"/>
                </a:cubicBezTo>
                <a:close/>
                <a:moveTo>
                  <a:pt x="525" y="378"/>
                </a:moveTo>
                <a:cubicBezTo>
                  <a:pt x="497" y="382"/>
                  <a:pt x="496" y="380"/>
                  <a:pt x="501" y="342"/>
                </a:cubicBezTo>
                <a:cubicBezTo>
                  <a:pt x="510" y="342"/>
                  <a:pt x="517" y="343"/>
                  <a:pt x="525" y="344"/>
                </a:cubicBezTo>
                <a:cubicBezTo>
                  <a:pt x="525" y="356"/>
                  <a:pt x="525" y="367"/>
                  <a:pt x="525" y="378"/>
                </a:cubicBezTo>
                <a:close/>
                <a:moveTo>
                  <a:pt x="524" y="319"/>
                </a:moveTo>
                <a:cubicBezTo>
                  <a:pt x="497" y="320"/>
                  <a:pt x="496" y="319"/>
                  <a:pt x="501" y="281"/>
                </a:cubicBezTo>
                <a:cubicBezTo>
                  <a:pt x="527" y="281"/>
                  <a:pt x="529" y="283"/>
                  <a:pt x="524" y="319"/>
                </a:cubicBezTo>
                <a:close/>
                <a:moveTo>
                  <a:pt x="501" y="219"/>
                </a:moveTo>
                <a:cubicBezTo>
                  <a:pt x="510" y="221"/>
                  <a:pt x="517" y="223"/>
                  <a:pt x="525" y="225"/>
                </a:cubicBezTo>
                <a:cubicBezTo>
                  <a:pt x="525" y="231"/>
                  <a:pt x="526" y="237"/>
                  <a:pt x="526" y="243"/>
                </a:cubicBezTo>
                <a:cubicBezTo>
                  <a:pt x="526" y="248"/>
                  <a:pt x="526" y="253"/>
                  <a:pt x="526" y="258"/>
                </a:cubicBezTo>
                <a:cubicBezTo>
                  <a:pt x="496" y="261"/>
                  <a:pt x="496" y="253"/>
                  <a:pt x="501" y="219"/>
                </a:cubicBezTo>
                <a:close/>
                <a:moveTo>
                  <a:pt x="524" y="199"/>
                </a:moveTo>
                <a:cubicBezTo>
                  <a:pt x="498" y="198"/>
                  <a:pt x="496" y="195"/>
                  <a:pt x="501" y="160"/>
                </a:cubicBezTo>
                <a:cubicBezTo>
                  <a:pt x="528" y="163"/>
                  <a:pt x="529" y="165"/>
                  <a:pt x="524" y="199"/>
                </a:cubicBezTo>
                <a:close/>
              </a:path>
            </a:pathLst>
          </a:custGeom>
          <a:solidFill>
            <a:srgbClr val="325C8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rgbClr val="000000"/>
              </a:solidFill>
              <a:latin typeface="Arial"/>
              <a:ea typeface=""/>
              <a:cs typeface="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353444"/>
            <a:ext cx="1230259" cy="920786"/>
          </a:xfrm>
          <a:prstGeom prst="rect">
            <a:avLst/>
          </a:prstGeom>
        </p:spPr>
      </p:pic>
      <p:sp>
        <p:nvSpPr>
          <p:cNvPr id="19" name="TextBox 67"/>
          <p:cNvSpPr txBox="1"/>
          <p:nvPr/>
        </p:nvSpPr>
        <p:spPr>
          <a:xfrm>
            <a:off x="3548128" y="2617016"/>
            <a:ext cx="950503" cy="350482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kern="0" dirty="0">
                <a:solidFill>
                  <a:srgbClr val="000000"/>
                </a:solidFill>
                <a:latin typeface="Arial"/>
                <a:ea typeface=""/>
                <a:cs typeface="Arial" panose="020B0604020202020204" pitchFamily="34" charset="0"/>
                <a:sym typeface="Arial"/>
              </a:rPr>
              <a:t>AWS</a:t>
            </a:r>
          </a:p>
          <a:p>
            <a:pPr algn="ctr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kern="0" dirty="0" err="1">
                <a:solidFill>
                  <a:srgbClr val="000000"/>
                </a:solidFill>
                <a:latin typeface="Arial"/>
                <a:ea typeface=""/>
                <a:cs typeface="Arial" panose="020B0604020202020204" pitchFamily="34" charset="0"/>
                <a:sym typeface="Arial"/>
              </a:rPr>
              <a:t>SwissLife</a:t>
            </a:r>
            <a:endParaRPr lang="en-US" sz="1400" b="1" kern="0" dirty="0">
              <a:solidFill>
                <a:srgbClr val="000000"/>
              </a:solidFill>
              <a:latin typeface="Arial"/>
              <a:ea typeface=""/>
              <a:cs typeface="Arial" panose="020B0604020202020204" pitchFamily="34" charset="0"/>
              <a:sym typeface="Arial"/>
            </a:endParaRPr>
          </a:p>
        </p:txBody>
      </p:sp>
      <p:sp>
        <p:nvSpPr>
          <p:cNvPr id="23" name="Organigramme : Alternative 22"/>
          <p:cNvSpPr/>
          <p:nvPr/>
        </p:nvSpPr>
        <p:spPr>
          <a:xfrm>
            <a:off x="2123728" y="3328565"/>
            <a:ext cx="2592288" cy="935780"/>
          </a:xfrm>
          <a:prstGeom prst="flowChartAlternateProcess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>
                <a:solidFill>
                  <a:schemeClr val="tx1"/>
                </a:solidFill>
              </a:rPr>
              <a:t>Installation des </a:t>
            </a:r>
            <a:r>
              <a:rPr lang="fr-FR" sz="1000" dirty="0" err="1">
                <a:solidFill>
                  <a:schemeClr val="tx1"/>
                </a:solidFill>
              </a:rPr>
              <a:t>pré-requis</a:t>
            </a:r>
            <a:r>
              <a:rPr lang="fr-FR" sz="1000" dirty="0">
                <a:solidFill>
                  <a:schemeClr val="tx1"/>
                </a:solidFill>
              </a:rPr>
              <a:t> (fait au travers de la brique Bastion dans l’AMI socle)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800" dirty="0">
                <a:solidFill>
                  <a:schemeClr val="tx1"/>
                </a:solidFill>
              </a:rPr>
              <a:t>Compte local Admin ou User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800" dirty="0">
                <a:solidFill>
                  <a:schemeClr val="tx1"/>
                </a:solidFill>
              </a:rPr>
              <a:t>Droit Admin ou user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800" dirty="0">
                <a:solidFill>
                  <a:schemeClr val="tx1"/>
                </a:solidFill>
              </a:rPr>
              <a:t>Authentification linux </a:t>
            </a:r>
            <a:r>
              <a:rPr lang="fr-FR" sz="800" dirty="0" err="1">
                <a:solidFill>
                  <a:schemeClr val="tx1"/>
                </a:solidFill>
              </a:rPr>
              <a:t>User+Clé</a:t>
            </a:r>
            <a:endParaRPr lang="fr-FR" sz="8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800" dirty="0">
                <a:solidFill>
                  <a:schemeClr val="tx1"/>
                </a:solidFill>
              </a:rPr>
              <a:t>Authentification </a:t>
            </a:r>
            <a:r>
              <a:rPr lang="fr-FR" sz="800" dirty="0" err="1">
                <a:solidFill>
                  <a:schemeClr val="tx1"/>
                </a:solidFill>
              </a:rPr>
              <a:t>windows</a:t>
            </a:r>
            <a:r>
              <a:rPr lang="fr-FR" sz="800" dirty="0">
                <a:solidFill>
                  <a:schemeClr val="tx1"/>
                </a:solidFill>
              </a:rPr>
              <a:t> User + </a:t>
            </a:r>
            <a:r>
              <a:rPr lang="fr-FR" sz="800" dirty="0" err="1">
                <a:solidFill>
                  <a:schemeClr val="tx1"/>
                </a:solidFill>
              </a:rPr>
              <a:t>MdP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26" name="Organigramme : Alternative 25"/>
          <p:cNvSpPr/>
          <p:nvPr/>
        </p:nvSpPr>
        <p:spPr>
          <a:xfrm>
            <a:off x="2123728" y="4552377"/>
            <a:ext cx="2592288" cy="648072"/>
          </a:xfrm>
          <a:prstGeom prst="flowChartAlternateProcess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>
                <a:solidFill>
                  <a:schemeClr val="tx1"/>
                </a:solidFill>
              </a:rPr>
              <a:t>Vérification de la compliance Bastion au démarrage de l’instance avec l’utilisation du service </a:t>
            </a:r>
            <a:r>
              <a:rPr lang="fr-FR" sz="1000" b="1" dirty="0" err="1">
                <a:solidFill>
                  <a:schemeClr val="tx1"/>
                </a:solidFill>
              </a:rPr>
              <a:t>Rules</a:t>
            </a:r>
            <a:r>
              <a:rPr lang="fr-FR" sz="1000" dirty="0">
                <a:solidFill>
                  <a:schemeClr val="tx1"/>
                </a:solidFill>
              </a:rPr>
              <a:t> dans CONFIG</a:t>
            </a:r>
          </a:p>
        </p:txBody>
      </p:sp>
      <p:sp>
        <p:nvSpPr>
          <p:cNvPr id="27" name="Organigramme : Alternative 26"/>
          <p:cNvSpPr/>
          <p:nvPr/>
        </p:nvSpPr>
        <p:spPr>
          <a:xfrm>
            <a:off x="5580112" y="4683975"/>
            <a:ext cx="2592288" cy="444466"/>
          </a:xfrm>
          <a:prstGeom prst="flowChartAlternateProcess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>
                <a:solidFill>
                  <a:schemeClr val="tx1"/>
                </a:solidFill>
              </a:rPr>
              <a:t>Enrôlement automatique de la VM dans Bastion  </a:t>
            </a:r>
          </a:p>
        </p:txBody>
      </p:sp>
      <p:sp>
        <p:nvSpPr>
          <p:cNvPr id="29" name="Flèche droite 28"/>
          <p:cNvSpPr/>
          <p:nvPr/>
        </p:nvSpPr>
        <p:spPr>
          <a:xfrm rot="5400000">
            <a:off x="3277603" y="4281852"/>
            <a:ext cx="222147" cy="318903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Flèche droite 29"/>
          <p:cNvSpPr/>
          <p:nvPr/>
        </p:nvSpPr>
        <p:spPr>
          <a:xfrm>
            <a:off x="5004048" y="4749948"/>
            <a:ext cx="432048" cy="318903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rganigramme : Connecteur 30"/>
          <p:cNvSpPr/>
          <p:nvPr/>
        </p:nvSpPr>
        <p:spPr>
          <a:xfrm>
            <a:off x="7887207" y="4569948"/>
            <a:ext cx="252000" cy="252000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2" name="Organigramme : Connecteur 31"/>
          <p:cNvSpPr/>
          <p:nvPr/>
        </p:nvSpPr>
        <p:spPr>
          <a:xfrm>
            <a:off x="4427984" y="4444393"/>
            <a:ext cx="252000" cy="252000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3" name="Organigramme : Connecteur 32"/>
          <p:cNvSpPr/>
          <p:nvPr/>
        </p:nvSpPr>
        <p:spPr>
          <a:xfrm>
            <a:off x="4427984" y="3217540"/>
            <a:ext cx="252000" cy="252000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5" name="Organigramme : Alternative 34"/>
          <p:cNvSpPr/>
          <p:nvPr/>
        </p:nvSpPr>
        <p:spPr>
          <a:xfrm>
            <a:off x="1547664" y="1137059"/>
            <a:ext cx="7128791" cy="994911"/>
          </a:xfrm>
          <a:prstGeom prst="flowChartAlternateProcess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fr-FR" sz="1200" dirty="0">
                <a:solidFill>
                  <a:schemeClr val="tx1"/>
                </a:solidFill>
              </a:rPr>
              <a:t>Fonctionnement identique aux environnements On-</a:t>
            </a:r>
            <a:r>
              <a:rPr lang="fr-FR" sz="1200" dirty="0" err="1">
                <a:solidFill>
                  <a:schemeClr val="tx1"/>
                </a:solidFill>
              </a:rPr>
              <a:t>Premise</a:t>
            </a:r>
            <a:endParaRPr lang="fr-FR" sz="1200" dirty="0">
              <a:solidFill>
                <a:schemeClr val="tx1"/>
              </a:solidFill>
            </a:endParaRP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fr-FR" sz="1200" dirty="0">
                <a:solidFill>
                  <a:schemeClr val="tx1"/>
                </a:solidFill>
              </a:rPr>
              <a:t>Les utilisateurs se connectent aux instances Amazon uniquement via le Bastion (SSH et/ou RDP) 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fr-FR" sz="1200" dirty="0">
                <a:solidFill>
                  <a:schemeClr val="tx1"/>
                </a:solidFill>
              </a:rPr>
              <a:t>L'enregistrement (et le </a:t>
            </a:r>
            <a:r>
              <a:rPr lang="fr-FR" sz="1200" dirty="0" err="1">
                <a:solidFill>
                  <a:schemeClr val="tx1"/>
                </a:solidFill>
              </a:rPr>
              <a:t>désenregistrement</a:t>
            </a:r>
            <a:r>
              <a:rPr lang="fr-FR" sz="1200" dirty="0">
                <a:solidFill>
                  <a:schemeClr val="tx1"/>
                </a:solidFill>
              </a:rPr>
              <a:t>) des instances Amazon dans le Bastion est automatique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fr-FR" sz="1200" dirty="0">
                <a:solidFill>
                  <a:schemeClr val="tx1"/>
                </a:solidFill>
              </a:rPr>
              <a:t>Au démarrage d’une instance, une règle mise en place dans CONFIG dans une liste les </a:t>
            </a:r>
            <a:r>
              <a:rPr lang="fr-FR" sz="1200" dirty="0" err="1">
                <a:solidFill>
                  <a:schemeClr val="tx1"/>
                </a:solidFill>
              </a:rPr>
              <a:t>VM’s</a:t>
            </a:r>
            <a:r>
              <a:rPr lang="fr-FR" sz="1200" dirty="0">
                <a:solidFill>
                  <a:schemeClr val="tx1"/>
                </a:solidFill>
              </a:rPr>
              <a:t> qui ne sont pas en conformité BASTION 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7470804" y="841276"/>
            <a:ext cx="113364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Principes</a:t>
            </a:r>
          </a:p>
        </p:txBody>
      </p:sp>
      <p:sp>
        <p:nvSpPr>
          <p:cNvPr id="34" name="Rectangle 33"/>
          <p:cNvSpPr/>
          <p:nvPr/>
        </p:nvSpPr>
        <p:spPr>
          <a:xfrm flipV="1">
            <a:off x="5868144" y="2406625"/>
            <a:ext cx="2572658" cy="738907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 flipV="1">
            <a:off x="1999342" y="2405510"/>
            <a:ext cx="2572658" cy="738907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545828" y="2370488"/>
            <a:ext cx="3674244" cy="301567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302786" y="2370488"/>
            <a:ext cx="3373669" cy="301567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e 38"/>
          <p:cNvGrpSpPr/>
          <p:nvPr/>
        </p:nvGrpSpPr>
        <p:grpSpPr>
          <a:xfrm>
            <a:off x="467544" y="697260"/>
            <a:ext cx="720080" cy="4680520"/>
            <a:chOff x="467544" y="697260"/>
            <a:chExt cx="720080" cy="4680520"/>
          </a:xfrm>
        </p:grpSpPr>
        <p:sp>
          <p:nvSpPr>
            <p:cNvPr id="41" name="Rectangle 40"/>
            <p:cNvSpPr/>
            <p:nvPr/>
          </p:nvSpPr>
          <p:spPr>
            <a:xfrm>
              <a:off x="467544" y="697260"/>
              <a:ext cx="720080" cy="4680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64" y="731308"/>
              <a:ext cx="396000" cy="3960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43" name="Image 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330" y="1244628"/>
              <a:ext cx="527868" cy="396000"/>
            </a:xfrm>
            <a:prstGeom prst="rect">
              <a:avLst/>
            </a:prstGeom>
          </p:spPr>
        </p:pic>
        <p:pic>
          <p:nvPicPr>
            <p:cNvPr id="44" name="Espace réservé du contenu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945" y="2785492"/>
              <a:ext cx="606639" cy="396000"/>
            </a:xfrm>
            <a:prstGeom prst="rect">
              <a:avLst/>
            </a:prstGeom>
          </p:spPr>
        </p:pic>
        <p:pic>
          <p:nvPicPr>
            <p:cNvPr id="45" name="Image 4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494" y="3298812"/>
              <a:ext cx="365541" cy="396000"/>
            </a:xfrm>
            <a:prstGeom prst="rect">
              <a:avLst/>
            </a:prstGeom>
          </p:spPr>
        </p:pic>
        <p:pic>
          <p:nvPicPr>
            <p:cNvPr id="46" name="Image 4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64" y="3812132"/>
              <a:ext cx="396000" cy="396000"/>
            </a:xfrm>
            <a:prstGeom prst="rect">
              <a:avLst/>
            </a:prstGeom>
          </p:spPr>
        </p:pic>
        <p:pic>
          <p:nvPicPr>
            <p:cNvPr id="47" name="Image 4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065" y="2309211"/>
              <a:ext cx="506550" cy="396000"/>
            </a:xfrm>
            <a:prstGeom prst="rect">
              <a:avLst/>
            </a:prstGeom>
          </p:spPr>
        </p:pic>
        <p:pic>
          <p:nvPicPr>
            <p:cNvPr id="48" name="Image 4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64" y="4324548"/>
              <a:ext cx="396000" cy="396000"/>
            </a:xfrm>
            <a:prstGeom prst="rect">
              <a:avLst/>
            </a:prstGeom>
          </p:spPr>
        </p:pic>
        <p:pic>
          <p:nvPicPr>
            <p:cNvPr id="49" name="Image 4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264" y="4837868"/>
              <a:ext cx="528000" cy="396000"/>
            </a:xfrm>
            <a:prstGeom prst="rect">
              <a:avLst/>
            </a:prstGeom>
          </p:spPr>
        </p:pic>
      </p:grpSp>
      <p:pic>
        <p:nvPicPr>
          <p:cNvPr id="50" name="Image 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4" y="1744220"/>
            <a:ext cx="512416" cy="44928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67544" y="4264345"/>
            <a:ext cx="720080" cy="1121818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7544" y="731306"/>
            <a:ext cx="720080" cy="2963505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97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12640"/>
            <a:ext cx="8208912" cy="412612"/>
          </a:xfrm>
        </p:spPr>
        <p:txBody>
          <a:bodyPr/>
          <a:lstStyle/>
          <a:p>
            <a:pPr algn="r"/>
            <a:r>
              <a:rPr lang="fr-FR" sz="2800" dirty="0">
                <a:solidFill>
                  <a:schemeClr val="accent1">
                    <a:lumMod val="75000"/>
                  </a:schemeClr>
                </a:solidFill>
              </a:rPr>
              <a:t>Existant </a:t>
            </a: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</a:t>
            </a:r>
            <a:r>
              <a:rPr lang="fr-FR" sz="2800" dirty="0" smtClean="0">
                <a:solidFill>
                  <a:schemeClr val="tx1"/>
                </a:solidFill>
              </a:rPr>
              <a:t>Déploiement </a:t>
            </a:r>
            <a:r>
              <a:rPr lang="fr-FR" sz="2800" dirty="0">
                <a:solidFill>
                  <a:schemeClr val="tx1"/>
                </a:solidFill>
              </a:rPr>
              <a:t>d’une application</a:t>
            </a:r>
          </a:p>
        </p:txBody>
      </p:sp>
      <p:sp>
        <p:nvSpPr>
          <p:cNvPr id="15" name="Pentagone 14"/>
          <p:cNvSpPr/>
          <p:nvPr/>
        </p:nvSpPr>
        <p:spPr>
          <a:xfrm>
            <a:off x="467544" y="657301"/>
            <a:ext cx="8208912" cy="45719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89" y="792088"/>
            <a:ext cx="2460983" cy="170537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551024"/>
            <a:ext cx="3491880" cy="1440488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408225"/>
            <a:ext cx="3393234" cy="16734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628364"/>
            <a:ext cx="3347864" cy="1910452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29" name="Virage 28"/>
          <p:cNvSpPr/>
          <p:nvPr/>
        </p:nvSpPr>
        <p:spPr>
          <a:xfrm flipV="1">
            <a:off x="2423668" y="2542180"/>
            <a:ext cx="276124" cy="315320"/>
          </a:xfrm>
          <a:prstGeom prst="bentArrow">
            <a:avLst>
              <a:gd name="adj1" fmla="val 18557"/>
              <a:gd name="adj2" fmla="val 25000"/>
              <a:gd name="adj3" fmla="val 25000"/>
              <a:gd name="adj4" fmla="val 4375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Virage 29"/>
          <p:cNvSpPr/>
          <p:nvPr/>
        </p:nvSpPr>
        <p:spPr>
          <a:xfrm flipV="1">
            <a:off x="3503788" y="2929610"/>
            <a:ext cx="276124" cy="315320"/>
          </a:xfrm>
          <a:prstGeom prst="bentArrow">
            <a:avLst>
              <a:gd name="adj1" fmla="val 18557"/>
              <a:gd name="adj2" fmla="val 25000"/>
              <a:gd name="adj3" fmla="val 25000"/>
              <a:gd name="adj4" fmla="val 4375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Virage 30"/>
          <p:cNvSpPr/>
          <p:nvPr/>
        </p:nvSpPr>
        <p:spPr>
          <a:xfrm flipV="1">
            <a:off x="5129674" y="4207228"/>
            <a:ext cx="276124" cy="315320"/>
          </a:xfrm>
          <a:prstGeom prst="bentArrow">
            <a:avLst>
              <a:gd name="adj1" fmla="val 18557"/>
              <a:gd name="adj2" fmla="val 25000"/>
              <a:gd name="adj3" fmla="val 25000"/>
              <a:gd name="adj4" fmla="val 4375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rganigramme : Connecteur 31"/>
          <p:cNvSpPr/>
          <p:nvPr/>
        </p:nvSpPr>
        <p:spPr>
          <a:xfrm>
            <a:off x="8082376" y="733292"/>
            <a:ext cx="252000" cy="252000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3" name="Organigramme : Alternative 32"/>
          <p:cNvSpPr/>
          <p:nvPr/>
        </p:nvSpPr>
        <p:spPr>
          <a:xfrm>
            <a:off x="4644008" y="885298"/>
            <a:ext cx="3528392" cy="267064"/>
          </a:xfrm>
          <a:prstGeom prst="flowChartAlternateProcess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00" dirty="0">
                <a:solidFill>
                  <a:schemeClr val="tx1"/>
                </a:solidFill>
              </a:rPr>
              <a:t>A partir de l’interface Jenkins, sélection de l’application et paramétrage</a:t>
            </a:r>
          </a:p>
        </p:txBody>
      </p:sp>
      <p:sp>
        <p:nvSpPr>
          <p:cNvPr id="34" name="Organigramme : Connecteur 33"/>
          <p:cNvSpPr/>
          <p:nvPr/>
        </p:nvSpPr>
        <p:spPr>
          <a:xfrm>
            <a:off x="8064416" y="1273324"/>
            <a:ext cx="252000" cy="252000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5" name="Organigramme : Alternative 34"/>
          <p:cNvSpPr/>
          <p:nvPr/>
        </p:nvSpPr>
        <p:spPr>
          <a:xfrm>
            <a:off x="6372200" y="1453316"/>
            <a:ext cx="1728248" cy="267064"/>
          </a:xfrm>
          <a:prstGeom prst="flowChartAlternateProcess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00" dirty="0">
                <a:solidFill>
                  <a:schemeClr val="tx1"/>
                </a:solidFill>
              </a:rPr>
              <a:t>Construction de l’environnement</a:t>
            </a:r>
          </a:p>
        </p:txBody>
      </p:sp>
      <p:sp>
        <p:nvSpPr>
          <p:cNvPr id="36" name="Organigramme : Alternative 35"/>
          <p:cNvSpPr/>
          <p:nvPr/>
        </p:nvSpPr>
        <p:spPr>
          <a:xfrm>
            <a:off x="1547664" y="3670556"/>
            <a:ext cx="1152128" cy="267064"/>
          </a:xfrm>
          <a:prstGeom prst="flowChartAlternateProcess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00" dirty="0">
                <a:solidFill>
                  <a:schemeClr val="tx1"/>
                </a:solidFill>
              </a:rPr>
              <a:t>Tests avant livraison</a:t>
            </a:r>
          </a:p>
        </p:txBody>
      </p:sp>
      <p:sp>
        <p:nvSpPr>
          <p:cNvPr id="37" name="Organigramme : Connecteur 36"/>
          <p:cNvSpPr/>
          <p:nvPr/>
        </p:nvSpPr>
        <p:spPr>
          <a:xfrm>
            <a:off x="1382710" y="3505600"/>
            <a:ext cx="252000" cy="252000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8" name="Organigramme : Alternative 37"/>
          <p:cNvSpPr/>
          <p:nvPr/>
        </p:nvSpPr>
        <p:spPr>
          <a:xfrm>
            <a:off x="1568602" y="4534652"/>
            <a:ext cx="1995286" cy="267064"/>
          </a:xfrm>
          <a:prstGeom prst="flowChartAlternateProcess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00" dirty="0">
                <a:solidFill>
                  <a:schemeClr val="tx1"/>
                </a:solidFill>
              </a:rPr>
              <a:t>Lancement de l’instance.</a:t>
            </a:r>
          </a:p>
          <a:p>
            <a:r>
              <a:rPr lang="fr-FR" sz="800" dirty="0">
                <a:solidFill>
                  <a:schemeClr val="tx1"/>
                </a:solidFill>
              </a:rPr>
              <a:t>Mise en place des </a:t>
            </a:r>
            <a:r>
              <a:rPr lang="fr-FR" sz="800" dirty="0" err="1">
                <a:solidFill>
                  <a:schemeClr val="tx1"/>
                </a:solidFill>
              </a:rPr>
              <a:t>tag’s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39" name="Organigramme : Connecteur 38"/>
          <p:cNvSpPr/>
          <p:nvPr/>
        </p:nvSpPr>
        <p:spPr>
          <a:xfrm>
            <a:off x="1403648" y="4369696"/>
            <a:ext cx="252000" cy="252000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grpSp>
        <p:nvGrpSpPr>
          <p:cNvPr id="51" name="Groupe 50"/>
          <p:cNvGrpSpPr/>
          <p:nvPr/>
        </p:nvGrpSpPr>
        <p:grpSpPr>
          <a:xfrm>
            <a:off x="467544" y="697260"/>
            <a:ext cx="720080" cy="4680520"/>
            <a:chOff x="467544" y="697260"/>
            <a:chExt cx="720080" cy="4680520"/>
          </a:xfrm>
        </p:grpSpPr>
        <p:sp>
          <p:nvSpPr>
            <p:cNvPr id="52" name="Rectangle 51"/>
            <p:cNvSpPr/>
            <p:nvPr/>
          </p:nvSpPr>
          <p:spPr>
            <a:xfrm>
              <a:off x="467544" y="697260"/>
              <a:ext cx="720080" cy="4680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3" name="Image 5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64" y="731308"/>
              <a:ext cx="396000" cy="3960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54" name="Image 5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330" y="1244628"/>
              <a:ext cx="527868" cy="396000"/>
            </a:xfrm>
            <a:prstGeom prst="rect">
              <a:avLst/>
            </a:prstGeom>
          </p:spPr>
        </p:pic>
        <p:pic>
          <p:nvPicPr>
            <p:cNvPr id="55" name="Espace réservé du contenu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945" y="2785492"/>
              <a:ext cx="606639" cy="396000"/>
            </a:xfrm>
            <a:prstGeom prst="rect">
              <a:avLst/>
            </a:prstGeom>
          </p:spPr>
        </p:pic>
        <p:pic>
          <p:nvPicPr>
            <p:cNvPr id="56" name="Image 5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494" y="3298812"/>
              <a:ext cx="365541" cy="396000"/>
            </a:xfrm>
            <a:prstGeom prst="rect">
              <a:avLst/>
            </a:prstGeom>
          </p:spPr>
        </p:pic>
        <p:pic>
          <p:nvPicPr>
            <p:cNvPr id="57" name="Image 5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64" y="3812132"/>
              <a:ext cx="396000" cy="396000"/>
            </a:xfrm>
            <a:prstGeom prst="rect">
              <a:avLst/>
            </a:prstGeom>
          </p:spPr>
        </p:pic>
        <p:pic>
          <p:nvPicPr>
            <p:cNvPr id="58" name="Image 5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065" y="2309211"/>
              <a:ext cx="506550" cy="396000"/>
            </a:xfrm>
            <a:prstGeom prst="rect">
              <a:avLst/>
            </a:prstGeom>
          </p:spPr>
        </p:pic>
        <p:pic>
          <p:nvPicPr>
            <p:cNvPr id="59" name="Image 5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64" y="4324548"/>
              <a:ext cx="396000" cy="396000"/>
            </a:xfrm>
            <a:prstGeom prst="rect">
              <a:avLst/>
            </a:prstGeom>
          </p:spPr>
        </p:pic>
        <p:pic>
          <p:nvPicPr>
            <p:cNvPr id="60" name="Image 5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264" y="4837868"/>
              <a:ext cx="528000" cy="396000"/>
            </a:xfrm>
            <a:prstGeom prst="rect">
              <a:avLst/>
            </a:prstGeom>
          </p:spPr>
        </p:pic>
      </p:grpSp>
      <p:pic>
        <p:nvPicPr>
          <p:cNvPr id="61" name="Image 6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4" y="1744220"/>
            <a:ext cx="512416" cy="44928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67544" y="731306"/>
            <a:ext cx="720080" cy="3475922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7544" y="4748237"/>
            <a:ext cx="720080" cy="63792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07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Monitoring :</a:t>
            </a:r>
            <a:r>
              <a:rPr lang="fr-FR" dirty="0"/>
              <a:t> </a:t>
            </a:r>
            <a:r>
              <a:rPr lang="fr-FR" dirty="0" err="1"/>
              <a:t>Dynatrace</a:t>
            </a:r>
            <a:r>
              <a:rPr lang="fr-FR" dirty="0" smtClean="0"/>
              <a:t> </a:t>
            </a:r>
            <a:r>
              <a:rPr lang="fr-FR" dirty="0" err="1" smtClean="0"/>
              <a:t>Synthetic</a:t>
            </a:r>
            <a:r>
              <a:rPr lang="fr-FR" dirty="0" smtClean="0"/>
              <a:t> Monitoring / </a:t>
            </a:r>
            <a:r>
              <a:rPr lang="fr-FR" dirty="0" err="1" smtClean="0"/>
              <a:t>OneAgent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" y="769268"/>
            <a:ext cx="4493298" cy="280831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7" name="ZoneTexte 6"/>
          <p:cNvSpPr txBox="1"/>
          <p:nvPr/>
        </p:nvSpPr>
        <p:spPr>
          <a:xfrm>
            <a:off x="6127" y="3577580"/>
            <a:ext cx="82586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 smtClean="0"/>
              <a:t>Source : wiki DOIT</a:t>
            </a:r>
            <a:endParaRPr lang="fr-FR" sz="6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465" y="2713484"/>
            <a:ext cx="5040352" cy="280064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9" name="ZoneTexte 8"/>
          <p:cNvSpPr txBox="1"/>
          <p:nvPr/>
        </p:nvSpPr>
        <p:spPr>
          <a:xfrm>
            <a:off x="4427984" y="5233764"/>
            <a:ext cx="114967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 smtClean="0"/>
              <a:t>Source : site web </a:t>
            </a:r>
            <a:r>
              <a:rPr lang="fr-FR" sz="600" dirty="0" err="1" smtClean="0"/>
              <a:t>Dynatrace</a:t>
            </a:r>
            <a:endParaRPr lang="fr-FR" sz="600" dirty="0"/>
          </a:p>
        </p:txBody>
      </p:sp>
    </p:spTree>
    <p:extLst>
      <p:ext uri="{BB962C8B-B14F-4D97-AF65-F5344CB8AC3E}">
        <p14:creationId xmlns:p14="http://schemas.microsoft.com/office/powerpoint/2010/main" val="314646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Prochaines priorités</a:t>
            </a:r>
            <a:br>
              <a:rPr lang="fr-FR" dirty="0" smtClean="0"/>
            </a:br>
            <a:r>
              <a:rPr lang="fr-FR" dirty="0" smtClean="0"/>
              <a:t>Chantiers structurants à lancer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Réseau : </a:t>
            </a:r>
          </a:p>
          <a:p>
            <a:pPr lvl="1"/>
            <a:r>
              <a:rPr lang="fr-FR" dirty="0"/>
              <a:t>O</a:t>
            </a:r>
            <a:r>
              <a:rPr lang="fr-FR" dirty="0" smtClean="0"/>
              <a:t>uvrir un accès internet depuis AWS (</a:t>
            </a:r>
            <a:r>
              <a:rPr lang="fr-FR" dirty="0" err="1" smtClean="0"/>
              <a:t>MySL</a:t>
            </a:r>
            <a:r>
              <a:rPr lang="fr-FR" dirty="0" smtClean="0"/>
              <a:t>, API GW)</a:t>
            </a:r>
          </a:p>
          <a:p>
            <a:pPr lvl="1"/>
            <a:r>
              <a:rPr lang="fr-FR" dirty="0" smtClean="0"/>
              <a:t>Interconnecter AWS et </a:t>
            </a:r>
            <a:r>
              <a:rPr lang="fr-FR" dirty="0" err="1" smtClean="0"/>
              <a:t>Swiss</a:t>
            </a:r>
            <a:r>
              <a:rPr lang="fr-FR" dirty="0" smtClean="0"/>
              <a:t> Life au travers d’une liaison </a:t>
            </a:r>
            <a:r>
              <a:rPr lang="fr-FR" dirty="0" smtClean="0"/>
              <a:t>dédiée Direct </a:t>
            </a:r>
            <a:r>
              <a:rPr lang="fr-FR" dirty="0" err="1" smtClean="0"/>
              <a:t>Connect</a:t>
            </a:r>
            <a:r>
              <a:rPr lang="fr-FR" dirty="0" smtClean="0"/>
              <a:t> 124k€TTC/an 2GB</a:t>
            </a:r>
            <a:endParaRPr lang="fr-FR" dirty="0" smtClean="0"/>
          </a:p>
          <a:p>
            <a:r>
              <a:rPr lang="fr-FR" dirty="0" smtClean="0"/>
              <a:t>Opérations</a:t>
            </a:r>
          </a:p>
          <a:p>
            <a:pPr lvl="1"/>
            <a:r>
              <a:rPr lang="fr-FR" dirty="0" smtClean="0"/>
              <a:t>Utiliser les services AWS (SSM) pour gérer le patch management des instances</a:t>
            </a:r>
          </a:p>
          <a:p>
            <a:pPr lvl="1"/>
            <a:r>
              <a:rPr lang="fr-FR" dirty="0"/>
              <a:t>Vérifier utilisabilité de </a:t>
            </a:r>
            <a:r>
              <a:rPr lang="fr-FR" dirty="0" err="1" smtClean="0"/>
              <a:t>Dynatrace</a:t>
            </a:r>
            <a:r>
              <a:rPr lang="fr-FR" dirty="0" smtClean="0"/>
              <a:t>. Sujet coût à voir également.</a:t>
            </a:r>
            <a:endParaRPr lang="fr-FR" dirty="0"/>
          </a:p>
          <a:p>
            <a:r>
              <a:rPr lang="fr-FR" dirty="0" smtClean="0"/>
              <a:t>Sécurité :</a:t>
            </a:r>
          </a:p>
          <a:p>
            <a:pPr lvl="1"/>
            <a:r>
              <a:rPr lang="fr-FR" dirty="0" smtClean="0"/>
              <a:t>Expérimenter un outil de contrôle de compliance automatisé (Cloud </a:t>
            </a:r>
            <a:r>
              <a:rPr lang="fr-FR" dirty="0" err="1" smtClean="0"/>
              <a:t>Custodian</a:t>
            </a:r>
            <a:r>
              <a:rPr lang="fr-FR" dirty="0" smtClean="0"/>
              <a:t>?)</a:t>
            </a:r>
          </a:p>
          <a:p>
            <a:pPr lvl="1"/>
            <a:r>
              <a:rPr lang="fr-FR" dirty="0" smtClean="0"/>
              <a:t>Inclure Bastion dans chaîne de déploiement – affiner cible d’utilisation Bastion</a:t>
            </a:r>
          </a:p>
          <a:p>
            <a:pPr lvl="1"/>
            <a:r>
              <a:rPr lang="fr-FR" dirty="0" smtClean="0"/>
              <a:t>Revoir gestion des certificats?</a:t>
            </a:r>
          </a:p>
          <a:p>
            <a:pPr lvl="1"/>
            <a:r>
              <a:rPr lang="fr-FR" dirty="0" smtClean="0"/>
              <a:t>Vérifier que le produit WAF d’Amazon ne peut convenir et le cas échéant identifier produit qui convient sur AWS</a:t>
            </a:r>
          </a:p>
          <a:p>
            <a:r>
              <a:rPr lang="fr-FR" dirty="0" smtClean="0"/>
              <a:t>Support</a:t>
            </a:r>
          </a:p>
          <a:p>
            <a:pPr lvl="1"/>
            <a:r>
              <a:rPr lang="fr-FR" dirty="0" smtClean="0"/>
              <a:t>Impacts d’implémentation de </a:t>
            </a:r>
            <a:r>
              <a:rPr lang="fr-FR" dirty="0" err="1" smtClean="0"/>
              <a:t>Dynatrace</a:t>
            </a:r>
            <a:r>
              <a:rPr lang="fr-FR" dirty="0" smtClean="0"/>
              <a:t> sur projet CI/CD et sur licences</a:t>
            </a:r>
            <a:endParaRPr lang="fr-FR" dirty="0" smtClean="0"/>
          </a:p>
          <a:p>
            <a:r>
              <a:rPr lang="fr-FR" dirty="0" smtClean="0"/>
              <a:t>Autres questions</a:t>
            </a:r>
          </a:p>
          <a:p>
            <a:pPr lvl="1"/>
            <a:r>
              <a:rPr lang="fr-FR" dirty="0" smtClean="0"/>
              <a:t>Monter atelier dédié pour gestion des différents types de logs / outils cibles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392" y="193204"/>
            <a:ext cx="963563" cy="94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8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SWL1004"/>
  <p:tag name="TEMPLATEID" val="SwissLife"/>
  <p:tag name="LANGUAGEID" val="1036"/>
  <p:tag name="CLASSIFICATION" val="3"/>
  <p:tag name="COLORTHEMEID" val="1"/>
  <p:tag name="CLIENT" val="SWL"/>
  <p:tag name="VERSION" val="1004"/>
  <p:tag name="REFERENCEDATE" val="43762"/>
  <p:tag name="DATE" val="24.10.2019"/>
  <p:tag name="FOOTER1" val="Direction des Systèmes d'Information - Novembre 2019"/>
  <p:tag name="SHOWFOOTER" val="1"/>
  <p:tag name="BRANDID" val="SwissLife"/>
  <p:tag name="STATUS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Fram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Hid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Fram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SHO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FONT=0,0,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noteBox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Hid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SHO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FONT=0,0,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SHO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Fram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gendaTitleFrame"/>
  <p:tag name="HANDLINGCONTENT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SHO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Fram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HID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NAME" val="C:\Program Files\Microsoft Office\Templates\Brandic\PowerPoint\Images\Title Images\05. Singles\Single_08.jp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Fram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SHO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FONT=0,0,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FONT=0,0,0"/>
</p:tagLst>
</file>

<file path=ppt/theme/theme1.xml><?xml version="1.0" encoding="utf-8"?>
<a:theme xmlns:a="http://schemas.openxmlformats.org/drawingml/2006/main" name="Swiss Life">
  <a:themeElements>
    <a:clrScheme name="SwissLife">
      <a:dk1>
        <a:srgbClr val="000000"/>
      </a:dk1>
      <a:lt1>
        <a:srgbClr val="FFFFFF"/>
      </a:lt1>
      <a:dk2>
        <a:srgbClr val="A11C36"/>
      </a:dk2>
      <a:lt2>
        <a:srgbClr val="D82034"/>
      </a:lt2>
      <a:accent1>
        <a:srgbClr val="A11C36"/>
      </a:accent1>
      <a:accent2>
        <a:srgbClr val="D08E9B"/>
      </a:accent2>
      <a:accent3>
        <a:srgbClr val="808080"/>
      </a:accent3>
      <a:accent4>
        <a:srgbClr val="C0C0C0"/>
      </a:accent4>
      <a:accent5>
        <a:srgbClr val="6D1874"/>
      </a:accent5>
      <a:accent6>
        <a:srgbClr val="B68CBA"/>
      </a:accent6>
      <a:hlink>
        <a:srgbClr val="D82034"/>
      </a:hlink>
      <a:folHlink>
        <a:srgbClr val="808080"/>
      </a:folHlink>
    </a:clrScheme>
    <a:fontScheme name="SwissLif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>
            <a:solidFill>
              <a:srgbClr val="FFFFFF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SwissLife">
        <a:dk1>
          <a:sysClr val="windowText" lastClr="000000"/>
        </a:dk1>
        <a:lt1>
          <a:sysClr val="window" lastClr="FFFFFF"/>
        </a:lt1>
        <a:dk2>
          <a:srgbClr val="A11C36"/>
        </a:dk2>
        <a:lt2>
          <a:srgbClr val="D82034"/>
        </a:lt2>
        <a:accent1>
          <a:srgbClr val="A11C36"/>
        </a:accent1>
        <a:accent2>
          <a:srgbClr val="D08E9B"/>
        </a:accent2>
        <a:accent3>
          <a:srgbClr val="808080"/>
        </a:accent3>
        <a:accent4>
          <a:srgbClr val="C0C0C0"/>
        </a:accent4>
        <a:accent5>
          <a:srgbClr val="6D1874"/>
        </a:accent5>
        <a:accent6>
          <a:srgbClr val="B68CBA"/>
        </a:accent6>
        <a:hlink>
          <a:srgbClr val="D82034"/>
        </a:hlink>
        <a:folHlink>
          <a:srgbClr val="A0A0A0"/>
        </a:folHlink>
      </a:clrScheme>
    </a:extraClrScheme>
  </a:extraClrSchemeLst>
  <a:extLst>
    <a:ext uri="{05A4C25C-085E-4340-85A3-A5531E510DB2}">
      <thm15:themeFamily xmlns:thm15="http://schemas.microsoft.com/office/thememl/2012/main" name="SwissLife_20180802(1).potx" id="{8990695B-874F-473D-B75C-CC19CCF7861F}" vid="{5D6F0402-B010-4FCA-9BF3-046832CD86C2}"/>
    </a:ext>
  </a:extLst>
</a:theme>
</file>

<file path=ppt/theme/theme2.xml><?xml version="1.0" encoding="utf-8"?>
<a:theme xmlns:a="http://schemas.openxmlformats.org/drawingml/2006/main" name="Office Theme">
  <a:themeElements>
    <a:clrScheme name="SwissLife - Bordeaux">
      <a:dk1>
        <a:sysClr val="windowText" lastClr="000000"/>
      </a:dk1>
      <a:lt1>
        <a:sysClr val="window" lastClr="FFFFFF"/>
      </a:lt1>
      <a:dk2>
        <a:srgbClr val="A11C36"/>
      </a:dk2>
      <a:lt2>
        <a:srgbClr val="D82034"/>
      </a:lt2>
      <a:accent1>
        <a:srgbClr val="A11C36"/>
      </a:accent1>
      <a:accent2>
        <a:srgbClr val="D08E9B"/>
      </a:accent2>
      <a:accent3>
        <a:srgbClr val="808080"/>
      </a:accent3>
      <a:accent4>
        <a:srgbClr val="C0C0C0"/>
      </a:accent4>
      <a:accent5>
        <a:srgbClr val="6D1874"/>
      </a:accent5>
      <a:accent6>
        <a:srgbClr val="B68CBA"/>
      </a:accent6>
      <a:hlink>
        <a:srgbClr val="0000FF"/>
      </a:hlink>
      <a:folHlink>
        <a:srgbClr val="6D1874"/>
      </a:folHlink>
    </a:clrScheme>
    <a:fontScheme name="SwissLif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wissLife - Bordeaux">
      <a:dk1>
        <a:sysClr val="windowText" lastClr="000000"/>
      </a:dk1>
      <a:lt1>
        <a:sysClr val="window" lastClr="FFFFFF"/>
      </a:lt1>
      <a:dk2>
        <a:srgbClr val="A11C36"/>
      </a:dk2>
      <a:lt2>
        <a:srgbClr val="D82034"/>
      </a:lt2>
      <a:accent1>
        <a:srgbClr val="A11C36"/>
      </a:accent1>
      <a:accent2>
        <a:srgbClr val="D08E9B"/>
      </a:accent2>
      <a:accent3>
        <a:srgbClr val="808080"/>
      </a:accent3>
      <a:accent4>
        <a:srgbClr val="C0C0C0"/>
      </a:accent4>
      <a:accent5>
        <a:srgbClr val="6D1874"/>
      </a:accent5>
      <a:accent6>
        <a:srgbClr val="B68CBA"/>
      </a:accent6>
      <a:hlink>
        <a:srgbClr val="0000FF"/>
      </a:hlink>
      <a:folHlink>
        <a:srgbClr val="6D1874"/>
      </a:folHlink>
    </a:clrScheme>
    <a:fontScheme name="SwissLif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wiss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D08E9B"/>
    </a:accent2>
    <a:accent3>
      <a:srgbClr val="808080"/>
    </a:accent3>
    <a:accent4>
      <a:srgbClr val="C0C0C0"/>
    </a:accent4>
    <a:accent5>
      <a:srgbClr val="6D1874"/>
    </a:accent5>
    <a:accent6>
      <a:srgbClr val="B68CBA"/>
    </a:accent6>
    <a:hlink>
      <a:srgbClr val="D82034"/>
    </a:hlink>
    <a:folHlink>
      <a:srgbClr val="808080"/>
    </a:folHlink>
  </a:clrScheme>
</a:themeOverride>
</file>

<file path=ppt/theme/themeOverride10.xml><?xml version="1.0" encoding="utf-8"?>
<a:themeOverride xmlns:a="http://schemas.openxmlformats.org/drawingml/2006/main">
  <a:clrScheme name="Swiss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D08E9B"/>
    </a:accent2>
    <a:accent3>
      <a:srgbClr val="808080"/>
    </a:accent3>
    <a:accent4>
      <a:srgbClr val="C0C0C0"/>
    </a:accent4>
    <a:accent5>
      <a:srgbClr val="6D1874"/>
    </a:accent5>
    <a:accent6>
      <a:srgbClr val="B68CBA"/>
    </a:accent6>
    <a:hlink>
      <a:srgbClr val="D82034"/>
    </a:hlink>
    <a:folHlink>
      <a:srgbClr val="808080"/>
    </a:folHlink>
  </a:clrScheme>
</a:themeOverride>
</file>

<file path=ppt/theme/themeOverride11.xml><?xml version="1.0" encoding="utf-8"?>
<a:themeOverride xmlns:a="http://schemas.openxmlformats.org/drawingml/2006/main">
  <a:clrScheme name="Swiss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D08E9B"/>
    </a:accent2>
    <a:accent3>
      <a:srgbClr val="808080"/>
    </a:accent3>
    <a:accent4>
      <a:srgbClr val="C0C0C0"/>
    </a:accent4>
    <a:accent5>
      <a:srgbClr val="6D1874"/>
    </a:accent5>
    <a:accent6>
      <a:srgbClr val="B68CBA"/>
    </a:accent6>
    <a:hlink>
      <a:srgbClr val="D82034"/>
    </a:hlink>
    <a:folHlink>
      <a:srgbClr val="808080"/>
    </a:folHlink>
  </a:clrScheme>
</a:themeOverride>
</file>

<file path=ppt/theme/themeOverride12.xml><?xml version="1.0" encoding="utf-8"?>
<a:themeOverride xmlns:a="http://schemas.openxmlformats.org/drawingml/2006/main">
  <a:clrScheme name="Swiss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D08E9B"/>
    </a:accent2>
    <a:accent3>
      <a:srgbClr val="808080"/>
    </a:accent3>
    <a:accent4>
      <a:srgbClr val="C0C0C0"/>
    </a:accent4>
    <a:accent5>
      <a:srgbClr val="6D1874"/>
    </a:accent5>
    <a:accent6>
      <a:srgbClr val="B68CBA"/>
    </a:accent6>
    <a:hlink>
      <a:srgbClr val="D82034"/>
    </a:hlink>
    <a:folHlink>
      <a:srgbClr val="808080"/>
    </a:folHlink>
  </a:clrScheme>
</a:themeOverride>
</file>

<file path=ppt/theme/themeOverride13.xml><?xml version="1.0" encoding="utf-8"?>
<a:themeOverride xmlns:a="http://schemas.openxmlformats.org/drawingml/2006/main">
  <a:clrScheme name="Swiss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D08E9B"/>
    </a:accent2>
    <a:accent3>
      <a:srgbClr val="808080"/>
    </a:accent3>
    <a:accent4>
      <a:srgbClr val="C0C0C0"/>
    </a:accent4>
    <a:accent5>
      <a:srgbClr val="6D1874"/>
    </a:accent5>
    <a:accent6>
      <a:srgbClr val="B68CBA"/>
    </a:accent6>
    <a:hlink>
      <a:srgbClr val="D82034"/>
    </a:hlink>
    <a:folHlink>
      <a:srgbClr val="808080"/>
    </a:folHlink>
  </a:clrScheme>
</a:themeOverride>
</file>

<file path=ppt/theme/themeOverride14.xml><?xml version="1.0" encoding="utf-8"?>
<a:themeOverride xmlns:a="http://schemas.openxmlformats.org/drawingml/2006/main">
  <a:clrScheme name="Swiss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D08E9B"/>
    </a:accent2>
    <a:accent3>
      <a:srgbClr val="808080"/>
    </a:accent3>
    <a:accent4>
      <a:srgbClr val="C0C0C0"/>
    </a:accent4>
    <a:accent5>
      <a:srgbClr val="6D1874"/>
    </a:accent5>
    <a:accent6>
      <a:srgbClr val="B68CBA"/>
    </a:accent6>
    <a:hlink>
      <a:srgbClr val="D82034"/>
    </a:hlink>
    <a:folHlink>
      <a:srgbClr val="808080"/>
    </a:folHlink>
  </a:clrScheme>
</a:themeOverride>
</file>

<file path=ppt/theme/themeOverride15.xml><?xml version="1.0" encoding="utf-8"?>
<a:themeOverride xmlns:a="http://schemas.openxmlformats.org/drawingml/2006/main">
  <a:clrScheme name="Swiss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D08E9B"/>
    </a:accent2>
    <a:accent3>
      <a:srgbClr val="808080"/>
    </a:accent3>
    <a:accent4>
      <a:srgbClr val="C0C0C0"/>
    </a:accent4>
    <a:accent5>
      <a:srgbClr val="6D1874"/>
    </a:accent5>
    <a:accent6>
      <a:srgbClr val="B68CBA"/>
    </a:accent6>
    <a:hlink>
      <a:srgbClr val="D82034"/>
    </a:hlink>
    <a:folHlink>
      <a:srgbClr val="808080"/>
    </a:folHlink>
  </a:clrScheme>
</a:themeOverride>
</file>

<file path=ppt/theme/themeOverride16.xml><?xml version="1.0" encoding="utf-8"?>
<a:themeOverride xmlns:a="http://schemas.openxmlformats.org/drawingml/2006/main">
  <a:clrScheme name="Swiss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D08E9B"/>
    </a:accent2>
    <a:accent3>
      <a:srgbClr val="808080"/>
    </a:accent3>
    <a:accent4>
      <a:srgbClr val="C0C0C0"/>
    </a:accent4>
    <a:accent5>
      <a:srgbClr val="6D1874"/>
    </a:accent5>
    <a:accent6>
      <a:srgbClr val="B68CBA"/>
    </a:accent6>
    <a:hlink>
      <a:srgbClr val="D82034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Swiss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D08E9B"/>
    </a:accent2>
    <a:accent3>
      <a:srgbClr val="808080"/>
    </a:accent3>
    <a:accent4>
      <a:srgbClr val="C0C0C0"/>
    </a:accent4>
    <a:accent5>
      <a:srgbClr val="6D1874"/>
    </a:accent5>
    <a:accent6>
      <a:srgbClr val="B68CBA"/>
    </a:accent6>
    <a:hlink>
      <a:srgbClr val="D82034"/>
    </a:hlink>
    <a:folHlink>
      <a:srgbClr val="808080"/>
    </a:folHlink>
  </a:clrScheme>
</a:themeOverride>
</file>

<file path=ppt/theme/themeOverride3.xml><?xml version="1.0" encoding="utf-8"?>
<a:themeOverride xmlns:a="http://schemas.openxmlformats.org/drawingml/2006/main">
  <a:clrScheme name="Swiss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D08E9B"/>
    </a:accent2>
    <a:accent3>
      <a:srgbClr val="808080"/>
    </a:accent3>
    <a:accent4>
      <a:srgbClr val="C0C0C0"/>
    </a:accent4>
    <a:accent5>
      <a:srgbClr val="6D1874"/>
    </a:accent5>
    <a:accent6>
      <a:srgbClr val="B68CBA"/>
    </a:accent6>
    <a:hlink>
      <a:srgbClr val="D82034"/>
    </a:hlink>
    <a:folHlink>
      <a:srgbClr val="808080"/>
    </a:folHlink>
  </a:clrScheme>
</a:themeOverride>
</file>

<file path=ppt/theme/themeOverride4.xml><?xml version="1.0" encoding="utf-8"?>
<a:themeOverride xmlns:a="http://schemas.openxmlformats.org/drawingml/2006/main">
  <a:clrScheme name="Swiss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D08E9B"/>
    </a:accent2>
    <a:accent3>
      <a:srgbClr val="808080"/>
    </a:accent3>
    <a:accent4>
      <a:srgbClr val="C0C0C0"/>
    </a:accent4>
    <a:accent5>
      <a:srgbClr val="6D1874"/>
    </a:accent5>
    <a:accent6>
      <a:srgbClr val="B68CBA"/>
    </a:accent6>
    <a:hlink>
      <a:srgbClr val="D82034"/>
    </a:hlink>
    <a:folHlink>
      <a:srgbClr val="808080"/>
    </a:folHlink>
  </a:clrScheme>
</a:themeOverride>
</file>

<file path=ppt/theme/themeOverride5.xml><?xml version="1.0" encoding="utf-8"?>
<a:themeOverride xmlns:a="http://schemas.openxmlformats.org/drawingml/2006/main">
  <a:clrScheme name="Swiss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D08E9B"/>
    </a:accent2>
    <a:accent3>
      <a:srgbClr val="808080"/>
    </a:accent3>
    <a:accent4>
      <a:srgbClr val="C0C0C0"/>
    </a:accent4>
    <a:accent5>
      <a:srgbClr val="6D1874"/>
    </a:accent5>
    <a:accent6>
      <a:srgbClr val="B68CBA"/>
    </a:accent6>
    <a:hlink>
      <a:srgbClr val="D82034"/>
    </a:hlink>
    <a:folHlink>
      <a:srgbClr val="808080"/>
    </a:folHlink>
  </a:clrScheme>
</a:themeOverride>
</file>

<file path=ppt/theme/themeOverride6.xml><?xml version="1.0" encoding="utf-8"?>
<a:themeOverride xmlns:a="http://schemas.openxmlformats.org/drawingml/2006/main">
  <a:clrScheme name="Swiss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D08E9B"/>
    </a:accent2>
    <a:accent3>
      <a:srgbClr val="808080"/>
    </a:accent3>
    <a:accent4>
      <a:srgbClr val="C0C0C0"/>
    </a:accent4>
    <a:accent5>
      <a:srgbClr val="6D1874"/>
    </a:accent5>
    <a:accent6>
      <a:srgbClr val="B68CBA"/>
    </a:accent6>
    <a:hlink>
      <a:srgbClr val="D82034"/>
    </a:hlink>
    <a:folHlink>
      <a:srgbClr val="808080"/>
    </a:folHlink>
  </a:clrScheme>
</a:themeOverride>
</file>

<file path=ppt/theme/themeOverride7.xml><?xml version="1.0" encoding="utf-8"?>
<a:themeOverride xmlns:a="http://schemas.openxmlformats.org/drawingml/2006/main">
  <a:clrScheme name="Swiss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D08E9B"/>
    </a:accent2>
    <a:accent3>
      <a:srgbClr val="808080"/>
    </a:accent3>
    <a:accent4>
      <a:srgbClr val="C0C0C0"/>
    </a:accent4>
    <a:accent5>
      <a:srgbClr val="6D1874"/>
    </a:accent5>
    <a:accent6>
      <a:srgbClr val="B68CBA"/>
    </a:accent6>
    <a:hlink>
      <a:srgbClr val="D82034"/>
    </a:hlink>
    <a:folHlink>
      <a:srgbClr val="808080"/>
    </a:folHlink>
  </a:clrScheme>
</a:themeOverride>
</file>

<file path=ppt/theme/themeOverride8.xml><?xml version="1.0" encoding="utf-8"?>
<a:themeOverride xmlns:a="http://schemas.openxmlformats.org/drawingml/2006/main">
  <a:clrScheme name="Swiss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D08E9B"/>
    </a:accent2>
    <a:accent3>
      <a:srgbClr val="808080"/>
    </a:accent3>
    <a:accent4>
      <a:srgbClr val="C0C0C0"/>
    </a:accent4>
    <a:accent5>
      <a:srgbClr val="6D1874"/>
    </a:accent5>
    <a:accent6>
      <a:srgbClr val="B68CBA"/>
    </a:accent6>
    <a:hlink>
      <a:srgbClr val="D82034"/>
    </a:hlink>
    <a:folHlink>
      <a:srgbClr val="808080"/>
    </a:folHlink>
  </a:clrScheme>
</a:themeOverride>
</file>

<file path=ppt/theme/themeOverride9.xml><?xml version="1.0" encoding="utf-8"?>
<a:themeOverride xmlns:a="http://schemas.openxmlformats.org/drawingml/2006/main">
  <a:clrScheme name="Swiss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D08E9B"/>
    </a:accent2>
    <a:accent3>
      <a:srgbClr val="808080"/>
    </a:accent3>
    <a:accent4>
      <a:srgbClr val="C0C0C0"/>
    </a:accent4>
    <a:accent5>
      <a:srgbClr val="6D1874"/>
    </a:accent5>
    <a:accent6>
      <a:srgbClr val="B68CBA"/>
    </a:accent6>
    <a:hlink>
      <a:srgbClr val="D82034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7275C625D4B34F9D1A528F485C025B" ma:contentTypeVersion="9" ma:contentTypeDescription="Crée un document." ma:contentTypeScope="" ma:versionID="cb46fc472c552e4c7bb3a509b6121813">
  <xsd:schema xmlns:xsd="http://www.w3.org/2001/XMLSchema" xmlns:xs="http://www.w3.org/2001/XMLSchema" xmlns:p="http://schemas.microsoft.com/office/2006/metadata/properties" xmlns:ns3="4cf19ff8-b3fd-44e2-825b-6a7db81256bb" xmlns:ns4="32986fa6-031d-48cf-9c50-98722619a663" targetNamespace="http://schemas.microsoft.com/office/2006/metadata/properties" ma:root="true" ma:fieldsID="ed5013c53ca7f54a1536c7205f4652d9" ns3:_="" ns4:_="">
    <xsd:import namespace="4cf19ff8-b3fd-44e2-825b-6a7db81256bb"/>
    <xsd:import namespace="32986fa6-031d-48cf-9c50-98722619a66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f19ff8-b3fd-44e2-825b-6a7db81256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986fa6-031d-48cf-9c50-98722619a6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DD0B13-0724-4DC5-877A-5BE43DD8BA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f19ff8-b3fd-44e2-825b-6a7db81256bb"/>
    <ds:schemaRef ds:uri="32986fa6-031d-48cf-9c50-98722619a6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D0ECB0-E06F-41BD-A847-BA48021E5F38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  <ds:schemaRef ds:uri="32986fa6-031d-48cf-9c50-98722619a663"/>
    <ds:schemaRef ds:uri="4cf19ff8-b3fd-44e2-825b-6a7db81256bb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25932F0-1BBA-420E-B77B-041E4006D5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SwissLife</Template>
  <TotalTime>5023</TotalTime>
  <Words>1254</Words>
  <Application>Microsoft Office PowerPoint</Application>
  <PresentationFormat>Affichage à l'écran (16:10)</PresentationFormat>
  <Paragraphs>355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MS PGothic</vt:lpstr>
      <vt:lpstr>Algerian</vt:lpstr>
      <vt:lpstr>Arial</vt:lpstr>
      <vt:lpstr>Times New Roman</vt:lpstr>
      <vt:lpstr>Wingdings</vt:lpstr>
      <vt:lpstr>Swiss Life</vt:lpstr>
      <vt:lpstr>[Move to Cloud]  Outillage du Run</vt:lpstr>
      <vt:lpstr>Objectif et ordre du jour</vt:lpstr>
      <vt:lpstr>Préambule : Panorama de l’outillage Run à envisager</vt:lpstr>
      <vt:lpstr>Existant                             Brique monitoring des services</vt:lpstr>
      <vt:lpstr>Existant                           Brique centralisation des LOG’s</vt:lpstr>
      <vt:lpstr>Existant                                            Brique accès sécurisé</vt:lpstr>
      <vt:lpstr>Existant                             Déploiement d’une application</vt:lpstr>
      <vt:lpstr>Monitoring : Dynatrace Synthetic Monitoring / OneAgent</vt:lpstr>
      <vt:lpstr>Prochaines priorités Chantiers structurants à lancer</vt:lpstr>
      <vt:lpstr>Approche hybride Cible mutualisable / non mutualisable</vt:lpstr>
    </vt:vector>
  </TitlesOfParts>
  <Company>SWISSLIFE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[Move to Cloud] Gouvernance du run 2019</dc:title>
  <dc:subject/>
  <dc:creator>BOCCAS Eric</dc:creator>
  <dc:description/>
  <cp:lastModifiedBy>BOCCAS Eric</cp:lastModifiedBy>
  <cp:revision>171</cp:revision>
  <dcterms:created xsi:type="dcterms:W3CDTF">2019-10-24T09:00:30Z</dcterms:created>
  <dcterms:modified xsi:type="dcterms:W3CDTF">2019-12-07T13:09:29Z</dcterms:modified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0x010100327275C625D4B34F9D1A528F485C025B</vt:lpwstr>
  </property>
</Properties>
</file>