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4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Override5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16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95" r:id="rId3"/>
    <p:sldId id="259" r:id="rId4"/>
    <p:sldId id="258" r:id="rId5"/>
    <p:sldId id="257" r:id="rId6"/>
    <p:sldId id="385" r:id="rId7"/>
  </p:sldIdLst>
  <p:sldSz cx="9144000" cy="5715000" type="screen16x10"/>
  <p:notesSz cx="6797675" cy="987425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">
          <p15:clr>
            <a:srgbClr val="A4A3A4"/>
          </p15:clr>
        </p15:guide>
        <p15:guide id="2" orient="horz" pos="3252">
          <p15:clr>
            <a:srgbClr val="A4A3A4"/>
          </p15:clr>
        </p15:guide>
        <p15:guide id="3" orient="horz" pos="76">
          <p15:clr>
            <a:srgbClr val="A4A3A4"/>
          </p15:clr>
        </p15:guide>
        <p15:guide id="4" pos="158">
          <p15:clr>
            <a:srgbClr val="A4A3A4"/>
          </p15:clr>
        </p15:guide>
        <p15:guide id="5" pos="3787">
          <p15:clr>
            <a:srgbClr val="A4A3A4"/>
          </p15:clr>
        </p15:guide>
        <p15:guide id="6" pos="4740">
          <p15:clr>
            <a:srgbClr val="A4A3A4"/>
          </p15:clr>
        </p15:guide>
        <p15:guide id="7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C0"/>
    <a:srgbClr val="808080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>
      <p:cViewPr varScale="1">
        <p:scale>
          <a:sx n="131" d="100"/>
          <a:sy n="131" d="100"/>
        </p:scale>
        <p:origin x="2712" y="84"/>
      </p:cViewPr>
      <p:guideLst>
        <p:guide orient="horz" pos="984"/>
        <p:guide orient="horz" pos="3252"/>
        <p:guide orient="horz" pos="76"/>
        <p:guide pos="158"/>
        <p:guide pos="3787"/>
        <p:guide pos="4740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C0025-D9A6-4733-84A8-1C8173CC511E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E4D8-A29D-49D7-8203-CE6165357BC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23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8FD12-72FF-404D-9644-766ED5A34FEC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739775"/>
            <a:ext cx="59245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037E-FD10-4B5A-B8DF-BE8A41E026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themeOverride" Target="../theme/themeOverride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themeOverride" Target="../theme/themeOverride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95286" y="4104038"/>
            <a:ext cx="3528641" cy="35394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GB" sz="2300" b="0" cap="none" baseline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/>
              <a:t>Modifiez le style </a:t>
            </a:r>
            <a:r>
              <a:rPr lang="fr-FR" noProof="0"/>
              <a:t>du titre</a:t>
            </a:r>
            <a:endParaRPr lang="fr-FR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95288" y="4600733"/>
            <a:ext cx="3528640" cy="138499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Modifiez le style des sous-titres </a:t>
            </a:r>
            <a:r>
              <a:rPr lang="fr-FR" noProof="0"/>
              <a:t>du masque</a:t>
            </a:r>
            <a:endParaRPr lang="fr-FR" noProof="0" dirty="0"/>
          </a:p>
        </p:txBody>
      </p:sp>
      <p:sp>
        <p:nvSpPr>
          <p:cNvPr id="11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5EE970-B9E8-7D4B-3936-F68691B96E57}"/>
              </a:ext>
            </a:extLst>
          </p:cNvPr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3977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pos="249" userDrawn="1">
          <p15:clr>
            <a:srgbClr val="FBAE40"/>
          </p15:clr>
        </p15:guide>
        <p15:guide id="2" orient="horz" pos="2765" userDrawn="1">
          <p15:clr>
            <a:srgbClr val="FBAE40"/>
          </p15:clr>
        </p15:guide>
        <p15:guide id="3" orient="horz" pos="29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width Content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50823" y="1562099"/>
            <a:ext cx="8569327" cy="360045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9829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0900" cy="52879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203575" y="1023938"/>
            <a:ext cx="5616575" cy="3994150"/>
          </a:xfrm>
        </p:spPr>
        <p:txBody>
          <a:bodyPr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dirty="0"/>
              <a:t>Cliquez sur l'icône pour ajouter </a:t>
            </a:r>
            <a:r>
              <a:rPr lang="fr-FR"/>
              <a:t>un tableau</a:t>
            </a:r>
            <a:endParaRPr lang="fr-FR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ltGray">
          <a:xfrm>
            <a:off x="317499" y="1023392"/>
            <a:ext cx="2736999" cy="884070"/>
          </a:xfrm>
          <a:solidFill>
            <a:schemeClr val="accent1"/>
          </a:solidFill>
        </p:spPr>
        <p:txBody>
          <a:bodyPr lIns="108000" tIns="72000" rIns="108000" bIns="7200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8982443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09624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5334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79172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C7BC12-775C-D78B-B57F-A53693A90269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65463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with Image" preserve="1" userDrawn="1">
  <p:cSld name="Closing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>
            <a:off x="0" y="0"/>
            <a:ext cx="9144000" cy="5715000"/>
          </a:xfrm>
          <a:noFill/>
        </p:spPr>
        <p:txBody>
          <a:bodyPr bIns="432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</a:t>
            </a:r>
            <a:r>
              <a:rPr lang="fr-FR"/>
              <a:t>une image</a:t>
            </a:r>
            <a:endParaRPr lang="fr-FR" dirty="0"/>
          </a:p>
        </p:txBody>
      </p:sp>
      <p:sp>
        <p:nvSpPr>
          <p:cNvPr id="6" name="LogoFrame"/>
          <p:cNvSpPr>
            <a:spLocks/>
          </p:cNvSpPr>
          <p:nvPr userDrawn="1">
            <p:custDataLst>
              <p:tags r:id="rId4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463324-AD9B-D0FF-C19B-811F4DEB05AB}"/>
              </a:ext>
            </a:extLst>
          </p:cNvPr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14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1494" cy="1080542"/>
          </a:xfrm>
        </p:spPr>
        <p:txBody>
          <a:bodyPr/>
          <a:lstStyle/>
          <a:p>
            <a:r>
              <a:rPr lang="fr-FR" noProof="0" dirty="0"/>
              <a:t>Modifiez le style </a:t>
            </a:r>
            <a:r>
              <a:rPr lang="fr-FR" noProof="0"/>
              <a:t>du titre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562100"/>
            <a:ext cx="5761038" cy="3600450"/>
          </a:xfrm>
        </p:spPr>
        <p:txBody>
          <a:bodyPr/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24750" y="1561356"/>
            <a:ext cx="1295400" cy="3601194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Tx/>
              <a:buNone/>
              <a:defRPr sz="1000">
                <a:solidFill>
                  <a:schemeClr val="tx2"/>
                </a:solidFill>
              </a:defRPr>
            </a:lvl1pPr>
            <a:lvl2pPr marL="216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2pPr>
            <a:lvl3pPr marL="360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3pPr>
            <a:lvl4pPr marL="53975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4pPr>
            <a:lvl5pPr marL="712787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991433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 preserve="1" userDrawn="1">
  <p:cSld name="Title Slide with Imag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0" y="0"/>
            <a:ext cx="9144000" cy="5715000"/>
          </a:xfrm>
          <a:noFill/>
        </p:spPr>
        <p:txBody>
          <a:bodyPr lIns="0" tIns="0" bIns="468000"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sur l'icône pour ajouter </a:t>
            </a:r>
            <a:r>
              <a:rPr lang="fr-FR" noProof="0"/>
              <a:t>une image</a:t>
            </a:r>
            <a:endParaRPr lang="fr-FR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ltGray">
          <a:xfrm>
            <a:off x="0" y="4529242"/>
            <a:ext cx="3923928" cy="374785"/>
          </a:xfrm>
          <a:solidFill>
            <a:schemeClr val="bg1"/>
          </a:solidFill>
        </p:spPr>
        <p:txBody>
          <a:bodyPr lIns="396000" tIns="72000" rIns="144000" bIns="16200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Modifiez le style des sous-titres </a:t>
            </a:r>
            <a:r>
              <a:rPr lang="fr-FR" noProof="0"/>
              <a:t>du masque</a:t>
            </a:r>
            <a:endParaRPr lang="fr-FR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ltGray">
          <a:xfrm>
            <a:off x="0" y="3961799"/>
            <a:ext cx="3923928" cy="615250"/>
          </a:xfrm>
          <a:solidFill>
            <a:schemeClr val="bg1"/>
          </a:solidFill>
        </p:spPr>
        <p:txBody>
          <a:bodyPr lIns="396000" tIns="147600" rIns="144000" bIns="118800" anchor="b" anchorCtr="0">
            <a:spAutoFit/>
          </a:bodyPr>
          <a:lstStyle>
            <a:lvl1pPr algn="l">
              <a:lnSpc>
                <a:spcPts val="2700"/>
              </a:lnSpc>
              <a:defRPr sz="23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Modifiez le style </a:t>
            </a:r>
            <a:r>
              <a:rPr lang="fr-FR" noProof="0"/>
              <a:t>du titre</a:t>
            </a:r>
            <a:endParaRPr lang="fr-FR" noProof="0" dirty="0"/>
          </a:p>
        </p:txBody>
      </p:sp>
      <p:sp>
        <p:nvSpPr>
          <p:cNvPr id="9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ogoFrame"/>
          <p:cNvSpPr>
            <a:spLocks/>
          </p:cNvSpPr>
          <p:nvPr userDrawn="1">
            <p:custDataLst>
              <p:tags r:id="rId4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2153FC-C37E-9F5B-E739-EF3CB6A2F78C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499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coBackground" hidden="1"/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59821" y="2154428"/>
            <a:ext cx="3528464" cy="390295"/>
          </a:xfrm>
        </p:spPr>
        <p:txBody>
          <a:bodyPr lIns="36000" anchor="b" anchorCtr="0">
            <a:noAutofit/>
          </a:bodyPr>
          <a:lstStyle>
            <a:lvl1pPr algn="l">
              <a:defRPr sz="23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9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931D9B-3ED9-AD2E-C591-F3CEFBB9D737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50398" y="5133975"/>
            <a:ext cx="584769" cy="4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6241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with Image" preserve="1" userDrawn="1">
  <p:cSld name="Section Header with Imag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0" y="0"/>
            <a:ext cx="9144000" cy="4945732"/>
          </a:xfrm>
        </p:spPr>
        <p:txBody>
          <a:bodyPr lIns="0" tIns="0" bIns="468000"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sur l'icône pour ajouter </a:t>
            </a:r>
            <a:r>
              <a:rPr lang="fr-FR" noProof="0"/>
              <a:t>une image</a:t>
            </a:r>
            <a:endParaRPr lang="fr-FR" noProof="0" dirty="0"/>
          </a:p>
        </p:txBody>
      </p:sp>
      <p:sp>
        <p:nvSpPr>
          <p:cNvPr id="13" name="EcoBackground" hidden="1"/>
          <p:cNvSpPr/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Hider"/>
          <p:cNvSpPr/>
          <p:nvPr userDrawn="1"/>
        </p:nvSpPr>
        <p:spPr bwMode="white">
          <a:xfrm>
            <a:off x="0" y="4945732"/>
            <a:ext cx="9144000" cy="769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 bwMode="ltGray">
          <a:xfrm>
            <a:off x="0" y="2046987"/>
            <a:ext cx="3924000" cy="644756"/>
          </a:xfrm>
          <a:solidFill>
            <a:schemeClr val="bg1"/>
          </a:solidFill>
        </p:spPr>
        <p:txBody>
          <a:bodyPr lIns="396000" tIns="144000" bIns="144000" anchor="ctr" anchorCtr="0">
            <a:spAutoFit/>
          </a:bodyPr>
          <a:lstStyle>
            <a:lvl1pPr algn="l">
              <a:defRPr sz="23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Modifiez le style </a:t>
            </a:r>
            <a:r>
              <a:rPr lang="fr-FR" noProof="0"/>
              <a:t>du titre</a:t>
            </a:r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FDF83F-DBFF-B33C-C869-F6D81193586A}"/>
              </a:ext>
            </a:extLst>
          </p:cNvPr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50398" y="5133975"/>
            <a:ext cx="584769" cy="4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856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2/3 - 1/3" preserve="1" userDrawn="1">
  <p:cSld name="Image and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50825" y="1562100"/>
            <a:ext cx="5761038" cy="3600450"/>
          </a:xfrm>
        </p:spPr>
        <p:txBody>
          <a:bodyPr lIns="0"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dirty="0"/>
              <a:t>Cliquez sur l'icône pour ajouter </a:t>
            </a:r>
            <a:r>
              <a:rPr lang="fr-FR"/>
              <a:t>une image</a:t>
            </a:r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4167" y="1562100"/>
            <a:ext cx="2735983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29688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1/3 - 2/3" preserve="1" userDrawn="1">
  <p:cSld name="Image and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50823" y="1562100"/>
            <a:ext cx="2808000" cy="3600449"/>
          </a:xfrm>
        </p:spPr>
        <p:txBody>
          <a:bodyPr lIns="0"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dirty="0"/>
              <a:t>Cliquez sur l'icône pour ajouter </a:t>
            </a:r>
            <a:r>
              <a:rPr lang="fr-FR"/>
              <a:t>une image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132137" y="1562100"/>
            <a:ext cx="5688013" cy="360044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5620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/3 - 2/3" preserve="1" userDrawn="1">
  <p:cSld name="Two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06812" y="1562100"/>
            <a:ext cx="5113338" cy="360045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1562100"/>
            <a:ext cx="2881313" cy="360045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36884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/3 - 1/3" preserve="1" userDrawn="1">
  <p:cSld name="Two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0824" y="1562100"/>
            <a:ext cx="5185668" cy="360045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011863" y="1562100"/>
            <a:ext cx="2808287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78462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0900" cy="1080542"/>
          </a:xfrm>
          <a:prstGeom prst="rect">
            <a:avLst/>
          </a:prstGeom>
        </p:spPr>
        <p:txBody>
          <a:bodyPr vert="horz" lIns="36000" tIns="36000" rIns="0" bIns="0" rtlCol="0" anchor="t" anchorCtr="0">
            <a:noAutofit/>
          </a:bodyPr>
          <a:lstStyle/>
          <a:p>
            <a:r>
              <a:rPr lang="fr-FR" noProof="0" dirty="0"/>
              <a:t>Modifiez le style </a:t>
            </a:r>
            <a:r>
              <a:rPr lang="fr-FR" noProof="0"/>
              <a:t>du titre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562100"/>
            <a:ext cx="5761038" cy="3600450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Footnote" hidden="1"/>
          <p:cNvSpPr txBox="1"/>
          <p:nvPr>
            <p:custDataLst>
              <p:tags r:id="rId18"/>
            </p:custDataLst>
          </p:nvPr>
        </p:nvSpPr>
        <p:spPr>
          <a:xfrm>
            <a:off x="250824" y="5234558"/>
            <a:ext cx="5761039" cy="184666"/>
          </a:xfrm>
          <a:prstGeom prst="rect">
            <a:avLst/>
          </a:prstGeom>
          <a:noFill/>
        </p:spPr>
        <p:txBody>
          <a:bodyPr wrap="square" lIns="36000" tIns="0" rIns="0" bIns="0" rtlCol="0">
            <a:noAutofit/>
          </a:bodyPr>
          <a:lstStyle/>
          <a:p>
            <a:endParaRPr lang="fr-FR" sz="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gendaTitleFrame" hidden="1"/>
          <p:cNvSpPr>
            <a:spLocks/>
          </p:cNvSpPr>
          <p:nvPr userDrawn="1">
            <p:custDataLst>
              <p:tags r:id="rId19"/>
            </p:custDataLst>
          </p:nvPr>
        </p:nvSpPr>
        <p:spPr bwMode="gray">
          <a:xfrm>
            <a:off x="7524328" y="-5680"/>
            <a:ext cx="1296144" cy="622742"/>
          </a:xfrm>
          <a:custGeom>
            <a:avLst/>
            <a:gdLst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08652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0220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846" h="1800200">
                <a:moveTo>
                  <a:pt x="0" y="0"/>
                </a:moveTo>
                <a:lnTo>
                  <a:pt x="3746846" y="0"/>
                </a:lnTo>
                <a:cubicBezTo>
                  <a:pt x="3746846" y="600067"/>
                  <a:pt x="3740220" y="1233263"/>
                  <a:pt x="3746846" y="1515278"/>
                </a:cubicBezTo>
                <a:cubicBezTo>
                  <a:pt x="2544280" y="1530739"/>
                  <a:pt x="1255575" y="1665470"/>
                  <a:pt x="0" y="18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tatus" hidden="1"/>
          <p:cNvSpPr txBox="1">
            <a:spLocks/>
          </p:cNvSpPr>
          <p:nvPr userDrawn="1">
            <p:custDataLst>
              <p:tags r:id="rId20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250825" y="5377780"/>
            <a:ext cx="5761038" cy="23226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fld id="{613B607A-1CDF-4184-8B0D-7BB5C479F722}" type="slidenum">
              <a:rPr lang="fr-FR" sz="1000" smtClean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1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fr-FR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10.03.2023</a:t>
            </a:r>
            <a:endParaRPr lang="fr-FR" sz="7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B5099-04E2-51DF-BE83-83E2A1A0C488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411665" y="5251874"/>
            <a:ext cx="401341" cy="27950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E02252-E492-BAC6-AF79-078C0A2B0B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67962" y="5562600"/>
            <a:ext cx="636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C1 - Interne</a:t>
            </a:r>
          </a:p>
        </p:txBody>
      </p:sp>
    </p:spTree>
    <p:extLst>
      <p:ext uri="{BB962C8B-B14F-4D97-AF65-F5344CB8AC3E}">
        <p14:creationId xmlns:p14="http://schemas.microsoft.com/office/powerpoint/2010/main" val="423389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49" r:id="rId3"/>
    <p:sldLayoutId id="2147483667" r:id="rId4"/>
    <p:sldLayoutId id="2147483651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70" r:id="rId11"/>
    <p:sldLayoutId id="2147483654" r:id="rId12"/>
    <p:sldLayoutId id="2147483671" r:id="rId13"/>
    <p:sldLayoutId id="2147483655" r:id="rId14"/>
    <p:sldLayoutId id="2147483668" r:id="rId15"/>
    <p:sldLayoutId id="2147483669" r:id="rId1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D8203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92800" indent="-179388" algn="l" defTabSz="107632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728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76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48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3787" userDrawn="1">
          <p15:clr>
            <a:srgbClr val="F26B43"/>
          </p15:clr>
        </p15:guide>
        <p15:guide id="3" pos="4740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  <p15:guide id="6" orient="horz" pos="3252" userDrawn="1">
          <p15:clr>
            <a:srgbClr val="F26B43"/>
          </p15:clr>
        </p15:guide>
        <p15:guide id="7" orient="horz" pos="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0.png"/><Relationship Id="rId10" Type="http://schemas.openxmlformats.org/officeDocument/2006/relationships/image" Target="../media/image13.sv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996042"/>
            <a:ext cx="8856984" cy="1461939"/>
          </a:xfrm>
        </p:spPr>
        <p:txBody>
          <a:bodyPr/>
          <a:lstStyle/>
          <a:p>
            <a:r>
              <a:rPr lang="fr-FR" sz="3600" dirty="0">
                <a:solidFill>
                  <a:srgbClr val="A11C36"/>
                </a:solidFill>
                <a:latin typeface="Times New Roman"/>
                <a:cs typeface="Times New Roman"/>
              </a:rPr>
              <a:t>Etude d’une nouvelle architecture « haute disponibilité » pour l’application Nexus.</a:t>
            </a:r>
            <a:b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10.03.2023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42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4A8E6A15-CB39-E028-EEFF-EBCCC1F189C0}"/>
              </a:ext>
            </a:extLst>
          </p:cNvPr>
          <p:cNvGrpSpPr/>
          <p:nvPr/>
        </p:nvGrpSpPr>
        <p:grpSpPr>
          <a:xfrm>
            <a:off x="1660132" y="150540"/>
            <a:ext cx="2409498" cy="1048065"/>
            <a:chOff x="840614" y="357699"/>
            <a:chExt cx="2500338" cy="1271306"/>
          </a:xfrm>
        </p:grpSpPr>
        <p:pic>
          <p:nvPicPr>
            <p:cNvPr id="1032" name="Picture 8" descr="Cloud Vector Graphic at GetDrawings | Free download">
              <a:extLst>
                <a:ext uri="{FF2B5EF4-FFF2-40B4-BE49-F238E27FC236}">
                  <a16:creationId xmlns:a16="http://schemas.microsoft.com/office/drawing/2014/main" id="{8F478343-2C0F-9DA1-6778-CE12FEE3D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14" y="357699"/>
              <a:ext cx="2500338" cy="127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oogle Shape;1095;p62">
              <a:extLst>
                <a:ext uri="{FF2B5EF4-FFF2-40B4-BE49-F238E27FC236}">
                  <a16:creationId xmlns:a16="http://schemas.microsoft.com/office/drawing/2014/main" id="{33E15A04-B842-2379-684A-827A13BE34F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8629" y="1074143"/>
              <a:ext cx="688673" cy="157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 descr="Talend">
              <a:extLst>
                <a:ext uri="{FF2B5EF4-FFF2-40B4-BE49-F238E27FC236}">
                  <a16:creationId xmlns:a16="http://schemas.microsoft.com/office/drawing/2014/main" id="{E097CBAE-2699-7792-822F-C2F3E9FF4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872" y="1050955"/>
              <a:ext cx="885149" cy="35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tlassian">
              <a:extLst>
                <a:ext uri="{FF2B5EF4-FFF2-40B4-BE49-F238E27FC236}">
                  <a16:creationId xmlns:a16="http://schemas.microsoft.com/office/drawing/2014/main" id="{50791237-E6D4-A66B-2E98-2A21429A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446" y="1317040"/>
              <a:ext cx="997605" cy="126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내 NPM 패키지(모듈) 배포하기 | HEROPY">
              <a:extLst>
                <a:ext uri="{FF2B5EF4-FFF2-40B4-BE49-F238E27FC236}">
                  <a16:creationId xmlns:a16="http://schemas.microsoft.com/office/drawing/2014/main" id="{81C97A19-EBAB-BC88-8B2F-C34BAB642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248" y="765789"/>
              <a:ext cx="791928" cy="30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Google Shape;1319;p33">
            <a:extLst>
              <a:ext uri="{FF2B5EF4-FFF2-40B4-BE49-F238E27FC236}">
                <a16:creationId xmlns:a16="http://schemas.microsoft.com/office/drawing/2014/main" id="{A2666826-B25B-EF96-C3F5-207CB94C799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67763" y="1334768"/>
            <a:ext cx="503435" cy="3900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78A020DD-D5E1-475B-B678-54FDCF4392C0}"/>
              </a:ext>
            </a:extLst>
          </p:cNvPr>
          <p:cNvCxnSpPr>
            <a:cxnSpLocks/>
            <a:stCxn id="31" idx="3"/>
            <a:endCxn id="80" idx="2"/>
          </p:cNvCxnSpPr>
          <p:nvPr/>
        </p:nvCxnSpPr>
        <p:spPr>
          <a:xfrm flipV="1">
            <a:off x="6016342" y="2352622"/>
            <a:ext cx="585760" cy="164624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090C4E6-0FCD-4D4D-B9A9-49FCBF30D9F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016343" y="2347294"/>
            <a:ext cx="589367" cy="10550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4EB2B5C-2451-4597-B945-C2CEA6802E1E}"/>
              </a:ext>
            </a:extLst>
          </p:cNvPr>
          <p:cNvCxnSpPr>
            <a:cxnSpLocks/>
            <a:stCxn id="22" idx="3"/>
            <a:endCxn id="80" idx="2"/>
          </p:cNvCxnSpPr>
          <p:nvPr/>
        </p:nvCxnSpPr>
        <p:spPr>
          <a:xfrm flipV="1">
            <a:off x="6016344" y="2352622"/>
            <a:ext cx="585758" cy="61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13577BE-556F-4719-8033-C145CD35D17D}"/>
              </a:ext>
            </a:extLst>
          </p:cNvPr>
          <p:cNvSpPr/>
          <p:nvPr/>
        </p:nvSpPr>
        <p:spPr>
          <a:xfrm>
            <a:off x="5125465" y="1363023"/>
            <a:ext cx="2779517" cy="362546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ylindre 121">
            <a:extLst>
              <a:ext uri="{FF2B5EF4-FFF2-40B4-BE49-F238E27FC236}">
                <a16:creationId xmlns:a16="http://schemas.microsoft.com/office/drawing/2014/main" id="{45F2197C-1CE6-4C2F-9700-68B491C4DC0C}"/>
              </a:ext>
            </a:extLst>
          </p:cNvPr>
          <p:cNvSpPr/>
          <p:nvPr/>
        </p:nvSpPr>
        <p:spPr>
          <a:xfrm rot="5400000">
            <a:off x="3351843" y="2159222"/>
            <a:ext cx="2267060" cy="1522501"/>
          </a:xfrm>
          <a:prstGeom prst="can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57F768DF-66A8-4CE7-8D21-4C6801E30A7F}"/>
              </a:ext>
            </a:extLst>
          </p:cNvPr>
          <p:cNvSpPr txBox="1"/>
          <p:nvPr/>
        </p:nvSpPr>
        <p:spPr>
          <a:xfrm>
            <a:off x="4322069" y="3541661"/>
            <a:ext cx="255702" cy="146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b="1" dirty="0">
                <a:solidFill>
                  <a:schemeClr val="tx2"/>
                </a:solidFill>
              </a:rPr>
              <a:t>VPN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8F8EFCD-5188-41DA-A3E9-8EFFACD205C4}"/>
              </a:ext>
            </a:extLst>
          </p:cNvPr>
          <p:cNvGrpSpPr/>
          <p:nvPr/>
        </p:nvGrpSpPr>
        <p:grpSpPr>
          <a:xfrm>
            <a:off x="5273020" y="1662899"/>
            <a:ext cx="2221537" cy="3214720"/>
            <a:chOff x="4666500" y="1427543"/>
            <a:chExt cx="2221537" cy="31848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819E1F-34C6-4346-9C0A-26C12182CAA3}"/>
                </a:ext>
              </a:extLst>
            </p:cNvPr>
            <p:cNvSpPr/>
            <p:nvPr/>
          </p:nvSpPr>
          <p:spPr>
            <a:xfrm>
              <a:off x="4666500" y="1427543"/>
              <a:ext cx="2221537" cy="3184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65674AE2-6534-4AEB-8C7E-5618CB3C2B24}"/>
                </a:ext>
              </a:extLst>
            </p:cNvPr>
            <p:cNvSpPr txBox="1"/>
            <p:nvPr/>
          </p:nvSpPr>
          <p:spPr>
            <a:xfrm>
              <a:off x="5383787" y="1468361"/>
              <a:ext cx="1467742" cy="11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Compte SLFR_SHARED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6A493E-7F9C-4955-9EAD-D41A640D2AB2}"/>
              </a:ext>
            </a:extLst>
          </p:cNvPr>
          <p:cNvSpPr/>
          <p:nvPr/>
        </p:nvSpPr>
        <p:spPr>
          <a:xfrm>
            <a:off x="343224" y="1662899"/>
            <a:ext cx="3370107" cy="332147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itre 1"/>
          <p:cNvSpPr>
            <a:spLocks noGrp="1"/>
          </p:cNvSpPr>
          <p:nvPr>
            <p:ph type="title"/>
          </p:nvPr>
        </p:nvSpPr>
        <p:spPr>
          <a:xfrm>
            <a:off x="242795" y="210569"/>
            <a:ext cx="2655794" cy="374383"/>
          </a:xfrm>
        </p:spPr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Solution actuelle</a:t>
            </a:r>
            <a:endParaRPr lang="fr-FR" sz="1800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26871-9EFF-4C6B-8E2B-9A5AEC703254}"/>
              </a:ext>
            </a:extLst>
          </p:cNvPr>
          <p:cNvSpPr/>
          <p:nvPr/>
        </p:nvSpPr>
        <p:spPr>
          <a:xfrm>
            <a:off x="5582262" y="1864345"/>
            <a:ext cx="746732" cy="3233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1F9E759-385A-4209-A717-DFC7178525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8304" y="1912565"/>
            <a:ext cx="226944" cy="2269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7CF6231-21E9-4D61-B32F-0E3525C7A5EF}"/>
              </a:ext>
            </a:extLst>
          </p:cNvPr>
          <p:cNvSpPr/>
          <p:nvPr/>
        </p:nvSpPr>
        <p:spPr>
          <a:xfrm>
            <a:off x="5416837" y="3843334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B4BCC0C-F2B7-4953-BFEF-1B85D57BDCD4}"/>
              </a:ext>
            </a:extLst>
          </p:cNvPr>
          <p:cNvSpPr txBox="1"/>
          <p:nvPr/>
        </p:nvSpPr>
        <p:spPr>
          <a:xfrm>
            <a:off x="5432546" y="3879603"/>
            <a:ext cx="3606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Jenkins </a:t>
            </a:r>
          </a:p>
          <a:p>
            <a:pPr algn="ctr"/>
            <a:r>
              <a:rPr lang="fr-FR" sz="800" dirty="0"/>
              <a:t>slave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3DD5D7E1-63E6-470C-BC95-A4B917481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9398" y="3885395"/>
            <a:ext cx="226944" cy="226944"/>
          </a:xfrm>
          <a:prstGeom prst="rect">
            <a:avLst/>
          </a:prstGeom>
        </p:spPr>
      </p:pic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E40B4A8-9081-4F5D-9E7F-FCFEBFBD0E3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16592" y="2187730"/>
            <a:ext cx="239036" cy="62691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E0D8D63A-E65E-478A-BEAB-FEB3AB8687F7}"/>
              </a:ext>
            </a:extLst>
          </p:cNvPr>
          <p:cNvSpPr txBox="1"/>
          <p:nvPr/>
        </p:nvSpPr>
        <p:spPr>
          <a:xfrm>
            <a:off x="6077356" y="2985039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9286773-726D-4782-A520-92735B4622CD}"/>
              </a:ext>
            </a:extLst>
          </p:cNvPr>
          <p:cNvSpPr txBox="1"/>
          <p:nvPr/>
        </p:nvSpPr>
        <p:spPr>
          <a:xfrm>
            <a:off x="6013751" y="3379201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C10D67D-38AE-4AE0-8D0C-AB810FA2565C}"/>
              </a:ext>
            </a:extLst>
          </p:cNvPr>
          <p:cNvSpPr txBox="1"/>
          <p:nvPr/>
        </p:nvSpPr>
        <p:spPr>
          <a:xfrm>
            <a:off x="6020099" y="3961318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EC7B70-4B67-4656-8B56-AB163DA27089}"/>
              </a:ext>
            </a:extLst>
          </p:cNvPr>
          <p:cNvSpPr txBox="1"/>
          <p:nvPr/>
        </p:nvSpPr>
        <p:spPr>
          <a:xfrm>
            <a:off x="5971187" y="3626971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4EDD5E2-B96A-42B7-8CC9-F3A254A42DF3}"/>
              </a:ext>
            </a:extLst>
          </p:cNvPr>
          <p:cNvGrpSpPr/>
          <p:nvPr/>
        </p:nvGrpSpPr>
        <p:grpSpPr>
          <a:xfrm>
            <a:off x="5329403" y="1007946"/>
            <a:ext cx="1022189" cy="262393"/>
            <a:chOff x="2822347" y="1041832"/>
            <a:chExt cx="1022189" cy="262393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176FE587-B7A8-40EA-970D-DBE5886A570A}"/>
                </a:ext>
              </a:extLst>
            </p:cNvPr>
            <p:cNvSpPr/>
            <p:nvPr/>
          </p:nvSpPr>
          <p:spPr>
            <a:xfrm>
              <a:off x="2822347" y="1089811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A1F9DC5-863B-470A-80F5-3DC1102E35A3}"/>
                </a:ext>
              </a:extLst>
            </p:cNvPr>
            <p:cNvSpPr txBox="1"/>
            <p:nvPr/>
          </p:nvSpPr>
          <p:spPr>
            <a:xfrm>
              <a:off x="3052608" y="1041832"/>
              <a:ext cx="7919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Lancement d’un</a:t>
              </a:r>
            </a:p>
            <a:p>
              <a:pPr algn="ctr"/>
              <a:r>
                <a:rPr lang="fr-FR" sz="800" dirty="0"/>
                <a:t>pipeline CICD</a:t>
              </a:r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F9FEB87-930E-4526-B8E6-0851CB975658}"/>
              </a:ext>
            </a:extLst>
          </p:cNvPr>
          <p:cNvCxnSpPr>
            <a:cxnSpLocks/>
            <a:stCxn id="71" idx="2"/>
            <a:endCxn id="2" idx="0"/>
          </p:cNvCxnSpPr>
          <p:nvPr/>
        </p:nvCxnSpPr>
        <p:spPr>
          <a:xfrm>
            <a:off x="5955628" y="1254167"/>
            <a:ext cx="0" cy="61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57011EB-A886-40D0-9CFB-A99072E7074C}"/>
              </a:ext>
            </a:extLst>
          </p:cNvPr>
          <p:cNvGrpSpPr/>
          <p:nvPr/>
        </p:nvGrpSpPr>
        <p:grpSpPr>
          <a:xfrm>
            <a:off x="6391296" y="3553817"/>
            <a:ext cx="999590" cy="257286"/>
            <a:chOff x="3666910" y="856424"/>
            <a:chExt cx="999590" cy="25728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5949FCB-4428-471B-88BC-07865F9375B1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E7EB482F-11B7-4FEC-8D54-7B8EF03F08C9}"/>
                </a:ext>
              </a:extLst>
            </p:cNvPr>
            <p:cNvSpPr txBox="1"/>
            <p:nvPr/>
          </p:nvSpPr>
          <p:spPr>
            <a:xfrm>
              <a:off x="3874572" y="856424"/>
              <a:ext cx="7919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Instanciation des</a:t>
              </a:r>
            </a:p>
            <a:p>
              <a:pPr algn="ctr"/>
              <a:r>
                <a:rPr lang="fr-FR" sz="800" dirty="0"/>
                <a:t>Jenkins Slave</a:t>
              </a:r>
            </a:p>
          </p:txBody>
        </p:sp>
      </p:grp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7A00CD8-CE9C-4F13-A527-3655C057D8D2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3326814" y="2677903"/>
            <a:ext cx="3229521" cy="279282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DCEAEA6-0032-45AE-9208-C36A3AB493F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16596" y="2187730"/>
            <a:ext cx="239032" cy="10591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B74889C-F5B4-47CF-8AD0-35D791F02F1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16596" y="2187730"/>
            <a:ext cx="239032" cy="16783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FB85725-8154-463E-8B20-2F14DC4092F5}"/>
              </a:ext>
            </a:extLst>
          </p:cNvPr>
          <p:cNvSpPr/>
          <p:nvPr/>
        </p:nvSpPr>
        <p:spPr>
          <a:xfrm>
            <a:off x="5404073" y="3265975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7EC4AD-21DF-4A84-8740-A9C8FCED200E}"/>
              </a:ext>
            </a:extLst>
          </p:cNvPr>
          <p:cNvSpPr txBox="1"/>
          <p:nvPr/>
        </p:nvSpPr>
        <p:spPr>
          <a:xfrm>
            <a:off x="5416838" y="3269636"/>
            <a:ext cx="3606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Jenkins </a:t>
            </a:r>
          </a:p>
          <a:p>
            <a:pPr algn="ctr"/>
            <a:r>
              <a:rPr lang="fr-FR" sz="800" dirty="0"/>
              <a:t>slave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80A8D91-71E8-4BBB-A6A6-E9B8AB79D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9399" y="3288913"/>
            <a:ext cx="226944" cy="2269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C45A502-36F0-4422-A021-C64C4484DF7B}"/>
              </a:ext>
            </a:extLst>
          </p:cNvPr>
          <p:cNvSpPr/>
          <p:nvPr/>
        </p:nvSpPr>
        <p:spPr>
          <a:xfrm>
            <a:off x="5404073" y="2789249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DDC0DD-33D0-41CD-9C1B-A882BD457988}"/>
              </a:ext>
            </a:extLst>
          </p:cNvPr>
          <p:cNvSpPr txBox="1"/>
          <p:nvPr/>
        </p:nvSpPr>
        <p:spPr>
          <a:xfrm>
            <a:off x="5416839" y="2837426"/>
            <a:ext cx="3606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Jenkins </a:t>
            </a:r>
          </a:p>
          <a:p>
            <a:pPr algn="ctr"/>
            <a:r>
              <a:rPr lang="fr-FR" sz="800" dirty="0"/>
              <a:t>slave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733533-E0D9-4E90-A65E-C92EECD81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9400" y="2856703"/>
            <a:ext cx="226944" cy="226944"/>
          </a:xfrm>
          <a:prstGeom prst="rect">
            <a:avLst/>
          </a:prstGeom>
        </p:spPr>
      </p:pic>
      <p:sp>
        <p:nvSpPr>
          <p:cNvPr id="156" name="ZoneTexte 155">
            <a:extLst>
              <a:ext uri="{FF2B5EF4-FFF2-40B4-BE49-F238E27FC236}">
                <a16:creationId xmlns:a16="http://schemas.microsoft.com/office/drawing/2014/main" id="{AF2DBF35-78DA-41B8-AAE1-3AA95EE4A1AC}"/>
              </a:ext>
            </a:extLst>
          </p:cNvPr>
          <p:cNvSpPr txBox="1"/>
          <p:nvPr/>
        </p:nvSpPr>
        <p:spPr>
          <a:xfrm>
            <a:off x="2603318" y="3206293"/>
            <a:ext cx="904932" cy="418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Serveur </a:t>
            </a:r>
          </a:p>
          <a:p>
            <a:pPr algn="ctr"/>
            <a:r>
              <a:rPr lang="fr-FR" sz="800" dirty="0"/>
              <a:t>NEXUS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id="{E20D775D-3B43-4080-B280-BD410A340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4757" y="2591486"/>
            <a:ext cx="542057" cy="731398"/>
          </a:xfrm>
          <a:prstGeom prst="rect">
            <a:avLst/>
          </a:prstGeom>
        </p:spPr>
      </p:pic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848F7B43-4DA8-4680-AA6C-314B6CACA22E}"/>
              </a:ext>
            </a:extLst>
          </p:cNvPr>
          <p:cNvGrpSpPr/>
          <p:nvPr/>
        </p:nvGrpSpPr>
        <p:grpSpPr>
          <a:xfrm>
            <a:off x="5963121" y="4387954"/>
            <a:ext cx="1562229" cy="369332"/>
            <a:chOff x="3666910" y="864761"/>
            <a:chExt cx="1562229" cy="369332"/>
          </a:xfrm>
        </p:grpSpPr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2B44D2C-32A7-40E4-ABD5-A55A7A4BFADE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72D25EA3-746D-4A33-B05A-7E5F1EC823D3}"/>
                </a:ext>
              </a:extLst>
            </p:cNvPr>
            <p:cNvSpPr txBox="1"/>
            <p:nvPr/>
          </p:nvSpPr>
          <p:spPr>
            <a:xfrm>
              <a:off x="3933542" y="864761"/>
              <a:ext cx="129559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.Librairies nécessaires sur</a:t>
              </a:r>
            </a:p>
            <a:p>
              <a:r>
                <a:rPr lang="fr-FR" sz="800" dirty="0"/>
                <a:t>NEXUS AWS</a:t>
              </a:r>
            </a:p>
          </p:txBody>
        </p:sp>
      </p:grp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052EBADB-8560-4F89-9380-DA9B5AB4AB9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016344" y="2839595"/>
            <a:ext cx="839744" cy="1305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1BB8780-BCDF-418B-861A-27B2239FD65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016343" y="2839595"/>
            <a:ext cx="839745" cy="5627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A5AA39E1-7142-48B8-965F-0B3D97ED6B34}"/>
              </a:ext>
            </a:extLst>
          </p:cNvPr>
          <p:cNvCxnSpPr>
            <a:cxnSpLocks/>
            <a:stCxn id="31" idx="3"/>
            <a:endCxn id="73" idx="2"/>
          </p:cNvCxnSpPr>
          <p:nvPr/>
        </p:nvCxnSpPr>
        <p:spPr>
          <a:xfrm flipV="1">
            <a:off x="6016342" y="2821983"/>
            <a:ext cx="839746" cy="117688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7FCBA46A-AD0C-4732-9EC9-F99A8E6BE984}"/>
              </a:ext>
            </a:extLst>
          </p:cNvPr>
          <p:cNvSpPr txBox="1"/>
          <p:nvPr/>
        </p:nvSpPr>
        <p:spPr>
          <a:xfrm>
            <a:off x="3694439" y="2390320"/>
            <a:ext cx="1226727" cy="492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Récupération des</a:t>
            </a:r>
          </a:p>
          <a:p>
            <a:pPr algn="ctr"/>
            <a:r>
              <a:rPr lang="fr-FR" sz="800" dirty="0"/>
              <a:t> librairies qui ne sont pas dans</a:t>
            </a:r>
          </a:p>
          <a:p>
            <a:pPr algn="ctr"/>
            <a:r>
              <a:rPr lang="fr-FR" sz="800" dirty="0"/>
              <a:t>le serveur NEXUS proxy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3E29F6-F9B7-4681-8432-8FB1EB141BB2}"/>
              </a:ext>
            </a:extLst>
          </p:cNvPr>
          <p:cNvSpPr/>
          <p:nvPr/>
        </p:nvSpPr>
        <p:spPr>
          <a:xfrm>
            <a:off x="6556335" y="2498598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6FA67BF-6842-42F9-A288-9F809E49012E}"/>
              </a:ext>
            </a:extLst>
          </p:cNvPr>
          <p:cNvSpPr txBox="1"/>
          <p:nvPr/>
        </p:nvSpPr>
        <p:spPr>
          <a:xfrm>
            <a:off x="6568287" y="2548447"/>
            <a:ext cx="360609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Serveur </a:t>
            </a:r>
          </a:p>
          <a:p>
            <a:pPr algn="ctr"/>
            <a:r>
              <a:rPr lang="fr-FR" sz="800" dirty="0"/>
              <a:t>NEXUS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A95B6603-4569-42B0-97B4-90AFABAB4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8896" y="2558271"/>
            <a:ext cx="226944" cy="226944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A5820815-248E-40ED-91FF-2DEE7179AD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0026" y="2106401"/>
            <a:ext cx="244152" cy="246221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FE90AF57-2CF7-4AD8-9EF7-5D3E3633C70C}"/>
              </a:ext>
            </a:extLst>
          </p:cNvPr>
          <p:cNvSpPr txBox="1"/>
          <p:nvPr/>
        </p:nvSpPr>
        <p:spPr>
          <a:xfrm>
            <a:off x="6697246" y="2075261"/>
            <a:ext cx="360609" cy="12311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EFS</a:t>
            </a:r>
          </a:p>
        </p:txBody>
      </p:sp>
      <p:cxnSp>
        <p:nvCxnSpPr>
          <p:cNvPr id="82" name="Connecteur droit avec flèche 100">
            <a:extLst>
              <a:ext uri="{FF2B5EF4-FFF2-40B4-BE49-F238E27FC236}">
                <a16:creationId xmlns:a16="http://schemas.microsoft.com/office/drawing/2014/main" id="{DF35C42E-8EBE-46BA-80D1-44A0E43A6B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5924" y="2306046"/>
            <a:ext cx="292026" cy="128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9B875A47-09AF-41E2-ADD5-852100D838A8}"/>
              </a:ext>
            </a:extLst>
          </p:cNvPr>
          <p:cNvSpPr txBox="1"/>
          <p:nvPr/>
        </p:nvSpPr>
        <p:spPr>
          <a:xfrm>
            <a:off x="6371788" y="2885575"/>
            <a:ext cx="1058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Agit en tant que proxy</a:t>
            </a:r>
          </a:p>
        </p:txBody>
      </p:sp>
      <p:pic>
        <p:nvPicPr>
          <p:cNvPr id="12" name="Google Shape;1064;p62">
            <a:extLst>
              <a:ext uri="{FF2B5EF4-FFF2-40B4-BE49-F238E27FC236}">
                <a16:creationId xmlns:a16="http://schemas.microsoft.com/office/drawing/2014/main" id="{CF04B399-AD64-309F-D543-89BC02C436C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2431" y="4265975"/>
            <a:ext cx="458896" cy="4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65;p62">
            <a:extLst>
              <a:ext uri="{FF2B5EF4-FFF2-40B4-BE49-F238E27FC236}">
                <a16:creationId xmlns:a16="http://schemas.microsoft.com/office/drawing/2014/main" id="{F78F6F36-2804-9A22-F778-1AC0AFED2ABF}"/>
              </a:ext>
            </a:extLst>
          </p:cNvPr>
          <p:cNvSpPr txBox="1"/>
          <p:nvPr/>
        </p:nvSpPr>
        <p:spPr>
          <a:xfrm>
            <a:off x="128084" y="4728647"/>
            <a:ext cx="7128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800" dirty="0"/>
              <a:t>DEV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7EFEE61E-7D99-721C-1898-0C73EFE1A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780461" y="4316228"/>
            <a:ext cx="257608" cy="2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50AD6293-49C5-E410-9EE1-9E2320A12125}"/>
              </a:ext>
            </a:extLst>
          </p:cNvPr>
          <p:cNvSpPr txBox="1"/>
          <p:nvPr/>
        </p:nvSpPr>
        <p:spPr>
          <a:xfrm>
            <a:off x="1273093" y="4627483"/>
            <a:ext cx="1554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GED, TALEND, FAST, </a:t>
            </a:r>
            <a:r>
              <a:rPr lang="fr-FR" sz="900" dirty="0" err="1"/>
              <a:t>etc</a:t>
            </a:r>
            <a:endParaRPr lang="fr-FR" sz="900" dirty="0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CAD4391C-EC73-2843-9B52-7EFD8A14F42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00567" y="2477948"/>
            <a:ext cx="1304952" cy="2263428"/>
            <a:chOff x="2684668" y="956947"/>
            <a:chExt cx="4598319" cy="929125"/>
          </a:xfrm>
        </p:grpSpPr>
        <p:sp>
          <p:nvSpPr>
            <p:cNvPr id="42" name="Freeform 54">
              <a:extLst>
                <a:ext uri="{FF2B5EF4-FFF2-40B4-BE49-F238E27FC236}">
                  <a16:creationId xmlns:a16="http://schemas.microsoft.com/office/drawing/2014/main" id="{42DE03CC-FF45-B072-0A54-B05DF5F1AE83}"/>
                </a:ext>
              </a:extLst>
            </p:cNvPr>
            <p:cNvSpPr/>
            <p:nvPr/>
          </p:nvSpPr>
          <p:spPr>
            <a:xfrm>
              <a:off x="2684668" y="956947"/>
              <a:ext cx="915570" cy="56225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3" name="Straight Arrow Connector 55">
              <a:extLst>
                <a:ext uri="{FF2B5EF4-FFF2-40B4-BE49-F238E27FC236}">
                  <a16:creationId xmlns:a16="http://schemas.microsoft.com/office/drawing/2014/main" id="{8CD9A038-5B2F-81C9-4DB6-467C4668EFDA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 rot="5400000" flipV="1">
              <a:off x="5124170" y="-272744"/>
              <a:ext cx="650201" cy="366743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5">
            <a:extLst>
              <a:ext uri="{FF2B5EF4-FFF2-40B4-BE49-F238E27FC236}">
                <a16:creationId xmlns:a16="http://schemas.microsoft.com/office/drawing/2014/main" id="{506C2AA9-360E-8C92-A4AB-A25C759AF4FC}"/>
              </a:ext>
            </a:extLst>
          </p:cNvPr>
          <p:cNvCxnSpPr>
            <a:cxnSpLocks/>
            <a:stCxn id="157" idx="0"/>
            <a:endCxn id="1032" idx="2"/>
          </p:cNvCxnSpPr>
          <p:nvPr/>
        </p:nvCxnSpPr>
        <p:spPr bwMode="auto">
          <a:xfrm flipH="1" flipV="1">
            <a:off x="2864881" y="1198605"/>
            <a:ext cx="190905" cy="139288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5362AE01-E748-AE28-1DC9-1DEA3A46CEE2}"/>
              </a:ext>
            </a:extLst>
          </p:cNvPr>
          <p:cNvSpPr txBox="1"/>
          <p:nvPr/>
        </p:nvSpPr>
        <p:spPr>
          <a:xfrm rot="19492106">
            <a:off x="1426961" y="3227509"/>
            <a:ext cx="978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clients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44D99A-4247-5695-B08D-2A9209E562D5}"/>
              </a:ext>
            </a:extLst>
          </p:cNvPr>
          <p:cNvSpPr txBox="1"/>
          <p:nvPr/>
        </p:nvSpPr>
        <p:spPr>
          <a:xfrm>
            <a:off x="2864881" y="1354248"/>
            <a:ext cx="99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Récupération des librairies externes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AD38DD3-79E3-5A82-918B-804555C9BE45}"/>
              </a:ext>
            </a:extLst>
          </p:cNvPr>
          <p:cNvGrpSpPr/>
          <p:nvPr/>
        </p:nvGrpSpPr>
        <p:grpSpPr>
          <a:xfrm>
            <a:off x="339616" y="1724840"/>
            <a:ext cx="1320516" cy="393341"/>
            <a:chOff x="96063" y="1357337"/>
            <a:chExt cx="1320516" cy="393341"/>
          </a:xfrm>
        </p:grpSpPr>
        <p:sp>
          <p:nvSpPr>
            <p:cNvPr id="6" name="Google Shape;1317;p33">
              <a:extLst>
                <a:ext uri="{FF2B5EF4-FFF2-40B4-BE49-F238E27FC236}">
                  <a16:creationId xmlns:a16="http://schemas.microsoft.com/office/drawing/2014/main" id="{CB01FD0C-EF1B-C1F2-CCF2-482326776D05}"/>
                </a:ext>
              </a:extLst>
            </p:cNvPr>
            <p:cNvSpPr txBox="1"/>
            <p:nvPr/>
          </p:nvSpPr>
          <p:spPr>
            <a:xfrm>
              <a:off x="438671" y="1385790"/>
              <a:ext cx="977908" cy="364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center</a:t>
              </a:r>
              <a:endParaRPr sz="1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SwissLife</a:t>
              </a:r>
              <a:endPara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18;p33">
              <a:extLst>
                <a:ext uri="{FF2B5EF4-FFF2-40B4-BE49-F238E27FC236}">
                  <a16:creationId xmlns:a16="http://schemas.microsoft.com/office/drawing/2014/main" id="{CA5B014E-54E4-B715-D113-CF0ADAF1A986}"/>
                </a:ext>
              </a:extLst>
            </p:cNvPr>
            <p:cNvSpPr/>
            <p:nvPr/>
          </p:nvSpPr>
          <p:spPr>
            <a:xfrm>
              <a:off x="96063" y="1357337"/>
              <a:ext cx="484977" cy="315827"/>
            </a:xfrm>
            <a:custGeom>
              <a:avLst/>
              <a:gdLst/>
              <a:ahLst/>
              <a:cxnLst/>
              <a:rect l="l" t="t" r="r" b="b"/>
              <a:pathLst>
                <a:path w="591" h="501" extrusionOk="0">
                  <a:moveTo>
                    <a:pt x="545" y="475"/>
                  </a:moveTo>
                  <a:cubicBezTo>
                    <a:pt x="545" y="338"/>
                    <a:pt x="545" y="204"/>
                    <a:pt x="545" y="68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57" y="7"/>
                    <a:pt x="357" y="13"/>
                    <a:pt x="357" y="18"/>
                  </a:cubicBezTo>
                  <a:cubicBezTo>
                    <a:pt x="357" y="162"/>
                    <a:pt x="357" y="306"/>
                    <a:pt x="357" y="450"/>
                  </a:cubicBezTo>
                  <a:cubicBezTo>
                    <a:pt x="357" y="455"/>
                    <a:pt x="358" y="461"/>
                    <a:pt x="356" y="466"/>
                  </a:cubicBezTo>
                  <a:cubicBezTo>
                    <a:pt x="355" y="469"/>
                    <a:pt x="352" y="472"/>
                    <a:pt x="349" y="475"/>
                  </a:cubicBezTo>
                  <a:cubicBezTo>
                    <a:pt x="347" y="472"/>
                    <a:pt x="344" y="469"/>
                    <a:pt x="344" y="466"/>
                  </a:cubicBezTo>
                  <a:cubicBezTo>
                    <a:pt x="343" y="461"/>
                    <a:pt x="344" y="456"/>
                    <a:pt x="344" y="450"/>
                  </a:cubicBezTo>
                  <a:cubicBezTo>
                    <a:pt x="344" y="307"/>
                    <a:pt x="344" y="164"/>
                    <a:pt x="344" y="21"/>
                  </a:cubicBezTo>
                  <a:cubicBezTo>
                    <a:pt x="344" y="15"/>
                    <a:pt x="344" y="10"/>
                    <a:pt x="344" y="3"/>
                  </a:cubicBezTo>
                  <a:cubicBezTo>
                    <a:pt x="244" y="82"/>
                    <a:pt x="244" y="82"/>
                    <a:pt x="244" y="82"/>
                  </a:cubicBezTo>
                  <a:cubicBezTo>
                    <a:pt x="243" y="84"/>
                    <a:pt x="243" y="86"/>
                    <a:pt x="243" y="87"/>
                  </a:cubicBezTo>
                  <a:cubicBezTo>
                    <a:pt x="243" y="116"/>
                    <a:pt x="243" y="144"/>
                    <a:pt x="243" y="173"/>
                  </a:cubicBezTo>
                  <a:cubicBezTo>
                    <a:pt x="243" y="187"/>
                    <a:pt x="243" y="202"/>
                    <a:pt x="243" y="21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59" y="215"/>
                    <a:pt x="159" y="221"/>
                    <a:pt x="159" y="227"/>
                  </a:cubicBezTo>
                  <a:cubicBezTo>
                    <a:pt x="159" y="303"/>
                    <a:pt x="159" y="379"/>
                    <a:pt x="159" y="455"/>
                  </a:cubicBezTo>
                  <a:cubicBezTo>
                    <a:pt x="159" y="462"/>
                    <a:pt x="154" y="469"/>
                    <a:pt x="151" y="476"/>
                  </a:cubicBezTo>
                  <a:cubicBezTo>
                    <a:pt x="148" y="469"/>
                    <a:pt x="143" y="461"/>
                    <a:pt x="143" y="454"/>
                  </a:cubicBezTo>
                  <a:cubicBezTo>
                    <a:pt x="142" y="378"/>
                    <a:pt x="142" y="302"/>
                    <a:pt x="142" y="226"/>
                  </a:cubicBezTo>
                  <a:cubicBezTo>
                    <a:pt x="142" y="224"/>
                    <a:pt x="142" y="222"/>
                    <a:pt x="142" y="219"/>
                  </a:cubicBezTo>
                  <a:cubicBezTo>
                    <a:pt x="49" y="281"/>
                    <a:pt x="49" y="281"/>
                    <a:pt x="49" y="281"/>
                  </a:cubicBezTo>
                  <a:cubicBezTo>
                    <a:pt x="49" y="281"/>
                    <a:pt x="49" y="282"/>
                    <a:pt x="49" y="283"/>
                  </a:cubicBezTo>
                  <a:cubicBezTo>
                    <a:pt x="47" y="339"/>
                    <a:pt x="48" y="396"/>
                    <a:pt x="48" y="452"/>
                  </a:cubicBezTo>
                  <a:cubicBezTo>
                    <a:pt x="48" y="460"/>
                    <a:pt x="47" y="468"/>
                    <a:pt x="47" y="477"/>
                  </a:cubicBezTo>
                  <a:cubicBezTo>
                    <a:pt x="30" y="477"/>
                    <a:pt x="15" y="477"/>
                    <a:pt x="0" y="477"/>
                  </a:cubicBezTo>
                  <a:cubicBezTo>
                    <a:pt x="0" y="485"/>
                    <a:pt x="0" y="493"/>
                    <a:pt x="0" y="501"/>
                  </a:cubicBezTo>
                  <a:cubicBezTo>
                    <a:pt x="197" y="501"/>
                    <a:pt x="393" y="501"/>
                    <a:pt x="591" y="501"/>
                  </a:cubicBezTo>
                  <a:cubicBezTo>
                    <a:pt x="590" y="492"/>
                    <a:pt x="590" y="485"/>
                    <a:pt x="590" y="477"/>
                  </a:cubicBezTo>
                  <a:cubicBezTo>
                    <a:pt x="574" y="476"/>
                    <a:pt x="560" y="475"/>
                    <a:pt x="545" y="475"/>
                  </a:cubicBezTo>
                  <a:close/>
                  <a:moveTo>
                    <a:pt x="55" y="446"/>
                  </a:moveTo>
                  <a:cubicBezTo>
                    <a:pt x="58" y="434"/>
                    <a:pt x="45" y="417"/>
                    <a:pt x="68" y="410"/>
                  </a:cubicBezTo>
                  <a:cubicBezTo>
                    <a:pt x="72" y="446"/>
                    <a:pt x="72" y="446"/>
                    <a:pt x="55" y="446"/>
                  </a:cubicBezTo>
                  <a:close/>
                  <a:moveTo>
                    <a:pt x="58" y="394"/>
                  </a:moveTo>
                  <a:cubicBezTo>
                    <a:pt x="58" y="381"/>
                    <a:pt x="45" y="364"/>
                    <a:pt x="69" y="355"/>
                  </a:cubicBezTo>
                  <a:cubicBezTo>
                    <a:pt x="68" y="370"/>
                    <a:pt x="77" y="386"/>
                    <a:pt x="58" y="394"/>
                  </a:cubicBezTo>
                  <a:close/>
                  <a:moveTo>
                    <a:pt x="57" y="338"/>
                  </a:moveTo>
                  <a:cubicBezTo>
                    <a:pt x="58" y="325"/>
                    <a:pt x="45" y="306"/>
                    <a:pt x="71" y="300"/>
                  </a:cubicBezTo>
                  <a:cubicBezTo>
                    <a:pt x="66" y="314"/>
                    <a:pt x="79" y="333"/>
                    <a:pt x="57" y="338"/>
                  </a:cubicBezTo>
                  <a:close/>
                  <a:moveTo>
                    <a:pt x="97" y="437"/>
                  </a:moveTo>
                  <a:cubicBezTo>
                    <a:pt x="97" y="440"/>
                    <a:pt x="92" y="443"/>
                    <a:pt x="90" y="446"/>
                  </a:cubicBezTo>
                  <a:cubicBezTo>
                    <a:pt x="87" y="443"/>
                    <a:pt x="83" y="440"/>
                    <a:pt x="83" y="437"/>
                  </a:cubicBezTo>
                  <a:cubicBezTo>
                    <a:pt x="82" y="429"/>
                    <a:pt x="81" y="421"/>
                    <a:pt x="83" y="413"/>
                  </a:cubicBezTo>
                  <a:cubicBezTo>
                    <a:pt x="84" y="409"/>
                    <a:pt x="90" y="406"/>
                    <a:pt x="93" y="403"/>
                  </a:cubicBezTo>
                  <a:cubicBezTo>
                    <a:pt x="95" y="404"/>
                    <a:pt x="96" y="405"/>
                    <a:pt x="98" y="406"/>
                  </a:cubicBezTo>
                  <a:cubicBezTo>
                    <a:pt x="98" y="416"/>
                    <a:pt x="98" y="427"/>
                    <a:pt x="97" y="437"/>
                  </a:cubicBezTo>
                  <a:close/>
                  <a:moveTo>
                    <a:pt x="85" y="387"/>
                  </a:moveTo>
                  <a:cubicBezTo>
                    <a:pt x="87" y="373"/>
                    <a:pt x="72" y="354"/>
                    <a:pt x="98" y="344"/>
                  </a:cubicBezTo>
                  <a:cubicBezTo>
                    <a:pt x="95" y="361"/>
                    <a:pt x="105" y="379"/>
                    <a:pt x="85" y="387"/>
                  </a:cubicBezTo>
                  <a:close/>
                  <a:moveTo>
                    <a:pt x="84" y="328"/>
                  </a:moveTo>
                  <a:cubicBezTo>
                    <a:pt x="87" y="313"/>
                    <a:pt x="72" y="294"/>
                    <a:pt x="99" y="285"/>
                  </a:cubicBezTo>
                  <a:cubicBezTo>
                    <a:pt x="94" y="302"/>
                    <a:pt x="107" y="321"/>
                    <a:pt x="84" y="328"/>
                  </a:cubicBezTo>
                  <a:close/>
                  <a:moveTo>
                    <a:pt x="130" y="434"/>
                  </a:moveTo>
                  <a:cubicBezTo>
                    <a:pt x="129" y="437"/>
                    <a:pt x="124" y="442"/>
                    <a:pt x="120" y="442"/>
                  </a:cubicBezTo>
                  <a:cubicBezTo>
                    <a:pt x="117" y="442"/>
                    <a:pt x="112" y="437"/>
                    <a:pt x="111" y="433"/>
                  </a:cubicBezTo>
                  <a:cubicBezTo>
                    <a:pt x="110" y="423"/>
                    <a:pt x="111" y="413"/>
                    <a:pt x="111" y="401"/>
                  </a:cubicBezTo>
                  <a:cubicBezTo>
                    <a:pt x="117" y="400"/>
                    <a:pt x="123" y="399"/>
                    <a:pt x="130" y="397"/>
                  </a:cubicBezTo>
                  <a:cubicBezTo>
                    <a:pt x="130" y="410"/>
                    <a:pt x="131" y="422"/>
                    <a:pt x="130" y="434"/>
                  </a:cubicBezTo>
                  <a:close/>
                  <a:moveTo>
                    <a:pt x="113" y="379"/>
                  </a:moveTo>
                  <a:cubicBezTo>
                    <a:pt x="107" y="343"/>
                    <a:pt x="109" y="339"/>
                    <a:pt x="129" y="336"/>
                  </a:cubicBezTo>
                  <a:cubicBezTo>
                    <a:pt x="133" y="376"/>
                    <a:pt x="132" y="378"/>
                    <a:pt x="113" y="379"/>
                  </a:cubicBezTo>
                  <a:close/>
                  <a:moveTo>
                    <a:pt x="114" y="318"/>
                  </a:moveTo>
                  <a:cubicBezTo>
                    <a:pt x="105" y="290"/>
                    <a:pt x="109" y="278"/>
                    <a:pt x="128" y="271"/>
                  </a:cubicBezTo>
                  <a:cubicBezTo>
                    <a:pt x="134" y="304"/>
                    <a:pt x="132" y="310"/>
                    <a:pt x="114" y="318"/>
                  </a:cubicBezTo>
                  <a:close/>
                  <a:moveTo>
                    <a:pt x="197" y="439"/>
                  </a:moveTo>
                  <a:cubicBezTo>
                    <a:pt x="189" y="439"/>
                    <a:pt x="182" y="439"/>
                    <a:pt x="175" y="439"/>
                  </a:cubicBezTo>
                  <a:cubicBezTo>
                    <a:pt x="175" y="425"/>
                    <a:pt x="175" y="411"/>
                    <a:pt x="175" y="397"/>
                  </a:cubicBezTo>
                  <a:cubicBezTo>
                    <a:pt x="182" y="397"/>
                    <a:pt x="189" y="397"/>
                    <a:pt x="197" y="397"/>
                  </a:cubicBezTo>
                  <a:cubicBezTo>
                    <a:pt x="197" y="411"/>
                    <a:pt x="197" y="424"/>
                    <a:pt x="197" y="439"/>
                  </a:cubicBezTo>
                  <a:close/>
                  <a:moveTo>
                    <a:pt x="197" y="372"/>
                  </a:moveTo>
                  <a:cubicBezTo>
                    <a:pt x="172" y="377"/>
                    <a:pt x="170" y="375"/>
                    <a:pt x="175" y="329"/>
                  </a:cubicBezTo>
                  <a:cubicBezTo>
                    <a:pt x="182" y="330"/>
                    <a:pt x="189" y="331"/>
                    <a:pt x="197" y="332"/>
                  </a:cubicBezTo>
                  <a:cubicBezTo>
                    <a:pt x="197" y="347"/>
                    <a:pt x="197" y="360"/>
                    <a:pt x="197" y="372"/>
                  </a:cubicBezTo>
                  <a:close/>
                  <a:moveTo>
                    <a:pt x="196" y="310"/>
                  </a:moveTo>
                  <a:cubicBezTo>
                    <a:pt x="189" y="309"/>
                    <a:pt x="182" y="308"/>
                    <a:pt x="175" y="307"/>
                  </a:cubicBezTo>
                  <a:cubicBezTo>
                    <a:pt x="175" y="292"/>
                    <a:pt x="175" y="279"/>
                    <a:pt x="175" y="266"/>
                  </a:cubicBezTo>
                  <a:cubicBezTo>
                    <a:pt x="200" y="263"/>
                    <a:pt x="201" y="265"/>
                    <a:pt x="196" y="310"/>
                  </a:cubicBezTo>
                  <a:close/>
                  <a:moveTo>
                    <a:pt x="233" y="439"/>
                  </a:moveTo>
                  <a:cubicBezTo>
                    <a:pt x="233" y="440"/>
                    <a:pt x="222" y="441"/>
                    <a:pt x="215" y="442"/>
                  </a:cubicBezTo>
                  <a:cubicBezTo>
                    <a:pt x="215" y="426"/>
                    <a:pt x="215" y="413"/>
                    <a:pt x="215" y="394"/>
                  </a:cubicBezTo>
                  <a:cubicBezTo>
                    <a:pt x="223" y="397"/>
                    <a:pt x="233" y="399"/>
                    <a:pt x="233" y="401"/>
                  </a:cubicBezTo>
                  <a:cubicBezTo>
                    <a:pt x="235" y="414"/>
                    <a:pt x="235" y="426"/>
                    <a:pt x="233" y="439"/>
                  </a:cubicBezTo>
                  <a:close/>
                  <a:moveTo>
                    <a:pt x="233" y="376"/>
                  </a:moveTo>
                  <a:cubicBezTo>
                    <a:pt x="228" y="376"/>
                    <a:pt x="222" y="376"/>
                    <a:pt x="215" y="375"/>
                  </a:cubicBezTo>
                  <a:cubicBezTo>
                    <a:pt x="215" y="361"/>
                    <a:pt x="215" y="348"/>
                    <a:pt x="215" y="333"/>
                  </a:cubicBezTo>
                  <a:cubicBezTo>
                    <a:pt x="238" y="336"/>
                    <a:pt x="238" y="337"/>
                    <a:pt x="233" y="376"/>
                  </a:cubicBezTo>
                  <a:close/>
                  <a:moveTo>
                    <a:pt x="233" y="313"/>
                  </a:moveTo>
                  <a:cubicBezTo>
                    <a:pt x="215" y="317"/>
                    <a:pt x="211" y="318"/>
                    <a:pt x="216" y="269"/>
                  </a:cubicBezTo>
                  <a:cubicBezTo>
                    <a:pt x="237" y="270"/>
                    <a:pt x="240" y="277"/>
                    <a:pt x="233" y="313"/>
                  </a:cubicBezTo>
                  <a:close/>
                  <a:moveTo>
                    <a:pt x="322" y="66"/>
                  </a:moveTo>
                  <a:cubicBezTo>
                    <a:pt x="320" y="87"/>
                    <a:pt x="331" y="111"/>
                    <a:pt x="300" y="117"/>
                  </a:cubicBezTo>
                  <a:cubicBezTo>
                    <a:pt x="294" y="83"/>
                    <a:pt x="295" y="80"/>
                    <a:pt x="322" y="66"/>
                  </a:cubicBezTo>
                  <a:close/>
                  <a:moveTo>
                    <a:pt x="279" y="96"/>
                  </a:moveTo>
                  <a:cubicBezTo>
                    <a:pt x="276" y="115"/>
                    <a:pt x="287" y="135"/>
                    <a:pt x="259" y="143"/>
                  </a:cubicBezTo>
                  <a:cubicBezTo>
                    <a:pt x="259" y="124"/>
                    <a:pt x="252" y="106"/>
                    <a:pt x="279" y="96"/>
                  </a:cubicBezTo>
                  <a:close/>
                  <a:moveTo>
                    <a:pt x="254" y="441"/>
                  </a:moveTo>
                  <a:cubicBezTo>
                    <a:pt x="254" y="429"/>
                    <a:pt x="254" y="415"/>
                    <a:pt x="254" y="401"/>
                  </a:cubicBezTo>
                  <a:cubicBezTo>
                    <a:pt x="280" y="396"/>
                    <a:pt x="272" y="414"/>
                    <a:pt x="273" y="425"/>
                  </a:cubicBezTo>
                  <a:cubicBezTo>
                    <a:pt x="275" y="438"/>
                    <a:pt x="271" y="447"/>
                    <a:pt x="254" y="441"/>
                  </a:cubicBezTo>
                  <a:close/>
                  <a:moveTo>
                    <a:pt x="271" y="379"/>
                  </a:moveTo>
                  <a:cubicBezTo>
                    <a:pt x="269" y="379"/>
                    <a:pt x="267" y="380"/>
                    <a:pt x="264" y="380"/>
                  </a:cubicBezTo>
                  <a:cubicBezTo>
                    <a:pt x="261" y="380"/>
                    <a:pt x="258" y="379"/>
                    <a:pt x="254" y="379"/>
                  </a:cubicBezTo>
                  <a:cubicBezTo>
                    <a:pt x="254" y="364"/>
                    <a:pt x="254" y="351"/>
                    <a:pt x="254" y="338"/>
                  </a:cubicBezTo>
                  <a:cubicBezTo>
                    <a:pt x="276" y="339"/>
                    <a:pt x="277" y="341"/>
                    <a:pt x="271" y="379"/>
                  </a:cubicBezTo>
                  <a:close/>
                  <a:moveTo>
                    <a:pt x="271" y="316"/>
                  </a:moveTo>
                  <a:cubicBezTo>
                    <a:pt x="251" y="320"/>
                    <a:pt x="250" y="317"/>
                    <a:pt x="254" y="276"/>
                  </a:cubicBezTo>
                  <a:cubicBezTo>
                    <a:pt x="276" y="277"/>
                    <a:pt x="277" y="279"/>
                    <a:pt x="271" y="316"/>
                  </a:cubicBezTo>
                  <a:close/>
                  <a:moveTo>
                    <a:pt x="259" y="201"/>
                  </a:moveTo>
                  <a:cubicBezTo>
                    <a:pt x="259" y="185"/>
                    <a:pt x="251" y="165"/>
                    <a:pt x="276" y="158"/>
                  </a:cubicBezTo>
                  <a:cubicBezTo>
                    <a:pt x="282" y="192"/>
                    <a:pt x="281" y="194"/>
                    <a:pt x="259" y="201"/>
                  </a:cubicBezTo>
                  <a:close/>
                  <a:moveTo>
                    <a:pt x="321" y="435"/>
                  </a:moveTo>
                  <a:cubicBezTo>
                    <a:pt x="314" y="436"/>
                    <a:pt x="307" y="437"/>
                    <a:pt x="301" y="439"/>
                  </a:cubicBezTo>
                  <a:cubicBezTo>
                    <a:pt x="294" y="401"/>
                    <a:pt x="296" y="398"/>
                    <a:pt x="321" y="397"/>
                  </a:cubicBezTo>
                  <a:cubicBezTo>
                    <a:pt x="321" y="410"/>
                    <a:pt x="321" y="422"/>
                    <a:pt x="321" y="435"/>
                  </a:cubicBezTo>
                  <a:close/>
                  <a:moveTo>
                    <a:pt x="299" y="373"/>
                  </a:moveTo>
                  <a:cubicBezTo>
                    <a:pt x="296" y="333"/>
                    <a:pt x="296" y="333"/>
                    <a:pt x="321" y="332"/>
                  </a:cubicBezTo>
                  <a:cubicBezTo>
                    <a:pt x="324" y="370"/>
                    <a:pt x="324" y="370"/>
                    <a:pt x="299" y="373"/>
                  </a:cubicBezTo>
                  <a:close/>
                  <a:moveTo>
                    <a:pt x="300" y="309"/>
                  </a:moveTo>
                  <a:cubicBezTo>
                    <a:pt x="294" y="275"/>
                    <a:pt x="295" y="272"/>
                    <a:pt x="320" y="265"/>
                  </a:cubicBezTo>
                  <a:cubicBezTo>
                    <a:pt x="325" y="305"/>
                    <a:pt x="325" y="305"/>
                    <a:pt x="300" y="309"/>
                  </a:cubicBezTo>
                  <a:close/>
                  <a:moveTo>
                    <a:pt x="302" y="244"/>
                  </a:moveTo>
                  <a:cubicBezTo>
                    <a:pt x="293" y="214"/>
                    <a:pt x="295" y="208"/>
                    <a:pt x="322" y="199"/>
                  </a:cubicBezTo>
                  <a:cubicBezTo>
                    <a:pt x="319" y="217"/>
                    <a:pt x="333" y="241"/>
                    <a:pt x="302" y="244"/>
                  </a:cubicBezTo>
                  <a:close/>
                  <a:moveTo>
                    <a:pt x="301" y="180"/>
                  </a:moveTo>
                  <a:cubicBezTo>
                    <a:pt x="294" y="147"/>
                    <a:pt x="295" y="144"/>
                    <a:pt x="320" y="134"/>
                  </a:cubicBezTo>
                  <a:cubicBezTo>
                    <a:pt x="326" y="170"/>
                    <a:pt x="325" y="172"/>
                    <a:pt x="301" y="180"/>
                  </a:cubicBezTo>
                  <a:close/>
                  <a:moveTo>
                    <a:pt x="501" y="98"/>
                  </a:moveTo>
                  <a:cubicBezTo>
                    <a:pt x="533" y="104"/>
                    <a:pt x="526" y="106"/>
                    <a:pt x="525" y="137"/>
                  </a:cubicBezTo>
                  <a:cubicBezTo>
                    <a:pt x="500" y="141"/>
                    <a:pt x="497" y="136"/>
                    <a:pt x="501" y="98"/>
                  </a:cubicBezTo>
                  <a:close/>
                  <a:moveTo>
                    <a:pt x="387" y="58"/>
                  </a:moveTo>
                  <a:cubicBezTo>
                    <a:pt x="398" y="62"/>
                    <a:pt x="407" y="65"/>
                    <a:pt x="417" y="69"/>
                  </a:cubicBezTo>
                  <a:cubicBezTo>
                    <a:pt x="417" y="82"/>
                    <a:pt x="417" y="95"/>
                    <a:pt x="417" y="108"/>
                  </a:cubicBezTo>
                  <a:cubicBezTo>
                    <a:pt x="381" y="101"/>
                    <a:pt x="381" y="101"/>
                    <a:pt x="387" y="58"/>
                  </a:cubicBezTo>
                  <a:close/>
                  <a:moveTo>
                    <a:pt x="417" y="174"/>
                  </a:moveTo>
                  <a:cubicBezTo>
                    <a:pt x="382" y="168"/>
                    <a:pt x="382" y="168"/>
                    <a:pt x="387" y="130"/>
                  </a:cubicBezTo>
                  <a:cubicBezTo>
                    <a:pt x="418" y="128"/>
                    <a:pt x="420" y="131"/>
                    <a:pt x="417" y="174"/>
                  </a:cubicBezTo>
                  <a:close/>
                  <a:moveTo>
                    <a:pt x="417" y="435"/>
                  </a:moveTo>
                  <a:cubicBezTo>
                    <a:pt x="407" y="435"/>
                    <a:pt x="397" y="435"/>
                    <a:pt x="386" y="435"/>
                  </a:cubicBezTo>
                  <a:cubicBezTo>
                    <a:pt x="386" y="421"/>
                    <a:pt x="386" y="407"/>
                    <a:pt x="386" y="392"/>
                  </a:cubicBezTo>
                  <a:cubicBezTo>
                    <a:pt x="397" y="394"/>
                    <a:pt x="407" y="395"/>
                    <a:pt x="417" y="397"/>
                  </a:cubicBezTo>
                  <a:cubicBezTo>
                    <a:pt x="417" y="410"/>
                    <a:pt x="417" y="422"/>
                    <a:pt x="417" y="435"/>
                  </a:cubicBezTo>
                  <a:close/>
                  <a:moveTo>
                    <a:pt x="417" y="368"/>
                  </a:moveTo>
                  <a:cubicBezTo>
                    <a:pt x="407" y="368"/>
                    <a:pt x="397" y="368"/>
                    <a:pt x="386" y="368"/>
                  </a:cubicBezTo>
                  <a:cubicBezTo>
                    <a:pt x="386" y="354"/>
                    <a:pt x="386" y="342"/>
                    <a:pt x="386" y="327"/>
                  </a:cubicBezTo>
                  <a:cubicBezTo>
                    <a:pt x="398" y="329"/>
                    <a:pt x="407" y="331"/>
                    <a:pt x="417" y="332"/>
                  </a:cubicBezTo>
                  <a:cubicBezTo>
                    <a:pt x="417" y="345"/>
                    <a:pt x="417" y="356"/>
                    <a:pt x="417" y="368"/>
                  </a:cubicBezTo>
                  <a:close/>
                  <a:moveTo>
                    <a:pt x="388" y="259"/>
                  </a:moveTo>
                  <a:cubicBezTo>
                    <a:pt x="397" y="261"/>
                    <a:pt x="407" y="263"/>
                    <a:pt x="417" y="265"/>
                  </a:cubicBezTo>
                  <a:cubicBezTo>
                    <a:pt x="417" y="278"/>
                    <a:pt x="417" y="290"/>
                    <a:pt x="417" y="305"/>
                  </a:cubicBezTo>
                  <a:cubicBezTo>
                    <a:pt x="381" y="302"/>
                    <a:pt x="380" y="300"/>
                    <a:pt x="388" y="259"/>
                  </a:cubicBezTo>
                  <a:close/>
                  <a:moveTo>
                    <a:pt x="416" y="239"/>
                  </a:moveTo>
                  <a:cubicBezTo>
                    <a:pt x="381" y="235"/>
                    <a:pt x="380" y="234"/>
                    <a:pt x="387" y="193"/>
                  </a:cubicBezTo>
                  <a:cubicBezTo>
                    <a:pt x="422" y="200"/>
                    <a:pt x="422" y="200"/>
                    <a:pt x="416" y="239"/>
                  </a:cubicBezTo>
                  <a:close/>
                  <a:moveTo>
                    <a:pt x="444" y="80"/>
                  </a:moveTo>
                  <a:cubicBezTo>
                    <a:pt x="475" y="83"/>
                    <a:pt x="476" y="85"/>
                    <a:pt x="472" y="123"/>
                  </a:cubicBezTo>
                  <a:cubicBezTo>
                    <a:pt x="442" y="123"/>
                    <a:pt x="439" y="118"/>
                    <a:pt x="444" y="80"/>
                  </a:cubicBezTo>
                  <a:close/>
                  <a:moveTo>
                    <a:pt x="471" y="187"/>
                  </a:moveTo>
                  <a:cubicBezTo>
                    <a:pt x="462" y="186"/>
                    <a:pt x="453" y="184"/>
                    <a:pt x="443" y="182"/>
                  </a:cubicBezTo>
                  <a:cubicBezTo>
                    <a:pt x="443" y="169"/>
                    <a:pt x="443" y="157"/>
                    <a:pt x="443" y="145"/>
                  </a:cubicBezTo>
                  <a:cubicBezTo>
                    <a:pt x="474" y="146"/>
                    <a:pt x="477" y="151"/>
                    <a:pt x="471" y="187"/>
                  </a:cubicBezTo>
                  <a:close/>
                  <a:moveTo>
                    <a:pt x="472" y="250"/>
                  </a:moveTo>
                  <a:cubicBezTo>
                    <a:pt x="462" y="248"/>
                    <a:pt x="453" y="246"/>
                    <a:pt x="443" y="244"/>
                  </a:cubicBezTo>
                  <a:cubicBezTo>
                    <a:pt x="443" y="232"/>
                    <a:pt x="443" y="220"/>
                    <a:pt x="443" y="208"/>
                  </a:cubicBezTo>
                  <a:cubicBezTo>
                    <a:pt x="475" y="211"/>
                    <a:pt x="475" y="211"/>
                    <a:pt x="472" y="250"/>
                  </a:cubicBezTo>
                  <a:close/>
                  <a:moveTo>
                    <a:pt x="472" y="437"/>
                  </a:moveTo>
                  <a:cubicBezTo>
                    <a:pt x="463" y="437"/>
                    <a:pt x="454" y="437"/>
                    <a:pt x="443" y="437"/>
                  </a:cubicBezTo>
                  <a:cubicBezTo>
                    <a:pt x="443" y="424"/>
                    <a:pt x="443" y="412"/>
                    <a:pt x="443" y="399"/>
                  </a:cubicBezTo>
                  <a:cubicBezTo>
                    <a:pt x="453" y="399"/>
                    <a:pt x="462" y="399"/>
                    <a:pt x="472" y="400"/>
                  </a:cubicBezTo>
                  <a:cubicBezTo>
                    <a:pt x="472" y="413"/>
                    <a:pt x="472" y="424"/>
                    <a:pt x="472" y="437"/>
                  </a:cubicBezTo>
                  <a:close/>
                  <a:moveTo>
                    <a:pt x="471" y="376"/>
                  </a:moveTo>
                  <a:cubicBezTo>
                    <a:pt x="462" y="375"/>
                    <a:pt x="453" y="375"/>
                    <a:pt x="444" y="374"/>
                  </a:cubicBezTo>
                  <a:cubicBezTo>
                    <a:pt x="443" y="367"/>
                    <a:pt x="442" y="362"/>
                    <a:pt x="442" y="356"/>
                  </a:cubicBezTo>
                  <a:cubicBezTo>
                    <a:pt x="442" y="350"/>
                    <a:pt x="442" y="344"/>
                    <a:pt x="442" y="339"/>
                  </a:cubicBezTo>
                  <a:cubicBezTo>
                    <a:pt x="473" y="331"/>
                    <a:pt x="477" y="336"/>
                    <a:pt x="471" y="376"/>
                  </a:cubicBezTo>
                  <a:close/>
                  <a:moveTo>
                    <a:pt x="470" y="313"/>
                  </a:moveTo>
                  <a:cubicBezTo>
                    <a:pt x="461" y="312"/>
                    <a:pt x="453" y="312"/>
                    <a:pt x="444" y="310"/>
                  </a:cubicBezTo>
                  <a:cubicBezTo>
                    <a:pt x="444" y="297"/>
                    <a:pt x="444" y="284"/>
                    <a:pt x="444" y="270"/>
                  </a:cubicBezTo>
                  <a:cubicBezTo>
                    <a:pt x="476" y="273"/>
                    <a:pt x="479" y="277"/>
                    <a:pt x="470" y="313"/>
                  </a:cubicBezTo>
                  <a:close/>
                  <a:moveTo>
                    <a:pt x="525" y="439"/>
                  </a:moveTo>
                  <a:cubicBezTo>
                    <a:pt x="517" y="439"/>
                    <a:pt x="510" y="439"/>
                    <a:pt x="500" y="439"/>
                  </a:cubicBezTo>
                  <a:cubicBezTo>
                    <a:pt x="500" y="427"/>
                    <a:pt x="500" y="416"/>
                    <a:pt x="500" y="405"/>
                  </a:cubicBezTo>
                  <a:cubicBezTo>
                    <a:pt x="509" y="405"/>
                    <a:pt x="516" y="405"/>
                    <a:pt x="525" y="405"/>
                  </a:cubicBezTo>
                  <a:cubicBezTo>
                    <a:pt x="525" y="417"/>
                    <a:pt x="525" y="427"/>
                    <a:pt x="525" y="439"/>
                  </a:cubicBezTo>
                  <a:close/>
                  <a:moveTo>
                    <a:pt x="525" y="378"/>
                  </a:moveTo>
                  <a:cubicBezTo>
                    <a:pt x="497" y="382"/>
                    <a:pt x="496" y="380"/>
                    <a:pt x="501" y="342"/>
                  </a:cubicBezTo>
                  <a:cubicBezTo>
                    <a:pt x="510" y="342"/>
                    <a:pt x="517" y="343"/>
                    <a:pt x="525" y="344"/>
                  </a:cubicBezTo>
                  <a:cubicBezTo>
                    <a:pt x="525" y="356"/>
                    <a:pt x="525" y="367"/>
                    <a:pt x="525" y="378"/>
                  </a:cubicBezTo>
                  <a:close/>
                  <a:moveTo>
                    <a:pt x="524" y="319"/>
                  </a:moveTo>
                  <a:cubicBezTo>
                    <a:pt x="497" y="320"/>
                    <a:pt x="496" y="319"/>
                    <a:pt x="501" y="281"/>
                  </a:cubicBezTo>
                  <a:cubicBezTo>
                    <a:pt x="527" y="281"/>
                    <a:pt x="529" y="283"/>
                    <a:pt x="524" y="319"/>
                  </a:cubicBezTo>
                  <a:close/>
                  <a:moveTo>
                    <a:pt x="501" y="219"/>
                  </a:moveTo>
                  <a:cubicBezTo>
                    <a:pt x="510" y="221"/>
                    <a:pt x="517" y="223"/>
                    <a:pt x="525" y="225"/>
                  </a:cubicBezTo>
                  <a:cubicBezTo>
                    <a:pt x="525" y="231"/>
                    <a:pt x="526" y="237"/>
                    <a:pt x="526" y="243"/>
                  </a:cubicBezTo>
                  <a:cubicBezTo>
                    <a:pt x="526" y="248"/>
                    <a:pt x="526" y="253"/>
                    <a:pt x="526" y="258"/>
                  </a:cubicBezTo>
                  <a:cubicBezTo>
                    <a:pt x="496" y="261"/>
                    <a:pt x="496" y="253"/>
                    <a:pt x="501" y="219"/>
                  </a:cubicBezTo>
                  <a:close/>
                  <a:moveTo>
                    <a:pt x="524" y="199"/>
                  </a:moveTo>
                  <a:cubicBezTo>
                    <a:pt x="498" y="198"/>
                    <a:pt x="496" y="195"/>
                    <a:pt x="501" y="160"/>
                  </a:cubicBezTo>
                  <a:cubicBezTo>
                    <a:pt x="528" y="163"/>
                    <a:pt x="529" y="165"/>
                    <a:pt x="524" y="199"/>
                  </a:cubicBezTo>
                  <a:close/>
                </a:path>
              </a:pathLst>
            </a:custGeom>
            <a:solidFill>
              <a:srgbClr val="325C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320;p33">
            <a:extLst>
              <a:ext uri="{FF2B5EF4-FFF2-40B4-BE49-F238E27FC236}">
                <a16:creationId xmlns:a16="http://schemas.microsoft.com/office/drawing/2014/main" id="{8B05EE9A-B1FE-117A-0E56-31C020FCD14C}"/>
              </a:ext>
            </a:extLst>
          </p:cNvPr>
          <p:cNvSpPr txBox="1"/>
          <p:nvPr/>
        </p:nvSpPr>
        <p:spPr>
          <a:xfrm>
            <a:off x="6807858" y="1391771"/>
            <a:ext cx="648072" cy="1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 sz="10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SwissLife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6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563D1-F07B-28E9-FEE2-18BC5CF3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A11C36"/>
                </a:solidFill>
                <a:latin typeface="Times New Roman"/>
                <a:cs typeface="Times New Roman"/>
              </a:rPr>
              <a:t>Solution 1 : hybride</a:t>
            </a:r>
            <a:endParaRPr lang="fr-FR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2AF0646D-3A11-F9DF-C591-4A5D1AC70DE5}"/>
              </a:ext>
            </a:extLst>
          </p:cNvPr>
          <p:cNvSpPr txBox="1">
            <a:spLocks/>
          </p:cNvSpPr>
          <p:nvPr/>
        </p:nvSpPr>
        <p:spPr>
          <a:xfrm>
            <a:off x="5808857" y="697260"/>
            <a:ext cx="3130503" cy="1444806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Cette solution nécessite deux instances Nexus sur le cloud et deux autres instances sur le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Cloud : un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balancer avec 2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nodes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 : un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balancer (vip) avec 2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nodes</a:t>
            </a:r>
            <a:endParaRPr lang="fr-FR" sz="9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Les instances Cloud font proxy,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La solution est semblable à la solution opérationnelle actuellement.</a:t>
            </a:r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3941081-2A26-1C4F-E5EA-E08C54B3384B}"/>
              </a:ext>
            </a:extLst>
          </p:cNvPr>
          <p:cNvGrpSpPr/>
          <p:nvPr/>
        </p:nvGrpSpPr>
        <p:grpSpPr>
          <a:xfrm>
            <a:off x="2300348" y="2290263"/>
            <a:ext cx="687322" cy="2267060"/>
            <a:chOff x="3243301" y="2151368"/>
            <a:chExt cx="1522501" cy="1900387"/>
          </a:xfrm>
        </p:grpSpPr>
        <p:sp>
          <p:nvSpPr>
            <p:cNvPr id="79" name="Cylindre 78">
              <a:extLst>
                <a:ext uri="{FF2B5EF4-FFF2-40B4-BE49-F238E27FC236}">
                  <a16:creationId xmlns:a16="http://schemas.microsoft.com/office/drawing/2014/main" id="{AEFA4314-1F2B-C4F6-8DC3-EC3F77B035F1}"/>
                </a:ext>
              </a:extLst>
            </p:cNvPr>
            <p:cNvSpPr/>
            <p:nvPr/>
          </p:nvSpPr>
          <p:spPr>
            <a:xfrm rot="5400000">
              <a:off x="3054358" y="2340311"/>
              <a:ext cx="1900387" cy="1522501"/>
            </a:xfrm>
            <a:prstGeom prst="can">
              <a:avLst/>
            </a:prstGeom>
            <a:solidFill>
              <a:srgbClr val="A11C36">
                <a:lumMod val="60000"/>
                <a:lumOff val="40000"/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055840AC-DBE0-77F0-C61A-65670B12747D}"/>
                </a:ext>
              </a:extLst>
            </p:cNvPr>
            <p:cNvSpPr txBox="1"/>
            <p:nvPr/>
          </p:nvSpPr>
          <p:spPr>
            <a:xfrm>
              <a:off x="3636935" y="2171130"/>
              <a:ext cx="516617" cy="103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A11C36"/>
                  </a:solidFill>
                  <a:effectLst/>
                  <a:uLnTx/>
                  <a:uFillTx/>
                </a:rPr>
                <a:t>VPN</a:t>
              </a:r>
            </a:p>
          </p:txBody>
        </p:sp>
      </p:grpSp>
      <p:sp>
        <p:nvSpPr>
          <p:cNvPr id="86" name="TextBox 12">
            <a:extLst>
              <a:ext uri="{FF2B5EF4-FFF2-40B4-BE49-F238E27FC236}">
                <a16:creationId xmlns:a16="http://schemas.microsoft.com/office/drawing/2014/main" id="{D5011057-B86A-E1DE-A777-D1CBBA28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1779" y="2468957"/>
            <a:ext cx="906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cxnSp>
        <p:nvCxnSpPr>
          <p:cNvPr id="128" name="Connecteur droit avec flèche 100">
            <a:extLst>
              <a:ext uri="{FF2B5EF4-FFF2-40B4-BE49-F238E27FC236}">
                <a16:creationId xmlns:a16="http://schemas.microsoft.com/office/drawing/2014/main" id="{AE1B9CD8-777A-991D-B293-F51165B0E8CC}"/>
              </a:ext>
            </a:extLst>
          </p:cNvPr>
          <p:cNvCxnSpPr>
            <a:cxnSpLocks/>
            <a:stCxn id="140" idx="3"/>
            <a:endCxn id="85" idx="1"/>
          </p:cNvCxnSpPr>
          <p:nvPr/>
        </p:nvCxnSpPr>
        <p:spPr>
          <a:xfrm>
            <a:off x="1425230" y="2856928"/>
            <a:ext cx="2427321" cy="856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16F0742-A4C2-2F84-4193-D84E82C92732}"/>
              </a:ext>
            </a:extLst>
          </p:cNvPr>
          <p:cNvSpPr/>
          <p:nvPr/>
        </p:nvSpPr>
        <p:spPr>
          <a:xfrm>
            <a:off x="5769326" y="2387721"/>
            <a:ext cx="3186248" cy="81278"/>
          </a:xfrm>
          <a:prstGeom prst="rect">
            <a:avLst/>
          </a:prstGeom>
          <a:solidFill>
            <a:srgbClr val="1E8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</a:endParaRPr>
          </a:p>
        </p:txBody>
      </p:sp>
      <p:sp>
        <p:nvSpPr>
          <p:cNvPr id="216" name="Espace réservé du contenu 1">
            <a:extLst>
              <a:ext uri="{FF2B5EF4-FFF2-40B4-BE49-F238E27FC236}">
                <a16:creationId xmlns:a16="http://schemas.microsoft.com/office/drawing/2014/main" id="{FA9BB692-6E59-AF41-EB5F-CCE50DCDEDBA}"/>
              </a:ext>
            </a:extLst>
          </p:cNvPr>
          <p:cNvSpPr txBox="1">
            <a:spLocks/>
          </p:cNvSpPr>
          <p:nvPr/>
        </p:nvSpPr>
        <p:spPr>
          <a:xfrm>
            <a:off x="5825071" y="2479816"/>
            <a:ext cx="3130503" cy="936767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1E8900"/>
                </a:solidFill>
              </a:rPr>
              <a:t>Avantages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Données sécurisées car stockage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endParaRPr lang="fr-FR" sz="9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Bande passante entre cloud et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préservée.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Bonne Performance</a:t>
            </a:r>
          </a:p>
          <a:p>
            <a:pPr>
              <a:lnSpc>
                <a:spcPct val="150000"/>
              </a:lnSpc>
            </a:pPr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7" name="Espace réservé du contenu 1">
            <a:extLst>
              <a:ext uri="{FF2B5EF4-FFF2-40B4-BE49-F238E27FC236}">
                <a16:creationId xmlns:a16="http://schemas.microsoft.com/office/drawing/2014/main" id="{97A4AF93-EAFD-A5E3-7CAC-27417DF7E58A}"/>
              </a:ext>
            </a:extLst>
          </p:cNvPr>
          <p:cNvSpPr txBox="1">
            <a:spLocks/>
          </p:cNvSpPr>
          <p:nvPr/>
        </p:nvSpPr>
        <p:spPr>
          <a:xfrm>
            <a:off x="5769325" y="3654213"/>
            <a:ext cx="3186249" cy="1444806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C00000"/>
                </a:solidFill>
              </a:rPr>
              <a:t>Inconvénients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Environnement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hpr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iso Prod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Infra plus complexe: 4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balancers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et 8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nodes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en tout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hpr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et Prod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 Maintenance plus lourde (maj, run),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Stockage évolutif uniquement via GDIOX</a:t>
            </a:r>
          </a:p>
          <a:p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2A0E1E9-679D-5D70-3734-D3A8F5EAA55B}"/>
              </a:ext>
            </a:extLst>
          </p:cNvPr>
          <p:cNvSpPr/>
          <p:nvPr/>
        </p:nvSpPr>
        <p:spPr>
          <a:xfrm>
            <a:off x="5769325" y="3572935"/>
            <a:ext cx="3186249" cy="8127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CA6EDE-44BA-ABB2-93F0-007F22271F56}"/>
              </a:ext>
            </a:extLst>
          </p:cNvPr>
          <p:cNvSpPr/>
          <p:nvPr/>
        </p:nvSpPr>
        <p:spPr>
          <a:xfrm>
            <a:off x="2834058" y="1348007"/>
            <a:ext cx="2818061" cy="388791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13D657-710D-09CF-2EFB-C76877911E7F}"/>
              </a:ext>
            </a:extLst>
          </p:cNvPr>
          <p:cNvSpPr/>
          <p:nvPr/>
        </p:nvSpPr>
        <p:spPr>
          <a:xfrm>
            <a:off x="2919744" y="1799235"/>
            <a:ext cx="2284375" cy="3333743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1" name="Graphic 60">
            <a:extLst>
              <a:ext uri="{FF2B5EF4-FFF2-40B4-BE49-F238E27FC236}">
                <a16:creationId xmlns:a16="http://schemas.microsoft.com/office/drawing/2014/main" id="{E3E3714C-24B8-1ECA-ACD3-F4EFEFAE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27" y="3676585"/>
            <a:ext cx="568815" cy="53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60">
            <a:extLst>
              <a:ext uri="{FF2B5EF4-FFF2-40B4-BE49-F238E27FC236}">
                <a16:creationId xmlns:a16="http://schemas.microsoft.com/office/drawing/2014/main" id="{0D741756-5E19-B270-9228-0453A8BAE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60" y="3686016"/>
            <a:ext cx="573674" cy="50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6">
            <a:extLst>
              <a:ext uri="{FF2B5EF4-FFF2-40B4-BE49-F238E27FC236}">
                <a16:creationId xmlns:a16="http://schemas.microsoft.com/office/drawing/2014/main" id="{E6E74655-6858-F7D5-07FE-7ACFDDA0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852551" y="2645752"/>
            <a:ext cx="424064" cy="42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6">
            <a:extLst>
              <a:ext uri="{FF2B5EF4-FFF2-40B4-BE49-F238E27FC236}">
                <a16:creationId xmlns:a16="http://schemas.microsoft.com/office/drawing/2014/main" id="{3968EECF-D6B9-032A-2445-6C41F5514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451" y="3810273"/>
            <a:ext cx="11155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Nexus1</a:t>
            </a:r>
          </a:p>
        </p:txBody>
      </p:sp>
      <p:sp>
        <p:nvSpPr>
          <p:cNvPr id="88" name="TextBox 16">
            <a:extLst>
              <a:ext uri="{FF2B5EF4-FFF2-40B4-BE49-F238E27FC236}">
                <a16:creationId xmlns:a16="http://schemas.microsoft.com/office/drawing/2014/main" id="{1D019106-C441-3211-5056-533E88F0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41" y="3829252"/>
            <a:ext cx="6127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Nexus2</a:t>
            </a:r>
          </a:p>
        </p:txBody>
      </p:sp>
      <p:grpSp>
        <p:nvGrpSpPr>
          <p:cNvPr id="89" name="Group 29">
            <a:extLst>
              <a:ext uri="{FF2B5EF4-FFF2-40B4-BE49-F238E27FC236}">
                <a16:creationId xmlns:a16="http://schemas.microsoft.com/office/drawing/2014/main" id="{CD3035AF-3537-41CE-37CD-C49F103BF1E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54331" y="2580314"/>
            <a:ext cx="627228" cy="1584175"/>
            <a:chOff x="2688957" y="1567529"/>
            <a:chExt cx="984324" cy="308369"/>
          </a:xfrm>
        </p:grpSpPr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B1579E60-F4DC-DD9C-625C-FE191244112E}"/>
                </a:ext>
              </a:extLst>
            </p:cNvPr>
            <p:cNvSpPr/>
            <p:nvPr/>
          </p:nvSpPr>
          <p:spPr>
            <a:xfrm rot="10800000">
              <a:off x="3250456" y="1567529"/>
              <a:ext cx="422825" cy="30836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91" name="Straight Arrow Connector 58">
              <a:extLst>
                <a:ext uri="{FF2B5EF4-FFF2-40B4-BE49-F238E27FC236}">
                  <a16:creationId xmlns:a16="http://schemas.microsoft.com/office/drawing/2014/main" id="{11FBD2F2-CA6C-22C8-3874-69FC8DA8E3E0}"/>
                </a:ext>
              </a:extLst>
            </p:cNvPr>
            <p:cNvCxnSpPr>
              <a:cxnSpLocks/>
            </p:cNvCxnSpPr>
            <p:nvPr/>
          </p:nvCxnSpPr>
          <p:spPr>
            <a:xfrm>
              <a:off x="2688957" y="1722368"/>
              <a:ext cx="57281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63487">
            <a:extLst>
              <a:ext uri="{FF2B5EF4-FFF2-40B4-BE49-F238E27FC236}">
                <a16:creationId xmlns:a16="http://schemas.microsoft.com/office/drawing/2014/main" id="{871925A0-5761-4CAB-2219-AD02922048E0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3526699" y="3936974"/>
            <a:ext cx="1008442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6">
            <a:extLst>
              <a:ext uri="{FF2B5EF4-FFF2-40B4-BE49-F238E27FC236}">
                <a16:creationId xmlns:a16="http://schemas.microsoft.com/office/drawing/2014/main" id="{A408CA5C-7FCA-3AF1-BF01-873CC501E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694" y="3742785"/>
            <a:ext cx="7127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replication</a:t>
            </a:r>
          </a:p>
        </p:txBody>
      </p:sp>
      <p:pic>
        <p:nvPicPr>
          <p:cNvPr id="141" name="Image 140">
            <a:extLst>
              <a:ext uri="{FF2B5EF4-FFF2-40B4-BE49-F238E27FC236}">
                <a16:creationId xmlns:a16="http://schemas.microsoft.com/office/drawing/2014/main" id="{5352B45F-D7B5-DEDA-BC61-F74D99472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943" y="4778405"/>
            <a:ext cx="244152" cy="246221"/>
          </a:xfrm>
          <a:prstGeom prst="rect">
            <a:avLst/>
          </a:prstGeom>
        </p:spPr>
      </p:pic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900845B-B882-5609-1EAE-61BD57361764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3276102" y="4235335"/>
            <a:ext cx="651841" cy="66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D1DCEB78-9FFC-6A7C-5974-62F39406589F}"/>
              </a:ext>
            </a:extLst>
          </p:cNvPr>
          <p:cNvCxnSpPr>
            <a:cxnSpLocks/>
            <a:stCxn id="82" idx="2"/>
            <a:endCxn id="141" idx="3"/>
          </p:cNvCxnSpPr>
          <p:nvPr/>
        </p:nvCxnSpPr>
        <p:spPr>
          <a:xfrm flipH="1">
            <a:off x="4172095" y="4191609"/>
            <a:ext cx="670402" cy="70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2">
            <a:extLst>
              <a:ext uri="{FF2B5EF4-FFF2-40B4-BE49-F238E27FC236}">
                <a16:creationId xmlns:a16="http://schemas.microsoft.com/office/drawing/2014/main" id="{1E99F185-8498-DEE0-8228-26E7342FC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1778" y="2468957"/>
            <a:ext cx="906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0DD3EC1-9A39-CF57-DE86-5462B8CD36DA}"/>
              </a:ext>
            </a:extLst>
          </p:cNvPr>
          <p:cNvGrpSpPr/>
          <p:nvPr/>
        </p:nvGrpSpPr>
        <p:grpSpPr>
          <a:xfrm>
            <a:off x="4184761" y="1357337"/>
            <a:ext cx="1429683" cy="411050"/>
            <a:chOff x="4184761" y="1357337"/>
            <a:chExt cx="1429683" cy="411050"/>
          </a:xfrm>
        </p:grpSpPr>
        <p:pic>
          <p:nvPicPr>
            <p:cNvPr id="212" name="Google Shape;1319;p33">
              <a:extLst>
                <a:ext uri="{FF2B5EF4-FFF2-40B4-BE49-F238E27FC236}">
                  <a16:creationId xmlns:a16="http://schemas.microsoft.com/office/drawing/2014/main" id="{C3615876-3176-1F31-9147-AD28908BF9C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004048" y="1357337"/>
              <a:ext cx="610396" cy="409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1320;p33">
              <a:extLst>
                <a:ext uri="{FF2B5EF4-FFF2-40B4-BE49-F238E27FC236}">
                  <a16:creationId xmlns:a16="http://schemas.microsoft.com/office/drawing/2014/main" id="{7AD4FC83-80D6-A50D-D211-3E53C433DDE7}"/>
                </a:ext>
              </a:extLst>
            </p:cNvPr>
            <p:cNvSpPr txBox="1"/>
            <p:nvPr/>
          </p:nvSpPr>
          <p:spPr>
            <a:xfrm>
              <a:off x="4184761" y="1385790"/>
              <a:ext cx="950503" cy="382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</a:t>
              </a:r>
              <a:endParaRPr sz="1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SwissLife</a:t>
              </a:r>
              <a:endPara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ZoneTexte 213">
            <a:extLst>
              <a:ext uri="{FF2B5EF4-FFF2-40B4-BE49-F238E27FC236}">
                <a16:creationId xmlns:a16="http://schemas.microsoft.com/office/drawing/2014/main" id="{6A81B13A-AF77-1062-EF9C-57360AC88151}"/>
              </a:ext>
            </a:extLst>
          </p:cNvPr>
          <p:cNvSpPr txBox="1"/>
          <p:nvPr/>
        </p:nvSpPr>
        <p:spPr>
          <a:xfrm>
            <a:off x="3881626" y="4998466"/>
            <a:ext cx="3606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EFS</a:t>
            </a:r>
          </a:p>
        </p:txBody>
      </p:sp>
      <p:sp>
        <p:nvSpPr>
          <p:cNvPr id="221" name="Oval 28">
            <a:extLst>
              <a:ext uri="{FF2B5EF4-FFF2-40B4-BE49-F238E27FC236}">
                <a16:creationId xmlns:a16="http://schemas.microsoft.com/office/drawing/2014/main" id="{702CD6AF-96DF-4910-F15B-7F065FA16A1B}"/>
              </a:ext>
            </a:extLst>
          </p:cNvPr>
          <p:cNvSpPr>
            <a:spLocks noChangeAspect="1"/>
          </p:cNvSpPr>
          <p:nvPr/>
        </p:nvSpPr>
        <p:spPr bwMode="auto">
          <a:xfrm>
            <a:off x="4091726" y="3177538"/>
            <a:ext cx="115958" cy="1195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2" name="Oval 29">
            <a:extLst>
              <a:ext uri="{FF2B5EF4-FFF2-40B4-BE49-F238E27FC236}">
                <a16:creationId xmlns:a16="http://schemas.microsoft.com/office/drawing/2014/main" id="{AED33CB2-C180-1F49-7886-238A32721FE3}"/>
              </a:ext>
            </a:extLst>
          </p:cNvPr>
          <p:cNvSpPr>
            <a:spLocks noChangeAspect="1"/>
          </p:cNvSpPr>
          <p:nvPr/>
        </p:nvSpPr>
        <p:spPr bwMode="auto">
          <a:xfrm>
            <a:off x="1705791" y="2719824"/>
            <a:ext cx="137679" cy="137679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3" name="TextBox 12">
            <a:extLst>
              <a:ext uri="{FF2B5EF4-FFF2-40B4-BE49-F238E27FC236}">
                <a16:creationId xmlns:a16="http://schemas.microsoft.com/office/drawing/2014/main" id="{0E77D421-438F-E6E0-30B3-A053F7B5B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966" y="2681429"/>
            <a:ext cx="17266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800" dirty="0"/>
              <a:t>Récupération des librairies qui ne sont pas dans le serveur NEXUS AWS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1B1561C-8FE5-ABAB-EA9F-22814B9E1809}"/>
              </a:ext>
            </a:extLst>
          </p:cNvPr>
          <p:cNvSpPr/>
          <p:nvPr/>
        </p:nvSpPr>
        <p:spPr>
          <a:xfrm>
            <a:off x="89056" y="1348007"/>
            <a:ext cx="2288124" cy="387945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3" name="Graphic 60">
            <a:extLst>
              <a:ext uri="{FF2B5EF4-FFF2-40B4-BE49-F238E27FC236}">
                <a16:creationId xmlns:a16="http://schemas.microsoft.com/office/drawing/2014/main" id="{A7BF9C5E-DFE8-11C6-2E10-594F42C0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57" y="3604443"/>
            <a:ext cx="571630" cy="52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60">
            <a:extLst>
              <a:ext uri="{FF2B5EF4-FFF2-40B4-BE49-F238E27FC236}">
                <a16:creationId xmlns:a16="http://schemas.microsoft.com/office/drawing/2014/main" id="{00058072-B0FE-D251-BA1C-CBC56D96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9" y="3604443"/>
            <a:ext cx="587900" cy="52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6">
            <a:extLst>
              <a:ext uri="{FF2B5EF4-FFF2-40B4-BE49-F238E27FC236}">
                <a16:creationId xmlns:a16="http://schemas.microsoft.com/office/drawing/2014/main" id="{525D41D2-0B5A-0D9C-EB01-D0F551F8C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92" y="5049804"/>
            <a:ext cx="3461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NAS</a:t>
            </a:r>
          </a:p>
        </p:txBody>
      </p:sp>
      <p:sp>
        <p:nvSpPr>
          <p:cNvPr id="101" name="TextBox 16">
            <a:extLst>
              <a:ext uri="{FF2B5EF4-FFF2-40B4-BE49-F238E27FC236}">
                <a16:creationId xmlns:a16="http://schemas.microsoft.com/office/drawing/2014/main" id="{0490A68C-1703-0F81-AE1A-FB439AB9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682" y="3759065"/>
            <a:ext cx="5386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Nexus2</a:t>
            </a:r>
          </a:p>
        </p:txBody>
      </p:sp>
      <p:cxnSp>
        <p:nvCxnSpPr>
          <p:cNvPr id="102" name="Straight Arrow Connector 63487">
            <a:extLst>
              <a:ext uri="{FF2B5EF4-FFF2-40B4-BE49-F238E27FC236}">
                <a16:creationId xmlns:a16="http://schemas.microsoft.com/office/drawing/2014/main" id="{E6FD36F0-D510-057D-5E37-7B66C6674C02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32428" y="3866787"/>
            <a:ext cx="98725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B3AD77D5-42A9-235E-3D50-0C4F43DCDAF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74148" y="2508211"/>
            <a:ext cx="467202" cy="1570645"/>
            <a:chOff x="2675201" y="1567529"/>
            <a:chExt cx="998081" cy="331241"/>
          </a:xfrm>
        </p:grpSpPr>
        <p:sp>
          <p:nvSpPr>
            <p:cNvPr id="108" name="Freeform 57">
              <a:extLst>
                <a:ext uri="{FF2B5EF4-FFF2-40B4-BE49-F238E27FC236}">
                  <a16:creationId xmlns:a16="http://schemas.microsoft.com/office/drawing/2014/main" id="{980FBEAC-2667-45CF-2726-18AE4DC71F1E}"/>
                </a:ext>
              </a:extLst>
            </p:cNvPr>
            <p:cNvSpPr/>
            <p:nvPr/>
          </p:nvSpPr>
          <p:spPr>
            <a:xfrm rot="10800000">
              <a:off x="3250457" y="1567529"/>
              <a:ext cx="422825" cy="33124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9" name="Straight Arrow Connector 58">
              <a:extLst>
                <a:ext uri="{FF2B5EF4-FFF2-40B4-BE49-F238E27FC236}">
                  <a16:creationId xmlns:a16="http://schemas.microsoft.com/office/drawing/2014/main" id="{48C69C47-6D8C-CCFB-C680-2F65E970D9F4}"/>
                </a:ext>
              </a:extLst>
            </p:cNvPr>
            <p:cNvCxnSpPr>
              <a:cxnSpLocks/>
            </p:cNvCxnSpPr>
            <p:nvPr/>
          </p:nvCxnSpPr>
          <p:spPr>
            <a:xfrm>
              <a:off x="2675201" y="1729855"/>
              <a:ext cx="57281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Graphic 6">
            <a:extLst>
              <a:ext uri="{FF2B5EF4-FFF2-40B4-BE49-F238E27FC236}">
                <a16:creationId xmlns:a16="http://schemas.microsoft.com/office/drawing/2014/main" id="{EE67FE7B-2C82-56B6-D909-1023106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021510" y="2655068"/>
            <a:ext cx="403720" cy="4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6">
            <a:extLst>
              <a:ext uri="{FF2B5EF4-FFF2-40B4-BE49-F238E27FC236}">
                <a16:creationId xmlns:a16="http://schemas.microsoft.com/office/drawing/2014/main" id="{065D746D-5B6B-1691-B8BD-DE764623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819" y="3766468"/>
            <a:ext cx="11155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Nexus1</a:t>
            </a:r>
          </a:p>
        </p:txBody>
      </p: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ADEE3DFA-1DF1-39A6-027D-F7A2B3E4DD8B}"/>
              </a:ext>
            </a:extLst>
          </p:cNvPr>
          <p:cNvCxnSpPr>
            <a:cxnSpLocks/>
            <a:stCxn id="84" idx="2"/>
            <a:endCxn id="225" idx="1"/>
          </p:cNvCxnSpPr>
          <p:nvPr/>
        </p:nvCxnSpPr>
        <p:spPr>
          <a:xfrm>
            <a:off x="417959" y="4131919"/>
            <a:ext cx="690903" cy="83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8359D760-F8BA-174E-E61A-E32B21C08689}"/>
              </a:ext>
            </a:extLst>
          </p:cNvPr>
          <p:cNvCxnSpPr>
            <a:cxnSpLocks/>
            <a:stCxn id="83" idx="2"/>
            <a:endCxn id="225" idx="3"/>
          </p:cNvCxnSpPr>
          <p:nvPr/>
        </p:nvCxnSpPr>
        <p:spPr>
          <a:xfrm flipH="1">
            <a:off x="1366470" y="4131919"/>
            <a:ext cx="626602" cy="83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12">
            <a:extLst>
              <a:ext uri="{FF2B5EF4-FFF2-40B4-BE49-F238E27FC236}">
                <a16:creationId xmlns:a16="http://schemas.microsoft.com/office/drawing/2014/main" id="{41F8C7DA-DB16-6169-435F-D918DCD05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23" y="2432222"/>
            <a:ext cx="906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207" name="TextBox 16">
            <a:extLst>
              <a:ext uri="{FF2B5EF4-FFF2-40B4-BE49-F238E27FC236}">
                <a16:creationId xmlns:a16="http://schemas.microsoft.com/office/drawing/2014/main" id="{F439C0A9-4A1C-3693-BA05-113EAD77D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06" y="3682735"/>
            <a:ext cx="7127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replication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2A35BBE-FB5A-30C6-0C6F-306280AFF8DC}"/>
              </a:ext>
            </a:extLst>
          </p:cNvPr>
          <p:cNvGrpSpPr/>
          <p:nvPr/>
        </p:nvGrpSpPr>
        <p:grpSpPr>
          <a:xfrm>
            <a:off x="96063" y="1357337"/>
            <a:ext cx="1320516" cy="393341"/>
            <a:chOff x="96063" y="1357337"/>
            <a:chExt cx="1320516" cy="393341"/>
          </a:xfrm>
        </p:grpSpPr>
        <p:sp>
          <p:nvSpPr>
            <p:cNvPr id="209" name="Google Shape;1317;p33">
              <a:extLst>
                <a:ext uri="{FF2B5EF4-FFF2-40B4-BE49-F238E27FC236}">
                  <a16:creationId xmlns:a16="http://schemas.microsoft.com/office/drawing/2014/main" id="{70A805EE-BBF9-B894-2890-45449E63530C}"/>
                </a:ext>
              </a:extLst>
            </p:cNvPr>
            <p:cNvSpPr txBox="1"/>
            <p:nvPr/>
          </p:nvSpPr>
          <p:spPr>
            <a:xfrm>
              <a:off x="438671" y="1385790"/>
              <a:ext cx="977908" cy="364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center</a:t>
              </a:r>
              <a:endParaRPr sz="1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SwissLife</a:t>
              </a:r>
              <a:endPara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1318;p33">
              <a:extLst>
                <a:ext uri="{FF2B5EF4-FFF2-40B4-BE49-F238E27FC236}">
                  <a16:creationId xmlns:a16="http://schemas.microsoft.com/office/drawing/2014/main" id="{7665CB01-9036-B61A-AB44-E45C9FF2C4E2}"/>
                </a:ext>
              </a:extLst>
            </p:cNvPr>
            <p:cNvSpPr/>
            <p:nvPr/>
          </p:nvSpPr>
          <p:spPr>
            <a:xfrm>
              <a:off x="96063" y="1357337"/>
              <a:ext cx="484977" cy="315827"/>
            </a:xfrm>
            <a:custGeom>
              <a:avLst/>
              <a:gdLst/>
              <a:ahLst/>
              <a:cxnLst/>
              <a:rect l="l" t="t" r="r" b="b"/>
              <a:pathLst>
                <a:path w="591" h="501" extrusionOk="0">
                  <a:moveTo>
                    <a:pt x="545" y="475"/>
                  </a:moveTo>
                  <a:cubicBezTo>
                    <a:pt x="545" y="338"/>
                    <a:pt x="545" y="204"/>
                    <a:pt x="545" y="68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57" y="7"/>
                    <a:pt x="357" y="13"/>
                    <a:pt x="357" y="18"/>
                  </a:cubicBezTo>
                  <a:cubicBezTo>
                    <a:pt x="357" y="162"/>
                    <a:pt x="357" y="306"/>
                    <a:pt x="357" y="450"/>
                  </a:cubicBezTo>
                  <a:cubicBezTo>
                    <a:pt x="357" y="455"/>
                    <a:pt x="358" y="461"/>
                    <a:pt x="356" y="466"/>
                  </a:cubicBezTo>
                  <a:cubicBezTo>
                    <a:pt x="355" y="469"/>
                    <a:pt x="352" y="472"/>
                    <a:pt x="349" y="475"/>
                  </a:cubicBezTo>
                  <a:cubicBezTo>
                    <a:pt x="347" y="472"/>
                    <a:pt x="344" y="469"/>
                    <a:pt x="344" y="466"/>
                  </a:cubicBezTo>
                  <a:cubicBezTo>
                    <a:pt x="343" y="461"/>
                    <a:pt x="344" y="456"/>
                    <a:pt x="344" y="450"/>
                  </a:cubicBezTo>
                  <a:cubicBezTo>
                    <a:pt x="344" y="307"/>
                    <a:pt x="344" y="164"/>
                    <a:pt x="344" y="21"/>
                  </a:cubicBezTo>
                  <a:cubicBezTo>
                    <a:pt x="344" y="15"/>
                    <a:pt x="344" y="10"/>
                    <a:pt x="344" y="3"/>
                  </a:cubicBezTo>
                  <a:cubicBezTo>
                    <a:pt x="244" y="82"/>
                    <a:pt x="244" y="82"/>
                    <a:pt x="244" y="82"/>
                  </a:cubicBezTo>
                  <a:cubicBezTo>
                    <a:pt x="243" y="84"/>
                    <a:pt x="243" y="86"/>
                    <a:pt x="243" y="87"/>
                  </a:cubicBezTo>
                  <a:cubicBezTo>
                    <a:pt x="243" y="116"/>
                    <a:pt x="243" y="144"/>
                    <a:pt x="243" y="173"/>
                  </a:cubicBezTo>
                  <a:cubicBezTo>
                    <a:pt x="243" y="187"/>
                    <a:pt x="243" y="202"/>
                    <a:pt x="243" y="21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59" y="215"/>
                    <a:pt x="159" y="221"/>
                    <a:pt x="159" y="227"/>
                  </a:cubicBezTo>
                  <a:cubicBezTo>
                    <a:pt x="159" y="303"/>
                    <a:pt x="159" y="379"/>
                    <a:pt x="159" y="455"/>
                  </a:cubicBezTo>
                  <a:cubicBezTo>
                    <a:pt x="159" y="462"/>
                    <a:pt x="154" y="469"/>
                    <a:pt x="151" y="476"/>
                  </a:cubicBezTo>
                  <a:cubicBezTo>
                    <a:pt x="148" y="469"/>
                    <a:pt x="143" y="461"/>
                    <a:pt x="143" y="454"/>
                  </a:cubicBezTo>
                  <a:cubicBezTo>
                    <a:pt x="142" y="378"/>
                    <a:pt x="142" y="302"/>
                    <a:pt x="142" y="226"/>
                  </a:cubicBezTo>
                  <a:cubicBezTo>
                    <a:pt x="142" y="224"/>
                    <a:pt x="142" y="222"/>
                    <a:pt x="142" y="219"/>
                  </a:cubicBezTo>
                  <a:cubicBezTo>
                    <a:pt x="49" y="281"/>
                    <a:pt x="49" y="281"/>
                    <a:pt x="49" y="281"/>
                  </a:cubicBezTo>
                  <a:cubicBezTo>
                    <a:pt x="49" y="281"/>
                    <a:pt x="49" y="282"/>
                    <a:pt x="49" y="283"/>
                  </a:cubicBezTo>
                  <a:cubicBezTo>
                    <a:pt x="47" y="339"/>
                    <a:pt x="48" y="396"/>
                    <a:pt x="48" y="452"/>
                  </a:cubicBezTo>
                  <a:cubicBezTo>
                    <a:pt x="48" y="460"/>
                    <a:pt x="47" y="468"/>
                    <a:pt x="47" y="477"/>
                  </a:cubicBezTo>
                  <a:cubicBezTo>
                    <a:pt x="30" y="477"/>
                    <a:pt x="15" y="477"/>
                    <a:pt x="0" y="477"/>
                  </a:cubicBezTo>
                  <a:cubicBezTo>
                    <a:pt x="0" y="485"/>
                    <a:pt x="0" y="493"/>
                    <a:pt x="0" y="501"/>
                  </a:cubicBezTo>
                  <a:cubicBezTo>
                    <a:pt x="197" y="501"/>
                    <a:pt x="393" y="501"/>
                    <a:pt x="591" y="501"/>
                  </a:cubicBezTo>
                  <a:cubicBezTo>
                    <a:pt x="590" y="492"/>
                    <a:pt x="590" y="485"/>
                    <a:pt x="590" y="477"/>
                  </a:cubicBezTo>
                  <a:cubicBezTo>
                    <a:pt x="574" y="476"/>
                    <a:pt x="560" y="475"/>
                    <a:pt x="545" y="475"/>
                  </a:cubicBezTo>
                  <a:close/>
                  <a:moveTo>
                    <a:pt x="55" y="446"/>
                  </a:moveTo>
                  <a:cubicBezTo>
                    <a:pt x="58" y="434"/>
                    <a:pt x="45" y="417"/>
                    <a:pt x="68" y="410"/>
                  </a:cubicBezTo>
                  <a:cubicBezTo>
                    <a:pt x="72" y="446"/>
                    <a:pt x="72" y="446"/>
                    <a:pt x="55" y="446"/>
                  </a:cubicBezTo>
                  <a:close/>
                  <a:moveTo>
                    <a:pt x="58" y="394"/>
                  </a:moveTo>
                  <a:cubicBezTo>
                    <a:pt x="58" y="381"/>
                    <a:pt x="45" y="364"/>
                    <a:pt x="69" y="355"/>
                  </a:cubicBezTo>
                  <a:cubicBezTo>
                    <a:pt x="68" y="370"/>
                    <a:pt x="77" y="386"/>
                    <a:pt x="58" y="394"/>
                  </a:cubicBezTo>
                  <a:close/>
                  <a:moveTo>
                    <a:pt x="57" y="338"/>
                  </a:moveTo>
                  <a:cubicBezTo>
                    <a:pt x="58" y="325"/>
                    <a:pt x="45" y="306"/>
                    <a:pt x="71" y="300"/>
                  </a:cubicBezTo>
                  <a:cubicBezTo>
                    <a:pt x="66" y="314"/>
                    <a:pt x="79" y="333"/>
                    <a:pt x="57" y="338"/>
                  </a:cubicBezTo>
                  <a:close/>
                  <a:moveTo>
                    <a:pt x="97" y="437"/>
                  </a:moveTo>
                  <a:cubicBezTo>
                    <a:pt x="97" y="440"/>
                    <a:pt x="92" y="443"/>
                    <a:pt x="90" y="446"/>
                  </a:cubicBezTo>
                  <a:cubicBezTo>
                    <a:pt x="87" y="443"/>
                    <a:pt x="83" y="440"/>
                    <a:pt x="83" y="437"/>
                  </a:cubicBezTo>
                  <a:cubicBezTo>
                    <a:pt x="82" y="429"/>
                    <a:pt x="81" y="421"/>
                    <a:pt x="83" y="413"/>
                  </a:cubicBezTo>
                  <a:cubicBezTo>
                    <a:pt x="84" y="409"/>
                    <a:pt x="90" y="406"/>
                    <a:pt x="93" y="403"/>
                  </a:cubicBezTo>
                  <a:cubicBezTo>
                    <a:pt x="95" y="404"/>
                    <a:pt x="96" y="405"/>
                    <a:pt x="98" y="406"/>
                  </a:cubicBezTo>
                  <a:cubicBezTo>
                    <a:pt x="98" y="416"/>
                    <a:pt x="98" y="427"/>
                    <a:pt x="97" y="437"/>
                  </a:cubicBezTo>
                  <a:close/>
                  <a:moveTo>
                    <a:pt x="85" y="387"/>
                  </a:moveTo>
                  <a:cubicBezTo>
                    <a:pt x="87" y="373"/>
                    <a:pt x="72" y="354"/>
                    <a:pt x="98" y="344"/>
                  </a:cubicBezTo>
                  <a:cubicBezTo>
                    <a:pt x="95" y="361"/>
                    <a:pt x="105" y="379"/>
                    <a:pt x="85" y="387"/>
                  </a:cubicBezTo>
                  <a:close/>
                  <a:moveTo>
                    <a:pt x="84" y="328"/>
                  </a:moveTo>
                  <a:cubicBezTo>
                    <a:pt x="87" y="313"/>
                    <a:pt x="72" y="294"/>
                    <a:pt x="99" y="285"/>
                  </a:cubicBezTo>
                  <a:cubicBezTo>
                    <a:pt x="94" y="302"/>
                    <a:pt x="107" y="321"/>
                    <a:pt x="84" y="328"/>
                  </a:cubicBezTo>
                  <a:close/>
                  <a:moveTo>
                    <a:pt x="130" y="434"/>
                  </a:moveTo>
                  <a:cubicBezTo>
                    <a:pt x="129" y="437"/>
                    <a:pt x="124" y="442"/>
                    <a:pt x="120" y="442"/>
                  </a:cubicBezTo>
                  <a:cubicBezTo>
                    <a:pt x="117" y="442"/>
                    <a:pt x="112" y="437"/>
                    <a:pt x="111" y="433"/>
                  </a:cubicBezTo>
                  <a:cubicBezTo>
                    <a:pt x="110" y="423"/>
                    <a:pt x="111" y="413"/>
                    <a:pt x="111" y="401"/>
                  </a:cubicBezTo>
                  <a:cubicBezTo>
                    <a:pt x="117" y="400"/>
                    <a:pt x="123" y="399"/>
                    <a:pt x="130" y="397"/>
                  </a:cubicBezTo>
                  <a:cubicBezTo>
                    <a:pt x="130" y="410"/>
                    <a:pt x="131" y="422"/>
                    <a:pt x="130" y="434"/>
                  </a:cubicBezTo>
                  <a:close/>
                  <a:moveTo>
                    <a:pt x="113" y="379"/>
                  </a:moveTo>
                  <a:cubicBezTo>
                    <a:pt x="107" y="343"/>
                    <a:pt x="109" y="339"/>
                    <a:pt x="129" y="336"/>
                  </a:cubicBezTo>
                  <a:cubicBezTo>
                    <a:pt x="133" y="376"/>
                    <a:pt x="132" y="378"/>
                    <a:pt x="113" y="379"/>
                  </a:cubicBezTo>
                  <a:close/>
                  <a:moveTo>
                    <a:pt x="114" y="318"/>
                  </a:moveTo>
                  <a:cubicBezTo>
                    <a:pt x="105" y="290"/>
                    <a:pt x="109" y="278"/>
                    <a:pt x="128" y="271"/>
                  </a:cubicBezTo>
                  <a:cubicBezTo>
                    <a:pt x="134" y="304"/>
                    <a:pt x="132" y="310"/>
                    <a:pt x="114" y="318"/>
                  </a:cubicBezTo>
                  <a:close/>
                  <a:moveTo>
                    <a:pt x="197" y="439"/>
                  </a:moveTo>
                  <a:cubicBezTo>
                    <a:pt x="189" y="439"/>
                    <a:pt x="182" y="439"/>
                    <a:pt x="175" y="439"/>
                  </a:cubicBezTo>
                  <a:cubicBezTo>
                    <a:pt x="175" y="425"/>
                    <a:pt x="175" y="411"/>
                    <a:pt x="175" y="397"/>
                  </a:cubicBezTo>
                  <a:cubicBezTo>
                    <a:pt x="182" y="397"/>
                    <a:pt x="189" y="397"/>
                    <a:pt x="197" y="397"/>
                  </a:cubicBezTo>
                  <a:cubicBezTo>
                    <a:pt x="197" y="411"/>
                    <a:pt x="197" y="424"/>
                    <a:pt x="197" y="439"/>
                  </a:cubicBezTo>
                  <a:close/>
                  <a:moveTo>
                    <a:pt x="197" y="372"/>
                  </a:moveTo>
                  <a:cubicBezTo>
                    <a:pt x="172" y="377"/>
                    <a:pt x="170" y="375"/>
                    <a:pt x="175" y="329"/>
                  </a:cubicBezTo>
                  <a:cubicBezTo>
                    <a:pt x="182" y="330"/>
                    <a:pt x="189" y="331"/>
                    <a:pt x="197" y="332"/>
                  </a:cubicBezTo>
                  <a:cubicBezTo>
                    <a:pt x="197" y="347"/>
                    <a:pt x="197" y="360"/>
                    <a:pt x="197" y="372"/>
                  </a:cubicBezTo>
                  <a:close/>
                  <a:moveTo>
                    <a:pt x="196" y="310"/>
                  </a:moveTo>
                  <a:cubicBezTo>
                    <a:pt x="189" y="309"/>
                    <a:pt x="182" y="308"/>
                    <a:pt x="175" y="307"/>
                  </a:cubicBezTo>
                  <a:cubicBezTo>
                    <a:pt x="175" y="292"/>
                    <a:pt x="175" y="279"/>
                    <a:pt x="175" y="266"/>
                  </a:cubicBezTo>
                  <a:cubicBezTo>
                    <a:pt x="200" y="263"/>
                    <a:pt x="201" y="265"/>
                    <a:pt x="196" y="310"/>
                  </a:cubicBezTo>
                  <a:close/>
                  <a:moveTo>
                    <a:pt x="233" y="439"/>
                  </a:moveTo>
                  <a:cubicBezTo>
                    <a:pt x="233" y="440"/>
                    <a:pt x="222" y="441"/>
                    <a:pt x="215" y="442"/>
                  </a:cubicBezTo>
                  <a:cubicBezTo>
                    <a:pt x="215" y="426"/>
                    <a:pt x="215" y="413"/>
                    <a:pt x="215" y="394"/>
                  </a:cubicBezTo>
                  <a:cubicBezTo>
                    <a:pt x="223" y="397"/>
                    <a:pt x="233" y="399"/>
                    <a:pt x="233" y="401"/>
                  </a:cubicBezTo>
                  <a:cubicBezTo>
                    <a:pt x="235" y="414"/>
                    <a:pt x="235" y="426"/>
                    <a:pt x="233" y="439"/>
                  </a:cubicBezTo>
                  <a:close/>
                  <a:moveTo>
                    <a:pt x="233" y="376"/>
                  </a:moveTo>
                  <a:cubicBezTo>
                    <a:pt x="228" y="376"/>
                    <a:pt x="222" y="376"/>
                    <a:pt x="215" y="375"/>
                  </a:cubicBezTo>
                  <a:cubicBezTo>
                    <a:pt x="215" y="361"/>
                    <a:pt x="215" y="348"/>
                    <a:pt x="215" y="333"/>
                  </a:cubicBezTo>
                  <a:cubicBezTo>
                    <a:pt x="238" y="336"/>
                    <a:pt x="238" y="337"/>
                    <a:pt x="233" y="376"/>
                  </a:cubicBezTo>
                  <a:close/>
                  <a:moveTo>
                    <a:pt x="233" y="313"/>
                  </a:moveTo>
                  <a:cubicBezTo>
                    <a:pt x="215" y="317"/>
                    <a:pt x="211" y="318"/>
                    <a:pt x="216" y="269"/>
                  </a:cubicBezTo>
                  <a:cubicBezTo>
                    <a:pt x="237" y="270"/>
                    <a:pt x="240" y="277"/>
                    <a:pt x="233" y="313"/>
                  </a:cubicBezTo>
                  <a:close/>
                  <a:moveTo>
                    <a:pt x="322" y="66"/>
                  </a:moveTo>
                  <a:cubicBezTo>
                    <a:pt x="320" y="87"/>
                    <a:pt x="331" y="111"/>
                    <a:pt x="300" y="117"/>
                  </a:cubicBezTo>
                  <a:cubicBezTo>
                    <a:pt x="294" y="83"/>
                    <a:pt x="295" y="80"/>
                    <a:pt x="322" y="66"/>
                  </a:cubicBezTo>
                  <a:close/>
                  <a:moveTo>
                    <a:pt x="279" y="96"/>
                  </a:moveTo>
                  <a:cubicBezTo>
                    <a:pt x="276" y="115"/>
                    <a:pt x="287" y="135"/>
                    <a:pt x="259" y="143"/>
                  </a:cubicBezTo>
                  <a:cubicBezTo>
                    <a:pt x="259" y="124"/>
                    <a:pt x="252" y="106"/>
                    <a:pt x="279" y="96"/>
                  </a:cubicBezTo>
                  <a:close/>
                  <a:moveTo>
                    <a:pt x="254" y="441"/>
                  </a:moveTo>
                  <a:cubicBezTo>
                    <a:pt x="254" y="429"/>
                    <a:pt x="254" y="415"/>
                    <a:pt x="254" y="401"/>
                  </a:cubicBezTo>
                  <a:cubicBezTo>
                    <a:pt x="280" y="396"/>
                    <a:pt x="272" y="414"/>
                    <a:pt x="273" y="425"/>
                  </a:cubicBezTo>
                  <a:cubicBezTo>
                    <a:pt x="275" y="438"/>
                    <a:pt x="271" y="447"/>
                    <a:pt x="254" y="441"/>
                  </a:cubicBezTo>
                  <a:close/>
                  <a:moveTo>
                    <a:pt x="271" y="379"/>
                  </a:moveTo>
                  <a:cubicBezTo>
                    <a:pt x="269" y="379"/>
                    <a:pt x="267" y="380"/>
                    <a:pt x="264" y="380"/>
                  </a:cubicBezTo>
                  <a:cubicBezTo>
                    <a:pt x="261" y="380"/>
                    <a:pt x="258" y="379"/>
                    <a:pt x="254" y="379"/>
                  </a:cubicBezTo>
                  <a:cubicBezTo>
                    <a:pt x="254" y="364"/>
                    <a:pt x="254" y="351"/>
                    <a:pt x="254" y="338"/>
                  </a:cubicBezTo>
                  <a:cubicBezTo>
                    <a:pt x="276" y="339"/>
                    <a:pt x="277" y="341"/>
                    <a:pt x="271" y="379"/>
                  </a:cubicBezTo>
                  <a:close/>
                  <a:moveTo>
                    <a:pt x="271" y="316"/>
                  </a:moveTo>
                  <a:cubicBezTo>
                    <a:pt x="251" y="320"/>
                    <a:pt x="250" y="317"/>
                    <a:pt x="254" y="276"/>
                  </a:cubicBezTo>
                  <a:cubicBezTo>
                    <a:pt x="276" y="277"/>
                    <a:pt x="277" y="279"/>
                    <a:pt x="271" y="316"/>
                  </a:cubicBezTo>
                  <a:close/>
                  <a:moveTo>
                    <a:pt x="259" y="201"/>
                  </a:moveTo>
                  <a:cubicBezTo>
                    <a:pt x="259" y="185"/>
                    <a:pt x="251" y="165"/>
                    <a:pt x="276" y="158"/>
                  </a:cubicBezTo>
                  <a:cubicBezTo>
                    <a:pt x="282" y="192"/>
                    <a:pt x="281" y="194"/>
                    <a:pt x="259" y="201"/>
                  </a:cubicBezTo>
                  <a:close/>
                  <a:moveTo>
                    <a:pt x="321" y="435"/>
                  </a:moveTo>
                  <a:cubicBezTo>
                    <a:pt x="314" y="436"/>
                    <a:pt x="307" y="437"/>
                    <a:pt x="301" y="439"/>
                  </a:cubicBezTo>
                  <a:cubicBezTo>
                    <a:pt x="294" y="401"/>
                    <a:pt x="296" y="398"/>
                    <a:pt x="321" y="397"/>
                  </a:cubicBezTo>
                  <a:cubicBezTo>
                    <a:pt x="321" y="410"/>
                    <a:pt x="321" y="422"/>
                    <a:pt x="321" y="435"/>
                  </a:cubicBezTo>
                  <a:close/>
                  <a:moveTo>
                    <a:pt x="299" y="373"/>
                  </a:moveTo>
                  <a:cubicBezTo>
                    <a:pt x="296" y="333"/>
                    <a:pt x="296" y="333"/>
                    <a:pt x="321" y="332"/>
                  </a:cubicBezTo>
                  <a:cubicBezTo>
                    <a:pt x="324" y="370"/>
                    <a:pt x="324" y="370"/>
                    <a:pt x="299" y="373"/>
                  </a:cubicBezTo>
                  <a:close/>
                  <a:moveTo>
                    <a:pt x="300" y="309"/>
                  </a:moveTo>
                  <a:cubicBezTo>
                    <a:pt x="294" y="275"/>
                    <a:pt x="295" y="272"/>
                    <a:pt x="320" y="265"/>
                  </a:cubicBezTo>
                  <a:cubicBezTo>
                    <a:pt x="325" y="305"/>
                    <a:pt x="325" y="305"/>
                    <a:pt x="300" y="309"/>
                  </a:cubicBezTo>
                  <a:close/>
                  <a:moveTo>
                    <a:pt x="302" y="244"/>
                  </a:moveTo>
                  <a:cubicBezTo>
                    <a:pt x="293" y="214"/>
                    <a:pt x="295" y="208"/>
                    <a:pt x="322" y="199"/>
                  </a:cubicBezTo>
                  <a:cubicBezTo>
                    <a:pt x="319" y="217"/>
                    <a:pt x="333" y="241"/>
                    <a:pt x="302" y="244"/>
                  </a:cubicBezTo>
                  <a:close/>
                  <a:moveTo>
                    <a:pt x="301" y="180"/>
                  </a:moveTo>
                  <a:cubicBezTo>
                    <a:pt x="294" y="147"/>
                    <a:pt x="295" y="144"/>
                    <a:pt x="320" y="134"/>
                  </a:cubicBezTo>
                  <a:cubicBezTo>
                    <a:pt x="326" y="170"/>
                    <a:pt x="325" y="172"/>
                    <a:pt x="301" y="180"/>
                  </a:cubicBezTo>
                  <a:close/>
                  <a:moveTo>
                    <a:pt x="501" y="98"/>
                  </a:moveTo>
                  <a:cubicBezTo>
                    <a:pt x="533" y="104"/>
                    <a:pt x="526" y="106"/>
                    <a:pt x="525" y="137"/>
                  </a:cubicBezTo>
                  <a:cubicBezTo>
                    <a:pt x="500" y="141"/>
                    <a:pt x="497" y="136"/>
                    <a:pt x="501" y="98"/>
                  </a:cubicBezTo>
                  <a:close/>
                  <a:moveTo>
                    <a:pt x="387" y="58"/>
                  </a:moveTo>
                  <a:cubicBezTo>
                    <a:pt x="398" y="62"/>
                    <a:pt x="407" y="65"/>
                    <a:pt x="417" y="69"/>
                  </a:cubicBezTo>
                  <a:cubicBezTo>
                    <a:pt x="417" y="82"/>
                    <a:pt x="417" y="95"/>
                    <a:pt x="417" y="108"/>
                  </a:cubicBezTo>
                  <a:cubicBezTo>
                    <a:pt x="381" y="101"/>
                    <a:pt x="381" y="101"/>
                    <a:pt x="387" y="58"/>
                  </a:cubicBezTo>
                  <a:close/>
                  <a:moveTo>
                    <a:pt x="417" y="174"/>
                  </a:moveTo>
                  <a:cubicBezTo>
                    <a:pt x="382" y="168"/>
                    <a:pt x="382" y="168"/>
                    <a:pt x="387" y="130"/>
                  </a:cubicBezTo>
                  <a:cubicBezTo>
                    <a:pt x="418" y="128"/>
                    <a:pt x="420" y="131"/>
                    <a:pt x="417" y="174"/>
                  </a:cubicBezTo>
                  <a:close/>
                  <a:moveTo>
                    <a:pt x="417" y="435"/>
                  </a:moveTo>
                  <a:cubicBezTo>
                    <a:pt x="407" y="435"/>
                    <a:pt x="397" y="435"/>
                    <a:pt x="386" y="435"/>
                  </a:cubicBezTo>
                  <a:cubicBezTo>
                    <a:pt x="386" y="421"/>
                    <a:pt x="386" y="407"/>
                    <a:pt x="386" y="392"/>
                  </a:cubicBezTo>
                  <a:cubicBezTo>
                    <a:pt x="397" y="394"/>
                    <a:pt x="407" y="395"/>
                    <a:pt x="417" y="397"/>
                  </a:cubicBezTo>
                  <a:cubicBezTo>
                    <a:pt x="417" y="410"/>
                    <a:pt x="417" y="422"/>
                    <a:pt x="417" y="435"/>
                  </a:cubicBezTo>
                  <a:close/>
                  <a:moveTo>
                    <a:pt x="417" y="368"/>
                  </a:moveTo>
                  <a:cubicBezTo>
                    <a:pt x="407" y="368"/>
                    <a:pt x="397" y="368"/>
                    <a:pt x="386" y="368"/>
                  </a:cubicBezTo>
                  <a:cubicBezTo>
                    <a:pt x="386" y="354"/>
                    <a:pt x="386" y="342"/>
                    <a:pt x="386" y="327"/>
                  </a:cubicBezTo>
                  <a:cubicBezTo>
                    <a:pt x="398" y="329"/>
                    <a:pt x="407" y="331"/>
                    <a:pt x="417" y="332"/>
                  </a:cubicBezTo>
                  <a:cubicBezTo>
                    <a:pt x="417" y="345"/>
                    <a:pt x="417" y="356"/>
                    <a:pt x="417" y="368"/>
                  </a:cubicBezTo>
                  <a:close/>
                  <a:moveTo>
                    <a:pt x="388" y="259"/>
                  </a:moveTo>
                  <a:cubicBezTo>
                    <a:pt x="397" y="261"/>
                    <a:pt x="407" y="263"/>
                    <a:pt x="417" y="265"/>
                  </a:cubicBezTo>
                  <a:cubicBezTo>
                    <a:pt x="417" y="278"/>
                    <a:pt x="417" y="290"/>
                    <a:pt x="417" y="305"/>
                  </a:cubicBezTo>
                  <a:cubicBezTo>
                    <a:pt x="381" y="302"/>
                    <a:pt x="380" y="300"/>
                    <a:pt x="388" y="259"/>
                  </a:cubicBezTo>
                  <a:close/>
                  <a:moveTo>
                    <a:pt x="416" y="239"/>
                  </a:moveTo>
                  <a:cubicBezTo>
                    <a:pt x="381" y="235"/>
                    <a:pt x="380" y="234"/>
                    <a:pt x="387" y="193"/>
                  </a:cubicBezTo>
                  <a:cubicBezTo>
                    <a:pt x="422" y="200"/>
                    <a:pt x="422" y="200"/>
                    <a:pt x="416" y="239"/>
                  </a:cubicBezTo>
                  <a:close/>
                  <a:moveTo>
                    <a:pt x="444" y="80"/>
                  </a:moveTo>
                  <a:cubicBezTo>
                    <a:pt x="475" y="83"/>
                    <a:pt x="476" y="85"/>
                    <a:pt x="472" y="123"/>
                  </a:cubicBezTo>
                  <a:cubicBezTo>
                    <a:pt x="442" y="123"/>
                    <a:pt x="439" y="118"/>
                    <a:pt x="444" y="80"/>
                  </a:cubicBezTo>
                  <a:close/>
                  <a:moveTo>
                    <a:pt x="471" y="187"/>
                  </a:moveTo>
                  <a:cubicBezTo>
                    <a:pt x="462" y="186"/>
                    <a:pt x="453" y="184"/>
                    <a:pt x="443" y="182"/>
                  </a:cubicBezTo>
                  <a:cubicBezTo>
                    <a:pt x="443" y="169"/>
                    <a:pt x="443" y="157"/>
                    <a:pt x="443" y="145"/>
                  </a:cubicBezTo>
                  <a:cubicBezTo>
                    <a:pt x="474" y="146"/>
                    <a:pt x="477" y="151"/>
                    <a:pt x="471" y="187"/>
                  </a:cubicBezTo>
                  <a:close/>
                  <a:moveTo>
                    <a:pt x="472" y="250"/>
                  </a:moveTo>
                  <a:cubicBezTo>
                    <a:pt x="462" y="248"/>
                    <a:pt x="453" y="246"/>
                    <a:pt x="443" y="244"/>
                  </a:cubicBezTo>
                  <a:cubicBezTo>
                    <a:pt x="443" y="232"/>
                    <a:pt x="443" y="220"/>
                    <a:pt x="443" y="208"/>
                  </a:cubicBezTo>
                  <a:cubicBezTo>
                    <a:pt x="475" y="211"/>
                    <a:pt x="475" y="211"/>
                    <a:pt x="472" y="250"/>
                  </a:cubicBezTo>
                  <a:close/>
                  <a:moveTo>
                    <a:pt x="472" y="437"/>
                  </a:moveTo>
                  <a:cubicBezTo>
                    <a:pt x="463" y="437"/>
                    <a:pt x="454" y="437"/>
                    <a:pt x="443" y="437"/>
                  </a:cubicBezTo>
                  <a:cubicBezTo>
                    <a:pt x="443" y="424"/>
                    <a:pt x="443" y="412"/>
                    <a:pt x="443" y="399"/>
                  </a:cubicBezTo>
                  <a:cubicBezTo>
                    <a:pt x="453" y="399"/>
                    <a:pt x="462" y="399"/>
                    <a:pt x="472" y="400"/>
                  </a:cubicBezTo>
                  <a:cubicBezTo>
                    <a:pt x="472" y="413"/>
                    <a:pt x="472" y="424"/>
                    <a:pt x="472" y="437"/>
                  </a:cubicBezTo>
                  <a:close/>
                  <a:moveTo>
                    <a:pt x="471" y="376"/>
                  </a:moveTo>
                  <a:cubicBezTo>
                    <a:pt x="462" y="375"/>
                    <a:pt x="453" y="375"/>
                    <a:pt x="444" y="374"/>
                  </a:cubicBezTo>
                  <a:cubicBezTo>
                    <a:pt x="443" y="367"/>
                    <a:pt x="442" y="362"/>
                    <a:pt x="442" y="356"/>
                  </a:cubicBezTo>
                  <a:cubicBezTo>
                    <a:pt x="442" y="350"/>
                    <a:pt x="442" y="344"/>
                    <a:pt x="442" y="339"/>
                  </a:cubicBezTo>
                  <a:cubicBezTo>
                    <a:pt x="473" y="331"/>
                    <a:pt x="477" y="336"/>
                    <a:pt x="471" y="376"/>
                  </a:cubicBezTo>
                  <a:close/>
                  <a:moveTo>
                    <a:pt x="470" y="313"/>
                  </a:moveTo>
                  <a:cubicBezTo>
                    <a:pt x="461" y="312"/>
                    <a:pt x="453" y="312"/>
                    <a:pt x="444" y="310"/>
                  </a:cubicBezTo>
                  <a:cubicBezTo>
                    <a:pt x="444" y="297"/>
                    <a:pt x="444" y="284"/>
                    <a:pt x="444" y="270"/>
                  </a:cubicBezTo>
                  <a:cubicBezTo>
                    <a:pt x="476" y="273"/>
                    <a:pt x="479" y="277"/>
                    <a:pt x="470" y="313"/>
                  </a:cubicBezTo>
                  <a:close/>
                  <a:moveTo>
                    <a:pt x="525" y="439"/>
                  </a:moveTo>
                  <a:cubicBezTo>
                    <a:pt x="517" y="439"/>
                    <a:pt x="510" y="439"/>
                    <a:pt x="500" y="439"/>
                  </a:cubicBezTo>
                  <a:cubicBezTo>
                    <a:pt x="500" y="427"/>
                    <a:pt x="500" y="416"/>
                    <a:pt x="500" y="405"/>
                  </a:cubicBezTo>
                  <a:cubicBezTo>
                    <a:pt x="509" y="405"/>
                    <a:pt x="516" y="405"/>
                    <a:pt x="525" y="405"/>
                  </a:cubicBezTo>
                  <a:cubicBezTo>
                    <a:pt x="525" y="417"/>
                    <a:pt x="525" y="427"/>
                    <a:pt x="525" y="439"/>
                  </a:cubicBezTo>
                  <a:close/>
                  <a:moveTo>
                    <a:pt x="525" y="378"/>
                  </a:moveTo>
                  <a:cubicBezTo>
                    <a:pt x="497" y="382"/>
                    <a:pt x="496" y="380"/>
                    <a:pt x="501" y="342"/>
                  </a:cubicBezTo>
                  <a:cubicBezTo>
                    <a:pt x="510" y="342"/>
                    <a:pt x="517" y="343"/>
                    <a:pt x="525" y="344"/>
                  </a:cubicBezTo>
                  <a:cubicBezTo>
                    <a:pt x="525" y="356"/>
                    <a:pt x="525" y="367"/>
                    <a:pt x="525" y="378"/>
                  </a:cubicBezTo>
                  <a:close/>
                  <a:moveTo>
                    <a:pt x="524" y="319"/>
                  </a:moveTo>
                  <a:cubicBezTo>
                    <a:pt x="497" y="320"/>
                    <a:pt x="496" y="319"/>
                    <a:pt x="501" y="281"/>
                  </a:cubicBezTo>
                  <a:cubicBezTo>
                    <a:pt x="527" y="281"/>
                    <a:pt x="529" y="283"/>
                    <a:pt x="524" y="319"/>
                  </a:cubicBezTo>
                  <a:close/>
                  <a:moveTo>
                    <a:pt x="501" y="219"/>
                  </a:moveTo>
                  <a:cubicBezTo>
                    <a:pt x="510" y="221"/>
                    <a:pt x="517" y="223"/>
                    <a:pt x="525" y="225"/>
                  </a:cubicBezTo>
                  <a:cubicBezTo>
                    <a:pt x="525" y="231"/>
                    <a:pt x="526" y="237"/>
                    <a:pt x="526" y="243"/>
                  </a:cubicBezTo>
                  <a:cubicBezTo>
                    <a:pt x="526" y="248"/>
                    <a:pt x="526" y="253"/>
                    <a:pt x="526" y="258"/>
                  </a:cubicBezTo>
                  <a:cubicBezTo>
                    <a:pt x="496" y="261"/>
                    <a:pt x="496" y="253"/>
                    <a:pt x="501" y="219"/>
                  </a:cubicBezTo>
                  <a:close/>
                  <a:moveTo>
                    <a:pt x="524" y="199"/>
                  </a:moveTo>
                  <a:cubicBezTo>
                    <a:pt x="498" y="198"/>
                    <a:pt x="496" y="195"/>
                    <a:pt x="501" y="160"/>
                  </a:cubicBezTo>
                  <a:cubicBezTo>
                    <a:pt x="528" y="163"/>
                    <a:pt x="529" y="165"/>
                    <a:pt x="524" y="199"/>
                  </a:cubicBezTo>
                  <a:close/>
                </a:path>
              </a:pathLst>
            </a:custGeom>
            <a:solidFill>
              <a:srgbClr val="325C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5" name="Graphic 10">
            <a:extLst>
              <a:ext uri="{FF2B5EF4-FFF2-40B4-BE49-F238E27FC236}">
                <a16:creationId xmlns:a16="http://schemas.microsoft.com/office/drawing/2014/main" id="{FA363BE1-A98F-772F-242E-79E86EECC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108862" y="4833255"/>
            <a:ext cx="257608" cy="2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13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D7891-4539-7317-4C59-4AA9ED61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A11C36"/>
                </a:solidFill>
                <a:latin typeface="Times New Roman"/>
                <a:cs typeface="Times New Roman"/>
              </a:rPr>
              <a:t>Solution 2 : full cloud</a:t>
            </a:r>
            <a:endParaRPr lang="fr-FR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CDB8111A-71C5-A66D-6803-CE046E5D7797}"/>
              </a:ext>
            </a:extLst>
          </p:cNvPr>
          <p:cNvSpPr txBox="1">
            <a:spLocks/>
          </p:cNvSpPr>
          <p:nvPr/>
        </p:nvSpPr>
        <p:spPr>
          <a:xfrm>
            <a:off x="5305213" y="855322"/>
            <a:ext cx="3597081" cy="871738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Cette solution nécessite un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balancer et 2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nodes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sur le cloud,</a:t>
            </a:r>
          </a:p>
          <a:p>
            <a:pPr marL="171450" indent="-171450">
              <a:buFontTx/>
              <a:buChar char="-"/>
            </a:pPr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Stockage sur EFS AWS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57A17B7-19A6-944F-2181-5F9CDF13A65D}"/>
              </a:ext>
            </a:extLst>
          </p:cNvPr>
          <p:cNvGrpSpPr/>
          <p:nvPr/>
        </p:nvGrpSpPr>
        <p:grpSpPr>
          <a:xfrm>
            <a:off x="949080" y="1057300"/>
            <a:ext cx="3694927" cy="4248472"/>
            <a:chOff x="2716451" y="1348007"/>
            <a:chExt cx="2935668" cy="388791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A42D2C-299A-60B6-24AC-9008035832A0}"/>
                </a:ext>
              </a:extLst>
            </p:cNvPr>
            <p:cNvSpPr/>
            <p:nvPr/>
          </p:nvSpPr>
          <p:spPr>
            <a:xfrm>
              <a:off x="2834058" y="1348007"/>
              <a:ext cx="2818061" cy="388791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604B98B-BCB5-B1BA-6F3B-9932800E62B8}"/>
                </a:ext>
              </a:extLst>
            </p:cNvPr>
            <p:cNvSpPr/>
            <p:nvPr/>
          </p:nvSpPr>
          <p:spPr>
            <a:xfrm>
              <a:off x="2919744" y="1799235"/>
              <a:ext cx="2284375" cy="3333743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78" name="Graphic 60">
              <a:extLst>
                <a:ext uri="{FF2B5EF4-FFF2-40B4-BE49-F238E27FC236}">
                  <a16:creationId xmlns:a16="http://schemas.microsoft.com/office/drawing/2014/main" id="{EF2D844D-9054-DC97-18F7-280912407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827" y="3676585"/>
              <a:ext cx="568815" cy="53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Graphic 60">
              <a:extLst>
                <a:ext uri="{FF2B5EF4-FFF2-40B4-BE49-F238E27FC236}">
                  <a16:creationId xmlns:a16="http://schemas.microsoft.com/office/drawing/2014/main" id="{3B1E234E-FE06-8FDB-4C62-0232D656E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660" y="3686016"/>
              <a:ext cx="573674" cy="50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Graphic 6">
              <a:extLst>
                <a:ext uri="{FF2B5EF4-FFF2-40B4-BE49-F238E27FC236}">
                  <a16:creationId xmlns:a16="http://schemas.microsoft.com/office/drawing/2014/main" id="{8CC8CA8E-0413-8332-48C3-9953D9EA8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3852551" y="2645752"/>
              <a:ext cx="424064" cy="42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16">
              <a:extLst>
                <a:ext uri="{FF2B5EF4-FFF2-40B4-BE49-F238E27FC236}">
                  <a16:creationId xmlns:a16="http://schemas.microsoft.com/office/drawing/2014/main" id="{9ECC853D-D180-0BCA-B3C0-FD59021D3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451" y="3810273"/>
              <a:ext cx="11155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Nexus1</a:t>
              </a:r>
            </a:p>
          </p:txBody>
        </p:sp>
        <p:sp>
          <p:nvSpPr>
            <p:cNvPr id="82" name="TextBox 16">
              <a:extLst>
                <a:ext uri="{FF2B5EF4-FFF2-40B4-BE49-F238E27FC236}">
                  <a16:creationId xmlns:a16="http://schemas.microsoft.com/office/drawing/2014/main" id="{C866A47C-365D-741E-08A1-57BE9C11C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141" y="3829252"/>
              <a:ext cx="61279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Nexus2</a:t>
              </a:r>
            </a:p>
          </p:txBody>
        </p:sp>
        <p:grpSp>
          <p:nvGrpSpPr>
            <p:cNvPr id="83" name="Group 29">
              <a:extLst>
                <a:ext uri="{FF2B5EF4-FFF2-40B4-BE49-F238E27FC236}">
                  <a16:creationId xmlns:a16="http://schemas.microsoft.com/office/drawing/2014/main" id="{7D37A046-0272-46F6-B5AA-6400CE071B6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754331" y="2580314"/>
              <a:ext cx="627228" cy="1584175"/>
              <a:chOff x="2688957" y="1567529"/>
              <a:chExt cx="984324" cy="308369"/>
            </a:xfrm>
          </p:grpSpPr>
          <p:sp>
            <p:nvSpPr>
              <p:cNvPr id="94" name="Freeform 57">
                <a:extLst>
                  <a:ext uri="{FF2B5EF4-FFF2-40B4-BE49-F238E27FC236}">
                    <a16:creationId xmlns:a16="http://schemas.microsoft.com/office/drawing/2014/main" id="{C7B91162-338A-05F8-BC65-56E5A931252D}"/>
                  </a:ext>
                </a:extLst>
              </p:cNvPr>
              <p:cNvSpPr/>
              <p:nvPr/>
            </p:nvSpPr>
            <p:spPr>
              <a:xfrm rot="10800000">
                <a:off x="3250456" y="1567529"/>
                <a:ext cx="422825" cy="308369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95" name="Straight Arrow Connector 58">
                <a:extLst>
                  <a:ext uri="{FF2B5EF4-FFF2-40B4-BE49-F238E27FC236}">
                    <a16:creationId xmlns:a16="http://schemas.microsoft.com/office/drawing/2014/main" id="{D9507F6F-252E-3899-1B92-2A810141A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8957" y="1722368"/>
                <a:ext cx="572812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63487">
              <a:extLst>
                <a:ext uri="{FF2B5EF4-FFF2-40B4-BE49-F238E27FC236}">
                  <a16:creationId xmlns:a16="http://schemas.microsoft.com/office/drawing/2014/main" id="{6A493555-749F-2889-7A1A-D3491B201B9B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3526699" y="3936974"/>
              <a:ext cx="100844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dash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16">
              <a:extLst>
                <a:ext uri="{FF2B5EF4-FFF2-40B4-BE49-F238E27FC236}">
                  <a16:creationId xmlns:a16="http://schemas.microsoft.com/office/drawing/2014/main" id="{06F6DF09-AA62-A333-EC84-D2C20434B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694" y="3742785"/>
              <a:ext cx="71276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replication</a:t>
              </a:r>
            </a:p>
          </p:txBody>
        </p:sp>
        <p:pic>
          <p:nvPicPr>
            <p:cNvPr id="86" name="Image 85">
              <a:extLst>
                <a:ext uri="{FF2B5EF4-FFF2-40B4-BE49-F238E27FC236}">
                  <a16:creationId xmlns:a16="http://schemas.microsoft.com/office/drawing/2014/main" id="{5AFBC007-7FA9-FADC-5AF7-C0B5468E5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7943" y="4778405"/>
              <a:ext cx="244152" cy="246221"/>
            </a:xfrm>
            <a:prstGeom prst="rect">
              <a:avLst/>
            </a:prstGeom>
          </p:spPr>
        </p:pic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51CF35A2-FEE6-5426-21C4-3803E9AC4E85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3276102" y="4235335"/>
              <a:ext cx="651841" cy="66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83E70DF3-160C-A082-4E6F-0C00E21E5C8D}"/>
                </a:ext>
              </a:extLst>
            </p:cNvPr>
            <p:cNvCxnSpPr>
              <a:cxnSpLocks/>
              <a:stCxn id="79" idx="2"/>
              <a:endCxn id="86" idx="3"/>
            </p:cNvCxnSpPr>
            <p:nvPr/>
          </p:nvCxnSpPr>
          <p:spPr>
            <a:xfrm flipH="1">
              <a:off x="4172095" y="4191609"/>
              <a:ext cx="670402" cy="709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12">
              <a:extLst>
                <a:ext uri="{FF2B5EF4-FFF2-40B4-BE49-F238E27FC236}">
                  <a16:creationId xmlns:a16="http://schemas.microsoft.com/office/drawing/2014/main" id="{F1CC97D9-76CB-40DE-C0DD-0E3501454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778" y="2468957"/>
              <a:ext cx="9063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  <p:pic>
          <p:nvPicPr>
            <p:cNvPr id="90" name="Google Shape;1319;p33">
              <a:extLst>
                <a:ext uri="{FF2B5EF4-FFF2-40B4-BE49-F238E27FC236}">
                  <a16:creationId xmlns:a16="http://schemas.microsoft.com/office/drawing/2014/main" id="{C2546B0D-2D39-28E3-FFF1-B42A89B7CBA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004048" y="1357337"/>
              <a:ext cx="610396" cy="409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1320;p33">
              <a:extLst>
                <a:ext uri="{FF2B5EF4-FFF2-40B4-BE49-F238E27FC236}">
                  <a16:creationId xmlns:a16="http://schemas.microsoft.com/office/drawing/2014/main" id="{BF39E0AF-6ED4-0463-3783-232A95763FF3}"/>
                </a:ext>
              </a:extLst>
            </p:cNvPr>
            <p:cNvSpPr txBox="1"/>
            <p:nvPr/>
          </p:nvSpPr>
          <p:spPr>
            <a:xfrm>
              <a:off x="4184761" y="1385790"/>
              <a:ext cx="950503" cy="382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</a:t>
              </a:r>
              <a:endParaRPr sz="1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SwissLife</a:t>
              </a:r>
              <a:endPara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B5D19F66-A52C-1F92-A79F-B5D849DBB3D9}"/>
                </a:ext>
              </a:extLst>
            </p:cNvPr>
            <p:cNvSpPr txBox="1"/>
            <p:nvPr/>
          </p:nvSpPr>
          <p:spPr>
            <a:xfrm>
              <a:off x="3881626" y="4998466"/>
              <a:ext cx="36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EFS</a:t>
              </a:r>
            </a:p>
          </p:txBody>
        </p:sp>
      </p:grpSp>
      <p:sp>
        <p:nvSpPr>
          <p:cNvPr id="96" name="Espace réservé du contenu 1">
            <a:extLst>
              <a:ext uri="{FF2B5EF4-FFF2-40B4-BE49-F238E27FC236}">
                <a16:creationId xmlns:a16="http://schemas.microsoft.com/office/drawing/2014/main" id="{07588287-3EC2-EA86-B011-9B494AB29E21}"/>
              </a:ext>
            </a:extLst>
          </p:cNvPr>
          <p:cNvSpPr txBox="1">
            <a:spLocks/>
          </p:cNvSpPr>
          <p:nvPr/>
        </p:nvSpPr>
        <p:spPr>
          <a:xfrm>
            <a:off x="5436095" y="2058192"/>
            <a:ext cx="3597081" cy="1473942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1E8900"/>
                </a:solidFill>
              </a:rPr>
              <a:t>Avantages</a:t>
            </a:r>
          </a:p>
          <a:p>
            <a:endParaRPr lang="fr-FR" sz="900" b="1" u="sng" dirty="0">
              <a:solidFill>
                <a:srgbClr val="00B05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Architecture facile à mettre en œuvre,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Maintenance aisée,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Stockage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elastic</a:t>
            </a:r>
            <a:endParaRPr lang="fr-FR" sz="900" dirty="0">
              <a:solidFill>
                <a:srgbClr val="000000"/>
              </a:solidFill>
              <a:latin typeface="Arial"/>
            </a:endParaRPr>
          </a:p>
          <a:p>
            <a:pPr marL="171450" indent="-171450">
              <a:buFontTx/>
              <a:buChar char="-"/>
            </a:pPr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Bonne Performance si la plupart des applications migrent sur cloud.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35A0AB-4095-9804-D56F-62D0C4A048E6}"/>
              </a:ext>
            </a:extLst>
          </p:cNvPr>
          <p:cNvSpPr/>
          <p:nvPr/>
        </p:nvSpPr>
        <p:spPr>
          <a:xfrm>
            <a:off x="5436095" y="1849388"/>
            <a:ext cx="3546903" cy="86476"/>
          </a:xfrm>
          <a:prstGeom prst="rect">
            <a:avLst/>
          </a:prstGeom>
          <a:solidFill>
            <a:srgbClr val="1E8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</a:endParaRPr>
          </a:p>
        </p:txBody>
      </p:sp>
      <p:sp>
        <p:nvSpPr>
          <p:cNvPr id="99" name="Espace réservé du contenu 1">
            <a:extLst>
              <a:ext uri="{FF2B5EF4-FFF2-40B4-BE49-F238E27FC236}">
                <a16:creationId xmlns:a16="http://schemas.microsoft.com/office/drawing/2014/main" id="{DE780BCB-5ADE-2276-5B92-21CE42C5D357}"/>
              </a:ext>
            </a:extLst>
          </p:cNvPr>
          <p:cNvSpPr txBox="1">
            <a:spLocks/>
          </p:cNvSpPr>
          <p:nvPr/>
        </p:nvSpPr>
        <p:spPr>
          <a:xfrm>
            <a:off x="5436094" y="4008444"/>
            <a:ext cx="3597081" cy="1297327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C00000"/>
                </a:solidFill>
              </a:rPr>
              <a:t>Inconvénients</a:t>
            </a:r>
          </a:p>
          <a:p>
            <a:endParaRPr lang="fr-FR" sz="900" b="1" u="sng" dirty="0">
              <a:solidFill>
                <a:srgbClr val="FF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Persistance des données sur le cloud (quid en cas de perte ?)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Cout de la persistance (réservation + transfert data)</a:t>
            </a:r>
          </a:p>
          <a:p>
            <a:pPr marL="171450" indent="-171450">
              <a:buFontTx/>
              <a:buChar char="-"/>
            </a:pPr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Nécessite une procédure de restauration des données en cas de perte des données.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DC9997-6DE3-5C66-F602-ACFA749284D3}"/>
              </a:ext>
            </a:extLst>
          </p:cNvPr>
          <p:cNvSpPr/>
          <p:nvPr/>
        </p:nvSpPr>
        <p:spPr>
          <a:xfrm>
            <a:off x="5436094" y="3881162"/>
            <a:ext cx="3546903" cy="86476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6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129486" cy="536405"/>
          </a:xfrm>
        </p:spPr>
        <p:txBody>
          <a:bodyPr/>
          <a:lstStyle/>
          <a:p>
            <a:r>
              <a:rPr lang="fr-FR" sz="3200" dirty="0">
                <a:solidFill>
                  <a:srgbClr val="A11C36"/>
                </a:solidFill>
                <a:latin typeface="Times New Roman"/>
                <a:cs typeface="Times New Roman"/>
              </a:rPr>
              <a:t>Solution 3 : full </a:t>
            </a:r>
            <a:r>
              <a:rPr lang="fr-FR" sz="3200" dirty="0" err="1">
                <a:solidFill>
                  <a:srgbClr val="A11C36"/>
                </a:solidFill>
                <a:latin typeface="Times New Roman"/>
                <a:cs typeface="Times New Roman"/>
              </a:rPr>
              <a:t>OnPremise</a:t>
            </a:r>
            <a:endParaRPr lang="fr-FR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B186C853-9005-54AC-6A74-AE06BE987B47}"/>
              </a:ext>
            </a:extLst>
          </p:cNvPr>
          <p:cNvSpPr txBox="1">
            <a:spLocks/>
          </p:cNvSpPr>
          <p:nvPr/>
        </p:nvSpPr>
        <p:spPr>
          <a:xfrm>
            <a:off x="5487314" y="1265682"/>
            <a:ext cx="3471852" cy="727722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Cette solution nécessite un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balancer et 2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nodes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sur le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endParaRPr lang="fr-FR" sz="9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fr-FR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9B96E2A-330B-E567-0ED4-C23D0DFE6E8C}"/>
              </a:ext>
            </a:extLst>
          </p:cNvPr>
          <p:cNvSpPr txBox="1"/>
          <p:nvPr/>
        </p:nvSpPr>
        <p:spPr>
          <a:xfrm>
            <a:off x="2580897" y="1744972"/>
            <a:ext cx="255833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092459F2-3B2B-9ACA-CE8B-B3742E07B113}"/>
              </a:ext>
            </a:extLst>
          </p:cNvPr>
          <p:cNvGrpSpPr/>
          <p:nvPr/>
        </p:nvGrpSpPr>
        <p:grpSpPr>
          <a:xfrm>
            <a:off x="467544" y="1304268"/>
            <a:ext cx="3384376" cy="3929496"/>
            <a:chOff x="-137819" y="1348007"/>
            <a:chExt cx="2514999" cy="391724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A41462-AA39-3749-CB5E-45C17E38058C}"/>
                </a:ext>
              </a:extLst>
            </p:cNvPr>
            <p:cNvSpPr/>
            <p:nvPr/>
          </p:nvSpPr>
          <p:spPr>
            <a:xfrm>
              <a:off x="89056" y="1348007"/>
              <a:ext cx="2288124" cy="387945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66" name="Graphic 60">
              <a:extLst>
                <a:ext uri="{FF2B5EF4-FFF2-40B4-BE49-F238E27FC236}">
                  <a16:creationId xmlns:a16="http://schemas.microsoft.com/office/drawing/2014/main" id="{49A988BD-3445-C653-15A7-288D95CAD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257" y="3604443"/>
              <a:ext cx="571630" cy="52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phic 60">
              <a:extLst>
                <a:ext uri="{FF2B5EF4-FFF2-40B4-BE49-F238E27FC236}">
                  <a16:creationId xmlns:a16="http://schemas.microsoft.com/office/drawing/2014/main" id="{5025F420-A469-EBDF-181A-A862324A5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09" y="3604443"/>
              <a:ext cx="587900" cy="52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6">
              <a:extLst>
                <a:ext uri="{FF2B5EF4-FFF2-40B4-BE49-F238E27FC236}">
                  <a16:creationId xmlns:a16="http://schemas.microsoft.com/office/drawing/2014/main" id="{58BBC6D6-854A-4F00-363D-D1F4EFB34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092" y="5049804"/>
              <a:ext cx="34613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NAS</a:t>
              </a:r>
            </a:p>
          </p:txBody>
        </p:sp>
        <p:sp>
          <p:nvSpPr>
            <p:cNvPr id="69" name="TextBox 16">
              <a:extLst>
                <a:ext uri="{FF2B5EF4-FFF2-40B4-BE49-F238E27FC236}">
                  <a16:creationId xmlns:a16="http://schemas.microsoft.com/office/drawing/2014/main" id="{A0C48EA0-5BB2-5D89-706C-FC6F005D6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682" y="3759065"/>
              <a:ext cx="5386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Nexus2</a:t>
              </a:r>
            </a:p>
          </p:txBody>
        </p:sp>
        <p:cxnSp>
          <p:nvCxnSpPr>
            <p:cNvPr id="70" name="Straight Arrow Connector 63487">
              <a:extLst>
                <a:ext uri="{FF2B5EF4-FFF2-40B4-BE49-F238E27FC236}">
                  <a16:creationId xmlns:a16="http://schemas.microsoft.com/office/drawing/2014/main" id="{E982129B-1E7B-47D6-DBC3-B46B952B0723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732428" y="3866787"/>
              <a:ext cx="98725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dash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29">
              <a:extLst>
                <a:ext uri="{FF2B5EF4-FFF2-40B4-BE49-F238E27FC236}">
                  <a16:creationId xmlns:a16="http://schemas.microsoft.com/office/drawing/2014/main" id="{3F8AD240-73FE-4943-59E7-87864BD68F3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74148" y="2508211"/>
              <a:ext cx="467202" cy="1570645"/>
              <a:chOff x="2675201" y="1567529"/>
              <a:chExt cx="998081" cy="331241"/>
            </a:xfrm>
          </p:grpSpPr>
          <p:sp>
            <p:nvSpPr>
              <p:cNvPr id="81" name="Freeform 57">
                <a:extLst>
                  <a:ext uri="{FF2B5EF4-FFF2-40B4-BE49-F238E27FC236}">
                    <a16:creationId xmlns:a16="http://schemas.microsoft.com/office/drawing/2014/main" id="{E9CF07BE-CB26-AE78-B24B-FD115713A66E}"/>
                  </a:ext>
                </a:extLst>
              </p:cNvPr>
              <p:cNvSpPr/>
              <p:nvPr/>
            </p:nvSpPr>
            <p:spPr>
              <a:xfrm rot="10800000">
                <a:off x="3250457" y="1567529"/>
                <a:ext cx="422825" cy="331241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82" name="Straight Arrow Connector 58">
                <a:extLst>
                  <a:ext uri="{FF2B5EF4-FFF2-40B4-BE49-F238E27FC236}">
                    <a16:creationId xmlns:a16="http://schemas.microsoft.com/office/drawing/2014/main" id="{16C473BF-38DC-945E-EBB2-6C5A437ED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5201" y="1729855"/>
                <a:ext cx="572812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phic 6">
              <a:extLst>
                <a:ext uri="{FF2B5EF4-FFF2-40B4-BE49-F238E27FC236}">
                  <a16:creationId xmlns:a16="http://schemas.microsoft.com/office/drawing/2014/main" id="{398E109A-018B-C0C8-2AE3-1BCB1A108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1021510" y="2655068"/>
              <a:ext cx="403720" cy="403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0CFFFEAD-97A7-C6A9-3E86-E665AB32F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7819" y="3766468"/>
              <a:ext cx="11155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Nexus1</a:t>
              </a:r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0A35A21E-4F28-79BC-2DDC-103065B951D7}"/>
                </a:ext>
              </a:extLst>
            </p:cNvPr>
            <p:cNvCxnSpPr>
              <a:cxnSpLocks/>
              <a:stCxn id="67" idx="2"/>
              <a:endCxn id="80" idx="1"/>
            </p:cNvCxnSpPr>
            <p:nvPr/>
          </p:nvCxnSpPr>
          <p:spPr>
            <a:xfrm>
              <a:off x="417959" y="4131919"/>
              <a:ext cx="690903" cy="83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2833C302-2D6D-8F45-A16C-1FEA978EF6C9}"/>
                </a:ext>
              </a:extLst>
            </p:cNvPr>
            <p:cNvCxnSpPr>
              <a:cxnSpLocks/>
              <a:stCxn id="66" idx="2"/>
              <a:endCxn id="80" idx="3"/>
            </p:cNvCxnSpPr>
            <p:nvPr/>
          </p:nvCxnSpPr>
          <p:spPr>
            <a:xfrm flipH="1">
              <a:off x="1366470" y="4131919"/>
              <a:ext cx="626602" cy="83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82F577B1-092F-6C90-56B2-4E2E5485F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3" y="2432222"/>
              <a:ext cx="9063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  <p:sp>
          <p:nvSpPr>
            <p:cNvPr id="77" name="TextBox 16">
              <a:extLst>
                <a:ext uri="{FF2B5EF4-FFF2-40B4-BE49-F238E27FC236}">
                  <a16:creationId xmlns:a16="http://schemas.microsoft.com/office/drawing/2014/main" id="{E9A848D2-E967-796E-4AD9-2EA133FDF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206" y="3682735"/>
              <a:ext cx="71276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replication</a:t>
              </a:r>
            </a:p>
          </p:txBody>
        </p:sp>
        <p:sp>
          <p:nvSpPr>
            <p:cNvPr id="78" name="Google Shape;1317;p33">
              <a:extLst>
                <a:ext uri="{FF2B5EF4-FFF2-40B4-BE49-F238E27FC236}">
                  <a16:creationId xmlns:a16="http://schemas.microsoft.com/office/drawing/2014/main" id="{80BDFCDC-C5C1-F811-4F65-632508AF4084}"/>
                </a:ext>
              </a:extLst>
            </p:cNvPr>
            <p:cNvSpPr txBox="1"/>
            <p:nvPr/>
          </p:nvSpPr>
          <p:spPr>
            <a:xfrm>
              <a:off x="438671" y="1385790"/>
              <a:ext cx="977908" cy="364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center</a:t>
              </a:r>
              <a:endParaRPr sz="1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SwissLife</a:t>
              </a:r>
              <a:endPara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318;p33">
              <a:extLst>
                <a:ext uri="{FF2B5EF4-FFF2-40B4-BE49-F238E27FC236}">
                  <a16:creationId xmlns:a16="http://schemas.microsoft.com/office/drawing/2014/main" id="{29FBA1ED-F422-30FB-DF19-0FD5A919CD0D}"/>
                </a:ext>
              </a:extLst>
            </p:cNvPr>
            <p:cNvSpPr/>
            <p:nvPr/>
          </p:nvSpPr>
          <p:spPr>
            <a:xfrm>
              <a:off x="96063" y="1357337"/>
              <a:ext cx="484977" cy="315827"/>
            </a:xfrm>
            <a:custGeom>
              <a:avLst/>
              <a:gdLst/>
              <a:ahLst/>
              <a:cxnLst/>
              <a:rect l="l" t="t" r="r" b="b"/>
              <a:pathLst>
                <a:path w="591" h="501" extrusionOk="0">
                  <a:moveTo>
                    <a:pt x="545" y="475"/>
                  </a:moveTo>
                  <a:cubicBezTo>
                    <a:pt x="545" y="338"/>
                    <a:pt x="545" y="204"/>
                    <a:pt x="545" y="68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57" y="7"/>
                    <a:pt x="357" y="13"/>
                    <a:pt x="357" y="18"/>
                  </a:cubicBezTo>
                  <a:cubicBezTo>
                    <a:pt x="357" y="162"/>
                    <a:pt x="357" y="306"/>
                    <a:pt x="357" y="450"/>
                  </a:cubicBezTo>
                  <a:cubicBezTo>
                    <a:pt x="357" y="455"/>
                    <a:pt x="358" y="461"/>
                    <a:pt x="356" y="466"/>
                  </a:cubicBezTo>
                  <a:cubicBezTo>
                    <a:pt x="355" y="469"/>
                    <a:pt x="352" y="472"/>
                    <a:pt x="349" y="475"/>
                  </a:cubicBezTo>
                  <a:cubicBezTo>
                    <a:pt x="347" y="472"/>
                    <a:pt x="344" y="469"/>
                    <a:pt x="344" y="466"/>
                  </a:cubicBezTo>
                  <a:cubicBezTo>
                    <a:pt x="343" y="461"/>
                    <a:pt x="344" y="456"/>
                    <a:pt x="344" y="450"/>
                  </a:cubicBezTo>
                  <a:cubicBezTo>
                    <a:pt x="344" y="307"/>
                    <a:pt x="344" y="164"/>
                    <a:pt x="344" y="21"/>
                  </a:cubicBezTo>
                  <a:cubicBezTo>
                    <a:pt x="344" y="15"/>
                    <a:pt x="344" y="10"/>
                    <a:pt x="344" y="3"/>
                  </a:cubicBezTo>
                  <a:cubicBezTo>
                    <a:pt x="244" y="82"/>
                    <a:pt x="244" y="82"/>
                    <a:pt x="244" y="82"/>
                  </a:cubicBezTo>
                  <a:cubicBezTo>
                    <a:pt x="243" y="84"/>
                    <a:pt x="243" y="86"/>
                    <a:pt x="243" y="87"/>
                  </a:cubicBezTo>
                  <a:cubicBezTo>
                    <a:pt x="243" y="116"/>
                    <a:pt x="243" y="144"/>
                    <a:pt x="243" y="173"/>
                  </a:cubicBezTo>
                  <a:cubicBezTo>
                    <a:pt x="243" y="187"/>
                    <a:pt x="243" y="202"/>
                    <a:pt x="243" y="21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59" y="215"/>
                    <a:pt x="159" y="221"/>
                    <a:pt x="159" y="227"/>
                  </a:cubicBezTo>
                  <a:cubicBezTo>
                    <a:pt x="159" y="303"/>
                    <a:pt x="159" y="379"/>
                    <a:pt x="159" y="455"/>
                  </a:cubicBezTo>
                  <a:cubicBezTo>
                    <a:pt x="159" y="462"/>
                    <a:pt x="154" y="469"/>
                    <a:pt x="151" y="476"/>
                  </a:cubicBezTo>
                  <a:cubicBezTo>
                    <a:pt x="148" y="469"/>
                    <a:pt x="143" y="461"/>
                    <a:pt x="143" y="454"/>
                  </a:cubicBezTo>
                  <a:cubicBezTo>
                    <a:pt x="142" y="378"/>
                    <a:pt x="142" y="302"/>
                    <a:pt x="142" y="226"/>
                  </a:cubicBezTo>
                  <a:cubicBezTo>
                    <a:pt x="142" y="224"/>
                    <a:pt x="142" y="222"/>
                    <a:pt x="142" y="219"/>
                  </a:cubicBezTo>
                  <a:cubicBezTo>
                    <a:pt x="49" y="281"/>
                    <a:pt x="49" y="281"/>
                    <a:pt x="49" y="281"/>
                  </a:cubicBezTo>
                  <a:cubicBezTo>
                    <a:pt x="49" y="281"/>
                    <a:pt x="49" y="282"/>
                    <a:pt x="49" y="283"/>
                  </a:cubicBezTo>
                  <a:cubicBezTo>
                    <a:pt x="47" y="339"/>
                    <a:pt x="48" y="396"/>
                    <a:pt x="48" y="452"/>
                  </a:cubicBezTo>
                  <a:cubicBezTo>
                    <a:pt x="48" y="460"/>
                    <a:pt x="47" y="468"/>
                    <a:pt x="47" y="477"/>
                  </a:cubicBezTo>
                  <a:cubicBezTo>
                    <a:pt x="30" y="477"/>
                    <a:pt x="15" y="477"/>
                    <a:pt x="0" y="477"/>
                  </a:cubicBezTo>
                  <a:cubicBezTo>
                    <a:pt x="0" y="485"/>
                    <a:pt x="0" y="493"/>
                    <a:pt x="0" y="501"/>
                  </a:cubicBezTo>
                  <a:cubicBezTo>
                    <a:pt x="197" y="501"/>
                    <a:pt x="393" y="501"/>
                    <a:pt x="591" y="501"/>
                  </a:cubicBezTo>
                  <a:cubicBezTo>
                    <a:pt x="590" y="492"/>
                    <a:pt x="590" y="485"/>
                    <a:pt x="590" y="477"/>
                  </a:cubicBezTo>
                  <a:cubicBezTo>
                    <a:pt x="574" y="476"/>
                    <a:pt x="560" y="475"/>
                    <a:pt x="545" y="475"/>
                  </a:cubicBezTo>
                  <a:close/>
                  <a:moveTo>
                    <a:pt x="55" y="446"/>
                  </a:moveTo>
                  <a:cubicBezTo>
                    <a:pt x="58" y="434"/>
                    <a:pt x="45" y="417"/>
                    <a:pt x="68" y="410"/>
                  </a:cubicBezTo>
                  <a:cubicBezTo>
                    <a:pt x="72" y="446"/>
                    <a:pt x="72" y="446"/>
                    <a:pt x="55" y="446"/>
                  </a:cubicBezTo>
                  <a:close/>
                  <a:moveTo>
                    <a:pt x="58" y="394"/>
                  </a:moveTo>
                  <a:cubicBezTo>
                    <a:pt x="58" y="381"/>
                    <a:pt x="45" y="364"/>
                    <a:pt x="69" y="355"/>
                  </a:cubicBezTo>
                  <a:cubicBezTo>
                    <a:pt x="68" y="370"/>
                    <a:pt x="77" y="386"/>
                    <a:pt x="58" y="394"/>
                  </a:cubicBezTo>
                  <a:close/>
                  <a:moveTo>
                    <a:pt x="57" y="338"/>
                  </a:moveTo>
                  <a:cubicBezTo>
                    <a:pt x="58" y="325"/>
                    <a:pt x="45" y="306"/>
                    <a:pt x="71" y="300"/>
                  </a:cubicBezTo>
                  <a:cubicBezTo>
                    <a:pt x="66" y="314"/>
                    <a:pt x="79" y="333"/>
                    <a:pt x="57" y="338"/>
                  </a:cubicBezTo>
                  <a:close/>
                  <a:moveTo>
                    <a:pt x="97" y="437"/>
                  </a:moveTo>
                  <a:cubicBezTo>
                    <a:pt x="97" y="440"/>
                    <a:pt x="92" y="443"/>
                    <a:pt x="90" y="446"/>
                  </a:cubicBezTo>
                  <a:cubicBezTo>
                    <a:pt x="87" y="443"/>
                    <a:pt x="83" y="440"/>
                    <a:pt x="83" y="437"/>
                  </a:cubicBezTo>
                  <a:cubicBezTo>
                    <a:pt x="82" y="429"/>
                    <a:pt x="81" y="421"/>
                    <a:pt x="83" y="413"/>
                  </a:cubicBezTo>
                  <a:cubicBezTo>
                    <a:pt x="84" y="409"/>
                    <a:pt x="90" y="406"/>
                    <a:pt x="93" y="403"/>
                  </a:cubicBezTo>
                  <a:cubicBezTo>
                    <a:pt x="95" y="404"/>
                    <a:pt x="96" y="405"/>
                    <a:pt x="98" y="406"/>
                  </a:cubicBezTo>
                  <a:cubicBezTo>
                    <a:pt x="98" y="416"/>
                    <a:pt x="98" y="427"/>
                    <a:pt x="97" y="437"/>
                  </a:cubicBezTo>
                  <a:close/>
                  <a:moveTo>
                    <a:pt x="85" y="387"/>
                  </a:moveTo>
                  <a:cubicBezTo>
                    <a:pt x="87" y="373"/>
                    <a:pt x="72" y="354"/>
                    <a:pt x="98" y="344"/>
                  </a:cubicBezTo>
                  <a:cubicBezTo>
                    <a:pt x="95" y="361"/>
                    <a:pt x="105" y="379"/>
                    <a:pt x="85" y="387"/>
                  </a:cubicBezTo>
                  <a:close/>
                  <a:moveTo>
                    <a:pt x="84" y="328"/>
                  </a:moveTo>
                  <a:cubicBezTo>
                    <a:pt x="87" y="313"/>
                    <a:pt x="72" y="294"/>
                    <a:pt x="99" y="285"/>
                  </a:cubicBezTo>
                  <a:cubicBezTo>
                    <a:pt x="94" y="302"/>
                    <a:pt x="107" y="321"/>
                    <a:pt x="84" y="328"/>
                  </a:cubicBezTo>
                  <a:close/>
                  <a:moveTo>
                    <a:pt x="130" y="434"/>
                  </a:moveTo>
                  <a:cubicBezTo>
                    <a:pt x="129" y="437"/>
                    <a:pt x="124" y="442"/>
                    <a:pt x="120" y="442"/>
                  </a:cubicBezTo>
                  <a:cubicBezTo>
                    <a:pt x="117" y="442"/>
                    <a:pt x="112" y="437"/>
                    <a:pt x="111" y="433"/>
                  </a:cubicBezTo>
                  <a:cubicBezTo>
                    <a:pt x="110" y="423"/>
                    <a:pt x="111" y="413"/>
                    <a:pt x="111" y="401"/>
                  </a:cubicBezTo>
                  <a:cubicBezTo>
                    <a:pt x="117" y="400"/>
                    <a:pt x="123" y="399"/>
                    <a:pt x="130" y="397"/>
                  </a:cubicBezTo>
                  <a:cubicBezTo>
                    <a:pt x="130" y="410"/>
                    <a:pt x="131" y="422"/>
                    <a:pt x="130" y="434"/>
                  </a:cubicBezTo>
                  <a:close/>
                  <a:moveTo>
                    <a:pt x="113" y="379"/>
                  </a:moveTo>
                  <a:cubicBezTo>
                    <a:pt x="107" y="343"/>
                    <a:pt x="109" y="339"/>
                    <a:pt x="129" y="336"/>
                  </a:cubicBezTo>
                  <a:cubicBezTo>
                    <a:pt x="133" y="376"/>
                    <a:pt x="132" y="378"/>
                    <a:pt x="113" y="379"/>
                  </a:cubicBezTo>
                  <a:close/>
                  <a:moveTo>
                    <a:pt x="114" y="318"/>
                  </a:moveTo>
                  <a:cubicBezTo>
                    <a:pt x="105" y="290"/>
                    <a:pt x="109" y="278"/>
                    <a:pt x="128" y="271"/>
                  </a:cubicBezTo>
                  <a:cubicBezTo>
                    <a:pt x="134" y="304"/>
                    <a:pt x="132" y="310"/>
                    <a:pt x="114" y="318"/>
                  </a:cubicBezTo>
                  <a:close/>
                  <a:moveTo>
                    <a:pt x="197" y="439"/>
                  </a:moveTo>
                  <a:cubicBezTo>
                    <a:pt x="189" y="439"/>
                    <a:pt x="182" y="439"/>
                    <a:pt x="175" y="439"/>
                  </a:cubicBezTo>
                  <a:cubicBezTo>
                    <a:pt x="175" y="425"/>
                    <a:pt x="175" y="411"/>
                    <a:pt x="175" y="397"/>
                  </a:cubicBezTo>
                  <a:cubicBezTo>
                    <a:pt x="182" y="397"/>
                    <a:pt x="189" y="397"/>
                    <a:pt x="197" y="397"/>
                  </a:cubicBezTo>
                  <a:cubicBezTo>
                    <a:pt x="197" y="411"/>
                    <a:pt x="197" y="424"/>
                    <a:pt x="197" y="439"/>
                  </a:cubicBezTo>
                  <a:close/>
                  <a:moveTo>
                    <a:pt x="197" y="372"/>
                  </a:moveTo>
                  <a:cubicBezTo>
                    <a:pt x="172" y="377"/>
                    <a:pt x="170" y="375"/>
                    <a:pt x="175" y="329"/>
                  </a:cubicBezTo>
                  <a:cubicBezTo>
                    <a:pt x="182" y="330"/>
                    <a:pt x="189" y="331"/>
                    <a:pt x="197" y="332"/>
                  </a:cubicBezTo>
                  <a:cubicBezTo>
                    <a:pt x="197" y="347"/>
                    <a:pt x="197" y="360"/>
                    <a:pt x="197" y="372"/>
                  </a:cubicBezTo>
                  <a:close/>
                  <a:moveTo>
                    <a:pt x="196" y="310"/>
                  </a:moveTo>
                  <a:cubicBezTo>
                    <a:pt x="189" y="309"/>
                    <a:pt x="182" y="308"/>
                    <a:pt x="175" y="307"/>
                  </a:cubicBezTo>
                  <a:cubicBezTo>
                    <a:pt x="175" y="292"/>
                    <a:pt x="175" y="279"/>
                    <a:pt x="175" y="266"/>
                  </a:cubicBezTo>
                  <a:cubicBezTo>
                    <a:pt x="200" y="263"/>
                    <a:pt x="201" y="265"/>
                    <a:pt x="196" y="310"/>
                  </a:cubicBezTo>
                  <a:close/>
                  <a:moveTo>
                    <a:pt x="233" y="439"/>
                  </a:moveTo>
                  <a:cubicBezTo>
                    <a:pt x="233" y="440"/>
                    <a:pt x="222" y="441"/>
                    <a:pt x="215" y="442"/>
                  </a:cubicBezTo>
                  <a:cubicBezTo>
                    <a:pt x="215" y="426"/>
                    <a:pt x="215" y="413"/>
                    <a:pt x="215" y="394"/>
                  </a:cubicBezTo>
                  <a:cubicBezTo>
                    <a:pt x="223" y="397"/>
                    <a:pt x="233" y="399"/>
                    <a:pt x="233" y="401"/>
                  </a:cubicBezTo>
                  <a:cubicBezTo>
                    <a:pt x="235" y="414"/>
                    <a:pt x="235" y="426"/>
                    <a:pt x="233" y="439"/>
                  </a:cubicBezTo>
                  <a:close/>
                  <a:moveTo>
                    <a:pt x="233" y="376"/>
                  </a:moveTo>
                  <a:cubicBezTo>
                    <a:pt x="228" y="376"/>
                    <a:pt x="222" y="376"/>
                    <a:pt x="215" y="375"/>
                  </a:cubicBezTo>
                  <a:cubicBezTo>
                    <a:pt x="215" y="361"/>
                    <a:pt x="215" y="348"/>
                    <a:pt x="215" y="333"/>
                  </a:cubicBezTo>
                  <a:cubicBezTo>
                    <a:pt x="238" y="336"/>
                    <a:pt x="238" y="337"/>
                    <a:pt x="233" y="376"/>
                  </a:cubicBezTo>
                  <a:close/>
                  <a:moveTo>
                    <a:pt x="233" y="313"/>
                  </a:moveTo>
                  <a:cubicBezTo>
                    <a:pt x="215" y="317"/>
                    <a:pt x="211" y="318"/>
                    <a:pt x="216" y="269"/>
                  </a:cubicBezTo>
                  <a:cubicBezTo>
                    <a:pt x="237" y="270"/>
                    <a:pt x="240" y="277"/>
                    <a:pt x="233" y="313"/>
                  </a:cubicBezTo>
                  <a:close/>
                  <a:moveTo>
                    <a:pt x="322" y="66"/>
                  </a:moveTo>
                  <a:cubicBezTo>
                    <a:pt x="320" y="87"/>
                    <a:pt x="331" y="111"/>
                    <a:pt x="300" y="117"/>
                  </a:cubicBezTo>
                  <a:cubicBezTo>
                    <a:pt x="294" y="83"/>
                    <a:pt x="295" y="80"/>
                    <a:pt x="322" y="66"/>
                  </a:cubicBezTo>
                  <a:close/>
                  <a:moveTo>
                    <a:pt x="279" y="96"/>
                  </a:moveTo>
                  <a:cubicBezTo>
                    <a:pt x="276" y="115"/>
                    <a:pt x="287" y="135"/>
                    <a:pt x="259" y="143"/>
                  </a:cubicBezTo>
                  <a:cubicBezTo>
                    <a:pt x="259" y="124"/>
                    <a:pt x="252" y="106"/>
                    <a:pt x="279" y="96"/>
                  </a:cubicBezTo>
                  <a:close/>
                  <a:moveTo>
                    <a:pt x="254" y="441"/>
                  </a:moveTo>
                  <a:cubicBezTo>
                    <a:pt x="254" y="429"/>
                    <a:pt x="254" y="415"/>
                    <a:pt x="254" y="401"/>
                  </a:cubicBezTo>
                  <a:cubicBezTo>
                    <a:pt x="280" y="396"/>
                    <a:pt x="272" y="414"/>
                    <a:pt x="273" y="425"/>
                  </a:cubicBezTo>
                  <a:cubicBezTo>
                    <a:pt x="275" y="438"/>
                    <a:pt x="271" y="447"/>
                    <a:pt x="254" y="441"/>
                  </a:cubicBezTo>
                  <a:close/>
                  <a:moveTo>
                    <a:pt x="271" y="379"/>
                  </a:moveTo>
                  <a:cubicBezTo>
                    <a:pt x="269" y="379"/>
                    <a:pt x="267" y="380"/>
                    <a:pt x="264" y="380"/>
                  </a:cubicBezTo>
                  <a:cubicBezTo>
                    <a:pt x="261" y="380"/>
                    <a:pt x="258" y="379"/>
                    <a:pt x="254" y="379"/>
                  </a:cubicBezTo>
                  <a:cubicBezTo>
                    <a:pt x="254" y="364"/>
                    <a:pt x="254" y="351"/>
                    <a:pt x="254" y="338"/>
                  </a:cubicBezTo>
                  <a:cubicBezTo>
                    <a:pt x="276" y="339"/>
                    <a:pt x="277" y="341"/>
                    <a:pt x="271" y="379"/>
                  </a:cubicBezTo>
                  <a:close/>
                  <a:moveTo>
                    <a:pt x="271" y="316"/>
                  </a:moveTo>
                  <a:cubicBezTo>
                    <a:pt x="251" y="320"/>
                    <a:pt x="250" y="317"/>
                    <a:pt x="254" y="276"/>
                  </a:cubicBezTo>
                  <a:cubicBezTo>
                    <a:pt x="276" y="277"/>
                    <a:pt x="277" y="279"/>
                    <a:pt x="271" y="316"/>
                  </a:cubicBezTo>
                  <a:close/>
                  <a:moveTo>
                    <a:pt x="259" y="201"/>
                  </a:moveTo>
                  <a:cubicBezTo>
                    <a:pt x="259" y="185"/>
                    <a:pt x="251" y="165"/>
                    <a:pt x="276" y="158"/>
                  </a:cubicBezTo>
                  <a:cubicBezTo>
                    <a:pt x="282" y="192"/>
                    <a:pt x="281" y="194"/>
                    <a:pt x="259" y="201"/>
                  </a:cubicBezTo>
                  <a:close/>
                  <a:moveTo>
                    <a:pt x="321" y="435"/>
                  </a:moveTo>
                  <a:cubicBezTo>
                    <a:pt x="314" y="436"/>
                    <a:pt x="307" y="437"/>
                    <a:pt x="301" y="439"/>
                  </a:cubicBezTo>
                  <a:cubicBezTo>
                    <a:pt x="294" y="401"/>
                    <a:pt x="296" y="398"/>
                    <a:pt x="321" y="397"/>
                  </a:cubicBezTo>
                  <a:cubicBezTo>
                    <a:pt x="321" y="410"/>
                    <a:pt x="321" y="422"/>
                    <a:pt x="321" y="435"/>
                  </a:cubicBezTo>
                  <a:close/>
                  <a:moveTo>
                    <a:pt x="299" y="373"/>
                  </a:moveTo>
                  <a:cubicBezTo>
                    <a:pt x="296" y="333"/>
                    <a:pt x="296" y="333"/>
                    <a:pt x="321" y="332"/>
                  </a:cubicBezTo>
                  <a:cubicBezTo>
                    <a:pt x="324" y="370"/>
                    <a:pt x="324" y="370"/>
                    <a:pt x="299" y="373"/>
                  </a:cubicBezTo>
                  <a:close/>
                  <a:moveTo>
                    <a:pt x="300" y="309"/>
                  </a:moveTo>
                  <a:cubicBezTo>
                    <a:pt x="294" y="275"/>
                    <a:pt x="295" y="272"/>
                    <a:pt x="320" y="265"/>
                  </a:cubicBezTo>
                  <a:cubicBezTo>
                    <a:pt x="325" y="305"/>
                    <a:pt x="325" y="305"/>
                    <a:pt x="300" y="309"/>
                  </a:cubicBezTo>
                  <a:close/>
                  <a:moveTo>
                    <a:pt x="302" y="244"/>
                  </a:moveTo>
                  <a:cubicBezTo>
                    <a:pt x="293" y="214"/>
                    <a:pt x="295" y="208"/>
                    <a:pt x="322" y="199"/>
                  </a:cubicBezTo>
                  <a:cubicBezTo>
                    <a:pt x="319" y="217"/>
                    <a:pt x="333" y="241"/>
                    <a:pt x="302" y="244"/>
                  </a:cubicBezTo>
                  <a:close/>
                  <a:moveTo>
                    <a:pt x="301" y="180"/>
                  </a:moveTo>
                  <a:cubicBezTo>
                    <a:pt x="294" y="147"/>
                    <a:pt x="295" y="144"/>
                    <a:pt x="320" y="134"/>
                  </a:cubicBezTo>
                  <a:cubicBezTo>
                    <a:pt x="326" y="170"/>
                    <a:pt x="325" y="172"/>
                    <a:pt x="301" y="180"/>
                  </a:cubicBezTo>
                  <a:close/>
                  <a:moveTo>
                    <a:pt x="501" y="98"/>
                  </a:moveTo>
                  <a:cubicBezTo>
                    <a:pt x="533" y="104"/>
                    <a:pt x="526" y="106"/>
                    <a:pt x="525" y="137"/>
                  </a:cubicBezTo>
                  <a:cubicBezTo>
                    <a:pt x="500" y="141"/>
                    <a:pt x="497" y="136"/>
                    <a:pt x="501" y="98"/>
                  </a:cubicBezTo>
                  <a:close/>
                  <a:moveTo>
                    <a:pt x="387" y="58"/>
                  </a:moveTo>
                  <a:cubicBezTo>
                    <a:pt x="398" y="62"/>
                    <a:pt x="407" y="65"/>
                    <a:pt x="417" y="69"/>
                  </a:cubicBezTo>
                  <a:cubicBezTo>
                    <a:pt x="417" y="82"/>
                    <a:pt x="417" y="95"/>
                    <a:pt x="417" y="108"/>
                  </a:cubicBezTo>
                  <a:cubicBezTo>
                    <a:pt x="381" y="101"/>
                    <a:pt x="381" y="101"/>
                    <a:pt x="387" y="58"/>
                  </a:cubicBezTo>
                  <a:close/>
                  <a:moveTo>
                    <a:pt x="417" y="174"/>
                  </a:moveTo>
                  <a:cubicBezTo>
                    <a:pt x="382" y="168"/>
                    <a:pt x="382" y="168"/>
                    <a:pt x="387" y="130"/>
                  </a:cubicBezTo>
                  <a:cubicBezTo>
                    <a:pt x="418" y="128"/>
                    <a:pt x="420" y="131"/>
                    <a:pt x="417" y="174"/>
                  </a:cubicBezTo>
                  <a:close/>
                  <a:moveTo>
                    <a:pt x="417" y="435"/>
                  </a:moveTo>
                  <a:cubicBezTo>
                    <a:pt x="407" y="435"/>
                    <a:pt x="397" y="435"/>
                    <a:pt x="386" y="435"/>
                  </a:cubicBezTo>
                  <a:cubicBezTo>
                    <a:pt x="386" y="421"/>
                    <a:pt x="386" y="407"/>
                    <a:pt x="386" y="392"/>
                  </a:cubicBezTo>
                  <a:cubicBezTo>
                    <a:pt x="397" y="394"/>
                    <a:pt x="407" y="395"/>
                    <a:pt x="417" y="397"/>
                  </a:cubicBezTo>
                  <a:cubicBezTo>
                    <a:pt x="417" y="410"/>
                    <a:pt x="417" y="422"/>
                    <a:pt x="417" y="435"/>
                  </a:cubicBezTo>
                  <a:close/>
                  <a:moveTo>
                    <a:pt x="417" y="368"/>
                  </a:moveTo>
                  <a:cubicBezTo>
                    <a:pt x="407" y="368"/>
                    <a:pt x="397" y="368"/>
                    <a:pt x="386" y="368"/>
                  </a:cubicBezTo>
                  <a:cubicBezTo>
                    <a:pt x="386" y="354"/>
                    <a:pt x="386" y="342"/>
                    <a:pt x="386" y="327"/>
                  </a:cubicBezTo>
                  <a:cubicBezTo>
                    <a:pt x="398" y="329"/>
                    <a:pt x="407" y="331"/>
                    <a:pt x="417" y="332"/>
                  </a:cubicBezTo>
                  <a:cubicBezTo>
                    <a:pt x="417" y="345"/>
                    <a:pt x="417" y="356"/>
                    <a:pt x="417" y="368"/>
                  </a:cubicBezTo>
                  <a:close/>
                  <a:moveTo>
                    <a:pt x="388" y="259"/>
                  </a:moveTo>
                  <a:cubicBezTo>
                    <a:pt x="397" y="261"/>
                    <a:pt x="407" y="263"/>
                    <a:pt x="417" y="265"/>
                  </a:cubicBezTo>
                  <a:cubicBezTo>
                    <a:pt x="417" y="278"/>
                    <a:pt x="417" y="290"/>
                    <a:pt x="417" y="305"/>
                  </a:cubicBezTo>
                  <a:cubicBezTo>
                    <a:pt x="381" y="302"/>
                    <a:pt x="380" y="300"/>
                    <a:pt x="388" y="259"/>
                  </a:cubicBezTo>
                  <a:close/>
                  <a:moveTo>
                    <a:pt x="416" y="239"/>
                  </a:moveTo>
                  <a:cubicBezTo>
                    <a:pt x="381" y="235"/>
                    <a:pt x="380" y="234"/>
                    <a:pt x="387" y="193"/>
                  </a:cubicBezTo>
                  <a:cubicBezTo>
                    <a:pt x="422" y="200"/>
                    <a:pt x="422" y="200"/>
                    <a:pt x="416" y="239"/>
                  </a:cubicBezTo>
                  <a:close/>
                  <a:moveTo>
                    <a:pt x="444" y="80"/>
                  </a:moveTo>
                  <a:cubicBezTo>
                    <a:pt x="475" y="83"/>
                    <a:pt x="476" y="85"/>
                    <a:pt x="472" y="123"/>
                  </a:cubicBezTo>
                  <a:cubicBezTo>
                    <a:pt x="442" y="123"/>
                    <a:pt x="439" y="118"/>
                    <a:pt x="444" y="80"/>
                  </a:cubicBezTo>
                  <a:close/>
                  <a:moveTo>
                    <a:pt x="471" y="187"/>
                  </a:moveTo>
                  <a:cubicBezTo>
                    <a:pt x="462" y="186"/>
                    <a:pt x="453" y="184"/>
                    <a:pt x="443" y="182"/>
                  </a:cubicBezTo>
                  <a:cubicBezTo>
                    <a:pt x="443" y="169"/>
                    <a:pt x="443" y="157"/>
                    <a:pt x="443" y="145"/>
                  </a:cubicBezTo>
                  <a:cubicBezTo>
                    <a:pt x="474" y="146"/>
                    <a:pt x="477" y="151"/>
                    <a:pt x="471" y="187"/>
                  </a:cubicBezTo>
                  <a:close/>
                  <a:moveTo>
                    <a:pt x="472" y="250"/>
                  </a:moveTo>
                  <a:cubicBezTo>
                    <a:pt x="462" y="248"/>
                    <a:pt x="453" y="246"/>
                    <a:pt x="443" y="244"/>
                  </a:cubicBezTo>
                  <a:cubicBezTo>
                    <a:pt x="443" y="232"/>
                    <a:pt x="443" y="220"/>
                    <a:pt x="443" y="208"/>
                  </a:cubicBezTo>
                  <a:cubicBezTo>
                    <a:pt x="475" y="211"/>
                    <a:pt x="475" y="211"/>
                    <a:pt x="472" y="250"/>
                  </a:cubicBezTo>
                  <a:close/>
                  <a:moveTo>
                    <a:pt x="472" y="437"/>
                  </a:moveTo>
                  <a:cubicBezTo>
                    <a:pt x="463" y="437"/>
                    <a:pt x="454" y="437"/>
                    <a:pt x="443" y="437"/>
                  </a:cubicBezTo>
                  <a:cubicBezTo>
                    <a:pt x="443" y="424"/>
                    <a:pt x="443" y="412"/>
                    <a:pt x="443" y="399"/>
                  </a:cubicBezTo>
                  <a:cubicBezTo>
                    <a:pt x="453" y="399"/>
                    <a:pt x="462" y="399"/>
                    <a:pt x="472" y="400"/>
                  </a:cubicBezTo>
                  <a:cubicBezTo>
                    <a:pt x="472" y="413"/>
                    <a:pt x="472" y="424"/>
                    <a:pt x="472" y="437"/>
                  </a:cubicBezTo>
                  <a:close/>
                  <a:moveTo>
                    <a:pt x="471" y="376"/>
                  </a:moveTo>
                  <a:cubicBezTo>
                    <a:pt x="462" y="375"/>
                    <a:pt x="453" y="375"/>
                    <a:pt x="444" y="374"/>
                  </a:cubicBezTo>
                  <a:cubicBezTo>
                    <a:pt x="443" y="367"/>
                    <a:pt x="442" y="362"/>
                    <a:pt x="442" y="356"/>
                  </a:cubicBezTo>
                  <a:cubicBezTo>
                    <a:pt x="442" y="350"/>
                    <a:pt x="442" y="344"/>
                    <a:pt x="442" y="339"/>
                  </a:cubicBezTo>
                  <a:cubicBezTo>
                    <a:pt x="473" y="331"/>
                    <a:pt x="477" y="336"/>
                    <a:pt x="471" y="376"/>
                  </a:cubicBezTo>
                  <a:close/>
                  <a:moveTo>
                    <a:pt x="470" y="313"/>
                  </a:moveTo>
                  <a:cubicBezTo>
                    <a:pt x="461" y="312"/>
                    <a:pt x="453" y="312"/>
                    <a:pt x="444" y="310"/>
                  </a:cubicBezTo>
                  <a:cubicBezTo>
                    <a:pt x="444" y="297"/>
                    <a:pt x="444" y="284"/>
                    <a:pt x="444" y="270"/>
                  </a:cubicBezTo>
                  <a:cubicBezTo>
                    <a:pt x="476" y="273"/>
                    <a:pt x="479" y="277"/>
                    <a:pt x="470" y="313"/>
                  </a:cubicBezTo>
                  <a:close/>
                  <a:moveTo>
                    <a:pt x="525" y="439"/>
                  </a:moveTo>
                  <a:cubicBezTo>
                    <a:pt x="517" y="439"/>
                    <a:pt x="510" y="439"/>
                    <a:pt x="500" y="439"/>
                  </a:cubicBezTo>
                  <a:cubicBezTo>
                    <a:pt x="500" y="427"/>
                    <a:pt x="500" y="416"/>
                    <a:pt x="500" y="405"/>
                  </a:cubicBezTo>
                  <a:cubicBezTo>
                    <a:pt x="509" y="405"/>
                    <a:pt x="516" y="405"/>
                    <a:pt x="525" y="405"/>
                  </a:cubicBezTo>
                  <a:cubicBezTo>
                    <a:pt x="525" y="417"/>
                    <a:pt x="525" y="427"/>
                    <a:pt x="525" y="439"/>
                  </a:cubicBezTo>
                  <a:close/>
                  <a:moveTo>
                    <a:pt x="525" y="378"/>
                  </a:moveTo>
                  <a:cubicBezTo>
                    <a:pt x="497" y="382"/>
                    <a:pt x="496" y="380"/>
                    <a:pt x="501" y="342"/>
                  </a:cubicBezTo>
                  <a:cubicBezTo>
                    <a:pt x="510" y="342"/>
                    <a:pt x="517" y="343"/>
                    <a:pt x="525" y="344"/>
                  </a:cubicBezTo>
                  <a:cubicBezTo>
                    <a:pt x="525" y="356"/>
                    <a:pt x="525" y="367"/>
                    <a:pt x="525" y="378"/>
                  </a:cubicBezTo>
                  <a:close/>
                  <a:moveTo>
                    <a:pt x="524" y="319"/>
                  </a:moveTo>
                  <a:cubicBezTo>
                    <a:pt x="497" y="320"/>
                    <a:pt x="496" y="319"/>
                    <a:pt x="501" y="281"/>
                  </a:cubicBezTo>
                  <a:cubicBezTo>
                    <a:pt x="527" y="281"/>
                    <a:pt x="529" y="283"/>
                    <a:pt x="524" y="319"/>
                  </a:cubicBezTo>
                  <a:close/>
                  <a:moveTo>
                    <a:pt x="501" y="219"/>
                  </a:moveTo>
                  <a:cubicBezTo>
                    <a:pt x="510" y="221"/>
                    <a:pt x="517" y="223"/>
                    <a:pt x="525" y="225"/>
                  </a:cubicBezTo>
                  <a:cubicBezTo>
                    <a:pt x="525" y="231"/>
                    <a:pt x="526" y="237"/>
                    <a:pt x="526" y="243"/>
                  </a:cubicBezTo>
                  <a:cubicBezTo>
                    <a:pt x="526" y="248"/>
                    <a:pt x="526" y="253"/>
                    <a:pt x="526" y="258"/>
                  </a:cubicBezTo>
                  <a:cubicBezTo>
                    <a:pt x="496" y="261"/>
                    <a:pt x="496" y="253"/>
                    <a:pt x="501" y="219"/>
                  </a:cubicBezTo>
                  <a:close/>
                  <a:moveTo>
                    <a:pt x="524" y="199"/>
                  </a:moveTo>
                  <a:cubicBezTo>
                    <a:pt x="498" y="198"/>
                    <a:pt x="496" y="195"/>
                    <a:pt x="501" y="160"/>
                  </a:cubicBezTo>
                  <a:cubicBezTo>
                    <a:pt x="528" y="163"/>
                    <a:pt x="529" y="165"/>
                    <a:pt x="524" y="199"/>
                  </a:cubicBezTo>
                  <a:close/>
                </a:path>
              </a:pathLst>
            </a:custGeom>
            <a:solidFill>
              <a:srgbClr val="325C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Graphic 10">
              <a:extLst>
                <a:ext uri="{FF2B5EF4-FFF2-40B4-BE49-F238E27FC236}">
                  <a16:creationId xmlns:a16="http://schemas.microsoft.com/office/drawing/2014/main" id="{D4CB7CA1-B976-E402-6EAE-628CD483D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1108862" y="4833255"/>
              <a:ext cx="257608" cy="257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Espace réservé du contenu 1">
            <a:extLst>
              <a:ext uri="{FF2B5EF4-FFF2-40B4-BE49-F238E27FC236}">
                <a16:creationId xmlns:a16="http://schemas.microsoft.com/office/drawing/2014/main" id="{B269A1A8-D9B7-3366-63DD-A88E446448C3}"/>
              </a:ext>
            </a:extLst>
          </p:cNvPr>
          <p:cNvSpPr txBox="1">
            <a:spLocks/>
          </p:cNvSpPr>
          <p:nvPr/>
        </p:nvSpPr>
        <p:spPr>
          <a:xfrm>
            <a:off x="5487314" y="2282832"/>
            <a:ext cx="3471852" cy="1207382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1E8900"/>
                </a:solidFill>
              </a:rPr>
              <a:t>Avantages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Architecture facile à mettre en œuvre,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Maintenance aisée,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Données sécurisées car stockage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endParaRPr lang="fr-FR" sz="9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Bonne Performance si bande passante cloud/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aws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en « Direct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connect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 »</a:t>
            </a:r>
          </a:p>
          <a:p>
            <a:pPr>
              <a:lnSpc>
                <a:spcPct val="150000"/>
              </a:lnSpc>
            </a:pPr>
            <a:endParaRPr lang="fr-FR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17A26F-1EDA-2A13-7398-A1127757AE0A}"/>
              </a:ext>
            </a:extLst>
          </p:cNvPr>
          <p:cNvSpPr/>
          <p:nvPr/>
        </p:nvSpPr>
        <p:spPr>
          <a:xfrm>
            <a:off x="5487314" y="2150710"/>
            <a:ext cx="3546903" cy="86476"/>
          </a:xfrm>
          <a:prstGeom prst="rect">
            <a:avLst/>
          </a:prstGeom>
          <a:solidFill>
            <a:srgbClr val="1E8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</a:endParaRPr>
          </a:p>
        </p:txBody>
      </p:sp>
      <p:sp>
        <p:nvSpPr>
          <p:cNvPr id="85" name="Espace réservé du contenu 1">
            <a:extLst>
              <a:ext uri="{FF2B5EF4-FFF2-40B4-BE49-F238E27FC236}">
                <a16:creationId xmlns:a16="http://schemas.microsoft.com/office/drawing/2014/main" id="{13A9FEE5-7AC3-F7BB-90D0-9DA800D1D227}"/>
              </a:ext>
            </a:extLst>
          </p:cNvPr>
          <p:cNvSpPr txBox="1">
            <a:spLocks/>
          </p:cNvSpPr>
          <p:nvPr/>
        </p:nvSpPr>
        <p:spPr>
          <a:xfrm>
            <a:off x="5436094" y="4072698"/>
            <a:ext cx="3471852" cy="727722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C00000"/>
                </a:solidFill>
              </a:rPr>
              <a:t>Inconvénients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Nécessite une bande passante (cloud-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aws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) importante,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Stockage évolutif uniquement via GDIOX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ED0A25-A272-C827-A07A-73E0EC5AFE81}"/>
              </a:ext>
            </a:extLst>
          </p:cNvPr>
          <p:cNvSpPr/>
          <p:nvPr/>
        </p:nvSpPr>
        <p:spPr>
          <a:xfrm>
            <a:off x="5436094" y="3881162"/>
            <a:ext cx="3546903" cy="86476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Annexe</a:t>
            </a:r>
            <a:endParaRPr lang="fr-FR" sz="1800" b="1" i="1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4C2D01A-671D-4986-90A2-086F7F15FC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3853" y="4081636"/>
            <a:ext cx="6552728" cy="950601"/>
          </a:xfrm>
        </p:spPr>
        <p:txBody>
          <a:bodyPr/>
          <a:lstStyle/>
          <a:p>
            <a:r>
              <a:rPr lang="fr-FR" sz="900" dirty="0">
                <a:latin typeface="+mn-lt"/>
              </a:rPr>
              <a:t>La courbe correspond à la consommation de la Bande Passante du VPN par Nexus du 08/03/2022,</a:t>
            </a:r>
          </a:p>
          <a:p>
            <a:r>
              <a:rPr lang="fr-FR" sz="900" dirty="0">
                <a:latin typeface="+mn-lt"/>
              </a:rPr>
              <a:t>L’architecture en place correspondait à la proposition 3 (full </a:t>
            </a:r>
            <a:r>
              <a:rPr lang="fr-FR" sz="900" dirty="0" err="1">
                <a:latin typeface="+mn-lt"/>
              </a:rPr>
              <a:t>Onpremise</a:t>
            </a:r>
            <a:r>
              <a:rPr lang="fr-FR" sz="900" dirty="0">
                <a:latin typeface="+mn-lt"/>
              </a:rPr>
              <a:t>) sans le </a:t>
            </a:r>
            <a:r>
              <a:rPr lang="fr-FR" sz="900" dirty="0" err="1">
                <a:latin typeface="+mn-lt"/>
              </a:rPr>
              <a:t>Oneconnect</a:t>
            </a:r>
            <a:r>
              <a:rPr lang="fr-FR" sz="900" dirty="0">
                <a:latin typeface="+mn-lt"/>
              </a:rPr>
              <a:t>,</a:t>
            </a:r>
          </a:p>
          <a:p>
            <a:r>
              <a:rPr lang="fr-FR" sz="900" dirty="0">
                <a:latin typeface="+mn-lt"/>
              </a:rPr>
              <a:t>La forte consommation de la BP par Nexus a contribué à mettre en place la solution hybride (solution actuelle).</a:t>
            </a:r>
          </a:p>
          <a:p>
            <a:endParaRPr lang="fr-FR" sz="900" dirty="0">
              <a:latin typeface="+mn-lt"/>
            </a:endParaRPr>
          </a:p>
        </p:txBody>
      </p:sp>
      <p:pic>
        <p:nvPicPr>
          <p:cNvPr id="2050" name="Image 5">
            <a:extLst>
              <a:ext uri="{FF2B5EF4-FFF2-40B4-BE49-F238E27FC236}">
                <a16:creationId xmlns:a16="http://schemas.microsoft.com/office/drawing/2014/main" id="{109B6A5D-8F82-AF75-6E37-DE72A40B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763"/>
            <a:ext cx="9103853" cy="303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730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ID" val="SwissLife"/>
  <p:tag name="COLORTHEMEID" val="1"/>
  <p:tag name="CLIENT" val="SWL"/>
  <p:tag name="BRANDID" val="SwissLife"/>
  <p:tag name="VERSINFO" val="SWL1100"/>
  <p:tag name="LANGUAGEID" val="1036"/>
  <p:tag name="CLASSIFICATION" val="1"/>
  <p:tag name="VERSION" val="1100"/>
  <p:tag name="REFERENCEDATE" val="44995"/>
  <p:tag name="DATE" val="10.03.2023"/>
  <p:tag name="SHOWFOOT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noteBo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gendaTitleFrame"/>
  <p:tag name="HANDLINGCONTENT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heme/theme1.xml><?xml version="1.0" encoding="utf-8"?>
<a:theme xmlns:a="http://schemas.openxmlformats.org/drawingml/2006/main" name="Swiss Life">
  <a:themeElements>
    <a:clrScheme name="Swiss Life">
      <a:dk1>
        <a:srgbClr val="000000"/>
      </a:dk1>
      <a:lt1>
        <a:srgbClr val="FFFFFF"/>
      </a:lt1>
      <a:dk2>
        <a:srgbClr val="A11C36"/>
      </a:dk2>
      <a:lt2>
        <a:srgbClr val="D82034"/>
      </a:lt2>
      <a:accent1>
        <a:srgbClr val="A11C36"/>
      </a:accent1>
      <a:accent2>
        <a:srgbClr val="FD8182"/>
      </a:accent2>
      <a:accent3>
        <a:srgbClr val="808080"/>
      </a:accent3>
      <a:accent4>
        <a:srgbClr val="C0C0C0"/>
      </a:accent4>
      <a:accent5>
        <a:srgbClr val="FCC52D"/>
      </a:accent5>
      <a:accent6>
        <a:srgbClr val="DDBD88"/>
      </a:accent6>
      <a:hlink>
        <a:srgbClr val="D82034"/>
      </a:hlink>
      <a:folHlink>
        <a:srgbClr val="A0A0A0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wissLife">
        <a:dk1>
          <a:sysClr val="windowText" lastClr="000000"/>
        </a:dk1>
        <a:lt1>
          <a:sysClr val="window" lastClr="FFFFFF"/>
        </a:lt1>
        <a:dk2>
          <a:srgbClr val="A11C36"/>
        </a:dk2>
        <a:lt2>
          <a:srgbClr val="D82034"/>
        </a:lt2>
        <a:accent1>
          <a:srgbClr val="A11C36"/>
        </a:accent1>
        <a:accent2>
          <a:srgbClr val="D08E9B"/>
        </a:accent2>
        <a:accent3>
          <a:srgbClr val="808080"/>
        </a:accent3>
        <a:accent4>
          <a:srgbClr val="C0C0C0"/>
        </a:accent4>
        <a:accent5>
          <a:srgbClr val="6D1874"/>
        </a:accent5>
        <a:accent6>
          <a:srgbClr val="B68CBA"/>
        </a:accent6>
        <a:hlink>
          <a:srgbClr val="D82034"/>
        </a:hlink>
        <a:folHlink>
          <a:srgbClr val="A0A0A0"/>
        </a:folHlink>
      </a:clrScheme>
    </a:extraClrScheme>
  </a:extraClrSchemeLst>
  <a:extLst>
    <a:ext uri="{05A4C25C-085E-4340-85A3-A5531E510DB2}">
      <thm15:themeFamily xmlns:thm15="http://schemas.microsoft.com/office/thememl/2012/main" name="SwissLife.potx" id="{13FB2D96-CEC8-41CD-BC85-3F2E675D83CE}" vid="{8DB60B62-4A0F-410C-BCF7-B47861A6B7DA}"/>
    </a:ext>
  </a:extLst>
</a:theme>
</file>

<file path=ppt/theme/theme2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0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1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2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3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4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5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6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2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3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4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5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6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7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8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9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docMetadata/LabelInfo.xml><?xml version="1.0" encoding="utf-8"?>
<clbl:labelList xmlns:clbl="http://schemas.microsoft.com/office/2020/mipLabelMetadata">
  <clbl:label id="{ae3d755d-5746-41ac-a1a9-5c4a3680df86}" enabled="1" method="Privileged" siteId="{5a2f4072-c135-4375-b2cc-b4239f6832d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SwissLife</Template>
  <TotalTime>5278</TotalTime>
  <Words>476</Words>
  <Application>Microsoft Office PowerPoint</Application>
  <PresentationFormat>Affichage à l'écran (16:10)</PresentationFormat>
  <Paragraphs>127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Swiss Life</vt:lpstr>
      <vt:lpstr>Etude d’une nouvelle architecture « haute disponibilité » pour l’application Nexus. </vt:lpstr>
      <vt:lpstr>Solution actuelle</vt:lpstr>
      <vt:lpstr>Solution 1 : hybride</vt:lpstr>
      <vt:lpstr>Solution 2 : full cloud</vt:lpstr>
      <vt:lpstr>Solution 3 : full OnPremise</vt:lpstr>
      <vt:lpstr>Annexe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d’une nouvelle architecture « haute disponibilité » pour l’application Nexus. </dc:title>
  <dc:subject/>
  <dc:creator>GUEYE Abdoulaye</dc:creator>
  <dc:description/>
  <cp:lastModifiedBy>GUEYE Abdoulaye</cp:lastModifiedBy>
  <cp:revision>17</cp:revision>
  <dcterms:created xsi:type="dcterms:W3CDTF">2023-03-10T08:48:01Z</dcterms:created>
  <dcterms:modified xsi:type="dcterms:W3CDTF">2023-03-23T15:41:30Z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Swiss Life:9</vt:lpwstr>
  </property>
  <property fmtid="{D5CDD505-2E9C-101B-9397-08002B2CF9AE}" pid="3" name="ClassificationContentMarkingFooterText">
    <vt:lpwstr>C1 - Interne</vt:lpwstr>
  </property>
</Properties>
</file>