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72"/>
  </p:notesMasterIdLst>
  <p:sldIdLst>
    <p:sldId id="256" r:id="rId5"/>
    <p:sldId id="343" r:id="rId6"/>
    <p:sldId id="257" r:id="rId7"/>
    <p:sldId id="344" r:id="rId8"/>
    <p:sldId id="345" r:id="rId9"/>
    <p:sldId id="346" r:id="rId10"/>
    <p:sldId id="258" r:id="rId11"/>
    <p:sldId id="259" r:id="rId12"/>
    <p:sldId id="260" r:id="rId13"/>
    <p:sldId id="261" r:id="rId14"/>
    <p:sldId id="262" r:id="rId15"/>
    <p:sldId id="263" r:id="rId16"/>
    <p:sldId id="264" r:id="rId17"/>
    <p:sldId id="265" r:id="rId18"/>
    <p:sldId id="266" r:id="rId19"/>
    <p:sldId id="339" r:id="rId20"/>
    <p:sldId id="340" r:id="rId21"/>
    <p:sldId id="341" r:id="rId22"/>
    <p:sldId id="342" r:id="rId23"/>
    <p:sldId id="269" r:id="rId24"/>
    <p:sldId id="334" r:id="rId25"/>
    <p:sldId id="270" r:id="rId26"/>
    <p:sldId id="271" r:id="rId27"/>
    <p:sldId id="272" r:id="rId28"/>
    <p:sldId id="273" r:id="rId29"/>
    <p:sldId id="274" r:id="rId30"/>
    <p:sldId id="276" r:id="rId31"/>
    <p:sldId id="336" r:id="rId32"/>
    <p:sldId id="277" r:id="rId33"/>
    <p:sldId id="278" r:id="rId34"/>
    <p:sldId id="279" r:id="rId35"/>
    <p:sldId id="280" r:id="rId36"/>
    <p:sldId id="281" r:id="rId37"/>
    <p:sldId id="282" r:id="rId38"/>
    <p:sldId id="283" r:id="rId39"/>
    <p:sldId id="284" r:id="rId40"/>
    <p:sldId id="285" r:id="rId41"/>
    <p:sldId id="320" r:id="rId42"/>
    <p:sldId id="287" r:id="rId43"/>
    <p:sldId id="288" r:id="rId44"/>
    <p:sldId id="289" r:id="rId45"/>
    <p:sldId id="337" r:id="rId46"/>
    <p:sldId id="290" r:id="rId47"/>
    <p:sldId id="321" r:id="rId48"/>
    <p:sldId id="322" r:id="rId49"/>
    <p:sldId id="323" r:id="rId50"/>
    <p:sldId id="325" r:id="rId51"/>
    <p:sldId id="326" r:id="rId52"/>
    <p:sldId id="338" r:id="rId53"/>
    <p:sldId id="298" r:id="rId54"/>
    <p:sldId id="328" r:id="rId55"/>
    <p:sldId id="329" r:id="rId56"/>
    <p:sldId id="330" r:id="rId57"/>
    <p:sldId id="331" r:id="rId58"/>
    <p:sldId id="332" r:id="rId59"/>
    <p:sldId id="333" r:id="rId60"/>
    <p:sldId id="307" r:id="rId61"/>
    <p:sldId id="308" r:id="rId62"/>
    <p:sldId id="310" r:id="rId63"/>
    <p:sldId id="311" r:id="rId64"/>
    <p:sldId id="312" r:id="rId65"/>
    <p:sldId id="313" r:id="rId66"/>
    <p:sldId id="314" r:id="rId67"/>
    <p:sldId id="315" r:id="rId68"/>
    <p:sldId id="316" r:id="rId69"/>
    <p:sldId id="317" r:id="rId70"/>
    <p:sldId id="319" r:id="rId71"/>
  </p:sldIdLst>
  <p:sldSz cx="9144000" cy="5715000" type="screen16x10"/>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duction" id="{88B6B573-DD41-4B14-9209-2BE2499F1383}">
          <p14:sldIdLst>
            <p14:sldId id="256"/>
            <p14:sldId id="343"/>
            <p14:sldId id="257"/>
            <p14:sldId id="344"/>
            <p14:sldId id="345"/>
            <p14:sldId id="346"/>
            <p14:sldId id="258"/>
          </p14:sldIdLst>
        </p14:section>
        <p14:section name="Organisation des activités Cloud" id="{64D19E01-E459-4058-B0C4-2CB89FFB713D}">
          <p14:sldIdLst>
            <p14:sldId id="259"/>
            <p14:sldId id="260"/>
            <p14:sldId id="261"/>
            <p14:sldId id="262"/>
            <p14:sldId id="263"/>
            <p14:sldId id="264"/>
            <p14:sldId id="265"/>
            <p14:sldId id="266"/>
            <p14:sldId id="339"/>
            <p14:sldId id="340"/>
            <p14:sldId id="341"/>
            <p14:sldId id="342"/>
            <p14:sldId id="269"/>
            <p14:sldId id="334"/>
          </p14:sldIdLst>
        </p14:section>
        <p14:section name="Gouvernance du Run Cloud" id="{24F90EB4-F8C2-41FD-A2BB-3F068E1068BF}">
          <p14:sldIdLst>
            <p14:sldId id="270"/>
            <p14:sldId id="271"/>
            <p14:sldId id="272"/>
            <p14:sldId id="273"/>
            <p14:sldId id="274"/>
            <p14:sldId id="276"/>
            <p14:sldId id="336"/>
          </p14:sldIdLst>
        </p14:section>
        <p14:section name="Outillage du Run" id="{B1441CE9-3A86-4778-9D32-CC413BEB3613}">
          <p14:sldIdLst>
            <p14:sldId id="277"/>
            <p14:sldId id="278"/>
            <p14:sldId id="279"/>
            <p14:sldId id="280"/>
            <p14:sldId id="281"/>
            <p14:sldId id="282"/>
          </p14:sldIdLst>
        </p14:section>
        <p14:section name="Gouvernance des Projets Cloud" id="{1D01C219-24BA-42D2-A741-3FAE7E5498AD}">
          <p14:sldIdLst>
            <p14:sldId id="283"/>
            <p14:sldId id="284"/>
            <p14:sldId id="285"/>
            <p14:sldId id="320"/>
            <p14:sldId id="287"/>
            <p14:sldId id="288"/>
            <p14:sldId id="289"/>
            <p14:sldId id="337"/>
          </p14:sldIdLst>
        </p14:section>
        <p14:section name="Gouvernance AWS" id="{1251ADF7-BD42-480E-91CB-F5A65E71C7FE}">
          <p14:sldIdLst>
            <p14:sldId id="290"/>
            <p14:sldId id="321"/>
            <p14:sldId id="322"/>
            <p14:sldId id="323"/>
            <p14:sldId id="325"/>
            <p14:sldId id="326"/>
            <p14:sldId id="338"/>
          </p14:sldIdLst>
        </p14:section>
        <p14:section name="Finops et pilotage financier" id="{514BDD46-998D-4823-9A3C-1CBD161DC99C}">
          <p14:sldIdLst>
            <p14:sldId id="298"/>
            <p14:sldId id="328"/>
            <p14:sldId id="329"/>
            <p14:sldId id="330"/>
            <p14:sldId id="331"/>
            <p14:sldId id="332"/>
            <p14:sldId id="333"/>
          </p14:sldIdLst>
        </p14:section>
        <p14:section name="Annexes" id="{CCC5BA9E-A186-4944-8E83-FE24A9241098}">
          <p14:sldIdLst>
            <p14:sldId id="307"/>
            <p14:sldId id="308"/>
            <p14:sldId id="310"/>
            <p14:sldId id="311"/>
            <p14:sldId id="312"/>
            <p14:sldId id="313"/>
            <p14:sldId id="314"/>
            <p14:sldId id="315"/>
            <p14:sldId id="316"/>
            <p14:sldId id="317"/>
            <p14:sldId id="319"/>
          </p14:sldIdLst>
        </p14:section>
      </p14:sectionLst>
    </p:ext>
    <p:ext uri="{EFAFB233-063F-42B5-8137-9DF3F51BA10A}">
      <p15:sldGuideLst xmlns:p15="http://schemas.microsoft.com/office/powerpoint/2012/main">
        <p15:guide id="1" orient="horz" pos="984">
          <p15:clr>
            <a:srgbClr val="A4A3A4"/>
          </p15:clr>
        </p15:guide>
        <p15:guide id="2" orient="horz" pos="3252">
          <p15:clr>
            <a:srgbClr val="A4A3A4"/>
          </p15:clr>
        </p15:guide>
        <p15:guide id="3" orient="horz" pos="76">
          <p15:clr>
            <a:srgbClr val="A4A3A4"/>
          </p15:clr>
        </p15:guide>
        <p15:guide id="4" pos="158">
          <p15:clr>
            <a:srgbClr val="A4A3A4"/>
          </p15:clr>
        </p15:guide>
        <p15:guide id="5" pos="3787">
          <p15:clr>
            <a:srgbClr val="A4A3A4"/>
          </p15:clr>
        </p15:guide>
        <p15:guide id="6" pos="4740">
          <p15:clr>
            <a:srgbClr val="A4A3A4"/>
          </p15:clr>
        </p15:guide>
        <p15:guide id="7" pos="555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10">
          <p15:clr>
            <a:srgbClr val="A4A3A4"/>
          </p15:clr>
        </p15:guide>
        <p15:guide id="4" pos="2142">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3" roundtripDataSignature="AMtx7mjsXFpnJ9iFFTwxEUvjBG6mbkUZ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5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5E8F9C-4CFA-404E-A86A-2AC7B8624103}">
  <a:tblStyle styleId="{A35E8F9C-4CFA-404E-A86A-2AC7B862410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0" autoAdjust="0"/>
    <p:restoredTop sz="94694"/>
  </p:normalViewPr>
  <p:slideViewPr>
    <p:cSldViewPr snapToGrid="0">
      <p:cViewPr varScale="1">
        <p:scale>
          <a:sx n="124" d="100"/>
          <a:sy n="124" d="100"/>
        </p:scale>
        <p:origin x="2742" y="90"/>
      </p:cViewPr>
      <p:guideLst>
        <p:guide orient="horz" pos="984"/>
        <p:guide orient="horz" pos="3252"/>
        <p:guide orient="horz" pos="76"/>
        <p:guide pos="158"/>
        <p:guide pos="3787"/>
        <p:guide pos="4740"/>
        <p:guide pos="5556"/>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 orient="horz" pos="3110"/>
        <p:guide pos="214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A89CC3-9A19-4B10-8CCC-10E02F5D0211}"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fr-FR"/>
        </a:p>
      </dgm:t>
    </dgm:pt>
    <dgm:pt modelId="{BEB33929-42E2-4419-A03C-5605533DA3FC}">
      <dgm:prSet phldrT="[Texte]"/>
      <dgm:spPr/>
      <dgm:t>
        <a:bodyPr/>
        <a:lstStyle/>
        <a:p>
          <a:r>
            <a:rPr lang="fr-FR" dirty="0"/>
            <a:t>Sélection du fournisseur</a:t>
          </a:r>
        </a:p>
      </dgm:t>
    </dgm:pt>
    <dgm:pt modelId="{B876719C-27D5-43C2-BEAD-B57E14A31E82}" type="parTrans" cxnId="{F2DE79FD-D214-4984-A167-B5F21964973D}">
      <dgm:prSet/>
      <dgm:spPr/>
      <dgm:t>
        <a:bodyPr/>
        <a:lstStyle/>
        <a:p>
          <a:endParaRPr lang="fr-FR"/>
        </a:p>
      </dgm:t>
    </dgm:pt>
    <dgm:pt modelId="{FE54BF91-6020-48FE-B278-34DD45E36CF7}" type="sibTrans" cxnId="{F2DE79FD-D214-4984-A167-B5F21964973D}">
      <dgm:prSet/>
      <dgm:spPr/>
      <dgm:t>
        <a:bodyPr/>
        <a:lstStyle/>
        <a:p>
          <a:endParaRPr lang="fr-FR"/>
        </a:p>
      </dgm:t>
    </dgm:pt>
    <dgm:pt modelId="{6D6A3BC8-8C1F-420F-9A74-E71EAD43191E}">
      <dgm:prSet phldrT="[Texte]"/>
      <dgm:spPr/>
      <dgm:t>
        <a:bodyPr/>
        <a:lstStyle/>
        <a:p>
          <a:r>
            <a:rPr lang="fr-FR" dirty="0"/>
            <a:t>Contrats d’application</a:t>
          </a:r>
        </a:p>
      </dgm:t>
    </dgm:pt>
    <dgm:pt modelId="{8123CF05-C856-4DDF-BC85-248FD2C80E22}" type="parTrans" cxnId="{51E557CF-BA02-4CCE-A74B-380AE3315AD0}">
      <dgm:prSet/>
      <dgm:spPr/>
      <dgm:t>
        <a:bodyPr/>
        <a:lstStyle/>
        <a:p>
          <a:endParaRPr lang="fr-FR"/>
        </a:p>
      </dgm:t>
    </dgm:pt>
    <dgm:pt modelId="{7180AA53-6E0B-496B-92A2-CEAAA9EEC576}" type="sibTrans" cxnId="{51E557CF-BA02-4CCE-A74B-380AE3315AD0}">
      <dgm:prSet/>
      <dgm:spPr/>
      <dgm:t>
        <a:bodyPr/>
        <a:lstStyle/>
        <a:p>
          <a:endParaRPr lang="fr-FR"/>
        </a:p>
      </dgm:t>
    </dgm:pt>
    <dgm:pt modelId="{85A9462D-2434-4877-8BCC-8B8F323B138F}">
      <dgm:prSet phldrT="[Texte]"/>
      <dgm:spPr/>
      <dgm:t>
        <a:bodyPr/>
        <a:lstStyle/>
        <a:p>
          <a:r>
            <a:rPr lang="fr-FR" dirty="0"/>
            <a:t>Pilotage exécution de la prestation</a:t>
          </a:r>
        </a:p>
      </dgm:t>
    </dgm:pt>
    <dgm:pt modelId="{267BD5E8-8D90-4D79-805F-DF2014057440}" type="parTrans" cxnId="{C4A8018D-477E-4117-8262-9294D11772BA}">
      <dgm:prSet/>
      <dgm:spPr/>
      <dgm:t>
        <a:bodyPr/>
        <a:lstStyle/>
        <a:p>
          <a:endParaRPr lang="fr-FR"/>
        </a:p>
      </dgm:t>
    </dgm:pt>
    <dgm:pt modelId="{4A16535E-4B90-4BFC-B65D-E7FA9A2FECCA}" type="sibTrans" cxnId="{C4A8018D-477E-4117-8262-9294D11772BA}">
      <dgm:prSet/>
      <dgm:spPr/>
      <dgm:t>
        <a:bodyPr/>
        <a:lstStyle/>
        <a:p>
          <a:endParaRPr lang="fr-FR"/>
        </a:p>
      </dgm:t>
    </dgm:pt>
    <dgm:pt modelId="{C02D0735-1B6E-42C7-9C15-739EAA3853AC}">
      <dgm:prSet phldrT="[Texte]"/>
      <dgm:spPr/>
      <dgm:t>
        <a:bodyPr/>
        <a:lstStyle/>
        <a:p>
          <a:r>
            <a:rPr lang="fr-FR" dirty="0"/>
            <a:t>Comités de suivi</a:t>
          </a:r>
        </a:p>
      </dgm:t>
    </dgm:pt>
    <dgm:pt modelId="{EB9CD900-E215-4AEC-B09A-BBCD429CF581}" type="parTrans" cxnId="{032578C9-6397-4318-A117-C0D5C172741A}">
      <dgm:prSet/>
      <dgm:spPr/>
      <dgm:t>
        <a:bodyPr/>
        <a:lstStyle/>
        <a:p>
          <a:endParaRPr lang="fr-FR"/>
        </a:p>
      </dgm:t>
    </dgm:pt>
    <dgm:pt modelId="{6949218A-965A-4A0E-A14C-BCBF49AD0C21}" type="sibTrans" cxnId="{032578C9-6397-4318-A117-C0D5C172741A}">
      <dgm:prSet/>
      <dgm:spPr/>
      <dgm:t>
        <a:bodyPr/>
        <a:lstStyle/>
        <a:p>
          <a:endParaRPr lang="fr-FR"/>
        </a:p>
      </dgm:t>
    </dgm:pt>
    <dgm:pt modelId="{0D433E50-CC5C-4D62-8521-FE9578AAEC09}">
      <dgm:prSet phldrT="[Texte]"/>
      <dgm:spPr/>
      <dgm:t>
        <a:bodyPr/>
        <a:lstStyle/>
        <a:p>
          <a:r>
            <a:rPr lang="fr-FR" dirty="0"/>
            <a:t>Facturation</a:t>
          </a:r>
        </a:p>
      </dgm:t>
    </dgm:pt>
    <dgm:pt modelId="{279C1756-EB50-41A0-9DD0-DF258124080F}" type="parTrans" cxnId="{7EF7D30C-7F2F-4CA2-8625-475EF395FBB8}">
      <dgm:prSet/>
      <dgm:spPr/>
      <dgm:t>
        <a:bodyPr/>
        <a:lstStyle/>
        <a:p>
          <a:endParaRPr lang="fr-FR"/>
        </a:p>
      </dgm:t>
    </dgm:pt>
    <dgm:pt modelId="{1477B418-DDB4-410A-A194-36545C9C4B7D}" type="sibTrans" cxnId="{7EF7D30C-7F2F-4CA2-8625-475EF395FBB8}">
      <dgm:prSet/>
      <dgm:spPr/>
      <dgm:t>
        <a:bodyPr/>
        <a:lstStyle/>
        <a:p>
          <a:endParaRPr lang="fr-FR"/>
        </a:p>
      </dgm:t>
    </dgm:pt>
    <dgm:pt modelId="{EEB9D6D7-58E6-48C9-9085-CCDA5FDD31B4}">
      <dgm:prSet phldrT="[Texte]"/>
      <dgm:spPr/>
      <dgm:t>
        <a:bodyPr/>
        <a:lstStyle/>
        <a:p>
          <a:r>
            <a:rPr lang="fr-FR" dirty="0"/>
            <a:t>Contrôle des factures</a:t>
          </a:r>
        </a:p>
      </dgm:t>
    </dgm:pt>
    <dgm:pt modelId="{7A902CD7-3271-4A23-AD76-0C846F8AB3D4}" type="parTrans" cxnId="{139456EA-0B6C-4A77-9E7E-AEE559E5FD33}">
      <dgm:prSet/>
      <dgm:spPr/>
      <dgm:t>
        <a:bodyPr/>
        <a:lstStyle/>
        <a:p>
          <a:endParaRPr lang="fr-FR"/>
        </a:p>
      </dgm:t>
    </dgm:pt>
    <dgm:pt modelId="{5A3D7BCB-F405-42DB-AEDD-DCD7A5268EDF}" type="sibTrans" cxnId="{139456EA-0B6C-4A77-9E7E-AEE559E5FD33}">
      <dgm:prSet/>
      <dgm:spPr/>
      <dgm:t>
        <a:bodyPr/>
        <a:lstStyle/>
        <a:p>
          <a:endParaRPr lang="fr-FR"/>
        </a:p>
      </dgm:t>
    </dgm:pt>
    <dgm:pt modelId="{CF01965C-4A09-412E-A736-F90329BFBC91}">
      <dgm:prSet phldrT="[Texte]"/>
      <dgm:spPr/>
      <dgm:t>
        <a:bodyPr/>
        <a:lstStyle/>
        <a:p>
          <a:r>
            <a:rPr lang="fr-FR" dirty="0"/>
            <a:t>Contractualisation</a:t>
          </a:r>
        </a:p>
      </dgm:t>
    </dgm:pt>
    <dgm:pt modelId="{E1313AF4-2506-45CF-AC09-9D3ADEBF6062}" type="parTrans" cxnId="{62A68DDB-7F12-4E5F-8F83-19AF45F0A2DB}">
      <dgm:prSet/>
      <dgm:spPr/>
      <dgm:t>
        <a:bodyPr/>
        <a:lstStyle/>
        <a:p>
          <a:endParaRPr lang="fr-FR"/>
        </a:p>
      </dgm:t>
    </dgm:pt>
    <dgm:pt modelId="{084F4E83-38B2-45F4-A929-6D62EC9BBD28}" type="sibTrans" cxnId="{62A68DDB-7F12-4E5F-8F83-19AF45F0A2DB}">
      <dgm:prSet/>
      <dgm:spPr/>
      <dgm:t>
        <a:bodyPr/>
        <a:lstStyle/>
        <a:p>
          <a:endParaRPr lang="fr-FR"/>
        </a:p>
      </dgm:t>
    </dgm:pt>
    <dgm:pt modelId="{1B320323-C173-4484-B130-0EBC2366381C}">
      <dgm:prSet phldrT="[Texte]"/>
      <dgm:spPr/>
      <dgm:t>
        <a:bodyPr/>
        <a:lstStyle/>
        <a:p>
          <a:r>
            <a:rPr lang="fr-FR" dirty="0"/>
            <a:t>Engagements de dépense</a:t>
          </a:r>
        </a:p>
      </dgm:t>
    </dgm:pt>
    <dgm:pt modelId="{8D6A67E2-5D85-4320-BF96-DD2810B3AC43}" type="parTrans" cxnId="{FBC4E3EB-D2B9-4939-94BE-5D1845678504}">
      <dgm:prSet/>
      <dgm:spPr/>
      <dgm:t>
        <a:bodyPr/>
        <a:lstStyle/>
        <a:p>
          <a:endParaRPr lang="fr-FR"/>
        </a:p>
      </dgm:t>
    </dgm:pt>
    <dgm:pt modelId="{D42205BB-C396-47E1-B79F-4FEBEAA33F31}" type="sibTrans" cxnId="{FBC4E3EB-D2B9-4939-94BE-5D1845678504}">
      <dgm:prSet/>
      <dgm:spPr/>
      <dgm:t>
        <a:bodyPr/>
        <a:lstStyle/>
        <a:p>
          <a:endParaRPr lang="fr-FR"/>
        </a:p>
      </dgm:t>
    </dgm:pt>
    <dgm:pt modelId="{7B8A69DB-F2A4-4880-ADCF-DE41F38A6B11}">
      <dgm:prSet phldrT="[Texte]"/>
      <dgm:spPr/>
      <dgm:t>
        <a:bodyPr/>
        <a:lstStyle/>
        <a:p>
          <a:r>
            <a:rPr lang="fr-FR" dirty="0"/>
            <a:t>Appels d’offre</a:t>
          </a:r>
        </a:p>
      </dgm:t>
    </dgm:pt>
    <dgm:pt modelId="{108E92B8-539A-4452-8397-A324C1677A9E}" type="parTrans" cxnId="{E68F2F11-2054-475E-B2F2-9E8B160DDF67}">
      <dgm:prSet/>
      <dgm:spPr/>
      <dgm:t>
        <a:bodyPr/>
        <a:lstStyle/>
        <a:p>
          <a:endParaRPr lang="fr-FR"/>
        </a:p>
      </dgm:t>
    </dgm:pt>
    <dgm:pt modelId="{1E666163-987A-46DE-996F-F1B5B884E238}" type="sibTrans" cxnId="{E68F2F11-2054-475E-B2F2-9E8B160DDF67}">
      <dgm:prSet/>
      <dgm:spPr/>
      <dgm:t>
        <a:bodyPr/>
        <a:lstStyle/>
        <a:p>
          <a:endParaRPr lang="fr-FR"/>
        </a:p>
      </dgm:t>
    </dgm:pt>
    <dgm:pt modelId="{CFAF695D-22B0-42C8-B987-F97D44A4CD24}">
      <dgm:prSet phldrT="[Texte]"/>
      <dgm:spPr/>
      <dgm:t>
        <a:bodyPr/>
        <a:lstStyle/>
        <a:p>
          <a:r>
            <a:rPr lang="fr-FR" dirty="0"/>
            <a:t>Sélection</a:t>
          </a:r>
        </a:p>
      </dgm:t>
    </dgm:pt>
    <dgm:pt modelId="{C44B570E-6A20-487A-AC09-C74CD6DCED2E}" type="parTrans" cxnId="{6B7F21F6-ABA8-4B59-9A92-0E9ED6E68DCF}">
      <dgm:prSet/>
      <dgm:spPr/>
      <dgm:t>
        <a:bodyPr/>
        <a:lstStyle/>
        <a:p>
          <a:endParaRPr lang="fr-FR"/>
        </a:p>
      </dgm:t>
    </dgm:pt>
    <dgm:pt modelId="{EF9FF1A4-7496-4EC8-A8F6-BC0826B69AC3}" type="sibTrans" cxnId="{6B7F21F6-ABA8-4B59-9A92-0E9ED6E68DCF}">
      <dgm:prSet/>
      <dgm:spPr/>
      <dgm:t>
        <a:bodyPr/>
        <a:lstStyle/>
        <a:p>
          <a:endParaRPr lang="fr-FR"/>
        </a:p>
      </dgm:t>
    </dgm:pt>
    <dgm:pt modelId="{2744F28C-EC5E-44ED-A241-7CD2AF0B7E48}">
      <dgm:prSet/>
      <dgm:spPr/>
      <dgm:t>
        <a:bodyPr/>
        <a:lstStyle/>
        <a:p>
          <a:r>
            <a:rPr lang="fr-FR" dirty="0"/>
            <a:t>Contrat cadre</a:t>
          </a:r>
        </a:p>
      </dgm:t>
    </dgm:pt>
    <dgm:pt modelId="{C2DF0C49-26DD-4995-A699-39736C5B12E5}" type="parTrans" cxnId="{DFCB3CDA-93FE-4DE1-BA31-78F8CB3E0BF4}">
      <dgm:prSet/>
      <dgm:spPr/>
      <dgm:t>
        <a:bodyPr/>
        <a:lstStyle/>
        <a:p>
          <a:endParaRPr lang="fr-FR"/>
        </a:p>
      </dgm:t>
    </dgm:pt>
    <dgm:pt modelId="{4EA4635D-9F4B-4405-9A50-5241085CB1E4}" type="sibTrans" cxnId="{DFCB3CDA-93FE-4DE1-BA31-78F8CB3E0BF4}">
      <dgm:prSet/>
      <dgm:spPr/>
      <dgm:t>
        <a:bodyPr/>
        <a:lstStyle/>
        <a:p>
          <a:endParaRPr lang="fr-FR"/>
        </a:p>
      </dgm:t>
    </dgm:pt>
    <dgm:pt modelId="{149F8192-0CFA-4C20-A291-04DAEDB983AA}">
      <dgm:prSet/>
      <dgm:spPr/>
      <dgm:t>
        <a:bodyPr/>
        <a:lstStyle/>
        <a:p>
          <a:r>
            <a:rPr lang="fr-FR" dirty="0"/>
            <a:t>Coûts</a:t>
          </a:r>
        </a:p>
      </dgm:t>
    </dgm:pt>
    <dgm:pt modelId="{58BC401B-973A-4EFD-95DE-277E62056455}" type="parTrans" cxnId="{BBCB7011-5B91-4360-9396-FCB3D2072F27}">
      <dgm:prSet/>
      <dgm:spPr/>
      <dgm:t>
        <a:bodyPr/>
        <a:lstStyle/>
        <a:p>
          <a:endParaRPr lang="fr-FR"/>
        </a:p>
      </dgm:t>
    </dgm:pt>
    <dgm:pt modelId="{6DF891C1-5212-4B06-BED0-A8892BE8C2DD}" type="sibTrans" cxnId="{BBCB7011-5B91-4360-9396-FCB3D2072F27}">
      <dgm:prSet/>
      <dgm:spPr/>
      <dgm:t>
        <a:bodyPr/>
        <a:lstStyle/>
        <a:p>
          <a:endParaRPr lang="fr-FR"/>
        </a:p>
      </dgm:t>
    </dgm:pt>
    <dgm:pt modelId="{9C8C6358-4F46-43FD-8362-25314ED1C404}">
      <dgm:prSet/>
      <dgm:spPr/>
      <dgm:t>
        <a:bodyPr/>
        <a:lstStyle/>
        <a:p>
          <a:r>
            <a:rPr lang="fr-FR" dirty="0"/>
            <a:t>Etc.</a:t>
          </a:r>
        </a:p>
      </dgm:t>
    </dgm:pt>
    <dgm:pt modelId="{B1BC54EB-68F3-48DB-845B-20BF61AF32F6}" type="parTrans" cxnId="{0933C3DF-B79F-44A8-BA74-62744B05BED2}">
      <dgm:prSet/>
      <dgm:spPr/>
      <dgm:t>
        <a:bodyPr/>
        <a:lstStyle/>
        <a:p>
          <a:endParaRPr lang="fr-FR"/>
        </a:p>
      </dgm:t>
    </dgm:pt>
    <dgm:pt modelId="{936E8D6C-ABF6-4A64-A168-9CB6A24DA322}" type="sibTrans" cxnId="{0933C3DF-B79F-44A8-BA74-62744B05BED2}">
      <dgm:prSet/>
      <dgm:spPr/>
      <dgm:t>
        <a:bodyPr/>
        <a:lstStyle/>
        <a:p>
          <a:endParaRPr lang="fr-FR"/>
        </a:p>
      </dgm:t>
    </dgm:pt>
    <dgm:pt modelId="{1C55D2E8-2944-4446-AEA5-63554C1AD074}">
      <dgm:prSet/>
      <dgm:spPr/>
      <dgm:t>
        <a:bodyPr/>
        <a:lstStyle/>
        <a:p>
          <a:r>
            <a:rPr lang="fr-FR" dirty="0"/>
            <a:t>SLA</a:t>
          </a:r>
        </a:p>
      </dgm:t>
    </dgm:pt>
    <dgm:pt modelId="{E004280E-FE88-40AC-911E-7B5D907D66D2}" type="parTrans" cxnId="{BDC7511D-E0F5-452C-87FF-FCE5BAB74E1D}">
      <dgm:prSet/>
      <dgm:spPr/>
      <dgm:t>
        <a:bodyPr/>
        <a:lstStyle/>
        <a:p>
          <a:endParaRPr lang="fr-FR"/>
        </a:p>
      </dgm:t>
    </dgm:pt>
    <dgm:pt modelId="{1D5DEB33-57A8-46A5-86A5-35BC273B6C82}" type="sibTrans" cxnId="{BDC7511D-E0F5-452C-87FF-FCE5BAB74E1D}">
      <dgm:prSet/>
      <dgm:spPr/>
      <dgm:t>
        <a:bodyPr/>
        <a:lstStyle/>
        <a:p>
          <a:endParaRPr lang="fr-FR"/>
        </a:p>
      </dgm:t>
    </dgm:pt>
    <dgm:pt modelId="{F3E184F3-B8CC-47EF-B941-0DDB693325FF}">
      <dgm:prSet/>
      <dgm:spPr/>
      <dgm:t>
        <a:bodyPr/>
        <a:lstStyle/>
        <a:p>
          <a:r>
            <a:rPr lang="fr-FR" dirty="0"/>
            <a:t>Pénalités</a:t>
          </a:r>
        </a:p>
      </dgm:t>
    </dgm:pt>
    <dgm:pt modelId="{FA9B7C55-B426-465F-9E21-6A7AAB493DF9}" type="parTrans" cxnId="{7EB13903-CF5B-4E9E-9165-E59526E43A17}">
      <dgm:prSet/>
      <dgm:spPr/>
      <dgm:t>
        <a:bodyPr/>
        <a:lstStyle/>
        <a:p>
          <a:endParaRPr lang="fr-FR"/>
        </a:p>
      </dgm:t>
    </dgm:pt>
    <dgm:pt modelId="{F6D054C6-1E4F-452E-BB5C-3D2FE783AB53}" type="sibTrans" cxnId="{7EB13903-CF5B-4E9E-9165-E59526E43A17}">
      <dgm:prSet/>
      <dgm:spPr/>
      <dgm:t>
        <a:bodyPr/>
        <a:lstStyle/>
        <a:p>
          <a:endParaRPr lang="fr-FR"/>
        </a:p>
      </dgm:t>
    </dgm:pt>
    <dgm:pt modelId="{5A7ACFC0-FE12-4402-A4C5-F98409752F2A}">
      <dgm:prSet/>
      <dgm:spPr/>
      <dgm:t>
        <a:bodyPr/>
        <a:lstStyle/>
        <a:p>
          <a:r>
            <a:rPr lang="fr-FR" dirty="0"/>
            <a:t>Niveaux de service </a:t>
          </a:r>
        </a:p>
      </dgm:t>
    </dgm:pt>
    <dgm:pt modelId="{40FFC3E6-AA3F-4960-B468-691EAA022E07}" type="parTrans" cxnId="{2C51B965-D452-42ED-BEEB-46EF8086E5EB}">
      <dgm:prSet/>
      <dgm:spPr/>
      <dgm:t>
        <a:bodyPr/>
        <a:lstStyle/>
        <a:p>
          <a:endParaRPr lang="fr-FR"/>
        </a:p>
      </dgm:t>
    </dgm:pt>
    <dgm:pt modelId="{BFD69AB7-EFDA-4501-AA11-0C2E02EFA9F8}" type="sibTrans" cxnId="{2C51B965-D452-42ED-BEEB-46EF8086E5EB}">
      <dgm:prSet/>
      <dgm:spPr/>
      <dgm:t>
        <a:bodyPr/>
        <a:lstStyle/>
        <a:p>
          <a:endParaRPr lang="fr-FR"/>
        </a:p>
      </dgm:t>
    </dgm:pt>
    <dgm:pt modelId="{0837F5AE-1067-45F0-B21C-F6B901D783C5}">
      <dgm:prSet phldrT="[Texte]"/>
      <dgm:spPr/>
      <dgm:t>
        <a:bodyPr/>
        <a:lstStyle/>
        <a:p>
          <a:r>
            <a:rPr lang="fr-FR" dirty="0"/>
            <a:t>Bons de commande</a:t>
          </a:r>
        </a:p>
      </dgm:t>
    </dgm:pt>
    <dgm:pt modelId="{893B8B86-0DB4-4E1E-8265-DE4E513830C4}" type="parTrans" cxnId="{669216BA-3256-4FE5-9B78-6978E070FD13}">
      <dgm:prSet/>
      <dgm:spPr/>
      <dgm:t>
        <a:bodyPr/>
        <a:lstStyle/>
        <a:p>
          <a:endParaRPr lang="fr-FR"/>
        </a:p>
      </dgm:t>
    </dgm:pt>
    <dgm:pt modelId="{B2D58B45-C8BF-4AFD-B1BA-B1E4713F50CC}" type="sibTrans" cxnId="{669216BA-3256-4FE5-9B78-6978E070FD13}">
      <dgm:prSet/>
      <dgm:spPr/>
      <dgm:t>
        <a:bodyPr/>
        <a:lstStyle/>
        <a:p>
          <a:endParaRPr lang="fr-FR"/>
        </a:p>
      </dgm:t>
    </dgm:pt>
    <dgm:pt modelId="{98E16F49-81AD-4451-A04C-EA66340F8DA8}">
      <dgm:prSet phldrT="[Texte]"/>
      <dgm:spPr/>
      <dgm:t>
        <a:bodyPr/>
        <a:lstStyle/>
        <a:p>
          <a:r>
            <a:rPr lang="fr-FR" dirty="0"/>
            <a:t>Suivi des engagements financiers</a:t>
          </a:r>
        </a:p>
      </dgm:t>
    </dgm:pt>
    <dgm:pt modelId="{5042EB92-E056-4B27-B097-AF362FA4F978}" type="parTrans" cxnId="{4E4FA3A8-9CF5-4CA7-A579-6ABBDC45399F}">
      <dgm:prSet/>
      <dgm:spPr/>
      <dgm:t>
        <a:bodyPr/>
        <a:lstStyle/>
        <a:p>
          <a:endParaRPr lang="fr-FR"/>
        </a:p>
      </dgm:t>
    </dgm:pt>
    <dgm:pt modelId="{7F1B6D47-FF2A-4873-858F-18BFF4C2E67F}" type="sibTrans" cxnId="{4E4FA3A8-9CF5-4CA7-A579-6ABBDC45399F}">
      <dgm:prSet/>
      <dgm:spPr/>
      <dgm:t>
        <a:bodyPr/>
        <a:lstStyle/>
        <a:p>
          <a:endParaRPr lang="fr-FR"/>
        </a:p>
      </dgm:t>
    </dgm:pt>
    <dgm:pt modelId="{4EF9DB9A-06AE-46B2-98AB-F62EC1AC2FE4}">
      <dgm:prSet phldrT="[Texte]"/>
      <dgm:spPr/>
      <dgm:t>
        <a:bodyPr/>
        <a:lstStyle/>
        <a:p>
          <a:r>
            <a:rPr lang="fr-FR" dirty="0"/>
            <a:t>Suivi de la consommation </a:t>
          </a:r>
        </a:p>
      </dgm:t>
    </dgm:pt>
    <dgm:pt modelId="{50167EF2-E7CD-4228-AC33-2B9799AA49D5}" type="parTrans" cxnId="{0AD82505-C949-44A3-8BEB-92621A9F6942}">
      <dgm:prSet/>
      <dgm:spPr/>
      <dgm:t>
        <a:bodyPr/>
        <a:lstStyle/>
        <a:p>
          <a:endParaRPr lang="fr-FR"/>
        </a:p>
      </dgm:t>
    </dgm:pt>
    <dgm:pt modelId="{E0BA7D1B-C8AE-498D-82DA-66829C61171B}" type="sibTrans" cxnId="{0AD82505-C949-44A3-8BEB-92621A9F6942}">
      <dgm:prSet/>
      <dgm:spPr/>
      <dgm:t>
        <a:bodyPr/>
        <a:lstStyle/>
        <a:p>
          <a:endParaRPr lang="fr-FR"/>
        </a:p>
      </dgm:t>
    </dgm:pt>
    <dgm:pt modelId="{704904A9-163C-4526-9151-87C582916EA0}">
      <dgm:prSet phldrT="[Texte]"/>
      <dgm:spPr/>
      <dgm:t>
        <a:bodyPr/>
        <a:lstStyle/>
        <a:p>
          <a:r>
            <a:rPr lang="fr-FR" dirty="0"/>
            <a:t>Résolution des problèmes</a:t>
          </a:r>
        </a:p>
      </dgm:t>
    </dgm:pt>
    <dgm:pt modelId="{3E5E1D9F-9078-415D-ADA9-BFA9E1276F2F}" type="parTrans" cxnId="{7FEC3DCD-4BD2-45A1-B391-4291A3527359}">
      <dgm:prSet/>
      <dgm:spPr/>
      <dgm:t>
        <a:bodyPr/>
        <a:lstStyle/>
        <a:p>
          <a:endParaRPr lang="fr-FR"/>
        </a:p>
      </dgm:t>
    </dgm:pt>
    <dgm:pt modelId="{8EE01B3A-1480-4458-B55B-84E1AA948FC7}" type="sibTrans" cxnId="{7FEC3DCD-4BD2-45A1-B391-4291A3527359}">
      <dgm:prSet/>
      <dgm:spPr/>
      <dgm:t>
        <a:bodyPr/>
        <a:lstStyle/>
        <a:p>
          <a:endParaRPr lang="fr-FR"/>
        </a:p>
      </dgm:t>
    </dgm:pt>
    <dgm:pt modelId="{6FAC4301-A5F3-4BF4-AD2A-139977AAD084}">
      <dgm:prSet phldrT="[Texte]"/>
      <dgm:spPr/>
      <dgm:t>
        <a:bodyPr/>
        <a:lstStyle/>
        <a:p>
          <a:r>
            <a:rPr lang="fr-FR" dirty="0"/>
            <a:t>Suivi des SLA</a:t>
          </a:r>
        </a:p>
      </dgm:t>
    </dgm:pt>
    <dgm:pt modelId="{DD954287-94AD-4A05-98D7-9F26037BA726}" type="parTrans" cxnId="{D663A78B-BD96-4AB4-97D2-EF55620D5391}">
      <dgm:prSet/>
      <dgm:spPr/>
      <dgm:t>
        <a:bodyPr/>
        <a:lstStyle/>
        <a:p>
          <a:endParaRPr lang="fr-FR"/>
        </a:p>
      </dgm:t>
    </dgm:pt>
    <dgm:pt modelId="{9064224D-8FFF-4BF4-AF69-617CA6578909}" type="sibTrans" cxnId="{D663A78B-BD96-4AB4-97D2-EF55620D5391}">
      <dgm:prSet/>
      <dgm:spPr/>
      <dgm:t>
        <a:bodyPr/>
        <a:lstStyle/>
        <a:p>
          <a:endParaRPr lang="fr-FR"/>
        </a:p>
      </dgm:t>
    </dgm:pt>
    <dgm:pt modelId="{56FD35DE-C89E-461E-B364-2016D8FED999}">
      <dgm:prSet phldrT="[Texte]"/>
      <dgm:spPr/>
      <dgm:t>
        <a:bodyPr/>
        <a:lstStyle/>
        <a:p>
          <a:r>
            <a:rPr lang="fr-FR" dirty="0"/>
            <a:t>Suivi des budgets</a:t>
          </a:r>
        </a:p>
      </dgm:t>
    </dgm:pt>
    <dgm:pt modelId="{507CDA71-E941-44C2-BCA6-E424D71A9066}" type="parTrans" cxnId="{F721342B-12C7-4D0B-90EC-AAD212961DD5}">
      <dgm:prSet/>
      <dgm:spPr/>
      <dgm:t>
        <a:bodyPr/>
        <a:lstStyle/>
        <a:p>
          <a:endParaRPr lang="fr-FR"/>
        </a:p>
      </dgm:t>
    </dgm:pt>
    <dgm:pt modelId="{B5019E1A-7696-4ED1-A9D1-7032353CBB18}" type="sibTrans" cxnId="{F721342B-12C7-4D0B-90EC-AAD212961DD5}">
      <dgm:prSet/>
      <dgm:spPr/>
      <dgm:t>
        <a:bodyPr/>
        <a:lstStyle/>
        <a:p>
          <a:endParaRPr lang="fr-FR"/>
        </a:p>
      </dgm:t>
    </dgm:pt>
    <dgm:pt modelId="{682119FA-DFB3-48E6-9B10-E70D4753F30F}">
      <dgm:prSet phldrT="[Texte]"/>
      <dgm:spPr/>
      <dgm:t>
        <a:bodyPr/>
        <a:lstStyle/>
        <a:p>
          <a:endParaRPr lang="fr-FR" dirty="0"/>
        </a:p>
      </dgm:t>
    </dgm:pt>
    <dgm:pt modelId="{D75AC008-ED8C-462E-A8D1-03E470084222}" type="parTrans" cxnId="{278328AA-46CC-41B3-8DE4-D6582A08041B}">
      <dgm:prSet/>
      <dgm:spPr/>
      <dgm:t>
        <a:bodyPr/>
        <a:lstStyle/>
        <a:p>
          <a:endParaRPr lang="fr-FR"/>
        </a:p>
      </dgm:t>
    </dgm:pt>
    <dgm:pt modelId="{412033D4-F711-4CFF-9C6C-84A8618BDE8A}" type="sibTrans" cxnId="{278328AA-46CC-41B3-8DE4-D6582A08041B}">
      <dgm:prSet/>
      <dgm:spPr/>
      <dgm:t>
        <a:bodyPr/>
        <a:lstStyle/>
        <a:p>
          <a:endParaRPr lang="fr-FR"/>
        </a:p>
      </dgm:t>
    </dgm:pt>
    <dgm:pt modelId="{3B0CB464-EC5F-4F6F-8377-F5FF55D00940}">
      <dgm:prSet phldrT="[Texte]"/>
      <dgm:spPr/>
      <dgm:t>
        <a:bodyPr/>
        <a:lstStyle/>
        <a:p>
          <a:r>
            <a:rPr lang="fr-FR" dirty="0"/>
            <a:t>Facturation pénalités</a:t>
          </a:r>
        </a:p>
      </dgm:t>
    </dgm:pt>
    <dgm:pt modelId="{A47E720A-6B94-41CC-8264-87EA4F21D72B}" type="parTrans" cxnId="{D81C2B6F-DCD8-4FAF-A420-5A330DA7E190}">
      <dgm:prSet/>
      <dgm:spPr/>
      <dgm:t>
        <a:bodyPr/>
        <a:lstStyle/>
        <a:p>
          <a:endParaRPr lang="fr-FR"/>
        </a:p>
      </dgm:t>
    </dgm:pt>
    <dgm:pt modelId="{73641794-1200-4722-AAEB-9434140A750A}" type="sibTrans" cxnId="{D81C2B6F-DCD8-4FAF-A420-5A330DA7E190}">
      <dgm:prSet/>
      <dgm:spPr/>
      <dgm:t>
        <a:bodyPr/>
        <a:lstStyle/>
        <a:p>
          <a:endParaRPr lang="fr-FR"/>
        </a:p>
      </dgm:t>
    </dgm:pt>
    <dgm:pt modelId="{BE61C1AA-CD4D-4A48-815D-9122987DF879}">
      <dgm:prSet phldrT="[Texte]"/>
      <dgm:spPr/>
      <dgm:t>
        <a:bodyPr/>
        <a:lstStyle/>
        <a:p>
          <a:r>
            <a:rPr lang="fr-FR" dirty="0"/>
            <a:t>Règlements</a:t>
          </a:r>
        </a:p>
      </dgm:t>
    </dgm:pt>
    <dgm:pt modelId="{4C87A7E7-0C47-4A67-A559-CE10A62B57E8}" type="parTrans" cxnId="{D567F484-BF18-490F-A8AD-827398415BEA}">
      <dgm:prSet/>
      <dgm:spPr/>
      <dgm:t>
        <a:bodyPr/>
        <a:lstStyle/>
        <a:p>
          <a:endParaRPr lang="fr-FR"/>
        </a:p>
      </dgm:t>
    </dgm:pt>
    <dgm:pt modelId="{3518123A-3DED-4573-80F5-2587971650C8}" type="sibTrans" cxnId="{D567F484-BF18-490F-A8AD-827398415BEA}">
      <dgm:prSet/>
      <dgm:spPr/>
      <dgm:t>
        <a:bodyPr/>
        <a:lstStyle/>
        <a:p>
          <a:endParaRPr lang="fr-FR"/>
        </a:p>
      </dgm:t>
    </dgm:pt>
    <dgm:pt modelId="{C0061A5B-01A3-45B7-8250-5DA2616F6BE5}" type="pres">
      <dgm:prSet presAssocID="{B9A89CC3-9A19-4B10-8CCC-10E02F5D0211}" presName="linearFlow" presStyleCnt="0">
        <dgm:presLayoutVars>
          <dgm:dir/>
          <dgm:animLvl val="lvl"/>
          <dgm:resizeHandles val="exact"/>
        </dgm:presLayoutVars>
      </dgm:prSet>
      <dgm:spPr/>
    </dgm:pt>
    <dgm:pt modelId="{DF0A99EF-E303-4F20-A73C-0119EC55E74E}" type="pres">
      <dgm:prSet presAssocID="{BEB33929-42E2-4419-A03C-5605533DA3FC}" presName="composite" presStyleCnt="0"/>
      <dgm:spPr/>
    </dgm:pt>
    <dgm:pt modelId="{8B096248-B4A0-4D94-BE73-4B4C47B4842C}" type="pres">
      <dgm:prSet presAssocID="{BEB33929-42E2-4419-A03C-5605533DA3FC}" presName="parTx" presStyleLbl="node1" presStyleIdx="0" presStyleCnt="5">
        <dgm:presLayoutVars>
          <dgm:chMax val="0"/>
          <dgm:chPref val="0"/>
          <dgm:bulletEnabled val="1"/>
        </dgm:presLayoutVars>
      </dgm:prSet>
      <dgm:spPr/>
    </dgm:pt>
    <dgm:pt modelId="{EA9890EA-4EE8-4942-B4D6-CDB2BFF663DB}" type="pres">
      <dgm:prSet presAssocID="{BEB33929-42E2-4419-A03C-5605533DA3FC}" presName="parSh" presStyleLbl="node1" presStyleIdx="0" presStyleCnt="5"/>
      <dgm:spPr/>
    </dgm:pt>
    <dgm:pt modelId="{427CE3A7-15C1-4C2F-92AF-83D5571F32C5}" type="pres">
      <dgm:prSet presAssocID="{BEB33929-42E2-4419-A03C-5605533DA3FC}" presName="desTx" presStyleLbl="fgAcc1" presStyleIdx="0" presStyleCnt="5">
        <dgm:presLayoutVars>
          <dgm:bulletEnabled val="1"/>
        </dgm:presLayoutVars>
      </dgm:prSet>
      <dgm:spPr/>
    </dgm:pt>
    <dgm:pt modelId="{439D447C-007B-4D76-BE3F-019DBD38A217}" type="pres">
      <dgm:prSet presAssocID="{FE54BF91-6020-48FE-B278-34DD45E36CF7}" presName="sibTrans" presStyleLbl="sibTrans2D1" presStyleIdx="0" presStyleCnt="4"/>
      <dgm:spPr/>
    </dgm:pt>
    <dgm:pt modelId="{85476F6F-04E9-48FB-B6BA-50B3AF566328}" type="pres">
      <dgm:prSet presAssocID="{FE54BF91-6020-48FE-B278-34DD45E36CF7}" presName="connTx" presStyleLbl="sibTrans2D1" presStyleIdx="0" presStyleCnt="4"/>
      <dgm:spPr/>
    </dgm:pt>
    <dgm:pt modelId="{17A688B1-8823-4580-A59E-01135831C43D}" type="pres">
      <dgm:prSet presAssocID="{CF01965C-4A09-412E-A736-F90329BFBC91}" presName="composite" presStyleCnt="0"/>
      <dgm:spPr/>
    </dgm:pt>
    <dgm:pt modelId="{78A44A12-D3B5-4A6F-AD6B-404443D4A3A2}" type="pres">
      <dgm:prSet presAssocID="{CF01965C-4A09-412E-A736-F90329BFBC91}" presName="parTx" presStyleLbl="node1" presStyleIdx="0" presStyleCnt="5">
        <dgm:presLayoutVars>
          <dgm:chMax val="0"/>
          <dgm:chPref val="0"/>
          <dgm:bulletEnabled val="1"/>
        </dgm:presLayoutVars>
      </dgm:prSet>
      <dgm:spPr/>
    </dgm:pt>
    <dgm:pt modelId="{CC86B6CA-45A6-472A-AD86-EFE934B6A327}" type="pres">
      <dgm:prSet presAssocID="{CF01965C-4A09-412E-A736-F90329BFBC91}" presName="parSh" presStyleLbl="node1" presStyleIdx="1" presStyleCnt="5"/>
      <dgm:spPr/>
    </dgm:pt>
    <dgm:pt modelId="{C1F48DA6-6A6F-43B2-B1CD-D0C859BA88D2}" type="pres">
      <dgm:prSet presAssocID="{CF01965C-4A09-412E-A736-F90329BFBC91}" presName="desTx" presStyleLbl="fgAcc1" presStyleIdx="1" presStyleCnt="5">
        <dgm:presLayoutVars>
          <dgm:bulletEnabled val="1"/>
        </dgm:presLayoutVars>
      </dgm:prSet>
      <dgm:spPr/>
    </dgm:pt>
    <dgm:pt modelId="{65E13889-2DCF-4AD2-8C2F-BE2D99A54FCD}" type="pres">
      <dgm:prSet presAssocID="{084F4E83-38B2-45F4-A929-6D62EC9BBD28}" presName="sibTrans" presStyleLbl="sibTrans2D1" presStyleIdx="1" presStyleCnt="4"/>
      <dgm:spPr/>
    </dgm:pt>
    <dgm:pt modelId="{1D74D040-4056-43BD-9781-090D206E0CDA}" type="pres">
      <dgm:prSet presAssocID="{084F4E83-38B2-45F4-A929-6D62EC9BBD28}" presName="connTx" presStyleLbl="sibTrans2D1" presStyleIdx="1" presStyleCnt="4"/>
      <dgm:spPr/>
    </dgm:pt>
    <dgm:pt modelId="{6A9D1295-60B9-4E86-81DE-8BDE7070A433}" type="pres">
      <dgm:prSet presAssocID="{1B320323-C173-4484-B130-0EBC2366381C}" presName="composite" presStyleCnt="0"/>
      <dgm:spPr/>
    </dgm:pt>
    <dgm:pt modelId="{C81EAD77-2BC7-4C2D-A03B-8D501FB2A66D}" type="pres">
      <dgm:prSet presAssocID="{1B320323-C173-4484-B130-0EBC2366381C}" presName="parTx" presStyleLbl="node1" presStyleIdx="1" presStyleCnt="5">
        <dgm:presLayoutVars>
          <dgm:chMax val="0"/>
          <dgm:chPref val="0"/>
          <dgm:bulletEnabled val="1"/>
        </dgm:presLayoutVars>
      </dgm:prSet>
      <dgm:spPr/>
    </dgm:pt>
    <dgm:pt modelId="{CE07C8A7-F44F-401C-905A-113C8269AA0F}" type="pres">
      <dgm:prSet presAssocID="{1B320323-C173-4484-B130-0EBC2366381C}" presName="parSh" presStyleLbl="node1" presStyleIdx="2" presStyleCnt="5"/>
      <dgm:spPr/>
    </dgm:pt>
    <dgm:pt modelId="{935958C6-5614-4721-9932-B7C341E37F5A}" type="pres">
      <dgm:prSet presAssocID="{1B320323-C173-4484-B130-0EBC2366381C}" presName="desTx" presStyleLbl="fgAcc1" presStyleIdx="2" presStyleCnt="5">
        <dgm:presLayoutVars>
          <dgm:bulletEnabled val="1"/>
        </dgm:presLayoutVars>
      </dgm:prSet>
      <dgm:spPr/>
    </dgm:pt>
    <dgm:pt modelId="{CF13302A-EA5A-4861-8CFE-C775451D50CB}" type="pres">
      <dgm:prSet presAssocID="{D42205BB-C396-47E1-B79F-4FEBEAA33F31}" presName="sibTrans" presStyleLbl="sibTrans2D1" presStyleIdx="2" presStyleCnt="4"/>
      <dgm:spPr/>
    </dgm:pt>
    <dgm:pt modelId="{B8BADE76-15ED-4B02-ADB3-7CC3E701D18D}" type="pres">
      <dgm:prSet presAssocID="{D42205BB-C396-47E1-B79F-4FEBEAA33F31}" presName="connTx" presStyleLbl="sibTrans2D1" presStyleIdx="2" presStyleCnt="4"/>
      <dgm:spPr/>
    </dgm:pt>
    <dgm:pt modelId="{96A3286E-C2A9-444D-BD19-9C7947DF9E17}" type="pres">
      <dgm:prSet presAssocID="{85A9462D-2434-4877-8BCC-8B8F323B138F}" presName="composite" presStyleCnt="0"/>
      <dgm:spPr/>
    </dgm:pt>
    <dgm:pt modelId="{3937043B-9A0A-478A-BC73-EC53EAA69977}" type="pres">
      <dgm:prSet presAssocID="{85A9462D-2434-4877-8BCC-8B8F323B138F}" presName="parTx" presStyleLbl="node1" presStyleIdx="2" presStyleCnt="5">
        <dgm:presLayoutVars>
          <dgm:chMax val="0"/>
          <dgm:chPref val="0"/>
          <dgm:bulletEnabled val="1"/>
        </dgm:presLayoutVars>
      </dgm:prSet>
      <dgm:spPr/>
    </dgm:pt>
    <dgm:pt modelId="{6B65D247-B9EB-4E16-801E-06A8B3969E78}" type="pres">
      <dgm:prSet presAssocID="{85A9462D-2434-4877-8BCC-8B8F323B138F}" presName="parSh" presStyleLbl="node1" presStyleIdx="3" presStyleCnt="5"/>
      <dgm:spPr/>
    </dgm:pt>
    <dgm:pt modelId="{C51E9D43-3CF4-4DB5-B920-3A2BBDE39238}" type="pres">
      <dgm:prSet presAssocID="{85A9462D-2434-4877-8BCC-8B8F323B138F}" presName="desTx" presStyleLbl="fgAcc1" presStyleIdx="3" presStyleCnt="5">
        <dgm:presLayoutVars>
          <dgm:bulletEnabled val="1"/>
        </dgm:presLayoutVars>
      </dgm:prSet>
      <dgm:spPr/>
    </dgm:pt>
    <dgm:pt modelId="{CB857BE6-7968-4A8F-A710-E3B4DC6E8E30}" type="pres">
      <dgm:prSet presAssocID="{4A16535E-4B90-4BFC-B65D-E7FA9A2FECCA}" presName="sibTrans" presStyleLbl="sibTrans2D1" presStyleIdx="3" presStyleCnt="4"/>
      <dgm:spPr/>
    </dgm:pt>
    <dgm:pt modelId="{9E75C0DB-441A-4CA4-8E54-55EB86FD690B}" type="pres">
      <dgm:prSet presAssocID="{4A16535E-4B90-4BFC-B65D-E7FA9A2FECCA}" presName="connTx" presStyleLbl="sibTrans2D1" presStyleIdx="3" presStyleCnt="4"/>
      <dgm:spPr/>
    </dgm:pt>
    <dgm:pt modelId="{45652931-F1D5-40F2-A5B1-CD9B4D77752E}" type="pres">
      <dgm:prSet presAssocID="{0D433E50-CC5C-4D62-8521-FE9578AAEC09}" presName="composite" presStyleCnt="0"/>
      <dgm:spPr/>
    </dgm:pt>
    <dgm:pt modelId="{9D86C1C0-FD82-4C8A-9586-85BF81540C6D}" type="pres">
      <dgm:prSet presAssocID="{0D433E50-CC5C-4D62-8521-FE9578AAEC09}" presName="parTx" presStyleLbl="node1" presStyleIdx="3" presStyleCnt="5">
        <dgm:presLayoutVars>
          <dgm:chMax val="0"/>
          <dgm:chPref val="0"/>
          <dgm:bulletEnabled val="1"/>
        </dgm:presLayoutVars>
      </dgm:prSet>
      <dgm:spPr/>
    </dgm:pt>
    <dgm:pt modelId="{7F1FCA63-482C-423D-ABF0-CF44AF67442A}" type="pres">
      <dgm:prSet presAssocID="{0D433E50-CC5C-4D62-8521-FE9578AAEC09}" presName="parSh" presStyleLbl="node1" presStyleIdx="4" presStyleCnt="5"/>
      <dgm:spPr/>
    </dgm:pt>
    <dgm:pt modelId="{280C00A3-C617-445A-8FBD-6D3BE08B7ECA}" type="pres">
      <dgm:prSet presAssocID="{0D433E50-CC5C-4D62-8521-FE9578AAEC09}" presName="desTx" presStyleLbl="fgAcc1" presStyleIdx="4" presStyleCnt="5">
        <dgm:presLayoutVars>
          <dgm:bulletEnabled val="1"/>
        </dgm:presLayoutVars>
      </dgm:prSet>
      <dgm:spPr/>
    </dgm:pt>
  </dgm:ptLst>
  <dgm:cxnLst>
    <dgm:cxn modelId="{7EB13903-CF5B-4E9E-9165-E59526E43A17}" srcId="{CF01965C-4A09-412E-A736-F90329BFBC91}" destId="{F3E184F3-B8CC-47EF-B941-0DDB693325FF}" srcOrd="4" destOrd="0" parTransId="{FA9B7C55-B426-465F-9E21-6A7AAB493DF9}" sibTransId="{F6D054C6-1E4F-452E-BB5C-3D2FE783AB53}"/>
    <dgm:cxn modelId="{0AD82505-C949-44A3-8BEB-92621A9F6942}" srcId="{85A9462D-2434-4877-8BCC-8B8F323B138F}" destId="{4EF9DB9A-06AE-46B2-98AB-F62EC1AC2FE4}" srcOrd="3" destOrd="0" parTransId="{50167EF2-E7CD-4228-AC33-2B9799AA49D5}" sibTransId="{E0BA7D1B-C8AE-498D-82DA-66829C61171B}"/>
    <dgm:cxn modelId="{B0A1E809-B568-4685-8480-74BFAEF6D082}" type="presOf" srcId="{CF01965C-4A09-412E-A736-F90329BFBC91}" destId="{CC86B6CA-45A6-472A-AD86-EFE934B6A327}" srcOrd="1" destOrd="0" presId="urn:microsoft.com/office/officeart/2005/8/layout/process3"/>
    <dgm:cxn modelId="{7EF7D30C-7F2F-4CA2-8625-475EF395FBB8}" srcId="{B9A89CC3-9A19-4B10-8CCC-10E02F5D0211}" destId="{0D433E50-CC5C-4D62-8521-FE9578AAEC09}" srcOrd="4" destOrd="0" parTransId="{279C1756-EB50-41A0-9DD0-DF258124080F}" sibTransId="{1477B418-DDB4-410A-A194-36545C9C4B7D}"/>
    <dgm:cxn modelId="{E68F2F11-2054-475E-B2F2-9E8B160DDF67}" srcId="{BEB33929-42E2-4419-A03C-5605533DA3FC}" destId="{7B8A69DB-F2A4-4880-ADCF-DE41F38A6B11}" srcOrd="0" destOrd="0" parTransId="{108E92B8-539A-4452-8397-A324C1677A9E}" sibTransId="{1E666163-987A-46DE-996F-F1B5B884E238}"/>
    <dgm:cxn modelId="{BBCB7011-5B91-4360-9396-FCB3D2072F27}" srcId="{CF01965C-4A09-412E-A736-F90329BFBC91}" destId="{149F8192-0CFA-4C20-A291-04DAEDB983AA}" srcOrd="1" destOrd="0" parTransId="{58BC401B-973A-4EFD-95DE-277E62056455}" sibTransId="{6DF891C1-5212-4B06-BED0-A8892BE8C2DD}"/>
    <dgm:cxn modelId="{28637E13-CE69-465C-ADBA-05222A53F5DF}" type="presOf" srcId="{704904A9-163C-4526-9151-87C582916EA0}" destId="{C51E9D43-3CF4-4DB5-B920-3A2BBDE39238}" srcOrd="0" destOrd="4" presId="urn:microsoft.com/office/officeart/2005/8/layout/process3"/>
    <dgm:cxn modelId="{0D72091A-C347-4E6C-B956-5E60D3A02185}" type="presOf" srcId="{D42205BB-C396-47E1-B79F-4FEBEAA33F31}" destId="{B8BADE76-15ED-4B02-ADB3-7CC3E701D18D}" srcOrd="1" destOrd="0" presId="urn:microsoft.com/office/officeart/2005/8/layout/process3"/>
    <dgm:cxn modelId="{1A9BE11B-CB11-4823-AE5E-F49395B1A6F7}" type="presOf" srcId="{084F4E83-38B2-45F4-A929-6D62EC9BBD28}" destId="{1D74D040-4056-43BD-9781-090D206E0CDA}" srcOrd="1" destOrd="0" presId="urn:microsoft.com/office/officeart/2005/8/layout/process3"/>
    <dgm:cxn modelId="{BDC7511D-E0F5-452C-87FF-FCE5BAB74E1D}" srcId="{CF01965C-4A09-412E-A736-F90329BFBC91}" destId="{1C55D2E8-2944-4446-AEA5-63554C1AD074}" srcOrd="3" destOrd="0" parTransId="{E004280E-FE88-40AC-911E-7B5D907D66D2}" sibTransId="{1D5DEB33-57A8-46A5-86A5-35BC273B6C82}"/>
    <dgm:cxn modelId="{F721342B-12C7-4D0B-90EC-AAD212961DD5}" srcId="{0D433E50-CC5C-4D62-8521-FE9578AAEC09}" destId="{56FD35DE-C89E-461E-B364-2016D8FED999}" srcOrd="1" destOrd="0" parTransId="{507CDA71-E941-44C2-BCA6-E424D71A9066}" sibTransId="{B5019E1A-7696-4ED1-A9D1-7032353CBB18}"/>
    <dgm:cxn modelId="{17BEB32B-3C4C-418E-991B-A70BC15C65D6}" type="presOf" srcId="{0D433E50-CC5C-4D62-8521-FE9578AAEC09}" destId="{9D86C1C0-FD82-4C8A-9586-85BF81540C6D}" srcOrd="0" destOrd="0" presId="urn:microsoft.com/office/officeart/2005/8/layout/process3"/>
    <dgm:cxn modelId="{F4405F2D-49D4-4549-A22D-CB42490E32BA}" type="presOf" srcId="{4A16535E-4B90-4BFC-B65D-E7FA9A2FECCA}" destId="{CB857BE6-7968-4A8F-A710-E3B4DC6E8E30}" srcOrd="0" destOrd="0" presId="urn:microsoft.com/office/officeart/2005/8/layout/process3"/>
    <dgm:cxn modelId="{6B7C7A2F-1A70-448B-89B2-6D4664788DA3}" type="presOf" srcId="{5A7ACFC0-FE12-4402-A4C5-F98409752F2A}" destId="{C1F48DA6-6A6F-43B2-B1CD-D0C859BA88D2}" srcOrd="0" destOrd="2" presId="urn:microsoft.com/office/officeart/2005/8/layout/process3"/>
    <dgm:cxn modelId="{58D9E93E-8D73-49AE-AD73-B9B4FD5A7EC8}" type="presOf" srcId="{6D6A3BC8-8C1F-420F-9A74-E71EAD43191E}" destId="{935958C6-5614-4721-9932-B7C341E37F5A}" srcOrd="0" destOrd="0" presId="urn:microsoft.com/office/officeart/2005/8/layout/process3"/>
    <dgm:cxn modelId="{E7A64742-CA89-4E0F-AD61-4730971BE903}" type="presOf" srcId="{4EF9DB9A-06AE-46B2-98AB-F62EC1AC2FE4}" destId="{C51E9D43-3CF4-4DB5-B920-3A2BBDE39238}" srcOrd="0" destOrd="3" presId="urn:microsoft.com/office/officeart/2005/8/layout/process3"/>
    <dgm:cxn modelId="{2C51B965-D452-42ED-BEEB-46EF8086E5EB}" srcId="{CF01965C-4A09-412E-A736-F90329BFBC91}" destId="{5A7ACFC0-FE12-4402-A4C5-F98409752F2A}" srcOrd="2" destOrd="0" parTransId="{40FFC3E6-AA3F-4960-B468-691EAA022E07}" sibTransId="{BFD69AB7-EFDA-4501-AA11-0C2E02EFA9F8}"/>
    <dgm:cxn modelId="{6A4CE968-6C04-4392-AE22-BB8D85997FAC}" type="presOf" srcId="{F3E184F3-B8CC-47EF-B941-0DDB693325FF}" destId="{C1F48DA6-6A6F-43B2-B1CD-D0C859BA88D2}" srcOrd="0" destOrd="4" presId="urn:microsoft.com/office/officeart/2005/8/layout/process3"/>
    <dgm:cxn modelId="{75E9B34A-6881-426E-A490-53D0EC74FCB7}" type="presOf" srcId="{98E16F49-81AD-4451-A04C-EA66340F8DA8}" destId="{C51E9D43-3CF4-4DB5-B920-3A2BBDE39238}" srcOrd="0" destOrd="1" presId="urn:microsoft.com/office/officeart/2005/8/layout/process3"/>
    <dgm:cxn modelId="{7D9B756C-E3CD-42DE-8249-9ECA4ED77DCA}" type="presOf" srcId="{149F8192-0CFA-4C20-A291-04DAEDB983AA}" destId="{C1F48DA6-6A6F-43B2-B1CD-D0C859BA88D2}" srcOrd="0" destOrd="1" presId="urn:microsoft.com/office/officeart/2005/8/layout/process3"/>
    <dgm:cxn modelId="{50C6DD6C-AFF7-4958-BE7F-A5B429A4117E}" type="presOf" srcId="{0837F5AE-1067-45F0-B21C-F6B901D783C5}" destId="{935958C6-5614-4721-9932-B7C341E37F5A}" srcOrd="0" destOrd="1" presId="urn:microsoft.com/office/officeart/2005/8/layout/process3"/>
    <dgm:cxn modelId="{D81C2B6F-DCD8-4FAF-A420-5A330DA7E190}" srcId="{0D433E50-CC5C-4D62-8521-FE9578AAEC09}" destId="{3B0CB464-EC5F-4F6F-8377-F5FF55D00940}" srcOrd="2" destOrd="0" parTransId="{A47E720A-6B94-41CC-8264-87EA4F21D72B}" sibTransId="{73641794-1200-4722-AAEB-9434140A750A}"/>
    <dgm:cxn modelId="{2704DD72-42CF-4975-9551-074AE6BAC668}" type="presOf" srcId="{BE61C1AA-CD4D-4A48-815D-9122987DF879}" destId="{280C00A3-C617-445A-8FBD-6D3BE08B7ECA}" srcOrd="0" destOrd="3" presId="urn:microsoft.com/office/officeart/2005/8/layout/process3"/>
    <dgm:cxn modelId="{F82C5A58-A1BF-4730-95CA-8D23B2BBA137}" type="presOf" srcId="{C02D0735-1B6E-42C7-9C15-739EAA3853AC}" destId="{C51E9D43-3CF4-4DB5-B920-3A2BBDE39238}" srcOrd="0" destOrd="0" presId="urn:microsoft.com/office/officeart/2005/8/layout/process3"/>
    <dgm:cxn modelId="{DF81CD7B-3AC4-46ED-A338-428286262606}" type="presOf" srcId="{CF01965C-4A09-412E-A736-F90329BFBC91}" destId="{78A44A12-D3B5-4A6F-AD6B-404443D4A3A2}" srcOrd="0" destOrd="0" presId="urn:microsoft.com/office/officeart/2005/8/layout/process3"/>
    <dgm:cxn modelId="{00A7547F-5E77-484D-8913-0C3C8DD3472C}" type="presOf" srcId="{EEB9D6D7-58E6-48C9-9085-CCDA5FDD31B4}" destId="{280C00A3-C617-445A-8FBD-6D3BE08B7ECA}" srcOrd="0" destOrd="0" presId="urn:microsoft.com/office/officeart/2005/8/layout/process3"/>
    <dgm:cxn modelId="{21367F83-CEEF-4E95-82E0-AE3E9523BCC1}" type="presOf" srcId="{9C8C6358-4F46-43FD-8362-25314ED1C404}" destId="{C1F48DA6-6A6F-43B2-B1CD-D0C859BA88D2}" srcOrd="0" destOrd="5" presId="urn:microsoft.com/office/officeart/2005/8/layout/process3"/>
    <dgm:cxn modelId="{2F9C3184-A7BD-4419-A3D5-49CB42979E3B}" type="presOf" srcId="{682119FA-DFB3-48E6-9B10-E70D4753F30F}" destId="{280C00A3-C617-445A-8FBD-6D3BE08B7ECA}" srcOrd="0" destOrd="4" presId="urn:microsoft.com/office/officeart/2005/8/layout/process3"/>
    <dgm:cxn modelId="{D567F484-BF18-490F-A8AD-827398415BEA}" srcId="{0D433E50-CC5C-4D62-8521-FE9578AAEC09}" destId="{BE61C1AA-CD4D-4A48-815D-9122987DF879}" srcOrd="3" destOrd="0" parTransId="{4C87A7E7-0C47-4A67-A559-CE10A62B57E8}" sibTransId="{3518123A-3DED-4573-80F5-2587971650C8}"/>
    <dgm:cxn modelId="{D663A78B-BD96-4AB4-97D2-EF55620D5391}" srcId="{85A9462D-2434-4877-8BCC-8B8F323B138F}" destId="{6FAC4301-A5F3-4BF4-AD2A-139977AAD084}" srcOrd="2" destOrd="0" parTransId="{DD954287-94AD-4A05-98D7-9F26037BA726}" sibTransId="{9064224D-8FFF-4BF4-AF69-617CA6578909}"/>
    <dgm:cxn modelId="{C4A8018D-477E-4117-8262-9294D11772BA}" srcId="{B9A89CC3-9A19-4B10-8CCC-10E02F5D0211}" destId="{85A9462D-2434-4877-8BCC-8B8F323B138F}" srcOrd="3" destOrd="0" parTransId="{267BD5E8-8D90-4D79-805F-DF2014057440}" sibTransId="{4A16535E-4B90-4BFC-B65D-E7FA9A2FECCA}"/>
    <dgm:cxn modelId="{812B2D93-F6A7-4448-91C2-16B366B5D34A}" type="presOf" srcId="{BEB33929-42E2-4419-A03C-5605533DA3FC}" destId="{EA9890EA-4EE8-4942-B4D6-CDB2BFF663DB}" srcOrd="1" destOrd="0" presId="urn:microsoft.com/office/officeart/2005/8/layout/process3"/>
    <dgm:cxn modelId="{48A5919D-D60C-45D2-9A1D-26D35C4BD300}" type="presOf" srcId="{FE54BF91-6020-48FE-B278-34DD45E36CF7}" destId="{85476F6F-04E9-48FB-B6BA-50B3AF566328}" srcOrd="1" destOrd="0" presId="urn:microsoft.com/office/officeart/2005/8/layout/process3"/>
    <dgm:cxn modelId="{2708999F-C33D-46C3-BB3D-2DE5A4C1972B}" type="presOf" srcId="{6FAC4301-A5F3-4BF4-AD2A-139977AAD084}" destId="{C51E9D43-3CF4-4DB5-B920-3A2BBDE39238}" srcOrd="0" destOrd="2" presId="urn:microsoft.com/office/officeart/2005/8/layout/process3"/>
    <dgm:cxn modelId="{4E4FA3A8-9CF5-4CA7-A579-6ABBDC45399F}" srcId="{85A9462D-2434-4877-8BCC-8B8F323B138F}" destId="{98E16F49-81AD-4451-A04C-EA66340F8DA8}" srcOrd="1" destOrd="0" parTransId="{5042EB92-E056-4B27-B097-AF362FA4F978}" sibTransId="{7F1B6D47-FF2A-4873-858F-18BFF4C2E67F}"/>
    <dgm:cxn modelId="{D1E145A9-FF10-4623-BB05-227C0BE56D34}" type="presOf" srcId="{2744F28C-EC5E-44ED-A241-7CD2AF0B7E48}" destId="{C1F48DA6-6A6F-43B2-B1CD-D0C859BA88D2}" srcOrd="0" destOrd="0" presId="urn:microsoft.com/office/officeart/2005/8/layout/process3"/>
    <dgm:cxn modelId="{278328AA-46CC-41B3-8DE4-D6582A08041B}" srcId="{0D433E50-CC5C-4D62-8521-FE9578AAEC09}" destId="{682119FA-DFB3-48E6-9B10-E70D4753F30F}" srcOrd="4" destOrd="0" parTransId="{D75AC008-ED8C-462E-A8D1-03E470084222}" sibTransId="{412033D4-F711-4CFF-9C6C-84A8618BDE8A}"/>
    <dgm:cxn modelId="{1AA5A3B2-C5F3-4E51-B648-CEF15498F7F1}" type="presOf" srcId="{4A16535E-4B90-4BFC-B65D-E7FA9A2FECCA}" destId="{9E75C0DB-441A-4CA4-8E54-55EB86FD690B}" srcOrd="1" destOrd="0" presId="urn:microsoft.com/office/officeart/2005/8/layout/process3"/>
    <dgm:cxn modelId="{6F182BB3-A3E4-4E03-B085-0EFA2F025668}" type="presOf" srcId="{B9A89CC3-9A19-4B10-8CCC-10E02F5D0211}" destId="{C0061A5B-01A3-45B7-8250-5DA2616F6BE5}" srcOrd="0" destOrd="0" presId="urn:microsoft.com/office/officeart/2005/8/layout/process3"/>
    <dgm:cxn modelId="{253F59B3-1EB4-471A-9F3B-CC0E5ACBE9C1}" type="presOf" srcId="{85A9462D-2434-4877-8BCC-8B8F323B138F}" destId="{3937043B-9A0A-478A-BC73-EC53EAA69977}" srcOrd="0" destOrd="0" presId="urn:microsoft.com/office/officeart/2005/8/layout/process3"/>
    <dgm:cxn modelId="{669216BA-3256-4FE5-9B78-6978E070FD13}" srcId="{1B320323-C173-4484-B130-0EBC2366381C}" destId="{0837F5AE-1067-45F0-B21C-F6B901D783C5}" srcOrd="1" destOrd="0" parTransId="{893B8B86-0DB4-4E1E-8265-DE4E513830C4}" sibTransId="{B2D58B45-C8BF-4AFD-B1BA-B1E4713F50CC}"/>
    <dgm:cxn modelId="{0E8CE4C0-3729-4F66-BF95-8FD28AD6EC1E}" type="presOf" srcId="{1C55D2E8-2944-4446-AEA5-63554C1AD074}" destId="{C1F48DA6-6A6F-43B2-B1CD-D0C859BA88D2}" srcOrd="0" destOrd="3" presId="urn:microsoft.com/office/officeart/2005/8/layout/process3"/>
    <dgm:cxn modelId="{D16DA0C3-9F86-4B8E-A27D-0F4CAFC63B7F}" type="presOf" srcId="{084F4E83-38B2-45F4-A929-6D62EC9BBD28}" destId="{65E13889-2DCF-4AD2-8C2F-BE2D99A54FCD}" srcOrd="0" destOrd="0" presId="urn:microsoft.com/office/officeart/2005/8/layout/process3"/>
    <dgm:cxn modelId="{032578C9-6397-4318-A117-C0D5C172741A}" srcId="{85A9462D-2434-4877-8BCC-8B8F323B138F}" destId="{C02D0735-1B6E-42C7-9C15-739EAA3853AC}" srcOrd="0" destOrd="0" parTransId="{EB9CD900-E215-4AEC-B09A-BBCD429CF581}" sibTransId="{6949218A-965A-4A0E-A14C-BCBF49AD0C21}"/>
    <dgm:cxn modelId="{62F614CC-1FBE-4D70-B187-C188813CAD8F}" type="presOf" srcId="{D42205BB-C396-47E1-B79F-4FEBEAA33F31}" destId="{CF13302A-EA5A-4861-8CFE-C775451D50CB}" srcOrd="0" destOrd="0" presId="urn:microsoft.com/office/officeart/2005/8/layout/process3"/>
    <dgm:cxn modelId="{7FEC3DCD-4BD2-45A1-B391-4291A3527359}" srcId="{85A9462D-2434-4877-8BCC-8B8F323B138F}" destId="{704904A9-163C-4526-9151-87C582916EA0}" srcOrd="4" destOrd="0" parTransId="{3E5E1D9F-9078-415D-ADA9-BFA9E1276F2F}" sibTransId="{8EE01B3A-1480-4458-B55B-84E1AA948FC7}"/>
    <dgm:cxn modelId="{51E557CF-BA02-4CCE-A74B-380AE3315AD0}" srcId="{1B320323-C173-4484-B130-0EBC2366381C}" destId="{6D6A3BC8-8C1F-420F-9A74-E71EAD43191E}" srcOrd="0" destOrd="0" parTransId="{8123CF05-C856-4DDF-BC85-248FD2C80E22}" sibTransId="{7180AA53-6E0B-496B-92A2-CEAAA9EEC576}"/>
    <dgm:cxn modelId="{DFCB3CDA-93FE-4DE1-BA31-78F8CB3E0BF4}" srcId="{CF01965C-4A09-412E-A736-F90329BFBC91}" destId="{2744F28C-EC5E-44ED-A241-7CD2AF0B7E48}" srcOrd="0" destOrd="0" parTransId="{C2DF0C49-26DD-4995-A699-39736C5B12E5}" sibTransId="{4EA4635D-9F4B-4405-9A50-5241085CB1E4}"/>
    <dgm:cxn modelId="{62A68DDB-7F12-4E5F-8F83-19AF45F0A2DB}" srcId="{B9A89CC3-9A19-4B10-8CCC-10E02F5D0211}" destId="{CF01965C-4A09-412E-A736-F90329BFBC91}" srcOrd="1" destOrd="0" parTransId="{E1313AF4-2506-45CF-AC09-9D3ADEBF6062}" sibTransId="{084F4E83-38B2-45F4-A929-6D62EC9BBD28}"/>
    <dgm:cxn modelId="{73A701DC-26D9-49C0-AC14-0A3878BE4748}" type="presOf" srcId="{1B320323-C173-4484-B130-0EBC2366381C}" destId="{C81EAD77-2BC7-4C2D-A03B-8D501FB2A66D}" srcOrd="0" destOrd="0" presId="urn:microsoft.com/office/officeart/2005/8/layout/process3"/>
    <dgm:cxn modelId="{0DDDABDF-2ADF-4923-B382-BBBE7821F1AB}" type="presOf" srcId="{0D433E50-CC5C-4D62-8521-FE9578AAEC09}" destId="{7F1FCA63-482C-423D-ABF0-CF44AF67442A}" srcOrd="1" destOrd="0" presId="urn:microsoft.com/office/officeart/2005/8/layout/process3"/>
    <dgm:cxn modelId="{0933C3DF-B79F-44A8-BA74-62744B05BED2}" srcId="{CF01965C-4A09-412E-A736-F90329BFBC91}" destId="{9C8C6358-4F46-43FD-8362-25314ED1C404}" srcOrd="5" destOrd="0" parTransId="{B1BC54EB-68F3-48DB-845B-20BF61AF32F6}" sibTransId="{936E8D6C-ABF6-4A64-A168-9CB6A24DA322}"/>
    <dgm:cxn modelId="{5D1652E1-3A37-4770-87AF-58DE4026B524}" type="presOf" srcId="{7B8A69DB-F2A4-4880-ADCF-DE41F38A6B11}" destId="{427CE3A7-15C1-4C2F-92AF-83D5571F32C5}" srcOrd="0" destOrd="0" presId="urn:microsoft.com/office/officeart/2005/8/layout/process3"/>
    <dgm:cxn modelId="{21689CE5-B152-467C-8028-FAB87E8DCB33}" type="presOf" srcId="{1B320323-C173-4484-B130-0EBC2366381C}" destId="{CE07C8A7-F44F-401C-905A-113C8269AA0F}" srcOrd="1" destOrd="0" presId="urn:microsoft.com/office/officeart/2005/8/layout/process3"/>
    <dgm:cxn modelId="{139456EA-0B6C-4A77-9E7E-AEE559E5FD33}" srcId="{0D433E50-CC5C-4D62-8521-FE9578AAEC09}" destId="{EEB9D6D7-58E6-48C9-9085-CCDA5FDD31B4}" srcOrd="0" destOrd="0" parTransId="{7A902CD7-3271-4A23-AD76-0C846F8AB3D4}" sibTransId="{5A3D7BCB-F405-42DB-AEDD-DCD7A5268EDF}"/>
    <dgm:cxn modelId="{FBC4E3EB-D2B9-4939-94BE-5D1845678504}" srcId="{B9A89CC3-9A19-4B10-8CCC-10E02F5D0211}" destId="{1B320323-C173-4484-B130-0EBC2366381C}" srcOrd="2" destOrd="0" parTransId="{8D6A67E2-5D85-4320-BF96-DD2810B3AC43}" sibTransId="{D42205BB-C396-47E1-B79F-4FEBEAA33F31}"/>
    <dgm:cxn modelId="{F794F4F0-2CEB-4FB3-B66B-3A9C327875E1}" type="presOf" srcId="{3B0CB464-EC5F-4F6F-8377-F5FF55D00940}" destId="{280C00A3-C617-445A-8FBD-6D3BE08B7ECA}" srcOrd="0" destOrd="2" presId="urn:microsoft.com/office/officeart/2005/8/layout/process3"/>
    <dgm:cxn modelId="{A5E870F2-C631-4D9B-A0F2-577FFADC776E}" type="presOf" srcId="{FE54BF91-6020-48FE-B278-34DD45E36CF7}" destId="{439D447C-007B-4D76-BE3F-019DBD38A217}" srcOrd="0" destOrd="0" presId="urn:microsoft.com/office/officeart/2005/8/layout/process3"/>
    <dgm:cxn modelId="{374BEBF5-CC7F-49D7-A13F-0D268A87A348}" type="presOf" srcId="{CFAF695D-22B0-42C8-B987-F97D44A4CD24}" destId="{427CE3A7-15C1-4C2F-92AF-83D5571F32C5}" srcOrd="0" destOrd="1" presId="urn:microsoft.com/office/officeart/2005/8/layout/process3"/>
    <dgm:cxn modelId="{6B7F21F6-ABA8-4B59-9A92-0E9ED6E68DCF}" srcId="{BEB33929-42E2-4419-A03C-5605533DA3FC}" destId="{CFAF695D-22B0-42C8-B987-F97D44A4CD24}" srcOrd="1" destOrd="0" parTransId="{C44B570E-6A20-487A-AC09-C74CD6DCED2E}" sibTransId="{EF9FF1A4-7496-4EC8-A8F6-BC0826B69AC3}"/>
    <dgm:cxn modelId="{BABE0FF7-B65B-45F0-AA03-3E78746BDC2D}" type="presOf" srcId="{BEB33929-42E2-4419-A03C-5605533DA3FC}" destId="{8B096248-B4A0-4D94-BE73-4B4C47B4842C}" srcOrd="0" destOrd="0" presId="urn:microsoft.com/office/officeart/2005/8/layout/process3"/>
    <dgm:cxn modelId="{42FBE2FA-5E09-4657-9B01-257444C9A8E1}" type="presOf" srcId="{85A9462D-2434-4877-8BCC-8B8F323B138F}" destId="{6B65D247-B9EB-4E16-801E-06A8B3969E78}" srcOrd="1" destOrd="0" presId="urn:microsoft.com/office/officeart/2005/8/layout/process3"/>
    <dgm:cxn modelId="{2DCF7AFC-DAAF-4DA6-BD67-955C8762A6F8}" type="presOf" srcId="{56FD35DE-C89E-461E-B364-2016D8FED999}" destId="{280C00A3-C617-445A-8FBD-6D3BE08B7ECA}" srcOrd="0" destOrd="1" presId="urn:microsoft.com/office/officeart/2005/8/layout/process3"/>
    <dgm:cxn modelId="{F2DE79FD-D214-4984-A167-B5F21964973D}" srcId="{B9A89CC3-9A19-4B10-8CCC-10E02F5D0211}" destId="{BEB33929-42E2-4419-A03C-5605533DA3FC}" srcOrd="0" destOrd="0" parTransId="{B876719C-27D5-43C2-BEAD-B57E14A31E82}" sibTransId="{FE54BF91-6020-48FE-B278-34DD45E36CF7}"/>
    <dgm:cxn modelId="{B59AB210-1CB1-4B5B-99CB-FF7444C8FE32}" type="presParOf" srcId="{C0061A5B-01A3-45B7-8250-5DA2616F6BE5}" destId="{DF0A99EF-E303-4F20-A73C-0119EC55E74E}" srcOrd="0" destOrd="0" presId="urn:microsoft.com/office/officeart/2005/8/layout/process3"/>
    <dgm:cxn modelId="{9F1F1075-C318-4BE9-81B6-89C55942709D}" type="presParOf" srcId="{DF0A99EF-E303-4F20-A73C-0119EC55E74E}" destId="{8B096248-B4A0-4D94-BE73-4B4C47B4842C}" srcOrd="0" destOrd="0" presId="urn:microsoft.com/office/officeart/2005/8/layout/process3"/>
    <dgm:cxn modelId="{4DF1C6E8-A80C-45AA-8776-FECF2EBED669}" type="presParOf" srcId="{DF0A99EF-E303-4F20-A73C-0119EC55E74E}" destId="{EA9890EA-4EE8-4942-B4D6-CDB2BFF663DB}" srcOrd="1" destOrd="0" presId="urn:microsoft.com/office/officeart/2005/8/layout/process3"/>
    <dgm:cxn modelId="{54DB6DD4-FCEB-43E3-8C05-4C246CA3545D}" type="presParOf" srcId="{DF0A99EF-E303-4F20-A73C-0119EC55E74E}" destId="{427CE3A7-15C1-4C2F-92AF-83D5571F32C5}" srcOrd="2" destOrd="0" presId="urn:microsoft.com/office/officeart/2005/8/layout/process3"/>
    <dgm:cxn modelId="{CE52E6F2-A87B-4587-B9C5-4985FA210583}" type="presParOf" srcId="{C0061A5B-01A3-45B7-8250-5DA2616F6BE5}" destId="{439D447C-007B-4D76-BE3F-019DBD38A217}" srcOrd="1" destOrd="0" presId="urn:microsoft.com/office/officeart/2005/8/layout/process3"/>
    <dgm:cxn modelId="{3E984255-9952-4F39-8966-343A75F82AF4}" type="presParOf" srcId="{439D447C-007B-4D76-BE3F-019DBD38A217}" destId="{85476F6F-04E9-48FB-B6BA-50B3AF566328}" srcOrd="0" destOrd="0" presId="urn:microsoft.com/office/officeart/2005/8/layout/process3"/>
    <dgm:cxn modelId="{C2A04BAE-AEC3-4CF0-BC7A-D09520EF7E2D}" type="presParOf" srcId="{C0061A5B-01A3-45B7-8250-5DA2616F6BE5}" destId="{17A688B1-8823-4580-A59E-01135831C43D}" srcOrd="2" destOrd="0" presId="urn:microsoft.com/office/officeart/2005/8/layout/process3"/>
    <dgm:cxn modelId="{93370040-D687-4979-BA3C-810B59572E0B}" type="presParOf" srcId="{17A688B1-8823-4580-A59E-01135831C43D}" destId="{78A44A12-D3B5-4A6F-AD6B-404443D4A3A2}" srcOrd="0" destOrd="0" presId="urn:microsoft.com/office/officeart/2005/8/layout/process3"/>
    <dgm:cxn modelId="{2A60A1FC-B2DE-45CC-B22E-C63A90332D84}" type="presParOf" srcId="{17A688B1-8823-4580-A59E-01135831C43D}" destId="{CC86B6CA-45A6-472A-AD86-EFE934B6A327}" srcOrd="1" destOrd="0" presId="urn:microsoft.com/office/officeart/2005/8/layout/process3"/>
    <dgm:cxn modelId="{1469F128-A55E-4F7B-94B0-A7337B86E1A6}" type="presParOf" srcId="{17A688B1-8823-4580-A59E-01135831C43D}" destId="{C1F48DA6-6A6F-43B2-B1CD-D0C859BA88D2}" srcOrd="2" destOrd="0" presId="urn:microsoft.com/office/officeart/2005/8/layout/process3"/>
    <dgm:cxn modelId="{7BE04A2C-9773-498F-BCE1-54D71635B2ED}" type="presParOf" srcId="{C0061A5B-01A3-45B7-8250-5DA2616F6BE5}" destId="{65E13889-2DCF-4AD2-8C2F-BE2D99A54FCD}" srcOrd="3" destOrd="0" presId="urn:microsoft.com/office/officeart/2005/8/layout/process3"/>
    <dgm:cxn modelId="{FD7D611E-C759-4E63-A77D-A682F34C9438}" type="presParOf" srcId="{65E13889-2DCF-4AD2-8C2F-BE2D99A54FCD}" destId="{1D74D040-4056-43BD-9781-090D206E0CDA}" srcOrd="0" destOrd="0" presId="urn:microsoft.com/office/officeart/2005/8/layout/process3"/>
    <dgm:cxn modelId="{989CA4A6-3C23-430A-BB5B-9A312B75B53D}" type="presParOf" srcId="{C0061A5B-01A3-45B7-8250-5DA2616F6BE5}" destId="{6A9D1295-60B9-4E86-81DE-8BDE7070A433}" srcOrd="4" destOrd="0" presId="urn:microsoft.com/office/officeart/2005/8/layout/process3"/>
    <dgm:cxn modelId="{6E7D889E-14FD-4B43-BBC5-099AEB4E41CF}" type="presParOf" srcId="{6A9D1295-60B9-4E86-81DE-8BDE7070A433}" destId="{C81EAD77-2BC7-4C2D-A03B-8D501FB2A66D}" srcOrd="0" destOrd="0" presId="urn:microsoft.com/office/officeart/2005/8/layout/process3"/>
    <dgm:cxn modelId="{B192E9BE-EF5B-4536-A185-958F7575E224}" type="presParOf" srcId="{6A9D1295-60B9-4E86-81DE-8BDE7070A433}" destId="{CE07C8A7-F44F-401C-905A-113C8269AA0F}" srcOrd="1" destOrd="0" presId="urn:microsoft.com/office/officeart/2005/8/layout/process3"/>
    <dgm:cxn modelId="{D157480F-E8D5-410E-8B21-A3C7DDCF03AA}" type="presParOf" srcId="{6A9D1295-60B9-4E86-81DE-8BDE7070A433}" destId="{935958C6-5614-4721-9932-B7C341E37F5A}" srcOrd="2" destOrd="0" presId="urn:microsoft.com/office/officeart/2005/8/layout/process3"/>
    <dgm:cxn modelId="{8DB31856-8FB1-492B-AC80-1B5D77E5D1FE}" type="presParOf" srcId="{C0061A5B-01A3-45B7-8250-5DA2616F6BE5}" destId="{CF13302A-EA5A-4861-8CFE-C775451D50CB}" srcOrd="5" destOrd="0" presId="urn:microsoft.com/office/officeart/2005/8/layout/process3"/>
    <dgm:cxn modelId="{3740CDC4-9E35-49F5-9A50-19CC6F80B492}" type="presParOf" srcId="{CF13302A-EA5A-4861-8CFE-C775451D50CB}" destId="{B8BADE76-15ED-4B02-ADB3-7CC3E701D18D}" srcOrd="0" destOrd="0" presId="urn:microsoft.com/office/officeart/2005/8/layout/process3"/>
    <dgm:cxn modelId="{E6BD2CB8-1A6F-4F57-8977-D80C115BBF5A}" type="presParOf" srcId="{C0061A5B-01A3-45B7-8250-5DA2616F6BE5}" destId="{96A3286E-C2A9-444D-BD19-9C7947DF9E17}" srcOrd="6" destOrd="0" presId="urn:microsoft.com/office/officeart/2005/8/layout/process3"/>
    <dgm:cxn modelId="{980DDF06-A394-48FB-A7F2-F9577D137FAB}" type="presParOf" srcId="{96A3286E-C2A9-444D-BD19-9C7947DF9E17}" destId="{3937043B-9A0A-478A-BC73-EC53EAA69977}" srcOrd="0" destOrd="0" presId="urn:microsoft.com/office/officeart/2005/8/layout/process3"/>
    <dgm:cxn modelId="{98A1DE49-C29B-4C97-A0DA-705A800F2F46}" type="presParOf" srcId="{96A3286E-C2A9-444D-BD19-9C7947DF9E17}" destId="{6B65D247-B9EB-4E16-801E-06A8B3969E78}" srcOrd="1" destOrd="0" presId="urn:microsoft.com/office/officeart/2005/8/layout/process3"/>
    <dgm:cxn modelId="{00E73746-0234-449F-8418-59C6AEE3217D}" type="presParOf" srcId="{96A3286E-C2A9-444D-BD19-9C7947DF9E17}" destId="{C51E9D43-3CF4-4DB5-B920-3A2BBDE39238}" srcOrd="2" destOrd="0" presId="urn:microsoft.com/office/officeart/2005/8/layout/process3"/>
    <dgm:cxn modelId="{28C9FE4E-F96C-4DF1-A14E-F2C0339EBADF}" type="presParOf" srcId="{C0061A5B-01A3-45B7-8250-5DA2616F6BE5}" destId="{CB857BE6-7968-4A8F-A710-E3B4DC6E8E30}" srcOrd="7" destOrd="0" presId="urn:microsoft.com/office/officeart/2005/8/layout/process3"/>
    <dgm:cxn modelId="{3E49F9C7-A09C-4DC6-9FC9-A543399F8890}" type="presParOf" srcId="{CB857BE6-7968-4A8F-A710-E3B4DC6E8E30}" destId="{9E75C0DB-441A-4CA4-8E54-55EB86FD690B}" srcOrd="0" destOrd="0" presId="urn:microsoft.com/office/officeart/2005/8/layout/process3"/>
    <dgm:cxn modelId="{3D72F61D-C030-45CE-9570-8B7213AE5DA5}" type="presParOf" srcId="{C0061A5B-01A3-45B7-8250-5DA2616F6BE5}" destId="{45652931-F1D5-40F2-A5B1-CD9B4D77752E}" srcOrd="8" destOrd="0" presId="urn:microsoft.com/office/officeart/2005/8/layout/process3"/>
    <dgm:cxn modelId="{A5B6778B-DA99-4504-BA9B-C535D504F59F}" type="presParOf" srcId="{45652931-F1D5-40F2-A5B1-CD9B4D77752E}" destId="{9D86C1C0-FD82-4C8A-9586-85BF81540C6D}" srcOrd="0" destOrd="0" presId="urn:microsoft.com/office/officeart/2005/8/layout/process3"/>
    <dgm:cxn modelId="{340A1F36-714C-4515-9B30-A6D7B02B938C}" type="presParOf" srcId="{45652931-F1D5-40F2-A5B1-CD9B4D77752E}" destId="{7F1FCA63-482C-423D-ABF0-CF44AF67442A}" srcOrd="1" destOrd="0" presId="urn:microsoft.com/office/officeart/2005/8/layout/process3"/>
    <dgm:cxn modelId="{F9CD83CB-A361-49DB-B2B8-55D17D1E2E45}" type="presParOf" srcId="{45652931-F1D5-40F2-A5B1-CD9B4D77752E}" destId="{280C00A3-C617-445A-8FBD-6D3BE08B7ECA}"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890EA-4EE8-4942-B4D6-CDB2BFF663DB}">
      <dsp:nvSpPr>
        <dsp:cNvPr id="0" name=""/>
        <dsp:cNvSpPr/>
      </dsp:nvSpPr>
      <dsp:spPr>
        <a:xfrm>
          <a:off x="4553" y="692604"/>
          <a:ext cx="1027401" cy="4471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fr-FR" sz="800" kern="1200" dirty="0"/>
            <a:t>Sélection du fournisseur</a:t>
          </a:r>
        </a:p>
      </dsp:txBody>
      <dsp:txXfrm>
        <a:off x="4553" y="692604"/>
        <a:ext cx="1027401" cy="298110"/>
      </dsp:txXfrm>
    </dsp:sp>
    <dsp:sp modelId="{427CE3A7-15C1-4C2F-92AF-83D5571F32C5}">
      <dsp:nvSpPr>
        <dsp:cNvPr id="0" name=""/>
        <dsp:cNvSpPr/>
      </dsp:nvSpPr>
      <dsp:spPr>
        <a:xfrm>
          <a:off x="214985" y="990715"/>
          <a:ext cx="1027401" cy="11970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fr-FR" sz="800" kern="1200" dirty="0"/>
            <a:t>Appels d’offre</a:t>
          </a:r>
        </a:p>
        <a:p>
          <a:pPr marL="57150" lvl="1" indent="-57150" algn="l" defTabSz="355600">
            <a:lnSpc>
              <a:spcPct val="90000"/>
            </a:lnSpc>
            <a:spcBef>
              <a:spcPct val="0"/>
            </a:spcBef>
            <a:spcAft>
              <a:spcPct val="15000"/>
            </a:spcAft>
            <a:buChar char="•"/>
          </a:pPr>
          <a:r>
            <a:rPr lang="fr-FR" sz="800" kern="1200" dirty="0"/>
            <a:t>Sélection</a:t>
          </a:r>
        </a:p>
      </dsp:txBody>
      <dsp:txXfrm>
        <a:off x="245077" y="1020807"/>
        <a:ext cx="967217" cy="1136816"/>
      </dsp:txXfrm>
    </dsp:sp>
    <dsp:sp modelId="{439D447C-007B-4D76-BE3F-019DBD38A217}">
      <dsp:nvSpPr>
        <dsp:cNvPr id="0" name=""/>
        <dsp:cNvSpPr/>
      </dsp:nvSpPr>
      <dsp:spPr>
        <a:xfrm>
          <a:off x="1187705" y="713763"/>
          <a:ext cx="330190" cy="2557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a:off x="1187705" y="764922"/>
        <a:ext cx="253452" cy="153475"/>
      </dsp:txXfrm>
    </dsp:sp>
    <dsp:sp modelId="{CC86B6CA-45A6-472A-AD86-EFE934B6A327}">
      <dsp:nvSpPr>
        <dsp:cNvPr id="0" name=""/>
        <dsp:cNvSpPr/>
      </dsp:nvSpPr>
      <dsp:spPr>
        <a:xfrm>
          <a:off x="1654956" y="692604"/>
          <a:ext cx="1027401" cy="4471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fr-FR" sz="800" kern="1200" dirty="0"/>
            <a:t>Contractualisation</a:t>
          </a:r>
        </a:p>
      </dsp:txBody>
      <dsp:txXfrm>
        <a:off x="1654956" y="692604"/>
        <a:ext cx="1027401" cy="298110"/>
      </dsp:txXfrm>
    </dsp:sp>
    <dsp:sp modelId="{C1F48DA6-6A6F-43B2-B1CD-D0C859BA88D2}">
      <dsp:nvSpPr>
        <dsp:cNvPr id="0" name=""/>
        <dsp:cNvSpPr/>
      </dsp:nvSpPr>
      <dsp:spPr>
        <a:xfrm>
          <a:off x="1865387" y="990715"/>
          <a:ext cx="1027401" cy="11970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fr-FR" sz="800" kern="1200" dirty="0"/>
            <a:t>Contrat cadre</a:t>
          </a:r>
        </a:p>
        <a:p>
          <a:pPr marL="57150" lvl="1" indent="-57150" algn="l" defTabSz="355600">
            <a:lnSpc>
              <a:spcPct val="90000"/>
            </a:lnSpc>
            <a:spcBef>
              <a:spcPct val="0"/>
            </a:spcBef>
            <a:spcAft>
              <a:spcPct val="15000"/>
            </a:spcAft>
            <a:buChar char="•"/>
          </a:pPr>
          <a:r>
            <a:rPr lang="fr-FR" sz="800" kern="1200" dirty="0"/>
            <a:t>Coûts</a:t>
          </a:r>
        </a:p>
        <a:p>
          <a:pPr marL="57150" lvl="1" indent="-57150" algn="l" defTabSz="355600">
            <a:lnSpc>
              <a:spcPct val="90000"/>
            </a:lnSpc>
            <a:spcBef>
              <a:spcPct val="0"/>
            </a:spcBef>
            <a:spcAft>
              <a:spcPct val="15000"/>
            </a:spcAft>
            <a:buChar char="•"/>
          </a:pPr>
          <a:r>
            <a:rPr lang="fr-FR" sz="800" kern="1200" dirty="0"/>
            <a:t>Niveaux de service </a:t>
          </a:r>
        </a:p>
        <a:p>
          <a:pPr marL="57150" lvl="1" indent="-57150" algn="l" defTabSz="355600">
            <a:lnSpc>
              <a:spcPct val="90000"/>
            </a:lnSpc>
            <a:spcBef>
              <a:spcPct val="0"/>
            </a:spcBef>
            <a:spcAft>
              <a:spcPct val="15000"/>
            </a:spcAft>
            <a:buChar char="•"/>
          </a:pPr>
          <a:r>
            <a:rPr lang="fr-FR" sz="800" kern="1200" dirty="0"/>
            <a:t>SLA</a:t>
          </a:r>
        </a:p>
        <a:p>
          <a:pPr marL="57150" lvl="1" indent="-57150" algn="l" defTabSz="355600">
            <a:lnSpc>
              <a:spcPct val="90000"/>
            </a:lnSpc>
            <a:spcBef>
              <a:spcPct val="0"/>
            </a:spcBef>
            <a:spcAft>
              <a:spcPct val="15000"/>
            </a:spcAft>
            <a:buChar char="•"/>
          </a:pPr>
          <a:r>
            <a:rPr lang="fr-FR" sz="800" kern="1200" dirty="0"/>
            <a:t>Pénalités</a:t>
          </a:r>
        </a:p>
        <a:p>
          <a:pPr marL="57150" lvl="1" indent="-57150" algn="l" defTabSz="355600">
            <a:lnSpc>
              <a:spcPct val="90000"/>
            </a:lnSpc>
            <a:spcBef>
              <a:spcPct val="0"/>
            </a:spcBef>
            <a:spcAft>
              <a:spcPct val="15000"/>
            </a:spcAft>
            <a:buChar char="•"/>
          </a:pPr>
          <a:r>
            <a:rPr lang="fr-FR" sz="800" kern="1200" dirty="0"/>
            <a:t>Etc.</a:t>
          </a:r>
        </a:p>
      </dsp:txBody>
      <dsp:txXfrm>
        <a:off x="1895479" y="1020807"/>
        <a:ext cx="967217" cy="1136816"/>
      </dsp:txXfrm>
    </dsp:sp>
    <dsp:sp modelId="{65E13889-2DCF-4AD2-8C2F-BE2D99A54FCD}">
      <dsp:nvSpPr>
        <dsp:cNvPr id="0" name=""/>
        <dsp:cNvSpPr/>
      </dsp:nvSpPr>
      <dsp:spPr>
        <a:xfrm>
          <a:off x="2838107" y="713763"/>
          <a:ext cx="330190" cy="2557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a:off x="2838107" y="764922"/>
        <a:ext cx="253452" cy="153475"/>
      </dsp:txXfrm>
    </dsp:sp>
    <dsp:sp modelId="{CE07C8A7-F44F-401C-905A-113C8269AA0F}">
      <dsp:nvSpPr>
        <dsp:cNvPr id="0" name=""/>
        <dsp:cNvSpPr/>
      </dsp:nvSpPr>
      <dsp:spPr>
        <a:xfrm>
          <a:off x="3305358" y="692604"/>
          <a:ext cx="1027401" cy="4471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fr-FR" sz="800" kern="1200" dirty="0"/>
            <a:t>Engagements de dépense</a:t>
          </a:r>
        </a:p>
      </dsp:txBody>
      <dsp:txXfrm>
        <a:off x="3305358" y="692604"/>
        <a:ext cx="1027401" cy="298110"/>
      </dsp:txXfrm>
    </dsp:sp>
    <dsp:sp modelId="{935958C6-5614-4721-9932-B7C341E37F5A}">
      <dsp:nvSpPr>
        <dsp:cNvPr id="0" name=""/>
        <dsp:cNvSpPr/>
      </dsp:nvSpPr>
      <dsp:spPr>
        <a:xfrm>
          <a:off x="3515790" y="990715"/>
          <a:ext cx="1027401" cy="11970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fr-FR" sz="800" kern="1200" dirty="0"/>
            <a:t>Contrats d’application</a:t>
          </a:r>
        </a:p>
        <a:p>
          <a:pPr marL="57150" lvl="1" indent="-57150" algn="l" defTabSz="355600">
            <a:lnSpc>
              <a:spcPct val="90000"/>
            </a:lnSpc>
            <a:spcBef>
              <a:spcPct val="0"/>
            </a:spcBef>
            <a:spcAft>
              <a:spcPct val="15000"/>
            </a:spcAft>
            <a:buChar char="•"/>
          </a:pPr>
          <a:r>
            <a:rPr lang="fr-FR" sz="800" kern="1200" dirty="0"/>
            <a:t>Bons de commande</a:t>
          </a:r>
        </a:p>
      </dsp:txBody>
      <dsp:txXfrm>
        <a:off x="3545882" y="1020807"/>
        <a:ext cx="967217" cy="1136816"/>
      </dsp:txXfrm>
    </dsp:sp>
    <dsp:sp modelId="{CF13302A-EA5A-4861-8CFE-C775451D50CB}">
      <dsp:nvSpPr>
        <dsp:cNvPr id="0" name=""/>
        <dsp:cNvSpPr/>
      </dsp:nvSpPr>
      <dsp:spPr>
        <a:xfrm>
          <a:off x="4488510" y="713763"/>
          <a:ext cx="330190" cy="2557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a:off x="4488510" y="764922"/>
        <a:ext cx="253452" cy="153475"/>
      </dsp:txXfrm>
    </dsp:sp>
    <dsp:sp modelId="{6B65D247-B9EB-4E16-801E-06A8B3969E78}">
      <dsp:nvSpPr>
        <dsp:cNvPr id="0" name=""/>
        <dsp:cNvSpPr/>
      </dsp:nvSpPr>
      <dsp:spPr>
        <a:xfrm>
          <a:off x="4955761" y="692604"/>
          <a:ext cx="1027401" cy="4471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fr-FR" sz="800" kern="1200" dirty="0"/>
            <a:t>Pilotage exécution de la prestation</a:t>
          </a:r>
        </a:p>
      </dsp:txBody>
      <dsp:txXfrm>
        <a:off x="4955761" y="692604"/>
        <a:ext cx="1027401" cy="298110"/>
      </dsp:txXfrm>
    </dsp:sp>
    <dsp:sp modelId="{C51E9D43-3CF4-4DB5-B920-3A2BBDE39238}">
      <dsp:nvSpPr>
        <dsp:cNvPr id="0" name=""/>
        <dsp:cNvSpPr/>
      </dsp:nvSpPr>
      <dsp:spPr>
        <a:xfrm>
          <a:off x="5166192" y="990715"/>
          <a:ext cx="1027401" cy="11970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fr-FR" sz="800" kern="1200" dirty="0"/>
            <a:t>Comités de suivi</a:t>
          </a:r>
        </a:p>
        <a:p>
          <a:pPr marL="57150" lvl="1" indent="-57150" algn="l" defTabSz="355600">
            <a:lnSpc>
              <a:spcPct val="90000"/>
            </a:lnSpc>
            <a:spcBef>
              <a:spcPct val="0"/>
            </a:spcBef>
            <a:spcAft>
              <a:spcPct val="15000"/>
            </a:spcAft>
            <a:buChar char="•"/>
          </a:pPr>
          <a:r>
            <a:rPr lang="fr-FR" sz="800" kern="1200" dirty="0"/>
            <a:t>Suivi des engagements financiers</a:t>
          </a:r>
        </a:p>
        <a:p>
          <a:pPr marL="57150" lvl="1" indent="-57150" algn="l" defTabSz="355600">
            <a:lnSpc>
              <a:spcPct val="90000"/>
            </a:lnSpc>
            <a:spcBef>
              <a:spcPct val="0"/>
            </a:spcBef>
            <a:spcAft>
              <a:spcPct val="15000"/>
            </a:spcAft>
            <a:buChar char="•"/>
          </a:pPr>
          <a:r>
            <a:rPr lang="fr-FR" sz="800" kern="1200" dirty="0"/>
            <a:t>Suivi des SLA</a:t>
          </a:r>
        </a:p>
        <a:p>
          <a:pPr marL="57150" lvl="1" indent="-57150" algn="l" defTabSz="355600">
            <a:lnSpc>
              <a:spcPct val="90000"/>
            </a:lnSpc>
            <a:spcBef>
              <a:spcPct val="0"/>
            </a:spcBef>
            <a:spcAft>
              <a:spcPct val="15000"/>
            </a:spcAft>
            <a:buChar char="•"/>
          </a:pPr>
          <a:r>
            <a:rPr lang="fr-FR" sz="800" kern="1200" dirty="0"/>
            <a:t>Suivi de la consommation </a:t>
          </a:r>
        </a:p>
        <a:p>
          <a:pPr marL="57150" lvl="1" indent="-57150" algn="l" defTabSz="355600">
            <a:lnSpc>
              <a:spcPct val="90000"/>
            </a:lnSpc>
            <a:spcBef>
              <a:spcPct val="0"/>
            </a:spcBef>
            <a:spcAft>
              <a:spcPct val="15000"/>
            </a:spcAft>
            <a:buChar char="•"/>
          </a:pPr>
          <a:r>
            <a:rPr lang="fr-FR" sz="800" kern="1200" dirty="0"/>
            <a:t>Résolution des problèmes</a:t>
          </a:r>
        </a:p>
      </dsp:txBody>
      <dsp:txXfrm>
        <a:off x="5196284" y="1020807"/>
        <a:ext cx="967217" cy="1136816"/>
      </dsp:txXfrm>
    </dsp:sp>
    <dsp:sp modelId="{CB857BE6-7968-4A8F-A710-E3B4DC6E8E30}">
      <dsp:nvSpPr>
        <dsp:cNvPr id="0" name=""/>
        <dsp:cNvSpPr/>
      </dsp:nvSpPr>
      <dsp:spPr>
        <a:xfrm>
          <a:off x="6138912" y="713763"/>
          <a:ext cx="330190" cy="2557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a:off x="6138912" y="764922"/>
        <a:ext cx="253452" cy="153475"/>
      </dsp:txXfrm>
    </dsp:sp>
    <dsp:sp modelId="{7F1FCA63-482C-423D-ABF0-CF44AF67442A}">
      <dsp:nvSpPr>
        <dsp:cNvPr id="0" name=""/>
        <dsp:cNvSpPr/>
      </dsp:nvSpPr>
      <dsp:spPr>
        <a:xfrm>
          <a:off x="6606163" y="692604"/>
          <a:ext cx="1027401" cy="4471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0480" numCol="1" spcCol="1270" anchor="t" anchorCtr="0">
          <a:noAutofit/>
        </a:bodyPr>
        <a:lstStyle/>
        <a:p>
          <a:pPr marL="0" lvl="0" indent="0" algn="l" defTabSz="355600">
            <a:lnSpc>
              <a:spcPct val="90000"/>
            </a:lnSpc>
            <a:spcBef>
              <a:spcPct val="0"/>
            </a:spcBef>
            <a:spcAft>
              <a:spcPct val="35000"/>
            </a:spcAft>
            <a:buNone/>
          </a:pPr>
          <a:r>
            <a:rPr lang="fr-FR" sz="800" kern="1200" dirty="0"/>
            <a:t>Facturation</a:t>
          </a:r>
        </a:p>
      </dsp:txBody>
      <dsp:txXfrm>
        <a:off x="6606163" y="692604"/>
        <a:ext cx="1027401" cy="298110"/>
      </dsp:txXfrm>
    </dsp:sp>
    <dsp:sp modelId="{280C00A3-C617-445A-8FBD-6D3BE08B7ECA}">
      <dsp:nvSpPr>
        <dsp:cNvPr id="0" name=""/>
        <dsp:cNvSpPr/>
      </dsp:nvSpPr>
      <dsp:spPr>
        <a:xfrm>
          <a:off x="6816595" y="990715"/>
          <a:ext cx="1027401" cy="11970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t" anchorCtr="0">
          <a:noAutofit/>
        </a:bodyPr>
        <a:lstStyle/>
        <a:p>
          <a:pPr marL="57150" lvl="1" indent="-57150" algn="l" defTabSz="355600">
            <a:lnSpc>
              <a:spcPct val="90000"/>
            </a:lnSpc>
            <a:spcBef>
              <a:spcPct val="0"/>
            </a:spcBef>
            <a:spcAft>
              <a:spcPct val="15000"/>
            </a:spcAft>
            <a:buChar char="•"/>
          </a:pPr>
          <a:r>
            <a:rPr lang="fr-FR" sz="800" kern="1200" dirty="0"/>
            <a:t>Contrôle des factures</a:t>
          </a:r>
        </a:p>
        <a:p>
          <a:pPr marL="57150" lvl="1" indent="-57150" algn="l" defTabSz="355600">
            <a:lnSpc>
              <a:spcPct val="90000"/>
            </a:lnSpc>
            <a:spcBef>
              <a:spcPct val="0"/>
            </a:spcBef>
            <a:spcAft>
              <a:spcPct val="15000"/>
            </a:spcAft>
            <a:buChar char="•"/>
          </a:pPr>
          <a:r>
            <a:rPr lang="fr-FR" sz="800" kern="1200" dirty="0"/>
            <a:t>Suivi des budgets</a:t>
          </a:r>
        </a:p>
        <a:p>
          <a:pPr marL="57150" lvl="1" indent="-57150" algn="l" defTabSz="355600">
            <a:lnSpc>
              <a:spcPct val="90000"/>
            </a:lnSpc>
            <a:spcBef>
              <a:spcPct val="0"/>
            </a:spcBef>
            <a:spcAft>
              <a:spcPct val="15000"/>
            </a:spcAft>
            <a:buChar char="•"/>
          </a:pPr>
          <a:r>
            <a:rPr lang="fr-FR" sz="800" kern="1200" dirty="0"/>
            <a:t>Facturation pénalités</a:t>
          </a:r>
        </a:p>
        <a:p>
          <a:pPr marL="57150" lvl="1" indent="-57150" algn="l" defTabSz="355600">
            <a:lnSpc>
              <a:spcPct val="90000"/>
            </a:lnSpc>
            <a:spcBef>
              <a:spcPct val="0"/>
            </a:spcBef>
            <a:spcAft>
              <a:spcPct val="15000"/>
            </a:spcAft>
            <a:buChar char="•"/>
          </a:pPr>
          <a:r>
            <a:rPr lang="fr-FR" sz="800" kern="1200" dirty="0"/>
            <a:t>Règlements</a:t>
          </a:r>
        </a:p>
        <a:p>
          <a:pPr marL="57150" lvl="1" indent="-57150" algn="l" defTabSz="355600">
            <a:lnSpc>
              <a:spcPct val="90000"/>
            </a:lnSpc>
            <a:spcBef>
              <a:spcPct val="0"/>
            </a:spcBef>
            <a:spcAft>
              <a:spcPct val="15000"/>
            </a:spcAft>
            <a:buChar char="•"/>
          </a:pPr>
          <a:endParaRPr lang="fr-FR" sz="800" kern="1200" dirty="0"/>
        </a:p>
      </dsp:txBody>
      <dsp:txXfrm>
        <a:off x="6846687" y="1020807"/>
        <a:ext cx="967217" cy="11368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2945659" cy="4937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50443" y="1"/>
            <a:ext cx="2945659" cy="493712"/>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690269"/>
            <a:ext cx="5438140" cy="44434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378825"/>
            <a:ext cx="2945659" cy="49371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50443" y="9378825"/>
            <a:ext cx="2945659"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Arial"/>
                <a:ea typeface="Arial"/>
                <a:cs typeface="Arial"/>
                <a:sym typeface="Arial"/>
              </a:rPr>
              <a:t>‹N°›</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1: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c42e552e5_0_37: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c42e552e5_0_37:notes"/>
          <p:cNvSpPr txBox="1">
            <a:spLocks noGrp="1"/>
          </p:cNvSpPr>
          <p:nvPr>
            <p:ph type="body" idx="1"/>
          </p:nvPr>
        </p:nvSpPr>
        <p:spPr>
          <a:xfrm>
            <a:off x="679768" y="4690269"/>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6c42e552e5_0_37:notes"/>
          <p:cNvSpPr txBox="1">
            <a:spLocks noGrp="1"/>
          </p:cNvSpPr>
          <p:nvPr>
            <p:ph type="sldNum" idx="12"/>
          </p:nvPr>
        </p:nvSpPr>
        <p:spPr>
          <a:xfrm>
            <a:off x="3850443" y="9378825"/>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6: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6: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7:notes"/>
          <p:cNvSpPr>
            <a:spLocks noGrp="1" noRot="1" noChangeAspect="1"/>
          </p:cNvSpPr>
          <p:nvPr>
            <p:ph type="sldImg" idx="2"/>
          </p:nvPr>
        </p:nvSpPr>
        <p:spPr>
          <a:xfrm>
            <a:off x="428625" y="731838"/>
            <a:ext cx="5867400" cy="366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7:notes"/>
          <p:cNvSpPr txBox="1">
            <a:spLocks noGrp="1"/>
          </p:cNvSpPr>
          <p:nvPr>
            <p:ph type="body" idx="1"/>
          </p:nvPr>
        </p:nvSpPr>
        <p:spPr>
          <a:xfrm>
            <a:off x="672466" y="4642763"/>
            <a:ext cx="5379680" cy="4398296"/>
          </a:xfrm>
          <a:prstGeom prst="rect">
            <a:avLst/>
          </a:prstGeom>
          <a:noFill/>
          <a:ln>
            <a:noFill/>
          </a:ln>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257" name="Google Shape;257;p7:notes"/>
          <p:cNvSpPr txBox="1">
            <a:spLocks noGrp="1"/>
          </p:cNvSpPr>
          <p:nvPr>
            <p:ph type="sldNum" idx="12"/>
          </p:nvPr>
        </p:nvSpPr>
        <p:spPr>
          <a:xfrm>
            <a:off x="3809079" y="9283831"/>
            <a:ext cx="2914055" cy="488799"/>
          </a:xfrm>
          <a:prstGeom prst="rect">
            <a:avLst/>
          </a:prstGeom>
          <a:noFill/>
          <a:ln>
            <a:noFill/>
          </a:ln>
        </p:spPr>
        <p:txBody>
          <a:bodyPr spcFirstLastPara="1" wrap="square" lIns="90450" tIns="45225" rIns="90450" bIns="45225" anchor="b" anchorCtr="0">
            <a:noAutofit/>
          </a:bodyPr>
          <a:lstStyle/>
          <a:p>
            <a:pPr marL="0" lvl="0" indent="0" algn="r" rtl="0">
              <a:spcBef>
                <a:spcPts val="0"/>
              </a:spcBef>
              <a:spcAft>
                <a:spcPts val="0"/>
              </a:spcAft>
              <a:buNone/>
            </a:pPr>
            <a:fld id="{00000000-1234-1234-1234-123412341234}" type="slidenum">
              <a:rPr lang="fr-FR"/>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8:notes"/>
          <p:cNvSpPr txBox="1">
            <a:spLocks noGrp="1"/>
          </p:cNvSpPr>
          <p:nvPr>
            <p:ph type="body" idx="1"/>
          </p:nvPr>
        </p:nvSpPr>
        <p:spPr>
          <a:xfrm>
            <a:off x="679768" y="4690269"/>
            <a:ext cx="5438100" cy="4443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
        <p:nvSpPr>
          <p:cNvPr id="323" name="Google Shape;323;p8:notes"/>
          <p:cNvSpPr txBox="1">
            <a:spLocks noGrp="1"/>
          </p:cNvSpPr>
          <p:nvPr>
            <p:ph type="sldNum" idx="12"/>
          </p:nvPr>
        </p:nvSpPr>
        <p:spPr>
          <a:xfrm>
            <a:off x="3850443" y="9378825"/>
            <a:ext cx="2945700" cy="4938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fr-FR"/>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79768" y="4690269"/>
            <a:ext cx="5438140"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9:notes"/>
          <p:cNvSpPr txBox="1">
            <a:spLocks noGrp="1"/>
          </p:cNvSpPr>
          <p:nvPr>
            <p:ph type="sldNum" idx="12"/>
          </p:nvPr>
        </p:nvSpPr>
        <p:spPr>
          <a:xfrm>
            <a:off x="3850443" y="9378825"/>
            <a:ext cx="2945659" cy="49371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6c30062fdb_1_409: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g6c30062fdb_1_409:notes"/>
          <p:cNvSpPr txBox="1">
            <a:spLocks noGrp="1"/>
          </p:cNvSpPr>
          <p:nvPr>
            <p:ph type="body" idx="1"/>
          </p:nvPr>
        </p:nvSpPr>
        <p:spPr>
          <a:xfrm>
            <a:off x="679768" y="4690269"/>
            <a:ext cx="5438100" cy="4443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g6c30062fdb_1_409:notes"/>
          <p:cNvSpPr txBox="1">
            <a:spLocks noGrp="1"/>
          </p:cNvSpPr>
          <p:nvPr>
            <p:ph type="sldNum" idx="12"/>
          </p:nvPr>
        </p:nvSpPr>
        <p:spPr>
          <a:xfrm>
            <a:off x="3850443" y="9378825"/>
            <a:ext cx="2945700" cy="4938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17</a:t>
            </a:fld>
            <a:endParaRPr/>
          </a:p>
        </p:txBody>
      </p:sp>
    </p:spTree>
    <p:extLst>
      <p:ext uri="{BB962C8B-B14F-4D97-AF65-F5344CB8AC3E}">
        <p14:creationId xmlns:p14="http://schemas.microsoft.com/office/powerpoint/2010/main" val="2328930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6c30062fdb_1_388: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6c30062fdb_1_388:notes"/>
          <p:cNvSpPr txBox="1">
            <a:spLocks noGrp="1"/>
          </p:cNvSpPr>
          <p:nvPr>
            <p:ph type="body" idx="1"/>
          </p:nvPr>
        </p:nvSpPr>
        <p:spPr>
          <a:xfrm>
            <a:off x="679768" y="4690269"/>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g6c30062fdb_1_388:notes"/>
          <p:cNvSpPr txBox="1">
            <a:spLocks noGrp="1"/>
          </p:cNvSpPr>
          <p:nvPr>
            <p:ph type="sldNum" idx="12"/>
          </p:nvPr>
        </p:nvSpPr>
        <p:spPr>
          <a:xfrm>
            <a:off x="3850443" y="9378825"/>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18</a:t>
            </a:fld>
            <a:endParaRPr/>
          </a:p>
        </p:txBody>
      </p:sp>
    </p:spTree>
    <p:extLst>
      <p:ext uri="{BB962C8B-B14F-4D97-AF65-F5344CB8AC3E}">
        <p14:creationId xmlns:p14="http://schemas.microsoft.com/office/powerpoint/2010/main" val="4209151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4"/>
        <p:cNvGrpSpPr/>
        <p:nvPr/>
      </p:nvGrpSpPr>
      <p:grpSpPr>
        <a:xfrm>
          <a:off x="0" y="0"/>
          <a:ext cx="0" cy="0"/>
          <a:chOff x="0" y="0"/>
          <a:chExt cx="0" cy="0"/>
        </a:xfrm>
      </p:grpSpPr>
      <p:sp>
        <p:nvSpPr>
          <p:cNvPr id="3045" name="Google Shape;3045;g5da31b5019_0_352: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6" name="Google Shape;3046;g5da31b5019_0_352:notes"/>
          <p:cNvSpPr txBox="1">
            <a:spLocks noGrp="1"/>
          </p:cNvSpPr>
          <p:nvPr>
            <p:ph type="body" idx="1"/>
          </p:nvPr>
        </p:nvSpPr>
        <p:spPr>
          <a:xfrm>
            <a:off x="679768" y="4690269"/>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fr-FR" dirty="0"/>
              <a:t>Aujourd’hui</a:t>
            </a:r>
          </a:p>
          <a:p>
            <a:pPr marL="0" lvl="0" indent="0" algn="l" rtl="0">
              <a:spcBef>
                <a:spcPts val="0"/>
              </a:spcBef>
              <a:spcAft>
                <a:spcPts val="0"/>
              </a:spcAft>
              <a:buClr>
                <a:schemeClr val="dk1"/>
              </a:buClr>
              <a:buSzPts val="1100"/>
              <a:buFont typeface="Arial"/>
              <a:buNone/>
            </a:pPr>
            <a:r>
              <a:rPr lang="fr-FR" dirty="0"/>
              <a:t>Les archi</a:t>
            </a:r>
          </a:p>
          <a:p>
            <a:pPr marL="0" lvl="0" indent="0" algn="l" rtl="0">
              <a:spcBef>
                <a:spcPts val="0"/>
              </a:spcBef>
              <a:spcAft>
                <a:spcPts val="0"/>
              </a:spcAft>
              <a:buClr>
                <a:schemeClr val="dk1"/>
              </a:buClr>
              <a:buSzPts val="1100"/>
              <a:buFont typeface="Arial"/>
              <a:buNone/>
            </a:pPr>
            <a:r>
              <a:rPr lang="fr-FR" dirty="0"/>
              <a:t>L’ingénierie </a:t>
            </a:r>
          </a:p>
          <a:p>
            <a:pPr marL="0" lvl="0" indent="0" algn="l" rtl="0">
              <a:spcBef>
                <a:spcPts val="0"/>
              </a:spcBef>
              <a:spcAft>
                <a:spcPts val="0"/>
              </a:spcAft>
              <a:buClr>
                <a:schemeClr val="dk1"/>
              </a:buClr>
              <a:buSzPts val="1100"/>
              <a:buFont typeface="Arial"/>
              <a:buNone/>
            </a:pPr>
            <a:r>
              <a:rPr lang="fr-FR" dirty="0"/>
              <a:t>Le système</a:t>
            </a:r>
          </a:p>
          <a:p>
            <a:pPr marL="0" lvl="0" indent="0" algn="l" rtl="0">
              <a:spcBef>
                <a:spcPts val="0"/>
              </a:spcBef>
              <a:spcAft>
                <a:spcPts val="0"/>
              </a:spcAft>
              <a:buClr>
                <a:schemeClr val="dk1"/>
              </a:buClr>
              <a:buSzPts val="1100"/>
              <a:buFont typeface="Arial"/>
              <a:buNone/>
            </a:pPr>
            <a:r>
              <a:rPr lang="fr-FR" dirty="0"/>
              <a:t>Le service </a:t>
            </a:r>
            <a:r>
              <a:rPr lang="fr-FR" dirty="0" err="1"/>
              <a:t>delivery</a:t>
            </a:r>
            <a:r>
              <a:rPr lang="fr-FR" dirty="0"/>
              <a:t> qui intervient en projet aussi pour mettre en œuvre sur demande des archis </a:t>
            </a:r>
            <a:r>
              <a:rPr lang="fr-FR" dirty="0" err="1"/>
              <a:t>etc</a:t>
            </a:r>
            <a:endParaRPr lang="fr-FR" dirty="0"/>
          </a:p>
          <a:p>
            <a:pPr marL="0" lvl="0" indent="0" algn="l" rtl="0">
              <a:spcBef>
                <a:spcPts val="0"/>
              </a:spcBef>
              <a:spcAft>
                <a:spcPts val="0"/>
              </a:spcAft>
              <a:buClr>
                <a:schemeClr val="dk1"/>
              </a:buClr>
              <a:buSzPts val="1100"/>
              <a:buFont typeface="Arial"/>
              <a:buNone/>
            </a:pPr>
            <a:r>
              <a:rPr lang="fr-FR" dirty="0"/>
              <a:t>L’intégration livre : la première livraison est faite par intégration</a:t>
            </a:r>
            <a:r>
              <a:rPr lang="fr-FR" baseline="0" dirty="0"/>
              <a:t> puis les livraisons suivantes sont faites par </a:t>
            </a:r>
            <a:r>
              <a:rPr lang="fr-FR" baseline="0" dirty="0" err="1"/>
              <a:t>sevrice</a:t>
            </a:r>
            <a:r>
              <a:rPr lang="fr-FR" baseline="0" dirty="0"/>
              <a:t> </a:t>
            </a:r>
            <a:r>
              <a:rPr lang="fr-FR" baseline="0" dirty="0" err="1"/>
              <a:t>dlivery</a:t>
            </a:r>
            <a:endParaRPr dirty="0"/>
          </a:p>
          <a:p>
            <a:pPr marL="0" lvl="0" indent="0" algn="l" rtl="0">
              <a:spcBef>
                <a:spcPts val="0"/>
              </a:spcBef>
              <a:spcAft>
                <a:spcPts val="0"/>
              </a:spcAft>
              <a:buNone/>
            </a:pPr>
            <a:endParaRPr dirty="0"/>
          </a:p>
        </p:txBody>
      </p:sp>
      <p:sp>
        <p:nvSpPr>
          <p:cNvPr id="3047" name="Google Shape;3047;g5da31b5019_0_352:notes"/>
          <p:cNvSpPr txBox="1">
            <a:spLocks noGrp="1"/>
          </p:cNvSpPr>
          <p:nvPr>
            <p:ph type="sldNum" idx="12"/>
          </p:nvPr>
        </p:nvSpPr>
        <p:spPr>
          <a:xfrm>
            <a:off x="3850443" y="9378825"/>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19</a:t>
            </a:fld>
            <a:endParaRPr/>
          </a:p>
        </p:txBody>
      </p:sp>
    </p:spTree>
    <p:extLst>
      <p:ext uri="{BB962C8B-B14F-4D97-AF65-F5344CB8AC3E}">
        <p14:creationId xmlns:p14="http://schemas.microsoft.com/office/powerpoint/2010/main" val="3214858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19: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19: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21: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8" name="Google Shape;528;p21: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2: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22: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22: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23: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p23: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24: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p24: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25: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p25: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27: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5" name="Google Shape;625;p27: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29: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0" name="Google Shape;680;p29: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30: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5" name="Google Shape;685;p30: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6c42e552e5_0_44: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6c42e552e5_0_44:notes"/>
          <p:cNvSpPr txBox="1">
            <a:spLocks noGrp="1"/>
          </p:cNvSpPr>
          <p:nvPr>
            <p:ph type="body" idx="1"/>
          </p:nvPr>
        </p:nvSpPr>
        <p:spPr>
          <a:xfrm>
            <a:off x="679768" y="4690269"/>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3" name="Google Shape;693;g6c42e552e5_0_44:notes"/>
          <p:cNvSpPr txBox="1">
            <a:spLocks noGrp="1"/>
          </p:cNvSpPr>
          <p:nvPr>
            <p:ph type="sldNum" idx="12"/>
          </p:nvPr>
        </p:nvSpPr>
        <p:spPr>
          <a:xfrm>
            <a:off x="3850443" y="9378825"/>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31</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6c42e552e5_0_61: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6c42e552e5_0_61:notes"/>
          <p:cNvSpPr txBox="1">
            <a:spLocks noGrp="1"/>
          </p:cNvSpPr>
          <p:nvPr>
            <p:ph type="body" idx="1"/>
          </p:nvPr>
        </p:nvSpPr>
        <p:spPr>
          <a:xfrm>
            <a:off x="679768" y="4690269"/>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2" name="Google Shape;702;g6c42e552e5_0_61:notes"/>
          <p:cNvSpPr txBox="1">
            <a:spLocks noGrp="1"/>
          </p:cNvSpPr>
          <p:nvPr>
            <p:ph type="sldNum" idx="12"/>
          </p:nvPr>
        </p:nvSpPr>
        <p:spPr>
          <a:xfrm>
            <a:off x="3850443" y="9378825"/>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32</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6c42e552e5_0_71: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6c42e552e5_0_71:notes"/>
          <p:cNvSpPr txBox="1">
            <a:spLocks noGrp="1"/>
          </p:cNvSpPr>
          <p:nvPr>
            <p:ph type="body" idx="1"/>
          </p:nvPr>
        </p:nvSpPr>
        <p:spPr>
          <a:xfrm>
            <a:off x="679768" y="4690269"/>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0" name="Google Shape;710;g6c42e552e5_0_71:notes"/>
          <p:cNvSpPr txBox="1">
            <a:spLocks noGrp="1"/>
          </p:cNvSpPr>
          <p:nvPr>
            <p:ph type="sldNum" idx="12"/>
          </p:nvPr>
        </p:nvSpPr>
        <p:spPr>
          <a:xfrm>
            <a:off x="3850443" y="9378825"/>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33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p32: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4" name="Google Shape;1244;p32: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28968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37: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p37: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39: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3" name="Google Shape;723;p39: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40: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8" name="Google Shape;728;p40: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41: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41: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3"/>
        <p:cNvGrpSpPr/>
        <p:nvPr/>
      </p:nvGrpSpPr>
      <p:grpSpPr>
        <a:xfrm>
          <a:off x="0" y="0"/>
          <a:ext cx="0" cy="0"/>
          <a:chOff x="0" y="0"/>
          <a:chExt cx="0" cy="0"/>
        </a:xfrm>
      </p:grpSpPr>
      <p:sp>
        <p:nvSpPr>
          <p:cNvPr id="1694" name="Google Shape;1694;p42: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5" name="Google Shape;1695;p42:notes"/>
          <p:cNvSpPr txBox="1">
            <a:spLocks noGrp="1"/>
          </p:cNvSpPr>
          <p:nvPr>
            <p:ph type="body" idx="1"/>
          </p:nvPr>
        </p:nvSpPr>
        <p:spPr>
          <a:xfrm>
            <a:off x="679769" y="4690275"/>
            <a:ext cx="5438100" cy="4443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dirty="0"/>
          </a:p>
        </p:txBody>
      </p:sp>
      <p:sp>
        <p:nvSpPr>
          <p:cNvPr id="1696" name="Google Shape;1696;p42:notes"/>
          <p:cNvSpPr txBox="1">
            <a:spLocks noGrp="1"/>
          </p:cNvSpPr>
          <p:nvPr>
            <p:ph type="sldNum" idx="12"/>
          </p:nvPr>
        </p:nvSpPr>
        <p:spPr>
          <a:xfrm>
            <a:off x="3850443" y="9378838"/>
            <a:ext cx="2945700" cy="493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fr-FR"/>
              <a:t>38</a:t>
            </a:fld>
            <a:endParaRPr/>
          </a:p>
        </p:txBody>
      </p:sp>
    </p:spTree>
    <p:extLst>
      <p:ext uri="{BB962C8B-B14F-4D97-AF65-F5344CB8AC3E}">
        <p14:creationId xmlns:p14="http://schemas.microsoft.com/office/powerpoint/2010/main" val="34530309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43: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2" name="Google Shape;752;p43: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p44: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0" name="Google Shape;760;p44: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45: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p45: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46: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p46: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Restreindre visibilité sur </a:t>
            </a:r>
            <a:r>
              <a:rPr lang="fr-FR" dirty="0" err="1"/>
              <a:t>tablaux</a:t>
            </a:r>
            <a:r>
              <a:rPr lang="fr-FR" dirty="0"/>
              <a:t> de bord?</a:t>
            </a:r>
          </a:p>
        </p:txBody>
      </p:sp>
      <p:sp>
        <p:nvSpPr>
          <p:cNvPr id="4" name="Espace réservé du numéro de diapositive 3"/>
          <p:cNvSpPr>
            <a:spLocks noGrp="1"/>
          </p:cNvSpPr>
          <p:nvPr>
            <p:ph type="sldNum" sz="quarter" idx="10"/>
          </p:nvPr>
        </p:nvSpPr>
        <p:spPr/>
        <p:txBody>
          <a:bodyPr/>
          <a:lstStyle/>
          <a:p>
            <a:fld id="{43B6037E-FD10-4B5A-B8DF-BE8A41E026DF}" type="slidenum">
              <a:rPr lang="en-GB" smtClean="0"/>
              <a:t>45</a:t>
            </a:fld>
            <a:endParaRPr lang="en-GB"/>
          </a:p>
        </p:txBody>
      </p:sp>
    </p:spTree>
    <p:extLst>
      <p:ext uri="{BB962C8B-B14F-4D97-AF65-F5344CB8AC3E}">
        <p14:creationId xmlns:p14="http://schemas.microsoft.com/office/powerpoint/2010/main" val="1065884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p34: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9" name="Google Shape;1389;p34: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4870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54: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2" name="Google Shape;862;p54: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p63: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4" name="Google Shape;994;p63: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p12:notes"/>
          <p:cNvSpPr>
            <a:spLocks noGrp="1" noRot="1" noChangeAspect="1"/>
          </p:cNvSpPr>
          <p:nvPr>
            <p:ph type="sldImg" idx="2"/>
          </p:nvPr>
        </p:nvSpPr>
        <p:spPr>
          <a:xfrm>
            <a:off x="428625" y="731838"/>
            <a:ext cx="5867400" cy="366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0" name="Google Shape;1000;p12:notes"/>
          <p:cNvSpPr txBox="1">
            <a:spLocks noGrp="1"/>
          </p:cNvSpPr>
          <p:nvPr>
            <p:ph type="body" idx="1"/>
          </p:nvPr>
        </p:nvSpPr>
        <p:spPr>
          <a:xfrm>
            <a:off x="672466" y="4642763"/>
            <a:ext cx="5379680" cy="4398296"/>
          </a:xfrm>
          <a:prstGeom prst="rect">
            <a:avLst/>
          </a:prstGeom>
          <a:noFill/>
          <a:ln>
            <a:noFill/>
          </a:ln>
        </p:spPr>
        <p:txBody>
          <a:bodyPr spcFirstLastPara="1" wrap="square" lIns="90450" tIns="45225" rIns="90450" bIns="45225" anchor="t" anchorCtr="0">
            <a:noAutofit/>
          </a:bodyPr>
          <a:lstStyle/>
          <a:p>
            <a:pPr marL="0" lvl="0" indent="0" algn="l" rtl="0">
              <a:spcBef>
                <a:spcPts val="0"/>
              </a:spcBef>
              <a:spcAft>
                <a:spcPts val="0"/>
              </a:spcAft>
              <a:buNone/>
            </a:pPr>
            <a:endParaRPr/>
          </a:p>
        </p:txBody>
      </p:sp>
      <p:sp>
        <p:nvSpPr>
          <p:cNvPr id="1001" name="Google Shape;1001;p12:notes"/>
          <p:cNvSpPr txBox="1">
            <a:spLocks noGrp="1"/>
          </p:cNvSpPr>
          <p:nvPr>
            <p:ph type="sldNum" idx="12"/>
          </p:nvPr>
        </p:nvSpPr>
        <p:spPr>
          <a:xfrm>
            <a:off x="3809079" y="9283831"/>
            <a:ext cx="2914055" cy="488799"/>
          </a:xfrm>
          <a:prstGeom prst="rect">
            <a:avLst/>
          </a:prstGeom>
          <a:noFill/>
          <a:ln>
            <a:noFill/>
          </a:ln>
        </p:spPr>
        <p:txBody>
          <a:bodyPr spcFirstLastPara="1" wrap="square" lIns="90450" tIns="45225" rIns="90450" bIns="45225" anchor="b" anchorCtr="0">
            <a:noAutofit/>
          </a:bodyPr>
          <a:lstStyle/>
          <a:p>
            <a:pPr marL="0" lvl="0" indent="0" algn="r" rtl="0">
              <a:spcBef>
                <a:spcPts val="0"/>
              </a:spcBef>
              <a:spcAft>
                <a:spcPts val="0"/>
              </a:spcAft>
              <a:buNone/>
            </a:pPr>
            <a:fld id="{00000000-1234-1234-1234-123412341234}" type="slidenum">
              <a:rPr lang="fr-FR"/>
              <a:t>58</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p17: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3" name="Google Shape;1173;p17: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p32: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4" name="Google Shape;1244;p32: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p33: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9" name="Google Shape;1309;p33: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p34: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9" name="Google Shape;1389;p34: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p35: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6" name="Google Shape;1426;p35: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p36: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0" name="Google Shape;1460;p36: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p64: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9" name="Google Shape;1469;p64: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p34: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9" name="Google Shape;1389;p34: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83060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p65: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6" name="Google Shape;1476;p65: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p67: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1" name="Google Shape;1521;p67: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4: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6:notes"/>
          <p:cNvSpPr txBox="1">
            <a:spLocks noGrp="1"/>
          </p:cNvSpPr>
          <p:nvPr>
            <p:ph type="body" idx="1"/>
          </p:nvPr>
        </p:nvSpPr>
        <p:spPr>
          <a:xfrm>
            <a:off x="679768" y="4690269"/>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6: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5:notes"/>
          <p:cNvSpPr>
            <a:spLocks noGrp="1" noRot="1" noChangeAspect="1"/>
          </p:cNvSpPr>
          <p:nvPr>
            <p:ph type="sldImg" idx="2"/>
          </p:nvPr>
        </p:nvSpPr>
        <p:spPr>
          <a:xfrm>
            <a:off x="436563" y="739775"/>
            <a:ext cx="5924550"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5:notes"/>
          <p:cNvSpPr txBox="1">
            <a:spLocks noGrp="1"/>
          </p:cNvSpPr>
          <p:nvPr>
            <p:ph type="body" idx="1"/>
          </p:nvPr>
        </p:nvSpPr>
        <p:spPr>
          <a:xfrm>
            <a:off x="679768" y="4690269"/>
            <a:ext cx="5438100" cy="4443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
        <p:nvSpPr>
          <p:cNvPr id="214" name="Google Shape;214;p5:notes"/>
          <p:cNvSpPr txBox="1">
            <a:spLocks noGrp="1"/>
          </p:cNvSpPr>
          <p:nvPr>
            <p:ph type="sldNum" idx="12"/>
          </p:nvPr>
        </p:nvSpPr>
        <p:spPr>
          <a:xfrm>
            <a:off x="3850443" y="9378825"/>
            <a:ext cx="2945700" cy="4938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fr-FR"/>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with Image">
  <p:cSld name="Title Slide with Image">
    <p:spTree>
      <p:nvGrpSpPr>
        <p:cNvPr id="1" name="Shape 15"/>
        <p:cNvGrpSpPr/>
        <p:nvPr/>
      </p:nvGrpSpPr>
      <p:grpSpPr>
        <a:xfrm>
          <a:off x="0" y="0"/>
          <a:ext cx="0" cy="0"/>
          <a:chOff x="0" y="0"/>
          <a:chExt cx="0" cy="0"/>
        </a:xfrm>
      </p:grpSpPr>
      <p:sp>
        <p:nvSpPr>
          <p:cNvPr id="16" name="Google Shape;16;p69"/>
          <p:cNvSpPr>
            <a:spLocks noGrp="1"/>
          </p:cNvSpPr>
          <p:nvPr>
            <p:ph type="pic" idx="2"/>
          </p:nvPr>
        </p:nvSpPr>
        <p:spPr>
          <a:xfrm>
            <a:off x="0" y="0"/>
            <a:ext cx="9144000" cy="5715000"/>
          </a:xfrm>
          <a:prstGeom prst="rect">
            <a:avLst/>
          </a:prstGeom>
          <a:noFill/>
          <a:ln>
            <a:noFill/>
          </a:ln>
        </p:spPr>
        <p:txBody>
          <a:bodyPr spcFirstLastPara="1" wrap="square" lIns="0" tIns="0" rIns="0" bIns="468000" anchor="ctr" anchorCtr="0">
            <a:noAutofit/>
          </a:bodyPr>
          <a:lstStyle>
            <a:lvl1pPr marR="0" lvl="0" algn="ctr" rtl="0">
              <a:lnSpc>
                <a:spcPct val="100000"/>
              </a:lnSpc>
              <a:spcBef>
                <a:spcPts val="0"/>
              </a:spcBef>
              <a:spcAft>
                <a:spcPts val="0"/>
              </a:spcAft>
              <a:buClr>
                <a:srgbClr val="D82034"/>
              </a:buClr>
              <a:buSzPts val="1300"/>
              <a:buFont typeface="Arial"/>
              <a:buNone/>
              <a:defRPr sz="1300" b="0" i="0" u="none" strike="noStrike" cap="none">
                <a:solidFill>
                  <a:srgbClr val="808080"/>
                </a:solidFill>
                <a:latin typeface="Arial"/>
                <a:ea typeface="Arial"/>
                <a:cs typeface="Arial"/>
                <a:sym typeface="Arial"/>
              </a:defRPr>
            </a:lvl1pPr>
            <a:lvl2pPr marR="0" lvl="1" algn="l" rtl="0">
              <a:lnSpc>
                <a:spcPct val="100000"/>
              </a:lnSpc>
              <a:spcBef>
                <a:spcPts val="8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D82034"/>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D82034"/>
              </a:buClr>
              <a:buSzPts val="1100"/>
              <a:buFont typeface="Arial"/>
              <a:buChar char="–"/>
              <a:defRPr sz="11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D82034"/>
              </a:buClr>
              <a:buSzPts val="1050"/>
              <a:buFont typeface="Arial"/>
              <a:buChar char="•"/>
              <a:defRPr sz="1050" b="0" i="0" u="none" strike="noStrike" cap="none">
                <a:solidFill>
                  <a:schemeClr val="dk1"/>
                </a:solidFill>
                <a:latin typeface="Arial"/>
                <a:ea typeface="Arial"/>
                <a:cs typeface="Arial"/>
                <a:sym typeface="Arial"/>
              </a:defRPr>
            </a:lvl5pPr>
            <a:lvl6pPr marR="0" lvl="5" algn="l" rtl="0">
              <a:spcBef>
                <a:spcPts val="6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6pPr>
            <a:lvl7pPr marR="0" lvl="6" algn="l" rtl="0">
              <a:spcBef>
                <a:spcPts val="6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7pPr>
            <a:lvl8pPr marR="0" lvl="7" algn="l" rtl="0">
              <a:spcBef>
                <a:spcPts val="6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8pPr>
            <a:lvl9pPr marR="0" lvl="8" algn="l" rtl="0">
              <a:spcBef>
                <a:spcPts val="600"/>
              </a:spcBef>
              <a:spcAft>
                <a:spcPts val="600"/>
              </a:spcAft>
              <a:buClr>
                <a:srgbClr val="D82034"/>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7" name="Google Shape;17;p69"/>
          <p:cNvSpPr txBox="1">
            <a:spLocks noGrp="1"/>
          </p:cNvSpPr>
          <p:nvPr>
            <p:ph type="subTitle" idx="1"/>
          </p:nvPr>
        </p:nvSpPr>
        <p:spPr>
          <a:xfrm>
            <a:off x="0" y="4529242"/>
            <a:ext cx="3923928" cy="374785"/>
          </a:xfrm>
          <a:prstGeom prst="rect">
            <a:avLst/>
          </a:prstGeom>
          <a:solidFill>
            <a:schemeClr val="accent1"/>
          </a:solidFill>
          <a:ln>
            <a:noFill/>
          </a:ln>
        </p:spPr>
        <p:txBody>
          <a:bodyPr spcFirstLastPara="1" wrap="square" lIns="396000" tIns="72000" rIns="144000" bIns="162000" anchor="t" anchorCtr="0">
            <a:spAutoFit/>
          </a:bodyPr>
          <a:lstStyle>
            <a:lvl1pPr lvl="0" algn="l">
              <a:lnSpc>
                <a:spcPct val="100000"/>
              </a:lnSpc>
              <a:spcBef>
                <a:spcPts val="0"/>
              </a:spcBef>
              <a:spcAft>
                <a:spcPts val="0"/>
              </a:spcAft>
              <a:buSzPts val="900"/>
              <a:buNone/>
              <a:defRPr sz="900" b="1">
                <a:solidFill>
                  <a:srgbClr val="FFFFFF"/>
                </a:solidFill>
              </a:defRPr>
            </a:lvl1pPr>
            <a:lvl2pPr lvl="1" algn="ctr">
              <a:lnSpc>
                <a:spcPct val="100000"/>
              </a:lnSpc>
              <a:spcBef>
                <a:spcPts val="0"/>
              </a:spcBef>
              <a:spcAft>
                <a:spcPts val="0"/>
              </a:spcAft>
              <a:buSzPts val="1200"/>
              <a:buNone/>
              <a:defRPr>
                <a:solidFill>
                  <a:srgbClr val="888888"/>
                </a:solidFill>
              </a:defRPr>
            </a:lvl2pPr>
            <a:lvl3pPr lvl="2" algn="ctr">
              <a:lnSpc>
                <a:spcPct val="100000"/>
              </a:lnSpc>
              <a:spcBef>
                <a:spcPts val="600"/>
              </a:spcBef>
              <a:spcAft>
                <a:spcPts val="0"/>
              </a:spcAft>
              <a:buSzPts val="1100"/>
              <a:buNone/>
              <a:defRPr>
                <a:solidFill>
                  <a:srgbClr val="888888"/>
                </a:solidFill>
              </a:defRPr>
            </a:lvl3pPr>
            <a:lvl4pPr lvl="3" algn="ctr">
              <a:lnSpc>
                <a:spcPct val="100000"/>
              </a:lnSpc>
              <a:spcBef>
                <a:spcPts val="600"/>
              </a:spcBef>
              <a:spcAft>
                <a:spcPts val="0"/>
              </a:spcAft>
              <a:buSzPts val="1100"/>
              <a:buNone/>
              <a:defRPr>
                <a:solidFill>
                  <a:srgbClr val="888888"/>
                </a:solidFill>
              </a:defRPr>
            </a:lvl4pPr>
            <a:lvl5pPr lvl="4" algn="ctr">
              <a:lnSpc>
                <a:spcPct val="100000"/>
              </a:lnSpc>
              <a:spcBef>
                <a:spcPts val="600"/>
              </a:spcBef>
              <a:spcAft>
                <a:spcPts val="0"/>
              </a:spcAft>
              <a:buSzPts val="1050"/>
              <a:buNone/>
              <a:defRPr>
                <a:solidFill>
                  <a:srgbClr val="888888"/>
                </a:solidFill>
              </a:defRPr>
            </a:lvl5pPr>
            <a:lvl6pPr lvl="5" algn="ctr">
              <a:spcBef>
                <a:spcPts val="600"/>
              </a:spcBef>
              <a:spcAft>
                <a:spcPts val="0"/>
              </a:spcAft>
              <a:buSzPts val="1200"/>
              <a:buNone/>
              <a:defRPr>
                <a:solidFill>
                  <a:srgbClr val="888888"/>
                </a:solidFill>
              </a:defRPr>
            </a:lvl6pPr>
            <a:lvl7pPr lvl="6" algn="ctr">
              <a:spcBef>
                <a:spcPts val="600"/>
              </a:spcBef>
              <a:spcAft>
                <a:spcPts val="0"/>
              </a:spcAft>
              <a:buSzPts val="1200"/>
              <a:buNone/>
              <a:defRPr>
                <a:solidFill>
                  <a:srgbClr val="888888"/>
                </a:solidFill>
              </a:defRPr>
            </a:lvl7pPr>
            <a:lvl8pPr lvl="7" algn="ctr">
              <a:spcBef>
                <a:spcPts val="600"/>
              </a:spcBef>
              <a:spcAft>
                <a:spcPts val="0"/>
              </a:spcAft>
              <a:buSzPts val="1200"/>
              <a:buNone/>
              <a:defRPr>
                <a:solidFill>
                  <a:srgbClr val="888888"/>
                </a:solidFill>
              </a:defRPr>
            </a:lvl8pPr>
            <a:lvl9pPr lvl="8" algn="ctr">
              <a:spcBef>
                <a:spcPts val="600"/>
              </a:spcBef>
              <a:spcAft>
                <a:spcPts val="600"/>
              </a:spcAft>
              <a:buSzPts val="1200"/>
              <a:buNone/>
              <a:defRPr>
                <a:solidFill>
                  <a:srgbClr val="888888"/>
                </a:solidFill>
              </a:defRPr>
            </a:lvl9pPr>
          </a:lstStyle>
          <a:p>
            <a:endParaRPr/>
          </a:p>
        </p:txBody>
      </p:sp>
      <p:sp>
        <p:nvSpPr>
          <p:cNvPr id="18" name="Google Shape;18;p69"/>
          <p:cNvSpPr txBox="1">
            <a:spLocks noGrp="1"/>
          </p:cNvSpPr>
          <p:nvPr>
            <p:ph type="ctrTitle"/>
          </p:nvPr>
        </p:nvSpPr>
        <p:spPr>
          <a:xfrm>
            <a:off x="0" y="3961799"/>
            <a:ext cx="3923928" cy="615250"/>
          </a:xfrm>
          <a:prstGeom prst="rect">
            <a:avLst/>
          </a:prstGeom>
          <a:solidFill>
            <a:schemeClr val="accent1"/>
          </a:solidFill>
          <a:ln>
            <a:noFill/>
          </a:ln>
        </p:spPr>
        <p:txBody>
          <a:bodyPr spcFirstLastPara="1" wrap="square" lIns="396000" tIns="147600" rIns="144000" bIns="118800" anchor="b" anchorCtr="0">
            <a:spAutoFit/>
          </a:bodyPr>
          <a:lstStyle>
            <a:lvl1pPr lvl="0" algn="l">
              <a:lnSpc>
                <a:spcPct val="117391"/>
              </a:lnSpc>
              <a:spcBef>
                <a:spcPts val="0"/>
              </a:spcBef>
              <a:spcAft>
                <a:spcPts val="0"/>
              </a:spcAft>
              <a:buClr>
                <a:srgbClr val="FFFFFF"/>
              </a:buClr>
              <a:buSzPts val="2300"/>
              <a:buFont typeface="Times New Roman"/>
              <a:buNone/>
              <a:defRPr sz="23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69"/>
          <p:cNvSpPr/>
          <p:nvPr/>
        </p:nvSpPr>
        <p:spPr>
          <a:xfrm>
            <a:off x="7192950" y="-7200"/>
            <a:ext cx="1627200" cy="1368458"/>
          </a:xfrm>
          <a:custGeom>
            <a:avLst/>
            <a:gdLst/>
            <a:ahLst/>
            <a:cxnLst/>
            <a:rect l="l" t="t" r="r" b="b"/>
            <a:pathLst>
              <a:path w="4824537" h="4112861" extrusionOk="0">
                <a:moveTo>
                  <a:pt x="0" y="0"/>
                </a:moveTo>
                <a:lnTo>
                  <a:pt x="4824537" y="0"/>
                </a:lnTo>
                <a:lnTo>
                  <a:pt x="4824537" y="3751737"/>
                </a:lnTo>
                <a:cubicBezTo>
                  <a:pt x="3231541" y="3785819"/>
                  <a:pt x="1634302" y="3906720"/>
                  <a:pt x="0" y="4112861"/>
                </a:cubicBezTo>
                <a:lnTo>
                  <a:pt x="0" y="0"/>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pic>
        <p:nvPicPr>
          <p:cNvPr id="21" name="Google Shape;21;p69"/>
          <p:cNvPicPr preferRelativeResize="0"/>
          <p:nvPr/>
        </p:nvPicPr>
        <p:blipFill rotWithShape="1">
          <a:blip r:embed="rId2">
            <a:alphaModFix/>
          </a:blip>
          <a:srcRect/>
          <a:stretch/>
        </p:blipFill>
        <p:spPr>
          <a:xfrm>
            <a:off x="7528050" y="290386"/>
            <a:ext cx="851570" cy="59369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and Content 1/3 - 2/3">
  <p:cSld name="Image and Content 1/3 - 2/3">
    <p:spTree>
      <p:nvGrpSpPr>
        <p:cNvPr id="1" name="Shape 55"/>
        <p:cNvGrpSpPr/>
        <p:nvPr/>
      </p:nvGrpSpPr>
      <p:grpSpPr>
        <a:xfrm>
          <a:off x="0" y="0"/>
          <a:ext cx="0" cy="0"/>
          <a:chOff x="0" y="0"/>
          <a:chExt cx="0" cy="0"/>
        </a:xfrm>
      </p:grpSpPr>
      <p:sp>
        <p:nvSpPr>
          <p:cNvPr id="56" name="Google Shape;56;p91"/>
          <p:cNvSpPr txBox="1">
            <a:spLocks noGrp="1"/>
          </p:cNvSpPr>
          <p:nvPr>
            <p:ph type="title"/>
          </p:nvPr>
        </p:nvSpPr>
        <p:spPr>
          <a:xfrm>
            <a:off x="250826" y="99765"/>
            <a:ext cx="8562180" cy="957535"/>
          </a:xfrm>
          <a:prstGeom prst="rect">
            <a:avLst/>
          </a:prstGeom>
          <a:noFill/>
          <a:ln>
            <a:noFill/>
          </a:ln>
        </p:spPr>
        <p:txBody>
          <a:bodyPr spcFirstLastPara="1" wrap="square" lIns="36000" tIns="36000" rIns="0" bIns="0" anchor="t"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91"/>
          <p:cNvSpPr>
            <a:spLocks noGrp="1"/>
          </p:cNvSpPr>
          <p:nvPr>
            <p:ph type="pic" idx="2"/>
          </p:nvPr>
        </p:nvSpPr>
        <p:spPr>
          <a:xfrm>
            <a:off x="250823" y="1562100"/>
            <a:ext cx="2808000" cy="3600449"/>
          </a:xfrm>
          <a:prstGeom prst="rect">
            <a:avLst/>
          </a:prstGeom>
          <a:noFill/>
          <a:ln>
            <a:noFill/>
          </a:ln>
        </p:spPr>
        <p:txBody>
          <a:bodyPr spcFirstLastPara="1" wrap="square" lIns="0" tIns="0" rIns="0" bIns="432000" anchor="ctr" anchorCtr="0">
            <a:noAutofit/>
          </a:bodyPr>
          <a:lstStyle>
            <a:lvl1pPr marR="0" lvl="0" algn="ctr" rtl="0">
              <a:lnSpc>
                <a:spcPct val="100000"/>
              </a:lnSpc>
              <a:spcBef>
                <a:spcPts val="0"/>
              </a:spcBef>
              <a:spcAft>
                <a:spcPts val="0"/>
              </a:spcAft>
              <a:buClr>
                <a:srgbClr val="D82034"/>
              </a:buClr>
              <a:buSzPts val="1300"/>
              <a:buFont typeface="Arial"/>
              <a:buNone/>
              <a:defRPr sz="1300" b="0" i="0" u="none" strike="noStrike" cap="none">
                <a:solidFill>
                  <a:srgbClr val="808080"/>
                </a:solidFill>
                <a:latin typeface="Arial"/>
                <a:ea typeface="Arial"/>
                <a:cs typeface="Arial"/>
                <a:sym typeface="Arial"/>
              </a:defRPr>
            </a:lvl1pPr>
            <a:lvl2pPr marR="0" lvl="1" algn="l" rtl="0">
              <a:lnSpc>
                <a:spcPct val="100000"/>
              </a:lnSpc>
              <a:spcBef>
                <a:spcPts val="8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D82034"/>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D82034"/>
              </a:buClr>
              <a:buSzPts val="1100"/>
              <a:buFont typeface="Arial"/>
              <a:buChar char="–"/>
              <a:defRPr sz="11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D82034"/>
              </a:buClr>
              <a:buSzPts val="1050"/>
              <a:buFont typeface="Arial"/>
              <a:buChar char="•"/>
              <a:defRPr sz="1050" b="0" i="0" u="none" strike="noStrike" cap="none">
                <a:solidFill>
                  <a:schemeClr val="dk1"/>
                </a:solidFill>
                <a:latin typeface="Arial"/>
                <a:ea typeface="Arial"/>
                <a:cs typeface="Arial"/>
                <a:sym typeface="Arial"/>
              </a:defRPr>
            </a:lvl5pPr>
            <a:lvl6pPr marR="0" lvl="5" algn="l" rtl="0">
              <a:spcBef>
                <a:spcPts val="6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6pPr>
            <a:lvl7pPr marR="0" lvl="6" algn="l" rtl="0">
              <a:spcBef>
                <a:spcPts val="6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7pPr>
            <a:lvl8pPr marR="0" lvl="7" algn="l" rtl="0">
              <a:spcBef>
                <a:spcPts val="6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8pPr>
            <a:lvl9pPr marR="0" lvl="8" algn="l" rtl="0">
              <a:spcBef>
                <a:spcPts val="600"/>
              </a:spcBef>
              <a:spcAft>
                <a:spcPts val="600"/>
              </a:spcAft>
              <a:buClr>
                <a:srgbClr val="D82034"/>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58" name="Google Shape;58;p91"/>
          <p:cNvSpPr txBox="1">
            <a:spLocks noGrp="1"/>
          </p:cNvSpPr>
          <p:nvPr>
            <p:ph type="body" idx="1"/>
          </p:nvPr>
        </p:nvSpPr>
        <p:spPr>
          <a:xfrm>
            <a:off x="3132137" y="1562100"/>
            <a:ext cx="5688013" cy="3600448"/>
          </a:xfrm>
          <a:prstGeom prst="rect">
            <a:avLst/>
          </a:prstGeom>
          <a:noFill/>
          <a:ln>
            <a:noFill/>
          </a:ln>
        </p:spPr>
        <p:txBody>
          <a:bodyPr spcFirstLastPara="1" wrap="square" lIns="36000" tIns="0" rIns="0" bIns="0" anchor="t" anchorCtr="0">
            <a:no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8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1/3 - 2/3">
  <p:cSld name="Two Content 1/3 - 2/3">
    <p:spTree>
      <p:nvGrpSpPr>
        <p:cNvPr id="1" name="Shape 59"/>
        <p:cNvGrpSpPr/>
        <p:nvPr/>
      </p:nvGrpSpPr>
      <p:grpSpPr>
        <a:xfrm>
          <a:off x="0" y="0"/>
          <a:ext cx="0" cy="0"/>
          <a:chOff x="0" y="0"/>
          <a:chExt cx="0" cy="0"/>
        </a:xfrm>
      </p:grpSpPr>
      <p:sp>
        <p:nvSpPr>
          <p:cNvPr id="60" name="Google Shape;60;p92"/>
          <p:cNvSpPr txBox="1">
            <a:spLocks noGrp="1"/>
          </p:cNvSpPr>
          <p:nvPr>
            <p:ph type="title"/>
          </p:nvPr>
        </p:nvSpPr>
        <p:spPr>
          <a:xfrm>
            <a:off x="250826" y="99765"/>
            <a:ext cx="8562180" cy="957535"/>
          </a:xfrm>
          <a:prstGeom prst="rect">
            <a:avLst/>
          </a:prstGeom>
          <a:noFill/>
          <a:ln>
            <a:noFill/>
          </a:ln>
        </p:spPr>
        <p:txBody>
          <a:bodyPr spcFirstLastPara="1" wrap="square" lIns="36000" tIns="36000" rIns="0" bIns="0" anchor="t"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92"/>
          <p:cNvSpPr txBox="1">
            <a:spLocks noGrp="1"/>
          </p:cNvSpPr>
          <p:nvPr>
            <p:ph type="body" idx="1"/>
          </p:nvPr>
        </p:nvSpPr>
        <p:spPr>
          <a:xfrm>
            <a:off x="3706812" y="1562100"/>
            <a:ext cx="5113338" cy="3600450"/>
          </a:xfrm>
          <a:prstGeom prst="rect">
            <a:avLst/>
          </a:prstGeom>
          <a:noFill/>
          <a:ln>
            <a:noFill/>
          </a:ln>
        </p:spPr>
        <p:txBody>
          <a:bodyPr spcFirstLastPara="1" wrap="square" lIns="36000" tIns="0" rIns="0" bIns="0" anchor="t" anchorCtr="0">
            <a:no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8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62" name="Google Shape;62;p92"/>
          <p:cNvSpPr txBox="1">
            <a:spLocks noGrp="1"/>
          </p:cNvSpPr>
          <p:nvPr>
            <p:ph type="body" idx="2"/>
          </p:nvPr>
        </p:nvSpPr>
        <p:spPr>
          <a:xfrm>
            <a:off x="250825" y="1562100"/>
            <a:ext cx="2881313" cy="3600450"/>
          </a:xfrm>
          <a:prstGeom prst="rect">
            <a:avLst/>
          </a:prstGeom>
          <a:noFill/>
          <a:ln>
            <a:noFill/>
          </a:ln>
        </p:spPr>
        <p:txBody>
          <a:bodyPr spcFirstLastPara="1" wrap="square" lIns="36000" tIns="0" rIns="0" bIns="0" anchor="t" anchorCtr="0">
            <a:no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8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2/3 - 1/3">
  <p:cSld name="Two Content 2/3 - 1/3">
    <p:spTree>
      <p:nvGrpSpPr>
        <p:cNvPr id="1" name="Shape 63"/>
        <p:cNvGrpSpPr/>
        <p:nvPr/>
      </p:nvGrpSpPr>
      <p:grpSpPr>
        <a:xfrm>
          <a:off x="0" y="0"/>
          <a:ext cx="0" cy="0"/>
          <a:chOff x="0" y="0"/>
          <a:chExt cx="0" cy="0"/>
        </a:xfrm>
      </p:grpSpPr>
      <p:sp>
        <p:nvSpPr>
          <p:cNvPr id="64" name="Google Shape;64;p93"/>
          <p:cNvSpPr txBox="1">
            <a:spLocks noGrp="1"/>
          </p:cNvSpPr>
          <p:nvPr>
            <p:ph type="title"/>
          </p:nvPr>
        </p:nvSpPr>
        <p:spPr>
          <a:xfrm>
            <a:off x="250826" y="99765"/>
            <a:ext cx="8562180" cy="957535"/>
          </a:xfrm>
          <a:prstGeom prst="rect">
            <a:avLst/>
          </a:prstGeom>
          <a:noFill/>
          <a:ln>
            <a:noFill/>
          </a:ln>
        </p:spPr>
        <p:txBody>
          <a:bodyPr spcFirstLastPara="1" wrap="square" lIns="36000" tIns="36000" rIns="0" bIns="0" anchor="t"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93"/>
          <p:cNvSpPr txBox="1">
            <a:spLocks noGrp="1"/>
          </p:cNvSpPr>
          <p:nvPr>
            <p:ph type="body" idx="1"/>
          </p:nvPr>
        </p:nvSpPr>
        <p:spPr>
          <a:xfrm>
            <a:off x="250824" y="1562100"/>
            <a:ext cx="5185668" cy="3600450"/>
          </a:xfrm>
          <a:prstGeom prst="rect">
            <a:avLst/>
          </a:prstGeom>
          <a:noFill/>
          <a:ln>
            <a:noFill/>
          </a:ln>
        </p:spPr>
        <p:txBody>
          <a:bodyPr spcFirstLastPara="1" wrap="square" lIns="36000" tIns="0" rIns="0" bIns="0" anchor="t" anchorCtr="0">
            <a:no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8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66" name="Google Shape;66;p93"/>
          <p:cNvSpPr txBox="1">
            <a:spLocks noGrp="1"/>
          </p:cNvSpPr>
          <p:nvPr>
            <p:ph type="body" idx="2"/>
          </p:nvPr>
        </p:nvSpPr>
        <p:spPr>
          <a:xfrm>
            <a:off x="4532325" y="1562100"/>
            <a:ext cx="4287900" cy="3600600"/>
          </a:xfrm>
          <a:prstGeom prst="rect">
            <a:avLst/>
          </a:prstGeom>
          <a:noFill/>
          <a:ln>
            <a:noFill/>
          </a:ln>
        </p:spPr>
        <p:txBody>
          <a:bodyPr spcFirstLastPara="1" wrap="square" lIns="36000" tIns="0" rIns="0" bIns="0" anchor="t" anchorCtr="0">
            <a:noAutofit/>
          </a:bodyPr>
          <a:lstStyle>
            <a:lvl1pPr marL="457200" marR="0" lvl="0" indent="-342900" algn="l" rtl="0">
              <a:lnSpc>
                <a:spcPct val="100000"/>
              </a:lnSpc>
              <a:spcBef>
                <a:spcPts val="0"/>
              </a:spcBef>
              <a:spcAft>
                <a:spcPts val="0"/>
              </a:spcAft>
              <a:buSzPts val="1800"/>
              <a:buChar char="•"/>
              <a:defRPr/>
            </a:lvl1pPr>
            <a:lvl2pPr marL="914400" lvl="1" indent="-323850" algn="l">
              <a:lnSpc>
                <a:spcPct val="100000"/>
              </a:lnSpc>
              <a:spcBef>
                <a:spcPts val="800"/>
              </a:spcBef>
              <a:spcAft>
                <a:spcPts val="0"/>
              </a:spcAft>
              <a:buSzPts val="1500"/>
              <a:buChar char="–"/>
              <a:defRPr sz="1500"/>
            </a:lvl2pPr>
            <a:lvl3pPr marL="1371600" lvl="2" indent="-317500" algn="l">
              <a:lnSpc>
                <a:spcPct val="100000"/>
              </a:lnSpc>
              <a:spcBef>
                <a:spcPts val="600"/>
              </a:spcBef>
              <a:spcAft>
                <a:spcPts val="0"/>
              </a:spcAft>
              <a:buSzPts val="1400"/>
              <a:buChar char="•"/>
              <a:defRPr sz="1400"/>
            </a:lvl3pPr>
            <a:lvl4pPr marL="1828800" lvl="3" indent="-311150" algn="l">
              <a:lnSpc>
                <a:spcPct val="100000"/>
              </a:lnSpc>
              <a:spcBef>
                <a:spcPts val="600"/>
              </a:spcBef>
              <a:spcAft>
                <a:spcPts val="0"/>
              </a:spcAft>
              <a:buSzPts val="1300"/>
              <a:buChar char="–"/>
              <a:defRPr sz="1300"/>
            </a:lvl4pPr>
            <a:lvl5pPr marL="2286000" lvl="4" indent="-304800" algn="l">
              <a:lnSpc>
                <a:spcPct val="100000"/>
              </a:lnSpc>
              <a:spcBef>
                <a:spcPts val="600"/>
              </a:spcBef>
              <a:spcAft>
                <a:spcPts val="0"/>
              </a:spcAft>
              <a:buSzPts val="1200"/>
              <a:buChar char="•"/>
              <a:defRPr sz="1200"/>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Key Message">
  <p:cSld name="Key Message">
    <p:spTree>
      <p:nvGrpSpPr>
        <p:cNvPr id="1" name="Shape 67"/>
        <p:cNvGrpSpPr/>
        <p:nvPr/>
      </p:nvGrpSpPr>
      <p:grpSpPr>
        <a:xfrm>
          <a:off x="0" y="0"/>
          <a:ext cx="0" cy="0"/>
          <a:chOff x="0" y="0"/>
          <a:chExt cx="0" cy="0"/>
        </a:xfrm>
      </p:grpSpPr>
      <p:sp>
        <p:nvSpPr>
          <p:cNvPr id="68" name="Google Shape;68;p94"/>
          <p:cNvSpPr txBox="1">
            <a:spLocks noGrp="1"/>
          </p:cNvSpPr>
          <p:nvPr>
            <p:ph type="title"/>
          </p:nvPr>
        </p:nvSpPr>
        <p:spPr>
          <a:xfrm>
            <a:off x="250826" y="121196"/>
            <a:ext cx="7200900" cy="528794"/>
          </a:xfrm>
          <a:prstGeom prst="rect">
            <a:avLst/>
          </a:prstGeom>
          <a:noFill/>
          <a:ln>
            <a:noFill/>
          </a:ln>
        </p:spPr>
        <p:txBody>
          <a:bodyPr spcFirstLastPara="1" wrap="square" lIns="36000" tIns="36000" rIns="0" bIns="0" anchor="t" anchorCtr="0">
            <a:noAutofit/>
          </a:bodyPr>
          <a:lstStyle>
            <a:lvl1pPr lvl="0" algn="l">
              <a:spcBef>
                <a:spcPts val="0"/>
              </a:spcBef>
              <a:spcAft>
                <a:spcPts val="0"/>
              </a:spcAft>
              <a:buClr>
                <a:schemeClr val="accent1"/>
              </a:buClr>
              <a:buSzPts val="2400"/>
              <a:buFont typeface="Times New Roman"/>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4"/>
          <p:cNvSpPr txBox="1">
            <a:spLocks noGrp="1"/>
          </p:cNvSpPr>
          <p:nvPr>
            <p:ph type="body" idx="1"/>
          </p:nvPr>
        </p:nvSpPr>
        <p:spPr>
          <a:xfrm>
            <a:off x="317502" y="1023400"/>
            <a:ext cx="7167600" cy="637800"/>
          </a:xfrm>
          <a:prstGeom prst="rect">
            <a:avLst/>
          </a:prstGeom>
          <a:solidFill>
            <a:schemeClr val="accent1"/>
          </a:solidFill>
          <a:ln>
            <a:noFill/>
          </a:ln>
        </p:spPr>
        <p:txBody>
          <a:bodyPr spcFirstLastPara="1" wrap="square" lIns="108000" tIns="72000" rIns="108000" bIns="72000" anchor="t" anchorCtr="0">
            <a:spAutoFit/>
          </a:bodyPr>
          <a:lstStyle>
            <a:lvl1pPr marL="457200" lvl="0" indent="-228600" algn="l">
              <a:lnSpc>
                <a:spcPct val="100000"/>
              </a:lnSpc>
              <a:spcBef>
                <a:spcPts val="0"/>
              </a:spcBef>
              <a:spcAft>
                <a:spcPts val="0"/>
              </a:spcAft>
              <a:buSzPts val="1300"/>
              <a:buNone/>
              <a:defRPr b="1">
                <a:solidFill>
                  <a:srgbClr val="FFFFFF"/>
                </a:solidFill>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re seul">
    <p:spTree>
      <p:nvGrpSpPr>
        <p:cNvPr id="1" name="Shape 70"/>
        <p:cNvGrpSpPr/>
        <p:nvPr/>
      </p:nvGrpSpPr>
      <p:grpSpPr>
        <a:xfrm>
          <a:off x="0" y="0"/>
          <a:ext cx="0" cy="0"/>
          <a:chOff x="0" y="0"/>
          <a:chExt cx="0" cy="0"/>
        </a:xfrm>
      </p:grpSpPr>
      <p:sp>
        <p:nvSpPr>
          <p:cNvPr id="71" name="Google Shape;71;p95"/>
          <p:cNvSpPr txBox="1">
            <a:spLocks noGrp="1"/>
          </p:cNvSpPr>
          <p:nvPr>
            <p:ph type="title"/>
          </p:nvPr>
        </p:nvSpPr>
        <p:spPr>
          <a:xfrm>
            <a:off x="250826" y="99765"/>
            <a:ext cx="8562180" cy="957535"/>
          </a:xfrm>
          <a:prstGeom prst="rect">
            <a:avLst/>
          </a:prstGeom>
          <a:noFill/>
          <a:ln>
            <a:noFill/>
          </a:ln>
        </p:spPr>
        <p:txBody>
          <a:bodyPr spcFirstLastPara="1" wrap="square" lIns="36000" tIns="36000" rIns="0" bIns="0" anchor="t"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losing">
  <p:cSld name="Closing">
    <p:bg>
      <p:bgPr>
        <a:solidFill>
          <a:srgbClr val="D82034"/>
        </a:solidFill>
        <a:effectLst/>
      </p:bgPr>
    </p:bg>
    <p:spTree>
      <p:nvGrpSpPr>
        <p:cNvPr id="1" name="Shape 73"/>
        <p:cNvGrpSpPr/>
        <p:nvPr/>
      </p:nvGrpSpPr>
      <p:grpSpPr>
        <a:xfrm>
          <a:off x="0" y="0"/>
          <a:ext cx="0" cy="0"/>
          <a:chOff x="0" y="0"/>
          <a:chExt cx="0" cy="0"/>
        </a:xfrm>
      </p:grpSpPr>
      <p:sp>
        <p:nvSpPr>
          <p:cNvPr id="75" name="Google Shape;75;p97"/>
          <p:cNvSpPr/>
          <p:nvPr/>
        </p:nvSpPr>
        <p:spPr>
          <a:xfrm>
            <a:off x="7192950" y="-7200"/>
            <a:ext cx="1627200" cy="1368458"/>
          </a:xfrm>
          <a:custGeom>
            <a:avLst/>
            <a:gdLst/>
            <a:ahLst/>
            <a:cxnLst/>
            <a:rect l="l" t="t" r="r" b="b"/>
            <a:pathLst>
              <a:path w="4824537" h="4112861" extrusionOk="0">
                <a:moveTo>
                  <a:pt x="0" y="0"/>
                </a:moveTo>
                <a:lnTo>
                  <a:pt x="4824537" y="0"/>
                </a:lnTo>
                <a:lnTo>
                  <a:pt x="4824537" y="3751737"/>
                </a:lnTo>
                <a:cubicBezTo>
                  <a:pt x="3231541" y="3785819"/>
                  <a:pt x="1634302" y="3906720"/>
                  <a:pt x="0" y="4112861"/>
                </a:cubicBezTo>
                <a:lnTo>
                  <a:pt x="0" y="0"/>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pic>
        <p:nvPicPr>
          <p:cNvPr id="76" name="Google Shape;76;p97"/>
          <p:cNvPicPr preferRelativeResize="0"/>
          <p:nvPr/>
        </p:nvPicPr>
        <p:blipFill rotWithShape="1">
          <a:blip r:embed="rId2">
            <a:alphaModFix/>
          </a:blip>
          <a:srcRect/>
          <a:stretch/>
        </p:blipFill>
        <p:spPr>
          <a:xfrm>
            <a:off x="7528050" y="290386"/>
            <a:ext cx="851570" cy="593697"/>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Closing with Image">
  <p:cSld name="Closing with Image">
    <p:bg>
      <p:bgPr>
        <a:solidFill>
          <a:srgbClr val="D82034"/>
        </a:solidFill>
        <a:effectLst/>
      </p:bgPr>
    </p:bg>
    <p:spTree>
      <p:nvGrpSpPr>
        <p:cNvPr id="1" name="Shape 77"/>
        <p:cNvGrpSpPr/>
        <p:nvPr/>
      </p:nvGrpSpPr>
      <p:grpSpPr>
        <a:xfrm>
          <a:off x="0" y="0"/>
          <a:ext cx="0" cy="0"/>
          <a:chOff x="0" y="0"/>
          <a:chExt cx="0" cy="0"/>
        </a:xfrm>
      </p:grpSpPr>
      <p:sp>
        <p:nvSpPr>
          <p:cNvPr id="78" name="Google Shape;78;p98"/>
          <p:cNvSpPr/>
          <p:nvPr/>
        </p:nvSpPr>
        <p:spPr>
          <a:xfrm>
            <a:off x="7192950" y="-7200"/>
            <a:ext cx="1627200" cy="1368458"/>
          </a:xfrm>
          <a:custGeom>
            <a:avLst/>
            <a:gdLst/>
            <a:ahLst/>
            <a:cxnLst/>
            <a:rect l="l" t="t" r="r" b="b"/>
            <a:pathLst>
              <a:path w="4824537" h="4112861" extrusionOk="0">
                <a:moveTo>
                  <a:pt x="0" y="0"/>
                </a:moveTo>
                <a:lnTo>
                  <a:pt x="4824537" y="0"/>
                </a:lnTo>
                <a:lnTo>
                  <a:pt x="4824537" y="3751737"/>
                </a:lnTo>
                <a:cubicBezTo>
                  <a:pt x="3231541" y="3785819"/>
                  <a:pt x="1634302" y="3906720"/>
                  <a:pt x="0" y="4112861"/>
                </a:cubicBezTo>
                <a:lnTo>
                  <a:pt x="0" y="0"/>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98"/>
          <p:cNvSpPr>
            <a:spLocks noGrp="1"/>
          </p:cNvSpPr>
          <p:nvPr>
            <p:ph type="pic" idx="2"/>
          </p:nvPr>
        </p:nvSpPr>
        <p:spPr>
          <a:xfrm>
            <a:off x="0" y="0"/>
            <a:ext cx="9144000" cy="5715000"/>
          </a:xfrm>
          <a:prstGeom prst="rect">
            <a:avLst/>
          </a:prstGeom>
          <a:noFill/>
          <a:ln>
            <a:noFill/>
          </a:ln>
        </p:spPr>
        <p:txBody>
          <a:bodyPr spcFirstLastPara="1" wrap="square" lIns="36000" tIns="0" rIns="0" bIns="432000" anchor="ctr" anchorCtr="0">
            <a:noAutofit/>
          </a:bodyPr>
          <a:lstStyle>
            <a:lvl1pPr marR="0" lvl="0" algn="ctr" rtl="0">
              <a:lnSpc>
                <a:spcPct val="100000"/>
              </a:lnSpc>
              <a:spcBef>
                <a:spcPts val="0"/>
              </a:spcBef>
              <a:spcAft>
                <a:spcPts val="0"/>
              </a:spcAft>
              <a:buClr>
                <a:srgbClr val="D82034"/>
              </a:buClr>
              <a:buSzPts val="1300"/>
              <a:buFont typeface="Arial"/>
              <a:buNone/>
              <a:defRPr sz="1300" b="0" i="0" u="none" strike="noStrike" cap="none">
                <a:solidFill>
                  <a:srgbClr val="808080"/>
                </a:solidFill>
                <a:latin typeface="Arial"/>
                <a:ea typeface="Arial"/>
                <a:cs typeface="Arial"/>
                <a:sym typeface="Arial"/>
              </a:defRPr>
            </a:lvl1pPr>
            <a:lvl2pPr marR="0" lvl="1" algn="l" rtl="0">
              <a:lnSpc>
                <a:spcPct val="100000"/>
              </a:lnSpc>
              <a:spcBef>
                <a:spcPts val="8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D82034"/>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D82034"/>
              </a:buClr>
              <a:buSzPts val="1100"/>
              <a:buFont typeface="Arial"/>
              <a:buChar char="–"/>
              <a:defRPr sz="11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D82034"/>
              </a:buClr>
              <a:buSzPts val="1050"/>
              <a:buFont typeface="Arial"/>
              <a:buChar char="•"/>
              <a:defRPr sz="1050" b="0" i="0" u="none" strike="noStrike" cap="none">
                <a:solidFill>
                  <a:schemeClr val="dk1"/>
                </a:solidFill>
                <a:latin typeface="Arial"/>
                <a:ea typeface="Arial"/>
                <a:cs typeface="Arial"/>
                <a:sym typeface="Arial"/>
              </a:defRPr>
            </a:lvl5pPr>
            <a:lvl6pPr marR="0" lvl="5" algn="l" rtl="0">
              <a:spcBef>
                <a:spcPts val="6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6pPr>
            <a:lvl7pPr marR="0" lvl="6" algn="l" rtl="0">
              <a:spcBef>
                <a:spcPts val="6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7pPr>
            <a:lvl8pPr marR="0" lvl="7" algn="l" rtl="0">
              <a:spcBef>
                <a:spcPts val="6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8pPr>
            <a:lvl9pPr marR="0" lvl="8" algn="l" rtl="0">
              <a:spcBef>
                <a:spcPts val="600"/>
              </a:spcBef>
              <a:spcAft>
                <a:spcPts val="600"/>
              </a:spcAft>
              <a:buClr>
                <a:srgbClr val="D82034"/>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pic>
        <p:nvPicPr>
          <p:cNvPr id="81" name="Google Shape;81;p98"/>
          <p:cNvPicPr preferRelativeResize="0"/>
          <p:nvPr/>
        </p:nvPicPr>
        <p:blipFill rotWithShape="1">
          <a:blip r:embed="rId2">
            <a:alphaModFix/>
          </a:blip>
          <a:srcRect/>
          <a:stretch/>
        </p:blipFill>
        <p:spPr>
          <a:xfrm>
            <a:off x="7528050" y="290386"/>
            <a:ext cx="851570" cy="593697"/>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ull width Content" userDrawn="1">
  <p:cSld name="1_Title and full wid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Modifiez le style du titre</a:t>
            </a:r>
          </a:p>
        </p:txBody>
      </p:sp>
      <p:sp>
        <p:nvSpPr>
          <p:cNvPr id="5" name="Content Placeholder 4"/>
          <p:cNvSpPr>
            <a:spLocks noGrp="1"/>
          </p:cNvSpPr>
          <p:nvPr>
            <p:ph sz="quarter" idx="12"/>
          </p:nvPr>
        </p:nvSpPr>
        <p:spPr>
          <a:xfrm>
            <a:off x="250823" y="1562099"/>
            <a:ext cx="8569327" cy="3600450"/>
          </a:xfrm>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2492012766"/>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full width Content">
  <p:cSld name="Title and full width Content">
    <p:spTree>
      <p:nvGrpSpPr>
        <p:cNvPr id="1" name="Shape 22"/>
        <p:cNvGrpSpPr/>
        <p:nvPr/>
      </p:nvGrpSpPr>
      <p:grpSpPr>
        <a:xfrm>
          <a:off x="0" y="0"/>
          <a:ext cx="0" cy="0"/>
          <a:chOff x="0" y="0"/>
          <a:chExt cx="0" cy="0"/>
        </a:xfrm>
      </p:grpSpPr>
      <p:sp>
        <p:nvSpPr>
          <p:cNvPr id="23" name="Google Shape;23;p70"/>
          <p:cNvSpPr txBox="1">
            <a:spLocks noGrp="1"/>
          </p:cNvSpPr>
          <p:nvPr>
            <p:ph type="title"/>
          </p:nvPr>
        </p:nvSpPr>
        <p:spPr>
          <a:xfrm>
            <a:off x="250826" y="99765"/>
            <a:ext cx="8562180" cy="885527"/>
          </a:xfrm>
          <a:prstGeom prst="rect">
            <a:avLst/>
          </a:prstGeom>
          <a:noFill/>
          <a:ln>
            <a:noFill/>
          </a:ln>
        </p:spPr>
        <p:txBody>
          <a:bodyPr spcFirstLastPara="1" wrap="square" lIns="36000" tIns="36000" rIns="0" bIns="0" anchor="t"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0"/>
          <p:cNvSpPr txBox="1">
            <a:spLocks noGrp="1"/>
          </p:cNvSpPr>
          <p:nvPr>
            <p:ph type="body" idx="1"/>
          </p:nvPr>
        </p:nvSpPr>
        <p:spPr>
          <a:xfrm>
            <a:off x="250823" y="1417340"/>
            <a:ext cx="8569327" cy="3745209"/>
          </a:xfrm>
          <a:prstGeom prst="rect">
            <a:avLst/>
          </a:prstGeom>
          <a:noFill/>
          <a:ln>
            <a:noFill/>
          </a:ln>
        </p:spPr>
        <p:txBody>
          <a:bodyPr spcFirstLastPara="1" wrap="square" lIns="36000" tIns="0" rIns="0" bIns="0" anchor="t" anchorCtr="0">
            <a:no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8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ull width Content">
  <p:cSld name="1_Title and full width Content">
    <p:spTree>
      <p:nvGrpSpPr>
        <p:cNvPr id="1" name="Shape 25"/>
        <p:cNvGrpSpPr/>
        <p:nvPr/>
      </p:nvGrpSpPr>
      <p:grpSpPr>
        <a:xfrm>
          <a:off x="0" y="0"/>
          <a:ext cx="0" cy="0"/>
          <a:chOff x="0" y="0"/>
          <a:chExt cx="0" cy="0"/>
        </a:xfrm>
      </p:grpSpPr>
      <p:sp>
        <p:nvSpPr>
          <p:cNvPr id="26" name="Google Shape;26;p71"/>
          <p:cNvSpPr txBox="1">
            <a:spLocks noGrp="1"/>
          </p:cNvSpPr>
          <p:nvPr>
            <p:ph type="title"/>
          </p:nvPr>
        </p:nvSpPr>
        <p:spPr>
          <a:xfrm>
            <a:off x="250826" y="121196"/>
            <a:ext cx="7200900" cy="1080667"/>
          </a:xfrm>
          <a:prstGeom prst="rect">
            <a:avLst/>
          </a:prstGeom>
          <a:noFill/>
          <a:ln>
            <a:noFill/>
          </a:ln>
        </p:spPr>
        <p:txBody>
          <a:bodyPr spcFirstLastPara="1" wrap="square" lIns="36000" tIns="36000" rIns="0" bIns="0" anchor="t" anchorCtr="0">
            <a:noAutofit/>
          </a:bodyPr>
          <a:lstStyle>
            <a:lvl1pPr lvl="0" algn="l">
              <a:lnSpc>
                <a:spcPct val="100000"/>
              </a:lnSpc>
              <a:spcBef>
                <a:spcPts val="0"/>
              </a:spcBef>
              <a:spcAft>
                <a:spcPts val="0"/>
              </a:spcAft>
              <a:buClr>
                <a:schemeClr val="dk2"/>
              </a:buClr>
              <a:buSzPts val="1800"/>
              <a:buFont typeface="Times New Roma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71"/>
          <p:cNvSpPr txBox="1">
            <a:spLocks noGrp="1"/>
          </p:cNvSpPr>
          <p:nvPr>
            <p:ph type="body" idx="1"/>
          </p:nvPr>
        </p:nvSpPr>
        <p:spPr>
          <a:xfrm>
            <a:off x="250823" y="1562099"/>
            <a:ext cx="8569200" cy="3600600"/>
          </a:xfrm>
          <a:prstGeom prst="rect">
            <a:avLst/>
          </a:prstGeom>
          <a:noFill/>
          <a:ln>
            <a:noFill/>
          </a:ln>
        </p:spPr>
        <p:txBody>
          <a:bodyPr spcFirstLastPara="1" wrap="square" lIns="36000" tIns="0" rIns="0" bIns="0" anchor="t" anchorCtr="0">
            <a:no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8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p:cSld name="Titre de section">
    <p:bg>
      <p:bgPr>
        <a:solidFill>
          <a:schemeClr val="accent1"/>
        </a:solidFill>
        <a:effectLst/>
      </p:bgPr>
    </p:bg>
    <p:spTree>
      <p:nvGrpSpPr>
        <p:cNvPr id="1" name="Shape 28"/>
        <p:cNvGrpSpPr/>
        <p:nvPr/>
      </p:nvGrpSpPr>
      <p:grpSpPr>
        <a:xfrm>
          <a:off x="0" y="0"/>
          <a:ext cx="0" cy="0"/>
          <a:chOff x="0" y="0"/>
          <a:chExt cx="0" cy="0"/>
        </a:xfrm>
      </p:grpSpPr>
      <p:sp>
        <p:nvSpPr>
          <p:cNvPr id="29" name="Google Shape;29;p72"/>
          <p:cNvSpPr txBox="1">
            <a:spLocks noGrp="1"/>
          </p:cNvSpPr>
          <p:nvPr>
            <p:ph type="title"/>
          </p:nvPr>
        </p:nvSpPr>
        <p:spPr>
          <a:xfrm>
            <a:off x="250825" y="1836263"/>
            <a:ext cx="5761038" cy="1021237"/>
          </a:xfrm>
          <a:prstGeom prst="rect">
            <a:avLst/>
          </a:prstGeom>
          <a:noFill/>
          <a:ln>
            <a:noFill/>
          </a:ln>
        </p:spPr>
        <p:txBody>
          <a:bodyPr spcFirstLastPara="1" wrap="square" lIns="36000" tIns="36000" rIns="0" bIns="0" anchor="b" anchorCtr="0">
            <a:noAutofit/>
          </a:bodyPr>
          <a:lstStyle>
            <a:lvl1pPr lvl="0" algn="l">
              <a:spcBef>
                <a:spcPts val="0"/>
              </a:spcBef>
              <a:spcAft>
                <a:spcPts val="0"/>
              </a:spcAft>
              <a:buClr>
                <a:srgbClr val="FFFFFF"/>
              </a:buClr>
              <a:buSzPts val="3200"/>
              <a:buFont typeface="Times New Roman"/>
              <a:buNone/>
              <a:defRPr sz="3200" b="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72"/>
          <p:cNvSpPr/>
          <p:nvPr/>
        </p:nvSpPr>
        <p:spPr>
          <a:xfrm>
            <a:off x="0" y="4945732"/>
            <a:ext cx="9144000" cy="76926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2" name="Google Shape;32;p72"/>
          <p:cNvPicPr preferRelativeResize="0"/>
          <p:nvPr/>
        </p:nvPicPr>
        <p:blipFill rotWithShape="1">
          <a:blip r:embed="rId2">
            <a:alphaModFix/>
          </a:blip>
          <a:srcRect/>
          <a:stretch/>
        </p:blipFill>
        <p:spPr>
          <a:xfrm>
            <a:off x="8150398" y="5133975"/>
            <a:ext cx="584769" cy="40768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re et contenu">
    <p:spTree>
      <p:nvGrpSpPr>
        <p:cNvPr id="1" name="Shape 33"/>
        <p:cNvGrpSpPr/>
        <p:nvPr/>
      </p:nvGrpSpPr>
      <p:grpSpPr>
        <a:xfrm>
          <a:off x="0" y="0"/>
          <a:ext cx="0" cy="0"/>
          <a:chOff x="0" y="0"/>
          <a:chExt cx="0" cy="0"/>
        </a:xfrm>
      </p:grpSpPr>
      <p:sp>
        <p:nvSpPr>
          <p:cNvPr id="34" name="Google Shape;34;p76"/>
          <p:cNvSpPr txBox="1">
            <a:spLocks noGrp="1"/>
          </p:cNvSpPr>
          <p:nvPr>
            <p:ph type="title"/>
          </p:nvPr>
        </p:nvSpPr>
        <p:spPr>
          <a:xfrm>
            <a:off x="250826" y="121196"/>
            <a:ext cx="7201494" cy="936104"/>
          </a:xfrm>
          <a:prstGeom prst="rect">
            <a:avLst/>
          </a:prstGeom>
          <a:noFill/>
          <a:ln>
            <a:noFill/>
          </a:ln>
        </p:spPr>
        <p:txBody>
          <a:bodyPr spcFirstLastPara="1" wrap="square" lIns="36000" tIns="36000" rIns="0" bIns="0" anchor="t"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6"/>
          <p:cNvSpPr txBox="1">
            <a:spLocks noGrp="1"/>
          </p:cNvSpPr>
          <p:nvPr>
            <p:ph type="body" idx="1"/>
          </p:nvPr>
        </p:nvSpPr>
        <p:spPr>
          <a:xfrm>
            <a:off x="250824" y="1417340"/>
            <a:ext cx="5761038" cy="3745210"/>
          </a:xfrm>
          <a:prstGeom prst="rect">
            <a:avLst/>
          </a:prstGeom>
          <a:noFill/>
          <a:ln>
            <a:noFill/>
          </a:ln>
        </p:spPr>
        <p:txBody>
          <a:bodyPr spcFirstLastPara="1" wrap="square" lIns="36000" tIns="0" rIns="0" bIns="0" anchor="t" anchorCtr="0">
            <a:noAutofit/>
          </a:bodyPr>
          <a:lstStyle>
            <a:lvl1pPr marL="457200" lvl="0" indent="-342900" algn="l">
              <a:lnSpc>
                <a:spcPct val="100000"/>
              </a:lnSpc>
              <a:spcBef>
                <a:spcPts val="0"/>
              </a:spcBef>
              <a:spcAft>
                <a:spcPts val="0"/>
              </a:spcAft>
              <a:buSzPts val="1800"/>
              <a:buChar char="•"/>
              <a:defRPr/>
            </a:lvl1pPr>
            <a:lvl2pPr marL="914400" lvl="1" indent="-342900" algn="l">
              <a:lnSpc>
                <a:spcPct val="100000"/>
              </a:lnSpc>
              <a:spcBef>
                <a:spcPts val="8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36" name="Google Shape;36;p76"/>
          <p:cNvSpPr txBox="1">
            <a:spLocks noGrp="1"/>
          </p:cNvSpPr>
          <p:nvPr>
            <p:ph type="body" idx="2"/>
          </p:nvPr>
        </p:nvSpPr>
        <p:spPr>
          <a:xfrm>
            <a:off x="7524750" y="1561356"/>
            <a:ext cx="1295400" cy="3601194"/>
          </a:xfrm>
          <a:prstGeom prst="rect">
            <a:avLst/>
          </a:prstGeom>
          <a:noFill/>
          <a:ln>
            <a:noFill/>
          </a:ln>
        </p:spPr>
        <p:txBody>
          <a:bodyPr spcFirstLastPara="1" wrap="square" lIns="36000" tIns="0" rIns="0" bIns="0" anchor="t" anchorCtr="0">
            <a:noAutofit/>
          </a:bodyPr>
          <a:lstStyle>
            <a:lvl1pPr marL="457200" lvl="0" indent="-228600" algn="l">
              <a:lnSpc>
                <a:spcPct val="120000"/>
              </a:lnSpc>
              <a:spcBef>
                <a:spcPts val="0"/>
              </a:spcBef>
              <a:spcAft>
                <a:spcPts val="0"/>
              </a:spcAft>
              <a:buSzPts val="1000"/>
              <a:buFont typeface="Arial"/>
              <a:buNone/>
              <a:defRPr sz="1000">
                <a:solidFill>
                  <a:schemeClr val="dk2"/>
                </a:solidFill>
              </a:defRPr>
            </a:lvl1pPr>
            <a:lvl2pPr marL="914400" lvl="1" indent="-228600" algn="l">
              <a:lnSpc>
                <a:spcPct val="100000"/>
              </a:lnSpc>
              <a:spcBef>
                <a:spcPts val="0"/>
              </a:spcBef>
              <a:spcAft>
                <a:spcPts val="0"/>
              </a:spcAft>
              <a:buSzPts val="1000"/>
              <a:buFont typeface="Arial"/>
              <a:buNone/>
              <a:defRPr sz="1000"/>
            </a:lvl2pPr>
            <a:lvl3pPr marL="1371600" lvl="2" indent="-228600" algn="l">
              <a:lnSpc>
                <a:spcPct val="100000"/>
              </a:lnSpc>
              <a:spcBef>
                <a:spcPts val="0"/>
              </a:spcBef>
              <a:spcAft>
                <a:spcPts val="0"/>
              </a:spcAft>
              <a:buSzPts val="1000"/>
              <a:buFont typeface="Arial"/>
              <a:buNone/>
              <a:defRPr sz="1000"/>
            </a:lvl3pPr>
            <a:lvl4pPr marL="1828800" lvl="3" indent="-228600" algn="l">
              <a:lnSpc>
                <a:spcPct val="100000"/>
              </a:lnSpc>
              <a:spcBef>
                <a:spcPts val="0"/>
              </a:spcBef>
              <a:spcAft>
                <a:spcPts val="0"/>
              </a:spcAft>
              <a:buSzPts val="1000"/>
              <a:buFont typeface="Arial"/>
              <a:buNone/>
              <a:defRPr sz="1000"/>
            </a:lvl4pPr>
            <a:lvl5pPr marL="2286000" lvl="4" indent="-228600" algn="l">
              <a:lnSpc>
                <a:spcPct val="100000"/>
              </a:lnSpc>
              <a:spcBef>
                <a:spcPts val="0"/>
              </a:spcBef>
              <a:spcAft>
                <a:spcPts val="0"/>
              </a:spcAft>
              <a:buSzPts val="1000"/>
              <a:buFont typeface="Arial"/>
              <a:buNone/>
              <a:defRPr sz="1000"/>
            </a:lvl5pPr>
            <a:lvl6pPr marL="2743200" lvl="5" indent="-342900" algn="l">
              <a:spcBef>
                <a:spcPts val="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type="titleOnly">
  <p:cSld name="TITLE_ONLY">
    <p:spTree>
      <p:nvGrpSpPr>
        <p:cNvPr id="1" name="Shape 37"/>
        <p:cNvGrpSpPr/>
        <p:nvPr/>
      </p:nvGrpSpPr>
      <p:grpSpPr>
        <a:xfrm>
          <a:off x="0" y="0"/>
          <a:ext cx="0" cy="0"/>
          <a:chOff x="0" y="0"/>
          <a:chExt cx="0" cy="0"/>
        </a:xfrm>
      </p:grpSpPr>
      <p:sp>
        <p:nvSpPr>
          <p:cNvPr id="38" name="Google Shape;38;p77"/>
          <p:cNvSpPr txBox="1">
            <a:spLocks noGrp="1"/>
          </p:cNvSpPr>
          <p:nvPr>
            <p:ph type="title"/>
          </p:nvPr>
        </p:nvSpPr>
        <p:spPr>
          <a:xfrm>
            <a:off x="250826" y="99765"/>
            <a:ext cx="8562180" cy="957535"/>
          </a:xfrm>
          <a:prstGeom prst="rect">
            <a:avLst/>
          </a:prstGeom>
          <a:noFill/>
          <a:ln>
            <a:noFill/>
          </a:ln>
        </p:spPr>
        <p:txBody>
          <a:bodyPr spcFirstLastPara="1" wrap="square" lIns="36000" tIns="36000" rIns="0" bIns="0" anchor="t"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with Image">
  <p:cSld name="Section Header with Image">
    <p:bg>
      <p:bgPr>
        <a:solidFill>
          <a:schemeClr val="accent1"/>
        </a:solidFill>
        <a:effectLst/>
      </p:bgPr>
    </p:bg>
    <p:spTree>
      <p:nvGrpSpPr>
        <p:cNvPr id="1" name="Shape 39"/>
        <p:cNvGrpSpPr/>
        <p:nvPr/>
      </p:nvGrpSpPr>
      <p:grpSpPr>
        <a:xfrm>
          <a:off x="0" y="0"/>
          <a:ext cx="0" cy="0"/>
          <a:chOff x="0" y="0"/>
          <a:chExt cx="0" cy="0"/>
        </a:xfrm>
      </p:grpSpPr>
      <p:sp>
        <p:nvSpPr>
          <p:cNvPr id="40" name="Google Shape;40;p78"/>
          <p:cNvSpPr>
            <a:spLocks noGrp="1"/>
          </p:cNvSpPr>
          <p:nvPr>
            <p:ph type="pic" idx="2"/>
          </p:nvPr>
        </p:nvSpPr>
        <p:spPr>
          <a:xfrm>
            <a:off x="0" y="0"/>
            <a:ext cx="9144000" cy="4945732"/>
          </a:xfrm>
          <a:prstGeom prst="rect">
            <a:avLst/>
          </a:prstGeom>
          <a:noFill/>
          <a:ln>
            <a:noFill/>
          </a:ln>
        </p:spPr>
        <p:txBody>
          <a:bodyPr spcFirstLastPara="1" wrap="square" lIns="0" tIns="0" rIns="0" bIns="468000" anchor="ctr" anchorCtr="0">
            <a:noAutofit/>
          </a:bodyPr>
          <a:lstStyle>
            <a:lvl1pPr marR="0" lvl="0" algn="ctr" rtl="0">
              <a:lnSpc>
                <a:spcPct val="100000"/>
              </a:lnSpc>
              <a:spcBef>
                <a:spcPts val="0"/>
              </a:spcBef>
              <a:spcAft>
                <a:spcPts val="0"/>
              </a:spcAft>
              <a:buClr>
                <a:srgbClr val="D82034"/>
              </a:buClr>
              <a:buSzPts val="1300"/>
              <a:buFont typeface="Arial"/>
              <a:buNone/>
              <a:defRPr sz="1300" b="0" i="0" u="none" strike="noStrike" cap="none">
                <a:solidFill>
                  <a:schemeClr val="accent1"/>
                </a:solidFill>
                <a:latin typeface="Arial"/>
                <a:ea typeface="Arial"/>
                <a:cs typeface="Arial"/>
                <a:sym typeface="Arial"/>
              </a:defRPr>
            </a:lvl1pPr>
            <a:lvl2pPr marR="0" lvl="1" algn="l" rtl="0">
              <a:lnSpc>
                <a:spcPct val="100000"/>
              </a:lnSpc>
              <a:spcBef>
                <a:spcPts val="8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D82034"/>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D82034"/>
              </a:buClr>
              <a:buSzPts val="1100"/>
              <a:buFont typeface="Arial"/>
              <a:buChar char="–"/>
              <a:defRPr sz="11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D82034"/>
              </a:buClr>
              <a:buSzPts val="1050"/>
              <a:buFont typeface="Arial"/>
              <a:buChar char="•"/>
              <a:defRPr sz="1050" b="0" i="0" u="none" strike="noStrike" cap="none">
                <a:solidFill>
                  <a:schemeClr val="dk1"/>
                </a:solidFill>
                <a:latin typeface="Arial"/>
                <a:ea typeface="Arial"/>
                <a:cs typeface="Arial"/>
                <a:sym typeface="Arial"/>
              </a:defRPr>
            </a:lvl5pPr>
            <a:lvl6pPr marR="0" lvl="5" algn="l" rtl="0">
              <a:spcBef>
                <a:spcPts val="6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6pPr>
            <a:lvl7pPr marR="0" lvl="6" algn="l" rtl="0">
              <a:spcBef>
                <a:spcPts val="6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7pPr>
            <a:lvl8pPr marR="0" lvl="7" algn="l" rtl="0">
              <a:spcBef>
                <a:spcPts val="6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8pPr>
            <a:lvl9pPr marR="0" lvl="8" algn="l" rtl="0">
              <a:spcBef>
                <a:spcPts val="600"/>
              </a:spcBef>
              <a:spcAft>
                <a:spcPts val="600"/>
              </a:spcAft>
              <a:buClr>
                <a:srgbClr val="D82034"/>
              </a:buClr>
              <a:buSzPts val="1200"/>
              <a:buFont typeface="Arial"/>
              <a:buChar char="•"/>
              <a:defRPr sz="1200" b="0" i="0" u="none" strike="noStrike" cap="none">
                <a:solidFill>
                  <a:schemeClr val="dk1"/>
                </a:solidFill>
                <a:latin typeface="Arial"/>
                <a:ea typeface="Arial"/>
                <a:cs typeface="Arial"/>
                <a:sym typeface="Arial"/>
              </a:defRPr>
            </a:lvl9pPr>
          </a:lstStyle>
          <a:p>
            <a:endParaRPr dirty="0"/>
          </a:p>
        </p:txBody>
      </p:sp>
      <p:sp>
        <p:nvSpPr>
          <p:cNvPr id="41" name="Google Shape;41;p78"/>
          <p:cNvSpPr/>
          <p:nvPr/>
        </p:nvSpPr>
        <p:spPr>
          <a:xfrm>
            <a:off x="0" y="4945732"/>
            <a:ext cx="9144000" cy="76926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 name="Google Shape;43;p78"/>
          <p:cNvSpPr txBox="1">
            <a:spLocks noGrp="1"/>
          </p:cNvSpPr>
          <p:nvPr>
            <p:ph type="title"/>
          </p:nvPr>
        </p:nvSpPr>
        <p:spPr>
          <a:xfrm>
            <a:off x="0" y="2046987"/>
            <a:ext cx="3924000" cy="644756"/>
          </a:xfrm>
          <a:prstGeom prst="rect">
            <a:avLst/>
          </a:prstGeom>
          <a:solidFill>
            <a:schemeClr val="accent1"/>
          </a:solidFill>
          <a:ln>
            <a:noFill/>
          </a:ln>
        </p:spPr>
        <p:txBody>
          <a:bodyPr spcFirstLastPara="1" wrap="square" lIns="396000" tIns="144000" rIns="0" bIns="144000" anchor="ctr" anchorCtr="0">
            <a:spAutoFit/>
          </a:bodyPr>
          <a:lstStyle>
            <a:lvl1pPr lvl="0" algn="l">
              <a:spcBef>
                <a:spcPts val="0"/>
              </a:spcBef>
              <a:spcAft>
                <a:spcPts val="0"/>
              </a:spcAft>
              <a:buClr>
                <a:srgbClr val="FFFFFF"/>
              </a:buClr>
              <a:buSzPts val="2300"/>
              <a:buFont typeface="Times New Roman"/>
              <a:buNone/>
              <a:defRPr sz="2300" b="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4" name="Google Shape;44;p78"/>
          <p:cNvPicPr preferRelativeResize="0"/>
          <p:nvPr/>
        </p:nvPicPr>
        <p:blipFill rotWithShape="1">
          <a:blip r:embed="rId2">
            <a:alphaModFix/>
          </a:blip>
          <a:srcRect/>
          <a:stretch/>
        </p:blipFill>
        <p:spPr>
          <a:xfrm>
            <a:off x="8150398" y="5133975"/>
            <a:ext cx="584769" cy="40768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Slide">
  <p:cSld name="Diapositive de titre">
    <p:bg>
      <p:bgPr>
        <a:solidFill>
          <a:srgbClr val="A11C36"/>
        </a:solidFill>
        <a:effectLst/>
      </p:bgPr>
    </p:bg>
    <p:spTree>
      <p:nvGrpSpPr>
        <p:cNvPr id="1" name="Shape 45"/>
        <p:cNvGrpSpPr/>
        <p:nvPr/>
      </p:nvGrpSpPr>
      <p:grpSpPr>
        <a:xfrm>
          <a:off x="0" y="0"/>
          <a:ext cx="0" cy="0"/>
          <a:chOff x="0" y="0"/>
          <a:chExt cx="0" cy="0"/>
        </a:xfrm>
      </p:grpSpPr>
      <p:sp>
        <p:nvSpPr>
          <p:cNvPr id="46" name="Google Shape;46;p89"/>
          <p:cNvSpPr txBox="1">
            <a:spLocks noGrp="1"/>
          </p:cNvSpPr>
          <p:nvPr>
            <p:ph type="ctrTitle"/>
          </p:nvPr>
        </p:nvSpPr>
        <p:spPr>
          <a:xfrm>
            <a:off x="395537" y="2365058"/>
            <a:ext cx="5616325" cy="492443"/>
          </a:xfrm>
          <a:prstGeom prst="rect">
            <a:avLst/>
          </a:prstGeom>
          <a:noFill/>
          <a:ln>
            <a:noFill/>
          </a:ln>
        </p:spPr>
        <p:txBody>
          <a:bodyPr spcFirstLastPara="1" wrap="square" lIns="0" tIns="0" rIns="0" bIns="0" anchor="b" anchorCtr="0">
            <a:spAutoFit/>
          </a:bodyPr>
          <a:lstStyle>
            <a:lvl1pPr lvl="0" algn="l">
              <a:spcBef>
                <a:spcPts val="0"/>
              </a:spcBef>
              <a:spcAft>
                <a:spcPts val="0"/>
              </a:spcAft>
              <a:buClr>
                <a:srgbClr val="FFFFFF"/>
              </a:buClr>
              <a:buSzPts val="2400"/>
              <a:buFont typeface="Times New Roman"/>
              <a:buNone/>
              <a:defRPr b="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9"/>
          <p:cNvSpPr txBox="1">
            <a:spLocks noGrp="1"/>
          </p:cNvSpPr>
          <p:nvPr>
            <p:ph type="subTitle" idx="1"/>
          </p:nvPr>
        </p:nvSpPr>
        <p:spPr>
          <a:xfrm>
            <a:off x="395287" y="3073176"/>
            <a:ext cx="5616575" cy="1384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900"/>
              <a:buNone/>
              <a:defRPr sz="900" b="1">
                <a:solidFill>
                  <a:srgbClr val="FFFFFF"/>
                </a:solidFill>
              </a:defRPr>
            </a:lvl1pPr>
            <a:lvl2pPr lvl="1" algn="ctr">
              <a:lnSpc>
                <a:spcPct val="100000"/>
              </a:lnSpc>
              <a:spcBef>
                <a:spcPts val="0"/>
              </a:spcBef>
              <a:spcAft>
                <a:spcPts val="0"/>
              </a:spcAft>
              <a:buSzPts val="1200"/>
              <a:buNone/>
              <a:defRPr>
                <a:solidFill>
                  <a:srgbClr val="888888"/>
                </a:solidFill>
              </a:defRPr>
            </a:lvl2pPr>
            <a:lvl3pPr lvl="2" algn="ctr">
              <a:lnSpc>
                <a:spcPct val="100000"/>
              </a:lnSpc>
              <a:spcBef>
                <a:spcPts val="600"/>
              </a:spcBef>
              <a:spcAft>
                <a:spcPts val="0"/>
              </a:spcAft>
              <a:buSzPts val="1100"/>
              <a:buNone/>
              <a:defRPr>
                <a:solidFill>
                  <a:srgbClr val="888888"/>
                </a:solidFill>
              </a:defRPr>
            </a:lvl3pPr>
            <a:lvl4pPr lvl="3" algn="ctr">
              <a:lnSpc>
                <a:spcPct val="100000"/>
              </a:lnSpc>
              <a:spcBef>
                <a:spcPts val="600"/>
              </a:spcBef>
              <a:spcAft>
                <a:spcPts val="0"/>
              </a:spcAft>
              <a:buSzPts val="1100"/>
              <a:buNone/>
              <a:defRPr>
                <a:solidFill>
                  <a:srgbClr val="888888"/>
                </a:solidFill>
              </a:defRPr>
            </a:lvl4pPr>
            <a:lvl5pPr lvl="4" algn="ctr">
              <a:lnSpc>
                <a:spcPct val="100000"/>
              </a:lnSpc>
              <a:spcBef>
                <a:spcPts val="600"/>
              </a:spcBef>
              <a:spcAft>
                <a:spcPts val="0"/>
              </a:spcAft>
              <a:buSzPts val="1050"/>
              <a:buNone/>
              <a:defRPr>
                <a:solidFill>
                  <a:srgbClr val="888888"/>
                </a:solidFill>
              </a:defRPr>
            </a:lvl5pPr>
            <a:lvl6pPr lvl="5" algn="ctr">
              <a:spcBef>
                <a:spcPts val="600"/>
              </a:spcBef>
              <a:spcAft>
                <a:spcPts val="0"/>
              </a:spcAft>
              <a:buSzPts val="1200"/>
              <a:buNone/>
              <a:defRPr>
                <a:solidFill>
                  <a:srgbClr val="888888"/>
                </a:solidFill>
              </a:defRPr>
            </a:lvl6pPr>
            <a:lvl7pPr lvl="6" algn="ctr">
              <a:spcBef>
                <a:spcPts val="600"/>
              </a:spcBef>
              <a:spcAft>
                <a:spcPts val="0"/>
              </a:spcAft>
              <a:buSzPts val="1200"/>
              <a:buNone/>
              <a:defRPr>
                <a:solidFill>
                  <a:srgbClr val="888888"/>
                </a:solidFill>
              </a:defRPr>
            </a:lvl7pPr>
            <a:lvl8pPr lvl="7" algn="ctr">
              <a:spcBef>
                <a:spcPts val="600"/>
              </a:spcBef>
              <a:spcAft>
                <a:spcPts val="0"/>
              </a:spcAft>
              <a:buSzPts val="1200"/>
              <a:buNone/>
              <a:defRPr>
                <a:solidFill>
                  <a:srgbClr val="888888"/>
                </a:solidFill>
              </a:defRPr>
            </a:lvl8pPr>
            <a:lvl9pPr lvl="8" algn="ctr">
              <a:spcBef>
                <a:spcPts val="600"/>
              </a:spcBef>
              <a:spcAft>
                <a:spcPts val="600"/>
              </a:spcAft>
              <a:buSzPts val="1200"/>
              <a:buNone/>
              <a:defRPr>
                <a:solidFill>
                  <a:srgbClr val="888888"/>
                </a:solidFill>
              </a:defRPr>
            </a:lvl9pPr>
          </a:lstStyle>
          <a:p>
            <a:endParaRPr/>
          </a:p>
        </p:txBody>
      </p:sp>
      <p:sp>
        <p:nvSpPr>
          <p:cNvPr id="49" name="Google Shape;49;p89"/>
          <p:cNvSpPr/>
          <p:nvPr/>
        </p:nvSpPr>
        <p:spPr>
          <a:xfrm>
            <a:off x="7192950" y="-7200"/>
            <a:ext cx="1627200" cy="1368458"/>
          </a:xfrm>
          <a:custGeom>
            <a:avLst/>
            <a:gdLst/>
            <a:ahLst/>
            <a:cxnLst/>
            <a:rect l="l" t="t" r="r" b="b"/>
            <a:pathLst>
              <a:path w="4824537" h="4112861" extrusionOk="0">
                <a:moveTo>
                  <a:pt x="0" y="0"/>
                </a:moveTo>
                <a:lnTo>
                  <a:pt x="4824537" y="0"/>
                </a:lnTo>
                <a:lnTo>
                  <a:pt x="4824537" y="3751737"/>
                </a:lnTo>
                <a:cubicBezTo>
                  <a:pt x="3231541" y="3785819"/>
                  <a:pt x="1634302" y="3906720"/>
                  <a:pt x="0" y="4112861"/>
                </a:cubicBezTo>
                <a:lnTo>
                  <a:pt x="0" y="0"/>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pic>
        <p:nvPicPr>
          <p:cNvPr id="50" name="Google Shape;50;p89"/>
          <p:cNvPicPr preferRelativeResize="0"/>
          <p:nvPr/>
        </p:nvPicPr>
        <p:blipFill rotWithShape="1">
          <a:blip r:embed="rId2">
            <a:alphaModFix/>
          </a:blip>
          <a:srcRect/>
          <a:stretch/>
        </p:blipFill>
        <p:spPr>
          <a:xfrm>
            <a:off x="7528050" y="290386"/>
            <a:ext cx="851570" cy="59369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nd Content 2/3 - 1/3">
  <p:cSld name="Image and Content 2/3 - 1/3">
    <p:spTree>
      <p:nvGrpSpPr>
        <p:cNvPr id="1" name="Shape 51"/>
        <p:cNvGrpSpPr/>
        <p:nvPr/>
      </p:nvGrpSpPr>
      <p:grpSpPr>
        <a:xfrm>
          <a:off x="0" y="0"/>
          <a:ext cx="0" cy="0"/>
          <a:chOff x="0" y="0"/>
          <a:chExt cx="0" cy="0"/>
        </a:xfrm>
      </p:grpSpPr>
      <p:sp>
        <p:nvSpPr>
          <p:cNvPr id="52" name="Google Shape;52;p90"/>
          <p:cNvSpPr txBox="1">
            <a:spLocks noGrp="1"/>
          </p:cNvSpPr>
          <p:nvPr>
            <p:ph type="title"/>
          </p:nvPr>
        </p:nvSpPr>
        <p:spPr>
          <a:xfrm>
            <a:off x="250826" y="99765"/>
            <a:ext cx="8562180" cy="957535"/>
          </a:xfrm>
          <a:prstGeom prst="rect">
            <a:avLst/>
          </a:prstGeom>
          <a:noFill/>
          <a:ln>
            <a:noFill/>
          </a:ln>
        </p:spPr>
        <p:txBody>
          <a:bodyPr spcFirstLastPara="1" wrap="square" lIns="36000" tIns="36000" rIns="0" bIns="0" anchor="t"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90"/>
          <p:cNvSpPr>
            <a:spLocks noGrp="1"/>
          </p:cNvSpPr>
          <p:nvPr>
            <p:ph type="pic" idx="2"/>
          </p:nvPr>
        </p:nvSpPr>
        <p:spPr>
          <a:xfrm>
            <a:off x="250825" y="1562100"/>
            <a:ext cx="5761038" cy="3600450"/>
          </a:xfrm>
          <a:prstGeom prst="rect">
            <a:avLst/>
          </a:prstGeom>
          <a:noFill/>
          <a:ln>
            <a:noFill/>
          </a:ln>
        </p:spPr>
        <p:txBody>
          <a:bodyPr spcFirstLastPara="1" wrap="square" lIns="0" tIns="0" rIns="0" bIns="432000" anchor="ctr" anchorCtr="0">
            <a:noAutofit/>
          </a:bodyPr>
          <a:lstStyle>
            <a:lvl1pPr marR="0" lvl="0" algn="ctr" rtl="0">
              <a:lnSpc>
                <a:spcPct val="100000"/>
              </a:lnSpc>
              <a:spcBef>
                <a:spcPts val="0"/>
              </a:spcBef>
              <a:spcAft>
                <a:spcPts val="0"/>
              </a:spcAft>
              <a:buClr>
                <a:srgbClr val="D82034"/>
              </a:buClr>
              <a:buSzPts val="1300"/>
              <a:buFont typeface="Arial"/>
              <a:buNone/>
              <a:defRPr sz="1300" b="0" i="0" u="none" strike="noStrike" cap="none">
                <a:solidFill>
                  <a:srgbClr val="808080"/>
                </a:solidFill>
                <a:latin typeface="Arial"/>
                <a:ea typeface="Arial"/>
                <a:cs typeface="Arial"/>
                <a:sym typeface="Arial"/>
              </a:defRPr>
            </a:lvl1pPr>
            <a:lvl2pPr marR="0" lvl="1" algn="l" rtl="0">
              <a:lnSpc>
                <a:spcPct val="100000"/>
              </a:lnSpc>
              <a:spcBef>
                <a:spcPts val="8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D82034"/>
              </a:buClr>
              <a:buSzPts val="1100"/>
              <a:buFont typeface="Arial"/>
              <a:buChar char="•"/>
              <a:defRPr sz="11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D82034"/>
              </a:buClr>
              <a:buSzPts val="1100"/>
              <a:buFont typeface="Arial"/>
              <a:buChar char="–"/>
              <a:defRPr sz="11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D82034"/>
              </a:buClr>
              <a:buSzPts val="1050"/>
              <a:buFont typeface="Arial"/>
              <a:buChar char="•"/>
              <a:defRPr sz="1050" b="0" i="0" u="none" strike="noStrike" cap="none">
                <a:solidFill>
                  <a:schemeClr val="dk1"/>
                </a:solidFill>
                <a:latin typeface="Arial"/>
                <a:ea typeface="Arial"/>
                <a:cs typeface="Arial"/>
                <a:sym typeface="Arial"/>
              </a:defRPr>
            </a:lvl5pPr>
            <a:lvl6pPr marR="0" lvl="5" algn="l" rtl="0">
              <a:spcBef>
                <a:spcPts val="6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6pPr>
            <a:lvl7pPr marR="0" lvl="6" algn="l" rtl="0">
              <a:spcBef>
                <a:spcPts val="6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7pPr>
            <a:lvl8pPr marR="0" lvl="7" algn="l" rtl="0">
              <a:spcBef>
                <a:spcPts val="6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8pPr>
            <a:lvl9pPr marR="0" lvl="8" algn="l" rtl="0">
              <a:spcBef>
                <a:spcPts val="600"/>
              </a:spcBef>
              <a:spcAft>
                <a:spcPts val="600"/>
              </a:spcAft>
              <a:buClr>
                <a:srgbClr val="D82034"/>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54" name="Google Shape;54;p90"/>
          <p:cNvSpPr txBox="1">
            <a:spLocks noGrp="1"/>
          </p:cNvSpPr>
          <p:nvPr>
            <p:ph type="body" idx="1"/>
          </p:nvPr>
        </p:nvSpPr>
        <p:spPr>
          <a:xfrm>
            <a:off x="6084167" y="1562100"/>
            <a:ext cx="2735983" cy="3600450"/>
          </a:xfrm>
          <a:prstGeom prst="rect">
            <a:avLst/>
          </a:prstGeom>
          <a:noFill/>
          <a:ln>
            <a:noFill/>
          </a:ln>
        </p:spPr>
        <p:txBody>
          <a:bodyPr spcFirstLastPara="1" wrap="square" lIns="36000" tIns="0" rIns="0" bIns="0" anchor="t" anchorCtr="0">
            <a:noAutofit/>
          </a:bodyPr>
          <a:lstStyle>
            <a:lvl1pPr marL="457200" lvl="0" indent="-330200" algn="l">
              <a:lnSpc>
                <a:spcPct val="100000"/>
              </a:lnSpc>
              <a:spcBef>
                <a:spcPts val="0"/>
              </a:spcBef>
              <a:spcAft>
                <a:spcPts val="0"/>
              </a:spcAft>
              <a:buSzPts val="1600"/>
              <a:buChar char="•"/>
              <a:defRPr sz="1600"/>
            </a:lvl1pPr>
            <a:lvl2pPr marL="914400" lvl="1" indent="-323850" algn="l">
              <a:lnSpc>
                <a:spcPct val="100000"/>
              </a:lnSpc>
              <a:spcBef>
                <a:spcPts val="800"/>
              </a:spcBef>
              <a:spcAft>
                <a:spcPts val="0"/>
              </a:spcAft>
              <a:buSzPts val="1500"/>
              <a:buChar char="–"/>
              <a:defRPr sz="1500"/>
            </a:lvl2pPr>
            <a:lvl3pPr marL="1371600" lvl="2" indent="-317500" algn="l">
              <a:lnSpc>
                <a:spcPct val="100000"/>
              </a:lnSpc>
              <a:spcBef>
                <a:spcPts val="600"/>
              </a:spcBef>
              <a:spcAft>
                <a:spcPts val="0"/>
              </a:spcAft>
              <a:buSzPts val="1400"/>
              <a:buChar char="•"/>
              <a:defRPr sz="1400"/>
            </a:lvl3pPr>
            <a:lvl4pPr marL="1828800" lvl="3" indent="-311150" algn="l">
              <a:lnSpc>
                <a:spcPct val="100000"/>
              </a:lnSpc>
              <a:spcBef>
                <a:spcPts val="600"/>
              </a:spcBef>
              <a:spcAft>
                <a:spcPts val="0"/>
              </a:spcAft>
              <a:buSzPts val="1300"/>
              <a:buChar char="–"/>
              <a:defRPr sz="1300"/>
            </a:lvl4pPr>
            <a:lvl5pPr marL="2286000" lvl="4" indent="-304800" algn="l">
              <a:lnSpc>
                <a:spcPct val="100000"/>
              </a:lnSpc>
              <a:spcBef>
                <a:spcPts val="600"/>
              </a:spcBef>
              <a:spcAft>
                <a:spcPts val="0"/>
              </a:spcAft>
              <a:buSzPts val="1200"/>
              <a:buChar char="•"/>
              <a:defRPr sz="1200"/>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8"/>
          <p:cNvSpPr txBox="1">
            <a:spLocks noGrp="1"/>
          </p:cNvSpPr>
          <p:nvPr>
            <p:ph type="title"/>
          </p:nvPr>
        </p:nvSpPr>
        <p:spPr>
          <a:xfrm>
            <a:off x="250826" y="99765"/>
            <a:ext cx="8562180" cy="957535"/>
          </a:xfrm>
          <a:prstGeom prst="rect">
            <a:avLst/>
          </a:prstGeom>
          <a:noFill/>
          <a:ln>
            <a:noFill/>
          </a:ln>
        </p:spPr>
        <p:txBody>
          <a:bodyPr spcFirstLastPara="1" wrap="square" lIns="36000" tIns="36000" rIns="0" bIns="0" anchor="t" anchorCtr="0">
            <a:noAutofit/>
          </a:bodyPr>
          <a:lstStyle>
            <a:lvl1pPr marR="0" lvl="0" algn="l" rtl="0">
              <a:spcBef>
                <a:spcPts val="0"/>
              </a:spcBef>
              <a:spcAft>
                <a:spcPts val="0"/>
              </a:spcAft>
              <a:buClr>
                <a:schemeClr val="dk2"/>
              </a:buClr>
              <a:buSzPts val="2400"/>
              <a:buFont typeface="Times New Roman"/>
              <a:buNone/>
              <a:defRPr sz="2400" b="0" i="0" u="none" strike="noStrike" cap="none">
                <a:solidFill>
                  <a:schemeClr val="dk2"/>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8"/>
          <p:cNvSpPr txBox="1">
            <a:spLocks noGrp="1"/>
          </p:cNvSpPr>
          <p:nvPr>
            <p:ph type="body" idx="1"/>
          </p:nvPr>
        </p:nvSpPr>
        <p:spPr>
          <a:xfrm>
            <a:off x="250825" y="1417340"/>
            <a:ext cx="5761038" cy="3745210"/>
          </a:xfrm>
          <a:prstGeom prst="rect">
            <a:avLst/>
          </a:prstGeom>
          <a:noFill/>
          <a:ln>
            <a:noFill/>
          </a:ln>
        </p:spPr>
        <p:txBody>
          <a:bodyPr spcFirstLastPara="1" wrap="square" lIns="36000" tIns="0" rIns="0" bIns="0" anchor="t" anchorCtr="0">
            <a:noAutofit/>
          </a:bodyPr>
          <a:lstStyle>
            <a:lvl1pPr marL="457200" marR="0" lvl="0" indent="-311150" algn="l" rtl="0">
              <a:lnSpc>
                <a:spcPct val="100000"/>
              </a:lnSpc>
              <a:spcBef>
                <a:spcPts val="0"/>
              </a:spcBef>
              <a:spcAft>
                <a:spcPts val="0"/>
              </a:spcAft>
              <a:buClr>
                <a:srgbClr val="D82034"/>
              </a:buClr>
              <a:buSzPts val="1300"/>
              <a:buFont typeface="Arial"/>
              <a:buChar char="•"/>
              <a:defRPr sz="1300" b="0" i="0" u="none" strike="noStrike" cap="none">
                <a:solidFill>
                  <a:schemeClr val="dk1"/>
                </a:solidFill>
                <a:latin typeface="Arial"/>
                <a:ea typeface="Arial"/>
                <a:cs typeface="Arial"/>
                <a:sym typeface="Arial"/>
              </a:defRPr>
            </a:lvl1pPr>
            <a:lvl2pPr marL="914400" marR="0" lvl="1" indent="-304800" algn="l" rtl="0">
              <a:lnSpc>
                <a:spcPct val="100000"/>
              </a:lnSpc>
              <a:spcBef>
                <a:spcPts val="8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298450" algn="l" rtl="0">
              <a:lnSpc>
                <a:spcPct val="100000"/>
              </a:lnSpc>
              <a:spcBef>
                <a:spcPts val="600"/>
              </a:spcBef>
              <a:spcAft>
                <a:spcPts val="0"/>
              </a:spcAft>
              <a:buClr>
                <a:srgbClr val="D82034"/>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100000"/>
              </a:lnSpc>
              <a:spcBef>
                <a:spcPts val="600"/>
              </a:spcBef>
              <a:spcAft>
                <a:spcPts val="0"/>
              </a:spcAft>
              <a:buClr>
                <a:srgbClr val="D82034"/>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5275" algn="l" rtl="0">
              <a:lnSpc>
                <a:spcPct val="100000"/>
              </a:lnSpc>
              <a:spcBef>
                <a:spcPts val="600"/>
              </a:spcBef>
              <a:spcAft>
                <a:spcPts val="0"/>
              </a:spcAft>
              <a:buClr>
                <a:srgbClr val="D82034"/>
              </a:buClr>
              <a:buSzPts val="1050"/>
              <a:buFont typeface="Arial"/>
              <a:buChar char="•"/>
              <a:defRPr sz="1050" b="0" i="0" u="none" strike="noStrike" cap="none">
                <a:solidFill>
                  <a:schemeClr val="dk1"/>
                </a:solidFill>
                <a:latin typeface="Arial"/>
                <a:ea typeface="Arial"/>
                <a:cs typeface="Arial"/>
                <a:sym typeface="Arial"/>
              </a:defRPr>
            </a:lvl5pPr>
            <a:lvl6pPr marL="2743200" marR="0" lvl="5" indent="-304800" algn="l" rtl="0">
              <a:spcBef>
                <a:spcPts val="6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spcBef>
                <a:spcPts val="6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spcBef>
                <a:spcPts val="600"/>
              </a:spcBef>
              <a:spcAft>
                <a:spcPts val="0"/>
              </a:spcAft>
              <a:buClr>
                <a:srgbClr val="D82034"/>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spcBef>
                <a:spcPts val="600"/>
              </a:spcBef>
              <a:spcAft>
                <a:spcPts val="600"/>
              </a:spcAft>
              <a:buClr>
                <a:srgbClr val="D82034"/>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13" name="Google Shape;13;p68"/>
          <p:cNvSpPr txBox="1"/>
          <p:nvPr/>
        </p:nvSpPr>
        <p:spPr>
          <a:xfrm>
            <a:off x="250824" y="5377780"/>
            <a:ext cx="6303799" cy="232263"/>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fr-FR" sz="1000" b="0" i="0" u="none" strike="noStrike" cap="none">
                <a:solidFill>
                  <a:srgbClr val="808080"/>
                </a:solidFill>
                <a:latin typeface="Arial"/>
                <a:ea typeface="Arial"/>
                <a:cs typeface="Arial"/>
                <a:sym typeface="Arial"/>
              </a:rPr>
              <a:t>‹N°›</a:t>
            </a:fld>
            <a:r>
              <a:rPr lang="fr-FR" sz="1000" b="0" i="0" u="none" strike="noStrike" cap="none" dirty="0">
                <a:solidFill>
                  <a:srgbClr val="808080"/>
                </a:solidFill>
                <a:latin typeface="Arial"/>
                <a:ea typeface="Arial"/>
                <a:cs typeface="Arial"/>
                <a:sym typeface="Arial"/>
              </a:rPr>
              <a:t> |</a:t>
            </a:r>
            <a:r>
              <a:rPr lang="fr-FR" sz="700" b="0" i="0" u="none" strike="noStrike" cap="none" dirty="0">
                <a:solidFill>
                  <a:srgbClr val="808080"/>
                </a:solidFill>
                <a:latin typeface="Arial"/>
                <a:ea typeface="Arial"/>
                <a:cs typeface="Arial"/>
                <a:sym typeface="Arial"/>
              </a:rPr>
              <a:t> [Move to Cloud] Gouvernance du Cloud| Interne | Direction des Systèmes d'Information - Décembre 2019 | </a:t>
            </a:r>
            <a:r>
              <a:rPr lang="fr-FR" sz="700" dirty="0">
                <a:solidFill>
                  <a:srgbClr val="808080"/>
                </a:solidFill>
              </a:rPr>
              <a:t>Version finale 01 du 17</a:t>
            </a:r>
            <a:r>
              <a:rPr lang="fr-FR" sz="700" b="0" i="0" u="none" strike="noStrike" cap="none" dirty="0">
                <a:solidFill>
                  <a:srgbClr val="808080"/>
                </a:solidFill>
                <a:latin typeface="Arial"/>
                <a:ea typeface="Arial"/>
                <a:cs typeface="Arial"/>
                <a:sym typeface="Arial"/>
              </a:rPr>
              <a:t>.12.2019</a:t>
            </a:r>
            <a:endParaRPr dirty="0"/>
          </a:p>
        </p:txBody>
      </p:sp>
      <p:pic>
        <p:nvPicPr>
          <p:cNvPr id="14" name="Google Shape;14;p68"/>
          <p:cNvPicPr preferRelativeResize="0"/>
          <p:nvPr/>
        </p:nvPicPr>
        <p:blipFill rotWithShape="1">
          <a:blip r:embed="rId20">
            <a:alphaModFix/>
          </a:blip>
          <a:srcRect/>
          <a:stretch/>
        </p:blipFill>
        <p:spPr>
          <a:xfrm>
            <a:off x="8411665" y="5251874"/>
            <a:ext cx="401341" cy="279807"/>
          </a:xfrm>
          <a:prstGeom prst="rect">
            <a:avLst/>
          </a:prstGeom>
          <a:noFill/>
          <a:ln>
            <a:noFill/>
          </a:ln>
        </p:spPr>
      </p:pic>
      <p:sp>
        <p:nvSpPr>
          <p:cNvPr id="3" name="ZoneTexte 2">
            <a:extLst>
              <a:ext uri="{FF2B5EF4-FFF2-40B4-BE49-F238E27FC236}">
                <a16:creationId xmlns:a16="http://schemas.microsoft.com/office/drawing/2014/main" id="{04BD8976-4603-90A7-8371-B256CB312D57}"/>
              </a:ext>
            </a:extLst>
          </p:cNvPr>
          <p:cNvSpPr txBox="1"/>
          <p:nvPr userDrawn="1">
            <p:extLst>
              <p:ext uri="{1162E1C5-73C7-4A58-AE30-91384D911F3F}">
                <p184:classification xmlns:p184="http://schemas.microsoft.com/office/powerpoint/2018/4/main" val="ftr"/>
              </p:ext>
            </p:extLst>
          </p:nvPr>
        </p:nvSpPr>
        <p:spPr>
          <a:xfrm>
            <a:off x="4267962" y="5562600"/>
            <a:ext cx="636588" cy="152400"/>
          </a:xfrm>
          <a:prstGeom prst="rect">
            <a:avLst/>
          </a:prstGeom>
        </p:spPr>
        <p:txBody>
          <a:bodyPr horzOverflow="overflow" lIns="0" tIns="0" rIns="0" bIns="0">
            <a:spAutoFit/>
          </a:bodyPr>
          <a:lstStyle/>
          <a:p>
            <a:pPr algn="l"/>
            <a:r>
              <a:rPr lang="fr-FR" sz="1000">
                <a:solidFill>
                  <a:srgbClr val="000000"/>
                </a:solidFill>
                <a:latin typeface="Calibri" panose="020F0502020204030204" pitchFamily="34" charset="0"/>
                <a:cs typeface="Calibri" panose="020F0502020204030204" pitchFamily="34" charset="0"/>
              </a:rPr>
              <a:t>C1 - Interne</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58">
          <p15:clr>
            <a:srgbClr val="F26B43"/>
          </p15:clr>
        </p15:guide>
        <p15:guide id="2" pos="3787">
          <p15:clr>
            <a:srgbClr val="F26B43"/>
          </p15:clr>
        </p15:guide>
        <p15:guide id="3" pos="4740">
          <p15:clr>
            <a:srgbClr val="F26B43"/>
          </p15:clr>
        </p15:guide>
        <p15:guide id="4" pos="5556">
          <p15:clr>
            <a:srgbClr val="F26B43"/>
          </p15:clr>
        </p15:guide>
        <p15:guide id="5" orient="horz" pos="984">
          <p15:clr>
            <a:srgbClr val="F26B43"/>
          </p15:clr>
        </p15:guide>
        <p15:guide id="6" orient="horz" pos="3252">
          <p15:clr>
            <a:srgbClr val="F26B43"/>
          </p15:clr>
        </p15:guide>
        <p15:guide id="7" orient="horz" pos="7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21" Type="http://schemas.openxmlformats.org/officeDocument/2006/relationships/image" Target="../media/image46.png"/><Relationship Id="rId7" Type="http://schemas.openxmlformats.org/officeDocument/2006/relationships/image" Target="../media/image32.png"/><Relationship Id="rId12" Type="http://schemas.openxmlformats.org/officeDocument/2006/relationships/image" Target="../media/image37.jpg"/><Relationship Id="rId17" Type="http://schemas.openxmlformats.org/officeDocument/2006/relationships/image" Target="../media/image42.png"/><Relationship Id="rId2" Type="http://schemas.openxmlformats.org/officeDocument/2006/relationships/notesSlide" Target="../notesSlides/notesSlide23.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jpg"/><Relationship Id="rId19"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 Id="rId22" Type="http://schemas.openxmlformats.org/officeDocument/2006/relationships/image" Target="../media/image47.png"/></Relationships>
</file>

<file path=ppt/slides/_rels/slide2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52.png"/><Relationship Id="rId3" Type="http://schemas.openxmlformats.org/officeDocument/2006/relationships/image" Target="../media/image48.png"/><Relationship Id="rId7" Type="http://schemas.openxmlformats.org/officeDocument/2006/relationships/image" Target="../media/image51.png"/><Relationship Id="rId12"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44.png"/><Relationship Id="rId5" Type="http://schemas.openxmlformats.org/officeDocument/2006/relationships/image" Target="../media/image28.png"/><Relationship Id="rId10" Type="http://schemas.openxmlformats.org/officeDocument/2006/relationships/image" Target="../media/image43.png"/><Relationship Id="rId4" Type="http://schemas.openxmlformats.org/officeDocument/2006/relationships/image" Target="../media/image49.png"/><Relationship Id="rId9" Type="http://schemas.openxmlformats.org/officeDocument/2006/relationships/image" Target="../media/image42.png"/><Relationship Id="rId14" Type="http://schemas.openxmlformats.org/officeDocument/2006/relationships/image" Target="../media/image4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55.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9.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59.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jp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6.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60.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5.jpg"/><Relationship Id="rId18" Type="http://schemas.openxmlformats.org/officeDocument/2006/relationships/image" Target="../media/image10.jpg"/><Relationship Id="rId3" Type="http://schemas.openxmlformats.org/officeDocument/2006/relationships/image" Target="../media/image67.png"/><Relationship Id="rId7" Type="http://schemas.openxmlformats.org/officeDocument/2006/relationships/image" Target="../media/image70.png"/><Relationship Id="rId12" Type="http://schemas.openxmlformats.org/officeDocument/2006/relationships/image" Target="../media/image4.jpg"/><Relationship Id="rId17" Type="http://schemas.openxmlformats.org/officeDocument/2006/relationships/image" Target="../media/image9.jpg"/><Relationship Id="rId2" Type="http://schemas.openxmlformats.org/officeDocument/2006/relationships/notesSlide" Target="../notesSlides/notesSlide44.xml"/><Relationship Id="rId16" Type="http://schemas.openxmlformats.org/officeDocument/2006/relationships/image" Target="../media/image8.jpg"/><Relationship Id="rId20" Type="http://schemas.openxmlformats.org/officeDocument/2006/relationships/image" Target="../media/image12.jpg"/><Relationship Id="rId1" Type="http://schemas.openxmlformats.org/officeDocument/2006/relationships/slideLayout" Target="../slideLayouts/slideLayout5.xml"/><Relationship Id="rId6" Type="http://schemas.openxmlformats.org/officeDocument/2006/relationships/image" Target="../media/image3.jpg"/><Relationship Id="rId11" Type="http://schemas.openxmlformats.org/officeDocument/2006/relationships/image" Target="../media/image74.jpg"/><Relationship Id="rId5" Type="http://schemas.openxmlformats.org/officeDocument/2006/relationships/image" Target="../media/image69.jpg"/><Relationship Id="rId15" Type="http://schemas.openxmlformats.org/officeDocument/2006/relationships/image" Target="../media/image7.png"/><Relationship Id="rId10" Type="http://schemas.openxmlformats.org/officeDocument/2006/relationships/image" Target="../media/image73.png"/><Relationship Id="rId19" Type="http://schemas.openxmlformats.org/officeDocument/2006/relationships/image" Target="../media/image11.jpg"/><Relationship Id="rId4" Type="http://schemas.openxmlformats.org/officeDocument/2006/relationships/image" Target="../media/image68.jpg"/><Relationship Id="rId9" Type="http://schemas.openxmlformats.org/officeDocument/2006/relationships/image" Target="../media/image72.png"/><Relationship Id="rId14" Type="http://schemas.openxmlformats.org/officeDocument/2006/relationships/image" Target="../media/image6.png"/></Relationships>
</file>

<file path=ppt/slides/_rels/slide61.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3.png"/><Relationship Id="rId18" Type="http://schemas.openxmlformats.org/officeDocument/2006/relationships/image" Target="../media/image5.jpg"/><Relationship Id="rId3" Type="http://schemas.openxmlformats.org/officeDocument/2006/relationships/image" Target="../media/image75.png"/><Relationship Id="rId21" Type="http://schemas.openxmlformats.org/officeDocument/2006/relationships/image" Target="../media/image8.jpg"/><Relationship Id="rId7" Type="http://schemas.openxmlformats.org/officeDocument/2006/relationships/image" Target="../media/image77.jpg"/><Relationship Id="rId12" Type="http://schemas.openxmlformats.org/officeDocument/2006/relationships/image" Target="../media/image82.png"/><Relationship Id="rId17" Type="http://schemas.openxmlformats.org/officeDocument/2006/relationships/image" Target="../media/image4.jpg"/><Relationship Id="rId25" Type="http://schemas.openxmlformats.org/officeDocument/2006/relationships/image" Target="../media/image12.jpg"/><Relationship Id="rId2" Type="http://schemas.openxmlformats.org/officeDocument/2006/relationships/notesSlide" Target="../notesSlides/notesSlide45.xml"/><Relationship Id="rId16" Type="http://schemas.openxmlformats.org/officeDocument/2006/relationships/image" Target="../media/image86.png"/><Relationship Id="rId20"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70.png"/><Relationship Id="rId11" Type="http://schemas.openxmlformats.org/officeDocument/2006/relationships/image" Target="../media/image81.png"/><Relationship Id="rId24" Type="http://schemas.openxmlformats.org/officeDocument/2006/relationships/image" Target="../media/image11.jpg"/><Relationship Id="rId5" Type="http://schemas.openxmlformats.org/officeDocument/2006/relationships/image" Target="../media/image76.png"/><Relationship Id="rId15" Type="http://schemas.openxmlformats.org/officeDocument/2006/relationships/image" Target="../media/image85.jpg"/><Relationship Id="rId23" Type="http://schemas.openxmlformats.org/officeDocument/2006/relationships/image" Target="../media/image10.jpg"/><Relationship Id="rId10" Type="http://schemas.openxmlformats.org/officeDocument/2006/relationships/image" Target="../media/image80.png"/><Relationship Id="rId19" Type="http://schemas.openxmlformats.org/officeDocument/2006/relationships/image" Target="../media/image6.png"/><Relationship Id="rId4" Type="http://schemas.openxmlformats.org/officeDocument/2006/relationships/image" Target="../media/image3.jpg"/><Relationship Id="rId9" Type="http://schemas.openxmlformats.org/officeDocument/2006/relationships/image" Target="../media/image79.png"/><Relationship Id="rId14" Type="http://schemas.openxmlformats.org/officeDocument/2006/relationships/image" Target="../media/image84.png"/><Relationship Id="rId22" Type="http://schemas.openxmlformats.org/officeDocument/2006/relationships/image" Target="../media/image9.jpg"/></Relationships>
</file>

<file path=ppt/slides/_rels/slide6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notesSlide" Target="../notesSlides/notesSlide46.xml"/><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63.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image" Target="../media/image10.jpg"/><Relationship Id="rId3" Type="http://schemas.openxmlformats.org/officeDocument/2006/relationships/image" Target="../media/image87.png"/><Relationship Id="rId7" Type="http://schemas.openxmlformats.org/officeDocument/2006/relationships/image" Target="../media/image4.jpg"/><Relationship Id="rId12" Type="http://schemas.openxmlformats.org/officeDocument/2006/relationships/image" Target="../media/image9.jpg"/><Relationship Id="rId2" Type="http://schemas.openxmlformats.org/officeDocument/2006/relationships/notesSlide" Target="../notesSlides/notesSlide47.xml"/><Relationship Id="rId1" Type="http://schemas.openxmlformats.org/officeDocument/2006/relationships/slideLayout" Target="../slideLayouts/slideLayout5.xml"/><Relationship Id="rId6" Type="http://schemas.openxmlformats.org/officeDocument/2006/relationships/image" Target="../media/image90.png"/><Relationship Id="rId11" Type="http://schemas.openxmlformats.org/officeDocument/2006/relationships/image" Target="../media/image8.jpg"/><Relationship Id="rId5" Type="http://schemas.openxmlformats.org/officeDocument/2006/relationships/image" Target="../media/image89.png"/><Relationship Id="rId15" Type="http://schemas.openxmlformats.org/officeDocument/2006/relationships/image" Target="../media/image12.jpg"/><Relationship Id="rId10" Type="http://schemas.openxmlformats.org/officeDocument/2006/relationships/image" Target="../media/image7.png"/><Relationship Id="rId4" Type="http://schemas.openxmlformats.org/officeDocument/2006/relationships/image" Target="../media/image88.png"/><Relationship Id="rId9" Type="http://schemas.openxmlformats.org/officeDocument/2006/relationships/image" Target="../media/image6.png"/><Relationship Id="rId14" Type="http://schemas.openxmlformats.org/officeDocument/2006/relationships/image" Target="../media/image11.jpg"/></Relationships>
</file>

<file path=ppt/slides/_rels/slide6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92.png"/></Relationships>
</file>

<file path=ppt/slides/_rels/slide65.xml.rels><?xml version="1.0" encoding="UTF-8" standalone="yes"?>
<Relationships xmlns="http://schemas.openxmlformats.org/package/2006/relationships"><Relationship Id="rId8" Type="http://schemas.openxmlformats.org/officeDocument/2006/relationships/hyperlink" Target="https://searchsecurity.techtarget.com/definition/sandbox" TargetMode="External"/><Relationship Id="rId3" Type="http://schemas.openxmlformats.org/officeDocument/2006/relationships/image" Target="../media/image93.png"/><Relationship Id="rId7" Type="http://schemas.openxmlformats.org/officeDocument/2006/relationships/hyperlink" Target="https://searchsoftwarequality.techtarget.com/definition/bug" TargetMode="External"/><Relationship Id="rId2" Type="http://schemas.openxmlformats.org/officeDocument/2006/relationships/notesSlide" Target="../notesSlides/notesSlide49.xml"/><Relationship Id="rId1" Type="http://schemas.openxmlformats.org/officeDocument/2006/relationships/slideLayout" Target="../slideLayouts/slideLayout6.xml"/><Relationship Id="rId6" Type="http://schemas.openxmlformats.org/officeDocument/2006/relationships/hyperlink" Target="https://whatis.techtarget.com/definition/end-user" TargetMode="External"/><Relationship Id="rId5" Type="http://schemas.openxmlformats.org/officeDocument/2006/relationships/hyperlink" Target="https://whatis.techtarget.com/definition/code" TargetMode="External"/><Relationship Id="rId10" Type="http://schemas.openxmlformats.org/officeDocument/2006/relationships/hyperlink" Target="https://whatis.techtarget.com/" TargetMode="External"/><Relationship Id="rId4" Type="http://schemas.openxmlformats.org/officeDocument/2006/relationships/hyperlink" Target="https://searchwindevelopment.techtarget.com/definition/testing" TargetMode="External"/><Relationship Id="rId9" Type="http://schemas.openxmlformats.org/officeDocument/2006/relationships/hyperlink" Target="https://www.techtarget.com/contributor/Margaret-Rouse"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50.xml"/><Relationship Id="rId1" Type="http://schemas.openxmlformats.org/officeDocument/2006/relationships/slideLayout" Target="../slideLayouts/slideLayout6.xml"/><Relationship Id="rId6" Type="http://schemas.openxmlformats.org/officeDocument/2006/relationships/hyperlink" Target="https://whatis.techtarget.com/" TargetMode="External"/><Relationship Id="rId5" Type="http://schemas.openxmlformats.org/officeDocument/2006/relationships/hyperlink" Target="https://www.techtarget.com/contributor/Margaret-Rouse" TargetMode="External"/><Relationship Id="rId4" Type="http://schemas.openxmlformats.org/officeDocument/2006/relationships/hyperlink" Target="https://searchcio.techtarget.com/definition/change-management" TargetMode="External"/></Relationships>
</file>

<file path=ppt/slides/_rels/slide67.xml.rels><?xml version="1.0" encoding="UTF-8" standalone="yes"?>
<Relationships xmlns="http://schemas.openxmlformats.org/package/2006/relationships"><Relationship Id="rId13" Type="http://schemas.openxmlformats.org/officeDocument/2006/relationships/image" Target="../media/image103.png"/><Relationship Id="rId18" Type="http://schemas.openxmlformats.org/officeDocument/2006/relationships/image" Target="../media/image105.jpg"/><Relationship Id="rId26" Type="http://schemas.openxmlformats.org/officeDocument/2006/relationships/image" Target="../media/image36.png"/><Relationship Id="rId39" Type="http://schemas.openxmlformats.org/officeDocument/2006/relationships/image" Target="../media/image113.png"/><Relationship Id="rId21" Type="http://schemas.openxmlformats.org/officeDocument/2006/relationships/image" Target="../media/image106.png"/><Relationship Id="rId34" Type="http://schemas.openxmlformats.org/officeDocument/2006/relationships/image" Target="../media/image40.png"/><Relationship Id="rId42" Type="http://schemas.openxmlformats.org/officeDocument/2006/relationships/image" Target="../media/image114.png"/><Relationship Id="rId47" Type="http://schemas.openxmlformats.org/officeDocument/2006/relationships/image" Target="../media/image27.png"/><Relationship Id="rId7" Type="http://schemas.openxmlformats.org/officeDocument/2006/relationships/image" Target="../media/image99.jpg"/><Relationship Id="rId2" Type="http://schemas.openxmlformats.org/officeDocument/2006/relationships/notesSlide" Target="../notesSlides/notesSlide51.xml"/><Relationship Id="rId16" Type="http://schemas.openxmlformats.org/officeDocument/2006/relationships/image" Target="../media/image45.png"/><Relationship Id="rId29" Type="http://schemas.openxmlformats.org/officeDocument/2006/relationships/image" Target="../media/image109.png"/><Relationship Id="rId1" Type="http://schemas.openxmlformats.org/officeDocument/2006/relationships/slideLayout" Target="../slideLayouts/slideLayout6.xml"/><Relationship Id="rId6" Type="http://schemas.openxmlformats.org/officeDocument/2006/relationships/image" Target="../media/image98.jpg"/><Relationship Id="rId11" Type="http://schemas.openxmlformats.org/officeDocument/2006/relationships/image" Target="../media/image101.png"/><Relationship Id="rId24" Type="http://schemas.openxmlformats.org/officeDocument/2006/relationships/image" Target="../media/image28.png"/><Relationship Id="rId32" Type="http://schemas.openxmlformats.org/officeDocument/2006/relationships/image" Target="../media/image38.png"/><Relationship Id="rId37" Type="http://schemas.openxmlformats.org/officeDocument/2006/relationships/image" Target="../media/image111.png"/><Relationship Id="rId40" Type="http://schemas.openxmlformats.org/officeDocument/2006/relationships/image" Target="../media/image47.png"/><Relationship Id="rId45" Type="http://schemas.openxmlformats.org/officeDocument/2006/relationships/image" Target="../media/image116.png"/><Relationship Id="rId5" Type="http://schemas.openxmlformats.org/officeDocument/2006/relationships/image" Target="../media/image97.jpg"/><Relationship Id="rId15" Type="http://schemas.openxmlformats.org/officeDocument/2006/relationships/image" Target="../media/image31.png"/><Relationship Id="rId23" Type="http://schemas.openxmlformats.org/officeDocument/2006/relationships/image" Target="../media/image34.png"/><Relationship Id="rId28" Type="http://schemas.openxmlformats.org/officeDocument/2006/relationships/image" Target="../media/image48.png"/><Relationship Id="rId36" Type="http://schemas.openxmlformats.org/officeDocument/2006/relationships/image" Target="../media/image42.png"/><Relationship Id="rId10" Type="http://schemas.openxmlformats.org/officeDocument/2006/relationships/image" Target="../media/image30.png"/><Relationship Id="rId19" Type="http://schemas.openxmlformats.org/officeDocument/2006/relationships/image" Target="../media/image33.png"/><Relationship Id="rId31" Type="http://schemas.openxmlformats.org/officeDocument/2006/relationships/image" Target="../media/image110.png"/><Relationship Id="rId44" Type="http://schemas.openxmlformats.org/officeDocument/2006/relationships/image" Target="../media/image115.png"/><Relationship Id="rId4" Type="http://schemas.openxmlformats.org/officeDocument/2006/relationships/image" Target="../media/image96.png"/><Relationship Id="rId9" Type="http://schemas.openxmlformats.org/officeDocument/2006/relationships/image" Target="../media/image100.png"/><Relationship Id="rId14" Type="http://schemas.openxmlformats.org/officeDocument/2006/relationships/image" Target="../media/image104.png"/><Relationship Id="rId22" Type="http://schemas.openxmlformats.org/officeDocument/2006/relationships/image" Target="../media/image51.png"/><Relationship Id="rId27" Type="http://schemas.openxmlformats.org/officeDocument/2006/relationships/image" Target="../media/image108.png"/><Relationship Id="rId30" Type="http://schemas.openxmlformats.org/officeDocument/2006/relationships/image" Target="../media/image46.png"/><Relationship Id="rId35" Type="http://schemas.openxmlformats.org/officeDocument/2006/relationships/image" Target="../media/image41.png"/><Relationship Id="rId43" Type="http://schemas.openxmlformats.org/officeDocument/2006/relationships/image" Target="../media/image59.png"/><Relationship Id="rId8" Type="http://schemas.openxmlformats.org/officeDocument/2006/relationships/image" Target="../media/image29.png"/><Relationship Id="rId3" Type="http://schemas.openxmlformats.org/officeDocument/2006/relationships/image" Target="../media/image95.png"/><Relationship Id="rId12" Type="http://schemas.openxmlformats.org/officeDocument/2006/relationships/image" Target="../media/image102.png"/><Relationship Id="rId17" Type="http://schemas.openxmlformats.org/officeDocument/2006/relationships/image" Target="../media/image32.png"/><Relationship Id="rId25" Type="http://schemas.openxmlformats.org/officeDocument/2006/relationships/image" Target="../media/image107.jpg"/><Relationship Id="rId33" Type="http://schemas.openxmlformats.org/officeDocument/2006/relationships/image" Target="../media/image39.png"/><Relationship Id="rId38" Type="http://schemas.openxmlformats.org/officeDocument/2006/relationships/image" Target="../media/image112.png"/><Relationship Id="rId46" Type="http://schemas.openxmlformats.org/officeDocument/2006/relationships/image" Target="../media/image23.png"/><Relationship Id="rId20" Type="http://schemas.openxmlformats.org/officeDocument/2006/relationships/image" Target="../media/image50.png"/><Relationship Id="rId41"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slide" Target="slide50.xml"/><Relationship Id="rId3" Type="http://schemas.openxmlformats.org/officeDocument/2006/relationships/slide" Target="slide8.xml"/><Relationship Id="rId7" Type="http://schemas.openxmlformats.org/officeDocument/2006/relationships/slide" Target="slide4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slide" Target="slide35.xml"/><Relationship Id="rId5" Type="http://schemas.openxmlformats.org/officeDocument/2006/relationships/slide" Target="slide29.xml"/><Relationship Id="rId4" Type="http://schemas.openxmlformats.org/officeDocument/2006/relationships/slide" Target="slide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
          <p:cNvPicPr preferRelativeResize="0">
            <a:picLocks noGrp="1"/>
          </p:cNvPicPr>
          <p:nvPr>
            <p:ph type="pic" idx="2"/>
          </p:nvPr>
        </p:nvPicPr>
        <p:blipFill rotWithShape="1">
          <a:blip r:embed="rId3">
            <a:alphaModFix/>
          </a:blip>
          <a:srcRect/>
          <a:stretch/>
        </p:blipFill>
        <p:spPr>
          <a:xfrm>
            <a:off x="0" y="0"/>
            <a:ext cx="9144000" cy="5715000"/>
          </a:xfrm>
          <a:prstGeom prst="rect">
            <a:avLst/>
          </a:prstGeom>
          <a:noFill/>
          <a:ln>
            <a:noFill/>
          </a:ln>
        </p:spPr>
      </p:pic>
      <p:sp>
        <p:nvSpPr>
          <p:cNvPr id="137" name="Google Shape;137;p1"/>
          <p:cNvSpPr txBox="1">
            <a:spLocks noGrp="1"/>
          </p:cNvSpPr>
          <p:nvPr>
            <p:ph type="ctrTitle"/>
          </p:nvPr>
        </p:nvSpPr>
        <p:spPr>
          <a:xfrm>
            <a:off x="0" y="3479872"/>
            <a:ext cx="3923928" cy="1097177"/>
          </a:xfrm>
          <a:prstGeom prst="rect">
            <a:avLst/>
          </a:prstGeom>
          <a:solidFill>
            <a:schemeClr val="accent1"/>
          </a:solidFill>
          <a:ln>
            <a:noFill/>
          </a:ln>
        </p:spPr>
        <p:txBody>
          <a:bodyPr spcFirstLastPara="1" wrap="square" lIns="396000" tIns="147600" rIns="144000" bIns="118800" anchor="b" anchorCtr="0">
            <a:spAutoFit/>
          </a:bodyPr>
          <a:lstStyle/>
          <a:p>
            <a:pPr marL="0" lvl="0" indent="0" algn="l" rtl="0">
              <a:lnSpc>
                <a:spcPct val="117391"/>
              </a:lnSpc>
              <a:spcBef>
                <a:spcPts val="0"/>
              </a:spcBef>
              <a:spcAft>
                <a:spcPts val="0"/>
              </a:spcAft>
              <a:buClr>
                <a:srgbClr val="FFFFFF"/>
              </a:buClr>
              <a:buSzPts val="2300"/>
              <a:buFont typeface="Times New Roman"/>
              <a:buNone/>
            </a:pPr>
            <a:r>
              <a:rPr lang="fr-FR" dirty="0"/>
              <a:t>[Move to Cloud] Gouvernance du Cloud 2023</a:t>
            </a:r>
            <a:endParaRPr dirty="0"/>
          </a:p>
        </p:txBody>
      </p:sp>
      <p:sp>
        <p:nvSpPr>
          <p:cNvPr id="138" name="Google Shape;138;p1"/>
          <p:cNvSpPr/>
          <p:nvPr/>
        </p:nvSpPr>
        <p:spPr>
          <a:xfrm>
            <a:off x="7192950" y="-7200"/>
            <a:ext cx="1627200" cy="1368458"/>
          </a:xfrm>
          <a:custGeom>
            <a:avLst/>
            <a:gdLst/>
            <a:ahLst/>
            <a:cxnLst/>
            <a:rect l="l" t="t" r="r" b="b"/>
            <a:pathLst>
              <a:path w="4824537" h="4112861" extrusionOk="0">
                <a:moveTo>
                  <a:pt x="0" y="0"/>
                </a:moveTo>
                <a:lnTo>
                  <a:pt x="4824537" y="0"/>
                </a:lnTo>
                <a:lnTo>
                  <a:pt x="4824537" y="3751737"/>
                </a:lnTo>
                <a:cubicBezTo>
                  <a:pt x="3231541" y="3785819"/>
                  <a:pt x="1634302" y="3906720"/>
                  <a:pt x="0" y="4112861"/>
                </a:cubicBezTo>
                <a:lnTo>
                  <a:pt x="0" y="0"/>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pic>
        <p:nvPicPr>
          <p:cNvPr id="139" name="Google Shape;139;p1"/>
          <p:cNvPicPr preferRelativeResize="0"/>
          <p:nvPr/>
        </p:nvPicPr>
        <p:blipFill rotWithShape="1">
          <a:blip r:embed="rId4">
            <a:alphaModFix/>
          </a:blip>
          <a:srcRect/>
          <a:stretch/>
        </p:blipFill>
        <p:spPr>
          <a:xfrm>
            <a:off x="7528050" y="290386"/>
            <a:ext cx="851570" cy="593697"/>
          </a:xfrm>
          <a:prstGeom prst="rect">
            <a:avLst/>
          </a:prstGeom>
          <a:noFill/>
          <a:ln>
            <a:noFill/>
          </a:ln>
        </p:spPr>
      </p:pic>
      <p:sp>
        <p:nvSpPr>
          <p:cNvPr id="3" name="Sous-titre 2">
            <a:extLst>
              <a:ext uri="{FF2B5EF4-FFF2-40B4-BE49-F238E27FC236}">
                <a16:creationId xmlns:a16="http://schemas.microsoft.com/office/drawing/2014/main" id="{D62DA5B4-C50D-4F2F-B50B-4D223A7EC908}"/>
              </a:ext>
            </a:extLst>
          </p:cNvPr>
          <p:cNvSpPr>
            <a:spLocks noGrp="1"/>
          </p:cNvSpPr>
          <p:nvPr>
            <p:ph type="subTitle" idx="1"/>
          </p:nvPr>
        </p:nvSpPr>
        <p:spPr/>
        <p:txBody>
          <a:bodyPr/>
          <a:lstStyle/>
          <a:p>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250824" y="121199"/>
            <a:ext cx="8536669" cy="739200"/>
          </a:xfrm>
          <a:prstGeom prst="rect">
            <a:avLst/>
          </a:prstGeom>
          <a:noFill/>
          <a:ln>
            <a:noFill/>
          </a:ln>
        </p:spPr>
        <p:txBody>
          <a:bodyPr spcFirstLastPara="1" wrap="square" lIns="36000" tIns="36000" rIns="0" bIns="0" anchor="t" anchorCtr="0">
            <a:noAutofit/>
          </a:bodyPr>
          <a:lstStyle/>
          <a:p>
            <a:pPr marL="0" lvl="0" indent="0" algn="l" rtl="0">
              <a:lnSpc>
                <a:spcPct val="100000"/>
              </a:lnSpc>
              <a:spcBef>
                <a:spcPts val="0"/>
              </a:spcBef>
              <a:spcAft>
                <a:spcPts val="0"/>
              </a:spcAft>
              <a:buSzPts val="1800"/>
              <a:buFont typeface="Times New Roman"/>
              <a:buNone/>
            </a:pPr>
            <a:r>
              <a:rPr lang="fr-FR"/>
              <a:t>Équipes et compétences à organiser</a:t>
            </a:r>
            <a:br>
              <a:rPr lang="fr-FR"/>
            </a:br>
            <a:r>
              <a:rPr lang="fr-FR" sz="2000"/>
              <a:t>Quelle compétence pour développer quoi?</a:t>
            </a:r>
            <a:endParaRPr sz="1800"/>
          </a:p>
        </p:txBody>
      </p:sp>
      <p:sp>
        <p:nvSpPr>
          <p:cNvPr id="217" name="Google Shape;217;p5"/>
          <p:cNvSpPr/>
          <p:nvPr/>
        </p:nvSpPr>
        <p:spPr>
          <a:xfrm>
            <a:off x="391897" y="1518248"/>
            <a:ext cx="2663897" cy="253800"/>
          </a:xfrm>
          <a:prstGeom prst="rect">
            <a:avLst/>
          </a:prstGeom>
          <a:solidFill>
            <a:schemeClr val="accent3"/>
          </a:solidFill>
          <a:ln>
            <a:noFill/>
          </a:ln>
        </p:spPr>
        <p:txBody>
          <a:bodyPr spcFirstLastPara="1" wrap="square" lIns="0" tIns="0" rIns="0" bIns="0" anchor="ctr" anchorCtr="0">
            <a:noAutofit/>
          </a:bodyPr>
          <a:lstStyle/>
          <a:p>
            <a:pPr marL="76200" marR="0" lvl="0" indent="0" algn="ctr" rtl="0">
              <a:lnSpc>
                <a:spcPct val="100000"/>
              </a:lnSpc>
              <a:spcBef>
                <a:spcPts val="0"/>
              </a:spcBef>
              <a:spcAft>
                <a:spcPts val="0"/>
              </a:spcAft>
              <a:buClr>
                <a:srgbClr val="000000"/>
              </a:buClr>
              <a:buSzPts val="1100"/>
              <a:buFont typeface="Arial"/>
              <a:buNone/>
            </a:pPr>
            <a:r>
              <a:rPr lang="fr-FR" sz="1800">
                <a:solidFill>
                  <a:schemeClr val="lt1"/>
                </a:solidFill>
                <a:latin typeface="Arial"/>
                <a:ea typeface="Arial"/>
                <a:cs typeface="Arial"/>
                <a:sym typeface="Arial"/>
              </a:rPr>
              <a:t>Activités à coder</a:t>
            </a:r>
            <a:endParaRPr sz="1800" i="0" u="none" strike="noStrike" cap="none">
              <a:solidFill>
                <a:schemeClr val="lt1"/>
              </a:solidFill>
              <a:latin typeface="Arial"/>
              <a:ea typeface="Arial"/>
              <a:cs typeface="Arial"/>
              <a:sym typeface="Arial"/>
            </a:endParaRPr>
          </a:p>
        </p:txBody>
      </p:sp>
      <p:pic>
        <p:nvPicPr>
          <p:cNvPr id="218" name="Google Shape;218;p5"/>
          <p:cNvPicPr preferRelativeResize="0"/>
          <p:nvPr/>
        </p:nvPicPr>
        <p:blipFill rotWithShape="1">
          <a:blip r:embed="rId3">
            <a:alphaModFix/>
          </a:blip>
          <a:srcRect/>
          <a:stretch/>
        </p:blipFill>
        <p:spPr>
          <a:xfrm>
            <a:off x="3780490" y="3317718"/>
            <a:ext cx="1583020" cy="228150"/>
          </a:xfrm>
          <a:prstGeom prst="rect">
            <a:avLst/>
          </a:prstGeom>
          <a:noFill/>
          <a:ln>
            <a:noFill/>
          </a:ln>
        </p:spPr>
      </p:pic>
      <p:sp>
        <p:nvSpPr>
          <p:cNvPr id="219" name="Google Shape;219;p5"/>
          <p:cNvSpPr/>
          <p:nvPr/>
        </p:nvSpPr>
        <p:spPr>
          <a:xfrm>
            <a:off x="396874" y="2823138"/>
            <a:ext cx="2663897" cy="432000"/>
          </a:xfrm>
          <a:prstGeom prst="rect">
            <a:avLst/>
          </a:prstGeom>
          <a:gradFill>
            <a:gsLst>
              <a:gs pos="0">
                <a:srgbClr val="00B050"/>
              </a:gs>
              <a:gs pos="20000">
                <a:srgbClr val="00B050"/>
              </a:gs>
              <a:gs pos="100000">
                <a:srgbClr val="00B0F0"/>
              </a:gs>
            </a:gsLst>
            <a:lin ang="0" scaled="0"/>
          </a:gradFill>
          <a:ln w="9525" cap="flat" cmpd="sng">
            <a:solidFill>
              <a:schemeClr val="accent3"/>
            </a:solidFill>
            <a:prstDash val="solid"/>
            <a:round/>
            <a:headEnd type="none" w="sm" len="sm"/>
            <a:tailEnd type="none" w="sm" len="sm"/>
          </a:ln>
        </p:spPr>
        <p:txBody>
          <a:bodyPr spcFirstLastPara="1" wrap="square" lIns="36000" tIns="91425" rIns="36000" bIns="91425" anchor="ctr" anchorCtr="0">
            <a:noAutofit/>
          </a:bodyPr>
          <a:lstStyle/>
          <a:p>
            <a:pPr marL="0" marR="0" lvl="0" indent="0" algn="ctr" rtl="0">
              <a:spcBef>
                <a:spcPts val="0"/>
              </a:spcBef>
              <a:spcAft>
                <a:spcPts val="0"/>
              </a:spcAft>
              <a:buNone/>
            </a:pPr>
            <a:r>
              <a:rPr lang="fr-FR" sz="1400">
                <a:solidFill>
                  <a:schemeClr val="dk1"/>
                </a:solidFill>
                <a:latin typeface="Arial"/>
                <a:ea typeface="Arial"/>
                <a:cs typeface="Arial"/>
                <a:sym typeface="Arial"/>
              </a:rPr>
              <a:t>Build Jenkins</a:t>
            </a:r>
            <a:endParaRPr sz="1400">
              <a:solidFill>
                <a:schemeClr val="dk1"/>
              </a:solidFill>
              <a:latin typeface="Arial"/>
              <a:ea typeface="Arial"/>
              <a:cs typeface="Arial"/>
              <a:sym typeface="Arial"/>
            </a:endParaRPr>
          </a:p>
        </p:txBody>
      </p:sp>
      <p:sp>
        <p:nvSpPr>
          <p:cNvPr id="220" name="Google Shape;220;p5"/>
          <p:cNvSpPr/>
          <p:nvPr/>
        </p:nvSpPr>
        <p:spPr>
          <a:xfrm>
            <a:off x="396874" y="1833850"/>
            <a:ext cx="2663897" cy="432000"/>
          </a:xfrm>
          <a:prstGeom prst="rect">
            <a:avLst/>
          </a:prstGeom>
          <a:gradFill>
            <a:gsLst>
              <a:gs pos="0">
                <a:srgbClr val="00B050"/>
              </a:gs>
              <a:gs pos="85000">
                <a:srgbClr val="00B050"/>
              </a:gs>
              <a:gs pos="100000">
                <a:srgbClr val="00B0F0"/>
              </a:gs>
            </a:gsLst>
            <a:lin ang="0" scaled="0"/>
          </a:gradFill>
          <a:ln w="9525" cap="flat" cmpd="sng">
            <a:solidFill>
              <a:schemeClr val="accent3"/>
            </a:solidFill>
            <a:prstDash val="solid"/>
            <a:round/>
            <a:headEnd type="none" w="sm" len="sm"/>
            <a:tailEnd type="none" w="sm" len="sm"/>
          </a:ln>
        </p:spPr>
        <p:txBody>
          <a:bodyPr spcFirstLastPara="1" wrap="square" lIns="36000" tIns="91425" rIns="36000" bIns="91425" anchor="ctr" anchorCtr="0">
            <a:noAutofit/>
          </a:bodyPr>
          <a:lstStyle/>
          <a:p>
            <a:pPr marL="0" marR="0" lvl="0" indent="0" algn="ctr" rtl="0">
              <a:spcBef>
                <a:spcPts val="0"/>
              </a:spcBef>
              <a:spcAft>
                <a:spcPts val="0"/>
              </a:spcAft>
              <a:buClr>
                <a:schemeClr val="dk1"/>
              </a:buClr>
              <a:buSzPts val="1400"/>
              <a:buFont typeface="Arial"/>
              <a:buNone/>
            </a:pPr>
            <a:r>
              <a:rPr lang="fr-FR" sz="1400">
                <a:solidFill>
                  <a:schemeClr val="dk1"/>
                </a:solidFill>
                <a:latin typeface="Arial"/>
                <a:ea typeface="Arial"/>
                <a:cs typeface="Arial"/>
                <a:sym typeface="Arial"/>
              </a:rPr>
              <a:t>Code Source</a:t>
            </a:r>
            <a:endParaRPr sz="1400">
              <a:solidFill>
                <a:schemeClr val="dk1"/>
              </a:solidFill>
              <a:latin typeface="Arial"/>
              <a:ea typeface="Arial"/>
              <a:cs typeface="Arial"/>
              <a:sym typeface="Arial"/>
            </a:endParaRPr>
          </a:p>
        </p:txBody>
      </p:sp>
      <p:sp>
        <p:nvSpPr>
          <p:cNvPr id="221" name="Google Shape;221;p5"/>
          <p:cNvSpPr/>
          <p:nvPr/>
        </p:nvSpPr>
        <p:spPr>
          <a:xfrm>
            <a:off x="396874" y="2328494"/>
            <a:ext cx="2663897" cy="432000"/>
          </a:xfrm>
          <a:prstGeom prst="rect">
            <a:avLst/>
          </a:prstGeom>
          <a:gradFill>
            <a:gsLst>
              <a:gs pos="0">
                <a:srgbClr val="00B050"/>
              </a:gs>
              <a:gs pos="57000">
                <a:srgbClr val="00B050"/>
              </a:gs>
              <a:gs pos="100000">
                <a:srgbClr val="00B0F0"/>
              </a:gs>
            </a:gsLst>
            <a:lin ang="0" scaled="0"/>
          </a:gradFill>
          <a:ln w="9525" cap="flat" cmpd="sng">
            <a:solidFill>
              <a:schemeClr val="accent3"/>
            </a:solidFill>
            <a:prstDash val="solid"/>
            <a:round/>
            <a:headEnd type="none" w="sm" len="sm"/>
            <a:tailEnd type="none" w="sm" len="sm"/>
          </a:ln>
        </p:spPr>
        <p:txBody>
          <a:bodyPr spcFirstLastPara="1" wrap="square" lIns="36000" tIns="91425" rIns="36000" bIns="91425" anchor="ctr" anchorCtr="0">
            <a:noAutofit/>
          </a:bodyPr>
          <a:lstStyle/>
          <a:p>
            <a:pPr marL="0" marR="0" lvl="0" indent="0" algn="ctr" rtl="0">
              <a:spcBef>
                <a:spcPts val="0"/>
              </a:spcBef>
              <a:spcAft>
                <a:spcPts val="0"/>
              </a:spcAft>
              <a:buNone/>
            </a:pPr>
            <a:r>
              <a:rPr lang="fr-FR" sz="1400">
                <a:solidFill>
                  <a:schemeClr val="dk1"/>
                </a:solidFill>
                <a:latin typeface="Arial"/>
                <a:ea typeface="Arial"/>
                <a:cs typeface="Arial"/>
                <a:sym typeface="Arial"/>
              </a:rPr>
              <a:t>Tests </a:t>
            </a:r>
            <a:endParaRPr/>
          </a:p>
          <a:p>
            <a:pPr marL="0" marR="0" lvl="0" indent="0" algn="ctr" rtl="0">
              <a:spcBef>
                <a:spcPts val="0"/>
              </a:spcBef>
              <a:spcAft>
                <a:spcPts val="0"/>
              </a:spcAft>
              <a:buNone/>
            </a:pPr>
            <a:r>
              <a:rPr lang="fr-FR" sz="1000">
                <a:solidFill>
                  <a:schemeClr val="dk1"/>
                </a:solidFill>
                <a:latin typeface="Arial"/>
                <a:ea typeface="Arial"/>
                <a:cs typeface="Arial"/>
                <a:sym typeface="Arial"/>
              </a:rPr>
              <a:t>(Unitaires, Fonctionnels, Sécurité, Qualité…)</a:t>
            </a:r>
            <a:endParaRPr sz="1000">
              <a:solidFill>
                <a:schemeClr val="dk1"/>
              </a:solidFill>
              <a:latin typeface="Arial"/>
              <a:ea typeface="Arial"/>
              <a:cs typeface="Arial"/>
              <a:sym typeface="Arial"/>
            </a:endParaRPr>
          </a:p>
        </p:txBody>
      </p:sp>
      <p:sp>
        <p:nvSpPr>
          <p:cNvPr id="222" name="Google Shape;222;p5"/>
          <p:cNvSpPr/>
          <p:nvPr/>
        </p:nvSpPr>
        <p:spPr>
          <a:xfrm>
            <a:off x="396874" y="3812426"/>
            <a:ext cx="2663897" cy="432000"/>
          </a:xfrm>
          <a:prstGeom prst="rect">
            <a:avLst/>
          </a:prstGeom>
          <a:gradFill>
            <a:gsLst>
              <a:gs pos="0">
                <a:srgbClr val="00B050"/>
              </a:gs>
              <a:gs pos="100000">
                <a:srgbClr val="00B0F0"/>
              </a:gs>
            </a:gsLst>
            <a:lin ang="0" scaled="0"/>
          </a:gradFill>
          <a:ln w="9525" cap="flat" cmpd="sng">
            <a:solidFill>
              <a:schemeClr val="accent3"/>
            </a:solidFill>
            <a:prstDash val="solid"/>
            <a:round/>
            <a:headEnd type="none" w="sm" len="sm"/>
            <a:tailEnd type="none" w="sm" len="sm"/>
          </a:ln>
        </p:spPr>
        <p:txBody>
          <a:bodyPr spcFirstLastPara="1" wrap="square" lIns="36000" tIns="91425" rIns="36000" bIns="91425" anchor="ctr" anchorCtr="0">
            <a:noAutofit/>
          </a:bodyPr>
          <a:lstStyle/>
          <a:p>
            <a:pPr marL="0" marR="0" lvl="0" indent="0" algn="ctr" rtl="0">
              <a:spcBef>
                <a:spcPts val="0"/>
              </a:spcBef>
              <a:spcAft>
                <a:spcPts val="0"/>
              </a:spcAft>
              <a:buNone/>
            </a:pPr>
            <a:r>
              <a:rPr lang="fr-FR" sz="1400">
                <a:solidFill>
                  <a:schemeClr val="dk1"/>
                </a:solidFill>
                <a:latin typeface="Arial"/>
                <a:ea typeface="Arial"/>
                <a:cs typeface="Arial"/>
                <a:sym typeface="Arial"/>
              </a:rPr>
              <a:t>Infrastructure</a:t>
            </a:r>
            <a:endParaRPr sz="1400">
              <a:solidFill>
                <a:schemeClr val="dk1"/>
              </a:solidFill>
              <a:latin typeface="Arial"/>
              <a:ea typeface="Arial"/>
              <a:cs typeface="Arial"/>
              <a:sym typeface="Arial"/>
            </a:endParaRPr>
          </a:p>
        </p:txBody>
      </p:sp>
      <p:sp>
        <p:nvSpPr>
          <p:cNvPr id="223" name="Google Shape;223;p5"/>
          <p:cNvSpPr/>
          <p:nvPr/>
        </p:nvSpPr>
        <p:spPr>
          <a:xfrm>
            <a:off x="391897" y="3317782"/>
            <a:ext cx="2663897" cy="432000"/>
          </a:xfrm>
          <a:prstGeom prst="rect">
            <a:avLst/>
          </a:prstGeom>
          <a:gradFill>
            <a:gsLst>
              <a:gs pos="0">
                <a:srgbClr val="00B050"/>
              </a:gs>
              <a:gs pos="100000">
                <a:srgbClr val="00B0F0"/>
              </a:gs>
            </a:gsLst>
            <a:lin ang="0" scaled="0"/>
          </a:gradFill>
          <a:ln w="9525" cap="flat" cmpd="sng">
            <a:solidFill>
              <a:schemeClr val="accent3"/>
            </a:solidFill>
            <a:prstDash val="solid"/>
            <a:round/>
            <a:headEnd type="none" w="sm" len="sm"/>
            <a:tailEnd type="none" w="sm" len="sm"/>
          </a:ln>
        </p:spPr>
        <p:txBody>
          <a:bodyPr spcFirstLastPara="1" wrap="square" lIns="36000" tIns="91425" rIns="36000" bIns="91425" anchor="ctr" anchorCtr="0">
            <a:noAutofit/>
          </a:bodyPr>
          <a:lstStyle/>
          <a:p>
            <a:pPr marL="0" marR="0" lvl="0" indent="0" algn="ctr" rtl="0">
              <a:spcBef>
                <a:spcPts val="0"/>
              </a:spcBef>
              <a:spcAft>
                <a:spcPts val="0"/>
              </a:spcAft>
              <a:buNone/>
            </a:pPr>
            <a:r>
              <a:rPr lang="fr-FR" sz="1400">
                <a:solidFill>
                  <a:schemeClr val="dk1"/>
                </a:solidFill>
                <a:latin typeface="Arial"/>
                <a:ea typeface="Arial"/>
                <a:cs typeface="Arial"/>
                <a:sym typeface="Arial"/>
              </a:rPr>
              <a:t>Configuration système</a:t>
            </a:r>
            <a:endParaRPr sz="1400">
              <a:solidFill>
                <a:schemeClr val="dk1"/>
              </a:solidFill>
              <a:latin typeface="Arial"/>
              <a:ea typeface="Arial"/>
              <a:cs typeface="Arial"/>
              <a:sym typeface="Arial"/>
            </a:endParaRPr>
          </a:p>
        </p:txBody>
      </p:sp>
      <p:sp>
        <p:nvSpPr>
          <p:cNvPr id="224" name="Google Shape;224;p5"/>
          <p:cNvSpPr/>
          <p:nvPr/>
        </p:nvSpPr>
        <p:spPr>
          <a:xfrm>
            <a:off x="396874" y="4307070"/>
            <a:ext cx="2663897" cy="432000"/>
          </a:xfrm>
          <a:prstGeom prst="rect">
            <a:avLst/>
          </a:prstGeom>
          <a:gradFill>
            <a:gsLst>
              <a:gs pos="0">
                <a:srgbClr val="00B050"/>
              </a:gs>
              <a:gs pos="100000">
                <a:srgbClr val="00B0F0"/>
              </a:gs>
            </a:gsLst>
            <a:lin ang="0" scaled="0"/>
          </a:gradFill>
          <a:ln w="9525" cap="flat" cmpd="sng">
            <a:solidFill>
              <a:schemeClr val="accent3"/>
            </a:solidFill>
            <a:prstDash val="solid"/>
            <a:round/>
            <a:headEnd type="none" w="sm" len="sm"/>
            <a:tailEnd type="none" w="sm" len="sm"/>
          </a:ln>
        </p:spPr>
        <p:txBody>
          <a:bodyPr spcFirstLastPara="1" wrap="square" lIns="36000" tIns="91425" rIns="36000" bIns="91425" anchor="ctr" anchorCtr="0">
            <a:noAutofit/>
          </a:bodyPr>
          <a:lstStyle/>
          <a:p>
            <a:pPr marL="0" marR="0" lvl="0" indent="0" algn="ctr" rtl="0">
              <a:spcBef>
                <a:spcPts val="0"/>
              </a:spcBef>
              <a:spcAft>
                <a:spcPts val="0"/>
              </a:spcAft>
              <a:buNone/>
            </a:pPr>
            <a:r>
              <a:rPr lang="fr-FR" sz="1400">
                <a:solidFill>
                  <a:schemeClr val="dk1"/>
                </a:solidFill>
                <a:latin typeface="Arial"/>
                <a:ea typeface="Arial"/>
                <a:cs typeface="Arial"/>
                <a:sym typeface="Arial"/>
              </a:rPr>
              <a:t>Supervision </a:t>
            </a:r>
            <a:endParaRPr/>
          </a:p>
          <a:p>
            <a:pPr marL="0" marR="0" lvl="0" indent="0" algn="ctr" rtl="0">
              <a:spcBef>
                <a:spcPts val="0"/>
              </a:spcBef>
              <a:spcAft>
                <a:spcPts val="0"/>
              </a:spcAft>
              <a:buNone/>
            </a:pPr>
            <a:r>
              <a:rPr lang="fr-FR" sz="1050">
                <a:solidFill>
                  <a:schemeClr val="dk1"/>
                </a:solidFill>
                <a:latin typeface="Arial"/>
                <a:ea typeface="Arial"/>
                <a:cs typeface="Arial"/>
                <a:sym typeface="Arial"/>
              </a:rPr>
              <a:t>(technique et fonctionnelle)</a:t>
            </a:r>
            <a:endParaRPr sz="1050">
              <a:solidFill>
                <a:schemeClr val="dk1"/>
              </a:solidFill>
              <a:latin typeface="Arial"/>
              <a:ea typeface="Arial"/>
              <a:cs typeface="Arial"/>
              <a:sym typeface="Arial"/>
            </a:endParaRPr>
          </a:p>
        </p:txBody>
      </p:sp>
      <p:sp>
        <p:nvSpPr>
          <p:cNvPr id="225" name="Google Shape;225;p5"/>
          <p:cNvSpPr/>
          <p:nvPr/>
        </p:nvSpPr>
        <p:spPr>
          <a:xfrm>
            <a:off x="396874" y="4801716"/>
            <a:ext cx="2663897" cy="432000"/>
          </a:xfrm>
          <a:prstGeom prst="rect">
            <a:avLst/>
          </a:prstGeom>
          <a:gradFill>
            <a:gsLst>
              <a:gs pos="0">
                <a:srgbClr val="00B050"/>
              </a:gs>
              <a:gs pos="85000">
                <a:srgbClr val="00B050"/>
              </a:gs>
              <a:gs pos="100000">
                <a:srgbClr val="00B0F0"/>
              </a:gs>
            </a:gsLst>
            <a:lin ang="0" scaled="0"/>
          </a:gradFill>
          <a:ln w="9525" cap="flat" cmpd="sng">
            <a:solidFill>
              <a:schemeClr val="accent3"/>
            </a:solidFill>
            <a:prstDash val="solid"/>
            <a:round/>
            <a:headEnd type="none" w="sm" len="sm"/>
            <a:tailEnd type="none" w="sm" len="sm"/>
          </a:ln>
        </p:spPr>
        <p:txBody>
          <a:bodyPr spcFirstLastPara="1" wrap="square" lIns="36000" tIns="91425" rIns="36000" bIns="91425" anchor="ctr" anchorCtr="0">
            <a:noAutofit/>
          </a:bodyPr>
          <a:lstStyle/>
          <a:p>
            <a:pPr marL="0" marR="0" lvl="0" indent="0" algn="ctr" rtl="0">
              <a:spcBef>
                <a:spcPts val="0"/>
              </a:spcBef>
              <a:spcAft>
                <a:spcPts val="0"/>
              </a:spcAft>
              <a:buNone/>
            </a:pPr>
            <a:r>
              <a:rPr lang="fr-FR" sz="1400">
                <a:solidFill>
                  <a:schemeClr val="dk1"/>
                </a:solidFill>
                <a:latin typeface="Arial"/>
                <a:ea typeface="Arial"/>
                <a:cs typeface="Arial"/>
                <a:sym typeface="Arial"/>
              </a:rPr>
              <a:t>Documentation</a:t>
            </a:r>
            <a:endParaRPr sz="1400">
              <a:solidFill>
                <a:schemeClr val="dk1"/>
              </a:solidFill>
              <a:latin typeface="Arial"/>
              <a:ea typeface="Arial"/>
              <a:cs typeface="Arial"/>
              <a:sym typeface="Arial"/>
            </a:endParaRPr>
          </a:p>
        </p:txBody>
      </p:sp>
      <p:sp>
        <p:nvSpPr>
          <p:cNvPr id="226" name="Google Shape;226;p5"/>
          <p:cNvSpPr/>
          <p:nvPr/>
        </p:nvSpPr>
        <p:spPr>
          <a:xfrm>
            <a:off x="3060772" y="1513125"/>
            <a:ext cx="359100" cy="38628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7" name="Google Shape;227;p5"/>
          <p:cNvSpPr/>
          <p:nvPr/>
        </p:nvSpPr>
        <p:spPr>
          <a:xfrm flipH="1">
            <a:off x="5652120" y="1513125"/>
            <a:ext cx="359100" cy="38628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28" name="Google Shape;228;p5"/>
          <p:cNvSpPr/>
          <p:nvPr/>
        </p:nvSpPr>
        <p:spPr>
          <a:xfrm>
            <a:off x="6011220" y="1828352"/>
            <a:ext cx="2789205" cy="550800"/>
          </a:xfrm>
          <a:prstGeom prst="rect">
            <a:avLst/>
          </a:prstGeom>
          <a:gradFill>
            <a:gsLst>
              <a:gs pos="0">
                <a:srgbClr val="00B050"/>
              </a:gs>
              <a:gs pos="85000">
                <a:srgbClr val="00B050"/>
              </a:gs>
              <a:gs pos="100000">
                <a:srgbClr val="00B0F0"/>
              </a:gs>
            </a:gsLst>
            <a:lin ang="0" scaled="0"/>
          </a:gradFill>
          <a:ln w="9525" cap="flat" cmpd="sng">
            <a:solidFill>
              <a:schemeClr val="accent3"/>
            </a:solidFill>
            <a:prstDash val="solid"/>
            <a:round/>
            <a:headEnd type="none" w="sm" len="sm"/>
            <a:tailEnd type="none" w="sm" len="sm"/>
          </a:ln>
        </p:spPr>
        <p:txBody>
          <a:bodyPr spcFirstLastPara="1" wrap="square" lIns="36000" tIns="91425" rIns="36000" bIns="91425" anchor="ctr" anchorCtr="0">
            <a:noAutofit/>
          </a:bodyPr>
          <a:lstStyle/>
          <a:p>
            <a:pPr marL="0" marR="0" lvl="0" indent="0" algn="ctr" rtl="0">
              <a:spcBef>
                <a:spcPts val="0"/>
              </a:spcBef>
              <a:spcAft>
                <a:spcPts val="0"/>
              </a:spcAft>
              <a:buNone/>
            </a:pPr>
            <a:r>
              <a:rPr lang="fr-FR" sz="1400">
                <a:solidFill>
                  <a:schemeClr val="dk1"/>
                </a:solidFill>
                <a:latin typeface="Arial"/>
                <a:ea typeface="Arial"/>
                <a:cs typeface="Arial"/>
                <a:sym typeface="Arial"/>
              </a:rPr>
              <a:t>Développement</a:t>
            </a:r>
            <a:endParaRPr sz="1400">
              <a:solidFill>
                <a:schemeClr val="dk1"/>
              </a:solidFill>
              <a:latin typeface="Arial"/>
              <a:ea typeface="Arial"/>
              <a:cs typeface="Arial"/>
              <a:sym typeface="Arial"/>
            </a:endParaRPr>
          </a:p>
        </p:txBody>
      </p:sp>
      <p:sp>
        <p:nvSpPr>
          <p:cNvPr id="229" name="Google Shape;229;p5"/>
          <p:cNvSpPr/>
          <p:nvPr/>
        </p:nvSpPr>
        <p:spPr>
          <a:xfrm>
            <a:off x="6011220" y="2532254"/>
            <a:ext cx="2789205" cy="550800"/>
          </a:xfrm>
          <a:prstGeom prst="rect">
            <a:avLst/>
          </a:prstGeom>
          <a:gradFill>
            <a:gsLst>
              <a:gs pos="0">
                <a:srgbClr val="00B050"/>
              </a:gs>
              <a:gs pos="85000">
                <a:srgbClr val="00B050"/>
              </a:gs>
              <a:gs pos="100000">
                <a:srgbClr val="00B0F0"/>
              </a:gs>
            </a:gsLst>
            <a:lin ang="0" scaled="0"/>
          </a:gradFill>
          <a:ln w="9525" cap="flat" cmpd="sng">
            <a:solidFill>
              <a:schemeClr val="accent3"/>
            </a:solidFill>
            <a:prstDash val="solid"/>
            <a:round/>
            <a:headEnd type="none" w="sm" len="sm"/>
            <a:tailEnd type="none" w="sm" len="sm"/>
          </a:ln>
        </p:spPr>
        <p:txBody>
          <a:bodyPr spcFirstLastPara="1" wrap="square" lIns="36000" tIns="91425" rIns="36000" bIns="91425" anchor="ctr" anchorCtr="0">
            <a:noAutofit/>
          </a:bodyPr>
          <a:lstStyle/>
          <a:p>
            <a:pPr marL="0" marR="0" lvl="0" indent="0" algn="ctr" rtl="0">
              <a:spcBef>
                <a:spcPts val="0"/>
              </a:spcBef>
              <a:spcAft>
                <a:spcPts val="0"/>
              </a:spcAft>
              <a:buNone/>
            </a:pPr>
            <a:r>
              <a:rPr lang="fr-FR" sz="1400">
                <a:solidFill>
                  <a:schemeClr val="dk1"/>
                </a:solidFill>
                <a:latin typeface="Arial"/>
                <a:ea typeface="Arial"/>
                <a:cs typeface="Arial"/>
                <a:sym typeface="Arial"/>
              </a:rPr>
              <a:t>Test MOE</a:t>
            </a:r>
            <a:endParaRPr sz="1400">
              <a:solidFill>
                <a:schemeClr val="dk1"/>
              </a:solidFill>
              <a:latin typeface="Arial"/>
              <a:ea typeface="Arial"/>
              <a:cs typeface="Arial"/>
              <a:sym typeface="Arial"/>
            </a:endParaRPr>
          </a:p>
        </p:txBody>
      </p:sp>
      <p:sp>
        <p:nvSpPr>
          <p:cNvPr id="230" name="Google Shape;230;p5"/>
          <p:cNvSpPr/>
          <p:nvPr/>
        </p:nvSpPr>
        <p:spPr>
          <a:xfrm>
            <a:off x="6011220" y="3236156"/>
            <a:ext cx="2789205" cy="550800"/>
          </a:xfrm>
          <a:prstGeom prst="rect">
            <a:avLst/>
          </a:prstGeom>
          <a:gradFill>
            <a:gsLst>
              <a:gs pos="0">
                <a:srgbClr val="00B050"/>
              </a:gs>
              <a:gs pos="31000">
                <a:srgbClr val="00B050"/>
              </a:gs>
              <a:gs pos="100000">
                <a:srgbClr val="00B0F0"/>
              </a:gs>
            </a:gsLst>
            <a:lin ang="0" scaled="0"/>
          </a:gradFill>
          <a:ln w="9525" cap="flat" cmpd="sng">
            <a:solidFill>
              <a:schemeClr val="accent3"/>
            </a:solidFill>
            <a:prstDash val="solid"/>
            <a:round/>
            <a:headEnd type="none" w="sm" len="sm"/>
            <a:tailEnd type="none" w="sm" len="sm"/>
          </a:ln>
        </p:spPr>
        <p:txBody>
          <a:bodyPr spcFirstLastPara="1" wrap="square" lIns="36000" tIns="91425" rIns="36000" bIns="91425" anchor="ctr" anchorCtr="0">
            <a:noAutofit/>
          </a:bodyPr>
          <a:lstStyle/>
          <a:p>
            <a:pPr marL="0" marR="0" lvl="0" indent="0" algn="ctr" rtl="0">
              <a:spcBef>
                <a:spcPts val="0"/>
              </a:spcBef>
              <a:spcAft>
                <a:spcPts val="0"/>
              </a:spcAft>
              <a:buNone/>
            </a:pPr>
            <a:r>
              <a:rPr lang="fr-FR" sz="1400">
                <a:solidFill>
                  <a:schemeClr val="dk1"/>
                </a:solidFill>
                <a:latin typeface="Arial"/>
                <a:ea typeface="Arial"/>
                <a:cs typeface="Arial"/>
                <a:sym typeface="Arial"/>
              </a:rPr>
              <a:t>Recette MOA</a:t>
            </a:r>
            <a:endParaRPr sz="1400">
              <a:solidFill>
                <a:schemeClr val="dk1"/>
              </a:solidFill>
              <a:latin typeface="Arial"/>
              <a:ea typeface="Arial"/>
              <a:cs typeface="Arial"/>
              <a:sym typeface="Arial"/>
            </a:endParaRPr>
          </a:p>
        </p:txBody>
      </p:sp>
      <p:sp>
        <p:nvSpPr>
          <p:cNvPr id="231" name="Google Shape;231;p5"/>
          <p:cNvSpPr/>
          <p:nvPr/>
        </p:nvSpPr>
        <p:spPr>
          <a:xfrm>
            <a:off x="6011220" y="3940058"/>
            <a:ext cx="2789205" cy="550800"/>
          </a:xfrm>
          <a:prstGeom prst="rect">
            <a:avLst/>
          </a:prstGeom>
          <a:gradFill>
            <a:gsLst>
              <a:gs pos="0">
                <a:srgbClr val="00B050"/>
              </a:gs>
              <a:gs pos="100000">
                <a:srgbClr val="00B0F0"/>
              </a:gs>
            </a:gsLst>
            <a:lin ang="0" scaled="0"/>
          </a:gradFill>
          <a:ln w="9525" cap="flat" cmpd="sng">
            <a:solidFill>
              <a:schemeClr val="accent3"/>
            </a:solidFill>
            <a:prstDash val="solid"/>
            <a:round/>
            <a:headEnd type="none" w="sm" len="sm"/>
            <a:tailEnd type="none" w="sm" len="sm"/>
          </a:ln>
        </p:spPr>
        <p:txBody>
          <a:bodyPr spcFirstLastPara="1" wrap="square" lIns="36000" tIns="91425" rIns="36000" bIns="91425" anchor="ctr" anchorCtr="0">
            <a:noAutofit/>
          </a:bodyPr>
          <a:lstStyle/>
          <a:p>
            <a:pPr marL="0" marR="0" lvl="0" indent="0" algn="ctr" rtl="0">
              <a:spcBef>
                <a:spcPts val="0"/>
              </a:spcBef>
              <a:spcAft>
                <a:spcPts val="0"/>
              </a:spcAft>
              <a:buNone/>
            </a:pPr>
            <a:r>
              <a:rPr lang="fr-FR" sz="1400">
                <a:solidFill>
                  <a:schemeClr val="dk1"/>
                </a:solidFill>
                <a:latin typeface="Arial"/>
                <a:ea typeface="Arial"/>
                <a:cs typeface="Arial"/>
                <a:sym typeface="Arial"/>
              </a:rPr>
              <a:t>Pre-Production</a:t>
            </a:r>
            <a:endParaRPr sz="1400">
              <a:solidFill>
                <a:schemeClr val="dk1"/>
              </a:solidFill>
              <a:latin typeface="Arial"/>
              <a:ea typeface="Arial"/>
              <a:cs typeface="Arial"/>
              <a:sym typeface="Arial"/>
            </a:endParaRPr>
          </a:p>
        </p:txBody>
      </p:sp>
      <p:sp>
        <p:nvSpPr>
          <p:cNvPr id="232" name="Google Shape;232;p5"/>
          <p:cNvSpPr/>
          <p:nvPr/>
        </p:nvSpPr>
        <p:spPr>
          <a:xfrm>
            <a:off x="6011220" y="4643960"/>
            <a:ext cx="2789205" cy="550800"/>
          </a:xfrm>
          <a:prstGeom prst="rect">
            <a:avLst/>
          </a:prstGeom>
          <a:gradFill>
            <a:gsLst>
              <a:gs pos="0">
                <a:srgbClr val="00B050"/>
              </a:gs>
              <a:gs pos="100000">
                <a:srgbClr val="00B0F0"/>
              </a:gs>
            </a:gsLst>
            <a:lin ang="0" scaled="0"/>
          </a:gradFill>
          <a:ln w="9525" cap="flat" cmpd="sng">
            <a:solidFill>
              <a:schemeClr val="accent3"/>
            </a:solidFill>
            <a:prstDash val="solid"/>
            <a:round/>
            <a:headEnd type="none" w="sm" len="sm"/>
            <a:tailEnd type="none" w="sm" len="sm"/>
          </a:ln>
        </p:spPr>
        <p:txBody>
          <a:bodyPr spcFirstLastPara="1" wrap="square" lIns="36000" tIns="91425" rIns="36000" bIns="91425" anchor="ctr" anchorCtr="0">
            <a:noAutofit/>
          </a:bodyPr>
          <a:lstStyle/>
          <a:p>
            <a:pPr marL="0" marR="0" lvl="0" indent="0" algn="ctr" rtl="0">
              <a:spcBef>
                <a:spcPts val="0"/>
              </a:spcBef>
              <a:spcAft>
                <a:spcPts val="0"/>
              </a:spcAft>
              <a:buNone/>
            </a:pPr>
            <a:r>
              <a:rPr lang="fr-FR" sz="1400">
                <a:solidFill>
                  <a:schemeClr val="dk1"/>
                </a:solidFill>
                <a:latin typeface="Arial"/>
                <a:ea typeface="Arial"/>
                <a:cs typeface="Arial"/>
                <a:sym typeface="Arial"/>
              </a:rPr>
              <a:t>Production</a:t>
            </a:r>
            <a:endParaRPr sz="1400">
              <a:solidFill>
                <a:schemeClr val="dk1"/>
              </a:solidFill>
              <a:latin typeface="Arial"/>
              <a:ea typeface="Arial"/>
              <a:cs typeface="Arial"/>
              <a:sym typeface="Arial"/>
            </a:endParaRPr>
          </a:p>
        </p:txBody>
      </p:sp>
      <p:sp>
        <p:nvSpPr>
          <p:cNvPr id="233" name="Google Shape;233;p5"/>
          <p:cNvSpPr txBox="1"/>
          <p:nvPr/>
        </p:nvSpPr>
        <p:spPr>
          <a:xfrm>
            <a:off x="613225" y="913040"/>
            <a:ext cx="7917300" cy="5043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Arial"/>
              <a:buNone/>
            </a:pPr>
            <a:r>
              <a:rPr lang="fr-FR" sz="1200" b="1">
                <a:solidFill>
                  <a:schemeClr val="dk1"/>
                </a:solidFill>
                <a:latin typeface="Arial"/>
                <a:ea typeface="Arial"/>
                <a:cs typeface="Arial"/>
                <a:sym typeface="Arial"/>
              </a:rPr>
              <a:t>Everything is code-based </a:t>
            </a:r>
            <a:r>
              <a:rPr lang="fr-FR" sz="1200">
                <a:solidFill>
                  <a:schemeClr val="dk1"/>
                </a:solidFill>
                <a:latin typeface="Arial"/>
                <a:ea typeface="Arial"/>
                <a:cs typeface="Arial"/>
                <a:sym typeface="Arial"/>
              </a:rPr>
              <a:t>: les différents composants sont co-construits par l’équipe projet, nécessitant des compétences Ops et Dév (et Sec) opérant en synergie.</a:t>
            </a:r>
            <a:endParaRPr sz="1200">
              <a:solidFill>
                <a:schemeClr val="dk1"/>
              </a:solidFill>
              <a:latin typeface="Arial"/>
              <a:ea typeface="Arial"/>
              <a:cs typeface="Arial"/>
              <a:sym typeface="Arial"/>
            </a:endParaRPr>
          </a:p>
        </p:txBody>
      </p:sp>
      <p:sp>
        <p:nvSpPr>
          <p:cNvPr id="234" name="Google Shape;234;p5"/>
          <p:cNvSpPr/>
          <p:nvPr/>
        </p:nvSpPr>
        <p:spPr>
          <a:xfrm>
            <a:off x="587725" y="887551"/>
            <a:ext cx="51000" cy="50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35" name="Google Shape;235;p5"/>
          <p:cNvSpPr/>
          <p:nvPr/>
        </p:nvSpPr>
        <p:spPr>
          <a:xfrm>
            <a:off x="5625505" y="5304438"/>
            <a:ext cx="385715" cy="199278"/>
          </a:xfrm>
          <a:prstGeom prst="rect">
            <a:avLst/>
          </a:prstGeom>
          <a:solidFill>
            <a:srgbClr val="00B0F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1200">
                <a:solidFill>
                  <a:srgbClr val="FFFFFF"/>
                </a:solidFill>
                <a:latin typeface="Arial"/>
                <a:ea typeface="Arial"/>
                <a:cs typeface="Arial"/>
                <a:sym typeface="Arial"/>
              </a:rPr>
              <a:t>Ops</a:t>
            </a:r>
            <a:endParaRPr sz="1200">
              <a:solidFill>
                <a:srgbClr val="FFFFFF"/>
              </a:solidFill>
              <a:latin typeface="Arial"/>
              <a:ea typeface="Arial"/>
              <a:cs typeface="Arial"/>
              <a:sym typeface="Arial"/>
            </a:endParaRPr>
          </a:p>
        </p:txBody>
      </p:sp>
      <p:sp>
        <p:nvSpPr>
          <p:cNvPr id="236" name="Google Shape;236;p5"/>
          <p:cNvSpPr/>
          <p:nvPr/>
        </p:nvSpPr>
        <p:spPr>
          <a:xfrm>
            <a:off x="6115628" y="5304438"/>
            <a:ext cx="385715" cy="199278"/>
          </a:xfrm>
          <a:prstGeom prst="rect">
            <a:avLst/>
          </a:prstGeom>
          <a:solidFill>
            <a:srgbClr val="00B050"/>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1200">
                <a:solidFill>
                  <a:srgbClr val="FFFFFF"/>
                </a:solidFill>
                <a:latin typeface="Arial"/>
                <a:ea typeface="Arial"/>
                <a:cs typeface="Arial"/>
                <a:sym typeface="Arial"/>
              </a:rPr>
              <a:t>Dev</a:t>
            </a:r>
            <a:endParaRPr/>
          </a:p>
        </p:txBody>
      </p:sp>
      <p:sp>
        <p:nvSpPr>
          <p:cNvPr id="237" name="Google Shape;237;p5"/>
          <p:cNvSpPr txBox="1"/>
          <p:nvPr/>
        </p:nvSpPr>
        <p:spPr>
          <a:xfrm>
            <a:off x="5526781" y="5485556"/>
            <a:ext cx="2406428"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000" i="1">
                <a:solidFill>
                  <a:schemeClr val="dk1"/>
                </a:solidFill>
                <a:latin typeface="Arial"/>
                <a:ea typeface="Arial"/>
                <a:cs typeface="Arial"/>
                <a:sym typeface="Arial"/>
              </a:rPr>
              <a:t>PS : sécurité intégrée à chaque couche</a:t>
            </a:r>
            <a:endParaRPr/>
          </a:p>
        </p:txBody>
      </p:sp>
      <p:sp>
        <p:nvSpPr>
          <p:cNvPr id="238" name="Google Shape;238;p5"/>
          <p:cNvSpPr/>
          <p:nvPr/>
        </p:nvSpPr>
        <p:spPr>
          <a:xfrm>
            <a:off x="5998289" y="1518248"/>
            <a:ext cx="2789205" cy="253800"/>
          </a:xfrm>
          <a:prstGeom prst="rect">
            <a:avLst/>
          </a:prstGeom>
          <a:solidFill>
            <a:schemeClr val="accent3"/>
          </a:solidFill>
          <a:ln>
            <a:noFill/>
          </a:ln>
        </p:spPr>
        <p:txBody>
          <a:bodyPr spcFirstLastPara="1" wrap="square" lIns="0" tIns="0" rIns="0" bIns="0" anchor="ctr" anchorCtr="0">
            <a:noAutofit/>
          </a:bodyPr>
          <a:lstStyle/>
          <a:p>
            <a:pPr marL="76200" marR="0" lvl="0" indent="0" algn="ctr" rtl="0">
              <a:lnSpc>
                <a:spcPct val="100000"/>
              </a:lnSpc>
              <a:spcBef>
                <a:spcPts val="0"/>
              </a:spcBef>
              <a:spcAft>
                <a:spcPts val="0"/>
              </a:spcAft>
              <a:buClr>
                <a:srgbClr val="000000"/>
              </a:buClr>
              <a:buSzPts val="1100"/>
              <a:buFont typeface="Arial"/>
              <a:buNone/>
            </a:pPr>
            <a:r>
              <a:rPr lang="fr-FR" sz="1800">
                <a:solidFill>
                  <a:schemeClr val="lt1"/>
                </a:solidFill>
                <a:latin typeface="Arial"/>
                <a:ea typeface="Arial"/>
                <a:cs typeface="Arial"/>
                <a:sym typeface="Arial"/>
              </a:rPr>
              <a:t>Environnements</a:t>
            </a:r>
            <a:endParaRPr sz="1800" i="0" u="none" strike="noStrike" cap="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6c42e552e5_0_37"/>
          <p:cNvSpPr txBox="1">
            <a:spLocks noGrp="1"/>
          </p:cNvSpPr>
          <p:nvPr>
            <p:ph type="title"/>
          </p:nvPr>
        </p:nvSpPr>
        <p:spPr>
          <a:xfrm>
            <a:off x="250825" y="121200"/>
            <a:ext cx="8569200" cy="1080600"/>
          </a:xfrm>
          <a:prstGeom prst="rect">
            <a:avLst/>
          </a:prstGeom>
        </p:spPr>
        <p:txBody>
          <a:bodyPr spcFirstLastPara="1" wrap="square" lIns="36000" tIns="36000" rIns="0" bIns="0" anchor="t" anchorCtr="0">
            <a:noAutofit/>
          </a:bodyPr>
          <a:lstStyle/>
          <a:p>
            <a:pPr marL="0" lvl="0" indent="0" algn="l" rtl="0">
              <a:spcBef>
                <a:spcPts val="0"/>
              </a:spcBef>
              <a:spcAft>
                <a:spcPts val="0"/>
              </a:spcAft>
              <a:buNone/>
            </a:pPr>
            <a:r>
              <a:rPr lang="fr-FR"/>
              <a:t>Organisation Cloud : principes, objectifs poursuivis</a:t>
            </a:r>
            <a:endParaRPr/>
          </a:p>
          <a:p>
            <a:pPr marL="0" lvl="0" indent="0" algn="l" rtl="0">
              <a:spcBef>
                <a:spcPts val="0"/>
              </a:spcBef>
              <a:spcAft>
                <a:spcPts val="0"/>
              </a:spcAft>
              <a:buNone/>
            </a:pPr>
            <a:r>
              <a:rPr lang="fr-FR" sz="1800"/>
              <a:t>Construire la success story d’équipes pluridisciplinaires et faire du retour d’expérience</a:t>
            </a:r>
            <a:endParaRPr sz="1800"/>
          </a:p>
        </p:txBody>
      </p:sp>
      <p:sp>
        <p:nvSpPr>
          <p:cNvPr id="245" name="Google Shape;245;g6c42e552e5_0_37"/>
          <p:cNvSpPr txBox="1">
            <a:spLocks noGrp="1"/>
          </p:cNvSpPr>
          <p:nvPr>
            <p:ph type="body" idx="1"/>
          </p:nvPr>
        </p:nvSpPr>
        <p:spPr>
          <a:xfrm>
            <a:off x="250825" y="1262650"/>
            <a:ext cx="8569200" cy="4052400"/>
          </a:xfrm>
          <a:prstGeom prst="rect">
            <a:avLst/>
          </a:prstGeom>
        </p:spPr>
        <p:txBody>
          <a:bodyPr spcFirstLastPara="1" wrap="square" lIns="36000" tIns="0" rIns="0" bIns="0" anchor="t" anchorCtr="0">
            <a:noAutofit/>
          </a:bodyPr>
          <a:lstStyle/>
          <a:p>
            <a:pPr lvl="0">
              <a:spcBef>
                <a:spcPts val="600"/>
              </a:spcBef>
            </a:pPr>
            <a:r>
              <a:rPr lang="fr-FR" b="1" dirty="0"/>
              <a:t>Transformer et moderniser les pratiques IT </a:t>
            </a:r>
            <a:r>
              <a:rPr lang="fr-FR" dirty="0"/>
              <a:t>: transcender les silos IT par l’animation transversale d’équipes multi compétentes, l’expérimentation de binômes d’intégrateurs Dev et </a:t>
            </a:r>
            <a:r>
              <a:rPr lang="fr-FR" dirty="0" err="1"/>
              <a:t>Ops</a:t>
            </a:r>
            <a:r>
              <a:rPr lang="fr-FR" dirty="0"/>
              <a:t>. Promouvoir et responsabiliser une communauté active, apprenante.</a:t>
            </a:r>
            <a:endParaRPr dirty="0"/>
          </a:p>
          <a:p>
            <a:pPr marL="457200" lvl="0" indent="-342900" algn="l" rtl="0">
              <a:lnSpc>
                <a:spcPct val="100000"/>
              </a:lnSpc>
              <a:spcBef>
                <a:spcPts val="600"/>
              </a:spcBef>
              <a:spcAft>
                <a:spcPts val="0"/>
              </a:spcAft>
              <a:buSzPts val="1800"/>
              <a:buChar char="•"/>
            </a:pPr>
            <a:r>
              <a:rPr lang="fr-FR" b="1" dirty="0"/>
              <a:t>Livrer plus souvent, des composants plus unitaires, de manière plus automatisée</a:t>
            </a:r>
            <a:r>
              <a:rPr lang="fr-FR" dirty="0"/>
              <a:t>. </a:t>
            </a:r>
            <a:r>
              <a:rPr lang="fr-FR" dirty="0" err="1"/>
              <a:t>Rérchitecturation</a:t>
            </a:r>
            <a:r>
              <a:rPr lang="fr-FR" dirty="0"/>
              <a:t> progressive des applications, formation au fil de l’eau des équipes à l’utilisation du </a:t>
            </a:r>
            <a:r>
              <a:rPr lang="fr-FR" dirty="0" err="1"/>
              <a:t>devops</a:t>
            </a:r>
            <a:r>
              <a:rPr lang="fr-FR" dirty="0"/>
              <a:t>.</a:t>
            </a:r>
            <a:endParaRPr dirty="0"/>
          </a:p>
          <a:p>
            <a:pPr lvl="0">
              <a:spcBef>
                <a:spcPts val="600"/>
              </a:spcBef>
            </a:pPr>
            <a:r>
              <a:rPr lang="fr-FR" b="1" dirty="0"/>
              <a:t>Fluidifier et moderniser les relations métier/MOA/IT</a:t>
            </a:r>
            <a:r>
              <a:rPr lang="fr-FR" dirty="0"/>
              <a:t> : transcender les silos en promouvant des équipes agiles, </a:t>
            </a:r>
            <a:r>
              <a:rPr lang="fr-FR" dirty="0" err="1"/>
              <a:t>multicompétentes</a:t>
            </a:r>
            <a:r>
              <a:rPr lang="fr-FR" dirty="0"/>
              <a:t>, intégrant des </a:t>
            </a:r>
            <a:r>
              <a:rPr lang="fr-FR" dirty="0" err="1"/>
              <a:t>MOAs</a:t>
            </a:r>
            <a:r>
              <a:rPr lang="fr-FR" dirty="0"/>
              <a:t>, des testeurs, des UX designers, des </a:t>
            </a:r>
            <a:r>
              <a:rPr lang="fr-FR" dirty="0" err="1"/>
              <a:t>dév</a:t>
            </a:r>
            <a:r>
              <a:rPr lang="fr-FR" dirty="0"/>
              <a:t>, des </a:t>
            </a:r>
            <a:r>
              <a:rPr lang="fr-FR" dirty="0" err="1"/>
              <a:t>ops</a:t>
            </a:r>
            <a:r>
              <a:rPr lang="fr-FR" dirty="0"/>
              <a:t>, avec pratiques agiles</a:t>
            </a:r>
            <a:endParaRPr dirty="0"/>
          </a:p>
          <a:p>
            <a:pPr marL="457200" lvl="0" indent="-342900" algn="l" rtl="0">
              <a:lnSpc>
                <a:spcPct val="100000"/>
              </a:lnSpc>
              <a:spcBef>
                <a:spcPts val="600"/>
              </a:spcBef>
              <a:spcAft>
                <a:spcPts val="0"/>
              </a:spcAft>
              <a:buSzPts val="1800"/>
              <a:buChar char="•"/>
            </a:pPr>
            <a:r>
              <a:rPr lang="fr-FR" b="1" dirty="0"/>
              <a:t>Garantir </a:t>
            </a:r>
            <a:r>
              <a:rPr lang="fr-FR" dirty="0"/>
              <a:t>les fondamentaux : </a:t>
            </a:r>
            <a:r>
              <a:rPr lang="fr-FR" b="1" dirty="0"/>
              <a:t>qualité de service, sécurité, maîtrise des coûts</a:t>
            </a:r>
          </a:p>
          <a:p>
            <a:pPr marL="457200" lvl="0" indent="-342900" algn="l" rtl="0">
              <a:lnSpc>
                <a:spcPct val="100000"/>
              </a:lnSpc>
              <a:spcBef>
                <a:spcPts val="600"/>
              </a:spcBef>
              <a:spcAft>
                <a:spcPts val="0"/>
              </a:spcAft>
              <a:buSzPts val="1800"/>
              <a:buChar char="•"/>
            </a:pPr>
            <a:r>
              <a:rPr lang="fr-FR" b="1" dirty="0"/>
              <a:t>Construire les outils et les processus d’intégration et de déploiement continu,</a:t>
            </a:r>
            <a:r>
              <a:rPr lang="fr-FR" dirty="0"/>
              <a:t> en capitalisant sur l’usine logicielle existante, de manière commune mais sans nivellement par le bas.</a:t>
            </a:r>
            <a:endParaRPr dirty="0"/>
          </a:p>
          <a:p>
            <a:pPr marL="457200" lvl="0" indent="-342900" algn="l" rtl="0">
              <a:lnSpc>
                <a:spcPct val="100000"/>
              </a:lnSpc>
              <a:spcBef>
                <a:spcPts val="600"/>
              </a:spcBef>
              <a:spcAft>
                <a:spcPts val="0"/>
              </a:spcAft>
              <a:buSzPts val="1800"/>
              <a:buChar char="•"/>
            </a:pPr>
            <a:r>
              <a:rPr lang="fr-FR" b="1" dirty="0"/>
              <a:t>Former au fil de l’eau les équipes</a:t>
            </a:r>
            <a:r>
              <a:rPr lang="fr-FR" dirty="0"/>
              <a:t> à l’utilisation du Cloud, surtout par la pratique</a:t>
            </a:r>
            <a:endParaRPr dirty="0"/>
          </a:p>
          <a:p>
            <a:pPr marL="457200" lvl="0" indent="-342900" algn="l" rtl="0">
              <a:lnSpc>
                <a:spcPct val="100000"/>
              </a:lnSpc>
              <a:spcBef>
                <a:spcPts val="600"/>
              </a:spcBef>
              <a:spcAft>
                <a:spcPts val="0"/>
              </a:spcAft>
              <a:buSzPts val="1800"/>
              <a:buChar char="•"/>
            </a:pPr>
            <a:r>
              <a:rPr lang="fr-FR" b="1" dirty="0"/>
              <a:t>Construire l’outillage d’exploitation</a:t>
            </a:r>
            <a:r>
              <a:rPr lang="fr-FR" dirty="0"/>
              <a:t> Cloud en harmonie entre interne et public</a:t>
            </a:r>
            <a:endParaRPr dirty="0"/>
          </a:p>
          <a:p>
            <a:pPr marL="457200" lvl="0" indent="-342900" algn="l" rtl="0">
              <a:lnSpc>
                <a:spcPct val="100000"/>
              </a:lnSpc>
              <a:spcBef>
                <a:spcPts val="600"/>
              </a:spcBef>
              <a:spcAft>
                <a:spcPts val="0"/>
              </a:spcAft>
              <a:buSzPts val="1800"/>
              <a:buChar char="•"/>
            </a:pPr>
            <a:r>
              <a:rPr lang="fr-FR" b="1" dirty="0"/>
              <a:t>Transformer également sur l’hébergement interne</a:t>
            </a:r>
            <a:r>
              <a:rPr lang="fr-FR" dirty="0"/>
              <a:t> et harmoniser les pratiques </a:t>
            </a:r>
            <a:endParaRPr dirty="0"/>
          </a:p>
          <a:p>
            <a:pPr marL="457200" lvl="0" indent="-342900" algn="l" rtl="0">
              <a:lnSpc>
                <a:spcPct val="100000"/>
              </a:lnSpc>
              <a:spcBef>
                <a:spcPts val="600"/>
              </a:spcBef>
              <a:spcAft>
                <a:spcPts val="0"/>
              </a:spcAft>
              <a:buSzPts val="1800"/>
              <a:buChar char="•"/>
            </a:pPr>
            <a:r>
              <a:rPr lang="fr-FR" b="1" dirty="0"/>
              <a:t>Automatiser la plateforme </a:t>
            </a:r>
            <a:r>
              <a:rPr lang="fr-FR" dirty="0"/>
              <a:t>d’hébergement</a:t>
            </a:r>
            <a:r>
              <a:rPr lang="fr-FR" b="1" dirty="0"/>
              <a:t> interne </a:t>
            </a:r>
            <a:r>
              <a:rPr lang="fr-FR" dirty="0"/>
              <a:t>et s’acheminer vers du</a:t>
            </a:r>
            <a:r>
              <a:rPr lang="fr-FR" b="1" dirty="0"/>
              <a:t> self service</a:t>
            </a:r>
            <a:endParaRPr b="1" dirty="0"/>
          </a:p>
          <a:p>
            <a:pPr marL="457200" lvl="0" indent="-342900" algn="l" rtl="0">
              <a:lnSpc>
                <a:spcPct val="100000"/>
              </a:lnSpc>
              <a:spcBef>
                <a:spcPts val="600"/>
              </a:spcBef>
              <a:spcAft>
                <a:spcPts val="0"/>
              </a:spcAft>
              <a:buSzPts val="1800"/>
              <a:buChar char="•"/>
            </a:pPr>
            <a:r>
              <a:rPr lang="fr-FR" b="1" dirty="0"/>
              <a:t>Harmoniser, standardiser, solidifier le socle interne</a:t>
            </a:r>
            <a:endParaRPr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6"/>
          <p:cNvPicPr preferRelativeResize="0"/>
          <p:nvPr/>
        </p:nvPicPr>
        <p:blipFill rotWithShape="1">
          <a:blip r:embed="rId3">
            <a:alphaModFix/>
          </a:blip>
          <a:srcRect/>
          <a:stretch/>
        </p:blipFill>
        <p:spPr>
          <a:xfrm>
            <a:off x="7956374" y="48695"/>
            <a:ext cx="1164755" cy="1482416"/>
          </a:xfrm>
          <a:prstGeom prst="rect">
            <a:avLst/>
          </a:prstGeom>
          <a:solidFill>
            <a:schemeClr val="lt1"/>
          </a:solidFill>
          <a:ln>
            <a:noFill/>
          </a:ln>
        </p:spPr>
      </p:pic>
      <p:sp>
        <p:nvSpPr>
          <p:cNvPr id="251" name="Google Shape;251;p6"/>
          <p:cNvSpPr txBox="1">
            <a:spLocks noGrp="1"/>
          </p:cNvSpPr>
          <p:nvPr>
            <p:ph type="title"/>
          </p:nvPr>
        </p:nvSpPr>
        <p:spPr>
          <a:xfrm>
            <a:off x="250826" y="99765"/>
            <a:ext cx="8562180" cy="885527"/>
          </a:xfrm>
          <a:prstGeom prst="rect">
            <a:avLst/>
          </a:prstGeom>
          <a:noFill/>
          <a:ln>
            <a:noFill/>
          </a:ln>
        </p:spPr>
        <p:txBody>
          <a:bodyPr spcFirstLastPara="1" wrap="square" lIns="36000" tIns="36000" rIns="0" bIns="0" anchor="t" anchorCtr="0">
            <a:noAutofit/>
          </a:bodyPr>
          <a:lstStyle/>
          <a:p>
            <a:pPr marL="0" lvl="0" indent="0" algn="l" rtl="0">
              <a:spcBef>
                <a:spcPts val="0"/>
              </a:spcBef>
              <a:spcAft>
                <a:spcPts val="0"/>
              </a:spcAft>
              <a:buClr>
                <a:schemeClr val="dk2"/>
              </a:buClr>
              <a:buSzPts val="2400"/>
              <a:buFont typeface="Times New Roman"/>
              <a:buNone/>
            </a:pPr>
            <a:r>
              <a:rPr lang="fr-FR"/>
              <a:t>Équipes et compétences à organiser</a:t>
            </a:r>
            <a:br>
              <a:rPr lang="fr-FR"/>
            </a:br>
            <a:r>
              <a:rPr lang="fr-FR"/>
              <a:t>(</a:t>
            </a:r>
            <a:r>
              <a:rPr lang="fr-FR" sz="2000"/>
              <a:t>1/2) – Principes d’organisation pour le Cloud AWS</a:t>
            </a:r>
            <a:endParaRPr sz="1800"/>
          </a:p>
        </p:txBody>
      </p:sp>
      <p:sp>
        <p:nvSpPr>
          <p:cNvPr id="252" name="Google Shape;252;p6"/>
          <p:cNvSpPr txBox="1">
            <a:spLocks noGrp="1"/>
          </p:cNvSpPr>
          <p:nvPr>
            <p:ph type="body" idx="1"/>
          </p:nvPr>
        </p:nvSpPr>
        <p:spPr>
          <a:xfrm>
            <a:off x="250825" y="1057300"/>
            <a:ext cx="8502600" cy="4105200"/>
          </a:xfrm>
          <a:prstGeom prst="rect">
            <a:avLst/>
          </a:prstGeom>
          <a:noFill/>
          <a:ln>
            <a:noFill/>
          </a:ln>
        </p:spPr>
        <p:txBody>
          <a:bodyPr spcFirstLastPara="1" wrap="square" lIns="36000" tIns="0" rIns="0" bIns="0" anchor="t" anchorCtr="0">
            <a:normAutofit/>
          </a:bodyPr>
          <a:lstStyle/>
          <a:p>
            <a:pPr marL="0" lvl="0" indent="0" algn="ctr" rtl="0">
              <a:lnSpc>
                <a:spcPct val="100000"/>
              </a:lnSpc>
              <a:spcBef>
                <a:spcPts val="0"/>
              </a:spcBef>
              <a:spcAft>
                <a:spcPts val="0"/>
              </a:spcAft>
              <a:buSzPts val="1395"/>
              <a:buNone/>
            </a:pPr>
            <a:r>
              <a:rPr lang="fr-FR" sz="1395">
                <a:solidFill>
                  <a:srgbClr val="A21726"/>
                </a:solidFill>
              </a:rPr>
              <a:t>L’organisation n’est pas modifiée</a:t>
            </a:r>
            <a:endParaRPr/>
          </a:p>
          <a:p>
            <a:pPr marL="0" lvl="0" indent="0" algn="ctr" rtl="0">
              <a:lnSpc>
                <a:spcPct val="100000"/>
              </a:lnSpc>
              <a:spcBef>
                <a:spcPts val="0"/>
              </a:spcBef>
              <a:spcAft>
                <a:spcPts val="0"/>
              </a:spcAft>
              <a:buSzPts val="1395"/>
              <a:buNone/>
            </a:pPr>
            <a:r>
              <a:rPr lang="fr-FR" sz="1395">
                <a:solidFill>
                  <a:srgbClr val="A21726"/>
                </a:solidFill>
              </a:rPr>
              <a:t>mais </a:t>
            </a:r>
            <a:r>
              <a:rPr lang="fr-FR" sz="1395" b="1">
                <a:solidFill>
                  <a:srgbClr val="A21726"/>
                </a:solidFill>
              </a:rPr>
              <a:t>des groupes de travail multi compétences </a:t>
            </a:r>
            <a:r>
              <a:rPr lang="fr-FR" sz="1395">
                <a:solidFill>
                  <a:srgbClr val="A21726"/>
                </a:solidFill>
              </a:rPr>
              <a:t>sont constitués</a:t>
            </a:r>
            <a:endParaRPr/>
          </a:p>
          <a:p>
            <a:pPr marL="180000" lvl="0" indent="-180000" algn="l" rtl="0">
              <a:lnSpc>
                <a:spcPct val="100000"/>
              </a:lnSpc>
              <a:spcBef>
                <a:spcPts val="1500"/>
              </a:spcBef>
              <a:spcAft>
                <a:spcPts val="0"/>
              </a:spcAft>
              <a:buSzPts val="1007"/>
              <a:buChar char="•"/>
            </a:pPr>
            <a:r>
              <a:rPr lang="fr-FR" sz="1007" b="1"/>
              <a:t>Une équipe virtuelle « Usine logicielle » </a:t>
            </a:r>
            <a:r>
              <a:rPr lang="fr-FR" sz="1007"/>
              <a:t>est constituée pour animer la maturation des outils CI-CD :</a:t>
            </a:r>
            <a:endParaRPr/>
          </a:p>
          <a:p>
            <a:pPr marL="396000" lvl="1" indent="-180000" algn="l" rtl="0">
              <a:lnSpc>
                <a:spcPct val="80000"/>
              </a:lnSpc>
              <a:spcBef>
                <a:spcPts val="800"/>
              </a:spcBef>
              <a:spcAft>
                <a:spcPts val="0"/>
              </a:spcAft>
              <a:buSzPts val="930"/>
              <a:buChar char="–"/>
            </a:pPr>
            <a:r>
              <a:rPr lang="fr-FR" sz="930"/>
              <a:t>Les ressources et la responsabilité des briques techniques (JIRA, Bit bucket, Jenkins, Ansible, etc) restent dans leurs départements d’origine en 2020. Elles sont affectées à temps partiel au sujet, en mode « projet » standard au sein du programme de transformation de l’IT.</a:t>
            </a:r>
            <a:endParaRPr/>
          </a:p>
          <a:p>
            <a:pPr marL="396000" lvl="1" indent="-180000" algn="l" rtl="0">
              <a:lnSpc>
                <a:spcPct val="80000"/>
              </a:lnSpc>
              <a:spcBef>
                <a:spcPts val="600"/>
              </a:spcBef>
              <a:spcAft>
                <a:spcPts val="0"/>
              </a:spcAft>
              <a:buSzPts val="930"/>
              <a:buChar char="–"/>
            </a:pPr>
            <a:r>
              <a:rPr lang="fr-FR" sz="930"/>
              <a:t>Un Product Owner est nommé pour animer ces personnes et les projets de création de chaîne CI-CD et pour aider au déploiement dans les équipes. Cette personne crée la vision CI-CD à court et moyen terme et pilote les divers contributeurs.</a:t>
            </a:r>
            <a:endParaRPr/>
          </a:p>
          <a:p>
            <a:pPr marL="180000" lvl="0" indent="-180000" algn="l" rtl="0">
              <a:lnSpc>
                <a:spcPct val="80000"/>
              </a:lnSpc>
              <a:spcBef>
                <a:spcPts val="1500"/>
              </a:spcBef>
              <a:spcAft>
                <a:spcPts val="0"/>
              </a:spcAft>
              <a:buSzPts val="1007"/>
              <a:buChar char="•"/>
            </a:pPr>
            <a:r>
              <a:rPr lang="fr-FR" sz="1007" b="1"/>
              <a:t>Une équipe virtuelle « cloud AWS» est constituée pour créer et maintenir l’environnement transversal : </a:t>
            </a:r>
            <a:endParaRPr/>
          </a:p>
          <a:p>
            <a:pPr marL="396000" lvl="1" indent="-180000" algn="l" rtl="0">
              <a:lnSpc>
                <a:spcPct val="80000"/>
              </a:lnSpc>
              <a:spcBef>
                <a:spcPts val="800"/>
              </a:spcBef>
              <a:spcAft>
                <a:spcPts val="0"/>
              </a:spcAft>
              <a:buSzPts val="930"/>
              <a:buChar char="–"/>
            </a:pPr>
            <a:r>
              <a:rPr lang="fr-FR" sz="930"/>
              <a:t>Elle définit les « templates » d’infrastructure utilisables et adaptables par les équipes qui sont dans le Cloud. Elle tient à jour les AMIs et autres templates  de référence avec les bons niveaux d’OS, de patch, de sécurité. Elle met en place et elle opère les services partagés de la plateforme (réseau, DNS, AD, WAF…). Elle met en œuvre des contrôles a posteriori. </a:t>
            </a:r>
            <a:endParaRPr/>
          </a:p>
          <a:p>
            <a:pPr marL="396000" lvl="1" indent="-180000" algn="l" rtl="0">
              <a:lnSpc>
                <a:spcPct val="80000"/>
              </a:lnSpc>
              <a:spcBef>
                <a:spcPts val="600"/>
              </a:spcBef>
              <a:spcAft>
                <a:spcPts val="0"/>
              </a:spcAft>
              <a:buSzPts val="930"/>
              <a:buChar char="–"/>
            </a:pPr>
            <a:r>
              <a:rPr lang="fr-FR" sz="930"/>
              <a:t>C’est une équipe virtuelle : les compétences restent dans leurs départements d’origine, elles sont pilotées par un Product Owner. Ce sont principalement des ressources DOIT : prévoir expertises Cloud, Réseau, Sécurité, Exploitation</a:t>
            </a:r>
            <a:endParaRPr/>
          </a:p>
          <a:p>
            <a:pPr marL="180000" lvl="0" indent="-180000" algn="l" rtl="0">
              <a:lnSpc>
                <a:spcPct val="80000"/>
              </a:lnSpc>
              <a:spcBef>
                <a:spcPts val="1500"/>
              </a:spcBef>
              <a:spcAft>
                <a:spcPts val="0"/>
              </a:spcAft>
              <a:buSzPts val="1007"/>
              <a:buChar char="•"/>
            </a:pPr>
            <a:r>
              <a:rPr lang="fr-FR" sz="1007" b="1"/>
              <a:t>Au niveau des applications « cloud-ifiées » :</a:t>
            </a:r>
            <a:endParaRPr/>
          </a:p>
          <a:p>
            <a:pPr marL="396000" lvl="1" indent="-180000" algn="l" rtl="0">
              <a:lnSpc>
                <a:spcPct val="80000"/>
              </a:lnSpc>
              <a:spcBef>
                <a:spcPts val="800"/>
              </a:spcBef>
              <a:spcAft>
                <a:spcPts val="0"/>
              </a:spcAft>
              <a:buSzPts val="930"/>
              <a:buChar char="–"/>
            </a:pPr>
            <a:r>
              <a:rPr lang="fr-FR" sz="930" b="1"/>
              <a:t>Un profil Cloud Ops </a:t>
            </a:r>
            <a:r>
              <a:rPr lang="fr-FR" sz="930"/>
              <a:t>(intégrateur open) est nommé pour chaque application passée dans le Cloud. Cet interlocuteur est formé à l’usage d’AWS, il participe à la vie de l’équipe (ex : les cérémonies agiles), il programme l’infrastructure as code, il aide l’équipe Dév à monter en compétence sur le Cloud. Typiquement il livre en production.</a:t>
            </a:r>
            <a:endParaRPr/>
          </a:p>
          <a:p>
            <a:pPr marL="395999" lvl="1" indent="-179999" algn="l" rtl="0">
              <a:lnSpc>
                <a:spcPct val="80000"/>
              </a:lnSpc>
              <a:spcBef>
                <a:spcPts val="600"/>
              </a:spcBef>
              <a:spcAft>
                <a:spcPts val="0"/>
              </a:spcAft>
              <a:buSzPts val="930"/>
              <a:buChar char="–"/>
            </a:pPr>
            <a:r>
              <a:rPr lang="fr-FR" sz="930" b="1"/>
              <a:t>Un profil Cloud Dev</a:t>
            </a:r>
            <a:r>
              <a:rPr lang="fr-FR" sz="930"/>
              <a:t> est également identifié dans l’équipe de développement (intégrateur DDE?). Il programme l’infrastructure as code, il aide l’équipe Dév à monter en compétence sur le Cloud. Typiquement il livre en hors production.</a:t>
            </a:r>
            <a:endParaRPr/>
          </a:p>
          <a:p>
            <a:pPr marL="396000" lvl="1" indent="-180000" algn="l" rtl="0">
              <a:lnSpc>
                <a:spcPct val="80000"/>
              </a:lnSpc>
              <a:spcBef>
                <a:spcPts val="600"/>
              </a:spcBef>
              <a:spcAft>
                <a:spcPts val="0"/>
              </a:spcAft>
              <a:buSzPts val="930"/>
              <a:buChar char="–"/>
            </a:pPr>
            <a:r>
              <a:rPr lang="fr-FR" sz="930" b="1"/>
              <a:t>Ce binôme développe la pile CI-CD </a:t>
            </a:r>
            <a:r>
              <a:rPr lang="fr-FR" sz="930"/>
              <a:t>de la solution jusqu’à l’infrastructure, et assure les livraisons et mises en production.</a:t>
            </a:r>
            <a:endParaRPr/>
          </a:p>
          <a:p>
            <a:pPr marL="396000" lvl="1" indent="-180000" algn="l" rtl="0">
              <a:lnSpc>
                <a:spcPct val="80000"/>
              </a:lnSpc>
              <a:spcBef>
                <a:spcPts val="600"/>
              </a:spcBef>
              <a:spcAft>
                <a:spcPts val="0"/>
              </a:spcAft>
              <a:buSzPts val="930"/>
              <a:buChar char="–"/>
            </a:pPr>
            <a:r>
              <a:rPr lang="fr-FR" sz="930"/>
              <a:t>Chaque intervenant reste attaché à sa structure hiérarchique d’origine et est affecté à temps partiel à l’équipe, sous le pilotage du product owner, et en mode agile. </a:t>
            </a:r>
            <a:endParaRPr/>
          </a:p>
        </p:txBody>
      </p:sp>
      <p:sp>
        <p:nvSpPr>
          <p:cNvPr id="253" name="Google Shape;253;p6"/>
          <p:cNvSpPr txBox="1"/>
          <p:nvPr/>
        </p:nvSpPr>
        <p:spPr>
          <a:xfrm>
            <a:off x="0" y="5162549"/>
            <a:ext cx="9144000" cy="503263"/>
          </a:xfrm>
          <a:prstGeom prst="rect">
            <a:avLst/>
          </a:prstGeom>
          <a:solidFill>
            <a:srgbClr val="A21726"/>
          </a:solidFill>
          <a:ln>
            <a:noFill/>
          </a:ln>
        </p:spPr>
        <p:txBody>
          <a:bodyPr spcFirstLastPara="1" wrap="square" lIns="72000" tIns="36000" rIns="72000" bIns="36000" anchor="ctr" anchorCtr="0">
            <a:noAutofit/>
          </a:bodyPr>
          <a:lstStyle/>
          <a:p>
            <a:pPr marL="0" marR="0" lvl="0" indent="0" algn="ctr" rtl="0">
              <a:spcBef>
                <a:spcPts val="0"/>
              </a:spcBef>
              <a:spcAft>
                <a:spcPts val="0"/>
              </a:spcAft>
              <a:buNone/>
            </a:pPr>
            <a:r>
              <a:rPr lang="fr-FR" sz="1400">
                <a:solidFill>
                  <a:schemeClr val="lt1"/>
                </a:solidFill>
                <a:latin typeface="Arial"/>
                <a:ea typeface="Arial"/>
                <a:cs typeface="Arial"/>
                <a:sym typeface="Arial"/>
              </a:rPr>
              <a:t>Ce modèle dans la continuité de l’existant permettra de faire du retour d’expérience et de juger s’il convient à terme d’adapter l’organisation au sein de la DSI</a:t>
            </a:r>
            <a:endParaRPr sz="1400">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2">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7"/>
          <p:cNvSpPr/>
          <p:nvPr/>
        </p:nvSpPr>
        <p:spPr>
          <a:xfrm>
            <a:off x="427350" y="3044293"/>
            <a:ext cx="4621442" cy="2314726"/>
          </a:xfrm>
          <a:prstGeom prst="roundRect">
            <a:avLst>
              <a:gd name="adj" fmla="val 16667"/>
            </a:avLst>
          </a:prstGeom>
          <a:solidFill>
            <a:srgbClr val="F2F2F2"/>
          </a:solidFill>
          <a:ln w="9525" cap="flat" cmpd="sng">
            <a:solidFill>
              <a:srgbClr val="000000"/>
            </a:solidFill>
            <a:prstDash val="dash"/>
            <a:round/>
            <a:headEnd type="none" w="sm" len="sm"/>
            <a:tailEnd type="none" w="sm" len="sm"/>
          </a:ln>
        </p:spPr>
        <p:txBody>
          <a:bodyPr spcFirstLastPara="1" wrap="square" lIns="18000" tIns="18000" rIns="18000" bIns="18000" anchor="t" anchorCtr="0">
            <a:noAutofit/>
          </a:bodyPr>
          <a:lstStyle/>
          <a:p>
            <a:pPr marL="0" marR="0" lvl="0" indent="0" algn="r" rtl="0">
              <a:spcBef>
                <a:spcPts val="0"/>
              </a:spcBef>
              <a:spcAft>
                <a:spcPts val="0"/>
              </a:spcAft>
              <a:buClr>
                <a:schemeClr val="dk1"/>
              </a:buClr>
              <a:buSzPts val="1000"/>
              <a:buFont typeface="Arial"/>
              <a:buNone/>
            </a:pPr>
            <a:r>
              <a:rPr lang="fr-FR" sz="1000" b="1">
                <a:solidFill>
                  <a:schemeClr val="dk1"/>
                </a:solidFill>
                <a:latin typeface="Arial"/>
                <a:ea typeface="Arial"/>
                <a:cs typeface="Arial"/>
                <a:sym typeface="Arial"/>
              </a:rPr>
              <a:t>COMMUNAUTÉ CLOUD &amp; DEVOPS</a:t>
            </a:r>
            <a:endParaRPr sz="1000" b="1">
              <a:solidFill>
                <a:schemeClr val="dk1"/>
              </a:solidFill>
              <a:latin typeface="Arial"/>
              <a:ea typeface="Arial"/>
              <a:cs typeface="Arial"/>
              <a:sym typeface="Arial"/>
            </a:endParaRPr>
          </a:p>
        </p:txBody>
      </p:sp>
      <p:sp>
        <p:nvSpPr>
          <p:cNvPr id="260" name="Google Shape;260;p7"/>
          <p:cNvSpPr/>
          <p:nvPr/>
        </p:nvSpPr>
        <p:spPr>
          <a:xfrm>
            <a:off x="613999" y="4801716"/>
            <a:ext cx="3691779" cy="430200"/>
          </a:xfrm>
          <a:prstGeom prst="rect">
            <a:avLst/>
          </a:prstGeom>
          <a:solidFill>
            <a:srgbClr val="EBD1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Arial"/>
              <a:buNone/>
            </a:pPr>
            <a:r>
              <a:rPr lang="fr-FR" sz="1000" b="1">
                <a:solidFill>
                  <a:schemeClr val="dk1"/>
                </a:solidFill>
              </a:rPr>
              <a:t>Equipe Cloud </a:t>
            </a:r>
            <a:r>
              <a:rPr lang="fr-FR" sz="1000" b="1">
                <a:solidFill>
                  <a:schemeClr val="dk1"/>
                </a:solidFill>
                <a:latin typeface="Arial"/>
                <a:ea typeface="Arial"/>
                <a:cs typeface="Arial"/>
                <a:sym typeface="Arial"/>
              </a:rPr>
              <a:t>AWS</a:t>
            </a:r>
            <a:endParaRPr sz="1000" b="1">
              <a:solidFill>
                <a:schemeClr val="dk1"/>
              </a:solidFill>
              <a:latin typeface="Arial"/>
              <a:ea typeface="Arial"/>
              <a:cs typeface="Arial"/>
              <a:sym typeface="Arial"/>
            </a:endParaRPr>
          </a:p>
          <a:p>
            <a:pPr marL="0" marR="0" lvl="0" indent="0" algn="l"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Pour créer, maintenir et contrôler l’usage</a:t>
            </a:r>
            <a:endParaRPr/>
          </a:p>
          <a:p>
            <a:pPr marL="0" marR="0" lvl="0" indent="0" algn="l"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de la plateforme d’hébergement AWS</a:t>
            </a:r>
            <a:endParaRPr sz="900">
              <a:solidFill>
                <a:schemeClr val="dk1"/>
              </a:solidFill>
              <a:latin typeface="Arial"/>
              <a:ea typeface="Arial"/>
              <a:cs typeface="Arial"/>
              <a:sym typeface="Arial"/>
            </a:endParaRPr>
          </a:p>
        </p:txBody>
      </p:sp>
      <p:sp>
        <p:nvSpPr>
          <p:cNvPr id="261" name="Google Shape;261;p7"/>
          <p:cNvSpPr/>
          <p:nvPr/>
        </p:nvSpPr>
        <p:spPr>
          <a:xfrm>
            <a:off x="613999" y="4225652"/>
            <a:ext cx="3696861" cy="430200"/>
          </a:xfrm>
          <a:prstGeom prst="rect">
            <a:avLst/>
          </a:prstGeom>
          <a:solidFill>
            <a:srgbClr val="F5E7E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Arial"/>
              <a:buNone/>
            </a:pPr>
            <a:r>
              <a:rPr lang="fr-FR" sz="1000" b="1">
                <a:solidFill>
                  <a:schemeClr val="dk1"/>
                </a:solidFill>
                <a:latin typeface="Arial"/>
                <a:ea typeface="Arial"/>
                <a:cs typeface="Arial"/>
                <a:sym typeface="Arial"/>
              </a:rPr>
              <a:t>Equipe Usine logicielle</a:t>
            </a:r>
            <a:endParaRPr sz="1000" b="1">
              <a:solidFill>
                <a:schemeClr val="dk1"/>
              </a:solidFill>
              <a:latin typeface="Arial"/>
              <a:ea typeface="Arial"/>
              <a:cs typeface="Arial"/>
              <a:sym typeface="Arial"/>
            </a:endParaRPr>
          </a:p>
          <a:p>
            <a:pPr marL="0" marR="0" lvl="0" indent="0" algn="l"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Pour créer et maintenir la chaîne CI-CD</a:t>
            </a:r>
            <a:endParaRPr sz="900">
              <a:solidFill>
                <a:schemeClr val="dk1"/>
              </a:solidFill>
              <a:latin typeface="Arial"/>
              <a:ea typeface="Arial"/>
              <a:cs typeface="Arial"/>
              <a:sym typeface="Arial"/>
            </a:endParaRPr>
          </a:p>
        </p:txBody>
      </p:sp>
      <p:pic>
        <p:nvPicPr>
          <p:cNvPr id="262" name="Google Shape;262;p7"/>
          <p:cNvPicPr preferRelativeResize="0"/>
          <p:nvPr/>
        </p:nvPicPr>
        <p:blipFill rotWithShape="1">
          <a:blip r:embed="rId3">
            <a:alphaModFix/>
          </a:blip>
          <a:srcRect l="20061" t="11886" r="17655" b="23932"/>
          <a:stretch/>
        </p:blipFill>
        <p:spPr>
          <a:xfrm>
            <a:off x="3337169" y="4830404"/>
            <a:ext cx="296482" cy="329555"/>
          </a:xfrm>
          <a:prstGeom prst="rect">
            <a:avLst/>
          </a:prstGeom>
          <a:noFill/>
          <a:ln>
            <a:noFill/>
          </a:ln>
        </p:spPr>
      </p:pic>
      <p:pic>
        <p:nvPicPr>
          <p:cNvPr id="263" name="Google Shape;263;p7"/>
          <p:cNvPicPr preferRelativeResize="0"/>
          <p:nvPr/>
        </p:nvPicPr>
        <p:blipFill rotWithShape="1">
          <a:blip r:embed="rId3">
            <a:alphaModFix/>
          </a:blip>
          <a:srcRect l="20061" t="11886" r="17655" b="23932"/>
          <a:stretch/>
        </p:blipFill>
        <p:spPr>
          <a:xfrm>
            <a:off x="3646114" y="4286683"/>
            <a:ext cx="295381" cy="328331"/>
          </a:xfrm>
          <a:prstGeom prst="rect">
            <a:avLst/>
          </a:prstGeom>
          <a:noFill/>
          <a:ln>
            <a:noFill/>
          </a:ln>
        </p:spPr>
      </p:pic>
      <p:sp>
        <p:nvSpPr>
          <p:cNvPr id="264" name="Google Shape;264;p7"/>
          <p:cNvSpPr txBox="1">
            <a:spLocks noGrp="1"/>
          </p:cNvSpPr>
          <p:nvPr>
            <p:ph type="title"/>
          </p:nvPr>
        </p:nvSpPr>
        <p:spPr>
          <a:xfrm>
            <a:off x="250826" y="49188"/>
            <a:ext cx="8662808" cy="1080667"/>
          </a:xfrm>
          <a:prstGeom prst="rect">
            <a:avLst/>
          </a:prstGeom>
          <a:noFill/>
          <a:ln>
            <a:noFill/>
          </a:ln>
        </p:spPr>
        <p:txBody>
          <a:bodyPr spcFirstLastPara="1" wrap="square" lIns="36000" tIns="36000" rIns="0" bIns="0" anchor="t" anchorCtr="0">
            <a:noAutofit/>
          </a:bodyPr>
          <a:lstStyle/>
          <a:p>
            <a:pPr marL="0" lvl="0" indent="0" algn="l" rtl="0">
              <a:lnSpc>
                <a:spcPct val="100000"/>
              </a:lnSpc>
              <a:spcBef>
                <a:spcPts val="0"/>
              </a:spcBef>
              <a:spcAft>
                <a:spcPts val="0"/>
              </a:spcAft>
              <a:buSzPts val="1800"/>
              <a:buFont typeface="Times New Roman"/>
              <a:buNone/>
            </a:pPr>
            <a:r>
              <a:rPr lang="fr-FR"/>
              <a:t>Proposition d’organisation des équipes Cloud AWS (Build et Run)</a:t>
            </a:r>
            <a:br>
              <a:rPr lang="fr-FR"/>
            </a:br>
            <a:r>
              <a:rPr lang="fr-FR" sz="2000"/>
              <a:t>(</a:t>
            </a:r>
            <a:r>
              <a:rPr lang="fr-FR" sz="2000">
                <a:solidFill>
                  <a:srgbClr val="A11C36"/>
                </a:solidFill>
              </a:rPr>
              <a:t>2/2) – Schéma illustratif</a:t>
            </a:r>
            <a:br>
              <a:rPr lang="fr-FR"/>
            </a:br>
            <a:endParaRPr sz="2800"/>
          </a:p>
        </p:txBody>
      </p:sp>
      <p:sp>
        <p:nvSpPr>
          <p:cNvPr id="265" name="Google Shape;265;p7"/>
          <p:cNvSpPr txBox="1"/>
          <p:nvPr/>
        </p:nvSpPr>
        <p:spPr>
          <a:xfrm>
            <a:off x="194502" y="906740"/>
            <a:ext cx="2203800" cy="510600"/>
          </a:xfrm>
          <a:prstGeom prst="rect">
            <a:avLst/>
          </a:prstGeom>
          <a:solidFill>
            <a:schemeClr val="lt1"/>
          </a:solidFill>
          <a:ln>
            <a:noFill/>
          </a:ln>
        </p:spPr>
        <p:txBody>
          <a:bodyPr spcFirstLastPara="1" wrap="square" lIns="27000" tIns="27000" rIns="27000" bIns="27000" anchor="ctr" anchorCtr="0">
            <a:noAutofit/>
          </a:bodyPr>
          <a:lstStyle/>
          <a:p>
            <a:pPr marL="0" marR="0" lvl="0" indent="0" algn="ctr" rtl="0">
              <a:lnSpc>
                <a:spcPct val="120000"/>
              </a:lnSpc>
              <a:spcBef>
                <a:spcPts val="0"/>
              </a:spcBef>
              <a:spcAft>
                <a:spcPts val="0"/>
              </a:spcAft>
              <a:buNone/>
            </a:pPr>
            <a:r>
              <a:rPr lang="fr-FR" sz="1000">
                <a:solidFill>
                  <a:schemeClr val="dk1"/>
                </a:solidFill>
                <a:latin typeface="Arial"/>
                <a:ea typeface="Arial"/>
                <a:cs typeface="Arial"/>
                <a:sym typeface="Arial"/>
              </a:rPr>
              <a:t>Applications hébergées sur le Cloud</a:t>
            </a:r>
            <a:endParaRPr/>
          </a:p>
          <a:p>
            <a:pPr marL="0" marR="0" lvl="0" indent="0" algn="ctr" rtl="0">
              <a:lnSpc>
                <a:spcPct val="120000"/>
              </a:lnSpc>
              <a:spcBef>
                <a:spcPts val="0"/>
              </a:spcBef>
              <a:spcAft>
                <a:spcPts val="0"/>
              </a:spcAft>
              <a:buClr>
                <a:srgbClr val="FFFFFF"/>
              </a:buClr>
              <a:buSzPts val="1200"/>
              <a:buFont typeface="Century Gothic"/>
              <a:buNone/>
            </a:pPr>
            <a:r>
              <a:rPr lang="fr-FR" sz="1000">
                <a:solidFill>
                  <a:schemeClr val="dk1"/>
                </a:solidFill>
                <a:latin typeface="Arial"/>
                <a:ea typeface="Arial"/>
                <a:cs typeface="Arial"/>
                <a:sym typeface="Arial"/>
              </a:rPr>
              <a:t>Ex : API management + My SwissLife </a:t>
            </a:r>
            <a:endParaRPr sz="1000" b="0" i="0" u="none" strike="noStrike" cap="none">
              <a:solidFill>
                <a:schemeClr val="dk1"/>
              </a:solidFill>
              <a:latin typeface="Arial"/>
              <a:ea typeface="Arial"/>
              <a:cs typeface="Arial"/>
              <a:sym typeface="Arial"/>
            </a:endParaRPr>
          </a:p>
        </p:txBody>
      </p:sp>
      <p:sp>
        <p:nvSpPr>
          <p:cNvPr id="266" name="Google Shape;266;p7"/>
          <p:cNvSpPr/>
          <p:nvPr/>
        </p:nvSpPr>
        <p:spPr>
          <a:xfrm>
            <a:off x="1664700" y="2505005"/>
            <a:ext cx="2335800" cy="510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Construction d’équipes pluridisciplinaires (Build &amp; Run de l’appli &amp; l’infra)</a:t>
            </a:r>
            <a:endParaRPr sz="900">
              <a:solidFill>
                <a:schemeClr val="dk1"/>
              </a:solidFill>
              <a:latin typeface="Arial"/>
              <a:ea typeface="Arial"/>
              <a:cs typeface="Arial"/>
              <a:sym typeface="Arial"/>
            </a:endParaRPr>
          </a:p>
        </p:txBody>
      </p:sp>
      <p:pic>
        <p:nvPicPr>
          <p:cNvPr id="267" name="Google Shape;267;p7"/>
          <p:cNvPicPr preferRelativeResize="0"/>
          <p:nvPr/>
        </p:nvPicPr>
        <p:blipFill rotWithShape="1">
          <a:blip r:embed="rId4">
            <a:alphaModFix/>
          </a:blip>
          <a:srcRect l="20061" t="11886" r="17655" b="23932"/>
          <a:stretch/>
        </p:blipFill>
        <p:spPr>
          <a:xfrm>
            <a:off x="3191659" y="3592423"/>
            <a:ext cx="296482" cy="329555"/>
          </a:xfrm>
          <a:prstGeom prst="rect">
            <a:avLst/>
          </a:prstGeom>
          <a:noFill/>
          <a:ln>
            <a:noFill/>
          </a:ln>
        </p:spPr>
      </p:pic>
      <p:pic>
        <p:nvPicPr>
          <p:cNvPr id="268" name="Google Shape;268;p7"/>
          <p:cNvPicPr preferRelativeResize="0"/>
          <p:nvPr/>
        </p:nvPicPr>
        <p:blipFill rotWithShape="1">
          <a:blip r:embed="rId3">
            <a:alphaModFix/>
          </a:blip>
          <a:srcRect l="20061" t="11886" r="17655" b="23932"/>
          <a:stretch/>
        </p:blipFill>
        <p:spPr>
          <a:xfrm>
            <a:off x="1967134" y="3592423"/>
            <a:ext cx="296482" cy="329555"/>
          </a:xfrm>
          <a:prstGeom prst="rect">
            <a:avLst/>
          </a:prstGeom>
          <a:noFill/>
          <a:ln>
            <a:noFill/>
          </a:ln>
        </p:spPr>
      </p:pic>
      <p:sp>
        <p:nvSpPr>
          <p:cNvPr id="269" name="Google Shape;269;p7"/>
          <p:cNvSpPr txBox="1"/>
          <p:nvPr/>
        </p:nvSpPr>
        <p:spPr>
          <a:xfrm>
            <a:off x="2908188" y="3900868"/>
            <a:ext cx="863400" cy="2730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Architecture</a:t>
            </a:r>
            <a:endParaRPr sz="800">
              <a:solidFill>
                <a:schemeClr val="dk1"/>
              </a:solidFill>
              <a:latin typeface="Arial"/>
              <a:ea typeface="Arial"/>
              <a:cs typeface="Arial"/>
              <a:sym typeface="Arial"/>
            </a:endParaRPr>
          </a:p>
        </p:txBody>
      </p:sp>
      <p:sp>
        <p:nvSpPr>
          <p:cNvPr id="270" name="Google Shape;270;p7"/>
          <p:cNvSpPr txBox="1"/>
          <p:nvPr/>
        </p:nvSpPr>
        <p:spPr>
          <a:xfrm>
            <a:off x="1706988" y="3900868"/>
            <a:ext cx="863400" cy="2730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FinOps</a:t>
            </a:r>
            <a:endParaRPr sz="800">
              <a:solidFill>
                <a:schemeClr val="dk1"/>
              </a:solidFill>
              <a:latin typeface="Arial"/>
              <a:ea typeface="Arial"/>
              <a:cs typeface="Arial"/>
              <a:sym typeface="Arial"/>
            </a:endParaRPr>
          </a:p>
        </p:txBody>
      </p:sp>
      <p:sp>
        <p:nvSpPr>
          <p:cNvPr id="271" name="Google Shape;271;p7"/>
          <p:cNvSpPr txBox="1"/>
          <p:nvPr/>
        </p:nvSpPr>
        <p:spPr>
          <a:xfrm>
            <a:off x="2241750" y="3900868"/>
            <a:ext cx="863400" cy="2730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Sécurité</a:t>
            </a:r>
            <a:endParaRPr sz="800">
              <a:solidFill>
                <a:schemeClr val="dk1"/>
              </a:solidFill>
              <a:latin typeface="Arial"/>
              <a:ea typeface="Arial"/>
              <a:cs typeface="Arial"/>
              <a:sym typeface="Arial"/>
            </a:endParaRPr>
          </a:p>
        </p:txBody>
      </p:sp>
      <p:pic>
        <p:nvPicPr>
          <p:cNvPr id="272" name="Google Shape;272;p7"/>
          <p:cNvPicPr preferRelativeResize="0"/>
          <p:nvPr/>
        </p:nvPicPr>
        <p:blipFill rotWithShape="1">
          <a:blip r:embed="rId4">
            <a:alphaModFix/>
          </a:blip>
          <a:srcRect l="20061" t="11886" r="17655" b="23932"/>
          <a:stretch/>
        </p:blipFill>
        <p:spPr>
          <a:xfrm>
            <a:off x="2525209" y="3592423"/>
            <a:ext cx="296482" cy="329555"/>
          </a:xfrm>
          <a:prstGeom prst="rect">
            <a:avLst/>
          </a:prstGeom>
          <a:noFill/>
          <a:ln>
            <a:noFill/>
          </a:ln>
        </p:spPr>
      </p:pic>
      <p:sp>
        <p:nvSpPr>
          <p:cNvPr id="273" name="Google Shape;273;p7"/>
          <p:cNvSpPr/>
          <p:nvPr/>
        </p:nvSpPr>
        <p:spPr>
          <a:xfrm>
            <a:off x="738877" y="1366918"/>
            <a:ext cx="437100" cy="273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274" name="Google Shape;274;p7"/>
          <p:cNvSpPr/>
          <p:nvPr/>
        </p:nvSpPr>
        <p:spPr>
          <a:xfrm>
            <a:off x="1336077" y="1366918"/>
            <a:ext cx="437100" cy="273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275" name="Google Shape;275;p7"/>
          <p:cNvPicPr preferRelativeResize="0"/>
          <p:nvPr/>
        </p:nvPicPr>
        <p:blipFill rotWithShape="1">
          <a:blip r:embed="rId3">
            <a:alphaModFix/>
          </a:blip>
          <a:srcRect l="20061" t="11886" r="17655" b="23932"/>
          <a:stretch/>
        </p:blipFill>
        <p:spPr>
          <a:xfrm>
            <a:off x="4181268" y="4830404"/>
            <a:ext cx="296482" cy="329555"/>
          </a:xfrm>
          <a:prstGeom prst="rect">
            <a:avLst/>
          </a:prstGeom>
          <a:noFill/>
          <a:ln>
            <a:noFill/>
          </a:ln>
        </p:spPr>
      </p:pic>
      <p:sp>
        <p:nvSpPr>
          <p:cNvPr id="276" name="Google Shape;276;p7"/>
          <p:cNvSpPr/>
          <p:nvPr/>
        </p:nvSpPr>
        <p:spPr>
          <a:xfrm>
            <a:off x="4263465" y="5097203"/>
            <a:ext cx="1139060" cy="273300"/>
          </a:xfrm>
          <a:prstGeom prst="rect">
            <a:avLst/>
          </a:prstGeom>
          <a:noFill/>
          <a:ln>
            <a:noFill/>
          </a:ln>
        </p:spPr>
        <p:txBody>
          <a:bodyPr spcFirstLastPara="1" wrap="square" lIns="91425" tIns="91425" rIns="0" bIns="91425" anchor="ctr" anchorCtr="0">
            <a:noAutofit/>
          </a:bodyPr>
          <a:lstStyle/>
          <a:p>
            <a:pPr marL="0" marR="0" lvl="0" indent="0" algn="l" rtl="0">
              <a:spcBef>
                <a:spcPts val="0"/>
              </a:spcBef>
              <a:spcAft>
                <a:spcPts val="0"/>
              </a:spcAft>
              <a:buClr>
                <a:schemeClr val="dk1"/>
              </a:buClr>
              <a:buSzPts val="800"/>
              <a:buFont typeface="Arial"/>
              <a:buNone/>
            </a:pPr>
            <a:r>
              <a:rPr lang="fr-FR" sz="800">
                <a:solidFill>
                  <a:schemeClr val="dk1"/>
                </a:solidFill>
                <a:highlight>
                  <a:schemeClr val="lt1"/>
                </a:highlight>
                <a:latin typeface="Arial"/>
                <a:ea typeface="Arial"/>
                <a:cs typeface="Arial"/>
                <a:sym typeface="Arial"/>
              </a:rPr>
              <a:t>PO </a:t>
            </a:r>
            <a:r>
              <a:rPr lang="fr-FR" sz="800">
                <a:solidFill>
                  <a:schemeClr val="dk1"/>
                </a:solidFill>
                <a:highlight>
                  <a:schemeClr val="lt1"/>
                </a:highlight>
              </a:rPr>
              <a:t>Cloud </a:t>
            </a:r>
            <a:r>
              <a:rPr lang="fr-FR" sz="800">
                <a:solidFill>
                  <a:schemeClr val="dk1"/>
                </a:solidFill>
                <a:highlight>
                  <a:schemeClr val="lt1"/>
                </a:highlight>
                <a:latin typeface="Arial"/>
                <a:ea typeface="Arial"/>
                <a:cs typeface="Arial"/>
                <a:sym typeface="Arial"/>
              </a:rPr>
              <a:t>AWS</a:t>
            </a:r>
            <a:endParaRPr sz="800">
              <a:solidFill>
                <a:schemeClr val="dk1"/>
              </a:solidFill>
              <a:highlight>
                <a:schemeClr val="lt1"/>
              </a:highlight>
              <a:latin typeface="Arial"/>
              <a:ea typeface="Arial"/>
              <a:cs typeface="Arial"/>
              <a:sym typeface="Arial"/>
            </a:endParaRPr>
          </a:p>
        </p:txBody>
      </p:sp>
      <p:sp>
        <p:nvSpPr>
          <p:cNvPr id="277" name="Google Shape;277;p7"/>
          <p:cNvSpPr/>
          <p:nvPr/>
        </p:nvSpPr>
        <p:spPr>
          <a:xfrm rot="5400108">
            <a:off x="-159512" y="2835794"/>
            <a:ext cx="2260797" cy="432000"/>
          </a:xfrm>
          <a:prstGeom prst="flowChartTerminator">
            <a:avLst/>
          </a:prstGeom>
          <a:solidFill>
            <a:schemeClr val="lt1"/>
          </a:solidFill>
          <a:ln w="9525" cap="flat" cmpd="sng">
            <a:solidFill>
              <a:schemeClr val="dk2"/>
            </a:solidFill>
            <a:prstDash val="solid"/>
            <a:round/>
            <a:headEnd type="none" w="sm" len="sm"/>
            <a:tailEnd type="none" w="sm" len="sm"/>
          </a:ln>
        </p:spPr>
        <p:txBody>
          <a:bodyPr spcFirstLastPara="1" wrap="square" lIns="36000" tIns="91425" rIns="91425" bIns="91425" anchor="ctr" anchorCtr="0">
            <a:noAutofit/>
          </a:bodyPr>
          <a:lstStyle/>
          <a:p>
            <a:pPr marL="0" marR="0" lvl="0" indent="0" algn="l" rtl="0">
              <a:spcBef>
                <a:spcPts val="0"/>
              </a:spcBef>
              <a:spcAft>
                <a:spcPts val="0"/>
              </a:spcAft>
              <a:buClr>
                <a:schemeClr val="dk1"/>
              </a:buClr>
              <a:buSzPts val="1000"/>
              <a:buFont typeface="Arial"/>
              <a:buNone/>
            </a:pPr>
            <a:r>
              <a:rPr lang="fr-FR" sz="1000">
                <a:solidFill>
                  <a:schemeClr val="dk1"/>
                </a:solidFill>
                <a:latin typeface="Arial"/>
                <a:ea typeface="Arial"/>
                <a:cs typeface="Arial"/>
                <a:sym typeface="Arial"/>
              </a:rPr>
              <a:t>Scrum team API</a:t>
            </a:r>
            <a:endParaRPr sz="1000">
              <a:solidFill>
                <a:schemeClr val="dk1"/>
              </a:solidFill>
              <a:latin typeface="Arial"/>
              <a:ea typeface="Arial"/>
              <a:cs typeface="Arial"/>
              <a:sym typeface="Arial"/>
            </a:endParaRPr>
          </a:p>
        </p:txBody>
      </p:sp>
      <p:sp>
        <p:nvSpPr>
          <p:cNvPr id="278" name="Google Shape;278;p7"/>
          <p:cNvSpPr txBox="1"/>
          <p:nvPr/>
        </p:nvSpPr>
        <p:spPr>
          <a:xfrm>
            <a:off x="532560" y="3900868"/>
            <a:ext cx="863400" cy="273000"/>
          </a:xfrm>
          <a:prstGeom prst="rect">
            <a:avLst/>
          </a:prstGeom>
          <a:noFill/>
          <a:ln>
            <a:noFill/>
          </a:ln>
        </p:spPr>
        <p:txBody>
          <a:bodyPr spcFirstLastPara="1" wrap="square" lIns="36000" tIns="36000" rIns="36000" bIns="36000"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Cloud OPS**</a:t>
            </a:r>
            <a:endParaRPr sz="800">
              <a:solidFill>
                <a:schemeClr val="dk1"/>
              </a:solidFill>
              <a:latin typeface="Arial"/>
              <a:ea typeface="Arial"/>
              <a:cs typeface="Arial"/>
              <a:sym typeface="Arial"/>
            </a:endParaRPr>
          </a:p>
        </p:txBody>
      </p:sp>
      <p:pic>
        <p:nvPicPr>
          <p:cNvPr id="279" name="Google Shape;279;p7"/>
          <p:cNvPicPr preferRelativeResize="0"/>
          <p:nvPr/>
        </p:nvPicPr>
        <p:blipFill rotWithShape="1">
          <a:blip r:embed="rId3">
            <a:alphaModFix/>
          </a:blip>
          <a:srcRect l="20061" t="11886" r="17655" b="23932"/>
          <a:stretch/>
        </p:blipFill>
        <p:spPr>
          <a:xfrm>
            <a:off x="670373" y="5399709"/>
            <a:ext cx="243115" cy="270234"/>
          </a:xfrm>
          <a:prstGeom prst="rect">
            <a:avLst/>
          </a:prstGeom>
          <a:noFill/>
          <a:ln>
            <a:noFill/>
          </a:ln>
        </p:spPr>
      </p:pic>
      <p:pic>
        <p:nvPicPr>
          <p:cNvPr id="280" name="Google Shape;280;p7"/>
          <p:cNvPicPr preferRelativeResize="0"/>
          <p:nvPr/>
        </p:nvPicPr>
        <p:blipFill rotWithShape="1">
          <a:blip r:embed="rId4">
            <a:alphaModFix/>
          </a:blip>
          <a:srcRect l="20061" t="11886" r="17655" b="23932"/>
          <a:stretch/>
        </p:blipFill>
        <p:spPr>
          <a:xfrm>
            <a:off x="2325730" y="5399709"/>
            <a:ext cx="243115" cy="270234"/>
          </a:xfrm>
          <a:prstGeom prst="rect">
            <a:avLst/>
          </a:prstGeom>
          <a:noFill/>
          <a:ln>
            <a:noFill/>
          </a:ln>
        </p:spPr>
      </p:pic>
      <p:pic>
        <p:nvPicPr>
          <p:cNvPr id="281" name="Google Shape;281;p7"/>
          <p:cNvPicPr preferRelativeResize="0"/>
          <p:nvPr/>
        </p:nvPicPr>
        <p:blipFill rotWithShape="1">
          <a:blip r:embed="rId3">
            <a:alphaModFix/>
          </a:blip>
          <a:srcRect l="20061" t="11886" r="17655" b="23932"/>
          <a:stretch/>
        </p:blipFill>
        <p:spPr>
          <a:xfrm>
            <a:off x="825284" y="3630398"/>
            <a:ext cx="296482" cy="329555"/>
          </a:xfrm>
          <a:prstGeom prst="rect">
            <a:avLst/>
          </a:prstGeom>
          <a:noFill/>
          <a:ln>
            <a:noFill/>
          </a:ln>
        </p:spPr>
      </p:pic>
      <p:sp>
        <p:nvSpPr>
          <p:cNvPr id="282" name="Google Shape;282;p7"/>
          <p:cNvSpPr txBox="1"/>
          <p:nvPr/>
        </p:nvSpPr>
        <p:spPr>
          <a:xfrm>
            <a:off x="2565681" y="5396943"/>
            <a:ext cx="1430255" cy="273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Profil potentiel identifié</a:t>
            </a:r>
            <a:endParaRPr sz="900">
              <a:solidFill>
                <a:schemeClr val="dk1"/>
              </a:solidFill>
              <a:latin typeface="Arial"/>
              <a:ea typeface="Arial"/>
              <a:cs typeface="Arial"/>
              <a:sym typeface="Arial"/>
            </a:endParaRPr>
          </a:p>
        </p:txBody>
      </p:sp>
      <p:sp>
        <p:nvSpPr>
          <p:cNvPr id="283" name="Google Shape;283;p7"/>
          <p:cNvSpPr txBox="1"/>
          <p:nvPr/>
        </p:nvSpPr>
        <p:spPr>
          <a:xfrm>
            <a:off x="913488" y="5396943"/>
            <a:ext cx="1430257" cy="273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Profil inexistant à date</a:t>
            </a:r>
            <a:endParaRPr sz="900">
              <a:solidFill>
                <a:schemeClr val="dk1"/>
              </a:solidFill>
              <a:latin typeface="Arial"/>
              <a:ea typeface="Arial"/>
              <a:cs typeface="Arial"/>
              <a:sym typeface="Arial"/>
            </a:endParaRPr>
          </a:p>
        </p:txBody>
      </p:sp>
      <p:pic>
        <p:nvPicPr>
          <p:cNvPr id="284" name="Google Shape;284;p7"/>
          <p:cNvPicPr preferRelativeResize="0"/>
          <p:nvPr/>
        </p:nvPicPr>
        <p:blipFill rotWithShape="1">
          <a:blip r:embed="rId4">
            <a:alphaModFix/>
          </a:blip>
          <a:srcRect l="20061" t="11886" r="17655" b="23932"/>
          <a:stretch/>
        </p:blipFill>
        <p:spPr>
          <a:xfrm>
            <a:off x="3884025" y="3592423"/>
            <a:ext cx="296482" cy="329555"/>
          </a:xfrm>
          <a:prstGeom prst="rect">
            <a:avLst/>
          </a:prstGeom>
          <a:noFill/>
          <a:ln>
            <a:noFill/>
          </a:ln>
        </p:spPr>
      </p:pic>
      <p:sp>
        <p:nvSpPr>
          <p:cNvPr id="285" name="Google Shape;285;p7"/>
          <p:cNvSpPr txBox="1"/>
          <p:nvPr/>
        </p:nvSpPr>
        <p:spPr>
          <a:xfrm>
            <a:off x="3623866" y="3900868"/>
            <a:ext cx="863400" cy="2730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Tech Lead</a:t>
            </a:r>
            <a:endParaRPr sz="800">
              <a:solidFill>
                <a:schemeClr val="dk1"/>
              </a:solidFill>
              <a:latin typeface="Arial"/>
              <a:ea typeface="Arial"/>
              <a:cs typeface="Arial"/>
              <a:sym typeface="Arial"/>
            </a:endParaRPr>
          </a:p>
        </p:txBody>
      </p:sp>
      <p:pic>
        <p:nvPicPr>
          <p:cNvPr id="286" name="Google Shape;286;p7"/>
          <p:cNvPicPr preferRelativeResize="0"/>
          <p:nvPr/>
        </p:nvPicPr>
        <p:blipFill rotWithShape="1">
          <a:blip r:embed="rId3">
            <a:alphaModFix/>
          </a:blip>
          <a:srcRect l="20061" t="11886" r="17655" b="23932"/>
          <a:stretch/>
        </p:blipFill>
        <p:spPr>
          <a:xfrm>
            <a:off x="825284" y="3217540"/>
            <a:ext cx="296482" cy="329555"/>
          </a:xfrm>
          <a:prstGeom prst="rect">
            <a:avLst/>
          </a:prstGeom>
          <a:noFill/>
          <a:ln>
            <a:noFill/>
          </a:ln>
        </p:spPr>
      </p:pic>
      <p:sp>
        <p:nvSpPr>
          <p:cNvPr id="287" name="Google Shape;287;p7"/>
          <p:cNvSpPr txBox="1"/>
          <p:nvPr/>
        </p:nvSpPr>
        <p:spPr>
          <a:xfrm>
            <a:off x="532560" y="3433564"/>
            <a:ext cx="863400" cy="273000"/>
          </a:xfrm>
          <a:prstGeom prst="rect">
            <a:avLst/>
          </a:prstGeom>
          <a:noFill/>
          <a:ln>
            <a:noFill/>
          </a:ln>
        </p:spPr>
        <p:txBody>
          <a:bodyPr spcFirstLastPara="1" wrap="square" lIns="36000" tIns="36000" rIns="36000" bIns="36000"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Cloud Dev**</a:t>
            </a:r>
            <a:endParaRPr sz="800">
              <a:solidFill>
                <a:schemeClr val="dk1"/>
              </a:solidFill>
              <a:latin typeface="Arial"/>
              <a:ea typeface="Arial"/>
              <a:cs typeface="Arial"/>
              <a:sym typeface="Arial"/>
            </a:endParaRPr>
          </a:p>
        </p:txBody>
      </p:sp>
      <p:sp>
        <p:nvSpPr>
          <p:cNvPr id="288" name="Google Shape;288;p7"/>
          <p:cNvSpPr/>
          <p:nvPr/>
        </p:nvSpPr>
        <p:spPr>
          <a:xfrm rot="5400108">
            <a:off x="423203" y="2827469"/>
            <a:ext cx="2260797" cy="432000"/>
          </a:xfrm>
          <a:prstGeom prst="flowChartTerminator">
            <a:avLst/>
          </a:prstGeom>
          <a:solidFill>
            <a:schemeClr val="lt1"/>
          </a:solidFill>
          <a:ln w="9525" cap="flat" cmpd="sng">
            <a:solidFill>
              <a:schemeClr val="dk2"/>
            </a:solidFill>
            <a:prstDash val="solid"/>
            <a:round/>
            <a:headEnd type="none" w="sm" len="sm"/>
            <a:tailEnd type="none" w="sm" len="sm"/>
          </a:ln>
        </p:spPr>
        <p:txBody>
          <a:bodyPr spcFirstLastPara="1" wrap="square" lIns="36000" tIns="91425" rIns="91425" bIns="91425" anchor="ctr" anchorCtr="0">
            <a:noAutofit/>
          </a:bodyPr>
          <a:lstStyle/>
          <a:p>
            <a:pPr marL="0" marR="0" lvl="0" indent="0" algn="l" rtl="0">
              <a:spcBef>
                <a:spcPts val="0"/>
              </a:spcBef>
              <a:spcAft>
                <a:spcPts val="0"/>
              </a:spcAft>
              <a:buClr>
                <a:schemeClr val="dk1"/>
              </a:buClr>
              <a:buSzPts val="1000"/>
              <a:buFont typeface="Arial"/>
              <a:buNone/>
            </a:pPr>
            <a:r>
              <a:rPr lang="fr-FR" sz="1000">
                <a:solidFill>
                  <a:schemeClr val="dk1"/>
                </a:solidFill>
                <a:latin typeface="Arial"/>
                <a:ea typeface="Arial"/>
                <a:cs typeface="Arial"/>
                <a:sym typeface="Arial"/>
              </a:rPr>
              <a:t>Scrum team My SL</a:t>
            </a:r>
            <a:endParaRPr sz="1000">
              <a:solidFill>
                <a:schemeClr val="dk1"/>
              </a:solidFill>
              <a:latin typeface="Arial"/>
              <a:ea typeface="Arial"/>
              <a:cs typeface="Arial"/>
              <a:sym typeface="Arial"/>
            </a:endParaRPr>
          </a:p>
        </p:txBody>
      </p:sp>
      <p:sp>
        <p:nvSpPr>
          <p:cNvPr id="289" name="Google Shape;289;p7"/>
          <p:cNvSpPr txBox="1"/>
          <p:nvPr/>
        </p:nvSpPr>
        <p:spPr>
          <a:xfrm>
            <a:off x="1161478" y="3900868"/>
            <a:ext cx="863400" cy="273000"/>
          </a:xfrm>
          <a:prstGeom prst="rect">
            <a:avLst/>
          </a:prstGeom>
          <a:noFill/>
          <a:ln>
            <a:noFill/>
          </a:ln>
        </p:spPr>
        <p:txBody>
          <a:bodyPr spcFirstLastPara="1" wrap="square" lIns="36000" tIns="36000" rIns="36000" bIns="36000"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Cloud OPS**</a:t>
            </a:r>
            <a:endParaRPr sz="800">
              <a:solidFill>
                <a:schemeClr val="dk1"/>
              </a:solidFill>
              <a:latin typeface="Arial"/>
              <a:ea typeface="Arial"/>
              <a:cs typeface="Arial"/>
              <a:sym typeface="Arial"/>
            </a:endParaRPr>
          </a:p>
        </p:txBody>
      </p:sp>
      <p:pic>
        <p:nvPicPr>
          <p:cNvPr id="290" name="Google Shape;290;p7"/>
          <p:cNvPicPr preferRelativeResize="0"/>
          <p:nvPr/>
        </p:nvPicPr>
        <p:blipFill rotWithShape="1">
          <a:blip r:embed="rId3">
            <a:alphaModFix/>
          </a:blip>
          <a:srcRect l="20061" t="11886" r="17655" b="23932"/>
          <a:stretch/>
        </p:blipFill>
        <p:spPr>
          <a:xfrm>
            <a:off x="1419626" y="3636181"/>
            <a:ext cx="296482" cy="329555"/>
          </a:xfrm>
          <a:prstGeom prst="rect">
            <a:avLst/>
          </a:prstGeom>
          <a:noFill/>
          <a:ln>
            <a:noFill/>
          </a:ln>
        </p:spPr>
      </p:pic>
      <p:pic>
        <p:nvPicPr>
          <p:cNvPr id="291" name="Google Shape;291;p7"/>
          <p:cNvPicPr preferRelativeResize="0"/>
          <p:nvPr/>
        </p:nvPicPr>
        <p:blipFill rotWithShape="1">
          <a:blip r:embed="rId4">
            <a:alphaModFix/>
          </a:blip>
          <a:srcRect l="20061" t="11886" r="17655" b="23932"/>
          <a:stretch/>
        </p:blipFill>
        <p:spPr>
          <a:xfrm>
            <a:off x="1421637" y="3226268"/>
            <a:ext cx="296482" cy="329555"/>
          </a:xfrm>
          <a:prstGeom prst="rect">
            <a:avLst/>
          </a:prstGeom>
          <a:noFill/>
          <a:ln>
            <a:noFill/>
          </a:ln>
        </p:spPr>
      </p:pic>
      <p:sp>
        <p:nvSpPr>
          <p:cNvPr id="292" name="Google Shape;292;p7"/>
          <p:cNvSpPr txBox="1"/>
          <p:nvPr/>
        </p:nvSpPr>
        <p:spPr>
          <a:xfrm>
            <a:off x="1161478" y="3433564"/>
            <a:ext cx="863400" cy="273000"/>
          </a:xfrm>
          <a:prstGeom prst="rect">
            <a:avLst/>
          </a:prstGeom>
          <a:noFill/>
          <a:ln>
            <a:noFill/>
          </a:ln>
        </p:spPr>
        <p:txBody>
          <a:bodyPr spcFirstLastPara="1" wrap="square" lIns="36000" tIns="36000" rIns="36000" bIns="36000"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Cloud Dev**</a:t>
            </a:r>
            <a:endParaRPr sz="800">
              <a:solidFill>
                <a:schemeClr val="dk1"/>
              </a:solidFill>
              <a:latin typeface="Arial"/>
              <a:ea typeface="Arial"/>
              <a:cs typeface="Arial"/>
              <a:sym typeface="Arial"/>
            </a:endParaRPr>
          </a:p>
        </p:txBody>
      </p:sp>
      <p:pic>
        <p:nvPicPr>
          <p:cNvPr id="293" name="Google Shape;293;p7"/>
          <p:cNvPicPr preferRelativeResize="0"/>
          <p:nvPr/>
        </p:nvPicPr>
        <p:blipFill rotWithShape="1">
          <a:blip r:embed="rId4">
            <a:alphaModFix/>
          </a:blip>
          <a:srcRect l="20061" t="11886" r="17655" b="23932"/>
          <a:stretch/>
        </p:blipFill>
        <p:spPr>
          <a:xfrm>
            <a:off x="1408000" y="1654273"/>
            <a:ext cx="296482" cy="329555"/>
          </a:xfrm>
          <a:prstGeom prst="rect">
            <a:avLst/>
          </a:prstGeom>
          <a:noFill/>
          <a:ln>
            <a:noFill/>
          </a:ln>
        </p:spPr>
      </p:pic>
      <p:pic>
        <p:nvPicPr>
          <p:cNvPr id="294" name="Google Shape;294;p7"/>
          <p:cNvPicPr preferRelativeResize="0"/>
          <p:nvPr/>
        </p:nvPicPr>
        <p:blipFill rotWithShape="1">
          <a:blip r:embed="rId4">
            <a:alphaModFix/>
          </a:blip>
          <a:srcRect l="20061" t="11886" r="17655" b="23932"/>
          <a:stretch/>
        </p:blipFill>
        <p:spPr>
          <a:xfrm>
            <a:off x="825284" y="1662598"/>
            <a:ext cx="296482" cy="329555"/>
          </a:xfrm>
          <a:prstGeom prst="rect">
            <a:avLst/>
          </a:prstGeom>
          <a:noFill/>
          <a:ln>
            <a:noFill/>
          </a:ln>
        </p:spPr>
      </p:pic>
      <p:pic>
        <p:nvPicPr>
          <p:cNvPr id="295" name="Google Shape;295;p7"/>
          <p:cNvPicPr preferRelativeResize="0"/>
          <p:nvPr/>
        </p:nvPicPr>
        <p:blipFill rotWithShape="1">
          <a:blip r:embed="rId3">
            <a:alphaModFix/>
          </a:blip>
          <a:srcRect l="20061" t="11886" r="17655" b="23932"/>
          <a:stretch/>
        </p:blipFill>
        <p:spPr>
          <a:xfrm>
            <a:off x="4199936" y="4286683"/>
            <a:ext cx="295381" cy="328331"/>
          </a:xfrm>
          <a:prstGeom prst="rect">
            <a:avLst/>
          </a:prstGeom>
          <a:solidFill>
            <a:schemeClr val="lt1">
              <a:alpha val="0"/>
            </a:schemeClr>
          </a:solidFill>
          <a:ln>
            <a:noFill/>
          </a:ln>
        </p:spPr>
      </p:pic>
      <p:sp>
        <p:nvSpPr>
          <p:cNvPr id="296" name="Google Shape;296;p7"/>
          <p:cNvSpPr/>
          <p:nvPr/>
        </p:nvSpPr>
        <p:spPr>
          <a:xfrm>
            <a:off x="4310860" y="4477471"/>
            <a:ext cx="756600" cy="2733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800"/>
              <a:buFont typeface="Arial"/>
              <a:buNone/>
            </a:pPr>
            <a:r>
              <a:rPr lang="fr-FR" sz="800">
                <a:solidFill>
                  <a:schemeClr val="dk1"/>
                </a:solidFill>
                <a:highlight>
                  <a:schemeClr val="lt1"/>
                </a:highlight>
                <a:latin typeface="Arial"/>
                <a:ea typeface="Arial"/>
                <a:cs typeface="Arial"/>
                <a:sym typeface="Arial"/>
              </a:rPr>
              <a:t>PO CI-CD</a:t>
            </a:r>
            <a:endParaRPr sz="800">
              <a:solidFill>
                <a:schemeClr val="dk1"/>
              </a:solidFill>
              <a:highlight>
                <a:schemeClr val="lt1"/>
              </a:highlight>
              <a:latin typeface="Arial"/>
              <a:ea typeface="Arial"/>
              <a:cs typeface="Arial"/>
              <a:sym typeface="Arial"/>
            </a:endParaRPr>
          </a:p>
        </p:txBody>
      </p:sp>
      <p:pic>
        <p:nvPicPr>
          <p:cNvPr id="297" name="Google Shape;297;p7"/>
          <p:cNvPicPr preferRelativeResize="0"/>
          <p:nvPr/>
        </p:nvPicPr>
        <p:blipFill rotWithShape="1">
          <a:blip r:embed="rId4">
            <a:alphaModFix/>
          </a:blip>
          <a:srcRect l="20061" t="11886" r="17655" b="23932"/>
          <a:stretch/>
        </p:blipFill>
        <p:spPr>
          <a:xfrm>
            <a:off x="2816436" y="4279399"/>
            <a:ext cx="295381" cy="328331"/>
          </a:xfrm>
          <a:prstGeom prst="rect">
            <a:avLst/>
          </a:prstGeom>
          <a:solidFill>
            <a:schemeClr val="lt1">
              <a:alpha val="0"/>
            </a:schemeClr>
          </a:solidFill>
          <a:ln>
            <a:noFill/>
          </a:ln>
        </p:spPr>
      </p:pic>
      <p:pic>
        <p:nvPicPr>
          <p:cNvPr id="298" name="Google Shape;298;p7"/>
          <p:cNvPicPr preferRelativeResize="0"/>
          <p:nvPr/>
        </p:nvPicPr>
        <p:blipFill rotWithShape="1">
          <a:blip r:embed="rId4">
            <a:alphaModFix/>
          </a:blip>
          <a:srcRect l="20061" t="11886" r="17655" b="23932"/>
          <a:stretch/>
        </p:blipFill>
        <p:spPr>
          <a:xfrm>
            <a:off x="3082131" y="4279399"/>
            <a:ext cx="295381" cy="328331"/>
          </a:xfrm>
          <a:prstGeom prst="rect">
            <a:avLst/>
          </a:prstGeom>
          <a:solidFill>
            <a:schemeClr val="lt1">
              <a:alpha val="0"/>
            </a:schemeClr>
          </a:solidFill>
          <a:ln>
            <a:noFill/>
          </a:ln>
        </p:spPr>
      </p:pic>
      <p:pic>
        <p:nvPicPr>
          <p:cNvPr id="299" name="Google Shape;299;p7"/>
          <p:cNvPicPr preferRelativeResize="0"/>
          <p:nvPr/>
        </p:nvPicPr>
        <p:blipFill rotWithShape="1">
          <a:blip r:embed="rId4">
            <a:alphaModFix/>
          </a:blip>
          <a:srcRect l="20061" t="11886" r="17655" b="23932"/>
          <a:stretch/>
        </p:blipFill>
        <p:spPr>
          <a:xfrm>
            <a:off x="3339414" y="4279399"/>
            <a:ext cx="295381" cy="328331"/>
          </a:xfrm>
          <a:prstGeom prst="rect">
            <a:avLst/>
          </a:prstGeom>
          <a:solidFill>
            <a:schemeClr val="lt1">
              <a:alpha val="0"/>
            </a:schemeClr>
          </a:solidFill>
          <a:ln>
            <a:noFill/>
          </a:ln>
        </p:spPr>
      </p:pic>
      <p:sp>
        <p:nvSpPr>
          <p:cNvPr id="300" name="Google Shape;300;p7"/>
          <p:cNvSpPr txBox="1"/>
          <p:nvPr/>
        </p:nvSpPr>
        <p:spPr>
          <a:xfrm>
            <a:off x="2839541" y="4491019"/>
            <a:ext cx="237257" cy="102279"/>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500"/>
              <a:buFont typeface="Arial"/>
              <a:buNone/>
            </a:pPr>
            <a:r>
              <a:rPr lang="fr-FR" sz="500">
                <a:solidFill>
                  <a:schemeClr val="lt1"/>
                </a:solidFill>
                <a:latin typeface="Arial"/>
                <a:ea typeface="Arial"/>
                <a:cs typeface="Arial"/>
                <a:sym typeface="Arial"/>
              </a:rPr>
              <a:t>JIRA</a:t>
            </a:r>
            <a:endParaRPr sz="500">
              <a:solidFill>
                <a:schemeClr val="lt1"/>
              </a:solidFill>
              <a:latin typeface="Arial"/>
              <a:ea typeface="Arial"/>
              <a:cs typeface="Arial"/>
              <a:sym typeface="Arial"/>
            </a:endParaRPr>
          </a:p>
        </p:txBody>
      </p:sp>
      <p:sp>
        <p:nvSpPr>
          <p:cNvPr id="301" name="Google Shape;301;p7"/>
          <p:cNvSpPr txBox="1"/>
          <p:nvPr/>
        </p:nvSpPr>
        <p:spPr>
          <a:xfrm>
            <a:off x="3079193" y="4471126"/>
            <a:ext cx="298999" cy="14221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500"/>
              <a:buFont typeface="Arial"/>
              <a:buNone/>
            </a:pPr>
            <a:r>
              <a:rPr lang="fr-FR" sz="500">
                <a:solidFill>
                  <a:schemeClr val="lt1"/>
                </a:solidFill>
                <a:latin typeface="Arial"/>
                <a:ea typeface="Arial"/>
                <a:cs typeface="Arial"/>
                <a:sym typeface="Arial"/>
              </a:rPr>
              <a:t>Jenkins</a:t>
            </a:r>
            <a:endParaRPr sz="500">
              <a:solidFill>
                <a:schemeClr val="lt1"/>
              </a:solidFill>
              <a:latin typeface="Arial"/>
              <a:ea typeface="Arial"/>
              <a:cs typeface="Arial"/>
              <a:sym typeface="Arial"/>
            </a:endParaRPr>
          </a:p>
        </p:txBody>
      </p:sp>
      <p:sp>
        <p:nvSpPr>
          <p:cNvPr id="302" name="Google Shape;302;p7"/>
          <p:cNvSpPr txBox="1"/>
          <p:nvPr/>
        </p:nvSpPr>
        <p:spPr>
          <a:xfrm>
            <a:off x="3335783" y="4471649"/>
            <a:ext cx="298999" cy="14221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500"/>
              <a:buFont typeface="Arial"/>
              <a:buNone/>
            </a:pPr>
            <a:r>
              <a:rPr lang="fr-FR" sz="500">
                <a:solidFill>
                  <a:schemeClr val="lt1"/>
                </a:solidFill>
                <a:latin typeface="Arial"/>
                <a:ea typeface="Arial"/>
                <a:cs typeface="Arial"/>
                <a:sym typeface="Arial"/>
              </a:rPr>
              <a:t>CARA</a:t>
            </a:r>
            <a:endParaRPr sz="500">
              <a:solidFill>
                <a:schemeClr val="lt1"/>
              </a:solidFill>
              <a:latin typeface="Arial"/>
              <a:ea typeface="Arial"/>
              <a:cs typeface="Arial"/>
              <a:sym typeface="Arial"/>
            </a:endParaRPr>
          </a:p>
        </p:txBody>
      </p:sp>
      <p:sp>
        <p:nvSpPr>
          <p:cNvPr id="303" name="Google Shape;303;p7"/>
          <p:cNvSpPr txBox="1"/>
          <p:nvPr/>
        </p:nvSpPr>
        <p:spPr>
          <a:xfrm>
            <a:off x="3648524" y="4479774"/>
            <a:ext cx="298999" cy="14221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500"/>
              <a:buFont typeface="Arial"/>
              <a:buNone/>
            </a:pPr>
            <a:r>
              <a:rPr lang="fr-FR" sz="500">
                <a:solidFill>
                  <a:schemeClr val="lt1"/>
                </a:solidFill>
                <a:latin typeface="Arial"/>
                <a:ea typeface="Arial"/>
                <a:cs typeface="Arial"/>
                <a:sym typeface="Arial"/>
              </a:rPr>
              <a:t>Docker?</a:t>
            </a:r>
            <a:endParaRPr sz="500">
              <a:solidFill>
                <a:schemeClr val="lt1"/>
              </a:solidFill>
              <a:latin typeface="Arial"/>
              <a:ea typeface="Arial"/>
              <a:cs typeface="Arial"/>
              <a:sym typeface="Arial"/>
            </a:endParaRPr>
          </a:p>
        </p:txBody>
      </p:sp>
      <p:pic>
        <p:nvPicPr>
          <p:cNvPr id="304" name="Google Shape;304;p7"/>
          <p:cNvPicPr preferRelativeResize="0"/>
          <p:nvPr/>
        </p:nvPicPr>
        <p:blipFill rotWithShape="1">
          <a:blip r:embed="rId4">
            <a:alphaModFix/>
          </a:blip>
          <a:srcRect l="20061" t="11886" r="17655" b="23932"/>
          <a:stretch/>
        </p:blipFill>
        <p:spPr>
          <a:xfrm>
            <a:off x="3886611" y="4279399"/>
            <a:ext cx="295381" cy="328331"/>
          </a:xfrm>
          <a:prstGeom prst="rect">
            <a:avLst/>
          </a:prstGeom>
          <a:solidFill>
            <a:schemeClr val="lt1">
              <a:alpha val="0"/>
            </a:schemeClr>
          </a:solidFill>
          <a:ln>
            <a:noFill/>
          </a:ln>
        </p:spPr>
      </p:pic>
      <p:sp>
        <p:nvSpPr>
          <p:cNvPr id="305" name="Google Shape;305;p7"/>
          <p:cNvSpPr txBox="1"/>
          <p:nvPr/>
        </p:nvSpPr>
        <p:spPr>
          <a:xfrm>
            <a:off x="3883673" y="4471126"/>
            <a:ext cx="298999" cy="14221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500"/>
              <a:buFont typeface="Arial"/>
              <a:buNone/>
            </a:pPr>
            <a:r>
              <a:rPr lang="fr-FR" sz="500">
                <a:solidFill>
                  <a:schemeClr val="lt1"/>
                </a:solidFill>
                <a:latin typeface="Arial"/>
                <a:ea typeface="Arial"/>
                <a:cs typeface="Arial"/>
                <a:sym typeface="Arial"/>
              </a:rPr>
              <a:t>Etc…</a:t>
            </a:r>
            <a:endParaRPr sz="500">
              <a:solidFill>
                <a:schemeClr val="lt1"/>
              </a:solidFill>
              <a:latin typeface="Arial"/>
              <a:ea typeface="Arial"/>
              <a:cs typeface="Arial"/>
              <a:sym typeface="Arial"/>
            </a:endParaRPr>
          </a:p>
        </p:txBody>
      </p:sp>
      <p:pic>
        <p:nvPicPr>
          <p:cNvPr id="306" name="Google Shape;306;p7"/>
          <p:cNvPicPr preferRelativeResize="0"/>
          <p:nvPr/>
        </p:nvPicPr>
        <p:blipFill rotWithShape="1">
          <a:blip r:embed="rId4">
            <a:alphaModFix/>
          </a:blip>
          <a:srcRect l="20061" t="11886" r="17655" b="23932"/>
          <a:stretch/>
        </p:blipFill>
        <p:spPr>
          <a:xfrm>
            <a:off x="2774655" y="4830271"/>
            <a:ext cx="296482" cy="329555"/>
          </a:xfrm>
          <a:prstGeom prst="rect">
            <a:avLst/>
          </a:prstGeom>
          <a:noFill/>
          <a:ln>
            <a:noFill/>
          </a:ln>
        </p:spPr>
      </p:pic>
      <p:sp>
        <p:nvSpPr>
          <p:cNvPr id="307" name="Google Shape;307;p7"/>
          <p:cNvSpPr txBox="1"/>
          <p:nvPr/>
        </p:nvSpPr>
        <p:spPr>
          <a:xfrm>
            <a:off x="2741726" y="5027108"/>
            <a:ext cx="390114" cy="1026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400"/>
              <a:buFont typeface="Arial"/>
              <a:buNone/>
            </a:pPr>
            <a:r>
              <a:rPr lang="fr-FR" sz="400">
                <a:solidFill>
                  <a:schemeClr val="lt1"/>
                </a:solidFill>
                <a:latin typeface="Arial"/>
                <a:ea typeface="Arial"/>
                <a:cs typeface="Arial"/>
                <a:sym typeface="Arial"/>
              </a:rPr>
              <a:t>Archi Tech</a:t>
            </a:r>
            <a:endParaRPr sz="400">
              <a:solidFill>
                <a:schemeClr val="lt1"/>
              </a:solidFill>
              <a:latin typeface="Arial"/>
              <a:ea typeface="Arial"/>
              <a:cs typeface="Arial"/>
              <a:sym typeface="Arial"/>
            </a:endParaRPr>
          </a:p>
        </p:txBody>
      </p:sp>
      <p:pic>
        <p:nvPicPr>
          <p:cNvPr id="308" name="Google Shape;308;p7"/>
          <p:cNvPicPr preferRelativeResize="0"/>
          <p:nvPr/>
        </p:nvPicPr>
        <p:blipFill rotWithShape="1">
          <a:blip r:embed="rId4">
            <a:alphaModFix/>
          </a:blip>
          <a:srcRect l="20061" t="11886" r="17655" b="23932"/>
          <a:stretch/>
        </p:blipFill>
        <p:spPr>
          <a:xfrm>
            <a:off x="3039301" y="4830271"/>
            <a:ext cx="296482" cy="329555"/>
          </a:xfrm>
          <a:prstGeom prst="rect">
            <a:avLst/>
          </a:prstGeom>
          <a:noFill/>
          <a:ln>
            <a:noFill/>
          </a:ln>
        </p:spPr>
      </p:pic>
      <p:sp>
        <p:nvSpPr>
          <p:cNvPr id="309" name="Google Shape;309;p7"/>
          <p:cNvSpPr txBox="1"/>
          <p:nvPr/>
        </p:nvSpPr>
        <p:spPr>
          <a:xfrm>
            <a:off x="3006372" y="5027108"/>
            <a:ext cx="390114" cy="1026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400"/>
              <a:buFont typeface="Arial"/>
              <a:buNone/>
            </a:pPr>
            <a:r>
              <a:rPr lang="fr-FR" sz="400">
                <a:solidFill>
                  <a:schemeClr val="lt1"/>
                </a:solidFill>
                <a:latin typeface="Arial"/>
                <a:ea typeface="Arial"/>
                <a:cs typeface="Arial"/>
                <a:sym typeface="Arial"/>
              </a:rPr>
              <a:t>Archi Tech</a:t>
            </a:r>
            <a:endParaRPr sz="400">
              <a:solidFill>
                <a:schemeClr val="lt1"/>
              </a:solidFill>
              <a:latin typeface="Arial"/>
              <a:ea typeface="Arial"/>
              <a:cs typeface="Arial"/>
              <a:sym typeface="Arial"/>
            </a:endParaRPr>
          </a:p>
        </p:txBody>
      </p:sp>
      <p:sp>
        <p:nvSpPr>
          <p:cNvPr id="310" name="Google Shape;310;p7"/>
          <p:cNvSpPr txBox="1"/>
          <p:nvPr/>
        </p:nvSpPr>
        <p:spPr>
          <a:xfrm>
            <a:off x="3275856" y="5027108"/>
            <a:ext cx="390114" cy="1026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400"/>
              <a:buFont typeface="Arial"/>
              <a:buNone/>
            </a:pPr>
            <a:r>
              <a:rPr lang="fr-FR" sz="400">
                <a:solidFill>
                  <a:schemeClr val="lt1"/>
                </a:solidFill>
                <a:latin typeface="Arial"/>
                <a:ea typeface="Arial"/>
                <a:cs typeface="Arial"/>
                <a:sym typeface="Arial"/>
              </a:rPr>
              <a:t>Sec Op</a:t>
            </a:r>
            <a:endParaRPr sz="400">
              <a:solidFill>
                <a:schemeClr val="lt1"/>
              </a:solidFill>
              <a:latin typeface="Arial"/>
              <a:ea typeface="Arial"/>
              <a:cs typeface="Arial"/>
              <a:sym typeface="Arial"/>
            </a:endParaRPr>
          </a:p>
        </p:txBody>
      </p:sp>
      <p:sp>
        <p:nvSpPr>
          <p:cNvPr id="311" name="Google Shape;311;p7"/>
          <p:cNvSpPr/>
          <p:nvPr/>
        </p:nvSpPr>
        <p:spPr>
          <a:xfrm>
            <a:off x="2764371" y="5102879"/>
            <a:ext cx="337129" cy="105598"/>
          </a:xfrm>
          <a:prstGeom prst="rect">
            <a:avLst/>
          </a:prstGeom>
          <a:noFill/>
          <a:ln>
            <a:noFill/>
          </a:ln>
        </p:spPr>
        <p:txBody>
          <a:bodyPr spcFirstLastPara="1" wrap="square" lIns="0" tIns="36000" rIns="0" bIns="36000" anchor="ctr" anchorCtr="0">
            <a:noAutofit/>
          </a:bodyPr>
          <a:lstStyle/>
          <a:p>
            <a:pPr marL="0" marR="0" lvl="0" indent="0" algn="l" rtl="0">
              <a:spcBef>
                <a:spcPts val="0"/>
              </a:spcBef>
              <a:spcAft>
                <a:spcPts val="0"/>
              </a:spcAft>
              <a:buClr>
                <a:schemeClr val="dk1"/>
              </a:buClr>
              <a:buSzPts val="400"/>
              <a:buFont typeface="Arial"/>
              <a:buNone/>
            </a:pPr>
            <a:r>
              <a:rPr lang="fr-FR" sz="400">
                <a:solidFill>
                  <a:schemeClr val="dk1"/>
                </a:solidFill>
                <a:highlight>
                  <a:schemeClr val="lt1"/>
                </a:highlight>
                <a:latin typeface="Arial"/>
                <a:ea typeface="Arial"/>
                <a:cs typeface="Arial"/>
                <a:sym typeface="Arial"/>
              </a:rPr>
              <a:t>Pierre-Olivier?</a:t>
            </a:r>
            <a:endParaRPr sz="400">
              <a:solidFill>
                <a:schemeClr val="dk1"/>
              </a:solidFill>
              <a:highlight>
                <a:schemeClr val="lt1"/>
              </a:highlight>
              <a:latin typeface="Arial"/>
              <a:ea typeface="Arial"/>
              <a:cs typeface="Arial"/>
              <a:sym typeface="Arial"/>
            </a:endParaRPr>
          </a:p>
        </p:txBody>
      </p:sp>
      <p:pic>
        <p:nvPicPr>
          <p:cNvPr id="312" name="Google Shape;312;p7"/>
          <p:cNvPicPr preferRelativeResize="0"/>
          <p:nvPr/>
        </p:nvPicPr>
        <p:blipFill rotWithShape="1">
          <a:blip r:embed="rId3">
            <a:alphaModFix/>
          </a:blip>
          <a:srcRect l="20061" t="11886" r="17655" b="23932"/>
          <a:stretch/>
        </p:blipFill>
        <p:spPr>
          <a:xfrm>
            <a:off x="3646472" y="4830404"/>
            <a:ext cx="296482" cy="329555"/>
          </a:xfrm>
          <a:prstGeom prst="rect">
            <a:avLst/>
          </a:prstGeom>
          <a:noFill/>
          <a:ln>
            <a:noFill/>
          </a:ln>
        </p:spPr>
      </p:pic>
      <p:sp>
        <p:nvSpPr>
          <p:cNvPr id="313" name="Google Shape;313;p7"/>
          <p:cNvSpPr txBox="1"/>
          <p:nvPr/>
        </p:nvSpPr>
        <p:spPr>
          <a:xfrm>
            <a:off x="3585159" y="5027108"/>
            <a:ext cx="390114" cy="1026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400"/>
              <a:buFont typeface="Arial"/>
              <a:buNone/>
            </a:pPr>
            <a:r>
              <a:rPr lang="fr-FR" sz="400">
                <a:solidFill>
                  <a:schemeClr val="lt1"/>
                </a:solidFill>
                <a:latin typeface="Arial"/>
                <a:ea typeface="Arial"/>
                <a:cs typeface="Arial"/>
                <a:sym typeface="Arial"/>
              </a:rPr>
              <a:t>Réseau</a:t>
            </a:r>
            <a:endParaRPr sz="400">
              <a:solidFill>
                <a:schemeClr val="lt1"/>
              </a:solidFill>
              <a:latin typeface="Arial"/>
              <a:ea typeface="Arial"/>
              <a:cs typeface="Arial"/>
              <a:sym typeface="Arial"/>
            </a:endParaRPr>
          </a:p>
        </p:txBody>
      </p:sp>
      <p:pic>
        <p:nvPicPr>
          <p:cNvPr id="314" name="Google Shape;314;p7"/>
          <p:cNvPicPr preferRelativeResize="0"/>
          <p:nvPr/>
        </p:nvPicPr>
        <p:blipFill rotWithShape="1">
          <a:blip r:embed="rId3">
            <a:alphaModFix/>
          </a:blip>
          <a:srcRect l="20061" t="11886" r="17655" b="23932"/>
          <a:stretch/>
        </p:blipFill>
        <p:spPr>
          <a:xfrm>
            <a:off x="3889236" y="4830404"/>
            <a:ext cx="296482" cy="329555"/>
          </a:xfrm>
          <a:prstGeom prst="rect">
            <a:avLst/>
          </a:prstGeom>
          <a:noFill/>
          <a:ln>
            <a:noFill/>
          </a:ln>
        </p:spPr>
      </p:pic>
      <p:sp>
        <p:nvSpPr>
          <p:cNvPr id="315" name="Google Shape;315;p7"/>
          <p:cNvSpPr txBox="1"/>
          <p:nvPr/>
        </p:nvSpPr>
        <p:spPr>
          <a:xfrm>
            <a:off x="3817388" y="5027108"/>
            <a:ext cx="390114" cy="1026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400"/>
              <a:buFont typeface="Arial"/>
              <a:buNone/>
            </a:pPr>
            <a:r>
              <a:rPr lang="fr-FR" sz="400">
                <a:solidFill>
                  <a:schemeClr val="lt1"/>
                </a:solidFill>
                <a:latin typeface="Arial"/>
                <a:ea typeface="Arial"/>
                <a:cs typeface="Arial"/>
                <a:sym typeface="Arial"/>
              </a:rPr>
              <a:t>etc…</a:t>
            </a:r>
            <a:endParaRPr sz="400">
              <a:solidFill>
                <a:schemeClr val="lt1"/>
              </a:solidFill>
              <a:latin typeface="Arial"/>
              <a:ea typeface="Arial"/>
              <a:cs typeface="Arial"/>
              <a:sym typeface="Arial"/>
            </a:endParaRPr>
          </a:p>
        </p:txBody>
      </p:sp>
      <p:sp>
        <p:nvSpPr>
          <p:cNvPr id="316" name="Google Shape;316;p7"/>
          <p:cNvSpPr/>
          <p:nvPr/>
        </p:nvSpPr>
        <p:spPr>
          <a:xfrm>
            <a:off x="5411015" y="4594911"/>
            <a:ext cx="3502619" cy="787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just" rtl="0">
              <a:spcBef>
                <a:spcPts val="0"/>
              </a:spcBef>
              <a:spcAft>
                <a:spcPts val="0"/>
              </a:spcAft>
              <a:buClr>
                <a:schemeClr val="dk1"/>
              </a:buClr>
              <a:buSzPts val="900"/>
              <a:buFont typeface="Arial"/>
              <a:buNone/>
            </a:pPr>
            <a:r>
              <a:rPr lang="fr-FR" sz="900" i="1">
                <a:solidFill>
                  <a:schemeClr val="dk1"/>
                </a:solidFill>
                <a:highlight>
                  <a:schemeClr val="lt1"/>
                </a:highlight>
                <a:latin typeface="Arial"/>
                <a:ea typeface="Arial"/>
                <a:cs typeface="Arial"/>
                <a:sym typeface="Arial"/>
              </a:rPr>
              <a:t>(*)La communauté Cloud/Devops prend des décisions opérationnelles. Elle est composée de doers, pas de managers</a:t>
            </a:r>
            <a:endParaRPr sz="900" i="1">
              <a:solidFill>
                <a:schemeClr val="dk1"/>
              </a:solidFill>
              <a:highlight>
                <a:schemeClr val="lt1"/>
              </a:highlight>
              <a:latin typeface="Arial"/>
              <a:ea typeface="Arial"/>
              <a:cs typeface="Arial"/>
              <a:sym typeface="Arial"/>
            </a:endParaRPr>
          </a:p>
          <a:p>
            <a:pPr marL="0" marR="0" lvl="0" indent="0" algn="l" rtl="0">
              <a:spcBef>
                <a:spcPts val="0"/>
              </a:spcBef>
              <a:spcAft>
                <a:spcPts val="0"/>
              </a:spcAft>
              <a:buClr>
                <a:schemeClr val="dk1"/>
              </a:buClr>
              <a:buSzPts val="900"/>
              <a:buFont typeface="Arial"/>
              <a:buNone/>
            </a:pPr>
            <a:r>
              <a:rPr lang="fr-FR" sz="900" i="1">
                <a:solidFill>
                  <a:schemeClr val="dk1"/>
                </a:solidFill>
                <a:highlight>
                  <a:schemeClr val="lt1"/>
                </a:highlight>
                <a:latin typeface="Arial"/>
                <a:ea typeface="Arial"/>
                <a:cs typeface="Arial"/>
                <a:sym typeface="Arial"/>
              </a:rPr>
              <a:t>(**)Les scripts de déploiement (IaC) et le Run infra doivent être effectués en proximité de la scrum team par un binôme Dev et Ops</a:t>
            </a:r>
            <a:endParaRPr sz="900" i="1">
              <a:solidFill>
                <a:schemeClr val="dk1"/>
              </a:solidFill>
              <a:highlight>
                <a:schemeClr val="lt1"/>
              </a:highlight>
              <a:latin typeface="Arial"/>
              <a:ea typeface="Arial"/>
              <a:cs typeface="Arial"/>
              <a:sym typeface="Arial"/>
            </a:endParaRPr>
          </a:p>
        </p:txBody>
      </p:sp>
      <p:pic>
        <p:nvPicPr>
          <p:cNvPr id="317" name="Google Shape;317;p7"/>
          <p:cNvPicPr preferRelativeResize="0"/>
          <p:nvPr/>
        </p:nvPicPr>
        <p:blipFill rotWithShape="1">
          <a:blip r:embed="rId3">
            <a:alphaModFix/>
          </a:blip>
          <a:srcRect l="20061" t="11886" r="17656" b="23932"/>
          <a:stretch/>
        </p:blipFill>
        <p:spPr>
          <a:xfrm>
            <a:off x="4588755" y="3599520"/>
            <a:ext cx="295381" cy="328331"/>
          </a:xfrm>
          <a:prstGeom prst="rect">
            <a:avLst/>
          </a:prstGeom>
          <a:solidFill>
            <a:schemeClr val="lt1">
              <a:alpha val="0"/>
            </a:schemeClr>
          </a:solidFill>
          <a:ln>
            <a:noFill/>
          </a:ln>
        </p:spPr>
      </p:pic>
      <p:sp>
        <p:nvSpPr>
          <p:cNvPr id="318" name="Google Shape;318;p7"/>
          <p:cNvSpPr/>
          <p:nvPr/>
        </p:nvSpPr>
        <p:spPr>
          <a:xfrm>
            <a:off x="4225136" y="3882675"/>
            <a:ext cx="1043100" cy="2733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100"/>
              <a:buFont typeface="Arial"/>
              <a:buNone/>
            </a:pPr>
            <a:r>
              <a:rPr lang="fr-FR" sz="800">
                <a:solidFill>
                  <a:schemeClr val="dk1"/>
                </a:solidFill>
                <a:highlight>
                  <a:schemeClr val="lt1"/>
                </a:highlight>
              </a:rPr>
              <a:t>Référent Cloud</a:t>
            </a:r>
            <a:endParaRPr sz="800">
              <a:solidFill>
                <a:schemeClr val="dk1"/>
              </a:solidFill>
              <a:highlight>
                <a:schemeClr val="lt1"/>
              </a:highlight>
            </a:endParaRPr>
          </a:p>
        </p:txBody>
      </p:sp>
      <p:sp>
        <p:nvSpPr>
          <p:cNvPr id="319" name="Google Shape;319;p7"/>
          <p:cNvSpPr/>
          <p:nvPr/>
        </p:nvSpPr>
        <p:spPr>
          <a:xfrm>
            <a:off x="5402524" y="1345332"/>
            <a:ext cx="3511200" cy="3233700"/>
          </a:xfrm>
          <a:prstGeom prst="rect">
            <a:avLst/>
          </a:prstGeom>
          <a:noFill/>
          <a:ln w="9525" cap="flat" cmpd="sng">
            <a:solidFill>
              <a:schemeClr val="accent5"/>
            </a:solidFill>
            <a:prstDash val="dash"/>
            <a:round/>
            <a:headEnd type="none" w="sm" len="sm"/>
            <a:tailEnd type="none" w="sm" len="sm"/>
          </a:ln>
        </p:spPr>
        <p:txBody>
          <a:bodyPr spcFirstLastPara="1" wrap="square" lIns="54000" tIns="54000" rIns="54000" bIns="54000" anchor="ctr" anchorCtr="0">
            <a:noAutofit/>
          </a:bodyPr>
          <a:lstStyle/>
          <a:p>
            <a:pPr marL="280799" marR="0" lvl="0" indent="-187011" algn="l" rtl="0">
              <a:lnSpc>
                <a:spcPct val="105000"/>
              </a:lnSpc>
              <a:spcBef>
                <a:spcPts val="400"/>
              </a:spcBef>
              <a:spcAft>
                <a:spcPts val="0"/>
              </a:spcAft>
              <a:buClr>
                <a:schemeClr val="dk1"/>
              </a:buClr>
              <a:buSzPts val="1018"/>
              <a:buChar char="●"/>
            </a:pPr>
            <a:r>
              <a:rPr lang="fr-FR" sz="1017" b="1" dirty="0">
                <a:solidFill>
                  <a:schemeClr val="dk1"/>
                </a:solidFill>
              </a:rPr>
              <a:t>L’équipe Cloud AWS construit la plateforme</a:t>
            </a:r>
            <a:r>
              <a:rPr lang="fr-FR" sz="1017" dirty="0">
                <a:solidFill>
                  <a:schemeClr val="dk1"/>
                </a:solidFill>
              </a:rPr>
              <a:t> sur le cloud public et met à disposition des </a:t>
            </a:r>
            <a:r>
              <a:rPr lang="fr-FR" sz="1017" dirty="0" err="1">
                <a:solidFill>
                  <a:schemeClr val="dk1"/>
                </a:solidFill>
              </a:rPr>
              <a:t>templates</a:t>
            </a:r>
            <a:r>
              <a:rPr lang="fr-FR" sz="1017" dirty="0">
                <a:solidFill>
                  <a:schemeClr val="dk1"/>
                </a:solidFill>
              </a:rPr>
              <a:t> d’infrastructure as code</a:t>
            </a:r>
            <a:endParaRPr sz="1017" dirty="0">
              <a:solidFill>
                <a:schemeClr val="dk1"/>
              </a:solidFill>
            </a:endParaRPr>
          </a:p>
          <a:p>
            <a:pPr marL="280799" lvl="0" indent="-187011" algn="l" rtl="0">
              <a:lnSpc>
                <a:spcPct val="105000"/>
              </a:lnSpc>
              <a:spcBef>
                <a:spcPts val="400"/>
              </a:spcBef>
              <a:spcAft>
                <a:spcPts val="0"/>
              </a:spcAft>
              <a:buClr>
                <a:schemeClr val="dk1"/>
              </a:buClr>
              <a:buSzPts val="1018"/>
              <a:buChar char="●"/>
            </a:pPr>
            <a:r>
              <a:rPr lang="fr-FR" sz="1017" b="1" dirty="0">
                <a:solidFill>
                  <a:schemeClr val="dk1"/>
                </a:solidFill>
              </a:rPr>
              <a:t>L’équipe Usine Logicielle met à la disposition</a:t>
            </a:r>
            <a:r>
              <a:rPr lang="fr-FR" sz="1017" dirty="0">
                <a:solidFill>
                  <a:schemeClr val="dk1"/>
                </a:solidFill>
              </a:rPr>
              <a:t> des équipes de développement </a:t>
            </a:r>
            <a:r>
              <a:rPr lang="fr-FR" sz="1017" b="1" dirty="0">
                <a:solidFill>
                  <a:schemeClr val="dk1"/>
                </a:solidFill>
              </a:rPr>
              <a:t>une chaîne d’outils</a:t>
            </a:r>
            <a:r>
              <a:rPr lang="fr-FR" sz="1017" dirty="0">
                <a:solidFill>
                  <a:schemeClr val="dk1"/>
                </a:solidFill>
              </a:rPr>
              <a:t> et de </a:t>
            </a:r>
            <a:r>
              <a:rPr lang="fr-FR" sz="1017" dirty="0" err="1">
                <a:solidFill>
                  <a:schemeClr val="dk1"/>
                </a:solidFill>
              </a:rPr>
              <a:t>templates</a:t>
            </a:r>
            <a:r>
              <a:rPr lang="fr-FR" sz="1017" dirty="0">
                <a:solidFill>
                  <a:schemeClr val="dk1"/>
                </a:solidFill>
              </a:rPr>
              <a:t> permettant de créer son infrastructure et de déployer son application automatiquement </a:t>
            </a:r>
            <a:endParaRPr sz="1017" dirty="0">
              <a:solidFill>
                <a:schemeClr val="dk1"/>
              </a:solidFill>
            </a:endParaRPr>
          </a:p>
          <a:p>
            <a:pPr marL="280799" lvl="0" indent="-187011" algn="l" rtl="0">
              <a:lnSpc>
                <a:spcPct val="105000"/>
              </a:lnSpc>
              <a:spcBef>
                <a:spcPts val="400"/>
              </a:spcBef>
              <a:spcAft>
                <a:spcPts val="0"/>
              </a:spcAft>
              <a:buClr>
                <a:schemeClr val="dk1"/>
              </a:buClr>
              <a:buSzPts val="1018"/>
              <a:buChar char="●"/>
            </a:pPr>
            <a:r>
              <a:rPr lang="fr-FR" sz="1017" b="1" dirty="0">
                <a:solidFill>
                  <a:schemeClr val="dk1"/>
                </a:solidFill>
              </a:rPr>
              <a:t>Les équipes applicatives créent leurs applications et infrastructures</a:t>
            </a:r>
            <a:r>
              <a:rPr lang="fr-FR" sz="1017" dirty="0">
                <a:solidFill>
                  <a:schemeClr val="dk1"/>
                </a:solidFill>
              </a:rPr>
              <a:t> en développant leur infrastructure as code sur la base des </a:t>
            </a:r>
            <a:r>
              <a:rPr lang="fr-FR" sz="1017" dirty="0" err="1">
                <a:solidFill>
                  <a:schemeClr val="dk1"/>
                </a:solidFill>
              </a:rPr>
              <a:t>templates</a:t>
            </a:r>
            <a:endParaRPr sz="1017" dirty="0">
              <a:solidFill>
                <a:schemeClr val="dk1"/>
              </a:solidFill>
            </a:endParaRPr>
          </a:p>
          <a:p>
            <a:pPr marL="280799" lvl="0" indent="-187011" algn="l" rtl="0">
              <a:lnSpc>
                <a:spcPct val="105000"/>
              </a:lnSpc>
              <a:spcBef>
                <a:spcPts val="400"/>
              </a:spcBef>
              <a:spcAft>
                <a:spcPts val="0"/>
              </a:spcAft>
              <a:buClr>
                <a:schemeClr val="dk1"/>
              </a:buClr>
              <a:buSzPts val="1018"/>
              <a:buChar char="●"/>
            </a:pPr>
            <a:r>
              <a:rPr lang="fr-FR" sz="1017" b="1" dirty="0">
                <a:solidFill>
                  <a:schemeClr val="dk1"/>
                </a:solidFill>
              </a:rPr>
              <a:t>Ces praticiens du Cloud</a:t>
            </a:r>
            <a:r>
              <a:rPr lang="fr-FR" sz="1017" dirty="0">
                <a:solidFill>
                  <a:schemeClr val="dk1"/>
                </a:solidFill>
              </a:rPr>
              <a:t> public et les experts impliqués </a:t>
            </a:r>
            <a:r>
              <a:rPr lang="fr-FR" sz="1017" b="1" dirty="0">
                <a:solidFill>
                  <a:schemeClr val="dk1"/>
                </a:solidFill>
              </a:rPr>
              <a:t>partagent </a:t>
            </a:r>
            <a:r>
              <a:rPr lang="fr-FR" sz="1017" dirty="0">
                <a:solidFill>
                  <a:schemeClr val="dk1"/>
                </a:solidFill>
              </a:rPr>
              <a:t>leurs expériences, enjeux, progrès, problèmes </a:t>
            </a:r>
            <a:r>
              <a:rPr lang="fr-FR" sz="1017" b="1" dirty="0">
                <a:solidFill>
                  <a:schemeClr val="dk1"/>
                </a:solidFill>
              </a:rPr>
              <a:t>dans une communauté</a:t>
            </a:r>
            <a:r>
              <a:rPr lang="fr-FR" sz="1017" dirty="0">
                <a:solidFill>
                  <a:schemeClr val="dk1"/>
                </a:solidFill>
              </a:rPr>
              <a:t> animée par le </a:t>
            </a:r>
            <a:r>
              <a:rPr lang="fr-FR" sz="1017" b="1" dirty="0">
                <a:solidFill>
                  <a:schemeClr val="dk1"/>
                </a:solidFill>
              </a:rPr>
              <a:t>Référent Cloud</a:t>
            </a:r>
            <a:endParaRPr sz="1017" b="1" dirty="0">
              <a:solidFill>
                <a:schemeClr val="dk1"/>
              </a:solidFill>
            </a:endParaRPr>
          </a:p>
          <a:p>
            <a:pPr marL="280799" lvl="0" indent="-187011" algn="l" rtl="0">
              <a:lnSpc>
                <a:spcPct val="105000"/>
              </a:lnSpc>
              <a:spcBef>
                <a:spcPts val="400"/>
              </a:spcBef>
              <a:spcAft>
                <a:spcPts val="0"/>
              </a:spcAft>
              <a:buClr>
                <a:schemeClr val="dk1"/>
              </a:buClr>
              <a:buSzPts val="1018"/>
              <a:buChar char="●"/>
            </a:pPr>
            <a:r>
              <a:rPr lang="fr-FR" sz="1017" b="1" dirty="0">
                <a:solidFill>
                  <a:schemeClr val="dk1"/>
                </a:solidFill>
              </a:rPr>
              <a:t>Les équipes fonctionnent en paradigme agile, avec un Product </a:t>
            </a:r>
            <a:r>
              <a:rPr lang="fr-FR" sz="1017" b="1" dirty="0" err="1">
                <a:solidFill>
                  <a:schemeClr val="dk1"/>
                </a:solidFill>
              </a:rPr>
              <a:t>Owner</a:t>
            </a:r>
            <a:r>
              <a:rPr lang="fr-FR" sz="1017" dirty="0">
                <a:solidFill>
                  <a:schemeClr val="dk1"/>
                </a:solidFill>
              </a:rPr>
              <a:t> par sujet qui recueille les besoins des utilisateurs, priorise les travaux (</a:t>
            </a:r>
            <a:r>
              <a:rPr lang="fr-FR" sz="1017" dirty="0" err="1">
                <a:solidFill>
                  <a:schemeClr val="dk1"/>
                </a:solidFill>
              </a:rPr>
              <a:t>backlog</a:t>
            </a:r>
            <a:r>
              <a:rPr lang="fr-FR" sz="1017" dirty="0">
                <a:solidFill>
                  <a:schemeClr val="dk1"/>
                </a:solidFill>
              </a:rPr>
              <a:t>),  se coordonne avec les autres PO</a:t>
            </a:r>
            <a:endParaRPr sz="1017"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9">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7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7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7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8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8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8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8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8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9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9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9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9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9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6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6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19">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6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6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6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7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7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7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8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8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5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31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31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1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319">
                                            <p:txEl>
                                              <p:pRg st="3" end="3"/>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8"/>
          <p:cNvSpPr txBox="1">
            <a:spLocks noGrp="1"/>
          </p:cNvSpPr>
          <p:nvPr>
            <p:ph type="title"/>
          </p:nvPr>
        </p:nvSpPr>
        <p:spPr>
          <a:xfrm>
            <a:off x="250825" y="49200"/>
            <a:ext cx="8893200" cy="1080600"/>
          </a:xfrm>
          <a:prstGeom prst="rect">
            <a:avLst/>
          </a:prstGeom>
          <a:noFill/>
          <a:ln>
            <a:noFill/>
          </a:ln>
        </p:spPr>
        <p:txBody>
          <a:bodyPr spcFirstLastPara="1" wrap="square" lIns="36000" tIns="36000" rIns="0" bIns="0" anchor="t" anchorCtr="0">
            <a:noAutofit/>
          </a:bodyPr>
          <a:lstStyle/>
          <a:p>
            <a:pPr marL="0" lvl="0" indent="0" algn="l" rtl="0">
              <a:lnSpc>
                <a:spcPct val="100000"/>
              </a:lnSpc>
              <a:spcBef>
                <a:spcPts val="0"/>
              </a:spcBef>
              <a:spcAft>
                <a:spcPts val="0"/>
              </a:spcAft>
              <a:buSzPts val="1800"/>
              <a:buFont typeface="Times New Roman"/>
              <a:buNone/>
            </a:pPr>
            <a:r>
              <a:rPr lang="fr-FR"/>
              <a:t>Proposition d’organisation des équipes Cloud Interne (Build et Run)</a:t>
            </a:r>
            <a:endParaRPr/>
          </a:p>
          <a:p>
            <a:pPr marL="0" lvl="0" indent="0" algn="l" rtl="0">
              <a:lnSpc>
                <a:spcPct val="100000"/>
              </a:lnSpc>
              <a:spcBef>
                <a:spcPts val="0"/>
              </a:spcBef>
              <a:spcAft>
                <a:spcPts val="0"/>
              </a:spcAft>
              <a:buSzPts val="1800"/>
              <a:buFont typeface="Times New Roman"/>
              <a:buNone/>
            </a:pPr>
            <a:r>
              <a:rPr lang="fr-FR" sz="2000">
                <a:solidFill>
                  <a:srgbClr val="A11C36"/>
                </a:solidFill>
              </a:rPr>
              <a:t>Les mêmes principes organisationnels s’appliquent sur l’hébergement interne </a:t>
            </a:r>
            <a:endParaRPr sz="2800"/>
          </a:p>
        </p:txBody>
      </p:sp>
      <p:sp>
        <p:nvSpPr>
          <p:cNvPr id="326" name="Google Shape;326;p8"/>
          <p:cNvSpPr/>
          <p:nvPr/>
        </p:nvSpPr>
        <p:spPr>
          <a:xfrm>
            <a:off x="427350" y="3044293"/>
            <a:ext cx="4621442" cy="2314726"/>
          </a:xfrm>
          <a:prstGeom prst="roundRect">
            <a:avLst>
              <a:gd name="adj" fmla="val 16667"/>
            </a:avLst>
          </a:prstGeom>
          <a:solidFill>
            <a:srgbClr val="F2F2F2"/>
          </a:solidFill>
          <a:ln w="9525" cap="flat" cmpd="sng">
            <a:solidFill>
              <a:srgbClr val="000000"/>
            </a:solidFill>
            <a:prstDash val="dash"/>
            <a:round/>
            <a:headEnd type="none" w="sm" len="sm"/>
            <a:tailEnd type="none" w="sm" len="sm"/>
          </a:ln>
        </p:spPr>
        <p:txBody>
          <a:bodyPr spcFirstLastPara="1" wrap="square" lIns="18000" tIns="18000" rIns="18000" bIns="18000" anchor="t" anchorCtr="0">
            <a:noAutofit/>
          </a:bodyPr>
          <a:lstStyle/>
          <a:p>
            <a:pPr marL="0" marR="0" lvl="0" indent="0" algn="r" rtl="0">
              <a:spcBef>
                <a:spcPts val="0"/>
              </a:spcBef>
              <a:spcAft>
                <a:spcPts val="0"/>
              </a:spcAft>
              <a:buClr>
                <a:schemeClr val="dk1"/>
              </a:buClr>
              <a:buSzPts val="1000"/>
              <a:buFont typeface="Arial"/>
              <a:buNone/>
            </a:pPr>
            <a:r>
              <a:rPr lang="fr-FR" sz="1000" b="1">
                <a:solidFill>
                  <a:schemeClr val="dk1"/>
                </a:solidFill>
                <a:latin typeface="Arial"/>
                <a:ea typeface="Arial"/>
                <a:cs typeface="Arial"/>
                <a:sym typeface="Arial"/>
              </a:rPr>
              <a:t>COMMUNAUTÉ CLOUD &amp; DEVOPS</a:t>
            </a:r>
            <a:endParaRPr sz="1000" b="1">
              <a:solidFill>
                <a:schemeClr val="dk1"/>
              </a:solidFill>
              <a:latin typeface="Arial"/>
              <a:ea typeface="Arial"/>
              <a:cs typeface="Arial"/>
              <a:sym typeface="Arial"/>
            </a:endParaRPr>
          </a:p>
        </p:txBody>
      </p:sp>
      <p:sp>
        <p:nvSpPr>
          <p:cNvPr id="327" name="Google Shape;327;p8"/>
          <p:cNvSpPr/>
          <p:nvPr/>
        </p:nvSpPr>
        <p:spPr>
          <a:xfrm>
            <a:off x="613999" y="4801716"/>
            <a:ext cx="3691779" cy="430200"/>
          </a:xfrm>
          <a:prstGeom prst="rect">
            <a:avLst/>
          </a:prstGeom>
          <a:solidFill>
            <a:srgbClr val="CE45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Arial"/>
              <a:buNone/>
            </a:pPr>
            <a:r>
              <a:rPr lang="fr-FR" sz="1000" b="1">
                <a:solidFill>
                  <a:schemeClr val="dk1"/>
                </a:solidFill>
              </a:rPr>
              <a:t>Equipe Cloud I</a:t>
            </a:r>
            <a:r>
              <a:rPr lang="fr-FR" sz="1000" b="1">
                <a:solidFill>
                  <a:schemeClr val="dk1"/>
                </a:solidFill>
                <a:latin typeface="Arial"/>
                <a:ea typeface="Arial"/>
                <a:cs typeface="Arial"/>
                <a:sym typeface="Arial"/>
              </a:rPr>
              <a:t>nterne</a:t>
            </a:r>
            <a:endParaRPr sz="1000" b="1">
              <a:solidFill>
                <a:schemeClr val="dk1"/>
              </a:solidFill>
              <a:latin typeface="Arial"/>
              <a:ea typeface="Arial"/>
              <a:cs typeface="Arial"/>
              <a:sym typeface="Arial"/>
            </a:endParaRPr>
          </a:p>
          <a:p>
            <a:pPr marL="0" marR="0" lvl="0" indent="0" algn="l"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Pour créer, maintenir et contrôler l’usage</a:t>
            </a:r>
            <a:endParaRPr/>
          </a:p>
          <a:p>
            <a:pPr marL="0" marR="0" lvl="0" indent="0" algn="l"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de la plateforme d’hébergement interne</a:t>
            </a:r>
            <a:endParaRPr sz="900">
              <a:solidFill>
                <a:schemeClr val="dk1"/>
              </a:solidFill>
              <a:latin typeface="Arial"/>
              <a:ea typeface="Arial"/>
              <a:cs typeface="Arial"/>
              <a:sym typeface="Arial"/>
            </a:endParaRPr>
          </a:p>
        </p:txBody>
      </p:sp>
      <p:sp>
        <p:nvSpPr>
          <p:cNvPr id="328" name="Google Shape;328;p8"/>
          <p:cNvSpPr/>
          <p:nvPr/>
        </p:nvSpPr>
        <p:spPr>
          <a:xfrm>
            <a:off x="613999" y="4225652"/>
            <a:ext cx="3696861" cy="430200"/>
          </a:xfrm>
          <a:prstGeom prst="rect">
            <a:avLst/>
          </a:prstGeom>
          <a:solidFill>
            <a:srgbClr val="F5E7E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Arial"/>
              <a:buNone/>
            </a:pPr>
            <a:r>
              <a:rPr lang="fr-FR" sz="1000" b="1">
                <a:solidFill>
                  <a:schemeClr val="dk1"/>
                </a:solidFill>
                <a:latin typeface="Arial"/>
                <a:ea typeface="Arial"/>
                <a:cs typeface="Arial"/>
                <a:sym typeface="Arial"/>
              </a:rPr>
              <a:t>Equipe Usine logicielle</a:t>
            </a:r>
            <a:endParaRPr sz="1000" b="1">
              <a:solidFill>
                <a:schemeClr val="dk1"/>
              </a:solidFill>
              <a:latin typeface="Arial"/>
              <a:ea typeface="Arial"/>
              <a:cs typeface="Arial"/>
              <a:sym typeface="Arial"/>
            </a:endParaRPr>
          </a:p>
          <a:p>
            <a:pPr marL="0" marR="0" lvl="0" indent="0" algn="l"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Pour créer et maintenir la chaîne CI-CD</a:t>
            </a:r>
            <a:endParaRPr sz="900">
              <a:solidFill>
                <a:schemeClr val="dk1"/>
              </a:solidFill>
              <a:latin typeface="Arial"/>
              <a:ea typeface="Arial"/>
              <a:cs typeface="Arial"/>
              <a:sym typeface="Arial"/>
            </a:endParaRPr>
          </a:p>
        </p:txBody>
      </p:sp>
      <p:pic>
        <p:nvPicPr>
          <p:cNvPr id="329" name="Google Shape;329;p8"/>
          <p:cNvPicPr preferRelativeResize="0"/>
          <p:nvPr/>
        </p:nvPicPr>
        <p:blipFill rotWithShape="1">
          <a:blip r:embed="rId3">
            <a:alphaModFix/>
          </a:blip>
          <a:srcRect l="20061" t="11886" r="17655" b="23932"/>
          <a:stretch/>
        </p:blipFill>
        <p:spPr>
          <a:xfrm>
            <a:off x="3337169" y="4830404"/>
            <a:ext cx="296482" cy="329555"/>
          </a:xfrm>
          <a:prstGeom prst="rect">
            <a:avLst/>
          </a:prstGeom>
          <a:noFill/>
          <a:ln>
            <a:noFill/>
          </a:ln>
        </p:spPr>
      </p:pic>
      <p:pic>
        <p:nvPicPr>
          <p:cNvPr id="330" name="Google Shape;330;p8"/>
          <p:cNvPicPr preferRelativeResize="0"/>
          <p:nvPr/>
        </p:nvPicPr>
        <p:blipFill rotWithShape="1">
          <a:blip r:embed="rId3">
            <a:alphaModFix/>
          </a:blip>
          <a:srcRect l="20061" t="11886" r="17655" b="23932"/>
          <a:stretch/>
        </p:blipFill>
        <p:spPr>
          <a:xfrm>
            <a:off x="3646114" y="4286683"/>
            <a:ext cx="295381" cy="328331"/>
          </a:xfrm>
          <a:prstGeom prst="rect">
            <a:avLst/>
          </a:prstGeom>
          <a:noFill/>
          <a:ln>
            <a:noFill/>
          </a:ln>
        </p:spPr>
      </p:pic>
      <p:sp>
        <p:nvSpPr>
          <p:cNvPr id="331" name="Google Shape;331;p8"/>
          <p:cNvSpPr txBox="1"/>
          <p:nvPr/>
        </p:nvSpPr>
        <p:spPr>
          <a:xfrm>
            <a:off x="194502" y="906740"/>
            <a:ext cx="2203800" cy="510600"/>
          </a:xfrm>
          <a:prstGeom prst="rect">
            <a:avLst/>
          </a:prstGeom>
          <a:solidFill>
            <a:schemeClr val="lt1"/>
          </a:solidFill>
          <a:ln>
            <a:noFill/>
          </a:ln>
        </p:spPr>
        <p:txBody>
          <a:bodyPr spcFirstLastPara="1" wrap="square" lIns="27000" tIns="27000" rIns="27000" bIns="27000" anchor="ctr" anchorCtr="0">
            <a:noAutofit/>
          </a:bodyPr>
          <a:lstStyle/>
          <a:p>
            <a:pPr marL="0" marR="0" lvl="0" indent="0" algn="ctr" rtl="0">
              <a:lnSpc>
                <a:spcPct val="120000"/>
              </a:lnSpc>
              <a:spcBef>
                <a:spcPts val="0"/>
              </a:spcBef>
              <a:spcAft>
                <a:spcPts val="0"/>
              </a:spcAft>
              <a:buNone/>
            </a:pPr>
            <a:r>
              <a:rPr lang="fr-FR" sz="1000">
                <a:solidFill>
                  <a:schemeClr val="dk1"/>
                </a:solidFill>
                <a:latin typeface="Arial"/>
                <a:ea typeface="Arial"/>
                <a:cs typeface="Arial"/>
                <a:sym typeface="Arial"/>
              </a:rPr>
              <a:t>Applications hébergées en interne</a:t>
            </a:r>
            <a:endParaRPr/>
          </a:p>
          <a:p>
            <a:pPr marL="0" marR="0" lvl="0" indent="0" algn="ctr" rtl="0">
              <a:lnSpc>
                <a:spcPct val="120000"/>
              </a:lnSpc>
              <a:spcBef>
                <a:spcPts val="0"/>
              </a:spcBef>
              <a:spcAft>
                <a:spcPts val="0"/>
              </a:spcAft>
              <a:buClr>
                <a:srgbClr val="FFFFFF"/>
              </a:buClr>
              <a:buSzPts val="1200"/>
              <a:buFont typeface="Century Gothic"/>
              <a:buNone/>
            </a:pPr>
            <a:r>
              <a:rPr lang="fr-FR" sz="1000">
                <a:solidFill>
                  <a:schemeClr val="dk1"/>
                </a:solidFill>
                <a:latin typeface="Arial"/>
                <a:ea typeface="Arial"/>
                <a:cs typeface="Arial"/>
                <a:sym typeface="Arial"/>
              </a:rPr>
              <a:t>Ex : KLIFE, GED, SLONE…</a:t>
            </a:r>
            <a:endParaRPr sz="1000" b="0" i="0" u="none" strike="noStrike" cap="none">
              <a:solidFill>
                <a:schemeClr val="dk1"/>
              </a:solidFill>
              <a:latin typeface="Arial"/>
              <a:ea typeface="Arial"/>
              <a:cs typeface="Arial"/>
              <a:sym typeface="Arial"/>
            </a:endParaRPr>
          </a:p>
        </p:txBody>
      </p:sp>
      <p:sp>
        <p:nvSpPr>
          <p:cNvPr id="332" name="Google Shape;332;p8"/>
          <p:cNvSpPr/>
          <p:nvPr/>
        </p:nvSpPr>
        <p:spPr>
          <a:xfrm>
            <a:off x="1664700" y="2505005"/>
            <a:ext cx="2335800" cy="510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Construction d’équipes pluridisciplinaires (Build &amp; Run de l’appli &amp; l’infra)</a:t>
            </a:r>
            <a:endParaRPr sz="900">
              <a:solidFill>
                <a:schemeClr val="dk1"/>
              </a:solidFill>
              <a:latin typeface="Arial"/>
              <a:ea typeface="Arial"/>
              <a:cs typeface="Arial"/>
              <a:sym typeface="Arial"/>
            </a:endParaRPr>
          </a:p>
        </p:txBody>
      </p:sp>
      <p:pic>
        <p:nvPicPr>
          <p:cNvPr id="333" name="Google Shape;333;p8"/>
          <p:cNvPicPr preferRelativeResize="0"/>
          <p:nvPr/>
        </p:nvPicPr>
        <p:blipFill rotWithShape="1">
          <a:blip r:embed="rId4">
            <a:alphaModFix/>
          </a:blip>
          <a:srcRect l="20061" t="11886" r="17655" b="23932"/>
          <a:stretch/>
        </p:blipFill>
        <p:spPr>
          <a:xfrm>
            <a:off x="3191659" y="3592423"/>
            <a:ext cx="296482" cy="329555"/>
          </a:xfrm>
          <a:prstGeom prst="rect">
            <a:avLst/>
          </a:prstGeom>
          <a:noFill/>
          <a:ln>
            <a:noFill/>
          </a:ln>
        </p:spPr>
      </p:pic>
      <p:pic>
        <p:nvPicPr>
          <p:cNvPr id="334" name="Google Shape;334;p8"/>
          <p:cNvPicPr preferRelativeResize="0"/>
          <p:nvPr/>
        </p:nvPicPr>
        <p:blipFill rotWithShape="1">
          <a:blip r:embed="rId3">
            <a:alphaModFix/>
          </a:blip>
          <a:srcRect l="20061" t="11886" r="17655" b="23932"/>
          <a:stretch/>
        </p:blipFill>
        <p:spPr>
          <a:xfrm>
            <a:off x="1967134" y="3592423"/>
            <a:ext cx="296482" cy="329555"/>
          </a:xfrm>
          <a:prstGeom prst="rect">
            <a:avLst/>
          </a:prstGeom>
          <a:noFill/>
          <a:ln>
            <a:noFill/>
          </a:ln>
        </p:spPr>
      </p:pic>
      <p:sp>
        <p:nvSpPr>
          <p:cNvPr id="335" name="Google Shape;335;p8"/>
          <p:cNvSpPr txBox="1"/>
          <p:nvPr/>
        </p:nvSpPr>
        <p:spPr>
          <a:xfrm>
            <a:off x="2908188" y="3900868"/>
            <a:ext cx="863400" cy="2730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Architecture</a:t>
            </a:r>
            <a:endParaRPr sz="800">
              <a:solidFill>
                <a:schemeClr val="dk1"/>
              </a:solidFill>
              <a:latin typeface="Arial"/>
              <a:ea typeface="Arial"/>
              <a:cs typeface="Arial"/>
              <a:sym typeface="Arial"/>
            </a:endParaRPr>
          </a:p>
        </p:txBody>
      </p:sp>
      <p:sp>
        <p:nvSpPr>
          <p:cNvPr id="336" name="Google Shape;336;p8"/>
          <p:cNvSpPr txBox="1"/>
          <p:nvPr/>
        </p:nvSpPr>
        <p:spPr>
          <a:xfrm>
            <a:off x="1706988" y="3900868"/>
            <a:ext cx="863400" cy="2730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FinOps</a:t>
            </a:r>
            <a:endParaRPr sz="800">
              <a:solidFill>
                <a:schemeClr val="dk1"/>
              </a:solidFill>
              <a:latin typeface="Arial"/>
              <a:ea typeface="Arial"/>
              <a:cs typeface="Arial"/>
              <a:sym typeface="Arial"/>
            </a:endParaRPr>
          </a:p>
        </p:txBody>
      </p:sp>
      <p:sp>
        <p:nvSpPr>
          <p:cNvPr id="337" name="Google Shape;337;p8"/>
          <p:cNvSpPr txBox="1"/>
          <p:nvPr/>
        </p:nvSpPr>
        <p:spPr>
          <a:xfrm>
            <a:off x="2241750" y="3900868"/>
            <a:ext cx="863400" cy="2730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Sécurité</a:t>
            </a:r>
            <a:endParaRPr sz="800">
              <a:solidFill>
                <a:schemeClr val="dk1"/>
              </a:solidFill>
              <a:latin typeface="Arial"/>
              <a:ea typeface="Arial"/>
              <a:cs typeface="Arial"/>
              <a:sym typeface="Arial"/>
            </a:endParaRPr>
          </a:p>
        </p:txBody>
      </p:sp>
      <p:pic>
        <p:nvPicPr>
          <p:cNvPr id="338" name="Google Shape;338;p8"/>
          <p:cNvPicPr preferRelativeResize="0"/>
          <p:nvPr/>
        </p:nvPicPr>
        <p:blipFill rotWithShape="1">
          <a:blip r:embed="rId4">
            <a:alphaModFix/>
          </a:blip>
          <a:srcRect l="20061" t="11886" r="17655" b="23932"/>
          <a:stretch/>
        </p:blipFill>
        <p:spPr>
          <a:xfrm>
            <a:off x="2525209" y="3592423"/>
            <a:ext cx="296482" cy="329555"/>
          </a:xfrm>
          <a:prstGeom prst="rect">
            <a:avLst/>
          </a:prstGeom>
          <a:noFill/>
          <a:ln>
            <a:noFill/>
          </a:ln>
        </p:spPr>
      </p:pic>
      <p:sp>
        <p:nvSpPr>
          <p:cNvPr id="339" name="Google Shape;339;p8"/>
          <p:cNvSpPr/>
          <p:nvPr/>
        </p:nvSpPr>
        <p:spPr>
          <a:xfrm>
            <a:off x="738877" y="1366918"/>
            <a:ext cx="437100" cy="273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340" name="Google Shape;340;p8"/>
          <p:cNvSpPr/>
          <p:nvPr/>
        </p:nvSpPr>
        <p:spPr>
          <a:xfrm>
            <a:off x="1336077" y="1366918"/>
            <a:ext cx="437100" cy="273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341" name="Google Shape;341;p8"/>
          <p:cNvPicPr preferRelativeResize="0"/>
          <p:nvPr/>
        </p:nvPicPr>
        <p:blipFill rotWithShape="1">
          <a:blip r:embed="rId3">
            <a:alphaModFix/>
          </a:blip>
          <a:srcRect l="20061" t="11886" r="17655" b="23932"/>
          <a:stretch/>
        </p:blipFill>
        <p:spPr>
          <a:xfrm>
            <a:off x="4181268" y="4830404"/>
            <a:ext cx="296482" cy="329555"/>
          </a:xfrm>
          <a:prstGeom prst="rect">
            <a:avLst/>
          </a:prstGeom>
          <a:noFill/>
          <a:ln>
            <a:noFill/>
          </a:ln>
        </p:spPr>
      </p:pic>
      <p:sp>
        <p:nvSpPr>
          <p:cNvPr id="342" name="Google Shape;342;p8"/>
          <p:cNvSpPr/>
          <p:nvPr/>
        </p:nvSpPr>
        <p:spPr>
          <a:xfrm>
            <a:off x="4263465" y="5097203"/>
            <a:ext cx="1139060" cy="273300"/>
          </a:xfrm>
          <a:prstGeom prst="rect">
            <a:avLst/>
          </a:prstGeom>
          <a:noFill/>
          <a:ln>
            <a:noFill/>
          </a:ln>
        </p:spPr>
        <p:txBody>
          <a:bodyPr spcFirstLastPara="1" wrap="square" lIns="91425" tIns="91425" rIns="0" bIns="91425" anchor="ctr" anchorCtr="0">
            <a:noAutofit/>
          </a:bodyPr>
          <a:lstStyle/>
          <a:p>
            <a:pPr marL="0" marR="0" lvl="0" indent="0" algn="l" rtl="0">
              <a:spcBef>
                <a:spcPts val="0"/>
              </a:spcBef>
              <a:spcAft>
                <a:spcPts val="0"/>
              </a:spcAft>
              <a:buClr>
                <a:schemeClr val="dk1"/>
              </a:buClr>
              <a:buSzPts val="800"/>
              <a:buFont typeface="Arial"/>
              <a:buNone/>
            </a:pPr>
            <a:r>
              <a:rPr lang="fr-FR" sz="800">
                <a:solidFill>
                  <a:schemeClr val="dk1"/>
                </a:solidFill>
                <a:highlight>
                  <a:schemeClr val="lt1"/>
                </a:highlight>
                <a:latin typeface="Arial"/>
                <a:ea typeface="Arial"/>
                <a:cs typeface="Arial"/>
                <a:sym typeface="Arial"/>
              </a:rPr>
              <a:t>PO </a:t>
            </a:r>
            <a:r>
              <a:rPr lang="fr-FR" sz="800">
                <a:solidFill>
                  <a:schemeClr val="dk1"/>
                </a:solidFill>
                <a:highlight>
                  <a:schemeClr val="lt1"/>
                </a:highlight>
              </a:rPr>
              <a:t>Cloud I</a:t>
            </a:r>
            <a:r>
              <a:rPr lang="fr-FR" sz="800">
                <a:solidFill>
                  <a:schemeClr val="dk1"/>
                </a:solidFill>
                <a:highlight>
                  <a:schemeClr val="lt1"/>
                </a:highlight>
                <a:latin typeface="Arial"/>
                <a:ea typeface="Arial"/>
                <a:cs typeface="Arial"/>
                <a:sym typeface="Arial"/>
              </a:rPr>
              <a:t>nterne</a:t>
            </a:r>
            <a:endParaRPr sz="800">
              <a:solidFill>
                <a:schemeClr val="dk1"/>
              </a:solidFill>
              <a:highlight>
                <a:schemeClr val="lt1"/>
              </a:highlight>
              <a:latin typeface="Arial"/>
              <a:ea typeface="Arial"/>
              <a:cs typeface="Arial"/>
              <a:sym typeface="Arial"/>
            </a:endParaRPr>
          </a:p>
        </p:txBody>
      </p:sp>
      <p:sp>
        <p:nvSpPr>
          <p:cNvPr id="343" name="Google Shape;343;p8"/>
          <p:cNvSpPr/>
          <p:nvPr/>
        </p:nvSpPr>
        <p:spPr>
          <a:xfrm rot="5400108">
            <a:off x="-159512" y="2835794"/>
            <a:ext cx="2260797" cy="432000"/>
          </a:xfrm>
          <a:prstGeom prst="flowChartTerminator">
            <a:avLst/>
          </a:prstGeom>
          <a:solidFill>
            <a:schemeClr val="lt1"/>
          </a:solidFill>
          <a:ln w="9525" cap="flat" cmpd="sng">
            <a:solidFill>
              <a:schemeClr val="dk2"/>
            </a:solidFill>
            <a:prstDash val="solid"/>
            <a:round/>
            <a:headEnd type="none" w="sm" len="sm"/>
            <a:tailEnd type="none" w="sm" len="sm"/>
          </a:ln>
        </p:spPr>
        <p:txBody>
          <a:bodyPr spcFirstLastPara="1" wrap="square" lIns="36000" tIns="91425" rIns="91425" bIns="91425" anchor="ctr" anchorCtr="0">
            <a:noAutofit/>
          </a:bodyPr>
          <a:lstStyle/>
          <a:p>
            <a:pPr marL="0" marR="0" lvl="0" indent="0" algn="l" rtl="0">
              <a:spcBef>
                <a:spcPts val="0"/>
              </a:spcBef>
              <a:spcAft>
                <a:spcPts val="0"/>
              </a:spcAft>
              <a:buClr>
                <a:schemeClr val="dk1"/>
              </a:buClr>
              <a:buSzPts val="1000"/>
              <a:buFont typeface="Arial"/>
              <a:buNone/>
            </a:pPr>
            <a:r>
              <a:rPr lang="fr-FR" sz="1000">
                <a:solidFill>
                  <a:schemeClr val="dk1"/>
                </a:solidFill>
                <a:latin typeface="Arial"/>
                <a:ea typeface="Arial"/>
                <a:cs typeface="Arial"/>
                <a:sym typeface="Arial"/>
              </a:rPr>
              <a:t>Equipe KLIFE</a:t>
            </a:r>
            <a:endParaRPr sz="1000">
              <a:solidFill>
                <a:schemeClr val="dk1"/>
              </a:solidFill>
              <a:latin typeface="Arial"/>
              <a:ea typeface="Arial"/>
              <a:cs typeface="Arial"/>
              <a:sym typeface="Arial"/>
            </a:endParaRPr>
          </a:p>
        </p:txBody>
      </p:sp>
      <p:sp>
        <p:nvSpPr>
          <p:cNvPr id="344" name="Google Shape;344;p8"/>
          <p:cNvSpPr txBox="1"/>
          <p:nvPr/>
        </p:nvSpPr>
        <p:spPr>
          <a:xfrm>
            <a:off x="532560" y="3900868"/>
            <a:ext cx="863400" cy="273000"/>
          </a:xfrm>
          <a:prstGeom prst="rect">
            <a:avLst/>
          </a:prstGeom>
          <a:noFill/>
          <a:ln>
            <a:noFill/>
          </a:ln>
        </p:spPr>
        <p:txBody>
          <a:bodyPr spcFirstLastPara="1" wrap="square" lIns="36000" tIns="36000" rIns="36000" bIns="36000"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Intégrateur </a:t>
            </a:r>
            <a:r>
              <a:rPr lang="fr-FR" sz="800">
                <a:solidFill>
                  <a:schemeClr val="dk1"/>
                </a:solidFill>
              </a:rPr>
              <a:t>DOIT</a:t>
            </a:r>
            <a:r>
              <a:rPr lang="fr-FR" sz="800">
                <a:solidFill>
                  <a:schemeClr val="dk1"/>
                </a:solidFill>
                <a:latin typeface="Arial"/>
                <a:ea typeface="Arial"/>
                <a:cs typeface="Arial"/>
                <a:sym typeface="Arial"/>
              </a:rPr>
              <a:t>**</a:t>
            </a:r>
            <a:endParaRPr sz="800">
              <a:solidFill>
                <a:schemeClr val="dk1"/>
              </a:solidFill>
              <a:latin typeface="Arial"/>
              <a:ea typeface="Arial"/>
              <a:cs typeface="Arial"/>
              <a:sym typeface="Arial"/>
            </a:endParaRPr>
          </a:p>
        </p:txBody>
      </p:sp>
      <p:pic>
        <p:nvPicPr>
          <p:cNvPr id="345" name="Google Shape;345;p8"/>
          <p:cNvPicPr preferRelativeResize="0"/>
          <p:nvPr/>
        </p:nvPicPr>
        <p:blipFill rotWithShape="1">
          <a:blip r:embed="rId3">
            <a:alphaModFix/>
          </a:blip>
          <a:srcRect l="20061" t="11886" r="17655" b="23932"/>
          <a:stretch/>
        </p:blipFill>
        <p:spPr>
          <a:xfrm>
            <a:off x="670373" y="5399709"/>
            <a:ext cx="243115" cy="270234"/>
          </a:xfrm>
          <a:prstGeom prst="rect">
            <a:avLst/>
          </a:prstGeom>
          <a:noFill/>
          <a:ln>
            <a:noFill/>
          </a:ln>
        </p:spPr>
      </p:pic>
      <p:pic>
        <p:nvPicPr>
          <p:cNvPr id="346" name="Google Shape;346;p8"/>
          <p:cNvPicPr preferRelativeResize="0"/>
          <p:nvPr/>
        </p:nvPicPr>
        <p:blipFill rotWithShape="1">
          <a:blip r:embed="rId4">
            <a:alphaModFix/>
          </a:blip>
          <a:srcRect l="20061" t="11886" r="17655" b="23932"/>
          <a:stretch/>
        </p:blipFill>
        <p:spPr>
          <a:xfrm>
            <a:off x="2325730" y="5399709"/>
            <a:ext cx="243115" cy="270234"/>
          </a:xfrm>
          <a:prstGeom prst="rect">
            <a:avLst/>
          </a:prstGeom>
          <a:noFill/>
          <a:ln>
            <a:noFill/>
          </a:ln>
        </p:spPr>
      </p:pic>
      <p:pic>
        <p:nvPicPr>
          <p:cNvPr id="347" name="Google Shape;347;p8"/>
          <p:cNvPicPr preferRelativeResize="0"/>
          <p:nvPr/>
        </p:nvPicPr>
        <p:blipFill rotWithShape="1">
          <a:blip r:embed="rId3">
            <a:alphaModFix/>
          </a:blip>
          <a:srcRect l="20061" t="11886" r="17655" b="23932"/>
          <a:stretch/>
        </p:blipFill>
        <p:spPr>
          <a:xfrm>
            <a:off x="825284" y="3630398"/>
            <a:ext cx="296482" cy="329555"/>
          </a:xfrm>
          <a:prstGeom prst="rect">
            <a:avLst/>
          </a:prstGeom>
          <a:noFill/>
          <a:ln>
            <a:noFill/>
          </a:ln>
        </p:spPr>
      </p:pic>
      <p:sp>
        <p:nvSpPr>
          <p:cNvPr id="348" name="Google Shape;348;p8"/>
          <p:cNvSpPr txBox="1"/>
          <p:nvPr/>
        </p:nvSpPr>
        <p:spPr>
          <a:xfrm>
            <a:off x="2565681" y="5396943"/>
            <a:ext cx="1430255" cy="273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Profil potentiel identifié</a:t>
            </a:r>
            <a:endParaRPr sz="900">
              <a:solidFill>
                <a:schemeClr val="dk1"/>
              </a:solidFill>
              <a:latin typeface="Arial"/>
              <a:ea typeface="Arial"/>
              <a:cs typeface="Arial"/>
              <a:sym typeface="Arial"/>
            </a:endParaRPr>
          </a:p>
        </p:txBody>
      </p:sp>
      <p:sp>
        <p:nvSpPr>
          <p:cNvPr id="349" name="Google Shape;349;p8"/>
          <p:cNvSpPr txBox="1"/>
          <p:nvPr/>
        </p:nvSpPr>
        <p:spPr>
          <a:xfrm>
            <a:off x="913488" y="5396943"/>
            <a:ext cx="1430257" cy="273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Profil inexistant à date</a:t>
            </a:r>
            <a:endParaRPr sz="900">
              <a:solidFill>
                <a:schemeClr val="dk1"/>
              </a:solidFill>
              <a:latin typeface="Arial"/>
              <a:ea typeface="Arial"/>
              <a:cs typeface="Arial"/>
              <a:sym typeface="Arial"/>
            </a:endParaRPr>
          </a:p>
        </p:txBody>
      </p:sp>
      <p:pic>
        <p:nvPicPr>
          <p:cNvPr id="350" name="Google Shape;350;p8"/>
          <p:cNvPicPr preferRelativeResize="0"/>
          <p:nvPr/>
        </p:nvPicPr>
        <p:blipFill rotWithShape="1">
          <a:blip r:embed="rId4">
            <a:alphaModFix/>
          </a:blip>
          <a:srcRect l="20061" t="11886" r="17655" b="23932"/>
          <a:stretch/>
        </p:blipFill>
        <p:spPr>
          <a:xfrm>
            <a:off x="3884025" y="3592423"/>
            <a:ext cx="296482" cy="329555"/>
          </a:xfrm>
          <a:prstGeom prst="rect">
            <a:avLst/>
          </a:prstGeom>
          <a:noFill/>
          <a:ln>
            <a:noFill/>
          </a:ln>
        </p:spPr>
      </p:pic>
      <p:sp>
        <p:nvSpPr>
          <p:cNvPr id="351" name="Google Shape;351;p8"/>
          <p:cNvSpPr txBox="1"/>
          <p:nvPr/>
        </p:nvSpPr>
        <p:spPr>
          <a:xfrm>
            <a:off x="3623866" y="3900868"/>
            <a:ext cx="863400" cy="2730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Tech Lead</a:t>
            </a:r>
            <a:endParaRPr sz="800">
              <a:solidFill>
                <a:schemeClr val="dk1"/>
              </a:solidFill>
              <a:latin typeface="Arial"/>
              <a:ea typeface="Arial"/>
              <a:cs typeface="Arial"/>
              <a:sym typeface="Arial"/>
            </a:endParaRPr>
          </a:p>
        </p:txBody>
      </p:sp>
      <p:pic>
        <p:nvPicPr>
          <p:cNvPr id="352" name="Google Shape;352;p8"/>
          <p:cNvPicPr preferRelativeResize="0"/>
          <p:nvPr/>
        </p:nvPicPr>
        <p:blipFill rotWithShape="1">
          <a:blip r:embed="rId3">
            <a:alphaModFix/>
          </a:blip>
          <a:srcRect l="20061" t="11886" r="17655" b="23932"/>
          <a:stretch/>
        </p:blipFill>
        <p:spPr>
          <a:xfrm>
            <a:off x="825284" y="3141340"/>
            <a:ext cx="296482" cy="329555"/>
          </a:xfrm>
          <a:prstGeom prst="rect">
            <a:avLst/>
          </a:prstGeom>
          <a:noFill/>
          <a:ln>
            <a:noFill/>
          </a:ln>
        </p:spPr>
      </p:pic>
      <p:sp>
        <p:nvSpPr>
          <p:cNvPr id="353" name="Google Shape;353;p8"/>
          <p:cNvSpPr txBox="1"/>
          <p:nvPr/>
        </p:nvSpPr>
        <p:spPr>
          <a:xfrm>
            <a:off x="532560" y="3433564"/>
            <a:ext cx="863400" cy="273000"/>
          </a:xfrm>
          <a:prstGeom prst="rect">
            <a:avLst/>
          </a:prstGeom>
          <a:noFill/>
          <a:ln>
            <a:noFill/>
          </a:ln>
        </p:spPr>
        <p:txBody>
          <a:bodyPr spcFirstLastPara="1" wrap="square" lIns="36000" tIns="36000" rIns="36000" bIns="36000"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Intégrateur DDE**</a:t>
            </a:r>
            <a:endParaRPr sz="800">
              <a:solidFill>
                <a:schemeClr val="dk1"/>
              </a:solidFill>
              <a:latin typeface="Arial"/>
              <a:ea typeface="Arial"/>
              <a:cs typeface="Arial"/>
              <a:sym typeface="Arial"/>
            </a:endParaRPr>
          </a:p>
        </p:txBody>
      </p:sp>
      <p:sp>
        <p:nvSpPr>
          <p:cNvPr id="354" name="Google Shape;354;p8"/>
          <p:cNvSpPr/>
          <p:nvPr/>
        </p:nvSpPr>
        <p:spPr>
          <a:xfrm rot="5400108">
            <a:off x="423203" y="2827469"/>
            <a:ext cx="2260797" cy="432000"/>
          </a:xfrm>
          <a:prstGeom prst="flowChartTerminator">
            <a:avLst/>
          </a:prstGeom>
          <a:solidFill>
            <a:schemeClr val="lt1"/>
          </a:solidFill>
          <a:ln w="9525" cap="flat" cmpd="sng">
            <a:solidFill>
              <a:schemeClr val="dk2"/>
            </a:solidFill>
            <a:prstDash val="solid"/>
            <a:round/>
            <a:headEnd type="none" w="sm" len="sm"/>
            <a:tailEnd type="none" w="sm" len="sm"/>
          </a:ln>
        </p:spPr>
        <p:txBody>
          <a:bodyPr spcFirstLastPara="1" wrap="square" lIns="36000" tIns="91425" rIns="91425" bIns="91425" anchor="ctr" anchorCtr="0">
            <a:noAutofit/>
          </a:bodyPr>
          <a:lstStyle/>
          <a:p>
            <a:pPr marL="0" marR="0" lvl="0" indent="0" algn="l" rtl="0">
              <a:spcBef>
                <a:spcPts val="0"/>
              </a:spcBef>
              <a:spcAft>
                <a:spcPts val="0"/>
              </a:spcAft>
              <a:buClr>
                <a:schemeClr val="dk1"/>
              </a:buClr>
              <a:buSzPts val="1000"/>
              <a:buFont typeface="Arial"/>
              <a:buNone/>
            </a:pPr>
            <a:r>
              <a:rPr lang="fr-FR" sz="1000">
                <a:solidFill>
                  <a:schemeClr val="dk1"/>
                </a:solidFill>
                <a:latin typeface="Arial"/>
                <a:ea typeface="Arial"/>
                <a:cs typeface="Arial"/>
                <a:sym typeface="Arial"/>
              </a:rPr>
              <a:t>Equipe GED</a:t>
            </a:r>
            <a:endParaRPr sz="1000">
              <a:solidFill>
                <a:schemeClr val="dk1"/>
              </a:solidFill>
              <a:latin typeface="Arial"/>
              <a:ea typeface="Arial"/>
              <a:cs typeface="Arial"/>
              <a:sym typeface="Arial"/>
            </a:endParaRPr>
          </a:p>
        </p:txBody>
      </p:sp>
      <p:pic>
        <p:nvPicPr>
          <p:cNvPr id="355" name="Google Shape;355;p8"/>
          <p:cNvPicPr preferRelativeResize="0"/>
          <p:nvPr/>
        </p:nvPicPr>
        <p:blipFill rotWithShape="1">
          <a:blip r:embed="rId3">
            <a:alphaModFix/>
          </a:blip>
          <a:srcRect l="20061" t="11886" r="17655" b="23932"/>
          <a:stretch/>
        </p:blipFill>
        <p:spPr>
          <a:xfrm>
            <a:off x="1419626" y="3636181"/>
            <a:ext cx="296482" cy="329555"/>
          </a:xfrm>
          <a:prstGeom prst="rect">
            <a:avLst/>
          </a:prstGeom>
          <a:noFill/>
          <a:ln>
            <a:noFill/>
          </a:ln>
        </p:spPr>
      </p:pic>
      <p:pic>
        <p:nvPicPr>
          <p:cNvPr id="356" name="Google Shape;356;p8"/>
          <p:cNvPicPr preferRelativeResize="0"/>
          <p:nvPr/>
        </p:nvPicPr>
        <p:blipFill rotWithShape="1">
          <a:blip r:embed="rId4">
            <a:alphaModFix/>
          </a:blip>
          <a:srcRect l="20061" t="11886" r="17655" b="23932"/>
          <a:stretch/>
        </p:blipFill>
        <p:spPr>
          <a:xfrm>
            <a:off x="1421637" y="3150068"/>
            <a:ext cx="296482" cy="329555"/>
          </a:xfrm>
          <a:prstGeom prst="rect">
            <a:avLst/>
          </a:prstGeom>
          <a:noFill/>
          <a:ln>
            <a:noFill/>
          </a:ln>
        </p:spPr>
      </p:pic>
      <p:sp>
        <p:nvSpPr>
          <p:cNvPr id="357" name="Google Shape;357;p8"/>
          <p:cNvSpPr txBox="1"/>
          <p:nvPr/>
        </p:nvSpPr>
        <p:spPr>
          <a:xfrm>
            <a:off x="1161478" y="3433564"/>
            <a:ext cx="863400" cy="273000"/>
          </a:xfrm>
          <a:prstGeom prst="rect">
            <a:avLst/>
          </a:prstGeom>
          <a:noFill/>
          <a:ln>
            <a:noFill/>
          </a:ln>
        </p:spPr>
        <p:txBody>
          <a:bodyPr spcFirstLastPara="1" wrap="square" lIns="36000" tIns="36000" rIns="36000" bIns="36000"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Intégrateur DDE**</a:t>
            </a:r>
            <a:endParaRPr sz="800">
              <a:solidFill>
                <a:schemeClr val="dk1"/>
              </a:solidFill>
              <a:latin typeface="Arial"/>
              <a:ea typeface="Arial"/>
              <a:cs typeface="Arial"/>
              <a:sym typeface="Arial"/>
            </a:endParaRPr>
          </a:p>
        </p:txBody>
      </p:sp>
      <p:pic>
        <p:nvPicPr>
          <p:cNvPr id="358" name="Google Shape;358;p8"/>
          <p:cNvPicPr preferRelativeResize="0"/>
          <p:nvPr/>
        </p:nvPicPr>
        <p:blipFill rotWithShape="1">
          <a:blip r:embed="rId4">
            <a:alphaModFix/>
          </a:blip>
          <a:srcRect l="20061" t="11886" r="17655" b="23932"/>
          <a:stretch/>
        </p:blipFill>
        <p:spPr>
          <a:xfrm>
            <a:off x="1408000" y="1654273"/>
            <a:ext cx="296482" cy="329555"/>
          </a:xfrm>
          <a:prstGeom prst="rect">
            <a:avLst/>
          </a:prstGeom>
          <a:noFill/>
          <a:ln>
            <a:noFill/>
          </a:ln>
        </p:spPr>
      </p:pic>
      <p:pic>
        <p:nvPicPr>
          <p:cNvPr id="359" name="Google Shape;359;p8"/>
          <p:cNvPicPr preferRelativeResize="0"/>
          <p:nvPr/>
        </p:nvPicPr>
        <p:blipFill rotWithShape="1">
          <a:blip r:embed="rId4">
            <a:alphaModFix/>
          </a:blip>
          <a:srcRect l="20061" t="11886" r="17655" b="23932"/>
          <a:stretch/>
        </p:blipFill>
        <p:spPr>
          <a:xfrm>
            <a:off x="825284" y="1662598"/>
            <a:ext cx="296482" cy="329555"/>
          </a:xfrm>
          <a:prstGeom prst="rect">
            <a:avLst/>
          </a:prstGeom>
          <a:noFill/>
          <a:ln>
            <a:noFill/>
          </a:ln>
        </p:spPr>
      </p:pic>
      <p:pic>
        <p:nvPicPr>
          <p:cNvPr id="360" name="Google Shape;360;p8"/>
          <p:cNvPicPr preferRelativeResize="0"/>
          <p:nvPr/>
        </p:nvPicPr>
        <p:blipFill rotWithShape="1">
          <a:blip r:embed="rId3">
            <a:alphaModFix/>
          </a:blip>
          <a:srcRect l="20061" t="11886" r="17655" b="23932"/>
          <a:stretch/>
        </p:blipFill>
        <p:spPr>
          <a:xfrm>
            <a:off x="4199936" y="4286683"/>
            <a:ext cx="295381" cy="328331"/>
          </a:xfrm>
          <a:prstGeom prst="rect">
            <a:avLst/>
          </a:prstGeom>
          <a:solidFill>
            <a:schemeClr val="lt1">
              <a:alpha val="0"/>
            </a:schemeClr>
          </a:solidFill>
          <a:ln>
            <a:noFill/>
          </a:ln>
        </p:spPr>
      </p:pic>
      <p:sp>
        <p:nvSpPr>
          <p:cNvPr id="361" name="Google Shape;361;p8"/>
          <p:cNvSpPr/>
          <p:nvPr/>
        </p:nvSpPr>
        <p:spPr>
          <a:xfrm>
            <a:off x="4310860" y="4477471"/>
            <a:ext cx="756600" cy="2733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800"/>
              <a:buFont typeface="Arial"/>
              <a:buNone/>
            </a:pPr>
            <a:r>
              <a:rPr lang="fr-FR" sz="800">
                <a:solidFill>
                  <a:schemeClr val="dk1"/>
                </a:solidFill>
                <a:highlight>
                  <a:schemeClr val="lt1"/>
                </a:highlight>
                <a:latin typeface="Arial"/>
                <a:ea typeface="Arial"/>
                <a:cs typeface="Arial"/>
                <a:sym typeface="Arial"/>
              </a:rPr>
              <a:t>PO CI-CD</a:t>
            </a:r>
            <a:endParaRPr sz="800">
              <a:solidFill>
                <a:schemeClr val="dk1"/>
              </a:solidFill>
              <a:highlight>
                <a:schemeClr val="lt1"/>
              </a:highlight>
              <a:latin typeface="Arial"/>
              <a:ea typeface="Arial"/>
              <a:cs typeface="Arial"/>
              <a:sym typeface="Arial"/>
            </a:endParaRPr>
          </a:p>
        </p:txBody>
      </p:sp>
      <p:pic>
        <p:nvPicPr>
          <p:cNvPr id="362" name="Google Shape;362;p8"/>
          <p:cNvPicPr preferRelativeResize="0"/>
          <p:nvPr/>
        </p:nvPicPr>
        <p:blipFill rotWithShape="1">
          <a:blip r:embed="rId4">
            <a:alphaModFix/>
          </a:blip>
          <a:srcRect l="20061" t="11886" r="17655" b="23932"/>
          <a:stretch/>
        </p:blipFill>
        <p:spPr>
          <a:xfrm>
            <a:off x="2816436" y="4279399"/>
            <a:ext cx="295381" cy="328331"/>
          </a:xfrm>
          <a:prstGeom prst="rect">
            <a:avLst/>
          </a:prstGeom>
          <a:solidFill>
            <a:schemeClr val="lt1">
              <a:alpha val="0"/>
            </a:schemeClr>
          </a:solidFill>
          <a:ln>
            <a:noFill/>
          </a:ln>
        </p:spPr>
      </p:pic>
      <p:pic>
        <p:nvPicPr>
          <p:cNvPr id="363" name="Google Shape;363;p8"/>
          <p:cNvPicPr preferRelativeResize="0"/>
          <p:nvPr/>
        </p:nvPicPr>
        <p:blipFill rotWithShape="1">
          <a:blip r:embed="rId4">
            <a:alphaModFix/>
          </a:blip>
          <a:srcRect l="20061" t="11886" r="17655" b="23932"/>
          <a:stretch/>
        </p:blipFill>
        <p:spPr>
          <a:xfrm>
            <a:off x="3082131" y="4279399"/>
            <a:ext cx="295381" cy="328331"/>
          </a:xfrm>
          <a:prstGeom prst="rect">
            <a:avLst/>
          </a:prstGeom>
          <a:solidFill>
            <a:schemeClr val="lt1">
              <a:alpha val="0"/>
            </a:schemeClr>
          </a:solidFill>
          <a:ln>
            <a:noFill/>
          </a:ln>
        </p:spPr>
      </p:pic>
      <p:pic>
        <p:nvPicPr>
          <p:cNvPr id="364" name="Google Shape;364;p8"/>
          <p:cNvPicPr preferRelativeResize="0"/>
          <p:nvPr/>
        </p:nvPicPr>
        <p:blipFill rotWithShape="1">
          <a:blip r:embed="rId4">
            <a:alphaModFix/>
          </a:blip>
          <a:srcRect l="20061" t="11886" r="17655" b="23932"/>
          <a:stretch/>
        </p:blipFill>
        <p:spPr>
          <a:xfrm>
            <a:off x="3339414" y="4279399"/>
            <a:ext cx="295381" cy="328331"/>
          </a:xfrm>
          <a:prstGeom prst="rect">
            <a:avLst/>
          </a:prstGeom>
          <a:solidFill>
            <a:schemeClr val="lt1">
              <a:alpha val="0"/>
            </a:schemeClr>
          </a:solidFill>
          <a:ln>
            <a:noFill/>
          </a:ln>
        </p:spPr>
      </p:pic>
      <p:sp>
        <p:nvSpPr>
          <p:cNvPr id="365" name="Google Shape;365;p8"/>
          <p:cNvSpPr txBox="1"/>
          <p:nvPr/>
        </p:nvSpPr>
        <p:spPr>
          <a:xfrm>
            <a:off x="2839541" y="4491019"/>
            <a:ext cx="237257" cy="102279"/>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500"/>
              <a:buFont typeface="Arial"/>
              <a:buNone/>
            </a:pPr>
            <a:r>
              <a:rPr lang="fr-FR" sz="500">
                <a:solidFill>
                  <a:schemeClr val="lt1"/>
                </a:solidFill>
                <a:latin typeface="Arial"/>
                <a:ea typeface="Arial"/>
                <a:cs typeface="Arial"/>
                <a:sym typeface="Arial"/>
              </a:rPr>
              <a:t>JIRA</a:t>
            </a:r>
            <a:endParaRPr sz="500">
              <a:solidFill>
                <a:schemeClr val="lt1"/>
              </a:solidFill>
              <a:latin typeface="Arial"/>
              <a:ea typeface="Arial"/>
              <a:cs typeface="Arial"/>
              <a:sym typeface="Arial"/>
            </a:endParaRPr>
          </a:p>
        </p:txBody>
      </p:sp>
      <p:sp>
        <p:nvSpPr>
          <p:cNvPr id="366" name="Google Shape;366;p8"/>
          <p:cNvSpPr txBox="1"/>
          <p:nvPr/>
        </p:nvSpPr>
        <p:spPr>
          <a:xfrm>
            <a:off x="3079193" y="4471126"/>
            <a:ext cx="298999" cy="14221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500"/>
              <a:buFont typeface="Arial"/>
              <a:buNone/>
            </a:pPr>
            <a:r>
              <a:rPr lang="fr-FR" sz="500">
                <a:solidFill>
                  <a:schemeClr val="lt1"/>
                </a:solidFill>
                <a:latin typeface="Arial"/>
                <a:ea typeface="Arial"/>
                <a:cs typeface="Arial"/>
                <a:sym typeface="Arial"/>
              </a:rPr>
              <a:t>Jenkins</a:t>
            </a:r>
            <a:endParaRPr sz="500">
              <a:solidFill>
                <a:schemeClr val="lt1"/>
              </a:solidFill>
              <a:latin typeface="Arial"/>
              <a:ea typeface="Arial"/>
              <a:cs typeface="Arial"/>
              <a:sym typeface="Arial"/>
            </a:endParaRPr>
          </a:p>
        </p:txBody>
      </p:sp>
      <p:sp>
        <p:nvSpPr>
          <p:cNvPr id="367" name="Google Shape;367;p8"/>
          <p:cNvSpPr txBox="1"/>
          <p:nvPr/>
        </p:nvSpPr>
        <p:spPr>
          <a:xfrm>
            <a:off x="3335783" y="4471649"/>
            <a:ext cx="298999" cy="14221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500"/>
              <a:buFont typeface="Arial"/>
              <a:buNone/>
            </a:pPr>
            <a:r>
              <a:rPr lang="fr-FR" sz="500">
                <a:solidFill>
                  <a:schemeClr val="lt1"/>
                </a:solidFill>
                <a:latin typeface="Arial"/>
                <a:ea typeface="Arial"/>
                <a:cs typeface="Arial"/>
                <a:sym typeface="Arial"/>
              </a:rPr>
              <a:t>CARA</a:t>
            </a:r>
            <a:endParaRPr sz="500">
              <a:solidFill>
                <a:schemeClr val="lt1"/>
              </a:solidFill>
              <a:latin typeface="Arial"/>
              <a:ea typeface="Arial"/>
              <a:cs typeface="Arial"/>
              <a:sym typeface="Arial"/>
            </a:endParaRPr>
          </a:p>
        </p:txBody>
      </p:sp>
      <p:sp>
        <p:nvSpPr>
          <p:cNvPr id="368" name="Google Shape;368;p8"/>
          <p:cNvSpPr txBox="1"/>
          <p:nvPr/>
        </p:nvSpPr>
        <p:spPr>
          <a:xfrm>
            <a:off x="3648524" y="4479774"/>
            <a:ext cx="298999" cy="14221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500"/>
              <a:buFont typeface="Arial"/>
              <a:buNone/>
            </a:pPr>
            <a:r>
              <a:rPr lang="fr-FR" sz="500">
                <a:solidFill>
                  <a:schemeClr val="lt1"/>
                </a:solidFill>
                <a:latin typeface="Arial"/>
                <a:ea typeface="Arial"/>
                <a:cs typeface="Arial"/>
                <a:sym typeface="Arial"/>
              </a:rPr>
              <a:t>Docker?</a:t>
            </a:r>
            <a:endParaRPr sz="500">
              <a:solidFill>
                <a:schemeClr val="lt1"/>
              </a:solidFill>
              <a:latin typeface="Arial"/>
              <a:ea typeface="Arial"/>
              <a:cs typeface="Arial"/>
              <a:sym typeface="Arial"/>
            </a:endParaRPr>
          </a:p>
        </p:txBody>
      </p:sp>
      <p:pic>
        <p:nvPicPr>
          <p:cNvPr id="369" name="Google Shape;369;p8"/>
          <p:cNvPicPr preferRelativeResize="0"/>
          <p:nvPr/>
        </p:nvPicPr>
        <p:blipFill rotWithShape="1">
          <a:blip r:embed="rId4">
            <a:alphaModFix/>
          </a:blip>
          <a:srcRect l="20061" t="11886" r="17655" b="23932"/>
          <a:stretch/>
        </p:blipFill>
        <p:spPr>
          <a:xfrm>
            <a:off x="3886611" y="4279399"/>
            <a:ext cx="295381" cy="328331"/>
          </a:xfrm>
          <a:prstGeom prst="rect">
            <a:avLst/>
          </a:prstGeom>
          <a:solidFill>
            <a:schemeClr val="lt1">
              <a:alpha val="0"/>
            </a:schemeClr>
          </a:solidFill>
          <a:ln>
            <a:noFill/>
          </a:ln>
        </p:spPr>
      </p:pic>
      <p:sp>
        <p:nvSpPr>
          <p:cNvPr id="370" name="Google Shape;370;p8"/>
          <p:cNvSpPr txBox="1"/>
          <p:nvPr/>
        </p:nvSpPr>
        <p:spPr>
          <a:xfrm>
            <a:off x="3883673" y="4471126"/>
            <a:ext cx="298999" cy="14221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500"/>
              <a:buFont typeface="Arial"/>
              <a:buNone/>
            </a:pPr>
            <a:r>
              <a:rPr lang="fr-FR" sz="500">
                <a:solidFill>
                  <a:schemeClr val="lt1"/>
                </a:solidFill>
                <a:latin typeface="Arial"/>
                <a:ea typeface="Arial"/>
                <a:cs typeface="Arial"/>
                <a:sym typeface="Arial"/>
              </a:rPr>
              <a:t>Etc…</a:t>
            </a:r>
            <a:endParaRPr sz="500">
              <a:solidFill>
                <a:schemeClr val="lt1"/>
              </a:solidFill>
              <a:latin typeface="Arial"/>
              <a:ea typeface="Arial"/>
              <a:cs typeface="Arial"/>
              <a:sym typeface="Arial"/>
            </a:endParaRPr>
          </a:p>
        </p:txBody>
      </p:sp>
      <p:pic>
        <p:nvPicPr>
          <p:cNvPr id="371" name="Google Shape;371;p8"/>
          <p:cNvPicPr preferRelativeResize="0"/>
          <p:nvPr/>
        </p:nvPicPr>
        <p:blipFill rotWithShape="1">
          <a:blip r:embed="rId4">
            <a:alphaModFix/>
          </a:blip>
          <a:srcRect l="20061" t="11886" r="17655" b="23932"/>
          <a:stretch/>
        </p:blipFill>
        <p:spPr>
          <a:xfrm>
            <a:off x="2774655" y="4830271"/>
            <a:ext cx="296482" cy="329555"/>
          </a:xfrm>
          <a:prstGeom prst="rect">
            <a:avLst/>
          </a:prstGeom>
          <a:noFill/>
          <a:ln>
            <a:noFill/>
          </a:ln>
        </p:spPr>
      </p:pic>
      <p:sp>
        <p:nvSpPr>
          <p:cNvPr id="372" name="Google Shape;372;p8"/>
          <p:cNvSpPr txBox="1"/>
          <p:nvPr/>
        </p:nvSpPr>
        <p:spPr>
          <a:xfrm>
            <a:off x="2741726" y="5027108"/>
            <a:ext cx="390114" cy="1026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400"/>
              <a:buFont typeface="Arial"/>
              <a:buNone/>
            </a:pPr>
            <a:r>
              <a:rPr lang="fr-FR" sz="400">
                <a:solidFill>
                  <a:schemeClr val="lt1"/>
                </a:solidFill>
                <a:latin typeface="Arial"/>
                <a:ea typeface="Arial"/>
                <a:cs typeface="Arial"/>
                <a:sym typeface="Arial"/>
              </a:rPr>
              <a:t>Archi Tech</a:t>
            </a:r>
            <a:endParaRPr sz="400">
              <a:solidFill>
                <a:schemeClr val="lt1"/>
              </a:solidFill>
              <a:latin typeface="Arial"/>
              <a:ea typeface="Arial"/>
              <a:cs typeface="Arial"/>
              <a:sym typeface="Arial"/>
            </a:endParaRPr>
          </a:p>
        </p:txBody>
      </p:sp>
      <p:pic>
        <p:nvPicPr>
          <p:cNvPr id="373" name="Google Shape;373;p8"/>
          <p:cNvPicPr preferRelativeResize="0"/>
          <p:nvPr/>
        </p:nvPicPr>
        <p:blipFill rotWithShape="1">
          <a:blip r:embed="rId4">
            <a:alphaModFix/>
          </a:blip>
          <a:srcRect l="20061" t="11886" r="17655" b="23932"/>
          <a:stretch/>
        </p:blipFill>
        <p:spPr>
          <a:xfrm>
            <a:off x="3039301" y="4830271"/>
            <a:ext cx="296482" cy="329555"/>
          </a:xfrm>
          <a:prstGeom prst="rect">
            <a:avLst/>
          </a:prstGeom>
          <a:noFill/>
          <a:ln>
            <a:noFill/>
          </a:ln>
        </p:spPr>
      </p:pic>
      <p:sp>
        <p:nvSpPr>
          <p:cNvPr id="374" name="Google Shape;374;p8"/>
          <p:cNvSpPr txBox="1"/>
          <p:nvPr/>
        </p:nvSpPr>
        <p:spPr>
          <a:xfrm>
            <a:off x="3006372" y="5027108"/>
            <a:ext cx="390114" cy="1026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400"/>
              <a:buFont typeface="Arial"/>
              <a:buNone/>
            </a:pPr>
            <a:r>
              <a:rPr lang="fr-FR" sz="400">
                <a:solidFill>
                  <a:schemeClr val="lt1"/>
                </a:solidFill>
                <a:latin typeface="Arial"/>
                <a:ea typeface="Arial"/>
                <a:cs typeface="Arial"/>
                <a:sym typeface="Arial"/>
              </a:rPr>
              <a:t>Archi Tech</a:t>
            </a:r>
            <a:endParaRPr sz="400">
              <a:solidFill>
                <a:schemeClr val="lt1"/>
              </a:solidFill>
              <a:latin typeface="Arial"/>
              <a:ea typeface="Arial"/>
              <a:cs typeface="Arial"/>
              <a:sym typeface="Arial"/>
            </a:endParaRPr>
          </a:p>
        </p:txBody>
      </p:sp>
      <p:sp>
        <p:nvSpPr>
          <p:cNvPr id="375" name="Google Shape;375;p8"/>
          <p:cNvSpPr txBox="1"/>
          <p:nvPr/>
        </p:nvSpPr>
        <p:spPr>
          <a:xfrm>
            <a:off x="3275856" y="5027108"/>
            <a:ext cx="390114" cy="1026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400"/>
              <a:buFont typeface="Arial"/>
              <a:buNone/>
            </a:pPr>
            <a:r>
              <a:rPr lang="fr-FR" sz="400">
                <a:solidFill>
                  <a:schemeClr val="lt1"/>
                </a:solidFill>
                <a:latin typeface="Arial"/>
                <a:ea typeface="Arial"/>
                <a:cs typeface="Arial"/>
                <a:sym typeface="Arial"/>
              </a:rPr>
              <a:t>Sec Op</a:t>
            </a:r>
            <a:endParaRPr sz="400">
              <a:solidFill>
                <a:schemeClr val="lt1"/>
              </a:solidFill>
              <a:latin typeface="Arial"/>
              <a:ea typeface="Arial"/>
              <a:cs typeface="Arial"/>
              <a:sym typeface="Arial"/>
            </a:endParaRPr>
          </a:p>
        </p:txBody>
      </p:sp>
      <p:pic>
        <p:nvPicPr>
          <p:cNvPr id="376" name="Google Shape;376;p8"/>
          <p:cNvPicPr preferRelativeResize="0"/>
          <p:nvPr/>
        </p:nvPicPr>
        <p:blipFill rotWithShape="1">
          <a:blip r:embed="rId3">
            <a:alphaModFix/>
          </a:blip>
          <a:srcRect l="20061" t="11886" r="17655" b="23932"/>
          <a:stretch/>
        </p:blipFill>
        <p:spPr>
          <a:xfrm>
            <a:off x="3646472" y="4830404"/>
            <a:ext cx="296482" cy="329555"/>
          </a:xfrm>
          <a:prstGeom prst="rect">
            <a:avLst/>
          </a:prstGeom>
          <a:noFill/>
          <a:ln>
            <a:noFill/>
          </a:ln>
        </p:spPr>
      </p:pic>
      <p:sp>
        <p:nvSpPr>
          <p:cNvPr id="377" name="Google Shape;377;p8"/>
          <p:cNvSpPr txBox="1"/>
          <p:nvPr/>
        </p:nvSpPr>
        <p:spPr>
          <a:xfrm>
            <a:off x="3585159" y="5027108"/>
            <a:ext cx="390114" cy="1026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400"/>
              <a:buFont typeface="Arial"/>
              <a:buNone/>
            </a:pPr>
            <a:r>
              <a:rPr lang="fr-FR" sz="400">
                <a:solidFill>
                  <a:schemeClr val="lt1"/>
                </a:solidFill>
                <a:latin typeface="Arial"/>
                <a:ea typeface="Arial"/>
                <a:cs typeface="Arial"/>
                <a:sym typeface="Arial"/>
              </a:rPr>
              <a:t>Réseau</a:t>
            </a:r>
            <a:endParaRPr sz="400">
              <a:solidFill>
                <a:schemeClr val="lt1"/>
              </a:solidFill>
              <a:latin typeface="Arial"/>
              <a:ea typeface="Arial"/>
              <a:cs typeface="Arial"/>
              <a:sym typeface="Arial"/>
            </a:endParaRPr>
          </a:p>
        </p:txBody>
      </p:sp>
      <p:pic>
        <p:nvPicPr>
          <p:cNvPr id="378" name="Google Shape;378;p8"/>
          <p:cNvPicPr preferRelativeResize="0"/>
          <p:nvPr/>
        </p:nvPicPr>
        <p:blipFill rotWithShape="1">
          <a:blip r:embed="rId3">
            <a:alphaModFix/>
          </a:blip>
          <a:srcRect l="20061" t="11886" r="17655" b="23932"/>
          <a:stretch/>
        </p:blipFill>
        <p:spPr>
          <a:xfrm>
            <a:off x="3889236" y="4830404"/>
            <a:ext cx="296482" cy="329555"/>
          </a:xfrm>
          <a:prstGeom prst="rect">
            <a:avLst/>
          </a:prstGeom>
          <a:noFill/>
          <a:ln>
            <a:noFill/>
          </a:ln>
        </p:spPr>
      </p:pic>
      <p:sp>
        <p:nvSpPr>
          <p:cNvPr id="379" name="Google Shape;379;p8"/>
          <p:cNvSpPr txBox="1"/>
          <p:nvPr/>
        </p:nvSpPr>
        <p:spPr>
          <a:xfrm>
            <a:off x="3817388" y="5027108"/>
            <a:ext cx="390114" cy="1026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400"/>
              <a:buFont typeface="Arial"/>
              <a:buNone/>
            </a:pPr>
            <a:r>
              <a:rPr lang="fr-FR" sz="400">
                <a:solidFill>
                  <a:schemeClr val="lt1"/>
                </a:solidFill>
                <a:latin typeface="Arial"/>
                <a:ea typeface="Arial"/>
                <a:cs typeface="Arial"/>
                <a:sym typeface="Arial"/>
              </a:rPr>
              <a:t>etc…</a:t>
            </a:r>
            <a:endParaRPr sz="400">
              <a:solidFill>
                <a:schemeClr val="lt1"/>
              </a:solidFill>
              <a:latin typeface="Arial"/>
              <a:ea typeface="Arial"/>
              <a:cs typeface="Arial"/>
              <a:sym typeface="Arial"/>
            </a:endParaRPr>
          </a:p>
        </p:txBody>
      </p:sp>
      <p:sp>
        <p:nvSpPr>
          <p:cNvPr id="380" name="Google Shape;380;p8"/>
          <p:cNvSpPr/>
          <p:nvPr/>
        </p:nvSpPr>
        <p:spPr>
          <a:xfrm>
            <a:off x="5402524" y="1345332"/>
            <a:ext cx="3511109" cy="3233766"/>
          </a:xfrm>
          <a:prstGeom prst="rect">
            <a:avLst/>
          </a:prstGeom>
          <a:noFill/>
          <a:ln w="9525" cap="flat" cmpd="sng">
            <a:solidFill>
              <a:schemeClr val="accent5"/>
            </a:solidFill>
            <a:prstDash val="dash"/>
            <a:round/>
            <a:headEnd type="none" w="sm" len="sm"/>
            <a:tailEnd type="none" w="sm" len="sm"/>
          </a:ln>
        </p:spPr>
        <p:txBody>
          <a:bodyPr spcFirstLastPara="1" wrap="square" lIns="54000" tIns="54000" rIns="54000" bIns="54000" anchor="ctr" anchorCtr="0">
            <a:normAutofit lnSpcReduction="10000"/>
          </a:bodyPr>
          <a:lstStyle/>
          <a:p>
            <a:pPr marL="280799" marR="0" lvl="0" indent="-187011" algn="l" rtl="0">
              <a:lnSpc>
                <a:spcPct val="105000"/>
              </a:lnSpc>
              <a:spcBef>
                <a:spcPts val="400"/>
              </a:spcBef>
              <a:spcAft>
                <a:spcPts val="0"/>
              </a:spcAft>
              <a:buClr>
                <a:schemeClr val="dk1"/>
              </a:buClr>
              <a:buSzPts val="1018"/>
              <a:buChar char="●"/>
            </a:pPr>
            <a:r>
              <a:rPr lang="fr-FR" sz="1017" b="1" dirty="0">
                <a:solidFill>
                  <a:schemeClr val="dk1"/>
                </a:solidFill>
              </a:rPr>
              <a:t>L’équipe Cloud Interne construit la plateforme</a:t>
            </a:r>
            <a:r>
              <a:rPr lang="fr-FR" sz="1017" dirty="0">
                <a:solidFill>
                  <a:schemeClr val="dk1"/>
                </a:solidFill>
              </a:rPr>
              <a:t> </a:t>
            </a:r>
            <a:r>
              <a:rPr lang="fr-FR" sz="1017" dirty="0" err="1">
                <a:solidFill>
                  <a:schemeClr val="dk1"/>
                </a:solidFill>
              </a:rPr>
              <a:t>VMWare</a:t>
            </a:r>
            <a:r>
              <a:rPr lang="fr-FR" sz="1017" dirty="0">
                <a:solidFill>
                  <a:schemeClr val="dk1"/>
                </a:solidFill>
              </a:rPr>
              <a:t> dans les </a:t>
            </a:r>
            <a:r>
              <a:rPr lang="fr-FR" sz="1017" dirty="0" err="1">
                <a:solidFill>
                  <a:schemeClr val="dk1"/>
                </a:solidFill>
              </a:rPr>
              <a:t>datacenters</a:t>
            </a:r>
            <a:r>
              <a:rPr lang="fr-FR" sz="1017" dirty="0">
                <a:solidFill>
                  <a:schemeClr val="dk1"/>
                </a:solidFill>
              </a:rPr>
              <a:t> interne et met à disposition des </a:t>
            </a:r>
            <a:r>
              <a:rPr lang="fr-FR" sz="1017" dirty="0" err="1">
                <a:solidFill>
                  <a:schemeClr val="dk1"/>
                </a:solidFill>
              </a:rPr>
              <a:t>templates</a:t>
            </a:r>
            <a:r>
              <a:rPr lang="fr-FR" sz="1017" dirty="0">
                <a:solidFill>
                  <a:schemeClr val="dk1"/>
                </a:solidFill>
              </a:rPr>
              <a:t> d’infrastructure as code</a:t>
            </a:r>
            <a:endParaRPr sz="1017" dirty="0">
              <a:solidFill>
                <a:schemeClr val="dk1"/>
              </a:solidFill>
            </a:endParaRPr>
          </a:p>
          <a:p>
            <a:pPr marL="280799" lvl="0" indent="-187011" algn="l" rtl="0">
              <a:lnSpc>
                <a:spcPct val="105000"/>
              </a:lnSpc>
              <a:spcBef>
                <a:spcPts val="400"/>
              </a:spcBef>
              <a:spcAft>
                <a:spcPts val="0"/>
              </a:spcAft>
              <a:buClr>
                <a:schemeClr val="dk1"/>
              </a:buClr>
              <a:buSzPts val="1018"/>
              <a:buChar char="●"/>
            </a:pPr>
            <a:r>
              <a:rPr lang="fr-FR" sz="1017" b="1" dirty="0">
                <a:solidFill>
                  <a:schemeClr val="dk1"/>
                </a:solidFill>
              </a:rPr>
              <a:t>L’équipe Usine Logicielle met à la disposition</a:t>
            </a:r>
            <a:r>
              <a:rPr lang="fr-FR" sz="1017" dirty="0">
                <a:solidFill>
                  <a:schemeClr val="dk1"/>
                </a:solidFill>
              </a:rPr>
              <a:t> des équipes de développement </a:t>
            </a:r>
            <a:r>
              <a:rPr lang="fr-FR" sz="1017" b="1" dirty="0">
                <a:solidFill>
                  <a:schemeClr val="dk1"/>
                </a:solidFill>
              </a:rPr>
              <a:t>une chaîne d’outils</a:t>
            </a:r>
            <a:r>
              <a:rPr lang="fr-FR" sz="1017" dirty="0">
                <a:solidFill>
                  <a:schemeClr val="dk1"/>
                </a:solidFill>
              </a:rPr>
              <a:t> et de </a:t>
            </a:r>
            <a:r>
              <a:rPr lang="fr-FR" sz="1017" dirty="0" err="1">
                <a:solidFill>
                  <a:schemeClr val="dk1"/>
                </a:solidFill>
              </a:rPr>
              <a:t>templates</a:t>
            </a:r>
            <a:r>
              <a:rPr lang="fr-FR" sz="1017" dirty="0">
                <a:solidFill>
                  <a:schemeClr val="dk1"/>
                </a:solidFill>
              </a:rPr>
              <a:t> permettant de créer son infrastructure et de déployer son application automatiquement </a:t>
            </a:r>
            <a:endParaRPr sz="1017" dirty="0">
              <a:solidFill>
                <a:schemeClr val="dk1"/>
              </a:solidFill>
            </a:endParaRPr>
          </a:p>
          <a:p>
            <a:pPr marL="280799" lvl="0" indent="-187011" algn="l" rtl="0">
              <a:lnSpc>
                <a:spcPct val="105000"/>
              </a:lnSpc>
              <a:spcBef>
                <a:spcPts val="400"/>
              </a:spcBef>
              <a:spcAft>
                <a:spcPts val="0"/>
              </a:spcAft>
              <a:buClr>
                <a:schemeClr val="dk1"/>
              </a:buClr>
              <a:buSzPts val="1018"/>
              <a:buChar char="●"/>
            </a:pPr>
            <a:r>
              <a:rPr lang="fr-FR" sz="1017" b="1" dirty="0">
                <a:solidFill>
                  <a:schemeClr val="dk1"/>
                </a:solidFill>
              </a:rPr>
              <a:t>Les équipes applicatives créent leurs applications et infrastructures</a:t>
            </a:r>
            <a:r>
              <a:rPr lang="fr-FR" sz="1017" dirty="0">
                <a:solidFill>
                  <a:schemeClr val="dk1"/>
                </a:solidFill>
              </a:rPr>
              <a:t> en développant leur infrastructure as code sur la base des </a:t>
            </a:r>
            <a:r>
              <a:rPr lang="fr-FR" sz="1017" dirty="0" err="1">
                <a:solidFill>
                  <a:schemeClr val="dk1"/>
                </a:solidFill>
              </a:rPr>
              <a:t>templates</a:t>
            </a:r>
            <a:endParaRPr sz="1017" dirty="0">
              <a:solidFill>
                <a:schemeClr val="dk1"/>
              </a:solidFill>
            </a:endParaRPr>
          </a:p>
          <a:p>
            <a:pPr marL="280799" lvl="0" indent="-187011" algn="l" rtl="0">
              <a:lnSpc>
                <a:spcPct val="105000"/>
              </a:lnSpc>
              <a:spcBef>
                <a:spcPts val="400"/>
              </a:spcBef>
              <a:spcAft>
                <a:spcPts val="0"/>
              </a:spcAft>
              <a:buClr>
                <a:schemeClr val="dk1"/>
              </a:buClr>
              <a:buSzPts val="1018"/>
              <a:buChar char="●"/>
            </a:pPr>
            <a:r>
              <a:rPr lang="fr-FR" sz="1017" b="1" dirty="0">
                <a:solidFill>
                  <a:schemeClr val="dk1"/>
                </a:solidFill>
              </a:rPr>
              <a:t>Ces praticiens du Cloud</a:t>
            </a:r>
            <a:r>
              <a:rPr lang="fr-FR" sz="1017" dirty="0">
                <a:solidFill>
                  <a:schemeClr val="dk1"/>
                </a:solidFill>
              </a:rPr>
              <a:t> interne et les experts impliqués </a:t>
            </a:r>
            <a:r>
              <a:rPr lang="fr-FR" sz="1017" b="1" dirty="0">
                <a:solidFill>
                  <a:schemeClr val="dk1"/>
                </a:solidFill>
              </a:rPr>
              <a:t>partagent leurs expériences</a:t>
            </a:r>
            <a:r>
              <a:rPr lang="fr-FR" sz="1017" dirty="0">
                <a:solidFill>
                  <a:schemeClr val="dk1"/>
                </a:solidFill>
              </a:rPr>
              <a:t>, enjeux, progrès, problèmes </a:t>
            </a:r>
            <a:r>
              <a:rPr lang="fr-FR" sz="1017" b="1" dirty="0">
                <a:solidFill>
                  <a:schemeClr val="dk1"/>
                </a:solidFill>
              </a:rPr>
              <a:t>dans une communauté</a:t>
            </a:r>
            <a:r>
              <a:rPr lang="fr-FR" sz="1017" dirty="0">
                <a:solidFill>
                  <a:schemeClr val="dk1"/>
                </a:solidFill>
              </a:rPr>
              <a:t> animée par le Référent Cloud</a:t>
            </a:r>
            <a:endParaRPr sz="1017" dirty="0">
              <a:solidFill>
                <a:schemeClr val="dk1"/>
              </a:solidFill>
            </a:endParaRPr>
          </a:p>
          <a:p>
            <a:pPr marL="280799" lvl="0" indent="-187011" algn="l" rtl="0">
              <a:lnSpc>
                <a:spcPct val="105000"/>
              </a:lnSpc>
              <a:spcBef>
                <a:spcPts val="400"/>
              </a:spcBef>
              <a:spcAft>
                <a:spcPts val="0"/>
              </a:spcAft>
              <a:buClr>
                <a:schemeClr val="dk1"/>
              </a:buClr>
              <a:buSzPts val="1018"/>
              <a:buChar char="●"/>
            </a:pPr>
            <a:r>
              <a:rPr lang="fr-FR" sz="1017" b="1" dirty="0">
                <a:solidFill>
                  <a:schemeClr val="dk1"/>
                </a:solidFill>
              </a:rPr>
              <a:t>Les équipes fonctionnent en paradigme agile, avec un Product </a:t>
            </a:r>
            <a:r>
              <a:rPr lang="fr-FR" sz="1017" b="1" dirty="0" err="1">
                <a:solidFill>
                  <a:schemeClr val="dk1"/>
                </a:solidFill>
              </a:rPr>
              <a:t>Owner</a:t>
            </a:r>
            <a:r>
              <a:rPr lang="fr-FR" sz="1017" dirty="0">
                <a:solidFill>
                  <a:schemeClr val="dk1"/>
                </a:solidFill>
              </a:rPr>
              <a:t> par sujet qui recueille les besoins des utilisateurs, priorise les travaux (</a:t>
            </a:r>
            <a:r>
              <a:rPr lang="fr-FR" sz="1017" dirty="0" err="1">
                <a:solidFill>
                  <a:schemeClr val="dk1"/>
                </a:solidFill>
              </a:rPr>
              <a:t>backlog</a:t>
            </a:r>
            <a:r>
              <a:rPr lang="fr-FR" sz="1017" dirty="0">
                <a:solidFill>
                  <a:schemeClr val="dk1"/>
                </a:solidFill>
              </a:rPr>
              <a:t>),  se coordonne avec les autres PO</a:t>
            </a:r>
            <a:endParaRPr sz="1017" dirty="0">
              <a:solidFill>
                <a:schemeClr val="dk1"/>
              </a:solidFill>
            </a:endParaRPr>
          </a:p>
        </p:txBody>
      </p:sp>
      <p:sp>
        <p:nvSpPr>
          <p:cNvPr id="381" name="Google Shape;381;p8"/>
          <p:cNvSpPr/>
          <p:nvPr/>
        </p:nvSpPr>
        <p:spPr>
          <a:xfrm>
            <a:off x="5411015" y="4594911"/>
            <a:ext cx="3502619" cy="787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just" rtl="0">
              <a:spcBef>
                <a:spcPts val="0"/>
              </a:spcBef>
              <a:spcAft>
                <a:spcPts val="0"/>
              </a:spcAft>
              <a:buClr>
                <a:schemeClr val="dk1"/>
              </a:buClr>
              <a:buSzPts val="900"/>
              <a:buFont typeface="Arial"/>
              <a:buNone/>
            </a:pPr>
            <a:r>
              <a:rPr lang="fr-FR" sz="900" i="1">
                <a:solidFill>
                  <a:schemeClr val="dk1"/>
                </a:solidFill>
                <a:highlight>
                  <a:schemeClr val="lt1"/>
                </a:highlight>
                <a:latin typeface="Arial"/>
                <a:ea typeface="Arial"/>
                <a:cs typeface="Arial"/>
                <a:sym typeface="Arial"/>
              </a:rPr>
              <a:t>(*)La communauté Cloud/Devops prend des décisions opérationnelles. Elle est composée de doers, pas de managers</a:t>
            </a:r>
            <a:endParaRPr sz="900" i="1">
              <a:solidFill>
                <a:schemeClr val="dk1"/>
              </a:solidFill>
              <a:highlight>
                <a:schemeClr val="lt1"/>
              </a:highlight>
              <a:latin typeface="Arial"/>
              <a:ea typeface="Arial"/>
              <a:cs typeface="Arial"/>
              <a:sym typeface="Arial"/>
            </a:endParaRPr>
          </a:p>
          <a:p>
            <a:pPr marL="0" marR="0" lvl="0" indent="0" algn="l" rtl="0">
              <a:spcBef>
                <a:spcPts val="0"/>
              </a:spcBef>
              <a:spcAft>
                <a:spcPts val="0"/>
              </a:spcAft>
              <a:buClr>
                <a:schemeClr val="dk1"/>
              </a:buClr>
              <a:buSzPts val="900"/>
              <a:buFont typeface="Arial"/>
              <a:buNone/>
            </a:pPr>
            <a:r>
              <a:rPr lang="fr-FR" sz="900" i="1">
                <a:solidFill>
                  <a:schemeClr val="dk1"/>
                </a:solidFill>
                <a:highlight>
                  <a:schemeClr val="lt1"/>
                </a:highlight>
                <a:latin typeface="Arial"/>
                <a:ea typeface="Arial"/>
                <a:cs typeface="Arial"/>
                <a:sym typeface="Arial"/>
              </a:rPr>
              <a:t>(**)Les scripts de déploiement (IaC) et le Run infra doivent être effectués en proximité de la scrum team par un binôme Dev et Ops</a:t>
            </a:r>
            <a:endParaRPr sz="900" i="1">
              <a:solidFill>
                <a:schemeClr val="dk1"/>
              </a:solidFill>
              <a:highlight>
                <a:schemeClr val="lt1"/>
              </a:highlight>
              <a:latin typeface="Arial"/>
              <a:ea typeface="Arial"/>
              <a:cs typeface="Arial"/>
              <a:sym typeface="Arial"/>
            </a:endParaRPr>
          </a:p>
        </p:txBody>
      </p:sp>
      <p:sp>
        <p:nvSpPr>
          <p:cNvPr id="382" name="Google Shape;382;p8"/>
          <p:cNvSpPr txBox="1"/>
          <p:nvPr/>
        </p:nvSpPr>
        <p:spPr>
          <a:xfrm>
            <a:off x="1161478" y="3900868"/>
            <a:ext cx="863400" cy="273000"/>
          </a:xfrm>
          <a:prstGeom prst="rect">
            <a:avLst/>
          </a:prstGeom>
          <a:noFill/>
          <a:ln>
            <a:noFill/>
          </a:ln>
        </p:spPr>
        <p:txBody>
          <a:bodyPr spcFirstLastPara="1" wrap="square" lIns="36000" tIns="36000" rIns="36000" bIns="36000"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Int</a:t>
            </a:r>
            <a:r>
              <a:rPr lang="fr-FR" sz="800">
                <a:solidFill>
                  <a:schemeClr val="dk1"/>
                </a:solidFill>
              </a:rPr>
              <a:t>DOIT</a:t>
            </a:r>
            <a:r>
              <a:rPr lang="fr-FR" sz="800">
                <a:solidFill>
                  <a:schemeClr val="dk1"/>
                </a:solidFill>
                <a:latin typeface="Arial"/>
                <a:ea typeface="Arial"/>
                <a:cs typeface="Arial"/>
                <a:sym typeface="Arial"/>
              </a:rPr>
              <a:t>**</a:t>
            </a:r>
            <a:endParaRPr sz="800">
              <a:solidFill>
                <a:schemeClr val="dk1"/>
              </a:solidFill>
              <a:latin typeface="Arial"/>
              <a:ea typeface="Arial"/>
              <a:cs typeface="Arial"/>
              <a:sym typeface="Arial"/>
            </a:endParaRPr>
          </a:p>
        </p:txBody>
      </p:sp>
      <p:pic>
        <p:nvPicPr>
          <p:cNvPr id="383" name="Google Shape;383;p8"/>
          <p:cNvPicPr preferRelativeResize="0"/>
          <p:nvPr/>
        </p:nvPicPr>
        <p:blipFill rotWithShape="1">
          <a:blip r:embed="rId3">
            <a:alphaModFix/>
          </a:blip>
          <a:srcRect l="20061" t="11886" r="17656" b="23932"/>
          <a:stretch/>
        </p:blipFill>
        <p:spPr>
          <a:xfrm>
            <a:off x="4588755" y="3599520"/>
            <a:ext cx="295381" cy="328331"/>
          </a:xfrm>
          <a:prstGeom prst="rect">
            <a:avLst/>
          </a:prstGeom>
          <a:solidFill>
            <a:schemeClr val="lt1">
              <a:alpha val="0"/>
            </a:schemeClr>
          </a:solidFill>
          <a:ln>
            <a:noFill/>
          </a:ln>
        </p:spPr>
      </p:pic>
      <p:sp>
        <p:nvSpPr>
          <p:cNvPr id="384" name="Google Shape;384;p8"/>
          <p:cNvSpPr/>
          <p:nvPr/>
        </p:nvSpPr>
        <p:spPr>
          <a:xfrm>
            <a:off x="4225136" y="3882675"/>
            <a:ext cx="1043100" cy="2733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100"/>
              <a:buFont typeface="Arial"/>
              <a:buNone/>
            </a:pPr>
            <a:r>
              <a:rPr lang="fr-FR" sz="800">
                <a:solidFill>
                  <a:schemeClr val="dk1"/>
                </a:solidFill>
                <a:highlight>
                  <a:schemeClr val="lt1"/>
                </a:highlight>
              </a:rPr>
              <a:t>Référent Cloud</a:t>
            </a:r>
            <a:endParaRPr sz="800">
              <a:solidFill>
                <a:schemeClr val="dk1"/>
              </a:solidFill>
              <a:highlight>
                <a:schemeClr val="lt1"/>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6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6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6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6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7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80">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3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4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4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4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5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5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8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5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5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5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5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5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3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3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80">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3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3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33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33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3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3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35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351"/>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32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38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8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84"/>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380">
                                            <p:txEl>
                                              <p:pRg st="3" end="3"/>
                                            </p:txEl>
                                          </p:spTgt>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3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9"/>
          <p:cNvSpPr txBox="1">
            <a:spLocks noGrp="1"/>
          </p:cNvSpPr>
          <p:nvPr>
            <p:ph type="title"/>
          </p:nvPr>
        </p:nvSpPr>
        <p:spPr>
          <a:xfrm>
            <a:off x="250825" y="121196"/>
            <a:ext cx="8569197" cy="1080667"/>
          </a:xfrm>
          <a:prstGeom prst="rect">
            <a:avLst/>
          </a:prstGeom>
          <a:noFill/>
          <a:ln>
            <a:noFill/>
          </a:ln>
        </p:spPr>
        <p:txBody>
          <a:bodyPr spcFirstLastPara="1" wrap="square" lIns="36000" tIns="36000" rIns="0" bIns="0" anchor="t" anchorCtr="0">
            <a:noAutofit/>
          </a:bodyPr>
          <a:lstStyle/>
          <a:p>
            <a:pPr marL="0" lvl="0" indent="0" algn="l" rtl="0">
              <a:lnSpc>
                <a:spcPct val="100000"/>
              </a:lnSpc>
              <a:spcBef>
                <a:spcPts val="0"/>
              </a:spcBef>
              <a:spcAft>
                <a:spcPts val="0"/>
              </a:spcAft>
              <a:buClr>
                <a:schemeClr val="dk2"/>
              </a:buClr>
              <a:buSzPts val="1800"/>
              <a:buFont typeface="Times New Roman"/>
              <a:buNone/>
            </a:pPr>
            <a:r>
              <a:rPr lang="fr-FR"/>
              <a:t>Gouvernance Cloud transversale</a:t>
            </a:r>
            <a:endParaRPr/>
          </a:p>
          <a:p>
            <a:pPr marL="0" lvl="0" indent="0" algn="l" rtl="0">
              <a:lnSpc>
                <a:spcPct val="100000"/>
              </a:lnSpc>
              <a:spcBef>
                <a:spcPts val="0"/>
              </a:spcBef>
              <a:spcAft>
                <a:spcPts val="0"/>
              </a:spcAft>
              <a:buClr>
                <a:schemeClr val="dk2"/>
              </a:buClr>
              <a:buSzPts val="1800"/>
              <a:buFont typeface="Times New Roman"/>
              <a:buNone/>
            </a:pPr>
            <a:r>
              <a:rPr lang="fr-FR" sz="2000"/>
              <a:t>Comment promouvoir et animer l’émergence d’un</a:t>
            </a:r>
            <a:r>
              <a:rPr lang="fr-FR" sz="2000">
                <a:solidFill>
                  <a:srgbClr val="A11C36"/>
                </a:solidFill>
              </a:rPr>
              <a:t> modèle hybride performant?</a:t>
            </a:r>
            <a:endParaRPr/>
          </a:p>
        </p:txBody>
      </p:sp>
      <p:sp>
        <p:nvSpPr>
          <p:cNvPr id="391" name="Google Shape;391;p9"/>
          <p:cNvSpPr txBox="1">
            <a:spLocks noGrp="1"/>
          </p:cNvSpPr>
          <p:nvPr>
            <p:ph type="body" idx="1"/>
          </p:nvPr>
        </p:nvSpPr>
        <p:spPr>
          <a:xfrm>
            <a:off x="250825" y="1562100"/>
            <a:ext cx="8569200" cy="3807600"/>
          </a:xfrm>
          <a:prstGeom prst="rect">
            <a:avLst/>
          </a:prstGeom>
          <a:noFill/>
          <a:ln>
            <a:noFill/>
          </a:ln>
        </p:spPr>
        <p:txBody>
          <a:bodyPr spcFirstLastPara="1" wrap="square" lIns="36000" tIns="0" rIns="0" bIns="0" anchor="t" anchorCtr="0">
            <a:noAutofit/>
          </a:bodyPr>
          <a:lstStyle/>
          <a:p>
            <a:pPr marL="114300" lvl="0" indent="0" algn="l" rtl="0">
              <a:lnSpc>
                <a:spcPct val="100000"/>
              </a:lnSpc>
              <a:spcBef>
                <a:spcPts val="0"/>
              </a:spcBef>
              <a:spcAft>
                <a:spcPts val="0"/>
              </a:spcAft>
              <a:buSzPts val="1800"/>
              <a:buNone/>
            </a:pPr>
            <a:r>
              <a:rPr lang="fr-FR"/>
              <a:t>La cible est d’atteindre une </a:t>
            </a:r>
            <a:r>
              <a:rPr lang="fr-FR" b="1"/>
              <a:t>cohérence de pratiques</a:t>
            </a:r>
            <a:r>
              <a:rPr lang="fr-FR"/>
              <a:t> au travers de la DSI et de générer des bénéfices de transformation de manière transversale. C’est </a:t>
            </a:r>
            <a:r>
              <a:rPr lang="fr-FR" b="1"/>
              <a:t>une ambition importante qui nécessite un accompagnement</a:t>
            </a:r>
            <a:r>
              <a:rPr lang="fr-FR"/>
              <a:t>.</a:t>
            </a:r>
            <a:endParaRPr/>
          </a:p>
          <a:p>
            <a:pPr marL="114300" lvl="0" indent="0" algn="l" rtl="0">
              <a:lnSpc>
                <a:spcPct val="100000"/>
              </a:lnSpc>
              <a:spcBef>
                <a:spcPts val="0"/>
              </a:spcBef>
              <a:spcAft>
                <a:spcPts val="0"/>
              </a:spcAft>
              <a:buSzPts val="1800"/>
              <a:buNone/>
            </a:pPr>
            <a:endParaRPr/>
          </a:p>
          <a:p>
            <a:pPr marL="114300" lvl="0" indent="0" algn="l" rtl="0">
              <a:lnSpc>
                <a:spcPct val="100000"/>
              </a:lnSpc>
              <a:spcBef>
                <a:spcPts val="0"/>
              </a:spcBef>
              <a:spcAft>
                <a:spcPts val="0"/>
              </a:spcAft>
              <a:buSzPts val="1800"/>
              <a:buNone/>
            </a:pPr>
            <a:r>
              <a:rPr lang="fr-FR"/>
              <a:t>Pour accompagner la transformation et assurer la convergence :</a:t>
            </a:r>
            <a:endParaRPr/>
          </a:p>
          <a:p>
            <a:pPr marL="457200" lvl="0" indent="-342900" algn="l" rtl="0">
              <a:lnSpc>
                <a:spcPct val="100000"/>
              </a:lnSpc>
              <a:spcBef>
                <a:spcPts val="600"/>
              </a:spcBef>
              <a:spcAft>
                <a:spcPts val="0"/>
              </a:spcAft>
              <a:buSzPts val="1800"/>
              <a:buFont typeface="Arial"/>
              <a:buChar char="-"/>
            </a:pPr>
            <a:r>
              <a:rPr lang="fr-FR"/>
              <a:t>Nomination d’un </a:t>
            </a:r>
            <a:r>
              <a:rPr lang="fr-FR" b="1"/>
              <a:t>Référent Cloud</a:t>
            </a:r>
            <a:r>
              <a:rPr lang="fr-FR"/>
              <a:t> pour animer la transformation, la convergence du modèle hybride</a:t>
            </a:r>
            <a:endParaRPr/>
          </a:p>
          <a:p>
            <a:pPr marL="457200" lvl="0" indent="-342900" algn="l" rtl="0">
              <a:lnSpc>
                <a:spcPct val="100000"/>
              </a:lnSpc>
              <a:spcBef>
                <a:spcPts val="600"/>
              </a:spcBef>
              <a:spcAft>
                <a:spcPts val="0"/>
              </a:spcAft>
              <a:buSzPts val="1800"/>
              <a:buFont typeface="Arial"/>
              <a:buChar char="-"/>
            </a:pPr>
            <a:r>
              <a:rPr lang="fr-FR"/>
              <a:t>Mandat clair à l’équipe </a:t>
            </a:r>
            <a:r>
              <a:rPr lang="fr-FR" b="1"/>
              <a:t>CI-CD</a:t>
            </a:r>
            <a:r>
              <a:rPr lang="fr-FR"/>
              <a:t> de construire et maintenir une </a:t>
            </a:r>
            <a:r>
              <a:rPr lang="fr-FR" b="1"/>
              <a:t>chaîne et un processus commun </a:t>
            </a:r>
            <a:r>
              <a:rPr lang="fr-FR"/>
              <a:t>– en conservant les atouts de chaque plateforme et de ses outils afin d’éviter de niveler par le bas et de prendre le plus petit dénominateur commun</a:t>
            </a:r>
            <a:endParaRPr/>
          </a:p>
          <a:p>
            <a:pPr marL="457200" lvl="0" indent="-342900" algn="l" rtl="0">
              <a:lnSpc>
                <a:spcPct val="100000"/>
              </a:lnSpc>
              <a:spcBef>
                <a:spcPts val="600"/>
              </a:spcBef>
              <a:spcAft>
                <a:spcPts val="0"/>
              </a:spcAft>
              <a:buSzPts val="1800"/>
              <a:buFont typeface="Arial"/>
              <a:buChar char="-"/>
            </a:pPr>
            <a:r>
              <a:rPr lang="fr-FR" b="1"/>
              <a:t>Création d’une instance Design Authority </a:t>
            </a:r>
            <a:r>
              <a:rPr lang="fr-FR"/>
              <a:t>d’instruction et de validation des décisions transversales ayant trait aux choix de plateformes, d’outils, de processus, sur le périmètre :</a:t>
            </a:r>
            <a:endParaRPr/>
          </a:p>
          <a:p>
            <a:pPr marL="914400" lvl="1" indent="-342900" algn="l" rtl="0">
              <a:lnSpc>
                <a:spcPct val="100000"/>
              </a:lnSpc>
              <a:spcBef>
                <a:spcPts val="400"/>
              </a:spcBef>
              <a:spcAft>
                <a:spcPts val="0"/>
              </a:spcAft>
              <a:buSzPts val="1800"/>
              <a:buFont typeface="Arial"/>
              <a:buChar char="-"/>
            </a:pPr>
            <a:r>
              <a:rPr lang="fr-FR"/>
              <a:t>Intégration et Déploiement continu (processus, outils)</a:t>
            </a:r>
            <a:endParaRPr/>
          </a:p>
          <a:p>
            <a:pPr marL="914400" lvl="1" indent="-342900" algn="l" rtl="0">
              <a:lnSpc>
                <a:spcPct val="100000"/>
              </a:lnSpc>
              <a:spcBef>
                <a:spcPts val="400"/>
              </a:spcBef>
              <a:spcAft>
                <a:spcPts val="0"/>
              </a:spcAft>
              <a:buSzPts val="1800"/>
              <a:buFont typeface="Arial"/>
              <a:buChar char="-"/>
            </a:pPr>
            <a:r>
              <a:rPr lang="fr-FR"/>
              <a:t>Plateformes interne et externe (architectures, choix des services managés, niveau de convergence…)</a:t>
            </a:r>
            <a:endParaRPr/>
          </a:p>
          <a:p>
            <a:pPr marL="914400" lvl="1" indent="-342900" algn="l" rtl="0">
              <a:lnSpc>
                <a:spcPct val="100000"/>
              </a:lnSpc>
              <a:spcBef>
                <a:spcPts val="400"/>
              </a:spcBef>
              <a:spcAft>
                <a:spcPts val="0"/>
              </a:spcAft>
              <a:buSzPts val="1800"/>
              <a:buFont typeface="Arial"/>
              <a:buChar char="-"/>
            </a:pPr>
            <a:r>
              <a:rPr lang="fr-FR"/>
              <a:t>Outillage du run (ticketing, ordonnancement, gestion des logs, sécurité, supervision, investigation, chiffrement…)</a:t>
            </a:r>
            <a:endParaRPr/>
          </a:p>
          <a:p>
            <a:pPr marL="457200" lvl="0" indent="-342900" algn="l" rtl="0">
              <a:lnSpc>
                <a:spcPct val="100000"/>
              </a:lnSpc>
              <a:spcBef>
                <a:spcPts val="600"/>
              </a:spcBef>
              <a:spcAft>
                <a:spcPts val="0"/>
              </a:spcAft>
              <a:buSzPts val="1800"/>
              <a:buFont typeface="Arial"/>
              <a:buChar char="-"/>
            </a:pPr>
            <a:r>
              <a:rPr lang="fr-FR" b="1"/>
              <a:t>Programme transversal d’accompagnement du changement</a:t>
            </a:r>
            <a:r>
              <a:rPr lang="fr-FR"/>
              <a:t> et de la communauté</a:t>
            </a:r>
            <a:endParaRPr/>
          </a:p>
          <a:p>
            <a:pPr marL="914400" lvl="1" indent="-228600" algn="l" rtl="0">
              <a:lnSpc>
                <a:spcPct val="100000"/>
              </a:lnSpc>
              <a:spcBef>
                <a:spcPts val="800"/>
              </a:spcBef>
              <a:spcAft>
                <a:spcPts val="0"/>
              </a:spcAft>
              <a:buSzPts val="1800"/>
              <a:buFont typeface="Arial"/>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826" y="121196"/>
            <a:ext cx="8425630" cy="693428"/>
          </a:xfrm>
        </p:spPr>
        <p:txBody>
          <a:bodyPr/>
          <a:lstStyle/>
          <a:p>
            <a:r>
              <a:rPr lang="fr-FR" dirty="0"/>
              <a:t>La chaîne CI/CD et le modèle hybride SwissLife</a:t>
            </a:r>
          </a:p>
        </p:txBody>
      </p:sp>
      <p:sp>
        <p:nvSpPr>
          <p:cNvPr id="4" name="Rectangle 3"/>
          <p:cNvSpPr/>
          <p:nvPr/>
        </p:nvSpPr>
        <p:spPr>
          <a:xfrm>
            <a:off x="870017" y="2654542"/>
            <a:ext cx="1488838" cy="592835"/>
          </a:xfrm>
          <a:prstGeom prst="rect">
            <a:avLst/>
          </a:prstGeom>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dirty="0">
                <a:solidFill>
                  <a:srgbClr val="92D050"/>
                </a:solidFill>
                <a:latin typeface="Arial" panose="020B0604020202020204" pitchFamily="34" charset="0"/>
                <a:cs typeface="Arial" panose="020B0604020202020204" pitchFamily="34" charset="0"/>
              </a:rPr>
              <a:t>Développement</a:t>
            </a:r>
          </a:p>
        </p:txBody>
      </p:sp>
      <p:sp>
        <p:nvSpPr>
          <p:cNvPr id="5" name="Rectangle 4"/>
          <p:cNvSpPr/>
          <p:nvPr/>
        </p:nvSpPr>
        <p:spPr>
          <a:xfrm>
            <a:off x="2563497" y="2644904"/>
            <a:ext cx="831820" cy="592835"/>
          </a:xfrm>
          <a:prstGeom prst="rect">
            <a:avLst/>
          </a:prstGeom>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dirty="0" err="1">
                <a:solidFill>
                  <a:srgbClr val="92D050"/>
                </a:solidFill>
                <a:latin typeface="Arial" panose="020B0604020202020204" pitchFamily="34" charset="0"/>
                <a:cs typeface="Arial" panose="020B0604020202020204" pitchFamily="34" charset="0"/>
              </a:rPr>
              <a:t>Build</a:t>
            </a:r>
            <a:endParaRPr lang="fr-FR" sz="1400" dirty="0">
              <a:solidFill>
                <a:srgbClr val="92D050"/>
              </a:solidFill>
              <a:latin typeface="Arial" panose="020B0604020202020204" pitchFamily="34" charset="0"/>
              <a:cs typeface="Arial" panose="020B0604020202020204" pitchFamily="34" charset="0"/>
            </a:endParaRPr>
          </a:p>
        </p:txBody>
      </p:sp>
      <p:sp>
        <p:nvSpPr>
          <p:cNvPr id="6" name="Rectangle 5"/>
          <p:cNvSpPr/>
          <p:nvPr/>
        </p:nvSpPr>
        <p:spPr>
          <a:xfrm>
            <a:off x="3594807" y="2641352"/>
            <a:ext cx="1289348" cy="592835"/>
          </a:xfrm>
          <a:prstGeom prst="rect">
            <a:avLst/>
          </a:prstGeom>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dirty="0">
                <a:solidFill>
                  <a:srgbClr val="92D050"/>
                </a:solidFill>
                <a:latin typeface="Arial" panose="020B0604020202020204" pitchFamily="34" charset="0"/>
                <a:cs typeface="Arial" panose="020B0604020202020204" pitchFamily="34" charset="0"/>
              </a:rPr>
              <a:t>Assemblage</a:t>
            </a:r>
          </a:p>
        </p:txBody>
      </p:sp>
      <p:sp>
        <p:nvSpPr>
          <p:cNvPr id="8" name="Rectangle 7"/>
          <p:cNvSpPr/>
          <p:nvPr/>
        </p:nvSpPr>
        <p:spPr>
          <a:xfrm>
            <a:off x="6715309" y="2626106"/>
            <a:ext cx="1364785" cy="592835"/>
          </a:xfrm>
          <a:prstGeom prst="rect">
            <a:avLst/>
          </a:prstGeom>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dirty="0">
                <a:solidFill>
                  <a:srgbClr val="92D050"/>
                </a:solidFill>
                <a:latin typeface="Arial" panose="020B0604020202020204" pitchFamily="34" charset="0"/>
                <a:cs typeface="Arial" panose="020B0604020202020204" pitchFamily="34" charset="0"/>
              </a:rPr>
              <a:t>Tests </a:t>
            </a:r>
          </a:p>
        </p:txBody>
      </p:sp>
      <p:sp>
        <p:nvSpPr>
          <p:cNvPr id="9" name="Flèche droite 8"/>
          <p:cNvSpPr/>
          <p:nvPr/>
        </p:nvSpPr>
        <p:spPr>
          <a:xfrm>
            <a:off x="2387447" y="2866030"/>
            <a:ext cx="176050" cy="16986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FF"/>
              </a:solidFill>
              <a:latin typeface="Arial" panose="020B0604020202020204" pitchFamily="34" charset="0"/>
              <a:cs typeface="Arial" panose="020B0604020202020204" pitchFamily="34" charset="0"/>
            </a:endParaRPr>
          </a:p>
        </p:txBody>
      </p:sp>
      <p:sp>
        <p:nvSpPr>
          <p:cNvPr id="10" name="Flèche droite 9"/>
          <p:cNvSpPr/>
          <p:nvPr/>
        </p:nvSpPr>
        <p:spPr>
          <a:xfrm>
            <a:off x="3418757" y="2852839"/>
            <a:ext cx="176050" cy="16986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FF"/>
              </a:solidFill>
              <a:latin typeface="Arial" panose="020B0604020202020204" pitchFamily="34" charset="0"/>
              <a:cs typeface="Arial" panose="020B0604020202020204" pitchFamily="34" charset="0"/>
            </a:endParaRPr>
          </a:p>
        </p:txBody>
      </p:sp>
      <p:sp>
        <p:nvSpPr>
          <p:cNvPr id="11" name="Flèche droite 10"/>
          <p:cNvSpPr/>
          <p:nvPr/>
        </p:nvSpPr>
        <p:spPr>
          <a:xfrm rot="2044554">
            <a:off x="4909105" y="2903597"/>
            <a:ext cx="176050" cy="16986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FF"/>
              </a:solidFill>
              <a:latin typeface="Arial" panose="020B0604020202020204" pitchFamily="34" charset="0"/>
              <a:cs typeface="Arial" panose="020B0604020202020204" pitchFamily="34" charset="0"/>
            </a:endParaRPr>
          </a:p>
        </p:txBody>
      </p:sp>
      <p:sp>
        <p:nvSpPr>
          <p:cNvPr id="13" name="ZoneTexte 12"/>
          <p:cNvSpPr txBox="1"/>
          <p:nvPr/>
        </p:nvSpPr>
        <p:spPr>
          <a:xfrm>
            <a:off x="250826" y="989411"/>
            <a:ext cx="8268610" cy="584775"/>
          </a:xfrm>
          <a:prstGeom prst="rect">
            <a:avLst/>
          </a:prstGeom>
          <a:noFill/>
        </p:spPr>
        <p:txBody>
          <a:bodyPr wrap="none" rtlCol="0">
            <a:spAutoFit/>
          </a:bodyPr>
          <a:lstStyle/>
          <a:p>
            <a:r>
              <a:rPr lang="fr-FR" sz="1600" dirty="0"/>
              <a:t>Le modèle hybride SwissLife vise à mutualiser au maximum les outils et les pratiques,</a:t>
            </a:r>
          </a:p>
          <a:p>
            <a:r>
              <a:rPr lang="fr-FR" sz="1600" dirty="0"/>
              <a:t>de façon à minimiser les spécificités on </a:t>
            </a:r>
            <a:r>
              <a:rPr lang="fr-FR" sz="1600" dirty="0" err="1"/>
              <a:t>prem</a:t>
            </a:r>
            <a:r>
              <a:rPr lang="fr-FR" sz="1600" dirty="0"/>
              <a:t> et cloud dans la chaîne de CI/CD</a:t>
            </a:r>
          </a:p>
        </p:txBody>
      </p:sp>
      <p:sp>
        <p:nvSpPr>
          <p:cNvPr id="14" name="Rectangle 13"/>
          <p:cNvSpPr/>
          <p:nvPr/>
        </p:nvSpPr>
        <p:spPr>
          <a:xfrm>
            <a:off x="4110668" y="4469790"/>
            <a:ext cx="936104" cy="3886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dirty="0" err="1">
                <a:solidFill>
                  <a:schemeClr val="tx2"/>
                </a:solidFill>
                <a:latin typeface="Arial" panose="020B0604020202020204" pitchFamily="34" charset="0"/>
                <a:cs typeface="Arial" panose="020B0604020202020204" pitchFamily="34" charset="0"/>
              </a:rPr>
              <a:t>OnPrem</a:t>
            </a:r>
            <a:endParaRPr lang="fr-FR" sz="1400" dirty="0">
              <a:solidFill>
                <a:schemeClr val="tx2"/>
              </a:solidFill>
              <a:latin typeface="Arial" panose="020B0604020202020204" pitchFamily="34" charset="0"/>
              <a:cs typeface="Arial" panose="020B0604020202020204" pitchFamily="34" charset="0"/>
            </a:endParaRPr>
          </a:p>
        </p:txBody>
      </p:sp>
      <p:sp>
        <p:nvSpPr>
          <p:cNvPr id="15" name="Rectangle 14"/>
          <p:cNvSpPr/>
          <p:nvPr/>
        </p:nvSpPr>
        <p:spPr>
          <a:xfrm>
            <a:off x="5241929" y="4469790"/>
            <a:ext cx="936104" cy="388625"/>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dirty="0">
                <a:solidFill>
                  <a:schemeClr val="accent3">
                    <a:lumMod val="60000"/>
                    <a:lumOff val="40000"/>
                  </a:schemeClr>
                </a:solidFill>
                <a:latin typeface="Arial" panose="020B0604020202020204" pitchFamily="34" charset="0"/>
                <a:cs typeface="Arial" panose="020B0604020202020204" pitchFamily="34" charset="0"/>
              </a:rPr>
              <a:t>Cloud</a:t>
            </a:r>
          </a:p>
        </p:txBody>
      </p:sp>
      <p:sp>
        <p:nvSpPr>
          <p:cNvPr id="16" name="Rectangle 15"/>
          <p:cNvSpPr/>
          <p:nvPr/>
        </p:nvSpPr>
        <p:spPr>
          <a:xfrm>
            <a:off x="2979407" y="4469790"/>
            <a:ext cx="936104" cy="388625"/>
          </a:xfrm>
          <a:prstGeom prst="rect">
            <a:avLst/>
          </a:prstGeom>
          <a:ln>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dirty="0">
                <a:solidFill>
                  <a:srgbClr val="92D050"/>
                </a:solidFill>
                <a:latin typeface="Arial" panose="020B0604020202020204" pitchFamily="34" charset="0"/>
                <a:cs typeface="Arial" panose="020B0604020202020204" pitchFamily="34" charset="0"/>
              </a:rPr>
              <a:t>Commun</a:t>
            </a:r>
          </a:p>
        </p:txBody>
      </p:sp>
      <p:sp>
        <p:nvSpPr>
          <p:cNvPr id="20" name="Rectangle 19"/>
          <p:cNvSpPr/>
          <p:nvPr/>
        </p:nvSpPr>
        <p:spPr>
          <a:xfrm>
            <a:off x="2049980" y="2656730"/>
            <a:ext cx="309824" cy="20573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solidFill>
                <a:schemeClr val="tx2"/>
              </a:solidFill>
              <a:latin typeface="Arial" panose="020B0604020202020204" pitchFamily="34" charset="0"/>
              <a:cs typeface="Arial" panose="020B0604020202020204" pitchFamily="34" charset="0"/>
            </a:endParaRPr>
          </a:p>
        </p:txBody>
      </p:sp>
      <p:sp>
        <p:nvSpPr>
          <p:cNvPr id="21" name="Rectangle 20"/>
          <p:cNvSpPr/>
          <p:nvPr/>
        </p:nvSpPr>
        <p:spPr>
          <a:xfrm>
            <a:off x="2065893" y="3043216"/>
            <a:ext cx="306649" cy="204161"/>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solidFill>
                <a:schemeClr val="accent3">
                  <a:lumMod val="60000"/>
                  <a:lumOff val="40000"/>
                </a:schemeClr>
              </a:solidFill>
              <a:latin typeface="Arial" panose="020B0604020202020204" pitchFamily="34" charset="0"/>
              <a:cs typeface="Arial" panose="020B0604020202020204" pitchFamily="34" charset="0"/>
            </a:endParaRPr>
          </a:p>
        </p:txBody>
      </p:sp>
      <p:sp>
        <p:nvSpPr>
          <p:cNvPr id="23" name="Rectangle 22"/>
          <p:cNvSpPr/>
          <p:nvPr/>
        </p:nvSpPr>
        <p:spPr>
          <a:xfrm>
            <a:off x="4368124" y="2651198"/>
            <a:ext cx="503263" cy="20573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solidFill>
                <a:schemeClr val="tx2"/>
              </a:solidFill>
              <a:latin typeface="Arial" panose="020B0604020202020204" pitchFamily="34" charset="0"/>
              <a:cs typeface="Arial" panose="020B0604020202020204" pitchFamily="34" charset="0"/>
            </a:endParaRPr>
          </a:p>
        </p:txBody>
      </p:sp>
      <p:sp>
        <p:nvSpPr>
          <p:cNvPr id="24" name="Rectangle 23"/>
          <p:cNvSpPr/>
          <p:nvPr/>
        </p:nvSpPr>
        <p:spPr>
          <a:xfrm>
            <a:off x="5104457" y="3043216"/>
            <a:ext cx="1404963" cy="204161"/>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dirty="0">
                <a:solidFill>
                  <a:schemeClr val="accent3">
                    <a:lumMod val="60000"/>
                    <a:lumOff val="40000"/>
                  </a:schemeClr>
                </a:solidFill>
                <a:latin typeface="Arial" panose="020B0604020202020204" pitchFamily="34" charset="0"/>
                <a:cs typeface="Arial" panose="020B0604020202020204" pitchFamily="34" charset="0"/>
              </a:rPr>
              <a:t>Déploiement</a:t>
            </a:r>
          </a:p>
        </p:txBody>
      </p:sp>
      <p:sp>
        <p:nvSpPr>
          <p:cNvPr id="25" name="Rectangle 24"/>
          <p:cNvSpPr/>
          <p:nvPr/>
        </p:nvSpPr>
        <p:spPr>
          <a:xfrm>
            <a:off x="5092921" y="2523238"/>
            <a:ext cx="1416500" cy="20573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dirty="0">
                <a:solidFill>
                  <a:schemeClr val="tx2"/>
                </a:solidFill>
                <a:latin typeface="Arial" panose="020B0604020202020204" pitchFamily="34" charset="0"/>
                <a:cs typeface="Arial" panose="020B0604020202020204" pitchFamily="34" charset="0"/>
              </a:rPr>
              <a:t>Déploiement</a:t>
            </a:r>
          </a:p>
        </p:txBody>
      </p:sp>
      <p:sp>
        <p:nvSpPr>
          <p:cNvPr id="26" name="Flèche droite 25"/>
          <p:cNvSpPr/>
          <p:nvPr/>
        </p:nvSpPr>
        <p:spPr>
          <a:xfrm rot="19517969">
            <a:off x="4916977" y="2728973"/>
            <a:ext cx="176050" cy="16986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FF"/>
              </a:solidFill>
              <a:latin typeface="Arial" panose="020B0604020202020204" pitchFamily="34" charset="0"/>
              <a:cs typeface="Arial" panose="020B0604020202020204" pitchFamily="34" charset="0"/>
            </a:endParaRPr>
          </a:p>
        </p:txBody>
      </p:sp>
      <p:sp>
        <p:nvSpPr>
          <p:cNvPr id="27" name="Flèche droite 26"/>
          <p:cNvSpPr/>
          <p:nvPr/>
        </p:nvSpPr>
        <p:spPr>
          <a:xfrm rot="2044554">
            <a:off x="6514883" y="2626809"/>
            <a:ext cx="176050" cy="16986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FF"/>
              </a:solidFill>
              <a:latin typeface="Arial" panose="020B0604020202020204" pitchFamily="34" charset="0"/>
              <a:cs typeface="Arial" panose="020B0604020202020204" pitchFamily="34" charset="0"/>
            </a:endParaRPr>
          </a:p>
        </p:txBody>
      </p:sp>
      <p:sp>
        <p:nvSpPr>
          <p:cNvPr id="28" name="Flèche droite 27"/>
          <p:cNvSpPr/>
          <p:nvPr/>
        </p:nvSpPr>
        <p:spPr>
          <a:xfrm rot="19517969">
            <a:off x="6529574" y="2950960"/>
            <a:ext cx="176050" cy="16986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FF"/>
              </a:solidFill>
              <a:latin typeface="Arial" panose="020B0604020202020204" pitchFamily="34" charset="0"/>
              <a:cs typeface="Arial" panose="020B0604020202020204" pitchFamily="34" charset="0"/>
            </a:endParaRPr>
          </a:p>
        </p:txBody>
      </p:sp>
      <p:sp>
        <p:nvSpPr>
          <p:cNvPr id="29" name="Rectangle 28"/>
          <p:cNvSpPr/>
          <p:nvPr/>
        </p:nvSpPr>
        <p:spPr>
          <a:xfrm>
            <a:off x="4368124" y="3014244"/>
            <a:ext cx="508381" cy="204161"/>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solidFill>
                <a:schemeClr val="accent3">
                  <a:lumMod val="60000"/>
                  <a:lumOff val="40000"/>
                </a:schemeClr>
              </a:solidFill>
              <a:latin typeface="Arial" panose="020B0604020202020204" pitchFamily="34" charset="0"/>
              <a:cs typeface="Arial" panose="020B0604020202020204" pitchFamily="34" charset="0"/>
            </a:endParaRPr>
          </a:p>
        </p:txBody>
      </p:sp>
      <p:sp>
        <p:nvSpPr>
          <p:cNvPr id="30" name="Ellipse 29"/>
          <p:cNvSpPr/>
          <p:nvPr/>
        </p:nvSpPr>
        <p:spPr>
          <a:xfrm>
            <a:off x="3682555" y="3494792"/>
            <a:ext cx="1241787" cy="50405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100" dirty="0" err="1">
                <a:solidFill>
                  <a:schemeClr val="accent3">
                    <a:lumMod val="60000"/>
                    <a:lumOff val="40000"/>
                  </a:schemeClr>
                </a:solidFill>
                <a:latin typeface="Arial" panose="020B0604020202020204" pitchFamily="34" charset="0"/>
                <a:cs typeface="Arial" panose="020B0604020202020204" pitchFamily="34" charset="0"/>
              </a:rPr>
              <a:t>Templates</a:t>
            </a:r>
            <a:r>
              <a:rPr lang="fr-FR" sz="1100" dirty="0">
                <a:solidFill>
                  <a:schemeClr val="accent3">
                    <a:lumMod val="60000"/>
                    <a:lumOff val="40000"/>
                  </a:schemeClr>
                </a:solidFill>
                <a:latin typeface="Arial" panose="020B0604020202020204" pitchFamily="34" charset="0"/>
                <a:cs typeface="Arial" panose="020B0604020202020204" pitchFamily="34" charset="0"/>
              </a:rPr>
              <a:t> Cloud</a:t>
            </a:r>
          </a:p>
        </p:txBody>
      </p:sp>
      <p:sp>
        <p:nvSpPr>
          <p:cNvPr id="31" name="Ellipse 30"/>
          <p:cNvSpPr/>
          <p:nvPr/>
        </p:nvSpPr>
        <p:spPr>
          <a:xfrm>
            <a:off x="3726557" y="1881168"/>
            <a:ext cx="1241787" cy="504056"/>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100" dirty="0" err="1">
                <a:solidFill>
                  <a:schemeClr val="tx2"/>
                </a:solidFill>
                <a:latin typeface="Arial" panose="020B0604020202020204" pitchFamily="34" charset="0"/>
                <a:cs typeface="Arial" panose="020B0604020202020204" pitchFamily="34" charset="0"/>
              </a:rPr>
              <a:t>Templates</a:t>
            </a:r>
            <a:r>
              <a:rPr lang="fr-FR" sz="1100" dirty="0">
                <a:solidFill>
                  <a:schemeClr val="tx2"/>
                </a:solidFill>
                <a:latin typeface="Arial" panose="020B0604020202020204" pitchFamily="34" charset="0"/>
                <a:cs typeface="Arial" panose="020B0604020202020204" pitchFamily="34" charset="0"/>
              </a:rPr>
              <a:t> On Prem</a:t>
            </a:r>
          </a:p>
        </p:txBody>
      </p:sp>
      <p:sp>
        <p:nvSpPr>
          <p:cNvPr id="32" name="Flèche droite 31"/>
          <p:cNvSpPr/>
          <p:nvPr/>
        </p:nvSpPr>
        <p:spPr>
          <a:xfrm rot="4499296">
            <a:off x="4385863" y="2433621"/>
            <a:ext cx="176050" cy="16986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FF"/>
              </a:solidFill>
              <a:latin typeface="Arial" panose="020B0604020202020204" pitchFamily="34" charset="0"/>
              <a:cs typeface="Arial" panose="020B0604020202020204" pitchFamily="34" charset="0"/>
            </a:endParaRPr>
          </a:p>
        </p:txBody>
      </p:sp>
      <p:sp>
        <p:nvSpPr>
          <p:cNvPr id="33" name="Flèche droite 32"/>
          <p:cNvSpPr/>
          <p:nvPr/>
        </p:nvSpPr>
        <p:spPr>
          <a:xfrm rot="17554150">
            <a:off x="4371636" y="3278859"/>
            <a:ext cx="176050" cy="16986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FF"/>
              </a:solidFill>
              <a:latin typeface="Arial" panose="020B0604020202020204" pitchFamily="34" charset="0"/>
              <a:cs typeface="Arial" panose="020B0604020202020204" pitchFamily="34" charset="0"/>
            </a:endParaRPr>
          </a:p>
        </p:txBody>
      </p:sp>
      <p:sp>
        <p:nvSpPr>
          <p:cNvPr id="34" name="Rectangle 33"/>
          <p:cNvSpPr/>
          <p:nvPr/>
        </p:nvSpPr>
        <p:spPr>
          <a:xfrm>
            <a:off x="1763688" y="1898918"/>
            <a:ext cx="1584177" cy="45452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200" dirty="0">
                <a:solidFill>
                  <a:schemeClr val="tx2"/>
                </a:solidFill>
                <a:latin typeface="Arial" panose="020B0604020202020204" pitchFamily="34" charset="0"/>
                <a:cs typeface="Arial" panose="020B0604020202020204" pitchFamily="34" charset="0"/>
              </a:rPr>
              <a:t>Chaîne </a:t>
            </a:r>
            <a:r>
              <a:rPr lang="fr-FR" sz="1200" dirty="0" err="1">
                <a:solidFill>
                  <a:schemeClr val="tx2"/>
                </a:solidFill>
                <a:latin typeface="Arial" panose="020B0604020202020204" pitchFamily="34" charset="0"/>
                <a:cs typeface="Arial" panose="020B0604020202020204" pitchFamily="34" charset="0"/>
              </a:rPr>
              <a:t>build</a:t>
            </a:r>
            <a:r>
              <a:rPr lang="fr-FR" sz="1200" dirty="0">
                <a:solidFill>
                  <a:schemeClr val="tx2"/>
                </a:solidFill>
                <a:latin typeface="Arial" panose="020B0604020202020204" pitchFamily="34" charset="0"/>
                <a:cs typeface="Arial" panose="020B0604020202020204" pitchFamily="34" charset="0"/>
              </a:rPr>
              <a:t> plateforme </a:t>
            </a:r>
            <a:r>
              <a:rPr lang="fr-FR" sz="1200" dirty="0" err="1">
                <a:solidFill>
                  <a:schemeClr val="tx2"/>
                </a:solidFill>
                <a:latin typeface="Arial" panose="020B0604020202020204" pitchFamily="34" charset="0"/>
                <a:cs typeface="Arial" panose="020B0604020202020204" pitchFamily="34" charset="0"/>
              </a:rPr>
              <a:t>OnPrem</a:t>
            </a:r>
            <a:endParaRPr lang="fr-FR" sz="1200" dirty="0">
              <a:solidFill>
                <a:schemeClr val="tx2"/>
              </a:solidFill>
              <a:latin typeface="Arial" panose="020B0604020202020204" pitchFamily="34" charset="0"/>
              <a:cs typeface="Arial" panose="020B0604020202020204" pitchFamily="34" charset="0"/>
            </a:endParaRPr>
          </a:p>
        </p:txBody>
      </p:sp>
      <p:sp>
        <p:nvSpPr>
          <p:cNvPr id="35" name="Rectangle 34"/>
          <p:cNvSpPr/>
          <p:nvPr/>
        </p:nvSpPr>
        <p:spPr>
          <a:xfrm>
            <a:off x="1763688" y="3504317"/>
            <a:ext cx="1584177" cy="492016"/>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200" dirty="0">
                <a:solidFill>
                  <a:schemeClr val="accent3">
                    <a:lumMod val="60000"/>
                    <a:lumOff val="40000"/>
                  </a:schemeClr>
                </a:solidFill>
                <a:latin typeface="Arial" panose="020B0604020202020204" pitchFamily="34" charset="0"/>
                <a:cs typeface="Arial" panose="020B0604020202020204" pitchFamily="34" charset="0"/>
              </a:rPr>
              <a:t>Chaîne </a:t>
            </a:r>
            <a:r>
              <a:rPr lang="fr-FR" sz="1200" dirty="0" err="1">
                <a:solidFill>
                  <a:schemeClr val="accent3">
                    <a:lumMod val="60000"/>
                    <a:lumOff val="40000"/>
                  </a:schemeClr>
                </a:solidFill>
                <a:latin typeface="Arial" panose="020B0604020202020204" pitchFamily="34" charset="0"/>
                <a:cs typeface="Arial" panose="020B0604020202020204" pitchFamily="34" charset="0"/>
              </a:rPr>
              <a:t>build</a:t>
            </a:r>
            <a:r>
              <a:rPr lang="fr-FR" sz="1200" dirty="0">
                <a:solidFill>
                  <a:schemeClr val="accent3">
                    <a:lumMod val="60000"/>
                    <a:lumOff val="40000"/>
                  </a:schemeClr>
                </a:solidFill>
                <a:latin typeface="Arial" panose="020B0604020202020204" pitchFamily="34" charset="0"/>
                <a:cs typeface="Arial" panose="020B0604020202020204" pitchFamily="34" charset="0"/>
              </a:rPr>
              <a:t> plateforme Cloud</a:t>
            </a:r>
          </a:p>
        </p:txBody>
      </p:sp>
      <p:sp>
        <p:nvSpPr>
          <p:cNvPr id="36" name="Flèche droite 35"/>
          <p:cNvSpPr/>
          <p:nvPr/>
        </p:nvSpPr>
        <p:spPr>
          <a:xfrm>
            <a:off x="3447459" y="2037580"/>
            <a:ext cx="176050" cy="16986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FF"/>
              </a:solidFill>
              <a:latin typeface="Arial" panose="020B0604020202020204" pitchFamily="34" charset="0"/>
              <a:cs typeface="Arial" panose="020B0604020202020204" pitchFamily="34" charset="0"/>
            </a:endParaRPr>
          </a:p>
        </p:txBody>
      </p:sp>
      <p:sp>
        <p:nvSpPr>
          <p:cNvPr id="37" name="Flèche droite 36"/>
          <p:cNvSpPr/>
          <p:nvPr/>
        </p:nvSpPr>
        <p:spPr>
          <a:xfrm>
            <a:off x="3418757" y="3661314"/>
            <a:ext cx="176050" cy="16986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FF"/>
              </a:solidFill>
              <a:latin typeface="Arial" panose="020B0604020202020204" pitchFamily="34" charset="0"/>
              <a:cs typeface="Arial" panose="020B0604020202020204" pitchFamily="34" charset="0"/>
            </a:endParaRPr>
          </a:p>
        </p:txBody>
      </p:sp>
      <p:sp>
        <p:nvSpPr>
          <p:cNvPr id="38" name="Rectangle 37"/>
          <p:cNvSpPr/>
          <p:nvPr/>
        </p:nvSpPr>
        <p:spPr>
          <a:xfrm>
            <a:off x="6723405" y="3031201"/>
            <a:ext cx="247812" cy="183438"/>
          </a:xfrm>
          <a:prstGeom prst="rect">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solidFill>
                <a:schemeClr val="accent3">
                  <a:lumMod val="60000"/>
                  <a:lumOff val="40000"/>
                </a:schemeClr>
              </a:solidFill>
              <a:latin typeface="Arial" panose="020B0604020202020204" pitchFamily="34" charset="0"/>
              <a:cs typeface="Arial" panose="020B0604020202020204" pitchFamily="34" charset="0"/>
            </a:endParaRPr>
          </a:p>
        </p:txBody>
      </p:sp>
      <p:sp>
        <p:nvSpPr>
          <p:cNvPr id="39" name="Rectangle 38"/>
          <p:cNvSpPr/>
          <p:nvPr/>
        </p:nvSpPr>
        <p:spPr>
          <a:xfrm>
            <a:off x="6723405" y="2641352"/>
            <a:ext cx="247812" cy="18343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solidFill>
                <a:schemeClr val="tx2"/>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A10250A2-4087-4E78-A667-151882088691}"/>
              </a:ext>
            </a:extLst>
          </p:cNvPr>
          <p:cNvSpPr/>
          <p:nvPr/>
        </p:nvSpPr>
        <p:spPr>
          <a:xfrm>
            <a:off x="6364806" y="4469789"/>
            <a:ext cx="936104" cy="388625"/>
          </a:xfrm>
          <a:prstGeom prst="rect">
            <a:avLst/>
          </a:prstGeom>
          <a:ln>
            <a:solidFill>
              <a:srgbClr val="0070C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dirty="0">
                <a:solidFill>
                  <a:srgbClr val="0070C0"/>
                </a:solidFill>
                <a:latin typeface="Arial" panose="020B0604020202020204" pitchFamily="34" charset="0"/>
                <a:cs typeface="Arial" panose="020B0604020202020204" pitchFamily="34" charset="0"/>
              </a:rPr>
              <a:t>MVS</a:t>
            </a:r>
          </a:p>
        </p:txBody>
      </p:sp>
      <p:sp>
        <p:nvSpPr>
          <p:cNvPr id="3" name="Bulle narrative : rectangle à coins arrondis 2">
            <a:extLst>
              <a:ext uri="{FF2B5EF4-FFF2-40B4-BE49-F238E27FC236}">
                <a16:creationId xmlns:a16="http://schemas.microsoft.com/office/drawing/2014/main" id="{607293DE-A55D-4F2A-A927-C44D1AA77262}"/>
              </a:ext>
            </a:extLst>
          </p:cNvPr>
          <p:cNvSpPr/>
          <p:nvPr/>
        </p:nvSpPr>
        <p:spPr>
          <a:xfrm>
            <a:off x="7583332" y="4463276"/>
            <a:ext cx="936104" cy="388625"/>
          </a:xfrm>
          <a:prstGeom prst="wedgeRoundRectCallout">
            <a:avLst>
              <a:gd name="adj1" fmla="val -78705"/>
              <a:gd name="adj2" fmla="val -9445"/>
              <a:gd name="adj3" fmla="val 16667"/>
            </a:avLst>
          </a:prstGeom>
          <a:ln>
            <a:solidFill>
              <a:srgbClr val="0070C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100" dirty="0">
                <a:solidFill>
                  <a:srgbClr val="0070C0"/>
                </a:solidFill>
                <a:latin typeface="Arial" panose="020B0604020202020204" pitchFamily="34" charset="0"/>
                <a:cs typeface="Arial" panose="020B0604020202020204" pitchFamily="34" charset="0"/>
              </a:rPr>
              <a:t>Accostage à confirmer</a:t>
            </a:r>
          </a:p>
        </p:txBody>
      </p:sp>
      <p:sp>
        <p:nvSpPr>
          <p:cNvPr id="42" name="Rectangle 41">
            <a:extLst>
              <a:ext uri="{FF2B5EF4-FFF2-40B4-BE49-F238E27FC236}">
                <a16:creationId xmlns:a16="http://schemas.microsoft.com/office/drawing/2014/main" id="{7A02308B-9FB3-41A5-87B8-25A2E52807CD}"/>
              </a:ext>
            </a:extLst>
          </p:cNvPr>
          <p:cNvSpPr/>
          <p:nvPr/>
        </p:nvSpPr>
        <p:spPr>
          <a:xfrm>
            <a:off x="1711503" y="2669844"/>
            <a:ext cx="309824" cy="182995"/>
          </a:xfrm>
          <a:prstGeom prst="rect">
            <a:avLst/>
          </a:prstGeom>
          <a:ln>
            <a:solidFill>
              <a:srgbClr val="0070C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solidFill>
                <a:srgbClr val="0070C0"/>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128A14A9-6377-4168-AEE0-2E2A1C7166BB}"/>
              </a:ext>
            </a:extLst>
          </p:cNvPr>
          <p:cNvSpPr/>
          <p:nvPr/>
        </p:nvSpPr>
        <p:spPr>
          <a:xfrm>
            <a:off x="3064681" y="2653487"/>
            <a:ext cx="309824" cy="182995"/>
          </a:xfrm>
          <a:prstGeom prst="rect">
            <a:avLst/>
          </a:prstGeom>
          <a:ln>
            <a:solidFill>
              <a:srgbClr val="0070C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solidFill>
                <a:srgbClr val="0070C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2479F5C-B07E-4522-87FF-6EEE6D39C1A8}"/>
              </a:ext>
            </a:extLst>
          </p:cNvPr>
          <p:cNvSpPr/>
          <p:nvPr/>
        </p:nvSpPr>
        <p:spPr>
          <a:xfrm>
            <a:off x="3616160" y="2662567"/>
            <a:ext cx="309824" cy="182995"/>
          </a:xfrm>
          <a:prstGeom prst="rect">
            <a:avLst/>
          </a:prstGeom>
          <a:ln>
            <a:solidFill>
              <a:srgbClr val="0070C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solidFill>
                <a:srgbClr val="0070C0"/>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A7925759-374B-4888-9698-1ADF5DB2BD00}"/>
              </a:ext>
            </a:extLst>
          </p:cNvPr>
          <p:cNvSpPr/>
          <p:nvPr/>
        </p:nvSpPr>
        <p:spPr>
          <a:xfrm>
            <a:off x="5125720" y="3386171"/>
            <a:ext cx="1404963" cy="182995"/>
          </a:xfrm>
          <a:prstGeom prst="rect">
            <a:avLst/>
          </a:prstGeom>
          <a:ln>
            <a:solidFill>
              <a:srgbClr val="0070C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dirty="0">
                <a:solidFill>
                  <a:srgbClr val="0070C0"/>
                </a:solidFill>
                <a:latin typeface="Arial" panose="020B0604020202020204" pitchFamily="34" charset="0"/>
                <a:cs typeface="Arial" panose="020B0604020202020204" pitchFamily="34" charset="0"/>
              </a:rPr>
              <a:t>Déploiement</a:t>
            </a:r>
          </a:p>
        </p:txBody>
      </p:sp>
      <p:sp>
        <p:nvSpPr>
          <p:cNvPr id="46" name="Flèche droite 10">
            <a:extLst>
              <a:ext uri="{FF2B5EF4-FFF2-40B4-BE49-F238E27FC236}">
                <a16:creationId xmlns:a16="http://schemas.microsoft.com/office/drawing/2014/main" id="{C45AB8C2-842F-4A42-9A2C-95A82F8D6A41}"/>
              </a:ext>
            </a:extLst>
          </p:cNvPr>
          <p:cNvSpPr/>
          <p:nvPr/>
        </p:nvSpPr>
        <p:spPr>
          <a:xfrm rot="3225828">
            <a:off x="4909105" y="3231203"/>
            <a:ext cx="176050" cy="16986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FF"/>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54A61BF8-8008-4DBC-AD2B-4FFCB4F00B2C}"/>
              </a:ext>
            </a:extLst>
          </p:cNvPr>
          <p:cNvSpPr/>
          <p:nvPr/>
        </p:nvSpPr>
        <p:spPr>
          <a:xfrm>
            <a:off x="7770270" y="2641352"/>
            <a:ext cx="309824" cy="182995"/>
          </a:xfrm>
          <a:prstGeom prst="rect">
            <a:avLst/>
          </a:prstGeom>
          <a:ln>
            <a:solidFill>
              <a:srgbClr val="0070C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1400" dirty="0">
              <a:solidFill>
                <a:srgbClr val="0070C0"/>
              </a:solidFill>
              <a:latin typeface="Arial" panose="020B0604020202020204" pitchFamily="34" charset="0"/>
              <a:cs typeface="Arial" panose="020B0604020202020204" pitchFamily="34" charset="0"/>
            </a:endParaRPr>
          </a:p>
        </p:txBody>
      </p:sp>
      <p:sp>
        <p:nvSpPr>
          <p:cNvPr id="50" name="Flèche droite 10">
            <a:extLst>
              <a:ext uri="{FF2B5EF4-FFF2-40B4-BE49-F238E27FC236}">
                <a16:creationId xmlns:a16="http://schemas.microsoft.com/office/drawing/2014/main" id="{8D6E8F6A-B331-4BEA-9AA0-2B66AF8B1616}"/>
              </a:ext>
            </a:extLst>
          </p:cNvPr>
          <p:cNvSpPr/>
          <p:nvPr/>
        </p:nvSpPr>
        <p:spPr>
          <a:xfrm rot="19125648">
            <a:off x="6561756" y="3246739"/>
            <a:ext cx="176050" cy="169860"/>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0511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Google Shape;398;g6c30062fdb_1_409"/>
          <p:cNvSpPr/>
          <p:nvPr/>
        </p:nvSpPr>
        <p:spPr>
          <a:xfrm>
            <a:off x="284481" y="2355750"/>
            <a:ext cx="8757920" cy="3212847"/>
          </a:xfrm>
          <a:prstGeom prst="roundRect">
            <a:avLst>
              <a:gd name="adj" fmla="val 6680"/>
            </a:avLst>
          </a:prstGeom>
          <a:solidFill>
            <a:srgbClr val="F2F2F2"/>
          </a:solidFill>
          <a:ln>
            <a:noFill/>
          </a:ln>
        </p:spPr>
        <p:txBody>
          <a:bodyPr spcFirstLastPara="1" wrap="square" lIns="18000" tIns="18000" rIns="18000" bIns="18000" anchor="t" anchorCtr="0">
            <a:noAutofit/>
          </a:bodyPr>
          <a:lstStyle/>
          <a:p>
            <a:pPr marL="0" marR="0" lvl="0" indent="0" algn="ctr" rtl="0">
              <a:spcBef>
                <a:spcPts val="0"/>
              </a:spcBef>
              <a:spcAft>
                <a:spcPts val="0"/>
              </a:spcAft>
              <a:buClr>
                <a:schemeClr val="dk1"/>
              </a:buClr>
              <a:buSzPts val="1000"/>
              <a:buFont typeface="Arial"/>
              <a:buNone/>
            </a:pPr>
            <a:endParaRPr sz="1000" b="1" dirty="0">
              <a:solidFill>
                <a:schemeClr val="accent1"/>
              </a:solidFill>
              <a:latin typeface="Arial"/>
              <a:ea typeface="Arial"/>
              <a:cs typeface="Arial"/>
              <a:sym typeface="Arial"/>
            </a:endParaRPr>
          </a:p>
        </p:txBody>
      </p:sp>
      <p:sp>
        <p:nvSpPr>
          <p:cNvPr id="397" name="Google Shape;397;g6c30062fdb_1_409"/>
          <p:cNvSpPr/>
          <p:nvPr/>
        </p:nvSpPr>
        <p:spPr>
          <a:xfrm>
            <a:off x="6704700" y="2810040"/>
            <a:ext cx="2184185" cy="2585757"/>
          </a:xfrm>
          <a:prstGeom prst="roundRect">
            <a:avLst>
              <a:gd name="adj" fmla="val 7828"/>
            </a:avLst>
          </a:prstGeom>
          <a:ln/>
        </p:spPr>
        <p:style>
          <a:lnRef idx="2">
            <a:schemeClr val="dk1"/>
          </a:lnRef>
          <a:fillRef idx="1">
            <a:schemeClr val="lt1"/>
          </a:fillRef>
          <a:effectRef idx="0">
            <a:schemeClr val="dk1"/>
          </a:effectRef>
          <a:fontRef idx="minor">
            <a:schemeClr val="dk1"/>
          </a:fontRef>
        </p:style>
        <p:txBody>
          <a:bodyPr spcFirstLastPara="1" wrap="square" lIns="18000" tIns="18000" rIns="18000" bIns="18000" anchor="t" anchorCtr="0">
            <a:noAutofit/>
          </a:bodyPr>
          <a:lstStyle/>
          <a:p>
            <a:pPr marL="0" marR="0" lvl="0" indent="0" algn="r" rtl="0">
              <a:spcBef>
                <a:spcPts val="0"/>
              </a:spcBef>
              <a:spcAft>
                <a:spcPts val="0"/>
              </a:spcAft>
              <a:buClr>
                <a:schemeClr val="dk1"/>
              </a:buClr>
              <a:buSzPts val="1000"/>
              <a:buFont typeface="Arial"/>
              <a:buNone/>
            </a:pPr>
            <a:endParaRPr sz="1000" b="1">
              <a:solidFill>
                <a:schemeClr val="dk1"/>
              </a:solidFill>
              <a:latin typeface="Arial"/>
              <a:ea typeface="Arial"/>
              <a:cs typeface="Arial"/>
              <a:sym typeface="Arial"/>
            </a:endParaRPr>
          </a:p>
        </p:txBody>
      </p:sp>
      <p:sp>
        <p:nvSpPr>
          <p:cNvPr id="399" name="Google Shape;399;g6c30062fdb_1_409"/>
          <p:cNvSpPr txBox="1">
            <a:spLocks noGrp="1"/>
          </p:cNvSpPr>
          <p:nvPr>
            <p:ph type="title"/>
          </p:nvPr>
        </p:nvSpPr>
        <p:spPr>
          <a:xfrm>
            <a:off x="250826" y="99765"/>
            <a:ext cx="8562300" cy="885600"/>
          </a:xfrm>
          <a:prstGeom prst="rect">
            <a:avLst/>
          </a:prstGeom>
          <a:noFill/>
          <a:ln>
            <a:noFill/>
          </a:ln>
        </p:spPr>
        <p:txBody>
          <a:bodyPr spcFirstLastPara="1" wrap="square" lIns="36000" tIns="36000" rIns="0" bIns="0" anchor="t" anchorCtr="0">
            <a:noAutofit/>
          </a:bodyPr>
          <a:lstStyle/>
          <a:p>
            <a:pPr marL="0" lvl="0" indent="0" algn="l" rtl="0">
              <a:spcBef>
                <a:spcPts val="0"/>
              </a:spcBef>
              <a:spcAft>
                <a:spcPts val="0"/>
              </a:spcAft>
              <a:buClr>
                <a:schemeClr val="dk2"/>
              </a:buClr>
              <a:buSzPts val="2400"/>
              <a:buFont typeface="Times New Roman"/>
              <a:buNone/>
            </a:pPr>
            <a:r>
              <a:rPr lang="fr-FR" dirty="0"/>
              <a:t>Schéma de principe de l’organisation des équipes cloud hybride</a:t>
            </a:r>
            <a:endParaRPr dirty="0"/>
          </a:p>
        </p:txBody>
      </p:sp>
      <p:sp>
        <p:nvSpPr>
          <p:cNvPr id="400" name="Google Shape;400;g6c30062fdb_1_409"/>
          <p:cNvSpPr/>
          <p:nvPr/>
        </p:nvSpPr>
        <p:spPr>
          <a:xfrm>
            <a:off x="670325" y="4711269"/>
            <a:ext cx="2529600" cy="660345"/>
          </a:xfrm>
          <a:prstGeom prst="rect">
            <a:avLst/>
          </a:prstGeom>
          <a:solidFill>
            <a:srgbClr val="EBD1D6"/>
          </a:solidFill>
          <a:ln>
            <a:noFill/>
          </a:ln>
        </p:spPr>
        <p:txBody>
          <a:bodyPr spcFirstLastPara="1" wrap="square" lIns="91425" tIns="36000" rIns="91425" bIns="36000" anchor="t" anchorCtr="0">
            <a:noAutofit/>
          </a:bodyPr>
          <a:lstStyle/>
          <a:p>
            <a:pPr marL="0" marR="0" lvl="0" indent="0" algn="l" rtl="0">
              <a:spcBef>
                <a:spcPts val="0"/>
              </a:spcBef>
              <a:spcAft>
                <a:spcPts val="0"/>
              </a:spcAft>
              <a:buClr>
                <a:schemeClr val="dk1"/>
              </a:buClr>
              <a:buSzPts val="1000"/>
              <a:buFont typeface="Arial"/>
              <a:buNone/>
            </a:pPr>
            <a:r>
              <a:rPr lang="fr-FR" sz="1000" b="1" dirty="0">
                <a:solidFill>
                  <a:schemeClr val="dk1"/>
                </a:solidFill>
              </a:rPr>
              <a:t>Equipe Cloud </a:t>
            </a:r>
            <a:r>
              <a:rPr lang="fr-FR" sz="1000" b="1" dirty="0">
                <a:solidFill>
                  <a:schemeClr val="dk1"/>
                </a:solidFill>
                <a:latin typeface="Arial"/>
                <a:ea typeface="Arial"/>
                <a:cs typeface="Arial"/>
                <a:sym typeface="Arial"/>
              </a:rPr>
              <a:t>AWS</a:t>
            </a:r>
            <a:endParaRPr sz="1000" b="1"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900"/>
              <a:buFont typeface="Arial"/>
              <a:buNone/>
            </a:pPr>
            <a:r>
              <a:rPr lang="fr-FR" sz="900" dirty="0">
                <a:solidFill>
                  <a:schemeClr val="dk1"/>
                </a:solidFill>
                <a:latin typeface="Arial"/>
                <a:ea typeface="Arial"/>
                <a:cs typeface="Arial"/>
                <a:sym typeface="Arial"/>
              </a:rPr>
              <a:t>Pour créer, maintenir et contrôler l’usage</a:t>
            </a:r>
            <a:endParaRPr dirty="0"/>
          </a:p>
          <a:p>
            <a:pPr marL="0" marR="0" lvl="0" indent="0" algn="l" rtl="0">
              <a:spcBef>
                <a:spcPts val="0"/>
              </a:spcBef>
              <a:spcAft>
                <a:spcPts val="0"/>
              </a:spcAft>
              <a:buClr>
                <a:schemeClr val="dk1"/>
              </a:buClr>
              <a:buSzPts val="900"/>
              <a:buFont typeface="Arial"/>
              <a:buNone/>
            </a:pPr>
            <a:r>
              <a:rPr lang="fr-FR" sz="900" dirty="0">
                <a:solidFill>
                  <a:schemeClr val="dk1"/>
                </a:solidFill>
                <a:latin typeface="Arial"/>
                <a:ea typeface="Arial"/>
                <a:cs typeface="Arial"/>
                <a:sym typeface="Arial"/>
              </a:rPr>
              <a:t>de la plateforme d’hébergement AWS</a:t>
            </a:r>
            <a:endParaRPr sz="900" dirty="0">
              <a:solidFill>
                <a:schemeClr val="dk1"/>
              </a:solidFill>
              <a:latin typeface="Arial"/>
              <a:ea typeface="Arial"/>
              <a:cs typeface="Arial"/>
              <a:sym typeface="Arial"/>
            </a:endParaRPr>
          </a:p>
        </p:txBody>
      </p:sp>
      <p:sp>
        <p:nvSpPr>
          <p:cNvPr id="401" name="Google Shape;401;g6c30062fdb_1_409"/>
          <p:cNvSpPr/>
          <p:nvPr/>
        </p:nvSpPr>
        <p:spPr>
          <a:xfrm>
            <a:off x="669987" y="4058997"/>
            <a:ext cx="5232300" cy="430200"/>
          </a:xfrm>
          <a:prstGeom prst="rect">
            <a:avLst/>
          </a:prstGeom>
          <a:solidFill>
            <a:srgbClr val="B7B7B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Arial"/>
              <a:buNone/>
            </a:pPr>
            <a:r>
              <a:rPr lang="fr-FR" sz="1000" b="1">
                <a:solidFill>
                  <a:schemeClr val="dk1"/>
                </a:solidFill>
                <a:latin typeface="Arial"/>
                <a:ea typeface="Arial"/>
                <a:cs typeface="Arial"/>
                <a:sym typeface="Arial"/>
              </a:rPr>
              <a:t>Equipe Usine logicielle</a:t>
            </a:r>
            <a:endParaRPr sz="1000" b="1">
              <a:solidFill>
                <a:schemeClr val="dk1"/>
              </a:solidFill>
              <a:latin typeface="Arial"/>
              <a:ea typeface="Arial"/>
              <a:cs typeface="Arial"/>
              <a:sym typeface="Arial"/>
            </a:endParaRPr>
          </a:p>
          <a:p>
            <a:pPr marL="0" marR="0" lvl="0" indent="0" algn="l"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Pour créer et maintenir la chaîne CI-CD</a:t>
            </a:r>
            <a:endParaRPr sz="900">
              <a:solidFill>
                <a:schemeClr val="dk1"/>
              </a:solidFill>
              <a:latin typeface="Arial"/>
              <a:ea typeface="Arial"/>
              <a:cs typeface="Arial"/>
              <a:sym typeface="Arial"/>
            </a:endParaRPr>
          </a:p>
        </p:txBody>
      </p:sp>
      <p:sp>
        <p:nvSpPr>
          <p:cNvPr id="402" name="Google Shape;402;g6c30062fdb_1_409"/>
          <p:cNvSpPr txBox="1"/>
          <p:nvPr/>
        </p:nvSpPr>
        <p:spPr>
          <a:xfrm>
            <a:off x="250827" y="525740"/>
            <a:ext cx="2203800" cy="510600"/>
          </a:xfrm>
          <a:prstGeom prst="rect">
            <a:avLst/>
          </a:prstGeom>
          <a:solidFill>
            <a:schemeClr val="lt1"/>
          </a:solidFill>
          <a:ln>
            <a:noFill/>
          </a:ln>
        </p:spPr>
        <p:txBody>
          <a:bodyPr spcFirstLastPara="1" wrap="square" lIns="27000" tIns="27000" rIns="27000" bIns="27000" anchor="ctr" anchorCtr="0">
            <a:noAutofit/>
          </a:bodyPr>
          <a:lstStyle/>
          <a:p>
            <a:pPr marL="0" marR="0" lvl="0" indent="0" algn="ctr" rtl="0">
              <a:lnSpc>
                <a:spcPct val="120000"/>
              </a:lnSpc>
              <a:spcBef>
                <a:spcPts val="0"/>
              </a:spcBef>
              <a:spcAft>
                <a:spcPts val="0"/>
              </a:spcAft>
              <a:buNone/>
            </a:pPr>
            <a:r>
              <a:rPr lang="fr-FR" sz="1000">
                <a:solidFill>
                  <a:schemeClr val="dk1"/>
                </a:solidFill>
                <a:latin typeface="Arial"/>
                <a:ea typeface="Arial"/>
                <a:cs typeface="Arial"/>
                <a:sym typeface="Arial"/>
              </a:rPr>
              <a:t>Applications hébergées sur le Cloud</a:t>
            </a:r>
            <a:endParaRPr/>
          </a:p>
          <a:p>
            <a:pPr marL="0" marR="0" lvl="0" indent="0" algn="ctr" rtl="0">
              <a:lnSpc>
                <a:spcPct val="120000"/>
              </a:lnSpc>
              <a:spcBef>
                <a:spcPts val="0"/>
              </a:spcBef>
              <a:spcAft>
                <a:spcPts val="0"/>
              </a:spcAft>
              <a:buClr>
                <a:srgbClr val="FFFFFF"/>
              </a:buClr>
              <a:buSzPts val="1200"/>
              <a:buFont typeface="Century Gothic"/>
              <a:buNone/>
            </a:pPr>
            <a:r>
              <a:rPr lang="fr-FR" sz="1000">
                <a:solidFill>
                  <a:schemeClr val="dk1"/>
                </a:solidFill>
                <a:latin typeface="Arial"/>
                <a:ea typeface="Arial"/>
                <a:cs typeface="Arial"/>
                <a:sym typeface="Arial"/>
              </a:rPr>
              <a:t>Ex : API management + My SwissLife </a:t>
            </a:r>
            <a:endParaRPr sz="1000" b="0" i="0" u="none" strike="noStrike" cap="none">
              <a:solidFill>
                <a:schemeClr val="dk1"/>
              </a:solidFill>
              <a:latin typeface="Arial"/>
              <a:ea typeface="Arial"/>
              <a:cs typeface="Arial"/>
              <a:sym typeface="Arial"/>
            </a:endParaRPr>
          </a:p>
        </p:txBody>
      </p:sp>
      <p:sp>
        <p:nvSpPr>
          <p:cNvPr id="403" name="Google Shape;403;g6c30062fdb_1_409"/>
          <p:cNvSpPr/>
          <p:nvPr/>
        </p:nvSpPr>
        <p:spPr>
          <a:xfrm>
            <a:off x="1721025" y="2124000"/>
            <a:ext cx="1652400" cy="510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Construction d’équipes pluridisciplinaires (Build &amp; Run de l’appli &amp; l’infra)</a:t>
            </a:r>
            <a:endParaRPr sz="900">
              <a:solidFill>
                <a:schemeClr val="dk1"/>
              </a:solidFill>
              <a:latin typeface="Arial"/>
              <a:ea typeface="Arial"/>
              <a:cs typeface="Arial"/>
              <a:sym typeface="Arial"/>
            </a:endParaRPr>
          </a:p>
        </p:txBody>
      </p:sp>
      <p:sp>
        <p:nvSpPr>
          <p:cNvPr id="404" name="Google Shape;404;g6c30062fdb_1_409"/>
          <p:cNvSpPr txBox="1"/>
          <p:nvPr/>
        </p:nvSpPr>
        <p:spPr>
          <a:xfrm>
            <a:off x="5468175" y="3518569"/>
            <a:ext cx="863400" cy="1803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Architecture</a:t>
            </a:r>
            <a:endParaRPr sz="800">
              <a:solidFill>
                <a:schemeClr val="dk1"/>
              </a:solidFill>
              <a:latin typeface="Arial"/>
              <a:ea typeface="Arial"/>
              <a:cs typeface="Arial"/>
              <a:sym typeface="Arial"/>
            </a:endParaRPr>
          </a:p>
        </p:txBody>
      </p:sp>
      <p:sp>
        <p:nvSpPr>
          <p:cNvPr id="405" name="Google Shape;405;g6c30062fdb_1_409"/>
          <p:cNvSpPr txBox="1"/>
          <p:nvPr/>
        </p:nvSpPr>
        <p:spPr>
          <a:xfrm>
            <a:off x="5468175" y="3616020"/>
            <a:ext cx="1304308" cy="1803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800"/>
              <a:buFont typeface="Arial"/>
              <a:buNone/>
            </a:pPr>
            <a:r>
              <a:rPr lang="fr-FR" sz="800" dirty="0">
                <a:solidFill>
                  <a:schemeClr val="dk1"/>
                </a:solidFill>
                <a:latin typeface="Arial"/>
                <a:ea typeface="Arial"/>
                <a:cs typeface="Arial"/>
                <a:sym typeface="Arial"/>
              </a:rPr>
              <a:t>Sécurité opérationnelle</a:t>
            </a:r>
            <a:endParaRPr sz="800" dirty="0">
              <a:solidFill>
                <a:schemeClr val="dk1"/>
              </a:solidFill>
              <a:latin typeface="Arial"/>
              <a:ea typeface="Arial"/>
              <a:cs typeface="Arial"/>
              <a:sym typeface="Arial"/>
            </a:endParaRPr>
          </a:p>
        </p:txBody>
      </p:sp>
      <p:sp>
        <p:nvSpPr>
          <p:cNvPr id="406" name="Google Shape;406;g6c30062fdb_1_409"/>
          <p:cNvSpPr/>
          <p:nvPr/>
        </p:nvSpPr>
        <p:spPr>
          <a:xfrm>
            <a:off x="795202" y="985918"/>
            <a:ext cx="437100" cy="273000"/>
          </a:xfrm>
          <a:prstGeom prst="down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07" name="Google Shape;407;g6c30062fdb_1_409"/>
          <p:cNvSpPr/>
          <p:nvPr/>
        </p:nvSpPr>
        <p:spPr>
          <a:xfrm>
            <a:off x="1392402" y="985918"/>
            <a:ext cx="437100" cy="273000"/>
          </a:xfrm>
          <a:prstGeom prst="down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09" name="Google Shape;409;g6c30062fdb_1_409"/>
          <p:cNvSpPr/>
          <p:nvPr/>
        </p:nvSpPr>
        <p:spPr>
          <a:xfrm rot="5400082">
            <a:off x="-103189" y="2454811"/>
            <a:ext cx="2260818" cy="432000"/>
          </a:xfrm>
          <a:prstGeom prst="flowChartTerminator">
            <a:avLst/>
          </a:prstGeom>
          <a:solidFill>
            <a:schemeClr val="lt1"/>
          </a:solidFill>
          <a:ln w="9525" cap="flat" cmpd="sng">
            <a:solidFill>
              <a:schemeClr val="dk2"/>
            </a:solidFill>
            <a:prstDash val="solid"/>
            <a:round/>
            <a:headEnd type="none" w="sm" len="sm"/>
            <a:tailEnd type="none" w="sm" len="sm"/>
          </a:ln>
        </p:spPr>
        <p:txBody>
          <a:bodyPr spcFirstLastPara="1" wrap="square" lIns="36000" tIns="91425" rIns="91425" bIns="91425" anchor="ctr" anchorCtr="0">
            <a:noAutofit/>
          </a:bodyPr>
          <a:lstStyle/>
          <a:p>
            <a:pPr marL="0" marR="0" lvl="0" indent="0" algn="l" rtl="0">
              <a:spcBef>
                <a:spcPts val="0"/>
              </a:spcBef>
              <a:spcAft>
                <a:spcPts val="0"/>
              </a:spcAft>
              <a:buClr>
                <a:schemeClr val="dk1"/>
              </a:buClr>
              <a:buSzPts val="1000"/>
              <a:buFont typeface="Arial"/>
              <a:buNone/>
            </a:pPr>
            <a:r>
              <a:rPr lang="fr-FR" sz="1000">
                <a:solidFill>
                  <a:schemeClr val="dk1"/>
                </a:solidFill>
                <a:latin typeface="Arial"/>
                <a:ea typeface="Arial"/>
                <a:cs typeface="Arial"/>
                <a:sym typeface="Arial"/>
              </a:rPr>
              <a:t>Scrum team API</a:t>
            </a:r>
            <a:endParaRPr sz="1000">
              <a:solidFill>
                <a:schemeClr val="dk1"/>
              </a:solidFill>
              <a:latin typeface="Arial"/>
              <a:ea typeface="Arial"/>
              <a:cs typeface="Arial"/>
              <a:sym typeface="Arial"/>
            </a:endParaRPr>
          </a:p>
        </p:txBody>
      </p:sp>
      <p:sp>
        <p:nvSpPr>
          <p:cNvPr id="410" name="Google Shape;410;g6c30062fdb_1_409"/>
          <p:cNvSpPr txBox="1"/>
          <p:nvPr/>
        </p:nvSpPr>
        <p:spPr>
          <a:xfrm>
            <a:off x="588885" y="3519868"/>
            <a:ext cx="863400" cy="273000"/>
          </a:xfrm>
          <a:prstGeom prst="rect">
            <a:avLst/>
          </a:prstGeom>
          <a:noFill/>
          <a:ln>
            <a:noFill/>
          </a:ln>
        </p:spPr>
        <p:txBody>
          <a:bodyPr spcFirstLastPara="1" wrap="square" lIns="36000" tIns="36000" rIns="36000" bIns="36000"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Cloud OPS**</a:t>
            </a:r>
            <a:endParaRPr sz="800">
              <a:solidFill>
                <a:schemeClr val="dk1"/>
              </a:solidFill>
              <a:latin typeface="Arial"/>
              <a:ea typeface="Arial"/>
              <a:cs typeface="Arial"/>
              <a:sym typeface="Arial"/>
            </a:endParaRPr>
          </a:p>
        </p:txBody>
      </p:sp>
      <p:pic>
        <p:nvPicPr>
          <p:cNvPr id="411" name="Google Shape;411;g6c30062fdb_1_409"/>
          <p:cNvPicPr preferRelativeResize="0"/>
          <p:nvPr/>
        </p:nvPicPr>
        <p:blipFill rotWithShape="1">
          <a:blip r:embed="rId3">
            <a:alphaModFix/>
          </a:blip>
          <a:srcRect l="20061" t="11886" r="17656" b="23932"/>
          <a:stretch/>
        </p:blipFill>
        <p:spPr>
          <a:xfrm>
            <a:off x="881609" y="3249398"/>
            <a:ext cx="296482" cy="329555"/>
          </a:xfrm>
          <a:prstGeom prst="rect">
            <a:avLst/>
          </a:prstGeom>
          <a:noFill/>
          <a:ln>
            <a:noFill/>
          </a:ln>
        </p:spPr>
      </p:pic>
      <p:sp>
        <p:nvSpPr>
          <p:cNvPr id="412" name="Google Shape;412;g6c30062fdb_1_409"/>
          <p:cNvSpPr txBox="1"/>
          <p:nvPr/>
        </p:nvSpPr>
        <p:spPr>
          <a:xfrm>
            <a:off x="5468175" y="3713471"/>
            <a:ext cx="863400" cy="1803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800"/>
              <a:buFont typeface="Arial"/>
              <a:buNone/>
            </a:pPr>
            <a:r>
              <a:rPr lang="fr-FR" sz="800" dirty="0">
                <a:solidFill>
                  <a:schemeClr val="dk1"/>
                </a:solidFill>
                <a:latin typeface="Arial"/>
                <a:ea typeface="Arial"/>
                <a:cs typeface="Arial"/>
                <a:sym typeface="Arial"/>
              </a:rPr>
              <a:t>Tech Lead</a:t>
            </a:r>
            <a:endParaRPr sz="800" dirty="0">
              <a:solidFill>
                <a:schemeClr val="dk1"/>
              </a:solidFill>
              <a:latin typeface="Arial"/>
              <a:ea typeface="Arial"/>
              <a:cs typeface="Arial"/>
              <a:sym typeface="Arial"/>
            </a:endParaRPr>
          </a:p>
        </p:txBody>
      </p:sp>
      <p:pic>
        <p:nvPicPr>
          <p:cNvPr id="413" name="Google Shape;413;g6c30062fdb_1_409"/>
          <p:cNvPicPr preferRelativeResize="0"/>
          <p:nvPr/>
        </p:nvPicPr>
        <p:blipFill rotWithShape="1">
          <a:blip r:embed="rId3">
            <a:alphaModFix/>
          </a:blip>
          <a:srcRect l="20061" t="11886" r="17656" b="23932"/>
          <a:stretch/>
        </p:blipFill>
        <p:spPr>
          <a:xfrm>
            <a:off x="881609" y="2787202"/>
            <a:ext cx="296482" cy="329555"/>
          </a:xfrm>
          <a:prstGeom prst="rect">
            <a:avLst/>
          </a:prstGeom>
          <a:noFill/>
          <a:ln>
            <a:noFill/>
          </a:ln>
        </p:spPr>
      </p:pic>
      <p:sp>
        <p:nvSpPr>
          <p:cNvPr id="414" name="Google Shape;414;g6c30062fdb_1_409"/>
          <p:cNvSpPr txBox="1"/>
          <p:nvPr/>
        </p:nvSpPr>
        <p:spPr>
          <a:xfrm>
            <a:off x="588885" y="3052564"/>
            <a:ext cx="863400" cy="273000"/>
          </a:xfrm>
          <a:prstGeom prst="rect">
            <a:avLst/>
          </a:prstGeom>
          <a:noFill/>
          <a:ln>
            <a:noFill/>
          </a:ln>
        </p:spPr>
        <p:txBody>
          <a:bodyPr spcFirstLastPara="1" wrap="square" lIns="36000" tIns="36000" rIns="36000" bIns="36000"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Cloud Dev**</a:t>
            </a:r>
            <a:endParaRPr sz="800">
              <a:solidFill>
                <a:schemeClr val="dk1"/>
              </a:solidFill>
              <a:latin typeface="Arial"/>
              <a:ea typeface="Arial"/>
              <a:cs typeface="Arial"/>
              <a:sym typeface="Arial"/>
            </a:endParaRPr>
          </a:p>
        </p:txBody>
      </p:sp>
      <p:sp>
        <p:nvSpPr>
          <p:cNvPr id="415" name="Google Shape;415;g6c30062fdb_1_409"/>
          <p:cNvSpPr/>
          <p:nvPr/>
        </p:nvSpPr>
        <p:spPr>
          <a:xfrm rot="5400082">
            <a:off x="479526" y="2446486"/>
            <a:ext cx="2260818" cy="432000"/>
          </a:xfrm>
          <a:prstGeom prst="flowChartTerminator">
            <a:avLst/>
          </a:prstGeom>
          <a:solidFill>
            <a:schemeClr val="lt1"/>
          </a:solidFill>
          <a:ln w="9525" cap="flat" cmpd="sng">
            <a:solidFill>
              <a:schemeClr val="dk2"/>
            </a:solidFill>
            <a:prstDash val="solid"/>
            <a:round/>
            <a:headEnd type="none" w="sm" len="sm"/>
            <a:tailEnd type="none" w="sm" len="sm"/>
          </a:ln>
        </p:spPr>
        <p:txBody>
          <a:bodyPr spcFirstLastPara="1" wrap="square" lIns="36000" tIns="91425" rIns="91425" bIns="91425" anchor="ctr" anchorCtr="0">
            <a:noAutofit/>
          </a:bodyPr>
          <a:lstStyle/>
          <a:p>
            <a:pPr marL="0" marR="0" lvl="0" indent="0" algn="l" rtl="0">
              <a:spcBef>
                <a:spcPts val="0"/>
              </a:spcBef>
              <a:spcAft>
                <a:spcPts val="0"/>
              </a:spcAft>
              <a:buClr>
                <a:schemeClr val="dk1"/>
              </a:buClr>
              <a:buSzPts val="1000"/>
              <a:buFont typeface="Arial"/>
              <a:buNone/>
            </a:pPr>
            <a:r>
              <a:rPr lang="fr-FR" sz="1000">
                <a:solidFill>
                  <a:schemeClr val="dk1"/>
                </a:solidFill>
                <a:latin typeface="Arial"/>
                <a:ea typeface="Arial"/>
                <a:cs typeface="Arial"/>
                <a:sym typeface="Arial"/>
              </a:rPr>
              <a:t>Scrum team My SL</a:t>
            </a:r>
            <a:endParaRPr sz="1000">
              <a:solidFill>
                <a:schemeClr val="dk1"/>
              </a:solidFill>
              <a:latin typeface="Arial"/>
              <a:ea typeface="Arial"/>
              <a:cs typeface="Arial"/>
              <a:sym typeface="Arial"/>
            </a:endParaRPr>
          </a:p>
        </p:txBody>
      </p:sp>
      <p:sp>
        <p:nvSpPr>
          <p:cNvPr id="416" name="Google Shape;416;g6c30062fdb_1_409"/>
          <p:cNvSpPr txBox="1"/>
          <p:nvPr/>
        </p:nvSpPr>
        <p:spPr>
          <a:xfrm>
            <a:off x="1217803" y="3519868"/>
            <a:ext cx="863400" cy="273000"/>
          </a:xfrm>
          <a:prstGeom prst="rect">
            <a:avLst/>
          </a:prstGeom>
          <a:noFill/>
          <a:ln>
            <a:noFill/>
          </a:ln>
        </p:spPr>
        <p:txBody>
          <a:bodyPr spcFirstLastPara="1" wrap="square" lIns="36000" tIns="36000" rIns="36000" bIns="36000"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Cloud OPS**</a:t>
            </a:r>
            <a:endParaRPr sz="800">
              <a:solidFill>
                <a:schemeClr val="dk1"/>
              </a:solidFill>
              <a:latin typeface="Arial"/>
              <a:ea typeface="Arial"/>
              <a:cs typeface="Arial"/>
              <a:sym typeface="Arial"/>
            </a:endParaRPr>
          </a:p>
        </p:txBody>
      </p:sp>
      <p:pic>
        <p:nvPicPr>
          <p:cNvPr id="417" name="Google Shape;417;g6c30062fdb_1_409"/>
          <p:cNvPicPr preferRelativeResize="0"/>
          <p:nvPr/>
        </p:nvPicPr>
        <p:blipFill rotWithShape="1">
          <a:blip r:embed="rId3">
            <a:alphaModFix/>
          </a:blip>
          <a:srcRect l="20061" t="11886" r="17656" b="23932"/>
          <a:stretch/>
        </p:blipFill>
        <p:spPr>
          <a:xfrm>
            <a:off x="1475951" y="3255181"/>
            <a:ext cx="296482" cy="329555"/>
          </a:xfrm>
          <a:prstGeom prst="rect">
            <a:avLst/>
          </a:prstGeom>
          <a:noFill/>
          <a:ln>
            <a:noFill/>
          </a:ln>
        </p:spPr>
      </p:pic>
      <p:pic>
        <p:nvPicPr>
          <p:cNvPr id="418" name="Google Shape;418;g6c30062fdb_1_409"/>
          <p:cNvPicPr preferRelativeResize="0"/>
          <p:nvPr/>
        </p:nvPicPr>
        <p:blipFill rotWithShape="1">
          <a:blip r:embed="rId4">
            <a:alphaModFix/>
          </a:blip>
          <a:srcRect l="20061" t="11886" r="17656" b="23932"/>
          <a:stretch/>
        </p:blipFill>
        <p:spPr>
          <a:xfrm>
            <a:off x="1477962" y="2795930"/>
            <a:ext cx="296482" cy="329555"/>
          </a:xfrm>
          <a:prstGeom prst="rect">
            <a:avLst/>
          </a:prstGeom>
          <a:noFill/>
          <a:ln>
            <a:noFill/>
          </a:ln>
        </p:spPr>
      </p:pic>
      <p:sp>
        <p:nvSpPr>
          <p:cNvPr id="419" name="Google Shape;419;g6c30062fdb_1_409"/>
          <p:cNvSpPr txBox="1"/>
          <p:nvPr/>
        </p:nvSpPr>
        <p:spPr>
          <a:xfrm>
            <a:off x="1217803" y="3052564"/>
            <a:ext cx="863400" cy="273000"/>
          </a:xfrm>
          <a:prstGeom prst="rect">
            <a:avLst/>
          </a:prstGeom>
          <a:noFill/>
          <a:ln>
            <a:noFill/>
          </a:ln>
        </p:spPr>
        <p:txBody>
          <a:bodyPr spcFirstLastPara="1" wrap="square" lIns="36000" tIns="36000" rIns="36000" bIns="36000"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Cloud Dev**</a:t>
            </a:r>
            <a:endParaRPr sz="800">
              <a:solidFill>
                <a:schemeClr val="dk1"/>
              </a:solidFill>
              <a:latin typeface="Arial"/>
              <a:ea typeface="Arial"/>
              <a:cs typeface="Arial"/>
              <a:sym typeface="Arial"/>
            </a:endParaRPr>
          </a:p>
        </p:txBody>
      </p:sp>
      <p:pic>
        <p:nvPicPr>
          <p:cNvPr id="420" name="Google Shape;420;g6c30062fdb_1_409"/>
          <p:cNvPicPr preferRelativeResize="0"/>
          <p:nvPr/>
        </p:nvPicPr>
        <p:blipFill rotWithShape="1">
          <a:blip r:embed="rId4">
            <a:alphaModFix/>
          </a:blip>
          <a:srcRect l="20061" t="11886" r="17656" b="23932"/>
          <a:stretch/>
        </p:blipFill>
        <p:spPr>
          <a:xfrm>
            <a:off x="1464325" y="1273273"/>
            <a:ext cx="296482" cy="329555"/>
          </a:xfrm>
          <a:prstGeom prst="rect">
            <a:avLst/>
          </a:prstGeom>
          <a:noFill/>
          <a:ln>
            <a:noFill/>
          </a:ln>
        </p:spPr>
      </p:pic>
      <p:pic>
        <p:nvPicPr>
          <p:cNvPr id="421" name="Google Shape;421;g6c30062fdb_1_409"/>
          <p:cNvPicPr preferRelativeResize="0"/>
          <p:nvPr/>
        </p:nvPicPr>
        <p:blipFill rotWithShape="1">
          <a:blip r:embed="rId4">
            <a:alphaModFix/>
          </a:blip>
          <a:srcRect l="20061" t="11886" r="17656" b="23932"/>
          <a:stretch/>
        </p:blipFill>
        <p:spPr>
          <a:xfrm>
            <a:off x="881609" y="1281598"/>
            <a:ext cx="296482" cy="329555"/>
          </a:xfrm>
          <a:prstGeom prst="rect">
            <a:avLst/>
          </a:prstGeom>
          <a:noFill/>
          <a:ln>
            <a:noFill/>
          </a:ln>
        </p:spPr>
      </p:pic>
      <p:pic>
        <p:nvPicPr>
          <p:cNvPr id="422" name="Google Shape;422;g6c30062fdb_1_409"/>
          <p:cNvPicPr preferRelativeResize="0"/>
          <p:nvPr/>
        </p:nvPicPr>
        <p:blipFill rotWithShape="1">
          <a:blip r:embed="rId3">
            <a:alphaModFix/>
          </a:blip>
          <a:srcRect l="20061" t="11886" r="17656" b="23932"/>
          <a:stretch/>
        </p:blipFill>
        <p:spPr>
          <a:xfrm>
            <a:off x="5808992" y="4089105"/>
            <a:ext cx="295381" cy="328331"/>
          </a:xfrm>
          <a:prstGeom prst="rect">
            <a:avLst/>
          </a:prstGeom>
          <a:solidFill>
            <a:schemeClr val="lt1">
              <a:alpha val="0"/>
            </a:schemeClr>
          </a:solidFill>
          <a:ln>
            <a:noFill/>
          </a:ln>
        </p:spPr>
      </p:pic>
      <p:sp>
        <p:nvSpPr>
          <p:cNvPr id="423" name="Google Shape;423;g6c30062fdb_1_409"/>
          <p:cNvSpPr/>
          <p:nvPr/>
        </p:nvSpPr>
        <p:spPr>
          <a:xfrm>
            <a:off x="5963916" y="4282043"/>
            <a:ext cx="756600" cy="2733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800"/>
              <a:buFont typeface="Arial"/>
              <a:buNone/>
            </a:pPr>
            <a:r>
              <a:rPr lang="fr-FR" sz="800">
                <a:solidFill>
                  <a:schemeClr val="dk1"/>
                </a:solidFill>
                <a:highlight>
                  <a:schemeClr val="lt1"/>
                </a:highlight>
                <a:latin typeface="Arial"/>
                <a:ea typeface="Arial"/>
                <a:cs typeface="Arial"/>
                <a:sym typeface="Arial"/>
              </a:rPr>
              <a:t>PO CI-CD</a:t>
            </a:r>
            <a:endParaRPr sz="800">
              <a:solidFill>
                <a:schemeClr val="dk1"/>
              </a:solidFill>
              <a:highlight>
                <a:schemeClr val="lt1"/>
              </a:highlight>
              <a:latin typeface="Arial"/>
              <a:ea typeface="Arial"/>
              <a:cs typeface="Arial"/>
              <a:sym typeface="Arial"/>
            </a:endParaRPr>
          </a:p>
        </p:txBody>
      </p:sp>
      <p:sp>
        <p:nvSpPr>
          <p:cNvPr id="424" name="Google Shape;424;g6c30062fdb_1_409"/>
          <p:cNvSpPr/>
          <p:nvPr/>
        </p:nvSpPr>
        <p:spPr>
          <a:xfrm>
            <a:off x="3373444" y="4707138"/>
            <a:ext cx="2529600" cy="660345"/>
          </a:xfrm>
          <a:prstGeom prst="rect">
            <a:avLst/>
          </a:prstGeom>
          <a:solidFill>
            <a:srgbClr val="CE45D9"/>
          </a:solidFill>
          <a:ln>
            <a:noFill/>
          </a:ln>
        </p:spPr>
        <p:txBody>
          <a:bodyPr spcFirstLastPara="1" wrap="square" lIns="91425" tIns="36000" rIns="91425" bIns="36000" anchor="t" anchorCtr="0">
            <a:noAutofit/>
          </a:bodyPr>
          <a:lstStyle/>
          <a:p>
            <a:pPr marL="0" marR="0" lvl="0" indent="0" algn="l" rtl="0">
              <a:spcBef>
                <a:spcPts val="0"/>
              </a:spcBef>
              <a:spcAft>
                <a:spcPts val="0"/>
              </a:spcAft>
              <a:buClr>
                <a:schemeClr val="dk1"/>
              </a:buClr>
              <a:buSzPts val="1000"/>
              <a:buFont typeface="Arial"/>
              <a:buNone/>
            </a:pPr>
            <a:r>
              <a:rPr lang="fr-FR" sz="1000" b="1">
                <a:solidFill>
                  <a:schemeClr val="dk1"/>
                </a:solidFill>
              </a:rPr>
              <a:t>Equipe Cloud I</a:t>
            </a:r>
            <a:r>
              <a:rPr lang="fr-FR" sz="1000" b="1">
                <a:solidFill>
                  <a:schemeClr val="dk1"/>
                </a:solidFill>
                <a:latin typeface="Arial"/>
                <a:ea typeface="Arial"/>
                <a:cs typeface="Arial"/>
                <a:sym typeface="Arial"/>
              </a:rPr>
              <a:t>nterne</a:t>
            </a:r>
            <a:endParaRPr sz="1000" b="1">
              <a:solidFill>
                <a:schemeClr val="dk1"/>
              </a:solidFill>
              <a:latin typeface="Arial"/>
              <a:ea typeface="Arial"/>
              <a:cs typeface="Arial"/>
              <a:sym typeface="Arial"/>
            </a:endParaRPr>
          </a:p>
          <a:p>
            <a:pPr marL="0" marR="0" lvl="0" indent="0" algn="l"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Pour créer, maintenir et contrôler l’usage</a:t>
            </a:r>
            <a:endParaRPr/>
          </a:p>
          <a:p>
            <a:pPr marL="0" marR="0" lvl="0" indent="0" algn="l"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de la plateforme d’hébergement interne</a:t>
            </a:r>
            <a:endParaRPr sz="900">
              <a:solidFill>
                <a:schemeClr val="dk1"/>
              </a:solidFill>
              <a:latin typeface="Arial"/>
              <a:ea typeface="Arial"/>
              <a:cs typeface="Arial"/>
              <a:sym typeface="Arial"/>
            </a:endParaRPr>
          </a:p>
        </p:txBody>
      </p:sp>
      <p:sp>
        <p:nvSpPr>
          <p:cNvPr id="425" name="Google Shape;425;g6c30062fdb_1_409"/>
          <p:cNvSpPr txBox="1"/>
          <p:nvPr/>
        </p:nvSpPr>
        <p:spPr>
          <a:xfrm>
            <a:off x="2866597" y="521609"/>
            <a:ext cx="2203800" cy="510600"/>
          </a:xfrm>
          <a:prstGeom prst="rect">
            <a:avLst/>
          </a:prstGeom>
          <a:solidFill>
            <a:schemeClr val="lt1"/>
          </a:solidFill>
          <a:ln>
            <a:noFill/>
          </a:ln>
        </p:spPr>
        <p:txBody>
          <a:bodyPr spcFirstLastPara="1" wrap="square" lIns="27000" tIns="27000" rIns="27000" bIns="27000" anchor="ctr" anchorCtr="0">
            <a:noAutofit/>
          </a:bodyPr>
          <a:lstStyle/>
          <a:p>
            <a:pPr marL="0" marR="0" lvl="0" indent="0" algn="ctr" rtl="0">
              <a:lnSpc>
                <a:spcPct val="120000"/>
              </a:lnSpc>
              <a:spcBef>
                <a:spcPts val="0"/>
              </a:spcBef>
              <a:spcAft>
                <a:spcPts val="0"/>
              </a:spcAft>
              <a:buNone/>
            </a:pPr>
            <a:r>
              <a:rPr lang="fr-FR" sz="1000">
                <a:solidFill>
                  <a:schemeClr val="dk1"/>
                </a:solidFill>
                <a:latin typeface="Arial"/>
                <a:ea typeface="Arial"/>
                <a:cs typeface="Arial"/>
                <a:sym typeface="Arial"/>
              </a:rPr>
              <a:t>Applications hébergées en interne</a:t>
            </a:r>
            <a:endParaRPr/>
          </a:p>
          <a:p>
            <a:pPr marL="0" marR="0" lvl="0" indent="0" algn="ctr" rtl="0">
              <a:lnSpc>
                <a:spcPct val="120000"/>
              </a:lnSpc>
              <a:spcBef>
                <a:spcPts val="0"/>
              </a:spcBef>
              <a:spcAft>
                <a:spcPts val="0"/>
              </a:spcAft>
              <a:buClr>
                <a:srgbClr val="FFFFFF"/>
              </a:buClr>
              <a:buSzPts val="1200"/>
              <a:buFont typeface="Century Gothic"/>
              <a:buNone/>
            </a:pPr>
            <a:r>
              <a:rPr lang="fr-FR" sz="1000">
                <a:solidFill>
                  <a:schemeClr val="dk1"/>
                </a:solidFill>
                <a:latin typeface="Arial"/>
                <a:ea typeface="Arial"/>
                <a:cs typeface="Arial"/>
                <a:sym typeface="Arial"/>
              </a:rPr>
              <a:t>Ex : KLIFE, GED, SLONE…</a:t>
            </a:r>
            <a:endParaRPr sz="1000" b="0" i="0" u="none" strike="noStrike" cap="none">
              <a:solidFill>
                <a:schemeClr val="dk1"/>
              </a:solidFill>
              <a:latin typeface="Arial"/>
              <a:ea typeface="Arial"/>
              <a:cs typeface="Arial"/>
              <a:sym typeface="Arial"/>
            </a:endParaRPr>
          </a:p>
        </p:txBody>
      </p:sp>
      <p:sp>
        <p:nvSpPr>
          <p:cNvPr id="426" name="Google Shape;426;g6c30062fdb_1_409"/>
          <p:cNvSpPr/>
          <p:nvPr/>
        </p:nvSpPr>
        <p:spPr>
          <a:xfrm>
            <a:off x="3410972" y="981787"/>
            <a:ext cx="437100" cy="273000"/>
          </a:xfrm>
          <a:prstGeom prst="down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7" name="Google Shape;427;g6c30062fdb_1_409"/>
          <p:cNvSpPr/>
          <p:nvPr/>
        </p:nvSpPr>
        <p:spPr>
          <a:xfrm>
            <a:off x="4008172" y="981787"/>
            <a:ext cx="437100" cy="273000"/>
          </a:xfrm>
          <a:prstGeom prst="down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428" name="Google Shape;428;g6c30062fdb_1_409"/>
          <p:cNvSpPr/>
          <p:nvPr/>
        </p:nvSpPr>
        <p:spPr>
          <a:xfrm rot="5400082">
            <a:off x="2512581" y="2450680"/>
            <a:ext cx="2260818" cy="432000"/>
          </a:xfrm>
          <a:prstGeom prst="flowChartTerminator">
            <a:avLst/>
          </a:prstGeom>
          <a:solidFill>
            <a:schemeClr val="lt1"/>
          </a:solidFill>
          <a:ln w="9525" cap="flat" cmpd="sng">
            <a:solidFill>
              <a:schemeClr val="dk2"/>
            </a:solidFill>
            <a:prstDash val="solid"/>
            <a:round/>
            <a:headEnd type="none" w="sm" len="sm"/>
            <a:tailEnd type="none" w="sm" len="sm"/>
          </a:ln>
        </p:spPr>
        <p:txBody>
          <a:bodyPr spcFirstLastPara="1" wrap="square" lIns="36000" tIns="91425" rIns="91425" bIns="91425" anchor="ctr" anchorCtr="0">
            <a:noAutofit/>
          </a:bodyPr>
          <a:lstStyle/>
          <a:p>
            <a:pPr marL="0" marR="0" lvl="0" indent="0" algn="l" rtl="0">
              <a:spcBef>
                <a:spcPts val="0"/>
              </a:spcBef>
              <a:spcAft>
                <a:spcPts val="0"/>
              </a:spcAft>
              <a:buClr>
                <a:schemeClr val="dk1"/>
              </a:buClr>
              <a:buSzPts val="1000"/>
              <a:buFont typeface="Arial"/>
              <a:buNone/>
            </a:pPr>
            <a:r>
              <a:rPr lang="fr-FR" sz="1000">
                <a:solidFill>
                  <a:schemeClr val="dk1"/>
                </a:solidFill>
                <a:latin typeface="Arial"/>
                <a:ea typeface="Arial"/>
                <a:cs typeface="Arial"/>
                <a:sym typeface="Arial"/>
              </a:rPr>
              <a:t>Equipe KLIFE</a:t>
            </a:r>
            <a:endParaRPr sz="1000">
              <a:solidFill>
                <a:schemeClr val="dk1"/>
              </a:solidFill>
              <a:latin typeface="Arial"/>
              <a:ea typeface="Arial"/>
              <a:cs typeface="Arial"/>
              <a:sym typeface="Arial"/>
            </a:endParaRPr>
          </a:p>
        </p:txBody>
      </p:sp>
      <p:sp>
        <p:nvSpPr>
          <p:cNvPr id="429" name="Google Shape;429;g6c30062fdb_1_409"/>
          <p:cNvSpPr txBox="1"/>
          <p:nvPr/>
        </p:nvSpPr>
        <p:spPr>
          <a:xfrm>
            <a:off x="3204655" y="3515737"/>
            <a:ext cx="863400" cy="273000"/>
          </a:xfrm>
          <a:prstGeom prst="rect">
            <a:avLst/>
          </a:prstGeom>
          <a:noFill/>
          <a:ln>
            <a:noFill/>
          </a:ln>
        </p:spPr>
        <p:txBody>
          <a:bodyPr spcFirstLastPara="1" wrap="square" lIns="36000" tIns="36000" rIns="36000" bIns="36000"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Intégrateur </a:t>
            </a:r>
            <a:r>
              <a:rPr lang="fr-FR" sz="800">
                <a:solidFill>
                  <a:schemeClr val="dk1"/>
                </a:solidFill>
              </a:rPr>
              <a:t>DOIT</a:t>
            </a:r>
            <a:r>
              <a:rPr lang="fr-FR" sz="800">
                <a:solidFill>
                  <a:schemeClr val="dk1"/>
                </a:solidFill>
                <a:latin typeface="Arial"/>
                <a:ea typeface="Arial"/>
                <a:cs typeface="Arial"/>
                <a:sym typeface="Arial"/>
              </a:rPr>
              <a:t>**</a:t>
            </a:r>
            <a:endParaRPr sz="800">
              <a:solidFill>
                <a:schemeClr val="dk1"/>
              </a:solidFill>
              <a:latin typeface="Arial"/>
              <a:ea typeface="Arial"/>
              <a:cs typeface="Arial"/>
              <a:sym typeface="Arial"/>
            </a:endParaRPr>
          </a:p>
        </p:txBody>
      </p:sp>
      <p:pic>
        <p:nvPicPr>
          <p:cNvPr id="430" name="Google Shape;430;g6c30062fdb_1_409"/>
          <p:cNvPicPr preferRelativeResize="0"/>
          <p:nvPr/>
        </p:nvPicPr>
        <p:blipFill rotWithShape="1">
          <a:blip r:embed="rId3">
            <a:alphaModFix/>
          </a:blip>
          <a:srcRect l="20061" t="11886" r="17656" b="23932"/>
          <a:stretch/>
        </p:blipFill>
        <p:spPr>
          <a:xfrm>
            <a:off x="3497379" y="3245267"/>
            <a:ext cx="296482" cy="329555"/>
          </a:xfrm>
          <a:prstGeom prst="rect">
            <a:avLst/>
          </a:prstGeom>
          <a:noFill/>
          <a:ln>
            <a:noFill/>
          </a:ln>
        </p:spPr>
      </p:pic>
      <p:pic>
        <p:nvPicPr>
          <p:cNvPr id="431" name="Google Shape;431;g6c30062fdb_1_409"/>
          <p:cNvPicPr preferRelativeResize="0"/>
          <p:nvPr/>
        </p:nvPicPr>
        <p:blipFill rotWithShape="1">
          <a:blip r:embed="rId3">
            <a:alphaModFix/>
          </a:blip>
          <a:srcRect l="20061" t="11886" r="17656" b="23932"/>
          <a:stretch/>
        </p:blipFill>
        <p:spPr>
          <a:xfrm>
            <a:off x="3497379" y="2783071"/>
            <a:ext cx="296482" cy="329555"/>
          </a:xfrm>
          <a:prstGeom prst="rect">
            <a:avLst/>
          </a:prstGeom>
          <a:noFill/>
          <a:ln>
            <a:noFill/>
          </a:ln>
        </p:spPr>
      </p:pic>
      <p:sp>
        <p:nvSpPr>
          <p:cNvPr id="432" name="Google Shape;432;g6c30062fdb_1_409"/>
          <p:cNvSpPr txBox="1"/>
          <p:nvPr/>
        </p:nvSpPr>
        <p:spPr>
          <a:xfrm>
            <a:off x="3204655" y="3048433"/>
            <a:ext cx="863400" cy="273000"/>
          </a:xfrm>
          <a:prstGeom prst="rect">
            <a:avLst/>
          </a:prstGeom>
          <a:noFill/>
          <a:ln>
            <a:noFill/>
          </a:ln>
        </p:spPr>
        <p:txBody>
          <a:bodyPr spcFirstLastPara="1" wrap="square" lIns="36000" tIns="36000" rIns="36000" bIns="36000"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Intégrateur DDE**</a:t>
            </a:r>
            <a:endParaRPr sz="800">
              <a:solidFill>
                <a:schemeClr val="dk1"/>
              </a:solidFill>
              <a:latin typeface="Arial"/>
              <a:ea typeface="Arial"/>
              <a:cs typeface="Arial"/>
              <a:sym typeface="Arial"/>
            </a:endParaRPr>
          </a:p>
        </p:txBody>
      </p:sp>
      <p:sp>
        <p:nvSpPr>
          <p:cNvPr id="433" name="Google Shape;433;g6c30062fdb_1_409"/>
          <p:cNvSpPr/>
          <p:nvPr/>
        </p:nvSpPr>
        <p:spPr>
          <a:xfrm rot="5400082">
            <a:off x="3095296" y="2442355"/>
            <a:ext cx="2260818" cy="432000"/>
          </a:xfrm>
          <a:prstGeom prst="flowChartTerminator">
            <a:avLst/>
          </a:prstGeom>
          <a:solidFill>
            <a:schemeClr val="lt1"/>
          </a:solidFill>
          <a:ln w="9525" cap="flat" cmpd="sng">
            <a:solidFill>
              <a:schemeClr val="dk2"/>
            </a:solidFill>
            <a:prstDash val="solid"/>
            <a:round/>
            <a:headEnd type="none" w="sm" len="sm"/>
            <a:tailEnd type="none" w="sm" len="sm"/>
          </a:ln>
        </p:spPr>
        <p:txBody>
          <a:bodyPr spcFirstLastPara="1" wrap="square" lIns="36000" tIns="91425" rIns="91425" bIns="91425" anchor="ctr" anchorCtr="0">
            <a:noAutofit/>
          </a:bodyPr>
          <a:lstStyle/>
          <a:p>
            <a:pPr marL="0" marR="0" lvl="0" indent="0" algn="l" rtl="0">
              <a:spcBef>
                <a:spcPts val="0"/>
              </a:spcBef>
              <a:spcAft>
                <a:spcPts val="0"/>
              </a:spcAft>
              <a:buClr>
                <a:schemeClr val="dk1"/>
              </a:buClr>
              <a:buSzPts val="1000"/>
              <a:buFont typeface="Arial"/>
              <a:buNone/>
            </a:pPr>
            <a:r>
              <a:rPr lang="fr-FR" sz="1000">
                <a:solidFill>
                  <a:schemeClr val="dk1"/>
                </a:solidFill>
                <a:latin typeface="Arial"/>
                <a:ea typeface="Arial"/>
                <a:cs typeface="Arial"/>
                <a:sym typeface="Arial"/>
              </a:rPr>
              <a:t>Equipe GED</a:t>
            </a:r>
            <a:endParaRPr sz="1000">
              <a:solidFill>
                <a:schemeClr val="dk1"/>
              </a:solidFill>
              <a:latin typeface="Arial"/>
              <a:ea typeface="Arial"/>
              <a:cs typeface="Arial"/>
              <a:sym typeface="Arial"/>
            </a:endParaRPr>
          </a:p>
        </p:txBody>
      </p:sp>
      <p:pic>
        <p:nvPicPr>
          <p:cNvPr id="434" name="Google Shape;434;g6c30062fdb_1_409"/>
          <p:cNvPicPr preferRelativeResize="0"/>
          <p:nvPr/>
        </p:nvPicPr>
        <p:blipFill rotWithShape="1">
          <a:blip r:embed="rId3">
            <a:alphaModFix/>
          </a:blip>
          <a:srcRect l="20061" t="11886" r="17656" b="23932"/>
          <a:stretch/>
        </p:blipFill>
        <p:spPr>
          <a:xfrm>
            <a:off x="4091721" y="3251050"/>
            <a:ext cx="296482" cy="329555"/>
          </a:xfrm>
          <a:prstGeom prst="rect">
            <a:avLst/>
          </a:prstGeom>
          <a:noFill/>
          <a:ln>
            <a:noFill/>
          </a:ln>
        </p:spPr>
      </p:pic>
      <p:pic>
        <p:nvPicPr>
          <p:cNvPr id="435" name="Google Shape;435;g6c30062fdb_1_409"/>
          <p:cNvPicPr preferRelativeResize="0"/>
          <p:nvPr/>
        </p:nvPicPr>
        <p:blipFill rotWithShape="1">
          <a:blip r:embed="rId4">
            <a:alphaModFix/>
          </a:blip>
          <a:srcRect l="20061" t="11886" r="17656" b="23932"/>
          <a:stretch/>
        </p:blipFill>
        <p:spPr>
          <a:xfrm>
            <a:off x="4093732" y="2791799"/>
            <a:ext cx="296482" cy="329555"/>
          </a:xfrm>
          <a:prstGeom prst="rect">
            <a:avLst/>
          </a:prstGeom>
          <a:noFill/>
          <a:ln>
            <a:noFill/>
          </a:ln>
        </p:spPr>
      </p:pic>
      <p:sp>
        <p:nvSpPr>
          <p:cNvPr id="436" name="Google Shape;436;g6c30062fdb_1_409"/>
          <p:cNvSpPr txBox="1"/>
          <p:nvPr/>
        </p:nvSpPr>
        <p:spPr>
          <a:xfrm>
            <a:off x="3833573" y="3048433"/>
            <a:ext cx="863400" cy="273000"/>
          </a:xfrm>
          <a:prstGeom prst="rect">
            <a:avLst/>
          </a:prstGeom>
          <a:noFill/>
          <a:ln>
            <a:noFill/>
          </a:ln>
        </p:spPr>
        <p:txBody>
          <a:bodyPr spcFirstLastPara="1" wrap="square" lIns="36000" tIns="36000" rIns="36000" bIns="36000"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Intégrateur DDE**</a:t>
            </a:r>
            <a:endParaRPr sz="800">
              <a:solidFill>
                <a:schemeClr val="dk1"/>
              </a:solidFill>
              <a:latin typeface="Arial"/>
              <a:ea typeface="Arial"/>
              <a:cs typeface="Arial"/>
              <a:sym typeface="Arial"/>
            </a:endParaRPr>
          </a:p>
        </p:txBody>
      </p:sp>
      <p:pic>
        <p:nvPicPr>
          <p:cNvPr id="437" name="Google Shape;437;g6c30062fdb_1_409"/>
          <p:cNvPicPr preferRelativeResize="0"/>
          <p:nvPr/>
        </p:nvPicPr>
        <p:blipFill rotWithShape="1">
          <a:blip r:embed="rId4">
            <a:alphaModFix/>
          </a:blip>
          <a:srcRect l="20061" t="11886" r="17656" b="23932"/>
          <a:stretch/>
        </p:blipFill>
        <p:spPr>
          <a:xfrm>
            <a:off x="4080095" y="1269142"/>
            <a:ext cx="296482" cy="329555"/>
          </a:xfrm>
          <a:prstGeom prst="rect">
            <a:avLst/>
          </a:prstGeom>
          <a:noFill/>
          <a:ln>
            <a:noFill/>
          </a:ln>
        </p:spPr>
      </p:pic>
      <p:pic>
        <p:nvPicPr>
          <p:cNvPr id="438" name="Google Shape;438;g6c30062fdb_1_409"/>
          <p:cNvPicPr preferRelativeResize="0"/>
          <p:nvPr/>
        </p:nvPicPr>
        <p:blipFill rotWithShape="1">
          <a:blip r:embed="rId4">
            <a:alphaModFix/>
          </a:blip>
          <a:srcRect l="20061" t="11886" r="17656" b="23932"/>
          <a:stretch/>
        </p:blipFill>
        <p:spPr>
          <a:xfrm>
            <a:off x="3497379" y="1277467"/>
            <a:ext cx="296482" cy="329555"/>
          </a:xfrm>
          <a:prstGeom prst="rect">
            <a:avLst/>
          </a:prstGeom>
          <a:noFill/>
          <a:ln>
            <a:noFill/>
          </a:ln>
        </p:spPr>
      </p:pic>
      <p:sp>
        <p:nvSpPr>
          <p:cNvPr id="439" name="Google Shape;439;g6c30062fdb_1_409"/>
          <p:cNvSpPr txBox="1"/>
          <p:nvPr/>
        </p:nvSpPr>
        <p:spPr>
          <a:xfrm>
            <a:off x="3833573" y="3515737"/>
            <a:ext cx="863400" cy="273000"/>
          </a:xfrm>
          <a:prstGeom prst="rect">
            <a:avLst/>
          </a:prstGeom>
          <a:noFill/>
          <a:ln>
            <a:noFill/>
          </a:ln>
        </p:spPr>
        <p:txBody>
          <a:bodyPr spcFirstLastPara="1" wrap="square" lIns="36000" tIns="36000" rIns="36000" bIns="36000"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Intégrateur </a:t>
            </a:r>
            <a:r>
              <a:rPr lang="fr-FR" sz="800">
                <a:solidFill>
                  <a:schemeClr val="dk1"/>
                </a:solidFill>
              </a:rPr>
              <a:t>DOIT</a:t>
            </a:r>
            <a:r>
              <a:rPr lang="fr-FR" sz="800">
                <a:solidFill>
                  <a:schemeClr val="dk1"/>
                </a:solidFill>
                <a:latin typeface="Arial"/>
                <a:ea typeface="Arial"/>
                <a:cs typeface="Arial"/>
                <a:sym typeface="Arial"/>
              </a:rPr>
              <a:t>**</a:t>
            </a:r>
            <a:endParaRPr sz="800">
              <a:solidFill>
                <a:schemeClr val="dk1"/>
              </a:solidFill>
              <a:latin typeface="Arial"/>
              <a:ea typeface="Arial"/>
              <a:cs typeface="Arial"/>
              <a:sym typeface="Arial"/>
            </a:endParaRPr>
          </a:p>
        </p:txBody>
      </p:sp>
      <p:sp>
        <p:nvSpPr>
          <p:cNvPr id="440" name="Google Shape;440;g6c30062fdb_1_409"/>
          <p:cNvSpPr/>
          <p:nvPr/>
        </p:nvSpPr>
        <p:spPr>
          <a:xfrm>
            <a:off x="5536476" y="5027146"/>
            <a:ext cx="1139100" cy="273300"/>
          </a:xfrm>
          <a:prstGeom prst="rect">
            <a:avLst/>
          </a:prstGeom>
          <a:noFill/>
          <a:ln>
            <a:noFill/>
          </a:ln>
        </p:spPr>
        <p:txBody>
          <a:bodyPr spcFirstLastPara="1" wrap="square" lIns="91425" tIns="91425" rIns="0" bIns="91425" anchor="ctr" anchorCtr="0">
            <a:noAutofit/>
          </a:bodyPr>
          <a:lstStyle/>
          <a:p>
            <a:pPr>
              <a:buClr>
                <a:schemeClr val="dk1"/>
              </a:buClr>
              <a:buSzPts val="800"/>
            </a:pPr>
            <a:r>
              <a:rPr lang="fr-FR" sz="800" dirty="0">
                <a:solidFill>
                  <a:schemeClr val="dk1"/>
                </a:solidFill>
              </a:rPr>
              <a:t>PO Cloud Interne</a:t>
            </a:r>
            <a:endParaRPr sz="800" dirty="0">
              <a:solidFill>
                <a:schemeClr val="dk1"/>
              </a:solidFill>
            </a:endParaRPr>
          </a:p>
        </p:txBody>
      </p:sp>
      <p:pic>
        <p:nvPicPr>
          <p:cNvPr id="441" name="Google Shape;441;g6c30062fdb_1_409"/>
          <p:cNvPicPr preferRelativeResize="0"/>
          <p:nvPr/>
        </p:nvPicPr>
        <p:blipFill rotWithShape="1">
          <a:blip r:embed="rId3">
            <a:alphaModFix/>
          </a:blip>
          <a:srcRect l="20061" t="11886" r="17656" b="23932"/>
          <a:stretch/>
        </p:blipFill>
        <p:spPr>
          <a:xfrm>
            <a:off x="3017542" y="4771780"/>
            <a:ext cx="295381" cy="328331"/>
          </a:xfrm>
          <a:prstGeom prst="rect">
            <a:avLst/>
          </a:prstGeom>
          <a:solidFill>
            <a:schemeClr val="lt1">
              <a:alpha val="0"/>
            </a:schemeClr>
          </a:solidFill>
          <a:ln>
            <a:noFill/>
          </a:ln>
        </p:spPr>
      </p:pic>
      <p:pic>
        <p:nvPicPr>
          <p:cNvPr id="442" name="Google Shape;442;g6c30062fdb_1_409"/>
          <p:cNvPicPr preferRelativeResize="0"/>
          <p:nvPr/>
        </p:nvPicPr>
        <p:blipFill rotWithShape="1">
          <a:blip r:embed="rId3">
            <a:alphaModFix/>
          </a:blip>
          <a:srcRect l="20061" t="11886" r="17656" b="23932"/>
          <a:stretch/>
        </p:blipFill>
        <p:spPr>
          <a:xfrm>
            <a:off x="5808992" y="4758080"/>
            <a:ext cx="295381" cy="328331"/>
          </a:xfrm>
          <a:prstGeom prst="rect">
            <a:avLst/>
          </a:prstGeom>
          <a:solidFill>
            <a:schemeClr val="lt1">
              <a:alpha val="0"/>
            </a:schemeClr>
          </a:solidFill>
          <a:ln>
            <a:noFill/>
          </a:ln>
        </p:spPr>
      </p:pic>
      <p:sp>
        <p:nvSpPr>
          <p:cNvPr id="443" name="Google Shape;443;g6c30062fdb_1_409"/>
          <p:cNvSpPr/>
          <p:nvPr/>
        </p:nvSpPr>
        <p:spPr>
          <a:xfrm>
            <a:off x="683496" y="3888247"/>
            <a:ext cx="5232300" cy="130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600">
                <a:solidFill>
                  <a:srgbClr val="FFFFFF"/>
                </a:solidFill>
                <a:latin typeface="Arial"/>
                <a:ea typeface="Arial"/>
                <a:cs typeface="Arial"/>
                <a:sym typeface="Arial"/>
              </a:rPr>
              <a:t>Accompagnement opérationnel</a:t>
            </a:r>
            <a:endParaRPr/>
          </a:p>
        </p:txBody>
      </p:sp>
      <p:sp>
        <p:nvSpPr>
          <p:cNvPr id="444" name="Google Shape;444;g6c30062fdb_1_409"/>
          <p:cNvSpPr/>
          <p:nvPr/>
        </p:nvSpPr>
        <p:spPr>
          <a:xfrm>
            <a:off x="683498" y="4555357"/>
            <a:ext cx="2529600" cy="130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600" dirty="0">
                <a:solidFill>
                  <a:srgbClr val="FFFFFF"/>
                </a:solidFill>
                <a:latin typeface="Arial"/>
                <a:ea typeface="Arial"/>
                <a:cs typeface="Arial"/>
                <a:sym typeface="Arial"/>
              </a:rPr>
              <a:t>Accompagnement opérationnel</a:t>
            </a:r>
            <a:endParaRPr dirty="0"/>
          </a:p>
        </p:txBody>
      </p:sp>
      <p:sp>
        <p:nvSpPr>
          <p:cNvPr id="445" name="Google Shape;445;g6c30062fdb_1_409"/>
          <p:cNvSpPr/>
          <p:nvPr/>
        </p:nvSpPr>
        <p:spPr>
          <a:xfrm>
            <a:off x="3373448" y="4555357"/>
            <a:ext cx="2529600" cy="130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600" dirty="0">
                <a:solidFill>
                  <a:srgbClr val="FFFFFF"/>
                </a:solidFill>
                <a:latin typeface="Arial"/>
                <a:ea typeface="Arial"/>
                <a:cs typeface="Arial"/>
                <a:sym typeface="Arial"/>
              </a:rPr>
              <a:t>Accompagnement opérationnel</a:t>
            </a:r>
            <a:endParaRPr dirty="0"/>
          </a:p>
        </p:txBody>
      </p:sp>
      <p:sp>
        <p:nvSpPr>
          <p:cNvPr id="446" name="Google Shape;446;g6c30062fdb_1_409"/>
          <p:cNvSpPr/>
          <p:nvPr/>
        </p:nvSpPr>
        <p:spPr>
          <a:xfrm>
            <a:off x="3940265" y="4150385"/>
            <a:ext cx="1139100" cy="273300"/>
          </a:xfrm>
          <a:prstGeom prst="rect">
            <a:avLst/>
          </a:prstGeom>
          <a:noFill/>
          <a:ln>
            <a:noFill/>
          </a:ln>
        </p:spPr>
        <p:txBody>
          <a:bodyPr spcFirstLastPara="1" wrap="square" lIns="91425" tIns="91425" rIns="0" bIns="91425" anchor="ctr" anchorCtr="0">
            <a:noAutofit/>
          </a:bodyPr>
          <a:lstStyle/>
          <a:p>
            <a:pPr marL="0" marR="0" lvl="0" indent="0" algn="l" rtl="0">
              <a:spcBef>
                <a:spcPts val="0"/>
              </a:spcBef>
              <a:spcAft>
                <a:spcPts val="0"/>
              </a:spcAft>
              <a:buClr>
                <a:schemeClr val="dk1"/>
              </a:buClr>
              <a:buSzPts val="800"/>
              <a:buFont typeface="Arial"/>
              <a:buNone/>
            </a:pPr>
            <a:r>
              <a:rPr lang="fr-FR" sz="800">
                <a:solidFill>
                  <a:schemeClr val="dk1"/>
                </a:solidFill>
                <a:highlight>
                  <a:schemeClr val="lt1"/>
                </a:highlight>
              </a:rPr>
              <a:t>Experts Outils</a:t>
            </a:r>
            <a:endParaRPr sz="800">
              <a:solidFill>
                <a:schemeClr val="dk1"/>
              </a:solidFill>
              <a:highlight>
                <a:schemeClr val="lt1"/>
              </a:highlight>
              <a:latin typeface="Arial"/>
              <a:ea typeface="Arial"/>
              <a:cs typeface="Arial"/>
              <a:sym typeface="Arial"/>
            </a:endParaRPr>
          </a:p>
        </p:txBody>
      </p:sp>
      <p:pic>
        <p:nvPicPr>
          <p:cNvPr id="447" name="Google Shape;447;g6c30062fdb_1_409"/>
          <p:cNvPicPr preferRelativeResize="0"/>
          <p:nvPr/>
        </p:nvPicPr>
        <p:blipFill rotWithShape="1">
          <a:blip r:embed="rId5">
            <a:alphaModFix/>
          </a:blip>
          <a:srcRect/>
          <a:stretch/>
        </p:blipFill>
        <p:spPr>
          <a:xfrm>
            <a:off x="5167500" y="3576734"/>
            <a:ext cx="296500" cy="296500"/>
          </a:xfrm>
          <a:prstGeom prst="rect">
            <a:avLst/>
          </a:prstGeom>
          <a:noFill/>
          <a:ln>
            <a:noFill/>
          </a:ln>
        </p:spPr>
      </p:pic>
      <p:sp>
        <p:nvSpPr>
          <p:cNvPr id="448" name="Google Shape;448;g6c30062fdb_1_409"/>
          <p:cNvSpPr txBox="1"/>
          <p:nvPr/>
        </p:nvSpPr>
        <p:spPr>
          <a:xfrm>
            <a:off x="5468175" y="3197572"/>
            <a:ext cx="1043100" cy="2034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800"/>
              <a:buFont typeface="Arial"/>
              <a:buNone/>
            </a:pPr>
            <a:r>
              <a:rPr lang="fr-FR" sz="800" dirty="0" err="1">
                <a:solidFill>
                  <a:schemeClr val="dk1"/>
                </a:solidFill>
                <a:latin typeface="Arial"/>
                <a:ea typeface="Arial"/>
                <a:cs typeface="Arial"/>
                <a:sym typeface="Arial"/>
              </a:rPr>
              <a:t>FinOps</a:t>
            </a:r>
            <a:endParaRPr sz="800" dirty="0">
              <a:solidFill>
                <a:schemeClr val="dk1"/>
              </a:solidFill>
              <a:latin typeface="Arial"/>
              <a:ea typeface="Arial"/>
              <a:cs typeface="Arial"/>
              <a:sym typeface="Arial"/>
            </a:endParaRPr>
          </a:p>
        </p:txBody>
      </p:sp>
      <p:sp>
        <p:nvSpPr>
          <p:cNvPr id="449" name="Google Shape;449;g6c30062fdb_1_409"/>
          <p:cNvSpPr txBox="1"/>
          <p:nvPr/>
        </p:nvSpPr>
        <p:spPr>
          <a:xfrm>
            <a:off x="5577372" y="2756827"/>
            <a:ext cx="1022003" cy="35023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800"/>
              <a:buFont typeface="Arial"/>
              <a:buNone/>
            </a:pPr>
            <a:r>
              <a:rPr lang="fr-FR" sz="800" dirty="0" err="1">
                <a:solidFill>
                  <a:schemeClr val="dk1"/>
                </a:solidFill>
              </a:rPr>
              <a:t>Resp</a:t>
            </a:r>
            <a:r>
              <a:rPr lang="fr-FR" sz="800" dirty="0">
                <a:solidFill>
                  <a:schemeClr val="dk1"/>
                </a:solidFill>
              </a:rPr>
              <a:t>. </a:t>
            </a:r>
            <a:br>
              <a:rPr lang="fr-FR" sz="800" dirty="0">
                <a:solidFill>
                  <a:schemeClr val="dk1"/>
                </a:solidFill>
              </a:rPr>
            </a:br>
            <a:r>
              <a:rPr lang="fr-FR" sz="800" dirty="0">
                <a:solidFill>
                  <a:schemeClr val="dk1"/>
                </a:solidFill>
              </a:rPr>
              <a:t>transformation IT</a:t>
            </a:r>
            <a:endParaRPr sz="800" dirty="0">
              <a:solidFill>
                <a:schemeClr val="dk1"/>
              </a:solidFill>
            </a:endParaRPr>
          </a:p>
        </p:txBody>
      </p:sp>
      <p:pic>
        <p:nvPicPr>
          <p:cNvPr id="450" name="Google Shape;450;g6c30062fdb_1_409"/>
          <p:cNvPicPr preferRelativeResize="0"/>
          <p:nvPr/>
        </p:nvPicPr>
        <p:blipFill rotWithShape="1">
          <a:blip r:embed="rId3">
            <a:alphaModFix/>
          </a:blip>
          <a:srcRect l="20061" t="11886" r="17656" b="23932"/>
          <a:stretch/>
        </p:blipFill>
        <p:spPr>
          <a:xfrm>
            <a:off x="5261100" y="3226809"/>
            <a:ext cx="147675" cy="164165"/>
          </a:xfrm>
          <a:prstGeom prst="rect">
            <a:avLst/>
          </a:prstGeom>
          <a:noFill/>
          <a:ln>
            <a:noFill/>
          </a:ln>
        </p:spPr>
      </p:pic>
      <p:sp>
        <p:nvSpPr>
          <p:cNvPr id="454" name="Google Shape;454;g6c30062fdb_1_409"/>
          <p:cNvSpPr/>
          <p:nvPr/>
        </p:nvSpPr>
        <p:spPr>
          <a:xfrm>
            <a:off x="7222580" y="2660832"/>
            <a:ext cx="1043100" cy="2733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100"/>
              <a:buFont typeface="Arial"/>
              <a:buNone/>
            </a:pPr>
            <a:r>
              <a:rPr lang="fr-FR" sz="800" dirty="0">
                <a:solidFill>
                  <a:schemeClr val="dk1"/>
                </a:solidFill>
                <a:highlight>
                  <a:schemeClr val="lt1"/>
                </a:highlight>
              </a:rPr>
              <a:t>Référent Cloud</a:t>
            </a:r>
            <a:endParaRPr sz="800" dirty="0">
              <a:solidFill>
                <a:schemeClr val="dk1"/>
              </a:solidFill>
              <a:highlight>
                <a:schemeClr val="lt1"/>
              </a:highlight>
            </a:endParaRPr>
          </a:p>
        </p:txBody>
      </p:sp>
      <p:pic>
        <p:nvPicPr>
          <p:cNvPr id="455" name="Google Shape;455;g6c30062fdb_1_409"/>
          <p:cNvPicPr preferRelativeResize="0"/>
          <p:nvPr/>
        </p:nvPicPr>
        <p:blipFill rotWithShape="1">
          <a:blip r:embed="rId3">
            <a:alphaModFix/>
          </a:blip>
          <a:srcRect l="20061" t="11886" r="17656" b="23932"/>
          <a:stretch/>
        </p:blipFill>
        <p:spPr>
          <a:xfrm>
            <a:off x="2058756" y="5107389"/>
            <a:ext cx="147691" cy="164166"/>
          </a:xfrm>
          <a:prstGeom prst="rect">
            <a:avLst/>
          </a:prstGeom>
          <a:solidFill>
            <a:schemeClr val="lt1">
              <a:alpha val="0"/>
            </a:schemeClr>
          </a:solidFill>
          <a:ln>
            <a:noFill/>
          </a:ln>
        </p:spPr>
      </p:pic>
      <p:pic>
        <p:nvPicPr>
          <p:cNvPr id="456" name="Google Shape;456;g6c30062fdb_1_409"/>
          <p:cNvPicPr preferRelativeResize="0"/>
          <p:nvPr/>
        </p:nvPicPr>
        <p:blipFill rotWithShape="1">
          <a:blip r:embed="rId3">
            <a:alphaModFix/>
          </a:blip>
          <a:srcRect l="20061" t="11886" r="17656" b="23932"/>
          <a:stretch/>
        </p:blipFill>
        <p:spPr>
          <a:xfrm>
            <a:off x="4081117" y="5107389"/>
            <a:ext cx="147691" cy="164166"/>
          </a:xfrm>
          <a:prstGeom prst="rect">
            <a:avLst/>
          </a:prstGeom>
          <a:solidFill>
            <a:schemeClr val="lt1">
              <a:alpha val="0"/>
            </a:schemeClr>
          </a:solidFill>
          <a:ln>
            <a:noFill/>
          </a:ln>
        </p:spPr>
      </p:pic>
      <p:pic>
        <p:nvPicPr>
          <p:cNvPr id="457" name="Google Shape;457;g6c30062fdb_1_409"/>
          <p:cNvPicPr preferRelativeResize="0"/>
          <p:nvPr/>
        </p:nvPicPr>
        <p:blipFill rotWithShape="1">
          <a:blip r:embed="rId3">
            <a:alphaModFix/>
          </a:blip>
          <a:srcRect l="20061" t="11886" r="17656" b="23932"/>
          <a:stretch/>
        </p:blipFill>
        <p:spPr>
          <a:xfrm>
            <a:off x="4308110" y="5110413"/>
            <a:ext cx="147691" cy="164166"/>
          </a:xfrm>
          <a:prstGeom prst="rect">
            <a:avLst/>
          </a:prstGeom>
          <a:solidFill>
            <a:schemeClr val="lt1">
              <a:alpha val="0"/>
            </a:schemeClr>
          </a:solidFill>
          <a:ln>
            <a:noFill/>
          </a:ln>
        </p:spPr>
      </p:pic>
      <p:pic>
        <p:nvPicPr>
          <p:cNvPr id="458" name="Google Shape;458;g6c30062fdb_1_409"/>
          <p:cNvPicPr preferRelativeResize="0"/>
          <p:nvPr/>
        </p:nvPicPr>
        <p:blipFill rotWithShape="1">
          <a:blip r:embed="rId3">
            <a:alphaModFix/>
          </a:blip>
          <a:srcRect l="20061" t="11886" r="17656" b="23932"/>
          <a:stretch/>
        </p:blipFill>
        <p:spPr>
          <a:xfrm>
            <a:off x="4530031" y="5115217"/>
            <a:ext cx="147691" cy="164166"/>
          </a:xfrm>
          <a:prstGeom prst="rect">
            <a:avLst/>
          </a:prstGeom>
          <a:solidFill>
            <a:schemeClr val="lt1">
              <a:alpha val="0"/>
            </a:schemeClr>
          </a:solidFill>
          <a:ln>
            <a:noFill/>
          </a:ln>
        </p:spPr>
      </p:pic>
      <p:sp>
        <p:nvSpPr>
          <p:cNvPr id="459" name="Google Shape;459;g6c30062fdb_1_409"/>
          <p:cNvSpPr/>
          <p:nvPr/>
        </p:nvSpPr>
        <p:spPr>
          <a:xfrm>
            <a:off x="1805548" y="5248297"/>
            <a:ext cx="654000" cy="99000"/>
          </a:xfrm>
          <a:prstGeom prst="rect">
            <a:avLst/>
          </a:prstGeom>
          <a:noFill/>
          <a:ln>
            <a:noFill/>
          </a:ln>
        </p:spPr>
        <p:txBody>
          <a:bodyPr spcFirstLastPara="1" wrap="square" lIns="91425" tIns="91425" rIns="0" bIns="91425" anchor="ctr" anchorCtr="0">
            <a:noAutofit/>
          </a:bodyPr>
          <a:lstStyle/>
          <a:p>
            <a:pPr>
              <a:buClr>
                <a:schemeClr val="dk1"/>
              </a:buClr>
              <a:buSzPts val="800"/>
            </a:pPr>
            <a:r>
              <a:rPr lang="fr-FR" sz="800" dirty="0">
                <a:solidFill>
                  <a:schemeClr val="dk1"/>
                </a:solidFill>
              </a:rPr>
              <a:t>AWS </a:t>
            </a:r>
            <a:r>
              <a:rPr lang="fr-FR" sz="800" dirty="0" err="1">
                <a:solidFill>
                  <a:schemeClr val="dk1"/>
                </a:solidFill>
              </a:rPr>
              <a:t>Ops</a:t>
            </a:r>
            <a:endParaRPr sz="800" dirty="0">
              <a:solidFill>
                <a:schemeClr val="dk1"/>
              </a:solidFill>
            </a:endParaRPr>
          </a:p>
        </p:txBody>
      </p:sp>
      <p:sp>
        <p:nvSpPr>
          <p:cNvPr id="460" name="Google Shape;460;g6c30062fdb_1_409"/>
          <p:cNvSpPr/>
          <p:nvPr/>
        </p:nvSpPr>
        <p:spPr>
          <a:xfrm>
            <a:off x="3981056" y="5235730"/>
            <a:ext cx="719700" cy="110400"/>
          </a:xfrm>
          <a:prstGeom prst="rect">
            <a:avLst/>
          </a:prstGeom>
          <a:noFill/>
          <a:ln>
            <a:noFill/>
          </a:ln>
        </p:spPr>
        <p:txBody>
          <a:bodyPr spcFirstLastPara="1" wrap="square" lIns="91425" tIns="91425" rIns="0" bIns="91425" anchor="ctr" anchorCtr="0">
            <a:noAutofit/>
          </a:bodyPr>
          <a:lstStyle/>
          <a:p>
            <a:pPr>
              <a:buClr>
                <a:schemeClr val="dk1"/>
              </a:buClr>
              <a:buSzPts val="800"/>
            </a:pPr>
            <a:r>
              <a:rPr lang="fr-FR" sz="800" dirty="0">
                <a:solidFill>
                  <a:schemeClr val="dk1"/>
                </a:solidFill>
              </a:rPr>
              <a:t>VMware </a:t>
            </a:r>
            <a:r>
              <a:rPr lang="fr-FR" sz="800" dirty="0" err="1">
                <a:solidFill>
                  <a:schemeClr val="dk1"/>
                </a:solidFill>
              </a:rPr>
              <a:t>Ops</a:t>
            </a:r>
            <a:endParaRPr sz="800" dirty="0">
              <a:solidFill>
                <a:schemeClr val="dk1"/>
              </a:solidFill>
            </a:endParaRPr>
          </a:p>
        </p:txBody>
      </p:sp>
      <p:sp>
        <p:nvSpPr>
          <p:cNvPr id="461" name="Google Shape;461;g6c30062fdb_1_409"/>
          <p:cNvSpPr/>
          <p:nvPr/>
        </p:nvSpPr>
        <p:spPr>
          <a:xfrm>
            <a:off x="2372066" y="4709470"/>
            <a:ext cx="1286529" cy="99703"/>
          </a:xfrm>
          <a:prstGeom prst="rect">
            <a:avLst/>
          </a:prstGeom>
          <a:noFill/>
          <a:ln>
            <a:noFill/>
          </a:ln>
        </p:spPr>
        <p:txBody>
          <a:bodyPr spcFirstLastPara="1" wrap="square" lIns="91425" tIns="91425" rIns="0" bIns="91425" anchor="ctr" anchorCtr="0">
            <a:noAutofit/>
          </a:bodyPr>
          <a:lstStyle/>
          <a:p>
            <a:pPr>
              <a:buClr>
                <a:schemeClr val="dk1"/>
              </a:buClr>
              <a:buSzPts val="800"/>
            </a:pPr>
            <a:r>
              <a:rPr lang="fr-FR" sz="800" dirty="0">
                <a:solidFill>
                  <a:schemeClr val="dk1"/>
                </a:solidFill>
              </a:rPr>
              <a:t>Support </a:t>
            </a:r>
            <a:r>
              <a:rPr lang="fr-FR" sz="800" dirty="0" err="1">
                <a:solidFill>
                  <a:schemeClr val="dk1"/>
                </a:solidFill>
              </a:rPr>
              <a:t>Opé</a:t>
            </a:r>
            <a:r>
              <a:rPr lang="fr-FR" sz="800" dirty="0">
                <a:solidFill>
                  <a:schemeClr val="dk1"/>
                </a:solidFill>
              </a:rPr>
              <a:t> Cloud AWS</a:t>
            </a:r>
            <a:endParaRPr sz="800" dirty="0">
              <a:solidFill>
                <a:schemeClr val="dk1"/>
              </a:solidFill>
            </a:endParaRPr>
          </a:p>
        </p:txBody>
      </p:sp>
      <p:sp>
        <p:nvSpPr>
          <p:cNvPr id="462" name="Google Shape;462;g6c30062fdb_1_409"/>
          <p:cNvSpPr/>
          <p:nvPr/>
        </p:nvSpPr>
        <p:spPr>
          <a:xfrm>
            <a:off x="5184894" y="4707175"/>
            <a:ext cx="1406405" cy="86014"/>
          </a:xfrm>
          <a:prstGeom prst="rect">
            <a:avLst/>
          </a:prstGeom>
          <a:noFill/>
          <a:ln>
            <a:noFill/>
          </a:ln>
        </p:spPr>
        <p:txBody>
          <a:bodyPr spcFirstLastPara="1" wrap="square" lIns="91425" tIns="91425" rIns="0" bIns="91425" anchor="ctr" anchorCtr="0">
            <a:noAutofit/>
          </a:bodyPr>
          <a:lstStyle/>
          <a:p>
            <a:pPr>
              <a:buClr>
                <a:schemeClr val="dk1"/>
              </a:buClr>
              <a:buSzPts val="800"/>
            </a:pPr>
            <a:r>
              <a:rPr lang="fr-FR" sz="800" dirty="0">
                <a:solidFill>
                  <a:schemeClr val="dk1"/>
                </a:solidFill>
              </a:rPr>
              <a:t>Support </a:t>
            </a:r>
            <a:r>
              <a:rPr lang="fr-FR" sz="800" dirty="0" err="1">
                <a:solidFill>
                  <a:schemeClr val="dk1"/>
                </a:solidFill>
              </a:rPr>
              <a:t>Opé</a:t>
            </a:r>
            <a:r>
              <a:rPr lang="fr-FR" sz="800" dirty="0">
                <a:solidFill>
                  <a:schemeClr val="dk1"/>
                </a:solidFill>
              </a:rPr>
              <a:t> Cloud Interne</a:t>
            </a:r>
            <a:endParaRPr sz="800" dirty="0">
              <a:solidFill>
                <a:schemeClr val="dk1"/>
              </a:solidFill>
            </a:endParaRPr>
          </a:p>
        </p:txBody>
      </p:sp>
      <p:pic>
        <p:nvPicPr>
          <p:cNvPr id="463" name="Google Shape;463;g6c30062fdb_1_409"/>
          <p:cNvPicPr preferRelativeResize="0"/>
          <p:nvPr/>
        </p:nvPicPr>
        <p:blipFill rotWithShape="1">
          <a:blip r:embed="rId4">
            <a:alphaModFix/>
          </a:blip>
          <a:srcRect l="20061" t="11886" r="17656" b="23932"/>
          <a:stretch/>
        </p:blipFill>
        <p:spPr>
          <a:xfrm>
            <a:off x="5946857" y="2461430"/>
            <a:ext cx="253072" cy="306771"/>
          </a:xfrm>
          <a:prstGeom prst="rect">
            <a:avLst/>
          </a:prstGeom>
          <a:solidFill>
            <a:schemeClr val="lt1">
              <a:alpha val="0"/>
            </a:schemeClr>
          </a:solidFill>
          <a:ln>
            <a:noFill/>
          </a:ln>
        </p:spPr>
      </p:pic>
      <p:pic>
        <p:nvPicPr>
          <p:cNvPr id="464" name="Google Shape;464;g6c30062fdb_1_409"/>
          <p:cNvPicPr preferRelativeResize="0"/>
          <p:nvPr/>
        </p:nvPicPr>
        <p:blipFill rotWithShape="1">
          <a:blip r:embed="rId3">
            <a:alphaModFix/>
          </a:blip>
          <a:srcRect l="20061" t="11886" r="17656" b="23932"/>
          <a:stretch/>
        </p:blipFill>
        <p:spPr>
          <a:xfrm>
            <a:off x="2625167" y="4518151"/>
            <a:ext cx="147691" cy="164166"/>
          </a:xfrm>
          <a:prstGeom prst="rect">
            <a:avLst/>
          </a:prstGeom>
          <a:solidFill>
            <a:schemeClr val="lt1">
              <a:alpha val="0"/>
            </a:schemeClr>
          </a:solidFill>
          <a:ln>
            <a:noFill/>
          </a:ln>
        </p:spPr>
      </p:pic>
      <p:pic>
        <p:nvPicPr>
          <p:cNvPr id="465" name="Google Shape;465;g6c30062fdb_1_409"/>
          <p:cNvPicPr preferRelativeResize="0"/>
          <p:nvPr/>
        </p:nvPicPr>
        <p:blipFill rotWithShape="1">
          <a:blip r:embed="rId3">
            <a:alphaModFix/>
          </a:blip>
          <a:srcRect l="20061" t="11886" r="17656" b="23932"/>
          <a:stretch/>
        </p:blipFill>
        <p:spPr>
          <a:xfrm>
            <a:off x="5262367" y="4555351"/>
            <a:ext cx="147691" cy="164166"/>
          </a:xfrm>
          <a:prstGeom prst="rect">
            <a:avLst/>
          </a:prstGeom>
          <a:solidFill>
            <a:schemeClr val="lt1">
              <a:alpha val="0"/>
            </a:schemeClr>
          </a:solidFill>
          <a:ln>
            <a:noFill/>
          </a:ln>
        </p:spPr>
      </p:pic>
      <p:pic>
        <p:nvPicPr>
          <p:cNvPr id="466" name="Google Shape;466;g6c30062fdb_1_409"/>
          <p:cNvPicPr preferRelativeResize="0"/>
          <p:nvPr/>
        </p:nvPicPr>
        <p:blipFill rotWithShape="1">
          <a:blip r:embed="rId3">
            <a:alphaModFix/>
          </a:blip>
          <a:srcRect l="20061" t="11886" r="17656" b="23932"/>
          <a:stretch/>
        </p:blipFill>
        <p:spPr>
          <a:xfrm>
            <a:off x="3966967" y="3981976"/>
            <a:ext cx="147691" cy="164166"/>
          </a:xfrm>
          <a:prstGeom prst="rect">
            <a:avLst/>
          </a:prstGeom>
          <a:solidFill>
            <a:schemeClr val="lt1">
              <a:alpha val="0"/>
            </a:schemeClr>
          </a:solidFill>
          <a:ln>
            <a:noFill/>
          </a:ln>
        </p:spPr>
      </p:pic>
      <p:pic>
        <p:nvPicPr>
          <p:cNvPr id="467" name="Google Shape;467;g6c30062fdb_1_409"/>
          <p:cNvPicPr preferRelativeResize="0"/>
          <p:nvPr/>
        </p:nvPicPr>
        <p:blipFill rotWithShape="1">
          <a:blip r:embed="rId3">
            <a:alphaModFix/>
          </a:blip>
          <a:srcRect l="20061" t="11886" r="17656" b="23932"/>
          <a:stretch/>
        </p:blipFill>
        <p:spPr>
          <a:xfrm>
            <a:off x="4193960" y="3985001"/>
            <a:ext cx="147691" cy="164166"/>
          </a:xfrm>
          <a:prstGeom prst="rect">
            <a:avLst/>
          </a:prstGeom>
          <a:solidFill>
            <a:schemeClr val="lt1">
              <a:alpha val="0"/>
            </a:schemeClr>
          </a:solidFill>
          <a:ln>
            <a:noFill/>
          </a:ln>
        </p:spPr>
      </p:pic>
      <p:pic>
        <p:nvPicPr>
          <p:cNvPr id="468" name="Google Shape;468;g6c30062fdb_1_409"/>
          <p:cNvPicPr preferRelativeResize="0"/>
          <p:nvPr/>
        </p:nvPicPr>
        <p:blipFill rotWithShape="1">
          <a:blip r:embed="rId3">
            <a:alphaModFix/>
          </a:blip>
          <a:srcRect l="20061" t="11886" r="17656" b="23932"/>
          <a:stretch/>
        </p:blipFill>
        <p:spPr>
          <a:xfrm>
            <a:off x="4415881" y="3989804"/>
            <a:ext cx="147691" cy="164166"/>
          </a:xfrm>
          <a:prstGeom prst="rect">
            <a:avLst/>
          </a:prstGeom>
          <a:solidFill>
            <a:schemeClr val="lt1">
              <a:alpha val="0"/>
            </a:schemeClr>
          </a:solidFill>
          <a:ln>
            <a:noFill/>
          </a:ln>
        </p:spPr>
      </p:pic>
      <p:pic>
        <p:nvPicPr>
          <p:cNvPr id="469" name="Google Shape;469;g6c30062fdb_1_409"/>
          <p:cNvPicPr preferRelativeResize="0"/>
          <p:nvPr/>
        </p:nvPicPr>
        <p:blipFill rotWithShape="1">
          <a:blip r:embed="rId3">
            <a:alphaModFix/>
          </a:blip>
          <a:srcRect l="20061" t="11886" r="17656" b="23932"/>
          <a:stretch/>
        </p:blipFill>
        <p:spPr>
          <a:xfrm>
            <a:off x="4083642" y="4086039"/>
            <a:ext cx="147691" cy="164166"/>
          </a:xfrm>
          <a:prstGeom prst="rect">
            <a:avLst/>
          </a:prstGeom>
          <a:solidFill>
            <a:schemeClr val="lt1">
              <a:alpha val="0"/>
            </a:schemeClr>
          </a:solidFill>
          <a:ln>
            <a:noFill/>
          </a:ln>
        </p:spPr>
      </p:pic>
      <p:pic>
        <p:nvPicPr>
          <p:cNvPr id="470" name="Google Shape;470;g6c30062fdb_1_409"/>
          <p:cNvPicPr preferRelativeResize="0"/>
          <p:nvPr/>
        </p:nvPicPr>
        <p:blipFill rotWithShape="1">
          <a:blip r:embed="rId3">
            <a:alphaModFix/>
          </a:blip>
          <a:srcRect l="20061" t="11886" r="17656" b="23932"/>
          <a:stretch/>
        </p:blipFill>
        <p:spPr>
          <a:xfrm>
            <a:off x="4310635" y="4089063"/>
            <a:ext cx="147691" cy="164166"/>
          </a:xfrm>
          <a:prstGeom prst="rect">
            <a:avLst/>
          </a:prstGeom>
          <a:solidFill>
            <a:schemeClr val="lt1">
              <a:alpha val="0"/>
            </a:schemeClr>
          </a:solidFill>
          <a:ln>
            <a:noFill/>
          </a:ln>
        </p:spPr>
      </p:pic>
      <p:pic>
        <p:nvPicPr>
          <p:cNvPr id="452" name="Google Shape;452;g6c30062fdb_1_409"/>
          <p:cNvPicPr preferRelativeResize="0"/>
          <p:nvPr/>
        </p:nvPicPr>
        <p:blipFill rotWithShape="1">
          <a:blip r:embed="rId6">
            <a:alphaModFix/>
          </a:blip>
          <a:srcRect/>
          <a:stretch/>
        </p:blipFill>
        <p:spPr>
          <a:xfrm>
            <a:off x="6847793" y="1015726"/>
            <a:ext cx="719700" cy="710238"/>
          </a:xfrm>
          <a:prstGeom prst="rect">
            <a:avLst/>
          </a:prstGeom>
          <a:solidFill>
            <a:srgbClr val="F2F2F2"/>
          </a:solidFill>
          <a:ln w="28575" cap="flat" cmpd="sng">
            <a:solidFill>
              <a:srgbClr val="781528"/>
            </a:solidFill>
            <a:prstDash val="solid"/>
            <a:round/>
            <a:headEnd type="none" w="sm" len="sm"/>
            <a:tailEnd type="none" w="sm" len="sm"/>
          </a:ln>
        </p:spPr>
      </p:pic>
      <p:pic>
        <p:nvPicPr>
          <p:cNvPr id="471" name="Google Shape;471;g6c30062fdb_1_409"/>
          <p:cNvPicPr preferRelativeResize="0"/>
          <p:nvPr/>
        </p:nvPicPr>
        <p:blipFill rotWithShape="1">
          <a:blip r:embed="rId3">
            <a:alphaModFix/>
          </a:blip>
          <a:srcRect l="20061" t="11886" r="17656" b="23932"/>
          <a:stretch/>
        </p:blipFill>
        <p:spPr>
          <a:xfrm>
            <a:off x="4532556" y="4093867"/>
            <a:ext cx="147691" cy="164166"/>
          </a:xfrm>
          <a:prstGeom prst="rect">
            <a:avLst/>
          </a:prstGeom>
          <a:solidFill>
            <a:schemeClr val="lt1">
              <a:alpha val="0"/>
            </a:schemeClr>
          </a:solidFill>
          <a:ln>
            <a:noFill/>
          </a:ln>
        </p:spPr>
      </p:pic>
      <p:pic>
        <p:nvPicPr>
          <p:cNvPr id="472" name="Google Shape;472;g6c30062fdb_1_409"/>
          <p:cNvPicPr preferRelativeResize="0"/>
          <p:nvPr/>
        </p:nvPicPr>
        <p:blipFill rotWithShape="1">
          <a:blip r:embed="rId3">
            <a:alphaModFix/>
          </a:blip>
          <a:srcRect l="20061" t="11886" r="17656" b="23932"/>
          <a:stretch/>
        </p:blipFill>
        <p:spPr>
          <a:xfrm>
            <a:off x="4347125" y="5504032"/>
            <a:ext cx="232863" cy="170999"/>
          </a:xfrm>
          <a:prstGeom prst="rect">
            <a:avLst/>
          </a:prstGeom>
          <a:noFill/>
          <a:ln>
            <a:noFill/>
          </a:ln>
        </p:spPr>
      </p:pic>
      <p:pic>
        <p:nvPicPr>
          <p:cNvPr id="473" name="Google Shape;473;g6c30062fdb_1_409"/>
          <p:cNvPicPr preferRelativeResize="0"/>
          <p:nvPr/>
        </p:nvPicPr>
        <p:blipFill rotWithShape="1">
          <a:blip r:embed="rId4">
            <a:alphaModFix/>
          </a:blip>
          <a:srcRect l="20061" t="11886" r="17656" b="23932"/>
          <a:stretch/>
        </p:blipFill>
        <p:spPr>
          <a:xfrm>
            <a:off x="5932672" y="5504032"/>
            <a:ext cx="232863" cy="170999"/>
          </a:xfrm>
          <a:prstGeom prst="rect">
            <a:avLst/>
          </a:prstGeom>
          <a:noFill/>
          <a:ln>
            <a:noFill/>
          </a:ln>
        </p:spPr>
      </p:pic>
      <p:sp>
        <p:nvSpPr>
          <p:cNvPr id="474" name="Google Shape;474;g6c30062fdb_1_409"/>
          <p:cNvSpPr txBox="1"/>
          <p:nvPr/>
        </p:nvSpPr>
        <p:spPr>
          <a:xfrm>
            <a:off x="6162503" y="5503100"/>
            <a:ext cx="1369800" cy="172800"/>
          </a:xfrm>
          <a:prstGeom prst="rect">
            <a:avLst/>
          </a:prstGeom>
          <a:solidFill>
            <a:schemeClr val="lt1"/>
          </a:solidFill>
          <a:ln>
            <a:noFill/>
          </a:ln>
        </p:spPr>
        <p:txBody>
          <a:bodyPr spcFirstLastPara="1" wrap="square" lIns="91425" tIns="90000" rIns="91425" bIns="91425" anchor="ctr" anchorCtr="0">
            <a:noAutofit/>
          </a:bodyPr>
          <a:lstStyle/>
          <a:p>
            <a:pPr marL="0" marR="0" lvl="0" indent="0" algn="l" rtl="0">
              <a:lnSpc>
                <a:spcPct val="100000"/>
              </a:lnSpc>
              <a:spcBef>
                <a:spcPts val="0"/>
              </a:spcBef>
              <a:spcAft>
                <a:spcPts val="0"/>
              </a:spcAft>
              <a:buClr>
                <a:schemeClr val="dk1"/>
              </a:buClr>
              <a:buSzPts val="900"/>
              <a:buFont typeface="Arial"/>
              <a:buNone/>
            </a:pPr>
            <a:r>
              <a:rPr lang="fr-FR" sz="900" i="1">
                <a:solidFill>
                  <a:schemeClr val="dk1"/>
                </a:solidFill>
                <a:latin typeface="Calibri"/>
                <a:ea typeface="Calibri"/>
                <a:cs typeface="Calibri"/>
                <a:sym typeface="Calibri"/>
              </a:rPr>
              <a:t>Profil potentiel identifié</a:t>
            </a:r>
            <a:endParaRPr sz="900" i="1">
              <a:solidFill>
                <a:schemeClr val="dk1"/>
              </a:solidFill>
              <a:latin typeface="Calibri"/>
              <a:ea typeface="Calibri"/>
              <a:cs typeface="Calibri"/>
              <a:sym typeface="Calibri"/>
            </a:endParaRPr>
          </a:p>
        </p:txBody>
      </p:sp>
      <p:sp>
        <p:nvSpPr>
          <p:cNvPr id="475" name="Google Shape;475;g6c30062fdb_1_409"/>
          <p:cNvSpPr txBox="1"/>
          <p:nvPr/>
        </p:nvSpPr>
        <p:spPr>
          <a:xfrm>
            <a:off x="4579987" y="5503100"/>
            <a:ext cx="1369800" cy="172800"/>
          </a:xfrm>
          <a:prstGeom prst="rect">
            <a:avLst/>
          </a:prstGeom>
          <a:solidFill>
            <a:schemeClr val="lt1"/>
          </a:solidFill>
          <a:ln>
            <a:noFill/>
          </a:ln>
        </p:spPr>
        <p:txBody>
          <a:bodyPr spcFirstLastPara="1" wrap="square" lIns="91425" tIns="90000" rIns="91425" bIns="91425" anchor="ctr" anchorCtr="0">
            <a:noAutofit/>
          </a:bodyPr>
          <a:lstStyle/>
          <a:p>
            <a:pPr marL="0" marR="0" lvl="0" indent="0" algn="l" rtl="0">
              <a:spcBef>
                <a:spcPts val="0"/>
              </a:spcBef>
              <a:spcAft>
                <a:spcPts val="0"/>
              </a:spcAft>
              <a:buClr>
                <a:schemeClr val="dk1"/>
              </a:buClr>
              <a:buSzPts val="900"/>
              <a:buFont typeface="Arial"/>
              <a:buNone/>
            </a:pPr>
            <a:r>
              <a:rPr lang="fr-FR" sz="900" i="1">
                <a:solidFill>
                  <a:schemeClr val="dk1"/>
                </a:solidFill>
                <a:latin typeface="Calibri"/>
                <a:ea typeface="Calibri"/>
                <a:cs typeface="Calibri"/>
                <a:sym typeface="Calibri"/>
              </a:rPr>
              <a:t>Profil inexistant à date</a:t>
            </a:r>
            <a:endParaRPr sz="900" i="1">
              <a:solidFill>
                <a:schemeClr val="dk1"/>
              </a:solidFill>
              <a:latin typeface="Calibri"/>
              <a:ea typeface="Calibri"/>
              <a:cs typeface="Calibri"/>
              <a:sym typeface="Calibri"/>
            </a:endParaRPr>
          </a:p>
        </p:txBody>
      </p:sp>
      <p:pic>
        <p:nvPicPr>
          <p:cNvPr id="476" name="Google Shape;476;g6c30062fdb_1_409"/>
          <p:cNvPicPr preferRelativeResize="0"/>
          <p:nvPr/>
        </p:nvPicPr>
        <p:blipFill rotWithShape="1">
          <a:blip r:embed="rId7">
            <a:alphaModFix/>
          </a:blip>
          <a:srcRect b="18240"/>
          <a:stretch/>
        </p:blipFill>
        <p:spPr>
          <a:xfrm>
            <a:off x="8387287" y="2871739"/>
            <a:ext cx="465828" cy="490544"/>
          </a:xfrm>
          <a:prstGeom prst="rect">
            <a:avLst/>
          </a:prstGeom>
          <a:noFill/>
          <a:ln>
            <a:noFill/>
          </a:ln>
        </p:spPr>
      </p:pic>
      <p:sp>
        <p:nvSpPr>
          <p:cNvPr id="477" name="Google Shape;477;g6c30062fdb_1_409"/>
          <p:cNvSpPr txBox="1"/>
          <p:nvPr/>
        </p:nvSpPr>
        <p:spPr>
          <a:xfrm>
            <a:off x="7422795" y="5504009"/>
            <a:ext cx="1673700" cy="171000"/>
          </a:xfrm>
          <a:prstGeom prst="rect">
            <a:avLst/>
          </a:prstGeom>
          <a:solidFill>
            <a:schemeClr val="lt1"/>
          </a:solidFill>
          <a:ln>
            <a:noFill/>
          </a:ln>
        </p:spPr>
        <p:txBody>
          <a:bodyPr spcFirstLastPara="1" wrap="square" lIns="91425" tIns="90000" rIns="91425" bIns="91425" anchor="ctr" anchorCtr="0">
            <a:noAutofit/>
          </a:bodyPr>
          <a:lstStyle/>
          <a:p>
            <a:pPr marL="0" marR="0" lvl="0" indent="0" algn="l" rtl="0">
              <a:lnSpc>
                <a:spcPct val="100000"/>
              </a:lnSpc>
              <a:spcBef>
                <a:spcPts val="0"/>
              </a:spcBef>
              <a:spcAft>
                <a:spcPts val="0"/>
              </a:spcAft>
              <a:buNone/>
            </a:pPr>
            <a:r>
              <a:rPr lang="fr-FR" sz="900" i="1">
                <a:solidFill>
                  <a:schemeClr val="dk1"/>
                </a:solidFill>
                <a:latin typeface="Calibri"/>
                <a:ea typeface="Calibri"/>
                <a:cs typeface="Calibri"/>
                <a:sym typeface="Calibri"/>
              </a:rPr>
              <a:t>PO = Product Owner</a:t>
            </a:r>
            <a:endParaRPr sz="900" i="1">
              <a:solidFill>
                <a:schemeClr val="dk1"/>
              </a:solidFill>
              <a:latin typeface="Calibri"/>
              <a:ea typeface="Calibri"/>
              <a:cs typeface="Calibri"/>
              <a:sym typeface="Calibri"/>
            </a:endParaRPr>
          </a:p>
        </p:txBody>
      </p:sp>
      <p:sp>
        <p:nvSpPr>
          <p:cNvPr id="478" name="Google Shape;478;g6c30062fdb_1_409"/>
          <p:cNvSpPr/>
          <p:nvPr/>
        </p:nvSpPr>
        <p:spPr>
          <a:xfrm>
            <a:off x="6888605" y="3524688"/>
            <a:ext cx="1893458" cy="1803072"/>
          </a:xfrm>
          <a:prstGeom prst="roundRect">
            <a:avLst>
              <a:gd name="adj" fmla="val 3755"/>
            </a:avLst>
          </a:prstGeom>
          <a:noFill/>
          <a:ln>
            <a:noFill/>
          </a:ln>
        </p:spPr>
        <p:txBody>
          <a:bodyPr spcFirstLastPara="1" wrap="square" lIns="0" tIns="0" rIns="0" bIns="0" anchor="t" anchorCtr="0">
            <a:normAutofit lnSpcReduction="10000"/>
          </a:bodyPr>
          <a:lstStyle/>
          <a:p>
            <a:pPr marL="0" lvl="0" indent="0" algn="ctr" rtl="0">
              <a:spcBef>
                <a:spcPts val="0"/>
              </a:spcBef>
              <a:spcAft>
                <a:spcPts val="0"/>
              </a:spcAft>
              <a:buNone/>
            </a:pPr>
            <a:r>
              <a:rPr lang="fr-FR" sz="800" dirty="0">
                <a:solidFill>
                  <a:schemeClr val="dk1"/>
                </a:solidFill>
              </a:rPr>
              <a:t>PO Cloud AWS, PO CI-CD, PO Cloud Interne, ISRM</a:t>
            </a:r>
            <a:r>
              <a:rPr lang="fr-FR" sz="800" dirty="0">
                <a:solidFill>
                  <a:schemeClr val="tx1"/>
                </a:solidFill>
              </a:rPr>
              <a:t>, </a:t>
            </a:r>
            <a:r>
              <a:rPr lang="fr-FR" sz="800" dirty="0" err="1">
                <a:solidFill>
                  <a:schemeClr val="tx1"/>
                </a:solidFill>
              </a:rPr>
              <a:t>FinOps</a:t>
            </a:r>
            <a:endParaRPr sz="800" dirty="0">
              <a:solidFill>
                <a:schemeClr val="tx1"/>
              </a:solidFill>
            </a:endParaRPr>
          </a:p>
          <a:p>
            <a:pPr marL="457200" lvl="0" indent="0" algn="l" rtl="0">
              <a:spcBef>
                <a:spcPts val="0"/>
              </a:spcBef>
              <a:spcAft>
                <a:spcPts val="0"/>
              </a:spcAft>
              <a:buNone/>
            </a:pPr>
            <a:endParaRPr sz="700" dirty="0">
              <a:solidFill>
                <a:schemeClr val="dk1"/>
              </a:solidFill>
            </a:endParaRPr>
          </a:p>
          <a:p>
            <a:pPr marL="92075" indent="-92075">
              <a:spcBef>
                <a:spcPts val="300"/>
              </a:spcBef>
              <a:buClr>
                <a:schemeClr val="dk1"/>
              </a:buClr>
              <a:buSzPts val="800"/>
              <a:buFont typeface="Arial"/>
              <a:buChar char="•"/>
            </a:pPr>
            <a:r>
              <a:rPr lang="fr-FR" sz="700" dirty="0">
                <a:solidFill>
                  <a:schemeClr val="tx1"/>
                </a:solidFill>
                <a:latin typeface="Arial" panose="020B0604020202020204" pitchFamily="34" charset="0"/>
                <a:cs typeface="Arial" panose="020B0604020202020204" pitchFamily="34" charset="0"/>
              </a:rPr>
              <a:t>Etablit la roadmap et le </a:t>
            </a:r>
            <a:r>
              <a:rPr lang="fr-FR" sz="700" dirty="0" err="1">
                <a:solidFill>
                  <a:schemeClr val="tx1"/>
                </a:solidFill>
                <a:latin typeface="Arial" panose="020B0604020202020204" pitchFamily="34" charset="0"/>
                <a:cs typeface="Arial" panose="020B0604020202020204" pitchFamily="34" charset="0"/>
              </a:rPr>
              <a:t>backlog</a:t>
            </a:r>
            <a:r>
              <a:rPr lang="fr-FR" sz="700" dirty="0">
                <a:solidFill>
                  <a:schemeClr val="tx1"/>
                </a:solidFill>
                <a:latin typeface="Arial" panose="020B0604020202020204" pitchFamily="34" charset="0"/>
                <a:cs typeface="Arial" panose="020B0604020202020204" pitchFamily="34" charset="0"/>
              </a:rPr>
              <a:t> d’ensemble en coordonnant les roadmaps et </a:t>
            </a:r>
            <a:r>
              <a:rPr lang="fr-FR" sz="700" dirty="0" err="1">
                <a:solidFill>
                  <a:schemeClr val="tx1"/>
                </a:solidFill>
                <a:latin typeface="Arial" panose="020B0604020202020204" pitchFamily="34" charset="0"/>
                <a:cs typeface="Arial" panose="020B0604020202020204" pitchFamily="34" charset="0"/>
              </a:rPr>
              <a:t>backlogs</a:t>
            </a:r>
            <a:r>
              <a:rPr lang="fr-FR" sz="700" dirty="0">
                <a:solidFill>
                  <a:schemeClr val="tx1"/>
                </a:solidFill>
                <a:latin typeface="Arial" panose="020B0604020202020204" pitchFamily="34" charset="0"/>
                <a:cs typeface="Arial" panose="020B0604020202020204" pitchFamily="34" charset="0"/>
              </a:rPr>
              <a:t> des produits en EPIC/Stories/</a:t>
            </a:r>
            <a:r>
              <a:rPr lang="fr-FR" sz="700" dirty="0" err="1">
                <a:solidFill>
                  <a:schemeClr val="tx1"/>
                </a:solidFill>
                <a:latin typeface="Arial" panose="020B0604020202020204" pitchFamily="34" charset="0"/>
                <a:cs typeface="Arial" panose="020B0604020202020204" pitchFamily="34" charset="0"/>
              </a:rPr>
              <a:t>Features</a:t>
            </a:r>
            <a:r>
              <a:rPr lang="fr-FR" sz="700" dirty="0">
                <a:solidFill>
                  <a:schemeClr val="tx1"/>
                </a:solidFill>
                <a:latin typeface="Arial" panose="020B0604020202020204" pitchFamily="34" charset="0"/>
                <a:cs typeface="Arial" panose="020B0604020202020204" pitchFamily="34" charset="0"/>
              </a:rPr>
              <a:t> en fonction des priorités globales.</a:t>
            </a:r>
          </a:p>
          <a:p>
            <a:pPr marL="92075" indent="-92075">
              <a:spcBef>
                <a:spcPts val="300"/>
              </a:spcBef>
              <a:buClr>
                <a:schemeClr val="dk1"/>
              </a:buClr>
              <a:buSzPts val="800"/>
              <a:buFont typeface="Arial"/>
              <a:buChar char="•"/>
            </a:pPr>
            <a:r>
              <a:rPr lang="fr-FR" sz="700" dirty="0">
                <a:solidFill>
                  <a:schemeClr val="dk1"/>
                </a:solidFill>
              </a:rPr>
              <a:t>Garantit cohérence, viabilité économique et pérennité des choix </a:t>
            </a:r>
            <a:endParaRPr sz="1200" dirty="0">
              <a:solidFill>
                <a:schemeClr val="dk1"/>
              </a:solidFill>
            </a:endParaRPr>
          </a:p>
          <a:p>
            <a:pPr marL="92075" lvl="0" indent="-92075" algn="l" rtl="0">
              <a:spcBef>
                <a:spcPts val="300"/>
              </a:spcBef>
              <a:spcAft>
                <a:spcPts val="0"/>
              </a:spcAft>
              <a:buClr>
                <a:schemeClr val="dk1"/>
              </a:buClr>
              <a:buSzPts val="800"/>
              <a:buChar char="•"/>
            </a:pPr>
            <a:r>
              <a:rPr lang="fr-FR" sz="700" dirty="0">
                <a:solidFill>
                  <a:schemeClr val="dk1"/>
                </a:solidFill>
              </a:rPr>
              <a:t>Centralise les problèmes liés à la mise en œuvre du modèle hybride, les instruit et les traite avec les équipes produits IT.</a:t>
            </a:r>
            <a:endParaRPr sz="700" dirty="0">
              <a:solidFill>
                <a:schemeClr val="dk1"/>
              </a:solidFill>
            </a:endParaRPr>
          </a:p>
          <a:p>
            <a:pPr marL="92075" lvl="0" indent="-92075" algn="l" rtl="0">
              <a:spcBef>
                <a:spcPts val="300"/>
              </a:spcBef>
              <a:spcAft>
                <a:spcPts val="0"/>
              </a:spcAft>
              <a:buClr>
                <a:schemeClr val="dk1"/>
              </a:buClr>
              <a:buSzPts val="800"/>
              <a:buChar char="•"/>
            </a:pPr>
            <a:r>
              <a:rPr lang="fr-FR" sz="700" dirty="0">
                <a:solidFill>
                  <a:schemeClr val="dk1"/>
                </a:solidFill>
              </a:rPr>
              <a:t>Escalade pour arbitrage si besoin et après instruction.</a:t>
            </a:r>
            <a:endParaRPr sz="1200" dirty="0">
              <a:solidFill>
                <a:schemeClr val="dk1"/>
              </a:solidFill>
            </a:endParaRPr>
          </a:p>
          <a:p>
            <a:pPr marL="92075" lvl="0" indent="-92075" algn="l" rtl="0">
              <a:spcBef>
                <a:spcPts val="300"/>
              </a:spcBef>
              <a:spcAft>
                <a:spcPts val="0"/>
              </a:spcAft>
              <a:buClr>
                <a:schemeClr val="dk1"/>
              </a:buClr>
              <a:buSzPts val="800"/>
              <a:buChar char="•"/>
            </a:pPr>
            <a:r>
              <a:rPr lang="fr-FR" sz="700" dirty="0">
                <a:solidFill>
                  <a:schemeClr val="dk1"/>
                </a:solidFill>
              </a:rPr>
              <a:t>Organise l’accompagnement des projets clients du modèle hybride</a:t>
            </a:r>
          </a:p>
        </p:txBody>
      </p:sp>
      <p:sp>
        <p:nvSpPr>
          <p:cNvPr id="479" name="Google Shape;479;g6c30062fdb_1_409"/>
          <p:cNvSpPr txBox="1"/>
          <p:nvPr/>
        </p:nvSpPr>
        <p:spPr>
          <a:xfrm>
            <a:off x="7498139" y="2880692"/>
            <a:ext cx="989574" cy="42508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000" b="1" dirty="0">
                <a:solidFill>
                  <a:schemeClr val="dk2"/>
                </a:solidFill>
              </a:rPr>
              <a:t>DESIGN AUTHORITY</a:t>
            </a:r>
            <a:endParaRPr sz="1000" b="1" dirty="0">
              <a:solidFill>
                <a:schemeClr val="dk2"/>
              </a:solidFill>
            </a:endParaRPr>
          </a:p>
        </p:txBody>
      </p:sp>
      <p:sp>
        <p:nvSpPr>
          <p:cNvPr id="481" name="Google Shape;481;g6c30062fdb_1_409"/>
          <p:cNvSpPr/>
          <p:nvPr/>
        </p:nvSpPr>
        <p:spPr>
          <a:xfrm>
            <a:off x="6862730" y="861273"/>
            <a:ext cx="719700" cy="2733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800"/>
              <a:buFont typeface="Arial"/>
              <a:buNone/>
            </a:pPr>
            <a:r>
              <a:rPr lang="fr-FR" sz="800" dirty="0" err="1">
                <a:solidFill>
                  <a:schemeClr val="dk1"/>
                </a:solidFill>
              </a:rPr>
              <a:t>CoDIR</a:t>
            </a:r>
            <a:r>
              <a:rPr lang="fr-FR" sz="800" dirty="0">
                <a:solidFill>
                  <a:schemeClr val="dk1"/>
                </a:solidFill>
              </a:rPr>
              <a:t> DSI </a:t>
            </a:r>
            <a:endParaRPr sz="800" dirty="0">
              <a:solidFill>
                <a:schemeClr val="dk1"/>
              </a:solidFill>
            </a:endParaRPr>
          </a:p>
          <a:p>
            <a:pPr marL="0" marR="0" lvl="0" indent="0" algn="ctr" rtl="0">
              <a:spcBef>
                <a:spcPts val="0"/>
              </a:spcBef>
              <a:spcAft>
                <a:spcPts val="0"/>
              </a:spcAft>
              <a:buClr>
                <a:schemeClr val="dk1"/>
              </a:buClr>
              <a:buSzPts val="800"/>
              <a:buFont typeface="Arial"/>
              <a:buNone/>
            </a:pPr>
            <a:r>
              <a:rPr lang="fr-FR" sz="800" dirty="0">
                <a:solidFill>
                  <a:schemeClr val="dk1"/>
                </a:solidFill>
              </a:rPr>
              <a:t>/ CFC</a:t>
            </a:r>
            <a:endParaRPr sz="800" dirty="0">
              <a:solidFill>
                <a:schemeClr val="dk1"/>
              </a:solidFill>
              <a:latin typeface="Arial"/>
              <a:ea typeface="Arial"/>
              <a:cs typeface="Arial"/>
              <a:sym typeface="Arial"/>
            </a:endParaRPr>
          </a:p>
        </p:txBody>
      </p:sp>
      <p:sp>
        <p:nvSpPr>
          <p:cNvPr id="87" name="Google Shape;443;g6c30062fdb_1_409"/>
          <p:cNvSpPr/>
          <p:nvPr/>
        </p:nvSpPr>
        <p:spPr>
          <a:xfrm>
            <a:off x="401685" y="2791799"/>
            <a:ext cx="173126" cy="2710435"/>
          </a:xfrm>
          <a:prstGeom prst="rect">
            <a:avLst/>
          </a:prstGeom>
          <a:solidFill>
            <a:schemeClr val="dk2"/>
          </a:solidFill>
          <a:ln>
            <a:noFill/>
          </a:ln>
        </p:spPr>
        <p:txBody>
          <a:bodyPr spcFirstLastPara="1" vert="vert270" wrap="square" lIns="91425" tIns="45700" rIns="91425" bIns="45700" anchor="ctr" anchorCtr="0">
            <a:noAutofit/>
          </a:bodyPr>
          <a:lstStyle/>
          <a:p>
            <a:pPr marL="0" marR="0" lvl="0" indent="0" algn="ctr" rtl="0">
              <a:spcBef>
                <a:spcPts val="0"/>
              </a:spcBef>
              <a:spcAft>
                <a:spcPts val="0"/>
              </a:spcAft>
              <a:buNone/>
            </a:pPr>
            <a:r>
              <a:rPr lang="fr-FR" sz="600" dirty="0">
                <a:solidFill>
                  <a:srgbClr val="FFFFFF"/>
                </a:solidFill>
                <a:latin typeface="Arial"/>
                <a:ea typeface="Arial"/>
                <a:cs typeface="Arial"/>
                <a:sym typeface="Arial"/>
              </a:rPr>
              <a:t>Définition et contrôle des règles de sécurité </a:t>
            </a:r>
            <a:endParaRPr dirty="0"/>
          </a:p>
        </p:txBody>
      </p:sp>
      <p:pic>
        <p:nvPicPr>
          <p:cNvPr id="88" name="Google Shape;455;g6c30062fdb_1_409"/>
          <p:cNvPicPr preferRelativeResize="0"/>
          <p:nvPr/>
        </p:nvPicPr>
        <p:blipFill rotWithShape="1">
          <a:blip r:embed="rId3">
            <a:alphaModFix/>
          </a:blip>
          <a:srcRect l="20061" t="11886" r="17656" b="23932"/>
          <a:stretch/>
        </p:blipFill>
        <p:spPr>
          <a:xfrm>
            <a:off x="408072" y="5139254"/>
            <a:ext cx="147691" cy="164166"/>
          </a:xfrm>
          <a:prstGeom prst="rect">
            <a:avLst/>
          </a:prstGeom>
          <a:solidFill>
            <a:schemeClr val="lt1">
              <a:alpha val="0"/>
            </a:schemeClr>
          </a:solidFill>
          <a:ln>
            <a:noFill/>
          </a:ln>
        </p:spPr>
      </p:pic>
      <p:sp>
        <p:nvSpPr>
          <p:cNvPr id="89" name="Google Shape;459;g6c30062fdb_1_409"/>
          <p:cNvSpPr/>
          <p:nvPr/>
        </p:nvSpPr>
        <p:spPr>
          <a:xfrm>
            <a:off x="284481" y="5280162"/>
            <a:ext cx="394766" cy="99000"/>
          </a:xfrm>
          <a:prstGeom prst="rect">
            <a:avLst/>
          </a:prstGeom>
          <a:noFill/>
          <a:ln>
            <a:noFill/>
          </a:ln>
        </p:spPr>
        <p:txBody>
          <a:bodyPr spcFirstLastPara="1" wrap="square" lIns="91425" tIns="91425" rIns="0" bIns="91425" anchor="ctr" anchorCtr="0">
            <a:noAutofit/>
          </a:bodyPr>
          <a:lstStyle/>
          <a:p>
            <a:pPr marL="0" marR="0" lvl="0" indent="0" algn="ctr" rtl="0">
              <a:spcBef>
                <a:spcPts val="0"/>
              </a:spcBef>
              <a:spcAft>
                <a:spcPts val="0"/>
              </a:spcAft>
              <a:buClr>
                <a:schemeClr val="dk1"/>
              </a:buClr>
              <a:buSzPts val="800"/>
              <a:buFont typeface="Arial"/>
              <a:buNone/>
            </a:pPr>
            <a:r>
              <a:rPr lang="fr-FR" sz="800" dirty="0">
                <a:solidFill>
                  <a:schemeClr val="dk1"/>
                </a:solidFill>
                <a:highlight>
                  <a:schemeClr val="lt1"/>
                </a:highlight>
              </a:rPr>
              <a:t>ISRM</a:t>
            </a:r>
            <a:endParaRPr sz="800" dirty="0">
              <a:solidFill>
                <a:schemeClr val="dk1"/>
              </a:solidFill>
              <a:highlight>
                <a:schemeClr val="lt1"/>
              </a:highlight>
              <a:latin typeface="Arial"/>
              <a:ea typeface="Arial"/>
              <a:cs typeface="Arial"/>
              <a:sym typeface="Arial"/>
            </a:endParaRPr>
          </a:p>
        </p:txBody>
      </p:sp>
      <p:sp>
        <p:nvSpPr>
          <p:cNvPr id="408" name="Google Shape;408;g6c30062fdb_1_409"/>
          <p:cNvSpPr/>
          <p:nvPr/>
        </p:nvSpPr>
        <p:spPr>
          <a:xfrm>
            <a:off x="2662065" y="5027135"/>
            <a:ext cx="1139100" cy="273300"/>
          </a:xfrm>
          <a:prstGeom prst="rect">
            <a:avLst/>
          </a:prstGeom>
          <a:noFill/>
          <a:ln>
            <a:noFill/>
          </a:ln>
        </p:spPr>
        <p:txBody>
          <a:bodyPr spcFirstLastPara="1" wrap="square" lIns="91425" tIns="91425" rIns="0" bIns="91425" anchor="ctr" anchorCtr="0">
            <a:noAutofit/>
          </a:bodyPr>
          <a:lstStyle/>
          <a:p>
            <a:pPr>
              <a:buClr>
                <a:schemeClr val="dk1"/>
              </a:buClr>
              <a:buSzPts val="800"/>
            </a:pPr>
            <a:r>
              <a:rPr lang="fr-FR" sz="800" dirty="0">
                <a:solidFill>
                  <a:schemeClr val="dk1"/>
                </a:solidFill>
              </a:rPr>
              <a:t>PO Cloud AWS</a:t>
            </a:r>
            <a:endParaRPr sz="800" dirty="0">
              <a:solidFill>
                <a:schemeClr val="dk1"/>
              </a:solidFill>
            </a:endParaRPr>
          </a:p>
        </p:txBody>
      </p:sp>
      <p:pic>
        <p:nvPicPr>
          <p:cNvPr id="100" name="Google Shape;455;g6c30062fdb_1_409"/>
          <p:cNvPicPr preferRelativeResize="0"/>
          <p:nvPr/>
        </p:nvPicPr>
        <p:blipFill rotWithShape="1">
          <a:blip r:embed="rId3">
            <a:alphaModFix/>
          </a:blip>
          <a:srcRect l="20061" t="11886" r="17656" b="23932"/>
          <a:stretch/>
        </p:blipFill>
        <p:spPr>
          <a:xfrm>
            <a:off x="6922119" y="3194241"/>
            <a:ext cx="147691" cy="164166"/>
          </a:xfrm>
          <a:prstGeom prst="rect">
            <a:avLst/>
          </a:prstGeom>
          <a:solidFill>
            <a:schemeClr val="lt1">
              <a:alpha val="0"/>
            </a:schemeClr>
          </a:solidFill>
          <a:ln>
            <a:noFill/>
          </a:ln>
        </p:spPr>
      </p:pic>
      <p:pic>
        <p:nvPicPr>
          <p:cNvPr id="102" name="Google Shape;422;g6c30062fdb_1_409"/>
          <p:cNvPicPr preferRelativeResize="0"/>
          <p:nvPr/>
        </p:nvPicPr>
        <p:blipFill rotWithShape="1">
          <a:blip r:embed="rId3">
            <a:alphaModFix/>
          </a:blip>
          <a:srcRect l="20061" t="11886" r="17656" b="23932"/>
          <a:stretch/>
        </p:blipFill>
        <p:spPr>
          <a:xfrm>
            <a:off x="6818511" y="2952236"/>
            <a:ext cx="168000" cy="185494"/>
          </a:xfrm>
          <a:prstGeom prst="rect">
            <a:avLst/>
          </a:prstGeom>
          <a:solidFill>
            <a:schemeClr val="lt1">
              <a:alpha val="0"/>
            </a:schemeClr>
          </a:solidFill>
          <a:ln>
            <a:noFill/>
          </a:ln>
        </p:spPr>
      </p:pic>
      <p:pic>
        <p:nvPicPr>
          <p:cNvPr id="104" name="Google Shape;455;g6c30062fdb_1_409"/>
          <p:cNvPicPr preferRelativeResize="0"/>
          <p:nvPr/>
        </p:nvPicPr>
        <p:blipFill rotWithShape="1">
          <a:blip r:embed="rId3">
            <a:alphaModFix/>
          </a:blip>
          <a:srcRect l="20061" t="11886" r="17656" b="23932"/>
          <a:stretch/>
        </p:blipFill>
        <p:spPr>
          <a:xfrm>
            <a:off x="7388176" y="3166826"/>
            <a:ext cx="147691" cy="164166"/>
          </a:xfrm>
          <a:prstGeom prst="rect">
            <a:avLst/>
          </a:prstGeom>
          <a:solidFill>
            <a:schemeClr val="lt1">
              <a:alpha val="0"/>
            </a:schemeClr>
          </a:solidFill>
          <a:ln>
            <a:noFill/>
          </a:ln>
        </p:spPr>
      </p:pic>
      <p:pic>
        <p:nvPicPr>
          <p:cNvPr id="105" name="Google Shape;455;g6c30062fdb_1_409"/>
          <p:cNvPicPr preferRelativeResize="0"/>
          <p:nvPr/>
        </p:nvPicPr>
        <p:blipFill rotWithShape="1">
          <a:blip r:embed="rId3">
            <a:alphaModFix/>
          </a:blip>
          <a:srcRect l="20061" t="11886" r="17656" b="23932"/>
          <a:stretch/>
        </p:blipFill>
        <p:spPr>
          <a:xfrm>
            <a:off x="7439876" y="2935932"/>
            <a:ext cx="147691" cy="164166"/>
          </a:xfrm>
          <a:prstGeom prst="rect">
            <a:avLst/>
          </a:prstGeom>
          <a:solidFill>
            <a:schemeClr val="lt1">
              <a:alpha val="0"/>
            </a:schemeClr>
          </a:solidFill>
          <a:ln>
            <a:noFill/>
          </a:ln>
        </p:spPr>
      </p:pic>
      <p:pic>
        <p:nvPicPr>
          <p:cNvPr id="106" name="Google Shape;455;g6c30062fdb_1_409"/>
          <p:cNvPicPr preferRelativeResize="0"/>
          <p:nvPr/>
        </p:nvPicPr>
        <p:blipFill rotWithShape="1">
          <a:blip r:embed="rId3">
            <a:alphaModFix/>
          </a:blip>
          <a:srcRect l="20061" t="11886" r="17656" b="23932"/>
          <a:stretch/>
        </p:blipFill>
        <p:spPr>
          <a:xfrm>
            <a:off x="7143772" y="3287946"/>
            <a:ext cx="147691" cy="164166"/>
          </a:xfrm>
          <a:prstGeom prst="rect">
            <a:avLst/>
          </a:prstGeom>
          <a:solidFill>
            <a:schemeClr val="lt1">
              <a:alpha val="0"/>
            </a:schemeClr>
          </a:solidFill>
          <a:ln>
            <a:noFill/>
          </a:ln>
        </p:spPr>
      </p:pic>
      <p:sp>
        <p:nvSpPr>
          <p:cNvPr id="11" name="Ellipse 10"/>
          <p:cNvSpPr/>
          <p:nvPr/>
        </p:nvSpPr>
        <p:spPr>
          <a:xfrm>
            <a:off x="6986512" y="2864317"/>
            <a:ext cx="422168" cy="423417"/>
          </a:xfrm>
          <a:prstGeom prst="ellipse">
            <a:avLst/>
          </a:prstGeom>
          <a:noFill/>
          <a:ln/>
        </p:spPr>
        <p:style>
          <a:lnRef idx="2">
            <a:schemeClr val="dk1"/>
          </a:lnRef>
          <a:fillRef idx="1">
            <a:schemeClr val="lt1"/>
          </a:fillRef>
          <a:effectRef idx="0">
            <a:schemeClr val="dk1"/>
          </a:effectRef>
          <a:fontRef idx="minor">
            <a:schemeClr val="dk1"/>
          </a:fontRef>
        </p:style>
        <p:txBody>
          <a:bodyPr spcFirstLastPara="1" wrap="square" lIns="18000" tIns="18000" rIns="18000" bIns="18000" anchor="t" anchorCtr="0">
            <a:noAutofit/>
          </a:bodyPr>
          <a:lstStyle/>
          <a:p>
            <a:pPr algn="r">
              <a:buClr>
                <a:schemeClr val="dk1"/>
              </a:buClr>
              <a:buSzPts val="1000"/>
            </a:pPr>
            <a:endParaRPr lang="fr-FR" sz="1000" b="1">
              <a:solidFill>
                <a:schemeClr val="dk1"/>
              </a:solidFill>
              <a:latin typeface="Arial"/>
              <a:ea typeface="Arial"/>
              <a:cs typeface="Arial"/>
            </a:endParaRPr>
          </a:p>
        </p:txBody>
      </p:sp>
      <p:pic>
        <p:nvPicPr>
          <p:cNvPr id="453" name="Google Shape;453;g6c30062fdb_1_409"/>
          <p:cNvPicPr preferRelativeResize="0"/>
          <p:nvPr/>
        </p:nvPicPr>
        <p:blipFill rotWithShape="1">
          <a:blip r:embed="rId3">
            <a:alphaModFix/>
          </a:blip>
          <a:srcRect l="20061" t="11886" r="17656" b="23932"/>
          <a:stretch/>
        </p:blipFill>
        <p:spPr>
          <a:xfrm>
            <a:off x="7060328" y="2588256"/>
            <a:ext cx="295381" cy="328331"/>
          </a:xfrm>
          <a:prstGeom prst="rect">
            <a:avLst/>
          </a:prstGeom>
          <a:solidFill>
            <a:schemeClr val="lt1">
              <a:alpha val="0"/>
            </a:schemeClr>
          </a:solidFill>
          <a:ln>
            <a:noFill/>
          </a:ln>
        </p:spPr>
      </p:pic>
      <p:sp>
        <p:nvSpPr>
          <p:cNvPr id="110" name="Google Shape;479;g6c30062fdb_1_409"/>
          <p:cNvSpPr txBox="1"/>
          <p:nvPr/>
        </p:nvSpPr>
        <p:spPr>
          <a:xfrm>
            <a:off x="4463556" y="2365908"/>
            <a:ext cx="1534110" cy="425084"/>
          </a:xfrm>
          <a:prstGeom prst="rect">
            <a:avLst/>
          </a:prstGeom>
          <a:noFill/>
          <a:ln>
            <a:noFill/>
          </a:ln>
        </p:spPr>
        <p:txBody>
          <a:bodyPr spcFirstLastPara="1" wrap="square" lIns="91425" tIns="91425" rIns="91425" bIns="91425" anchor="t" anchorCtr="0">
            <a:noAutofit/>
          </a:bodyPr>
          <a:lstStyle/>
          <a:p>
            <a:pPr lvl="0" algn="ctr">
              <a:buClr>
                <a:schemeClr val="dk1"/>
              </a:buClr>
              <a:buSzPts val="1000"/>
            </a:pPr>
            <a:r>
              <a:rPr lang="fr-FR" sz="1000" b="1" dirty="0">
                <a:solidFill>
                  <a:schemeClr val="accent1"/>
                </a:solidFill>
              </a:rPr>
              <a:t>COMMUNAUTÉ </a:t>
            </a:r>
          </a:p>
          <a:p>
            <a:pPr lvl="0" algn="ctr">
              <a:buClr>
                <a:schemeClr val="dk1"/>
              </a:buClr>
              <a:buSzPts val="1000"/>
            </a:pPr>
            <a:r>
              <a:rPr lang="fr-FR" sz="1000" b="1" dirty="0">
                <a:solidFill>
                  <a:schemeClr val="accent1"/>
                </a:solidFill>
              </a:rPr>
              <a:t>CLOUD &amp; DEVOPS</a:t>
            </a:r>
          </a:p>
        </p:txBody>
      </p:sp>
      <p:sp>
        <p:nvSpPr>
          <p:cNvPr id="2" name="Double flèche verticale 1"/>
          <p:cNvSpPr/>
          <p:nvPr/>
        </p:nvSpPr>
        <p:spPr>
          <a:xfrm>
            <a:off x="7143772" y="1767687"/>
            <a:ext cx="78808" cy="818769"/>
          </a:xfrm>
          <a:prstGeom prst="upDown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6760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1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1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1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1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1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1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2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2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0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0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2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6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6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5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5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6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5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4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4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2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2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2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2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3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3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432"/>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3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439"/>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43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43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43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43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3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25"/>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44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397"/>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45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45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81"/>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45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40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405"/>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44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412"/>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447"/>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450"/>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448"/>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463"/>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476"/>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479"/>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478"/>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00"/>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0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04"/>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05"/>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06"/>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398"/>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10"/>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1"/>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animBg="1"/>
      <p:bldP spid="443" grpId="0" animBg="1"/>
      <p:bldP spid="444" grpId="0" animBg="1"/>
      <p:bldP spid="445" grpId="0" animBg="1"/>
      <p:bldP spid="446" grpId="0"/>
      <p:bldP spid="449" grpId="0"/>
      <p:bldP spid="454" grpId="0"/>
      <p:bldP spid="459" grpId="0"/>
      <p:bldP spid="460" grpId="0"/>
      <p:bldP spid="461" grpId="0"/>
      <p:bldP spid="462" grpId="0"/>
      <p:bldP spid="478" grpId="0"/>
      <p:bldP spid="479" grpId="0"/>
      <p:bldP spid="481" grpId="0"/>
      <p:bldP spid="87" grpId="0" animBg="1"/>
      <p:bldP spid="89" grpId="0"/>
      <p:bldP spid="11" grpId="0" animBg="1"/>
      <p:bldP spid="110" grpId="0"/>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510" name="Google Shape;510;g6c30062fdb_1_388"/>
          <p:cNvSpPr/>
          <p:nvPr/>
        </p:nvSpPr>
        <p:spPr>
          <a:xfrm>
            <a:off x="5953653" y="1867886"/>
            <a:ext cx="1135800" cy="544800"/>
          </a:xfrm>
          <a:prstGeom prst="rect">
            <a:avLst/>
          </a:prstGeom>
          <a:solidFill>
            <a:schemeClr val="accent4"/>
          </a:solidFill>
          <a:ln>
            <a:noFill/>
          </a:ln>
        </p:spPr>
        <p:txBody>
          <a:bodyPr spcFirstLastPara="1" wrap="square" lIns="91425" tIns="45700" rIns="91425" bIns="45700" anchor="ctr" anchorCtr="0">
            <a:noAutofit/>
          </a:bodyPr>
          <a:lstStyle/>
          <a:p>
            <a:pPr lvl="0" algn="ctr">
              <a:buSzPts val="1100"/>
            </a:pPr>
            <a:r>
              <a:rPr lang="pl-PL" sz="800" dirty="0">
                <a:solidFill>
                  <a:schemeClr val="tx1"/>
                </a:solidFill>
              </a:rPr>
              <a:t>0,4 ETP S1 2020</a:t>
            </a:r>
          </a:p>
          <a:p>
            <a:pPr lvl="0" algn="ctr">
              <a:buSzPts val="1100"/>
            </a:pPr>
            <a:r>
              <a:rPr lang="pl-PL" sz="800" dirty="0">
                <a:solidFill>
                  <a:schemeClr val="tx1"/>
                </a:solidFill>
              </a:rPr>
              <a:t>0,2 ETP S2 2020</a:t>
            </a:r>
          </a:p>
        </p:txBody>
      </p:sp>
      <p:sp>
        <p:nvSpPr>
          <p:cNvPr id="512" name="Google Shape;512;g6c30062fdb_1_388"/>
          <p:cNvSpPr/>
          <p:nvPr/>
        </p:nvSpPr>
        <p:spPr>
          <a:xfrm>
            <a:off x="5854850" y="4001114"/>
            <a:ext cx="1135800" cy="406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800" dirty="0">
                <a:solidFill>
                  <a:schemeClr val="tx1"/>
                </a:solidFill>
              </a:rPr>
              <a:t>? ETP</a:t>
            </a:r>
            <a:endParaRPr dirty="0">
              <a:solidFill>
                <a:schemeClr val="tx1"/>
              </a:solidFill>
            </a:endParaRPr>
          </a:p>
        </p:txBody>
      </p:sp>
      <p:sp>
        <p:nvSpPr>
          <p:cNvPr id="487" name="Google Shape;487;g6c30062fdb_1_388"/>
          <p:cNvSpPr txBox="1">
            <a:spLocks noGrp="1"/>
          </p:cNvSpPr>
          <p:nvPr>
            <p:ph type="title"/>
          </p:nvPr>
        </p:nvSpPr>
        <p:spPr>
          <a:xfrm>
            <a:off x="250825" y="99771"/>
            <a:ext cx="8562300" cy="496500"/>
          </a:xfrm>
          <a:prstGeom prst="rect">
            <a:avLst/>
          </a:prstGeom>
        </p:spPr>
        <p:txBody>
          <a:bodyPr spcFirstLastPara="1" wrap="square" lIns="36000" tIns="36000" rIns="0" bIns="0" anchor="t" anchorCtr="0">
            <a:noAutofit/>
          </a:bodyPr>
          <a:lstStyle/>
          <a:p>
            <a:pPr marL="0" lvl="0" indent="0" algn="l" rtl="0">
              <a:spcBef>
                <a:spcPts val="0"/>
              </a:spcBef>
              <a:spcAft>
                <a:spcPts val="0"/>
              </a:spcAft>
              <a:buNone/>
            </a:pPr>
            <a:r>
              <a:rPr lang="fr-FR"/>
              <a:t>Description des rôles</a:t>
            </a:r>
            <a:endParaRPr/>
          </a:p>
        </p:txBody>
      </p:sp>
      <p:sp>
        <p:nvSpPr>
          <p:cNvPr id="488" name="Google Shape;488;g6c30062fdb_1_388"/>
          <p:cNvSpPr/>
          <p:nvPr/>
        </p:nvSpPr>
        <p:spPr>
          <a:xfrm>
            <a:off x="250825" y="2565593"/>
            <a:ext cx="1135800" cy="203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800" dirty="0" err="1">
                <a:solidFill>
                  <a:schemeClr val="tx1"/>
                </a:solidFill>
              </a:rPr>
              <a:t>Finops</a:t>
            </a:r>
            <a:endParaRPr sz="800" dirty="0">
              <a:solidFill>
                <a:schemeClr val="tx1"/>
              </a:solidFill>
              <a:sym typeface="Arial"/>
            </a:endParaRPr>
          </a:p>
        </p:txBody>
      </p:sp>
      <p:sp>
        <p:nvSpPr>
          <p:cNvPr id="489" name="Google Shape;489;g6c30062fdb_1_388"/>
          <p:cNvSpPr/>
          <p:nvPr/>
        </p:nvSpPr>
        <p:spPr>
          <a:xfrm>
            <a:off x="250825" y="2938452"/>
            <a:ext cx="1135800" cy="496500"/>
          </a:xfrm>
          <a:prstGeom prst="rect">
            <a:avLst/>
          </a:prstGeom>
          <a:solidFill>
            <a:schemeClr val="accent4"/>
          </a:solidFill>
          <a:ln>
            <a:noFill/>
          </a:ln>
        </p:spPr>
        <p:txBody>
          <a:bodyPr spcFirstLastPara="1" wrap="square" lIns="91425" tIns="45700" rIns="91425" bIns="45700" anchor="ctr" anchorCtr="0">
            <a:noAutofit/>
          </a:bodyPr>
          <a:lstStyle/>
          <a:p>
            <a:pPr marL="0" lvl="0" indent="0" algn="ctr" rtl="0">
              <a:spcBef>
                <a:spcPts val="0"/>
              </a:spcBef>
              <a:spcAft>
                <a:spcPts val="0"/>
              </a:spcAft>
              <a:buSzPts val="800"/>
              <a:buNone/>
            </a:pPr>
            <a:r>
              <a:rPr lang="fr-FR" sz="800">
                <a:solidFill>
                  <a:schemeClr val="tx1"/>
                </a:solidFill>
              </a:rPr>
              <a:t>Responsable transformation IT</a:t>
            </a:r>
            <a:endParaRPr sz="800">
              <a:solidFill>
                <a:schemeClr val="tx1"/>
              </a:solidFill>
            </a:endParaRPr>
          </a:p>
        </p:txBody>
      </p:sp>
      <p:sp>
        <p:nvSpPr>
          <p:cNvPr id="490" name="Google Shape;490;g6c30062fdb_1_388"/>
          <p:cNvSpPr/>
          <p:nvPr/>
        </p:nvSpPr>
        <p:spPr>
          <a:xfrm>
            <a:off x="1369542" y="2463683"/>
            <a:ext cx="4682914" cy="405296"/>
          </a:xfrm>
          <a:prstGeom prst="rect">
            <a:avLst/>
          </a:prstGeom>
          <a:solidFill>
            <a:schemeClr val="lt1"/>
          </a:solidFill>
          <a:ln>
            <a:noFill/>
          </a:ln>
        </p:spPr>
        <p:txBody>
          <a:bodyPr spcFirstLastPara="1" wrap="square" lIns="72000" tIns="0" rIns="0" bIns="0" anchor="ctr" anchorCtr="0">
            <a:noAutofit/>
          </a:bodyPr>
          <a:lstStyle/>
          <a:p>
            <a:pPr marL="171450" marR="0" lvl="0" indent="-171450" algn="l" rtl="0">
              <a:spcBef>
                <a:spcPts val="0"/>
              </a:spcBef>
              <a:spcAft>
                <a:spcPts val="0"/>
              </a:spcAft>
              <a:buClr>
                <a:schemeClr val="dk1"/>
              </a:buClr>
              <a:buSzPts val="800"/>
              <a:buFont typeface="Arial"/>
              <a:buChar char="•"/>
            </a:pPr>
            <a:r>
              <a:rPr lang="fr-FR" sz="800" dirty="0">
                <a:solidFill>
                  <a:schemeClr val="tx1"/>
                </a:solidFill>
                <a:latin typeface="Arial"/>
                <a:ea typeface="Arial"/>
                <a:cs typeface="Arial"/>
                <a:sym typeface="Arial"/>
              </a:rPr>
              <a:t>Définit les processus et outils de supervision et d’alerte budgétaire</a:t>
            </a:r>
          </a:p>
          <a:p>
            <a:pPr marL="171450" lvl="0" indent="-171450">
              <a:buClr>
                <a:schemeClr val="dk1"/>
              </a:buClr>
              <a:buSzPts val="800"/>
              <a:buFont typeface="Arial"/>
              <a:buChar char="•"/>
            </a:pPr>
            <a:r>
              <a:rPr lang="fr-FR" sz="800" dirty="0">
                <a:solidFill>
                  <a:schemeClr val="tx1"/>
                </a:solidFill>
              </a:rPr>
              <a:t>Alloue les coûts, refacture, ventile les coûts sur les patrimoines</a:t>
            </a:r>
            <a:endParaRPr lang="fr-FR" sz="800" dirty="0">
              <a:solidFill>
                <a:schemeClr val="tx1"/>
              </a:solidFill>
              <a:sym typeface="Arial"/>
            </a:endParaRPr>
          </a:p>
          <a:p>
            <a:pPr marL="171450" marR="0" lvl="0" indent="-171450" algn="l" rtl="0">
              <a:spcBef>
                <a:spcPts val="0"/>
              </a:spcBef>
              <a:spcAft>
                <a:spcPts val="0"/>
              </a:spcAft>
              <a:buClr>
                <a:schemeClr val="dk1"/>
              </a:buClr>
              <a:buSzPts val="800"/>
              <a:buFont typeface="Arial"/>
              <a:buChar char="•"/>
            </a:pPr>
            <a:r>
              <a:rPr lang="fr-FR" sz="800" dirty="0">
                <a:solidFill>
                  <a:schemeClr val="tx1"/>
                </a:solidFill>
                <a:latin typeface="Arial"/>
                <a:ea typeface="Arial"/>
                <a:cs typeface="Arial"/>
                <a:sym typeface="Arial"/>
              </a:rPr>
              <a:t>Propose des </a:t>
            </a:r>
            <a:r>
              <a:rPr lang="fr-FR" sz="800" dirty="0">
                <a:solidFill>
                  <a:schemeClr val="tx1"/>
                </a:solidFill>
              </a:rPr>
              <a:t>o</a:t>
            </a:r>
            <a:r>
              <a:rPr lang="fr-FR" sz="800" dirty="0">
                <a:solidFill>
                  <a:schemeClr val="tx1"/>
                </a:solidFill>
                <a:latin typeface="Arial"/>
                <a:ea typeface="Arial"/>
                <a:cs typeface="Arial"/>
                <a:sym typeface="Arial"/>
              </a:rPr>
              <a:t>ptimisations </a:t>
            </a:r>
            <a:r>
              <a:rPr lang="fr-FR" sz="800" dirty="0">
                <a:solidFill>
                  <a:schemeClr val="tx1"/>
                </a:solidFill>
              </a:rPr>
              <a:t>d</a:t>
            </a:r>
            <a:r>
              <a:rPr lang="fr-FR" sz="800" dirty="0">
                <a:solidFill>
                  <a:schemeClr val="tx1"/>
                </a:solidFill>
                <a:latin typeface="Arial"/>
                <a:ea typeface="Arial"/>
                <a:cs typeface="Arial"/>
                <a:sym typeface="Arial"/>
              </a:rPr>
              <a:t>es coûts de </a:t>
            </a:r>
            <a:r>
              <a:rPr lang="fr-FR" sz="800" dirty="0" err="1">
                <a:solidFill>
                  <a:schemeClr val="tx1"/>
                </a:solidFill>
                <a:latin typeface="Arial"/>
                <a:ea typeface="Arial"/>
                <a:cs typeface="Arial"/>
                <a:sym typeface="Arial"/>
              </a:rPr>
              <a:t>run</a:t>
            </a:r>
            <a:r>
              <a:rPr lang="fr-FR" sz="800" dirty="0">
                <a:solidFill>
                  <a:schemeClr val="tx1"/>
                </a:solidFill>
                <a:latin typeface="Arial"/>
                <a:ea typeface="Arial"/>
                <a:cs typeface="Arial"/>
                <a:sym typeface="Arial"/>
              </a:rPr>
              <a:t> des providers (</a:t>
            </a:r>
            <a:r>
              <a:rPr lang="fr-FR" sz="800" dirty="0" err="1">
                <a:solidFill>
                  <a:schemeClr val="tx1"/>
                </a:solidFill>
                <a:latin typeface="Arial"/>
                <a:ea typeface="Arial"/>
                <a:cs typeface="Arial"/>
                <a:sym typeface="Arial"/>
              </a:rPr>
              <a:t>FinOps</a:t>
            </a:r>
            <a:r>
              <a:rPr lang="fr-FR" sz="800" dirty="0">
                <a:solidFill>
                  <a:schemeClr val="tx1"/>
                </a:solidFill>
                <a:latin typeface="Arial"/>
                <a:ea typeface="Arial"/>
                <a:cs typeface="Arial"/>
                <a:sym typeface="Arial"/>
              </a:rPr>
              <a:t>) et suit mise en </a:t>
            </a:r>
            <a:r>
              <a:rPr lang="fr-FR" sz="800" dirty="0" err="1">
                <a:solidFill>
                  <a:schemeClr val="tx1"/>
                </a:solidFill>
                <a:sym typeface="Arial"/>
              </a:rPr>
              <a:t>oeuvre</a:t>
            </a:r>
            <a:endParaRPr sz="800" dirty="0">
              <a:solidFill>
                <a:schemeClr val="tx1"/>
              </a:solidFill>
            </a:endParaRPr>
          </a:p>
        </p:txBody>
      </p:sp>
      <p:sp>
        <p:nvSpPr>
          <p:cNvPr id="491" name="Google Shape;491;g6c30062fdb_1_388"/>
          <p:cNvSpPr/>
          <p:nvPr/>
        </p:nvSpPr>
        <p:spPr>
          <a:xfrm>
            <a:off x="1369542" y="2938452"/>
            <a:ext cx="4682914" cy="496500"/>
          </a:xfrm>
          <a:prstGeom prst="rect">
            <a:avLst/>
          </a:prstGeom>
          <a:solidFill>
            <a:schemeClr val="accent4"/>
          </a:solidFill>
          <a:ln>
            <a:noFill/>
          </a:ln>
        </p:spPr>
        <p:txBody>
          <a:bodyPr spcFirstLastPara="1" wrap="square" lIns="72000" tIns="45700" rIns="0" bIns="45700" anchor="ctr" anchorCtr="0">
            <a:noAutofit/>
          </a:bodyPr>
          <a:lstStyle/>
          <a:p>
            <a:pPr marL="171450" indent="-171450">
              <a:buClr>
                <a:schemeClr val="dk1"/>
              </a:buClr>
              <a:buSzPts val="800"/>
              <a:buFont typeface="Arial"/>
              <a:buChar char="•"/>
            </a:pPr>
            <a:r>
              <a:rPr lang="fr-FR" sz="800" dirty="0">
                <a:solidFill>
                  <a:schemeClr val="tx1"/>
                </a:solidFill>
              </a:rPr>
              <a:t>Anime la communauté Cloud &amp; </a:t>
            </a:r>
            <a:r>
              <a:rPr lang="fr-FR" sz="800" dirty="0" err="1">
                <a:solidFill>
                  <a:schemeClr val="tx1"/>
                </a:solidFill>
              </a:rPr>
              <a:t>DevOps</a:t>
            </a:r>
            <a:endParaRPr lang="fr-FR" sz="800" dirty="0">
              <a:solidFill>
                <a:schemeClr val="tx1"/>
              </a:solidFill>
            </a:endParaRPr>
          </a:p>
          <a:p>
            <a:pPr marL="171450" marR="0" lvl="0" indent="-171450" algn="l" rtl="0">
              <a:spcBef>
                <a:spcPts val="0"/>
              </a:spcBef>
              <a:spcAft>
                <a:spcPts val="0"/>
              </a:spcAft>
              <a:buClr>
                <a:schemeClr val="dk1"/>
              </a:buClr>
              <a:buSzPts val="800"/>
              <a:buFont typeface="Arial"/>
              <a:buChar char="•"/>
            </a:pPr>
            <a:r>
              <a:rPr lang="fr-FR" sz="800" dirty="0">
                <a:solidFill>
                  <a:schemeClr val="tx1"/>
                </a:solidFill>
                <a:latin typeface="Arial"/>
                <a:ea typeface="Arial"/>
                <a:cs typeface="Arial"/>
                <a:sym typeface="Arial"/>
              </a:rPr>
              <a:t>Identifie </a:t>
            </a:r>
            <a:r>
              <a:rPr lang="fr-FR" sz="800" dirty="0">
                <a:solidFill>
                  <a:schemeClr val="tx1"/>
                </a:solidFill>
                <a:sym typeface="Arial"/>
              </a:rPr>
              <a:t>les besoins de formation et gère l’évolution des compétences</a:t>
            </a:r>
            <a:endParaRPr dirty="0">
              <a:solidFill>
                <a:schemeClr val="tx1"/>
              </a:solidFill>
            </a:endParaRPr>
          </a:p>
          <a:p>
            <a:pPr marL="171450" marR="0" lvl="0" indent="-171450" algn="l" rtl="0">
              <a:spcBef>
                <a:spcPts val="0"/>
              </a:spcBef>
              <a:spcAft>
                <a:spcPts val="0"/>
              </a:spcAft>
              <a:buClr>
                <a:schemeClr val="dk1"/>
              </a:buClr>
              <a:buSzPts val="800"/>
              <a:buFont typeface="Arial"/>
              <a:buChar char="•"/>
            </a:pPr>
            <a:r>
              <a:rPr lang="fr-FR" sz="800" dirty="0">
                <a:solidFill>
                  <a:schemeClr val="tx1"/>
                </a:solidFill>
                <a:sym typeface="Arial"/>
              </a:rPr>
              <a:t>Reporte sur l’avancement des produits IT</a:t>
            </a:r>
            <a:endParaRPr dirty="0">
              <a:solidFill>
                <a:schemeClr val="tx1"/>
              </a:solidFill>
            </a:endParaRPr>
          </a:p>
          <a:p>
            <a:pPr marL="171450" marR="0" lvl="0" indent="-171450" algn="l" rtl="0">
              <a:spcBef>
                <a:spcPts val="0"/>
              </a:spcBef>
              <a:spcAft>
                <a:spcPts val="0"/>
              </a:spcAft>
              <a:buClr>
                <a:schemeClr val="dk1"/>
              </a:buClr>
              <a:buSzPts val="800"/>
              <a:buFont typeface="Arial"/>
              <a:buChar char="•"/>
            </a:pPr>
            <a:r>
              <a:rPr lang="fr-FR" sz="800" dirty="0">
                <a:solidFill>
                  <a:schemeClr val="tx1"/>
                </a:solidFill>
                <a:latin typeface="Arial"/>
                <a:ea typeface="Arial"/>
                <a:cs typeface="Arial"/>
                <a:sym typeface="Arial"/>
              </a:rPr>
              <a:t>Conduit et accompagne les changements selon l’avancement</a:t>
            </a:r>
            <a:endParaRPr sz="800" dirty="0">
              <a:solidFill>
                <a:schemeClr val="tx1"/>
              </a:solidFill>
              <a:latin typeface="Arial"/>
              <a:ea typeface="Arial"/>
              <a:cs typeface="Arial"/>
              <a:sym typeface="Arial"/>
            </a:endParaRPr>
          </a:p>
        </p:txBody>
      </p:sp>
      <p:sp>
        <p:nvSpPr>
          <p:cNvPr id="492" name="Google Shape;492;g6c30062fdb_1_388"/>
          <p:cNvSpPr/>
          <p:nvPr/>
        </p:nvSpPr>
        <p:spPr>
          <a:xfrm>
            <a:off x="1369542" y="985375"/>
            <a:ext cx="4682914" cy="862099"/>
          </a:xfrm>
          <a:prstGeom prst="rect">
            <a:avLst/>
          </a:prstGeom>
          <a:solidFill>
            <a:schemeClr val="lt1">
              <a:alpha val="80000"/>
            </a:schemeClr>
          </a:solidFill>
          <a:ln>
            <a:noFill/>
          </a:ln>
        </p:spPr>
        <p:txBody>
          <a:bodyPr spcFirstLastPara="1" wrap="square" lIns="72000" tIns="45700" rIns="0" bIns="45700" anchor="ctr" anchorCtr="0">
            <a:noAutofit/>
          </a:bodyPr>
          <a:lstStyle/>
          <a:p>
            <a:pPr marL="171450" marR="0" lvl="0" indent="-171450" algn="l" rtl="0">
              <a:spcBef>
                <a:spcPts val="0"/>
              </a:spcBef>
              <a:spcAft>
                <a:spcPts val="0"/>
              </a:spcAft>
              <a:buClr>
                <a:schemeClr val="dk1"/>
              </a:buClr>
              <a:buSzPts val="800"/>
              <a:buFont typeface="Arial"/>
              <a:buChar char="•"/>
            </a:pPr>
            <a:r>
              <a:rPr lang="fr-FR" sz="800" dirty="0">
                <a:solidFill>
                  <a:schemeClr val="tx1"/>
                </a:solidFill>
                <a:latin typeface="Arial"/>
                <a:ea typeface="Arial"/>
                <a:cs typeface="Arial"/>
                <a:sym typeface="Arial"/>
              </a:rPr>
              <a:t>Anime et est garant des travaux de la Design </a:t>
            </a:r>
            <a:r>
              <a:rPr lang="fr-FR" sz="800" dirty="0" err="1">
                <a:solidFill>
                  <a:schemeClr val="tx1"/>
                </a:solidFill>
                <a:latin typeface="Arial"/>
                <a:ea typeface="Arial"/>
                <a:cs typeface="Arial"/>
                <a:sym typeface="Arial"/>
              </a:rPr>
              <a:t>Authority</a:t>
            </a:r>
            <a:r>
              <a:rPr lang="fr-FR" sz="800" dirty="0">
                <a:solidFill>
                  <a:schemeClr val="tx1"/>
                </a:solidFill>
              </a:rPr>
              <a:t> (Anime opérationnellement les </a:t>
            </a:r>
            <a:r>
              <a:rPr lang="fr-FR" sz="800" dirty="0" err="1">
                <a:solidFill>
                  <a:schemeClr val="tx1"/>
                </a:solidFill>
              </a:rPr>
              <a:t>product</a:t>
            </a:r>
            <a:r>
              <a:rPr lang="fr-FR" sz="800" dirty="0">
                <a:solidFill>
                  <a:schemeClr val="tx1"/>
                </a:solidFill>
              </a:rPr>
              <a:t> </a:t>
            </a:r>
            <a:r>
              <a:rPr lang="fr-FR" sz="800" dirty="0" err="1">
                <a:solidFill>
                  <a:schemeClr val="tx1"/>
                </a:solidFill>
              </a:rPr>
              <a:t>Owners</a:t>
            </a:r>
            <a:r>
              <a:rPr lang="fr-FR" sz="800" dirty="0">
                <a:solidFill>
                  <a:schemeClr val="tx1"/>
                </a:solidFill>
              </a:rPr>
              <a:t> IT roadmap dans le respect des principes et valeurs de l’initiative)</a:t>
            </a:r>
          </a:p>
          <a:p>
            <a:pPr marL="171450" indent="-171450">
              <a:buClr>
                <a:schemeClr val="dk1"/>
              </a:buClr>
              <a:buSzPts val="800"/>
              <a:buFont typeface="Arial"/>
              <a:buChar char="•"/>
            </a:pPr>
            <a:r>
              <a:rPr lang="fr-FR" sz="800" dirty="0">
                <a:solidFill>
                  <a:schemeClr val="tx1"/>
                </a:solidFill>
                <a:latin typeface="Arial" panose="020B0604020202020204" pitchFamily="34" charset="0"/>
                <a:cs typeface="Arial" panose="020B0604020202020204" pitchFamily="34" charset="0"/>
              </a:rPr>
              <a:t>Coordonne les roadmaps et </a:t>
            </a:r>
            <a:r>
              <a:rPr lang="fr-FR" sz="800" dirty="0" err="1">
                <a:solidFill>
                  <a:schemeClr val="tx1"/>
                </a:solidFill>
                <a:latin typeface="Arial" panose="020B0604020202020204" pitchFamily="34" charset="0"/>
                <a:cs typeface="Arial" panose="020B0604020202020204" pitchFamily="34" charset="0"/>
              </a:rPr>
              <a:t>backlogs</a:t>
            </a:r>
            <a:r>
              <a:rPr lang="fr-FR" sz="800" dirty="0">
                <a:solidFill>
                  <a:schemeClr val="tx1"/>
                </a:solidFill>
                <a:latin typeface="Arial" panose="020B0604020202020204" pitchFamily="34" charset="0"/>
                <a:cs typeface="Arial" panose="020B0604020202020204" pitchFamily="34" charset="0"/>
              </a:rPr>
              <a:t> des produits en EPIC/Stories/</a:t>
            </a:r>
            <a:r>
              <a:rPr lang="fr-FR" sz="800" dirty="0" err="1">
                <a:solidFill>
                  <a:schemeClr val="tx1"/>
                </a:solidFill>
                <a:latin typeface="Arial" panose="020B0604020202020204" pitchFamily="34" charset="0"/>
                <a:cs typeface="Arial" panose="020B0604020202020204" pitchFamily="34" charset="0"/>
              </a:rPr>
              <a:t>Features</a:t>
            </a:r>
            <a:r>
              <a:rPr lang="fr-FR" sz="800" dirty="0">
                <a:solidFill>
                  <a:schemeClr val="tx1"/>
                </a:solidFill>
                <a:latin typeface="Arial" panose="020B0604020202020204" pitchFamily="34" charset="0"/>
                <a:cs typeface="Arial" panose="020B0604020202020204" pitchFamily="34" charset="0"/>
              </a:rPr>
              <a:t> en fonction des priorités globales.</a:t>
            </a:r>
            <a:endParaRPr sz="800" dirty="0">
              <a:solidFill>
                <a:schemeClr val="tx1"/>
              </a:solidFill>
            </a:endParaRPr>
          </a:p>
          <a:p>
            <a:pPr marL="171450" marR="0" lvl="0" indent="-171450" algn="l" rtl="0">
              <a:spcBef>
                <a:spcPts val="0"/>
              </a:spcBef>
              <a:spcAft>
                <a:spcPts val="0"/>
              </a:spcAft>
              <a:buClr>
                <a:schemeClr val="dk1"/>
              </a:buClr>
              <a:buSzPts val="800"/>
              <a:buFont typeface="Arial"/>
              <a:buChar char="•"/>
            </a:pPr>
            <a:r>
              <a:rPr lang="fr-FR" sz="800" dirty="0">
                <a:solidFill>
                  <a:schemeClr val="tx1"/>
                </a:solidFill>
                <a:latin typeface="Arial"/>
                <a:ea typeface="Arial"/>
                <a:cs typeface="Arial"/>
                <a:sym typeface="Arial"/>
              </a:rPr>
              <a:t>Sécurise l’atteinte des objectifs du modèle hybride : Time to </a:t>
            </a:r>
            <a:r>
              <a:rPr lang="fr-FR" sz="800" dirty="0" err="1">
                <a:solidFill>
                  <a:schemeClr val="tx1"/>
                </a:solidFill>
                <a:latin typeface="Arial"/>
                <a:ea typeface="Arial"/>
                <a:cs typeface="Arial"/>
                <a:sym typeface="Arial"/>
              </a:rPr>
              <a:t>Market</a:t>
            </a:r>
            <a:r>
              <a:rPr lang="fr-FR" sz="800" dirty="0">
                <a:solidFill>
                  <a:schemeClr val="tx1"/>
                </a:solidFill>
                <a:latin typeface="Arial"/>
                <a:ea typeface="Arial"/>
                <a:cs typeface="Arial"/>
                <a:sym typeface="Arial"/>
              </a:rPr>
              <a:t>, Maîtrise des coûts, Qualité, Sécurité, Harmonisation produits / pratiques, Réversibilité</a:t>
            </a:r>
            <a:endParaRPr sz="800" dirty="0">
              <a:solidFill>
                <a:schemeClr val="tx1"/>
              </a:solidFill>
              <a:latin typeface="Arial"/>
              <a:ea typeface="Arial"/>
              <a:cs typeface="Arial"/>
              <a:sym typeface="Arial"/>
            </a:endParaRPr>
          </a:p>
          <a:p>
            <a:pPr marL="171450" marR="0" lvl="0" indent="-171450" algn="l" rtl="0">
              <a:spcBef>
                <a:spcPts val="0"/>
              </a:spcBef>
              <a:spcAft>
                <a:spcPts val="0"/>
              </a:spcAft>
              <a:buClr>
                <a:schemeClr val="dk1"/>
              </a:buClr>
              <a:buSzPts val="800"/>
              <a:buChar char="•"/>
            </a:pPr>
            <a:r>
              <a:rPr lang="fr-FR" sz="800" dirty="0">
                <a:solidFill>
                  <a:schemeClr val="tx1"/>
                </a:solidFill>
              </a:rPr>
              <a:t>Facilite l’implémentation des rituels agiles dans les équipes plateformes et CI/CD</a:t>
            </a:r>
            <a:endParaRPr sz="800" dirty="0">
              <a:solidFill>
                <a:schemeClr val="tx1"/>
              </a:solidFill>
            </a:endParaRPr>
          </a:p>
        </p:txBody>
      </p:sp>
      <p:sp>
        <p:nvSpPr>
          <p:cNvPr id="493" name="Google Shape;493;g6c30062fdb_1_388"/>
          <p:cNvSpPr/>
          <p:nvPr/>
        </p:nvSpPr>
        <p:spPr>
          <a:xfrm>
            <a:off x="250825" y="985375"/>
            <a:ext cx="1135800" cy="8620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SzPts val="1100"/>
              <a:buNone/>
            </a:pPr>
            <a:r>
              <a:rPr lang="fr-FR" sz="800" dirty="0">
                <a:solidFill>
                  <a:schemeClr val="tx1"/>
                </a:solidFill>
              </a:rPr>
              <a:t>Référent Cloud</a:t>
            </a:r>
            <a:endParaRPr sz="800" dirty="0">
              <a:solidFill>
                <a:schemeClr val="tx1"/>
              </a:solidFill>
            </a:endParaRPr>
          </a:p>
        </p:txBody>
      </p:sp>
      <p:sp>
        <p:nvSpPr>
          <p:cNvPr id="494" name="Google Shape;494;g6c30062fdb_1_388"/>
          <p:cNvSpPr/>
          <p:nvPr/>
        </p:nvSpPr>
        <p:spPr>
          <a:xfrm>
            <a:off x="1369542" y="1873179"/>
            <a:ext cx="4682914" cy="544800"/>
          </a:xfrm>
          <a:prstGeom prst="rect">
            <a:avLst/>
          </a:prstGeom>
          <a:solidFill>
            <a:schemeClr val="accent4"/>
          </a:solidFill>
          <a:ln>
            <a:noFill/>
          </a:ln>
        </p:spPr>
        <p:txBody>
          <a:bodyPr spcFirstLastPara="1" wrap="square" lIns="72000" tIns="45700" rIns="0" bIns="45700" anchor="ctr" anchorCtr="0">
            <a:noAutofit/>
          </a:bodyPr>
          <a:lstStyle/>
          <a:p>
            <a:pPr marL="171450" marR="0" lvl="0" indent="-171450" algn="l" rtl="0">
              <a:spcBef>
                <a:spcPts val="0"/>
              </a:spcBef>
              <a:spcAft>
                <a:spcPts val="0"/>
              </a:spcAft>
              <a:buClr>
                <a:schemeClr val="dk1"/>
              </a:buClr>
              <a:buSzPts val="800"/>
              <a:buFont typeface="Arial"/>
              <a:buChar char="•"/>
            </a:pPr>
            <a:r>
              <a:rPr lang="fr-FR" sz="800" dirty="0">
                <a:solidFill>
                  <a:schemeClr val="tx1"/>
                </a:solidFill>
              </a:rPr>
              <a:t>Élabore</a:t>
            </a:r>
            <a:r>
              <a:rPr lang="fr-FR" sz="800" dirty="0">
                <a:solidFill>
                  <a:schemeClr val="tx1"/>
                </a:solidFill>
                <a:latin typeface="Arial"/>
                <a:ea typeface="Arial"/>
                <a:cs typeface="Arial"/>
                <a:sym typeface="Arial"/>
              </a:rPr>
              <a:t> la roadmap de ses produits en déclinant les besoins des utilisateurs (équipes projet) et du Sponsor (DSI et </a:t>
            </a:r>
            <a:r>
              <a:rPr lang="fr-FR" sz="800" dirty="0" err="1">
                <a:solidFill>
                  <a:schemeClr val="tx1"/>
                </a:solidFill>
                <a:latin typeface="Arial"/>
                <a:ea typeface="Arial"/>
                <a:cs typeface="Arial"/>
                <a:sym typeface="Arial"/>
              </a:rPr>
              <a:t>CoDir</a:t>
            </a:r>
            <a:r>
              <a:rPr lang="fr-FR" sz="800" dirty="0">
                <a:solidFill>
                  <a:schemeClr val="tx1"/>
                </a:solidFill>
                <a:latin typeface="Arial"/>
                <a:ea typeface="Arial"/>
                <a:cs typeface="Arial"/>
                <a:sym typeface="Arial"/>
              </a:rPr>
              <a:t>)</a:t>
            </a:r>
            <a:r>
              <a:rPr lang="fr-FR" sz="800" dirty="0">
                <a:solidFill>
                  <a:schemeClr val="tx1"/>
                </a:solidFill>
              </a:rPr>
              <a:t>. Maître d son </a:t>
            </a:r>
            <a:r>
              <a:rPr lang="fr-FR" sz="800" dirty="0" err="1">
                <a:solidFill>
                  <a:schemeClr val="tx1"/>
                </a:solidFill>
              </a:rPr>
              <a:t>backlog</a:t>
            </a:r>
            <a:r>
              <a:rPr lang="fr-FR" sz="800" dirty="0">
                <a:solidFill>
                  <a:schemeClr val="tx1"/>
                </a:solidFill>
              </a:rPr>
              <a:t> produit.</a:t>
            </a:r>
          </a:p>
          <a:p>
            <a:pPr marL="171450" marR="0" lvl="0" indent="-171450" algn="l" rtl="0">
              <a:spcBef>
                <a:spcPts val="0"/>
              </a:spcBef>
              <a:spcAft>
                <a:spcPts val="0"/>
              </a:spcAft>
              <a:buClr>
                <a:schemeClr val="dk1"/>
              </a:buClr>
              <a:buSzPts val="800"/>
              <a:buFont typeface="Arial"/>
              <a:buChar char="•"/>
            </a:pPr>
            <a:r>
              <a:rPr lang="fr-FR" sz="800" dirty="0">
                <a:solidFill>
                  <a:schemeClr val="tx1"/>
                </a:solidFill>
              </a:rPr>
              <a:t>Anime l’équipe </a:t>
            </a:r>
            <a:r>
              <a:rPr lang="fr-FR" sz="800" dirty="0" err="1">
                <a:solidFill>
                  <a:schemeClr val="tx1"/>
                </a:solidFill>
              </a:rPr>
              <a:t>devsecops</a:t>
            </a:r>
            <a:r>
              <a:rPr lang="fr-FR" sz="800" dirty="0">
                <a:solidFill>
                  <a:schemeClr val="tx1"/>
                </a:solidFill>
              </a:rPr>
              <a:t> de son produit; valide les livrables de l’équipe</a:t>
            </a:r>
            <a:endParaRPr sz="800" dirty="0">
              <a:solidFill>
                <a:schemeClr val="tx1"/>
              </a:solidFill>
            </a:endParaRPr>
          </a:p>
          <a:p>
            <a:pPr marL="171450" marR="0" lvl="0" indent="-171450" algn="l" rtl="0">
              <a:spcBef>
                <a:spcPts val="0"/>
              </a:spcBef>
              <a:spcAft>
                <a:spcPts val="0"/>
              </a:spcAft>
              <a:buClr>
                <a:schemeClr val="dk1"/>
              </a:buClr>
              <a:buSzPts val="800"/>
              <a:buChar char="•"/>
            </a:pPr>
            <a:r>
              <a:rPr lang="fr-FR" sz="800" dirty="0">
                <a:solidFill>
                  <a:schemeClr val="tx1"/>
                </a:solidFill>
              </a:rPr>
              <a:t>Collabore au sein de la design </a:t>
            </a:r>
            <a:r>
              <a:rPr lang="fr-FR" sz="800" dirty="0" err="1">
                <a:solidFill>
                  <a:schemeClr val="tx1"/>
                </a:solidFill>
              </a:rPr>
              <a:t>authority</a:t>
            </a:r>
            <a:r>
              <a:rPr lang="fr-FR" sz="800" dirty="0">
                <a:solidFill>
                  <a:schemeClr val="tx1"/>
                </a:solidFill>
              </a:rPr>
              <a:t> pour synchroniser son </a:t>
            </a:r>
            <a:r>
              <a:rPr lang="fr-FR" sz="800" dirty="0" err="1">
                <a:solidFill>
                  <a:schemeClr val="tx1"/>
                </a:solidFill>
              </a:rPr>
              <a:t>backlog</a:t>
            </a:r>
            <a:r>
              <a:rPr lang="fr-FR" sz="800" dirty="0">
                <a:solidFill>
                  <a:schemeClr val="tx1"/>
                </a:solidFill>
              </a:rPr>
              <a:t> avec les autres PO</a:t>
            </a:r>
            <a:endParaRPr sz="800" dirty="0">
              <a:solidFill>
                <a:schemeClr val="tx1"/>
              </a:solidFill>
            </a:endParaRPr>
          </a:p>
        </p:txBody>
      </p:sp>
      <p:sp>
        <p:nvSpPr>
          <p:cNvPr id="495" name="Google Shape;495;g6c30062fdb_1_388"/>
          <p:cNvSpPr/>
          <p:nvPr/>
        </p:nvSpPr>
        <p:spPr>
          <a:xfrm>
            <a:off x="250825" y="1873179"/>
            <a:ext cx="1135800" cy="544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SzPts val="1100"/>
              <a:buNone/>
            </a:pPr>
            <a:r>
              <a:rPr lang="fr-FR" sz="800" dirty="0">
                <a:solidFill>
                  <a:schemeClr val="tx1"/>
                </a:solidFill>
              </a:rPr>
              <a:t>PO (Cloud AWS, Cloud Interne, CICD)</a:t>
            </a:r>
            <a:endParaRPr sz="800" dirty="0">
              <a:solidFill>
                <a:schemeClr val="tx1"/>
              </a:solidFill>
            </a:endParaRPr>
          </a:p>
        </p:txBody>
      </p:sp>
      <p:sp>
        <p:nvSpPr>
          <p:cNvPr id="496" name="Google Shape;496;g6c30062fdb_1_388"/>
          <p:cNvSpPr/>
          <p:nvPr/>
        </p:nvSpPr>
        <p:spPr>
          <a:xfrm>
            <a:off x="250825" y="3514572"/>
            <a:ext cx="1135800" cy="40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800">
                <a:solidFill>
                  <a:schemeClr val="tx1"/>
                </a:solidFill>
              </a:rPr>
              <a:t>Cloud Dev / Cloud Ops</a:t>
            </a:r>
            <a:endParaRPr>
              <a:solidFill>
                <a:schemeClr val="tx1"/>
              </a:solidFill>
            </a:endParaRPr>
          </a:p>
        </p:txBody>
      </p:sp>
      <p:sp>
        <p:nvSpPr>
          <p:cNvPr id="497" name="Google Shape;497;g6c30062fdb_1_388"/>
          <p:cNvSpPr/>
          <p:nvPr/>
        </p:nvSpPr>
        <p:spPr>
          <a:xfrm>
            <a:off x="1369544" y="3514572"/>
            <a:ext cx="4682914" cy="406800"/>
          </a:xfrm>
          <a:prstGeom prst="rect">
            <a:avLst/>
          </a:prstGeom>
          <a:solidFill>
            <a:schemeClr val="lt1">
              <a:alpha val="80000"/>
            </a:schemeClr>
          </a:solidFill>
          <a:ln>
            <a:noFill/>
          </a:ln>
        </p:spPr>
        <p:txBody>
          <a:bodyPr spcFirstLastPara="1" wrap="square" lIns="72000" tIns="45700" rIns="0" bIns="45700" anchor="ctr" anchorCtr="0">
            <a:noAutofit/>
          </a:bodyPr>
          <a:lstStyle/>
          <a:p>
            <a:pPr marL="171450" lvl="0" indent="-171450" algn="l" rtl="0">
              <a:spcBef>
                <a:spcPts val="0"/>
              </a:spcBef>
              <a:spcAft>
                <a:spcPts val="0"/>
              </a:spcAft>
              <a:buClr>
                <a:schemeClr val="dk1"/>
              </a:buClr>
              <a:buSzPts val="800"/>
              <a:buChar char="•"/>
            </a:pPr>
            <a:r>
              <a:rPr lang="fr-FR" sz="800" dirty="0">
                <a:solidFill>
                  <a:schemeClr val="tx1"/>
                </a:solidFill>
              </a:rPr>
              <a:t>Implémente opérationnellement l’automatisation (développe l’</a:t>
            </a:r>
            <a:r>
              <a:rPr lang="fr-FR" sz="800" dirty="0" err="1">
                <a:solidFill>
                  <a:schemeClr val="tx1"/>
                </a:solidFill>
              </a:rPr>
              <a:t>IaC</a:t>
            </a:r>
            <a:r>
              <a:rPr lang="fr-FR" sz="800" dirty="0">
                <a:solidFill>
                  <a:schemeClr val="tx1"/>
                </a:solidFill>
              </a:rPr>
              <a:t>) dans les projets métiers en consommant en self-service l’usine logicielle et une plateforme Cloud AWS ou Cloud interne</a:t>
            </a:r>
          </a:p>
          <a:p>
            <a:pPr marL="171450" lvl="0" indent="-171450" algn="l" rtl="0">
              <a:spcBef>
                <a:spcPts val="0"/>
              </a:spcBef>
              <a:spcAft>
                <a:spcPts val="0"/>
              </a:spcAft>
              <a:buClr>
                <a:schemeClr val="dk1"/>
              </a:buClr>
              <a:buSzPts val="800"/>
              <a:buChar char="•"/>
            </a:pPr>
            <a:r>
              <a:rPr lang="fr-FR" sz="800" dirty="0">
                <a:solidFill>
                  <a:schemeClr val="tx1"/>
                </a:solidFill>
              </a:rPr>
              <a:t>Assure les livraisons dans les divers environnements</a:t>
            </a:r>
            <a:endParaRPr dirty="0">
              <a:solidFill>
                <a:schemeClr val="tx1"/>
              </a:solidFill>
            </a:endParaRPr>
          </a:p>
        </p:txBody>
      </p:sp>
      <p:sp>
        <p:nvSpPr>
          <p:cNvPr id="498" name="Google Shape;498;g6c30062fdb_1_388"/>
          <p:cNvSpPr/>
          <p:nvPr/>
        </p:nvSpPr>
        <p:spPr>
          <a:xfrm>
            <a:off x="250825" y="4001114"/>
            <a:ext cx="1135800" cy="406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800">
                <a:solidFill>
                  <a:schemeClr val="tx1"/>
                </a:solidFill>
              </a:rPr>
              <a:t>AWS Ops / VMWARE Ops</a:t>
            </a:r>
            <a:endParaRPr>
              <a:solidFill>
                <a:schemeClr val="tx1"/>
              </a:solidFill>
            </a:endParaRPr>
          </a:p>
        </p:txBody>
      </p:sp>
      <p:sp>
        <p:nvSpPr>
          <p:cNvPr id="499" name="Google Shape;499;g6c30062fdb_1_388"/>
          <p:cNvSpPr/>
          <p:nvPr/>
        </p:nvSpPr>
        <p:spPr>
          <a:xfrm>
            <a:off x="1369544" y="4001114"/>
            <a:ext cx="4682914" cy="406800"/>
          </a:xfrm>
          <a:prstGeom prst="rect">
            <a:avLst/>
          </a:prstGeom>
          <a:solidFill>
            <a:schemeClr val="accent4"/>
          </a:solidFill>
          <a:ln>
            <a:noFill/>
          </a:ln>
        </p:spPr>
        <p:txBody>
          <a:bodyPr spcFirstLastPara="1" wrap="square" lIns="72000" tIns="45700" rIns="0" bIns="45700" anchor="ctr" anchorCtr="0">
            <a:noAutofit/>
          </a:bodyPr>
          <a:lstStyle/>
          <a:p>
            <a:pPr marL="171450" lvl="0" indent="-171450" algn="l" rtl="0">
              <a:spcBef>
                <a:spcPts val="0"/>
              </a:spcBef>
              <a:spcAft>
                <a:spcPts val="0"/>
              </a:spcAft>
              <a:buClr>
                <a:schemeClr val="dk1"/>
              </a:buClr>
              <a:buSzPts val="800"/>
              <a:buChar char="•"/>
            </a:pPr>
            <a:r>
              <a:rPr lang="fr-FR" sz="800" dirty="0">
                <a:solidFill>
                  <a:schemeClr val="tx1"/>
                </a:solidFill>
              </a:rPr>
              <a:t>Construit et exploite opérationnellement le socle de la plateforme et les servitudes d’</a:t>
            </a:r>
            <a:r>
              <a:rPr lang="fr-FR" sz="800" dirty="0" err="1">
                <a:solidFill>
                  <a:schemeClr val="tx1"/>
                </a:solidFill>
              </a:rPr>
              <a:t>infrastruc-ture</a:t>
            </a:r>
            <a:r>
              <a:rPr lang="fr-FR" sz="800" dirty="0">
                <a:solidFill>
                  <a:schemeClr val="tx1"/>
                </a:solidFill>
              </a:rPr>
              <a:t> et de sécurité</a:t>
            </a:r>
            <a:endParaRPr dirty="0">
              <a:solidFill>
                <a:schemeClr val="tx1"/>
              </a:solidFill>
            </a:endParaRPr>
          </a:p>
        </p:txBody>
      </p:sp>
      <p:sp>
        <p:nvSpPr>
          <p:cNvPr id="500" name="Google Shape;500;g6c30062fdb_1_388"/>
          <p:cNvSpPr/>
          <p:nvPr/>
        </p:nvSpPr>
        <p:spPr>
          <a:xfrm>
            <a:off x="250825" y="4547485"/>
            <a:ext cx="1135800" cy="675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SzPts val="1100"/>
              <a:buNone/>
            </a:pPr>
            <a:r>
              <a:rPr lang="fr-FR" sz="800" dirty="0">
                <a:solidFill>
                  <a:schemeClr val="tx1"/>
                </a:solidFill>
              </a:rPr>
              <a:t>Archi Opérationnel plateforme AWS</a:t>
            </a:r>
            <a:endParaRPr sz="800" dirty="0">
              <a:solidFill>
                <a:schemeClr val="tx1"/>
              </a:solidFill>
            </a:endParaRPr>
          </a:p>
        </p:txBody>
      </p:sp>
      <p:sp>
        <p:nvSpPr>
          <p:cNvPr id="501" name="Google Shape;501;g6c30062fdb_1_388"/>
          <p:cNvSpPr/>
          <p:nvPr/>
        </p:nvSpPr>
        <p:spPr>
          <a:xfrm>
            <a:off x="1369542" y="4406628"/>
            <a:ext cx="4682914" cy="956714"/>
          </a:xfrm>
          <a:prstGeom prst="rect">
            <a:avLst/>
          </a:prstGeom>
          <a:solidFill>
            <a:schemeClr val="lt1">
              <a:alpha val="80000"/>
            </a:schemeClr>
          </a:solidFill>
          <a:ln>
            <a:noFill/>
          </a:ln>
        </p:spPr>
        <p:txBody>
          <a:bodyPr spcFirstLastPara="1" wrap="square" lIns="72000" tIns="45700" rIns="0" bIns="45700" anchor="ctr" anchorCtr="0">
            <a:noAutofit/>
          </a:bodyPr>
          <a:lstStyle/>
          <a:p>
            <a:pPr marL="171450" lvl="0" indent="-171450" algn="l" rtl="0">
              <a:spcBef>
                <a:spcPts val="0"/>
              </a:spcBef>
              <a:spcAft>
                <a:spcPts val="0"/>
              </a:spcAft>
              <a:buClr>
                <a:schemeClr val="dk1"/>
              </a:buClr>
              <a:buSzPts val="800"/>
              <a:buChar char="•"/>
            </a:pPr>
            <a:r>
              <a:rPr lang="fr-FR" sz="800" dirty="0">
                <a:solidFill>
                  <a:schemeClr val="tx1"/>
                </a:solidFill>
              </a:rPr>
              <a:t>Conçoit, construit des </a:t>
            </a:r>
            <a:r>
              <a:rPr lang="fr-FR" sz="800" dirty="0" err="1">
                <a:solidFill>
                  <a:schemeClr val="tx1"/>
                </a:solidFill>
              </a:rPr>
              <a:t>templates</a:t>
            </a:r>
            <a:r>
              <a:rPr lang="fr-FR" sz="800" dirty="0">
                <a:solidFill>
                  <a:schemeClr val="tx1"/>
                </a:solidFill>
              </a:rPr>
              <a:t> de consommation de la plateforme prêts à l’emploi pour les projets. </a:t>
            </a:r>
            <a:endParaRPr sz="800" dirty="0">
              <a:solidFill>
                <a:schemeClr val="tx1"/>
              </a:solidFill>
            </a:endParaRPr>
          </a:p>
          <a:p>
            <a:pPr marL="171450" lvl="0" indent="-171450" algn="l" rtl="0">
              <a:spcBef>
                <a:spcPts val="0"/>
              </a:spcBef>
              <a:spcAft>
                <a:spcPts val="0"/>
              </a:spcAft>
              <a:buClr>
                <a:schemeClr val="dk1"/>
              </a:buClr>
              <a:buSzPts val="800"/>
              <a:buChar char="•"/>
            </a:pPr>
            <a:r>
              <a:rPr lang="fr-FR" sz="800" dirty="0">
                <a:solidFill>
                  <a:schemeClr val="tx1"/>
                </a:solidFill>
              </a:rPr>
              <a:t>Accompagne opérationnellement les binômes Cloud </a:t>
            </a:r>
            <a:r>
              <a:rPr lang="fr-FR" sz="800" dirty="0" err="1">
                <a:solidFill>
                  <a:schemeClr val="tx1"/>
                </a:solidFill>
              </a:rPr>
              <a:t>Ops</a:t>
            </a:r>
            <a:r>
              <a:rPr lang="fr-FR" sz="800" dirty="0">
                <a:solidFill>
                  <a:schemeClr val="tx1"/>
                </a:solidFill>
              </a:rPr>
              <a:t>, Cloud Dev à la consommation de la plateforme</a:t>
            </a:r>
            <a:endParaRPr sz="800" dirty="0">
              <a:solidFill>
                <a:schemeClr val="tx1"/>
              </a:solidFill>
            </a:endParaRPr>
          </a:p>
          <a:p>
            <a:pPr marL="171450" lvl="0" indent="-171450" algn="l" rtl="0">
              <a:spcBef>
                <a:spcPts val="0"/>
              </a:spcBef>
              <a:spcAft>
                <a:spcPts val="0"/>
              </a:spcAft>
              <a:buClr>
                <a:schemeClr val="dk1"/>
              </a:buClr>
              <a:buSzPts val="800"/>
              <a:buChar char="•"/>
            </a:pPr>
            <a:r>
              <a:rPr lang="fr-FR" sz="800" dirty="0">
                <a:solidFill>
                  <a:schemeClr val="tx1"/>
                </a:solidFill>
              </a:rPr>
              <a:t>Prodigue des conseil sur l’architecture et l'optimisation financière des solutions hébergés</a:t>
            </a:r>
          </a:p>
          <a:p>
            <a:pPr marL="171450" lvl="0" indent="-171450" algn="l" rtl="0">
              <a:spcBef>
                <a:spcPts val="0"/>
              </a:spcBef>
              <a:spcAft>
                <a:spcPts val="0"/>
              </a:spcAft>
              <a:buClr>
                <a:schemeClr val="dk1"/>
              </a:buClr>
              <a:buSzPts val="800"/>
              <a:buChar char="•"/>
            </a:pPr>
            <a:r>
              <a:rPr lang="fr-FR" sz="800" dirty="0">
                <a:solidFill>
                  <a:schemeClr val="tx1"/>
                </a:solidFill>
              </a:rPr>
              <a:t>Contrôle la bonne utilisation du Cloud par les consommateurs</a:t>
            </a:r>
          </a:p>
        </p:txBody>
      </p:sp>
      <p:sp>
        <p:nvSpPr>
          <p:cNvPr id="502" name="Google Shape;502;g6c30062fdb_1_388"/>
          <p:cNvSpPr/>
          <p:nvPr/>
        </p:nvSpPr>
        <p:spPr>
          <a:xfrm>
            <a:off x="1369543" y="665649"/>
            <a:ext cx="4682914" cy="242700"/>
          </a:xfrm>
          <a:prstGeom prst="rect">
            <a:avLst/>
          </a:prstGeom>
          <a:solidFill>
            <a:schemeClr val="dk2"/>
          </a:solidFill>
          <a:ln>
            <a:noFill/>
          </a:ln>
        </p:spPr>
        <p:txBody>
          <a:bodyPr spcFirstLastPara="1" wrap="square" lIns="72000" tIns="45700" rIns="0" bIns="45700" anchor="ctr" anchorCtr="0">
            <a:noAutofit/>
          </a:bodyPr>
          <a:lstStyle/>
          <a:p>
            <a:pPr marL="0" marR="0" lvl="0" indent="0" algn="ctr" rtl="0">
              <a:spcBef>
                <a:spcPts val="0"/>
              </a:spcBef>
              <a:spcAft>
                <a:spcPts val="0"/>
              </a:spcAft>
              <a:buNone/>
            </a:pPr>
            <a:r>
              <a:rPr lang="fr-FR" sz="800">
                <a:solidFill>
                  <a:schemeClr val="lt1"/>
                </a:solidFill>
              </a:rPr>
              <a:t>Description</a:t>
            </a:r>
            <a:endParaRPr sz="800">
              <a:solidFill>
                <a:schemeClr val="lt1"/>
              </a:solidFill>
            </a:endParaRPr>
          </a:p>
        </p:txBody>
      </p:sp>
      <p:sp>
        <p:nvSpPr>
          <p:cNvPr id="503" name="Google Shape;503;g6c30062fdb_1_388"/>
          <p:cNvSpPr/>
          <p:nvPr/>
        </p:nvSpPr>
        <p:spPr>
          <a:xfrm>
            <a:off x="250825" y="665649"/>
            <a:ext cx="1135800" cy="242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SzPts val="1100"/>
              <a:buNone/>
            </a:pPr>
            <a:r>
              <a:rPr lang="fr-FR" sz="800">
                <a:solidFill>
                  <a:schemeClr val="lt1"/>
                </a:solidFill>
              </a:rPr>
              <a:t>Rôles</a:t>
            </a:r>
            <a:endParaRPr sz="800">
              <a:solidFill>
                <a:schemeClr val="lt1"/>
              </a:solidFill>
            </a:endParaRPr>
          </a:p>
        </p:txBody>
      </p:sp>
      <p:sp>
        <p:nvSpPr>
          <p:cNvPr id="504" name="Google Shape;504;g6c30062fdb_1_388"/>
          <p:cNvSpPr/>
          <p:nvPr/>
        </p:nvSpPr>
        <p:spPr>
          <a:xfrm>
            <a:off x="5854850" y="985375"/>
            <a:ext cx="1135800" cy="8620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SzPts val="1100"/>
              <a:buNone/>
            </a:pPr>
            <a:r>
              <a:rPr lang="fr-FR" sz="800" dirty="0">
                <a:solidFill>
                  <a:schemeClr val="tx1"/>
                </a:solidFill>
              </a:rPr>
              <a:t>0,5 ETP S1 2020</a:t>
            </a:r>
          </a:p>
          <a:p>
            <a:pPr marL="0" marR="0" lvl="0" indent="0" algn="ctr" rtl="0">
              <a:spcBef>
                <a:spcPts val="0"/>
              </a:spcBef>
              <a:spcAft>
                <a:spcPts val="0"/>
              </a:spcAft>
              <a:buSzPts val="1100"/>
              <a:buNone/>
            </a:pPr>
            <a:r>
              <a:rPr lang="fr-FR" sz="800" dirty="0">
                <a:solidFill>
                  <a:schemeClr val="tx1"/>
                </a:solidFill>
              </a:rPr>
              <a:t>0,2 ETP S2 2020</a:t>
            </a:r>
            <a:endParaRPr sz="800" dirty="0">
              <a:solidFill>
                <a:schemeClr val="tx1"/>
              </a:solidFill>
            </a:endParaRPr>
          </a:p>
        </p:txBody>
      </p:sp>
      <p:sp>
        <p:nvSpPr>
          <p:cNvPr id="505" name="Google Shape;505;g6c30062fdb_1_388"/>
          <p:cNvSpPr/>
          <p:nvPr/>
        </p:nvSpPr>
        <p:spPr>
          <a:xfrm>
            <a:off x="5854850" y="665649"/>
            <a:ext cx="1135800" cy="242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SzPts val="1100"/>
              <a:buNone/>
            </a:pPr>
            <a:r>
              <a:rPr lang="fr-FR" sz="800">
                <a:solidFill>
                  <a:schemeClr val="lt1"/>
                </a:solidFill>
              </a:rPr>
              <a:t>Charges</a:t>
            </a:r>
            <a:endParaRPr sz="800">
              <a:solidFill>
                <a:schemeClr val="lt1"/>
              </a:solidFill>
            </a:endParaRPr>
          </a:p>
          <a:p>
            <a:pPr marL="0" marR="0" lvl="0" indent="0" algn="ctr" rtl="0">
              <a:spcBef>
                <a:spcPts val="0"/>
              </a:spcBef>
              <a:spcAft>
                <a:spcPts val="0"/>
              </a:spcAft>
              <a:buSzPts val="1100"/>
              <a:buNone/>
            </a:pPr>
            <a:r>
              <a:rPr lang="fr-FR" sz="800">
                <a:solidFill>
                  <a:schemeClr val="lt1"/>
                </a:solidFill>
              </a:rPr>
              <a:t>(hors formation)</a:t>
            </a:r>
            <a:endParaRPr sz="800">
              <a:solidFill>
                <a:schemeClr val="lt1"/>
              </a:solidFill>
            </a:endParaRPr>
          </a:p>
        </p:txBody>
      </p:sp>
      <p:sp>
        <p:nvSpPr>
          <p:cNvPr id="506" name="Google Shape;506;g6c30062fdb_1_388"/>
          <p:cNvSpPr/>
          <p:nvPr/>
        </p:nvSpPr>
        <p:spPr>
          <a:xfrm>
            <a:off x="6990650" y="985251"/>
            <a:ext cx="1487400" cy="8620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SzPts val="1100"/>
              <a:buNone/>
            </a:pPr>
            <a:r>
              <a:rPr lang="fr-FR" sz="800" dirty="0">
                <a:solidFill>
                  <a:schemeClr val="tx1"/>
                </a:solidFill>
              </a:rPr>
              <a:t>Christophe Blondel</a:t>
            </a:r>
            <a:endParaRPr sz="800" dirty="0">
              <a:solidFill>
                <a:schemeClr val="tx1"/>
              </a:solidFill>
            </a:endParaRPr>
          </a:p>
        </p:txBody>
      </p:sp>
      <p:sp>
        <p:nvSpPr>
          <p:cNvPr id="507" name="Google Shape;507;g6c30062fdb_1_388"/>
          <p:cNvSpPr/>
          <p:nvPr/>
        </p:nvSpPr>
        <p:spPr>
          <a:xfrm>
            <a:off x="6990650" y="665500"/>
            <a:ext cx="1487400" cy="242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SzPts val="1100"/>
              <a:buNone/>
            </a:pPr>
            <a:r>
              <a:rPr lang="fr-FR" sz="800" dirty="0">
                <a:solidFill>
                  <a:schemeClr val="lt1"/>
                </a:solidFill>
              </a:rPr>
              <a:t>Suggestions de porteurs</a:t>
            </a:r>
            <a:endParaRPr sz="800" dirty="0">
              <a:solidFill>
                <a:schemeClr val="lt1"/>
              </a:solidFill>
            </a:endParaRPr>
          </a:p>
        </p:txBody>
      </p:sp>
      <p:sp>
        <p:nvSpPr>
          <p:cNvPr id="508" name="Google Shape;508;g6c30062fdb_1_388"/>
          <p:cNvSpPr/>
          <p:nvPr/>
        </p:nvSpPr>
        <p:spPr>
          <a:xfrm>
            <a:off x="5854850" y="2565593"/>
            <a:ext cx="1135800" cy="203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fr-FR" sz="800" dirty="0">
                <a:solidFill>
                  <a:schemeClr val="tx1"/>
                </a:solidFill>
              </a:rPr>
              <a:t>0,2 ETP</a:t>
            </a:r>
            <a:endParaRPr sz="800" dirty="0">
              <a:solidFill>
                <a:schemeClr val="tx1"/>
              </a:solidFill>
            </a:endParaRPr>
          </a:p>
        </p:txBody>
      </p:sp>
      <p:sp>
        <p:nvSpPr>
          <p:cNvPr id="509" name="Google Shape;509;g6c30062fdb_1_388"/>
          <p:cNvSpPr/>
          <p:nvPr/>
        </p:nvSpPr>
        <p:spPr>
          <a:xfrm>
            <a:off x="5854850" y="2938452"/>
            <a:ext cx="1135800" cy="496500"/>
          </a:xfrm>
          <a:prstGeom prst="rect">
            <a:avLst/>
          </a:prstGeom>
          <a:solidFill>
            <a:schemeClr val="accent4"/>
          </a:solidFill>
          <a:ln>
            <a:noFill/>
          </a:ln>
        </p:spPr>
        <p:txBody>
          <a:bodyPr spcFirstLastPara="1" wrap="square" lIns="91425" tIns="45700" rIns="91425" bIns="45700" anchor="ctr" anchorCtr="0">
            <a:noAutofit/>
          </a:bodyPr>
          <a:lstStyle/>
          <a:p>
            <a:pPr marL="0" lvl="0" indent="0" algn="ctr" rtl="0">
              <a:spcBef>
                <a:spcPts val="0"/>
              </a:spcBef>
              <a:spcAft>
                <a:spcPts val="0"/>
              </a:spcAft>
              <a:buSzPts val="800"/>
              <a:buNone/>
            </a:pPr>
            <a:r>
              <a:rPr lang="fr-FR" sz="800" dirty="0">
                <a:solidFill>
                  <a:schemeClr val="tx1"/>
                </a:solidFill>
              </a:rPr>
              <a:t>0,3 ETP</a:t>
            </a:r>
            <a:endParaRPr sz="800" dirty="0">
              <a:solidFill>
                <a:schemeClr val="tx1"/>
              </a:solidFill>
            </a:endParaRPr>
          </a:p>
        </p:txBody>
      </p:sp>
      <p:sp>
        <p:nvSpPr>
          <p:cNvPr id="511" name="Google Shape;511;g6c30062fdb_1_388"/>
          <p:cNvSpPr/>
          <p:nvPr/>
        </p:nvSpPr>
        <p:spPr>
          <a:xfrm>
            <a:off x="5854850" y="3514572"/>
            <a:ext cx="1135800" cy="40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800" dirty="0">
                <a:solidFill>
                  <a:schemeClr val="tx1"/>
                </a:solidFill>
              </a:rPr>
              <a:t>10-30jh / </a:t>
            </a:r>
            <a:r>
              <a:rPr lang="fr-FR" sz="800" dirty="0" err="1">
                <a:solidFill>
                  <a:schemeClr val="tx1"/>
                </a:solidFill>
              </a:rPr>
              <a:t>apps</a:t>
            </a:r>
            <a:endParaRPr dirty="0">
              <a:solidFill>
                <a:schemeClr val="tx1"/>
              </a:solidFill>
            </a:endParaRPr>
          </a:p>
        </p:txBody>
      </p:sp>
      <p:sp>
        <p:nvSpPr>
          <p:cNvPr id="513" name="Google Shape;513;g6c30062fdb_1_388"/>
          <p:cNvSpPr/>
          <p:nvPr/>
        </p:nvSpPr>
        <p:spPr>
          <a:xfrm>
            <a:off x="5854850" y="4547485"/>
            <a:ext cx="1135800" cy="675000"/>
          </a:xfrm>
          <a:prstGeom prst="rect">
            <a:avLst/>
          </a:prstGeom>
          <a:noFill/>
          <a:ln>
            <a:noFill/>
          </a:ln>
        </p:spPr>
        <p:txBody>
          <a:bodyPr spcFirstLastPara="1" wrap="square" lIns="91425" tIns="45700" rIns="91425" bIns="45700" anchor="ctr" anchorCtr="0">
            <a:noAutofit/>
          </a:bodyPr>
          <a:lstStyle/>
          <a:p>
            <a:pPr lvl="0" algn="ctr">
              <a:buSzPts val="1100"/>
            </a:pPr>
            <a:r>
              <a:rPr lang="pl-PL" sz="800" dirty="0">
                <a:solidFill>
                  <a:schemeClr val="tx1"/>
                </a:solidFill>
              </a:rPr>
              <a:t>0,</a:t>
            </a:r>
            <a:r>
              <a:rPr lang="fr-FR" sz="800" dirty="0">
                <a:solidFill>
                  <a:schemeClr val="tx1"/>
                </a:solidFill>
              </a:rPr>
              <a:t>5</a:t>
            </a:r>
            <a:r>
              <a:rPr lang="pl-PL" sz="800" dirty="0">
                <a:solidFill>
                  <a:schemeClr val="tx1"/>
                </a:solidFill>
              </a:rPr>
              <a:t> ETP S1 2020</a:t>
            </a:r>
          </a:p>
          <a:p>
            <a:pPr lvl="0" algn="ctr">
              <a:buSzPts val="1100"/>
            </a:pPr>
            <a:r>
              <a:rPr lang="pl-PL" sz="800" dirty="0">
                <a:solidFill>
                  <a:schemeClr val="tx1"/>
                </a:solidFill>
              </a:rPr>
              <a:t>0,2 ETP S2 2020</a:t>
            </a:r>
          </a:p>
        </p:txBody>
      </p:sp>
      <p:sp>
        <p:nvSpPr>
          <p:cNvPr id="514" name="Google Shape;514;g6c30062fdb_1_388"/>
          <p:cNvSpPr/>
          <p:nvPr/>
        </p:nvSpPr>
        <p:spPr>
          <a:xfrm>
            <a:off x="6990650" y="2565473"/>
            <a:ext cx="1487400" cy="203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800" dirty="0">
                <a:solidFill>
                  <a:schemeClr val="tx1"/>
                </a:solidFill>
              </a:rPr>
              <a:t>JP Duval</a:t>
            </a:r>
            <a:endParaRPr sz="800" dirty="0">
              <a:solidFill>
                <a:schemeClr val="tx1"/>
              </a:solidFill>
              <a:sym typeface="Arial"/>
            </a:endParaRPr>
          </a:p>
        </p:txBody>
      </p:sp>
      <p:sp>
        <p:nvSpPr>
          <p:cNvPr id="515" name="Google Shape;515;g6c30062fdb_1_388"/>
          <p:cNvSpPr/>
          <p:nvPr/>
        </p:nvSpPr>
        <p:spPr>
          <a:xfrm>
            <a:off x="6990650" y="2938333"/>
            <a:ext cx="1487400" cy="496500"/>
          </a:xfrm>
          <a:prstGeom prst="rect">
            <a:avLst/>
          </a:prstGeom>
          <a:solidFill>
            <a:schemeClr val="accent4"/>
          </a:solidFill>
          <a:ln>
            <a:noFill/>
          </a:ln>
        </p:spPr>
        <p:txBody>
          <a:bodyPr spcFirstLastPara="1" wrap="square" lIns="91425" tIns="45700" rIns="91425" bIns="45700" anchor="ctr" anchorCtr="0">
            <a:noAutofit/>
          </a:bodyPr>
          <a:lstStyle/>
          <a:p>
            <a:pPr marL="0" lvl="0" indent="0" algn="ctr" rtl="0">
              <a:spcBef>
                <a:spcPts val="0"/>
              </a:spcBef>
              <a:spcAft>
                <a:spcPts val="0"/>
              </a:spcAft>
              <a:buSzPts val="800"/>
              <a:buNone/>
            </a:pPr>
            <a:r>
              <a:rPr lang="fr-FR" sz="800">
                <a:solidFill>
                  <a:schemeClr val="tx1"/>
                </a:solidFill>
              </a:rPr>
              <a:t>François Régis Allouis</a:t>
            </a:r>
            <a:endParaRPr sz="800">
              <a:solidFill>
                <a:schemeClr val="tx1"/>
              </a:solidFill>
            </a:endParaRPr>
          </a:p>
        </p:txBody>
      </p:sp>
      <p:sp>
        <p:nvSpPr>
          <p:cNvPr id="516" name="Google Shape;516;g6c30062fdb_1_388"/>
          <p:cNvSpPr/>
          <p:nvPr/>
        </p:nvSpPr>
        <p:spPr>
          <a:xfrm>
            <a:off x="6990650" y="1873179"/>
            <a:ext cx="1487400" cy="544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SzPts val="1100"/>
              <a:buNone/>
            </a:pPr>
            <a:r>
              <a:rPr lang="fr-FR" sz="800" dirty="0">
                <a:solidFill>
                  <a:schemeClr val="tx1"/>
                </a:solidFill>
              </a:rPr>
              <a:t>PO AWS : Antonio </a:t>
            </a:r>
            <a:r>
              <a:rPr lang="fr-FR" sz="800" dirty="0" err="1">
                <a:solidFill>
                  <a:schemeClr val="tx1"/>
                </a:solidFill>
              </a:rPr>
              <a:t>Peripolli</a:t>
            </a:r>
            <a:r>
              <a:rPr lang="fr-FR" sz="800" dirty="0">
                <a:solidFill>
                  <a:schemeClr val="tx1"/>
                </a:solidFill>
              </a:rPr>
              <a:t> </a:t>
            </a:r>
            <a:endParaRPr sz="800" dirty="0">
              <a:solidFill>
                <a:schemeClr val="tx1"/>
              </a:solidFill>
            </a:endParaRPr>
          </a:p>
          <a:p>
            <a:pPr marL="0" marR="0" lvl="0" indent="0" algn="ctr" rtl="0">
              <a:spcBef>
                <a:spcPts val="0"/>
              </a:spcBef>
              <a:spcAft>
                <a:spcPts val="0"/>
              </a:spcAft>
              <a:buSzPts val="1100"/>
              <a:buNone/>
            </a:pPr>
            <a:r>
              <a:rPr lang="fr-FR" sz="800" dirty="0">
                <a:solidFill>
                  <a:schemeClr val="tx1"/>
                </a:solidFill>
              </a:rPr>
              <a:t>PO Interne : P. </a:t>
            </a:r>
            <a:r>
              <a:rPr lang="fr-FR" sz="800" dirty="0" err="1">
                <a:solidFill>
                  <a:schemeClr val="tx1"/>
                </a:solidFill>
              </a:rPr>
              <a:t>Martinache</a:t>
            </a:r>
            <a:endParaRPr sz="800" dirty="0">
              <a:solidFill>
                <a:schemeClr val="tx1"/>
              </a:solidFill>
            </a:endParaRPr>
          </a:p>
          <a:p>
            <a:pPr marL="0" marR="0" lvl="0" indent="0" algn="ctr" rtl="0">
              <a:spcBef>
                <a:spcPts val="0"/>
              </a:spcBef>
              <a:spcAft>
                <a:spcPts val="0"/>
              </a:spcAft>
              <a:buSzPts val="1100"/>
              <a:buNone/>
            </a:pPr>
            <a:r>
              <a:rPr lang="fr-FR" sz="800" dirty="0">
                <a:solidFill>
                  <a:schemeClr val="tx1"/>
                </a:solidFill>
              </a:rPr>
              <a:t>PO CICD : ???</a:t>
            </a:r>
            <a:endParaRPr sz="800" dirty="0">
              <a:solidFill>
                <a:schemeClr val="tx1"/>
              </a:solidFill>
            </a:endParaRPr>
          </a:p>
        </p:txBody>
      </p:sp>
      <p:sp>
        <p:nvSpPr>
          <p:cNvPr id="517" name="Google Shape;517;g6c30062fdb_1_388"/>
          <p:cNvSpPr/>
          <p:nvPr/>
        </p:nvSpPr>
        <p:spPr>
          <a:xfrm>
            <a:off x="6990650" y="3514572"/>
            <a:ext cx="1487400" cy="406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800">
                <a:solidFill>
                  <a:schemeClr val="tx1"/>
                </a:solidFill>
              </a:rPr>
              <a:t>MySL : Stéphane Macrez / Thomas Lievens</a:t>
            </a:r>
            <a:endParaRPr>
              <a:solidFill>
                <a:schemeClr val="tx1"/>
              </a:solidFill>
            </a:endParaRPr>
          </a:p>
        </p:txBody>
      </p:sp>
      <p:sp>
        <p:nvSpPr>
          <p:cNvPr id="518" name="Google Shape;518;g6c30062fdb_1_388"/>
          <p:cNvSpPr/>
          <p:nvPr/>
        </p:nvSpPr>
        <p:spPr>
          <a:xfrm>
            <a:off x="6990650" y="4001123"/>
            <a:ext cx="1487400" cy="406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800">
                <a:solidFill>
                  <a:schemeClr val="tx1"/>
                </a:solidFill>
              </a:rPr>
              <a:t>AWS Ops : Externe</a:t>
            </a:r>
            <a:endParaRPr sz="800">
              <a:solidFill>
                <a:schemeClr val="tx1"/>
              </a:solidFill>
            </a:endParaRPr>
          </a:p>
          <a:p>
            <a:pPr marL="0" marR="0" lvl="0" indent="0" algn="ctr" rtl="0">
              <a:spcBef>
                <a:spcPts val="0"/>
              </a:spcBef>
              <a:spcAft>
                <a:spcPts val="0"/>
              </a:spcAft>
              <a:buNone/>
            </a:pPr>
            <a:r>
              <a:rPr lang="fr-FR" sz="800">
                <a:solidFill>
                  <a:schemeClr val="tx1"/>
                </a:solidFill>
              </a:rPr>
              <a:t>VMware Ops : Stéphane Gazet</a:t>
            </a:r>
            <a:endParaRPr sz="800">
              <a:solidFill>
                <a:schemeClr val="tx1"/>
              </a:solidFill>
            </a:endParaRPr>
          </a:p>
        </p:txBody>
      </p:sp>
      <p:sp>
        <p:nvSpPr>
          <p:cNvPr id="519" name="Google Shape;519;g6c30062fdb_1_388"/>
          <p:cNvSpPr/>
          <p:nvPr/>
        </p:nvSpPr>
        <p:spPr>
          <a:xfrm>
            <a:off x="6990650" y="4547495"/>
            <a:ext cx="1487400" cy="675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fr-FR" sz="800">
                <a:solidFill>
                  <a:schemeClr val="tx1"/>
                </a:solidFill>
              </a:rPr>
              <a:t>AWS Ops : Externe</a:t>
            </a:r>
            <a:endParaRPr sz="800">
              <a:solidFill>
                <a:schemeClr val="tx1"/>
              </a:solidFill>
            </a:endParaRPr>
          </a:p>
          <a:p>
            <a:pPr marL="0" lvl="0" indent="0" algn="ctr" rtl="0">
              <a:spcBef>
                <a:spcPts val="0"/>
              </a:spcBef>
              <a:spcAft>
                <a:spcPts val="0"/>
              </a:spcAft>
              <a:buClr>
                <a:schemeClr val="dk1"/>
              </a:buClr>
              <a:buFont typeface="Arial"/>
              <a:buNone/>
            </a:pPr>
            <a:r>
              <a:rPr lang="fr-FR" sz="800">
                <a:solidFill>
                  <a:schemeClr val="tx1"/>
                </a:solidFill>
              </a:rPr>
              <a:t>VMware Ops : Stéphane Gazet</a:t>
            </a:r>
            <a:endParaRPr sz="800">
              <a:solidFill>
                <a:schemeClr val="tx1"/>
              </a:solidFill>
            </a:endParaRPr>
          </a:p>
        </p:txBody>
      </p:sp>
    </p:spTree>
    <p:extLst>
      <p:ext uri="{BB962C8B-B14F-4D97-AF65-F5344CB8AC3E}">
        <p14:creationId xmlns:p14="http://schemas.microsoft.com/office/powerpoint/2010/main" val="170641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48"/>
        <p:cNvGrpSpPr/>
        <p:nvPr/>
      </p:nvGrpSpPr>
      <p:grpSpPr>
        <a:xfrm>
          <a:off x="0" y="0"/>
          <a:ext cx="0" cy="0"/>
          <a:chOff x="0" y="0"/>
          <a:chExt cx="0" cy="0"/>
        </a:xfrm>
      </p:grpSpPr>
      <p:sp>
        <p:nvSpPr>
          <p:cNvPr id="3050" name="Google Shape;3050;p386"/>
          <p:cNvSpPr txBox="1"/>
          <p:nvPr/>
        </p:nvSpPr>
        <p:spPr>
          <a:xfrm>
            <a:off x="560046" y="1238000"/>
            <a:ext cx="3102900" cy="1243800"/>
          </a:xfrm>
          <a:prstGeom prst="rect">
            <a:avLst/>
          </a:prstGeom>
          <a:solidFill>
            <a:srgbClr val="D8D8D8"/>
          </a:solidFill>
          <a:ln>
            <a:noFill/>
          </a:ln>
        </p:spPr>
        <p:txBody>
          <a:bodyPr spcFirstLastPara="1" wrap="square" lIns="36000" tIns="36000" rIns="36000" bIns="36000" anchor="b" anchorCtr="0">
            <a:noAutofit/>
          </a:bodyPr>
          <a:lstStyle/>
          <a:p>
            <a:pPr marL="0" marR="0" lvl="0" indent="0" algn="ctr" rtl="0">
              <a:lnSpc>
                <a:spcPct val="100000"/>
              </a:lnSpc>
              <a:spcBef>
                <a:spcPts val="0"/>
              </a:spcBef>
              <a:spcAft>
                <a:spcPts val="0"/>
              </a:spcAft>
              <a:buClr>
                <a:srgbClr val="000000"/>
              </a:buClr>
              <a:buSzPts val="1200"/>
              <a:buFont typeface="Century Gothic"/>
              <a:buNone/>
            </a:pPr>
            <a:r>
              <a:rPr lang="fr-FR" sz="1000" b="0" i="0" u="none" strike="noStrike" cap="none">
                <a:solidFill>
                  <a:srgbClr val="000000"/>
                </a:solidFill>
                <a:latin typeface="Arial"/>
                <a:ea typeface="Arial"/>
                <a:cs typeface="Arial"/>
                <a:sym typeface="Arial"/>
              </a:rPr>
              <a:t>Hébergement AWS</a:t>
            </a:r>
            <a:endParaRPr sz="1000" b="0" i="0" u="none" strike="noStrike" cap="none">
              <a:solidFill>
                <a:srgbClr val="000000"/>
              </a:solidFill>
              <a:latin typeface="Arial"/>
              <a:ea typeface="Arial"/>
              <a:cs typeface="Arial"/>
              <a:sym typeface="Arial"/>
            </a:endParaRPr>
          </a:p>
        </p:txBody>
      </p:sp>
      <p:sp>
        <p:nvSpPr>
          <p:cNvPr id="3051" name="Google Shape;3051;p386"/>
          <p:cNvSpPr txBox="1"/>
          <p:nvPr/>
        </p:nvSpPr>
        <p:spPr>
          <a:xfrm>
            <a:off x="502957" y="1311825"/>
            <a:ext cx="4266325" cy="98130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200"/>
              <a:buFont typeface="Century Gothic"/>
              <a:buNone/>
            </a:pPr>
            <a:r>
              <a:rPr lang="fr-FR" sz="1000" dirty="0"/>
              <a:t>Rôle </a:t>
            </a:r>
            <a:r>
              <a:rPr lang="fr-FR" sz="1000" dirty="0" err="1"/>
              <a:t>Core</a:t>
            </a:r>
            <a:r>
              <a:rPr lang="fr-FR" sz="1000" dirty="0"/>
              <a:t> Team</a:t>
            </a:r>
            <a:endParaRPr sz="10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Century Gothic"/>
              <a:buNone/>
            </a:pPr>
            <a:endParaRPr sz="1000" b="0" i="0" u="none" strike="noStrike" cap="none" dirty="0">
              <a:solidFill>
                <a:srgbClr val="000000"/>
              </a:solidFill>
              <a:latin typeface="Arial"/>
              <a:ea typeface="Arial"/>
              <a:cs typeface="Arial"/>
              <a:sym typeface="Arial"/>
            </a:endParaRPr>
          </a:p>
        </p:txBody>
      </p:sp>
      <p:sp>
        <p:nvSpPr>
          <p:cNvPr id="3054" name="Google Shape;3054;p386"/>
          <p:cNvSpPr txBox="1"/>
          <p:nvPr/>
        </p:nvSpPr>
        <p:spPr>
          <a:xfrm>
            <a:off x="574527" y="1377853"/>
            <a:ext cx="1459200" cy="264000"/>
          </a:xfrm>
          <a:prstGeom prst="rect">
            <a:avLst/>
          </a:prstGeom>
          <a:solidFill>
            <a:schemeClr val="dk2"/>
          </a:solidFill>
          <a:ln>
            <a:noFill/>
          </a:ln>
        </p:spPr>
        <p:txBody>
          <a:bodyPr spcFirstLastPara="1" wrap="square" lIns="27000" tIns="27000" rIns="27000" bIns="27000" anchor="ctr" anchorCtr="0">
            <a:noAutofit/>
          </a:bodyPr>
          <a:lstStyle/>
          <a:p>
            <a:pPr marL="0" marR="0" lvl="0" indent="0" algn="ctr" rtl="0">
              <a:lnSpc>
                <a:spcPct val="100000"/>
              </a:lnSpc>
              <a:spcBef>
                <a:spcPts val="0"/>
              </a:spcBef>
              <a:spcAft>
                <a:spcPts val="0"/>
              </a:spcAft>
              <a:buClr>
                <a:srgbClr val="FFFFFF"/>
              </a:buClr>
              <a:buSzPts val="1200"/>
              <a:buFont typeface="Century Gothic"/>
              <a:buNone/>
            </a:pPr>
            <a:r>
              <a:rPr lang="fr-FR" sz="1000" b="0" i="0" u="none" strike="noStrike" cap="none">
                <a:solidFill>
                  <a:srgbClr val="FFFFFF"/>
                </a:solidFill>
                <a:latin typeface="Arial"/>
                <a:ea typeface="Arial"/>
                <a:cs typeface="Arial"/>
                <a:sym typeface="Arial"/>
              </a:rPr>
              <a:t>Servitude d’infra</a:t>
            </a:r>
            <a:endParaRPr sz="1000" b="0" i="0" u="none" strike="noStrike" cap="none">
              <a:solidFill>
                <a:srgbClr val="000000"/>
              </a:solidFill>
              <a:latin typeface="Arial"/>
              <a:ea typeface="Arial"/>
              <a:cs typeface="Arial"/>
              <a:sym typeface="Arial"/>
            </a:endParaRPr>
          </a:p>
        </p:txBody>
      </p:sp>
      <p:sp>
        <p:nvSpPr>
          <p:cNvPr id="3065" name="Google Shape;3065;p386"/>
          <p:cNvSpPr txBox="1"/>
          <p:nvPr/>
        </p:nvSpPr>
        <p:spPr>
          <a:xfrm>
            <a:off x="2204051" y="1382444"/>
            <a:ext cx="1459200" cy="264000"/>
          </a:xfrm>
          <a:prstGeom prst="rect">
            <a:avLst/>
          </a:prstGeom>
          <a:solidFill>
            <a:schemeClr val="dk2"/>
          </a:solidFill>
          <a:ln>
            <a:noFill/>
          </a:ln>
        </p:spPr>
        <p:txBody>
          <a:bodyPr spcFirstLastPara="1" wrap="square" lIns="27000" tIns="27000" rIns="27000" bIns="27000" anchor="ctr" anchorCtr="0">
            <a:noAutofit/>
          </a:bodyPr>
          <a:lstStyle/>
          <a:p>
            <a:pPr marL="0" marR="0" lvl="0" indent="0" algn="ctr" rtl="0">
              <a:lnSpc>
                <a:spcPct val="120000"/>
              </a:lnSpc>
              <a:spcBef>
                <a:spcPts val="0"/>
              </a:spcBef>
              <a:spcAft>
                <a:spcPts val="0"/>
              </a:spcAft>
              <a:buClr>
                <a:srgbClr val="FFFFFF"/>
              </a:buClr>
              <a:buSzPts val="1200"/>
              <a:buFont typeface="Century Gothic"/>
              <a:buNone/>
            </a:pPr>
            <a:r>
              <a:rPr lang="fr-FR" sz="1000" b="0" i="0" u="none" strike="noStrike" cap="none">
                <a:solidFill>
                  <a:srgbClr val="FFFFFF"/>
                </a:solidFill>
                <a:latin typeface="Arial"/>
                <a:ea typeface="Arial"/>
                <a:cs typeface="Arial"/>
                <a:sym typeface="Arial"/>
              </a:rPr>
              <a:t>Lan</a:t>
            </a:r>
            <a:r>
              <a:rPr lang="fr-FR" sz="1000">
                <a:solidFill>
                  <a:srgbClr val="FFFFFF"/>
                </a:solidFill>
              </a:rPr>
              <a:t>d</a:t>
            </a:r>
            <a:r>
              <a:rPr lang="fr-FR" sz="1000" b="0" i="0" u="none" strike="noStrike" cap="none">
                <a:solidFill>
                  <a:srgbClr val="FFFFFF"/>
                </a:solidFill>
                <a:latin typeface="Arial"/>
                <a:ea typeface="Arial"/>
                <a:cs typeface="Arial"/>
                <a:sym typeface="Arial"/>
              </a:rPr>
              <a:t>ing Zone</a:t>
            </a:r>
            <a:endParaRPr sz="1000" b="0" i="0" u="none" strike="noStrike" cap="none">
              <a:solidFill>
                <a:srgbClr val="000000"/>
              </a:solidFill>
              <a:latin typeface="Arial"/>
              <a:ea typeface="Arial"/>
              <a:cs typeface="Arial"/>
              <a:sym typeface="Arial"/>
            </a:endParaRPr>
          </a:p>
        </p:txBody>
      </p:sp>
      <p:sp>
        <p:nvSpPr>
          <p:cNvPr id="3068" name="Google Shape;3068;p386"/>
          <p:cNvSpPr txBox="1"/>
          <p:nvPr/>
        </p:nvSpPr>
        <p:spPr>
          <a:xfrm>
            <a:off x="508262" y="783428"/>
            <a:ext cx="4266325" cy="29370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200"/>
              <a:buFont typeface="Century Gothic"/>
              <a:buNone/>
            </a:pPr>
            <a:r>
              <a:rPr lang="fr-FR" sz="1000" dirty="0"/>
              <a:t>Rôle Front Office</a:t>
            </a:r>
            <a:endParaRPr sz="1000" b="0" i="0" u="none" strike="noStrike" cap="none" dirty="0">
              <a:solidFill>
                <a:srgbClr val="000000"/>
              </a:solidFill>
              <a:latin typeface="Arial"/>
              <a:ea typeface="Arial"/>
              <a:cs typeface="Arial"/>
              <a:sym typeface="Arial"/>
            </a:endParaRPr>
          </a:p>
        </p:txBody>
      </p:sp>
      <p:sp>
        <p:nvSpPr>
          <p:cNvPr id="3069" name="Google Shape;3069;p386"/>
          <p:cNvSpPr txBox="1"/>
          <p:nvPr/>
        </p:nvSpPr>
        <p:spPr>
          <a:xfrm>
            <a:off x="574695" y="821911"/>
            <a:ext cx="924300" cy="210300"/>
          </a:xfrm>
          <a:prstGeom prst="rect">
            <a:avLst/>
          </a:prstGeom>
          <a:solidFill>
            <a:schemeClr val="dk2"/>
          </a:solidFill>
          <a:ln>
            <a:noFill/>
          </a:ln>
        </p:spPr>
        <p:txBody>
          <a:bodyPr spcFirstLastPara="1" wrap="square" lIns="27000" tIns="27000" rIns="27000" bIns="27000" anchor="ctr" anchorCtr="0">
            <a:noAutofit/>
          </a:bodyPr>
          <a:lstStyle/>
          <a:p>
            <a:pPr marL="0" marR="0" lvl="0" indent="0" algn="ctr" rtl="0">
              <a:lnSpc>
                <a:spcPct val="120000"/>
              </a:lnSpc>
              <a:spcBef>
                <a:spcPts val="0"/>
              </a:spcBef>
              <a:spcAft>
                <a:spcPts val="0"/>
              </a:spcAft>
              <a:buClr>
                <a:srgbClr val="FFFFFF"/>
              </a:buClr>
              <a:buSzPts val="1200"/>
              <a:buFont typeface="Century Gothic"/>
              <a:buNone/>
            </a:pPr>
            <a:r>
              <a:rPr lang="fr-FR" sz="1000" b="0" i="0" u="none" strike="noStrike" cap="none" dirty="0">
                <a:solidFill>
                  <a:srgbClr val="FFFFFF"/>
                </a:solidFill>
                <a:latin typeface="Arial"/>
                <a:ea typeface="Arial"/>
                <a:cs typeface="Arial"/>
                <a:sym typeface="Arial"/>
              </a:rPr>
              <a:t>Architecture</a:t>
            </a:r>
            <a:endParaRPr sz="1000" b="0" i="0" u="none" strike="noStrike" cap="none" dirty="0">
              <a:solidFill>
                <a:srgbClr val="000000"/>
              </a:solidFill>
              <a:latin typeface="Arial"/>
              <a:ea typeface="Arial"/>
              <a:cs typeface="Arial"/>
              <a:sym typeface="Arial"/>
            </a:endParaRPr>
          </a:p>
        </p:txBody>
      </p:sp>
      <p:sp>
        <p:nvSpPr>
          <p:cNvPr id="3070" name="Google Shape;3070;p386"/>
          <p:cNvSpPr txBox="1"/>
          <p:nvPr/>
        </p:nvSpPr>
        <p:spPr>
          <a:xfrm>
            <a:off x="1656757" y="821911"/>
            <a:ext cx="924300" cy="210300"/>
          </a:xfrm>
          <a:prstGeom prst="rect">
            <a:avLst/>
          </a:prstGeom>
          <a:solidFill>
            <a:schemeClr val="dk2"/>
          </a:solidFill>
          <a:ln>
            <a:noFill/>
          </a:ln>
        </p:spPr>
        <p:txBody>
          <a:bodyPr spcFirstLastPara="1" wrap="square" lIns="27000" tIns="27000" rIns="27000" bIns="27000" anchor="ctr" anchorCtr="0">
            <a:noAutofit/>
          </a:bodyPr>
          <a:lstStyle/>
          <a:p>
            <a:pPr marL="0" marR="0" lvl="0" indent="0" algn="ctr" rtl="0">
              <a:lnSpc>
                <a:spcPct val="120000"/>
              </a:lnSpc>
              <a:spcBef>
                <a:spcPts val="0"/>
              </a:spcBef>
              <a:spcAft>
                <a:spcPts val="0"/>
              </a:spcAft>
              <a:buClr>
                <a:srgbClr val="FFFFFF"/>
              </a:buClr>
              <a:buSzPts val="1200"/>
              <a:buFont typeface="Century Gothic"/>
              <a:buNone/>
            </a:pPr>
            <a:r>
              <a:rPr lang="fr-FR" sz="1000" b="0" i="0" u="none" strike="noStrike" cap="none">
                <a:solidFill>
                  <a:srgbClr val="FFFFFF"/>
                </a:solidFill>
                <a:latin typeface="Arial"/>
                <a:ea typeface="Arial"/>
                <a:cs typeface="Arial"/>
                <a:sym typeface="Arial"/>
              </a:rPr>
              <a:t>Conseil</a:t>
            </a:r>
            <a:endParaRPr sz="1000" b="0" i="0" u="none" strike="noStrike" cap="none">
              <a:solidFill>
                <a:srgbClr val="000000"/>
              </a:solidFill>
              <a:latin typeface="Arial"/>
              <a:ea typeface="Arial"/>
              <a:cs typeface="Arial"/>
              <a:sym typeface="Arial"/>
            </a:endParaRPr>
          </a:p>
        </p:txBody>
      </p:sp>
      <p:sp>
        <p:nvSpPr>
          <p:cNvPr id="3071" name="Google Shape;3071;p386"/>
          <p:cNvSpPr txBox="1"/>
          <p:nvPr/>
        </p:nvSpPr>
        <p:spPr>
          <a:xfrm>
            <a:off x="2738821" y="821911"/>
            <a:ext cx="924300" cy="210300"/>
          </a:xfrm>
          <a:prstGeom prst="rect">
            <a:avLst/>
          </a:prstGeom>
          <a:solidFill>
            <a:schemeClr val="dk2"/>
          </a:solidFill>
          <a:ln>
            <a:noFill/>
          </a:ln>
        </p:spPr>
        <p:txBody>
          <a:bodyPr spcFirstLastPara="1" wrap="square" lIns="27000" tIns="27000" rIns="27000" bIns="27000" anchor="ctr" anchorCtr="0">
            <a:noAutofit/>
          </a:bodyPr>
          <a:lstStyle/>
          <a:p>
            <a:pPr marL="0" marR="0" lvl="0" indent="0" algn="ctr" rtl="0">
              <a:lnSpc>
                <a:spcPct val="120000"/>
              </a:lnSpc>
              <a:spcBef>
                <a:spcPts val="0"/>
              </a:spcBef>
              <a:spcAft>
                <a:spcPts val="0"/>
              </a:spcAft>
              <a:buClr>
                <a:srgbClr val="FFFFFF"/>
              </a:buClr>
              <a:buSzPts val="1200"/>
              <a:buFont typeface="Century Gothic"/>
              <a:buNone/>
            </a:pPr>
            <a:r>
              <a:rPr lang="fr-FR" sz="1000" b="0" i="0" u="none" strike="noStrike" cap="none">
                <a:solidFill>
                  <a:srgbClr val="FFFFFF"/>
                </a:solidFill>
                <a:latin typeface="Arial"/>
                <a:ea typeface="Arial"/>
                <a:cs typeface="Arial"/>
                <a:sym typeface="Arial"/>
              </a:rPr>
              <a:t>Normes</a:t>
            </a:r>
            <a:endParaRPr sz="1000" b="0" i="0" u="none" strike="noStrike" cap="none">
              <a:solidFill>
                <a:srgbClr val="000000"/>
              </a:solidFill>
              <a:latin typeface="Arial"/>
              <a:ea typeface="Arial"/>
              <a:cs typeface="Arial"/>
              <a:sym typeface="Arial"/>
            </a:endParaRPr>
          </a:p>
        </p:txBody>
      </p:sp>
      <p:sp>
        <p:nvSpPr>
          <p:cNvPr id="3072" name="Google Shape;3072;p386"/>
          <p:cNvSpPr txBox="1"/>
          <p:nvPr/>
        </p:nvSpPr>
        <p:spPr>
          <a:xfrm>
            <a:off x="574527" y="1693629"/>
            <a:ext cx="1459200" cy="264000"/>
          </a:xfrm>
          <a:prstGeom prst="rect">
            <a:avLst/>
          </a:prstGeom>
          <a:solidFill>
            <a:schemeClr val="dk2"/>
          </a:solidFill>
          <a:ln>
            <a:noFill/>
          </a:ln>
        </p:spPr>
        <p:txBody>
          <a:bodyPr spcFirstLastPara="1" wrap="square" lIns="27000" tIns="27000" rIns="27000" bIns="27000" anchor="ctr" anchorCtr="0">
            <a:noAutofit/>
          </a:bodyPr>
          <a:lstStyle/>
          <a:p>
            <a:pPr marL="0" marR="0" lvl="0" indent="0" algn="ctr" rtl="0">
              <a:lnSpc>
                <a:spcPct val="100000"/>
              </a:lnSpc>
              <a:spcBef>
                <a:spcPts val="0"/>
              </a:spcBef>
              <a:spcAft>
                <a:spcPts val="0"/>
              </a:spcAft>
              <a:buClr>
                <a:srgbClr val="FFFFFF"/>
              </a:buClr>
              <a:buSzPts val="1200"/>
              <a:buFont typeface="Century Gothic"/>
              <a:buNone/>
            </a:pPr>
            <a:r>
              <a:rPr lang="fr-FR" sz="1000" b="0" i="0" u="none" strike="noStrike" cap="none">
                <a:solidFill>
                  <a:srgbClr val="FFFFFF"/>
                </a:solidFill>
                <a:latin typeface="Arial"/>
                <a:ea typeface="Arial"/>
                <a:cs typeface="Arial"/>
                <a:sym typeface="Arial"/>
              </a:rPr>
              <a:t>Servitude de sécurité</a:t>
            </a:r>
            <a:endParaRPr sz="1000" b="0" i="0" u="none" strike="noStrike" cap="none">
              <a:solidFill>
                <a:srgbClr val="000000"/>
              </a:solidFill>
              <a:latin typeface="Arial"/>
              <a:ea typeface="Arial"/>
              <a:cs typeface="Arial"/>
              <a:sym typeface="Arial"/>
            </a:endParaRPr>
          </a:p>
        </p:txBody>
      </p:sp>
      <p:sp>
        <p:nvSpPr>
          <p:cNvPr id="3073" name="Google Shape;3073;p386"/>
          <p:cNvSpPr txBox="1"/>
          <p:nvPr/>
        </p:nvSpPr>
        <p:spPr>
          <a:xfrm>
            <a:off x="2204051" y="1698219"/>
            <a:ext cx="1459200" cy="264000"/>
          </a:xfrm>
          <a:prstGeom prst="rect">
            <a:avLst/>
          </a:prstGeom>
          <a:solidFill>
            <a:schemeClr val="dk2"/>
          </a:solidFill>
          <a:ln>
            <a:noFill/>
          </a:ln>
        </p:spPr>
        <p:txBody>
          <a:bodyPr spcFirstLastPara="1" wrap="square" lIns="27000" tIns="27000" rIns="27000" bIns="270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fr-FR" sz="1000" b="0" i="0" u="none" strike="noStrike" cap="none">
                <a:solidFill>
                  <a:srgbClr val="FFFFFF"/>
                </a:solidFill>
                <a:latin typeface="Arial"/>
                <a:ea typeface="Arial"/>
                <a:cs typeface="Arial"/>
                <a:sym typeface="Arial"/>
              </a:rPr>
              <a:t>Audit de compliance</a:t>
            </a:r>
            <a:endParaRPr sz="1000" b="0" i="0" u="none" strike="noStrike" cap="none">
              <a:solidFill>
                <a:srgbClr val="000000"/>
              </a:solidFill>
              <a:latin typeface="Arial"/>
              <a:ea typeface="Arial"/>
              <a:cs typeface="Arial"/>
              <a:sym typeface="Arial"/>
            </a:endParaRPr>
          </a:p>
        </p:txBody>
      </p:sp>
      <p:sp>
        <p:nvSpPr>
          <p:cNvPr id="3074" name="Google Shape;3074;p386"/>
          <p:cNvSpPr txBox="1"/>
          <p:nvPr/>
        </p:nvSpPr>
        <p:spPr>
          <a:xfrm>
            <a:off x="566824" y="2006756"/>
            <a:ext cx="3102000" cy="264000"/>
          </a:xfrm>
          <a:prstGeom prst="rect">
            <a:avLst/>
          </a:prstGeom>
          <a:solidFill>
            <a:schemeClr val="dk2"/>
          </a:solidFill>
          <a:ln>
            <a:noFill/>
          </a:ln>
        </p:spPr>
        <p:txBody>
          <a:bodyPr spcFirstLastPara="1" wrap="square" lIns="27000" tIns="27000" rIns="27000" bIns="27000" anchor="ctr" anchorCtr="0">
            <a:noAutofit/>
          </a:bodyPr>
          <a:lstStyle/>
          <a:p>
            <a:pPr marL="0" marR="0" lvl="0" indent="0" algn="ctr" rtl="0">
              <a:lnSpc>
                <a:spcPct val="120000"/>
              </a:lnSpc>
              <a:spcBef>
                <a:spcPts val="0"/>
              </a:spcBef>
              <a:spcAft>
                <a:spcPts val="0"/>
              </a:spcAft>
              <a:buClr>
                <a:srgbClr val="FFFFFF"/>
              </a:buClr>
              <a:buSzPts val="1200"/>
              <a:buFont typeface="Century Gothic"/>
              <a:buNone/>
            </a:pPr>
            <a:r>
              <a:rPr lang="fr-FR" sz="1000" b="0" i="0" u="none" strike="noStrike" cap="none">
                <a:solidFill>
                  <a:srgbClr val="FFFFFF"/>
                </a:solidFill>
                <a:latin typeface="Arial"/>
                <a:ea typeface="Arial"/>
                <a:cs typeface="Arial"/>
                <a:sym typeface="Arial"/>
              </a:rPr>
              <a:t>FINOPS</a:t>
            </a:r>
            <a:endParaRPr sz="1000" b="0" i="0" u="none" strike="noStrike" cap="none">
              <a:solidFill>
                <a:srgbClr val="000000"/>
              </a:solidFill>
              <a:latin typeface="Arial"/>
              <a:ea typeface="Arial"/>
              <a:cs typeface="Arial"/>
              <a:sym typeface="Arial"/>
            </a:endParaRPr>
          </a:p>
        </p:txBody>
      </p:sp>
      <p:pic>
        <p:nvPicPr>
          <p:cNvPr id="3075" name="Google Shape;3075;p386"/>
          <p:cNvPicPr preferRelativeResize="0"/>
          <p:nvPr/>
        </p:nvPicPr>
        <p:blipFill rotWithShape="1">
          <a:blip r:embed="rId3">
            <a:alphaModFix/>
          </a:blip>
          <a:srcRect/>
          <a:stretch/>
        </p:blipFill>
        <p:spPr>
          <a:xfrm>
            <a:off x="4977015" y="1377853"/>
            <a:ext cx="239004" cy="239004"/>
          </a:xfrm>
          <a:prstGeom prst="rect">
            <a:avLst/>
          </a:prstGeom>
          <a:noFill/>
          <a:ln>
            <a:noFill/>
          </a:ln>
        </p:spPr>
      </p:pic>
      <p:sp>
        <p:nvSpPr>
          <p:cNvPr id="3076" name="Google Shape;3076;p386"/>
          <p:cNvSpPr/>
          <p:nvPr/>
        </p:nvSpPr>
        <p:spPr>
          <a:xfrm>
            <a:off x="4822933" y="769268"/>
            <a:ext cx="123000" cy="1448100"/>
          </a:xfrm>
          <a:prstGeom prst="rightBrace">
            <a:avLst>
              <a:gd name="adj1" fmla="val 8333"/>
              <a:gd name="adj2" fmla="val 50000"/>
            </a:avLst>
          </a:prstGeom>
          <a:noFill/>
          <a:ln w="9525" cap="flat" cmpd="sng">
            <a:solidFill>
              <a:srgbClr val="009D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3077" name="Google Shape;3077;p386"/>
          <p:cNvSpPr txBox="1"/>
          <p:nvPr/>
        </p:nvSpPr>
        <p:spPr>
          <a:xfrm>
            <a:off x="4865180" y="1616849"/>
            <a:ext cx="426900" cy="25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fr-FR" sz="1000" b="0" i="0" u="none" strike="noStrike" cap="none">
                <a:solidFill>
                  <a:srgbClr val="000000"/>
                </a:solidFill>
                <a:latin typeface="Arial"/>
                <a:ea typeface="Arial"/>
                <a:cs typeface="Arial"/>
                <a:sym typeface="Arial"/>
              </a:rPr>
              <a:t>PO</a:t>
            </a:r>
            <a:endParaRPr sz="1000" b="0" i="0" u="none" strike="noStrike" cap="none">
              <a:solidFill>
                <a:srgbClr val="000000"/>
              </a:solidFill>
              <a:latin typeface="Arial"/>
              <a:ea typeface="Arial"/>
              <a:cs typeface="Arial"/>
              <a:sym typeface="Arial"/>
            </a:endParaRPr>
          </a:p>
        </p:txBody>
      </p:sp>
      <p:sp>
        <p:nvSpPr>
          <p:cNvPr id="3082" name="Google Shape;3082;p386"/>
          <p:cNvSpPr txBox="1">
            <a:spLocks noGrp="1"/>
          </p:cNvSpPr>
          <p:nvPr>
            <p:ph type="title"/>
          </p:nvPr>
        </p:nvSpPr>
        <p:spPr>
          <a:xfrm>
            <a:off x="250825" y="120650"/>
            <a:ext cx="8502000" cy="487746"/>
          </a:xfrm>
          <a:prstGeom prst="rect">
            <a:avLst/>
          </a:prstGeom>
          <a:noFill/>
          <a:ln>
            <a:noFill/>
          </a:ln>
        </p:spPr>
        <p:txBody>
          <a:bodyPr spcFirstLastPara="1" wrap="square" lIns="36000" tIns="36000" rIns="0" bIns="0" anchor="t" anchorCtr="0">
            <a:noAutofit/>
          </a:bodyPr>
          <a:lstStyle/>
          <a:p>
            <a:pPr marL="0" lvl="0" indent="0" algn="l" rtl="0">
              <a:spcBef>
                <a:spcPts val="0"/>
              </a:spcBef>
              <a:spcAft>
                <a:spcPts val="0"/>
              </a:spcAft>
              <a:buClr>
                <a:schemeClr val="dk2"/>
              </a:buClr>
              <a:buSzPts val="3200"/>
              <a:buFont typeface="Times New Roman"/>
              <a:buNone/>
            </a:pPr>
            <a:r>
              <a:rPr lang="fr-FR" sz="2800" dirty="0"/>
              <a:t>Zoom équipe Cloud AWS</a:t>
            </a:r>
            <a:endParaRPr sz="2800" dirty="0"/>
          </a:p>
        </p:txBody>
      </p:sp>
      <p:sp>
        <p:nvSpPr>
          <p:cNvPr id="37" name="Google Shape;3181;p389"/>
          <p:cNvSpPr/>
          <p:nvPr/>
        </p:nvSpPr>
        <p:spPr>
          <a:xfrm>
            <a:off x="303892" y="2592375"/>
            <a:ext cx="4177161" cy="1345245"/>
          </a:xfrm>
          <a:prstGeom prst="rect">
            <a:avLst/>
          </a:prstGeom>
          <a:solidFill>
            <a:schemeClr val="accent2">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t" anchorCtr="0">
            <a:normAutofit fontScale="92500" lnSpcReduction="20000"/>
          </a:bodyPr>
          <a:lstStyle/>
          <a:p>
            <a:pPr marL="0" lvl="0" indent="0" rtl="0">
              <a:spcBef>
                <a:spcPts val="0"/>
              </a:spcBef>
              <a:spcAft>
                <a:spcPts val="0"/>
              </a:spcAft>
              <a:buNone/>
            </a:pPr>
            <a:r>
              <a:rPr lang="fr-FR" sz="1000" b="1" dirty="0">
                <a:solidFill>
                  <a:schemeClr val="dk1"/>
                </a:solidFill>
              </a:rPr>
              <a:t>Rôles Front Office : </a:t>
            </a:r>
            <a:r>
              <a:rPr lang="fr-FR" sz="1000" u="sng" dirty="0"/>
              <a:t>Pour supporter les équipes utilisatrices</a:t>
            </a:r>
            <a:endParaRPr lang="fr-FR" sz="1000" dirty="0">
              <a:solidFill>
                <a:srgbClr val="FF0000"/>
              </a:solidFill>
            </a:endParaRPr>
          </a:p>
          <a:p>
            <a:pPr marL="298450" indent="-298450" algn="just">
              <a:buClr>
                <a:srgbClr val="515151"/>
              </a:buClr>
              <a:buSzPts val="1100"/>
              <a:buChar char="●"/>
            </a:pPr>
            <a:r>
              <a:rPr lang="fr-FR" sz="1000" dirty="0"/>
              <a:t>Accompagne en proximité les équipes dans leurs choix d’architectures et de services opérationnels </a:t>
            </a:r>
          </a:p>
          <a:p>
            <a:pPr marL="298450" indent="-298450" algn="just">
              <a:buClr>
                <a:srgbClr val="515151"/>
              </a:buClr>
              <a:buSzPts val="1100"/>
              <a:buChar char="●"/>
            </a:pPr>
            <a:r>
              <a:rPr lang="fr-FR" sz="1000" dirty="0">
                <a:solidFill>
                  <a:schemeClr val="tx1"/>
                </a:solidFill>
              </a:rPr>
              <a:t>Arbitre les solutions pour répondre aux problèmes remontés par les équipes projet (le cas échéant en liaison avec la Design </a:t>
            </a:r>
            <a:r>
              <a:rPr lang="fr-FR" sz="1000" dirty="0" err="1">
                <a:solidFill>
                  <a:schemeClr val="tx1"/>
                </a:solidFill>
              </a:rPr>
              <a:t>authority</a:t>
            </a:r>
            <a:r>
              <a:rPr lang="fr-FR" sz="1000" dirty="0">
                <a:solidFill>
                  <a:schemeClr val="tx1"/>
                </a:solidFill>
              </a:rPr>
              <a:t> et les autres PO)</a:t>
            </a:r>
          </a:p>
          <a:p>
            <a:pPr marL="298450" indent="-298450" algn="just">
              <a:buClr>
                <a:srgbClr val="515151"/>
              </a:buClr>
              <a:buSzPts val="1100"/>
              <a:buChar char="●"/>
            </a:pPr>
            <a:r>
              <a:rPr lang="fr-FR" sz="1000" dirty="0"/>
              <a:t>S’assure de la cohérence et la reproductibilité d’implémentation, du respect des préconisations de la </a:t>
            </a:r>
            <a:r>
              <a:rPr lang="fr-FR" sz="1000" dirty="0" err="1"/>
              <a:t>séxurité</a:t>
            </a:r>
            <a:r>
              <a:rPr lang="fr-FR" sz="1000" dirty="0"/>
              <a:t>, de la design </a:t>
            </a:r>
            <a:r>
              <a:rPr lang="fr-FR" sz="1000" dirty="0" err="1"/>
              <a:t>authority</a:t>
            </a:r>
            <a:r>
              <a:rPr lang="fr-FR" sz="1000" dirty="0"/>
              <a:t> </a:t>
            </a:r>
            <a:endParaRPr lang="fr-FR" sz="1000" dirty="0">
              <a:solidFill>
                <a:srgbClr val="FF0000"/>
              </a:solidFill>
            </a:endParaRPr>
          </a:p>
          <a:p>
            <a:pPr marL="298450" indent="-298450" algn="just">
              <a:buClr>
                <a:srgbClr val="515151"/>
              </a:buClr>
              <a:buSzPts val="1100"/>
              <a:buChar char="●"/>
            </a:pPr>
            <a:r>
              <a:rPr lang="fr-FR" sz="1000" dirty="0">
                <a:solidFill>
                  <a:schemeClr val="tx1"/>
                </a:solidFill>
              </a:rPr>
              <a:t>Identifie les contraintes et diffuse les nouvelles pratiques avec le concours de la Design </a:t>
            </a:r>
            <a:r>
              <a:rPr lang="fr-FR" sz="1000" dirty="0" err="1">
                <a:solidFill>
                  <a:schemeClr val="tx1"/>
                </a:solidFill>
              </a:rPr>
              <a:t>Authority</a:t>
            </a:r>
            <a:r>
              <a:rPr lang="fr-FR" sz="1000" dirty="0">
                <a:solidFill>
                  <a:schemeClr val="tx1"/>
                </a:solidFill>
              </a:rPr>
              <a:t> et la communauté cloud</a:t>
            </a:r>
          </a:p>
        </p:txBody>
      </p:sp>
      <p:sp>
        <p:nvSpPr>
          <p:cNvPr id="38" name="Google Shape;3181;p389"/>
          <p:cNvSpPr/>
          <p:nvPr/>
        </p:nvSpPr>
        <p:spPr>
          <a:xfrm>
            <a:off x="4696058" y="2592375"/>
            <a:ext cx="4177161" cy="1345245"/>
          </a:xfrm>
          <a:prstGeom prst="rect">
            <a:avLst/>
          </a:prstGeom>
          <a:solidFill>
            <a:schemeClr val="accent2">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fr-FR" sz="1000" b="1" dirty="0">
                <a:solidFill>
                  <a:schemeClr val="dk1"/>
                </a:solidFill>
              </a:rPr>
              <a:t>Compétences /profils nécessaires</a:t>
            </a:r>
          </a:p>
          <a:p>
            <a:pPr marL="171450" lvl="0" indent="-171450" rtl="0">
              <a:spcBef>
                <a:spcPts val="0"/>
              </a:spcBef>
              <a:spcAft>
                <a:spcPts val="0"/>
              </a:spcAft>
              <a:buFontTx/>
              <a:buChar char="-"/>
            </a:pPr>
            <a:r>
              <a:rPr lang="fr-FR" sz="1000" dirty="0">
                <a:solidFill>
                  <a:schemeClr val="dk1"/>
                </a:solidFill>
              </a:rPr>
              <a:t>Soft </a:t>
            </a:r>
            <a:r>
              <a:rPr lang="fr-FR" sz="1000" dirty="0" err="1">
                <a:solidFill>
                  <a:schemeClr val="dk1"/>
                </a:solidFill>
              </a:rPr>
              <a:t>skills</a:t>
            </a:r>
            <a:r>
              <a:rPr lang="fr-FR" sz="1000" dirty="0">
                <a:solidFill>
                  <a:schemeClr val="dk1"/>
                </a:solidFill>
              </a:rPr>
              <a:t> : sens du service, communication, conviction…</a:t>
            </a:r>
          </a:p>
          <a:p>
            <a:pPr marL="171450" lvl="0" indent="-171450" rtl="0">
              <a:spcBef>
                <a:spcPts val="0"/>
              </a:spcBef>
              <a:spcAft>
                <a:spcPts val="0"/>
              </a:spcAft>
              <a:buFontTx/>
              <a:buChar char="-"/>
            </a:pPr>
            <a:r>
              <a:rPr lang="fr-FR" sz="1000" dirty="0">
                <a:solidFill>
                  <a:schemeClr val="dk1"/>
                </a:solidFill>
              </a:rPr>
              <a:t>Architecture technique</a:t>
            </a:r>
          </a:p>
          <a:p>
            <a:pPr marL="171450" lvl="0" indent="-171450" rtl="0">
              <a:spcBef>
                <a:spcPts val="0"/>
              </a:spcBef>
              <a:spcAft>
                <a:spcPts val="0"/>
              </a:spcAft>
              <a:buFontTx/>
              <a:buChar char="-"/>
            </a:pPr>
            <a:r>
              <a:rPr lang="fr-FR" sz="1000" dirty="0">
                <a:solidFill>
                  <a:schemeClr val="dk1"/>
                </a:solidFill>
              </a:rPr>
              <a:t>Connaissance des applications?</a:t>
            </a:r>
          </a:p>
          <a:p>
            <a:pPr marL="171450" lvl="0" indent="-171450" rtl="0">
              <a:spcBef>
                <a:spcPts val="0"/>
              </a:spcBef>
              <a:spcAft>
                <a:spcPts val="0"/>
              </a:spcAft>
              <a:buFontTx/>
              <a:buChar char="-"/>
            </a:pPr>
            <a:r>
              <a:rPr lang="fr-FR" sz="1000" dirty="0">
                <a:solidFill>
                  <a:schemeClr val="dk1"/>
                </a:solidFill>
              </a:rPr>
              <a:t>Plateforme Cloud</a:t>
            </a:r>
          </a:p>
          <a:p>
            <a:pPr marL="171450" lvl="0" indent="-171450" rtl="0">
              <a:spcBef>
                <a:spcPts val="0"/>
              </a:spcBef>
              <a:spcAft>
                <a:spcPts val="0"/>
              </a:spcAft>
              <a:buFontTx/>
              <a:buChar char="-"/>
            </a:pPr>
            <a:r>
              <a:rPr lang="fr-FR" sz="1000" dirty="0">
                <a:solidFill>
                  <a:schemeClr val="dk1"/>
                </a:solidFill>
              </a:rPr>
              <a:t>Infrastructure as Code</a:t>
            </a:r>
          </a:p>
          <a:p>
            <a:pPr marL="171450" lvl="0" indent="-171450" rtl="0">
              <a:spcBef>
                <a:spcPts val="0"/>
              </a:spcBef>
              <a:spcAft>
                <a:spcPts val="0"/>
              </a:spcAft>
              <a:buFontTx/>
              <a:buChar char="-"/>
            </a:pPr>
            <a:r>
              <a:rPr lang="fr-FR" sz="1000" dirty="0">
                <a:solidFill>
                  <a:schemeClr val="dk1"/>
                </a:solidFill>
              </a:rPr>
              <a:t>Chaîne d’intégration et déploiement continu</a:t>
            </a:r>
          </a:p>
          <a:p>
            <a:pPr marL="0" lvl="0" indent="0" rtl="0">
              <a:spcBef>
                <a:spcPts val="0"/>
              </a:spcBef>
              <a:spcAft>
                <a:spcPts val="0"/>
              </a:spcAft>
              <a:buNone/>
            </a:pPr>
            <a:endParaRPr lang="fr-FR" sz="1000" u="sng" dirty="0">
              <a:solidFill>
                <a:schemeClr val="dk1"/>
              </a:solidFill>
            </a:endParaRPr>
          </a:p>
        </p:txBody>
      </p:sp>
      <p:sp>
        <p:nvSpPr>
          <p:cNvPr id="39" name="Google Shape;3181;p389"/>
          <p:cNvSpPr/>
          <p:nvPr/>
        </p:nvSpPr>
        <p:spPr>
          <a:xfrm>
            <a:off x="303892" y="3997047"/>
            <a:ext cx="4177161" cy="1529508"/>
          </a:xfrm>
          <a:prstGeom prst="rect">
            <a:avLst/>
          </a:prstGeom>
          <a:solidFill>
            <a:schemeClr val="accent2">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t" anchorCtr="0">
            <a:normAutofit fontScale="92500" lnSpcReduction="20000"/>
          </a:bodyPr>
          <a:lstStyle/>
          <a:p>
            <a:pPr marL="0" lvl="0" indent="0" rtl="0">
              <a:spcBef>
                <a:spcPts val="0"/>
              </a:spcBef>
              <a:spcAft>
                <a:spcPts val="0"/>
              </a:spcAft>
              <a:buNone/>
            </a:pPr>
            <a:r>
              <a:rPr lang="fr-FR" sz="1000" b="1" dirty="0">
                <a:solidFill>
                  <a:schemeClr val="dk1"/>
                </a:solidFill>
              </a:rPr>
              <a:t>Rôles </a:t>
            </a:r>
            <a:r>
              <a:rPr lang="fr-FR" sz="1000" b="1" dirty="0" err="1">
                <a:solidFill>
                  <a:schemeClr val="dk1"/>
                </a:solidFill>
              </a:rPr>
              <a:t>Core</a:t>
            </a:r>
            <a:r>
              <a:rPr lang="fr-FR" sz="1000" b="1" dirty="0">
                <a:solidFill>
                  <a:schemeClr val="dk1"/>
                </a:solidFill>
              </a:rPr>
              <a:t> team : </a:t>
            </a:r>
            <a:r>
              <a:rPr lang="fr-FR" sz="1000" u="sng" dirty="0"/>
              <a:t>Pour construire et exploiter la plateforme</a:t>
            </a:r>
          </a:p>
          <a:p>
            <a:pPr marL="298450" lvl="0" indent="-298450" algn="just">
              <a:buClr>
                <a:srgbClr val="515151"/>
              </a:buClr>
              <a:buSzPts val="1100"/>
              <a:buChar char="●"/>
            </a:pPr>
            <a:r>
              <a:rPr lang="fr-FR" sz="1000" dirty="0"/>
              <a:t>Conçoit et pilote l’évolution du produit « Cloud AWS » pour le compte de ses clients </a:t>
            </a:r>
          </a:p>
          <a:p>
            <a:pPr marL="298450" lvl="0" indent="-298450" algn="just">
              <a:buClr>
                <a:srgbClr val="515151"/>
              </a:buClr>
              <a:buSzPts val="1100"/>
              <a:buChar char="●"/>
            </a:pPr>
            <a:r>
              <a:rPr lang="fr-FR" sz="1000" dirty="0"/>
              <a:t>Construit, fait évoluer et exploite les fondations (socle AWS, services d’infrastructure et de sécurité)</a:t>
            </a:r>
          </a:p>
          <a:p>
            <a:pPr marL="298450" indent="-298450" algn="just">
              <a:buClr>
                <a:srgbClr val="515151"/>
              </a:buClr>
              <a:buSzPts val="1100"/>
              <a:buFontTx/>
              <a:buChar char="●"/>
            </a:pPr>
            <a:r>
              <a:rPr lang="fr-FR" sz="1000" dirty="0"/>
              <a:t>Assure l’adhérence au SI et à Internet</a:t>
            </a:r>
          </a:p>
          <a:p>
            <a:pPr marL="298450" lvl="0" indent="-298450" algn="just">
              <a:buClr>
                <a:srgbClr val="515151"/>
              </a:buClr>
              <a:buSzPts val="1100"/>
              <a:buChar char="●"/>
            </a:pPr>
            <a:r>
              <a:rPr lang="fr-FR" sz="1000" dirty="0"/>
              <a:t>Expose ses services au travers d’API</a:t>
            </a:r>
          </a:p>
          <a:p>
            <a:pPr marL="298450" lvl="0" indent="-298450" algn="just">
              <a:buClr>
                <a:srgbClr val="515151"/>
              </a:buClr>
              <a:buSzPts val="1100"/>
              <a:buChar char="●"/>
            </a:pPr>
            <a:r>
              <a:rPr lang="fr-FR" sz="1000" dirty="0"/>
              <a:t>Met en œuvre les exigences de sécurité</a:t>
            </a:r>
          </a:p>
          <a:p>
            <a:pPr marL="298450" lvl="0" indent="-298450" algn="just">
              <a:buClr>
                <a:srgbClr val="515151"/>
              </a:buClr>
              <a:buSzPts val="1100"/>
              <a:buChar char="●"/>
            </a:pPr>
            <a:r>
              <a:rPr lang="fr-FR" sz="1000" dirty="0"/>
              <a:t>Pratique des audits, revues qualité, sécurité</a:t>
            </a:r>
          </a:p>
          <a:p>
            <a:pPr marL="298450" lvl="0" indent="-298450" algn="just">
              <a:buClr>
                <a:srgbClr val="515151"/>
              </a:buClr>
              <a:buSzPts val="1100"/>
              <a:buChar char="●"/>
            </a:pPr>
            <a:r>
              <a:rPr lang="fr-FR" sz="1000" dirty="0"/>
              <a:t>Anime la communauté des utilisateurs pour récupérer du feedback et des besoins</a:t>
            </a:r>
          </a:p>
          <a:p>
            <a:pPr marL="298450" lvl="0" indent="-298450" algn="just">
              <a:buClr>
                <a:srgbClr val="515151"/>
              </a:buClr>
              <a:buSzPts val="1100"/>
              <a:buChar char="●"/>
            </a:pPr>
            <a:r>
              <a:rPr lang="fr-FR" sz="1000" dirty="0"/>
              <a:t>Supervision des coûts, des consommations (</a:t>
            </a:r>
            <a:r>
              <a:rPr lang="fr-FR" sz="1000" dirty="0" err="1"/>
              <a:t>FinOps</a:t>
            </a:r>
            <a:r>
              <a:rPr lang="fr-FR" sz="1000" dirty="0"/>
              <a:t>)</a:t>
            </a:r>
          </a:p>
        </p:txBody>
      </p:sp>
      <p:sp>
        <p:nvSpPr>
          <p:cNvPr id="40" name="Google Shape;3181;p389"/>
          <p:cNvSpPr/>
          <p:nvPr/>
        </p:nvSpPr>
        <p:spPr>
          <a:xfrm>
            <a:off x="4696058" y="4014160"/>
            <a:ext cx="4177161" cy="1512395"/>
          </a:xfrm>
          <a:prstGeom prst="rect">
            <a:avLst/>
          </a:prstGeom>
          <a:solidFill>
            <a:schemeClr val="accent2">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t" anchorCtr="0">
            <a:normAutofit fontScale="92500" lnSpcReduction="10000"/>
          </a:bodyPr>
          <a:lstStyle/>
          <a:p>
            <a:pPr marL="0" lvl="0" indent="0" rtl="0">
              <a:spcBef>
                <a:spcPts val="0"/>
              </a:spcBef>
              <a:spcAft>
                <a:spcPts val="0"/>
              </a:spcAft>
              <a:buNone/>
            </a:pPr>
            <a:r>
              <a:rPr lang="fr-FR" sz="1000" b="1" dirty="0">
                <a:solidFill>
                  <a:schemeClr val="dk1"/>
                </a:solidFill>
              </a:rPr>
              <a:t>Compétences /profils nécessaires</a:t>
            </a:r>
          </a:p>
          <a:p>
            <a:pPr marL="171450" lvl="0" indent="-171450" rtl="0">
              <a:spcBef>
                <a:spcPts val="0"/>
              </a:spcBef>
              <a:spcAft>
                <a:spcPts val="0"/>
              </a:spcAft>
              <a:buFont typeface="Arial" panose="020B0604020202020204" pitchFamily="34" charset="0"/>
              <a:buChar char="•"/>
            </a:pPr>
            <a:r>
              <a:rPr lang="fr-FR" sz="1000" dirty="0">
                <a:solidFill>
                  <a:schemeClr val="dk1"/>
                </a:solidFill>
              </a:rPr>
              <a:t>Profil Product </a:t>
            </a:r>
            <a:r>
              <a:rPr lang="fr-FR" sz="1000" dirty="0" err="1">
                <a:solidFill>
                  <a:schemeClr val="dk1"/>
                </a:solidFill>
              </a:rPr>
              <a:t>owner</a:t>
            </a:r>
            <a:endParaRPr lang="fr-FR" sz="1000" dirty="0">
              <a:solidFill>
                <a:schemeClr val="dk1"/>
              </a:solidFill>
            </a:endParaRPr>
          </a:p>
          <a:p>
            <a:pPr marL="171450" indent="-171450">
              <a:buFont typeface="Arial" panose="020B0604020202020204" pitchFamily="34" charset="0"/>
              <a:buChar char="•"/>
            </a:pPr>
            <a:r>
              <a:rPr lang="fr-FR" sz="1000" dirty="0">
                <a:solidFill>
                  <a:schemeClr val="dk1"/>
                </a:solidFill>
              </a:rPr>
              <a:t>Profil Cloud </a:t>
            </a:r>
            <a:r>
              <a:rPr lang="fr-FR" sz="1000" dirty="0" err="1">
                <a:solidFill>
                  <a:schemeClr val="dk1"/>
                </a:solidFill>
              </a:rPr>
              <a:t>Séc</a:t>
            </a:r>
            <a:r>
              <a:rPr lang="fr-FR" sz="1000" dirty="0">
                <a:solidFill>
                  <a:schemeClr val="dk1"/>
                </a:solidFill>
              </a:rPr>
              <a:t> </a:t>
            </a:r>
            <a:r>
              <a:rPr lang="fr-FR" sz="1000" dirty="0" err="1">
                <a:solidFill>
                  <a:schemeClr val="dk1"/>
                </a:solidFill>
              </a:rPr>
              <a:t>ops</a:t>
            </a:r>
            <a:endParaRPr lang="fr-FR" sz="1000" dirty="0">
              <a:solidFill>
                <a:schemeClr val="dk1"/>
              </a:solidFill>
            </a:endParaRPr>
          </a:p>
          <a:p>
            <a:pPr marL="446088" lvl="1" indent="-171450">
              <a:buFont typeface="Arial" panose="020B0604020202020204" pitchFamily="34" charset="0"/>
              <a:buChar char="•"/>
            </a:pPr>
            <a:r>
              <a:rPr lang="fr-FR" sz="1000" dirty="0">
                <a:solidFill>
                  <a:schemeClr val="dk1"/>
                </a:solidFill>
              </a:rPr>
              <a:t>Plateforme Cloud</a:t>
            </a:r>
          </a:p>
          <a:p>
            <a:pPr marL="446088" lvl="1" indent="-171450">
              <a:buFont typeface="Arial" panose="020B0604020202020204" pitchFamily="34" charset="0"/>
              <a:buChar char="•"/>
            </a:pPr>
            <a:r>
              <a:rPr lang="fr-FR" sz="1000" dirty="0">
                <a:solidFill>
                  <a:schemeClr val="dk1"/>
                </a:solidFill>
              </a:rPr>
              <a:t>Infrastructure as Code</a:t>
            </a:r>
          </a:p>
          <a:p>
            <a:pPr marL="446088" lvl="1" indent="-171450">
              <a:buFont typeface="Arial" panose="020B0604020202020204" pitchFamily="34" charset="0"/>
              <a:buChar char="•"/>
            </a:pPr>
            <a:r>
              <a:rPr lang="fr-FR" sz="1000" dirty="0">
                <a:solidFill>
                  <a:schemeClr val="dk1"/>
                </a:solidFill>
              </a:rPr>
              <a:t>Admin </a:t>
            </a:r>
            <a:r>
              <a:rPr lang="fr-FR" sz="1000" dirty="0" err="1">
                <a:solidFill>
                  <a:schemeClr val="dk1"/>
                </a:solidFill>
              </a:rPr>
              <a:t>sys</a:t>
            </a:r>
            <a:endParaRPr lang="fr-FR" sz="1000" dirty="0">
              <a:solidFill>
                <a:schemeClr val="dk1"/>
              </a:solidFill>
            </a:endParaRPr>
          </a:p>
          <a:p>
            <a:pPr marL="446088" lvl="1" indent="-171450">
              <a:buFont typeface="Arial" panose="020B0604020202020204" pitchFamily="34" charset="0"/>
              <a:buChar char="•"/>
            </a:pPr>
            <a:r>
              <a:rPr lang="fr-FR" sz="1000" dirty="0">
                <a:solidFill>
                  <a:schemeClr val="dk1"/>
                </a:solidFill>
              </a:rPr>
              <a:t>Scripting Python</a:t>
            </a:r>
          </a:p>
          <a:p>
            <a:pPr marL="446088" lvl="1" indent="-171450">
              <a:buFont typeface="Arial" panose="020B0604020202020204" pitchFamily="34" charset="0"/>
              <a:buChar char="•"/>
            </a:pPr>
            <a:r>
              <a:rPr lang="fr-FR" sz="1000" dirty="0">
                <a:solidFill>
                  <a:schemeClr val="dk1"/>
                </a:solidFill>
              </a:rPr>
              <a:t>Automatisation Sécurité </a:t>
            </a:r>
          </a:p>
          <a:p>
            <a:pPr marL="171450" indent="-171450">
              <a:buFont typeface="Arial" panose="020B0604020202020204" pitchFamily="34" charset="0"/>
              <a:buChar char="•"/>
            </a:pPr>
            <a:r>
              <a:rPr lang="fr-FR" sz="1000" dirty="0">
                <a:solidFill>
                  <a:schemeClr val="dk1"/>
                </a:solidFill>
              </a:rPr>
              <a:t>Profil </a:t>
            </a:r>
            <a:r>
              <a:rPr lang="fr-FR" sz="1000" dirty="0" err="1">
                <a:solidFill>
                  <a:schemeClr val="dk1"/>
                </a:solidFill>
              </a:rPr>
              <a:t>FinOps</a:t>
            </a:r>
            <a:endParaRPr lang="fr-FR" sz="1000" dirty="0">
              <a:solidFill>
                <a:schemeClr val="dk1"/>
              </a:solidFill>
            </a:endParaRPr>
          </a:p>
          <a:p>
            <a:pPr marL="171450" indent="-171450">
              <a:buFont typeface="Arial" panose="020B0604020202020204" pitchFamily="34" charset="0"/>
              <a:buChar char="•"/>
            </a:pPr>
            <a:r>
              <a:rPr lang="fr-FR" sz="1000" dirty="0">
                <a:solidFill>
                  <a:schemeClr val="dk1"/>
                </a:solidFill>
              </a:rPr>
              <a:t>Assurer backup / continuité</a:t>
            </a:r>
          </a:p>
          <a:p>
            <a:pPr marL="171450" lvl="0" indent="-171450" rtl="0">
              <a:spcBef>
                <a:spcPts val="0"/>
              </a:spcBef>
              <a:spcAft>
                <a:spcPts val="0"/>
              </a:spcAft>
              <a:buFont typeface="Arial" panose="020B0604020202020204" pitchFamily="34" charset="0"/>
              <a:buChar char="•"/>
            </a:pPr>
            <a:endParaRPr lang="fr-FR" sz="1000" dirty="0">
              <a:solidFill>
                <a:schemeClr val="dk1"/>
              </a:solidFill>
            </a:endParaRPr>
          </a:p>
          <a:p>
            <a:pPr marL="0" lvl="0" indent="0" rtl="0">
              <a:spcBef>
                <a:spcPts val="0"/>
              </a:spcBef>
              <a:spcAft>
                <a:spcPts val="0"/>
              </a:spcAft>
              <a:buNone/>
            </a:pPr>
            <a:endParaRPr lang="fr-FR" sz="1000" u="sng" dirty="0">
              <a:solidFill>
                <a:schemeClr val="dk1"/>
              </a:solidFill>
            </a:endParaRPr>
          </a:p>
          <a:p>
            <a:pPr marL="171450" lvl="0" indent="-171450" rtl="0">
              <a:spcBef>
                <a:spcPts val="0"/>
              </a:spcBef>
              <a:spcAft>
                <a:spcPts val="0"/>
              </a:spcAft>
              <a:buFont typeface="Arial" panose="020B0604020202020204" pitchFamily="34" charset="0"/>
              <a:buChar char="•"/>
            </a:pPr>
            <a:endParaRPr lang="fr-FR" sz="1000" dirty="0">
              <a:solidFill>
                <a:schemeClr val="dk1"/>
              </a:solidFill>
            </a:endParaRPr>
          </a:p>
        </p:txBody>
      </p:sp>
      <p:sp>
        <p:nvSpPr>
          <p:cNvPr id="2" name="Rectangle 1"/>
          <p:cNvSpPr/>
          <p:nvPr/>
        </p:nvSpPr>
        <p:spPr>
          <a:xfrm>
            <a:off x="5824830" y="1014518"/>
            <a:ext cx="4572000" cy="1015663"/>
          </a:xfrm>
          <a:prstGeom prst="rect">
            <a:avLst/>
          </a:prstGeom>
        </p:spPr>
        <p:txBody>
          <a:bodyPr>
            <a:spAutoFit/>
          </a:bodyPr>
          <a:lstStyle/>
          <a:p>
            <a:pPr lvl="0"/>
            <a:r>
              <a:rPr lang="fr-FR" sz="1200" u="sng" dirty="0">
                <a:solidFill>
                  <a:schemeClr val="dk1"/>
                </a:solidFill>
              </a:rPr>
              <a:t>Contributeurs plus occasionnels</a:t>
            </a:r>
            <a:endParaRPr lang="fr-FR" sz="1200" dirty="0">
              <a:solidFill>
                <a:schemeClr val="dk1"/>
              </a:solidFill>
            </a:endParaRPr>
          </a:p>
          <a:p>
            <a:pPr marL="171450" lvl="0" indent="-171450">
              <a:buFont typeface="Arial" panose="020B0604020202020204" pitchFamily="34" charset="0"/>
              <a:buChar char="•"/>
            </a:pPr>
            <a:r>
              <a:rPr lang="fr-FR" sz="1200" dirty="0">
                <a:solidFill>
                  <a:schemeClr val="dk1"/>
                </a:solidFill>
              </a:rPr>
              <a:t>Réseau</a:t>
            </a:r>
          </a:p>
          <a:p>
            <a:pPr marL="171450" lvl="0" indent="-171450">
              <a:buFont typeface="Arial" panose="020B0604020202020204" pitchFamily="34" charset="0"/>
              <a:buChar char="•"/>
            </a:pPr>
            <a:r>
              <a:rPr lang="fr-FR" sz="1200" dirty="0">
                <a:solidFill>
                  <a:schemeClr val="dk1"/>
                </a:solidFill>
              </a:rPr>
              <a:t>Expertise outillage </a:t>
            </a:r>
            <a:r>
              <a:rPr lang="fr-FR" sz="1200" dirty="0" err="1">
                <a:solidFill>
                  <a:schemeClr val="dk1"/>
                </a:solidFill>
              </a:rPr>
              <a:t>run</a:t>
            </a:r>
            <a:endParaRPr lang="fr-FR" sz="1200" dirty="0">
              <a:solidFill>
                <a:schemeClr val="dk1"/>
              </a:solidFill>
            </a:endParaRPr>
          </a:p>
          <a:p>
            <a:pPr marL="171450" lvl="0" indent="-171450">
              <a:buFont typeface="Arial" panose="020B0604020202020204" pitchFamily="34" charset="0"/>
              <a:buChar char="•"/>
            </a:pPr>
            <a:r>
              <a:rPr lang="fr-FR" sz="1200" dirty="0">
                <a:solidFill>
                  <a:schemeClr val="dk1"/>
                </a:solidFill>
              </a:rPr>
              <a:t>Expertise outillage Sécu</a:t>
            </a:r>
          </a:p>
          <a:p>
            <a:pPr marL="171450" lvl="0" indent="-171450">
              <a:buFont typeface="Arial" panose="020B0604020202020204" pitchFamily="34" charset="0"/>
              <a:buChar char="•"/>
            </a:pPr>
            <a:r>
              <a:rPr lang="fr-FR" sz="1200" dirty="0">
                <a:solidFill>
                  <a:schemeClr val="dk1"/>
                </a:solidFill>
              </a:rPr>
              <a:t>…</a:t>
            </a:r>
          </a:p>
        </p:txBody>
      </p:sp>
      <p:sp>
        <p:nvSpPr>
          <p:cNvPr id="3" name="Rectangle à coins arrondis 2"/>
          <p:cNvSpPr/>
          <p:nvPr/>
        </p:nvSpPr>
        <p:spPr>
          <a:xfrm>
            <a:off x="5347834" y="539111"/>
            <a:ext cx="758086" cy="388620"/>
          </a:xfrm>
          <a:prstGeom prst="roundRect">
            <a:avLst/>
          </a:prstGeom>
          <a:solidFill>
            <a:schemeClr val="bg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bg2"/>
                </a:solidFill>
              </a:rPr>
              <a:t>Design </a:t>
            </a:r>
            <a:r>
              <a:rPr lang="fr-FR" sz="1000" dirty="0" err="1">
                <a:solidFill>
                  <a:schemeClr val="bg2"/>
                </a:solidFill>
              </a:rPr>
              <a:t>Authority</a:t>
            </a:r>
            <a:endParaRPr lang="fr-FR" sz="1000" dirty="0">
              <a:solidFill>
                <a:schemeClr val="bg2"/>
              </a:solidFill>
            </a:endParaRPr>
          </a:p>
        </p:txBody>
      </p:sp>
      <p:sp>
        <p:nvSpPr>
          <p:cNvPr id="26" name="Double flèche horizontale 25"/>
          <p:cNvSpPr/>
          <p:nvPr/>
        </p:nvSpPr>
        <p:spPr>
          <a:xfrm rot="18438245">
            <a:off x="5082339" y="1144517"/>
            <a:ext cx="502920" cy="91665"/>
          </a:xfrm>
          <a:prstGeom prst="leftRightArrow">
            <a:avLst/>
          </a:prstGeom>
          <a:solidFill>
            <a:schemeClr val="bg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0176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16DF6F-01E6-0EA9-44FD-ABC03F728FA8}"/>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A9FE54F3-CD3F-2060-6661-DE72A4B957FE}"/>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601609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19"/>
          <p:cNvSpPr txBox="1">
            <a:spLocks noGrp="1"/>
          </p:cNvSpPr>
          <p:nvPr>
            <p:ph type="title"/>
          </p:nvPr>
        </p:nvSpPr>
        <p:spPr>
          <a:xfrm>
            <a:off x="250826" y="121196"/>
            <a:ext cx="7200900" cy="1080667"/>
          </a:xfrm>
          <a:prstGeom prst="rect">
            <a:avLst/>
          </a:prstGeom>
          <a:noFill/>
          <a:ln>
            <a:noFill/>
          </a:ln>
        </p:spPr>
        <p:txBody>
          <a:bodyPr spcFirstLastPara="1" wrap="square" lIns="36000" tIns="36000" rIns="0" bIns="0" anchor="t" anchorCtr="0">
            <a:noAutofit/>
          </a:bodyPr>
          <a:lstStyle/>
          <a:p>
            <a:pPr marL="0" lvl="0" indent="0" algn="l" rtl="0">
              <a:lnSpc>
                <a:spcPct val="100000"/>
              </a:lnSpc>
              <a:spcBef>
                <a:spcPts val="0"/>
              </a:spcBef>
              <a:spcAft>
                <a:spcPts val="0"/>
              </a:spcAft>
              <a:buClr>
                <a:schemeClr val="dk2"/>
              </a:buClr>
              <a:buSzPts val="1800"/>
              <a:buFont typeface="Times New Roman"/>
              <a:buNone/>
            </a:pPr>
            <a:r>
              <a:rPr lang="fr-FR"/>
              <a:t>Suggestions de staffing</a:t>
            </a:r>
            <a:br>
              <a:rPr lang="fr-FR"/>
            </a:br>
            <a:endParaRPr/>
          </a:p>
        </p:txBody>
      </p:sp>
      <p:sp>
        <p:nvSpPr>
          <p:cNvPr id="525" name="Google Shape;525;p19"/>
          <p:cNvSpPr txBox="1">
            <a:spLocks noGrp="1"/>
          </p:cNvSpPr>
          <p:nvPr>
            <p:ph type="body" idx="1"/>
          </p:nvPr>
        </p:nvSpPr>
        <p:spPr>
          <a:xfrm>
            <a:off x="250823" y="1562099"/>
            <a:ext cx="8569200" cy="3600600"/>
          </a:xfrm>
          <a:prstGeom prst="rect">
            <a:avLst/>
          </a:prstGeom>
          <a:noFill/>
          <a:ln>
            <a:noFill/>
          </a:ln>
        </p:spPr>
        <p:txBody>
          <a:bodyPr spcFirstLastPara="1" wrap="square" lIns="36000" tIns="0" rIns="0" bIns="0" anchor="t" anchorCtr="0">
            <a:noAutofit/>
          </a:bodyPr>
          <a:lstStyle/>
          <a:p>
            <a:pPr marL="457200" lvl="0" indent="-342900" algn="l" rtl="0">
              <a:lnSpc>
                <a:spcPct val="100000"/>
              </a:lnSpc>
              <a:spcBef>
                <a:spcPts val="0"/>
              </a:spcBef>
              <a:spcAft>
                <a:spcPts val="0"/>
              </a:spcAft>
              <a:buSzPts val="1800"/>
              <a:buChar char="•"/>
            </a:pPr>
            <a:r>
              <a:rPr lang="fr-FR" dirty="0"/>
              <a:t>Le rôle Cloud Dev est staffé par un Intégrateur Etudes</a:t>
            </a:r>
            <a:endParaRPr dirty="0"/>
          </a:p>
          <a:p>
            <a:pPr marL="457200" lvl="0" indent="-342900" algn="l" rtl="0">
              <a:lnSpc>
                <a:spcPct val="100000"/>
              </a:lnSpc>
              <a:spcBef>
                <a:spcPts val="0"/>
              </a:spcBef>
              <a:spcAft>
                <a:spcPts val="0"/>
              </a:spcAft>
              <a:buSzPts val="1800"/>
              <a:buChar char="•"/>
            </a:pPr>
            <a:r>
              <a:rPr lang="fr-FR" dirty="0"/>
              <a:t>Le rôle Cloud </a:t>
            </a:r>
            <a:r>
              <a:rPr lang="fr-FR" dirty="0" err="1"/>
              <a:t>Ops</a:t>
            </a:r>
            <a:r>
              <a:rPr lang="fr-FR" dirty="0"/>
              <a:t> est staffé par un Intégrateur Open</a:t>
            </a:r>
            <a:endParaRPr dirty="0"/>
          </a:p>
          <a:p>
            <a:pPr marL="457200" lvl="0" indent="-342900" algn="l" rtl="0">
              <a:lnSpc>
                <a:spcPct val="100000"/>
              </a:lnSpc>
              <a:spcBef>
                <a:spcPts val="0"/>
              </a:spcBef>
              <a:spcAft>
                <a:spcPts val="0"/>
              </a:spcAft>
              <a:buSzPts val="1800"/>
              <a:buChar char="•"/>
            </a:pPr>
            <a:r>
              <a:rPr lang="fr-FR" dirty="0"/>
              <a:t>Ces deux rôles sont </a:t>
            </a:r>
            <a:r>
              <a:rPr lang="fr-FR" dirty="0" err="1"/>
              <a:t>colocalisés</a:t>
            </a:r>
            <a:r>
              <a:rPr lang="fr-FR" dirty="0"/>
              <a:t> dans l’équipe de </a:t>
            </a:r>
            <a:r>
              <a:rPr lang="fr-FR" dirty="0" err="1"/>
              <a:t>dév</a:t>
            </a:r>
            <a:r>
              <a:rPr lang="fr-FR" dirty="0"/>
              <a:t> au moins une partie de leur temps</a:t>
            </a:r>
            <a:endParaRPr dirty="0"/>
          </a:p>
          <a:p>
            <a:pPr marL="457200" lvl="0" indent="-342900" algn="l" rtl="0">
              <a:lnSpc>
                <a:spcPct val="100000"/>
              </a:lnSpc>
              <a:spcBef>
                <a:spcPts val="0"/>
              </a:spcBef>
              <a:spcAft>
                <a:spcPts val="0"/>
              </a:spcAft>
              <a:buSzPts val="1800"/>
              <a:buChar char="•"/>
            </a:pPr>
            <a:r>
              <a:rPr lang="fr-FR" dirty="0"/>
              <a:t>Les rôles Architectes AWS sont staffés par des Architectes Techniques</a:t>
            </a:r>
            <a:endParaRPr dirty="0"/>
          </a:p>
          <a:p>
            <a:pPr marL="457200" lvl="0" indent="-342900" algn="l" rtl="0">
              <a:lnSpc>
                <a:spcPct val="100000"/>
              </a:lnSpc>
              <a:spcBef>
                <a:spcPts val="0"/>
              </a:spcBef>
              <a:spcAft>
                <a:spcPts val="0"/>
              </a:spcAft>
              <a:buSzPts val="1800"/>
              <a:buChar char="•"/>
            </a:pPr>
            <a:r>
              <a:rPr lang="fr-FR" dirty="0"/>
              <a:t>Le rôle PO Cloud AWS et le rôle PO Cloud Interne sont staffés par un profil Manager DOIT</a:t>
            </a:r>
            <a:endParaRPr dirty="0"/>
          </a:p>
          <a:p>
            <a:pPr marL="457200" lvl="0" indent="-342900" algn="l" rtl="0">
              <a:lnSpc>
                <a:spcPct val="100000"/>
              </a:lnSpc>
              <a:spcBef>
                <a:spcPts val="0"/>
              </a:spcBef>
              <a:spcAft>
                <a:spcPts val="0"/>
              </a:spcAft>
              <a:buSzPts val="1800"/>
              <a:buChar char="•"/>
            </a:pPr>
            <a:r>
              <a:rPr lang="fr-FR" dirty="0"/>
              <a:t>Le rôle PO CI-CD est staffé par un profil Responsable d’Application DDE</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826" y="121196"/>
            <a:ext cx="8569324" cy="1080542"/>
          </a:xfrm>
        </p:spPr>
        <p:txBody>
          <a:bodyPr/>
          <a:lstStyle/>
          <a:p>
            <a:r>
              <a:rPr lang="fr-FR" dirty="0"/>
              <a:t>Prochaines étapes : actions proposées</a:t>
            </a:r>
          </a:p>
        </p:txBody>
      </p:sp>
      <p:graphicFrame>
        <p:nvGraphicFramePr>
          <p:cNvPr id="4" name="Tableau 3"/>
          <p:cNvGraphicFramePr>
            <a:graphicFrameLocks noGrp="1"/>
          </p:cNvGraphicFramePr>
          <p:nvPr>
            <p:extLst>
              <p:ext uri="{D42A27DB-BD31-4B8C-83A1-F6EECF244321}">
                <p14:modId xmlns:p14="http://schemas.microsoft.com/office/powerpoint/2010/main" val="4024236026"/>
              </p:ext>
            </p:extLst>
          </p:nvPr>
        </p:nvGraphicFramePr>
        <p:xfrm>
          <a:off x="250823" y="1201738"/>
          <a:ext cx="8424615" cy="3921196"/>
        </p:xfrm>
        <a:graphic>
          <a:graphicData uri="http://schemas.openxmlformats.org/drawingml/2006/table">
            <a:tbl>
              <a:tblPr firstRow="1" bandRow="1">
                <a:tableStyleId>{5C22544A-7EE6-4342-B048-85BDC9FD1C3A}</a:tableStyleId>
              </a:tblPr>
              <a:tblGrid>
                <a:gridCol w="6121377">
                  <a:extLst>
                    <a:ext uri="{9D8B030D-6E8A-4147-A177-3AD203B41FA5}">
                      <a16:colId xmlns:a16="http://schemas.microsoft.com/office/drawing/2014/main" val="1768155502"/>
                    </a:ext>
                  </a:extLst>
                </a:gridCol>
                <a:gridCol w="1224136">
                  <a:extLst>
                    <a:ext uri="{9D8B030D-6E8A-4147-A177-3AD203B41FA5}">
                      <a16:colId xmlns:a16="http://schemas.microsoft.com/office/drawing/2014/main" val="3377507548"/>
                    </a:ext>
                  </a:extLst>
                </a:gridCol>
                <a:gridCol w="1079102">
                  <a:extLst>
                    <a:ext uri="{9D8B030D-6E8A-4147-A177-3AD203B41FA5}">
                      <a16:colId xmlns:a16="http://schemas.microsoft.com/office/drawing/2014/main" val="2181529050"/>
                    </a:ext>
                  </a:extLst>
                </a:gridCol>
              </a:tblGrid>
              <a:tr h="231800">
                <a:tc>
                  <a:txBody>
                    <a:bodyPr/>
                    <a:lstStyle/>
                    <a:p>
                      <a:r>
                        <a:rPr lang="fr-FR" sz="1200" dirty="0"/>
                        <a:t>Action</a:t>
                      </a:r>
                    </a:p>
                  </a:txBody>
                  <a:tcPr/>
                </a:tc>
                <a:tc>
                  <a:txBody>
                    <a:bodyPr/>
                    <a:lstStyle/>
                    <a:p>
                      <a:r>
                        <a:rPr lang="fr-FR" sz="1200" dirty="0"/>
                        <a:t>Acteur</a:t>
                      </a:r>
                    </a:p>
                  </a:txBody>
                  <a:tcPr/>
                </a:tc>
                <a:tc>
                  <a:txBody>
                    <a:bodyPr/>
                    <a:lstStyle/>
                    <a:p>
                      <a:r>
                        <a:rPr lang="fr-FR" sz="1200" dirty="0"/>
                        <a:t>Délai</a:t>
                      </a:r>
                    </a:p>
                  </a:txBody>
                  <a:tcPr/>
                </a:tc>
                <a:extLst>
                  <a:ext uri="{0D108BD9-81ED-4DB2-BD59-A6C34878D82A}">
                    <a16:rowId xmlns:a16="http://schemas.microsoft.com/office/drawing/2014/main" val="160908023"/>
                  </a:ext>
                </a:extLst>
              </a:tr>
              <a:tr h="283073">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Nommer les Product </a:t>
                      </a:r>
                      <a:r>
                        <a:rPr lang="fr-FR" sz="1100" kern="1200" baseline="0" dirty="0" err="1">
                          <a:solidFill>
                            <a:schemeClr val="dk1"/>
                          </a:solidFill>
                          <a:latin typeface="+mn-lt"/>
                          <a:ea typeface="+mn-ea"/>
                          <a:cs typeface="+mn-cs"/>
                        </a:rPr>
                        <a:t>Owner</a:t>
                      </a:r>
                      <a:r>
                        <a:rPr lang="fr-FR" sz="1100" kern="1200" baseline="0" dirty="0">
                          <a:solidFill>
                            <a:schemeClr val="dk1"/>
                          </a:solidFill>
                          <a:latin typeface="+mn-lt"/>
                          <a:ea typeface="+mn-ea"/>
                          <a:cs typeface="+mn-cs"/>
                        </a:rPr>
                        <a:t> clés: PO Cloud AWS, PO Cloud Interne, PO CI-CD</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err="1">
                          <a:solidFill>
                            <a:schemeClr val="dk1"/>
                          </a:solidFill>
                          <a:latin typeface="+mn-lt"/>
                          <a:ea typeface="+mn-ea"/>
                          <a:cs typeface="+mn-cs"/>
                        </a:rPr>
                        <a:t>CoDir</a:t>
                      </a:r>
                      <a:endParaRPr lang="fr-FR" sz="1100" kern="1200" baseline="0" dirty="0">
                        <a:solidFill>
                          <a:schemeClr val="dk1"/>
                        </a:solidFill>
                        <a:latin typeface="+mn-lt"/>
                        <a:ea typeface="+mn-ea"/>
                        <a:cs typeface="+mn-cs"/>
                      </a:endParaRP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12/2019</a:t>
                      </a:r>
                    </a:p>
                  </a:txBody>
                  <a:tcPr marL="36000" marR="36000" marT="36000" marB="36000"/>
                </a:tc>
                <a:extLst>
                  <a:ext uri="{0D108BD9-81ED-4DB2-BD59-A6C34878D82A}">
                    <a16:rowId xmlns:a16="http://schemas.microsoft.com/office/drawing/2014/main" val="4016140805"/>
                  </a:ext>
                </a:extLst>
              </a:tr>
              <a:tr h="278675">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Décider de quelle équipe les Cloud Dev doivent provenir : les nommer pour 1ers projets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DDE</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12/2019</a:t>
                      </a:r>
                    </a:p>
                  </a:txBody>
                  <a:tcPr marL="36000" marR="36000" marT="36000" marB="36000"/>
                </a:tc>
                <a:extLst>
                  <a:ext uri="{0D108BD9-81ED-4DB2-BD59-A6C34878D82A}">
                    <a16:rowId xmlns:a16="http://schemas.microsoft.com/office/drawing/2014/main" val="3220380678"/>
                  </a:ext>
                </a:extLst>
              </a:tr>
              <a:tr h="296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100" kern="1200" baseline="0" dirty="0">
                          <a:solidFill>
                            <a:schemeClr val="dk1"/>
                          </a:solidFill>
                          <a:latin typeface="+mn-lt"/>
                          <a:ea typeface="+mn-ea"/>
                          <a:cs typeface="+mn-cs"/>
                        </a:rPr>
                        <a:t>Décider de quelle équipe les Cloud </a:t>
                      </a:r>
                      <a:r>
                        <a:rPr lang="fr-FR" sz="1100" kern="1200" baseline="0" dirty="0" err="1">
                          <a:solidFill>
                            <a:schemeClr val="dk1"/>
                          </a:solidFill>
                          <a:latin typeface="+mn-lt"/>
                          <a:ea typeface="+mn-ea"/>
                          <a:cs typeface="+mn-cs"/>
                        </a:rPr>
                        <a:t>Ops</a:t>
                      </a:r>
                      <a:r>
                        <a:rPr lang="fr-FR" sz="1100" kern="1200" baseline="0" dirty="0">
                          <a:solidFill>
                            <a:schemeClr val="dk1"/>
                          </a:solidFill>
                          <a:latin typeface="+mn-lt"/>
                          <a:ea typeface="+mn-ea"/>
                          <a:cs typeface="+mn-cs"/>
                        </a:rPr>
                        <a:t> doivent provenir : les nommer pour 1ers projets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DOIT</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1100" b="0" i="0" u="none" strike="noStrike" kern="1200" cap="none" spc="0" normalizeH="0" baseline="0" noProof="0">
                          <a:ln>
                            <a:noFill/>
                          </a:ln>
                          <a:solidFill>
                            <a:srgbClr val="000000"/>
                          </a:solidFill>
                          <a:effectLst/>
                          <a:uLnTx/>
                          <a:uFillTx/>
                          <a:latin typeface="Arial"/>
                          <a:ea typeface="+mn-ea"/>
                          <a:cs typeface="+mn-cs"/>
                          <a:sym typeface="Arial"/>
                        </a:rPr>
                        <a:t>12/2019</a:t>
                      </a:r>
                      <a:endParaRPr kumimoji="0" lang="fr-FR" sz="1100" b="0" i="0" u="none" strike="noStrike" kern="1200" cap="none" spc="0" normalizeH="0" baseline="0" noProof="0" dirty="0">
                        <a:ln>
                          <a:noFill/>
                        </a:ln>
                        <a:solidFill>
                          <a:srgbClr val="000000"/>
                        </a:solidFill>
                        <a:effectLst/>
                        <a:uLnTx/>
                        <a:uFillTx/>
                        <a:latin typeface="Arial"/>
                        <a:ea typeface="+mn-ea"/>
                        <a:cs typeface="+mn-cs"/>
                        <a:sym typeface="Arial"/>
                      </a:endParaRPr>
                    </a:p>
                  </a:txBody>
                  <a:tcPr marL="36000" marR="36000" marT="36000" marB="36000"/>
                </a:tc>
                <a:extLst>
                  <a:ext uri="{0D108BD9-81ED-4DB2-BD59-A6C34878D82A}">
                    <a16:rowId xmlns:a16="http://schemas.microsoft.com/office/drawing/2014/main" val="2335970463"/>
                  </a:ext>
                </a:extLst>
              </a:tr>
              <a:tr h="290468">
                <a:tc>
                  <a:txBody>
                    <a:bodyPr/>
                    <a:lstStyle/>
                    <a:p>
                      <a:pPr marL="0" lvl="1" indent="0">
                        <a:buFont typeface="Arial" panose="020B0604020202020204" pitchFamily="34" charset="0"/>
                        <a:buNone/>
                      </a:pPr>
                      <a:r>
                        <a:rPr lang="fr-FR" sz="1100" dirty="0"/>
                        <a:t>Nommer les collaborateurs qui</a:t>
                      </a:r>
                      <a:r>
                        <a:rPr lang="fr-FR" sz="1100" baseline="0" dirty="0"/>
                        <a:t> constitueront l’équipe Cloud AWS</a:t>
                      </a: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DOIT</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1100" b="0" i="0" u="none" strike="noStrike" kern="1200" cap="none" spc="0" normalizeH="0" baseline="0" noProof="0" dirty="0">
                          <a:ln>
                            <a:noFill/>
                          </a:ln>
                          <a:solidFill>
                            <a:srgbClr val="000000"/>
                          </a:solidFill>
                          <a:effectLst/>
                          <a:uLnTx/>
                          <a:uFillTx/>
                          <a:latin typeface="Arial"/>
                          <a:ea typeface="+mn-ea"/>
                          <a:cs typeface="+mn-cs"/>
                          <a:sym typeface="Arial"/>
                        </a:rPr>
                        <a:t>12/2019</a:t>
                      </a:r>
                    </a:p>
                  </a:txBody>
                  <a:tcPr marL="36000" marR="36000" marT="36000" marB="36000"/>
                </a:tc>
                <a:extLst>
                  <a:ext uri="{0D108BD9-81ED-4DB2-BD59-A6C34878D82A}">
                    <a16:rowId xmlns:a16="http://schemas.microsoft.com/office/drawing/2014/main" val="3039625792"/>
                  </a:ext>
                </a:extLst>
              </a:tr>
              <a:tr h="289164">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dirty="0"/>
                        <a:t>Nommer correspondant ISRM dans Design </a:t>
                      </a:r>
                      <a:r>
                        <a:rPr lang="fr-FR" sz="1100" dirty="0" err="1"/>
                        <a:t>Authority</a:t>
                      </a: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CISO</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12/2019</a:t>
                      </a:r>
                    </a:p>
                  </a:txBody>
                  <a:tcPr marL="36000" marR="36000" marT="36000" marB="36000"/>
                </a:tc>
                <a:extLst>
                  <a:ext uri="{0D108BD9-81ED-4DB2-BD59-A6C34878D82A}">
                    <a16:rowId xmlns:a16="http://schemas.microsoft.com/office/drawing/2014/main" val="1090218528"/>
                  </a:ext>
                </a:extLst>
              </a:tr>
              <a:tr h="289164">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dirty="0"/>
                        <a:t>Communiquer</a:t>
                      </a:r>
                      <a:r>
                        <a:rPr lang="fr-FR" sz="1100" baseline="0" dirty="0"/>
                        <a:t> autour de l’organisation et des rôles Cloud</a:t>
                      </a: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DSI</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01/2020</a:t>
                      </a:r>
                    </a:p>
                  </a:txBody>
                  <a:tcPr marL="36000" marR="36000" marT="36000" marB="36000"/>
                </a:tc>
                <a:extLst>
                  <a:ext uri="{0D108BD9-81ED-4DB2-BD59-A6C34878D82A}">
                    <a16:rowId xmlns:a16="http://schemas.microsoft.com/office/drawing/2014/main" val="1734538402"/>
                  </a:ext>
                </a:extLst>
              </a:tr>
              <a:tr h="416272">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dirty="0"/>
                        <a:t>Définir les</a:t>
                      </a:r>
                      <a:r>
                        <a:rPr lang="fr-FR" sz="1100" baseline="0" dirty="0"/>
                        <a:t> règles de sécurité à mettre en œuvre dans le Cloud</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baseline="0" dirty="0"/>
                        <a:t>Elaborer le plan de contrôle sécurité 2021 du Cloud</a:t>
                      </a: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ISRM</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03/2020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06/2020 (MTP)</a:t>
                      </a:r>
                    </a:p>
                  </a:txBody>
                  <a:tcPr marL="36000" marR="36000" marT="36000" marB="36000"/>
                </a:tc>
                <a:extLst>
                  <a:ext uri="{0D108BD9-81ED-4DB2-BD59-A6C34878D82A}">
                    <a16:rowId xmlns:a16="http://schemas.microsoft.com/office/drawing/2014/main" val="711276611"/>
                  </a:ext>
                </a:extLst>
              </a:tr>
              <a:tr h="266881">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dirty="0"/>
                        <a:t>Lancer la Design </a:t>
                      </a:r>
                      <a:r>
                        <a:rPr lang="fr-FR" sz="1100" dirty="0" err="1"/>
                        <a:t>Authority</a:t>
                      </a:r>
                      <a:endParaRPr lang="fr-FR" sz="1100" dirty="0"/>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dirty="0"/>
                        <a:t>Faire le </a:t>
                      </a:r>
                      <a:r>
                        <a:rPr lang="fr-FR" sz="1100" dirty="0" err="1"/>
                        <a:t>kickoff</a:t>
                      </a:r>
                      <a:r>
                        <a:rPr lang="fr-FR" sz="1100" dirty="0"/>
                        <a:t> de la communauté</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Référent Cloud</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01/2020</a:t>
                      </a:r>
                    </a:p>
                  </a:txBody>
                  <a:tcPr marL="36000" marR="36000" marT="36000" marB="36000"/>
                </a:tc>
                <a:extLst>
                  <a:ext uri="{0D108BD9-81ED-4DB2-BD59-A6C34878D82A}">
                    <a16:rowId xmlns:a16="http://schemas.microsoft.com/office/drawing/2014/main" val="3143625637"/>
                  </a:ext>
                </a:extLst>
              </a:tr>
              <a:tr h="286870">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dirty="0"/>
                        <a:t>Construire plan projet CI-CD</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PO CI-CD</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01/2020</a:t>
                      </a:r>
                    </a:p>
                  </a:txBody>
                  <a:tcPr marL="36000" marR="36000" marT="36000" marB="36000"/>
                </a:tc>
                <a:extLst>
                  <a:ext uri="{0D108BD9-81ED-4DB2-BD59-A6C34878D82A}">
                    <a16:rowId xmlns:a16="http://schemas.microsoft.com/office/drawing/2014/main" val="2606874008"/>
                  </a:ext>
                </a:extLst>
              </a:tr>
              <a:tr h="259977">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dirty="0"/>
                        <a:t>Construire plan de conduite du changement et de formation</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err="1">
                          <a:solidFill>
                            <a:schemeClr val="dk1"/>
                          </a:solidFill>
                          <a:latin typeface="+mn-lt"/>
                          <a:ea typeface="+mn-ea"/>
                          <a:cs typeface="+mn-cs"/>
                        </a:rPr>
                        <a:t>Resp</a:t>
                      </a:r>
                      <a:r>
                        <a:rPr lang="fr-FR" sz="1100" kern="1200" baseline="0" dirty="0">
                          <a:solidFill>
                            <a:schemeClr val="dk1"/>
                          </a:solidFill>
                          <a:latin typeface="+mn-lt"/>
                          <a:ea typeface="+mn-ea"/>
                          <a:cs typeface="+mn-cs"/>
                        </a:rPr>
                        <a:t> transfo IT</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01/2020</a:t>
                      </a:r>
                    </a:p>
                  </a:txBody>
                  <a:tcPr marL="36000" marR="36000" marT="36000" marB="36000"/>
                </a:tc>
                <a:extLst>
                  <a:ext uri="{0D108BD9-81ED-4DB2-BD59-A6C34878D82A}">
                    <a16:rowId xmlns:a16="http://schemas.microsoft.com/office/drawing/2014/main" val="1015881058"/>
                  </a:ext>
                </a:extLst>
              </a:tr>
              <a:tr h="259977">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dirty="0"/>
                        <a:t>Elaborer les</a:t>
                      </a:r>
                      <a:r>
                        <a:rPr lang="fr-FR" sz="1100" baseline="0" dirty="0"/>
                        <a:t> descriptions de poste précises pour les différents rôles</a:t>
                      </a: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Management</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01/2020</a:t>
                      </a:r>
                    </a:p>
                  </a:txBody>
                  <a:tcPr marL="36000" marR="36000" marT="36000" marB="36000"/>
                </a:tc>
                <a:extLst>
                  <a:ext uri="{0D108BD9-81ED-4DB2-BD59-A6C34878D82A}">
                    <a16:rowId xmlns:a16="http://schemas.microsoft.com/office/drawing/2014/main" val="293081445"/>
                  </a:ext>
                </a:extLst>
              </a:tr>
              <a:tr h="259977">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dirty="0"/>
                        <a:t>Communiquer aux instances</a:t>
                      </a:r>
                      <a:r>
                        <a:rPr lang="fr-FR" sz="1100" baseline="0" dirty="0"/>
                        <a:t> sociales sur nouveaux rôles / fonctions</a:t>
                      </a: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DSI</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T1 2020</a:t>
                      </a:r>
                    </a:p>
                  </a:txBody>
                  <a:tcPr marL="36000" marR="36000" marT="36000" marB="36000"/>
                </a:tc>
                <a:extLst>
                  <a:ext uri="{0D108BD9-81ED-4DB2-BD59-A6C34878D82A}">
                    <a16:rowId xmlns:a16="http://schemas.microsoft.com/office/drawing/2014/main" val="2587273468"/>
                  </a:ext>
                </a:extLst>
              </a:tr>
            </a:tbl>
          </a:graphicData>
        </a:graphic>
      </p:graphicFrame>
    </p:spTree>
    <p:extLst>
      <p:ext uri="{BB962C8B-B14F-4D97-AF65-F5344CB8AC3E}">
        <p14:creationId xmlns:p14="http://schemas.microsoft.com/office/powerpoint/2010/main" val="1049281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21"/>
          <p:cNvSpPr txBox="1">
            <a:spLocks noGrp="1"/>
          </p:cNvSpPr>
          <p:nvPr>
            <p:ph type="title"/>
          </p:nvPr>
        </p:nvSpPr>
        <p:spPr>
          <a:xfrm>
            <a:off x="250825" y="1836263"/>
            <a:ext cx="5761038" cy="1021237"/>
          </a:xfrm>
          <a:prstGeom prst="rect">
            <a:avLst/>
          </a:prstGeom>
          <a:noFill/>
          <a:ln>
            <a:noFill/>
          </a:ln>
        </p:spPr>
        <p:txBody>
          <a:bodyPr spcFirstLastPara="1" wrap="square" lIns="36000" tIns="36000" rIns="0" bIns="0" anchor="b" anchorCtr="0">
            <a:noAutofit/>
          </a:bodyPr>
          <a:lstStyle/>
          <a:p>
            <a:pPr marL="0" lvl="0" indent="0" algn="l" rtl="0">
              <a:spcBef>
                <a:spcPts val="0"/>
              </a:spcBef>
              <a:spcAft>
                <a:spcPts val="0"/>
              </a:spcAft>
              <a:buClr>
                <a:srgbClr val="FFFFFF"/>
              </a:buClr>
              <a:buSzPts val="3200"/>
              <a:buFont typeface="Times New Roman"/>
              <a:buNone/>
            </a:pPr>
            <a:r>
              <a:rPr lang="fr-FR"/>
              <a:t>Gouvernance du Run Cloud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22"/>
          <p:cNvSpPr txBox="1">
            <a:spLocks noGrp="1"/>
          </p:cNvSpPr>
          <p:nvPr>
            <p:ph type="title"/>
          </p:nvPr>
        </p:nvSpPr>
        <p:spPr>
          <a:xfrm>
            <a:off x="250826" y="99765"/>
            <a:ext cx="8562180" cy="885527"/>
          </a:xfrm>
          <a:prstGeom prst="rect">
            <a:avLst/>
          </a:prstGeom>
          <a:noFill/>
          <a:ln>
            <a:noFill/>
          </a:ln>
        </p:spPr>
        <p:txBody>
          <a:bodyPr spcFirstLastPara="1" wrap="square" lIns="36000" tIns="36000" rIns="0" bIns="0" anchor="t" anchorCtr="0">
            <a:noAutofit/>
          </a:bodyPr>
          <a:lstStyle/>
          <a:p>
            <a:pPr marL="0" lvl="0" indent="0" algn="l" rtl="0">
              <a:spcBef>
                <a:spcPts val="0"/>
              </a:spcBef>
              <a:spcAft>
                <a:spcPts val="0"/>
              </a:spcAft>
              <a:buClr>
                <a:schemeClr val="dk2"/>
              </a:buClr>
              <a:buSzPts val="2400"/>
              <a:buFont typeface="Times New Roman"/>
              <a:buNone/>
            </a:pPr>
            <a:r>
              <a:rPr lang="fr-FR"/>
              <a:t>Objectif et ordre du jour des ateliers</a:t>
            </a:r>
            <a:endParaRPr/>
          </a:p>
        </p:txBody>
      </p:sp>
      <p:sp>
        <p:nvSpPr>
          <p:cNvPr id="536" name="Google Shape;536;p22"/>
          <p:cNvSpPr txBox="1">
            <a:spLocks noGrp="1"/>
          </p:cNvSpPr>
          <p:nvPr>
            <p:ph type="body" idx="1"/>
          </p:nvPr>
        </p:nvSpPr>
        <p:spPr>
          <a:xfrm>
            <a:off x="250823" y="3145531"/>
            <a:ext cx="8569327" cy="2088233"/>
          </a:xfrm>
          <a:prstGeom prst="rect">
            <a:avLst/>
          </a:prstGeom>
          <a:solidFill>
            <a:srgbClr val="F2F2F2"/>
          </a:solidFill>
          <a:ln>
            <a:noFill/>
          </a:ln>
        </p:spPr>
        <p:txBody>
          <a:bodyPr spcFirstLastPara="1" wrap="square" lIns="36000" tIns="0" rIns="0" bIns="0" anchor="t" anchorCtr="0">
            <a:noAutofit/>
          </a:bodyPr>
          <a:lstStyle/>
          <a:p>
            <a:pPr marL="0" lvl="0" indent="0" algn="ctr" rtl="0">
              <a:lnSpc>
                <a:spcPct val="100000"/>
              </a:lnSpc>
              <a:spcBef>
                <a:spcPts val="0"/>
              </a:spcBef>
              <a:spcAft>
                <a:spcPts val="0"/>
              </a:spcAft>
              <a:buSzPts val="1600"/>
              <a:buNone/>
            </a:pPr>
            <a:r>
              <a:rPr lang="fr-FR" sz="1600"/>
              <a:t>Nous examinerons cinq thèmes</a:t>
            </a:r>
            <a:endParaRPr/>
          </a:p>
          <a:p>
            <a:pPr marL="342900" lvl="0" indent="-342900" algn="l" rtl="0">
              <a:lnSpc>
                <a:spcPct val="100000"/>
              </a:lnSpc>
              <a:spcBef>
                <a:spcPts val="800"/>
              </a:spcBef>
              <a:spcAft>
                <a:spcPts val="0"/>
              </a:spcAft>
              <a:buSzPts val="1600"/>
              <a:buFont typeface="Times New Roman"/>
              <a:buAutoNum type="arabicPeriod"/>
            </a:pPr>
            <a:r>
              <a:rPr lang="fr-FR" sz="1600"/>
              <a:t>Gouvernance générale et comitologie</a:t>
            </a:r>
            <a:endParaRPr/>
          </a:p>
          <a:p>
            <a:pPr marL="342900" lvl="0" indent="-342900" algn="l" rtl="0">
              <a:lnSpc>
                <a:spcPct val="100000"/>
              </a:lnSpc>
              <a:spcBef>
                <a:spcPts val="800"/>
              </a:spcBef>
              <a:spcAft>
                <a:spcPts val="0"/>
              </a:spcAft>
              <a:buSzPts val="1600"/>
              <a:buFont typeface="Times New Roman"/>
              <a:buAutoNum type="arabicPeriod"/>
            </a:pPr>
            <a:r>
              <a:rPr lang="fr-FR" sz="1600"/>
              <a:t>Les principes de livraison des maintenances évolutives et correctives</a:t>
            </a:r>
            <a:endParaRPr/>
          </a:p>
          <a:p>
            <a:pPr marL="342900" lvl="0" indent="-342900" algn="l" rtl="0">
              <a:lnSpc>
                <a:spcPct val="100000"/>
              </a:lnSpc>
              <a:spcBef>
                <a:spcPts val="800"/>
              </a:spcBef>
              <a:spcAft>
                <a:spcPts val="0"/>
              </a:spcAft>
              <a:buSzPts val="1600"/>
              <a:buFont typeface="Times New Roman"/>
              <a:buAutoNum type="arabicPeriod"/>
            </a:pPr>
            <a:r>
              <a:rPr lang="fr-FR" sz="1600"/>
              <a:t>Le processus de support et traitement des incidents</a:t>
            </a:r>
            <a:endParaRPr/>
          </a:p>
          <a:p>
            <a:pPr marL="342900" lvl="0" indent="-342900" algn="l" rtl="0">
              <a:lnSpc>
                <a:spcPct val="100000"/>
              </a:lnSpc>
              <a:spcBef>
                <a:spcPts val="800"/>
              </a:spcBef>
              <a:spcAft>
                <a:spcPts val="0"/>
              </a:spcAft>
              <a:buSzPts val="1600"/>
              <a:buFont typeface="Times New Roman"/>
              <a:buAutoNum type="arabicPeriod"/>
            </a:pPr>
            <a:r>
              <a:rPr lang="fr-FR" sz="1600"/>
              <a:t>Le processus de supervision et remontées d’alertes</a:t>
            </a:r>
            <a:endParaRPr/>
          </a:p>
          <a:p>
            <a:pPr marL="0" lvl="0" indent="0" algn="l" rtl="0">
              <a:lnSpc>
                <a:spcPct val="100000"/>
              </a:lnSpc>
              <a:spcBef>
                <a:spcPts val="800"/>
              </a:spcBef>
              <a:spcAft>
                <a:spcPts val="0"/>
              </a:spcAft>
              <a:buSzPts val="1600"/>
              <a:buNone/>
            </a:pPr>
            <a:endParaRPr sz="1600"/>
          </a:p>
          <a:p>
            <a:pPr marL="0" lvl="0" indent="0" algn="l" rtl="0">
              <a:lnSpc>
                <a:spcPct val="100000"/>
              </a:lnSpc>
              <a:spcBef>
                <a:spcPts val="800"/>
              </a:spcBef>
              <a:spcAft>
                <a:spcPts val="0"/>
              </a:spcAft>
              <a:buSzPts val="1600"/>
              <a:buNone/>
            </a:pPr>
            <a:endParaRPr sz="1600"/>
          </a:p>
          <a:p>
            <a:pPr marL="342900" lvl="0" indent="-241300" algn="l" rtl="0">
              <a:lnSpc>
                <a:spcPct val="100000"/>
              </a:lnSpc>
              <a:spcBef>
                <a:spcPts val="800"/>
              </a:spcBef>
              <a:spcAft>
                <a:spcPts val="0"/>
              </a:spcAft>
              <a:buSzPts val="1600"/>
              <a:buFont typeface="Times New Roman"/>
              <a:buNone/>
            </a:pPr>
            <a:endParaRPr sz="1600"/>
          </a:p>
        </p:txBody>
      </p:sp>
      <p:sp>
        <p:nvSpPr>
          <p:cNvPr id="537" name="Google Shape;537;p22"/>
          <p:cNvSpPr txBox="1"/>
          <p:nvPr/>
        </p:nvSpPr>
        <p:spPr>
          <a:xfrm>
            <a:off x="250823" y="1140285"/>
            <a:ext cx="8569327" cy="1728193"/>
          </a:xfrm>
          <a:prstGeom prst="rect">
            <a:avLst/>
          </a:prstGeom>
          <a:solidFill>
            <a:srgbClr val="F5E7EA"/>
          </a:solidFill>
          <a:ln>
            <a:noFill/>
          </a:ln>
        </p:spPr>
        <p:txBody>
          <a:bodyPr spcFirstLastPara="1" wrap="square" lIns="36000" tIns="0" rIns="0" bIns="0" anchor="t" anchorCtr="0">
            <a:normAutofit/>
          </a:bodyPr>
          <a:lstStyle/>
          <a:p>
            <a:pPr marL="0" marR="0" lvl="0" indent="0" algn="just" rtl="0">
              <a:lnSpc>
                <a:spcPct val="100000"/>
              </a:lnSpc>
              <a:spcBef>
                <a:spcPts val="0"/>
              </a:spcBef>
              <a:spcAft>
                <a:spcPts val="0"/>
              </a:spcAft>
              <a:buClr>
                <a:srgbClr val="D82034"/>
              </a:buClr>
              <a:buSzPts val="1200"/>
              <a:buFont typeface="Arial"/>
              <a:buNone/>
            </a:pPr>
            <a:r>
              <a:rPr lang="fr-FR" sz="1200">
                <a:solidFill>
                  <a:schemeClr val="dk1"/>
                </a:solidFill>
                <a:latin typeface="Arial"/>
                <a:ea typeface="Arial"/>
                <a:cs typeface="Arial"/>
                <a:sym typeface="Arial"/>
              </a:rPr>
              <a:t>Aujourd’hui seul le Cloud Data Science est en production. Cette plateforme n’a pas de SLA, ne bénéficie pas d’une organisation spécifique pour gérer le run. Une seule personne est compétente pour faire la construction et l’exploitation de la landing zone.</a:t>
            </a:r>
            <a:endParaRPr/>
          </a:p>
          <a:p>
            <a:pPr marL="0" marR="0" lvl="0" indent="0" algn="just" rtl="0">
              <a:lnSpc>
                <a:spcPct val="100000"/>
              </a:lnSpc>
              <a:spcBef>
                <a:spcPts val="800"/>
              </a:spcBef>
              <a:spcAft>
                <a:spcPts val="0"/>
              </a:spcAft>
              <a:buClr>
                <a:srgbClr val="D82034"/>
              </a:buClr>
              <a:buSzPts val="1200"/>
              <a:buFont typeface="Arial"/>
              <a:buNone/>
            </a:pPr>
            <a:r>
              <a:rPr lang="fr-FR" sz="1200">
                <a:solidFill>
                  <a:schemeClr val="dk1"/>
                </a:solidFill>
                <a:latin typeface="Arial"/>
                <a:ea typeface="Arial"/>
                <a:cs typeface="Arial"/>
                <a:sym typeface="Arial"/>
              </a:rPr>
              <a:t>Face à l’augmentation prévue du nombre d’applications métier qui iront dans le cloud, face également à leur plus grande criticité métier, il est nécessaire de prévoir une organisation, des processus, un outillage adapté.</a:t>
            </a:r>
            <a:endParaRPr/>
          </a:p>
          <a:p>
            <a:pPr marL="0" marR="0" lvl="0" indent="0" algn="just" rtl="0">
              <a:lnSpc>
                <a:spcPct val="100000"/>
              </a:lnSpc>
              <a:spcBef>
                <a:spcPts val="800"/>
              </a:spcBef>
              <a:spcAft>
                <a:spcPts val="0"/>
              </a:spcAft>
              <a:buClr>
                <a:srgbClr val="D82034"/>
              </a:buClr>
              <a:buSzPts val="1200"/>
              <a:buFont typeface="Arial"/>
              <a:buNone/>
            </a:pPr>
            <a:r>
              <a:rPr lang="fr-FR" sz="1200">
                <a:solidFill>
                  <a:schemeClr val="dk1"/>
                </a:solidFill>
                <a:latin typeface="Arial"/>
                <a:ea typeface="Arial"/>
                <a:cs typeface="Arial"/>
                <a:sym typeface="Arial"/>
              </a:rPr>
              <a:t>Notre objectif ici est de définir comment opérer les applications parvenant en production sur 2019 – 2020 : on envisage aujourd’hui les nouveaux use case data science (fin 2019), My Swiss Life, la plateforme d’API pour les distributeurs, la centralisation des logs.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23"/>
          <p:cNvSpPr txBox="1">
            <a:spLocks noGrp="1"/>
          </p:cNvSpPr>
          <p:nvPr>
            <p:ph type="title"/>
          </p:nvPr>
        </p:nvSpPr>
        <p:spPr>
          <a:xfrm>
            <a:off x="250826" y="99765"/>
            <a:ext cx="8562180" cy="885527"/>
          </a:xfrm>
          <a:prstGeom prst="rect">
            <a:avLst/>
          </a:prstGeom>
          <a:noFill/>
          <a:ln>
            <a:noFill/>
          </a:ln>
        </p:spPr>
        <p:txBody>
          <a:bodyPr spcFirstLastPara="1" wrap="square" lIns="36000" tIns="36000" rIns="0" bIns="0" anchor="t" anchorCtr="0">
            <a:noAutofit/>
          </a:bodyPr>
          <a:lstStyle/>
          <a:p>
            <a:pPr marL="0" lvl="0" indent="0" algn="l" rtl="0">
              <a:spcBef>
                <a:spcPts val="0"/>
              </a:spcBef>
              <a:spcAft>
                <a:spcPts val="0"/>
              </a:spcAft>
              <a:buClr>
                <a:schemeClr val="dk2"/>
              </a:buClr>
              <a:buSzPts val="2400"/>
              <a:buFont typeface="Times New Roman"/>
              <a:buNone/>
            </a:pPr>
            <a:r>
              <a:rPr lang="fr-FR"/>
              <a:t>Gouvernance générale et Comitologie </a:t>
            </a:r>
            <a:br>
              <a:rPr lang="fr-FR"/>
            </a:br>
            <a:r>
              <a:rPr lang="fr-FR" sz="1400"/>
              <a:t>(source : guideline 17.2 sur gouvernance de l’IT)</a:t>
            </a:r>
            <a:endParaRPr/>
          </a:p>
        </p:txBody>
      </p:sp>
      <p:sp>
        <p:nvSpPr>
          <p:cNvPr id="543" name="Google Shape;543;p23"/>
          <p:cNvSpPr txBox="1">
            <a:spLocks noGrp="1"/>
          </p:cNvSpPr>
          <p:nvPr>
            <p:ph type="body" idx="1"/>
          </p:nvPr>
        </p:nvSpPr>
        <p:spPr>
          <a:xfrm>
            <a:off x="3347864" y="2281436"/>
            <a:ext cx="5465142" cy="3148992"/>
          </a:xfrm>
          <a:prstGeom prst="rect">
            <a:avLst/>
          </a:prstGeom>
          <a:solidFill>
            <a:srgbClr val="F2F2F2"/>
          </a:solidFill>
          <a:ln w="12700" cap="flat" cmpd="sng">
            <a:solidFill>
              <a:srgbClr val="A5A5A5"/>
            </a:solidFill>
            <a:prstDash val="solid"/>
            <a:round/>
            <a:headEnd type="none" w="sm" len="sm"/>
            <a:tailEnd type="none" w="sm" len="sm"/>
          </a:ln>
        </p:spPr>
        <p:txBody>
          <a:bodyPr spcFirstLastPara="1" wrap="square" lIns="72000" tIns="72000" rIns="72000" bIns="72000" anchor="ctr" anchorCtr="0">
            <a:normAutofit/>
          </a:bodyPr>
          <a:lstStyle/>
          <a:p>
            <a:pPr marL="180000" lvl="0" indent="-180000" algn="l" rtl="0">
              <a:lnSpc>
                <a:spcPct val="100000"/>
              </a:lnSpc>
              <a:spcBef>
                <a:spcPts val="0"/>
              </a:spcBef>
              <a:spcAft>
                <a:spcPts val="0"/>
              </a:spcAft>
              <a:buSzPts val="1200"/>
              <a:buChar char="•"/>
            </a:pPr>
            <a:r>
              <a:rPr lang="fr-FR" sz="1200"/>
              <a:t>L’adoption du Cloud ne modifie pas la gouvernance d’ensemble de la DSI</a:t>
            </a:r>
            <a:endParaRPr sz="1200"/>
          </a:p>
          <a:p>
            <a:pPr marL="396000" lvl="1" indent="-180000" algn="l" rtl="0">
              <a:lnSpc>
                <a:spcPct val="100000"/>
              </a:lnSpc>
              <a:spcBef>
                <a:spcPts val="800"/>
              </a:spcBef>
              <a:spcAft>
                <a:spcPts val="0"/>
              </a:spcAft>
              <a:buSzPts val="1100"/>
              <a:buChar char="–"/>
            </a:pPr>
            <a:r>
              <a:rPr lang="fr-FR" sz="1100"/>
              <a:t>Une gouvernance fournisseur stratégique est montée et vient alimenter les organes de gouvernance en place</a:t>
            </a:r>
            <a:endParaRPr/>
          </a:p>
          <a:p>
            <a:pPr marL="396000" lvl="1" indent="-180000" algn="l" rtl="0">
              <a:lnSpc>
                <a:spcPct val="100000"/>
              </a:lnSpc>
              <a:spcBef>
                <a:spcPts val="600"/>
              </a:spcBef>
              <a:spcAft>
                <a:spcPts val="0"/>
              </a:spcAft>
              <a:buSzPts val="1100"/>
              <a:buChar char="–"/>
            </a:pPr>
            <a:r>
              <a:rPr lang="fr-FR" sz="1100"/>
              <a:t>De même la qualité de service et les coûts sur le Cloud sont mesurées via les outils du fournisseur de Cloud et alimentent les comités de suivi du Run :  Comité QoS, les CCI, es CCI+, suivis financiers</a:t>
            </a:r>
            <a:endParaRPr/>
          </a:p>
          <a:p>
            <a:pPr marL="180000" lvl="0" indent="-103800" algn="l" rtl="0">
              <a:lnSpc>
                <a:spcPct val="100000"/>
              </a:lnSpc>
              <a:spcBef>
                <a:spcPts val="600"/>
              </a:spcBef>
              <a:spcAft>
                <a:spcPts val="0"/>
              </a:spcAft>
              <a:buSzPts val="1200"/>
              <a:buNone/>
            </a:pPr>
            <a:endParaRPr sz="1200"/>
          </a:p>
          <a:p>
            <a:pPr marL="180000" lvl="0" indent="-180000" algn="l" rtl="0">
              <a:lnSpc>
                <a:spcPct val="100000"/>
              </a:lnSpc>
              <a:spcBef>
                <a:spcPts val="800"/>
              </a:spcBef>
              <a:spcAft>
                <a:spcPts val="0"/>
              </a:spcAft>
              <a:buSzPts val="1200"/>
              <a:buChar char="•"/>
            </a:pPr>
            <a:r>
              <a:rPr lang="fr-FR" sz="1200"/>
              <a:t>Le Cloud permet d’identifier plus facilement les infrastructures consommées par une application. Cela permettra d’évoluer à terme vers une gouvernance de l’infra au sein même des patrimoines métier.</a:t>
            </a:r>
            <a:endParaRPr/>
          </a:p>
          <a:p>
            <a:pPr marL="396000" lvl="1" indent="-180000" algn="l" rtl="0">
              <a:lnSpc>
                <a:spcPct val="100000"/>
              </a:lnSpc>
              <a:spcBef>
                <a:spcPts val="800"/>
              </a:spcBef>
              <a:spcAft>
                <a:spcPts val="0"/>
              </a:spcAft>
              <a:buSzPts val="1100"/>
              <a:buChar char="–"/>
            </a:pPr>
            <a:r>
              <a:rPr lang="fr-FR" sz="1100"/>
              <a:t>Suivi « natif » de la qualité de service de manière standardisée au travers des outils du fournisseur de Cloud</a:t>
            </a:r>
            <a:endParaRPr/>
          </a:p>
          <a:p>
            <a:pPr marL="396000" lvl="1" indent="-180000" algn="l" rtl="0">
              <a:lnSpc>
                <a:spcPct val="100000"/>
              </a:lnSpc>
              <a:spcBef>
                <a:spcPts val="600"/>
              </a:spcBef>
              <a:spcAft>
                <a:spcPts val="0"/>
              </a:spcAft>
              <a:buSzPts val="1100"/>
              <a:buChar char="–"/>
            </a:pPr>
            <a:r>
              <a:rPr lang="fr-FR" sz="1100"/>
              <a:t>Suivi des coûts réel via les outils du fournisseur de Cloud</a:t>
            </a:r>
            <a:endParaRPr/>
          </a:p>
        </p:txBody>
      </p:sp>
      <p:pic>
        <p:nvPicPr>
          <p:cNvPr id="544" name="Google Shape;544;p23"/>
          <p:cNvPicPr preferRelativeResize="0"/>
          <p:nvPr/>
        </p:nvPicPr>
        <p:blipFill rotWithShape="1">
          <a:blip r:embed="rId3">
            <a:alphaModFix/>
          </a:blip>
          <a:srcRect r="43016"/>
          <a:stretch/>
        </p:blipFill>
        <p:spPr>
          <a:xfrm>
            <a:off x="611560" y="2281436"/>
            <a:ext cx="2606512" cy="3148992"/>
          </a:xfrm>
          <a:prstGeom prst="rect">
            <a:avLst/>
          </a:prstGeom>
          <a:noFill/>
          <a:ln w="12700" cap="flat" cmpd="sng">
            <a:solidFill>
              <a:srgbClr val="A5A5A5"/>
            </a:solidFill>
            <a:prstDash val="solid"/>
            <a:round/>
            <a:headEnd type="none" w="sm" len="sm"/>
            <a:tailEnd type="none" w="sm" len="sm"/>
          </a:ln>
        </p:spPr>
      </p:pic>
      <p:sp>
        <p:nvSpPr>
          <p:cNvPr id="545" name="Google Shape;545;p23"/>
          <p:cNvSpPr/>
          <p:nvPr/>
        </p:nvSpPr>
        <p:spPr>
          <a:xfrm>
            <a:off x="323528" y="1273324"/>
            <a:ext cx="8489478" cy="795089"/>
          </a:xfrm>
          <a:prstGeom prst="rect">
            <a:avLst/>
          </a:prstGeom>
          <a:noFill/>
          <a:ln>
            <a:noFill/>
          </a:ln>
        </p:spPr>
        <p:txBody>
          <a:bodyPr spcFirstLastPara="1" wrap="square" lIns="91425" tIns="45700" rIns="91425" bIns="45700" anchor="t" anchorCtr="0">
            <a:spAutoFit/>
          </a:bodyPr>
          <a:lstStyle/>
          <a:p>
            <a:pPr marL="180000" marR="0" lvl="0" indent="-180000" algn="l" rtl="0">
              <a:spcBef>
                <a:spcPts val="0"/>
              </a:spcBef>
              <a:spcAft>
                <a:spcPts val="0"/>
              </a:spcAft>
              <a:buClr>
                <a:srgbClr val="D82034"/>
              </a:buClr>
              <a:buSzPts val="1300"/>
              <a:buFont typeface="Arial"/>
              <a:buChar char="•"/>
            </a:pPr>
            <a:r>
              <a:rPr lang="fr-FR" sz="1300">
                <a:solidFill>
                  <a:srgbClr val="000000"/>
                </a:solidFill>
                <a:latin typeface="Arial"/>
                <a:ea typeface="Arial"/>
                <a:cs typeface="Arial"/>
                <a:sym typeface="Arial"/>
              </a:rPr>
              <a:t>Gouvernance : </a:t>
            </a:r>
            <a:r>
              <a:rPr lang="fr-FR" sz="1300" b="1">
                <a:solidFill>
                  <a:srgbClr val="000000"/>
                </a:solidFill>
                <a:latin typeface="Arial"/>
                <a:ea typeface="Arial"/>
                <a:cs typeface="Arial"/>
                <a:sym typeface="Arial"/>
              </a:rPr>
              <a:t>on conserve les organes en place </a:t>
            </a:r>
            <a:r>
              <a:rPr lang="fr-FR" sz="1300">
                <a:solidFill>
                  <a:srgbClr val="000000"/>
                </a:solidFill>
                <a:latin typeface="Arial"/>
                <a:ea typeface="Arial"/>
                <a:cs typeface="Arial"/>
                <a:sym typeface="Arial"/>
              </a:rPr>
              <a:t>(CCI CCI+ etc) et on les alimente avec la dimension Cloud</a:t>
            </a:r>
            <a:endParaRPr/>
          </a:p>
          <a:p>
            <a:pPr marL="180000" marR="0" lvl="0" indent="-180000" algn="l" rtl="0">
              <a:spcBef>
                <a:spcPts val="800"/>
              </a:spcBef>
              <a:spcAft>
                <a:spcPts val="0"/>
              </a:spcAft>
              <a:buClr>
                <a:srgbClr val="D82034"/>
              </a:buClr>
              <a:buSzPts val="1300"/>
              <a:buFont typeface="Arial"/>
              <a:buChar char="•"/>
            </a:pPr>
            <a:r>
              <a:rPr lang="fr-FR" sz="1300" b="1">
                <a:solidFill>
                  <a:srgbClr val="000000"/>
                </a:solidFill>
                <a:latin typeface="Arial"/>
                <a:ea typeface="Arial"/>
                <a:cs typeface="Arial"/>
                <a:sym typeface="Arial"/>
              </a:rPr>
              <a:t>Le SLA d’une application migrée dans le Cloud n’est pas modifi</a:t>
            </a:r>
            <a:r>
              <a:rPr lang="fr-FR" sz="1300">
                <a:solidFill>
                  <a:srgbClr val="000000"/>
                </a:solidFill>
                <a:latin typeface="Arial"/>
                <a:ea typeface="Arial"/>
                <a:cs typeface="Arial"/>
                <a:sym typeface="Arial"/>
              </a:rPr>
              <a:t>é au lancement sur AWS. Après une période d’observation le SLA pourra être revu à la hausse en fonction des résultats.</a:t>
            </a:r>
            <a:endParaRPr/>
          </a:p>
        </p:txBody>
      </p:sp>
      <p:pic>
        <p:nvPicPr>
          <p:cNvPr id="6" name="Image 5">
            <a:extLst>
              <a:ext uri="{FF2B5EF4-FFF2-40B4-BE49-F238E27FC236}">
                <a16:creationId xmlns:a16="http://schemas.microsoft.com/office/drawing/2014/main" id="{7B7E3683-9F54-664D-A714-A3D42D5502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7694" y="150621"/>
            <a:ext cx="1082743" cy="97868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4"/>
          <p:cNvSpPr txBox="1">
            <a:spLocks noGrp="1"/>
          </p:cNvSpPr>
          <p:nvPr>
            <p:ph type="title"/>
          </p:nvPr>
        </p:nvSpPr>
        <p:spPr>
          <a:xfrm>
            <a:off x="250826" y="99765"/>
            <a:ext cx="8562180" cy="885527"/>
          </a:xfrm>
          <a:prstGeom prst="rect">
            <a:avLst/>
          </a:prstGeom>
          <a:noFill/>
          <a:ln>
            <a:noFill/>
          </a:ln>
        </p:spPr>
        <p:txBody>
          <a:bodyPr spcFirstLastPara="1" wrap="square" lIns="36000" tIns="36000" rIns="0" bIns="0" anchor="t" anchorCtr="0">
            <a:noAutofit/>
          </a:bodyPr>
          <a:lstStyle/>
          <a:p>
            <a:pPr marL="0" lvl="0" indent="0" algn="l" rtl="0">
              <a:spcBef>
                <a:spcPts val="0"/>
              </a:spcBef>
              <a:spcAft>
                <a:spcPts val="0"/>
              </a:spcAft>
              <a:buClr>
                <a:schemeClr val="dk2"/>
              </a:buClr>
              <a:buSzPts val="2400"/>
              <a:buFont typeface="Times New Roman"/>
              <a:buNone/>
            </a:pPr>
            <a:r>
              <a:rPr lang="fr-FR"/>
              <a:t>Principes de livraison des maintenances correctives et applicatives</a:t>
            </a:r>
            <a:endParaRPr/>
          </a:p>
        </p:txBody>
      </p:sp>
      <p:sp>
        <p:nvSpPr>
          <p:cNvPr id="551" name="Google Shape;551;p24"/>
          <p:cNvSpPr txBox="1">
            <a:spLocks noGrp="1"/>
          </p:cNvSpPr>
          <p:nvPr>
            <p:ph type="body" idx="1"/>
          </p:nvPr>
        </p:nvSpPr>
        <p:spPr>
          <a:xfrm>
            <a:off x="395536" y="1345332"/>
            <a:ext cx="8569327" cy="3168352"/>
          </a:xfrm>
          <a:prstGeom prst="rect">
            <a:avLst/>
          </a:prstGeom>
          <a:noFill/>
          <a:ln>
            <a:noFill/>
          </a:ln>
        </p:spPr>
        <p:txBody>
          <a:bodyPr spcFirstLastPara="1" wrap="square" lIns="36000" tIns="0" rIns="0" bIns="0" anchor="t" anchorCtr="0">
            <a:normAutofit/>
          </a:bodyPr>
          <a:lstStyle/>
          <a:p>
            <a:pPr marL="180000" lvl="0" indent="-180000" algn="l" rtl="0">
              <a:lnSpc>
                <a:spcPct val="90000"/>
              </a:lnSpc>
              <a:spcBef>
                <a:spcPts val="0"/>
              </a:spcBef>
              <a:spcAft>
                <a:spcPts val="0"/>
              </a:spcAft>
              <a:buSzPts val="1300"/>
              <a:buChar char="•"/>
            </a:pPr>
            <a:r>
              <a:rPr lang="fr-FR" b="1"/>
              <a:t>On livre dans chaque environnement des packages complets appli + infra</a:t>
            </a:r>
            <a:r>
              <a:rPr lang="fr-FR"/>
              <a:t>.</a:t>
            </a:r>
            <a:endParaRPr/>
          </a:p>
          <a:p>
            <a:pPr marL="396000" lvl="1" indent="-180000" algn="l" rtl="0">
              <a:lnSpc>
                <a:spcPct val="90000"/>
              </a:lnSpc>
              <a:spcBef>
                <a:spcPts val="800"/>
              </a:spcBef>
              <a:spcAft>
                <a:spcPts val="0"/>
              </a:spcAft>
              <a:buSzPts val="1200"/>
              <a:buChar char="–"/>
            </a:pPr>
            <a:r>
              <a:rPr lang="fr-FR"/>
              <a:t>La chaîne CI-CD incorpore des tests unitaires automatisés, des tests de qualité de code, des contrôles de sécurité du code, des tests fonctionnels de non régression (tests de bout en bout)</a:t>
            </a:r>
            <a:endParaRPr/>
          </a:p>
          <a:p>
            <a:pPr marL="396000" lvl="1" indent="-180000" algn="l" rtl="0">
              <a:lnSpc>
                <a:spcPct val="90000"/>
              </a:lnSpc>
              <a:spcBef>
                <a:spcPts val="600"/>
              </a:spcBef>
              <a:spcAft>
                <a:spcPts val="0"/>
              </a:spcAft>
              <a:buSzPts val="1200"/>
              <a:buChar char="–"/>
            </a:pPr>
            <a:r>
              <a:rPr lang="fr-FR"/>
              <a:t>La logique de mise en production est la création d’un nouvel environnement complet, à côté du précédent (« cattle, not pet »), et ouverture progressive (Canary testing, Blue/Green deployment, Feature Flipping…). Les risques sont moindres, d’autant que l’ensemble a été testé sur les autres environnements en amont.</a:t>
            </a:r>
            <a:endParaRPr/>
          </a:p>
          <a:p>
            <a:pPr marL="180000" lvl="0" indent="-180000" algn="l" rtl="0">
              <a:lnSpc>
                <a:spcPct val="90000"/>
              </a:lnSpc>
              <a:spcBef>
                <a:spcPts val="1800"/>
              </a:spcBef>
              <a:spcAft>
                <a:spcPts val="0"/>
              </a:spcAft>
              <a:buSzPts val="1300"/>
              <a:buChar char="•"/>
            </a:pPr>
            <a:r>
              <a:rPr lang="fr-FR" b="1"/>
              <a:t>L’équipe applicative est autonome </a:t>
            </a:r>
            <a:r>
              <a:rPr lang="fr-FR"/>
              <a:t>pour livrer en DTU et recette, et n’a pas besoin d’autre interlocuteur que son interlocuteur Ops pour livrer en prod. </a:t>
            </a:r>
            <a:endParaRPr/>
          </a:p>
          <a:p>
            <a:pPr marL="396000" lvl="1" indent="-180000" algn="l" rtl="0">
              <a:lnSpc>
                <a:spcPct val="90000"/>
              </a:lnSpc>
              <a:spcBef>
                <a:spcPts val="800"/>
              </a:spcBef>
              <a:spcAft>
                <a:spcPts val="0"/>
              </a:spcAft>
              <a:buSzPts val="1200"/>
              <a:buChar char="–"/>
            </a:pPr>
            <a:r>
              <a:rPr lang="fr-FR"/>
              <a:t>Mais organisation de contrôles à posteriori par équipe Plateforme Cloud (respect des normes, des consignes de sécurité…)</a:t>
            </a:r>
            <a:endParaRPr/>
          </a:p>
          <a:p>
            <a:pPr marL="180000" lvl="0" indent="-180000" algn="l" rtl="0">
              <a:lnSpc>
                <a:spcPct val="90000"/>
              </a:lnSpc>
              <a:spcBef>
                <a:spcPts val="1800"/>
              </a:spcBef>
              <a:spcAft>
                <a:spcPts val="0"/>
              </a:spcAft>
              <a:buSzPts val="1300"/>
              <a:buChar char="•"/>
            </a:pPr>
            <a:r>
              <a:rPr lang="fr-FR" b="1"/>
              <a:t>Chaque livraison en production est tracée </a:t>
            </a:r>
            <a:r>
              <a:rPr lang="fr-FR"/>
              <a:t>par un change Snow et un PV de recette comme aujourd’hui. </a:t>
            </a:r>
            <a:endParaRPr/>
          </a:p>
          <a:p>
            <a:pPr marL="396000" lvl="1" indent="-180000" algn="l" rtl="0">
              <a:lnSpc>
                <a:spcPct val="90000"/>
              </a:lnSpc>
              <a:spcBef>
                <a:spcPts val="800"/>
              </a:spcBef>
              <a:spcAft>
                <a:spcPts val="0"/>
              </a:spcAft>
              <a:buSzPts val="1200"/>
              <a:buChar char="–"/>
            </a:pPr>
            <a:r>
              <a:rPr lang="fr-FR"/>
              <a:t>Option : validation par le RA, pas de CAB, change automatique?</a:t>
            </a:r>
            <a:endParaRPr/>
          </a:p>
          <a:p>
            <a:pPr marL="180000" lvl="0" indent="-97450" algn="l" rtl="0">
              <a:lnSpc>
                <a:spcPct val="90000"/>
              </a:lnSpc>
              <a:spcBef>
                <a:spcPts val="600"/>
              </a:spcBef>
              <a:spcAft>
                <a:spcPts val="0"/>
              </a:spcAft>
              <a:buSzPts val="13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25"/>
          <p:cNvSpPr txBox="1">
            <a:spLocks noGrp="1"/>
          </p:cNvSpPr>
          <p:nvPr>
            <p:ph type="title"/>
          </p:nvPr>
        </p:nvSpPr>
        <p:spPr>
          <a:xfrm>
            <a:off x="250826" y="99765"/>
            <a:ext cx="8562180" cy="885527"/>
          </a:xfrm>
          <a:prstGeom prst="rect">
            <a:avLst/>
          </a:prstGeom>
          <a:noFill/>
          <a:ln>
            <a:noFill/>
          </a:ln>
        </p:spPr>
        <p:txBody>
          <a:bodyPr spcFirstLastPara="1" wrap="square" lIns="36000" tIns="36000" rIns="0" bIns="0" anchor="t" anchorCtr="0">
            <a:noAutofit/>
          </a:bodyPr>
          <a:lstStyle/>
          <a:p>
            <a:pPr marL="0" lvl="0" indent="0" algn="l" rtl="0">
              <a:spcBef>
                <a:spcPts val="0"/>
              </a:spcBef>
              <a:spcAft>
                <a:spcPts val="0"/>
              </a:spcAft>
              <a:buClr>
                <a:schemeClr val="dk2"/>
              </a:buClr>
              <a:buSzPts val="2400"/>
              <a:buFont typeface="Times New Roman"/>
              <a:buNone/>
            </a:pPr>
            <a:r>
              <a:rPr lang="fr-FR"/>
              <a:t>Processus de support aux utilisateurs et traitement des incidents</a:t>
            </a:r>
            <a:endParaRPr/>
          </a:p>
        </p:txBody>
      </p:sp>
      <p:sp>
        <p:nvSpPr>
          <p:cNvPr id="557" name="Google Shape;557;p25"/>
          <p:cNvSpPr txBox="1"/>
          <p:nvPr/>
        </p:nvSpPr>
        <p:spPr>
          <a:xfrm>
            <a:off x="5140182" y="3882162"/>
            <a:ext cx="655954" cy="415498"/>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fr-FR" sz="700">
                <a:solidFill>
                  <a:srgbClr val="33CC33"/>
                </a:solidFill>
                <a:latin typeface="Arial"/>
                <a:ea typeface="Arial"/>
                <a:cs typeface="Arial"/>
                <a:sym typeface="Arial"/>
              </a:rPr>
              <a:t>Scrum team dont Binôme Devops</a:t>
            </a:r>
            <a:endParaRPr sz="700">
              <a:solidFill>
                <a:srgbClr val="33CC33"/>
              </a:solidFill>
              <a:latin typeface="Arial"/>
              <a:ea typeface="Arial"/>
              <a:cs typeface="Arial"/>
              <a:sym typeface="Arial"/>
            </a:endParaRPr>
          </a:p>
        </p:txBody>
      </p:sp>
      <p:cxnSp>
        <p:nvCxnSpPr>
          <p:cNvPr id="558" name="Google Shape;558;p25"/>
          <p:cNvCxnSpPr>
            <a:stCxn id="559" idx="3"/>
            <a:endCxn id="557" idx="1"/>
          </p:cNvCxnSpPr>
          <p:nvPr/>
        </p:nvCxnSpPr>
        <p:spPr>
          <a:xfrm>
            <a:off x="3826786" y="3495536"/>
            <a:ext cx="1313400" cy="594300"/>
          </a:xfrm>
          <a:prstGeom prst="curvedConnector3">
            <a:avLst>
              <a:gd name="adj1" fmla="val 50000"/>
            </a:avLst>
          </a:prstGeom>
          <a:noFill/>
          <a:ln w="9525" cap="flat" cmpd="sng">
            <a:solidFill>
              <a:srgbClr val="00B050"/>
            </a:solidFill>
            <a:prstDash val="dash"/>
            <a:round/>
            <a:headEnd type="none" w="sm" len="sm"/>
            <a:tailEnd type="triangle" w="med" len="med"/>
          </a:ln>
        </p:spPr>
      </p:cxnSp>
      <p:pic>
        <p:nvPicPr>
          <p:cNvPr id="560" name="Google Shape;560;p25"/>
          <p:cNvPicPr preferRelativeResize="0"/>
          <p:nvPr/>
        </p:nvPicPr>
        <p:blipFill rotWithShape="1">
          <a:blip r:embed="rId3">
            <a:alphaModFix/>
          </a:blip>
          <a:srcRect t="36560" b="43279"/>
          <a:stretch/>
        </p:blipFill>
        <p:spPr>
          <a:xfrm>
            <a:off x="4215202" y="3827828"/>
            <a:ext cx="655954" cy="132239"/>
          </a:xfrm>
          <a:prstGeom prst="rect">
            <a:avLst/>
          </a:prstGeom>
          <a:noFill/>
          <a:ln>
            <a:noFill/>
          </a:ln>
        </p:spPr>
      </p:pic>
      <p:cxnSp>
        <p:nvCxnSpPr>
          <p:cNvPr id="561" name="Google Shape;561;p25"/>
          <p:cNvCxnSpPr>
            <a:stCxn id="557" idx="3"/>
            <a:endCxn id="562" idx="1"/>
          </p:cNvCxnSpPr>
          <p:nvPr/>
        </p:nvCxnSpPr>
        <p:spPr>
          <a:xfrm rot="10800000" flipH="1">
            <a:off x="5796136" y="2180111"/>
            <a:ext cx="1431900" cy="1909800"/>
          </a:xfrm>
          <a:prstGeom prst="curvedConnector3">
            <a:avLst>
              <a:gd name="adj1" fmla="val 50000"/>
            </a:avLst>
          </a:prstGeom>
          <a:noFill/>
          <a:ln w="9525" cap="flat" cmpd="sng">
            <a:solidFill>
              <a:srgbClr val="00B050"/>
            </a:solidFill>
            <a:prstDash val="dash"/>
            <a:round/>
            <a:headEnd type="none" w="sm" len="sm"/>
            <a:tailEnd type="triangle" w="med" len="med"/>
          </a:ln>
        </p:spPr>
      </p:cxnSp>
      <p:cxnSp>
        <p:nvCxnSpPr>
          <p:cNvPr id="563" name="Google Shape;563;p25"/>
          <p:cNvCxnSpPr>
            <a:stCxn id="557" idx="3"/>
            <a:endCxn id="564" idx="1"/>
          </p:cNvCxnSpPr>
          <p:nvPr/>
        </p:nvCxnSpPr>
        <p:spPr>
          <a:xfrm rot="10800000" flipH="1">
            <a:off x="5796136" y="3454211"/>
            <a:ext cx="1425900" cy="635700"/>
          </a:xfrm>
          <a:prstGeom prst="curvedConnector3">
            <a:avLst>
              <a:gd name="adj1" fmla="val 50000"/>
            </a:avLst>
          </a:prstGeom>
          <a:noFill/>
          <a:ln w="9525" cap="flat" cmpd="sng">
            <a:solidFill>
              <a:srgbClr val="00B050"/>
            </a:solidFill>
            <a:prstDash val="dash"/>
            <a:round/>
            <a:headEnd type="none" w="sm" len="sm"/>
            <a:tailEnd type="triangle" w="med" len="med"/>
          </a:ln>
        </p:spPr>
      </p:cxnSp>
      <p:pic>
        <p:nvPicPr>
          <p:cNvPr id="565" name="Google Shape;565;p25"/>
          <p:cNvPicPr preferRelativeResize="0"/>
          <p:nvPr/>
        </p:nvPicPr>
        <p:blipFill rotWithShape="1">
          <a:blip r:embed="rId4">
            <a:alphaModFix/>
          </a:blip>
          <a:srcRect/>
          <a:stretch/>
        </p:blipFill>
        <p:spPr>
          <a:xfrm>
            <a:off x="167685" y="1668610"/>
            <a:ext cx="432854" cy="609653"/>
          </a:xfrm>
          <a:prstGeom prst="rect">
            <a:avLst/>
          </a:prstGeom>
          <a:noFill/>
          <a:ln>
            <a:noFill/>
          </a:ln>
        </p:spPr>
      </p:pic>
      <p:pic>
        <p:nvPicPr>
          <p:cNvPr id="566" name="Google Shape;566;p25"/>
          <p:cNvPicPr preferRelativeResize="0"/>
          <p:nvPr/>
        </p:nvPicPr>
        <p:blipFill rotWithShape="1">
          <a:blip r:embed="rId5">
            <a:alphaModFix/>
          </a:blip>
          <a:srcRect/>
          <a:stretch/>
        </p:blipFill>
        <p:spPr>
          <a:xfrm>
            <a:off x="1596797" y="2435633"/>
            <a:ext cx="353599" cy="554784"/>
          </a:xfrm>
          <a:prstGeom prst="rect">
            <a:avLst/>
          </a:prstGeom>
          <a:noFill/>
          <a:ln>
            <a:noFill/>
          </a:ln>
        </p:spPr>
      </p:pic>
      <p:pic>
        <p:nvPicPr>
          <p:cNvPr id="567" name="Google Shape;567;p25"/>
          <p:cNvPicPr preferRelativeResize="0"/>
          <p:nvPr/>
        </p:nvPicPr>
        <p:blipFill rotWithShape="1">
          <a:blip r:embed="rId6">
            <a:alphaModFix/>
          </a:blip>
          <a:srcRect/>
          <a:stretch/>
        </p:blipFill>
        <p:spPr>
          <a:xfrm>
            <a:off x="1560218" y="1698820"/>
            <a:ext cx="426757" cy="609653"/>
          </a:xfrm>
          <a:prstGeom prst="rect">
            <a:avLst/>
          </a:prstGeom>
          <a:noFill/>
          <a:ln>
            <a:noFill/>
          </a:ln>
        </p:spPr>
      </p:pic>
      <p:pic>
        <p:nvPicPr>
          <p:cNvPr id="559" name="Google Shape;559;p25"/>
          <p:cNvPicPr preferRelativeResize="0"/>
          <p:nvPr/>
        </p:nvPicPr>
        <p:blipFill rotWithShape="1">
          <a:blip r:embed="rId7">
            <a:alphaModFix/>
          </a:blip>
          <a:srcRect/>
          <a:stretch/>
        </p:blipFill>
        <p:spPr>
          <a:xfrm>
            <a:off x="3314678" y="3190710"/>
            <a:ext cx="512108" cy="609653"/>
          </a:xfrm>
          <a:prstGeom prst="rect">
            <a:avLst/>
          </a:prstGeom>
          <a:noFill/>
          <a:ln>
            <a:noFill/>
          </a:ln>
        </p:spPr>
      </p:pic>
      <p:cxnSp>
        <p:nvCxnSpPr>
          <p:cNvPr id="568" name="Google Shape;568;p25"/>
          <p:cNvCxnSpPr>
            <a:stCxn id="569" idx="3"/>
            <a:endCxn id="559" idx="1"/>
          </p:cNvCxnSpPr>
          <p:nvPr/>
        </p:nvCxnSpPr>
        <p:spPr>
          <a:xfrm rot="10800000" flipH="1">
            <a:off x="1254720" y="3495624"/>
            <a:ext cx="2060100" cy="599700"/>
          </a:xfrm>
          <a:prstGeom prst="curvedConnector3">
            <a:avLst>
              <a:gd name="adj1" fmla="val 49997"/>
            </a:avLst>
          </a:prstGeom>
          <a:noFill/>
          <a:ln w="9525" cap="flat" cmpd="sng">
            <a:solidFill>
              <a:srgbClr val="A01731"/>
            </a:solidFill>
            <a:prstDash val="solid"/>
            <a:round/>
            <a:headEnd type="none" w="sm" len="sm"/>
            <a:tailEnd type="triangle" w="med" len="med"/>
          </a:ln>
        </p:spPr>
      </p:cxnSp>
      <p:cxnSp>
        <p:nvCxnSpPr>
          <p:cNvPr id="570" name="Google Shape;570;p25"/>
          <p:cNvCxnSpPr>
            <a:stCxn id="571" idx="3"/>
            <a:endCxn id="566" idx="1"/>
          </p:cNvCxnSpPr>
          <p:nvPr/>
        </p:nvCxnSpPr>
        <p:spPr>
          <a:xfrm rot="10800000" flipH="1">
            <a:off x="712673" y="2713011"/>
            <a:ext cx="884100" cy="264600"/>
          </a:xfrm>
          <a:prstGeom prst="curvedConnector3">
            <a:avLst>
              <a:gd name="adj1" fmla="val 50000"/>
            </a:avLst>
          </a:prstGeom>
          <a:noFill/>
          <a:ln w="9525" cap="flat" cmpd="sng">
            <a:solidFill>
              <a:srgbClr val="A01731"/>
            </a:solidFill>
            <a:prstDash val="solid"/>
            <a:round/>
            <a:headEnd type="none" w="sm" len="sm"/>
            <a:tailEnd type="triangle" w="med" len="med"/>
          </a:ln>
        </p:spPr>
      </p:cxnSp>
      <p:cxnSp>
        <p:nvCxnSpPr>
          <p:cNvPr id="572" name="Google Shape;572;p25"/>
          <p:cNvCxnSpPr>
            <a:stCxn id="565" idx="3"/>
            <a:endCxn id="567" idx="1"/>
          </p:cNvCxnSpPr>
          <p:nvPr/>
        </p:nvCxnSpPr>
        <p:spPr>
          <a:xfrm>
            <a:off x="600539" y="1973436"/>
            <a:ext cx="959700" cy="30300"/>
          </a:xfrm>
          <a:prstGeom prst="curvedConnector3">
            <a:avLst>
              <a:gd name="adj1" fmla="val 50000"/>
            </a:avLst>
          </a:prstGeom>
          <a:noFill/>
          <a:ln w="9525" cap="flat" cmpd="sng">
            <a:solidFill>
              <a:srgbClr val="A01731"/>
            </a:solidFill>
            <a:prstDash val="solid"/>
            <a:round/>
            <a:headEnd type="none" w="sm" len="sm"/>
            <a:tailEnd type="triangle" w="med" len="med"/>
          </a:ln>
        </p:spPr>
      </p:cxnSp>
      <p:cxnSp>
        <p:nvCxnSpPr>
          <p:cNvPr id="573" name="Google Shape;573;p25"/>
          <p:cNvCxnSpPr>
            <a:stCxn id="567" idx="3"/>
            <a:endCxn id="559" idx="1"/>
          </p:cNvCxnSpPr>
          <p:nvPr/>
        </p:nvCxnSpPr>
        <p:spPr>
          <a:xfrm>
            <a:off x="1986975" y="2003646"/>
            <a:ext cx="1327800" cy="1491900"/>
          </a:xfrm>
          <a:prstGeom prst="curvedConnector3">
            <a:avLst>
              <a:gd name="adj1" fmla="val 50000"/>
            </a:avLst>
          </a:prstGeom>
          <a:noFill/>
          <a:ln w="9525" cap="flat" cmpd="sng">
            <a:solidFill>
              <a:srgbClr val="A01731"/>
            </a:solidFill>
            <a:prstDash val="solid"/>
            <a:round/>
            <a:headEnd type="none" w="sm" len="sm"/>
            <a:tailEnd type="triangle" w="med" len="med"/>
          </a:ln>
        </p:spPr>
      </p:cxnSp>
      <p:cxnSp>
        <p:nvCxnSpPr>
          <p:cNvPr id="574" name="Google Shape;574;p25"/>
          <p:cNvCxnSpPr>
            <a:stCxn id="566" idx="3"/>
            <a:endCxn id="559" idx="1"/>
          </p:cNvCxnSpPr>
          <p:nvPr/>
        </p:nvCxnSpPr>
        <p:spPr>
          <a:xfrm>
            <a:off x="1950396" y="2713025"/>
            <a:ext cx="1364400" cy="782400"/>
          </a:xfrm>
          <a:prstGeom prst="curvedConnector3">
            <a:avLst>
              <a:gd name="adj1" fmla="val 50000"/>
            </a:avLst>
          </a:prstGeom>
          <a:noFill/>
          <a:ln w="9525" cap="flat" cmpd="sng">
            <a:solidFill>
              <a:srgbClr val="A01731"/>
            </a:solidFill>
            <a:prstDash val="solid"/>
            <a:round/>
            <a:headEnd type="none" w="sm" len="sm"/>
            <a:tailEnd type="triangle" w="med" len="med"/>
          </a:ln>
        </p:spPr>
      </p:cxnSp>
      <p:cxnSp>
        <p:nvCxnSpPr>
          <p:cNvPr id="575" name="Google Shape;575;p25"/>
          <p:cNvCxnSpPr>
            <a:stCxn id="559" idx="3"/>
            <a:endCxn id="576" idx="1"/>
          </p:cNvCxnSpPr>
          <p:nvPr/>
        </p:nvCxnSpPr>
        <p:spPr>
          <a:xfrm rot="10800000" flipH="1">
            <a:off x="3826786" y="3098636"/>
            <a:ext cx="1190100" cy="396900"/>
          </a:xfrm>
          <a:prstGeom prst="curvedConnector3">
            <a:avLst>
              <a:gd name="adj1" fmla="val 50000"/>
            </a:avLst>
          </a:prstGeom>
          <a:noFill/>
          <a:ln w="9525" cap="flat" cmpd="sng">
            <a:solidFill>
              <a:srgbClr val="A01731"/>
            </a:solidFill>
            <a:prstDash val="solid"/>
            <a:round/>
            <a:headEnd type="none" w="sm" len="sm"/>
            <a:tailEnd type="triangle" w="med" len="med"/>
          </a:ln>
        </p:spPr>
      </p:cxnSp>
      <p:cxnSp>
        <p:nvCxnSpPr>
          <p:cNvPr id="577" name="Google Shape;577;p25"/>
          <p:cNvCxnSpPr>
            <a:stCxn id="576" idx="3"/>
            <a:endCxn id="564" idx="1"/>
          </p:cNvCxnSpPr>
          <p:nvPr/>
        </p:nvCxnSpPr>
        <p:spPr>
          <a:xfrm>
            <a:off x="5718023" y="3098645"/>
            <a:ext cx="1503900" cy="355500"/>
          </a:xfrm>
          <a:prstGeom prst="curvedConnector3">
            <a:avLst>
              <a:gd name="adj1" fmla="val 50000"/>
            </a:avLst>
          </a:prstGeom>
          <a:noFill/>
          <a:ln w="9525" cap="flat" cmpd="sng">
            <a:solidFill>
              <a:srgbClr val="A01731"/>
            </a:solidFill>
            <a:prstDash val="solid"/>
            <a:round/>
            <a:headEnd type="none" w="sm" len="sm"/>
            <a:tailEnd type="triangle" w="med" len="med"/>
          </a:ln>
        </p:spPr>
      </p:cxnSp>
      <p:cxnSp>
        <p:nvCxnSpPr>
          <p:cNvPr id="578" name="Google Shape;578;p25"/>
          <p:cNvCxnSpPr>
            <a:stCxn id="576" idx="3"/>
            <a:endCxn id="562" idx="1"/>
          </p:cNvCxnSpPr>
          <p:nvPr/>
        </p:nvCxnSpPr>
        <p:spPr>
          <a:xfrm rot="10800000" flipH="1">
            <a:off x="5718023" y="2180045"/>
            <a:ext cx="1510200" cy="918600"/>
          </a:xfrm>
          <a:prstGeom prst="curvedConnector3">
            <a:avLst>
              <a:gd name="adj1" fmla="val 50000"/>
            </a:avLst>
          </a:prstGeom>
          <a:noFill/>
          <a:ln w="9525" cap="flat" cmpd="sng">
            <a:solidFill>
              <a:srgbClr val="A01731"/>
            </a:solidFill>
            <a:prstDash val="solid"/>
            <a:round/>
            <a:headEnd type="none" w="sm" len="sm"/>
            <a:tailEnd type="triangle" w="med" len="med"/>
          </a:ln>
        </p:spPr>
      </p:cxnSp>
      <p:pic>
        <p:nvPicPr>
          <p:cNvPr id="579" name="Google Shape;579;p25"/>
          <p:cNvPicPr preferRelativeResize="0"/>
          <p:nvPr/>
        </p:nvPicPr>
        <p:blipFill rotWithShape="1">
          <a:blip r:embed="rId8">
            <a:alphaModFix/>
          </a:blip>
          <a:srcRect/>
          <a:stretch/>
        </p:blipFill>
        <p:spPr>
          <a:xfrm>
            <a:off x="3190357" y="1714061"/>
            <a:ext cx="670618" cy="579170"/>
          </a:xfrm>
          <a:prstGeom prst="rect">
            <a:avLst/>
          </a:prstGeom>
          <a:noFill/>
          <a:ln>
            <a:noFill/>
          </a:ln>
        </p:spPr>
      </p:pic>
      <p:cxnSp>
        <p:nvCxnSpPr>
          <p:cNvPr id="580" name="Google Shape;580;p25"/>
          <p:cNvCxnSpPr>
            <a:stCxn id="567" idx="3"/>
          </p:cNvCxnSpPr>
          <p:nvPr/>
        </p:nvCxnSpPr>
        <p:spPr>
          <a:xfrm>
            <a:off x="1986975" y="2003646"/>
            <a:ext cx="1203300" cy="12600"/>
          </a:xfrm>
          <a:prstGeom prst="curvedConnector3">
            <a:avLst>
              <a:gd name="adj1" fmla="val 50000"/>
            </a:avLst>
          </a:prstGeom>
          <a:noFill/>
          <a:ln w="9525" cap="flat" cmpd="sng">
            <a:solidFill>
              <a:srgbClr val="A01731"/>
            </a:solidFill>
            <a:prstDash val="solid"/>
            <a:round/>
            <a:headEnd type="none" w="sm" len="sm"/>
            <a:tailEnd type="triangle" w="med" len="med"/>
          </a:ln>
        </p:spPr>
      </p:cxnSp>
      <p:cxnSp>
        <p:nvCxnSpPr>
          <p:cNvPr id="581" name="Google Shape;581;p25"/>
          <p:cNvCxnSpPr>
            <a:stCxn id="579" idx="3"/>
            <a:endCxn id="582" idx="1"/>
          </p:cNvCxnSpPr>
          <p:nvPr/>
        </p:nvCxnSpPr>
        <p:spPr>
          <a:xfrm>
            <a:off x="3860975" y="2003646"/>
            <a:ext cx="1183500" cy="600"/>
          </a:xfrm>
          <a:prstGeom prst="curvedConnector3">
            <a:avLst>
              <a:gd name="adj1" fmla="val 50000"/>
            </a:avLst>
          </a:prstGeom>
          <a:noFill/>
          <a:ln w="9525" cap="flat" cmpd="sng">
            <a:solidFill>
              <a:srgbClr val="A01731"/>
            </a:solidFill>
            <a:prstDash val="solid"/>
            <a:round/>
            <a:headEnd type="none" w="sm" len="sm"/>
            <a:tailEnd type="triangle" w="med" len="med"/>
          </a:ln>
        </p:spPr>
      </p:cxnSp>
      <p:cxnSp>
        <p:nvCxnSpPr>
          <p:cNvPr id="583" name="Google Shape;583;p25"/>
          <p:cNvCxnSpPr>
            <a:stCxn id="571" idx="3"/>
            <a:endCxn id="559" idx="1"/>
          </p:cNvCxnSpPr>
          <p:nvPr/>
        </p:nvCxnSpPr>
        <p:spPr>
          <a:xfrm>
            <a:off x="712673" y="2977611"/>
            <a:ext cx="2601900" cy="517800"/>
          </a:xfrm>
          <a:prstGeom prst="curvedConnector3">
            <a:avLst>
              <a:gd name="adj1" fmla="val 50002"/>
            </a:avLst>
          </a:prstGeom>
          <a:noFill/>
          <a:ln w="9525" cap="flat" cmpd="sng">
            <a:solidFill>
              <a:srgbClr val="A01731"/>
            </a:solidFill>
            <a:prstDash val="solid"/>
            <a:round/>
            <a:headEnd type="none" w="sm" len="sm"/>
            <a:tailEnd type="triangle" w="med" len="med"/>
          </a:ln>
        </p:spPr>
      </p:cxnSp>
      <p:cxnSp>
        <p:nvCxnSpPr>
          <p:cNvPr id="584" name="Google Shape;584;p25"/>
          <p:cNvCxnSpPr>
            <a:stCxn id="559" idx="3"/>
            <a:endCxn id="582" idx="1"/>
          </p:cNvCxnSpPr>
          <p:nvPr/>
        </p:nvCxnSpPr>
        <p:spPr>
          <a:xfrm rot="10800000" flipH="1">
            <a:off x="3826786" y="2003636"/>
            <a:ext cx="1217700" cy="1491900"/>
          </a:xfrm>
          <a:prstGeom prst="curvedConnector3">
            <a:avLst>
              <a:gd name="adj1" fmla="val 50000"/>
            </a:avLst>
          </a:prstGeom>
          <a:noFill/>
          <a:ln w="9525" cap="flat" cmpd="sng">
            <a:solidFill>
              <a:srgbClr val="A01731"/>
            </a:solidFill>
            <a:prstDash val="solid"/>
            <a:round/>
            <a:headEnd type="none" w="sm" len="sm"/>
            <a:tailEnd type="triangle" w="med" len="med"/>
          </a:ln>
        </p:spPr>
      </p:cxnSp>
      <p:cxnSp>
        <p:nvCxnSpPr>
          <p:cNvPr id="585" name="Google Shape;585;p25"/>
          <p:cNvCxnSpPr>
            <a:stCxn id="582" idx="3"/>
            <a:endCxn id="562" idx="1"/>
          </p:cNvCxnSpPr>
          <p:nvPr/>
        </p:nvCxnSpPr>
        <p:spPr>
          <a:xfrm>
            <a:off x="5690588" y="2003646"/>
            <a:ext cx="1537500" cy="176400"/>
          </a:xfrm>
          <a:prstGeom prst="curvedConnector3">
            <a:avLst>
              <a:gd name="adj1" fmla="val 50000"/>
            </a:avLst>
          </a:prstGeom>
          <a:noFill/>
          <a:ln w="9525" cap="flat" cmpd="sng">
            <a:solidFill>
              <a:srgbClr val="A01731"/>
            </a:solidFill>
            <a:prstDash val="solid"/>
            <a:round/>
            <a:headEnd type="none" w="sm" len="sm"/>
            <a:tailEnd type="triangle" w="med" len="med"/>
          </a:ln>
        </p:spPr>
      </p:cxnSp>
      <p:pic>
        <p:nvPicPr>
          <p:cNvPr id="586" name="Google Shape;586;p25"/>
          <p:cNvPicPr preferRelativeResize="0"/>
          <p:nvPr/>
        </p:nvPicPr>
        <p:blipFill rotWithShape="1">
          <a:blip r:embed="rId9">
            <a:alphaModFix/>
          </a:blip>
          <a:srcRect/>
          <a:stretch/>
        </p:blipFill>
        <p:spPr>
          <a:xfrm>
            <a:off x="5995042" y="1958827"/>
            <a:ext cx="295810" cy="115037"/>
          </a:xfrm>
          <a:prstGeom prst="rect">
            <a:avLst/>
          </a:prstGeom>
          <a:noFill/>
          <a:ln>
            <a:noFill/>
          </a:ln>
        </p:spPr>
      </p:pic>
      <p:pic>
        <p:nvPicPr>
          <p:cNvPr id="587" name="Google Shape;587;p25"/>
          <p:cNvPicPr preferRelativeResize="0"/>
          <p:nvPr/>
        </p:nvPicPr>
        <p:blipFill rotWithShape="1">
          <a:blip r:embed="rId3">
            <a:alphaModFix/>
          </a:blip>
          <a:srcRect t="36560" b="43279"/>
          <a:stretch/>
        </p:blipFill>
        <p:spPr>
          <a:xfrm>
            <a:off x="1534289" y="3993366"/>
            <a:ext cx="655954" cy="132239"/>
          </a:xfrm>
          <a:prstGeom prst="rect">
            <a:avLst/>
          </a:prstGeom>
          <a:noFill/>
          <a:ln>
            <a:noFill/>
          </a:ln>
        </p:spPr>
      </p:pic>
      <p:pic>
        <p:nvPicPr>
          <p:cNvPr id="588" name="Google Shape;588;p25"/>
          <p:cNvPicPr preferRelativeResize="0"/>
          <p:nvPr/>
        </p:nvPicPr>
        <p:blipFill rotWithShape="1">
          <a:blip r:embed="rId9">
            <a:alphaModFix/>
          </a:blip>
          <a:srcRect/>
          <a:stretch/>
        </p:blipFill>
        <p:spPr>
          <a:xfrm>
            <a:off x="4283777" y="1946128"/>
            <a:ext cx="295810" cy="115037"/>
          </a:xfrm>
          <a:prstGeom prst="rect">
            <a:avLst/>
          </a:prstGeom>
          <a:noFill/>
          <a:ln>
            <a:noFill/>
          </a:ln>
        </p:spPr>
      </p:pic>
      <p:pic>
        <p:nvPicPr>
          <p:cNvPr id="589" name="Google Shape;589;p25"/>
          <p:cNvPicPr preferRelativeResize="0"/>
          <p:nvPr/>
        </p:nvPicPr>
        <p:blipFill rotWithShape="1">
          <a:blip r:embed="rId3">
            <a:alphaModFix/>
          </a:blip>
          <a:srcRect t="36560" b="43279"/>
          <a:stretch/>
        </p:blipFill>
        <p:spPr>
          <a:xfrm>
            <a:off x="5690588" y="3943382"/>
            <a:ext cx="655954" cy="132239"/>
          </a:xfrm>
          <a:prstGeom prst="rect">
            <a:avLst/>
          </a:prstGeom>
          <a:noFill/>
          <a:ln>
            <a:noFill/>
          </a:ln>
        </p:spPr>
      </p:pic>
      <p:pic>
        <p:nvPicPr>
          <p:cNvPr id="590" name="Google Shape;590;p25"/>
          <p:cNvPicPr preferRelativeResize="0"/>
          <p:nvPr/>
        </p:nvPicPr>
        <p:blipFill rotWithShape="1">
          <a:blip r:embed="rId10">
            <a:alphaModFix/>
          </a:blip>
          <a:srcRect l="22785" t="21020" r="22784" b="28579"/>
          <a:stretch/>
        </p:blipFill>
        <p:spPr>
          <a:xfrm>
            <a:off x="803537" y="1931638"/>
            <a:ext cx="144016" cy="144016"/>
          </a:xfrm>
          <a:prstGeom prst="rect">
            <a:avLst/>
          </a:prstGeom>
          <a:noFill/>
          <a:ln>
            <a:noFill/>
          </a:ln>
        </p:spPr>
      </p:pic>
      <p:pic>
        <p:nvPicPr>
          <p:cNvPr id="591" name="Google Shape;591;p25"/>
          <p:cNvPicPr preferRelativeResize="0"/>
          <p:nvPr/>
        </p:nvPicPr>
        <p:blipFill rotWithShape="1">
          <a:blip r:embed="rId11">
            <a:alphaModFix/>
          </a:blip>
          <a:srcRect t="16042" b="15989"/>
          <a:stretch/>
        </p:blipFill>
        <p:spPr>
          <a:xfrm>
            <a:off x="943207" y="1933182"/>
            <a:ext cx="207344" cy="140928"/>
          </a:xfrm>
          <a:prstGeom prst="rect">
            <a:avLst/>
          </a:prstGeom>
          <a:noFill/>
          <a:ln>
            <a:noFill/>
          </a:ln>
        </p:spPr>
      </p:pic>
      <p:pic>
        <p:nvPicPr>
          <p:cNvPr id="592" name="Google Shape;592;p25"/>
          <p:cNvPicPr preferRelativeResize="0"/>
          <p:nvPr/>
        </p:nvPicPr>
        <p:blipFill rotWithShape="1">
          <a:blip r:embed="rId10">
            <a:alphaModFix/>
          </a:blip>
          <a:srcRect l="22785" t="21020" r="22784" b="28579"/>
          <a:stretch/>
        </p:blipFill>
        <p:spPr>
          <a:xfrm>
            <a:off x="1725388" y="3046438"/>
            <a:ext cx="144016" cy="144016"/>
          </a:xfrm>
          <a:prstGeom prst="rect">
            <a:avLst/>
          </a:prstGeom>
          <a:noFill/>
          <a:ln>
            <a:noFill/>
          </a:ln>
        </p:spPr>
      </p:pic>
      <p:pic>
        <p:nvPicPr>
          <p:cNvPr id="593" name="Google Shape;593;p25"/>
          <p:cNvPicPr preferRelativeResize="0"/>
          <p:nvPr/>
        </p:nvPicPr>
        <p:blipFill rotWithShape="1">
          <a:blip r:embed="rId11">
            <a:alphaModFix/>
          </a:blip>
          <a:srcRect t="16042" b="15989"/>
          <a:stretch/>
        </p:blipFill>
        <p:spPr>
          <a:xfrm>
            <a:off x="1868042" y="3188436"/>
            <a:ext cx="207344" cy="140928"/>
          </a:xfrm>
          <a:prstGeom prst="rect">
            <a:avLst/>
          </a:prstGeom>
          <a:noFill/>
          <a:ln>
            <a:noFill/>
          </a:ln>
        </p:spPr>
      </p:pic>
      <p:pic>
        <p:nvPicPr>
          <p:cNvPr id="594" name="Google Shape;594;p25"/>
          <p:cNvPicPr preferRelativeResize="0"/>
          <p:nvPr/>
        </p:nvPicPr>
        <p:blipFill rotWithShape="1">
          <a:blip r:embed="rId10">
            <a:alphaModFix/>
          </a:blip>
          <a:srcRect l="22785" t="21020" r="22784" b="28579"/>
          <a:stretch/>
        </p:blipFill>
        <p:spPr>
          <a:xfrm>
            <a:off x="1004828" y="2739437"/>
            <a:ext cx="144016" cy="144016"/>
          </a:xfrm>
          <a:prstGeom prst="rect">
            <a:avLst/>
          </a:prstGeom>
          <a:noFill/>
          <a:ln>
            <a:noFill/>
          </a:ln>
        </p:spPr>
      </p:pic>
      <p:pic>
        <p:nvPicPr>
          <p:cNvPr id="595" name="Google Shape;595;p25"/>
          <p:cNvPicPr preferRelativeResize="0"/>
          <p:nvPr/>
        </p:nvPicPr>
        <p:blipFill rotWithShape="1">
          <a:blip r:embed="rId11">
            <a:alphaModFix/>
          </a:blip>
          <a:srcRect t="16042" b="15989"/>
          <a:stretch/>
        </p:blipFill>
        <p:spPr>
          <a:xfrm>
            <a:off x="1100507" y="2654299"/>
            <a:ext cx="207344" cy="140928"/>
          </a:xfrm>
          <a:prstGeom prst="rect">
            <a:avLst/>
          </a:prstGeom>
          <a:noFill/>
          <a:ln>
            <a:noFill/>
          </a:ln>
        </p:spPr>
      </p:pic>
      <p:pic>
        <p:nvPicPr>
          <p:cNvPr id="596" name="Google Shape;596;p25"/>
          <p:cNvPicPr preferRelativeResize="0"/>
          <p:nvPr/>
        </p:nvPicPr>
        <p:blipFill rotWithShape="1">
          <a:blip r:embed="rId10">
            <a:alphaModFix/>
          </a:blip>
          <a:srcRect l="22785" t="21020" r="22784" b="28579"/>
          <a:stretch/>
        </p:blipFill>
        <p:spPr>
          <a:xfrm>
            <a:off x="2593342" y="2010561"/>
            <a:ext cx="144016" cy="144016"/>
          </a:xfrm>
          <a:prstGeom prst="rect">
            <a:avLst/>
          </a:prstGeom>
          <a:noFill/>
          <a:ln>
            <a:noFill/>
          </a:ln>
        </p:spPr>
      </p:pic>
      <p:pic>
        <p:nvPicPr>
          <p:cNvPr id="597" name="Google Shape;597;p25"/>
          <p:cNvPicPr preferRelativeResize="0"/>
          <p:nvPr/>
        </p:nvPicPr>
        <p:blipFill rotWithShape="1">
          <a:blip r:embed="rId3">
            <a:alphaModFix/>
          </a:blip>
          <a:srcRect t="36560" b="43279"/>
          <a:stretch/>
        </p:blipFill>
        <p:spPr>
          <a:xfrm>
            <a:off x="5869997" y="3007407"/>
            <a:ext cx="655954" cy="132239"/>
          </a:xfrm>
          <a:prstGeom prst="rect">
            <a:avLst/>
          </a:prstGeom>
          <a:noFill/>
          <a:ln>
            <a:noFill/>
          </a:ln>
        </p:spPr>
      </p:pic>
      <p:pic>
        <p:nvPicPr>
          <p:cNvPr id="598" name="Google Shape;598;p25"/>
          <p:cNvPicPr preferRelativeResize="0"/>
          <p:nvPr/>
        </p:nvPicPr>
        <p:blipFill rotWithShape="1">
          <a:blip r:embed="rId3">
            <a:alphaModFix/>
          </a:blip>
          <a:srcRect t="36560" b="43279"/>
          <a:stretch/>
        </p:blipFill>
        <p:spPr>
          <a:xfrm>
            <a:off x="4244346" y="3342048"/>
            <a:ext cx="655954" cy="132239"/>
          </a:xfrm>
          <a:prstGeom prst="rect">
            <a:avLst/>
          </a:prstGeom>
          <a:noFill/>
          <a:ln>
            <a:noFill/>
          </a:ln>
        </p:spPr>
      </p:pic>
      <p:pic>
        <p:nvPicPr>
          <p:cNvPr id="599" name="Google Shape;599;p25"/>
          <p:cNvPicPr preferRelativeResize="0"/>
          <p:nvPr/>
        </p:nvPicPr>
        <p:blipFill rotWithShape="1">
          <a:blip r:embed="rId3">
            <a:alphaModFix/>
          </a:blip>
          <a:srcRect t="36560" b="43279"/>
          <a:stretch/>
        </p:blipFill>
        <p:spPr>
          <a:xfrm>
            <a:off x="4183458" y="2767726"/>
            <a:ext cx="655954" cy="132239"/>
          </a:xfrm>
          <a:prstGeom prst="rect">
            <a:avLst/>
          </a:prstGeom>
          <a:noFill/>
          <a:ln>
            <a:noFill/>
          </a:ln>
        </p:spPr>
      </p:pic>
      <p:pic>
        <p:nvPicPr>
          <p:cNvPr id="600" name="Google Shape;600;p25"/>
          <p:cNvPicPr preferRelativeResize="0"/>
          <p:nvPr/>
        </p:nvPicPr>
        <p:blipFill rotWithShape="1">
          <a:blip r:embed="rId10">
            <a:alphaModFix/>
          </a:blip>
          <a:srcRect l="22785" t="21020" r="22784" b="28579"/>
          <a:stretch/>
        </p:blipFill>
        <p:spPr>
          <a:xfrm>
            <a:off x="2169297" y="3800363"/>
            <a:ext cx="144016" cy="144016"/>
          </a:xfrm>
          <a:prstGeom prst="rect">
            <a:avLst/>
          </a:prstGeom>
          <a:noFill/>
          <a:ln>
            <a:noFill/>
          </a:ln>
        </p:spPr>
      </p:pic>
      <p:pic>
        <p:nvPicPr>
          <p:cNvPr id="601" name="Google Shape;601;p25"/>
          <p:cNvPicPr preferRelativeResize="0"/>
          <p:nvPr/>
        </p:nvPicPr>
        <p:blipFill rotWithShape="1">
          <a:blip r:embed="rId12">
            <a:alphaModFix/>
          </a:blip>
          <a:srcRect l="22785" t="21020" r="22784" b="28579"/>
          <a:stretch/>
        </p:blipFill>
        <p:spPr>
          <a:xfrm>
            <a:off x="2520371" y="3088248"/>
            <a:ext cx="188101" cy="188101"/>
          </a:xfrm>
          <a:prstGeom prst="rect">
            <a:avLst/>
          </a:prstGeom>
          <a:noFill/>
          <a:ln>
            <a:noFill/>
          </a:ln>
        </p:spPr>
      </p:pic>
      <p:pic>
        <p:nvPicPr>
          <p:cNvPr id="602" name="Google Shape;602;p25"/>
          <p:cNvPicPr preferRelativeResize="0"/>
          <p:nvPr/>
        </p:nvPicPr>
        <p:blipFill rotWithShape="1">
          <a:blip r:embed="rId11">
            <a:alphaModFix/>
          </a:blip>
          <a:srcRect t="16042" b="15989"/>
          <a:stretch/>
        </p:blipFill>
        <p:spPr>
          <a:xfrm>
            <a:off x="2772803" y="3130624"/>
            <a:ext cx="207344" cy="140928"/>
          </a:xfrm>
          <a:prstGeom prst="rect">
            <a:avLst/>
          </a:prstGeom>
          <a:noFill/>
          <a:ln>
            <a:noFill/>
          </a:ln>
        </p:spPr>
      </p:pic>
      <p:cxnSp>
        <p:nvCxnSpPr>
          <p:cNvPr id="603" name="Google Shape;603;p25"/>
          <p:cNvCxnSpPr>
            <a:endCxn id="579" idx="1"/>
          </p:cNvCxnSpPr>
          <p:nvPr/>
        </p:nvCxnSpPr>
        <p:spPr>
          <a:xfrm rot="10800000" flipH="1">
            <a:off x="1906057" y="2003646"/>
            <a:ext cx="1284300" cy="709500"/>
          </a:xfrm>
          <a:prstGeom prst="curvedConnector3">
            <a:avLst>
              <a:gd name="adj1" fmla="val 50000"/>
            </a:avLst>
          </a:prstGeom>
          <a:noFill/>
          <a:ln w="9525" cap="flat" cmpd="sng">
            <a:solidFill>
              <a:srgbClr val="A01731"/>
            </a:solidFill>
            <a:prstDash val="solid"/>
            <a:round/>
            <a:headEnd type="none" w="sm" len="sm"/>
            <a:tailEnd type="triangle" w="med" len="med"/>
          </a:ln>
        </p:spPr>
      </p:cxnSp>
      <p:pic>
        <p:nvPicPr>
          <p:cNvPr id="604" name="Google Shape;604;p25"/>
          <p:cNvPicPr preferRelativeResize="0"/>
          <p:nvPr/>
        </p:nvPicPr>
        <p:blipFill rotWithShape="1">
          <a:blip r:embed="rId11">
            <a:alphaModFix/>
          </a:blip>
          <a:srcRect t="16042" b="15989"/>
          <a:stretch/>
        </p:blipFill>
        <p:spPr>
          <a:xfrm>
            <a:off x="2762998" y="1970540"/>
            <a:ext cx="207344" cy="140928"/>
          </a:xfrm>
          <a:prstGeom prst="rect">
            <a:avLst/>
          </a:prstGeom>
          <a:noFill/>
          <a:ln>
            <a:noFill/>
          </a:ln>
        </p:spPr>
      </p:pic>
      <p:pic>
        <p:nvPicPr>
          <p:cNvPr id="605" name="Google Shape;605;p25"/>
          <p:cNvPicPr preferRelativeResize="0"/>
          <p:nvPr/>
        </p:nvPicPr>
        <p:blipFill rotWithShape="1">
          <a:blip r:embed="rId3">
            <a:alphaModFix/>
          </a:blip>
          <a:srcRect t="36560" b="43279"/>
          <a:stretch/>
        </p:blipFill>
        <p:spPr>
          <a:xfrm>
            <a:off x="1902809" y="3350090"/>
            <a:ext cx="655954" cy="132239"/>
          </a:xfrm>
          <a:prstGeom prst="rect">
            <a:avLst/>
          </a:prstGeom>
          <a:noFill/>
          <a:ln>
            <a:noFill/>
          </a:ln>
        </p:spPr>
      </p:pic>
      <p:pic>
        <p:nvPicPr>
          <p:cNvPr id="606" name="Google Shape;606;p25"/>
          <p:cNvPicPr preferRelativeResize="0"/>
          <p:nvPr/>
        </p:nvPicPr>
        <p:blipFill rotWithShape="1">
          <a:blip r:embed="rId3">
            <a:alphaModFix/>
          </a:blip>
          <a:srcRect t="36560" b="43279"/>
          <a:stretch/>
        </p:blipFill>
        <p:spPr>
          <a:xfrm>
            <a:off x="2304174" y="2930296"/>
            <a:ext cx="655954" cy="132239"/>
          </a:xfrm>
          <a:prstGeom prst="rect">
            <a:avLst/>
          </a:prstGeom>
          <a:noFill/>
          <a:ln>
            <a:noFill/>
          </a:ln>
        </p:spPr>
      </p:pic>
      <p:pic>
        <p:nvPicPr>
          <p:cNvPr id="571" name="Google Shape;571;p25"/>
          <p:cNvPicPr preferRelativeResize="0"/>
          <p:nvPr/>
        </p:nvPicPr>
        <p:blipFill rotWithShape="1">
          <a:blip r:embed="rId13">
            <a:alphaModFix/>
          </a:blip>
          <a:srcRect/>
          <a:stretch/>
        </p:blipFill>
        <p:spPr>
          <a:xfrm>
            <a:off x="32684" y="2513982"/>
            <a:ext cx="679989" cy="927258"/>
          </a:xfrm>
          <a:prstGeom prst="rect">
            <a:avLst/>
          </a:prstGeom>
          <a:noFill/>
          <a:ln>
            <a:noFill/>
          </a:ln>
        </p:spPr>
      </p:pic>
      <p:pic>
        <p:nvPicPr>
          <p:cNvPr id="582" name="Google Shape;582;p25"/>
          <p:cNvPicPr preferRelativeResize="0"/>
          <p:nvPr/>
        </p:nvPicPr>
        <p:blipFill rotWithShape="1">
          <a:blip r:embed="rId14">
            <a:alphaModFix/>
          </a:blip>
          <a:srcRect/>
          <a:stretch/>
        </p:blipFill>
        <p:spPr>
          <a:xfrm>
            <a:off x="5044356" y="1659192"/>
            <a:ext cx="646232" cy="688908"/>
          </a:xfrm>
          <a:prstGeom prst="rect">
            <a:avLst/>
          </a:prstGeom>
          <a:noFill/>
          <a:ln>
            <a:noFill/>
          </a:ln>
        </p:spPr>
      </p:pic>
      <p:pic>
        <p:nvPicPr>
          <p:cNvPr id="562" name="Google Shape;562;p25"/>
          <p:cNvPicPr preferRelativeResize="0"/>
          <p:nvPr/>
        </p:nvPicPr>
        <p:blipFill rotWithShape="1">
          <a:blip r:embed="rId15">
            <a:alphaModFix/>
          </a:blip>
          <a:srcRect/>
          <a:stretch/>
        </p:blipFill>
        <p:spPr>
          <a:xfrm>
            <a:off x="7228157" y="1835632"/>
            <a:ext cx="646232" cy="688908"/>
          </a:xfrm>
          <a:prstGeom prst="rect">
            <a:avLst/>
          </a:prstGeom>
          <a:noFill/>
          <a:ln>
            <a:noFill/>
          </a:ln>
        </p:spPr>
      </p:pic>
      <p:pic>
        <p:nvPicPr>
          <p:cNvPr id="576" name="Google Shape;576;p25"/>
          <p:cNvPicPr preferRelativeResize="0"/>
          <p:nvPr/>
        </p:nvPicPr>
        <p:blipFill rotWithShape="1">
          <a:blip r:embed="rId16">
            <a:alphaModFix/>
          </a:blip>
          <a:srcRect/>
          <a:stretch/>
        </p:blipFill>
        <p:spPr>
          <a:xfrm>
            <a:off x="5016922" y="2650550"/>
            <a:ext cx="701101" cy="896190"/>
          </a:xfrm>
          <a:prstGeom prst="rect">
            <a:avLst/>
          </a:prstGeom>
          <a:noFill/>
          <a:ln>
            <a:noFill/>
          </a:ln>
        </p:spPr>
      </p:pic>
      <p:pic>
        <p:nvPicPr>
          <p:cNvPr id="564" name="Google Shape;564;p25"/>
          <p:cNvPicPr preferRelativeResize="0"/>
          <p:nvPr/>
        </p:nvPicPr>
        <p:blipFill rotWithShape="1">
          <a:blip r:embed="rId17">
            <a:alphaModFix/>
          </a:blip>
          <a:srcRect/>
          <a:stretch/>
        </p:blipFill>
        <p:spPr>
          <a:xfrm>
            <a:off x="7222061" y="3006191"/>
            <a:ext cx="658425" cy="896190"/>
          </a:xfrm>
          <a:prstGeom prst="rect">
            <a:avLst/>
          </a:prstGeom>
          <a:noFill/>
          <a:ln>
            <a:noFill/>
          </a:ln>
        </p:spPr>
      </p:pic>
      <p:pic>
        <p:nvPicPr>
          <p:cNvPr id="607" name="Google Shape;607;p25"/>
          <p:cNvPicPr preferRelativeResize="0"/>
          <p:nvPr/>
        </p:nvPicPr>
        <p:blipFill rotWithShape="1">
          <a:blip r:embed="rId18">
            <a:alphaModFix/>
          </a:blip>
          <a:srcRect/>
          <a:stretch/>
        </p:blipFill>
        <p:spPr>
          <a:xfrm>
            <a:off x="8379576" y="1924032"/>
            <a:ext cx="548688" cy="512108"/>
          </a:xfrm>
          <a:prstGeom prst="rect">
            <a:avLst/>
          </a:prstGeom>
          <a:noFill/>
          <a:ln>
            <a:noFill/>
          </a:ln>
        </p:spPr>
      </p:pic>
      <p:cxnSp>
        <p:nvCxnSpPr>
          <p:cNvPr id="608" name="Google Shape;608;p25"/>
          <p:cNvCxnSpPr>
            <a:stCxn id="562" idx="3"/>
            <a:endCxn id="607" idx="1"/>
          </p:cNvCxnSpPr>
          <p:nvPr/>
        </p:nvCxnSpPr>
        <p:spPr>
          <a:xfrm>
            <a:off x="7874389" y="2180086"/>
            <a:ext cx="505200" cy="0"/>
          </a:xfrm>
          <a:prstGeom prst="straightConnector1">
            <a:avLst/>
          </a:prstGeom>
          <a:noFill/>
          <a:ln w="9525" cap="flat" cmpd="sng">
            <a:solidFill>
              <a:srgbClr val="A01731"/>
            </a:solidFill>
            <a:prstDash val="solid"/>
            <a:round/>
            <a:headEnd type="none" w="sm" len="sm"/>
            <a:tailEnd type="triangle" w="med" len="med"/>
          </a:ln>
        </p:spPr>
      </p:cxnSp>
      <p:pic>
        <p:nvPicPr>
          <p:cNvPr id="609" name="Google Shape;609;p25"/>
          <p:cNvPicPr preferRelativeResize="0"/>
          <p:nvPr/>
        </p:nvPicPr>
        <p:blipFill rotWithShape="1">
          <a:blip r:embed="rId19">
            <a:alphaModFix/>
          </a:blip>
          <a:srcRect/>
          <a:stretch/>
        </p:blipFill>
        <p:spPr>
          <a:xfrm>
            <a:off x="8376528" y="3202766"/>
            <a:ext cx="554784" cy="487722"/>
          </a:xfrm>
          <a:prstGeom prst="rect">
            <a:avLst/>
          </a:prstGeom>
          <a:noFill/>
          <a:ln>
            <a:noFill/>
          </a:ln>
        </p:spPr>
      </p:pic>
      <p:cxnSp>
        <p:nvCxnSpPr>
          <p:cNvPr id="610" name="Google Shape;610;p25"/>
          <p:cNvCxnSpPr>
            <a:stCxn id="564" idx="3"/>
            <a:endCxn id="609" idx="1"/>
          </p:cNvCxnSpPr>
          <p:nvPr/>
        </p:nvCxnSpPr>
        <p:spPr>
          <a:xfrm rot="10800000" flipH="1">
            <a:off x="7880486" y="3446486"/>
            <a:ext cx="495900" cy="7800"/>
          </a:xfrm>
          <a:prstGeom prst="straightConnector1">
            <a:avLst/>
          </a:prstGeom>
          <a:noFill/>
          <a:ln w="9525" cap="flat" cmpd="sng">
            <a:solidFill>
              <a:srgbClr val="A01731"/>
            </a:solidFill>
            <a:prstDash val="solid"/>
            <a:round/>
            <a:headEnd type="none" w="sm" len="sm"/>
            <a:tailEnd type="triangle" w="med" len="med"/>
          </a:ln>
        </p:spPr>
      </p:cxnSp>
      <p:pic>
        <p:nvPicPr>
          <p:cNvPr id="569" name="Google Shape;569;p25"/>
          <p:cNvPicPr preferRelativeResize="0"/>
          <p:nvPr/>
        </p:nvPicPr>
        <p:blipFill rotWithShape="1">
          <a:blip r:embed="rId20">
            <a:alphaModFix/>
          </a:blip>
          <a:srcRect/>
          <a:stretch/>
        </p:blipFill>
        <p:spPr>
          <a:xfrm>
            <a:off x="706032" y="3820980"/>
            <a:ext cx="548688" cy="548688"/>
          </a:xfrm>
          <a:prstGeom prst="rect">
            <a:avLst/>
          </a:prstGeom>
          <a:noFill/>
          <a:ln>
            <a:noFill/>
          </a:ln>
        </p:spPr>
      </p:pic>
      <p:sp>
        <p:nvSpPr>
          <p:cNvPr id="611" name="Google Shape;611;p25"/>
          <p:cNvSpPr/>
          <p:nvPr/>
        </p:nvSpPr>
        <p:spPr>
          <a:xfrm>
            <a:off x="220157" y="1333395"/>
            <a:ext cx="2304256" cy="216024"/>
          </a:xfrm>
          <a:prstGeom prst="rect">
            <a:avLst/>
          </a:prstGeom>
          <a:solidFill>
            <a:srgbClr val="D9D9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Arial"/>
                <a:ea typeface="Arial"/>
                <a:cs typeface="Arial"/>
                <a:sym typeface="Arial"/>
              </a:rPr>
              <a:t>AUJOURD’HUI</a:t>
            </a:r>
            <a:endParaRPr/>
          </a:p>
        </p:txBody>
      </p:sp>
      <p:sp>
        <p:nvSpPr>
          <p:cNvPr id="612" name="Google Shape;612;p25"/>
          <p:cNvSpPr/>
          <p:nvPr/>
        </p:nvSpPr>
        <p:spPr>
          <a:xfrm>
            <a:off x="223189" y="1322646"/>
            <a:ext cx="2304256" cy="216024"/>
          </a:xfrm>
          <a:prstGeom prst="rect">
            <a:avLst/>
          </a:prstGeom>
          <a:solidFill>
            <a:srgbClr val="D9D9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33CC33"/>
                </a:solidFill>
                <a:latin typeface="Arial"/>
                <a:ea typeface="Arial"/>
                <a:cs typeface="Arial"/>
                <a:sym typeface="Arial"/>
              </a:rPr>
              <a:t>POUR LE CLOUD</a:t>
            </a:r>
            <a:endParaRPr/>
          </a:p>
        </p:txBody>
      </p:sp>
      <p:pic>
        <p:nvPicPr>
          <p:cNvPr id="613" name="Google Shape;613;p25"/>
          <p:cNvPicPr preferRelativeResize="0"/>
          <p:nvPr/>
        </p:nvPicPr>
        <p:blipFill rotWithShape="1">
          <a:blip r:embed="rId21">
            <a:alphaModFix/>
          </a:blip>
          <a:srcRect l="18105" t="29878" r="17636" b="29803"/>
          <a:stretch/>
        </p:blipFill>
        <p:spPr>
          <a:xfrm>
            <a:off x="8414991" y="4287211"/>
            <a:ext cx="477858" cy="299832"/>
          </a:xfrm>
          <a:prstGeom prst="rect">
            <a:avLst/>
          </a:prstGeom>
          <a:noFill/>
          <a:ln>
            <a:noFill/>
          </a:ln>
        </p:spPr>
      </p:pic>
      <p:cxnSp>
        <p:nvCxnSpPr>
          <p:cNvPr id="614" name="Google Shape;614;p25"/>
          <p:cNvCxnSpPr>
            <a:stCxn id="557" idx="3"/>
            <a:endCxn id="615" idx="1"/>
          </p:cNvCxnSpPr>
          <p:nvPr/>
        </p:nvCxnSpPr>
        <p:spPr>
          <a:xfrm>
            <a:off x="5796136" y="4089911"/>
            <a:ext cx="1495800" cy="492900"/>
          </a:xfrm>
          <a:prstGeom prst="curvedConnector3">
            <a:avLst>
              <a:gd name="adj1" fmla="val 50000"/>
            </a:avLst>
          </a:prstGeom>
          <a:noFill/>
          <a:ln w="9525" cap="flat" cmpd="sng">
            <a:solidFill>
              <a:srgbClr val="00B050"/>
            </a:solidFill>
            <a:prstDash val="dash"/>
            <a:round/>
            <a:headEnd type="none" w="sm" len="sm"/>
            <a:tailEnd type="triangle" w="med" len="med"/>
          </a:ln>
        </p:spPr>
      </p:cxnSp>
      <p:pic>
        <p:nvPicPr>
          <p:cNvPr id="615" name="Google Shape;615;p25"/>
          <p:cNvPicPr preferRelativeResize="0"/>
          <p:nvPr/>
        </p:nvPicPr>
        <p:blipFill rotWithShape="1">
          <a:blip r:embed="rId22">
            <a:alphaModFix/>
          </a:blip>
          <a:srcRect/>
          <a:stretch/>
        </p:blipFill>
        <p:spPr>
          <a:xfrm>
            <a:off x="7291987" y="4292078"/>
            <a:ext cx="615933" cy="581646"/>
          </a:xfrm>
          <a:prstGeom prst="rect">
            <a:avLst/>
          </a:prstGeom>
          <a:noFill/>
          <a:ln>
            <a:noFill/>
          </a:ln>
        </p:spPr>
      </p:pic>
      <p:cxnSp>
        <p:nvCxnSpPr>
          <p:cNvPr id="616" name="Google Shape;616;p25"/>
          <p:cNvCxnSpPr>
            <a:stCxn id="615" idx="3"/>
            <a:endCxn id="613" idx="1"/>
          </p:cNvCxnSpPr>
          <p:nvPr/>
        </p:nvCxnSpPr>
        <p:spPr>
          <a:xfrm rot="10800000" flipH="1">
            <a:off x="7907920" y="4437101"/>
            <a:ext cx="507000" cy="145800"/>
          </a:xfrm>
          <a:prstGeom prst="curvedConnector3">
            <a:avLst>
              <a:gd name="adj1" fmla="val 50000"/>
            </a:avLst>
          </a:prstGeom>
          <a:noFill/>
          <a:ln w="9525" cap="flat" cmpd="sng">
            <a:solidFill>
              <a:srgbClr val="00B050"/>
            </a:solidFill>
            <a:prstDash val="dash"/>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7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8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8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8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8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8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8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9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9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9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9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9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9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9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0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0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0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0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0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0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0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7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8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6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7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6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0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0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0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1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6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1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5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6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5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8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6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6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612"/>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61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614"/>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61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27"/>
          <p:cNvSpPr txBox="1">
            <a:spLocks noGrp="1"/>
          </p:cNvSpPr>
          <p:nvPr>
            <p:ph type="title"/>
          </p:nvPr>
        </p:nvSpPr>
        <p:spPr>
          <a:xfrm>
            <a:off x="250826" y="99765"/>
            <a:ext cx="8562180" cy="885527"/>
          </a:xfrm>
          <a:prstGeom prst="rect">
            <a:avLst/>
          </a:prstGeom>
          <a:noFill/>
          <a:ln>
            <a:noFill/>
          </a:ln>
        </p:spPr>
        <p:txBody>
          <a:bodyPr spcFirstLastPara="1" wrap="square" lIns="36000" tIns="36000" rIns="0" bIns="0" anchor="t" anchorCtr="0">
            <a:noAutofit/>
          </a:bodyPr>
          <a:lstStyle/>
          <a:p>
            <a:pPr marL="0" lvl="0" indent="0" algn="l" rtl="0">
              <a:spcBef>
                <a:spcPts val="0"/>
              </a:spcBef>
              <a:spcAft>
                <a:spcPts val="0"/>
              </a:spcAft>
              <a:buClr>
                <a:schemeClr val="dk2"/>
              </a:buClr>
              <a:buSzPts val="2400"/>
              <a:buFont typeface="Times New Roman"/>
              <a:buNone/>
            </a:pPr>
            <a:r>
              <a:rPr lang="fr-FR"/>
              <a:t>Processus de supervision et remontée d’alerte</a:t>
            </a:r>
            <a:endParaRPr/>
          </a:p>
        </p:txBody>
      </p:sp>
      <p:cxnSp>
        <p:nvCxnSpPr>
          <p:cNvPr id="628" name="Google Shape;628;p27"/>
          <p:cNvCxnSpPr/>
          <p:nvPr/>
        </p:nvCxnSpPr>
        <p:spPr>
          <a:xfrm>
            <a:off x="395536" y="1417340"/>
            <a:ext cx="8275703" cy="0"/>
          </a:xfrm>
          <a:prstGeom prst="straightConnector1">
            <a:avLst/>
          </a:prstGeom>
          <a:noFill/>
          <a:ln w="9525" cap="flat" cmpd="sng">
            <a:solidFill>
              <a:srgbClr val="A01731"/>
            </a:solidFill>
            <a:prstDash val="dash"/>
            <a:round/>
            <a:headEnd type="none" w="sm" len="sm"/>
            <a:tailEnd type="none" w="sm" len="sm"/>
          </a:ln>
        </p:spPr>
      </p:cxnSp>
      <p:cxnSp>
        <p:nvCxnSpPr>
          <p:cNvPr id="629" name="Google Shape;629;p27"/>
          <p:cNvCxnSpPr/>
          <p:nvPr/>
        </p:nvCxnSpPr>
        <p:spPr>
          <a:xfrm>
            <a:off x="367683" y="2707586"/>
            <a:ext cx="8275703" cy="0"/>
          </a:xfrm>
          <a:prstGeom prst="straightConnector1">
            <a:avLst/>
          </a:prstGeom>
          <a:noFill/>
          <a:ln w="9525" cap="flat" cmpd="sng">
            <a:solidFill>
              <a:srgbClr val="A01731"/>
            </a:solidFill>
            <a:prstDash val="dash"/>
            <a:round/>
            <a:headEnd type="none" w="sm" len="sm"/>
            <a:tailEnd type="none" w="sm" len="sm"/>
          </a:ln>
        </p:spPr>
      </p:cxnSp>
      <p:pic>
        <p:nvPicPr>
          <p:cNvPr id="630" name="Google Shape;630;p27"/>
          <p:cNvPicPr preferRelativeResize="0"/>
          <p:nvPr/>
        </p:nvPicPr>
        <p:blipFill rotWithShape="1">
          <a:blip r:embed="rId3">
            <a:alphaModFix/>
          </a:blip>
          <a:srcRect/>
          <a:stretch/>
        </p:blipFill>
        <p:spPr>
          <a:xfrm>
            <a:off x="1309366" y="1842842"/>
            <a:ext cx="509973" cy="472787"/>
          </a:xfrm>
          <a:prstGeom prst="rect">
            <a:avLst/>
          </a:prstGeom>
          <a:noFill/>
          <a:ln>
            <a:noFill/>
          </a:ln>
        </p:spPr>
      </p:pic>
      <p:pic>
        <p:nvPicPr>
          <p:cNvPr id="631" name="Google Shape;631;p27"/>
          <p:cNvPicPr preferRelativeResize="0"/>
          <p:nvPr/>
        </p:nvPicPr>
        <p:blipFill rotWithShape="1">
          <a:blip r:embed="rId4">
            <a:alphaModFix/>
          </a:blip>
          <a:srcRect/>
          <a:stretch/>
        </p:blipFill>
        <p:spPr>
          <a:xfrm>
            <a:off x="1303010" y="1739572"/>
            <a:ext cx="408451" cy="107014"/>
          </a:xfrm>
          <a:prstGeom prst="rect">
            <a:avLst/>
          </a:prstGeom>
          <a:noFill/>
          <a:ln>
            <a:noFill/>
          </a:ln>
        </p:spPr>
      </p:pic>
      <p:pic>
        <p:nvPicPr>
          <p:cNvPr id="632" name="Google Shape;632;p27"/>
          <p:cNvPicPr preferRelativeResize="0"/>
          <p:nvPr/>
        </p:nvPicPr>
        <p:blipFill rotWithShape="1">
          <a:blip r:embed="rId5">
            <a:alphaModFix/>
          </a:blip>
          <a:srcRect t="36560" b="43279"/>
          <a:stretch/>
        </p:blipFill>
        <p:spPr>
          <a:xfrm>
            <a:off x="3212354" y="1772322"/>
            <a:ext cx="655954" cy="132239"/>
          </a:xfrm>
          <a:prstGeom prst="rect">
            <a:avLst/>
          </a:prstGeom>
          <a:noFill/>
          <a:ln>
            <a:noFill/>
          </a:ln>
        </p:spPr>
      </p:pic>
      <p:pic>
        <p:nvPicPr>
          <p:cNvPr id="633" name="Google Shape;633;p27"/>
          <p:cNvPicPr preferRelativeResize="0"/>
          <p:nvPr/>
        </p:nvPicPr>
        <p:blipFill rotWithShape="1">
          <a:blip r:embed="rId6">
            <a:alphaModFix/>
          </a:blip>
          <a:srcRect/>
          <a:stretch/>
        </p:blipFill>
        <p:spPr>
          <a:xfrm>
            <a:off x="5216171" y="1486918"/>
            <a:ext cx="451847" cy="417745"/>
          </a:xfrm>
          <a:prstGeom prst="rect">
            <a:avLst/>
          </a:prstGeom>
          <a:noFill/>
          <a:ln>
            <a:noFill/>
          </a:ln>
        </p:spPr>
      </p:pic>
      <p:pic>
        <p:nvPicPr>
          <p:cNvPr id="634" name="Google Shape;634;p27"/>
          <p:cNvPicPr preferRelativeResize="0"/>
          <p:nvPr/>
        </p:nvPicPr>
        <p:blipFill rotWithShape="1">
          <a:blip r:embed="rId7">
            <a:alphaModFix/>
          </a:blip>
          <a:srcRect/>
          <a:stretch/>
        </p:blipFill>
        <p:spPr>
          <a:xfrm>
            <a:off x="5211908" y="2150807"/>
            <a:ext cx="460372" cy="562677"/>
          </a:xfrm>
          <a:prstGeom prst="rect">
            <a:avLst/>
          </a:prstGeom>
          <a:noFill/>
          <a:ln>
            <a:noFill/>
          </a:ln>
        </p:spPr>
      </p:pic>
      <p:cxnSp>
        <p:nvCxnSpPr>
          <p:cNvPr id="635" name="Google Shape;635;p27"/>
          <p:cNvCxnSpPr>
            <a:stCxn id="630" idx="3"/>
            <a:endCxn id="633" idx="1"/>
          </p:cNvCxnSpPr>
          <p:nvPr/>
        </p:nvCxnSpPr>
        <p:spPr>
          <a:xfrm rot="10800000" flipH="1">
            <a:off x="1819339" y="1695835"/>
            <a:ext cx="3396900" cy="383400"/>
          </a:xfrm>
          <a:prstGeom prst="curvedConnector3">
            <a:avLst>
              <a:gd name="adj1" fmla="val 50000"/>
            </a:avLst>
          </a:prstGeom>
          <a:noFill/>
          <a:ln w="9525" cap="flat" cmpd="sng">
            <a:solidFill>
              <a:srgbClr val="A01731"/>
            </a:solidFill>
            <a:prstDash val="solid"/>
            <a:round/>
            <a:headEnd type="none" w="sm" len="sm"/>
            <a:tailEnd type="triangle" w="med" len="med"/>
          </a:ln>
        </p:spPr>
      </p:cxnSp>
      <p:cxnSp>
        <p:nvCxnSpPr>
          <p:cNvPr id="636" name="Google Shape;636;p27"/>
          <p:cNvCxnSpPr>
            <a:stCxn id="630" idx="3"/>
            <a:endCxn id="634" idx="1"/>
          </p:cNvCxnSpPr>
          <p:nvPr/>
        </p:nvCxnSpPr>
        <p:spPr>
          <a:xfrm>
            <a:off x="1819339" y="2079235"/>
            <a:ext cx="3392700" cy="352800"/>
          </a:xfrm>
          <a:prstGeom prst="curvedConnector3">
            <a:avLst>
              <a:gd name="adj1" fmla="val 50000"/>
            </a:avLst>
          </a:prstGeom>
          <a:noFill/>
          <a:ln w="9525" cap="flat" cmpd="sng">
            <a:solidFill>
              <a:srgbClr val="A01731"/>
            </a:solidFill>
            <a:prstDash val="solid"/>
            <a:round/>
            <a:headEnd type="none" w="sm" len="sm"/>
            <a:tailEnd type="triangle" w="med" len="med"/>
          </a:ln>
        </p:spPr>
      </p:cxnSp>
      <p:pic>
        <p:nvPicPr>
          <p:cNvPr id="637" name="Google Shape;637;p27"/>
          <p:cNvPicPr preferRelativeResize="0"/>
          <p:nvPr/>
        </p:nvPicPr>
        <p:blipFill rotWithShape="1">
          <a:blip r:embed="rId5">
            <a:alphaModFix/>
          </a:blip>
          <a:srcRect t="36560" b="43279"/>
          <a:stretch/>
        </p:blipFill>
        <p:spPr>
          <a:xfrm>
            <a:off x="3315967" y="2265094"/>
            <a:ext cx="655954" cy="132239"/>
          </a:xfrm>
          <a:prstGeom prst="rect">
            <a:avLst/>
          </a:prstGeom>
          <a:noFill/>
          <a:ln>
            <a:noFill/>
          </a:ln>
        </p:spPr>
      </p:pic>
      <p:pic>
        <p:nvPicPr>
          <p:cNvPr id="638" name="Google Shape;638;p27"/>
          <p:cNvPicPr preferRelativeResize="0"/>
          <p:nvPr/>
        </p:nvPicPr>
        <p:blipFill rotWithShape="1">
          <a:blip r:embed="rId8">
            <a:alphaModFix/>
          </a:blip>
          <a:srcRect/>
          <a:stretch/>
        </p:blipFill>
        <p:spPr>
          <a:xfrm>
            <a:off x="7469737" y="1511922"/>
            <a:ext cx="344957" cy="367737"/>
          </a:xfrm>
          <a:prstGeom prst="rect">
            <a:avLst/>
          </a:prstGeom>
          <a:noFill/>
          <a:ln>
            <a:noFill/>
          </a:ln>
        </p:spPr>
      </p:pic>
      <p:pic>
        <p:nvPicPr>
          <p:cNvPr id="639" name="Google Shape;639;p27"/>
          <p:cNvPicPr preferRelativeResize="0"/>
          <p:nvPr/>
        </p:nvPicPr>
        <p:blipFill rotWithShape="1">
          <a:blip r:embed="rId9">
            <a:alphaModFix/>
          </a:blip>
          <a:srcRect/>
          <a:stretch/>
        </p:blipFill>
        <p:spPr>
          <a:xfrm>
            <a:off x="7466482" y="2174831"/>
            <a:ext cx="351466" cy="478385"/>
          </a:xfrm>
          <a:prstGeom prst="rect">
            <a:avLst/>
          </a:prstGeom>
          <a:noFill/>
          <a:ln>
            <a:noFill/>
          </a:ln>
        </p:spPr>
      </p:pic>
      <p:pic>
        <p:nvPicPr>
          <p:cNvPr id="640" name="Google Shape;640;p27"/>
          <p:cNvPicPr preferRelativeResize="0"/>
          <p:nvPr/>
        </p:nvPicPr>
        <p:blipFill rotWithShape="1">
          <a:blip r:embed="rId10">
            <a:alphaModFix/>
          </a:blip>
          <a:srcRect/>
          <a:stretch/>
        </p:blipFill>
        <p:spPr>
          <a:xfrm>
            <a:off x="8598418" y="1559109"/>
            <a:ext cx="292889" cy="273363"/>
          </a:xfrm>
          <a:prstGeom prst="rect">
            <a:avLst/>
          </a:prstGeom>
          <a:noFill/>
          <a:ln>
            <a:noFill/>
          </a:ln>
        </p:spPr>
      </p:pic>
      <p:pic>
        <p:nvPicPr>
          <p:cNvPr id="641" name="Google Shape;641;p27"/>
          <p:cNvPicPr preferRelativeResize="0"/>
          <p:nvPr/>
        </p:nvPicPr>
        <p:blipFill rotWithShape="1">
          <a:blip r:embed="rId11">
            <a:alphaModFix/>
          </a:blip>
          <a:srcRect/>
          <a:stretch/>
        </p:blipFill>
        <p:spPr>
          <a:xfrm>
            <a:off x="8596791" y="2283851"/>
            <a:ext cx="296143" cy="260345"/>
          </a:xfrm>
          <a:prstGeom prst="rect">
            <a:avLst/>
          </a:prstGeom>
          <a:noFill/>
          <a:ln>
            <a:noFill/>
          </a:ln>
        </p:spPr>
      </p:pic>
      <p:cxnSp>
        <p:nvCxnSpPr>
          <p:cNvPr id="642" name="Google Shape;642;p27"/>
          <p:cNvCxnSpPr>
            <a:stCxn id="633" idx="3"/>
            <a:endCxn id="638" idx="1"/>
          </p:cNvCxnSpPr>
          <p:nvPr/>
        </p:nvCxnSpPr>
        <p:spPr>
          <a:xfrm>
            <a:off x="5668018" y="1695790"/>
            <a:ext cx="1801800" cy="0"/>
          </a:xfrm>
          <a:prstGeom prst="straightConnector1">
            <a:avLst/>
          </a:prstGeom>
          <a:noFill/>
          <a:ln w="9525" cap="flat" cmpd="sng">
            <a:solidFill>
              <a:srgbClr val="A01731"/>
            </a:solidFill>
            <a:prstDash val="solid"/>
            <a:round/>
            <a:headEnd type="none" w="sm" len="sm"/>
            <a:tailEnd type="triangle" w="med" len="med"/>
          </a:ln>
        </p:spPr>
      </p:cxnSp>
      <p:cxnSp>
        <p:nvCxnSpPr>
          <p:cNvPr id="643" name="Google Shape;643;p27"/>
          <p:cNvCxnSpPr>
            <a:stCxn id="638" idx="3"/>
            <a:endCxn id="640" idx="1"/>
          </p:cNvCxnSpPr>
          <p:nvPr/>
        </p:nvCxnSpPr>
        <p:spPr>
          <a:xfrm>
            <a:off x="7814694" y="1695790"/>
            <a:ext cx="783600" cy="0"/>
          </a:xfrm>
          <a:prstGeom prst="straightConnector1">
            <a:avLst/>
          </a:prstGeom>
          <a:noFill/>
          <a:ln w="9525" cap="flat" cmpd="sng">
            <a:solidFill>
              <a:srgbClr val="A01731"/>
            </a:solidFill>
            <a:prstDash val="solid"/>
            <a:round/>
            <a:headEnd type="none" w="sm" len="sm"/>
            <a:tailEnd type="triangle" w="med" len="med"/>
          </a:ln>
        </p:spPr>
      </p:cxnSp>
      <p:cxnSp>
        <p:nvCxnSpPr>
          <p:cNvPr id="644" name="Google Shape;644;p27"/>
          <p:cNvCxnSpPr>
            <a:stCxn id="634" idx="3"/>
            <a:endCxn id="639" idx="1"/>
          </p:cNvCxnSpPr>
          <p:nvPr/>
        </p:nvCxnSpPr>
        <p:spPr>
          <a:xfrm rot="10800000" flipH="1">
            <a:off x="5672280" y="2414146"/>
            <a:ext cx="1794300" cy="18000"/>
          </a:xfrm>
          <a:prstGeom prst="straightConnector1">
            <a:avLst/>
          </a:prstGeom>
          <a:noFill/>
          <a:ln w="9525" cap="flat" cmpd="sng">
            <a:solidFill>
              <a:srgbClr val="A01731"/>
            </a:solidFill>
            <a:prstDash val="solid"/>
            <a:round/>
            <a:headEnd type="none" w="sm" len="sm"/>
            <a:tailEnd type="triangle" w="med" len="med"/>
          </a:ln>
        </p:spPr>
      </p:cxnSp>
      <p:cxnSp>
        <p:nvCxnSpPr>
          <p:cNvPr id="645" name="Google Shape;645;p27"/>
          <p:cNvCxnSpPr>
            <a:stCxn id="639" idx="3"/>
            <a:endCxn id="641" idx="1"/>
          </p:cNvCxnSpPr>
          <p:nvPr/>
        </p:nvCxnSpPr>
        <p:spPr>
          <a:xfrm>
            <a:off x="7817948" y="2414024"/>
            <a:ext cx="778800" cy="0"/>
          </a:xfrm>
          <a:prstGeom prst="straightConnector1">
            <a:avLst/>
          </a:prstGeom>
          <a:noFill/>
          <a:ln w="9525" cap="flat" cmpd="sng">
            <a:solidFill>
              <a:srgbClr val="A01731"/>
            </a:solidFill>
            <a:prstDash val="solid"/>
            <a:round/>
            <a:headEnd type="none" w="sm" len="sm"/>
            <a:tailEnd type="triangle" w="med" len="med"/>
          </a:ln>
        </p:spPr>
      </p:cxnSp>
      <p:sp>
        <p:nvSpPr>
          <p:cNvPr id="646" name="Google Shape;646;p27"/>
          <p:cNvSpPr/>
          <p:nvPr/>
        </p:nvSpPr>
        <p:spPr>
          <a:xfrm>
            <a:off x="395536" y="1201316"/>
            <a:ext cx="2304256" cy="216024"/>
          </a:xfrm>
          <a:prstGeom prst="rect">
            <a:avLst/>
          </a:prstGeom>
          <a:solidFill>
            <a:srgbClr val="D9D9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dk1"/>
                </a:solidFill>
                <a:latin typeface="Arial"/>
                <a:ea typeface="Arial"/>
                <a:cs typeface="Arial"/>
                <a:sym typeface="Arial"/>
              </a:rPr>
              <a:t>AUJOURD’HUI</a:t>
            </a:r>
            <a:endParaRPr/>
          </a:p>
        </p:txBody>
      </p:sp>
      <p:sp>
        <p:nvSpPr>
          <p:cNvPr id="647" name="Google Shape;647;p27"/>
          <p:cNvSpPr/>
          <p:nvPr/>
        </p:nvSpPr>
        <p:spPr>
          <a:xfrm>
            <a:off x="395536" y="3431980"/>
            <a:ext cx="2304256" cy="216024"/>
          </a:xfrm>
          <a:prstGeom prst="rect">
            <a:avLst/>
          </a:prstGeom>
          <a:solidFill>
            <a:srgbClr val="D9D9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00B050"/>
                </a:solidFill>
                <a:latin typeface="Arial"/>
                <a:ea typeface="Arial"/>
                <a:cs typeface="Arial"/>
                <a:sym typeface="Arial"/>
              </a:rPr>
              <a:t>POUR LE CLOUD</a:t>
            </a:r>
            <a:endParaRPr/>
          </a:p>
        </p:txBody>
      </p:sp>
      <p:cxnSp>
        <p:nvCxnSpPr>
          <p:cNvPr id="648" name="Google Shape;648;p27"/>
          <p:cNvCxnSpPr/>
          <p:nvPr/>
        </p:nvCxnSpPr>
        <p:spPr>
          <a:xfrm>
            <a:off x="395536" y="3648004"/>
            <a:ext cx="8275703" cy="0"/>
          </a:xfrm>
          <a:prstGeom prst="straightConnector1">
            <a:avLst/>
          </a:prstGeom>
          <a:noFill/>
          <a:ln w="9525" cap="flat" cmpd="sng">
            <a:solidFill>
              <a:srgbClr val="A01731"/>
            </a:solidFill>
            <a:prstDash val="dash"/>
            <a:round/>
            <a:headEnd type="none" w="sm" len="sm"/>
            <a:tailEnd type="none" w="sm" len="sm"/>
          </a:ln>
        </p:spPr>
      </p:cxnSp>
      <p:cxnSp>
        <p:nvCxnSpPr>
          <p:cNvPr id="649" name="Google Shape;649;p27"/>
          <p:cNvCxnSpPr/>
          <p:nvPr/>
        </p:nvCxnSpPr>
        <p:spPr>
          <a:xfrm>
            <a:off x="367683" y="4938250"/>
            <a:ext cx="8275703" cy="0"/>
          </a:xfrm>
          <a:prstGeom prst="straightConnector1">
            <a:avLst/>
          </a:prstGeom>
          <a:noFill/>
          <a:ln w="9525" cap="flat" cmpd="sng">
            <a:solidFill>
              <a:srgbClr val="A01731"/>
            </a:solidFill>
            <a:prstDash val="dash"/>
            <a:round/>
            <a:headEnd type="none" w="sm" len="sm"/>
            <a:tailEnd type="none" w="sm" len="sm"/>
          </a:ln>
        </p:spPr>
      </p:cxnSp>
      <p:pic>
        <p:nvPicPr>
          <p:cNvPr id="650" name="Google Shape;650;p27"/>
          <p:cNvPicPr preferRelativeResize="0"/>
          <p:nvPr/>
        </p:nvPicPr>
        <p:blipFill rotWithShape="1">
          <a:blip r:embed="rId3">
            <a:alphaModFix/>
          </a:blip>
          <a:srcRect/>
          <a:stretch/>
        </p:blipFill>
        <p:spPr>
          <a:xfrm>
            <a:off x="1309366" y="4073506"/>
            <a:ext cx="509973" cy="472787"/>
          </a:xfrm>
          <a:prstGeom prst="rect">
            <a:avLst/>
          </a:prstGeom>
          <a:noFill/>
          <a:ln>
            <a:noFill/>
          </a:ln>
        </p:spPr>
      </p:pic>
      <p:pic>
        <p:nvPicPr>
          <p:cNvPr id="651" name="Google Shape;651;p27"/>
          <p:cNvPicPr preferRelativeResize="0"/>
          <p:nvPr/>
        </p:nvPicPr>
        <p:blipFill rotWithShape="1">
          <a:blip r:embed="rId4">
            <a:alphaModFix/>
          </a:blip>
          <a:srcRect/>
          <a:stretch/>
        </p:blipFill>
        <p:spPr>
          <a:xfrm>
            <a:off x="1303010" y="3970236"/>
            <a:ext cx="408451" cy="107014"/>
          </a:xfrm>
          <a:prstGeom prst="rect">
            <a:avLst/>
          </a:prstGeom>
          <a:noFill/>
          <a:ln>
            <a:noFill/>
          </a:ln>
        </p:spPr>
      </p:pic>
      <p:pic>
        <p:nvPicPr>
          <p:cNvPr id="652" name="Google Shape;652;p27"/>
          <p:cNvPicPr preferRelativeResize="0"/>
          <p:nvPr/>
        </p:nvPicPr>
        <p:blipFill rotWithShape="1">
          <a:blip r:embed="rId5">
            <a:alphaModFix/>
          </a:blip>
          <a:srcRect t="36560" b="43279"/>
          <a:stretch/>
        </p:blipFill>
        <p:spPr>
          <a:xfrm>
            <a:off x="3212354" y="4002986"/>
            <a:ext cx="655954" cy="132239"/>
          </a:xfrm>
          <a:prstGeom prst="rect">
            <a:avLst/>
          </a:prstGeom>
          <a:noFill/>
          <a:ln>
            <a:noFill/>
          </a:ln>
        </p:spPr>
      </p:pic>
      <p:pic>
        <p:nvPicPr>
          <p:cNvPr id="653" name="Google Shape;653;p27"/>
          <p:cNvPicPr preferRelativeResize="0"/>
          <p:nvPr/>
        </p:nvPicPr>
        <p:blipFill rotWithShape="1">
          <a:blip r:embed="rId6">
            <a:alphaModFix/>
          </a:blip>
          <a:srcRect/>
          <a:stretch/>
        </p:blipFill>
        <p:spPr>
          <a:xfrm>
            <a:off x="5216171" y="3717582"/>
            <a:ext cx="451847" cy="417745"/>
          </a:xfrm>
          <a:prstGeom prst="rect">
            <a:avLst/>
          </a:prstGeom>
          <a:noFill/>
          <a:ln>
            <a:noFill/>
          </a:ln>
        </p:spPr>
      </p:pic>
      <p:pic>
        <p:nvPicPr>
          <p:cNvPr id="654" name="Google Shape;654;p27"/>
          <p:cNvPicPr preferRelativeResize="0"/>
          <p:nvPr/>
        </p:nvPicPr>
        <p:blipFill rotWithShape="1">
          <a:blip r:embed="rId7">
            <a:alphaModFix/>
          </a:blip>
          <a:srcRect/>
          <a:stretch/>
        </p:blipFill>
        <p:spPr>
          <a:xfrm>
            <a:off x="5211908" y="4381471"/>
            <a:ext cx="460372" cy="562677"/>
          </a:xfrm>
          <a:prstGeom prst="rect">
            <a:avLst/>
          </a:prstGeom>
          <a:noFill/>
          <a:ln>
            <a:noFill/>
          </a:ln>
        </p:spPr>
      </p:pic>
      <p:cxnSp>
        <p:nvCxnSpPr>
          <p:cNvPr id="655" name="Google Shape;655;p27"/>
          <p:cNvCxnSpPr>
            <a:stCxn id="650" idx="3"/>
            <a:endCxn id="653" idx="1"/>
          </p:cNvCxnSpPr>
          <p:nvPr/>
        </p:nvCxnSpPr>
        <p:spPr>
          <a:xfrm rot="10800000" flipH="1">
            <a:off x="1819339" y="3926499"/>
            <a:ext cx="3396900" cy="383400"/>
          </a:xfrm>
          <a:prstGeom prst="curvedConnector3">
            <a:avLst>
              <a:gd name="adj1" fmla="val 50000"/>
            </a:avLst>
          </a:prstGeom>
          <a:noFill/>
          <a:ln w="9525" cap="flat" cmpd="sng">
            <a:solidFill>
              <a:srgbClr val="A01731"/>
            </a:solidFill>
            <a:prstDash val="solid"/>
            <a:round/>
            <a:headEnd type="none" w="sm" len="sm"/>
            <a:tailEnd type="triangle" w="med" len="med"/>
          </a:ln>
        </p:spPr>
      </p:cxnSp>
      <p:cxnSp>
        <p:nvCxnSpPr>
          <p:cNvPr id="656" name="Google Shape;656;p27"/>
          <p:cNvCxnSpPr>
            <a:stCxn id="650" idx="3"/>
            <a:endCxn id="654" idx="1"/>
          </p:cNvCxnSpPr>
          <p:nvPr/>
        </p:nvCxnSpPr>
        <p:spPr>
          <a:xfrm>
            <a:off x="1819339" y="4309899"/>
            <a:ext cx="3392700" cy="352800"/>
          </a:xfrm>
          <a:prstGeom prst="curvedConnector3">
            <a:avLst>
              <a:gd name="adj1" fmla="val 50000"/>
            </a:avLst>
          </a:prstGeom>
          <a:noFill/>
          <a:ln w="9525" cap="flat" cmpd="sng">
            <a:solidFill>
              <a:srgbClr val="A01731"/>
            </a:solidFill>
            <a:prstDash val="solid"/>
            <a:round/>
            <a:headEnd type="none" w="sm" len="sm"/>
            <a:tailEnd type="triangle" w="med" len="med"/>
          </a:ln>
        </p:spPr>
      </p:cxnSp>
      <p:pic>
        <p:nvPicPr>
          <p:cNvPr id="657" name="Google Shape;657;p27"/>
          <p:cNvPicPr preferRelativeResize="0"/>
          <p:nvPr/>
        </p:nvPicPr>
        <p:blipFill rotWithShape="1">
          <a:blip r:embed="rId5">
            <a:alphaModFix/>
          </a:blip>
          <a:srcRect t="36560" b="43279"/>
          <a:stretch/>
        </p:blipFill>
        <p:spPr>
          <a:xfrm>
            <a:off x="3315967" y="4495758"/>
            <a:ext cx="655954" cy="132239"/>
          </a:xfrm>
          <a:prstGeom prst="rect">
            <a:avLst/>
          </a:prstGeom>
          <a:noFill/>
          <a:ln>
            <a:noFill/>
          </a:ln>
        </p:spPr>
      </p:pic>
      <p:sp>
        <p:nvSpPr>
          <p:cNvPr id="658" name="Google Shape;658;p27"/>
          <p:cNvSpPr txBox="1"/>
          <p:nvPr/>
        </p:nvSpPr>
        <p:spPr>
          <a:xfrm>
            <a:off x="5090470" y="4153645"/>
            <a:ext cx="705666" cy="307777"/>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fr-FR" sz="700">
                <a:solidFill>
                  <a:srgbClr val="33CC33"/>
                </a:solidFill>
                <a:latin typeface="Arial"/>
                <a:ea typeface="Arial"/>
                <a:cs typeface="Arial"/>
                <a:sym typeface="Arial"/>
              </a:rPr>
              <a:t>Scrum team dont Binôme Devops</a:t>
            </a:r>
            <a:endParaRPr sz="700">
              <a:solidFill>
                <a:srgbClr val="33CC33"/>
              </a:solidFill>
              <a:latin typeface="Arial"/>
              <a:ea typeface="Arial"/>
              <a:cs typeface="Arial"/>
              <a:sym typeface="Arial"/>
            </a:endParaRPr>
          </a:p>
        </p:txBody>
      </p:sp>
      <p:cxnSp>
        <p:nvCxnSpPr>
          <p:cNvPr id="659" name="Google Shape;659;p27"/>
          <p:cNvCxnSpPr>
            <a:stCxn id="650" idx="3"/>
            <a:endCxn id="658" idx="1"/>
          </p:cNvCxnSpPr>
          <p:nvPr/>
        </p:nvCxnSpPr>
        <p:spPr>
          <a:xfrm rot="10800000" flipH="1">
            <a:off x="1819339" y="4307499"/>
            <a:ext cx="3271200" cy="2400"/>
          </a:xfrm>
          <a:prstGeom prst="curvedConnector3">
            <a:avLst>
              <a:gd name="adj1" fmla="val 50000"/>
            </a:avLst>
          </a:prstGeom>
          <a:noFill/>
          <a:ln w="9525" cap="flat" cmpd="sng">
            <a:solidFill>
              <a:srgbClr val="00B050"/>
            </a:solidFill>
            <a:prstDash val="dash"/>
            <a:round/>
            <a:headEnd type="none" w="sm" len="sm"/>
            <a:tailEnd type="triangle" w="med" len="med"/>
          </a:ln>
        </p:spPr>
      </p:cxnSp>
      <p:pic>
        <p:nvPicPr>
          <p:cNvPr id="660" name="Google Shape;660;p27"/>
          <p:cNvPicPr preferRelativeResize="0"/>
          <p:nvPr/>
        </p:nvPicPr>
        <p:blipFill rotWithShape="1">
          <a:blip r:embed="rId12">
            <a:alphaModFix/>
          </a:blip>
          <a:srcRect l="18105" t="29878" r="17636" b="29803"/>
          <a:stretch/>
        </p:blipFill>
        <p:spPr>
          <a:xfrm>
            <a:off x="251350" y="4159984"/>
            <a:ext cx="477858" cy="299832"/>
          </a:xfrm>
          <a:prstGeom prst="rect">
            <a:avLst/>
          </a:prstGeom>
          <a:noFill/>
          <a:ln>
            <a:noFill/>
          </a:ln>
        </p:spPr>
      </p:pic>
      <p:sp>
        <p:nvSpPr>
          <p:cNvPr id="661" name="Google Shape;661;p27"/>
          <p:cNvSpPr txBox="1"/>
          <p:nvPr/>
        </p:nvSpPr>
        <p:spPr>
          <a:xfrm>
            <a:off x="165107" y="4413388"/>
            <a:ext cx="650344" cy="18466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600">
                <a:solidFill>
                  <a:schemeClr val="dk1"/>
                </a:solidFill>
                <a:latin typeface="Arial"/>
                <a:ea typeface="Arial"/>
                <a:cs typeface="Arial"/>
                <a:sym typeface="Arial"/>
              </a:rPr>
              <a:t>Cloud AWS</a:t>
            </a:r>
            <a:endParaRPr/>
          </a:p>
        </p:txBody>
      </p:sp>
      <p:cxnSp>
        <p:nvCxnSpPr>
          <p:cNvPr id="662" name="Google Shape;662;p27"/>
          <p:cNvCxnSpPr>
            <a:stCxn id="660" idx="3"/>
            <a:endCxn id="650" idx="1"/>
          </p:cNvCxnSpPr>
          <p:nvPr/>
        </p:nvCxnSpPr>
        <p:spPr>
          <a:xfrm>
            <a:off x="729208" y="4309900"/>
            <a:ext cx="580200" cy="0"/>
          </a:xfrm>
          <a:prstGeom prst="straightConnector1">
            <a:avLst/>
          </a:prstGeom>
          <a:noFill/>
          <a:ln w="9525" cap="flat" cmpd="sng">
            <a:solidFill>
              <a:srgbClr val="00B050"/>
            </a:solidFill>
            <a:prstDash val="dash"/>
            <a:round/>
            <a:headEnd type="none" w="sm" len="sm"/>
            <a:tailEnd type="triangle" w="med" len="med"/>
          </a:ln>
        </p:spPr>
      </p:cxnSp>
      <p:pic>
        <p:nvPicPr>
          <p:cNvPr id="663" name="Google Shape;663;p27"/>
          <p:cNvPicPr preferRelativeResize="0"/>
          <p:nvPr/>
        </p:nvPicPr>
        <p:blipFill rotWithShape="1">
          <a:blip r:embed="rId13">
            <a:alphaModFix/>
          </a:blip>
          <a:srcRect/>
          <a:stretch/>
        </p:blipFill>
        <p:spPr>
          <a:xfrm>
            <a:off x="875734" y="4125389"/>
            <a:ext cx="240039" cy="354987"/>
          </a:xfrm>
          <a:prstGeom prst="rect">
            <a:avLst/>
          </a:prstGeom>
          <a:noFill/>
          <a:ln>
            <a:noFill/>
          </a:ln>
        </p:spPr>
      </p:pic>
      <p:pic>
        <p:nvPicPr>
          <p:cNvPr id="664" name="Google Shape;664;p27"/>
          <p:cNvPicPr preferRelativeResize="0"/>
          <p:nvPr/>
        </p:nvPicPr>
        <p:blipFill rotWithShape="1">
          <a:blip r:embed="rId8">
            <a:alphaModFix/>
          </a:blip>
          <a:srcRect/>
          <a:stretch/>
        </p:blipFill>
        <p:spPr>
          <a:xfrm>
            <a:off x="7469737" y="3742586"/>
            <a:ext cx="344957" cy="367737"/>
          </a:xfrm>
          <a:prstGeom prst="rect">
            <a:avLst/>
          </a:prstGeom>
          <a:noFill/>
          <a:ln>
            <a:noFill/>
          </a:ln>
        </p:spPr>
      </p:pic>
      <p:pic>
        <p:nvPicPr>
          <p:cNvPr id="665" name="Google Shape;665;p27"/>
          <p:cNvPicPr preferRelativeResize="0"/>
          <p:nvPr/>
        </p:nvPicPr>
        <p:blipFill rotWithShape="1">
          <a:blip r:embed="rId9">
            <a:alphaModFix/>
          </a:blip>
          <a:srcRect/>
          <a:stretch/>
        </p:blipFill>
        <p:spPr>
          <a:xfrm>
            <a:off x="7466482" y="4405495"/>
            <a:ext cx="351466" cy="478385"/>
          </a:xfrm>
          <a:prstGeom prst="rect">
            <a:avLst/>
          </a:prstGeom>
          <a:noFill/>
          <a:ln>
            <a:noFill/>
          </a:ln>
        </p:spPr>
      </p:pic>
      <p:pic>
        <p:nvPicPr>
          <p:cNvPr id="666" name="Google Shape;666;p27"/>
          <p:cNvPicPr preferRelativeResize="0"/>
          <p:nvPr/>
        </p:nvPicPr>
        <p:blipFill rotWithShape="1">
          <a:blip r:embed="rId10">
            <a:alphaModFix/>
          </a:blip>
          <a:srcRect/>
          <a:stretch/>
        </p:blipFill>
        <p:spPr>
          <a:xfrm>
            <a:off x="8598418" y="3789773"/>
            <a:ext cx="292889" cy="273363"/>
          </a:xfrm>
          <a:prstGeom prst="rect">
            <a:avLst/>
          </a:prstGeom>
          <a:noFill/>
          <a:ln>
            <a:noFill/>
          </a:ln>
        </p:spPr>
      </p:pic>
      <p:pic>
        <p:nvPicPr>
          <p:cNvPr id="667" name="Google Shape;667;p27"/>
          <p:cNvPicPr preferRelativeResize="0"/>
          <p:nvPr/>
        </p:nvPicPr>
        <p:blipFill rotWithShape="1">
          <a:blip r:embed="rId11">
            <a:alphaModFix/>
          </a:blip>
          <a:srcRect/>
          <a:stretch/>
        </p:blipFill>
        <p:spPr>
          <a:xfrm>
            <a:off x="8596791" y="4514515"/>
            <a:ext cx="296143" cy="260345"/>
          </a:xfrm>
          <a:prstGeom prst="rect">
            <a:avLst/>
          </a:prstGeom>
          <a:noFill/>
          <a:ln>
            <a:noFill/>
          </a:ln>
        </p:spPr>
      </p:pic>
      <p:cxnSp>
        <p:nvCxnSpPr>
          <p:cNvPr id="668" name="Google Shape;668;p27"/>
          <p:cNvCxnSpPr>
            <a:stCxn id="653" idx="3"/>
            <a:endCxn id="664" idx="1"/>
          </p:cNvCxnSpPr>
          <p:nvPr/>
        </p:nvCxnSpPr>
        <p:spPr>
          <a:xfrm>
            <a:off x="5668018" y="3926455"/>
            <a:ext cx="1801800" cy="0"/>
          </a:xfrm>
          <a:prstGeom prst="straightConnector1">
            <a:avLst/>
          </a:prstGeom>
          <a:noFill/>
          <a:ln w="9525" cap="flat" cmpd="sng">
            <a:solidFill>
              <a:srgbClr val="A01731"/>
            </a:solidFill>
            <a:prstDash val="solid"/>
            <a:round/>
            <a:headEnd type="none" w="sm" len="sm"/>
            <a:tailEnd type="triangle" w="med" len="med"/>
          </a:ln>
        </p:spPr>
      </p:cxnSp>
      <p:cxnSp>
        <p:nvCxnSpPr>
          <p:cNvPr id="669" name="Google Shape;669;p27"/>
          <p:cNvCxnSpPr>
            <a:stCxn id="664" idx="3"/>
            <a:endCxn id="666" idx="1"/>
          </p:cNvCxnSpPr>
          <p:nvPr/>
        </p:nvCxnSpPr>
        <p:spPr>
          <a:xfrm>
            <a:off x="7814694" y="3926454"/>
            <a:ext cx="783600" cy="0"/>
          </a:xfrm>
          <a:prstGeom prst="straightConnector1">
            <a:avLst/>
          </a:prstGeom>
          <a:noFill/>
          <a:ln w="9525" cap="flat" cmpd="sng">
            <a:solidFill>
              <a:srgbClr val="A01731"/>
            </a:solidFill>
            <a:prstDash val="solid"/>
            <a:round/>
            <a:headEnd type="none" w="sm" len="sm"/>
            <a:tailEnd type="triangle" w="med" len="med"/>
          </a:ln>
        </p:spPr>
      </p:cxnSp>
      <p:cxnSp>
        <p:nvCxnSpPr>
          <p:cNvPr id="670" name="Google Shape;670;p27"/>
          <p:cNvCxnSpPr>
            <a:stCxn id="654" idx="3"/>
            <a:endCxn id="665" idx="1"/>
          </p:cNvCxnSpPr>
          <p:nvPr/>
        </p:nvCxnSpPr>
        <p:spPr>
          <a:xfrm rot="10800000" flipH="1">
            <a:off x="5672280" y="4644810"/>
            <a:ext cx="1794300" cy="18000"/>
          </a:xfrm>
          <a:prstGeom prst="straightConnector1">
            <a:avLst/>
          </a:prstGeom>
          <a:noFill/>
          <a:ln w="9525" cap="flat" cmpd="sng">
            <a:solidFill>
              <a:srgbClr val="A01731"/>
            </a:solidFill>
            <a:prstDash val="solid"/>
            <a:round/>
            <a:headEnd type="none" w="sm" len="sm"/>
            <a:tailEnd type="triangle" w="med" len="med"/>
          </a:ln>
        </p:spPr>
      </p:cxnSp>
      <p:cxnSp>
        <p:nvCxnSpPr>
          <p:cNvPr id="671" name="Google Shape;671;p27"/>
          <p:cNvCxnSpPr>
            <a:stCxn id="665" idx="3"/>
            <a:endCxn id="667" idx="1"/>
          </p:cNvCxnSpPr>
          <p:nvPr/>
        </p:nvCxnSpPr>
        <p:spPr>
          <a:xfrm>
            <a:off x="7817948" y="4644687"/>
            <a:ext cx="778800" cy="0"/>
          </a:xfrm>
          <a:prstGeom prst="straightConnector1">
            <a:avLst/>
          </a:prstGeom>
          <a:noFill/>
          <a:ln w="9525" cap="flat" cmpd="sng">
            <a:solidFill>
              <a:srgbClr val="A01731"/>
            </a:solidFill>
            <a:prstDash val="solid"/>
            <a:round/>
            <a:headEnd type="none" w="sm" len="sm"/>
            <a:tailEnd type="triangle" w="med" len="med"/>
          </a:ln>
        </p:spPr>
      </p:cxnSp>
      <p:cxnSp>
        <p:nvCxnSpPr>
          <p:cNvPr id="672" name="Google Shape;672;p27"/>
          <p:cNvCxnSpPr>
            <a:stCxn id="658" idx="3"/>
            <a:endCxn id="664" idx="1"/>
          </p:cNvCxnSpPr>
          <p:nvPr/>
        </p:nvCxnSpPr>
        <p:spPr>
          <a:xfrm rot="10800000" flipH="1">
            <a:off x="5796136" y="3926533"/>
            <a:ext cx="1673700" cy="381000"/>
          </a:xfrm>
          <a:prstGeom prst="curvedConnector3">
            <a:avLst>
              <a:gd name="adj1" fmla="val 50000"/>
            </a:avLst>
          </a:prstGeom>
          <a:noFill/>
          <a:ln w="9525" cap="flat" cmpd="sng">
            <a:solidFill>
              <a:srgbClr val="00B050"/>
            </a:solidFill>
            <a:prstDash val="dash"/>
            <a:round/>
            <a:headEnd type="none" w="sm" len="sm"/>
            <a:tailEnd type="triangle" w="med" len="med"/>
          </a:ln>
        </p:spPr>
      </p:cxnSp>
      <p:cxnSp>
        <p:nvCxnSpPr>
          <p:cNvPr id="673" name="Google Shape;673;p27"/>
          <p:cNvCxnSpPr>
            <a:stCxn id="658" idx="3"/>
            <a:endCxn id="665" idx="1"/>
          </p:cNvCxnSpPr>
          <p:nvPr/>
        </p:nvCxnSpPr>
        <p:spPr>
          <a:xfrm>
            <a:off x="5796136" y="4307533"/>
            <a:ext cx="1670400" cy="337200"/>
          </a:xfrm>
          <a:prstGeom prst="curvedConnector3">
            <a:avLst>
              <a:gd name="adj1" fmla="val 50000"/>
            </a:avLst>
          </a:prstGeom>
          <a:noFill/>
          <a:ln w="9525" cap="flat" cmpd="sng">
            <a:solidFill>
              <a:srgbClr val="00B050"/>
            </a:solidFill>
            <a:prstDash val="dash"/>
            <a:round/>
            <a:headEnd type="none" w="sm" len="sm"/>
            <a:tailEnd type="triangle" w="med" len="med"/>
          </a:ln>
        </p:spPr>
      </p:cxnSp>
      <p:pic>
        <p:nvPicPr>
          <p:cNvPr id="674" name="Google Shape;674;p27"/>
          <p:cNvPicPr preferRelativeResize="0"/>
          <p:nvPr/>
        </p:nvPicPr>
        <p:blipFill rotWithShape="1">
          <a:blip r:embed="rId12">
            <a:alphaModFix/>
          </a:blip>
          <a:srcRect l="18105" t="29878" r="17636" b="29803"/>
          <a:stretch/>
        </p:blipFill>
        <p:spPr>
          <a:xfrm>
            <a:off x="8635059" y="4201698"/>
            <a:ext cx="256248" cy="171242"/>
          </a:xfrm>
          <a:prstGeom prst="rect">
            <a:avLst/>
          </a:prstGeom>
          <a:noFill/>
          <a:ln>
            <a:noFill/>
          </a:ln>
        </p:spPr>
      </p:pic>
      <p:pic>
        <p:nvPicPr>
          <p:cNvPr id="675" name="Google Shape;675;p27"/>
          <p:cNvPicPr preferRelativeResize="0"/>
          <p:nvPr/>
        </p:nvPicPr>
        <p:blipFill rotWithShape="1">
          <a:blip r:embed="rId14">
            <a:alphaModFix/>
          </a:blip>
          <a:srcRect/>
          <a:stretch/>
        </p:blipFill>
        <p:spPr>
          <a:xfrm>
            <a:off x="7477070" y="4153644"/>
            <a:ext cx="330290" cy="332193"/>
          </a:xfrm>
          <a:prstGeom prst="rect">
            <a:avLst/>
          </a:prstGeom>
          <a:noFill/>
          <a:ln>
            <a:noFill/>
          </a:ln>
        </p:spPr>
      </p:pic>
      <p:cxnSp>
        <p:nvCxnSpPr>
          <p:cNvPr id="676" name="Google Shape;676;p27"/>
          <p:cNvCxnSpPr>
            <a:stCxn id="675" idx="3"/>
            <a:endCxn id="674" idx="1"/>
          </p:cNvCxnSpPr>
          <p:nvPr/>
        </p:nvCxnSpPr>
        <p:spPr>
          <a:xfrm rot="10800000" flipH="1">
            <a:off x="7807360" y="4287341"/>
            <a:ext cx="827700" cy="32400"/>
          </a:xfrm>
          <a:prstGeom prst="curvedConnector3">
            <a:avLst>
              <a:gd name="adj1" fmla="val 50000"/>
            </a:avLst>
          </a:prstGeom>
          <a:noFill/>
          <a:ln w="9525" cap="flat" cmpd="sng">
            <a:solidFill>
              <a:srgbClr val="00B050"/>
            </a:solidFill>
            <a:prstDash val="dash"/>
            <a:round/>
            <a:headEnd type="none" w="sm" len="sm"/>
            <a:tailEnd type="triangle" w="med" len="med"/>
          </a:ln>
        </p:spPr>
      </p:cxnSp>
      <p:cxnSp>
        <p:nvCxnSpPr>
          <p:cNvPr id="677" name="Google Shape;677;p27"/>
          <p:cNvCxnSpPr>
            <a:stCxn id="658" idx="3"/>
            <a:endCxn id="675" idx="1"/>
          </p:cNvCxnSpPr>
          <p:nvPr/>
        </p:nvCxnSpPr>
        <p:spPr>
          <a:xfrm>
            <a:off x="5796136" y="4307533"/>
            <a:ext cx="1680900" cy="12300"/>
          </a:xfrm>
          <a:prstGeom prst="curvedConnector3">
            <a:avLst>
              <a:gd name="adj1" fmla="val 50000"/>
            </a:avLst>
          </a:prstGeom>
          <a:noFill/>
          <a:ln w="9525" cap="flat" cmpd="sng">
            <a:solidFill>
              <a:srgbClr val="00B050"/>
            </a:solidFill>
            <a:prstDash val="dash"/>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5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5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5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5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5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5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5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5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6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6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6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6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6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6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6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6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6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6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7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7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7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7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74"/>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7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7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826" y="121196"/>
            <a:ext cx="8569324" cy="1080542"/>
          </a:xfrm>
        </p:spPr>
        <p:txBody>
          <a:bodyPr/>
          <a:lstStyle/>
          <a:p>
            <a:r>
              <a:rPr lang="fr-FR" dirty="0"/>
              <a:t>Prochaines étapes : actions proposées</a:t>
            </a:r>
          </a:p>
        </p:txBody>
      </p:sp>
      <p:graphicFrame>
        <p:nvGraphicFramePr>
          <p:cNvPr id="4" name="Tableau 3"/>
          <p:cNvGraphicFramePr>
            <a:graphicFrameLocks noGrp="1"/>
          </p:cNvGraphicFramePr>
          <p:nvPr>
            <p:extLst>
              <p:ext uri="{D42A27DB-BD31-4B8C-83A1-F6EECF244321}">
                <p14:modId xmlns:p14="http://schemas.microsoft.com/office/powerpoint/2010/main" val="4049546573"/>
              </p:ext>
            </p:extLst>
          </p:nvPr>
        </p:nvGraphicFramePr>
        <p:xfrm>
          <a:off x="250823" y="1201738"/>
          <a:ext cx="8424615" cy="3505231"/>
        </p:xfrm>
        <a:graphic>
          <a:graphicData uri="http://schemas.openxmlformats.org/drawingml/2006/table">
            <a:tbl>
              <a:tblPr firstRow="1" bandRow="1">
                <a:tableStyleId>{5C22544A-7EE6-4342-B048-85BDC9FD1C3A}</a:tableStyleId>
              </a:tblPr>
              <a:tblGrid>
                <a:gridCol w="6121377">
                  <a:extLst>
                    <a:ext uri="{9D8B030D-6E8A-4147-A177-3AD203B41FA5}">
                      <a16:colId xmlns:a16="http://schemas.microsoft.com/office/drawing/2014/main" val="1768155502"/>
                    </a:ext>
                  </a:extLst>
                </a:gridCol>
                <a:gridCol w="1224136">
                  <a:extLst>
                    <a:ext uri="{9D8B030D-6E8A-4147-A177-3AD203B41FA5}">
                      <a16:colId xmlns:a16="http://schemas.microsoft.com/office/drawing/2014/main" val="3377507548"/>
                    </a:ext>
                  </a:extLst>
                </a:gridCol>
                <a:gridCol w="1079102">
                  <a:extLst>
                    <a:ext uri="{9D8B030D-6E8A-4147-A177-3AD203B41FA5}">
                      <a16:colId xmlns:a16="http://schemas.microsoft.com/office/drawing/2014/main" val="2181529050"/>
                    </a:ext>
                  </a:extLst>
                </a:gridCol>
              </a:tblGrid>
              <a:tr h="231800">
                <a:tc>
                  <a:txBody>
                    <a:bodyPr/>
                    <a:lstStyle/>
                    <a:p>
                      <a:r>
                        <a:rPr lang="fr-FR" sz="1200" dirty="0"/>
                        <a:t>Action</a:t>
                      </a:r>
                    </a:p>
                  </a:txBody>
                  <a:tcPr/>
                </a:tc>
                <a:tc>
                  <a:txBody>
                    <a:bodyPr/>
                    <a:lstStyle/>
                    <a:p>
                      <a:r>
                        <a:rPr lang="fr-FR" sz="1200" dirty="0"/>
                        <a:t>Acteur</a:t>
                      </a:r>
                    </a:p>
                  </a:txBody>
                  <a:tcPr/>
                </a:tc>
                <a:tc>
                  <a:txBody>
                    <a:bodyPr/>
                    <a:lstStyle/>
                    <a:p>
                      <a:r>
                        <a:rPr lang="fr-FR" sz="1200" dirty="0"/>
                        <a:t>Délai</a:t>
                      </a:r>
                    </a:p>
                  </a:txBody>
                  <a:tcPr/>
                </a:tc>
                <a:extLst>
                  <a:ext uri="{0D108BD9-81ED-4DB2-BD59-A6C34878D82A}">
                    <a16:rowId xmlns:a16="http://schemas.microsoft.com/office/drawing/2014/main" val="160908023"/>
                  </a:ext>
                </a:extLst>
              </a:tr>
              <a:tr h="283073">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Valider que c’est bien l’équipe </a:t>
                      </a:r>
                      <a:r>
                        <a:rPr lang="fr-FR" sz="1100" kern="1200" baseline="0" dirty="0" err="1">
                          <a:solidFill>
                            <a:schemeClr val="dk1"/>
                          </a:solidFill>
                          <a:latin typeface="+mn-lt"/>
                          <a:ea typeface="+mn-ea"/>
                          <a:cs typeface="+mn-cs"/>
                        </a:rPr>
                        <a:t>scrum</a:t>
                      </a:r>
                      <a:r>
                        <a:rPr lang="fr-FR" sz="1100" kern="1200" baseline="0" dirty="0">
                          <a:solidFill>
                            <a:schemeClr val="dk1"/>
                          </a:solidFill>
                          <a:latin typeface="+mn-lt"/>
                          <a:ea typeface="+mn-ea"/>
                          <a:cs typeface="+mn-cs"/>
                        </a:rPr>
                        <a:t> qui réceptionne les tickets Cloud et non pas l’équipe Service Delivery</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DOIT </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DDE</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03/2020</a:t>
                      </a:r>
                    </a:p>
                  </a:txBody>
                  <a:tcPr marL="36000" marR="36000" marT="36000" marB="36000"/>
                </a:tc>
                <a:extLst>
                  <a:ext uri="{0D108BD9-81ED-4DB2-BD59-A6C34878D82A}">
                    <a16:rowId xmlns:a16="http://schemas.microsoft.com/office/drawing/2014/main" val="4016140805"/>
                  </a:ext>
                </a:extLst>
              </a:tr>
              <a:tr h="278675">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Former l’équipe service desk pour mise en place de ces  nouveaux chemins d’escalade</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Service Desk</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06/2020</a:t>
                      </a:r>
                    </a:p>
                  </a:txBody>
                  <a:tcPr marL="36000" marR="36000" marT="36000" marB="36000"/>
                </a:tc>
                <a:extLst>
                  <a:ext uri="{0D108BD9-81ED-4DB2-BD59-A6C34878D82A}">
                    <a16:rowId xmlns:a16="http://schemas.microsoft.com/office/drawing/2014/main" val="3220380678"/>
                  </a:ext>
                </a:extLst>
              </a:tr>
              <a:tr h="296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100" kern="1200" baseline="0" dirty="0">
                          <a:solidFill>
                            <a:schemeClr val="dk1"/>
                          </a:solidFill>
                          <a:latin typeface="+mn-lt"/>
                          <a:ea typeface="+mn-ea"/>
                          <a:cs typeface="+mn-cs"/>
                        </a:rPr>
                        <a:t>Paramétrer </a:t>
                      </a:r>
                      <a:r>
                        <a:rPr lang="fr-FR" sz="1100" kern="1200" baseline="0" dirty="0" err="1">
                          <a:solidFill>
                            <a:schemeClr val="dk1"/>
                          </a:solidFill>
                          <a:latin typeface="+mn-lt"/>
                          <a:ea typeface="+mn-ea"/>
                          <a:cs typeface="+mn-cs"/>
                        </a:rPr>
                        <a:t>Zabbix</a:t>
                      </a:r>
                      <a:r>
                        <a:rPr lang="fr-FR" sz="1100" kern="1200" baseline="0" dirty="0">
                          <a:solidFill>
                            <a:schemeClr val="dk1"/>
                          </a:solidFill>
                          <a:latin typeface="+mn-lt"/>
                          <a:ea typeface="+mn-ea"/>
                          <a:cs typeface="+mn-cs"/>
                        </a:rPr>
                        <a:t> pour remontée automatique des alertes Cloud vers la bonne équipe (binôme </a:t>
                      </a:r>
                      <a:r>
                        <a:rPr lang="fr-FR" sz="1100" kern="1200" baseline="0" dirty="0" err="1">
                          <a:solidFill>
                            <a:schemeClr val="dk1"/>
                          </a:solidFill>
                          <a:latin typeface="+mn-lt"/>
                          <a:ea typeface="+mn-ea"/>
                          <a:cs typeface="+mn-cs"/>
                        </a:rPr>
                        <a:t>DevOps</a:t>
                      </a:r>
                      <a:r>
                        <a:rPr lang="fr-FR" sz="1100" kern="1200" baseline="0" dirty="0">
                          <a:solidFill>
                            <a:schemeClr val="dk1"/>
                          </a:solidFill>
                          <a:latin typeface="+mn-lt"/>
                          <a:ea typeface="+mn-ea"/>
                          <a:cs typeface="+mn-cs"/>
                        </a:rPr>
                        <a:t>)</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Equipe Cloud AWS</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1100" b="0" i="0" u="none" strike="noStrike" kern="1200" cap="none" spc="0" normalizeH="0" baseline="0" noProof="0" dirty="0">
                          <a:ln>
                            <a:noFill/>
                          </a:ln>
                          <a:solidFill>
                            <a:srgbClr val="000000"/>
                          </a:solidFill>
                          <a:effectLst/>
                          <a:uLnTx/>
                          <a:uFillTx/>
                          <a:latin typeface="Arial"/>
                          <a:ea typeface="+mn-ea"/>
                          <a:cs typeface="+mn-cs"/>
                          <a:sym typeface="Arial"/>
                        </a:rPr>
                        <a:t>06/2020</a:t>
                      </a:r>
                    </a:p>
                  </a:txBody>
                  <a:tcPr marL="36000" marR="36000" marT="36000" marB="36000"/>
                </a:tc>
                <a:extLst>
                  <a:ext uri="{0D108BD9-81ED-4DB2-BD59-A6C34878D82A}">
                    <a16:rowId xmlns:a16="http://schemas.microsoft.com/office/drawing/2014/main" val="2335970463"/>
                  </a:ext>
                </a:extLst>
              </a:tr>
              <a:tr h="290468">
                <a:tc>
                  <a:txBody>
                    <a:bodyPr/>
                    <a:lstStyle/>
                    <a:p>
                      <a:pPr marL="0" lvl="1" indent="0">
                        <a:buFont typeface="Arial" panose="020B0604020202020204" pitchFamily="34" charset="0"/>
                        <a:buNone/>
                      </a:pP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fr-FR" sz="1100" b="0" i="0" u="none" strike="noStrike" kern="1200" cap="none" spc="0" normalizeH="0" baseline="0" noProof="0" dirty="0">
                        <a:ln>
                          <a:noFill/>
                        </a:ln>
                        <a:solidFill>
                          <a:srgbClr val="000000"/>
                        </a:solidFill>
                        <a:effectLst/>
                        <a:uLnTx/>
                        <a:uFillTx/>
                        <a:latin typeface="Arial"/>
                        <a:ea typeface="+mn-ea"/>
                        <a:cs typeface="+mn-cs"/>
                        <a:sym typeface="Arial"/>
                      </a:endParaRPr>
                    </a:p>
                  </a:txBody>
                  <a:tcPr marL="36000" marR="36000" marT="36000" marB="36000"/>
                </a:tc>
                <a:extLst>
                  <a:ext uri="{0D108BD9-81ED-4DB2-BD59-A6C34878D82A}">
                    <a16:rowId xmlns:a16="http://schemas.microsoft.com/office/drawing/2014/main" val="3039625792"/>
                  </a:ext>
                </a:extLst>
              </a:tr>
              <a:tr h="289164">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extLst>
                  <a:ext uri="{0D108BD9-81ED-4DB2-BD59-A6C34878D82A}">
                    <a16:rowId xmlns:a16="http://schemas.microsoft.com/office/drawing/2014/main" val="1090218528"/>
                  </a:ext>
                </a:extLst>
              </a:tr>
              <a:tr h="289164">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extLst>
                  <a:ext uri="{0D108BD9-81ED-4DB2-BD59-A6C34878D82A}">
                    <a16:rowId xmlns:a16="http://schemas.microsoft.com/office/drawing/2014/main" val="1734538402"/>
                  </a:ext>
                </a:extLst>
              </a:tr>
              <a:tr h="416272">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extLst>
                  <a:ext uri="{0D108BD9-81ED-4DB2-BD59-A6C34878D82A}">
                    <a16:rowId xmlns:a16="http://schemas.microsoft.com/office/drawing/2014/main" val="711276611"/>
                  </a:ext>
                </a:extLst>
              </a:tr>
              <a:tr h="266881">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extLst>
                  <a:ext uri="{0D108BD9-81ED-4DB2-BD59-A6C34878D82A}">
                    <a16:rowId xmlns:a16="http://schemas.microsoft.com/office/drawing/2014/main" val="3143625637"/>
                  </a:ext>
                </a:extLst>
              </a:tr>
              <a:tr h="286870">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extLst>
                  <a:ext uri="{0D108BD9-81ED-4DB2-BD59-A6C34878D82A}">
                    <a16:rowId xmlns:a16="http://schemas.microsoft.com/office/drawing/2014/main" val="2606874008"/>
                  </a:ext>
                </a:extLst>
              </a:tr>
              <a:tr h="259977">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extLst>
                  <a:ext uri="{0D108BD9-81ED-4DB2-BD59-A6C34878D82A}">
                    <a16:rowId xmlns:a16="http://schemas.microsoft.com/office/drawing/2014/main" val="1015881058"/>
                  </a:ext>
                </a:extLst>
              </a:tr>
            </a:tbl>
          </a:graphicData>
        </a:graphic>
      </p:graphicFrame>
    </p:spTree>
    <p:extLst>
      <p:ext uri="{BB962C8B-B14F-4D97-AF65-F5344CB8AC3E}">
        <p14:creationId xmlns:p14="http://schemas.microsoft.com/office/powerpoint/2010/main" val="1863600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29"/>
          <p:cNvSpPr txBox="1">
            <a:spLocks noGrp="1"/>
          </p:cNvSpPr>
          <p:nvPr>
            <p:ph type="title"/>
          </p:nvPr>
        </p:nvSpPr>
        <p:spPr>
          <a:xfrm>
            <a:off x="250825" y="1836263"/>
            <a:ext cx="5761038" cy="1021237"/>
          </a:xfrm>
          <a:prstGeom prst="rect">
            <a:avLst/>
          </a:prstGeom>
          <a:noFill/>
          <a:ln>
            <a:noFill/>
          </a:ln>
        </p:spPr>
        <p:txBody>
          <a:bodyPr spcFirstLastPara="1" wrap="square" lIns="36000" tIns="36000" rIns="0" bIns="0" anchor="b" anchorCtr="0">
            <a:noAutofit/>
          </a:bodyPr>
          <a:lstStyle/>
          <a:p>
            <a:pPr marL="0" lvl="0" indent="0" algn="l" rtl="0">
              <a:spcBef>
                <a:spcPts val="0"/>
              </a:spcBef>
              <a:spcAft>
                <a:spcPts val="0"/>
              </a:spcAft>
              <a:buClr>
                <a:srgbClr val="FFFFFF"/>
              </a:buClr>
              <a:buSzPts val="3200"/>
              <a:buFont typeface="Times New Roman"/>
              <a:buNone/>
            </a:pPr>
            <a:r>
              <a:rPr lang="fr-FR"/>
              <a:t>Outillage du Run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
          <p:cNvSpPr txBox="1">
            <a:spLocks noGrp="1"/>
          </p:cNvSpPr>
          <p:nvPr>
            <p:ph type="title"/>
          </p:nvPr>
        </p:nvSpPr>
        <p:spPr>
          <a:xfrm>
            <a:off x="250826" y="99765"/>
            <a:ext cx="8562180" cy="885527"/>
          </a:xfrm>
          <a:prstGeom prst="rect">
            <a:avLst/>
          </a:prstGeom>
          <a:noFill/>
          <a:ln>
            <a:noFill/>
          </a:ln>
        </p:spPr>
        <p:txBody>
          <a:bodyPr spcFirstLastPara="1" wrap="square" lIns="36000" tIns="36000" rIns="0" bIns="0" anchor="t" anchorCtr="0">
            <a:noAutofit/>
          </a:bodyPr>
          <a:lstStyle/>
          <a:p>
            <a:pPr marL="0" lvl="0" indent="0" algn="l" rtl="0">
              <a:spcBef>
                <a:spcPts val="0"/>
              </a:spcBef>
              <a:spcAft>
                <a:spcPts val="0"/>
              </a:spcAft>
              <a:buClr>
                <a:schemeClr val="dk2"/>
              </a:buClr>
              <a:buSzPts val="2400"/>
              <a:buFont typeface="Times New Roman"/>
              <a:buNone/>
            </a:pPr>
            <a:r>
              <a:rPr lang="fr-FR"/>
              <a:t>Contexte, objectifs de ce document</a:t>
            </a:r>
            <a:endParaRPr/>
          </a:p>
        </p:txBody>
      </p:sp>
      <p:sp>
        <p:nvSpPr>
          <p:cNvPr id="146" name="Google Shape;146;p2"/>
          <p:cNvSpPr txBox="1">
            <a:spLocks noGrp="1"/>
          </p:cNvSpPr>
          <p:nvPr>
            <p:ph type="body" idx="1"/>
          </p:nvPr>
        </p:nvSpPr>
        <p:spPr>
          <a:xfrm>
            <a:off x="250823" y="1272531"/>
            <a:ext cx="8569327" cy="3529185"/>
          </a:xfrm>
          <a:prstGeom prst="rect">
            <a:avLst/>
          </a:prstGeom>
          <a:noFill/>
          <a:ln>
            <a:noFill/>
          </a:ln>
        </p:spPr>
        <p:txBody>
          <a:bodyPr spcFirstLastPara="1" wrap="square" lIns="36000" tIns="0" rIns="0" bIns="0" anchor="t" anchorCtr="0">
            <a:normAutofit/>
          </a:bodyPr>
          <a:lstStyle/>
          <a:p>
            <a:pPr marL="0" lvl="0" indent="0" algn="l" rtl="0">
              <a:lnSpc>
                <a:spcPct val="100000"/>
              </a:lnSpc>
              <a:spcBef>
                <a:spcPts val="0"/>
              </a:spcBef>
              <a:spcAft>
                <a:spcPts val="0"/>
              </a:spcAft>
              <a:buSzPts val="1300"/>
              <a:buNone/>
            </a:pPr>
            <a:endParaRPr lang="fr-FR" dirty="0"/>
          </a:p>
          <a:p>
            <a:pPr marL="0" lvl="0" indent="0" algn="l" rtl="0">
              <a:lnSpc>
                <a:spcPct val="100000"/>
              </a:lnSpc>
              <a:spcBef>
                <a:spcPts val="0"/>
              </a:spcBef>
              <a:spcAft>
                <a:spcPts val="0"/>
              </a:spcAft>
              <a:buSzPts val="1300"/>
              <a:buNone/>
            </a:pPr>
            <a:r>
              <a:rPr lang="fr-FR" dirty="0"/>
              <a:t>Plusieurs incidents observés ces derniers jours, principalement liés à un manque de ressources: JVM out of memory, swap utilisé, etc.</a:t>
            </a:r>
          </a:p>
          <a:p>
            <a:pPr marL="0" lvl="0" indent="0" algn="l" rtl="0">
              <a:lnSpc>
                <a:spcPct val="100000"/>
              </a:lnSpc>
              <a:spcBef>
                <a:spcPts val="0"/>
              </a:spcBef>
              <a:spcAft>
                <a:spcPts val="0"/>
              </a:spcAft>
              <a:buSzPts val="1300"/>
              <a:buNone/>
            </a:pPr>
            <a:endParaRPr lang="fr-FR" dirty="0"/>
          </a:p>
          <a:p>
            <a:pPr marL="0" lvl="0" indent="0" algn="l" rtl="0">
              <a:lnSpc>
                <a:spcPct val="100000"/>
              </a:lnSpc>
              <a:spcBef>
                <a:spcPts val="0"/>
              </a:spcBef>
              <a:spcAft>
                <a:spcPts val="0"/>
              </a:spcAft>
              <a:buSzPts val="1300"/>
              <a:buNone/>
            </a:pPr>
            <a:r>
              <a:rPr lang="fr-FR" dirty="0"/>
              <a:t>Différentes solutions possibles afin de migrer l’application Nexus sur une architecture en haute disponibilité</a:t>
            </a:r>
          </a:p>
          <a:p>
            <a:pPr marL="0" lvl="0" indent="0" algn="l" rtl="0">
              <a:lnSpc>
                <a:spcPct val="100000"/>
              </a:lnSpc>
              <a:spcBef>
                <a:spcPts val="0"/>
              </a:spcBef>
              <a:spcAft>
                <a:spcPts val="0"/>
              </a:spcAft>
              <a:buSzPts val="1300"/>
              <a:buNone/>
            </a:pPr>
            <a:endParaRPr lang="fr-FR" dirty="0"/>
          </a:p>
        </p:txBody>
      </p:sp>
      <p:sp>
        <p:nvSpPr>
          <p:cNvPr id="147" name="Google Shape;147;p2"/>
          <p:cNvSpPr txBox="1"/>
          <p:nvPr/>
        </p:nvSpPr>
        <p:spPr>
          <a:xfrm>
            <a:off x="0" y="4801716"/>
            <a:ext cx="9144000" cy="864096"/>
          </a:xfrm>
          <a:prstGeom prst="rect">
            <a:avLst/>
          </a:prstGeom>
          <a:solidFill>
            <a:srgbClr val="A21726"/>
          </a:solidFill>
          <a:ln>
            <a:noFill/>
          </a:ln>
        </p:spPr>
        <p:txBody>
          <a:bodyPr spcFirstLastPara="1" wrap="square" lIns="72000" tIns="36000" rIns="72000" bIns="36000" anchor="ctr" anchorCtr="0">
            <a:noAutofit/>
          </a:bodyPr>
          <a:lstStyle/>
          <a:p>
            <a:pPr marL="0" marR="0" lvl="0" indent="0" algn="ctr" rtl="0">
              <a:spcBef>
                <a:spcPts val="0"/>
              </a:spcBef>
              <a:spcAft>
                <a:spcPts val="0"/>
              </a:spcAft>
              <a:buNone/>
            </a:pPr>
            <a:r>
              <a:rPr lang="fr-FR" sz="1400">
                <a:solidFill>
                  <a:schemeClr val="lt1"/>
                </a:solidFill>
                <a:latin typeface="Arial"/>
                <a:ea typeface="Arial"/>
                <a:cs typeface="Arial"/>
                <a:sym typeface="Arial"/>
              </a:rPr>
              <a:t>Nous définissons ici une première version de la Gouvernance Cloud, limitée à l’horizon 2020, compatible avec une cible. L’organisation et la gouvernance pourraient évoluer par la suite au fur et à mesure de l’augmentation de maturité et du nombre de produits dans le Cloud.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0"/>
          <p:cNvSpPr txBox="1">
            <a:spLocks noGrp="1"/>
          </p:cNvSpPr>
          <p:nvPr>
            <p:ph type="title"/>
          </p:nvPr>
        </p:nvSpPr>
        <p:spPr>
          <a:xfrm>
            <a:off x="250826" y="99765"/>
            <a:ext cx="8562180" cy="885527"/>
          </a:xfrm>
          <a:prstGeom prst="rect">
            <a:avLst/>
          </a:prstGeom>
          <a:noFill/>
          <a:ln>
            <a:noFill/>
          </a:ln>
        </p:spPr>
        <p:txBody>
          <a:bodyPr spcFirstLastPara="1" wrap="square" lIns="36000" tIns="36000" rIns="0" bIns="0" anchor="t" anchorCtr="0">
            <a:noAutofit/>
          </a:bodyPr>
          <a:lstStyle/>
          <a:p>
            <a:pPr marL="0" lvl="0" indent="0" algn="l" rtl="0">
              <a:spcBef>
                <a:spcPts val="0"/>
              </a:spcBef>
              <a:spcAft>
                <a:spcPts val="0"/>
              </a:spcAft>
              <a:buClr>
                <a:schemeClr val="dk2"/>
              </a:buClr>
              <a:buSzPts val="2400"/>
              <a:buFont typeface="Times New Roman"/>
              <a:buNone/>
            </a:pPr>
            <a:r>
              <a:rPr lang="fr-FR"/>
              <a:t>Objectif et ordre du jour des ateliers</a:t>
            </a:r>
            <a:endParaRPr/>
          </a:p>
        </p:txBody>
      </p:sp>
      <p:sp>
        <p:nvSpPr>
          <p:cNvPr id="688" name="Google Shape;688;p30"/>
          <p:cNvSpPr txBox="1">
            <a:spLocks noGrp="1"/>
          </p:cNvSpPr>
          <p:nvPr>
            <p:ph type="body" idx="1"/>
          </p:nvPr>
        </p:nvSpPr>
        <p:spPr>
          <a:xfrm>
            <a:off x="250823" y="1417341"/>
            <a:ext cx="8569327" cy="864096"/>
          </a:xfrm>
          <a:prstGeom prst="rect">
            <a:avLst/>
          </a:prstGeom>
          <a:solidFill>
            <a:srgbClr val="F5E7EA"/>
          </a:solidFill>
          <a:ln>
            <a:noFill/>
          </a:ln>
        </p:spPr>
        <p:txBody>
          <a:bodyPr spcFirstLastPara="1" wrap="square" lIns="36000" tIns="0" rIns="0" bIns="0" anchor="t" anchorCtr="0">
            <a:normAutofit/>
          </a:bodyPr>
          <a:lstStyle/>
          <a:p>
            <a:pPr marL="0" lvl="0" indent="0" algn="just" rtl="0">
              <a:lnSpc>
                <a:spcPct val="100000"/>
              </a:lnSpc>
              <a:spcBef>
                <a:spcPts val="0"/>
              </a:spcBef>
              <a:spcAft>
                <a:spcPts val="0"/>
              </a:spcAft>
              <a:buSzPts val="1200"/>
              <a:buNone/>
            </a:pPr>
            <a:r>
              <a:rPr lang="fr-FR" sz="1200"/>
              <a:t>L’objectif est de partager une compréhension des outils en place et d’identifier les chantiers à mener à court terme pour permettre une exploitation du Cloud en 2020 au bon niveau de qualité </a:t>
            </a:r>
            <a:endParaRPr/>
          </a:p>
          <a:p>
            <a:pPr marL="0" lvl="0" indent="0" algn="just" rtl="0">
              <a:lnSpc>
                <a:spcPct val="100000"/>
              </a:lnSpc>
              <a:spcBef>
                <a:spcPts val="800"/>
              </a:spcBef>
              <a:spcAft>
                <a:spcPts val="0"/>
              </a:spcAft>
              <a:buSzPts val="1200"/>
              <a:buNone/>
            </a:pPr>
            <a:endParaRPr sz="1200"/>
          </a:p>
          <a:p>
            <a:pPr marL="0" lvl="0" indent="0" algn="just" rtl="0">
              <a:lnSpc>
                <a:spcPct val="100000"/>
              </a:lnSpc>
              <a:spcBef>
                <a:spcPts val="800"/>
              </a:spcBef>
              <a:spcAft>
                <a:spcPts val="0"/>
              </a:spcAft>
              <a:buSzPts val="1200"/>
              <a:buNone/>
            </a:pPr>
            <a:endParaRPr sz="1200"/>
          </a:p>
          <a:p>
            <a:pPr marL="0" lvl="0" indent="0" algn="just" rtl="0">
              <a:lnSpc>
                <a:spcPct val="100000"/>
              </a:lnSpc>
              <a:spcBef>
                <a:spcPts val="800"/>
              </a:spcBef>
              <a:spcAft>
                <a:spcPts val="0"/>
              </a:spcAft>
              <a:buSzPts val="1200"/>
              <a:buNone/>
            </a:pPr>
            <a:endParaRPr sz="1200"/>
          </a:p>
        </p:txBody>
      </p:sp>
      <p:sp>
        <p:nvSpPr>
          <p:cNvPr id="689" name="Google Shape;689;p30"/>
          <p:cNvSpPr txBox="1"/>
          <p:nvPr/>
        </p:nvSpPr>
        <p:spPr>
          <a:xfrm>
            <a:off x="250823" y="3145531"/>
            <a:ext cx="8569327" cy="2088233"/>
          </a:xfrm>
          <a:prstGeom prst="rect">
            <a:avLst/>
          </a:prstGeom>
          <a:solidFill>
            <a:srgbClr val="F2F2F2"/>
          </a:solidFill>
          <a:ln>
            <a:noFill/>
          </a:ln>
        </p:spPr>
        <p:txBody>
          <a:bodyPr spcFirstLastPara="1" wrap="square" lIns="36000" tIns="0" rIns="0" bIns="0" anchor="t" anchorCtr="0">
            <a:noAutofit/>
          </a:bodyPr>
          <a:lstStyle/>
          <a:p>
            <a:pPr marL="0" marR="0" lvl="0" indent="0" algn="ctr" rtl="0">
              <a:lnSpc>
                <a:spcPct val="100000"/>
              </a:lnSpc>
              <a:spcBef>
                <a:spcPts val="0"/>
              </a:spcBef>
              <a:spcAft>
                <a:spcPts val="0"/>
              </a:spcAft>
              <a:buClr>
                <a:srgbClr val="D82034"/>
              </a:buClr>
              <a:buSzPts val="1600"/>
              <a:buFont typeface="Arial"/>
              <a:buNone/>
            </a:pPr>
            <a:r>
              <a:rPr lang="fr-FR" sz="1600" dirty="0">
                <a:solidFill>
                  <a:schemeClr val="dk1"/>
                </a:solidFill>
                <a:latin typeface="Arial"/>
                <a:ea typeface="Arial"/>
                <a:cs typeface="Arial"/>
                <a:sym typeface="Arial"/>
              </a:rPr>
              <a:t>Approche proposée</a:t>
            </a:r>
            <a:endParaRPr dirty="0"/>
          </a:p>
          <a:p>
            <a:pPr marL="342900" marR="0" lvl="0" indent="-342900" algn="l" rtl="0">
              <a:lnSpc>
                <a:spcPct val="100000"/>
              </a:lnSpc>
              <a:spcBef>
                <a:spcPts val="800"/>
              </a:spcBef>
              <a:spcAft>
                <a:spcPts val="0"/>
              </a:spcAft>
              <a:buClr>
                <a:srgbClr val="D82034"/>
              </a:buClr>
              <a:buSzPts val="1600"/>
              <a:buFont typeface="Times New Roman"/>
              <a:buAutoNum type="arabicPeriod"/>
            </a:pPr>
            <a:r>
              <a:rPr lang="fr-FR" sz="1600" dirty="0">
                <a:solidFill>
                  <a:schemeClr val="dk1"/>
                </a:solidFill>
                <a:latin typeface="Arial"/>
                <a:ea typeface="Arial"/>
                <a:cs typeface="Arial"/>
                <a:sym typeface="Arial"/>
              </a:rPr>
              <a:t>Panorama des types d’outils à mettre en </a:t>
            </a:r>
            <a:r>
              <a:rPr lang="fr-FR" sz="1600" dirty="0" err="1">
                <a:solidFill>
                  <a:schemeClr val="dk1"/>
                </a:solidFill>
                <a:latin typeface="Arial"/>
                <a:ea typeface="Arial"/>
                <a:cs typeface="Arial"/>
                <a:sym typeface="Arial"/>
              </a:rPr>
              <a:t>oeuvre</a:t>
            </a:r>
            <a:endParaRPr sz="1600" dirty="0">
              <a:solidFill>
                <a:schemeClr val="dk1"/>
              </a:solidFill>
              <a:latin typeface="Arial"/>
              <a:ea typeface="Arial"/>
              <a:cs typeface="Arial"/>
              <a:sym typeface="Arial"/>
            </a:endParaRPr>
          </a:p>
          <a:p>
            <a:pPr marL="342900" marR="0" lvl="0" indent="-342900" algn="l" rtl="0">
              <a:lnSpc>
                <a:spcPct val="100000"/>
              </a:lnSpc>
              <a:spcBef>
                <a:spcPts val="800"/>
              </a:spcBef>
              <a:spcAft>
                <a:spcPts val="0"/>
              </a:spcAft>
              <a:buClr>
                <a:srgbClr val="D82034"/>
              </a:buClr>
              <a:buSzPts val="1600"/>
              <a:buFont typeface="Times New Roman"/>
              <a:buAutoNum type="arabicPeriod"/>
            </a:pPr>
            <a:r>
              <a:rPr lang="fr-FR" sz="1600" dirty="0">
                <a:solidFill>
                  <a:schemeClr val="dk1"/>
                </a:solidFill>
                <a:latin typeface="Arial"/>
                <a:ea typeface="Arial"/>
                <a:cs typeface="Arial"/>
                <a:sym typeface="Arial"/>
              </a:rPr>
              <a:t>Identification des outils déjà disponibles et de ceux nécessaires à court terme</a:t>
            </a:r>
            <a:endParaRPr dirty="0"/>
          </a:p>
          <a:p>
            <a:pPr marL="342900" marR="0" lvl="0" indent="-342900" algn="l" rtl="0">
              <a:lnSpc>
                <a:spcPct val="100000"/>
              </a:lnSpc>
              <a:spcBef>
                <a:spcPts val="800"/>
              </a:spcBef>
              <a:spcAft>
                <a:spcPts val="0"/>
              </a:spcAft>
              <a:buClr>
                <a:srgbClr val="D82034"/>
              </a:buClr>
              <a:buSzPts val="1600"/>
              <a:buFont typeface="Times New Roman"/>
              <a:buAutoNum type="arabicPeriod"/>
            </a:pPr>
            <a:r>
              <a:rPr lang="fr-FR" sz="1600" dirty="0">
                <a:solidFill>
                  <a:schemeClr val="dk1"/>
                </a:solidFill>
                <a:latin typeface="Arial"/>
                <a:ea typeface="Arial"/>
                <a:cs typeface="Arial"/>
                <a:sym typeface="Arial"/>
              </a:rPr>
              <a:t>Identification des compléments à apporter : priorités </a:t>
            </a:r>
            <a:endParaRPr dirty="0"/>
          </a:p>
          <a:p>
            <a:pPr marL="342900" marR="0" lvl="0" indent="-342900" algn="l" rtl="0">
              <a:lnSpc>
                <a:spcPct val="100000"/>
              </a:lnSpc>
              <a:spcBef>
                <a:spcPts val="800"/>
              </a:spcBef>
              <a:spcAft>
                <a:spcPts val="0"/>
              </a:spcAft>
              <a:buClr>
                <a:srgbClr val="D82034"/>
              </a:buClr>
              <a:buSzPts val="1600"/>
              <a:buFont typeface="Times New Roman"/>
              <a:buAutoNum type="arabicPeriod"/>
            </a:pPr>
            <a:r>
              <a:rPr lang="fr-FR" sz="1600" dirty="0">
                <a:solidFill>
                  <a:schemeClr val="dk1"/>
                </a:solidFill>
                <a:latin typeface="Arial"/>
                <a:ea typeface="Arial"/>
                <a:cs typeface="Arial"/>
                <a:sym typeface="Arial"/>
              </a:rPr>
              <a:t>Identification des outils utilisables en mode hybride </a:t>
            </a:r>
            <a:endParaRPr dirty="0"/>
          </a:p>
          <a:p>
            <a:pPr marL="0" marR="0" lvl="0" indent="0" algn="l" rtl="0">
              <a:lnSpc>
                <a:spcPct val="100000"/>
              </a:lnSpc>
              <a:spcBef>
                <a:spcPts val="800"/>
              </a:spcBef>
              <a:spcAft>
                <a:spcPts val="0"/>
              </a:spcAft>
              <a:buClr>
                <a:srgbClr val="D82034"/>
              </a:buClr>
              <a:buSzPts val="1600"/>
              <a:buFont typeface="Arial"/>
              <a:buNone/>
            </a:pPr>
            <a:endParaRPr sz="1600" dirty="0">
              <a:solidFill>
                <a:schemeClr val="dk1"/>
              </a:solidFill>
              <a:latin typeface="Arial"/>
              <a:ea typeface="Arial"/>
              <a:cs typeface="Arial"/>
              <a:sym typeface="Arial"/>
            </a:endParaRPr>
          </a:p>
          <a:p>
            <a:pPr marL="0" marR="0" lvl="0" indent="0" algn="l" rtl="0">
              <a:lnSpc>
                <a:spcPct val="100000"/>
              </a:lnSpc>
              <a:spcBef>
                <a:spcPts val="800"/>
              </a:spcBef>
              <a:spcAft>
                <a:spcPts val="0"/>
              </a:spcAft>
              <a:buClr>
                <a:srgbClr val="D82034"/>
              </a:buClr>
              <a:buSzPts val="1600"/>
              <a:buFont typeface="Arial"/>
              <a:buNone/>
            </a:pPr>
            <a:endParaRPr sz="1600" dirty="0">
              <a:solidFill>
                <a:schemeClr val="dk1"/>
              </a:solidFill>
              <a:latin typeface="Arial"/>
              <a:ea typeface="Arial"/>
              <a:cs typeface="Arial"/>
              <a:sym typeface="Arial"/>
            </a:endParaRPr>
          </a:p>
          <a:p>
            <a:pPr marL="342900" marR="0" lvl="0" indent="-241300" algn="l" rtl="0">
              <a:lnSpc>
                <a:spcPct val="100000"/>
              </a:lnSpc>
              <a:spcBef>
                <a:spcPts val="800"/>
              </a:spcBef>
              <a:spcAft>
                <a:spcPts val="0"/>
              </a:spcAft>
              <a:buClr>
                <a:srgbClr val="D82034"/>
              </a:buClr>
              <a:buSzPts val="1600"/>
              <a:buFont typeface="Times New Roman"/>
              <a:buNone/>
            </a:pPr>
            <a:endParaRPr sz="1600" dirty="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g6c42e552e5_0_44"/>
          <p:cNvSpPr txBox="1">
            <a:spLocks noGrp="1"/>
          </p:cNvSpPr>
          <p:nvPr>
            <p:ph type="title"/>
          </p:nvPr>
        </p:nvSpPr>
        <p:spPr>
          <a:xfrm>
            <a:off x="250826" y="99765"/>
            <a:ext cx="8562300" cy="885600"/>
          </a:xfrm>
          <a:prstGeom prst="rect">
            <a:avLst/>
          </a:prstGeom>
        </p:spPr>
        <p:txBody>
          <a:bodyPr spcFirstLastPara="1" wrap="square" lIns="36000" tIns="36000" rIns="0" bIns="0" anchor="t" anchorCtr="0">
            <a:noAutofit/>
          </a:bodyPr>
          <a:lstStyle/>
          <a:p>
            <a:pPr marL="0" lvl="0" indent="0" algn="l" rtl="0">
              <a:spcBef>
                <a:spcPts val="0"/>
              </a:spcBef>
              <a:spcAft>
                <a:spcPts val="0"/>
              </a:spcAft>
              <a:buNone/>
            </a:pPr>
            <a:r>
              <a:rPr lang="fr-FR"/>
              <a:t>Analyse des outils de Run disponibles (</a:t>
            </a:r>
            <a:r>
              <a:rPr lang="fr-FR">
                <a:solidFill>
                  <a:srgbClr val="00B050"/>
                </a:solidFill>
              </a:rPr>
              <a:t>en vert</a:t>
            </a:r>
            <a:r>
              <a:rPr lang="fr-FR"/>
              <a:t>) et indispensables à court terme (P0 = Pour la bascule de My Swiss Life en 2020)</a:t>
            </a:r>
            <a:endParaRPr/>
          </a:p>
        </p:txBody>
      </p:sp>
      <p:graphicFrame>
        <p:nvGraphicFramePr>
          <p:cNvPr id="696" name="Google Shape;696;g6c42e552e5_0_44"/>
          <p:cNvGraphicFramePr/>
          <p:nvPr/>
        </p:nvGraphicFramePr>
        <p:xfrm>
          <a:off x="66675" y="1152525"/>
          <a:ext cx="9077325" cy="230886"/>
        </p:xfrm>
        <a:graphic>
          <a:graphicData uri="http://schemas.openxmlformats.org/drawingml/2006/table">
            <a:tbl>
              <a:tblPr>
                <a:noFill/>
                <a:tableStyleId>{A35E8F9C-4CFA-404E-A86A-2AC7B8624103}</a:tableStyleId>
              </a:tblPr>
              <a:tblGrid>
                <a:gridCol w="1144125">
                  <a:extLst>
                    <a:ext uri="{9D8B030D-6E8A-4147-A177-3AD203B41FA5}">
                      <a16:colId xmlns:a16="http://schemas.microsoft.com/office/drawing/2014/main" val="20000"/>
                    </a:ext>
                  </a:extLst>
                </a:gridCol>
                <a:gridCol w="2208675">
                  <a:extLst>
                    <a:ext uri="{9D8B030D-6E8A-4147-A177-3AD203B41FA5}">
                      <a16:colId xmlns:a16="http://schemas.microsoft.com/office/drawing/2014/main" val="20001"/>
                    </a:ext>
                  </a:extLst>
                </a:gridCol>
                <a:gridCol w="581025">
                  <a:extLst>
                    <a:ext uri="{9D8B030D-6E8A-4147-A177-3AD203B41FA5}">
                      <a16:colId xmlns:a16="http://schemas.microsoft.com/office/drawing/2014/main" val="20002"/>
                    </a:ext>
                  </a:extLst>
                </a:gridCol>
                <a:gridCol w="2238375">
                  <a:extLst>
                    <a:ext uri="{9D8B030D-6E8A-4147-A177-3AD203B41FA5}">
                      <a16:colId xmlns:a16="http://schemas.microsoft.com/office/drawing/2014/main" val="20003"/>
                    </a:ext>
                  </a:extLst>
                </a:gridCol>
                <a:gridCol w="2124075">
                  <a:extLst>
                    <a:ext uri="{9D8B030D-6E8A-4147-A177-3AD203B41FA5}">
                      <a16:colId xmlns:a16="http://schemas.microsoft.com/office/drawing/2014/main" val="20004"/>
                    </a:ext>
                  </a:extLst>
                </a:gridCol>
                <a:gridCol w="781050">
                  <a:extLst>
                    <a:ext uri="{9D8B030D-6E8A-4147-A177-3AD203B41FA5}">
                      <a16:colId xmlns:a16="http://schemas.microsoft.com/office/drawing/2014/main" val="20005"/>
                    </a:ext>
                  </a:extLst>
                </a:gridCol>
              </a:tblGrid>
              <a:tr h="200025">
                <a:tc>
                  <a:txBody>
                    <a:bodyPr/>
                    <a:lstStyle/>
                    <a:p>
                      <a:pPr marL="0" lvl="0" indent="0" algn="l" rtl="0">
                        <a:lnSpc>
                          <a:spcPct val="115000"/>
                        </a:lnSpc>
                        <a:spcBef>
                          <a:spcPts val="0"/>
                        </a:spcBef>
                        <a:spcAft>
                          <a:spcPts val="0"/>
                        </a:spcAft>
                        <a:buNone/>
                      </a:pPr>
                      <a:r>
                        <a:rPr lang="fr-FR" sz="1100" b="1">
                          <a:solidFill>
                            <a:srgbClr val="FFFFFF"/>
                          </a:solidFill>
                        </a:rPr>
                        <a:t>Domain</a:t>
                      </a:r>
                      <a:endParaRPr sz="1100" b="1">
                        <a:solidFill>
                          <a:srgbClr val="FFFFFF"/>
                        </a:solidFill>
                      </a:endParaRPr>
                    </a:p>
                  </a:txBody>
                  <a:tcPr marL="28575" marR="28575" marT="19050" marB="19050" anchor="b">
                    <a:lnL w="9525" cap="flat" cmpd="sng">
                      <a:solidFill>
                        <a:srgbClr val="9BC2E6"/>
                      </a:solidFill>
                      <a:prstDash val="solid"/>
                      <a:round/>
                      <a:headEnd type="none" w="sm" len="sm"/>
                      <a:tailEnd type="none" w="sm" len="sm"/>
                    </a:lnL>
                    <a:lnR w="9525" cap="flat" cmpd="sng">
                      <a:solidFill>
                        <a:srgbClr val="95B3D7"/>
                      </a:solidFill>
                      <a:prstDash val="solid"/>
                      <a:round/>
                      <a:headEnd type="none" w="sm" len="sm"/>
                      <a:tailEnd type="none" w="sm" len="sm"/>
                    </a:lnR>
                    <a:lnT w="9525" cap="flat" cmpd="sng">
                      <a:solidFill>
                        <a:srgbClr val="9BC2E6"/>
                      </a:solidFill>
                      <a:prstDash val="solid"/>
                      <a:round/>
                      <a:headEnd type="none" w="sm" len="sm"/>
                      <a:tailEnd type="none" w="sm" len="sm"/>
                    </a:lnT>
                    <a:lnB w="9525" cap="flat" cmpd="sng">
                      <a:solidFill>
                        <a:srgbClr val="9BC2E6"/>
                      </a:solidFill>
                      <a:prstDash val="solid"/>
                      <a:round/>
                      <a:headEnd type="none" w="sm" len="sm"/>
                      <a:tailEnd type="none" w="sm" len="sm"/>
                    </a:lnB>
                    <a:solidFill>
                      <a:srgbClr val="4F81BD"/>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6:0:0"/>
                      </a:ext>
                    </a:extLst>
                  </a:tcPr>
                </a:tc>
                <a:tc>
                  <a:txBody>
                    <a:bodyPr/>
                    <a:lstStyle/>
                    <a:p>
                      <a:pPr marL="0" lvl="0" indent="0" algn="l" rtl="0">
                        <a:lnSpc>
                          <a:spcPct val="115000"/>
                        </a:lnSpc>
                        <a:spcBef>
                          <a:spcPts val="0"/>
                        </a:spcBef>
                        <a:spcAft>
                          <a:spcPts val="0"/>
                        </a:spcAft>
                        <a:buNone/>
                      </a:pPr>
                      <a:r>
                        <a:rPr lang="fr-FR" sz="1100" b="1">
                          <a:solidFill>
                            <a:srgbClr val="FFFFFF"/>
                          </a:solidFill>
                        </a:rPr>
                        <a:t>Function</a:t>
                      </a:r>
                      <a:endParaRPr sz="1100" b="1">
                        <a:solidFill>
                          <a:srgbClr val="FFFFFF"/>
                        </a:solidFill>
                      </a:endParaRPr>
                    </a:p>
                  </a:txBody>
                  <a:tcPr marL="28575" marR="28575" marT="19050" marB="19050" anchor="b">
                    <a:lnL w="9525" cap="flat" cmpd="sng">
                      <a:solidFill>
                        <a:srgbClr val="95B3D7"/>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5B3D7"/>
                      </a:solidFill>
                      <a:prstDash val="solid"/>
                      <a:round/>
                      <a:headEnd type="none" w="sm" len="sm"/>
                      <a:tailEnd type="none" w="sm" len="sm"/>
                    </a:lnT>
                    <a:lnB w="9525" cap="flat" cmpd="sng">
                      <a:solidFill>
                        <a:srgbClr val="B7B7B7"/>
                      </a:solidFill>
                      <a:prstDash val="solid"/>
                      <a:round/>
                      <a:headEnd type="none" w="sm" len="sm"/>
                      <a:tailEnd type="none" w="sm" len="sm"/>
                    </a:lnB>
                    <a:solidFill>
                      <a:srgbClr val="4F81BD"/>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6:0:1"/>
                      </a:ext>
                    </a:extLst>
                  </a:tcPr>
                </a:tc>
                <a:tc>
                  <a:txBody>
                    <a:bodyPr/>
                    <a:lstStyle/>
                    <a:p>
                      <a:pPr marL="0" lvl="0" indent="0" algn="ctr" rtl="0">
                        <a:lnSpc>
                          <a:spcPct val="115000"/>
                        </a:lnSpc>
                        <a:spcBef>
                          <a:spcPts val="0"/>
                        </a:spcBef>
                        <a:spcAft>
                          <a:spcPts val="0"/>
                        </a:spcAft>
                        <a:buNone/>
                      </a:pPr>
                      <a:r>
                        <a:rPr lang="fr-FR" sz="900" b="1">
                          <a:solidFill>
                            <a:srgbClr val="FFFFFF"/>
                          </a:solidFill>
                        </a:rPr>
                        <a:t>Priorité</a:t>
                      </a:r>
                      <a:endParaRPr sz="900" b="1">
                        <a:solidFill>
                          <a:srgbClr val="FFFFFF"/>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5B3D7"/>
                      </a:solidFill>
                      <a:prstDash val="solid"/>
                      <a:round/>
                      <a:headEnd type="none" w="sm" len="sm"/>
                      <a:tailEnd type="none" w="sm" len="sm"/>
                    </a:lnT>
                    <a:lnB w="9525" cap="flat" cmpd="sng">
                      <a:solidFill>
                        <a:srgbClr val="B7B7B7"/>
                      </a:solidFill>
                      <a:prstDash val="solid"/>
                      <a:round/>
                      <a:headEnd type="none" w="sm" len="sm"/>
                      <a:tailEnd type="none" w="sm" len="sm"/>
                    </a:lnB>
                    <a:solidFill>
                      <a:srgbClr val="4F81BD"/>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6:0:2"/>
                      </a:ext>
                    </a:extLst>
                  </a:tcPr>
                </a:tc>
                <a:tc>
                  <a:txBody>
                    <a:bodyPr/>
                    <a:lstStyle/>
                    <a:p>
                      <a:pPr marL="0" lvl="0" indent="0" algn="ctr" rtl="0">
                        <a:lnSpc>
                          <a:spcPct val="115000"/>
                        </a:lnSpc>
                        <a:spcBef>
                          <a:spcPts val="0"/>
                        </a:spcBef>
                        <a:spcAft>
                          <a:spcPts val="0"/>
                        </a:spcAft>
                        <a:buNone/>
                      </a:pPr>
                      <a:r>
                        <a:rPr lang="fr-FR" sz="1100" b="1">
                          <a:solidFill>
                            <a:srgbClr val="FFFFFF"/>
                          </a:solidFill>
                        </a:rPr>
                        <a:t>Solution 2020</a:t>
                      </a:r>
                      <a:endParaRPr sz="1100" b="1">
                        <a:solidFill>
                          <a:srgbClr val="FFFFFF"/>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5B3D7"/>
                      </a:solidFill>
                      <a:prstDash val="solid"/>
                      <a:round/>
                      <a:headEnd type="none" w="sm" len="sm"/>
                      <a:tailEnd type="none" w="sm" len="sm"/>
                    </a:lnT>
                    <a:lnB w="9525" cap="flat" cmpd="sng">
                      <a:solidFill>
                        <a:srgbClr val="B7B7B7"/>
                      </a:solidFill>
                      <a:prstDash val="solid"/>
                      <a:round/>
                      <a:headEnd type="none" w="sm" len="sm"/>
                      <a:tailEnd type="none" w="sm" len="sm"/>
                    </a:lnB>
                    <a:solidFill>
                      <a:srgbClr val="4F81BD"/>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6:0:3"/>
                      </a:ext>
                    </a:extLst>
                  </a:tcPr>
                </a:tc>
                <a:tc>
                  <a:txBody>
                    <a:bodyPr/>
                    <a:lstStyle/>
                    <a:p>
                      <a:pPr marL="0" lvl="0" indent="0" algn="ctr" rtl="0">
                        <a:lnSpc>
                          <a:spcPct val="115000"/>
                        </a:lnSpc>
                        <a:spcBef>
                          <a:spcPts val="0"/>
                        </a:spcBef>
                        <a:spcAft>
                          <a:spcPts val="0"/>
                        </a:spcAft>
                        <a:buNone/>
                      </a:pPr>
                      <a:r>
                        <a:rPr lang="fr-FR" sz="1100" b="1">
                          <a:solidFill>
                            <a:srgbClr val="FFFFFF"/>
                          </a:solidFill>
                        </a:rPr>
                        <a:t>Solution Cible AWS</a:t>
                      </a:r>
                      <a:endParaRPr sz="1100" b="1">
                        <a:solidFill>
                          <a:srgbClr val="FFFFFF"/>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5B3D7"/>
                      </a:solidFill>
                      <a:prstDash val="solid"/>
                      <a:round/>
                      <a:headEnd type="none" w="sm" len="sm"/>
                      <a:tailEnd type="none" w="sm" len="sm"/>
                    </a:lnT>
                    <a:lnB w="9525" cap="flat" cmpd="sng">
                      <a:solidFill>
                        <a:srgbClr val="B7B7B7"/>
                      </a:solidFill>
                      <a:prstDash val="solid"/>
                      <a:round/>
                      <a:headEnd type="none" w="sm" len="sm"/>
                      <a:tailEnd type="none" w="sm" len="sm"/>
                    </a:lnB>
                    <a:solidFill>
                      <a:srgbClr val="4F81BD"/>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6:0:4"/>
                      </a:ext>
                    </a:extLst>
                  </a:tcPr>
                </a:tc>
                <a:tc>
                  <a:txBody>
                    <a:bodyPr/>
                    <a:lstStyle/>
                    <a:p>
                      <a:pPr marL="0" lvl="0" indent="0" algn="ctr" rtl="0">
                        <a:lnSpc>
                          <a:spcPct val="115000"/>
                        </a:lnSpc>
                        <a:spcBef>
                          <a:spcPts val="0"/>
                        </a:spcBef>
                        <a:spcAft>
                          <a:spcPts val="0"/>
                        </a:spcAft>
                        <a:buNone/>
                      </a:pPr>
                      <a:r>
                        <a:rPr lang="fr-FR" sz="1100" b="1">
                          <a:solidFill>
                            <a:srgbClr val="FFFFFF"/>
                          </a:solidFill>
                        </a:rPr>
                        <a:t>Hybridable</a:t>
                      </a:r>
                      <a:endParaRPr sz="1100" b="1">
                        <a:solidFill>
                          <a:srgbClr val="FFFFFF"/>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5B3D7"/>
                      </a:solidFill>
                      <a:prstDash val="solid"/>
                      <a:round/>
                      <a:headEnd type="none" w="sm" len="sm"/>
                      <a:tailEnd type="none" w="sm" len="sm"/>
                    </a:lnT>
                    <a:lnB w="9525" cap="flat" cmpd="sng">
                      <a:solidFill>
                        <a:srgbClr val="B7B7B7"/>
                      </a:solidFill>
                      <a:prstDash val="solid"/>
                      <a:round/>
                      <a:headEnd type="none" w="sm" len="sm"/>
                      <a:tailEnd type="none" w="sm" len="sm"/>
                    </a:lnB>
                    <a:solidFill>
                      <a:srgbClr val="4F81BD"/>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6:0:5"/>
                      </a:ext>
                    </a:extLst>
                  </a:tcPr>
                </a:tc>
                <a:extLst>
                  <a:ext uri="{0D108BD9-81ED-4DB2-BD59-A6C34878D82A}">
                    <a16:rowId xmlns:a16="http://schemas.microsoft.com/office/drawing/2014/main" val="10000"/>
                  </a:ext>
                </a:extLst>
              </a:tr>
            </a:tbl>
          </a:graphicData>
        </a:graphic>
      </p:graphicFrame>
      <p:graphicFrame>
        <p:nvGraphicFramePr>
          <p:cNvPr id="697" name="Google Shape;697;g6c42e552e5_0_44"/>
          <p:cNvGraphicFramePr/>
          <p:nvPr/>
        </p:nvGraphicFramePr>
        <p:xfrm>
          <a:off x="66675" y="1548275"/>
          <a:ext cx="9077325" cy="851535"/>
        </p:xfrm>
        <a:graphic>
          <a:graphicData uri="http://schemas.openxmlformats.org/drawingml/2006/table">
            <a:tbl>
              <a:tblPr>
                <a:noFill/>
                <a:tableStyleId>{A35E8F9C-4CFA-404E-A86A-2AC7B8624103}</a:tableStyleId>
              </a:tblPr>
              <a:tblGrid>
                <a:gridCol w="1152525">
                  <a:extLst>
                    <a:ext uri="{9D8B030D-6E8A-4147-A177-3AD203B41FA5}">
                      <a16:colId xmlns:a16="http://schemas.microsoft.com/office/drawing/2014/main" val="20000"/>
                    </a:ext>
                  </a:extLst>
                </a:gridCol>
                <a:gridCol w="2200275">
                  <a:extLst>
                    <a:ext uri="{9D8B030D-6E8A-4147-A177-3AD203B41FA5}">
                      <a16:colId xmlns:a16="http://schemas.microsoft.com/office/drawing/2014/main" val="20001"/>
                    </a:ext>
                  </a:extLst>
                </a:gridCol>
                <a:gridCol w="581025">
                  <a:extLst>
                    <a:ext uri="{9D8B030D-6E8A-4147-A177-3AD203B41FA5}">
                      <a16:colId xmlns:a16="http://schemas.microsoft.com/office/drawing/2014/main" val="20002"/>
                    </a:ext>
                  </a:extLst>
                </a:gridCol>
                <a:gridCol w="2238375">
                  <a:extLst>
                    <a:ext uri="{9D8B030D-6E8A-4147-A177-3AD203B41FA5}">
                      <a16:colId xmlns:a16="http://schemas.microsoft.com/office/drawing/2014/main" val="20003"/>
                    </a:ext>
                  </a:extLst>
                </a:gridCol>
                <a:gridCol w="2124075">
                  <a:extLst>
                    <a:ext uri="{9D8B030D-6E8A-4147-A177-3AD203B41FA5}">
                      <a16:colId xmlns:a16="http://schemas.microsoft.com/office/drawing/2014/main" val="20004"/>
                    </a:ext>
                  </a:extLst>
                </a:gridCol>
                <a:gridCol w="781050">
                  <a:extLst>
                    <a:ext uri="{9D8B030D-6E8A-4147-A177-3AD203B41FA5}">
                      <a16:colId xmlns:a16="http://schemas.microsoft.com/office/drawing/2014/main" val="20005"/>
                    </a:ext>
                  </a:extLst>
                </a:gridCol>
              </a:tblGrid>
              <a:tr h="200025">
                <a:tc rowSpan="4">
                  <a:txBody>
                    <a:bodyPr/>
                    <a:lstStyle/>
                    <a:p>
                      <a:pPr marL="0" lvl="0" indent="0" algn="ctr" rtl="0">
                        <a:lnSpc>
                          <a:spcPct val="115000"/>
                        </a:lnSpc>
                        <a:spcBef>
                          <a:spcPts val="0"/>
                        </a:spcBef>
                        <a:spcAft>
                          <a:spcPts val="0"/>
                        </a:spcAft>
                        <a:buNone/>
                      </a:pPr>
                      <a:r>
                        <a:rPr lang="fr-FR" sz="1100" b="1"/>
                        <a:t>Network</a:t>
                      </a:r>
                      <a:endParaRPr sz="1100" b="1"/>
                    </a:p>
                  </a:txBody>
                  <a:tcPr marL="28575" marR="28575" marT="19050" marB="19050" anchor="ctr">
                    <a:lnL w="9525" cap="flat" cmpd="sng">
                      <a:solidFill>
                        <a:srgbClr val="9BC2E6"/>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9BC2E6"/>
                      </a:solidFill>
                      <a:prstDash val="solid"/>
                      <a:round/>
                      <a:headEnd type="none" w="sm" len="sm"/>
                      <a:tailEnd type="none" w="sm" len="sm"/>
                    </a:lnB>
                    <a:solidFill>
                      <a:srgbClr val="F3F3F3"/>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7:0:0"/>
                      </a:ext>
                    </a:extLst>
                  </a:tcPr>
                </a:tc>
                <a:tc>
                  <a:txBody>
                    <a:bodyPr/>
                    <a:lstStyle/>
                    <a:p>
                      <a:pPr marL="0" lvl="0" indent="0" algn="l" rtl="0">
                        <a:lnSpc>
                          <a:spcPct val="115000"/>
                        </a:lnSpc>
                        <a:spcBef>
                          <a:spcPts val="0"/>
                        </a:spcBef>
                        <a:spcAft>
                          <a:spcPts val="0"/>
                        </a:spcAft>
                        <a:buNone/>
                      </a:pPr>
                      <a:r>
                        <a:rPr lang="fr-FR" sz="900">
                          <a:solidFill>
                            <a:srgbClr val="00B050"/>
                          </a:solidFill>
                        </a:rPr>
                        <a:t>VIP (functionality)</a:t>
                      </a:r>
                      <a:endParaRPr sz="900">
                        <a:solidFill>
                          <a:srgbClr val="00B050"/>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7:0:1"/>
                      </a:ext>
                    </a:extLst>
                  </a:tcPr>
                </a:tc>
                <a:tc>
                  <a:txBody>
                    <a:bodyPr/>
                    <a:lstStyle/>
                    <a:p>
                      <a:pPr marL="0" lvl="0" indent="0" algn="ctr" rtl="0">
                        <a:lnSpc>
                          <a:spcPct val="115000"/>
                        </a:lnSpc>
                        <a:spcBef>
                          <a:spcPts val="0"/>
                        </a:spcBef>
                        <a:spcAft>
                          <a:spcPts val="0"/>
                        </a:spcAft>
                        <a:buNone/>
                      </a:pPr>
                      <a:r>
                        <a:rPr lang="fr-FR" sz="900">
                          <a:solidFill>
                            <a:srgbClr val="00B050"/>
                          </a:solidFill>
                        </a:rPr>
                        <a:t>P0</a:t>
                      </a:r>
                      <a:endParaRPr sz="900">
                        <a:solidFill>
                          <a:srgbClr val="00B050"/>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7:0:2"/>
                      </a:ext>
                    </a:extLst>
                  </a:tcPr>
                </a:tc>
                <a:tc>
                  <a:txBody>
                    <a:bodyPr/>
                    <a:lstStyle/>
                    <a:p>
                      <a:pPr marL="0" lvl="0" indent="0" algn="l" rtl="0">
                        <a:lnSpc>
                          <a:spcPct val="115000"/>
                        </a:lnSpc>
                        <a:spcBef>
                          <a:spcPts val="0"/>
                        </a:spcBef>
                        <a:spcAft>
                          <a:spcPts val="0"/>
                        </a:spcAft>
                        <a:buNone/>
                      </a:pPr>
                      <a:r>
                        <a:rPr lang="fr-FR" sz="900">
                          <a:solidFill>
                            <a:srgbClr val="00B050"/>
                          </a:solidFill>
                        </a:rPr>
                        <a:t>AWS ALB</a:t>
                      </a:r>
                      <a:endParaRPr sz="900">
                        <a:solidFill>
                          <a:srgbClr val="00B050"/>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7:0:3"/>
                      </a:ext>
                    </a:extLst>
                  </a:tcPr>
                </a:tc>
                <a:tc>
                  <a:txBody>
                    <a:bodyPr/>
                    <a:lstStyle/>
                    <a:p>
                      <a:pPr marL="0" lvl="0" indent="0" algn="l" rtl="0">
                        <a:lnSpc>
                          <a:spcPct val="115000"/>
                        </a:lnSpc>
                        <a:spcBef>
                          <a:spcPts val="0"/>
                        </a:spcBef>
                        <a:spcAft>
                          <a:spcPts val="0"/>
                        </a:spcAft>
                        <a:buNone/>
                      </a:pPr>
                      <a:r>
                        <a:rPr lang="fr-FR" sz="900">
                          <a:solidFill>
                            <a:srgbClr val="00B050"/>
                          </a:solidFill>
                        </a:rPr>
                        <a:t>AWS ALB</a:t>
                      </a:r>
                      <a:endParaRPr sz="900">
                        <a:solidFill>
                          <a:srgbClr val="00B050"/>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7:0:4"/>
                      </a:ext>
                    </a:extLst>
                  </a:tcPr>
                </a:tc>
                <a:tc>
                  <a:txBody>
                    <a:bodyPr/>
                    <a:lstStyle/>
                    <a:p>
                      <a:pPr marL="0" lvl="0" indent="0" algn="ctr" rtl="0">
                        <a:lnSpc>
                          <a:spcPct val="115000"/>
                        </a:lnSpc>
                        <a:spcBef>
                          <a:spcPts val="0"/>
                        </a:spcBef>
                        <a:spcAft>
                          <a:spcPts val="0"/>
                        </a:spcAft>
                        <a:buNone/>
                      </a:pPr>
                      <a:r>
                        <a:rPr lang="fr-FR" sz="900">
                          <a:solidFill>
                            <a:srgbClr val="00B050"/>
                          </a:solidFill>
                        </a:rPr>
                        <a:t>Non</a:t>
                      </a:r>
                      <a:endParaRPr sz="900">
                        <a:solidFill>
                          <a:srgbClr val="00B050"/>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7:0:5"/>
                      </a:ext>
                    </a:extLst>
                  </a:tcPr>
                </a:tc>
                <a:extLst>
                  <a:ext uri="{0D108BD9-81ED-4DB2-BD59-A6C34878D82A}">
                    <a16:rowId xmlns:a16="http://schemas.microsoft.com/office/drawing/2014/main" val="10000"/>
                  </a:ext>
                </a:extLst>
              </a:tr>
              <a:tr h="200025">
                <a:tc vMerge="1">
                  <a:txBody>
                    <a:bodyPr/>
                    <a:lstStyle/>
                    <a:p>
                      <a:endParaRPr lang="fr-FR"/>
                    </a:p>
                  </a:txBody>
                  <a:tcPr/>
                </a:tc>
                <a:tc>
                  <a:txBody>
                    <a:bodyPr/>
                    <a:lstStyle/>
                    <a:p>
                      <a:pPr marL="0" lvl="0" indent="0" algn="l" rtl="0">
                        <a:lnSpc>
                          <a:spcPct val="115000"/>
                        </a:lnSpc>
                        <a:spcBef>
                          <a:spcPts val="0"/>
                        </a:spcBef>
                        <a:spcAft>
                          <a:spcPts val="0"/>
                        </a:spcAft>
                        <a:buNone/>
                      </a:pPr>
                      <a:r>
                        <a:rPr lang="fr-FR" sz="900"/>
                        <a:t>Remote Access Applicatif</a:t>
                      </a:r>
                      <a:endParaRPr sz="9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7:1:1"/>
                      </a:ext>
                    </a:extLst>
                  </a:tcPr>
                </a:tc>
                <a:tc>
                  <a:txBody>
                    <a:bodyPr/>
                    <a:lstStyle/>
                    <a:p>
                      <a:pPr marL="0" lvl="0" indent="0" algn="ctr" rtl="0">
                        <a:lnSpc>
                          <a:spcPct val="115000"/>
                        </a:lnSpc>
                        <a:spcBef>
                          <a:spcPts val="0"/>
                        </a:spcBef>
                        <a:spcAft>
                          <a:spcPts val="0"/>
                        </a:spcAft>
                        <a:buNone/>
                      </a:pPr>
                      <a:r>
                        <a:rPr lang="fr-FR" sz="900"/>
                        <a:t>P2</a:t>
                      </a:r>
                      <a:endParaRPr sz="9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7:1:2"/>
                      </a:ext>
                    </a:extLst>
                  </a:tcPr>
                </a:tc>
                <a:tc>
                  <a:txBody>
                    <a:bodyPr/>
                    <a:lstStyle/>
                    <a:p>
                      <a:pPr marL="0" lvl="0" indent="0" algn="l" rtl="0">
                        <a:spcBef>
                          <a:spcPts val="0"/>
                        </a:spcBef>
                        <a:spcAft>
                          <a:spcPts val="0"/>
                        </a:spcAft>
                        <a:buNone/>
                      </a:pPr>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7:1:3"/>
                      </a:ext>
                    </a:extLst>
                  </a:tcPr>
                </a:tc>
                <a:tc>
                  <a:txBody>
                    <a:bodyPr/>
                    <a:lstStyle/>
                    <a:p>
                      <a:pPr marL="0" lvl="0" indent="0" algn="l" rtl="0">
                        <a:lnSpc>
                          <a:spcPct val="115000"/>
                        </a:lnSpc>
                        <a:spcBef>
                          <a:spcPts val="0"/>
                        </a:spcBef>
                        <a:spcAft>
                          <a:spcPts val="0"/>
                        </a:spcAft>
                        <a:buNone/>
                      </a:pPr>
                      <a:r>
                        <a:rPr lang="fr-FR" sz="900"/>
                        <a:t>CITRIX</a:t>
                      </a:r>
                      <a:endParaRPr sz="9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7:1:4"/>
                      </a:ext>
                    </a:extLst>
                  </a:tcPr>
                </a:tc>
                <a:tc>
                  <a:txBody>
                    <a:bodyPr/>
                    <a:lstStyle/>
                    <a:p>
                      <a:pPr marL="0" lvl="0" indent="0" algn="l" rtl="0">
                        <a:spcBef>
                          <a:spcPts val="0"/>
                        </a:spcBef>
                        <a:spcAft>
                          <a:spcPts val="0"/>
                        </a:spcAft>
                        <a:buNone/>
                      </a:pPr>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7:1:5"/>
                      </a:ext>
                    </a:extLst>
                  </a:tcPr>
                </a:tc>
                <a:extLst>
                  <a:ext uri="{0D108BD9-81ED-4DB2-BD59-A6C34878D82A}">
                    <a16:rowId xmlns:a16="http://schemas.microsoft.com/office/drawing/2014/main" val="10001"/>
                  </a:ext>
                </a:extLst>
              </a:tr>
              <a:tr h="200025">
                <a:tc vMerge="1">
                  <a:txBody>
                    <a:bodyPr/>
                    <a:lstStyle/>
                    <a:p>
                      <a:endParaRPr lang="fr-FR"/>
                    </a:p>
                  </a:txBody>
                  <a:tcPr/>
                </a:tc>
                <a:tc>
                  <a:txBody>
                    <a:bodyPr/>
                    <a:lstStyle/>
                    <a:p>
                      <a:pPr marL="0" lvl="0" indent="0" algn="l" rtl="0">
                        <a:lnSpc>
                          <a:spcPct val="115000"/>
                        </a:lnSpc>
                        <a:spcBef>
                          <a:spcPts val="0"/>
                        </a:spcBef>
                        <a:spcAft>
                          <a:spcPts val="0"/>
                        </a:spcAft>
                        <a:buNone/>
                      </a:pPr>
                      <a:r>
                        <a:rPr lang="fr-FR" sz="900"/>
                        <a:t>Internet Access Point</a:t>
                      </a:r>
                      <a:endParaRPr sz="9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7:2:1"/>
                      </a:ext>
                    </a:extLst>
                  </a:tcPr>
                </a:tc>
                <a:tc>
                  <a:txBody>
                    <a:bodyPr/>
                    <a:lstStyle/>
                    <a:p>
                      <a:pPr marL="0" lvl="0" indent="0" algn="ctr" rtl="0">
                        <a:lnSpc>
                          <a:spcPct val="115000"/>
                        </a:lnSpc>
                        <a:spcBef>
                          <a:spcPts val="0"/>
                        </a:spcBef>
                        <a:spcAft>
                          <a:spcPts val="0"/>
                        </a:spcAft>
                        <a:buNone/>
                      </a:pPr>
                      <a:r>
                        <a:rPr lang="fr-FR" sz="900"/>
                        <a:t>P0</a:t>
                      </a:r>
                      <a:endParaRPr sz="9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7:2:2"/>
                      </a:ext>
                    </a:extLst>
                  </a:tcPr>
                </a:tc>
                <a:tc>
                  <a:txBody>
                    <a:bodyPr/>
                    <a:lstStyle/>
                    <a:p>
                      <a:pPr marL="0" lvl="0" indent="0" algn="l" rtl="0">
                        <a:lnSpc>
                          <a:spcPct val="115000"/>
                        </a:lnSpc>
                        <a:spcBef>
                          <a:spcPts val="0"/>
                        </a:spcBef>
                        <a:spcAft>
                          <a:spcPts val="0"/>
                        </a:spcAft>
                        <a:buNone/>
                      </a:pPr>
                      <a:r>
                        <a:rPr lang="fr-FR" sz="900"/>
                        <a:t>IGW, proxy, Network ACL</a:t>
                      </a:r>
                      <a:endParaRPr sz="9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7:2:3"/>
                      </a:ext>
                    </a:extLst>
                  </a:tcPr>
                </a:tc>
                <a:tc>
                  <a:txBody>
                    <a:bodyPr/>
                    <a:lstStyle/>
                    <a:p>
                      <a:pPr marL="0" lvl="0" indent="0" algn="l" rtl="0">
                        <a:lnSpc>
                          <a:spcPct val="115000"/>
                        </a:lnSpc>
                        <a:spcBef>
                          <a:spcPts val="0"/>
                        </a:spcBef>
                        <a:spcAft>
                          <a:spcPts val="0"/>
                        </a:spcAft>
                        <a:buNone/>
                      </a:pPr>
                      <a:r>
                        <a:rPr lang="fr-FR" sz="900"/>
                        <a:t>TBD</a:t>
                      </a:r>
                      <a:endParaRPr sz="9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7:2:4"/>
                      </a:ext>
                    </a:extLst>
                  </a:tcPr>
                </a:tc>
                <a:tc>
                  <a:txBody>
                    <a:bodyPr/>
                    <a:lstStyle/>
                    <a:p>
                      <a:pPr marL="0" lvl="0" indent="0" algn="ctr" rtl="0">
                        <a:lnSpc>
                          <a:spcPct val="115000"/>
                        </a:lnSpc>
                        <a:spcBef>
                          <a:spcPts val="0"/>
                        </a:spcBef>
                        <a:spcAft>
                          <a:spcPts val="0"/>
                        </a:spcAft>
                        <a:buNone/>
                      </a:pPr>
                      <a:r>
                        <a:rPr lang="fr-FR" sz="900"/>
                        <a:t>Non</a:t>
                      </a:r>
                      <a:endParaRPr sz="9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7:2:5"/>
                      </a:ext>
                    </a:extLst>
                  </a:tcPr>
                </a:tc>
                <a:extLst>
                  <a:ext uri="{0D108BD9-81ED-4DB2-BD59-A6C34878D82A}">
                    <a16:rowId xmlns:a16="http://schemas.microsoft.com/office/drawing/2014/main" val="10002"/>
                  </a:ext>
                </a:extLst>
              </a:tr>
              <a:tr h="200025">
                <a:tc vMerge="1">
                  <a:txBody>
                    <a:bodyPr/>
                    <a:lstStyle/>
                    <a:p>
                      <a:endParaRPr lang="fr-FR"/>
                    </a:p>
                  </a:txBody>
                  <a:tcPr/>
                </a:tc>
                <a:tc>
                  <a:txBody>
                    <a:bodyPr/>
                    <a:lstStyle/>
                    <a:p>
                      <a:pPr marL="0" lvl="0" indent="0" algn="l" rtl="0">
                        <a:lnSpc>
                          <a:spcPct val="115000"/>
                        </a:lnSpc>
                        <a:spcBef>
                          <a:spcPts val="0"/>
                        </a:spcBef>
                        <a:spcAft>
                          <a:spcPts val="0"/>
                        </a:spcAft>
                        <a:buNone/>
                      </a:pPr>
                      <a:r>
                        <a:rPr lang="fr-FR" sz="900">
                          <a:solidFill>
                            <a:srgbClr val="00B050"/>
                          </a:solidFill>
                        </a:rPr>
                        <a:t>SI Access Point</a:t>
                      </a:r>
                      <a:endParaRPr sz="900">
                        <a:solidFill>
                          <a:srgbClr val="00B050"/>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7:3:1"/>
                      </a:ext>
                    </a:extLst>
                  </a:tcPr>
                </a:tc>
                <a:tc>
                  <a:txBody>
                    <a:bodyPr/>
                    <a:lstStyle/>
                    <a:p>
                      <a:pPr marL="0" lvl="0" indent="0" algn="ctr" rtl="0">
                        <a:lnSpc>
                          <a:spcPct val="115000"/>
                        </a:lnSpc>
                        <a:spcBef>
                          <a:spcPts val="0"/>
                        </a:spcBef>
                        <a:spcAft>
                          <a:spcPts val="0"/>
                        </a:spcAft>
                        <a:buNone/>
                      </a:pPr>
                      <a:r>
                        <a:rPr lang="fr-FR" sz="900">
                          <a:solidFill>
                            <a:srgbClr val="00B050"/>
                          </a:solidFill>
                        </a:rPr>
                        <a:t>P0</a:t>
                      </a:r>
                      <a:endParaRPr sz="900">
                        <a:solidFill>
                          <a:srgbClr val="00B050"/>
                        </a:solidFill>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7:3:2"/>
                      </a:ext>
                    </a:extLst>
                  </a:tcPr>
                </a:tc>
                <a:tc>
                  <a:txBody>
                    <a:bodyPr/>
                    <a:lstStyle/>
                    <a:p>
                      <a:pPr marL="0" lvl="0" indent="0" algn="l" rtl="0">
                        <a:lnSpc>
                          <a:spcPct val="115000"/>
                        </a:lnSpc>
                        <a:spcBef>
                          <a:spcPts val="0"/>
                        </a:spcBef>
                        <a:spcAft>
                          <a:spcPts val="0"/>
                        </a:spcAft>
                        <a:buNone/>
                      </a:pPr>
                      <a:r>
                        <a:rPr lang="fr-FR" sz="900">
                          <a:solidFill>
                            <a:srgbClr val="00B050"/>
                          </a:solidFill>
                        </a:rPr>
                        <a:t>VPN Ipsec,</a:t>
                      </a:r>
                      <a:r>
                        <a:rPr lang="fr-FR" sz="900"/>
                        <a:t> Direct Connect</a:t>
                      </a:r>
                      <a:endParaRPr sz="9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7:3:3"/>
                      </a:ext>
                    </a:extLst>
                  </a:tcPr>
                </a:tc>
                <a:tc>
                  <a:txBody>
                    <a:bodyPr/>
                    <a:lstStyle/>
                    <a:p>
                      <a:pPr marL="0" lvl="0" indent="0" algn="l" rtl="0">
                        <a:lnSpc>
                          <a:spcPct val="115000"/>
                        </a:lnSpc>
                        <a:spcBef>
                          <a:spcPts val="0"/>
                        </a:spcBef>
                        <a:spcAft>
                          <a:spcPts val="0"/>
                        </a:spcAft>
                        <a:buNone/>
                      </a:pPr>
                      <a:r>
                        <a:rPr lang="fr-FR" sz="900"/>
                        <a:t>Direct connect</a:t>
                      </a:r>
                      <a:endParaRPr sz="9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7:3:4"/>
                      </a:ext>
                    </a:extLst>
                  </a:tcPr>
                </a:tc>
                <a:tc>
                  <a:txBody>
                    <a:bodyPr/>
                    <a:lstStyle/>
                    <a:p>
                      <a:pPr marL="0" lvl="0" indent="0" algn="ctr" rtl="0">
                        <a:lnSpc>
                          <a:spcPct val="115000"/>
                        </a:lnSpc>
                        <a:spcBef>
                          <a:spcPts val="0"/>
                        </a:spcBef>
                        <a:spcAft>
                          <a:spcPts val="0"/>
                        </a:spcAft>
                        <a:buNone/>
                      </a:pPr>
                      <a:r>
                        <a:rPr lang="fr-FR" sz="900"/>
                        <a:t>Non</a:t>
                      </a:r>
                      <a:endParaRPr sz="900"/>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7:3:5"/>
                      </a:ext>
                    </a:extLst>
                  </a:tcPr>
                </a:tc>
                <a:extLst>
                  <a:ext uri="{0D108BD9-81ED-4DB2-BD59-A6C34878D82A}">
                    <a16:rowId xmlns:a16="http://schemas.microsoft.com/office/drawing/2014/main" val="10003"/>
                  </a:ext>
                </a:extLst>
              </a:tr>
            </a:tbl>
          </a:graphicData>
        </a:graphic>
      </p:graphicFrame>
      <p:graphicFrame>
        <p:nvGraphicFramePr>
          <p:cNvPr id="698" name="Google Shape;698;g6c42e552e5_0_44"/>
          <p:cNvGraphicFramePr/>
          <p:nvPr>
            <p:extLst>
              <p:ext uri="{D42A27DB-BD31-4B8C-83A1-F6EECF244321}">
                <p14:modId xmlns:p14="http://schemas.microsoft.com/office/powerpoint/2010/main" val="35220994"/>
              </p:ext>
            </p:extLst>
          </p:nvPr>
        </p:nvGraphicFramePr>
        <p:xfrm>
          <a:off x="66675" y="2514600"/>
          <a:ext cx="9077325" cy="3042666"/>
        </p:xfrm>
        <a:graphic>
          <a:graphicData uri="http://schemas.openxmlformats.org/drawingml/2006/table">
            <a:tbl>
              <a:tblPr>
                <a:noFill/>
                <a:tableStyleId>{A35E8F9C-4CFA-404E-A86A-2AC7B8624103}</a:tableStyleId>
              </a:tblPr>
              <a:tblGrid>
                <a:gridCol w="1152525">
                  <a:extLst>
                    <a:ext uri="{9D8B030D-6E8A-4147-A177-3AD203B41FA5}">
                      <a16:colId xmlns:a16="http://schemas.microsoft.com/office/drawing/2014/main" val="20000"/>
                    </a:ext>
                  </a:extLst>
                </a:gridCol>
                <a:gridCol w="2200275">
                  <a:extLst>
                    <a:ext uri="{9D8B030D-6E8A-4147-A177-3AD203B41FA5}">
                      <a16:colId xmlns:a16="http://schemas.microsoft.com/office/drawing/2014/main" val="20001"/>
                    </a:ext>
                  </a:extLst>
                </a:gridCol>
                <a:gridCol w="581025">
                  <a:extLst>
                    <a:ext uri="{9D8B030D-6E8A-4147-A177-3AD203B41FA5}">
                      <a16:colId xmlns:a16="http://schemas.microsoft.com/office/drawing/2014/main" val="20002"/>
                    </a:ext>
                  </a:extLst>
                </a:gridCol>
                <a:gridCol w="2238375">
                  <a:extLst>
                    <a:ext uri="{9D8B030D-6E8A-4147-A177-3AD203B41FA5}">
                      <a16:colId xmlns:a16="http://schemas.microsoft.com/office/drawing/2014/main" val="20003"/>
                    </a:ext>
                  </a:extLst>
                </a:gridCol>
                <a:gridCol w="2124075">
                  <a:extLst>
                    <a:ext uri="{9D8B030D-6E8A-4147-A177-3AD203B41FA5}">
                      <a16:colId xmlns:a16="http://schemas.microsoft.com/office/drawing/2014/main" val="20004"/>
                    </a:ext>
                  </a:extLst>
                </a:gridCol>
                <a:gridCol w="781050">
                  <a:extLst>
                    <a:ext uri="{9D8B030D-6E8A-4147-A177-3AD203B41FA5}">
                      <a16:colId xmlns:a16="http://schemas.microsoft.com/office/drawing/2014/main" val="20005"/>
                    </a:ext>
                  </a:extLst>
                </a:gridCol>
              </a:tblGrid>
              <a:tr h="314325">
                <a:tc rowSpan="12">
                  <a:txBody>
                    <a:bodyPr/>
                    <a:lstStyle/>
                    <a:p>
                      <a:pPr marL="0" lvl="0" indent="0" algn="ctr" rtl="0">
                        <a:lnSpc>
                          <a:spcPct val="115000"/>
                        </a:lnSpc>
                        <a:spcBef>
                          <a:spcPts val="0"/>
                        </a:spcBef>
                        <a:spcAft>
                          <a:spcPts val="0"/>
                        </a:spcAft>
                        <a:buNone/>
                      </a:pPr>
                      <a:r>
                        <a:rPr lang="fr-FR" sz="1100" b="1"/>
                        <a:t>Security</a:t>
                      </a:r>
                      <a:endParaRPr sz="1100" b="1"/>
                    </a:p>
                  </a:txBody>
                  <a:tcPr marL="28575" marR="28575" marT="19050" marB="19050" anchor="ctr">
                    <a:lnL w="9525" cap="flat" cmpd="sng">
                      <a:solidFill>
                        <a:srgbClr val="9BC2E6"/>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9BC2E6"/>
                      </a:solidFill>
                      <a:prstDash val="solid"/>
                      <a:round/>
                      <a:headEnd type="none" w="sm" len="sm"/>
                      <a:tailEnd type="none" w="sm" len="sm"/>
                    </a:lnT>
                    <a:lnB w="9525" cap="flat" cmpd="sng">
                      <a:solidFill>
                        <a:srgbClr val="9BC2E6"/>
                      </a:solidFill>
                      <a:prstDash val="solid"/>
                      <a:round/>
                      <a:headEnd type="none" w="sm" len="sm"/>
                      <a:tailEnd type="none" w="sm" len="sm"/>
                    </a:lnB>
                    <a:solidFill>
                      <a:srgbClr val="F3F3F3"/>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0:0"/>
                      </a:ext>
                    </a:extLst>
                  </a:tcPr>
                </a:tc>
                <a:tc>
                  <a:txBody>
                    <a:bodyPr/>
                    <a:lstStyle/>
                    <a:p>
                      <a:pPr marL="0" lvl="0" indent="0" algn="l" rtl="0">
                        <a:lnSpc>
                          <a:spcPct val="115000"/>
                        </a:lnSpc>
                        <a:spcBef>
                          <a:spcPts val="0"/>
                        </a:spcBef>
                        <a:spcAft>
                          <a:spcPts val="0"/>
                        </a:spcAft>
                        <a:buNone/>
                      </a:pPr>
                      <a:r>
                        <a:rPr lang="fr-FR" sz="900"/>
                        <a:t>End point protection (Antivirus)</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0:1"/>
                      </a:ext>
                    </a:extLst>
                  </a:tcPr>
                </a:tc>
                <a:tc>
                  <a:txBody>
                    <a:bodyPr/>
                    <a:lstStyle/>
                    <a:p>
                      <a:pPr marL="0" lvl="0" indent="0" algn="ctr" rtl="0">
                        <a:lnSpc>
                          <a:spcPct val="115000"/>
                        </a:lnSpc>
                        <a:spcBef>
                          <a:spcPts val="0"/>
                        </a:spcBef>
                        <a:spcAft>
                          <a:spcPts val="0"/>
                        </a:spcAft>
                        <a:buNone/>
                      </a:pPr>
                      <a:r>
                        <a:rPr lang="fr-FR" sz="900"/>
                        <a:t>P2</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0:2"/>
                      </a:ext>
                    </a:extLst>
                  </a:tcPr>
                </a:tc>
                <a:tc>
                  <a:txBody>
                    <a:bodyPr/>
                    <a:lstStyle/>
                    <a:p>
                      <a:pPr marL="0" lvl="0" indent="0" algn="l" rtl="0">
                        <a:lnSpc>
                          <a:spcPct val="115000"/>
                        </a:lnSpc>
                        <a:spcBef>
                          <a:spcPts val="0"/>
                        </a:spcBef>
                        <a:spcAft>
                          <a:spcPts val="0"/>
                        </a:spcAft>
                        <a:buNone/>
                      </a:pPr>
                      <a:r>
                        <a:rPr lang="fr-FR" sz="900"/>
                        <a:t>Utilisation du service SwissLife (Kaspersky?)</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0:3"/>
                      </a:ext>
                    </a:extLst>
                  </a:tcPr>
                </a:tc>
                <a:tc>
                  <a:txBody>
                    <a:bodyPr/>
                    <a:lstStyle/>
                    <a:p>
                      <a:pPr marL="0" lvl="0" indent="0" algn="l" rtl="0">
                        <a:lnSpc>
                          <a:spcPct val="115000"/>
                        </a:lnSpc>
                        <a:spcBef>
                          <a:spcPts val="0"/>
                        </a:spcBef>
                        <a:spcAft>
                          <a:spcPts val="0"/>
                        </a:spcAft>
                        <a:buNone/>
                      </a:pPr>
                      <a:r>
                        <a:rPr lang="fr-FR" sz="900"/>
                        <a:t>No antivirus nedeed with epheremel instances</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0:4"/>
                      </a:ext>
                    </a:extLst>
                  </a:tcPr>
                </a:tc>
                <a:tc>
                  <a:txBody>
                    <a:bodyPr/>
                    <a:lstStyle/>
                    <a:p>
                      <a:pPr marL="0" lvl="0" indent="0" algn="ctr"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0:5"/>
                      </a:ext>
                    </a:extLst>
                  </a:tcPr>
                </a:tc>
                <a:extLst>
                  <a:ext uri="{0D108BD9-81ED-4DB2-BD59-A6C34878D82A}">
                    <a16:rowId xmlns:a16="http://schemas.microsoft.com/office/drawing/2014/main" val="10000"/>
                  </a:ext>
                </a:extLst>
              </a:tr>
              <a:tr h="200025">
                <a:tc vMerge="1">
                  <a:txBody>
                    <a:bodyPr/>
                    <a:lstStyle/>
                    <a:p>
                      <a:endParaRPr lang="fr-FR"/>
                    </a:p>
                  </a:txBody>
                  <a:tcPr/>
                </a:tc>
                <a:tc>
                  <a:txBody>
                    <a:bodyPr/>
                    <a:lstStyle/>
                    <a:p>
                      <a:pPr marL="0" lvl="0" indent="0" algn="l" rtl="0">
                        <a:lnSpc>
                          <a:spcPct val="115000"/>
                        </a:lnSpc>
                        <a:spcBef>
                          <a:spcPts val="0"/>
                        </a:spcBef>
                        <a:spcAft>
                          <a:spcPts val="0"/>
                        </a:spcAft>
                        <a:buNone/>
                      </a:pPr>
                      <a:r>
                        <a:rPr lang="fr-FR" sz="900">
                          <a:solidFill>
                            <a:srgbClr val="00B050"/>
                          </a:solidFill>
                        </a:rPr>
                        <a:t>Chiffrement</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1:1"/>
                      </a:ext>
                    </a:extLst>
                  </a:tcPr>
                </a:tc>
                <a:tc>
                  <a:txBody>
                    <a:bodyPr/>
                    <a:lstStyle/>
                    <a:p>
                      <a:pPr marL="0" lvl="0" indent="0" algn="ctr" rtl="0">
                        <a:lnSpc>
                          <a:spcPct val="115000"/>
                        </a:lnSpc>
                        <a:spcBef>
                          <a:spcPts val="0"/>
                        </a:spcBef>
                        <a:spcAft>
                          <a:spcPts val="0"/>
                        </a:spcAft>
                        <a:buNone/>
                      </a:pPr>
                      <a:r>
                        <a:rPr lang="fr-FR" sz="900">
                          <a:solidFill>
                            <a:srgbClr val="00B050"/>
                          </a:solidFill>
                        </a:rPr>
                        <a:t>P0</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1:2"/>
                      </a:ext>
                    </a:extLst>
                  </a:tcPr>
                </a:tc>
                <a:tc>
                  <a:txBody>
                    <a:bodyPr/>
                    <a:lstStyle/>
                    <a:p>
                      <a:pPr marL="0" lvl="0" indent="0" algn="l" rtl="0">
                        <a:lnSpc>
                          <a:spcPct val="115000"/>
                        </a:lnSpc>
                        <a:spcBef>
                          <a:spcPts val="0"/>
                        </a:spcBef>
                        <a:spcAft>
                          <a:spcPts val="0"/>
                        </a:spcAft>
                        <a:buNone/>
                      </a:pPr>
                      <a:r>
                        <a:rPr lang="fr-FR" sz="900">
                          <a:solidFill>
                            <a:srgbClr val="00B050"/>
                          </a:solidFill>
                        </a:rPr>
                        <a:t>AWS KMS</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1:3"/>
                      </a:ext>
                    </a:extLst>
                  </a:tcPr>
                </a:tc>
                <a:tc>
                  <a:txBody>
                    <a:bodyPr/>
                    <a:lstStyle/>
                    <a:p>
                      <a:pPr marL="0" lvl="0" indent="0" algn="l" rtl="0">
                        <a:lnSpc>
                          <a:spcPct val="115000"/>
                        </a:lnSpc>
                        <a:spcBef>
                          <a:spcPts val="0"/>
                        </a:spcBef>
                        <a:spcAft>
                          <a:spcPts val="0"/>
                        </a:spcAft>
                        <a:buNone/>
                      </a:pPr>
                      <a:r>
                        <a:rPr lang="fr-FR" sz="900">
                          <a:solidFill>
                            <a:srgbClr val="00B050"/>
                          </a:solidFill>
                        </a:rPr>
                        <a:t>AWS KMS</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1:4"/>
                      </a:ext>
                    </a:extLst>
                  </a:tcPr>
                </a:tc>
                <a:tc>
                  <a:txBody>
                    <a:bodyPr/>
                    <a:lstStyle/>
                    <a:p>
                      <a:pPr marL="0" lvl="0" indent="0" algn="ctr" rtl="0">
                        <a:lnSpc>
                          <a:spcPct val="115000"/>
                        </a:lnSpc>
                        <a:spcBef>
                          <a:spcPts val="0"/>
                        </a:spcBef>
                        <a:spcAft>
                          <a:spcPts val="0"/>
                        </a:spcAft>
                        <a:buNone/>
                      </a:pPr>
                      <a:r>
                        <a:rPr lang="fr-FR" sz="900">
                          <a:solidFill>
                            <a:srgbClr val="00B050"/>
                          </a:solidFill>
                        </a:rPr>
                        <a:t>Non</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1:5"/>
                      </a:ext>
                    </a:extLst>
                  </a:tcPr>
                </a:tc>
                <a:extLst>
                  <a:ext uri="{0D108BD9-81ED-4DB2-BD59-A6C34878D82A}">
                    <a16:rowId xmlns:a16="http://schemas.microsoft.com/office/drawing/2014/main" val="10001"/>
                  </a:ext>
                </a:extLst>
              </a:tr>
              <a:tr h="200025">
                <a:tc vMerge="1">
                  <a:txBody>
                    <a:bodyPr/>
                    <a:lstStyle/>
                    <a:p>
                      <a:endParaRPr lang="fr-FR"/>
                    </a:p>
                  </a:txBody>
                  <a:tcPr/>
                </a:tc>
                <a:tc>
                  <a:txBody>
                    <a:bodyPr/>
                    <a:lstStyle/>
                    <a:p>
                      <a:pPr marL="0" lvl="0" indent="0" algn="l" rtl="0">
                        <a:lnSpc>
                          <a:spcPct val="115000"/>
                        </a:lnSpc>
                        <a:spcBef>
                          <a:spcPts val="0"/>
                        </a:spcBef>
                        <a:spcAft>
                          <a:spcPts val="0"/>
                        </a:spcAft>
                        <a:buNone/>
                      </a:pPr>
                      <a:r>
                        <a:rPr lang="fr-FR" sz="900">
                          <a:solidFill>
                            <a:srgbClr val="00B050"/>
                          </a:solidFill>
                        </a:rPr>
                        <a:t>IAM – Accès console</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2:1"/>
                      </a:ext>
                    </a:extLst>
                  </a:tcPr>
                </a:tc>
                <a:tc>
                  <a:txBody>
                    <a:bodyPr/>
                    <a:lstStyle/>
                    <a:p>
                      <a:pPr marL="0" lvl="0" indent="0" algn="ctr" rtl="0">
                        <a:lnSpc>
                          <a:spcPct val="115000"/>
                        </a:lnSpc>
                        <a:spcBef>
                          <a:spcPts val="0"/>
                        </a:spcBef>
                        <a:spcAft>
                          <a:spcPts val="0"/>
                        </a:spcAft>
                        <a:buNone/>
                      </a:pPr>
                      <a:r>
                        <a:rPr lang="fr-FR" sz="900">
                          <a:solidFill>
                            <a:srgbClr val="00B050"/>
                          </a:solidFill>
                        </a:rPr>
                        <a:t>P0</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2:2"/>
                      </a:ext>
                    </a:extLst>
                  </a:tcPr>
                </a:tc>
                <a:tc>
                  <a:txBody>
                    <a:bodyPr/>
                    <a:lstStyle/>
                    <a:p>
                      <a:pPr marL="0" lvl="0" indent="0" algn="l" rtl="0">
                        <a:lnSpc>
                          <a:spcPct val="115000"/>
                        </a:lnSpc>
                        <a:spcBef>
                          <a:spcPts val="0"/>
                        </a:spcBef>
                        <a:spcAft>
                          <a:spcPts val="0"/>
                        </a:spcAft>
                        <a:buNone/>
                      </a:pPr>
                      <a:r>
                        <a:rPr lang="fr-FR" sz="900">
                          <a:solidFill>
                            <a:srgbClr val="00B050"/>
                          </a:solidFill>
                        </a:rPr>
                        <a:t>ADFS</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2:3"/>
                      </a:ext>
                    </a:extLst>
                  </a:tcPr>
                </a:tc>
                <a:tc>
                  <a:txBody>
                    <a:bodyPr/>
                    <a:lstStyle/>
                    <a:p>
                      <a:pPr marL="0" lvl="0" indent="0" algn="l" rtl="0">
                        <a:lnSpc>
                          <a:spcPct val="115000"/>
                        </a:lnSpc>
                        <a:spcBef>
                          <a:spcPts val="0"/>
                        </a:spcBef>
                        <a:spcAft>
                          <a:spcPts val="0"/>
                        </a:spcAft>
                        <a:buNone/>
                      </a:pPr>
                      <a:r>
                        <a:rPr lang="fr-FR" sz="900">
                          <a:solidFill>
                            <a:srgbClr val="00B050"/>
                          </a:solidFill>
                        </a:rPr>
                        <a:t>ADFS</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2:4"/>
                      </a:ext>
                    </a:extLst>
                  </a:tcPr>
                </a:tc>
                <a:tc>
                  <a:txBody>
                    <a:bodyPr/>
                    <a:lstStyle/>
                    <a:p>
                      <a:pPr marL="0" lvl="0" indent="0" algn="ctr" rtl="0">
                        <a:lnSpc>
                          <a:spcPct val="115000"/>
                        </a:lnSpc>
                        <a:spcBef>
                          <a:spcPts val="0"/>
                        </a:spcBef>
                        <a:spcAft>
                          <a:spcPts val="0"/>
                        </a:spcAft>
                        <a:buNone/>
                      </a:pPr>
                      <a:r>
                        <a:rPr lang="fr-FR" sz="900">
                          <a:solidFill>
                            <a:srgbClr val="00B050"/>
                          </a:solidFill>
                        </a:rPr>
                        <a:t>Oui</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2:5"/>
                      </a:ext>
                    </a:extLst>
                  </a:tcPr>
                </a:tc>
                <a:extLst>
                  <a:ext uri="{0D108BD9-81ED-4DB2-BD59-A6C34878D82A}">
                    <a16:rowId xmlns:a16="http://schemas.microsoft.com/office/drawing/2014/main" val="10002"/>
                  </a:ext>
                </a:extLst>
              </a:tr>
              <a:tr h="200025">
                <a:tc vMerge="1">
                  <a:txBody>
                    <a:bodyPr/>
                    <a:lstStyle/>
                    <a:p>
                      <a:endParaRPr lang="fr-FR"/>
                    </a:p>
                  </a:txBody>
                  <a:tcPr/>
                </a:tc>
                <a:tc>
                  <a:txBody>
                    <a:bodyPr/>
                    <a:lstStyle/>
                    <a:p>
                      <a:pPr marL="0" lvl="0" indent="0" algn="l" rtl="0">
                        <a:lnSpc>
                          <a:spcPct val="115000"/>
                        </a:lnSpc>
                        <a:spcBef>
                          <a:spcPts val="0"/>
                        </a:spcBef>
                        <a:spcAft>
                          <a:spcPts val="0"/>
                        </a:spcAft>
                        <a:buNone/>
                      </a:pPr>
                      <a:r>
                        <a:rPr lang="fr-FR" sz="900"/>
                        <a:t>IAM - Active Directory</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3:1"/>
                      </a:ext>
                    </a:extLst>
                  </a:tcPr>
                </a:tc>
                <a:tc>
                  <a:txBody>
                    <a:bodyPr/>
                    <a:lstStyle/>
                    <a:p>
                      <a:pPr marL="0" lvl="0" indent="0" algn="l"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3:2"/>
                      </a:ext>
                    </a:extLst>
                  </a:tcPr>
                </a:tc>
                <a:tc>
                  <a:txBody>
                    <a:bodyPr/>
                    <a:lstStyle/>
                    <a:p>
                      <a:pPr marL="0" lvl="0" indent="0" algn="l" rtl="0">
                        <a:lnSpc>
                          <a:spcPct val="115000"/>
                        </a:lnSpc>
                        <a:spcBef>
                          <a:spcPts val="0"/>
                        </a:spcBef>
                        <a:spcAft>
                          <a:spcPts val="0"/>
                        </a:spcAft>
                        <a:buNone/>
                      </a:pPr>
                      <a:r>
                        <a:rPr lang="fr-FR" sz="900"/>
                        <a:t>utilisation du service SwissLife</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3:3"/>
                      </a:ext>
                    </a:extLst>
                  </a:tcPr>
                </a:tc>
                <a:tc>
                  <a:txBody>
                    <a:bodyPr/>
                    <a:lstStyle/>
                    <a:p>
                      <a:pPr marL="0" lvl="0" indent="0" algn="l" rtl="0">
                        <a:lnSpc>
                          <a:spcPct val="115000"/>
                        </a:lnSpc>
                        <a:spcBef>
                          <a:spcPts val="0"/>
                        </a:spcBef>
                        <a:spcAft>
                          <a:spcPts val="0"/>
                        </a:spcAft>
                        <a:buNone/>
                      </a:pPr>
                      <a:r>
                        <a:rPr lang="fr-FR" sz="900"/>
                        <a:t>Build AD on AWS</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3:4"/>
                      </a:ext>
                    </a:extLst>
                  </a:tcPr>
                </a:tc>
                <a:tc>
                  <a:txBody>
                    <a:bodyPr/>
                    <a:lstStyle/>
                    <a:p>
                      <a:pPr marL="0" lvl="0" indent="0" algn="ctr"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3:5"/>
                      </a:ext>
                    </a:extLst>
                  </a:tcPr>
                </a:tc>
                <a:extLst>
                  <a:ext uri="{0D108BD9-81ED-4DB2-BD59-A6C34878D82A}">
                    <a16:rowId xmlns:a16="http://schemas.microsoft.com/office/drawing/2014/main" val="10003"/>
                  </a:ext>
                </a:extLst>
              </a:tr>
              <a:tr h="200025">
                <a:tc vMerge="1">
                  <a:txBody>
                    <a:bodyPr/>
                    <a:lstStyle/>
                    <a:p>
                      <a:endParaRPr lang="fr-FR"/>
                    </a:p>
                  </a:txBody>
                  <a:tcPr/>
                </a:tc>
                <a:tc>
                  <a:txBody>
                    <a:bodyPr/>
                    <a:lstStyle/>
                    <a:p>
                      <a:pPr marL="0" lvl="0" indent="0" algn="l" rtl="0">
                        <a:lnSpc>
                          <a:spcPct val="115000"/>
                        </a:lnSpc>
                        <a:spcBef>
                          <a:spcPts val="0"/>
                        </a:spcBef>
                        <a:spcAft>
                          <a:spcPts val="0"/>
                        </a:spcAft>
                        <a:buNone/>
                      </a:pPr>
                      <a:r>
                        <a:rPr lang="fr-FR" sz="900"/>
                        <a:t>IAM - SSO</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4:1"/>
                      </a:ext>
                    </a:extLst>
                  </a:tcPr>
                </a:tc>
                <a:tc>
                  <a:txBody>
                    <a:bodyPr/>
                    <a:lstStyle/>
                    <a:p>
                      <a:pPr marL="0" lvl="0" indent="0" algn="l"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4:2"/>
                      </a:ext>
                    </a:extLst>
                  </a:tcPr>
                </a:tc>
                <a:tc>
                  <a:txBody>
                    <a:bodyPr/>
                    <a:lstStyle/>
                    <a:p>
                      <a:pPr marL="0" lvl="0" indent="0" algn="l" rtl="0">
                        <a:lnSpc>
                          <a:spcPct val="115000"/>
                        </a:lnSpc>
                        <a:spcBef>
                          <a:spcPts val="0"/>
                        </a:spcBef>
                        <a:spcAft>
                          <a:spcPts val="0"/>
                        </a:spcAft>
                        <a:buNone/>
                      </a:pPr>
                      <a:r>
                        <a:rPr lang="fr-FR" sz="900"/>
                        <a:t>IAM Local Users</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4:3"/>
                      </a:ext>
                    </a:extLst>
                  </a:tcPr>
                </a:tc>
                <a:tc>
                  <a:txBody>
                    <a:bodyPr/>
                    <a:lstStyle/>
                    <a:p>
                      <a:pPr marL="0" lvl="0" indent="0" algn="l" rtl="0">
                        <a:lnSpc>
                          <a:spcPct val="115000"/>
                        </a:lnSpc>
                        <a:spcBef>
                          <a:spcPts val="0"/>
                        </a:spcBef>
                        <a:spcAft>
                          <a:spcPts val="0"/>
                        </a:spcAft>
                        <a:buNone/>
                      </a:pPr>
                      <a:r>
                        <a:rPr lang="fr-FR" sz="900"/>
                        <a:t>On premise federation</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4:4"/>
                      </a:ext>
                    </a:extLst>
                  </a:tcPr>
                </a:tc>
                <a:tc>
                  <a:txBody>
                    <a:bodyPr/>
                    <a:lstStyle/>
                    <a:p>
                      <a:pPr marL="0" lvl="0" indent="0" algn="ctr"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4:5"/>
                      </a:ext>
                    </a:extLst>
                  </a:tcPr>
                </a:tc>
                <a:extLst>
                  <a:ext uri="{0D108BD9-81ED-4DB2-BD59-A6C34878D82A}">
                    <a16:rowId xmlns:a16="http://schemas.microsoft.com/office/drawing/2014/main" val="10004"/>
                  </a:ext>
                </a:extLst>
              </a:tr>
              <a:tr h="200025">
                <a:tc vMerge="1">
                  <a:txBody>
                    <a:bodyPr/>
                    <a:lstStyle/>
                    <a:p>
                      <a:endParaRPr lang="fr-FR"/>
                    </a:p>
                  </a:txBody>
                  <a:tcPr/>
                </a:tc>
                <a:tc>
                  <a:txBody>
                    <a:bodyPr/>
                    <a:lstStyle/>
                    <a:p>
                      <a:pPr marL="0" lvl="0" indent="0" algn="l" rtl="0">
                        <a:lnSpc>
                          <a:spcPct val="115000"/>
                        </a:lnSpc>
                        <a:spcBef>
                          <a:spcPts val="0"/>
                        </a:spcBef>
                        <a:spcAft>
                          <a:spcPts val="0"/>
                        </a:spcAft>
                        <a:buNone/>
                      </a:pPr>
                      <a:r>
                        <a:rPr lang="fr-FR" sz="900">
                          <a:solidFill>
                            <a:srgbClr val="00B050"/>
                          </a:solidFill>
                        </a:rPr>
                        <a:t>Bastion</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5:1"/>
                      </a:ext>
                    </a:extLst>
                  </a:tcPr>
                </a:tc>
                <a:tc>
                  <a:txBody>
                    <a:bodyPr/>
                    <a:lstStyle/>
                    <a:p>
                      <a:pPr marL="0" lvl="0" indent="0" algn="ctr" rtl="0">
                        <a:lnSpc>
                          <a:spcPct val="115000"/>
                        </a:lnSpc>
                        <a:spcBef>
                          <a:spcPts val="0"/>
                        </a:spcBef>
                        <a:spcAft>
                          <a:spcPts val="0"/>
                        </a:spcAft>
                        <a:buNone/>
                      </a:pPr>
                      <a:r>
                        <a:rPr lang="fr-FR" sz="900">
                          <a:solidFill>
                            <a:srgbClr val="00B050"/>
                          </a:solidFill>
                        </a:rPr>
                        <a:t>P0</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5:2"/>
                      </a:ext>
                    </a:extLst>
                  </a:tcPr>
                </a:tc>
                <a:tc>
                  <a:txBody>
                    <a:bodyPr/>
                    <a:lstStyle/>
                    <a:p>
                      <a:pPr marL="0" lvl="0" indent="0" algn="l" rtl="0">
                        <a:lnSpc>
                          <a:spcPct val="115000"/>
                        </a:lnSpc>
                        <a:spcBef>
                          <a:spcPts val="0"/>
                        </a:spcBef>
                        <a:spcAft>
                          <a:spcPts val="0"/>
                        </a:spcAft>
                        <a:buNone/>
                      </a:pPr>
                      <a:r>
                        <a:rPr lang="fr-FR" sz="900">
                          <a:solidFill>
                            <a:srgbClr val="00B050"/>
                          </a:solidFill>
                        </a:rPr>
                        <a:t>Wallix interne puis rebond vers AWS</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5:3"/>
                      </a:ext>
                    </a:extLst>
                  </a:tcPr>
                </a:tc>
                <a:tc>
                  <a:txBody>
                    <a:bodyPr/>
                    <a:lstStyle/>
                    <a:p>
                      <a:pPr marL="0" lvl="0" indent="0" algn="l" rtl="0">
                        <a:lnSpc>
                          <a:spcPct val="115000"/>
                        </a:lnSpc>
                        <a:spcBef>
                          <a:spcPts val="0"/>
                        </a:spcBef>
                        <a:spcAft>
                          <a:spcPts val="0"/>
                        </a:spcAft>
                        <a:buNone/>
                      </a:pPr>
                      <a:r>
                        <a:rPr lang="fr-FR" sz="900"/>
                        <a:t>No EC2 instance access</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5:4"/>
                      </a:ext>
                    </a:extLst>
                  </a:tcPr>
                </a:tc>
                <a:tc>
                  <a:txBody>
                    <a:bodyPr/>
                    <a:lstStyle/>
                    <a:p>
                      <a:pPr marL="0" lvl="0" indent="0" algn="ctr" rtl="0">
                        <a:lnSpc>
                          <a:spcPct val="115000"/>
                        </a:lnSpc>
                        <a:spcBef>
                          <a:spcPts val="0"/>
                        </a:spcBef>
                        <a:spcAft>
                          <a:spcPts val="0"/>
                        </a:spcAft>
                        <a:buNone/>
                      </a:pPr>
                      <a:r>
                        <a:rPr lang="fr-FR" sz="1000"/>
                        <a:t>Oui</a:t>
                      </a:r>
                      <a:endParaRPr sz="10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5:5"/>
                      </a:ext>
                    </a:extLst>
                  </a:tcPr>
                </a:tc>
                <a:extLst>
                  <a:ext uri="{0D108BD9-81ED-4DB2-BD59-A6C34878D82A}">
                    <a16:rowId xmlns:a16="http://schemas.microsoft.com/office/drawing/2014/main" val="10005"/>
                  </a:ext>
                </a:extLst>
              </a:tr>
              <a:tr h="200025">
                <a:tc vMerge="1">
                  <a:txBody>
                    <a:bodyPr/>
                    <a:lstStyle/>
                    <a:p>
                      <a:endParaRPr lang="fr-FR"/>
                    </a:p>
                  </a:txBody>
                  <a:tcPr/>
                </a:tc>
                <a:tc>
                  <a:txBody>
                    <a:bodyPr/>
                    <a:lstStyle/>
                    <a:p>
                      <a:pPr marL="0" lvl="0" indent="0" algn="l" rtl="0">
                        <a:lnSpc>
                          <a:spcPct val="115000"/>
                        </a:lnSpc>
                        <a:spcBef>
                          <a:spcPts val="0"/>
                        </a:spcBef>
                        <a:spcAft>
                          <a:spcPts val="0"/>
                        </a:spcAft>
                        <a:buNone/>
                      </a:pPr>
                      <a:r>
                        <a:rPr lang="fr-FR" sz="900"/>
                        <a:t>Security Monitoring - Logs</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6:1"/>
                      </a:ext>
                    </a:extLst>
                  </a:tcPr>
                </a:tc>
                <a:tc>
                  <a:txBody>
                    <a:bodyPr/>
                    <a:lstStyle/>
                    <a:p>
                      <a:pPr marL="0" lvl="0" indent="0" algn="ctr" rtl="0">
                        <a:lnSpc>
                          <a:spcPct val="115000"/>
                        </a:lnSpc>
                        <a:spcBef>
                          <a:spcPts val="0"/>
                        </a:spcBef>
                        <a:spcAft>
                          <a:spcPts val="0"/>
                        </a:spcAft>
                        <a:buNone/>
                      </a:pPr>
                      <a:r>
                        <a:rPr lang="fr-FR" sz="800"/>
                        <a:t>P2</a:t>
                      </a:r>
                      <a:endParaRPr sz="8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6:2"/>
                      </a:ext>
                    </a:extLst>
                  </a:tcPr>
                </a:tc>
                <a:tc>
                  <a:txBody>
                    <a:bodyPr/>
                    <a:lstStyle/>
                    <a:p>
                      <a:pPr marL="0" lvl="0" indent="0" algn="l" rtl="0">
                        <a:lnSpc>
                          <a:spcPct val="115000"/>
                        </a:lnSpc>
                        <a:spcBef>
                          <a:spcPts val="0"/>
                        </a:spcBef>
                        <a:spcAft>
                          <a:spcPts val="0"/>
                        </a:spcAft>
                        <a:buNone/>
                      </a:pPr>
                      <a:r>
                        <a:rPr lang="fr-FR" sz="900"/>
                        <a:t>Cloudtrail / Athena</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6:3"/>
                      </a:ext>
                    </a:extLst>
                  </a:tcPr>
                </a:tc>
                <a:tc>
                  <a:txBody>
                    <a:bodyPr/>
                    <a:lstStyle/>
                    <a:p>
                      <a:pPr marL="0" lvl="0" indent="0" algn="l" rtl="0">
                        <a:lnSpc>
                          <a:spcPct val="115000"/>
                        </a:lnSpc>
                        <a:spcBef>
                          <a:spcPts val="0"/>
                        </a:spcBef>
                        <a:spcAft>
                          <a:spcPts val="0"/>
                        </a:spcAft>
                        <a:buNone/>
                      </a:pPr>
                      <a:r>
                        <a:rPr lang="fr-FR" sz="900"/>
                        <a:t>Splunk</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6:4"/>
                      </a:ext>
                    </a:extLst>
                  </a:tcPr>
                </a:tc>
                <a:tc>
                  <a:txBody>
                    <a:bodyPr/>
                    <a:lstStyle/>
                    <a:p>
                      <a:pPr marL="0" lvl="0" indent="0" algn="ctr"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6:5"/>
                      </a:ext>
                    </a:extLst>
                  </a:tcPr>
                </a:tc>
                <a:extLst>
                  <a:ext uri="{0D108BD9-81ED-4DB2-BD59-A6C34878D82A}">
                    <a16:rowId xmlns:a16="http://schemas.microsoft.com/office/drawing/2014/main" val="10006"/>
                  </a:ext>
                </a:extLst>
              </a:tr>
              <a:tr h="200025">
                <a:tc vMerge="1">
                  <a:txBody>
                    <a:bodyPr/>
                    <a:lstStyle/>
                    <a:p>
                      <a:endParaRPr lang="fr-FR"/>
                    </a:p>
                  </a:txBody>
                  <a:tcPr/>
                </a:tc>
                <a:tc>
                  <a:txBody>
                    <a:bodyPr/>
                    <a:lstStyle/>
                    <a:p>
                      <a:pPr marL="0" lvl="0" indent="0" algn="l" rtl="0">
                        <a:lnSpc>
                          <a:spcPct val="115000"/>
                        </a:lnSpc>
                        <a:spcBef>
                          <a:spcPts val="0"/>
                        </a:spcBef>
                        <a:spcAft>
                          <a:spcPts val="0"/>
                        </a:spcAft>
                        <a:buNone/>
                      </a:pPr>
                      <a:r>
                        <a:rPr lang="fr-FR" sz="900"/>
                        <a:t>Security Monitoring - Network</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7:1"/>
                      </a:ext>
                    </a:extLst>
                  </a:tcPr>
                </a:tc>
                <a:tc>
                  <a:txBody>
                    <a:bodyPr/>
                    <a:lstStyle/>
                    <a:p>
                      <a:pPr marL="0" lvl="0" indent="0" algn="ctr" rtl="0">
                        <a:spcBef>
                          <a:spcPts val="0"/>
                        </a:spcBef>
                        <a:spcAft>
                          <a:spcPts val="0"/>
                        </a:spcAft>
                        <a:buNone/>
                      </a:pPr>
                      <a:endParaRPr sz="8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7:2"/>
                      </a:ext>
                    </a:extLst>
                  </a:tcPr>
                </a:tc>
                <a:tc>
                  <a:txBody>
                    <a:bodyPr/>
                    <a:lstStyle/>
                    <a:p>
                      <a:pPr marL="0" lvl="0" indent="0" algn="l" rtl="0">
                        <a:lnSpc>
                          <a:spcPct val="115000"/>
                        </a:lnSpc>
                        <a:spcBef>
                          <a:spcPts val="0"/>
                        </a:spcBef>
                        <a:spcAft>
                          <a:spcPts val="0"/>
                        </a:spcAft>
                        <a:buNone/>
                      </a:pPr>
                      <a:r>
                        <a:rPr lang="fr-FR" sz="900"/>
                        <a:t>VpcFlowlogs</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7:3"/>
                      </a:ext>
                    </a:extLst>
                  </a:tcPr>
                </a:tc>
                <a:tc>
                  <a:txBody>
                    <a:bodyPr/>
                    <a:lstStyle/>
                    <a:p>
                      <a:pPr marL="0" lvl="0" indent="0" algn="l" rtl="0">
                        <a:lnSpc>
                          <a:spcPct val="115000"/>
                        </a:lnSpc>
                        <a:spcBef>
                          <a:spcPts val="0"/>
                        </a:spcBef>
                        <a:spcAft>
                          <a:spcPts val="0"/>
                        </a:spcAft>
                        <a:buNone/>
                      </a:pPr>
                      <a:r>
                        <a:rPr lang="fr-FR" sz="900"/>
                        <a:t>Third party appliance</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7:4"/>
                      </a:ext>
                    </a:extLst>
                  </a:tcPr>
                </a:tc>
                <a:tc>
                  <a:txBody>
                    <a:bodyPr/>
                    <a:lstStyle/>
                    <a:p>
                      <a:pPr marL="0" lvl="0" indent="0" algn="ctr"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7:5"/>
                      </a:ext>
                    </a:extLst>
                  </a:tcPr>
                </a:tc>
                <a:extLst>
                  <a:ext uri="{0D108BD9-81ED-4DB2-BD59-A6C34878D82A}">
                    <a16:rowId xmlns:a16="http://schemas.microsoft.com/office/drawing/2014/main" val="10007"/>
                  </a:ext>
                </a:extLst>
              </a:tr>
              <a:tr h="200025">
                <a:tc vMerge="1">
                  <a:txBody>
                    <a:bodyPr/>
                    <a:lstStyle/>
                    <a:p>
                      <a:endParaRPr lang="fr-FR"/>
                    </a:p>
                  </a:txBody>
                  <a:tcPr/>
                </a:tc>
                <a:tc>
                  <a:txBody>
                    <a:bodyPr/>
                    <a:lstStyle/>
                    <a:p>
                      <a:pPr marL="0" lvl="0" indent="0" algn="l" rtl="0">
                        <a:lnSpc>
                          <a:spcPct val="115000"/>
                        </a:lnSpc>
                        <a:spcBef>
                          <a:spcPts val="0"/>
                        </a:spcBef>
                        <a:spcAft>
                          <a:spcPts val="0"/>
                        </a:spcAft>
                        <a:buNone/>
                      </a:pPr>
                      <a:r>
                        <a:rPr lang="fr-FR" sz="900"/>
                        <a:t>Certificats (PKI)</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8:1"/>
                      </a:ext>
                    </a:extLst>
                  </a:tcPr>
                </a:tc>
                <a:tc>
                  <a:txBody>
                    <a:bodyPr/>
                    <a:lstStyle/>
                    <a:p>
                      <a:pPr marL="0" lvl="0" indent="0" algn="ctr" rtl="0">
                        <a:lnSpc>
                          <a:spcPct val="115000"/>
                        </a:lnSpc>
                        <a:spcBef>
                          <a:spcPts val="0"/>
                        </a:spcBef>
                        <a:spcAft>
                          <a:spcPts val="0"/>
                        </a:spcAft>
                        <a:buNone/>
                      </a:pPr>
                      <a:r>
                        <a:rPr lang="fr-FR" sz="800"/>
                        <a:t>P0</a:t>
                      </a:r>
                      <a:endParaRPr sz="8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8:2"/>
                      </a:ext>
                    </a:extLst>
                  </a:tcPr>
                </a:tc>
                <a:tc>
                  <a:txBody>
                    <a:bodyPr/>
                    <a:lstStyle/>
                    <a:p>
                      <a:pPr marL="0" lvl="0" indent="0" algn="l" rtl="0">
                        <a:lnSpc>
                          <a:spcPct val="115000"/>
                        </a:lnSpc>
                        <a:spcBef>
                          <a:spcPts val="0"/>
                        </a:spcBef>
                        <a:spcAft>
                          <a:spcPts val="0"/>
                        </a:spcAft>
                        <a:buNone/>
                      </a:pPr>
                      <a:r>
                        <a:rPr lang="fr-FR" sz="900"/>
                        <a:t>On premise existing solution</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8:3"/>
                      </a:ext>
                    </a:extLst>
                  </a:tcPr>
                </a:tc>
                <a:tc>
                  <a:txBody>
                    <a:bodyPr/>
                    <a:lstStyle/>
                    <a:p>
                      <a:pPr marL="0" lvl="0" indent="0" algn="l" rtl="0">
                        <a:lnSpc>
                          <a:spcPct val="115000"/>
                        </a:lnSpc>
                        <a:spcBef>
                          <a:spcPts val="0"/>
                        </a:spcBef>
                        <a:spcAft>
                          <a:spcPts val="0"/>
                        </a:spcAft>
                        <a:buNone/>
                      </a:pPr>
                      <a:r>
                        <a:rPr lang="fr-FR" sz="900"/>
                        <a:t>ACM</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8:4"/>
                      </a:ext>
                    </a:extLst>
                  </a:tcPr>
                </a:tc>
                <a:tc>
                  <a:txBody>
                    <a:bodyPr/>
                    <a:lstStyle/>
                    <a:p>
                      <a:pPr marL="0" lvl="0" indent="0" algn="ctr" rtl="0">
                        <a:lnSpc>
                          <a:spcPct val="115000"/>
                        </a:lnSpc>
                        <a:spcBef>
                          <a:spcPts val="0"/>
                        </a:spcBef>
                        <a:spcAft>
                          <a:spcPts val="0"/>
                        </a:spcAft>
                        <a:buNone/>
                      </a:pPr>
                      <a:r>
                        <a:rPr lang="fr-FR" sz="1000"/>
                        <a:t>?</a:t>
                      </a:r>
                      <a:endParaRPr sz="10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8:5"/>
                      </a:ext>
                    </a:extLst>
                  </a:tcPr>
                </a:tc>
                <a:extLst>
                  <a:ext uri="{0D108BD9-81ED-4DB2-BD59-A6C34878D82A}">
                    <a16:rowId xmlns:a16="http://schemas.microsoft.com/office/drawing/2014/main" val="10008"/>
                  </a:ext>
                </a:extLst>
              </a:tr>
              <a:tr h="200025">
                <a:tc vMerge="1">
                  <a:txBody>
                    <a:bodyPr/>
                    <a:lstStyle/>
                    <a:p>
                      <a:endParaRPr lang="fr-FR"/>
                    </a:p>
                  </a:txBody>
                  <a:tcPr/>
                </a:tc>
                <a:tc>
                  <a:txBody>
                    <a:bodyPr/>
                    <a:lstStyle/>
                    <a:p>
                      <a:pPr marL="0" lvl="0" indent="0" algn="l" rtl="0">
                        <a:lnSpc>
                          <a:spcPct val="115000"/>
                        </a:lnSpc>
                        <a:spcBef>
                          <a:spcPts val="0"/>
                        </a:spcBef>
                        <a:spcAft>
                          <a:spcPts val="0"/>
                        </a:spcAft>
                        <a:buNone/>
                      </a:pPr>
                      <a:r>
                        <a:rPr lang="fr-FR" sz="900"/>
                        <a:t>Compliance automated control</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9:1"/>
                      </a:ext>
                    </a:extLst>
                  </a:tcPr>
                </a:tc>
                <a:tc>
                  <a:txBody>
                    <a:bodyPr/>
                    <a:lstStyle/>
                    <a:p>
                      <a:pPr marL="0" lvl="0" indent="0" algn="ctr" rtl="0">
                        <a:spcBef>
                          <a:spcPts val="0"/>
                        </a:spcBef>
                        <a:spcAft>
                          <a:spcPts val="0"/>
                        </a:spcAft>
                        <a:buNone/>
                      </a:pPr>
                      <a:endParaRPr sz="8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9:2"/>
                      </a:ext>
                    </a:extLst>
                  </a:tcPr>
                </a:tc>
                <a:tc>
                  <a:txBody>
                    <a:bodyPr/>
                    <a:lstStyle/>
                    <a:p>
                      <a:pPr marL="0" lvl="0" indent="0" algn="l" rtl="0">
                        <a:lnSpc>
                          <a:spcPct val="115000"/>
                        </a:lnSpc>
                        <a:spcBef>
                          <a:spcPts val="0"/>
                        </a:spcBef>
                        <a:spcAft>
                          <a:spcPts val="0"/>
                        </a:spcAft>
                        <a:buNone/>
                      </a:pPr>
                      <a:r>
                        <a:rPr lang="fr-FR" sz="900"/>
                        <a:t>Config with predefined rules /Trustadvisor</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9:3"/>
                      </a:ext>
                    </a:extLst>
                  </a:tcPr>
                </a:tc>
                <a:tc>
                  <a:txBody>
                    <a:bodyPr/>
                    <a:lstStyle/>
                    <a:p>
                      <a:pPr marL="0" lvl="0" indent="0" algn="l" rtl="0">
                        <a:lnSpc>
                          <a:spcPct val="115000"/>
                        </a:lnSpc>
                        <a:spcBef>
                          <a:spcPts val="0"/>
                        </a:spcBef>
                        <a:spcAft>
                          <a:spcPts val="0"/>
                        </a:spcAft>
                        <a:buNone/>
                      </a:pPr>
                      <a:r>
                        <a:rPr lang="fr-FR" sz="900"/>
                        <a:t>Config with custom rulesCloud Custodian</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9:4"/>
                      </a:ext>
                    </a:extLst>
                  </a:tcPr>
                </a:tc>
                <a:tc>
                  <a:txBody>
                    <a:bodyPr/>
                    <a:lstStyle/>
                    <a:p>
                      <a:pPr marL="0" lvl="0" indent="0" algn="ctr"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9:5"/>
                      </a:ext>
                    </a:extLst>
                  </a:tcPr>
                </a:tc>
                <a:extLst>
                  <a:ext uri="{0D108BD9-81ED-4DB2-BD59-A6C34878D82A}">
                    <a16:rowId xmlns:a16="http://schemas.microsoft.com/office/drawing/2014/main" val="10009"/>
                  </a:ext>
                </a:extLst>
              </a:tr>
              <a:tr h="200025">
                <a:tc vMerge="1">
                  <a:txBody>
                    <a:bodyPr/>
                    <a:lstStyle/>
                    <a:p>
                      <a:endParaRPr lang="fr-FR"/>
                    </a:p>
                  </a:txBody>
                  <a:tcPr/>
                </a:tc>
                <a:tc>
                  <a:txBody>
                    <a:bodyPr/>
                    <a:lstStyle/>
                    <a:p>
                      <a:pPr marL="0" lvl="0" indent="0" algn="l" rtl="0">
                        <a:lnSpc>
                          <a:spcPct val="115000"/>
                        </a:lnSpc>
                        <a:spcBef>
                          <a:spcPts val="0"/>
                        </a:spcBef>
                        <a:spcAft>
                          <a:spcPts val="0"/>
                        </a:spcAft>
                        <a:buNone/>
                      </a:pPr>
                      <a:r>
                        <a:rPr lang="fr-FR" sz="900"/>
                        <a:t>Web Application Firewall</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10:1"/>
                      </a:ext>
                    </a:extLst>
                  </a:tcPr>
                </a:tc>
                <a:tc>
                  <a:txBody>
                    <a:bodyPr/>
                    <a:lstStyle/>
                    <a:p>
                      <a:pPr marL="0" lvl="0" indent="0" algn="ctr" rtl="0">
                        <a:lnSpc>
                          <a:spcPct val="115000"/>
                        </a:lnSpc>
                        <a:spcBef>
                          <a:spcPts val="0"/>
                        </a:spcBef>
                        <a:spcAft>
                          <a:spcPts val="0"/>
                        </a:spcAft>
                        <a:buNone/>
                      </a:pPr>
                      <a:r>
                        <a:rPr lang="fr-FR" sz="800"/>
                        <a:t>P0</a:t>
                      </a:r>
                      <a:endParaRPr sz="8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10:2"/>
                      </a:ext>
                    </a:extLst>
                  </a:tcPr>
                </a:tc>
                <a:tc>
                  <a:txBody>
                    <a:bodyPr/>
                    <a:lstStyle/>
                    <a:p>
                      <a:pPr marL="0" lvl="0" indent="0" algn="l" rtl="0">
                        <a:lnSpc>
                          <a:spcPct val="115000"/>
                        </a:lnSpc>
                        <a:spcBef>
                          <a:spcPts val="0"/>
                        </a:spcBef>
                        <a:spcAft>
                          <a:spcPts val="0"/>
                        </a:spcAft>
                        <a:buNone/>
                      </a:pPr>
                      <a:r>
                        <a:rPr lang="fr-FR" sz="900"/>
                        <a:t>WAF AWS?? Inclut AV</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10:3"/>
                      </a:ext>
                    </a:extLst>
                  </a:tcPr>
                </a:tc>
                <a:tc>
                  <a:txBody>
                    <a:bodyPr/>
                    <a:lstStyle/>
                    <a:p>
                      <a:pPr marL="0" lvl="0" indent="0" algn="l"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10:4"/>
                      </a:ext>
                    </a:extLst>
                  </a:tcPr>
                </a:tc>
                <a:tc>
                  <a:txBody>
                    <a:bodyPr/>
                    <a:lstStyle/>
                    <a:p>
                      <a:pPr marL="0" lvl="0" indent="0" algn="ctr" rtl="0">
                        <a:lnSpc>
                          <a:spcPct val="115000"/>
                        </a:lnSpc>
                        <a:spcBef>
                          <a:spcPts val="0"/>
                        </a:spcBef>
                        <a:spcAft>
                          <a:spcPts val="0"/>
                        </a:spcAft>
                        <a:buNone/>
                      </a:pPr>
                      <a:r>
                        <a:rPr lang="fr-FR" sz="1000"/>
                        <a:t>?</a:t>
                      </a:r>
                      <a:endParaRPr sz="10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10:5"/>
                      </a:ext>
                    </a:extLst>
                  </a:tcPr>
                </a:tc>
                <a:extLst>
                  <a:ext uri="{0D108BD9-81ED-4DB2-BD59-A6C34878D82A}">
                    <a16:rowId xmlns:a16="http://schemas.microsoft.com/office/drawing/2014/main" val="10010"/>
                  </a:ext>
                </a:extLst>
              </a:tr>
              <a:tr h="200025">
                <a:tc vMerge="1">
                  <a:txBody>
                    <a:bodyPr/>
                    <a:lstStyle/>
                    <a:p>
                      <a:endParaRPr lang="fr-FR"/>
                    </a:p>
                  </a:txBody>
                  <a:tcPr/>
                </a:tc>
                <a:tc>
                  <a:txBody>
                    <a:bodyPr/>
                    <a:lstStyle/>
                    <a:p>
                      <a:pPr marL="0" lvl="0" indent="0" algn="l" rtl="0">
                        <a:lnSpc>
                          <a:spcPct val="115000"/>
                        </a:lnSpc>
                        <a:spcBef>
                          <a:spcPts val="0"/>
                        </a:spcBef>
                        <a:spcAft>
                          <a:spcPts val="0"/>
                        </a:spcAft>
                        <a:buNone/>
                      </a:pPr>
                      <a:r>
                        <a:rPr lang="fr-FR" sz="900"/>
                        <a:t>Endpoint Detection Response</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11:1"/>
                      </a:ext>
                    </a:extLst>
                  </a:tcPr>
                </a:tc>
                <a:tc>
                  <a:txBody>
                    <a:bodyPr/>
                    <a:lstStyle/>
                    <a:p>
                      <a:pPr marL="0" lvl="0" indent="0" algn="ctr" rtl="0">
                        <a:lnSpc>
                          <a:spcPct val="115000"/>
                        </a:lnSpc>
                        <a:spcBef>
                          <a:spcPts val="0"/>
                        </a:spcBef>
                        <a:spcAft>
                          <a:spcPts val="0"/>
                        </a:spcAft>
                        <a:buNone/>
                      </a:pPr>
                      <a:r>
                        <a:rPr lang="fr-FR" sz="800" dirty="0"/>
                        <a:t>P2</a:t>
                      </a:r>
                      <a:endParaRPr sz="800" dirty="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11:2"/>
                      </a:ext>
                    </a:extLst>
                  </a:tcPr>
                </a:tc>
                <a:tc>
                  <a:txBody>
                    <a:bodyPr/>
                    <a:lstStyle/>
                    <a:p>
                      <a:pPr marL="0" lvl="0" indent="0" algn="l" rtl="0">
                        <a:lnSpc>
                          <a:spcPct val="115000"/>
                        </a:lnSpc>
                        <a:spcBef>
                          <a:spcPts val="0"/>
                        </a:spcBef>
                        <a:spcAft>
                          <a:spcPts val="0"/>
                        </a:spcAft>
                        <a:buNone/>
                      </a:pPr>
                      <a:r>
                        <a:rPr lang="fr-FR" sz="900"/>
                        <a:t>WAZU</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11:3"/>
                      </a:ext>
                    </a:extLst>
                  </a:tcPr>
                </a:tc>
                <a:tc>
                  <a:txBody>
                    <a:bodyPr/>
                    <a:lstStyle/>
                    <a:p>
                      <a:pPr marL="0" lvl="0" indent="0" algn="l" rtl="0">
                        <a:lnSpc>
                          <a:spcPct val="115000"/>
                        </a:lnSpc>
                        <a:spcBef>
                          <a:spcPts val="0"/>
                        </a:spcBef>
                        <a:spcAft>
                          <a:spcPts val="0"/>
                        </a:spcAft>
                        <a:buNone/>
                      </a:pPr>
                      <a:r>
                        <a:rPr lang="fr-FR" sz="900"/>
                        <a:t>WAZU</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11:4"/>
                      </a:ext>
                    </a:extLst>
                  </a:tcPr>
                </a:tc>
                <a:tc>
                  <a:txBody>
                    <a:bodyPr/>
                    <a:lstStyle/>
                    <a:p>
                      <a:pPr marL="0" lvl="0" indent="0" algn="ctr" rtl="0">
                        <a:spcBef>
                          <a:spcPts val="0"/>
                        </a:spcBef>
                        <a:spcAft>
                          <a:spcPts val="0"/>
                        </a:spcAft>
                        <a:buNone/>
                      </a:pPr>
                      <a:endParaRPr dirty="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698:11:5"/>
                      </a:ext>
                    </a:extLst>
                  </a:tcPr>
                </a:tc>
                <a:extLst>
                  <a:ext uri="{0D108BD9-81ED-4DB2-BD59-A6C34878D82A}">
                    <a16:rowId xmlns:a16="http://schemas.microsoft.com/office/drawing/2014/main" val="1001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g6c42e552e5_0_61"/>
          <p:cNvSpPr txBox="1">
            <a:spLocks noGrp="1"/>
          </p:cNvSpPr>
          <p:nvPr>
            <p:ph type="title"/>
          </p:nvPr>
        </p:nvSpPr>
        <p:spPr>
          <a:xfrm>
            <a:off x="250826" y="99765"/>
            <a:ext cx="8562300" cy="885600"/>
          </a:xfrm>
          <a:prstGeom prst="rect">
            <a:avLst/>
          </a:prstGeom>
        </p:spPr>
        <p:txBody>
          <a:bodyPr spcFirstLastPara="1" wrap="square" lIns="36000" tIns="36000" rIns="0" bIns="0" anchor="t" anchorCtr="0">
            <a:noAutofit/>
          </a:bodyPr>
          <a:lstStyle/>
          <a:p>
            <a:pPr marL="0" lvl="0" indent="0" algn="l" rtl="0">
              <a:spcBef>
                <a:spcPts val="0"/>
              </a:spcBef>
              <a:spcAft>
                <a:spcPts val="0"/>
              </a:spcAft>
              <a:buNone/>
            </a:pPr>
            <a:r>
              <a:rPr lang="fr-FR"/>
              <a:t>Analyse des outils de Run disponibles (</a:t>
            </a:r>
            <a:r>
              <a:rPr lang="fr-FR">
                <a:solidFill>
                  <a:srgbClr val="00B050"/>
                </a:solidFill>
              </a:rPr>
              <a:t>en vert</a:t>
            </a:r>
            <a:r>
              <a:rPr lang="fr-FR"/>
              <a:t>) et indispensables à court terme (P0 = Pour la bascule de My Swiss Life en 2020)</a:t>
            </a:r>
            <a:endParaRPr/>
          </a:p>
        </p:txBody>
      </p:sp>
      <p:graphicFrame>
        <p:nvGraphicFramePr>
          <p:cNvPr id="705" name="Google Shape;705;g6c42e552e5_0_61"/>
          <p:cNvGraphicFramePr/>
          <p:nvPr/>
        </p:nvGraphicFramePr>
        <p:xfrm>
          <a:off x="66675" y="1152525"/>
          <a:ext cx="9077325" cy="230886"/>
        </p:xfrm>
        <a:graphic>
          <a:graphicData uri="http://schemas.openxmlformats.org/drawingml/2006/table">
            <a:tbl>
              <a:tblPr>
                <a:noFill/>
                <a:tableStyleId>{A35E8F9C-4CFA-404E-A86A-2AC7B8624103}</a:tableStyleId>
              </a:tblPr>
              <a:tblGrid>
                <a:gridCol w="1144125">
                  <a:extLst>
                    <a:ext uri="{9D8B030D-6E8A-4147-A177-3AD203B41FA5}">
                      <a16:colId xmlns:a16="http://schemas.microsoft.com/office/drawing/2014/main" val="20000"/>
                    </a:ext>
                  </a:extLst>
                </a:gridCol>
                <a:gridCol w="2208675">
                  <a:extLst>
                    <a:ext uri="{9D8B030D-6E8A-4147-A177-3AD203B41FA5}">
                      <a16:colId xmlns:a16="http://schemas.microsoft.com/office/drawing/2014/main" val="20001"/>
                    </a:ext>
                  </a:extLst>
                </a:gridCol>
                <a:gridCol w="581025">
                  <a:extLst>
                    <a:ext uri="{9D8B030D-6E8A-4147-A177-3AD203B41FA5}">
                      <a16:colId xmlns:a16="http://schemas.microsoft.com/office/drawing/2014/main" val="20002"/>
                    </a:ext>
                  </a:extLst>
                </a:gridCol>
                <a:gridCol w="2238375">
                  <a:extLst>
                    <a:ext uri="{9D8B030D-6E8A-4147-A177-3AD203B41FA5}">
                      <a16:colId xmlns:a16="http://schemas.microsoft.com/office/drawing/2014/main" val="20003"/>
                    </a:ext>
                  </a:extLst>
                </a:gridCol>
                <a:gridCol w="2124075">
                  <a:extLst>
                    <a:ext uri="{9D8B030D-6E8A-4147-A177-3AD203B41FA5}">
                      <a16:colId xmlns:a16="http://schemas.microsoft.com/office/drawing/2014/main" val="20004"/>
                    </a:ext>
                  </a:extLst>
                </a:gridCol>
                <a:gridCol w="781050">
                  <a:extLst>
                    <a:ext uri="{9D8B030D-6E8A-4147-A177-3AD203B41FA5}">
                      <a16:colId xmlns:a16="http://schemas.microsoft.com/office/drawing/2014/main" val="20005"/>
                    </a:ext>
                  </a:extLst>
                </a:gridCol>
              </a:tblGrid>
              <a:tr h="200025">
                <a:tc>
                  <a:txBody>
                    <a:bodyPr/>
                    <a:lstStyle/>
                    <a:p>
                      <a:pPr marL="0" lvl="0" indent="0" algn="l" rtl="0">
                        <a:lnSpc>
                          <a:spcPct val="115000"/>
                        </a:lnSpc>
                        <a:spcBef>
                          <a:spcPts val="0"/>
                        </a:spcBef>
                        <a:spcAft>
                          <a:spcPts val="0"/>
                        </a:spcAft>
                        <a:buNone/>
                      </a:pPr>
                      <a:r>
                        <a:rPr lang="fr-FR" sz="1100" b="1">
                          <a:solidFill>
                            <a:srgbClr val="FFFFFF"/>
                          </a:solidFill>
                        </a:rPr>
                        <a:t>Domain</a:t>
                      </a:r>
                      <a:endParaRPr sz="1100" b="1">
                        <a:solidFill>
                          <a:srgbClr val="FFFFFF"/>
                        </a:solidFill>
                      </a:endParaRPr>
                    </a:p>
                  </a:txBody>
                  <a:tcPr marL="28575" marR="28575" marT="19050" marB="19050" anchor="b">
                    <a:lnL w="9525" cap="flat" cmpd="sng">
                      <a:solidFill>
                        <a:srgbClr val="9BC2E6"/>
                      </a:solidFill>
                      <a:prstDash val="solid"/>
                      <a:round/>
                      <a:headEnd type="none" w="sm" len="sm"/>
                      <a:tailEnd type="none" w="sm" len="sm"/>
                    </a:lnL>
                    <a:lnR w="9525" cap="flat" cmpd="sng">
                      <a:solidFill>
                        <a:srgbClr val="95B3D7"/>
                      </a:solidFill>
                      <a:prstDash val="solid"/>
                      <a:round/>
                      <a:headEnd type="none" w="sm" len="sm"/>
                      <a:tailEnd type="none" w="sm" len="sm"/>
                    </a:lnR>
                    <a:lnT w="9525" cap="flat" cmpd="sng">
                      <a:solidFill>
                        <a:srgbClr val="9BC2E6"/>
                      </a:solidFill>
                      <a:prstDash val="solid"/>
                      <a:round/>
                      <a:headEnd type="none" w="sm" len="sm"/>
                      <a:tailEnd type="none" w="sm" len="sm"/>
                    </a:lnT>
                    <a:lnB w="9525" cap="flat" cmpd="sng">
                      <a:solidFill>
                        <a:srgbClr val="9BC2E6"/>
                      </a:solidFill>
                      <a:prstDash val="solid"/>
                      <a:round/>
                      <a:headEnd type="none" w="sm" len="sm"/>
                      <a:tailEnd type="none" w="sm" len="sm"/>
                    </a:lnB>
                    <a:solidFill>
                      <a:srgbClr val="4F81BD"/>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5:0:0"/>
                      </a:ext>
                    </a:extLst>
                  </a:tcPr>
                </a:tc>
                <a:tc>
                  <a:txBody>
                    <a:bodyPr/>
                    <a:lstStyle/>
                    <a:p>
                      <a:pPr marL="0" lvl="0" indent="0" algn="l" rtl="0">
                        <a:lnSpc>
                          <a:spcPct val="115000"/>
                        </a:lnSpc>
                        <a:spcBef>
                          <a:spcPts val="0"/>
                        </a:spcBef>
                        <a:spcAft>
                          <a:spcPts val="0"/>
                        </a:spcAft>
                        <a:buNone/>
                      </a:pPr>
                      <a:r>
                        <a:rPr lang="fr-FR" sz="1100" b="1">
                          <a:solidFill>
                            <a:srgbClr val="FFFFFF"/>
                          </a:solidFill>
                        </a:rPr>
                        <a:t>Function</a:t>
                      </a:r>
                      <a:endParaRPr sz="1100" b="1">
                        <a:solidFill>
                          <a:srgbClr val="FFFFFF"/>
                        </a:solidFill>
                      </a:endParaRPr>
                    </a:p>
                  </a:txBody>
                  <a:tcPr marL="28575" marR="28575" marT="19050" marB="19050" anchor="b">
                    <a:lnL w="9525" cap="flat" cmpd="sng">
                      <a:solidFill>
                        <a:srgbClr val="95B3D7"/>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5B3D7"/>
                      </a:solidFill>
                      <a:prstDash val="solid"/>
                      <a:round/>
                      <a:headEnd type="none" w="sm" len="sm"/>
                      <a:tailEnd type="none" w="sm" len="sm"/>
                    </a:lnT>
                    <a:lnB w="9525" cap="flat" cmpd="sng">
                      <a:solidFill>
                        <a:srgbClr val="B7B7B7"/>
                      </a:solidFill>
                      <a:prstDash val="solid"/>
                      <a:round/>
                      <a:headEnd type="none" w="sm" len="sm"/>
                      <a:tailEnd type="none" w="sm" len="sm"/>
                    </a:lnB>
                    <a:solidFill>
                      <a:srgbClr val="4F81BD"/>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5:0:1"/>
                      </a:ext>
                    </a:extLst>
                  </a:tcPr>
                </a:tc>
                <a:tc>
                  <a:txBody>
                    <a:bodyPr/>
                    <a:lstStyle/>
                    <a:p>
                      <a:pPr marL="0" lvl="0" indent="0" algn="ctr" rtl="0">
                        <a:lnSpc>
                          <a:spcPct val="115000"/>
                        </a:lnSpc>
                        <a:spcBef>
                          <a:spcPts val="0"/>
                        </a:spcBef>
                        <a:spcAft>
                          <a:spcPts val="0"/>
                        </a:spcAft>
                        <a:buNone/>
                      </a:pPr>
                      <a:r>
                        <a:rPr lang="fr-FR" sz="900" b="1">
                          <a:solidFill>
                            <a:srgbClr val="FFFFFF"/>
                          </a:solidFill>
                        </a:rPr>
                        <a:t>Priorité</a:t>
                      </a:r>
                      <a:endParaRPr sz="900" b="1">
                        <a:solidFill>
                          <a:srgbClr val="FFFFFF"/>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5B3D7"/>
                      </a:solidFill>
                      <a:prstDash val="solid"/>
                      <a:round/>
                      <a:headEnd type="none" w="sm" len="sm"/>
                      <a:tailEnd type="none" w="sm" len="sm"/>
                    </a:lnT>
                    <a:lnB w="9525" cap="flat" cmpd="sng">
                      <a:solidFill>
                        <a:srgbClr val="B7B7B7"/>
                      </a:solidFill>
                      <a:prstDash val="solid"/>
                      <a:round/>
                      <a:headEnd type="none" w="sm" len="sm"/>
                      <a:tailEnd type="none" w="sm" len="sm"/>
                    </a:lnB>
                    <a:solidFill>
                      <a:srgbClr val="4F81BD"/>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5:0:2"/>
                      </a:ext>
                    </a:extLst>
                  </a:tcPr>
                </a:tc>
                <a:tc>
                  <a:txBody>
                    <a:bodyPr/>
                    <a:lstStyle/>
                    <a:p>
                      <a:pPr marL="0" lvl="0" indent="0" algn="ctr" rtl="0">
                        <a:lnSpc>
                          <a:spcPct val="115000"/>
                        </a:lnSpc>
                        <a:spcBef>
                          <a:spcPts val="0"/>
                        </a:spcBef>
                        <a:spcAft>
                          <a:spcPts val="0"/>
                        </a:spcAft>
                        <a:buNone/>
                      </a:pPr>
                      <a:r>
                        <a:rPr lang="fr-FR" sz="1100" b="1">
                          <a:solidFill>
                            <a:srgbClr val="FFFFFF"/>
                          </a:solidFill>
                        </a:rPr>
                        <a:t>Solution 2020</a:t>
                      </a:r>
                      <a:endParaRPr sz="1100" b="1">
                        <a:solidFill>
                          <a:srgbClr val="FFFFFF"/>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5B3D7"/>
                      </a:solidFill>
                      <a:prstDash val="solid"/>
                      <a:round/>
                      <a:headEnd type="none" w="sm" len="sm"/>
                      <a:tailEnd type="none" w="sm" len="sm"/>
                    </a:lnT>
                    <a:lnB w="9525" cap="flat" cmpd="sng">
                      <a:solidFill>
                        <a:srgbClr val="B7B7B7"/>
                      </a:solidFill>
                      <a:prstDash val="solid"/>
                      <a:round/>
                      <a:headEnd type="none" w="sm" len="sm"/>
                      <a:tailEnd type="none" w="sm" len="sm"/>
                    </a:lnB>
                    <a:solidFill>
                      <a:srgbClr val="4F81BD"/>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5:0:3"/>
                      </a:ext>
                    </a:extLst>
                  </a:tcPr>
                </a:tc>
                <a:tc>
                  <a:txBody>
                    <a:bodyPr/>
                    <a:lstStyle/>
                    <a:p>
                      <a:pPr marL="0" lvl="0" indent="0" algn="ctr" rtl="0">
                        <a:lnSpc>
                          <a:spcPct val="115000"/>
                        </a:lnSpc>
                        <a:spcBef>
                          <a:spcPts val="0"/>
                        </a:spcBef>
                        <a:spcAft>
                          <a:spcPts val="0"/>
                        </a:spcAft>
                        <a:buNone/>
                      </a:pPr>
                      <a:r>
                        <a:rPr lang="fr-FR" sz="1100" b="1">
                          <a:solidFill>
                            <a:srgbClr val="FFFFFF"/>
                          </a:solidFill>
                        </a:rPr>
                        <a:t>Solution Cible AWS</a:t>
                      </a:r>
                      <a:endParaRPr sz="1100" b="1">
                        <a:solidFill>
                          <a:srgbClr val="FFFFFF"/>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5B3D7"/>
                      </a:solidFill>
                      <a:prstDash val="solid"/>
                      <a:round/>
                      <a:headEnd type="none" w="sm" len="sm"/>
                      <a:tailEnd type="none" w="sm" len="sm"/>
                    </a:lnT>
                    <a:lnB w="9525" cap="flat" cmpd="sng">
                      <a:solidFill>
                        <a:srgbClr val="B7B7B7"/>
                      </a:solidFill>
                      <a:prstDash val="solid"/>
                      <a:round/>
                      <a:headEnd type="none" w="sm" len="sm"/>
                      <a:tailEnd type="none" w="sm" len="sm"/>
                    </a:lnB>
                    <a:solidFill>
                      <a:srgbClr val="4F81BD"/>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5:0:4"/>
                      </a:ext>
                    </a:extLst>
                  </a:tcPr>
                </a:tc>
                <a:tc>
                  <a:txBody>
                    <a:bodyPr/>
                    <a:lstStyle/>
                    <a:p>
                      <a:pPr marL="0" lvl="0" indent="0" algn="ctr" rtl="0">
                        <a:lnSpc>
                          <a:spcPct val="115000"/>
                        </a:lnSpc>
                        <a:spcBef>
                          <a:spcPts val="0"/>
                        </a:spcBef>
                        <a:spcAft>
                          <a:spcPts val="0"/>
                        </a:spcAft>
                        <a:buNone/>
                      </a:pPr>
                      <a:r>
                        <a:rPr lang="fr-FR" sz="1100" b="1">
                          <a:solidFill>
                            <a:srgbClr val="FFFFFF"/>
                          </a:solidFill>
                        </a:rPr>
                        <a:t>Hybridable</a:t>
                      </a:r>
                      <a:endParaRPr sz="1100" b="1">
                        <a:solidFill>
                          <a:srgbClr val="FFFFFF"/>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5B3D7"/>
                      </a:solidFill>
                      <a:prstDash val="solid"/>
                      <a:round/>
                      <a:headEnd type="none" w="sm" len="sm"/>
                      <a:tailEnd type="none" w="sm" len="sm"/>
                    </a:lnT>
                    <a:lnB w="9525" cap="flat" cmpd="sng">
                      <a:solidFill>
                        <a:srgbClr val="B7B7B7"/>
                      </a:solidFill>
                      <a:prstDash val="solid"/>
                      <a:round/>
                      <a:headEnd type="none" w="sm" len="sm"/>
                      <a:tailEnd type="none" w="sm" len="sm"/>
                    </a:lnB>
                    <a:solidFill>
                      <a:srgbClr val="4F81BD"/>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5:0:5"/>
                      </a:ext>
                    </a:extLst>
                  </a:tcPr>
                </a:tc>
                <a:extLst>
                  <a:ext uri="{0D108BD9-81ED-4DB2-BD59-A6C34878D82A}">
                    <a16:rowId xmlns:a16="http://schemas.microsoft.com/office/drawing/2014/main" val="10000"/>
                  </a:ext>
                </a:extLst>
              </a:tr>
            </a:tbl>
          </a:graphicData>
        </a:graphic>
      </p:graphicFrame>
      <p:graphicFrame>
        <p:nvGraphicFramePr>
          <p:cNvPr id="706" name="Google Shape;706;g6c42e552e5_0_61"/>
          <p:cNvGraphicFramePr/>
          <p:nvPr/>
        </p:nvGraphicFramePr>
        <p:xfrm>
          <a:off x="66675" y="1428750"/>
          <a:ext cx="9077325" cy="3840480"/>
        </p:xfrm>
        <a:graphic>
          <a:graphicData uri="http://schemas.openxmlformats.org/drawingml/2006/table">
            <a:tbl>
              <a:tblPr>
                <a:noFill/>
                <a:tableStyleId>{A35E8F9C-4CFA-404E-A86A-2AC7B8624103}</a:tableStyleId>
              </a:tblPr>
              <a:tblGrid>
                <a:gridCol w="1152525">
                  <a:extLst>
                    <a:ext uri="{9D8B030D-6E8A-4147-A177-3AD203B41FA5}">
                      <a16:colId xmlns:a16="http://schemas.microsoft.com/office/drawing/2014/main" val="20000"/>
                    </a:ext>
                  </a:extLst>
                </a:gridCol>
                <a:gridCol w="2200275">
                  <a:extLst>
                    <a:ext uri="{9D8B030D-6E8A-4147-A177-3AD203B41FA5}">
                      <a16:colId xmlns:a16="http://schemas.microsoft.com/office/drawing/2014/main" val="20001"/>
                    </a:ext>
                  </a:extLst>
                </a:gridCol>
                <a:gridCol w="581025">
                  <a:extLst>
                    <a:ext uri="{9D8B030D-6E8A-4147-A177-3AD203B41FA5}">
                      <a16:colId xmlns:a16="http://schemas.microsoft.com/office/drawing/2014/main" val="20002"/>
                    </a:ext>
                  </a:extLst>
                </a:gridCol>
                <a:gridCol w="2238375">
                  <a:extLst>
                    <a:ext uri="{9D8B030D-6E8A-4147-A177-3AD203B41FA5}">
                      <a16:colId xmlns:a16="http://schemas.microsoft.com/office/drawing/2014/main" val="20003"/>
                    </a:ext>
                  </a:extLst>
                </a:gridCol>
                <a:gridCol w="2124075">
                  <a:extLst>
                    <a:ext uri="{9D8B030D-6E8A-4147-A177-3AD203B41FA5}">
                      <a16:colId xmlns:a16="http://schemas.microsoft.com/office/drawing/2014/main" val="20004"/>
                    </a:ext>
                  </a:extLst>
                </a:gridCol>
                <a:gridCol w="781050">
                  <a:extLst>
                    <a:ext uri="{9D8B030D-6E8A-4147-A177-3AD203B41FA5}">
                      <a16:colId xmlns:a16="http://schemas.microsoft.com/office/drawing/2014/main" val="20005"/>
                    </a:ext>
                  </a:extLst>
                </a:gridCol>
              </a:tblGrid>
              <a:tr h="209550">
                <a:tc rowSpan="18">
                  <a:txBody>
                    <a:bodyPr/>
                    <a:lstStyle/>
                    <a:p>
                      <a:pPr marL="0" lvl="0" indent="0" algn="ctr" rtl="0">
                        <a:lnSpc>
                          <a:spcPct val="100000"/>
                        </a:lnSpc>
                        <a:spcBef>
                          <a:spcPts val="0"/>
                        </a:spcBef>
                        <a:spcAft>
                          <a:spcPts val="0"/>
                        </a:spcAft>
                        <a:buNone/>
                      </a:pPr>
                      <a:r>
                        <a:rPr lang="fr-FR" sz="800" b="1"/>
                        <a:t>Operation</a:t>
                      </a:r>
                      <a:endParaRPr sz="800" b="1"/>
                    </a:p>
                  </a:txBody>
                  <a:tcPr marL="28575" marR="28575" marT="19050" marB="19050" anchor="ctr">
                    <a:lnL w="9525" cap="flat" cmpd="sng">
                      <a:solidFill>
                        <a:srgbClr val="9BC2E6"/>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9BC2E6"/>
                      </a:solidFill>
                      <a:prstDash val="solid"/>
                      <a:round/>
                      <a:headEnd type="none" w="sm" len="sm"/>
                      <a:tailEnd type="none" w="sm" len="sm"/>
                    </a:lnT>
                    <a:lnB w="9525" cap="flat" cmpd="sng">
                      <a:solidFill>
                        <a:srgbClr val="9BC2E6"/>
                      </a:solidFill>
                      <a:prstDash val="solid"/>
                      <a:round/>
                      <a:headEnd type="none" w="sm" len="sm"/>
                      <a:tailEnd type="none" w="sm" len="sm"/>
                    </a:lnB>
                    <a:solidFill>
                      <a:srgbClr val="F3F3F3"/>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0:0"/>
                      </a:ext>
                    </a:extLst>
                  </a:tcPr>
                </a:tc>
                <a:tc>
                  <a:txBody>
                    <a:bodyPr/>
                    <a:lstStyle/>
                    <a:p>
                      <a:pPr marL="0" lvl="0" indent="0" algn="l" rtl="0">
                        <a:lnSpc>
                          <a:spcPct val="100000"/>
                        </a:lnSpc>
                        <a:spcBef>
                          <a:spcPts val="0"/>
                        </a:spcBef>
                        <a:spcAft>
                          <a:spcPts val="0"/>
                        </a:spcAft>
                        <a:buNone/>
                      </a:pPr>
                      <a:r>
                        <a:rPr lang="fr-FR" sz="800"/>
                        <a:t>OS updates &amp; patching - Windows</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0:1"/>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0:2"/>
                      </a:ext>
                    </a:extLst>
                  </a:tcPr>
                </a:tc>
                <a:tc>
                  <a:txBody>
                    <a:bodyPr/>
                    <a:lstStyle/>
                    <a:p>
                      <a:pPr marL="0" lvl="0" indent="0" algn="l" rtl="0">
                        <a:lnSpc>
                          <a:spcPct val="100000"/>
                        </a:lnSpc>
                        <a:spcBef>
                          <a:spcPts val="0"/>
                        </a:spcBef>
                        <a:spcAft>
                          <a:spcPts val="0"/>
                        </a:spcAft>
                        <a:buNone/>
                      </a:pPr>
                      <a:r>
                        <a:rPr lang="fr-FR" sz="800"/>
                        <a:t>utilisation du service SwissLife</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0:3"/>
                      </a:ext>
                    </a:extLst>
                  </a:tcPr>
                </a:tc>
                <a:tc>
                  <a:txBody>
                    <a:bodyPr/>
                    <a:lstStyle/>
                    <a:p>
                      <a:pPr marL="0" lvl="0" indent="0" algn="l" rtl="0">
                        <a:lnSpc>
                          <a:spcPct val="100000"/>
                        </a:lnSpc>
                        <a:spcBef>
                          <a:spcPts val="0"/>
                        </a:spcBef>
                        <a:spcAft>
                          <a:spcPts val="0"/>
                        </a:spcAft>
                        <a:buNone/>
                      </a:pPr>
                      <a:r>
                        <a:rPr lang="fr-FR" sz="800"/>
                        <a:t>Integrat deploiement with AWS SSM</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0:4"/>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0:5"/>
                      </a:ext>
                    </a:extLst>
                  </a:tcPr>
                </a:tc>
                <a:extLst>
                  <a:ext uri="{0D108BD9-81ED-4DB2-BD59-A6C34878D82A}">
                    <a16:rowId xmlns:a16="http://schemas.microsoft.com/office/drawing/2014/main" val="10000"/>
                  </a:ext>
                </a:extLst>
              </a:tr>
              <a:tr h="209550">
                <a:tc vMerge="1">
                  <a:txBody>
                    <a:bodyPr/>
                    <a:lstStyle/>
                    <a:p>
                      <a:endParaRPr lang="fr-FR"/>
                    </a:p>
                  </a:txBody>
                  <a:tcPr/>
                </a:tc>
                <a:tc>
                  <a:txBody>
                    <a:bodyPr/>
                    <a:lstStyle/>
                    <a:p>
                      <a:pPr marL="0" lvl="0" indent="0" algn="l" rtl="0">
                        <a:lnSpc>
                          <a:spcPct val="100000"/>
                        </a:lnSpc>
                        <a:spcBef>
                          <a:spcPts val="0"/>
                        </a:spcBef>
                        <a:spcAft>
                          <a:spcPts val="0"/>
                        </a:spcAft>
                        <a:buNone/>
                      </a:pPr>
                      <a:r>
                        <a:rPr lang="fr-FR" sz="800"/>
                        <a:t>OS updates &amp; patching - Linux</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1"/>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2"/>
                      </a:ext>
                    </a:extLst>
                  </a:tcPr>
                </a:tc>
                <a:tc>
                  <a:txBody>
                    <a:bodyPr/>
                    <a:lstStyle/>
                    <a:p>
                      <a:pPr marL="0" lvl="0" indent="0" algn="l" rtl="0">
                        <a:lnSpc>
                          <a:spcPct val="100000"/>
                        </a:lnSpc>
                        <a:spcBef>
                          <a:spcPts val="0"/>
                        </a:spcBef>
                        <a:spcAft>
                          <a:spcPts val="0"/>
                        </a:spcAft>
                        <a:buNone/>
                      </a:pPr>
                      <a:r>
                        <a:rPr lang="fr-FR" sz="800"/>
                        <a:t>utilisation du service SwissLife (mrepos)</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3"/>
                      </a:ext>
                    </a:extLst>
                  </a:tcPr>
                </a:tc>
                <a:tc>
                  <a:txBody>
                    <a:bodyPr/>
                    <a:lstStyle/>
                    <a:p>
                      <a:pPr marL="0" lvl="0" indent="0" algn="l" rtl="0">
                        <a:lnSpc>
                          <a:spcPct val="100000"/>
                        </a:lnSpc>
                        <a:spcBef>
                          <a:spcPts val="0"/>
                        </a:spcBef>
                        <a:spcAft>
                          <a:spcPts val="0"/>
                        </a:spcAft>
                        <a:buNone/>
                      </a:pPr>
                      <a:r>
                        <a:rPr lang="fr-FR" sz="800"/>
                        <a:t>Integrat deploiement with AWS SSM</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4"/>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5"/>
                      </a:ext>
                    </a:extLst>
                  </a:tcPr>
                </a:tc>
                <a:extLst>
                  <a:ext uri="{0D108BD9-81ED-4DB2-BD59-A6C34878D82A}">
                    <a16:rowId xmlns:a16="http://schemas.microsoft.com/office/drawing/2014/main" val="10001"/>
                  </a:ext>
                </a:extLst>
              </a:tr>
              <a:tr h="209550">
                <a:tc vMerge="1">
                  <a:txBody>
                    <a:bodyPr/>
                    <a:lstStyle/>
                    <a:p>
                      <a:endParaRPr lang="fr-FR"/>
                    </a:p>
                  </a:txBody>
                  <a:tcPr/>
                </a:tc>
                <a:tc>
                  <a:txBody>
                    <a:bodyPr/>
                    <a:lstStyle/>
                    <a:p>
                      <a:pPr marL="0" lvl="0" indent="0" algn="l" rtl="0">
                        <a:lnSpc>
                          <a:spcPct val="100000"/>
                        </a:lnSpc>
                        <a:spcBef>
                          <a:spcPts val="0"/>
                        </a:spcBef>
                        <a:spcAft>
                          <a:spcPts val="0"/>
                        </a:spcAft>
                        <a:buNone/>
                      </a:pPr>
                      <a:r>
                        <a:rPr lang="fr-FR" sz="800">
                          <a:solidFill>
                            <a:srgbClr val="00B050"/>
                          </a:solidFill>
                        </a:rPr>
                        <a:t>OS template (Linux, Windows)</a:t>
                      </a:r>
                      <a:endParaRPr sz="800">
                        <a:solidFill>
                          <a:srgbClr val="00B050"/>
                        </a:solidFill>
                      </a:endParaRPr>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2:1"/>
                      </a:ext>
                    </a:extLst>
                  </a:tcPr>
                </a:tc>
                <a:tc>
                  <a:txBody>
                    <a:bodyPr/>
                    <a:lstStyle/>
                    <a:p>
                      <a:pPr marL="0" lvl="0" indent="0" algn="ctr" rtl="0">
                        <a:lnSpc>
                          <a:spcPct val="100000"/>
                        </a:lnSpc>
                        <a:spcBef>
                          <a:spcPts val="0"/>
                        </a:spcBef>
                        <a:spcAft>
                          <a:spcPts val="0"/>
                        </a:spcAft>
                        <a:buNone/>
                      </a:pPr>
                      <a:r>
                        <a:rPr lang="fr-FR" sz="800">
                          <a:solidFill>
                            <a:srgbClr val="00B050"/>
                          </a:solidFill>
                        </a:rPr>
                        <a:t>P0</a:t>
                      </a:r>
                      <a:endParaRPr sz="800">
                        <a:solidFill>
                          <a:srgbClr val="00B050"/>
                        </a:solidFill>
                      </a:endParaRPr>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2:2"/>
                      </a:ext>
                    </a:extLst>
                  </a:tcPr>
                </a:tc>
                <a:tc>
                  <a:txBody>
                    <a:bodyPr/>
                    <a:lstStyle/>
                    <a:p>
                      <a:pPr marL="0" lvl="0" indent="0" algn="l" rtl="0">
                        <a:lnSpc>
                          <a:spcPct val="100000"/>
                        </a:lnSpc>
                        <a:spcBef>
                          <a:spcPts val="0"/>
                        </a:spcBef>
                        <a:spcAft>
                          <a:spcPts val="0"/>
                        </a:spcAft>
                        <a:buNone/>
                      </a:pPr>
                      <a:r>
                        <a:rPr lang="fr-FR" sz="800">
                          <a:solidFill>
                            <a:srgbClr val="00B050"/>
                          </a:solidFill>
                        </a:rPr>
                        <a:t>AMI build by Packer/Ansible</a:t>
                      </a:r>
                      <a:endParaRPr sz="800">
                        <a:solidFill>
                          <a:srgbClr val="00B050"/>
                        </a:solidFill>
                      </a:endParaRPr>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2:3"/>
                      </a:ext>
                    </a:extLst>
                  </a:tcPr>
                </a:tc>
                <a:tc>
                  <a:txBody>
                    <a:bodyPr/>
                    <a:lstStyle/>
                    <a:p>
                      <a:pPr marL="0" lvl="0" indent="0" algn="l" rtl="0">
                        <a:lnSpc>
                          <a:spcPct val="100000"/>
                        </a:lnSpc>
                        <a:spcBef>
                          <a:spcPts val="0"/>
                        </a:spcBef>
                        <a:spcAft>
                          <a:spcPts val="0"/>
                        </a:spcAft>
                        <a:buNone/>
                      </a:pPr>
                      <a:r>
                        <a:rPr lang="fr-FR" sz="800"/>
                        <a:t>AMI build by Packer/Ansible/Jenkins</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2:4"/>
                      </a:ext>
                    </a:extLst>
                  </a:tcPr>
                </a:tc>
                <a:tc>
                  <a:txBody>
                    <a:bodyPr/>
                    <a:lstStyle/>
                    <a:p>
                      <a:pPr marL="0" lvl="0" indent="0" algn="ctr" rtl="0">
                        <a:lnSpc>
                          <a:spcPct val="100000"/>
                        </a:lnSpc>
                        <a:spcBef>
                          <a:spcPts val="0"/>
                        </a:spcBef>
                        <a:spcAft>
                          <a:spcPts val="0"/>
                        </a:spcAft>
                        <a:buNone/>
                      </a:pPr>
                      <a:r>
                        <a:rPr lang="fr-FR" sz="800"/>
                        <a:t>Oui</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2:5"/>
                      </a:ext>
                    </a:extLst>
                  </a:tcPr>
                </a:tc>
                <a:extLst>
                  <a:ext uri="{0D108BD9-81ED-4DB2-BD59-A6C34878D82A}">
                    <a16:rowId xmlns:a16="http://schemas.microsoft.com/office/drawing/2014/main" val="10002"/>
                  </a:ext>
                </a:extLst>
              </a:tr>
              <a:tr h="209550">
                <a:tc vMerge="1">
                  <a:txBody>
                    <a:bodyPr/>
                    <a:lstStyle/>
                    <a:p>
                      <a:endParaRPr lang="fr-FR"/>
                    </a:p>
                  </a:txBody>
                  <a:tcPr/>
                </a:tc>
                <a:tc>
                  <a:txBody>
                    <a:bodyPr/>
                    <a:lstStyle/>
                    <a:p>
                      <a:pPr marL="0" lvl="0" indent="0" algn="l" rtl="0">
                        <a:lnSpc>
                          <a:spcPct val="100000"/>
                        </a:lnSpc>
                        <a:spcBef>
                          <a:spcPts val="0"/>
                        </a:spcBef>
                        <a:spcAft>
                          <a:spcPts val="0"/>
                        </a:spcAft>
                        <a:buNone/>
                      </a:pPr>
                      <a:r>
                        <a:rPr lang="fr-FR" sz="800"/>
                        <a:t>Task scheduling Business</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3:1"/>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3:2"/>
                      </a:ext>
                    </a:extLst>
                  </a:tcPr>
                </a:tc>
                <a:tc>
                  <a:txBody>
                    <a:bodyPr/>
                    <a:lstStyle/>
                    <a:p>
                      <a:pPr marL="0" lvl="0" indent="0" algn="l" rtl="0">
                        <a:lnSpc>
                          <a:spcPct val="100000"/>
                        </a:lnSpc>
                        <a:spcBef>
                          <a:spcPts val="0"/>
                        </a:spcBef>
                        <a:spcAft>
                          <a:spcPts val="0"/>
                        </a:spcAft>
                        <a:buNone/>
                      </a:pPr>
                      <a:r>
                        <a:rPr lang="fr-FR" sz="800"/>
                        <a:t>utilisation du service SwissLife</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3:3"/>
                      </a:ext>
                    </a:extLst>
                  </a:tcPr>
                </a:tc>
                <a:tc>
                  <a:txBody>
                    <a:bodyPr/>
                    <a:lstStyle/>
                    <a:p>
                      <a:pPr marL="0" lvl="0" indent="0" algn="l" rtl="0">
                        <a:lnSpc>
                          <a:spcPct val="100000"/>
                        </a:lnSpc>
                        <a:spcBef>
                          <a:spcPts val="0"/>
                        </a:spcBef>
                        <a:spcAft>
                          <a:spcPts val="0"/>
                        </a:spcAft>
                        <a:buNone/>
                      </a:pPr>
                      <a:r>
                        <a:rPr lang="fr-FR" sz="800"/>
                        <a:t>Favor the communication via API ou queue</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3:4"/>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3:5"/>
                      </a:ext>
                    </a:extLst>
                  </a:tcPr>
                </a:tc>
                <a:extLst>
                  <a:ext uri="{0D108BD9-81ED-4DB2-BD59-A6C34878D82A}">
                    <a16:rowId xmlns:a16="http://schemas.microsoft.com/office/drawing/2014/main" val="10003"/>
                  </a:ext>
                </a:extLst>
              </a:tr>
              <a:tr h="209550">
                <a:tc vMerge="1">
                  <a:txBody>
                    <a:bodyPr/>
                    <a:lstStyle/>
                    <a:p>
                      <a:endParaRPr lang="fr-FR"/>
                    </a:p>
                  </a:txBody>
                  <a:tcPr/>
                </a:tc>
                <a:tc>
                  <a:txBody>
                    <a:bodyPr/>
                    <a:lstStyle/>
                    <a:p>
                      <a:pPr marL="0" lvl="0" indent="0" algn="l" rtl="0">
                        <a:lnSpc>
                          <a:spcPct val="100000"/>
                        </a:lnSpc>
                        <a:spcBef>
                          <a:spcPts val="0"/>
                        </a:spcBef>
                        <a:spcAft>
                          <a:spcPts val="0"/>
                        </a:spcAft>
                        <a:buNone/>
                      </a:pPr>
                      <a:r>
                        <a:rPr lang="fr-FR" sz="800"/>
                        <a:t>Task scheduling Infra Operation</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4:1"/>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4:2"/>
                      </a:ext>
                    </a:extLst>
                  </a:tcPr>
                </a:tc>
                <a:tc>
                  <a:txBody>
                    <a:bodyPr/>
                    <a:lstStyle/>
                    <a:p>
                      <a:pPr marL="0" lvl="0" indent="0" algn="l" rtl="0">
                        <a:lnSpc>
                          <a:spcPct val="100000"/>
                        </a:lnSpc>
                        <a:spcBef>
                          <a:spcPts val="0"/>
                        </a:spcBef>
                        <a:spcAft>
                          <a:spcPts val="0"/>
                        </a:spcAft>
                        <a:buNone/>
                      </a:pPr>
                      <a:r>
                        <a:rPr lang="fr-FR" sz="800"/>
                        <a:t>utilisation du service SwissLife</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4:3"/>
                      </a:ext>
                    </a:extLst>
                  </a:tcPr>
                </a:tc>
                <a:tc>
                  <a:txBody>
                    <a:bodyPr/>
                    <a:lstStyle/>
                    <a:p>
                      <a:pPr marL="0" lvl="0" indent="0" algn="l" rtl="0">
                        <a:lnSpc>
                          <a:spcPct val="100000"/>
                        </a:lnSpc>
                        <a:spcBef>
                          <a:spcPts val="0"/>
                        </a:spcBef>
                        <a:spcAft>
                          <a:spcPts val="0"/>
                        </a:spcAft>
                        <a:buNone/>
                      </a:pPr>
                      <a:r>
                        <a:rPr lang="fr-FR" sz="800"/>
                        <a:t>Favor the communication via API ou queue</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4:4"/>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4:5"/>
                      </a:ext>
                    </a:extLst>
                  </a:tcPr>
                </a:tc>
                <a:extLst>
                  <a:ext uri="{0D108BD9-81ED-4DB2-BD59-A6C34878D82A}">
                    <a16:rowId xmlns:a16="http://schemas.microsoft.com/office/drawing/2014/main" val="10004"/>
                  </a:ext>
                </a:extLst>
              </a:tr>
              <a:tr h="209550">
                <a:tc vMerge="1">
                  <a:txBody>
                    <a:bodyPr/>
                    <a:lstStyle/>
                    <a:p>
                      <a:endParaRPr lang="fr-FR"/>
                    </a:p>
                  </a:txBody>
                  <a:tcPr/>
                </a:tc>
                <a:tc>
                  <a:txBody>
                    <a:bodyPr/>
                    <a:lstStyle/>
                    <a:p>
                      <a:pPr marL="0" lvl="0" indent="0" algn="l" rtl="0">
                        <a:lnSpc>
                          <a:spcPct val="100000"/>
                        </a:lnSpc>
                        <a:spcBef>
                          <a:spcPts val="0"/>
                        </a:spcBef>
                        <a:spcAft>
                          <a:spcPts val="0"/>
                        </a:spcAft>
                        <a:buNone/>
                      </a:pPr>
                      <a:r>
                        <a:rPr lang="fr-FR" sz="800">
                          <a:solidFill>
                            <a:srgbClr val="00B050"/>
                          </a:solidFill>
                        </a:rPr>
                        <a:t>Back up</a:t>
                      </a:r>
                      <a:endParaRPr sz="800">
                        <a:solidFill>
                          <a:srgbClr val="00B050"/>
                        </a:solidFill>
                      </a:endParaRPr>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5:1"/>
                      </a:ext>
                    </a:extLst>
                  </a:tcPr>
                </a:tc>
                <a:tc>
                  <a:txBody>
                    <a:bodyPr/>
                    <a:lstStyle/>
                    <a:p>
                      <a:pPr marL="0" lvl="0" indent="0" algn="ctr" rtl="0">
                        <a:lnSpc>
                          <a:spcPct val="100000"/>
                        </a:lnSpc>
                        <a:spcBef>
                          <a:spcPts val="0"/>
                        </a:spcBef>
                        <a:spcAft>
                          <a:spcPts val="0"/>
                        </a:spcAft>
                        <a:buNone/>
                      </a:pPr>
                      <a:r>
                        <a:rPr lang="fr-FR" sz="800">
                          <a:solidFill>
                            <a:srgbClr val="00B050"/>
                          </a:solidFill>
                        </a:rPr>
                        <a:t>P0</a:t>
                      </a:r>
                      <a:endParaRPr sz="800">
                        <a:solidFill>
                          <a:srgbClr val="00B050"/>
                        </a:solidFill>
                      </a:endParaRPr>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5:2"/>
                      </a:ext>
                    </a:extLst>
                  </a:tcPr>
                </a:tc>
                <a:tc>
                  <a:txBody>
                    <a:bodyPr/>
                    <a:lstStyle/>
                    <a:p>
                      <a:pPr marL="0" lvl="0" indent="0" algn="l" rtl="0">
                        <a:lnSpc>
                          <a:spcPct val="100000"/>
                        </a:lnSpc>
                        <a:spcBef>
                          <a:spcPts val="0"/>
                        </a:spcBef>
                        <a:spcAft>
                          <a:spcPts val="0"/>
                        </a:spcAft>
                        <a:buNone/>
                      </a:pPr>
                      <a:r>
                        <a:rPr lang="fr-FR" sz="800">
                          <a:solidFill>
                            <a:srgbClr val="00B050"/>
                          </a:solidFill>
                        </a:rPr>
                        <a:t>Snapshot</a:t>
                      </a:r>
                      <a:endParaRPr sz="800">
                        <a:solidFill>
                          <a:srgbClr val="00B050"/>
                        </a:solidFill>
                      </a:endParaRPr>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5:3"/>
                      </a:ext>
                    </a:extLst>
                  </a:tcPr>
                </a:tc>
                <a:tc>
                  <a:txBody>
                    <a:bodyPr/>
                    <a:lstStyle/>
                    <a:p>
                      <a:pPr marL="0" lvl="0" indent="0" algn="l" rtl="0">
                        <a:lnSpc>
                          <a:spcPct val="100000"/>
                        </a:lnSpc>
                        <a:spcBef>
                          <a:spcPts val="0"/>
                        </a:spcBef>
                        <a:spcAft>
                          <a:spcPts val="0"/>
                        </a:spcAft>
                        <a:buNone/>
                      </a:pPr>
                      <a:r>
                        <a:rPr lang="fr-FR" sz="800"/>
                        <a:t>TBD</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5:4"/>
                      </a:ext>
                    </a:extLst>
                  </a:tcPr>
                </a:tc>
                <a:tc>
                  <a:txBody>
                    <a:bodyPr/>
                    <a:lstStyle/>
                    <a:p>
                      <a:pPr marL="0" lvl="0" indent="0" algn="ctr" rtl="0">
                        <a:lnSpc>
                          <a:spcPct val="100000"/>
                        </a:lnSpc>
                        <a:spcBef>
                          <a:spcPts val="0"/>
                        </a:spcBef>
                        <a:spcAft>
                          <a:spcPts val="0"/>
                        </a:spcAft>
                        <a:buNone/>
                      </a:pPr>
                      <a:r>
                        <a:rPr lang="fr-FR" sz="800"/>
                        <a:t>Non</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5:5"/>
                      </a:ext>
                    </a:extLst>
                  </a:tcPr>
                </a:tc>
                <a:extLst>
                  <a:ext uri="{0D108BD9-81ED-4DB2-BD59-A6C34878D82A}">
                    <a16:rowId xmlns:a16="http://schemas.microsoft.com/office/drawing/2014/main" val="10005"/>
                  </a:ext>
                </a:extLst>
              </a:tr>
              <a:tr h="209550">
                <a:tc vMerge="1">
                  <a:txBody>
                    <a:bodyPr/>
                    <a:lstStyle/>
                    <a:p>
                      <a:endParaRPr lang="fr-FR"/>
                    </a:p>
                  </a:txBody>
                  <a:tcPr/>
                </a:tc>
                <a:tc>
                  <a:txBody>
                    <a:bodyPr/>
                    <a:lstStyle/>
                    <a:p>
                      <a:pPr marL="0" lvl="0" indent="0" algn="l" rtl="0">
                        <a:lnSpc>
                          <a:spcPct val="100000"/>
                        </a:lnSpc>
                        <a:spcBef>
                          <a:spcPts val="0"/>
                        </a:spcBef>
                        <a:spcAft>
                          <a:spcPts val="0"/>
                        </a:spcAft>
                        <a:buNone/>
                      </a:pPr>
                      <a:r>
                        <a:rPr lang="fr-FR" sz="800"/>
                        <a:t>License management</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6:1"/>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6:2"/>
                      </a:ext>
                    </a:extLst>
                  </a:tcPr>
                </a:tc>
                <a:tc>
                  <a:txBody>
                    <a:bodyPr/>
                    <a:lstStyle/>
                    <a:p>
                      <a:pPr marL="0" lvl="0" indent="0" algn="l" rtl="0">
                        <a:lnSpc>
                          <a:spcPct val="100000"/>
                        </a:lnSpc>
                        <a:spcBef>
                          <a:spcPts val="0"/>
                        </a:spcBef>
                        <a:spcAft>
                          <a:spcPts val="0"/>
                        </a:spcAft>
                        <a:buNone/>
                      </a:pPr>
                      <a:r>
                        <a:rPr lang="fr-FR" sz="800"/>
                        <a:t>utilisation du service SwissLife</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6:3"/>
                      </a:ext>
                    </a:extLst>
                  </a:tcPr>
                </a:tc>
                <a:tc>
                  <a:txBody>
                    <a:bodyPr/>
                    <a:lstStyle/>
                    <a:p>
                      <a:pPr marL="0" lvl="0" indent="0" algn="l" rtl="0">
                        <a:lnSpc>
                          <a:spcPct val="100000"/>
                        </a:lnSpc>
                        <a:spcBef>
                          <a:spcPts val="0"/>
                        </a:spcBef>
                        <a:spcAft>
                          <a:spcPts val="0"/>
                        </a:spcAft>
                        <a:buNone/>
                      </a:pPr>
                      <a:r>
                        <a:rPr lang="fr-FR" sz="800"/>
                        <a:t>utilisation du service SwissLife</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6:4"/>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6:5"/>
                      </a:ext>
                    </a:extLst>
                  </a:tcPr>
                </a:tc>
                <a:extLst>
                  <a:ext uri="{0D108BD9-81ED-4DB2-BD59-A6C34878D82A}">
                    <a16:rowId xmlns:a16="http://schemas.microsoft.com/office/drawing/2014/main" val="10006"/>
                  </a:ext>
                </a:extLst>
              </a:tr>
              <a:tr h="209550">
                <a:tc vMerge="1">
                  <a:txBody>
                    <a:bodyPr/>
                    <a:lstStyle/>
                    <a:p>
                      <a:endParaRPr lang="fr-FR"/>
                    </a:p>
                  </a:txBody>
                  <a:tcPr/>
                </a:tc>
                <a:tc>
                  <a:txBody>
                    <a:bodyPr/>
                    <a:lstStyle/>
                    <a:p>
                      <a:pPr marL="0" lvl="0" indent="0" algn="l" rtl="0">
                        <a:lnSpc>
                          <a:spcPct val="100000"/>
                        </a:lnSpc>
                        <a:spcBef>
                          <a:spcPts val="0"/>
                        </a:spcBef>
                        <a:spcAft>
                          <a:spcPts val="0"/>
                        </a:spcAft>
                        <a:buNone/>
                      </a:pPr>
                      <a:r>
                        <a:rPr lang="fr-FR" sz="800"/>
                        <a:t>CMDB</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7:1"/>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7:2"/>
                      </a:ext>
                    </a:extLst>
                  </a:tcPr>
                </a:tc>
                <a:tc>
                  <a:txBody>
                    <a:bodyPr/>
                    <a:lstStyle/>
                    <a:p>
                      <a:pPr marL="0" lvl="0" indent="0" algn="l" rtl="0">
                        <a:lnSpc>
                          <a:spcPct val="100000"/>
                        </a:lnSpc>
                        <a:spcBef>
                          <a:spcPts val="0"/>
                        </a:spcBef>
                        <a:spcAft>
                          <a:spcPts val="0"/>
                        </a:spcAft>
                        <a:buNone/>
                      </a:pPr>
                      <a:r>
                        <a:rPr lang="fr-FR" sz="800"/>
                        <a:t>AWS config</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7:3"/>
                      </a:ext>
                    </a:extLst>
                  </a:tcPr>
                </a:tc>
                <a:tc>
                  <a:txBody>
                    <a:bodyPr/>
                    <a:lstStyle/>
                    <a:p>
                      <a:pPr marL="0" lvl="0" indent="0" algn="l" rtl="0">
                        <a:lnSpc>
                          <a:spcPct val="100000"/>
                        </a:lnSpc>
                        <a:spcBef>
                          <a:spcPts val="0"/>
                        </a:spcBef>
                        <a:spcAft>
                          <a:spcPts val="0"/>
                        </a:spcAft>
                        <a:buNone/>
                      </a:pPr>
                      <a:r>
                        <a:rPr lang="fr-FR" sz="800"/>
                        <a:t>AWS config linked with service now</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7:4"/>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7:5"/>
                      </a:ext>
                    </a:extLst>
                  </a:tcPr>
                </a:tc>
                <a:extLst>
                  <a:ext uri="{0D108BD9-81ED-4DB2-BD59-A6C34878D82A}">
                    <a16:rowId xmlns:a16="http://schemas.microsoft.com/office/drawing/2014/main" val="10007"/>
                  </a:ext>
                </a:extLst>
              </a:tr>
              <a:tr h="209550">
                <a:tc vMerge="1">
                  <a:txBody>
                    <a:bodyPr/>
                    <a:lstStyle/>
                    <a:p>
                      <a:endParaRPr lang="fr-FR"/>
                    </a:p>
                  </a:txBody>
                  <a:tcPr/>
                </a:tc>
                <a:tc>
                  <a:txBody>
                    <a:bodyPr/>
                    <a:lstStyle/>
                    <a:p>
                      <a:pPr marL="0" lvl="0" indent="0" algn="l" rtl="0">
                        <a:lnSpc>
                          <a:spcPct val="100000"/>
                        </a:lnSpc>
                        <a:spcBef>
                          <a:spcPts val="0"/>
                        </a:spcBef>
                        <a:spcAft>
                          <a:spcPts val="0"/>
                        </a:spcAft>
                        <a:buNone/>
                      </a:pPr>
                      <a:r>
                        <a:rPr lang="fr-FR" sz="800">
                          <a:solidFill>
                            <a:srgbClr val="00B050"/>
                          </a:solidFill>
                        </a:rPr>
                        <a:t>Performance management</a:t>
                      </a:r>
                      <a:endParaRPr sz="800">
                        <a:solidFill>
                          <a:srgbClr val="00B050"/>
                        </a:solidFill>
                      </a:endParaRPr>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8:1"/>
                      </a:ext>
                    </a:extLst>
                  </a:tcPr>
                </a:tc>
                <a:tc>
                  <a:txBody>
                    <a:bodyPr/>
                    <a:lstStyle/>
                    <a:p>
                      <a:pPr marL="0" lvl="0" indent="0" algn="ctr" rtl="0">
                        <a:lnSpc>
                          <a:spcPct val="100000"/>
                        </a:lnSpc>
                        <a:spcBef>
                          <a:spcPts val="0"/>
                        </a:spcBef>
                        <a:spcAft>
                          <a:spcPts val="0"/>
                        </a:spcAft>
                        <a:buNone/>
                      </a:pPr>
                      <a:r>
                        <a:rPr lang="fr-FR" sz="800">
                          <a:solidFill>
                            <a:srgbClr val="00B050"/>
                          </a:solidFill>
                        </a:rPr>
                        <a:t>P0</a:t>
                      </a:r>
                      <a:endParaRPr sz="800">
                        <a:solidFill>
                          <a:srgbClr val="00B050"/>
                        </a:solidFill>
                      </a:endParaRPr>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8:2"/>
                      </a:ext>
                    </a:extLst>
                  </a:tcPr>
                </a:tc>
                <a:tc>
                  <a:txBody>
                    <a:bodyPr/>
                    <a:lstStyle/>
                    <a:p>
                      <a:pPr marL="0" lvl="0" indent="0" algn="l" rtl="0">
                        <a:lnSpc>
                          <a:spcPct val="100000"/>
                        </a:lnSpc>
                        <a:spcBef>
                          <a:spcPts val="0"/>
                        </a:spcBef>
                        <a:spcAft>
                          <a:spcPts val="0"/>
                        </a:spcAft>
                        <a:buNone/>
                      </a:pPr>
                      <a:r>
                        <a:rPr lang="fr-FR" sz="800">
                          <a:solidFill>
                            <a:srgbClr val="00B050"/>
                          </a:solidFill>
                        </a:rPr>
                        <a:t>utilisation du service SwissLife (Dynatrace)?</a:t>
                      </a:r>
                      <a:endParaRPr sz="800">
                        <a:solidFill>
                          <a:srgbClr val="00B050"/>
                        </a:solidFill>
                      </a:endParaRPr>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8:3"/>
                      </a:ext>
                    </a:extLst>
                  </a:tcPr>
                </a:tc>
                <a:tc>
                  <a:txBody>
                    <a:bodyPr/>
                    <a:lstStyle/>
                    <a:p>
                      <a:pPr marL="0" lvl="0" indent="0" algn="l" rtl="0">
                        <a:lnSpc>
                          <a:spcPct val="100000"/>
                        </a:lnSpc>
                        <a:spcBef>
                          <a:spcPts val="0"/>
                        </a:spcBef>
                        <a:spcAft>
                          <a:spcPts val="0"/>
                        </a:spcAft>
                        <a:buNone/>
                      </a:pPr>
                      <a:r>
                        <a:rPr lang="fr-FR" sz="800"/>
                        <a:t>Build performance server tool</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8:4"/>
                      </a:ext>
                    </a:extLst>
                  </a:tcPr>
                </a:tc>
                <a:tc>
                  <a:txBody>
                    <a:bodyPr/>
                    <a:lstStyle/>
                    <a:p>
                      <a:pPr marL="0" lvl="0" indent="0" algn="ctr" rtl="0">
                        <a:lnSpc>
                          <a:spcPct val="100000"/>
                        </a:lnSpc>
                        <a:spcBef>
                          <a:spcPts val="0"/>
                        </a:spcBef>
                        <a:spcAft>
                          <a:spcPts val="0"/>
                        </a:spcAft>
                        <a:buNone/>
                      </a:pPr>
                      <a:r>
                        <a:rPr lang="fr-FR" sz="800"/>
                        <a:t>Oui</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8:5"/>
                      </a:ext>
                    </a:extLst>
                  </a:tcPr>
                </a:tc>
                <a:extLst>
                  <a:ext uri="{0D108BD9-81ED-4DB2-BD59-A6C34878D82A}">
                    <a16:rowId xmlns:a16="http://schemas.microsoft.com/office/drawing/2014/main" val="10008"/>
                  </a:ext>
                </a:extLst>
              </a:tr>
              <a:tr h="209550">
                <a:tc vMerge="1">
                  <a:txBody>
                    <a:bodyPr/>
                    <a:lstStyle/>
                    <a:p>
                      <a:endParaRPr lang="fr-FR"/>
                    </a:p>
                  </a:txBody>
                  <a:tcPr/>
                </a:tc>
                <a:tc>
                  <a:txBody>
                    <a:bodyPr/>
                    <a:lstStyle/>
                    <a:p>
                      <a:pPr marL="0" lvl="0" indent="0" algn="l" rtl="0">
                        <a:lnSpc>
                          <a:spcPct val="100000"/>
                        </a:lnSpc>
                        <a:spcBef>
                          <a:spcPts val="0"/>
                        </a:spcBef>
                        <a:spcAft>
                          <a:spcPts val="0"/>
                        </a:spcAft>
                        <a:buNone/>
                      </a:pPr>
                      <a:r>
                        <a:rPr lang="fr-FR" sz="800"/>
                        <a:t>Capacity management</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9:1"/>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9:2"/>
                      </a:ext>
                    </a:extLst>
                  </a:tcPr>
                </a:tc>
                <a:tc>
                  <a:txBody>
                    <a:bodyPr/>
                    <a:lstStyle/>
                    <a:p>
                      <a:pPr marL="0" lvl="0" indent="0" algn="l" rtl="0">
                        <a:lnSpc>
                          <a:spcPct val="100000"/>
                        </a:lnSpc>
                        <a:spcBef>
                          <a:spcPts val="0"/>
                        </a:spcBef>
                        <a:spcAft>
                          <a:spcPts val="0"/>
                        </a:spcAft>
                        <a:buNone/>
                      </a:pPr>
                      <a:r>
                        <a:rPr lang="fr-FR" sz="800"/>
                        <a:t>-</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9:3"/>
                      </a:ext>
                    </a:extLst>
                  </a:tcPr>
                </a:tc>
                <a:tc>
                  <a:txBody>
                    <a:bodyPr/>
                    <a:lstStyle/>
                    <a:p>
                      <a:pPr marL="0" lvl="0" indent="0" algn="l" rtl="0">
                        <a:lnSpc>
                          <a:spcPct val="100000"/>
                        </a:lnSpc>
                        <a:spcBef>
                          <a:spcPts val="0"/>
                        </a:spcBef>
                        <a:spcAft>
                          <a:spcPts val="0"/>
                        </a:spcAft>
                        <a:buNone/>
                      </a:pPr>
                      <a:r>
                        <a:rPr lang="fr-FR" sz="800"/>
                        <a:t>-</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9:4"/>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9:5"/>
                      </a:ext>
                    </a:extLst>
                  </a:tcPr>
                </a:tc>
                <a:extLst>
                  <a:ext uri="{0D108BD9-81ED-4DB2-BD59-A6C34878D82A}">
                    <a16:rowId xmlns:a16="http://schemas.microsoft.com/office/drawing/2014/main" val="10009"/>
                  </a:ext>
                </a:extLst>
              </a:tr>
              <a:tr h="209550">
                <a:tc vMerge="1">
                  <a:txBody>
                    <a:bodyPr/>
                    <a:lstStyle/>
                    <a:p>
                      <a:endParaRPr lang="fr-FR"/>
                    </a:p>
                  </a:txBody>
                  <a:tcPr/>
                </a:tc>
                <a:tc>
                  <a:txBody>
                    <a:bodyPr/>
                    <a:lstStyle/>
                    <a:p>
                      <a:pPr marL="0" lvl="0" indent="0" algn="l" rtl="0">
                        <a:lnSpc>
                          <a:spcPct val="100000"/>
                        </a:lnSpc>
                        <a:spcBef>
                          <a:spcPts val="0"/>
                        </a:spcBef>
                        <a:spcAft>
                          <a:spcPts val="0"/>
                        </a:spcAft>
                        <a:buNone/>
                      </a:pPr>
                      <a:r>
                        <a:rPr lang="fr-FR" sz="800"/>
                        <a:t>Ordonnancement</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0:1"/>
                      </a:ext>
                    </a:extLst>
                  </a:tcPr>
                </a:tc>
                <a:tc>
                  <a:txBody>
                    <a:bodyPr/>
                    <a:lstStyle/>
                    <a:p>
                      <a:pPr marL="0" lvl="0" indent="0" algn="ctr" rtl="0">
                        <a:lnSpc>
                          <a:spcPct val="100000"/>
                        </a:lnSpc>
                        <a:spcBef>
                          <a:spcPts val="0"/>
                        </a:spcBef>
                        <a:spcAft>
                          <a:spcPts val="0"/>
                        </a:spcAft>
                        <a:buNone/>
                      </a:pPr>
                      <a:r>
                        <a:rPr lang="fr-FR" sz="800"/>
                        <a:t>P1</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0:2"/>
                      </a:ext>
                    </a:extLst>
                  </a:tcPr>
                </a:tc>
                <a:tc>
                  <a:txBody>
                    <a:bodyPr/>
                    <a:lstStyle/>
                    <a:p>
                      <a:pPr marL="0" lvl="0" indent="0" algn="l" rtl="0">
                        <a:lnSpc>
                          <a:spcPct val="100000"/>
                        </a:lnSpc>
                        <a:spcBef>
                          <a:spcPts val="0"/>
                        </a:spcBef>
                        <a:spcAft>
                          <a:spcPts val="0"/>
                        </a:spcAft>
                        <a:buNone/>
                      </a:pPr>
                      <a:r>
                        <a:rPr lang="fr-FR" sz="800"/>
                        <a:t>Pas de besoin MySL</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0:3"/>
                      </a:ext>
                    </a:extLst>
                  </a:tcPr>
                </a:tc>
                <a:tc>
                  <a:txBody>
                    <a:bodyPr/>
                    <a:lstStyle/>
                    <a:p>
                      <a:pPr marL="0" lvl="0" indent="0" algn="l" rtl="0">
                        <a:lnSpc>
                          <a:spcPct val="100000"/>
                        </a:lnSpc>
                        <a:spcBef>
                          <a:spcPts val="0"/>
                        </a:spcBef>
                        <a:spcAft>
                          <a:spcPts val="0"/>
                        </a:spcAft>
                        <a:buNone/>
                      </a:pPr>
                      <a:r>
                        <a:rPr lang="fr-FR" sz="800"/>
                        <a:t>A définir. Voir si TWS est compatible</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0:4"/>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0:5"/>
                      </a:ext>
                    </a:extLst>
                  </a:tcPr>
                </a:tc>
                <a:extLst>
                  <a:ext uri="{0D108BD9-81ED-4DB2-BD59-A6C34878D82A}">
                    <a16:rowId xmlns:a16="http://schemas.microsoft.com/office/drawing/2014/main" val="10010"/>
                  </a:ext>
                </a:extLst>
              </a:tr>
              <a:tr h="209550">
                <a:tc vMerge="1">
                  <a:txBody>
                    <a:bodyPr/>
                    <a:lstStyle/>
                    <a:p>
                      <a:endParaRPr lang="fr-FR"/>
                    </a:p>
                  </a:txBody>
                  <a:tcPr/>
                </a:tc>
                <a:tc>
                  <a:txBody>
                    <a:bodyPr/>
                    <a:lstStyle/>
                    <a:p>
                      <a:pPr marL="0" lvl="0" indent="0" algn="l" rtl="0">
                        <a:lnSpc>
                          <a:spcPct val="100000"/>
                        </a:lnSpc>
                        <a:spcBef>
                          <a:spcPts val="0"/>
                        </a:spcBef>
                        <a:spcAft>
                          <a:spcPts val="0"/>
                        </a:spcAft>
                        <a:buNone/>
                      </a:pPr>
                      <a:r>
                        <a:rPr lang="fr-FR" sz="800"/>
                        <a:t>Transferts de fichiers et leur supervision</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1:1"/>
                      </a:ext>
                    </a:extLst>
                  </a:tcPr>
                </a:tc>
                <a:tc>
                  <a:txBody>
                    <a:bodyPr/>
                    <a:lstStyle/>
                    <a:p>
                      <a:pPr marL="0" lvl="0" indent="0" algn="ctr" rtl="0">
                        <a:lnSpc>
                          <a:spcPct val="100000"/>
                        </a:lnSpc>
                        <a:spcBef>
                          <a:spcPts val="0"/>
                        </a:spcBef>
                        <a:spcAft>
                          <a:spcPts val="0"/>
                        </a:spcAft>
                        <a:buNone/>
                      </a:pPr>
                      <a:r>
                        <a:rPr lang="fr-FR" sz="800"/>
                        <a:t>P1</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1:2"/>
                      </a:ext>
                    </a:extLst>
                  </a:tcPr>
                </a:tc>
                <a:tc>
                  <a:txBody>
                    <a:bodyPr/>
                    <a:lstStyle/>
                    <a:p>
                      <a:pPr marL="0" lvl="0" indent="0" algn="l" rtl="0">
                        <a:lnSpc>
                          <a:spcPct val="100000"/>
                        </a:lnSpc>
                        <a:spcBef>
                          <a:spcPts val="0"/>
                        </a:spcBef>
                        <a:spcAft>
                          <a:spcPts val="0"/>
                        </a:spcAft>
                        <a:buNone/>
                      </a:pPr>
                      <a:r>
                        <a:rPr lang="fr-FR" sz="800"/>
                        <a:t>Si besoin en 2020 utilisation de la plateforme interne centralisée?</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1:3"/>
                      </a:ext>
                    </a:extLst>
                  </a:tcPr>
                </a:tc>
                <a:tc>
                  <a:txBody>
                    <a:bodyPr/>
                    <a:lstStyle/>
                    <a:p>
                      <a:pPr marL="0" lvl="0" indent="0" algn="l" rtl="0">
                        <a:lnSpc>
                          <a:spcPct val="100000"/>
                        </a:lnSpc>
                        <a:spcBef>
                          <a:spcPts val="0"/>
                        </a:spcBef>
                        <a:spcAft>
                          <a:spcPts val="0"/>
                        </a:spcAft>
                        <a:buNone/>
                      </a:pPr>
                      <a:endParaRPr sz="800"/>
                    </a:p>
                  </a:txBody>
                  <a:tcPr marL="28575" marR="28575" marT="0" marB="0" anchor="ctr">
                    <a:lnL w="9525" cap="flat" cmpd="sng">
                      <a:solidFill>
                        <a:srgbClr val="000000"/>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1:4"/>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1:5"/>
                      </a:ext>
                    </a:extLst>
                  </a:tcPr>
                </a:tc>
                <a:extLst>
                  <a:ext uri="{0D108BD9-81ED-4DB2-BD59-A6C34878D82A}">
                    <a16:rowId xmlns:a16="http://schemas.microsoft.com/office/drawing/2014/main" val="10011"/>
                  </a:ext>
                </a:extLst>
              </a:tr>
              <a:tr h="209550">
                <a:tc vMerge="1">
                  <a:txBody>
                    <a:bodyPr/>
                    <a:lstStyle/>
                    <a:p>
                      <a:endParaRPr lang="fr-FR"/>
                    </a:p>
                  </a:txBody>
                  <a:tcPr/>
                </a:tc>
                <a:tc>
                  <a:txBody>
                    <a:bodyPr/>
                    <a:lstStyle/>
                    <a:p>
                      <a:pPr marL="0" lvl="0" indent="0" algn="l" rtl="0">
                        <a:lnSpc>
                          <a:spcPct val="100000"/>
                        </a:lnSpc>
                        <a:spcBef>
                          <a:spcPts val="0"/>
                        </a:spcBef>
                        <a:spcAft>
                          <a:spcPts val="0"/>
                        </a:spcAft>
                        <a:buNone/>
                      </a:pPr>
                      <a:r>
                        <a:rPr lang="fr-FR" sz="800"/>
                        <a:t>Filers NFS/CIFS (functionality more than tooling)</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2:1"/>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2:2"/>
                      </a:ext>
                    </a:extLst>
                  </a:tcPr>
                </a:tc>
                <a:tc>
                  <a:txBody>
                    <a:bodyPr/>
                    <a:lstStyle/>
                    <a:p>
                      <a:pPr marL="0" lvl="0" indent="0" algn="l" rtl="0">
                        <a:lnSpc>
                          <a:spcPct val="100000"/>
                        </a:lnSpc>
                        <a:spcBef>
                          <a:spcPts val="0"/>
                        </a:spcBef>
                        <a:spcAft>
                          <a:spcPts val="0"/>
                        </a:spcAft>
                        <a:buNone/>
                      </a:pPr>
                      <a:r>
                        <a:rPr lang="fr-FR" sz="800"/>
                        <a:t>EFS</a:t>
                      </a:r>
                      <a:endParaRPr sz="800"/>
                    </a:p>
                    <a:p>
                      <a:pPr marL="0" lvl="0" indent="0" algn="l" rtl="0">
                        <a:lnSpc>
                          <a:spcPct val="100000"/>
                        </a:lnSpc>
                        <a:spcBef>
                          <a:spcPts val="0"/>
                        </a:spcBef>
                        <a:spcAft>
                          <a:spcPts val="0"/>
                        </a:spcAft>
                        <a:buNone/>
                      </a:pPr>
                      <a:r>
                        <a:rPr lang="fr-FR" sz="800"/>
                        <a:t>EC2 instances running CIFS</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2:3"/>
                      </a:ext>
                    </a:extLst>
                  </a:tcPr>
                </a:tc>
                <a:tc>
                  <a:txBody>
                    <a:bodyPr/>
                    <a:lstStyle/>
                    <a:p>
                      <a:pPr marL="0" lvl="0" indent="0" algn="l" rtl="0">
                        <a:lnSpc>
                          <a:spcPct val="100000"/>
                        </a:lnSpc>
                        <a:spcBef>
                          <a:spcPts val="0"/>
                        </a:spcBef>
                        <a:spcAft>
                          <a:spcPts val="0"/>
                        </a:spcAft>
                        <a:buNone/>
                      </a:pPr>
                      <a:r>
                        <a:rPr lang="fr-FR" sz="800"/>
                        <a:t>EFS</a:t>
                      </a:r>
                      <a:endParaRPr sz="800"/>
                    </a:p>
                    <a:p>
                      <a:pPr marL="0" lvl="0" indent="0" algn="l" rtl="0">
                        <a:lnSpc>
                          <a:spcPct val="100000"/>
                        </a:lnSpc>
                        <a:spcBef>
                          <a:spcPts val="0"/>
                        </a:spcBef>
                        <a:spcAft>
                          <a:spcPts val="0"/>
                        </a:spcAft>
                        <a:buNone/>
                      </a:pPr>
                      <a:r>
                        <a:rPr lang="fr-FR" sz="800"/>
                        <a:t>EC2 instances running CIFS</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2:4"/>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2:5"/>
                      </a:ext>
                    </a:extLst>
                  </a:tcPr>
                </a:tc>
                <a:extLst>
                  <a:ext uri="{0D108BD9-81ED-4DB2-BD59-A6C34878D82A}">
                    <a16:rowId xmlns:a16="http://schemas.microsoft.com/office/drawing/2014/main" val="10012"/>
                  </a:ext>
                </a:extLst>
              </a:tr>
              <a:tr h="209550">
                <a:tc vMerge="1">
                  <a:txBody>
                    <a:bodyPr/>
                    <a:lstStyle/>
                    <a:p>
                      <a:endParaRPr lang="fr-FR"/>
                    </a:p>
                  </a:txBody>
                  <a:tcPr/>
                </a:tc>
                <a:tc>
                  <a:txBody>
                    <a:bodyPr/>
                    <a:lstStyle/>
                    <a:p>
                      <a:pPr marL="0" lvl="0" indent="0" algn="l" rtl="0">
                        <a:lnSpc>
                          <a:spcPct val="100000"/>
                        </a:lnSpc>
                        <a:spcBef>
                          <a:spcPts val="0"/>
                        </a:spcBef>
                        <a:spcAft>
                          <a:spcPts val="0"/>
                        </a:spcAft>
                        <a:buNone/>
                      </a:pPr>
                      <a:r>
                        <a:rPr lang="fr-FR" sz="800"/>
                        <a:t>Log technique (OS, Middleware)</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3:1"/>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3:2"/>
                      </a:ext>
                    </a:extLst>
                  </a:tcPr>
                </a:tc>
                <a:tc>
                  <a:txBody>
                    <a:bodyPr/>
                    <a:lstStyle/>
                    <a:p>
                      <a:pPr marL="0" lvl="0" indent="0" algn="l"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3:3"/>
                      </a:ext>
                    </a:extLst>
                  </a:tcPr>
                </a:tc>
                <a:tc>
                  <a:txBody>
                    <a:bodyPr/>
                    <a:lstStyle/>
                    <a:p>
                      <a:pPr marL="0" lvl="0" indent="0" algn="l"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3:4"/>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3:5"/>
                      </a:ext>
                    </a:extLst>
                  </a:tcPr>
                </a:tc>
                <a:extLst>
                  <a:ext uri="{0D108BD9-81ED-4DB2-BD59-A6C34878D82A}">
                    <a16:rowId xmlns:a16="http://schemas.microsoft.com/office/drawing/2014/main" val="10013"/>
                  </a:ext>
                </a:extLst>
              </a:tr>
              <a:tr h="209550">
                <a:tc vMerge="1">
                  <a:txBody>
                    <a:bodyPr/>
                    <a:lstStyle/>
                    <a:p>
                      <a:endParaRPr lang="fr-FR"/>
                    </a:p>
                  </a:txBody>
                  <a:tcPr/>
                </a:tc>
                <a:tc>
                  <a:txBody>
                    <a:bodyPr/>
                    <a:lstStyle/>
                    <a:p>
                      <a:pPr marL="0" lvl="0" indent="0" algn="l" rtl="0">
                        <a:lnSpc>
                          <a:spcPct val="100000"/>
                        </a:lnSpc>
                        <a:spcBef>
                          <a:spcPts val="0"/>
                        </a:spcBef>
                        <a:spcAft>
                          <a:spcPts val="0"/>
                        </a:spcAft>
                        <a:buNone/>
                      </a:pPr>
                      <a:r>
                        <a:rPr lang="fr-FR" sz="800"/>
                        <a:t>Log plateforme AWS</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4:1"/>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4:2"/>
                      </a:ext>
                    </a:extLst>
                  </a:tcPr>
                </a:tc>
                <a:tc>
                  <a:txBody>
                    <a:bodyPr/>
                    <a:lstStyle/>
                    <a:p>
                      <a:pPr marL="0" lvl="0" indent="0" algn="l"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4:3"/>
                      </a:ext>
                    </a:extLst>
                  </a:tcPr>
                </a:tc>
                <a:tc>
                  <a:txBody>
                    <a:bodyPr/>
                    <a:lstStyle/>
                    <a:p>
                      <a:pPr marL="0" lvl="0" indent="0" algn="l"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4:4"/>
                      </a:ext>
                    </a:extLst>
                  </a:tcPr>
                </a:tc>
                <a:tc>
                  <a:txBody>
                    <a:bodyPr/>
                    <a:lstStyle/>
                    <a:p>
                      <a:pPr marL="0" lvl="0" indent="0" algn="ctr"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4:5"/>
                      </a:ext>
                    </a:extLst>
                  </a:tcPr>
                </a:tc>
                <a:extLst>
                  <a:ext uri="{0D108BD9-81ED-4DB2-BD59-A6C34878D82A}">
                    <a16:rowId xmlns:a16="http://schemas.microsoft.com/office/drawing/2014/main" val="10014"/>
                  </a:ext>
                </a:extLst>
              </a:tr>
              <a:tr h="209550">
                <a:tc vMerge="1">
                  <a:txBody>
                    <a:bodyPr/>
                    <a:lstStyle/>
                    <a:p>
                      <a:endParaRPr lang="fr-FR"/>
                    </a:p>
                  </a:txBody>
                  <a:tcPr/>
                </a:tc>
                <a:tc>
                  <a:txBody>
                    <a:bodyPr/>
                    <a:lstStyle/>
                    <a:p>
                      <a:pPr marL="0" lvl="0" indent="0" algn="l" rtl="0">
                        <a:lnSpc>
                          <a:spcPct val="100000"/>
                        </a:lnSpc>
                        <a:spcBef>
                          <a:spcPts val="0"/>
                        </a:spcBef>
                        <a:spcAft>
                          <a:spcPts val="0"/>
                        </a:spcAft>
                        <a:buNone/>
                      </a:pPr>
                      <a:r>
                        <a:rPr lang="fr-FR" sz="800"/>
                        <a:t>Log fonctionnel</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5:1"/>
                      </a:ext>
                    </a:extLst>
                  </a:tcPr>
                </a:tc>
                <a:tc>
                  <a:txBody>
                    <a:bodyPr/>
                    <a:lstStyle/>
                    <a:p>
                      <a:pPr marL="0" lvl="0" indent="0" algn="ctr" rtl="0">
                        <a:lnSpc>
                          <a:spcPct val="100000"/>
                        </a:lnSpc>
                        <a:spcBef>
                          <a:spcPts val="0"/>
                        </a:spcBef>
                        <a:spcAft>
                          <a:spcPts val="0"/>
                        </a:spcAft>
                        <a:buNone/>
                      </a:pPr>
                      <a:r>
                        <a:rPr lang="fr-FR" sz="800"/>
                        <a:t>P0</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5:2"/>
                      </a:ext>
                    </a:extLst>
                  </a:tcPr>
                </a:tc>
                <a:tc>
                  <a:txBody>
                    <a:bodyPr/>
                    <a:lstStyle/>
                    <a:p>
                      <a:pPr marL="0" lvl="0" indent="0" algn="l" rtl="0">
                        <a:lnSpc>
                          <a:spcPct val="100000"/>
                        </a:lnSpc>
                        <a:spcBef>
                          <a:spcPts val="0"/>
                        </a:spcBef>
                        <a:spcAft>
                          <a:spcPts val="0"/>
                        </a:spcAft>
                        <a:buNone/>
                      </a:pPr>
                      <a:r>
                        <a:rPr lang="fr-FR" sz="800"/>
                        <a:t>Talend ? Splunk?</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5:3"/>
                      </a:ext>
                    </a:extLst>
                  </a:tcPr>
                </a:tc>
                <a:tc>
                  <a:txBody>
                    <a:bodyPr/>
                    <a:lstStyle/>
                    <a:p>
                      <a:pPr marL="0" lvl="0" indent="0" algn="l" rtl="0">
                        <a:lnSpc>
                          <a:spcPct val="100000"/>
                        </a:lnSpc>
                        <a:spcBef>
                          <a:spcPts val="0"/>
                        </a:spcBef>
                        <a:spcAft>
                          <a:spcPts val="0"/>
                        </a:spcAft>
                        <a:buNone/>
                      </a:pP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5:4"/>
                      </a:ext>
                    </a:extLst>
                  </a:tcPr>
                </a:tc>
                <a:tc>
                  <a:txBody>
                    <a:bodyPr/>
                    <a:lstStyle/>
                    <a:p>
                      <a:pPr marL="0" lvl="0" indent="0" algn="ctr" rtl="0">
                        <a:lnSpc>
                          <a:spcPct val="100000"/>
                        </a:lnSpc>
                        <a:spcBef>
                          <a:spcPts val="0"/>
                        </a:spcBef>
                        <a:spcAft>
                          <a:spcPts val="0"/>
                        </a:spcAft>
                        <a:buNone/>
                      </a:pPr>
                      <a:r>
                        <a:rPr lang="fr-FR" sz="800"/>
                        <a:t>Non</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5:5"/>
                      </a:ext>
                    </a:extLst>
                  </a:tcPr>
                </a:tc>
                <a:extLst>
                  <a:ext uri="{0D108BD9-81ED-4DB2-BD59-A6C34878D82A}">
                    <a16:rowId xmlns:a16="http://schemas.microsoft.com/office/drawing/2014/main" val="10015"/>
                  </a:ext>
                </a:extLst>
              </a:tr>
              <a:tr h="209550">
                <a:tc vMerge="1">
                  <a:txBody>
                    <a:bodyPr/>
                    <a:lstStyle/>
                    <a:p>
                      <a:endParaRPr lang="fr-FR"/>
                    </a:p>
                  </a:txBody>
                  <a:tcPr/>
                </a:tc>
                <a:tc>
                  <a:txBody>
                    <a:bodyPr/>
                    <a:lstStyle/>
                    <a:p>
                      <a:pPr marL="0" lvl="0" indent="0" algn="l" rtl="0">
                        <a:lnSpc>
                          <a:spcPct val="100000"/>
                        </a:lnSpc>
                        <a:spcBef>
                          <a:spcPts val="0"/>
                        </a:spcBef>
                        <a:spcAft>
                          <a:spcPts val="0"/>
                        </a:spcAft>
                        <a:buNone/>
                      </a:pPr>
                      <a:r>
                        <a:rPr lang="fr-FR" sz="800"/>
                        <a:t>Log applicatifs</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6:1"/>
                      </a:ext>
                    </a:extLst>
                  </a:tcPr>
                </a:tc>
                <a:tc>
                  <a:txBody>
                    <a:bodyPr/>
                    <a:lstStyle/>
                    <a:p>
                      <a:pPr marL="0" lvl="0" indent="0" algn="ctr" rtl="0">
                        <a:lnSpc>
                          <a:spcPct val="100000"/>
                        </a:lnSpc>
                        <a:spcBef>
                          <a:spcPts val="0"/>
                        </a:spcBef>
                        <a:spcAft>
                          <a:spcPts val="0"/>
                        </a:spcAft>
                        <a:buNone/>
                      </a:pPr>
                      <a:r>
                        <a:rPr lang="fr-FR" sz="800"/>
                        <a:t>P0</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6:2"/>
                      </a:ext>
                    </a:extLst>
                  </a:tcPr>
                </a:tc>
                <a:tc>
                  <a:txBody>
                    <a:bodyPr/>
                    <a:lstStyle/>
                    <a:p>
                      <a:pPr marL="0" lvl="0" indent="0" algn="l" rtl="0">
                        <a:lnSpc>
                          <a:spcPct val="100000"/>
                        </a:lnSpc>
                        <a:spcBef>
                          <a:spcPts val="0"/>
                        </a:spcBef>
                        <a:spcAft>
                          <a:spcPts val="0"/>
                        </a:spcAft>
                        <a:buNone/>
                      </a:pPr>
                      <a:r>
                        <a:rPr lang="fr-FR" sz="800"/>
                        <a:t>Cloud watch log, ELK on AWS</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6:3"/>
                      </a:ext>
                    </a:extLst>
                  </a:tcPr>
                </a:tc>
                <a:tc>
                  <a:txBody>
                    <a:bodyPr/>
                    <a:lstStyle/>
                    <a:p>
                      <a:pPr marL="0" lvl="0" indent="0" algn="l" rtl="0">
                        <a:lnSpc>
                          <a:spcPct val="100000"/>
                        </a:lnSpc>
                        <a:spcBef>
                          <a:spcPts val="0"/>
                        </a:spcBef>
                        <a:spcAft>
                          <a:spcPts val="0"/>
                        </a:spcAft>
                        <a:buNone/>
                      </a:pPr>
                      <a:r>
                        <a:rPr lang="fr-FR" sz="800"/>
                        <a:t>ELK on AWS</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6:4"/>
                      </a:ext>
                    </a:extLst>
                  </a:tcPr>
                </a:tc>
                <a:tc>
                  <a:txBody>
                    <a:bodyPr/>
                    <a:lstStyle/>
                    <a:p>
                      <a:pPr marL="0" lvl="0" indent="0" algn="ctr" rtl="0">
                        <a:lnSpc>
                          <a:spcPct val="100000"/>
                        </a:lnSpc>
                        <a:spcBef>
                          <a:spcPts val="0"/>
                        </a:spcBef>
                        <a:spcAft>
                          <a:spcPts val="0"/>
                        </a:spcAft>
                        <a:buNone/>
                      </a:pPr>
                      <a:r>
                        <a:rPr lang="fr-FR" sz="800"/>
                        <a:t>Oui</a:t>
                      </a:r>
                      <a:endParaRPr sz="800"/>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6:5"/>
                      </a:ext>
                    </a:extLst>
                  </a:tcPr>
                </a:tc>
                <a:extLst>
                  <a:ext uri="{0D108BD9-81ED-4DB2-BD59-A6C34878D82A}">
                    <a16:rowId xmlns:a16="http://schemas.microsoft.com/office/drawing/2014/main" val="10016"/>
                  </a:ext>
                </a:extLst>
              </a:tr>
              <a:tr h="209550">
                <a:tc vMerge="1">
                  <a:txBody>
                    <a:bodyPr/>
                    <a:lstStyle/>
                    <a:p>
                      <a:endParaRPr lang="fr-FR"/>
                    </a:p>
                  </a:txBody>
                  <a:tcPr/>
                </a:tc>
                <a:tc>
                  <a:txBody>
                    <a:bodyPr/>
                    <a:lstStyle/>
                    <a:p>
                      <a:pPr marL="0" lvl="0" indent="0" algn="l" rtl="0">
                        <a:lnSpc>
                          <a:spcPct val="100000"/>
                        </a:lnSpc>
                        <a:spcBef>
                          <a:spcPts val="0"/>
                        </a:spcBef>
                        <a:spcAft>
                          <a:spcPts val="0"/>
                        </a:spcAft>
                        <a:buNone/>
                      </a:pPr>
                      <a:r>
                        <a:rPr lang="fr-FR" sz="800">
                          <a:solidFill>
                            <a:srgbClr val="00B050"/>
                          </a:solidFill>
                        </a:rPr>
                        <a:t>DNS</a:t>
                      </a:r>
                      <a:endParaRPr sz="800">
                        <a:solidFill>
                          <a:srgbClr val="00B050"/>
                        </a:solidFill>
                      </a:endParaRPr>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7:1"/>
                      </a:ext>
                    </a:extLst>
                  </a:tcPr>
                </a:tc>
                <a:tc>
                  <a:txBody>
                    <a:bodyPr/>
                    <a:lstStyle/>
                    <a:p>
                      <a:pPr marL="0" lvl="0" indent="0" algn="ctr" rtl="0">
                        <a:lnSpc>
                          <a:spcPct val="100000"/>
                        </a:lnSpc>
                        <a:spcBef>
                          <a:spcPts val="0"/>
                        </a:spcBef>
                        <a:spcAft>
                          <a:spcPts val="0"/>
                        </a:spcAft>
                        <a:buNone/>
                      </a:pPr>
                      <a:r>
                        <a:rPr lang="fr-FR" sz="800">
                          <a:solidFill>
                            <a:srgbClr val="00B050"/>
                          </a:solidFill>
                        </a:rPr>
                        <a:t>P0</a:t>
                      </a:r>
                      <a:endParaRPr sz="800">
                        <a:solidFill>
                          <a:srgbClr val="00B050"/>
                        </a:solidFill>
                      </a:endParaRPr>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7:2"/>
                      </a:ext>
                    </a:extLst>
                  </a:tcPr>
                </a:tc>
                <a:tc>
                  <a:txBody>
                    <a:bodyPr/>
                    <a:lstStyle/>
                    <a:p>
                      <a:pPr marL="0" lvl="0" indent="0" algn="l" rtl="0">
                        <a:lnSpc>
                          <a:spcPct val="100000"/>
                        </a:lnSpc>
                        <a:spcBef>
                          <a:spcPts val="0"/>
                        </a:spcBef>
                        <a:spcAft>
                          <a:spcPts val="0"/>
                        </a:spcAft>
                        <a:buNone/>
                      </a:pPr>
                      <a:r>
                        <a:rPr lang="fr-FR" sz="800">
                          <a:solidFill>
                            <a:srgbClr val="00B050"/>
                          </a:solidFill>
                        </a:rPr>
                        <a:t>Route 53 + DNS forwarder</a:t>
                      </a:r>
                      <a:endParaRPr sz="800">
                        <a:solidFill>
                          <a:srgbClr val="00B050"/>
                        </a:solidFill>
                      </a:endParaRPr>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7:3"/>
                      </a:ext>
                    </a:extLst>
                  </a:tcPr>
                </a:tc>
                <a:tc>
                  <a:txBody>
                    <a:bodyPr/>
                    <a:lstStyle/>
                    <a:p>
                      <a:pPr marL="0" lvl="0" indent="0" algn="l" rtl="0">
                        <a:lnSpc>
                          <a:spcPct val="100000"/>
                        </a:lnSpc>
                        <a:spcBef>
                          <a:spcPts val="0"/>
                        </a:spcBef>
                        <a:spcAft>
                          <a:spcPts val="0"/>
                        </a:spcAft>
                        <a:buNone/>
                      </a:pPr>
                      <a:r>
                        <a:rPr lang="fr-FR" sz="800">
                          <a:solidFill>
                            <a:srgbClr val="00B050"/>
                          </a:solidFill>
                        </a:rPr>
                        <a:t>Route 53 + DNS forwarder</a:t>
                      </a:r>
                      <a:endParaRPr sz="800">
                        <a:solidFill>
                          <a:srgbClr val="00B050"/>
                        </a:solidFill>
                      </a:endParaRPr>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7:4"/>
                      </a:ext>
                    </a:extLst>
                  </a:tcPr>
                </a:tc>
                <a:tc>
                  <a:txBody>
                    <a:bodyPr/>
                    <a:lstStyle/>
                    <a:p>
                      <a:pPr marL="0" lvl="0" indent="0" algn="ctr" rtl="0">
                        <a:lnSpc>
                          <a:spcPct val="100000"/>
                        </a:lnSpc>
                        <a:spcBef>
                          <a:spcPts val="0"/>
                        </a:spcBef>
                        <a:spcAft>
                          <a:spcPts val="0"/>
                        </a:spcAft>
                        <a:buNone/>
                      </a:pPr>
                      <a:r>
                        <a:rPr lang="fr-FR" sz="800">
                          <a:solidFill>
                            <a:srgbClr val="00B050"/>
                          </a:solidFill>
                        </a:rPr>
                        <a:t>Non</a:t>
                      </a:r>
                      <a:endParaRPr sz="800">
                        <a:solidFill>
                          <a:srgbClr val="00B050"/>
                        </a:solidFill>
                      </a:endParaRPr>
                    </a:p>
                  </a:txBody>
                  <a:tcPr marL="28575" marR="28575" marT="0" marB="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06:17:5"/>
                      </a:ext>
                    </a:extLst>
                  </a:tcPr>
                </a:tc>
                <a:extLst>
                  <a:ext uri="{0D108BD9-81ED-4DB2-BD59-A6C34878D82A}">
                    <a16:rowId xmlns:a16="http://schemas.microsoft.com/office/drawing/2014/main" val="10017"/>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g6c42e552e5_0_71"/>
          <p:cNvSpPr txBox="1">
            <a:spLocks noGrp="1"/>
          </p:cNvSpPr>
          <p:nvPr>
            <p:ph type="title"/>
          </p:nvPr>
        </p:nvSpPr>
        <p:spPr>
          <a:xfrm>
            <a:off x="250826" y="99765"/>
            <a:ext cx="8562300" cy="885600"/>
          </a:xfrm>
          <a:prstGeom prst="rect">
            <a:avLst/>
          </a:prstGeom>
        </p:spPr>
        <p:txBody>
          <a:bodyPr spcFirstLastPara="1" wrap="square" lIns="36000" tIns="36000" rIns="0" bIns="0" anchor="t" anchorCtr="0">
            <a:noAutofit/>
          </a:bodyPr>
          <a:lstStyle/>
          <a:p>
            <a:pPr marL="0" lvl="0" indent="0" algn="l" rtl="0">
              <a:spcBef>
                <a:spcPts val="0"/>
              </a:spcBef>
              <a:spcAft>
                <a:spcPts val="0"/>
              </a:spcAft>
              <a:buNone/>
            </a:pPr>
            <a:r>
              <a:rPr lang="fr-FR"/>
              <a:t>Analyse des outils de Run disponibles (</a:t>
            </a:r>
            <a:r>
              <a:rPr lang="fr-FR">
                <a:solidFill>
                  <a:srgbClr val="00B050"/>
                </a:solidFill>
              </a:rPr>
              <a:t>en vert</a:t>
            </a:r>
            <a:r>
              <a:rPr lang="fr-FR"/>
              <a:t>) et indispensables à court terme (P0 = Pour la bascule de My Swiss Life en 2020)</a:t>
            </a:r>
            <a:endParaRPr/>
          </a:p>
        </p:txBody>
      </p:sp>
      <p:graphicFrame>
        <p:nvGraphicFramePr>
          <p:cNvPr id="713" name="Google Shape;713;g6c42e552e5_0_71"/>
          <p:cNvGraphicFramePr/>
          <p:nvPr/>
        </p:nvGraphicFramePr>
        <p:xfrm>
          <a:off x="66675" y="1152525"/>
          <a:ext cx="9077325" cy="230886"/>
        </p:xfrm>
        <a:graphic>
          <a:graphicData uri="http://schemas.openxmlformats.org/drawingml/2006/table">
            <a:tbl>
              <a:tblPr>
                <a:noFill/>
                <a:tableStyleId>{A35E8F9C-4CFA-404E-A86A-2AC7B8624103}</a:tableStyleId>
              </a:tblPr>
              <a:tblGrid>
                <a:gridCol w="1144125">
                  <a:extLst>
                    <a:ext uri="{9D8B030D-6E8A-4147-A177-3AD203B41FA5}">
                      <a16:colId xmlns:a16="http://schemas.microsoft.com/office/drawing/2014/main" val="20000"/>
                    </a:ext>
                  </a:extLst>
                </a:gridCol>
                <a:gridCol w="2208675">
                  <a:extLst>
                    <a:ext uri="{9D8B030D-6E8A-4147-A177-3AD203B41FA5}">
                      <a16:colId xmlns:a16="http://schemas.microsoft.com/office/drawing/2014/main" val="20001"/>
                    </a:ext>
                  </a:extLst>
                </a:gridCol>
                <a:gridCol w="581025">
                  <a:extLst>
                    <a:ext uri="{9D8B030D-6E8A-4147-A177-3AD203B41FA5}">
                      <a16:colId xmlns:a16="http://schemas.microsoft.com/office/drawing/2014/main" val="20002"/>
                    </a:ext>
                  </a:extLst>
                </a:gridCol>
                <a:gridCol w="2238375">
                  <a:extLst>
                    <a:ext uri="{9D8B030D-6E8A-4147-A177-3AD203B41FA5}">
                      <a16:colId xmlns:a16="http://schemas.microsoft.com/office/drawing/2014/main" val="20003"/>
                    </a:ext>
                  </a:extLst>
                </a:gridCol>
                <a:gridCol w="2124075">
                  <a:extLst>
                    <a:ext uri="{9D8B030D-6E8A-4147-A177-3AD203B41FA5}">
                      <a16:colId xmlns:a16="http://schemas.microsoft.com/office/drawing/2014/main" val="20004"/>
                    </a:ext>
                  </a:extLst>
                </a:gridCol>
                <a:gridCol w="781050">
                  <a:extLst>
                    <a:ext uri="{9D8B030D-6E8A-4147-A177-3AD203B41FA5}">
                      <a16:colId xmlns:a16="http://schemas.microsoft.com/office/drawing/2014/main" val="20005"/>
                    </a:ext>
                  </a:extLst>
                </a:gridCol>
              </a:tblGrid>
              <a:tr h="200025">
                <a:tc>
                  <a:txBody>
                    <a:bodyPr/>
                    <a:lstStyle/>
                    <a:p>
                      <a:pPr marL="0" lvl="0" indent="0" algn="l" rtl="0">
                        <a:lnSpc>
                          <a:spcPct val="115000"/>
                        </a:lnSpc>
                        <a:spcBef>
                          <a:spcPts val="0"/>
                        </a:spcBef>
                        <a:spcAft>
                          <a:spcPts val="0"/>
                        </a:spcAft>
                        <a:buNone/>
                      </a:pPr>
                      <a:r>
                        <a:rPr lang="fr-FR" sz="1100" b="1">
                          <a:solidFill>
                            <a:srgbClr val="FFFFFF"/>
                          </a:solidFill>
                        </a:rPr>
                        <a:t>Domain</a:t>
                      </a:r>
                      <a:endParaRPr sz="1100" b="1">
                        <a:solidFill>
                          <a:srgbClr val="FFFFFF"/>
                        </a:solidFill>
                      </a:endParaRPr>
                    </a:p>
                  </a:txBody>
                  <a:tcPr marL="28575" marR="28575" marT="19050" marB="19050" anchor="b">
                    <a:lnL w="9525" cap="flat" cmpd="sng">
                      <a:solidFill>
                        <a:srgbClr val="9BC2E6"/>
                      </a:solidFill>
                      <a:prstDash val="solid"/>
                      <a:round/>
                      <a:headEnd type="none" w="sm" len="sm"/>
                      <a:tailEnd type="none" w="sm" len="sm"/>
                    </a:lnL>
                    <a:lnR w="9525" cap="flat" cmpd="sng">
                      <a:solidFill>
                        <a:srgbClr val="95B3D7"/>
                      </a:solidFill>
                      <a:prstDash val="solid"/>
                      <a:round/>
                      <a:headEnd type="none" w="sm" len="sm"/>
                      <a:tailEnd type="none" w="sm" len="sm"/>
                    </a:lnR>
                    <a:lnT w="9525" cap="flat" cmpd="sng">
                      <a:solidFill>
                        <a:srgbClr val="9BC2E6"/>
                      </a:solidFill>
                      <a:prstDash val="solid"/>
                      <a:round/>
                      <a:headEnd type="none" w="sm" len="sm"/>
                      <a:tailEnd type="none" w="sm" len="sm"/>
                    </a:lnT>
                    <a:lnB w="9525" cap="flat" cmpd="sng">
                      <a:solidFill>
                        <a:srgbClr val="9BC2E6"/>
                      </a:solidFill>
                      <a:prstDash val="solid"/>
                      <a:round/>
                      <a:headEnd type="none" w="sm" len="sm"/>
                      <a:tailEnd type="none" w="sm" len="sm"/>
                    </a:lnB>
                    <a:solidFill>
                      <a:srgbClr val="4F81BD"/>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3:0:0"/>
                      </a:ext>
                    </a:extLst>
                  </a:tcPr>
                </a:tc>
                <a:tc>
                  <a:txBody>
                    <a:bodyPr/>
                    <a:lstStyle/>
                    <a:p>
                      <a:pPr marL="0" lvl="0" indent="0" algn="l" rtl="0">
                        <a:lnSpc>
                          <a:spcPct val="115000"/>
                        </a:lnSpc>
                        <a:spcBef>
                          <a:spcPts val="0"/>
                        </a:spcBef>
                        <a:spcAft>
                          <a:spcPts val="0"/>
                        </a:spcAft>
                        <a:buNone/>
                      </a:pPr>
                      <a:r>
                        <a:rPr lang="fr-FR" sz="1100" b="1">
                          <a:solidFill>
                            <a:srgbClr val="FFFFFF"/>
                          </a:solidFill>
                        </a:rPr>
                        <a:t>Function</a:t>
                      </a:r>
                      <a:endParaRPr sz="1100" b="1">
                        <a:solidFill>
                          <a:srgbClr val="FFFFFF"/>
                        </a:solidFill>
                      </a:endParaRPr>
                    </a:p>
                  </a:txBody>
                  <a:tcPr marL="28575" marR="28575" marT="19050" marB="19050" anchor="b">
                    <a:lnL w="9525" cap="flat" cmpd="sng">
                      <a:solidFill>
                        <a:srgbClr val="95B3D7"/>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5B3D7"/>
                      </a:solidFill>
                      <a:prstDash val="solid"/>
                      <a:round/>
                      <a:headEnd type="none" w="sm" len="sm"/>
                      <a:tailEnd type="none" w="sm" len="sm"/>
                    </a:lnT>
                    <a:lnB w="9525" cap="flat" cmpd="sng">
                      <a:solidFill>
                        <a:srgbClr val="B7B7B7"/>
                      </a:solidFill>
                      <a:prstDash val="solid"/>
                      <a:round/>
                      <a:headEnd type="none" w="sm" len="sm"/>
                      <a:tailEnd type="none" w="sm" len="sm"/>
                    </a:lnB>
                    <a:solidFill>
                      <a:srgbClr val="4F81BD"/>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3:0:1"/>
                      </a:ext>
                    </a:extLst>
                  </a:tcPr>
                </a:tc>
                <a:tc>
                  <a:txBody>
                    <a:bodyPr/>
                    <a:lstStyle/>
                    <a:p>
                      <a:pPr marL="0" lvl="0" indent="0" algn="ctr" rtl="0">
                        <a:lnSpc>
                          <a:spcPct val="115000"/>
                        </a:lnSpc>
                        <a:spcBef>
                          <a:spcPts val="0"/>
                        </a:spcBef>
                        <a:spcAft>
                          <a:spcPts val="0"/>
                        </a:spcAft>
                        <a:buNone/>
                      </a:pPr>
                      <a:r>
                        <a:rPr lang="fr-FR" sz="900" b="1">
                          <a:solidFill>
                            <a:srgbClr val="FFFFFF"/>
                          </a:solidFill>
                        </a:rPr>
                        <a:t>Priorité</a:t>
                      </a:r>
                      <a:endParaRPr sz="900" b="1">
                        <a:solidFill>
                          <a:srgbClr val="FFFFFF"/>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5B3D7"/>
                      </a:solidFill>
                      <a:prstDash val="solid"/>
                      <a:round/>
                      <a:headEnd type="none" w="sm" len="sm"/>
                      <a:tailEnd type="none" w="sm" len="sm"/>
                    </a:lnT>
                    <a:lnB w="9525" cap="flat" cmpd="sng">
                      <a:solidFill>
                        <a:srgbClr val="B7B7B7"/>
                      </a:solidFill>
                      <a:prstDash val="solid"/>
                      <a:round/>
                      <a:headEnd type="none" w="sm" len="sm"/>
                      <a:tailEnd type="none" w="sm" len="sm"/>
                    </a:lnB>
                    <a:solidFill>
                      <a:srgbClr val="4F81BD"/>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3:0:2"/>
                      </a:ext>
                    </a:extLst>
                  </a:tcPr>
                </a:tc>
                <a:tc>
                  <a:txBody>
                    <a:bodyPr/>
                    <a:lstStyle/>
                    <a:p>
                      <a:pPr marL="0" lvl="0" indent="0" algn="ctr" rtl="0">
                        <a:lnSpc>
                          <a:spcPct val="115000"/>
                        </a:lnSpc>
                        <a:spcBef>
                          <a:spcPts val="0"/>
                        </a:spcBef>
                        <a:spcAft>
                          <a:spcPts val="0"/>
                        </a:spcAft>
                        <a:buNone/>
                      </a:pPr>
                      <a:r>
                        <a:rPr lang="fr-FR" sz="1100" b="1">
                          <a:solidFill>
                            <a:srgbClr val="FFFFFF"/>
                          </a:solidFill>
                        </a:rPr>
                        <a:t>Solution 2020</a:t>
                      </a:r>
                      <a:endParaRPr sz="1100" b="1">
                        <a:solidFill>
                          <a:srgbClr val="FFFFFF"/>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5B3D7"/>
                      </a:solidFill>
                      <a:prstDash val="solid"/>
                      <a:round/>
                      <a:headEnd type="none" w="sm" len="sm"/>
                      <a:tailEnd type="none" w="sm" len="sm"/>
                    </a:lnT>
                    <a:lnB w="9525" cap="flat" cmpd="sng">
                      <a:solidFill>
                        <a:srgbClr val="B7B7B7"/>
                      </a:solidFill>
                      <a:prstDash val="solid"/>
                      <a:round/>
                      <a:headEnd type="none" w="sm" len="sm"/>
                      <a:tailEnd type="none" w="sm" len="sm"/>
                    </a:lnB>
                    <a:solidFill>
                      <a:srgbClr val="4F81BD"/>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3:0:3"/>
                      </a:ext>
                    </a:extLst>
                  </a:tcPr>
                </a:tc>
                <a:tc>
                  <a:txBody>
                    <a:bodyPr/>
                    <a:lstStyle/>
                    <a:p>
                      <a:pPr marL="0" lvl="0" indent="0" algn="ctr" rtl="0">
                        <a:lnSpc>
                          <a:spcPct val="115000"/>
                        </a:lnSpc>
                        <a:spcBef>
                          <a:spcPts val="0"/>
                        </a:spcBef>
                        <a:spcAft>
                          <a:spcPts val="0"/>
                        </a:spcAft>
                        <a:buNone/>
                      </a:pPr>
                      <a:r>
                        <a:rPr lang="fr-FR" sz="1100" b="1">
                          <a:solidFill>
                            <a:srgbClr val="FFFFFF"/>
                          </a:solidFill>
                        </a:rPr>
                        <a:t>Solution Cible AWS</a:t>
                      </a:r>
                      <a:endParaRPr sz="1100" b="1">
                        <a:solidFill>
                          <a:srgbClr val="FFFFFF"/>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5B3D7"/>
                      </a:solidFill>
                      <a:prstDash val="solid"/>
                      <a:round/>
                      <a:headEnd type="none" w="sm" len="sm"/>
                      <a:tailEnd type="none" w="sm" len="sm"/>
                    </a:lnT>
                    <a:lnB w="9525" cap="flat" cmpd="sng">
                      <a:solidFill>
                        <a:srgbClr val="B7B7B7"/>
                      </a:solidFill>
                      <a:prstDash val="solid"/>
                      <a:round/>
                      <a:headEnd type="none" w="sm" len="sm"/>
                      <a:tailEnd type="none" w="sm" len="sm"/>
                    </a:lnB>
                    <a:solidFill>
                      <a:srgbClr val="4F81BD"/>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3:0:4"/>
                      </a:ext>
                    </a:extLst>
                  </a:tcPr>
                </a:tc>
                <a:tc>
                  <a:txBody>
                    <a:bodyPr/>
                    <a:lstStyle/>
                    <a:p>
                      <a:pPr marL="0" lvl="0" indent="0" algn="ctr" rtl="0">
                        <a:lnSpc>
                          <a:spcPct val="115000"/>
                        </a:lnSpc>
                        <a:spcBef>
                          <a:spcPts val="0"/>
                        </a:spcBef>
                        <a:spcAft>
                          <a:spcPts val="0"/>
                        </a:spcAft>
                        <a:buNone/>
                      </a:pPr>
                      <a:r>
                        <a:rPr lang="fr-FR" sz="1100" b="1">
                          <a:solidFill>
                            <a:srgbClr val="FFFFFF"/>
                          </a:solidFill>
                        </a:rPr>
                        <a:t>Hybridable</a:t>
                      </a:r>
                      <a:endParaRPr sz="1100" b="1">
                        <a:solidFill>
                          <a:srgbClr val="FFFFFF"/>
                        </a:solidFill>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5B3D7"/>
                      </a:solidFill>
                      <a:prstDash val="solid"/>
                      <a:round/>
                      <a:headEnd type="none" w="sm" len="sm"/>
                      <a:tailEnd type="none" w="sm" len="sm"/>
                    </a:lnT>
                    <a:lnB w="9525" cap="flat" cmpd="sng">
                      <a:solidFill>
                        <a:srgbClr val="B7B7B7"/>
                      </a:solidFill>
                      <a:prstDash val="solid"/>
                      <a:round/>
                      <a:headEnd type="none" w="sm" len="sm"/>
                      <a:tailEnd type="none" w="sm" len="sm"/>
                    </a:lnB>
                    <a:solidFill>
                      <a:srgbClr val="4F81BD"/>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3:0:5"/>
                      </a:ext>
                    </a:extLst>
                  </a:tcPr>
                </a:tc>
                <a:extLst>
                  <a:ext uri="{0D108BD9-81ED-4DB2-BD59-A6C34878D82A}">
                    <a16:rowId xmlns:a16="http://schemas.microsoft.com/office/drawing/2014/main" val="10000"/>
                  </a:ext>
                </a:extLst>
              </a:tr>
            </a:tbl>
          </a:graphicData>
        </a:graphic>
      </p:graphicFrame>
      <p:graphicFrame>
        <p:nvGraphicFramePr>
          <p:cNvPr id="714" name="Google Shape;714;g6c42e552e5_0_71"/>
          <p:cNvGraphicFramePr/>
          <p:nvPr/>
        </p:nvGraphicFramePr>
        <p:xfrm>
          <a:off x="66675" y="1548275"/>
          <a:ext cx="9077325" cy="1162812"/>
        </p:xfrm>
        <a:graphic>
          <a:graphicData uri="http://schemas.openxmlformats.org/drawingml/2006/table">
            <a:tbl>
              <a:tblPr>
                <a:noFill/>
                <a:tableStyleId>{A35E8F9C-4CFA-404E-A86A-2AC7B8624103}</a:tableStyleId>
              </a:tblPr>
              <a:tblGrid>
                <a:gridCol w="1152525">
                  <a:extLst>
                    <a:ext uri="{9D8B030D-6E8A-4147-A177-3AD203B41FA5}">
                      <a16:colId xmlns:a16="http://schemas.microsoft.com/office/drawing/2014/main" val="20000"/>
                    </a:ext>
                  </a:extLst>
                </a:gridCol>
                <a:gridCol w="2200275">
                  <a:extLst>
                    <a:ext uri="{9D8B030D-6E8A-4147-A177-3AD203B41FA5}">
                      <a16:colId xmlns:a16="http://schemas.microsoft.com/office/drawing/2014/main" val="20001"/>
                    </a:ext>
                  </a:extLst>
                </a:gridCol>
                <a:gridCol w="581025">
                  <a:extLst>
                    <a:ext uri="{9D8B030D-6E8A-4147-A177-3AD203B41FA5}">
                      <a16:colId xmlns:a16="http://schemas.microsoft.com/office/drawing/2014/main" val="20002"/>
                    </a:ext>
                  </a:extLst>
                </a:gridCol>
                <a:gridCol w="2238375">
                  <a:extLst>
                    <a:ext uri="{9D8B030D-6E8A-4147-A177-3AD203B41FA5}">
                      <a16:colId xmlns:a16="http://schemas.microsoft.com/office/drawing/2014/main" val="20003"/>
                    </a:ext>
                  </a:extLst>
                </a:gridCol>
                <a:gridCol w="2124075">
                  <a:extLst>
                    <a:ext uri="{9D8B030D-6E8A-4147-A177-3AD203B41FA5}">
                      <a16:colId xmlns:a16="http://schemas.microsoft.com/office/drawing/2014/main" val="20004"/>
                    </a:ext>
                  </a:extLst>
                </a:gridCol>
                <a:gridCol w="781050">
                  <a:extLst>
                    <a:ext uri="{9D8B030D-6E8A-4147-A177-3AD203B41FA5}">
                      <a16:colId xmlns:a16="http://schemas.microsoft.com/office/drawing/2014/main" val="20005"/>
                    </a:ext>
                  </a:extLst>
                </a:gridCol>
              </a:tblGrid>
              <a:tr h="447675">
                <a:tc rowSpan="4">
                  <a:txBody>
                    <a:bodyPr/>
                    <a:lstStyle/>
                    <a:p>
                      <a:pPr marL="0" lvl="0" indent="0" algn="ctr" rtl="0">
                        <a:lnSpc>
                          <a:spcPct val="115000"/>
                        </a:lnSpc>
                        <a:spcBef>
                          <a:spcPts val="0"/>
                        </a:spcBef>
                        <a:spcAft>
                          <a:spcPts val="0"/>
                        </a:spcAft>
                        <a:buNone/>
                      </a:pPr>
                      <a:r>
                        <a:rPr lang="fr-FR" sz="1100" b="1"/>
                        <a:t>Support</a:t>
                      </a:r>
                      <a:endParaRPr sz="1100" b="1"/>
                    </a:p>
                  </a:txBody>
                  <a:tcPr marL="28575" marR="28575" marT="19050" marB="19050" anchor="ctr">
                    <a:lnL w="9525" cap="flat" cmpd="sng">
                      <a:solidFill>
                        <a:srgbClr val="9BC2E6"/>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9BC2E6"/>
                      </a:solidFill>
                      <a:prstDash val="solid"/>
                      <a:round/>
                      <a:headEnd type="none" w="sm" len="sm"/>
                      <a:tailEnd type="none" w="sm" len="sm"/>
                    </a:lnT>
                    <a:lnB w="9525" cap="flat" cmpd="sng">
                      <a:solidFill>
                        <a:srgbClr val="9BC2E6"/>
                      </a:solidFill>
                      <a:prstDash val="solid"/>
                      <a:round/>
                      <a:headEnd type="none" w="sm" len="sm"/>
                      <a:tailEnd type="none" w="sm" len="sm"/>
                    </a:lnB>
                    <a:solidFill>
                      <a:srgbClr val="F3F3F3"/>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4:0:0"/>
                      </a:ext>
                    </a:extLst>
                  </a:tcPr>
                </a:tc>
                <a:tc>
                  <a:txBody>
                    <a:bodyPr/>
                    <a:lstStyle/>
                    <a:p>
                      <a:pPr marL="0" lvl="0" indent="0" algn="l" rtl="0">
                        <a:lnSpc>
                          <a:spcPct val="115000"/>
                        </a:lnSpc>
                        <a:spcBef>
                          <a:spcPts val="0"/>
                        </a:spcBef>
                        <a:spcAft>
                          <a:spcPts val="0"/>
                        </a:spcAft>
                        <a:buNone/>
                      </a:pPr>
                      <a:r>
                        <a:rPr lang="fr-FR" sz="900"/>
                        <a:t>Monitoring Infra (App)</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4:0:1"/>
                      </a:ext>
                    </a:extLst>
                  </a:tcPr>
                </a:tc>
                <a:tc>
                  <a:txBody>
                    <a:bodyPr/>
                    <a:lstStyle/>
                    <a:p>
                      <a:pPr marL="0" lvl="0" indent="0" algn="ctr" rtl="0">
                        <a:lnSpc>
                          <a:spcPct val="115000"/>
                        </a:lnSpc>
                        <a:spcBef>
                          <a:spcPts val="0"/>
                        </a:spcBef>
                        <a:spcAft>
                          <a:spcPts val="0"/>
                        </a:spcAft>
                        <a:buNone/>
                      </a:pPr>
                      <a:r>
                        <a:rPr lang="fr-FR" sz="900">
                          <a:solidFill>
                            <a:srgbClr val="00B050"/>
                          </a:solidFill>
                        </a:rPr>
                        <a:t>P0</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4:0:2"/>
                      </a:ext>
                    </a:extLst>
                  </a:tcPr>
                </a:tc>
                <a:tc>
                  <a:txBody>
                    <a:bodyPr/>
                    <a:lstStyle/>
                    <a:p>
                      <a:pPr marL="0" lvl="0" indent="0" algn="l" rtl="0">
                        <a:lnSpc>
                          <a:spcPct val="115000"/>
                        </a:lnSpc>
                        <a:spcBef>
                          <a:spcPts val="0"/>
                        </a:spcBef>
                        <a:spcAft>
                          <a:spcPts val="0"/>
                        </a:spcAft>
                        <a:buNone/>
                      </a:pPr>
                      <a:r>
                        <a:rPr lang="fr-FR" sz="900">
                          <a:solidFill>
                            <a:srgbClr val="00B050"/>
                          </a:solidFill>
                        </a:rPr>
                        <a:t>Cloudwatch Cloud watch log, Dynatrace Synthetic et OneAgent et Zabbix architecture à revoir</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4:0:3"/>
                      </a:ext>
                    </a:extLst>
                  </a:tcPr>
                </a:tc>
                <a:tc>
                  <a:txBody>
                    <a:bodyPr/>
                    <a:lstStyle/>
                    <a:p>
                      <a:pPr marL="0" lvl="0" indent="0" algn="l" rtl="0">
                        <a:lnSpc>
                          <a:spcPct val="115000"/>
                        </a:lnSpc>
                        <a:spcBef>
                          <a:spcPts val="0"/>
                        </a:spcBef>
                        <a:spcAft>
                          <a:spcPts val="0"/>
                        </a:spcAft>
                        <a:buNone/>
                      </a:pPr>
                      <a:r>
                        <a:rPr lang="fr-FR" sz="900"/>
                        <a:t>Link logs to ELK et ou Splunk</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4:0:4"/>
                      </a:ext>
                    </a:extLst>
                  </a:tcPr>
                </a:tc>
                <a:tc>
                  <a:txBody>
                    <a:bodyPr/>
                    <a:lstStyle/>
                    <a:p>
                      <a:pPr marL="0" lvl="0" indent="0" algn="ctr" rtl="0">
                        <a:lnSpc>
                          <a:spcPct val="115000"/>
                        </a:lnSpc>
                        <a:spcBef>
                          <a:spcPts val="0"/>
                        </a:spcBef>
                        <a:spcAft>
                          <a:spcPts val="0"/>
                        </a:spcAft>
                        <a:buNone/>
                      </a:pPr>
                      <a:r>
                        <a:rPr lang="fr-FR" sz="900"/>
                        <a:t>Oui</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4:0:5"/>
                      </a:ext>
                    </a:extLst>
                  </a:tcPr>
                </a:tc>
                <a:extLst>
                  <a:ext uri="{0D108BD9-81ED-4DB2-BD59-A6C34878D82A}">
                    <a16:rowId xmlns:a16="http://schemas.microsoft.com/office/drawing/2014/main" val="10000"/>
                  </a:ext>
                </a:extLst>
              </a:tr>
              <a:tr h="200025">
                <a:tc vMerge="1">
                  <a:txBody>
                    <a:bodyPr/>
                    <a:lstStyle/>
                    <a:p>
                      <a:endParaRPr lang="fr-FR"/>
                    </a:p>
                  </a:txBody>
                  <a:tcPr/>
                </a:tc>
                <a:tc>
                  <a:txBody>
                    <a:bodyPr/>
                    <a:lstStyle/>
                    <a:p>
                      <a:pPr marL="0" lvl="0" indent="0" algn="l" rtl="0">
                        <a:lnSpc>
                          <a:spcPct val="115000"/>
                        </a:lnSpc>
                        <a:spcBef>
                          <a:spcPts val="0"/>
                        </a:spcBef>
                        <a:spcAft>
                          <a:spcPts val="0"/>
                        </a:spcAft>
                        <a:buNone/>
                      </a:pPr>
                      <a:r>
                        <a:rPr lang="fr-FR" sz="900"/>
                        <a:t>Monitoring AWS</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4:1:1"/>
                      </a:ext>
                    </a:extLst>
                  </a:tcPr>
                </a:tc>
                <a:tc>
                  <a:txBody>
                    <a:bodyPr/>
                    <a:lstStyle/>
                    <a:p>
                      <a:pPr marL="0" lvl="0" indent="0" algn="l" rtl="0">
                        <a:spcBef>
                          <a:spcPts val="0"/>
                        </a:spcBef>
                        <a:spcAft>
                          <a:spcPts val="0"/>
                        </a:spcAft>
                        <a:buNone/>
                      </a:pPr>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4:1:2"/>
                      </a:ext>
                    </a:extLst>
                  </a:tcPr>
                </a:tc>
                <a:tc>
                  <a:txBody>
                    <a:bodyPr/>
                    <a:lstStyle/>
                    <a:p>
                      <a:pPr marL="0" lvl="0" indent="0" algn="l" rtl="0">
                        <a:lnSpc>
                          <a:spcPct val="115000"/>
                        </a:lnSpc>
                        <a:spcBef>
                          <a:spcPts val="0"/>
                        </a:spcBef>
                        <a:spcAft>
                          <a:spcPts val="0"/>
                        </a:spcAft>
                        <a:buNone/>
                      </a:pPr>
                      <a:r>
                        <a:rPr lang="fr-FR" sz="900"/>
                        <a:t>Cloudtrail, VPCflowlogs</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4:1:3"/>
                      </a:ext>
                    </a:extLst>
                  </a:tcPr>
                </a:tc>
                <a:tc>
                  <a:txBody>
                    <a:bodyPr/>
                    <a:lstStyle/>
                    <a:p>
                      <a:pPr marL="0" lvl="0" indent="0" algn="l" rtl="0">
                        <a:lnSpc>
                          <a:spcPct val="115000"/>
                        </a:lnSpc>
                        <a:spcBef>
                          <a:spcPts val="0"/>
                        </a:spcBef>
                        <a:spcAft>
                          <a:spcPts val="0"/>
                        </a:spcAft>
                        <a:buNone/>
                      </a:pPr>
                      <a:r>
                        <a:rPr lang="fr-FR" sz="900"/>
                        <a:t>Link logs to ELK et ouSplunk</a:t>
                      </a:r>
                      <a:endParaRPr sz="9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4:1:4"/>
                      </a:ext>
                    </a:extLst>
                  </a:tcPr>
                </a:tc>
                <a:tc>
                  <a:txBody>
                    <a:bodyPr/>
                    <a:lstStyle/>
                    <a:p>
                      <a:pPr marL="0" lvl="0" indent="0" algn="ctr" rtl="0">
                        <a:lnSpc>
                          <a:spcPct val="115000"/>
                        </a:lnSpc>
                        <a:spcBef>
                          <a:spcPts val="0"/>
                        </a:spcBef>
                        <a:spcAft>
                          <a:spcPts val="0"/>
                        </a:spcAft>
                        <a:buNone/>
                      </a:pPr>
                      <a:r>
                        <a:rPr lang="fr-FR" sz="1000"/>
                        <a:t>Oui</a:t>
                      </a:r>
                      <a:endParaRPr sz="1000"/>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4:1:5"/>
                      </a:ext>
                    </a:extLst>
                  </a:tcPr>
                </a:tc>
                <a:extLst>
                  <a:ext uri="{0D108BD9-81ED-4DB2-BD59-A6C34878D82A}">
                    <a16:rowId xmlns:a16="http://schemas.microsoft.com/office/drawing/2014/main" val="10001"/>
                  </a:ext>
                </a:extLst>
              </a:tr>
              <a:tr h="200025">
                <a:tc vMerge="1">
                  <a:txBody>
                    <a:bodyPr/>
                    <a:lstStyle/>
                    <a:p>
                      <a:endParaRPr lang="fr-FR"/>
                    </a:p>
                  </a:txBody>
                  <a:tcPr/>
                </a:tc>
                <a:tc>
                  <a:txBody>
                    <a:bodyPr/>
                    <a:lstStyle/>
                    <a:p>
                      <a:pPr marL="0" lvl="0" indent="0" algn="l" rtl="0">
                        <a:lnSpc>
                          <a:spcPct val="115000"/>
                        </a:lnSpc>
                        <a:spcBef>
                          <a:spcPts val="0"/>
                        </a:spcBef>
                        <a:spcAft>
                          <a:spcPts val="0"/>
                        </a:spcAft>
                        <a:buNone/>
                      </a:pPr>
                      <a:r>
                        <a:rPr lang="fr-FR" sz="900">
                          <a:solidFill>
                            <a:srgbClr val="00B050"/>
                          </a:solidFill>
                        </a:rPr>
                        <a:t>Incident management (App)</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4:2:1"/>
                      </a:ext>
                    </a:extLst>
                  </a:tcPr>
                </a:tc>
                <a:tc>
                  <a:txBody>
                    <a:bodyPr/>
                    <a:lstStyle/>
                    <a:p>
                      <a:pPr marL="0" lvl="0" indent="0" algn="ctr" rtl="0">
                        <a:lnSpc>
                          <a:spcPct val="115000"/>
                        </a:lnSpc>
                        <a:spcBef>
                          <a:spcPts val="0"/>
                        </a:spcBef>
                        <a:spcAft>
                          <a:spcPts val="0"/>
                        </a:spcAft>
                        <a:buNone/>
                      </a:pPr>
                      <a:r>
                        <a:rPr lang="fr-FR" sz="900">
                          <a:solidFill>
                            <a:srgbClr val="00B050"/>
                          </a:solidFill>
                        </a:rPr>
                        <a:t>P0</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4:2:2"/>
                      </a:ext>
                    </a:extLst>
                  </a:tcPr>
                </a:tc>
                <a:tc>
                  <a:txBody>
                    <a:bodyPr/>
                    <a:lstStyle/>
                    <a:p>
                      <a:pPr marL="0" lvl="0" indent="0" algn="l" rtl="0">
                        <a:lnSpc>
                          <a:spcPct val="115000"/>
                        </a:lnSpc>
                        <a:spcBef>
                          <a:spcPts val="0"/>
                        </a:spcBef>
                        <a:spcAft>
                          <a:spcPts val="0"/>
                        </a:spcAft>
                        <a:buNone/>
                      </a:pPr>
                      <a:r>
                        <a:rPr lang="fr-FR" sz="900">
                          <a:solidFill>
                            <a:srgbClr val="00B050"/>
                          </a:solidFill>
                        </a:rPr>
                        <a:t>ServiceNow</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4:2:3"/>
                      </a:ext>
                    </a:extLst>
                  </a:tcPr>
                </a:tc>
                <a:tc>
                  <a:txBody>
                    <a:bodyPr/>
                    <a:lstStyle/>
                    <a:p>
                      <a:pPr marL="0" lvl="0" indent="0" algn="l" rtl="0">
                        <a:lnSpc>
                          <a:spcPct val="115000"/>
                        </a:lnSpc>
                        <a:spcBef>
                          <a:spcPts val="0"/>
                        </a:spcBef>
                        <a:spcAft>
                          <a:spcPts val="0"/>
                        </a:spcAft>
                        <a:buNone/>
                      </a:pPr>
                      <a:r>
                        <a:rPr lang="fr-FR" sz="900">
                          <a:solidFill>
                            <a:srgbClr val="00B050"/>
                          </a:solidFill>
                        </a:rPr>
                        <a:t>ServiceNow</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4:2:4"/>
                      </a:ext>
                    </a:extLst>
                  </a:tcPr>
                </a:tc>
                <a:tc>
                  <a:txBody>
                    <a:bodyPr/>
                    <a:lstStyle/>
                    <a:p>
                      <a:pPr marL="0" lvl="0" indent="0" algn="ctr" rtl="0">
                        <a:lnSpc>
                          <a:spcPct val="115000"/>
                        </a:lnSpc>
                        <a:spcBef>
                          <a:spcPts val="0"/>
                        </a:spcBef>
                        <a:spcAft>
                          <a:spcPts val="0"/>
                        </a:spcAft>
                        <a:buNone/>
                      </a:pPr>
                      <a:r>
                        <a:rPr lang="fr-FR" sz="900">
                          <a:solidFill>
                            <a:srgbClr val="00B050"/>
                          </a:solidFill>
                        </a:rPr>
                        <a:t>Oui</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DEBF7"/>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4:2:5"/>
                      </a:ext>
                    </a:extLst>
                  </a:tcPr>
                </a:tc>
                <a:extLst>
                  <a:ext uri="{0D108BD9-81ED-4DB2-BD59-A6C34878D82A}">
                    <a16:rowId xmlns:a16="http://schemas.microsoft.com/office/drawing/2014/main" val="10002"/>
                  </a:ext>
                </a:extLst>
              </a:tr>
              <a:tr h="200025">
                <a:tc vMerge="1">
                  <a:txBody>
                    <a:bodyPr/>
                    <a:lstStyle/>
                    <a:p>
                      <a:endParaRPr lang="fr-FR"/>
                    </a:p>
                  </a:txBody>
                  <a:tcPr/>
                </a:tc>
                <a:tc>
                  <a:txBody>
                    <a:bodyPr/>
                    <a:lstStyle/>
                    <a:p>
                      <a:pPr marL="0" lvl="0" indent="0" algn="l" rtl="0">
                        <a:lnSpc>
                          <a:spcPct val="115000"/>
                        </a:lnSpc>
                        <a:spcBef>
                          <a:spcPts val="0"/>
                        </a:spcBef>
                        <a:spcAft>
                          <a:spcPts val="0"/>
                        </a:spcAft>
                        <a:buNone/>
                      </a:pPr>
                      <a:r>
                        <a:rPr lang="fr-FR" sz="900">
                          <a:solidFill>
                            <a:srgbClr val="00B050"/>
                          </a:solidFill>
                        </a:rPr>
                        <a:t>Incident management (AWS)</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4:3:1"/>
                      </a:ext>
                    </a:extLst>
                  </a:tcPr>
                </a:tc>
                <a:tc>
                  <a:txBody>
                    <a:bodyPr/>
                    <a:lstStyle/>
                    <a:p>
                      <a:pPr marL="0" lvl="0" indent="0" algn="ctr" rtl="0">
                        <a:lnSpc>
                          <a:spcPct val="115000"/>
                        </a:lnSpc>
                        <a:spcBef>
                          <a:spcPts val="0"/>
                        </a:spcBef>
                        <a:spcAft>
                          <a:spcPts val="0"/>
                        </a:spcAft>
                        <a:buNone/>
                      </a:pPr>
                      <a:r>
                        <a:rPr lang="fr-FR" sz="900">
                          <a:solidFill>
                            <a:srgbClr val="00B050"/>
                          </a:solidFill>
                        </a:rPr>
                        <a:t>P0</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4:3:2"/>
                      </a:ext>
                    </a:extLst>
                  </a:tcPr>
                </a:tc>
                <a:tc>
                  <a:txBody>
                    <a:bodyPr/>
                    <a:lstStyle/>
                    <a:p>
                      <a:pPr marL="0" lvl="0" indent="0" algn="l" rtl="0">
                        <a:lnSpc>
                          <a:spcPct val="115000"/>
                        </a:lnSpc>
                        <a:spcBef>
                          <a:spcPts val="0"/>
                        </a:spcBef>
                        <a:spcAft>
                          <a:spcPts val="0"/>
                        </a:spcAft>
                        <a:buNone/>
                      </a:pPr>
                      <a:r>
                        <a:rPr lang="fr-FR" sz="900">
                          <a:solidFill>
                            <a:srgbClr val="00B050"/>
                          </a:solidFill>
                        </a:rPr>
                        <a:t>ServiceNow</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4:3:3"/>
                      </a:ext>
                    </a:extLst>
                  </a:tcPr>
                </a:tc>
                <a:tc>
                  <a:txBody>
                    <a:bodyPr/>
                    <a:lstStyle/>
                    <a:p>
                      <a:pPr marL="0" lvl="0" indent="0" algn="l" rtl="0">
                        <a:lnSpc>
                          <a:spcPct val="115000"/>
                        </a:lnSpc>
                        <a:spcBef>
                          <a:spcPts val="0"/>
                        </a:spcBef>
                        <a:spcAft>
                          <a:spcPts val="0"/>
                        </a:spcAft>
                        <a:buNone/>
                      </a:pPr>
                      <a:r>
                        <a:rPr lang="fr-FR" sz="900">
                          <a:solidFill>
                            <a:srgbClr val="00B050"/>
                          </a:solidFill>
                        </a:rPr>
                        <a:t>ServiceNow</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4:3:4"/>
                      </a:ext>
                    </a:extLst>
                  </a:tcPr>
                </a:tc>
                <a:tc>
                  <a:txBody>
                    <a:bodyPr/>
                    <a:lstStyle/>
                    <a:p>
                      <a:pPr marL="0" lvl="0" indent="0" algn="ctr" rtl="0">
                        <a:lnSpc>
                          <a:spcPct val="115000"/>
                        </a:lnSpc>
                        <a:spcBef>
                          <a:spcPts val="0"/>
                        </a:spcBef>
                        <a:spcAft>
                          <a:spcPts val="0"/>
                        </a:spcAft>
                        <a:buNone/>
                      </a:pPr>
                      <a:r>
                        <a:rPr lang="fr-FR" sz="900">
                          <a:solidFill>
                            <a:srgbClr val="00B050"/>
                          </a:solidFill>
                        </a:rPr>
                        <a:t>Oui</a:t>
                      </a:r>
                      <a:endParaRPr sz="900">
                        <a:solidFill>
                          <a:srgbClr val="00B050"/>
                        </a:solidFill>
                      </a:endParaRPr>
                    </a:p>
                  </a:txBody>
                  <a:tcPr marL="28575" marR="28575" marT="19050" marB="1905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FFFFF"/>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ellId="714:3:5"/>
                      </a:ext>
                    </a:extLst>
                  </a:tcPr>
                </a:tc>
                <a:extLst>
                  <a:ext uri="{0D108BD9-81ED-4DB2-BD59-A6C34878D82A}">
                    <a16:rowId xmlns:a16="http://schemas.microsoft.com/office/drawing/2014/main" val="10003"/>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7"/>
          <p:cNvSpPr txBox="1">
            <a:spLocks noGrp="1"/>
          </p:cNvSpPr>
          <p:nvPr>
            <p:ph type="title"/>
          </p:nvPr>
        </p:nvSpPr>
        <p:spPr>
          <a:xfrm>
            <a:off x="250826" y="99765"/>
            <a:ext cx="8562180" cy="885527"/>
          </a:xfrm>
          <a:prstGeom prst="rect">
            <a:avLst/>
          </a:prstGeom>
          <a:noFill/>
          <a:ln>
            <a:noFill/>
          </a:ln>
        </p:spPr>
        <p:txBody>
          <a:bodyPr spcFirstLastPara="1" wrap="square" lIns="36000" tIns="36000" rIns="0" bIns="0" anchor="t" anchorCtr="0">
            <a:noAutofit/>
          </a:bodyPr>
          <a:lstStyle/>
          <a:p>
            <a:pPr marL="0" lvl="0" indent="0" algn="l" rtl="0">
              <a:spcBef>
                <a:spcPts val="0"/>
              </a:spcBef>
              <a:spcAft>
                <a:spcPts val="0"/>
              </a:spcAft>
              <a:buClr>
                <a:schemeClr val="dk2"/>
              </a:buClr>
              <a:buSzPts val="2400"/>
              <a:buFont typeface="Times New Roman"/>
              <a:buNone/>
            </a:pPr>
            <a:r>
              <a:rPr lang="fr-FR" dirty="0"/>
              <a:t>Prochaines priorités Outillage</a:t>
            </a:r>
            <a:br>
              <a:rPr lang="fr-FR" dirty="0"/>
            </a:br>
            <a:r>
              <a:rPr lang="fr-FR" dirty="0"/>
              <a:t>Chantiers P0 à lancer</a:t>
            </a:r>
            <a:endParaRPr dirty="0"/>
          </a:p>
        </p:txBody>
      </p:sp>
      <p:sp>
        <p:nvSpPr>
          <p:cNvPr id="720" name="Google Shape;720;p37"/>
          <p:cNvSpPr txBox="1">
            <a:spLocks noGrp="1"/>
          </p:cNvSpPr>
          <p:nvPr>
            <p:ph type="body" idx="1"/>
          </p:nvPr>
        </p:nvSpPr>
        <p:spPr>
          <a:xfrm>
            <a:off x="250823" y="1417340"/>
            <a:ext cx="8569327" cy="3745209"/>
          </a:xfrm>
          <a:prstGeom prst="rect">
            <a:avLst/>
          </a:prstGeom>
          <a:noFill/>
          <a:ln>
            <a:noFill/>
          </a:ln>
        </p:spPr>
        <p:txBody>
          <a:bodyPr spcFirstLastPara="1" wrap="square" lIns="36000" tIns="0" rIns="0" bIns="0" anchor="t" anchorCtr="0">
            <a:noAutofit/>
          </a:bodyPr>
          <a:lstStyle/>
          <a:p>
            <a:pPr marL="180000" lvl="0" indent="-180000" algn="l" rtl="0">
              <a:lnSpc>
                <a:spcPct val="100000"/>
              </a:lnSpc>
              <a:spcBef>
                <a:spcPts val="800"/>
              </a:spcBef>
              <a:spcAft>
                <a:spcPts val="0"/>
              </a:spcAft>
              <a:buSzPts val="1300"/>
              <a:buChar char="•"/>
            </a:pPr>
            <a:r>
              <a:rPr lang="fr-FR"/>
              <a:t>Réseau : </a:t>
            </a:r>
            <a:endParaRPr/>
          </a:p>
          <a:p>
            <a:pPr marL="395999" lvl="1" indent="-179999" algn="l" rtl="0">
              <a:lnSpc>
                <a:spcPct val="100000"/>
              </a:lnSpc>
              <a:spcBef>
                <a:spcPts val="600"/>
              </a:spcBef>
              <a:spcAft>
                <a:spcPts val="0"/>
              </a:spcAft>
              <a:buSzPts val="1200"/>
              <a:buChar char="–"/>
            </a:pPr>
            <a:r>
              <a:rPr lang="fr-FR"/>
              <a:t>Interconnecter AWS et Swiss Life au travers d’une liaison dédiée (Direct Connect)</a:t>
            </a:r>
            <a:endParaRPr/>
          </a:p>
          <a:p>
            <a:pPr marL="179999" lvl="0" indent="-148249" algn="l" rtl="0">
              <a:spcBef>
                <a:spcPts val="800"/>
              </a:spcBef>
              <a:spcAft>
                <a:spcPts val="0"/>
              </a:spcAft>
              <a:buClr>
                <a:schemeClr val="lt2"/>
              </a:buClr>
              <a:buSzPts val="1300"/>
              <a:buChar char="•"/>
            </a:pPr>
            <a:r>
              <a:rPr lang="fr-FR"/>
              <a:t>Sécurité :</a:t>
            </a:r>
            <a:endParaRPr/>
          </a:p>
          <a:p>
            <a:pPr marL="395999" lvl="1" indent="-141899" algn="l" rtl="0">
              <a:spcBef>
                <a:spcPts val="800"/>
              </a:spcBef>
              <a:spcAft>
                <a:spcPts val="0"/>
              </a:spcAft>
              <a:buClr>
                <a:schemeClr val="lt2"/>
              </a:buClr>
              <a:buSzPts val="1200"/>
              <a:buChar char="–"/>
            </a:pPr>
            <a:r>
              <a:rPr lang="fr-FR"/>
              <a:t>Bastion : Vérifier le bon fonctionnement de la solution Wallix dans le contexte Cloud</a:t>
            </a:r>
            <a:endParaRPr/>
          </a:p>
          <a:p>
            <a:pPr marL="395999" lvl="1" indent="-141899" algn="l" rtl="0">
              <a:spcBef>
                <a:spcPts val="800"/>
              </a:spcBef>
              <a:spcAft>
                <a:spcPts val="0"/>
              </a:spcAft>
              <a:buClr>
                <a:schemeClr val="lt2"/>
              </a:buClr>
              <a:buSzPts val="1200"/>
              <a:buChar char="–"/>
            </a:pPr>
            <a:r>
              <a:rPr lang="fr-FR"/>
              <a:t>Expérimenter un outil de contrôle de compliance automatisé (Cloud Custodian?)</a:t>
            </a:r>
            <a:endParaRPr/>
          </a:p>
          <a:p>
            <a:pPr marL="395999" lvl="1" indent="-141899" algn="l" rtl="0">
              <a:spcBef>
                <a:spcPts val="800"/>
              </a:spcBef>
              <a:spcAft>
                <a:spcPts val="0"/>
              </a:spcAft>
              <a:buClr>
                <a:schemeClr val="lt2"/>
              </a:buClr>
              <a:buSzPts val="1200"/>
              <a:buChar char="–"/>
            </a:pPr>
            <a:r>
              <a:rPr lang="fr-FR"/>
              <a:t>Choisir et mettre en place un outil de PKI</a:t>
            </a:r>
            <a:endParaRPr/>
          </a:p>
          <a:p>
            <a:pPr marL="395999" lvl="1" indent="-141899" algn="l" rtl="0">
              <a:spcBef>
                <a:spcPts val="800"/>
              </a:spcBef>
              <a:spcAft>
                <a:spcPts val="0"/>
              </a:spcAft>
              <a:buClr>
                <a:schemeClr val="lt2"/>
              </a:buClr>
              <a:buSzPts val="1200"/>
              <a:buChar char="–"/>
            </a:pPr>
            <a:r>
              <a:rPr lang="fr-FR"/>
              <a:t>Choisir et mettre en place un outil de WAF</a:t>
            </a:r>
            <a:endParaRPr/>
          </a:p>
          <a:p>
            <a:pPr marL="180000" lvl="0" indent="-180000" algn="l" rtl="0">
              <a:lnSpc>
                <a:spcPct val="100000"/>
              </a:lnSpc>
              <a:spcBef>
                <a:spcPts val="800"/>
              </a:spcBef>
              <a:spcAft>
                <a:spcPts val="0"/>
              </a:spcAft>
              <a:buSzPts val="1300"/>
              <a:buChar char="•"/>
            </a:pPr>
            <a:r>
              <a:rPr lang="fr-FR"/>
              <a:t>Opérations</a:t>
            </a:r>
            <a:endParaRPr/>
          </a:p>
          <a:p>
            <a:pPr marL="395999" marR="0" lvl="1" indent="-141899" algn="l" rtl="0">
              <a:lnSpc>
                <a:spcPct val="100000"/>
              </a:lnSpc>
              <a:spcBef>
                <a:spcPts val="800"/>
              </a:spcBef>
              <a:spcAft>
                <a:spcPts val="0"/>
              </a:spcAft>
              <a:buClr>
                <a:schemeClr val="lt2"/>
              </a:buClr>
              <a:buSzPts val="1200"/>
              <a:buChar char="–"/>
            </a:pPr>
            <a:r>
              <a:rPr lang="fr-FR"/>
              <a:t>Utiliser les services AWS (SSM) pour gérer le patch management des instances</a:t>
            </a:r>
            <a:endParaRPr/>
          </a:p>
          <a:p>
            <a:pPr marL="395999" marR="0" lvl="1" indent="-141899" algn="l" rtl="0">
              <a:lnSpc>
                <a:spcPct val="100000"/>
              </a:lnSpc>
              <a:spcBef>
                <a:spcPts val="800"/>
              </a:spcBef>
              <a:spcAft>
                <a:spcPts val="0"/>
              </a:spcAft>
              <a:buClr>
                <a:schemeClr val="lt2"/>
              </a:buClr>
              <a:buSzPts val="1200"/>
              <a:buChar char="–"/>
            </a:pPr>
            <a:r>
              <a:rPr lang="fr-FR"/>
              <a:t>Choisir et mettre en place un outil de suivi des logs fonctionnels</a:t>
            </a:r>
            <a:endParaRPr/>
          </a:p>
          <a:p>
            <a:pPr marL="395999" marR="0" lvl="1" indent="-141899" algn="l" rtl="0">
              <a:lnSpc>
                <a:spcPct val="100000"/>
              </a:lnSpc>
              <a:spcBef>
                <a:spcPts val="800"/>
              </a:spcBef>
              <a:spcAft>
                <a:spcPts val="0"/>
              </a:spcAft>
              <a:buClr>
                <a:schemeClr val="lt2"/>
              </a:buClr>
              <a:buSzPts val="1200"/>
              <a:buChar char="–"/>
            </a:pPr>
            <a:r>
              <a:rPr lang="fr-FR"/>
              <a:t>Choisir et mettre en place un outil de suivi des logs applicatifs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39"/>
          <p:cNvSpPr txBox="1">
            <a:spLocks noGrp="1"/>
          </p:cNvSpPr>
          <p:nvPr>
            <p:ph type="title"/>
          </p:nvPr>
        </p:nvSpPr>
        <p:spPr>
          <a:xfrm>
            <a:off x="250825" y="1836263"/>
            <a:ext cx="5761038" cy="1021237"/>
          </a:xfrm>
          <a:prstGeom prst="rect">
            <a:avLst/>
          </a:prstGeom>
          <a:noFill/>
          <a:ln>
            <a:noFill/>
          </a:ln>
        </p:spPr>
        <p:txBody>
          <a:bodyPr spcFirstLastPara="1" wrap="square" lIns="36000" tIns="36000" rIns="0" bIns="0" anchor="b" anchorCtr="0">
            <a:noAutofit/>
          </a:bodyPr>
          <a:lstStyle/>
          <a:p>
            <a:pPr marL="0" lvl="0" indent="0" algn="l" rtl="0">
              <a:spcBef>
                <a:spcPts val="0"/>
              </a:spcBef>
              <a:spcAft>
                <a:spcPts val="0"/>
              </a:spcAft>
              <a:buClr>
                <a:srgbClr val="FFFFFF"/>
              </a:buClr>
              <a:buSzPts val="3200"/>
              <a:buFont typeface="Times New Roman"/>
              <a:buNone/>
            </a:pPr>
            <a:r>
              <a:rPr lang="fr-FR"/>
              <a:t>Gouvernance des Projets Cloud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40"/>
          <p:cNvSpPr txBox="1">
            <a:spLocks noGrp="1"/>
          </p:cNvSpPr>
          <p:nvPr>
            <p:ph type="title"/>
          </p:nvPr>
        </p:nvSpPr>
        <p:spPr>
          <a:xfrm>
            <a:off x="250826" y="99765"/>
            <a:ext cx="8562180" cy="885527"/>
          </a:xfrm>
          <a:prstGeom prst="rect">
            <a:avLst/>
          </a:prstGeom>
          <a:noFill/>
          <a:ln>
            <a:noFill/>
          </a:ln>
        </p:spPr>
        <p:txBody>
          <a:bodyPr spcFirstLastPara="1" wrap="square" lIns="36000" tIns="36000" rIns="0" bIns="0" anchor="t" anchorCtr="0">
            <a:noAutofit/>
          </a:bodyPr>
          <a:lstStyle/>
          <a:p>
            <a:pPr marL="0" lvl="0" indent="0" algn="l" rtl="0">
              <a:spcBef>
                <a:spcPts val="0"/>
              </a:spcBef>
              <a:spcAft>
                <a:spcPts val="0"/>
              </a:spcAft>
              <a:buClr>
                <a:schemeClr val="dk2"/>
              </a:buClr>
              <a:buSzPts val="2400"/>
              <a:buFont typeface="Times New Roman"/>
              <a:buNone/>
            </a:pPr>
            <a:r>
              <a:rPr lang="fr-FR"/>
              <a:t>Objectif et ordre du jour</a:t>
            </a:r>
            <a:endParaRPr/>
          </a:p>
        </p:txBody>
      </p:sp>
      <p:sp>
        <p:nvSpPr>
          <p:cNvPr id="731" name="Google Shape;731;p40"/>
          <p:cNvSpPr txBox="1">
            <a:spLocks noGrp="1"/>
          </p:cNvSpPr>
          <p:nvPr>
            <p:ph type="body" idx="1"/>
          </p:nvPr>
        </p:nvSpPr>
        <p:spPr>
          <a:xfrm>
            <a:off x="250823" y="3145531"/>
            <a:ext cx="8569327" cy="2232249"/>
          </a:xfrm>
          <a:prstGeom prst="rect">
            <a:avLst/>
          </a:prstGeom>
          <a:solidFill>
            <a:srgbClr val="F2F2F2"/>
          </a:solidFill>
          <a:ln>
            <a:noFill/>
          </a:ln>
        </p:spPr>
        <p:txBody>
          <a:bodyPr spcFirstLastPara="1" wrap="square" lIns="36000" tIns="0" rIns="0" bIns="0" anchor="t" anchorCtr="0">
            <a:noAutofit/>
          </a:bodyPr>
          <a:lstStyle/>
          <a:p>
            <a:pPr marL="0" lvl="0" indent="0" algn="ctr" rtl="0">
              <a:lnSpc>
                <a:spcPct val="100000"/>
              </a:lnSpc>
              <a:spcBef>
                <a:spcPts val="0"/>
              </a:spcBef>
              <a:spcAft>
                <a:spcPts val="0"/>
              </a:spcAft>
              <a:buSzPts val="1600"/>
              <a:buNone/>
            </a:pPr>
            <a:r>
              <a:rPr lang="fr-FR" sz="1600" dirty="0"/>
              <a:t>Nous examinerons cinq thèmes</a:t>
            </a:r>
            <a:endParaRPr dirty="0"/>
          </a:p>
          <a:p>
            <a:pPr marL="342900" lvl="0" indent="-342900" algn="l" rtl="0">
              <a:lnSpc>
                <a:spcPct val="100000"/>
              </a:lnSpc>
              <a:spcBef>
                <a:spcPts val="800"/>
              </a:spcBef>
              <a:spcAft>
                <a:spcPts val="0"/>
              </a:spcAft>
              <a:buSzPts val="1600"/>
              <a:buFont typeface="Times New Roman"/>
              <a:buAutoNum type="arabicPeriod"/>
            </a:pPr>
            <a:r>
              <a:rPr lang="fr-FR" sz="1600" dirty="0"/>
              <a:t>Gouvernance générale et comitologie</a:t>
            </a:r>
            <a:endParaRPr dirty="0"/>
          </a:p>
          <a:p>
            <a:pPr marL="342900" lvl="0" indent="-342900" algn="l" rtl="0">
              <a:lnSpc>
                <a:spcPct val="100000"/>
              </a:lnSpc>
              <a:spcBef>
                <a:spcPts val="600"/>
              </a:spcBef>
              <a:spcAft>
                <a:spcPts val="0"/>
              </a:spcAft>
              <a:buSzPts val="1600"/>
              <a:buFont typeface="Times New Roman"/>
              <a:buAutoNum type="arabicPeriod"/>
            </a:pPr>
            <a:r>
              <a:rPr lang="fr-FR" sz="1600" dirty="0"/>
              <a:t>La prise de décision de « move to Cloud » d’un projet</a:t>
            </a:r>
            <a:endParaRPr dirty="0"/>
          </a:p>
          <a:p>
            <a:pPr marL="342900" lvl="0" indent="-342900" algn="l" rtl="0">
              <a:lnSpc>
                <a:spcPct val="100000"/>
              </a:lnSpc>
              <a:spcBef>
                <a:spcPts val="600"/>
              </a:spcBef>
              <a:spcAft>
                <a:spcPts val="0"/>
              </a:spcAft>
              <a:buSzPts val="1600"/>
              <a:buFont typeface="Times New Roman"/>
              <a:buAutoNum type="arabicPeriod"/>
            </a:pPr>
            <a:r>
              <a:rPr lang="fr-FR" sz="1600" dirty="0"/>
              <a:t>La gouvernance projet</a:t>
            </a:r>
            <a:endParaRPr dirty="0"/>
          </a:p>
          <a:p>
            <a:pPr marL="342900" lvl="0" indent="-342900" algn="l" rtl="0">
              <a:lnSpc>
                <a:spcPct val="100000"/>
              </a:lnSpc>
              <a:spcBef>
                <a:spcPts val="600"/>
              </a:spcBef>
              <a:spcAft>
                <a:spcPts val="0"/>
              </a:spcAft>
              <a:buSzPts val="1600"/>
              <a:buFont typeface="Times New Roman"/>
              <a:buAutoNum type="arabicPeriod"/>
            </a:pPr>
            <a:r>
              <a:rPr lang="fr-FR" sz="1600" dirty="0"/>
              <a:t>Le pilotage du catalogue de services AWS utilisables par les équipes</a:t>
            </a:r>
            <a:endParaRPr dirty="0"/>
          </a:p>
          <a:p>
            <a:pPr marL="342900" lvl="0" indent="-342900" algn="l" rtl="0">
              <a:lnSpc>
                <a:spcPct val="100000"/>
              </a:lnSpc>
              <a:spcBef>
                <a:spcPts val="600"/>
              </a:spcBef>
              <a:spcAft>
                <a:spcPts val="0"/>
              </a:spcAft>
              <a:buSzPts val="1600"/>
              <a:buFont typeface="Times New Roman"/>
              <a:buAutoNum type="arabicPeriod"/>
            </a:pPr>
            <a:r>
              <a:rPr lang="fr-FR" sz="1600" dirty="0"/>
              <a:t>Bonnes pratiques de conduite des projets Cloud</a:t>
            </a:r>
            <a:endParaRPr dirty="0"/>
          </a:p>
        </p:txBody>
      </p:sp>
      <p:sp>
        <p:nvSpPr>
          <p:cNvPr id="732" name="Google Shape;732;p40"/>
          <p:cNvSpPr txBox="1"/>
          <p:nvPr/>
        </p:nvSpPr>
        <p:spPr>
          <a:xfrm>
            <a:off x="250823" y="1140285"/>
            <a:ext cx="8569327" cy="1728193"/>
          </a:xfrm>
          <a:prstGeom prst="rect">
            <a:avLst/>
          </a:prstGeom>
          <a:solidFill>
            <a:srgbClr val="F5E7EA"/>
          </a:solidFill>
          <a:ln>
            <a:noFill/>
          </a:ln>
        </p:spPr>
        <p:txBody>
          <a:bodyPr spcFirstLastPara="1" wrap="square" lIns="36000" tIns="0" rIns="0" bIns="0" anchor="t" anchorCtr="0">
            <a:normAutofit/>
          </a:bodyPr>
          <a:lstStyle/>
          <a:p>
            <a:pPr marL="0" marR="0" lvl="0" indent="0" algn="just" rtl="0">
              <a:lnSpc>
                <a:spcPct val="90000"/>
              </a:lnSpc>
              <a:spcBef>
                <a:spcPts val="0"/>
              </a:spcBef>
              <a:spcAft>
                <a:spcPts val="0"/>
              </a:spcAft>
              <a:buClr>
                <a:srgbClr val="D82034"/>
              </a:buClr>
              <a:buSzPts val="1110"/>
              <a:buFont typeface="Arial"/>
              <a:buNone/>
            </a:pPr>
            <a:r>
              <a:rPr lang="fr-FR" sz="1110">
                <a:solidFill>
                  <a:schemeClr val="dk1"/>
                </a:solidFill>
                <a:latin typeface="Arial"/>
                <a:ea typeface="Arial"/>
                <a:cs typeface="Arial"/>
                <a:sym typeface="Arial"/>
              </a:rPr>
              <a:t>L’adoption du Cloud exige une transformation afin </a:t>
            </a:r>
            <a:endParaRPr/>
          </a:p>
          <a:p>
            <a:pPr marL="180000" marR="0" lvl="0" indent="-180000" algn="just" rtl="0">
              <a:lnSpc>
                <a:spcPct val="90000"/>
              </a:lnSpc>
              <a:spcBef>
                <a:spcPts val="800"/>
              </a:spcBef>
              <a:spcAft>
                <a:spcPts val="0"/>
              </a:spcAft>
              <a:buClr>
                <a:srgbClr val="D82034"/>
              </a:buClr>
              <a:buSzPts val="1110"/>
              <a:buFont typeface="Arial"/>
              <a:buChar char="-"/>
            </a:pPr>
            <a:r>
              <a:rPr lang="fr-FR" sz="1110">
                <a:solidFill>
                  <a:schemeClr val="dk1"/>
                </a:solidFill>
                <a:latin typeface="Arial"/>
                <a:ea typeface="Arial"/>
                <a:cs typeface="Arial"/>
                <a:sym typeface="Arial"/>
              </a:rPr>
              <a:t>de réaliser les bénéfices attendus : flexibilité, rapidité, accès aux nouvelles technologies, simplification des organisations</a:t>
            </a:r>
            <a:endParaRPr/>
          </a:p>
          <a:p>
            <a:pPr marL="180000" marR="0" lvl="0" indent="-180000" algn="just" rtl="0">
              <a:lnSpc>
                <a:spcPct val="90000"/>
              </a:lnSpc>
              <a:spcBef>
                <a:spcPts val="800"/>
              </a:spcBef>
              <a:spcAft>
                <a:spcPts val="0"/>
              </a:spcAft>
              <a:buClr>
                <a:srgbClr val="D82034"/>
              </a:buClr>
              <a:buSzPts val="1110"/>
              <a:buFont typeface="Arial"/>
              <a:buChar char="-"/>
            </a:pPr>
            <a:r>
              <a:rPr lang="fr-FR" sz="1110">
                <a:solidFill>
                  <a:schemeClr val="dk1"/>
                </a:solidFill>
                <a:latin typeface="Arial"/>
                <a:ea typeface="Arial"/>
                <a:cs typeface="Arial"/>
                <a:sym typeface="Arial"/>
              </a:rPr>
              <a:t>de contenir les risques : lock-in, manque de maîtrise, sécurité informatique, protection des données</a:t>
            </a:r>
            <a:endParaRPr/>
          </a:p>
          <a:p>
            <a:pPr marL="0" marR="0" lvl="0" indent="0" algn="just" rtl="0">
              <a:lnSpc>
                <a:spcPct val="90000"/>
              </a:lnSpc>
              <a:spcBef>
                <a:spcPts val="800"/>
              </a:spcBef>
              <a:spcAft>
                <a:spcPts val="0"/>
              </a:spcAft>
              <a:buClr>
                <a:srgbClr val="D82034"/>
              </a:buClr>
              <a:buSzPts val="1110"/>
              <a:buFont typeface="Arial"/>
              <a:buNone/>
            </a:pPr>
            <a:endParaRPr sz="1110">
              <a:solidFill>
                <a:schemeClr val="dk1"/>
              </a:solidFill>
              <a:latin typeface="Arial"/>
              <a:ea typeface="Arial"/>
              <a:cs typeface="Arial"/>
              <a:sym typeface="Arial"/>
            </a:endParaRPr>
          </a:p>
          <a:p>
            <a:pPr marL="0" marR="0" lvl="0" indent="0" algn="just" rtl="0">
              <a:lnSpc>
                <a:spcPct val="90000"/>
              </a:lnSpc>
              <a:spcBef>
                <a:spcPts val="800"/>
              </a:spcBef>
              <a:spcAft>
                <a:spcPts val="0"/>
              </a:spcAft>
              <a:buClr>
                <a:srgbClr val="D82034"/>
              </a:buClr>
              <a:buSzPts val="1110"/>
              <a:buFont typeface="Arial"/>
              <a:buNone/>
            </a:pPr>
            <a:r>
              <a:rPr lang="fr-FR" sz="1110">
                <a:solidFill>
                  <a:schemeClr val="dk1"/>
                </a:solidFill>
                <a:latin typeface="Arial"/>
                <a:ea typeface="Arial"/>
                <a:cs typeface="Arial"/>
                <a:sym typeface="Arial"/>
              </a:rPr>
              <a:t>Notre objectif ici est de décrire la gouvernance à mettre en œuvre pour une mise en œuvre efficace du Cloud</a:t>
            </a:r>
            <a:endParaRPr/>
          </a:p>
          <a:p>
            <a:pPr marL="180000" marR="0" lvl="0" indent="-180000" algn="just" rtl="0">
              <a:lnSpc>
                <a:spcPct val="90000"/>
              </a:lnSpc>
              <a:spcBef>
                <a:spcPts val="800"/>
              </a:spcBef>
              <a:spcAft>
                <a:spcPts val="0"/>
              </a:spcAft>
              <a:buClr>
                <a:srgbClr val="D82034"/>
              </a:buClr>
              <a:buSzPts val="1110"/>
              <a:buFont typeface="Arial"/>
              <a:buChar char="-"/>
            </a:pPr>
            <a:r>
              <a:rPr lang="fr-FR" sz="1110">
                <a:solidFill>
                  <a:schemeClr val="dk1"/>
                </a:solidFill>
                <a:latin typeface="Arial"/>
                <a:ea typeface="Arial"/>
                <a:cs typeface="Arial"/>
                <a:sym typeface="Arial"/>
              </a:rPr>
              <a:t>Pour des projets de migration d’applications existantes vers le Cloud</a:t>
            </a:r>
            <a:endParaRPr/>
          </a:p>
          <a:p>
            <a:pPr marL="180000" marR="0" lvl="0" indent="-180000" algn="just" rtl="0">
              <a:lnSpc>
                <a:spcPct val="90000"/>
              </a:lnSpc>
              <a:spcBef>
                <a:spcPts val="800"/>
              </a:spcBef>
              <a:spcAft>
                <a:spcPts val="0"/>
              </a:spcAft>
              <a:buClr>
                <a:srgbClr val="D82034"/>
              </a:buClr>
              <a:buSzPts val="1110"/>
              <a:buFont typeface="Arial"/>
              <a:buChar char="-"/>
            </a:pPr>
            <a:r>
              <a:rPr lang="fr-FR" sz="1110">
                <a:solidFill>
                  <a:schemeClr val="dk1"/>
                </a:solidFill>
                <a:latin typeface="Arial"/>
                <a:ea typeface="Arial"/>
                <a:cs typeface="Arial"/>
                <a:sym typeface="Arial"/>
              </a:rPr>
              <a:t>Pour des projets de construction de nouvelles applications sur le Cloud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1"/>
          <p:cNvSpPr txBox="1">
            <a:spLocks noGrp="1"/>
          </p:cNvSpPr>
          <p:nvPr>
            <p:ph type="title"/>
          </p:nvPr>
        </p:nvSpPr>
        <p:spPr>
          <a:xfrm>
            <a:off x="250826" y="99765"/>
            <a:ext cx="8562180" cy="885527"/>
          </a:xfrm>
          <a:prstGeom prst="rect">
            <a:avLst/>
          </a:prstGeom>
          <a:noFill/>
          <a:ln>
            <a:noFill/>
          </a:ln>
        </p:spPr>
        <p:txBody>
          <a:bodyPr spcFirstLastPara="1" wrap="square" lIns="36000" tIns="36000" rIns="0" bIns="0" anchor="t" anchorCtr="0">
            <a:noAutofit/>
          </a:bodyPr>
          <a:lstStyle/>
          <a:p>
            <a:pPr marL="0" lvl="0" indent="0" algn="l" rtl="0">
              <a:spcBef>
                <a:spcPts val="0"/>
              </a:spcBef>
              <a:spcAft>
                <a:spcPts val="0"/>
              </a:spcAft>
              <a:buClr>
                <a:schemeClr val="dk2"/>
              </a:buClr>
              <a:buSzPts val="2400"/>
              <a:buFont typeface="Times New Roman"/>
              <a:buNone/>
            </a:pPr>
            <a:r>
              <a:rPr lang="fr-FR"/>
              <a:t>Gouvernance générale et Comitologie </a:t>
            </a:r>
            <a:br>
              <a:rPr lang="fr-FR"/>
            </a:br>
            <a:r>
              <a:rPr lang="fr-FR" sz="1400"/>
              <a:t>(source : guideline 17.2 sur gouvernance de l’IT)</a:t>
            </a:r>
            <a:endParaRPr/>
          </a:p>
        </p:txBody>
      </p:sp>
      <p:sp>
        <p:nvSpPr>
          <p:cNvPr id="738" name="Google Shape;738;p41"/>
          <p:cNvSpPr txBox="1">
            <a:spLocks noGrp="1"/>
          </p:cNvSpPr>
          <p:nvPr>
            <p:ph type="body" idx="1"/>
          </p:nvPr>
        </p:nvSpPr>
        <p:spPr>
          <a:xfrm>
            <a:off x="3347864" y="2281436"/>
            <a:ext cx="5465142" cy="3148992"/>
          </a:xfrm>
          <a:prstGeom prst="rect">
            <a:avLst/>
          </a:prstGeom>
          <a:solidFill>
            <a:srgbClr val="F2F2F2"/>
          </a:solidFill>
          <a:ln w="12700" cap="flat" cmpd="sng">
            <a:solidFill>
              <a:srgbClr val="A5A5A5"/>
            </a:solidFill>
            <a:prstDash val="solid"/>
            <a:round/>
            <a:headEnd type="none" w="sm" len="sm"/>
            <a:tailEnd type="none" w="sm" len="sm"/>
          </a:ln>
        </p:spPr>
        <p:txBody>
          <a:bodyPr spcFirstLastPara="1" wrap="square" lIns="72000" tIns="72000" rIns="72000" bIns="72000" anchor="ctr" anchorCtr="0">
            <a:normAutofit/>
          </a:bodyPr>
          <a:lstStyle/>
          <a:p>
            <a:pPr marL="180000" lvl="0" indent="-180000" algn="l" rtl="0">
              <a:lnSpc>
                <a:spcPct val="100000"/>
              </a:lnSpc>
              <a:spcBef>
                <a:spcPts val="0"/>
              </a:spcBef>
              <a:spcAft>
                <a:spcPts val="0"/>
              </a:spcAft>
              <a:buSzPts val="1200"/>
              <a:buChar char="•"/>
            </a:pPr>
            <a:r>
              <a:rPr lang="fr-FR" sz="1200"/>
              <a:t>L’adoption du Cloud ne modifie pas la gouvernance d’ensemble de la DSI</a:t>
            </a:r>
            <a:endParaRPr/>
          </a:p>
          <a:p>
            <a:pPr marL="396000" lvl="1" indent="-180000" algn="l" rtl="0">
              <a:lnSpc>
                <a:spcPct val="100000"/>
              </a:lnSpc>
              <a:spcBef>
                <a:spcPts val="800"/>
              </a:spcBef>
              <a:spcAft>
                <a:spcPts val="0"/>
              </a:spcAft>
              <a:buSzPts val="1100"/>
              <a:buChar char="–"/>
            </a:pPr>
            <a:r>
              <a:rPr lang="fr-FR" sz="1100"/>
              <a:t>Les projets liés au Cloud sont gouvernés dans des programmes, avec des CoProg, des CoProj</a:t>
            </a:r>
            <a:endParaRPr sz="1100"/>
          </a:p>
          <a:p>
            <a:pPr marL="396000" lvl="1" indent="-180000" algn="l" rtl="0">
              <a:lnSpc>
                <a:spcPct val="100000"/>
              </a:lnSpc>
              <a:spcBef>
                <a:spcPts val="600"/>
              </a:spcBef>
              <a:spcAft>
                <a:spcPts val="0"/>
              </a:spcAft>
              <a:buSzPts val="1100"/>
              <a:buChar char="–"/>
            </a:pPr>
            <a:r>
              <a:rPr lang="fr-FR" sz="1100"/>
              <a:t>La méthodologie projet est respectée</a:t>
            </a:r>
            <a:endParaRPr/>
          </a:p>
          <a:p>
            <a:pPr marL="396000" lvl="1" indent="-180000" algn="l" rtl="0">
              <a:lnSpc>
                <a:spcPct val="100000"/>
              </a:lnSpc>
              <a:spcBef>
                <a:spcPts val="600"/>
              </a:spcBef>
              <a:spcAft>
                <a:spcPts val="0"/>
              </a:spcAft>
              <a:buSzPts val="1100"/>
              <a:buChar char="–"/>
            </a:pPr>
            <a:r>
              <a:rPr lang="fr-FR" sz="1100"/>
              <a:t>Les projets sont généralement en méthodologie Agile, c’est dans ces livraisons itératives que le Cloud apporte le plus de valeur. On est donc en général en Scrum ou Scrumban, avec une équipe composite, un Product Owner issu de la MOA, les événements agiles standard que sont la mêlée quotidienne, la démonstration à la fin de chaque itération, la revue d’itération, la livraison toutes les deux semaines d’un incrément…</a:t>
            </a:r>
            <a:endParaRPr/>
          </a:p>
          <a:p>
            <a:pPr marL="180000" lvl="0" indent="-103800" algn="l" rtl="0">
              <a:lnSpc>
                <a:spcPct val="100000"/>
              </a:lnSpc>
              <a:spcBef>
                <a:spcPts val="600"/>
              </a:spcBef>
              <a:spcAft>
                <a:spcPts val="0"/>
              </a:spcAft>
              <a:buSzPts val="1200"/>
              <a:buNone/>
            </a:pPr>
            <a:endParaRPr sz="1200"/>
          </a:p>
        </p:txBody>
      </p:sp>
      <p:sp>
        <p:nvSpPr>
          <p:cNvPr id="739" name="Google Shape;739;p41"/>
          <p:cNvSpPr/>
          <p:nvPr/>
        </p:nvSpPr>
        <p:spPr>
          <a:xfrm>
            <a:off x="323528" y="1273324"/>
            <a:ext cx="8489478" cy="995144"/>
          </a:xfrm>
          <a:prstGeom prst="rect">
            <a:avLst/>
          </a:prstGeom>
          <a:noFill/>
          <a:ln>
            <a:noFill/>
          </a:ln>
        </p:spPr>
        <p:txBody>
          <a:bodyPr spcFirstLastPara="1" wrap="square" lIns="91425" tIns="45700" rIns="91425" bIns="45700" anchor="t" anchorCtr="0">
            <a:spAutoFit/>
          </a:bodyPr>
          <a:lstStyle/>
          <a:p>
            <a:pPr marL="180000" marR="0" lvl="0" indent="-180000" algn="l" rtl="0">
              <a:spcBef>
                <a:spcPts val="0"/>
              </a:spcBef>
              <a:spcAft>
                <a:spcPts val="0"/>
              </a:spcAft>
              <a:buClr>
                <a:srgbClr val="D82034"/>
              </a:buClr>
              <a:buSzPts val="1300"/>
              <a:buFont typeface="Arial"/>
              <a:buChar char="•"/>
            </a:pPr>
            <a:r>
              <a:rPr lang="fr-FR" sz="1300">
                <a:solidFill>
                  <a:srgbClr val="000000"/>
                </a:solidFill>
                <a:latin typeface="Arial"/>
                <a:ea typeface="Arial"/>
                <a:cs typeface="Arial"/>
                <a:sym typeface="Arial"/>
              </a:rPr>
              <a:t>Gouvernance : </a:t>
            </a:r>
            <a:r>
              <a:rPr lang="fr-FR" sz="1300" b="1">
                <a:solidFill>
                  <a:srgbClr val="000000"/>
                </a:solidFill>
                <a:latin typeface="Arial"/>
                <a:ea typeface="Arial"/>
                <a:cs typeface="Arial"/>
                <a:sym typeface="Arial"/>
              </a:rPr>
              <a:t>on conserve les organes en place </a:t>
            </a:r>
            <a:r>
              <a:rPr lang="fr-FR" sz="1300">
                <a:solidFill>
                  <a:srgbClr val="000000"/>
                </a:solidFill>
                <a:latin typeface="Arial"/>
                <a:ea typeface="Arial"/>
                <a:cs typeface="Arial"/>
                <a:sym typeface="Arial"/>
              </a:rPr>
              <a:t>(CoProg, CoProj, etc) et on les alimente avec la dimension Cloud</a:t>
            </a:r>
            <a:endParaRPr/>
          </a:p>
          <a:p>
            <a:pPr marL="180000" marR="0" lvl="0" indent="-180000" algn="l" rtl="0">
              <a:spcBef>
                <a:spcPts val="800"/>
              </a:spcBef>
              <a:spcAft>
                <a:spcPts val="0"/>
              </a:spcAft>
              <a:buClr>
                <a:srgbClr val="D82034"/>
              </a:buClr>
              <a:buSzPts val="1300"/>
              <a:buFont typeface="Arial"/>
              <a:buChar char="•"/>
            </a:pPr>
            <a:r>
              <a:rPr lang="fr-FR" sz="1300" b="1">
                <a:solidFill>
                  <a:srgbClr val="000000"/>
                </a:solidFill>
                <a:latin typeface="Arial"/>
                <a:ea typeface="Arial"/>
                <a:cs typeface="Arial"/>
                <a:sym typeface="Arial"/>
              </a:rPr>
              <a:t>Processus de validation et gouvernance projet inchangés</a:t>
            </a:r>
            <a:r>
              <a:rPr lang="fr-FR" sz="1300">
                <a:solidFill>
                  <a:srgbClr val="000000"/>
                </a:solidFill>
                <a:latin typeface="Arial"/>
                <a:ea typeface="Arial"/>
                <a:cs typeface="Arial"/>
                <a:sym typeface="Arial"/>
              </a:rPr>
              <a:t> : EF, passage en CFC, dossier de sécurité, privacy par design…</a:t>
            </a:r>
            <a:endParaRPr/>
          </a:p>
        </p:txBody>
      </p:sp>
      <p:pic>
        <p:nvPicPr>
          <p:cNvPr id="740" name="Google Shape;740;p41"/>
          <p:cNvPicPr preferRelativeResize="0"/>
          <p:nvPr/>
        </p:nvPicPr>
        <p:blipFill rotWithShape="1">
          <a:blip r:embed="rId3">
            <a:alphaModFix/>
          </a:blip>
          <a:srcRect r="42747"/>
          <a:stretch/>
        </p:blipFill>
        <p:spPr>
          <a:xfrm>
            <a:off x="323529" y="2281436"/>
            <a:ext cx="2736303" cy="3148992"/>
          </a:xfrm>
          <a:prstGeom prst="rect">
            <a:avLst/>
          </a:prstGeom>
          <a:noFill/>
          <a:ln>
            <a:noFill/>
          </a:ln>
        </p:spPr>
      </p:pic>
      <p:pic>
        <p:nvPicPr>
          <p:cNvPr id="6" name="Image 5">
            <a:extLst>
              <a:ext uri="{FF2B5EF4-FFF2-40B4-BE49-F238E27FC236}">
                <a16:creationId xmlns:a16="http://schemas.microsoft.com/office/drawing/2014/main" id="{03E02281-1DDE-3E4A-8515-399BD0247F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6456" y="602460"/>
            <a:ext cx="1082743" cy="97868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sp>
        <p:nvSpPr>
          <p:cNvPr id="1698" name="Google Shape;1698;p42"/>
          <p:cNvSpPr txBox="1"/>
          <p:nvPr/>
        </p:nvSpPr>
        <p:spPr>
          <a:xfrm>
            <a:off x="0" y="5161756"/>
            <a:ext cx="9144000" cy="573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400"/>
              <a:buFont typeface="Arial"/>
              <a:buNone/>
            </a:pPr>
            <a:r>
              <a:rPr lang="fr-FR" sz="1600" b="0">
                <a:solidFill>
                  <a:schemeClr val="lt1"/>
                </a:solidFill>
                <a:latin typeface="Arial"/>
                <a:ea typeface="Arial"/>
                <a:cs typeface="Arial"/>
                <a:sym typeface="Arial"/>
              </a:rPr>
              <a:t>Rappel : toute application est éligible au Cloud sauf données classifiées C4, technologies incompatibles</a:t>
            </a:r>
            <a:endParaRPr sz="1600" b="0">
              <a:solidFill>
                <a:schemeClr val="lt1"/>
              </a:solidFill>
              <a:latin typeface="Arial"/>
              <a:ea typeface="Arial"/>
              <a:cs typeface="Arial"/>
              <a:sym typeface="Arial"/>
            </a:endParaRPr>
          </a:p>
        </p:txBody>
      </p:sp>
      <p:sp>
        <p:nvSpPr>
          <p:cNvPr id="1699" name="Google Shape;1699;p42"/>
          <p:cNvSpPr txBox="1">
            <a:spLocks noGrp="1"/>
          </p:cNvSpPr>
          <p:nvPr>
            <p:ph type="title"/>
          </p:nvPr>
        </p:nvSpPr>
        <p:spPr>
          <a:xfrm>
            <a:off x="250826" y="99765"/>
            <a:ext cx="8562180" cy="885527"/>
          </a:xfrm>
          <a:prstGeom prst="rect">
            <a:avLst/>
          </a:prstGeom>
          <a:noFill/>
          <a:ln>
            <a:noFill/>
          </a:ln>
        </p:spPr>
        <p:txBody>
          <a:bodyPr spcFirstLastPara="1" wrap="square" lIns="36000" tIns="36000" rIns="0" bIns="0" anchor="t" anchorCtr="0">
            <a:noAutofit/>
          </a:bodyPr>
          <a:lstStyle/>
          <a:p>
            <a:pPr marL="0" lvl="0" indent="0" algn="l" rtl="0">
              <a:lnSpc>
                <a:spcPct val="100000"/>
              </a:lnSpc>
              <a:spcBef>
                <a:spcPts val="0"/>
              </a:spcBef>
              <a:spcAft>
                <a:spcPts val="0"/>
              </a:spcAft>
              <a:buClr>
                <a:schemeClr val="dk1"/>
              </a:buClr>
              <a:buSzPts val="1100"/>
              <a:buFont typeface="Arial"/>
              <a:buNone/>
            </a:pPr>
            <a:r>
              <a:rPr lang="fr-FR" sz="2800" dirty="0"/>
              <a:t>Prise de décision Move to Cloud</a:t>
            </a:r>
            <a:br>
              <a:rPr lang="fr-FR" sz="2800" dirty="0"/>
            </a:br>
            <a:r>
              <a:rPr lang="fr-FR" dirty="0"/>
              <a:t>Etude systématique et précoce du scénario Cloud</a:t>
            </a:r>
            <a:endParaRPr dirty="0"/>
          </a:p>
        </p:txBody>
      </p:sp>
      <p:sp>
        <p:nvSpPr>
          <p:cNvPr id="1700" name="Google Shape;1700;p42"/>
          <p:cNvSpPr txBox="1">
            <a:spLocks noGrp="1"/>
          </p:cNvSpPr>
          <p:nvPr>
            <p:ph type="body" idx="1"/>
          </p:nvPr>
        </p:nvSpPr>
        <p:spPr>
          <a:xfrm>
            <a:off x="250823" y="1273324"/>
            <a:ext cx="8569327" cy="661856"/>
          </a:xfrm>
          <a:prstGeom prst="rect">
            <a:avLst/>
          </a:prstGeom>
          <a:noFill/>
          <a:ln>
            <a:noFill/>
          </a:ln>
        </p:spPr>
        <p:txBody>
          <a:bodyPr spcFirstLastPara="1" wrap="square" lIns="36000" tIns="0" rIns="0" bIns="0" anchor="t" anchorCtr="0">
            <a:noAutofit/>
          </a:bodyPr>
          <a:lstStyle/>
          <a:p>
            <a:pPr marL="0" lvl="0" indent="0" algn="l" rtl="0">
              <a:lnSpc>
                <a:spcPct val="100000"/>
              </a:lnSpc>
              <a:spcBef>
                <a:spcPts val="0"/>
              </a:spcBef>
              <a:spcAft>
                <a:spcPts val="0"/>
              </a:spcAft>
              <a:buSzPts val="1300"/>
              <a:buNone/>
            </a:pPr>
            <a:r>
              <a:rPr lang="fr-FR" dirty="0"/>
              <a:t>Tout projet ou demande d’évolution significative fait l’objet d’une </a:t>
            </a:r>
            <a:r>
              <a:rPr lang="fr-FR" b="1" dirty="0"/>
              <a:t>analyse précoce afin d’être orienté </a:t>
            </a:r>
            <a:r>
              <a:rPr lang="fr-FR" dirty="0"/>
              <a:t>vers le bon schéma d’hébergement : </a:t>
            </a:r>
            <a:r>
              <a:rPr lang="fr-FR" b="1" dirty="0"/>
              <a:t>l’outil utilisé est le DEX; la validation se fait en CFC</a:t>
            </a:r>
            <a:r>
              <a:rPr lang="fr-FR" dirty="0"/>
              <a:t>.  </a:t>
            </a:r>
            <a:endParaRPr dirty="0"/>
          </a:p>
        </p:txBody>
      </p:sp>
      <p:sp>
        <p:nvSpPr>
          <p:cNvPr id="1701" name="Google Shape;1701;p42"/>
          <p:cNvSpPr/>
          <p:nvPr/>
        </p:nvSpPr>
        <p:spPr>
          <a:xfrm>
            <a:off x="295144" y="2069314"/>
            <a:ext cx="1626253" cy="936104"/>
          </a:xfrm>
          <a:prstGeom prst="rect">
            <a:avLst/>
          </a:prstGeom>
          <a:solidFill>
            <a:srgbClr val="F2F2F2"/>
          </a:solidFill>
          <a:ln w="25400" cap="flat" cmpd="sng">
            <a:solidFill>
              <a:srgbClr val="7815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dirty="0">
                <a:solidFill>
                  <a:srgbClr val="781528"/>
                </a:solidFill>
                <a:latin typeface="Arial"/>
                <a:ea typeface="Arial"/>
                <a:cs typeface="Arial"/>
                <a:sym typeface="Arial"/>
              </a:rPr>
              <a:t>Nouvelle application à construire</a:t>
            </a:r>
            <a:endParaRPr sz="1100" dirty="0"/>
          </a:p>
        </p:txBody>
      </p:sp>
      <p:sp>
        <p:nvSpPr>
          <p:cNvPr id="1702" name="Google Shape;1702;p42"/>
          <p:cNvSpPr/>
          <p:nvPr/>
        </p:nvSpPr>
        <p:spPr>
          <a:xfrm>
            <a:off x="295144" y="3075475"/>
            <a:ext cx="1626253" cy="936104"/>
          </a:xfrm>
          <a:prstGeom prst="rect">
            <a:avLst/>
          </a:prstGeom>
          <a:solidFill>
            <a:srgbClr val="F2F2F2"/>
          </a:solidFill>
          <a:ln w="25400" cap="flat" cmpd="sng">
            <a:solidFill>
              <a:srgbClr val="7815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dirty="0">
                <a:solidFill>
                  <a:srgbClr val="781528"/>
                </a:solidFill>
                <a:latin typeface="Arial"/>
                <a:ea typeface="Arial"/>
                <a:cs typeface="Arial"/>
                <a:sym typeface="Arial"/>
              </a:rPr>
              <a:t>Evolution significative de l’application avec ou sans besoin d’infrastructure complémentaire</a:t>
            </a:r>
            <a:endParaRPr sz="1100" dirty="0"/>
          </a:p>
        </p:txBody>
      </p:sp>
      <p:sp>
        <p:nvSpPr>
          <p:cNvPr id="1703" name="Google Shape;1703;p42"/>
          <p:cNvSpPr/>
          <p:nvPr/>
        </p:nvSpPr>
        <p:spPr>
          <a:xfrm>
            <a:off x="295144" y="4081636"/>
            <a:ext cx="1626253" cy="936104"/>
          </a:xfrm>
          <a:prstGeom prst="rect">
            <a:avLst/>
          </a:prstGeom>
          <a:solidFill>
            <a:srgbClr val="F2F2F2"/>
          </a:solidFill>
          <a:ln w="25400" cap="flat" cmpd="sng">
            <a:solidFill>
              <a:srgbClr val="7815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100">
                <a:solidFill>
                  <a:srgbClr val="781528"/>
                </a:solidFill>
                <a:latin typeface="Arial"/>
                <a:ea typeface="Arial"/>
                <a:cs typeface="Arial"/>
                <a:sym typeface="Arial"/>
              </a:rPr>
              <a:t>Besoin métier ou technique d’aller dans le Cloud</a:t>
            </a:r>
            <a:endParaRPr sz="1100"/>
          </a:p>
        </p:txBody>
      </p:sp>
      <p:cxnSp>
        <p:nvCxnSpPr>
          <p:cNvPr id="1704" name="Google Shape;1704;p42"/>
          <p:cNvCxnSpPr>
            <a:cxnSpLocks/>
            <a:stCxn id="1701" idx="3"/>
            <a:endCxn id="1705" idx="1"/>
          </p:cNvCxnSpPr>
          <p:nvPr/>
        </p:nvCxnSpPr>
        <p:spPr>
          <a:xfrm>
            <a:off x="1921397" y="2537366"/>
            <a:ext cx="874735" cy="1011785"/>
          </a:xfrm>
          <a:prstGeom prst="bentConnector3">
            <a:avLst>
              <a:gd name="adj1" fmla="val 50000"/>
            </a:avLst>
          </a:prstGeom>
          <a:noFill/>
          <a:ln w="9525" cap="flat" cmpd="sng">
            <a:solidFill>
              <a:srgbClr val="A01731"/>
            </a:solidFill>
            <a:prstDash val="solid"/>
            <a:round/>
            <a:headEnd type="none" w="sm" len="sm"/>
            <a:tailEnd type="triangle" w="med" len="med"/>
          </a:ln>
        </p:spPr>
      </p:cxnSp>
      <p:cxnSp>
        <p:nvCxnSpPr>
          <p:cNvPr id="1706" name="Google Shape;1706;p42"/>
          <p:cNvCxnSpPr>
            <a:cxnSpLocks/>
            <a:stCxn id="1702" idx="3"/>
            <a:endCxn id="1705" idx="1"/>
          </p:cNvCxnSpPr>
          <p:nvPr/>
        </p:nvCxnSpPr>
        <p:spPr>
          <a:xfrm>
            <a:off x="1921397" y="3543527"/>
            <a:ext cx="874735" cy="5624"/>
          </a:xfrm>
          <a:prstGeom prst="straightConnector1">
            <a:avLst/>
          </a:prstGeom>
          <a:noFill/>
          <a:ln w="9525" cap="flat" cmpd="sng">
            <a:solidFill>
              <a:srgbClr val="A01731"/>
            </a:solidFill>
            <a:prstDash val="solid"/>
            <a:round/>
            <a:headEnd type="none" w="sm" len="sm"/>
            <a:tailEnd type="triangle" w="med" len="med"/>
          </a:ln>
        </p:spPr>
      </p:cxnSp>
      <p:cxnSp>
        <p:nvCxnSpPr>
          <p:cNvPr id="1707" name="Google Shape;1707;p42"/>
          <p:cNvCxnSpPr>
            <a:cxnSpLocks/>
            <a:stCxn id="1703" idx="3"/>
            <a:endCxn id="1705" idx="1"/>
          </p:cNvCxnSpPr>
          <p:nvPr/>
        </p:nvCxnSpPr>
        <p:spPr>
          <a:xfrm flipV="1">
            <a:off x="1921397" y="3549151"/>
            <a:ext cx="874735" cy="1000537"/>
          </a:xfrm>
          <a:prstGeom prst="bentConnector3">
            <a:avLst>
              <a:gd name="adj1" fmla="val 50000"/>
            </a:avLst>
          </a:prstGeom>
          <a:noFill/>
          <a:ln w="9525" cap="flat" cmpd="sng">
            <a:solidFill>
              <a:srgbClr val="A01731"/>
            </a:solidFill>
            <a:prstDash val="solid"/>
            <a:round/>
            <a:headEnd type="none" w="sm" len="sm"/>
            <a:tailEnd type="triangle" w="med" len="med"/>
          </a:ln>
        </p:spPr>
      </p:cxnSp>
      <p:cxnSp>
        <p:nvCxnSpPr>
          <p:cNvPr id="1708" name="Google Shape;1708;p42"/>
          <p:cNvCxnSpPr>
            <a:cxnSpLocks/>
            <a:stCxn id="1709" idx="3"/>
            <a:endCxn id="1714" idx="1"/>
          </p:cNvCxnSpPr>
          <p:nvPr/>
        </p:nvCxnSpPr>
        <p:spPr>
          <a:xfrm flipV="1">
            <a:off x="5000474" y="3094658"/>
            <a:ext cx="630563" cy="454992"/>
          </a:xfrm>
          <a:prstGeom prst="straightConnector1">
            <a:avLst/>
          </a:prstGeom>
          <a:noFill/>
          <a:ln w="9525" cap="flat" cmpd="sng">
            <a:solidFill>
              <a:srgbClr val="A01731"/>
            </a:solidFill>
            <a:prstDash val="solid"/>
            <a:round/>
            <a:headEnd type="none" w="sm" len="sm"/>
            <a:tailEnd type="triangle" w="med" len="med"/>
          </a:ln>
        </p:spPr>
      </p:cxnSp>
      <p:cxnSp>
        <p:nvCxnSpPr>
          <p:cNvPr id="1710" name="Google Shape;1710;p42"/>
          <p:cNvCxnSpPr>
            <a:cxnSpLocks/>
            <a:stCxn id="1709" idx="3"/>
            <a:endCxn id="1711" idx="1"/>
          </p:cNvCxnSpPr>
          <p:nvPr/>
        </p:nvCxnSpPr>
        <p:spPr>
          <a:xfrm>
            <a:off x="5000474" y="3549650"/>
            <a:ext cx="695131" cy="584110"/>
          </a:xfrm>
          <a:prstGeom prst="straightConnector1">
            <a:avLst/>
          </a:prstGeom>
          <a:noFill/>
          <a:ln w="9525" cap="flat" cmpd="sng">
            <a:solidFill>
              <a:srgbClr val="A01731"/>
            </a:solidFill>
            <a:prstDash val="solid"/>
            <a:round/>
            <a:headEnd type="none" w="sm" len="sm"/>
            <a:tailEnd type="triangle" w="med" len="med"/>
          </a:ln>
        </p:spPr>
      </p:cxnSp>
      <p:pic>
        <p:nvPicPr>
          <p:cNvPr id="1711" name="Google Shape;1711;p42"/>
          <p:cNvPicPr preferRelativeResize="0"/>
          <p:nvPr/>
        </p:nvPicPr>
        <p:blipFill rotWithShape="1">
          <a:blip r:embed="rId3">
            <a:alphaModFix/>
          </a:blip>
          <a:srcRect/>
          <a:stretch/>
        </p:blipFill>
        <p:spPr>
          <a:xfrm>
            <a:off x="5695605" y="3847260"/>
            <a:ext cx="646916" cy="573000"/>
          </a:xfrm>
          <a:prstGeom prst="rect">
            <a:avLst/>
          </a:prstGeom>
          <a:noFill/>
          <a:ln>
            <a:noFill/>
          </a:ln>
        </p:spPr>
      </p:pic>
      <p:grpSp>
        <p:nvGrpSpPr>
          <p:cNvPr id="10" name="Groupe 9">
            <a:extLst>
              <a:ext uri="{FF2B5EF4-FFF2-40B4-BE49-F238E27FC236}">
                <a16:creationId xmlns:a16="http://schemas.microsoft.com/office/drawing/2014/main" id="{BF5928AA-F578-D142-8F9E-3DCE15C1C9D7}"/>
              </a:ext>
            </a:extLst>
          </p:cNvPr>
          <p:cNvGrpSpPr/>
          <p:nvPr/>
        </p:nvGrpSpPr>
        <p:grpSpPr>
          <a:xfrm>
            <a:off x="3958278" y="2980675"/>
            <a:ext cx="1187997" cy="1038482"/>
            <a:chOff x="3930014" y="2866848"/>
            <a:chExt cx="1429349" cy="1249460"/>
          </a:xfrm>
        </p:grpSpPr>
        <p:pic>
          <p:nvPicPr>
            <p:cNvPr id="1709" name="Google Shape;1709;p42"/>
            <p:cNvPicPr preferRelativeResize="0"/>
            <p:nvPr/>
          </p:nvPicPr>
          <p:blipFill rotWithShape="1">
            <a:blip r:embed="rId4">
              <a:alphaModFix/>
            </a:blip>
            <a:srcRect/>
            <a:stretch/>
          </p:blipFill>
          <p:spPr>
            <a:xfrm>
              <a:off x="4039093" y="2986524"/>
              <a:ext cx="1144848" cy="1129784"/>
            </a:xfrm>
            <a:prstGeom prst="rect">
              <a:avLst/>
            </a:prstGeom>
            <a:noFill/>
            <a:ln w="28575" cap="flat" cmpd="sng">
              <a:noFill/>
              <a:prstDash val="solid"/>
              <a:round/>
              <a:headEnd type="none" w="sm" len="sm"/>
              <a:tailEnd type="none" w="sm" len="sm"/>
            </a:ln>
          </p:spPr>
        </p:pic>
        <p:sp>
          <p:nvSpPr>
            <p:cNvPr id="1715" name="Google Shape;1715;p42"/>
            <p:cNvSpPr txBox="1"/>
            <p:nvPr/>
          </p:nvSpPr>
          <p:spPr>
            <a:xfrm>
              <a:off x="3930014" y="2866848"/>
              <a:ext cx="1429349" cy="3702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dirty="0">
                  <a:solidFill>
                    <a:schemeClr val="dk1"/>
                  </a:solidFill>
                  <a:latin typeface="Arial"/>
                  <a:ea typeface="Arial"/>
                  <a:cs typeface="Arial"/>
                  <a:sym typeface="Arial"/>
                </a:rPr>
                <a:t>CFC pré EF</a:t>
              </a:r>
              <a:endParaRPr sz="1100" dirty="0"/>
            </a:p>
          </p:txBody>
        </p:sp>
      </p:grpSp>
      <p:pic>
        <p:nvPicPr>
          <p:cNvPr id="1705" name="Google Shape;1705;p42"/>
          <p:cNvPicPr preferRelativeResize="0"/>
          <p:nvPr/>
        </p:nvPicPr>
        <p:blipFill rotWithShape="1">
          <a:blip r:embed="rId5">
            <a:alphaModFix/>
          </a:blip>
          <a:srcRect/>
          <a:stretch/>
        </p:blipFill>
        <p:spPr>
          <a:xfrm>
            <a:off x="2796132" y="3006784"/>
            <a:ext cx="646916" cy="1084734"/>
          </a:xfrm>
          <a:prstGeom prst="rect">
            <a:avLst/>
          </a:prstGeom>
          <a:solidFill>
            <a:srgbClr val="F2F2F2"/>
          </a:solidFill>
          <a:ln>
            <a:noFill/>
          </a:ln>
        </p:spPr>
      </p:pic>
      <p:cxnSp>
        <p:nvCxnSpPr>
          <p:cNvPr id="1716" name="Google Shape;1716;p42"/>
          <p:cNvCxnSpPr>
            <a:cxnSpLocks/>
            <a:stCxn id="1705" idx="3"/>
            <a:endCxn id="1709" idx="1"/>
          </p:cNvCxnSpPr>
          <p:nvPr/>
        </p:nvCxnSpPr>
        <p:spPr>
          <a:xfrm>
            <a:off x="3443048" y="3549151"/>
            <a:ext cx="605891" cy="499"/>
          </a:xfrm>
          <a:prstGeom prst="straightConnector1">
            <a:avLst/>
          </a:prstGeom>
          <a:noFill/>
          <a:ln w="9525" cap="flat" cmpd="sng">
            <a:solidFill>
              <a:srgbClr val="A01731"/>
            </a:solidFill>
            <a:prstDash val="solid"/>
            <a:round/>
            <a:headEnd type="none" w="sm" len="sm"/>
            <a:tailEnd type="triangle" w="med" len="med"/>
          </a:ln>
        </p:spPr>
      </p:cxnSp>
      <p:sp>
        <p:nvSpPr>
          <p:cNvPr id="1717" name="Google Shape;1717;p42"/>
          <p:cNvSpPr txBox="1"/>
          <p:nvPr/>
        </p:nvSpPr>
        <p:spPr>
          <a:xfrm>
            <a:off x="3525147" y="3303171"/>
            <a:ext cx="433132" cy="2461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000" dirty="0" err="1">
                <a:solidFill>
                  <a:schemeClr val="dk1"/>
                </a:solidFill>
                <a:latin typeface="Arial"/>
                <a:ea typeface="Arial"/>
                <a:cs typeface="Arial"/>
                <a:sym typeface="Arial"/>
              </a:rPr>
              <a:t>reco</a:t>
            </a:r>
            <a:endParaRPr sz="1000" dirty="0">
              <a:solidFill>
                <a:schemeClr val="dk1"/>
              </a:solidFill>
              <a:latin typeface="Arial"/>
              <a:ea typeface="Arial"/>
              <a:cs typeface="Arial"/>
              <a:sym typeface="Arial"/>
            </a:endParaRPr>
          </a:p>
        </p:txBody>
      </p:sp>
      <p:sp>
        <p:nvSpPr>
          <p:cNvPr id="12" name="ZoneTexte 11">
            <a:extLst>
              <a:ext uri="{FF2B5EF4-FFF2-40B4-BE49-F238E27FC236}">
                <a16:creationId xmlns:a16="http://schemas.microsoft.com/office/drawing/2014/main" id="{471677FC-D922-E947-BA42-ADF9805E7B45}"/>
              </a:ext>
            </a:extLst>
          </p:cNvPr>
          <p:cNvSpPr txBox="1"/>
          <p:nvPr/>
        </p:nvSpPr>
        <p:spPr>
          <a:xfrm>
            <a:off x="5146278" y="3335102"/>
            <a:ext cx="1611470" cy="415498"/>
          </a:xfrm>
          <a:prstGeom prst="rect">
            <a:avLst/>
          </a:prstGeom>
          <a:noFill/>
        </p:spPr>
        <p:txBody>
          <a:bodyPr wrap="square" rtlCol="0">
            <a:spAutoFit/>
          </a:bodyPr>
          <a:lstStyle/>
          <a:p>
            <a:pPr algn="ctr"/>
            <a:r>
              <a:rPr lang="fr-FR" sz="1050" dirty="0"/>
              <a:t>Chiffrages option AWS</a:t>
            </a:r>
          </a:p>
          <a:p>
            <a:pPr algn="ctr"/>
            <a:r>
              <a:rPr lang="fr-FR" sz="1050" b="1" dirty="0">
                <a:solidFill>
                  <a:srgbClr val="FF0000"/>
                </a:solidFill>
              </a:rPr>
              <a:t>ET/OU </a:t>
            </a:r>
            <a:r>
              <a:rPr lang="fr-FR" sz="1050" dirty="0"/>
              <a:t>option Interne</a:t>
            </a:r>
          </a:p>
        </p:txBody>
      </p:sp>
      <p:pic>
        <p:nvPicPr>
          <p:cNvPr id="1714" name="Google Shape;1714;p42"/>
          <p:cNvPicPr preferRelativeResize="0"/>
          <p:nvPr/>
        </p:nvPicPr>
        <p:blipFill rotWithShape="1">
          <a:blip r:embed="rId6">
            <a:alphaModFix/>
          </a:blip>
          <a:srcRect l="16230" t="25823" r="14149" b="23782"/>
          <a:stretch/>
        </p:blipFill>
        <p:spPr>
          <a:xfrm>
            <a:off x="5631037" y="2808158"/>
            <a:ext cx="711484" cy="573000"/>
          </a:xfrm>
          <a:prstGeom prst="rect">
            <a:avLst/>
          </a:prstGeom>
          <a:noFill/>
          <a:ln>
            <a:noFill/>
          </a:ln>
        </p:spPr>
      </p:pic>
      <p:grpSp>
        <p:nvGrpSpPr>
          <p:cNvPr id="61" name="Groupe 60">
            <a:extLst>
              <a:ext uri="{FF2B5EF4-FFF2-40B4-BE49-F238E27FC236}">
                <a16:creationId xmlns:a16="http://schemas.microsoft.com/office/drawing/2014/main" id="{1248D2E4-7CD0-E348-893F-2E5D1905A16F}"/>
              </a:ext>
            </a:extLst>
          </p:cNvPr>
          <p:cNvGrpSpPr/>
          <p:nvPr/>
        </p:nvGrpSpPr>
        <p:grpSpPr>
          <a:xfrm>
            <a:off x="6679415" y="3005986"/>
            <a:ext cx="1268725" cy="1021960"/>
            <a:chOff x="3818334" y="2886727"/>
            <a:chExt cx="1526477" cy="1229581"/>
          </a:xfrm>
        </p:grpSpPr>
        <p:pic>
          <p:nvPicPr>
            <p:cNvPr id="62" name="Google Shape;1709;p42">
              <a:extLst>
                <a:ext uri="{FF2B5EF4-FFF2-40B4-BE49-F238E27FC236}">
                  <a16:creationId xmlns:a16="http://schemas.microsoft.com/office/drawing/2014/main" id="{4E1601E6-9081-944B-A309-1441C7D69C32}"/>
                </a:ext>
              </a:extLst>
            </p:cNvPr>
            <p:cNvPicPr preferRelativeResize="0"/>
            <p:nvPr/>
          </p:nvPicPr>
          <p:blipFill rotWithShape="1">
            <a:blip r:embed="rId4">
              <a:alphaModFix/>
            </a:blip>
            <a:srcRect/>
            <a:stretch/>
          </p:blipFill>
          <p:spPr>
            <a:xfrm>
              <a:off x="4039093" y="2986524"/>
              <a:ext cx="1144848" cy="1129784"/>
            </a:xfrm>
            <a:prstGeom prst="rect">
              <a:avLst/>
            </a:prstGeom>
            <a:noFill/>
            <a:ln w="28575" cap="flat" cmpd="sng">
              <a:noFill/>
              <a:prstDash val="solid"/>
              <a:round/>
              <a:headEnd type="none" w="sm" len="sm"/>
              <a:tailEnd type="none" w="sm" len="sm"/>
            </a:ln>
          </p:spPr>
        </p:pic>
        <p:sp>
          <p:nvSpPr>
            <p:cNvPr id="63" name="Google Shape;1715;p42">
              <a:extLst>
                <a:ext uri="{FF2B5EF4-FFF2-40B4-BE49-F238E27FC236}">
                  <a16:creationId xmlns:a16="http://schemas.microsoft.com/office/drawing/2014/main" id="{0F7F834E-9DAC-EA4E-BE43-EEC868D2BADD}"/>
                </a:ext>
              </a:extLst>
            </p:cNvPr>
            <p:cNvSpPr txBox="1"/>
            <p:nvPr/>
          </p:nvSpPr>
          <p:spPr>
            <a:xfrm>
              <a:off x="3818334" y="2886727"/>
              <a:ext cx="1526477" cy="3702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dirty="0">
                  <a:solidFill>
                    <a:schemeClr val="dk1"/>
                  </a:solidFill>
                  <a:latin typeface="Arial"/>
                  <a:ea typeface="Arial"/>
                  <a:cs typeface="Arial"/>
                  <a:sym typeface="Arial"/>
                </a:rPr>
                <a:t>CFC post EF</a:t>
              </a:r>
              <a:endParaRPr sz="1100" dirty="0"/>
            </a:p>
          </p:txBody>
        </p:sp>
      </p:grpSp>
      <p:cxnSp>
        <p:nvCxnSpPr>
          <p:cNvPr id="72" name="Google Shape;1708;p42">
            <a:extLst>
              <a:ext uri="{FF2B5EF4-FFF2-40B4-BE49-F238E27FC236}">
                <a16:creationId xmlns:a16="http://schemas.microsoft.com/office/drawing/2014/main" id="{21117214-AD0C-C64B-A7D7-9CF109F0E329}"/>
              </a:ext>
            </a:extLst>
          </p:cNvPr>
          <p:cNvCxnSpPr>
            <a:cxnSpLocks/>
            <a:stCxn id="1711" idx="3"/>
            <a:endCxn id="62" idx="1"/>
          </p:cNvCxnSpPr>
          <p:nvPr/>
        </p:nvCxnSpPr>
        <p:spPr>
          <a:xfrm flipV="1">
            <a:off x="6342521" y="3558439"/>
            <a:ext cx="520377" cy="575321"/>
          </a:xfrm>
          <a:prstGeom prst="straightConnector1">
            <a:avLst/>
          </a:prstGeom>
          <a:noFill/>
          <a:ln w="9525" cap="flat" cmpd="sng">
            <a:solidFill>
              <a:srgbClr val="A01731"/>
            </a:solidFill>
            <a:prstDash val="solid"/>
            <a:round/>
            <a:headEnd type="none" w="sm" len="sm"/>
            <a:tailEnd type="triangle" w="med" len="med"/>
          </a:ln>
        </p:spPr>
      </p:cxnSp>
      <p:cxnSp>
        <p:nvCxnSpPr>
          <p:cNvPr id="73" name="Google Shape;1710;p42">
            <a:extLst>
              <a:ext uri="{FF2B5EF4-FFF2-40B4-BE49-F238E27FC236}">
                <a16:creationId xmlns:a16="http://schemas.microsoft.com/office/drawing/2014/main" id="{00AB9178-44E2-354F-80FC-5F9BC418C341}"/>
              </a:ext>
            </a:extLst>
          </p:cNvPr>
          <p:cNvCxnSpPr>
            <a:cxnSpLocks/>
            <a:stCxn id="1714" idx="3"/>
            <a:endCxn id="62" idx="1"/>
          </p:cNvCxnSpPr>
          <p:nvPr/>
        </p:nvCxnSpPr>
        <p:spPr>
          <a:xfrm>
            <a:off x="6342521" y="3094658"/>
            <a:ext cx="520377" cy="463781"/>
          </a:xfrm>
          <a:prstGeom prst="straightConnector1">
            <a:avLst/>
          </a:prstGeom>
          <a:noFill/>
          <a:ln w="9525" cap="flat" cmpd="sng">
            <a:solidFill>
              <a:srgbClr val="A01731"/>
            </a:solidFill>
            <a:prstDash val="solid"/>
            <a:round/>
            <a:headEnd type="none" w="sm" len="sm"/>
            <a:tailEnd type="triangle" w="med" len="med"/>
          </a:ln>
        </p:spPr>
      </p:cxnSp>
      <p:cxnSp>
        <p:nvCxnSpPr>
          <p:cNvPr id="78" name="Google Shape;1708;p42">
            <a:extLst>
              <a:ext uri="{FF2B5EF4-FFF2-40B4-BE49-F238E27FC236}">
                <a16:creationId xmlns:a16="http://schemas.microsoft.com/office/drawing/2014/main" id="{ACB80413-175A-9B4F-A387-199ECF9DAAE1}"/>
              </a:ext>
            </a:extLst>
          </p:cNvPr>
          <p:cNvCxnSpPr>
            <a:cxnSpLocks/>
            <a:endCxn id="91" idx="1"/>
          </p:cNvCxnSpPr>
          <p:nvPr/>
        </p:nvCxnSpPr>
        <p:spPr>
          <a:xfrm flipV="1">
            <a:off x="7814434" y="3094658"/>
            <a:ext cx="642830" cy="518798"/>
          </a:xfrm>
          <a:prstGeom prst="straightConnector1">
            <a:avLst/>
          </a:prstGeom>
          <a:noFill/>
          <a:ln w="9525" cap="flat" cmpd="sng">
            <a:solidFill>
              <a:srgbClr val="A01731"/>
            </a:solidFill>
            <a:prstDash val="solid"/>
            <a:round/>
            <a:headEnd type="none" w="sm" len="sm"/>
            <a:tailEnd type="triangle" w="med" len="med"/>
          </a:ln>
        </p:spPr>
      </p:cxnSp>
      <p:cxnSp>
        <p:nvCxnSpPr>
          <p:cNvPr id="79" name="Google Shape;1710;p42">
            <a:extLst>
              <a:ext uri="{FF2B5EF4-FFF2-40B4-BE49-F238E27FC236}">
                <a16:creationId xmlns:a16="http://schemas.microsoft.com/office/drawing/2014/main" id="{752256A9-0EE9-6C48-A7AE-0B69A4B655B9}"/>
              </a:ext>
            </a:extLst>
          </p:cNvPr>
          <p:cNvCxnSpPr>
            <a:cxnSpLocks/>
            <a:endCxn id="90" idx="1"/>
          </p:cNvCxnSpPr>
          <p:nvPr/>
        </p:nvCxnSpPr>
        <p:spPr>
          <a:xfrm>
            <a:off x="7814434" y="3613455"/>
            <a:ext cx="707398" cy="520305"/>
          </a:xfrm>
          <a:prstGeom prst="straightConnector1">
            <a:avLst/>
          </a:prstGeom>
          <a:noFill/>
          <a:ln w="9525" cap="flat" cmpd="sng">
            <a:solidFill>
              <a:srgbClr val="A01731"/>
            </a:solidFill>
            <a:prstDash val="solid"/>
            <a:round/>
            <a:headEnd type="none" w="sm" len="sm"/>
            <a:tailEnd type="triangle" w="med" len="med"/>
          </a:ln>
        </p:spPr>
      </p:cxnSp>
      <p:sp>
        <p:nvSpPr>
          <p:cNvPr id="85" name="ZoneTexte 84">
            <a:extLst>
              <a:ext uri="{FF2B5EF4-FFF2-40B4-BE49-F238E27FC236}">
                <a16:creationId xmlns:a16="http://schemas.microsoft.com/office/drawing/2014/main" id="{A31494EC-8E0D-3146-BD8A-C064DEB0D86D}"/>
              </a:ext>
            </a:extLst>
          </p:cNvPr>
          <p:cNvSpPr txBox="1"/>
          <p:nvPr/>
        </p:nvSpPr>
        <p:spPr>
          <a:xfrm>
            <a:off x="7828255" y="3378337"/>
            <a:ext cx="1426644" cy="415498"/>
          </a:xfrm>
          <a:prstGeom prst="rect">
            <a:avLst/>
          </a:prstGeom>
          <a:noFill/>
        </p:spPr>
        <p:txBody>
          <a:bodyPr wrap="square" rtlCol="0">
            <a:spAutoFit/>
          </a:bodyPr>
          <a:lstStyle/>
          <a:p>
            <a:pPr algn="ctr"/>
            <a:r>
              <a:rPr lang="fr-FR" sz="1050" dirty="0"/>
              <a:t>Choix option AWS </a:t>
            </a:r>
            <a:r>
              <a:rPr lang="fr-FR" sz="1050" b="1" dirty="0">
                <a:solidFill>
                  <a:srgbClr val="FF0000"/>
                </a:solidFill>
              </a:rPr>
              <a:t>OU</a:t>
            </a:r>
            <a:r>
              <a:rPr lang="fr-FR" sz="1050" b="1" dirty="0"/>
              <a:t> </a:t>
            </a:r>
            <a:r>
              <a:rPr lang="fr-FR" sz="1050" dirty="0"/>
              <a:t>option Interne</a:t>
            </a:r>
          </a:p>
        </p:txBody>
      </p:sp>
      <p:pic>
        <p:nvPicPr>
          <p:cNvPr id="90" name="Google Shape;1711;p42">
            <a:extLst>
              <a:ext uri="{FF2B5EF4-FFF2-40B4-BE49-F238E27FC236}">
                <a16:creationId xmlns:a16="http://schemas.microsoft.com/office/drawing/2014/main" id="{538F5D83-04F6-AB40-AEBB-BE2F43656A24}"/>
              </a:ext>
            </a:extLst>
          </p:cNvPr>
          <p:cNvPicPr preferRelativeResize="0"/>
          <p:nvPr/>
        </p:nvPicPr>
        <p:blipFill rotWithShape="1">
          <a:blip r:embed="rId3">
            <a:alphaModFix/>
          </a:blip>
          <a:srcRect/>
          <a:stretch/>
        </p:blipFill>
        <p:spPr>
          <a:xfrm>
            <a:off x="8521832" y="3847260"/>
            <a:ext cx="646916" cy="573000"/>
          </a:xfrm>
          <a:prstGeom prst="rect">
            <a:avLst/>
          </a:prstGeom>
          <a:noFill/>
          <a:ln>
            <a:noFill/>
          </a:ln>
        </p:spPr>
      </p:pic>
      <p:pic>
        <p:nvPicPr>
          <p:cNvPr id="91" name="Google Shape;1714;p42">
            <a:extLst>
              <a:ext uri="{FF2B5EF4-FFF2-40B4-BE49-F238E27FC236}">
                <a16:creationId xmlns:a16="http://schemas.microsoft.com/office/drawing/2014/main" id="{1F87340D-AC58-594E-8A29-D1B5540783FD}"/>
              </a:ext>
            </a:extLst>
          </p:cNvPr>
          <p:cNvPicPr preferRelativeResize="0"/>
          <p:nvPr/>
        </p:nvPicPr>
        <p:blipFill rotWithShape="1">
          <a:blip r:embed="rId6">
            <a:alphaModFix/>
          </a:blip>
          <a:srcRect l="16230" t="25823" r="14149" b="23782"/>
          <a:stretch/>
        </p:blipFill>
        <p:spPr>
          <a:xfrm>
            <a:off x="8457264" y="2808158"/>
            <a:ext cx="711484" cy="573000"/>
          </a:xfrm>
          <a:prstGeom prst="rect">
            <a:avLst/>
          </a:prstGeom>
          <a:noFill/>
          <a:ln>
            <a:noFill/>
          </a:ln>
        </p:spPr>
      </p:pic>
      <p:pic>
        <p:nvPicPr>
          <p:cNvPr id="99" name="Image 98">
            <a:extLst>
              <a:ext uri="{FF2B5EF4-FFF2-40B4-BE49-F238E27FC236}">
                <a16:creationId xmlns:a16="http://schemas.microsoft.com/office/drawing/2014/main" id="{03E02281-1DDE-3E4A-8515-399BD0247F2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86456" y="602460"/>
            <a:ext cx="1082743" cy="978687"/>
          </a:xfrm>
          <a:prstGeom prst="rect">
            <a:avLst/>
          </a:prstGeom>
        </p:spPr>
      </p:pic>
      <p:sp>
        <p:nvSpPr>
          <p:cNvPr id="33" name="Google Shape;1717;p42"/>
          <p:cNvSpPr txBox="1"/>
          <p:nvPr/>
        </p:nvSpPr>
        <p:spPr>
          <a:xfrm>
            <a:off x="2769874" y="4057039"/>
            <a:ext cx="688414" cy="30777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1000" dirty="0">
                <a:solidFill>
                  <a:schemeClr val="dk1"/>
                </a:solidFill>
                <a:latin typeface="Arial"/>
                <a:ea typeface="Arial"/>
                <a:cs typeface="Arial"/>
                <a:sym typeface="Arial"/>
              </a:rPr>
              <a:t>Opportunité Cloud?</a:t>
            </a:r>
            <a:endParaRPr sz="1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125322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43"/>
          <p:cNvSpPr txBox="1">
            <a:spLocks noGrp="1"/>
          </p:cNvSpPr>
          <p:nvPr>
            <p:ph type="title"/>
          </p:nvPr>
        </p:nvSpPr>
        <p:spPr>
          <a:xfrm>
            <a:off x="250826" y="121196"/>
            <a:ext cx="7200900" cy="1080667"/>
          </a:xfrm>
          <a:prstGeom prst="rect">
            <a:avLst/>
          </a:prstGeom>
          <a:noFill/>
          <a:ln>
            <a:noFill/>
          </a:ln>
        </p:spPr>
        <p:txBody>
          <a:bodyPr spcFirstLastPara="1" wrap="square" lIns="36000" tIns="36000" rIns="0" bIns="0" anchor="t" anchorCtr="0">
            <a:noAutofit/>
          </a:bodyPr>
          <a:lstStyle/>
          <a:p>
            <a:pPr marL="0" lvl="0" indent="0" algn="l" rtl="0">
              <a:lnSpc>
                <a:spcPct val="100000"/>
              </a:lnSpc>
              <a:spcBef>
                <a:spcPts val="0"/>
              </a:spcBef>
              <a:spcAft>
                <a:spcPts val="0"/>
              </a:spcAft>
              <a:buClr>
                <a:schemeClr val="dk2"/>
              </a:buClr>
              <a:buSzPts val="1800"/>
              <a:buFont typeface="Times New Roman"/>
              <a:buNone/>
            </a:pPr>
            <a:r>
              <a:rPr lang="fr-FR" sz="2800"/>
              <a:t>Gouvernance projet Move to Cloud</a:t>
            </a:r>
            <a:endParaRPr/>
          </a:p>
        </p:txBody>
      </p:sp>
      <p:sp>
        <p:nvSpPr>
          <p:cNvPr id="755" name="Google Shape;755;p43"/>
          <p:cNvSpPr txBox="1">
            <a:spLocks noGrp="1"/>
          </p:cNvSpPr>
          <p:nvPr>
            <p:ph type="body" idx="1"/>
          </p:nvPr>
        </p:nvSpPr>
        <p:spPr>
          <a:xfrm>
            <a:off x="250823" y="1562099"/>
            <a:ext cx="8569200" cy="3600600"/>
          </a:xfrm>
          <a:prstGeom prst="rect">
            <a:avLst/>
          </a:prstGeom>
          <a:noFill/>
          <a:ln>
            <a:noFill/>
          </a:ln>
        </p:spPr>
        <p:txBody>
          <a:bodyPr spcFirstLastPara="1" wrap="square" lIns="36000" tIns="0" rIns="0" bIns="0" anchor="t" anchorCtr="0">
            <a:noAutofit/>
          </a:bodyPr>
          <a:lstStyle/>
          <a:p>
            <a:pPr marL="114300" lvl="0" indent="0" algn="l" rtl="0">
              <a:lnSpc>
                <a:spcPct val="100000"/>
              </a:lnSpc>
              <a:spcBef>
                <a:spcPts val="1000"/>
              </a:spcBef>
              <a:spcAft>
                <a:spcPts val="0"/>
              </a:spcAft>
              <a:buSzPts val="1800"/>
              <a:buNone/>
            </a:pPr>
            <a:r>
              <a:rPr lang="fr-FR" sz="1400" dirty="0"/>
              <a:t>La migration dans le Cloud est un projet.</a:t>
            </a:r>
            <a:endParaRPr dirty="0"/>
          </a:p>
          <a:p>
            <a:pPr marL="457200" lvl="0" indent="-342900" algn="l" rtl="0">
              <a:lnSpc>
                <a:spcPct val="100000"/>
              </a:lnSpc>
              <a:spcBef>
                <a:spcPts val="1000"/>
              </a:spcBef>
              <a:spcAft>
                <a:spcPts val="0"/>
              </a:spcAft>
              <a:buSzPts val="1800"/>
              <a:buChar char="•"/>
            </a:pPr>
            <a:r>
              <a:rPr lang="fr-FR" dirty="0"/>
              <a:t>Ce projet s’inscrit dans la roadmap annuelle de l’application, en accord avec les partenaires métier et les priorités</a:t>
            </a:r>
            <a:endParaRPr dirty="0"/>
          </a:p>
          <a:p>
            <a:pPr marL="457200" lvl="0" indent="-342900" algn="l" rtl="0">
              <a:lnSpc>
                <a:spcPct val="100000"/>
              </a:lnSpc>
              <a:spcBef>
                <a:spcPts val="1000"/>
              </a:spcBef>
              <a:spcAft>
                <a:spcPts val="0"/>
              </a:spcAft>
              <a:buSzPts val="1800"/>
              <a:buChar char="•"/>
            </a:pPr>
            <a:r>
              <a:rPr lang="fr-FR" dirty="0"/>
              <a:t>Le Move to Cloud fait l’objet d’une EF spécifique, avec identification des changements à opérer, chiffrage des coûts et délais, définition des solutions de protection des données et de sécurité, validation CFC et </a:t>
            </a:r>
            <a:r>
              <a:rPr lang="fr-FR" dirty="0" err="1"/>
              <a:t>CoProg</a:t>
            </a:r>
            <a:endParaRPr dirty="0"/>
          </a:p>
          <a:p>
            <a:pPr marL="457200" lvl="0" indent="-342900" algn="l" rtl="0">
              <a:lnSpc>
                <a:spcPct val="100000"/>
              </a:lnSpc>
              <a:spcBef>
                <a:spcPts val="1000"/>
              </a:spcBef>
              <a:spcAft>
                <a:spcPts val="0"/>
              </a:spcAft>
              <a:buSzPts val="1800"/>
              <a:buChar char="•"/>
            </a:pPr>
            <a:r>
              <a:rPr lang="fr-FR" dirty="0"/>
              <a:t>Le projet est financé par le portefeuille projet auquel l’application appartient</a:t>
            </a:r>
            <a:endParaRPr dirty="0"/>
          </a:p>
          <a:p>
            <a:pPr marL="914400" lvl="1" indent="-342900" algn="l" rtl="0">
              <a:lnSpc>
                <a:spcPct val="100000"/>
              </a:lnSpc>
              <a:spcBef>
                <a:spcPts val="800"/>
              </a:spcBef>
              <a:spcAft>
                <a:spcPts val="0"/>
              </a:spcAft>
              <a:buSzPts val="1800"/>
              <a:buChar char="–"/>
            </a:pPr>
            <a:r>
              <a:rPr lang="fr-FR" dirty="0"/>
              <a:t>S’il convient de mettre en œuvre un nouveau service au niveau de la Plateforme Cloud, c’est le premier projet demandeur qui finance. Si la temporalité le permet, si deux projets ont besoin d’un upgrade de plateforme dans la même année, on pourra également envisager de partager les coûts.</a:t>
            </a:r>
            <a:endParaRPr dirty="0"/>
          </a:p>
          <a:p>
            <a:pPr marL="914400" lvl="1" indent="-342900" algn="l" rtl="0">
              <a:lnSpc>
                <a:spcPct val="100000"/>
              </a:lnSpc>
              <a:spcBef>
                <a:spcPts val="800"/>
              </a:spcBef>
              <a:spcAft>
                <a:spcPts val="0"/>
              </a:spcAft>
              <a:buSzPts val="1800"/>
              <a:buChar char="–"/>
            </a:pPr>
            <a:r>
              <a:rPr lang="fr-FR" dirty="0"/>
              <a:t>Si des modifications coûteuses de plateforme transverse doivent être mises en œuvre, il pourra être envisagé un abondement financier par le programme IT. </a:t>
            </a:r>
            <a:endParaRPr dirty="0"/>
          </a:p>
        </p:txBody>
      </p:sp>
      <p:sp>
        <p:nvSpPr>
          <p:cNvPr id="756" name="Google Shape;756;p43"/>
          <p:cNvSpPr txBox="1"/>
          <p:nvPr/>
        </p:nvSpPr>
        <p:spPr>
          <a:xfrm>
            <a:off x="0" y="5162550"/>
            <a:ext cx="9144000" cy="573000"/>
          </a:xfrm>
          <a:prstGeom prst="rect">
            <a:avLst/>
          </a:prstGeom>
          <a:solidFill>
            <a:schemeClr val="dk2"/>
          </a:solidFill>
          <a:ln>
            <a:noFill/>
          </a:ln>
        </p:spPr>
        <p:txBody>
          <a:bodyPr spcFirstLastPara="1" wrap="square" lIns="91425" tIns="91425" rIns="91425" bIns="91425" anchor="ctr" anchorCtr="0">
            <a:normAutofit/>
          </a:bodyPr>
          <a:lstStyle/>
          <a:p>
            <a:pPr marL="457200" marR="0" lvl="1" indent="0" algn="l" rtl="0">
              <a:lnSpc>
                <a:spcPct val="80000"/>
              </a:lnSpc>
              <a:spcBef>
                <a:spcPts val="0"/>
              </a:spcBef>
              <a:spcAft>
                <a:spcPts val="0"/>
              </a:spcAft>
              <a:buNone/>
            </a:pPr>
            <a:r>
              <a:rPr lang="fr-FR" sz="1395" b="0" i="0" u="none" strike="noStrike" cap="none">
                <a:solidFill>
                  <a:schemeClr val="lt1"/>
                </a:solidFill>
                <a:latin typeface="Arial"/>
                <a:ea typeface="Arial"/>
                <a:cs typeface="Arial"/>
                <a:sym typeface="Arial"/>
              </a:rPr>
              <a:t>A terme, lorsque la maturité sera aboutie, on peut envisager que le move to Cloud d’applications simples soit traité comme une demande d’évolution en « mode run », sans mise en œuvre d’une comitologie lourde.</a:t>
            </a:r>
            <a:endParaRPr/>
          </a:p>
        </p:txBody>
      </p:sp>
      <p:pic>
        <p:nvPicPr>
          <p:cNvPr id="6" name="Image 5">
            <a:extLst>
              <a:ext uri="{FF2B5EF4-FFF2-40B4-BE49-F238E27FC236}">
                <a16:creationId xmlns:a16="http://schemas.microsoft.com/office/drawing/2014/main" id="{03E02281-1DDE-3E4A-8515-399BD0247F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6456" y="602460"/>
            <a:ext cx="1082743" cy="9786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51" name="Google Shape;1251;p32"/>
          <p:cNvSpPr txBox="1">
            <a:spLocks noGrp="1"/>
          </p:cNvSpPr>
          <p:nvPr>
            <p:ph type="title"/>
          </p:nvPr>
        </p:nvSpPr>
        <p:spPr>
          <a:xfrm>
            <a:off x="467544" y="212640"/>
            <a:ext cx="8208912" cy="412612"/>
          </a:xfrm>
          <a:prstGeom prst="rect">
            <a:avLst/>
          </a:prstGeom>
          <a:noFill/>
          <a:ln>
            <a:noFill/>
          </a:ln>
        </p:spPr>
        <p:txBody>
          <a:bodyPr spcFirstLastPara="1" wrap="square" lIns="36000" tIns="36000" rIns="0" bIns="0" anchor="t" anchorCtr="0">
            <a:noAutofit/>
          </a:bodyPr>
          <a:lstStyle/>
          <a:p>
            <a:pPr marL="0" lvl="0" indent="0" algn="r" rtl="0">
              <a:spcBef>
                <a:spcPts val="0"/>
              </a:spcBef>
              <a:spcAft>
                <a:spcPts val="0"/>
              </a:spcAft>
              <a:buClr>
                <a:srgbClr val="781528"/>
              </a:buClr>
              <a:buSzPts val="2800"/>
              <a:buFont typeface="Times New Roman"/>
              <a:buNone/>
            </a:pPr>
            <a:r>
              <a:rPr lang="fr-FR" sz="2800">
                <a:solidFill>
                  <a:srgbClr val="781528"/>
                </a:solidFill>
              </a:rPr>
              <a:t>Existant                             </a:t>
            </a:r>
            <a:r>
              <a:rPr lang="fr-FR" sz="2800">
                <a:solidFill>
                  <a:schemeClr val="dk1"/>
                </a:solidFill>
              </a:rPr>
              <a:t>Brique monitoring des services</a:t>
            </a:r>
            <a:endParaRPr/>
          </a:p>
        </p:txBody>
      </p:sp>
      <p:sp>
        <p:nvSpPr>
          <p:cNvPr id="1252" name="Google Shape;1252;p32"/>
          <p:cNvSpPr/>
          <p:nvPr/>
        </p:nvSpPr>
        <p:spPr>
          <a:xfrm>
            <a:off x="467544" y="657301"/>
            <a:ext cx="8208912" cy="45719"/>
          </a:xfrm>
          <a:prstGeom prst="homePlate">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55" name="Google Shape;1255;p32"/>
          <p:cNvSpPr txBox="1"/>
          <p:nvPr/>
        </p:nvSpPr>
        <p:spPr>
          <a:xfrm>
            <a:off x="2837399" y="4967040"/>
            <a:ext cx="950503" cy="350482"/>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fr-FR" sz="1400" b="1" dirty="0">
                <a:solidFill>
                  <a:srgbClr val="000000"/>
                </a:solidFill>
                <a:latin typeface="Arial"/>
                <a:ea typeface="Arial"/>
                <a:cs typeface="Arial"/>
                <a:sym typeface="Arial"/>
              </a:rPr>
              <a:t>data center</a:t>
            </a:r>
            <a:endParaRPr dirty="0"/>
          </a:p>
          <a:p>
            <a:pPr marL="0" marR="0" lvl="0" indent="0" algn="ctr" rtl="0">
              <a:lnSpc>
                <a:spcPct val="90000"/>
              </a:lnSpc>
              <a:spcBef>
                <a:spcPts val="0"/>
              </a:spcBef>
              <a:spcAft>
                <a:spcPts val="0"/>
              </a:spcAft>
              <a:buNone/>
            </a:pPr>
            <a:r>
              <a:rPr lang="fr-FR" sz="1400" b="1" dirty="0">
                <a:solidFill>
                  <a:srgbClr val="000000"/>
                </a:solidFill>
                <a:latin typeface="Arial"/>
                <a:ea typeface="Arial"/>
                <a:cs typeface="Arial"/>
                <a:sym typeface="Arial"/>
              </a:rPr>
              <a:t>SwissLife</a:t>
            </a:r>
            <a:endParaRPr sz="1400" b="1" dirty="0">
              <a:solidFill>
                <a:srgbClr val="000000"/>
              </a:solidFill>
              <a:latin typeface="Arial"/>
              <a:ea typeface="Arial"/>
              <a:cs typeface="Arial"/>
              <a:sym typeface="Arial"/>
            </a:endParaRPr>
          </a:p>
        </p:txBody>
      </p:sp>
      <p:sp>
        <p:nvSpPr>
          <p:cNvPr id="1256" name="Google Shape;1256;p32"/>
          <p:cNvSpPr/>
          <p:nvPr/>
        </p:nvSpPr>
        <p:spPr>
          <a:xfrm>
            <a:off x="1556929" y="4706661"/>
            <a:ext cx="935058" cy="623196"/>
          </a:xfrm>
          <a:custGeom>
            <a:avLst/>
            <a:gdLst/>
            <a:ahLst/>
            <a:cxnLst/>
            <a:rect l="l" t="t" r="r" b="b"/>
            <a:pathLst>
              <a:path w="591" h="501" extrusionOk="0">
                <a:moveTo>
                  <a:pt x="545" y="475"/>
                </a:moveTo>
                <a:cubicBezTo>
                  <a:pt x="545" y="338"/>
                  <a:pt x="545" y="204"/>
                  <a:pt x="545" y="68"/>
                </a:cubicBezTo>
                <a:cubicBezTo>
                  <a:pt x="357" y="0"/>
                  <a:pt x="357" y="0"/>
                  <a:pt x="357" y="0"/>
                </a:cubicBezTo>
                <a:cubicBezTo>
                  <a:pt x="357" y="7"/>
                  <a:pt x="357" y="13"/>
                  <a:pt x="357" y="18"/>
                </a:cubicBezTo>
                <a:cubicBezTo>
                  <a:pt x="357" y="162"/>
                  <a:pt x="357" y="306"/>
                  <a:pt x="357" y="450"/>
                </a:cubicBezTo>
                <a:cubicBezTo>
                  <a:pt x="357" y="455"/>
                  <a:pt x="358" y="461"/>
                  <a:pt x="356" y="466"/>
                </a:cubicBezTo>
                <a:cubicBezTo>
                  <a:pt x="355" y="469"/>
                  <a:pt x="352" y="472"/>
                  <a:pt x="349" y="475"/>
                </a:cubicBezTo>
                <a:cubicBezTo>
                  <a:pt x="347" y="472"/>
                  <a:pt x="344" y="469"/>
                  <a:pt x="344" y="466"/>
                </a:cubicBezTo>
                <a:cubicBezTo>
                  <a:pt x="343" y="461"/>
                  <a:pt x="344" y="456"/>
                  <a:pt x="344" y="450"/>
                </a:cubicBezTo>
                <a:cubicBezTo>
                  <a:pt x="344" y="307"/>
                  <a:pt x="344" y="164"/>
                  <a:pt x="344" y="21"/>
                </a:cubicBezTo>
                <a:cubicBezTo>
                  <a:pt x="344" y="15"/>
                  <a:pt x="344" y="10"/>
                  <a:pt x="344" y="3"/>
                </a:cubicBezTo>
                <a:cubicBezTo>
                  <a:pt x="244" y="82"/>
                  <a:pt x="244" y="82"/>
                  <a:pt x="244" y="82"/>
                </a:cubicBezTo>
                <a:cubicBezTo>
                  <a:pt x="243" y="84"/>
                  <a:pt x="243" y="86"/>
                  <a:pt x="243" y="87"/>
                </a:cubicBezTo>
                <a:cubicBezTo>
                  <a:pt x="243" y="116"/>
                  <a:pt x="243" y="144"/>
                  <a:pt x="243" y="173"/>
                </a:cubicBezTo>
                <a:cubicBezTo>
                  <a:pt x="243" y="187"/>
                  <a:pt x="243" y="202"/>
                  <a:pt x="243" y="218"/>
                </a:cubicBezTo>
                <a:cubicBezTo>
                  <a:pt x="159" y="208"/>
                  <a:pt x="159" y="208"/>
                  <a:pt x="159" y="208"/>
                </a:cubicBezTo>
                <a:cubicBezTo>
                  <a:pt x="159" y="215"/>
                  <a:pt x="159" y="221"/>
                  <a:pt x="159" y="227"/>
                </a:cubicBezTo>
                <a:cubicBezTo>
                  <a:pt x="159" y="303"/>
                  <a:pt x="159" y="379"/>
                  <a:pt x="159" y="455"/>
                </a:cubicBezTo>
                <a:cubicBezTo>
                  <a:pt x="159" y="462"/>
                  <a:pt x="154" y="469"/>
                  <a:pt x="151" y="476"/>
                </a:cubicBezTo>
                <a:cubicBezTo>
                  <a:pt x="148" y="469"/>
                  <a:pt x="143" y="461"/>
                  <a:pt x="143" y="454"/>
                </a:cubicBezTo>
                <a:cubicBezTo>
                  <a:pt x="142" y="378"/>
                  <a:pt x="142" y="302"/>
                  <a:pt x="142" y="226"/>
                </a:cubicBezTo>
                <a:cubicBezTo>
                  <a:pt x="142" y="224"/>
                  <a:pt x="142" y="222"/>
                  <a:pt x="142" y="219"/>
                </a:cubicBezTo>
                <a:cubicBezTo>
                  <a:pt x="49" y="281"/>
                  <a:pt x="49" y="281"/>
                  <a:pt x="49" y="281"/>
                </a:cubicBezTo>
                <a:cubicBezTo>
                  <a:pt x="49" y="281"/>
                  <a:pt x="49" y="282"/>
                  <a:pt x="49" y="283"/>
                </a:cubicBezTo>
                <a:cubicBezTo>
                  <a:pt x="47" y="339"/>
                  <a:pt x="48" y="396"/>
                  <a:pt x="48" y="452"/>
                </a:cubicBezTo>
                <a:cubicBezTo>
                  <a:pt x="48" y="460"/>
                  <a:pt x="47" y="468"/>
                  <a:pt x="47" y="477"/>
                </a:cubicBezTo>
                <a:cubicBezTo>
                  <a:pt x="30" y="477"/>
                  <a:pt x="15" y="477"/>
                  <a:pt x="0" y="477"/>
                </a:cubicBezTo>
                <a:cubicBezTo>
                  <a:pt x="0" y="485"/>
                  <a:pt x="0" y="493"/>
                  <a:pt x="0" y="501"/>
                </a:cubicBezTo>
                <a:cubicBezTo>
                  <a:pt x="197" y="501"/>
                  <a:pt x="393" y="501"/>
                  <a:pt x="591" y="501"/>
                </a:cubicBezTo>
                <a:cubicBezTo>
                  <a:pt x="590" y="492"/>
                  <a:pt x="590" y="485"/>
                  <a:pt x="590" y="477"/>
                </a:cubicBezTo>
                <a:cubicBezTo>
                  <a:pt x="574" y="476"/>
                  <a:pt x="560" y="475"/>
                  <a:pt x="545" y="475"/>
                </a:cubicBezTo>
                <a:close/>
                <a:moveTo>
                  <a:pt x="55" y="446"/>
                </a:moveTo>
                <a:cubicBezTo>
                  <a:pt x="58" y="434"/>
                  <a:pt x="45" y="417"/>
                  <a:pt x="68" y="410"/>
                </a:cubicBezTo>
                <a:cubicBezTo>
                  <a:pt x="72" y="446"/>
                  <a:pt x="72" y="446"/>
                  <a:pt x="55" y="446"/>
                </a:cubicBezTo>
                <a:close/>
                <a:moveTo>
                  <a:pt x="58" y="394"/>
                </a:moveTo>
                <a:cubicBezTo>
                  <a:pt x="58" y="381"/>
                  <a:pt x="45" y="364"/>
                  <a:pt x="69" y="355"/>
                </a:cubicBezTo>
                <a:cubicBezTo>
                  <a:pt x="68" y="370"/>
                  <a:pt x="77" y="386"/>
                  <a:pt x="58" y="394"/>
                </a:cubicBezTo>
                <a:close/>
                <a:moveTo>
                  <a:pt x="57" y="338"/>
                </a:moveTo>
                <a:cubicBezTo>
                  <a:pt x="58" y="325"/>
                  <a:pt x="45" y="306"/>
                  <a:pt x="71" y="300"/>
                </a:cubicBezTo>
                <a:cubicBezTo>
                  <a:pt x="66" y="314"/>
                  <a:pt x="79" y="333"/>
                  <a:pt x="57" y="338"/>
                </a:cubicBezTo>
                <a:close/>
                <a:moveTo>
                  <a:pt x="97" y="437"/>
                </a:moveTo>
                <a:cubicBezTo>
                  <a:pt x="97" y="440"/>
                  <a:pt x="92" y="443"/>
                  <a:pt x="90" y="446"/>
                </a:cubicBezTo>
                <a:cubicBezTo>
                  <a:pt x="87" y="443"/>
                  <a:pt x="83" y="440"/>
                  <a:pt x="83" y="437"/>
                </a:cubicBezTo>
                <a:cubicBezTo>
                  <a:pt x="82" y="429"/>
                  <a:pt x="81" y="421"/>
                  <a:pt x="83" y="413"/>
                </a:cubicBezTo>
                <a:cubicBezTo>
                  <a:pt x="84" y="409"/>
                  <a:pt x="90" y="406"/>
                  <a:pt x="93" y="403"/>
                </a:cubicBezTo>
                <a:cubicBezTo>
                  <a:pt x="95" y="404"/>
                  <a:pt x="96" y="405"/>
                  <a:pt x="98" y="406"/>
                </a:cubicBezTo>
                <a:cubicBezTo>
                  <a:pt x="98" y="416"/>
                  <a:pt x="98" y="427"/>
                  <a:pt x="97" y="437"/>
                </a:cubicBezTo>
                <a:close/>
                <a:moveTo>
                  <a:pt x="85" y="387"/>
                </a:moveTo>
                <a:cubicBezTo>
                  <a:pt x="87" y="373"/>
                  <a:pt x="72" y="354"/>
                  <a:pt x="98" y="344"/>
                </a:cubicBezTo>
                <a:cubicBezTo>
                  <a:pt x="95" y="361"/>
                  <a:pt x="105" y="379"/>
                  <a:pt x="85" y="387"/>
                </a:cubicBezTo>
                <a:close/>
                <a:moveTo>
                  <a:pt x="84" y="328"/>
                </a:moveTo>
                <a:cubicBezTo>
                  <a:pt x="87" y="313"/>
                  <a:pt x="72" y="294"/>
                  <a:pt x="99" y="285"/>
                </a:cubicBezTo>
                <a:cubicBezTo>
                  <a:pt x="94" y="302"/>
                  <a:pt x="107" y="321"/>
                  <a:pt x="84" y="328"/>
                </a:cubicBezTo>
                <a:close/>
                <a:moveTo>
                  <a:pt x="130" y="434"/>
                </a:moveTo>
                <a:cubicBezTo>
                  <a:pt x="129" y="437"/>
                  <a:pt x="124" y="442"/>
                  <a:pt x="120" y="442"/>
                </a:cubicBezTo>
                <a:cubicBezTo>
                  <a:pt x="117" y="442"/>
                  <a:pt x="112" y="437"/>
                  <a:pt x="111" y="433"/>
                </a:cubicBezTo>
                <a:cubicBezTo>
                  <a:pt x="110" y="423"/>
                  <a:pt x="111" y="413"/>
                  <a:pt x="111" y="401"/>
                </a:cubicBezTo>
                <a:cubicBezTo>
                  <a:pt x="117" y="400"/>
                  <a:pt x="123" y="399"/>
                  <a:pt x="130" y="397"/>
                </a:cubicBezTo>
                <a:cubicBezTo>
                  <a:pt x="130" y="410"/>
                  <a:pt x="131" y="422"/>
                  <a:pt x="130" y="434"/>
                </a:cubicBezTo>
                <a:close/>
                <a:moveTo>
                  <a:pt x="113" y="379"/>
                </a:moveTo>
                <a:cubicBezTo>
                  <a:pt x="107" y="343"/>
                  <a:pt x="109" y="339"/>
                  <a:pt x="129" y="336"/>
                </a:cubicBezTo>
                <a:cubicBezTo>
                  <a:pt x="133" y="376"/>
                  <a:pt x="132" y="378"/>
                  <a:pt x="113" y="379"/>
                </a:cubicBezTo>
                <a:close/>
                <a:moveTo>
                  <a:pt x="114" y="318"/>
                </a:moveTo>
                <a:cubicBezTo>
                  <a:pt x="105" y="290"/>
                  <a:pt x="109" y="278"/>
                  <a:pt x="128" y="271"/>
                </a:cubicBezTo>
                <a:cubicBezTo>
                  <a:pt x="134" y="304"/>
                  <a:pt x="132" y="310"/>
                  <a:pt x="114" y="318"/>
                </a:cubicBezTo>
                <a:close/>
                <a:moveTo>
                  <a:pt x="197" y="439"/>
                </a:moveTo>
                <a:cubicBezTo>
                  <a:pt x="189" y="439"/>
                  <a:pt x="182" y="439"/>
                  <a:pt x="175" y="439"/>
                </a:cubicBezTo>
                <a:cubicBezTo>
                  <a:pt x="175" y="425"/>
                  <a:pt x="175" y="411"/>
                  <a:pt x="175" y="397"/>
                </a:cubicBezTo>
                <a:cubicBezTo>
                  <a:pt x="182" y="397"/>
                  <a:pt x="189" y="397"/>
                  <a:pt x="197" y="397"/>
                </a:cubicBezTo>
                <a:cubicBezTo>
                  <a:pt x="197" y="411"/>
                  <a:pt x="197" y="424"/>
                  <a:pt x="197" y="439"/>
                </a:cubicBezTo>
                <a:close/>
                <a:moveTo>
                  <a:pt x="197" y="372"/>
                </a:moveTo>
                <a:cubicBezTo>
                  <a:pt x="172" y="377"/>
                  <a:pt x="170" y="375"/>
                  <a:pt x="175" y="329"/>
                </a:cubicBezTo>
                <a:cubicBezTo>
                  <a:pt x="182" y="330"/>
                  <a:pt x="189" y="331"/>
                  <a:pt x="197" y="332"/>
                </a:cubicBezTo>
                <a:cubicBezTo>
                  <a:pt x="197" y="347"/>
                  <a:pt x="197" y="360"/>
                  <a:pt x="197" y="372"/>
                </a:cubicBezTo>
                <a:close/>
                <a:moveTo>
                  <a:pt x="196" y="310"/>
                </a:moveTo>
                <a:cubicBezTo>
                  <a:pt x="189" y="309"/>
                  <a:pt x="182" y="308"/>
                  <a:pt x="175" y="307"/>
                </a:cubicBezTo>
                <a:cubicBezTo>
                  <a:pt x="175" y="292"/>
                  <a:pt x="175" y="279"/>
                  <a:pt x="175" y="266"/>
                </a:cubicBezTo>
                <a:cubicBezTo>
                  <a:pt x="200" y="263"/>
                  <a:pt x="201" y="265"/>
                  <a:pt x="196" y="310"/>
                </a:cubicBezTo>
                <a:close/>
                <a:moveTo>
                  <a:pt x="233" y="439"/>
                </a:moveTo>
                <a:cubicBezTo>
                  <a:pt x="233" y="440"/>
                  <a:pt x="222" y="441"/>
                  <a:pt x="215" y="442"/>
                </a:cubicBezTo>
                <a:cubicBezTo>
                  <a:pt x="215" y="426"/>
                  <a:pt x="215" y="413"/>
                  <a:pt x="215" y="394"/>
                </a:cubicBezTo>
                <a:cubicBezTo>
                  <a:pt x="223" y="397"/>
                  <a:pt x="233" y="399"/>
                  <a:pt x="233" y="401"/>
                </a:cubicBezTo>
                <a:cubicBezTo>
                  <a:pt x="235" y="414"/>
                  <a:pt x="235" y="426"/>
                  <a:pt x="233" y="439"/>
                </a:cubicBezTo>
                <a:close/>
                <a:moveTo>
                  <a:pt x="233" y="376"/>
                </a:moveTo>
                <a:cubicBezTo>
                  <a:pt x="228" y="376"/>
                  <a:pt x="222" y="376"/>
                  <a:pt x="215" y="375"/>
                </a:cubicBezTo>
                <a:cubicBezTo>
                  <a:pt x="215" y="361"/>
                  <a:pt x="215" y="348"/>
                  <a:pt x="215" y="333"/>
                </a:cubicBezTo>
                <a:cubicBezTo>
                  <a:pt x="238" y="336"/>
                  <a:pt x="238" y="337"/>
                  <a:pt x="233" y="376"/>
                </a:cubicBezTo>
                <a:close/>
                <a:moveTo>
                  <a:pt x="233" y="313"/>
                </a:moveTo>
                <a:cubicBezTo>
                  <a:pt x="215" y="317"/>
                  <a:pt x="211" y="318"/>
                  <a:pt x="216" y="269"/>
                </a:cubicBezTo>
                <a:cubicBezTo>
                  <a:pt x="237" y="270"/>
                  <a:pt x="240" y="277"/>
                  <a:pt x="233" y="313"/>
                </a:cubicBezTo>
                <a:close/>
                <a:moveTo>
                  <a:pt x="322" y="66"/>
                </a:moveTo>
                <a:cubicBezTo>
                  <a:pt x="320" y="87"/>
                  <a:pt x="331" y="111"/>
                  <a:pt x="300" y="117"/>
                </a:cubicBezTo>
                <a:cubicBezTo>
                  <a:pt x="294" y="83"/>
                  <a:pt x="295" y="80"/>
                  <a:pt x="322" y="66"/>
                </a:cubicBezTo>
                <a:close/>
                <a:moveTo>
                  <a:pt x="279" y="96"/>
                </a:moveTo>
                <a:cubicBezTo>
                  <a:pt x="276" y="115"/>
                  <a:pt x="287" y="135"/>
                  <a:pt x="259" y="143"/>
                </a:cubicBezTo>
                <a:cubicBezTo>
                  <a:pt x="259" y="124"/>
                  <a:pt x="252" y="106"/>
                  <a:pt x="279" y="96"/>
                </a:cubicBezTo>
                <a:close/>
                <a:moveTo>
                  <a:pt x="254" y="441"/>
                </a:moveTo>
                <a:cubicBezTo>
                  <a:pt x="254" y="429"/>
                  <a:pt x="254" y="415"/>
                  <a:pt x="254" y="401"/>
                </a:cubicBezTo>
                <a:cubicBezTo>
                  <a:pt x="280" y="396"/>
                  <a:pt x="272" y="414"/>
                  <a:pt x="273" y="425"/>
                </a:cubicBezTo>
                <a:cubicBezTo>
                  <a:pt x="275" y="438"/>
                  <a:pt x="271" y="447"/>
                  <a:pt x="254" y="441"/>
                </a:cubicBezTo>
                <a:close/>
                <a:moveTo>
                  <a:pt x="271" y="379"/>
                </a:moveTo>
                <a:cubicBezTo>
                  <a:pt x="269" y="379"/>
                  <a:pt x="267" y="380"/>
                  <a:pt x="264" y="380"/>
                </a:cubicBezTo>
                <a:cubicBezTo>
                  <a:pt x="261" y="380"/>
                  <a:pt x="258" y="379"/>
                  <a:pt x="254" y="379"/>
                </a:cubicBezTo>
                <a:cubicBezTo>
                  <a:pt x="254" y="364"/>
                  <a:pt x="254" y="351"/>
                  <a:pt x="254" y="338"/>
                </a:cubicBezTo>
                <a:cubicBezTo>
                  <a:pt x="276" y="339"/>
                  <a:pt x="277" y="341"/>
                  <a:pt x="271" y="379"/>
                </a:cubicBezTo>
                <a:close/>
                <a:moveTo>
                  <a:pt x="271" y="316"/>
                </a:moveTo>
                <a:cubicBezTo>
                  <a:pt x="251" y="320"/>
                  <a:pt x="250" y="317"/>
                  <a:pt x="254" y="276"/>
                </a:cubicBezTo>
                <a:cubicBezTo>
                  <a:pt x="276" y="277"/>
                  <a:pt x="277" y="279"/>
                  <a:pt x="271" y="316"/>
                </a:cubicBezTo>
                <a:close/>
                <a:moveTo>
                  <a:pt x="259" y="201"/>
                </a:moveTo>
                <a:cubicBezTo>
                  <a:pt x="259" y="185"/>
                  <a:pt x="251" y="165"/>
                  <a:pt x="276" y="158"/>
                </a:cubicBezTo>
                <a:cubicBezTo>
                  <a:pt x="282" y="192"/>
                  <a:pt x="281" y="194"/>
                  <a:pt x="259" y="201"/>
                </a:cubicBezTo>
                <a:close/>
                <a:moveTo>
                  <a:pt x="321" y="435"/>
                </a:moveTo>
                <a:cubicBezTo>
                  <a:pt x="314" y="436"/>
                  <a:pt x="307" y="437"/>
                  <a:pt x="301" y="439"/>
                </a:cubicBezTo>
                <a:cubicBezTo>
                  <a:pt x="294" y="401"/>
                  <a:pt x="296" y="398"/>
                  <a:pt x="321" y="397"/>
                </a:cubicBezTo>
                <a:cubicBezTo>
                  <a:pt x="321" y="410"/>
                  <a:pt x="321" y="422"/>
                  <a:pt x="321" y="435"/>
                </a:cubicBezTo>
                <a:close/>
                <a:moveTo>
                  <a:pt x="299" y="373"/>
                </a:moveTo>
                <a:cubicBezTo>
                  <a:pt x="296" y="333"/>
                  <a:pt x="296" y="333"/>
                  <a:pt x="321" y="332"/>
                </a:cubicBezTo>
                <a:cubicBezTo>
                  <a:pt x="324" y="370"/>
                  <a:pt x="324" y="370"/>
                  <a:pt x="299" y="373"/>
                </a:cubicBezTo>
                <a:close/>
                <a:moveTo>
                  <a:pt x="300" y="309"/>
                </a:moveTo>
                <a:cubicBezTo>
                  <a:pt x="294" y="275"/>
                  <a:pt x="295" y="272"/>
                  <a:pt x="320" y="265"/>
                </a:cubicBezTo>
                <a:cubicBezTo>
                  <a:pt x="325" y="305"/>
                  <a:pt x="325" y="305"/>
                  <a:pt x="300" y="309"/>
                </a:cubicBezTo>
                <a:close/>
                <a:moveTo>
                  <a:pt x="302" y="244"/>
                </a:moveTo>
                <a:cubicBezTo>
                  <a:pt x="293" y="214"/>
                  <a:pt x="295" y="208"/>
                  <a:pt x="322" y="199"/>
                </a:cubicBezTo>
                <a:cubicBezTo>
                  <a:pt x="319" y="217"/>
                  <a:pt x="333" y="241"/>
                  <a:pt x="302" y="244"/>
                </a:cubicBezTo>
                <a:close/>
                <a:moveTo>
                  <a:pt x="301" y="180"/>
                </a:moveTo>
                <a:cubicBezTo>
                  <a:pt x="294" y="147"/>
                  <a:pt x="295" y="144"/>
                  <a:pt x="320" y="134"/>
                </a:cubicBezTo>
                <a:cubicBezTo>
                  <a:pt x="326" y="170"/>
                  <a:pt x="325" y="172"/>
                  <a:pt x="301" y="180"/>
                </a:cubicBezTo>
                <a:close/>
                <a:moveTo>
                  <a:pt x="501" y="98"/>
                </a:moveTo>
                <a:cubicBezTo>
                  <a:pt x="533" y="104"/>
                  <a:pt x="526" y="106"/>
                  <a:pt x="525" y="137"/>
                </a:cubicBezTo>
                <a:cubicBezTo>
                  <a:pt x="500" y="141"/>
                  <a:pt x="497" y="136"/>
                  <a:pt x="501" y="98"/>
                </a:cubicBezTo>
                <a:close/>
                <a:moveTo>
                  <a:pt x="387" y="58"/>
                </a:moveTo>
                <a:cubicBezTo>
                  <a:pt x="398" y="62"/>
                  <a:pt x="407" y="65"/>
                  <a:pt x="417" y="69"/>
                </a:cubicBezTo>
                <a:cubicBezTo>
                  <a:pt x="417" y="82"/>
                  <a:pt x="417" y="95"/>
                  <a:pt x="417" y="108"/>
                </a:cubicBezTo>
                <a:cubicBezTo>
                  <a:pt x="381" y="101"/>
                  <a:pt x="381" y="101"/>
                  <a:pt x="387" y="58"/>
                </a:cubicBezTo>
                <a:close/>
                <a:moveTo>
                  <a:pt x="417" y="174"/>
                </a:moveTo>
                <a:cubicBezTo>
                  <a:pt x="382" y="168"/>
                  <a:pt x="382" y="168"/>
                  <a:pt x="387" y="130"/>
                </a:cubicBezTo>
                <a:cubicBezTo>
                  <a:pt x="418" y="128"/>
                  <a:pt x="420" y="131"/>
                  <a:pt x="417" y="174"/>
                </a:cubicBezTo>
                <a:close/>
                <a:moveTo>
                  <a:pt x="417" y="435"/>
                </a:moveTo>
                <a:cubicBezTo>
                  <a:pt x="407" y="435"/>
                  <a:pt x="397" y="435"/>
                  <a:pt x="386" y="435"/>
                </a:cubicBezTo>
                <a:cubicBezTo>
                  <a:pt x="386" y="421"/>
                  <a:pt x="386" y="407"/>
                  <a:pt x="386" y="392"/>
                </a:cubicBezTo>
                <a:cubicBezTo>
                  <a:pt x="397" y="394"/>
                  <a:pt x="407" y="395"/>
                  <a:pt x="417" y="397"/>
                </a:cubicBezTo>
                <a:cubicBezTo>
                  <a:pt x="417" y="410"/>
                  <a:pt x="417" y="422"/>
                  <a:pt x="417" y="435"/>
                </a:cubicBezTo>
                <a:close/>
                <a:moveTo>
                  <a:pt x="417" y="368"/>
                </a:moveTo>
                <a:cubicBezTo>
                  <a:pt x="407" y="368"/>
                  <a:pt x="397" y="368"/>
                  <a:pt x="386" y="368"/>
                </a:cubicBezTo>
                <a:cubicBezTo>
                  <a:pt x="386" y="354"/>
                  <a:pt x="386" y="342"/>
                  <a:pt x="386" y="327"/>
                </a:cubicBezTo>
                <a:cubicBezTo>
                  <a:pt x="398" y="329"/>
                  <a:pt x="407" y="331"/>
                  <a:pt x="417" y="332"/>
                </a:cubicBezTo>
                <a:cubicBezTo>
                  <a:pt x="417" y="345"/>
                  <a:pt x="417" y="356"/>
                  <a:pt x="417" y="368"/>
                </a:cubicBezTo>
                <a:close/>
                <a:moveTo>
                  <a:pt x="388" y="259"/>
                </a:moveTo>
                <a:cubicBezTo>
                  <a:pt x="397" y="261"/>
                  <a:pt x="407" y="263"/>
                  <a:pt x="417" y="265"/>
                </a:cubicBezTo>
                <a:cubicBezTo>
                  <a:pt x="417" y="278"/>
                  <a:pt x="417" y="290"/>
                  <a:pt x="417" y="305"/>
                </a:cubicBezTo>
                <a:cubicBezTo>
                  <a:pt x="381" y="302"/>
                  <a:pt x="380" y="300"/>
                  <a:pt x="388" y="259"/>
                </a:cubicBezTo>
                <a:close/>
                <a:moveTo>
                  <a:pt x="416" y="239"/>
                </a:moveTo>
                <a:cubicBezTo>
                  <a:pt x="381" y="235"/>
                  <a:pt x="380" y="234"/>
                  <a:pt x="387" y="193"/>
                </a:cubicBezTo>
                <a:cubicBezTo>
                  <a:pt x="422" y="200"/>
                  <a:pt x="422" y="200"/>
                  <a:pt x="416" y="239"/>
                </a:cubicBezTo>
                <a:close/>
                <a:moveTo>
                  <a:pt x="444" y="80"/>
                </a:moveTo>
                <a:cubicBezTo>
                  <a:pt x="475" y="83"/>
                  <a:pt x="476" y="85"/>
                  <a:pt x="472" y="123"/>
                </a:cubicBezTo>
                <a:cubicBezTo>
                  <a:pt x="442" y="123"/>
                  <a:pt x="439" y="118"/>
                  <a:pt x="444" y="80"/>
                </a:cubicBezTo>
                <a:close/>
                <a:moveTo>
                  <a:pt x="471" y="187"/>
                </a:moveTo>
                <a:cubicBezTo>
                  <a:pt x="462" y="186"/>
                  <a:pt x="453" y="184"/>
                  <a:pt x="443" y="182"/>
                </a:cubicBezTo>
                <a:cubicBezTo>
                  <a:pt x="443" y="169"/>
                  <a:pt x="443" y="157"/>
                  <a:pt x="443" y="145"/>
                </a:cubicBezTo>
                <a:cubicBezTo>
                  <a:pt x="474" y="146"/>
                  <a:pt x="477" y="151"/>
                  <a:pt x="471" y="187"/>
                </a:cubicBezTo>
                <a:close/>
                <a:moveTo>
                  <a:pt x="472" y="250"/>
                </a:moveTo>
                <a:cubicBezTo>
                  <a:pt x="462" y="248"/>
                  <a:pt x="453" y="246"/>
                  <a:pt x="443" y="244"/>
                </a:cubicBezTo>
                <a:cubicBezTo>
                  <a:pt x="443" y="232"/>
                  <a:pt x="443" y="220"/>
                  <a:pt x="443" y="208"/>
                </a:cubicBezTo>
                <a:cubicBezTo>
                  <a:pt x="475" y="211"/>
                  <a:pt x="475" y="211"/>
                  <a:pt x="472" y="250"/>
                </a:cubicBezTo>
                <a:close/>
                <a:moveTo>
                  <a:pt x="472" y="437"/>
                </a:moveTo>
                <a:cubicBezTo>
                  <a:pt x="463" y="437"/>
                  <a:pt x="454" y="437"/>
                  <a:pt x="443" y="437"/>
                </a:cubicBezTo>
                <a:cubicBezTo>
                  <a:pt x="443" y="424"/>
                  <a:pt x="443" y="412"/>
                  <a:pt x="443" y="399"/>
                </a:cubicBezTo>
                <a:cubicBezTo>
                  <a:pt x="453" y="399"/>
                  <a:pt x="462" y="399"/>
                  <a:pt x="472" y="400"/>
                </a:cubicBezTo>
                <a:cubicBezTo>
                  <a:pt x="472" y="413"/>
                  <a:pt x="472" y="424"/>
                  <a:pt x="472" y="437"/>
                </a:cubicBezTo>
                <a:close/>
                <a:moveTo>
                  <a:pt x="471" y="376"/>
                </a:moveTo>
                <a:cubicBezTo>
                  <a:pt x="462" y="375"/>
                  <a:pt x="453" y="375"/>
                  <a:pt x="444" y="374"/>
                </a:cubicBezTo>
                <a:cubicBezTo>
                  <a:pt x="443" y="367"/>
                  <a:pt x="442" y="362"/>
                  <a:pt x="442" y="356"/>
                </a:cubicBezTo>
                <a:cubicBezTo>
                  <a:pt x="442" y="350"/>
                  <a:pt x="442" y="344"/>
                  <a:pt x="442" y="339"/>
                </a:cubicBezTo>
                <a:cubicBezTo>
                  <a:pt x="473" y="331"/>
                  <a:pt x="477" y="336"/>
                  <a:pt x="471" y="376"/>
                </a:cubicBezTo>
                <a:close/>
                <a:moveTo>
                  <a:pt x="470" y="313"/>
                </a:moveTo>
                <a:cubicBezTo>
                  <a:pt x="461" y="312"/>
                  <a:pt x="453" y="312"/>
                  <a:pt x="444" y="310"/>
                </a:cubicBezTo>
                <a:cubicBezTo>
                  <a:pt x="444" y="297"/>
                  <a:pt x="444" y="284"/>
                  <a:pt x="444" y="270"/>
                </a:cubicBezTo>
                <a:cubicBezTo>
                  <a:pt x="476" y="273"/>
                  <a:pt x="479" y="277"/>
                  <a:pt x="470" y="313"/>
                </a:cubicBezTo>
                <a:close/>
                <a:moveTo>
                  <a:pt x="525" y="439"/>
                </a:moveTo>
                <a:cubicBezTo>
                  <a:pt x="517" y="439"/>
                  <a:pt x="510" y="439"/>
                  <a:pt x="500" y="439"/>
                </a:cubicBezTo>
                <a:cubicBezTo>
                  <a:pt x="500" y="427"/>
                  <a:pt x="500" y="416"/>
                  <a:pt x="500" y="405"/>
                </a:cubicBezTo>
                <a:cubicBezTo>
                  <a:pt x="509" y="405"/>
                  <a:pt x="516" y="405"/>
                  <a:pt x="525" y="405"/>
                </a:cubicBezTo>
                <a:cubicBezTo>
                  <a:pt x="525" y="417"/>
                  <a:pt x="525" y="427"/>
                  <a:pt x="525" y="439"/>
                </a:cubicBezTo>
                <a:close/>
                <a:moveTo>
                  <a:pt x="525" y="378"/>
                </a:moveTo>
                <a:cubicBezTo>
                  <a:pt x="497" y="382"/>
                  <a:pt x="496" y="380"/>
                  <a:pt x="501" y="342"/>
                </a:cubicBezTo>
                <a:cubicBezTo>
                  <a:pt x="510" y="342"/>
                  <a:pt x="517" y="343"/>
                  <a:pt x="525" y="344"/>
                </a:cubicBezTo>
                <a:cubicBezTo>
                  <a:pt x="525" y="356"/>
                  <a:pt x="525" y="367"/>
                  <a:pt x="525" y="378"/>
                </a:cubicBezTo>
                <a:close/>
                <a:moveTo>
                  <a:pt x="524" y="319"/>
                </a:moveTo>
                <a:cubicBezTo>
                  <a:pt x="497" y="320"/>
                  <a:pt x="496" y="319"/>
                  <a:pt x="501" y="281"/>
                </a:cubicBezTo>
                <a:cubicBezTo>
                  <a:pt x="527" y="281"/>
                  <a:pt x="529" y="283"/>
                  <a:pt x="524" y="319"/>
                </a:cubicBezTo>
                <a:close/>
                <a:moveTo>
                  <a:pt x="501" y="219"/>
                </a:moveTo>
                <a:cubicBezTo>
                  <a:pt x="510" y="221"/>
                  <a:pt x="517" y="223"/>
                  <a:pt x="525" y="225"/>
                </a:cubicBezTo>
                <a:cubicBezTo>
                  <a:pt x="525" y="231"/>
                  <a:pt x="526" y="237"/>
                  <a:pt x="526" y="243"/>
                </a:cubicBezTo>
                <a:cubicBezTo>
                  <a:pt x="526" y="248"/>
                  <a:pt x="526" y="253"/>
                  <a:pt x="526" y="258"/>
                </a:cubicBezTo>
                <a:cubicBezTo>
                  <a:pt x="496" y="261"/>
                  <a:pt x="496" y="253"/>
                  <a:pt x="501" y="219"/>
                </a:cubicBezTo>
                <a:close/>
                <a:moveTo>
                  <a:pt x="524" y="199"/>
                </a:moveTo>
                <a:cubicBezTo>
                  <a:pt x="498" y="198"/>
                  <a:pt x="496" y="195"/>
                  <a:pt x="501" y="160"/>
                </a:cubicBezTo>
                <a:cubicBezTo>
                  <a:pt x="528" y="163"/>
                  <a:pt x="529" y="165"/>
                  <a:pt x="524" y="199"/>
                </a:cubicBezTo>
                <a:close/>
              </a:path>
            </a:pathLst>
          </a:custGeom>
          <a:solidFill>
            <a:srgbClr val="325C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rgbClr val="000000"/>
              </a:solidFill>
              <a:latin typeface="Arial"/>
              <a:ea typeface="Arial"/>
              <a:cs typeface="Arial"/>
              <a:sym typeface="Arial"/>
            </a:endParaRPr>
          </a:p>
        </p:txBody>
      </p:sp>
      <p:pic>
        <p:nvPicPr>
          <p:cNvPr id="1257" name="Google Shape;1257;p32"/>
          <p:cNvPicPr preferRelativeResize="0"/>
          <p:nvPr/>
        </p:nvPicPr>
        <p:blipFill rotWithShape="1">
          <a:blip r:embed="rId3">
            <a:alphaModFix/>
          </a:blip>
          <a:srcRect/>
          <a:stretch/>
        </p:blipFill>
        <p:spPr>
          <a:xfrm>
            <a:off x="1590748" y="1133952"/>
            <a:ext cx="1230259" cy="702880"/>
          </a:xfrm>
          <a:prstGeom prst="rect">
            <a:avLst/>
          </a:prstGeom>
          <a:noFill/>
          <a:ln>
            <a:noFill/>
          </a:ln>
        </p:spPr>
      </p:pic>
      <p:sp>
        <p:nvSpPr>
          <p:cNvPr id="1258" name="Google Shape;1258;p32"/>
          <p:cNvSpPr txBox="1"/>
          <p:nvPr/>
        </p:nvSpPr>
        <p:spPr>
          <a:xfrm>
            <a:off x="2934013" y="1308264"/>
            <a:ext cx="950503" cy="350482"/>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fr-FR" sz="1400" b="1" dirty="0">
                <a:solidFill>
                  <a:srgbClr val="000000"/>
                </a:solidFill>
                <a:latin typeface="Arial"/>
                <a:ea typeface="Arial"/>
                <a:cs typeface="Arial"/>
                <a:sym typeface="Arial"/>
              </a:rPr>
              <a:t>AWS</a:t>
            </a:r>
            <a:endParaRPr dirty="0"/>
          </a:p>
          <a:p>
            <a:pPr marL="0" marR="0" lvl="0" indent="0" algn="ctr" rtl="0">
              <a:lnSpc>
                <a:spcPct val="90000"/>
              </a:lnSpc>
              <a:spcBef>
                <a:spcPts val="0"/>
              </a:spcBef>
              <a:spcAft>
                <a:spcPts val="0"/>
              </a:spcAft>
              <a:buNone/>
            </a:pPr>
            <a:r>
              <a:rPr lang="fr-FR" sz="1400" b="1" dirty="0">
                <a:solidFill>
                  <a:srgbClr val="000000"/>
                </a:solidFill>
                <a:latin typeface="Arial"/>
                <a:ea typeface="Arial"/>
                <a:cs typeface="Arial"/>
                <a:sym typeface="Arial"/>
              </a:rPr>
              <a:t>SwissLife</a:t>
            </a:r>
            <a:endParaRPr sz="1400" b="1" dirty="0">
              <a:solidFill>
                <a:srgbClr val="000000"/>
              </a:solidFill>
              <a:latin typeface="Arial"/>
              <a:ea typeface="Arial"/>
              <a:cs typeface="Arial"/>
              <a:sym typeface="Arial"/>
            </a:endParaRPr>
          </a:p>
        </p:txBody>
      </p:sp>
      <p:sp>
        <p:nvSpPr>
          <p:cNvPr id="1259" name="Google Shape;1259;p32"/>
          <p:cNvSpPr/>
          <p:nvPr/>
        </p:nvSpPr>
        <p:spPr>
          <a:xfrm rot="10800000" flipH="1">
            <a:off x="1534679" y="4631361"/>
            <a:ext cx="2572658" cy="738907"/>
          </a:xfrm>
          <a:prstGeom prst="rect">
            <a:avLst/>
          </a:prstGeom>
          <a:solidFill>
            <a:srgbClr val="F2F2F2">
              <a:alpha val="34901"/>
            </a:srgbClr>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260" name="Google Shape;1260;p32"/>
          <p:cNvSpPr/>
          <p:nvPr/>
        </p:nvSpPr>
        <p:spPr>
          <a:xfrm rot="10800000" flipH="1">
            <a:off x="1556313" y="1088730"/>
            <a:ext cx="2572658" cy="738907"/>
          </a:xfrm>
          <a:prstGeom prst="rect">
            <a:avLst/>
          </a:prstGeom>
          <a:solidFill>
            <a:srgbClr val="F2F2F2">
              <a:alpha val="34901"/>
            </a:srgbClr>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a:ea typeface="Arial"/>
              <a:cs typeface="Arial"/>
              <a:sym typeface="Arial"/>
            </a:endParaRPr>
          </a:p>
        </p:txBody>
      </p:sp>
      <p:sp>
        <p:nvSpPr>
          <p:cNvPr id="1265" name="Google Shape;1265;p32"/>
          <p:cNvSpPr/>
          <p:nvPr/>
        </p:nvSpPr>
        <p:spPr>
          <a:xfrm>
            <a:off x="1545828" y="1098754"/>
            <a:ext cx="3573369" cy="4258856"/>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266" name="Google Shape;1266;p32"/>
          <p:cNvSpPr/>
          <p:nvPr/>
        </p:nvSpPr>
        <p:spPr>
          <a:xfrm>
            <a:off x="5302786" y="1330239"/>
            <a:ext cx="3373669" cy="4047541"/>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280" name="Google Shape;1280;p32"/>
          <p:cNvSpPr txBox="1"/>
          <p:nvPr/>
        </p:nvSpPr>
        <p:spPr>
          <a:xfrm>
            <a:off x="5324419" y="3694810"/>
            <a:ext cx="1568157" cy="1188206"/>
          </a:xfrm>
          <a:prstGeom prst="rect">
            <a:avLst/>
          </a:prstGeom>
          <a:noFill/>
          <a:ln w="9525" cap="flat" cmpd="sng">
            <a:solidFill>
              <a:srgbClr val="D8D8D8"/>
            </a:solidFill>
            <a:prstDash val="solid"/>
            <a:round/>
            <a:headEnd type="none" w="sm" len="sm"/>
            <a:tailEnd type="none" w="sm" len="sm"/>
          </a:ln>
        </p:spPr>
        <p:txBody>
          <a:bodyPr spcFirstLastPara="1" wrap="square" lIns="0" tIns="0" rIns="0" bIns="0" anchor="t" anchorCtr="0">
            <a:noAutofit/>
          </a:bodyPr>
          <a:lstStyle/>
          <a:p>
            <a:pPr marL="171450" marR="0" lvl="0" indent="-171450" algn="l" rtl="0">
              <a:lnSpc>
                <a:spcPct val="90000"/>
              </a:lnSpc>
              <a:spcBef>
                <a:spcPts val="0"/>
              </a:spcBef>
              <a:spcAft>
                <a:spcPts val="0"/>
              </a:spcAft>
              <a:buFontTx/>
              <a:buChar char="-"/>
            </a:pPr>
            <a:r>
              <a:rPr lang="fr-FR" sz="900" i="1" dirty="0">
                <a:solidFill>
                  <a:srgbClr val="000000"/>
                </a:solidFill>
                <a:latin typeface="Arial"/>
                <a:ea typeface="Arial"/>
                <a:cs typeface="Arial"/>
                <a:sym typeface="Arial"/>
              </a:rPr>
              <a:t>Données sécurisé car     stockage </a:t>
            </a:r>
            <a:r>
              <a:rPr lang="fr-FR" sz="900" i="1" dirty="0" err="1">
                <a:solidFill>
                  <a:srgbClr val="000000"/>
                </a:solidFill>
                <a:latin typeface="Arial"/>
                <a:ea typeface="Arial"/>
                <a:cs typeface="Arial"/>
                <a:sym typeface="Arial"/>
              </a:rPr>
              <a:t>OnPrem</a:t>
            </a:r>
            <a:endParaRPr lang="fr-FR" sz="900" i="1" dirty="0">
              <a:solidFill>
                <a:srgbClr val="000000"/>
              </a:solidFill>
              <a:latin typeface="Arial"/>
              <a:ea typeface="Arial"/>
              <a:cs typeface="Arial"/>
              <a:sym typeface="Arial"/>
            </a:endParaRPr>
          </a:p>
          <a:p>
            <a:pPr marL="171450" marR="0" lvl="0" indent="-171450" algn="l" rtl="0">
              <a:lnSpc>
                <a:spcPct val="90000"/>
              </a:lnSpc>
              <a:spcBef>
                <a:spcPts val="0"/>
              </a:spcBef>
              <a:spcAft>
                <a:spcPts val="0"/>
              </a:spcAft>
              <a:buFontTx/>
              <a:buChar char="-"/>
            </a:pPr>
            <a:endParaRPr lang="fr-FR" sz="900" i="1" dirty="0">
              <a:solidFill>
                <a:srgbClr val="000000"/>
              </a:solidFill>
              <a:latin typeface="Arial"/>
              <a:ea typeface="Arial"/>
              <a:cs typeface="Arial"/>
              <a:sym typeface="Arial"/>
            </a:endParaRPr>
          </a:p>
          <a:p>
            <a:pPr marL="171450" indent="-171450">
              <a:lnSpc>
                <a:spcPct val="90000"/>
              </a:lnSpc>
              <a:buFontTx/>
              <a:buChar char="-"/>
            </a:pPr>
            <a:r>
              <a:rPr lang="fr-FR" sz="900" i="1" dirty="0"/>
              <a:t>Bande </a:t>
            </a:r>
            <a:r>
              <a:rPr lang="fr-FR" sz="900" i="1" dirty="0" err="1"/>
              <a:t>passsante</a:t>
            </a:r>
            <a:r>
              <a:rPr lang="fr-FR" sz="900" i="1" dirty="0"/>
              <a:t> entre cloud et </a:t>
            </a:r>
            <a:r>
              <a:rPr lang="fr-FR" sz="900" i="1" dirty="0" err="1"/>
              <a:t>Onprem</a:t>
            </a:r>
            <a:r>
              <a:rPr lang="fr-FR" sz="900" i="1" dirty="0"/>
              <a:t> préservée</a:t>
            </a:r>
          </a:p>
          <a:p>
            <a:pPr marL="171450" indent="-171450">
              <a:lnSpc>
                <a:spcPct val="90000"/>
              </a:lnSpc>
              <a:buFontTx/>
              <a:buChar char="-"/>
            </a:pPr>
            <a:r>
              <a:rPr lang="fr-FR" sz="900" i="1" dirty="0"/>
              <a:t> </a:t>
            </a:r>
          </a:p>
          <a:p>
            <a:pPr marL="171450" indent="-171450">
              <a:lnSpc>
                <a:spcPct val="90000"/>
              </a:lnSpc>
              <a:buFontTx/>
              <a:buChar char="-"/>
            </a:pPr>
            <a:r>
              <a:rPr lang="fr-FR" sz="900" i="1" dirty="0"/>
              <a:t>Bonne performance</a:t>
            </a:r>
            <a:endParaRPr sz="900" i="1" dirty="0"/>
          </a:p>
        </p:txBody>
      </p:sp>
      <p:sp>
        <p:nvSpPr>
          <p:cNvPr id="1281" name="Google Shape;1281;p32"/>
          <p:cNvSpPr txBox="1"/>
          <p:nvPr/>
        </p:nvSpPr>
        <p:spPr>
          <a:xfrm>
            <a:off x="7154410" y="3706255"/>
            <a:ext cx="1433721" cy="1527613"/>
          </a:xfrm>
          <a:prstGeom prst="rect">
            <a:avLst/>
          </a:prstGeom>
          <a:noFill/>
          <a:ln w="9525" cap="flat" cmpd="sng">
            <a:solidFill>
              <a:srgbClr val="D8D8D8"/>
            </a:solidFill>
            <a:prstDash val="solid"/>
            <a:round/>
            <a:headEnd type="none" w="sm" len="sm"/>
            <a:tailEnd type="none" w="sm" len="sm"/>
          </a:ln>
        </p:spPr>
        <p:txBody>
          <a:bodyPr spcFirstLastPara="1" wrap="square" lIns="0" tIns="0" rIns="0" bIns="0" anchor="t" anchorCtr="0">
            <a:noAutofit/>
          </a:bodyPr>
          <a:lstStyle/>
          <a:p>
            <a:pPr marL="171450" indent="-171450">
              <a:lnSpc>
                <a:spcPct val="90000"/>
              </a:lnSpc>
              <a:buFontTx/>
              <a:buChar char="-"/>
            </a:pPr>
            <a:r>
              <a:rPr lang="fr-FR" sz="900" i="1" dirty="0"/>
              <a:t>Infra plus complexe</a:t>
            </a:r>
          </a:p>
          <a:p>
            <a:pPr marL="171450" indent="-171450">
              <a:lnSpc>
                <a:spcPct val="90000"/>
              </a:lnSpc>
              <a:buFontTx/>
              <a:buChar char="-"/>
            </a:pPr>
            <a:endParaRPr lang="fr-FR" sz="900" i="1" dirty="0"/>
          </a:p>
          <a:p>
            <a:pPr marL="171450" indent="-171450">
              <a:lnSpc>
                <a:spcPct val="90000"/>
              </a:lnSpc>
              <a:buFontTx/>
              <a:buChar char="-"/>
            </a:pPr>
            <a:r>
              <a:rPr lang="fr-FR" sz="900" i="1" dirty="0"/>
              <a:t>Maintenance plus lourde (maj, run)</a:t>
            </a:r>
          </a:p>
          <a:p>
            <a:pPr marL="171450" indent="-171450">
              <a:lnSpc>
                <a:spcPct val="90000"/>
              </a:lnSpc>
              <a:buFontTx/>
              <a:buChar char="-"/>
            </a:pPr>
            <a:endParaRPr lang="fr-FR" sz="900" i="1" dirty="0"/>
          </a:p>
          <a:p>
            <a:pPr marL="171450" indent="-171450">
              <a:lnSpc>
                <a:spcPct val="90000"/>
              </a:lnSpc>
              <a:buFontTx/>
              <a:buChar char="-"/>
            </a:pPr>
            <a:r>
              <a:rPr lang="fr-FR" sz="900" i="1" dirty="0"/>
              <a:t>Environnement </a:t>
            </a:r>
            <a:r>
              <a:rPr lang="fr-FR" sz="900" i="1" dirty="0" err="1"/>
              <a:t>hpr</a:t>
            </a:r>
            <a:r>
              <a:rPr lang="fr-FR" sz="900" i="1" dirty="0"/>
              <a:t> iso prod </a:t>
            </a:r>
            <a:r>
              <a:rPr lang="fr-FR" sz="900" i="1" dirty="0">
                <a:sym typeface="Wingdings" panose="05000000000000000000" pitchFamily="2" charset="2"/>
              </a:rPr>
              <a:t></a:t>
            </a:r>
            <a:r>
              <a:rPr lang="fr-FR" sz="900" i="1" dirty="0"/>
              <a:t> 4 </a:t>
            </a:r>
            <a:r>
              <a:rPr lang="fr-FR" sz="900" i="1" dirty="0" err="1"/>
              <a:t>load</a:t>
            </a:r>
            <a:r>
              <a:rPr lang="fr-FR" sz="900" i="1" dirty="0"/>
              <a:t> </a:t>
            </a:r>
            <a:r>
              <a:rPr lang="fr-FR" sz="900" i="1" dirty="0" err="1"/>
              <a:t>balancers</a:t>
            </a:r>
            <a:r>
              <a:rPr lang="fr-FR" sz="900" i="1" dirty="0"/>
              <a:t> et 8 </a:t>
            </a:r>
            <a:r>
              <a:rPr lang="fr-FR" sz="900" i="1" dirty="0" err="1"/>
              <a:t>nodes</a:t>
            </a:r>
            <a:r>
              <a:rPr lang="fr-FR" sz="900" i="1" dirty="0"/>
              <a:t> en tout </a:t>
            </a:r>
          </a:p>
          <a:p>
            <a:pPr marL="171450" indent="-171450">
              <a:lnSpc>
                <a:spcPct val="90000"/>
              </a:lnSpc>
              <a:buFontTx/>
              <a:buChar char="-"/>
            </a:pPr>
            <a:endParaRPr lang="fr-FR" sz="900" i="1" dirty="0"/>
          </a:p>
          <a:p>
            <a:pPr marL="171450" indent="-171450">
              <a:lnSpc>
                <a:spcPct val="90000"/>
              </a:lnSpc>
              <a:buFontTx/>
              <a:buChar char="-"/>
            </a:pPr>
            <a:r>
              <a:rPr lang="fr-FR" sz="900" i="1" dirty="0"/>
              <a:t>Stockage évolutif uniquement via GDIOX</a:t>
            </a:r>
            <a:endParaRPr sz="900" i="1" dirty="0"/>
          </a:p>
        </p:txBody>
      </p:sp>
      <p:sp>
        <p:nvSpPr>
          <p:cNvPr id="1285" name="Google Shape;1285;p32"/>
          <p:cNvSpPr/>
          <p:nvPr/>
        </p:nvSpPr>
        <p:spPr>
          <a:xfrm>
            <a:off x="5308578" y="3349809"/>
            <a:ext cx="1583999" cy="2031542"/>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286" name="Google Shape;1286;p32"/>
          <p:cNvSpPr/>
          <p:nvPr/>
        </p:nvSpPr>
        <p:spPr>
          <a:xfrm>
            <a:off x="7141472" y="3335436"/>
            <a:ext cx="1458831" cy="1927170"/>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nvGrpSpPr>
          <p:cNvPr id="1287" name="Google Shape;1287;p32"/>
          <p:cNvGrpSpPr/>
          <p:nvPr/>
        </p:nvGrpSpPr>
        <p:grpSpPr>
          <a:xfrm>
            <a:off x="5793780" y="3335436"/>
            <a:ext cx="821653" cy="291880"/>
            <a:chOff x="619564" y="2126860"/>
            <a:chExt cx="1543152" cy="613660"/>
          </a:xfrm>
        </p:grpSpPr>
        <p:sp>
          <p:nvSpPr>
            <p:cNvPr id="1288" name="Google Shape;1288;p32"/>
            <p:cNvSpPr/>
            <p:nvPr/>
          </p:nvSpPr>
          <p:spPr>
            <a:xfrm>
              <a:off x="619564" y="2126860"/>
              <a:ext cx="1543152" cy="613660"/>
            </a:xfrm>
            <a:prstGeom prst="roundRect">
              <a:avLst>
                <a:gd name="adj" fmla="val 10000"/>
              </a:avLst>
            </a:prstGeom>
            <a:solidFill>
              <a:srgbClr val="A01A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2"/>
            <p:cNvSpPr txBox="1"/>
            <p:nvPr/>
          </p:nvSpPr>
          <p:spPr>
            <a:xfrm>
              <a:off x="637537" y="2144833"/>
              <a:ext cx="1507206" cy="577714"/>
            </a:xfrm>
            <a:prstGeom prst="rect">
              <a:avLst/>
            </a:prstGeom>
            <a:solidFill>
              <a:schemeClr val="accent1"/>
            </a:solidFill>
            <a:ln>
              <a:noFill/>
            </a:ln>
          </p:spPr>
          <p:txBody>
            <a:bodyPr spcFirstLastPara="1" wrap="square" lIns="30475" tIns="20300" rIns="30475" bIns="20300" anchor="ctr" anchorCtr="0">
              <a:noAutofit/>
            </a:bodyPr>
            <a:lstStyle/>
            <a:p>
              <a:pPr marL="0" marR="0" lvl="0" indent="0" algn="ctr" rtl="0">
                <a:lnSpc>
                  <a:spcPct val="90000"/>
                </a:lnSpc>
                <a:spcBef>
                  <a:spcPts val="0"/>
                </a:spcBef>
                <a:spcAft>
                  <a:spcPts val="0"/>
                </a:spcAft>
                <a:buNone/>
              </a:pPr>
              <a:r>
                <a:rPr lang="fr-FR" sz="800" dirty="0">
                  <a:solidFill>
                    <a:schemeClr val="lt1"/>
                  </a:solidFill>
                  <a:latin typeface="Arial"/>
                  <a:ea typeface="Arial"/>
                  <a:cs typeface="Arial"/>
                  <a:sym typeface="Arial"/>
                </a:rPr>
                <a:t>Avantages</a:t>
              </a:r>
              <a:endParaRPr dirty="0"/>
            </a:p>
          </p:txBody>
        </p:sp>
      </p:grpSp>
      <p:sp>
        <p:nvSpPr>
          <p:cNvPr id="1293" name="Google Shape;1293;p32"/>
          <p:cNvSpPr txBox="1"/>
          <p:nvPr/>
        </p:nvSpPr>
        <p:spPr>
          <a:xfrm>
            <a:off x="6321645" y="831984"/>
            <a:ext cx="2282804" cy="369291"/>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dirty="0">
                <a:solidFill>
                  <a:schemeClr val="dk1"/>
                </a:solidFill>
              </a:rPr>
              <a:t>Solution 1 : hybrides</a:t>
            </a:r>
            <a:endParaRPr dirty="0"/>
          </a:p>
        </p:txBody>
      </p:sp>
      <p:grpSp>
        <p:nvGrpSpPr>
          <p:cNvPr id="1294" name="Google Shape;1294;p32"/>
          <p:cNvGrpSpPr/>
          <p:nvPr/>
        </p:nvGrpSpPr>
        <p:grpSpPr>
          <a:xfrm>
            <a:off x="467544" y="697260"/>
            <a:ext cx="720080" cy="4680520"/>
            <a:chOff x="467544" y="697260"/>
            <a:chExt cx="720080" cy="4680520"/>
          </a:xfrm>
        </p:grpSpPr>
        <p:sp>
          <p:nvSpPr>
            <p:cNvPr id="1295" name="Google Shape;1295;p32"/>
            <p:cNvSpPr/>
            <p:nvPr/>
          </p:nvSpPr>
          <p:spPr>
            <a:xfrm>
              <a:off x="467544" y="697260"/>
              <a:ext cx="720080" cy="468052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pic>
          <p:nvPicPr>
            <p:cNvPr id="1296" name="Google Shape;1296;p32"/>
            <p:cNvPicPr preferRelativeResize="0"/>
            <p:nvPr/>
          </p:nvPicPr>
          <p:blipFill rotWithShape="1">
            <a:blip r:embed="rId4">
              <a:alphaModFix/>
            </a:blip>
            <a:srcRect/>
            <a:stretch/>
          </p:blipFill>
          <p:spPr>
            <a:xfrm>
              <a:off x="623264" y="731308"/>
              <a:ext cx="396000" cy="396000"/>
            </a:xfrm>
            <a:prstGeom prst="rect">
              <a:avLst/>
            </a:prstGeom>
            <a:solidFill>
              <a:schemeClr val="lt1"/>
            </a:solidFill>
            <a:ln>
              <a:noFill/>
            </a:ln>
          </p:spPr>
        </p:pic>
        <p:pic>
          <p:nvPicPr>
            <p:cNvPr id="1297" name="Google Shape;1297;p32"/>
            <p:cNvPicPr preferRelativeResize="0"/>
            <p:nvPr/>
          </p:nvPicPr>
          <p:blipFill rotWithShape="1">
            <a:blip r:embed="rId5">
              <a:alphaModFix/>
            </a:blip>
            <a:srcRect/>
            <a:stretch/>
          </p:blipFill>
          <p:spPr>
            <a:xfrm>
              <a:off x="557330" y="1244628"/>
              <a:ext cx="527868" cy="396000"/>
            </a:xfrm>
            <a:prstGeom prst="rect">
              <a:avLst/>
            </a:prstGeom>
            <a:noFill/>
            <a:ln>
              <a:noFill/>
            </a:ln>
          </p:spPr>
        </p:pic>
        <p:pic>
          <p:nvPicPr>
            <p:cNvPr id="1298" name="Google Shape;1298;p32"/>
            <p:cNvPicPr preferRelativeResize="0"/>
            <p:nvPr/>
          </p:nvPicPr>
          <p:blipFill rotWithShape="1">
            <a:blip r:embed="rId6">
              <a:alphaModFix/>
            </a:blip>
            <a:srcRect/>
            <a:stretch/>
          </p:blipFill>
          <p:spPr>
            <a:xfrm>
              <a:off x="517945" y="2785492"/>
              <a:ext cx="606639" cy="396000"/>
            </a:xfrm>
            <a:prstGeom prst="rect">
              <a:avLst/>
            </a:prstGeom>
            <a:noFill/>
            <a:ln>
              <a:noFill/>
            </a:ln>
          </p:spPr>
        </p:pic>
        <p:pic>
          <p:nvPicPr>
            <p:cNvPr id="1299" name="Google Shape;1299;p32"/>
            <p:cNvPicPr preferRelativeResize="0"/>
            <p:nvPr/>
          </p:nvPicPr>
          <p:blipFill rotWithShape="1">
            <a:blip r:embed="rId7">
              <a:alphaModFix/>
            </a:blip>
            <a:srcRect/>
            <a:stretch/>
          </p:blipFill>
          <p:spPr>
            <a:xfrm>
              <a:off x="638494" y="3298812"/>
              <a:ext cx="365541" cy="396000"/>
            </a:xfrm>
            <a:prstGeom prst="rect">
              <a:avLst/>
            </a:prstGeom>
            <a:noFill/>
            <a:ln>
              <a:noFill/>
            </a:ln>
          </p:spPr>
        </p:pic>
        <p:pic>
          <p:nvPicPr>
            <p:cNvPr id="1300" name="Google Shape;1300;p32"/>
            <p:cNvPicPr preferRelativeResize="0"/>
            <p:nvPr/>
          </p:nvPicPr>
          <p:blipFill rotWithShape="1">
            <a:blip r:embed="rId8">
              <a:alphaModFix/>
            </a:blip>
            <a:srcRect/>
            <a:stretch/>
          </p:blipFill>
          <p:spPr>
            <a:xfrm>
              <a:off x="623264" y="3812132"/>
              <a:ext cx="396000" cy="396000"/>
            </a:xfrm>
            <a:prstGeom prst="rect">
              <a:avLst/>
            </a:prstGeom>
            <a:noFill/>
            <a:ln>
              <a:noFill/>
            </a:ln>
          </p:spPr>
        </p:pic>
        <p:pic>
          <p:nvPicPr>
            <p:cNvPr id="1301" name="Google Shape;1301;p32"/>
            <p:cNvPicPr preferRelativeResize="0"/>
            <p:nvPr/>
          </p:nvPicPr>
          <p:blipFill rotWithShape="1">
            <a:blip r:embed="rId9">
              <a:alphaModFix/>
            </a:blip>
            <a:srcRect/>
            <a:stretch/>
          </p:blipFill>
          <p:spPr>
            <a:xfrm>
              <a:off x="568065" y="2309211"/>
              <a:ext cx="506550" cy="396000"/>
            </a:xfrm>
            <a:prstGeom prst="rect">
              <a:avLst/>
            </a:prstGeom>
            <a:noFill/>
            <a:ln>
              <a:noFill/>
            </a:ln>
          </p:spPr>
        </p:pic>
        <p:pic>
          <p:nvPicPr>
            <p:cNvPr id="1302" name="Google Shape;1302;p32"/>
            <p:cNvPicPr preferRelativeResize="0"/>
            <p:nvPr/>
          </p:nvPicPr>
          <p:blipFill rotWithShape="1">
            <a:blip r:embed="rId10">
              <a:alphaModFix/>
            </a:blip>
            <a:srcRect/>
            <a:stretch/>
          </p:blipFill>
          <p:spPr>
            <a:xfrm>
              <a:off x="623264" y="4324548"/>
              <a:ext cx="396000" cy="396000"/>
            </a:xfrm>
            <a:prstGeom prst="rect">
              <a:avLst/>
            </a:prstGeom>
            <a:noFill/>
            <a:ln>
              <a:noFill/>
            </a:ln>
          </p:spPr>
        </p:pic>
        <p:pic>
          <p:nvPicPr>
            <p:cNvPr id="1303" name="Google Shape;1303;p32"/>
            <p:cNvPicPr preferRelativeResize="0"/>
            <p:nvPr/>
          </p:nvPicPr>
          <p:blipFill rotWithShape="1">
            <a:blip r:embed="rId11">
              <a:alphaModFix/>
            </a:blip>
            <a:srcRect/>
            <a:stretch/>
          </p:blipFill>
          <p:spPr>
            <a:xfrm>
              <a:off x="557264" y="4837868"/>
              <a:ext cx="528000" cy="396000"/>
            </a:xfrm>
            <a:prstGeom prst="rect">
              <a:avLst/>
            </a:prstGeom>
            <a:noFill/>
            <a:ln>
              <a:noFill/>
            </a:ln>
          </p:spPr>
        </p:pic>
      </p:grpSp>
      <p:pic>
        <p:nvPicPr>
          <p:cNvPr id="1304" name="Google Shape;1304;p32"/>
          <p:cNvPicPr preferRelativeResize="0"/>
          <p:nvPr/>
        </p:nvPicPr>
        <p:blipFill rotWithShape="1">
          <a:blip r:embed="rId12">
            <a:alphaModFix/>
          </a:blip>
          <a:srcRect/>
          <a:stretch/>
        </p:blipFill>
        <p:spPr>
          <a:xfrm>
            <a:off x="557264" y="1744220"/>
            <a:ext cx="512416" cy="449280"/>
          </a:xfrm>
          <a:prstGeom prst="rect">
            <a:avLst/>
          </a:prstGeom>
          <a:noFill/>
          <a:ln>
            <a:noFill/>
          </a:ln>
        </p:spPr>
      </p:pic>
      <p:sp>
        <p:nvSpPr>
          <p:cNvPr id="1305" name="Google Shape;1305;p32"/>
          <p:cNvSpPr/>
          <p:nvPr/>
        </p:nvSpPr>
        <p:spPr>
          <a:xfrm>
            <a:off x="467544" y="731306"/>
            <a:ext cx="720080" cy="2054185"/>
          </a:xfrm>
          <a:prstGeom prst="rect">
            <a:avLst/>
          </a:prstGeom>
          <a:solidFill>
            <a:srgbClr val="D8D8D8">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306" name="Google Shape;1306;p32"/>
          <p:cNvSpPr/>
          <p:nvPr/>
        </p:nvSpPr>
        <p:spPr>
          <a:xfrm>
            <a:off x="467544" y="3196976"/>
            <a:ext cx="720080" cy="2189188"/>
          </a:xfrm>
          <a:prstGeom prst="rect">
            <a:avLst/>
          </a:prstGeom>
          <a:solidFill>
            <a:srgbClr val="D8D8D8">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grpSp>
        <p:nvGrpSpPr>
          <p:cNvPr id="2" name="Google Shape;1287;p32">
            <a:extLst>
              <a:ext uri="{FF2B5EF4-FFF2-40B4-BE49-F238E27FC236}">
                <a16:creationId xmlns:a16="http://schemas.microsoft.com/office/drawing/2014/main" id="{150CB49E-5D48-65B7-199B-2BA6B1BD104C}"/>
              </a:ext>
            </a:extLst>
          </p:cNvPr>
          <p:cNvGrpSpPr/>
          <p:nvPr/>
        </p:nvGrpSpPr>
        <p:grpSpPr>
          <a:xfrm>
            <a:off x="7766479" y="3343985"/>
            <a:ext cx="821653" cy="301904"/>
            <a:chOff x="619564" y="2105785"/>
            <a:chExt cx="1543152" cy="634735"/>
          </a:xfrm>
        </p:grpSpPr>
        <p:sp>
          <p:nvSpPr>
            <p:cNvPr id="3" name="Google Shape;1288;p32">
              <a:extLst>
                <a:ext uri="{FF2B5EF4-FFF2-40B4-BE49-F238E27FC236}">
                  <a16:creationId xmlns:a16="http://schemas.microsoft.com/office/drawing/2014/main" id="{63B6B254-F476-DED3-FAC2-23383C4BACF1}"/>
                </a:ext>
              </a:extLst>
            </p:cNvPr>
            <p:cNvSpPr/>
            <p:nvPr/>
          </p:nvSpPr>
          <p:spPr>
            <a:xfrm>
              <a:off x="619564" y="2126860"/>
              <a:ext cx="1543152" cy="613660"/>
            </a:xfrm>
            <a:prstGeom prst="roundRect">
              <a:avLst>
                <a:gd name="adj" fmla="val 10000"/>
              </a:avLst>
            </a:prstGeom>
            <a:solidFill>
              <a:srgbClr val="A01A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89;p32">
              <a:extLst>
                <a:ext uri="{FF2B5EF4-FFF2-40B4-BE49-F238E27FC236}">
                  <a16:creationId xmlns:a16="http://schemas.microsoft.com/office/drawing/2014/main" id="{C5240A3F-3525-536E-9541-DBCE0F69B01D}"/>
                </a:ext>
              </a:extLst>
            </p:cNvPr>
            <p:cNvSpPr txBox="1"/>
            <p:nvPr/>
          </p:nvSpPr>
          <p:spPr>
            <a:xfrm>
              <a:off x="637536" y="2105785"/>
              <a:ext cx="1507207" cy="577715"/>
            </a:xfrm>
            <a:prstGeom prst="rect">
              <a:avLst/>
            </a:prstGeom>
            <a:noFill/>
            <a:ln>
              <a:noFill/>
            </a:ln>
          </p:spPr>
          <p:txBody>
            <a:bodyPr spcFirstLastPara="1" wrap="square" lIns="30475" tIns="20300" rIns="30475" bIns="20300" anchor="ctr" anchorCtr="0">
              <a:noAutofit/>
            </a:bodyPr>
            <a:lstStyle/>
            <a:p>
              <a:pPr marL="0" marR="0" lvl="0" indent="0" algn="ctr" rtl="0">
                <a:lnSpc>
                  <a:spcPct val="90000"/>
                </a:lnSpc>
                <a:spcBef>
                  <a:spcPts val="0"/>
                </a:spcBef>
                <a:spcAft>
                  <a:spcPts val="0"/>
                </a:spcAft>
                <a:buNone/>
              </a:pPr>
              <a:r>
                <a:rPr lang="fr-FR" sz="800" dirty="0">
                  <a:solidFill>
                    <a:schemeClr val="lt1"/>
                  </a:solidFill>
                </a:rPr>
                <a:t>Inconvénients</a:t>
              </a:r>
              <a:endParaRPr dirty="0"/>
            </a:p>
          </p:txBody>
        </p:sp>
      </p:grpSp>
      <p:sp>
        <p:nvSpPr>
          <p:cNvPr id="5" name="Google Shape;1285;p32">
            <a:extLst>
              <a:ext uri="{FF2B5EF4-FFF2-40B4-BE49-F238E27FC236}">
                <a16:creationId xmlns:a16="http://schemas.microsoft.com/office/drawing/2014/main" id="{16FF8FC5-2419-986E-0E4C-039909F9E30E}"/>
              </a:ext>
            </a:extLst>
          </p:cNvPr>
          <p:cNvSpPr/>
          <p:nvPr/>
        </p:nvSpPr>
        <p:spPr>
          <a:xfrm>
            <a:off x="5555556" y="1442242"/>
            <a:ext cx="3020378" cy="1754734"/>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 name="Google Shape;1280;p32">
            <a:extLst>
              <a:ext uri="{FF2B5EF4-FFF2-40B4-BE49-F238E27FC236}">
                <a16:creationId xmlns:a16="http://schemas.microsoft.com/office/drawing/2014/main" id="{3AB1F6F1-5A2F-330A-E39C-A657089E8DEA}"/>
              </a:ext>
            </a:extLst>
          </p:cNvPr>
          <p:cNvSpPr txBox="1"/>
          <p:nvPr/>
        </p:nvSpPr>
        <p:spPr>
          <a:xfrm>
            <a:off x="5647092" y="1752488"/>
            <a:ext cx="2837305" cy="1429004"/>
          </a:xfrm>
          <a:prstGeom prst="rect">
            <a:avLst/>
          </a:prstGeom>
          <a:noFill/>
          <a:ln w="9525" cap="flat" cmpd="sng">
            <a:solidFill>
              <a:srgbClr val="D8D8D8"/>
            </a:solidFill>
            <a:prstDash val="solid"/>
            <a:round/>
            <a:headEnd type="none" w="sm" len="sm"/>
            <a:tailEnd type="none" w="sm" len="sm"/>
          </a:ln>
        </p:spPr>
        <p:txBody>
          <a:bodyPr spcFirstLastPara="1" wrap="square" lIns="0" tIns="0" rIns="0" bIns="0" anchor="t" anchorCtr="0">
            <a:noAutofit/>
          </a:bodyPr>
          <a:lstStyle/>
          <a:p>
            <a:pPr marL="171450" marR="0" lvl="0" indent="-171450" algn="l" rtl="0">
              <a:lnSpc>
                <a:spcPct val="90000"/>
              </a:lnSpc>
              <a:spcBef>
                <a:spcPts val="0"/>
              </a:spcBef>
              <a:spcAft>
                <a:spcPts val="0"/>
              </a:spcAft>
              <a:buFontTx/>
              <a:buChar char="-"/>
            </a:pPr>
            <a:r>
              <a:rPr lang="fr-FR" sz="900" i="1" dirty="0"/>
              <a:t>Cette solution nécessite deux instances Nexus sur le cloud et deux autres instances sur le </a:t>
            </a:r>
            <a:r>
              <a:rPr lang="fr-FR" sz="900" i="1" dirty="0" err="1"/>
              <a:t>OnPrem</a:t>
            </a:r>
            <a:endParaRPr lang="fr-FR" sz="900" i="1" dirty="0"/>
          </a:p>
          <a:p>
            <a:pPr marL="171450" marR="0" lvl="0" indent="-171450" algn="l" rtl="0">
              <a:lnSpc>
                <a:spcPct val="90000"/>
              </a:lnSpc>
              <a:spcBef>
                <a:spcPts val="0"/>
              </a:spcBef>
              <a:spcAft>
                <a:spcPts val="0"/>
              </a:spcAft>
              <a:buFontTx/>
              <a:buChar char="-"/>
            </a:pPr>
            <a:endParaRPr lang="fr-FR" sz="900" i="1" dirty="0"/>
          </a:p>
          <a:p>
            <a:pPr marL="171450" marR="0" lvl="0" indent="-171450" algn="l" rtl="0">
              <a:lnSpc>
                <a:spcPct val="90000"/>
              </a:lnSpc>
              <a:spcBef>
                <a:spcPts val="0"/>
              </a:spcBef>
              <a:spcAft>
                <a:spcPts val="0"/>
              </a:spcAft>
              <a:buFontTx/>
              <a:buChar char="-"/>
            </a:pPr>
            <a:r>
              <a:rPr lang="fr-FR" sz="900" i="1" dirty="0"/>
              <a:t>Cloud : un </a:t>
            </a:r>
            <a:r>
              <a:rPr lang="fr-FR" sz="900" i="1" dirty="0" err="1"/>
              <a:t>load</a:t>
            </a:r>
            <a:r>
              <a:rPr lang="fr-FR" sz="900" i="1" dirty="0"/>
              <a:t> balancer avec 2 </a:t>
            </a:r>
            <a:r>
              <a:rPr lang="fr-FR" sz="900" i="1" dirty="0" err="1"/>
              <a:t>nodes</a:t>
            </a:r>
            <a:endParaRPr lang="fr-FR" sz="900" i="1" dirty="0"/>
          </a:p>
          <a:p>
            <a:pPr marL="171450" marR="0" lvl="0" indent="-171450" algn="l" rtl="0">
              <a:lnSpc>
                <a:spcPct val="90000"/>
              </a:lnSpc>
              <a:spcBef>
                <a:spcPts val="0"/>
              </a:spcBef>
              <a:spcAft>
                <a:spcPts val="0"/>
              </a:spcAft>
              <a:buFontTx/>
              <a:buChar char="-"/>
            </a:pPr>
            <a:endParaRPr lang="fr-FR" sz="900" i="1" dirty="0"/>
          </a:p>
          <a:p>
            <a:pPr marL="171450" marR="0" lvl="0" indent="-171450" algn="l" rtl="0">
              <a:lnSpc>
                <a:spcPct val="90000"/>
              </a:lnSpc>
              <a:spcBef>
                <a:spcPts val="0"/>
              </a:spcBef>
              <a:spcAft>
                <a:spcPts val="0"/>
              </a:spcAft>
              <a:buFontTx/>
              <a:buChar char="-"/>
            </a:pPr>
            <a:r>
              <a:rPr lang="fr-FR" sz="900" i="1" dirty="0" err="1"/>
              <a:t>OnPrem</a:t>
            </a:r>
            <a:r>
              <a:rPr lang="fr-FR" sz="900" i="1" dirty="0"/>
              <a:t>: un </a:t>
            </a:r>
            <a:r>
              <a:rPr lang="fr-FR" sz="900" i="1" dirty="0" err="1"/>
              <a:t>load</a:t>
            </a:r>
            <a:r>
              <a:rPr lang="fr-FR" sz="900" i="1" dirty="0"/>
              <a:t> balancer (vip) avec deux </a:t>
            </a:r>
            <a:r>
              <a:rPr lang="fr-FR" sz="900" i="1" dirty="0" err="1"/>
              <a:t>nodes</a:t>
            </a:r>
            <a:endParaRPr lang="fr-FR" sz="900" i="1" dirty="0"/>
          </a:p>
          <a:p>
            <a:pPr marL="171450" marR="0" lvl="0" indent="-171450" algn="l" rtl="0">
              <a:lnSpc>
                <a:spcPct val="90000"/>
              </a:lnSpc>
              <a:spcBef>
                <a:spcPts val="0"/>
              </a:spcBef>
              <a:spcAft>
                <a:spcPts val="0"/>
              </a:spcAft>
              <a:buFontTx/>
              <a:buChar char="-"/>
            </a:pPr>
            <a:endParaRPr lang="fr-FR" sz="900" i="1" dirty="0"/>
          </a:p>
          <a:p>
            <a:pPr marL="171450" marR="0" lvl="0" indent="-171450" algn="l" rtl="0">
              <a:lnSpc>
                <a:spcPct val="90000"/>
              </a:lnSpc>
              <a:spcBef>
                <a:spcPts val="0"/>
              </a:spcBef>
              <a:spcAft>
                <a:spcPts val="0"/>
              </a:spcAft>
              <a:buFontTx/>
              <a:buChar char="-"/>
            </a:pPr>
            <a:r>
              <a:rPr lang="fr-FR" sz="900" i="1" dirty="0"/>
              <a:t>Les instances cloud font proxy,</a:t>
            </a:r>
          </a:p>
          <a:p>
            <a:pPr marL="171450" marR="0" lvl="0" indent="-171450" algn="l" rtl="0">
              <a:lnSpc>
                <a:spcPct val="90000"/>
              </a:lnSpc>
              <a:spcBef>
                <a:spcPts val="0"/>
              </a:spcBef>
              <a:spcAft>
                <a:spcPts val="0"/>
              </a:spcAft>
              <a:buFontTx/>
              <a:buChar char="-"/>
            </a:pPr>
            <a:endParaRPr lang="fr-FR" sz="900" i="1" dirty="0"/>
          </a:p>
          <a:p>
            <a:pPr marL="171450" marR="0" lvl="0" indent="-171450" algn="l" rtl="0">
              <a:lnSpc>
                <a:spcPct val="90000"/>
              </a:lnSpc>
              <a:spcBef>
                <a:spcPts val="0"/>
              </a:spcBef>
              <a:spcAft>
                <a:spcPts val="0"/>
              </a:spcAft>
              <a:buFontTx/>
              <a:buChar char="-"/>
            </a:pPr>
            <a:r>
              <a:rPr lang="fr-FR" sz="900" i="1" dirty="0"/>
              <a:t>La solution est semblable à la solution opérationnelle actuellement</a:t>
            </a:r>
            <a:endParaRPr sz="900" i="1" dirty="0"/>
          </a:p>
        </p:txBody>
      </p:sp>
    </p:spTree>
    <p:extLst>
      <p:ext uri="{BB962C8B-B14F-4D97-AF65-F5344CB8AC3E}">
        <p14:creationId xmlns:p14="http://schemas.microsoft.com/office/powerpoint/2010/main" val="13743843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44"/>
          <p:cNvSpPr txBox="1">
            <a:spLocks noGrp="1"/>
          </p:cNvSpPr>
          <p:nvPr>
            <p:ph type="title"/>
          </p:nvPr>
        </p:nvSpPr>
        <p:spPr>
          <a:xfrm>
            <a:off x="250826" y="121196"/>
            <a:ext cx="7200900" cy="1080667"/>
          </a:xfrm>
          <a:prstGeom prst="rect">
            <a:avLst/>
          </a:prstGeom>
          <a:noFill/>
          <a:ln>
            <a:noFill/>
          </a:ln>
        </p:spPr>
        <p:txBody>
          <a:bodyPr spcFirstLastPara="1" wrap="square" lIns="36000" tIns="36000" rIns="0" bIns="0" anchor="t" anchorCtr="0">
            <a:noAutofit/>
          </a:bodyPr>
          <a:lstStyle/>
          <a:p>
            <a:pPr marL="0" lvl="0" indent="0" algn="l" rtl="0">
              <a:lnSpc>
                <a:spcPct val="100000"/>
              </a:lnSpc>
              <a:spcBef>
                <a:spcPts val="0"/>
              </a:spcBef>
              <a:spcAft>
                <a:spcPts val="0"/>
              </a:spcAft>
              <a:buClr>
                <a:schemeClr val="dk2"/>
              </a:buClr>
              <a:buSzPts val="1800"/>
              <a:buFont typeface="Times New Roman"/>
              <a:buNone/>
            </a:pPr>
            <a:r>
              <a:rPr lang="fr-FR"/>
              <a:t>Pilotage du catalogue de services</a:t>
            </a:r>
            <a:endParaRPr/>
          </a:p>
        </p:txBody>
      </p:sp>
      <p:sp>
        <p:nvSpPr>
          <p:cNvPr id="763" name="Google Shape;763;p44"/>
          <p:cNvSpPr txBox="1">
            <a:spLocks noGrp="1"/>
          </p:cNvSpPr>
          <p:nvPr>
            <p:ph type="body" idx="1"/>
          </p:nvPr>
        </p:nvSpPr>
        <p:spPr>
          <a:xfrm>
            <a:off x="250823" y="1201863"/>
            <a:ext cx="8569200" cy="3960903"/>
          </a:xfrm>
          <a:prstGeom prst="rect">
            <a:avLst/>
          </a:prstGeom>
          <a:noFill/>
          <a:ln>
            <a:noFill/>
          </a:ln>
        </p:spPr>
        <p:txBody>
          <a:bodyPr spcFirstLastPara="1" wrap="square" lIns="36000" tIns="0" rIns="0" bIns="0" anchor="t" anchorCtr="0">
            <a:normAutofit/>
          </a:bodyPr>
          <a:lstStyle/>
          <a:p>
            <a:pPr marL="457200" lvl="0" indent="-342900" algn="l" rtl="0">
              <a:lnSpc>
                <a:spcPct val="80000"/>
              </a:lnSpc>
              <a:spcBef>
                <a:spcPts val="1000"/>
              </a:spcBef>
              <a:spcAft>
                <a:spcPts val="0"/>
              </a:spcAft>
              <a:buSzPts val="1800"/>
              <a:buChar char="•"/>
            </a:pPr>
            <a:r>
              <a:rPr lang="fr-FR" sz="1360" dirty="0"/>
              <a:t>Principe : Ouverture progressive, itérative des services </a:t>
            </a:r>
            <a:endParaRPr dirty="0"/>
          </a:p>
          <a:p>
            <a:pPr marL="457200" lvl="0" indent="-342900" algn="l" rtl="0">
              <a:lnSpc>
                <a:spcPct val="80000"/>
              </a:lnSpc>
              <a:spcBef>
                <a:spcPts val="1000"/>
              </a:spcBef>
              <a:spcAft>
                <a:spcPts val="0"/>
              </a:spcAft>
              <a:buSzPts val="1800"/>
              <a:buChar char="•"/>
            </a:pPr>
            <a:r>
              <a:rPr lang="fr-FR" sz="1360" dirty="0"/>
              <a:t>L’équipe «  Cloud AWS » identifie les besoins de nouveaux services</a:t>
            </a:r>
            <a:endParaRPr dirty="0"/>
          </a:p>
          <a:p>
            <a:pPr marL="914400" lvl="1" indent="-342900" algn="l" rtl="0">
              <a:lnSpc>
                <a:spcPct val="80000"/>
              </a:lnSpc>
              <a:spcBef>
                <a:spcPts val="800"/>
              </a:spcBef>
              <a:spcAft>
                <a:spcPts val="0"/>
              </a:spcAft>
              <a:buSzPts val="1800"/>
              <a:buChar char="–"/>
            </a:pPr>
            <a:r>
              <a:rPr lang="fr-FR" sz="1190" dirty="0"/>
              <a:t>Dans les débats de la Communauté Cloud ou de la Design </a:t>
            </a:r>
            <a:r>
              <a:rPr lang="fr-FR" sz="1190" dirty="0" err="1"/>
              <a:t>Authority</a:t>
            </a:r>
            <a:endParaRPr dirty="0"/>
          </a:p>
          <a:p>
            <a:pPr marL="914400" lvl="1" indent="-342900" algn="l" rtl="0">
              <a:lnSpc>
                <a:spcPct val="80000"/>
              </a:lnSpc>
              <a:spcBef>
                <a:spcPts val="800"/>
              </a:spcBef>
              <a:spcAft>
                <a:spcPts val="0"/>
              </a:spcAft>
              <a:buSzPts val="1800"/>
              <a:buChar char="–"/>
            </a:pPr>
            <a:r>
              <a:rPr lang="fr-FR" sz="1190" dirty="0"/>
              <a:t>Pendant les EF « Move to Cloud »</a:t>
            </a:r>
            <a:endParaRPr dirty="0"/>
          </a:p>
          <a:p>
            <a:pPr marL="457200" lvl="0" indent="-342900" algn="l" rtl="0">
              <a:lnSpc>
                <a:spcPct val="80000"/>
              </a:lnSpc>
              <a:spcBef>
                <a:spcPts val="1000"/>
              </a:spcBef>
              <a:spcAft>
                <a:spcPts val="0"/>
              </a:spcAft>
              <a:buSzPts val="1800"/>
              <a:buChar char="•"/>
            </a:pPr>
            <a:r>
              <a:rPr lang="fr-FR" sz="1360" dirty="0"/>
              <a:t>Chaque nouveau service envisagé fait l’objet d’une étude </a:t>
            </a:r>
            <a:endParaRPr dirty="0"/>
          </a:p>
          <a:p>
            <a:pPr marL="914400" lvl="1" indent="-342900" algn="l" rtl="0">
              <a:lnSpc>
                <a:spcPct val="80000"/>
              </a:lnSpc>
              <a:spcBef>
                <a:spcPts val="800"/>
              </a:spcBef>
              <a:spcAft>
                <a:spcPts val="0"/>
              </a:spcAft>
              <a:buSzPts val="1800"/>
              <a:buChar char="–"/>
            </a:pPr>
            <a:r>
              <a:rPr lang="fr-FR" sz="1190" dirty="0"/>
              <a:t>Avec les membres de la communauté Cloud : architectes, sécurité, sécurité opérationnelle, </a:t>
            </a:r>
            <a:r>
              <a:rPr lang="fr-FR" sz="1190" dirty="0" err="1"/>
              <a:t>tech</a:t>
            </a:r>
            <a:r>
              <a:rPr lang="fr-FR" sz="1190" dirty="0"/>
              <a:t> lead, experts </a:t>
            </a:r>
            <a:r>
              <a:rPr lang="fr-FR" sz="1190" dirty="0" err="1"/>
              <a:t>DevOps</a:t>
            </a:r>
            <a:r>
              <a:rPr lang="fr-FR" sz="1190" dirty="0"/>
              <a:t>...</a:t>
            </a:r>
            <a:endParaRPr sz="1190" dirty="0"/>
          </a:p>
          <a:p>
            <a:pPr marL="914400" lvl="1" indent="-342900" algn="l" rtl="0">
              <a:lnSpc>
                <a:spcPct val="80000"/>
              </a:lnSpc>
              <a:spcBef>
                <a:spcPts val="800"/>
              </a:spcBef>
              <a:spcAft>
                <a:spcPts val="0"/>
              </a:spcAft>
              <a:buSzPts val="1800"/>
              <a:buChar char="–"/>
            </a:pPr>
            <a:r>
              <a:rPr lang="fr-FR" sz="1190" dirty="0"/>
              <a:t>Cette étude donne lieu à une revue en design </a:t>
            </a:r>
            <a:r>
              <a:rPr lang="fr-FR" sz="1190" dirty="0" err="1"/>
              <a:t>authority</a:t>
            </a:r>
            <a:r>
              <a:rPr lang="fr-FR" sz="1190" dirty="0"/>
              <a:t> et à validation en CFC pour ajout du service au catalogue</a:t>
            </a:r>
            <a:endParaRPr dirty="0"/>
          </a:p>
          <a:p>
            <a:pPr marL="457200" lvl="0" indent="-342900" algn="l" rtl="0">
              <a:lnSpc>
                <a:spcPct val="80000"/>
              </a:lnSpc>
              <a:spcBef>
                <a:spcPts val="1000"/>
              </a:spcBef>
              <a:spcAft>
                <a:spcPts val="0"/>
              </a:spcAft>
              <a:buSzPts val="1800"/>
              <a:buChar char="•"/>
            </a:pPr>
            <a:r>
              <a:rPr lang="fr-FR" sz="1360" dirty="0"/>
              <a:t>Le service est mis à disposition dans la plateforme</a:t>
            </a:r>
            <a:endParaRPr dirty="0"/>
          </a:p>
          <a:p>
            <a:pPr marL="914400" lvl="1" indent="-342900" algn="l" rtl="0">
              <a:lnSpc>
                <a:spcPct val="80000"/>
              </a:lnSpc>
              <a:spcBef>
                <a:spcPts val="800"/>
              </a:spcBef>
              <a:spcAft>
                <a:spcPts val="0"/>
              </a:spcAft>
              <a:buSzPts val="1800"/>
              <a:buChar char="–"/>
            </a:pPr>
            <a:r>
              <a:rPr lang="fr-FR" sz="1190" dirty="0"/>
              <a:t>Développements pour l’intégration à l’offre</a:t>
            </a:r>
            <a:endParaRPr dirty="0"/>
          </a:p>
          <a:p>
            <a:pPr marL="914400" lvl="1" indent="-342900" algn="l" rtl="0">
              <a:lnSpc>
                <a:spcPct val="80000"/>
              </a:lnSpc>
              <a:spcBef>
                <a:spcPts val="800"/>
              </a:spcBef>
              <a:spcAft>
                <a:spcPts val="0"/>
              </a:spcAft>
              <a:buSzPts val="1800"/>
              <a:buChar char="–"/>
            </a:pPr>
            <a:r>
              <a:rPr lang="fr-FR" sz="1190" dirty="0"/>
              <a:t>Documentation des bonnes pratiques d’utilisation du service</a:t>
            </a:r>
            <a:endParaRPr dirty="0"/>
          </a:p>
          <a:p>
            <a:pPr marL="914400" lvl="1" indent="-342900" algn="l" rtl="0">
              <a:lnSpc>
                <a:spcPct val="80000"/>
              </a:lnSpc>
              <a:spcBef>
                <a:spcPts val="800"/>
              </a:spcBef>
              <a:spcAft>
                <a:spcPts val="0"/>
              </a:spcAft>
              <a:buSzPts val="1800"/>
              <a:buChar char="–"/>
            </a:pPr>
            <a:r>
              <a:rPr lang="fr-FR" sz="1190" dirty="0"/>
              <a:t>Attribution des droits d’utilisation du service</a:t>
            </a:r>
            <a:endParaRPr dirty="0"/>
          </a:p>
          <a:p>
            <a:pPr marL="457200" lvl="0" indent="-342900" algn="l" rtl="0">
              <a:lnSpc>
                <a:spcPct val="80000"/>
              </a:lnSpc>
              <a:spcBef>
                <a:spcPts val="1000"/>
              </a:spcBef>
              <a:spcAft>
                <a:spcPts val="0"/>
              </a:spcAft>
              <a:buSzPts val="1800"/>
              <a:buChar char="•"/>
            </a:pPr>
            <a:r>
              <a:rPr lang="fr-FR" sz="1360" dirty="0"/>
              <a:t>Le service passe en mode « </a:t>
            </a:r>
            <a:r>
              <a:rPr lang="fr-FR" sz="1360" dirty="0" err="1"/>
              <a:t>run</a:t>
            </a:r>
            <a:r>
              <a:rPr lang="fr-FR" sz="1360" dirty="0"/>
              <a:t> »</a:t>
            </a:r>
            <a:endParaRPr dirty="0"/>
          </a:p>
          <a:p>
            <a:pPr marL="914400" lvl="1" indent="-342900" algn="l" rtl="0">
              <a:lnSpc>
                <a:spcPct val="80000"/>
              </a:lnSpc>
              <a:spcBef>
                <a:spcPts val="800"/>
              </a:spcBef>
              <a:spcAft>
                <a:spcPts val="0"/>
              </a:spcAft>
              <a:buSzPts val="1800"/>
              <a:buChar char="–"/>
            </a:pPr>
            <a:r>
              <a:rPr lang="fr-FR" sz="1190" dirty="0"/>
              <a:t>Récupération de feedback en réunissant les praticiens (Dev, </a:t>
            </a:r>
            <a:r>
              <a:rPr lang="fr-FR" sz="1190" dirty="0" err="1"/>
              <a:t>Ops</a:t>
            </a:r>
            <a:r>
              <a:rPr lang="fr-FR" sz="1190" dirty="0"/>
              <a:t>, plateforme…)</a:t>
            </a:r>
            <a:endParaRPr dirty="0"/>
          </a:p>
          <a:p>
            <a:pPr marL="914400" lvl="1" indent="-342900" algn="l" rtl="0">
              <a:lnSpc>
                <a:spcPct val="80000"/>
              </a:lnSpc>
              <a:spcBef>
                <a:spcPts val="800"/>
              </a:spcBef>
              <a:spcAft>
                <a:spcPts val="0"/>
              </a:spcAft>
              <a:buSzPts val="1800"/>
              <a:buChar char="–"/>
            </a:pPr>
            <a:r>
              <a:rPr lang="fr-FR" sz="1190" dirty="0"/>
              <a:t>Apport d’améliorations, suivi des mises à jour du fournisseur</a:t>
            </a:r>
            <a:endParaRPr dirty="0"/>
          </a:p>
        </p:txBody>
      </p:sp>
      <p:sp>
        <p:nvSpPr>
          <p:cNvPr id="764" name="Google Shape;764;p44"/>
          <p:cNvSpPr txBox="1"/>
          <p:nvPr/>
        </p:nvSpPr>
        <p:spPr>
          <a:xfrm>
            <a:off x="0" y="5162550"/>
            <a:ext cx="9144000" cy="573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400"/>
              <a:buFont typeface="Arial"/>
              <a:buNone/>
            </a:pPr>
            <a:r>
              <a:rPr lang="fr-FR" b="0" dirty="0">
                <a:solidFill>
                  <a:schemeClr val="lt1"/>
                </a:solidFill>
                <a:latin typeface="Arial"/>
                <a:ea typeface="Arial"/>
                <a:cs typeface="Arial"/>
                <a:sym typeface="Arial"/>
              </a:rPr>
              <a:t>Le premier projet consommateur finance la création du nouveau service dans le catalogue</a:t>
            </a:r>
            <a:endParaRPr sz="1200" dirty="0"/>
          </a:p>
          <a:p>
            <a:pPr marL="0" marR="0" lvl="0" indent="0" algn="ctr" rtl="0">
              <a:spcBef>
                <a:spcPts val="0"/>
              </a:spcBef>
              <a:spcAft>
                <a:spcPts val="0"/>
              </a:spcAft>
              <a:buClr>
                <a:schemeClr val="dk1"/>
              </a:buClr>
              <a:buSzPts val="1400"/>
              <a:buFont typeface="Arial"/>
              <a:buNone/>
            </a:pPr>
            <a:r>
              <a:rPr lang="fr-FR" b="0" dirty="0">
                <a:solidFill>
                  <a:schemeClr val="lt1"/>
                </a:solidFill>
                <a:latin typeface="Arial"/>
                <a:ea typeface="Arial"/>
                <a:cs typeface="Arial"/>
                <a:sym typeface="Arial"/>
              </a:rPr>
              <a:t>Un budget </a:t>
            </a:r>
            <a:r>
              <a:rPr lang="fr-FR" b="0" dirty="0" err="1">
                <a:solidFill>
                  <a:schemeClr val="lt1"/>
                </a:solidFill>
                <a:latin typeface="Arial"/>
                <a:ea typeface="Arial"/>
                <a:cs typeface="Arial"/>
                <a:sym typeface="Arial"/>
              </a:rPr>
              <a:t>run</a:t>
            </a:r>
            <a:r>
              <a:rPr lang="fr-FR" b="0" dirty="0">
                <a:solidFill>
                  <a:schemeClr val="lt1"/>
                </a:solidFill>
                <a:latin typeface="Arial"/>
                <a:ea typeface="Arial"/>
                <a:cs typeface="Arial"/>
                <a:sym typeface="Arial"/>
              </a:rPr>
              <a:t> spécifique à la Plateforme est alloué pour la mise à jour au fil du temps</a:t>
            </a:r>
            <a:endParaRPr b="0" dirty="0">
              <a:solidFill>
                <a:schemeClr val="lt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45"/>
          <p:cNvSpPr txBox="1">
            <a:spLocks noGrp="1"/>
          </p:cNvSpPr>
          <p:nvPr>
            <p:ph type="title"/>
          </p:nvPr>
        </p:nvSpPr>
        <p:spPr>
          <a:xfrm>
            <a:off x="250825" y="121196"/>
            <a:ext cx="8569197" cy="1080667"/>
          </a:xfrm>
          <a:prstGeom prst="rect">
            <a:avLst/>
          </a:prstGeom>
          <a:noFill/>
          <a:ln>
            <a:noFill/>
          </a:ln>
        </p:spPr>
        <p:txBody>
          <a:bodyPr spcFirstLastPara="1" wrap="square" lIns="36000" tIns="36000" rIns="0" bIns="0" anchor="t" anchorCtr="0">
            <a:noAutofit/>
          </a:bodyPr>
          <a:lstStyle/>
          <a:p>
            <a:pPr marL="0" lvl="0" indent="0" algn="l" rtl="0">
              <a:lnSpc>
                <a:spcPct val="100000"/>
              </a:lnSpc>
              <a:spcBef>
                <a:spcPts val="0"/>
              </a:spcBef>
              <a:spcAft>
                <a:spcPts val="0"/>
              </a:spcAft>
              <a:buClr>
                <a:schemeClr val="dk2"/>
              </a:buClr>
              <a:buSzPts val="1800"/>
              <a:buFont typeface="Times New Roman"/>
              <a:buNone/>
            </a:pPr>
            <a:r>
              <a:rPr lang="fr-FR" sz="2800"/>
              <a:t>Bonnes pratiques de mise en œuvre </a:t>
            </a:r>
            <a:endParaRPr/>
          </a:p>
        </p:txBody>
      </p:sp>
      <p:sp>
        <p:nvSpPr>
          <p:cNvPr id="770" name="Google Shape;770;p45"/>
          <p:cNvSpPr txBox="1">
            <a:spLocks noGrp="1"/>
          </p:cNvSpPr>
          <p:nvPr>
            <p:ph type="body" idx="1"/>
          </p:nvPr>
        </p:nvSpPr>
        <p:spPr>
          <a:xfrm>
            <a:off x="250823" y="1273325"/>
            <a:ext cx="8569200" cy="3889442"/>
          </a:xfrm>
          <a:prstGeom prst="rect">
            <a:avLst/>
          </a:prstGeom>
          <a:noFill/>
          <a:ln>
            <a:noFill/>
          </a:ln>
        </p:spPr>
        <p:txBody>
          <a:bodyPr spcFirstLastPara="1" wrap="square" lIns="36000" tIns="0" rIns="0" bIns="0" anchor="t" anchorCtr="0">
            <a:noAutofit/>
          </a:bodyPr>
          <a:lstStyle/>
          <a:p>
            <a:pPr marL="457200" lvl="0" indent="-342900" algn="l" rtl="0">
              <a:lnSpc>
                <a:spcPct val="100000"/>
              </a:lnSpc>
              <a:spcBef>
                <a:spcPts val="1000"/>
              </a:spcBef>
              <a:spcAft>
                <a:spcPts val="0"/>
              </a:spcAft>
              <a:buSzPts val="1800"/>
              <a:buChar char="•"/>
            </a:pPr>
            <a:r>
              <a:rPr lang="fr-FR"/>
              <a:t>Homogénéité des environnements : tous les environnements d’une application sont sur des infrastructures de même type. Soit tout est « on premise », soit tout est « on cloud ».</a:t>
            </a:r>
            <a:endParaRPr/>
          </a:p>
          <a:p>
            <a:pPr marL="457200" lvl="0" indent="-342900" algn="l" rtl="0">
              <a:lnSpc>
                <a:spcPct val="100000"/>
              </a:lnSpc>
              <a:spcBef>
                <a:spcPts val="1000"/>
              </a:spcBef>
              <a:spcAft>
                <a:spcPts val="0"/>
              </a:spcAft>
              <a:buSzPts val="1800"/>
              <a:buChar char="•"/>
            </a:pPr>
            <a:r>
              <a:rPr lang="fr-FR"/>
              <a:t>Progressivité dans la transformation : pour les applicatifs complexes avec de nombreuses briques logicielles, envisager de migrer vers le cloud des briques simples les unes après les autres (dans la mesure où les flux et les performances sont maîtrisables)</a:t>
            </a:r>
            <a:endParaRPr/>
          </a:p>
          <a:p>
            <a:pPr marL="457200" lvl="0" indent="-342900" algn="l" rtl="0">
              <a:lnSpc>
                <a:spcPct val="100000"/>
              </a:lnSpc>
              <a:spcBef>
                <a:spcPts val="1000"/>
              </a:spcBef>
              <a:spcAft>
                <a:spcPts val="0"/>
              </a:spcAft>
              <a:buSzPts val="1800"/>
              <a:buChar char="•"/>
            </a:pPr>
            <a:r>
              <a:rPr lang="fr-FR"/>
              <a:t>Agilité du delivery : on procède par incréments sur les infrastructures de la même façon que sur l’applicatif; on livre des incréments opérationnels le plus souvent possible, on apprend, on complexifie progressivement</a:t>
            </a:r>
            <a:endParaRPr/>
          </a:p>
          <a:p>
            <a:pPr marL="457200" lvl="0" indent="-342900" algn="l" rtl="0">
              <a:lnSpc>
                <a:spcPct val="100000"/>
              </a:lnSpc>
              <a:spcBef>
                <a:spcPts val="1000"/>
              </a:spcBef>
              <a:spcAft>
                <a:spcPts val="0"/>
              </a:spcAft>
              <a:buSzPts val="1800"/>
              <a:buChar char="•"/>
            </a:pPr>
            <a:r>
              <a:rPr lang="fr-FR"/>
              <a:t>Respect des standards et guidelines proposés par la Plateforme Cloud transversale</a:t>
            </a:r>
            <a:endParaRPr/>
          </a:p>
          <a:p>
            <a:pPr marL="457200" lvl="0" indent="-342900" algn="l" rtl="0">
              <a:lnSpc>
                <a:spcPct val="100000"/>
              </a:lnSpc>
              <a:spcBef>
                <a:spcPts val="1000"/>
              </a:spcBef>
              <a:spcAft>
                <a:spcPts val="0"/>
              </a:spcAft>
              <a:buSzPts val="1800"/>
              <a:buChar char="•"/>
            </a:pPr>
            <a:r>
              <a:rPr lang="fr-FR"/>
              <a:t>Cloud–optimized : Utilisation raisonnée des services managés</a:t>
            </a:r>
            <a:endParaRPr/>
          </a:p>
          <a:p>
            <a:pPr marL="457200" lvl="0" indent="-342900" algn="l" rtl="0">
              <a:lnSpc>
                <a:spcPct val="100000"/>
              </a:lnSpc>
              <a:spcBef>
                <a:spcPts val="1000"/>
              </a:spcBef>
              <a:spcAft>
                <a:spcPts val="0"/>
              </a:spcAft>
              <a:buSzPts val="1800"/>
              <a:buChar char="•"/>
            </a:pPr>
            <a:r>
              <a:rPr lang="fr-FR"/>
              <a:t>Démarrer avec une version à jour des templates et donc mettre à </a:t>
            </a:r>
            <a:endParaRPr/>
          </a:p>
          <a:p>
            <a:pPr marL="446088" lvl="0" indent="0" algn="l" rtl="0">
              <a:lnSpc>
                <a:spcPct val="100000"/>
              </a:lnSpc>
              <a:spcBef>
                <a:spcPts val="0"/>
              </a:spcBef>
              <a:spcAft>
                <a:spcPts val="0"/>
              </a:spcAft>
              <a:buSzPts val="1800"/>
              <a:buNone/>
            </a:pPr>
            <a:r>
              <a:rPr lang="fr-FR"/>
              <a:t>niveau l’application autant que possible (lutte contre la dette techn) </a:t>
            </a:r>
            <a:endParaRPr/>
          </a:p>
          <a:p>
            <a:pPr marL="457200" lvl="0" indent="-228600" algn="l" rtl="0">
              <a:lnSpc>
                <a:spcPct val="100000"/>
              </a:lnSpc>
              <a:spcBef>
                <a:spcPts val="1000"/>
              </a:spcBef>
              <a:spcAft>
                <a:spcPts val="0"/>
              </a:spcAft>
              <a:buSzPts val="1800"/>
              <a:buNone/>
            </a:pPr>
            <a:endParaRPr/>
          </a:p>
          <a:p>
            <a:pPr marL="457200" lvl="0" indent="-228600" algn="l" rtl="0">
              <a:lnSpc>
                <a:spcPct val="100000"/>
              </a:lnSpc>
              <a:spcBef>
                <a:spcPts val="0"/>
              </a:spcBef>
              <a:spcAft>
                <a:spcPts val="0"/>
              </a:spcAft>
              <a:buSzPts val="1800"/>
              <a:buNone/>
            </a:pPr>
            <a:endParaRPr/>
          </a:p>
        </p:txBody>
      </p:sp>
      <p:pic>
        <p:nvPicPr>
          <p:cNvPr id="771" name="Google Shape;771;p45" descr="Une image contenant capture d’écran&#10;&#10;Description générée automatiquement"/>
          <p:cNvPicPr preferRelativeResize="0"/>
          <p:nvPr/>
        </p:nvPicPr>
        <p:blipFill rotWithShape="1">
          <a:blip r:embed="rId3">
            <a:alphaModFix/>
          </a:blip>
          <a:srcRect/>
          <a:stretch/>
        </p:blipFill>
        <p:spPr>
          <a:xfrm>
            <a:off x="5745869" y="3441468"/>
            <a:ext cx="3398129" cy="2127495"/>
          </a:xfrm>
          <a:prstGeom prst="rect">
            <a:avLst/>
          </a:prstGeom>
          <a:solidFill>
            <a:srgbClr val="F2F2F2"/>
          </a:solid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826" y="121196"/>
            <a:ext cx="8569324" cy="1080542"/>
          </a:xfrm>
        </p:spPr>
        <p:txBody>
          <a:bodyPr/>
          <a:lstStyle/>
          <a:p>
            <a:r>
              <a:rPr lang="fr-FR" dirty="0"/>
              <a:t>Prochaines étapes : actions proposées</a:t>
            </a:r>
          </a:p>
        </p:txBody>
      </p:sp>
      <p:graphicFrame>
        <p:nvGraphicFramePr>
          <p:cNvPr id="4" name="Tableau 3"/>
          <p:cNvGraphicFramePr>
            <a:graphicFrameLocks noGrp="1"/>
          </p:cNvGraphicFramePr>
          <p:nvPr>
            <p:extLst>
              <p:ext uri="{D42A27DB-BD31-4B8C-83A1-F6EECF244321}">
                <p14:modId xmlns:p14="http://schemas.microsoft.com/office/powerpoint/2010/main" val="3155871317"/>
              </p:ext>
            </p:extLst>
          </p:nvPr>
        </p:nvGraphicFramePr>
        <p:xfrm>
          <a:off x="250823" y="1201738"/>
          <a:ext cx="8424615" cy="3230955"/>
        </p:xfrm>
        <a:graphic>
          <a:graphicData uri="http://schemas.openxmlformats.org/drawingml/2006/table">
            <a:tbl>
              <a:tblPr firstRow="1" bandRow="1">
                <a:tableStyleId>{5C22544A-7EE6-4342-B048-85BDC9FD1C3A}</a:tableStyleId>
              </a:tblPr>
              <a:tblGrid>
                <a:gridCol w="6121377">
                  <a:extLst>
                    <a:ext uri="{9D8B030D-6E8A-4147-A177-3AD203B41FA5}">
                      <a16:colId xmlns:a16="http://schemas.microsoft.com/office/drawing/2014/main" val="1768155502"/>
                    </a:ext>
                  </a:extLst>
                </a:gridCol>
                <a:gridCol w="1224136">
                  <a:extLst>
                    <a:ext uri="{9D8B030D-6E8A-4147-A177-3AD203B41FA5}">
                      <a16:colId xmlns:a16="http://schemas.microsoft.com/office/drawing/2014/main" val="3377507548"/>
                    </a:ext>
                  </a:extLst>
                </a:gridCol>
                <a:gridCol w="1079102">
                  <a:extLst>
                    <a:ext uri="{9D8B030D-6E8A-4147-A177-3AD203B41FA5}">
                      <a16:colId xmlns:a16="http://schemas.microsoft.com/office/drawing/2014/main" val="2181529050"/>
                    </a:ext>
                  </a:extLst>
                </a:gridCol>
              </a:tblGrid>
              <a:tr h="231800">
                <a:tc>
                  <a:txBody>
                    <a:bodyPr/>
                    <a:lstStyle/>
                    <a:p>
                      <a:r>
                        <a:rPr lang="fr-FR" sz="1200" dirty="0"/>
                        <a:t>Action</a:t>
                      </a:r>
                    </a:p>
                  </a:txBody>
                  <a:tcPr/>
                </a:tc>
                <a:tc>
                  <a:txBody>
                    <a:bodyPr/>
                    <a:lstStyle/>
                    <a:p>
                      <a:r>
                        <a:rPr lang="fr-FR" sz="1200" dirty="0"/>
                        <a:t>Acteur</a:t>
                      </a:r>
                    </a:p>
                  </a:txBody>
                  <a:tcPr/>
                </a:tc>
                <a:tc>
                  <a:txBody>
                    <a:bodyPr/>
                    <a:lstStyle/>
                    <a:p>
                      <a:r>
                        <a:rPr lang="fr-FR" sz="1200" dirty="0"/>
                        <a:t>Délai</a:t>
                      </a:r>
                    </a:p>
                  </a:txBody>
                  <a:tcPr/>
                </a:tc>
                <a:extLst>
                  <a:ext uri="{0D108BD9-81ED-4DB2-BD59-A6C34878D82A}">
                    <a16:rowId xmlns:a16="http://schemas.microsoft.com/office/drawing/2014/main" val="160908023"/>
                  </a:ext>
                </a:extLst>
              </a:tr>
              <a:tr h="283073">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Modifier le DEX pour prise en compte du choix cloud interne ou cloud AWS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Architecture</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01/2020</a:t>
                      </a:r>
                    </a:p>
                  </a:txBody>
                  <a:tcPr marL="36000" marR="36000" marT="36000" marB="36000"/>
                </a:tc>
                <a:extLst>
                  <a:ext uri="{0D108BD9-81ED-4DB2-BD59-A6C34878D82A}">
                    <a16:rowId xmlns:a16="http://schemas.microsoft.com/office/drawing/2014/main" val="4016140805"/>
                  </a:ext>
                </a:extLst>
              </a:tr>
              <a:tr h="278675">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Modifier le dossier de sécurité pour prise en compte spécificités Cloud AWS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ISRM</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03/2020</a:t>
                      </a:r>
                    </a:p>
                  </a:txBody>
                  <a:tcPr marL="36000" marR="36000" marT="36000" marB="36000"/>
                </a:tc>
                <a:extLst>
                  <a:ext uri="{0D108BD9-81ED-4DB2-BD59-A6C34878D82A}">
                    <a16:rowId xmlns:a16="http://schemas.microsoft.com/office/drawing/2014/main" val="3220380678"/>
                  </a:ext>
                </a:extLst>
              </a:tr>
              <a:tr h="296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100" kern="1200" baseline="0" dirty="0">
                          <a:solidFill>
                            <a:schemeClr val="dk1"/>
                          </a:solidFill>
                          <a:latin typeface="+mn-lt"/>
                          <a:ea typeface="+mn-ea"/>
                          <a:cs typeface="+mn-cs"/>
                        </a:rPr>
                        <a:t>Présenter principes de gouvernance projet à communauté des projets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DSI</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1100" b="0" i="0" u="none" strike="noStrike" kern="1200" cap="none" spc="0" normalizeH="0" baseline="0" noProof="0" dirty="0">
                          <a:ln>
                            <a:noFill/>
                          </a:ln>
                          <a:solidFill>
                            <a:srgbClr val="000000"/>
                          </a:solidFill>
                          <a:effectLst/>
                          <a:uLnTx/>
                          <a:uFillTx/>
                          <a:latin typeface="Arial"/>
                          <a:ea typeface="+mn-ea"/>
                          <a:cs typeface="+mn-cs"/>
                          <a:sym typeface="Arial"/>
                        </a:rPr>
                        <a:t>01/2020</a:t>
                      </a:r>
                    </a:p>
                  </a:txBody>
                  <a:tcPr marL="36000" marR="36000" marT="36000" marB="36000"/>
                </a:tc>
                <a:extLst>
                  <a:ext uri="{0D108BD9-81ED-4DB2-BD59-A6C34878D82A}">
                    <a16:rowId xmlns:a16="http://schemas.microsoft.com/office/drawing/2014/main" val="2335970463"/>
                  </a:ext>
                </a:extLst>
              </a:tr>
              <a:tr h="290468">
                <a:tc>
                  <a:txBody>
                    <a:bodyPr/>
                    <a:lstStyle/>
                    <a:p>
                      <a:pPr marL="0" lvl="1" indent="0">
                        <a:buFont typeface="Arial" panose="020B0604020202020204" pitchFamily="34" charset="0"/>
                        <a:buNone/>
                      </a:pPr>
                      <a:r>
                        <a:rPr lang="fr-FR" sz="1100" dirty="0"/>
                        <a:t>Etablir avec les métiers la liste des applications</a:t>
                      </a:r>
                      <a:r>
                        <a:rPr lang="fr-FR" sz="1100" baseline="0" dirty="0"/>
                        <a:t> candidates au Cloud en 2021</a:t>
                      </a: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DDE</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1100" b="0" i="0" u="none" strike="noStrike" kern="1200" cap="none" spc="0" normalizeH="0" baseline="0" noProof="0" dirty="0">
                          <a:ln>
                            <a:noFill/>
                          </a:ln>
                          <a:solidFill>
                            <a:srgbClr val="000000"/>
                          </a:solidFill>
                          <a:effectLst/>
                          <a:uLnTx/>
                          <a:uFillTx/>
                          <a:latin typeface="Arial"/>
                          <a:ea typeface="+mn-ea"/>
                          <a:cs typeface="+mn-cs"/>
                          <a:sym typeface="Arial"/>
                        </a:rPr>
                        <a:t>06/2020</a:t>
                      </a:r>
                    </a:p>
                  </a:txBody>
                  <a:tcPr marL="36000" marR="36000" marT="36000" marB="36000"/>
                </a:tc>
                <a:extLst>
                  <a:ext uri="{0D108BD9-81ED-4DB2-BD59-A6C34878D82A}">
                    <a16:rowId xmlns:a16="http://schemas.microsoft.com/office/drawing/2014/main" val="3039625792"/>
                  </a:ext>
                </a:extLst>
              </a:tr>
              <a:tr h="289164">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extLst>
                  <a:ext uri="{0D108BD9-81ED-4DB2-BD59-A6C34878D82A}">
                    <a16:rowId xmlns:a16="http://schemas.microsoft.com/office/drawing/2014/main" val="1090218528"/>
                  </a:ext>
                </a:extLst>
              </a:tr>
              <a:tr h="289164">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extLst>
                  <a:ext uri="{0D108BD9-81ED-4DB2-BD59-A6C34878D82A}">
                    <a16:rowId xmlns:a16="http://schemas.microsoft.com/office/drawing/2014/main" val="1734538402"/>
                  </a:ext>
                </a:extLst>
              </a:tr>
              <a:tr h="416272">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extLst>
                  <a:ext uri="{0D108BD9-81ED-4DB2-BD59-A6C34878D82A}">
                    <a16:rowId xmlns:a16="http://schemas.microsoft.com/office/drawing/2014/main" val="711276611"/>
                  </a:ext>
                </a:extLst>
              </a:tr>
              <a:tr h="266881">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extLst>
                  <a:ext uri="{0D108BD9-81ED-4DB2-BD59-A6C34878D82A}">
                    <a16:rowId xmlns:a16="http://schemas.microsoft.com/office/drawing/2014/main" val="3143625637"/>
                  </a:ext>
                </a:extLst>
              </a:tr>
              <a:tr h="286870">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extLst>
                  <a:ext uri="{0D108BD9-81ED-4DB2-BD59-A6C34878D82A}">
                    <a16:rowId xmlns:a16="http://schemas.microsoft.com/office/drawing/2014/main" val="2606874008"/>
                  </a:ext>
                </a:extLst>
              </a:tr>
              <a:tr h="259977">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extLst>
                  <a:ext uri="{0D108BD9-81ED-4DB2-BD59-A6C34878D82A}">
                    <a16:rowId xmlns:a16="http://schemas.microsoft.com/office/drawing/2014/main" val="1015881058"/>
                  </a:ext>
                </a:extLst>
              </a:tr>
            </a:tbl>
          </a:graphicData>
        </a:graphic>
      </p:graphicFrame>
    </p:spTree>
    <p:extLst>
      <p:ext uri="{BB962C8B-B14F-4D97-AF65-F5344CB8AC3E}">
        <p14:creationId xmlns:p14="http://schemas.microsoft.com/office/powerpoint/2010/main" val="1297979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46"/>
          <p:cNvSpPr txBox="1">
            <a:spLocks noGrp="1"/>
          </p:cNvSpPr>
          <p:nvPr>
            <p:ph type="title"/>
          </p:nvPr>
        </p:nvSpPr>
        <p:spPr>
          <a:xfrm>
            <a:off x="250825" y="1836263"/>
            <a:ext cx="5761038" cy="1021237"/>
          </a:xfrm>
          <a:prstGeom prst="rect">
            <a:avLst/>
          </a:prstGeom>
          <a:noFill/>
          <a:ln>
            <a:noFill/>
          </a:ln>
        </p:spPr>
        <p:txBody>
          <a:bodyPr spcFirstLastPara="1" wrap="square" lIns="36000" tIns="36000" rIns="0" bIns="0" anchor="b" anchorCtr="0">
            <a:noAutofit/>
          </a:bodyPr>
          <a:lstStyle/>
          <a:p>
            <a:pPr marL="0" lvl="0" indent="0" algn="l" rtl="0">
              <a:spcBef>
                <a:spcPts val="0"/>
              </a:spcBef>
              <a:spcAft>
                <a:spcPts val="0"/>
              </a:spcAft>
              <a:buClr>
                <a:srgbClr val="FFFFFF"/>
              </a:buClr>
              <a:buSzPts val="3200"/>
              <a:buFont typeface="Times New Roman"/>
              <a:buNone/>
            </a:pPr>
            <a:r>
              <a:rPr lang="fr-FR"/>
              <a:t>Gouvernance AWS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Objectifs de ce chapitre</a:t>
            </a:r>
          </a:p>
        </p:txBody>
      </p:sp>
      <p:sp>
        <p:nvSpPr>
          <p:cNvPr id="8" name="Espace réservé du contenu 7"/>
          <p:cNvSpPr>
            <a:spLocks noGrp="1"/>
          </p:cNvSpPr>
          <p:nvPr>
            <p:ph sz="quarter" idx="12"/>
          </p:nvPr>
        </p:nvSpPr>
        <p:spPr/>
        <p:txBody>
          <a:bodyPr/>
          <a:lstStyle/>
          <a:p>
            <a:pPr marL="0" indent="0">
              <a:buNone/>
            </a:pPr>
            <a:r>
              <a:rPr lang="fr-FR" dirty="0"/>
              <a:t>Définir les modalités et organes de gouvernance de la relation avec AWS</a:t>
            </a:r>
          </a:p>
          <a:p>
            <a:pPr marL="0" indent="0">
              <a:buNone/>
            </a:pPr>
            <a:endParaRPr lang="fr-FR" dirty="0"/>
          </a:p>
          <a:p>
            <a:pPr marL="0" indent="0">
              <a:buNone/>
            </a:pPr>
            <a:r>
              <a:rPr lang="fr-FR" dirty="0"/>
              <a:t>Objectifs</a:t>
            </a:r>
          </a:p>
          <a:p>
            <a:pPr marL="0" indent="0">
              <a:buNone/>
            </a:pPr>
            <a:r>
              <a:rPr lang="fr-FR" dirty="0"/>
              <a:t>	Piloter la relation avec un acteur stratégique</a:t>
            </a:r>
          </a:p>
          <a:p>
            <a:pPr marL="0" indent="0">
              <a:buNone/>
            </a:pPr>
            <a:r>
              <a:rPr lang="fr-FR" dirty="0"/>
              <a:t>	Assurer le contrôle Financier</a:t>
            </a:r>
          </a:p>
          <a:p>
            <a:pPr marL="0" indent="0">
              <a:buNone/>
            </a:pPr>
            <a:r>
              <a:rPr lang="fr-FR" dirty="0"/>
              <a:t>	Assurer le suivi opérationnel</a:t>
            </a:r>
          </a:p>
          <a:p>
            <a:pPr marL="0" indent="0">
              <a:buNone/>
            </a:pPr>
            <a:r>
              <a:rPr lang="fr-FR" dirty="0"/>
              <a:t>	Respecter les règles de conformité processus achat</a:t>
            </a:r>
          </a:p>
          <a:p>
            <a:pPr marL="0" indent="0">
              <a:buNone/>
            </a:pPr>
            <a:endParaRPr lang="fr-FR" dirty="0"/>
          </a:p>
        </p:txBody>
      </p:sp>
    </p:spTree>
    <p:extLst>
      <p:ext uri="{BB962C8B-B14F-4D97-AF65-F5344CB8AC3E}">
        <p14:creationId xmlns:p14="http://schemas.microsoft.com/office/powerpoint/2010/main" val="38290473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4211960" y="1129307"/>
            <a:ext cx="4752528" cy="2592289"/>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a:solidFill>
                  <a:schemeClr val="tx1">
                    <a:lumMod val="95000"/>
                    <a:lumOff val="5000"/>
                  </a:schemeClr>
                </a:solidFill>
                <a:latin typeface="Arial" panose="020B0604020202020204" pitchFamily="34" charset="0"/>
                <a:cs typeface="Arial" panose="020B0604020202020204" pitchFamily="34" charset="0"/>
              </a:rPr>
              <a:t>Focus de ce document</a:t>
            </a:r>
          </a:p>
        </p:txBody>
      </p:sp>
      <p:sp>
        <p:nvSpPr>
          <p:cNvPr id="2" name="Titre 1"/>
          <p:cNvSpPr>
            <a:spLocks noGrp="1"/>
          </p:cNvSpPr>
          <p:nvPr>
            <p:ph type="title"/>
          </p:nvPr>
        </p:nvSpPr>
        <p:spPr>
          <a:xfrm>
            <a:off x="250826" y="121196"/>
            <a:ext cx="8713662" cy="1080542"/>
          </a:xfrm>
        </p:spPr>
        <p:txBody>
          <a:bodyPr/>
          <a:lstStyle/>
          <a:p>
            <a:r>
              <a:rPr lang="fr-FR" sz="2800" dirty="0"/>
              <a:t>Spécificités processus gestion de fournisseur Cloud</a:t>
            </a:r>
          </a:p>
        </p:txBody>
      </p:sp>
      <p:graphicFrame>
        <p:nvGraphicFramePr>
          <p:cNvPr id="5" name="Espace réservé du contenu 4"/>
          <p:cNvGraphicFramePr>
            <a:graphicFrameLocks noGrp="1"/>
          </p:cNvGraphicFramePr>
          <p:nvPr>
            <p:ph sz="quarter" idx="12"/>
          </p:nvPr>
        </p:nvGraphicFramePr>
        <p:xfrm>
          <a:off x="971600" y="1129308"/>
          <a:ext cx="7848550" cy="2880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323874" y="4081636"/>
            <a:ext cx="8640613" cy="1314818"/>
          </a:xfrm>
          <a:prstGeom prst="rect">
            <a:avLst/>
          </a:prstGeom>
          <a:solidFill>
            <a:schemeClr val="accent2">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r>
              <a:rPr lang="fr-FR" sz="1100" b="1" dirty="0">
                <a:solidFill>
                  <a:schemeClr val="dk1"/>
                </a:solidFill>
              </a:rPr>
              <a:t>Spécificités du Cloud : </a:t>
            </a:r>
          </a:p>
          <a:p>
            <a:pPr marL="171450" indent="-171450">
              <a:buFont typeface="Arial" panose="020B0604020202020204" pitchFamily="34" charset="0"/>
              <a:buChar char="•"/>
            </a:pPr>
            <a:r>
              <a:rPr lang="fr-FR" sz="1100" dirty="0">
                <a:solidFill>
                  <a:schemeClr val="dk1"/>
                </a:solidFill>
              </a:rPr>
              <a:t>Pas de contractualisation supplémentaire pour la consommation de nouveaux services : self service sur la plateforme moyennant droits d’administration</a:t>
            </a:r>
          </a:p>
          <a:p>
            <a:pPr marL="171450" indent="-171450">
              <a:buFont typeface="Arial" panose="020B0604020202020204" pitchFamily="34" charset="0"/>
              <a:buChar char="•"/>
            </a:pPr>
            <a:r>
              <a:rPr lang="fr-FR" sz="1100" dirty="0">
                <a:solidFill>
                  <a:schemeClr val="dk1"/>
                </a:solidFill>
              </a:rPr>
              <a:t>Principe du Trust and Control tant technique que financier : des règles sont définies en amont, les opérationnels sont responsabilisés, des contrôles  a posteriori sont mis en place</a:t>
            </a:r>
          </a:p>
          <a:p>
            <a:pPr marL="171450" indent="-171450">
              <a:buFont typeface="Arial" panose="020B0604020202020204" pitchFamily="34" charset="0"/>
              <a:buChar char="•"/>
            </a:pPr>
            <a:r>
              <a:rPr lang="fr-FR" sz="1100" dirty="0">
                <a:solidFill>
                  <a:schemeClr val="dk1"/>
                </a:solidFill>
              </a:rPr>
              <a:t>Visibilité temps réel des coûts, des niveaux de service</a:t>
            </a:r>
          </a:p>
          <a:p>
            <a:pPr marL="171450" indent="-171450">
              <a:buFont typeface="Arial" panose="020B0604020202020204" pitchFamily="34" charset="0"/>
              <a:buChar char="•"/>
            </a:pPr>
            <a:r>
              <a:rPr lang="fr-FR" sz="1100" dirty="0">
                <a:solidFill>
                  <a:schemeClr val="dk1"/>
                </a:solidFill>
              </a:rPr>
              <a:t>Forte variabilité des coûts</a:t>
            </a:r>
          </a:p>
        </p:txBody>
      </p:sp>
    </p:spTree>
    <p:extLst>
      <p:ext uri="{BB962C8B-B14F-4D97-AF65-F5344CB8AC3E}">
        <p14:creationId xmlns:p14="http://schemas.microsoft.com/office/powerpoint/2010/main" val="1899395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sz="2800" dirty="0"/>
              <a:t>Conserver la Gouvernance en place</a:t>
            </a:r>
            <a:br>
              <a:rPr lang="fr-FR" sz="2800" dirty="0"/>
            </a:br>
            <a:r>
              <a:rPr lang="fr-FR" sz="1600" dirty="0"/>
              <a:t>(source : guideline 17.2 sur gouvernance de l’IT)</a:t>
            </a:r>
          </a:p>
        </p:txBody>
      </p:sp>
      <p:sp>
        <p:nvSpPr>
          <p:cNvPr id="6" name="Rectangle 5"/>
          <p:cNvSpPr/>
          <p:nvPr/>
        </p:nvSpPr>
        <p:spPr>
          <a:xfrm>
            <a:off x="323528" y="1273324"/>
            <a:ext cx="8489478" cy="492443"/>
          </a:xfrm>
          <a:prstGeom prst="rect">
            <a:avLst/>
          </a:prstGeom>
        </p:spPr>
        <p:txBody>
          <a:bodyPr wrap="square">
            <a:spAutoFit/>
          </a:bodyPr>
          <a:lstStyle/>
          <a:p>
            <a:pPr marL="180000" lvl="0" indent="-180000">
              <a:spcAft>
                <a:spcPts val="800"/>
              </a:spcAft>
              <a:buClr>
                <a:srgbClr val="D82034"/>
              </a:buClr>
              <a:buFont typeface="Arial" panose="020B0604020202020204" pitchFamily="34" charset="0"/>
              <a:buChar char="•"/>
            </a:pPr>
            <a:r>
              <a:rPr lang="fr-FR" sz="1300" dirty="0">
                <a:solidFill>
                  <a:srgbClr val="000000"/>
                </a:solidFill>
                <a:latin typeface="Arial" panose="020B0604020202020204" pitchFamily="34" charset="0"/>
                <a:cs typeface="Arial" panose="020B0604020202020204" pitchFamily="34" charset="0"/>
              </a:rPr>
              <a:t>Gouvernance tant Projet que </a:t>
            </a:r>
            <a:r>
              <a:rPr lang="fr-FR" sz="1300" dirty="0" err="1">
                <a:solidFill>
                  <a:srgbClr val="000000"/>
                </a:solidFill>
                <a:latin typeface="Arial" panose="020B0604020202020204" pitchFamily="34" charset="0"/>
                <a:cs typeface="Arial" panose="020B0604020202020204" pitchFamily="34" charset="0"/>
              </a:rPr>
              <a:t>Run</a:t>
            </a:r>
            <a:r>
              <a:rPr lang="fr-FR" sz="1300" dirty="0">
                <a:solidFill>
                  <a:srgbClr val="000000"/>
                </a:solidFill>
                <a:latin typeface="Arial" panose="020B0604020202020204" pitchFamily="34" charset="0"/>
                <a:cs typeface="Arial" panose="020B0604020202020204" pitchFamily="34" charset="0"/>
              </a:rPr>
              <a:t> : </a:t>
            </a:r>
            <a:r>
              <a:rPr lang="fr-FR" sz="1300" b="1" dirty="0">
                <a:solidFill>
                  <a:srgbClr val="000000"/>
                </a:solidFill>
                <a:latin typeface="Arial" panose="020B0604020202020204" pitchFamily="34" charset="0"/>
                <a:cs typeface="Arial" panose="020B0604020202020204" pitchFamily="34" charset="0"/>
              </a:rPr>
              <a:t>pas de modification des organes en place </a:t>
            </a:r>
            <a:r>
              <a:rPr lang="fr-FR" sz="1300" dirty="0">
                <a:solidFill>
                  <a:srgbClr val="000000"/>
                </a:solidFill>
                <a:latin typeface="Arial" panose="020B0604020202020204" pitchFamily="34" charset="0"/>
                <a:cs typeface="Arial" panose="020B0604020202020204" pitchFamily="34" charset="0"/>
              </a:rPr>
              <a:t>(</a:t>
            </a:r>
            <a:r>
              <a:rPr lang="fr-FR" sz="1300" dirty="0" err="1">
                <a:solidFill>
                  <a:srgbClr val="000000"/>
                </a:solidFill>
                <a:latin typeface="Arial" panose="020B0604020202020204" pitchFamily="34" charset="0"/>
                <a:cs typeface="Arial" panose="020B0604020202020204" pitchFamily="34" charset="0"/>
              </a:rPr>
              <a:t>CoProg</a:t>
            </a:r>
            <a:r>
              <a:rPr lang="fr-FR" sz="1300" dirty="0">
                <a:solidFill>
                  <a:srgbClr val="000000"/>
                </a:solidFill>
                <a:latin typeface="Arial" panose="020B0604020202020204" pitchFamily="34" charset="0"/>
                <a:cs typeface="Arial" panose="020B0604020202020204" pitchFamily="34" charset="0"/>
              </a:rPr>
              <a:t>, </a:t>
            </a:r>
            <a:r>
              <a:rPr lang="fr-FR" sz="1300" dirty="0" err="1">
                <a:solidFill>
                  <a:srgbClr val="000000"/>
                </a:solidFill>
                <a:latin typeface="Arial" panose="020B0604020202020204" pitchFamily="34" charset="0"/>
                <a:cs typeface="Arial" panose="020B0604020202020204" pitchFamily="34" charset="0"/>
              </a:rPr>
              <a:t>CoProj</a:t>
            </a:r>
            <a:r>
              <a:rPr lang="fr-FR" sz="1300" dirty="0">
                <a:solidFill>
                  <a:srgbClr val="000000"/>
                </a:solidFill>
                <a:latin typeface="Arial" panose="020B0604020202020204" pitchFamily="34" charset="0"/>
                <a:cs typeface="Arial" panose="020B0604020202020204" pitchFamily="34" charset="0"/>
              </a:rPr>
              <a:t>, CCI, CCI+, </a:t>
            </a:r>
            <a:r>
              <a:rPr lang="fr-FR" sz="1300" dirty="0" err="1">
                <a:solidFill>
                  <a:srgbClr val="000000"/>
                </a:solidFill>
                <a:latin typeface="Arial" panose="020B0604020202020204" pitchFamily="34" charset="0"/>
                <a:cs typeface="Arial" panose="020B0604020202020204" pitchFamily="34" charset="0"/>
              </a:rPr>
              <a:t>etc</a:t>
            </a:r>
            <a:r>
              <a:rPr lang="fr-FR" sz="1300" dirty="0">
                <a:solidFill>
                  <a:srgbClr val="000000"/>
                </a:solidFill>
                <a:latin typeface="Arial" panose="020B0604020202020204" pitchFamily="34" charset="0"/>
                <a:cs typeface="Arial" panose="020B0604020202020204" pitchFamily="34" charset="0"/>
              </a:rPr>
              <a:t>) et on les alimente avec la dimension Cloud</a:t>
            </a:r>
          </a:p>
        </p:txBody>
      </p:sp>
      <p:pic>
        <p:nvPicPr>
          <p:cNvPr id="2" name="Image 1"/>
          <p:cNvPicPr>
            <a:picLocks noChangeAspect="1"/>
          </p:cNvPicPr>
          <p:nvPr/>
        </p:nvPicPr>
        <p:blipFill rotWithShape="1">
          <a:blip r:embed="rId2"/>
          <a:srcRect t="-7495" r="42747" b="-1"/>
          <a:stretch/>
        </p:blipFill>
        <p:spPr>
          <a:xfrm>
            <a:off x="1547664" y="2065412"/>
            <a:ext cx="2736303" cy="3385014"/>
          </a:xfrm>
          <a:prstGeom prst="rect">
            <a:avLst/>
          </a:prstGeom>
        </p:spPr>
      </p:pic>
      <p:pic>
        <p:nvPicPr>
          <p:cNvPr id="7" name="Image 6"/>
          <p:cNvPicPr>
            <a:picLocks noChangeAspect="1"/>
          </p:cNvPicPr>
          <p:nvPr/>
        </p:nvPicPr>
        <p:blipFill rotWithShape="1">
          <a:blip r:embed="rId3"/>
          <a:srcRect r="43017"/>
          <a:stretch/>
        </p:blipFill>
        <p:spPr>
          <a:xfrm>
            <a:off x="5004048" y="2157573"/>
            <a:ext cx="2606512" cy="3148992"/>
          </a:xfrm>
          <a:prstGeom prst="rect">
            <a:avLst/>
          </a:prstGeom>
          <a:ln w="12700">
            <a:solidFill>
              <a:schemeClr val="bg1">
                <a:lumMod val="65000"/>
              </a:schemeClr>
            </a:solidFill>
          </a:ln>
        </p:spPr>
      </p:pic>
      <p:pic>
        <p:nvPicPr>
          <p:cNvPr id="8" name="Image 7">
            <a:extLst>
              <a:ext uri="{FF2B5EF4-FFF2-40B4-BE49-F238E27FC236}">
                <a16:creationId xmlns:a16="http://schemas.microsoft.com/office/drawing/2014/main" id="{03E02281-1DDE-3E4A-8515-399BD0247F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6456" y="602460"/>
            <a:ext cx="1082743" cy="978687"/>
          </a:xfrm>
          <a:prstGeom prst="rect">
            <a:avLst/>
          </a:prstGeom>
        </p:spPr>
      </p:pic>
    </p:spTree>
    <p:extLst>
      <p:ext uri="{BB962C8B-B14F-4D97-AF65-F5344CB8AC3E}">
        <p14:creationId xmlns:p14="http://schemas.microsoft.com/office/powerpoint/2010/main" val="9290383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826" y="121196"/>
            <a:ext cx="8569324" cy="1080542"/>
          </a:xfrm>
        </p:spPr>
        <p:txBody>
          <a:bodyPr/>
          <a:lstStyle/>
          <a:p>
            <a:r>
              <a:rPr lang="fr-FR" dirty="0"/>
              <a:t>Gouvernance de la relation</a:t>
            </a:r>
          </a:p>
        </p:txBody>
      </p:sp>
      <p:sp>
        <p:nvSpPr>
          <p:cNvPr id="5" name="Rectangle à coins arrondis 4"/>
          <p:cNvSpPr/>
          <p:nvPr/>
        </p:nvSpPr>
        <p:spPr>
          <a:xfrm>
            <a:off x="250822" y="1381545"/>
            <a:ext cx="8569327" cy="1762347"/>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400" dirty="0">
              <a:solidFill>
                <a:schemeClr val="tx1"/>
              </a:solidFill>
              <a:latin typeface="Arial" panose="020B0604020202020204" pitchFamily="34" charset="0"/>
              <a:cs typeface="Arial" panose="020B0604020202020204" pitchFamily="34" charset="0"/>
            </a:endParaRPr>
          </a:p>
        </p:txBody>
      </p:sp>
      <p:sp>
        <p:nvSpPr>
          <p:cNvPr id="7" name="Rectangle à coins arrondis 6"/>
          <p:cNvSpPr/>
          <p:nvPr/>
        </p:nvSpPr>
        <p:spPr>
          <a:xfrm>
            <a:off x="250822" y="3433564"/>
            <a:ext cx="8569327" cy="2088231"/>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fr-FR" sz="1400" dirty="0">
              <a:solidFill>
                <a:schemeClr val="tx1"/>
              </a:solidFill>
              <a:latin typeface="Arial" panose="020B0604020202020204" pitchFamily="34" charset="0"/>
              <a:cs typeface="Arial" panose="020B0604020202020204" pitchFamily="34" charset="0"/>
            </a:endParaRPr>
          </a:p>
        </p:txBody>
      </p:sp>
      <p:sp>
        <p:nvSpPr>
          <p:cNvPr id="8" name="ZoneTexte 7"/>
          <p:cNvSpPr txBox="1"/>
          <p:nvPr/>
        </p:nvSpPr>
        <p:spPr>
          <a:xfrm>
            <a:off x="239424" y="1106976"/>
            <a:ext cx="4855047" cy="307777"/>
          </a:xfrm>
          <a:prstGeom prst="rect">
            <a:avLst/>
          </a:prstGeom>
          <a:noFill/>
        </p:spPr>
        <p:txBody>
          <a:bodyPr wrap="none" rtlCol="0">
            <a:spAutoFit/>
          </a:bodyPr>
          <a:lstStyle/>
          <a:p>
            <a:r>
              <a:rPr lang="fr-FR" sz="1400" dirty="0"/>
              <a:t>NIVEAU OPERATIONNEL : </a:t>
            </a:r>
            <a:r>
              <a:rPr lang="fr-FR" sz="1400" b="1" dirty="0"/>
              <a:t>Comité de suivi opérationnel</a:t>
            </a:r>
          </a:p>
        </p:txBody>
      </p:sp>
      <p:sp>
        <p:nvSpPr>
          <p:cNvPr id="9" name="ZoneTexte 8"/>
          <p:cNvSpPr txBox="1"/>
          <p:nvPr/>
        </p:nvSpPr>
        <p:spPr>
          <a:xfrm>
            <a:off x="239424" y="3143893"/>
            <a:ext cx="5532861" cy="307777"/>
          </a:xfrm>
          <a:prstGeom prst="rect">
            <a:avLst/>
          </a:prstGeom>
          <a:noFill/>
        </p:spPr>
        <p:txBody>
          <a:bodyPr wrap="none" rtlCol="0">
            <a:spAutoFit/>
          </a:bodyPr>
          <a:lstStyle/>
          <a:p>
            <a:r>
              <a:rPr lang="fr-FR" sz="1400" dirty="0"/>
              <a:t>NIVEAU STRATEGIQUE : </a:t>
            </a:r>
            <a:r>
              <a:rPr lang="fr-FR" sz="1400" b="1" dirty="0"/>
              <a:t>Comité de pilotage de la relation AWS</a:t>
            </a:r>
          </a:p>
        </p:txBody>
      </p:sp>
      <p:sp>
        <p:nvSpPr>
          <p:cNvPr id="10" name="Rectangle à coins arrondis 9"/>
          <p:cNvSpPr/>
          <p:nvPr/>
        </p:nvSpPr>
        <p:spPr>
          <a:xfrm>
            <a:off x="539551" y="1609085"/>
            <a:ext cx="4032449" cy="1464439"/>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100" dirty="0">
                <a:solidFill>
                  <a:schemeClr val="tx1"/>
                </a:solidFill>
                <a:latin typeface="Arial" panose="020B0604020202020204" pitchFamily="34" charset="0"/>
                <a:cs typeface="Arial" panose="020B0604020202020204" pitchFamily="34" charset="0"/>
              </a:rPr>
              <a:t>Mensuel</a:t>
            </a:r>
          </a:p>
          <a:p>
            <a:r>
              <a:rPr lang="fr-FR" sz="1100" dirty="0">
                <a:solidFill>
                  <a:schemeClr val="tx1"/>
                </a:solidFill>
                <a:latin typeface="Arial" panose="020B0604020202020204" pitchFamily="34" charset="0"/>
                <a:cs typeface="Arial" panose="020B0604020202020204" pitchFamily="34" charset="0"/>
              </a:rPr>
              <a:t>Suivi </a:t>
            </a:r>
          </a:p>
          <a:p>
            <a:pPr marL="171450" indent="-171450">
              <a:buFontTx/>
              <a:buChar char="-"/>
            </a:pPr>
            <a:r>
              <a:rPr lang="fr-FR" sz="1050" dirty="0">
                <a:solidFill>
                  <a:schemeClr val="tx1"/>
                </a:solidFill>
                <a:latin typeface="Arial" panose="020B0604020202020204" pitchFamily="34" charset="0"/>
                <a:cs typeface="Arial" panose="020B0604020202020204" pitchFamily="34" charset="0"/>
              </a:rPr>
              <a:t>technique : incidents, nouveautés, projets en cours…</a:t>
            </a:r>
          </a:p>
          <a:p>
            <a:pPr marL="171450" indent="-171450">
              <a:buFontTx/>
              <a:buChar char="-"/>
            </a:pPr>
            <a:r>
              <a:rPr lang="fr-FR" sz="1050" dirty="0">
                <a:solidFill>
                  <a:schemeClr val="tx1"/>
                </a:solidFill>
                <a:latin typeface="Arial" panose="020B0604020202020204" pitchFamily="34" charset="0"/>
                <a:cs typeface="Arial" panose="020B0604020202020204" pitchFamily="34" charset="0"/>
              </a:rPr>
              <a:t>financier</a:t>
            </a:r>
          </a:p>
          <a:p>
            <a:pPr marL="171450" indent="-171450">
              <a:buFontTx/>
              <a:buChar char="-"/>
            </a:pPr>
            <a:r>
              <a:rPr lang="fr-FR" sz="1050" dirty="0">
                <a:solidFill>
                  <a:schemeClr val="tx1"/>
                </a:solidFill>
                <a:latin typeface="Arial" panose="020B0604020202020204" pitchFamily="34" charset="0"/>
                <a:cs typeface="Arial" panose="020B0604020202020204" pitchFamily="34" charset="0"/>
              </a:rPr>
              <a:t>qualité de service</a:t>
            </a:r>
          </a:p>
          <a:p>
            <a:pPr marL="171450" indent="-171450">
              <a:buFontTx/>
              <a:buChar char="-"/>
            </a:pPr>
            <a:r>
              <a:rPr lang="fr-FR" sz="1050" dirty="0">
                <a:solidFill>
                  <a:schemeClr val="tx1"/>
                </a:solidFill>
                <a:latin typeface="Arial" panose="020B0604020202020204" pitchFamily="34" charset="0"/>
                <a:cs typeface="Arial" panose="020B0604020202020204" pitchFamily="34" charset="0"/>
              </a:rPr>
              <a:t>sécurité</a:t>
            </a:r>
          </a:p>
        </p:txBody>
      </p:sp>
      <p:sp>
        <p:nvSpPr>
          <p:cNvPr id="11" name="ZoneTexte 10"/>
          <p:cNvSpPr txBox="1"/>
          <p:nvPr/>
        </p:nvSpPr>
        <p:spPr>
          <a:xfrm>
            <a:off x="539552" y="1345332"/>
            <a:ext cx="1925527" cy="307777"/>
          </a:xfrm>
          <a:prstGeom prst="rect">
            <a:avLst/>
          </a:prstGeom>
          <a:noFill/>
        </p:spPr>
        <p:txBody>
          <a:bodyPr wrap="none" rtlCol="0">
            <a:spAutoFit/>
          </a:bodyPr>
          <a:lstStyle/>
          <a:p>
            <a:r>
              <a:rPr lang="fr-FR" sz="1400" dirty="0"/>
              <a:t>Objectifs et fréquence</a:t>
            </a:r>
          </a:p>
        </p:txBody>
      </p:sp>
      <p:sp>
        <p:nvSpPr>
          <p:cNvPr id="13" name="Rectangle à coins arrondis 12"/>
          <p:cNvSpPr/>
          <p:nvPr/>
        </p:nvSpPr>
        <p:spPr>
          <a:xfrm>
            <a:off x="4716894" y="1609085"/>
            <a:ext cx="3887554" cy="1464439"/>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100" dirty="0" err="1">
                <a:solidFill>
                  <a:schemeClr val="tx1"/>
                </a:solidFill>
                <a:latin typeface="Arial" panose="020B0604020202020204" pitchFamily="34" charset="0"/>
                <a:cs typeface="Arial" panose="020B0604020202020204" pitchFamily="34" charset="0"/>
              </a:rPr>
              <a:t>Swiss</a:t>
            </a:r>
            <a:r>
              <a:rPr lang="fr-FR" sz="1100" dirty="0">
                <a:solidFill>
                  <a:schemeClr val="tx1"/>
                </a:solidFill>
                <a:latin typeface="Arial" panose="020B0604020202020204" pitchFamily="34" charset="0"/>
                <a:cs typeface="Arial" panose="020B0604020202020204" pitchFamily="34" charset="0"/>
              </a:rPr>
              <a:t> Life</a:t>
            </a:r>
          </a:p>
          <a:p>
            <a:pPr marL="171450" indent="-171450">
              <a:buFontTx/>
              <a:buChar char="-"/>
              <a:tabLst>
                <a:tab pos="176213" algn="l"/>
              </a:tabLst>
            </a:pPr>
            <a:r>
              <a:rPr lang="fr-FR" sz="1050" dirty="0">
                <a:solidFill>
                  <a:schemeClr val="tx1"/>
                </a:solidFill>
                <a:latin typeface="Arial" panose="020B0604020202020204" pitchFamily="34" charset="0"/>
                <a:cs typeface="Arial" panose="020B0604020202020204" pitchFamily="34" charset="0"/>
              </a:rPr>
              <a:t>Référent Cloud	- Responsable </a:t>
            </a:r>
            <a:r>
              <a:rPr lang="fr-FR" sz="1050" dirty="0" err="1">
                <a:solidFill>
                  <a:schemeClr val="tx1"/>
                </a:solidFill>
                <a:latin typeface="Arial" panose="020B0604020202020204" pitchFamily="34" charset="0"/>
                <a:cs typeface="Arial" panose="020B0604020202020204" pitchFamily="34" charset="0"/>
              </a:rPr>
              <a:t>Finops</a:t>
            </a:r>
            <a:endParaRPr lang="fr-FR" sz="1050" dirty="0">
              <a:solidFill>
                <a:schemeClr val="tx1"/>
              </a:solidFill>
              <a:latin typeface="Arial" panose="020B0604020202020204" pitchFamily="34" charset="0"/>
              <a:cs typeface="Arial" panose="020B0604020202020204" pitchFamily="34" charset="0"/>
            </a:endParaRPr>
          </a:p>
          <a:p>
            <a:pPr marL="171450" indent="-171450">
              <a:buFontTx/>
              <a:buChar char="-"/>
              <a:tabLst>
                <a:tab pos="176213" algn="l"/>
              </a:tabLst>
            </a:pPr>
            <a:r>
              <a:rPr lang="fr-FR" sz="1050" dirty="0">
                <a:solidFill>
                  <a:schemeClr val="tx1"/>
                </a:solidFill>
                <a:latin typeface="Arial" panose="020B0604020202020204" pitchFamily="34" charset="0"/>
                <a:cs typeface="Arial" panose="020B0604020202020204" pitchFamily="34" charset="0"/>
              </a:rPr>
              <a:t>PO plateforme AWS	- Correspondant Sécurité</a:t>
            </a:r>
          </a:p>
          <a:p>
            <a:pPr marL="171450" indent="-171450">
              <a:buFontTx/>
              <a:buChar char="-"/>
              <a:tabLst>
                <a:tab pos="176213" algn="l"/>
              </a:tabLst>
            </a:pPr>
            <a:r>
              <a:rPr lang="fr-FR" sz="1050" dirty="0">
                <a:solidFill>
                  <a:schemeClr val="tx1"/>
                </a:solidFill>
                <a:latin typeface="Arial" panose="020B0604020202020204" pitchFamily="34" charset="0"/>
                <a:cs typeface="Arial" panose="020B0604020202020204" pitchFamily="34" charset="0"/>
              </a:rPr>
              <a:t>Optionnel : Représentant de chaque équipe cliente du cloud</a:t>
            </a:r>
          </a:p>
          <a:p>
            <a:pPr>
              <a:tabLst>
                <a:tab pos="176213" algn="l"/>
              </a:tabLst>
            </a:pPr>
            <a:endParaRPr lang="fr-FR" sz="1050" dirty="0">
              <a:solidFill>
                <a:schemeClr val="tx1"/>
              </a:solidFill>
              <a:latin typeface="Arial" panose="020B0604020202020204" pitchFamily="34" charset="0"/>
              <a:cs typeface="Arial" panose="020B0604020202020204" pitchFamily="34" charset="0"/>
            </a:endParaRPr>
          </a:p>
          <a:p>
            <a:pPr>
              <a:tabLst>
                <a:tab pos="176213" algn="l"/>
              </a:tabLst>
            </a:pPr>
            <a:r>
              <a:rPr lang="fr-FR" sz="1050" dirty="0">
                <a:solidFill>
                  <a:schemeClr val="tx1"/>
                </a:solidFill>
                <a:latin typeface="Arial" panose="020B0604020202020204" pitchFamily="34" charset="0"/>
                <a:cs typeface="Arial" panose="020B0604020202020204" pitchFamily="34" charset="0"/>
              </a:rPr>
              <a:t>AWS : </a:t>
            </a:r>
          </a:p>
          <a:p>
            <a:pPr marL="171450" indent="-171450">
              <a:buFontTx/>
              <a:buChar char="-"/>
              <a:tabLst>
                <a:tab pos="176213" algn="l"/>
              </a:tabLst>
            </a:pPr>
            <a:r>
              <a:rPr lang="fr-FR" sz="1050" dirty="0" err="1">
                <a:solidFill>
                  <a:schemeClr val="tx1"/>
                </a:solidFill>
                <a:latin typeface="Arial" panose="020B0604020202020204" pitchFamily="34" charset="0"/>
                <a:cs typeface="Arial" panose="020B0604020202020204" pitchFamily="34" charset="0"/>
              </a:rPr>
              <a:t>Technical</a:t>
            </a:r>
            <a:r>
              <a:rPr lang="fr-FR" sz="1050" dirty="0">
                <a:solidFill>
                  <a:schemeClr val="tx1"/>
                </a:solidFill>
                <a:latin typeface="Arial" panose="020B0604020202020204" pitchFamily="34" charset="0"/>
                <a:cs typeface="Arial" panose="020B0604020202020204" pitchFamily="34" charset="0"/>
              </a:rPr>
              <a:t> </a:t>
            </a:r>
            <a:r>
              <a:rPr lang="fr-FR" sz="1050" dirty="0" err="1">
                <a:solidFill>
                  <a:schemeClr val="tx1"/>
                </a:solidFill>
                <a:latin typeface="Arial" panose="020B0604020202020204" pitchFamily="34" charset="0"/>
                <a:cs typeface="Arial" panose="020B0604020202020204" pitchFamily="34" charset="0"/>
              </a:rPr>
              <a:t>Account</a:t>
            </a:r>
            <a:r>
              <a:rPr lang="fr-FR" sz="1050" dirty="0">
                <a:solidFill>
                  <a:schemeClr val="tx1"/>
                </a:solidFill>
                <a:latin typeface="Arial" panose="020B0604020202020204" pitchFamily="34" charset="0"/>
                <a:cs typeface="Arial" panose="020B0604020202020204" pitchFamily="34" charset="0"/>
              </a:rPr>
              <a:t> Manager - Sales </a:t>
            </a:r>
            <a:r>
              <a:rPr lang="fr-FR" sz="1050" dirty="0" err="1">
                <a:solidFill>
                  <a:schemeClr val="tx1"/>
                </a:solidFill>
                <a:latin typeface="Arial" panose="020B0604020202020204" pitchFamily="34" charset="0"/>
                <a:cs typeface="Arial" panose="020B0604020202020204" pitchFamily="34" charset="0"/>
              </a:rPr>
              <a:t>Account</a:t>
            </a:r>
            <a:r>
              <a:rPr lang="fr-FR" sz="1050" dirty="0">
                <a:solidFill>
                  <a:schemeClr val="tx1"/>
                </a:solidFill>
                <a:latin typeface="Arial" panose="020B0604020202020204" pitchFamily="34" charset="0"/>
                <a:cs typeface="Arial" panose="020B0604020202020204" pitchFamily="34" charset="0"/>
              </a:rPr>
              <a:t> Manager</a:t>
            </a:r>
          </a:p>
        </p:txBody>
      </p:sp>
      <p:sp>
        <p:nvSpPr>
          <p:cNvPr id="14" name="ZoneTexte 13"/>
          <p:cNvSpPr txBox="1"/>
          <p:nvPr/>
        </p:nvSpPr>
        <p:spPr>
          <a:xfrm>
            <a:off x="4669630" y="1345332"/>
            <a:ext cx="1120820" cy="307777"/>
          </a:xfrm>
          <a:prstGeom prst="rect">
            <a:avLst/>
          </a:prstGeom>
          <a:noFill/>
        </p:spPr>
        <p:txBody>
          <a:bodyPr wrap="none" rtlCol="0">
            <a:spAutoFit/>
          </a:bodyPr>
          <a:lstStyle/>
          <a:p>
            <a:r>
              <a:rPr lang="fr-FR" sz="1400" dirty="0"/>
              <a:t>Participants</a:t>
            </a:r>
          </a:p>
        </p:txBody>
      </p:sp>
      <p:sp>
        <p:nvSpPr>
          <p:cNvPr id="15" name="Rectangle à coins arrondis 14"/>
          <p:cNvSpPr/>
          <p:nvPr/>
        </p:nvSpPr>
        <p:spPr>
          <a:xfrm>
            <a:off x="539551" y="3676836"/>
            <a:ext cx="4032449" cy="177295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100" dirty="0">
                <a:solidFill>
                  <a:schemeClr val="tx1"/>
                </a:solidFill>
                <a:latin typeface="Arial" panose="020B0604020202020204" pitchFamily="34" charset="0"/>
                <a:cs typeface="Arial" panose="020B0604020202020204" pitchFamily="34" charset="0"/>
              </a:rPr>
              <a:t>Semestriel</a:t>
            </a:r>
          </a:p>
          <a:p>
            <a:endParaRPr lang="fr-FR" sz="1100" dirty="0">
              <a:solidFill>
                <a:schemeClr val="tx1"/>
              </a:solidFill>
              <a:latin typeface="Arial" panose="020B0604020202020204" pitchFamily="34" charset="0"/>
              <a:cs typeface="Arial" panose="020B0604020202020204" pitchFamily="34" charset="0"/>
            </a:endParaRPr>
          </a:p>
          <a:p>
            <a:r>
              <a:rPr lang="fr-FR" sz="1100" dirty="0">
                <a:solidFill>
                  <a:schemeClr val="tx1"/>
                </a:solidFill>
                <a:latin typeface="Arial" panose="020B0604020202020204" pitchFamily="34" charset="0"/>
                <a:cs typeface="Arial" panose="020B0604020202020204" pitchFamily="34" charset="0"/>
              </a:rPr>
              <a:t>Pilotage stratégique</a:t>
            </a:r>
          </a:p>
          <a:p>
            <a:pPr marL="171450" indent="-171450">
              <a:buFontTx/>
              <a:buChar char="-"/>
            </a:pPr>
            <a:r>
              <a:rPr lang="fr-FR" sz="1050" dirty="0">
                <a:solidFill>
                  <a:schemeClr val="tx1"/>
                </a:solidFill>
                <a:latin typeface="Arial" panose="020B0604020202020204" pitchFamily="34" charset="0"/>
                <a:cs typeface="Arial" panose="020B0604020202020204" pitchFamily="34" charset="0"/>
              </a:rPr>
              <a:t>Synthèse contractuelle et opérationnelle</a:t>
            </a:r>
          </a:p>
          <a:p>
            <a:pPr marL="171450" indent="-171450">
              <a:buFontTx/>
              <a:buChar char="-"/>
            </a:pPr>
            <a:r>
              <a:rPr lang="fr-FR" sz="1050" dirty="0">
                <a:solidFill>
                  <a:schemeClr val="tx1"/>
                </a:solidFill>
                <a:latin typeface="Arial" panose="020B0604020202020204" pitchFamily="34" charset="0"/>
                <a:cs typeface="Arial" panose="020B0604020202020204" pitchFamily="34" charset="0"/>
              </a:rPr>
              <a:t>Projection stratégique</a:t>
            </a:r>
          </a:p>
          <a:p>
            <a:pPr marL="628650" lvl="1" indent="-171450">
              <a:buFontTx/>
              <a:buChar char="-"/>
            </a:pPr>
            <a:r>
              <a:rPr lang="fr-FR" sz="1050" dirty="0">
                <a:solidFill>
                  <a:schemeClr val="tx1"/>
                </a:solidFill>
                <a:latin typeface="Arial" panose="020B0604020202020204" pitchFamily="34" charset="0"/>
                <a:cs typeface="Arial" panose="020B0604020202020204" pitchFamily="34" charset="0"/>
              </a:rPr>
              <a:t>Projection financière / volumes sur année N+1</a:t>
            </a:r>
          </a:p>
          <a:p>
            <a:pPr marL="628650" lvl="1" indent="-171450">
              <a:buFontTx/>
              <a:buChar char="-"/>
            </a:pPr>
            <a:r>
              <a:rPr lang="fr-FR" sz="1050" dirty="0">
                <a:solidFill>
                  <a:schemeClr val="tx1"/>
                </a:solidFill>
                <a:latin typeface="Arial" panose="020B0604020202020204" pitchFamily="34" charset="0"/>
                <a:cs typeface="Arial" panose="020B0604020202020204" pitchFamily="34" charset="0"/>
              </a:rPr>
              <a:t>Stratégie Cloud SL	</a:t>
            </a:r>
          </a:p>
          <a:p>
            <a:pPr marL="628650" lvl="1" indent="-171450">
              <a:buFontTx/>
              <a:buChar char="-"/>
            </a:pPr>
            <a:r>
              <a:rPr lang="fr-FR" sz="1050" dirty="0">
                <a:solidFill>
                  <a:schemeClr val="tx1"/>
                </a:solidFill>
                <a:latin typeface="Arial" panose="020B0604020202020204" pitchFamily="34" charset="0"/>
                <a:cs typeface="Arial" panose="020B0604020202020204" pitchFamily="34" charset="0"/>
              </a:rPr>
              <a:t>Evolutions stratégiques AWS</a:t>
            </a:r>
          </a:p>
        </p:txBody>
      </p:sp>
      <p:sp>
        <p:nvSpPr>
          <p:cNvPr id="16" name="ZoneTexte 15"/>
          <p:cNvSpPr txBox="1"/>
          <p:nvPr/>
        </p:nvSpPr>
        <p:spPr>
          <a:xfrm>
            <a:off x="539552" y="3413084"/>
            <a:ext cx="1925527" cy="307777"/>
          </a:xfrm>
          <a:prstGeom prst="rect">
            <a:avLst/>
          </a:prstGeom>
          <a:noFill/>
        </p:spPr>
        <p:txBody>
          <a:bodyPr wrap="none" rtlCol="0">
            <a:spAutoFit/>
          </a:bodyPr>
          <a:lstStyle/>
          <a:p>
            <a:r>
              <a:rPr lang="fr-FR" sz="1400" dirty="0"/>
              <a:t>Objectifs et fréquence</a:t>
            </a:r>
          </a:p>
        </p:txBody>
      </p:sp>
      <p:sp>
        <p:nvSpPr>
          <p:cNvPr id="17" name="Rectangle à coins arrondis 16"/>
          <p:cNvSpPr/>
          <p:nvPr/>
        </p:nvSpPr>
        <p:spPr>
          <a:xfrm>
            <a:off x="4716894" y="3676836"/>
            <a:ext cx="3887554" cy="177295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1100" dirty="0" err="1">
                <a:solidFill>
                  <a:schemeClr val="tx1"/>
                </a:solidFill>
                <a:latin typeface="Arial" panose="020B0604020202020204" pitchFamily="34" charset="0"/>
                <a:cs typeface="Arial" panose="020B0604020202020204" pitchFamily="34" charset="0"/>
              </a:rPr>
              <a:t>Swiss</a:t>
            </a:r>
            <a:r>
              <a:rPr lang="fr-FR" sz="1100" dirty="0">
                <a:solidFill>
                  <a:schemeClr val="tx1"/>
                </a:solidFill>
                <a:latin typeface="Arial" panose="020B0604020202020204" pitchFamily="34" charset="0"/>
                <a:cs typeface="Arial" panose="020B0604020202020204" pitchFamily="34" charset="0"/>
              </a:rPr>
              <a:t> Life</a:t>
            </a:r>
          </a:p>
          <a:p>
            <a:pPr marL="171450" indent="-171450">
              <a:buFontTx/>
              <a:buChar char="-"/>
              <a:tabLst>
                <a:tab pos="176213" algn="l"/>
              </a:tabLst>
            </a:pPr>
            <a:r>
              <a:rPr lang="fr-FR" sz="1050" dirty="0">
                <a:solidFill>
                  <a:schemeClr val="tx1"/>
                </a:solidFill>
                <a:latin typeface="Arial" panose="020B0604020202020204" pitchFamily="34" charset="0"/>
                <a:cs typeface="Arial" panose="020B0604020202020204" pitchFamily="34" charset="0"/>
              </a:rPr>
              <a:t>DSI ou son représentant</a:t>
            </a:r>
          </a:p>
          <a:p>
            <a:pPr marL="171450" indent="-171450">
              <a:buFontTx/>
              <a:buChar char="-"/>
              <a:tabLst>
                <a:tab pos="176213" algn="l"/>
              </a:tabLst>
            </a:pPr>
            <a:r>
              <a:rPr lang="fr-FR" sz="1050" dirty="0">
                <a:solidFill>
                  <a:schemeClr val="tx1"/>
                </a:solidFill>
                <a:latin typeface="Arial" panose="020B0604020202020204" pitchFamily="34" charset="0"/>
                <a:cs typeface="Arial" panose="020B0604020202020204" pitchFamily="34" charset="0"/>
              </a:rPr>
              <a:t>Référent Cloud 	</a:t>
            </a:r>
          </a:p>
          <a:p>
            <a:pPr marL="171450" indent="-171450">
              <a:buFontTx/>
              <a:buChar char="-"/>
              <a:tabLst>
                <a:tab pos="176213" algn="l"/>
              </a:tabLst>
            </a:pPr>
            <a:r>
              <a:rPr lang="fr-FR" sz="1050" dirty="0">
                <a:solidFill>
                  <a:schemeClr val="tx1"/>
                </a:solidFill>
                <a:latin typeface="Arial" panose="020B0604020202020204" pitchFamily="34" charset="0"/>
                <a:cs typeface="Arial" panose="020B0604020202020204" pitchFamily="34" charset="0"/>
              </a:rPr>
              <a:t>Représentant Achats</a:t>
            </a:r>
          </a:p>
          <a:p>
            <a:pPr marL="171450" indent="-171450">
              <a:buFontTx/>
              <a:buChar char="-"/>
              <a:tabLst>
                <a:tab pos="176213" algn="l"/>
              </a:tabLst>
            </a:pPr>
            <a:r>
              <a:rPr lang="fr-FR" sz="1050" dirty="0">
                <a:solidFill>
                  <a:schemeClr val="tx1"/>
                </a:solidFill>
                <a:latin typeface="Arial" panose="020B0604020202020204" pitchFamily="34" charset="0"/>
                <a:cs typeface="Arial" panose="020B0604020202020204" pitchFamily="34" charset="0"/>
              </a:rPr>
              <a:t>Membres </a:t>
            </a:r>
            <a:r>
              <a:rPr lang="fr-FR" sz="1050" dirty="0" err="1">
                <a:solidFill>
                  <a:schemeClr val="tx1"/>
                </a:solidFill>
                <a:latin typeface="Arial" panose="020B0604020202020204" pitchFamily="34" charset="0"/>
                <a:cs typeface="Arial" panose="020B0604020202020204" pitchFamily="34" charset="0"/>
              </a:rPr>
              <a:t>CoDir</a:t>
            </a:r>
            <a:r>
              <a:rPr lang="fr-FR" sz="1050" dirty="0">
                <a:solidFill>
                  <a:schemeClr val="tx1"/>
                </a:solidFill>
                <a:latin typeface="Arial" panose="020B0604020202020204" pitchFamily="34" charset="0"/>
                <a:cs typeface="Arial" panose="020B0604020202020204" pitchFamily="34" charset="0"/>
              </a:rPr>
              <a:t> DSI en fonction de l’actualité</a:t>
            </a:r>
          </a:p>
          <a:p>
            <a:pPr marL="171450" indent="-171450">
              <a:buFontTx/>
              <a:buChar char="-"/>
              <a:tabLst>
                <a:tab pos="176213" algn="l"/>
              </a:tabLst>
            </a:pPr>
            <a:r>
              <a:rPr lang="fr-FR" sz="1050" dirty="0">
                <a:solidFill>
                  <a:schemeClr val="tx1"/>
                </a:solidFill>
                <a:latin typeface="Arial" panose="020B0604020202020204" pitchFamily="34" charset="0"/>
                <a:cs typeface="Arial" panose="020B0604020202020204" pitchFamily="34" charset="0"/>
              </a:rPr>
              <a:t>Selon l’agenda : conformité, risque, </a:t>
            </a:r>
            <a:r>
              <a:rPr lang="fr-FR" sz="1050" dirty="0" err="1">
                <a:solidFill>
                  <a:schemeClr val="tx1"/>
                </a:solidFill>
                <a:latin typeface="Arial" panose="020B0604020202020204" pitchFamily="34" charset="0"/>
                <a:cs typeface="Arial" panose="020B0604020202020204" pitchFamily="34" charset="0"/>
              </a:rPr>
              <a:t>dir</a:t>
            </a:r>
            <a:r>
              <a:rPr lang="fr-FR" sz="1050" dirty="0">
                <a:solidFill>
                  <a:schemeClr val="tx1"/>
                </a:solidFill>
                <a:latin typeface="Arial" panose="020B0604020202020204" pitchFamily="34" charset="0"/>
                <a:cs typeface="Arial" panose="020B0604020202020204" pitchFamily="34" charset="0"/>
              </a:rPr>
              <a:t> juridique</a:t>
            </a:r>
          </a:p>
          <a:p>
            <a:pPr>
              <a:tabLst>
                <a:tab pos="176213" algn="l"/>
              </a:tabLst>
            </a:pPr>
            <a:endParaRPr lang="fr-FR" sz="1050" dirty="0">
              <a:solidFill>
                <a:schemeClr val="tx1"/>
              </a:solidFill>
              <a:latin typeface="Arial" panose="020B0604020202020204" pitchFamily="34" charset="0"/>
              <a:cs typeface="Arial" panose="020B0604020202020204" pitchFamily="34" charset="0"/>
            </a:endParaRPr>
          </a:p>
          <a:p>
            <a:pPr>
              <a:tabLst>
                <a:tab pos="176213" algn="l"/>
              </a:tabLst>
            </a:pPr>
            <a:r>
              <a:rPr lang="fr-FR" sz="1050" dirty="0">
                <a:solidFill>
                  <a:schemeClr val="tx1"/>
                </a:solidFill>
                <a:latin typeface="Arial" panose="020B0604020202020204" pitchFamily="34" charset="0"/>
                <a:cs typeface="Arial" panose="020B0604020202020204" pitchFamily="34" charset="0"/>
              </a:rPr>
              <a:t>AWS : </a:t>
            </a:r>
          </a:p>
          <a:p>
            <a:pPr marL="171450" indent="-171450">
              <a:buFontTx/>
              <a:buChar char="-"/>
              <a:tabLst>
                <a:tab pos="176213" algn="l"/>
              </a:tabLst>
            </a:pPr>
            <a:r>
              <a:rPr lang="fr-FR" sz="1050" dirty="0" err="1">
                <a:solidFill>
                  <a:schemeClr val="tx1"/>
                </a:solidFill>
                <a:latin typeface="Arial" panose="020B0604020202020204" pitchFamily="34" charset="0"/>
                <a:cs typeface="Arial" panose="020B0604020202020204" pitchFamily="34" charset="0"/>
              </a:rPr>
              <a:t>Technical</a:t>
            </a:r>
            <a:r>
              <a:rPr lang="fr-FR" sz="1050" dirty="0">
                <a:solidFill>
                  <a:schemeClr val="tx1"/>
                </a:solidFill>
                <a:latin typeface="Arial" panose="020B0604020202020204" pitchFamily="34" charset="0"/>
                <a:cs typeface="Arial" panose="020B0604020202020204" pitchFamily="34" charset="0"/>
              </a:rPr>
              <a:t> </a:t>
            </a:r>
            <a:r>
              <a:rPr lang="fr-FR" sz="1050" dirty="0" err="1">
                <a:solidFill>
                  <a:schemeClr val="tx1"/>
                </a:solidFill>
                <a:latin typeface="Arial" panose="020B0604020202020204" pitchFamily="34" charset="0"/>
                <a:cs typeface="Arial" panose="020B0604020202020204" pitchFamily="34" charset="0"/>
              </a:rPr>
              <a:t>Account</a:t>
            </a:r>
            <a:r>
              <a:rPr lang="fr-FR" sz="1050" dirty="0">
                <a:solidFill>
                  <a:schemeClr val="tx1"/>
                </a:solidFill>
                <a:latin typeface="Arial" panose="020B0604020202020204" pitchFamily="34" charset="0"/>
                <a:cs typeface="Arial" panose="020B0604020202020204" pitchFamily="34" charset="0"/>
              </a:rPr>
              <a:t> Manager - Sales </a:t>
            </a:r>
            <a:r>
              <a:rPr lang="fr-FR" sz="1050" dirty="0" err="1">
                <a:solidFill>
                  <a:schemeClr val="tx1"/>
                </a:solidFill>
                <a:latin typeface="Arial" panose="020B0604020202020204" pitchFamily="34" charset="0"/>
                <a:cs typeface="Arial" panose="020B0604020202020204" pitchFamily="34" charset="0"/>
              </a:rPr>
              <a:t>Account</a:t>
            </a:r>
            <a:r>
              <a:rPr lang="fr-FR" sz="1050" dirty="0">
                <a:solidFill>
                  <a:schemeClr val="tx1"/>
                </a:solidFill>
                <a:latin typeface="Arial" panose="020B0604020202020204" pitchFamily="34" charset="0"/>
                <a:cs typeface="Arial" panose="020B0604020202020204" pitchFamily="34" charset="0"/>
              </a:rPr>
              <a:t> Manager</a:t>
            </a:r>
          </a:p>
          <a:p>
            <a:pPr marL="171450" indent="-171450">
              <a:buFontTx/>
              <a:buChar char="-"/>
              <a:tabLst>
                <a:tab pos="176213" algn="l"/>
              </a:tabLst>
            </a:pPr>
            <a:r>
              <a:rPr lang="fr-FR" sz="1050" dirty="0">
                <a:solidFill>
                  <a:schemeClr val="tx1"/>
                </a:solidFill>
                <a:latin typeface="Arial" panose="020B0604020202020204" pitchFamily="34" charset="0"/>
                <a:cs typeface="Arial" panose="020B0604020202020204" pitchFamily="34" charset="0"/>
              </a:rPr>
              <a:t>Autre </a:t>
            </a:r>
            <a:r>
              <a:rPr lang="fr-FR" sz="1050" dirty="0" err="1">
                <a:solidFill>
                  <a:schemeClr val="tx1"/>
                </a:solidFill>
                <a:latin typeface="Arial" panose="020B0604020202020204" pitchFamily="34" charset="0"/>
                <a:cs typeface="Arial" panose="020B0604020202020204" pitchFamily="34" charset="0"/>
              </a:rPr>
              <a:t>exec</a:t>
            </a:r>
            <a:r>
              <a:rPr lang="fr-FR" sz="1050" dirty="0">
                <a:solidFill>
                  <a:schemeClr val="tx1"/>
                </a:solidFill>
                <a:latin typeface="Arial" panose="020B0604020202020204" pitchFamily="34" charset="0"/>
                <a:cs typeface="Arial" panose="020B0604020202020204" pitchFamily="34" charset="0"/>
              </a:rPr>
              <a:t> AWS?</a:t>
            </a:r>
          </a:p>
        </p:txBody>
      </p:sp>
      <p:sp>
        <p:nvSpPr>
          <p:cNvPr id="18" name="ZoneTexte 17"/>
          <p:cNvSpPr txBox="1"/>
          <p:nvPr/>
        </p:nvSpPr>
        <p:spPr>
          <a:xfrm>
            <a:off x="4669630" y="3413084"/>
            <a:ext cx="1120820" cy="307777"/>
          </a:xfrm>
          <a:prstGeom prst="rect">
            <a:avLst/>
          </a:prstGeom>
          <a:noFill/>
        </p:spPr>
        <p:txBody>
          <a:bodyPr wrap="none" rtlCol="0">
            <a:spAutoFit/>
          </a:bodyPr>
          <a:lstStyle/>
          <a:p>
            <a:r>
              <a:rPr lang="fr-FR" sz="1400" dirty="0"/>
              <a:t>Participants</a:t>
            </a:r>
          </a:p>
        </p:txBody>
      </p:sp>
      <p:pic>
        <p:nvPicPr>
          <p:cNvPr id="20" name="Image 19">
            <a:extLst>
              <a:ext uri="{FF2B5EF4-FFF2-40B4-BE49-F238E27FC236}">
                <a16:creationId xmlns:a16="http://schemas.microsoft.com/office/drawing/2014/main" id="{03E02281-1DDE-3E4A-8515-399BD0247F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0550" y="128289"/>
            <a:ext cx="1082743" cy="978687"/>
          </a:xfrm>
          <a:prstGeom prst="rect">
            <a:avLst/>
          </a:prstGeom>
        </p:spPr>
      </p:pic>
    </p:spTree>
    <p:extLst>
      <p:ext uri="{BB962C8B-B14F-4D97-AF65-F5344CB8AC3E}">
        <p14:creationId xmlns:p14="http://schemas.microsoft.com/office/powerpoint/2010/main" val="17806862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826" y="121196"/>
            <a:ext cx="8569324" cy="1080542"/>
          </a:xfrm>
        </p:spPr>
        <p:txBody>
          <a:bodyPr/>
          <a:lstStyle/>
          <a:p>
            <a:r>
              <a:rPr lang="fr-FR" dirty="0"/>
              <a:t>Prochaines étapes</a:t>
            </a:r>
          </a:p>
        </p:txBody>
      </p:sp>
      <p:sp>
        <p:nvSpPr>
          <p:cNvPr id="3" name="Espace réservé du contenu 2"/>
          <p:cNvSpPr>
            <a:spLocks noGrp="1"/>
          </p:cNvSpPr>
          <p:nvPr>
            <p:ph sz="quarter" idx="12"/>
          </p:nvPr>
        </p:nvSpPr>
        <p:spPr/>
        <p:txBody>
          <a:bodyPr/>
          <a:lstStyle/>
          <a:p>
            <a:r>
              <a:rPr lang="fr-FR" dirty="0"/>
              <a:t>Nomination des participants</a:t>
            </a:r>
          </a:p>
          <a:p>
            <a:pPr lvl="1"/>
            <a:r>
              <a:rPr lang="fr-FR" dirty="0"/>
              <a:t>Achats : Charlotte </a:t>
            </a:r>
            <a:r>
              <a:rPr lang="fr-FR" dirty="0" err="1"/>
              <a:t>Chabannas</a:t>
            </a:r>
            <a:endParaRPr lang="fr-FR" dirty="0"/>
          </a:p>
          <a:p>
            <a:pPr lvl="1"/>
            <a:r>
              <a:rPr lang="fr-FR" dirty="0"/>
              <a:t>Référent Cloud : Christophe Blondel</a:t>
            </a:r>
          </a:p>
          <a:p>
            <a:pPr lvl="1"/>
            <a:r>
              <a:rPr lang="fr-FR" dirty="0" err="1"/>
              <a:t>FinOps</a:t>
            </a:r>
            <a:r>
              <a:rPr lang="fr-FR" dirty="0"/>
              <a:t> : JP Duval</a:t>
            </a:r>
          </a:p>
          <a:p>
            <a:pPr lvl="1"/>
            <a:r>
              <a:rPr lang="fr-FR" dirty="0"/>
              <a:t>PO Plateforme AWS : à nommer</a:t>
            </a:r>
          </a:p>
          <a:p>
            <a:pPr lvl="1"/>
            <a:r>
              <a:rPr lang="fr-FR" dirty="0"/>
              <a:t>Correspondant sécurité : Romain </a:t>
            </a:r>
            <a:r>
              <a:rPr lang="fr-FR" dirty="0" err="1"/>
              <a:t>Mauny</a:t>
            </a:r>
            <a:endParaRPr lang="fr-FR" dirty="0"/>
          </a:p>
          <a:p>
            <a:pPr lvl="1"/>
            <a:endParaRPr lang="fr-FR" dirty="0"/>
          </a:p>
          <a:p>
            <a:r>
              <a:rPr lang="fr-FR" dirty="0"/>
              <a:t>Proposition du dispositif à AWS et planification du premier comité de pilotage fin T1 2020</a:t>
            </a:r>
          </a:p>
        </p:txBody>
      </p:sp>
      <p:pic>
        <p:nvPicPr>
          <p:cNvPr id="4" name="Image 3">
            <a:extLst>
              <a:ext uri="{FF2B5EF4-FFF2-40B4-BE49-F238E27FC236}">
                <a16:creationId xmlns:a16="http://schemas.microsoft.com/office/drawing/2014/main" id="{03E02281-1DDE-3E4A-8515-399BD0247F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86456" y="602460"/>
            <a:ext cx="1082743" cy="978687"/>
          </a:xfrm>
          <a:prstGeom prst="rect">
            <a:avLst/>
          </a:prstGeom>
        </p:spPr>
      </p:pic>
    </p:spTree>
    <p:extLst>
      <p:ext uri="{BB962C8B-B14F-4D97-AF65-F5344CB8AC3E}">
        <p14:creationId xmlns:p14="http://schemas.microsoft.com/office/powerpoint/2010/main" val="2837826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826" y="121196"/>
            <a:ext cx="8569324" cy="1080542"/>
          </a:xfrm>
        </p:spPr>
        <p:txBody>
          <a:bodyPr/>
          <a:lstStyle/>
          <a:p>
            <a:r>
              <a:rPr lang="fr-FR" dirty="0"/>
              <a:t>Prochaines étapes : actions proposées</a:t>
            </a:r>
          </a:p>
        </p:txBody>
      </p:sp>
      <p:graphicFrame>
        <p:nvGraphicFramePr>
          <p:cNvPr id="4" name="Tableau 3"/>
          <p:cNvGraphicFramePr>
            <a:graphicFrameLocks noGrp="1"/>
          </p:cNvGraphicFramePr>
          <p:nvPr>
            <p:extLst>
              <p:ext uri="{D42A27DB-BD31-4B8C-83A1-F6EECF244321}">
                <p14:modId xmlns:p14="http://schemas.microsoft.com/office/powerpoint/2010/main" val="3175394547"/>
              </p:ext>
            </p:extLst>
          </p:nvPr>
        </p:nvGraphicFramePr>
        <p:xfrm>
          <a:off x="250823" y="1201738"/>
          <a:ext cx="8424615" cy="3230955"/>
        </p:xfrm>
        <a:graphic>
          <a:graphicData uri="http://schemas.openxmlformats.org/drawingml/2006/table">
            <a:tbl>
              <a:tblPr firstRow="1" bandRow="1">
                <a:tableStyleId>{5C22544A-7EE6-4342-B048-85BDC9FD1C3A}</a:tableStyleId>
              </a:tblPr>
              <a:tblGrid>
                <a:gridCol w="6121377">
                  <a:extLst>
                    <a:ext uri="{9D8B030D-6E8A-4147-A177-3AD203B41FA5}">
                      <a16:colId xmlns:a16="http://schemas.microsoft.com/office/drawing/2014/main" val="1768155502"/>
                    </a:ext>
                  </a:extLst>
                </a:gridCol>
                <a:gridCol w="1224136">
                  <a:extLst>
                    <a:ext uri="{9D8B030D-6E8A-4147-A177-3AD203B41FA5}">
                      <a16:colId xmlns:a16="http://schemas.microsoft.com/office/drawing/2014/main" val="3377507548"/>
                    </a:ext>
                  </a:extLst>
                </a:gridCol>
                <a:gridCol w="1079102">
                  <a:extLst>
                    <a:ext uri="{9D8B030D-6E8A-4147-A177-3AD203B41FA5}">
                      <a16:colId xmlns:a16="http://schemas.microsoft.com/office/drawing/2014/main" val="2181529050"/>
                    </a:ext>
                  </a:extLst>
                </a:gridCol>
              </a:tblGrid>
              <a:tr h="231800">
                <a:tc>
                  <a:txBody>
                    <a:bodyPr/>
                    <a:lstStyle/>
                    <a:p>
                      <a:r>
                        <a:rPr lang="fr-FR" sz="1200" dirty="0"/>
                        <a:t>Action</a:t>
                      </a:r>
                    </a:p>
                  </a:txBody>
                  <a:tcPr/>
                </a:tc>
                <a:tc>
                  <a:txBody>
                    <a:bodyPr/>
                    <a:lstStyle/>
                    <a:p>
                      <a:r>
                        <a:rPr lang="fr-FR" sz="1200" dirty="0"/>
                        <a:t>Acteur</a:t>
                      </a:r>
                    </a:p>
                  </a:txBody>
                  <a:tcPr/>
                </a:tc>
                <a:tc>
                  <a:txBody>
                    <a:bodyPr/>
                    <a:lstStyle/>
                    <a:p>
                      <a:r>
                        <a:rPr lang="fr-FR" sz="1200" dirty="0"/>
                        <a:t>Délai</a:t>
                      </a:r>
                    </a:p>
                  </a:txBody>
                  <a:tcPr/>
                </a:tc>
                <a:extLst>
                  <a:ext uri="{0D108BD9-81ED-4DB2-BD59-A6C34878D82A}">
                    <a16:rowId xmlns:a16="http://schemas.microsoft.com/office/drawing/2014/main" val="160908023"/>
                  </a:ext>
                </a:extLst>
              </a:tr>
              <a:tr h="283073">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Proposer dispositif de gouvernance AWS à AWS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PO Cloud AWS</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01/2020</a:t>
                      </a:r>
                    </a:p>
                  </a:txBody>
                  <a:tcPr marL="36000" marR="36000" marT="36000" marB="36000"/>
                </a:tc>
                <a:extLst>
                  <a:ext uri="{0D108BD9-81ED-4DB2-BD59-A6C34878D82A}">
                    <a16:rowId xmlns:a16="http://schemas.microsoft.com/office/drawing/2014/main" val="4016140805"/>
                  </a:ext>
                </a:extLst>
              </a:tr>
              <a:tr h="278675">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Planifier premier comité opérationnel</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PO Cloud AWS</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02/2020</a:t>
                      </a:r>
                    </a:p>
                  </a:txBody>
                  <a:tcPr marL="36000" marR="36000" marT="36000" marB="36000"/>
                </a:tc>
                <a:extLst>
                  <a:ext uri="{0D108BD9-81ED-4DB2-BD59-A6C34878D82A}">
                    <a16:rowId xmlns:a16="http://schemas.microsoft.com/office/drawing/2014/main" val="3220380678"/>
                  </a:ext>
                </a:extLst>
              </a:tr>
              <a:tr h="296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100" kern="1200" baseline="0" dirty="0">
                          <a:solidFill>
                            <a:schemeClr val="dk1"/>
                          </a:solidFill>
                          <a:latin typeface="+mn-lt"/>
                          <a:ea typeface="+mn-ea"/>
                          <a:cs typeface="+mn-cs"/>
                        </a:rPr>
                        <a:t>Décider si DSI participe en personne ou quel est son délégué</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DSI</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1100" b="0" i="0" u="none" strike="noStrike" kern="1200" cap="none" spc="0" normalizeH="0" baseline="0" noProof="0" dirty="0">
                          <a:ln>
                            <a:noFill/>
                          </a:ln>
                          <a:solidFill>
                            <a:srgbClr val="000000"/>
                          </a:solidFill>
                          <a:effectLst/>
                          <a:uLnTx/>
                          <a:uFillTx/>
                          <a:latin typeface="Arial"/>
                          <a:ea typeface="+mn-ea"/>
                          <a:cs typeface="+mn-cs"/>
                          <a:sym typeface="Arial"/>
                        </a:rPr>
                        <a:t>01/2020</a:t>
                      </a:r>
                    </a:p>
                  </a:txBody>
                  <a:tcPr marL="36000" marR="36000" marT="36000" marB="36000"/>
                </a:tc>
                <a:extLst>
                  <a:ext uri="{0D108BD9-81ED-4DB2-BD59-A6C34878D82A}">
                    <a16:rowId xmlns:a16="http://schemas.microsoft.com/office/drawing/2014/main" val="2335970463"/>
                  </a:ext>
                </a:extLst>
              </a:tr>
              <a:tr h="290468">
                <a:tc>
                  <a:txBody>
                    <a:bodyPr/>
                    <a:lstStyle/>
                    <a:p>
                      <a:pPr marL="0" lvl="1" indent="0">
                        <a:buFont typeface="Arial" panose="020B0604020202020204" pitchFamily="34" charset="0"/>
                        <a:buNone/>
                      </a:pPr>
                      <a:r>
                        <a:rPr lang="fr-FR" sz="1100" dirty="0"/>
                        <a:t>Planifier premier comité de pilotage de la relation</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Référent Cloud</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1100" b="0" i="0" u="none" strike="noStrike" kern="1200" cap="none" spc="0" normalizeH="0" baseline="0" noProof="0" dirty="0">
                          <a:ln>
                            <a:noFill/>
                          </a:ln>
                          <a:solidFill>
                            <a:srgbClr val="000000"/>
                          </a:solidFill>
                          <a:effectLst/>
                          <a:uLnTx/>
                          <a:uFillTx/>
                          <a:latin typeface="Arial"/>
                          <a:ea typeface="+mn-ea"/>
                          <a:cs typeface="+mn-cs"/>
                          <a:sym typeface="Arial"/>
                        </a:rPr>
                        <a:t>03/2020</a:t>
                      </a:r>
                    </a:p>
                  </a:txBody>
                  <a:tcPr marL="36000" marR="36000" marT="36000" marB="36000"/>
                </a:tc>
                <a:extLst>
                  <a:ext uri="{0D108BD9-81ED-4DB2-BD59-A6C34878D82A}">
                    <a16:rowId xmlns:a16="http://schemas.microsoft.com/office/drawing/2014/main" val="3039625792"/>
                  </a:ext>
                </a:extLst>
              </a:tr>
              <a:tr h="289164">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extLst>
                  <a:ext uri="{0D108BD9-81ED-4DB2-BD59-A6C34878D82A}">
                    <a16:rowId xmlns:a16="http://schemas.microsoft.com/office/drawing/2014/main" val="1090218528"/>
                  </a:ext>
                </a:extLst>
              </a:tr>
              <a:tr h="289164">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extLst>
                  <a:ext uri="{0D108BD9-81ED-4DB2-BD59-A6C34878D82A}">
                    <a16:rowId xmlns:a16="http://schemas.microsoft.com/office/drawing/2014/main" val="1734538402"/>
                  </a:ext>
                </a:extLst>
              </a:tr>
              <a:tr h="416272">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extLst>
                  <a:ext uri="{0D108BD9-81ED-4DB2-BD59-A6C34878D82A}">
                    <a16:rowId xmlns:a16="http://schemas.microsoft.com/office/drawing/2014/main" val="711276611"/>
                  </a:ext>
                </a:extLst>
              </a:tr>
              <a:tr h="266881">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extLst>
                  <a:ext uri="{0D108BD9-81ED-4DB2-BD59-A6C34878D82A}">
                    <a16:rowId xmlns:a16="http://schemas.microsoft.com/office/drawing/2014/main" val="3143625637"/>
                  </a:ext>
                </a:extLst>
              </a:tr>
              <a:tr h="286870">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extLst>
                  <a:ext uri="{0D108BD9-81ED-4DB2-BD59-A6C34878D82A}">
                    <a16:rowId xmlns:a16="http://schemas.microsoft.com/office/drawing/2014/main" val="2606874008"/>
                  </a:ext>
                </a:extLst>
              </a:tr>
              <a:tr h="259977">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extLst>
                  <a:ext uri="{0D108BD9-81ED-4DB2-BD59-A6C34878D82A}">
                    <a16:rowId xmlns:a16="http://schemas.microsoft.com/office/drawing/2014/main" val="1015881058"/>
                  </a:ext>
                </a:extLst>
              </a:tr>
            </a:tbl>
          </a:graphicData>
        </a:graphic>
      </p:graphicFrame>
    </p:spTree>
    <p:extLst>
      <p:ext uri="{BB962C8B-B14F-4D97-AF65-F5344CB8AC3E}">
        <p14:creationId xmlns:p14="http://schemas.microsoft.com/office/powerpoint/2010/main" val="193927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34"/>
          <p:cNvSpPr txBox="1">
            <a:spLocks noGrp="1"/>
          </p:cNvSpPr>
          <p:nvPr>
            <p:ph type="title"/>
          </p:nvPr>
        </p:nvSpPr>
        <p:spPr>
          <a:xfrm>
            <a:off x="467544" y="212640"/>
            <a:ext cx="8208912" cy="412612"/>
          </a:xfrm>
          <a:prstGeom prst="rect">
            <a:avLst/>
          </a:prstGeom>
          <a:noFill/>
          <a:ln>
            <a:noFill/>
          </a:ln>
        </p:spPr>
        <p:txBody>
          <a:bodyPr spcFirstLastPara="1" wrap="square" lIns="36000" tIns="36000" rIns="0" bIns="0" anchor="t" anchorCtr="0">
            <a:noAutofit/>
          </a:bodyPr>
          <a:lstStyle/>
          <a:p>
            <a:pPr marL="0" lvl="0" indent="0" algn="r" rtl="0">
              <a:spcBef>
                <a:spcPts val="0"/>
              </a:spcBef>
              <a:spcAft>
                <a:spcPts val="0"/>
              </a:spcAft>
              <a:buClr>
                <a:srgbClr val="781528"/>
              </a:buClr>
              <a:buSzPts val="2800"/>
              <a:buFont typeface="Times New Roman"/>
              <a:buNone/>
            </a:pPr>
            <a:r>
              <a:rPr lang="fr-FR" sz="2800" dirty="0">
                <a:solidFill>
                  <a:srgbClr val="781528"/>
                </a:solidFill>
              </a:rPr>
              <a:t>Existant                                            </a:t>
            </a:r>
            <a:r>
              <a:rPr lang="fr-FR" sz="2800" dirty="0">
                <a:solidFill>
                  <a:schemeClr val="dk1"/>
                </a:solidFill>
              </a:rPr>
              <a:t>Brique accès sécurisé</a:t>
            </a:r>
            <a:endParaRPr dirty="0"/>
          </a:p>
        </p:txBody>
      </p:sp>
      <p:sp>
        <p:nvSpPr>
          <p:cNvPr id="1392" name="Google Shape;1392;p34"/>
          <p:cNvSpPr/>
          <p:nvPr/>
        </p:nvSpPr>
        <p:spPr>
          <a:xfrm>
            <a:off x="467544" y="657301"/>
            <a:ext cx="8208912" cy="45719"/>
          </a:xfrm>
          <a:prstGeom prst="homePlate">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393" name="Google Shape;1393;p34"/>
          <p:cNvSpPr txBox="1"/>
          <p:nvPr/>
        </p:nvSpPr>
        <p:spPr>
          <a:xfrm>
            <a:off x="7221897" y="2679672"/>
            <a:ext cx="950503" cy="350482"/>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fr-FR" sz="1400" b="1">
                <a:solidFill>
                  <a:srgbClr val="000000"/>
                </a:solidFill>
                <a:latin typeface="Arial"/>
                <a:ea typeface="Arial"/>
                <a:cs typeface="Arial"/>
                <a:sym typeface="Arial"/>
              </a:rPr>
              <a:t>data center</a:t>
            </a:r>
            <a:endParaRPr/>
          </a:p>
          <a:p>
            <a:pPr marL="0" marR="0" lvl="0" indent="0" algn="ctr" rtl="0">
              <a:lnSpc>
                <a:spcPct val="90000"/>
              </a:lnSpc>
              <a:spcBef>
                <a:spcPts val="0"/>
              </a:spcBef>
              <a:spcAft>
                <a:spcPts val="0"/>
              </a:spcAft>
              <a:buNone/>
            </a:pPr>
            <a:r>
              <a:rPr lang="fr-FR" sz="1400" b="1">
                <a:solidFill>
                  <a:srgbClr val="000000"/>
                </a:solidFill>
                <a:latin typeface="Arial"/>
                <a:ea typeface="Arial"/>
                <a:cs typeface="Arial"/>
                <a:sym typeface="Arial"/>
              </a:rPr>
              <a:t>SwissLife</a:t>
            </a:r>
            <a:endParaRPr sz="1400" b="1">
              <a:solidFill>
                <a:srgbClr val="000000"/>
              </a:solidFill>
              <a:latin typeface="Arial"/>
              <a:ea typeface="Arial"/>
              <a:cs typeface="Arial"/>
              <a:sym typeface="Arial"/>
            </a:endParaRPr>
          </a:p>
        </p:txBody>
      </p:sp>
      <p:sp>
        <p:nvSpPr>
          <p:cNvPr id="1394" name="Google Shape;1394;p34"/>
          <p:cNvSpPr/>
          <p:nvPr/>
        </p:nvSpPr>
        <p:spPr>
          <a:xfrm>
            <a:off x="6221269" y="2438464"/>
            <a:ext cx="935058" cy="623196"/>
          </a:xfrm>
          <a:custGeom>
            <a:avLst/>
            <a:gdLst/>
            <a:ahLst/>
            <a:cxnLst/>
            <a:rect l="l" t="t" r="r" b="b"/>
            <a:pathLst>
              <a:path w="591" h="501" extrusionOk="0">
                <a:moveTo>
                  <a:pt x="545" y="475"/>
                </a:moveTo>
                <a:cubicBezTo>
                  <a:pt x="545" y="338"/>
                  <a:pt x="545" y="204"/>
                  <a:pt x="545" y="68"/>
                </a:cubicBezTo>
                <a:cubicBezTo>
                  <a:pt x="357" y="0"/>
                  <a:pt x="357" y="0"/>
                  <a:pt x="357" y="0"/>
                </a:cubicBezTo>
                <a:cubicBezTo>
                  <a:pt x="357" y="7"/>
                  <a:pt x="357" y="13"/>
                  <a:pt x="357" y="18"/>
                </a:cubicBezTo>
                <a:cubicBezTo>
                  <a:pt x="357" y="162"/>
                  <a:pt x="357" y="306"/>
                  <a:pt x="357" y="450"/>
                </a:cubicBezTo>
                <a:cubicBezTo>
                  <a:pt x="357" y="455"/>
                  <a:pt x="358" y="461"/>
                  <a:pt x="356" y="466"/>
                </a:cubicBezTo>
                <a:cubicBezTo>
                  <a:pt x="355" y="469"/>
                  <a:pt x="352" y="472"/>
                  <a:pt x="349" y="475"/>
                </a:cubicBezTo>
                <a:cubicBezTo>
                  <a:pt x="347" y="472"/>
                  <a:pt x="344" y="469"/>
                  <a:pt x="344" y="466"/>
                </a:cubicBezTo>
                <a:cubicBezTo>
                  <a:pt x="343" y="461"/>
                  <a:pt x="344" y="456"/>
                  <a:pt x="344" y="450"/>
                </a:cubicBezTo>
                <a:cubicBezTo>
                  <a:pt x="344" y="307"/>
                  <a:pt x="344" y="164"/>
                  <a:pt x="344" y="21"/>
                </a:cubicBezTo>
                <a:cubicBezTo>
                  <a:pt x="344" y="15"/>
                  <a:pt x="344" y="10"/>
                  <a:pt x="344" y="3"/>
                </a:cubicBezTo>
                <a:cubicBezTo>
                  <a:pt x="244" y="82"/>
                  <a:pt x="244" y="82"/>
                  <a:pt x="244" y="82"/>
                </a:cubicBezTo>
                <a:cubicBezTo>
                  <a:pt x="243" y="84"/>
                  <a:pt x="243" y="86"/>
                  <a:pt x="243" y="87"/>
                </a:cubicBezTo>
                <a:cubicBezTo>
                  <a:pt x="243" y="116"/>
                  <a:pt x="243" y="144"/>
                  <a:pt x="243" y="173"/>
                </a:cubicBezTo>
                <a:cubicBezTo>
                  <a:pt x="243" y="187"/>
                  <a:pt x="243" y="202"/>
                  <a:pt x="243" y="218"/>
                </a:cubicBezTo>
                <a:cubicBezTo>
                  <a:pt x="159" y="208"/>
                  <a:pt x="159" y="208"/>
                  <a:pt x="159" y="208"/>
                </a:cubicBezTo>
                <a:cubicBezTo>
                  <a:pt x="159" y="215"/>
                  <a:pt x="159" y="221"/>
                  <a:pt x="159" y="227"/>
                </a:cubicBezTo>
                <a:cubicBezTo>
                  <a:pt x="159" y="303"/>
                  <a:pt x="159" y="379"/>
                  <a:pt x="159" y="455"/>
                </a:cubicBezTo>
                <a:cubicBezTo>
                  <a:pt x="159" y="462"/>
                  <a:pt x="154" y="469"/>
                  <a:pt x="151" y="476"/>
                </a:cubicBezTo>
                <a:cubicBezTo>
                  <a:pt x="148" y="469"/>
                  <a:pt x="143" y="461"/>
                  <a:pt x="143" y="454"/>
                </a:cubicBezTo>
                <a:cubicBezTo>
                  <a:pt x="142" y="378"/>
                  <a:pt x="142" y="302"/>
                  <a:pt x="142" y="226"/>
                </a:cubicBezTo>
                <a:cubicBezTo>
                  <a:pt x="142" y="224"/>
                  <a:pt x="142" y="222"/>
                  <a:pt x="142" y="219"/>
                </a:cubicBezTo>
                <a:cubicBezTo>
                  <a:pt x="49" y="281"/>
                  <a:pt x="49" y="281"/>
                  <a:pt x="49" y="281"/>
                </a:cubicBezTo>
                <a:cubicBezTo>
                  <a:pt x="49" y="281"/>
                  <a:pt x="49" y="282"/>
                  <a:pt x="49" y="283"/>
                </a:cubicBezTo>
                <a:cubicBezTo>
                  <a:pt x="47" y="339"/>
                  <a:pt x="48" y="396"/>
                  <a:pt x="48" y="452"/>
                </a:cubicBezTo>
                <a:cubicBezTo>
                  <a:pt x="48" y="460"/>
                  <a:pt x="47" y="468"/>
                  <a:pt x="47" y="477"/>
                </a:cubicBezTo>
                <a:cubicBezTo>
                  <a:pt x="30" y="477"/>
                  <a:pt x="15" y="477"/>
                  <a:pt x="0" y="477"/>
                </a:cubicBezTo>
                <a:cubicBezTo>
                  <a:pt x="0" y="485"/>
                  <a:pt x="0" y="493"/>
                  <a:pt x="0" y="501"/>
                </a:cubicBezTo>
                <a:cubicBezTo>
                  <a:pt x="197" y="501"/>
                  <a:pt x="393" y="501"/>
                  <a:pt x="591" y="501"/>
                </a:cubicBezTo>
                <a:cubicBezTo>
                  <a:pt x="590" y="492"/>
                  <a:pt x="590" y="485"/>
                  <a:pt x="590" y="477"/>
                </a:cubicBezTo>
                <a:cubicBezTo>
                  <a:pt x="574" y="476"/>
                  <a:pt x="560" y="475"/>
                  <a:pt x="545" y="475"/>
                </a:cubicBezTo>
                <a:close/>
                <a:moveTo>
                  <a:pt x="55" y="446"/>
                </a:moveTo>
                <a:cubicBezTo>
                  <a:pt x="58" y="434"/>
                  <a:pt x="45" y="417"/>
                  <a:pt x="68" y="410"/>
                </a:cubicBezTo>
                <a:cubicBezTo>
                  <a:pt x="72" y="446"/>
                  <a:pt x="72" y="446"/>
                  <a:pt x="55" y="446"/>
                </a:cubicBezTo>
                <a:close/>
                <a:moveTo>
                  <a:pt x="58" y="394"/>
                </a:moveTo>
                <a:cubicBezTo>
                  <a:pt x="58" y="381"/>
                  <a:pt x="45" y="364"/>
                  <a:pt x="69" y="355"/>
                </a:cubicBezTo>
                <a:cubicBezTo>
                  <a:pt x="68" y="370"/>
                  <a:pt x="77" y="386"/>
                  <a:pt x="58" y="394"/>
                </a:cubicBezTo>
                <a:close/>
                <a:moveTo>
                  <a:pt x="57" y="338"/>
                </a:moveTo>
                <a:cubicBezTo>
                  <a:pt x="58" y="325"/>
                  <a:pt x="45" y="306"/>
                  <a:pt x="71" y="300"/>
                </a:cubicBezTo>
                <a:cubicBezTo>
                  <a:pt x="66" y="314"/>
                  <a:pt x="79" y="333"/>
                  <a:pt x="57" y="338"/>
                </a:cubicBezTo>
                <a:close/>
                <a:moveTo>
                  <a:pt x="97" y="437"/>
                </a:moveTo>
                <a:cubicBezTo>
                  <a:pt x="97" y="440"/>
                  <a:pt x="92" y="443"/>
                  <a:pt x="90" y="446"/>
                </a:cubicBezTo>
                <a:cubicBezTo>
                  <a:pt x="87" y="443"/>
                  <a:pt x="83" y="440"/>
                  <a:pt x="83" y="437"/>
                </a:cubicBezTo>
                <a:cubicBezTo>
                  <a:pt x="82" y="429"/>
                  <a:pt x="81" y="421"/>
                  <a:pt x="83" y="413"/>
                </a:cubicBezTo>
                <a:cubicBezTo>
                  <a:pt x="84" y="409"/>
                  <a:pt x="90" y="406"/>
                  <a:pt x="93" y="403"/>
                </a:cubicBezTo>
                <a:cubicBezTo>
                  <a:pt x="95" y="404"/>
                  <a:pt x="96" y="405"/>
                  <a:pt x="98" y="406"/>
                </a:cubicBezTo>
                <a:cubicBezTo>
                  <a:pt x="98" y="416"/>
                  <a:pt x="98" y="427"/>
                  <a:pt x="97" y="437"/>
                </a:cubicBezTo>
                <a:close/>
                <a:moveTo>
                  <a:pt x="85" y="387"/>
                </a:moveTo>
                <a:cubicBezTo>
                  <a:pt x="87" y="373"/>
                  <a:pt x="72" y="354"/>
                  <a:pt x="98" y="344"/>
                </a:cubicBezTo>
                <a:cubicBezTo>
                  <a:pt x="95" y="361"/>
                  <a:pt x="105" y="379"/>
                  <a:pt x="85" y="387"/>
                </a:cubicBezTo>
                <a:close/>
                <a:moveTo>
                  <a:pt x="84" y="328"/>
                </a:moveTo>
                <a:cubicBezTo>
                  <a:pt x="87" y="313"/>
                  <a:pt x="72" y="294"/>
                  <a:pt x="99" y="285"/>
                </a:cubicBezTo>
                <a:cubicBezTo>
                  <a:pt x="94" y="302"/>
                  <a:pt x="107" y="321"/>
                  <a:pt x="84" y="328"/>
                </a:cubicBezTo>
                <a:close/>
                <a:moveTo>
                  <a:pt x="130" y="434"/>
                </a:moveTo>
                <a:cubicBezTo>
                  <a:pt x="129" y="437"/>
                  <a:pt x="124" y="442"/>
                  <a:pt x="120" y="442"/>
                </a:cubicBezTo>
                <a:cubicBezTo>
                  <a:pt x="117" y="442"/>
                  <a:pt x="112" y="437"/>
                  <a:pt x="111" y="433"/>
                </a:cubicBezTo>
                <a:cubicBezTo>
                  <a:pt x="110" y="423"/>
                  <a:pt x="111" y="413"/>
                  <a:pt x="111" y="401"/>
                </a:cubicBezTo>
                <a:cubicBezTo>
                  <a:pt x="117" y="400"/>
                  <a:pt x="123" y="399"/>
                  <a:pt x="130" y="397"/>
                </a:cubicBezTo>
                <a:cubicBezTo>
                  <a:pt x="130" y="410"/>
                  <a:pt x="131" y="422"/>
                  <a:pt x="130" y="434"/>
                </a:cubicBezTo>
                <a:close/>
                <a:moveTo>
                  <a:pt x="113" y="379"/>
                </a:moveTo>
                <a:cubicBezTo>
                  <a:pt x="107" y="343"/>
                  <a:pt x="109" y="339"/>
                  <a:pt x="129" y="336"/>
                </a:cubicBezTo>
                <a:cubicBezTo>
                  <a:pt x="133" y="376"/>
                  <a:pt x="132" y="378"/>
                  <a:pt x="113" y="379"/>
                </a:cubicBezTo>
                <a:close/>
                <a:moveTo>
                  <a:pt x="114" y="318"/>
                </a:moveTo>
                <a:cubicBezTo>
                  <a:pt x="105" y="290"/>
                  <a:pt x="109" y="278"/>
                  <a:pt x="128" y="271"/>
                </a:cubicBezTo>
                <a:cubicBezTo>
                  <a:pt x="134" y="304"/>
                  <a:pt x="132" y="310"/>
                  <a:pt x="114" y="318"/>
                </a:cubicBezTo>
                <a:close/>
                <a:moveTo>
                  <a:pt x="197" y="439"/>
                </a:moveTo>
                <a:cubicBezTo>
                  <a:pt x="189" y="439"/>
                  <a:pt x="182" y="439"/>
                  <a:pt x="175" y="439"/>
                </a:cubicBezTo>
                <a:cubicBezTo>
                  <a:pt x="175" y="425"/>
                  <a:pt x="175" y="411"/>
                  <a:pt x="175" y="397"/>
                </a:cubicBezTo>
                <a:cubicBezTo>
                  <a:pt x="182" y="397"/>
                  <a:pt x="189" y="397"/>
                  <a:pt x="197" y="397"/>
                </a:cubicBezTo>
                <a:cubicBezTo>
                  <a:pt x="197" y="411"/>
                  <a:pt x="197" y="424"/>
                  <a:pt x="197" y="439"/>
                </a:cubicBezTo>
                <a:close/>
                <a:moveTo>
                  <a:pt x="197" y="372"/>
                </a:moveTo>
                <a:cubicBezTo>
                  <a:pt x="172" y="377"/>
                  <a:pt x="170" y="375"/>
                  <a:pt x="175" y="329"/>
                </a:cubicBezTo>
                <a:cubicBezTo>
                  <a:pt x="182" y="330"/>
                  <a:pt x="189" y="331"/>
                  <a:pt x="197" y="332"/>
                </a:cubicBezTo>
                <a:cubicBezTo>
                  <a:pt x="197" y="347"/>
                  <a:pt x="197" y="360"/>
                  <a:pt x="197" y="372"/>
                </a:cubicBezTo>
                <a:close/>
                <a:moveTo>
                  <a:pt x="196" y="310"/>
                </a:moveTo>
                <a:cubicBezTo>
                  <a:pt x="189" y="309"/>
                  <a:pt x="182" y="308"/>
                  <a:pt x="175" y="307"/>
                </a:cubicBezTo>
                <a:cubicBezTo>
                  <a:pt x="175" y="292"/>
                  <a:pt x="175" y="279"/>
                  <a:pt x="175" y="266"/>
                </a:cubicBezTo>
                <a:cubicBezTo>
                  <a:pt x="200" y="263"/>
                  <a:pt x="201" y="265"/>
                  <a:pt x="196" y="310"/>
                </a:cubicBezTo>
                <a:close/>
                <a:moveTo>
                  <a:pt x="233" y="439"/>
                </a:moveTo>
                <a:cubicBezTo>
                  <a:pt x="233" y="440"/>
                  <a:pt x="222" y="441"/>
                  <a:pt x="215" y="442"/>
                </a:cubicBezTo>
                <a:cubicBezTo>
                  <a:pt x="215" y="426"/>
                  <a:pt x="215" y="413"/>
                  <a:pt x="215" y="394"/>
                </a:cubicBezTo>
                <a:cubicBezTo>
                  <a:pt x="223" y="397"/>
                  <a:pt x="233" y="399"/>
                  <a:pt x="233" y="401"/>
                </a:cubicBezTo>
                <a:cubicBezTo>
                  <a:pt x="235" y="414"/>
                  <a:pt x="235" y="426"/>
                  <a:pt x="233" y="439"/>
                </a:cubicBezTo>
                <a:close/>
                <a:moveTo>
                  <a:pt x="233" y="376"/>
                </a:moveTo>
                <a:cubicBezTo>
                  <a:pt x="228" y="376"/>
                  <a:pt x="222" y="376"/>
                  <a:pt x="215" y="375"/>
                </a:cubicBezTo>
                <a:cubicBezTo>
                  <a:pt x="215" y="361"/>
                  <a:pt x="215" y="348"/>
                  <a:pt x="215" y="333"/>
                </a:cubicBezTo>
                <a:cubicBezTo>
                  <a:pt x="238" y="336"/>
                  <a:pt x="238" y="337"/>
                  <a:pt x="233" y="376"/>
                </a:cubicBezTo>
                <a:close/>
                <a:moveTo>
                  <a:pt x="233" y="313"/>
                </a:moveTo>
                <a:cubicBezTo>
                  <a:pt x="215" y="317"/>
                  <a:pt x="211" y="318"/>
                  <a:pt x="216" y="269"/>
                </a:cubicBezTo>
                <a:cubicBezTo>
                  <a:pt x="237" y="270"/>
                  <a:pt x="240" y="277"/>
                  <a:pt x="233" y="313"/>
                </a:cubicBezTo>
                <a:close/>
                <a:moveTo>
                  <a:pt x="322" y="66"/>
                </a:moveTo>
                <a:cubicBezTo>
                  <a:pt x="320" y="87"/>
                  <a:pt x="331" y="111"/>
                  <a:pt x="300" y="117"/>
                </a:cubicBezTo>
                <a:cubicBezTo>
                  <a:pt x="294" y="83"/>
                  <a:pt x="295" y="80"/>
                  <a:pt x="322" y="66"/>
                </a:cubicBezTo>
                <a:close/>
                <a:moveTo>
                  <a:pt x="279" y="96"/>
                </a:moveTo>
                <a:cubicBezTo>
                  <a:pt x="276" y="115"/>
                  <a:pt x="287" y="135"/>
                  <a:pt x="259" y="143"/>
                </a:cubicBezTo>
                <a:cubicBezTo>
                  <a:pt x="259" y="124"/>
                  <a:pt x="252" y="106"/>
                  <a:pt x="279" y="96"/>
                </a:cubicBezTo>
                <a:close/>
                <a:moveTo>
                  <a:pt x="254" y="441"/>
                </a:moveTo>
                <a:cubicBezTo>
                  <a:pt x="254" y="429"/>
                  <a:pt x="254" y="415"/>
                  <a:pt x="254" y="401"/>
                </a:cubicBezTo>
                <a:cubicBezTo>
                  <a:pt x="280" y="396"/>
                  <a:pt x="272" y="414"/>
                  <a:pt x="273" y="425"/>
                </a:cubicBezTo>
                <a:cubicBezTo>
                  <a:pt x="275" y="438"/>
                  <a:pt x="271" y="447"/>
                  <a:pt x="254" y="441"/>
                </a:cubicBezTo>
                <a:close/>
                <a:moveTo>
                  <a:pt x="271" y="379"/>
                </a:moveTo>
                <a:cubicBezTo>
                  <a:pt x="269" y="379"/>
                  <a:pt x="267" y="380"/>
                  <a:pt x="264" y="380"/>
                </a:cubicBezTo>
                <a:cubicBezTo>
                  <a:pt x="261" y="380"/>
                  <a:pt x="258" y="379"/>
                  <a:pt x="254" y="379"/>
                </a:cubicBezTo>
                <a:cubicBezTo>
                  <a:pt x="254" y="364"/>
                  <a:pt x="254" y="351"/>
                  <a:pt x="254" y="338"/>
                </a:cubicBezTo>
                <a:cubicBezTo>
                  <a:pt x="276" y="339"/>
                  <a:pt x="277" y="341"/>
                  <a:pt x="271" y="379"/>
                </a:cubicBezTo>
                <a:close/>
                <a:moveTo>
                  <a:pt x="271" y="316"/>
                </a:moveTo>
                <a:cubicBezTo>
                  <a:pt x="251" y="320"/>
                  <a:pt x="250" y="317"/>
                  <a:pt x="254" y="276"/>
                </a:cubicBezTo>
                <a:cubicBezTo>
                  <a:pt x="276" y="277"/>
                  <a:pt x="277" y="279"/>
                  <a:pt x="271" y="316"/>
                </a:cubicBezTo>
                <a:close/>
                <a:moveTo>
                  <a:pt x="259" y="201"/>
                </a:moveTo>
                <a:cubicBezTo>
                  <a:pt x="259" y="185"/>
                  <a:pt x="251" y="165"/>
                  <a:pt x="276" y="158"/>
                </a:cubicBezTo>
                <a:cubicBezTo>
                  <a:pt x="282" y="192"/>
                  <a:pt x="281" y="194"/>
                  <a:pt x="259" y="201"/>
                </a:cubicBezTo>
                <a:close/>
                <a:moveTo>
                  <a:pt x="321" y="435"/>
                </a:moveTo>
                <a:cubicBezTo>
                  <a:pt x="314" y="436"/>
                  <a:pt x="307" y="437"/>
                  <a:pt x="301" y="439"/>
                </a:cubicBezTo>
                <a:cubicBezTo>
                  <a:pt x="294" y="401"/>
                  <a:pt x="296" y="398"/>
                  <a:pt x="321" y="397"/>
                </a:cubicBezTo>
                <a:cubicBezTo>
                  <a:pt x="321" y="410"/>
                  <a:pt x="321" y="422"/>
                  <a:pt x="321" y="435"/>
                </a:cubicBezTo>
                <a:close/>
                <a:moveTo>
                  <a:pt x="299" y="373"/>
                </a:moveTo>
                <a:cubicBezTo>
                  <a:pt x="296" y="333"/>
                  <a:pt x="296" y="333"/>
                  <a:pt x="321" y="332"/>
                </a:cubicBezTo>
                <a:cubicBezTo>
                  <a:pt x="324" y="370"/>
                  <a:pt x="324" y="370"/>
                  <a:pt x="299" y="373"/>
                </a:cubicBezTo>
                <a:close/>
                <a:moveTo>
                  <a:pt x="300" y="309"/>
                </a:moveTo>
                <a:cubicBezTo>
                  <a:pt x="294" y="275"/>
                  <a:pt x="295" y="272"/>
                  <a:pt x="320" y="265"/>
                </a:cubicBezTo>
                <a:cubicBezTo>
                  <a:pt x="325" y="305"/>
                  <a:pt x="325" y="305"/>
                  <a:pt x="300" y="309"/>
                </a:cubicBezTo>
                <a:close/>
                <a:moveTo>
                  <a:pt x="302" y="244"/>
                </a:moveTo>
                <a:cubicBezTo>
                  <a:pt x="293" y="214"/>
                  <a:pt x="295" y="208"/>
                  <a:pt x="322" y="199"/>
                </a:cubicBezTo>
                <a:cubicBezTo>
                  <a:pt x="319" y="217"/>
                  <a:pt x="333" y="241"/>
                  <a:pt x="302" y="244"/>
                </a:cubicBezTo>
                <a:close/>
                <a:moveTo>
                  <a:pt x="301" y="180"/>
                </a:moveTo>
                <a:cubicBezTo>
                  <a:pt x="294" y="147"/>
                  <a:pt x="295" y="144"/>
                  <a:pt x="320" y="134"/>
                </a:cubicBezTo>
                <a:cubicBezTo>
                  <a:pt x="326" y="170"/>
                  <a:pt x="325" y="172"/>
                  <a:pt x="301" y="180"/>
                </a:cubicBezTo>
                <a:close/>
                <a:moveTo>
                  <a:pt x="501" y="98"/>
                </a:moveTo>
                <a:cubicBezTo>
                  <a:pt x="533" y="104"/>
                  <a:pt x="526" y="106"/>
                  <a:pt x="525" y="137"/>
                </a:cubicBezTo>
                <a:cubicBezTo>
                  <a:pt x="500" y="141"/>
                  <a:pt x="497" y="136"/>
                  <a:pt x="501" y="98"/>
                </a:cubicBezTo>
                <a:close/>
                <a:moveTo>
                  <a:pt x="387" y="58"/>
                </a:moveTo>
                <a:cubicBezTo>
                  <a:pt x="398" y="62"/>
                  <a:pt x="407" y="65"/>
                  <a:pt x="417" y="69"/>
                </a:cubicBezTo>
                <a:cubicBezTo>
                  <a:pt x="417" y="82"/>
                  <a:pt x="417" y="95"/>
                  <a:pt x="417" y="108"/>
                </a:cubicBezTo>
                <a:cubicBezTo>
                  <a:pt x="381" y="101"/>
                  <a:pt x="381" y="101"/>
                  <a:pt x="387" y="58"/>
                </a:cubicBezTo>
                <a:close/>
                <a:moveTo>
                  <a:pt x="417" y="174"/>
                </a:moveTo>
                <a:cubicBezTo>
                  <a:pt x="382" y="168"/>
                  <a:pt x="382" y="168"/>
                  <a:pt x="387" y="130"/>
                </a:cubicBezTo>
                <a:cubicBezTo>
                  <a:pt x="418" y="128"/>
                  <a:pt x="420" y="131"/>
                  <a:pt x="417" y="174"/>
                </a:cubicBezTo>
                <a:close/>
                <a:moveTo>
                  <a:pt x="417" y="435"/>
                </a:moveTo>
                <a:cubicBezTo>
                  <a:pt x="407" y="435"/>
                  <a:pt x="397" y="435"/>
                  <a:pt x="386" y="435"/>
                </a:cubicBezTo>
                <a:cubicBezTo>
                  <a:pt x="386" y="421"/>
                  <a:pt x="386" y="407"/>
                  <a:pt x="386" y="392"/>
                </a:cubicBezTo>
                <a:cubicBezTo>
                  <a:pt x="397" y="394"/>
                  <a:pt x="407" y="395"/>
                  <a:pt x="417" y="397"/>
                </a:cubicBezTo>
                <a:cubicBezTo>
                  <a:pt x="417" y="410"/>
                  <a:pt x="417" y="422"/>
                  <a:pt x="417" y="435"/>
                </a:cubicBezTo>
                <a:close/>
                <a:moveTo>
                  <a:pt x="417" y="368"/>
                </a:moveTo>
                <a:cubicBezTo>
                  <a:pt x="407" y="368"/>
                  <a:pt x="397" y="368"/>
                  <a:pt x="386" y="368"/>
                </a:cubicBezTo>
                <a:cubicBezTo>
                  <a:pt x="386" y="354"/>
                  <a:pt x="386" y="342"/>
                  <a:pt x="386" y="327"/>
                </a:cubicBezTo>
                <a:cubicBezTo>
                  <a:pt x="398" y="329"/>
                  <a:pt x="407" y="331"/>
                  <a:pt x="417" y="332"/>
                </a:cubicBezTo>
                <a:cubicBezTo>
                  <a:pt x="417" y="345"/>
                  <a:pt x="417" y="356"/>
                  <a:pt x="417" y="368"/>
                </a:cubicBezTo>
                <a:close/>
                <a:moveTo>
                  <a:pt x="388" y="259"/>
                </a:moveTo>
                <a:cubicBezTo>
                  <a:pt x="397" y="261"/>
                  <a:pt x="407" y="263"/>
                  <a:pt x="417" y="265"/>
                </a:cubicBezTo>
                <a:cubicBezTo>
                  <a:pt x="417" y="278"/>
                  <a:pt x="417" y="290"/>
                  <a:pt x="417" y="305"/>
                </a:cubicBezTo>
                <a:cubicBezTo>
                  <a:pt x="381" y="302"/>
                  <a:pt x="380" y="300"/>
                  <a:pt x="388" y="259"/>
                </a:cubicBezTo>
                <a:close/>
                <a:moveTo>
                  <a:pt x="416" y="239"/>
                </a:moveTo>
                <a:cubicBezTo>
                  <a:pt x="381" y="235"/>
                  <a:pt x="380" y="234"/>
                  <a:pt x="387" y="193"/>
                </a:cubicBezTo>
                <a:cubicBezTo>
                  <a:pt x="422" y="200"/>
                  <a:pt x="422" y="200"/>
                  <a:pt x="416" y="239"/>
                </a:cubicBezTo>
                <a:close/>
                <a:moveTo>
                  <a:pt x="444" y="80"/>
                </a:moveTo>
                <a:cubicBezTo>
                  <a:pt x="475" y="83"/>
                  <a:pt x="476" y="85"/>
                  <a:pt x="472" y="123"/>
                </a:cubicBezTo>
                <a:cubicBezTo>
                  <a:pt x="442" y="123"/>
                  <a:pt x="439" y="118"/>
                  <a:pt x="444" y="80"/>
                </a:cubicBezTo>
                <a:close/>
                <a:moveTo>
                  <a:pt x="471" y="187"/>
                </a:moveTo>
                <a:cubicBezTo>
                  <a:pt x="462" y="186"/>
                  <a:pt x="453" y="184"/>
                  <a:pt x="443" y="182"/>
                </a:cubicBezTo>
                <a:cubicBezTo>
                  <a:pt x="443" y="169"/>
                  <a:pt x="443" y="157"/>
                  <a:pt x="443" y="145"/>
                </a:cubicBezTo>
                <a:cubicBezTo>
                  <a:pt x="474" y="146"/>
                  <a:pt x="477" y="151"/>
                  <a:pt x="471" y="187"/>
                </a:cubicBezTo>
                <a:close/>
                <a:moveTo>
                  <a:pt x="472" y="250"/>
                </a:moveTo>
                <a:cubicBezTo>
                  <a:pt x="462" y="248"/>
                  <a:pt x="453" y="246"/>
                  <a:pt x="443" y="244"/>
                </a:cubicBezTo>
                <a:cubicBezTo>
                  <a:pt x="443" y="232"/>
                  <a:pt x="443" y="220"/>
                  <a:pt x="443" y="208"/>
                </a:cubicBezTo>
                <a:cubicBezTo>
                  <a:pt x="475" y="211"/>
                  <a:pt x="475" y="211"/>
                  <a:pt x="472" y="250"/>
                </a:cubicBezTo>
                <a:close/>
                <a:moveTo>
                  <a:pt x="472" y="437"/>
                </a:moveTo>
                <a:cubicBezTo>
                  <a:pt x="463" y="437"/>
                  <a:pt x="454" y="437"/>
                  <a:pt x="443" y="437"/>
                </a:cubicBezTo>
                <a:cubicBezTo>
                  <a:pt x="443" y="424"/>
                  <a:pt x="443" y="412"/>
                  <a:pt x="443" y="399"/>
                </a:cubicBezTo>
                <a:cubicBezTo>
                  <a:pt x="453" y="399"/>
                  <a:pt x="462" y="399"/>
                  <a:pt x="472" y="400"/>
                </a:cubicBezTo>
                <a:cubicBezTo>
                  <a:pt x="472" y="413"/>
                  <a:pt x="472" y="424"/>
                  <a:pt x="472" y="437"/>
                </a:cubicBezTo>
                <a:close/>
                <a:moveTo>
                  <a:pt x="471" y="376"/>
                </a:moveTo>
                <a:cubicBezTo>
                  <a:pt x="462" y="375"/>
                  <a:pt x="453" y="375"/>
                  <a:pt x="444" y="374"/>
                </a:cubicBezTo>
                <a:cubicBezTo>
                  <a:pt x="443" y="367"/>
                  <a:pt x="442" y="362"/>
                  <a:pt x="442" y="356"/>
                </a:cubicBezTo>
                <a:cubicBezTo>
                  <a:pt x="442" y="350"/>
                  <a:pt x="442" y="344"/>
                  <a:pt x="442" y="339"/>
                </a:cubicBezTo>
                <a:cubicBezTo>
                  <a:pt x="473" y="331"/>
                  <a:pt x="477" y="336"/>
                  <a:pt x="471" y="376"/>
                </a:cubicBezTo>
                <a:close/>
                <a:moveTo>
                  <a:pt x="470" y="313"/>
                </a:moveTo>
                <a:cubicBezTo>
                  <a:pt x="461" y="312"/>
                  <a:pt x="453" y="312"/>
                  <a:pt x="444" y="310"/>
                </a:cubicBezTo>
                <a:cubicBezTo>
                  <a:pt x="444" y="297"/>
                  <a:pt x="444" y="284"/>
                  <a:pt x="444" y="270"/>
                </a:cubicBezTo>
                <a:cubicBezTo>
                  <a:pt x="476" y="273"/>
                  <a:pt x="479" y="277"/>
                  <a:pt x="470" y="313"/>
                </a:cubicBezTo>
                <a:close/>
                <a:moveTo>
                  <a:pt x="525" y="439"/>
                </a:moveTo>
                <a:cubicBezTo>
                  <a:pt x="517" y="439"/>
                  <a:pt x="510" y="439"/>
                  <a:pt x="500" y="439"/>
                </a:cubicBezTo>
                <a:cubicBezTo>
                  <a:pt x="500" y="427"/>
                  <a:pt x="500" y="416"/>
                  <a:pt x="500" y="405"/>
                </a:cubicBezTo>
                <a:cubicBezTo>
                  <a:pt x="509" y="405"/>
                  <a:pt x="516" y="405"/>
                  <a:pt x="525" y="405"/>
                </a:cubicBezTo>
                <a:cubicBezTo>
                  <a:pt x="525" y="417"/>
                  <a:pt x="525" y="427"/>
                  <a:pt x="525" y="439"/>
                </a:cubicBezTo>
                <a:close/>
                <a:moveTo>
                  <a:pt x="525" y="378"/>
                </a:moveTo>
                <a:cubicBezTo>
                  <a:pt x="497" y="382"/>
                  <a:pt x="496" y="380"/>
                  <a:pt x="501" y="342"/>
                </a:cubicBezTo>
                <a:cubicBezTo>
                  <a:pt x="510" y="342"/>
                  <a:pt x="517" y="343"/>
                  <a:pt x="525" y="344"/>
                </a:cubicBezTo>
                <a:cubicBezTo>
                  <a:pt x="525" y="356"/>
                  <a:pt x="525" y="367"/>
                  <a:pt x="525" y="378"/>
                </a:cubicBezTo>
                <a:close/>
                <a:moveTo>
                  <a:pt x="524" y="319"/>
                </a:moveTo>
                <a:cubicBezTo>
                  <a:pt x="497" y="320"/>
                  <a:pt x="496" y="319"/>
                  <a:pt x="501" y="281"/>
                </a:cubicBezTo>
                <a:cubicBezTo>
                  <a:pt x="527" y="281"/>
                  <a:pt x="529" y="283"/>
                  <a:pt x="524" y="319"/>
                </a:cubicBezTo>
                <a:close/>
                <a:moveTo>
                  <a:pt x="501" y="219"/>
                </a:moveTo>
                <a:cubicBezTo>
                  <a:pt x="510" y="221"/>
                  <a:pt x="517" y="223"/>
                  <a:pt x="525" y="225"/>
                </a:cubicBezTo>
                <a:cubicBezTo>
                  <a:pt x="525" y="231"/>
                  <a:pt x="526" y="237"/>
                  <a:pt x="526" y="243"/>
                </a:cubicBezTo>
                <a:cubicBezTo>
                  <a:pt x="526" y="248"/>
                  <a:pt x="526" y="253"/>
                  <a:pt x="526" y="258"/>
                </a:cubicBezTo>
                <a:cubicBezTo>
                  <a:pt x="496" y="261"/>
                  <a:pt x="496" y="253"/>
                  <a:pt x="501" y="219"/>
                </a:cubicBezTo>
                <a:close/>
                <a:moveTo>
                  <a:pt x="524" y="199"/>
                </a:moveTo>
                <a:cubicBezTo>
                  <a:pt x="498" y="198"/>
                  <a:pt x="496" y="195"/>
                  <a:pt x="501" y="160"/>
                </a:cubicBezTo>
                <a:cubicBezTo>
                  <a:pt x="528" y="163"/>
                  <a:pt x="529" y="165"/>
                  <a:pt x="524" y="199"/>
                </a:cubicBezTo>
                <a:close/>
              </a:path>
            </a:pathLst>
          </a:custGeom>
          <a:solidFill>
            <a:srgbClr val="325C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rgbClr val="000000"/>
              </a:solidFill>
              <a:latin typeface="Arial"/>
              <a:ea typeface="Arial"/>
              <a:cs typeface="Arial"/>
              <a:sym typeface="Arial"/>
            </a:endParaRPr>
          </a:p>
        </p:txBody>
      </p:sp>
      <p:pic>
        <p:nvPicPr>
          <p:cNvPr id="1395" name="Google Shape;1395;p34"/>
          <p:cNvPicPr preferRelativeResize="0"/>
          <p:nvPr/>
        </p:nvPicPr>
        <p:blipFill rotWithShape="1">
          <a:blip r:embed="rId3">
            <a:alphaModFix/>
          </a:blip>
          <a:srcRect/>
          <a:stretch/>
        </p:blipFill>
        <p:spPr>
          <a:xfrm>
            <a:off x="704397" y="2224746"/>
            <a:ext cx="1230259" cy="920786"/>
          </a:xfrm>
          <a:prstGeom prst="rect">
            <a:avLst/>
          </a:prstGeom>
          <a:noFill/>
          <a:ln>
            <a:noFill/>
          </a:ln>
        </p:spPr>
      </p:pic>
      <p:sp>
        <p:nvSpPr>
          <p:cNvPr id="1396" name="Google Shape;1396;p34"/>
          <p:cNvSpPr txBox="1"/>
          <p:nvPr/>
        </p:nvSpPr>
        <p:spPr>
          <a:xfrm>
            <a:off x="1972522" y="2551564"/>
            <a:ext cx="950503" cy="350482"/>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fr-FR" sz="1400" b="1" dirty="0">
                <a:solidFill>
                  <a:srgbClr val="000000"/>
                </a:solidFill>
                <a:latin typeface="Arial"/>
                <a:ea typeface="Arial"/>
                <a:cs typeface="Arial"/>
                <a:sym typeface="Arial"/>
              </a:rPr>
              <a:t>AWS</a:t>
            </a:r>
            <a:endParaRPr dirty="0"/>
          </a:p>
          <a:p>
            <a:pPr marL="0" marR="0" lvl="0" indent="0" algn="ctr" rtl="0">
              <a:lnSpc>
                <a:spcPct val="90000"/>
              </a:lnSpc>
              <a:spcBef>
                <a:spcPts val="0"/>
              </a:spcBef>
              <a:spcAft>
                <a:spcPts val="0"/>
              </a:spcAft>
              <a:buNone/>
            </a:pPr>
            <a:r>
              <a:rPr lang="fr-FR" sz="1400" b="1" dirty="0">
                <a:solidFill>
                  <a:srgbClr val="000000"/>
                </a:solidFill>
                <a:latin typeface="Arial"/>
                <a:ea typeface="Arial"/>
                <a:cs typeface="Arial"/>
                <a:sym typeface="Arial"/>
              </a:rPr>
              <a:t>SwissLife</a:t>
            </a:r>
            <a:endParaRPr sz="1400" b="1" dirty="0">
              <a:solidFill>
                <a:srgbClr val="000000"/>
              </a:solidFill>
              <a:latin typeface="Arial"/>
              <a:ea typeface="Arial"/>
              <a:cs typeface="Arial"/>
              <a:sym typeface="Arial"/>
            </a:endParaRPr>
          </a:p>
        </p:txBody>
      </p:sp>
      <p:sp>
        <p:nvSpPr>
          <p:cNvPr id="1405" name="Google Shape;1405;p34"/>
          <p:cNvSpPr/>
          <p:nvPr/>
        </p:nvSpPr>
        <p:spPr>
          <a:xfrm>
            <a:off x="1547664" y="1137059"/>
            <a:ext cx="7128791" cy="994911"/>
          </a:xfrm>
          <a:prstGeom prst="flowChartAlternateProcess">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171450" marR="0" lvl="0" indent="-171450" algn="l" rtl="0">
              <a:lnSpc>
                <a:spcPct val="90000"/>
              </a:lnSpc>
              <a:spcBef>
                <a:spcPts val="0"/>
              </a:spcBef>
              <a:spcAft>
                <a:spcPts val="0"/>
              </a:spcAft>
              <a:buFontTx/>
              <a:buChar char="-"/>
            </a:pPr>
            <a:r>
              <a:rPr lang="fr-FR" sz="1200" i="1" dirty="0"/>
              <a:t>Cette solution nécessite deux instances Nexus sur le cloud et deux autres instances sur le </a:t>
            </a:r>
            <a:r>
              <a:rPr lang="fr-FR" sz="1200" i="1" dirty="0" err="1"/>
              <a:t>OnPrem</a:t>
            </a:r>
            <a:endParaRPr lang="fr-FR" sz="1200" i="1" dirty="0"/>
          </a:p>
          <a:p>
            <a:pPr marL="171450" marR="0" lvl="0" indent="-171450" algn="l" rtl="0">
              <a:lnSpc>
                <a:spcPct val="90000"/>
              </a:lnSpc>
              <a:spcBef>
                <a:spcPts val="0"/>
              </a:spcBef>
              <a:spcAft>
                <a:spcPts val="0"/>
              </a:spcAft>
              <a:buFontTx/>
              <a:buChar char="-"/>
            </a:pPr>
            <a:r>
              <a:rPr lang="fr-FR" sz="1200" i="1" dirty="0"/>
              <a:t>Cloud : un </a:t>
            </a:r>
            <a:r>
              <a:rPr lang="fr-FR" sz="1200" i="1" dirty="0" err="1"/>
              <a:t>load</a:t>
            </a:r>
            <a:r>
              <a:rPr lang="fr-FR" sz="1200" i="1" dirty="0"/>
              <a:t> balancer avec 2 </a:t>
            </a:r>
            <a:r>
              <a:rPr lang="fr-FR" sz="1200" i="1" dirty="0" err="1"/>
              <a:t>nodes</a:t>
            </a:r>
            <a:endParaRPr lang="fr-FR" sz="1200" i="1" dirty="0"/>
          </a:p>
          <a:p>
            <a:pPr marL="171450" marR="0" lvl="0" indent="-171450" algn="l" rtl="0">
              <a:lnSpc>
                <a:spcPct val="90000"/>
              </a:lnSpc>
              <a:spcBef>
                <a:spcPts val="0"/>
              </a:spcBef>
              <a:spcAft>
                <a:spcPts val="0"/>
              </a:spcAft>
              <a:buFontTx/>
              <a:buChar char="-"/>
            </a:pPr>
            <a:r>
              <a:rPr lang="fr-FR" sz="1200" i="1" dirty="0" err="1"/>
              <a:t>OnPrem</a:t>
            </a:r>
            <a:r>
              <a:rPr lang="fr-FR" sz="1200" i="1" dirty="0"/>
              <a:t>: un </a:t>
            </a:r>
            <a:r>
              <a:rPr lang="fr-FR" sz="1200" i="1" dirty="0" err="1"/>
              <a:t>load</a:t>
            </a:r>
            <a:r>
              <a:rPr lang="fr-FR" sz="1200" i="1" dirty="0"/>
              <a:t> balancer (vip) avec deux </a:t>
            </a:r>
            <a:r>
              <a:rPr lang="fr-FR" sz="1200" i="1" dirty="0" err="1"/>
              <a:t>nodes</a:t>
            </a:r>
            <a:endParaRPr lang="fr-FR" sz="1200" i="1" dirty="0"/>
          </a:p>
          <a:p>
            <a:pPr marL="171450" marR="0" lvl="0" indent="-171450" algn="l" rtl="0">
              <a:lnSpc>
                <a:spcPct val="90000"/>
              </a:lnSpc>
              <a:spcBef>
                <a:spcPts val="0"/>
              </a:spcBef>
              <a:spcAft>
                <a:spcPts val="0"/>
              </a:spcAft>
              <a:buFontTx/>
              <a:buChar char="-"/>
            </a:pPr>
            <a:r>
              <a:rPr lang="fr-FR" sz="1200" i="1" dirty="0"/>
              <a:t>Les instances cloud font proxy,</a:t>
            </a:r>
          </a:p>
          <a:p>
            <a:pPr marL="171450" marR="0" lvl="0" indent="-171450" algn="l" rtl="0">
              <a:lnSpc>
                <a:spcPct val="90000"/>
              </a:lnSpc>
              <a:spcBef>
                <a:spcPts val="0"/>
              </a:spcBef>
              <a:spcAft>
                <a:spcPts val="0"/>
              </a:spcAft>
              <a:buFontTx/>
              <a:buChar char="-"/>
            </a:pPr>
            <a:r>
              <a:rPr lang="fr-FR" sz="1200" i="1" dirty="0"/>
              <a:t>La solution est semblable à la solution opérationnelle actuellement</a:t>
            </a:r>
          </a:p>
        </p:txBody>
      </p:sp>
      <p:sp>
        <p:nvSpPr>
          <p:cNvPr id="1406" name="Google Shape;1406;p34"/>
          <p:cNvSpPr txBox="1"/>
          <p:nvPr/>
        </p:nvSpPr>
        <p:spPr>
          <a:xfrm>
            <a:off x="7470804" y="841276"/>
            <a:ext cx="1133644" cy="369332"/>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Arial"/>
                <a:ea typeface="Arial"/>
                <a:cs typeface="Arial"/>
                <a:sym typeface="Arial"/>
              </a:rPr>
              <a:t>Principes</a:t>
            </a:r>
            <a:endParaRPr/>
          </a:p>
        </p:txBody>
      </p:sp>
      <p:sp>
        <p:nvSpPr>
          <p:cNvPr id="1407" name="Google Shape;1407;p34"/>
          <p:cNvSpPr/>
          <p:nvPr/>
        </p:nvSpPr>
        <p:spPr>
          <a:xfrm rot="10800000" flipH="1">
            <a:off x="5868144" y="2406625"/>
            <a:ext cx="2572658" cy="738907"/>
          </a:xfrm>
          <a:prstGeom prst="rect">
            <a:avLst/>
          </a:prstGeom>
          <a:solidFill>
            <a:srgbClr val="F2F2F2">
              <a:alpha val="34901"/>
            </a:srgbClr>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08" name="Google Shape;1408;p34"/>
          <p:cNvSpPr/>
          <p:nvPr/>
        </p:nvSpPr>
        <p:spPr>
          <a:xfrm rot="10800000" flipH="1">
            <a:off x="742264" y="2297934"/>
            <a:ext cx="2572658" cy="738907"/>
          </a:xfrm>
          <a:prstGeom prst="rect">
            <a:avLst/>
          </a:prstGeom>
          <a:solidFill>
            <a:srgbClr val="F2F2F2">
              <a:alpha val="34901"/>
            </a:srgbClr>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09" name="Google Shape;1409;p34"/>
          <p:cNvSpPr/>
          <p:nvPr/>
        </p:nvSpPr>
        <p:spPr>
          <a:xfrm>
            <a:off x="288750" y="2262912"/>
            <a:ext cx="3674244" cy="3015676"/>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10" name="Google Shape;1410;p34"/>
          <p:cNvSpPr/>
          <p:nvPr/>
        </p:nvSpPr>
        <p:spPr>
          <a:xfrm>
            <a:off x="5302786" y="2370488"/>
            <a:ext cx="3373669" cy="3015675"/>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pic>
        <p:nvPicPr>
          <p:cNvPr id="3" name="Graphic 60">
            <a:extLst>
              <a:ext uri="{FF2B5EF4-FFF2-40B4-BE49-F238E27FC236}">
                <a16:creationId xmlns:a16="http://schemas.microsoft.com/office/drawing/2014/main" id="{DB081A43-F812-FE4D-2D05-A61ECF3CB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62" y="341637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phic 60">
            <a:extLst>
              <a:ext uri="{FF2B5EF4-FFF2-40B4-BE49-F238E27FC236}">
                <a16:creationId xmlns:a16="http://schemas.microsoft.com/office/drawing/2014/main" id="{0F1E4232-6CDE-B535-3E5C-A7EDABC801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189" y="377075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phic 60">
            <a:extLst>
              <a:ext uri="{FF2B5EF4-FFF2-40B4-BE49-F238E27FC236}">
                <a16:creationId xmlns:a16="http://schemas.microsoft.com/office/drawing/2014/main" id="{C8CD7195-CA93-C20E-9490-2023E0712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6368" y="383725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60">
            <a:extLst>
              <a:ext uri="{FF2B5EF4-FFF2-40B4-BE49-F238E27FC236}">
                <a16:creationId xmlns:a16="http://schemas.microsoft.com/office/drawing/2014/main" id="{94EFD7E1-FAC6-89BA-DA17-B568DF013A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1752" y="349340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660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54"/>
          <p:cNvSpPr txBox="1">
            <a:spLocks noGrp="1"/>
          </p:cNvSpPr>
          <p:nvPr>
            <p:ph type="title"/>
          </p:nvPr>
        </p:nvSpPr>
        <p:spPr>
          <a:xfrm>
            <a:off x="250824" y="1836263"/>
            <a:ext cx="6409407" cy="1021237"/>
          </a:xfrm>
          <a:prstGeom prst="rect">
            <a:avLst/>
          </a:prstGeom>
          <a:noFill/>
          <a:ln>
            <a:noFill/>
          </a:ln>
        </p:spPr>
        <p:txBody>
          <a:bodyPr spcFirstLastPara="1" wrap="square" lIns="36000" tIns="36000" rIns="0" bIns="0" anchor="b" anchorCtr="0">
            <a:noAutofit/>
          </a:bodyPr>
          <a:lstStyle/>
          <a:p>
            <a:pPr marL="0" lvl="0" indent="0" algn="l" rtl="0">
              <a:spcBef>
                <a:spcPts val="0"/>
              </a:spcBef>
              <a:spcAft>
                <a:spcPts val="0"/>
              </a:spcAft>
              <a:buClr>
                <a:srgbClr val="FFFFFF"/>
              </a:buClr>
              <a:buSzPts val="3200"/>
              <a:buFont typeface="Times New Roman"/>
              <a:buNone/>
            </a:pPr>
            <a:r>
              <a:rPr lang="fr-FR"/>
              <a:t>FinOps et budgets : Pilotage Financier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26" y="121196"/>
            <a:ext cx="8569324" cy="1080542"/>
          </a:xfrm>
        </p:spPr>
        <p:txBody>
          <a:bodyPr/>
          <a:lstStyle/>
          <a:p>
            <a:r>
              <a:rPr lang="fr-FR" sz="2800" dirty="0"/>
              <a:t>Principes généraux de la gouvernance financière </a:t>
            </a:r>
            <a:br>
              <a:rPr lang="fr-FR" sz="2800" dirty="0"/>
            </a:br>
            <a:r>
              <a:rPr lang="fr-FR" sz="2400" dirty="0"/>
              <a:t>1/4 : Mode projet des « Move to Cloud »</a:t>
            </a:r>
          </a:p>
        </p:txBody>
      </p:sp>
      <p:sp>
        <p:nvSpPr>
          <p:cNvPr id="3" name="Content Placeholder 2"/>
          <p:cNvSpPr>
            <a:spLocks noGrp="1"/>
          </p:cNvSpPr>
          <p:nvPr>
            <p:ph sz="quarter" idx="12"/>
          </p:nvPr>
        </p:nvSpPr>
        <p:spPr>
          <a:xfrm>
            <a:off x="250823" y="1169902"/>
            <a:ext cx="8569327" cy="4207878"/>
          </a:xfrm>
        </p:spPr>
        <p:txBody>
          <a:bodyPr>
            <a:normAutofit/>
          </a:bodyPr>
          <a:lstStyle/>
          <a:p>
            <a:pPr marL="0" indent="0">
              <a:spcBef>
                <a:spcPts val="1800"/>
              </a:spcBef>
              <a:spcAft>
                <a:spcPts val="0"/>
              </a:spcAft>
              <a:buNone/>
            </a:pPr>
            <a:r>
              <a:rPr lang="fr-FR" sz="1800" dirty="0"/>
              <a:t>La migration dans le Cloud est financée en mode projet. Le suivi des coûts projet Cloud est le même que pour les autres projets.</a:t>
            </a:r>
          </a:p>
          <a:p>
            <a:pPr>
              <a:spcBef>
                <a:spcPts val="600"/>
              </a:spcBef>
              <a:spcAft>
                <a:spcPts val="0"/>
              </a:spcAft>
            </a:pPr>
            <a:r>
              <a:rPr lang="fr-FR" sz="1500" dirty="0"/>
              <a:t>Ce projet s’inscrit dans la roadmap annuelle de l’application, en accord avec les partenaires métier et les priorités.</a:t>
            </a:r>
          </a:p>
          <a:p>
            <a:pPr>
              <a:spcBef>
                <a:spcPts val="600"/>
              </a:spcBef>
              <a:spcAft>
                <a:spcPts val="0"/>
              </a:spcAft>
            </a:pPr>
            <a:r>
              <a:rPr lang="fr-FR" sz="1500" dirty="0"/>
              <a:t>Le Move to Cloud fait l’objet d’une EF spécifique, avec identification des changements à opérer, chiffrage des coûts et délais, définition des solutions de protection des données et de sécurité, après validation en CFC et </a:t>
            </a:r>
            <a:r>
              <a:rPr lang="fr-FR" sz="1500" dirty="0" err="1"/>
              <a:t>CoProg</a:t>
            </a:r>
            <a:r>
              <a:rPr lang="fr-FR" sz="1500" dirty="0"/>
              <a:t>. </a:t>
            </a:r>
          </a:p>
          <a:p>
            <a:pPr>
              <a:spcBef>
                <a:spcPts val="600"/>
              </a:spcBef>
              <a:spcAft>
                <a:spcPts val="0"/>
              </a:spcAft>
            </a:pPr>
            <a:r>
              <a:rPr lang="fr-FR" sz="1500" dirty="0"/>
              <a:t>Le projet est financé par le portefeuille projet auquel l’application appartient, donc typiquement dans un Programme.</a:t>
            </a:r>
          </a:p>
          <a:p>
            <a:pPr marL="627063" indent="-173038">
              <a:spcBef>
                <a:spcPts val="400"/>
              </a:spcBef>
              <a:spcAft>
                <a:spcPts val="0"/>
              </a:spcAft>
              <a:buSzPct val="120000"/>
            </a:pPr>
            <a:r>
              <a:rPr lang="fr-FR" sz="1400" dirty="0"/>
              <a:t>S’il convient de mettre en œuvre un nouveau service au niveau de la Plateforme Cloud, c’est le premier projet demandeur qui finance. Si la temporalité le permet, si deux projets ont besoin d’un upgrade de plateforme dans la même année, on pourra également envisager de partager les coûts.</a:t>
            </a:r>
          </a:p>
          <a:p>
            <a:pPr marL="627063" indent="-173038">
              <a:spcBef>
                <a:spcPts val="400"/>
              </a:spcBef>
              <a:spcAft>
                <a:spcPts val="0"/>
              </a:spcAft>
              <a:buSzPct val="120000"/>
            </a:pPr>
            <a:r>
              <a:rPr lang="fr-FR" sz="1400" dirty="0"/>
              <a:t>Si des modifications coûteuses de plateforme transverse doivent être mises en œuvre, il pourra être envisagé un abondement financier par le programme IT. A partir de 2021.</a:t>
            </a:r>
            <a:endParaRPr lang="fr-FR" sz="1800" dirty="0"/>
          </a:p>
        </p:txBody>
      </p:sp>
      <p:pic>
        <p:nvPicPr>
          <p:cNvPr id="5" name="Image 4">
            <a:extLst>
              <a:ext uri="{FF2B5EF4-FFF2-40B4-BE49-F238E27FC236}">
                <a16:creationId xmlns:a16="http://schemas.microsoft.com/office/drawing/2014/main" id="{7B7E3683-9F54-664D-A714-A3D42D5502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1665" y="150621"/>
            <a:ext cx="1082743" cy="978687"/>
          </a:xfrm>
          <a:prstGeom prst="rect">
            <a:avLst/>
          </a:prstGeom>
        </p:spPr>
      </p:pic>
    </p:spTree>
    <p:extLst>
      <p:ext uri="{BB962C8B-B14F-4D97-AF65-F5344CB8AC3E}">
        <p14:creationId xmlns:p14="http://schemas.microsoft.com/office/powerpoint/2010/main" val="13879654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26" y="121196"/>
            <a:ext cx="8569324" cy="1080542"/>
          </a:xfrm>
        </p:spPr>
        <p:txBody>
          <a:bodyPr/>
          <a:lstStyle/>
          <a:p>
            <a:r>
              <a:rPr lang="fr-FR" sz="2800" dirty="0"/>
              <a:t>Principes généraux de la gouvernance financière </a:t>
            </a:r>
            <a:br>
              <a:rPr lang="fr-FR" sz="2800" dirty="0"/>
            </a:br>
            <a:r>
              <a:rPr lang="fr-FR" sz="2400" dirty="0"/>
              <a:t>2/4 : Financement </a:t>
            </a:r>
            <a:r>
              <a:rPr lang="fr-FR" sz="2400" dirty="0" err="1"/>
              <a:t>Run</a:t>
            </a:r>
            <a:r>
              <a:rPr lang="fr-FR" sz="2400" dirty="0"/>
              <a:t> des plateformes transversales</a:t>
            </a:r>
          </a:p>
        </p:txBody>
      </p:sp>
      <p:sp>
        <p:nvSpPr>
          <p:cNvPr id="3" name="Content Placeholder 2"/>
          <p:cNvSpPr>
            <a:spLocks noGrp="1"/>
          </p:cNvSpPr>
          <p:nvPr>
            <p:ph sz="quarter" idx="12"/>
          </p:nvPr>
        </p:nvSpPr>
        <p:spPr>
          <a:xfrm>
            <a:off x="250823" y="1345332"/>
            <a:ext cx="8569327" cy="4032448"/>
          </a:xfrm>
        </p:spPr>
        <p:txBody>
          <a:bodyPr>
            <a:normAutofit/>
          </a:bodyPr>
          <a:lstStyle/>
          <a:p>
            <a:pPr marL="0" indent="0">
              <a:spcBef>
                <a:spcPts val="1800"/>
              </a:spcBef>
              <a:spcAft>
                <a:spcPts val="0"/>
              </a:spcAft>
              <a:buNone/>
            </a:pPr>
            <a:r>
              <a:rPr lang="fr-FR" sz="1800" dirty="0"/>
              <a:t>Aujourd’hui, du fait de l’histoire, les divers outils CI-CD sont gérés dans diverses équipes, ce qui complique la coordination, les prises de décision, le pilotage. Afin d’optimiser les budgets, l’usage des moyens, nous recommandons de rationaliser le financement de la chaîne CI-CD pour 2021 :</a:t>
            </a:r>
          </a:p>
          <a:p>
            <a:pPr>
              <a:spcBef>
                <a:spcPts val="600"/>
              </a:spcBef>
              <a:spcAft>
                <a:spcPts val="0"/>
              </a:spcAft>
            </a:pPr>
            <a:r>
              <a:rPr lang="fr-FR" sz="1500" dirty="0"/>
              <a:t>Allouer un budget projet unique sous commandement unique </a:t>
            </a:r>
          </a:p>
          <a:p>
            <a:pPr>
              <a:spcBef>
                <a:spcPts val="600"/>
              </a:spcBef>
              <a:spcAft>
                <a:spcPts val="0"/>
              </a:spcAft>
            </a:pPr>
            <a:r>
              <a:rPr lang="fr-FR" sz="1500" dirty="0"/>
              <a:t>Allouer un budget pour le </a:t>
            </a:r>
            <a:r>
              <a:rPr lang="fr-FR" sz="1500" dirty="0" err="1"/>
              <a:t>Run</a:t>
            </a:r>
            <a:r>
              <a:rPr lang="fr-FR" sz="1500" dirty="0"/>
              <a:t> de l’usine logicielle (plateforme CI-CD), largement en réutilisant des budgets outil existants. </a:t>
            </a:r>
          </a:p>
          <a:p>
            <a:pPr marL="0" indent="0">
              <a:spcBef>
                <a:spcPts val="1800"/>
              </a:spcBef>
              <a:spcAft>
                <a:spcPts val="0"/>
              </a:spcAft>
              <a:buNone/>
            </a:pPr>
            <a:r>
              <a:rPr lang="fr-FR" sz="1800" dirty="0"/>
              <a:t>De même le financement pérenne de la Plateforme AWS n’est pas assuré, il dépend aujourd’hui de projets. A l’avenir il faudra assurer une maintenance continue et un hébergement des composants transversaux.</a:t>
            </a:r>
          </a:p>
          <a:p>
            <a:pPr>
              <a:spcBef>
                <a:spcPts val="600"/>
              </a:spcBef>
              <a:spcAft>
                <a:spcPts val="0"/>
              </a:spcAft>
            </a:pPr>
            <a:r>
              <a:rPr lang="fr-FR" sz="1500" dirty="0"/>
              <a:t>Allouer un budget pour le </a:t>
            </a:r>
            <a:r>
              <a:rPr lang="fr-FR" sz="1500" dirty="0" err="1"/>
              <a:t>Run</a:t>
            </a:r>
            <a:r>
              <a:rPr lang="fr-FR" sz="1500" dirty="0"/>
              <a:t> de la plateforme AWS en 2021 . </a:t>
            </a:r>
          </a:p>
        </p:txBody>
      </p:sp>
      <p:pic>
        <p:nvPicPr>
          <p:cNvPr id="5" name="Image 4">
            <a:extLst>
              <a:ext uri="{FF2B5EF4-FFF2-40B4-BE49-F238E27FC236}">
                <a16:creationId xmlns:a16="http://schemas.microsoft.com/office/drawing/2014/main" id="{7B7E3683-9F54-664D-A714-A3D42D5502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1665" y="150621"/>
            <a:ext cx="1082743" cy="978687"/>
          </a:xfrm>
          <a:prstGeom prst="rect">
            <a:avLst/>
          </a:prstGeom>
        </p:spPr>
      </p:pic>
    </p:spTree>
    <p:extLst>
      <p:ext uri="{BB962C8B-B14F-4D97-AF65-F5344CB8AC3E}">
        <p14:creationId xmlns:p14="http://schemas.microsoft.com/office/powerpoint/2010/main" val="2888219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26" y="121196"/>
            <a:ext cx="8569324" cy="1080542"/>
          </a:xfrm>
        </p:spPr>
        <p:txBody>
          <a:bodyPr/>
          <a:lstStyle/>
          <a:p>
            <a:r>
              <a:rPr lang="fr-FR" sz="2800" dirty="0"/>
              <a:t>Principes généraux de la gouvernance financière </a:t>
            </a:r>
            <a:br>
              <a:rPr lang="fr-FR" sz="2800" dirty="0"/>
            </a:br>
            <a:r>
              <a:rPr lang="fr-FR" sz="2400" dirty="0"/>
              <a:t>3/4 : Financement </a:t>
            </a:r>
            <a:r>
              <a:rPr lang="fr-FR" sz="2400" dirty="0" err="1"/>
              <a:t>Run</a:t>
            </a:r>
            <a:r>
              <a:rPr lang="fr-FR" sz="2400" dirty="0"/>
              <a:t> des </a:t>
            </a:r>
            <a:r>
              <a:rPr lang="fr-FR" sz="2400" dirty="0" err="1"/>
              <a:t>clouds</a:t>
            </a:r>
            <a:r>
              <a:rPr lang="fr-FR" sz="2400" dirty="0"/>
              <a:t> AWS métier</a:t>
            </a:r>
          </a:p>
        </p:txBody>
      </p:sp>
      <p:sp>
        <p:nvSpPr>
          <p:cNvPr id="3" name="Content Placeholder 2"/>
          <p:cNvSpPr>
            <a:spLocks noGrp="1"/>
          </p:cNvSpPr>
          <p:nvPr>
            <p:ph sz="quarter" idx="12"/>
          </p:nvPr>
        </p:nvSpPr>
        <p:spPr>
          <a:xfrm>
            <a:off x="250823" y="1235600"/>
            <a:ext cx="8569327" cy="4214188"/>
          </a:xfrm>
        </p:spPr>
        <p:txBody>
          <a:bodyPr>
            <a:normAutofit/>
          </a:bodyPr>
          <a:lstStyle/>
          <a:p>
            <a:pPr marL="0" indent="0">
              <a:spcBef>
                <a:spcPts val="1800"/>
              </a:spcBef>
              <a:spcAft>
                <a:spcPts val="0"/>
              </a:spcAft>
              <a:buNone/>
            </a:pPr>
            <a:r>
              <a:rPr lang="fr-FR" sz="1800" dirty="0"/>
              <a:t>Le budget hébergement d’une application mise dans le cloud sera transféré au budget direct de </a:t>
            </a:r>
            <a:r>
              <a:rPr lang="fr-FR" sz="1800" dirty="0" err="1"/>
              <a:t>run</a:t>
            </a:r>
            <a:r>
              <a:rPr lang="fr-FR" sz="1800" dirty="0"/>
              <a:t> du patrimoine en question.</a:t>
            </a:r>
          </a:p>
          <a:p>
            <a:pPr>
              <a:spcBef>
                <a:spcPts val="600"/>
              </a:spcBef>
              <a:spcAft>
                <a:spcPts val="0"/>
              </a:spcAft>
            </a:pPr>
            <a:r>
              <a:rPr lang="fr-FR" sz="1500" dirty="0"/>
              <a:t>En 2021 la responsabilité des coûts sera portée par le patrimoine métier, dans le CCI+ ad hoc</a:t>
            </a:r>
          </a:p>
          <a:p>
            <a:pPr>
              <a:spcBef>
                <a:spcPts val="600"/>
              </a:spcBef>
              <a:spcAft>
                <a:spcPts val="0"/>
              </a:spcAft>
            </a:pPr>
            <a:r>
              <a:rPr lang="fr-FR" sz="1500" dirty="0"/>
              <a:t>En 2020 les budgets sont déjà faits donc on ne modifie pas – Faire un </a:t>
            </a:r>
            <a:r>
              <a:rPr lang="fr-FR" sz="1500" dirty="0" err="1"/>
              <a:t>proforma</a:t>
            </a:r>
            <a:r>
              <a:rPr lang="fr-FR" sz="1500" dirty="0"/>
              <a:t> dès Mars pour expérimenter</a:t>
            </a:r>
          </a:p>
          <a:p>
            <a:pPr marL="0" indent="0">
              <a:spcBef>
                <a:spcPts val="1800"/>
              </a:spcBef>
              <a:spcAft>
                <a:spcPts val="0"/>
              </a:spcAft>
              <a:buNone/>
            </a:pPr>
            <a:r>
              <a:rPr lang="fr-FR" sz="1800" dirty="0"/>
              <a:t>L’équipe Applicative est responsabilisée sur ses coûts : pas besoin de solliciter un engagement budgétaire pour monter une infrastructure, pour consommer un service.</a:t>
            </a:r>
          </a:p>
          <a:p>
            <a:pPr>
              <a:spcBef>
                <a:spcPts val="600"/>
              </a:spcBef>
              <a:spcAft>
                <a:spcPts val="0"/>
              </a:spcAft>
            </a:pPr>
            <a:r>
              <a:rPr lang="fr-FR" sz="1500" dirty="0"/>
              <a:t>Décisions </a:t>
            </a:r>
            <a:r>
              <a:rPr lang="fr-FR" sz="1500" dirty="0">
                <a:solidFill>
                  <a:schemeClr val="tx1"/>
                </a:solidFill>
              </a:rPr>
              <a:t>portées par le Responsable d’application en charge du patrimoine</a:t>
            </a:r>
          </a:p>
          <a:p>
            <a:pPr>
              <a:spcBef>
                <a:spcPts val="600"/>
              </a:spcBef>
              <a:spcAft>
                <a:spcPts val="0"/>
              </a:spcAft>
            </a:pPr>
            <a:r>
              <a:rPr lang="fr-FR" sz="1500" dirty="0"/>
              <a:t>IT Gouv effectue un contrôle a posteriori des coûts (trust and control).</a:t>
            </a:r>
          </a:p>
          <a:p>
            <a:pPr>
              <a:spcBef>
                <a:spcPts val="600"/>
              </a:spcBef>
              <a:spcAft>
                <a:spcPts val="0"/>
              </a:spcAft>
            </a:pPr>
            <a:r>
              <a:rPr lang="fr-FR" sz="1500" dirty="0"/>
              <a:t>Supervision par le responsable de département IT qui anime le patrimoine.</a:t>
            </a:r>
          </a:p>
          <a:p>
            <a:pPr>
              <a:spcBef>
                <a:spcPts val="600"/>
              </a:spcBef>
              <a:spcAft>
                <a:spcPts val="0"/>
              </a:spcAft>
            </a:pPr>
            <a:r>
              <a:rPr lang="fr-FR" sz="1500" dirty="0"/>
              <a:t>L’équipe application (binôme </a:t>
            </a:r>
            <a:r>
              <a:rPr lang="fr-FR" sz="1500" dirty="0" err="1"/>
              <a:t>DevOps</a:t>
            </a:r>
            <a:r>
              <a:rPr lang="fr-FR" sz="1500" dirty="0"/>
              <a:t>) met en place et suit des indicateurs financiers avec la fonction </a:t>
            </a:r>
            <a:r>
              <a:rPr lang="fr-FR" sz="1500" dirty="0" err="1"/>
              <a:t>FinOps</a:t>
            </a:r>
            <a:endParaRPr lang="fr-FR" sz="1500" dirty="0"/>
          </a:p>
        </p:txBody>
      </p:sp>
      <p:pic>
        <p:nvPicPr>
          <p:cNvPr id="5" name="Image 4">
            <a:extLst>
              <a:ext uri="{FF2B5EF4-FFF2-40B4-BE49-F238E27FC236}">
                <a16:creationId xmlns:a16="http://schemas.microsoft.com/office/drawing/2014/main" id="{7B7E3683-9F54-664D-A714-A3D42D5502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1665" y="150621"/>
            <a:ext cx="1082743" cy="978687"/>
          </a:xfrm>
          <a:prstGeom prst="rect">
            <a:avLst/>
          </a:prstGeom>
        </p:spPr>
      </p:pic>
    </p:spTree>
    <p:extLst>
      <p:ext uri="{BB962C8B-B14F-4D97-AF65-F5344CB8AC3E}">
        <p14:creationId xmlns:p14="http://schemas.microsoft.com/office/powerpoint/2010/main" val="337917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Google Shape;990;p62"/>
          <p:cNvSpPr/>
          <p:nvPr/>
        </p:nvSpPr>
        <p:spPr>
          <a:xfrm>
            <a:off x="6089697" y="3523083"/>
            <a:ext cx="2304000" cy="576000"/>
          </a:xfrm>
          <a:prstGeom prst="rect">
            <a:avLst/>
          </a:prstGeom>
          <a:solidFill>
            <a:schemeClr val="accent5">
              <a:lumMod val="75000"/>
              <a:alpha val="60000"/>
            </a:schemeClr>
          </a:solidFill>
          <a:ln>
            <a:noFill/>
          </a:ln>
        </p:spPr>
        <p:txBody>
          <a:bodyPr spcFirstLastPara="1" wrap="square" lIns="91425" tIns="45700" rIns="91425" bIns="45700" anchor="ctr" anchorCtr="0">
            <a:noAutofit/>
          </a:bodyPr>
          <a:lstStyle/>
          <a:p>
            <a:pPr algn="ctr"/>
            <a:r>
              <a:rPr lang="fr-FR" sz="1050" dirty="0">
                <a:solidFill>
                  <a:srgbClr val="FFFFFF"/>
                </a:solidFill>
              </a:rPr>
              <a:t>Quote-part des Coûts indirects spécifiques au cloud interne (</a:t>
            </a:r>
            <a:r>
              <a:rPr lang="fr-FR" sz="1050" dirty="0" err="1">
                <a:solidFill>
                  <a:srgbClr val="FFFFFF"/>
                </a:solidFill>
              </a:rPr>
              <a:t>VMWare</a:t>
            </a:r>
            <a:r>
              <a:rPr lang="fr-FR" sz="1050" dirty="0">
                <a:solidFill>
                  <a:srgbClr val="FFFFFF"/>
                </a:solidFill>
              </a:rPr>
              <a:t>)</a:t>
            </a:r>
            <a:endParaRPr sz="1050" dirty="0">
              <a:solidFill>
                <a:srgbClr val="FFFFFF"/>
              </a:solidFill>
            </a:endParaRPr>
          </a:p>
        </p:txBody>
      </p:sp>
      <p:sp>
        <p:nvSpPr>
          <p:cNvPr id="33" name="Google Shape;990;p62"/>
          <p:cNvSpPr/>
          <p:nvPr/>
        </p:nvSpPr>
        <p:spPr>
          <a:xfrm>
            <a:off x="3773212" y="2877310"/>
            <a:ext cx="4620485" cy="576000"/>
          </a:xfrm>
          <a:prstGeom prst="rect">
            <a:avLst/>
          </a:prstGeom>
          <a:solidFill>
            <a:schemeClr val="dk2">
              <a:alpha val="80000"/>
            </a:schemeClr>
          </a:solidFill>
          <a:ln>
            <a:noFill/>
          </a:ln>
        </p:spPr>
        <p:txBody>
          <a:bodyPr spcFirstLastPara="1" wrap="square" lIns="91425" tIns="45700" rIns="91425" bIns="45700" anchor="ctr" anchorCtr="0">
            <a:noAutofit/>
          </a:bodyPr>
          <a:lstStyle/>
          <a:p>
            <a:pPr algn="ctr"/>
            <a:r>
              <a:rPr lang="fr-FR" sz="1050" dirty="0">
                <a:solidFill>
                  <a:srgbClr val="FFFFFF"/>
                </a:solidFill>
              </a:rPr>
              <a:t>Quote-part des Coûts indirects communs  (dont CI-CD) </a:t>
            </a:r>
            <a:endParaRPr sz="1050" dirty="0">
              <a:solidFill>
                <a:srgbClr val="FFFFFF"/>
              </a:solidFill>
            </a:endParaRPr>
          </a:p>
        </p:txBody>
      </p:sp>
      <p:sp>
        <p:nvSpPr>
          <p:cNvPr id="2" name="Title 1"/>
          <p:cNvSpPr>
            <a:spLocks noGrp="1"/>
          </p:cNvSpPr>
          <p:nvPr>
            <p:ph type="title"/>
          </p:nvPr>
        </p:nvSpPr>
        <p:spPr>
          <a:xfrm>
            <a:off x="250826" y="121196"/>
            <a:ext cx="8569324" cy="1080542"/>
          </a:xfrm>
        </p:spPr>
        <p:txBody>
          <a:bodyPr/>
          <a:lstStyle/>
          <a:p>
            <a:r>
              <a:rPr lang="fr-FR" sz="2800" dirty="0"/>
              <a:t>Principes généraux de la gouvernance financière </a:t>
            </a:r>
            <a:br>
              <a:rPr lang="fr-FR" sz="2800" dirty="0"/>
            </a:br>
            <a:r>
              <a:rPr lang="fr-FR" sz="2400" dirty="0"/>
              <a:t>4/4 : Répartition des charges indirectes</a:t>
            </a:r>
          </a:p>
        </p:txBody>
      </p:sp>
      <p:sp>
        <p:nvSpPr>
          <p:cNvPr id="3" name="Content Placeholder 2"/>
          <p:cNvSpPr>
            <a:spLocks noGrp="1"/>
          </p:cNvSpPr>
          <p:nvPr>
            <p:ph sz="quarter" idx="12"/>
          </p:nvPr>
        </p:nvSpPr>
        <p:spPr>
          <a:xfrm>
            <a:off x="250826" y="1104706"/>
            <a:ext cx="8569327" cy="528658"/>
          </a:xfrm>
        </p:spPr>
        <p:txBody>
          <a:bodyPr>
            <a:noAutofit/>
          </a:bodyPr>
          <a:lstStyle/>
          <a:p>
            <a:pPr marL="0" indent="0">
              <a:spcBef>
                <a:spcPts val="600"/>
              </a:spcBef>
              <a:spcAft>
                <a:spcPts val="0"/>
              </a:spcAft>
              <a:buNone/>
            </a:pPr>
            <a:r>
              <a:rPr lang="fr-FR" sz="1200" dirty="0"/>
              <a:t>Les charges indirectes (niveau </a:t>
            </a:r>
            <a:r>
              <a:rPr lang="fr-FR" sz="1200" dirty="0" err="1"/>
              <a:t>Ops</a:t>
            </a:r>
            <a:r>
              <a:rPr lang="fr-FR" sz="1200" dirty="0"/>
              <a:t>, niveau DSI) se déversent sur les budgets patrimoines. Il faudra désormais séparer les indirects communs, les indirects spécifiques plateforme interne, les indirects spécifiques AWS</a:t>
            </a:r>
          </a:p>
        </p:txBody>
      </p:sp>
      <p:pic>
        <p:nvPicPr>
          <p:cNvPr id="4" name="Image 3"/>
          <p:cNvPicPr>
            <a:picLocks noChangeAspect="1"/>
          </p:cNvPicPr>
          <p:nvPr/>
        </p:nvPicPr>
        <p:blipFill>
          <a:blip r:embed="rId2"/>
          <a:stretch>
            <a:fillRect/>
          </a:stretch>
        </p:blipFill>
        <p:spPr>
          <a:xfrm>
            <a:off x="7956377" y="1014"/>
            <a:ext cx="1187624" cy="1082569"/>
          </a:xfrm>
          <a:prstGeom prst="rect">
            <a:avLst/>
          </a:prstGeom>
        </p:spPr>
      </p:pic>
      <p:sp>
        <p:nvSpPr>
          <p:cNvPr id="21" name="Google Shape;989;p62"/>
          <p:cNvSpPr/>
          <p:nvPr/>
        </p:nvSpPr>
        <p:spPr>
          <a:xfrm>
            <a:off x="819318" y="4585692"/>
            <a:ext cx="2304000" cy="792088"/>
          </a:xfrm>
          <a:prstGeom prst="rect">
            <a:avLst/>
          </a:prstGeom>
          <a:solidFill>
            <a:schemeClr val="accent3">
              <a:lumMod val="5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050" dirty="0">
                <a:solidFill>
                  <a:srgbClr val="FFFFFF"/>
                </a:solidFill>
                <a:latin typeface="Arial"/>
                <a:ea typeface="Arial"/>
                <a:cs typeface="Arial"/>
                <a:sym typeface="Arial"/>
              </a:rPr>
              <a:t>Coûts indirects d’infra interne</a:t>
            </a:r>
            <a:endParaRPr sz="1050" dirty="0">
              <a:solidFill>
                <a:srgbClr val="FFFFFF"/>
              </a:solidFill>
              <a:latin typeface="Arial"/>
              <a:ea typeface="Arial"/>
              <a:cs typeface="Arial"/>
              <a:sym typeface="Arial"/>
            </a:endParaRPr>
          </a:p>
        </p:txBody>
      </p:sp>
      <p:sp>
        <p:nvSpPr>
          <p:cNvPr id="22" name="Google Shape;990;p62"/>
          <p:cNvSpPr/>
          <p:nvPr/>
        </p:nvSpPr>
        <p:spPr>
          <a:xfrm>
            <a:off x="819318" y="2875011"/>
            <a:ext cx="2304000" cy="1224009"/>
          </a:xfrm>
          <a:prstGeom prst="rect">
            <a:avLst/>
          </a:prstGeom>
          <a:solidFill>
            <a:schemeClr val="accent3">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050" dirty="0">
                <a:solidFill>
                  <a:srgbClr val="FFFFFF"/>
                </a:solidFill>
                <a:latin typeface="Arial"/>
                <a:ea typeface="Arial"/>
                <a:cs typeface="Arial"/>
                <a:sym typeface="Arial"/>
              </a:rPr>
              <a:t>Quote-part des Coûts indirects d’exploitation</a:t>
            </a:r>
            <a:endParaRPr sz="1050" dirty="0">
              <a:solidFill>
                <a:srgbClr val="FFFFFF"/>
              </a:solidFill>
              <a:latin typeface="Arial"/>
              <a:ea typeface="Arial"/>
              <a:cs typeface="Arial"/>
              <a:sym typeface="Arial"/>
            </a:endParaRPr>
          </a:p>
        </p:txBody>
      </p:sp>
      <p:sp>
        <p:nvSpPr>
          <p:cNvPr id="23" name="Google Shape;991;p62"/>
          <p:cNvSpPr/>
          <p:nvPr/>
        </p:nvSpPr>
        <p:spPr>
          <a:xfrm>
            <a:off x="819318" y="2013212"/>
            <a:ext cx="2304000" cy="717720"/>
          </a:xfrm>
          <a:prstGeom prst="rect">
            <a:avLst/>
          </a:prstGeom>
          <a:solidFill>
            <a:schemeClr val="accent3">
              <a:lumMod val="60000"/>
              <a:lumOff val="40000"/>
            </a:schemeClr>
          </a:solidFill>
          <a:ln>
            <a:noFill/>
          </a:ln>
        </p:spPr>
        <p:txBody>
          <a:bodyPr spcFirstLastPara="1" wrap="square" lIns="91425" tIns="45700" rIns="91425" bIns="45700" anchor="ctr" anchorCtr="0">
            <a:noAutofit/>
          </a:bodyPr>
          <a:lstStyle/>
          <a:p>
            <a:pPr lvl="0" algn="ctr"/>
            <a:r>
              <a:rPr lang="fr-FR" sz="1050" dirty="0">
                <a:solidFill>
                  <a:schemeClr val="tx1"/>
                </a:solidFill>
              </a:rPr>
              <a:t>Quote-part des Coûts transverses </a:t>
            </a:r>
            <a:r>
              <a:rPr lang="fr-FR" sz="1050" dirty="0">
                <a:solidFill>
                  <a:schemeClr val="tx1"/>
                </a:solidFill>
                <a:latin typeface="Arial"/>
                <a:ea typeface="Arial"/>
                <a:cs typeface="Arial"/>
                <a:sym typeface="Arial"/>
              </a:rPr>
              <a:t>DSI</a:t>
            </a:r>
            <a:endParaRPr sz="1050" dirty="0">
              <a:solidFill>
                <a:schemeClr val="tx1"/>
              </a:solidFill>
              <a:latin typeface="Arial"/>
              <a:ea typeface="Arial"/>
              <a:cs typeface="Arial"/>
              <a:sym typeface="Arial"/>
            </a:endParaRPr>
          </a:p>
        </p:txBody>
      </p:sp>
      <p:sp>
        <p:nvSpPr>
          <p:cNvPr id="24" name="ZoneTexte 23"/>
          <p:cNvSpPr txBox="1"/>
          <p:nvPr/>
        </p:nvSpPr>
        <p:spPr>
          <a:xfrm>
            <a:off x="1321941" y="1561356"/>
            <a:ext cx="1298753" cy="307777"/>
          </a:xfrm>
          <a:prstGeom prst="rect">
            <a:avLst/>
          </a:prstGeom>
          <a:noFill/>
        </p:spPr>
        <p:txBody>
          <a:bodyPr wrap="none" rtlCol="0">
            <a:spAutoFit/>
          </a:bodyPr>
          <a:lstStyle/>
          <a:p>
            <a:r>
              <a:rPr lang="fr-FR" sz="1400" dirty="0"/>
              <a:t>Modèle actuel</a:t>
            </a:r>
          </a:p>
        </p:txBody>
      </p:sp>
      <p:sp>
        <p:nvSpPr>
          <p:cNvPr id="25" name="Google Shape;989;p62"/>
          <p:cNvSpPr/>
          <p:nvPr/>
        </p:nvSpPr>
        <p:spPr>
          <a:xfrm>
            <a:off x="3773213" y="4585692"/>
            <a:ext cx="2304000" cy="86409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050" dirty="0">
                <a:solidFill>
                  <a:srgbClr val="FFFFFF"/>
                </a:solidFill>
                <a:latin typeface="Arial"/>
                <a:ea typeface="Arial"/>
                <a:cs typeface="Arial"/>
                <a:sym typeface="Arial"/>
              </a:rPr>
              <a:t>Coûts directs d’infra AWS</a:t>
            </a:r>
            <a:endParaRPr sz="1050" dirty="0">
              <a:solidFill>
                <a:srgbClr val="FFFFFF"/>
              </a:solidFill>
              <a:latin typeface="Arial"/>
              <a:ea typeface="Arial"/>
              <a:cs typeface="Arial"/>
              <a:sym typeface="Arial"/>
            </a:endParaRPr>
          </a:p>
        </p:txBody>
      </p:sp>
      <p:sp>
        <p:nvSpPr>
          <p:cNvPr id="26" name="Google Shape;990;p62"/>
          <p:cNvSpPr/>
          <p:nvPr/>
        </p:nvSpPr>
        <p:spPr>
          <a:xfrm>
            <a:off x="3773213" y="3522955"/>
            <a:ext cx="2304000" cy="576000"/>
          </a:xfrm>
          <a:prstGeom prst="rect">
            <a:avLst/>
          </a:prstGeom>
          <a:solidFill>
            <a:schemeClr val="dk2">
              <a:alpha val="60000"/>
            </a:schemeClr>
          </a:solidFill>
          <a:ln>
            <a:noFill/>
          </a:ln>
        </p:spPr>
        <p:txBody>
          <a:bodyPr spcFirstLastPara="1" wrap="square" lIns="91425" tIns="45700" rIns="91425" bIns="45700" anchor="ctr" anchorCtr="0">
            <a:noAutofit/>
          </a:bodyPr>
          <a:lstStyle/>
          <a:p>
            <a:pPr algn="ctr"/>
            <a:r>
              <a:rPr lang="fr-FR" sz="1050" dirty="0">
                <a:solidFill>
                  <a:srgbClr val="FFFFFF"/>
                </a:solidFill>
              </a:rPr>
              <a:t>Quote-part des Coûts indirects spécifiques au cloud AWS (socle)</a:t>
            </a:r>
            <a:endParaRPr sz="1050" dirty="0">
              <a:solidFill>
                <a:srgbClr val="FFFFFF"/>
              </a:solidFill>
            </a:endParaRPr>
          </a:p>
        </p:txBody>
      </p:sp>
      <p:sp>
        <p:nvSpPr>
          <p:cNvPr id="27" name="Google Shape;991;p62"/>
          <p:cNvSpPr/>
          <p:nvPr/>
        </p:nvSpPr>
        <p:spPr>
          <a:xfrm>
            <a:off x="3773213" y="2013212"/>
            <a:ext cx="4620484" cy="717720"/>
          </a:xfrm>
          <a:prstGeom prst="rect">
            <a:avLst/>
          </a:prstGeom>
          <a:solidFill>
            <a:schemeClr val="dk2">
              <a:alpha val="20000"/>
            </a:schemeClr>
          </a:solidFill>
          <a:ln>
            <a:noFill/>
          </a:ln>
        </p:spPr>
        <p:txBody>
          <a:bodyPr spcFirstLastPara="1" wrap="square" lIns="91425" tIns="45700" rIns="91425" bIns="45700" anchor="ctr" anchorCtr="0">
            <a:noAutofit/>
          </a:bodyPr>
          <a:lstStyle/>
          <a:p>
            <a:pPr algn="ctr"/>
            <a:r>
              <a:rPr lang="fr-FR" sz="1050" dirty="0">
                <a:solidFill>
                  <a:schemeClr val="tx1"/>
                </a:solidFill>
              </a:rPr>
              <a:t>Quote-part des Coûts indirects DSI</a:t>
            </a:r>
            <a:endParaRPr sz="1050" dirty="0">
              <a:solidFill>
                <a:schemeClr val="tx1"/>
              </a:solidFill>
            </a:endParaRPr>
          </a:p>
        </p:txBody>
      </p:sp>
      <p:sp>
        <p:nvSpPr>
          <p:cNvPr id="28" name="Google Shape;989;p62"/>
          <p:cNvSpPr/>
          <p:nvPr/>
        </p:nvSpPr>
        <p:spPr>
          <a:xfrm>
            <a:off x="6089697" y="4585692"/>
            <a:ext cx="2304000" cy="864096"/>
          </a:xfrm>
          <a:prstGeom prst="rect">
            <a:avLst/>
          </a:prstGeom>
          <a:solidFill>
            <a:schemeClr val="accent5">
              <a:lumMod val="75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050" dirty="0">
                <a:solidFill>
                  <a:srgbClr val="FFFFFF"/>
                </a:solidFill>
                <a:latin typeface="Arial"/>
                <a:ea typeface="Arial"/>
                <a:cs typeface="Arial"/>
                <a:sym typeface="Arial"/>
              </a:rPr>
              <a:t>Coûts indirects d’infra Interne</a:t>
            </a:r>
            <a:endParaRPr sz="1050" dirty="0">
              <a:solidFill>
                <a:srgbClr val="FFFFFF"/>
              </a:solidFill>
              <a:latin typeface="Arial"/>
              <a:ea typeface="Arial"/>
              <a:cs typeface="Arial"/>
              <a:sym typeface="Arial"/>
            </a:endParaRPr>
          </a:p>
        </p:txBody>
      </p:sp>
      <p:sp>
        <p:nvSpPr>
          <p:cNvPr id="31" name="ZoneTexte 30"/>
          <p:cNvSpPr txBox="1"/>
          <p:nvPr/>
        </p:nvSpPr>
        <p:spPr>
          <a:xfrm>
            <a:off x="5487949" y="1561356"/>
            <a:ext cx="1277914" cy="307777"/>
          </a:xfrm>
          <a:prstGeom prst="rect">
            <a:avLst/>
          </a:prstGeom>
          <a:noFill/>
        </p:spPr>
        <p:txBody>
          <a:bodyPr wrap="none" rtlCol="0">
            <a:spAutoFit/>
          </a:bodyPr>
          <a:lstStyle/>
          <a:p>
            <a:r>
              <a:rPr lang="fr-FR" sz="1400" dirty="0"/>
              <a:t>Modèle futur?</a:t>
            </a:r>
          </a:p>
        </p:txBody>
      </p:sp>
      <p:sp>
        <p:nvSpPr>
          <p:cNvPr id="6" name="Rectangle 5"/>
          <p:cNvSpPr/>
          <p:nvPr/>
        </p:nvSpPr>
        <p:spPr>
          <a:xfrm rot="18973949">
            <a:off x="2343629" y="2590658"/>
            <a:ext cx="3000537" cy="914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Revoir avec JP Duval</a:t>
            </a:r>
          </a:p>
        </p:txBody>
      </p:sp>
    </p:spTree>
    <p:extLst>
      <p:ext uri="{BB962C8B-B14F-4D97-AF65-F5344CB8AC3E}">
        <p14:creationId xmlns:p14="http://schemas.microsoft.com/office/powerpoint/2010/main" val="7928839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826" y="121196"/>
            <a:ext cx="8540336" cy="1080542"/>
          </a:xfrm>
        </p:spPr>
        <p:txBody>
          <a:bodyPr/>
          <a:lstStyle/>
          <a:p>
            <a:r>
              <a:rPr lang="fr-FR" dirty="0">
                <a:solidFill>
                  <a:schemeClr val="dk2"/>
                </a:solidFill>
              </a:rPr>
              <a:t>Cycle de vie financier d’une application et outils à déployer</a:t>
            </a:r>
          </a:p>
        </p:txBody>
      </p:sp>
      <p:sp>
        <p:nvSpPr>
          <p:cNvPr id="6" name="Ellipse 5"/>
          <p:cNvSpPr/>
          <p:nvPr/>
        </p:nvSpPr>
        <p:spPr>
          <a:xfrm>
            <a:off x="2707697" y="2053114"/>
            <a:ext cx="3161234" cy="2577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7" name="Ellipse 6"/>
          <p:cNvSpPr/>
          <p:nvPr/>
        </p:nvSpPr>
        <p:spPr>
          <a:xfrm>
            <a:off x="2015556" y="2205514"/>
            <a:ext cx="4958737" cy="25770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b="1"/>
          </a:p>
        </p:txBody>
      </p:sp>
      <p:sp>
        <p:nvSpPr>
          <p:cNvPr id="9" name="Rectangle à coins arrondis 8"/>
          <p:cNvSpPr/>
          <p:nvPr/>
        </p:nvSpPr>
        <p:spPr>
          <a:xfrm>
            <a:off x="3600323" y="1201165"/>
            <a:ext cx="1472658" cy="596900"/>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dirty="0">
                <a:solidFill>
                  <a:schemeClr val="tx1"/>
                </a:solidFill>
              </a:rPr>
              <a:t>Devis coûts annuels des services cloud</a:t>
            </a:r>
          </a:p>
        </p:txBody>
      </p:sp>
      <p:sp>
        <p:nvSpPr>
          <p:cNvPr id="10" name="Rectangle à coins arrondis 9"/>
          <p:cNvSpPr/>
          <p:nvPr/>
        </p:nvSpPr>
        <p:spPr>
          <a:xfrm>
            <a:off x="3587624" y="1867114"/>
            <a:ext cx="1472658" cy="596900"/>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dirty="0">
                <a:solidFill>
                  <a:schemeClr val="tx1"/>
                </a:solidFill>
              </a:rPr>
              <a:t>Allocation du budget associé</a:t>
            </a:r>
          </a:p>
        </p:txBody>
      </p:sp>
      <p:sp>
        <p:nvSpPr>
          <p:cNvPr id="11" name="Rectangle à coins arrondis 10"/>
          <p:cNvSpPr/>
          <p:nvPr/>
        </p:nvSpPr>
        <p:spPr>
          <a:xfrm>
            <a:off x="5502344" y="3233164"/>
            <a:ext cx="1472658" cy="596900"/>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dirty="0">
                <a:solidFill>
                  <a:schemeClr val="tx1"/>
                </a:solidFill>
              </a:rPr>
              <a:t>Marquage des services consommés par des tags</a:t>
            </a:r>
          </a:p>
        </p:txBody>
      </p:sp>
      <p:sp>
        <p:nvSpPr>
          <p:cNvPr id="12" name="Rectangle à coins arrondis 11"/>
          <p:cNvSpPr/>
          <p:nvPr/>
        </p:nvSpPr>
        <p:spPr>
          <a:xfrm>
            <a:off x="5142155" y="2420365"/>
            <a:ext cx="1472658" cy="596900"/>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dirty="0">
                <a:solidFill>
                  <a:schemeClr val="tx1"/>
                </a:solidFill>
              </a:rPr>
              <a:t>Définition des alertes budgétaires</a:t>
            </a:r>
          </a:p>
        </p:txBody>
      </p:sp>
      <p:sp>
        <p:nvSpPr>
          <p:cNvPr id="13" name="Rectangle à coins arrondis 12"/>
          <p:cNvSpPr/>
          <p:nvPr/>
        </p:nvSpPr>
        <p:spPr>
          <a:xfrm>
            <a:off x="5205656" y="3995164"/>
            <a:ext cx="1472658" cy="596900"/>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050" dirty="0">
                <a:solidFill>
                  <a:schemeClr val="tx1"/>
                </a:solidFill>
              </a:rPr>
              <a:t>Allocation des coûts et refacturation ou « </a:t>
            </a:r>
            <a:r>
              <a:rPr lang="fr-FR" sz="1050" dirty="0" err="1">
                <a:solidFill>
                  <a:schemeClr val="tx1"/>
                </a:solidFill>
              </a:rPr>
              <a:t>showback</a:t>
            </a:r>
            <a:r>
              <a:rPr lang="fr-FR" sz="1050" dirty="0">
                <a:solidFill>
                  <a:schemeClr val="tx1"/>
                </a:solidFill>
              </a:rPr>
              <a:t> »</a:t>
            </a:r>
          </a:p>
        </p:txBody>
      </p:sp>
      <p:sp>
        <p:nvSpPr>
          <p:cNvPr id="14" name="Rectangle à coins arrondis 13"/>
          <p:cNvSpPr/>
          <p:nvPr/>
        </p:nvSpPr>
        <p:spPr>
          <a:xfrm>
            <a:off x="3643556" y="4338064"/>
            <a:ext cx="1472658" cy="596900"/>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dirty="0">
                <a:solidFill>
                  <a:schemeClr val="tx1"/>
                </a:solidFill>
              </a:rPr>
              <a:t>Analyse des coûts par rapport au budget</a:t>
            </a:r>
          </a:p>
        </p:txBody>
      </p:sp>
      <p:sp>
        <p:nvSpPr>
          <p:cNvPr id="15" name="Rectangle à coins arrondis 14"/>
          <p:cNvSpPr/>
          <p:nvPr/>
        </p:nvSpPr>
        <p:spPr>
          <a:xfrm>
            <a:off x="2043356" y="3995164"/>
            <a:ext cx="1472658" cy="596900"/>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000" dirty="0">
                <a:solidFill>
                  <a:schemeClr val="tx1"/>
                </a:solidFill>
              </a:rPr>
              <a:t>Revue des optimisations potentielles des coûts</a:t>
            </a:r>
          </a:p>
        </p:txBody>
      </p:sp>
      <p:sp>
        <p:nvSpPr>
          <p:cNvPr id="16" name="Rectangle à coins arrondis 15"/>
          <p:cNvSpPr/>
          <p:nvPr/>
        </p:nvSpPr>
        <p:spPr>
          <a:xfrm>
            <a:off x="1593449" y="3220465"/>
            <a:ext cx="1472658" cy="596900"/>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dirty="0">
                <a:solidFill>
                  <a:schemeClr val="tx1"/>
                </a:solidFill>
              </a:rPr>
              <a:t>Mise en œuvre des optimisations</a:t>
            </a:r>
          </a:p>
        </p:txBody>
      </p:sp>
      <p:sp>
        <p:nvSpPr>
          <p:cNvPr id="17" name="Rectangle à coins arrondis 16"/>
          <p:cNvSpPr/>
          <p:nvPr/>
        </p:nvSpPr>
        <p:spPr>
          <a:xfrm>
            <a:off x="2030656" y="2420365"/>
            <a:ext cx="1472658" cy="596900"/>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100" dirty="0">
                <a:solidFill>
                  <a:schemeClr val="tx1"/>
                </a:solidFill>
              </a:rPr>
              <a:t>Analyse de l’impact des optimisations</a:t>
            </a:r>
          </a:p>
        </p:txBody>
      </p:sp>
      <p:sp>
        <p:nvSpPr>
          <p:cNvPr id="18" name="ZoneTexte 17"/>
          <p:cNvSpPr txBox="1"/>
          <p:nvPr/>
        </p:nvSpPr>
        <p:spPr>
          <a:xfrm>
            <a:off x="2027585" y="1494208"/>
            <a:ext cx="1752327" cy="169277"/>
          </a:xfrm>
          <a:prstGeom prst="rect">
            <a:avLst/>
          </a:prstGeom>
          <a:noFill/>
        </p:spPr>
        <p:txBody>
          <a:bodyPr wrap="square" lIns="0" tIns="0" rIns="0" bIns="0" rtlCol="0">
            <a:spAutoFit/>
          </a:bodyPr>
          <a:lstStyle/>
          <a:p>
            <a:r>
              <a:rPr lang="fr-FR" sz="1100" b="1" dirty="0"/>
              <a:t>AWS Pricing </a:t>
            </a:r>
            <a:r>
              <a:rPr lang="fr-FR" sz="1100" b="1" dirty="0" err="1"/>
              <a:t>Calculator</a:t>
            </a:r>
            <a:endParaRPr lang="fr-FR" sz="1100" b="1" dirty="0"/>
          </a:p>
        </p:txBody>
      </p:sp>
      <p:sp>
        <p:nvSpPr>
          <p:cNvPr id="19" name="ZoneTexte 18"/>
          <p:cNvSpPr txBox="1"/>
          <p:nvPr/>
        </p:nvSpPr>
        <p:spPr>
          <a:xfrm>
            <a:off x="5403429" y="2154644"/>
            <a:ext cx="1400819" cy="169277"/>
          </a:xfrm>
          <a:prstGeom prst="rect">
            <a:avLst/>
          </a:prstGeom>
          <a:noFill/>
        </p:spPr>
        <p:txBody>
          <a:bodyPr wrap="square" lIns="0" tIns="0" rIns="0" bIns="0" rtlCol="0">
            <a:spAutoFit/>
          </a:bodyPr>
          <a:lstStyle/>
          <a:p>
            <a:r>
              <a:rPr lang="fr-FR" sz="1100" b="1" dirty="0"/>
              <a:t>Outils </a:t>
            </a:r>
            <a:r>
              <a:rPr lang="fr-FR" sz="1100" b="1" dirty="0" err="1"/>
              <a:t>Swiss</a:t>
            </a:r>
            <a:r>
              <a:rPr lang="fr-FR" sz="1100" b="1" dirty="0"/>
              <a:t> Life</a:t>
            </a:r>
          </a:p>
        </p:txBody>
      </p:sp>
      <p:sp>
        <p:nvSpPr>
          <p:cNvPr id="20" name="ZoneTexte 19"/>
          <p:cNvSpPr txBox="1"/>
          <p:nvPr/>
        </p:nvSpPr>
        <p:spPr>
          <a:xfrm>
            <a:off x="6858119" y="2718141"/>
            <a:ext cx="2178377" cy="338554"/>
          </a:xfrm>
          <a:prstGeom prst="rect">
            <a:avLst/>
          </a:prstGeom>
          <a:noFill/>
        </p:spPr>
        <p:txBody>
          <a:bodyPr wrap="square" lIns="0" tIns="0" rIns="0" bIns="0" rtlCol="0">
            <a:spAutoFit/>
          </a:bodyPr>
          <a:lstStyle/>
          <a:p>
            <a:r>
              <a:rPr lang="fr-FR" sz="1100" b="1" dirty="0"/>
              <a:t>AWS </a:t>
            </a:r>
            <a:r>
              <a:rPr lang="fr-FR" sz="1100" b="1" dirty="0" err="1"/>
              <a:t>Cost</a:t>
            </a:r>
            <a:r>
              <a:rPr lang="fr-FR" sz="1100" b="1" dirty="0"/>
              <a:t> Explorer (</a:t>
            </a:r>
            <a:r>
              <a:rPr lang="fr-FR" sz="1100" b="1" dirty="0" err="1"/>
              <a:t>Splunk</a:t>
            </a:r>
            <a:r>
              <a:rPr lang="fr-FR" sz="1100" b="1" dirty="0"/>
              <a:t> en 2019)</a:t>
            </a:r>
          </a:p>
        </p:txBody>
      </p:sp>
      <p:sp>
        <p:nvSpPr>
          <p:cNvPr id="21" name="ZoneTexte 20"/>
          <p:cNvSpPr txBox="1"/>
          <p:nvPr/>
        </p:nvSpPr>
        <p:spPr>
          <a:xfrm>
            <a:off x="674382" y="4208975"/>
            <a:ext cx="2026245" cy="169277"/>
          </a:xfrm>
          <a:prstGeom prst="rect">
            <a:avLst/>
          </a:prstGeom>
          <a:noFill/>
        </p:spPr>
        <p:txBody>
          <a:bodyPr wrap="square" lIns="0" tIns="0" rIns="0" bIns="0" rtlCol="0">
            <a:spAutoFit/>
          </a:bodyPr>
          <a:lstStyle/>
          <a:p>
            <a:r>
              <a:rPr lang="fr-FR" sz="1100" b="1" dirty="0"/>
              <a:t>AWS Trust </a:t>
            </a:r>
            <a:r>
              <a:rPr lang="fr-FR" sz="1100" b="1" dirty="0" err="1"/>
              <a:t>Advisor</a:t>
            </a:r>
            <a:endParaRPr lang="fr-FR" sz="1100" b="1" dirty="0"/>
          </a:p>
        </p:txBody>
      </p:sp>
      <p:sp>
        <p:nvSpPr>
          <p:cNvPr id="22" name="ZoneTexte 21"/>
          <p:cNvSpPr txBox="1"/>
          <p:nvPr/>
        </p:nvSpPr>
        <p:spPr>
          <a:xfrm>
            <a:off x="6901805" y="4298673"/>
            <a:ext cx="2134691" cy="169277"/>
          </a:xfrm>
          <a:prstGeom prst="rect">
            <a:avLst/>
          </a:prstGeom>
          <a:noFill/>
        </p:spPr>
        <p:txBody>
          <a:bodyPr wrap="square" lIns="0" tIns="0" rIns="0" bIns="0" rtlCol="0">
            <a:spAutoFit/>
          </a:bodyPr>
          <a:lstStyle/>
          <a:p>
            <a:r>
              <a:rPr lang="fr-FR" sz="1100" b="1" dirty="0"/>
              <a:t>AWS </a:t>
            </a:r>
            <a:r>
              <a:rPr lang="fr-FR" sz="1100" b="1" dirty="0" err="1"/>
              <a:t>Cost</a:t>
            </a:r>
            <a:r>
              <a:rPr lang="fr-FR" sz="1100" b="1" dirty="0"/>
              <a:t> Explorer (</a:t>
            </a:r>
            <a:r>
              <a:rPr lang="fr-FR" sz="1100" b="1" dirty="0" err="1"/>
              <a:t>Splunk</a:t>
            </a:r>
            <a:r>
              <a:rPr lang="fr-FR" sz="1100" b="1" dirty="0"/>
              <a:t>)</a:t>
            </a:r>
          </a:p>
        </p:txBody>
      </p:sp>
      <p:sp>
        <p:nvSpPr>
          <p:cNvPr id="23" name="ZoneTexte 22"/>
          <p:cNvSpPr txBox="1"/>
          <p:nvPr/>
        </p:nvSpPr>
        <p:spPr>
          <a:xfrm>
            <a:off x="3666433" y="5166886"/>
            <a:ext cx="2129703" cy="169277"/>
          </a:xfrm>
          <a:prstGeom prst="rect">
            <a:avLst/>
          </a:prstGeom>
          <a:noFill/>
        </p:spPr>
        <p:txBody>
          <a:bodyPr wrap="square" lIns="0" tIns="0" rIns="0" bIns="0" rtlCol="0">
            <a:spAutoFit/>
          </a:bodyPr>
          <a:lstStyle/>
          <a:p>
            <a:r>
              <a:rPr lang="fr-FR" sz="1100" b="1" dirty="0"/>
              <a:t>AWS </a:t>
            </a:r>
            <a:r>
              <a:rPr lang="fr-FR" sz="1100" b="1" dirty="0" err="1"/>
              <a:t>Cost</a:t>
            </a:r>
            <a:r>
              <a:rPr lang="fr-FR" sz="1100" b="1" dirty="0"/>
              <a:t> Explorer (</a:t>
            </a:r>
            <a:r>
              <a:rPr lang="fr-FR" sz="1100" b="1" dirty="0" err="1"/>
              <a:t>Splunk</a:t>
            </a:r>
            <a:r>
              <a:rPr lang="fr-FR" sz="1100" b="1" dirty="0"/>
              <a:t>)</a:t>
            </a:r>
          </a:p>
        </p:txBody>
      </p:sp>
      <p:sp>
        <p:nvSpPr>
          <p:cNvPr id="24" name="ZoneTexte 23"/>
          <p:cNvSpPr txBox="1"/>
          <p:nvPr/>
        </p:nvSpPr>
        <p:spPr>
          <a:xfrm>
            <a:off x="234933" y="2624581"/>
            <a:ext cx="2386201" cy="169277"/>
          </a:xfrm>
          <a:prstGeom prst="rect">
            <a:avLst/>
          </a:prstGeom>
          <a:noFill/>
        </p:spPr>
        <p:txBody>
          <a:bodyPr wrap="square" lIns="0" tIns="0" rIns="0" bIns="0" rtlCol="0">
            <a:spAutoFit/>
          </a:bodyPr>
          <a:lstStyle/>
          <a:p>
            <a:r>
              <a:rPr lang="fr-FR" sz="1100" b="1" dirty="0"/>
              <a:t>AWS </a:t>
            </a:r>
            <a:r>
              <a:rPr lang="fr-FR" sz="1100" b="1" dirty="0" err="1"/>
              <a:t>Cost</a:t>
            </a:r>
            <a:r>
              <a:rPr lang="fr-FR" sz="1100" b="1" dirty="0"/>
              <a:t> Explorer (</a:t>
            </a:r>
            <a:r>
              <a:rPr lang="fr-FR" sz="1100" b="1" dirty="0" err="1"/>
              <a:t>Splunk</a:t>
            </a:r>
            <a:r>
              <a:rPr lang="fr-FR" sz="1100" b="1" dirty="0"/>
              <a:t>)</a:t>
            </a:r>
          </a:p>
        </p:txBody>
      </p:sp>
      <p:sp>
        <p:nvSpPr>
          <p:cNvPr id="26" name="ZoneTexte 25"/>
          <p:cNvSpPr txBox="1"/>
          <p:nvPr/>
        </p:nvSpPr>
        <p:spPr>
          <a:xfrm>
            <a:off x="7217119" y="3597778"/>
            <a:ext cx="1321747" cy="169277"/>
          </a:xfrm>
          <a:prstGeom prst="rect">
            <a:avLst/>
          </a:prstGeom>
          <a:noFill/>
        </p:spPr>
        <p:txBody>
          <a:bodyPr wrap="square" lIns="0" tIns="0" rIns="0" bIns="0" rtlCol="0">
            <a:spAutoFit/>
          </a:bodyPr>
          <a:lstStyle/>
          <a:p>
            <a:r>
              <a:rPr lang="fr-FR" sz="1100" b="1" dirty="0"/>
              <a:t>AWS Tags</a:t>
            </a:r>
          </a:p>
        </p:txBody>
      </p:sp>
      <p:pic>
        <p:nvPicPr>
          <p:cNvPr id="25" name="Imag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7505" y="1395295"/>
            <a:ext cx="382085" cy="382085"/>
          </a:xfrm>
          <a:prstGeom prst="rect">
            <a:avLst/>
          </a:prstGeom>
        </p:spPr>
      </p:pic>
      <p:pic>
        <p:nvPicPr>
          <p:cNvPr id="27" name="Imag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61" y="2525871"/>
            <a:ext cx="382085" cy="382085"/>
          </a:xfrm>
          <a:prstGeom prst="rect">
            <a:avLst/>
          </a:prstGeom>
        </p:spPr>
      </p:pic>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116" y="4140101"/>
            <a:ext cx="382085" cy="382085"/>
          </a:xfrm>
          <a:prstGeom prst="rect">
            <a:avLst/>
          </a:prstGeom>
        </p:spPr>
      </p:pic>
      <p:pic>
        <p:nvPicPr>
          <p:cNvPr id="29" name="Imag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6698" y="5067703"/>
            <a:ext cx="382085" cy="382085"/>
          </a:xfrm>
          <a:prstGeom prst="rect">
            <a:avLst/>
          </a:prstGeom>
        </p:spPr>
      </p:pic>
      <p:pic>
        <p:nvPicPr>
          <p:cNvPr id="30" name="Imag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2208" y="4203607"/>
            <a:ext cx="382085" cy="382085"/>
          </a:xfrm>
          <a:prstGeom prst="rect">
            <a:avLst/>
          </a:prstGeom>
        </p:spPr>
      </p:pic>
      <p:pic>
        <p:nvPicPr>
          <p:cNvPr id="31" name="Imag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0108" y="3468501"/>
            <a:ext cx="382085" cy="382085"/>
          </a:xfrm>
          <a:prstGeom prst="rect">
            <a:avLst/>
          </a:prstGeom>
        </p:spPr>
      </p:pic>
      <p:pic>
        <p:nvPicPr>
          <p:cNvPr id="32" name="Imag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2222" y="2619431"/>
            <a:ext cx="382085" cy="382085"/>
          </a:xfrm>
          <a:prstGeom prst="rect">
            <a:avLst/>
          </a:prstGeom>
        </p:spPr>
      </p:pic>
      <p:pic>
        <p:nvPicPr>
          <p:cNvPr id="33" name="Imag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3930" y="2043367"/>
            <a:ext cx="382085" cy="382085"/>
          </a:xfrm>
          <a:prstGeom prst="rect">
            <a:avLst/>
          </a:prstGeom>
        </p:spPr>
      </p:pic>
      <p:pic>
        <p:nvPicPr>
          <p:cNvPr id="34" name="Imag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1853" y="1169510"/>
            <a:ext cx="199436" cy="259165"/>
          </a:xfrm>
          <a:prstGeom prst="rect">
            <a:avLst/>
          </a:prstGeom>
        </p:spPr>
      </p:pic>
      <p:sp>
        <p:nvSpPr>
          <p:cNvPr id="35" name="ZoneTexte 34"/>
          <p:cNvSpPr txBox="1"/>
          <p:nvPr/>
        </p:nvSpPr>
        <p:spPr>
          <a:xfrm>
            <a:off x="2027585" y="1248063"/>
            <a:ext cx="1752327" cy="169277"/>
          </a:xfrm>
          <a:prstGeom prst="rect">
            <a:avLst/>
          </a:prstGeom>
          <a:noFill/>
        </p:spPr>
        <p:txBody>
          <a:bodyPr wrap="square" lIns="0" tIns="0" rIns="0" bIns="0" rtlCol="0">
            <a:spAutoFit/>
          </a:bodyPr>
          <a:lstStyle/>
          <a:p>
            <a:r>
              <a:rPr lang="fr-FR" sz="1100" b="1" dirty="0">
                <a:solidFill>
                  <a:srgbClr val="FF0000"/>
                </a:solidFill>
              </a:rPr>
              <a:t>RA + Référent + </a:t>
            </a:r>
            <a:r>
              <a:rPr lang="fr-FR" sz="1100" b="1" dirty="0" err="1">
                <a:solidFill>
                  <a:srgbClr val="FF0000"/>
                </a:solidFill>
              </a:rPr>
              <a:t>FinOps</a:t>
            </a:r>
            <a:endParaRPr lang="fr-FR" sz="1100" b="1" dirty="0">
              <a:solidFill>
                <a:srgbClr val="FF0000"/>
              </a:solidFill>
            </a:endParaRPr>
          </a:p>
        </p:txBody>
      </p:sp>
      <p:pic>
        <p:nvPicPr>
          <p:cNvPr id="36" name="Imag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7287" y="1840790"/>
            <a:ext cx="199436" cy="259165"/>
          </a:xfrm>
          <a:prstGeom prst="rect">
            <a:avLst/>
          </a:prstGeom>
        </p:spPr>
      </p:pic>
      <p:pic>
        <p:nvPicPr>
          <p:cNvPr id="37" name="Imag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5508" y="2442832"/>
            <a:ext cx="199436" cy="259165"/>
          </a:xfrm>
          <a:prstGeom prst="rect">
            <a:avLst/>
          </a:prstGeom>
        </p:spPr>
      </p:pic>
      <p:pic>
        <p:nvPicPr>
          <p:cNvPr id="38" name="Imag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1432" y="3270152"/>
            <a:ext cx="199436" cy="259165"/>
          </a:xfrm>
          <a:prstGeom prst="rect">
            <a:avLst/>
          </a:prstGeom>
        </p:spPr>
      </p:pic>
      <p:pic>
        <p:nvPicPr>
          <p:cNvPr id="39" name="Imag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8314" y="4031990"/>
            <a:ext cx="199436" cy="259165"/>
          </a:xfrm>
          <a:prstGeom prst="rect">
            <a:avLst/>
          </a:prstGeom>
        </p:spPr>
      </p:pic>
      <p:pic>
        <p:nvPicPr>
          <p:cNvPr id="40" name="Imag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111" y="3967177"/>
            <a:ext cx="199436" cy="259165"/>
          </a:xfrm>
          <a:prstGeom prst="rect">
            <a:avLst/>
          </a:prstGeom>
        </p:spPr>
      </p:pic>
      <p:pic>
        <p:nvPicPr>
          <p:cNvPr id="41" name="Imag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4741" y="4887821"/>
            <a:ext cx="199436" cy="259165"/>
          </a:xfrm>
          <a:prstGeom prst="rect">
            <a:avLst/>
          </a:prstGeom>
        </p:spPr>
      </p:pic>
      <p:pic>
        <p:nvPicPr>
          <p:cNvPr id="42" name="Imag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47" y="2328463"/>
            <a:ext cx="199436" cy="259165"/>
          </a:xfrm>
          <a:prstGeom prst="rect">
            <a:avLst/>
          </a:prstGeom>
        </p:spPr>
      </p:pic>
      <p:sp>
        <p:nvSpPr>
          <p:cNvPr id="43" name="ZoneTexte 42"/>
          <p:cNvSpPr txBox="1"/>
          <p:nvPr/>
        </p:nvSpPr>
        <p:spPr>
          <a:xfrm>
            <a:off x="5403429" y="1924214"/>
            <a:ext cx="1400819" cy="169277"/>
          </a:xfrm>
          <a:prstGeom prst="rect">
            <a:avLst/>
          </a:prstGeom>
          <a:noFill/>
        </p:spPr>
        <p:txBody>
          <a:bodyPr wrap="square" lIns="0" tIns="0" rIns="0" bIns="0" rtlCol="0">
            <a:spAutoFit/>
          </a:bodyPr>
          <a:lstStyle/>
          <a:p>
            <a:r>
              <a:rPr lang="fr-FR" sz="1100" b="1" dirty="0"/>
              <a:t>IT Gouv</a:t>
            </a:r>
          </a:p>
        </p:txBody>
      </p:sp>
      <p:sp>
        <p:nvSpPr>
          <p:cNvPr id="44" name="ZoneTexte 43"/>
          <p:cNvSpPr txBox="1"/>
          <p:nvPr/>
        </p:nvSpPr>
        <p:spPr>
          <a:xfrm>
            <a:off x="6871513" y="2528245"/>
            <a:ext cx="1400819" cy="169277"/>
          </a:xfrm>
          <a:prstGeom prst="rect">
            <a:avLst/>
          </a:prstGeom>
          <a:noFill/>
        </p:spPr>
        <p:txBody>
          <a:bodyPr wrap="square" lIns="0" tIns="0" rIns="0" bIns="0" rtlCol="0">
            <a:spAutoFit/>
          </a:bodyPr>
          <a:lstStyle/>
          <a:p>
            <a:r>
              <a:rPr lang="fr-FR" sz="1100" b="1" dirty="0" err="1"/>
              <a:t>FinOps</a:t>
            </a:r>
            <a:r>
              <a:rPr lang="fr-FR" sz="1100" b="1" dirty="0"/>
              <a:t> + </a:t>
            </a:r>
            <a:r>
              <a:rPr lang="fr-FR" sz="1100" b="1" dirty="0" err="1"/>
              <a:t>DevOps</a:t>
            </a:r>
            <a:endParaRPr lang="fr-FR" sz="1100" b="1" dirty="0"/>
          </a:p>
        </p:txBody>
      </p:sp>
      <p:sp>
        <p:nvSpPr>
          <p:cNvPr id="45" name="ZoneTexte 44"/>
          <p:cNvSpPr txBox="1"/>
          <p:nvPr/>
        </p:nvSpPr>
        <p:spPr>
          <a:xfrm>
            <a:off x="7207298" y="3363862"/>
            <a:ext cx="1400819" cy="169277"/>
          </a:xfrm>
          <a:prstGeom prst="rect">
            <a:avLst/>
          </a:prstGeom>
          <a:noFill/>
        </p:spPr>
        <p:txBody>
          <a:bodyPr wrap="square" lIns="0" tIns="0" rIns="0" bIns="0" rtlCol="0">
            <a:spAutoFit/>
          </a:bodyPr>
          <a:lstStyle/>
          <a:p>
            <a:r>
              <a:rPr lang="fr-FR" sz="1100" b="1" dirty="0" err="1"/>
              <a:t>DevOps</a:t>
            </a:r>
            <a:endParaRPr lang="fr-FR" sz="1100" b="1" dirty="0"/>
          </a:p>
        </p:txBody>
      </p:sp>
      <p:sp>
        <p:nvSpPr>
          <p:cNvPr id="46" name="ZoneTexte 45"/>
          <p:cNvSpPr txBox="1"/>
          <p:nvPr/>
        </p:nvSpPr>
        <p:spPr>
          <a:xfrm>
            <a:off x="6898084" y="4076972"/>
            <a:ext cx="1400819" cy="169277"/>
          </a:xfrm>
          <a:prstGeom prst="rect">
            <a:avLst/>
          </a:prstGeom>
          <a:noFill/>
        </p:spPr>
        <p:txBody>
          <a:bodyPr wrap="square" lIns="0" tIns="0" rIns="0" bIns="0" rtlCol="0">
            <a:spAutoFit/>
          </a:bodyPr>
          <a:lstStyle/>
          <a:p>
            <a:r>
              <a:rPr lang="fr-FR" sz="1100" b="1" dirty="0" err="1"/>
              <a:t>FinOps</a:t>
            </a:r>
            <a:endParaRPr lang="fr-FR" sz="1100" b="1" dirty="0"/>
          </a:p>
        </p:txBody>
      </p:sp>
      <p:sp>
        <p:nvSpPr>
          <p:cNvPr id="47" name="ZoneTexte 46"/>
          <p:cNvSpPr txBox="1"/>
          <p:nvPr/>
        </p:nvSpPr>
        <p:spPr>
          <a:xfrm>
            <a:off x="3727778" y="4945569"/>
            <a:ext cx="1400819" cy="169277"/>
          </a:xfrm>
          <a:prstGeom prst="rect">
            <a:avLst/>
          </a:prstGeom>
          <a:noFill/>
        </p:spPr>
        <p:txBody>
          <a:bodyPr wrap="square" lIns="0" tIns="0" rIns="0" bIns="0" rtlCol="0">
            <a:spAutoFit/>
          </a:bodyPr>
          <a:lstStyle/>
          <a:p>
            <a:r>
              <a:rPr lang="fr-FR" sz="1100" b="1" dirty="0" err="1"/>
              <a:t>FinOps</a:t>
            </a:r>
            <a:endParaRPr lang="fr-FR" sz="1100" b="1" dirty="0"/>
          </a:p>
        </p:txBody>
      </p:sp>
      <p:sp>
        <p:nvSpPr>
          <p:cNvPr id="48" name="ZoneTexte 47"/>
          <p:cNvSpPr txBox="1"/>
          <p:nvPr/>
        </p:nvSpPr>
        <p:spPr>
          <a:xfrm>
            <a:off x="707391" y="4012120"/>
            <a:ext cx="1725842" cy="169277"/>
          </a:xfrm>
          <a:prstGeom prst="rect">
            <a:avLst/>
          </a:prstGeom>
          <a:noFill/>
        </p:spPr>
        <p:txBody>
          <a:bodyPr wrap="square" lIns="0" tIns="0" rIns="0" bIns="0" rtlCol="0">
            <a:spAutoFit/>
          </a:bodyPr>
          <a:lstStyle/>
          <a:p>
            <a:r>
              <a:rPr lang="fr-FR" sz="1100" b="1" dirty="0" err="1"/>
              <a:t>FinOps</a:t>
            </a:r>
            <a:r>
              <a:rPr lang="fr-FR" sz="1100" b="1" dirty="0"/>
              <a:t> </a:t>
            </a:r>
            <a:r>
              <a:rPr lang="fr-FR" sz="1100" b="1" dirty="0">
                <a:solidFill>
                  <a:srgbClr val="FF0000"/>
                </a:solidFill>
              </a:rPr>
              <a:t>+ RA + Référent</a:t>
            </a:r>
          </a:p>
        </p:txBody>
      </p:sp>
      <p:sp>
        <p:nvSpPr>
          <p:cNvPr id="49" name="ZoneTexte 48"/>
          <p:cNvSpPr txBox="1"/>
          <p:nvPr/>
        </p:nvSpPr>
        <p:spPr>
          <a:xfrm>
            <a:off x="274298" y="2382594"/>
            <a:ext cx="1400819" cy="169277"/>
          </a:xfrm>
          <a:prstGeom prst="rect">
            <a:avLst/>
          </a:prstGeom>
          <a:noFill/>
        </p:spPr>
        <p:txBody>
          <a:bodyPr wrap="square" lIns="0" tIns="0" rIns="0" bIns="0" rtlCol="0">
            <a:spAutoFit/>
          </a:bodyPr>
          <a:lstStyle/>
          <a:p>
            <a:r>
              <a:rPr lang="fr-FR" sz="1100" b="1" dirty="0" err="1"/>
              <a:t>FinOps</a:t>
            </a:r>
            <a:endParaRPr lang="fr-FR" sz="1100" b="1" dirty="0"/>
          </a:p>
        </p:txBody>
      </p:sp>
      <p:pic>
        <p:nvPicPr>
          <p:cNvPr id="50" name="Imag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382" y="3247049"/>
            <a:ext cx="199436" cy="259165"/>
          </a:xfrm>
          <a:prstGeom prst="rect">
            <a:avLst/>
          </a:prstGeom>
        </p:spPr>
      </p:pic>
      <p:sp>
        <p:nvSpPr>
          <p:cNvPr id="51" name="ZoneTexte 50"/>
          <p:cNvSpPr txBox="1"/>
          <p:nvPr/>
        </p:nvSpPr>
        <p:spPr>
          <a:xfrm>
            <a:off x="938662" y="3291992"/>
            <a:ext cx="1400819" cy="169277"/>
          </a:xfrm>
          <a:prstGeom prst="rect">
            <a:avLst/>
          </a:prstGeom>
          <a:noFill/>
        </p:spPr>
        <p:txBody>
          <a:bodyPr wrap="square" lIns="0" tIns="0" rIns="0" bIns="0" rtlCol="0">
            <a:spAutoFit/>
          </a:bodyPr>
          <a:lstStyle/>
          <a:p>
            <a:r>
              <a:rPr lang="fr-FR" sz="1100" b="1" dirty="0" err="1"/>
              <a:t>DevOps</a:t>
            </a:r>
            <a:endParaRPr lang="fr-FR" sz="1100" b="1" dirty="0"/>
          </a:p>
        </p:txBody>
      </p:sp>
      <p:sp>
        <p:nvSpPr>
          <p:cNvPr id="3" name="ZoneTexte 2"/>
          <p:cNvSpPr txBox="1"/>
          <p:nvPr/>
        </p:nvSpPr>
        <p:spPr>
          <a:xfrm>
            <a:off x="6303747" y="5258745"/>
            <a:ext cx="2589491" cy="415498"/>
          </a:xfrm>
          <a:prstGeom prst="rect">
            <a:avLst/>
          </a:prstGeom>
          <a:solidFill>
            <a:schemeClr val="bg1">
              <a:lumMod val="95000"/>
            </a:schemeClr>
          </a:solidFill>
          <a:ln>
            <a:solidFill>
              <a:schemeClr val="bg1">
                <a:lumMod val="95000"/>
              </a:schemeClr>
            </a:solidFill>
          </a:ln>
        </p:spPr>
        <p:txBody>
          <a:bodyPr wrap="none" rtlCol="0">
            <a:spAutoFit/>
          </a:bodyPr>
          <a:lstStyle/>
          <a:p>
            <a:pPr defTabSz="534988"/>
            <a:r>
              <a:rPr lang="fr-FR" sz="700" dirty="0"/>
              <a:t>Nota bene : 	« </a:t>
            </a:r>
            <a:r>
              <a:rPr lang="fr-FR" sz="700" dirty="0" err="1"/>
              <a:t>DevOps</a:t>
            </a:r>
            <a:r>
              <a:rPr lang="fr-FR" sz="700" dirty="0"/>
              <a:t> » = binôme Cloud Dev et Cloud </a:t>
            </a:r>
            <a:r>
              <a:rPr lang="fr-FR" sz="700" dirty="0" err="1"/>
              <a:t>Ops</a:t>
            </a:r>
            <a:endParaRPr lang="fr-FR" sz="700" dirty="0"/>
          </a:p>
          <a:p>
            <a:pPr defTabSz="534988"/>
            <a:r>
              <a:rPr lang="fr-FR" sz="700" dirty="0"/>
              <a:t>	« RA » = Responsable d’Application (DDE)</a:t>
            </a:r>
          </a:p>
          <a:p>
            <a:pPr defTabSz="534988"/>
            <a:r>
              <a:rPr lang="fr-FR" sz="700" dirty="0"/>
              <a:t>	« Référent » = Référent Cloud</a:t>
            </a:r>
          </a:p>
        </p:txBody>
      </p:sp>
      <p:pic>
        <p:nvPicPr>
          <p:cNvPr id="53" name="Image 52">
            <a:extLst>
              <a:ext uri="{FF2B5EF4-FFF2-40B4-BE49-F238E27FC236}">
                <a16:creationId xmlns:a16="http://schemas.microsoft.com/office/drawing/2014/main" id="{7B7E3683-9F54-664D-A714-A3D42D5502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1665" y="150621"/>
            <a:ext cx="1082743" cy="978687"/>
          </a:xfrm>
          <a:prstGeom prst="rect">
            <a:avLst/>
          </a:prstGeom>
        </p:spPr>
      </p:pic>
    </p:spTree>
    <p:extLst>
      <p:ext uri="{BB962C8B-B14F-4D97-AF65-F5344CB8AC3E}">
        <p14:creationId xmlns:p14="http://schemas.microsoft.com/office/powerpoint/2010/main" val="30176497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0826" y="121196"/>
            <a:ext cx="8569324" cy="1080542"/>
          </a:xfrm>
        </p:spPr>
        <p:txBody>
          <a:bodyPr/>
          <a:lstStyle/>
          <a:p>
            <a:r>
              <a:rPr lang="fr-FR" dirty="0"/>
              <a:t>Prochaines étapes : actions proposées</a:t>
            </a:r>
          </a:p>
        </p:txBody>
      </p:sp>
      <p:graphicFrame>
        <p:nvGraphicFramePr>
          <p:cNvPr id="4" name="Tableau 3"/>
          <p:cNvGraphicFramePr>
            <a:graphicFrameLocks noGrp="1"/>
          </p:cNvGraphicFramePr>
          <p:nvPr>
            <p:extLst>
              <p:ext uri="{D42A27DB-BD31-4B8C-83A1-F6EECF244321}">
                <p14:modId xmlns:p14="http://schemas.microsoft.com/office/powerpoint/2010/main" val="3821767666"/>
              </p:ext>
            </p:extLst>
          </p:nvPr>
        </p:nvGraphicFramePr>
        <p:xfrm>
          <a:off x="250823" y="1201738"/>
          <a:ext cx="8424615" cy="4226916"/>
        </p:xfrm>
        <a:graphic>
          <a:graphicData uri="http://schemas.openxmlformats.org/drawingml/2006/table">
            <a:tbl>
              <a:tblPr firstRow="1" bandRow="1">
                <a:tableStyleId>{5C22544A-7EE6-4342-B048-85BDC9FD1C3A}</a:tableStyleId>
              </a:tblPr>
              <a:tblGrid>
                <a:gridCol w="6121377">
                  <a:extLst>
                    <a:ext uri="{9D8B030D-6E8A-4147-A177-3AD203B41FA5}">
                      <a16:colId xmlns:a16="http://schemas.microsoft.com/office/drawing/2014/main" val="1768155502"/>
                    </a:ext>
                  </a:extLst>
                </a:gridCol>
                <a:gridCol w="1224136">
                  <a:extLst>
                    <a:ext uri="{9D8B030D-6E8A-4147-A177-3AD203B41FA5}">
                      <a16:colId xmlns:a16="http://schemas.microsoft.com/office/drawing/2014/main" val="3377507548"/>
                    </a:ext>
                  </a:extLst>
                </a:gridCol>
                <a:gridCol w="1079102">
                  <a:extLst>
                    <a:ext uri="{9D8B030D-6E8A-4147-A177-3AD203B41FA5}">
                      <a16:colId xmlns:a16="http://schemas.microsoft.com/office/drawing/2014/main" val="2181529050"/>
                    </a:ext>
                  </a:extLst>
                </a:gridCol>
              </a:tblGrid>
              <a:tr h="231800">
                <a:tc>
                  <a:txBody>
                    <a:bodyPr/>
                    <a:lstStyle/>
                    <a:p>
                      <a:r>
                        <a:rPr lang="fr-FR" sz="1200" dirty="0"/>
                        <a:t>Action</a:t>
                      </a:r>
                    </a:p>
                  </a:txBody>
                  <a:tcPr/>
                </a:tc>
                <a:tc>
                  <a:txBody>
                    <a:bodyPr/>
                    <a:lstStyle/>
                    <a:p>
                      <a:r>
                        <a:rPr lang="fr-FR" sz="1200" dirty="0"/>
                        <a:t>Acteur</a:t>
                      </a:r>
                    </a:p>
                  </a:txBody>
                  <a:tcPr/>
                </a:tc>
                <a:tc>
                  <a:txBody>
                    <a:bodyPr/>
                    <a:lstStyle/>
                    <a:p>
                      <a:r>
                        <a:rPr lang="fr-FR" sz="1200" dirty="0"/>
                        <a:t>Délai</a:t>
                      </a:r>
                    </a:p>
                  </a:txBody>
                  <a:tcPr/>
                </a:tc>
                <a:extLst>
                  <a:ext uri="{0D108BD9-81ED-4DB2-BD59-A6C34878D82A}">
                    <a16:rowId xmlns:a16="http://schemas.microsoft.com/office/drawing/2014/main" val="160908023"/>
                  </a:ext>
                </a:extLst>
              </a:tr>
              <a:tr h="445760">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Présenter les principes </a:t>
                      </a:r>
                      <a:r>
                        <a:rPr lang="fr-FR" sz="1100" kern="1200" baseline="0" dirty="0" err="1">
                          <a:solidFill>
                            <a:schemeClr val="dk1"/>
                          </a:solidFill>
                          <a:latin typeface="+mn-lt"/>
                          <a:ea typeface="+mn-ea"/>
                          <a:cs typeface="+mn-cs"/>
                        </a:rPr>
                        <a:t>FinOps</a:t>
                      </a:r>
                      <a:r>
                        <a:rPr lang="fr-FR" sz="1100" kern="1200" baseline="0" dirty="0">
                          <a:solidFill>
                            <a:schemeClr val="dk1"/>
                          </a:solidFill>
                          <a:latin typeface="+mn-lt"/>
                          <a:ea typeface="+mn-ea"/>
                          <a:cs typeface="+mn-cs"/>
                        </a:rPr>
                        <a:t> à la Direction Financière / PMO</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IT Gouvernance</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01/2020</a:t>
                      </a:r>
                    </a:p>
                  </a:txBody>
                  <a:tcPr marL="36000" marR="36000" marT="36000" marB="36000"/>
                </a:tc>
                <a:extLst>
                  <a:ext uri="{0D108BD9-81ED-4DB2-BD59-A6C34878D82A}">
                    <a16:rowId xmlns:a16="http://schemas.microsoft.com/office/drawing/2014/main" val="4294484312"/>
                  </a:ext>
                </a:extLst>
              </a:tr>
              <a:tr h="445760">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Former le responsable </a:t>
                      </a:r>
                      <a:r>
                        <a:rPr lang="fr-FR" sz="1100" kern="1200" baseline="0" dirty="0" err="1">
                          <a:solidFill>
                            <a:schemeClr val="dk1"/>
                          </a:solidFill>
                          <a:latin typeface="+mn-lt"/>
                          <a:ea typeface="+mn-ea"/>
                          <a:cs typeface="+mn-cs"/>
                        </a:rPr>
                        <a:t>FinOps</a:t>
                      </a:r>
                      <a:r>
                        <a:rPr lang="fr-FR" sz="1100" kern="1200" baseline="0" dirty="0">
                          <a:solidFill>
                            <a:schemeClr val="dk1"/>
                          </a:solidFill>
                          <a:latin typeface="+mn-lt"/>
                          <a:ea typeface="+mn-ea"/>
                          <a:cs typeface="+mn-cs"/>
                        </a:rPr>
                        <a:t> à l‘utilisation de la console, à l’analyse des coûts et l’identification des optimisations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IT Gouvernance</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03/2020</a:t>
                      </a:r>
                    </a:p>
                  </a:txBody>
                  <a:tcPr marL="36000" marR="36000" marT="36000" marB="36000"/>
                </a:tc>
                <a:extLst>
                  <a:ext uri="{0D108BD9-81ED-4DB2-BD59-A6C34878D82A}">
                    <a16:rowId xmlns:a16="http://schemas.microsoft.com/office/drawing/2014/main" val="4016140805"/>
                  </a:ext>
                </a:extLst>
              </a:tr>
              <a:tr h="432048">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dirty="0"/>
                        <a:t>Développer et tester</a:t>
                      </a:r>
                      <a:r>
                        <a:rPr lang="fr-FR" sz="1100" baseline="0" dirty="0"/>
                        <a:t> une première version des outils d’analyse et de suivi sur les consommations, les seuils d’alerte automatique, etc…</a:t>
                      </a: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IT Gouvernance + </a:t>
                      </a:r>
                      <a:r>
                        <a:rPr lang="fr-FR" sz="1100" kern="1200" baseline="0" dirty="0" err="1">
                          <a:solidFill>
                            <a:schemeClr val="dk1"/>
                          </a:solidFill>
                          <a:latin typeface="+mn-lt"/>
                          <a:ea typeface="+mn-ea"/>
                          <a:cs typeface="+mn-cs"/>
                        </a:rPr>
                        <a:t>DevOps</a:t>
                      </a:r>
                      <a:endParaRPr lang="fr-FR" sz="1100" kern="1200" baseline="0" dirty="0">
                        <a:solidFill>
                          <a:schemeClr val="dk1"/>
                        </a:solidFill>
                        <a:latin typeface="+mn-lt"/>
                        <a:ea typeface="+mn-ea"/>
                        <a:cs typeface="+mn-cs"/>
                      </a:endParaRP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03/2020</a:t>
                      </a:r>
                    </a:p>
                  </a:txBody>
                  <a:tcPr marL="36000" marR="36000" marT="36000" marB="36000"/>
                </a:tc>
                <a:extLst>
                  <a:ext uri="{0D108BD9-81ED-4DB2-BD59-A6C34878D82A}">
                    <a16:rowId xmlns:a16="http://schemas.microsoft.com/office/drawing/2014/main" val="3220380678"/>
                  </a:ext>
                </a:extLst>
              </a:tr>
              <a:tr h="663848">
                <a:tc>
                  <a:txBody>
                    <a:bodyPr/>
                    <a:lstStyle/>
                    <a:p>
                      <a:r>
                        <a:rPr lang="fr-FR" sz="1100" dirty="0"/>
                        <a:t>Consolidation budget </a:t>
                      </a:r>
                      <a:r>
                        <a:rPr lang="fr-FR" sz="1100" dirty="0" err="1"/>
                        <a:t>run</a:t>
                      </a:r>
                      <a:r>
                        <a:rPr lang="fr-FR" sz="1100" dirty="0"/>
                        <a:t> centralisé CI-CD pour 2021 (en 2020 pas de modification budgétaire)</a:t>
                      </a:r>
                    </a:p>
                    <a:p>
                      <a:pPr marL="285750" lvl="1" indent="-285750">
                        <a:buFont typeface="Arial" panose="020B0604020202020204" pitchFamily="34" charset="0"/>
                        <a:buChar char="•"/>
                      </a:pPr>
                      <a:r>
                        <a:rPr lang="fr-FR" sz="1100" dirty="0" err="1"/>
                        <a:t>Ré-utiliser</a:t>
                      </a:r>
                      <a:r>
                        <a:rPr lang="fr-FR" sz="1100" dirty="0"/>
                        <a:t> les lignes existantes dans les divers départements (</a:t>
                      </a:r>
                      <a:r>
                        <a:rPr lang="fr-FR" sz="1100" dirty="0" err="1"/>
                        <a:t>Clearcase</a:t>
                      </a:r>
                      <a:r>
                        <a:rPr lang="fr-FR" sz="1100" dirty="0"/>
                        <a:t>, Jenkins, Git, </a:t>
                      </a:r>
                      <a:r>
                        <a:rPr lang="fr-FR" sz="1100" dirty="0" err="1"/>
                        <a:t>Ansible</a:t>
                      </a:r>
                      <a:r>
                        <a:rPr lang="fr-FR" sz="1100" dirty="0"/>
                        <a:t>, JIRA…) et</a:t>
                      </a:r>
                      <a:r>
                        <a:rPr lang="fr-FR" sz="1100" baseline="0" dirty="0"/>
                        <a:t> p</a:t>
                      </a:r>
                      <a:r>
                        <a:rPr lang="fr-FR" sz="1100" dirty="0"/>
                        <a:t>révoir</a:t>
                      </a:r>
                      <a:r>
                        <a:rPr lang="fr-FR" sz="1100" baseline="0" dirty="0"/>
                        <a:t> </a:t>
                      </a:r>
                      <a:r>
                        <a:rPr lang="fr-FR" sz="1100" dirty="0"/>
                        <a:t>un financement pour les nouveaux outils et le coût d’hébergement de la plateforme CI-CD (elle pourrait être dans le Cloud elle-même)</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IT Gouvernance</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06/2020 (MTP)</a:t>
                      </a:r>
                    </a:p>
                  </a:txBody>
                  <a:tcPr marL="36000" marR="36000" marT="36000" marB="36000"/>
                </a:tc>
                <a:extLst>
                  <a:ext uri="{0D108BD9-81ED-4DB2-BD59-A6C34878D82A}">
                    <a16:rowId xmlns:a16="http://schemas.microsoft.com/office/drawing/2014/main" val="2335970463"/>
                  </a:ext>
                </a:extLst>
              </a:tr>
              <a:tr h="290468">
                <a:tc>
                  <a:txBody>
                    <a:bodyPr/>
                    <a:lstStyle/>
                    <a:p>
                      <a:pPr marL="0" lvl="1" indent="0">
                        <a:buFont typeface="Arial" panose="020B0604020202020204" pitchFamily="34" charset="0"/>
                        <a:buNone/>
                      </a:pPr>
                      <a:r>
                        <a:rPr lang="fr-FR" sz="1100" dirty="0"/>
                        <a:t>Allouer budget </a:t>
                      </a:r>
                      <a:r>
                        <a:rPr lang="fr-FR" sz="1100" dirty="0" err="1"/>
                        <a:t>run</a:t>
                      </a:r>
                      <a:r>
                        <a:rPr lang="fr-FR" sz="1100" dirty="0"/>
                        <a:t> pour la plateforme AWS </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IT Gouvernance</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06/2020 (MTP)</a:t>
                      </a:r>
                    </a:p>
                  </a:txBody>
                  <a:tcPr marL="36000" marR="36000" marT="36000" marB="36000"/>
                </a:tc>
                <a:extLst>
                  <a:ext uri="{0D108BD9-81ED-4DB2-BD59-A6C34878D82A}">
                    <a16:rowId xmlns:a16="http://schemas.microsoft.com/office/drawing/2014/main" val="3039625792"/>
                  </a:ext>
                </a:extLst>
              </a:tr>
              <a:tr h="416272">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dirty="0"/>
                        <a:t>Définir les budgets </a:t>
                      </a:r>
                      <a:r>
                        <a:rPr lang="fr-FR" sz="1100" dirty="0" err="1"/>
                        <a:t>Run</a:t>
                      </a:r>
                      <a:r>
                        <a:rPr lang="fr-FR" sz="1100" baseline="0" dirty="0"/>
                        <a:t> AWS qui seront transférés aux patrimoines métier</a:t>
                      </a: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IT Gouvernance + Responsables de domaine</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06/2020 (MTP)</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100" kern="1200" baseline="0" dirty="0">
                        <a:solidFill>
                          <a:schemeClr val="dk1"/>
                        </a:solidFill>
                        <a:latin typeface="+mn-lt"/>
                        <a:ea typeface="+mn-ea"/>
                        <a:cs typeface="+mn-cs"/>
                      </a:endParaRPr>
                    </a:p>
                  </a:txBody>
                  <a:tcPr marL="36000" marR="36000" marT="36000" marB="36000"/>
                </a:tc>
                <a:extLst>
                  <a:ext uri="{0D108BD9-81ED-4DB2-BD59-A6C34878D82A}">
                    <a16:rowId xmlns:a16="http://schemas.microsoft.com/office/drawing/2014/main" val="711276611"/>
                  </a:ext>
                </a:extLst>
              </a:tr>
              <a:tr h="416272">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dirty="0"/>
                        <a:t>Anticiper</a:t>
                      </a:r>
                      <a:r>
                        <a:rPr lang="fr-FR" sz="1100" baseline="0" dirty="0"/>
                        <a:t> en faisant un budget </a:t>
                      </a:r>
                      <a:r>
                        <a:rPr lang="fr-FR" sz="1100" baseline="0" dirty="0" err="1"/>
                        <a:t>proforma</a:t>
                      </a:r>
                      <a:r>
                        <a:rPr lang="fr-FR" sz="1100" baseline="0" dirty="0"/>
                        <a:t> incluant ces modifications afin de valider la nouvelle structure des budgets en amont du MTP</a:t>
                      </a: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IT Gouvernance</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03/2020</a:t>
                      </a:r>
                    </a:p>
                  </a:txBody>
                  <a:tcPr marL="36000" marR="36000" marT="36000" marB="36000"/>
                </a:tc>
                <a:extLst>
                  <a:ext uri="{0D108BD9-81ED-4DB2-BD59-A6C34878D82A}">
                    <a16:rowId xmlns:a16="http://schemas.microsoft.com/office/drawing/2014/main" val="3143625637"/>
                  </a:ext>
                </a:extLst>
              </a:tr>
              <a:tr h="416272">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dirty="0"/>
                        <a:t>Anticiper les</a:t>
                      </a:r>
                      <a:r>
                        <a:rPr lang="fr-FR" sz="1100" baseline="0" dirty="0"/>
                        <a:t> projets et les budgets « Move to Cloud » de 2021 afin de les proposer au MTP 2021</a:t>
                      </a:r>
                      <a:endParaRPr lang="fr-FR" sz="11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IT Gouvernance + Responsables de domaine</a:t>
                      </a:r>
                    </a:p>
                  </a:txBody>
                  <a:tcPr marL="36000" marR="36000" marT="36000" marB="36000"/>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100" kern="1200" baseline="0" dirty="0">
                          <a:solidFill>
                            <a:schemeClr val="dk1"/>
                          </a:solidFill>
                          <a:latin typeface="+mn-lt"/>
                          <a:ea typeface="+mn-ea"/>
                          <a:cs typeface="+mn-cs"/>
                        </a:rPr>
                        <a:t>06/2020 (MTP)</a:t>
                      </a:r>
                    </a:p>
                  </a:txBody>
                  <a:tcPr marL="36000" marR="36000" marT="36000" marB="36000"/>
                </a:tc>
                <a:extLst>
                  <a:ext uri="{0D108BD9-81ED-4DB2-BD59-A6C34878D82A}">
                    <a16:rowId xmlns:a16="http://schemas.microsoft.com/office/drawing/2014/main" val="787276610"/>
                  </a:ext>
                </a:extLst>
              </a:tr>
            </a:tbl>
          </a:graphicData>
        </a:graphic>
      </p:graphicFrame>
      <p:pic>
        <p:nvPicPr>
          <p:cNvPr id="5" name="Image 4">
            <a:extLst>
              <a:ext uri="{FF2B5EF4-FFF2-40B4-BE49-F238E27FC236}">
                <a16:creationId xmlns:a16="http://schemas.microsoft.com/office/drawing/2014/main" id="{7B7E3683-9F54-664D-A714-A3D42D5502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1665" y="150621"/>
            <a:ext cx="1082743" cy="978687"/>
          </a:xfrm>
          <a:prstGeom prst="rect">
            <a:avLst/>
          </a:prstGeom>
        </p:spPr>
      </p:pic>
    </p:spTree>
    <p:extLst>
      <p:ext uri="{BB962C8B-B14F-4D97-AF65-F5344CB8AC3E}">
        <p14:creationId xmlns:p14="http://schemas.microsoft.com/office/powerpoint/2010/main" val="19054533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7" name="Google Shape;997;p63"/>
          <p:cNvSpPr txBox="1">
            <a:spLocks noGrp="1"/>
          </p:cNvSpPr>
          <p:nvPr>
            <p:ph type="title"/>
          </p:nvPr>
        </p:nvSpPr>
        <p:spPr>
          <a:xfrm>
            <a:off x="0" y="2046987"/>
            <a:ext cx="3924000" cy="644756"/>
          </a:xfrm>
          <a:prstGeom prst="rect">
            <a:avLst/>
          </a:prstGeom>
          <a:solidFill>
            <a:schemeClr val="accent1"/>
          </a:solidFill>
          <a:ln>
            <a:noFill/>
          </a:ln>
        </p:spPr>
        <p:txBody>
          <a:bodyPr spcFirstLastPara="1" wrap="square" lIns="396000" tIns="144000" rIns="0" bIns="144000" anchor="ctr" anchorCtr="0">
            <a:spAutoFit/>
          </a:bodyPr>
          <a:lstStyle/>
          <a:p>
            <a:pPr marL="0" lvl="0" indent="0" algn="l" rtl="0">
              <a:spcBef>
                <a:spcPts val="0"/>
              </a:spcBef>
              <a:spcAft>
                <a:spcPts val="0"/>
              </a:spcAft>
              <a:buClr>
                <a:srgbClr val="FFFFFF"/>
              </a:buClr>
              <a:buSzPts val="2300"/>
              <a:buFont typeface="Times New Roman"/>
              <a:buNone/>
            </a:pPr>
            <a:r>
              <a:rPr lang="fr-FR"/>
              <a:t>ANNEXES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12"/>
          <p:cNvSpPr/>
          <p:nvPr/>
        </p:nvSpPr>
        <p:spPr>
          <a:xfrm>
            <a:off x="427350" y="3044293"/>
            <a:ext cx="4621442" cy="2314726"/>
          </a:xfrm>
          <a:prstGeom prst="roundRect">
            <a:avLst>
              <a:gd name="adj" fmla="val 16667"/>
            </a:avLst>
          </a:prstGeom>
          <a:solidFill>
            <a:srgbClr val="F2F2F2"/>
          </a:solidFill>
          <a:ln w="9525" cap="flat" cmpd="sng">
            <a:solidFill>
              <a:srgbClr val="000000"/>
            </a:solidFill>
            <a:prstDash val="dash"/>
            <a:round/>
            <a:headEnd type="none" w="sm" len="sm"/>
            <a:tailEnd type="none" w="sm" len="sm"/>
          </a:ln>
        </p:spPr>
        <p:txBody>
          <a:bodyPr spcFirstLastPara="1" wrap="square" lIns="18000" tIns="18000" rIns="18000" bIns="18000" anchor="t" anchorCtr="0">
            <a:noAutofit/>
          </a:bodyPr>
          <a:lstStyle/>
          <a:p>
            <a:pPr marL="0" marR="0" lvl="0" indent="0" algn="r" rtl="0">
              <a:spcBef>
                <a:spcPts val="0"/>
              </a:spcBef>
              <a:spcAft>
                <a:spcPts val="0"/>
              </a:spcAft>
              <a:buClr>
                <a:schemeClr val="dk1"/>
              </a:buClr>
              <a:buSzPts val="1000"/>
              <a:buFont typeface="Arial"/>
              <a:buNone/>
            </a:pPr>
            <a:r>
              <a:rPr lang="fr-FR" sz="1000" b="1">
                <a:solidFill>
                  <a:schemeClr val="dk1"/>
                </a:solidFill>
                <a:latin typeface="Arial"/>
                <a:ea typeface="Arial"/>
                <a:cs typeface="Arial"/>
                <a:sym typeface="Arial"/>
              </a:rPr>
              <a:t>COMMUNAUTÉ CLOUD &amp; DEVOPS</a:t>
            </a:r>
            <a:endParaRPr sz="1000" b="1">
              <a:solidFill>
                <a:schemeClr val="dk1"/>
              </a:solidFill>
              <a:latin typeface="Arial"/>
              <a:ea typeface="Arial"/>
              <a:cs typeface="Arial"/>
              <a:sym typeface="Arial"/>
            </a:endParaRPr>
          </a:p>
        </p:txBody>
      </p:sp>
      <p:sp>
        <p:nvSpPr>
          <p:cNvPr id="1004" name="Google Shape;1004;p12"/>
          <p:cNvSpPr/>
          <p:nvPr/>
        </p:nvSpPr>
        <p:spPr>
          <a:xfrm>
            <a:off x="613999" y="4870424"/>
            <a:ext cx="3691779" cy="430200"/>
          </a:xfrm>
          <a:prstGeom prst="rect">
            <a:avLst/>
          </a:prstGeom>
          <a:solidFill>
            <a:srgbClr val="EBD1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Arial"/>
              <a:buNone/>
            </a:pPr>
            <a:r>
              <a:rPr lang="fr-FR" sz="1000" b="1">
                <a:solidFill>
                  <a:schemeClr val="dk1"/>
                </a:solidFill>
              </a:rPr>
              <a:t>Equipe Cloud AWS</a:t>
            </a:r>
            <a:endParaRPr sz="1000" b="1">
              <a:solidFill>
                <a:schemeClr val="dk1"/>
              </a:solidFill>
              <a:latin typeface="Arial"/>
              <a:ea typeface="Arial"/>
              <a:cs typeface="Arial"/>
              <a:sym typeface="Arial"/>
            </a:endParaRPr>
          </a:p>
          <a:p>
            <a:pPr marL="0" marR="0" lvl="0" indent="0" algn="l"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Pour responsabiliser une équipe </a:t>
            </a:r>
            <a:endParaRPr sz="9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sur la plateforme et la rendre autonome</a:t>
            </a:r>
            <a:endParaRPr sz="900">
              <a:solidFill>
                <a:schemeClr val="dk1"/>
              </a:solidFill>
              <a:latin typeface="Arial"/>
              <a:ea typeface="Arial"/>
              <a:cs typeface="Arial"/>
              <a:sym typeface="Arial"/>
            </a:endParaRPr>
          </a:p>
        </p:txBody>
      </p:sp>
      <p:sp>
        <p:nvSpPr>
          <p:cNvPr id="1005" name="Google Shape;1005;p12"/>
          <p:cNvSpPr/>
          <p:nvPr/>
        </p:nvSpPr>
        <p:spPr>
          <a:xfrm>
            <a:off x="613999" y="4337797"/>
            <a:ext cx="3696861" cy="430200"/>
          </a:xfrm>
          <a:prstGeom prst="rect">
            <a:avLst/>
          </a:prstGeom>
          <a:solidFill>
            <a:srgbClr val="F5E7EA"/>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000"/>
              <a:buFont typeface="Arial"/>
              <a:buNone/>
            </a:pPr>
            <a:r>
              <a:rPr lang="fr-FR" sz="1000" b="1">
                <a:solidFill>
                  <a:schemeClr val="dk1"/>
                </a:solidFill>
                <a:latin typeface="Arial"/>
                <a:ea typeface="Arial"/>
                <a:cs typeface="Arial"/>
                <a:sym typeface="Arial"/>
              </a:rPr>
              <a:t>Equipe Usine logicielle</a:t>
            </a:r>
            <a:endParaRPr sz="1000" b="1">
              <a:solidFill>
                <a:schemeClr val="dk1"/>
              </a:solidFill>
              <a:latin typeface="Arial"/>
              <a:ea typeface="Arial"/>
              <a:cs typeface="Arial"/>
              <a:sym typeface="Arial"/>
            </a:endParaRPr>
          </a:p>
          <a:p>
            <a:pPr marL="0" marR="0" lvl="0" indent="0" algn="l"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Pour créer et maintenir la chaîne CI-CD</a:t>
            </a:r>
            <a:endParaRPr sz="900">
              <a:solidFill>
                <a:schemeClr val="dk1"/>
              </a:solidFill>
              <a:latin typeface="Arial"/>
              <a:ea typeface="Arial"/>
              <a:cs typeface="Arial"/>
              <a:sym typeface="Arial"/>
            </a:endParaRPr>
          </a:p>
        </p:txBody>
      </p:sp>
      <p:sp>
        <p:nvSpPr>
          <p:cNvPr id="1006" name="Google Shape;1006;p12"/>
          <p:cNvSpPr/>
          <p:nvPr/>
        </p:nvSpPr>
        <p:spPr>
          <a:xfrm>
            <a:off x="5162882" y="1872748"/>
            <a:ext cx="3528000" cy="2880000"/>
          </a:xfrm>
          <a:prstGeom prst="rect">
            <a:avLst/>
          </a:prstGeom>
          <a:solidFill>
            <a:srgbClr val="F5E7EA"/>
          </a:solidFill>
          <a:ln w="9525"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marL="180000" marR="0" lvl="0" indent="-180000" algn="l" rtl="0">
              <a:spcBef>
                <a:spcPts val="1200"/>
              </a:spcBef>
              <a:spcAft>
                <a:spcPts val="0"/>
              </a:spcAft>
              <a:buClr>
                <a:srgbClr val="D82034"/>
              </a:buClr>
              <a:buSzPts val="1000"/>
              <a:buFont typeface="Arial"/>
              <a:buChar char="•"/>
            </a:pPr>
            <a:r>
              <a:rPr lang="fr-FR" sz="1000" b="1">
                <a:solidFill>
                  <a:srgbClr val="000000"/>
                </a:solidFill>
                <a:latin typeface="Arial"/>
                <a:ea typeface="Arial"/>
                <a:cs typeface="Arial"/>
                <a:sym typeface="Arial"/>
              </a:rPr>
              <a:t>Une équipe virtuelle « Usine logicielle » </a:t>
            </a:r>
            <a:r>
              <a:rPr lang="fr-FR" sz="1000">
                <a:solidFill>
                  <a:srgbClr val="000000"/>
                </a:solidFill>
                <a:latin typeface="Arial"/>
                <a:ea typeface="Arial"/>
                <a:cs typeface="Arial"/>
                <a:sym typeface="Arial"/>
              </a:rPr>
              <a:t>est constituée pour animer la maturation des outils CI-CD :</a:t>
            </a:r>
            <a:endParaRPr/>
          </a:p>
          <a:p>
            <a:pPr marL="396000" marR="0" lvl="1" indent="-180000" algn="l" rtl="0">
              <a:spcBef>
                <a:spcPts val="800"/>
              </a:spcBef>
              <a:spcAft>
                <a:spcPts val="0"/>
              </a:spcAft>
              <a:buClr>
                <a:srgbClr val="D82034"/>
              </a:buClr>
              <a:buSzPts val="900"/>
              <a:buFont typeface="Arial"/>
              <a:buChar char="–"/>
            </a:pPr>
            <a:r>
              <a:rPr lang="fr-FR" sz="900" b="0" i="0" u="none" strike="noStrike" cap="none">
                <a:solidFill>
                  <a:srgbClr val="000000"/>
                </a:solidFill>
                <a:latin typeface="Arial"/>
                <a:ea typeface="Arial"/>
                <a:cs typeface="Arial"/>
                <a:sym typeface="Arial"/>
              </a:rPr>
              <a:t>Les ressources et la responsabilité des briques techniques (JIRA, Bit bucket, Jenkins, Ansible, etc) restent dans leurs départements d’origine en 2020. Elles sont affectées à temps partiel au sujet, en mode « projet » standard au sein du programme de transformation de l’IT.</a:t>
            </a:r>
            <a:endParaRPr/>
          </a:p>
          <a:p>
            <a:pPr marL="396000" marR="0" lvl="1" indent="-180000" algn="l" rtl="0">
              <a:spcBef>
                <a:spcPts val="600"/>
              </a:spcBef>
              <a:spcAft>
                <a:spcPts val="600"/>
              </a:spcAft>
              <a:buClr>
                <a:srgbClr val="D82034"/>
              </a:buClr>
              <a:buSzPts val="900"/>
              <a:buFont typeface="Arial"/>
              <a:buChar char="–"/>
            </a:pPr>
            <a:r>
              <a:rPr lang="fr-FR" sz="900" b="0" i="0" u="none" strike="noStrike" cap="none">
                <a:solidFill>
                  <a:srgbClr val="000000"/>
                </a:solidFill>
                <a:latin typeface="Arial"/>
                <a:ea typeface="Arial"/>
                <a:cs typeface="Arial"/>
                <a:sym typeface="Arial"/>
              </a:rPr>
              <a:t>Un Product Owner est nommé pour animer ces personnes et les projets de création de chaîne CI-CD et pour aider au déploiement dans les équipes. Cette personne crée la vision CI-CD à court et moyen terme et pilote les divers contributeurs.</a:t>
            </a:r>
            <a:endParaRPr/>
          </a:p>
        </p:txBody>
      </p:sp>
      <p:sp>
        <p:nvSpPr>
          <p:cNvPr id="1007" name="Google Shape;1007;p12"/>
          <p:cNvSpPr/>
          <p:nvPr/>
        </p:nvSpPr>
        <p:spPr>
          <a:xfrm>
            <a:off x="5264591" y="1777540"/>
            <a:ext cx="3528000" cy="2880000"/>
          </a:xfrm>
          <a:prstGeom prst="rect">
            <a:avLst/>
          </a:prstGeom>
          <a:solidFill>
            <a:srgbClr val="EBD1D6"/>
          </a:solidFill>
          <a:ln w="9525"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marL="180000" marR="0" lvl="0" indent="-180000" algn="l" rtl="0">
              <a:spcBef>
                <a:spcPts val="1200"/>
              </a:spcBef>
              <a:spcAft>
                <a:spcPts val="0"/>
              </a:spcAft>
              <a:buClr>
                <a:srgbClr val="D82034"/>
              </a:buClr>
              <a:buSzPts val="1000"/>
              <a:buFont typeface="Arial"/>
              <a:buChar char="•"/>
            </a:pPr>
            <a:r>
              <a:rPr lang="fr-FR" sz="1000" b="1">
                <a:solidFill>
                  <a:srgbClr val="000000"/>
                </a:solidFill>
                <a:latin typeface="Arial"/>
                <a:ea typeface="Arial"/>
                <a:cs typeface="Arial"/>
                <a:sym typeface="Arial"/>
              </a:rPr>
              <a:t>Une équipe virtuelle « plateforme cloud » </a:t>
            </a:r>
            <a:r>
              <a:rPr lang="fr-FR" sz="1000">
                <a:solidFill>
                  <a:srgbClr val="000000"/>
                </a:solidFill>
                <a:latin typeface="Arial"/>
                <a:ea typeface="Arial"/>
                <a:cs typeface="Arial"/>
                <a:sym typeface="Arial"/>
              </a:rPr>
              <a:t>est constituée pour créer et maintenir l’environnement transversal : </a:t>
            </a:r>
            <a:endParaRPr/>
          </a:p>
          <a:p>
            <a:pPr marL="396000" marR="0" lvl="1" indent="-180000" algn="l" rtl="0">
              <a:spcBef>
                <a:spcPts val="800"/>
              </a:spcBef>
              <a:spcAft>
                <a:spcPts val="0"/>
              </a:spcAft>
              <a:buClr>
                <a:srgbClr val="D82034"/>
              </a:buClr>
              <a:buSzPts val="900"/>
              <a:buFont typeface="Arial"/>
              <a:buChar char="–"/>
            </a:pPr>
            <a:r>
              <a:rPr lang="fr-FR" sz="900" b="0" i="0" u="none" strike="noStrike" cap="none">
                <a:solidFill>
                  <a:srgbClr val="000000"/>
                </a:solidFill>
                <a:latin typeface="Arial"/>
                <a:ea typeface="Arial"/>
                <a:cs typeface="Arial"/>
                <a:sym typeface="Arial"/>
              </a:rPr>
              <a:t>Elle définit les « templates » d’infrastructure utilisables et adaptables par les équipes qui sont dans le Cloud. Elle tient à jour les AMIs et autres templates  de référence avec les bons niveaux d’OS, de patch, de sécurité. Elle met en place et elle opère les services partagés de la plateforme (réseau, DNS, AD, WAF…). Elle met en œuvre des contrôles a posteriori. </a:t>
            </a:r>
            <a:endParaRPr/>
          </a:p>
          <a:p>
            <a:pPr marL="396000" marR="0" lvl="1" indent="-180000" algn="l" rtl="0">
              <a:spcBef>
                <a:spcPts val="600"/>
              </a:spcBef>
              <a:spcAft>
                <a:spcPts val="600"/>
              </a:spcAft>
              <a:buClr>
                <a:srgbClr val="D82034"/>
              </a:buClr>
              <a:buSzPts val="900"/>
              <a:buFont typeface="Arial"/>
              <a:buChar char="–"/>
            </a:pPr>
            <a:r>
              <a:rPr lang="fr-FR" sz="900" b="0" i="0" u="none" strike="noStrike" cap="none">
                <a:solidFill>
                  <a:srgbClr val="000000"/>
                </a:solidFill>
                <a:latin typeface="Arial"/>
                <a:ea typeface="Arial"/>
                <a:cs typeface="Arial"/>
                <a:sym typeface="Arial"/>
              </a:rPr>
              <a:t>C’est une équipe virtuelle : les compétences restent dans leurs départements d’origine, elles sont pilotées par un Product Owner. Principalement des ressources DOIT : prévoir expertises Cloud, Réseau, Sécurité, Exploitation</a:t>
            </a:r>
            <a:endParaRPr/>
          </a:p>
        </p:txBody>
      </p:sp>
      <p:pic>
        <p:nvPicPr>
          <p:cNvPr id="1008" name="Google Shape;1008;p12"/>
          <p:cNvPicPr preferRelativeResize="0"/>
          <p:nvPr/>
        </p:nvPicPr>
        <p:blipFill rotWithShape="1">
          <a:blip r:embed="rId3">
            <a:alphaModFix/>
          </a:blip>
          <a:srcRect l="20061" t="11886" r="17655" b="23932"/>
          <a:stretch/>
        </p:blipFill>
        <p:spPr>
          <a:xfrm>
            <a:off x="3337169" y="4899112"/>
            <a:ext cx="296482" cy="329555"/>
          </a:xfrm>
          <a:prstGeom prst="rect">
            <a:avLst/>
          </a:prstGeom>
          <a:noFill/>
          <a:ln>
            <a:noFill/>
          </a:ln>
        </p:spPr>
      </p:pic>
      <p:pic>
        <p:nvPicPr>
          <p:cNvPr id="1009" name="Google Shape;1009;p12"/>
          <p:cNvPicPr preferRelativeResize="0"/>
          <p:nvPr/>
        </p:nvPicPr>
        <p:blipFill rotWithShape="1">
          <a:blip r:embed="rId3">
            <a:alphaModFix/>
          </a:blip>
          <a:srcRect l="20061" t="11886" r="17655" b="23932"/>
          <a:stretch/>
        </p:blipFill>
        <p:spPr>
          <a:xfrm>
            <a:off x="3646114" y="4398828"/>
            <a:ext cx="295381" cy="328331"/>
          </a:xfrm>
          <a:prstGeom prst="rect">
            <a:avLst/>
          </a:prstGeom>
          <a:noFill/>
          <a:ln>
            <a:noFill/>
          </a:ln>
        </p:spPr>
      </p:pic>
      <p:sp>
        <p:nvSpPr>
          <p:cNvPr id="1010" name="Google Shape;1010;p12"/>
          <p:cNvSpPr txBox="1">
            <a:spLocks noGrp="1"/>
          </p:cNvSpPr>
          <p:nvPr>
            <p:ph type="title"/>
          </p:nvPr>
        </p:nvSpPr>
        <p:spPr>
          <a:xfrm>
            <a:off x="250826" y="49188"/>
            <a:ext cx="8662808" cy="1080667"/>
          </a:xfrm>
          <a:prstGeom prst="rect">
            <a:avLst/>
          </a:prstGeom>
          <a:noFill/>
          <a:ln>
            <a:noFill/>
          </a:ln>
        </p:spPr>
        <p:txBody>
          <a:bodyPr spcFirstLastPara="1" wrap="square" lIns="36000" tIns="36000" rIns="0" bIns="0" anchor="t" anchorCtr="0">
            <a:noAutofit/>
          </a:bodyPr>
          <a:lstStyle/>
          <a:p>
            <a:pPr marL="0" lvl="0" indent="0" algn="l" rtl="0">
              <a:lnSpc>
                <a:spcPct val="100000"/>
              </a:lnSpc>
              <a:spcBef>
                <a:spcPts val="0"/>
              </a:spcBef>
              <a:spcAft>
                <a:spcPts val="0"/>
              </a:spcAft>
              <a:buSzPts val="1800"/>
              <a:buFont typeface="Times New Roman"/>
              <a:buNone/>
            </a:pPr>
            <a:r>
              <a:rPr lang="fr-FR" dirty="0"/>
              <a:t>Proposition d’organisation des équipes Cloud en 2020</a:t>
            </a:r>
            <a:br>
              <a:rPr lang="fr-FR" dirty="0"/>
            </a:br>
            <a:r>
              <a:rPr lang="fr-FR" sz="2000" dirty="0"/>
              <a:t>En appui sur les équipes et savoir-faire existants</a:t>
            </a:r>
            <a:br>
              <a:rPr lang="fr-FR" dirty="0"/>
            </a:br>
            <a:endParaRPr sz="2800" dirty="0"/>
          </a:p>
        </p:txBody>
      </p:sp>
      <p:sp>
        <p:nvSpPr>
          <p:cNvPr id="1011" name="Google Shape;1011;p12"/>
          <p:cNvSpPr txBox="1"/>
          <p:nvPr/>
        </p:nvSpPr>
        <p:spPr>
          <a:xfrm>
            <a:off x="194502" y="906740"/>
            <a:ext cx="2203800" cy="510600"/>
          </a:xfrm>
          <a:prstGeom prst="rect">
            <a:avLst/>
          </a:prstGeom>
          <a:solidFill>
            <a:schemeClr val="lt1"/>
          </a:solidFill>
          <a:ln>
            <a:noFill/>
          </a:ln>
        </p:spPr>
        <p:txBody>
          <a:bodyPr spcFirstLastPara="1" wrap="square" lIns="27000" tIns="27000" rIns="27000" bIns="27000" anchor="ctr" anchorCtr="0">
            <a:noAutofit/>
          </a:bodyPr>
          <a:lstStyle/>
          <a:p>
            <a:pPr marL="0" marR="0" lvl="0" indent="0" algn="ctr" rtl="0">
              <a:lnSpc>
                <a:spcPct val="120000"/>
              </a:lnSpc>
              <a:spcBef>
                <a:spcPts val="0"/>
              </a:spcBef>
              <a:spcAft>
                <a:spcPts val="0"/>
              </a:spcAft>
              <a:buClr>
                <a:srgbClr val="FFFFFF"/>
              </a:buClr>
              <a:buSzPts val="1200"/>
              <a:buFont typeface="Century Gothic"/>
              <a:buNone/>
            </a:pPr>
            <a:r>
              <a:rPr lang="fr-FR" sz="1000">
                <a:solidFill>
                  <a:schemeClr val="dk1"/>
                </a:solidFill>
                <a:latin typeface="Arial"/>
                <a:ea typeface="Arial"/>
                <a:cs typeface="Arial"/>
                <a:sym typeface="Arial"/>
              </a:rPr>
              <a:t>Applications hébergées sur le Cloud</a:t>
            </a:r>
            <a:endParaRPr sz="1000">
              <a:solidFill>
                <a:schemeClr val="dk1"/>
              </a:solidFill>
              <a:latin typeface="Arial"/>
              <a:ea typeface="Arial"/>
              <a:cs typeface="Arial"/>
              <a:sym typeface="Arial"/>
            </a:endParaRPr>
          </a:p>
          <a:p>
            <a:pPr marL="0" marR="0" lvl="0" indent="0" algn="ctr" rtl="0">
              <a:lnSpc>
                <a:spcPct val="120000"/>
              </a:lnSpc>
              <a:spcBef>
                <a:spcPts val="0"/>
              </a:spcBef>
              <a:spcAft>
                <a:spcPts val="0"/>
              </a:spcAft>
              <a:buClr>
                <a:srgbClr val="FFFFFF"/>
              </a:buClr>
              <a:buSzPts val="1200"/>
              <a:buFont typeface="Century Gothic"/>
              <a:buNone/>
            </a:pPr>
            <a:r>
              <a:rPr lang="fr-FR" sz="1000">
                <a:solidFill>
                  <a:schemeClr val="dk1"/>
                </a:solidFill>
                <a:latin typeface="Arial"/>
                <a:ea typeface="Arial"/>
                <a:cs typeface="Arial"/>
                <a:sym typeface="Arial"/>
              </a:rPr>
              <a:t>Ex : API management + My SwissLife </a:t>
            </a:r>
            <a:endParaRPr sz="1000" b="0" i="0" u="none" strike="noStrike" cap="none">
              <a:solidFill>
                <a:schemeClr val="dk1"/>
              </a:solidFill>
              <a:latin typeface="Arial"/>
              <a:ea typeface="Arial"/>
              <a:cs typeface="Arial"/>
              <a:sym typeface="Arial"/>
            </a:endParaRPr>
          </a:p>
        </p:txBody>
      </p:sp>
      <p:sp>
        <p:nvSpPr>
          <p:cNvPr id="1012" name="Google Shape;1012;p12"/>
          <p:cNvSpPr/>
          <p:nvPr/>
        </p:nvSpPr>
        <p:spPr>
          <a:xfrm>
            <a:off x="1664700" y="2505005"/>
            <a:ext cx="2335800" cy="5106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Construction d’équipes pluridisciplinaires (Build &amp; Run de l’appli &amp; l’infra)</a:t>
            </a:r>
            <a:endParaRPr sz="900">
              <a:solidFill>
                <a:schemeClr val="dk1"/>
              </a:solidFill>
              <a:latin typeface="Arial"/>
              <a:ea typeface="Arial"/>
              <a:cs typeface="Arial"/>
              <a:sym typeface="Arial"/>
            </a:endParaRPr>
          </a:p>
        </p:txBody>
      </p:sp>
      <p:sp>
        <p:nvSpPr>
          <p:cNvPr id="1013" name="Google Shape;1013;p12"/>
          <p:cNvSpPr/>
          <p:nvPr/>
        </p:nvSpPr>
        <p:spPr>
          <a:xfrm>
            <a:off x="5366594" y="4890123"/>
            <a:ext cx="3528000" cy="491787"/>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900"/>
              <a:buFont typeface="Arial"/>
              <a:buNone/>
            </a:pPr>
            <a:r>
              <a:rPr lang="fr-FR" sz="900" i="1">
                <a:solidFill>
                  <a:schemeClr val="dk1"/>
                </a:solidFill>
                <a:highlight>
                  <a:schemeClr val="lt1"/>
                </a:highlight>
                <a:latin typeface="Arial"/>
                <a:ea typeface="Arial"/>
                <a:cs typeface="Arial"/>
                <a:sym typeface="Arial"/>
              </a:rPr>
              <a:t>(**)Les scripts de déploiement (IaC) et le Run infra doivent être effectués en proximité de la scrum team par un binôme Dev et Ops</a:t>
            </a:r>
            <a:endParaRPr sz="900" i="1">
              <a:solidFill>
                <a:schemeClr val="dk1"/>
              </a:solidFill>
              <a:highlight>
                <a:schemeClr val="lt1"/>
              </a:highlight>
              <a:latin typeface="Arial"/>
              <a:ea typeface="Arial"/>
              <a:cs typeface="Arial"/>
              <a:sym typeface="Arial"/>
            </a:endParaRPr>
          </a:p>
        </p:txBody>
      </p:sp>
      <p:pic>
        <p:nvPicPr>
          <p:cNvPr id="1014" name="Google Shape;1014;p12"/>
          <p:cNvPicPr preferRelativeResize="0"/>
          <p:nvPr/>
        </p:nvPicPr>
        <p:blipFill rotWithShape="1">
          <a:blip r:embed="rId4">
            <a:alphaModFix/>
          </a:blip>
          <a:srcRect l="20061" t="11886" r="17655" b="23932"/>
          <a:stretch/>
        </p:blipFill>
        <p:spPr>
          <a:xfrm>
            <a:off x="3191659" y="3592423"/>
            <a:ext cx="296482" cy="329555"/>
          </a:xfrm>
          <a:prstGeom prst="rect">
            <a:avLst/>
          </a:prstGeom>
          <a:noFill/>
          <a:ln>
            <a:noFill/>
          </a:ln>
        </p:spPr>
      </p:pic>
      <p:pic>
        <p:nvPicPr>
          <p:cNvPr id="1015" name="Google Shape;1015;p12"/>
          <p:cNvPicPr preferRelativeResize="0"/>
          <p:nvPr/>
        </p:nvPicPr>
        <p:blipFill rotWithShape="1">
          <a:blip r:embed="rId3">
            <a:alphaModFix/>
          </a:blip>
          <a:srcRect l="20061" t="11886" r="17655" b="23932"/>
          <a:stretch/>
        </p:blipFill>
        <p:spPr>
          <a:xfrm>
            <a:off x="1967134" y="3592423"/>
            <a:ext cx="296482" cy="329555"/>
          </a:xfrm>
          <a:prstGeom prst="rect">
            <a:avLst/>
          </a:prstGeom>
          <a:noFill/>
          <a:ln>
            <a:noFill/>
          </a:ln>
        </p:spPr>
      </p:pic>
      <p:sp>
        <p:nvSpPr>
          <p:cNvPr id="1016" name="Google Shape;1016;p12"/>
          <p:cNvSpPr txBox="1"/>
          <p:nvPr/>
        </p:nvSpPr>
        <p:spPr>
          <a:xfrm>
            <a:off x="2908188" y="3900868"/>
            <a:ext cx="863400" cy="2730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Architecture</a:t>
            </a:r>
            <a:endParaRPr sz="800">
              <a:solidFill>
                <a:schemeClr val="dk1"/>
              </a:solidFill>
              <a:latin typeface="Arial"/>
              <a:ea typeface="Arial"/>
              <a:cs typeface="Arial"/>
              <a:sym typeface="Arial"/>
            </a:endParaRPr>
          </a:p>
        </p:txBody>
      </p:sp>
      <p:sp>
        <p:nvSpPr>
          <p:cNvPr id="1017" name="Google Shape;1017;p12"/>
          <p:cNvSpPr txBox="1"/>
          <p:nvPr/>
        </p:nvSpPr>
        <p:spPr>
          <a:xfrm>
            <a:off x="1706988" y="3900868"/>
            <a:ext cx="863400" cy="2730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FinOps</a:t>
            </a:r>
            <a:endParaRPr sz="800">
              <a:solidFill>
                <a:schemeClr val="dk1"/>
              </a:solidFill>
              <a:latin typeface="Arial"/>
              <a:ea typeface="Arial"/>
              <a:cs typeface="Arial"/>
              <a:sym typeface="Arial"/>
            </a:endParaRPr>
          </a:p>
        </p:txBody>
      </p:sp>
      <p:sp>
        <p:nvSpPr>
          <p:cNvPr id="1018" name="Google Shape;1018;p12"/>
          <p:cNvSpPr txBox="1"/>
          <p:nvPr/>
        </p:nvSpPr>
        <p:spPr>
          <a:xfrm>
            <a:off x="2241750" y="3900868"/>
            <a:ext cx="863400" cy="2730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Sécurité</a:t>
            </a:r>
            <a:endParaRPr sz="800">
              <a:solidFill>
                <a:schemeClr val="dk1"/>
              </a:solidFill>
              <a:latin typeface="Arial"/>
              <a:ea typeface="Arial"/>
              <a:cs typeface="Arial"/>
              <a:sym typeface="Arial"/>
            </a:endParaRPr>
          </a:p>
        </p:txBody>
      </p:sp>
      <p:pic>
        <p:nvPicPr>
          <p:cNvPr id="1019" name="Google Shape;1019;p12"/>
          <p:cNvPicPr preferRelativeResize="0"/>
          <p:nvPr/>
        </p:nvPicPr>
        <p:blipFill rotWithShape="1">
          <a:blip r:embed="rId4">
            <a:alphaModFix/>
          </a:blip>
          <a:srcRect l="20061" t="11886" r="17655" b="23932"/>
          <a:stretch/>
        </p:blipFill>
        <p:spPr>
          <a:xfrm>
            <a:off x="2525209" y="3592423"/>
            <a:ext cx="296482" cy="329555"/>
          </a:xfrm>
          <a:prstGeom prst="rect">
            <a:avLst/>
          </a:prstGeom>
          <a:noFill/>
          <a:ln>
            <a:noFill/>
          </a:ln>
        </p:spPr>
      </p:pic>
      <p:sp>
        <p:nvSpPr>
          <p:cNvPr id="1020" name="Google Shape;1020;p12"/>
          <p:cNvSpPr/>
          <p:nvPr/>
        </p:nvSpPr>
        <p:spPr>
          <a:xfrm>
            <a:off x="738877" y="1366918"/>
            <a:ext cx="437100" cy="273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021" name="Google Shape;1021;p12"/>
          <p:cNvSpPr/>
          <p:nvPr/>
        </p:nvSpPr>
        <p:spPr>
          <a:xfrm>
            <a:off x="1336077" y="1366918"/>
            <a:ext cx="437100" cy="273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1022" name="Google Shape;1022;p12"/>
          <p:cNvPicPr preferRelativeResize="0"/>
          <p:nvPr/>
        </p:nvPicPr>
        <p:blipFill rotWithShape="1">
          <a:blip r:embed="rId3">
            <a:alphaModFix/>
          </a:blip>
          <a:srcRect l="20061" t="11886" r="17655" b="23932"/>
          <a:stretch/>
        </p:blipFill>
        <p:spPr>
          <a:xfrm>
            <a:off x="4181268" y="4899112"/>
            <a:ext cx="296482" cy="329555"/>
          </a:xfrm>
          <a:prstGeom prst="rect">
            <a:avLst/>
          </a:prstGeom>
          <a:noFill/>
          <a:ln>
            <a:noFill/>
          </a:ln>
        </p:spPr>
      </p:pic>
      <p:sp>
        <p:nvSpPr>
          <p:cNvPr id="1023" name="Google Shape;1023;p12"/>
          <p:cNvSpPr/>
          <p:nvPr/>
        </p:nvSpPr>
        <p:spPr>
          <a:xfrm>
            <a:off x="4263465" y="5165911"/>
            <a:ext cx="1139060" cy="273300"/>
          </a:xfrm>
          <a:prstGeom prst="rect">
            <a:avLst/>
          </a:prstGeom>
          <a:noFill/>
          <a:ln>
            <a:noFill/>
          </a:ln>
        </p:spPr>
        <p:txBody>
          <a:bodyPr spcFirstLastPara="1" wrap="square" lIns="91425" tIns="91425" rIns="0" bIns="91425" anchor="ctr" anchorCtr="0">
            <a:noAutofit/>
          </a:bodyPr>
          <a:lstStyle/>
          <a:p>
            <a:pPr marL="0" marR="0" lvl="0" indent="0" algn="l" rtl="0">
              <a:spcBef>
                <a:spcPts val="0"/>
              </a:spcBef>
              <a:spcAft>
                <a:spcPts val="0"/>
              </a:spcAft>
              <a:buClr>
                <a:schemeClr val="dk1"/>
              </a:buClr>
              <a:buSzPts val="800"/>
              <a:buFont typeface="Arial"/>
              <a:buNone/>
            </a:pPr>
            <a:r>
              <a:rPr lang="fr-FR" sz="800">
                <a:solidFill>
                  <a:schemeClr val="dk1"/>
                </a:solidFill>
                <a:highlight>
                  <a:schemeClr val="lt1"/>
                </a:highlight>
                <a:latin typeface="Arial"/>
                <a:ea typeface="Arial"/>
                <a:cs typeface="Arial"/>
                <a:sym typeface="Arial"/>
              </a:rPr>
              <a:t>PO </a:t>
            </a:r>
            <a:r>
              <a:rPr lang="fr-FR" sz="800">
                <a:solidFill>
                  <a:schemeClr val="dk1"/>
                </a:solidFill>
                <a:highlight>
                  <a:schemeClr val="lt1"/>
                </a:highlight>
              </a:rPr>
              <a:t>Cloud </a:t>
            </a:r>
            <a:r>
              <a:rPr lang="fr-FR" sz="800">
                <a:solidFill>
                  <a:schemeClr val="dk1"/>
                </a:solidFill>
                <a:highlight>
                  <a:schemeClr val="lt1"/>
                </a:highlight>
                <a:latin typeface="Arial"/>
                <a:ea typeface="Arial"/>
                <a:cs typeface="Arial"/>
                <a:sym typeface="Arial"/>
              </a:rPr>
              <a:t>AWS</a:t>
            </a:r>
            <a:endParaRPr sz="800">
              <a:solidFill>
                <a:schemeClr val="dk1"/>
              </a:solidFill>
              <a:highlight>
                <a:schemeClr val="lt1"/>
              </a:highlight>
              <a:latin typeface="Arial"/>
              <a:ea typeface="Arial"/>
              <a:cs typeface="Arial"/>
              <a:sym typeface="Arial"/>
            </a:endParaRPr>
          </a:p>
        </p:txBody>
      </p:sp>
      <p:sp>
        <p:nvSpPr>
          <p:cNvPr id="1024" name="Google Shape;1024;p12"/>
          <p:cNvSpPr/>
          <p:nvPr/>
        </p:nvSpPr>
        <p:spPr>
          <a:xfrm rot="5400108">
            <a:off x="-159512" y="2835794"/>
            <a:ext cx="2260797" cy="432000"/>
          </a:xfrm>
          <a:prstGeom prst="flowChartTerminator">
            <a:avLst/>
          </a:prstGeom>
          <a:solidFill>
            <a:schemeClr val="lt1"/>
          </a:solidFill>
          <a:ln w="9525" cap="flat" cmpd="sng">
            <a:solidFill>
              <a:schemeClr val="dk2"/>
            </a:solidFill>
            <a:prstDash val="solid"/>
            <a:round/>
            <a:headEnd type="none" w="sm" len="sm"/>
            <a:tailEnd type="none" w="sm" len="sm"/>
          </a:ln>
        </p:spPr>
        <p:txBody>
          <a:bodyPr spcFirstLastPara="1" wrap="square" lIns="36000" tIns="91425" rIns="91425" bIns="91425" anchor="ctr" anchorCtr="0">
            <a:noAutofit/>
          </a:bodyPr>
          <a:lstStyle/>
          <a:p>
            <a:pPr marL="0" marR="0" lvl="0" indent="0" algn="l" rtl="0">
              <a:spcBef>
                <a:spcPts val="0"/>
              </a:spcBef>
              <a:spcAft>
                <a:spcPts val="0"/>
              </a:spcAft>
              <a:buClr>
                <a:schemeClr val="dk1"/>
              </a:buClr>
              <a:buSzPts val="1000"/>
              <a:buFont typeface="Arial"/>
              <a:buNone/>
            </a:pPr>
            <a:r>
              <a:rPr lang="fr-FR" sz="1000">
                <a:solidFill>
                  <a:schemeClr val="dk1"/>
                </a:solidFill>
                <a:latin typeface="Arial"/>
                <a:ea typeface="Arial"/>
                <a:cs typeface="Arial"/>
                <a:sym typeface="Arial"/>
              </a:rPr>
              <a:t>Scrum team API</a:t>
            </a:r>
            <a:endParaRPr sz="1000">
              <a:solidFill>
                <a:schemeClr val="dk1"/>
              </a:solidFill>
              <a:latin typeface="Arial"/>
              <a:ea typeface="Arial"/>
              <a:cs typeface="Arial"/>
              <a:sym typeface="Arial"/>
            </a:endParaRPr>
          </a:p>
        </p:txBody>
      </p:sp>
      <p:sp>
        <p:nvSpPr>
          <p:cNvPr id="1025" name="Google Shape;1025;p12"/>
          <p:cNvSpPr txBox="1"/>
          <p:nvPr/>
        </p:nvSpPr>
        <p:spPr>
          <a:xfrm>
            <a:off x="532560" y="3900868"/>
            <a:ext cx="863400" cy="273000"/>
          </a:xfrm>
          <a:prstGeom prst="rect">
            <a:avLst/>
          </a:prstGeom>
          <a:noFill/>
          <a:ln>
            <a:noFill/>
          </a:ln>
        </p:spPr>
        <p:txBody>
          <a:bodyPr spcFirstLastPara="1" wrap="square" lIns="36000" tIns="36000" rIns="36000" bIns="36000"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Cloud OPS**</a:t>
            </a:r>
            <a:endParaRPr sz="800">
              <a:solidFill>
                <a:schemeClr val="dk1"/>
              </a:solidFill>
              <a:latin typeface="Arial"/>
              <a:ea typeface="Arial"/>
              <a:cs typeface="Arial"/>
              <a:sym typeface="Arial"/>
            </a:endParaRPr>
          </a:p>
        </p:txBody>
      </p:sp>
      <p:pic>
        <p:nvPicPr>
          <p:cNvPr id="1026" name="Google Shape;1026;p12"/>
          <p:cNvPicPr preferRelativeResize="0"/>
          <p:nvPr/>
        </p:nvPicPr>
        <p:blipFill rotWithShape="1">
          <a:blip r:embed="rId3">
            <a:alphaModFix/>
          </a:blip>
          <a:srcRect l="20061" t="11886" r="17655" b="23932"/>
          <a:stretch/>
        </p:blipFill>
        <p:spPr>
          <a:xfrm>
            <a:off x="670373" y="5399709"/>
            <a:ext cx="243115" cy="270234"/>
          </a:xfrm>
          <a:prstGeom prst="rect">
            <a:avLst/>
          </a:prstGeom>
          <a:noFill/>
          <a:ln>
            <a:noFill/>
          </a:ln>
        </p:spPr>
      </p:pic>
      <p:pic>
        <p:nvPicPr>
          <p:cNvPr id="1027" name="Google Shape;1027;p12"/>
          <p:cNvPicPr preferRelativeResize="0"/>
          <p:nvPr/>
        </p:nvPicPr>
        <p:blipFill rotWithShape="1">
          <a:blip r:embed="rId4">
            <a:alphaModFix/>
          </a:blip>
          <a:srcRect l="20061" t="11886" r="17655" b="23932"/>
          <a:stretch/>
        </p:blipFill>
        <p:spPr>
          <a:xfrm>
            <a:off x="2325730" y="5399709"/>
            <a:ext cx="243115" cy="270234"/>
          </a:xfrm>
          <a:prstGeom prst="rect">
            <a:avLst/>
          </a:prstGeom>
          <a:noFill/>
          <a:ln>
            <a:noFill/>
          </a:ln>
        </p:spPr>
      </p:pic>
      <p:pic>
        <p:nvPicPr>
          <p:cNvPr id="1028" name="Google Shape;1028;p12"/>
          <p:cNvPicPr preferRelativeResize="0"/>
          <p:nvPr/>
        </p:nvPicPr>
        <p:blipFill rotWithShape="1">
          <a:blip r:embed="rId3">
            <a:alphaModFix/>
          </a:blip>
          <a:srcRect l="20061" t="11886" r="17655" b="23932"/>
          <a:stretch/>
        </p:blipFill>
        <p:spPr>
          <a:xfrm>
            <a:off x="825284" y="3630398"/>
            <a:ext cx="296482" cy="329555"/>
          </a:xfrm>
          <a:prstGeom prst="rect">
            <a:avLst/>
          </a:prstGeom>
          <a:noFill/>
          <a:ln>
            <a:noFill/>
          </a:ln>
        </p:spPr>
      </p:pic>
      <p:sp>
        <p:nvSpPr>
          <p:cNvPr id="1029" name="Google Shape;1029;p12"/>
          <p:cNvSpPr txBox="1"/>
          <p:nvPr/>
        </p:nvSpPr>
        <p:spPr>
          <a:xfrm>
            <a:off x="2565681" y="5396943"/>
            <a:ext cx="1430255" cy="273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Profil potentiel identifié</a:t>
            </a:r>
            <a:endParaRPr sz="900">
              <a:solidFill>
                <a:schemeClr val="dk1"/>
              </a:solidFill>
              <a:latin typeface="Arial"/>
              <a:ea typeface="Arial"/>
              <a:cs typeface="Arial"/>
              <a:sym typeface="Arial"/>
            </a:endParaRPr>
          </a:p>
        </p:txBody>
      </p:sp>
      <p:sp>
        <p:nvSpPr>
          <p:cNvPr id="1030" name="Google Shape;1030;p12"/>
          <p:cNvSpPr txBox="1"/>
          <p:nvPr/>
        </p:nvSpPr>
        <p:spPr>
          <a:xfrm>
            <a:off x="913488" y="5396943"/>
            <a:ext cx="1430257" cy="273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900"/>
              <a:buFont typeface="Arial"/>
              <a:buNone/>
            </a:pPr>
            <a:r>
              <a:rPr lang="fr-FR" sz="900">
                <a:solidFill>
                  <a:schemeClr val="dk1"/>
                </a:solidFill>
                <a:latin typeface="Arial"/>
                <a:ea typeface="Arial"/>
                <a:cs typeface="Arial"/>
                <a:sym typeface="Arial"/>
              </a:rPr>
              <a:t>Profil inexistant à date</a:t>
            </a:r>
            <a:endParaRPr sz="900">
              <a:solidFill>
                <a:schemeClr val="dk1"/>
              </a:solidFill>
              <a:latin typeface="Arial"/>
              <a:ea typeface="Arial"/>
              <a:cs typeface="Arial"/>
              <a:sym typeface="Arial"/>
            </a:endParaRPr>
          </a:p>
        </p:txBody>
      </p:sp>
      <p:pic>
        <p:nvPicPr>
          <p:cNvPr id="1031" name="Google Shape;1031;p12"/>
          <p:cNvPicPr preferRelativeResize="0"/>
          <p:nvPr/>
        </p:nvPicPr>
        <p:blipFill rotWithShape="1">
          <a:blip r:embed="rId4">
            <a:alphaModFix/>
          </a:blip>
          <a:srcRect l="20061" t="11886" r="17655" b="23932"/>
          <a:stretch/>
        </p:blipFill>
        <p:spPr>
          <a:xfrm>
            <a:off x="3884025" y="3592423"/>
            <a:ext cx="296482" cy="329555"/>
          </a:xfrm>
          <a:prstGeom prst="rect">
            <a:avLst/>
          </a:prstGeom>
          <a:noFill/>
          <a:ln>
            <a:noFill/>
          </a:ln>
        </p:spPr>
      </p:pic>
      <p:sp>
        <p:nvSpPr>
          <p:cNvPr id="1032" name="Google Shape;1032;p12"/>
          <p:cNvSpPr txBox="1"/>
          <p:nvPr/>
        </p:nvSpPr>
        <p:spPr>
          <a:xfrm>
            <a:off x="3623866" y="3900868"/>
            <a:ext cx="863400" cy="2730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Tech Lead</a:t>
            </a:r>
            <a:endParaRPr sz="800">
              <a:solidFill>
                <a:schemeClr val="dk1"/>
              </a:solidFill>
              <a:latin typeface="Arial"/>
              <a:ea typeface="Arial"/>
              <a:cs typeface="Arial"/>
              <a:sym typeface="Arial"/>
            </a:endParaRPr>
          </a:p>
        </p:txBody>
      </p:sp>
      <p:pic>
        <p:nvPicPr>
          <p:cNvPr id="1033" name="Google Shape;1033;p12"/>
          <p:cNvPicPr preferRelativeResize="0"/>
          <p:nvPr/>
        </p:nvPicPr>
        <p:blipFill rotWithShape="1">
          <a:blip r:embed="rId3">
            <a:alphaModFix/>
          </a:blip>
          <a:srcRect l="20061" t="11886" r="17655" b="23932"/>
          <a:stretch/>
        </p:blipFill>
        <p:spPr>
          <a:xfrm>
            <a:off x="825284" y="3217540"/>
            <a:ext cx="296482" cy="329555"/>
          </a:xfrm>
          <a:prstGeom prst="rect">
            <a:avLst/>
          </a:prstGeom>
          <a:noFill/>
          <a:ln>
            <a:noFill/>
          </a:ln>
        </p:spPr>
      </p:pic>
      <p:sp>
        <p:nvSpPr>
          <p:cNvPr id="1034" name="Google Shape;1034;p12"/>
          <p:cNvSpPr txBox="1"/>
          <p:nvPr/>
        </p:nvSpPr>
        <p:spPr>
          <a:xfrm>
            <a:off x="532560" y="3433564"/>
            <a:ext cx="863400" cy="273000"/>
          </a:xfrm>
          <a:prstGeom prst="rect">
            <a:avLst/>
          </a:prstGeom>
          <a:noFill/>
          <a:ln>
            <a:noFill/>
          </a:ln>
        </p:spPr>
        <p:txBody>
          <a:bodyPr spcFirstLastPara="1" wrap="square" lIns="36000" tIns="36000" rIns="36000" bIns="36000"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Cloud Dev**</a:t>
            </a:r>
            <a:endParaRPr sz="800">
              <a:solidFill>
                <a:schemeClr val="dk1"/>
              </a:solidFill>
              <a:latin typeface="Arial"/>
              <a:ea typeface="Arial"/>
              <a:cs typeface="Arial"/>
              <a:sym typeface="Arial"/>
            </a:endParaRPr>
          </a:p>
        </p:txBody>
      </p:sp>
      <p:sp>
        <p:nvSpPr>
          <p:cNvPr id="1035" name="Google Shape;1035;p12"/>
          <p:cNvSpPr/>
          <p:nvPr/>
        </p:nvSpPr>
        <p:spPr>
          <a:xfrm rot="5400108">
            <a:off x="423203" y="2827469"/>
            <a:ext cx="2260797" cy="432000"/>
          </a:xfrm>
          <a:prstGeom prst="flowChartTerminator">
            <a:avLst/>
          </a:prstGeom>
          <a:solidFill>
            <a:schemeClr val="lt1"/>
          </a:solidFill>
          <a:ln w="9525" cap="flat" cmpd="sng">
            <a:solidFill>
              <a:schemeClr val="dk2"/>
            </a:solidFill>
            <a:prstDash val="solid"/>
            <a:round/>
            <a:headEnd type="none" w="sm" len="sm"/>
            <a:tailEnd type="none" w="sm" len="sm"/>
          </a:ln>
        </p:spPr>
        <p:txBody>
          <a:bodyPr spcFirstLastPara="1" wrap="square" lIns="36000" tIns="91425" rIns="91425" bIns="91425" anchor="ctr" anchorCtr="0">
            <a:noAutofit/>
          </a:bodyPr>
          <a:lstStyle/>
          <a:p>
            <a:pPr marL="0" marR="0" lvl="0" indent="0" algn="l" rtl="0">
              <a:spcBef>
                <a:spcPts val="0"/>
              </a:spcBef>
              <a:spcAft>
                <a:spcPts val="0"/>
              </a:spcAft>
              <a:buClr>
                <a:schemeClr val="dk1"/>
              </a:buClr>
              <a:buSzPts val="1000"/>
              <a:buFont typeface="Arial"/>
              <a:buNone/>
            </a:pPr>
            <a:r>
              <a:rPr lang="fr-FR" sz="1000">
                <a:solidFill>
                  <a:schemeClr val="dk1"/>
                </a:solidFill>
                <a:latin typeface="Arial"/>
                <a:ea typeface="Arial"/>
                <a:cs typeface="Arial"/>
                <a:sym typeface="Arial"/>
              </a:rPr>
              <a:t>Scrum team My SL</a:t>
            </a:r>
            <a:endParaRPr sz="1000">
              <a:solidFill>
                <a:schemeClr val="dk1"/>
              </a:solidFill>
              <a:latin typeface="Arial"/>
              <a:ea typeface="Arial"/>
              <a:cs typeface="Arial"/>
              <a:sym typeface="Arial"/>
            </a:endParaRPr>
          </a:p>
        </p:txBody>
      </p:sp>
      <p:sp>
        <p:nvSpPr>
          <p:cNvPr id="1036" name="Google Shape;1036;p12"/>
          <p:cNvSpPr txBox="1"/>
          <p:nvPr/>
        </p:nvSpPr>
        <p:spPr>
          <a:xfrm>
            <a:off x="1161478" y="3900868"/>
            <a:ext cx="863400" cy="273000"/>
          </a:xfrm>
          <a:prstGeom prst="rect">
            <a:avLst/>
          </a:prstGeom>
          <a:noFill/>
          <a:ln>
            <a:noFill/>
          </a:ln>
        </p:spPr>
        <p:txBody>
          <a:bodyPr spcFirstLastPara="1" wrap="square" lIns="36000" tIns="36000" rIns="36000" bIns="36000"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Cloud OPS**</a:t>
            </a:r>
            <a:endParaRPr sz="800">
              <a:solidFill>
                <a:schemeClr val="dk1"/>
              </a:solidFill>
              <a:latin typeface="Arial"/>
              <a:ea typeface="Arial"/>
              <a:cs typeface="Arial"/>
              <a:sym typeface="Arial"/>
            </a:endParaRPr>
          </a:p>
        </p:txBody>
      </p:sp>
      <p:pic>
        <p:nvPicPr>
          <p:cNvPr id="1037" name="Google Shape;1037;p12"/>
          <p:cNvPicPr preferRelativeResize="0"/>
          <p:nvPr/>
        </p:nvPicPr>
        <p:blipFill rotWithShape="1">
          <a:blip r:embed="rId3">
            <a:alphaModFix/>
          </a:blip>
          <a:srcRect l="20061" t="11886" r="17655" b="23932"/>
          <a:stretch/>
        </p:blipFill>
        <p:spPr>
          <a:xfrm>
            <a:off x="1419626" y="3636181"/>
            <a:ext cx="296482" cy="329555"/>
          </a:xfrm>
          <a:prstGeom prst="rect">
            <a:avLst/>
          </a:prstGeom>
          <a:noFill/>
          <a:ln>
            <a:noFill/>
          </a:ln>
        </p:spPr>
      </p:pic>
      <p:pic>
        <p:nvPicPr>
          <p:cNvPr id="1038" name="Google Shape;1038;p12"/>
          <p:cNvPicPr preferRelativeResize="0"/>
          <p:nvPr/>
        </p:nvPicPr>
        <p:blipFill rotWithShape="1">
          <a:blip r:embed="rId4">
            <a:alphaModFix/>
          </a:blip>
          <a:srcRect l="20061" t="11886" r="17655" b="23932"/>
          <a:stretch/>
        </p:blipFill>
        <p:spPr>
          <a:xfrm>
            <a:off x="1421637" y="3226268"/>
            <a:ext cx="296482" cy="329555"/>
          </a:xfrm>
          <a:prstGeom prst="rect">
            <a:avLst/>
          </a:prstGeom>
          <a:noFill/>
          <a:ln>
            <a:noFill/>
          </a:ln>
        </p:spPr>
      </p:pic>
      <p:sp>
        <p:nvSpPr>
          <p:cNvPr id="1039" name="Google Shape;1039;p12"/>
          <p:cNvSpPr txBox="1"/>
          <p:nvPr/>
        </p:nvSpPr>
        <p:spPr>
          <a:xfrm>
            <a:off x="1161478" y="3433564"/>
            <a:ext cx="863400" cy="273000"/>
          </a:xfrm>
          <a:prstGeom prst="rect">
            <a:avLst/>
          </a:prstGeom>
          <a:noFill/>
          <a:ln>
            <a:noFill/>
          </a:ln>
        </p:spPr>
        <p:txBody>
          <a:bodyPr spcFirstLastPara="1" wrap="square" lIns="36000" tIns="36000" rIns="36000" bIns="36000" anchor="ctr" anchorCtr="0">
            <a:noAutofit/>
          </a:bodyPr>
          <a:lstStyle/>
          <a:p>
            <a:pPr marL="0" marR="0" lvl="0" indent="0" algn="ctr" rtl="0">
              <a:spcBef>
                <a:spcPts val="0"/>
              </a:spcBef>
              <a:spcAft>
                <a:spcPts val="0"/>
              </a:spcAft>
              <a:buClr>
                <a:schemeClr val="dk1"/>
              </a:buClr>
              <a:buSzPts val="800"/>
              <a:buFont typeface="Arial"/>
              <a:buNone/>
            </a:pPr>
            <a:r>
              <a:rPr lang="fr-FR" sz="800">
                <a:solidFill>
                  <a:schemeClr val="dk1"/>
                </a:solidFill>
                <a:latin typeface="Arial"/>
                <a:ea typeface="Arial"/>
                <a:cs typeface="Arial"/>
                <a:sym typeface="Arial"/>
              </a:rPr>
              <a:t>Cloud Dev**</a:t>
            </a:r>
            <a:endParaRPr sz="800">
              <a:solidFill>
                <a:schemeClr val="dk1"/>
              </a:solidFill>
              <a:latin typeface="Arial"/>
              <a:ea typeface="Arial"/>
              <a:cs typeface="Arial"/>
              <a:sym typeface="Arial"/>
            </a:endParaRPr>
          </a:p>
        </p:txBody>
      </p:sp>
      <p:pic>
        <p:nvPicPr>
          <p:cNvPr id="1040" name="Google Shape;1040;p12"/>
          <p:cNvPicPr preferRelativeResize="0"/>
          <p:nvPr/>
        </p:nvPicPr>
        <p:blipFill rotWithShape="1">
          <a:blip r:embed="rId4">
            <a:alphaModFix/>
          </a:blip>
          <a:srcRect l="20061" t="11886" r="17655" b="23932"/>
          <a:stretch/>
        </p:blipFill>
        <p:spPr>
          <a:xfrm>
            <a:off x="1408000" y="1654273"/>
            <a:ext cx="296482" cy="329555"/>
          </a:xfrm>
          <a:prstGeom prst="rect">
            <a:avLst/>
          </a:prstGeom>
          <a:noFill/>
          <a:ln>
            <a:noFill/>
          </a:ln>
        </p:spPr>
      </p:pic>
      <p:pic>
        <p:nvPicPr>
          <p:cNvPr id="1041" name="Google Shape;1041;p12"/>
          <p:cNvPicPr preferRelativeResize="0"/>
          <p:nvPr/>
        </p:nvPicPr>
        <p:blipFill rotWithShape="1">
          <a:blip r:embed="rId4">
            <a:alphaModFix/>
          </a:blip>
          <a:srcRect l="20061" t="11886" r="17655" b="23932"/>
          <a:stretch/>
        </p:blipFill>
        <p:spPr>
          <a:xfrm>
            <a:off x="825284" y="1662598"/>
            <a:ext cx="296482" cy="329555"/>
          </a:xfrm>
          <a:prstGeom prst="rect">
            <a:avLst/>
          </a:prstGeom>
          <a:noFill/>
          <a:ln>
            <a:noFill/>
          </a:ln>
        </p:spPr>
      </p:pic>
      <p:pic>
        <p:nvPicPr>
          <p:cNvPr id="1042" name="Google Shape;1042;p12"/>
          <p:cNvPicPr preferRelativeResize="0"/>
          <p:nvPr/>
        </p:nvPicPr>
        <p:blipFill rotWithShape="1">
          <a:blip r:embed="rId3">
            <a:alphaModFix/>
          </a:blip>
          <a:srcRect l="20061" t="11886" r="17655" b="23932"/>
          <a:stretch/>
        </p:blipFill>
        <p:spPr>
          <a:xfrm>
            <a:off x="4199936" y="4398828"/>
            <a:ext cx="295381" cy="328331"/>
          </a:xfrm>
          <a:prstGeom prst="rect">
            <a:avLst/>
          </a:prstGeom>
          <a:solidFill>
            <a:schemeClr val="lt1">
              <a:alpha val="0"/>
            </a:schemeClr>
          </a:solidFill>
          <a:ln>
            <a:noFill/>
          </a:ln>
        </p:spPr>
      </p:pic>
      <p:sp>
        <p:nvSpPr>
          <p:cNvPr id="1043" name="Google Shape;1043;p12"/>
          <p:cNvSpPr/>
          <p:nvPr/>
        </p:nvSpPr>
        <p:spPr>
          <a:xfrm>
            <a:off x="4310860" y="4589616"/>
            <a:ext cx="756600" cy="2733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800"/>
              <a:buFont typeface="Arial"/>
              <a:buNone/>
            </a:pPr>
            <a:r>
              <a:rPr lang="fr-FR" sz="800">
                <a:solidFill>
                  <a:schemeClr val="dk1"/>
                </a:solidFill>
                <a:highlight>
                  <a:schemeClr val="lt1"/>
                </a:highlight>
                <a:latin typeface="Arial"/>
                <a:ea typeface="Arial"/>
                <a:cs typeface="Arial"/>
                <a:sym typeface="Arial"/>
              </a:rPr>
              <a:t>PO CI-CD</a:t>
            </a:r>
            <a:endParaRPr sz="800">
              <a:solidFill>
                <a:schemeClr val="dk1"/>
              </a:solidFill>
              <a:highlight>
                <a:schemeClr val="lt1"/>
              </a:highlight>
              <a:latin typeface="Arial"/>
              <a:ea typeface="Arial"/>
              <a:cs typeface="Arial"/>
              <a:sym typeface="Arial"/>
            </a:endParaRPr>
          </a:p>
        </p:txBody>
      </p:sp>
      <p:pic>
        <p:nvPicPr>
          <p:cNvPr id="1044" name="Google Shape;1044;p12"/>
          <p:cNvPicPr preferRelativeResize="0"/>
          <p:nvPr/>
        </p:nvPicPr>
        <p:blipFill rotWithShape="1">
          <a:blip r:embed="rId4">
            <a:alphaModFix/>
          </a:blip>
          <a:srcRect l="20061" t="11886" r="17655" b="23932"/>
          <a:stretch/>
        </p:blipFill>
        <p:spPr>
          <a:xfrm>
            <a:off x="2816436" y="4391544"/>
            <a:ext cx="295381" cy="328331"/>
          </a:xfrm>
          <a:prstGeom prst="rect">
            <a:avLst/>
          </a:prstGeom>
          <a:solidFill>
            <a:schemeClr val="lt1">
              <a:alpha val="0"/>
            </a:schemeClr>
          </a:solidFill>
          <a:ln>
            <a:noFill/>
          </a:ln>
        </p:spPr>
      </p:pic>
      <p:pic>
        <p:nvPicPr>
          <p:cNvPr id="1045" name="Google Shape;1045;p12"/>
          <p:cNvPicPr preferRelativeResize="0"/>
          <p:nvPr/>
        </p:nvPicPr>
        <p:blipFill rotWithShape="1">
          <a:blip r:embed="rId4">
            <a:alphaModFix/>
          </a:blip>
          <a:srcRect l="20061" t="11886" r="17655" b="23932"/>
          <a:stretch/>
        </p:blipFill>
        <p:spPr>
          <a:xfrm>
            <a:off x="3082131" y="4391544"/>
            <a:ext cx="295381" cy="328331"/>
          </a:xfrm>
          <a:prstGeom prst="rect">
            <a:avLst/>
          </a:prstGeom>
          <a:solidFill>
            <a:schemeClr val="lt1">
              <a:alpha val="0"/>
            </a:schemeClr>
          </a:solidFill>
          <a:ln>
            <a:noFill/>
          </a:ln>
        </p:spPr>
      </p:pic>
      <p:pic>
        <p:nvPicPr>
          <p:cNvPr id="1046" name="Google Shape;1046;p12"/>
          <p:cNvPicPr preferRelativeResize="0"/>
          <p:nvPr/>
        </p:nvPicPr>
        <p:blipFill rotWithShape="1">
          <a:blip r:embed="rId4">
            <a:alphaModFix/>
          </a:blip>
          <a:srcRect l="20061" t="11886" r="17655" b="23932"/>
          <a:stretch/>
        </p:blipFill>
        <p:spPr>
          <a:xfrm>
            <a:off x="3339414" y="4391544"/>
            <a:ext cx="295381" cy="328331"/>
          </a:xfrm>
          <a:prstGeom prst="rect">
            <a:avLst/>
          </a:prstGeom>
          <a:solidFill>
            <a:schemeClr val="lt1">
              <a:alpha val="0"/>
            </a:schemeClr>
          </a:solidFill>
          <a:ln>
            <a:noFill/>
          </a:ln>
        </p:spPr>
      </p:pic>
      <p:sp>
        <p:nvSpPr>
          <p:cNvPr id="1047" name="Google Shape;1047;p12"/>
          <p:cNvSpPr txBox="1"/>
          <p:nvPr/>
        </p:nvSpPr>
        <p:spPr>
          <a:xfrm>
            <a:off x="2839541" y="4603164"/>
            <a:ext cx="237257" cy="102279"/>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500"/>
              <a:buFont typeface="Arial"/>
              <a:buNone/>
            </a:pPr>
            <a:r>
              <a:rPr lang="fr-FR" sz="500">
                <a:solidFill>
                  <a:schemeClr val="lt1"/>
                </a:solidFill>
                <a:latin typeface="Arial"/>
                <a:ea typeface="Arial"/>
                <a:cs typeface="Arial"/>
                <a:sym typeface="Arial"/>
              </a:rPr>
              <a:t>JIRA</a:t>
            </a:r>
            <a:endParaRPr sz="500">
              <a:solidFill>
                <a:schemeClr val="lt1"/>
              </a:solidFill>
              <a:latin typeface="Arial"/>
              <a:ea typeface="Arial"/>
              <a:cs typeface="Arial"/>
              <a:sym typeface="Arial"/>
            </a:endParaRPr>
          </a:p>
        </p:txBody>
      </p:sp>
      <p:sp>
        <p:nvSpPr>
          <p:cNvPr id="1048" name="Google Shape;1048;p12"/>
          <p:cNvSpPr txBox="1"/>
          <p:nvPr/>
        </p:nvSpPr>
        <p:spPr>
          <a:xfrm>
            <a:off x="3079193" y="4583271"/>
            <a:ext cx="298999" cy="14221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500"/>
              <a:buFont typeface="Arial"/>
              <a:buNone/>
            </a:pPr>
            <a:r>
              <a:rPr lang="fr-FR" sz="500">
                <a:solidFill>
                  <a:schemeClr val="lt1"/>
                </a:solidFill>
                <a:latin typeface="Arial"/>
                <a:ea typeface="Arial"/>
                <a:cs typeface="Arial"/>
                <a:sym typeface="Arial"/>
              </a:rPr>
              <a:t>Jenkins</a:t>
            </a:r>
            <a:endParaRPr sz="500">
              <a:solidFill>
                <a:schemeClr val="lt1"/>
              </a:solidFill>
              <a:latin typeface="Arial"/>
              <a:ea typeface="Arial"/>
              <a:cs typeface="Arial"/>
              <a:sym typeface="Arial"/>
            </a:endParaRPr>
          </a:p>
        </p:txBody>
      </p:sp>
      <p:sp>
        <p:nvSpPr>
          <p:cNvPr id="1049" name="Google Shape;1049;p12"/>
          <p:cNvSpPr txBox="1"/>
          <p:nvPr/>
        </p:nvSpPr>
        <p:spPr>
          <a:xfrm>
            <a:off x="3335783" y="4583794"/>
            <a:ext cx="298999" cy="14221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500"/>
              <a:buFont typeface="Arial"/>
              <a:buNone/>
            </a:pPr>
            <a:r>
              <a:rPr lang="fr-FR" sz="500">
                <a:solidFill>
                  <a:schemeClr val="lt1"/>
                </a:solidFill>
                <a:latin typeface="Arial"/>
                <a:ea typeface="Arial"/>
                <a:cs typeface="Arial"/>
                <a:sym typeface="Arial"/>
              </a:rPr>
              <a:t>CARA</a:t>
            </a:r>
            <a:endParaRPr sz="500">
              <a:solidFill>
                <a:schemeClr val="lt1"/>
              </a:solidFill>
              <a:latin typeface="Arial"/>
              <a:ea typeface="Arial"/>
              <a:cs typeface="Arial"/>
              <a:sym typeface="Arial"/>
            </a:endParaRPr>
          </a:p>
        </p:txBody>
      </p:sp>
      <p:sp>
        <p:nvSpPr>
          <p:cNvPr id="1050" name="Google Shape;1050;p12"/>
          <p:cNvSpPr txBox="1"/>
          <p:nvPr/>
        </p:nvSpPr>
        <p:spPr>
          <a:xfrm>
            <a:off x="3648524" y="4591919"/>
            <a:ext cx="298999" cy="14221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500"/>
              <a:buFont typeface="Arial"/>
              <a:buNone/>
            </a:pPr>
            <a:r>
              <a:rPr lang="fr-FR" sz="500">
                <a:solidFill>
                  <a:schemeClr val="lt1"/>
                </a:solidFill>
                <a:latin typeface="Arial"/>
                <a:ea typeface="Arial"/>
                <a:cs typeface="Arial"/>
                <a:sym typeface="Arial"/>
              </a:rPr>
              <a:t>Docker?</a:t>
            </a:r>
            <a:endParaRPr sz="500">
              <a:solidFill>
                <a:schemeClr val="lt1"/>
              </a:solidFill>
              <a:latin typeface="Arial"/>
              <a:ea typeface="Arial"/>
              <a:cs typeface="Arial"/>
              <a:sym typeface="Arial"/>
            </a:endParaRPr>
          </a:p>
        </p:txBody>
      </p:sp>
      <p:pic>
        <p:nvPicPr>
          <p:cNvPr id="1051" name="Google Shape;1051;p12"/>
          <p:cNvPicPr preferRelativeResize="0"/>
          <p:nvPr/>
        </p:nvPicPr>
        <p:blipFill rotWithShape="1">
          <a:blip r:embed="rId4">
            <a:alphaModFix/>
          </a:blip>
          <a:srcRect l="20061" t="11886" r="17655" b="23932"/>
          <a:stretch/>
        </p:blipFill>
        <p:spPr>
          <a:xfrm>
            <a:off x="3886611" y="4391544"/>
            <a:ext cx="295381" cy="328331"/>
          </a:xfrm>
          <a:prstGeom prst="rect">
            <a:avLst/>
          </a:prstGeom>
          <a:solidFill>
            <a:schemeClr val="lt1">
              <a:alpha val="0"/>
            </a:schemeClr>
          </a:solidFill>
          <a:ln>
            <a:noFill/>
          </a:ln>
        </p:spPr>
      </p:pic>
      <p:sp>
        <p:nvSpPr>
          <p:cNvPr id="1052" name="Google Shape;1052;p12"/>
          <p:cNvSpPr txBox="1"/>
          <p:nvPr/>
        </p:nvSpPr>
        <p:spPr>
          <a:xfrm>
            <a:off x="3883673" y="4583271"/>
            <a:ext cx="298999" cy="142216"/>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500"/>
              <a:buFont typeface="Arial"/>
              <a:buNone/>
            </a:pPr>
            <a:r>
              <a:rPr lang="fr-FR" sz="500">
                <a:solidFill>
                  <a:schemeClr val="lt1"/>
                </a:solidFill>
                <a:latin typeface="Arial"/>
                <a:ea typeface="Arial"/>
                <a:cs typeface="Arial"/>
                <a:sym typeface="Arial"/>
              </a:rPr>
              <a:t>Etc…</a:t>
            </a:r>
            <a:endParaRPr sz="500">
              <a:solidFill>
                <a:schemeClr val="lt1"/>
              </a:solidFill>
              <a:latin typeface="Arial"/>
              <a:ea typeface="Arial"/>
              <a:cs typeface="Arial"/>
              <a:sym typeface="Arial"/>
            </a:endParaRPr>
          </a:p>
        </p:txBody>
      </p:sp>
      <p:pic>
        <p:nvPicPr>
          <p:cNvPr id="1053" name="Google Shape;1053;p12"/>
          <p:cNvPicPr preferRelativeResize="0"/>
          <p:nvPr/>
        </p:nvPicPr>
        <p:blipFill rotWithShape="1">
          <a:blip r:embed="rId4">
            <a:alphaModFix/>
          </a:blip>
          <a:srcRect l="20061" t="11886" r="17655" b="23932"/>
          <a:stretch/>
        </p:blipFill>
        <p:spPr>
          <a:xfrm>
            <a:off x="2774655" y="4898979"/>
            <a:ext cx="296482" cy="329555"/>
          </a:xfrm>
          <a:prstGeom prst="rect">
            <a:avLst/>
          </a:prstGeom>
          <a:noFill/>
          <a:ln>
            <a:noFill/>
          </a:ln>
        </p:spPr>
      </p:pic>
      <p:sp>
        <p:nvSpPr>
          <p:cNvPr id="1054" name="Google Shape;1054;p12"/>
          <p:cNvSpPr txBox="1"/>
          <p:nvPr/>
        </p:nvSpPr>
        <p:spPr>
          <a:xfrm>
            <a:off x="2741726" y="5095816"/>
            <a:ext cx="390114" cy="1026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400"/>
              <a:buFont typeface="Arial"/>
              <a:buNone/>
            </a:pPr>
            <a:r>
              <a:rPr lang="fr-FR" sz="400">
                <a:solidFill>
                  <a:schemeClr val="lt1"/>
                </a:solidFill>
                <a:latin typeface="Arial"/>
                <a:ea typeface="Arial"/>
                <a:cs typeface="Arial"/>
                <a:sym typeface="Arial"/>
              </a:rPr>
              <a:t>Archi Tech</a:t>
            </a:r>
            <a:endParaRPr sz="400">
              <a:solidFill>
                <a:schemeClr val="lt1"/>
              </a:solidFill>
              <a:latin typeface="Arial"/>
              <a:ea typeface="Arial"/>
              <a:cs typeface="Arial"/>
              <a:sym typeface="Arial"/>
            </a:endParaRPr>
          </a:p>
        </p:txBody>
      </p:sp>
      <p:pic>
        <p:nvPicPr>
          <p:cNvPr id="1055" name="Google Shape;1055;p12"/>
          <p:cNvPicPr preferRelativeResize="0"/>
          <p:nvPr/>
        </p:nvPicPr>
        <p:blipFill rotWithShape="1">
          <a:blip r:embed="rId4">
            <a:alphaModFix/>
          </a:blip>
          <a:srcRect l="20061" t="11886" r="17655" b="23932"/>
          <a:stretch/>
        </p:blipFill>
        <p:spPr>
          <a:xfrm>
            <a:off x="3039301" y="4898979"/>
            <a:ext cx="296482" cy="329555"/>
          </a:xfrm>
          <a:prstGeom prst="rect">
            <a:avLst/>
          </a:prstGeom>
          <a:noFill/>
          <a:ln>
            <a:noFill/>
          </a:ln>
        </p:spPr>
      </p:pic>
      <p:sp>
        <p:nvSpPr>
          <p:cNvPr id="1056" name="Google Shape;1056;p12"/>
          <p:cNvSpPr txBox="1"/>
          <p:nvPr/>
        </p:nvSpPr>
        <p:spPr>
          <a:xfrm>
            <a:off x="3006372" y="5095816"/>
            <a:ext cx="390114" cy="1026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400"/>
              <a:buFont typeface="Arial"/>
              <a:buNone/>
            </a:pPr>
            <a:r>
              <a:rPr lang="fr-FR" sz="400">
                <a:solidFill>
                  <a:schemeClr val="lt1"/>
                </a:solidFill>
                <a:latin typeface="Arial"/>
                <a:ea typeface="Arial"/>
                <a:cs typeface="Arial"/>
                <a:sym typeface="Arial"/>
              </a:rPr>
              <a:t>Archi Tech</a:t>
            </a:r>
            <a:endParaRPr sz="400">
              <a:solidFill>
                <a:schemeClr val="lt1"/>
              </a:solidFill>
              <a:latin typeface="Arial"/>
              <a:ea typeface="Arial"/>
              <a:cs typeface="Arial"/>
              <a:sym typeface="Arial"/>
            </a:endParaRPr>
          </a:p>
        </p:txBody>
      </p:sp>
      <p:sp>
        <p:nvSpPr>
          <p:cNvPr id="1057" name="Google Shape;1057;p12"/>
          <p:cNvSpPr txBox="1"/>
          <p:nvPr/>
        </p:nvSpPr>
        <p:spPr>
          <a:xfrm>
            <a:off x="3275856" y="5095816"/>
            <a:ext cx="390114" cy="1026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400"/>
              <a:buFont typeface="Arial"/>
              <a:buNone/>
            </a:pPr>
            <a:r>
              <a:rPr lang="fr-FR" sz="400">
                <a:solidFill>
                  <a:schemeClr val="lt1"/>
                </a:solidFill>
                <a:latin typeface="Arial"/>
                <a:ea typeface="Arial"/>
                <a:cs typeface="Arial"/>
                <a:sym typeface="Arial"/>
              </a:rPr>
              <a:t>Sec Op</a:t>
            </a:r>
            <a:endParaRPr sz="400">
              <a:solidFill>
                <a:schemeClr val="lt1"/>
              </a:solidFill>
              <a:latin typeface="Arial"/>
              <a:ea typeface="Arial"/>
              <a:cs typeface="Arial"/>
              <a:sym typeface="Arial"/>
            </a:endParaRPr>
          </a:p>
        </p:txBody>
      </p:sp>
      <p:sp>
        <p:nvSpPr>
          <p:cNvPr id="1058" name="Google Shape;1058;p12"/>
          <p:cNvSpPr/>
          <p:nvPr/>
        </p:nvSpPr>
        <p:spPr>
          <a:xfrm>
            <a:off x="2764371" y="5171587"/>
            <a:ext cx="337129" cy="105598"/>
          </a:xfrm>
          <a:prstGeom prst="rect">
            <a:avLst/>
          </a:prstGeom>
          <a:noFill/>
          <a:ln>
            <a:noFill/>
          </a:ln>
        </p:spPr>
        <p:txBody>
          <a:bodyPr spcFirstLastPara="1" wrap="square" lIns="0" tIns="36000" rIns="0" bIns="36000" anchor="ctr" anchorCtr="0">
            <a:noAutofit/>
          </a:bodyPr>
          <a:lstStyle/>
          <a:p>
            <a:pPr marL="0" marR="0" lvl="0" indent="0" algn="l" rtl="0">
              <a:spcBef>
                <a:spcPts val="0"/>
              </a:spcBef>
              <a:spcAft>
                <a:spcPts val="0"/>
              </a:spcAft>
              <a:buClr>
                <a:schemeClr val="dk1"/>
              </a:buClr>
              <a:buSzPts val="400"/>
              <a:buFont typeface="Arial"/>
              <a:buNone/>
            </a:pPr>
            <a:r>
              <a:rPr lang="fr-FR" sz="400">
                <a:solidFill>
                  <a:schemeClr val="dk1"/>
                </a:solidFill>
                <a:highlight>
                  <a:schemeClr val="lt1"/>
                </a:highlight>
                <a:latin typeface="Arial"/>
                <a:ea typeface="Arial"/>
                <a:cs typeface="Arial"/>
                <a:sym typeface="Arial"/>
              </a:rPr>
              <a:t>Pierre-Olivier?</a:t>
            </a:r>
            <a:endParaRPr sz="400">
              <a:solidFill>
                <a:schemeClr val="dk1"/>
              </a:solidFill>
              <a:highlight>
                <a:schemeClr val="lt1"/>
              </a:highlight>
              <a:latin typeface="Arial"/>
              <a:ea typeface="Arial"/>
              <a:cs typeface="Arial"/>
              <a:sym typeface="Arial"/>
            </a:endParaRPr>
          </a:p>
        </p:txBody>
      </p:sp>
      <p:pic>
        <p:nvPicPr>
          <p:cNvPr id="1059" name="Google Shape;1059;p12"/>
          <p:cNvPicPr preferRelativeResize="0"/>
          <p:nvPr/>
        </p:nvPicPr>
        <p:blipFill rotWithShape="1">
          <a:blip r:embed="rId3">
            <a:alphaModFix/>
          </a:blip>
          <a:srcRect l="20061" t="11886" r="17655" b="23932"/>
          <a:stretch/>
        </p:blipFill>
        <p:spPr>
          <a:xfrm>
            <a:off x="3646472" y="4899112"/>
            <a:ext cx="296482" cy="329555"/>
          </a:xfrm>
          <a:prstGeom prst="rect">
            <a:avLst/>
          </a:prstGeom>
          <a:noFill/>
          <a:ln>
            <a:noFill/>
          </a:ln>
        </p:spPr>
      </p:pic>
      <p:sp>
        <p:nvSpPr>
          <p:cNvPr id="1060" name="Google Shape;1060;p12"/>
          <p:cNvSpPr txBox="1"/>
          <p:nvPr/>
        </p:nvSpPr>
        <p:spPr>
          <a:xfrm>
            <a:off x="3585159" y="5095816"/>
            <a:ext cx="390114" cy="1026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400"/>
              <a:buFont typeface="Arial"/>
              <a:buNone/>
            </a:pPr>
            <a:r>
              <a:rPr lang="fr-FR" sz="400">
                <a:solidFill>
                  <a:schemeClr val="lt1"/>
                </a:solidFill>
                <a:latin typeface="Arial"/>
                <a:ea typeface="Arial"/>
                <a:cs typeface="Arial"/>
                <a:sym typeface="Arial"/>
              </a:rPr>
              <a:t>Réseau</a:t>
            </a:r>
            <a:endParaRPr sz="400">
              <a:solidFill>
                <a:schemeClr val="lt1"/>
              </a:solidFill>
              <a:latin typeface="Arial"/>
              <a:ea typeface="Arial"/>
              <a:cs typeface="Arial"/>
              <a:sym typeface="Arial"/>
            </a:endParaRPr>
          </a:p>
        </p:txBody>
      </p:sp>
      <p:pic>
        <p:nvPicPr>
          <p:cNvPr id="1061" name="Google Shape;1061;p12"/>
          <p:cNvPicPr preferRelativeResize="0"/>
          <p:nvPr/>
        </p:nvPicPr>
        <p:blipFill rotWithShape="1">
          <a:blip r:embed="rId3">
            <a:alphaModFix/>
          </a:blip>
          <a:srcRect l="20061" t="11886" r="17655" b="23932"/>
          <a:stretch/>
        </p:blipFill>
        <p:spPr>
          <a:xfrm>
            <a:off x="3889236" y="4899112"/>
            <a:ext cx="296482" cy="329555"/>
          </a:xfrm>
          <a:prstGeom prst="rect">
            <a:avLst/>
          </a:prstGeom>
          <a:noFill/>
          <a:ln>
            <a:noFill/>
          </a:ln>
        </p:spPr>
      </p:pic>
      <p:sp>
        <p:nvSpPr>
          <p:cNvPr id="1062" name="Google Shape;1062;p12"/>
          <p:cNvSpPr txBox="1"/>
          <p:nvPr/>
        </p:nvSpPr>
        <p:spPr>
          <a:xfrm>
            <a:off x="3817388" y="5095816"/>
            <a:ext cx="390114" cy="1026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lt1"/>
              </a:buClr>
              <a:buSzPts val="400"/>
              <a:buFont typeface="Arial"/>
              <a:buNone/>
            </a:pPr>
            <a:r>
              <a:rPr lang="fr-FR" sz="400">
                <a:solidFill>
                  <a:schemeClr val="lt1"/>
                </a:solidFill>
                <a:latin typeface="Arial"/>
                <a:ea typeface="Arial"/>
                <a:cs typeface="Arial"/>
                <a:sym typeface="Arial"/>
              </a:rPr>
              <a:t>etc…</a:t>
            </a:r>
            <a:endParaRPr sz="400">
              <a:solidFill>
                <a:schemeClr val="lt1"/>
              </a:solidFill>
              <a:latin typeface="Arial"/>
              <a:ea typeface="Arial"/>
              <a:cs typeface="Arial"/>
              <a:sym typeface="Arial"/>
            </a:endParaRPr>
          </a:p>
        </p:txBody>
      </p:sp>
      <p:sp>
        <p:nvSpPr>
          <p:cNvPr id="1063" name="Google Shape;1063;p12"/>
          <p:cNvSpPr/>
          <p:nvPr/>
        </p:nvSpPr>
        <p:spPr>
          <a:xfrm>
            <a:off x="613999" y="4173868"/>
            <a:ext cx="1221697" cy="14028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600">
                <a:solidFill>
                  <a:srgbClr val="FFFFFF"/>
                </a:solidFill>
                <a:latin typeface="Arial"/>
                <a:ea typeface="Arial"/>
                <a:cs typeface="Arial"/>
                <a:sym typeface="Arial"/>
              </a:rPr>
              <a:t>Accompagnement opérationnel</a:t>
            </a:r>
            <a:endParaRPr/>
          </a:p>
        </p:txBody>
      </p:sp>
      <p:sp>
        <p:nvSpPr>
          <p:cNvPr id="1064" name="Google Shape;1064;p12"/>
          <p:cNvSpPr/>
          <p:nvPr/>
        </p:nvSpPr>
        <p:spPr>
          <a:xfrm>
            <a:off x="5366593" y="1640657"/>
            <a:ext cx="3528000" cy="2880000"/>
          </a:xfrm>
          <a:prstGeom prst="rect">
            <a:avLst/>
          </a:prstGeom>
          <a:solidFill>
            <a:schemeClr val="lt1"/>
          </a:solidFill>
          <a:ln w="9525"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marL="180000" marR="0" lvl="0" indent="-180000" algn="l" rtl="0">
              <a:spcBef>
                <a:spcPts val="1200"/>
              </a:spcBef>
              <a:spcAft>
                <a:spcPts val="0"/>
              </a:spcAft>
              <a:buClr>
                <a:srgbClr val="D82034"/>
              </a:buClr>
              <a:buSzPts val="1000"/>
              <a:buFont typeface="Arial"/>
              <a:buChar char="•"/>
            </a:pPr>
            <a:r>
              <a:rPr lang="fr-FR" sz="1000" b="1">
                <a:solidFill>
                  <a:srgbClr val="000000"/>
                </a:solidFill>
                <a:latin typeface="Arial"/>
                <a:ea typeface="Arial"/>
                <a:cs typeface="Arial"/>
                <a:sym typeface="Arial"/>
              </a:rPr>
              <a:t>Au niveau des applications hébergées dans le Cloud:</a:t>
            </a:r>
            <a:endParaRPr/>
          </a:p>
          <a:p>
            <a:pPr marL="396000" marR="0" lvl="1" indent="-180000" algn="l" rtl="0">
              <a:spcBef>
                <a:spcPts val="800"/>
              </a:spcBef>
              <a:spcAft>
                <a:spcPts val="0"/>
              </a:spcAft>
              <a:buClr>
                <a:srgbClr val="D82034"/>
              </a:buClr>
              <a:buSzPts val="900"/>
              <a:buFont typeface="Arial"/>
              <a:buChar char="–"/>
            </a:pPr>
            <a:r>
              <a:rPr lang="fr-FR" sz="900" b="1" i="0" u="none" strike="noStrike" cap="none">
                <a:solidFill>
                  <a:srgbClr val="000000"/>
                </a:solidFill>
                <a:latin typeface="Arial"/>
                <a:ea typeface="Arial"/>
                <a:cs typeface="Arial"/>
                <a:sym typeface="Arial"/>
              </a:rPr>
              <a:t>Un interlocuteur Cloud Ops </a:t>
            </a:r>
            <a:r>
              <a:rPr lang="fr-FR" sz="900" b="0" i="0" u="none" strike="noStrike" cap="none">
                <a:solidFill>
                  <a:srgbClr val="000000"/>
                </a:solidFill>
                <a:latin typeface="Arial"/>
                <a:ea typeface="Arial"/>
                <a:cs typeface="Arial"/>
                <a:sym typeface="Arial"/>
              </a:rPr>
              <a:t>(intégrateur?) est nommé pour chaque application passée dans le Cloud. Cet interlocuteur est formé à l’usage d’AWS, il participe à la vie de l’équipe (ex : les cérémonies agiles), il aide l’équipe Dév à monter en compétence sur le Cloud. </a:t>
            </a:r>
            <a:endParaRPr/>
          </a:p>
          <a:p>
            <a:pPr marL="396000" marR="0" lvl="1" indent="-180000" algn="l" rtl="0">
              <a:spcBef>
                <a:spcPts val="600"/>
              </a:spcBef>
              <a:spcAft>
                <a:spcPts val="0"/>
              </a:spcAft>
              <a:buClr>
                <a:srgbClr val="D82034"/>
              </a:buClr>
              <a:buSzPts val="900"/>
              <a:buFont typeface="Arial"/>
              <a:buChar char="–"/>
            </a:pPr>
            <a:r>
              <a:rPr lang="fr-FR" sz="900" b="1" i="0" u="none" strike="noStrike" cap="none">
                <a:solidFill>
                  <a:srgbClr val="000000"/>
                </a:solidFill>
                <a:latin typeface="Arial"/>
                <a:ea typeface="Arial"/>
                <a:cs typeface="Arial"/>
                <a:sym typeface="Arial"/>
              </a:rPr>
              <a:t>Un interlocuteur Cloud Dev</a:t>
            </a:r>
            <a:r>
              <a:rPr lang="fr-FR" sz="900" b="0" i="0" u="none" strike="noStrike" cap="none">
                <a:solidFill>
                  <a:srgbClr val="000000"/>
                </a:solidFill>
                <a:latin typeface="Arial"/>
                <a:ea typeface="Arial"/>
                <a:cs typeface="Arial"/>
                <a:sym typeface="Arial"/>
              </a:rPr>
              <a:t> est également identifié dans l’équipe de développement (intégrateur DDE?)</a:t>
            </a:r>
            <a:endParaRPr/>
          </a:p>
          <a:p>
            <a:pPr marL="396000" marR="0" lvl="1" indent="-180000" algn="l" rtl="0">
              <a:spcBef>
                <a:spcPts val="600"/>
              </a:spcBef>
              <a:spcAft>
                <a:spcPts val="0"/>
              </a:spcAft>
              <a:buClr>
                <a:srgbClr val="D82034"/>
              </a:buClr>
              <a:buSzPts val="900"/>
              <a:buFont typeface="Arial"/>
              <a:buChar char="–"/>
            </a:pPr>
            <a:r>
              <a:rPr lang="fr-FR" sz="900" b="1" i="0" u="none" strike="noStrike" cap="none">
                <a:solidFill>
                  <a:srgbClr val="000000"/>
                </a:solidFill>
                <a:latin typeface="Arial"/>
                <a:ea typeface="Arial"/>
                <a:cs typeface="Arial"/>
                <a:sym typeface="Arial"/>
              </a:rPr>
              <a:t>Ce binôme développe la pile CI-CD </a:t>
            </a:r>
            <a:r>
              <a:rPr lang="fr-FR" sz="900" b="0" i="0" u="none" strike="noStrike" cap="none">
                <a:solidFill>
                  <a:srgbClr val="000000"/>
                </a:solidFill>
                <a:latin typeface="Arial"/>
                <a:ea typeface="Arial"/>
                <a:cs typeface="Arial"/>
                <a:sym typeface="Arial"/>
              </a:rPr>
              <a:t>de la solution jusqu’à l’infrastructure, et assure les livraisons et mises en production.</a:t>
            </a:r>
            <a:endParaRPr/>
          </a:p>
          <a:p>
            <a:pPr marL="396000" marR="0" lvl="1" indent="-180000" algn="l" rtl="0">
              <a:spcBef>
                <a:spcPts val="600"/>
              </a:spcBef>
              <a:spcAft>
                <a:spcPts val="600"/>
              </a:spcAft>
              <a:buClr>
                <a:srgbClr val="D82034"/>
              </a:buClr>
              <a:buSzPts val="900"/>
              <a:buFont typeface="Arial"/>
              <a:buChar char="–"/>
            </a:pPr>
            <a:r>
              <a:rPr lang="fr-FR" sz="900" b="0" i="0" u="none" strike="noStrike" cap="none">
                <a:solidFill>
                  <a:srgbClr val="000000"/>
                </a:solidFill>
                <a:latin typeface="Arial"/>
                <a:ea typeface="Arial"/>
                <a:cs typeface="Arial"/>
                <a:sym typeface="Arial"/>
              </a:rPr>
              <a:t>Chaque intervenant reste attaché à sa structure hiérarchique d’origine et est affecté à temps partiel à l’équipe, sous le pilotage du product owner, et en mode agile. </a:t>
            </a:r>
            <a:endParaRPr/>
          </a:p>
        </p:txBody>
      </p:sp>
      <p:sp>
        <p:nvSpPr>
          <p:cNvPr id="1065" name="Google Shape;1065;p12"/>
          <p:cNvSpPr/>
          <p:nvPr/>
        </p:nvSpPr>
        <p:spPr>
          <a:xfrm>
            <a:off x="5464193" y="1503130"/>
            <a:ext cx="3528000" cy="2880000"/>
          </a:xfrm>
          <a:prstGeom prst="rect">
            <a:avLst/>
          </a:prstGeom>
          <a:solidFill>
            <a:srgbClr val="F2F2F2"/>
          </a:solidFill>
          <a:ln w="9525"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marL="180000" marR="0" lvl="0" indent="-180000" algn="l" rtl="0">
              <a:spcBef>
                <a:spcPts val="1200"/>
              </a:spcBef>
              <a:spcAft>
                <a:spcPts val="0"/>
              </a:spcAft>
              <a:buClr>
                <a:srgbClr val="D82034"/>
              </a:buClr>
              <a:buSzPts val="1000"/>
              <a:buFont typeface="Arial"/>
              <a:buChar char="•"/>
            </a:pPr>
            <a:r>
              <a:rPr lang="fr-FR" sz="1000" b="1" u="sng">
                <a:solidFill>
                  <a:srgbClr val="000000"/>
                </a:solidFill>
                <a:latin typeface="Arial"/>
                <a:ea typeface="Arial"/>
                <a:cs typeface="Arial"/>
                <a:sym typeface="Arial"/>
              </a:rPr>
              <a:t>Au niveau transversal</a:t>
            </a:r>
            <a:endParaRPr sz="1000" b="1">
              <a:solidFill>
                <a:srgbClr val="000000"/>
              </a:solidFill>
              <a:latin typeface="Arial"/>
              <a:ea typeface="Arial"/>
              <a:cs typeface="Arial"/>
              <a:sym typeface="Arial"/>
            </a:endParaRPr>
          </a:p>
          <a:p>
            <a:pPr marL="637200" marR="0" lvl="1" indent="-180000" algn="l" rtl="0">
              <a:spcBef>
                <a:spcPts val="2000"/>
              </a:spcBef>
              <a:spcAft>
                <a:spcPts val="0"/>
              </a:spcAft>
              <a:buClr>
                <a:srgbClr val="D82034"/>
              </a:buClr>
              <a:buSzPts val="900"/>
              <a:buFont typeface="Arial"/>
              <a:buChar char="•"/>
            </a:pPr>
            <a:r>
              <a:rPr lang="fr-FR" sz="900" b="0" i="0" u="none" strike="noStrike" cap="none">
                <a:solidFill>
                  <a:srgbClr val="000000"/>
                </a:solidFill>
                <a:latin typeface="Arial"/>
                <a:ea typeface="Arial"/>
                <a:cs typeface="Arial"/>
                <a:sym typeface="Arial"/>
              </a:rPr>
              <a:t>Construction d’une communauté Cloud pour faire rencontrer les utilisateurs et responsables de la plateforme</a:t>
            </a:r>
            <a:endParaRPr/>
          </a:p>
          <a:p>
            <a:pPr marL="637200" marR="0" lvl="1" indent="-180000" algn="l" rtl="0">
              <a:spcBef>
                <a:spcPts val="2000"/>
              </a:spcBef>
              <a:spcAft>
                <a:spcPts val="800"/>
              </a:spcAft>
              <a:buClr>
                <a:srgbClr val="D82034"/>
              </a:buClr>
              <a:buSzPts val="900"/>
              <a:buFont typeface="Arial"/>
              <a:buChar char="•"/>
            </a:pPr>
            <a:r>
              <a:rPr lang="fr-FR" sz="900" b="0" i="0" u="none" strike="noStrike" cap="none">
                <a:solidFill>
                  <a:srgbClr val="000000"/>
                </a:solidFill>
                <a:latin typeface="Arial"/>
                <a:ea typeface="Arial"/>
                <a:cs typeface="Arial"/>
                <a:sym typeface="Arial"/>
              </a:rPr>
              <a:t>La communauté Cloud prend des décisions opérationnelles. Elle est composée de doers, pas de managers</a:t>
            </a:r>
            <a:endParaRPr/>
          </a:p>
        </p:txBody>
      </p:sp>
      <p:sp>
        <p:nvSpPr>
          <p:cNvPr id="1066" name="Google Shape;1066;p12"/>
          <p:cNvSpPr/>
          <p:nvPr/>
        </p:nvSpPr>
        <p:spPr>
          <a:xfrm>
            <a:off x="5570369" y="1362439"/>
            <a:ext cx="3528000" cy="2880000"/>
          </a:xfrm>
          <a:prstGeom prst="rect">
            <a:avLst/>
          </a:prstGeom>
          <a:solidFill>
            <a:schemeClr val="lt1"/>
          </a:solidFill>
          <a:ln w="9525" cap="flat" cmpd="sng">
            <a:solidFill>
              <a:schemeClr val="accent5"/>
            </a:solidFill>
            <a:prstDash val="dash"/>
            <a:round/>
            <a:headEnd type="none" w="sm" len="sm"/>
            <a:tailEnd type="none" w="sm" len="sm"/>
          </a:ln>
        </p:spPr>
        <p:txBody>
          <a:bodyPr spcFirstLastPara="1" wrap="square" lIns="91425" tIns="91425" rIns="91425" bIns="91425" anchor="ctr" anchorCtr="0">
            <a:noAutofit/>
          </a:bodyPr>
          <a:lstStyle/>
          <a:p>
            <a:pPr marL="0" marR="0" lvl="0" indent="0" algn="ctr" rtl="0">
              <a:lnSpc>
                <a:spcPct val="120000"/>
              </a:lnSpc>
              <a:spcBef>
                <a:spcPts val="0"/>
              </a:spcBef>
              <a:spcAft>
                <a:spcPts val="0"/>
              </a:spcAft>
              <a:buNone/>
            </a:pPr>
            <a:r>
              <a:rPr lang="fr-FR" sz="1400">
                <a:solidFill>
                  <a:srgbClr val="0C0C0C"/>
                </a:solidFill>
                <a:latin typeface="Arial"/>
                <a:ea typeface="Arial"/>
                <a:cs typeface="Arial"/>
                <a:sym typeface="Arial"/>
              </a:rPr>
              <a:t>L’organisation n’est pas modifiée</a:t>
            </a:r>
            <a:endParaRPr/>
          </a:p>
          <a:p>
            <a:pPr marL="0" marR="0" lvl="0" indent="0" algn="ctr" rtl="0">
              <a:lnSpc>
                <a:spcPct val="120000"/>
              </a:lnSpc>
              <a:spcBef>
                <a:spcPts val="0"/>
              </a:spcBef>
              <a:spcAft>
                <a:spcPts val="0"/>
              </a:spcAft>
              <a:buNone/>
            </a:pPr>
            <a:r>
              <a:rPr lang="fr-FR" sz="1400">
                <a:solidFill>
                  <a:srgbClr val="0C0C0C"/>
                </a:solidFill>
                <a:latin typeface="Arial"/>
                <a:ea typeface="Arial"/>
                <a:cs typeface="Arial"/>
                <a:sym typeface="Arial"/>
              </a:rPr>
              <a:t>mais </a:t>
            </a:r>
            <a:r>
              <a:rPr lang="fr-FR" sz="1400" b="1">
                <a:solidFill>
                  <a:srgbClr val="0C0C0C"/>
                </a:solidFill>
                <a:latin typeface="Arial"/>
                <a:ea typeface="Arial"/>
                <a:cs typeface="Arial"/>
                <a:sym typeface="Arial"/>
              </a:rPr>
              <a:t>des groupes de travail multi compétences </a:t>
            </a:r>
            <a:r>
              <a:rPr lang="fr-FR" sz="1400">
                <a:solidFill>
                  <a:srgbClr val="0C0C0C"/>
                </a:solidFill>
                <a:latin typeface="Arial"/>
                <a:ea typeface="Arial"/>
                <a:cs typeface="Arial"/>
                <a:sym typeface="Arial"/>
              </a:rPr>
              <a:t>sont constitués</a:t>
            </a:r>
            <a:endParaRPr/>
          </a:p>
          <a:p>
            <a:pPr marL="0" marR="0" lvl="0" indent="0" algn="ctr" rtl="0">
              <a:spcBef>
                <a:spcPts val="1200"/>
              </a:spcBef>
              <a:spcAft>
                <a:spcPts val="0"/>
              </a:spcAft>
              <a:buNone/>
            </a:pPr>
            <a:r>
              <a:rPr lang="fr-FR" sz="1100">
                <a:solidFill>
                  <a:srgbClr val="0C0C0C"/>
                </a:solidFill>
                <a:latin typeface="Arial"/>
                <a:ea typeface="Arial"/>
                <a:cs typeface="Arial"/>
                <a:sym typeface="Arial"/>
              </a:rPr>
              <a:t>Ce modèle dans la continuité de l’existant permettra de faire du retour d’expérience et de juger s’il convient à terme d’adapter l’organisation au sein de la DSI</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0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0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0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2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5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5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5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5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5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6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6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2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2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2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2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2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3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3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3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03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03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03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3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4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4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6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1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01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01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06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06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00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03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031"/>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01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016"/>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01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01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01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017"/>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1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17"/>
          <p:cNvSpPr/>
          <p:nvPr/>
        </p:nvSpPr>
        <p:spPr>
          <a:xfrm rot="-5400000">
            <a:off x="3656675" y="-264386"/>
            <a:ext cx="2045069" cy="7127190"/>
          </a:xfrm>
          <a:prstGeom prst="rect">
            <a:avLst/>
          </a:prstGeom>
          <a:solidFill>
            <a:srgbClr val="D8D8D8">
              <a:alpha val="29803"/>
            </a:srgbClr>
          </a:solidFill>
          <a:ln w="9525" cap="flat" cmpd="sng">
            <a:solidFill>
              <a:schemeClr val="dk1"/>
            </a:solidFill>
            <a:prstDash val="dash"/>
            <a:round/>
            <a:headEnd type="none" w="sm" len="sm"/>
            <a:tailEnd type="none" w="sm" len="sm"/>
          </a:ln>
        </p:spPr>
        <p:txBody>
          <a:bodyPr spcFirstLastPara="1" wrap="square" lIns="91425" tIns="45700" rIns="91425" bIns="45700" anchor="b" anchorCtr="0">
            <a:noAutofit/>
          </a:bodyPr>
          <a:lstStyle/>
          <a:p>
            <a:pPr marL="0" marR="0" lvl="0" indent="0" algn="ctr" rtl="0">
              <a:spcBef>
                <a:spcPts val="0"/>
              </a:spcBef>
              <a:spcAft>
                <a:spcPts val="0"/>
              </a:spcAft>
              <a:buNone/>
            </a:pPr>
            <a:r>
              <a:rPr lang="fr-FR" sz="1400">
                <a:solidFill>
                  <a:srgbClr val="7F7F7F"/>
                </a:solidFill>
                <a:latin typeface="Arial"/>
                <a:ea typeface="Arial"/>
                <a:cs typeface="Arial"/>
                <a:sym typeface="Arial"/>
              </a:rPr>
              <a:t>Communauté DevSecOps</a:t>
            </a:r>
            <a:endParaRPr sz="1400">
              <a:solidFill>
                <a:srgbClr val="7F7F7F"/>
              </a:solidFill>
              <a:latin typeface="Arial"/>
              <a:ea typeface="Arial"/>
              <a:cs typeface="Arial"/>
              <a:sym typeface="Arial"/>
            </a:endParaRPr>
          </a:p>
        </p:txBody>
      </p:sp>
      <p:sp>
        <p:nvSpPr>
          <p:cNvPr id="1176" name="Google Shape;1176;p17"/>
          <p:cNvSpPr/>
          <p:nvPr/>
        </p:nvSpPr>
        <p:spPr>
          <a:xfrm>
            <a:off x="3490275" y="4524549"/>
            <a:ext cx="4752528" cy="897723"/>
          </a:xfrm>
          <a:prstGeom prst="wedgeRectCallout">
            <a:avLst>
              <a:gd name="adj1" fmla="val -86142"/>
              <a:gd name="adj2" fmla="val -74052"/>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171450" marR="0" lvl="0" indent="-171450" algn="l" rtl="0">
              <a:spcBef>
                <a:spcPts val="0"/>
              </a:spcBef>
              <a:spcAft>
                <a:spcPts val="0"/>
              </a:spcAft>
              <a:buClr>
                <a:schemeClr val="dk1"/>
              </a:buClr>
              <a:buSzPts val="800"/>
              <a:buFont typeface="Arial"/>
              <a:buChar char="•"/>
            </a:pPr>
            <a:r>
              <a:rPr lang="fr-FR" sz="800">
                <a:solidFill>
                  <a:schemeClr val="dk1"/>
                </a:solidFill>
                <a:latin typeface="Arial"/>
                <a:ea typeface="Arial"/>
                <a:cs typeface="Arial"/>
                <a:sym typeface="Arial"/>
              </a:rPr>
              <a:t>Garantit la cohérence, la viabilité économique et la pérennité des choix des équipes « socle ».</a:t>
            </a:r>
            <a:endParaRPr/>
          </a:p>
          <a:p>
            <a:pPr marL="171450" marR="0" lvl="0" indent="-171450" algn="l" rtl="0">
              <a:spcBef>
                <a:spcPts val="0"/>
              </a:spcBef>
              <a:spcAft>
                <a:spcPts val="0"/>
              </a:spcAft>
              <a:buClr>
                <a:schemeClr val="dk1"/>
              </a:buClr>
              <a:buSzPts val="800"/>
              <a:buFont typeface="Arial"/>
              <a:buChar char="•"/>
            </a:pPr>
            <a:r>
              <a:rPr lang="fr-FR" sz="800">
                <a:solidFill>
                  <a:schemeClr val="dk1"/>
                </a:solidFill>
                <a:latin typeface="Arial"/>
                <a:ea typeface="Arial"/>
                <a:cs typeface="Arial"/>
                <a:sym typeface="Arial"/>
              </a:rPr>
              <a:t>Centralise les problèmes liés à la mise en œuvre du modèle hybride, les instruire et les traiter avec les équipes produits IT. Escalader pour arbitrage si besoin et après instruction.</a:t>
            </a:r>
            <a:endParaRPr/>
          </a:p>
          <a:p>
            <a:pPr marL="171450" marR="0" lvl="0" indent="-171450" algn="l" rtl="0">
              <a:spcBef>
                <a:spcPts val="0"/>
              </a:spcBef>
              <a:spcAft>
                <a:spcPts val="0"/>
              </a:spcAft>
              <a:buClr>
                <a:schemeClr val="dk1"/>
              </a:buClr>
              <a:buSzPts val="800"/>
              <a:buFont typeface="Arial"/>
              <a:buChar char="•"/>
            </a:pPr>
            <a:r>
              <a:rPr lang="fr-FR" sz="800">
                <a:solidFill>
                  <a:schemeClr val="dk1"/>
                </a:solidFill>
                <a:latin typeface="Arial"/>
                <a:ea typeface="Arial"/>
                <a:cs typeface="Arial"/>
                <a:sym typeface="Arial"/>
              </a:rPr>
              <a:t>Organise l’accompagnement des projets clients du modèle hybride (Bonnes pratiques, choix d’Architecture et patterns, support niveau 2 à la mise en oeuvre)</a:t>
            </a:r>
            <a:endParaRPr/>
          </a:p>
          <a:p>
            <a:pPr marL="0" marR="0" lvl="0" indent="0" algn="l" rtl="0">
              <a:spcBef>
                <a:spcPts val="0"/>
              </a:spcBef>
              <a:spcAft>
                <a:spcPts val="0"/>
              </a:spcAft>
              <a:buNone/>
            </a:pPr>
            <a:endParaRPr sz="800">
              <a:solidFill>
                <a:schemeClr val="dk1"/>
              </a:solidFill>
              <a:latin typeface="Arial"/>
              <a:ea typeface="Arial"/>
              <a:cs typeface="Arial"/>
              <a:sym typeface="Arial"/>
            </a:endParaRPr>
          </a:p>
          <a:p>
            <a:pPr marL="0" marR="0" lvl="0" indent="0" algn="l" rtl="0">
              <a:spcBef>
                <a:spcPts val="0"/>
              </a:spcBef>
              <a:spcAft>
                <a:spcPts val="0"/>
              </a:spcAft>
              <a:buNone/>
            </a:pPr>
            <a:endParaRPr sz="800">
              <a:solidFill>
                <a:schemeClr val="dk1"/>
              </a:solidFill>
              <a:latin typeface="Arial"/>
              <a:ea typeface="Arial"/>
              <a:cs typeface="Arial"/>
              <a:sym typeface="Arial"/>
            </a:endParaRPr>
          </a:p>
          <a:p>
            <a:pPr marL="0" marR="0" lvl="0" indent="0" algn="l" rtl="0">
              <a:spcBef>
                <a:spcPts val="0"/>
              </a:spcBef>
              <a:spcAft>
                <a:spcPts val="0"/>
              </a:spcAft>
              <a:buNone/>
            </a:pPr>
            <a:endParaRPr sz="800">
              <a:solidFill>
                <a:schemeClr val="dk1"/>
              </a:solidFill>
              <a:latin typeface="Arial"/>
              <a:ea typeface="Arial"/>
              <a:cs typeface="Arial"/>
              <a:sym typeface="Arial"/>
            </a:endParaRPr>
          </a:p>
          <a:p>
            <a:pPr marL="0" marR="0" lvl="0" indent="0" algn="l" rtl="0">
              <a:spcBef>
                <a:spcPts val="0"/>
              </a:spcBef>
              <a:spcAft>
                <a:spcPts val="0"/>
              </a:spcAft>
              <a:buNone/>
            </a:pPr>
            <a:endParaRPr sz="800">
              <a:solidFill>
                <a:schemeClr val="dk1"/>
              </a:solidFill>
              <a:latin typeface="Arial"/>
              <a:ea typeface="Arial"/>
              <a:cs typeface="Arial"/>
              <a:sym typeface="Arial"/>
            </a:endParaRPr>
          </a:p>
        </p:txBody>
      </p:sp>
      <p:sp>
        <p:nvSpPr>
          <p:cNvPr id="1177" name="Google Shape;1177;p17"/>
          <p:cNvSpPr/>
          <p:nvPr/>
        </p:nvSpPr>
        <p:spPr>
          <a:xfrm>
            <a:off x="200512" y="705449"/>
            <a:ext cx="3255352" cy="508512"/>
          </a:xfrm>
          <a:prstGeom prst="wedgeRectCallout">
            <a:avLst>
              <a:gd name="adj1" fmla="val 18582"/>
              <a:gd name="adj2" fmla="val 246763"/>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171450" marR="0" lvl="0" indent="-171450" algn="l" rtl="0">
              <a:spcBef>
                <a:spcPts val="0"/>
              </a:spcBef>
              <a:spcAft>
                <a:spcPts val="0"/>
              </a:spcAft>
              <a:buClr>
                <a:schemeClr val="dk1"/>
              </a:buClr>
              <a:buSzPts val="800"/>
              <a:buFont typeface="Arial"/>
              <a:buChar char="•"/>
            </a:pPr>
            <a:r>
              <a:rPr lang="fr-FR" sz="800">
                <a:solidFill>
                  <a:schemeClr val="dk1"/>
                </a:solidFill>
                <a:latin typeface="Arial"/>
                <a:ea typeface="Arial"/>
                <a:cs typeface="Arial"/>
                <a:sym typeface="Arial"/>
              </a:rPr>
              <a:t>Ventile / Optimise les coûts de run des providers (FinOps)</a:t>
            </a:r>
            <a:endParaRPr/>
          </a:p>
          <a:p>
            <a:pPr marL="171450" marR="0" lvl="0" indent="-171450" algn="l" rtl="0">
              <a:spcBef>
                <a:spcPts val="0"/>
              </a:spcBef>
              <a:spcAft>
                <a:spcPts val="0"/>
              </a:spcAft>
              <a:buClr>
                <a:schemeClr val="dk1"/>
              </a:buClr>
              <a:buSzPts val="800"/>
              <a:buFont typeface="Arial"/>
              <a:buChar char="•"/>
            </a:pPr>
            <a:r>
              <a:rPr lang="fr-FR" sz="800">
                <a:solidFill>
                  <a:schemeClr val="dk1"/>
                </a:solidFill>
                <a:latin typeface="Arial"/>
                <a:ea typeface="Arial"/>
                <a:cs typeface="Arial"/>
                <a:sym typeface="Arial"/>
              </a:rPr>
              <a:t>Anime opérationnellement les product Owners IT roadmap dans le respect des principes et valeurs de l’initiative (Scrum master)</a:t>
            </a:r>
            <a:endParaRPr/>
          </a:p>
          <a:p>
            <a:pPr marL="171450" marR="0" lvl="0" indent="-120650" algn="l" rtl="0">
              <a:spcBef>
                <a:spcPts val="0"/>
              </a:spcBef>
              <a:spcAft>
                <a:spcPts val="0"/>
              </a:spcAft>
              <a:buClr>
                <a:schemeClr val="dk1"/>
              </a:buClr>
              <a:buSzPts val="800"/>
              <a:buFont typeface="Arial"/>
              <a:buNone/>
            </a:pPr>
            <a:endParaRPr sz="800">
              <a:solidFill>
                <a:schemeClr val="dk1"/>
              </a:solidFill>
              <a:latin typeface="Arial"/>
              <a:ea typeface="Arial"/>
              <a:cs typeface="Arial"/>
              <a:sym typeface="Arial"/>
            </a:endParaRPr>
          </a:p>
          <a:p>
            <a:pPr marL="0" marR="0" lvl="0" indent="0" algn="l" rtl="0">
              <a:spcBef>
                <a:spcPts val="0"/>
              </a:spcBef>
              <a:spcAft>
                <a:spcPts val="0"/>
              </a:spcAft>
              <a:buNone/>
            </a:pPr>
            <a:endParaRPr sz="800">
              <a:solidFill>
                <a:schemeClr val="dk1"/>
              </a:solidFill>
              <a:latin typeface="Arial"/>
              <a:ea typeface="Arial"/>
              <a:cs typeface="Arial"/>
              <a:sym typeface="Arial"/>
            </a:endParaRPr>
          </a:p>
        </p:txBody>
      </p:sp>
      <p:sp>
        <p:nvSpPr>
          <p:cNvPr id="1178" name="Google Shape;1178;p17"/>
          <p:cNvSpPr txBox="1">
            <a:spLocks noGrp="1"/>
          </p:cNvSpPr>
          <p:nvPr>
            <p:ph type="title"/>
          </p:nvPr>
        </p:nvSpPr>
        <p:spPr>
          <a:xfrm>
            <a:off x="195527" y="44738"/>
            <a:ext cx="8569646" cy="552656"/>
          </a:xfrm>
          <a:prstGeom prst="rect">
            <a:avLst/>
          </a:prstGeom>
          <a:noFill/>
          <a:ln>
            <a:noFill/>
          </a:ln>
        </p:spPr>
        <p:txBody>
          <a:bodyPr spcFirstLastPara="1" wrap="square" lIns="36000" tIns="36000" rIns="0" bIns="0" anchor="t" anchorCtr="0">
            <a:noAutofit/>
          </a:bodyPr>
          <a:lstStyle/>
          <a:p>
            <a:pPr marL="0" lvl="0" indent="0" algn="l" rtl="0">
              <a:spcBef>
                <a:spcPts val="0"/>
              </a:spcBef>
              <a:spcAft>
                <a:spcPts val="0"/>
              </a:spcAft>
              <a:buClr>
                <a:schemeClr val="dk2"/>
              </a:buClr>
              <a:buSzPts val="2400"/>
              <a:buFont typeface="Times New Roman"/>
              <a:buNone/>
            </a:pPr>
            <a:r>
              <a:rPr lang="fr-FR"/>
              <a:t>Principes d’organisation pour le modèle hybride</a:t>
            </a:r>
            <a:endParaRPr/>
          </a:p>
        </p:txBody>
      </p:sp>
      <p:sp>
        <p:nvSpPr>
          <p:cNvPr id="1179" name="Google Shape;1179;p17"/>
          <p:cNvSpPr/>
          <p:nvPr/>
        </p:nvSpPr>
        <p:spPr>
          <a:xfrm>
            <a:off x="5664772" y="3085771"/>
            <a:ext cx="1440160" cy="6480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400">
                <a:solidFill>
                  <a:srgbClr val="FFFFFF"/>
                </a:solidFill>
                <a:latin typeface="Arial"/>
                <a:ea typeface="Arial"/>
                <a:cs typeface="Arial"/>
                <a:sym typeface="Arial"/>
              </a:rPr>
              <a:t>Team Plateforme AWS</a:t>
            </a:r>
            <a:endParaRPr/>
          </a:p>
        </p:txBody>
      </p:sp>
      <p:sp>
        <p:nvSpPr>
          <p:cNvPr id="1180" name="Google Shape;1180;p17"/>
          <p:cNvSpPr/>
          <p:nvPr/>
        </p:nvSpPr>
        <p:spPr>
          <a:xfrm>
            <a:off x="3719912" y="3091291"/>
            <a:ext cx="1440160" cy="6480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400">
                <a:solidFill>
                  <a:srgbClr val="FFFFFF"/>
                </a:solidFill>
                <a:latin typeface="Arial"/>
                <a:ea typeface="Arial"/>
                <a:cs typeface="Arial"/>
                <a:sym typeface="Arial"/>
              </a:rPr>
              <a:t>Team Plateforme OnPrem</a:t>
            </a:r>
            <a:endParaRPr sz="1400">
              <a:solidFill>
                <a:srgbClr val="FFFFFF"/>
              </a:solidFill>
              <a:latin typeface="Arial"/>
              <a:ea typeface="Arial"/>
              <a:cs typeface="Arial"/>
              <a:sym typeface="Arial"/>
            </a:endParaRPr>
          </a:p>
        </p:txBody>
      </p:sp>
      <p:sp>
        <p:nvSpPr>
          <p:cNvPr id="1181" name="Google Shape;1181;p17"/>
          <p:cNvSpPr/>
          <p:nvPr/>
        </p:nvSpPr>
        <p:spPr>
          <a:xfrm>
            <a:off x="3000476" y="4021875"/>
            <a:ext cx="4752528" cy="3600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Arial"/>
                <a:ea typeface="Arial"/>
                <a:cs typeface="Arial"/>
                <a:sym typeface="Arial"/>
              </a:rPr>
              <a:t>Team CI/CD</a:t>
            </a:r>
            <a:endParaRPr/>
          </a:p>
        </p:txBody>
      </p:sp>
      <p:sp>
        <p:nvSpPr>
          <p:cNvPr id="1182" name="Google Shape;1182;p17"/>
          <p:cNvSpPr/>
          <p:nvPr/>
        </p:nvSpPr>
        <p:spPr>
          <a:xfrm>
            <a:off x="2928468" y="2160707"/>
            <a:ext cx="1296144" cy="648072"/>
          </a:xfrm>
          <a:prstGeom prst="rect">
            <a:avLst/>
          </a:prstGeom>
          <a:solidFill>
            <a:srgbClr val="F8D0D4"/>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a:solidFill>
                  <a:schemeClr val="dk1"/>
                </a:solidFill>
                <a:latin typeface="Arial"/>
                <a:ea typeface="Arial"/>
                <a:cs typeface="Arial"/>
                <a:sym typeface="Arial"/>
              </a:rPr>
              <a:t>Team</a:t>
            </a:r>
            <a:br>
              <a:rPr lang="fr-FR" sz="1600">
                <a:solidFill>
                  <a:schemeClr val="dk1"/>
                </a:solidFill>
                <a:latin typeface="Arial"/>
                <a:ea typeface="Arial"/>
                <a:cs typeface="Arial"/>
                <a:sym typeface="Arial"/>
              </a:rPr>
            </a:br>
            <a:r>
              <a:rPr lang="fr-FR" sz="1600">
                <a:solidFill>
                  <a:schemeClr val="dk1"/>
                </a:solidFill>
                <a:latin typeface="Arial"/>
                <a:ea typeface="Arial"/>
                <a:cs typeface="Arial"/>
                <a:sym typeface="Arial"/>
              </a:rPr>
              <a:t> Projet 1</a:t>
            </a:r>
            <a:endParaRPr/>
          </a:p>
        </p:txBody>
      </p:sp>
      <p:sp>
        <p:nvSpPr>
          <p:cNvPr id="1183" name="Google Shape;1183;p17"/>
          <p:cNvSpPr/>
          <p:nvPr/>
        </p:nvSpPr>
        <p:spPr>
          <a:xfrm>
            <a:off x="4728668" y="2152535"/>
            <a:ext cx="1296144" cy="648072"/>
          </a:xfrm>
          <a:prstGeom prst="rect">
            <a:avLst/>
          </a:prstGeom>
          <a:solidFill>
            <a:srgbClr val="F8D0D4"/>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a:solidFill>
                  <a:schemeClr val="dk1"/>
                </a:solidFill>
                <a:latin typeface="Arial"/>
                <a:ea typeface="Arial"/>
                <a:cs typeface="Arial"/>
                <a:sym typeface="Arial"/>
              </a:rPr>
              <a:t>Team </a:t>
            </a:r>
            <a:br>
              <a:rPr lang="fr-FR" sz="1600">
                <a:solidFill>
                  <a:schemeClr val="dk1"/>
                </a:solidFill>
                <a:latin typeface="Arial"/>
                <a:ea typeface="Arial"/>
                <a:cs typeface="Arial"/>
                <a:sym typeface="Arial"/>
              </a:rPr>
            </a:br>
            <a:r>
              <a:rPr lang="fr-FR" sz="1600">
                <a:solidFill>
                  <a:schemeClr val="dk1"/>
                </a:solidFill>
                <a:latin typeface="Arial"/>
                <a:ea typeface="Arial"/>
                <a:cs typeface="Arial"/>
                <a:sym typeface="Arial"/>
              </a:rPr>
              <a:t>Projet 2</a:t>
            </a:r>
            <a:endParaRPr/>
          </a:p>
        </p:txBody>
      </p:sp>
      <p:sp>
        <p:nvSpPr>
          <p:cNvPr id="1184" name="Google Shape;1184;p17"/>
          <p:cNvSpPr/>
          <p:nvPr/>
        </p:nvSpPr>
        <p:spPr>
          <a:xfrm>
            <a:off x="6384852" y="2161169"/>
            <a:ext cx="1296144" cy="648072"/>
          </a:xfrm>
          <a:prstGeom prst="rect">
            <a:avLst/>
          </a:prstGeom>
          <a:solidFill>
            <a:srgbClr val="F8D0D4"/>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600">
                <a:solidFill>
                  <a:schemeClr val="dk1"/>
                </a:solidFill>
                <a:latin typeface="Arial"/>
                <a:ea typeface="Arial"/>
                <a:cs typeface="Arial"/>
                <a:sym typeface="Arial"/>
              </a:rPr>
              <a:t>Team </a:t>
            </a:r>
            <a:br>
              <a:rPr lang="fr-FR" sz="1600">
                <a:solidFill>
                  <a:schemeClr val="dk1"/>
                </a:solidFill>
                <a:latin typeface="Arial"/>
                <a:ea typeface="Arial"/>
                <a:cs typeface="Arial"/>
                <a:sym typeface="Arial"/>
              </a:rPr>
            </a:br>
            <a:r>
              <a:rPr lang="fr-FR" sz="1600">
                <a:solidFill>
                  <a:schemeClr val="dk1"/>
                </a:solidFill>
                <a:latin typeface="Arial"/>
                <a:ea typeface="Arial"/>
                <a:cs typeface="Arial"/>
                <a:sym typeface="Arial"/>
              </a:rPr>
              <a:t>Projet 3</a:t>
            </a:r>
            <a:endParaRPr/>
          </a:p>
        </p:txBody>
      </p:sp>
      <p:sp>
        <p:nvSpPr>
          <p:cNvPr id="1185" name="Google Shape;1185;p17"/>
          <p:cNvSpPr/>
          <p:nvPr/>
        </p:nvSpPr>
        <p:spPr>
          <a:xfrm rot="-5400000">
            <a:off x="4331980" y="3780676"/>
            <a:ext cx="216024" cy="194366"/>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186" name="Google Shape;1186;p17"/>
          <p:cNvSpPr/>
          <p:nvPr/>
        </p:nvSpPr>
        <p:spPr>
          <a:xfrm rot="-5400000">
            <a:off x="6276840" y="3780676"/>
            <a:ext cx="216024" cy="194366"/>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187" name="Google Shape;1187;p17"/>
          <p:cNvSpPr/>
          <p:nvPr/>
        </p:nvSpPr>
        <p:spPr>
          <a:xfrm rot="-5400000">
            <a:off x="3916346" y="2860510"/>
            <a:ext cx="216024" cy="194366"/>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188" name="Google Shape;1188;p17"/>
          <p:cNvSpPr/>
          <p:nvPr/>
        </p:nvSpPr>
        <p:spPr>
          <a:xfrm rot="-6449940">
            <a:off x="5791635" y="2832791"/>
            <a:ext cx="216024" cy="194366"/>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189" name="Google Shape;1189;p17"/>
          <p:cNvSpPr/>
          <p:nvPr/>
        </p:nvSpPr>
        <p:spPr>
          <a:xfrm rot="-4796206">
            <a:off x="6871757" y="2844573"/>
            <a:ext cx="216024" cy="194366"/>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190" name="Google Shape;1190;p17"/>
          <p:cNvSpPr/>
          <p:nvPr/>
        </p:nvSpPr>
        <p:spPr>
          <a:xfrm rot="-5400000">
            <a:off x="2734461" y="3299175"/>
            <a:ext cx="1155868" cy="194366"/>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191" name="Google Shape;1191;p17"/>
          <p:cNvSpPr/>
          <p:nvPr/>
        </p:nvSpPr>
        <p:spPr>
          <a:xfrm rot="-5400000">
            <a:off x="4840646" y="3305998"/>
            <a:ext cx="1155868" cy="194366"/>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192" name="Google Shape;1192;p17"/>
          <p:cNvSpPr/>
          <p:nvPr/>
        </p:nvSpPr>
        <p:spPr>
          <a:xfrm rot="-5400000">
            <a:off x="6857004" y="3305998"/>
            <a:ext cx="1155868" cy="194366"/>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193" name="Google Shape;1193;p17"/>
          <p:cNvSpPr/>
          <p:nvPr/>
        </p:nvSpPr>
        <p:spPr>
          <a:xfrm rot="-5400000">
            <a:off x="6882233" y="1891175"/>
            <a:ext cx="251032" cy="194366"/>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194" name="Google Shape;1194;p17"/>
          <p:cNvSpPr/>
          <p:nvPr/>
        </p:nvSpPr>
        <p:spPr>
          <a:xfrm rot="-5400000">
            <a:off x="5251224" y="1891175"/>
            <a:ext cx="251032" cy="194366"/>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195" name="Google Shape;1195;p17"/>
          <p:cNvSpPr/>
          <p:nvPr/>
        </p:nvSpPr>
        <p:spPr>
          <a:xfrm rot="-5400000">
            <a:off x="3413579" y="1866255"/>
            <a:ext cx="278935" cy="194366"/>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pic>
        <p:nvPicPr>
          <p:cNvPr id="1196" name="Google Shape;1196;p17"/>
          <p:cNvPicPr preferRelativeResize="0"/>
          <p:nvPr/>
        </p:nvPicPr>
        <p:blipFill rotWithShape="1">
          <a:blip r:embed="rId3">
            <a:alphaModFix/>
          </a:blip>
          <a:srcRect/>
          <a:stretch/>
        </p:blipFill>
        <p:spPr>
          <a:xfrm>
            <a:off x="345614" y="2947383"/>
            <a:ext cx="563412" cy="563412"/>
          </a:xfrm>
          <a:prstGeom prst="rect">
            <a:avLst/>
          </a:prstGeom>
          <a:noFill/>
          <a:ln>
            <a:noFill/>
          </a:ln>
        </p:spPr>
      </p:pic>
      <p:sp>
        <p:nvSpPr>
          <p:cNvPr id="1197" name="Google Shape;1197;p17"/>
          <p:cNvSpPr/>
          <p:nvPr/>
        </p:nvSpPr>
        <p:spPr>
          <a:xfrm>
            <a:off x="2854588" y="2059786"/>
            <a:ext cx="216024" cy="210290"/>
          </a:xfrm>
          <a:prstGeom prst="ellipse">
            <a:avLst/>
          </a:prstGeom>
          <a:solidFill>
            <a:srgbClr val="D8D8D8"/>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198" name="Google Shape;1198;p17"/>
          <p:cNvSpPr/>
          <p:nvPr/>
        </p:nvSpPr>
        <p:spPr>
          <a:xfrm>
            <a:off x="4637998" y="2068788"/>
            <a:ext cx="216024" cy="210290"/>
          </a:xfrm>
          <a:prstGeom prst="ellipse">
            <a:avLst/>
          </a:prstGeom>
          <a:solidFill>
            <a:srgbClr val="D8D8D8"/>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199" name="Google Shape;1199;p17"/>
          <p:cNvSpPr/>
          <p:nvPr/>
        </p:nvSpPr>
        <p:spPr>
          <a:xfrm>
            <a:off x="6321124" y="2066384"/>
            <a:ext cx="216024" cy="210290"/>
          </a:xfrm>
          <a:prstGeom prst="ellipse">
            <a:avLst/>
          </a:prstGeom>
          <a:solidFill>
            <a:srgbClr val="D8D8D8"/>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00" name="Google Shape;1200;p17"/>
          <p:cNvSpPr/>
          <p:nvPr/>
        </p:nvSpPr>
        <p:spPr>
          <a:xfrm rot="-5400000">
            <a:off x="700371" y="3073816"/>
            <a:ext cx="2115742" cy="347911"/>
          </a:xfrm>
          <a:prstGeom prst="rect">
            <a:avLst/>
          </a:prstGeom>
          <a:solidFill>
            <a:srgbClr val="BFBFB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400">
                <a:solidFill>
                  <a:srgbClr val="FFFFFF"/>
                </a:solidFill>
                <a:latin typeface="Arial"/>
                <a:ea typeface="Arial"/>
                <a:cs typeface="Arial"/>
                <a:sym typeface="Arial"/>
              </a:rPr>
              <a:t>Design Authority</a:t>
            </a:r>
            <a:endParaRPr sz="1400">
              <a:solidFill>
                <a:srgbClr val="FFFFFF"/>
              </a:solidFill>
              <a:latin typeface="Arial"/>
              <a:ea typeface="Arial"/>
              <a:cs typeface="Arial"/>
              <a:sym typeface="Arial"/>
            </a:endParaRPr>
          </a:p>
        </p:txBody>
      </p:sp>
      <p:sp>
        <p:nvSpPr>
          <p:cNvPr id="1201" name="Google Shape;1201;p17"/>
          <p:cNvSpPr txBox="1"/>
          <p:nvPr/>
        </p:nvSpPr>
        <p:spPr>
          <a:xfrm>
            <a:off x="208613" y="3519187"/>
            <a:ext cx="87353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100">
                <a:solidFill>
                  <a:schemeClr val="dk1"/>
                </a:solidFill>
                <a:latin typeface="Arial"/>
                <a:ea typeface="Arial"/>
                <a:cs typeface="Arial"/>
                <a:sym typeface="Arial"/>
              </a:rPr>
              <a:t>CoDir DSI</a:t>
            </a:r>
            <a:endParaRPr/>
          </a:p>
        </p:txBody>
      </p:sp>
      <p:sp>
        <p:nvSpPr>
          <p:cNvPr id="1202" name="Google Shape;1202;p17"/>
          <p:cNvSpPr txBox="1"/>
          <p:nvPr/>
        </p:nvSpPr>
        <p:spPr>
          <a:xfrm>
            <a:off x="730457" y="2260987"/>
            <a:ext cx="462423"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100">
                <a:solidFill>
                  <a:schemeClr val="dk1"/>
                </a:solidFill>
                <a:latin typeface="Arial"/>
                <a:ea typeface="Arial"/>
                <a:cs typeface="Arial"/>
                <a:sym typeface="Arial"/>
              </a:rPr>
              <a:t>DSI</a:t>
            </a:r>
            <a:endParaRPr/>
          </a:p>
        </p:txBody>
      </p:sp>
      <p:pic>
        <p:nvPicPr>
          <p:cNvPr id="1203" name="Google Shape;1203;p17"/>
          <p:cNvPicPr preferRelativeResize="0"/>
          <p:nvPr/>
        </p:nvPicPr>
        <p:blipFill rotWithShape="1">
          <a:blip r:embed="rId4">
            <a:alphaModFix/>
          </a:blip>
          <a:srcRect/>
          <a:stretch/>
        </p:blipFill>
        <p:spPr>
          <a:xfrm>
            <a:off x="3360716" y="1329319"/>
            <a:ext cx="476731" cy="476731"/>
          </a:xfrm>
          <a:prstGeom prst="rect">
            <a:avLst/>
          </a:prstGeom>
          <a:noFill/>
          <a:ln>
            <a:noFill/>
          </a:ln>
        </p:spPr>
      </p:pic>
      <p:pic>
        <p:nvPicPr>
          <p:cNvPr id="1204" name="Google Shape;1204;p17"/>
          <p:cNvPicPr preferRelativeResize="0"/>
          <p:nvPr/>
        </p:nvPicPr>
        <p:blipFill rotWithShape="1">
          <a:blip r:embed="rId5">
            <a:alphaModFix/>
          </a:blip>
          <a:srcRect/>
          <a:stretch/>
        </p:blipFill>
        <p:spPr>
          <a:xfrm>
            <a:off x="5159848" y="1345332"/>
            <a:ext cx="415470" cy="415470"/>
          </a:xfrm>
          <a:prstGeom prst="rect">
            <a:avLst/>
          </a:prstGeom>
          <a:noFill/>
          <a:ln>
            <a:noFill/>
          </a:ln>
        </p:spPr>
      </p:pic>
      <p:pic>
        <p:nvPicPr>
          <p:cNvPr id="1205" name="Google Shape;1205;p17"/>
          <p:cNvPicPr preferRelativeResize="0"/>
          <p:nvPr/>
        </p:nvPicPr>
        <p:blipFill rotWithShape="1">
          <a:blip r:embed="rId6">
            <a:alphaModFix/>
          </a:blip>
          <a:srcRect/>
          <a:stretch/>
        </p:blipFill>
        <p:spPr>
          <a:xfrm>
            <a:off x="6792203" y="1413591"/>
            <a:ext cx="415018" cy="415018"/>
          </a:xfrm>
          <a:prstGeom prst="rect">
            <a:avLst/>
          </a:prstGeom>
          <a:noFill/>
          <a:ln>
            <a:noFill/>
          </a:ln>
        </p:spPr>
      </p:pic>
      <p:cxnSp>
        <p:nvCxnSpPr>
          <p:cNvPr id="1206" name="Google Shape;1206;p17"/>
          <p:cNvCxnSpPr>
            <a:stCxn id="1196" idx="3"/>
            <a:endCxn id="1207" idx="2"/>
          </p:cNvCxnSpPr>
          <p:nvPr/>
        </p:nvCxnSpPr>
        <p:spPr>
          <a:xfrm>
            <a:off x="909026" y="3229089"/>
            <a:ext cx="486900" cy="0"/>
          </a:xfrm>
          <a:prstGeom prst="straightConnector1">
            <a:avLst/>
          </a:prstGeom>
          <a:noFill/>
          <a:ln w="19050" cap="flat" cmpd="sng">
            <a:solidFill>
              <a:srgbClr val="BBBBBB"/>
            </a:solidFill>
            <a:prstDash val="solid"/>
            <a:round/>
            <a:headEnd type="triangle" w="med" len="med"/>
            <a:tailEnd type="triangle" w="med" len="med"/>
          </a:ln>
        </p:spPr>
      </p:cxnSp>
      <p:cxnSp>
        <p:nvCxnSpPr>
          <p:cNvPr id="1208" name="Google Shape;1208;p17"/>
          <p:cNvCxnSpPr>
            <a:stCxn id="1196" idx="0"/>
          </p:cNvCxnSpPr>
          <p:nvPr/>
        </p:nvCxnSpPr>
        <p:spPr>
          <a:xfrm rot="10800000" flipH="1">
            <a:off x="627320" y="2596683"/>
            <a:ext cx="7500" cy="350700"/>
          </a:xfrm>
          <a:prstGeom prst="straightConnector1">
            <a:avLst/>
          </a:prstGeom>
          <a:noFill/>
          <a:ln w="19050" cap="flat" cmpd="sng">
            <a:solidFill>
              <a:srgbClr val="BBBBBB"/>
            </a:solidFill>
            <a:prstDash val="solid"/>
            <a:round/>
            <a:headEnd type="triangle" w="med" len="med"/>
            <a:tailEnd type="triangle" w="med" len="med"/>
          </a:ln>
        </p:spPr>
      </p:cxnSp>
      <p:sp>
        <p:nvSpPr>
          <p:cNvPr id="1209" name="Google Shape;1209;p17"/>
          <p:cNvSpPr/>
          <p:nvPr/>
        </p:nvSpPr>
        <p:spPr>
          <a:xfrm>
            <a:off x="4086365" y="2659943"/>
            <a:ext cx="216024" cy="210290"/>
          </a:xfrm>
          <a:prstGeom prst="ellipse">
            <a:avLst/>
          </a:prstGeom>
          <a:solidFill>
            <a:srgbClr val="F8D0D4"/>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10" name="Google Shape;1210;p17"/>
          <p:cNvSpPr/>
          <p:nvPr/>
        </p:nvSpPr>
        <p:spPr>
          <a:xfrm>
            <a:off x="4834039" y="3008932"/>
            <a:ext cx="216024" cy="210290"/>
          </a:xfrm>
          <a:prstGeom prst="ellipse">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050">
                <a:solidFill>
                  <a:srgbClr val="000000"/>
                </a:solidFill>
                <a:latin typeface="Arial"/>
                <a:ea typeface="Arial"/>
                <a:cs typeface="Arial"/>
                <a:sym typeface="Arial"/>
              </a:rPr>
              <a:t>B</a:t>
            </a:r>
            <a:endParaRPr/>
          </a:p>
        </p:txBody>
      </p:sp>
      <p:sp>
        <p:nvSpPr>
          <p:cNvPr id="1211" name="Google Shape;1211;p17"/>
          <p:cNvSpPr/>
          <p:nvPr/>
        </p:nvSpPr>
        <p:spPr>
          <a:xfrm>
            <a:off x="6693870" y="3001913"/>
            <a:ext cx="216024" cy="210290"/>
          </a:xfrm>
          <a:prstGeom prst="ellipse">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050">
                <a:solidFill>
                  <a:srgbClr val="000000"/>
                </a:solidFill>
                <a:latin typeface="Arial"/>
                <a:ea typeface="Arial"/>
                <a:cs typeface="Arial"/>
                <a:sym typeface="Arial"/>
              </a:rPr>
              <a:t>C</a:t>
            </a:r>
            <a:endParaRPr/>
          </a:p>
        </p:txBody>
      </p:sp>
      <p:sp>
        <p:nvSpPr>
          <p:cNvPr id="1212" name="Google Shape;1212;p17"/>
          <p:cNvSpPr/>
          <p:nvPr/>
        </p:nvSpPr>
        <p:spPr>
          <a:xfrm>
            <a:off x="2892464" y="4102483"/>
            <a:ext cx="216024" cy="210290"/>
          </a:xfrm>
          <a:prstGeom prst="ellipse">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050">
                <a:solidFill>
                  <a:srgbClr val="000000"/>
                </a:solidFill>
                <a:latin typeface="Arial"/>
                <a:ea typeface="Arial"/>
                <a:cs typeface="Arial"/>
                <a:sym typeface="Arial"/>
              </a:rPr>
              <a:t>A</a:t>
            </a:r>
            <a:endParaRPr/>
          </a:p>
        </p:txBody>
      </p:sp>
      <p:grpSp>
        <p:nvGrpSpPr>
          <p:cNvPr id="1213" name="Google Shape;1213;p17"/>
          <p:cNvGrpSpPr/>
          <p:nvPr/>
        </p:nvGrpSpPr>
        <p:grpSpPr>
          <a:xfrm>
            <a:off x="3641024" y="645056"/>
            <a:ext cx="5755512" cy="700276"/>
            <a:chOff x="308320" y="737310"/>
            <a:chExt cx="5683504" cy="700276"/>
          </a:xfrm>
        </p:grpSpPr>
        <p:sp>
          <p:nvSpPr>
            <p:cNvPr id="1214" name="Google Shape;1214;p17"/>
            <p:cNvSpPr/>
            <p:nvPr/>
          </p:nvSpPr>
          <p:spPr>
            <a:xfrm>
              <a:off x="308320" y="776029"/>
              <a:ext cx="357646" cy="194366"/>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15" name="Google Shape;1215;p17"/>
            <p:cNvSpPr txBox="1"/>
            <p:nvPr/>
          </p:nvSpPr>
          <p:spPr>
            <a:xfrm>
              <a:off x="673534" y="742407"/>
              <a:ext cx="150519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100">
                  <a:solidFill>
                    <a:schemeClr val="dk1"/>
                  </a:solidFill>
                  <a:latin typeface="Arial"/>
                  <a:ea typeface="Arial"/>
                  <a:cs typeface="Arial"/>
                  <a:sym typeface="Arial"/>
                </a:rPr>
                <a:t>Fourniture de produit</a:t>
              </a:r>
              <a:endParaRPr/>
            </a:p>
          </p:txBody>
        </p:sp>
        <p:sp>
          <p:nvSpPr>
            <p:cNvPr id="1216" name="Google Shape;1216;p17"/>
            <p:cNvSpPr/>
            <p:nvPr/>
          </p:nvSpPr>
          <p:spPr>
            <a:xfrm>
              <a:off x="365004" y="1076505"/>
              <a:ext cx="216024" cy="210290"/>
            </a:xfrm>
            <a:prstGeom prst="ellipse">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17" name="Google Shape;1217;p17"/>
            <p:cNvSpPr txBox="1"/>
            <p:nvPr/>
          </p:nvSpPr>
          <p:spPr>
            <a:xfrm>
              <a:off x="660010" y="1037634"/>
              <a:ext cx="143049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100">
                  <a:solidFill>
                    <a:schemeClr val="dk1"/>
                  </a:solidFill>
                  <a:latin typeface="Arial"/>
                  <a:ea typeface="Arial"/>
                  <a:cs typeface="Arial"/>
                  <a:sym typeface="Arial"/>
                </a:rPr>
                <a:t>Product Owner IT</a:t>
              </a:r>
              <a:endParaRPr/>
            </a:p>
          </p:txBody>
        </p:sp>
        <p:sp>
          <p:nvSpPr>
            <p:cNvPr id="1218" name="Google Shape;1218;p17"/>
            <p:cNvSpPr/>
            <p:nvPr/>
          </p:nvSpPr>
          <p:spPr>
            <a:xfrm>
              <a:off x="4219681" y="771069"/>
              <a:ext cx="216024" cy="210290"/>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19" name="Google Shape;1219;p17"/>
            <p:cNvSpPr txBox="1"/>
            <p:nvPr/>
          </p:nvSpPr>
          <p:spPr>
            <a:xfrm>
              <a:off x="4485771" y="742407"/>
              <a:ext cx="143049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100">
                  <a:solidFill>
                    <a:schemeClr val="dk1"/>
                  </a:solidFill>
                  <a:latin typeface="Arial"/>
                  <a:ea typeface="Arial"/>
                  <a:cs typeface="Arial"/>
                  <a:sym typeface="Arial"/>
                </a:rPr>
                <a:t>Référent Cloud</a:t>
              </a:r>
              <a:endParaRPr sz="1100">
                <a:solidFill>
                  <a:schemeClr val="dk1"/>
                </a:solidFill>
                <a:latin typeface="Arial"/>
                <a:ea typeface="Arial"/>
                <a:cs typeface="Arial"/>
                <a:sym typeface="Arial"/>
              </a:endParaRPr>
            </a:p>
          </p:txBody>
        </p:sp>
        <p:sp>
          <p:nvSpPr>
            <p:cNvPr id="1220" name="Google Shape;1220;p17"/>
            <p:cNvSpPr/>
            <p:nvPr/>
          </p:nvSpPr>
          <p:spPr>
            <a:xfrm>
              <a:off x="2210985" y="776181"/>
              <a:ext cx="216024" cy="210290"/>
            </a:xfrm>
            <a:prstGeom prst="ellipse">
              <a:avLst/>
            </a:prstGeom>
            <a:solidFill>
              <a:srgbClr val="D8D8D8"/>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21" name="Google Shape;1221;p17"/>
            <p:cNvSpPr txBox="1"/>
            <p:nvPr/>
          </p:nvSpPr>
          <p:spPr>
            <a:xfrm>
              <a:off x="2505991" y="737310"/>
              <a:ext cx="163396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100">
                  <a:solidFill>
                    <a:schemeClr val="dk1"/>
                  </a:solidFill>
                  <a:latin typeface="Arial"/>
                  <a:ea typeface="Arial"/>
                  <a:cs typeface="Arial"/>
                  <a:sym typeface="Arial"/>
                </a:rPr>
                <a:t>Product Owner Métier</a:t>
              </a:r>
              <a:endParaRPr/>
            </a:p>
          </p:txBody>
        </p:sp>
        <p:sp>
          <p:nvSpPr>
            <p:cNvPr id="1222" name="Google Shape;1222;p17"/>
            <p:cNvSpPr/>
            <p:nvPr/>
          </p:nvSpPr>
          <p:spPr>
            <a:xfrm>
              <a:off x="2218414" y="1088954"/>
              <a:ext cx="216024" cy="210290"/>
            </a:xfrm>
            <a:prstGeom prst="ellipse">
              <a:avLst/>
            </a:prstGeom>
            <a:solidFill>
              <a:srgbClr val="F8D0D4"/>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23" name="Google Shape;1223;p17"/>
            <p:cNvSpPr txBox="1"/>
            <p:nvPr/>
          </p:nvSpPr>
          <p:spPr>
            <a:xfrm>
              <a:off x="2560590" y="1006699"/>
              <a:ext cx="1686362"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100">
                  <a:solidFill>
                    <a:schemeClr val="dk1"/>
                  </a:solidFill>
                  <a:latin typeface="Arial"/>
                  <a:ea typeface="Arial"/>
                  <a:cs typeface="Arial"/>
                  <a:sym typeface="Arial"/>
                </a:rPr>
                <a:t>Utilisateur Produits IT (Binôme DevOps)</a:t>
              </a:r>
              <a:endParaRPr/>
            </a:p>
          </p:txBody>
        </p:sp>
        <p:sp>
          <p:nvSpPr>
            <p:cNvPr id="1224" name="Google Shape;1224;p17"/>
            <p:cNvSpPr/>
            <p:nvPr/>
          </p:nvSpPr>
          <p:spPr>
            <a:xfrm>
              <a:off x="4225180" y="1080352"/>
              <a:ext cx="216024" cy="210290"/>
            </a:xfrm>
            <a:prstGeom prst="ellipse">
              <a:avLst/>
            </a:prstGeom>
            <a:solidFill>
              <a:schemeClr val="dk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25" name="Google Shape;1225;p17"/>
            <p:cNvSpPr txBox="1"/>
            <p:nvPr/>
          </p:nvSpPr>
          <p:spPr>
            <a:xfrm>
              <a:off x="4561333" y="1051905"/>
              <a:ext cx="143049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100">
                  <a:solidFill>
                    <a:schemeClr val="dk1"/>
                  </a:solidFill>
                  <a:latin typeface="Arial"/>
                  <a:ea typeface="Arial"/>
                  <a:cs typeface="Arial"/>
                  <a:sym typeface="Arial"/>
                </a:rPr>
                <a:t>Supports</a:t>
              </a:r>
              <a:endParaRPr/>
            </a:p>
          </p:txBody>
        </p:sp>
      </p:grpSp>
      <p:sp>
        <p:nvSpPr>
          <p:cNvPr id="1226" name="Google Shape;1226;p17"/>
          <p:cNvSpPr/>
          <p:nvPr/>
        </p:nvSpPr>
        <p:spPr>
          <a:xfrm>
            <a:off x="4665648" y="2659943"/>
            <a:ext cx="216024" cy="210290"/>
          </a:xfrm>
          <a:prstGeom prst="ellipse">
            <a:avLst/>
          </a:prstGeom>
          <a:solidFill>
            <a:srgbClr val="F8D0D4"/>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27" name="Google Shape;1227;p17"/>
          <p:cNvSpPr/>
          <p:nvPr/>
        </p:nvSpPr>
        <p:spPr>
          <a:xfrm>
            <a:off x="6356525" y="2672509"/>
            <a:ext cx="216024" cy="210290"/>
          </a:xfrm>
          <a:prstGeom prst="ellipse">
            <a:avLst/>
          </a:prstGeom>
          <a:solidFill>
            <a:srgbClr val="F8D0D4"/>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28" name="Google Shape;1228;p17"/>
          <p:cNvSpPr/>
          <p:nvPr/>
        </p:nvSpPr>
        <p:spPr>
          <a:xfrm rot="-5400000">
            <a:off x="1045366" y="3124332"/>
            <a:ext cx="2115742" cy="251002"/>
          </a:xfrm>
          <a:prstGeom prst="rect">
            <a:avLst/>
          </a:prstGeom>
          <a:solidFill>
            <a:srgbClr val="BFBFB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400">
                <a:solidFill>
                  <a:srgbClr val="FFFFFF"/>
                </a:solidFill>
                <a:latin typeface="Arial"/>
                <a:ea typeface="Arial"/>
                <a:cs typeface="Arial"/>
                <a:sym typeface="Arial"/>
              </a:rPr>
              <a:t>Change Management</a:t>
            </a:r>
            <a:endParaRPr/>
          </a:p>
        </p:txBody>
      </p:sp>
      <p:sp>
        <p:nvSpPr>
          <p:cNvPr id="1229" name="Google Shape;1229;p17"/>
          <p:cNvSpPr/>
          <p:nvPr/>
        </p:nvSpPr>
        <p:spPr>
          <a:xfrm>
            <a:off x="195527" y="1291960"/>
            <a:ext cx="3165189" cy="691232"/>
          </a:xfrm>
          <a:prstGeom prst="wedgeRectCallout">
            <a:avLst>
              <a:gd name="adj1" fmla="val 9962"/>
              <a:gd name="adj2" fmla="val 79577"/>
            </a:avLst>
          </a:prstGeom>
          <a:solidFill>
            <a:schemeClr val="lt1">
              <a:alpha val="80000"/>
            </a:schemeClr>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171450" marR="0" lvl="0" indent="-171450" algn="l" rtl="0">
              <a:spcBef>
                <a:spcPts val="0"/>
              </a:spcBef>
              <a:spcAft>
                <a:spcPts val="0"/>
              </a:spcAft>
              <a:buClr>
                <a:schemeClr val="dk1"/>
              </a:buClr>
              <a:buSzPts val="800"/>
              <a:buFont typeface="Arial"/>
              <a:buChar char="•"/>
            </a:pPr>
            <a:r>
              <a:rPr lang="fr-FR" sz="800">
                <a:solidFill>
                  <a:schemeClr val="dk1"/>
                </a:solidFill>
                <a:latin typeface="Arial"/>
                <a:ea typeface="Arial"/>
                <a:cs typeface="Arial"/>
                <a:sym typeface="Arial"/>
              </a:rPr>
              <a:t>Identifie les besoins de formation et gère l’évolution des compétences</a:t>
            </a:r>
            <a:endParaRPr/>
          </a:p>
          <a:p>
            <a:pPr marL="171450" marR="0" lvl="0" indent="-171450" algn="l" rtl="0">
              <a:spcBef>
                <a:spcPts val="0"/>
              </a:spcBef>
              <a:spcAft>
                <a:spcPts val="0"/>
              </a:spcAft>
              <a:buClr>
                <a:schemeClr val="dk1"/>
              </a:buClr>
              <a:buSzPts val="800"/>
              <a:buFont typeface="Arial"/>
              <a:buChar char="•"/>
            </a:pPr>
            <a:r>
              <a:rPr lang="fr-FR" sz="800">
                <a:solidFill>
                  <a:schemeClr val="dk1"/>
                </a:solidFill>
                <a:latin typeface="Arial"/>
                <a:ea typeface="Arial"/>
                <a:cs typeface="Arial"/>
                <a:sym typeface="Arial"/>
              </a:rPr>
              <a:t>Reporte sur l’avancement des produits IT</a:t>
            </a:r>
            <a:endParaRPr/>
          </a:p>
          <a:p>
            <a:pPr marL="171450" marR="0" lvl="0" indent="-171450" algn="l" rtl="0">
              <a:spcBef>
                <a:spcPts val="0"/>
              </a:spcBef>
              <a:spcAft>
                <a:spcPts val="0"/>
              </a:spcAft>
              <a:buClr>
                <a:schemeClr val="dk1"/>
              </a:buClr>
              <a:buSzPts val="800"/>
              <a:buFont typeface="Arial"/>
              <a:buChar char="•"/>
            </a:pPr>
            <a:r>
              <a:rPr lang="fr-FR" sz="800">
                <a:solidFill>
                  <a:schemeClr val="dk1"/>
                </a:solidFill>
                <a:latin typeface="Arial"/>
                <a:ea typeface="Arial"/>
                <a:cs typeface="Arial"/>
                <a:sym typeface="Arial"/>
              </a:rPr>
              <a:t>Conduit et accompagne les changements selon l’avancement</a:t>
            </a:r>
            <a:endParaRPr/>
          </a:p>
          <a:p>
            <a:pPr marL="0" marR="0" lvl="0" indent="0" algn="l" rtl="0">
              <a:spcBef>
                <a:spcPts val="0"/>
              </a:spcBef>
              <a:spcAft>
                <a:spcPts val="0"/>
              </a:spcAft>
              <a:buNone/>
            </a:pPr>
            <a:endParaRPr sz="800">
              <a:solidFill>
                <a:schemeClr val="dk1"/>
              </a:solidFill>
              <a:latin typeface="Arial"/>
              <a:ea typeface="Arial"/>
              <a:cs typeface="Arial"/>
              <a:sym typeface="Arial"/>
            </a:endParaRPr>
          </a:p>
        </p:txBody>
      </p:sp>
      <p:sp>
        <p:nvSpPr>
          <p:cNvPr id="1230" name="Google Shape;1230;p17"/>
          <p:cNvSpPr/>
          <p:nvPr/>
        </p:nvSpPr>
        <p:spPr>
          <a:xfrm rot="-5400000">
            <a:off x="1435144" y="3040086"/>
            <a:ext cx="2115741" cy="429633"/>
          </a:xfrm>
          <a:prstGeom prst="rect">
            <a:avLst/>
          </a:prstGeom>
          <a:solidFill>
            <a:srgbClr val="BFBFB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400">
                <a:solidFill>
                  <a:srgbClr val="FFFFFF"/>
                </a:solidFill>
                <a:latin typeface="Arial"/>
                <a:ea typeface="Arial"/>
                <a:cs typeface="Arial"/>
                <a:sym typeface="Arial"/>
              </a:rPr>
              <a:t>Support </a:t>
            </a:r>
            <a:br>
              <a:rPr lang="fr-FR" sz="1400">
                <a:solidFill>
                  <a:srgbClr val="FFFFFF"/>
                </a:solidFill>
                <a:latin typeface="Arial"/>
                <a:ea typeface="Arial"/>
                <a:cs typeface="Arial"/>
                <a:sym typeface="Arial"/>
              </a:rPr>
            </a:br>
            <a:r>
              <a:rPr lang="fr-FR" sz="1400">
                <a:solidFill>
                  <a:srgbClr val="FFFFFF"/>
                </a:solidFill>
                <a:latin typeface="Arial"/>
                <a:ea typeface="Arial"/>
                <a:cs typeface="Arial"/>
                <a:sym typeface="Arial"/>
              </a:rPr>
              <a:t>modèle hybride</a:t>
            </a:r>
            <a:endParaRPr/>
          </a:p>
        </p:txBody>
      </p:sp>
      <p:sp>
        <p:nvSpPr>
          <p:cNvPr id="1231" name="Google Shape;1231;p17"/>
          <p:cNvSpPr/>
          <p:nvPr/>
        </p:nvSpPr>
        <p:spPr>
          <a:xfrm rot="-5400000">
            <a:off x="917245" y="2484719"/>
            <a:ext cx="2229378" cy="1528720"/>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r" rtl="0">
              <a:spcBef>
                <a:spcPts val="0"/>
              </a:spcBef>
              <a:spcAft>
                <a:spcPts val="0"/>
              </a:spcAft>
              <a:buNone/>
            </a:pPr>
            <a:r>
              <a:rPr lang="fr-FR" sz="1200">
                <a:solidFill>
                  <a:schemeClr val="dk1"/>
                </a:solidFill>
                <a:latin typeface="Arial"/>
                <a:ea typeface="Arial"/>
                <a:cs typeface="Arial"/>
                <a:sym typeface="Arial"/>
              </a:rPr>
              <a:t> Cloud Office</a:t>
            </a:r>
            <a:endParaRPr/>
          </a:p>
        </p:txBody>
      </p:sp>
      <p:sp>
        <p:nvSpPr>
          <p:cNvPr id="1207" name="Google Shape;1207;p17"/>
          <p:cNvSpPr/>
          <p:nvPr/>
        </p:nvSpPr>
        <p:spPr>
          <a:xfrm>
            <a:off x="1396043" y="3084058"/>
            <a:ext cx="299623" cy="290062"/>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pic>
        <p:nvPicPr>
          <p:cNvPr id="1232" name="Google Shape;1232;p17"/>
          <p:cNvPicPr preferRelativeResize="0"/>
          <p:nvPr/>
        </p:nvPicPr>
        <p:blipFill rotWithShape="1">
          <a:blip r:embed="rId7">
            <a:alphaModFix/>
          </a:blip>
          <a:srcRect/>
          <a:stretch/>
        </p:blipFill>
        <p:spPr>
          <a:xfrm>
            <a:off x="392677" y="2174414"/>
            <a:ext cx="405796" cy="405796"/>
          </a:xfrm>
          <a:prstGeom prst="rect">
            <a:avLst/>
          </a:prstGeom>
          <a:noFill/>
          <a:ln>
            <a:noFill/>
          </a:ln>
        </p:spPr>
      </p:pic>
      <p:sp>
        <p:nvSpPr>
          <p:cNvPr id="1233" name="Google Shape;1233;p17"/>
          <p:cNvSpPr txBox="1"/>
          <p:nvPr/>
        </p:nvSpPr>
        <p:spPr>
          <a:xfrm rot="1576687" flipH="1">
            <a:off x="7417480" y="1732495"/>
            <a:ext cx="1718996" cy="369332"/>
          </a:xfrm>
          <a:prstGeom prst="rect">
            <a:avLst/>
          </a:prstGeom>
          <a:solidFill>
            <a:srgbClr val="F8D0D4"/>
          </a:solid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800">
                <a:solidFill>
                  <a:schemeClr val="dk1"/>
                </a:solidFill>
                <a:latin typeface="Arial"/>
                <a:ea typeface="Arial"/>
                <a:cs typeface="Arial"/>
                <a:sym typeface="Arial"/>
              </a:rPr>
              <a:t>Proposition</a:t>
            </a:r>
            <a:endParaRPr/>
          </a:p>
        </p:txBody>
      </p:sp>
      <p:sp>
        <p:nvSpPr>
          <p:cNvPr id="1234" name="Google Shape;1234;p17"/>
          <p:cNvSpPr/>
          <p:nvPr/>
        </p:nvSpPr>
        <p:spPr>
          <a:xfrm>
            <a:off x="107505" y="4489047"/>
            <a:ext cx="3253211" cy="933225"/>
          </a:xfrm>
          <a:prstGeom prst="wedgeRectCallout">
            <a:avLst>
              <a:gd name="adj1" fmla="val -8221"/>
              <a:gd name="adj2" fmla="val -171773"/>
            </a:avLst>
          </a:prstGeom>
          <a:solidFill>
            <a:schemeClr val="lt1">
              <a:alpha val="80000"/>
            </a:schemeClr>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171450" marR="0" lvl="0" indent="-171450" algn="l" rtl="0">
              <a:spcBef>
                <a:spcPts val="0"/>
              </a:spcBef>
              <a:spcAft>
                <a:spcPts val="0"/>
              </a:spcAft>
              <a:buClr>
                <a:schemeClr val="dk1"/>
              </a:buClr>
              <a:buSzPts val="800"/>
              <a:buFont typeface="Arial"/>
              <a:buChar char="•"/>
            </a:pPr>
            <a:r>
              <a:rPr lang="fr-FR" sz="800">
                <a:solidFill>
                  <a:schemeClr val="dk1"/>
                </a:solidFill>
                <a:latin typeface="Arial"/>
                <a:ea typeface="Arial"/>
                <a:cs typeface="Arial"/>
                <a:sym typeface="Arial"/>
              </a:rPr>
              <a:t>Elabore la roadmap des produits en déclinant les besoins des utilisateurs (équipes prokjet) et du Sponsor (DSI et CoDir) en EPIC/Stories/Features avec les Product Owners concernés</a:t>
            </a:r>
            <a:endParaRPr/>
          </a:p>
          <a:p>
            <a:pPr marL="171450" marR="0" lvl="0" indent="-171450" algn="l" rtl="0">
              <a:spcBef>
                <a:spcPts val="0"/>
              </a:spcBef>
              <a:spcAft>
                <a:spcPts val="0"/>
              </a:spcAft>
              <a:buClr>
                <a:schemeClr val="dk1"/>
              </a:buClr>
              <a:buSzPts val="800"/>
              <a:buFont typeface="Arial"/>
              <a:buChar char="•"/>
            </a:pPr>
            <a:r>
              <a:rPr lang="fr-FR" sz="800">
                <a:solidFill>
                  <a:schemeClr val="dk1"/>
                </a:solidFill>
                <a:latin typeface="Arial"/>
                <a:ea typeface="Arial"/>
                <a:cs typeface="Arial"/>
                <a:sym typeface="Arial"/>
              </a:rPr>
              <a:t>Anime et est garant des travaux de la Design Authority</a:t>
            </a:r>
            <a:endParaRPr sz="800">
              <a:solidFill>
                <a:schemeClr val="dk1"/>
              </a:solidFill>
              <a:latin typeface="Arial"/>
              <a:ea typeface="Arial"/>
              <a:cs typeface="Arial"/>
              <a:sym typeface="Arial"/>
            </a:endParaRPr>
          </a:p>
          <a:p>
            <a:pPr marL="171450" marR="0" lvl="0" indent="-171450" algn="l" rtl="0">
              <a:spcBef>
                <a:spcPts val="0"/>
              </a:spcBef>
              <a:spcAft>
                <a:spcPts val="0"/>
              </a:spcAft>
              <a:buClr>
                <a:schemeClr val="dk1"/>
              </a:buClr>
              <a:buSzPts val="800"/>
              <a:buFont typeface="Arial"/>
              <a:buChar char="•"/>
            </a:pPr>
            <a:r>
              <a:rPr lang="fr-FR" sz="800">
                <a:solidFill>
                  <a:schemeClr val="dk1"/>
                </a:solidFill>
                <a:latin typeface="Arial"/>
                <a:ea typeface="Arial"/>
                <a:cs typeface="Arial"/>
                <a:sym typeface="Arial"/>
              </a:rPr>
              <a:t>Sécurise l’atteinte des objectifs du modèle hybride : Time to Market, Maîtrise des coûts, Qualité, Sécurité, Harmonisation produits / pratiques, Réversibilité</a:t>
            </a:r>
            <a:endParaRPr/>
          </a:p>
          <a:p>
            <a:pPr marL="171450" marR="0" lvl="0" indent="-120650" algn="l" rtl="0">
              <a:spcBef>
                <a:spcPts val="0"/>
              </a:spcBef>
              <a:spcAft>
                <a:spcPts val="0"/>
              </a:spcAft>
              <a:buClr>
                <a:schemeClr val="dk1"/>
              </a:buClr>
              <a:buSzPts val="800"/>
              <a:buFont typeface="Arial"/>
              <a:buNone/>
            </a:pPr>
            <a:endParaRPr sz="800">
              <a:solidFill>
                <a:schemeClr val="dk1"/>
              </a:solidFill>
              <a:latin typeface="Arial"/>
              <a:ea typeface="Arial"/>
              <a:cs typeface="Arial"/>
              <a:sym typeface="Arial"/>
            </a:endParaRPr>
          </a:p>
        </p:txBody>
      </p:sp>
      <p:sp>
        <p:nvSpPr>
          <p:cNvPr id="1235" name="Google Shape;1235;p17"/>
          <p:cNvSpPr/>
          <p:nvPr/>
        </p:nvSpPr>
        <p:spPr>
          <a:xfrm>
            <a:off x="2367372" y="2390807"/>
            <a:ext cx="216024" cy="210290"/>
          </a:xfrm>
          <a:prstGeom prst="ellipse">
            <a:avLst/>
          </a:prstGeom>
          <a:solidFill>
            <a:schemeClr val="dk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36" name="Google Shape;1236;p17"/>
          <p:cNvSpPr/>
          <p:nvPr/>
        </p:nvSpPr>
        <p:spPr>
          <a:xfrm>
            <a:off x="1653378" y="2436201"/>
            <a:ext cx="216024" cy="210290"/>
          </a:xfrm>
          <a:prstGeom prst="ellipse">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050">
                <a:solidFill>
                  <a:srgbClr val="000000"/>
                </a:solidFill>
                <a:latin typeface="Arial"/>
                <a:ea typeface="Arial"/>
                <a:cs typeface="Arial"/>
                <a:sym typeface="Arial"/>
              </a:rPr>
              <a:t>B</a:t>
            </a:r>
            <a:endParaRPr/>
          </a:p>
        </p:txBody>
      </p:sp>
      <p:sp>
        <p:nvSpPr>
          <p:cNvPr id="1237" name="Google Shape;1237;p17"/>
          <p:cNvSpPr/>
          <p:nvPr/>
        </p:nvSpPr>
        <p:spPr>
          <a:xfrm>
            <a:off x="1653378" y="2209428"/>
            <a:ext cx="216024" cy="210290"/>
          </a:xfrm>
          <a:prstGeom prst="ellipse">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050">
                <a:solidFill>
                  <a:srgbClr val="000000"/>
                </a:solidFill>
                <a:latin typeface="Arial"/>
                <a:ea typeface="Arial"/>
                <a:cs typeface="Arial"/>
                <a:sym typeface="Arial"/>
              </a:rPr>
              <a:t>C</a:t>
            </a:r>
            <a:endParaRPr/>
          </a:p>
        </p:txBody>
      </p:sp>
      <p:sp>
        <p:nvSpPr>
          <p:cNvPr id="1238" name="Google Shape;1238;p17"/>
          <p:cNvSpPr/>
          <p:nvPr/>
        </p:nvSpPr>
        <p:spPr>
          <a:xfrm>
            <a:off x="1653378" y="2655384"/>
            <a:ext cx="216024" cy="210290"/>
          </a:xfrm>
          <a:prstGeom prst="ellipse">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050">
                <a:solidFill>
                  <a:srgbClr val="000000"/>
                </a:solidFill>
                <a:latin typeface="Arial"/>
                <a:ea typeface="Arial"/>
                <a:cs typeface="Arial"/>
                <a:sym typeface="Arial"/>
              </a:rPr>
              <a:t>A</a:t>
            </a:r>
            <a:endParaRPr/>
          </a:p>
        </p:txBody>
      </p:sp>
      <p:sp>
        <p:nvSpPr>
          <p:cNvPr id="1239" name="Google Shape;1239;p17"/>
          <p:cNvSpPr txBox="1"/>
          <p:nvPr/>
        </p:nvSpPr>
        <p:spPr>
          <a:xfrm>
            <a:off x="2185606" y="2180931"/>
            <a:ext cx="76564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000">
                <a:solidFill>
                  <a:schemeClr val="dk1"/>
                </a:solidFill>
                <a:latin typeface="Arial"/>
                <a:ea typeface="Arial"/>
                <a:cs typeface="Arial"/>
                <a:sym typeface="Arial"/>
              </a:rPr>
              <a:t>FinOps</a:t>
            </a:r>
            <a:endParaRPr sz="1000">
              <a:solidFill>
                <a:schemeClr val="dk1"/>
              </a:solidFill>
              <a:latin typeface="Arial"/>
              <a:ea typeface="Arial"/>
              <a:cs typeface="Arial"/>
              <a:sym typeface="Arial"/>
            </a:endParaRPr>
          </a:p>
        </p:txBody>
      </p:sp>
      <p:sp>
        <p:nvSpPr>
          <p:cNvPr id="1240" name="Google Shape;1240;p17"/>
          <p:cNvSpPr/>
          <p:nvPr/>
        </p:nvSpPr>
        <p:spPr>
          <a:xfrm>
            <a:off x="2371876" y="2955335"/>
            <a:ext cx="216024" cy="210290"/>
          </a:xfrm>
          <a:prstGeom prst="ellipse">
            <a:avLst/>
          </a:prstGeom>
          <a:solidFill>
            <a:schemeClr val="dk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41" name="Google Shape;1241;p17"/>
          <p:cNvSpPr txBox="1"/>
          <p:nvPr/>
        </p:nvSpPr>
        <p:spPr>
          <a:xfrm>
            <a:off x="2205622" y="2611991"/>
            <a:ext cx="76564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000">
                <a:solidFill>
                  <a:schemeClr val="dk1"/>
                </a:solidFill>
                <a:latin typeface="Arial"/>
                <a:ea typeface="Arial"/>
                <a:cs typeface="Arial"/>
                <a:sym typeface="Arial"/>
              </a:rPr>
              <a:t>Scrum Master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34"/>
          <p:cNvSpPr txBox="1">
            <a:spLocks noGrp="1"/>
          </p:cNvSpPr>
          <p:nvPr>
            <p:ph type="title"/>
          </p:nvPr>
        </p:nvSpPr>
        <p:spPr>
          <a:xfrm>
            <a:off x="467544" y="212640"/>
            <a:ext cx="8208912" cy="412612"/>
          </a:xfrm>
          <a:prstGeom prst="rect">
            <a:avLst/>
          </a:prstGeom>
          <a:noFill/>
          <a:ln>
            <a:noFill/>
          </a:ln>
        </p:spPr>
        <p:txBody>
          <a:bodyPr spcFirstLastPara="1" wrap="square" lIns="36000" tIns="36000" rIns="0" bIns="0" anchor="t" anchorCtr="0">
            <a:noAutofit/>
          </a:bodyPr>
          <a:lstStyle/>
          <a:p>
            <a:pPr marL="0" lvl="0" indent="0" algn="r" rtl="0">
              <a:spcBef>
                <a:spcPts val="0"/>
              </a:spcBef>
              <a:spcAft>
                <a:spcPts val="0"/>
              </a:spcAft>
              <a:buClr>
                <a:srgbClr val="781528"/>
              </a:buClr>
              <a:buSzPts val="2800"/>
              <a:buFont typeface="Times New Roman"/>
              <a:buNone/>
            </a:pPr>
            <a:r>
              <a:rPr lang="fr-FR" sz="2800" dirty="0">
                <a:solidFill>
                  <a:srgbClr val="781528"/>
                </a:solidFill>
              </a:rPr>
              <a:t>Existant                                            </a:t>
            </a:r>
            <a:r>
              <a:rPr lang="fr-FR" sz="2800" dirty="0">
                <a:solidFill>
                  <a:schemeClr val="dk1"/>
                </a:solidFill>
              </a:rPr>
              <a:t>Brique accès sécurisé</a:t>
            </a:r>
            <a:endParaRPr dirty="0"/>
          </a:p>
        </p:txBody>
      </p:sp>
      <p:sp>
        <p:nvSpPr>
          <p:cNvPr id="1392" name="Google Shape;1392;p34"/>
          <p:cNvSpPr/>
          <p:nvPr/>
        </p:nvSpPr>
        <p:spPr>
          <a:xfrm>
            <a:off x="467544" y="657301"/>
            <a:ext cx="8208912" cy="45719"/>
          </a:xfrm>
          <a:prstGeom prst="homePlate">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393" name="Google Shape;1393;p34"/>
          <p:cNvSpPr txBox="1"/>
          <p:nvPr/>
        </p:nvSpPr>
        <p:spPr>
          <a:xfrm>
            <a:off x="7221897" y="2679672"/>
            <a:ext cx="950503" cy="350482"/>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fr-FR" sz="1400" b="1">
                <a:solidFill>
                  <a:srgbClr val="000000"/>
                </a:solidFill>
                <a:latin typeface="Arial"/>
                <a:ea typeface="Arial"/>
                <a:cs typeface="Arial"/>
                <a:sym typeface="Arial"/>
              </a:rPr>
              <a:t>data center</a:t>
            </a:r>
            <a:endParaRPr/>
          </a:p>
          <a:p>
            <a:pPr marL="0" marR="0" lvl="0" indent="0" algn="ctr" rtl="0">
              <a:lnSpc>
                <a:spcPct val="90000"/>
              </a:lnSpc>
              <a:spcBef>
                <a:spcPts val="0"/>
              </a:spcBef>
              <a:spcAft>
                <a:spcPts val="0"/>
              </a:spcAft>
              <a:buNone/>
            </a:pPr>
            <a:r>
              <a:rPr lang="fr-FR" sz="1400" b="1">
                <a:solidFill>
                  <a:srgbClr val="000000"/>
                </a:solidFill>
                <a:latin typeface="Arial"/>
                <a:ea typeface="Arial"/>
                <a:cs typeface="Arial"/>
                <a:sym typeface="Arial"/>
              </a:rPr>
              <a:t>SwissLife</a:t>
            </a:r>
            <a:endParaRPr sz="1400" b="1">
              <a:solidFill>
                <a:srgbClr val="000000"/>
              </a:solidFill>
              <a:latin typeface="Arial"/>
              <a:ea typeface="Arial"/>
              <a:cs typeface="Arial"/>
              <a:sym typeface="Arial"/>
            </a:endParaRPr>
          </a:p>
        </p:txBody>
      </p:sp>
      <p:sp>
        <p:nvSpPr>
          <p:cNvPr id="1394" name="Google Shape;1394;p34"/>
          <p:cNvSpPr/>
          <p:nvPr/>
        </p:nvSpPr>
        <p:spPr>
          <a:xfrm>
            <a:off x="6221269" y="2438464"/>
            <a:ext cx="935058" cy="623196"/>
          </a:xfrm>
          <a:custGeom>
            <a:avLst/>
            <a:gdLst/>
            <a:ahLst/>
            <a:cxnLst/>
            <a:rect l="l" t="t" r="r" b="b"/>
            <a:pathLst>
              <a:path w="591" h="501" extrusionOk="0">
                <a:moveTo>
                  <a:pt x="545" y="475"/>
                </a:moveTo>
                <a:cubicBezTo>
                  <a:pt x="545" y="338"/>
                  <a:pt x="545" y="204"/>
                  <a:pt x="545" y="68"/>
                </a:cubicBezTo>
                <a:cubicBezTo>
                  <a:pt x="357" y="0"/>
                  <a:pt x="357" y="0"/>
                  <a:pt x="357" y="0"/>
                </a:cubicBezTo>
                <a:cubicBezTo>
                  <a:pt x="357" y="7"/>
                  <a:pt x="357" y="13"/>
                  <a:pt x="357" y="18"/>
                </a:cubicBezTo>
                <a:cubicBezTo>
                  <a:pt x="357" y="162"/>
                  <a:pt x="357" y="306"/>
                  <a:pt x="357" y="450"/>
                </a:cubicBezTo>
                <a:cubicBezTo>
                  <a:pt x="357" y="455"/>
                  <a:pt x="358" y="461"/>
                  <a:pt x="356" y="466"/>
                </a:cubicBezTo>
                <a:cubicBezTo>
                  <a:pt x="355" y="469"/>
                  <a:pt x="352" y="472"/>
                  <a:pt x="349" y="475"/>
                </a:cubicBezTo>
                <a:cubicBezTo>
                  <a:pt x="347" y="472"/>
                  <a:pt x="344" y="469"/>
                  <a:pt x="344" y="466"/>
                </a:cubicBezTo>
                <a:cubicBezTo>
                  <a:pt x="343" y="461"/>
                  <a:pt x="344" y="456"/>
                  <a:pt x="344" y="450"/>
                </a:cubicBezTo>
                <a:cubicBezTo>
                  <a:pt x="344" y="307"/>
                  <a:pt x="344" y="164"/>
                  <a:pt x="344" y="21"/>
                </a:cubicBezTo>
                <a:cubicBezTo>
                  <a:pt x="344" y="15"/>
                  <a:pt x="344" y="10"/>
                  <a:pt x="344" y="3"/>
                </a:cubicBezTo>
                <a:cubicBezTo>
                  <a:pt x="244" y="82"/>
                  <a:pt x="244" y="82"/>
                  <a:pt x="244" y="82"/>
                </a:cubicBezTo>
                <a:cubicBezTo>
                  <a:pt x="243" y="84"/>
                  <a:pt x="243" y="86"/>
                  <a:pt x="243" y="87"/>
                </a:cubicBezTo>
                <a:cubicBezTo>
                  <a:pt x="243" y="116"/>
                  <a:pt x="243" y="144"/>
                  <a:pt x="243" y="173"/>
                </a:cubicBezTo>
                <a:cubicBezTo>
                  <a:pt x="243" y="187"/>
                  <a:pt x="243" y="202"/>
                  <a:pt x="243" y="218"/>
                </a:cubicBezTo>
                <a:cubicBezTo>
                  <a:pt x="159" y="208"/>
                  <a:pt x="159" y="208"/>
                  <a:pt x="159" y="208"/>
                </a:cubicBezTo>
                <a:cubicBezTo>
                  <a:pt x="159" y="215"/>
                  <a:pt x="159" y="221"/>
                  <a:pt x="159" y="227"/>
                </a:cubicBezTo>
                <a:cubicBezTo>
                  <a:pt x="159" y="303"/>
                  <a:pt x="159" y="379"/>
                  <a:pt x="159" y="455"/>
                </a:cubicBezTo>
                <a:cubicBezTo>
                  <a:pt x="159" y="462"/>
                  <a:pt x="154" y="469"/>
                  <a:pt x="151" y="476"/>
                </a:cubicBezTo>
                <a:cubicBezTo>
                  <a:pt x="148" y="469"/>
                  <a:pt x="143" y="461"/>
                  <a:pt x="143" y="454"/>
                </a:cubicBezTo>
                <a:cubicBezTo>
                  <a:pt x="142" y="378"/>
                  <a:pt x="142" y="302"/>
                  <a:pt x="142" y="226"/>
                </a:cubicBezTo>
                <a:cubicBezTo>
                  <a:pt x="142" y="224"/>
                  <a:pt x="142" y="222"/>
                  <a:pt x="142" y="219"/>
                </a:cubicBezTo>
                <a:cubicBezTo>
                  <a:pt x="49" y="281"/>
                  <a:pt x="49" y="281"/>
                  <a:pt x="49" y="281"/>
                </a:cubicBezTo>
                <a:cubicBezTo>
                  <a:pt x="49" y="281"/>
                  <a:pt x="49" y="282"/>
                  <a:pt x="49" y="283"/>
                </a:cubicBezTo>
                <a:cubicBezTo>
                  <a:pt x="47" y="339"/>
                  <a:pt x="48" y="396"/>
                  <a:pt x="48" y="452"/>
                </a:cubicBezTo>
                <a:cubicBezTo>
                  <a:pt x="48" y="460"/>
                  <a:pt x="47" y="468"/>
                  <a:pt x="47" y="477"/>
                </a:cubicBezTo>
                <a:cubicBezTo>
                  <a:pt x="30" y="477"/>
                  <a:pt x="15" y="477"/>
                  <a:pt x="0" y="477"/>
                </a:cubicBezTo>
                <a:cubicBezTo>
                  <a:pt x="0" y="485"/>
                  <a:pt x="0" y="493"/>
                  <a:pt x="0" y="501"/>
                </a:cubicBezTo>
                <a:cubicBezTo>
                  <a:pt x="197" y="501"/>
                  <a:pt x="393" y="501"/>
                  <a:pt x="591" y="501"/>
                </a:cubicBezTo>
                <a:cubicBezTo>
                  <a:pt x="590" y="492"/>
                  <a:pt x="590" y="485"/>
                  <a:pt x="590" y="477"/>
                </a:cubicBezTo>
                <a:cubicBezTo>
                  <a:pt x="574" y="476"/>
                  <a:pt x="560" y="475"/>
                  <a:pt x="545" y="475"/>
                </a:cubicBezTo>
                <a:close/>
                <a:moveTo>
                  <a:pt x="55" y="446"/>
                </a:moveTo>
                <a:cubicBezTo>
                  <a:pt x="58" y="434"/>
                  <a:pt x="45" y="417"/>
                  <a:pt x="68" y="410"/>
                </a:cubicBezTo>
                <a:cubicBezTo>
                  <a:pt x="72" y="446"/>
                  <a:pt x="72" y="446"/>
                  <a:pt x="55" y="446"/>
                </a:cubicBezTo>
                <a:close/>
                <a:moveTo>
                  <a:pt x="58" y="394"/>
                </a:moveTo>
                <a:cubicBezTo>
                  <a:pt x="58" y="381"/>
                  <a:pt x="45" y="364"/>
                  <a:pt x="69" y="355"/>
                </a:cubicBezTo>
                <a:cubicBezTo>
                  <a:pt x="68" y="370"/>
                  <a:pt x="77" y="386"/>
                  <a:pt x="58" y="394"/>
                </a:cubicBezTo>
                <a:close/>
                <a:moveTo>
                  <a:pt x="57" y="338"/>
                </a:moveTo>
                <a:cubicBezTo>
                  <a:pt x="58" y="325"/>
                  <a:pt x="45" y="306"/>
                  <a:pt x="71" y="300"/>
                </a:cubicBezTo>
                <a:cubicBezTo>
                  <a:pt x="66" y="314"/>
                  <a:pt x="79" y="333"/>
                  <a:pt x="57" y="338"/>
                </a:cubicBezTo>
                <a:close/>
                <a:moveTo>
                  <a:pt x="97" y="437"/>
                </a:moveTo>
                <a:cubicBezTo>
                  <a:pt x="97" y="440"/>
                  <a:pt x="92" y="443"/>
                  <a:pt x="90" y="446"/>
                </a:cubicBezTo>
                <a:cubicBezTo>
                  <a:pt x="87" y="443"/>
                  <a:pt x="83" y="440"/>
                  <a:pt x="83" y="437"/>
                </a:cubicBezTo>
                <a:cubicBezTo>
                  <a:pt x="82" y="429"/>
                  <a:pt x="81" y="421"/>
                  <a:pt x="83" y="413"/>
                </a:cubicBezTo>
                <a:cubicBezTo>
                  <a:pt x="84" y="409"/>
                  <a:pt x="90" y="406"/>
                  <a:pt x="93" y="403"/>
                </a:cubicBezTo>
                <a:cubicBezTo>
                  <a:pt x="95" y="404"/>
                  <a:pt x="96" y="405"/>
                  <a:pt x="98" y="406"/>
                </a:cubicBezTo>
                <a:cubicBezTo>
                  <a:pt x="98" y="416"/>
                  <a:pt x="98" y="427"/>
                  <a:pt x="97" y="437"/>
                </a:cubicBezTo>
                <a:close/>
                <a:moveTo>
                  <a:pt x="85" y="387"/>
                </a:moveTo>
                <a:cubicBezTo>
                  <a:pt x="87" y="373"/>
                  <a:pt x="72" y="354"/>
                  <a:pt x="98" y="344"/>
                </a:cubicBezTo>
                <a:cubicBezTo>
                  <a:pt x="95" y="361"/>
                  <a:pt x="105" y="379"/>
                  <a:pt x="85" y="387"/>
                </a:cubicBezTo>
                <a:close/>
                <a:moveTo>
                  <a:pt x="84" y="328"/>
                </a:moveTo>
                <a:cubicBezTo>
                  <a:pt x="87" y="313"/>
                  <a:pt x="72" y="294"/>
                  <a:pt x="99" y="285"/>
                </a:cubicBezTo>
                <a:cubicBezTo>
                  <a:pt x="94" y="302"/>
                  <a:pt x="107" y="321"/>
                  <a:pt x="84" y="328"/>
                </a:cubicBezTo>
                <a:close/>
                <a:moveTo>
                  <a:pt x="130" y="434"/>
                </a:moveTo>
                <a:cubicBezTo>
                  <a:pt x="129" y="437"/>
                  <a:pt x="124" y="442"/>
                  <a:pt x="120" y="442"/>
                </a:cubicBezTo>
                <a:cubicBezTo>
                  <a:pt x="117" y="442"/>
                  <a:pt x="112" y="437"/>
                  <a:pt x="111" y="433"/>
                </a:cubicBezTo>
                <a:cubicBezTo>
                  <a:pt x="110" y="423"/>
                  <a:pt x="111" y="413"/>
                  <a:pt x="111" y="401"/>
                </a:cubicBezTo>
                <a:cubicBezTo>
                  <a:pt x="117" y="400"/>
                  <a:pt x="123" y="399"/>
                  <a:pt x="130" y="397"/>
                </a:cubicBezTo>
                <a:cubicBezTo>
                  <a:pt x="130" y="410"/>
                  <a:pt x="131" y="422"/>
                  <a:pt x="130" y="434"/>
                </a:cubicBezTo>
                <a:close/>
                <a:moveTo>
                  <a:pt x="113" y="379"/>
                </a:moveTo>
                <a:cubicBezTo>
                  <a:pt x="107" y="343"/>
                  <a:pt x="109" y="339"/>
                  <a:pt x="129" y="336"/>
                </a:cubicBezTo>
                <a:cubicBezTo>
                  <a:pt x="133" y="376"/>
                  <a:pt x="132" y="378"/>
                  <a:pt x="113" y="379"/>
                </a:cubicBezTo>
                <a:close/>
                <a:moveTo>
                  <a:pt x="114" y="318"/>
                </a:moveTo>
                <a:cubicBezTo>
                  <a:pt x="105" y="290"/>
                  <a:pt x="109" y="278"/>
                  <a:pt x="128" y="271"/>
                </a:cubicBezTo>
                <a:cubicBezTo>
                  <a:pt x="134" y="304"/>
                  <a:pt x="132" y="310"/>
                  <a:pt x="114" y="318"/>
                </a:cubicBezTo>
                <a:close/>
                <a:moveTo>
                  <a:pt x="197" y="439"/>
                </a:moveTo>
                <a:cubicBezTo>
                  <a:pt x="189" y="439"/>
                  <a:pt x="182" y="439"/>
                  <a:pt x="175" y="439"/>
                </a:cubicBezTo>
                <a:cubicBezTo>
                  <a:pt x="175" y="425"/>
                  <a:pt x="175" y="411"/>
                  <a:pt x="175" y="397"/>
                </a:cubicBezTo>
                <a:cubicBezTo>
                  <a:pt x="182" y="397"/>
                  <a:pt x="189" y="397"/>
                  <a:pt x="197" y="397"/>
                </a:cubicBezTo>
                <a:cubicBezTo>
                  <a:pt x="197" y="411"/>
                  <a:pt x="197" y="424"/>
                  <a:pt x="197" y="439"/>
                </a:cubicBezTo>
                <a:close/>
                <a:moveTo>
                  <a:pt x="197" y="372"/>
                </a:moveTo>
                <a:cubicBezTo>
                  <a:pt x="172" y="377"/>
                  <a:pt x="170" y="375"/>
                  <a:pt x="175" y="329"/>
                </a:cubicBezTo>
                <a:cubicBezTo>
                  <a:pt x="182" y="330"/>
                  <a:pt x="189" y="331"/>
                  <a:pt x="197" y="332"/>
                </a:cubicBezTo>
                <a:cubicBezTo>
                  <a:pt x="197" y="347"/>
                  <a:pt x="197" y="360"/>
                  <a:pt x="197" y="372"/>
                </a:cubicBezTo>
                <a:close/>
                <a:moveTo>
                  <a:pt x="196" y="310"/>
                </a:moveTo>
                <a:cubicBezTo>
                  <a:pt x="189" y="309"/>
                  <a:pt x="182" y="308"/>
                  <a:pt x="175" y="307"/>
                </a:cubicBezTo>
                <a:cubicBezTo>
                  <a:pt x="175" y="292"/>
                  <a:pt x="175" y="279"/>
                  <a:pt x="175" y="266"/>
                </a:cubicBezTo>
                <a:cubicBezTo>
                  <a:pt x="200" y="263"/>
                  <a:pt x="201" y="265"/>
                  <a:pt x="196" y="310"/>
                </a:cubicBezTo>
                <a:close/>
                <a:moveTo>
                  <a:pt x="233" y="439"/>
                </a:moveTo>
                <a:cubicBezTo>
                  <a:pt x="233" y="440"/>
                  <a:pt x="222" y="441"/>
                  <a:pt x="215" y="442"/>
                </a:cubicBezTo>
                <a:cubicBezTo>
                  <a:pt x="215" y="426"/>
                  <a:pt x="215" y="413"/>
                  <a:pt x="215" y="394"/>
                </a:cubicBezTo>
                <a:cubicBezTo>
                  <a:pt x="223" y="397"/>
                  <a:pt x="233" y="399"/>
                  <a:pt x="233" y="401"/>
                </a:cubicBezTo>
                <a:cubicBezTo>
                  <a:pt x="235" y="414"/>
                  <a:pt x="235" y="426"/>
                  <a:pt x="233" y="439"/>
                </a:cubicBezTo>
                <a:close/>
                <a:moveTo>
                  <a:pt x="233" y="376"/>
                </a:moveTo>
                <a:cubicBezTo>
                  <a:pt x="228" y="376"/>
                  <a:pt x="222" y="376"/>
                  <a:pt x="215" y="375"/>
                </a:cubicBezTo>
                <a:cubicBezTo>
                  <a:pt x="215" y="361"/>
                  <a:pt x="215" y="348"/>
                  <a:pt x="215" y="333"/>
                </a:cubicBezTo>
                <a:cubicBezTo>
                  <a:pt x="238" y="336"/>
                  <a:pt x="238" y="337"/>
                  <a:pt x="233" y="376"/>
                </a:cubicBezTo>
                <a:close/>
                <a:moveTo>
                  <a:pt x="233" y="313"/>
                </a:moveTo>
                <a:cubicBezTo>
                  <a:pt x="215" y="317"/>
                  <a:pt x="211" y="318"/>
                  <a:pt x="216" y="269"/>
                </a:cubicBezTo>
                <a:cubicBezTo>
                  <a:pt x="237" y="270"/>
                  <a:pt x="240" y="277"/>
                  <a:pt x="233" y="313"/>
                </a:cubicBezTo>
                <a:close/>
                <a:moveTo>
                  <a:pt x="322" y="66"/>
                </a:moveTo>
                <a:cubicBezTo>
                  <a:pt x="320" y="87"/>
                  <a:pt x="331" y="111"/>
                  <a:pt x="300" y="117"/>
                </a:cubicBezTo>
                <a:cubicBezTo>
                  <a:pt x="294" y="83"/>
                  <a:pt x="295" y="80"/>
                  <a:pt x="322" y="66"/>
                </a:cubicBezTo>
                <a:close/>
                <a:moveTo>
                  <a:pt x="279" y="96"/>
                </a:moveTo>
                <a:cubicBezTo>
                  <a:pt x="276" y="115"/>
                  <a:pt x="287" y="135"/>
                  <a:pt x="259" y="143"/>
                </a:cubicBezTo>
                <a:cubicBezTo>
                  <a:pt x="259" y="124"/>
                  <a:pt x="252" y="106"/>
                  <a:pt x="279" y="96"/>
                </a:cubicBezTo>
                <a:close/>
                <a:moveTo>
                  <a:pt x="254" y="441"/>
                </a:moveTo>
                <a:cubicBezTo>
                  <a:pt x="254" y="429"/>
                  <a:pt x="254" y="415"/>
                  <a:pt x="254" y="401"/>
                </a:cubicBezTo>
                <a:cubicBezTo>
                  <a:pt x="280" y="396"/>
                  <a:pt x="272" y="414"/>
                  <a:pt x="273" y="425"/>
                </a:cubicBezTo>
                <a:cubicBezTo>
                  <a:pt x="275" y="438"/>
                  <a:pt x="271" y="447"/>
                  <a:pt x="254" y="441"/>
                </a:cubicBezTo>
                <a:close/>
                <a:moveTo>
                  <a:pt x="271" y="379"/>
                </a:moveTo>
                <a:cubicBezTo>
                  <a:pt x="269" y="379"/>
                  <a:pt x="267" y="380"/>
                  <a:pt x="264" y="380"/>
                </a:cubicBezTo>
                <a:cubicBezTo>
                  <a:pt x="261" y="380"/>
                  <a:pt x="258" y="379"/>
                  <a:pt x="254" y="379"/>
                </a:cubicBezTo>
                <a:cubicBezTo>
                  <a:pt x="254" y="364"/>
                  <a:pt x="254" y="351"/>
                  <a:pt x="254" y="338"/>
                </a:cubicBezTo>
                <a:cubicBezTo>
                  <a:pt x="276" y="339"/>
                  <a:pt x="277" y="341"/>
                  <a:pt x="271" y="379"/>
                </a:cubicBezTo>
                <a:close/>
                <a:moveTo>
                  <a:pt x="271" y="316"/>
                </a:moveTo>
                <a:cubicBezTo>
                  <a:pt x="251" y="320"/>
                  <a:pt x="250" y="317"/>
                  <a:pt x="254" y="276"/>
                </a:cubicBezTo>
                <a:cubicBezTo>
                  <a:pt x="276" y="277"/>
                  <a:pt x="277" y="279"/>
                  <a:pt x="271" y="316"/>
                </a:cubicBezTo>
                <a:close/>
                <a:moveTo>
                  <a:pt x="259" y="201"/>
                </a:moveTo>
                <a:cubicBezTo>
                  <a:pt x="259" y="185"/>
                  <a:pt x="251" y="165"/>
                  <a:pt x="276" y="158"/>
                </a:cubicBezTo>
                <a:cubicBezTo>
                  <a:pt x="282" y="192"/>
                  <a:pt x="281" y="194"/>
                  <a:pt x="259" y="201"/>
                </a:cubicBezTo>
                <a:close/>
                <a:moveTo>
                  <a:pt x="321" y="435"/>
                </a:moveTo>
                <a:cubicBezTo>
                  <a:pt x="314" y="436"/>
                  <a:pt x="307" y="437"/>
                  <a:pt x="301" y="439"/>
                </a:cubicBezTo>
                <a:cubicBezTo>
                  <a:pt x="294" y="401"/>
                  <a:pt x="296" y="398"/>
                  <a:pt x="321" y="397"/>
                </a:cubicBezTo>
                <a:cubicBezTo>
                  <a:pt x="321" y="410"/>
                  <a:pt x="321" y="422"/>
                  <a:pt x="321" y="435"/>
                </a:cubicBezTo>
                <a:close/>
                <a:moveTo>
                  <a:pt x="299" y="373"/>
                </a:moveTo>
                <a:cubicBezTo>
                  <a:pt x="296" y="333"/>
                  <a:pt x="296" y="333"/>
                  <a:pt x="321" y="332"/>
                </a:cubicBezTo>
                <a:cubicBezTo>
                  <a:pt x="324" y="370"/>
                  <a:pt x="324" y="370"/>
                  <a:pt x="299" y="373"/>
                </a:cubicBezTo>
                <a:close/>
                <a:moveTo>
                  <a:pt x="300" y="309"/>
                </a:moveTo>
                <a:cubicBezTo>
                  <a:pt x="294" y="275"/>
                  <a:pt x="295" y="272"/>
                  <a:pt x="320" y="265"/>
                </a:cubicBezTo>
                <a:cubicBezTo>
                  <a:pt x="325" y="305"/>
                  <a:pt x="325" y="305"/>
                  <a:pt x="300" y="309"/>
                </a:cubicBezTo>
                <a:close/>
                <a:moveTo>
                  <a:pt x="302" y="244"/>
                </a:moveTo>
                <a:cubicBezTo>
                  <a:pt x="293" y="214"/>
                  <a:pt x="295" y="208"/>
                  <a:pt x="322" y="199"/>
                </a:cubicBezTo>
                <a:cubicBezTo>
                  <a:pt x="319" y="217"/>
                  <a:pt x="333" y="241"/>
                  <a:pt x="302" y="244"/>
                </a:cubicBezTo>
                <a:close/>
                <a:moveTo>
                  <a:pt x="301" y="180"/>
                </a:moveTo>
                <a:cubicBezTo>
                  <a:pt x="294" y="147"/>
                  <a:pt x="295" y="144"/>
                  <a:pt x="320" y="134"/>
                </a:cubicBezTo>
                <a:cubicBezTo>
                  <a:pt x="326" y="170"/>
                  <a:pt x="325" y="172"/>
                  <a:pt x="301" y="180"/>
                </a:cubicBezTo>
                <a:close/>
                <a:moveTo>
                  <a:pt x="501" y="98"/>
                </a:moveTo>
                <a:cubicBezTo>
                  <a:pt x="533" y="104"/>
                  <a:pt x="526" y="106"/>
                  <a:pt x="525" y="137"/>
                </a:cubicBezTo>
                <a:cubicBezTo>
                  <a:pt x="500" y="141"/>
                  <a:pt x="497" y="136"/>
                  <a:pt x="501" y="98"/>
                </a:cubicBezTo>
                <a:close/>
                <a:moveTo>
                  <a:pt x="387" y="58"/>
                </a:moveTo>
                <a:cubicBezTo>
                  <a:pt x="398" y="62"/>
                  <a:pt x="407" y="65"/>
                  <a:pt x="417" y="69"/>
                </a:cubicBezTo>
                <a:cubicBezTo>
                  <a:pt x="417" y="82"/>
                  <a:pt x="417" y="95"/>
                  <a:pt x="417" y="108"/>
                </a:cubicBezTo>
                <a:cubicBezTo>
                  <a:pt x="381" y="101"/>
                  <a:pt x="381" y="101"/>
                  <a:pt x="387" y="58"/>
                </a:cubicBezTo>
                <a:close/>
                <a:moveTo>
                  <a:pt x="417" y="174"/>
                </a:moveTo>
                <a:cubicBezTo>
                  <a:pt x="382" y="168"/>
                  <a:pt x="382" y="168"/>
                  <a:pt x="387" y="130"/>
                </a:cubicBezTo>
                <a:cubicBezTo>
                  <a:pt x="418" y="128"/>
                  <a:pt x="420" y="131"/>
                  <a:pt x="417" y="174"/>
                </a:cubicBezTo>
                <a:close/>
                <a:moveTo>
                  <a:pt x="417" y="435"/>
                </a:moveTo>
                <a:cubicBezTo>
                  <a:pt x="407" y="435"/>
                  <a:pt x="397" y="435"/>
                  <a:pt x="386" y="435"/>
                </a:cubicBezTo>
                <a:cubicBezTo>
                  <a:pt x="386" y="421"/>
                  <a:pt x="386" y="407"/>
                  <a:pt x="386" y="392"/>
                </a:cubicBezTo>
                <a:cubicBezTo>
                  <a:pt x="397" y="394"/>
                  <a:pt x="407" y="395"/>
                  <a:pt x="417" y="397"/>
                </a:cubicBezTo>
                <a:cubicBezTo>
                  <a:pt x="417" y="410"/>
                  <a:pt x="417" y="422"/>
                  <a:pt x="417" y="435"/>
                </a:cubicBezTo>
                <a:close/>
                <a:moveTo>
                  <a:pt x="417" y="368"/>
                </a:moveTo>
                <a:cubicBezTo>
                  <a:pt x="407" y="368"/>
                  <a:pt x="397" y="368"/>
                  <a:pt x="386" y="368"/>
                </a:cubicBezTo>
                <a:cubicBezTo>
                  <a:pt x="386" y="354"/>
                  <a:pt x="386" y="342"/>
                  <a:pt x="386" y="327"/>
                </a:cubicBezTo>
                <a:cubicBezTo>
                  <a:pt x="398" y="329"/>
                  <a:pt x="407" y="331"/>
                  <a:pt x="417" y="332"/>
                </a:cubicBezTo>
                <a:cubicBezTo>
                  <a:pt x="417" y="345"/>
                  <a:pt x="417" y="356"/>
                  <a:pt x="417" y="368"/>
                </a:cubicBezTo>
                <a:close/>
                <a:moveTo>
                  <a:pt x="388" y="259"/>
                </a:moveTo>
                <a:cubicBezTo>
                  <a:pt x="397" y="261"/>
                  <a:pt x="407" y="263"/>
                  <a:pt x="417" y="265"/>
                </a:cubicBezTo>
                <a:cubicBezTo>
                  <a:pt x="417" y="278"/>
                  <a:pt x="417" y="290"/>
                  <a:pt x="417" y="305"/>
                </a:cubicBezTo>
                <a:cubicBezTo>
                  <a:pt x="381" y="302"/>
                  <a:pt x="380" y="300"/>
                  <a:pt x="388" y="259"/>
                </a:cubicBezTo>
                <a:close/>
                <a:moveTo>
                  <a:pt x="416" y="239"/>
                </a:moveTo>
                <a:cubicBezTo>
                  <a:pt x="381" y="235"/>
                  <a:pt x="380" y="234"/>
                  <a:pt x="387" y="193"/>
                </a:cubicBezTo>
                <a:cubicBezTo>
                  <a:pt x="422" y="200"/>
                  <a:pt x="422" y="200"/>
                  <a:pt x="416" y="239"/>
                </a:cubicBezTo>
                <a:close/>
                <a:moveTo>
                  <a:pt x="444" y="80"/>
                </a:moveTo>
                <a:cubicBezTo>
                  <a:pt x="475" y="83"/>
                  <a:pt x="476" y="85"/>
                  <a:pt x="472" y="123"/>
                </a:cubicBezTo>
                <a:cubicBezTo>
                  <a:pt x="442" y="123"/>
                  <a:pt x="439" y="118"/>
                  <a:pt x="444" y="80"/>
                </a:cubicBezTo>
                <a:close/>
                <a:moveTo>
                  <a:pt x="471" y="187"/>
                </a:moveTo>
                <a:cubicBezTo>
                  <a:pt x="462" y="186"/>
                  <a:pt x="453" y="184"/>
                  <a:pt x="443" y="182"/>
                </a:cubicBezTo>
                <a:cubicBezTo>
                  <a:pt x="443" y="169"/>
                  <a:pt x="443" y="157"/>
                  <a:pt x="443" y="145"/>
                </a:cubicBezTo>
                <a:cubicBezTo>
                  <a:pt x="474" y="146"/>
                  <a:pt x="477" y="151"/>
                  <a:pt x="471" y="187"/>
                </a:cubicBezTo>
                <a:close/>
                <a:moveTo>
                  <a:pt x="472" y="250"/>
                </a:moveTo>
                <a:cubicBezTo>
                  <a:pt x="462" y="248"/>
                  <a:pt x="453" y="246"/>
                  <a:pt x="443" y="244"/>
                </a:cubicBezTo>
                <a:cubicBezTo>
                  <a:pt x="443" y="232"/>
                  <a:pt x="443" y="220"/>
                  <a:pt x="443" y="208"/>
                </a:cubicBezTo>
                <a:cubicBezTo>
                  <a:pt x="475" y="211"/>
                  <a:pt x="475" y="211"/>
                  <a:pt x="472" y="250"/>
                </a:cubicBezTo>
                <a:close/>
                <a:moveTo>
                  <a:pt x="472" y="437"/>
                </a:moveTo>
                <a:cubicBezTo>
                  <a:pt x="463" y="437"/>
                  <a:pt x="454" y="437"/>
                  <a:pt x="443" y="437"/>
                </a:cubicBezTo>
                <a:cubicBezTo>
                  <a:pt x="443" y="424"/>
                  <a:pt x="443" y="412"/>
                  <a:pt x="443" y="399"/>
                </a:cubicBezTo>
                <a:cubicBezTo>
                  <a:pt x="453" y="399"/>
                  <a:pt x="462" y="399"/>
                  <a:pt x="472" y="400"/>
                </a:cubicBezTo>
                <a:cubicBezTo>
                  <a:pt x="472" y="413"/>
                  <a:pt x="472" y="424"/>
                  <a:pt x="472" y="437"/>
                </a:cubicBezTo>
                <a:close/>
                <a:moveTo>
                  <a:pt x="471" y="376"/>
                </a:moveTo>
                <a:cubicBezTo>
                  <a:pt x="462" y="375"/>
                  <a:pt x="453" y="375"/>
                  <a:pt x="444" y="374"/>
                </a:cubicBezTo>
                <a:cubicBezTo>
                  <a:pt x="443" y="367"/>
                  <a:pt x="442" y="362"/>
                  <a:pt x="442" y="356"/>
                </a:cubicBezTo>
                <a:cubicBezTo>
                  <a:pt x="442" y="350"/>
                  <a:pt x="442" y="344"/>
                  <a:pt x="442" y="339"/>
                </a:cubicBezTo>
                <a:cubicBezTo>
                  <a:pt x="473" y="331"/>
                  <a:pt x="477" y="336"/>
                  <a:pt x="471" y="376"/>
                </a:cubicBezTo>
                <a:close/>
                <a:moveTo>
                  <a:pt x="470" y="313"/>
                </a:moveTo>
                <a:cubicBezTo>
                  <a:pt x="461" y="312"/>
                  <a:pt x="453" y="312"/>
                  <a:pt x="444" y="310"/>
                </a:cubicBezTo>
                <a:cubicBezTo>
                  <a:pt x="444" y="297"/>
                  <a:pt x="444" y="284"/>
                  <a:pt x="444" y="270"/>
                </a:cubicBezTo>
                <a:cubicBezTo>
                  <a:pt x="476" y="273"/>
                  <a:pt x="479" y="277"/>
                  <a:pt x="470" y="313"/>
                </a:cubicBezTo>
                <a:close/>
                <a:moveTo>
                  <a:pt x="525" y="439"/>
                </a:moveTo>
                <a:cubicBezTo>
                  <a:pt x="517" y="439"/>
                  <a:pt x="510" y="439"/>
                  <a:pt x="500" y="439"/>
                </a:cubicBezTo>
                <a:cubicBezTo>
                  <a:pt x="500" y="427"/>
                  <a:pt x="500" y="416"/>
                  <a:pt x="500" y="405"/>
                </a:cubicBezTo>
                <a:cubicBezTo>
                  <a:pt x="509" y="405"/>
                  <a:pt x="516" y="405"/>
                  <a:pt x="525" y="405"/>
                </a:cubicBezTo>
                <a:cubicBezTo>
                  <a:pt x="525" y="417"/>
                  <a:pt x="525" y="427"/>
                  <a:pt x="525" y="439"/>
                </a:cubicBezTo>
                <a:close/>
                <a:moveTo>
                  <a:pt x="525" y="378"/>
                </a:moveTo>
                <a:cubicBezTo>
                  <a:pt x="497" y="382"/>
                  <a:pt x="496" y="380"/>
                  <a:pt x="501" y="342"/>
                </a:cubicBezTo>
                <a:cubicBezTo>
                  <a:pt x="510" y="342"/>
                  <a:pt x="517" y="343"/>
                  <a:pt x="525" y="344"/>
                </a:cubicBezTo>
                <a:cubicBezTo>
                  <a:pt x="525" y="356"/>
                  <a:pt x="525" y="367"/>
                  <a:pt x="525" y="378"/>
                </a:cubicBezTo>
                <a:close/>
                <a:moveTo>
                  <a:pt x="524" y="319"/>
                </a:moveTo>
                <a:cubicBezTo>
                  <a:pt x="497" y="320"/>
                  <a:pt x="496" y="319"/>
                  <a:pt x="501" y="281"/>
                </a:cubicBezTo>
                <a:cubicBezTo>
                  <a:pt x="527" y="281"/>
                  <a:pt x="529" y="283"/>
                  <a:pt x="524" y="319"/>
                </a:cubicBezTo>
                <a:close/>
                <a:moveTo>
                  <a:pt x="501" y="219"/>
                </a:moveTo>
                <a:cubicBezTo>
                  <a:pt x="510" y="221"/>
                  <a:pt x="517" y="223"/>
                  <a:pt x="525" y="225"/>
                </a:cubicBezTo>
                <a:cubicBezTo>
                  <a:pt x="525" y="231"/>
                  <a:pt x="526" y="237"/>
                  <a:pt x="526" y="243"/>
                </a:cubicBezTo>
                <a:cubicBezTo>
                  <a:pt x="526" y="248"/>
                  <a:pt x="526" y="253"/>
                  <a:pt x="526" y="258"/>
                </a:cubicBezTo>
                <a:cubicBezTo>
                  <a:pt x="496" y="261"/>
                  <a:pt x="496" y="253"/>
                  <a:pt x="501" y="219"/>
                </a:cubicBezTo>
                <a:close/>
                <a:moveTo>
                  <a:pt x="524" y="199"/>
                </a:moveTo>
                <a:cubicBezTo>
                  <a:pt x="498" y="198"/>
                  <a:pt x="496" y="195"/>
                  <a:pt x="501" y="160"/>
                </a:cubicBezTo>
                <a:cubicBezTo>
                  <a:pt x="528" y="163"/>
                  <a:pt x="529" y="165"/>
                  <a:pt x="524" y="199"/>
                </a:cubicBezTo>
                <a:close/>
              </a:path>
            </a:pathLst>
          </a:custGeom>
          <a:solidFill>
            <a:srgbClr val="325C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rgbClr val="000000"/>
              </a:solidFill>
              <a:latin typeface="Arial"/>
              <a:ea typeface="Arial"/>
              <a:cs typeface="Arial"/>
              <a:sym typeface="Arial"/>
            </a:endParaRPr>
          </a:p>
        </p:txBody>
      </p:sp>
      <p:pic>
        <p:nvPicPr>
          <p:cNvPr id="1395" name="Google Shape;1395;p34"/>
          <p:cNvPicPr preferRelativeResize="0"/>
          <p:nvPr/>
        </p:nvPicPr>
        <p:blipFill rotWithShape="1">
          <a:blip r:embed="rId3">
            <a:alphaModFix/>
          </a:blip>
          <a:srcRect/>
          <a:stretch/>
        </p:blipFill>
        <p:spPr>
          <a:xfrm>
            <a:off x="2267744" y="2353444"/>
            <a:ext cx="1230259" cy="920786"/>
          </a:xfrm>
          <a:prstGeom prst="rect">
            <a:avLst/>
          </a:prstGeom>
          <a:noFill/>
          <a:ln>
            <a:noFill/>
          </a:ln>
        </p:spPr>
      </p:pic>
      <p:sp>
        <p:nvSpPr>
          <p:cNvPr id="1396" name="Google Shape;1396;p34"/>
          <p:cNvSpPr txBox="1"/>
          <p:nvPr/>
        </p:nvSpPr>
        <p:spPr>
          <a:xfrm>
            <a:off x="3548128" y="2617016"/>
            <a:ext cx="950503" cy="350482"/>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fr-FR" sz="1400" b="1">
                <a:solidFill>
                  <a:srgbClr val="000000"/>
                </a:solidFill>
                <a:latin typeface="Arial"/>
                <a:ea typeface="Arial"/>
                <a:cs typeface="Arial"/>
                <a:sym typeface="Arial"/>
              </a:rPr>
              <a:t>AWS</a:t>
            </a:r>
            <a:endParaRPr/>
          </a:p>
          <a:p>
            <a:pPr marL="0" marR="0" lvl="0" indent="0" algn="ctr" rtl="0">
              <a:lnSpc>
                <a:spcPct val="90000"/>
              </a:lnSpc>
              <a:spcBef>
                <a:spcPts val="0"/>
              </a:spcBef>
              <a:spcAft>
                <a:spcPts val="0"/>
              </a:spcAft>
              <a:buNone/>
            </a:pPr>
            <a:r>
              <a:rPr lang="fr-FR" sz="1400" b="1">
                <a:solidFill>
                  <a:srgbClr val="000000"/>
                </a:solidFill>
                <a:latin typeface="Arial"/>
                <a:ea typeface="Arial"/>
                <a:cs typeface="Arial"/>
                <a:sym typeface="Arial"/>
              </a:rPr>
              <a:t>SwissLife</a:t>
            </a:r>
            <a:endParaRPr sz="1400" b="1">
              <a:solidFill>
                <a:srgbClr val="000000"/>
              </a:solidFill>
              <a:latin typeface="Arial"/>
              <a:ea typeface="Arial"/>
              <a:cs typeface="Arial"/>
              <a:sym typeface="Arial"/>
            </a:endParaRPr>
          </a:p>
        </p:txBody>
      </p:sp>
      <p:sp>
        <p:nvSpPr>
          <p:cNvPr id="1397" name="Google Shape;1397;p34"/>
          <p:cNvSpPr/>
          <p:nvPr/>
        </p:nvSpPr>
        <p:spPr>
          <a:xfrm>
            <a:off x="2123728" y="3328565"/>
            <a:ext cx="2592288" cy="935780"/>
          </a:xfrm>
          <a:prstGeom prst="flowChartAlternateProcess">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000">
                <a:solidFill>
                  <a:schemeClr val="dk1"/>
                </a:solidFill>
                <a:latin typeface="Arial"/>
                <a:ea typeface="Arial"/>
                <a:cs typeface="Arial"/>
                <a:sym typeface="Arial"/>
              </a:rPr>
              <a:t>Installation des pré-requis (fait au travers de la brique Bastion dans l’AMI socle)</a:t>
            </a:r>
            <a:endParaRPr/>
          </a:p>
          <a:p>
            <a:pPr marL="171450" marR="0" lvl="0" indent="-171450" algn="l" rtl="0">
              <a:spcBef>
                <a:spcPts val="0"/>
              </a:spcBef>
              <a:spcAft>
                <a:spcPts val="0"/>
              </a:spcAft>
              <a:buClr>
                <a:schemeClr val="dk1"/>
              </a:buClr>
              <a:buSzPts val="800"/>
              <a:buFont typeface="Noto Sans Symbols"/>
              <a:buChar char="▪"/>
            </a:pPr>
            <a:r>
              <a:rPr lang="fr-FR" sz="800">
                <a:solidFill>
                  <a:schemeClr val="dk1"/>
                </a:solidFill>
                <a:latin typeface="Arial"/>
                <a:ea typeface="Arial"/>
                <a:cs typeface="Arial"/>
                <a:sym typeface="Arial"/>
              </a:rPr>
              <a:t>Compte local Admin ou User</a:t>
            </a:r>
            <a:endParaRPr/>
          </a:p>
          <a:p>
            <a:pPr marL="171450" marR="0" lvl="0" indent="-171450" algn="l" rtl="0">
              <a:spcBef>
                <a:spcPts val="0"/>
              </a:spcBef>
              <a:spcAft>
                <a:spcPts val="0"/>
              </a:spcAft>
              <a:buClr>
                <a:schemeClr val="dk1"/>
              </a:buClr>
              <a:buSzPts val="800"/>
              <a:buFont typeface="Noto Sans Symbols"/>
              <a:buChar char="▪"/>
            </a:pPr>
            <a:r>
              <a:rPr lang="fr-FR" sz="800">
                <a:solidFill>
                  <a:schemeClr val="dk1"/>
                </a:solidFill>
                <a:latin typeface="Arial"/>
                <a:ea typeface="Arial"/>
                <a:cs typeface="Arial"/>
                <a:sym typeface="Arial"/>
              </a:rPr>
              <a:t>Droit Admin ou user</a:t>
            </a:r>
            <a:endParaRPr/>
          </a:p>
          <a:p>
            <a:pPr marL="171450" marR="0" lvl="0" indent="-171450" algn="l" rtl="0">
              <a:spcBef>
                <a:spcPts val="0"/>
              </a:spcBef>
              <a:spcAft>
                <a:spcPts val="0"/>
              </a:spcAft>
              <a:buClr>
                <a:schemeClr val="dk1"/>
              </a:buClr>
              <a:buSzPts val="800"/>
              <a:buFont typeface="Noto Sans Symbols"/>
              <a:buChar char="▪"/>
            </a:pPr>
            <a:r>
              <a:rPr lang="fr-FR" sz="800">
                <a:solidFill>
                  <a:schemeClr val="dk1"/>
                </a:solidFill>
                <a:latin typeface="Arial"/>
                <a:ea typeface="Arial"/>
                <a:cs typeface="Arial"/>
                <a:sym typeface="Arial"/>
              </a:rPr>
              <a:t>Authentification linux User+Clé</a:t>
            </a:r>
            <a:endParaRPr sz="800">
              <a:solidFill>
                <a:schemeClr val="dk1"/>
              </a:solidFill>
              <a:latin typeface="Arial"/>
              <a:ea typeface="Arial"/>
              <a:cs typeface="Arial"/>
              <a:sym typeface="Arial"/>
            </a:endParaRPr>
          </a:p>
          <a:p>
            <a:pPr marL="171450" marR="0" lvl="0" indent="-171450" algn="l" rtl="0">
              <a:spcBef>
                <a:spcPts val="0"/>
              </a:spcBef>
              <a:spcAft>
                <a:spcPts val="0"/>
              </a:spcAft>
              <a:buClr>
                <a:schemeClr val="dk1"/>
              </a:buClr>
              <a:buSzPts val="800"/>
              <a:buFont typeface="Noto Sans Symbols"/>
              <a:buChar char="▪"/>
            </a:pPr>
            <a:r>
              <a:rPr lang="fr-FR" sz="800">
                <a:solidFill>
                  <a:schemeClr val="dk1"/>
                </a:solidFill>
                <a:latin typeface="Arial"/>
                <a:ea typeface="Arial"/>
                <a:cs typeface="Arial"/>
                <a:sym typeface="Arial"/>
              </a:rPr>
              <a:t>Authentification windows User + MdP</a:t>
            </a:r>
            <a:endParaRPr sz="800">
              <a:solidFill>
                <a:schemeClr val="dk1"/>
              </a:solidFill>
              <a:latin typeface="Arial"/>
              <a:ea typeface="Arial"/>
              <a:cs typeface="Arial"/>
              <a:sym typeface="Arial"/>
            </a:endParaRPr>
          </a:p>
        </p:txBody>
      </p:sp>
      <p:sp>
        <p:nvSpPr>
          <p:cNvPr id="1398" name="Google Shape;1398;p34"/>
          <p:cNvSpPr/>
          <p:nvPr/>
        </p:nvSpPr>
        <p:spPr>
          <a:xfrm>
            <a:off x="2123728" y="4552377"/>
            <a:ext cx="2592288" cy="648072"/>
          </a:xfrm>
          <a:prstGeom prst="flowChartAlternateProcess">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000">
                <a:solidFill>
                  <a:schemeClr val="dk1"/>
                </a:solidFill>
                <a:latin typeface="Arial"/>
                <a:ea typeface="Arial"/>
                <a:cs typeface="Arial"/>
                <a:sym typeface="Arial"/>
              </a:rPr>
              <a:t>Vérification de la compliance Bastion au démarrage de l’instance avec l’utilisation du service </a:t>
            </a:r>
            <a:r>
              <a:rPr lang="fr-FR" sz="1000" b="1">
                <a:solidFill>
                  <a:schemeClr val="dk1"/>
                </a:solidFill>
                <a:latin typeface="Arial"/>
                <a:ea typeface="Arial"/>
                <a:cs typeface="Arial"/>
                <a:sym typeface="Arial"/>
              </a:rPr>
              <a:t>Rules</a:t>
            </a:r>
            <a:r>
              <a:rPr lang="fr-FR" sz="1000">
                <a:solidFill>
                  <a:schemeClr val="dk1"/>
                </a:solidFill>
                <a:latin typeface="Arial"/>
                <a:ea typeface="Arial"/>
                <a:cs typeface="Arial"/>
                <a:sym typeface="Arial"/>
              </a:rPr>
              <a:t> dans CONFIG</a:t>
            </a:r>
            <a:endParaRPr/>
          </a:p>
        </p:txBody>
      </p:sp>
      <p:sp>
        <p:nvSpPr>
          <p:cNvPr id="1399" name="Google Shape;1399;p34"/>
          <p:cNvSpPr/>
          <p:nvPr/>
        </p:nvSpPr>
        <p:spPr>
          <a:xfrm>
            <a:off x="5580112" y="4683975"/>
            <a:ext cx="2592288" cy="444466"/>
          </a:xfrm>
          <a:prstGeom prst="flowChartAlternateProcess">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000">
                <a:solidFill>
                  <a:schemeClr val="dk1"/>
                </a:solidFill>
                <a:latin typeface="Arial"/>
                <a:ea typeface="Arial"/>
                <a:cs typeface="Arial"/>
                <a:sym typeface="Arial"/>
              </a:rPr>
              <a:t>Enrôlement automatique de la VM dans Bastion  </a:t>
            </a:r>
            <a:endParaRPr/>
          </a:p>
        </p:txBody>
      </p:sp>
      <p:sp>
        <p:nvSpPr>
          <p:cNvPr id="1400" name="Google Shape;1400;p34"/>
          <p:cNvSpPr/>
          <p:nvPr/>
        </p:nvSpPr>
        <p:spPr>
          <a:xfrm rot="5400000">
            <a:off x="3277603" y="4281852"/>
            <a:ext cx="222147" cy="318903"/>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401" name="Google Shape;1401;p34"/>
          <p:cNvSpPr/>
          <p:nvPr/>
        </p:nvSpPr>
        <p:spPr>
          <a:xfrm>
            <a:off x="5004048" y="4749948"/>
            <a:ext cx="432048" cy="318903"/>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402" name="Google Shape;1402;p34"/>
          <p:cNvSpPr/>
          <p:nvPr/>
        </p:nvSpPr>
        <p:spPr>
          <a:xfrm>
            <a:off x="7887207" y="4569948"/>
            <a:ext cx="252000" cy="252000"/>
          </a:xfrm>
          <a:prstGeom prst="flowChartConnector">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Arial"/>
                <a:ea typeface="Arial"/>
                <a:cs typeface="Arial"/>
                <a:sym typeface="Arial"/>
              </a:rPr>
              <a:t>3</a:t>
            </a:r>
            <a:endParaRPr/>
          </a:p>
        </p:txBody>
      </p:sp>
      <p:sp>
        <p:nvSpPr>
          <p:cNvPr id="1403" name="Google Shape;1403;p34"/>
          <p:cNvSpPr/>
          <p:nvPr/>
        </p:nvSpPr>
        <p:spPr>
          <a:xfrm>
            <a:off x="4427984" y="4444393"/>
            <a:ext cx="252000" cy="252000"/>
          </a:xfrm>
          <a:prstGeom prst="flowChartConnector">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Arial"/>
                <a:ea typeface="Arial"/>
                <a:cs typeface="Arial"/>
                <a:sym typeface="Arial"/>
              </a:rPr>
              <a:t>2</a:t>
            </a:r>
            <a:endParaRPr/>
          </a:p>
        </p:txBody>
      </p:sp>
      <p:sp>
        <p:nvSpPr>
          <p:cNvPr id="1404" name="Google Shape;1404;p34"/>
          <p:cNvSpPr/>
          <p:nvPr/>
        </p:nvSpPr>
        <p:spPr>
          <a:xfrm>
            <a:off x="4427984" y="3217540"/>
            <a:ext cx="252000" cy="252000"/>
          </a:xfrm>
          <a:prstGeom prst="flowChartConnector">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Arial"/>
                <a:ea typeface="Arial"/>
                <a:cs typeface="Arial"/>
                <a:sym typeface="Arial"/>
              </a:rPr>
              <a:t>1</a:t>
            </a:r>
            <a:endParaRPr/>
          </a:p>
        </p:txBody>
      </p:sp>
      <p:sp>
        <p:nvSpPr>
          <p:cNvPr id="1405" name="Google Shape;1405;p34"/>
          <p:cNvSpPr/>
          <p:nvPr/>
        </p:nvSpPr>
        <p:spPr>
          <a:xfrm>
            <a:off x="1547664" y="1137059"/>
            <a:ext cx="7128791" cy="994911"/>
          </a:xfrm>
          <a:prstGeom prst="flowChartAlternateProcess">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171450" marR="0" lvl="0" indent="-171450" algn="l" rtl="0">
              <a:spcBef>
                <a:spcPts val="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Fonctionnement identique aux environnements On-Premise</a:t>
            </a:r>
            <a:endParaRPr sz="1200">
              <a:solidFill>
                <a:schemeClr val="dk1"/>
              </a:solidFill>
              <a:latin typeface="Arial"/>
              <a:ea typeface="Arial"/>
              <a:cs typeface="Arial"/>
              <a:sym typeface="Arial"/>
            </a:endParaRPr>
          </a:p>
          <a:p>
            <a:pPr marL="171450" marR="0" lvl="0" indent="-171450" algn="l" rtl="0">
              <a:spcBef>
                <a:spcPts val="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Les utilisateurs se connectent aux instances Amazon uniquement via le Bastion (SSH et/ou RDP) </a:t>
            </a:r>
            <a:endParaRPr/>
          </a:p>
          <a:p>
            <a:pPr marL="171450" marR="0" lvl="0" indent="-171450" algn="l" rtl="0">
              <a:spcBef>
                <a:spcPts val="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L'enregistrement (et le désenregistrement) des instances Amazon dans le Bastion est automatique</a:t>
            </a:r>
            <a:endParaRPr/>
          </a:p>
          <a:p>
            <a:pPr marL="171450" marR="0" lvl="0" indent="-171450" algn="l" rtl="0">
              <a:spcBef>
                <a:spcPts val="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Au démarrage d’une instance, une règle mise en place dans CONFIG dans une liste les VM’s qui ne sont pas en conformité BASTION </a:t>
            </a:r>
            <a:endParaRPr/>
          </a:p>
        </p:txBody>
      </p:sp>
      <p:sp>
        <p:nvSpPr>
          <p:cNvPr id="1406" name="Google Shape;1406;p34"/>
          <p:cNvSpPr txBox="1"/>
          <p:nvPr/>
        </p:nvSpPr>
        <p:spPr>
          <a:xfrm>
            <a:off x="7470804" y="841276"/>
            <a:ext cx="1133644" cy="369332"/>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Arial"/>
                <a:ea typeface="Arial"/>
                <a:cs typeface="Arial"/>
                <a:sym typeface="Arial"/>
              </a:rPr>
              <a:t>Principes</a:t>
            </a:r>
            <a:endParaRPr/>
          </a:p>
        </p:txBody>
      </p:sp>
      <p:sp>
        <p:nvSpPr>
          <p:cNvPr id="1407" name="Google Shape;1407;p34"/>
          <p:cNvSpPr/>
          <p:nvPr/>
        </p:nvSpPr>
        <p:spPr>
          <a:xfrm rot="10800000" flipH="1">
            <a:off x="5868144" y="2406625"/>
            <a:ext cx="2572658" cy="738907"/>
          </a:xfrm>
          <a:prstGeom prst="rect">
            <a:avLst/>
          </a:prstGeom>
          <a:solidFill>
            <a:srgbClr val="F2F2F2">
              <a:alpha val="34901"/>
            </a:srgbClr>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08" name="Google Shape;1408;p34"/>
          <p:cNvSpPr/>
          <p:nvPr/>
        </p:nvSpPr>
        <p:spPr>
          <a:xfrm rot="10800000" flipH="1">
            <a:off x="1999342" y="2405510"/>
            <a:ext cx="2572658" cy="738907"/>
          </a:xfrm>
          <a:prstGeom prst="rect">
            <a:avLst/>
          </a:prstGeom>
          <a:solidFill>
            <a:srgbClr val="F2F2F2">
              <a:alpha val="34901"/>
            </a:srgbClr>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09" name="Google Shape;1409;p34"/>
          <p:cNvSpPr/>
          <p:nvPr/>
        </p:nvSpPr>
        <p:spPr>
          <a:xfrm>
            <a:off x="1545828" y="2370488"/>
            <a:ext cx="3674244" cy="3015676"/>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10" name="Google Shape;1410;p34"/>
          <p:cNvSpPr/>
          <p:nvPr/>
        </p:nvSpPr>
        <p:spPr>
          <a:xfrm>
            <a:off x="5302786" y="2370488"/>
            <a:ext cx="3373669" cy="3015675"/>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nvGrpSpPr>
          <p:cNvPr id="1411" name="Google Shape;1411;p34"/>
          <p:cNvGrpSpPr/>
          <p:nvPr/>
        </p:nvGrpSpPr>
        <p:grpSpPr>
          <a:xfrm>
            <a:off x="467544" y="697260"/>
            <a:ext cx="720080" cy="4680520"/>
            <a:chOff x="467544" y="697260"/>
            <a:chExt cx="720080" cy="4680520"/>
          </a:xfrm>
        </p:grpSpPr>
        <p:sp>
          <p:nvSpPr>
            <p:cNvPr id="1412" name="Google Shape;1412;p34"/>
            <p:cNvSpPr/>
            <p:nvPr/>
          </p:nvSpPr>
          <p:spPr>
            <a:xfrm>
              <a:off x="467544" y="697260"/>
              <a:ext cx="720080" cy="468052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pic>
          <p:nvPicPr>
            <p:cNvPr id="1413" name="Google Shape;1413;p34"/>
            <p:cNvPicPr preferRelativeResize="0"/>
            <p:nvPr/>
          </p:nvPicPr>
          <p:blipFill rotWithShape="1">
            <a:blip r:embed="rId4">
              <a:alphaModFix/>
            </a:blip>
            <a:srcRect/>
            <a:stretch/>
          </p:blipFill>
          <p:spPr>
            <a:xfrm>
              <a:off x="623264" y="731308"/>
              <a:ext cx="396000" cy="396000"/>
            </a:xfrm>
            <a:prstGeom prst="rect">
              <a:avLst/>
            </a:prstGeom>
            <a:solidFill>
              <a:schemeClr val="lt1"/>
            </a:solidFill>
            <a:ln>
              <a:noFill/>
            </a:ln>
          </p:spPr>
        </p:pic>
        <p:pic>
          <p:nvPicPr>
            <p:cNvPr id="1414" name="Google Shape;1414;p34"/>
            <p:cNvPicPr preferRelativeResize="0"/>
            <p:nvPr/>
          </p:nvPicPr>
          <p:blipFill rotWithShape="1">
            <a:blip r:embed="rId5">
              <a:alphaModFix/>
            </a:blip>
            <a:srcRect/>
            <a:stretch/>
          </p:blipFill>
          <p:spPr>
            <a:xfrm>
              <a:off x="557330" y="1244628"/>
              <a:ext cx="527868" cy="396000"/>
            </a:xfrm>
            <a:prstGeom prst="rect">
              <a:avLst/>
            </a:prstGeom>
            <a:noFill/>
            <a:ln>
              <a:noFill/>
            </a:ln>
          </p:spPr>
        </p:pic>
        <p:pic>
          <p:nvPicPr>
            <p:cNvPr id="1415" name="Google Shape;1415;p34"/>
            <p:cNvPicPr preferRelativeResize="0"/>
            <p:nvPr/>
          </p:nvPicPr>
          <p:blipFill rotWithShape="1">
            <a:blip r:embed="rId6">
              <a:alphaModFix/>
            </a:blip>
            <a:srcRect/>
            <a:stretch/>
          </p:blipFill>
          <p:spPr>
            <a:xfrm>
              <a:off x="517945" y="2785492"/>
              <a:ext cx="606639" cy="396000"/>
            </a:xfrm>
            <a:prstGeom prst="rect">
              <a:avLst/>
            </a:prstGeom>
            <a:noFill/>
            <a:ln>
              <a:noFill/>
            </a:ln>
          </p:spPr>
        </p:pic>
        <p:pic>
          <p:nvPicPr>
            <p:cNvPr id="1416" name="Google Shape;1416;p34"/>
            <p:cNvPicPr preferRelativeResize="0"/>
            <p:nvPr/>
          </p:nvPicPr>
          <p:blipFill rotWithShape="1">
            <a:blip r:embed="rId7">
              <a:alphaModFix/>
            </a:blip>
            <a:srcRect/>
            <a:stretch/>
          </p:blipFill>
          <p:spPr>
            <a:xfrm>
              <a:off x="638494" y="3298812"/>
              <a:ext cx="365541" cy="396000"/>
            </a:xfrm>
            <a:prstGeom prst="rect">
              <a:avLst/>
            </a:prstGeom>
            <a:noFill/>
            <a:ln>
              <a:noFill/>
            </a:ln>
          </p:spPr>
        </p:pic>
        <p:pic>
          <p:nvPicPr>
            <p:cNvPr id="1417" name="Google Shape;1417;p34"/>
            <p:cNvPicPr preferRelativeResize="0"/>
            <p:nvPr/>
          </p:nvPicPr>
          <p:blipFill rotWithShape="1">
            <a:blip r:embed="rId8">
              <a:alphaModFix/>
            </a:blip>
            <a:srcRect/>
            <a:stretch/>
          </p:blipFill>
          <p:spPr>
            <a:xfrm>
              <a:off x="623264" y="3812132"/>
              <a:ext cx="396000" cy="396000"/>
            </a:xfrm>
            <a:prstGeom prst="rect">
              <a:avLst/>
            </a:prstGeom>
            <a:noFill/>
            <a:ln>
              <a:noFill/>
            </a:ln>
          </p:spPr>
        </p:pic>
        <p:pic>
          <p:nvPicPr>
            <p:cNvPr id="1418" name="Google Shape;1418;p34"/>
            <p:cNvPicPr preferRelativeResize="0"/>
            <p:nvPr/>
          </p:nvPicPr>
          <p:blipFill rotWithShape="1">
            <a:blip r:embed="rId9">
              <a:alphaModFix/>
            </a:blip>
            <a:srcRect/>
            <a:stretch/>
          </p:blipFill>
          <p:spPr>
            <a:xfrm>
              <a:off x="568065" y="2309211"/>
              <a:ext cx="506550" cy="396000"/>
            </a:xfrm>
            <a:prstGeom prst="rect">
              <a:avLst/>
            </a:prstGeom>
            <a:noFill/>
            <a:ln>
              <a:noFill/>
            </a:ln>
          </p:spPr>
        </p:pic>
        <p:pic>
          <p:nvPicPr>
            <p:cNvPr id="1419" name="Google Shape;1419;p34"/>
            <p:cNvPicPr preferRelativeResize="0"/>
            <p:nvPr/>
          </p:nvPicPr>
          <p:blipFill rotWithShape="1">
            <a:blip r:embed="rId10">
              <a:alphaModFix/>
            </a:blip>
            <a:srcRect/>
            <a:stretch/>
          </p:blipFill>
          <p:spPr>
            <a:xfrm>
              <a:off x="623264" y="4324548"/>
              <a:ext cx="396000" cy="396000"/>
            </a:xfrm>
            <a:prstGeom prst="rect">
              <a:avLst/>
            </a:prstGeom>
            <a:noFill/>
            <a:ln>
              <a:noFill/>
            </a:ln>
          </p:spPr>
        </p:pic>
        <p:pic>
          <p:nvPicPr>
            <p:cNvPr id="1420" name="Google Shape;1420;p34"/>
            <p:cNvPicPr preferRelativeResize="0"/>
            <p:nvPr/>
          </p:nvPicPr>
          <p:blipFill rotWithShape="1">
            <a:blip r:embed="rId11">
              <a:alphaModFix/>
            </a:blip>
            <a:srcRect/>
            <a:stretch/>
          </p:blipFill>
          <p:spPr>
            <a:xfrm>
              <a:off x="557264" y="4837868"/>
              <a:ext cx="528000" cy="396000"/>
            </a:xfrm>
            <a:prstGeom prst="rect">
              <a:avLst/>
            </a:prstGeom>
            <a:noFill/>
            <a:ln>
              <a:noFill/>
            </a:ln>
          </p:spPr>
        </p:pic>
      </p:grpSp>
      <p:pic>
        <p:nvPicPr>
          <p:cNvPr id="1421" name="Google Shape;1421;p34"/>
          <p:cNvPicPr preferRelativeResize="0"/>
          <p:nvPr/>
        </p:nvPicPr>
        <p:blipFill rotWithShape="1">
          <a:blip r:embed="rId12">
            <a:alphaModFix/>
          </a:blip>
          <a:srcRect/>
          <a:stretch/>
        </p:blipFill>
        <p:spPr>
          <a:xfrm>
            <a:off x="557264" y="1744220"/>
            <a:ext cx="512416" cy="449280"/>
          </a:xfrm>
          <a:prstGeom prst="rect">
            <a:avLst/>
          </a:prstGeom>
          <a:noFill/>
          <a:ln>
            <a:noFill/>
          </a:ln>
        </p:spPr>
      </p:pic>
      <p:sp>
        <p:nvSpPr>
          <p:cNvPr id="1422" name="Google Shape;1422;p34"/>
          <p:cNvSpPr/>
          <p:nvPr/>
        </p:nvSpPr>
        <p:spPr>
          <a:xfrm>
            <a:off x="467544" y="4264345"/>
            <a:ext cx="720080" cy="1121818"/>
          </a:xfrm>
          <a:prstGeom prst="rect">
            <a:avLst/>
          </a:prstGeom>
          <a:solidFill>
            <a:srgbClr val="D8D8D8">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423" name="Google Shape;1423;p34"/>
          <p:cNvSpPr/>
          <p:nvPr/>
        </p:nvSpPr>
        <p:spPr>
          <a:xfrm>
            <a:off x="467544" y="731306"/>
            <a:ext cx="720080" cy="2963505"/>
          </a:xfrm>
          <a:prstGeom prst="rect">
            <a:avLst/>
          </a:prstGeom>
          <a:solidFill>
            <a:srgbClr val="D8D8D8">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Tree>
    <p:extLst>
      <p:ext uri="{BB962C8B-B14F-4D97-AF65-F5344CB8AC3E}">
        <p14:creationId xmlns:p14="http://schemas.microsoft.com/office/powerpoint/2010/main" val="13386506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pic>
        <p:nvPicPr>
          <p:cNvPr id="1246" name="Google Shape;1246;p32"/>
          <p:cNvPicPr preferRelativeResize="0"/>
          <p:nvPr/>
        </p:nvPicPr>
        <p:blipFill rotWithShape="1">
          <a:blip r:embed="rId3">
            <a:alphaModFix/>
          </a:blip>
          <a:srcRect/>
          <a:stretch/>
        </p:blipFill>
        <p:spPr>
          <a:xfrm>
            <a:off x="3233411" y="3144417"/>
            <a:ext cx="935387" cy="597609"/>
          </a:xfrm>
          <a:prstGeom prst="rect">
            <a:avLst/>
          </a:prstGeom>
          <a:noFill/>
          <a:ln>
            <a:noFill/>
          </a:ln>
        </p:spPr>
      </p:pic>
      <p:pic>
        <p:nvPicPr>
          <p:cNvPr id="1247" name="Google Shape;1247;p32"/>
          <p:cNvPicPr preferRelativeResize="0"/>
          <p:nvPr/>
        </p:nvPicPr>
        <p:blipFill rotWithShape="1">
          <a:blip r:embed="rId4">
            <a:alphaModFix/>
          </a:blip>
          <a:srcRect/>
          <a:stretch/>
        </p:blipFill>
        <p:spPr>
          <a:xfrm>
            <a:off x="3350641" y="3943797"/>
            <a:ext cx="760868" cy="569887"/>
          </a:xfrm>
          <a:prstGeom prst="rect">
            <a:avLst/>
          </a:prstGeom>
          <a:noFill/>
          <a:ln>
            <a:noFill/>
          </a:ln>
        </p:spPr>
      </p:pic>
      <p:sp>
        <p:nvSpPr>
          <p:cNvPr id="1248" name="Google Shape;1248;p32"/>
          <p:cNvSpPr/>
          <p:nvPr/>
        </p:nvSpPr>
        <p:spPr>
          <a:xfrm>
            <a:off x="3498003" y="3180589"/>
            <a:ext cx="469498" cy="1405104"/>
          </a:xfrm>
          <a:prstGeom prst="roundRect">
            <a:avLst>
              <a:gd name="adj" fmla="val 16667"/>
            </a:avLst>
          </a:prstGeom>
          <a:noFill/>
          <a:ln w="9525" cap="flat" cmpd="sng">
            <a:solidFill>
              <a:srgbClr val="D8D8D8"/>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49" name="Google Shape;1249;p32"/>
          <p:cNvSpPr/>
          <p:nvPr/>
        </p:nvSpPr>
        <p:spPr>
          <a:xfrm>
            <a:off x="2955825" y="3675811"/>
            <a:ext cx="609602" cy="690949"/>
          </a:xfrm>
          <a:prstGeom prst="bentArrow">
            <a:avLst>
              <a:gd name="adj1" fmla="val 25000"/>
              <a:gd name="adj2" fmla="val 25000"/>
              <a:gd name="adj3" fmla="val 25000"/>
              <a:gd name="adj4" fmla="val 4375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50" name="Google Shape;1250;p32"/>
          <p:cNvSpPr/>
          <p:nvPr/>
        </p:nvSpPr>
        <p:spPr>
          <a:xfrm rot="10800000" flipH="1">
            <a:off x="2180549" y="3929434"/>
            <a:ext cx="609602" cy="690949"/>
          </a:xfrm>
          <a:prstGeom prst="bentArrow">
            <a:avLst>
              <a:gd name="adj1" fmla="val 25000"/>
              <a:gd name="adj2" fmla="val 25000"/>
              <a:gd name="adj3" fmla="val 25000"/>
              <a:gd name="adj4" fmla="val 4375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51" name="Google Shape;1251;p32"/>
          <p:cNvSpPr txBox="1">
            <a:spLocks noGrp="1"/>
          </p:cNvSpPr>
          <p:nvPr>
            <p:ph type="title"/>
          </p:nvPr>
        </p:nvSpPr>
        <p:spPr>
          <a:xfrm>
            <a:off x="467544" y="212640"/>
            <a:ext cx="8208912" cy="412612"/>
          </a:xfrm>
          <a:prstGeom prst="rect">
            <a:avLst/>
          </a:prstGeom>
          <a:noFill/>
          <a:ln>
            <a:noFill/>
          </a:ln>
        </p:spPr>
        <p:txBody>
          <a:bodyPr spcFirstLastPara="1" wrap="square" lIns="36000" tIns="36000" rIns="0" bIns="0" anchor="t" anchorCtr="0">
            <a:noAutofit/>
          </a:bodyPr>
          <a:lstStyle/>
          <a:p>
            <a:pPr marL="0" lvl="0" indent="0" algn="r" rtl="0">
              <a:spcBef>
                <a:spcPts val="0"/>
              </a:spcBef>
              <a:spcAft>
                <a:spcPts val="0"/>
              </a:spcAft>
              <a:buClr>
                <a:srgbClr val="781528"/>
              </a:buClr>
              <a:buSzPts val="2800"/>
              <a:buFont typeface="Times New Roman"/>
              <a:buNone/>
            </a:pPr>
            <a:r>
              <a:rPr lang="fr-FR" sz="2800">
                <a:solidFill>
                  <a:srgbClr val="781528"/>
                </a:solidFill>
              </a:rPr>
              <a:t>Existant                             </a:t>
            </a:r>
            <a:r>
              <a:rPr lang="fr-FR" sz="2800">
                <a:solidFill>
                  <a:schemeClr val="dk1"/>
                </a:solidFill>
              </a:rPr>
              <a:t>Brique monitoring des services</a:t>
            </a:r>
            <a:endParaRPr/>
          </a:p>
        </p:txBody>
      </p:sp>
      <p:sp>
        <p:nvSpPr>
          <p:cNvPr id="1252" name="Google Shape;1252;p32"/>
          <p:cNvSpPr/>
          <p:nvPr/>
        </p:nvSpPr>
        <p:spPr>
          <a:xfrm>
            <a:off x="467544" y="657301"/>
            <a:ext cx="8208912" cy="45719"/>
          </a:xfrm>
          <a:prstGeom prst="homePlate">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pic>
        <p:nvPicPr>
          <p:cNvPr id="1253" name="Google Shape;1253;p32"/>
          <p:cNvPicPr preferRelativeResize="0"/>
          <p:nvPr/>
        </p:nvPicPr>
        <p:blipFill rotWithShape="1">
          <a:blip r:embed="rId5">
            <a:alphaModFix/>
          </a:blip>
          <a:srcRect/>
          <a:stretch/>
        </p:blipFill>
        <p:spPr>
          <a:xfrm>
            <a:off x="2808274" y="4204597"/>
            <a:ext cx="465950" cy="465950"/>
          </a:xfrm>
          <a:prstGeom prst="rect">
            <a:avLst/>
          </a:prstGeom>
          <a:noFill/>
          <a:ln>
            <a:noFill/>
          </a:ln>
        </p:spPr>
      </p:pic>
      <p:sp>
        <p:nvSpPr>
          <p:cNvPr id="1254" name="Google Shape;1254;p32"/>
          <p:cNvSpPr txBox="1"/>
          <p:nvPr/>
        </p:nvSpPr>
        <p:spPr>
          <a:xfrm>
            <a:off x="2849742" y="4658925"/>
            <a:ext cx="341273" cy="177391"/>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fr-FR" sz="600">
                <a:solidFill>
                  <a:srgbClr val="000000"/>
                </a:solidFill>
                <a:latin typeface="Arial"/>
                <a:ea typeface="Arial"/>
                <a:cs typeface="Arial"/>
                <a:sym typeface="Arial"/>
              </a:rPr>
              <a:t>Amazon</a:t>
            </a:r>
            <a:endParaRPr/>
          </a:p>
          <a:p>
            <a:pPr marL="0" marR="0" lvl="0" indent="0" algn="ctr" rtl="0">
              <a:lnSpc>
                <a:spcPct val="90000"/>
              </a:lnSpc>
              <a:spcBef>
                <a:spcPts val="0"/>
              </a:spcBef>
              <a:spcAft>
                <a:spcPts val="0"/>
              </a:spcAft>
              <a:buNone/>
            </a:pPr>
            <a:r>
              <a:rPr lang="fr-FR" sz="600" b="1">
                <a:solidFill>
                  <a:srgbClr val="000000"/>
                </a:solidFill>
                <a:latin typeface="Arial"/>
                <a:ea typeface="Arial"/>
                <a:cs typeface="Arial"/>
                <a:sym typeface="Arial"/>
              </a:rPr>
              <a:t>CloudWatch</a:t>
            </a:r>
            <a:endParaRPr sz="600" b="1">
              <a:solidFill>
                <a:srgbClr val="000000"/>
              </a:solidFill>
              <a:latin typeface="Arial"/>
              <a:ea typeface="Arial"/>
              <a:cs typeface="Arial"/>
              <a:sym typeface="Arial"/>
            </a:endParaRPr>
          </a:p>
        </p:txBody>
      </p:sp>
      <p:sp>
        <p:nvSpPr>
          <p:cNvPr id="1255" name="Google Shape;1255;p32"/>
          <p:cNvSpPr txBox="1"/>
          <p:nvPr/>
        </p:nvSpPr>
        <p:spPr>
          <a:xfrm>
            <a:off x="7221897" y="2679672"/>
            <a:ext cx="950503" cy="350482"/>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fr-FR" sz="1400" b="1">
                <a:solidFill>
                  <a:srgbClr val="000000"/>
                </a:solidFill>
                <a:latin typeface="Arial"/>
                <a:ea typeface="Arial"/>
                <a:cs typeface="Arial"/>
                <a:sym typeface="Arial"/>
              </a:rPr>
              <a:t>data center</a:t>
            </a:r>
            <a:endParaRPr/>
          </a:p>
          <a:p>
            <a:pPr marL="0" marR="0" lvl="0" indent="0" algn="ctr" rtl="0">
              <a:lnSpc>
                <a:spcPct val="90000"/>
              </a:lnSpc>
              <a:spcBef>
                <a:spcPts val="0"/>
              </a:spcBef>
              <a:spcAft>
                <a:spcPts val="0"/>
              </a:spcAft>
              <a:buNone/>
            </a:pPr>
            <a:r>
              <a:rPr lang="fr-FR" sz="1400" b="1">
                <a:solidFill>
                  <a:srgbClr val="000000"/>
                </a:solidFill>
                <a:latin typeface="Arial"/>
                <a:ea typeface="Arial"/>
                <a:cs typeface="Arial"/>
                <a:sym typeface="Arial"/>
              </a:rPr>
              <a:t>SwissLife</a:t>
            </a:r>
            <a:endParaRPr sz="1400" b="1">
              <a:solidFill>
                <a:srgbClr val="000000"/>
              </a:solidFill>
              <a:latin typeface="Arial"/>
              <a:ea typeface="Arial"/>
              <a:cs typeface="Arial"/>
              <a:sym typeface="Arial"/>
            </a:endParaRPr>
          </a:p>
        </p:txBody>
      </p:sp>
      <p:sp>
        <p:nvSpPr>
          <p:cNvPr id="1256" name="Google Shape;1256;p32"/>
          <p:cNvSpPr/>
          <p:nvPr/>
        </p:nvSpPr>
        <p:spPr>
          <a:xfrm>
            <a:off x="6221269" y="2438464"/>
            <a:ext cx="935058" cy="623196"/>
          </a:xfrm>
          <a:custGeom>
            <a:avLst/>
            <a:gdLst/>
            <a:ahLst/>
            <a:cxnLst/>
            <a:rect l="l" t="t" r="r" b="b"/>
            <a:pathLst>
              <a:path w="591" h="501" extrusionOk="0">
                <a:moveTo>
                  <a:pt x="545" y="475"/>
                </a:moveTo>
                <a:cubicBezTo>
                  <a:pt x="545" y="338"/>
                  <a:pt x="545" y="204"/>
                  <a:pt x="545" y="68"/>
                </a:cubicBezTo>
                <a:cubicBezTo>
                  <a:pt x="357" y="0"/>
                  <a:pt x="357" y="0"/>
                  <a:pt x="357" y="0"/>
                </a:cubicBezTo>
                <a:cubicBezTo>
                  <a:pt x="357" y="7"/>
                  <a:pt x="357" y="13"/>
                  <a:pt x="357" y="18"/>
                </a:cubicBezTo>
                <a:cubicBezTo>
                  <a:pt x="357" y="162"/>
                  <a:pt x="357" y="306"/>
                  <a:pt x="357" y="450"/>
                </a:cubicBezTo>
                <a:cubicBezTo>
                  <a:pt x="357" y="455"/>
                  <a:pt x="358" y="461"/>
                  <a:pt x="356" y="466"/>
                </a:cubicBezTo>
                <a:cubicBezTo>
                  <a:pt x="355" y="469"/>
                  <a:pt x="352" y="472"/>
                  <a:pt x="349" y="475"/>
                </a:cubicBezTo>
                <a:cubicBezTo>
                  <a:pt x="347" y="472"/>
                  <a:pt x="344" y="469"/>
                  <a:pt x="344" y="466"/>
                </a:cubicBezTo>
                <a:cubicBezTo>
                  <a:pt x="343" y="461"/>
                  <a:pt x="344" y="456"/>
                  <a:pt x="344" y="450"/>
                </a:cubicBezTo>
                <a:cubicBezTo>
                  <a:pt x="344" y="307"/>
                  <a:pt x="344" y="164"/>
                  <a:pt x="344" y="21"/>
                </a:cubicBezTo>
                <a:cubicBezTo>
                  <a:pt x="344" y="15"/>
                  <a:pt x="344" y="10"/>
                  <a:pt x="344" y="3"/>
                </a:cubicBezTo>
                <a:cubicBezTo>
                  <a:pt x="244" y="82"/>
                  <a:pt x="244" y="82"/>
                  <a:pt x="244" y="82"/>
                </a:cubicBezTo>
                <a:cubicBezTo>
                  <a:pt x="243" y="84"/>
                  <a:pt x="243" y="86"/>
                  <a:pt x="243" y="87"/>
                </a:cubicBezTo>
                <a:cubicBezTo>
                  <a:pt x="243" y="116"/>
                  <a:pt x="243" y="144"/>
                  <a:pt x="243" y="173"/>
                </a:cubicBezTo>
                <a:cubicBezTo>
                  <a:pt x="243" y="187"/>
                  <a:pt x="243" y="202"/>
                  <a:pt x="243" y="218"/>
                </a:cubicBezTo>
                <a:cubicBezTo>
                  <a:pt x="159" y="208"/>
                  <a:pt x="159" y="208"/>
                  <a:pt x="159" y="208"/>
                </a:cubicBezTo>
                <a:cubicBezTo>
                  <a:pt x="159" y="215"/>
                  <a:pt x="159" y="221"/>
                  <a:pt x="159" y="227"/>
                </a:cubicBezTo>
                <a:cubicBezTo>
                  <a:pt x="159" y="303"/>
                  <a:pt x="159" y="379"/>
                  <a:pt x="159" y="455"/>
                </a:cubicBezTo>
                <a:cubicBezTo>
                  <a:pt x="159" y="462"/>
                  <a:pt x="154" y="469"/>
                  <a:pt x="151" y="476"/>
                </a:cubicBezTo>
                <a:cubicBezTo>
                  <a:pt x="148" y="469"/>
                  <a:pt x="143" y="461"/>
                  <a:pt x="143" y="454"/>
                </a:cubicBezTo>
                <a:cubicBezTo>
                  <a:pt x="142" y="378"/>
                  <a:pt x="142" y="302"/>
                  <a:pt x="142" y="226"/>
                </a:cubicBezTo>
                <a:cubicBezTo>
                  <a:pt x="142" y="224"/>
                  <a:pt x="142" y="222"/>
                  <a:pt x="142" y="219"/>
                </a:cubicBezTo>
                <a:cubicBezTo>
                  <a:pt x="49" y="281"/>
                  <a:pt x="49" y="281"/>
                  <a:pt x="49" y="281"/>
                </a:cubicBezTo>
                <a:cubicBezTo>
                  <a:pt x="49" y="281"/>
                  <a:pt x="49" y="282"/>
                  <a:pt x="49" y="283"/>
                </a:cubicBezTo>
                <a:cubicBezTo>
                  <a:pt x="47" y="339"/>
                  <a:pt x="48" y="396"/>
                  <a:pt x="48" y="452"/>
                </a:cubicBezTo>
                <a:cubicBezTo>
                  <a:pt x="48" y="460"/>
                  <a:pt x="47" y="468"/>
                  <a:pt x="47" y="477"/>
                </a:cubicBezTo>
                <a:cubicBezTo>
                  <a:pt x="30" y="477"/>
                  <a:pt x="15" y="477"/>
                  <a:pt x="0" y="477"/>
                </a:cubicBezTo>
                <a:cubicBezTo>
                  <a:pt x="0" y="485"/>
                  <a:pt x="0" y="493"/>
                  <a:pt x="0" y="501"/>
                </a:cubicBezTo>
                <a:cubicBezTo>
                  <a:pt x="197" y="501"/>
                  <a:pt x="393" y="501"/>
                  <a:pt x="591" y="501"/>
                </a:cubicBezTo>
                <a:cubicBezTo>
                  <a:pt x="590" y="492"/>
                  <a:pt x="590" y="485"/>
                  <a:pt x="590" y="477"/>
                </a:cubicBezTo>
                <a:cubicBezTo>
                  <a:pt x="574" y="476"/>
                  <a:pt x="560" y="475"/>
                  <a:pt x="545" y="475"/>
                </a:cubicBezTo>
                <a:close/>
                <a:moveTo>
                  <a:pt x="55" y="446"/>
                </a:moveTo>
                <a:cubicBezTo>
                  <a:pt x="58" y="434"/>
                  <a:pt x="45" y="417"/>
                  <a:pt x="68" y="410"/>
                </a:cubicBezTo>
                <a:cubicBezTo>
                  <a:pt x="72" y="446"/>
                  <a:pt x="72" y="446"/>
                  <a:pt x="55" y="446"/>
                </a:cubicBezTo>
                <a:close/>
                <a:moveTo>
                  <a:pt x="58" y="394"/>
                </a:moveTo>
                <a:cubicBezTo>
                  <a:pt x="58" y="381"/>
                  <a:pt x="45" y="364"/>
                  <a:pt x="69" y="355"/>
                </a:cubicBezTo>
                <a:cubicBezTo>
                  <a:pt x="68" y="370"/>
                  <a:pt x="77" y="386"/>
                  <a:pt x="58" y="394"/>
                </a:cubicBezTo>
                <a:close/>
                <a:moveTo>
                  <a:pt x="57" y="338"/>
                </a:moveTo>
                <a:cubicBezTo>
                  <a:pt x="58" y="325"/>
                  <a:pt x="45" y="306"/>
                  <a:pt x="71" y="300"/>
                </a:cubicBezTo>
                <a:cubicBezTo>
                  <a:pt x="66" y="314"/>
                  <a:pt x="79" y="333"/>
                  <a:pt x="57" y="338"/>
                </a:cubicBezTo>
                <a:close/>
                <a:moveTo>
                  <a:pt x="97" y="437"/>
                </a:moveTo>
                <a:cubicBezTo>
                  <a:pt x="97" y="440"/>
                  <a:pt x="92" y="443"/>
                  <a:pt x="90" y="446"/>
                </a:cubicBezTo>
                <a:cubicBezTo>
                  <a:pt x="87" y="443"/>
                  <a:pt x="83" y="440"/>
                  <a:pt x="83" y="437"/>
                </a:cubicBezTo>
                <a:cubicBezTo>
                  <a:pt x="82" y="429"/>
                  <a:pt x="81" y="421"/>
                  <a:pt x="83" y="413"/>
                </a:cubicBezTo>
                <a:cubicBezTo>
                  <a:pt x="84" y="409"/>
                  <a:pt x="90" y="406"/>
                  <a:pt x="93" y="403"/>
                </a:cubicBezTo>
                <a:cubicBezTo>
                  <a:pt x="95" y="404"/>
                  <a:pt x="96" y="405"/>
                  <a:pt x="98" y="406"/>
                </a:cubicBezTo>
                <a:cubicBezTo>
                  <a:pt x="98" y="416"/>
                  <a:pt x="98" y="427"/>
                  <a:pt x="97" y="437"/>
                </a:cubicBezTo>
                <a:close/>
                <a:moveTo>
                  <a:pt x="85" y="387"/>
                </a:moveTo>
                <a:cubicBezTo>
                  <a:pt x="87" y="373"/>
                  <a:pt x="72" y="354"/>
                  <a:pt x="98" y="344"/>
                </a:cubicBezTo>
                <a:cubicBezTo>
                  <a:pt x="95" y="361"/>
                  <a:pt x="105" y="379"/>
                  <a:pt x="85" y="387"/>
                </a:cubicBezTo>
                <a:close/>
                <a:moveTo>
                  <a:pt x="84" y="328"/>
                </a:moveTo>
                <a:cubicBezTo>
                  <a:pt x="87" y="313"/>
                  <a:pt x="72" y="294"/>
                  <a:pt x="99" y="285"/>
                </a:cubicBezTo>
                <a:cubicBezTo>
                  <a:pt x="94" y="302"/>
                  <a:pt x="107" y="321"/>
                  <a:pt x="84" y="328"/>
                </a:cubicBezTo>
                <a:close/>
                <a:moveTo>
                  <a:pt x="130" y="434"/>
                </a:moveTo>
                <a:cubicBezTo>
                  <a:pt x="129" y="437"/>
                  <a:pt x="124" y="442"/>
                  <a:pt x="120" y="442"/>
                </a:cubicBezTo>
                <a:cubicBezTo>
                  <a:pt x="117" y="442"/>
                  <a:pt x="112" y="437"/>
                  <a:pt x="111" y="433"/>
                </a:cubicBezTo>
                <a:cubicBezTo>
                  <a:pt x="110" y="423"/>
                  <a:pt x="111" y="413"/>
                  <a:pt x="111" y="401"/>
                </a:cubicBezTo>
                <a:cubicBezTo>
                  <a:pt x="117" y="400"/>
                  <a:pt x="123" y="399"/>
                  <a:pt x="130" y="397"/>
                </a:cubicBezTo>
                <a:cubicBezTo>
                  <a:pt x="130" y="410"/>
                  <a:pt x="131" y="422"/>
                  <a:pt x="130" y="434"/>
                </a:cubicBezTo>
                <a:close/>
                <a:moveTo>
                  <a:pt x="113" y="379"/>
                </a:moveTo>
                <a:cubicBezTo>
                  <a:pt x="107" y="343"/>
                  <a:pt x="109" y="339"/>
                  <a:pt x="129" y="336"/>
                </a:cubicBezTo>
                <a:cubicBezTo>
                  <a:pt x="133" y="376"/>
                  <a:pt x="132" y="378"/>
                  <a:pt x="113" y="379"/>
                </a:cubicBezTo>
                <a:close/>
                <a:moveTo>
                  <a:pt x="114" y="318"/>
                </a:moveTo>
                <a:cubicBezTo>
                  <a:pt x="105" y="290"/>
                  <a:pt x="109" y="278"/>
                  <a:pt x="128" y="271"/>
                </a:cubicBezTo>
                <a:cubicBezTo>
                  <a:pt x="134" y="304"/>
                  <a:pt x="132" y="310"/>
                  <a:pt x="114" y="318"/>
                </a:cubicBezTo>
                <a:close/>
                <a:moveTo>
                  <a:pt x="197" y="439"/>
                </a:moveTo>
                <a:cubicBezTo>
                  <a:pt x="189" y="439"/>
                  <a:pt x="182" y="439"/>
                  <a:pt x="175" y="439"/>
                </a:cubicBezTo>
                <a:cubicBezTo>
                  <a:pt x="175" y="425"/>
                  <a:pt x="175" y="411"/>
                  <a:pt x="175" y="397"/>
                </a:cubicBezTo>
                <a:cubicBezTo>
                  <a:pt x="182" y="397"/>
                  <a:pt x="189" y="397"/>
                  <a:pt x="197" y="397"/>
                </a:cubicBezTo>
                <a:cubicBezTo>
                  <a:pt x="197" y="411"/>
                  <a:pt x="197" y="424"/>
                  <a:pt x="197" y="439"/>
                </a:cubicBezTo>
                <a:close/>
                <a:moveTo>
                  <a:pt x="197" y="372"/>
                </a:moveTo>
                <a:cubicBezTo>
                  <a:pt x="172" y="377"/>
                  <a:pt x="170" y="375"/>
                  <a:pt x="175" y="329"/>
                </a:cubicBezTo>
                <a:cubicBezTo>
                  <a:pt x="182" y="330"/>
                  <a:pt x="189" y="331"/>
                  <a:pt x="197" y="332"/>
                </a:cubicBezTo>
                <a:cubicBezTo>
                  <a:pt x="197" y="347"/>
                  <a:pt x="197" y="360"/>
                  <a:pt x="197" y="372"/>
                </a:cubicBezTo>
                <a:close/>
                <a:moveTo>
                  <a:pt x="196" y="310"/>
                </a:moveTo>
                <a:cubicBezTo>
                  <a:pt x="189" y="309"/>
                  <a:pt x="182" y="308"/>
                  <a:pt x="175" y="307"/>
                </a:cubicBezTo>
                <a:cubicBezTo>
                  <a:pt x="175" y="292"/>
                  <a:pt x="175" y="279"/>
                  <a:pt x="175" y="266"/>
                </a:cubicBezTo>
                <a:cubicBezTo>
                  <a:pt x="200" y="263"/>
                  <a:pt x="201" y="265"/>
                  <a:pt x="196" y="310"/>
                </a:cubicBezTo>
                <a:close/>
                <a:moveTo>
                  <a:pt x="233" y="439"/>
                </a:moveTo>
                <a:cubicBezTo>
                  <a:pt x="233" y="440"/>
                  <a:pt x="222" y="441"/>
                  <a:pt x="215" y="442"/>
                </a:cubicBezTo>
                <a:cubicBezTo>
                  <a:pt x="215" y="426"/>
                  <a:pt x="215" y="413"/>
                  <a:pt x="215" y="394"/>
                </a:cubicBezTo>
                <a:cubicBezTo>
                  <a:pt x="223" y="397"/>
                  <a:pt x="233" y="399"/>
                  <a:pt x="233" y="401"/>
                </a:cubicBezTo>
                <a:cubicBezTo>
                  <a:pt x="235" y="414"/>
                  <a:pt x="235" y="426"/>
                  <a:pt x="233" y="439"/>
                </a:cubicBezTo>
                <a:close/>
                <a:moveTo>
                  <a:pt x="233" y="376"/>
                </a:moveTo>
                <a:cubicBezTo>
                  <a:pt x="228" y="376"/>
                  <a:pt x="222" y="376"/>
                  <a:pt x="215" y="375"/>
                </a:cubicBezTo>
                <a:cubicBezTo>
                  <a:pt x="215" y="361"/>
                  <a:pt x="215" y="348"/>
                  <a:pt x="215" y="333"/>
                </a:cubicBezTo>
                <a:cubicBezTo>
                  <a:pt x="238" y="336"/>
                  <a:pt x="238" y="337"/>
                  <a:pt x="233" y="376"/>
                </a:cubicBezTo>
                <a:close/>
                <a:moveTo>
                  <a:pt x="233" y="313"/>
                </a:moveTo>
                <a:cubicBezTo>
                  <a:pt x="215" y="317"/>
                  <a:pt x="211" y="318"/>
                  <a:pt x="216" y="269"/>
                </a:cubicBezTo>
                <a:cubicBezTo>
                  <a:pt x="237" y="270"/>
                  <a:pt x="240" y="277"/>
                  <a:pt x="233" y="313"/>
                </a:cubicBezTo>
                <a:close/>
                <a:moveTo>
                  <a:pt x="322" y="66"/>
                </a:moveTo>
                <a:cubicBezTo>
                  <a:pt x="320" y="87"/>
                  <a:pt x="331" y="111"/>
                  <a:pt x="300" y="117"/>
                </a:cubicBezTo>
                <a:cubicBezTo>
                  <a:pt x="294" y="83"/>
                  <a:pt x="295" y="80"/>
                  <a:pt x="322" y="66"/>
                </a:cubicBezTo>
                <a:close/>
                <a:moveTo>
                  <a:pt x="279" y="96"/>
                </a:moveTo>
                <a:cubicBezTo>
                  <a:pt x="276" y="115"/>
                  <a:pt x="287" y="135"/>
                  <a:pt x="259" y="143"/>
                </a:cubicBezTo>
                <a:cubicBezTo>
                  <a:pt x="259" y="124"/>
                  <a:pt x="252" y="106"/>
                  <a:pt x="279" y="96"/>
                </a:cubicBezTo>
                <a:close/>
                <a:moveTo>
                  <a:pt x="254" y="441"/>
                </a:moveTo>
                <a:cubicBezTo>
                  <a:pt x="254" y="429"/>
                  <a:pt x="254" y="415"/>
                  <a:pt x="254" y="401"/>
                </a:cubicBezTo>
                <a:cubicBezTo>
                  <a:pt x="280" y="396"/>
                  <a:pt x="272" y="414"/>
                  <a:pt x="273" y="425"/>
                </a:cubicBezTo>
                <a:cubicBezTo>
                  <a:pt x="275" y="438"/>
                  <a:pt x="271" y="447"/>
                  <a:pt x="254" y="441"/>
                </a:cubicBezTo>
                <a:close/>
                <a:moveTo>
                  <a:pt x="271" y="379"/>
                </a:moveTo>
                <a:cubicBezTo>
                  <a:pt x="269" y="379"/>
                  <a:pt x="267" y="380"/>
                  <a:pt x="264" y="380"/>
                </a:cubicBezTo>
                <a:cubicBezTo>
                  <a:pt x="261" y="380"/>
                  <a:pt x="258" y="379"/>
                  <a:pt x="254" y="379"/>
                </a:cubicBezTo>
                <a:cubicBezTo>
                  <a:pt x="254" y="364"/>
                  <a:pt x="254" y="351"/>
                  <a:pt x="254" y="338"/>
                </a:cubicBezTo>
                <a:cubicBezTo>
                  <a:pt x="276" y="339"/>
                  <a:pt x="277" y="341"/>
                  <a:pt x="271" y="379"/>
                </a:cubicBezTo>
                <a:close/>
                <a:moveTo>
                  <a:pt x="271" y="316"/>
                </a:moveTo>
                <a:cubicBezTo>
                  <a:pt x="251" y="320"/>
                  <a:pt x="250" y="317"/>
                  <a:pt x="254" y="276"/>
                </a:cubicBezTo>
                <a:cubicBezTo>
                  <a:pt x="276" y="277"/>
                  <a:pt x="277" y="279"/>
                  <a:pt x="271" y="316"/>
                </a:cubicBezTo>
                <a:close/>
                <a:moveTo>
                  <a:pt x="259" y="201"/>
                </a:moveTo>
                <a:cubicBezTo>
                  <a:pt x="259" y="185"/>
                  <a:pt x="251" y="165"/>
                  <a:pt x="276" y="158"/>
                </a:cubicBezTo>
                <a:cubicBezTo>
                  <a:pt x="282" y="192"/>
                  <a:pt x="281" y="194"/>
                  <a:pt x="259" y="201"/>
                </a:cubicBezTo>
                <a:close/>
                <a:moveTo>
                  <a:pt x="321" y="435"/>
                </a:moveTo>
                <a:cubicBezTo>
                  <a:pt x="314" y="436"/>
                  <a:pt x="307" y="437"/>
                  <a:pt x="301" y="439"/>
                </a:cubicBezTo>
                <a:cubicBezTo>
                  <a:pt x="294" y="401"/>
                  <a:pt x="296" y="398"/>
                  <a:pt x="321" y="397"/>
                </a:cubicBezTo>
                <a:cubicBezTo>
                  <a:pt x="321" y="410"/>
                  <a:pt x="321" y="422"/>
                  <a:pt x="321" y="435"/>
                </a:cubicBezTo>
                <a:close/>
                <a:moveTo>
                  <a:pt x="299" y="373"/>
                </a:moveTo>
                <a:cubicBezTo>
                  <a:pt x="296" y="333"/>
                  <a:pt x="296" y="333"/>
                  <a:pt x="321" y="332"/>
                </a:cubicBezTo>
                <a:cubicBezTo>
                  <a:pt x="324" y="370"/>
                  <a:pt x="324" y="370"/>
                  <a:pt x="299" y="373"/>
                </a:cubicBezTo>
                <a:close/>
                <a:moveTo>
                  <a:pt x="300" y="309"/>
                </a:moveTo>
                <a:cubicBezTo>
                  <a:pt x="294" y="275"/>
                  <a:pt x="295" y="272"/>
                  <a:pt x="320" y="265"/>
                </a:cubicBezTo>
                <a:cubicBezTo>
                  <a:pt x="325" y="305"/>
                  <a:pt x="325" y="305"/>
                  <a:pt x="300" y="309"/>
                </a:cubicBezTo>
                <a:close/>
                <a:moveTo>
                  <a:pt x="302" y="244"/>
                </a:moveTo>
                <a:cubicBezTo>
                  <a:pt x="293" y="214"/>
                  <a:pt x="295" y="208"/>
                  <a:pt x="322" y="199"/>
                </a:cubicBezTo>
                <a:cubicBezTo>
                  <a:pt x="319" y="217"/>
                  <a:pt x="333" y="241"/>
                  <a:pt x="302" y="244"/>
                </a:cubicBezTo>
                <a:close/>
                <a:moveTo>
                  <a:pt x="301" y="180"/>
                </a:moveTo>
                <a:cubicBezTo>
                  <a:pt x="294" y="147"/>
                  <a:pt x="295" y="144"/>
                  <a:pt x="320" y="134"/>
                </a:cubicBezTo>
                <a:cubicBezTo>
                  <a:pt x="326" y="170"/>
                  <a:pt x="325" y="172"/>
                  <a:pt x="301" y="180"/>
                </a:cubicBezTo>
                <a:close/>
                <a:moveTo>
                  <a:pt x="501" y="98"/>
                </a:moveTo>
                <a:cubicBezTo>
                  <a:pt x="533" y="104"/>
                  <a:pt x="526" y="106"/>
                  <a:pt x="525" y="137"/>
                </a:cubicBezTo>
                <a:cubicBezTo>
                  <a:pt x="500" y="141"/>
                  <a:pt x="497" y="136"/>
                  <a:pt x="501" y="98"/>
                </a:cubicBezTo>
                <a:close/>
                <a:moveTo>
                  <a:pt x="387" y="58"/>
                </a:moveTo>
                <a:cubicBezTo>
                  <a:pt x="398" y="62"/>
                  <a:pt x="407" y="65"/>
                  <a:pt x="417" y="69"/>
                </a:cubicBezTo>
                <a:cubicBezTo>
                  <a:pt x="417" y="82"/>
                  <a:pt x="417" y="95"/>
                  <a:pt x="417" y="108"/>
                </a:cubicBezTo>
                <a:cubicBezTo>
                  <a:pt x="381" y="101"/>
                  <a:pt x="381" y="101"/>
                  <a:pt x="387" y="58"/>
                </a:cubicBezTo>
                <a:close/>
                <a:moveTo>
                  <a:pt x="417" y="174"/>
                </a:moveTo>
                <a:cubicBezTo>
                  <a:pt x="382" y="168"/>
                  <a:pt x="382" y="168"/>
                  <a:pt x="387" y="130"/>
                </a:cubicBezTo>
                <a:cubicBezTo>
                  <a:pt x="418" y="128"/>
                  <a:pt x="420" y="131"/>
                  <a:pt x="417" y="174"/>
                </a:cubicBezTo>
                <a:close/>
                <a:moveTo>
                  <a:pt x="417" y="435"/>
                </a:moveTo>
                <a:cubicBezTo>
                  <a:pt x="407" y="435"/>
                  <a:pt x="397" y="435"/>
                  <a:pt x="386" y="435"/>
                </a:cubicBezTo>
                <a:cubicBezTo>
                  <a:pt x="386" y="421"/>
                  <a:pt x="386" y="407"/>
                  <a:pt x="386" y="392"/>
                </a:cubicBezTo>
                <a:cubicBezTo>
                  <a:pt x="397" y="394"/>
                  <a:pt x="407" y="395"/>
                  <a:pt x="417" y="397"/>
                </a:cubicBezTo>
                <a:cubicBezTo>
                  <a:pt x="417" y="410"/>
                  <a:pt x="417" y="422"/>
                  <a:pt x="417" y="435"/>
                </a:cubicBezTo>
                <a:close/>
                <a:moveTo>
                  <a:pt x="417" y="368"/>
                </a:moveTo>
                <a:cubicBezTo>
                  <a:pt x="407" y="368"/>
                  <a:pt x="397" y="368"/>
                  <a:pt x="386" y="368"/>
                </a:cubicBezTo>
                <a:cubicBezTo>
                  <a:pt x="386" y="354"/>
                  <a:pt x="386" y="342"/>
                  <a:pt x="386" y="327"/>
                </a:cubicBezTo>
                <a:cubicBezTo>
                  <a:pt x="398" y="329"/>
                  <a:pt x="407" y="331"/>
                  <a:pt x="417" y="332"/>
                </a:cubicBezTo>
                <a:cubicBezTo>
                  <a:pt x="417" y="345"/>
                  <a:pt x="417" y="356"/>
                  <a:pt x="417" y="368"/>
                </a:cubicBezTo>
                <a:close/>
                <a:moveTo>
                  <a:pt x="388" y="259"/>
                </a:moveTo>
                <a:cubicBezTo>
                  <a:pt x="397" y="261"/>
                  <a:pt x="407" y="263"/>
                  <a:pt x="417" y="265"/>
                </a:cubicBezTo>
                <a:cubicBezTo>
                  <a:pt x="417" y="278"/>
                  <a:pt x="417" y="290"/>
                  <a:pt x="417" y="305"/>
                </a:cubicBezTo>
                <a:cubicBezTo>
                  <a:pt x="381" y="302"/>
                  <a:pt x="380" y="300"/>
                  <a:pt x="388" y="259"/>
                </a:cubicBezTo>
                <a:close/>
                <a:moveTo>
                  <a:pt x="416" y="239"/>
                </a:moveTo>
                <a:cubicBezTo>
                  <a:pt x="381" y="235"/>
                  <a:pt x="380" y="234"/>
                  <a:pt x="387" y="193"/>
                </a:cubicBezTo>
                <a:cubicBezTo>
                  <a:pt x="422" y="200"/>
                  <a:pt x="422" y="200"/>
                  <a:pt x="416" y="239"/>
                </a:cubicBezTo>
                <a:close/>
                <a:moveTo>
                  <a:pt x="444" y="80"/>
                </a:moveTo>
                <a:cubicBezTo>
                  <a:pt x="475" y="83"/>
                  <a:pt x="476" y="85"/>
                  <a:pt x="472" y="123"/>
                </a:cubicBezTo>
                <a:cubicBezTo>
                  <a:pt x="442" y="123"/>
                  <a:pt x="439" y="118"/>
                  <a:pt x="444" y="80"/>
                </a:cubicBezTo>
                <a:close/>
                <a:moveTo>
                  <a:pt x="471" y="187"/>
                </a:moveTo>
                <a:cubicBezTo>
                  <a:pt x="462" y="186"/>
                  <a:pt x="453" y="184"/>
                  <a:pt x="443" y="182"/>
                </a:cubicBezTo>
                <a:cubicBezTo>
                  <a:pt x="443" y="169"/>
                  <a:pt x="443" y="157"/>
                  <a:pt x="443" y="145"/>
                </a:cubicBezTo>
                <a:cubicBezTo>
                  <a:pt x="474" y="146"/>
                  <a:pt x="477" y="151"/>
                  <a:pt x="471" y="187"/>
                </a:cubicBezTo>
                <a:close/>
                <a:moveTo>
                  <a:pt x="472" y="250"/>
                </a:moveTo>
                <a:cubicBezTo>
                  <a:pt x="462" y="248"/>
                  <a:pt x="453" y="246"/>
                  <a:pt x="443" y="244"/>
                </a:cubicBezTo>
                <a:cubicBezTo>
                  <a:pt x="443" y="232"/>
                  <a:pt x="443" y="220"/>
                  <a:pt x="443" y="208"/>
                </a:cubicBezTo>
                <a:cubicBezTo>
                  <a:pt x="475" y="211"/>
                  <a:pt x="475" y="211"/>
                  <a:pt x="472" y="250"/>
                </a:cubicBezTo>
                <a:close/>
                <a:moveTo>
                  <a:pt x="472" y="437"/>
                </a:moveTo>
                <a:cubicBezTo>
                  <a:pt x="463" y="437"/>
                  <a:pt x="454" y="437"/>
                  <a:pt x="443" y="437"/>
                </a:cubicBezTo>
                <a:cubicBezTo>
                  <a:pt x="443" y="424"/>
                  <a:pt x="443" y="412"/>
                  <a:pt x="443" y="399"/>
                </a:cubicBezTo>
                <a:cubicBezTo>
                  <a:pt x="453" y="399"/>
                  <a:pt x="462" y="399"/>
                  <a:pt x="472" y="400"/>
                </a:cubicBezTo>
                <a:cubicBezTo>
                  <a:pt x="472" y="413"/>
                  <a:pt x="472" y="424"/>
                  <a:pt x="472" y="437"/>
                </a:cubicBezTo>
                <a:close/>
                <a:moveTo>
                  <a:pt x="471" y="376"/>
                </a:moveTo>
                <a:cubicBezTo>
                  <a:pt x="462" y="375"/>
                  <a:pt x="453" y="375"/>
                  <a:pt x="444" y="374"/>
                </a:cubicBezTo>
                <a:cubicBezTo>
                  <a:pt x="443" y="367"/>
                  <a:pt x="442" y="362"/>
                  <a:pt x="442" y="356"/>
                </a:cubicBezTo>
                <a:cubicBezTo>
                  <a:pt x="442" y="350"/>
                  <a:pt x="442" y="344"/>
                  <a:pt x="442" y="339"/>
                </a:cubicBezTo>
                <a:cubicBezTo>
                  <a:pt x="473" y="331"/>
                  <a:pt x="477" y="336"/>
                  <a:pt x="471" y="376"/>
                </a:cubicBezTo>
                <a:close/>
                <a:moveTo>
                  <a:pt x="470" y="313"/>
                </a:moveTo>
                <a:cubicBezTo>
                  <a:pt x="461" y="312"/>
                  <a:pt x="453" y="312"/>
                  <a:pt x="444" y="310"/>
                </a:cubicBezTo>
                <a:cubicBezTo>
                  <a:pt x="444" y="297"/>
                  <a:pt x="444" y="284"/>
                  <a:pt x="444" y="270"/>
                </a:cubicBezTo>
                <a:cubicBezTo>
                  <a:pt x="476" y="273"/>
                  <a:pt x="479" y="277"/>
                  <a:pt x="470" y="313"/>
                </a:cubicBezTo>
                <a:close/>
                <a:moveTo>
                  <a:pt x="525" y="439"/>
                </a:moveTo>
                <a:cubicBezTo>
                  <a:pt x="517" y="439"/>
                  <a:pt x="510" y="439"/>
                  <a:pt x="500" y="439"/>
                </a:cubicBezTo>
                <a:cubicBezTo>
                  <a:pt x="500" y="427"/>
                  <a:pt x="500" y="416"/>
                  <a:pt x="500" y="405"/>
                </a:cubicBezTo>
                <a:cubicBezTo>
                  <a:pt x="509" y="405"/>
                  <a:pt x="516" y="405"/>
                  <a:pt x="525" y="405"/>
                </a:cubicBezTo>
                <a:cubicBezTo>
                  <a:pt x="525" y="417"/>
                  <a:pt x="525" y="427"/>
                  <a:pt x="525" y="439"/>
                </a:cubicBezTo>
                <a:close/>
                <a:moveTo>
                  <a:pt x="525" y="378"/>
                </a:moveTo>
                <a:cubicBezTo>
                  <a:pt x="497" y="382"/>
                  <a:pt x="496" y="380"/>
                  <a:pt x="501" y="342"/>
                </a:cubicBezTo>
                <a:cubicBezTo>
                  <a:pt x="510" y="342"/>
                  <a:pt x="517" y="343"/>
                  <a:pt x="525" y="344"/>
                </a:cubicBezTo>
                <a:cubicBezTo>
                  <a:pt x="525" y="356"/>
                  <a:pt x="525" y="367"/>
                  <a:pt x="525" y="378"/>
                </a:cubicBezTo>
                <a:close/>
                <a:moveTo>
                  <a:pt x="524" y="319"/>
                </a:moveTo>
                <a:cubicBezTo>
                  <a:pt x="497" y="320"/>
                  <a:pt x="496" y="319"/>
                  <a:pt x="501" y="281"/>
                </a:cubicBezTo>
                <a:cubicBezTo>
                  <a:pt x="527" y="281"/>
                  <a:pt x="529" y="283"/>
                  <a:pt x="524" y="319"/>
                </a:cubicBezTo>
                <a:close/>
                <a:moveTo>
                  <a:pt x="501" y="219"/>
                </a:moveTo>
                <a:cubicBezTo>
                  <a:pt x="510" y="221"/>
                  <a:pt x="517" y="223"/>
                  <a:pt x="525" y="225"/>
                </a:cubicBezTo>
                <a:cubicBezTo>
                  <a:pt x="525" y="231"/>
                  <a:pt x="526" y="237"/>
                  <a:pt x="526" y="243"/>
                </a:cubicBezTo>
                <a:cubicBezTo>
                  <a:pt x="526" y="248"/>
                  <a:pt x="526" y="253"/>
                  <a:pt x="526" y="258"/>
                </a:cubicBezTo>
                <a:cubicBezTo>
                  <a:pt x="496" y="261"/>
                  <a:pt x="496" y="253"/>
                  <a:pt x="501" y="219"/>
                </a:cubicBezTo>
                <a:close/>
                <a:moveTo>
                  <a:pt x="524" y="199"/>
                </a:moveTo>
                <a:cubicBezTo>
                  <a:pt x="498" y="198"/>
                  <a:pt x="496" y="195"/>
                  <a:pt x="501" y="160"/>
                </a:cubicBezTo>
                <a:cubicBezTo>
                  <a:pt x="528" y="163"/>
                  <a:pt x="529" y="165"/>
                  <a:pt x="524" y="199"/>
                </a:cubicBezTo>
                <a:close/>
              </a:path>
            </a:pathLst>
          </a:custGeom>
          <a:solidFill>
            <a:srgbClr val="325C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rgbClr val="000000"/>
              </a:solidFill>
              <a:latin typeface="Arial"/>
              <a:ea typeface="Arial"/>
              <a:cs typeface="Arial"/>
              <a:sym typeface="Arial"/>
            </a:endParaRPr>
          </a:p>
        </p:txBody>
      </p:sp>
      <p:pic>
        <p:nvPicPr>
          <p:cNvPr id="1257" name="Google Shape;1257;p32"/>
          <p:cNvPicPr preferRelativeResize="0"/>
          <p:nvPr/>
        </p:nvPicPr>
        <p:blipFill rotWithShape="1">
          <a:blip r:embed="rId6">
            <a:alphaModFix/>
          </a:blip>
          <a:srcRect/>
          <a:stretch/>
        </p:blipFill>
        <p:spPr>
          <a:xfrm>
            <a:off x="2267744" y="2353444"/>
            <a:ext cx="1230259" cy="920786"/>
          </a:xfrm>
          <a:prstGeom prst="rect">
            <a:avLst/>
          </a:prstGeom>
          <a:noFill/>
          <a:ln>
            <a:noFill/>
          </a:ln>
        </p:spPr>
      </p:pic>
      <p:sp>
        <p:nvSpPr>
          <p:cNvPr id="1258" name="Google Shape;1258;p32"/>
          <p:cNvSpPr txBox="1"/>
          <p:nvPr/>
        </p:nvSpPr>
        <p:spPr>
          <a:xfrm>
            <a:off x="3548128" y="2617016"/>
            <a:ext cx="950503" cy="350482"/>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fr-FR" sz="1400" b="1">
                <a:solidFill>
                  <a:srgbClr val="000000"/>
                </a:solidFill>
                <a:latin typeface="Arial"/>
                <a:ea typeface="Arial"/>
                <a:cs typeface="Arial"/>
                <a:sym typeface="Arial"/>
              </a:rPr>
              <a:t>AWS</a:t>
            </a:r>
            <a:endParaRPr/>
          </a:p>
          <a:p>
            <a:pPr marL="0" marR="0" lvl="0" indent="0" algn="ctr" rtl="0">
              <a:lnSpc>
                <a:spcPct val="90000"/>
              </a:lnSpc>
              <a:spcBef>
                <a:spcPts val="0"/>
              </a:spcBef>
              <a:spcAft>
                <a:spcPts val="0"/>
              </a:spcAft>
              <a:buNone/>
            </a:pPr>
            <a:r>
              <a:rPr lang="fr-FR" sz="1400" b="1">
                <a:solidFill>
                  <a:srgbClr val="000000"/>
                </a:solidFill>
                <a:latin typeface="Arial"/>
                <a:ea typeface="Arial"/>
                <a:cs typeface="Arial"/>
                <a:sym typeface="Arial"/>
              </a:rPr>
              <a:t>SwissLife</a:t>
            </a:r>
            <a:endParaRPr sz="1400" b="1">
              <a:solidFill>
                <a:srgbClr val="000000"/>
              </a:solidFill>
              <a:latin typeface="Arial"/>
              <a:ea typeface="Arial"/>
              <a:cs typeface="Arial"/>
              <a:sym typeface="Arial"/>
            </a:endParaRPr>
          </a:p>
        </p:txBody>
      </p:sp>
      <p:sp>
        <p:nvSpPr>
          <p:cNvPr id="1259" name="Google Shape;1259;p32"/>
          <p:cNvSpPr/>
          <p:nvPr/>
        </p:nvSpPr>
        <p:spPr>
          <a:xfrm rot="10800000" flipH="1">
            <a:off x="5868144" y="2406625"/>
            <a:ext cx="2572658" cy="738907"/>
          </a:xfrm>
          <a:prstGeom prst="rect">
            <a:avLst/>
          </a:prstGeom>
          <a:solidFill>
            <a:srgbClr val="F2F2F2">
              <a:alpha val="34901"/>
            </a:srgbClr>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260" name="Google Shape;1260;p32"/>
          <p:cNvSpPr/>
          <p:nvPr/>
        </p:nvSpPr>
        <p:spPr>
          <a:xfrm rot="10800000" flipH="1">
            <a:off x="1999342" y="2405510"/>
            <a:ext cx="2572658" cy="738907"/>
          </a:xfrm>
          <a:prstGeom prst="rect">
            <a:avLst/>
          </a:prstGeom>
          <a:solidFill>
            <a:srgbClr val="F2F2F2">
              <a:alpha val="34901"/>
            </a:srgbClr>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pic>
        <p:nvPicPr>
          <p:cNvPr id="1261" name="Google Shape;1261;p32"/>
          <p:cNvPicPr preferRelativeResize="0"/>
          <p:nvPr/>
        </p:nvPicPr>
        <p:blipFill rotWithShape="1">
          <a:blip r:embed="rId7">
            <a:alphaModFix/>
          </a:blip>
          <a:srcRect/>
          <a:stretch/>
        </p:blipFill>
        <p:spPr>
          <a:xfrm>
            <a:off x="1950866" y="3577580"/>
            <a:ext cx="659181" cy="450072"/>
          </a:xfrm>
          <a:prstGeom prst="rect">
            <a:avLst/>
          </a:prstGeom>
          <a:noFill/>
          <a:ln>
            <a:noFill/>
          </a:ln>
        </p:spPr>
      </p:pic>
      <p:sp>
        <p:nvSpPr>
          <p:cNvPr id="1262" name="Google Shape;1262;p32"/>
          <p:cNvSpPr txBox="1"/>
          <p:nvPr/>
        </p:nvSpPr>
        <p:spPr>
          <a:xfrm>
            <a:off x="1547664" y="4558187"/>
            <a:ext cx="1152162" cy="323289"/>
          </a:xfrm>
          <a:prstGeom prst="rect">
            <a:avLst/>
          </a:prstGeom>
          <a:noFill/>
          <a:ln w="9525" cap="flat" cmpd="sng">
            <a:solidFill>
              <a:srgbClr val="D8D8D8"/>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fr-FR" sz="700">
                <a:solidFill>
                  <a:srgbClr val="000000"/>
                </a:solidFill>
                <a:latin typeface="Arial"/>
                <a:ea typeface="Arial"/>
                <a:cs typeface="Arial"/>
                <a:sym typeface="Arial"/>
              </a:rPr>
              <a:t>Les custom’s metrics specifiques à un service sont envoyés à CloudWatch</a:t>
            </a:r>
            <a:endParaRPr sz="700" b="1">
              <a:solidFill>
                <a:srgbClr val="000000"/>
              </a:solidFill>
              <a:latin typeface="Arial"/>
              <a:ea typeface="Arial"/>
              <a:cs typeface="Arial"/>
              <a:sym typeface="Arial"/>
            </a:endParaRPr>
          </a:p>
        </p:txBody>
      </p:sp>
      <p:pic>
        <p:nvPicPr>
          <p:cNvPr id="1263" name="Google Shape;1263;p32"/>
          <p:cNvPicPr preferRelativeResize="0"/>
          <p:nvPr/>
        </p:nvPicPr>
        <p:blipFill rotWithShape="1">
          <a:blip r:embed="rId8">
            <a:alphaModFix/>
          </a:blip>
          <a:srcRect/>
          <a:stretch/>
        </p:blipFill>
        <p:spPr>
          <a:xfrm>
            <a:off x="3967501" y="4575907"/>
            <a:ext cx="820532" cy="410266"/>
          </a:xfrm>
          <a:prstGeom prst="rect">
            <a:avLst/>
          </a:prstGeom>
          <a:noFill/>
          <a:ln>
            <a:noFill/>
          </a:ln>
        </p:spPr>
      </p:pic>
      <p:sp>
        <p:nvSpPr>
          <p:cNvPr id="1264" name="Google Shape;1264;p32"/>
          <p:cNvSpPr/>
          <p:nvPr/>
        </p:nvSpPr>
        <p:spPr>
          <a:xfrm rot="5400000">
            <a:off x="3907158" y="3738366"/>
            <a:ext cx="609602" cy="576064"/>
          </a:xfrm>
          <a:prstGeom prst="bentArrow">
            <a:avLst>
              <a:gd name="adj1" fmla="val 28663"/>
              <a:gd name="adj2" fmla="val 25000"/>
              <a:gd name="adj3" fmla="val 25000"/>
              <a:gd name="adj4" fmla="val 4375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65" name="Google Shape;1265;p32"/>
          <p:cNvSpPr/>
          <p:nvPr/>
        </p:nvSpPr>
        <p:spPr>
          <a:xfrm>
            <a:off x="1545828" y="2370488"/>
            <a:ext cx="3674244" cy="3015676"/>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266" name="Google Shape;1266;p32"/>
          <p:cNvSpPr/>
          <p:nvPr/>
        </p:nvSpPr>
        <p:spPr>
          <a:xfrm>
            <a:off x="5302786" y="2370488"/>
            <a:ext cx="3373669" cy="3007292"/>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pic>
        <p:nvPicPr>
          <p:cNvPr id="1267" name="Google Shape;1267;p32"/>
          <p:cNvPicPr preferRelativeResize="0"/>
          <p:nvPr/>
        </p:nvPicPr>
        <p:blipFill rotWithShape="1">
          <a:blip r:embed="rId9">
            <a:alphaModFix/>
          </a:blip>
          <a:srcRect/>
          <a:stretch/>
        </p:blipFill>
        <p:spPr>
          <a:xfrm>
            <a:off x="5791802" y="3981786"/>
            <a:ext cx="827223" cy="293122"/>
          </a:xfrm>
          <a:prstGeom prst="rect">
            <a:avLst/>
          </a:prstGeom>
          <a:noFill/>
          <a:ln>
            <a:noFill/>
          </a:ln>
        </p:spPr>
      </p:pic>
      <p:pic>
        <p:nvPicPr>
          <p:cNvPr id="1268" name="Google Shape;1268;p32"/>
          <p:cNvPicPr preferRelativeResize="0"/>
          <p:nvPr/>
        </p:nvPicPr>
        <p:blipFill rotWithShape="1">
          <a:blip r:embed="rId10">
            <a:alphaModFix/>
          </a:blip>
          <a:srcRect/>
          <a:stretch/>
        </p:blipFill>
        <p:spPr>
          <a:xfrm>
            <a:off x="5817234" y="4703544"/>
            <a:ext cx="739247" cy="224503"/>
          </a:xfrm>
          <a:prstGeom prst="rect">
            <a:avLst/>
          </a:prstGeom>
          <a:noFill/>
          <a:ln>
            <a:noFill/>
          </a:ln>
        </p:spPr>
      </p:pic>
      <p:sp>
        <p:nvSpPr>
          <p:cNvPr id="1269" name="Google Shape;1269;p32"/>
          <p:cNvSpPr/>
          <p:nvPr/>
        </p:nvSpPr>
        <p:spPr>
          <a:xfrm>
            <a:off x="4883659" y="4620383"/>
            <a:ext cx="694617" cy="321315"/>
          </a:xfrm>
          <a:prstGeom prst="lef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70" name="Google Shape;1270;p32"/>
          <p:cNvSpPr/>
          <p:nvPr/>
        </p:nvSpPr>
        <p:spPr>
          <a:xfrm>
            <a:off x="6804248" y="4027652"/>
            <a:ext cx="289868" cy="1008216"/>
          </a:xfrm>
          <a:prstGeom prst="rightArrow">
            <a:avLst>
              <a:gd name="adj1" fmla="val 28427"/>
              <a:gd name="adj2" fmla="val 10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271" name="Google Shape;1271;p32"/>
          <p:cNvSpPr/>
          <p:nvPr/>
        </p:nvSpPr>
        <p:spPr>
          <a:xfrm>
            <a:off x="6084168" y="4274908"/>
            <a:ext cx="288032" cy="395639"/>
          </a:xfrm>
          <a:prstGeom prst="upDown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pic>
        <p:nvPicPr>
          <p:cNvPr id="1272" name="Google Shape;1272;p32"/>
          <p:cNvPicPr preferRelativeResize="0"/>
          <p:nvPr/>
        </p:nvPicPr>
        <p:blipFill rotWithShape="1">
          <a:blip r:embed="rId11">
            <a:alphaModFix/>
          </a:blip>
          <a:srcRect/>
          <a:stretch/>
        </p:blipFill>
        <p:spPr>
          <a:xfrm>
            <a:off x="7237427" y="4231220"/>
            <a:ext cx="1212960" cy="587658"/>
          </a:xfrm>
          <a:prstGeom prst="rect">
            <a:avLst/>
          </a:prstGeom>
          <a:noFill/>
          <a:ln>
            <a:noFill/>
          </a:ln>
        </p:spPr>
      </p:pic>
      <p:sp>
        <p:nvSpPr>
          <p:cNvPr id="1273" name="Google Shape;1273;p32"/>
          <p:cNvSpPr txBox="1"/>
          <p:nvPr/>
        </p:nvSpPr>
        <p:spPr>
          <a:xfrm>
            <a:off x="4196835" y="4348243"/>
            <a:ext cx="962640" cy="272314"/>
          </a:xfrm>
          <a:prstGeom prst="rect">
            <a:avLst/>
          </a:prstGeom>
          <a:noFill/>
          <a:ln w="9525" cap="flat" cmpd="sng">
            <a:solidFill>
              <a:srgbClr val="D8D8D8"/>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fr-FR" sz="700">
                <a:solidFill>
                  <a:srgbClr val="000000"/>
                </a:solidFill>
                <a:latin typeface="Arial"/>
                <a:ea typeface="Arial"/>
                <a:cs typeface="Arial"/>
                <a:sym typeface="Arial"/>
              </a:rPr>
              <a:t>Positionnement dans une table Dynamo DB de l’alerte</a:t>
            </a:r>
            <a:endParaRPr sz="700" b="1">
              <a:solidFill>
                <a:srgbClr val="000000"/>
              </a:solidFill>
              <a:latin typeface="Arial"/>
              <a:ea typeface="Arial"/>
              <a:cs typeface="Arial"/>
              <a:sym typeface="Arial"/>
            </a:endParaRPr>
          </a:p>
        </p:txBody>
      </p:sp>
      <p:sp>
        <p:nvSpPr>
          <p:cNvPr id="1274" name="Google Shape;1274;p32"/>
          <p:cNvSpPr txBox="1"/>
          <p:nvPr/>
        </p:nvSpPr>
        <p:spPr>
          <a:xfrm>
            <a:off x="3950921" y="3316916"/>
            <a:ext cx="1197143" cy="318734"/>
          </a:xfrm>
          <a:prstGeom prst="rect">
            <a:avLst/>
          </a:prstGeom>
          <a:noFill/>
          <a:ln w="9525" cap="flat" cmpd="sng">
            <a:solidFill>
              <a:srgbClr val="D8D8D8"/>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fr-FR" sz="700">
                <a:solidFill>
                  <a:srgbClr val="000000"/>
                </a:solidFill>
                <a:latin typeface="Arial"/>
                <a:ea typeface="Arial"/>
                <a:cs typeface="Arial"/>
                <a:sym typeface="Arial"/>
              </a:rPr>
              <a:t>Calcul et déclenchement d’une alerte en cas d’absence de service</a:t>
            </a:r>
            <a:endParaRPr sz="700" b="1">
              <a:solidFill>
                <a:srgbClr val="000000"/>
              </a:solidFill>
              <a:latin typeface="Arial"/>
              <a:ea typeface="Arial"/>
              <a:cs typeface="Arial"/>
              <a:sym typeface="Arial"/>
            </a:endParaRPr>
          </a:p>
        </p:txBody>
      </p:sp>
      <p:sp>
        <p:nvSpPr>
          <p:cNvPr id="1275" name="Google Shape;1275;p32"/>
          <p:cNvSpPr/>
          <p:nvPr/>
        </p:nvSpPr>
        <p:spPr>
          <a:xfrm>
            <a:off x="1597178" y="4333692"/>
            <a:ext cx="252000" cy="252000"/>
          </a:xfrm>
          <a:prstGeom prst="flowChartConnector">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Arial"/>
                <a:ea typeface="Arial"/>
                <a:cs typeface="Arial"/>
                <a:sym typeface="Arial"/>
              </a:rPr>
              <a:t>1</a:t>
            </a:r>
            <a:endParaRPr/>
          </a:p>
        </p:txBody>
      </p:sp>
      <p:sp>
        <p:nvSpPr>
          <p:cNvPr id="1276" name="Google Shape;1276;p32"/>
          <p:cNvSpPr/>
          <p:nvPr/>
        </p:nvSpPr>
        <p:spPr>
          <a:xfrm>
            <a:off x="4874392" y="3078574"/>
            <a:ext cx="252000" cy="252000"/>
          </a:xfrm>
          <a:prstGeom prst="flowChartConnector">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Arial"/>
                <a:ea typeface="Arial"/>
                <a:cs typeface="Arial"/>
                <a:sym typeface="Arial"/>
              </a:rPr>
              <a:t>2</a:t>
            </a:r>
            <a:endParaRPr/>
          </a:p>
        </p:txBody>
      </p:sp>
      <p:sp>
        <p:nvSpPr>
          <p:cNvPr id="1277" name="Google Shape;1277;p32"/>
          <p:cNvSpPr/>
          <p:nvPr/>
        </p:nvSpPr>
        <p:spPr>
          <a:xfrm>
            <a:off x="4883429" y="4114760"/>
            <a:ext cx="252000" cy="252000"/>
          </a:xfrm>
          <a:prstGeom prst="flowChartConnector">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Arial"/>
                <a:ea typeface="Arial"/>
                <a:cs typeface="Arial"/>
                <a:sym typeface="Arial"/>
              </a:rPr>
              <a:t>3</a:t>
            </a:r>
            <a:endParaRPr/>
          </a:p>
        </p:txBody>
      </p:sp>
      <p:sp>
        <p:nvSpPr>
          <p:cNvPr id="1278" name="Google Shape;1278;p32"/>
          <p:cNvSpPr/>
          <p:nvPr/>
        </p:nvSpPr>
        <p:spPr>
          <a:xfrm>
            <a:off x="5472128" y="4801716"/>
            <a:ext cx="252000" cy="252000"/>
          </a:xfrm>
          <a:prstGeom prst="flowChartConnector">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Arial"/>
                <a:ea typeface="Arial"/>
                <a:cs typeface="Arial"/>
                <a:sym typeface="Arial"/>
              </a:rPr>
              <a:t>4</a:t>
            </a:r>
            <a:endParaRPr/>
          </a:p>
        </p:txBody>
      </p:sp>
      <p:sp>
        <p:nvSpPr>
          <p:cNvPr id="1279" name="Google Shape;1279;p32"/>
          <p:cNvSpPr txBox="1"/>
          <p:nvPr/>
        </p:nvSpPr>
        <p:spPr>
          <a:xfrm>
            <a:off x="5697592" y="4945732"/>
            <a:ext cx="962640" cy="316042"/>
          </a:xfrm>
          <a:prstGeom prst="rect">
            <a:avLst/>
          </a:prstGeom>
          <a:noFill/>
          <a:ln w="9525" cap="flat" cmpd="sng">
            <a:solidFill>
              <a:srgbClr val="D8D8D8"/>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fr-FR" sz="700">
                <a:solidFill>
                  <a:srgbClr val="000000"/>
                </a:solidFill>
                <a:latin typeface="Arial"/>
                <a:ea typeface="Arial"/>
                <a:cs typeface="Arial"/>
                <a:sym typeface="Arial"/>
              </a:rPr>
              <a:t>Zabbix interroge la base DynamoDB et vérifie le flag </a:t>
            </a:r>
            <a:endParaRPr sz="700" b="1">
              <a:solidFill>
                <a:srgbClr val="000000"/>
              </a:solidFill>
              <a:latin typeface="Arial"/>
              <a:ea typeface="Arial"/>
              <a:cs typeface="Arial"/>
              <a:sym typeface="Arial"/>
            </a:endParaRPr>
          </a:p>
        </p:txBody>
      </p:sp>
      <p:sp>
        <p:nvSpPr>
          <p:cNvPr id="1280" name="Google Shape;1280;p32"/>
          <p:cNvSpPr txBox="1"/>
          <p:nvPr/>
        </p:nvSpPr>
        <p:spPr>
          <a:xfrm>
            <a:off x="5724128" y="3793604"/>
            <a:ext cx="962640" cy="252514"/>
          </a:xfrm>
          <a:prstGeom prst="rect">
            <a:avLst/>
          </a:prstGeom>
          <a:noFill/>
          <a:ln w="9525" cap="flat" cmpd="sng">
            <a:solidFill>
              <a:srgbClr val="D8D8D8"/>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fr-FR" sz="700" i="1">
                <a:solidFill>
                  <a:srgbClr val="000000"/>
                </a:solidFill>
                <a:latin typeface="Arial"/>
                <a:ea typeface="Arial"/>
                <a:cs typeface="Arial"/>
                <a:sym typeface="Arial"/>
              </a:rPr>
              <a:t>Le service est déclaré dans la CMDB</a:t>
            </a:r>
            <a:endParaRPr sz="700" b="1" i="1">
              <a:solidFill>
                <a:srgbClr val="000000"/>
              </a:solidFill>
              <a:latin typeface="Arial"/>
              <a:ea typeface="Arial"/>
              <a:cs typeface="Arial"/>
              <a:sym typeface="Arial"/>
            </a:endParaRPr>
          </a:p>
        </p:txBody>
      </p:sp>
      <p:sp>
        <p:nvSpPr>
          <p:cNvPr id="1281" name="Google Shape;1281;p32"/>
          <p:cNvSpPr txBox="1"/>
          <p:nvPr/>
        </p:nvSpPr>
        <p:spPr>
          <a:xfrm>
            <a:off x="7380312" y="5017740"/>
            <a:ext cx="1224136" cy="216128"/>
          </a:xfrm>
          <a:prstGeom prst="rect">
            <a:avLst/>
          </a:prstGeom>
          <a:noFill/>
          <a:ln w="9525" cap="flat" cmpd="sng">
            <a:solidFill>
              <a:srgbClr val="D8D8D8"/>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fr-FR" sz="700">
                <a:solidFill>
                  <a:srgbClr val="000000"/>
                </a:solidFill>
                <a:latin typeface="Arial"/>
                <a:ea typeface="Arial"/>
                <a:cs typeface="Arial"/>
                <a:sym typeface="Arial"/>
              </a:rPr>
              <a:t>Une alarme est déclenchée</a:t>
            </a:r>
            <a:endParaRPr sz="700" b="1">
              <a:solidFill>
                <a:srgbClr val="000000"/>
              </a:solidFill>
              <a:latin typeface="Arial"/>
              <a:ea typeface="Arial"/>
              <a:cs typeface="Arial"/>
              <a:sym typeface="Arial"/>
            </a:endParaRPr>
          </a:p>
        </p:txBody>
      </p:sp>
      <p:sp>
        <p:nvSpPr>
          <p:cNvPr id="1282" name="Google Shape;1282;p32"/>
          <p:cNvSpPr/>
          <p:nvPr/>
        </p:nvSpPr>
        <p:spPr>
          <a:xfrm>
            <a:off x="6434768" y="3562376"/>
            <a:ext cx="252000" cy="252000"/>
          </a:xfrm>
          <a:prstGeom prst="flowChartConnector">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Arial"/>
                <a:ea typeface="Arial"/>
                <a:cs typeface="Arial"/>
                <a:sym typeface="Arial"/>
              </a:rPr>
              <a:t>5</a:t>
            </a:r>
            <a:endParaRPr/>
          </a:p>
        </p:txBody>
      </p:sp>
      <p:sp>
        <p:nvSpPr>
          <p:cNvPr id="1283" name="Google Shape;1283;p32"/>
          <p:cNvSpPr/>
          <p:nvPr/>
        </p:nvSpPr>
        <p:spPr>
          <a:xfrm>
            <a:off x="8348303" y="4765740"/>
            <a:ext cx="252000" cy="252000"/>
          </a:xfrm>
          <a:prstGeom prst="flowChartConnector">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Arial"/>
                <a:ea typeface="Arial"/>
                <a:cs typeface="Arial"/>
                <a:sym typeface="Arial"/>
              </a:rPr>
              <a:t>6</a:t>
            </a:r>
            <a:endParaRPr/>
          </a:p>
        </p:txBody>
      </p:sp>
      <p:sp>
        <p:nvSpPr>
          <p:cNvPr id="1284" name="Google Shape;1284;p32"/>
          <p:cNvSpPr/>
          <p:nvPr/>
        </p:nvSpPr>
        <p:spPr>
          <a:xfrm>
            <a:off x="1547664" y="1137060"/>
            <a:ext cx="7128791" cy="477830"/>
          </a:xfrm>
          <a:prstGeom prst="flowChartAlternateProcess">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171450" marR="0" lvl="1" indent="-171450" algn="just" rtl="0">
              <a:spcBef>
                <a:spcPts val="0"/>
              </a:spcBef>
              <a:spcAft>
                <a:spcPts val="0"/>
              </a:spcAft>
              <a:buClr>
                <a:srgbClr val="000000"/>
              </a:buClr>
              <a:buSzPts val="1200"/>
              <a:buFont typeface="Noto Sans Symbols"/>
              <a:buChar char="❑"/>
            </a:pPr>
            <a:r>
              <a:rPr lang="fr-FR" sz="1200" b="0" i="0" u="none" strike="noStrike" cap="none">
                <a:solidFill>
                  <a:srgbClr val="000000"/>
                </a:solidFill>
                <a:latin typeface="Arial"/>
                <a:ea typeface="Arial"/>
                <a:cs typeface="Arial"/>
                <a:sym typeface="Arial"/>
              </a:rPr>
              <a:t>Monitoring de service (pas de monitoring infra)</a:t>
            </a:r>
            <a:endParaRPr/>
          </a:p>
          <a:p>
            <a:pPr marL="171450" marR="0" lvl="1" indent="-171450" algn="just" rtl="0">
              <a:spcBef>
                <a:spcPts val="0"/>
              </a:spcBef>
              <a:spcAft>
                <a:spcPts val="0"/>
              </a:spcAft>
              <a:buClr>
                <a:srgbClr val="000000"/>
              </a:buClr>
              <a:buSzPts val="1200"/>
              <a:buFont typeface="Noto Sans Symbols"/>
              <a:buChar char="❑"/>
            </a:pPr>
            <a:r>
              <a:rPr lang="fr-FR" sz="1200" b="0" i="0" u="none" strike="noStrike" cap="none">
                <a:solidFill>
                  <a:srgbClr val="000000"/>
                </a:solidFill>
                <a:latin typeface="Arial"/>
                <a:ea typeface="Arial"/>
                <a:cs typeface="Arial"/>
                <a:sym typeface="Arial"/>
              </a:rPr>
              <a:t>Faire porter l’intelligence par AWS pour la transmettre à Zabbix/CMDB</a:t>
            </a:r>
            <a:endParaRPr/>
          </a:p>
        </p:txBody>
      </p:sp>
      <p:sp>
        <p:nvSpPr>
          <p:cNvPr id="1285" name="Google Shape;1285;p32"/>
          <p:cNvSpPr/>
          <p:nvPr/>
        </p:nvSpPr>
        <p:spPr>
          <a:xfrm>
            <a:off x="5421242" y="3274230"/>
            <a:ext cx="1306854" cy="2031542"/>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286" name="Google Shape;1286;p32"/>
          <p:cNvSpPr/>
          <p:nvPr/>
        </p:nvSpPr>
        <p:spPr>
          <a:xfrm>
            <a:off x="7156327" y="3274230"/>
            <a:ext cx="1458831" cy="2031542"/>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nvGrpSpPr>
          <p:cNvPr id="1287" name="Google Shape;1287;p32"/>
          <p:cNvGrpSpPr/>
          <p:nvPr/>
        </p:nvGrpSpPr>
        <p:grpSpPr>
          <a:xfrm>
            <a:off x="6024899" y="3190358"/>
            <a:ext cx="821653" cy="291880"/>
            <a:chOff x="619564" y="2126860"/>
            <a:chExt cx="1543152" cy="613660"/>
          </a:xfrm>
        </p:grpSpPr>
        <p:sp>
          <p:nvSpPr>
            <p:cNvPr id="1288" name="Google Shape;1288;p32"/>
            <p:cNvSpPr/>
            <p:nvPr/>
          </p:nvSpPr>
          <p:spPr>
            <a:xfrm>
              <a:off x="619564" y="2126860"/>
              <a:ext cx="1543152" cy="613660"/>
            </a:xfrm>
            <a:prstGeom prst="roundRect">
              <a:avLst>
                <a:gd name="adj" fmla="val 10000"/>
              </a:avLst>
            </a:prstGeom>
            <a:solidFill>
              <a:srgbClr val="A01A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2"/>
            <p:cNvSpPr txBox="1"/>
            <p:nvPr/>
          </p:nvSpPr>
          <p:spPr>
            <a:xfrm>
              <a:off x="637537" y="2144833"/>
              <a:ext cx="1507206" cy="577714"/>
            </a:xfrm>
            <a:prstGeom prst="rect">
              <a:avLst/>
            </a:prstGeom>
            <a:noFill/>
            <a:ln>
              <a:noFill/>
            </a:ln>
          </p:spPr>
          <p:txBody>
            <a:bodyPr spcFirstLastPara="1" wrap="square" lIns="30475" tIns="20300" rIns="30475" bIns="20300" anchor="ctr" anchorCtr="0">
              <a:noAutofit/>
            </a:bodyPr>
            <a:lstStyle/>
            <a:p>
              <a:pPr marL="0" marR="0" lvl="0" indent="0" algn="ctr" rtl="0">
                <a:lnSpc>
                  <a:spcPct val="90000"/>
                </a:lnSpc>
                <a:spcBef>
                  <a:spcPts val="0"/>
                </a:spcBef>
                <a:spcAft>
                  <a:spcPts val="0"/>
                </a:spcAft>
                <a:buNone/>
              </a:pPr>
              <a:r>
                <a:rPr lang="fr-FR" sz="800">
                  <a:solidFill>
                    <a:schemeClr val="lt1"/>
                  </a:solidFill>
                  <a:latin typeface="Arial"/>
                  <a:ea typeface="Arial"/>
                  <a:cs typeface="Arial"/>
                  <a:sym typeface="Arial"/>
                </a:rPr>
                <a:t>Monitoring</a:t>
              </a:r>
              <a:endParaRPr/>
            </a:p>
          </p:txBody>
        </p:sp>
      </p:grpSp>
      <p:grpSp>
        <p:nvGrpSpPr>
          <p:cNvPr id="1290" name="Google Shape;1290;p32"/>
          <p:cNvGrpSpPr/>
          <p:nvPr/>
        </p:nvGrpSpPr>
        <p:grpSpPr>
          <a:xfrm>
            <a:off x="7854803" y="3188427"/>
            <a:ext cx="821653" cy="291880"/>
            <a:chOff x="619564" y="2126860"/>
            <a:chExt cx="1543152" cy="613660"/>
          </a:xfrm>
        </p:grpSpPr>
        <p:sp>
          <p:nvSpPr>
            <p:cNvPr id="1291" name="Google Shape;1291;p32"/>
            <p:cNvSpPr/>
            <p:nvPr/>
          </p:nvSpPr>
          <p:spPr>
            <a:xfrm>
              <a:off x="619564" y="2126860"/>
              <a:ext cx="1543152" cy="613660"/>
            </a:xfrm>
            <a:prstGeom prst="roundRect">
              <a:avLst>
                <a:gd name="adj" fmla="val 10000"/>
              </a:avLst>
            </a:prstGeom>
            <a:solidFill>
              <a:srgbClr val="A01A3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2"/>
            <p:cNvSpPr txBox="1"/>
            <p:nvPr/>
          </p:nvSpPr>
          <p:spPr>
            <a:xfrm>
              <a:off x="637537" y="2144833"/>
              <a:ext cx="1507206" cy="577714"/>
            </a:xfrm>
            <a:prstGeom prst="rect">
              <a:avLst/>
            </a:prstGeom>
            <a:noFill/>
            <a:ln>
              <a:noFill/>
            </a:ln>
          </p:spPr>
          <p:txBody>
            <a:bodyPr spcFirstLastPara="1" wrap="square" lIns="30475" tIns="20300" rIns="30475" bIns="20300" anchor="ctr" anchorCtr="0">
              <a:noAutofit/>
            </a:bodyPr>
            <a:lstStyle/>
            <a:p>
              <a:pPr marL="0" marR="0" lvl="0" indent="0" algn="ctr" rtl="0">
                <a:lnSpc>
                  <a:spcPct val="90000"/>
                </a:lnSpc>
                <a:spcBef>
                  <a:spcPts val="0"/>
                </a:spcBef>
                <a:spcAft>
                  <a:spcPts val="0"/>
                </a:spcAft>
                <a:buNone/>
              </a:pPr>
              <a:r>
                <a:rPr lang="fr-FR" sz="800">
                  <a:solidFill>
                    <a:schemeClr val="lt1"/>
                  </a:solidFill>
                  <a:latin typeface="Arial"/>
                  <a:ea typeface="Arial"/>
                  <a:cs typeface="Arial"/>
                  <a:sym typeface="Arial"/>
                </a:rPr>
                <a:t>Help-Desk / GFI</a:t>
              </a:r>
              <a:endParaRPr/>
            </a:p>
          </p:txBody>
        </p:sp>
      </p:grpSp>
      <p:sp>
        <p:nvSpPr>
          <p:cNvPr id="1293" name="Google Shape;1293;p32"/>
          <p:cNvSpPr txBox="1"/>
          <p:nvPr/>
        </p:nvSpPr>
        <p:spPr>
          <a:xfrm>
            <a:off x="7470804" y="831984"/>
            <a:ext cx="1133644" cy="369332"/>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Arial"/>
                <a:ea typeface="Arial"/>
                <a:cs typeface="Arial"/>
                <a:sym typeface="Arial"/>
              </a:rPr>
              <a:t>Principes</a:t>
            </a:r>
            <a:endParaRPr/>
          </a:p>
        </p:txBody>
      </p:sp>
      <p:grpSp>
        <p:nvGrpSpPr>
          <p:cNvPr id="1294" name="Google Shape;1294;p32"/>
          <p:cNvGrpSpPr/>
          <p:nvPr/>
        </p:nvGrpSpPr>
        <p:grpSpPr>
          <a:xfrm>
            <a:off x="467544" y="697260"/>
            <a:ext cx="720080" cy="4680520"/>
            <a:chOff x="467544" y="697260"/>
            <a:chExt cx="720080" cy="4680520"/>
          </a:xfrm>
        </p:grpSpPr>
        <p:sp>
          <p:nvSpPr>
            <p:cNvPr id="1295" name="Google Shape;1295;p32"/>
            <p:cNvSpPr/>
            <p:nvPr/>
          </p:nvSpPr>
          <p:spPr>
            <a:xfrm>
              <a:off x="467544" y="697260"/>
              <a:ext cx="720080" cy="468052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pic>
          <p:nvPicPr>
            <p:cNvPr id="1296" name="Google Shape;1296;p32"/>
            <p:cNvPicPr preferRelativeResize="0"/>
            <p:nvPr/>
          </p:nvPicPr>
          <p:blipFill rotWithShape="1">
            <a:blip r:embed="rId12">
              <a:alphaModFix/>
            </a:blip>
            <a:srcRect/>
            <a:stretch/>
          </p:blipFill>
          <p:spPr>
            <a:xfrm>
              <a:off x="623264" y="731308"/>
              <a:ext cx="396000" cy="396000"/>
            </a:xfrm>
            <a:prstGeom prst="rect">
              <a:avLst/>
            </a:prstGeom>
            <a:solidFill>
              <a:schemeClr val="lt1"/>
            </a:solidFill>
            <a:ln>
              <a:noFill/>
            </a:ln>
          </p:spPr>
        </p:pic>
        <p:pic>
          <p:nvPicPr>
            <p:cNvPr id="1297" name="Google Shape;1297;p32"/>
            <p:cNvPicPr preferRelativeResize="0"/>
            <p:nvPr/>
          </p:nvPicPr>
          <p:blipFill rotWithShape="1">
            <a:blip r:embed="rId13">
              <a:alphaModFix/>
            </a:blip>
            <a:srcRect/>
            <a:stretch/>
          </p:blipFill>
          <p:spPr>
            <a:xfrm>
              <a:off x="557330" y="1244628"/>
              <a:ext cx="527868" cy="396000"/>
            </a:xfrm>
            <a:prstGeom prst="rect">
              <a:avLst/>
            </a:prstGeom>
            <a:noFill/>
            <a:ln>
              <a:noFill/>
            </a:ln>
          </p:spPr>
        </p:pic>
        <p:pic>
          <p:nvPicPr>
            <p:cNvPr id="1298" name="Google Shape;1298;p32"/>
            <p:cNvPicPr preferRelativeResize="0"/>
            <p:nvPr/>
          </p:nvPicPr>
          <p:blipFill rotWithShape="1">
            <a:blip r:embed="rId14">
              <a:alphaModFix/>
            </a:blip>
            <a:srcRect/>
            <a:stretch/>
          </p:blipFill>
          <p:spPr>
            <a:xfrm>
              <a:off x="517945" y="2785492"/>
              <a:ext cx="606639" cy="396000"/>
            </a:xfrm>
            <a:prstGeom prst="rect">
              <a:avLst/>
            </a:prstGeom>
            <a:noFill/>
            <a:ln>
              <a:noFill/>
            </a:ln>
          </p:spPr>
        </p:pic>
        <p:pic>
          <p:nvPicPr>
            <p:cNvPr id="1299" name="Google Shape;1299;p32"/>
            <p:cNvPicPr preferRelativeResize="0"/>
            <p:nvPr/>
          </p:nvPicPr>
          <p:blipFill rotWithShape="1">
            <a:blip r:embed="rId15">
              <a:alphaModFix/>
            </a:blip>
            <a:srcRect/>
            <a:stretch/>
          </p:blipFill>
          <p:spPr>
            <a:xfrm>
              <a:off x="638494" y="3298812"/>
              <a:ext cx="365541" cy="396000"/>
            </a:xfrm>
            <a:prstGeom prst="rect">
              <a:avLst/>
            </a:prstGeom>
            <a:noFill/>
            <a:ln>
              <a:noFill/>
            </a:ln>
          </p:spPr>
        </p:pic>
        <p:pic>
          <p:nvPicPr>
            <p:cNvPr id="1300" name="Google Shape;1300;p32"/>
            <p:cNvPicPr preferRelativeResize="0"/>
            <p:nvPr/>
          </p:nvPicPr>
          <p:blipFill rotWithShape="1">
            <a:blip r:embed="rId16">
              <a:alphaModFix/>
            </a:blip>
            <a:srcRect/>
            <a:stretch/>
          </p:blipFill>
          <p:spPr>
            <a:xfrm>
              <a:off x="623264" y="3812132"/>
              <a:ext cx="396000" cy="396000"/>
            </a:xfrm>
            <a:prstGeom prst="rect">
              <a:avLst/>
            </a:prstGeom>
            <a:noFill/>
            <a:ln>
              <a:noFill/>
            </a:ln>
          </p:spPr>
        </p:pic>
        <p:pic>
          <p:nvPicPr>
            <p:cNvPr id="1301" name="Google Shape;1301;p32"/>
            <p:cNvPicPr preferRelativeResize="0"/>
            <p:nvPr/>
          </p:nvPicPr>
          <p:blipFill rotWithShape="1">
            <a:blip r:embed="rId17">
              <a:alphaModFix/>
            </a:blip>
            <a:srcRect/>
            <a:stretch/>
          </p:blipFill>
          <p:spPr>
            <a:xfrm>
              <a:off x="568065" y="2309211"/>
              <a:ext cx="506550" cy="396000"/>
            </a:xfrm>
            <a:prstGeom prst="rect">
              <a:avLst/>
            </a:prstGeom>
            <a:noFill/>
            <a:ln>
              <a:noFill/>
            </a:ln>
          </p:spPr>
        </p:pic>
        <p:pic>
          <p:nvPicPr>
            <p:cNvPr id="1302" name="Google Shape;1302;p32"/>
            <p:cNvPicPr preferRelativeResize="0"/>
            <p:nvPr/>
          </p:nvPicPr>
          <p:blipFill rotWithShape="1">
            <a:blip r:embed="rId18">
              <a:alphaModFix/>
            </a:blip>
            <a:srcRect/>
            <a:stretch/>
          </p:blipFill>
          <p:spPr>
            <a:xfrm>
              <a:off x="623264" y="4324548"/>
              <a:ext cx="396000" cy="396000"/>
            </a:xfrm>
            <a:prstGeom prst="rect">
              <a:avLst/>
            </a:prstGeom>
            <a:noFill/>
            <a:ln>
              <a:noFill/>
            </a:ln>
          </p:spPr>
        </p:pic>
        <p:pic>
          <p:nvPicPr>
            <p:cNvPr id="1303" name="Google Shape;1303;p32"/>
            <p:cNvPicPr preferRelativeResize="0"/>
            <p:nvPr/>
          </p:nvPicPr>
          <p:blipFill rotWithShape="1">
            <a:blip r:embed="rId19">
              <a:alphaModFix/>
            </a:blip>
            <a:srcRect/>
            <a:stretch/>
          </p:blipFill>
          <p:spPr>
            <a:xfrm>
              <a:off x="557264" y="4837868"/>
              <a:ext cx="528000" cy="396000"/>
            </a:xfrm>
            <a:prstGeom prst="rect">
              <a:avLst/>
            </a:prstGeom>
            <a:noFill/>
            <a:ln>
              <a:noFill/>
            </a:ln>
          </p:spPr>
        </p:pic>
      </p:grpSp>
      <p:pic>
        <p:nvPicPr>
          <p:cNvPr id="1304" name="Google Shape;1304;p32"/>
          <p:cNvPicPr preferRelativeResize="0"/>
          <p:nvPr/>
        </p:nvPicPr>
        <p:blipFill rotWithShape="1">
          <a:blip r:embed="rId20">
            <a:alphaModFix/>
          </a:blip>
          <a:srcRect/>
          <a:stretch/>
        </p:blipFill>
        <p:spPr>
          <a:xfrm>
            <a:off x="557264" y="1744220"/>
            <a:ext cx="512416" cy="449280"/>
          </a:xfrm>
          <a:prstGeom prst="rect">
            <a:avLst/>
          </a:prstGeom>
          <a:noFill/>
          <a:ln>
            <a:noFill/>
          </a:ln>
        </p:spPr>
      </p:pic>
      <p:sp>
        <p:nvSpPr>
          <p:cNvPr id="1305" name="Google Shape;1305;p32"/>
          <p:cNvSpPr/>
          <p:nvPr/>
        </p:nvSpPr>
        <p:spPr>
          <a:xfrm>
            <a:off x="467544" y="731306"/>
            <a:ext cx="720080" cy="2054185"/>
          </a:xfrm>
          <a:prstGeom prst="rect">
            <a:avLst/>
          </a:prstGeom>
          <a:solidFill>
            <a:srgbClr val="D8D8D8">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306" name="Google Shape;1306;p32"/>
          <p:cNvSpPr/>
          <p:nvPr/>
        </p:nvSpPr>
        <p:spPr>
          <a:xfrm>
            <a:off x="467544" y="3196976"/>
            <a:ext cx="720080" cy="2189188"/>
          </a:xfrm>
          <a:prstGeom prst="rect">
            <a:avLst/>
          </a:prstGeom>
          <a:solidFill>
            <a:srgbClr val="D8D8D8">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pic>
        <p:nvPicPr>
          <p:cNvPr id="1311" name="Google Shape;1311;p33"/>
          <p:cNvPicPr preferRelativeResize="0"/>
          <p:nvPr/>
        </p:nvPicPr>
        <p:blipFill rotWithShape="1">
          <a:blip r:embed="rId3">
            <a:alphaModFix/>
          </a:blip>
          <a:srcRect/>
          <a:stretch/>
        </p:blipFill>
        <p:spPr>
          <a:xfrm>
            <a:off x="4585773" y="3073524"/>
            <a:ext cx="425048" cy="425048"/>
          </a:xfrm>
          <a:prstGeom prst="rect">
            <a:avLst/>
          </a:prstGeom>
          <a:noFill/>
          <a:ln>
            <a:noFill/>
          </a:ln>
        </p:spPr>
      </p:pic>
      <p:sp>
        <p:nvSpPr>
          <p:cNvPr id="1312" name="Google Shape;1312;p33"/>
          <p:cNvSpPr txBox="1"/>
          <p:nvPr/>
        </p:nvSpPr>
        <p:spPr>
          <a:xfrm>
            <a:off x="4105410" y="3769891"/>
            <a:ext cx="406575" cy="923083"/>
          </a:xfrm>
          <a:prstGeom prst="rect">
            <a:avLst/>
          </a:prstGeom>
          <a:noFill/>
          <a:ln w="9525" cap="flat" cmpd="sng">
            <a:solidFill>
              <a:srgbClr val="D8D8D8"/>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90000"/>
              </a:lnSpc>
              <a:spcBef>
                <a:spcPts val="0"/>
              </a:spcBef>
              <a:spcAft>
                <a:spcPts val="0"/>
              </a:spcAft>
              <a:buNone/>
            </a:pPr>
            <a:endParaRPr sz="800">
              <a:solidFill>
                <a:srgbClr val="000000"/>
              </a:solidFill>
              <a:latin typeface="Arial"/>
              <a:ea typeface="Arial"/>
              <a:cs typeface="Arial"/>
              <a:sym typeface="Arial"/>
            </a:endParaRPr>
          </a:p>
        </p:txBody>
      </p:sp>
      <p:sp>
        <p:nvSpPr>
          <p:cNvPr id="1313" name="Google Shape;1313;p33"/>
          <p:cNvSpPr txBox="1">
            <a:spLocks noGrp="1"/>
          </p:cNvSpPr>
          <p:nvPr>
            <p:ph type="title"/>
          </p:nvPr>
        </p:nvSpPr>
        <p:spPr>
          <a:xfrm>
            <a:off x="467544" y="212640"/>
            <a:ext cx="8208912" cy="412612"/>
          </a:xfrm>
          <a:prstGeom prst="rect">
            <a:avLst/>
          </a:prstGeom>
          <a:noFill/>
          <a:ln>
            <a:noFill/>
          </a:ln>
        </p:spPr>
        <p:txBody>
          <a:bodyPr spcFirstLastPara="1" wrap="square" lIns="36000" tIns="36000" rIns="0" bIns="0" anchor="t" anchorCtr="0">
            <a:noAutofit/>
          </a:bodyPr>
          <a:lstStyle/>
          <a:p>
            <a:pPr marL="0" lvl="0" indent="0" algn="r" rtl="0">
              <a:spcBef>
                <a:spcPts val="0"/>
              </a:spcBef>
              <a:spcAft>
                <a:spcPts val="0"/>
              </a:spcAft>
              <a:buClr>
                <a:srgbClr val="781528"/>
              </a:buClr>
              <a:buSzPts val="2800"/>
              <a:buFont typeface="Times New Roman"/>
              <a:buNone/>
            </a:pPr>
            <a:r>
              <a:rPr lang="fr-FR" sz="2800">
                <a:solidFill>
                  <a:srgbClr val="781528"/>
                </a:solidFill>
              </a:rPr>
              <a:t>Existant                           </a:t>
            </a:r>
            <a:r>
              <a:rPr lang="fr-FR" sz="2800">
                <a:solidFill>
                  <a:schemeClr val="dk1"/>
                </a:solidFill>
              </a:rPr>
              <a:t>Brique centralisation des LOG’s</a:t>
            </a:r>
            <a:endParaRPr sz="2800">
              <a:solidFill>
                <a:schemeClr val="dk1"/>
              </a:solidFill>
            </a:endParaRPr>
          </a:p>
        </p:txBody>
      </p:sp>
      <p:sp>
        <p:nvSpPr>
          <p:cNvPr id="1314" name="Google Shape;1314;p33"/>
          <p:cNvSpPr/>
          <p:nvPr/>
        </p:nvSpPr>
        <p:spPr>
          <a:xfrm>
            <a:off x="467544" y="657301"/>
            <a:ext cx="8208912" cy="45719"/>
          </a:xfrm>
          <a:prstGeom prst="homePlate">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315" name="Google Shape;1315;p33"/>
          <p:cNvSpPr/>
          <p:nvPr/>
        </p:nvSpPr>
        <p:spPr>
          <a:xfrm>
            <a:off x="1547664" y="1137060"/>
            <a:ext cx="7128791" cy="687554"/>
          </a:xfrm>
          <a:prstGeom prst="flowChartAlternateProcess">
            <a:avLst/>
          </a:prstGeom>
          <a:noFill/>
          <a:ln w="9525" cap="flat" cmpd="sng">
            <a:solidFill>
              <a:srgbClr val="D8D8D8"/>
            </a:solidFill>
            <a:prstDash val="solid"/>
            <a:round/>
            <a:headEnd type="none" w="sm" len="sm"/>
            <a:tailEnd type="none" w="sm" len="sm"/>
          </a:ln>
        </p:spPr>
        <p:txBody>
          <a:bodyPr spcFirstLastPara="1" wrap="square" lIns="91425" tIns="45700" rIns="91425" bIns="45700" anchor="t" anchorCtr="0">
            <a:noAutofit/>
          </a:bodyPr>
          <a:lstStyle/>
          <a:p>
            <a:pPr marL="171450" marR="0" lvl="0" indent="-171450" algn="l" rtl="0">
              <a:spcBef>
                <a:spcPts val="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Centralisation vers Splunk</a:t>
            </a:r>
            <a:endParaRPr sz="1200">
              <a:solidFill>
                <a:schemeClr val="dk1"/>
              </a:solidFill>
              <a:latin typeface="Arial"/>
              <a:ea typeface="Arial"/>
              <a:cs typeface="Arial"/>
              <a:sym typeface="Arial"/>
            </a:endParaRPr>
          </a:p>
          <a:p>
            <a:pPr marL="171450" marR="0" lvl="0" indent="-171450" algn="l" rtl="0">
              <a:spcBef>
                <a:spcPts val="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 AWS Native » pour tous les logs</a:t>
            </a:r>
            <a:endParaRPr/>
          </a:p>
          <a:p>
            <a:pPr marL="171450" marR="0" lvl="0" indent="-171450" algn="l" rtl="0">
              <a:spcBef>
                <a:spcPts val="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Une solution technique par famille de log (firewall, applicatif, API, etc.)</a:t>
            </a:r>
            <a:endParaRPr/>
          </a:p>
        </p:txBody>
      </p:sp>
      <p:sp>
        <p:nvSpPr>
          <p:cNvPr id="1316" name="Google Shape;1316;p33"/>
          <p:cNvSpPr txBox="1"/>
          <p:nvPr/>
        </p:nvSpPr>
        <p:spPr>
          <a:xfrm>
            <a:off x="7470804" y="841276"/>
            <a:ext cx="1133644" cy="369332"/>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Arial"/>
                <a:ea typeface="Arial"/>
                <a:cs typeface="Arial"/>
                <a:sym typeface="Arial"/>
              </a:rPr>
              <a:t>Principes</a:t>
            </a:r>
            <a:endParaRPr/>
          </a:p>
        </p:txBody>
      </p:sp>
      <p:sp>
        <p:nvSpPr>
          <p:cNvPr id="1317" name="Google Shape;1317;p33"/>
          <p:cNvSpPr txBox="1"/>
          <p:nvPr/>
        </p:nvSpPr>
        <p:spPr>
          <a:xfrm>
            <a:off x="7221897" y="2666660"/>
            <a:ext cx="950503" cy="350482"/>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fr-FR" sz="1400" b="1">
                <a:solidFill>
                  <a:srgbClr val="000000"/>
                </a:solidFill>
                <a:latin typeface="Arial"/>
                <a:ea typeface="Arial"/>
                <a:cs typeface="Arial"/>
                <a:sym typeface="Arial"/>
              </a:rPr>
              <a:t>data center</a:t>
            </a:r>
            <a:endParaRPr/>
          </a:p>
          <a:p>
            <a:pPr marL="0" marR="0" lvl="0" indent="0" algn="ctr" rtl="0">
              <a:lnSpc>
                <a:spcPct val="90000"/>
              </a:lnSpc>
              <a:spcBef>
                <a:spcPts val="0"/>
              </a:spcBef>
              <a:spcAft>
                <a:spcPts val="0"/>
              </a:spcAft>
              <a:buNone/>
            </a:pPr>
            <a:r>
              <a:rPr lang="fr-FR" sz="1400" b="1">
                <a:solidFill>
                  <a:srgbClr val="000000"/>
                </a:solidFill>
                <a:latin typeface="Arial"/>
                <a:ea typeface="Arial"/>
                <a:cs typeface="Arial"/>
                <a:sym typeface="Arial"/>
              </a:rPr>
              <a:t>SwissLife</a:t>
            </a:r>
            <a:endParaRPr sz="1400" b="1">
              <a:solidFill>
                <a:srgbClr val="000000"/>
              </a:solidFill>
              <a:latin typeface="Arial"/>
              <a:ea typeface="Arial"/>
              <a:cs typeface="Arial"/>
              <a:sym typeface="Arial"/>
            </a:endParaRPr>
          </a:p>
        </p:txBody>
      </p:sp>
      <p:sp>
        <p:nvSpPr>
          <p:cNvPr id="1318" name="Google Shape;1318;p33"/>
          <p:cNvSpPr/>
          <p:nvPr/>
        </p:nvSpPr>
        <p:spPr>
          <a:xfrm>
            <a:off x="6221269" y="2425452"/>
            <a:ext cx="935058" cy="623196"/>
          </a:xfrm>
          <a:custGeom>
            <a:avLst/>
            <a:gdLst/>
            <a:ahLst/>
            <a:cxnLst/>
            <a:rect l="l" t="t" r="r" b="b"/>
            <a:pathLst>
              <a:path w="591" h="501" extrusionOk="0">
                <a:moveTo>
                  <a:pt x="545" y="475"/>
                </a:moveTo>
                <a:cubicBezTo>
                  <a:pt x="545" y="338"/>
                  <a:pt x="545" y="204"/>
                  <a:pt x="545" y="68"/>
                </a:cubicBezTo>
                <a:cubicBezTo>
                  <a:pt x="357" y="0"/>
                  <a:pt x="357" y="0"/>
                  <a:pt x="357" y="0"/>
                </a:cubicBezTo>
                <a:cubicBezTo>
                  <a:pt x="357" y="7"/>
                  <a:pt x="357" y="13"/>
                  <a:pt x="357" y="18"/>
                </a:cubicBezTo>
                <a:cubicBezTo>
                  <a:pt x="357" y="162"/>
                  <a:pt x="357" y="306"/>
                  <a:pt x="357" y="450"/>
                </a:cubicBezTo>
                <a:cubicBezTo>
                  <a:pt x="357" y="455"/>
                  <a:pt x="358" y="461"/>
                  <a:pt x="356" y="466"/>
                </a:cubicBezTo>
                <a:cubicBezTo>
                  <a:pt x="355" y="469"/>
                  <a:pt x="352" y="472"/>
                  <a:pt x="349" y="475"/>
                </a:cubicBezTo>
                <a:cubicBezTo>
                  <a:pt x="347" y="472"/>
                  <a:pt x="344" y="469"/>
                  <a:pt x="344" y="466"/>
                </a:cubicBezTo>
                <a:cubicBezTo>
                  <a:pt x="343" y="461"/>
                  <a:pt x="344" y="456"/>
                  <a:pt x="344" y="450"/>
                </a:cubicBezTo>
                <a:cubicBezTo>
                  <a:pt x="344" y="307"/>
                  <a:pt x="344" y="164"/>
                  <a:pt x="344" y="21"/>
                </a:cubicBezTo>
                <a:cubicBezTo>
                  <a:pt x="344" y="15"/>
                  <a:pt x="344" y="10"/>
                  <a:pt x="344" y="3"/>
                </a:cubicBezTo>
                <a:cubicBezTo>
                  <a:pt x="244" y="82"/>
                  <a:pt x="244" y="82"/>
                  <a:pt x="244" y="82"/>
                </a:cubicBezTo>
                <a:cubicBezTo>
                  <a:pt x="243" y="84"/>
                  <a:pt x="243" y="86"/>
                  <a:pt x="243" y="87"/>
                </a:cubicBezTo>
                <a:cubicBezTo>
                  <a:pt x="243" y="116"/>
                  <a:pt x="243" y="144"/>
                  <a:pt x="243" y="173"/>
                </a:cubicBezTo>
                <a:cubicBezTo>
                  <a:pt x="243" y="187"/>
                  <a:pt x="243" y="202"/>
                  <a:pt x="243" y="218"/>
                </a:cubicBezTo>
                <a:cubicBezTo>
                  <a:pt x="159" y="208"/>
                  <a:pt x="159" y="208"/>
                  <a:pt x="159" y="208"/>
                </a:cubicBezTo>
                <a:cubicBezTo>
                  <a:pt x="159" y="215"/>
                  <a:pt x="159" y="221"/>
                  <a:pt x="159" y="227"/>
                </a:cubicBezTo>
                <a:cubicBezTo>
                  <a:pt x="159" y="303"/>
                  <a:pt x="159" y="379"/>
                  <a:pt x="159" y="455"/>
                </a:cubicBezTo>
                <a:cubicBezTo>
                  <a:pt x="159" y="462"/>
                  <a:pt x="154" y="469"/>
                  <a:pt x="151" y="476"/>
                </a:cubicBezTo>
                <a:cubicBezTo>
                  <a:pt x="148" y="469"/>
                  <a:pt x="143" y="461"/>
                  <a:pt x="143" y="454"/>
                </a:cubicBezTo>
                <a:cubicBezTo>
                  <a:pt x="142" y="378"/>
                  <a:pt x="142" y="302"/>
                  <a:pt x="142" y="226"/>
                </a:cubicBezTo>
                <a:cubicBezTo>
                  <a:pt x="142" y="224"/>
                  <a:pt x="142" y="222"/>
                  <a:pt x="142" y="219"/>
                </a:cubicBezTo>
                <a:cubicBezTo>
                  <a:pt x="49" y="281"/>
                  <a:pt x="49" y="281"/>
                  <a:pt x="49" y="281"/>
                </a:cubicBezTo>
                <a:cubicBezTo>
                  <a:pt x="49" y="281"/>
                  <a:pt x="49" y="282"/>
                  <a:pt x="49" y="283"/>
                </a:cubicBezTo>
                <a:cubicBezTo>
                  <a:pt x="47" y="339"/>
                  <a:pt x="48" y="396"/>
                  <a:pt x="48" y="452"/>
                </a:cubicBezTo>
                <a:cubicBezTo>
                  <a:pt x="48" y="460"/>
                  <a:pt x="47" y="468"/>
                  <a:pt x="47" y="477"/>
                </a:cubicBezTo>
                <a:cubicBezTo>
                  <a:pt x="30" y="477"/>
                  <a:pt x="15" y="477"/>
                  <a:pt x="0" y="477"/>
                </a:cubicBezTo>
                <a:cubicBezTo>
                  <a:pt x="0" y="485"/>
                  <a:pt x="0" y="493"/>
                  <a:pt x="0" y="501"/>
                </a:cubicBezTo>
                <a:cubicBezTo>
                  <a:pt x="197" y="501"/>
                  <a:pt x="393" y="501"/>
                  <a:pt x="591" y="501"/>
                </a:cubicBezTo>
                <a:cubicBezTo>
                  <a:pt x="590" y="492"/>
                  <a:pt x="590" y="485"/>
                  <a:pt x="590" y="477"/>
                </a:cubicBezTo>
                <a:cubicBezTo>
                  <a:pt x="574" y="476"/>
                  <a:pt x="560" y="475"/>
                  <a:pt x="545" y="475"/>
                </a:cubicBezTo>
                <a:close/>
                <a:moveTo>
                  <a:pt x="55" y="446"/>
                </a:moveTo>
                <a:cubicBezTo>
                  <a:pt x="58" y="434"/>
                  <a:pt x="45" y="417"/>
                  <a:pt x="68" y="410"/>
                </a:cubicBezTo>
                <a:cubicBezTo>
                  <a:pt x="72" y="446"/>
                  <a:pt x="72" y="446"/>
                  <a:pt x="55" y="446"/>
                </a:cubicBezTo>
                <a:close/>
                <a:moveTo>
                  <a:pt x="58" y="394"/>
                </a:moveTo>
                <a:cubicBezTo>
                  <a:pt x="58" y="381"/>
                  <a:pt x="45" y="364"/>
                  <a:pt x="69" y="355"/>
                </a:cubicBezTo>
                <a:cubicBezTo>
                  <a:pt x="68" y="370"/>
                  <a:pt x="77" y="386"/>
                  <a:pt x="58" y="394"/>
                </a:cubicBezTo>
                <a:close/>
                <a:moveTo>
                  <a:pt x="57" y="338"/>
                </a:moveTo>
                <a:cubicBezTo>
                  <a:pt x="58" y="325"/>
                  <a:pt x="45" y="306"/>
                  <a:pt x="71" y="300"/>
                </a:cubicBezTo>
                <a:cubicBezTo>
                  <a:pt x="66" y="314"/>
                  <a:pt x="79" y="333"/>
                  <a:pt x="57" y="338"/>
                </a:cubicBezTo>
                <a:close/>
                <a:moveTo>
                  <a:pt x="97" y="437"/>
                </a:moveTo>
                <a:cubicBezTo>
                  <a:pt x="97" y="440"/>
                  <a:pt x="92" y="443"/>
                  <a:pt x="90" y="446"/>
                </a:cubicBezTo>
                <a:cubicBezTo>
                  <a:pt x="87" y="443"/>
                  <a:pt x="83" y="440"/>
                  <a:pt x="83" y="437"/>
                </a:cubicBezTo>
                <a:cubicBezTo>
                  <a:pt x="82" y="429"/>
                  <a:pt x="81" y="421"/>
                  <a:pt x="83" y="413"/>
                </a:cubicBezTo>
                <a:cubicBezTo>
                  <a:pt x="84" y="409"/>
                  <a:pt x="90" y="406"/>
                  <a:pt x="93" y="403"/>
                </a:cubicBezTo>
                <a:cubicBezTo>
                  <a:pt x="95" y="404"/>
                  <a:pt x="96" y="405"/>
                  <a:pt x="98" y="406"/>
                </a:cubicBezTo>
                <a:cubicBezTo>
                  <a:pt x="98" y="416"/>
                  <a:pt x="98" y="427"/>
                  <a:pt x="97" y="437"/>
                </a:cubicBezTo>
                <a:close/>
                <a:moveTo>
                  <a:pt x="85" y="387"/>
                </a:moveTo>
                <a:cubicBezTo>
                  <a:pt x="87" y="373"/>
                  <a:pt x="72" y="354"/>
                  <a:pt x="98" y="344"/>
                </a:cubicBezTo>
                <a:cubicBezTo>
                  <a:pt x="95" y="361"/>
                  <a:pt x="105" y="379"/>
                  <a:pt x="85" y="387"/>
                </a:cubicBezTo>
                <a:close/>
                <a:moveTo>
                  <a:pt x="84" y="328"/>
                </a:moveTo>
                <a:cubicBezTo>
                  <a:pt x="87" y="313"/>
                  <a:pt x="72" y="294"/>
                  <a:pt x="99" y="285"/>
                </a:cubicBezTo>
                <a:cubicBezTo>
                  <a:pt x="94" y="302"/>
                  <a:pt x="107" y="321"/>
                  <a:pt x="84" y="328"/>
                </a:cubicBezTo>
                <a:close/>
                <a:moveTo>
                  <a:pt x="130" y="434"/>
                </a:moveTo>
                <a:cubicBezTo>
                  <a:pt x="129" y="437"/>
                  <a:pt x="124" y="442"/>
                  <a:pt x="120" y="442"/>
                </a:cubicBezTo>
                <a:cubicBezTo>
                  <a:pt x="117" y="442"/>
                  <a:pt x="112" y="437"/>
                  <a:pt x="111" y="433"/>
                </a:cubicBezTo>
                <a:cubicBezTo>
                  <a:pt x="110" y="423"/>
                  <a:pt x="111" y="413"/>
                  <a:pt x="111" y="401"/>
                </a:cubicBezTo>
                <a:cubicBezTo>
                  <a:pt x="117" y="400"/>
                  <a:pt x="123" y="399"/>
                  <a:pt x="130" y="397"/>
                </a:cubicBezTo>
                <a:cubicBezTo>
                  <a:pt x="130" y="410"/>
                  <a:pt x="131" y="422"/>
                  <a:pt x="130" y="434"/>
                </a:cubicBezTo>
                <a:close/>
                <a:moveTo>
                  <a:pt x="113" y="379"/>
                </a:moveTo>
                <a:cubicBezTo>
                  <a:pt x="107" y="343"/>
                  <a:pt x="109" y="339"/>
                  <a:pt x="129" y="336"/>
                </a:cubicBezTo>
                <a:cubicBezTo>
                  <a:pt x="133" y="376"/>
                  <a:pt x="132" y="378"/>
                  <a:pt x="113" y="379"/>
                </a:cubicBezTo>
                <a:close/>
                <a:moveTo>
                  <a:pt x="114" y="318"/>
                </a:moveTo>
                <a:cubicBezTo>
                  <a:pt x="105" y="290"/>
                  <a:pt x="109" y="278"/>
                  <a:pt x="128" y="271"/>
                </a:cubicBezTo>
                <a:cubicBezTo>
                  <a:pt x="134" y="304"/>
                  <a:pt x="132" y="310"/>
                  <a:pt x="114" y="318"/>
                </a:cubicBezTo>
                <a:close/>
                <a:moveTo>
                  <a:pt x="197" y="439"/>
                </a:moveTo>
                <a:cubicBezTo>
                  <a:pt x="189" y="439"/>
                  <a:pt x="182" y="439"/>
                  <a:pt x="175" y="439"/>
                </a:cubicBezTo>
                <a:cubicBezTo>
                  <a:pt x="175" y="425"/>
                  <a:pt x="175" y="411"/>
                  <a:pt x="175" y="397"/>
                </a:cubicBezTo>
                <a:cubicBezTo>
                  <a:pt x="182" y="397"/>
                  <a:pt x="189" y="397"/>
                  <a:pt x="197" y="397"/>
                </a:cubicBezTo>
                <a:cubicBezTo>
                  <a:pt x="197" y="411"/>
                  <a:pt x="197" y="424"/>
                  <a:pt x="197" y="439"/>
                </a:cubicBezTo>
                <a:close/>
                <a:moveTo>
                  <a:pt x="197" y="372"/>
                </a:moveTo>
                <a:cubicBezTo>
                  <a:pt x="172" y="377"/>
                  <a:pt x="170" y="375"/>
                  <a:pt x="175" y="329"/>
                </a:cubicBezTo>
                <a:cubicBezTo>
                  <a:pt x="182" y="330"/>
                  <a:pt x="189" y="331"/>
                  <a:pt x="197" y="332"/>
                </a:cubicBezTo>
                <a:cubicBezTo>
                  <a:pt x="197" y="347"/>
                  <a:pt x="197" y="360"/>
                  <a:pt x="197" y="372"/>
                </a:cubicBezTo>
                <a:close/>
                <a:moveTo>
                  <a:pt x="196" y="310"/>
                </a:moveTo>
                <a:cubicBezTo>
                  <a:pt x="189" y="309"/>
                  <a:pt x="182" y="308"/>
                  <a:pt x="175" y="307"/>
                </a:cubicBezTo>
                <a:cubicBezTo>
                  <a:pt x="175" y="292"/>
                  <a:pt x="175" y="279"/>
                  <a:pt x="175" y="266"/>
                </a:cubicBezTo>
                <a:cubicBezTo>
                  <a:pt x="200" y="263"/>
                  <a:pt x="201" y="265"/>
                  <a:pt x="196" y="310"/>
                </a:cubicBezTo>
                <a:close/>
                <a:moveTo>
                  <a:pt x="233" y="439"/>
                </a:moveTo>
                <a:cubicBezTo>
                  <a:pt x="233" y="440"/>
                  <a:pt x="222" y="441"/>
                  <a:pt x="215" y="442"/>
                </a:cubicBezTo>
                <a:cubicBezTo>
                  <a:pt x="215" y="426"/>
                  <a:pt x="215" y="413"/>
                  <a:pt x="215" y="394"/>
                </a:cubicBezTo>
                <a:cubicBezTo>
                  <a:pt x="223" y="397"/>
                  <a:pt x="233" y="399"/>
                  <a:pt x="233" y="401"/>
                </a:cubicBezTo>
                <a:cubicBezTo>
                  <a:pt x="235" y="414"/>
                  <a:pt x="235" y="426"/>
                  <a:pt x="233" y="439"/>
                </a:cubicBezTo>
                <a:close/>
                <a:moveTo>
                  <a:pt x="233" y="376"/>
                </a:moveTo>
                <a:cubicBezTo>
                  <a:pt x="228" y="376"/>
                  <a:pt x="222" y="376"/>
                  <a:pt x="215" y="375"/>
                </a:cubicBezTo>
                <a:cubicBezTo>
                  <a:pt x="215" y="361"/>
                  <a:pt x="215" y="348"/>
                  <a:pt x="215" y="333"/>
                </a:cubicBezTo>
                <a:cubicBezTo>
                  <a:pt x="238" y="336"/>
                  <a:pt x="238" y="337"/>
                  <a:pt x="233" y="376"/>
                </a:cubicBezTo>
                <a:close/>
                <a:moveTo>
                  <a:pt x="233" y="313"/>
                </a:moveTo>
                <a:cubicBezTo>
                  <a:pt x="215" y="317"/>
                  <a:pt x="211" y="318"/>
                  <a:pt x="216" y="269"/>
                </a:cubicBezTo>
                <a:cubicBezTo>
                  <a:pt x="237" y="270"/>
                  <a:pt x="240" y="277"/>
                  <a:pt x="233" y="313"/>
                </a:cubicBezTo>
                <a:close/>
                <a:moveTo>
                  <a:pt x="322" y="66"/>
                </a:moveTo>
                <a:cubicBezTo>
                  <a:pt x="320" y="87"/>
                  <a:pt x="331" y="111"/>
                  <a:pt x="300" y="117"/>
                </a:cubicBezTo>
                <a:cubicBezTo>
                  <a:pt x="294" y="83"/>
                  <a:pt x="295" y="80"/>
                  <a:pt x="322" y="66"/>
                </a:cubicBezTo>
                <a:close/>
                <a:moveTo>
                  <a:pt x="279" y="96"/>
                </a:moveTo>
                <a:cubicBezTo>
                  <a:pt x="276" y="115"/>
                  <a:pt x="287" y="135"/>
                  <a:pt x="259" y="143"/>
                </a:cubicBezTo>
                <a:cubicBezTo>
                  <a:pt x="259" y="124"/>
                  <a:pt x="252" y="106"/>
                  <a:pt x="279" y="96"/>
                </a:cubicBezTo>
                <a:close/>
                <a:moveTo>
                  <a:pt x="254" y="441"/>
                </a:moveTo>
                <a:cubicBezTo>
                  <a:pt x="254" y="429"/>
                  <a:pt x="254" y="415"/>
                  <a:pt x="254" y="401"/>
                </a:cubicBezTo>
                <a:cubicBezTo>
                  <a:pt x="280" y="396"/>
                  <a:pt x="272" y="414"/>
                  <a:pt x="273" y="425"/>
                </a:cubicBezTo>
                <a:cubicBezTo>
                  <a:pt x="275" y="438"/>
                  <a:pt x="271" y="447"/>
                  <a:pt x="254" y="441"/>
                </a:cubicBezTo>
                <a:close/>
                <a:moveTo>
                  <a:pt x="271" y="379"/>
                </a:moveTo>
                <a:cubicBezTo>
                  <a:pt x="269" y="379"/>
                  <a:pt x="267" y="380"/>
                  <a:pt x="264" y="380"/>
                </a:cubicBezTo>
                <a:cubicBezTo>
                  <a:pt x="261" y="380"/>
                  <a:pt x="258" y="379"/>
                  <a:pt x="254" y="379"/>
                </a:cubicBezTo>
                <a:cubicBezTo>
                  <a:pt x="254" y="364"/>
                  <a:pt x="254" y="351"/>
                  <a:pt x="254" y="338"/>
                </a:cubicBezTo>
                <a:cubicBezTo>
                  <a:pt x="276" y="339"/>
                  <a:pt x="277" y="341"/>
                  <a:pt x="271" y="379"/>
                </a:cubicBezTo>
                <a:close/>
                <a:moveTo>
                  <a:pt x="271" y="316"/>
                </a:moveTo>
                <a:cubicBezTo>
                  <a:pt x="251" y="320"/>
                  <a:pt x="250" y="317"/>
                  <a:pt x="254" y="276"/>
                </a:cubicBezTo>
                <a:cubicBezTo>
                  <a:pt x="276" y="277"/>
                  <a:pt x="277" y="279"/>
                  <a:pt x="271" y="316"/>
                </a:cubicBezTo>
                <a:close/>
                <a:moveTo>
                  <a:pt x="259" y="201"/>
                </a:moveTo>
                <a:cubicBezTo>
                  <a:pt x="259" y="185"/>
                  <a:pt x="251" y="165"/>
                  <a:pt x="276" y="158"/>
                </a:cubicBezTo>
                <a:cubicBezTo>
                  <a:pt x="282" y="192"/>
                  <a:pt x="281" y="194"/>
                  <a:pt x="259" y="201"/>
                </a:cubicBezTo>
                <a:close/>
                <a:moveTo>
                  <a:pt x="321" y="435"/>
                </a:moveTo>
                <a:cubicBezTo>
                  <a:pt x="314" y="436"/>
                  <a:pt x="307" y="437"/>
                  <a:pt x="301" y="439"/>
                </a:cubicBezTo>
                <a:cubicBezTo>
                  <a:pt x="294" y="401"/>
                  <a:pt x="296" y="398"/>
                  <a:pt x="321" y="397"/>
                </a:cubicBezTo>
                <a:cubicBezTo>
                  <a:pt x="321" y="410"/>
                  <a:pt x="321" y="422"/>
                  <a:pt x="321" y="435"/>
                </a:cubicBezTo>
                <a:close/>
                <a:moveTo>
                  <a:pt x="299" y="373"/>
                </a:moveTo>
                <a:cubicBezTo>
                  <a:pt x="296" y="333"/>
                  <a:pt x="296" y="333"/>
                  <a:pt x="321" y="332"/>
                </a:cubicBezTo>
                <a:cubicBezTo>
                  <a:pt x="324" y="370"/>
                  <a:pt x="324" y="370"/>
                  <a:pt x="299" y="373"/>
                </a:cubicBezTo>
                <a:close/>
                <a:moveTo>
                  <a:pt x="300" y="309"/>
                </a:moveTo>
                <a:cubicBezTo>
                  <a:pt x="294" y="275"/>
                  <a:pt x="295" y="272"/>
                  <a:pt x="320" y="265"/>
                </a:cubicBezTo>
                <a:cubicBezTo>
                  <a:pt x="325" y="305"/>
                  <a:pt x="325" y="305"/>
                  <a:pt x="300" y="309"/>
                </a:cubicBezTo>
                <a:close/>
                <a:moveTo>
                  <a:pt x="302" y="244"/>
                </a:moveTo>
                <a:cubicBezTo>
                  <a:pt x="293" y="214"/>
                  <a:pt x="295" y="208"/>
                  <a:pt x="322" y="199"/>
                </a:cubicBezTo>
                <a:cubicBezTo>
                  <a:pt x="319" y="217"/>
                  <a:pt x="333" y="241"/>
                  <a:pt x="302" y="244"/>
                </a:cubicBezTo>
                <a:close/>
                <a:moveTo>
                  <a:pt x="301" y="180"/>
                </a:moveTo>
                <a:cubicBezTo>
                  <a:pt x="294" y="147"/>
                  <a:pt x="295" y="144"/>
                  <a:pt x="320" y="134"/>
                </a:cubicBezTo>
                <a:cubicBezTo>
                  <a:pt x="326" y="170"/>
                  <a:pt x="325" y="172"/>
                  <a:pt x="301" y="180"/>
                </a:cubicBezTo>
                <a:close/>
                <a:moveTo>
                  <a:pt x="501" y="98"/>
                </a:moveTo>
                <a:cubicBezTo>
                  <a:pt x="533" y="104"/>
                  <a:pt x="526" y="106"/>
                  <a:pt x="525" y="137"/>
                </a:cubicBezTo>
                <a:cubicBezTo>
                  <a:pt x="500" y="141"/>
                  <a:pt x="497" y="136"/>
                  <a:pt x="501" y="98"/>
                </a:cubicBezTo>
                <a:close/>
                <a:moveTo>
                  <a:pt x="387" y="58"/>
                </a:moveTo>
                <a:cubicBezTo>
                  <a:pt x="398" y="62"/>
                  <a:pt x="407" y="65"/>
                  <a:pt x="417" y="69"/>
                </a:cubicBezTo>
                <a:cubicBezTo>
                  <a:pt x="417" y="82"/>
                  <a:pt x="417" y="95"/>
                  <a:pt x="417" y="108"/>
                </a:cubicBezTo>
                <a:cubicBezTo>
                  <a:pt x="381" y="101"/>
                  <a:pt x="381" y="101"/>
                  <a:pt x="387" y="58"/>
                </a:cubicBezTo>
                <a:close/>
                <a:moveTo>
                  <a:pt x="417" y="174"/>
                </a:moveTo>
                <a:cubicBezTo>
                  <a:pt x="382" y="168"/>
                  <a:pt x="382" y="168"/>
                  <a:pt x="387" y="130"/>
                </a:cubicBezTo>
                <a:cubicBezTo>
                  <a:pt x="418" y="128"/>
                  <a:pt x="420" y="131"/>
                  <a:pt x="417" y="174"/>
                </a:cubicBezTo>
                <a:close/>
                <a:moveTo>
                  <a:pt x="417" y="435"/>
                </a:moveTo>
                <a:cubicBezTo>
                  <a:pt x="407" y="435"/>
                  <a:pt x="397" y="435"/>
                  <a:pt x="386" y="435"/>
                </a:cubicBezTo>
                <a:cubicBezTo>
                  <a:pt x="386" y="421"/>
                  <a:pt x="386" y="407"/>
                  <a:pt x="386" y="392"/>
                </a:cubicBezTo>
                <a:cubicBezTo>
                  <a:pt x="397" y="394"/>
                  <a:pt x="407" y="395"/>
                  <a:pt x="417" y="397"/>
                </a:cubicBezTo>
                <a:cubicBezTo>
                  <a:pt x="417" y="410"/>
                  <a:pt x="417" y="422"/>
                  <a:pt x="417" y="435"/>
                </a:cubicBezTo>
                <a:close/>
                <a:moveTo>
                  <a:pt x="417" y="368"/>
                </a:moveTo>
                <a:cubicBezTo>
                  <a:pt x="407" y="368"/>
                  <a:pt x="397" y="368"/>
                  <a:pt x="386" y="368"/>
                </a:cubicBezTo>
                <a:cubicBezTo>
                  <a:pt x="386" y="354"/>
                  <a:pt x="386" y="342"/>
                  <a:pt x="386" y="327"/>
                </a:cubicBezTo>
                <a:cubicBezTo>
                  <a:pt x="398" y="329"/>
                  <a:pt x="407" y="331"/>
                  <a:pt x="417" y="332"/>
                </a:cubicBezTo>
                <a:cubicBezTo>
                  <a:pt x="417" y="345"/>
                  <a:pt x="417" y="356"/>
                  <a:pt x="417" y="368"/>
                </a:cubicBezTo>
                <a:close/>
                <a:moveTo>
                  <a:pt x="388" y="259"/>
                </a:moveTo>
                <a:cubicBezTo>
                  <a:pt x="397" y="261"/>
                  <a:pt x="407" y="263"/>
                  <a:pt x="417" y="265"/>
                </a:cubicBezTo>
                <a:cubicBezTo>
                  <a:pt x="417" y="278"/>
                  <a:pt x="417" y="290"/>
                  <a:pt x="417" y="305"/>
                </a:cubicBezTo>
                <a:cubicBezTo>
                  <a:pt x="381" y="302"/>
                  <a:pt x="380" y="300"/>
                  <a:pt x="388" y="259"/>
                </a:cubicBezTo>
                <a:close/>
                <a:moveTo>
                  <a:pt x="416" y="239"/>
                </a:moveTo>
                <a:cubicBezTo>
                  <a:pt x="381" y="235"/>
                  <a:pt x="380" y="234"/>
                  <a:pt x="387" y="193"/>
                </a:cubicBezTo>
                <a:cubicBezTo>
                  <a:pt x="422" y="200"/>
                  <a:pt x="422" y="200"/>
                  <a:pt x="416" y="239"/>
                </a:cubicBezTo>
                <a:close/>
                <a:moveTo>
                  <a:pt x="444" y="80"/>
                </a:moveTo>
                <a:cubicBezTo>
                  <a:pt x="475" y="83"/>
                  <a:pt x="476" y="85"/>
                  <a:pt x="472" y="123"/>
                </a:cubicBezTo>
                <a:cubicBezTo>
                  <a:pt x="442" y="123"/>
                  <a:pt x="439" y="118"/>
                  <a:pt x="444" y="80"/>
                </a:cubicBezTo>
                <a:close/>
                <a:moveTo>
                  <a:pt x="471" y="187"/>
                </a:moveTo>
                <a:cubicBezTo>
                  <a:pt x="462" y="186"/>
                  <a:pt x="453" y="184"/>
                  <a:pt x="443" y="182"/>
                </a:cubicBezTo>
                <a:cubicBezTo>
                  <a:pt x="443" y="169"/>
                  <a:pt x="443" y="157"/>
                  <a:pt x="443" y="145"/>
                </a:cubicBezTo>
                <a:cubicBezTo>
                  <a:pt x="474" y="146"/>
                  <a:pt x="477" y="151"/>
                  <a:pt x="471" y="187"/>
                </a:cubicBezTo>
                <a:close/>
                <a:moveTo>
                  <a:pt x="472" y="250"/>
                </a:moveTo>
                <a:cubicBezTo>
                  <a:pt x="462" y="248"/>
                  <a:pt x="453" y="246"/>
                  <a:pt x="443" y="244"/>
                </a:cubicBezTo>
                <a:cubicBezTo>
                  <a:pt x="443" y="232"/>
                  <a:pt x="443" y="220"/>
                  <a:pt x="443" y="208"/>
                </a:cubicBezTo>
                <a:cubicBezTo>
                  <a:pt x="475" y="211"/>
                  <a:pt x="475" y="211"/>
                  <a:pt x="472" y="250"/>
                </a:cubicBezTo>
                <a:close/>
                <a:moveTo>
                  <a:pt x="472" y="437"/>
                </a:moveTo>
                <a:cubicBezTo>
                  <a:pt x="463" y="437"/>
                  <a:pt x="454" y="437"/>
                  <a:pt x="443" y="437"/>
                </a:cubicBezTo>
                <a:cubicBezTo>
                  <a:pt x="443" y="424"/>
                  <a:pt x="443" y="412"/>
                  <a:pt x="443" y="399"/>
                </a:cubicBezTo>
                <a:cubicBezTo>
                  <a:pt x="453" y="399"/>
                  <a:pt x="462" y="399"/>
                  <a:pt x="472" y="400"/>
                </a:cubicBezTo>
                <a:cubicBezTo>
                  <a:pt x="472" y="413"/>
                  <a:pt x="472" y="424"/>
                  <a:pt x="472" y="437"/>
                </a:cubicBezTo>
                <a:close/>
                <a:moveTo>
                  <a:pt x="471" y="376"/>
                </a:moveTo>
                <a:cubicBezTo>
                  <a:pt x="462" y="375"/>
                  <a:pt x="453" y="375"/>
                  <a:pt x="444" y="374"/>
                </a:cubicBezTo>
                <a:cubicBezTo>
                  <a:pt x="443" y="367"/>
                  <a:pt x="442" y="362"/>
                  <a:pt x="442" y="356"/>
                </a:cubicBezTo>
                <a:cubicBezTo>
                  <a:pt x="442" y="350"/>
                  <a:pt x="442" y="344"/>
                  <a:pt x="442" y="339"/>
                </a:cubicBezTo>
                <a:cubicBezTo>
                  <a:pt x="473" y="331"/>
                  <a:pt x="477" y="336"/>
                  <a:pt x="471" y="376"/>
                </a:cubicBezTo>
                <a:close/>
                <a:moveTo>
                  <a:pt x="470" y="313"/>
                </a:moveTo>
                <a:cubicBezTo>
                  <a:pt x="461" y="312"/>
                  <a:pt x="453" y="312"/>
                  <a:pt x="444" y="310"/>
                </a:cubicBezTo>
                <a:cubicBezTo>
                  <a:pt x="444" y="297"/>
                  <a:pt x="444" y="284"/>
                  <a:pt x="444" y="270"/>
                </a:cubicBezTo>
                <a:cubicBezTo>
                  <a:pt x="476" y="273"/>
                  <a:pt x="479" y="277"/>
                  <a:pt x="470" y="313"/>
                </a:cubicBezTo>
                <a:close/>
                <a:moveTo>
                  <a:pt x="525" y="439"/>
                </a:moveTo>
                <a:cubicBezTo>
                  <a:pt x="517" y="439"/>
                  <a:pt x="510" y="439"/>
                  <a:pt x="500" y="439"/>
                </a:cubicBezTo>
                <a:cubicBezTo>
                  <a:pt x="500" y="427"/>
                  <a:pt x="500" y="416"/>
                  <a:pt x="500" y="405"/>
                </a:cubicBezTo>
                <a:cubicBezTo>
                  <a:pt x="509" y="405"/>
                  <a:pt x="516" y="405"/>
                  <a:pt x="525" y="405"/>
                </a:cubicBezTo>
                <a:cubicBezTo>
                  <a:pt x="525" y="417"/>
                  <a:pt x="525" y="427"/>
                  <a:pt x="525" y="439"/>
                </a:cubicBezTo>
                <a:close/>
                <a:moveTo>
                  <a:pt x="525" y="378"/>
                </a:moveTo>
                <a:cubicBezTo>
                  <a:pt x="497" y="382"/>
                  <a:pt x="496" y="380"/>
                  <a:pt x="501" y="342"/>
                </a:cubicBezTo>
                <a:cubicBezTo>
                  <a:pt x="510" y="342"/>
                  <a:pt x="517" y="343"/>
                  <a:pt x="525" y="344"/>
                </a:cubicBezTo>
                <a:cubicBezTo>
                  <a:pt x="525" y="356"/>
                  <a:pt x="525" y="367"/>
                  <a:pt x="525" y="378"/>
                </a:cubicBezTo>
                <a:close/>
                <a:moveTo>
                  <a:pt x="524" y="319"/>
                </a:moveTo>
                <a:cubicBezTo>
                  <a:pt x="497" y="320"/>
                  <a:pt x="496" y="319"/>
                  <a:pt x="501" y="281"/>
                </a:cubicBezTo>
                <a:cubicBezTo>
                  <a:pt x="527" y="281"/>
                  <a:pt x="529" y="283"/>
                  <a:pt x="524" y="319"/>
                </a:cubicBezTo>
                <a:close/>
                <a:moveTo>
                  <a:pt x="501" y="219"/>
                </a:moveTo>
                <a:cubicBezTo>
                  <a:pt x="510" y="221"/>
                  <a:pt x="517" y="223"/>
                  <a:pt x="525" y="225"/>
                </a:cubicBezTo>
                <a:cubicBezTo>
                  <a:pt x="525" y="231"/>
                  <a:pt x="526" y="237"/>
                  <a:pt x="526" y="243"/>
                </a:cubicBezTo>
                <a:cubicBezTo>
                  <a:pt x="526" y="248"/>
                  <a:pt x="526" y="253"/>
                  <a:pt x="526" y="258"/>
                </a:cubicBezTo>
                <a:cubicBezTo>
                  <a:pt x="496" y="261"/>
                  <a:pt x="496" y="253"/>
                  <a:pt x="501" y="219"/>
                </a:cubicBezTo>
                <a:close/>
                <a:moveTo>
                  <a:pt x="524" y="199"/>
                </a:moveTo>
                <a:cubicBezTo>
                  <a:pt x="498" y="198"/>
                  <a:pt x="496" y="195"/>
                  <a:pt x="501" y="160"/>
                </a:cubicBezTo>
                <a:cubicBezTo>
                  <a:pt x="528" y="163"/>
                  <a:pt x="529" y="165"/>
                  <a:pt x="524" y="199"/>
                </a:cubicBezTo>
                <a:close/>
              </a:path>
            </a:pathLst>
          </a:custGeom>
          <a:solidFill>
            <a:srgbClr val="325C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rgbClr val="000000"/>
              </a:solidFill>
              <a:latin typeface="Arial"/>
              <a:ea typeface="Arial"/>
              <a:cs typeface="Arial"/>
              <a:sym typeface="Arial"/>
            </a:endParaRPr>
          </a:p>
        </p:txBody>
      </p:sp>
      <p:pic>
        <p:nvPicPr>
          <p:cNvPr id="1319" name="Google Shape;1319;p33"/>
          <p:cNvPicPr preferRelativeResize="0"/>
          <p:nvPr/>
        </p:nvPicPr>
        <p:blipFill rotWithShape="1">
          <a:blip r:embed="rId4">
            <a:alphaModFix/>
          </a:blip>
          <a:srcRect/>
          <a:stretch/>
        </p:blipFill>
        <p:spPr>
          <a:xfrm>
            <a:off x="2267744" y="2353444"/>
            <a:ext cx="1230259" cy="920786"/>
          </a:xfrm>
          <a:prstGeom prst="rect">
            <a:avLst/>
          </a:prstGeom>
          <a:noFill/>
          <a:ln>
            <a:noFill/>
          </a:ln>
        </p:spPr>
      </p:pic>
      <p:sp>
        <p:nvSpPr>
          <p:cNvPr id="1320" name="Google Shape;1320;p33"/>
          <p:cNvSpPr txBox="1"/>
          <p:nvPr/>
        </p:nvSpPr>
        <p:spPr>
          <a:xfrm>
            <a:off x="3548128" y="2604004"/>
            <a:ext cx="950503" cy="350482"/>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fr-FR" sz="1400" b="1">
                <a:solidFill>
                  <a:srgbClr val="000000"/>
                </a:solidFill>
                <a:latin typeface="Arial"/>
                <a:ea typeface="Arial"/>
                <a:cs typeface="Arial"/>
                <a:sym typeface="Arial"/>
              </a:rPr>
              <a:t>AWS</a:t>
            </a:r>
            <a:endParaRPr/>
          </a:p>
          <a:p>
            <a:pPr marL="0" marR="0" lvl="0" indent="0" algn="ctr" rtl="0">
              <a:lnSpc>
                <a:spcPct val="90000"/>
              </a:lnSpc>
              <a:spcBef>
                <a:spcPts val="0"/>
              </a:spcBef>
              <a:spcAft>
                <a:spcPts val="0"/>
              </a:spcAft>
              <a:buNone/>
            </a:pPr>
            <a:r>
              <a:rPr lang="fr-FR" sz="1400" b="1">
                <a:solidFill>
                  <a:srgbClr val="000000"/>
                </a:solidFill>
                <a:latin typeface="Arial"/>
                <a:ea typeface="Arial"/>
                <a:cs typeface="Arial"/>
                <a:sym typeface="Arial"/>
              </a:rPr>
              <a:t>SwissLife</a:t>
            </a:r>
            <a:endParaRPr sz="1400" b="1">
              <a:solidFill>
                <a:srgbClr val="000000"/>
              </a:solidFill>
              <a:latin typeface="Arial"/>
              <a:ea typeface="Arial"/>
              <a:cs typeface="Arial"/>
              <a:sym typeface="Arial"/>
            </a:endParaRPr>
          </a:p>
        </p:txBody>
      </p:sp>
      <p:sp>
        <p:nvSpPr>
          <p:cNvPr id="1321" name="Google Shape;1321;p33"/>
          <p:cNvSpPr/>
          <p:nvPr/>
        </p:nvSpPr>
        <p:spPr>
          <a:xfrm>
            <a:off x="6233544" y="3387085"/>
            <a:ext cx="756076" cy="565748"/>
          </a:xfrm>
          <a:prstGeom prst="ellipse">
            <a:avLst/>
          </a:prstGeom>
          <a:blipFill rotWithShape="1">
            <a:blip r:embed="rId5">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3"/>
          <p:cNvSpPr/>
          <p:nvPr/>
        </p:nvSpPr>
        <p:spPr>
          <a:xfrm>
            <a:off x="6221269" y="3380630"/>
            <a:ext cx="1800200" cy="548288"/>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323" name="Google Shape;1323;p33"/>
          <p:cNvSpPr/>
          <p:nvPr/>
        </p:nvSpPr>
        <p:spPr>
          <a:xfrm>
            <a:off x="1545828" y="2370488"/>
            <a:ext cx="3674244" cy="3015676"/>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324" name="Google Shape;1324;p33"/>
          <p:cNvSpPr/>
          <p:nvPr/>
        </p:nvSpPr>
        <p:spPr>
          <a:xfrm>
            <a:off x="1619672" y="3279288"/>
            <a:ext cx="1575792" cy="2053509"/>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325" name="Google Shape;1325;p33"/>
          <p:cNvSpPr/>
          <p:nvPr/>
        </p:nvSpPr>
        <p:spPr>
          <a:xfrm>
            <a:off x="1691680" y="3804622"/>
            <a:ext cx="783704" cy="1456908"/>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pic>
        <p:nvPicPr>
          <p:cNvPr id="1326" name="Google Shape;1326;p33"/>
          <p:cNvPicPr preferRelativeResize="0"/>
          <p:nvPr/>
        </p:nvPicPr>
        <p:blipFill rotWithShape="1">
          <a:blip r:embed="rId6">
            <a:alphaModFix/>
          </a:blip>
          <a:srcRect/>
          <a:stretch/>
        </p:blipFill>
        <p:spPr>
          <a:xfrm>
            <a:off x="1744195" y="3991604"/>
            <a:ext cx="659181" cy="450072"/>
          </a:xfrm>
          <a:prstGeom prst="rect">
            <a:avLst/>
          </a:prstGeom>
          <a:noFill/>
          <a:ln>
            <a:noFill/>
          </a:ln>
        </p:spPr>
      </p:pic>
      <p:sp>
        <p:nvSpPr>
          <p:cNvPr id="1327" name="Google Shape;1327;p33"/>
          <p:cNvSpPr txBox="1"/>
          <p:nvPr/>
        </p:nvSpPr>
        <p:spPr>
          <a:xfrm>
            <a:off x="1691680" y="3817104"/>
            <a:ext cx="847330" cy="206466"/>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fr-FR" sz="1050" b="1">
                <a:solidFill>
                  <a:srgbClr val="000000"/>
                </a:solidFill>
                <a:latin typeface="Arial"/>
                <a:ea typeface="Arial"/>
                <a:cs typeface="Arial"/>
                <a:sym typeface="Arial"/>
              </a:rPr>
              <a:t>Application</a:t>
            </a:r>
            <a:endParaRPr/>
          </a:p>
        </p:txBody>
      </p:sp>
      <p:sp>
        <p:nvSpPr>
          <p:cNvPr id="1328" name="Google Shape;1328;p33"/>
          <p:cNvSpPr txBox="1"/>
          <p:nvPr/>
        </p:nvSpPr>
        <p:spPr>
          <a:xfrm>
            <a:off x="1619672" y="3289548"/>
            <a:ext cx="1158016" cy="22868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fr-FR" sz="1050" b="1">
                <a:solidFill>
                  <a:srgbClr val="000000"/>
                </a:solidFill>
                <a:latin typeface="Arial"/>
                <a:ea typeface="Arial"/>
                <a:cs typeface="Arial"/>
                <a:sym typeface="Arial"/>
              </a:rPr>
              <a:t>VPC </a:t>
            </a:r>
            <a:r>
              <a:rPr lang="fr-FR" sz="800" i="1">
                <a:solidFill>
                  <a:srgbClr val="000000"/>
                </a:solidFill>
                <a:latin typeface="Arial"/>
                <a:ea typeface="Arial"/>
                <a:cs typeface="Arial"/>
                <a:sym typeface="Arial"/>
              </a:rPr>
              <a:t>NetWork VPC</a:t>
            </a:r>
            <a:endParaRPr/>
          </a:p>
        </p:txBody>
      </p:sp>
      <p:pic>
        <p:nvPicPr>
          <p:cNvPr id="1329" name="Google Shape;1329;p33"/>
          <p:cNvPicPr preferRelativeResize="0"/>
          <p:nvPr/>
        </p:nvPicPr>
        <p:blipFill rotWithShape="1">
          <a:blip r:embed="rId7">
            <a:alphaModFix/>
          </a:blip>
          <a:srcRect/>
          <a:stretch/>
        </p:blipFill>
        <p:spPr>
          <a:xfrm>
            <a:off x="3881828" y="4729874"/>
            <a:ext cx="404099" cy="404099"/>
          </a:xfrm>
          <a:prstGeom prst="rect">
            <a:avLst/>
          </a:prstGeom>
          <a:noFill/>
          <a:ln>
            <a:noFill/>
          </a:ln>
        </p:spPr>
      </p:pic>
      <p:sp>
        <p:nvSpPr>
          <p:cNvPr id="1330" name="Google Shape;1330;p33"/>
          <p:cNvSpPr/>
          <p:nvPr/>
        </p:nvSpPr>
        <p:spPr>
          <a:xfrm>
            <a:off x="1683295" y="3560692"/>
            <a:ext cx="871011" cy="1745080"/>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331" name="Google Shape;1331;p33"/>
          <p:cNvSpPr txBox="1"/>
          <p:nvPr/>
        </p:nvSpPr>
        <p:spPr>
          <a:xfrm>
            <a:off x="1683296" y="3587138"/>
            <a:ext cx="783705" cy="206466"/>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fr-FR" sz="1050">
                <a:solidFill>
                  <a:srgbClr val="000000"/>
                </a:solidFill>
                <a:latin typeface="Arial"/>
                <a:ea typeface="Arial"/>
                <a:cs typeface="Arial"/>
                <a:sym typeface="Arial"/>
              </a:rPr>
              <a:t>Subnet</a:t>
            </a:r>
            <a:endParaRPr/>
          </a:p>
        </p:txBody>
      </p:sp>
      <p:sp>
        <p:nvSpPr>
          <p:cNvPr id="1332" name="Google Shape;1332;p33"/>
          <p:cNvSpPr txBox="1"/>
          <p:nvPr/>
        </p:nvSpPr>
        <p:spPr>
          <a:xfrm>
            <a:off x="3724249" y="5096094"/>
            <a:ext cx="631727" cy="281686"/>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fr-FR" sz="600">
                <a:solidFill>
                  <a:srgbClr val="000000"/>
                </a:solidFill>
                <a:latin typeface="Arial"/>
                <a:ea typeface="Arial"/>
                <a:cs typeface="Arial"/>
                <a:sym typeface="Arial"/>
              </a:rPr>
              <a:t>Amazon</a:t>
            </a:r>
            <a:endParaRPr/>
          </a:p>
          <a:p>
            <a:pPr marL="0" marR="0" lvl="0" indent="0" algn="ctr" rtl="0">
              <a:lnSpc>
                <a:spcPct val="90000"/>
              </a:lnSpc>
              <a:spcBef>
                <a:spcPts val="0"/>
              </a:spcBef>
              <a:spcAft>
                <a:spcPts val="0"/>
              </a:spcAft>
              <a:buNone/>
            </a:pPr>
            <a:r>
              <a:rPr lang="fr-FR" sz="600" b="1">
                <a:solidFill>
                  <a:srgbClr val="000000"/>
                </a:solidFill>
                <a:latin typeface="Arial"/>
                <a:ea typeface="Arial"/>
                <a:cs typeface="Arial"/>
                <a:sym typeface="Arial"/>
              </a:rPr>
              <a:t>CloudWatch</a:t>
            </a:r>
            <a:endParaRPr sz="600" b="1">
              <a:solidFill>
                <a:srgbClr val="000000"/>
              </a:solidFill>
              <a:latin typeface="Arial"/>
              <a:ea typeface="Arial"/>
              <a:cs typeface="Arial"/>
              <a:sym typeface="Arial"/>
            </a:endParaRPr>
          </a:p>
        </p:txBody>
      </p:sp>
      <p:pic>
        <p:nvPicPr>
          <p:cNvPr id="1333" name="Google Shape;1333;p33"/>
          <p:cNvPicPr preferRelativeResize="0"/>
          <p:nvPr/>
        </p:nvPicPr>
        <p:blipFill rotWithShape="1">
          <a:blip r:embed="rId8">
            <a:alphaModFix/>
          </a:blip>
          <a:srcRect/>
          <a:stretch/>
        </p:blipFill>
        <p:spPr>
          <a:xfrm>
            <a:off x="4007575" y="3078960"/>
            <a:ext cx="780449" cy="498620"/>
          </a:xfrm>
          <a:prstGeom prst="rect">
            <a:avLst/>
          </a:prstGeom>
          <a:noFill/>
          <a:ln>
            <a:noFill/>
          </a:ln>
        </p:spPr>
      </p:pic>
      <p:pic>
        <p:nvPicPr>
          <p:cNvPr id="1334" name="Google Shape;1334;p33"/>
          <p:cNvPicPr preferRelativeResize="0"/>
          <p:nvPr/>
        </p:nvPicPr>
        <p:blipFill rotWithShape="1">
          <a:blip r:embed="rId9">
            <a:alphaModFix/>
          </a:blip>
          <a:srcRect/>
          <a:stretch/>
        </p:blipFill>
        <p:spPr>
          <a:xfrm>
            <a:off x="3336028" y="3217540"/>
            <a:ext cx="803924" cy="512109"/>
          </a:xfrm>
          <a:prstGeom prst="rect">
            <a:avLst/>
          </a:prstGeom>
          <a:noFill/>
          <a:ln>
            <a:noFill/>
          </a:ln>
        </p:spPr>
      </p:pic>
      <p:grpSp>
        <p:nvGrpSpPr>
          <p:cNvPr id="1335" name="Google Shape;1335;p33"/>
          <p:cNvGrpSpPr/>
          <p:nvPr/>
        </p:nvGrpSpPr>
        <p:grpSpPr>
          <a:xfrm>
            <a:off x="3131840" y="3551239"/>
            <a:ext cx="631727" cy="555475"/>
            <a:chOff x="3367605" y="3551239"/>
            <a:chExt cx="631727" cy="555475"/>
          </a:xfrm>
        </p:grpSpPr>
        <p:pic>
          <p:nvPicPr>
            <p:cNvPr id="1336" name="Google Shape;1336;p33"/>
            <p:cNvPicPr preferRelativeResize="0"/>
            <p:nvPr/>
          </p:nvPicPr>
          <p:blipFill rotWithShape="1">
            <a:blip r:embed="rId10">
              <a:alphaModFix/>
            </a:blip>
            <a:srcRect/>
            <a:stretch/>
          </p:blipFill>
          <p:spPr>
            <a:xfrm>
              <a:off x="3472516" y="3551239"/>
              <a:ext cx="418216" cy="418216"/>
            </a:xfrm>
            <a:prstGeom prst="rect">
              <a:avLst/>
            </a:prstGeom>
            <a:noFill/>
            <a:ln>
              <a:noFill/>
            </a:ln>
          </p:spPr>
        </p:pic>
        <p:sp>
          <p:nvSpPr>
            <p:cNvPr id="1337" name="Google Shape;1337;p33"/>
            <p:cNvSpPr txBox="1"/>
            <p:nvPr/>
          </p:nvSpPr>
          <p:spPr>
            <a:xfrm>
              <a:off x="3367605" y="3909482"/>
              <a:ext cx="631727" cy="197232"/>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fr-FR" sz="600">
                  <a:solidFill>
                    <a:srgbClr val="000000"/>
                  </a:solidFill>
                  <a:latin typeface="Arial"/>
                  <a:ea typeface="Arial"/>
                  <a:cs typeface="Arial"/>
                  <a:sym typeface="Arial"/>
                </a:rPr>
                <a:t>Amazon</a:t>
              </a:r>
              <a:endParaRPr/>
            </a:p>
            <a:p>
              <a:pPr marL="0" marR="0" lvl="0" indent="0" algn="ctr" rtl="0">
                <a:lnSpc>
                  <a:spcPct val="90000"/>
                </a:lnSpc>
                <a:spcBef>
                  <a:spcPts val="0"/>
                </a:spcBef>
                <a:spcAft>
                  <a:spcPts val="0"/>
                </a:spcAft>
                <a:buNone/>
              </a:pPr>
              <a:r>
                <a:rPr lang="fr-FR" sz="600" b="1">
                  <a:solidFill>
                    <a:srgbClr val="000000"/>
                  </a:solidFill>
                  <a:latin typeface="Arial"/>
                  <a:ea typeface="Arial"/>
                  <a:cs typeface="Arial"/>
                  <a:sym typeface="Arial"/>
                </a:rPr>
                <a:t>CloudFront</a:t>
              </a:r>
              <a:endParaRPr sz="600" b="1">
                <a:solidFill>
                  <a:srgbClr val="000000"/>
                </a:solidFill>
                <a:latin typeface="Arial"/>
                <a:ea typeface="Arial"/>
                <a:cs typeface="Arial"/>
                <a:sym typeface="Arial"/>
              </a:endParaRPr>
            </a:p>
          </p:txBody>
        </p:sp>
      </p:grpSp>
      <p:sp>
        <p:nvSpPr>
          <p:cNvPr id="1338" name="Google Shape;1338;p33"/>
          <p:cNvSpPr txBox="1"/>
          <p:nvPr/>
        </p:nvSpPr>
        <p:spPr>
          <a:xfrm>
            <a:off x="1803884" y="4459643"/>
            <a:ext cx="559296" cy="342073"/>
          </a:xfrm>
          <a:prstGeom prst="rect">
            <a:avLst/>
          </a:prstGeom>
          <a:noFill/>
          <a:ln w="9525" cap="flat" cmpd="sng">
            <a:solidFill>
              <a:srgbClr val="D8D8D8"/>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fr-FR" sz="800">
                <a:solidFill>
                  <a:srgbClr val="000000"/>
                </a:solidFill>
                <a:latin typeface="Arial"/>
                <a:ea typeface="Arial"/>
                <a:cs typeface="Arial"/>
                <a:sym typeface="Arial"/>
              </a:rPr>
              <a:t>Instances</a:t>
            </a:r>
            <a:endParaRPr/>
          </a:p>
          <a:p>
            <a:pPr marL="0" marR="0" lvl="0" indent="0" algn="ctr" rtl="0">
              <a:lnSpc>
                <a:spcPct val="90000"/>
              </a:lnSpc>
              <a:spcBef>
                <a:spcPts val="0"/>
              </a:spcBef>
              <a:spcAft>
                <a:spcPts val="0"/>
              </a:spcAft>
              <a:buNone/>
            </a:pPr>
            <a:r>
              <a:rPr lang="fr-FR" sz="800">
                <a:solidFill>
                  <a:srgbClr val="000000"/>
                </a:solidFill>
                <a:latin typeface="Arial"/>
                <a:ea typeface="Arial"/>
                <a:cs typeface="Arial"/>
                <a:sym typeface="Arial"/>
              </a:rPr>
              <a:t>+</a:t>
            </a:r>
            <a:endParaRPr/>
          </a:p>
          <a:p>
            <a:pPr marL="0" marR="0" lvl="0" indent="0" algn="ctr" rtl="0">
              <a:lnSpc>
                <a:spcPct val="90000"/>
              </a:lnSpc>
              <a:spcBef>
                <a:spcPts val="0"/>
              </a:spcBef>
              <a:spcAft>
                <a:spcPts val="0"/>
              </a:spcAft>
              <a:buNone/>
            </a:pPr>
            <a:r>
              <a:rPr lang="fr-FR" sz="800">
                <a:solidFill>
                  <a:srgbClr val="000000"/>
                </a:solidFill>
                <a:latin typeface="Arial"/>
                <a:ea typeface="Arial"/>
                <a:cs typeface="Arial"/>
                <a:sym typeface="Arial"/>
              </a:rPr>
              <a:t>Agent</a:t>
            </a:r>
            <a:endParaRPr/>
          </a:p>
        </p:txBody>
      </p:sp>
      <p:sp>
        <p:nvSpPr>
          <p:cNvPr id="1339" name="Google Shape;1339;p33"/>
          <p:cNvSpPr txBox="1"/>
          <p:nvPr/>
        </p:nvSpPr>
        <p:spPr>
          <a:xfrm>
            <a:off x="2594799" y="4945732"/>
            <a:ext cx="559296" cy="315057"/>
          </a:xfrm>
          <a:prstGeom prst="rect">
            <a:avLst/>
          </a:prstGeom>
          <a:noFill/>
          <a:ln w="9525" cap="flat" cmpd="sng">
            <a:solidFill>
              <a:srgbClr val="D8D8D8"/>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90000"/>
              </a:lnSpc>
              <a:spcBef>
                <a:spcPts val="0"/>
              </a:spcBef>
              <a:spcAft>
                <a:spcPts val="0"/>
              </a:spcAft>
              <a:buNone/>
            </a:pPr>
            <a:endParaRPr sz="800">
              <a:solidFill>
                <a:srgbClr val="000000"/>
              </a:solidFill>
              <a:latin typeface="Arial"/>
              <a:ea typeface="Arial"/>
              <a:cs typeface="Arial"/>
              <a:sym typeface="Arial"/>
            </a:endParaRPr>
          </a:p>
          <a:p>
            <a:pPr marL="0" marR="0" lvl="0" indent="0" algn="ctr" rtl="0">
              <a:lnSpc>
                <a:spcPct val="90000"/>
              </a:lnSpc>
              <a:spcBef>
                <a:spcPts val="0"/>
              </a:spcBef>
              <a:spcAft>
                <a:spcPts val="0"/>
              </a:spcAft>
              <a:buNone/>
            </a:pPr>
            <a:r>
              <a:rPr lang="fr-FR" sz="800">
                <a:solidFill>
                  <a:srgbClr val="000000"/>
                </a:solidFill>
                <a:latin typeface="Arial"/>
                <a:ea typeface="Arial"/>
                <a:cs typeface="Arial"/>
                <a:sym typeface="Arial"/>
              </a:rPr>
              <a:t>Flow logs</a:t>
            </a:r>
            <a:endParaRPr/>
          </a:p>
        </p:txBody>
      </p:sp>
      <p:cxnSp>
        <p:nvCxnSpPr>
          <p:cNvPr id="1340" name="Google Shape;1340;p33"/>
          <p:cNvCxnSpPr/>
          <p:nvPr/>
        </p:nvCxnSpPr>
        <p:spPr>
          <a:xfrm>
            <a:off x="3873434" y="3506324"/>
            <a:ext cx="247468" cy="186697"/>
          </a:xfrm>
          <a:prstGeom prst="straightConnector1">
            <a:avLst/>
          </a:prstGeom>
          <a:noFill/>
          <a:ln w="28575" cap="flat" cmpd="sng">
            <a:solidFill>
              <a:srgbClr val="FFC000"/>
            </a:solidFill>
            <a:prstDash val="solid"/>
            <a:round/>
            <a:headEnd type="none" w="sm" len="sm"/>
            <a:tailEnd type="triangle" w="med" len="med"/>
          </a:ln>
        </p:spPr>
      </p:cxnSp>
      <p:cxnSp>
        <p:nvCxnSpPr>
          <p:cNvPr id="1341" name="Google Shape;1341;p33"/>
          <p:cNvCxnSpPr/>
          <p:nvPr/>
        </p:nvCxnSpPr>
        <p:spPr>
          <a:xfrm>
            <a:off x="3657528" y="3879798"/>
            <a:ext cx="456419" cy="102329"/>
          </a:xfrm>
          <a:prstGeom prst="straightConnector1">
            <a:avLst/>
          </a:prstGeom>
          <a:noFill/>
          <a:ln w="28575" cap="flat" cmpd="sng">
            <a:solidFill>
              <a:srgbClr val="FFC000"/>
            </a:solidFill>
            <a:prstDash val="solid"/>
            <a:round/>
            <a:headEnd type="none" w="sm" len="sm"/>
            <a:tailEnd type="triangle" w="med" len="med"/>
          </a:ln>
        </p:spPr>
      </p:cxnSp>
      <p:cxnSp>
        <p:nvCxnSpPr>
          <p:cNvPr id="1342" name="Google Shape;1342;p33"/>
          <p:cNvCxnSpPr/>
          <p:nvPr/>
        </p:nvCxnSpPr>
        <p:spPr>
          <a:xfrm flipH="1">
            <a:off x="4331593" y="3550292"/>
            <a:ext cx="46831" cy="174479"/>
          </a:xfrm>
          <a:prstGeom prst="straightConnector1">
            <a:avLst/>
          </a:prstGeom>
          <a:noFill/>
          <a:ln w="28575" cap="flat" cmpd="sng">
            <a:solidFill>
              <a:srgbClr val="FFC000"/>
            </a:solidFill>
            <a:prstDash val="solid"/>
            <a:round/>
            <a:headEnd type="none" w="sm" len="sm"/>
            <a:tailEnd type="triangle" w="med" len="med"/>
          </a:ln>
        </p:spPr>
      </p:cxnSp>
      <p:cxnSp>
        <p:nvCxnSpPr>
          <p:cNvPr id="1343" name="Google Shape;1343;p33"/>
          <p:cNvCxnSpPr>
            <a:stCxn id="1338" idx="3"/>
          </p:cNvCxnSpPr>
          <p:nvPr/>
        </p:nvCxnSpPr>
        <p:spPr>
          <a:xfrm>
            <a:off x="2363180" y="4630679"/>
            <a:ext cx="1431900" cy="211500"/>
          </a:xfrm>
          <a:prstGeom prst="straightConnector1">
            <a:avLst/>
          </a:prstGeom>
          <a:noFill/>
          <a:ln w="28575" cap="flat" cmpd="sng">
            <a:solidFill>
              <a:srgbClr val="FFC000"/>
            </a:solidFill>
            <a:prstDash val="solid"/>
            <a:round/>
            <a:headEnd type="none" w="sm" len="sm"/>
            <a:tailEnd type="triangle" w="med" len="med"/>
          </a:ln>
        </p:spPr>
      </p:cxnSp>
      <p:cxnSp>
        <p:nvCxnSpPr>
          <p:cNvPr id="1344" name="Google Shape;1344;p33"/>
          <p:cNvCxnSpPr>
            <a:stCxn id="1339" idx="3"/>
          </p:cNvCxnSpPr>
          <p:nvPr/>
        </p:nvCxnSpPr>
        <p:spPr>
          <a:xfrm rot="10800000" flipH="1">
            <a:off x="3154095" y="5035761"/>
            <a:ext cx="651000" cy="67500"/>
          </a:xfrm>
          <a:prstGeom prst="straightConnector1">
            <a:avLst/>
          </a:prstGeom>
          <a:noFill/>
          <a:ln w="28575" cap="flat" cmpd="sng">
            <a:solidFill>
              <a:srgbClr val="FFC000"/>
            </a:solidFill>
            <a:prstDash val="solid"/>
            <a:round/>
            <a:headEnd type="none" w="sm" len="sm"/>
            <a:tailEnd type="triangle" w="med" len="med"/>
          </a:ln>
        </p:spPr>
      </p:cxnSp>
      <p:sp>
        <p:nvSpPr>
          <p:cNvPr id="1345" name="Google Shape;1345;p33"/>
          <p:cNvSpPr/>
          <p:nvPr/>
        </p:nvSpPr>
        <p:spPr>
          <a:xfrm>
            <a:off x="5302786" y="2370488"/>
            <a:ext cx="3373669" cy="1711167"/>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346" name="Google Shape;1346;p33"/>
          <p:cNvSpPr/>
          <p:nvPr/>
        </p:nvSpPr>
        <p:spPr>
          <a:xfrm>
            <a:off x="5277255" y="4456658"/>
            <a:ext cx="3399200" cy="921122"/>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cxnSp>
        <p:nvCxnSpPr>
          <p:cNvPr id="1347" name="Google Shape;1347;p33"/>
          <p:cNvCxnSpPr>
            <a:stCxn id="1348" idx="2"/>
          </p:cNvCxnSpPr>
          <p:nvPr/>
        </p:nvCxnSpPr>
        <p:spPr>
          <a:xfrm flipH="1">
            <a:off x="4567469" y="3664993"/>
            <a:ext cx="1550700" cy="260700"/>
          </a:xfrm>
          <a:prstGeom prst="straightConnector1">
            <a:avLst/>
          </a:prstGeom>
          <a:noFill/>
          <a:ln w="28575" cap="flat" cmpd="sng">
            <a:solidFill>
              <a:srgbClr val="781528"/>
            </a:solidFill>
            <a:prstDash val="solid"/>
            <a:round/>
            <a:headEnd type="none" w="sm" len="sm"/>
            <a:tailEnd type="triangle" w="med" len="med"/>
          </a:ln>
        </p:spPr>
      </p:cxnSp>
      <p:cxnSp>
        <p:nvCxnSpPr>
          <p:cNvPr id="1349" name="Google Shape;1349;p33"/>
          <p:cNvCxnSpPr>
            <a:stCxn id="1348" idx="3"/>
          </p:cNvCxnSpPr>
          <p:nvPr/>
        </p:nvCxnSpPr>
        <p:spPr>
          <a:xfrm flipH="1">
            <a:off x="4330265" y="3681158"/>
            <a:ext cx="1794600" cy="1111200"/>
          </a:xfrm>
          <a:prstGeom prst="straightConnector1">
            <a:avLst/>
          </a:prstGeom>
          <a:noFill/>
          <a:ln w="28575" cap="flat" cmpd="sng">
            <a:solidFill>
              <a:srgbClr val="781528"/>
            </a:solidFill>
            <a:prstDash val="solid"/>
            <a:round/>
            <a:headEnd type="none" w="sm" len="sm"/>
            <a:tailEnd type="triangle" w="med" len="med"/>
          </a:ln>
        </p:spPr>
      </p:cxnSp>
      <p:sp>
        <p:nvSpPr>
          <p:cNvPr id="1350" name="Google Shape;1350;p33"/>
          <p:cNvSpPr/>
          <p:nvPr/>
        </p:nvSpPr>
        <p:spPr>
          <a:xfrm>
            <a:off x="6225495" y="4712997"/>
            <a:ext cx="1800200" cy="615420"/>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351" name="Google Shape;1351;p33"/>
          <p:cNvSpPr/>
          <p:nvPr/>
        </p:nvSpPr>
        <p:spPr>
          <a:xfrm>
            <a:off x="6168312" y="4804776"/>
            <a:ext cx="756076" cy="565748"/>
          </a:xfrm>
          <a:prstGeom prst="ellipse">
            <a:avLst/>
          </a:prstGeom>
          <a:blipFill rotWithShape="1">
            <a:blip r:embed="rId5">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2" name="Google Shape;1352;p33"/>
          <p:cNvCxnSpPr>
            <a:endCxn id="1350" idx="0"/>
          </p:cNvCxnSpPr>
          <p:nvPr/>
        </p:nvCxnSpPr>
        <p:spPr>
          <a:xfrm>
            <a:off x="7098895" y="3965097"/>
            <a:ext cx="26700" cy="747900"/>
          </a:xfrm>
          <a:prstGeom prst="straightConnector1">
            <a:avLst/>
          </a:prstGeom>
          <a:noFill/>
          <a:ln w="28575" cap="flat" cmpd="sng">
            <a:solidFill>
              <a:srgbClr val="606060"/>
            </a:solidFill>
            <a:prstDash val="solid"/>
            <a:round/>
            <a:headEnd type="none" w="sm" len="sm"/>
            <a:tailEnd type="triangle" w="med" len="med"/>
          </a:ln>
        </p:spPr>
      </p:cxnSp>
      <p:sp>
        <p:nvSpPr>
          <p:cNvPr id="1353" name="Google Shape;1353;p33"/>
          <p:cNvSpPr/>
          <p:nvPr/>
        </p:nvSpPr>
        <p:spPr>
          <a:xfrm rot="10800000" flipH="1">
            <a:off x="1999342" y="2405510"/>
            <a:ext cx="2572658" cy="738907"/>
          </a:xfrm>
          <a:prstGeom prst="rect">
            <a:avLst/>
          </a:prstGeom>
          <a:solidFill>
            <a:srgbClr val="F2F2F2">
              <a:alpha val="34901"/>
            </a:srgbClr>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354" name="Google Shape;1354;p33"/>
          <p:cNvSpPr/>
          <p:nvPr/>
        </p:nvSpPr>
        <p:spPr>
          <a:xfrm rot="10800000" flipH="1">
            <a:off x="5868144" y="2406625"/>
            <a:ext cx="2572658" cy="738907"/>
          </a:xfrm>
          <a:prstGeom prst="rect">
            <a:avLst/>
          </a:prstGeom>
          <a:solidFill>
            <a:srgbClr val="F2F2F2">
              <a:alpha val="34901"/>
            </a:srgbClr>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pic>
        <p:nvPicPr>
          <p:cNvPr id="1355" name="Google Shape;1355;p33"/>
          <p:cNvPicPr preferRelativeResize="0"/>
          <p:nvPr/>
        </p:nvPicPr>
        <p:blipFill rotWithShape="1">
          <a:blip r:embed="rId11">
            <a:alphaModFix/>
          </a:blip>
          <a:srcRect/>
          <a:stretch/>
        </p:blipFill>
        <p:spPr>
          <a:xfrm>
            <a:off x="4792083" y="4791525"/>
            <a:ext cx="276408" cy="331366"/>
          </a:xfrm>
          <a:prstGeom prst="rect">
            <a:avLst/>
          </a:prstGeom>
          <a:noFill/>
          <a:ln>
            <a:noFill/>
          </a:ln>
        </p:spPr>
      </p:pic>
      <p:cxnSp>
        <p:nvCxnSpPr>
          <p:cNvPr id="1356" name="Google Shape;1356;p33"/>
          <p:cNvCxnSpPr/>
          <p:nvPr/>
        </p:nvCxnSpPr>
        <p:spPr>
          <a:xfrm rot="10800000" flipH="1">
            <a:off x="4295873" y="4978749"/>
            <a:ext cx="474031" cy="6576"/>
          </a:xfrm>
          <a:prstGeom prst="straightConnector1">
            <a:avLst/>
          </a:prstGeom>
          <a:noFill/>
          <a:ln w="28575" cap="flat" cmpd="sng">
            <a:solidFill>
              <a:srgbClr val="FFC000"/>
            </a:solidFill>
            <a:prstDash val="solid"/>
            <a:round/>
            <a:headEnd type="none" w="sm" len="sm"/>
            <a:tailEnd type="triangle" w="med" len="med"/>
          </a:ln>
        </p:spPr>
      </p:cxnSp>
      <p:cxnSp>
        <p:nvCxnSpPr>
          <p:cNvPr id="1357" name="Google Shape;1357;p33"/>
          <p:cNvCxnSpPr>
            <a:stCxn id="1348" idx="4"/>
          </p:cNvCxnSpPr>
          <p:nvPr/>
        </p:nvCxnSpPr>
        <p:spPr>
          <a:xfrm flipH="1">
            <a:off x="5102429" y="3687853"/>
            <a:ext cx="1038600" cy="1169400"/>
          </a:xfrm>
          <a:prstGeom prst="straightConnector1">
            <a:avLst/>
          </a:prstGeom>
          <a:noFill/>
          <a:ln w="28575" cap="flat" cmpd="sng">
            <a:solidFill>
              <a:srgbClr val="781528"/>
            </a:solidFill>
            <a:prstDash val="solid"/>
            <a:round/>
            <a:headEnd type="none" w="sm" len="sm"/>
            <a:tailEnd type="triangle" w="med" len="med"/>
          </a:ln>
        </p:spPr>
      </p:cxnSp>
      <p:sp>
        <p:nvSpPr>
          <p:cNvPr id="1358" name="Google Shape;1358;p33"/>
          <p:cNvSpPr txBox="1"/>
          <p:nvPr/>
        </p:nvSpPr>
        <p:spPr>
          <a:xfrm>
            <a:off x="4591052" y="5139933"/>
            <a:ext cx="631727" cy="309855"/>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fr-FR" sz="600">
                <a:solidFill>
                  <a:srgbClr val="000000"/>
                </a:solidFill>
                <a:latin typeface="Arial"/>
                <a:ea typeface="Arial"/>
                <a:cs typeface="Arial"/>
                <a:sym typeface="Arial"/>
              </a:rPr>
              <a:t>Amazon</a:t>
            </a:r>
            <a:endParaRPr/>
          </a:p>
          <a:p>
            <a:pPr marL="0" marR="0" lvl="0" indent="0" algn="ctr" rtl="0">
              <a:lnSpc>
                <a:spcPct val="90000"/>
              </a:lnSpc>
              <a:spcBef>
                <a:spcPts val="0"/>
              </a:spcBef>
              <a:spcAft>
                <a:spcPts val="0"/>
              </a:spcAft>
              <a:buNone/>
            </a:pPr>
            <a:r>
              <a:rPr lang="fr-FR" sz="600" b="1">
                <a:solidFill>
                  <a:srgbClr val="000000"/>
                </a:solidFill>
                <a:latin typeface="Arial"/>
                <a:ea typeface="Arial"/>
                <a:cs typeface="Arial"/>
                <a:sym typeface="Arial"/>
              </a:rPr>
              <a:t>Kinesis</a:t>
            </a:r>
            <a:endParaRPr/>
          </a:p>
        </p:txBody>
      </p:sp>
      <p:pic>
        <p:nvPicPr>
          <p:cNvPr id="1359" name="Google Shape;1359;p33"/>
          <p:cNvPicPr preferRelativeResize="0"/>
          <p:nvPr/>
        </p:nvPicPr>
        <p:blipFill rotWithShape="1">
          <a:blip r:embed="rId12">
            <a:alphaModFix/>
          </a:blip>
          <a:srcRect/>
          <a:stretch/>
        </p:blipFill>
        <p:spPr>
          <a:xfrm>
            <a:off x="3099917" y="4013653"/>
            <a:ext cx="824388" cy="549592"/>
          </a:xfrm>
          <a:prstGeom prst="rect">
            <a:avLst/>
          </a:prstGeom>
          <a:noFill/>
          <a:ln>
            <a:noFill/>
          </a:ln>
        </p:spPr>
      </p:pic>
      <p:sp>
        <p:nvSpPr>
          <p:cNvPr id="1360" name="Google Shape;1360;p33"/>
          <p:cNvSpPr txBox="1"/>
          <p:nvPr/>
        </p:nvSpPr>
        <p:spPr>
          <a:xfrm>
            <a:off x="3205904" y="4454647"/>
            <a:ext cx="631727" cy="197232"/>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fr-FR" sz="600">
                <a:solidFill>
                  <a:srgbClr val="000000"/>
                </a:solidFill>
                <a:latin typeface="Arial"/>
                <a:ea typeface="Arial"/>
                <a:cs typeface="Arial"/>
                <a:sym typeface="Arial"/>
              </a:rPr>
              <a:t>Amazon</a:t>
            </a:r>
            <a:endParaRPr/>
          </a:p>
          <a:p>
            <a:pPr marL="0" marR="0" lvl="0" indent="0" algn="ctr" rtl="0">
              <a:lnSpc>
                <a:spcPct val="90000"/>
              </a:lnSpc>
              <a:spcBef>
                <a:spcPts val="0"/>
              </a:spcBef>
              <a:spcAft>
                <a:spcPts val="0"/>
              </a:spcAft>
              <a:buNone/>
            </a:pPr>
            <a:r>
              <a:rPr lang="fr-FR" sz="600" b="1">
                <a:solidFill>
                  <a:srgbClr val="000000"/>
                </a:solidFill>
                <a:latin typeface="Arial"/>
                <a:ea typeface="Arial"/>
                <a:cs typeface="Arial"/>
                <a:sym typeface="Arial"/>
              </a:rPr>
              <a:t>Config</a:t>
            </a:r>
            <a:endParaRPr sz="600" b="1">
              <a:solidFill>
                <a:srgbClr val="000000"/>
              </a:solidFill>
              <a:latin typeface="Arial"/>
              <a:ea typeface="Arial"/>
              <a:cs typeface="Arial"/>
              <a:sym typeface="Arial"/>
            </a:endParaRPr>
          </a:p>
        </p:txBody>
      </p:sp>
      <p:cxnSp>
        <p:nvCxnSpPr>
          <p:cNvPr id="1361" name="Google Shape;1361;p33"/>
          <p:cNvCxnSpPr/>
          <p:nvPr/>
        </p:nvCxnSpPr>
        <p:spPr>
          <a:xfrm>
            <a:off x="3686614" y="4265020"/>
            <a:ext cx="352160" cy="1174"/>
          </a:xfrm>
          <a:prstGeom prst="straightConnector1">
            <a:avLst/>
          </a:prstGeom>
          <a:noFill/>
          <a:ln w="28575" cap="flat" cmpd="sng">
            <a:solidFill>
              <a:srgbClr val="FFC000"/>
            </a:solidFill>
            <a:prstDash val="solid"/>
            <a:round/>
            <a:headEnd type="none" w="sm" len="sm"/>
            <a:tailEnd type="triangle" w="med" len="med"/>
          </a:ln>
        </p:spPr>
      </p:cxnSp>
      <p:cxnSp>
        <p:nvCxnSpPr>
          <p:cNvPr id="1362" name="Google Shape;1362;p33"/>
          <p:cNvCxnSpPr>
            <a:stCxn id="1348" idx="3"/>
          </p:cNvCxnSpPr>
          <p:nvPr/>
        </p:nvCxnSpPr>
        <p:spPr>
          <a:xfrm flipH="1">
            <a:off x="4586465" y="3681158"/>
            <a:ext cx="1538400" cy="664800"/>
          </a:xfrm>
          <a:prstGeom prst="straightConnector1">
            <a:avLst/>
          </a:prstGeom>
          <a:noFill/>
          <a:ln w="28575" cap="flat" cmpd="sng">
            <a:solidFill>
              <a:srgbClr val="781528"/>
            </a:solidFill>
            <a:prstDash val="solid"/>
            <a:round/>
            <a:headEnd type="none" w="sm" len="sm"/>
            <a:tailEnd type="triangle" w="med" len="med"/>
          </a:ln>
        </p:spPr>
      </p:cxnSp>
      <p:grpSp>
        <p:nvGrpSpPr>
          <p:cNvPr id="1363" name="Google Shape;1363;p33"/>
          <p:cNvGrpSpPr/>
          <p:nvPr/>
        </p:nvGrpSpPr>
        <p:grpSpPr>
          <a:xfrm>
            <a:off x="3995936" y="3692404"/>
            <a:ext cx="633602" cy="1037304"/>
            <a:chOff x="4060420" y="3620396"/>
            <a:chExt cx="633602" cy="1037304"/>
          </a:xfrm>
        </p:grpSpPr>
        <p:pic>
          <p:nvPicPr>
            <p:cNvPr id="1364" name="Google Shape;1364;p33"/>
            <p:cNvPicPr preferRelativeResize="0"/>
            <p:nvPr/>
          </p:nvPicPr>
          <p:blipFill rotWithShape="1">
            <a:blip r:embed="rId13">
              <a:alphaModFix/>
            </a:blip>
            <a:srcRect/>
            <a:stretch/>
          </p:blipFill>
          <p:spPr>
            <a:xfrm>
              <a:off x="4152066" y="3620396"/>
              <a:ext cx="455619" cy="455619"/>
            </a:xfrm>
            <a:prstGeom prst="rect">
              <a:avLst/>
            </a:prstGeom>
            <a:noFill/>
            <a:ln>
              <a:noFill/>
            </a:ln>
          </p:spPr>
        </p:pic>
        <p:sp>
          <p:nvSpPr>
            <p:cNvPr id="1365" name="Google Shape;1365;p33"/>
            <p:cNvSpPr txBox="1"/>
            <p:nvPr/>
          </p:nvSpPr>
          <p:spPr>
            <a:xfrm>
              <a:off x="4060420" y="3982127"/>
              <a:ext cx="631727" cy="210477"/>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fr-FR" sz="600">
                  <a:solidFill>
                    <a:srgbClr val="000000"/>
                  </a:solidFill>
                  <a:latin typeface="Arial"/>
                  <a:ea typeface="Arial"/>
                  <a:cs typeface="Arial"/>
                  <a:sym typeface="Arial"/>
                </a:rPr>
                <a:t>Amazon</a:t>
              </a:r>
              <a:endParaRPr/>
            </a:p>
            <a:p>
              <a:pPr marL="0" marR="0" lvl="0" indent="0" algn="ctr" rtl="0">
                <a:lnSpc>
                  <a:spcPct val="90000"/>
                </a:lnSpc>
                <a:spcBef>
                  <a:spcPts val="0"/>
                </a:spcBef>
                <a:spcAft>
                  <a:spcPts val="0"/>
                </a:spcAft>
                <a:buNone/>
              </a:pPr>
              <a:r>
                <a:rPr lang="fr-FR" sz="600" b="1">
                  <a:solidFill>
                    <a:srgbClr val="000000"/>
                  </a:solidFill>
                  <a:latin typeface="Arial"/>
                  <a:ea typeface="Arial"/>
                  <a:cs typeface="Arial"/>
                  <a:sym typeface="Arial"/>
                </a:rPr>
                <a:t>Bucket S3</a:t>
              </a:r>
              <a:endParaRPr/>
            </a:p>
          </p:txBody>
        </p:sp>
        <p:pic>
          <p:nvPicPr>
            <p:cNvPr id="1366" name="Google Shape;1366;p33"/>
            <p:cNvPicPr preferRelativeResize="0"/>
            <p:nvPr/>
          </p:nvPicPr>
          <p:blipFill rotWithShape="1">
            <a:blip r:embed="rId14">
              <a:alphaModFix/>
            </a:blip>
            <a:srcRect/>
            <a:stretch/>
          </p:blipFill>
          <p:spPr>
            <a:xfrm>
              <a:off x="4169946" y="4101202"/>
              <a:ext cx="410076" cy="410076"/>
            </a:xfrm>
            <a:prstGeom prst="rect">
              <a:avLst/>
            </a:prstGeom>
            <a:noFill/>
            <a:ln>
              <a:noFill/>
            </a:ln>
          </p:spPr>
        </p:pic>
        <p:sp>
          <p:nvSpPr>
            <p:cNvPr id="1367" name="Google Shape;1367;p33"/>
            <p:cNvSpPr txBox="1"/>
            <p:nvPr/>
          </p:nvSpPr>
          <p:spPr>
            <a:xfrm>
              <a:off x="4062295" y="4447223"/>
              <a:ext cx="631727" cy="210477"/>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fr-FR" sz="600">
                  <a:solidFill>
                    <a:srgbClr val="000000"/>
                  </a:solidFill>
                  <a:latin typeface="Arial"/>
                  <a:ea typeface="Arial"/>
                  <a:cs typeface="Arial"/>
                  <a:sym typeface="Arial"/>
                </a:rPr>
                <a:t>Amazon</a:t>
              </a:r>
              <a:endParaRPr/>
            </a:p>
            <a:p>
              <a:pPr marL="0" marR="0" lvl="0" indent="0" algn="ctr" rtl="0">
                <a:lnSpc>
                  <a:spcPct val="90000"/>
                </a:lnSpc>
                <a:spcBef>
                  <a:spcPts val="0"/>
                </a:spcBef>
                <a:spcAft>
                  <a:spcPts val="0"/>
                </a:spcAft>
                <a:buNone/>
              </a:pPr>
              <a:r>
                <a:rPr lang="fr-FR" sz="600" b="1">
                  <a:solidFill>
                    <a:srgbClr val="000000"/>
                  </a:solidFill>
                  <a:latin typeface="Arial"/>
                  <a:ea typeface="Arial"/>
                  <a:cs typeface="Arial"/>
                  <a:sym typeface="Arial"/>
                </a:rPr>
                <a:t>SQS</a:t>
              </a:r>
              <a:endParaRPr/>
            </a:p>
          </p:txBody>
        </p:sp>
      </p:grpSp>
      <p:pic>
        <p:nvPicPr>
          <p:cNvPr id="1368" name="Google Shape;1368;p33"/>
          <p:cNvPicPr preferRelativeResize="0"/>
          <p:nvPr/>
        </p:nvPicPr>
        <p:blipFill rotWithShape="1">
          <a:blip r:embed="rId12">
            <a:alphaModFix/>
          </a:blip>
          <a:srcRect/>
          <a:stretch/>
        </p:blipFill>
        <p:spPr>
          <a:xfrm>
            <a:off x="4598627" y="2955980"/>
            <a:ext cx="824388" cy="549592"/>
          </a:xfrm>
          <a:prstGeom prst="rect">
            <a:avLst/>
          </a:prstGeom>
          <a:noFill/>
          <a:ln>
            <a:noFill/>
          </a:ln>
        </p:spPr>
      </p:pic>
      <p:sp>
        <p:nvSpPr>
          <p:cNvPr id="1369" name="Google Shape;1369;p33"/>
          <p:cNvSpPr txBox="1"/>
          <p:nvPr/>
        </p:nvSpPr>
        <p:spPr>
          <a:xfrm>
            <a:off x="4605401" y="3452356"/>
            <a:ext cx="631727" cy="197232"/>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fr-FR" sz="600">
                <a:solidFill>
                  <a:srgbClr val="000000"/>
                </a:solidFill>
                <a:latin typeface="Arial"/>
                <a:ea typeface="Arial"/>
                <a:cs typeface="Arial"/>
                <a:sym typeface="Arial"/>
              </a:rPr>
              <a:t>Amazon</a:t>
            </a:r>
            <a:endParaRPr/>
          </a:p>
          <a:p>
            <a:pPr marL="0" marR="0" lvl="0" indent="0" algn="ctr" rtl="0">
              <a:lnSpc>
                <a:spcPct val="90000"/>
              </a:lnSpc>
              <a:spcBef>
                <a:spcPts val="0"/>
              </a:spcBef>
              <a:spcAft>
                <a:spcPts val="0"/>
              </a:spcAft>
              <a:buNone/>
            </a:pPr>
            <a:r>
              <a:rPr lang="fr-FR" sz="600" b="1">
                <a:solidFill>
                  <a:srgbClr val="000000"/>
                </a:solidFill>
                <a:latin typeface="Arial"/>
                <a:ea typeface="Arial"/>
                <a:cs typeface="Arial"/>
                <a:sym typeface="Arial"/>
              </a:rPr>
              <a:t>Config Rules,</a:t>
            </a:r>
            <a:endParaRPr/>
          </a:p>
          <a:p>
            <a:pPr marL="0" marR="0" lvl="0" indent="0" algn="ctr" rtl="0">
              <a:lnSpc>
                <a:spcPct val="90000"/>
              </a:lnSpc>
              <a:spcBef>
                <a:spcPts val="0"/>
              </a:spcBef>
              <a:spcAft>
                <a:spcPts val="0"/>
              </a:spcAft>
              <a:buNone/>
            </a:pPr>
            <a:r>
              <a:rPr lang="fr-FR" sz="600" b="1">
                <a:solidFill>
                  <a:srgbClr val="000000"/>
                </a:solidFill>
                <a:latin typeface="Arial"/>
                <a:ea typeface="Arial"/>
                <a:cs typeface="Arial"/>
                <a:sym typeface="Arial"/>
              </a:rPr>
              <a:t>Description,</a:t>
            </a:r>
            <a:endParaRPr/>
          </a:p>
          <a:p>
            <a:pPr marL="0" marR="0" lvl="0" indent="0" algn="ctr" rtl="0">
              <a:lnSpc>
                <a:spcPct val="90000"/>
              </a:lnSpc>
              <a:spcBef>
                <a:spcPts val="0"/>
              </a:spcBef>
              <a:spcAft>
                <a:spcPts val="0"/>
              </a:spcAft>
              <a:buNone/>
            </a:pPr>
            <a:r>
              <a:rPr lang="fr-FR" sz="600" b="1">
                <a:solidFill>
                  <a:srgbClr val="000000"/>
                </a:solidFill>
                <a:latin typeface="Arial"/>
                <a:ea typeface="Arial"/>
                <a:cs typeface="Arial"/>
                <a:sym typeface="Arial"/>
              </a:rPr>
              <a:t>Inspector</a:t>
            </a:r>
            <a:endParaRPr/>
          </a:p>
        </p:txBody>
      </p:sp>
      <p:cxnSp>
        <p:nvCxnSpPr>
          <p:cNvPr id="1370" name="Google Shape;1370;p33"/>
          <p:cNvCxnSpPr>
            <a:stCxn id="1348" idx="1"/>
          </p:cNvCxnSpPr>
          <p:nvPr/>
        </p:nvCxnSpPr>
        <p:spPr>
          <a:xfrm rot="10800000">
            <a:off x="5112065" y="3436429"/>
            <a:ext cx="1012800" cy="212400"/>
          </a:xfrm>
          <a:prstGeom prst="straightConnector1">
            <a:avLst/>
          </a:prstGeom>
          <a:noFill/>
          <a:ln w="28575" cap="flat" cmpd="sng">
            <a:solidFill>
              <a:srgbClr val="781528"/>
            </a:solidFill>
            <a:prstDash val="solid"/>
            <a:round/>
            <a:headEnd type="none" w="sm" len="sm"/>
            <a:tailEnd type="triangle" w="med" len="med"/>
          </a:ln>
        </p:spPr>
      </p:cxnSp>
      <p:sp>
        <p:nvSpPr>
          <p:cNvPr id="1348" name="Google Shape;1348;p33"/>
          <p:cNvSpPr/>
          <p:nvPr/>
        </p:nvSpPr>
        <p:spPr>
          <a:xfrm>
            <a:off x="6118169" y="3642134"/>
            <a:ext cx="45719" cy="45719"/>
          </a:xfrm>
          <a:prstGeom prst="ellipse">
            <a:avLst/>
          </a:prstGeom>
          <a:solidFill>
            <a:srgbClr val="781528"/>
          </a:solidFill>
          <a:ln w="28575" cap="flat" cmpd="sng">
            <a:solidFill>
              <a:srgbClr val="7815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pic>
        <p:nvPicPr>
          <p:cNvPr id="1371" name="Google Shape;1371;p33"/>
          <p:cNvPicPr preferRelativeResize="0"/>
          <p:nvPr/>
        </p:nvPicPr>
        <p:blipFill rotWithShape="1">
          <a:blip r:embed="rId15">
            <a:alphaModFix/>
          </a:blip>
          <a:srcRect/>
          <a:stretch/>
        </p:blipFill>
        <p:spPr>
          <a:xfrm>
            <a:off x="7668344" y="4498957"/>
            <a:ext cx="977652" cy="374767"/>
          </a:xfrm>
          <a:prstGeom prst="rect">
            <a:avLst/>
          </a:prstGeom>
          <a:noFill/>
          <a:ln>
            <a:noFill/>
          </a:ln>
        </p:spPr>
      </p:pic>
      <p:pic>
        <p:nvPicPr>
          <p:cNvPr id="1372" name="Google Shape;1372;p33"/>
          <p:cNvPicPr preferRelativeResize="0"/>
          <p:nvPr/>
        </p:nvPicPr>
        <p:blipFill rotWithShape="1">
          <a:blip r:embed="rId16">
            <a:alphaModFix/>
          </a:blip>
          <a:srcRect/>
          <a:stretch/>
        </p:blipFill>
        <p:spPr>
          <a:xfrm>
            <a:off x="7320604" y="3433564"/>
            <a:ext cx="635772" cy="423077"/>
          </a:xfrm>
          <a:prstGeom prst="rect">
            <a:avLst/>
          </a:prstGeom>
          <a:noFill/>
          <a:ln>
            <a:noFill/>
          </a:ln>
        </p:spPr>
      </p:pic>
      <p:pic>
        <p:nvPicPr>
          <p:cNvPr id="1373" name="Google Shape;1373;p33"/>
          <p:cNvPicPr preferRelativeResize="0"/>
          <p:nvPr/>
        </p:nvPicPr>
        <p:blipFill rotWithShape="1">
          <a:blip r:embed="rId16">
            <a:alphaModFix/>
          </a:blip>
          <a:srcRect/>
          <a:stretch/>
        </p:blipFill>
        <p:spPr>
          <a:xfrm>
            <a:off x="7320604" y="4882695"/>
            <a:ext cx="635772" cy="423077"/>
          </a:xfrm>
          <a:prstGeom prst="rect">
            <a:avLst/>
          </a:prstGeom>
          <a:noFill/>
          <a:ln>
            <a:noFill/>
          </a:ln>
        </p:spPr>
      </p:pic>
      <p:grpSp>
        <p:nvGrpSpPr>
          <p:cNvPr id="1374" name="Google Shape;1374;p33"/>
          <p:cNvGrpSpPr/>
          <p:nvPr/>
        </p:nvGrpSpPr>
        <p:grpSpPr>
          <a:xfrm>
            <a:off x="467544" y="697260"/>
            <a:ext cx="720080" cy="4680520"/>
            <a:chOff x="467544" y="697260"/>
            <a:chExt cx="720080" cy="4680520"/>
          </a:xfrm>
        </p:grpSpPr>
        <p:sp>
          <p:nvSpPr>
            <p:cNvPr id="1375" name="Google Shape;1375;p33"/>
            <p:cNvSpPr/>
            <p:nvPr/>
          </p:nvSpPr>
          <p:spPr>
            <a:xfrm>
              <a:off x="467544" y="697260"/>
              <a:ext cx="720080" cy="468052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pic>
          <p:nvPicPr>
            <p:cNvPr id="1376" name="Google Shape;1376;p33"/>
            <p:cNvPicPr preferRelativeResize="0"/>
            <p:nvPr/>
          </p:nvPicPr>
          <p:blipFill rotWithShape="1">
            <a:blip r:embed="rId17">
              <a:alphaModFix/>
            </a:blip>
            <a:srcRect/>
            <a:stretch/>
          </p:blipFill>
          <p:spPr>
            <a:xfrm>
              <a:off x="623264" y="731308"/>
              <a:ext cx="396000" cy="396000"/>
            </a:xfrm>
            <a:prstGeom prst="rect">
              <a:avLst/>
            </a:prstGeom>
            <a:solidFill>
              <a:schemeClr val="lt1"/>
            </a:solidFill>
            <a:ln>
              <a:noFill/>
            </a:ln>
          </p:spPr>
        </p:pic>
        <p:pic>
          <p:nvPicPr>
            <p:cNvPr id="1377" name="Google Shape;1377;p33"/>
            <p:cNvPicPr preferRelativeResize="0"/>
            <p:nvPr/>
          </p:nvPicPr>
          <p:blipFill rotWithShape="1">
            <a:blip r:embed="rId18">
              <a:alphaModFix/>
            </a:blip>
            <a:srcRect/>
            <a:stretch/>
          </p:blipFill>
          <p:spPr>
            <a:xfrm>
              <a:off x="557330" y="1244628"/>
              <a:ext cx="527868" cy="396000"/>
            </a:xfrm>
            <a:prstGeom prst="rect">
              <a:avLst/>
            </a:prstGeom>
            <a:noFill/>
            <a:ln>
              <a:noFill/>
            </a:ln>
          </p:spPr>
        </p:pic>
        <p:pic>
          <p:nvPicPr>
            <p:cNvPr id="1378" name="Google Shape;1378;p33"/>
            <p:cNvPicPr preferRelativeResize="0"/>
            <p:nvPr/>
          </p:nvPicPr>
          <p:blipFill rotWithShape="1">
            <a:blip r:embed="rId19">
              <a:alphaModFix/>
            </a:blip>
            <a:srcRect/>
            <a:stretch/>
          </p:blipFill>
          <p:spPr>
            <a:xfrm>
              <a:off x="517945" y="2785492"/>
              <a:ext cx="606639" cy="396000"/>
            </a:xfrm>
            <a:prstGeom prst="rect">
              <a:avLst/>
            </a:prstGeom>
            <a:noFill/>
            <a:ln>
              <a:noFill/>
            </a:ln>
          </p:spPr>
        </p:pic>
        <p:pic>
          <p:nvPicPr>
            <p:cNvPr id="1379" name="Google Shape;1379;p33"/>
            <p:cNvPicPr preferRelativeResize="0"/>
            <p:nvPr/>
          </p:nvPicPr>
          <p:blipFill rotWithShape="1">
            <a:blip r:embed="rId20">
              <a:alphaModFix/>
            </a:blip>
            <a:srcRect/>
            <a:stretch/>
          </p:blipFill>
          <p:spPr>
            <a:xfrm>
              <a:off x="638494" y="3298812"/>
              <a:ext cx="365541" cy="396000"/>
            </a:xfrm>
            <a:prstGeom prst="rect">
              <a:avLst/>
            </a:prstGeom>
            <a:noFill/>
            <a:ln>
              <a:noFill/>
            </a:ln>
          </p:spPr>
        </p:pic>
        <p:pic>
          <p:nvPicPr>
            <p:cNvPr id="1380" name="Google Shape;1380;p33"/>
            <p:cNvPicPr preferRelativeResize="0"/>
            <p:nvPr/>
          </p:nvPicPr>
          <p:blipFill rotWithShape="1">
            <a:blip r:embed="rId21">
              <a:alphaModFix/>
            </a:blip>
            <a:srcRect/>
            <a:stretch/>
          </p:blipFill>
          <p:spPr>
            <a:xfrm>
              <a:off x="623264" y="3812132"/>
              <a:ext cx="396000" cy="396000"/>
            </a:xfrm>
            <a:prstGeom prst="rect">
              <a:avLst/>
            </a:prstGeom>
            <a:noFill/>
            <a:ln>
              <a:noFill/>
            </a:ln>
          </p:spPr>
        </p:pic>
        <p:pic>
          <p:nvPicPr>
            <p:cNvPr id="1381" name="Google Shape;1381;p33"/>
            <p:cNvPicPr preferRelativeResize="0"/>
            <p:nvPr/>
          </p:nvPicPr>
          <p:blipFill rotWithShape="1">
            <a:blip r:embed="rId22">
              <a:alphaModFix/>
            </a:blip>
            <a:srcRect/>
            <a:stretch/>
          </p:blipFill>
          <p:spPr>
            <a:xfrm>
              <a:off x="568065" y="2309211"/>
              <a:ext cx="506550" cy="396000"/>
            </a:xfrm>
            <a:prstGeom prst="rect">
              <a:avLst/>
            </a:prstGeom>
            <a:noFill/>
            <a:ln>
              <a:noFill/>
            </a:ln>
          </p:spPr>
        </p:pic>
        <p:pic>
          <p:nvPicPr>
            <p:cNvPr id="1382" name="Google Shape;1382;p33"/>
            <p:cNvPicPr preferRelativeResize="0"/>
            <p:nvPr/>
          </p:nvPicPr>
          <p:blipFill rotWithShape="1">
            <a:blip r:embed="rId23">
              <a:alphaModFix/>
            </a:blip>
            <a:srcRect/>
            <a:stretch/>
          </p:blipFill>
          <p:spPr>
            <a:xfrm>
              <a:off x="623264" y="4324548"/>
              <a:ext cx="396000" cy="396000"/>
            </a:xfrm>
            <a:prstGeom prst="rect">
              <a:avLst/>
            </a:prstGeom>
            <a:noFill/>
            <a:ln>
              <a:noFill/>
            </a:ln>
          </p:spPr>
        </p:pic>
        <p:pic>
          <p:nvPicPr>
            <p:cNvPr id="1383" name="Google Shape;1383;p33"/>
            <p:cNvPicPr preferRelativeResize="0"/>
            <p:nvPr/>
          </p:nvPicPr>
          <p:blipFill rotWithShape="1">
            <a:blip r:embed="rId24">
              <a:alphaModFix/>
            </a:blip>
            <a:srcRect/>
            <a:stretch/>
          </p:blipFill>
          <p:spPr>
            <a:xfrm>
              <a:off x="557264" y="4837868"/>
              <a:ext cx="528000" cy="396000"/>
            </a:xfrm>
            <a:prstGeom prst="rect">
              <a:avLst/>
            </a:prstGeom>
            <a:noFill/>
            <a:ln>
              <a:noFill/>
            </a:ln>
          </p:spPr>
        </p:pic>
      </p:grpSp>
      <p:pic>
        <p:nvPicPr>
          <p:cNvPr id="1384" name="Google Shape;1384;p33"/>
          <p:cNvPicPr preferRelativeResize="0"/>
          <p:nvPr/>
        </p:nvPicPr>
        <p:blipFill rotWithShape="1">
          <a:blip r:embed="rId25">
            <a:alphaModFix/>
          </a:blip>
          <a:srcRect/>
          <a:stretch/>
        </p:blipFill>
        <p:spPr>
          <a:xfrm>
            <a:off x="557264" y="1744220"/>
            <a:ext cx="512416" cy="449280"/>
          </a:xfrm>
          <a:prstGeom prst="rect">
            <a:avLst/>
          </a:prstGeom>
          <a:noFill/>
          <a:ln>
            <a:noFill/>
          </a:ln>
        </p:spPr>
      </p:pic>
      <p:sp>
        <p:nvSpPr>
          <p:cNvPr id="1385" name="Google Shape;1385;p33"/>
          <p:cNvSpPr/>
          <p:nvPr/>
        </p:nvSpPr>
        <p:spPr>
          <a:xfrm>
            <a:off x="467544" y="731307"/>
            <a:ext cx="720080" cy="2459208"/>
          </a:xfrm>
          <a:prstGeom prst="rect">
            <a:avLst/>
          </a:prstGeom>
          <a:solidFill>
            <a:srgbClr val="D8D8D8">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386" name="Google Shape;1386;p33"/>
          <p:cNvSpPr/>
          <p:nvPr/>
        </p:nvSpPr>
        <p:spPr>
          <a:xfrm>
            <a:off x="467544" y="3769891"/>
            <a:ext cx="720080" cy="1616272"/>
          </a:xfrm>
          <a:prstGeom prst="rect">
            <a:avLst/>
          </a:prstGeom>
          <a:solidFill>
            <a:srgbClr val="D8D8D8">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34"/>
          <p:cNvSpPr txBox="1">
            <a:spLocks noGrp="1"/>
          </p:cNvSpPr>
          <p:nvPr>
            <p:ph type="title"/>
          </p:nvPr>
        </p:nvSpPr>
        <p:spPr>
          <a:xfrm>
            <a:off x="467544" y="212640"/>
            <a:ext cx="8208912" cy="412612"/>
          </a:xfrm>
          <a:prstGeom prst="rect">
            <a:avLst/>
          </a:prstGeom>
          <a:noFill/>
          <a:ln>
            <a:noFill/>
          </a:ln>
        </p:spPr>
        <p:txBody>
          <a:bodyPr spcFirstLastPara="1" wrap="square" lIns="36000" tIns="36000" rIns="0" bIns="0" anchor="t" anchorCtr="0">
            <a:noAutofit/>
          </a:bodyPr>
          <a:lstStyle/>
          <a:p>
            <a:pPr marL="0" lvl="0" indent="0" algn="r" rtl="0">
              <a:spcBef>
                <a:spcPts val="0"/>
              </a:spcBef>
              <a:spcAft>
                <a:spcPts val="0"/>
              </a:spcAft>
              <a:buClr>
                <a:srgbClr val="781528"/>
              </a:buClr>
              <a:buSzPts val="2800"/>
              <a:buFont typeface="Times New Roman"/>
              <a:buNone/>
            </a:pPr>
            <a:r>
              <a:rPr lang="fr-FR" sz="2800" dirty="0">
                <a:solidFill>
                  <a:srgbClr val="781528"/>
                </a:solidFill>
              </a:rPr>
              <a:t>Existant                                            </a:t>
            </a:r>
            <a:r>
              <a:rPr lang="fr-FR" sz="2800" dirty="0">
                <a:solidFill>
                  <a:schemeClr val="dk1"/>
                </a:solidFill>
              </a:rPr>
              <a:t>Brique accès sécurisé</a:t>
            </a:r>
            <a:endParaRPr dirty="0"/>
          </a:p>
        </p:txBody>
      </p:sp>
      <p:sp>
        <p:nvSpPr>
          <p:cNvPr id="1392" name="Google Shape;1392;p34"/>
          <p:cNvSpPr/>
          <p:nvPr/>
        </p:nvSpPr>
        <p:spPr>
          <a:xfrm>
            <a:off x="467544" y="657301"/>
            <a:ext cx="8208912" cy="45719"/>
          </a:xfrm>
          <a:prstGeom prst="homePlate">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393" name="Google Shape;1393;p34"/>
          <p:cNvSpPr txBox="1"/>
          <p:nvPr/>
        </p:nvSpPr>
        <p:spPr>
          <a:xfrm>
            <a:off x="7221897" y="2679672"/>
            <a:ext cx="950503" cy="350482"/>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fr-FR" sz="1400" b="1">
                <a:solidFill>
                  <a:srgbClr val="000000"/>
                </a:solidFill>
                <a:latin typeface="Arial"/>
                <a:ea typeface="Arial"/>
                <a:cs typeface="Arial"/>
                <a:sym typeface="Arial"/>
              </a:rPr>
              <a:t>data center</a:t>
            </a:r>
            <a:endParaRPr/>
          </a:p>
          <a:p>
            <a:pPr marL="0" marR="0" lvl="0" indent="0" algn="ctr" rtl="0">
              <a:lnSpc>
                <a:spcPct val="90000"/>
              </a:lnSpc>
              <a:spcBef>
                <a:spcPts val="0"/>
              </a:spcBef>
              <a:spcAft>
                <a:spcPts val="0"/>
              </a:spcAft>
              <a:buNone/>
            </a:pPr>
            <a:r>
              <a:rPr lang="fr-FR" sz="1400" b="1">
                <a:solidFill>
                  <a:srgbClr val="000000"/>
                </a:solidFill>
                <a:latin typeface="Arial"/>
                <a:ea typeface="Arial"/>
                <a:cs typeface="Arial"/>
                <a:sym typeface="Arial"/>
              </a:rPr>
              <a:t>SwissLife</a:t>
            </a:r>
            <a:endParaRPr sz="1400" b="1">
              <a:solidFill>
                <a:srgbClr val="000000"/>
              </a:solidFill>
              <a:latin typeface="Arial"/>
              <a:ea typeface="Arial"/>
              <a:cs typeface="Arial"/>
              <a:sym typeface="Arial"/>
            </a:endParaRPr>
          </a:p>
        </p:txBody>
      </p:sp>
      <p:sp>
        <p:nvSpPr>
          <p:cNvPr id="1394" name="Google Shape;1394;p34"/>
          <p:cNvSpPr/>
          <p:nvPr/>
        </p:nvSpPr>
        <p:spPr>
          <a:xfrm>
            <a:off x="6221269" y="2438464"/>
            <a:ext cx="935058" cy="623196"/>
          </a:xfrm>
          <a:custGeom>
            <a:avLst/>
            <a:gdLst/>
            <a:ahLst/>
            <a:cxnLst/>
            <a:rect l="l" t="t" r="r" b="b"/>
            <a:pathLst>
              <a:path w="591" h="501" extrusionOk="0">
                <a:moveTo>
                  <a:pt x="545" y="475"/>
                </a:moveTo>
                <a:cubicBezTo>
                  <a:pt x="545" y="338"/>
                  <a:pt x="545" y="204"/>
                  <a:pt x="545" y="68"/>
                </a:cubicBezTo>
                <a:cubicBezTo>
                  <a:pt x="357" y="0"/>
                  <a:pt x="357" y="0"/>
                  <a:pt x="357" y="0"/>
                </a:cubicBezTo>
                <a:cubicBezTo>
                  <a:pt x="357" y="7"/>
                  <a:pt x="357" y="13"/>
                  <a:pt x="357" y="18"/>
                </a:cubicBezTo>
                <a:cubicBezTo>
                  <a:pt x="357" y="162"/>
                  <a:pt x="357" y="306"/>
                  <a:pt x="357" y="450"/>
                </a:cubicBezTo>
                <a:cubicBezTo>
                  <a:pt x="357" y="455"/>
                  <a:pt x="358" y="461"/>
                  <a:pt x="356" y="466"/>
                </a:cubicBezTo>
                <a:cubicBezTo>
                  <a:pt x="355" y="469"/>
                  <a:pt x="352" y="472"/>
                  <a:pt x="349" y="475"/>
                </a:cubicBezTo>
                <a:cubicBezTo>
                  <a:pt x="347" y="472"/>
                  <a:pt x="344" y="469"/>
                  <a:pt x="344" y="466"/>
                </a:cubicBezTo>
                <a:cubicBezTo>
                  <a:pt x="343" y="461"/>
                  <a:pt x="344" y="456"/>
                  <a:pt x="344" y="450"/>
                </a:cubicBezTo>
                <a:cubicBezTo>
                  <a:pt x="344" y="307"/>
                  <a:pt x="344" y="164"/>
                  <a:pt x="344" y="21"/>
                </a:cubicBezTo>
                <a:cubicBezTo>
                  <a:pt x="344" y="15"/>
                  <a:pt x="344" y="10"/>
                  <a:pt x="344" y="3"/>
                </a:cubicBezTo>
                <a:cubicBezTo>
                  <a:pt x="244" y="82"/>
                  <a:pt x="244" y="82"/>
                  <a:pt x="244" y="82"/>
                </a:cubicBezTo>
                <a:cubicBezTo>
                  <a:pt x="243" y="84"/>
                  <a:pt x="243" y="86"/>
                  <a:pt x="243" y="87"/>
                </a:cubicBezTo>
                <a:cubicBezTo>
                  <a:pt x="243" y="116"/>
                  <a:pt x="243" y="144"/>
                  <a:pt x="243" y="173"/>
                </a:cubicBezTo>
                <a:cubicBezTo>
                  <a:pt x="243" y="187"/>
                  <a:pt x="243" y="202"/>
                  <a:pt x="243" y="218"/>
                </a:cubicBezTo>
                <a:cubicBezTo>
                  <a:pt x="159" y="208"/>
                  <a:pt x="159" y="208"/>
                  <a:pt x="159" y="208"/>
                </a:cubicBezTo>
                <a:cubicBezTo>
                  <a:pt x="159" y="215"/>
                  <a:pt x="159" y="221"/>
                  <a:pt x="159" y="227"/>
                </a:cubicBezTo>
                <a:cubicBezTo>
                  <a:pt x="159" y="303"/>
                  <a:pt x="159" y="379"/>
                  <a:pt x="159" y="455"/>
                </a:cubicBezTo>
                <a:cubicBezTo>
                  <a:pt x="159" y="462"/>
                  <a:pt x="154" y="469"/>
                  <a:pt x="151" y="476"/>
                </a:cubicBezTo>
                <a:cubicBezTo>
                  <a:pt x="148" y="469"/>
                  <a:pt x="143" y="461"/>
                  <a:pt x="143" y="454"/>
                </a:cubicBezTo>
                <a:cubicBezTo>
                  <a:pt x="142" y="378"/>
                  <a:pt x="142" y="302"/>
                  <a:pt x="142" y="226"/>
                </a:cubicBezTo>
                <a:cubicBezTo>
                  <a:pt x="142" y="224"/>
                  <a:pt x="142" y="222"/>
                  <a:pt x="142" y="219"/>
                </a:cubicBezTo>
                <a:cubicBezTo>
                  <a:pt x="49" y="281"/>
                  <a:pt x="49" y="281"/>
                  <a:pt x="49" y="281"/>
                </a:cubicBezTo>
                <a:cubicBezTo>
                  <a:pt x="49" y="281"/>
                  <a:pt x="49" y="282"/>
                  <a:pt x="49" y="283"/>
                </a:cubicBezTo>
                <a:cubicBezTo>
                  <a:pt x="47" y="339"/>
                  <a:pt x="48" y="396"/>
                  <a:pt x="48" y="452"/>
                </a:cubicBezTo>
                <a:cubicBezTo>
                  <a:pt x="48" y="460"/>
                  <a:pt x="47" y="468"/>
                  <a:pt x="47" y="477"/>
                </a:cubicBezTo>
                <a:cubicBezTo>
                  <a:pt x="30" y="477"/>
                  <a:pt x="15" y="477"/>
                  <a:pt x="0" y="477"/>
                </a:cubicBezTo>
                <a:cubicBezTo>
                  <a:pt x="0" y="485"/>
                  <a:pt x="0" y="493"/>
                  <a:pt x="0" y="501"/>
                </a:cubicBezTo>
                <a:cubicBezTo>
                  <a:pt x="197" y="501"/>
                  <a:pt x="393" y="501"/>
                  <a:pt x="591" y="501"/>
                </a:cubicBezTo>
                <a:cubicBezTo>
                  <a:pt x="590" y="492"/>
                  <a:pt x="590" y="485"/>
                  <a:pt x="590" y="477"/>
                </a:cubicBezTo>
                <a:cubicBezTo>
                  <a:pt x="574" y="476"/>
                  <a:pt x="560" y="475"/>
                  <a:pt x="545" y="475"/>
                </a:cubicBezTo>
                <a:close/>
                <a:moveTo>
                  <a:pt x="55" y="446"/>
                </a:moveTo>
                <a:cubicBezTo>
                  <a:pt x="58" y="434"/>
                  <a:pt x="45" y="417"/>
                  <a:pt x="68" y="410"/>
                </a:cubicBezTo>
                <a:cubicBezTo>
                  <a:pt x="72" y="446"/>
                  <a:pt x="72" y="446"/>
                  <a:pt x="55" y="446"/>
                </a:cubicBezTo>
                <a:close/>
                <a:moveTo>
                  <a:pt x="58" y="394"/>
                </a:moveTo>
                <a:cubicBezTo>
                  <a:pt x="58" y="381"/>
                  <a:pt x="45" y="364"/>
                  <a:pt x="69" y="355"/>
                </a:cubicBezTo>
                <a:cubicBezTo>
                  <a:pt x="68" y="370"/>
                  <a:pt x="77" y="386"/>
                  <a:pt x="58" y="394"/>
                </a:cubicBezTo>
                <a:close/>
                <a:moveTo>
                  <a:pt x="57" y="338"/>
                </a:moveTo>
                <a:cubicBezTo>
                  <a:pt x="58" y="325"/>
                  <a:pt x="45" y="306"/>
                  <a:pt x="71" y="300"/>
                </a:cubicBezTo>
                <a:cubicBezTo>
                  <a:pt x="66" y="314"/>
                  <a:pt x="79" y="333"/>
                  <a:pt x="57" y="338"/>
                </a:cubicBezTo>
                <a:close/>
                <a:moveTo>
                  <a:pt x="97" y="437"/>
                </a:moveTo>
                <a:cubicBezTo>
                  <a:pt x="97" y="440"/>
                  <a:pt x="92" y="443"/>
                  <a:pt x="90" y="446"/>
                </a:cubicBezTo>
                <a:cubicBezTo>
                  <a:pt x="87" y="443"/>
                  <a:pt x="83" y="440"/>
                  <a:pt x="83" y="437"/>
                </a:cubicBezTo>
                <a:cubicBezTo>
                  <a:pt x="82" y="429"/>
                  <a:pt x="81" y="421"/>
                  <a:pt x="83" y="413"/>
                </a:cubicBezTo>
                <a:cubicBezTo>
                  <a:pt x="84" y="409"/>
                  <a:pt x="90" y="406"/>
                  <a:pt x="93" y="403"/>
                </a:cubicBezTo>
                <a:cubicBezTo>
                  <a:pt x="95" y="404"/>
                  <a:pt x="96" y="405"/>
                  <a:pt x="98" y="406"/>
                </a:cubicBezTo>
                <a:cubicBezTo>
                  <a:pt x="98" y="416"/>
                  <a:pt x="98" y="427"/>
                  <a:pt x="97" y="437"/>
                </a:cubicBezTo>
                <a:close/>
                <a:moveTo>
                  <a:pt x="85" y="387"/>
                </a:moveTo>
                <a:cubicBezTo>
                  <a:pt x="87" y="373"/>
                  <a:pt x="72" y="354"/>
                  <a:pt x="98" y="344"/>
                </a:cubicBezTo>
                <a:cubicBezTo>
                  <a:pt x="95" y="361"/>
                  <a:pt x="105" y="379"/>
                  <a:pt x="85" y="387"/>
                </a:cubicBezTo>
                <a:close/>
                <a:moveTo>
                  <a:pt x="84" y="328"/>
                </a:moveTo>
                <a:cubicBezTo>
                  <a:pt x="87" y="313"/>
                  <a:pt x="72" y="294"/>
                  <a:pt x="99" y="285"/>
                </a:cubicBezTo>
                <a:cubicBezTo>
                  <a:pt x="94" y="302"/>
                  <a:pt x="107" y="321"/>
                  <a:pt x="84" y="328"/>
                </a:cubicBezTo>
                <a:close/>
                <a:moveTo>
                  <a:pt x="130" y="434"/>
                </a:moveTo>
                <a:cubicBezTo>
                  <a:pt x="129" y="437"/>
                  <a:pt x="124" y="442"/>
                  <a:pt x="120" y="442"/>
                </a:cubicBezTo>
                <a:cubicBezTo>
                  <a:pt x="117" y="442"/>
                  <a:pt x="112" y="437"/>
                  <a:pt x="111" y="433"/>
                </a:cubicBezTo>
                <a:cubicBezTo>
                  <a:pt x="110" y="423"/>
                  <a:pt x="111" y="413"/>
                  <a:pt x="111" y="401"/>
                </a:cubicBezTo>
                <a:cubicBezTo>
                  <a:pt x="117" y="400"/>
                  <a:pt x="123" y="399"/>
                  <a:pt x="130" y="397"/>
                </a:cubicBezTo>
                <a:cubicBezTo>
                  <a:pt x="130" y="410"/>
                  <a:pt x="131" y="422"/>
                  <a:pt x="130" y="434"/>
                </a:cubicBezTo>
                <a:close/>
                <a:moveTo>
                  <a:pt x="113" y="379"/>
                </a:moveTo>
                <a:cubicBezTo>
                  <a:pt x="107" y="343"/>
                  <a:pt x="109" y="339"/>
                  <a:pt x="129" y="336"/>
                </a:cubicBezTo>
                <a:cubicBezTo>
                  <a:pt x="133" y="376"/>
                  <a:pt x="132" y="378"/>
                  <a:pt x="113" y="379"/>
                </a:cubicBezTo>
                <a:close/>
                <a:moveTo>
                  <a:pt x="114" y="318"/>
                </a:moveTo>
                <a:cubicBezTo>
                  <a:pt x="105" y="290"/>
                  <a:pt x="109" y="278"/>
                  <a:pt x="128" y="271"/>
                </a:cubicBezTo>
                <a:cubicBezTo>
                  <a:pt x="134" y="304"/>
                  <a:pt x="132" y="310"/>
                  <a:pt x="114" y="318"/>
                </a:cubicBezTo>
                <a:close/>
                <a:moveTo>
                  <a:pt x="197" y="439"/>
                </a:moveTo>
                <a:cubicBezTo>
                  <a:pt x="189" y="439"/>
                  <a:pt x="182" y="439"/>
                  <a:pt x="175" y="439"/>
                </a:cubicBezTo>
                <a:cubicBezTo>
                  <a:pt x="175" y="425"/>
                  <a:pt x="175" y="411"/>
                  <a:pt x="175" y="397"/>
                </a:cubicBezTo>
                <a:cubicBezTo>
                  <a:pt x="182" y="397"/>
                  <a:pt x="189" y="397"/>
                  <a:pt x="197" y="397"/>
                </a:cubicBezTo>
                <a:cubicBezTo>
                  <a:pt x="197" y="411"/>
                  <a:pt x="197" y="424"/>
                  <a:pt x="197" y="439"/>
                </a:cubicBezTo>
                <a:close/>
                <a:moveTo>
                  <a:pt x="197" y="372"/>
                </a:moveTo>
                <a:cubicBezTo>
                  <a:pt x="172" y="377"/>
                  <a:pt x="170" y="375"/>
                  <a:pt x="175" y="329"/>
                </a:cubicBezTo>
                <a:cubicBezTo>
                  <a:pt x="182" y="330"/>
                  <a:pt x="189" y="331"/>
                  <a:pt x="197" y="332"/>
                </a:cubicBezTo>
                <a:cubicBezTo>
                  <a:pt x="197" y="347"/>
                  <a:pt x="197" y="360"/>
                  <a:pt x="197" y="372"/>
                </a:cubicBezTo>
                <a:close/>
                <a:moveTo>
                  <a:pt x="196" y="310"/>
                </a:moveTo>
                <a:cubicBezTo>
                  <a:pt x="189" y="309"/>
                  <a:pt x="182" y="308"/>
                  <a:pt x="175" y="307"/>
                </a:cubicBezTo>
                <a:cubicBezTo>
                  <a:pt x="175" y="292"/>
                  <a:pt x="175" y="279"/>
                  <a:pt x="175" y="266"/>
                </a:cubicBezTo>
                <a:cubicBezTo>
                  <a:pt x="200" y="263"/>
                  <a:pt x="201" y="265"/>
                  <a:pt x="196" y="310"/>
                </a:cubicBezTo>
                <a:close/>
                <a:moveTo>
                  <a:pt x="233" y="439"/>
                </a:moveTo>
                <a:cubicBezTo>
                  <a:pt x="233" y="440"/>
                  <a:pt x="222" y="441"/>
                  <a:pt x="215" y="442"/>
                </a:cubicBezTo>
                <a:cubicBezTo>
                  <a:pt x="215" y="426"/>
                  <a:pt x="215" y="413"/>
                  <a:pt x="215" y="394"/>
                </a:cubicBezTo>
                <a:cubicBezTo>
                  <a:pt x="223" y="397"/>
                  <a:pt x="233" y="399"/>
                  <a:pt x="233" y="401"/>
                </a:cubicBezTo>
                <a:cubicBezTo>
                  <a:pt x="235" y="414"/>
                  <a:pt x="235" y="426"/>
                  <a:pt x="233" y="439"/>
                </a:cubicBezTo>
                <a:close/>
                <a:moveTo>
                  <a:pt x="233" y="376"/>
                </a:moveTo>
                <a:cubicBezTo>
                  <a:pt x="228" y="376"/>
                  <a:pt x="222" y="376"/>
                  <a:pt x="215" y="375"/>
                </a:cubicBezTo>
                <a:cubicBezTo>
                  <a:pt x="215" y="361"/>
                  <a:pt x="215" y="348"/>
                  <a:pt x="215" y="333"/>
                </a:cubicBezTo>
                <a:cubicBezTo>
                  <a:pt x="238" y="336"/>
                  <a:pt x="238" y="337"/>
                  <a:pt x="233" y="376"/>
                </a:cubicBezTo>
                <a:close/>
                <a:moveTo>
                  <a:pt x="233" y="313"/>
                </a:moveTo>
                <a:cubicBezTo>
                  <a:pt x="215" y="317"/>
                  <a:pt x="211" y="318"/>
                  <a:pt x="216" y="269"/>
                </a:cubicBezTo>
                <a:cubicBezTo>
                  <a:pt x="237" y="270"/>
                  <a:pt x="240" y="277"/>
                  <a:pt x="233" y="313"/>
                </a:cubicBezTo>
                <a:close/>
                <a:moveTo>
                  <a:pt x="322" y="66"/>
                </a:moveTo>
                <a:cubicBezTo>
                  <a:pt x="320" y="87"/>
                  <a:pt x="331" y="111"/>
                  <a:pt x="300" y="117"/>
                </a:cubicBezTo>
                <a:cubicBezTo>
                  <a:pt x="294" y="83"/>
                  <a:pt x="295" y="80"/>
                  <a:pt x="322" y="66"/>
                </a:cubicBezTo>
                <a:close/>
                <a:moveTo>
                  <a:pt x="279" y="96"/>
                </a:moveTo>
                <a:cubicBezTo>
                  <a:pt x="276" y="115"/>
                  <a:pt x="287" y="135"/>
                  <a:pt x="259" y="143"/>
                </a:cubicBezTo>
                <a:cubicBezTo>
                  <a:pt x="259" y="124"/>
                  <a:pt x="252" y="106"/>
                  <a:pt x="279" y="96"/>
                </a:cubicBezTo>
                <a:close/>
                <a:moveTo>
                  <a:pt x="254" y="441"/>
                </a:moveTo>
                <a:cubicBezTo>
                  <a:pt x="254" y="429"/>
                  <a:pt x="254" y="415"/>
                  <a:pt x="254" y="401"/>
                </a:cubicBezTo>
                <a:cubicBezTo>
                  <a:pt x="280" y="396"/>
                  <a:pt x="272" y="414"/>
                  <a:pt x="273" y="425"/>
                </a:cubicBezTo>
                <a:cubicBezTo>
                  <a:pt x="275" y="438"/>
                  <a:pt x="271" y="447"/>
                  <a:pt x="254" y="441"/>
                </a:cubicBezTo>
                <a:close/>
                <a:moveTo>
                  <a:pt x="271" y="379"/>
                </a:moveTo>
                <a:cubicBezTo>
                  <a:pt x="269" y="379"/>
                  <a:pt x="267" y="380"/>
                  <a:pt x="264" y="380"/>
                </a:cubicBezTo>
                <a:cubicBezTo>
                  <a:pt x="261" y="380"/>
                  <a:pt x="258" y="379"/>
                  <a:pt x="254" y="379"/>
                </a:cubicBezTo>
                <a:cubicBezTo>
                  <a:pt x="254" y="364"/>
                  <a:pt x="254" y="351"/>
                  <a:pt x="254" y="338"/>
                </a:cubicBezTo>
                <a:cubicBezTo>
                  <a:pt x="276" y="339"/>
                  <a:pt x="277" y="341"/>
                  <a:pt x="271" y="379"/>
                </a:cubicBezTo>
                <a:close/>
                <a:moveTo>
                  <a:pt x="271" y="316"/>
                </a:moveTo>
                <a:cubicBezTo>
                  <a:pt x="251" y="320"/>
                  <a:pt x="250" y="317"/>
                  <a:pt x="254" y="276"/>
                </a:cubicBezTo>
                <a:cubicBezTo>
                  <a:pt x="276" y="277"/>
                  <a:pt x="277" y="279"/>
                  <a:pt x="271" y="316"/>
                </a:cubicBezTo>
                <a:close/>
                <a:moveTo>
                  <a:pt x="259" y="201"/>
                </a:moveTo>
                <a:cubicBezTo>
                  <a:pt x="259" y="185"/>
                  <a:pt x="251" y="165"/>
                  <a:pt x="276" y="158"/>
                </a:cubicBezTo>
                <a:cubicBezTo>
                  <a:pt x="282" y="192"/>
                  <a:pt x="281" y="194"/>
                  <a:pt x="259" y="201"/>
                </a:cubicBezTo>
                <a:close/>
                <a:moveTo>
                  <a:pt x="321" y="435"/>
                </a:moveTo>
                <a:cubicBezTo>
                  <a:pt x="314" y="436"/>
                  <a:pt x="307" y="437"/>
                  <a:pt x="301" y="439"/>
                </a:cubicBezTo>
                <a:cubicBezTo>
                  <a:pt x="294" y="401"/>
                  <a:pt x="296" y="398"/>
                  <a:pt x="321" y="397"/>
                </a:cubicBezTo>
                <a:cubicBezTo>
                  <a:pt x="321" y="410"/>
                  <a:pt x="321" y="422"/>
                  <a:pt x="321" y="435"/>
                </a:cubicBezTo>
                <a:close/>
                <a:moveTo>
                  <a:pt x="299" y="373"/>
                </a:moveTo>
                <a:cubicBezTo>
                  <a:pt x="296" y="333"/>
                  <a:pt x="296" y="333"/>
                  <a:pt x="321" y="332"/>
                </a:cubicBezTo>
                <a:cubicBezTo>
                  <a:pt x="324" y="370"/>
                  <a:pt x="324" y="370"/>
                  <a:pt x="299" y="373"/>
                </a:cubicBezTo>
                <a:close/>
                <a:moveTo>
                  <a:pt x="300" y="309"/>
                </a:moveTo>
                <a:cubicBezTo>
                  <a:pt x="294" y="275"/>
                  <a:pt x="295" y="272"/>
                  <a:pt x="320" y="265"/>
                </a:cubicBezTo>
                <a:cubicBezTo>
                  <a:pt x="325" y="305"/>
                  <a:pt x="325" y="305"/>
                  <a:pt x="300" y="309"/>
                </a:cubicBezTo>
                <a:close/>
                <a:moveTo>
                  <a:pt x="302" y="244"/>
                </a:moveTo>
                <a:cubicBezTo>
                  <a:pt x="293" y="214"/>
                  <a:pt x="295" y="208"/>
                  <a:pt x="322" y="199"/>
                </a:cubicBezTo>
                <a:cubicBezTo>
                  <a:pt x="319" y="217"/>
                  <a:pt x="333" y="241"/>
                  <a:pt x="302" y="244"/>
                </a:cubicBezTo>
                <a:close/>
                <a:moveTo>
                  <a:pt x="301" y="180"/>
                </a:moveTo>
                <a:cubicBezTo>
                  <a:pt x="294" y="147"/>
                  <a:pt x="295" y="144"/>
                  <a:pt x="320" y="134"/>
                </a:cubicBezTo>
                <a:cubicBezTo>
                  <a:pt x="326" y="170"/>
                  <a:pt x="325" y="172"/>
                  <a:pt x="301" y="180"/>
                </a:cubicBezTo>
                <a:close/>
                <a:moveTo>
                  <a:pt x="501" y="98"/>
                </a:moveTo>
                <a:cubicBezTo>
                  <a:pt x="533" y="104"/>
                  <a:pt x="526" y="106"/>
                  <a:pt x="525" y="137"/>
                </a:cubicBezTo>
                <a:cubicBezTo>
                  <a:pt x="500" y="141"/>
                  <a:pt x="497" y="136"/>
                  <a:pt x="501" y="98"/>
                </a:cubicBezTo>
                <a:close/>
                <a:moveTo>
                  <a:pt x="387" y="58"/>
                </a:moveTo>
                <a:cubicBezTo>
                  <a:pt x="398" y="62"/>
                  <a:pt x="407" y="65"/>
                  <a:pt x="417" y="69"/>
                </a:cubicBezTo>
                <a:cubicBezTo>
                  <a:pt x="417" y="82"/>
                  <a:pt x="417" y="95"/>
                  <a:pt x="417" y="108"/>
                </a:cubicBezTo>
                <a:cubicBezTo>
                  <a:pt x="381" y="101"/>
                  <a:pt x="381" y="101"/>
                  <a:pt x="387" y="58"/>
                </a:cubicBezTo>
                <a:close/>
                <a:moveTo>
                  <a:pt x="417" y="174"/>
                </a:moveTo>
                <a:cubicBezTo>
                  <a:pt x="382" y="168"/>
                  <a:pt x="382" y="168"/>
                  <a:pt x="387" y="130"/>
                </a:cubicBezTo>
                <a:cubicBezTo>
                  <a:pt x="418" y="128"/>
                  <a:pt x="420" y="131"/>
                  <a:pt x="417" y="174"/>
                </a:cubicBezTo>
                <a:close/>
                <a:moveTo>
                  <a:pt x="417" y="435"/>
                </a:moveTo>
                <a:cubicBezTo>
                  <a:pt x="407" y="435"/>
                  <a:pt x="397" y="435"/>
                  <a:pt x="386" y="435"/>
                </a:cubicBezTo>
                <a:cubicBezTo>
                  <a:pt x="386" y="421"/>
                  <a:pt x="386" y="407"/>
                  <a:pt x="386" y="392"/>
                </a:cubicBezTo>
                <a:cubicBezTo>
                  <a:pt x="397" y="394"/>
                  <a:pt x="407" y="395"/>
                  <a:pt x="417" y="397"/>
                </a:cubicBezTo>
                <a:cubicBezTo>
                  <a:pt x="417" y="410"/>
                  <a:pt x="417" y="422"/>
                  <a:pt x="417" y="435"/>
                </a:cubicBezTo>
                <a:close/>
                <a:moveTo>
                  <a:pt x="417" y="368"/>
                </a:moveTo>
                <a:cubicBezTo>
                  <a:pt x="407" y="368"/>
                  <a:pt x="397" y="368"/>
                  <a:pt x="386" y="368"/>
                </a:cubicBezTo>
                <a:cubicBezTo>
                  <a:pt x="386" y="354"/>
                  <a:pt x="386" y="342"/>
                  <a:pt x="386" y="327"/>
                </a:cubicBezTo>
                <a:cubicBezTo>
                  <a:pt x="398" y="329"/>
                  <a:pt x="407" y="331"/>
                  <a:pt x="417" y="332"/>
                </a:cubicBezTo>
                <a:cubicBezTo>
                  <a:pt x="417" y="345"/>
                  <a:pt x="417" y="356"/>
                  <a:pt x="417" y="368"/>
                </a:cubicBezTo>
                <a:close/>
                <a:moveTo>
                  <a:pt x="388" y="259"/>
                </a:moveTo>
                <a:cubicBezTo>
                  <a:pt x="397" y="261"/>
                  <a:pt x="407" y="263"/>
                  <a:pt x="417" y="265"/>
                </a:cubicBezTo>
                <a:cubicBezTo>
                  <a:pt x="417" y="278"/>
                  <a:pt x="417" y="290"/>
                  <a:pt x="417" y="305"/>
                </a:cubicBezTo>
                <a:cubicBezTo>
                  <a:pt x="381" y="302"/>
                  <a:pt x="380" y="300"/>
                  <a:pt x="388" y="259"/>
                </a:cubicBezTo>
                <a:close/>
                <a:moveTo>
                  <a:pt x="416" y="239"/>
                </a:moveTo>
                <a:cubicBezTo>
                  <a:pt x="381" y="235"/>
                  <a:pt x="380" y="234"/>
                  <a:pt x="387" y="193"/>
                </a:cubicBezTo>
                <a:cubicBezTo>
                  <a:pt x="422" y="200"/>
                  <a:pt x="422" y="200"/>
                  <a:pt x="416" y="239"/>
                </a:cubicBezTo>
                <a:close/>
                <a:moveTo>
                  <a:pt x="444" y="80"/>
                </a:moveTo>
                <a:cubicBezTo>
                  <a:pt x="475" y="83"/>
                  <a:pt x="476" y="85"/>
                  <a:pt x="472" y="123"/>
                </a:cubicBezTo>
                <a:cubicBezTo>
                  <a:pt x="442" y="123"/>
                  <a:pt x="439" y="118"/>
                  <a:pt x="444" y="80"/>
                </a:cubicBezTo>
                <a:close/>
                <a:moveTo>
                  <a:pt x="471" y="187"/>
                </a:moveTo>
                <a:cubicBezTo>
                  <a:pt x="462" y="186"/>
                  <a:pt x="453" y="184"/>
                  <a:pt x="443" y="182"/>
                </a:cubicBezTo>
                <a:cubicBezTo>
                  <a:pt x="443" y="169"/>
                  <a:pt x="443" y="157"/>
                  <a:pt x="443" y="145"/>
                </a:cubicBezTo>
                <a:cubicBezTo>
                  <a:pt x="474" y="146"/>
                  <a:pt x="477" y="151"/>
                  <a:pt x="471" y="187"/>
                </a:cubicBezTo>
                <a:close/>
                <a:moveTo>
                  <a:pt x="472" y="250"/>
                </a:moveTo>
                <a:cubicBezTo>
                  <a:pt x="462" y="248"/>
                  <a:pt x="453" y="246"/>
                  <a:pt x="443" y="244"/>
                </a:cubicBezTo>
                <a:cubicBezTo>
                  <a:pt x="443" y="232"/>
                  <a:pt x="443" y="220"/>
                  <a:pt x="443" y="208"/>
                </a:cubicBezTo>
                <a:cubicBezTo>
                  <a:pt x="475" y="211"/>
                  <a:pt x="475" y="211"/>
                  <a:pt x="472" y="250"/>
                </a:cubicBezTo>
                <a:close/>
                <a:moveTo>
                  <a:pt x="472" y="437"/>
                </a:moveTo>
                <a:cubicBezTo>
                  <a:pt x="463" y="437"/>
                  <a:pt x="454" y="437"/>
                  <a:pt x="443" y="437"/>
                </a:cubicBezTo>
                <a:cubicBezTo>
                  <a:pt x="443" y="424"/>
                  <a:pt x="443" y="412"/>
                  <a:pt x="443" y="399"/>
                </a:cubicBezTo>
                <a:cubicBezTo>
                  <a:pt x="453" y="399"/>
                  <a:pt x="462" y="399"/>
                  <a:pt x="472" y="400"/>
                </a:cubicBezTo>
                <a:cubicBezTo>
                  <a:pt x="472" y="413"/>
                  <a:pt x="472" y="424"/>
                  <a:pt x="472" y="437"/>
                </a:cubicBezTo>
                <a:close/>
                <a:moveTo>
                  <a:pt x="471" y="376"/>
                </a:moveTo>
                <a:cubicBezTo>
                  <a:pt x="462" y="375"/>
                  <a:pt x="453" y="375"/>
                  <a:pt x="444" y="374"/>
                </a:cubicBezTo>
                <a:cubicBezTo>
                  <a:pt x="443" y="367"/>
                  <a:pt x="442" y="362"/>
                  <a:pt x="442" y="356"/>
                </a:cubicBezTo>
                <a:cubicBezTo>
                  <a:pt x="442" y="350"/>
                  <a:pt x="442" y="344"/>
                  <a:pt x="442" y="339"/>
                </a:cubicBezTo>
                <a:cubicBezTo>
                  <a:pt x="473" y="331"/>
                  <a:pt x="477" y="336"/>
                  <a:pt x="471" y="376"/>
                </a:cubicBezTo>
                <a:close/>
                <a:moveTo>
                  <a:pt x="470" y="313"/>
                </a:moveTo>
                <a:cubicBezTo>
                  <a:pt x="461" y="312"/>
                  <a:pt x="453" y="312"/>
                  <a:pt x="444" y="310"/>
                </a:cubicBezTo>
                <a:cubicBezTo>
                  <a:pt x="444" y="297"/>
                  <a:pt x="444" y="284"/>
                  <a:pt x="444" y="270"/>
                </a:cubicBezTo>
                <a:cubicBezTo>
                  <a:pt x="476" y="273"/>
                  <a:pt x="479" y="277"/>
                  <a:pt x="470" y="313"/>
                </a:cubicBezTo>
                <a:close/>
                <a:moveTo>
                  <a:pt x="525" y="439"/>
                </a:moveTo>
                <a:cubicBezTo>
                  <a:pt x="517" y="439"/>
                  <a:pt x="510" y="439"/>
                  <a:pt x="500" y="439"/>
                </a:cubicBezTo>
                <a:cubicBezTo>
                  <a:pt x="500" y="427"/>
                  <a:pt x="500" y="416"/>
                  <a:pt x="500" y="405"/>
                </a:cubicBezTo>
                <a:cubicBezTo>
                  <a:pt x="509" y="405"/>
                  <a:pt x="516" y="405"/>
                  <a:pt x="525" y="405"/>
                </a:cubicBezTo>
                <a:cubicBezTo>
                  <a:pt x="525" y="417"/>
                  <a:pt x="525" y="427"/>
                  <a:pt x="525" y="439"/>
                </a:cubicBezTo>
                <a:close/>
                <a:moveTo>
                  <a:pt x="525" y="378"/>
                </a:moveTo>
                <a:cubicBezTo>
                  <a:pt x="497" y="382"/>
                  <a:pt x="496" y="380"/>
                  <a:pt x="501" y="342"/>
                </a:cubicBezTo>
                <a:cubicBezTo>
                  <a:pt x="510" y="342"/>
                  <a:pt x="517" y="343"/>
                  <a:pt x="525" y="344"/>
                </a:cubicBezTo>
                <a:cubicBezTo>
                  <a:pt x="525" y="356"/>
                  <a:pt x="525" y="367"/>
                  <a:pt x="525" y="378"/>
                </a:cubicBezTo>
                <a:close/>
                <a:moveTo>
                  <a:pt x="524" y="319"/>
                </a:moveTo>
                <a:cubicBezTo>
                  <a:pt x="497" y="320"/>
                  <a:pt x="496" y="319"/>
                  <a:pt x="501" y="281"/>
                </a:cubicBezTo>
                <a:cubicBezTo>
                  <a:pt x="527" y="281"/>
                  <a:pt x="529" y="283"/>
                  <a:pt x="524" y="319"/>
                </a:cubicBezTo>
                <a:close/>
                <a:moveTo>
                  <a:pt x="501" y="219"/>
                </a:moveTo>
                <a:cubicBezTo>
                  <a:pt x="510" y="221"/>
                  <a:pt x="517" y="223"/>
                  <a:pt x="525" y="225"/>
                </a:cubicBezTo>
                <a:cubicBezTo>
                  <a:pt x="525" y="231"/>
                  <a:pt x="526" y="237"/>
                  <a:pt x="526" y="243"/>
                </a:cubicBezTo>
                <a:cubicBezTo>
                  <a:pt x="526" y="248"/>
                  <a:pt x="526" y="253"/>
                  <a:pt x="526" y="258"/>
                </a:cubicBezTo>
                <a:cubicBezTo>
                  <a:pt x="496" y="261"/>
                  <a:pt x="496" y="253"/>
                  <a:pt x="501" y="219"/>
                </a:cubicBezTo>
                <a:close/>
                <a:moveTo>
                  <a:pt x="524" y="199"/>
                </a:moveTo>
                <a:cubicBezTo>
                  <a:pt x="498" y="198"/>
                  <a:pt x="496" y="195"/>
                  <a:pt x="501" y="160"/>
                </a:cubicBezTo>
                <a:cubicBezTo>
                  <a:pt x="528" y="163"/>
                  <a:pt x="529" y="165"/>
                  <a:pt x="524" y="199"/>
                </a:cubicBezTo>
                <a:close/>
              </a:path>
            </a:pathLst>
          </a:custGeom>
          <a:solidFill>
            <a:srgbClr val="325C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a:solidFill>
                <a:srgbClr val="000000"/>
              </a:solidFill>
              <a:latin typeface="Arial"/>
              <a:ea typeface="Arial"/>
              <a:cs typeface="Arial"/>
              <a:sym typeface="Arial"/>
            </a:endParaRPr>
          </a:p>
        </p:txBody>
      </p:sp>
      <p:pic>
        <p:nvPicPr>
          <p:cNvPr id="1395" name="Google Shape;1395;p34"/>
          <p:cNvPicPr preferRelativeResize="0"/>
          <p:nvPr/>
        </p:nvPicPr>
        <p:blipFill rotWithShape="1">
          <a:blip r:embed="rId3">
            <a:alphaModFix/>
          </a:blip>
          <a:srcRect/>
          <a:stretch/>
        </p:blipFill>
        <p:spPr>
          <a:xfrm>
            <a:off x="2267744" y="2353444"/>
            <a:ext cx="1230259" cy="920786"/>
          </a:xfrm>
          <a:prstGeom prst="rect">
            <a:avLst/>
          </a:prstGeom>
          <a:noFill/>
          <a:ln>
            <a:noFill/>
          </a:ln>
        </p:spPr>
      </p:pic>
      <p:sp>
        <p:nvSpPr>
          <p:cNvPr id="1396" name="Google Shape;1396;p34"/>
          <p:cNvSpPr txBox="1"/>
          <p:nvPr/>
        </p:nvSpPr>
        <p:spPr>
          <a:xfrm>
            <a:off x="3548128" y="2617016"/>
            <a:ext cx="950503" cy="350482"/>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fr-FR" sz="1400" b="1">
                <a:solidFill>
                  <a:srgbClr val="000000"/>
                </a:solidFill>
                <a:latin typeface="Arial"/>
                <a:ea typeface="Arial"/>
                <a:cs typeface="Arial"/>
                <a:sym typeface="Arial"/>
              </a:rPr>
              <a:t>AWS</a:t>
            </a:r>
            <a:endParaRPr/>
          </a:p>
          <a:p>
            <a:pPr marL="0" marR="0" lvl="0" indent="0" algn="ctr" rtl="0">
              <a:lnSpc>
                <a:spcPct val="90000"/>
              </a:lnSpc>
              <a:spcBef>
                <a:spcPts val="0"/>
              </a:spcBef>
              <a:spcAft>
                <a:spcPts val="0"/>
              </a:spcAft>
              <a:buNone/>
            </a:pPr>
            <a:r>
              <a:rPr lang="fr-FR" sz="1400" b="1">
                <a:solidFill>
                  <a:srgbClr val="000000"/>
                </a:solidFill>
                <a:latin typeface="Arial"/>
                <a:ea typeface="Arial"/>
                <a:cs typeface="Arial"/>
                <a:sym typeface="Arial"/>
              </a:rPr>
              <a:t>SwissLife</a:t>
            </a:r>
            <a:endParaRPr sz="1400" b="1">
              <a:solidFill>
                <a:srgbClr val="000000"/>
              </a:solidFill>
              <a:latin typeface="Arial"/>
              <a:ea typeface="Arial"/>
              <a:cs typeface="Arial"/>
              <a:sym typeface="Arial"/>
            </a:endParaRPr>
          </a:p>
        </p:txBody>
      </p:sp>
      <p:sp>
        <p:nvSpPr>
          <p:cNvPr id="1397" name="Google Shape;1397;p34"/>
          <p:cNvSpPr/>
          <p:nvPr/>
        </p:nvSpPr>
        <p:spPr>
          <a:xfrm>
            <a:off x="2123728" y="3328565"/>
            <a:ext cx="2592288" cy="935780"/>
          </a:xfrm>
          <a:prstGeom prst="flowChartAlternateProcess">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000">
                <a:solidFill>
                  <a:schemeClr val="dk1"/>
                </a:solidFill>
                <a:latin typeface="Arial"/>
                <a:ea typeface="Arial"/>
                <a:cs typeface="Arial"/>
                <a:sym typeface="Arial"/>
              </a:rPr>
              <a:t>Installation des pré-requis (fait au travers de la brique Bastion dans l’AMI socle)</a:t>
            </a:r>
            <a:endParaRPr/>
          </a:p>
          <a:p>
            <a:pPr marL="171450" marR="0" lvl="0" indent="-171450" algn="l" rtl="0">
              <a:spcBef>
                <a:spcPts val="0"/>
              </a:spcBef>
              <a:spcAft>
                <a:spcPts val="0"/>
              </a:spcAft>
              <a:buClr>
                <a:schemeClr val="dk1"/>
              </a:buClr>
              <a:buSzPts val="800"/>
              <a:buFont typeface="Noto Sans Symbols"/>
              <a:buChar char="▪"/>
            </a:pPr>
            <a:r>
              <a:rPr lang="fr-FR" sz="800">
                <a:solidFill>
                  <a:schemeClr val="dk1"/>
                </a:solidFill>
                <a:latin typeface="Arial"/>
                <a:ea typeface="Arial"/>
                <a:cs typeface="Arial"/>
                <a:sym typeface="Arial"/>
              </a:rPr>
              <a:t>Compte local Admin ou User</a:t>
            </a:r>
            <a:endParaRPr/>
          </a:p>
          <a:p>
            <a:pPr marL="171450" marR="0" lvl="0" indent="-171450" algn="l" rtl="0">
              <a:spcBef>
                <a:spcPts val="0"/>
              </a:spcBef>
              <a:spcAft>
                <a:spcPts val="0"/>
              </a:spcAft>
              <a:buClr>
                <a:schemeClr val="dk1"/>
              </a:buClr>
              <a:buSzPts val="800"/>
              <a:buFont typeface="Noto Sans Symbols"/>
              <a:buChar char="▪"/>
            </a:pPr>
            <a:r>
              <a:rPr lang="fr-FR" sz="800">
                <a:solidFill>
                  <a:schemeClr val="dk1"/>
                </a:solidFill>
                <a:latin typeface="Arial"/>
                <a:ea typeface="Arial"/>
                <a:cs typeface="Arial"/>
                <a:sym typeface="Arial"/>
              </a:rPr>
              <a:t>Droit Admin ou user</a:t>
            </a:r>
            <a:endParaRPr/>
          </a:p>
          <a:p>
            <a:pPr marL="171450" marR="0" lvl="0" indent="-171450" algn="l" rtl="0">
              <a:spcBef>
                <a:spcPts val="0"/>
              </a:spcBef>
              <a:spcAft>
                <a:spcPts val="0"/>
              </a:spcAft>
              <a:buClr>
                <a:schemeClr val="dk1"/>
              </a:buClr>
              <a:buSzPts val="800"/>
              <a:buFont typeface="Noto Sans Symbols"/>
              <a:buChar char="▪"/>
            </a:pPr>
            <a:r>
              <a:rPr lang="fr-FR" sz="800">
                <a:solidFill>
                  <a:schemeClr val="dk1"/>
                </a:solidFill>
                <a:latin typeface="Arial"/>
                <a:ea typeface="Arial"/>
                <a:cs typeface="Arial"/>
                <a:sym typeface="Arial"/>
              </a:rPr>
              <a:t>Authentification linux User+Clé</a:t>
            </a:r>
            <a:endParaRPr sz="800">
              <a:solidFill>
                <a:schemeClr val="dk1"/>
              </a:solidFill>
              <a:latin typeface="Arial"/>
              <a:ea typeface="Arial"/>
              <a:cs typeface="Arial"/>
              <a:sym typeface="Arial"/>
            </a:endParaRPr>
          </a:p>
          <a:p>
            <a:pPr marL="171450" marR="0" lvl="0" indent="-171450" algn="l" rtl="0">
              <a:spcBef>
                <a:spcPts val="0"/>
              </a:spcBef>
              <a:spcAft>
                <a:spcPts val="0"/>
              </a:spcAft>
              <a:buClr>
                <a:schemeClr val="dk1"/>
              </a:buClr>
              <a:buSzPts val="800"/>
              <a:buFont typeface="Noto Sans Symbols"/>
              <a:buChar char="▪"/>
            </a:pPr>
            <a:r>
              <a:rPr lang="fr-FR" sz="800">
                <a:solidFill>
                  <a:schemeClr val="dk1"/>
                </a:solidFill>
                <a:latin typeface="Arial"/>
                <a:ea typeface="Arial"/>
                <a:cs typeface="Arial"/>
                <a:sym typeface="Arial"/>
              </a:rPr>
              <a:t>Authentification windows User + MdP</a:t>
            </a:r>
            <a:endParaRPr sz="800">
              <a:solidFill>
                <a:schemeClr val="dk1"/>
              </a:solidFill>
              <a:latin typeface="Arial"/>
              <a:ea typeface="Arial"/>
              <a:cs typeface="Arial"/>
              <a:sym typeface="Arial"/>
            </a:endParaRPr>
          </a:p>
        </p:txBody>
      </p:sp>
      <p:sp>
        <p:nvSpPr>
          <p:cNvPr id="1398" name="Google Shape;1398;p34"/>
          <p:cNvSpPr/>
          <p:nvPr/>
        </p:nvSpPr>
        <p:spPr>
          <a:xfrm>
            <a:off x="2123728" y="4552377"/>
            <a:ext cx="2592288" cy="648072"/>
          </a:xfrm>
          <a:prstGeom prst="flowChartAlternateProcess">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000">
                <a:solidFill>
                  <a:schemeClr val="dk1"/>
                </a:solidFill>
                <a:latin typeface="Arial"/>
                <a:ea typeface="Arial"/>
                <a:cs typeface="Arial"/>
                <a:sym typeface="Arial"/>
              </a:rPr>
              <a:t>Vérification de la compliance Bastion au démarrage de l’instance avec l’utilisation du service </a:t>
            </a:r>
            <a:r>
              <a:rPr lang="fr-FR" sz="1000" b="1">
                <a:solidFill>
                  <a:schemeClr val="dk1"/>
                </a:solidFill>
                <a:latin typeface="Arial"/>
                <a:ea typeface="Arial"/>
                <a:cs typeface="Arial"/>
                <a:sym typeface="Arial"/>
              </a:rPr>
              <a:t>Rules</a:t>
            </a:r>
            <a:r>
              <a:rPr lang="fr-FR" sz="1000">
                <a:solidFill>
                  <a:schemeClr val="dk1"/>
                </a:solidFill>
                <a:latin typeface="Arial"/>
                <a:ea typeface="Arial"/>
                <a:cs typeface="Arial"/>
                <a:sym typeface="Arial"/>
              </a:rPr>
              <a:t> dans CONFIG</a:t>
            </a:r>
            <a:endParaRPr/>
          </a:p>
        </p:txBody>
      </p:sp>
      <p:sp>
        <p:nvSpPr>
          <p:cNvPr id="1399" name="Google Shape;1399;p34"/>
          <p:cNvSpPr/>
          <p:nvPr/>
        </p:nvSpPr>
        <p:spPr>
          <a:xfrm>
            <a:off x="5580112" y="4683975"/>
            <a:ext cx="2592288" cy="444466"/>
          </a:xfrm>
          <a:prstGeom prst="flowChartAlternateProcess">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1000">
                <a:solidFill>
                  <a:schemeClr val="dk1"/>
                </a:solidFill>
                <a:latin typeface="Arial"/>
                <a:ea typeface="Arial"/>
                <a:cs typeface="Arial"/>
                <a:sym typeface="Arial"/>
              </a:rPr>
              <a:t>Enrôlement automatique de la VM dans Bastion  </a:t>
            </a:r>
            <a:endParaRPr/>
          </a:p>
        </p:txBody>
      </p:sp>
      <p:sp>
        <p:nvSpPr>
          <p:cNvPr id="1400" name="Google Shape;1400;p34"/>
          <p:cNvSpPr/>
          <p:nvPr/>
        </p:nvSpPr>
        <p:spPr>
          <a:xfrm rot="5400000">
            <a:off x="3277603" y="4281852"/>
            <a:ext cx="222147" cy="318903"/>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401" name="Google Shape;1401;p34"/>
          <p:cNvSpPr/>
          <p:nvPr/>
        </p:nvSpPr>
        <p:spPr>
          <a:xfrm>
            <a:off x="5004048" y="4749948"/>
            <a:ext cx="432048" cy="318903"/>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402" name="Google Shape;1402;p34"/>
          <p:cNvSpPr/>
          <p:nvPr/>
        </p:nvSpPr>
        <p:spPr>
          <a:xfrm>
            <a:off x="7887207" y="4569948"/>
            <a:ext cx="252000" cy="252000"/>
          </a:xfrm>
          <a:prstGeom prst="flowChartConnector">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Arial"/>
                <a:ea typeface="Arial"/>
                <a:cs typeface="Arial"/>
                <a:sym typeface="Arial"/>
              </a:rPr>
              <a:t>3</a:t>
            </a:r>
            <a:endParaRPr/>
          </a:p>
        </p:txBody>
      </p:sp>
      <p:sp>
        <p:nvSpPr>
          <p:cNvPr id="1403" name="Google Shape;1403;p34"/>
          <p:cNvSpPr/>
          <p:nvPr/>
        </p:nvSpPr>
        <p:spPr>
          <a:xfrm>
            <a:off x="4427984" y="4444393"/>
            <a:ext cx="252000" cy="252000"/>
          </a:xfrm>
          <a:prstGeom prst="flowChartConnector">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Arial"/>
                <a:ea typeface="Arial"/>
                <a:cs typeface="Arial"/>
                <a:sym typeface="Arial"/>
              </a:rPr>
              <a:t>2</a:t>
            </a:r>
            <a:endParaRPr/>
          </a:p>
        </p:txBody>
      </p:sp>
      <p:sp>
        <p:nvSpPr>
          <p:cNvPr id="1404" name="Google Shape;1404;p34"/>
          <p:cNvSpPr/>
          <p:nvPr/>
        </p:nvSpPr>
        <p:spPr>
          <a:xfrm>
            <a:off x="4427984" y="3217540"/>
            <a:ext cx="252000" cy="252000"/>
          </a:xfrm>
          <a:prstGeom prst="flowChartConnector">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Arial"/>
                <a:ea typeface="Arial"/>
                <a:cs typeface="Arial"/>
                <a:sym typeface="Arial"/>
              </a:rPr>
              <a:t>1</a:t>
            </a:r>
            <a:endParaRPr/>
          </a:p>
        </p:txBody>
      </p:sp>
      <p:sp>
        <p:nvSpPr>
          <p:cNvPr id="1405" name="Google Shape;1405;p34"/>
          <p:cNvSpPr/>
          <p:nvPr/>
        </p:nvSpPr>
        <p:spPr>
          <a:xfrm>
            <a:off x="1547664" y="1137059"/>
            <a:ext cx="7128791" cy="994911"/>
          </a:xfrm>
          <a:prstGeom prst="flowChartAlternateProcess">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171450" marR="0" lvl="0" indent="-171450" algn="l" rtl="0">
              <a:spcBef>
                <a:spcPts val="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Fonctionnement identique aux environnements On-Premise</a:t>
            </a:r>
            <a:endParaRPr sz="1200">
              <a:solidFill>
                <a:schemeClr val="dk1"/>
              </a:solidFill>
              <a:latin typeface="Arial"/>
              <a:ea typeface="Arial"/>
              <a:cs typeface="Arial"/>
              <a:sym typeface="Arial"/>
            </a:endParaRPr>
          </a:p>
          <a:p>
            <a:pPr marL="171450" marR="0" lvl="0" indent="-171450" algn="l" rtl="0">
              <a:spcBef>
                <a:spcPts val="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Les utilisateurs se connectent aux instances Amazon uniquement via le Bastion (SSH et/ou RDP) </a:t>
            </a:r>
            <a:endParaRPr/>
          </a:p>
          <a:p>
            <a:pPr marL="171450" marR="0" lvl="0" indent="-171450" algn="l" rtl="0">
              <a:spcBef>
                <a:spcPts val="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L'enregistrement (et le désenregistrement) des instances Amazon dans le Bastion est automatique</a:t>
            </a:r>
            <a:endParaRPr/>
          </a:p>
          <a:p>
            <a:pPr marL="171450" marR="0" lvl="0" indent="-171450" algn="l" rtl="0">
              <a:spcBef>
                <a:spcPts val="0"/>
              </a:spcBef>
              <a:spcAft>
                <a:spcPts val="0"/>
              </a:spcAft>
              <a:buClr>
                <a:schemeClr val="dk1"/>
              </a:buClr>
              <a:buSzPts val="1200"/>
              <a:buFont typeface="Noto Sans Symbols"/>
              <a:buChar char="❑"/>
            </a:pPr>
            <a:r>
              <a:rPr lang="fr-FR" sz="1200">
                <a:solidFill>
                  <a:schemeClr val="dk1"/>
                </a:solidFill>
                <a:latin typeface="Arial"/>
                <a:ea typeface="Arial"/>
                <a:cs typeface="Arial"/>
                <a:sym typeface="Arial"/>
              </a:rPr>
              <a:t>Au démarrage d’une instance, une règle mise en place dans CONFIG dans une liste les VM’s qui ne sont pas en conformité BASTION </a:t>
            </a:r>
            <a:endParaRPr/>
          </a:p>
        </p:txBody>
      </p:sp>
      <p:sp>
        <p:nvSpPr>
          <p:cNvPr id="1406" name="Google Shape;1406;p34"/>
          <p:cNvSpPr txBox="1"/>
          <p:nvPr/>
        </p:nvSpPr>
        <p:spPr>
          <a:xfrm>
            <a:off x="7470804" y="841276"/>
            <a:ext cx="1133644" cy="369332"/>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Arial"/>
                <a:ea typeface="Arial"/>
                <a:cs typeface="Arial"/>
                <a:sym typeface="Arial"/>
              </a:rPr>
              <a:t>Principes</a:t>
            </a:r>
            <a:endParaRPr/>
          </a:p>
        </p:txBody>
      </p:sp>
      <p:sp>
        <p:nvSpPr>
          <p:cNvPr id="1407" name="Google Shape;1407;p34"/>
          <p:cNvSpPr/>
          <p:nvPr/>
        </p:nvSpPr>
        <p:spPr>
          <a:xfrm rot="10800000" flipH="1">
            <a:off x="5868144" y="2406625"/>
            <a:ext cx="2572658" cy="738907"/>
          </a:xfrm>
          <a:prstGeom prst="rect">
            <a:avLst/>
          </a:prstGeom>
          <a:solidFill>
            <a:srgbClr val="F2F2F2">
              <a:alpha val="34901"/>
            </a:srgbClr>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08" name="Google Shape;1408;p34"/>
          <p:cNvSpPr/>
          <p:nvPr/>
        </p:nvSpPr>
        <p:spPr>
          <a:xfrm rot="10800000" flipH="1">
            <a:off x="1999342" y="2405510"/>
            <a:ext cx="2572658" cy="738907"/>
          </a:xfrm>
          <a:prstGeom prst="rect">
            <a:avLst/>
          </a:prstGeom>
          <a:solidFill>
            <a:srgbClr val="F2F2F2">
              <a:alpha val="34901"/>
            </a:srgbClr>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09" name="Google Shape;1409;p34"/>
          <p:cNvSpPr/>
          <p:nvPr/>
        </p:nvSpPr>
        <p:spPr>
          <a:xfrm>
            <a:off x="1545828" y="2370488"/>
            <a:ext cx="3674244" cy="3015676"/>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10" name="Google Shape;1410;p34"/>
          <p:cNvSpPr/>
          <p:nvPr/>
        </p:nvSpPr>
        <p:spPr>
          <a:xfrm>
            <a:off x="5302786" y="2370488"/>
            <a:ext cx="3373669" cy="3015675"/>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nvGrpSpPr>
          <p:cNvPr id="1411" name="Google Shape;1411;p34"/>
          <p:cNvGrpSpPr/>
          <p:nvPr/>
        </p:nvGrpSpPr>
        <p:grpSpPr>
          <a:xfrm>
            <a:off x="467544" y="697260"/>
            <a:ext cx="720080" cy="4680520"/>
            <a:chOff x="467544" y="697260"/>
            <a:chExt cx="720080" cy="4680520"/>
          </a:xfrm>
        </p:grpSpPr>
        <p:sp>
          <p:nvSpPr>
            <p:cNvPr id="1412" name="Google Shape;1412;p34"/>
            <p:cNvSpPr/>
            <p:nvPr/>
          </p:nvSpPr>
          <p:spPr>
            <a:xfrm>
              <a:off x="467544" y="697260"/>
              <a:ext cx="720080" cy="468052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pic>
          <p:nvPicPr>
            <p:cNvPr id="1413" name="Google Shape;1413;p34"/>
            <p:cNvPicPr preferRelativeResize="0"/>
            <p:nvPr/>
          </p:nvPicPr>
          <p:blipFill rotWithShape="1">
            <a:blip r:embed="rId4">
              <a:alphaModFix/>
            </a:blip>
            <a:srcRect/>
            <a:stretch/>
          </p:blipFill>
          <p:spPr>
            <a:xfrm>
              <a:off x="623264" y="731308"/>
              <a:ext cx="396000" cy="396000"/>
            </a:xfrm>
            <a:prstGeom prst="rect">
              <a:avLst/>
            </a:prstGeom>
            <a:solidFill>
              <a:schemeClr val="lt1"/>
            </a:solidFill>
            <a:ln>
              <a:noFill/>
            </a:ln>
          </p:spPr>
        </p:pic>
        <p:pic>
          <p:nvPicPr>
            <p:cNvPr id="1414" name="Google Shape;1414;p34"/>
            <p:cNvPicPr preferRelativeResize="0"/>
            <p:nvPr/>
          </p:nvPicPr>
          <p:blipFill rotWithShape="1">
            <a:blip r:embed="rId5">
              <a:alphaModFix/>
            </a:blip>
            <a:srcRect/>
            <a:stretch/>
          </p:blipFill>
          <p:spPr>
            <a:xfrm>
              <a:off x="557330" y="1244628"/>
              <a:ext cx="527868" cy="396000"/>
            </a:xfrm>
            <a:prstGeom prst="rect">
              <a:avLst/>
            </a:prstGeom>
            <a:noFill/>
            <a:ln>
              <a:noFill/>
            </a:ln>
          </p:spPr>
        </p:pic>
        <p:pic>
          <p:nvPicPr>
            <p:cNvPr id="1415" name="Google Shape;1415;p34"/>
            <p:cNvPicPr preferRelativeResize="0"/>
            <p:nvPr/>
          </p:nvPicPr>
          <p:blipFill rotWithShape="1">
            <a:blip r:embed="rId6">
              <a:alphaModFix/>
            </a:blip>
            <a:srcRect/>
            <a:stretch/>
          </p:blipFill>
          <p:spPr>
            <a:xfrm>
              <a:off x="517945" y="2785492"/>
              <a:ext cx="606639" cy="396000"/>
            </a:xfrm>
            <a:prstGeom prst="rect">
              <a:avLst/>
            </a:prstGeom>
            <a:noFill/>
            <a:ln>
              <a:noFill/>
            </a:ln>
          </p:spPr>
        </p:pic>
        <p:pic>
          <p:nvPicPr>
            <p:cNvPr id="1416" name="Google Shape;1416;p34"/>
            <p:cNvPicPr preferRelativeResize="0"/>
            <p:nvPr/>
          </p:nvPicPr>
          <p:blipFill rotWithShape="1">
            <a:blip r:embed="rId7">
              <a:alphaModFix/>
            </a:blip>
            <a:srcRect/>
            <a:stretch/>
          </p:blipFill>
          <p:spPr>
            <a:xfrm>
              <a:off x="638494" y="3298812"/>
              <a:ext cx="365541" cy="396000"/>
            </a:xfrm>
            <a:prstGeom prst="rect">
              <a:avLst/>
            </a:prstGeom>
            <a:noFill/>
            <a:ln>
              <a:noFill/>
            </a:ln>
          </p:spPr>
        </p:pic>
        <p:pic>
          <p:nvPicPr>
            <p:cNvPr id="1417" name="Google Shape;1417;p34"/>
            <p:cNvPicPr preferRelativeResize="0"/>
            <p:nvPr/>
          </p:nvPicPr>
          <p:blipFill rotWithShape="1">
            <a:blip r:embed="rId8">
              <a:alphaModFix/>
            </a:blip>
            <a:srcRect/>
            <a:stretch/>
          </p:blipFill>
          <p:spPr>
            <a:xfrm>
              <a:off x="623264" y="3812132"/>
              <a:ext cx="396000" cy="396000"/>
            </a:xfrm>
            <a:prstGeom prst="rect">
              <a:avLst/>
            </a:prstGeom>
            <a:noFill/>
            <a:ln>
              <a:noFill/>
            </a:ln>
          </p:spPr>
        </p:pic>
        <p:pic>
          <p:nvPicPr>
            <p:cNvPr id="1418" name="Google Shape;1418;p34"/>
            <p:cNvPicPr preferRelativeResize="0"/>
            <p:nvPr/>
          </p:nvPicPr>
          <p:blipFill rotWithShape="1">
            <a:blip r:embed="rId9">
              <a:alphaModFix/>
            </a:blip>
            <a:srcRect/>
            <a:stretch/>
          </p:blipFill>
          <p:spPr>
            <a:xfrm>
              <a:off x="568065" y="2309211"/>
              <a:ext cx="506550" cy="396000"/>
            </a:xfrm>
            <a:prstGeom prst="rect">
              <a:avLst/>
            </a:prstGeom>
            <a:noFill/>
            <a:ln>
              <a:noFill/>
            </a:ln>
          </p:spPr>
        </p:pic>
        <p:pic>
          <p:nvPicPr>
            <p:cNvPr id="1419" name="Google Shape;1419;p34"/>
            <p:cNvPicPr preferRelativeResize="0"/>
            <p:nvPr/>
          </p:nvPicPr>
          <p:blipFill rotWithShape="1">
            <a:blip r:embed="rId10">
              <a:alphaModFix/>
            </a:blip>
            <a:srcRect/>
            <a:stretch/>
          </p:blipFill>
          <p:spPr>
            <a:xfrm>
              <a:off x="623264" y="4324548"/>
              <a:ext cx="396000" cy="396000"/>
            </a:xfrm>
            <a:prstGeom prst="rect">
              <a:avLst/>
            </a:prstGeom>
            <a:noFill/>
            <a:ln>
              <a:noFill/>
            </a:ln>
          </p:spPr>
        </p:pic>
        <p:pic>
          <p:nvPicPr>
            <p:cNvPr id="1420" name="Google Shape;1420;p34"/>
            <p:cNvPicPr preferRelativeResize="0"/>
            <p:nvPr/>
          </p:nvPicPr>
          <p:blipFill rotWithShape="1">
            <a:blip r:embed="rId11">
              <a:alphaModFix/>
            </a:blip>
            <a:srcRect/>
            <a:stretch/>
          </p:blipFill>
          <p:spPr>
            <a:xfrm>
              <a:off x="557264" y="4837868"/>
              <a:ext cx="528000" cy="396000"/>
            </a:xfrm>
            <a:prstGeom prst="rect">
              <a:avLst/>
            </a:prstGeom>
            <a:noFill/>
            <a:ln>
              <a:noFill/>
            </a:ln>
          </p:spPr>
        </p:pic>
      </p:grpSp>
      <p:pic>
        <p:nvPicPr>
          <p:cNvPr id="1421" name="Google Shape;1421;p34"/>
          <p:cNvPicPr preferRelativeResize="0"/>
          <p:nvPr/>
        </p:nvPicPr>
        <p:blipFill rotWithShape="1">
          <a:blip r:embed="rId12">
            <a:alphaModFix/>
          </a:blip>
          <a:srcRect/>
          <a:stretch/>
        </p:blipFill>
        <p:spPr>
          <a:xfrm>
            <a:off x="557264" y="1744220"/>
            <a:ext cx="512416" cy="449280"/>
          </a:xfrm>
          <a:prstGeom prst="rect">
            <a:avLst/>
          </a:prstGeom>
          <a:noFill/>
          <a:ln>
            <a:noFill/>
          </a:ln>
        </p:spPr>
      </p:pic>
      <p:sp>
        <p:nvSpPr>
          <p:cNvPr id="1422" name="Google Shape;1422;p34"/>
          <p:cNvSpPr/>
          <p:nvPr/>
        </p:nvSpPr>
        <p:spPr>
          <a:xfrm>
            <a:off x="467544" y="4264345"/>
            <a:ext cx="720080" cy="1121818"/>
          </a:xfrm>
          <a:prstGeom prst="rect">
            <a:avLst/>
          </a:prstGeom>
          <a:solidFill>
            <a:srgbClr val="D8D8D8">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423" name="Google Shape;1423;p34"/>
          <p:cNvSpPr/>
          <p:nvPr/>
        </p:nvSpPr>
        <p:spPr>
          <a:xfrm>
            <a:off x="467544" y="731306"/>
            <a:ext cx="720080" cy="2963505"/>
          </a:xfrm>
          <a:prstGeom prst="rect">
            <a:avLst/>
          </a:prstGeom>
          <a:solidFill>
            <a:srgbClr val="D8D8D8">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35"/>
          <p:cNvSpPr txBox="1">
            <a:spLocks noGrp="1"/>
          </p:cNvSpPr>
          <p:nvPr>
            <p:ph type="title"/>
          </p:nvPr>
        </p:nvSpPr>
        <p:spPr>
          <a:xfrm>
            <a:off x="467544" y="212640"/>
            <a:ext cx="8208912" cy="412612"/>
          </a:xfrm>
          <a:prstGeom prst="rect">
            <a:avLst/>
          </a:prstGeom>
          <a:noFill/>
          <a:ln>
            <a:noFill/>
          </a:ln>
        </p:spPr>
        <p:txBody>
          <a:bodyPr spcFirstLastPara="1" wrap="square" lIns="36000" tIns="36000" rIns="0" bIns="0" anchor="t" anchorCtr="0">
            <a:noAutofit/>
          </a:bodyPr>
          <a:lstStyle/>
          <a:p>
            <a:pPr marL="0" lvl="0" indent="0" algn="r" rtl="0">
              <a:spcBef>
                <a:spcPts val="0"/>
              </a:spcBef>
              <a:spcAft>
                <a:spcPts val="0"/>
              </a:spcAft>
              <a:buClr>
                <a:srgbClr val="781528"/>
              </a:buClr>
              <a:buSzPts val="2800"/>
              <a:buFont typeface="Times New Roman"/>
              <a:buNone/>
            </a:pPr>
            <a:r>
              <a:rPr lang="fr-FR" sz="2800">
                <a:solidFill>
                  <a:srgbClr val="781528"/>
                </a:solidFill>
              </a:rPr>
              <a:t>Existant                             </a:t>
            </a:r>
            <a:r>
              <a:rPr lang="fr-FR" sz="2800">
                <a:solidFill>
                  <a:schemeClr val="dk1"/>
                </a:solidFill>
              </a:rPr>
              <a:t>Déploiement d’une application</a:t>
            </a:r>
            <a:endParaRPr/>
          </a:p>
        </p:txBody>
      </p:sp>
      <p:sp>
        <p:nvSpPr>
          <p:cNvPr id="1429" name="Google Shape;1429;p35"/>
          <p:cNvSpPr/>
          <p:nvPr/>
        </p:nvSpPr>
        <p:spPr>
          <a:xfrm>
            <a:off x="467544" y="657301"/>
            <a:ext cx="8208912" cy="45719"/>
          </a:xfrm>
          <a:prstGeom prst="homePlate">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pic>
        <p:nvPicPr>
          <p:cNvPr id="1430" name="Google Shape;1430;p35"/>
          <p:cNvPicPr preferRelativeResize="0"/>
          <p:nvPr/>
        </p:nvPicPr>
        <p:blipFill rotWithShape="1">
          <a:blip r:embed="rId3">
            <a:alphaModFix/>
          </a:blip>
          <a:srcRect/>
          <a:stretch/>
        </p:blipFill>
        <p:spPr>
          <a:xfrm>
            <a:off x="1359689" y="792088"/>
            <a:ext cx="2460983" cy="1705372"/>
          </a:xfrm>
          <a:prstGeom prst="rect">
            <a:avLst/>
          </a:prstGeom>
          <a:noFill/>
          <a:ln w="9525" cap="flat" cmpd="sng">
            <a:solidFill>
              <a:srgbClr val="FF0000"/>
            </a:solidFill>
            <a:prstDash val="solid"/>
            <a:round/>
            <a:headEnd type="none" w="sm" len="sm"/>
            <a:tailEnd type="none" w="sm" len="sm"/>
          </a:ln>
        </p:spPr>
      </p:pic>
      <p:pic>
        <p:nvPicPr>
          <p:cNvPr id="1431" name="Google Shape;1431;p35"/>
          <p:cNvPicPr preferRelativeResize="0"/>
          <p:nvPr/>
        </p:nvPicPr>
        <p:blipFill rotWithShape="1">
          <a:blip r:embed="rId4">
            <a:alphaModFix/>
          </a:blip>
          <a:srcRect/>
          <a:stretch/>
        </p:blipFill>
        <p:spPr>
          <a:xfrm>
            <a:off x="2699792" y="1551024"/>
            <a:ext cx="3491880" cy="1440488"/>
          </a:xfrm>
          <a:prstGeom prst="rect">
            <a:avLst/>
          </a:prstGeom>
          <a:noFill/>
          <a:ln w="9525" cap="flat" cmpd="sng">
            <a:solidFill>
              <a:srgbClr val="FFC000"/>
            </a:solidFill>
            <a:prstDash val="solid"/>
            <a:round/>
            <a:headEnd type="none" w="sm" len="sm"/>
            <a:tailEnd type="none" w="sm" len="sm"/>
          </a:ln>
        </p:spPr>
      </p:pic>
      <p:pic>
        <p:nvPicPr>
          <p:cNvPr id="1432" name="Google Shape;1432;p35"/>
          <p:cNvPicPr preferRelativeResize="0"/>
          <p:nvPr/>
        </p:nvPicPr>
        <p:blipFill rotWithShape="1">
          <a:blip r:embed="rId5">
            <a:alphaModFix/>
          </a:blip>
          <a:srcRect/>
          <a:stretch/>
        </p:blipFill>
        <p:spPr>
          <a:xfrm>
            <a:off x="3779912" y="2408225"/>
            <a:ext cx="3393234" cy="1673411"/>
          </a:xfrm>
          <a:prstGeom prst="rect">
            <a:avLst/>
          </a:prstGeom>
          <a:noFill/>
          <a:ln w="9525" cap="flat" cmpd="sng">
            <a:solidFill>
              <a:srgbClr val="D8D8D8"/>
            </a:solidFill>
            <a:prstDash val="solid"/>
            <a:round/>
            <a:headEnd type="none" w="sm" len="sm"/>
            <a:tailEnd type="none" w="sm" len="sm"/>
          </a:ln>
        </p:spPr>
      </p:pic>
      <p:pic>
        <p:nvPicPr>
          <p:cNvPr id="1433" name="Google Shape;1433;p35"/>
          <p:cNvPicPr preferRelativeResize="0"/>
          <p:nvPr/>
        </p:nvPicPr>
        <p:blipFill rotWithShape="1">
          <a:blip r:embed="rId6">
            <a:alphaModFix/>
          </a:blip>
          <a:srcRect/>
          <a:stretch/>
        </p:blipFill>
        <p:spPr>
          <a:xfrm>
            <a:off x="5436096" y="3628364"/>
            <a:ext cx="3347864" cy="1910452"/>
          </a:xfrm>
          <a:prstGeom prst="rect">
            <a:avLst/>
          </a:prstGeom>
          <a:noFill/>
          <a:ln w="9525" cap="flat" cmpd="sng">
            <a:solidFill>
              <a:srgbClr val="00B0F0"/>
            </a:solidFill>
            <a:prstDash val="solid"/>
            <a:round/>
            <a:headEnd type="none" w="sm" len="sm"/>
            <a:tailEnd type="none" w="sm" len="sm"/>
          </a:ln>
        </p:spPr>
      </p:pic>
      <p:sp>
        <p:nvSpPr>
          <p:cNvPr id="1434" name="Google Shape;1434;p35"/>
          <p:cNvSpPr/>
          <p:nvPr/>
        </p:nvSpPr>
        <p:spPr>
          <a:xfrm rot="10800000" flipH="1">
            <a:off x="2423668" y="2542180"/>
            <a:ext cx="276124" cy="315320"/>
          </a:xfrm>
          <a:prstGeom prst="bentArrow">
            <a:avLst>
              <a:gd name="adj1" fmla="val 18557"/>
              <a:gd name="adj2" fmla="val 25000"/>
              <a:gd name="adj3" fmla="val 25000"/>
              <a:gd name="adj4" fmla="val 43750"/>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435" name="Google Shape;1435;p35"/>
          <p:cNvSpPr/>
          <p:nvPr/>
        </p:nvSpPr>
        <p:spPr>
          <a:xfrm rot="10800000" flipH="1">
            <a:off x="3503788" y="2929610"/>
            <a:ext cx="276124" cy="315320"/>
          </a:xfrm>
          <a:prstGeom prst="bentArrow">
            <a:avLst>
              <a:gd name="adj1" fmla="val 18557"/>
              <a:gd name="adj2" fmla="val 25000"/>
              <a:gd name="adj3" fmla="val 25000"/>
              <a:gd name="adj4" fmla="val 43750"/>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436" name="Google Shape;1436;p35"/>
          <p:cNvSpPr/>
          <p:nvPr/>
        </p:nvSpPr>
        <p:spPr>
          <a:xfrm rot="10800000" flipH="1">
            <a:off x="5129674" y="4207228"/>
            <a:ext cx="276124" cy="315320"/>
          </a:xfrm>
          <a:prstGeom prst="bentArrow">
            <a:avLst>
              <a:gd name="adj1" fmla="val 18557"/>
              <a:gd name="adj2" fmla="val 25000"/>
              <a:gd name="adj3" fmla="val 25000"/>
              <a:gd name="adj4" fmla="val 43750"/>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437" name="Google Shape;1437;p35"/>
          <p:cNvSpPr/>
          <p:nvPr/>
        </p:nvSpPr>
        <p:spPr>
          <a:xfrm>
            <a:off x="8082376" y="733292"/>
            <a:ext cx="252000" cy="252000"/>
          </a:xfrm>
          <a:prstGeom prst="flowChartConnector">
            <a:avLst/>
          </a:prstGeom>
          <a:solidFill>
            <a:srgbClr val="B2B2B2"/>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Arial"/>
                <a:ea typeface="Arial"/>
                <a:cs typeface="Arial"/>
                <a:sym typeface="Arial"/>
              </a:rPr>
              <a:t>1</a:t>
            </a:r>
            <a:endParaRPr/>
          </a:p>
        </p:txBody>
      </p:sp>
      <p:sp>
        <p:nvSpPr>
          <p:cNvPr id="1438" name="Google Shape;1438;p35"/>
          <p:cNvSpPr/>
          <p:nvPr/>
        </p:nvSpPr>
        <p:spPr>
          <a:xfrm>
            <a:off x="4644008" y="885298"/>
            <a:ext cx="3528392" cy="267064"/>
          </a:xfrm>
          <a:prstGeom prst="flowChartAlternateProcess">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800">
                <a:solidFill>
                  <a:schemeClr val="dk1"/>
                </a:solidFill>
                <a:latin typeface="Arial"/>
                <a:ea typeface="Arial"/>
                <a:cs typeface="Arial"/>
                <a:sym typeface="Arial"/>
              </a:rPr>
              <a:t>A partir de l’interface Jenkins, sélection de l’application et paramétrage</a:t>
            </a:r>
            <a:endParaRPr/>
          </a:p>
        </p:txBody>
      </p:sp>
      <p:sp>
        <p:nvSpPr>
          <p:cNvPr id="1439" name="Google Shape;1439;p35"/>
          <p:cNvSpPr/>
          <p:nvPr/>
        </p:nvSpPr>
        <p:spPr>
          <a:xfrm>
            <a:off x="8064416" y="1273324"/>
            <a:ext cx="252000" cy="252000"/>
          </a:xfrm>
          <a:prstGeom prst="flowChartConnector">
            <a:avLst/>
          </a:prstGeom>
          <a:solidFill>
            <a:srgbClr val="B2B2B2"/>
          </a:solid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Arial"/>
                <a:ea typeface="Arial"/>
                <a:cs typeface="Arial"/>
                <a:sym typeface="Arial"/>
              </a:rPr>
              <a:t>2</a:t>
            </a:r>
            <a:endParaRPr/>
          </a:p>
        </p:txBody>
      </p:sp>
      <p:sp>
        <p:nvSpPr>
          <p:cNvPr id="1440" name="Google Shape;1440;p35"/>
          <p:cNvSpPr/>
          <p:nvPr/>
        </p:nvSpPr>
        <p:spPr>
          <a:xfrm>
            <a:off x="6372200" y="1453316"/>
            <a:ext cx="1728248" cy="267064"/>
          </a:xfrm>
          <a:prstGeom prst="flowChartAlternateProcess">
            <a:avLst/>
          </a:prstGeom>
          <a:noFill/>
          <a:ln w="127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800">
                <a:solidFill>
                  <a:schemeClr val="dk1"/>
                </a:solidFill>
                <a:latin typeface="Arial"/>
                <a:ea typeface="Arial"/>
                <a:cs typeface="Arial"/>
                <a:sym typeface="Arial"/>
              </a:rPr>
              <a:t>Construction de l’environnement</a:t>
            </a:r>
            <a:endParaRPr/>
          </a:p>
        </p:txBody>
      </p:sp>
      <p:sp>
        <p:nvSpPr>
          <p:cNvPr id="1441" name="Google Shape;1441;p35"/>
          <p:cNvSpPr/>
          <p:nvPr/>
        </p:nvSpPr>
        <p:spPr>
          <a:xfrm>
            <a:off x="1547664" y="3670556"/>
            <a:ext cx="1152128" cy="267064"/>
          </a:xfrm>
          <a:prstGeom prst="flowChartAlternateProcess">
            <a:avLst/>
          </a:prstGeom>
          <a:noFill/>
          <a:ln w="127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800">
                <a:solidFill>
                  <a:schemeClr val="dk1"/>
                </a:solidFill>
                <a:latin typeface="Arial"/>
                <a:ea typeface="Arial"/>
                <a:cs typeface="Arial"/>
                <a:sym typeface="Arial"/>
              </a:rPr>
              <a:t>Tests avant livraison</a:t>
            </a:r>
            <a:endParaRPr/>
          </a:p>
        </p:txBody>
      </p:sp>
      <p:sp>
        <p:nvSpPr>
          <p:cNvPr id="1442" name="Google Shape;1442;p35"/>
          <p:cNvSpPr/>
          <p:nvPr/>
        </p:nvSpPr>
        <p:spPr>
          <a:xfrm>
            <a:off x="1382710" y="3505600"/>
            <a:ext cx="252000" cy="252000"/>
          </a:xfrm>
          <a:prstGeom prst="flowChartConnector">
            <a:avLst/>
          </a:prstGeom>
          <a:solidFill>
            <a:srgbClr val="B2B2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Arial"/>
                <a:ea typeface="Arial"/>
                <a:cs typeface="Arial"/>
                <a:sym typeface="Arial"/>
              </a:rPr>
              <a:t>3</a:t>
            </a:r>
            <a:endParaRPr/>
          </a:p>
        </p:txBody>
      </p:sp>
      <p:sp>
        <p:nvSpPr>
          <p:cNvPr id="1443" name="Google Shape;1443;p35"/>
          <p:cNvSpPr/>
          <p:nvPr/>
        </p:nvSpPr>
        <p:spPr>
          <a:xfrm>
            <a:off x="1568602" y="4534652"/>
            <a:ext cx="1995286" cy="267064"/>
          </a:xfrm>
          <a:prstGeom prst="flowChartAlternateProcess">
            <a:avLst/>
          </a:prstGeom>
          <a:noFill/>
          <a:ln w="127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800">
                <a:solidFill>
                  <a:schemeClr val="dk1"/>
                </a:solidFill>
                <a:latin typeface="Arial"/>
                <a:ea typeface="Arial"/>
                <a:cs typeface="Arial"/>
                <a:sym typeface="Arial"/>
              </a:rPr>
              <a:t>Lancement de l’instance.</a:t>
            </a:r>
            <a:endParaRPr/>
          </a:p>
          <a:p>
            <a:pPr marL="0" marR="0" lvl="0" indent="0" algn="l" rtl="0">
              <a:spcBef>
                <a:spcPts val="0"/>
              </a:spcBef>
              <a:spcAft>
                <a:spcPts val="0"/>
              </a:spcAft>
              <a:buNone/>
            </a:pPr>
            <a:r>
              <a:rPr lang="fr-FR" sz="800">
                <a:solidFill>
                  <a:schemeClr val="dk1"/>
                </a:solidFill>
                <a:latin typeface="Arial"/>
                <a:ea typeface="Arial"/>
                <a:cs typeface="Arial"/>
                <a:sym typeface="Arial"/>
              </a:rPr>
              <a:t>Mise en place des tag’s</a:t>
            </a:r>
            <a:endParaRPr sz="800">
              <a:solidFill>
                <a:schemeClr val="dk1"/>
              </a:solidFill>
              <a:latin typeface="Arial"/>
              <a:ea typeface="Arial"/>
              <a:cs typeface="Arial"/>
              <a:sym typeface="Arial"/>
            </a:endParaRPr>
          </a:p>
        </p:txBody>
      </p:sp>
      <p:sp>
        <p:nvSpPr>
          <p:cNvPr id="1444" name="Google Shape;1444;p35"/>
          <p:cNvSpPr/>
          <p:nvPr/>
        </p:nvSpPr>
        <p:spPr>
          <a:xfrm>
            <a:off x="1403648" y="4369696"/>
            <a:ext cx="252000" cy="252000"/>
          </a:xfrm>
          <a:prstGeom prst="flowChartConnector">
            <a:avLst/>
          </a:prstGeom>
          <a:solidFill>
            <a:srgbClr val="B2B2B2"/>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rgbClr val="FFFFFF"/>
                </a:solidFill>
                <a:latin typeface="Arial"/>
                <a:ea typeface="Arial"/>
                <a:cs typeface="Arial"/>
                <a:sym typeface="Arial"/>
              </a:rPr>
              <a:t>4</a:t>
            </a:r>
            <a:endParaRPr/>
          </a:p>
        </p:txBody>
      </p:sp>
      <p:grpSp>
        <p:nvGrpSpPr>
          <p:cNvPr id="1445" name="Google Shape;1445;p35"/>
          <p:cNvGrpSpPr/>
          <p:nvPr/>
        </p:nvGrpSpPr>
        <p:grpSpPr>
          <a:xfrm>
            <a:off x="467544" y="697260"/>
            <a:ext cx="720080" cy="4680520"/>
            <a:chOff x="467544" y="697260"/>
            <a:chExt cx="720080" cy="4680520"/>
          </a:xfrm>
        </p:grpSpPr>
        <p:sp>
          <p:nvSpPr>
            <p:cNvPr id="1446" name="Google Shape;1446;p35"/>
            <p:cNvSpPr/>
            <p:nvPr/>
          </p:nvSpPr>
          <p:spPr>
            <a:xfrm>
              <a:off x="467544" y="697260"/>
              <a:ext cx="720080" cy="468052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pic>
          <p:nvPicPr>
            <p:cNvPr id="1447" name="Google Shape;1447;p35"/>
            <p:cNvPicPr preferRelativeResize="0"/>
            <p:nvPr/>
          </p:nvPicPr>
          <p:blipFill rotWithShape="1">
            <a:blip r:embed="rId7">
              <a:alphaModFix/>
            </a:blip>
            <a:srcRect/>
            <a:stretch/>
          </p:blipFill>
          <p:spPr>
            <a:xfrm>
              <a:off x="623264" y="731308"/>
              <a:ext cx="396000" cy="396000"/>
            </a:xfrm>
            <a:prstGeom prst="rect">
              <a:avLst/>
            </a:prstGeom>
            <a:solidFill>
              <a:schemeClr val="lt1"/>
            </a:solidFill>
            <a:ln>
              <a:noFill/>
            </a:ln>
          </p:spPr>
        </p:pic>
        <p:pic>
          <p:nvPicPr>
            <p:cNvPr id="1448" name="Google Shape;1448;p35"/>
            <p:cNvPicPr preferRelativeResize="0"/>
            <p:nvPr/>
          </p:nvPicPr>
          <p:blipFill rotWithShape="1">
            <a:blip r:embed="rId8">
              <a:alphaModFix/>
            </a:blip>
            <a:srcRect/>
            <a:stretch/>
          </p:blipFill>
          <p:spPr>
            <a:xfrm>
              <a:off x="557330" y="1244628"/>
              <a:ext cx="527868" cy="396000"/>
            </a:xfrm>
            <a:prstGeom prst="rect">
              <a:avLst/>
            </a:prstGeom>
            <a:noFill/>
            <a:ln>
              <a:noFill/>
            </a:ln>
          </p:spPr>
        </p:pic>
        <p:pic>
          <p:nvPicPr>
            <p:cNvPr id="1449" name="Google Shape;1449;p35"/>
            <p:cNvPicPr preferRelativeResize="0"/>
            <p:nvPr/>
          </p:nvPicPr>
          <p:blipFill rotWithShape="1">
            <a:blip r:embed="rId9">
              <a:alphaModFix/>
            </a:blip>
            <a:srcRect/>
            <a:stretch/>
          </p:blipFill>
          <p:spPr>
            <a:xfrm>
              <a:off x="517945" y="2785492"/>
              <a:ext cx="606639" cy="396000"/>
            </a:xfrm>
            <a:prstGeom prst="rect">
              <a:avLst/>
            </a:prstGeom>
            <a:noFill/>
            <a:ln>
              <a:noFill/>
            </a:ln>
          </p:spPr>
        </p:pic>
        <p:pic>
          <p:nvPicPr>
            <p:cNvPr id="1450" name="Google Shape;1450;p35"/>
            <p:cNvPicPr preferRelativeResize="0"/>
            <p:nvPr/>
          </p:nvPicPr>
          <p:blipFill rotWithShape="1">
            <a:blip r:embed="rId10">
              <a:alphaModFix/>
            </a:blip>
            <a:srcRect/>
            <a:stretch/>
          </p:blipFill>
          <p:spPr>
            <a:xfrm>
              <a:off x="638494" y="3298812"/>
              <a:ext cx="365541" cy="396000"/>
            </a:xfrm>
            <a:prstGeom prst="rect">
              <a:avLst/>
            </a:prstGeom>
            <a:noFill/>
            <a:ln>
              <a:noFill/>
            </a:ln>
          </p:spPr>
        </p:pic>
        <p:pic>
          <p:nvPicPr>
            <p:cNvPr id="1451" name="Google Shape;1451;p35"/>
            <p:cNvPicPr preferRelativeResize="0"/>
            <p:nvPr/>
          </p:nvPicPr>
          <p:blipFill rotWithShape="1">
            <a:blip r:embed="rId11">
              <a:alphaModFix/>
            </a:blip>
            <a:srcRect/>
            <a:stretch/>
          </p:blipFill>
          <p:spPr>
            <a:xfrm>
              <a:off x="623264" y="3812132"/>
              <a:ext cx="396000" cy="396000"/>
            </a:xfrm>
            <a:prstGeom prst="rect">
              <a:avLst/>
            </a:prstGeom>
            <a:noFill/>
            <a:ln>
              <a:noFill/>
            </a:ln>
          </p:spPr>
        </p:pic>
        <p:pic>
          <p:nvPicPr>
            <p:cNvPr id="1452" name="Google Shape;1452;p35"/>
            <p:cNvPicPr preferRelativeResize="0"/>
            <p:nvPr/>
          </p:nvPicPr>
          <p:blipFill rotWithShape="1">
            <a:blip r:embed="rId12">
              <a:alphaModFix/>
            </a:blip>
            <a:srcRect/>
            <a:stretch/>
          </p:blipFill>
          <p:spPr>
            <a:xfrm>
              <a:off x="568065" y="2309211"/>
              <a:ext cx="506550" cy="396000"/>
            </a:xfrm>
            <a:prstGeom prst="rect">
              <a:avLst/>
            </a:prstGeom>
            <a:noFill/>
            <a:ln>
              <a:noFill/>
            </a:ln>
          </p:spPr>
        </p:pic>
        <p:pic>
          <p:nvPicPr>
            <p:cNvPr id="1453" name="Google Shape;1453;p35"/>
            <p:cNvPicPr preferRelativeResize="0"/>
            <p:nvPr/>
          </p:nvPicPr>
          <p:blipFill rotWithShape="1">
            <a:blip r:embed="rId13">
              <a:alphaModFix/>
            </a:blip>
            <a:srcRect/>
            <a:stretch/>
          </p:blipFill>
          <p:spPr>
            <a:xfrm>
              <a:off x="623264" y="4324548"/>
              <a:ext cx="396000" cy="396000"/>
            </a:xfrm>
            <a:prstGeom prst="rect">
              <a:avLst/>
            </a:prstGeom>
            <a:noFill/>
            <a:ln>
              <a:noFill/>
            </a:ln>
          </p:spPr>
        </p:pic>
        <p:pic>
          <p:nvPicPr>
            <p:cNvPr id="1454" name="Google Shape;1454;p35"/>
            <p:cNvPicPr preferRelativeResize="0"/>
            <p:nvPr/>
          </p:nvPicPr>
          <p:blipFill rotWithShape="1">
            <a:blip r:embed="rId14">
              <a:alphaModFix/>
            </a:blip>
            <a:srcRect/>
            <a:stretch/>
          </p:blipFill>
          <p:spPr>
            <a:xfrm>
              <a:off x="557264" y="4837868"/>
              <a:ext cx="528000" cy="396000"/>
            </a:xfrm>
            <a:prstGeom prst="rect">
              <a:avLst/>
            </a:prstGeom>
            <a:noFill/>
            <a:ln>
              <a:noFill/>
            </a:ln>
          </p:spPr>
        </p:pic>
      </p:grpSp>
      <p:pic>
        <p:nvPicPr>
          <p:cNvPr id="1455" name="Google Shape;1455;p35"/>
          <p:cNvPicPr preferRelativeResize="0"/>
          <p:nvPr/>
        </p:nvPicPr>
        <p:blipFill rotWithShape="1">
          <a:blip r:embed="rId15">
            <a:alphaModFix/>
          </a:blip>
          <a:srcRect/>
          <a:stretch/>
        </p:blipFill>
        <p:spPr>
          <a:xfrm>
            <a:off x="557264" y="1744220"/>
            <a:ext cx="512416" cy="449280"/>
          </a:xfrm>
          <a:prstGeom prst="rect">
            <a:avLst/>
          </a:prstGeom>
          <a:noFill/>
          <a:ln>
            <a:noFill/>
          </a:ln>
        </p:spPr>
      </p:pic>
      <p:sp>
        <p:nvSpPr>
          <p:cNvPr id="1456" name="Google Shape;1456;p35"/>
          <p:cNvSpPr/>
          <p:nvPr/>
        </p:nvSpPr>
        <p:spPr>
          <a:xfrm>
            <a:off x="467544" y="731306"/>
            <a:ext cx="720080" cy="3475922"/>
          </a:xfrm>
          <a:prstGeom prst="rect">
            <a:avLst/>
          </a:prstGeom>
          <a:solidFill>
            <a:srgbClr val="D8D8D8">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457" name="Google Shape;1457;p35"/>
          <p:cNvSpPr/>
          <p:nvPr/>
        </p:nvSpPr>
        <p:spPr>
          <a:xfrm>
            <a:off x="467544" y="4748237"/>
            <a:ext cx="720080" cy="637926"/>
          </a:xfrm>
          <a:prstGeom prst="rect">
            <a:avLst/>
          </a:prstGeom>
          <a:solidFill>
            <a:srgbClr val="D8D8D8">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36"/>
          <p:cNvSpPr txBox="1">
            <a:spLocks noGrp="1"/>
          </p:cNvSpPr>
          <p:nvPr>
            <p:ph type="title"/>
          </p:nvPr>
        </p:nvSpPr>
        <p:spPr>
          <a:xfrm>
            <a:off x="250826" y="99765"/>
            <a:ext cx="8562180" cy="957535"/>
          </a:xfrm>
          <a:prstGeom prst="rect">
            <a:avLst/>
          </a:prstGeom>
          <a:noFill/>
          <a:ln>
            <a:noFill/>
          </a:ln>
        </p:spPr>
        <p:txBody>
          <a:bodyPr spcFirstLastPara="1" wrap="square" lIns="36000" tIns="36000" rIns="0" bIns="0" anchor="t" anchorCtr="0">
            <a:noAutofit/>
          </a:bodyPr>
          <a:lstStyle/>
          <a:p>
            <a:pPr marL="0" lvl="0" indent="0" algn="l" rtl="0">
              <a:spcBef>
                <a:spcPts val="0"/>
              </a:spcBef>
              <a:spcAft>
                <a:spcPts val="0"/>
              </a:spcAft>
              <a:buClr>
                <a:schemeClr val="dk2"/>
              </a:buClr>
              <a:buSzPts val="2400"/>
              <a:buFont typeface="Times New Roman"/>
              <a:buNone/>
            </a:pPr>
            <a:r>
              <a:rPr lang="fr-FR"/>
              <a:t>Monitoring : Dynatrace Synthetic Monitoring / OneAgent</a:t>
            </a:r>
            <a:endParaRPr/>
          </a:p>
        </p:txBody>
      </p:sp>
      <p:pic>
        <p:nvPicPr>
          <p:cNvPr id="1463" name="Google Shape;1463;p36"/>
          <p:cNvPicPr preferRelativeResize="0"/>
          <p:nvPr/>
        </p:nvPicPr>
        <p:blipFill rotWithShape="1">
          <a:blip r:embed="rId3">
            <a:alphaModFix/>
          </a:blip>
          <a:srcRect/>
          <a:stretch/>
        </p:blipFill>
        <p:spPr>
          <a:xfrm>
            <a:off x="6127" y="769268"/>
            <a:ext cx="4493298" cy="2808312"/>
          </a:xfrm>
          <a:prstGeom prst="rect">
            <a:avLst/>
          </a:prstGeom>
          <a:noFill/>
          <a:ln w="9525" cap="flat" cmpd="sng">
            <a:solidFill>
              <a:srgbClr val="781528"/>
            </a:solidFill>
            <a:prstDash val="solid"/>
            <a:round/>
            <a:headEnd type="none" w="sm" len="sm"/>
            <a:tailEnd type="none" w="sm" len="sm"/>
          </a:ln>
        </p:spPr>
      </p:pic>
      <p:sp>
        <p:nvSpPr>
          <p:cNvPr id="1464" name="Google Shape;1464;p36"/>
          <p:cNvSpPr txBox="1"/>
          <p:nvPr/>
        </p:nvSpPr>
        <p:spPr>
          <a:xfrm>
            <a:off x="6127" y="3577580"/>
            <a:ext cx="825867" cy="184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600">
                <a:solidFill>
                  <a:schemeClr val="dk1"/>
                </a:solidFill>
                <a:latin typeface="Arial"/>
                <a:ea typeface="Arial"/>
                <a:cs typeface="Arial"/>
                <a:sym typeface="Arial"/>
              </a:rPr>
              <a:t>Source : wiki DOIT</a:t>
            </a:r>
            <a:endParaRPr/>
          </a:p>
        </p:txBody>
      </p:sp>
      <p:pic>
        <p:nvPicPr>
          <p:cNvPr id="1465" name="Google Shape;1465;p36"/>
          <p:cNvPicPr preferRelativeResize="0"/>
          <p:nvPr/>
        </p:nvPicPr>
        <p:blipFill rotWithShape="1">
          <a:blip r:embed="rId4">
            <a:alphaModFix/>
          </a:blip>
          <a:srcRect/>
          <a:stretch/>
        </p:blipFill>
        <p:spPr>
          <a:xfrm>
            <a:off x="4255465" y="2713484"/>
            <a:ext cx="5040352" cy="2800647"/>
          </a:xfrm>
          <a:prstGeom prst="rect">
            <a:avLst/>
          </a:prstGeom>
          <a:noFill/>
          <a:ln w="9525" cap="flat" cmpd="sng">
            <a:solidFill>
              <a:srgbClr val="781528"/>
            </a:solidFill>
            <a:prstDash val="solid"/>
            <a:round/>
            <a:headEnd type="none" w="sm" len="sm"/>
            <a:tailEnd type="none" w="sm" len="sm"/>
          </a:ln>
        </p:spPr>
      </p:pic>
      <p:sp>
        <p:nvSpPr>
          <p:cNvPr id="1466" name="Google Shape;1466;p36"/>
          <p:cNvSpPr txBox="1"/>
          <p:nvPr/>
        </p:nvSpPr>
        <p:spPr>
          <a:xfrm>
            <a:off x="4427984" y="5233764"/>
            <a:ext cx="1149674" cy="184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600">
                <a:solidFill>
                  <a:schemeClr val="dk1"/>
                </a:solidFill>
                <a:latin typeface="Arial"/>
                <a:ea typeface="Arial"/>
                <a:cs typeface="Arial"/>
                <a:sym typeface="Arial"/>
              </a:rPr>
              <a:t>Source : site web Dynatrace</a:t>
            </a:r>
            <a:endParaRPr sz="600">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1" name="Google Shape;1471;p64"/>
          <p:cNvSpPr txBox="1">
            <a:spLocks noGrp="1"/>
          </p:cNvSpPr>
          <p:nvPr>
            <p:ph type="title"/>
          </p:nvPr>
        </p:nvSpPr>
        <p:spPr>
          <a:xfrm>
            <a:off x="250826" y="99765"/>
            <a:ext cx="8562180" cy="957535"/>
          </a:xfrm>
          <a:prstGeom prst="rect">
            <a:avLst/>
          </a:prstGeom>
          <a:noFill/>
          <a:ln>
            <a:noFill/>
          </a:ln>
        </p:spPr>
        <p:txBody>
          <a:bodyPr spcFirstLastPara="1" wrap="square" lIns="36000" tIns="36000" rIns="0" bIns="0" anchor="t" anchorCtr="0">
            <a:noAutofit/>
          </a:bodyPr>
          <a:lstStyle/>
          <a:p>
            <a:pPr marL="0" lvl="0" indent="0" algn="l" rtl="0">
              <a:spcBef>
                <a:spcPts val="0"/>
              </a:spcBef>
              <a:spcAft>
                <a:spcPts val="0"/>
              </a:spcAft>
              <a:buClr>
                <a:schemeClr val="dk2"/>
              </a:buClr>
              <a:buSzPts val="2400"/>
              <a:buFont typeface="Times New Roman"/>
              <a:buNone/>
            </a:pPr>
            <a:r>
              <a:rPr lang="fr-FR"/>
              <a:t>Canary Testing</a:t>
            </a:r>
            <a:endParaRPr/>
          </a:p>
        </p:txBody>
      </p:sp>
      <p:pic>
        <p:nvPicPr>
          <p:cNvPr id="1472" name="Google Shape;1472;p64"/>
          <p:cNvPicPr preferRelativeResize="0"/>
          <p:nvPr/>
        </p:nvPicPr>
        <p:blipFill rotWithShape="1">
          <a:blip r:embed="rId3">
            <a:alphaModFix/>
          </a:blip>
          <a:srcRect/>
          <a:stretch/>
        </p:blipFill>
        <p:spPr>
          <a:xfrm>
            <a:off x="683569" y="1921396"/>
            <a:ext cx="7620000" cy="3429000"/>
          </a:xfrm>
          <a:prstGeom prst="rect">
            <a:avLst/>
          </a:prstGeom>
          <a:noFill/>
          <a:ln>
            <a:noFill/>
          </a:ln>
        </p:spPr>
      </p:pic>
      <p:sp>
        <p:nvSpPr>
          <p:cNvPr id="1473" name="Google Shape;1473;p64"/>
          <p:cNvSpPr txBox="1"/>
          <p:nvPr/>
        </p:nvSpPr>
        <p:spPr>
          <a:xfrm>
            <a:off x="683569" y="1057300"/>
            <a:ext cx="7658347" cy="10618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050">
                <a:solidFill>
                  <a:schemeClr val="dk1"/>
                </a:solidFill>
                <a:latin typeface="Arial"/>
                <a:ea typeface="Arial"/>
                <a:cs typeface="Arial"/>
                <a:sym typeface="Arial"/>
              </a:rPr>
              <a:t>In software </a:t>
            </a:r>
            <a:r>
              <a:rPr lang="fr-FR" sz="1050" u="sng">
                <a:solidFill>
                  <a:schemeClr val="dk1"/>
                </a:solidFill>
                <a:latin typeface="Arial"/>
                <a:ea typeface="Arial"/>
                <a:cs typeface="Arial"/>
                <a:sym typeface="Arial"/>
                <a:hlinkClick r:id="rId4"/>
              </a:rPr>
              <a:t>testing</a:t>
            </a:r>
            <a:r>
              <a:rPr lang="fr-FR" sz="1050">
                <a:solidFill>
                  <a:schemeClr val="dk1"/>
                </a:solidFill>
                <a:latin typeface="Arial"/>
                <a:ea typeface="Arial"/>
                <a:cs typeface="Arial"/>
                <a:sym typeface="Arial"/>
              </a:rPr>
              <a:t>, a canary is a push of </a:t>
            </a:r>
            <a:r>
              <a:rPr lang="fr-FR" sz="1050" u="sng">
                <a:solidFill>
                  <a:schemeClr val="dk1"/>
                </a:solidFill>
                <a:latin typeface="Arial"/>
                <a:ea typeface="Arial"/>
                <a:cs typeface="Arial"/>
                <a:sym typeface="Arial"/>
                <a:hlinkClick r:id="rId5"/>
              </a:rPr>
              <a:t>programming code</a:t>
            </a:r>
            <a:r>
              <a:rPr lang="fr-FR" sz="1050">
                <a:solidFill>
                  <a:schemeClr val="dk1"/>
                </a:solidFill>
                <a:latin typeface="Arial"/>
                <a:ea typeface="Arial"/>
                <a:cs typeface="Arial"/>
                <a:sym typeface="Arial"/>
              </a:rPr>
              <a:t> changes to a small group of </a:t>
            </a:r>
            <a:r>
              <a:rPr lang="fr-FR" sz="1050" u="sng">
                <a:solidFill>
                  <a:schemeClr val="dk1"/>
                </a:solidFill>
                <a:latin typeface="Arial"/>
                <a:ea typeface="Arial"/>
                <a:cs typeface="Arial"/>
                <a:sym typeface="Arial"/>
                <a:hlinkClick r:id="rId6"/>
              </a:rPr>
              <a:t>end users</a:t>
            </a:r>
            <a:r>
              <a:rPr lang="fr-FR" sz="1050">
                <a:solidFill>
                  <a:schemeClr val="dk1"/>
                </a:solidFill>
                <a:latin typeface="Arial"/>
                <a:ea typeface="Arial"/>
                <a:cs typeface="Arial"/>
                <a:sym typeface="Arial"/>
              </a:rPr>
              <a:t> who are unaware that they are receiving new code. Because the canary is only distributed to a small number of users, its impact is relatively small and changes can be reversed quickly should the new code prove to be </a:t>
            </a:r>
            <a:r>
              <a:rPr lang="fr-FR" sz="1050" u="sng">
                <a:solidFill>
                  <a:schemeClr val="dk1"/>
                </a:solidFill>
                <a:latin typeface="Arial"/>
                <a:ea typeface="Arial"/>
                <a:cs typeface="Arial"/>
                <a:sym typeface="Arial"/>
                <a:hlinkClick r:id="rId7"/>
              </a:rPr>
              <a:t>buggy</a:t>
            </a:r>
            <a:r>
              <a:rPr lang="fr-FR" sz="1050">
                <a:solidFill>
                  <a:schemeClr val="dk1"/>
                </a:solidFill>
                <a:latin typeface="Arial"/>
                <a:ea typeface="Arial"/>
                <a:cs typeface="Arial"/>
                <a:sym typeface="Arial"/>
              </a:rPr>
              <a:t>. Canary tests, which are often automated, are run after testing in a </a:t>
            </a:r>
            <a:r>
              <a:rPr lang="fr-FR" sz="1050" u="sng">
                <a:solidFill>
                  <a:schemeClr val="dk1"/>
                </a:solidFill>
                <a:latin typeface="Arial"/>
                <a:ea typeface="Arial"/>
                <a:cs typeface="Arial"/>
                <a:sym typeface="Arial"/>
                <a:hlinkClick r:id="rId8"/>
              </a:rPr>
              <a:t>sandbox</a:t>
            </a:r>
            <a:r>
              <a:rPr lang="fr-FR" sz="1050">
                <a:solidFill>
                  <a:schemeClr val="dk1"/>
                </a:solidFill>
                <a:latin typeface="Arial"/>
                <a:ea typeface="Arial"/>
                <a:cs typeface="Arial"/>
                <a:sym typeface="Arial"/>
              </a:rPr>
              <a:t> environment has been completed. ©</a:t>
            </a:r>
            <a:r>
              <a:rPr lang="fr-FR" sz="700" b="1" i="1" u="sng">
                <a:solidFill>
                  <a:schemeClr val="dk1"/>
                </a:solidFill>
                <a:latin typeface="Arial"/>
                <a:ea typeface="Arial"/>
                <a:cs typeface="Arial"/>
                <a:sym typeface="Arial"/>
                <a:hlinkClick r:id="rId9"/>
              </a:rPr>
              <a:t>Margaret Rouse</a:t>
            </a:r>
            <a:r>
              <a:rPr lang="fr-FR" sz="700" b="1" i="1">
                <a:solidFill>
                  <a:schemeClr val="dk1"/>
                </a:solidFill>
                <a:latin typeface="Arial"/>
                <a:ea typeface="Arial"/>
                <a:cs typeface="Arial"/>
                <a:sym typeface="Arial"/>
              </a:rPr>
              <a:t> </a:t>
            </a:r>
            <a:r>
              <a:rPr lang="fr-FR" sz="700" i="1" u="sng">
                <a:solidFill>
                  <a:schemeClr val="dk1"/>
                </a:solidFill>
                <a:latin typeface="Arial"/>
                <a:ea typeface="Arial"/>
                <a:cs typeface="Arial"/>
                <a:sym typeface="Arial"/>
                <a:hlinkClick r:id="rId10"/>
              </a:rPr>
              <a:t>WhatIs.com</a:t>
            </a:r>
            <a:endParaRPr sz="700" i="1">
              <a:solidFill>
                <a:schemeClr val="dk1"/>
              </a:solidFill>
              <a:latin typeface="Arial"/>
              <a:ea typeface="Arial"/>
              <a:cs typeface="Arial"/>
              <a:sym typeface="Arial"/>
            </a:endParaRPr>
          </a:p>
          <a:p>
            <a:pPr marL="0" marR="0" lvl="0" indent="0" algn="l" rtl="0">
              <a:spcBef>
                <a:spcPts val="0"/>
              </a:spcBef>
              <a:spcAft>
                <a:spcPts val="0"/>
              </a:spcAft>
              <a:buNone/>
            </a:pPr>
            <a:endParaRPr sz="1050">
              <a:solidFill>
                <a:schemeClr val="dk1"/>
              </a:solidFill>
              <a:latin typeface="Arial"/>
              <a:ea typeface="Arial"/>
              <a:cs typeface="Arial"/>
              <a:sym typeface="Arial"/>
            </a:endParaRPr>
          </a:p>
          <a:p>
            <a:pPr marL="0" marR="0" lvl="0" indent="0" algn="l" rtl="0">
              <a:spcBef>
                <a:spcPts val="0"/>
              </a:spcBef>
              <a:spcAft>
                <a:spcPts val="0"/>
              </a:spcAft>
              <a:buNone/>
            </a:pPr>
            <a:endParaRPr sz="1050">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65"/>
          <p:cNvSpPr txBox="1">
            <a:spLocks noGrp="1"/>
          </p:cNvSpPr>
          <p:nvPr>
            <p:ph type="title"/>
          </p:nvPr>
        </p:nvSpPr>
        <p:spPr>
          <a:xfrm>
            <a:off x="250826" y="99765"/>
            <a:ext cx="8562180" cy="957535"/>
          </a:xfrm>
          <a:prstGeom prst="rect">
            <a:avLst/>
          </a:prstGeom>
          <a:noFill/>
          <a:ln>
            <a:noFill/>
          </a:ln>
        </p:spPr>
        <p:txBody>
          <a:bodyPr spcFirstLastPara="1" wrap="square" lIns="36000" tIns="36000" rIns="0" bIns="0" anchor="t" anchorCtr="0">
            <a:noAutofit/>
          </a:bodyPr>
          <a:lstStyle/>
          <a:p>
            <a:pPr marL="0" lvl="0" indent="0" algn="l" rtl="0">
              <a:spcBef>
                <a:spcPts val="0"/>
              </a:spcBef>
              <a:spcAft>
                <a:spcPts val="0"/>
              </a:spcAft>
              <a:buClr>
                <a:schemeClr val="dk2"/>
              </a:buClr>
              <a:buSzPts val="2400"/>
              <a:buFont typeface="Times New Roman"/>
              <a:buNone/>
            </a:pPr>
            <a:r>
              <a:rPr lang="fr-FR"/>
              <a:t>Blue/Green deployment</a:t>
            </a:r>
            <a:endParaRPr/>
          </a:p>
        </p:txBody>
      </p:sp>
      <p:pic>
        <p:nvPicPr>
          <p:cNvPr id="1479" name="Google Shape;1479;p65"/>
          <p:cNvPicPr preferRelativeResize="0"/>
          <p:nvPr/>
        </p:nvPicPr>
        <p:blipFill rotWithShape="1">
          <a:blip r:embed="rId3">
            <a:alphaModFix/>
          </a:blip>
          <a:srcRect/>
          <a:stretch/>
        </p:blipFill>
        <p:spPr>
          <a:xfrm>
            <a:off x="683569" y="1948430"/>
            <a:ext cx="7620000" cy="3429000"/>
          </a:xfrm>
          <a:prstGeom prst="rect">
            <a:avLst/>
          </a:prstGeom>
          <a:noFill/>
          <a:ln>
            <a:noFill/>
          </a:ln>
        </p:spPr>
      </p:pic>
      <p:sp>
        <p:nvSpPr>
          <p:cNvPr id="1480" name="Google Shape;1480;p65"/>
          <p:cNvSpPr txBox="1"/>
          <p:nvPr/>
        </p:nvSpPr>
        <p:spPr>
          <a:xfrm>
            <a:off x="683569" y="1057300"/>
            <a:ext cx="7658347" cy="9002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050">
                <a:solidFill>
                  <a:schemeClr val="dk1"/>
                </a:solidFill>
                <a:latin typeface="Arial"/>
                <a:ea typeface="Arial"/>
                <a:cs typeface="Arial"/>
                <a:sym typeface="Arial"/>
              </a:rPr>
              <a:t>A blue/green deployment is a </a:t>
            </a:r>
            <a:r>
              <a:rPr lang="fr-FR" sz="1050" u="sng">
                <a:solidFill>
                  <a:schemeClr val="dk1"/>
                </a:solidFill>
                <a:latin typeface="Arial"/>
                <a:ea typeface="Arial"/>
                <a:cs typeface="Arial"/>
                <a:sym typeface="Arial"/>
                <a:hlinkClick r:id="rId4"/>
              </a:rPr>
              <a:t>change management</a:t>
            </a:r>
            <a:r>
              <a:rPr lang="fr-FR" sz="1050">
                <a:solidFill>
                  <a:schemeClr val="dk1"/>
                </a:solidFill>
                <a:latin typeface="Arial"/>
                <a:ea typeface="Arial"/>
                <a:cs typeface="Arial"/>
                <a:sym typeface="Arial"/>
              </a:rPr>
              <a:t> strategy for releasing software code. Blue/green deployments, which may also be referred to as A/B deployments require two identical hardware environments that are configured exactly the same way. While one environment is active and serving end users, the other environment remains idle.©</a:t>
            </a:r>
            <a:r>
              <a:rPr lang="fr-FR" sz="700" b="1" i="1" u="sng">
                <a:solidFill>
                  <a:schemeClr val="dk1"/>
                </a:solidFill>
                <a:latin typeface="Arial"/>
                <a:ea typeface="Arial"/>
                <a:cs typeface="Arial"/>
                <a:sym typeface="Arial"/>
                <a:hlinkClick r:id="rId5"/>
              </a:rPr>
              <a:t>Margaret Rouse</a:t>
            </a:r>
            <a:r>
              <a:rPr lang="fr-FR" sz="700" b="1" i="1">
                <a:solidFill>
                  <a:schemeClr val="dk1"/>
                </a:solidFill>
                <a:latin typeface="Arial"/>
                <a:ea typeface="Arial"/>
                <a:cs typeface="Arial"/>
                <a:sym typeface="Arial"/>
              </a:rPr>
              <a:t> </a:t>
            </a:r>
            <a:r>
              <a:rPr lang="fr-FR" sz="700" i="1" u="sng">
                <a:solidFill>
                  <a:schemeClr val="dk1"/>
                </a:solidFill>
                <a:latin typeface="Arial"/>
                <a:ea typeface="Arial"/>
                <a:cs typeface="Arial"/>
                <a:sym typeface="Arial"/>
                <a:hlinkClick r:id="rId6"/>
              </a:rPr>
              <a:t>WhatIs.com</a:t>
            </a:r>
            <a:endParaRPr sz="700" i="1">
              <a:solidFill>
                <a:schemeClr val="dk1"/>
              </a:solidFill>
              <a:latin typeface="Arial"/>
              <a:ea typeface="Arial"/>
              <a:cs typeface="Arial"/>
              <a:sym typeface="Arial"/>
            </a:endParaRPr>
          </a:p>
          <a:p>
            <a:pPr marL="0" marR="0" lvl="0" indent="0" algn="l" rtl="0">
              <a:spcBef>
                <a:spcPts val="0"/>
              </a:spcBef>
              <a:spcAft>
                <a:spcPts val="0"/>
              </a:spcAft>
              <a:buNone/>
            </a:pPr>
            <a:endParaRPr sz="1050">
              <a:solidFill>
                <a:schemeClr val="dk1"/>
              </a:solidFill>
              <a:latin typeface="Arial"/>
              <a:ea typeface="Arial"/>
              <a:cs typeface="Arial"/>
              <a:sym typeface="Arial"/>
            </a:endParaRPr>
          </a:p>
          <a:p>
            <a:pPr marL="0" marR="0" lvl="0" indent="0" algn="l" rtl="0">
              <a:spcBef>
                <a:spcPts val="0"/>
              </a:spcBef>
              <a:spcAft>
                <a:spcPts val="0"/>
              </a:spcAft>
              <a:buNone/>
            </a:pPr>
            <a:endParaRPr sz="1050">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Shape 1522"/>
        <p:cNvGrpSpPr/>
        <p:nvPr/>
      </p:nvGrpSpPr>
      <p:grpSpPr>
        <a:xfrm>
          <a:off x="0" y="0"/>
          <a:ext cx="0" cy="0"/>
          <a:chOff x="0" y="0"/>
          <a:chExt cx="0" cy="0"/>
        </a:xfrm>
      </p:grpSpPr>
      <p:sp>
        <p:nvSpPr>
          <p:cNvPr id="1523" name="Google Shape;1523;p67"/>
          <p:cNvSpPr txBox="1">
            <a:spLocks noGrp="1"/>
          </p:cNvSpPr>
          <p:nvPr>
            <p:ph type="title"/>
          </p:nvPr>
        </p:nvSpPr>
        <p:spPr>
          <a:xfrm>
            <a:off x="250826" y="99765"/>
            <a:ext cx="8562180" cy="957535"/>
          </a:xfrm>
          <a:prstGeom prst="rect">
            <a:avLst/>
          </a:prstGeom>
          <a:noFill/>
          <a:ln>
            <a:noFill/>
          </a:ln>
        </p:spPr>
        <p:txBody>
          <a:bodyPr spcFirstLastPara="1" wrap="square" lIns="36000" tIns="36000" rIns="0" bIns="0" anchor="t" anchorCtr="0">
            <a:noAutofit/>
          </a:bodyPr>
          <a:lstStyle/>
          <a:p>
            <a:pPr marL="0" lvl="0" indent="0" algn="l" rtl="0">
              <a:spcBef>
                <a:spcPts val="0"/>
              </a:spcBef>
              <a:spcAft>
                <a:spcPts val="0"/>
              </a:spcAft>
              <a:buClr>
                <a:schemeClr val="dk2"/>
              </a:buClr>
              <a:buSzPts val="2400"/>
              <a:buFont typeface="Times New Roman"/>
              <a:buNone/>
            </a:pPr>
            <a:endParaRPr/>
          </a:p>
        </p:txBody>
      </p:sp>
      <p:pic>
        <p:nvPicPr>
          <p:cNvPr id="1524" name="Google Shape;1524;p67"/>
          <p:cNvPicPr preferRelativeResize="0"/>
          <p:nvPr/>
        </p:nvPicPr>
        <p:blipFill rotWithShape="1">
          <a:blip r:embed="rId3">
            <a:alphaModFix/>
          </a:blip>
          <a:srcRect/>
          <a:stretch/>
        </p:blipFill>
        <p:spPr>
          <a:xfrm>
            <a:off x="465272" y="1938299"/>
            <a:ext cx="432048" cy="591816"/>
          </a:xfrm>
          <a:prstGeom prst="rect">
            <a:avLst/>
          </a:prstGeom>
          <a:noFill/>
          <a:ln>
            <a:noFill/>
          </a:ln>
        </p:spPr>
      </p:pic>
      <p:sp>
        <p:nvSpPr>
          <p:cNvPr id="1525" name="Google Shape;1525;p67"/>
          <p:cNvSpPr txBox="1"/>
          <p:nvPr/>
        </p:nvSpPr>
        <p:spPr>
          <a:xfrm>
            <a:off x="321256" y="2524659"/>
            <a:ext cx="578336"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600">
                <a:solidFill>
                  <a:schemeClr val="dk1"/>
                </a:solidFill>
                <a:latin typeface="Arial"/>
                <a:ea typeface="Arial"/>
                <a:cs typeface="Arial"/>
                <a:sym typeface="Arial"/>
              </a:rPr>
              <a:t>Distributeur</a:t>
            </a:r>
            <a:endParaRPr/>
          </a:p>
          <a:p>
            <a:pPr marL="0" marR="0" lvl="0" indent="0" algn="ctr" rtl="0">
              <a:spcBef>
                <a:spcPts val="0"/>
              </a:spcBef>
              <a:spcAft>
                <a:spcPts val="0"/>
              </a:spcAft>
              <a:buNone/>
            </a:pPr>
            <a:r>
              <a:rPr lang="fr-FR" sz="600">
                <a:solidFill>
                  <a:schemeClr val="dk1"/>
                </a:solidFill>
                <a:latin typeface="Arial"/>
                <a:ea typeface="Arial"/>
                <a:cs typeface="Arial"/>
                <a:sym typeface="Arial"/>
              </a:rPr>
              <a:t>(agent, courtier, commercial)</a:t>
            </a:r>
            <a:endParaRPr/>
          </a:p>
        </p:txBody>
      </p:sp>
      <p:pic>
        <p:nvPicPr>
          <p:cNvPr id="1526" name="Google Shape;1526;p67"/>
          <p:cNvPicPr preferRelativeResize="0"/>
          <p:nvPr/>
        </p:nvPicPr>
        <p:blipFill rotWithShape="1">
          <a:blip r:embed="rId4">
            <a:alphaModFix/>
          </a:blip>
          <a:srcRect/>
          <a:stretch/>
        </p:blipFill>
        <p:spPr>
          <a:xfrm>
            <a:off x="465272" y="1186910"/>
            <a:ext cx="362312" cy="423490"/>
          </a:xfrm>
          <a:prstGeom prst="rect">
            <a:avLst/>
          </a:prstGeom>
          <a:noFill/>
          <a:ln>
            <a:noFill/>
          </a:ln>
        </p:spPr>
      </p:pic>
      <p:sp>
        <p:nvSpPr>
          <p:cNvPr id="1527" name="Google Shape;1527;p67"/>
          <p:cNvSpPr txBox="1"/>
          <p:nvPr/>
        </p:nvSpPr>
        <p:spPr>
          <a:xfrm>
            <a:off x="430404" y="1610619"/>
            <a:ext cx="432048" cy="184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600">
                <a:solidFill>
                  <a:schemeClr val="dk1"/>
                </a:solidFill>
                <a:latin typeface="Arial"/>
                <a:ea typeface="Arial"/>
                <a:cs typeface="Arial"/>
                <a:sym typeface="Arial"/>
              </a:rPr>
              <a:t>Client</a:t>
            </a:r>
            <a:endParaRPr/>
          </a:p>
        </p:txBody>
      </p:sp>
      <p:grpSp>
        <p:nvGrpSpPr>
          <p:cNvPr id="1528" name="Google Shape;1528;p67"/>
          <p:cNvGrpSpPr/>
          <p:nvPr/>
        </p:nvGrpSpPr>
        <p:grpSpPr>
          <a:xfrm>
            <a:off x="326063" y="3627193"/>
            <a:ext cx="348173" cy="552004"/>
            <a:chOff x="2031731" y="1528827"/>
            <a:chExt cx="400022" cy="633790"/>
          </a:xfrm>
        </p:grpSpPr>
        <p:pic>
          <p:nvPicPr>
            <p:cNvPr id="1529" name="Google Shape;1529;p67"/>
            <p:cNvPicPr preferRelativeResize="0"/>
            <p:nvPr/>
          </p:nvPicPr>
          <p:blipFill rotWithShape="1">
            <a:blip r:embed="rId5">
              <a:alphaModFix/>
            </a:blip>
            <a:srcRect l="20398" r="19517"/>
            <a:stretch/>
          </p:blipFill>
          <p:spPr>
            <a:xfrm>
              <a:off x="2051721" y="1528827"/>
              <a:ext cx="360040" cy="448850"/>
            </a:xfrm>
            <a:prstGeom prst="rect">
              <a:avLst/>
            </a:prstGeom>
            <a:noFill/>
            <a:ln>
              <a:noFill/>
            </a:ln>
          </p:spPr>
        </p:pic>
        <p:sp>
          <p:nvSpPr>
            <p:cNvPr id="1530" name="Google Shape;1530;p67"/>
            <p:cNvSpPr txBox="1"/>
            <p:nvPr/>
          </p:nvSpPr>
          <p:spPr>
            <a:xfrm>
              <a:off x="2031731" y="1950591"/>
              <a:ext cx="400022" cy="2120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600">
                  <a:solidFill>
                    <a:schemeClr val="dk1"/>
                  </a:solidFill>
                  <a:latin typeface="Arial"/>
                  <a:ea typeface="Arial"/>
                  <a:cs typeface="Arial"/>
                  <a:sym typeface="Arial"/>
                </a:rPr>
                <a:t>ACR</a:t>
              </a:r>
              <a:endParaRPr/>
            </a:p>
          </p:txBody>
        </p:sp>
      </p:grpSp>
      <p:grpSp>
        <p:nvGrpSpPr>
          <p:cNvPr id="1531" name="Google Shape;1531;p67"/>
          <p:cNvGrpSpPr/>
          <p:nvPr/>
        </p:nvGrpSpPr>
        <p:grpSpPr>
          <a:xfrm>
            <a:off x="313673" y="4161075"/>
            <a:ext cx="423033" cy="570175"/>
            <a:chOff x="1988726" y="1528827"/>
            <a:chExt cx="486030" cy="654654"/>
          </a:xfrm>
        </p:grpSpPr>
        <p:pic>
          <p:nvPicPr>
            <p:cNvPr id="1532" name="Google Shape;1532;p67"/>
            <p:cNvPicPr preferRelativeResize="0"/>
            <p:nvPr/>
          </p:nvPicPr>
          <p:blipFill rotWithShape="1">
            <a:blip r:embed="rId5">
              <a:alphaModFix/>
            </a:blip>
            <a:srcRect l="20398" r="19517"/>
            <a:stretch/>
          </p:blipFill>
          <p:spPr>
            <a:xfrm>
              <a:off x="2051720" y="1528827"/>
              <a:ext cx="360040" cy="448850"/>
            </a:xfrm>
            <a:prstGeom prst="rect">
              <a:avLst/>
            </a:prstGeom>
            <a:noFill/>
            <a:ln>
              <a:noFill/>
            </a:ln>
          </p:spPr>
        </p:pic>
        <p:sp>
          <p:nvSpPr>
            <p:cNvPr id="1533" name="Google Shape;1533;p67"/>
            <p:cNvSpPr txBox="1"/>
            <p:nvPr/>
          </p:nvSpPr>
          <p:spPr>
            <a:xfrm>
              <a:off x="1988726" y="1906482"/>
              <a:ext cx="486030"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600">
                  <a:solidFill>
                    <a:schemeClr val="dk1"/>
                  </a:solidFill>
                  <a:latin typeface="Arial"/>
                  <a:ea typeface="Arial"/>
                  <a:cs typeface="Arial"/>
                  <a:sym typeface="Arial"/>
                </a:rPr>
                <a:t>Plateaux</a:t>
              </a:r>
              <a:endParaRPr/>
            </a:p>
            <a:p>
              <a:pPr marL="0" marR="0" lvl="0" indent="0" algn="ctr" rtl="0">
                <a:spcBef>
                  <a:spcPts val="0"/>
                </a:spcBef>
                <a:spcAft>
                  <a:spcPts val="0"/>
                </a:spcAft>
                <a:buNone/>
              </a:pPr>
              <a:r>
                <a:rPr lang="fr-FR" sz="600">
                  <a:solidFill>
                    <a:schemeClr val="dk1"/>
                  </a:solidFill>
                  <a:latin typeface="Arial"/>
                  <a:ea typeface="Arial"/>
                  <a:cs typeface="Arial"/>
                  <a:sym typeface="Arial"/>
                </a:rPr>
                <a:t>métier</a:t>
              </a:r>
              <a:endParaRPr/>
            </a:p>
          </p:txBody>
        </p:sp>
      </p:grpSp>
      <p:cxnSp>
        <p:nvCxnSpPr>
          <p:cNvPr id="1534" name="Google Shape;1534;p67"/>
          <p:cNvCxnSpPr/>
          <p:nvPr/>
        </p:nvCxnSpPr>
        <p:spPr>
          <a:xfrm rot="10800000" flipH="1">
            <a:off x="2936874" y="3359014"/>
            <a:ext cx="760087" cy="44491"/>
          </a:xfrm>
          <a:prstGeom prst="straightConnector1">
            <a:avLst/>
          </a:prstGeom>
          <a:noFill/>
          <a:ln w="9525" cap="flat" cmpd="sng">
            <a:solidFill>
              <a:srgbClr val="A01731"/>
            </a:solidFill>
            <a:prstDash val="solid"/>
            <a:round/>
            <a:headEnd type="none" w="sm" len="sm"/>
            <a:tailEnd type="triangle" w="med" len="med"/>
          </a:ln>
        </p:spPr>
      </p:cxnSp>
      <p:pic>
        <p:nvPicPr>
          <p:cNvPr id="1535" name="Google Shape;1535;p67"/>
          <p:cNvPicPr preferRelativeResize="0"/>
          <p:nvPr/>
        </p:nvPicPr>
        <p:blipFill rotWithShape="1">
          <a:blip r:embed="rId6">
            <a:alphaModFix/>
          </a:blip>
          <a:srcRect/>
          <a:stretch/>
        </p:blipFill>
        <p:spPr>
          <a:xfrm>
            <a:off x="4355976" y="1121203"/>
            <a:ext cx="662281" cy="662281"/>
          </a:xfrm>
          <a:prstGeom prst="rect">
            <a:avLst/>
          </a:prstGeom>
          <a:noFill/>
          <a:ln>
            <a:noFill/>
          </a:ln>
        </p:spPr>
      </p:pic>
      <p:pic>
        <p:nvPicPr>
          <p:cNvPr id="1536" name="Google Shape;1536;p67"/>
          <p:cNvPicPr preferRelativeResize="0"/>
          <p:nvPr/>
        </p:nvPicPr>
        <p:blipFill rotWithShape="1">
          <a:blip r:embed="rId7">
            <a:alphaModFix/>
          </a:blip>
          <a:srcRect/>
          <a:stretch/>
        </p:blipFill>
        <p:spPr>
          <a:xfrm>
            <a:off x="440415" y="2881971"/>
            <a:ext cx="295295" cy="383734"/>
          </a:xfrm>
          <a:prstGeom prst="rect">
            <a:avLst/>
          </a:prstGeom>
          <a:noFill/>
          <a:ln>
            <a:noFill/>
          </a:ln>
        </p:spPr>
      </p:pic>
      <p:pic>
        <p:nvPicPr>
          <p:cNvPr id="1537" name="Google Shape;1537;p67"/>
          <p:cNvPicPr preferRelativeResize="0"/>
          <p:nvPr/>
        </p:nvPicPr>
        <p:blipFill rotWithShape="1">
          <a:blip r:embed="rId8">
            <a:alphaModFix/>
          </a:blip>
          <a:srcRect/>
          <a:stretch/>
        </p:blipFill>
        <p:spPr>
          <a:xfrm>
            <a:off x="1493231" y="1186910"/>
            <a:ext cx="432854" cy="609653"/>
          </a:xfrm>
          <a:prstGeom prst="rect">
            <a:avLst/>
          </a:prstGeom>
          <a:noFill/>
          <a:ln>
            <a:noFill/>
          </a:ln>
        </p:spPr>
      </p:pic>
      <p:pic>
        <p:nvPicPr>
          <p:cNvPr id="1538" name="Google Shape;1538;p67"/>
          <p:cNvPicPr preferRelativeResize="0"/>
          <p:nvPr/>
        </p:nvPicPr>
        <p:blipFill rotWithShape="1">
          <a:blip r:embed="rId9">
            <a:alphaModFix/>
          </a:blip>
          <a:srcRect/>
          <a:stretch/>
        </p:blipFill>
        <p:spPr>
          <a:xfrm>
            <a:off x="1401746" y="1829871"/>
            <a:ext cx="579170" cy="762066"/>
          </a:xfrm>
          <a:prstGeom prst="rect">
            <a:avLst/>
          </a:prstGeom>
          <a:noFill/>
          <a:ln>
            <a:noFill/>
          </a:ln>
        </p:spPr>
      </p:pic>
      <p:sp>
        <p:nvSpPr>
          <p:cNvPr id="1539" name="Google Shape;1539;p67"/>
          <p:cNvSpPr txBox="1"/>
          <p:nvPr/>
        </p:nvSpPr>
        <p:spPr>
          <a:xfrm>
            <a:off x="313673" y="3243459"/>
            <a:ext cx="548779" cy="184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600">
                <a:solidFill>
                  <a:schemeClr val="dk1"/>
                </a:solidFill>
                <a:latin typeface="Arial"/>
                <a:ea typeface="Arial"/>
                <a:cs typeface="Arial"/>
                <a:sym typeface="Arial"/>
              </a:rPr>
              <a:t>Employé</a:t>
            </a:r>
            <a:endParaRPr/>
          </a:p>
        </p:txBody>
      </p:sp>
      <p:pic>
        <p:nvPicPr>
          <p:cNvPr id="1540" name="Google Shape;1540;p67"/>
          <p:cNvPicPr preferRelativeResize="0"/>
          <p:nvPr/>
        </p:nvPicPr>
        <p:blipFill rotWithShape="1">
          <a:blip r:embed="rId10">
            <a:alphaModFix/>
          </a:blip>
          <a:srcRect/>
          <a:stretch/>
        </p:blipFill>
        <p:spPr>
          <a:xfrm>
            <a:off x="1493231" y="3601819"/>
            <a:ext cx="353599" cy="554784"/>
          </a:xfrm>
          <a:prstGeom prst="rect">
            <a:avLst/>
          </a:prstGeom>
          <a:noFill/>
          <a:ln>
            <a:noFill/>
          </a:ln>
        </p:spPr>
      </p:pic>
      <p:sp>
        <p:nvSpPr>
          <p:cNvPr id="1541" name="Google Shape;1541;p67"/>
          <p:cNvSpPr txBox="1"/>
          <p:nvPr/>
        </p:nvSpPr>
        <p:spPr>
          <a:xfrm>
            <a:off x="4352279" y="1643802"/>
            <a:ext cx="665977" cy="369332"/>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fr-FR" sz="600">
                <a:solidFill>
                  <a:schemeClr val="dk1"/>
                </a:solidFill>
                <a:latin typeface="Arial"/>
                <a:ea typeface="Arial"/>
                <a:cs typeface="Arial"/>
                <a:sym typeface="Arial"/>
              </a:rPr>
              <a:t>Support N2</a:t>
            </a:r>
            <a:endParaRPr/>
          </a:p>
          <a:p>
            <a:pPr marL="0" marR="0" lvl="0" indent="0" algn="ctr" rtl="0">
              <a:spcBef>
                <a:spcPts val="0"/>
              </a:spcBef>
              <a:spcAft>
                <a:spcPts val="0"/>
              </a:spcAft>
              <a:buNone/>
            </a:pPr>
            <a:r>
              <a:rPr lang="fr-FR" sz="600">
                <a:solidFill>
                  <a:schemeClr val="dk1"/>
                </a:solidFill>
                <a:latin typeface="Arial"/>
                <a:ea typeface="Arial"/>
                <a:cs typeface="Arial"/>
                <a:sym typeface="Arial"/>
              </a:rPr>
              <a:t>Technique</a:t>
            </a:r>
            <a:endParaRPr/>
          </a:p>
          <a:p>
            <a:pPr marL="0" marR="0" lvl="0" indent="0" algn="ctr" rtl="0">
              <a:spcBef>
                <a:spcPts val="0"/>
              </a:spcBef>
              <a:spcAft>
                <a:spcPts val="0"/>
              </a:spcAft>
              <a:buNone/>
            </a:pPr>
            <a:r>
              <a:rPr lang="fr-FR" sz="600">
                <a:solidFill>
                  <a:schemeClr val="dk1"/>
                </a:solidFill>
                <a:latin typeface="Arial"/>
                <a:ea typeface="Arial"/>
                <a:cs typeface="Arial"/>
                <a:sym typeface="Arial"/>
              </a:rPr>
              <a:t>(Service Delivery)</a:t>
            </a:r>
            <a:endParaRPr/>
          </a:p>
        </p:txBody>
      </p:sp>
      <p:pic>
        <p:nvPicPr>
          <p:cNvPr id="1542" name="Google Shape;1542;p67"/>
          <p:cNvPicPr preferRelativeResize="0"/>
          <p:nvPr/>
        </p:nvPicPr>
        <p:blipFill rotWithShape="1">
          <a:blip r:embed="rId11">
            <a:alphaModFix/>
          </a:blip>
          <a:srcRect/>
          <a:stretch/>
        </p:blipFill>
        <p:spPr>
          <a:xfrm>
            <a:off x="5415912" y="1113718"/>
            <a:ext cx="658425" cy="768163"/>
          </a:xfrm>
          <a:prstGeom prst="rect">
            <a:avLst/>
          </a:prstGeom>
          <a:noFill/>
          <a:ln>
            <a:noFill/>
          </a:ln>
        </p:spPr>
      </p:pic>
      <p:pic>
        <p:nvPicPr>
          <p:cNvPr id="1543" name="Google Shape;1543;p67"/>
          <p:cNvPicPr preferRelativeResize="0"/>
          <p:nvPr/>
        </p:nvPicPr>
        <p:blipFill rotWithShape="1">
          <a:blip r:embed="rId6">
            <a:alphaModFix/>
          </a:blip>
          <a:srcRect/>
          <a:stretch/>
        </p:blipFill>
        <p:spPr>
          <a:xfrm>
            <a:off x="4355976" y="1981704"/>
            <a:ext cx="662281" cy="662281"/>
          </a:xfrm>
          <a:prstGeom prst="rect">
            <a:avLst/>
          </a:prstGeom>
          <a:noFill/>
          <a:ln>
            <a:noFill/>
          </a:ln>
        </p:spPr>
      </p:pic>
      <p:sp>
        <p:nvSpPr>
          <p:cNvPr id="1544" name="Google Shape;1544;p67"/>
          <p:cNvSpPr txBox="1"/>
          <p:nvPr/>
        </p:nvSpPr>
        <p:spPr>
          <a:xfrm>
            <a:off x="4397948" y="2550681"/>
            <a:ext cx="578336" cy="276999"/>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600">
                <a:solidFill>
                  <a:schemeClr val="dk1"/>
                </a:solidFill>
                <a:latin typeface="Arial"/>
                <a:ea typeface="Arial"/>
                <a:cs typeface="Arial"/>
                <a:sym typeface="Arial"/>
              </a:rPr>
              <a:t>Support N3</a:t>
            </a:r>
            <a:endParaRPr/>
          </a:p>
          <a:p>
            <a:pPr marL="0" marR="0" lvl="0" indent="0" algn="ctr" rtl="0">
              <a:spcBef>
                <a:spcPts val="0"/>
              </a:spcBef>
              <a:spcAft>
                <a:spcPts val="0"/>
              </a:spcAft>
              <a:buNone/>
            </a:pPr>
            <a:r>
              <a:rPr lang="fr-FR" sz="600">
                <a:solidFill>
                  <a:schemeClr val="dk1"/>
                </a:solidFill>
                <a:latin typeface="Arial"/>
                <a:ea typeface="Arial"/>
                <a:cs typeface="Arial"/>
                <a:sym typeface="Arial"/>
              </a:rPr>
              <a:t>Technique</a:t>
            </a:r>
            <a:endParaRPr/>
          </a:p>
          <a:p>
            <a:pPr marL="0" marR="0" lvl="0" indent="0" algn="ctr" rtl="0">
              <a:spcBef>
                <a:spcPts val="0"/>
              </a:spcBef>
              <a:spcAft>
                <a:spcPts val="0"/>
              </a:spcAft>
              <a:buNone/>
            </a:pPr>
            <a:r>
              <a:rPr lang="fr-FR" sz="600">
                <a:solidFill>
                  <a:schemeClr val="dk1"/>
                </a:solidFill>
                <a:latin typeface="Arial"/>
                <a:ea typeface="Arial"/>
                <a:cs typeface="Arial"/>
                <a:sym typeface="Arial"/>
              </a:rPr>
              <a:t>(Ingénierie N3)</a:t>
            </a:r>
            <a:endParaRPr/>
          </a:p>
        </p:txBody>
      </p:sp>
      <p:pic>
        <p:nvPicPr>
          <p:cNvPr id="1545" name="Google Shape;1545;p67"/>
          <p:cNvPicPr preferRelativeResize="0"/>
          <p:nvPr/>
        </p:nvPicPr>
        <p:blipFill rotWithShape="1">
          <a:blip r:embed="rId12">
            <a:alphaModFix/>
          </a:blip>
          <a:srcRect/>
          <a:stretch/>
        </p:blipFill>
        <p:spPr>
          <a:xfrm>
            <a:off x="5415911" y="2050438"/>
            <a:ext cx="658425" cy="829128"/>
          </a:xfrm>
          <a:prstGeom prst="rect">
            <a:avLst/>
          </a:prstGeom>
          <a:noFill/>
          <a:ln>
            <a:noFill/>
          </a:ln>
        </p:spPr>
      </p:pic>
      <p:pic>
        <p:nvPicPr>
          <p:cNvPr id="1546" name="Google Shape;1546;p67"/>
          <p:cNvPicPr preferRelativeResize="0"/>
          <p:nvPr/>
        </p:nvPicPr>
        <p:blipFill rotWithShape="1">
          <a:blip r:embed="rId13">
            <a:alphaModFix/>
          </a:blip>
          <a:srcRect/>
          <a:stretch/>
        </p:blipFill>
        <p:spPr>
          <a:xfrm>
            <a:off x="4475371" y="2990578"/>
            <a:ext cx="312653" cy="312653"/>
          </a:xfrm>
          <a:prstGeom prst="rect">
            <a:avLst/>
          </a:prstGeom>
          <a:noFill/>
          <a:ln>
            <a:noFill/>
          </a:ln>
        </p:spPr>
      </p:pic>
      <p:sp>
        <p:nvSpPr>
          <p:cNvPr id="1547" name="Google Shape;1547;p67"/>
          <p:cNvSpPr txBox="1"/>
          <p:nvPr/>
        </p:nvSpPr>
        <p:spPr>
          <a:xfrm>
            <a:off x="4306525" y="3311172"/>
            <a:ext cx="650344" cy="18466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600">
                <a:solidFill>
                  <a:schemeClr val="dk1"/>
                </a:solidFill>
                <a:latin typeface="Arial"/>
                <a:ea typeface="Arial"/>
                <a:cs typeface="Arial"/>
                <a:sym typeface="Arial"/>
              </a:rPr>
              <a:t>Développeur</a:t>
            </a:r>
            <a:endParaRPr/>
          </a:p>
        </p:txBody>
      </p:sp>
      <p:pic>
        <p:nvPicPr>
          <p:cNvPr id="1548" name="Google Shape;1548;p67"/>
          <p:cNvPicPr preferRelativeResize="0"/>
          <p:nvPr/>
        </p:nvPicPr>
        <p:blipFill rotWithShape="1">
          <a:blip r:embed="rId14">
            <a:alphaModFix/>
          </a:blip>
          <a:srcRect/>
          <a:stretch/>
        </p:blipFill>
        <p:spPr>
          <a:xfrm>
            <a:off x="5415911" y="2989826"/>
            <a:ext cx="652329" cy="506012"/>
          </a:xfrm>
          <a:prstGeom prst="rect">
            <a:avLst/>
          </a:prstGeom>
          <a:noFill/>
          <a:ln>
            <a:noFill/>
          </a:ln>
        </p:spPr>
      </p:pic>
      <p:pic>
        <p:nvPicPr>
          <p:cNvPr id="1549" name="Google Shape;1549;p67"/>
          <p:cNvPicPr preferRelativeResize="0"/>
          <p:nvPr/>
        </p:nvPicPr>
        <p:blipFill rotWithShape="1">
          <a:blip r:embed="rId15">
            <a:alphaModFix/>
          </a:blip>
          <a:srcRect/>
          <a:stretch/>
        </p:blipFill>
        <p:spPr>
          <a:xfrm>
            <a:off x="1477952" y="4150606"/>
            <a:ext cx="426757" cy="609653"/>
          </a:xfrm>
          <a:prstGeom prst="rect">
            <a:avLst/>
          </a:prstGeom>
          <a:noFill/>
          <a:ln>
            <a:noFill/>
          </a:ln>
        </p:spPr>
      </p:pic>
      <p:pic>
        <p:nvPicPr>
          <p:cNvPr id="1550" name="Google Shape;1550;p67"/>
          <p:cNvPicPr preferRelativeResize="0"/>
          <p:nvPr/>
        </p:nvPicPr>
        <p:blipFill rotWithShape="1">
          <a:blip r:embed="rId16">
            <a:alphaModFix/>
          </a:blip>
          <a:srcRect/>
          <a:stretch/>
        </p:blipFill>
        <p:spPr>
          <a:xfrm>
            <a:off x="1435314" y="2822534"/>
            <a:ext cx="548688" cy="548688"/>
          </a:xfrm>
          <a:prstGeom prst="rect">
            <a:avLst/>
          </a:prstGeom>
          <a:noFill/>
          <a:ln>
            <a:noFill/>
          </a:ln>
        </p:spPr>
      </p:pic>
      <p:grpSp>
        <p:nvGrpSpPr>
          <p:cNvPr id="1551" name="Google Shape;1551;p67"/>
          <p:cNvGrpSpPr/>
          <p:nvPr/>
        </p:nvGrpSpPr>
        <p:grpSpPr>
          <a:xfrm>
            <a:off x="4415282" y="3580431"/>
            <a:ext cx="508473" cy="605920"/>
            <a:chOff x="1939645" y="1528827"/>
            <a:chExt cx="584193" cy="695695"/>
          </a:xfrm>
        </p:grpSpPr>
        <p:pic>
          <p:nvPicPr>
            <p:cNvPr id="1552" name="Google Shape;1552;p67"/>
            <p:cNvPicPr preferRelativeResize="0"/>
            <p:nvPr/>
          </p:nvPicPr>
          <p:blipFill rotWithShape="1">
            <a:blip r:embed="rId5">
              <a:alphaModFix/>
            </a:blip>
            <a:srcRect l="20398" r="19517"/>
            <a:stretch/>
          </p:blipFill>
          <p:spPr>
            <a:xfrm>
              <a:off x="2051720" y="1528827"/>
              <a:ext cx="360040" cy="448850"/>
            </a:xfrm>
            <a:prstGeom prst="rect">
              <a:avLst/>
            </a:prstGeom>
            <a:noFill/>
            <a:ln>
              <a:noFill/>
            </a:ln>
          </p:spPr>
        </p:pic>
        <p:sp>
          <p:nvSpPr>
            <p:cNvPr id="1553" name="Google Shape;1553;p67"/>
            <p:cNvSpPr txBox="1"/>
            <p:nvPr/>
          </p:nvSpPr>
          <p:spPr>
            <a:xfrm>
              <a:off x="1939645" y="1906482"/>
              <a:ext cx="584193" cy="31804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600">
                  <a:solidFill>
                    <a:schemeClr val="dk1"/>
                  </a:solidFill>
                  <a:latin typeface="Arial"/>
                  <a:ea typeface="Arial"/>
                  <a:cs typeface="Arial"/>
                  <a:sym typeface="Arial"/>
                </a:rPr>
                <a:t>Helpdesk</a:t>
              </a:r>
              <a:endParaRPr/>
            </a:p>
            <a:p>
              <a:pPr marL="0" marR="0" lvl="0" indent="0" algn="ctr" rtl="0">
                <a:spcBef>
                  <a:spcPts val="0"/>
                </a:spcBef>
                <a:spcAft>
                  <a:spcPts val="0"/>
                </a:spcAft>
                <a:buNone/>
              </a:pPr>
              <a:r>
                <a:rPr lang="fr-FR" sz="600">
                  <a:solidFill>
                    <a:schemeClr val="dk1"/>
                  </a:solidFill>
                  <a:latin typeface="Arial"/>
                  <a:ea typeface="Arial"/>
                  <a:cs typeface="Arial"/>
                  <a:sym typeface="Arial"/>
                </a:rPr>
                <a:t>DSI</a:t>
              </a:r>
              <a:endParaRPr sz="600">
                <a:solidFill>
                  <a:schemeClr val="dk1"/>
                </a:solidFill>
                <a:latin typeface="Arial"/>
                <a:ea typeface="Arial"/>
                <a:cs typeface="Arial"/>
                <a:sym typeface="Arial"/>
              </a:endParaRPr>
            </a:p>
          </p:txBody>
        </p:sp>
      </p:grpSp>
      <p:pic>
        <p:nvPicPr>
          <p:cNvPr id="1554" name="Google Shape;1554;p67"/>
          <p:cNvPicPr preferRelativeResize="0"/>
          <p:nvPr/>
        </p:nvPicPr>
        <p:blipFill rotWithShape="1">
          <a:blip r:embed="rId17">
            <a:alphaModFix/>
          </a:blip>
          <a:srcRect/>
          <a:stretch/>
        </p:blipFill>
        <p:spPr>
          <a:xfrm>
            <a:off x="5486021" y="3564869"/>
            <a:ext cx="512108" cy="609653"/>
          </a:xfrm>
          <a:prstGeom prst="rect">
            <a:avLst/>
          </a:prstGeom>
          <a:noFill/>
          <a:ln>
            <a:noFill/>
          </a:ln>
        </p:spPr>
      </p:pic>
      <p:pic>
        <p:nvPicPr>
          <p:cNvPr id="1555" name="Google Shape;1555;p67"/>
          <p:cNvPicPr preferRelativeResize="0"/>
          <p:nvPr/>
        </p:nvPicPr>
        <p:blipFill rotWithShape="1">
          <a:blip r:embed="rId18">
            <a:alphaModFix/>
          </a:blip>
          <a:srcRect l="6247" t="12458" r="17038" b="8354"/>
          <a:stretch/>
        </p:blipFill>
        <p:spPr>
          <a:xfrm>
            <a:off x="4379669" y="4269600"/>
            <a:ext cx="504056" cy="520316"/>
          </a:xfrm>
          <a:prstGeom prst="rect">
            <a:avLst/>
          </a:prstGeom>
          <a:noFill/>
          <a:ln>
            <a:noFill/>
          </a:ln>
        </p:spPr>
      </p:pic>
      <p:sp>
        <p:nvSpPr>
          <p:cNvPr id="1556" name="Google Shape;1556;p67"/>
          <p:cNvSpPr txBox="1"/>
          <p:nvPr/>
        </p:nvSpPr>
        <p:spPr>
          <a:xfrm>
            <a:off x="4211960" y="4657700"/>
            <a:ext cx="650344" cy="18466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600">
                <a:solidFill>
                  <a:schemeClr val="dk1"/>
                </a:solidFill>
                <a:latin typeface="Arial"/>
                <a:ea typeface="Arial"/>
                <a:cs typeface="Arial"/>
                <a:sym typeface="Arial"/>
              </a:rPr>
              <a:t>MOA</a:t>
            </a:r>
            <a:endParaRPr/>
          </a:p>
        </p:txBody>
      </p:sp>
      <p:pic>
        <p:nvPicPr>
          <p:cNvPr id="1557" name="Google Shape;1557;p67"/>
          <p:cNvPicPr preferRelativeResize="0"/>
          <p:nvPr/>
        </p:nvPicPr>
        <p:blipFill rotWithShape="1">
          <a:blip r:embed="rId19">
            <a:alphaModFix/>
          </a:blip>
          <a:srcRect/>
          <a:stretch/>
        </p:blipFill>
        <p:spPr>
          <a:xfrm>
            <a:off x="5344381" y="4240173"/>
            <a:ext cx="670618" cy="579170"/>
          </a:xfrm>
          <a:prstGeom prst="rect">
            <a:avLst/>
          </a:prstGeom>
          <a:noFill/>
          <a:ln>
            <a:noFill/>
          </a:ln>
        </p:spPr>
      </p:pic>
      <p:pic>
        <p:nvPicPr>
          <p:cNvPr id="1558" name="Google Shape;1558;p67"/>
          <p:cNvPicPr preferRelativeResize="0"/>
          <p:nvPr/>
        </p:nvPicPr>
        <p:blipFill rotWithShape="1">
          <a:blip r:embed="rId13">
            <a:alphaModFix/>
          </a:blip>
          <a:srcRect/>
          <a:stretch/>
        </p:blipFill>
        <p:spPr>
          <a:xfrm>
            <a:off x="7092280" y="2990578"/>
            <a:ext cx="312653" cy="312653"/>
          </a:xfrm>
          <a:prstGeom prst="rect">
            <a:avLst/>
          </a:prstGeom>
          <a:noFill/>
          <a:ln>
            <a:noFill/>
          </a:ln>
        </p:spPr>
      </p:pic>
      <p:sp>
        <p:nvSpPr>
          <p:cNvPr id="1559" name="Google Shape;1559;p67"/>
          <p:cNvSpPr txBox="1"/>
          <p:nvPr/>
        </p:nvSpPr>
        <p:spPr>
          <a:xfrm>
            <a:off x="6923434" y="3311172"/>
            <a:ext cx="650344"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600">
                <a:solidFill>
                  <a:schemeClr val="dk1"/>
                </a:solidFill>
                <a:latin typeface="Arial"/>
                <a:ea typeface="Arial"/>
                <a:cs typeface="Arial"/>
                <a:sym typeface="Arial"/>
              </a:rPr>
              <a:t>Support N2</a:t>
            </a:r>
            <a:endParaRPr/>
          </a:p>
          <a:p>
            <a:pPr marL="0" marR="0" lvl="0" indent="0" algn="ctr" rtl="0">
              <a:spcBef>
                <a:spcPts val="0"/>
              </a:spcBef>
              <a:spcAft>
                <a:spcPts val="0"/>
              </a:spcAft>
              <a:buNone/>
            </a:pPr>
            <a:r>
              <a:rPr lang="fr-FR" sz="600">
                <a:solidFill>
                  <a:schemeClr val="dk1"/>
                </a:solidFill>
                <a:latin typeface="Arial"/>
                <a:ea typeface="Arial"/>
                <a:cs typeface="Arial"/>
                <a:sym typeface="Arial"/>
              </a:rPr>
              <a:t>Développeur</a:t>
            </a:r>
            <a:endParaRPr/>
          </a:p>
          <a:p>
            <a:pPr marL="0" marR="0" lvl="0" indent="0" algn="ctr" rtl="0">
              <a:spcBef>
                <a:spcPts val="0"/>
              </a:spcBef>
              <a:spcAft>
                <a:spcPts val="0"/>
              </a:spcAft>
              <a:buNone/>
            </a:pPr>
            <a:r>
              <a:rPr lang="fr-FR" sz="600">
                <a:solidFill>
                  <a:schemeClr val="dk1"/>
                </a:solidFill>
                <a:latin typeface="Arial"/>
                <a:ea typeface="Arial"/>
                <a:cs typeface="Arial"/>
                <a:sym typeface="Arial"/>
              </a:rPr>
              <a:t>(DDE)</a:t>
            </a:r>
            <a:endParaRPr/>
          </a:p>
        </p:txBody>
      </p:sp>
      <p:pic>
        <p:nvPicPr>
          <p:cNvPr id="1560" name="Google Shape;1560;p67"/>
          <p:cNvPicPr preferRelativeResize="0"/>
          <p:nvPr/>
        </p:nvPicPr>
        <p:blipFill rotWithShape="1">
          <a:blip r:embed="rId20">
            <a:alphaModFix/>
          </a:blip>
          <a:srcRect/>
          <a:stretch/>
        </p:blipFill>
        <p:spPr>
          <a:xfrm>
            <a:off x="7964694" y="2989826"/>
            <a:ext cx="646232" cy="597460"/>
          </a:xfrm>
          <a:prstGeom prst="rect">
            <a:avLst/>
          </a:prstGeom>
          <a:noFill/>
          <a:ln>
            <a:noFill/>
          </a:ln>
        </p:spPr>
      </p:pic>
      <p:pic>
        <p:nvPicPr>
          <p:cNvPr id="1561" name="Google Shape;1561;p67"/>
          <p:cNvPicPr preferRelativeResize="0"/>
          <p:nvPr/>
        </p:nvPicPr>
        <p:blipFill rotWithShape="1">
          <a:blip r:embed="rId13">
            <a:alphaModFix/>
          </a:blip>
          <a:srcRect/>
          <a:stretch/>
        </p:blipFill>
        <p:spPr>
          <a:xfrm>
            <a:off x="7092280" y="3753025"/>
            <a:ext cx="312653" cy="312653"/>
          </a:xfrm>
          <a:prstGeom prst="rect">
            <a:avLst/>
          </a:prstGeom>
          <a:noFill/>
          <a:ln>
            <a:noFill/>
          </a:ln>
        </p:spPr>
      </p:pic>
      <p:sp>
        <p:nvSpPr>
          <p:cNvPr id="1562" name="Google Shape;1562;p67"/>
          <p:cNvSpPr txBox="1"/>
          <p:nvPr/>
        </p:nvSpPr>
        <p:spPr>
          <a:xfrm>
            <a:off x="6923434" y="4073619"/>
            <a:ext cx="650344"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600">
                <a:solidFill>
                  <a:schemeClr val="dk1"/>
                </a:solidFill>
                <a:latin typeface="Arial"/>
                <a:ea typeface="Arial"/>
                <a:cs typeface="Arial"/>
                <a:sym typeface="Arial"/>
              </a:rPr>
              <a:t>Support N3</a:t>
            </a:r>
            <a:endParaRPr/>
          </a:p>
          <a:p>
            <a:pPr marL="0" marR="0" lvl="0" indent="0" algn="ctr" rtl="0">
              <a:spcBef>
                <a:spcPts val="0"/>
              </a:spcBef>
              <a:spcAft>
                <a:spcPts val="0"/>
              </a:spcAft>
              <a:buNone/>
            </a:pPr>
            <a:r>
              <a:rPr lang="fr-FR" sz="600">
                <a:solidFill>
                  <a:schemeClr val="dk1"/>
                </a:solidFill>
                <a:latin typeface="Arial"/>
                <a:ea typeface="Arial"/>
                <a:cs typeface="Arial"/>
                <a:sym typeface="Arial"/>
              </a:rPr>
              <a:t>Développeur</a:t>
            </a:r>
            <a:endParaRPr/>
          </a:p>
          <a:p>
            <a:pPr marL="0" marR="0" lvl="0" indent="0" algn="ctr" rtl="0">
              <a:spcBef>
                <a:spcPts val="0"/>
              </a:spcBef>
              <a:spcAft>
                <a:spcPts val="0"/>
              </a:spcAft>
              <a:buNone/>
            </a:pPr>
            <a:r>
              <a:rPr lang="fr-FR" sz="600">
                <a:solidFill>
                  <a:schemeClr val="dk1"/>
                </a:solidFill>
                <a:latin typeface="Arial"/>
                <a:ea typeface="Arial"/>
                <a:cs typeface="Arial"/>
                <a:sym typeface="Arial"/>
              </a:rPr>
              <a:t>(DDE)</a:t>
            </a:r>
            <a:endParaRPr/>
          </a:p>
        </p:txBody>
      </p:sp>
      <p:pic>
        <p:nvPicPr>
          <p:cNvPr id="1563" name="Google Shape;1563;p67"/>
          <p:cNvPicPr preferRelativeResize="0"/>
          <p:nvPr/>
        </p:nvPicPr>
        <p:blipFill rotWithShape="1">
          <a:blip r:embed="rId21">
            <a:alphaModFix/>
          </a:blip>
          <a:srcRect/>
          <a:stretch/>
        </p:blipFill>
        <p:spPr>
          <a:xfrm>
            <a:off x="7984604" y="3719392"/>
            <a:ext cx="646232" cy="597460"/>
          </a:xfrm>
          <a:prstGeom prst="rect">
            <a:avLst/>
          </a:prstGeom>
          <a:noFill/>
          <a:ln>
            <a:noFill/>
          </a:ln>
        </p:spPr>
      </p:pic>
      <p:pic>
        <p:nvPicPr>
          <p:cNvPr id="1564" name="Google Shape;1564;p67"/>
          <p:cNvPicPr preferRelativeResize="0"/>
          <p:nvPr/>
        </p:nvPicPr>
        <p:blipFill rotWithShape="1">
          <a:blip r:embed="rId22">
            <a:alphaModFix/>
          </a:blip>
          <a:srcRect/>
          <a:stretch/>
        </p:blipFill>
        <p:spPr>
          <a:xfrm>
            <a:off x="6594221" y="1151858"/>
            <a:ext cx="658425" cy="804742"/>
          </a:xfrm>
          <a:prstGeom prst="rect">
            <a:avLst/>
          </a:prstGeom>
          <a:noFill/>
          <a:ln>
            <a:noFill/>
          </a:ln>
        </p:spPr>
      </p:pic>
      <p:pic>
        <p:nvPicPr>
          <p:cNvPr id="1565" name="Google Shape;1565;p67"/>
          <p:cNvPicPr preferRelativeResize="0"/>
          <p:nvPr/>
        </p:nvPicPr>
        <p:blipFill rotWithShape="1">
          <a:blip r:embed="rId23">
            <a:alphaModFix/>
          </a:blip>
          <a:srcRect/>
          <a:stretch/>
        </p:blipFill>
        <p:spPr>
          <a:xfrm>
            <a:off x="2964365" y="2020446"/>
            <a:ext cx="485955" cy="188982"/>
          </a:xfrm>
          <a:prstGeom prst="rect">
            <a:avLst/>
          </a:prstGeom>
          <a:noFill/>
          <a:ln>
            <a:noFill/>
          </a:ln>
        </p:spPr>
      </p:pic>
      <p:pic>
        <p:nvPicPr>
          <p:cNvPr id="1566" name="Google Shape;1566;p67"/>
          <p:cNvPicPr preferRelativeResize="0"/>
          <p:nvPr/>
        </p:nvPicPr>
        <p:blipFill rotWithShape="1">
          <a:blip r:embed="rId24">
            <a:alphaModFix/>
          </a:blip>
          <a:srcRect t="36560" b="43279"/>
          <a:stretch/>
        </p:blipFill>
        <p:spPr>
          <a:xfrm>
            <a:off x="2446899" y="1441383"/>
            <a:ext cx="1715662" cy="345874"/>
          </a:xfrm>
          <a:prstGeom prst="rect">
            <a:avLst/>
          </a:prstGeom>
          <a:noFill/>
          <a:ln>
            <a:noFill/>
          </a:ln>
        </p:spPr>
      </p:pic>
      <p:pic>
        <p:nvPicPr>
          <p:cNvPr id="1567" name="Google Shape;1567;p67"/>
          <p:cNvPicPr preferRelativeResize="0"/>
          <p:nvPr/>
        </p:nvPicPr>
        <p:blipFill rotWithShape="1">
          <a:blip r:embed="rId25">
            <a:alphaModFix/>
          </a:blip>
          <a:srcRect l="22785" t="21020" r="22784" b="28579"/>
          <a:stretch/>
        </p:blipFill>
        <p:spPr>
          <a:xfrm>
            <a:off x="3025126" y="2407017"/>
            <a:ext cx="328611" cy="328611"/>
          </a:xfrm>
          <a:prstGeom prst="rect">
            <a:avLst/>
          </a:prstGeom>
          <a:noFill/>
          <a:ln>
            <a:noFill/>
          </a:ln>
        </p:spPr>
      </p:pic>
      <p:pic>
        <p:nvPicPr>
          <p:cNvPr id="1568" name="Google Shape;1568;p67"/>
          <p:cNvPicPr preferRelativeResize="0"/>
          <p:nvPr/>
        </p:nvPicPr>
        <p:blipFill rotWithShape="1">
          <a:blip r:embed="rId26">
            <a:alphaModFix/>
          </a:blip>
          <a:srcRect t="16042" b="15989"/>
          <a:stretch/>
        </p:blipFill>
        <p:spPr>
          <a:xfrm>
            <a:off x="2917487" y="2851430"/>
            <a:ext cx="485016" cy="329656"/>
          </a:xfrm>
          <a:prstGeom prst="rect">
            <a:avLst/>
          </a:prstGeom>
          <a:noFill/>
          <a:ln>
            <a:noFill/>
          </a:ln>
        </p:spPr>
      </p:pic>
      <p:pic>
        <p:nvPicPr>
          <p:cNvPr id="1569" name="Google Shape;1569;p67"/>
          <p:cNvPicPr preferRelativeResize="0"/>
          <p:nvPr/>
        </p:nvPicPr>
        <p:blipFill rotWithShape="1">
          <a:blip r:embed="rId27">
            <a:alphaModFix/>
          </a:blip>
          <a:srcRect/>
          <a:stretch/>
        </p:blipFill>
        <p:spPr>
          <a:xfrm>
            <a:off x="7004911" y="4489996"/>
            <a:ext cx="408622" cy="408622"/>
          </a:xfrm>
          <a:prstGeom prst="rect">
            <a:avLst/>
          </a:prstGeom>
          <a:noFill/>
          <a:ln>
            <a:noFill/>
          </a:ln>
        </p:spPr>
      </p:pic>
      <p:sp>
        <p:nvSpPr>
          <p:cNvPr id="1570" name="Google Shape;1570;p67"/>
          <p:cNvSpPr txBox="1"/>
          <p:nvPr/>
        </p:nvSpPr>
        <p:spPr>
          <a:xfrm>
            <a:off x="6916198" y="4848749"/>
            <a:ext cx="586049" cy="184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600">
                <a:solidFill>
                  <a:schemeClr val="dk1"/>
                </a:solidFill>
                <a:latin typeface="Arial"/>
                <a:ea typeface="Arial"/>
                <a:cs typeface="Arial"/>
                <a:sym typeface="Arial"/>
              </a:rPr>
              <a:t>Supervision</a:t>
            </a:r>
            <a:endParaRPr/>
          </a:p>
        </p:txBody>
      </p:sp>
      <p:pic>
        <p:nvPicPr>
          <p:cNvPr id="1571" name="Google Shape;1571;p67"/>
          <p:cNvPicPr preferRelativeResize="0"/>
          <p:nvPr/>
        </p:nvPicPr>
        <p:blipFill rotWithShape="1">
          <a:blip r:embed="rId28">
            <a:alphaModFix/>
          </a:blip>
          <a:srcRect/>
          <a:stretch/>
        </p:blipFill>
        <p:spPr>
          <a:xfrm>
            <a:off x="7995176" y="4529758"/>
            <a:ext cx="509973" cy="472787"/>
          </a:xfrm>
          <a:prstGeom prst="rect">
            <a:avLst/>
          </a:prstGeom>
          <a:noFill/>
          <a:ln>
            <a:noFill/>
          </a:ln>
        </p:spPr>
      </p:pic>
      <p:pic>
        <p:nvPicPr>
          <p:cNvPr id="1572" name="Google Shape;1572;p67"/>
          <p:cNvPicPr preferRelativeResize="0"/>
          <p:nvPr/>
        </p:nvPicPr>
        <p:blipFill rotWithShape="1">
          <a:blip r:embed="rId29">
            <a:alphaModFix/>
          </a:blip>
          <a:srcRect/>
          <a:stretch/>
        </p:blipFill>
        <p:spPr>
          <a:xfrm>
            <a:off x="2931827" y="3484223"/>
            <a:ext cx="615618" cy="161292"/>
          </a:xfrm>
          <a:prstGeom prst="rect">
            <a:avLst/>
          </a:prstGeom>
          <a:noFill/>
          <a:ln>
            <a:noFill/>
          </a:ln>
        </p:spPr>
      </p:pic>
      <p:pic>
        <p:nvPicPr>
          <p:cNvPr id="1573" name="Google Shape;1573;p67"/>
          <p:cNvPicPr preferRelativeResize="0"/>
          <p:nvPr/>
        </p:nvPicPr>
        <p:blipFill rotWithShape="1">
          <a:blip r:embed="rId30">
            <a:alphaModFix/>
          </a:blip>
          <a:srcRect l="18105" t="29878" r="17636" b="29803"/>
          <a:stretch/>
        </p:blipFill>
        <p:spPr>
          <a:xfrm>
            <a:off x="8067024" y="2250849"/>
            <a:ext cx="477858" cy="299832"/>
          </a:xfrm>
          <a:prstGeom prst="rect">
            <a:avLst/>
          </a:prstGeom>
          <a:noFill/>
          <a:ln>
            <a:noFill/>
          </a:ln>
        </p:spPr>
      </p:pic>
      <p:sp>
        <p:nvSpPr>
          <p:cNvPr id="1574" name="Google Shape;1574;p67"/>
          <p:cNvSpPr txBox="1"/>
          <p:nvPr/>
        </p:nvSpPr>
        <p:spPr>
          <a:xfrm>
            <a:off x="6627928" y="2509669"/>
            <a:ext cx="650344" cy="18466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600">
                <a:solidFill>
                  <a:schemeClr val="dk1"/>
                </a:solidFill>
                <a:latin typeface="Arial"/>
                <a:ea typeface="Arial"/>
                <a:cs typeface="Arial"/>
                <a:sym typeface="Arial"/>
              </a:rPr>
              <a:t>Cloud AWS</a:t>
            </a:r>
            <a:endParaRPr/>
          </a:p>
        </p:txBody>
      </p:sp>
      <p:pic>
        <p:nvPicPr>
          <p:cNvPr id="1575" name="Google Shape;1575;p67"/>
          <p:cNvPicPr preferRelativeResize="0"/>
          <p:nvPr/>
        </p:nvPicPr>
        <p:blipFill rotWithShape="1">
          <a:blip r:embed="rId31">
            <a:alphaModFix/>
          </a:blip>
          <a:srcRect l="4515" t="7158" r="88304" b="81620"/>
          <a:stretch/>
        </p:blipFill>
        <p:spPr>
          <a:xfrm>
            <a:off x="7261664" y="2144372"/>
            <a:ext cx="432048" cy="641259"/>
          </a:xfrm>
          <a:prstGeom prst="rect">
            <a:avLst/>
          </a:prstGeom>
          <a:noFill/>
          <a:ln>
            <a:noFill/>
          </a:ln>
        </p:spPr>
      </p:pic>
      <p:pic>
        <p:nvPicPr>
          <p:cNvPr id="1576" name="Google Shape;1576;p67"/>
          <p:cNvPicPr preferRelativeResize="0"/>
          <p:nvPr/>
        </p:nvPicPr>
        <p:blipFill rotWithShape="1">
          <a:blip r:embed="rId32">
            <a:alphaModFix/>
          </a:blip>
          <a:srcRect/>
          <a:stretch/>
        </p:blipFill>
        <p:spPr>
          <a:xfrm>
            <a:off x="1995316" y="1952332"/>
            <a:ext cx="487753" cy="665118"/>
          </a:xfrm>
          <a:prstGeom prst="rect">
            <a:avLst/>
          </a:prstGeom>
          <a:noFill/>
          <a:ln>
            <a:noFill/>
          </a:ln>
        </p:spPr>
      </p:pic>
      <p:pic>
        <p:nvPicPr>
          <p:cNvPr id="1577" name="Google Shape;1577;p67"/>
          <p:cNvPicPr preferRelativeResize="0"/>
          <p:nvPr/>
        </p:nvPicPr>
        <p:blipFill rotWithShape="1">
          <a:blip r:embed="rId33">
            <a:alphaModFix/>
          </a:blip>
          <a:srcRect/>
          <a:stretch/>
        </p:blipFill>
        <p:spPr>
          <a:xfrm>
            <a:off x="8499083" y="2958777"/>
            <a:ext cx="646232" cy="688908"/>
          </a:xfrm>
          <a:prstGeom prst="rect">
            <a:avLst/>
          </a:prstGeom>
          <a:noFill/>
          <a:ln>
            <a:noFill/>
          </a:ln>
        </p:spPr>
      </p:pic>
      <p:pic>
        <p:nvPicPr>
          <p:cNvPr id="1578" name="Google Shape;1578;p67"/>
          <p:cNvPicPr preferRelativeResize="0"/>
          <p:nvPr/>
        </p:nvPicPr>
        <p:blipFill rotWithShape="1">
          <a:blip r:embed="rId34">
            <a:alphaModFix/>
          </a:blip>
          <a:srcRect/>
          <a:stretch/>
        </p:blipFill>
        <p:spPr>
          <a:xfrm>
            <a:off x="8482213" y="3719392"/>
            <a:ext cx="646232" cy="688908"/>
          </a:xfrm>
          <a:prstGeom prst="rect">
            <a:avLst/>
          </a:prstGeom>
          <a:noFill/>
          <a:ln>
            <a:noFill/>
          </a:ln>
        </p:spPr>
      </p:pic>
      <p:pic>
        <p:nvPicPr>
          <p:cNvPr id="1579" name="Google Shape;1579;p67"/>
          <p:cNvPicPr preferRelativeResize="0"/>
          <p:nvPr/>
        </p:nvPicPr>
        <p:blipFill rotWithShape="1">
          <a:blip r:embed="rId35">
            <a:alphaModFix/>
          </a:blip>
          <a:srcRect/>
          <a:stretch/>
        </p:blipFill>
        <p:spPr>
          <a:xfrm>
            <a:off x="7192029" y="1088235"/>
            <a:ext cx="701101" cy="896190"/>
          </a:xfrm>
          <a:prstGeom prst="rect">
            <a:avLst/>
          </a:prstGeom>
          <a:noFill/>
          <a:ln>
            <a:noFill/>
          </a:ln>
        </p:spPr>
      </p:pic>
      <p:pic>
        <p:nvPicPr>
          <p:cNvPr id="1580" name="Google Shape;1580;p67"/>
          <p:cNvPicPr preferRelativeResize="0"/>
          <p:nvPr/>
        </p:nvPicPr>
        <p:blipFill rotWithShape="1">
          <a:blip r:embed="rId36">
            <a:alphaModFix/>
          </a:blip>
          <a:srcRect/>
          <a:stretch/>
        </p:blipFill>
        <p:spPr>
          <a:xfrm>
            <a:off x="5990998" y="1992141"/>
            <a:ext cx="658425" cy="896190"/>
          </a:xfrm>
          <a:prstGeom prst="rect">
            <a:avLst/>
          </a:prstGeom>
          <a:noFill/>
          <a:ln>
            <a:noFill/>
          </a:ln>
        </p:spPr>
      </p:pic>
      <p:pic>
        <p:nvPicPr>
          <p:cNvPr id="1581" name="Google Shape;1581;p67"/>
          <p:cNvPicPr preferRelativeResize="0"/>
          <p:nvPr/>
        </p:nvPicPr>
        <p:blipFill rotWithShape="1">
          <a:blip r:embed="rId37">
            <a:alphaModFix/>
          </a:blip>
          <a:srcRect/>
          <a:stretch/>
        </p:blipFill>
        <p:spPr>
          <a:xfrm>
            <a:off x="2492385" y="3728056"/>
            <a:ext cx="377709" cy="377709"/>
          </a:xfrm>
          <a:prstGeom prst="rect">
            <a:avLst/>
          </a:prstGeom>
          <a:noFill/>
          <a:ln>
            <a:noFill/>
          </a:ln>
        </p:spPr>
      </p:pic>
      <p:sp>
        <p:nvSpPr>
          <p:cNvPr id="1582" name="Google Shape;1582;p67"/>
          <p:cNvSpPr txBox="1"/>
          <p:nvPr/>
        </p:nvSpPr>
        <p:spPr>
          <a:xfrm>
            <a:off x="2399230" y="4077993"/>
            <a:ext cx="548779" cy="9233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fr-FR" sz="600">
                <a:solidFill>
                  <a:schemeClr val="dk1"/>
                </a:solidFill>
                <a:latin typeface="Arial"/>
                <a:ea typeface="Arial"/>
                <a:cs typeface="Arial"/>
                <a:sym typeface="Arial"/>
              </a:rPr>
              <a:t>Constructeur</a:t>
            </a:r>
            <a:endParaRPr/>
          </a:p>
        </p:txBody>
      </p:sp>
      <p:pic>
        <p:nvPicPr>
          <p:cNvPr id="1583" name="Google Shape;1583;p67"/>
          <p:cNvPicPr preferRelativeResize="0"/>
          <p:nvPr/>
        </p:nvPicPr>
        <p:blipFill rotWithShape="1">
          <a:blip r:embed="rId38">
            <a:alphaModFix/>
          </a:blip>
          <a:srcRect/>
          <a:stretch/>
        </p:blipFill>
        <p:spPr>
          <a:xfrm>
            <a:off x="3641973" y="2762920"/>
            <a:ext cx="425971" cy="483504"/>
          </a:xfrm>
          <a:prstGeom prst="rect">
            <a:avLst/>
          </a:prstGeom>
          <a:solidFill>
            <a:schemeClr val="dk1"/>
          </a:solidFill>
          <a:ln>
            <a:noFill/>
          </a:ln>
        </p:spPr>
      </p:pic>
      <p:pic>
        <p:nvPicPr>
          <p:cNvPr id="1584" name="Google Shape;1584;p67"/>
          <p:cNvPicPr preferRelativeResize="0"/>
          <p:nvPr/>
        </p:nvPicPr>
        <p:blipFill rotWithShape="1">
          <a:blip r:embed="rId39">
            <a:alphaModFix/>
          </a:blip>
          <a:srcRect/>
          <a:stretch/>
        </p:blipFill>
        <p:spPr>
          <a:xfrm>
            <a:off x="368502" y="4771883"/>
            <a:ext cx="415218" cy="412295"/>
          </a:xfrm>
          <a:prstGeom prst="rect">
            <a:avLst/>
          </a:prstGeom>
          <a:noFill/>
          <a:ln>
            <a:noFill/>
          </a:ln>
        </p:spPr>
      </p:pic>
      <p:sp>
        <p:nvSpPr>
          <p:cNvPr id="1585" name="Google Shape;1585;p67"/>
          <p:cNvSpPr txBox="1"/>
          <p:nvPr/>
        </p:nvSpPr>
        <p:spPr>
          <a:xfrm>
            <a:off x="250732" y="5080456"/>
            <a:ext cx="63103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600">
                <a:solidFill>
                  <a:schemeClr val="dk1"/>
                </a:solidFill>
                <a:latin typeface="Arial"/>
                <a:ea typeface="Arial"/>
                <a:cs typeface="Arial"/>
                <a:sym typeface="Arial"/>
              </a:rPr>
              <a:t>Equipe plateforme</a:t>
            </a:r>
            <a:endParaRPr/>
          </a:p>
          <a:p>
            <a:pPr marL="0" marR="0" lvl="0" indent="0" algn="ctr" rtl="0">
              <a:spcBef>
                <a:spcPts val="0"/>
              </a:spcBef>
              <a:spcAft>
                <a:spcPts val="0"/>
              </a:spcAft>
              <a:buNone/>
            </a:pPr>
            <a:r>
              <a:rPr lang="fr-FR" sz="600">
                <a:solidFill>
                  <a:schemeClr val="dk1"/>
                </a:solidFill>
                <a:latin typeface="Arial"/>
                <a:ea typeface="Arial"/>
                <a:cs typeface="Arial"/>
                <a:sym typeface="Arial"/>
              </a:rPr>
              <a:t>cloud</a:t>
            </a:r>
            <a:endParaRPr/>
          </a:p>
        </p:txBody>
      </p:sp>
      <p:pic>
        <p:nvPicPr>
          <p:cNvPr id="1586" name="Google Shape;1586;p67"/>
          <p:cNvPicPr preferRelativeResize="0"/>
          <p:nvPr/>
        </p:nvPicPr>
        <p:blipFill rotWithShape="1">
          <a:blip r:embed="rId40">
            <a:alphaModFix/>
          </a:blip>
          <a:srcRect/>
          <a:stretch/>
        </p:blipFill>
        <p:spPr>
          <a:xfrm>
            <a:off x="1462346" y="4819343"/>
            <a:ext cx="518570" cy="489703"/>
          </a:xfrm>
          <a:prstGeom prst="rect">
            <a:avLst/>
          </a:prstGeom>
          <a:noFill/>
          <a:ln>
            <a:noFill/>
          </a:ln>
        </p:spPr>
      </p:pic>
      <p:pic>
        <p:nvPicPr>
          <p:cNvPr id="1587" name="Google Shape;1587;p67"/>
          <p:cNvPicPr preferRelativeResize="0"/>
          <p:nvPr/>
        </p:nvPicPr>
        <p:blipFill rotWithShape="1">
          <a:blip r:embed="rId41">
            <a:alphaModFix/>
          </a:blip>
          <a:srcRect/>
          <a:stretch/>
        </p:blipFill>
        <p:spPr>
          <a:xfrm>
            <a:off x="2470175" y="4269600"/>
            <a:ext cx="461650" cy="461650"/>
          </a:xfrm>
          <a:prstGeom prst="rect">
            <a:avLst/>
          </a:prstGeom>
          <a:noFill/>
          <a:ln>
            <a:noFill/>
          </a:ln>
        </p:spPr>
      </p:pic>
      <p:pic>
        <p:nvPicPr>
          <p:cNvPr id="1588" name="Google Shape;1588;p67"/>
          <p:cNvPicPr preferRelativeResize="0"/>
          <p:nvPr/>
        </p:nvPicPr>
        <p:blipFill rotWithShape="1">
          <a:blip r:embed="rId42">
            <a:alphaModFix/>
          </a:blip>
          <a:srcRect/>
          <a:stretch/>
        </p:blipFill>
        <p:spPr>
          <a:xfrm>
            <a:off x="2279788" y="4731524"/>
            <a:ext cx="764170" cy="764170"/>
          </a:xfrm>
          <a:prstGeom prst="rect">
            <a:avLst/>
          </a:prstGeom>
          <a:noFill/>
          <a:ln>
            <a:noFill/>
          </a:ln>
        </p:spPr>
      </p:pic>
      <p:pic>
        <p:nvPicPr>
          <p:cNvPr id="1589" name="Google Shape;1589;p67"/>
          <p:cNvPicPr preferRelativeResize="0"/>
          <p:nvPr/>
        </p:nvPicPr>
        <p:blipFill rotWithShape="1">
          <a:blip r:embed="rId43">
            <a:alphaModFix/>
          </a:blip>
          <a:srcRect/>
          <a:stretch/>
        </p:blipFill>
        <p:spPr>
          <a:xfrm>
            <a:off x="8028384" y="87333"/>
            <a:ext cx="1107579" cy="1082569"/>
          </a:xfrm>
          <a:prstGeom prst="rect">
            <a:avLst/>
          </a:prstGeom>
          <a:noFill/>
          <a:ln>
            <a:noFill/>
          </a:ln>
        </p:spPr>
      </p:pic>
      <p:pic>
        <p:nvPicPr>
          <p:cNvPr id="1590" name="Google Shape;1590;p67"/>
          <p:cNvPicPr preferRelativeResize="0"/>
          <p:nvPr/>
        </p:nvPicPr>
        <p:blipFill rotWithShape="1">
          <a:blip r:embed="rId44">
            <a:alphaModFix/>
          </a:blip>
          <a:srcRect/>
          <a:stretch/>
        </p:blipFill>
        <p:spPr>
          <a:xfrm>
            <a:off x="3062216" y="4242429"/>
            <a:ext cx="353599" cy="353599"/>
          </a:xfrm>
          <a:prstGeom prst="rect">
            <a:avLst/>
          </a:prstGeom>
          <a:noFill/>
          <a:ln>
            <a:noFill/>
          </a:ln>
        </p:spPr>
      </p:pic>
      <p:pic>
        <p:nvPicPr>
          <p:cNvPr id="1591" name="Google Shape;1591;p67"/>
          <p:cNvPicPr preferRelativeResize="0"/>
          <p:nvPr/>
        </p:nvPicPr>
        <p:blipFill rotWithShape="1">
          <a:blip r:embed="rId45">
            <a:alphaModFix/>
          </a:blip>
          <a:srcRect/>
          <a:stretch/>
        </p:blipFill>
        <p:spPr>
          <a:xfrm>
            <a:off x="3451633" y="4191643"/>
            <a:ext cx="360361" cy="360361"/>
          </a:xfrm>
          <a:prstGeom prst="rect">
            <a:avLst/>
          </a:prstGeom>
          <a:noFill/>
          <a:ln>
            <a:noFill/>
          </a:ln>
        </p:spPr>
      </p:pic>
      <p:pic>
        <p:nvPicPr>
          <p:cNvPr id="72" name="Google Shape;452;g6c30062fdb_1_409">
            <a:extLst>
              <a:ext uri="{FF2B5EF4-FFF2-40B4-BE49-F238E27FC236}">
                <a16:creationId xmlns:a16="http://schemas.microsoft.com/office/drawing/2014/main" id="{1E75C960-3A6D-1547-850F-932E71F61F01}"/>
              </a:ext>
            </a:extLst>
          </p:cNvPr>
          <p:cNvPicPr preferRelativeResize="0"/>
          <p:nvPr/>
        </p:nvPicPr>
        <p:blipFill rotWithShape="1">
          <a:blip r:embed="rId46">
            <a:alphaModFix/>
          </a:blip>
          <a:srcRect/>
          <a:stretch/>
        </p:blipFill>
        <p:spPr>
          <a:xfrm>
            <a:off x="5901614" y="4824891"/>
            <a:ext cx="719700" cy="710238"/>
          </a:xfrm>
          <a:prstGeom prst="rect">
            <a:avLst/>
          </a:prstGeom>
          <a:solidFill>
            <a:srgbClr val="F2F2F2"/>
          </a:solidFill>
          <a:ln w="28575" cap="flat" cmpd="sng">
            <a:solidFill>
              <a:srgbClr val="781528"/>
            </a:solidFill>
            <a:prstDash val="solid"/>
            <a:round/>
            <a:headEnd type="none" w="sm" len="sm"/>
            <a:tailEnd type="none" w="sm" len="sm"/>
          </a:ln>
        </p:spPr>
      </p:pic>
      <p:pic>
        <p:nvPicPr>
          <p:cNvPr id="73" name="Image 72">
            <a:extLst>
              <a:ext uri="{FF2B5EF4-FFF2-40B4-BE49-F238E27FC236}">
                <a16:creationId xmlns:a16="http://schemas.microsoft.com/office/drawing/2014/main" id="{4EAA7B88-0A5E-C345-9AAA-3620EEB8C119}"/>
              </a:ext>
            </a:extLst>
          </p:cNvPr>
          <p:cNvPicPr>
            <a:picLocks noChangeAspect="1"/>
          </p:cNvPicPr>
          <p:nvPr/>
        </p:nvPicPr>
        <p:blipFill>
          <a:blip r:embed="rId47" cstate="print">
            <a:extLst>
              <a:ext uri="{28A0092B-C50C-407E-A947-70E740481C1C}">
                <a14:useLocalDpi xmlns:a14="http://schemas.microsoft.com/office/drawing/2010/main" val="0"/>
              </a:ext>
            </a:extLst>
          </a:blip>
          <a:stretch>
            <a:fillRect/>
          </a:stretch>
        </p:blipFill>
        <p:spPr>
          <a:xfrm>
            <a:off x="5957231" y="3290913"/>
            <a:ext cx="1082743" cy="9786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
          <p:cNvSpPr txBox="1">
            <a:spLocks noGrp="1"/>
          </p:cNvSpPr>
          <p:nvPr>
            <p:ph type="title"/>
          </p:nvPr>
        </p:nvSpPr>
        <p:spPr>
          <a:xfrm>
            <a:off x="250826" y="121196"/>
            <a:ext cx="7200900" cy="1080667"/>
          </a:xfrm>
          <a:prstGeom prst="rect">
            <a:avLst/>
          </a:prstGeom>
          <a:noFill/>
          <a:ln>
            <a:noFill/>
          </a:ln>
        </p:spPr>
        <p:txBody>
          <a:bodyPr spcFirstLastPara="1" wrap="square" lIns="36000" tIns="36000" rIns="0" bIns="0" anchor="t" anchorCtr="0">
            <a:noAutofit/>
          </a:bodyPr>
          <a:lstStyle/>
          <a:p>
            <a:pPr marL="0" lvl="0" indent="0" algn="l" rtl="0">
              <a:lnSpc>
                <a:spcPct val="100000"/>
              </a:lnSpc>
              <a:spcBef>
                <a:spcPts val="0"/>
              </a:spcBef>
              <a:spcAft>
                <a:spcPts val="0"/>
              </a:spcAft>
              <a:buClr>
                <a:schemeClr val="dk2"/>
              </a:buClr>
              <a:buSzPts val="1800"/>
              <a:buFont typeface="Times New Roman"/>
              <a:buNone/>
            </a:pPr>
            <a:r>
              <a:rPr lang="fr-FR" sz="2800" dirty="0"/>
              <a:t>Table des matières</a:t>
            </a:r>
            <a:endParaRPr sz="2800" dirty="0"/>
          </a:p>
        </p:txBody>
      </p:sp>
      <p:sp>
        <p:nvSpPr>
          <p:cNvPr id="153" name="Google Shape;153;p3"/>
          <p:cNvSpPr txBox="1">
            <a:spLocks noGrp="1"/>
          </p:cNvSpPr>
          <p:nvPr>
            <p:ph type="body" idx="1"/>
          </p:nvPr>
        </p:nvSpPr>
        <p:spPr>
          <a:xfrm>
            <a:off x="250823" y="1562099"/>
            <a:ext cx="8569200" cy="3600600"/>
          </a:xfrm>
          <a:prstGeom prst="rect">
            <a:avLst/>
          </a:prstGeom>
          <a:noFill/>
          <a:ln>
            <a:noFill/>
          </a:ln>
        </p:spPr>
        <p:txBody>
          <a:bodyPr spcFirstLastPara="1" wrap="square" lIns="36000" tIns="0" rIns="0" bIns="0" anchor="t" anchorCtr="0">
            <a:noAutofit/>
          </a:bodyPr>
          <a:lstStyle/>
          <a:p>
            <a:pPr marL="571500" lvl="0" indent="-457200" algn="l" rtl="0">
              <a:lnSpc>
                <a:spcPct val="100000"/>
              </a:lnSpc>
              <a:spcBef>
                <a:spcPts val="2400"/>
              </a:spcBef>
              <a:spcAft>
                <a:spcPts val="0"/>
              </a:spcAft>
              <a:buSzPts val="1800"/>
              <a:buFont typeface="Times New Roman"/>
              <a:buAutoNum type="arabicPeriod"/>
            </a:pPr>
            <a:r>
              <a:rPr lang="fr-FR" sz="2000" u="sng" dirty="0">
                <a:solidFill>
                  <a:schemeClr val="hlink"/>
                </a:solidFill>
                <a:hlinkClick r:id="rId3" action="ppaction://hlinksldjump"/>
              </a:rPr>
              <a:t>Organisation des activités Cloud</a:t>
            </a:r>
            <a:endParaRPr dirty="0"/>
          </a:p>
          <a:p>
            <a:pPr marL="571500" lvl="0" indent="-457200" algn="l" rtl="0">
              <a:lnSpc>
                <a:spcPct val="100000"/>
              </a:lnSpc>
              <a:spcBef>
                <a:spcPts val="2400"/>
              </a:spcBef>
              <a:spcAft>
                <a:spcPts val="0"/>
              </a:spcAft>
              <a:buSzPts val="1800"/>
              <a:buFont typeface="Times New Roman"/>
              <a:buAutoNum type="arabicPeriod"/>
            </a:pPr>
            <a:r>
              <a:rPr lang="fr-FR" sz="2000" u="sng" dirty="0">
                <a:solidFill>
                  <a:schemeClr val="hlink"/>
                </a:solidFill>
                <a:hlinkClick r:id="rId4" action="ppaction://hlinksldjump"/>
              </a:rPr>
              <a:t>Gouvernance du </a:t>
            </a:r>
            <a:r>
              <a:rPr lang="fr-FR" sz="2000" u="sng" dirty="0" err="1">
                <a:solidFill>
                  <a:schemeClr val="hlink"/>
                </a:solidFill>
                <a:hlinkClick r:id="rId4" action="ppaction://hlinksldjump"/>
              </a:rPr>
              <a:t>Run</a:t>
            </a:r>
            <a:endParaRPr sz="2000" dirty="0"/>
          </a:p>
          <a:p>
            <a:pPr marL="571500" lvl="0" indent="-457200" algn="l" rtl="0">
              <a:lnSpc>
                <a:spcPct val="100000"/>
              </a:lnSpc>
              <a:spcBef>
                <a:spcPts val="2400"/>
              </a:spcBef>
              <a:spcAft>
                <a:spcPts val="0"/>
              </a:spcAft>
              <a:buSzPts val="1800"/>
              <a:buFont typeface="Times New Roman"/>
              <a:buAutoNum type="arabicPeriod"/>
            </a:pPr>
            <a:r>
              <a:rPr lang="fr-FR" sz="2000" u="sng" dirty="0">
                <a:solidFill>
                  <a:schemeClr val="hlink"/>
                </a:solidFill>
                <a:hlinkClick r:id="rId5" action="ppaction://hlinksldjump"/>
              </a:rPr>
              <a:t>Outillage du </a:t>
            </a:r>
            <a:r>
              <a:rPr lang="fr-FR" sz="2000" u="sng" dirty="0" err="1">
                <a:solidFill>
                  <a:schemeClr val="hlink"/>
                </a:solidFill>
                <a:hlinkClick r:id="rId5" action="ppaction://hlinksldjump"/>
              </a:rPr>
              <a:t>Run</a:t>
            </a:r>
            <a:endParaRPr sz="2000" dirty="0"/>
          </a:p>
          <a:p>
            <a:pPr marL="571500" lvl="0" indent="-457200" algn="l" rtl="0">
              <a:lnSpc>
                <a:spcPct val="100000"/>
              </a:lnSpc>
              <a:spcBef>
                <a:spcPts val="2400"/>
              </a:spcBef>
              <a:spcAft>
                <a:spcPts val="0"/>
              </a:spcAft>
              <a:buSzPts val="1800"/>
              <a:buFont typeface="Times New Roman"/>
              <a:buAutoNum type="arabicPeriod"/>
            </a:pPr>
            <a:r>
              <a:rPr lang="fr-FR" sz="2000" u="sng" dirty="0">
                <a:solidFill>
                  <a:schemeClr val="hlink"/>
                </a:solidFill>
                <a:hlinkClick r:id="rId6" action="ppaction://hlinksldjump"/>
              </a:rPr>
              <a:t>Gouvernance des Projets Cloud</a:t>
            </a:r>
            <a:endParaRPr sz="2000" dirty="0"/>
          </a:p>
          <a:p>
            <a:pPr marL="571500" lvl="0" indent="-457200" algn="l" rtl="0">
              <a:lnSpc>
                <a:spcPct val="100000"/>
              </a:lnSpc>
              <a:spcBef>
                <a:spcPts val="2400"/>
              </a:spcBef>
              <a:spcAft>
                <a:spcPts val="0"/>
              </a:spcAft>
              <a:buSzPts val="1800"/>
              <a:buFont typeface="Times New Roman"/>
              <a:buAutoNum type="arabicPeriod"/>
            </a:pPr>
            <a:r>
              <a:rPr lang="fr-FR" sz="2000" u="sng" dirty="0">
                <a:solidFill>
                  <a:schemeClr val="hlink"/>
                </a:solidFill>
                <a:hlinkClick r:id="rId7" action="ppaction://hlinksldjump"/>
              </a:rPr>
              <a:t>Gouvernance AWS</a:t>
            </a:r>
            <a:endParaRPr sz="2000" dirty="0"/>
          </a:p>
          <a:p>
            <a:pPr marL="571500" lvl="0" indent="-457200" algn="l" rtl="0">
              <a:lnSpc>
                <a:spcPct val="100000"/>
              </a:lnSpc>
              <a:spcBef>
                <a:spcPts val="2400"/>
              </a:spcBef>
              <a:spcAft>
                <a:spcPts val="0"/>
              </a:spcAft>
              <a:buSzPts val="1800"/>
              <a:buFont typeface="Times New Roman"/>
              <a:buAutoNum type="arabicPeriod"/>
            </a:pPr>
            <a:r>
              <a:rPr lang="fr-FR" sz="2000" u="sng" dirty="0" err="1">
                <a:solidFill>
                  <a:schemeClr val="hlink"/>
                </a:solidFill>
                <a:hlinkClick r:id="rId8" action="ppaction://hlinksldjump"/>
              </a:rPr>
              <a:t>FinOps</a:t>
            </a:r>
            <a:r>
              <a:rPr lang="fr-FR" sz="2000" u="sng" dirty="0">
                <a:solidFill>
                  <a:schemeClr val="hlink"/>
                </a:solidFill>
                <a:hlinkClick r:id="rId8" action="ppaction://hlinksldjump"/>
              </a:rPr>
              <a:t> : Pilotage Financier AWS</a:t>
            </a: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4"/>
          <p:cNvSpPr txBox="1">
            <a:spLocks noGrp="1"/>
          </p:cNvSpPr>
          <p:nvPr>
            <p:ph type="title"/>
          </p:nvPr>
        </p:nvSpPr>
        <p:spPr>
          <a:xfrm>
            <a:off x="250825" y="1836263"/>
            <a:ext cx="5761038" cy="1021237"/>
          </a:xfrm>
          <a:prstGeom prst="rect">
            <a:avLst/>
          </a:prstGeom>
          <a:noFill/>
          <a:ln>
            <a:noFill/>
          </a:ln>
        </p:spPr>
        <p:txBody>
          <a:bodyPr spcFirstLastPara="1" wrap="square" lIns="36000" tIns="36000" rIns="0" bIns="0" anchor="b" anchorCtr="0">
            <a:noAutofit/>
          </a:bodyPr>
          <a:lstStyle/>
          <a:p>
            <a:pPr marL="0" lvl="0" indent="0" algn="l" rtl="0">
              <a:spcBef>
                <a:spcPts val="0"/>
              </a:spcBef>
              <a:spcAft>
                <a:spcPts val="0"/>
              </a:spcAft>
              <a:buClr>
                <a:srgbClr val="FFFFFF"/>
              </a:buClr>
              <a:buSzPts val="3200"/>
              <a:buFont typeface="Times New Roman"/>
              <a:buNone/>
            </a:pPr>
            <a:r>
              <a:rPr lang="fr-FR"/>
              <a:t>Organisation des activités Cloud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6"/>
          <p:cNvSpPr/>
          <p:nvPr/>
        </p:nvSpPr>
        <p:spPr>
          <a:xfrm>
            <a:off x="252913" y="2521156"/>
            <a:ext cx="236914" cy="1438981"/>
          </a:xfrm>
          <a:prstGeom prst="upDownArrow">
            <a:avLst>
              <a:gd name="adj1" fmla="val 50000"/>
              <a:gd name="adj2" fmla="val 50000"/>
            </a:avLst>
          </a:prstGeom>
          <a:solidFill>
            <a:schemeClr val="lt1"/>
          </a:solidFill>
          <a:ln w="25400" cap="flat" cmpd="sng">
            <a:solidFill>
              <a:srgbClr val="F2A1A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64" name="Google Shape;164;p16"/>
          <p:cNvSpPr/>
          <p:nvPr/>
        </p:nvSpPr>
        <p:spPr>
          <a:xfrm>
            <a:off x="6408512" y="4004410"/>
            <a:ext cx="2392856" cy="1122293"/>
          </a:xfrm>
          <a:prstGeom prst="rect">
            <a:avLst/>
          </a:prstGeom>
          <a:solidFill>
            <a:srgbClr val="F6C6CF"/>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2"/>
              </a:solidFill>
              <a:latin typeface="Arial"/>
              <a:ea typeface="Arial"/>
              <a:cs typeface="Arial"/>
              <a:sym typeface="Arial"/>
            </a:endParaRPr>
          </a:p>
        </p:txBody>
      </p:sp>
      <p:cxnSp>
        <p:nvCxnSpPr>
          <p:cNvPr id="165" name="Google Shape;165;p16"/>
          <p:cNvCxnSpPr>
            <a:stCxn id="166" idx="0"/>
            <a:endCxn id="167" idx="2"/>
          </p:cNvCxnSpPr>
          <p:nvPr/>
        </p:nvCxnSpPr>
        <p:spPr>
          <a:xfrm rot="10800000" flipH="1">
            <a:off x="3481001" y="2268438"/>
            <a:ext cx="2575200" cy="1354500"/>
          </a:xfrm>
          <a:prstGeom prst="straightConnector1">
            <a:avLst/>
          </a:prstGeom>
          <a:noFill/>
          <a:ln w="9525" cap="flat" cmpd="sng">
            <a:solidFill>
              <a:srgbClr val="A01731"/>
            </a:solidFill>
            <a:prstDash val="dash"/>
            <a:round/>
            <a:headEnd type="none" w="sm" len="sm"/>
            <a:tailEnd type="triangle" w="med" len="med"/>
          </a:ln>
        </p:spPr>
      </p:cxnSp>
      <p:cxnSp>
        <p:nvCxnSpPr>
          <p:cNvPr id="168" name="Google Shape;168;p16"/>
          <p:cNvCxnSpPr>
            <a:stCxn id="166" idx="1"/>
            <a:endCxn id="169" idx="2"/>
          </p:cNvCxnSpPr>
          <p:nvPr/>
        </p:nvCxnSpPr>
        <p:spPr>
          <a:xfrm rot="10800000" flipH="1">
            <a:off x="2899416" y="2266655"/>
            <a:ext cx="92400" cy="1430100"/>
          </a:xfrm>
          <a:prstGeom prst="straightConnector1">
            <a:avLst/>
          </a:prstGeom>
          <a:noFill/>
          <a:ln w="9525" cap="flat" cmpd="sng">
            <a:solidFill>
              <a:srgbClr val="A01731"/>
            </a:solidFill>
            <a:prstDash val="dash"/>
            <a:round/>
            <a:headEnd type="none" w="sm" len="sm"/>
            <a:tailEnd type="triangle" w="med" len="med"/>
          </a:ln>
        </p:spPr>
      </p:cxnSp>
      <p:cxnSp>
        <p:nvCxnSpPr>
          <p:cNvPr id="170" name="Google Shape;170;p16"/>
          <p:cNvCxnSpPr/>
          <p:nvPr/>
        </p:nvCxnSpPr>
        <p:spPr>
          <a:xfrm rot="10800000" flipH="1">
            <a:off x="6583942" y="4321334"/>
            <a:ext cx="667530" cy="91"/>
          </a:xfrm>
          <a:prstGeom prst="straightConnector1">
            <a:avLst/>
          </a:prstGeom>
          <a:noFill/>
          <a:ln w="9525" cap="flat" cmpd="sng">
            <a:solidFill>
              <a:srgbClr val="A01731"/>
            </a:solidFill>
            <a:prstDash val="dash"/>
            <a:round/>
            <a:headEnd type="none" w="sm" len="sm"/>
            <a:tailEnd type="triangle" w="med" len="med"/>
          </a:ln>
        </p:spPr>
      </p:cxnSp>
      <p:cxnSp>
        <p:nvCxnSpPr>
          <p:cNvPr id="171" name="Google Shape;171;p16"/>
          <p:cNvCxnSpPr>
            <a:stCxn id="166" idx="7"/>
            <a:endCxn id="172" idx="2"/>
          </p:cNvCxnSpPr>
          <p:nvPr/>
        </p:nvCxnSpPr>
        <p:spPr>
          <a:xfrm rot="10800000" flipH="1">
            <a:off x="4062586" y="3486155"/>
            <a:ext cx="1008900" cy="210600"/>
          </a:xfrm>
          <a:prstGeom prst="straightConnector1">
            <a:avLst/>
          </a:prstGeom>
          <a:noFill/>
          <a:ln w="9525" cap="flat" cmpd="sng">
            <a:solidFill>
              <a:srgbClr val="A01731"/>
            </a:solidFill>
            <a:prstDash val="dash"/>
            <a:round/>
            <a:headEnd type="none" w="sm" len="sm"/>
            <a:tailEnd type="triangle" w="med" len="med"/>
          </a:ln>
        </p:spPr>
      </p:cxnSp>
      <p:sp>
        <p:nvSpPr>
          <p:cNvPr id="173" name="Google Shape;173;p16"/>
          <p:cNvSpPr txBox="1">
            <a:spLocks noGrp="1"/>
          </p:cNvSpPr>
          <p:nvPr>
            <p:ph type="title"/>
          </p:nvPr>
        </p:nvSpPr>
        <p:spPr>
          <a:xfrm>
            <a:off x="251520" y="121196"/>
            <a:ext cx="8641654" cy="694318"/>
          </a:xfrm>
          <a:prstGeom prst="rect">
            <a:avLst/>
          </a:prstGeom>
          <a:noFill/>
          <a:ln>
            <a:noFill/>
          </a:ln>
        </p:spPr>
        <p:txBody>
          <a:bodyPr spcFirstLastPara="1" wrap="square" lIns="36000" tIns="36000" rIns="0" bIns="0" anchor="t" anchorCtr="0">
            <a:noAutofit/>
          </a:bodyPr>
          <a:lstStyle/>
          <a:p>
            <a:pPr marL="0" lvl="0" indent="0" algn="l" rtl="0">
              <a:spcBef>
                <a:spcPts val="0"/>
              </a:spcBef>
              <a:spcAft>
                <a:spcPts val="0"/>
              </a:spcAft>
              <a:buClr>
                <a:schemeClr val="dk2"/>
              </a:buClr>
              <a:buSzPts val="2400"/>
              <a:buFont typeface="Times New Roman"/>
              <a:buNone/>
            </a:pPr>
            <a:r>
              <a:rPr lang="fr-FR" dirty="0"/>
              <a:t>L’organisation doit supporter la nouvelle chaîne de valeur de l’IT :  « </a:t>
            </a:r>
            <a:r>
              <a:rPr lang="fr-FR" dirty="0" err="1"/>
              <a:t>Everything</a:t>
            </a:r>
            <a:r>
              <a:rPr lang="fr-FR" dirty="0"/>
              <a:t> as Code »</a:t>
            </a:r>
            <a:endParaRPr dirty="0"/>
          </a:p>
        </p:txBody>
      </p:sp>
      <p:pic>
        <p:nvPicPr>
          <p:cNvPr id="174" name="Google Shape;174;p16"/>
          <p:cNvPicPr preferRelativeResize="0"/>
          <p:nvPr/>
        </p:nvPicPr>
        <p:blipFill rotWithShape="1">
          <a:blip r:embed="rId3">
            <a:alphaModFix/>
          </a:blip>
          <a:srcRect/>
          <a:stretch/>
        </p:blipFill>
        <p:spPr>
          <a:xfrm>
            <a:off x="7900170" y="2881897"/>
            <a:ext cx="495397" cy="495397"/>
          </a:xfrm>
          <a:prstGeom prst="rect">
            <a:avLst/>
          </a:prstGeom>
          <a:noFill/>
          <a:ln>
            <a:noFill/>
          </a:ln>
        </p:spPr>
      </p:pic>
      <p:pic>
        <p:nvPicPr>
          <p:cNvPr id="175" name="Google Shape;175;p16"/>
          <p:cNvPicPr preferRelativeResize="0"/>
          <p:nvPr/>
        </p:nvPicPr>
        <p:blipFill rotWithShape="1">
          <a:blip r:embed="rId4">
            <a:alphaModFix/>
          </a:blip>
          <a:srcRect/>
          <a:stretch/>
        </p:blipFill>
        <p:spPr>
          <a:xfrm>
            <a:off x="8395567" y="2885996"/>
            <a:ext cx="487201" cy="487201"/>
          </a:xfrm>
          <a:prstGeom prst="rect">
            <a:avLst/>
          </a:prstGeom>
          <a:noFill/>
          <a:ln>
            <a:noFill/>
          </a:ln>
        </p:spPr>
      </p:pic>
      <p:sp>
        <p:nvSpPr>
          <p:cNvPr id="176" name="Google Shape;176;p16"/>
          <p:cNvSpPr txBox="1"/>
          <p:nvPr/>
        </p:nvSpPr>
        <p:spPr>
          <a:xfrm>
            <a:off x="7780037" y="3410700"/>
            <a:ext cx="118654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600">
                <a:solidFill>
                  <a:schemeClr val="dk1"/>
                </a:solidFill>
                <a:latin typeface="Arial"/>
                <a:ea typeface="Arial"/>
                <a:cs typeface="Arial"/>
                <a:sym typeface="Arial"/>
              </a:rPr>
              <a:t>Nos clients</a:t>
            </a:r>
            <a:endParaRPr sz="1600">
              <a:solidFill>
                <a:schemeClr val="dk1"/>
              </a:solidFill>
              <a:latin typeface="Arial"/>
              <a:ea typeface="Arial"/>
              <a:cs typeface="Arial"/>
              <a:sym typeface="Arial"/>
            </a:endParaRPr>
          </a:p>
        </p:txBody>
      </p:sp>
      <p:sp>
        <p:nvSpPr>
          <p:cNvPr id="177" name="Google Shape;177;p16"/>
          <p:cNvSpPr/>
          <p:nvPr/>
        </p:nvSpPr>
        <p:spPr>
          <a:xfrm>
            <a:off x="895987" y="4324557"/>
            <a:ext cx="1522592" cy="80537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400">
                <a:solidFill>
                  <a:schemeClr val="dk2"/>
                </a:solidFill>
                <a:latin typeface="Arial"/>
                <a:ea typeface="Arial"/>
                <a:cs typeface="Arial"/>
                <a:sym typeface="Arial"/>
              </a:rPr>
              <a:t>HW OS Network Storage</a:t>
            </a:r>
            <a:endParaRPr/>
          </a:p>
          <a:p>
            <a:pPr marL="0" marR="0" lvl="0" indent="0" algn="ctr" rtl="0">
              <a:spcBef>
                <a:spcPts val="0"/>
              </a:spcBef>
              <a:spcAft>
                <a:spcPts val="0"/>
              </a:spcAft>
              <a:buNone/>
            </a:pPr>
            <a:r>
              <a:rPr lang="fr-FR" sz="1400">
                <a:solidFill>
                  <a:schemeClr val="dk2"/>
                </a:solidFill>
                <a:latin typeface="Arial"/>
                <a:ea typeface="Arial"/>
                <a:cs typeface="Arial"/>
                <a:sym typeface="Arial"/>
              </a:rPr>
              <a:t>IaaS / PaaS</a:t>
            </a:r>
            <a:endParaRPr sz="1400">
              <a:solidFill>
                <a:schemeClr val="dk2"/>
              </a:solidFill>
              <a:latin typeface="Arial"/>
              <a:ea typeface="Arial"/>
              <a:cs typeface="Arial"/>
              <a:sym typeface="Arial"/>
            </a:endParaRPr>
          </a:p>
        </p:txBody>
      </p:sp>
      <p:sp>
        <p:nvSpPr>
          <p:cNvPr id="178" name="Google Shape;178;p16"/>
          <p:cNvSpPr/>
          <p:nvPr/>
        </p:nvSpPr>
        <p:spPr>
          <a:xfrm>
            <a:off x="2646771" y="4348230"/>
            <a:ext cx="1983073" cy="80537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400">
                <a:solidFill>
                  <a:schemeClr val="dk2"/>
                </a:solidFill>
                <a:latin typeface="Arial"/>
                <a:ea typeface="Arial"/>
                <a:cs typeface="Arial"/>
                <a:sym typeface="Arial"/>
              </a:rPr>
              <a:t>Spécifiques (Sécurité, Supervision, Logs, ... )</a:t>
            </a:r>
            <a:endParaRPr sz="1400">
              <a:solidFill>
                <a:schemeClr val="dk2"/>
              </a:solidFill>
              <a:latin typeface="Arial"/>
              <a:ea typeface="Arial"/>
              <a:cs typeface="Arial"/>
              <a:sym typeface="Arial"/>
            </a:endParaRPr>
          </a:p>
        </p:txBody>
      </p:sp>
      <p:sp>
        <p:nvSpPr>
          <p:cNvPr id="179" name="Google Shape;179;p16"/>
          <p:cNvSpPr/>
          <p:nvPr/>
        </p:nvSpPr>
        <p:spPr>
          <a:xfrm>
            <a:off x="4892743" y="4331170"/>
            <a:ext cx="1129535" cy="80537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400">
                <a:solidFill>
                  <a:schemeClr val="dk2"/>
                </a:solidFill>
                <a:latin typeface="Arial"/>
                <a:ea typeface="Arial"/>
                <a:cs typeface="Arial"/>
                <a:sym typeface="Arial"/>
              </a:rPr>
              <a:t>Tests Plateforme</a:t>
            </a:r>
            <a:endParaRPr sz="1400">
              <a:solidFill>
                <a:schemeClr val="dk2"/>
              </a:solidFill>
              <a:latin typeface="Arial"/>
              <a:ea typeface="Arial"/>
              <a:cs typeface="Arial"/>
              <a:sym typeface="Arial"/>
            </a:endParaRPr>
          </a:p>
        </p:txBody>
      </p:sp>
      <p:sp>
        <p:nvSpPr>
          <p:cNvPr id="180" name="Google Shape;180;p16"/>
          <p:cNvSpPr/>
          <p:nvPr/>
        </p:nvSpPr>
        <p:spPr>
          <a:xfrm>
            <a:off x="1840964" y="1680640"/>
            <a:ext cx="601557" cy="5928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400">
                <a:solidFill>
                  <a:schemeClr val="dk2"/>
                </a:solidFill>
                <a:latin typeface="Arial"/>
                <a:ea typeface="Arial"/>
                <a:cs typeface="Arial"/>
                <a:sym typeface="Arial"/>
              </a:rPr>
              <a:t>Dev</a:t>
            </a:r>
            <a:endParaRPr sz="1400">
              <a:solidFill>
                <a:schemeClr val="dk2"/>
              </a:solidFill>
              <a:latin typeface="Arial"/>
              <a:ea typeface="Arial"/>
              <a:cs typeface="Arial"/>
              <a:sym typeface="Arial"/>
            </a:endParaRPr>
          </a:p>
        </p:txBody>
      </p:sp>
      <p:sp>
        <p:nvSpPr>
          <p:cNvPr id="181" name="Google Shape;181;p16"/>
          <p:cNvSpPr/>
          <p:nvPr/>
        </p:nvSpPr>
        <p:spPr>
          <a:xfrm>
            <a:off x="4482321" y="1678374"/>
            <a:ext cx="937599" cy="5928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400">
                <a:solidFill>
                  <a:schemeClr val="dk2"/>
                </a:solidFill>
                <a:latin typeface="Arial"/>
                <a:ea typeface="Arial"/>
                <a:cs typeface="Arial"/>
                <a:sym typeface="Arial"/>
              </a:rPr>
              <a:t>Package</a:t>
            </a:r>
            <a:endParaRPr sz="1400">
              <a:solidFill>
                <a:schemeClr val="dk2"/>
              </a:solidFill>
              <a:latin typeface="Arial"/>
              <a:ea typeface="Arial"/>
              <a:cs typeface="Arial"/>
              <a:sym typeface="Arial"/>
            </a:endParaRPr>
          </a:p>
        </p:txBody>
      </p:sp>
      <p:sp>
        <p:nvSpPr>
          <p:cNvPr id="166" name="Google Shape;166;p16"/>
          <p:cNvSpPr/>
          <p:nvPr/>
        </p:nvSpPr>
        <p:spPr>
          <a:xfrm>
            <a:off x="2658515" y="3622938"/>
            <a:ext cx="1644972" cy="50405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a:solidFill>
                  <a:srgbClr val="FFFFFF"/>
                </a:solidFill>
                <a:latin typeface="Arial"/>
                <a:ea typeface="Arial"/>
                <a:cs typeface="Arial"/>
                <a:sym typeface="Arial"/>
              </a:rPr>
              <a:t>Templates Self Service</a:t>
            </a:r>
            <a:endParaRPr sz="1200">
              <a:solidFill>
                <a:srgbClr val="FFFFFF"/>
              </a:solidFill>
              <a:latin typeface="Arial"/>
              <a:ea typeface="Arial"/>
              <a:cs typeface="Arial"/>
              <a:sym typeface="Arial"/>
            </a:endParaRPr>
          </a:p>
        </p:txBody>
      </p:sp>
      <p:sp>
        <p:nvSpPr>
          <p:cNvPr id="182" name="Google Shape;182;p16"/>
          <p:cNvSpPr/>
          <p:nvPr/>
        </p:nvSpPr>
        <p:spPr>
          <a:xfrm>
            <a:off x="2438480" y="4636977"/>
            <a:ext cx="208291" cy="152634"/>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83" name="Google Shape;183;p16"/>
          <p:cNvSpPr/>
          <p:nvPr/>
        </p:nvSpPr>
        <p:spPr>
          <a:xfrm>
            <a:off x="4661225" y="4653409"/>
            <a:ext cx="227051" cy="169860"/>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67" name="Google Shape;167;p16"/>
          <p:cNvSpPr/>
          <p:nvPr/>
        </p:nvSpPr>
        <p:spPr>
          <a:xfrm>
            <a:off x="5596256" y="1675608"/>
            <a:ext cx="919609" cy="5928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400">
                <a:solidFill>
                  <a:schemeClr val="dk2"/>
                </a:solidFill>
                <a:latin typeface="Arial"/>
                <a:ea typeface="Arial"/>
                <a:cs typeface="Arial"/>
                <a:sym typeface="Arial"/>
              </a:rPr>
              <a:t>Deploy</a:t>
            </a:r>
            <a:br>
              <a:rPr lang="fr-FR" sz="1400">
                <a:solidFill>
                  <a:schemeClr val="dk2"/>
                </a:solidFill>
                <a:latin typeface="Arial"/>
                <a:ea typeface="Arial"/>
                <a:cs typeface="Arial"/>
                <a:sym typeface="Arial"/>
              </a:rPr>
            </a:br>
            <a:r>
              <a:rPr lang="fr-FR" sz="1400">
                <a:solidFill>
                  <a:schemeClr val="dk2"/>
                </a:solidFill>
                <a:latin typeface="Arial"/>
                <a:ea typeface="Arial"/>
                <a:cs typeface="Arial"/>
                <a:sym typeface="Arial"/>
              </a:rPr>
              <a:t>Recette</a:t>
            </a:r>
            <a:endParaRPr sz="1400">
              <a:solidFill>
                <a:schemeClr val="dk2"/>
              </a:solidFill>
              <a:latin typeface="Arial"/>
              <a:ea typeface="Arial"/>
              <a:cs typeface="Arial"/>
              <a:sym typeface="Arial"/>
            </a:endParaRPr>
          </a:p>
        </p:txBody>
      </p:sp>
      <p:sp>
        <p:nvSpPr>
          <p:cNvPr id="184" name="Google Shape;184;p16"/>
          <p:cNvSpPr/>
          <p:nvPr/>
        </p:nvSpPr>
        <p:spPr>
          <a:xfrm>
            <a:off x="6701841" y="1667747"/>
            <a:ext cx="837971" cy="5928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400">
                <a:solidFill>
                  <a:schemeClr val="dk2"/>
                </a:solidFill>
                <a:latin typeface="Arial"/>
                <a:ea typeface="Arial"/>
                <a:cs typeface="Arial"/>
                <a:sym typeface="Arial"/>
              </a:rPr>
              <a:t>Tests </a:t>
            </a:r>
            <a:br>
              <a:rPr lang="fr-FR" sz="1400">
                <a:solidFill>
                  <a:schemeClr val="dk2"/>
                </a:solidFill>
                <a:latin typeface="Arial"/>
                <a:ea typeface="Arial"/>
                <a:cs typeface="Arial"/>
                <a:sym typeface="Arial"/>
              </a:rPr>
            </a:br>
            <a:r>
              <a:rPr lang="fr-FR" sz="1400">
                <a:solidFill>
                  <a:schemeClr val="dk2"/>
                </a:solidFill>
                <a:latin typeface="Arial"/>
                <a:ea typeface="Arial"/>
                <a:cs typeface="Arial"/>
                <a:sym typeface="Arial"/>
              </a:rPr>
              <a:t>Recette</a:t>
            </a:r>
            <a:endParaRPr sz="1400">
              <a:solidFill>
                <a:schemeClr val="dk2"/>
              </a:solidFill>
              <a:latin typeface="Arial"/>
              <a:ea typeface="Arial"/>
              <a:cs typeface="Arial"/>
              <a:sym typeface="Arial"/>
            </a:endParaRPr>
          </a:p>
        </p:txBody>
      </p:sp>
      <p:sp>
        <p:nvSpPr>
          <p:cNvPr id="172" name="Google Shape;172;p16"/>
          <p:cNvSpPr/>
          <p:nvPr/>
        </p:nvSpPr>
        <p:spPr>
          <a:xfrm>
            <a:off x="4572000" y="2936867"/>
            <a:ext cx="999263" cy="54917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400">
                <a:solidFill>
                  <a:schemeClr val="dk2"/>
                </a:solidFill>
                <a:latin typeface="Arial"/>
                <a:ea typeface="Arial"/>
                <a:cs typeface="Arial"/>
                <a:sym typeface="Arial"/>
              </a:rPr>
              <a:t>Deploy Prod</a:t>
            </a:r>
            <a:endParaRPr sz="1400">
              <a:solidFill>
                <a:schemeClr val="dk2"/>
              </a:solidFill>
              <a:latin typeface="Arial"/>
              <a:ea typeface="Arial"/>
              <a:cs typeface="Arial"/>
              <a:sym typeface="Arial"/>
            </a:endParaRPr>
          </a:p>
        </p:txBody>
      </p:sp>
      <p:sp>
        <p:nvSpPr>
          <p:cNvPr id="185" name="Google Shape;185;p16"/>
          <p:cNvSpPr/>
          <p:nvPr/>
        </p:nvSpPr>
        <p:spPr>
          <a:xfrm>
            <a:off x="5778755" y="2953076"/>
            <a:ext cx="786733" cy="54917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400">
                <a:solidFill>
                  <a:schemeClr val="dk2"/>
                </a:solidFill>
                <a:latin typeface="Arial"/>
                <a:ea typeface="Arial"/>
                <a:cs typeface="Arial"/>
                <a:sym typeface="Arial"/>
              </a:rPr>
              <a:t>Tests</a:t>
            </a:r>
            <a:endParaRPr sz="1400">
              <a:solidFill>
                <a:schemeClr val="dk2"/>
              </a:solidFill>
              <a:latin typeface="Arial"/>
              <a:ea typeface="Arial"/>
              <a:cs typeface="Arial"/>
              <a:sym typeface="Arial"/>
            </a:endParaRPr>
          </a:p>
          <a:p>
            <a:pPr marL="0" marR="0" lvl="0" indent="0" algn="ctr" rtl="0">
              <a:spcBef>
                <a:spcPts val="0"/>
              </a:spcBef>
              <a:spcAft>
                <a:spcPts val="0"/>
              </a:spcAft>
              <a:buNone/>
            </a:pPr>
            <a:r>
              <a:rPr lang="fr-FR" sz="1400">
                <a:solidFill>
                  <a:schemeClr val="dk2"/>
                </a:solidFill>
                <a:latin typeface="Arial"/>
                <a:ea typeface="Arial"/>
                <a:cs typeface="Arial"/>
                <a:sym typeface="Arial"/>
              </a:rPr>
              <a:t>Prod</a:t>
            </a:r>
            <a:endParaRPr sz="1400">
              <a:solidFill>
                <a:schemeClr val="dk2"/>
              </a:solidFill>
              <a:latin typeface="Arial"/>
              <a:ea typeface="Arial"/>
              <a:cs typeface="Arial"/>
              <a:sym typeface="Arial"/>
            </a:endParaRPr>
          </a:p>
        </p:txBody>
      </p:sp>
      <p:sp>
        <p:nvSpPr>
          <p:cNvPr id="186" name="Google Shape;186;p16"/>
          <p:cNvSpPr/>
          <p:nvPr/>
        </p:nvSpPr>
        <p:spPr>
          <a:xfrm>
            <a:off x="6771815" y="2936866"/>
            <a:ext cx="961114" cy="54917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400">
                <a:solidFill>
                  <a:schemeClr val="dk2"/>
                </a:solidFill>
                <a:latin typeface="Arial"/>
                <a:ea typeface="Arial"/>
                <a:cs typeface="Arial"/>
                <a:sym typeface="Arial"/>
              </a:rPr>
              <a:t>Activation Service</a:t>
            </a:r>
            <a:endParaRPr sz="1400">
              <a:solidFill>
                <a:schemeClr val="dk2"/>
              </a:solidFill>
              <a:latin typeface="Arial"/>
              <a:ea typeface="Arial"/>
              <a:cs typeface="Arial"/>
              <a:sym typeface="Arial"/>
            </a:endParaRPr>
          </a:p>
        </p:txBody>
      </p:sp>
      <p:sp>
        <p:nvSpPr>
          <p:cNvPr id="187" name="Google Shape;187;p16"/>
          <p:cNvSpPr/>
          <p:nvPr/>
        </p:nvSpPr>
        <p:spPr>
          <a:xfrm>
            <a:off x="2451734" y="1914992"/>
            <a:ext cx="176050" cy="169860"/>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88" name="Google Shape;188;p16"/>
          <p:cNvSpPr/>
          <p:nvPr/>
        </p:nvSpPr>
        <p:spPr>
          <a:xfrm>
            <a:off x="4320744" y="1914992"/>
            <a:ext cx="176050" cy="169860"/>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89" name="Google Shape;189;p16"/>
          <p:cNvSpPr/>
          <p:nvPr/>
        </p:nvSpPr>
        <p:spPr>
          <a:xfrm>
            <a:off x="5407862" y="1887096"/>
            <a:ext cx="176050" cy="169860"/>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90" name="Google Shape;190;p16"/>
          <p:cNvSpPr/>
          <p:nvPr/>
        </p:nvSpPr>
        <p:spPr>
          <a:xfrm>
            <a:off x="6543213" y="1887095"/>
            <a:ext cx="176050" cy="169860"/>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91" name="Google Shape;191;p16"/>
          <p:cNvSpPr/>
          <p:nvPr/>
        </p:nvSpPr>
        <p:spPr>
          <a:xfrm>
            <a:off x="5609076" y="3140326"/>
            <a:ext cx="176050" cy="169860"/>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92" name="Google Shape;192;p16"/>
          <p:cNvSpPr/>
          <p:nvPr/>
        </p:nvSpPr>
        <p:spPr>
          <a:xfrm>
            <a:off x="6583657" y="3142891"/>
            <a:ext cx="176050" cy="169860"/>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93" name="Google Shape;193;p16"/>
          <p:cNvSpPr/>
          <p:nvPr/>
        </p:nvSpPr>
        <p:spPr>
          <a:xfrm>
            <a:off x="7773297" y="3129595"/>
            <a:ext cx="176050" cy="169860"/>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94" name="Google Shape;194;p16"/>
          <p:cNvSpPr/>
          <p:nvPr/>
        </p:nvSpPr>
        <p:spPr>
          <a:xfrm flipH="1">
            <a:off x="4303486" y="3806529"/>
            <a:ext cx="1154023" cy="514804"/>
          </a:xfrm>
          <a:prstGeom prst="bentArrow">
            <a:avLst>
              <a:gd name="adj1" fmla="val 13313"/>
              <a:gd name="adj2" fmla="val 13097"/>
              <a:gd name="adj3" fmla="val 19580"/>
              <a:gd name="adj4" fmla="val 4375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95" name="Google Shape;195;p16"/>
          <p:cNvSpPr/>
          <p:nvPr/>
        </p:nvSpPr>
        <p:spPr>
          <a:xfrm rot="10800000">
            <a:off x="5907142" y="2303890"/>
            <a:ext cx="587990" cy="449689"/>
          </a:xfrm>
          <a:prstGeom prst="bentArrow">
            <a:avLst>
              <a:gd name="adj1" fmla="val 17104"/>
              <a:gd name="adj2" fmla="val 20188"/>
              <a:gd name="adj3" fmla="val 0"/>
              <a:gd name="adj4" fmla="val 4375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96" name="Google Shape;196;p16"/>
          <p:cNvSpPr/>
          <p:nvPr/>
        </p:nvSpPr>
        <p:spPr>
          <a:xfrm rot="-5400000" flipH="1">
            <a:off x="5385187" y="2257959"/>
            <a:ext cx="289975" cy="1036594"/>
          </a:xfrm>
          <a:prstGeom prst="bentArrow">
            <a:avLst>
              <a:gd name="adj1" fmla="val 24627"/>
              <a:gd name="adj2" fmla="val 31998"/>
              <a:gd name="adj3" fmla="val 36218"/>
              <a:gd name="adj4" fmla="val 30331"/>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97" name="Google Shape;197;p16"/>
          <p:cNvSpPr txBox="1"/>
          <p:nvPr/>
        </p:nvSpPr>
        <p:spPr>
          <a:xfrm>
            <a:off x="90600" y="1045376"/>
            <a:ext cx="9225104" cy="532574"/>
          </a:xfrm>
          <a:prstGeom prst="rect">
            <a:avLst/>
          </a:prstGeom>
          <a:noFill/>
          <a:ln>
            <a:noFill/>
          </a:ln>
        </p:spPr>
        <p:txBody>
          <a:bodyPr spcFirstLastPara="1" wrap="square" lIns="72000" tIns="36000" rIns="72000" bIns="36000" anchor="t" anchorCtr="0">
            <a:normAutofit fontScale="92500" lnSpcReduction="10000"/>
          </a:bodyPr>
          <a:lstStyle/>
          <a:p>
            <a:pPr lvl="0">
              <a:spcBef>
                <a:spcPts val="600"/>
              </a:spcBef>
            </a:pPr>
            <a:r>
              <a:rPr lang="fr-FR" sz="1200" dirty="0"/>
              <a:t>Changement de paradigme : </a:t>
            </a:r>
            <a:r>
              <a:rPr lang="fr-FR" sz="1200" dirty="0">
                <a:solidFill>
                  <a:schemeClr val="dk1"/>
                </a:solidFill>
                <a:latin typeface="Arial"/>
                <a:ea typeface="Arial"/>
                <a:cs typeface="Arial"/>
                <a:sym typeface="Arial"/>
              </a:rPr>
              <a:t>Grâce au cloud public et à l’automatisation on </a:t>
            </a:r>
            <a:r>
              <a:rPr lang="fr-FR" sz="1200" dirty="0" err="1">
                <a:solidFill>
                  <a:schemeClr val="dk1"/>
                </a:solidFill>
                <a:latin typeface="Arial"/>
                <a:ea typeface="Arial"/>
                <a:cs typeface="Arial"/>
                <a:sym typeface="Arial"/>
              </a:rPr>
              <a:t>premise</a:t>
            </a:r>
            <a:r>
              <a:rPr lang="fr-FR" sz="1200" dirty="0">
                <a:solidFill>
                  <a:schemeClr val="dk1"/>
                </a:solidFill>
                <a:latin typeface="Arial"/>
                <a:ea typeface="Arial"/>
                <a:cs typeface="Arial"/>
                <a:sym typeface="Arial"/>
              </a:rPr>
              <a:t>, tout devient déclaratif et s’exprime sous forme de code !</a:t>
            </a:r>
            <a:endParaRPr sz="1200" dirty="0">
              <a:solidFill>
                <a:schemeClr val="dk1"/>
              </a:solidFill>
              <a:latin typeface="Arial"/>
              <a:ea typeface="Arial"/>
              <a:cs typeface="Arial"/>
              <a:sym typeface="Arial"/>
            </a:endParaRPr>
          </a:p>
          <a:p>
            <a:pPr marL="0" marR="0" lvl="0" indent="0" algn="l" rtl="0">
              <a:spcBef>
                <a:spcPts val="600"/>
              </a:spcBef>
              <a:spcAft>
                <a:spcPts val="0"/>
              </a:spcAft>
              <a:buNone/>
            </a:pPr>
            <a:r>
              <a:rPr lang="fr-FR" sz="1200" dirty="0">
                <a:solidFill>
                  <a:schemeClr val="dk1"/>
                </a:solidFill>
                <a:latin typeface="Arial"/>
                <a:ea typeface="Arial"/>
                <a:cs typeface="Arial"/>
                <a:sym typeface="Arial"/>
              </a:rPr>
              <a:t>La « chaîne CI/CD* » est l’usine logicielle qui orchestre la chaîne de valeur pour automatiser de bout en bout la livraison de solutions IT</a:t>
            </a:r>
            <a:endParaRPr sz="1200" dirty="0">
              <a:solidFill>
                <a:schemeClr val="dk1"/>
              </a:solidFill>
              <a:latin typeface="Arial"/>
              <a:ea typeface="Arial"/>
              <a:cs typeface="Arial"/>
              <a:sym typeface="Arial"/>
            </a:endParaRPr>
          </a:p>
        </p:txBody>
      </p:sp>
      <p:sp>
        <p:nvSpPr>
          <p:cNvPr id="198" name="Google Shape;198;p16"/>
          <p:cNvSpPr txBox="1"/>
          <p:nvPr/>
        </p:nvSpPr>
        <p:spPr>
          <a:xfrm>
            <a:off x="878349" y="3752060"/>
            <a:ext cx="105028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a:solidFill>
                  <a:schemeClr val="dk1"/>
                </a:solidFill>
                <a:latin typeface="Arial"/>
                <a:ea typeface="Arial"/>
                <a:cs typeface="Arial"/>
                <a:sym typeface="Arial"/>
              </a:rPr>
              <a:t>Equipe </a:t>
            </a:r>
            <a:br>
              <a:rPr lang="fr-FR" sz="1400">
                <a:solidFill>
                  <a:schemeClr val="dk1"/>
                </a:solidFill>
                <a:latin typeface="Arial"/>
                <a:ea typeface="Arial"/>
                <a:cs typeface="Arial"/>
                <a:sym typeface="Arial"/>
              </a:rPr>
            </a:br>
            <a:r>
              <a:rPr lang="fr-FR" sz="1400">
                <a:solidFill>
                  <a:schemeClr val="dk1"/>
                </a:solidFill>
                <a:latin typeface="Arial"/>
                <a:ea typeface="Arial"/>
                <a:cs typeface="Arial"/>
                <a:sym typeface="Arial"/>
              </a:rPr>
              <a:t>Plateforme</a:t>
            </a:r>
            <a:endParaRPr sz="1400">
              <a:solidFill>
                <a:schemeClr val="dk1"/>
              </a:solidFill>
              <a:latin typeface="Arial"/>
              <a:ea typeface="Arial"/>
              <a:cs typeface="Arial"/>
              <a:sym typeface="Arial"/>
            </a:endParaRPr>
          </a:p>
        </p:txBody>
      </p:sp>
      <p:sp>
        <p:nvSpPr>
          <p:cNvPr id="199" name="Google Shape;199;p16"/>
          <p:cNvSpPr txBox="1"/>
          <p:nvPr/>
        </p:nvSpPr>
        <p:spPr>
          <a:xfrm>
            <a:off x="860876" y="2306868"/>
            <a:ext cx="82028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400">
                <a:solidFill>
                  <a:schemeClr val="dk1"/>
                </a:solidFill>
                <a:latin typeface="Arial"/>
                <a:ea typeface="Arial"/>
                <a:cs typeface="Arial"/>
                <a:sym typeface="Arial"/>
              </a:rPr>
              <a:t>Equipe </a:t>
            </a:r>
            <a:br>
              <a:rPr lang="fr-FR" sz="1400">
                <a:solidFill>
                  <a:schemeClr val="dk1"/>
                </a:solidFill>
                <a:latin typeface="Arial"/>
                <a:ea typeface="Arial"/>
                <a:cs typeface="Arial"/>
                <a:sym typeface="Arial"/>
              </a:rPr>
            </a:br>
            <a:r>
              <a:rPr lang="fr-FR" sz="1400">
                <a:solidFill>
                  <a:schemeClr val="dk1"/>
                </a:solidFill>
                <a:latin typeface="Arial"/>
                <a:ea typeface="Arial"/>
                <a:cs typeface="Arial"/>
                <a:sym typeface="Arial"/>
              </a:rPr>
              <a:t>Projet</a:t>
            </a:r>
            <a:endParaRPr sz="1400">
              <a:solidFill>
                <a:schemeClr val="dk1"/>
              </a:solidFill>
              <a:latin typeface="Arial"/>
              <a:ea typeface="Arial"/>
              <a:cs typeface="Arial"/>
              <a:sym typeface="Arial"/>
            </a:endParaRPr>
          </a:p>
        </p:txBody>
      </p:sp>
      <p:pic>
        <p:nvPicPr>
          <p:cNvPr id="200" name="Google Shape;200;p16"/>
          <p:cNvPicPr preferRelativeResize="0"/>
          <p:nvPr/>
        </p:nvPicPr>
        <p:blipFill rotWithShape="1">
          <a:blip r:embed="rId5">
            <a:alphaModFix/>
          </a:blip>
          <a:srcRect/>
          <a:stretch/>
        </p:blipFill>
        <p:spPr>
          <a:xfrm flipH="1">
            <a:off x="113589" y="1734333"/>
            <a:ext cx="464674" cy="426985"/>
          </a:xfrm>
          <a:prstGeom prst="rect">
            <a:avLst/>
          </a:prstGeom>
          <a:noFill/>
          <a:ln>
            <a:noFill/>
          </a:ln>
        </p:spPr>
      </p:pic>
      <p:pic>
        <p:nvPicPr>
          <p:cNvPr id="201" name="Google Shape;201;p16"/>
          <p:cNvPicPr preferRelativeResize="0"/>
          <p:nvPr/>
        </p:nvPicPr>
        <p:blipFill rotWithShape="1">
          <a:blip r:embed="rId6">
            <a:alphaModFix/>
          </a:blip>
          <a:srcRect/>
          <a:stretch/>
        </p:blipFill>
        <p:spPr>
          <a:xfrm>
            <a:off x="199180" y="4477628"/>
            <a:ext cx="512454" cy="512454"/>
          </a:xfrm>
          <a:prstGeom prst="rect">
            <a:avLst/>
          </a:prstGeom>
          <a:noFill/>
          <a:ln>
            <a:noFill/>
          </a:ln>
        </p:spPr>
      </p:pic>
      <p:sp>
        <p:nvSpPr>
          <p:cNvPr id="202" name="Google Shape;202;p16"/>
          <p:cNvSpPr/>
          <p:nvPr/>
        </p:nvSpPr>
        <p:spPr>
          <a:xfrm>
            <a:off x="90600" y="1669091"/>
            <a:ext cx="664717" cy="3457612"/>
          </a:xfrm>
          <a:prstGeom prst="rect">
            <a:avLst/>
          </a:prstGeom>
          <a:noFill/>
          <a:ln w="25400" cap="flat" cmpd="sng">
            <a:solidFill>
              <a:schemeClr val="dk2"/>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169" name="Google Shape;169;p16"/>
          <p:cNvSpPr/>
          <p:nvPr/>
        </p:nvSpPr>
        <p:spPr>
          <a:xfrm>
            <a:off x="2605961" y="1673844"/>
            <a:ext cx="771498" cy="5928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400">
                <a:solidFill>
                  <a:schemeClr val="dk2"/>
                </a:solidFill>
                <a:latin typeface="Arial"/>
                <a:ea typeface="Arial"/>
                <a:cs typeface="Arial"/>
                <a:sym typeface="Arial"/>
              </a:rPr>
              <a:t>Deploy Dev</a:t>
            </a:r>
            <a:endParaRPr sz="1400">
              <a:solidFill>
                <a:schemeClr val="dk2"/>
              </a:solidFill>
              <a:latin typeface="Arial"/>
              <a:ea typeface="Arial"/>
              <a:cs typeface="Arial"/>
              <a:sym typeface="Arial"/>
            </a:endParaRPr>
          </a:p>
        </p:txBody>
      </p:sp>
      <p:sp>
        <p:nvSpPr>
          <p:cNvPr id="203" name="Google Shape;203;p16"/>
          <p:cNvSpPr/>
          <p:nvPr/>
        </p:nvSpPr>
        <p:spPr>
          <a:xfrm>
            <a:off x="3602479" y="1677948"/>
            <a:ext cx="728537" cy="5928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400">
                <a:solidFill>
                  <a:schemeClr val="dk2"/>
                </a:solidFill>
                <a:latin typeface="Arial"/>
                <a:ea typeface="Arial"/>
                <a:cs typeface="Arial"/>
                <a:sym typeface="Arial"/>
              </a:rPr>
              <a:t>Tests </a:t>
            </a:r>
            <a:br>
              <a:rPr lang="fr-FR" sz="1400">
                <a:solidFill>
                  <a:schemeClr val="dk2"/>
                </a:solidFill>
                <a:latin typeface="Arial"/>
                <a:ea typeface="Arial"/>
                <a:cs typeface="Arial"/>
                <a:sym typeface="Arial"/>
              </a:rPr>
            </a:br>
            <a:r>
              <a:rPr lang="fr-FR" sz="1400">
                <a:solidFill>
                  <a:schemeClr val="dk2"/>
                </a:solidFill>
                <a:latin typeface="Arial"/>
                <a:ea typeface="Arial"/>
                <a:cs typeface="Arial"/>
                <a:sym typeface="Arial"/>
              </a:rPr>
              <a:t>Dev</a:t>
            </a:r>
            <a:endParaRPr sz="1400">
              <a:solidFill>
                <a:schemeClr val="dk2"/>
              </a:solidFill>
              <a:latin typeface="Arial"/>
              <a:ea typeface="Arial"/>
              <a:cs typeface="Arial"/>
              <a:sym typeface="Arial"/>
            </a:endParaRPr>
          </a:p>
        </p:txBody>
      </p:sp>
      <p:sp>
        <p:nvSpPr>
          <p:cNvPr id="204" name="Google Shape;204;p16"/>
          <p:cNvSpPr/>
          <p:nvPr/>
        </p:nvSpPr>
        <p:spPr>
          <a:xfrm>
            <a:off x="3405397" y="1893397"/>
            <a:ext cx="176050" cy="169860"/>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05" name="Google Shape;205;p16"/>
          <p:cNvSpPr/>
          <p:nvPr/>
        </p:nvSpPr>
        <p:spPr>
          <a:xfrm>
            <a:off x="6609508" y="4725242"/>
            <a:ext cx="655578" cy="169860"/>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06" name="Google Shape;206;p16"/>
          <p:cNvSpPr txBox="1"/>
          <p:nvPr/>
        </p:nvSpPr>
        <p:spPr>
          <a:xfrm>
            <a:off x="7340932" y="4090501"/>
            <a:ext cx="106150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200">
                <a:solidFill>
                  <a:schemeClr val="dk1"/>
                </a:solidFill>
                <a:latin typeface="Arial"/>
                <a:ea typeface="Arial"/>
                <a:cs typeface="Arial"/>
                <a:sym typeface="Arial"/>
              </a:rPr>
              <a:t>Utilisation de</a:t>
            </a:r>
            <a:br>
              <a:rPr lang="fr-FR" sz="1200">
                <a:solidFill>
                  <a:schemeClr val="dk1"/>
                </a:solidFill>
                <a:latin typeface="Arial"/>
                <a:ea typeface="Arial"/>
                <a:cs typeface="Arial"/>
                <a:sym typeface="Arial"/>
              </a:rPr>
            </a:br>
            <a:r>
              <a:rPr lang="fr-FR" sz="1200">
                <a:solidFill>
                  <a:schemeClr val="dk1"/>
                </a:solidFill>
                <a:latin typeface="Arial"/>
                <a:ea typeface="Arial"/>
                <a:cs typeface="Arial"/>
                <a:sym typeface="Arial"/>
              </a:rPr>
              <a:t>templates</a:t>
            </a:r>
            <a:endParaRPr sz="1200">
              <a:solidFill>
                <a:schemeClr val="dk1"/>
              </a:solidFill>
              <a:latin typeface="Arial"/>
              <a:ea typeface="Arial"/>
              <a:cs typeface="Arial"/>
              <a:sym typeface="Arial"/>
            </a:endParaRPr>
          </a:p>
        </p:txBody>
      </p:sp>
      <p:sp>
        <p:nvSpPr>
          <p:cNvPr id="207" name="Google Shape;207;p16"/>
          <p:cNvSpPr txBox="1"/>
          <p:nvPr/>
        </p:nvSpPr>
        <p:spPr>
          <a:xfrm>
            <a:off x="7373665" y="4580824"/>
            <a:ext cx="135165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200">
                <a:solidFill>
                  <a:schemeClr val="dk1"/>
                </a:solidFill>
                <a:latin typeface="Arial"/>
                <a:ea typeface="Arial"/>
                <a:cs typeface="Arial"/>
                <a:sym typeface="Arial"/>
              </a:rPr>
              <a:t>Chaîne de valeur</a:t>
            </a:r>
            <a:br>
              <a:rPr lang="fr-FR" sz="1200">
                <a:solidFill>
                  <a:schemeClr val="dk1"/>
                </a:solidFill>
                <a:latin typeface="Arial"/>
                <a:ea typeface="Arial"/>
                <a:cs typeface="Arial"/>
                <a:sym typeface="Arial"/>
              </a:rPr>
            </a:br>
            <a:r>
              <a:rPr lang="fr-FR" sz="1200">
                <a:solidFill>
                  <a:schemeClr val="dk1"/>
                </a:solidFill>
                <a:latin typeface="Arial"/>
                <a:ea typeface="Arial"/>
                <a:cs typeface="Arial"/>
                <a:sym typeface="Arial"/>
              </a:rPr>
              <a:t>de la solution IT</a:t>
            </a:r>
            <a:endParaRPr/>
          </a:p>
        </p:txBody>
      </p:sp>
      <p:sp>
        <p:nvSpPr>
          <p:cNvPr id="208" name="Google Shape;208;p16"/>
          <p:cNvSpPr txBox="1"/>
          <p:nvPr/>
        </p:nvSpPr>
        <p:spPr>
          <a:xfrm>
            <a:off x="515767" y="3094336"/>
            <a:ext cx="1066009" cy="415498"/>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1050">
                <a:solidFill>
                  <a:schemeClr val="dk1"/>
                </a:solidFill>
                <a:latin typeface="Arial"/>
                <a:ea typeface="Arial"/>
                <a:cs typeface="Arial"/>
                <a:sym typeface="Arial"/>
              </a:rPr>
              <a:t>Collaboration</a:t>
            </a:r>
            <a:endParaRPr/>
          </a:p>
          <a:p>
            <a:pPr marL="0" marR="0" lvl="0" indent="0" algn="ctr" rtl="0">
              <a:spcBef>
                <a:spcPts val="0"/>
              </a:spcBef>
              <a:spcAft>
                <a:spcPts val="0"/>
              </a:spcAft>
              <a:buNone/>
            </a:pPr>
            <a:r>
              <a:rPr lang="fr-FR" sz="1050">
                <a:solidFill>
                  <a:schemeClr val="dk1"/>
                </a:solidFill>
                <a:latin typeface="Arial"/>
                <a:ea typeface="Arial"/>
                <a:cs typeface="Arial"/>
                <a:sym typeface="Arial"/>
              </a:rPr>
              <a:t>renforcée</a:t>
            </a:r>
            <a:endParaRPr sz="1050">
              <a:solidFill>
                <a:schemeClr val="dk1"/>
              </a:solidFill>
              <a:latin typeface="Arial"/>
              <a:ea typeface="Arial"/>
              <a:cs typeface="Arial"/>
              <a:sym typeface="Arial"/>
            </a:endParaRPr>
          </a:p>
        </p:txBody>
      </p:sp>
      <p:sp>
        <p:nvSpPr>
          <p:cNvPr id="209" name="Google Shape;209;p16"/>
          <p:cNvSpPr/>
          <p:nvPr/>
        </p:nvSpPr>
        <p:spPr>
          <a:xfrm>
            <a:off x="890036" y="1680640"/>
            <a:ext cx="737443" cy="5928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400">
                <a:solidFill>
                  <a:schemeClr val="dk2"/>
                </a:solidFill>
                <a:latin typeface="Arial"/>
                <a:ea typeface="Arial"/>
                <a:cs typeface="Arial"/>
                <a:sym typeface="Arial"/>
              </a:rPr>
              <a:t>Design</a:t>
            </a:r>
            <a:endParaRPr sz="1400">
              <a:solidFill>
                <a:schemeClr val="dk2"/>
              </a:solidFill>
              <a:latin typeface="Arial"/>
              <a:ea typeface="Arial"/>
              <a:cs typeface="Arial"/>
              <a:sym typeface="Arial"/>
            </a:endParaRPr>
          </a:p>
        </p:txBody>
      </p:sp>
      <p:sp>
        <p:nvSpPr>
          <p:cNvPr id="210" name="Google Shape;210;p16"/>
          <p:cNvSpPr/>
          <p:nvPr/>
        </p:nvSpPr>
        <p:spPr>
          <a:xfrm>
            <a:off x="1658742" y="1907146"/>
            <a:ext cx="176050" cy="169860"/>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a:ea typeface="Arial"/>
              <a:cs typeface="Arial"/>
              <a:sym typeface="Arial"/>
            </a:endParaRPr>
          </a:p>
        </p:txBody>
      </p:sp>
      <p:sp>
        <p:nvSpPr>
          <p:cNvPr id="2" name="ZoneTexte 1"/>
          <p:cNvSpPr txBox="1"/>
          <p:nvPr/>
        </p:nvSpPr>
        <p:spPr>
          <a:xfrm>
            <a:off x="6147644" y="5397338"/>
            <a:ext cx="2207656" cy="184666"/>
          </a:xfrm>
          <a:prstGeom prst="rect">
            <a:avLst/>
          </a:prstGeom>
          <a:noFill/>
        </p:spPr>
        <p:txBody>
          <a:bodyPr wrap="none" rtlCol="0">
            <a:spAutoFit/>
          </a:bodyPr>
          <a:lstStyle/>
          <a:p>
            <a:r>
              <a:rPr lang="fr-FR" sz="600" dirty="0"/>
              <a:t>*CI-CD = </a:t>
            </a:r>
            <a:r>
              <a:rPr lang="fr-FR" sz="600" dirty="0" err="1"/>
              <a:t>Continuous</a:t>
            </a:r>
            <a:r>
              <a:rPr lang="fr-FR" sz="600" dirty="0"/>
              <a:t> </a:t>
            </a:r>
            <a:r>
              <a:rPr lang="fr-FR" sz="600" dirty="0" err="1"/>
              <a:t>Integration</a:t>
            </a:r>
            <a:r>
              <a:rPr lang="fr-FR" sz="600" dirty="0"/>
              <a:t> – </a:t>
            </a:r>
            <a:r>
              <a:rPr lang="fr-FR" sz="600" dirty="0" err="1"/>
              <a:t>Continuous</a:t>
            </a:r>
            <a:r>
              <a:rPr lang="fr-FR" sz="600" dirty="0"/>
              <a:t> </a:t>
            </a:r>
            <a:r>
              <a:rPr lang="fr-FR" sz="600" dirty="0" err="1"/>
              <a:t>Deployment</a:t>
            </a:r>
            <a:endParaRPr lang="fr-FR" sz="600" dirty="0"/>
          </a:p>
        </p:txBody>
      </p:sp>
    </p:spTree>
  </p:cSld>
  <p:clrMapOvr>
    <a:masterClrMapping/>
  </p:clrMapOvr>
</p:sld>
</file>

<file path=ppt/theme/theme1.xml><?xml version="1.0" encoding="utf-8"?>
<a:theme xmlns:a="http://schemas.openxmlformats.org/drawingml/2006/main" name="Swiss Life">
  <a:themeElements>
    <a:clrScheme name="SwissLife">
      <a:dk1>
        <a:srgbClr val="000000"/>
      </a:dk1>
      <a:lt1>
        <a:srgbClr val="FFFFFF"/>
      </a:lt1>
      <a:dk2>
        <a:srgbClr val="A11C36"/>
      </a:dk2>
      <a:lt2>
        <a:srgbClr val="D82034"/>
      </a:lt2>
      <a:accent1>
        <a:srgbClr val="A11C36"/>
      </a:accent1>
      <a:accent2>
        <a:srgbClr val="D08E9B"/>
      </a:accent2>
      <a:accent3>
        <a:srgbClr val="808080"/>
      </a:accent3>
      <a:accent4>
        <a:srgbClr val="C0C0C0"/>
      </a:accent4>
      <a:accent5>
        <a:srgbClr val="6D1874"/>
      </a:accent5>
      <a:accent6>
        <a:srgbClr val="B68CBA"/>
      </a:accent6>
      <a:hlink>
        <a:srgbClr val="D82034"/>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wissLife - Bordeaux">
      <a:dk1>
        <a:srgbClr val="000000"/>
      </a:dk1>
      <a:lt1>
        <a:srgbClr val="FFFFFF"/>
      </a:lt1>
      <a:dk2>
        <a:srgbClr val="A11C36"/>
      </a:dk2>
      <a:lt2>
        <a:srgbClr val="D82034"/>
      </a:lt2>
      <a:accent1>
        <a:srgbClr val="A11C36"/>
      </a:accent1>
      <a:accent2>
        <a:srgbClr val="D08E9B"/>
      </a:accent2>
      <a:accent3>
        <a:srgbClr val="808080"/>
      </a:accent3>
      <a:accent4>
        <a:srgbClr val="C0C0C0"/>
      </a:accent4>
      <a:accent5>
        <a:srgbClr val="6D1874"/>
      </a:accent5>
      <a:accent6>
        <a:srgbClr val="B68CBA"/>
      </a:accent6>
      <a:hlink>
        <a:srgbClr val="0000FF"/>
      </a:hlink>
      <a:folHlink>
        <a:srgbClr val="6D1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wissLife">
    <a:dk1>
      <a:srgbClr val="000000"/>
    </a:dk1>
    <a:lt1>
      <a:srgbClr val="FFFFFF"/>
    </a:lt1>
    <a:dk2>
      <a:srgbClr val="A11C36"/>
    </a:dk2>
    <a:lt2>
      <a:srgbClr val="D82034"/>
    </a:lt2>
    <a:accent1>
      <a:srgbClr val="A11C36"/>
    </a:accent1>
    <a:accent2>
      <a:srgbClr val="D08E9B"/>
    </a:accent2>
    <a:accent3>
      <a:srgbClr val="808080"/>
    </a:accent3>
    <a:accent4>
      <a:srgbClr val="C0C0C0"/>
    </a:accent4>
    <a:accent5>
      <a:srgbClr val="6D1874"/>
    </a:accent5>
    <a:accent6>
      <a:srgbClr val="B68CBA"/>
    </a:accent6>
    <a:hlink>
      <a:srgbClr val="D82034"/>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7275C625D4B34F9D1A528F485C025B" ma:contentTypeVersion="9" ma:contentTypeDescription="Crée un document." ma:contentTypeScope="" ma:versionID="cb46fc472c552e4c7bb3a509b6121813">
  <xsd:schema xmlns:xsd="http://www.w3.org/2001/XMLSchema" xmlns:xs="http://www.w3.org/2001/XMLSchema" xmlns:p="http://schemas.microsoft.com/office/2006/metadata/properties" xmlns:ns3="4cf19ff8-b3fd-44e2-825b-6a7db81256bb" xmlns:ns4="32986fa6-031d-48cf-9c50-98722619a663" targetNamespace="http://schemas.microsoft.com/office/2006/metadata/properties" ma:root="true" ma:fieldsID="ed5013c53ca7f54a1536c7205f4652d9" ns3:_="" ns4:_="">
    <xsd:import namespace="4cf19ff8-b3fd-44e2-825b-6a7db81256bb"/>
    <xsd:import namespace="32986fa6-031d-48cf-9c50-98722619a66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f19ff8-b3fd-44e2-825b-6a7db81256bb"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description="" ma:internalName="SharedWithDetails" ma:readOnly="true">
      <xsd:simpleType>
        <xsd:restriction base="dms:Note">
          <xsd:maxLength value="255"/>
        </xsd:restriction>
      </xsd:simpleType>
    </xsd:element>
    <xsd:element name="SharingHintHash" ma:index="10" nillable="true" ma:displayName="Partage du hachage d’indicateur"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2986fa6-031d-48cf-9c50-98722619a663"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EFB374-BEF1-47D5-ABF0-DDBAB3BDCC90}">
  <ds:schemaRefs>
    <ds:schemaRef ds:uri="32986fa6-031d-48cf-9c50-98722619a663"/>
    <ds:schemaRef ds:uri="http://schemas.microsoft.com/office/infopath/2007/PartnerControls"/>
    <ds:schemaRef ds:uri="http://purl.org/dc/terms/"/>
    <ds:schemaRef ds:uri="http://schemas.microsoft.com/office/2006/documentManagement/types"/>
    <ds:schemaRef ds:uri="http://purl.org/dc/dcmitype/"/>
    <ds:schemaRef ds:uri="http://schemas.openxmlformats.org/package/2006/metadata/core-properties"/>
    <ds:schemaRef ds:uri="4cf19ff8-b3fd-44e2-825b-6a7db81256bb"/>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055517D2-57AC-4FBD-A217-A4C3FAAE091F}">
  <ds:schemaRefs>
    <ds:schemaRef ds:uri="http://schemas.microsoft.com/office/2006/metadata/contentType"/>
    <ds:schemaRef ds:uri="http://schemas.microsoft.com/office/2006/metadata/properties/metaAttributes"/>
    <ds:schemaRef ds:uri="http://www.w3.org/2000/xmlns/"/>
    <ds:schemaRef ds:uri="http://www.w3.org/2001/XMLSchema"/>
    <ds:schemaRef ds:uri="4cf19ff8-b3fd-44e2-825b-6a7db81256bb"/>
    <ds:schemaRef ds:uri="32986fa6-031d-48cf-9c50-98722619a663"/>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EE103-0526-490B-B75B-7467D32F6D79}">
  <ds:schemaRefs>
    <ds:schemaRef ds:uri="http://schemas.microsoft.com/sharepoint/v3/contenttype/forms"/>
  </ds:schemaRefs>
</ds:datastoreItem>
</file>

<file path=docMetadata/LabelInfo.xml><?xml version="1.0" encoding="utf-8"?>
<clbl:labelList xmlns:clbl="http://schemas.microsoft.com/office/2020/mipLabelMetadata">
  <clbl:label id="{ae3d755d-5746-41ac-a1a9-5c4a3680df86}" enabled="1" method="Privileged" siteId="{5a2f4072-c135-4375-b2cc-b4239f6832d4}" contentBits="2" removed="0"/>
</clbl:labelList>
</file>

<file path=docProps/app.xml><?xml version="1.0" encoding="utf-8"?>
<Properties xmlns="http://schemas.openxmlformats.org/officeDocument/2006/extended-properties" xmlns:vt="http://schemas.openxmlformats.org/officeDocument/2006/docPropsVTypes">
  <Template/>
  <TotalTime>2094</TotalTime>
  <Words>8810</Words>
  <Application>Microsoft Office PowerPoint</Application>
  <PresentationFormat>Affichage à l'écran (16:10)</PresentationFormat>
  <Paragraphs>1256</Paragraphs>
  <Slides>67</Slides>
  <Notes>51</Notes>
  <HiddenSlides>1</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67</vt:i4>
      </vt:variant>
    </vt:vector>
  </HeadingPairs>
  <TitlesOfParts>
    <vt:vector size="73" baseType="lpstr">
      <vt:lpstr>Arial</vt:lpstr>
      <vt:lpstr>Calibri</vt:lpstr>
      <vt:lpstr>Century Gothic</vt:lpstr>
      <vt:lpstr>Noto Sans Symbols</vt:lpstr>
      <vt:lpstr>Times New Roman</vt:lpstr>
      <vt:lpstr>Swiss Life</vt:lpstr>
      <vt:lpstr>[Move to Cloud] Gouvernance du Cloud 2023</vt:lpstr>
      <vt:lpstr>Présentation PowerPoint</vt:lpstr>
      <vt:lpstr>Contexte, objectifs de ce document</vt:lpstr>
      <vt:lpstr>Existant                             Brique monitoring des services</vt:lpstr>
      <vt:lpstr>Existant                                            Brique accès sécurisé</vt:lpstr>
      <vt:lpstr>Existant                                            Brique accès sécurisé</vt:lpstr>
      <vt:lpstr>Table des matières</vt:lpstr>
      <vt:lpstr>Organisation des activités Cloud</vt:lpstr>
      <vt:lpstr>L’organisation doit supporter la nouvelle chaîne de valeur de l’IT :  « Everything as Code »</vt:lpstr>
      <vt:lpstr>Équipes et compétences à organiser Quelle compétence pour développer quoi?</vt:lpstr>
      <vt:lpstr>Organisation Cloud : principes, objectifs poursuivis Construire la success story d’équipes pluridisciplinaires et faire du retour d’expérience</vt:lpstr>
      <vt:lpstr>Équipes et compétences à organiser (1/2) – Principes d’organisation pour le Cloud AWS</vt:lpstr>
      <vt:lpstr>Proposition d’organisation des équipes Cloud AWS (Build et Run) (2/2) – Schéma illustratif </vt:lpstr>
      <vt:lpstr>Proposition d’organisation des équipes Cloud Interne (Build et Run) Les mêmes principes organisationnels s’appliquent sur l’hébergement interne </vt:lpstr>
      <vt:lpstr>Gouvernance Cloud transversale Comment promouvoir et animer l’émergence d’un modèle hybride performant?</vt:lpstr>
      <vt:lpstr>La chaîne CI/CD et le modèle hybride SwissLife</vt:lpstr>
      <vt:lpstr>Schéma de principe de l’organisation des équipes cloud hybride</vt:lpstr>
      <vt:lpstr>Description des rôles</vt:lpstr>
      <vt:lpstr>Zoom équipe Cloud AWS</vt:lpstr>
      <vt:lpstr>Suggestions de staffing </vt:lpstr>
      <vt:lpstr>Prochaines étapes : actions proposées</vt:lpstr>
      <vt:lpstr>Gouvernance du Run Cloud</vt:lpstr>
      <vt:lpstr>Objectif et ordre du jour des ateliers</vt:lpstr>
      <vt:lpstr>Gouvernance générale et Comitologie  (source : guideline 17.2 sur gouvernance de l’IT)</vt:lpstr>
      <vt:lpstr>Principes de livraison des maintenances correctives et applicatives</vt:lpstr>
      <vt:lpstr>Processus de support aux utilisateurs et traitement des incidents</vt:lpstr>
      <vt:lpstr>Processus de supervision et remontée d’alerte</vt:lpstr>
      <vt:lpstr>Prochaines étapes : actions proposées</vt:lpstr>
      <vt:lpstr>Outillage du Run</vt:lpstr>
      <vt:lpstr>Objectif et ordre du jour des ateliers</vt:lpstr>
      <vt:lpstr>Analyse des outils de Run disponibles (en vert) et indispensables à court terme (P0 = Pour la bascule de My Swiss Life en 2020)</vt:lpstr>
      <vt:lpstr>Analyse des outils de Run disponibles (en vert) et indispensables à court terme (P0 = Pour la bascule de My Swiss Life en 2020)</vt:lpstr>
      <vt:lpstr>Analyse des outils de Run disponibles (en vert) et indispensables à court terme (P0 = Pour la bascule de My Swiss Life en 2020)</vt:lpstr>
      <vt:lpstr>Prochaines priorités Outillage Chantiers P0 à lancer</vt:lpstr>
      <vt:lpstr>Gouvernance des Projets Cloud</vt:lpstr>
      <vt:lpstr>Objectif et ordre du jour</vt:lpstr>
      <vt:lpstr>Gouvernance générale et Comitologie  (source : guideline 17.2 sur gouvernance de l’IT)</vt:lpstr>
      <vt:lpstr>Prise de décision Move to Cloud Etude systématique et précoce du scénario Cloud</vt:lpstr>
      <vt:lpstr>Gouvernance projet Move to Cloud</vt:lpstr>
      <vt:lpstr>Pilotage du catalogue de services</vt:lpstr>
      <vt:lpstr>Bonnes pratiques de mise en œuvre </vt:lpstr>
      <vt:lpstr>Prochaines étapes : actions proposées</vt:lpstr>
      <vt:lpstr>Gouvernance AWS</vt:lpstr>
      <vt:lpstr>Objectifs de ce chapitre</vt:lpstr>
      <vt:lpstr>Spécificités processus gestion de fournisseur Cloud</vt:lpstr>
      <vt:lpstr>Conserver la Gouvernance en place (source : guideline 17.2 sur gouvernance de l’IT)</vt:lpstr>
      <vt:lpstr>Gouvernance de la relation</vt:lpstr>
      <vt:lpstr>Prochaines étapes</vt:lpstr>
      <vt:lpstr>Prochaines étapes : actions proposées</vt:lpstr>
      <vt:lpstr>FinOps et budgets : Pilotage Financier</vt:lpstr>
      <vt:lpstr>Principes généraux de la gouvernance financière  1/4 : Mode projet des « Move to Cloud »</vt:lpstr>
      <vt:lpstr>Principes généraux de la gouvernance financière  2/4 : Financement Run des plateformes transversales</vt:lpstr>
      <vt:lpstr>Principes généraux de la gouvernance financière  3/4 : Financement Run des clouds AWS métier</vt:lpstr>
      <vt:lpstr>Principes généraux de la gouvernance financière  4/4 : Répartition des charges indirectes</vt:lpstr>
      <vt:lpstr>Cycle de vie financier d’une application et outils à déployer</vt:lpstr>
      <vt:lpstr>Prochaines étapes : actions proposées</vt:lpstr>
      <vt:lpstr>ANNEXES</vt:lpstr>
      <vt:lpstr>Proposition d’organisation des équipes Cloud en 2020 En appui sur les équipes et savoir-faire existants </vt:lpstr>
      <vt:lpstr>Principes d’organisation pour le modèle hybride</vt:lpstr>
      <vt:lpstr>Existant                             Brique monitoring des services</vt:lpstr>
      <vt:lpstr>Existant                           Brique centralisation des LOG’s</vt:lpstr>
      <vt:lpstr>Existant                                            Brique accès sécurisé</vt:lpstr>
      <vt:lpstr>Existant                             Déploiement d’une application</vt:lpstr>
      <vt:lpstr>Monitoring : Dynatrace Synthetic Monitoring / OneAgent</vt:lpstr>
      <vt:lpstr>Canary Testing</vt:lpstr>
      <vt:lpstr>Blue/Green deployment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[Move to Cloud] Gouvernance du Cloud 2020</dc:title>
  <dc:creator>BOCCAS Eric</dc:creator>
  <cp:lastModifiedBy>GUEYE Abdoulaye</cp:lastModifiedBy>
  <cp:revision>48</cp:revision>
  <dcterms:created xsi:type="dcterms:W3CDTF">2019-10-24T09:00:30Z</dcterms:created>
  <dcterms:modified xsi:type="dcterms:W3CDTF">2023-03-09T11:03:29Z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0x010100327275C625D4B34F9D1A528F485C025B</vt:lpwstr>
  </property>
  <property fmtid="{D5CDD505-2E9C-101B-9397-08002B2CF9AE}" pid="3" name="ClassificationContentMarkingFooterLocations">
    <vt:lpwstr>Swiss Life:3</vt:lpwstr>
  </property>
  <property fmtid="{D5CDD505-2E9C-101B-9397-08002B2CF9AE}" pid="4" name="ClassificationContentMarkingFooterText">
    <vt:lpwstr>C1 - Interne</vt:lpwstr>
  </property>
</Properties>
</file>