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477D3-7D41-87C4-410D-91F46FF58562}" v="55" dt="2024-07-20T19:54:13.910"/>
    <p1510:client id="{DD669FCD-2C5B-91E9-650D-2957F39B59F2}" v="124" dt="2024-07-20T20:11:1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0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34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9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7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4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2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1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.es/blog/que-es-la-programacion-orientada-a-objetos/" TargetMode="External"/><Relationship Id="rId2" Type="http://schemas.openxmlformats.org/officeDocument/2006/relationships/hyperlink" Target="https://twitter.com/mfeather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://www.cvc.uab.es/shared/teach/a21291/temes/object_oriented_design/materials_adicionals/principles_and_pattern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.es/blog/patrones-de-diseno-de-softwa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4/05/12/TheOpenClosedPrinciple.html" TargetMode="External"/><Relationship Id="rId2" Type="http://schemas.openxmlformats.org/officeDocument/2006/relationships/hyperlink" Target="https://sophia.javeriana.edu.co/~cbustaca/docencia/POO-2016-01/documentos/Object%20Oriented%20Software%20Construction-Mey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file.es/blog/librerias-javascrip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diario.es/sociedad/Barbara-Liskov-medidas-mujeres-ingenierias_0_780422139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s-ES" dirty="0"/>
              <a:t>SOILD: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dirty="0"/>
              <a:t>Los 5 principios que te ayudar.</a:t>
            </a:r>
            <a:r>
              <a:rPr lang="es-ES" b="1" dirty="0"/>
              <a:t> </a:t>
            </a:r>
            <a:r>
              <a:rPr lang="es-ES" b="1" dirty="0">
                <a:ea typeface="+mn-lt"/>
                <a:cs typeface="+mn-lt"/>
              </a:rPr>
              <a:t>SOLID</a:t>
            </a:r>
            <a:r>
              <a:rPr lang="es-ES" dirty="0">
                <a:ea typeface="+mn-lt"/>
                <a:cs typeface="+mn-lt"/>
              </a:rPr>
              <a:t> es el acrónimo que acuñó </a:t>
            </a:r>
            <a:r>
              <a:rPr lang="es-ES" dirty="0">
                <a:ea typeface="+mn-lt"/>
                <a:cs typeface="+mn-lt"/>
                <a:hlinkClick r:id="rId2"/>
              </a:rPr>
              <a:t>Michael </a:t>
            </a:r>
            <a:r>
              <a:rPr lang="es-ES" b="1" dirty="0">
                <a:ea typeface="+mn-lt"/>
                <a:cs typeface="+mn-lt"/>
                <a:hlinkClick r:id="rId2"/>
              </a:rPr>
              <a:t>Feathers</a:t>
            </a:r>
            <a:r>
              <a:rPr lang="es-ES" b="1" dirty="0">
                <a:ea typeface="+mn-lt"/>
                <a:cs typeface="+mn-lt"/>
              </a:rPr>
              <a:t>, basándose en los principios de la </a:t>
            </a:r>
            <a:r>
              <a:rPr lang="es-ES" b="1" dirty="0">
                <a:ea typeface="+mn-lt"/>
                <a:cs typeface="+mn-lt"/>
                <a:hlinkClick r:id="rId3"/>
              </a:rPr>
              <a:t>programación orientada a objetos</a:t>
            </a:r>
            <a:r>
              <a:rPr lang="es-ES" b="1" dirty="0">
                <a:ea typeface="+mn-lt"/>
                <a:cs typeface="+mn-lt"/>
              </a:rPr>
              <a:t> que Robert C. Martin había recopilado en el año 2000 en su </a:t>
            </a:r>
            <a:r>
              <a:rPr lang="es-ES" b="1" err="1">
                <a:ea typeface="+mn-lt"/>
                <a:cs typeface="+mn-lt"/>
              </a:rPr>
              <a:t>paper</a:t>
            </a:r>
            <a:r>
              <a:rPr lang="es-ES" b="1" dirty="0">
                <a:ea typeface="+mn-lt"/>
                <a:cs typeface="+mn-lt"/>
              </a:rPr>
              <a:t> “</a:t>
            </a:r>
            <a:r>
              <a:rPr lang="es-ES" b="1" dirty="0">
                <a:ea typeface="+mn-lt"/>
                <a:cs typeface="+mn-lt"/>
                <a:hlinkClick r:id="rId4"/>
              </a:rPr>
              <a:t>Design Principles and Design Patterns</a:t>
            </a:r>
            <a:r>
              <a:rPr lang="es-ES" b="1" dirty="0">
                <a:ea typeface="+mn-lt"/>
                <a:cs typeface="+mn-lt"/>
              </a:rPr>
              <a:t>”.</a:t>
            </a:r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/>
          </a:p>
          <a:p>
            <a:endParaRPr lang="es-E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34D57"/>
          </a:solidFill>
          <a:ln w="38100" cap="rnd">
            <a:solidFill>
              <a:srgbClr val="C34D57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C9404-7E02-0705-8655-92AC1ED370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738" r="1358" b="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C34D5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4C244-BFC4-4E53-7ECC-1163072F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ES" sz="6600">
                <a:solidFill>
                  <a:srgbClr val="FFFFFF"/>
                </a:solidFill>
                <a:ea typeface="+mj-lt"/>
                <a:cs typeface="+mj-lt"/>
              </a:rPr>
              <a:t>Los principios SOLID</a:t>
            </a:r>
            <a:endParaRPr lang="es-ES" sz="66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48169-498E-0C2B-A632-51427A6AE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dirty="0">
                <a:ea typeface="+mn-lt"/>
                <a:cs typeface="+mn-lt"/>
              </a:rPr>
              <a:t>Los </a:t>
            </a:r>
            <a:r>
              <a:rPr lang="es-ES" sz="2000" b="1" dirty="0">
                <a:ea typeface="+mn-lt"/>
                <a:cs typeface="+mn-lt"/>
              </a:rPr>
              <a:t>5 principios SOLID</a:t>
            </a:r>
            <a:r>
              <a:rPr lang="es-ES" sz="2000" dirty="0">
                <a:ea typeface="+mn-lt"/>
                <a:cs typeface="+mn-lt"/>
              </a:rPr>
              <a:t> de diseño de aplicaciones de software son:</a:t>
            </a:r>
            <a:endParaRPr lang="es-E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S – Single </a:t>
            </a:r>
            <a:r>
              <a:rPr lang="es-ES" sz="2000" dirty="0" err="1">
                <a:ea typeface="+mn-lt"/>
                <a:cs typeface="+mn-lt"/>
              </a:rPr>
              <a:t>Responsibility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Principle</a:t>
            </a:r>
            <a:r>
              <a:rPr lang="es-ES" sz="2000" dirty="0">
                <a:ea typeface="+mn-lt"/>
                <a:cs typeface="+mn-lt"/>
              </a:rPr>
              <a:t> (SRP)</a:t>
            </a:r>
            <a:endParaRPr lang="es-E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O – Open/</a:t>
            </a:r>
            <a:r>
              <a:rPr lang="es-ES" sz="2000" dirty="0" err="1">
                <a:ea typeface="+mn-lt"/>
                <a:cs typeface="+mn-lt"/>
              </a:rPr>
              <a:t>Closed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Principle</a:t>
            </a:r>
            <a:r>
              <a:rPr lang="es-ES" sz="2000" dirty="0">
                <a:ea typeface="+mn-lt"/>
                <a:cs typeface="+mn-lt"/>
              </a:rPr>
              <a:t> (OCP)</a:t>
            </a:r>
            <a:endParaRPr lang="es-E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L – </a:t>
            </a:r>
            <a:r>
              <a:rPr lang="es-ES" sz="2000" dirty="0" err="1">
                <a:ea typeface="+mn-lt"/>
                <a:cs typeface="+mn-lt"/>
              </a:rPr>
              <a:t>Liskov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Substitution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Principle</a:t>
            </a:r>
            <a:r>
              <a:rPr lang="es-ES" sz="2000" dirty="0">
                <a:ea typeface="+mn-lt"/>
                <a:cs typeface="+mn-lt"/>
              </a:rPr>
              <a:t> (LSP)</a:t>
            </a:r>
            <a:endParaRPr lang="es-E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I – Interface </a:t>
            </a:r>
            <a:r>
              <a:rPr lang="es-ES" sz="2000" dirty="0" err="1">
                <a:ea typeface="+mn-lt"/>
                <a:cs typeface="+mn-lt"/>
              </a:rPr>
              <a:t>Segregation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Principle</a:t>
            </a:r>
            <a:r>
              <a:rPr lang="es-ES" sz="2000" dirty="0">
                <a:ea typeface="+mn-lt"/>
                <a:cs typeface="+mn-lt"/>
              </a:rPr>
              <a:t> (ISP)</a:t>
            </a:r>
            <a:endParaRPr lang="es-E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D – </a:t>
            </a:r>
            <a:r>
              <a:rPr lang="es-ES" sz="2000" dirty="0" err="1">
                <a:ea typeface="+mn-lt"/>
                <a:cs typeface="+mn-lt"/>
              </a:rPr>
              <a:t>Dependency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Inversion</a:t>
            </a:r>
            <a:r>
              <a:rPr lang="es-ES" sz="2000" dirty="0">
                <a:ea typeface="+mn-lt"/>
                <a:cs typeface="+mn-lt"/>
              </a:rPr>
              <a:t> </a:t>
            </a:r>
            <a:r>
              <a:rPr lang="es-ES" sz="2000" dirty="0" err="1">
                <a:ea typeface="+mn-lt"/>
                <a:cs typeface="+mn-lt"/>
              </a:rPr>
              <a:t>Principle</a:t>
            </a:r>
            <a:r>
              <a:rPr lang="es-ES" sz="2000" dirty="0">
                <a:ea typeface="+mn-lt"/>
                <a:cs typeface="+mn-lt"/>
              </a:rPr>
              <a:t> (DIP)</a:t>
            </a:r>
            <a:endParaRPr lang="es-ES" sz="2000" dirty="0"/>
          </a:p>
          <a:p>
            <a:pPr indent="0">
              <a:lnSpc>
                <a:spcPct val="100000"/>
              </a:lnSpc>
              <a:buNone/>
            </a:pPr>
            <a:r>
              <a:rPr lang="es-ES" sz="2000" dirty="0">
                <a:ea typeface="+mn-lt"/>
                <a:cs typeface="+mn-lt"/>
              </a:rPr>
              <a:t>Entre los objetivos de tener en cuenta estos 5 principios a la hora de escribir código encontramos:</a:t>
            </a:r>
            <a:endParaRPr lang="es-ES"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 dirty="0">
                <a:ea typeface="+mn-lt"/>
                <a:cs typeface="+mn-lt"/>
              </a:rPr>
              <a:t>Crear un </a:t>
            </a:r>
            <a:r>
              <a:rPr lang="es-ES" sz="2000" b="1" dirty="0">
                <a:ea typeface="+mn-lt"/>
                <a:cs typeface="+mn-lt"/>
              </a:rPr>
              <a:t>software eficaz</a:t>
            </a:r>
            <a:r>
              <a:rPr lang="es-ES" sz="2000" dirty="0">
                <a:ea typeface="+mn-lt"/>
                <a:cs typeface="+mn-lt"/>
              </a:rPr>
              <a:t>: que cumpla con su cometido y que sea </a:t>
            </a:r>
            <a:r>
              <a:rPr lang="es-ES" sz="2000" b="1" dirty="0">
                <a:ea typeface="+mn-lt"/>
                <a:cs typeface="+mn-lt"/>
              </a:rPr>
              <a:t>robusto y estable</a:t>
            </a:r>
            <a:r>
              <a:rPr lang="es-ES" sz="2000" dirty="0">
                <a:ea typeface="+mn-lt"/>
                <a:cs typeface="+mn-lt"/>
              </a:rPr>
              <a:t>.</a:t>
            </a:r>
            <a:endParaRPr lang="es-ES" sz="20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ea typeface="+mn-lt"/>
                <a:cs typeface="+mn-lt"/>
              </a:rPr>
              <a:t>Escribir un </a:t>
            </a:r>
            <a:r>
              <a:rPr lang="es-ES" sz="2000" b="1">
                <a:ea typeface="+mn-lt"/>
                <a:cs typeface="+mn-lt"/>
              </a:rPr>
              <a:t>código limpio y flexible</a:t>
            </a:r>
            <a:r>
              <a:rPr lang="es-ES" sz="2000">
                <a:ea typeface="+mn-lt"/>
                <a:cs typeface="+mn-lt"/>
              </a:rPr>
              <a:t> ante los cambios: que se pueda modificar fácilmente según necesidad, que sea </a:t>
            </a:r>
            <a:r>
              <a:rPr lang="es-ES" sz="2000" b="1">
                <a:ea typeface="+mn-lt"/>
                <a:cs typeface="+mn-lt"/>
              </a:rPr>
              <a:t>reutilizable</a:t>
            </a:r>
            <a:r>
              <a:rPr lang="es-ES" sz="2000">
                <a:ea typeface="+mn-lt"/>
                <a:cs typeface="+mn-lt"/>
              </a:rPr>
              <a:t> y </a:t>
            </a:r>
            <a:r>
              <a:rPr lang="es-ES" sz="2000" b="1">
                <a:ea typeface="+mn-lt"/>
                <a:cs typeface="+mn-lt"/>
              </a:rPr>
              <a:t>mantenible</a:t>
            </a:r>
            <a:r>
              <a:rPr lang="es-ES" sz="2000">
                <a:ea typeface="+mn-lt"/>
                <a:cs typeface="+mn-lt"/>
              </a:rPr>
              <a:t>.</a:t>
            </a:r>
            <a:endParaRPr lang="es-ES" sz="20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2000">
                <a:ea typeface="+mn-lt"/>
                <a:cs typeface="+mn-lt"/>
              </a:rPr>
              <a:t>Permitir </a:t>
            </a:r>
            <a:r>
              <a:rPr lang="es-ES" sz="2000" b="1">
                <a:ea typeface="+mn-lt"/>
                <a:cs typeface="+mn-lt"/>
              </a:rPr>
              <a:t>escalabilidad</a:t>
            </a:r>
            <a:r>
              <a:rPr lang="es-ES" sz="2000">
                <a:ea typeface="+mn-lt"/>
                <a:cs typeface="+mn-lt"/>
              </a:rPr>
              <a:t>: que acepte ser ampliado con nuevas funcionalidades de manera ágil.</a:t>
            </a:r>
            <a:endParaRPr lang="es-ES" sz="2000"/>
          </a:p>
          <a:p>
            <a:pPr indent="0">
              <a:lnSpc>
                <a:spcPct val="100000"/>
              </a:lnSpc>
              <a:buNone/>
            </a:pPr>
            <a:r>
              <a:rPr lang="es-ES" sz="2000">
                <a:ea typeface="+mn-lt"/>
                <a:cs typeface="+mn-lt"/>
              </a:rPr>
              <a:t>En definitiva, desarrollar un </a:t>
            </a:r>
            <a:r>
              <a:rPr lang="es-ES" sz="2000" b="1">
                <a:ea typeface="+mn-lt"/>
                <a:cs typeface="+mn-lt"/>
              </a:rPr>
              <a:t>software de calidad</a:t>
            </a:r>
            <a:r>
              <a:rPr lang="es-ES" sz="2000">
                <a:ea typeface="+mn-lt"/>
                <a:cs typeface="+mn-lt"/>
              </a:rPr>
              <a:t>.</a:t>
            </a:r>
            <a:endParaRPr lang="es-ES" sz="2000"/>
          </a:p>
          <a:p>
            <a:pPr marL="0" indent="0">
              <a:lnSpc>
                <a:spcPct val="100000"/>
              </a:lnSpc>
              <a:buNone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411956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C34D57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091597-B097-505C-51F8-84530CE5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2755490" cy="2047096"/>
          </a:xfrm>
        </p:spPr>
        <p:txBody>
          <a:bodyPr anchor="t">
            <a:normAutofit fontScale="90000"/>
          </a:bodyPr>
          <a:lstStyle/>
          <a:p>
            <a:r>
              <a:rPr lang="es-ES" sz="6600" dirty="0">
                <a:solidFill>
                  <a:schemeClr val="bg1"/>
                </a:solidFill>
              </a:rPr>
              <a:t>La </a:t>
            </a:r>
            <a:r>
              <a:rPr lang="es-ES" sz="6600" dirty="0" err="1">
                <a:solidFill>
                  <a:schemeClr val="bg1"/>
                </a:solidFill>
              </a:rPr>
              <a:t>cohesion</a:t>
            </a:r>
            <a:r>
              <a:rPr lang="es-ES" sz="6600" dirty="0">
                <a:solidFill>
                  <a:schemeClr val="bg1"/>
                </a:solidFill>
              </a:rPr>
              <a:t> y acompañamiento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59C2D-5AE0-3146-024B-5EB9B6CC6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En este sentido la aplicación de los principios SOLID está muy relacionada con la comprensión y el uso de </a:t>
            </a:r>
            <a:r>
              <a:rPr lang="es-ES" sz="1200" b="1" dirty="0">
                <a:ea typeface="+mn-lt"/>
                <a:cs typeface="+mn-lt"/>
                <a:hlinkClick r:id="rId2"/>
              </a:rPr>
              <a:t>patrones de diseño</a:t>
            </a:r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, que nos permitirán mantener una </a:t>
            </a:r>
            <a:r>
              <a:rPr lang="es-ES" sz="1200" b="1" dirty="0">
                <a:solidFill>
                  <a:srgbClr val="2A2F35"/>
                </a:solidFill>
                <a:ea typeface="+mn-lt"/>
                <a:cs typeface="+mn-lt"/>
              </a:rPr>
              <a:t>alta cohesión</a:t>
            </a:r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 y, por tanto, un </a:t>
            </a:r>
            <a:r>
              <a:rPr lang="es-ES" sz="1200" b="1" dirty="0">
                <a:solidFill>
                  <a:srgbClr val="2A2F35"/>
                </a:solidFill>
                <a:ea typeface="+mn-lt"/>
                <a:cs typeface="+mn-lt"/>
              </a:rPr>
              <a:t>bajo acoplamiento</a:t>
            </a:r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 de software.</a:t>
            </a:r>
            <a:endParaRPr lang="es-ES" dirty="0"/>
          </a:p>
          <a:p>
            <a:r>
              <a:rPr lang="es-ES" sz="2600">
                <a:solidFill>
                  <a:srgbClr val="444444"/>
                </a:solidFill>
              </a:rPr>
              <a:t>¿Qué son la cohesión y el acoplamiento?</a:t>
            </a:r>
            <a:endParaRPr lang="es-ES"/>
          </a:p>
          <a:p>
            <a:r>
              <a:rPr lang="es-ES" sz="1200">
                <a:solidFill>
                  <a:srgbClr val="2A2F35"/>
                </a:solidFill>
                <a:ea typeface="+mn-lt"/>
                <a:cs typeface="+mn-lt"/>
              </a:rPr>
              <a:t>Son dos conceptos muy relevantes a la hora de diseñar y desarrollar software. Veamos en qué consisten.</a:t>
            </a:r>
            <a:endParaRPr lang="es-ES"/>
          </a:p>
          <a:p>
            <a:r>
              <a:rPr lang="es-ES" sz="2000" dirty="0">
                <a:solidFill>
                  <a:srgbClr val="444444"/>
                </a:solidFill>
              </a:rPr>
              <a:t>Acoplamiento</a:t>
            </a:r>
            <a:endParaRPr lang="es-ES" dirty="0"/>
          </a:p>
          <a:p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El acoplamiento se refiere al </a:t>
            </a:r>
            <a:r>
              <a:rPr lang="es-ES" sz="1200" b="1" dirty="0">
                <a:solidFill>
                  <a:srgbClr val="2A2F35"/>
                </a:solidFill>
                <a:ea typeface="+mn-lt"/>
                <a:cs typeface="+mn-lt"/>
              </a:rPr>
              <a:t>grado de interdependencia que tienen dos unidades de software entre sí</a:t>
            </a:r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, entendiendo por unidades de software: clases, subtipos, métodos, módulos, funciones, bibliotecas, etc.</a:t>
            </a:r>
            <a:endParaRPr lang="es-ES" dirty="0"/>
          </a:p>
          <a:p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Si dos unidades de software son completamente independientes la una de la otra, decimos que están desacopladas.</a:t>
            </a:r>
            <a:endParaRPr lang="es-ES" dirty="0"/>
          </a:p>
          <a:p>
            <a:r>
              <a:rPr lang="es-ES" sz="2000" dirty="0">
                <a:solidFill>
                  <a:srgbClr val="444444"/>
                </a:solidFill>
              </a:rPr>
              <a:t>Cohesión</a:t>
            </a:r>
            <a:endParaRPr lang="es-ES" dirty="0"/>
          </a:p>
          <a:p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La cohesión de software es el </a:t>
            </a:r>
            <a:r>
              <a:rPr lang="es-ES" sz="1200" b="1" dirty="0">
                <a:solidFill>
                  <a:srgbClr val="2A2F35"/>
                </a:solidFill>
                <a:ea typeface="+mn-lt"/>
                <a:cs typeface="+mn-lt"/>
              </a:rPr>
              <a:t>grado en que elementos diferentes de un sistema permanecen unidos para alcanzar un mejor resultado</a:t>
            </a:r>
            <a:r>
              <a:rPr lang="es-ES" sz="1200" dirty="0">
                <a:solidFill>
                  <a:srgbClr val="2A2F35"/>
                </a:solidFill>
                <a:ea typeface="+mn-lt"/>
                <a:cs typeface="+mn-lt"/>
              </a:rPr>
              <a:t> que si trabajaran por separado. Se refiere a la forma en que podemos agrupar diversas unidades de software para crear una unidad mayor.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783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C34D5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07B776-90A2-6F38-5AAC-C2C37EB5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ES" sz="5100">
                <a:solidFill>
                  <a:srgbClr val="FFFFFF"/>
                </a:solidFill>
                <a:ea typeface="+mj-lt"/>
                <a:cs typeface="+mj-lt"/>
              </a:rPr>
              <a:t>1. Principio de Responsabilidad Única</a:t>
            </a:r>
            <a:endParaRPr lang="es-ES" sz="51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DCBA9-A242-1860-A115-9B92191B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s-ES" sz="2400"/>
          </a:p>
          <a:p>
            <a:pPr>
              <a:lnSpc>
                <a:spcPct val="100000"/>
              </a:lnSpc>
            </a:pPr>
            <a:r>
              <a:rPr lang="es-ES" sz="2400" b="1" i="1">
                <a:ea typeface="+mn-lt"/>
                <a:cs typeface="+mn-lt"/>
              </a:rPr>
              <a:t>“A </a:t>
            </a:r>
            <a:r>
              <a:rPr lang="es-ES" sz="2400" b="1" i="1" err="1">
                <a:ea typeface="+mn-lt"/>
                <a:cs typeface="+mn-lt"/>
              </a:rPr>
              <a:t>class</a:t>
            </a:r>
            <a:r>
              <a:rPr lang="es-ES" sz="2400" b="1" i="1">
                <a:ea typeface="+mn-lt"/>
                <a:cs typeface="+mn-lt"/>
              </a:rPr>
              <a:t> </a:t>
            </a:r>
            <a:r>
              <a:rPr lang="es-ES" sz="2400" b="1" i="1" err="1">
                <a:ea typeface="+mn-lt"/>
                <a:cs typeface="+mn-lt"/>
              </a:rPr>
              <a:t>should</a:t>
            </a:r>
            <a:r>
              <a:rPr lang="es-ES" sz="2400" b="1" i="1">
                <a:ea typeface="+mn-lt"/>
                <a:cs typeface="+mn-lt"/>
              </a:rPr>
              <a:t> </a:t>
            </a:r>
            <a:r>
              <a:rPr lang="es-ES" sz="2400" b="1" i="1" err="1">
                <a:ea typeface="+mn-lt"/>
                <a:cs typeface="+mn-lt"/>
              </a:rPr>
              <a:t>have</a:t>
            </a:r>
            <a:r>
              <a:rPr lang="es-ES" sz="2400" b="1" i="1">
                <a:ea typeface="+mn-lt"/>
                <a:cs typeface="+mn-lt"/>
              </a:rPr>
              <a:t> </a:t>
            </a:r>
            <a:r>
              <a:rPr lang="es-ES" sz="2400" b="1" i="1" err="1">
                <a:ea typeface="+mn-lt"/>
                <a:cs typeface="+mn-lt"/>
              </a:rPr>
              <a:t>one</a:t>
            </a:r>
            <a:r>
              <a:rPr lang="es-ES" sz="2400" b="1" i="1">
                <a:ea typeface="+mn-lt"/>
                <a:cs typeface="+mn-lt"/>
              </a:rPr>
              <a:t>, and </a:t>
            </a:r>
            <a:r>
              <a:rPr lang="es-ES" sz="2400" b="1" i="1" err="1">
                <a:ea typeface="+mn-lt"/>
                <a:cs typeface="+mn-lt"/>
              </a:rPr>
              <a:t>only</a:t>
            </a:r>
            <a:r>
              <a:rPr lang="es-ES" sz="2400" b="1" i="1">
                <a:ea typeface="+mn-lt"/>
                <a:cs typeface="+mn-lt"/>
              </a:rPr>
              <a:t> </a:t>
            </a:r>
            <a:r>
              <a:rPr lang="es-ES" sz="2400" b="1" i="1" err="1">
                <a:ea typeface="+mn-lt"/>
                <a:cs typeface="+mn-lt"/>
              </a:rPr>
              <a:t>one</a:t>
            </a:r>
            <a:r>
              <a:rPr lang="es-ES" sz="2400" b="1" i="1">
                <a:ea typeface="+mn-lt"/>
                <a:cs typeface="+mn-lt"/>
              </a:rPr>
              <a:t>, </a:t>
            </a:r>
            <a:r>
              <a:rPr lang="es-ES" sz="2400" b="1" i="1" err="1">
                <a:ea typeface="+mn-lt"/>
                <a:cs typeface="+mn-lt"/>
              </a:rPr>
              <a:t>reason</a:t>
            </a:r>
            <a:r>
              <a:rPr lang="es-ES" sz="2400" b="1" i="1">
                <a:ea typeface="+mn-lt"/>
                <a:cs typeface="+mn-lt"/>
              </a:rPr>
              <a:t> </a:t>
            </a:r>
            <a:r>
              <a:rPr lang="es-ES" sz="2400" b="1" i="1" err="1">
                <a:ea typeface="+mn-lt"/>
                <a:cs typeface="+mn-lt"/>
              </a:rPr>
              <a:t>to</a:t>
            </a:r>
            <a:r>
              <a:rPr lang="es-ES" sz="2400" b="1" i="1">
                <a:ea typeface="+mn-lt"/>
                <a:cs typeface="+mn-lt"/>
              </a:rPr>
              <a:t> </a:t>
            </a:r>
            <a:r>
              <a:rPr lang="es-ES" sz="2400" b="1" i="1" err="1">
                <a:ea typeface="+mn-lt"/>
                <a:cs typeface="+mn-lt"/>
              </a:rPr>
              <a:t>change</a:t>
            </a:r>
            <a:r>
              <a:rPr lang="es-ES" sz="2400" b="1" i="1">
                <a:ea typeface="+mn-lt"/>
                <a:cs typeface="+mn-lt"/>
              </a:rPr>
              <a:t>.”</a:t>
            </a:r>
            <a:endParaRPr lang="es-ES" sz="2400"/>
          </a:p>
          <a:p>
            <a:pPr>
              <a:lnSpc>
                <a:spcPct val="100000"/>
              </a:lnSpc>
            </a:pPr>
            <a:r>
              <a:rPr lang="es-ES" sz="2400">
                <a:ea typeface="+mn-lt"/>
                <a:cs typeface="+mn-lt"/>
              </a:rPr>
              <a:t>La S del acrónimo del que hablamos hoy se refiere a </a:t>
            </a:r>
            <a:r>
              <a:rPr lang="es-ES" sz="2400" b="1">
                <a:ea typeface="+mn-lt"/>
                <a:cs typeface="+mn-lt"/>
              </a:rPr>
              <a:t>Single </a:t>
            </a:r>
            <a:r>
              <a:rPr lang="es-ES" sz="2400" b="1" err="1">
                <a:ea typeface="+mn-lt"/>
                <a:cs typeface="+mn-lt"/>
              </a:rPr>
              <a:t>Responsibility</a:t>
            </a:r>
            <a:r>
              <a:rPr lang="es-ES" sz="2400" b="1">
                <a:ea typeface="+mn-lt"/>
                <a:cs typeface="+mn-lt"/>
              </a:rPr>
              <a:t> </a:t>
            </a:r>
            <a:r>
              <a:rPr lang="es-ES" sz="2400" b="1" err="1">
                <a:ea typeface="+mn-lt"/>
                <a:cs typeface="+mn-lt"/>
              </a:rPr>
              <a:t>Principle</a:t>
            </a:r>
            <a:r>
              <a:rPr lang="es-ES" sz="2400" b="1">
                <a:ea typeface="+mn-lt"/>
                <a:cs typeface="+mn-lt"/>
              </a:rPr>
              <a:t> (SRP)</a:t>
            </a:r>
            <a:r>
              <a:rPr lang="es-ES" sz="2400">
                <a:ea typeface="+mn-lt"/>
                <a:cs typeface="+mn-lt"/>
              </a:rPr>
              <a:t>. Según este principio “una clase debería tener </a:t>
            </a:r>
            <a:r>
              <a:rPr lang="es-ES" sz="2400" b="1">
                <a:ea typeface="+mn-lt"/>
                <a:cs typeface="+mn-lt"/>
              </a:rPr>
              <a:t>una, y solo una, razón para cambiar</a:t>
            </a:r>
            <a:r>
              <a:rPr lang="es-ES" sz="2400">
                <a:ea typeface="+mn-lt"/>
                <a:cs typeface="+mn-lt"/>
              </a:rPr>
              <a:t>”. Es esto, precisamente, “razón para cambiar”, lo que Robert C. Martin identifica como “responsabilidad”.</a:t>
            </a:r>
            <a:endParaRPr lang="es-ES" sz="2400"/>
          </a:p>
          <a:p>
            <a:pPr>
              <a:lnSpc>
                <a:spcPct val="100000"/>
              </a:lnSpc>
            </a:pPr>
            <a:r>
              <a:rPr lang="es-ES" sz="2400">
                <a:ea typeface="+mn-lt"/>
                <a:cs typeface="+mn-lt"/>
              </a:rPr>
              <a:t>El principio de Responsabilidad Única es </a:t>
            </a:r>
            <a:r>
              <a:rPr lang="es-ES" sz="2400" b="1">
                <a:ea typeface="+mn-lt"/>
                <a:cs typeface="+mn-lt"/>
              </a:rPr>
              <a:t>el más importante y fundamental de SOLID</a:t>
            </a:r>
            <a:r>
              <a:rPr lang="es-ES" sz="2400">
                <a:ea typeface="+mn-lt"/>
                <a:cs typeface="+mn-lt"/>
              </a:rPr>
              <a:t>, muy sencillo de explicar, pero el más difícil de seguir en la práctica.</a:t>
            </a:r>
            <a:endParaRPr lang="es-ES" sz="2400"/>
          </a:p>
          <a:p>
            <a:pPr>
              <a:lnSpc>
                <a:spcPct val="100000"/>
              </a:lnSpc>
            </a:pPr>
            <a:r>
              <a:rPr lang="es-ES" sz="2400" dirty="0">
                <a:ea typeface="+mn-lt"/>
                <a:cs typeface="+mn-lt"/>
              </a:rPr>
              <a:t>El propio Bob resume cómo hacerlo: </a:t>
            </a:r>
            <a:r>
              <a:rPr lang="es-ES" sz="2400" i="1" dirty="0">
                <a:ea typeface="+mn-lt"/>
                <a:cs typeface="+mn-lt"/>
              </a:rPr>
              <a:t>“</a:t>
            </a:r>
            <a:r>
              <a:rPr lang="es-ES" sz="2400" i="1" dirty="0" err="1">
                <a:ea typeface="+mn-lt"/>
                <a:cs typeface="+mn-lt"/>
              </a:rPr>
              <a:t>Gather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together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things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that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change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for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same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reasons</a:t>
            </a:r>
            <a:r>
              <a:rPr lang="es-ES" sz="2400" i="1" dirty="0">
                <a:ea typeface="+mn-lt"/>
                <a:cs typeface="+mn-lt"/>
              </a:rPr>
              <a:t>. </a:t>
            </a:r>
            <a:r>
              <a:rPr lang="es-ES" sz="2400" i="1" dirty="0" err="1">
                <a:ea typeface="+mn-lt"/>
                <a:cs typeface="+mn-lt"/>
              </a:rPr>
              <a:t>Separate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those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things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that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change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for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different</a:t>
            </a:r>
            <a:r>
              <a:rPr lang="es-ES" sz="2400" i="1" dirty="0">
                <a:ea typeface="+mn-lt"/>
                <a:cs typeface="+mn-lt"/>
              </a:rPr>
              <a:t> </a:t>
            </a:r>
            <a:r>
              <a:rPr lang="es-ES" sz="2400" i="1" dirty="0" err="1">
                <a:ea typeface="+mn-lt"/>
                <a:cs typeface="+mn-lt"/>
              </a:rPr>
              <a:t>reasons</a:t>
            </a:r>
            <a:r>
              <a:rPr lang="es-ES" sz="2400" i="1" dirty="0">
                <a:ea typeface="+mn-lt"/>
                <a:cs typeface="+mn-lt"/>
              </a:rPr>
              <a:t>”</a:t>
            </a:r>
            <a:r>
              <a:rPr lang="es-ES" sz="2400" dirty="0">
                <a:ea typeface="+mn-lt"/>
                <a:cs typeface="+mn-lt"/>
              </a:rPr>
              <a:t>, es decir: “Reúne las cosas que cambian por las mismas razones. Separa aquellas que cambian por razones diferentes”.</a:t>
            </a:r>
            <a:endParaRPr lang="es-ES" sz="2400" dirty="0"/>
          </a:p>
          <a:p>
            <a:pPr>
              <a:lnSpc>
                <a:spcPct val="100000"/>
              </a:lnSpc>
            </a:pP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2644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C34D5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AB4FD7-6C5A-7921-8969-73957EA1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ES" sz="5100">
                <a:solidFill>
                  <a:srgbClr val="FFFFFF"/>
                </a:solidFill>
                <a:ea typeface="+mj-lt"/>
                <a:cs typeface="+mj-lt"/>
              </a:rPr>
              <a:t>2. Principio de Abierto/Cerrado</a:t>
            </a:r>
            <a:endParaRPr lang="es-ES" sz="51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703F8-720A-E48A-2696-31436462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s-ES" sz="2600"/>
          </a:p>
          <a:p>
            <a:pPr>
              <a:lnSpc>
                <a:spcPct val="100000"/>
              </a:lnSpc>
            </a:pPr>
            <a:r>
              <a:rPr lang="es-ES" sz="2600" b="1" i="1" dirty="0">
                <a:ea typeface="+mn-lt"/>
                <a:cs typeface="+mn-lt"/>
              </a:rPr>
              <a:t>“</a:t>
            </a:r>
            <a:r>
              <a:rPr lang="es-ES" sz="2600" b="1" i="1" dirty="0" err="1">
                <a:ea typeface="+mn-lt"/>
                <a:cs typeface="+mn-lt"/>
              </a:rPr>
              <a:t>You</a:t>
            </a:r>
            <a:r>
              <a:rPr lang="es-ES" sz="2600" b="1" i="1" dirty="0">
                <a:ea typeface="+mn-lt"/>
                <a:cs typeface="+mn-lt"/>
              </a:rPr>
              <a:t> </a:t>
            </a:r>
            <a:r>
              <a:rPr lang="es-ES" sz="2600" b="1" i="1" dirty="0" err="1">
                <a:ea typeface="+mn-lt"/>
                <a:cs typeface="+mn-lt"/>
              </a:rPr>
              <a:t>should</a:t>
            </a:r>
            <a:r>
              <a:rPr lang="es-ES" sz="2600" b="1" i="1" dirty="0">
                <a:ea typeface="+mn-lt"/>
                <a:cs typeface="+mn-lt"/>
              </a:rPr>
              <a:t> be </a:t>
            </a:r>
            <a:r>
              <a:rPr lang="es-ES" sz="2600" b="1" i="1" dirty="0" err="1">
                <a:ea typeface="+mn-lt"/>
                <a:cs typeface="+mn-lt"/>
              </a:rPr>
              <a:t>able</a:t>
            </a:r>
            <a:r>
              <a:rPr lang="es-ES" sz="2600" b="1" i="1" dirty="0">
                <a:ea typeface="+mn-lt"/>
                <a:cs typeface="+mn-lt"/>
              </a:rPr>
              <a:t> </a:t>
            </a:r>
            <a:r>
              <a:rPr lang="es-ES" sz="2600" b="1" i="1" dirty="0" err="1">
                <a:ea typeface="+mn-lt"/>
                <a:cs typeface="+mn-lt"/>
              </a:rPr>
              <a:t>to</a:t>
            </a:r>
            <a:r>
              <a:rPr lang="es-ES" sz="2600" b="1" i="1" dirty="0">
                <a:ea typeface="+mn-lt"/>
                <a:cs typeface="+mn-lt"/>
              </a:rPr>
              <a:t> </a:t>
            </a:r>
            <a:r>
              <a:rPr lang="es-ES" sz="2600" b="1" i="1" dirty="0" err="1">
                <a:ea typeface="+mn-lt"/>
                <a:cs typeface="+mn-lt"/>
              </a:rPr>
              <a:t>extend</a:t>
            </a:r>
            <a:r>
              <a:rPr lang="es-ES" sz="2600" b="1" i="1" dirty="0">
                <a:ea typeface="+mn-lt"/>
                <a:cs typeface="+mn-lt"/>
              </a:rPr>
              <a:t> a </a:t>
            </a:r>
            <a:r>
              <a:rPr lang="es-ES" sz="2600" b="1" i="1" dirty="0" err="1">
                <a:ea typeface="+mn-lt"/>
                <a:cs typeface="+mn-lt"/>
              </a:rPr>
              <a:t>classes</a:t>
            </a:r>
            <a:r>
              <a:rPr lang="es-ES" sz="2600" b="1" i="1" dirty="0">
                <a:ea typeface="+mn-lt"/>
                <a:cs typeface="+mn-lt"/>
              </a:rPr>
              <a:t> </a:t>
            </a:r>
            <a:r>
              <a:rPr lang="es-ES" sz="2600" b="1" i="1" dirty="0" err="1">
                <a:ea typeface="+mn-lt"/>
                <a:cs typeface="+mn-lt"/>
              </a:rPr>
              <a:t>behavior</a:t>
            </a:r>
            <a:r>
              <a:rPr lang="es-ES" sz="2600" b="1" i="1" dirty="0">
                <a:ea typeface="+mn-lt"/>
                <a:cs typeface="+mn-lt"/>
              </a:rPr>
              <a:t>, </a:t>
            </a:r>
            <a:r>
              <a:rPr lang="es-ES" sz="2600" b="1" i="1" dirty="0" err="1">
                <a:ea typeface="+mn-lt"/>
                <a:cs typeface="+mn-lt"/>
              </a:rPr>
              <a:t>without</a:t>
            </a:r>
            <a:r>
              <a:rPr lang="es-ES" sz="2600" b="1" i="1" dirty="0">
                <a:ea typeface="+mn-lt"/>
                <a:cs typeface="+mn-lt"/>
              </a:rPr>
              <a:t> </a:t>
            </a:r>
            <a:r>
              <a:rPr lang="es-ES" sz="2600" b="1" i="1" dirty="0" err="1">
                <a:ea typeface="+mn-lt"/>
                <a:cs typeface="+mn-lt"/>
              </a:rPr>
              <a:t>modifying</a:t>
            </a:r>
            <a:r>
              <a:rPr lang="es-ES" sz="2600" b="1" i="1" dirty="0">
                <a:ea typeface="+mn-lt"/>
                <a:cs typeface="+mn-lt"/>
              </a:rPr>
              <a:t> </a:t>
            </a:r>
            <a:r>
              <a:rPr lang="es-ES" sz="2600" b="1" i="1" dirty="0" err="1">
                <a:ea typeface="+mn-lt"/>
                <a:cs typeface="+mn-lt"/>
              </a:rPr>
              <a:t>it</a:t>
            </a:r>
            <a:r>
              <a:rPr lang="es-ES" sz="2600" b="1" i="1" dirty="0">
                <a:ea typeface="+mn-lt"/>
                <a:cs typeface="+mn-lt"/>
              </a:rPr>
              <a:t>.”</a:t>
            </a:r>
            <a:endParaRPr lang="es-ES" sz="2600" dirty="0"/>
          </a:p>
          <a:p>
            <a:pPr>
              <a:lnSpc>
                <a:spcPct val="100000"/>
              </a:lnSpc>
            </a:pPr>
            <a:r>
              <a:rPr lang="es-ES" sz="2600" dirty="0">
                <a:ea typeface="+mn-lt"/>
                <a:cs typeface="+mn-lt"/>
              </a:rPr>
              <a:t>El segundo principio de SOLID lo formuló Bertrand Meyer en 1988 en su libro “</a:t>
            </a:r>
            <a:r>
              <a:rPr lang="es-ES" sz="2600" dirty="0">
                <a:ea typeface="+mn-lt"/>
                <a:cs typeface="+mn-lt"/>
                <a:hlinkClick r:id="rId2"/>
              </a:rPr>
              <a:t>Object Oriented Software Construction</a:t>
            </a:r>
            <a:r>
              <a:rPr lang="es-ES" sz="2600" dirty="0">
                <a:ea typeface="+mn-lt"/>
                <a:cs typeface="+mn-lt"/>
              </a:rPr>
              <a:t>” y dice: “Deberías ser capaz de extender el comportamiento de una clase, sin modificarla”. En otras palabras: las clases que usas deberían estar </a:t>
            </a:r>
            <a:r>
              <a:rPr lang="es-ES" sz="2600" b="1" dirty="0">
                <a:ea typeface="+mn-lt"/>
                <a:cs typeface="+mn-lt"/>
              </a:rPr>
              <a:t>abiertas para poder extenderse y cerradas para modificarse</a:t>
            </a:r>
            <a:r>
              <a:rPr lang="es-ES" sz="2600" dirty="0">
                <a:ea typeface="+mn-lt"/>
                <a:cs typeface="+mn-lt"/>
              </a:rPr>
              <a:t>.</a:t>
            </a:r>
            <a:endParaRPr lang="es-ES" sz="2600" dirty="0"/>
          </a:p>
          <a:p>
            <a:pPr>
              <a:lnSpc>
                <a:spcPct val="100000"/>
              </a:lnSpc>
            </a:pPr>
            <a:r>
              <a:rPr lang="es-ES" sz="2600" dirty="0">
                <a:ea typeface="+mn-lt"/>
                <a:cs typeface="+mn-lt"/>
              </a:rPr>
              <a:t>En su blog Robert C. Martin defendió este principio que </a:t>
            </a:r>
            <a:r>
              <a:rPr lang="es-ES" sz="2600" dirty="0">
                <a:ea typeface="+mn-lt"/>
                <a:cs typeface="+mn-lt"/>
                <a:hlinkClick r:id="rId3"/>
              </a:rPr>
              <a:t>a priori puede parecer una paradoja</a:t>
            </a:r>
            <a:r>
              <a:rPr lang="es-ES" sz="2600" dirty="0">
                <a:ea typeface="+mn-lt"/>
                <a:cs typeface="+mn-lt"/>
              </a:rPr>
              <a:t>. Es importante tener en cuenta el </a:t>
            </a:r>
            <a:r>
              <a:rPr lang="es-ES" sz="2600" b="1" dirty="0">
                <a:ea typeface="+mn-lt"/>
                <a:cs typeface="+mn-lt"/>
              </a:rPr>
              <a:t>Open/</a:t>
            </a:r>
            <a:r>
              <a:rPr lang="es-ES" sz="2600" b="1" dirty="0" err="1">
                <a:ea typeface="+mn-lt"/>
                <a:cs typeface="+mn-lt"/>
              </a:rPr>
              <a:t>Closed</a:t>
            </a:r>
            <a:r>
              <a:rPr lang="es-ES" sz="2600" b="1" dirty="0">
                <a:ea typeface="+mn-lt"/>
                <a:cs typeface="+mn-lt"/>
              </a:rPr>
              <a:t> </a:t>
            </a:r>
            <a:r>
              <a:rPr lang="es-ES" sz="2600" b="1" dirty="0" err="1">
                <a:ea typeface="+mn-lt"/>
                <a:cs typeface="+mn-lt"/>
              </a:rPr>
              <a:t>Principle</a:t>
            </a:r>
            <a:r>
              <a:rPr lang="es-ES" sz="2600" b="1" dirty="0">
                <a:ea typeface="+mn-lt"/>
                <a:cs typeface="+mn-lt"/>
              </a:rPr>
              <a:t> (OCP)</a:t>
            </a:r>
            <a:r>
              <a:rPr lang="es-ES" sz="2600" dirty="0">
                <a:ea typeface="+mn-lt"/>
                <a:cs typeface="+mn-lt"/>
              </a:rPr>
              <a:t> a la hora de desarrollar </a:t>
            </a:r>
            <a:r>
              <a:rPr lang="es-ES" sz="2600" b="1" dirty="0">
                <a:ea typeface="+mn-lt"/>
                <a:cs typeface="+mn-lt"/>
              </a:rPr>
              <a:t>clases, </a:t>
            </a:r>
            <a:r>
              <a:rPr lang="es-ES" sz="2600" b="1" dirty="0">
                <a:ea typeface="+mn-lt"/>
                <a:cs typeface="+mn-lt"/>
                <a:hlinkClick r:id="rId4"/>
              </a:rPr>
              <a:t>librerías</a:t>
            </a:r>
            <a:r>
              <a:rPr lang="es-ES" sz="2600" b="1" dirty="0">
                <a:ea typeface="+mn-lt"/>
                <a:cs typeface="+mn-lt"/>
              </a:rPr>
              <a:t> o </a:t>
            </a:r>
            <a:r>
              <a:rPr lang="es-ES" sz="2600" b="1" dirty="0" err="1">
                <a:ea typeface="+mn-lt"/>
                <a:cs typeface="+mn-lt"/>
              </a:rPr>
              <a:t>frameworks</a:t>
            </a:r>
            <a:r>
              <a:rPr lang="es-ES" sz="2600" b="1" dirty="0">
                <a:ea typeface="+mn-lt"/>
                <a:cs typeface="+mn-lt"/>
              </a:rPr>
              <a:t>.</a:t>
            </a:r>
            <a:endParaRPr lang="es-ES" sz="2600" dirty="0"/>
          </a:p>
          <a:p>
            <a:pPr>
              <a:lnSpc>
                <a:spcPct val="100000"/>
              </a:lnSpc>
            </a:pPr>
            <a:endParaRPr lang="es-ES" sz="2600" dirty="0"/>
          </a:p>
          <a:p>
            <a:pPr>
              <a:lnSpc>
                <a:spcPct val="100000"/>
              </a:lnSpc>
            </a:pPr>
            <a:endParaRPr lang="es-ES" sz="2600"/>
          </a:p>
        </p:txBody>
      </p:sp>
    </p:spTree>
    <p:extLst>
      <p:ext uri="{BB962C8B-B14F-4D97-AF65-F5344CB8AC3E}">
        <p14:creationId xmlns:p14="http://schemas.microsoft.com/office/powerpoint/2010/main" val="31632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C34D5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F14CC1-610F-625E-0D71-A14D8B41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ES" sz="6600">
                <a:solidFill>
                  <a:srgbClr val="FFFFFF"/>
                </a:solidFill>
                <a:ea typeface="+mj-lt"/>
                <a:cs typeface="+mj-lt"/>
              </a:rPr>
              <a:t>3. Principio de Sustitución de Liskov</a:t>
            </a:r>
            <a:endParaRPr lang="es-ES" sz="66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C45A3-19AD-8076-820D-39D61D87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b="1" i="1">
                <a:ea typeface="+mn-lt"/>
                <a:cs typeface="+mn-lt"/>
              </a:rPr>
              <a:t>“</a:t>
            </a:r>
            <a:r>
              <a:rPr lang="es-ES" b="1" i="1" err="1">
                <a:ea typeface="+mn-lt"/>
                <a:cs typeface="+mn-lt"/>
              </a:rPr>
              <a:t>Derived</a:t>
            </a:r>
            <a:r>
              <a:rPr lang="es-ES" b="1" i="1">
                <a:ea typeface="+mn-lt"/>
                <a:cs typeface="+mn-lt"/>
              </a:rPr>
              <a:t> </a:t>
            </a:r>
            <a:r>
              <a:rPr lang="es-ES" b="1" i="1" err="1">
                <a:ea typeface="+mn-lt"/>
                <a:cs typeface="+mn-lt"/>
              </a:rPr>
              <a:t>classes</a:t>
            </a:r>
            <a:r>
              <a:rPr lang="es-ES" b="1" i="1">
                <a:ea typeface="+mn-lt"/>
                <a:cs typeface="+mn-lt"/>
              </a:rPr>
              <a:t> </a:t>
            </a:r>
            <a:r>
              <a:rPr lang="es-ES" b="1" i="1" err="1">
                <a:ea typeface="+mn-lt"/>
                <a:cs typeface="+mn-lt"/>
              </a:rPr>
              <a:t>must</a:t>
            </a:r>
            <a:r>
              <a:rPr lang="es-ES" b="1" i="1">
                <a:ea typeface="+mn-lt"/>
                <a:cs typeface="+mn-lt"/>
              </a:rPr>
              <a:t> be </a:t>
            </a:r>
            <a:r>
              <a:rPr lang="es-ES" b="1" i="1" err="1">
                <a:ea typeface="+mn-lt"/>
                <a:cs typeface="+mn-lt"/>
              </a:rPr>
              <a:t>substitutable</a:t>
            </a:r>
            <a:r>
              <a:rPr lang="es-ES" b="1" i="1">
                <a:ea typeface="+mn-lt"/>
                <a:cs typeface="+mn-lt"/>
              </a:rPr>
              <a:t> </a:t>
            </a:r>
            <a:r>
              <a:rPr lang="es-ES" b="1" i="1" err="1">
                <a:ea typeface="+mn-lt"/>
                <a:cs typeface="+mn-lt"/>
              </a:rPr>
              <a:t>for</a:t>
            </a:r>
            <a:r>
              <a:rPr lang="es-ES" b="1" i="1">
                <a:ea typeface="+mn-lt"/>
                <a:cs typeface="+mn-lt"/>
              </a:rPr>
              <a:t> </a:t>
            </a:r>
            <a:r>
              <a:rPr lang="es-ES" b="1" i="1" err="1">
                <a:ea typeface="+mn-lt"/>
                <a:cs typeface="+mn-lt"/>
              </a:rPr>
              <a:t>their</a:t>
            </a:r>
            <a:r>
              <a:rPr lang="es-ES" b="1" i="1">
                <a:ea typeface="+mn-lt"/>
                <a:cs typeface="+mn-lt"/>
              </a:rPr>
              <a:t> base </a:t>
            </a:r>
            <a:r>
              <a:rPr lang="es-ES" b="1" i="1" err="1">
                <a:ea typeface="+mn-lt"/>
                <a:cs typeface="+mn-lt"/>
              </a:rPr>
              <a:t>classes</a:t>
            </a:r>
            <a:r>
              <a:rPr lang="es-ES" b="1" i="1">
                <a:ea typeface="+mn-lt"/>
                <a:cs typeface="+mn-lt"/>
              </a:rPr>
              <a:t>.”</a:t>
            </a:r>
            <a:endParaRPr lang="es-ES"/>
          </a:p>
          <a:p>
            <a:pPr>
              <a:lnSpc>
                <a:spcPct val="100000"/>
              </a:lnSpc>
            </a:pPr>
            <a:r>
              <a:rPr lang="es-ES">
                <a:ea typeface="+mn-lt"/>
                <a:cs typeface="+mn-lt"/>
              </a:rPr>
              <a:t>La L de SOLID alude al apellido de quien lo creó, </a:t>
            </a:r>
            <a:r>
              <a:rPr lang="es-ES">
                <a:ea typeface="+mn-lt"/>
                <a:cs typeface="+mn-lt"/>
                <a:hlinkClick r:id="rId2"/>
              </a:rPr>
              <a:t>Barbara Liskov</a:t>
            </a:r>
            <a:r>
              <a:rPr lang="es-ES">
                <a:ea typeface="+mn-lt"/>
                <a:cs typeface="+mn-lt"/>
              </a:rPr>
              <a:t>, y dice que </a:t>
            </a:r>
            <a:r>
              <a:rPr lang="es-ES" b="1">
                <a:ea typeface="+mn-lt"/>
                <a:cs typeface="+mn-lt"/>
              </a:rPr>
              <a:t>“las clases derivadas deben poder sustituirse por sus clases base”.</a:t>
            </a:r>
            <a:endParaRPr lang="es-ES"/>
          </a:p>
          <a:p>
            <a:pPr>
              <a:lnSpc>
                <a:spcPct val="100000"/>
              </a:lnSpc>
            </a:pPr>
            <a:r>
              <a:rPr lang="es-ES">
                <a:ea typeface="+mn-lt"/>
                <a:cs typeface="+mn-lt"/>
              </a:rPr>
              <a:t>Esto significa que los objetos deben poder ser reemplazados por instancias de sus subtipos sin alterar el correcto funcionamiento del sistema o lo que es lo mismo: si en un programa utilizamos cierta clase, </a:t>
            </a:r>
            <a:r>
              <a:rPr lang="es-ES" b="1">
                <a:ea typeface="+mn-lt"/>
                <a:cs typeface="+mn-lt"/>
              </a:rPr>
              <a:t>deberíamos poder usar cualquiera de sus subclases</a:t>
            </a:r>
            <a:r>
              <a:rPr lang="es-ES">
                <a:ea typeface="+mn-lt"/>
                <a:cs typeface="+mn-lt"/>
              </a:rPr>
              <a:t> sin interferir en la funcionalidad del programa.  </a:t>
            </a:r>
            <a:endParaRPr lang="es-ES"/>
          </a:p>
          <a:p>
            <a:pPr>
              <a:lnSpc>
                <a:spcPct val="100000"/>
              </a:lnSpc>
            </a:pPr>
            <a:r>
              <a:rPr lang="es-ES">
                <a:ea typeface="+mn-lt"/>
                <a:cs typeface="+mn-lt"/>
              </a:rPr>
              <a:t>Según Robert C. Martin incumplir el </a:t>
            </a:r>
            <a:r>
              <a:rPr lang="es-ES" b="1" err="1">
                <a:ea typeface="+mn-lt"/>
                <a:cs typeface="+mn-lt"/>
              </a:rPr>
              <a:t>Liskov</a:t>
            </a:r>
            <a:r>
              <a:rPr lang="es-ES" b="1">
                <a:ea typeface="+mn-lt"/>
                <a:cs typeface="+mn-lt"/>
              </a:rPr>
              <a:t> </a:t>
            </a:r>
            <a:r>
              <a:rPr lang="es-ES" b="1" err="1">
                <a:ea typeface="+mn-lt"/>
                <a:cs typeface="+mn-lt"/>
              </a:rPr>
              <a:t>Substitution</a:t>
            </a:r>
            <a:r>
              <a:rPr lang="es-ES" b="1">
                <a:ea typeface="+mn-lt"/>
                <a:cs typeface="+mn-lt"/>
              </a:rPr>
              <a:t> </a:t>
            </a:r>
            <a:r>
              <a:rPr lang="es-ES" b="1" err="1">
                <a:ea typeface="+mn-lt"/>
                <a:cs typeface="+mn-lt"/>
              </a:rPr>
              <a:t>Principle</a:t>
            </a:r>
            <a:r>
              <a:rPr lang="es-ES" b="1">
                <a:ea typeface="+mn-lt"/>
                <a:cs typeface="+mn-lt"/>
              </a:rPr>
              <a:t> (LSP)</a:t>
            </a:r>
            <a:r>
              <a:rPr lang="es-ES">
                <a:ea typeface="+mn-lt"/>
                <a:cs typeface="+mn-lt"/>
              </a:rPr>
              <a:t> implica violar también el principio de Abierto/Cerrado.</a:t>
            </a:r>
            <a:endParaRPr lang="es-ES"/>
          </a:p>
          <a:p>
            <a:pPr>
              <a:lnSpc>
                <a:spcPct val="100000"/>
              </a:lnSpc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96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85DA1B-67EF-4FFA-9A25-F4413DA63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875C79-AB54-449E-990C-6A3157409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98897" cy="6858000"/>
          </a:xfrm>
          <a:custGeom>
            <a:avLst/>
            <a:gdLst>
              <a:gd name="connsiteX0" fmla="*/ 0 w 5098897"/>
              <a:gd name="connsiteY0" fmla="*/ 0 h 6858000"/>
              <a:gd name="connsiteX1" fmla="*/ 373710 w 5098897"/>
              <a:gd name="connsiteY1" fmla="*/ 0 h 6858000"/>
              <a:gd name="connsiteX2" fmla="*/ 1558456 w 5098897"/>
              <a:gd name="connsiteY2" fmla="*/ 0 h 6858000"/>
              <a:gd name="connsiteX3" fmla="*/ 5080755 w 5098897"/>
              <a:gd name="connsiteY3" fmla="*/ 0 h 6858000"/>
              <a:gd name="connsiteX4" fmla="*/ 5071148 w 5098897"/>
              <a:gd name="connsiteY4" fmla="*/ 94743 h 6858000"/>
              <a:gd name="connsiteX5" fmla="*/ 5076199 w 5098897"/>
              <a:gd name="connsiteY5" fmla="*/ 421478 h 6858000"/>
              <a:gd name="connsiteX6" fmla="*/ 5080133 w 5098897"/>
              <a:gd name="connsiteY6" fmla="*/ 811578 h 6858000"/>
              <a:gd name="connsiteX7" fmla="*/ 5060462 w 5098897"/>
              <a:gd name="connsiteY7" fmla="*/ 1112800 h 6858000"/>
              <a:gd name="connsiteX8" fmla="*/ 5088255 w 5098897"/>
              <a:gd name="connsiteY8" fmla="*/ 1795349 h 6858000"/>
              <a:gd name="connsiteX9" fmla="*/ 5086606 w 5098897"/>
              <a:gd name="connsiteY9" fmla="*/ 2325572 h 6858000"/>
              <a:gd name="connsiteX10" fmla="*/ 5077468 w 5098897"/>
              <a:gd name="connsiteY10" fmla="*/ 2782173 h 6858000"/>
              <a:gd name="connsiteX11" fmla="*/ 5082925 w 5098897"/>
              <a:gd name="connsiteY11" fmla="*/ 2983199 h 6858000"/>
              <a:gd name="connsiteX12" fmla="*/ 5069219 w 5098897"/>
              <a:gd name="connsiteY12" fmla="*/ 3528424 h 6858000"/>
              <a:gd name="connsiteX13" fmla="*/ 5079752 w 5098897"/>
              <a:gd name="connsiteY13" fmla="*/ 4333548 h 6858000"/>
              <a:gd name="connsiteX14" fmla="*/ 5078864 w 5098897"/>
              <a:gd name="connsiteY14" fmla="*/ 5023089 h 6858000"/>
              <a:gd name="connsiteX15" fmla="*/ 5083179 w 5098897"/>
              <a:gd name="connsiteY15" fmla="*/ 5248657 h 6858000"/>
              <a:gd name="connsiteX16" fmla="*/ 5083179 w 5098897"/>
              <a:gd name="connsiteY16" fmla="*/ 5462145 h 6858000"/>
              <a:gd name="connsiteX17" fmla="*/ 5045104 w 5098897"/>
              <a:gd name="connsiteY17" fmla="*/ 6116592 h 6858000"/>
              <a:gd name="connsiteX18" fmla="*/ 5060560 w 5098897"/>
              <a:gd name="connsiteY18" fmla="*/ 6703830 h 6858000"/>
              <a:gd name="connsiteX19" fmla="*/ 5078455 w 5098897"/>
              <a:gd name="connsiteY19" fmla="*/ 6858000 h 6858000"/>
              <a:gd name="connsiteX20" fmla="*/ 1558456 w 5098897"/>
              <a:gd name="connsiteY20" fmla="*/ 6858000 h 6858000"/>
              <a:gd name="connsiteX21" fmla="*/ 373710 w 5098897"/>
              <a:gd name="connsiteY21" fmla="*/ 6858000 h 6858000"/>
              <a:gd name="connsiteX22" fmla="*/ 0 w 5098897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098897" h="6858000">
                <a:moveTo>
                  <a:pt x="0" y="0"/>
                </a:moveTo>
                <a:lnTo>
                  <a:pt x="373710" y="0"/>
                </a:lnTo>
                <a:lnTo>
                  <a:pt x="1558456" y="0"/>
                </a:lnTo>
                <a:lnTo>
                  <a:pt x="5080755" y="0"/>
                </a:lnTo>
                <a:lnTo>
                  <a:pt x="5071148" y="94743"/>
                </a:lnTo>
                <a:cubicBezTo>
                  <a:pt x="5064301" y="203476"/>
                  <a:pt x="5068965" y="312476"/>
                  <a:pt x="5076199" y="421478"/>
                </a:cubicBezTo>
                <a:cubicBezTo>
                  <a:pt x="5087025" y="551239"/>
                  <a:pt x="5088345" y="681629"/>
                  <a:pt x="5080133" y="811578"/>
                </a:cubicBezTo>
                <a:cubicBezTo>
                  <a:pt x="5072138" y="911901"/>
                  <a:pt x="5063127" y="1012222"/>
                  <a:pt x="5060462" y="1112800"/>
                </a:cubicBezTo>
                <a:cubicBezTo>
                  <a:pt x="5054115" y="1341673"/>
                  <a:pt x="5073153" y="1568129"/>
                  <a:pt x="5088255" y="1795349"/>
                </a:cubicBezTo>
                <a:cubicBezTo>
                  <a:pt x="5099932" y="1972217"/>
                  <a:pt x="5105389" y="2148830"/>
                  <a:pt x="5086606" y="2325572"/>
                </a:cubicBezTo>
                <a:cubicBezTo>
                  <a:pt x="5070615" y="2477390"/>
                  <a:pt x="5062238" y="2629462"/>
                  <a:pt x="5077468" y="2782173"/>
                </a:cubicBezTo>
                <a:cubicBezTo>
                  <a:pt x="5084194" y="2848928"/>
                  <a:pt x="5091429" y="2916445"/>
                  <a:pt x="5082925" y="2983199"/>
                </a:cubicBezTo>
                <a:cubicBezTo>
                  <a:pt x="5059953" y="3164643"/>
                  <a:pt x="5063508" y="3346598"/>
                  <a:pt x="5069219" y="3528424"/>
                </a:cubicBezTo>
                <a:cubicBezTo>
                  <a:pt x="5077722" y="3796840"/>
                  <a:pt x="5091809" y="4064876"/>
                  <a:pt x="5079752" y="4333548"/>
                </a:cubicBezTo>
                <a:cubicBezTo>
                  <a:pt x="5069472" y="4563183"/>
                  <a:pt x="5086098" y="4793201"/>
                  <a:pt x="5078864" y="5023089"/>
                </a:cubicBezTo>
                <a:cubicBezTo>
                  <a:pt x="5076427" y="5098301"/>
                  <a:pt x="5077874" y="5173586"/>
                  <a:pt x="5083179" y="5248657"/>
                </a:cubicBezTo>
                <a:cubicBezTo>
                  <a:pt x="5089716" y="5319671"/>
                  <a:pt x="5089716" y="5391131"/>
                  <a:pt x="5083179" y="5462145"/>
                </a:cubicBezTo>
                <a:cubicBezTo>
                  <a:pt x="5058684" y="5679573"/>
                  <a:pt x="5048659" y="5898020"/>
                  <a:pt x="5045104" y="6116592"/>
                </a:cubicBezTo>
                <a:cubicBezTo>
                  <a:pt x="5041868" y="6312661"/>
                  <a:pt x="5043486" y="6508657"/>
                  <a:pt x="5060560" y="6703830"/>
                </a:cubicBezTo>
                <a:lnTo>
                  <a:pt x="5078455" y="6858000"/>
                </a:lnTo>
                <a:lnTo>
                  <a:pt x="1558456" y="6858000"/>
                </a:lnTo>
                <a:lnTo>
                  <a:pt x="37371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3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DB03B2-75BE-AE7F-25C7-26136CB3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643467"/>
            <a:ext cx="3451237" cy="5571066"/>
          </a:xfrm>
        </p:spPr>
        <p:txBody>
          <a:bodyPr anchor="ctr">
            <a:normAutofit/>
          </a:bodyPr>
          <a:lstStyle/>
          <a:p>
            <a:r>
              <a:rPr lang="es-ES" sz="6600">
                <a:solidFill>
                  <a:schemeClr val="bg1"/>
                </a:solidFill>
              </a:rPr>
              <a:t>4. Principio de Segregación de la Interfaz</a:t>
            </a:r>
          </a:p>
          <a:p>
            <a:endParaRPr lang="es-ES" sz="66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46552-7532-F1A2-8EF5-E2DFDA9B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34" y="643467"/>
            <a:ext cx="578431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>
                <a:ea typeface="+mn-lt"/>
                <a:cs typeface="+mn-lt"/>
              </a:rPr>
              <a:t>En el cuarto principio de SOLID, </a:t>
            </a:r>
            <a:r>
              <a:rPr lang="es-ES" i="1">
                <a:ea typeface="+mn-lt"/>
                <a:cs typeface="+mn-lt"/>
              </a:rPr>
              <a:t>el tío Bob </a:t>
            </a:r>
            <a:r>
              <a:rPr lang="es-ES">
                <a:ea typeface="+mn-lt"/>
                <a:cs typeface="+mn-lt"/>
              </a:rPr>
              <a:t>sugiere: “Haz interfaces que sean específicas para un tipo de cliente”, es decir, para </a:t>
            </a:r>
            <a:r>
              <a:rPr lang="es-ES" b="1">
                <a:ea typeface="+mn-lt"/>
                <a:cs typeface="+mn-lt"/>
              </a:rPr>
              <a:t>una finalidad concreta</a:t>
            </a:r>
            <a:r>
              <a:rPr lang="es-ES">
                <a:ea typeface="+mn-lt"/>
                <a:cs typeface="+mn-lt"/>
              </a:rPr>
              <a:t>.</a:t>
            </a:r>
            <a:endParaRPr lang="es-ES" dirty="0"/>
          </a:p>
          <a:p>
            <a:r>
              <a:rPr lang="es-ES">
                <a:ea typeface="+mn-lt"/>
                <a:cs typeface="+mn-lt"/>
              </a:rPr>
              <a:t>En este sentido, según el </a:t>
            </a:r>
            <a:r>
              <a:rPr lang="es-ES" b="1">
                <a:ea typeface="+mn-lt"/>
                <a:cs typeface="+mn-lt"/>
              </a:rPr>
              <a:t>Interface </a:t>
            </a:r>
            <a:r>
              <a:rPr lang="es-ES" b="1" err="1">
                <a:ea typeface="+mn-lt"/>
                <a:cs typeface="+mn-lt"/>
              </a:rPr>
              <a:t>Segregation</a:t>
            </a:r>
            <a:r>
              <a:rPr lang="es-ES" b="1">
                <a:ea typeface="+mn-lt"/>
                <a:cs typeface="+mn-lt"/>
              </a:rPr>
              <a:t> </a:t>
            </a:r>
            <a:r>
              <a:rPr lang="es-ES" b="1" err="1">
                <a:ea typeface="+mn-lt"/>
                <a:cs typeface="+mn-lt"/>
              </a:rPr>
              <a:t>Principle</a:t>
            </a:r>
            <a:r>
              <a:rPr lang="es-ES" b="1">
                <a:ea typeface="+mn-lt"/>
                <a:cs typeface="+mn-lt"/>
              </a:rPr>
              <a:t> (ISP), </a:t>
            </a:r>
            <a:r>
              <a:rPr lang="es-ES">
                <a:ea typeface="+mn-lt"/>
                <a:cs typeface="+mn-lt"/>
              </a:rPr>
              <a:t>es preferible contar con muchas interfaces que definan pocos métodos que tener una interface forzada a implementar muchos métodos a los que no dará uso.</a:t>
            </a:r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38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C34D57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DC8460-BCB6-F1A9-09C5-B8C519E6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es-ES" sz="6600">
                <a:solidFill>
                  <a:srgbClr val="FFFFFF"/>
                </a:solidFill>
              </a:rPr>
              <a:t>5. Principio de Inversión de Dependencias</a:t>
            </a:r>
          </a:p>
          <a:p>
            <a:endParaRPr lang="es-ES" sz="66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77B25-F189-8BD6-9212-9DDBC222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>
                <a:ea typeface="+mn-lt"/>
                <a:cs typeface="+mn-lt"/>
              </a:rPr>
              <a:t>Llegamos al último principio: “</a:t>
            </a:r>
            <a:r>
              <a:rPr lang="es-ES" b="1">
                <a:ea typeface="+mn-lt"/>
                <a:cs typeface="+mn-lt"/>
              </a:rPr>
              <a:t>Depende de abstracciones</a:t>
            </a:r>
            <a:r>
              <a:rPr lang="es-ES">
                <a:ea typeface="+mn-lt"/>
                <a:cs typeface="+mn-lt"/>
              </a:rPr>
              <a:t>, no de clases concretas”.</a:t>
            </a:r>
            <a:endParaRPr lang="es-ES"/>
          </a:p>
          <a:p>
            <a:r>
              <a:rPr lang="es-ES">
                <a:ea typeface="+mn-lt"/>
                <a:cs typeface="+mn-lt"/>
              </a:rPr>
              <a:t>Así, Robert C. Martin recomienda:</a:t>
            </a:r>
            <a:endParaRPr lang="es-ES"/>
          </a:p>
          <a:p>
            <a:r>
              <a:rPr lang="es-ES">
                <a:ea typeface="+mn-lt"/>
                <a:cs typeface="+mn-lt"/>
              </a:rPr>
              <a:t>Los módulos de alto nivel </a:t>
            </a:r>
            <a:r>
              <a:rPr lang="es-ES" b="1">
                <a:ea typeface="+mn-lt"/>
                <a:cs typeface="+mn-lt"/>
              </a:rPr>
              <a:t>no deberían depender de módulos de bajo nivel</a:t>
            </a:r>
            <a:r>
              <a:rPr lang="es-ES">
                <a:ea typeface="+mn-lt"/>
                <a:cs typeface="+mn-lt"/>
              </a:rPr>
              <a:t>. Ambos deberían depender de abstracciones.</a:t>
            </a:r>
            <a:endParaRPr lang="es-ES"/>
          </a:p>
          <a:p>
            <a:r>
              <a:rPr lang="es-ES" b="1">
                <a:ea typeface="+mn-lt"/>
                <a:cs typeface="+mn-lt"/>
              </a:rPr>
              <a:t>Las abstracciones no deberían depender de los detalles</a:t>
            </a:r>
            <a:r>
              <a:rPr lang="es-ES">
                <a:ea typeface="+mn-lt"/>
                <a:cs typeface="+mn-lt"/>
              </a:rPr>
              <a:t>. Los detalles deberían depender de las abstracciones.</a:t>
            </a:r>
            <a:endParaRPr lang="es-ES"/>
          </a:p>
          <a:p>
            <a:r>
              <a:rPr lang="es-ES">
                <a:ea typeface="+mn-lt"/>
                <a:cs typeface="+mn-lt"/>
              </a:rPr>
              <a:t>El objetivo del </a:t>
            </a:r>
            <a:r>
              <a:rPr lang="es-ES" b="1">
                <a:ea typeface="+mn-lt"/>
                <a:cs typeface="+mn-lt"/>
              </a:rPr>
              <a:t>Dependency Inversion Principle (DIP)</a:t>
            </a:r>
            <a:r>
              <a:rPr lang="es-ES">
                <a:ea typeface="+mn-lt"/>
                <a:cs typeface="+mn-lt"/>
              </a:rPr>
              <a:t> consiste en reducir las dependencias entre los módulos del código, es decir, alcanzar un bajo acoplamiento de las clases.</a:t>
            </a:r>
            <a:endParaRPr lang="es-ES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27049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LeftStep">
      <a:dk1>
        <a:srgbClr val="000000"/>
      </a:dk1>
      <a:lt1>
        <a:srgbClr val="FFFFFF"/>
      </a:lt1>
      <a:dk2>
        <a:srgbClr val="1E2A35"/>
      </a:dk2>
      <a:lt2>
        <a:srgbClr val="E2E8E7"/>
      </a:lt2>
      <a:accent1>
        <a:srgbClr val="C34D57"/>
      </a:accent1>
      <a:accent2>
        <a:srgbClr val="B13B77"/>
      </a:accent2>
      <a:accent3>
        <a:srgbClr val="C34DBA"/>
      </a:accent3>
      <a:accent4>
        <a:srgbClr val="893BB1"/>
      </a:accent4>
      <a:accent5>
        <a:srgbClr val="694DC3"/>
      </a:accent5>
      <a:accent6>
        <a:srgbClr val="3B4FB1"/>
      </a:accent6>
      <a:hlink>
        <a:srgbClr val="309289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SketchyVTI</vt:lpstr>
      <vt:lpstr>SOILD:</vt:lpstr>
      <vt:lpstr>Los principios SOLID</vt:lpstr>
      <vt:lpstr>La cohesion y acompañamiento</vt:lpstr>
      <vt:lpstr>1. Principio de Responsabilidad Única</vt:lpstr>
      <vt:lpstr>2. Principio de Abierto/Cerrado</vt:lpstr>
      <vt:lpstr>3. Principio de Sustitución de Liskov</vt:lpstr>
      <vt:lpstr>4. Principio de Segregación de la Interfaz </vt:lpstr>
      <vt:lpstr>5. Principio de Inversión de Dependencias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88</cp:revision>
  <dcterms:created xsi:type="dcterms:W3CDTF">2024-07-20T19:46:29Z</dcterms:created>
  <dcterms:modified xsi:type="dcterms:W3CDTF">2024-07-20T20:45:16Z</dcterms:modified>
</cp:coreProperties>
</file>