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68" r:id="rId5"/>
    <p:sldMasterId id="2147483677" r:id="rId6"/>
    <p:sldMasterId id="2147483686" r:id="rId7"/>
    <p:sldMasterId id="2147483696" r:id="rId8"/>
    <p:sldMasterId id="2147483706" r:id="rId9"/>
    <p:sldMasterId id="2147483716" r:id="rId10"/>
    <p:sldMasterId id="2147483726" r:id="rId11"/>
  </p:sldMasterIdLst>
  <p:notesMasterIdLst>
    <p:notesMasterId r:id="rId23"/>
  </p:notesMasterIdLst>
  <p:handoutMasterIdLst>
    <p:handoutMasterId r:id="rId24"/>
  </p:handoutMasterIdLst>
  <p:sldIdLst>
    <p:sldId id="279" r:id="rId12"/>
    <p:sldId id="290" r:id="rId13"/>
    <p:sldId id="289" r:id="rId14"/>
    <p:sldId id="281" r:id="rId15"/>
    <p:sldId id="287" r:id="rId16"/>
    <p:sldId id="285" r:id="rId17"/>
    <p:sldId id="288" r:id="rId18"/>
    <p:sldId id="286" r:id="rId19"/>
    <p:sldId id="283" r:id="rId20"/>
    <p:sldId id="284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0000"/>
    <a:srgbClr val="999999"/>
    <a:srgbClr val="666666"/>
    <a:srgbClr val="8F8F8F"/>
    <a:srgbClr val="EEEEEE"/>
    <a:srgbClr val="99A6A6"/>
    <a:srgbClr val="FFD200"/>
    <a:srgbClr val="FFFFFF"/>
    <a:srgbClr val="A88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9146" autoAdjust="0"/>
  </p:normalViewPr>
  <p:slideViewPr>
    <p:cSldViewPr showGuides="1">
      <p:cViewPr>
        <p:scale>
          <a:sx n="75" d="100"/>
          <a:sy n="75" d="100"/>
        </p:scale>
        <p:origin x="-1260" y="-318"/>
      </p:cViewPr>
      <p:guideLst>
        <p:guide orient="horz" pos="169"/>
        <p:guide orient="horz" pos="636"/>
        <p:guide orient="horz" pos="744"/>
        <p:guide orient="horz" pos="1621"/>
        <p:guide orient="horz" pos="2867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FA456-73F1-43A4-B14B-4987CE1DE7DE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1E3A-7659-4FD8-B071-A03535E4935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42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08/04/2019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1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saisir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90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04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1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modifier le contenu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modifier le nom de la section 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rgbClr val="FF7900"/>
                </a:solidFill>
              </a:rPr>
              <a:t>Orange</a:t>
            </a:r>
            <a:endParaRPr lang="en-GB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3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 smtClean="0"/>
              <a:t>Cliquez sur l'icône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046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65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091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Modifiez le texte du masque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indiquer le nom du présentateur</a:t>
            </a:r>
            <a:endParaRPr lang="fr-FR" noProof="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modifier le contenu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modifier le nom de la section 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rgbClr val="FF7900"/>
                </a:solidFill>
              </a:rPr>
              <a:t>Orange</a:t>
            </a:r>
            <a:endParaRPr lang="en-GB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 smtClean="0"/>
              <a:t>Cliquez sur l'icône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83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saisir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8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Modifiez le texte du masque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indiquer le nom du présentateur</a:t>
            </a:r>
            <a:endParaRPr lang="fr-FR" noProof="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7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 baseline="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ajouter un nom de section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 baseline="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251520" y="4824903"/>
            <a:ext cx="5850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#SDLR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1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sur l’icone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606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9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saisir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7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Modifiez le texte du masque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indiquer le nom du présentateur</a:t>
            </a:r>
            <a:endParaRPr lang="fr-FR" noProof="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 baseline="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ajouter un nom de section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251520" y="4824903"/>
            <a:ext cx="5850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#SDLR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9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ajouter un nom de section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sur l’icone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13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 smtClean="0"/>
              <a:t>Cliquez pour saisir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Modifiez le texte du masque</a:t>
            </a:r>
            <a:endParaRPr lang="fr-FR" noProof="0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smtClean="0"/>
              <a:t>Cliquez pour indiquer le nom du présentateur</a:t>
            </a:r>
            <a:endParaRPr lang="fr-FR" noProof="0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2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 baseline="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 smtClean="0"/>
              <a:t>Cliquez pour modifiez le texte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2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 smtClean="0"/>
              <a:t>Cliquez pour ajouter un nom de section</a:t>
            </a:r>
          </a:p>
          <a:p>
            <a:pPr lvl="1"/>
            <a:r>
              <a:rPr lang="fr-FR" noProof="0" dirty="0" smtClean="0"/>
              <a:t>Deuxième niveau</a:t>
            </a:r>
            <a:endParaRPr lang="fr-FR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 smtClean="0"/>
              <a:t>Modifiez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sur l’icone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6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 smtClean="0">
                <a:solidFill>
                  <a:srgbClr val="FF7900"/>
                </a:solidFill>
              </a:rPr>
              <a:t>Orange</a:t>
            </a:r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4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6" name="Image 15" descr="4 BOUSSOL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3" y="4127499"/>
            <a:ext cx="679978" cy="6799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4427984" y="4098156"/>
            <a:ext cx="36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solidFill>
                  <a:srgbClr val="FF7900"/>
                </a:solidFill>
                <a:latin typeface="Helvetica 75" pitchFamily="34" charset="0"/>
                <a:ea typeface="ＭＳ Ｐゴシック" pitchFamily="34" charset="-128"/>
              </a:rPr>
              <a:t>Salon de la Recherche</a:t>
            </a:r>
          </a:p>
          <a:p>
            <a:pPr algn="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FFFFFF"/>
                </a:solidFill>
                <a:latin typeface="Helvetica 75" pitchFamily="34" charset="0"/>
                <a:ea typeface="ＭＳ Ｐゴシック" pitchFamily="34" charset="-128"/>
              </a:rPr>
              <a:t>#SDLR</a:t>
            </a:r>
            <a:endParaRPr lang="fr-FR" dirty="0">
              <a:solidFill>
                <a:srgbClr val="FFFFFF"/>
              </a:solidFill>
              <a:latin typeface="Helvetica 75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61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467308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60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97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4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9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3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TextBox 3"/>
          <p:cNvSpPr txBox="1"/>
          <p:nvPr userDrawn="1"/>
        </p:nvSpPr>
        <p:spPr>
          <a:xfrm>
            <a:off x="251520" y="4824903"/>
            <a:ext cx="5850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#SDLR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95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13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4469074"/>
            <a:ext cx="4237362" cy="483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5" y="4130674"/>
            <a:ext cx="676803" cy="676803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defRPr/>
              </a:pPr>
              <a:endParaRPr lang="en-GB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6" name="Image 15" descr="4 BOUSSOL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3" y="4127499"/>
            <a:ext cx="679978" cy="6799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4427984" y="4098156"/>
            <a:ext cx="36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solidFill>
                  <a:srgbClr val="FF7900"/>
                </a:solidFill>
                <a:latin typeface="Helvetica 75" pitchFamily="34" charset="0"/>
                <a:ea typeface="ＭＳ Ｐゴシック" pitchFamily="34" charset="-128"/>
              </a:rPr>
              <a:t>Salon de la Recherche</a:t>
            </a:r>
          </a:p>
          <a:p>
            <a:pPr algn="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FFFFFF"/>
                </a:solidFill>
                <a:latin typeface="Helvetica 75" pitchFamily="34" charset="0"/>
                <a:ea typeface="ＭＳ Ｐゴシック" pitchFamily="34" charset="-128"/>
              </a:rPr>
              <a:t>#SDLR</a:t>
            </a:r>
            <a:endParaRPr lang="fr-FR" dirty="0">
              <a:solidFill>
                <a:srgbClr val="FFFFFF"/>
              </a:solidFill>
              <a:latin typeface="Helvetica 75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6671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37034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660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5"/>
            <a:ext cx="8470900" cy="623888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4"/>
            <a:ext cx="8470899" cy="3165475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0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1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8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6" y="339725"/>
            <a:ext cx="8470899" cy="41306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36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6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 smtClean="0"/>
              <a:t>Cliquez sur l’icone pour ajouter une photo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noProof="0" dirty="0" smtClean="0"/>
              <a:t>Cliquez pour modifiez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9590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ici pour saisir le texte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Modifier le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6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251520" y="4824903"/>
            <a:ext cx="5850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#SDLR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1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pour modifier le titre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Cliquez pour modifier le texte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sz="800">
              <a:solidFill>
                <a:srgbClr val="0000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251520" y="4824903"/>
            <a:ext cx="5850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#SDLR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75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ici pour saisir le texte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Modifier le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ici pour saisir le texte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Modifier le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Cliquez ici pour saisir le texte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 smtClean="0"/>
              <a:t>Modifier le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  <a:p>
            <a:pPr lvl="5"/>
            <a:r>
              <a:rPr lang="fr-FR" noProof="0" dirty="0" smtClean="0"/>
              <a:t>Sixième niveau</a:t>
            </a:r>
            <a:endParaRPr lang="fr-FR" noProof="0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lang="en-GB"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536" y="4515966"/>
            <a:ext cx="10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FF7900"/>
                </a:solidFill>
                <a:latin typeface="Helvetica 75" pitchFamily="34" charset="0"/>
                <a:ea typeface="ＭＳ Ｐゴシック" pitchFamily="34" charset="-128"/>
              </a:rPr>
              <a:t>#SDLR</a:t>
            </a:r>
            <a:endParaRPr lang="fr-FR" dirty="0">
              <a:solidFill>
                <a:srgbClr val="FF7900"/>
              </a:solidFill>
              <a:latin typeface="Helvetica 75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87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chemeClr val="accent1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chemeClr val="accent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0" y="1304385"/>
            <a:ext cx="8474075" cy="316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447198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endParaRPr lang="en-GB"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95536" y="4515966"/>
            <a:ext cx="10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FF7900"/>
                </a:solidFill>
                <a:latin typeface="Helvetica 75" pitchFamily="34" charset="0"/>
                <a:ea typeface="ＭＳ Ｐゴシック" pitchFamily="34" charset="-128"/>
              </a:rPr>
              <a:t>#SDLR</a:t>
            </a:r>
            <a:endParaRPr lang="fr-FR" dirty="0">
              <a:solidFill>
                <a:srgbClr val="FF7900"/>
              </a:solidFill>
              <a:latin typeface="Helvetica 75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79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chemeClr val="accent1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chemeClr val="accent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alibrated-classification-model-in-scikit-learn/" TargetMode="External"/><Relationship Id="rId7" Type="http://schemas.openxmlformats.org/officeDocument/2006/relationships/hyperlink" Target="https://medium.com/all-things-ai/in-depth-parameter-tuning-for-random-forest-d67bb7e920d" TargetMode="External"/><Relationship Id="rId2" Type="http://schemas.openxmlformats.org/officeDocument/2006/relationships/hyperlink" Target="https://towardsdatascience.com/fine-tuning-a-classifier-in-scikit-learn-66e048c21e6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ways-to-detect-and-remove-the-outliers-404d16608dba" TargetMode="External"/><Relationship Id="rId5" Type="http://schemas.openxmlformats.org/officeDocument/2006/relationships/hyperlink" Target="https://www.datacamp.com/community/tutorials/diving-deep-imbalanced-data" TargetMode="External"/><Relationship Id="rId4" Type="http://schemas.openxmlformats.org/officeDocument/2006/relationships/hyperlink" Target="https://elitedatascience.com/imbalanced-class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achivas/AINET_tutorial201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nitab.com/en-us/minitab/18/help-and-how-to/modeling-statistics/multivariate/how-to/principal-components/interpret-the-results/key-results/" TargetMode="External"/><Relationship Id="rId3" Type="http://schemas.openxmlformats.org/officeDocument/2006/relationships/hyperlink" Target="https://towardsdatascience.com/feature-selection-techniques-in-machine-learning-with-python-f24e7da3f36e" TargetMode="External"/><Relationship Id="rId7" Type="http://schemas.openxmlformats.org/officeDocument/2006/relationships/hyperlink" Target="https://etav.github.io/python/scikit_pca.html" TargetMode="External"/><Relationship Id="rId2" Type="http://schemas.openxmlformats.org/officeDocument/2006/relationships/hyperlink" Target="https://www.shanelynn.ie/select-pandas-dataframe-rows-and-columns-using-iloc-loc-and-ix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born.pydata.org/tutorial/axis_grids.html" TargetMode="External"/><Relationship Id="rId5" Type="http://schemas.openxmlformats.org/officeDocument/2006/relationships/hyperlink" Target="https://www.kaggle.com/arthurtok/feature-ranking-rfe-random-forest-linear-models" TargetMode="External"/><Relationship Id="rId4" Type="http://schemas.openxmlformats.org/officeDocument/2006/relationships/hyperlink" Target="https://towardsdatascience.com/visualizing-data-with-pair-plots-in-python-f228cf5291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83518"/>
            <a:ext cx="8496944" cy="127028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Incident </a:t>
            </a:r>
            <a:r>
              <a:rPr lang="fr-FR" dirty="0" err="1">
                <a:solidFill>
                  <a:schemeClr val="bg1"/>
                </a:solidFill>
              </a:rPr>
              <a:t>prediction</a:t>
            </a:r>
            <a:r>
              <a:rPr lang="fr-FR" dirty="0">
                <a:solidFill>
                  <a:schemeClr val="bg1"/>
                </a:solidFill>
              </a:rPr>
              <a:t> in Orange applications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08304" y="171619"/>
            <a:ext cx="1521372" cy="167883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2, 3 et 4 </a:t>
            </a:r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vril 2019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2211710"/>
            <a:ext cx="5040560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Jose Manuel SANCHEZ VILCHEZ</a:t>
            </a:r>
          </a:p>
          <a:p>
            <a:r>
              <a:rPr lang="fr-FR" sz="1400" dirty="0">
                <a:solidFill>
                  <a:schemeClr val="bg2"/>
                </a:solidFill>
              </a:rPr>
              <a:t>Orange </a:t>
            </a:r>
            <a:r>
              <a:rPr lang="fr-FR" sz="1400" dirty="0" err="1" smtClean="0">
                <a:solidFill>
                  <a:schemeClr val="bg2"/>
                </a:solidFill>
              </a:rPr>
              <a:t>Labs</a:t>
            </a:r>
            <a:r>
              <a:rPr lang="fr-FR" sz="1400" dirty="0" smtClean="0">
                <a:solidFill>
                  <a:schemeClr val="bg2"/>
                </a:solidFill>
              </a:rPr>
              <a:t> Paris</a:t>
            </a:r>
            <a:endParaRPr lang="en-US" sz="1400" dirty="0" smtClean="0">
              <a:solidFill>
                <a:schemeClr val="bg2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7" name="Graphique 3">
            <a:extLst>
              <a:ext uri="{FF2B5EF4-FFF2-40B4-BE49-F238E27FC236}">
                <a16:creationId xmlns:a16="http://schemas.microsoft.com/office/drawing/2014/main" xmlns="" id="{4C927631-C560-440E-BF9A-E76A93BF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8024" y="3651870"/>
            <a:ext cx="4124325" cy="1133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528" y="3075806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</a:rPr>
              <a:t>Resilience </a:t>
            </a:r>
            <a:r>
              <a:rPr lang="en-US" sz="1400" b="1" i="1" dirty="0">
                <a:solidFill>
                  <a:schemeClr val="bg1"/>
                </a:solidFill>
              </a:rPr>
              <a:t>management for </a:t>
            </a:r>
            <a:r>
              <a:rPr lang="en-US" sz="1400" b="1" i="1" dirty="0" err="1">
                <a:solidFill>
                  <a:schemeClr val="bg1"/>
                </a:solidFill>
              </a:rPr>
              <a:t>softwarized</a:t>
            </a:r>
            <a:r>
              <a:rPr lang="en-US" sz="1400" b="1" i="1" dirty="0">
                <a:solidFill>
                  <a:schemeClr val="bg1"/>
                </a:solidFill>
              </a:rPr>
              <a:t> networks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Links and </a:t>
            </a:r>
            <a:r>
              <a:rPr lang="en-US" sz="3200" dirty="0" smtClean="0">
                <a:solidFill>
                  <a:srgbClr val="FFFFFF"/>
                </a:solidFill>
              </a:rPr>
              <a:t>references (II)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902786"/>
            <a:ext cx="8640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lvl="2" indent="-3429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Classifiers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 fine-</a:t>
            </a: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tuning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 and optimal </a:t>
            </a: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operational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 point :</a:t>
            </a:r>
          </a:p>
          <a:p>
            <a:r>
              <a:rPr lang="fr-FR" sz="1400" b="1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fr-FR" sz="1400" b="1" u="sng" dirty="0">
                <a:solidFill>
                  <a:schemeClr val="bg1"/>
                </a:solidFill>
                <a:hlinkClick r:id="rId2"/>
              </a:rPr>
              <a:t>://</a:t>
            </a:r>
            <a:r>
              <a:rPr lang="fr-FR" sz="1400" b="1" dirty="0" smtClean="0">
                <a:solidFill>
                  <a:schemeClr val="bg1"/>
                </a:solidFill>
                <a:hlinkClick r:id="rId2"/>
              </a:rPr>
              <a:t>towardsdatascience.com/fine-tuning-a-classifier-in-scikit-learn-66e048c21e65</a:t>
            </a:r>
            <a:endParaRPr lang="fr-FR" sz="1400" b="1" dirty="0" smtClean="0">
              <a:solidFill>
                <a:schemeClr val="bg1"/>
              </a:solidFill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  <a:p>
            <a:pPr marL="333375" lvl="2" indent="-3429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Calibration of classification </a:t>
            </a: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models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 :</a:t>
            </a:r>
          </a:p>
          <a:p>
            <a:r>
              <a:rPr lang="fr-FR" sz="1400" b="1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fr-FR" sz="1400" b="1" dirty="0">
                <a:solidFill>
                  <a:schemeClr val="bg1"/>
                </a:solidFill>
                <a:hlinkClick r:id="rId3"/>
              </a:rPr>
              <a:t>://machinelearningmastery.com/calibrated-classification-model-in-scikit-learn</a:t>
            </a:r>
            <a:r>
              <a:rPr lang="fr-FR" sz="1400" b="1" dirty="0" smtClean="0">
                <a:solidFill>
                  <a:schemeClr val="bg1"/>
                </a:solidFill>
                <a:hlinkClick r:id="rId3"/>
              </a:rPr>
              <a:t>/</a:t>
            </a:r>
            <a:endParaRPr lang="fr-FR" sz="1400" b="1" dirty="0" smtClean="0">
              <a:solidFill>
                <a:schemeClr val="bg1"/>
              </a:solidFill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  <a:p>
            <a:pPr marL="333375" lvl="2" indent="-3429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Imbalanced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 classes</a:t>
            </a:r>
          </a:p>
          <a:p>
            <a:r>
              <a:rPr lang="fr-FR" sz="1400" b="1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fr-FR" sz="1400" b="1" dirty="0">
                <a:solidFill>
                  <a:schemeClr val="bg1"/>
                </a:solidFill>
                <a:hlinkClick r:id="rId4"/>
              </a:rPr>
              <a:t>://elitedatascience.com/imbalanced-classes</a:t>
            </a:r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b="1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fr-FR" sz="1400" b="1" dirty="0">
                <a:solidFill>
                  <a:schemeClr val="bg1"/>
                </a:solidFill>
                <a:hlinkClick r:id="rId5"/>
              </a:rPr>
              <a:t>://</a:t>
            </a:r>
            <a:r>
              <a:rPr lang="fr-FR" sz="1400" b="1" dirty="0" smtClean="0">
                <a:solidFill>
                  <a:schemeClr val="bg1"/>
                </a:solidFill>
                <a:hlinkClick r:id="rId5"/>
              </a:rPr>
              <a:t>www.datacamp.com/community/tutorials/diving-deep-imbalanced-data</a:t>
            </a:r>
            <a:endParaRPr lang="fr-FR" sz="1400" b="1" dirty="0" smtClean="0">
              <a:solidFill>
                <a:schemeClr val="bg1"/>
              </a:solidFill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  <a:p>
            <a:pPr lvl="0"/>
            <a:endParaRPr lang="fr-FR" sz="1400" b="1" dirty="0" smtClean="0">
              <a:solidFill>
                <a:schemeClr val="bg1"/>
              </a:solidFill>
            </a:endParaRPr>
          </a:p>
          <a:p>
            <a:pPr marL="333375" lvl="2" indent="-3429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Outliers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 :</a:t>
            </a:r>
          </a:p>
          <a:p>
            <a:r>
              <a:rPr lang="fr-FR" sz="1400" b="1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fr-FR" sz="1400" b="1" dirty="0">
                <a:solidFill>
                  <a:schemeClr val="bg1"/>
                </a:solidFill>
                <a:hlinkClick r:id="rId6"/>
              </a:rPr>
              <a:t>://</a:t>
            </a:r>
            <a:r>
              <a:rPr lang="fr-FR" sz="1400" b="1" dirty="0" smtClean="0">
                <a:solidFill>
                  <a:schemeClr val="bg1"/>
                </a:solidFill>
                <a:hlinkClick r:id="rId6"/>
              </a:rPr>
              <a:t>towardsdatascience.com/ways-to-detect-and-remove-the-outliers-404d16608dba</a:t>
            </a:r>
            <a:endParaRPr lang="fr-FR" sz="1400" b="1" dirty="0" smtClean="0">
              <a:solidFill>
                <a:schemeClr val="bg1"/>
              </a:solidFill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  <a:p>
            <a:pPr marL="333375" lvl="2" indent="-3429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Tunning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 </a:t>
            </a:r>
            <a:r>
              <a:rPr lang="fr-FR" sz="1600" b="1" spc="-20" dirty="0" err="1">
                <a:solidFill>
                  <a:schemeClr val="bg1"/>
                </a:solidFill>
                <a:latin typeface="Helvetica 75 Bold" panose="020B0804020202020204" pitchFamily="34" charset="0"/>
              </a:rPr>
              <a:t>Random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 Forest </a:t>
            </a:r>
            <a:r>
              <a:rPr lang="fr-FR" sz="1600" b="1" spc="-20" dirty="0" smtClean="0">
                <a:solidFill>
                  <a:schemeClr val="bg1"/>
                </a:solidFill>
                <a:latin typeface="Helvetica 75 Bold" panose="020B0804020202020204" pitchFamily="34" charset="0"/>
              </a:rPr>
              <a:t> </a:t>
            </a:r>
            <a:r>
              <a:rPr lang="fr-FR" sz="1600" b="1" spc="-20" dirty="0" err="1" smtClean="0">
                <a:solidFill>
                  <a:schemeClr val="bg1"/>
                </a:solidFill>
                <a:latin typeface="Helvetica 75 Bold" panose="020B0804020202020204" pitchFamily="34" charset="0"/>
              </a:rPr>
              <a:t>models</a:t>
            </a:r>
            <a:r>
              <a:rPr lang="fr-FR" sz="1600" b="1" spc="-20" dirty="0">
                <a:solidFill>
                  <a:schemeClr val="bg1"/>
                </a:solidFill>
                <a:latin typeface="Helvetica 75 Bold" panose="020B0804020202020204" pitchFamily="34" charset="0"/>
              </a:rPr>
              <a:t> :</a:t>
            </a:r>
          </a:p>
          <a:p>
            <a:r>
              <a:rPr lang="fr-FR" sz="1400" b="1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fr-FR" sz="1400" b="1" dirty="0">
                <a:solidFill>
                  <a:schemeClr val="bg1"/>
                </a:solidFill>
                <a:hlinkClick r:id="rId7"/>
              </a:rPr>
              <a:t>://medium.com/all-things-ai/in-depth-parameter-tuning-for-random-forest-d67bb7e920d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>
                <a:solidFill>
                  <a:schemeClr val="bg1"/>
                </a:solidFill>
              </a:rPr>
              <a:t>Merci</a:t>
            </a:r>
            <a:endParaRPr lang="fr-F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325" y="268287"/>
            <a:ext cx="8515349" cy="431255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fr-FR" sz="3200" dirty="0">
                <a:solidFill>
                  <a:schemeClr val="bg1"/>
                </a:solidFill>
                <a:ea typeface="+mj-ea"/>
                <a:cs typeface="+mj-cs"/>
              </a:rPr>
              <a:t>Network </a:t>
            </a:r>
            <a:r>
              <a:rPr lang="fr-FR" sz="3200" dirty="0" err="1">
                <a:solidFill>
                  <a:schemeClr val="bg1"/>
                </a:solidFill>
                <a:ea typeface="+mj-ea"/>
                <a:cs typeface="+mj-cs"/>
              </a:rPr>
              <a:t>Problem</a:t>
            </a:r>
            <a:r>
              <a:rPr lang="fr-FR" sz="32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ea typeface="+mj-ea"/>
                <a:cs typeface="+mj-cs"/>
              </a:rPr>
              <a:t>description (I)</a:t>
            </a:r>
            <a:endParaRPr lang="fr-FR" sz="32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fr-FR" sz="3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419622"/>
            <a:ext cx="1008112" cy="50405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App1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3795886"/>
            <a:ext cx="1008112" cy="50405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App10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3219822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1995686"/>
            <a:ext cx="1008112" cy="50405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App2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552" y="2571750"/>
            <a:ext cx="1008112" cy="50405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</a:rPr>
              <a:t>App3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5856" y="4011910"/>
            <a:ext cx="1008112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000000"/>
                </a:solidFill>
              </a:rPr>
              <a:t>Log </a:t>
            </a:r>
            <a:r>
              <a:rPr lang="fr-FR" sz="1500" dirty="0" err="1" smtClean="0">
                <a:solidFill>
                  <a:srgbClr val="000000"/>
                </a:solidFill>
              </a:rPr>
              <a:t>Analysis</a:t>
            </a:r>
            <a:endParaRPr lang="fr-FR" sz="15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11" idx="3"/>
            <a:endCxn id="22" idx="1"/>
          </p:cNvCxnSpPr>
          <p:nvPr/>
        </p:nvCxnSpPr>
        <p:spPr>
          <a:xfrm>
            <a:off x="1547664" y="2823778"/>
            <a:ext cx="1728192" cy="144016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2" idx="1"/>
          </p:cNvCxnSpPr>
          <p:nvPr/>
        </p:nvCxnSpPr>
        <p:spPr>
          <a:xfrm>
            <a:off x="1547664" y="2823778"/>
            <a:ext cx="1728192" cy="144016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2" idx="1"/>
          </p:cNvCxnSpPr>
          <p:nvPr/>
        </p:nvCxnSpPr>
        <p:spPr>
          <a:xfrm>
            <a:off x="1547664" y="2247714"/>
            <a:ext cx="1728192" cy="201622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3"/>
            <a:endCxn id="22" idx="1"/>
          </p:cNvCxnSpPr>
          <p:nvPr/>
        </p:nvCxnSpPr>
        <p:spPr>
          <a:xfrm>
            <a:off x="1547664" y="1671650"/>
            <a:ext cx="1728192" cy="259228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83646" y="3461026"/>
            <a:ext cx="1128514" cy="910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</a:rPr>
              <a:t>Alarming</a:t>
            </a:r>
            <a:r>
              <a:rPr lang="fr-FR" sz="1400" dirty="0" smtClean="0">
                <a:solidFill>
                  <a:srgbClr val="000000"/>
                </a:solidFill>
              </a:rPr>
              <a:t> module</a:t>
            </a:r>
          </a:p>
        </p:txBody>
      </p:sp>
      <p:sp>
        <p:nvSpPr>
          <p:cNvPr id="1028" name="Right Arrow 1027"/>
          <p:cNvSpPr/>
          <p:nvPr/>
        </p:nvSpPr>
        <p:spPr>
          <a:xfrm>
            <a:off x="4355976" y="3265698"/>
            <a:ext cx="432048" cy="3861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29" name="Rectangle 1028"/>
          <p:cNvSpPr/>
          <p:nvPr/>
        </p:nvSpPr>
        <p:spPr>
          <a:xfrm>
            <a:off x="3275856" y="3200077"/>
            <a:ext cx="1008112" cy="523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</a:rPr>
              <a:t>Metrics</a:t>
            </a:r>
            <a:r>
              <a:rPr lang="fr-FR" sz="1400" dirty="0" smtClean="0">
                <a:solidFill>
                  <a:srgbClr val="000000"/>
                </a:solidFill>
              </a:rPr>
              <a:t> Analyzer</a:t>
            </a:r>
          </a:p>
        </p:txBody>
      </p:sp>
      <p:cxnSp>
        <p:nvCxnSpPr>
          <p:cNvPr id="39" name="Straight Arrow Connector 38"/>
          <p:cNvCxnSpPr>
            <a:stCxn id="2" idx="3"/>
            <a:endCxn id="1029" idx="1"/>
          </p:cNvCxnSpPr>
          <p:nvPr/>
        </p:nvCxnSpPr>
        <p:spPr>
          <a:xfrm>
            <a:off x="1547664" y="1671650"/>
            <a:ext cx="1728192" cy="179032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029" idx="1"/>
          </p:cNvCxnSpPr>
          <p:nvPr/>
        </p:nvCxnSpPr>
        <p:spPr>
          <a:xfrm>
            <a:off x="1547664" y="2247714"/>
            <a:ext cx="1728192" cy="121426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1029" idx="1"/>
          </p:cNvCxnSpPr>
          <p:nvPr/>
        </p:nvCxnSpPr>
        <p:spPr>
          <a:xfrm>
            <a:off x="1547664" y="2823778"/>
            <a:ext cx="1728192" cy="6382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7020272" y="3651870"/>
            <a:ext cx="129614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AI Module</a:t>
            </a:r>
          </a:p>
        </p:txBody>
      </p:sp>
      <p:cxnSp>
        <p:nvCxnSpPr>
          <p:cNvPr id="54" name="Straight Arrow Connector 53"/>
          <p:cNvCxnSpPr>
            <a:stCxn id="9" idx="3"/>
            <a:endCxn id="22" idx="1"/>
          </p:cNvCxnSpPr>
          <p:nvPr/>
        </p:nvCxnSpPr>
        <p:spPr>
          <a:xfrm>
            <a:off x="1547664" y="4047914"/>
            <a:ext cx="1728192" cy="21602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1029" idx="1"/>
          </p:cNvCxnSpPr>
          <p:nvPr/>
        </p:nvCxnSpPr>
        <p:spPr>
          <a:xfrm flipV="1">
            <a:off x="1547664" y="3461978"/>
            <a:ext cx="1728192" cy="58593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4355976" y="4057786"/>
            <a:ext cx="432048" cy="3861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46" name="Right Arrow 1045"/>
          <p:cNvSpPr/>
          <p:nvPr/>
        </p:nvSpPr>
        <p:spPr>
          <a:xfrm>
            <a:off x="6372200" y="3682938"/>
            <a:ext cx="504056" cy="612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62114" y="1131590"/>
            <a:ext cx="1128514" cy="6714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</a:rPr>
              <a:t>Monitoring Solution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1131590"/>
            <a:ext cx="144016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</a:rPr>
              <a:t>Human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Based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Alarming</a:t>
            </a:r>
            <a:r>
              <a:rPr lang="fr-FR" sz="1400" dirty="0" smtClean="0">
                <a:solidFill>
                  <a:srgbClr val="000000"/>
                </a:solidFill>
              </a:rPr>
              <a:t> module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14864" y="1203598"/>
            <a:ext cx="15735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Orange Supervision</a:t>
            </a:r>
          </a:p>
        </p:txBody>
      </p:sp>
      <p:cxnSp>
        <p:nvCxnSpPr>
          <p:cNvPr id="66" name="Straight Arrow Connector 65"/>
          <p:cNvCxnSpPr>
            <a:stCxn id="2" idx="3"/>
            <a:endCxn id="63" idx="1"/>
          </p:cNvCxnSpPr>
          <p:nvPr/>
        </p:nvCxnSpPr>
        <p:spPr>
          <a:xfrm flipV="1">
            <a:off x="1547664" y="1467333"/>
            <a:ext cx="1714450" cy="204317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3"/>
            <a:endCxn id="63" idx="1"/>
          </p:cNvCxnSpPr>
          <p:nvPr/>
        </p:nvCxnSpPr>
        <p:spPr>
          <a:xfrm flipV="1">
            <a:off x="1547664" y="1467333"/>
            <a:ext cx="1714450" cy="78038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63" idx="1"/>
          </p:cNvCxnSpPr>
          <p:nvPr/>
        </p:nvCxnSpPr>
        <p:spPr>
          <a:xfrm flipV="1">
            <a:off x="1547664" y="1467333"/>
            <a:ext cx="1714450" cy="13564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3" idx="1"/>
          </p:cNvCxnSpPr>
          <p:nvPr/>
        </p:nvCxnSpPr>
        <p:spPr>
          <a:xfrm flipV="1">
            <a:off x="1547664" y="1467333"/>
            <a:ext cx="1714450" cy="258058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3"/>
            <a:endCxn id="64" idx="1"/>
          </p:cNvCxnSpPr>
          <p:nvPr/>
        </p:nvCxnSpPr>
        <p:spPr>
          <a:xfrm>
            <a:off x="4390628" y="1467333"/>
            <a:ext cx="397396" cy="963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4" idx="3"/>
            <a:endCxn id="65" idx="1"/>
          </p:cNvCxnSpPr>
          <p:nvPr/>
        </p:nvCxnSpPr>
        <p:spPr>
          <a:xfrm>
            <a:off x="6228184" y="1563638"/>
            <a:ext cx="58668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65" idx="1"/>
          </p:cNvCxnSpPr>
          <p:nvPr/>
        </p:nvCxnSpPr>
        <p:spPr>
          <a:xfrm flipV="1">
            <a:off x="6012160" y="1563638"/>
            <a:ext cx="802704" cy="235285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ghtning Bolt 39"/>
          <p:cNvSpPr/>
          <p:nvPr/>
        </p:nvSpPr>
        <p:spPr>
          <a:xfrm>
            <a:off x="4883646" y="4192510"/>
            <a:ext cx="408434" cy="75550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4552550"/>
            <a:ext cx="237626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manually</a:t>
            </a:r>
            <a:r>
              <a:rPr lang="fr-FR" sz="1400" dirty="0" smtClean="0">
                <a:solidFill>
                  <a:srgbClr val="FF0000"/>
                </a:solidFill>
              </a:rPr>
              <a:t> set </a:t>
            </a:r>
            <a:r>
              <a:rPr lang="fr-FR" sz="1400" dirty="0" err="1" smtClean="0">
                <a:solidFill>
                  <a:srgbClr val="FF0000"/>
                </a:solidFill>
              </a:rPr>
              <a:t>thresholds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067694"/>
            <a:ext cx="237626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manually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alarm</a:t>
            </a:r>
            <a:r>
              <a:rPr lang="fr-FR" sz="1400" dirty="0" smtClean="0">
                <a:solidFill>
                  <a:srgbClr val="FF0000"/>
                </a:solidFill>
              </a:rPr>
              <a:t> setting </a:t>
            </a:r>
          </a:p>
        </p:txBody>
      </p:sp>
      <p:sp>
        <p:nvSpPr>
          <p:cNvPr id="91" name="Lightning Bolt 90"/>
          <p:cNvSpPr/>
          <p:nvPr/>
        </p:nvSpPr>
        <p:spPr>
          <a:xfrm>
            <a:off x="4788024" y="1707654"/>
            <a:ext cx="408434" cy="75550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915566"/>
            <a:ext cx="194421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Orange Applications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244408" y="672049"/>
            <a:ext cx="448188" cy="681033"/>
            <a:chOff x="-3276872" y="-524594"/>
            <a:chExt cx="792088" cy="1203598"/>
          </a:xfrm>
        </p:grpSpPr>
        <p:sp>
          <p:nvSpPr>
            <p:cNvPr id="44" name="Oval 43"/>
            <p:cNvSpPr/>
            <p:nvPr/>
          </p:nvSpPr>
          <p:spPr>
            <a:xfrm>
              <a:off x="-3132856" y="-524594"/>
              <a:ext cx="504056" cy="5245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-3276872" y="51470"/>
              <a:ext cx="792088" cy="627534"/>
              <a:chOff x="-3564904" y="51470"/>
              <a:chExt cx="1296144" cy="627534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-3564904" y="51470"/>
                <a:ext cx="1296144" cy="627534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-3564904" y="365237"/>
                <a:ext cx="1296144" cy="313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2" name="Straight Arrow Connector 51"/>
          <p:cNvCxnSpPr>
            <a:stCxn id="65" idx="2"/>
          </p:cNvCxnSpPr>
          <p:nvPr/>
        </p:nvCxnSpPr>
        <p:spPr>
          <a:xfrm>
            <a:off x="7601644" y="1923678"/>
            <a:ext cx="0" cy="183126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04856" y="2212290"/>
            <a:ext cx="1331640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FF7900"/>
                </a:solidFill>
              </a:rPr>
              <a:t>Goal: to </a:t>
            </a:r>
            <a:r>
              <a:rPr lang="fr-FR" sz="1400" dirty="0" smtClean="0">
                <a:solidFill>
                  <a:srgbClr val="FF7900"/>
                </a:solidFill>
              </a:rPr>
              <a:t>replace </a:t>
            </a:r>
            <a:r>
              <a:rPr lang="fr-FR" sz="1400" dirty="0" err="1" smtClean="0">
                <a:solidFill>
                  <a:srgbClr val="FF7900"/>
                </a:solidFill>
              </a:rPr>
              <a:t>human</a:t>
            </a:r>
            <a:r>
              <a:rPr lang="fr-FR" sz="1400" dirty="0" err="1" smtClean="0">
                <a:solidFill>
                  <a:srgbClr val="FF7900"/>
                </a:solidFill>
              </a:rPr>
              <a:t>-based</a:t>
            </a:r>
            <a:r>
              <a:rPr lang="fr-FR" sz="1400" dirty="0" smtClean="0">
                <a:solidFill>
                  <a:srgbClr val="FF7900"/>
                </a:solidFill>
              </a:rPr>
              <a:t> supervision </a:t>
            </a:r>
            <a:r>
              <a:rPr lang="fr-FR" sz="1400" dirty="0" err="1" smtClean="0">
                <a:solidFill>
                  <a:srgbClr val="FF7900"/>
                </a:solidFill>
              </a:rPr>
              <a:t>with</a:t>
            </a:r>
            <a:r>
              <a:rPr lang="fr-FR" sz="1400" dirty="0" smtClean="0">
                <a:solidFill>
                  <a:srgbClr val="FF7900"/>
                </a:solidFill>
              </a:rPr>
              <a:t> an AI module</a:t>
            </a:r>
            <a:endParaRPr lang="fr-FR" sz="1400" dirty="0" smtClean="0">
              <a:solidFill>
                <a:srgbClr val="FF7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23528" y="1275606"/>
            <a:ext cx="4248472" cy="2664296"/>
          </a:xfrm>
        </p:spPr>
        <p:txBody>
          <a:bodyPr/>
          <a:lstStyle/>
          <a:p>
            <a:pPr marL="333375" lvl="2" indent="-342900"/>
            <a:r>
              <a:rPr lang="fr-FR" dirty="0">
                <a:solidFill>
                  <a:schemeClr val="bg1"/>
                </a:solidFill>
              </a:rPr>
              <a:t>The goal of </a:t>
            </a:r>
            <a:r>
              <a:rPr lang="fr-FR" dirty="0" err="1">
                <a:solidFill>
                  <a:schemeClr val="bg1"/>
                </a:solidFill>
              </a:rPr>
              <a:t>this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to </a:t>
            </a:r>
            <a:r>
              <a:rPr lang="fr-FR" dirty="0" err="1">
                <a:solidFill>
                  <a:schemeClr val="bg1"/>
                </a:solidFill>
              </a:rPr>
              <a:t>apply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methodology</a:t>
            </a:r>
            <a:r>
              <a:rPr lang="fr-FR" dirty="0">
                <a:solidFill>
                  <a:schemeClr val="bg1"/>
                </a:solidFill>
              </a:rPr>
              <a:t> to real use case on incident </a:t>
            </a:r>
            <a:r>
              <a:rPr lang="fr-FR" dirty="0" err="1">
                <a:solidFill>
                  <a:schemeClr val="bg1"/>
                </a:solidFill>
              </a:rPr>
              <a:t>prediction</a:t>
            </a:r>
            <a:r>
              <a:rPr lang="fr-FR" dirty="0">
                <a:solidFill>
                  <a:schemeClr val="bg1"/>
                </a:solidFill>
              </a:rPr>
              <a:t> on applications </a:t>
            </a:r>
            <a:r>
              <a:rPr lang="fr-FR" dirty="0" err="1">
                <a:solidFill>
                  <a:schemeClr val="bg1"/>
                </a:solidFill>
              </a:rPr>
              <a:t>managed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inside</a:t>
            </a:r>
            <a:r>
              <a:rPr lang="fr-FR" dirty="0">
                <a:solidFill>
                  <a:schemeClr val="bg1"/>
                </a:solidFill>
              </a:rPr>
              <a:t> Orange.</a:t>
            </a:r>
          </a:p>
          <a:p>
            <a:pPr marL="0" lvl="2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333375" lvl="2" indent="-342900"/>
            <a:r>
              <a:rPr lang="fr-FR" dirty="0">
                <a:solidFill>
                  <a:schemeClr val="bg1"/>
                </a:solidFill>
              </a:rPr>
              <a:t>Data </a:t>
            </a:r>
            <a:r>
              <a:rPr lang="fr-FR" dirty="0" err="1">
                <a:solidFill>
                  <a:schemeClr val="bg1"/>
                </a:solidFill>
              </a:rPr>
              <a:t>analyzed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concerns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Orange applications </a:t>
            </a:r>
            <a:r>
              <a:rPr lang="fr-FR" dirty="0" err="1">
                <a:solidFill>
                  <a:schemeClr val="bg1"/>
                </a:solidFill>
              </a:rPr>
              <a:t>which</a:t>
            </a:r>
            <a:r>
              <a:rPr lang="fr-FR" dirty="0">
                <a:solidFill>
                  <a:schemeClr val="bg1"/>
                </a:solidFill>
              </a:rPr>
              <a:t> are sent </a:t>
            </a:r>
            <a:r>
              <a:rPr lang="fr-FR" dirty="0" err="1">
                <a:solidFill>
                  <a:schemeClr val="bg1"/>
                </a:solidFill>
              </a:rPr>
              <a:t>every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other</a:t>
            </a:r>
            <a:r>
              <a:rPr lang="fr-FR" dirty="0">
                <a:solidFill>
                  <a:schemeClr val="bg1"/>
                </a:solidFill>
              </a:rPr>
              <a:t> 5 </a:t>
            </a:r>
            <a:r>
              <a:rPr lang="fr-FR" dirty="0" smtClean="0">
                <a:solidFill>
                  <a:schemeClr val="bg1"/>
                </a:solidFill>
              </a:rPr>
              <a:t>minutes</a:t>
            </a:r>
            <a:endParaRPr lang="fr-FR" dirty="0">
              <a:solidFill>
                <a:schemeClr val="bg1"/>
              </a:solidFill>
            </a:endParaRPr>
          </a:p>
          <a:p>
            <a:pPr marL="333375" lvl="2" indent="-342900"/>
            <a:endParaRPr lang="fr-FR" dirty="0" smtClean="0">
              <a:solidFill>
                <a:schemeClr val="bg1"/>
              </a:solidFill>
            </a:endParaRPr>
          </a:p>
          <a:p>
            <a:pPr marL="333375" lvl="2" indent="-342900"/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>
                <a:solidFill>
                  <a:schemeClr val="bg1"/>
                </a:solidFill>
              </a:rPr>
              <a:t>proposed</a:t>
            </a:r>
            <a:r>
              <a:rPr lang="fr-FR" dirty="0">
                <a:solidFill>
                  <a:schemeClr val="bg1"/>
                </a:solidFill>
              </a:rPr>
              <a:t> AI solution must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able to </a:t>
            </a:r>
            <a:r>
              <a:rPr lang="fr-FR" dirty="0" err="1">
                <a:solidFill>
                  <a:schemeClr val="bg1"/>
                </a:solidFill>
              </a:rPr>
              <a:t>predict</a:t>
            </a:r>
            <a:r>
              <a:rPr lang="fr-FR" dirty="0">
                <a:solidFill>
                  <a:schemeClr val="bg1"/>
                </a:solidFill>
              </a:rPr>
              <a:t> incidents on Orange applications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lowest</a:t>
            </a:r>
            <a:r>
              <a:rPr lang="fr-FR" dirty="0">
                <a:solidFill>
                  <a:schemeClr val="bg1"/>
                </a:solidFill>
              </a:rPr>
              <a:t> value of FP and FP (false </a:t>
            </a:r>
            <a:r>
              <a:rPr lang="fr-FR" dirty="0" err="1">
                <a:solidFill>
                  <a:schemeClr val="bg1"/>
                </a:solidFill>
              </a:rPr>
              <a:t>negative</a:t>
            </a:r>
            <a:r>
              <a:rPr lang="fr-FR" dirty="0">
                <a:solidFill>
                  <a:schemeClr val="bg1"/>
                </a:solidFill>
              </a:rPr>
              <a:t> and false positive) and the </a:t>
            </a:r>
            <a:r>
              <a:rPr lang="fr-FR" dirty="0" err="1">
                <a:solidFill>
                  <a:schemeClr val="bg1"/>
                </a:solidFill>
              </a:rPr>
              <a:t>fastest</a:t>
            </a:r>
            <a:r>
              <a:rPr lang="fr-FR" dirty="0">
                <a:solidFill>
                  <a:schemeClr val="bg1"/>
                </a:solidFill>
              </a:rPr>
              <a:t> possible.</a:t>
            </a:r>
          </a:p>
          <a:p>
            <a:pPr marL="0" lvl="2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03997" y="195486"/>
            <a:ext cx="8516475" cy="74136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Network Problem description (II)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98757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b="1" dirty="0" smtClean="0">
                <a:solidFill>
                  <a:schemeClr val="bg1"/>
                </a:solidFill>
              </a:rPr>
              <a:t>t</a:t>
            </a:r>
            <a:r>
              <a:rPr lang="fr-FR" sz="1400" b="1" baseline="-25000" dirty="0" smtClean="0">
                <a:solidFill>
                  <a:schemeClr val="bg1"/>
                </a:solidFill>
              </a:rPr>
              <a:t>0</a:t>
            </a:r>
            <a:r>
              <a:rPr lang="fr-FR" sz="1400" b="1" dirty="0" smtClean="0">
                <a:solidFill>
                  <a:schemeClr val="bg1"/>
                </a:solidFill>
              </a:rPr>
              <a:t>=</a:t>
            </a:r>
            <a:r>
              <a:rPr lang="fr-FR" altLang="fr-FR" sz="1400" b="1" dirty="0">
                <a:solidFill>
                  <a:schemeClr val="bg1"/>
                </a:solidFill>
                <a:latin typeface="Arial Unicode MS" pitchFamily="34" charset="-128"/>
                <a:cs typeface="Arial" pitchFamily="34" charset="0"/>
              </a:rPr>
              <a:t>01/08/2018 9:00</a:t>
            </a:r>
            <a:r>
              <a:rPr lang="fr-FR" alt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98757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b="1" dirty="0" smtClean="0">
                <a:solidFill>
                  <a:schemeClr val="bg1"/>
                </a:solidFill>
              </a:rPr>
              <a:t>t</a:t>
            </a:r>
            <a:r>
              <a:rPr lang="fr-FR" sz="1400" b="1" baseline="-25000" dirty="0" smtClean="0">
                <a:solidFill>
                  <a:schemeClr val="bg1"/>
                </a:solidFill>
              </a:rPr>
              <a:t>0 </a:t>
            </a:r>
            <a:r>
              <a:rPr lang="fr-FR" sz="1400" b="1" dirty="0" smtClean="0">
                <a:solidFill>
                  <a:schemeClr val="bg1"/>
                </a:solidFill>
              </a:rPr>
              <a:t>+5m=</a:t>
            </a:r>
            <a:r>
              <a:rPr lang="fr-FR" altLang="fr-FR" sz="1400" b="1" dirty="0" smtClean="0">
                <a:solidFill>
                  <a:schemeClr val="bg1"/>
                </a:solidFill>
                <a:latin typeface="Arial Unicode MS" pitchFamily="34" charset="-128"/>
                <a:cs typeface="Arial" pitchFamily="34" charset="0"/>
              </a:rPr>
              <a:t>01/08/2018 9:05</a:t>
            </a:r>
            <a:r>
              <a:rPr lang="fr-FR" altLang="fr-F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altLang="fr-F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920696" y="2574963"/>
            <a:ext cx="15795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CUSTOMER </a:t>
            </a:r>
            <a:r>
              <a:rPr lang="fr-FR" sz="800" dirty="0" smtClean="0">
                <a:solidFill>
                  <a:schemeClr val="bg1"/>
                </a:solidFill>
              </a:rPr>
              <a:t>SERVICES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GEOFIBRE IDENTIFICATION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IPSITE 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MON CRM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ORCHESTRATION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PATH IDENTIFICATION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SAVI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SOFT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SPAS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SUIVICOM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60032" y="1438786"/>
            <a:ext cx="0" cy="9361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60032" y="2374890"/>
            <a:ext cx="352000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32440" y="2230874"/>
            <a:ext cx="648072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76056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0072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64088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08104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52120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96136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40152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84168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28184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72200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48264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92280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236296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80312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24328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8344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12360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956376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00392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44408" y="1835120"/>
            <a:ext cx="0" cy="5397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6792904" y="2574964"/>
            <a:ext cx="15795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CUSTOMER </a:t>
            </a:r>
            <a:r>
              <a:rPr lang="fr-FR" sz="800" dirty="0" smtClean="0">
                <a:solidFill>
                  <a:schemeClr val="bg1"/>
                </a:solidFill>
              </a:rPr>
              <a:t>SERVICES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GEOFIBRE IDENTIFICATION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IPSITE 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MON CRM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ORCHESTRATION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PATH IDENTIFICATION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SAVI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SOFT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SPAS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 smtClean="0">
                <a:solidFill>
                  <a:schemeClr val="bg1"/>
                </a:solidFill>
              </a:rPr>
              <a:t>SUIVICOM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32040" y="1650204"/>
            <a:ext cx="1512168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</a:rPr>
              <a:t>metrics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t</a:t>
            </a:r>
            <a:r>
              <a:rPr lang="fr-FR" sz="1600" b="1" baseline="-25000" dirty="0">
                <a:solidFill>
                  <a:schemeClr val="bg1"/>
                </a:solidFill>
              </a:rPr>
              <a:t>0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04248" y="1650204"/>
            <a:ext cx="172819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</a:rPr>
              <a:t>metrics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t</a:t>
            </a:r>
            <a:r>
              <a:rPr lang="fr-FR" sz="1600" b="1" baseline="-25000" dirty="0" smtClean="0">
                <a:solidFill>
                  <a:schemeClr val="bg1"/>
                </a:solidFill>
              </a:rPr>
              <a:t>0</a:t>
            </a:r>
            <a:r>
              <a:rPr lang="fr-FR" sz="1600" b="1" dirty="0" smtClean="0">
                <a:solidFill>
                  <a:schemeClr val="bg1"/>
                </a:solidFill>
              </a:rPr>
              <a:t>+5m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2933" y="2446898"/>
            <a:ext cx="1571275" cy="283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48264" y="2442292"/>
            <a:ext cx="1571275" cy="283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16859" r="63193" b="68733"/>
          <a:stretch/>
        </p:blipFill>
        <p:spPr bwMode="auto">
          <a:xfrm>
            <a:off x="409872" y="1923678"/>
            <a:ext cx="7114456" cy="9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Dataset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096" y="1275606"/>
            <a:ext cx="8898904" cy="6480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388" lvl="3" indent="-342900"/>
            <a:r>
              <a:rPr lang="fr-FR" sz="1400" b="1" dirty="0" smtClean="0">
                <a:solidFill>
                  <a:schemeClr val="bg1"/>
                </a:solidFill>
              </a:rPr>
              <a:t>Training test: (50742 </a:t>
            </a:r>
            <a:r>
              <a:rPr lang="fr-FR" sz="1400" b="1" dirty="0" err="1" smtClean="0">
                <a:solidFill>
                  <a:schemeClr val="bg1"/>
                </a:solidFill>
              </a:rPr>
              <a:t>lines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with</a:t>
            </a:r>
            <a:r>
              <a:rPr lang="fr-FR" sz="1400" b="1" dirty="0" smtClean="0">
                <a:solidFill>
                  <a:schemeClr val="bg1"/>
                </a:solidFill>
              </a:rPr>
              <a:t> 568 incidents</a:t>
            </a:r>
            <a:r>
              <a:rPr lang="fr-F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incident rate 1,11</a:t>
            </a:r>
            <a:r>
              <a:rPr lang="fr-FR" sz="1400" b="1" dirty="0" smtClean="0">
                <a:solidFill>
                  <a:schemeClr val="bg1"/>
                </a:solidFill>
              </a:rPr>
              <a:t>%))</a:t>
            </a:r>
          </a:p>
          <a:p>
            <a:pPr marL="560388" lvl="3" indent="-342900"/>
            <a:endParaRPr lang="fr-FR" sz="1400" b="1" dirty="0" smtClean="0">
              <a:solidFill>
                <a:schemeClr val="bg1"/>
              </a:solidFill>
            </a:endParaRPr>
          </a:p>
          <a:p>
            <a:pPr marL="560388" lvl="3" indent="-342900"/>
            <a:endParaRPr lang="fr-FR" sz="1400" b="1" dirty="0" smtClean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563638"/>
            <a:ext cx="8461059" cy="6480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388" lvl="3" indent="-342900"/>
            <a:r>
              <a:rPr lang="fr-FR" sz="1400" b="1" dirty="0" smtClean="0">
                <a:solidFill>
                  <a:schemeClr val="bg1"/>
                </a:solidFill>
              </a:rPr>
              <a:t>Test set: (35498 </a:t>
            </a:r>
            <a:r>
              <a:rPr lang="fr-FR" sz="1400" b="1" dirty="0" err="1" smtClean="0">
                <a:solidFill>
                  <a:schemeClr val="bg1"/>
                </a:solidFill>
              </a:rPr>
              <a:t>lines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with</a:t>
            </a:r>
            <a:r>
              <a:rPr lang="fr-FR" sz="1400" b="1" dirty="0" smtClean="0">
                <a:solidFill>
                  <a:schemeClr val="bg1"/>
                </a:solidFill>
              </a:rPr>
              <a:t>  206 incidents </a:t>
            </a:r>
            <a:r>
              <a:rPr lang="fr-FR" sz="1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incident rate 0.58</a:t>
            </a:r>
            <a:r>
              <a:rPr lang="fr-FR" sz="1400" b="1" dirty="0" smtClean="0">
                <a:solidFill>
                  <a:schemeClr val="bg1"/>
                </a:solidFill>
              </a:rPr>
              <a:t>%)</a:t>
            </a:r>
          </a:p>
          <a:p>
            <a:pPr marL="560388" lvl="3" indent="-342900"/>
            <a:endParaRPr lang="fr-FR" sz="1400" b="1" dirty="0" smtClean="0">
              <a:solidFill>
                <a:schemeClr val="bg1"/>
              </a:solidFill>
            </a:endParaRPr>
          </a:p>
        </p:txBody>
      </p: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79512" y="843558"/>
            <a:ext cx="8928992" cy="360040"/>
          </a:xfrm>
        </p:spPr>
        <p:txBody>
          <a:bodyPr/>
          <a:lstStyle/>
          <a:p>
            <a:pPr marL="333375" lvl="2" indent="-342900"/>
            <a:r>
              <a:rPr lang="fr-FR" dirty="0" smtClean="0">
                <a:solidFill>
                  <a:schemeClr val="bg1"/>
                </a:solidFill>
              </a:rPr>
              <a:t>The </a:t>
            </a:r>
            <a:r>
              <a:rPr lang="fr-FR" dirty="0" err="1" smtClean="0">
                <a:solidFill>
                  <a:schemeClr val="bg1"/>
                </a:solidFill>
              </a:rPr>
              <a:t>dataset</a:t>
            </a:r>
            <a:r>
              <a:rPr lang="fr-FR" dirty="0" smtClean="0">
                <a:solidFill>
                  <a:schemeClr val="bg1"/>
                </a:solidFill>
              </a:rPr>
              <a:t> for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network </a:t>
            </a:r>
            <a:r>
              <a:rPr lang="fr-FR" dirty="0" err="1" smtClean="0">
                <a:solidFill>
                  <a:schemeClr val="bg1"/>
                </a:solidFill>
              </a:rPr>
              <a:t>problem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alrady</a:t>
            </a:r>
            <a:r>
              <a:rPr lang="fr-FR" dirty="0" smtClean="0">
                <a:solidFill>
                  <a:schemeClr val="bg1"/>
                </a:solidFill>
              </a:rPr>
              <a:t> split in training and test sets</a:t>
            </a:r>
            <a:endParaRPr lang="fr-FR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2016" y="2002804"/>
            <a:ext cx="6480720" cy="191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006990" y="2014270"/>
            <a:ext cx="252028" cy="2525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1840" y="3435846"/>
            <a:ext cx="1979744" cy="10081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AI solution</a:t>
            </a:r>
          </a:p>
        </p:txBody>
      </p:sp>
      <p:sp>
        <p:nvSpPr>
          <p:cNvPr id="16" name="Down Arrow 15"/>
          <p:cNvSpPr/>
          <p:nvPr/>
        </p:nvSpPr>
        <p:spPr>
          <a:xfrm rot="16200000">
            <a:off x="2753322" y="3650815"/>
            <a:ext cx="252028" cy="5050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616" y="3147814"/>
            <a:ext cx="17281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err="1" smtClean="0">
                <a:solidFill>
                  <a:schemeClr val="bg1"/>
                </a:solidFill>
              </a:rPr>
              <a:t>Features</a:t>
            </a:r>
            <a:r>
              <a:rPr lang="fr-FR" sz="1050" dirty="0">
                <a:solidFill>
                  <a:schemeClr val="bg1"/>
                </a:solidFill>
              </a:rPr>
              <a:t>: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bg1"/>
                </a:solidFill>
              </a:rPr>
              <a:t>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Date_mesure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Nb_requetes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bg1"/>
                </a:solidFill>
              </a:rPr>
              <a:t>Erreur 4xx5xx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Pages_lentes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Ratio_pages_lentes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Temps_response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Ratio_tps_rep</a:t>
            </a:r>
            <a:endParaRPr lang="fr-FR" sz="10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bg1"/>
                </a:solidFill>
              </a:rPr>
              <a:t>comparaison_prec</a:t>
            </a:r>
            <a:endParaRPr lang="fr-FR" sz="1050" dirty="0" smtClean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5229425" y="3506799"/>
            <a:ext cx="252028" cy="5050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5202546" y="3921424"/>
            <a:ext cx="252028" cy="5050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2120" y="362370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Incident (1)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52120" y="4038332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 Incident (0)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6753" y="3507854"/>
            <a:ext cx="1453680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</a:rPr>
              <a:t>Binary</a:t>
            </a:r>
            <a:r>
              <a:rPr lang="fr-FR" sz="1400" dirty="0" smtClean="0">
                <a:solidFill>
                  <a:schemeClr val="bg1"/>
                </a:solidFill>
              </a:rPr>
              <a:t> Classification </a:t>
            </a:r>
            <a:r>
              <a:rPr lang="fr-FR" sz="1400" dirty="0" err="1" smtClean="0">
                <a:solidFill>
                  <a:schemeClr val="bg1"/>
                </a:solidFill>
              </a:rPr>
              <a:t>problem</a:t>
            </a:r>
            <a:r>
              <a:rPr lang="fr-FR" sz="1400" dirty="0" smtClean="0">
                <a:solidFill>
                  <a:schemeClr val="bg1"/>
                </a:solidFill>
              </a:rPr>
              <a:t>  (</a:t>
            </a:r>
            <a:r>
              <a:rPr lang="fr-FR" sz="1400" dirty="0" err="1" smtClean="0">
                <a:solidFill>
                  <a:schemeClr val="bg1"/>
                </a:solidFill>
              </a:rPr>
              <a:t>supervised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4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25" y="268287"/>
            <a:ext cx="8515349" cy="136735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Machine Learning Model: </a:t>
            </a:r>
            <a:r>
              <a:rPr lang="fr-FR" dirty="0" err="1" smtClean="0">
                <a:solidFill>
                  <a:schemeClr val="bg1"/>
                </a:solidFill>
              </a:rPr>
              <a:t>Random</a:t>
            </a:r>
            <a:r>
              <a:rPr lang="fr-FR" dirty="0" smtClean="0">
                <a:solidFill>
                  <a:schemeClr val="bg1"/>
                </a:solidFill>
              </a:rPr>
              <a:t> Forest (I)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512" y="915566"/>
            <a:ext cx="8892480" cy="12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2" indent="-342900"/>
            <a:r>
              <a:rPr lang="fr-FR" sz="1600" b="1" dirty="0" smtClean="0">
                <a:solidFill>
                  <a:schemeClr val="bg1"/>
                </a:solidFill>
              </a:rPr>
              <a:t>Use of multiple </a:t>
            </a:r>
            <a:r>
              <a:rPr lang="fr-FR" sz="1600" b="1" dirty="0" err="1" smtClean="0">
                <a:solidFill>
                  <a:schemeClr val="bg1"/>
                </a:solidFill>
              </a:rPr>
              <a:t>decision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trees</a:t>
            </a:r>
            <a:r>
              <a:rPr lang="fr-FR" sz="1600" b="1" dirty="0" smtClean="0">
                <a:solidFill>
                  <a:schemeClr val="bg1"/>
                </a:solidFill>
              </a:rPr>
              <a:t> (n) </a:t>
            </a:r>
          </a:p>
          <a:p>
            <a:pPr marL="333375" lvl="2" indent="-342900"/>
            <a:r>
              <a:rPr lang="en-US" sz="1600" dirty="0" smtClean="0">
                <a:solidFill>
                  <a:schemeClr val="bg1"/>
                </a:solidFill>
              </a:rPr>
              <a:t>Each </a:t>
            </a:r>
            <a:r>
              <a:rPr lang="en-US" sz="1600" dirty="0">
                <a:solidFill>
                  <a:schemeClr val="bg1"/>
                </a:solidFill>
              </a:rPr>
              <a:t>decision tree in the </a:t>
            </a:r>
            <a:r>
              <a:rPr lang="en-US" sz="1600" dirty="0" smtClean="0">
                <a:solidFill>
                  <a:schemeClr val="bg1"/>
                </a:solidFill>
              </a:rPr>
              <a:t>considers </a:t>
            </a:r>
            <a:r>
              <a:rPr lang="en-US" sz="1600" b="1" u="sng" dirty="0" smtClean="0">
                <a:solidFill>
                  <a:schemeClr val="bg1"/>
                </a:solidFill>
              </a:rPr>
              <a:t>a random subset of features (m&lt;M)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</a:rPr>
              <a:t>only has access to </a:t>
            </a:r>
            <a:r>
              <a:rPr lang="en-US" sz="1600" b="1" u="sng" dirty="0">
                <a:solidFill>
                  <a:schemeClr val="bg1"/>
                </a:solidFill>
              </a:rPr>
              <a:t>a random </a:t>
            </a:r>
            <a:r>
              <a:rPr lang="en-US" sz="1600" b="1" u="sng" dirty="0" smtClean="0">
                <a:solidFill>
                  <a:schemeClr val="bg1"/>
                </a:solidFill>
              </a:rPr>
              <a:t>sampling set </a:t>
            </a:r>
            <a:r>
              <a:rPr lang="en-US" sz="1600" b="1" u="sng" dirty="0">
                <a:solidFill>
                  <a:schemeClr val="bg1"/>
                </a:solidFill>
              </a:rPr>
              <a:t>of the training data points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fr-FR" sz="1600" b="1" dirty="0" smtClean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 smtClean="0">
                <a:solidFill>
                  <a:schemeClr val="bg1"/>
                </a:solidFill>
              </a:rPr>
              <a:t>A </a:t>
            </a:r>
            <a:r>
              <a:rPr lang="fr-FR" sz="1600" b="1" dirty="0" err="1" smtClean="0">
                <a:solidFill>
                  <a:schemeClr val="bg1"/>
                </a:solidFill>
              </a:rPr>
              <a:t>voting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mechanism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is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used</a:t>
            </a:r>
            <a:r>
              <a:rPr lang="fr-FR" sz="1600" b="1" dirty="0" smtClean="0">
                <a:solidFill>
                  <a:schemeClr val="bg1"/>
                </a:solidFill>
              </a:rPr>
              <a:t> to </a:t>
            </a:r>
            <a:r>
              <a:rPr lang="fr-FR" sz="1600" b="1" dirty="0" err="1" smtClean="0">
                <a:solidFill>
                  <a:schemeClr val="bg1"/>
                </a:solidFill>
              </a:rPr>
              <a:t>choose</a:t>
            </a:r>
            <a:r>
              <a:rPr lang="fr-FR" sz="1600" b="1" dirty="0" smtClean="0">
                <a:solidFill>
                  <a:schemeClr val="bg1"/>
                </a:solidFill>
              </a:rPr>
              <a:t> the </a:t>
            </a:r>
            <a:r>
              <a:rPr lang="fr-FR" sz="1600" b="1" dirty="0" err="1" smtClean="0">
                <a:solidFill>
                  <a:schemeClr val="bg1"/>
                </a:solidFill>
              </a:rPr>
              <a:t>most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voted</a:t>
            </a:r>
            <a:r>
              <a:rPr lang="fr-FR" sz="1600" b="1" dirty="0" smtClean="0">
                <a:solidFill>
                  <a:schemeClr val="bg1"/>
                </a:solidFill>
              </a:rPr>
              <a:t> class by the </a:t>
            </a:r>
            <a:r>
              <a:rPr lang="fr-FR" sz="1600" b="1" dirty="0" err="1" smtClean="0">
                <a:solidFill>
                  <a:schemeClr val="bg1"/>
                </a:solidFill>
              </a:rPr>
              <a:t>trees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</a:p>
          <a:p>
            <a:pPr marL="333375" lvl="2" indent="-342900"/>
            <a:r>
              <a:rPr lang="fr-FR" sz="1600" b="1" dirty="0" smtClean="0">
                <a:solidFill>
                  <a:schemeClr val="bg1"/>
                </a:solidFill>
              </a:rPr>
              <a:t>One key </a:t>
            </a:r>
            <a:r>
              <a:rPr lang="fr-FR" sz="1600" b="1" dirty="0" err="1" smtClean="0">
                <a:solidFill>
                  <a:schemeClr val="bg1"/>
                </a:solidFill>
              </a:rPr>
              <a:t>advantage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is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that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is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less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prone</a:t>
            </a:r>
            <a:r>
              <a:rPr lang="fr-FR" sz="1600" b="1" dirty="0" smtClean="0">
                <a:solidFill>
                  <a:schemeClr val="bg1"/>
                </a:solidFill>
              </a:rPr>
              <a:t> to </a:t>
            </a:r>
            <a:r>
              <a:rPr lang="fr-FR" sz="1600" b="1" dirty="0" err="1" smtClean="0">
                <a:solidFill>
                  <a:schemeClr val="bg1"/>
                </a:solidFill>
              </a:rPr>
              <a:t>overfitting</a:t>
            </a:r>
            <a:r>
              <a:rPr lang="fr-FR" sz="1600" b="1" dirty="0" smtClean="0">
                <a:solidFill>
                  <a:schemeClr val="bg1"/>
                </a:solidFill>
              </a:rPr>
              <a:t> due to </a:t>
            </a:r>
            <a:r>
              <a:rPr lang="fr-FR" sz="1600" b="1" dirty="0" err="1" smtClean="0">
                <a:solidFill>
                  <a:schemeClr val="bg1"/>
                </a:solidFill>
              </a:rPr>
              <a:t>voting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mechanism</a:t>
            </a:r>
            <a:r>
              <a:rPr lang="fr-FR" sz="1600" b="1" dirty="0" smtClean="0">
                <a:solidFill>
                  <a:schemeClr val="bg1"/>
                </a:solidFill>
              </a:rPr>
              <a:t> (</a:t>
            </a:r>
            <a:r>
              <a:rPr lang="fr-FR" sz="1600" b="1" dirty="0" err="1" smtClean="0">
                <a:solidFill>
                  <a:schemeClr val="bg1"/>
                </a:solidFill>
              </a:rPr>
              <a:t>average</a:t>
            </a:r>
            <a:r>
              <a:rPr lang="fr-FR" sz="1600" b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09538" y="2427734"/>
            <a:ext cx="5010734" cy="2591708"/>
            <a:chOff x="2009538" y="2427734"/>
            <a:chExt cx="5010734" cy="2591708"/>
          </a:xfrm>
        </p:grpSpPr>
        <p:sp>
          <p:nvSpPr>
            <p:cNvPr id="3" name="Oval 2"/>
            <p:cNvSpPr/>
            <p:nvPr/>
          </p:nvSpPr>
          <p:spPr>
            <a:xfrm>
              <a:off x="2627784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987824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67744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51720" y="372387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8376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4"/>
              <a:endCxn id="5" idx="1"/>
            </p:cNvCxnSpPr>
            <p:nvPr/>
          </p:nvCxnSpPr>
          <p:spPr>
            <a:xfrm>
              <a:off x="2771800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4"/>
              <a:endCxn id="6" idx="7"/>
            </p:cNvCxnSpPr>
            <p:nvPr/>
          </p:nvCxnSpPr>
          <p:spPr>
            <a:xfrm flipH="1">
              <a:off x="2513595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</p:cNvCxnSpPr>
            <p:nvPr/>
          </p:nvCxnSpPr>
          <p:spPr>
            <a:xfrm flipH="1">
              <a:off x="2267745" y="3435846"/>
              <a:ext cx="144015" cy="330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8" idx="1"/>
            </p:cNvCxnSpPr>
            <p:nvPr/>
          </p:nvCxnSpPr>
          <p:spPr>
            <a:xfrm>
              <a:off x="2411760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483768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23928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39752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</a:t>
              </a:r>
              <a:r>
                <a:rPr lang="fr-FR" sz="1400" dirty="0" smtClean="0">
                  <a:solidFill>
                    <a:srgbClr val="FF0000"/>
                  </a:solidFill>
                </a:rPr>
                <a:t>ncident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6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No incident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0152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Incident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8064" y="3220402"/>
              <a:ext cx="504056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1720" y="4371950"/>
              <a:ext cx="482453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rgbClr val="000000"/>
                  </a:solidFill>
                </a:rPr>
                <a:t>Voting</a:t>
              </a:r>
              <a:r>
                <a:rPr lang="fr-FR" sz="1600" dirty="0" smtClean="0">
                  <a:solidFill>
                    <a:srgbClr val="000000"/>
                  </a:solidFill>
                </a:rPr>
                <a:t> </a:t>
              </a:r>
              <a:r>
                <a:rPr lang="fr-FR" sz="1600" dirty="0" err="1" smtClean="0">
                  <a:solidFill>
                    <a:srgbClr val="000000"/>
                  </a:solidFill>
                </a:rPr>
                <a:t>mechanism</a:t>
              </a:r>
              <a:r>
                <a:rPr lang="fr-FR" sz="1600" dirty="0" smtClean="0">
                  <a:solidFill>
                    <a:srgbClr val="000000"/>
                  </a:solidFill>
                </a:rPr>
                <a:t> (</a:t>
              </a:r>
              <a:r>
                <a:rPr lang="fr-FR" sz="1600" dirty="0" err="1" smtClean="0">
                  <a:solidFill>
                    <a:srgbClr val="000000"/>
                  </a:solidFill>
                </a:rPr>
                <a:t>majority</a:t>
              </a:r>
              <a:r>
                <a:rPr lang="fr-FR" sz="1600" dirty="0" smtClea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95936" y="4803998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Incident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009538" y="2643758"/>
              <a:ext cx="1482342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284380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320384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54" name="Straight Arrow Connector 153"/>
            <p:cNvCxnSpPr>
              <a:stCxn id="5" idx="4"/>
              <a:endCxn id="152" idx="0"/>
            </p:cNvCxnSpPr>
            <p:nvPr/>
          </p:nvCxnSpPr>
          <p:spPr>
            <a:xfrm flipH="1">
              <a:off x="2987824" y="3435846"/>
              <a:ext cx="144016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5" idx="4"/>
              <a:endCxn id="153" idx="1"/>
            </p:cNvCxnSpPr>
            <p:nvPr/>
          </p:nvCxnSpPr>
          <p:spPr>
            <a:xfrm>
              <a:off x="3131840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4139952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499992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779912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56388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995936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67" name="Straight Arrow Connector 166"/>
            <p:cNvCxnSpPr>
              <a:stCxn id="162" idx="4"/>
              <a:endCxn id="163" idx="1"/>
            </p:cNvCxnSpPr>
            <p:nvPr/>
          </p:nvCxnSpPr>
          <p:spPr>
            <a:xfrm>
              <a:off x="4283968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2" idx="4"/>
              <a:endCxn id="164" idx="7"/>
            </p:cNvCxnSpPr>
            <p:nvPr/>
          </p:nvCxnSpPr>
          <p:spPr>
            <a:xfrm flipH="1">
              <a:off x="4025763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4" idx="4"/>
            </p:cNvCxnSpPr>
            <p:nvPr/>
          </p:nvCxnSpPr>
          <p:spPr>
            <a:xfrm flipH="1">
              <a:off x="3779913" y="3435846"/>
              <a:ext cx="144015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4" idx="4"/>
              <a:endCxn id="166" idx="1"/>
            </p:cNvCxnSpPr>
            <p:nvPr/>
          </p:nvCxnSpPr>
          <p:spPr>
            <a:xfrm>
              <a:off x="3923928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ounded Rectangle 170"/>
            <p:cNvSpPr/>
            <p:nvPr/>
          </p:nvSpPr>
          <p:spPr>
            <a:xfrm>
              <a:off x="3563888" y="2643758"/>
              <a:ext cx="1584176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4355976" y="3723878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716016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75" name="Straight Arrow Connector 174"/>
            <p:cNvCxnSpPr>
              <a:stCxn id="163" idx="4"/>
              <a:endCxn id="173" idx="0"/>
            </p:cNvCxnSpPr>
            <p:nvPr/>
          </p:nvCxnSpPr>
          <p:spPr>
            <a:xfrm flipH="1">
              <a:off x="4499992" y="3435846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3" idx="4"/>
              <a:endCxn id="174" idx="1"/>
            </p:cNvCxnSpPr>
            <p:nvPr/>
          </p:nvCxnSpPr>
          <p:spPr>
            <a:xfrm>
              <a:off x="4644008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6012160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6372200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5652120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436096" y="372387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586814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82" name="Straight Arrow Connector 181"/>
            <p:cNvCxnSpPr>
              <a:stCxn id="177" idx="4"/>
              <a:endCxn id="178" idx="1"/>
            </p:cNvCxnSpPr>
            <p:nvPr/>
          </p:nvCxnSpPr>
          <p:spPr>
            <a:xfrm>
              <a:off x="6156176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7" idx="4"/>
              <a:endCxn id="179" idx="7"/>
            </p:cNvCxnSpPr>
            <p:nvPr/>
          </p:nvCxnSpPr>
          <p:spPr>
            <a:xfrm flipH="1">
              <a:off x="5897971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9" idx="4"/>
            </p:cNvCxnSpPr>
            <p:nvPr/>
          </p:nvCxnSpPr>
          <p:spPr>
            <a:xfrm flipH="1">
              <a:off x="5652121" y="3435846"/>
              <a:ext cx="144015" cy="330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79" idx="4"/>
              <a:endCxn id="181" idx="1"/>
            </p:cNvCxnSpPr>
            <p:nvPr/>
          </p:nvCxnSpPr>
          <p:spPr>
            <a:xfrm>
              <a:off x="5796136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ounded Rectangle 185"/>
            <p:cNvSpPr/>
            <p:nvPr/>
          </p:nvSpPr>
          <p:spPr>
            <a:xfrm>
              <a:off x="5393914" y="2643758"/>
              <a:ext cx="1482342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622818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658822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78" idx="4"/>
              <a:endCxn id="188" idx="0"/>
            </p:cNvCxnSpPr>
            <p:nvPr/>
          </p:nvCxnSpPr>
          <p:spPr>
            <a:xfrm flipH="1">
              <a:off x="6372200" y="3435846"/>
              <a:ext cx="144016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8" idx="4"/>
              <a:endCxn id="189" idx="1"/>
            </p:cNvCxnSpPr>
            <p:nvPr/>
          </p:nvCxnSpPr>
          <p:spPr>
            <a:xfrm>
              <a:off x="6516216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868144" y="2931790"/>
              <a:ext cx="144016" cy="17812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180" idx="0"/>
            </p:cNvCxnSpPr>
            <p:nvPr/>
          </p:nvCxnSpPr>
          <p:spPr>
            <a:xfrm flipH="1">
              <a:off x="5580112" y="3473750"/>
              <a:ext cx="144016" cy="25012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2483768" y="2931790"/>
              <a:ext cx="144016" cy="17812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2195736" y="3473750"/>
              <a:ext cx="144016" cy="25012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08084" y="2966044"/>
              <a:ext cx="163916" cy="13097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27984" y="3478314"/>
              <a:ext cx="135632" cy="18853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own Arrow 3"/>
            <p:cNvSpPr/>
            <p:nvPr/>
          </p:nvSpPr>
          <p:spPr>
            <a:xfrm>
              <a:off x="2555776" y="422735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169779" y="422793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6113995" y="422793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4169779" y="4659982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99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79512" y="771550"/>
            <a:ext cx="8712968" cy="12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2" indent="-342900"/>
            <a:r>
              <a:rPr lang="fr-FR" sz="1600" b="1" dirty="0" err="1" smtClean="0">
                <a:solidFill>
                  <a:schemeClr val="bg1"/>
                </a:solidFill>
              </a:rPr>
              <a:t>Each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decision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tree</a:t>
            </a:r>
            <a:r>
              <a:rPr lang="fr-FR" sz="1600" b="1" dirty="0" smtClean="0">
                <a:solidFill>
                  <a:schemeClr val="bg1"/>
                </a:solidFill>
              </a:rPr>
              <a:t>  </a:t>
            </a:r>
            <a:r>
              <a:rPr lang="fr-FR" sz="1600" b="1" dirty="0" err="1" smtClean="0">
                <a:solidFill>
                  <a:schemeClr val="bg1"/>
                </a:solidFill>
              </a:rPr>
              <a:t>is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used</a:t>
            </a:r>
            <a:r>
              <a:rPr lang="fr-FR" sz="1600" b="1" dirty="0" smtClean="0">
                <a:solidFill>
                  <a:schemeClr val="bg1"/>
                </a:solidFill>
              </a:rPr>
              <a:t> to </a:t>
            </a:r>
            <a:r>
              <a:rPr lang="fr-FR" sz="1600" b="1" dirty="0" err="1" smtClean="0">
                <a:solidFill>
                  <a:schemeClr val="bg1"/>
                </a:solidFill>
              </a:rPr>
              <a:t>make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decisions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based</a:t>
            </a:r>
            <a:r>
              <a:rPr lang="fr-FR" sz="1600" b="1" dirty="0" smtClean="0">
                <a:solidFill>
                  <a:schemeClr val="bg1"/>
                </a:solidFill>
              </a:rPr>
              <a:t> on questions on the </a:t>
            </a:r>
            <a:r>
              <a:rPr lang="fr-FR" sz="1600" b="1" dirty="0" err="1" smtClean="0">
                <a:solidFill>
                  <a:schemeClr val="bg1"/>
                </a:solidFill>
              </a:rPr>
              <a:t>features</a:t>
            </a:r>
            <a:endParaRPr lang="fr-FR" sz="1600" b="1" dirty="0" smtClean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 err="1" smtClean="0">
                <a:solidFill>
                  <a:schemeClr val="bg1"/>
                </a:solidFill>
              </a:rPr>
              <a:t>composed</a:t>
            </a:r>
            <a:r>
              <a:rPr lang="fr-FR" sz="1600" b="1" dirty="0" smtClean="0">
                <a:solidFill>
                  <a:schemeClr val="bg1"/>
                </a:solidFill>
              </a:rPr>
              <a:t> of </a:t>
            </a:r>
            <a:r>
              <a:rPr lang="fr-FR" sz="1600" b="1" dirty="0" err="1" smtClean="0">
                <a:solidFill>
                  <a:schemeClr val="bg1"/>
                </a:solidFill>
              </a:rPr>
              <a:t>nodes</a:t>
            </a:r>
            <a:r>
              <a:rPr lang="fr-FR" sz="1600" b="1" dirty="0" smtClean="0">
                <a:solidFill>
                  <a:schemeClr val="bg1"/>
                </a:solidFill>
              </a:rPr>
              <a:t> and arcs</a:t>
            </a:r>
          </a:p>
          <a:p>
            <a:pPr marL="333375" lvl="2" indent="-342900"/>
            <a:r>
              <a:rPr lang="fr-FR" sz="1600" b="1" dirty="0" err="1" smtClean="0">
                <a:solidFill>
                  <a:schemeClr val="bg1"/>
                </a:solidFill>
              </a:rPr>
              <a:t>nodes</a:t>
            </a:r>
            <a:r>
              <a:rPr lang="fr-FR" sz="1600" b="1" dirty="0" smtClean="0">
                <a:solidFill>
                  <a:schemeClr val="bg1"/>
                </a:solidFill>
              </a:rPr>
              <a:t> are </a:t>
            </a:r>
            <a:r>
              <a:rPr lang="fr-FR" sz="1600" b="1" dirty="0" err="1" smtClean="0">
                <a:solidFill>
                  <a:schemeClr val="bg1"/>
                </a:solidFill>
              </a:rPr>
              <a:t>labelled</a:t>
            </a:r>
            <a:r>
              <a:rPr lang="fr-FR" sz="1600" b="1" dirty="0" smtClean="0">
                <a:solidFill>
                  <a:schemeClr val="bg1"/>
                </a:solidFill>
              </a:rPr>
              <a:t>  </a:t>
            </a:r>
            <a:r>
              <a:rPr lang="fr-FR" sz="1600" b="1" dirty="0" err="1" smtClean="0">
                <a:solidFill>
                  <a:schemeClr val="bg1"/>
                </a:solidFill>
              </a:rPr>
              <a:t>with</a:t>
            </a:r>
            <a:r>
              <a:rPr lang="fr-FR" sz="1600" b="1" dirty="0" smtClean="0">
                <a:solidFill>
                  <a:schemeClr val="bg1"/>
                </a:solidFill>
              </a:rPr>
              <a:t> the input </a:t>
            </a:r>
            <a:r>
              <a:rPr lang="fr-FR" sz="1600" b="1" dirty="0" err="1" smtClean="0">
                <a:solidFill>
                  <a:schemeClr val="bg1"/>
                </a:solidFill>
              </a:rPr>
              <a:t>features</a:t>
            </a:r>
            <a:endParaRPr lang="fr-FR" sz="1600" b="1" dirty="0" smtClean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 smtClean="0">
                <a:solidFill>
                  <a:schemeClr val="bg1"/>
                </a:solidFill>
              </a:rPr>
              <a:t>the arcs </a:t>
            </a:r>
            <a:r>
              <a:rPr lang="fr-FR" sz="1600" b="1" dirty="0" err="1" smtClean="0">
                <a:solidFill>
                  <a:schemeClr val="bg1"/>
                </a:solidFill>
              </a:rPr>
              <a:t>from</a:t>
            </a:r>
            <a:r>
              <a:rPr lang="fr-FR" sz="1600" b="1" dirty="0" smtClean="0">
                <a:solidFill>
                  <a:schemeClr val="bg1"/>
                </a:solidFill>
              </a:rPr>
              <a:t> the </a:t>
            </a:r>
            <a:r>
              <a:rPr lang="fr-FR" sz="1600" b="1" dirty="0" err="1" smtClean="0">
                <a:solidFill>
                  <a:schemeClr val="bg1"/>
                </a:solidFill>
              </a:rPr>
              <a:t>nodes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represent</a:t>
            </a:r>
            <a:r>
              <a:rPr lang="fr-FR" sz="1600" b="1" dirty="0" smtClean="0">
                <a:solidFill>
                  <a:schemeClr val="bg1"/>
                </a:solidFill>
              </a:rPr>
              <a:t> values ranges for the </a:t>
            </a:r>
            <a:r>
              <a:rPr lang="fr-FR" sz="1600" b="1" dirty="0" err="1" smtClean="0">
                <a:solidFill>
                  <a:schemeClr val="bg1"/>
                </a:solidFill>
              </a:rPr>
              <a:t>features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5496" y="2380347"/>
            <a:ext cx="2669812" cy="11164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987824" y="3518747"/>
            <a:ext cx="1409296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time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99592" y="2380347"/>
            <a:ext cx="0" cy="1116414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TextBox 158"/>
          <p:cNvSpPr txBox="1"/>
          <p:nvPr/>
        </p:nvSpPr>
        <p:spPr>
          <a:xfrm>
            <a:off x="2955869" y="1976752"/>
            <a:ext cx="2263440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Question: Is </a:t>
            </a:r>
            <a:r>
              <a:rPr lang="fr-FR" sz="1400" dirty="0" err="1" smtClean="0">
                <a:solidFill>
                  <a:schemeClr val="bg1"/>
                </a:solidFill>
              </a:rPr>
              <a:t>it</a:t>
            </a:r>
            <a:r>
              <a:rPr lang="fr-FR" sz="1400" dirty="0" smtClean="0">
                <a:solidFill>
                  <a:schemeClr val="bg1"/>
                </a:solidFill>
              </a:rPr>
              <a:t> an incident?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835696" y="2372506"/>
            <a:ext cx="0" cy="1116414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496" y="2599563"/>
            <a:ext cx="2669812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Oval 104"/>
          <p:cNvSpPr/>
          <p:nvPr/>
        </p:nvSpPr>
        <p:spPr>
          <a:xfrm>
            <a:off x="3203848" y="2840848"/>
            <a:ext cx="1728192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application_id</a:t>
            </a:r>
            <a:endParaRPr lang="fr-FR" sz="1100" dirty="0" smtClean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>
            <a:stCxn id="105" idx="4"/>
            <a:endCxn id="107" idx="0"/>
          </p:cNvCxnSpPr>
          <p:nvPr/>
        </p:nvCxnSpPr>
        <p:spPr>
          <a:xfrm flipH="1">
            <a:off x="3692472" y="3128880"/>
            <a:ext cx="375472" cy="3898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4"/>
            <a:endCxn id="79" idx="0"/>
          </p:cNvCxnSpPr>
          <p:nvPr/>
        </p:nvCxnSpPr>
        <p:spPr>
          <a:xfrm flipH="1">
            <a:off x="3167844" y="3806779"/>
            <a:ext cx="524628" cy="4127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5436096" y="2336792"/>
            <a:ext cx="1512168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#</a:t>
            </a:r>
            <a:r>
              <a:rPr lang="fr-FR" sz="1100" dirty="0" err="1" smtClean="0">
                <a:solidFill>
                  <a:schemeClr val="bg1"/>
                </a:solidFill>
              </a:rPr>
              <a:t>requests</a:t>
            </a:r>
            <a:endParaRPr lang="fr-FR" sz="1100" dirty="0" smtClean="0">
              <a:solidFill>
                <a:schemeClr val="bg1"/>
              </a:solidFill>
            </a:endParaRPr>
          </a:p>
        </p:txBody>
      </p:sp>
      <p:cxnSp>
        <p:nvCxnSpPr>
          <p:cNvPr id="146" name="Straight Arrow Connector 145"/>
          <p:cNvCxnSpPr>
            <a:stCxn id="145" idx="4"/>
            <a:endCxn id="105" idx="7"/>
          </p:cNvCxnSpPr>
          <p:nvPr/>
        </p:nvCxnSpPr>
        <p:spPr>
          <a:xfrm flipH="1">
            <a:off x="4678952" y="2624824"/>
            <a:ext cx="1513228" cy="258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5" idx="4"/>
            <a:endCxn id="70" idx="0"/>
          </p:cNvCxnSpPr>
          <p:nvPr/>
        </p:nvCxnSpPr>
        <p:spPr>
          <a:xfrm>
            <a:off x="6192180" y="2624824"/>
            <a:ext cx="1666623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098450" y="3406543"/>
            <a:ext cx="864096" cy="512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Incident</a:t>
            </a:r>
          </a:p>
        </p:txBody>
      </p:sp>
      <p:cxnSp>
        <p:nvCxnSpPr>
          <p:cNvPr id="210" name="Straight Arrow Connector 209"/>
          <p:cNvCxnSpPr>
            <a:stCxn id="105" idx="4"/>
            <a:endCxn id="203" idx="1"/>
          </p:cNvCxnSpPr>
          <p:nvPr/>
        </p:nvCxnSpPr>
        <p:spPr>
          <a:xfrm>
            <a:off x="4067944" y="3128880"/>
            <a:ext cx="1030506" cy="5338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994707" y="2912856"/>
            <a:ext cx="1728192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application_id</a:t>
            </a:r>
            <a:endParaRPr lang="fr-FR" sz="1100" dirty="0" smtClean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70" idx="4"/>
            <a:endCxn id="77" idx="0"/>
          </p:cNvCxnSpPr>
          <p:nvPr/>
        </p:nvCxnSpPr>
        <p:spPr>
          <a:xfrm flipH="1">
            <a:off x="6970658" y="3200888"/>
            <a:ext cx="888145" cy="19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38610" y="3395821"/>
            <a:ext cx="864096" cy="5124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No Incident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71800" y="4219550"/>
            <a:ext cx="792088" cy="512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Incident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51149" y="4219550"/>
            <a:ext cx="864096" cy="5124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No Incident</a:t>
            </a:r>
          </a:p>
          <a:p>
            <a:pPr algn="ctr"/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107" idx="4"/>
            <a:endCxn id="80" idx="0"/>
          </p:cNvCxnSpPr>
          <p:nvPr/>
        </p:nvCxnSpPr>
        <p:spPr>
          <a:xfrm>
            <a:off x="3692472" y="3806779"/>
            <a:ext cx="890725" cy="4127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4"/>
            <a:endCxn id="87" idx="0"/>
          </p:cNvCxnSpPr>
          <p:nvPr/>
        </p:nvCxnSpPr>
        <p:spPr>
          <a:xfrm>
            <a:off x="7858803" y="3200888"/>
            <a:ext cx="545053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99208" y="3560928"/>
            <a:ext cx="1409296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time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>
            <a:stCxn id="87" idx="4"/>
            <a:endCxn id="96" idx="0"/>
          </p:cNvCxnSpPr>
          <p:nvPr/>
        </p:nvCxnSpPr>
        <p:spPr>
          <a:xfrm flipH="1">
            <a:off x="7596337" y="3848960"/>
            <a:ext cx="807519" cy="3516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64289" y="4200616"/>
            <a:ext cx="864096" cy="512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Incident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496" y="2043013"/>
            <a:ext cx="9433048" cy="2040905"/>
            <a:chOff x="35496" y="2212290"/>
            <a:chExt cx="9433048" cy="2040905"/>
          </a:xfrm>
        </p:grpSpPr>
        <p:sp>
          <p:nvSpPr>
            <p:cNvPr id="195" name="TextBox 194"/>
            <p:cNvSpPr txBox="1"/>
            <p:nvPr/>
          </p:nvSpPr>
          <p:spPr>
            <a:xfrm rot="16200000">
              <a:off x="2565067" y="2869073"/>
              <a:ext cx="835642" cy="15388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N instances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27584" y="3858022"/>
              <a:ext cx="835642" cy="15388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M=3 </a:t>
              </a:r>
              <a:r>
                <a:rPr lang="fr-FR" sz="1000" dirty="0" err="1" smtClean="0">
                  <a:solidFill>
                    <a:schemeClr val="bg1"/>
                  </a:solidFill>
                </a:rPr>
                <a:t>features</a:t>
              </a:r>
              <a:endParaRPr lang="fr-F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789" y="2212290"/>
              <a:ext cx="1772979" cy="21544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</a:rPr>
                <a:t>Dataset</a:t>
              </a:r>
              <a:endParaRPr lang="fr-F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7504" y="2571750"/>
              <a:ext cx="50405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time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1600" y="2571750"/>
              <a:ext cx="86409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err="1" smtClean="0">
                  <a:solidFill>
                    <a:schemeClr val="bg1"/>
                  </a:solidFill>
                </a:rPr>
                <a:t>application_id</a:t>
              </a:r>
              <a:endParaRPr lang="fr-F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9712" y="2561878"/>
              <a:ext cx="86409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#</a:t>
              </a:r>
              <a:r>
                <a:rPr lang="fr-FR" sz="1000" dirty="0" err="1" smtClean="0">
                  <a:solidFill>
                    <a:schemeClr val="bg1"/>
                  </a:solidFill>
                </a:rPr>
                <a:t>requests</a:t>
              </a:r>
              <a:endParaRPr lang="fr-FR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96" y="2762513"/>
              <a:ext cx="9637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fr-FR" altLang="fr-FR" sz="800" b="1" dirty="0" smtClean="0">
                  <a:solidFill>
                    <a:schemeClr val="bg1"/>
                  </a:solidFill>
                  <a:latin typeface="Arial Unicode MS" pitchFamily="34" charset="-128"/>
                  <a:cs typeface="Arial" pitchFamily="34" charset="0"/>
                </a:rPr>
                <a:t>01/08/2018 </a:t>
              </a:r>
              <a:r>
                <a:rPr lang="fr-FR" altLang="fr-FR" sz="800" b="1" dirty="0">
                  <a:solidFill>
                    <a:schemeClr val="bg1"/>
                  </a:solidFill>
                  <a:latin typeface="Arial Unicode MS" pitchFamily="34" charset="-128"/>
                  <a:cs typeface="Arial" pitchFamily="34" charset="0"/>
                </a:rPr>
                <a:t>9:00</a:t>
              </a:r>
              <a:r>
                <a:rPr lang="fr-FR" altLang="fr-FR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777902"/>
              <a:ext cx="86409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CUSTOMER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3728" y="2787773"/>
              <a:ext cx="432048" cy="46166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1000</a:t>
              </a:r>
            </a:p>
            <a:p>
              <a:r>
                <a:rPr lang="fr-FR" sz="1000" dirty="0" smtClean="0">
                  <a:solidFill>
                    <a:schemeClr val="bg1"/>
                  </a:solidFill>
                </a:rPr>
                <a:t>5000</a:t>
              </a:r>
            </a:p>
            <a:p>
              <a:r>
                <a:rPr lang="fr-FR" sz="1000" dirty="0" smtClean="0">
                  <a:solidFill>
                    <a:schemeClr val="bg1"/>
                  </a:solidFill>
                </a:rPr>
                <a:t>200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3148394"/>
              <a:ext cx="28803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9632" y="3148394"/>
              <a:ext cx="28803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528" y="3148394"/>
              <a:ext cx="28803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608" y="2931790"/>
              <a:ext cx="86409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FIBER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3075806"/>
              <a:ext cx="864096" cy="1538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00" dirty="0" smtClean="0">
                  <a:solidFill>
                    <a:schemeClr val="bg1"/>
                  </a:solidFill>
                </a:rPr>
                <a:t>VOD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99792" y="4058657"/>
              <a:ext cx="871812" cy="1692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Weekend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588224" y="2859782"/>
              <a:ext cx="792088" cy="18466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</a:rPr>
                <a:t>&gt;1000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436096" y="2859782"/>
              <a:ext cx="936104" cy="18466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</a:rPr>
                <a:t>&lt;1000 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572000" y="4058657"/>
              <a:ext cx="936104" cy="1692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At Night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4008" y="3323188"/>
              <a:ext cx="576064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</a:rPr>
                <a:t>VOD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75856" y="3323188"/>
              <a:ext cx="57606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/>
                  </a:solidFill>
                </a:rPr>
                <a:t>OTHER APP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04248" y="3291830"/>
              <a:ext cx="576064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</a:rPr>
                <a:t>FIBER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16416" y="3363838"/>
              <a:ext cx="57606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/>
                  </a:solidFill>
                </a:rPr>
                <a:t>CUSTOMER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96532" y="4083918"/>
              <a:ext cx="871812" cy="1692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Weekend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32440" y="4083918"/>
              <a:ext cx="936104" cy="1692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At Night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8316417" y="4209000"/>
            <a:ext cx="864096" cy="512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Incident</a:t>
            </a:r>
          </a:p>
        </p:txBody>
      </p:sp>
      <p:cxnSp>
        <p:nvCxnSpPr>
          <p:cNvPr id="101" name="Straight Arrow Connector 100"/>
          <p:cNvCxnSpPr>
            <a:stCxn id="87" idx="4"/>
            <a:endCxn id="99" idx="0"/>
          </p:cNvCxnSpPr>
          <p:nvPr/>
        </p:nvCxnSpPr>
        <p:spPr>
          <a:xfrm>
            <a:off x="8403856" y="3848960"/>
            <a:ext cx="344609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7504" y="3570220"/>
            <a:ext cx="2592288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843808" y="2381252"/>
            <a:ext cx="0" cy="110766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1"/>
          <p:cNvSpPr>
            <a:spLocks noGrp="1"/>
          </p:cNvSpPr>
          <p:nvPr>
            <p:ph idx="1"/>
          </p:nvPr>
        </p:nvSpPr>
        <p:spPr>
          <a:xfrm>
            <a:off x="314325" y="268287"/>
            <a:ext cx="8515349" cy="43125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Machine Learning Model: </a:t>
            </a:r>
            <a:r>
              <a:rPr lang="fr-FR" dirty="0" err="1" smtClean="0">
                <a:solidFill>
                  <a:schemeClr val="bg1"/>
                </a:solidFill>
              </a:rPr>
              <a:t>Random</a:t>
            </a:r>
            <a:r>
              <a:rPr lang="fr-FR" dirty="0" smtClean="0">
                <a:solidFill>
                  <a:schemeClr val="bg1"/>
                </a:solidFill>
              </a:rPr>
              <a:t> Forest (II)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0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25" y="268287"/>
            <a:ext cx="8515349" cy="136735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Machine Learning Model: </a:t>
            </a:r>
            <a:r>
              <a:rPr lang="fr-FR" dirty="0" err="1" smtClean="0">
                <a:solidFill>
                  <a:schemeClr val="bg1"/>
                </a:solidFill>
              </a:rPr>
              <a:t>Random</a:t>
            </a:r>
            <a:r>
              <a:rPr lang="fr-FR" dirty="0" smtClean="0">
                <a:solidFill>
                  <a:schemeClr val="bg1"/>
                </a:solidFill>
              </a:rPr>
              <a:t> Forest (III)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512" y="915566"/>
            <a:ext cx="8892480" cy="12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2" indent="-342900"/>
            <a:r>
              <a:rPr lang="fr-FR" sz="1600" b="1" dirty="0">
                <a:solidFill>
                  <a:schemeClr val="bg1"/>
                </a:solidFill>
              </a:rPr>
              <a:t>Key </a:t>
            </a:r>
            <a:r>
              <a:rPr lang="fr-FR" sz="1600" b="1" dirty="0" err="1">
                <a:solidFill>
                  <a:schemeClr val="bg1"/>
                </a:solidFill>
              </a:rPr>
              <a:t>parameters</a:t>
            </a:r>
            <a:r>
              <a:rPr lang="fr-FR" sz="1600" b="1" dirty="0">
                <a:solidFill>
                  <a:schemeClr val="bg1"/>
                </a:solidFill>
              </a:rPr>
              <a:t> to fine tune a </a:t>
            </a:r>
            <a:r>
              <a:rPr lang="fr-FR" sz="1600" b="1" dirty="0" err="1">
                <a:solidFill>
                  <a:schemeClr val="bg1"/>
                </a:solidFill>
              </a:rPr>
              <a:t>Random</a:t>
            </a:r>
            <a:r>
              <a:rPr lang="fr-FR" sz="1600" b="1" dirty="0">
                <a:solidFill>
                  <a:schemeClr val="bg1"/>
                </a:solidFill>
              </a:rPr>
              <a:t> Forest:</a:t>
            </a:r>
          </a:p>
          <a:p>
            <a:pPr marL="560388" lvl="3" indent="-342900"/>
            <a:r>
              <a:rPr lang="fr-FR" sz="1600" b="1" dirty="0">
                <a:solidFill>
                  <a:schemeClr val="bg1"/>
                </a:solidFill>
              </a:rPr>
              <a:t>the </a:t>
            </a:r>
            <a:r>
              <a:rPr lang="fr-FR" sz="1600" b="1" dirty="0" err="1">
                <a:solidFill>
                  <a:schemeClr val="bg1"/>
                </a:solidFill>
              </a:rPr>
              <a:t>number</a:t>
            </a:r>
            <a:r>
              <a:rPr lang="fr-FR" sz="1600" b="1" dirty="0">
                <a:solidFill>
                  <a:schemeClr val="bg1"/>
                </a:solidFill>
              </a:rPr>
              <a:t> of </a:t>
            </a:r>
            <a:r>
              <a:rPr lang="fr-FR" sz="1600" b="1" dirty="0" err="1">
                <a:solidFill>
                  <a:schemeClr val="bg1"/>
                </a:solidFill>
              </a:rPr>
              <a:t>decisions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trees</a:t>
            </a:r>
            <a:r>
              <a:rPr lang="fr-FR" sz="1600" b="1" dirty="0">
                <a:solidFill>
                  <a:schemeClr val="bg1"/>
                </a:solidFill>
              </a:rPr>
              <a:t> (n) </a:t>
            </a:r>
            <a:r>
              <a:rPr lang="fr-FR" sz="1600" b="1" dirty="0" err="1">
                <a:solidFill>
                  <a:schemeClr val="bg1"/>
                </a:solidFill>
              </a:rPr>
              <a:t>a.k.a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estimators</a:t>
            </a:r>
            <a:r>
              <a:rPr lang="fr-FR" sz="1600" b="1" dirty="0">
                <a:solidFill>
                  <a:schemeClr val="bg1"/>
                </a:solidFill>
              </a:rPr>
              <a:t>. The more the </a:t>
            </a:r>
            <a:r>
              <a:rPr lang="fr-FR" sz="1600" b="1" dirty="0" err="1">
                <a:solidFill>
                  <a:schemeClr val="bg1"/>
                </a:solidFill>
              </a:rPr>
              <a:t>better</a:t>
            </a:r>
            <a:r>
              <a:rPr lang="fr-FR" sz="1600" b="1" dirty="0">
                <a:solidFill>
                  <a:schemeClr val="bg1"/>
                </a:solidFill>
              </a:rPr>
              <a:t> the </a:t>
            </a:r>
            <a:r>
              <a:rPr lang="fr-FR" sz="1600" b="1" dirty="0" err="1">
                <a:solidFill>
                  <a:schemeClr val="bg1"/>
                </a:solidFill>
              </a:rPr>
              <a:t>learning</a:t>
            </a:r>
            <a:endParaRPr lang="fr-FR" sz="1600" b="1" dirty="0">
              <a:solidFill>
                <a:schemeClr val="bg1"/>
              </a:solidFill>
            </a:endParaRPr>
          </a:p>
          <a:p>
            <a:pPr marL="560388" lvl="3" indent="-342900"/>
            <a:r>
              <a:rPr lang="fr-FR" sz="1600" b="1" dirty="0" err="1">
                <a:solidFill>
                  <a:schemeClr val="bg1"/>
                </a:solidFill>
              </a:rPr>
              <a:t>max_depth</a:t>
            </a:r>
            <a:r>
              <a:rPr lang="fr-FR" sz="1600" b="1" dirty="0">
                <a:solidFill>
                  <a:schemeClr val="bg1"/>
                </a:solidFill>
              </a:rPr>
              <a:t> of </a:t>
            </a:r>
            <a:r>
              <a:rPr lang="fr-FR" sz="1600" b="1" dirty="0" err="1">
                <a:solidFill>
                  <a:schemeClr val="bg1"/>
                </a:solidFill>
              </a:rPr>
              <a:t>each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tree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represents the depth of each tree. The more depth more data it captures and more splits</a:t>
            </a:r>
          </a:p>
          <a:p>
            <a:pPr marL="560388" lvl="3" indent="-342900"/>
            <a:r>
              <a:rPr lang="en-US" sz="1600" b="1" dirty="0" err="1">
                <a:solidFill>
                  <a:schemeClr val="bg1"/>
                </a:solidFill>
              </a:rPr>
              <a:t>max_features</a:t>
            </a:r>
            <a:r>
              <a:rPr lang="en-US" sz="1600" b="1" dirty="0">
                <a:solidFill>
                  <a:schemeClr val="bg1"/>
                </a:solidFill>
              </a:rPr>
              <a:t> : the number of features to consider to split.</a:t>
            </a:r>
          </a:p>
          <a:p>
            <a:pPr marL="560388" lvl="3" indent="-342900"/>
            <a:r>
              <a:rPr lang="en-US" sz="1600" b="1" dirty="0" err="1">
                <a:solidFill>
                  <a:schemeClr val="bg1"/>
                </a:solidFill>
              </a:rPr>
              <a:t>min_samples_split</a:t>
            </a:r>
            <a:r>
              <a:rPr lang="en-US" sz="1600" b="1" dirty="0">
                <a:solidFill>
                  <a:schemeClr val="bg1"/>
                </a:solidFill>
              </a:rPr>
              <a:t>: the minimum number of samples required to split an internal node</a:t>
            </a:r>
            <a:endParaRPr lang="fr-FR" sz="1600" b="1" dirty="0">
              <a:solidFill>
                <a:schemeClr val="bg1"/>
              </a:solidFill>
            </a:endParaRPr>
          </a:p>
          <a:p>
            <a:pPr marL="333375" lvl="2" indent="-342900"/>
            <a:endParaRPr lang="fr-FR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3608" y="2427734"/>
            <a:ext cx="5940660" cy="2591708"/>
            <a:chOff x="1079612" y="2427734"/>
            <a:chExt cx="5940660" cy="2591708"/>
          </a:xfrm>
        </p:grpSpPr>
        <p:sp>
          <p:nvSpPr>
            <p:cNvPr id="3" name="Oval 2"/>
            <p:cNvSpPr/>
            <p:nvPr/>
          </p:nvSpPr>
          <p:spPr>
            <a:xfrm>
              <a:off x="2627784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987824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67744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51720" y="372387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8376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4"/>
              <a:endCxn id="5" idx="1"/>
            </p:cNvCxnSpPr>
            <p:nvPr/>
          </p:nvCxnSpPr>
          <p:spPr>
            <a:xfrm>
              <a:off x="2771800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4"/>
              <a:endCxn id="6" idx="7"/>
            </p:cNvCxnSpPr>
            <p:nvPr/>
          </p:nvCxnSpPr>
          <p:spPr>
            <a:xfrm flipH="1">
              <a:off x="2513595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</p:cNvCxnSpPr>
            <p:nvPr/>
          </p:nvCxnSpPr>
          <p:spPr>
            <a:xfrm flipH="1">
              <a:off x="2267745" y="3435846"/>
              <a:ext cx="144015" cy="330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8" idx="1"/>
            </p:cNvCxnSpPr>
            <p:nvPr/>
          </p:nvCxnSpPr>
          <p:spPr>
            <a:xfrm>
              <a:off x="2411760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19772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59932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2427734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Tree</a:t>
              </a:r>
              <a:r>
                <a:rPr lang="fr-FR" sz="1400" dirty="0" smtClean="0">
                  <a:solidFill>
                    <a:schemeClr val="bg2"/>
                  </a:solidFill>
                </a:rPr>
                <a:t> 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39752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</a:t>
              </a:r>
              <a:r>
                <a:rPr lang="fr-FR" sz="1400" dirty="0" smtClean="0">
                  <a:solidFill>
                    <a:srgbClr val="FF0000"/>
                  </a:solidFill>
                </a:rPr>
                <a:t>ncident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6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No incident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0152" y="4011910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Incident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8064" y="3220402"/>
              <a:ext cx="504056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1720" y="4371950"/>
              <a:ext cx="482453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rgbClr val="000000"/>
                  </a:solidFill>
                </a:rPr>
                <a:t>Voting</a:t>
              </a:r>
              <a:r>
                <a:rPr lang="fr-FR" sz="1600" dirty="0" smtClean="0">
                  <a:solidFill>
                    <a:srgbClr val="000000"/>
                  </a:solidFill>
                </a:rPr>
                <a:t> </a:t>
              </a:r>
              <a:r>
                <a:rPr lang="fr-FR" sz="1600" dirty="0" err="1" smtClean="0">
                  <a:solidFill>
                    <a:srgbClr val="000000"/>
                  </a:solidFill>
                </a:rPr>
                <a:t>mechanism</a:t>
              </a:r>
              <a:r>
                <a:rPr lang="fr-FR" sz="1600" dirty="0" smtClean="0">
                  <a:solidFill>
                    <a:srgbClr val="000000"/>
                  </a:solidFill>
                </a:rPr>
                <a:t> (</a:t>
              </a:r>
              <a:r>
                <a:rPr lang="fr-FR" sz="1600" dirty="0" err="1" smtClean="0">
                  <a:solidFill>
                    <a:srgbClr val="000000"/>
                  </a:solidFill>
                </a:rPr>
                <a:t>majority</a:t>
              </a:r>
              <a:r>
                <a:rPr lang="fr-FR" sz="1600" dirty="0" smtClea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23928" y="4803998"/>
              <a:ext cx="1008112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Incident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009538" y="2643758"/>
              <a:ext cx="1482342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284380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320384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54" name="Straight Arrow Connector 153"/>
            <p:cNvCxnSpPr>
              <a:stCxn id="5" idx="4"/>
              <a:endCxn id="152" idx="0"/>
            </p:cNvCxnSpPr>
            <p:nvPr/>
          </p:nvCxnSpPr>
          <p:spPr>
            <a:xfrm flipH="1">
              <a:off x="2987824" y="3435846"/>
              <a:ext cx="144016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5" idx="4"/>
              <a:endCxn id="153" idx="1"/>
            </p:cNvCxnSpPr>
            <p:nvPr/>
          </p:nvCxnSpPr>
          <p:spPr>
            <a:xfrm>
              <a:off x="3131840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4139952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499992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3779912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563888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995936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67" name="Straight Arrow Connector 166"/>
            <p:cNvCxnSpPr>
              <a:stCxn id="162" idx="4"/>
              <a:endCxn id="163" idx="1"/>
            </p:cNvCxnSpPr>
            <p:nvPr/>
          </p:nvCxnSpPr>
          <p:spPr>
            <a:xfrm>
              <a:off x="4283968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2" idx="4"/>
              <a:endCxn id="164" idx="7"/>
            </p:cNvCxnSpPr>
            <p:nvPr/>
          </p:nvCxnSpPr>
          <p:spPr>
            <a:xfrm flipH="1">
              <a:off x="4025763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64" idx="4"/>
            </p:cNvCxnSpPr>
            <p:nvPr/>
          </p:nvCxnSpPr>
          <p:spPr>
            <a:xfrm flipH="1">
              <a:off x="3779913" y="3435846"/>
              <a:ext cx="144015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64" idx="4"/>
              <a:endCxn id="166" idx="1"/>
            </p:cNvCxnSpPr>
            <p:nvPr/>
          </p:nvCxnSpPr>
          <p:spPr>
            <a:xfrm>
              <a:off x="3923928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ounded Rectangle 170"/>
            <p:cNvSpPr/>
            <p:nvPr/>
          </p:nvSpPr>
          <p:spPr>
            <a:xfrm>
              <a:off x="3563888" y="2643758"/>
              <a:ext cx="1584176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4355976" y="3723878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4716016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75" name="Straight Arrow Connector 174"/>
            <p:cNvCxnSpPr>
              <a:stCxn id="163" idx="4"/>
              <a:endCxn id="173" idx="0"/>
            </p:cNvCxnSpPr>
            <p:nvPr/>
          </p:nvCxnSpPr>
          <p:spPr>
            <a:xfrm flipH="1">
              <a:off x="4499992" y="3435846"/>
              <a:ext cx="144016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3" idx="4"/>
              <a:endCxn id="174" idx="1"/>
            </p:cNvCxnSpPr>
            <p:nvPr/>
          </p:nvCxnSpPr>
          <p:spPr>
            <a:xfrm>
              <a:off x="4644008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6012160" y="264375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6372200" y="3147814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5652120" y="3147814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436096" y="372387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586814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82" name="Straight Arrow Connector 181"/>
            <p:cNvCxnSpPr>
              <a:stCxn id="177" idx="4"/>
              <a:endCxn id="178" idx="1"/>
            </p:cNvCxnSpPr>
            <p:nvPr/>
          </p:nvCxnSpPr>
          <p:spPr>
            <a:xfrm>
              <a:off x="6156176" y="2931790"/>
              <a:ext cx="258205" cy="258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7" idx="4"/>
              <a:endCxn id="179" idx="7"/>
            </p:cNvCxnSpPr>
            <p:nvPr/>
          </p:nvCxnSpPr>
          <p:spPr>
            <a:xfrm flipH="1">
              <a:off x="5897971" y="2931790"/>
              <a:ext cx="258205" cy="2582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79" idx="4"/>
            </p:cNvCxnSpPr>
            <p:nvPr/>
          </p:nvCxnSpPr>
          <p:spPr>
            <a:xfrm flipH="1">
              <a:off x="5652121" y="3435846"/>
              <a:ext cx="144015" cy="330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79" idx="4"/>
              <a:endCxn id="181" idx="1"/>
            </p:cNvCxnSpPr>
            <p:nvPr/>
          </p:nvCxnSpPr>
          <p:spPr>
            <a:xfrm>
              <a:off x="5796136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ounded Rectangle 185"/>
            <p:cNvSpPr/>
            <p:nvPr/>
          </p:nvSpPr>
          <p:spPr>
            <a:xfrm>
              <a:off x="5393914" y="2643758"/>
              <a:ext cx="1482342" cy="13681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622818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6588224" y="372387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78" idx="4"/>
              <a:endCxn id="188" idx="0"/>
            </p:cNvCxnSpPr>
            <p:nvPr/>
          </p:nvCxnSpPr>
          <p:spPr>
            <a:xfrm flipH="1">
              <a:off x="6372200" y="3435846"/>
              <a:ext cx="144016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8" idx="4"/>
              <a:endCxn id="189" idx="1"/>
            </p:cNvCxnSpPr>
            <p:nvPr/>
          </p:nvCxnSpPr>
          <p:spPr>
            <a:xfrm>
              <a:off x="6516216" y="3435846"/>
              <a:ext cx="114189" cy="33021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868144" y="2931790"/>
              <a:ext cx="144016" cy="17812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180" idx="0"/>
            </p:cNvCxnSpPr>
            <p:nvPr/>
          </p:nvCxnSpPr>
          <p:spPr>
            <a:xfrm flipH="1">
              <a:off x="5580112" y="3473750"/>
              <a:ext cx="144016" cy="25012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2483768" y="2931790"/>
              <a:ext cx="144016" cy="17812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2195736" y="3473750"/>
              <a:ext cx="144016" cy="25012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08084" y="2966044"/>
              <a:ext cx="163916" cy="13097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27984" y="3478314"/>
              <a:ext cx="135632" cy="18853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835696" y="2643758"/>
              <a:ext cx="0" cy="13687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9612" y="3097022"/>
              <a:ext cx="720080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2"/>
                  </a:solidFill>
                </a:rPr>
                <a:t>depth</a:t>
              </a:r>
              <a:endParaRPr lang="fr-FR" sz="14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4" name="Down Arrow 3"/>
            <p:cNvSpPr/>
            <p:nvPr/>
          </p:nvSpPr>
          <p:spPr>
            <a:xfrm>
              <a:off x="2555776" y="422735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169779" y="422793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6113995" y="4227934"/>
              <a:ext cx="402221" cy="14459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97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Hands 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843558"/>
            <a:ext cx="8712968" cy="12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2" indent="-342900"/>
            <a:r>
              <a:rPr lang="fr-FR" sz="1600" b="1" dirty="0" smtClean="0">
                <a:solidFill>
                  <a:schemeClr val="bg1"/>
                </a:solidFill>
              </a:rPr>
              <a:t>All </a:t>
            </a:r>
            <a:r>
              <a:rPr lang="fr-FR" sz="1600" b="1" dirty="0" err="1" smtClean="0">
                <a:solidFill>
                  <a:schemeClr val="bg1"/>
                </a:solidFill>
              </a:rPr>
              <a:t>material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available</a:t>
            </a:r>
            <a:r>
              <a:rPr lang="fr-FR" sz="1600" b="1" dirty="0" smtClean="0">
                <a:solidFill>
                  <a:schemeClr val="bg1"/>
                </a:solidFill>
              </a:rPr>
              <a:t> at </a:t>
            </a:r>
            <a:r>
              <a:rPr lang="fr-FR" sz="1600" b="1" dirty="0" err="1" smtClean="0">
                <a:solidFill>
                  <a:schemeClr val="bg1"/>
                </a:solidFill>
              </a:rPr>
              <a:t>Github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repository</a:t>
            </a:r>
            <a:r>
              <a:rPr lang="fr-FR" sz="1600" b="1" dirty="0" smtClean="0">
                <a:solidFill>
                  <a:schemeClr val="bg1"/>
                </a:solidFill>
              </a:rPr>
              <a:t>:</a:t>
            </a:r>
          </a:p>
          <a:p>
            <a:pPr marL="560388" lvl="3" indent="-342900"/>
            <a:r>
              <a:rPr lang="fr-FR" sz="1600" b="1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fr-FR" sz="1600" b="1" dirty="0" smtClean="0">
                <a:solidFill>
                  <a:schemeClr val="bg1"/>
                </a:solidFill>
                <a:hlinkClick r:id="rId2"/>
              </a:rPr>
              <a:t>github.com/capachivas/AINET_tutorial2019</a:t>
            </a:r>
            <a:endParaRPr lang="fr-FR" sz="1600" b="1" dirty="0" smtClean="0">
              <a:solidFill>
                <a:schemeClr val="bg1"/>
              </a:solidFill>
            </a:endParaRPr>
          </a:p>
          <a:p>
            <a:pPr marL="560388" lvl="3" indent="-342900"/>
            <a:endParaRPr lang="fr-F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23528" y="771550"/>
            <a:ext cx="8515350" cy="3370262"/>
          </a:xfrm>
        </p:spPr>
        <p:txBody>
          <a:bodyPr/>
          <a:lstStyle/>
          <a:p>
            <a:pPr marL="333375" lvl="2" indent="-342900"/>
            <a:r>
              <a:rPr lang="fr-FR" sz="1600" b="1" dirty="0" err="1" smtClean="0">
                <a:solidFill>
                  <a:schemeClr val="bg1"/>
                </a:solidFill>
              </a:rPr>
              <a:t>Indexing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in pandas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hlinkClick r:id="rId2"/>
              </a:rPr>
              <a:t>https://www.shanelynn.ie/select-pandas-dataframe-rows-and-columns-using-iloc-loc-and-ix/</a:t>
            </a:r>
            <a:endParaRPr lang="fr-FR" b="1" dirty="0">
              <a:solidFill>
                <a:schemeClr val="bg1"/>
              </a:solidFill>
            </a:endParaRPr>
          </a:p>
          <a:p>
            <a:pPr lvl="0"/>
            <a:endParaRPr lang="fr-FR" b="1" dirty="0" smtClean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 err="1">
                <a:solidFill>
                  <a:schemeClr val="bg1"/>
                </a:solidFill>
              </a:rPr>
              <a:t>Feature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selection</a:t>
            </a:r>
            <a:r>
              <a:rPr lang="fr-FR" sz="1600" b="1" dirty="0">
                <a:solidFill>
                  <a:schemeClr val="bg1"/>
                </a:solidFill>
              </a:rPr>
              <a:t> : </a:t>
            </a:r>
          </a:p>
          <a:p>
            <a:r>
              <a:rPr lang="fr-FR" b="1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fr-FR" b="1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fr-FR" b="1" u="sng" dirty="0" smtClean="0">
                <a:solidFill>
                  <a:schemeClr val="bg1"/>
                </a:solidFill>
                <a:hlinkClick r:id="rId3"/>
              </a:rPr>
              <a:t>towardsdatascience.com/feature-selection-techniques-in-machine-learning-with-python-f24e7da3f36e</a:t>
            </a:r>
            <a:endParaRPr lang="fr-FR" b="1" u="sng" dirty="0" smtClean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 err="1">
                <a:solidFill>
                  <a:schemeClr val="bg1"/>
                </a:solidFill>
              </a:rPr>
              <a:t>Pairplot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feature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representation</a:t>
            </a:r>
            <a:r>
              <a:rPr lang="fr-FR" sz="1600" b="1" dirty="0">
                <a:solidFill>
                  <a:schemeClr val="bg1"/>
                </a:solidFill>
              </a:rPr>
              <a:t> :</a:t>
            </a:r>
          </a:p>
          <a:p>
            <a:r>
              <a:rPr lang="fr-FR" b="1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fr-FR" b="1" dirty="0">
                <a:solidFill>
                  <a:schemeClr val="bg1"/>
                </a:solidFill>
                <a:hlinkClick r:id="rId4"/>
              </a:rPr>
              <a:t>://</a:t>
            </a:r>
            <a:r>
              <a:rPr lang="fr-FR" b="1" dirty="0" smtClean="0">
                <a:solidFill>
                  <a:schemeClr val="bg1"/>
                </a:solidFill>
                <a:hlinkClick r:id="rId4"/>
              </a:rPr>
              <a:t>towardsdatascience.com/visualizing-data-with-pair-plots-in-python-f228cf529166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fr-FR" b="1" dirty="0">
                <a:solidFill>
                  <a:schemeClr val="bg1"/>
                </a:solidFill>
                <a:hlinkClick r:id="rId5"/>
              </a:rPr>
              <a:t>://www.kaggle.com/arthurtok/feature-ranking-rfe-random-forest-linear-models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fr-FR" b="1" dirty="0">
                <a:solidFill>
                  <a:schemeClr val="bg1"/>
                </a:solidFill>
                <a:hlinkClick r:id="rId6"/>
              </a:rPr>
              <a:t>://</a:t>
            </a:r>
            <a:r>
              <a:rPr lang="fr-FR" b="1" dirty="0" smtClean="0">
                <a:solidFill>
                  <a:schemeClr val="bg1"/>
                </a:solidFill>
                <a:hlinkClick r:id="rId6"/>
              </a:rPr>
              <a:t>seaborn.pydata.org/tutorial/axis_grids.html</a:t>
            </a:r>
            <a:endParaRPr lang="fr-FR" b="1" dirty="0" smtClean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  <a:p>
            <a:pPr marL="333375" lvl="2" indent="-342900"/>
            <a:r>
              <a:rPr lang="fr-FR" sz="1600" b="1" dirty="0">
                <a:solidFill>
                  <a:schemeClr val="bg1"/>
                </a:solidFill>
              </a:rPr>
              <a:t>PCA </a:t>
            </a:r>
            <a:r>
              <a:rPr lang="fr-FR" sz="1600" b="1" dirty="0" err="1">
                <a:solidFill>
                  <a:schemeClr val="bg1"/>
                </a:solidFill>
              </a:rPr>
              <a:t>dimensionality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reduction</a:t>
            </a:r>
            <a:r>
              <a:rPr lang="fr-FR" sz="1600" b="1" dirty="0">
                <a:solidFill>
                  <a:schemeClr val="bg1"/>
                </a:solidFill>
              </a:rPr>
              <a:t> :</a:t>
            </a:r>
          </a:p>
          <a:p>
            <a:r>
              <a:rPr lang="fr-FR" b="1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fr-FR" b="1" dirty="0">
                <a:solidFill>
                  <a:schemeClr val="bg1"/>
                </a:solidFill>
                <a:hlinkClick r:id="rId7"/>
              </a:rPr>
              <a:t>://</a:t>
            </a:r>
            <a:r>
              <a:rPr lang="fr-FR" b="1" dirty="0" smtClean="0">
                <a:solidFill>
                  <a:schemeClr val="bg1"/>
                </a:solidFill>
                <a:hlinkClick r:id="rId7"/>
              </a:rPr>
              <a:t>etav.github.io/python/scikit_pca.html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  <a:hlinkClick r:id="rId8"/>
              </a:rPr>
              <a:t>https</a:t>
            </a:r>
            <a:r>
              <a:rPr lang="fr-FR" b="1" dirty="0">
                <a:solidFill>
                  <a:schemeClr val="bg1"/>
                </a:solidFill>
                <a:hlinkClick r:id="rId8"/>
              </a:rPr>
              <a:t>://support.minitab.com/en-us/minitab/18/help-and-how-to/modeling-statistics/multivariate/how-to/principal-components/interpret-the-results/key-results/</a:t>
            </a:r>
            <a:endParaRPr lang="fr-FR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Links and </a:t>
            </a:r>
            <a:r>
              <a:rPr lang="en-US" sz="3200" dirty="0" smtClean="0">
                <a:solidFill>
                  <a:srgbClr val="FFFFFF"/>
                </a:solidFill>
              </a:rPr>
              <a:t>references (I)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556251" y="-1152128"/>
            <a:ext cx="7560840" cy="1152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3000" kern="1200" spc="-2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358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 spc="-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lvl="2" indent="-342900"/>
            <a:endParaRPr lang="fr-F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3221ed5-ca0b-4f03-9218-f91cd35723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01722c1-a09c-494b-91cb-b3096c7297b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621ffcc-9e9d-43e5-bae3-28ecaa57d7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01722c1-a09c-494b-91cb-b3096c7297bd"/>
</p:tagLst>
</file>

<file path=ppt/theme/theme1.xml><?xml version="1.0" encoding="utf-8"?>
<a:theme xmlns:a="http://schemas.openxmlformats.org/drawingml/2006/main" name="OFR Brest Practic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10.xml><?xml version="1.0" encoding="utf-8"?>
<a:theme xmlns:a="http://schemas.openxmlformats.org/drawingml/2006/main" name="Thème Office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R Outils et elements utiles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3.xml><?xml version="1.0" encoding="utf-8"?>
<a:theme xmlns:a="http://schemas.openxmlformats.org/drawingml/2006/main" name="1_OFR Outils et elements utiles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4.xml><?xml version="1.0" encoding="utf-8"?>
<a:theme xmlns:a="http://schemas.openxmlformats.org/drawingml/2006/main" name="1_OFR Brest Practic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5.xml><?xml version="1.0" encoding="utf-8"?>
<a:theme xmlns:a="http://schemas.openxmlformats.org/drawingml/2006/main" name="2_OFR Brest Practic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6.xml><?xml version="1.0" encoding="utf-8"?>
<a:theme xmlns:a="http://schemas.openxmlformats.org/drawingml/2006/main" name="3_OFR Brest Practic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_Template_Beta_external_110816.potx" id="{096397F8-02DF-40E4-AEB9-88A0052F30F0}" vid="{AA36791E-F7D8-46B6-BCF9-C51758B3B430}"/>
    </a:ext>
  </a:extLst>
</a:theme>
</file>

<file path=ppt/theme/theme7.xml><?xml version="1.0" encoding="utf-8"?>
<a:theme xmlns:a="http://schemas.openxmlformats.org/drawingml/2006/main" name="1_tmp_AvirerORA_template_EN_beta_v4">
  <a:themeElements>
    <a:clrScheme name="OAB">
      <a:dk1>
        <a:srgbClr val="FFFFFF"/>
      </a:dk1>
      <a:lt1>
        <a:srgbClr val="000000"/>
      </a:lt1>
      <a:dk2>
        <a:srgbClr val="595959"/>
      </a:dk2>
      <a:lt2>
        <a:srgbClr val="000000"/>
      </a:lt2>
      <a:accent1>
        <a:srgbClr val="FF7900"/>
      </a:accent1>
      <a:accent2>
        <a:srgbClr val="4BB4E6"/>
      </a:accent2>
      <a:accent3>
        <a:srgbClr val="9164CD"/>
      </a:accent3>
      <a:accent4>
        <a:srgbClr val="50BE87"/>
      </a:accent4>
      <a:accent5>
        <a:srgbClr val="FFB4E6"/>
      </a:accent5>
      <a:accent6>
        <a:srgbClr val="FFDC00"/>
      </a:accent6>
      <a:hlink>
        <a:srgbClr val="5F5F5F"/>
      </a:hlink>
      <a:folHlink>
        <a:srgbClr val="919191"/>
      </a:folHlink>
    </a:clrScheme>
    <a:fontScheme name="Orange">
      <a:majorFont>
        <a:latin typeface="Helvetica 75 Bold"/>
        <a:ea typeface=""/>
        <a:cs typeface=""/>
      </a:majorFont>
      <a:minorFont>
        <a:latin typeface="Helvetica 55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8.xml><?xml version="1.0" encoding="utf-8"?>
<a:theme xmlns:a="http://schemas.openxmlformats.org/drawingml/2006/main" name="2_tmp_AvirerORA_template_EN_beta_v4">
  <a:themeElements>
    <a:clrScheme name="OAB">
      <a:dk1>
        <a:srgbClr val="FFFFFF"/>
      </a:dk1>
      <a:lt1>
        <a:srgbClr val="000000"/>
      </a:lt1>
      <a:dk2>
        <a:srgbClr val="595959"/>
      </a:dk2>
      <a:lt2>
        <a:srgbClr val="000000"/>
      </a:lt2>
      <a:accent1>
        <a:srgbClr val="FF7900"/>
      </a:accent1>
      <a:accent2>
        <a:srgbClr val="4BB4E6"/>
      </a:accent2>
      <a:accent3>
        <a:srgbClr val="9164CD"/>
      </a:accent3>
      <a:accent4>
        <a:srgbClr val="50BE87"/>
      </a:accent4>
      <a:accent5>
        <a:srgbClr val="FFB4E6"/>
      </a:accent5>
      <a:accent6>
        <a:srgbClr val="FFDC00"/>
      </a:accent6>
      <a:hlink>
        <a:srgbClr val="5F5F5F"/>
      </a:hlink>
      <a:folHlink>
        <a:srgbClr val="919191"/>
      </a:folHlink>
    </a:clrScheme>
    <a:fontScheme name="Orange">
      <a:majorFont>
        <a:latin typeface="Helvetica 75 Bold"/>
        <a:ea typeface=""/>
        <a:cs typeface=""/>
      </a:majorFont>
      <a:minorFont>
        <a:latin typeface="Helvetica 55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ange_PPTTemplate_v3.potx" id="{7EFB1CC4-B630-4DC5-B88F-B33ED10FA70B}" vid="{E661C32F-4836-4DD1-B604-E27281C607A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C5B028806B14E823897F5786B8A33" ma:contentTypeVersion="0" ma:contentTypeDescription="Crée un document." ma:contentTypeScope="" ma:versionID="55ca6f7f94520799d70d4d13492e28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e331b061e72866024fe28ebad680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52CB3-82C6-406B-B5B9-3B028719893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E5C8D2-2BA4-41E7-8CE0-5F1855A31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F0E24D-C84A-40D7-AF08-9962F4C13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591</Words>
  <Application>Microsoft Office PowerPoint</Application>
  <PresentationFormat>On-screen Show (16:9)</PresentationFormat>
  <Paragraphs>185</Paragraphs>
  <Slides>11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OFR Brest Practice</vt:lpstr>
      <vt:lpstr>OFR Outils et elements utiles</vt:lpstr>
      <vt:lpstr>1_OFR Outils et elements utiles</vt:lpstr>
      <vt:lpstr>1_OFR Brest Practice</vt:lpstr>
      <vt:lpstr>2_OFR Brest Practice</vt:lpstr>
      <vt:lpstr>3_OFR Brest Practice</vt:lpstr>
      <vt:lpstr>1_tmp_AvirerORA_template_EN_beta_v4</vt:lpstr>
      <vt:lpstr>2_tmp_AvirerORA_template_EN_beta_v4</vt:lpstr>
      <vt:lpstr>Incident prediction in Orange applications</vt:lpstr>
      <vt:lpstr>PowerPoint Presentation</vt:lpstr>
      <vt:lpstr>Network Problem description (II)</vt:lpstr>
      <vt:lpstr>Dataset </vt:lpstr>
      <vt:lpstr>PowerPoint Presentation</vt:lpstr>
      <vt:lpstr>PowerPoint Presentation</vt:lpstr>
      <vt:lpstr>PowerPoint Presentation</vt:lpstr>
      <vt:lpstr>Hands on</vt:lpstr>
      <vt:lpstr>Links and references (I) </vt:lpstr>
      <vt:lpstr>Links and references (II) </vt:lpstr>
      <vt:lpstr>Merci</vt:lpstr>
    </vt:vector>
  </TitlesOfParts>
  <Company>Article10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SANCHEZ VILCHEZ Jose Manuel IMT/OLN</cp:lastModifiedBy>
  <cp:revision>124</cp:revision>
  <dcterms:created xsi:type="dcterms:W3CDTF">2016-08-11T14:02:28Z</dcterms:created>
  <dcterms:modified xsi:type="dcterms:W3CDTF">2019-04-08T14:46:30Z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0x010100014C5B028806B14E823897F5786B8A33</vt:lpwstr>
  </property>
</Properties>
</file>