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8" r:id="rId2"/>
    <p:sldId id="276" r:id="rId3"/>
    <p:sldId id="259" r:id="rId4"/>
    <p:sldId id="279" r:id="rId5"/>
    <p:sldId id="281" r:id="rId6"/>
    <p:sldId id="282" r:id="rId7"/>
    <p:sldId id="274" r:id="rId8"/>
    <p:sldId id="283" r:id="rId9"/>
    <p:sldId id="284" r:id="rId10"/>
    <p:sldId id="286" r:id="rId11"/>
    <p:sldId id="285" r:id="rId12"/>
    <p:sldId id="277" r:id="rId13"/>
    <p:sldId id="273" r:id="rId14"/>
    <p:sldId id="260" r:id="rId15"/>
    <p:sldId id="261" r:id="rId16"/>
    <p:sldId id="263" r:id="rId17"/>
    <p:sldId id="264" r:id="rId18"/>
    <p:sldId id="265" r:id="rId19"/>
    <p:sldId id="266" r:id="rId20"/>
    <p:sldId id="267" r:id="rId21"/>
    <p:sldId id="268" r:id="rId22"/>
    <p:sldId id="269" r:id="rId23"/>
    <p:sldId id="270" r:id="rId24"/>
    <p:sldId id="271" r:id="rId25"/>
    <p:sldId id="272" r:id="rId26"/>
    <p:sldId id="278" r:id="rId27"/>
    <p:sldId id="275" r:id="rId28"/>
    <p:sldId id="287" r:id="rId29"/>
    <p:sldId id="288" r:id="rId30"/>
    <p:sldId id="290" r:id="rId31"/>
    <p:sldId id="289"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s>
</file>

<file path=ppt/diagrams/_rels/drawing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D888A-D109-4626-A09D-62B7E02FE9CA}" type="doc">
      <dgm:prSet loTypeId="urn:microsoft.com/office/officeart/2008/layout/HorizontalMultiLevelHierarchy" loCatId="hierarchy" qsTypeId="urn:microsoft.com/office/officeart/2005/8/quickstyle/simple2" qsCatId="simple" csTypeId="urn:microsoft.com/office/officeart/2005/8/colors/colorful4" csCatId="colorful" phldr="1"/>
      <dgm:spPr/>
      <dgm:t>
        <a:bodyPr/>
        <a:lstStyle/>
        <a:p>
          <a:endParaRPr lang="es-MX"/>
        </a:p>
      </dgm:t>
    </dgm:pt>
    <dgm:pt modelId="{7AE3B8E3-0769-4442-BD59-D7EB15163D72}">
      <dgm:prSet phldrT="[Texto]"/>
      <dgm:spPr/>
      <dgm:t>
        <a:bodyPr/>
        <a:lstStyle/>
        <a:p>
          <a:r>
            <a:rPr lang="es-MX" dirty="0"/>
            <a:t>BUSINESS INTELLIGENCE</a:t>
          </a:r>
        </a:p>
      </dgm:t>
    </dgm:pt>
    <dgm:pt modelId="{2EA857D6-ECEE-46E6-95D3-BDDA02043277}" type="parTrans" cxnId="{BBBB36F0-D22E-4197-97C6-D0E2DB7609B2}">
      <dgm:prSet/>
      <dgm:spPr/>
      <dgm:t>
        <a:bodyPr/>
        <a:lstStyle/>
        <a:p>
          <a:endParaRPr lang="es-MX"/>
        </a:p>
      </dgm:t>
    </dgm:pt>
    <dgm:pt modelId="{4D61C328-E4DA-407E-B790-6176B93240C4}" type="sibTrans" cxnId="{BBBB36F0-D22E-4197-97C6-D0E2DB7609B2}">
      <dgm:prSet/>
      <dgm:spPr/>
      <dgm:t>
        <a:bodyPr/>
        <a:lstStyle/>
        <a:p>
          <a:endParaRPr lang="es-MX"/>
        </a:p>
      </dgm:t>
    </dgm:pt>
    <dgm:pt modelId="{2A083B62-D5F9-411A-A3A3-44E83F8102D4}">
      <dgm:prSet phldrT="[Texto]" custT="1"/>
      <dgm:spPr/>
      <dgm:t>
        <a:bodyPr/>
        <a:lstStyle/>
        <a:p>
          <a:r>
            <a:rPr lang="es-MX" sz="2400" dirty="0">
              <a:latin typeface="Roboto Condensed" panose="02000000000000000000" pitchFamily="2" charset="0"/>
              <a:ea typeface="Roboto Condensed" panose="02000000000000000000" pitchFamily="2" charset="0"/>
            </a:rPr>
            <a:t>Es la habilidad para transformar los datos en información, y la información en conocimiento, de forma que se pueda optimizar el proceso de toma de decisiones en los negocios.</a:t>
          </a:r>
          <a:endParaRPr lang="es-MX" sz="2400" dirty="0"/>
        </a:p>
      </dgm:t>
    </dgm:pt>
    <dgm:pt modelId="{C501F312-7924-4892-A380-44198D71FF95}" type="parTrans" cxnId="{C53ACA9F-0AED-4134-828F-896CA028BE4A}">
      <dgm:prSet/>
      <dgm:spPr/>
      <dgm:t>
        <a:bodyPr/>
        <a:lstStyle/>
        <a:p>
          <a:endParaRPr lang="es-MX"/>
        </a:p>
      </dgm:t>
    </dgm:pt>
    <dgm:pt modelId="{2C30D679-3A72-4205-A49E-0D5D664F9836}" type="sibTrans" cxnId="{C53ACA9F-0AED-4134-828F-896CA028BE4A}">
      <dgm:prSet/>
      <dgm:spPr/>
      <dgm:t>
        <a:bodyPr/>
        <a:lstStyle/>
        <a:p>
          <a:endParaRPr lang="es-MX"/>
        </a:p>
      </dgm:t>
    </dgm:pt>
    <dgm:pt modelId="{DD41F392-BA46-4A9D-B6B8-BAA1B4EC62E5}">
      <dgm:prSet phldrT="[Texto]" custT="1"/>
      <dgm:spPr/>
      <dgm:t>
        <a:bodyPr/>
        <a:lstStyle/>
        <a:p>
          <a:r>
            <a:rPr lang="es-MX" sz="2400" dirty="0">
              <a:latin typeface="Roboto Condensed" panose="02000000000000000000" pitchFamily="2" charset="0"/>
              <a:ea typeface="Roboto Condensed" panose="02000000000000000000" pitchFamily="2" charset="0"/>
            </a:rPr>
            <a:t>Actúa como un factor estratégico para una empresa, generando una potencial ventaja competitiva, que no es otra que proporcionar información privilegiada para responder a los problemas de negocio</a:t>
          </a:r>
          <a:endParaRPr lang="es-MX" sz="2400" dirty="0"/>
        </a:p>
      </dgm:t>
    </dgm:pt>
    <dgm:pt modelId="{79B66EF2-A68A-42ED-98F6-FDD608B39685}" type="parTrans" cxnId="{700A3E93-5E23-4323-9125-7DB8CC12288F}">
      <dgm:prSet/>
      <dgm:spPr/>
      <dgm:t>
        <a:bodyPr/>
        <a:lstStyle/>
        <a:p>
          <a:endParaRPr lang="es-MX"/>
        </a:p>
      </dgm:t>
    </dgm:pt>
    <dgm:pt modelId="{AA9142A3-C0D6-411D-B63B-BE8976A7FFEE}" type="sibTrans" cxnId="{700A3E93-5E23-4323-9125-7DB8CC12288F}">
      <dgm:prSet/>
      <dgm:spPr/>
      <dgm:t>
        <a:bodyPr/>
        <a:lstStyle/>
        <a:p>
          <a:endParaRPr lang="es-MX"/>
        </a:p>
      </dgm:t>
    </dgm:pt>
    <dgm:pt modelId="{413DC85B-144A-448E-8866-CBE7543107F3}">
      <dgm:prSet phldrT="[Texto]" custT="1"/>
      <dgm:spPr/>
      <dgm:t>
        <a:bodyPr/>
        <a:lstStyle/>
        <a:p>
          <a:r>
            <a:rPr lang="es-MX" sz="2400" dirty="0">
              <a:latin typeface="Roboto Condensed" panose="02000000000000000000" pitchFamily="2" charset="0"/>
              <a:ea typeface="Roboto Condensed" panose="02000000000000000000" pitchFamily="2" charset="0"/>
            </a:rPr>
            <a:t>Entrada a nuevos mercados, promociones u ofertas de productos, control financiero, optimización de costes, planificación de la producción, análisis de perfiles de clientes, rentabilidad de un producto, etc.</a:t>
          </a:r>
          <a:endParaRPr lang="es-MX" sz="2400" dirty="0"/>
        </a:p>
      </dgm:t>
    </dgm:pt>
    <dgm:pt modelId="{2C325873-7638-4965-A51F-8EB012A48AD1}" type="parTrans" cxnId="{7E8742D4-BA92-4360-BC5D-6A953717A19D}">
      <dgm:prSet/>
      <dgm:spPr/>
      <dgm:t>
        <a:bodyPr/>
        <a:lstStyle/>
        <a:p>
          <a:endParaRPr lang="es-MX"/>
        </a:p>
      </dgm:t>
    </dgm:pt>
    <dgm:pt modelId="{0C7A38D2-66DB-416A-8BBB-2B08EC00E576}" type="sibTrans" cxnId="{7E8742D4-BA92-4360-BC5D-6A953717A19D}">
      <dgm:prSet/>
      <dgm:spPr/>
      <dgm:t>
        <a:bodyPr/>
        <a:lstStyle/>
        <a:p>
          <a:endParaRPr lang="es-MX"/>
        </a:p>
      </dgm:t>
    </dgm:pt>
    <dgm:pt modelId="{9F112EA7-B9C8-42BD-AD3B-A2407787970F}" type="pres">
      <dgm:prSet presAssocID="{30AD888A-D109-4626-A09D-62B7E02FE9CA}" presName="Name0" presStyleCnt="0">
        <dgm:presLayoutVars>
          <dgm:chPref val="1"/>
          <dgm:dir/>
          <dgm:animOne val="branch"/>
          <dgm:animLvl val="lvl"/>
          <dgm:resizeHandles val="exact"/>
        </dgm:presLayoutVars>
      </dgm:prSet>
      <dgm:spPr/>
    </dgm:pt>
    <dgm:pt modelId="{9E7B041A-5C16-407A-91F2-EBE5102C0DB1}" type="pres">
      <dgm:prSet presAssocID="{7AE3B8E3-0769-4442-BD59-D7EB15163D72}" presName="root1" presStyleCnt="0"/>
      <dgm:spPr/>
    </dgm:pt>
    <dgm:pt modelId="{1729D471-5028-4533-A444-7A6F85C56959}" type="pres">
      <dgm:prSet presAssocID="{7AE3B8E3-0769-4442-BD59-D7EB15163D72}" presName="LevelOneTextNode" presStyleLbl="node0" presStyleIdx="0" presStyleCnt="1">
        <dgm:presLayoutVars>
          <dgm:chPref val="3"/>
        </dgm:presLayoutVars>
      </dgm:prSet>
      <dgm:spPr/>
    </dgm:pt>
    <dgm:pt modelId="{71341429-4D54-4665-940B-EEB372B555CD}" type="pres">
      <dgm:prSet presAssocID="{7AE3B8E3-0769-4442-BD59-D7EB15163D72}" presName="level2hierChild" presStyleCnt="0"/>
      <dgm:spPr/>
    </dgm:pt>
    <dgm:pt modelId="{A654B17B-ED11-4960-BBAA-7B220CC20EDE}" type="pres">
      <dgm:prSet presAssocID="{C501F312-7924-4892-A380-44198D71FF95}" presName="conn2-1" presStyleLbl="parChTrans1D2" presStyleIdx="0" presStyleCnt="3"/>
      <dgm:spPr/>
    </dgm:pt>
    <dgm:pt modelId="{233D6968-3A49-4E93-B8D9-5FA3D0D5DBE5}" type="pres">
      <dgm:prSet presAssocID="{C501F312-7924-4892-A380-44198D71FF95}" presName="connTx" presStyleLbl="parChTrans1D2" presStyleIdx="0" presStyleCnt="3"/>
      <dgm:spPr/>
    </dgm:pt>
    <dgm:pt modelId="{42FB1CF7-CBDC-4154-AC94-BECAEC5BBA37}" type="pres">
      <dgm:prSet presAssocID="{2A083B62-D5F9-411A-A3A3-44E83F8102D4}" presName="root2" presStyleCnt="0"/>
      <dgm:spPr/>
    </dgm:pt>
    <dgm:pt modelId="{EC111105-9296-4987-95DD-29DC26B5D068}" type="pres">
      <dgm:prSet presAssocID="{2A083B62-D5F9-411A-A3A3-44E83F8102D4}" presName="LevelTwoTextNode" presStyleLbl="node2" presStyleIdx="0" presStyleCnt="3" custScaleX="290446" custScaleY="139521">
        <dgm:presLayoutVars>
          <dgm:chPref val="3"/>
        </dgm:presLayoutVars>
      </dgm:prSet>
      <dgm:spPr/>
    </dgm:pt>
    <dgm:pt modelId="{9B239017-9B81-41C1-B4FB-BED95B308BAB}" type="pres">
      <dgm:prSet presAssocID="{2A083B62-D5F9-411A-A3A3-44E83F8102D4}" presName="level3hierChild" presStyleCnt="0"/>
      <dgm:spPr/>
    </dgm:pt>
    <dgm:pt modelId="{C10DB09C-802C-4D30-BC4F-B7851C2B90ED}" type="pres">
      <dgm:prSet presAssocID="{79B66EF2-A68A-42ED-98F6-FDD608B39685}" presName="conn2-1" presStyleLbl="parChTrans1D2" presStyleIdx="1" presStyleCnt="3"/>
      <dgm:spPr/>
    </dgm:pt>
    <dgm:pt modelId="{E006DADD-A35E-42B2-A9E7-D7C1F93656F0}" type="pres">
      <dgm:prSet presAssocID="{79B66EF2-A68A-42ED-98F6-FDD608B39685}" presName="connTx" presStyleLbl="parChTrans1D2" presStyleIdx="1" presStyleCnt="3"/>
      <dgm:spPr/>
    </dgm:pt>
    <dgm:pt modelId="{C033C5DC-00D2-450B-A151-A329A0091478}" type="pres">
      <dgm:prSet presAssocID="{DD41F392-BA46-4A9D-B6B8-BAA1B4EC62E5}" presName="root2" presStyleCnt="0"/>
      <dgm:spPr/>
    </dgm:pt>
    <dgm:pt modelId="{67065393-1F3D-47FF-B6AF-1739DBAA8519}" type="pres">
      <dgm:prSet presAssocID="{DD41F392-BA46-4A9D-B6B8-BAA1B4EC62E5}" presName="LevelTwoTextNode" presStyleLbl="node2" presStyleIdx="1" presStyleCnt="3" custScaleX="290446" custScaleY="139521">
        <dgm:presLayoutVars>
          <dgm:chPref val="3"/>
        </dgm:presLayoutVars>
      </dgm:prSet>
      <dgm:spPr/>
    </dgm:pt>
    <dgm:pt modelId="{A692EDCF-6AB4-42CF-A6A2-4654E6AADA4B}" type="pres">
      <dgm:prSet presAssocID="{DD41F392-BA46-4A9D-B6B8-BAA1B4EC62E5}" presName="level3hierChild" presStyleCnt="0"/>
      <dgm:spPr/>
    </dgm:pt>
    <dgm:pt modelId="{EF4FBBAA-0469-49AC-8379-DABE0287A5BC}" type="pres">
      <dgm:prSet presAssocID="{2C325873-7638-4965-A51F-8EB012A48AD1}" presName="conn2-1" presStyleLbl="parChTrans1D2" presStyleIdx="2" presStyleCnt="3"/>
      <dgm:spPr/>
    </dgm:pt>
    <dgm:pt modelId="{09C167DE-08D1-4932-8792-5E5F0E13E79B}" type="pres">
      <dgm:prSet presAssocID="{2C325873-7638-4965-A51F-8EB012A48AD1}" presName="connTx" presStyleLbl="parChTrans1D2" presStyleIdx="2" presStyleCnt="3"/>
      <dgm:spPr/>
    </dgm:pt>
    <dgm:pt modelId="{2A856DEF-5773-4598-A970-43606FA946A1}" type="pres">
      <dgm:prSet presAssocID="{413DC85B-144A-448E-8866-CBE7543107F3}" presName="root2" presStyleCnt="0"/>
      <dgm:spPr/>
    </dgm:pt>
    <dgm:pt modelId="{E6168D83-8C91-4F02-85BF-F708436A0C55}" type="pres">
      <dgm:prSet presAssocID="{413DC85B-144A-448E-8866-CBE7543107F3}" presName="LevelTwoTextNode" presStyleLbl="node2" presStyleIdx="2" presStyleCnt="3" custScaleX="290446" custScaleY="139521">
        <dgm:presLayoutVars>
          <dgm:chPref val="3"/>
        </dgm:presLayoutVars>
      </dgm:prSet>
      <dgm:spPr/>
    </dgm:pt>
    <dgm:pt modelId="{DD811962-4102-4543-837B-1339A059AE30}" type="pres">
      <dgm:prSet presAssocID="{413DC85B-144A-448E-8866-CBE7543107F3}" presName="level3hierChild" presStyleCnt="0"/>
      <dgm:spPr/>
    </dgm:pt>
  </dgm:ptLst>
  <dgm:cxnLst>
    <dgm:cxn modelId="{8A932066-C917-48F5-BE67-E1DE675676F3}" type="presOf" srcId="{C501F312-7924-4892-A380-44198D71FF95}" destId="{A654B17B-ED11-4960-BBAA-7B220CC20EDE}" srcOrd="0" destOrd="0" presId="urn:microsoft.com/office/officeart/2008/layout/HorizontalMultiLevelHierarchy"/>
    <dgm:cxn modelId="{EF26A283-5920-497F-A5EA-95B510CAC71E}" type="presOf" srcId="{DD41F392-BA46-4A9D-B6B8-BAA1B4EC62E5}" destId="{67065393-1F3D-47FF-B6AF-1739DBAA8519}" srcOrd="0" destOrd="0" presId="urn:microsoft.com/office/officeart/2008/layout/HorizontalMultiLevelHierarchy"/>
    <dgm:cxn modelId="{9ABA9B8D-EA3E-4A5B-AA22-98C0EB820722}" type="presOf" srcId="{30AD888A-D109-4626-A09D-62B7E02FE9CA}" destId="{9F112EA7-B9C8-42BD-AD3B-A2407787970F}" srcOrd="0" destOrd="0" presId="urn:microsoft.com/office/officeart/2008/layout/HorizontalMultiLevelHierarchy"/>
    <dgm:cxn modelId="{700A3E93-5E23-4323-9125-7DB8CC12288F}" srcId="{7AE3B8E3-0769-4442-BD59-D7EB15163D72}" destId="{DD41F392-BA46-4A9D-B6B8-BAA1B4EC62E5}" srcOrd="1" destOrd="0" parTransId="{79B66EF2-A68A-42ED-98F6-FDD608B39685}" sibTransId="{AA9142A3-C0D6-411D-B63B-BE8976A7FFEE}"/>
    <dgm:cxn modelId="{C53ACA9F-0AED-4134-828F-896CA028BE4A}" srcId="{7AE3B8E3-0769-4442-BD59-D7EB15163D72}" destId="{2A083B62-D5F9-411A-A3A3-44E83F8102D4}" srcOrd="0" destOrd="0" parTransId="{C501F312-7924-4892-A380-44198D71FF95}" sibTransId="{2C30D679-3A72-4205-A49E-0D5D664F9836}"/>
    <dgm:cxn modelId="{463CBDAE-6C78-45D0-8666-FCDEEEBCF28D}" type="presOf" srcId="{2C325873-7638-4965-A51F-8EB012A48AD1}" destId="{09C167DE-08D1-4932-8792-5E5F0E13E79B}" srcOrd="1" destOrd="0" presId="urn:microsoft.com/office/officeart/2008/layout/HorizontalMultiLevelHierarchy"/>
    <dgm:cxn modelId="{010EE3B0-9DF4-4177-9787-0E167922039F}" type="presOf" srcId="{79B66EF2-A68A-42ED-98F6-FDD608B39685}" destId="{E006DADD-A35E-42B2-A9E7-D7C1F93656F0}" srcOrd="1" destOrd="0" presId="urn:microsoft.com/office/officeart/2008/layout/HorizontalMultiLevelHierarchy"/>
    <dgm:cxn modelId="{7FC5EDB7-2991-473B-BD30-B2E4AEB8FB05}" type="presOf" srcId="{C501F312-7924-4892-A380-44198D71FF95}" destId="{233D6968-3A49-4E93-B8D9-5FA3D0D5DBE5}" srcOrd="1" destOrd="0" presId="urn:microsoft.com/office/officeart/2008/layout/HorizontalMultiLevelHierarchy"/>
    <dgm:cxn modelId="{74387DB9-73BE-4FC3-A986-199EC32458EC}" type="presOf" srcId="{2A083B62-D5F9-411A-A3A3-44E83F8102D4}" destId="{EC111105-9296-4987-95DD-29DC26B5D068}" srcOrd="0" destOrd="0" presId="urn:microsoft.com/office/officeart/2008/layout/HorizontalMultiLevelHierarchy"/>
    <dgm:cxn modelId="{45E686D3-0C5A-457F-883F-E6540CA0B464}" type="presOf" srcId="{79B66EF2-A68A-42ED-98F6-FDD608B39685}" destId="{C10DB09C-802C-4D30-BC4F-B7851C2B90ED}" srcOrd="0" destOrd="0" presId="urn:microsoft.com/office/officeart/2008/layout/HorizontalMultiLevelHierarchy"/>
    <dgm:cxn modelId="{7E8742D4-BA92-4360-BC5D-6A953717A19D}" srcId="{7AE3B8E3-0769-4442-BD59-D7EB15163D72}" destId="{413DC85B-144A-448E-8866-CBE7543107F3}" srcOrd="2" destOrd="0" parTransId="{2C325873-7638-4965-A51F-8EB012A48AD1}" sibTransId="{0C7A38D2-66DB-416A-8BBB-2B08EC00E576}"/>
    <dgm:cxn modelId="{820368D6-122B-46A0-A700-7C2A29303AE2}" type="presOf" srcId="{7AE3B8E3-0769-4442-BD59-D7EB15163D72}" destId="{1729D471-5028-4533-A444-7A6F85C56959}" srcOrd="0" destOrd="0" presId="urn:microsoft.com/office/officeart/2008/layout/HorizontalMultiLevelHierarchy"/>
    <dgm:cxn modelId="{07CB3EE8-B3EB-459A-BC4C-FB10CACF24B3}" type="presOf" srcId="{413DC85B-144A-448E-8866-CBE7543107F3}" destId="{E6168D83-8C91-4F02-85BF-F708436A0C55}" srcOrd="0" destOrd="0" presId="urn:microsoft.com/office/officeart/2008/layout/HorizontalMultiLevelHierarchy"/>
    <dgm:cxn modelId="{20ED48EB-99A6-44D2-92D6-213D95255C23}" type="presOf" srcId="{2C325873-7638-4965-A51F-8EB012A48AD1}" destId="{EF4FBBAA-0469-49AC-8379-DABE0287A5BC}" srcOrd="0" destOrd="0" presId="urn:microsoft.com/office/officeart/2008/layout/HorizontalMultiLevelHierarchy"/>
    <dgm:cxn modelId="{BBBB36F0-D22E-4197-97C6-D0E2DB7609B2}" srcId="{30AD888A-D109-4626-A09D-62B7E02FE9CA}" destId="{7AE3B8E3-0769-4442-BD59-D7EB15163D72}" srcOrd="0" destOrd="0" parTransId="{2EA857D6-ECEE-46E6-95D3-BDDA02043277}" sibTransId="{4D61C328-E4DA-407E-B790-6176B93240C4}"/>
    <dgm:cxn modelId="{89E3F5A6-10B1-40C9-A3D4-F590D9DA358E}" type="presParOf" srcId="{9F112EA7-B9C8-42BD-AD3B-A2407787970F}" destId="{9E7B041A-5C16-407A-91F2-EBE5102C0DB1}" srcOrd="0" destOrd="0" presId="urn:microsoft.com/office/officeart/2008/layout/HorizontalMultiLevelHierarchy"/>
    <dgm:cxn modelId="{D9011ABE-F8DB-4F86-A45D-6BCE22469BF1}" type="presParOf" srcId="{9E7B041A-5C16-407A-91F2-EBE5102C0DB1}" destId="{1729D471-5028-4533-A444-7A6F85C56959}" srcOrd="0" destOrd="0" presId="urn:microsoft.com/office/officeart/2008/layout/HorizontalMultiLevelHierarchy"/>
    <dgm:cxn modelId="{09352F98-1663-4705-8171-6027C7EE1121}" type="presParOf" srcId="{9E7B041A-5C16-407A-91F2-EBE5102C0DB1}" destId="{71341429-4D54-4665-940B-EEB372B555CD}" srcOrd="1" destOrd="0" presId="urn:microsoft.com/office/officeart/2008/layout/HorizontalMultiLevelHierarchy"/>
    <dgm:cxn modelId="{94FCF76B-11EA-453C-A93D-8DE1B129948C}" type="presParOf" srcId="{71341429-4D54-4665-940B-EEB372B555CD}" destId="{A654B17B-ED11-4960-BBAA-7B220CC20EDE}" srcOrd="0" destOrd="0" presId="urn:microsoft.com/office/officeart/2008/layout/HorizontalMultiLevelHierarchy"/>
    <dgm:cxn modelId="{D3738BE6-C139-494D-9360-C1354D8058BF}" type="presParOf" srcId="{A654B17B-ED11-4960-BBAA-7B220CC20EDE}" destId="{233D6968-3A49-4E93-B8D9-5FA3D0D5DBE5}" srcOrd="0" destOrd="0" presId="urn:microsoft.com/office/officeart/2008/layout/HorizontalMultiLevelHierarchy"/>
    <dgm:cxn modelId="{C78F3BFB-C8DE-42C6-BBEA-399BB9679D4C}" type="presParOf" srcId="{71341429-4D54-4665-940B-EEB372B555CD}" destId="{42FB1CF7-CBDC-4154-AC94-BECAEC5BBA37}" srcOrd="1" destOrd="0" presId="urn:microsoft.com/office/officeart/2008/layout/HorizontalMultiLevelHierarchy"/>
    <dgm:cxn modelId="{5E09545D-966E-4D1C-A21C-ECE516708F17}" type="presParOf" srcId="{42FB1CF7-CBDC-4154-AC94-BECAEC5BBA37}" destId="{EC111105-9296-4987-95DD-29DC26B5D068}" srcOrd="0" destOrd="0" presId="urn:microsoft.com/office/officeart/2008/layout/HorizontalMultiLevelHierarchy"/>
    <dgm:cxn modelId="{89CC4A9F-1A8E-4BE7-B3CC-7716417791A1}" type="presParOf" srcId="{42FB1CF7-CBDC-4154-AC94-BECAEC5BBA37}" destId="{9B239017-9B81-41C1-B4FB-BED95B308BAB}" srcOrd="1" destOrd="0" presId="urn:microsoft.com/office/officeart/2008/layout/HorizontalMultiLevelHierarchy"/>
    <dgm:cxn modelId="{A238D64B-30C9-4FBB-BC51-AC20EA945BB4}" type="presParOf" srcId="{71341429-4D54-4665-940B-EEB372B555CD}" destId="{C10DB09C-802C-4D30-BC4F-B7851C2B90ED}" srcOrd="2" destOrd="0" presId="urn:microsoft.com/office/officeart/2008/layout/HorizontalMultiLevelHierarchy"/>
    <dgm:cxn modelId="{B33FBC64-BEDE-4332-BFCC-E90E57BD18A9}" type="presParOf" srcId="{C10DB09C-802C-4D30-BC4F-B7851C2B90ED}" destId="{E006DADD-A35E-42B2-A9E7-D7C1F93656F0}" srcOrd="0" destOrd="0" presId="urn:microsoft.com/office/officeart/2008/layout/HorizontalMultiLevelHierarchy"/>
    <dgm:cxn modelId="{5E35A023-A59B-4937-B100-EED033C6917D}" type="presParOf" srcId="{71341429-4D54-4665-940B-EEB372B555CD}" destId="{C033C5DC-00D2-450B-A151-A329A0091478}" srcOrd="3" destOrd="0" presId="urn:microsoft.com/office/officeart/2008/layout/HorizontalMultiLevelHierarchy"/>
    <dgm:cxn modelId="{9C1DC64C-0F0A-4201-9F63-C4B6D6D5BF00}" type="presParOf" srcId="{C033C5DC-00D2-450B-A151-A329A0091478}" destId="{67065393-1F3D-47FF-B6AF-1739DBAA8519}" srcOrd="0" destOrd="0" presId="urn:microsoft.com/office/officeart/2008/layout/HorizontalMultiLevelHierarchy"/>
    <dgm:cxn modelId="{71E9C8F9-ED9B-47BA-9AB1-E50F5AA67284}" type="presParOf" srcId="{C033C5DC-00D2-450B-A151-A329A0091478}" destId="{A692EDCF-6AB4-42CF-A6A2-4654E6AADA4B}" srcOrd="1" destOrd="0" presId="urn:microsoft.com/office/officeart/2008/layout/HorizontalMultiLevelHierarchy"/>
    <dgm:cxn modelId="{6C410953-A3E0-4EF4-9AD9-29A079E7C05A}" type="presParOf" srcId="{71341429-4D54-4665-940B-EEB372B555CD}" destId="{EF4FBBAA-0469-49AC-8379-DABE0287A5BC}" srcOrd="4" destOrd="0" presId="urn:microsoft.com/office/officeart/2008/layout/HorizontalMultiLevelHierarchy"/>
    <dgm:cxn modelId="{9A1E172A-CA97-43EB-8DE3-CF726C9C2C07}" type="presParOf" srcId="{EF4FBBAA-0469-49AC-8379-DABE0287A5BC}" destId="{09C167DE-08D1-4932-8792-5E5F0E13E79B}" srcOrd="0" destOrd="0" presId="urn:microsoft.com/office/officeart/2008/layout/HorizontalMultiLevelHierarchy"/>
    <dgm:cxn modelId="{AC1A629B-5628-42F4-831C-1FC1FA62456A}" type="presParOf" srcId="{71341429-4D54-4665-940B-EEB372B555CD}" destId="{2A856DEF-5773-4598-A970-43606FA946A1}" srcOrd="5" destOrd="0" presId="urn:microsoft.com/office/officeart/2008/layout/HorizontalMultiLevelHierarchy"/>
    <dgm:cxn modelId="{DE35461E-8C02-4C7D-A06F-772B8C926C0D}" type="presParOf" srcId="{2A856DEF-5773-4598-A970-43606FA946A1}" destId="{E6168D83-8C91-4F02-85BF-F708436A0C55}" srcOrd="0" destOrd="0" presId="urn:microsoft.com/office/officeart/2008/layout/HorizontalMultiLevelHierarchy"/>
    <dgm:cxn modelId="{BFC34483-4CDE-486F-B571-B827CBC60628}" type="presParOf" srcId="{2A856DEF-5773-4598-A970-43606FA946A1}" destId="{DD811962-4102-4543-837B-1339A059AE3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22F4B9-A4C6-4790-91B9-608EA16A0BE9}" type="doc">
      <dgm:prSet loTypeId="urn:microsoft.com/office/officeart/2005/8/layout/hierarchy4" loCatId="hierarchy" qsTypeId="urn:microsoft.com/office/officeart/2005/8/quickstyle/simple2" qsCatId="simple" csTypeId="urn:microsoft.com/office/officeart/2005/8/colors/colorful1" csCatId="colorful" phldr="1"/>
      <dgm:spPr/>
      <dgm:t>
        <a:bodyPr/>
        <a:lstStyle/>
        <a:p>
          <a:endParaRPr lang="es-MX"/>
        </a:p>
      </dgm:t>
    </dgm:pt>
    <dgm:pt modelId="{6798FA0D-E5C8-41A7-B1C2-A394D99A6BD1}">
      <dgm:prSet phldrT="[Texto]" custT="1"/>
      <dgm:spPr/>
      <dgm:t>
        <a:bodyPr/>
        <a:lstStyle/>
        <a:p>
          <a:r>
            <a:rPr lang="es-MX" sz="2800">
              <a:latin typeface="Roboto Condensed" panose="02000000000000000000" pitchFamily="2" charset="0"/>
              <a:ea typeface="Roboto Condensed" panose="02000000000000000000" pitchFamily="2" charset="0"/>
            </a:rPr>
            <a:t>Las herramientas de inteligencia empresarial se basan en la utilización de un sistema de información complejo que utiliza datos extraídos de:</a:t>
          </a:r>
          <a:endParaRPr lang="es-MX" sz="2800" dirty="0">
            <a:latin typeface="Roboto Condensed" panose="02000000000000000000" pitchFamily="2" charset="0"/>
            <a:ea typeface="Roboto Condensed" panose="02000000000000000000" pitchFamily="2" charset="0"/>
          </a:endParaRPr>
        </a:p>
      </dgm:t>
    </dgm:pt>
    <dgm:pt modelId="{6F6D5944-0FC8-4E0A-ABDA-99F729DA3010}" type="parTrans" cxnId="{6DE76EBE-4236-4C3F-911D-AEB33CA96AAA}">
      <dgm:prSet/>
      <dgm:spPr/>
      <dgm:t>
        <a:bodyPr/>
        <a:lstStyle/>
        <a:p>
          <a:endParaRPr lang="es-MX" sz="2800">
            <a:solidFill>
              <a:schemeClr val="bg1"/>
            </a:solidFill>
            <a:latin typeface="Roboto Condensed" panose="02000000000000000000" pitchFamily="2" charset="0"/>
            <a:ea typeface="Roboto Condensed" panose="02000000000000000000" pitchFamily="2" charset="0"/>
          </a:endParaRPr>
        </a:p>
      </dgm:t>
    </dgm:pt>
    <dgm:pt modelId="{ABA77B1F-5C8A-4E63-9DFD-5E558E78D90E}" type="sibTrans" cxnId="{6DE76EBE-4236-4C3F-911D-AEB33CA96AAA}">
      <dgm:prSet/>
      <dgm:spPr/>
      <dgm:t>
        <a:bodyPr/>
        <a:lstStyle/>
        <a:p>
          <a:endParaRPr lang="es-MX" sz="2800">
            <a:solidFill>
              <a:schemeClr val="bg1"/>
            </a:solidFill>
            <a:latin typeface="Roboto Condensed" panose="02000000000000000000" pitchFamily="2" charset="0"/>
            <a:ea typeface="Roboto Condensed" panose="02000000000000000000" pitchFamily="2" charset="0"/>
          </a:endParaRPr>
        </a:p>
      </dgm:t>
    </dgm:pt>
    <dgm:pt modelId="{478F2720-9100-44FF-A857-0AAF3F9CEFF5}">
      <dgm:prSet phldrT="[Texto]" custT="1"/>
      <dgm:spPr/>
      <dgm:t>
        <a:bodyPr/>
        <a:lstStyle/>
        <a:p>
          <a:r>
            <a:rPr lang="es-MX" sz="2800" dirty="0">
              <a:latin typeface="Roboto Condensed" panose="02000000000000000000" pitchFamily="2" charset="0"/>
              <a:ea typeface="Roboto Condensed" panose="02000000000000000000" pitchFamily="2" charset="0"/>
            </a:rPr>
            <a:t>Información relacionada con la empresa proveniente del exterior y/o interior.</a:t>
          </a:r>
        </a:p>
      </dgm:t>
    </dgm:pt>
    <dgm:pt modelId="{006E0A47-EAF9-49D5-A468-72FB08E1CFEC}" type="parTrans" cxnId="{93F19DF1-B505-4747-80B7-5AEC0D0FDA42}">
      <dgm:prSet/>
      <dgm:spPr/>
      <dgm:t>
        <a:bodyPr/>
        <a:lstStyle/>
        <a:p>
          <a:endParaRPr lang="es-MX" sz="2800">
            <a:solidFill>
              <a:schemeClr val="bg1"/>
            </a:solidFill>
            <a:latin typeface="Roboto Condensed" panose="02000000000000000000" pitchFamily="2" charset="0"/>
            <a:ea typeface="Roboto Condensed" panose="02000000000000000000" pitchFamily="2" charset="0"/>
          </a:endParaRPr>
        </a:p>
      </dgm:t>
    </dgm:pt>
    <dgm:pt modelId="{DB16C93C-B353-4354-8BB7-5F3A6A41857B}" type="sibTrans" cxnId="{93F19DF1-B505-4747-80B7-5AEC0D0FDA42}">
      <dgm:prSet/>
      <dgm:spPr/>
      <dgm:t>
        <a:bodyPr/>
        <a:lstStyle/>
        <a:p>
          <a:endParaRPr lang="es-MX" sz="2800">
            <a:solidFill>
              <a:schemeClr val="bg1"/>
            </a:solidFill>
            <a:latin typeface="Roboto Condensed" panose="02000000000000000000" pitchFamily="2" charset="0"/>
            <a:ea typeface="Roboto Condensed" panose="02000000000000000000" pitchFamily="2" charset="0"/>
          </a:endParaRPr>
        </a:p>
      </dgm:t>
    </dgm:pt>
    <dgm:pt modelId="{D98191C5-91C4-4B48-A4A1-4F258D822E45}">
      <dgm:prSet phldrT="[Texto]" custT="1"/>
      <dgm:spPr/>
      <dgm:t>
        <a:bodyPr/>
        <a:lstStyle/>
        <a:p>
          <a:pPr>
            <a:buFont typeface="Wingdings" panose="05000000000000000000" pitchFamily="2" charset="2"/>
            <a:buChar char="§"/>
          </a:pPr>
          <a:r>
            <a:rPr lang="es-MX" sz="2800">
              <a:latin typeface="Roboto Condensed" panose="02000000000000000000" pitchFamily="2" charset="0"/>
              <a:ea typeface="Roboto Condensed" panose="02000000000000000000" pitchFamily="2" charset="0"/>
            </a:rPr>
            <a:t>Datos económicos.</a:t>
          </a:r>
          <a:endParaRPr lang="es-MX" sz="2800" dirty="0">
            <a:latin typeface="Roboto Condensed" panose="02000000000000000000" pitchFamily="2" charset="0"/>
            <a:ea typeface="Roboto Condensed" panose="02000000000000000000" pitchFamily="2" charset="0"/>
          </a:endParaRPr>
        </a:p>
      </dgm:t>
    </dgm:pt>
    <dgm:pt modelId="{BE54984B-5445-4F22-B33F-9EBBC0E1812C}" type="parTrans" cxnId="{347E7920-4ECE-4D0A-B55C-21779E56E4E1}">
      <dgm:prSet/>
      <dgm:spPr/>
      <dgm:t>
        <a:bodyPr/>
        <a:lstStyle/>
        <a:p>
          <a:endParaRPr lang="es-MX" sz="2800">
            <a:solidFill>
              <a:schemeClr val="bg1"/>
            </a:solidFill>
            <a:latin typeface="Roboto Condensed" panose="02000000000000000000" pitchFamily="2" charset="0"/>
            <a:ea typeface="Roboto Condensed" panose="02000000000000000000" pitchFamily="2" charset="0"/>
          </a:endParaRPr>
        </a:p>
      </dgm:t>
    </dgm:pt>
    <dgm:pt modelId="{00318BA2-0A37-417D-B716-A0A4B086C4FA}" type="sibTrans" cxnId="{347E7920-4ECE-4D0A-B55C-21779E56E4E1}">
      <dgm:prSet/>
      <dgm:spPr/>
      <dgm:t>
        <a:bodyPr/>
        <a:lstStyle/>
        <a:p>
          <a:endParaRPr lang="es-MX" sz="2800">
            <a:solidFill>
              <a:schemeClr val="bg1"/>
            </a:solidFill>
            <a:latin typeface="Roboto Condensed" panose="02000000000000000000" pitchFamily="2" charset="0"/>
            <a:ea typeface="Roboto Condensed" panose="02000000000000000000" pitchFamily="2" charset="0"/>
          </a:endParaRPr>
        </a:p>
      </dgm:t>
    </dgm:pt>
    <dgm:pt modelId="{F758DBA6-A4F2-4DD7-868D-81311F8F79EC}">
      <dgm:prSet phldrT="[Texto]" custT="1"/>
      <dgm:spPr/>
      <dgm:t>
        <a:bodyPr/>
        <a:lstStyle/>
        <a:p>
          <a:r>
            <a:rPr lang="es-MX" sz="2800">
              <a:latin typeface="Roboto Condensed" panose="02000000000000000000" pitchFamily="2" charset="0"/>
              <a:ea typeface="Roboto Condensed" panose="02000000000000000000" pitchFamily="2" charset="0"/>
            </a:rPr>
            <a:t>Los sistemas de producción.</a:t>
          </a:r>
          <a:endParaRPr lang="es-MX" sz="2800" dirty="0">
            <a:latin typeface="Roboto Condensed" panose="02000000000000000000" pitchFamily="2" charset="0"/>
            <a:ea typeface="Roboto Condensed" panose="02000000000000000000" pitchFamily="2" charset="0"/>
          </a:endParaRPr>
        </a:p>
      </dgm:t>
    </dgm:pt>
    <dgm:pt modelId="{3C78BAF4-CFA1-4B31-9878-51F77BCA2F5F}" type="parTrans" cxnId="{661BCD90-AE88-471A-9EDB-4BE089932777}">
      <dgm:prSet/>
      <dgm:spPr/>
      <dgm:t>
        <a:bodyPr/>
        <a:lstStyle/>
        <a:p>
          <a:endParaRPr lang="es-MX" sz="2800">
            <a:solidFill>
              <a:schemeClr val="bg1"/>
            </a:solidFill>
            <a:latin typeface="Roboto Condensed" panose="02000000000000000000" pitchFamily="2" charset="0"/>
            <a:ea typeface="Roboto Condensed" panose="02000000000000000000" pitchFamily="2" charset="0"/>
          </a:endParaRPr>
        </a:p>
      </dgm:t>
    </dgm:pt>
    <dgm:pt modelId="{7679AAD6-0F32-4760-9480-048AEF9A0513}" type="sibTrans" cxnId="{661BCD90-AE88-471A-9EDB-4BE089932777}">
      <dgm:prSet/>
      <dgm:spPr/>
      <dgm:t>
        <a:bodyPr/>
        <a:lstStyle/>
        <a:p>
          <a:endParaRPr lang="es-MX" sz="2800">
            <a:solidFill>
              <a:schemeClr val="bg1"/>
            </a:solidFill>
            <a:latin typeface="Roboto Condensed" panose="02000000000000000000" pitchFamily="2" charset="0"/>
            <a:ea typeface="Roboto Condensed" panose="02000000000000000000" pitchFamily="2" charset="0"/>
          </a:endParaRPr>
        </a:p>
      </dgm:t>
    </dgm:pt>
    <dgm:pt modelId="{9A180F4C-B65C-40B1-BBD5-68CD8EEABFA8}" type="pres">
      <dgm:prSet presAssocID="{FD22F4B9-A4C6-4790-91B9-608EA16A0BE9}" presName="Name0" presStyleCnt="0">
        <dgm:presLayoutVars>
          <dgm:chPref val="1"/>
          <dgm:dir/>
          <dgm:animOne val="branch"/>
          <dgm:animLvl val="lvl"/>
          <dgm:resizeHandles/>
        </dgm:presLayoutVars>
      </dgm:prSet>
      <dgm:spPr/>
    </dgm:pt>
    <dgm:pt modelId="{E0A6CA51-60FD-4E57-9832-4EBCFDA0E372}" type="pres">
      <dgm:prSet presAssocID="{6798FA0D-E5C8-41A7-B1C2-A394D99A6BD1}" presName="vertOne" presStyleCnt="0"/>
      <dgm:spPr/>
    </dgm:pt>
    <dgm:pt modelId="{496FF24D-5F1D-45AB-8F3C-27A079C72448}" type="pres">
      <dgm:prSet presAssocID="{6798FA0D-E5C8-41A7-B1C2-A394D99A6BD1}" presName="txOne" presStyleLbl="node0" presStyleIdx="0" presStyleCnt="1">
        <dgm:presLayoutVars>
          <dgm:chPref val="3"/>
        </dgm:presLayoutVars>
      </dgm:prSet>
      <dgm:spPr/>
    </dgm:pt>
    <dgm:pt modelId="{8FA6C7F3-80AA-4FD4-8524-E60E6E6C63F5}" type="pres">
      <dgm:prSet presAssocID="{6798FA0D-E5C8-41A7-B1C2-A394D99A6BD1}" presName="parTransOne" presStyleCnt="0"/>
      <dgm:spPr/>
    </dgm:pt>
    <dgm:pt modelId="{2E1E37F0-558A-45AE-A034-7284922ADBEA}" type="pres">
      <dgm:prSet presAssocID="{6798FA0D-E5C8-41A7-B1C2-A394D99A6BD1}" presName="horzOne" presStyleCnt="0"/>
      <dgm:spPr/>
    </dgm:pt>
    <dgm:pt modelId="{F5A9DFAE-12E6-400E-AF57-6FF089DF7501}" type="pres">
      <dgm:prSet presAssocID="{478F2720-9100-44FF-A857-0AAF3F9CEFF5}" presName="vertTwo" presStyleCnt="0"/>
      <dgm:spPr/>
    </dgm:pt>
    <dgm:pt modelId="{3501653A-1D11-465C-8617-CAAE803FC844}" type="pres">
      <dgm:prSet presAssocID="{478F2720-9100-44FF-A857-0AAF3F9CEFF5}" presName="txTwo" presStyleLbl="node2" presStyleIdx="0" presStyleCnt="3">
        <dgm:presLayoutVars>
          <dgm:chPref val="3"/>
        </dgm:presLayoutVars>
      </dgm:prSet>
      <dgm:spPr/>
    </dgm:pt>
    <dgm:pt modelId="{7EF35BBC-01A8-455C-8BF5-C8DE440C76ED}" type="pres">
      <dgm:prSet presAssocID="{478F2720-9100-44FF-A857-0AAF3F9CEFF5}" presName="horzTwo" presStyleCnt="0"/>
      <dgm:spPr/>
    </dgm:pt>
    <dgm:pt modelId="{4AFE8051-2129-4A8D-9359-CA28E4DBE62F}" type="pres">
      <dgm:prSet presAssocID="{DB16C93C-B353-4354-8BB7-5F3A6A41857B}" presName="sibSpaceTwo" presStyleCnt="0"/>
      <dgm:spPr/>
    </dgm:pt>
    <dgm:pt modelId="{2D621102-4146-4FA0-9DD3-C7A6C7EFA021}" type="pres">
      <dgm:prSet presAssocID="{D98191C5-91C4-4B48-A4A1-4F258D822E45}" presName="vertTwo" presStyleCnt="0"/>
      <dgm:spPr/>
    </dgm:pt>
    <dgm:pt modelId="{AE766934-D259-42E8-B671-1B8DCBC9CE94}" type="pres">
      <dgm:prSet presAssocID="{D98191C5-91C4-4B48-A4A1-4F258D822E45}" presName="txTwo" presStyleLbl="node2" presStyleIdx="1" presStyleCnt="3">
        <dgm:presLayoutVars>
          <dgm:chPref val="3"/>
        </dgm:presLayoutVars>
      </dgm:prSet>
      <dgm:spPr/>
    </dgm:pt>
    <dgm:pt modelId="{3670CA54-B4DD-467D-A83A-90ED76773225}" type="pres">
      <dgm:prSet presAssocID="{D98191C5-91C4-4B48-A4A1-4F258D822E45}" presName="horzTwo" presStyleCnt="0"/>
      <dgm:spPr/>
    </dgm:pt>
    <dgm:pt modelId="{1E9CC6E0-C2ED-4FAC-91B0-8753BDA9E03C}" type="pres">
      <dgm:prSet presAssocID="{00318BA2-0A37-417D-B716-A0A4B086C4FA}" presName="sibSpaceTwo" presStyleCnt="0"/>
      <dgm:spPr/>
    </dgm:pt>
    <dgm:pt modelId="{0E864671-FD6F-4623-80D2-417DE800C4A4}" type="pres">
      <dgm:prSet presAssocID="{F758DBA6-A4F2-4DD7-868D-81311F8F79EC}" presName="vertTwo" presStyleCnt="0"/>
      <dgm:spPr/>
    </dgm:pt>
    <dgm:pt modelId="{9CD5817B-7D7D-4B27-8941-F53E87903089}" type="pres">
      <dgm:prSet presAssocID="{F758DBA6-A4F2-4DD7-868D-81311F8F79EC}" presName="txTwo" presStyleLbl="node2" presStyleIdx="2" presStyleCnt="3">
        <dgm:presLayoutVars>
          <dgm:chPref val="3"/>
        </dgm:presLayoutVars>
      </dgm:prSet>
      <dgm:spPr/>
    </dgm:pt>
    <dgm:pt modelId="{7E1FA678-4407-4E29-B5D9-A3CAE0813E00}" type="pres">
      <dgm:prSet presAssocID="{F758DBA6-A4F2-4DD7-868D-81311F8F79EC}" presName="horzTwo" presStyleCnt="0"/>
      <dgm:spPr/>
    </dgm:pt>
  </dgm:ptLst>
  <dgm:cxnLst>
    <dgm:cxn modelId="{3B23AE11-510D-49C6-8E23-C2E7BFF78FAD}" type="presOf" srcId="{D98191C5-91C4-4B48-A4A1-4F258D822E45}" destId="{AE766934-D259-42E8-B671-1B8DCBC9CE94}" srcOrd="0" destOrd="0" presId="urn:microsoft.com/office/officeart/2005/8/layout/hierarchy4"/>
    <dgm:cxn modelId="{347E7920-4ECE-4D0A-B55C-21779E56E4E1}" srcId="{6798FA0D-E5C8-41A7-B1C2-A394D99A6BD1}" destId="{D98191C5-91C4-4B48-A4A1-4F258D822E45}" srcOrd="1" destOrd="0" parTransId="{BE54984B-5445-4F22-B33F-9EBBC0E1812C}" sibTransId="{00318BA2-0A37-417D-B716-A0A4B086C4FA}"/>
    <dgm:cxn modelId="{D4B58C4A-C92E-4097-BA32-531FC0406222}" type="presOf" srcId="{6798FA0D-E5C8-41A7-B1C2-A394D99A6BD1}" destId="{496FF24D-5F1D-45AB-8F3C-27A079C72448}" srcOrd="0" destOrd="0" presId="urn:microsoft.com/office/officeart/2005/8/layout/hierarchy4"/>
    <dgm:cxn modelId="{661BCD90-AE88-471A-9EDB-4BE089932777}" srcId="{6798FA0D-E5C8-41A7-B1C2-A394D99A6BD1}" destId="{F758DBA6-A4F2-4DD7-868D-81311F8F79EC}" srcOrd="2" destOrd="0" parTransId="{3C78BAF4-CFA1-4B31-9878-51F77BCA2F5F}" sibTransId="{7679AAD6-0F32-4760-9480-048AEF9A0513}"/>
    <dgm:cxn modelId="{6DE76EBE-4236-4C3F-911D-AEB33CA96AAA}" srcId="{FD22F4B9-A4C6-4790-91B9-608EA16A0BE9}" destId="{6798FA0D-E5C8-41A7-B1C2-A394D99A6BD1}" srcOrd="0" destOrd="0" parTransId="{6F6D5944-0FC8-4E0A-ABDA-99F729DA3010}" sibTransId="{ABA77B1F-5C8A-4E63-9DFD-5E558E78D90E}"/>
    <dgm:cxn modelId="{2D1D26D5-849D-480A-965B-DE2E47E431D3}" type="presOf" srcId="{478F2720-9100-44FF-A857-0AAF3F9CEFF5}" destId="{3501653A-1D11-465C-8617-CAAE803FC844}" srcOrd="0" destOrd="0" presId="urn:microsoft.com/office/officeart/2005/8/layout/hierarchy4"/>
    <dgm:cxn modelId="{46450FDD-BBC1-429E-BA6B-8DA57F4E4B62}" type="presOf" srcId="{F758DBA6-A4F2-4DD7-868D-81311F8F79EC}" destId="{9CD5817B-7D7D-4B27-8941-F53E87903089}" srcOrd="0" destOrd="0" presId="urn:microsoft.com/office/officeart/2005/8/layout/hierarchy4"/>
    <dgm:cxn modelId="{93F19DF1-B505-4747-80B7-5AEC0D0FDA42}" srcId="{6798FA0D-E5C8-41A7-B1C2-A394D99A6BD1}" destId="{478F2720-9100-44FF-A857-0AAF3F9CEFF5}" srcOrd="0" destOrd="0" parTransId="{006E0A47-EAF9-49D5-A468-72FB08E1CFEC}" sibTransId="{DB16C93C-B353-4354-8BB7-5F3A6A41857B}"/>
    <dgm:cxn modelId="{DC08BEFF-395B-455B-BD36-0C32724757DF}" type="presOf" srcId="{FD22F4B9-A4C6-4790-91B9-608EA16A0BE9}" destId="{9A180F4C-B65C-40B1-BBD5-68CD8EEABFA8}" srcOrd="0" destOrd="0" presId="urn:microsoft.com/office/officeart/2005/8/layout/hierarchy4"/>
    <dgm:cxn modelId="{53567CE7-5AB4-48AA-87DA-34FAF588C56D}" type="presParOf" srcId="{9A180F4C-B65C-40B1-BBD5-68CD8EEABFA8}" destId="{E0A6CA51-60FD-4E57-9832-4EBCFDA0E372}" srcOrd="0" destOrd="0" presId="urn:microsoft.com/office/officeart/2005/8/layout/hierarchy4"/>
    <dgm:cxn modelId="{EAA95AED-7B7B-4978-9DFB-1B1B3F481681}" type="presParOf" srcId="{E0A6CA51-60FD-4E57-9832-4EBCFDA0E372}" destId="{496FF24D-5F1D-45AB-8F3C-27A079C72448}" srcOrd="0" destOrd="0" presId="urn:microsoft.com/office/officeart/2005/8/layout/hierarchy4"/>
    <dgm:cxn modelId="{6DF2FFA2-D822-48B5-98B6-CA0AA3C69F79}" type="presParOf" srcId="{E0A6CA51-60FD-4E57-9832-4EBCFDA0E372}" destId="{8FA6C7F3-80AA-4FD4-8524-E60E6E6C63F5}" srcOrd="1" destOrd="0" presId="urn:microsoft.com/office/officeart/2005/8/layout/hierarchy4"/>
    <dgm:cxn modelId="{BF4AA702-1E1D-4301-8E62-23A6E4B70DBC}" type="presParOf" srcId="{E0A6CA51-60FD-4E57-9832-4EBCFDA0E372}" destId="{2E1E37F0-558A-45AE-A034-7284922ADBEA}" srcOrd="2" destOrd="0" presId="urn:microsoft.com/office/officeart/2005/8/layout/hierarchy4"/>
    <dgm:cxn modelId="{6567A110-154A-48C0-B620-BD6BC719B917}" type="presParOf" srcId="{2E1E37F0-558A-45AE-A034-7284922ADBEA}" destId="{F5A9DFAE-12E6-400E-AF57-6FF089DF7501}" srcOrd="0" destOrd="0" presId="urn:microsoft.com/office/officeart/2005/8/layout/hierarchy4"/>
    <dgm:cxn modelId="{E8C21EAF-22A7-4F7B-AA2C-9089AE1C99C8}" type="presParOf" srcId="{F5A9DFAE-12E6-400E-AF57-6FF089DF7501}" destId="{3501653A-1D11-465C-8617-CAAE803FC844}" srcOrd="0" destOrd="0" presId="urn:microsoft.com/office/officeart/2005/8/layout/hierarchy4"/>
    <dgm:cxn modelId="{FF70C3F5-C3EF-4F10-8691-6CD822AF240D}" type="presParOf" srcId="{F5A9DFAE-12E6-400E-AF57-6FF089DF7501}" destId="{7EF35BBC-01A8-455C-8BF5-C8DE440C76ED}" srcOrd="1" destOrd="0" presId="urn:microsoft.com/office/officeart/2005/8/layout/hierarchy4"/>
    <dgm:cxn modelId="{A2C0FC2F-3D8F-4C83-8376-25779D3AB12F}" type="presParOf" srcId="{2E1E37F0-558A-45AE-A034-7284922ADBEA}" destId="{4AFE8051-2129-4A8D-9359-CA28E4DBE62F}" srcOrd="1" destOrd="0" presId="urn:microsoft.com/office/officeart/2005/8/layout/hierarchy4"/>
    <dgm:cxn modelId="{954AEF2F-5A18-45D9-B695-20812627B3D7}" type="presParOf" srcId="{2E1E37F0-558A-45AE-A034-7284922ADBEA}" destId="{2D621102-4146-4FA0-9DD3-C7A6C7EFA021}" srcOrd="2" destOrd="0" presId="urn:microsoft.com/office/officeart/2005/8/layout/hierarchy4"/>
    <dgm:cxn modelId="{E84F80CF-765D-474E-ABB8-54EF4E51F42F}" type="presParOf" srcId="{2D621102-4146-4FA0-9DD3-C7A6C7EFA021}" destId="{AE766934-D259-42E8-B671-1B8DCBC9CE94}" srcOrd="0" destOrd="0" presId="urn:microsoft.com/office/officeart/2005/8/layout/hierarchy4"/>
    <dgm:cxn modelId="{2FB48561-CB85-46F0-BCFA-209227CCF19E}" type="presParOf" srcId="{2D621102-4146-4FA0-9DD3-C7A6C7EFA021}" destId="{3670CA54-B4DD-467D-A83A-90ED76773225}" srcOrd="1" destOrd="0" presId="urn:microsoft.com/office/officeart/2005/8/layout/hierarchy4"/>
    <dgm:cxn modelId="{F863BB2C-258C-4D4D-9B6F-C8336DE414B0}" type="presParOf" srcId="{2E1E37F0-558A-45AE-A034-7284922ADBEA}" destId="{1E9CC6E0-C2ED-4FAC-91B0-8753BDA9E03C}" srcOrd="3" destOrd="0" presId="urn:microsoft.com/office/officeart/2005/8/layout/hierarchy4"/>
    <dgm:cxn modelId="{13F83F58-05FD-492D-BCD1-EABDD8087E8D}" type="presParOf" srcId="{2E1E37F0-558A-45AE-A034-7284922ADBEA}" destId="{0E864671-FD6F-4623-80D2-417DE800C4A4}" srcOrd="4" destOrd="0" presId="urn:microsoft.com/office/officeart/2005/8/layout/hierarchy4"/>
    <dgm:cxn modelId="{F88AE453-E9C1-4951-9275-7A928CA021B2}" type="presParOf" srcId="{0E864671-FD6F-4623-80D2-417DE800C4A4}" destId="{9CD5817B-7D7D-4B27-8941-F53E87903089}" srcOrd="0" destOrd="0" presId="urn:microsoft.com/office/officeart/2005/8/layout/hierarchy4"/>
    <dgm:cxn modelId="{1EAEC19F-D506-43BB-B8AC-3A8430701EBE}" type="presParOf" srcId="{0E864671-FD6F-4623-80D2-417DE800C4A4}" destId="{7E1FA678-4407-4E29-B5D9-A3CAE0813E0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2367BD-830C-4FA4-9D7A-320F8818D5C7}" type="doc">
      <dgm:prSet loTypeId="urn:microsoft.com/office/officeart/2005/8/layout/hList6" loCatId="list" qsTypeId="urn:microsoft.com/office/officeart/2005/8/quickstyle/simple2" qsCatId="simple" csTypeId="urn:microsoft.com/office/officeart/2005/8/colors/colorful5" csCatId="colorful" phldr="1"/>
      <dgm:spPr/>
      <dgm:t>
        <a:bodyPr/>
        <a:lstStyle/>
        <a:p>
          <a:endParaRPr lang="es-MX"/>
        </a:p>
      </dgm:t>
    </dgm:pt>
    <dgm:pt modelId="{843C2DFE-675F-4CD5-A23B-557C9CC154A2}">
      <dgm:prSet phldrT="[Texto]" custT="1"/>
      <dgm:spPr/>
      <dgm:t>
        <a:bodyPr/>
        <a:lstStyle/>
        <a:p>
          <a:r>
            <a:rPr lang="es-MX" sz="2000" dirty="0">
              <a:latin typeface="Roboto Condensed" panose="02000000000000000000" pitchFamily="2" charset="0"/>
              <a:ea typeface="Roboto Condensed" panose="02000000000000000000" pitchFamily="2" charset="0"/>
            </a:rPr>
            <a:t>Lo que hace que Big Data sea tan útil es que proporciona respuestas a muchas preguntas que las empresas ni siquiera sabían que tenían. Proporciona un punto de referencia. Los datos pueden ser moldeados de cualquier manera. Al hacerlo, las organizaciones son capaces de identificar problemas.</a:t>
          </a:r>
        </a:p>
      </dgm:t>
    </dgm:pt>
    <dgm:pt modelId="{522821EB-10B8-4159-AB0F-08F468423EB2}" type="parTrans" cxnId="{9E906F4F-4BC0-4C58-B20C-7D7F771531F1}">
      <dgm:prSet/>
      <dgm:spPr/>
      <dgm:t>
        <a:bodyPr/>
        <a:lstStyle/>
        <a:p>
          <a:endParaRPr lang="es-MX" sz="2000">
            <a:latin typeface="Roboto Condensed" panose="02000000000000000000" pitchFamily="2" charset="0"/>
            <a:ea typeface="Roboto Condensed" panose="02000000000000000000" pitchFamily="2" charset="0"/>
          </a:endParaRPr>
        </a:p>
      </dgm:t>
    </dgm:pt>
    <dgm:pt modelId="{12324FBA-6606-4A7F-98AB-357C6A21980A}" type="sibTrans" cxnId="{9E906F4F-4BC0-4C58-B20C-7D7F771531F1}">
      <dgm:prSet/>
      <dgm:spPr/>
      <dgm:t>
        <a:bodyPr/>
        <a:lstStyle/>
        <a:p>
          <a:endParaRPr lang="es-MX" sz="2000">
            <a:latin typeface="Roboto Condensed" panose="02000000000000000000" pitchFamily="2" charset="0"/>
            <a:ea typeface="Roboto Condensed" panose="02000000000000000000" pitchFamily="2" charset="0"/>
          </a:endParaRPr>
        </a:p>
      </dgm:t>
    </dgm:pt>
    <dgm:pt modelId="{D8AF7929-C954-45D2-B802-7586BBBB392D}">
      <dgm:prSet phldrT="[Texto]" custT="1"/>
      <dgm:spPr/>
      <dgm:t>
        <a:bodyPr/>
        <a:lstStyle/>
        <a:p>
          <a:r>
            <a:rPr lang="es-MX" sz="2000" dirty="0">
              <a:latin typeface="Roboto Condensed" panose="02000000000000000000" pitchFamily="2" charset="0"/>
              <a:ea typeface="Roboto Condensed" panose="02000000000000000000" pitchFamily="2" charset="0"/>
            </a:rPr>
            <a:t>La recopilación de grandes cantidades de datos y la búsqueda de tendencias dentro permiten que las empresas se muevan mucho más rápidamente, de manera eficiente. También les permite eliminar las áreas problemáticas antes de que los problemas acaben con sus beneficios o su reputación</a:t>
          </a:r>
        </a:p>
      </dgm:t>
    </dgm:pt>
    <dgm:pt modelId="{D89B4EBC-566A-4766-BF55-9ED65E42FF0E}" type="parTrans" cxnId="{78B71AA2-D1D9-4DF7-A47B-0B3881FA68F0}">
      <dgm:prSet/>
      <dgm:spPr/>
      <dgm:t>
        <a:bodyPr/>
        <a:lstStyle/>
        <a:p>
          <a:endParaRPr lang="es-MX" sz="2000">
            <a:latin typeface="Roboto Condensed" panose="02000000000000000000" pitchFamily="2" charset="0"/>
            <a:ea typeface="Roboto Condensed" panose="02000000000000000000" pitchFamily="2" charset="0"/>
          </a:endParaRPr>
        </a:p>
      </dgm:t>
    </dgm:pt>
    <dgm:pt modelId="{AC18E71A-CE95-401E-844F-3851A3D2920E}" type="sibTrans" cxnId="{78B71AA2-D1D9-4DF7-A47B-0B3881FA68F0}">
      <dgm:prSet/>
      <dgm:spPr/>
      <dgm:t>
        <a:bodyPr/>
        <a:lstStyle/>
        <a:p>
          <a:endParaRPr lang="es-MX" sz="2000">
            <a:latin typeface="Roboto Condensed" panose="02000000000000000000" pitchFamily="2" charset="0"/>
            <a:ea typeface="Roboto Condensed" panose="02000000000000000000" pitchFamily="2" charset="0"/>
          </a:endParaRPr>
        </a:p>
      </dgm:t>
    </dgm:pt>
    <dgm:pt modelId="{AC6FC814-B7A8-4DAC-952B-DCE5A93B720E}">
      <dgm:prSet phldrT="[Texto]" custT="1"/>
      <dgm:spPr/>
      <dgm:t>
        <a:bodyPr/>
        <a:lstStyle/>
        <a:p>
          <a:r>
            <a:rPr lang="es-MX" sz="2000" dirty="0">
              <a:latin typeface="Roboto Condensed" panose="02000000000000000000" pitchFamily="2" charset="0"/>
              <a:ea typeface="Roboto Condensed" panose="02000000000000000000" pitchFamily="2" charset="0"/>
            </a:rPr>
            <a:t>El análisis de Big Data ayuda a las organizaciones a aprovechar sus datos y utilizarlos para identificar nuevas oportunidades. Eso, a su vez, conduce a movimientos de negocios más inteligentes, operaciones más eficientes, mayores ganancias y clientes más felices.</a:t>
          </a:r>
        </a:p>
      </dgm:t>
    </dgm:pt>
    <dgm:pt modelId="{7A067D8C-0C07-424A-9FA8-280FA246AD90}" type="parTrans" cxnId="{BD720E82-4FB7-40EB-A103-F4F355916CFF}">
      <dgm:prSet/>
      <dgm:spPr/>
      <dgm:t>
        <a:bodyPr/>
        <a:lstStyle/>
        <a:p>
          <a:endParaRPr lang="es-MX" sz="2000">
            <a:latin typeface="Roboto Condensed" panose="02000000000000000000" pitchFamily="2" charset="0"/>
            <a:ea typeface="Roboto Condensed" panose="02000000000000000000" pitchFamily="2" charset="0"/>
          </a:endParaRPr>
        </a:p>
      </dgm:t>
    </dgm:pt>
    <dgm:pt modelId="{B2AD761B-68CA-44FD-8585-AD2F0BA8D2BA}" type="sibTrans" cxnId="{BD720E82-4FB7-40EB-A103-F4F355916CFF}">
      <dgm:prSet/>
      <dgm:spPr/>
      <dgm:t>
        <a:bodyPr/>
        <a:lstStyle/>
        <a:p>
          <a:endParaRPr lang="es-MX" sz="2000">
            <a:latin typeface="Roboto Condensed" panose="02000000000000000000" pitchFamily="2" charset="0"/>
            <a:ea typeface="Roboto Condensed" panose="02000000000000000000" pitchFamily="2" charset="0"/>
          </a:endParaRPr>
        </a:p>
      </dgm:t>
    </dgm:pt>
    <dgm:pt modelId="{00FB298E-79E5-43BD-BD44-BE7913E27561}" type="pres">
      <dgm:prSet presAssocID="{0B2367BD-830C-4FA4-9D7A-320F8818D5C7}" presName="Name0" presStyleCnt="0">
        <dgm:presLayoutVars>
          <dgm:dir/>
          <dgm:resizeHandles val="exact"/>
        </dgm:presLayoutVars>
      </dgm:prSet>
      <dgm:spPr/>
    </dgm:pt>
    <dgm:pt modelId="{608906C7-DA21-4A97-A225-580D0CBE044D}" type="pres">
      <dgm:prSet presAssocID="{843C2DFE-675F-4CD5-A23B-557C9CC154A2}" presName="node" presStyleLbl="node1" presStyleIdx="0" presStyleCnt="3">
        <dgm:presLayoutVars>
          <dgm:bulletEnabled val="1"/>
        </dgm:presLayoutVars>
      </dgm:prSet>
      <dgm:spPr/>
    </dgm:pt>
    <dgm:pt modelId="{7E55F005-DCC5-45CA-B337-4F1C4FD59F05}" type="pres">
      <dgm:prSet presAssocID="{12324FBA-6606-4A7F-98AB-357C6A21980A}" presName="sibTrans" presStyleCnt="0"/>
      <dgm:spPr/>
    </dgm:pt>
    <dgm:pt modelId="{7A6D334E-BA05-4781-A07A-3D972751E379}" type="pres">
      <dgm:prSet presAssocID="{D8AF7929-C954-45D2-B802-7586BBBB392D}" presName="node" presStyleLbl="node1" presStyleIdx="1" presStyleCnt="3">
        <dgm:presLayoutVars>
          <dgm:bulletEnabled val="1"/>
        </dgm:presLayoutVars>
      </dgm:prSet>
      <dgm:spPr/>
    </dgm:pt>
    <dgm:pt modelId="{28AAD089-AA10-4A92-9D7B-60F24E656ECE}" type="pres">
      <dgm:prSet presAssocID="{AC18E71A-CE95-401E-844F-3851A3D2920E}" presName="sibTrans" presStyleCnt="0"/>
      <dgm:spPr/>
    </dgm:pt>
    <dgm:pt modelId="{68A99F57-47D3-4137-8A45-A380986BBC12}" type="pres">
      <dgm:prSet presAssocID="{AC6FC814-B7A8-4DAC-952B-DCE5A93B720E}" presName="node" presStyleLbl="node1" presStyleIdx="2" presStyleCnt="3">
        <dgm:presLayoutVars>
          <dgm:bulletEnabled val="1"/>
        </dgm:presLayoutVars>
      </dgm:prSet>
      <dgm:spPr/>
    </dgm:pt>
  </dgm:ptLst>
  <dgm:cxnLst>
    <dgm:cxn modelId="{5246630F-72B1-40CD-A8B3-E22AC496A47D}" type="presOf" srcId="{843C2DFE-675F-4CD5-A23B-557C9CC154A2}" destId="{608906C7-DA21-4A97-A225-580D0CBE044D}" srcOrd="0" destOrd="0" presId="urn:microsoft.com/office/officeart/2005/8/layout/hList6"/>
    <dgm:cxn modelId="{A7D8BD11-DBA0-45F2-8885-4FD9A59E3106}" type="presOf" srcId="{0B2367BD-830C-4FA4-9D7A-320F8818D5C7}" destId="{00FB298E-79E5-43BD-BD44-BE7913E27561}" srcOrd="0" destOrd="0" presId="urn:microsoft.com/office/officeart/2005/8/layout/hList6"/>
    <dgm:cxn modelId="{9E906F4F-4BC0-4C58-B20C-7D7F771531F1}" srcId="{0B2367BD-830C-4FA4-9D7A-320F8818D5C7}" destId="{843C2DFE-675F-4CD5-A23B-557C9CC154A2}" srcOrd="0" destOrd="0" parTransId="{522821EB-10B8-4159-AB0F-08F468423EB2}" sibTransId="{12324FBA-6606-4A7F-98AB-357C6A21980A}"/>
    <dgm:cxn modelId="{BD720E82-4FB7-40EB-A103-F4F355916CFF}" srcId="{0B2367BD-830C-4FA4-9D7A-320F8818D5C7}" destId="{AC6FC814-B7A8-4DAC-952B-DCE5A93B720E}" srcOrd="2" destOrd="0" parTransId="{7A067D8C-0C07-424A-9FA8-280FA246AD90}" sibTransId="{B2AD761B-68CA-44FD-8585-AD2F0BA8D2BA}"/>
    <dgm:cxn modelId="{78B71AA2-D1D9-4DF7-A47B-0B3881FA68F0}" srcId="{0B2367BD-830C-4FA4-9D7A-320F8818D5C7}" destId="{D8AF7929-C954-45D2-B802-7586BBBB392D}" srcOrd="1" destOrd="0" parTransId="{D89B4EBC-566A-4766-BF55-9ED65E42FF0E}" sibTransId="{AC18E71A-CE95-401E-844F-3851A3D2920E}"/>
    <dgm:cxn modelId="{712B42CA-07F2-48D9-9FEF-AD8DF17EB337}" type="presOf" srcId="{AC6FC814-B7A8-4DAC-952B-DCE5A93B720E}" destId="{68A99F57-47D3-4137-8A45-A380986BBC12}" srcOrd="0" destOrd="0" presId="urn:microsoft.com/office/officeart/2005/8/layout/hList6"/>
    <dgm:cxn modelId="{554BD2F9-FF27-4F26-9848-8F4F37D593BD}" type="presOf" srcId="{D8AF7929-C954-45D2-B802-7586BBBB392D}" destId="{7A6D334E-BA05-4781-A07A-3D972751E379}" srcOrd="0" destOrd="0" presId="urn:microsoft.com/office/officeart/2005/8/layout/hList6"/>
    <dgm:cxn modelId="{3EDB053C-ABEB-42BF-A436-53AFA23324BA}" type="presParOf" srcId="{00FB298E-79E5-43BD-BD44-BE7913E27561}" destId="{608906C7-DA21-4A97-A225-580D0CBE044D}" srcOrd="0" destOrd="0" presId="urn:microsoft.com/office/officeart/2005/8/layout/hList6"/>
    <dgm:cxn modelId="{0EF25220-0DB5-4CE4-95DB-7E055F3502FF}" type="presParOf" srcId="{00FB298E-79E5-43BD-BD44-BE7913E27561}" destId="{7E55F005-DCC5-45CA-B337-4F1C4FD59F05}" srcOrd="1" destOrd="0" presId="urn:microsoft.com/office/officeart/2005/8/layout/hList6"/>
    <dgm:cxn modelId="{958F58D7-D61F-4D87-9327-D20E50B1B32A}" type="presParOf" srcId="{00FB298E-79E5-43BD-BD44-BE7913E27561}" destId="{7A6D334E-BA05-4781-A07A-3D972751E379}" srcOrd="2" destOrd="0" presId="urn:microsoft.com/office/officeart/2005/8/layout/hList6"/>
    <dgm:cxn modelId="{D0D74910-39E1-4264-ADAC-143B5BBD68ED}" type="presParOf" srcId="{00FB298E-79E5-43BD-BD44-BE7913E27561}" destId="{28AAD089-AA10-4A92-9D7B-60F24E656ECE}" srcOrd="3" destOrd="0" presId="urn:microsoft.com/office/officeart/2005/8/layout/hList6"/>
    <dgm:cxn modelId="{1CAF3787-85F3-488A-8A8B-63E97F127CCD}" type="presParOf" srcId="{00FB298E-79E5-43BD-BD44-BE7913E27561}" destId="{68A99F57-47D3-4137-8A45-A380986BBC1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2367BD-830C-4FA4-9D7A-320F8818D5C7}" type="doc">
      <dgm:prSet loTypeId="urn:microsoft.com/office/officeart/2005/8/layout/process4" loCatId="list" qsTypeId="urn:microsoft.com/office/officeart/2005/8/quickstyle/simple2" qsCatId="simple" csTypeId="urn:microsoft.com/office/officeart/2005/8/colors/colorful4" csCatId="colorful" phldr="1"/>
      <dgm:spPr/>
      <dgm:t>
        <a:bodyPr/>
        <a:lstStyle/>
        <a:p>
          <a:endParaRPr lang="es-MX"/>
        </a:p>
      </dgm:t>
    </dgm:pt>
    <dgm:pt modelId="{843C2DFE-675F-4CD5-A23B-557C9CC154A2}">
      <dgm:prSet phldrT="[Texto]" custT="1"/>
      <dgm:spPr/>
      <dgm:t>
        <a:bodyPr/>
        <a:lstStyle/>
        <a:p>
          <a:r>
            <a:rPr lang="es-MX" sz="2400" b="0" i="0" dirty="0">
              <a:solidFill>
                <a:srgbClr val="FFFF00"/>
              </a:solidFill>
              <a:latin typeface="Roboto Condensed" panose="02000000000000000000" pitchFamily="2" charset="0"/>
              <a:ea typeface="Roboto Condensed" panose="02000000000000000000" pitchFamily="2" charset="0"/>
            </a:rPr>
            <a:t>Reducción de coste. </a:t>
          </a:r>
          <a:r>
            <a:rPr lang="es-MX" sz="2400" b="0" i="0" dirty="0">
              <a:latin typeface="Roboto Condensed" panose="02000000000000000000" pitchFamily="2" charset="0"/>
              <a:ea typeface="Roboto Condensed" panose="02000000000000000000" pitchFamily="2" charset="0"/>
            </a:rPr>
            <a:t>Las grandes tecnologías de datos, y el análisis basado en la nube, aportan importantes ventajas en términos de costes cuando se trata de almacenar grandes cantidades de datos, además de identificar maneras más eficientes de hacer negocios.</a:t>
          </a:r>
          <a:endParaRPr lang="es-MX" sz="2400" b="0" dirty="0">
            <a:latin typeface="Roboto Condensed" panose="02000000000000000000" pitchFamily="2" charset="0"/>
            <a:ea typeface="Roboto Condensed" panose="02000000000000000000" pitchFamily="2" charset="0"/>
          </a:endParaRPr>
        </a:p>
      </dgm:t>
    </dgm:pt>
    <dgm:pt modelId="{522821EB-10B8-4159-AB0F-08F468423EB2}" type="parTrans" cxnId="{9E906F4F-4BC0-4C58-B20C-7D7F771531F1}">
      <dgm:prSet/>
      <dgm:spPr/>
      <dgm:t>
        <a:bodyPr/>
        <a:lstStyle/>
        <a:p>
          <a:endParaRPr lang="es-MX" sz="2400" b="0">
            <a:latin typeface="Roboto Condensed" panose="02000000000000000000" pitchFamily="2" charset="0"/>
            <a:ea typeface="Roboto Condensed" panose="02000000000000000000" pitchFamily="2" charset="0"/>
          </a:endParaRPr>
        </a:p>
      </dgm:t>
    </dgm:pt>
    <dgm:pt modelId="{12324FBA-6606-4A7F-98AB-357C6A21980A}" type="sibTrans" cxnId="{9E906F4F-4BC0-4C58-B20C-7D7F771531F1}">
      <dgm:prSet/>
      <dgm:spPr/>
      <dgm:t>
        <a:bodyPr/>
        <a:lstStyle/>
        <a:p>
          <a:endParaRPr lang="es-MX" sz="2400" b="0">
            <a:latin typeface="Roboto Condensed" panose="02000000000000000000" pitchFamily="2" charset="0"/>
            <a:ea typeface="Roboto Condensed" panose="02000000000000000000" pitchFamily="2" charset="0"/>
          </a:endParaRPr>
        </a:p>
      </dgm:t>
    </dgm:pt>
    <dgm:pt modelId="{D8AF7929-C954-45D2-B802-7586BBBB392D}">
      <dgm:prSet phldrT="[Texto]" custT="1"/>
      <dgm:spPr/>
      <dgm:t>
        <a:bodyPr/>
        <a:lstStyle/>
        <a:p>
          <a:r>
            <a:rPr lang="es-MX" sz="2400" b="0" i="0" dirty="0">
              <a:solidFill>
                <a:srgbClr val="FFFF00"/>
              </a:solidFill>
              <a:latin typeface="Roboto Condensed" panose="02000000000000000000" pitchFamily="2" charset="0"/>
              <a:ea typeface="Roboto Condensed" panose="02000000000000000000" pitchFamily="2" charset="0"/>
            </a:rPr>
            <a:t>Más rápido, mejor toma de decisiones. </a:t>
          </a:r>
          <a:r>
            <a:rPr lang="es-MX" sz="2400" b="0" i="0" dirty="0">
              <a:latin typeface="Roboto Condensed" panose="02000000000000000000" pitchFamily="2" charset="0"/>
              <a:ea typeface="Roboto Condensed" panose="02000000000000000000" pitchFamily="2" charset="0"/>
            </a:rPr>
            <a:t>Con la capacidad de analizar nuevas fuentes de datos, las empresas pueden analizar la información inmediatamente y tomar decisiones basadas en lo que han aprendido.</a:t>
          </a:r>
          <a:endParaRPr lang="es-MX" sz="2400" b="0" dirty="0">
            <a:latin typeface="Roboto Condensed" panose="02000000000000000000" pitchFamily="2" charset="0"/>
            <a:ea typeface="Roboto Condensed" panose="02000000000000000000" pitchFamily="2" charset="0"/>
          </a:endParaRPr>
        </a:p>
      </dgm:t>
    </dgm:pt>
    <dgm:pt modelId="{D89B4EBC-566A-4766-BF55-9ED65E42FF0E}" type="parTrans" cxnId="{78B71AA2-D1D9-4DF7-A47B-0B3881FA68F0}">
      <dgm:prSet/>
      <dgm:spPr/>
      <dgm:t>
        <a:bodyPr/>
        <a:lstStyle/>
        <a:p>
          <a:endParaRPr lang="es-MX" sz="2400" b="0">
            <a:latin typeface="Roboto Condensed" panose="02000000000000000000" pitchFamily="2" charset="0"/>
            <a:ea typeface="Roboto Condensed" panose="02000000000000000000" pitchFamily="2" charset="0"/>
          </a:endParaRPr>
        </a:p>
      </dgm:t>
    </dgm:pt>
    <dgm:pt modelId="{AC18E71A-CE95-401E-844F-3851A3D2920E}" type="sibTrans" cxnId="{78B71AA2-D1D9-4DF7-A47B-0B3881FA68F0}">
      <dgm:prSet/>
      <dgm:spPr/>
      <dgm:t>
        <a:bodyPr/>
        <a:lstStyle/>
        <a:p>
          <a:endParaRPr lang="es-MX" sz="2400" b="0">
            <a:latin typeface="Roboto Condensed" panose="02000000000000000000" pitchFamily="2" charset="0"/>
            <a:ea typeface="Roboto Condensed" panose="02000000000000000000" pitchFamily="2" charset="0"/>
          </a:endParaRPr>
        </a:p>
      </dgm:t>
    </dgm:pt>
    <dgm:pt modelId="{AC6FC814-B7A8-4DAC-952B-DCE5A93B720E}">
      <dgm:prSet phldrT="[Texto]" custT="1"/>
      <dgm:spPr/>
      <dgm:t>
        <a:bodyPr/>
        <a:lstStyle/>
        <a:p>
          <a:r>
            <a:rPr lang="es-MX" sz="2400" b="0" i="0" dirty="0">
              <a:solidFill>
                <a:srgbClr val="FFFF00"/>
              </a:solidFill>
              <a:latin typeface="Roboto Condensed" panose="02000000000000000000" pitchFamily="2" charset="0"/>
              <a:ea typeface="Roboto Condensed" panose="02000000000000000000" pitchFamily="2" charset="0"/>
            </a:rPr>
            <a:t>Nuevos productos y servicios. </a:t>
          </a:r>
          <a:r>
            <a:rPr lang="es-MX" sz="2400" b="0" i="0" dirty="0">
              <a:latin typeface="Roboto Condensed" panose="02000000000000000000" pitchFamily="2" charset="0"/>
              <a:ea typeface="Roboto Condensed" panose="02000000000000000000" pitchFamily="2" charset="0"/>
            </a:rPr>
            <a:t>Con la capacidad de medir las necesidades de los clientes y la satisfacción a través de análisis viene el poder de dar a los clientes lo que quieren. Con la analítica de Big Data, más empresas están creando nuevos productos para satisfacer las necesidades de los clientes.</a:t>
          </a:r>
          <a:endParaRPr lang="es-MX" sz="2400" b="0" dirty="0">
            <a:latin typeface="Roboto Condensed" panose="02000000000000000000" pitchFamily="2" charset="0"/>
            <a:ea typeface="Roboto Condensed" panose="02000000000000000000" pitchFamily="2" charset="0"/>
          </a:endParaRPr>
        </a:p>
      </dgm:t>
    </dgm:pt>
    <dgm:pt modelId="{7A067D8C-0C07-424A-9FA8-280FA246AD90}" type="parTrans" cxnId="{BD720E82-4FB7-40EB-A103-F4F355916CFF}">
      <dgm:prSet/>
      <dgm:spPr/>
      <dgm:t>
        <a:bodyPr/>
        <a:lstStyle/>
        <a:p>
          <a:endParaRPr lang="es-MX" sz="2400" b="0">
            <a:latin typeface="Roboto Condensed" panose="02000000000000000000" pitchFamily="2" charset="0"/>
            <a:ea typeface="Roboto Condensed" panose="02000000000000000000" pitchFamily="2" charset="0"/>
          </a:endParaRPr>
        </a:p>
      </dgm:t>
    </dgm:pt>
    <dgm:pt modelId="{B2AD761B-68CA-44FD-8585-AD2F0BA8D2BA}" type="sibTrans" cxnId="{BD720E82-4FB7-40EB-A103-F4F355916CFF}">
      <dgm:prSet/>
      <dgm:spPr/>
      <dgm:t>
        <a:bodyPr/>
        <a:lstStyle/>
        <a:p>
          <a:endParaRPr lang="es-MX" sz="2400" b="0">
            <a:latin typeface="Roboto Condensed" panose="02000000000000000000" pitchFamily="2" charset="0"/>
            <a:ea typeface="Roboto Condensed" panose="02000000000000000000" pitchFamily="2" charset="0"/>
          </a:endParaRPr>
        </a:p>
      </dgm:t>
    </dgm:pt>
    <dgm:pt modelId="{4426EC15-EA65-4E9D-B7C1-B3C131F4D129}" type="pres">
      <dgm:prSet presAssocID="{0B2367BD-830C-4FA4-9D7A-320F8818D5C7}" presName="Name0" presStyleCnt="0">
        <dgm:presLayoutVars>
          <dgm:dir/>
          <dgm:animLvl val="lvl"/>
          <dgm:resizeHandles val="exact"/>
        </dgm:presLayoutVars>
      </dgm:prSet>
      <dgm:spPr/>
    </dgm:pt>
    <dgm:pt modelId="{A5C84E5B-E0BE-4B8A-B02F-89FAA70231A9}" type="pres">
      <dgm:prSet presAssocID="{AC6FC814-B7A8-4DAC-952B-DCE5A93B720E}" presName="boxAndChildren" presStyleCnt="0"/>
      <dgm:spPr/>
    </dgm:pt>
    <dgm:pt modelId="{2FC5CF89-C83C-425B-91C7-C5A5AF6B9992}" type="pres">
      <dgm:prSet presAssocID="{AC6FC814-B7A8-4DAC-952B-DCE5A93B720E}" presName="parentTextBox" presStyleLbl="node1" presStyleIdx="0" presStyleCnt="3"/>
      <dgm:spPr/>
    </dgm:pt>
    <dgm:pt modelId="{9F7F3A69-CFFA-44F3-B077-F1F1E7D9494B}" type="pres">
      <dgm:prSet presAssocID="{AC18E71A-CE95-401E-844F-3851A3D2920E}" presName="sp" presStyleCnt="0"/>
      <dgm:spPr/>
    </dgm:pt>
    <dgm:pt modelId="{7CC2D1CE-4800-49C1-8F8C-03DD92B7F0F9}" type="pres">
      <dgm:prSet presAssocID="{D8AF7929-C954-45D2-B802-7586BBBB392D}" presName="arrowAndChildren" presStyleCnt="0"/>
      <dgm:spPr/>
    </dgm:pt>
    <dgm:pt modelId="{15F7928F-6319-42AD-BCF7-D2F9DE6ADDD0}" type="pres">
      <dgm:prSet presAssocID="{D8AF7929-C954-45D2-B802-7586BBBB392D}" presName="parentTextArrow" presStyleLbl="node1" presStyleIdx="1" presStyleCnt="3"/>
      <dgm:spPr/>
    </dgm:pt>
    <dgm:pt modelId="{5B8B9B41-354C-40D8-A552-E814D2F07C25}" type="pres">
      <dgm:prSet presAssocID="{12324FBA-6606-4A7F-98AB-357C6A21980A}" presName="sp" presStyleCnt="0"/>
      <dgm:spPr/>
    </dgm:pt>
    <dgm:pt modelId="{8ADC03BA-E0FC-4085-A007-582B77462EC4}" type="pres">
      <dgm:prSet presAssocID="{843C2DFE-675F-4CD5-A23B-557C9CC154A2}" presName="arrowAndChildren" presStyleCnt="0"/>
      <dgm:spPr/>
    </dgm:pt>
    <dgm:pt modelId="{7497ED75-7F1D-490D-8716-207A0162FDB4}" type="pres">
      <dgm:prSet presAssocID="{843C2DFE-675F-4CD5-A23B-557C9CC154A2}" presName="parentTextArrow" presStyleLbl="node1" presStyleIdx="2" presStyleCnt="3"/>
      <dgm:spPr/>
    </dgm:pt>
  </dgm:ptLst>
  <dgm:cxnLst>
    <dgm:cxn modelId="{0A2AF307-4BBF-40D0-B0F2-C8FAEEB0587C}" type="presOf" srcId="{AC6FC814-B7A8-4DAC-952B-DCE5A93B720E}" destId="{2FC5CF89-C83C-425B-91C7-C5A5AF6B9992}" srcOrd="0" destOrd="0" presId="urn:microsoft.com/office/officeart/2005/8/layout/process4"/>
    <dgm:cxn modelId="{536D2340-8F38-4196-9E80-8896D4F81C58}" type="presOf" srcId="{843C2DFE-675F-4CD5-A23B-557C9CC154A2}" destId="{7497ED75-7F1D-490D-8716-207A0162FDB4}" srcOrd="0" destOrd="0" presId="urn:microsoft.com/office/officeart/2005/8/layout/process4"/>
    <dgm:cxn modelId="{9E906F4F-4BC0-4C58-B20C-7D7F771531F1}" srcId="{0B2367BD-830C-4FA4-9D7A-320F8818D5C7}" destId="{843C2DFE-675F-4CD5-A23B-557C9CC154A2}" srcOrd="0" destOrd="0" parTransId="{522821EB-10B8-4159-AB0F-08F468423EB2}" sibTransId="{12324FBA-6606-4A7F-98AB-357C6A21980A}"/>
    <dgm:cxn modelId="{59AD7073-6181-4755-B61D-6F9CF38AF997}" type="presOf" srcId="{D8AF7929-C954-45D2-B802-7586BBBB392D}" destId="{15F7928F-6319-42AD-BCF7-D2F9DE6ADDD0}" srcOrd="0" destOrd="0" presId="urn:microsoft.com/office/officeart/2005/8/layout/process4"/>
    <dgm:cxn modelId="{BD720E82-4FB7-40EB-A103-F4F355916CFF}" srcId="{0B2367BD-830C-4FA4-9D7A-320F8818D5C7}" destId="{AC6FC814-B7A8-4DAC-952B-DCE5A93B720E}" srcOrd="2" destOrd="0" parTransId="{7A067D8C-0C07-424A-9FA8-280FA246AD90}" sibTransId="{B2AD761B-68CA-44FD-8585-AD2F0BA8D2BA}"/>
    <dgm:cxn modelId="{6E078E98-D450-402C-9A6B-8D6EEFBB5C1A}" type="presOf" srcId="{0B2367BD-830C-4FA4-9D7A-320F8818D5C7}" destId="{4426EC15-EA65-4E9D-B7C1-B3C131F4D129}" srcOrd="0" destOrd="0" presId="urn:microsoft.com/office/officeart/2005/8/layout/process4"/>
    <dgm:cxn modelId="{78B71AA2-D1D9-4DF7-A47B-0B3881FA68F0}" srcId="{0B2367BD-830C-4FA4-9D7A-320F8818D5C7}" destId="{D8AF7929-C954-45D2-B802-7586BBBB392D}" srcOrd="1" destOrd="0" parTransId="{D89B4EBC-566A-4766-BF55-9ED65E42FF0E}" sibTransId="{AC18E71A-CE95-401E-844F-3851A3D2920E}"/>
    <dgm:cxn modelId="{42EABA46-4DD1-4CF0-A815-66690AF9B3CE}" type="presParOf" srcId="{4426EC15-EA65-4E9D-B7C1-B3C131F4D129}" destId="{A5C84E5B-E0BE-4B8A-B02F-89FAA70231A9}" srcOrd="0" destOrd="0" presId="urn:microsoft.com/office/officeart/2005/8/layout/process4"/>
    <dgm:cxn modelId="{9B2540DE-8B95-459A-A4EC-AA2578E5D99A}" type="presParOf" srcId="{A5C84E5B-E0BE-4B8A-B02F-89FAA70231A9}" destId="{2FC5CF89-C83C-425B-91C7-C5A5AF6B9992}" srcOrd="0" destOrd="0" presId="urn:microsoft.com/office/officeart/2005/8/layout/process4"/>
    <dgm:cxn modelId="{90FAA695-3935-4FEC-AE3B-DA5A50CAF413}" type="presParOf" srcId="{4426EC15-EA65-4E9D-B7C1-B3C131F4D129}" destId="{9F7F3A69-CFFA-44F3-B077-F1F1E7D9494B}" srcOrd="1" destOrd="0" presId="urn:microsoft.com/office/officeart/2005/8/layout/process4"/>
    <dgm:cxn modelId="{EA460537-3EFA-48CE-BE2C-75344B1B4FF0}" type="presParOf" srcId="{4426EC15-EA65-4E9D-B7C1-B3C131F4D129}" destId="{7CC2D1CE-4800-49C1-8F8C-03DD92B7F0F9}" srcOrd="2" destOrd="0" presId="urn:microsoft.com/office/officeart/2005/8/layout/process4"/>
    <dgm:cxn modelId="{E0E22E1F-7D1D-4854-9759-353861894934}" type="presParOf" srcId="{7CC2D1CE-4800-49C1-8F8C-03DD92B7F0F9}" destId="{15F7928F-6319-42AD-BCF7-D2F9DE6ADDD0}" srcOrd="0" destOrd="0" presId="urn:microsoft.com/office/officeart/2005/8/layout/process4"/>
    <dgm:cxn modelId="{A73AFFD7-61D0-4304-B237-BC7BAB25E820}" type="presParOf" srcId="{4426EC15-EA65-4E9D-B7C1-B3C131F4D129}" destId="{5B8B9B41-354C-40D8-A552-E814D2F07C25}" srcOrd="3" destOrd="0" presId="urn:microsoft.com/office/officeart/2005/8/layout/process4"/>
    <dgm:cxn modelId="{BE477EB7-23C8-47FF-9AF4-3A840F6A0095}" type="presParOf" srcId="{4426EC15-EA65-4E9D-B7C1-B3C131F4D129}" destId="{8ADC03BA-E0FC-4085-A007-582B77462EC4}" srcOrd="4" destOrd="0" presId="urn:microsoft.com/office/officeart/2005/8/layout/process4"/>
    <dgm:cxn modelId="{F55031D1-F775-426B-829A-1B1104468A8C}" type="presParOf" srcId="{8ADC03BA-E0FC-4085-A007-582B77462EC4}" destId="{7497ED75-7F1D-490D-8716-207A0162FDB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FD5213-1EB4-4958-A894-FF3BCDDF3FFB}" type="doc">
      <dgm:prSet loTypeId="urn:microsoft.com/office/officeart/2005/8/layout/vList4" loCatId="picture" qsTypeId="urn:microsoft.com/office/officeart/2005/8/quickstyle/simple2" qsCatId="simple" csTypeId="urn:microsoft.com/office/officeart/2005/8/colors/accent4_1" csCatId="accent4" phldr="1"/>
      <dgm:spPr/>
      <dgm:t>
        <a:bodyPr/>
        <a:lstStyle/>
        <a:p>
          <a:endParaRPr lang="es-MX"/>
        </a:p>
      </dgm:t>
    </dgm:pt>
    <dgm:pt modelId="{8B20159E-40AA-4071-836E-5A70A53625D9}">
      <dgm:prSet phldrT="[Texto]"/>
      <dgm:spPr/>
      <dgm:t>
        <a:bodyPr/>
        <a:lstStyle/>
        <a:p>
          <a:pPr algn="l"/>
          <a:r>
            <a:rPr lang="es-MX" dirty="0">
              <a:latin typeface="Roboto Condensed" panose="02000000000000000000" pitchFamily="2" charset="0"/>
              <a:ea typeface="Roboto Condensed" panose="02000000000000000000" pitchFamily="2" charset="0"/>
            </a:rPr>
            <a:t>Político</a:t>
          </a:r>
        </a:p>
      </dgm:t>
    </dgm:pt>
    <dgm:pt modelId="{BA5E8250-0039-43C8-A4BF-D926ED308EB6}" type="parTrans" cxnId="{9ECFAF94-94A2-4A00-9D62-DC286C391989}">
      <dgm:prSet/>
      <dgm:spPr/>
      <dgm:t>
        <a:bodyPr/>
        <a:lstStyle/>
        <a:p>
          <a:endParaRPr lang="es-MX">
            <a:latin typeface="Roboto Condensed" panose="02000000000000000000" pitchFamily="2" charset="0"/>
            <a:ea typeface="Roboto Condensed" panose="02000000000000000000" pitchFamily="2" charset="0"/>
          </a:endParaRPr>
        </a:p>
      </dgm:t>
    </dgm:pt>
    <dgm:pt modelId="{8AA43197-EE84-4A71-AF23-2FCD30D95791}" type="sibTrans" cxnId="{9ECFAF94-94A2-4A00-9D62-DC286C391989}">
      <dgm:prSet/>
      <dgm:spPr/>
      <dgm:t>
        <a:bodyPr/>
        <a:lstStyle/>
        <a:p>
          <a:endParaRPr lang="es-MX">
            <a:latin typeface="Roboto Condensed" panose="02000000000000000000" pitchFamily="2" charset="0"/>
            <a:ea typeface="Roboto Condensed" panose="02000000000000000000" pitchFamily="2" charset="0"/>
          </a:endParaRPr>
        </a:p>
      </dgm:t>
    </dgm:pt>
    <dgm:pt modelId="{A470A697-8FEF-4BDA-B4D6-5BC435AF454B}">
      <dgm:prSet phldrT="[Texto]"/>
      <dgm:spPr/>
      <dgm:t>
        <a:bodyPr/>
        <a:lstStyle/>
        <a:p>
          <a:pPr algn="just"/>
          <a:r>
            <a:rPr lang="es-MX" b="0" i="0" dirty="0">
              <a:latin typeface="Roboto Condensed" panose="02000000000000000000" pitchFamily="2" charset="0"/>
              <a:ea typeface="Roboto Condensed" panose="02000000000000000000" pitchFamily="2" charset="0"/>
            </a:rPr>
            <a:t>CA usó datos de perfiles de Facebook sin el consentimiento de los usuarios mediante un test de personalidad, que operó como disparador para poder recopilar alrededor de 50 millones de muestras que permitieran conocer perfiles políticos de votantes estadounidenses y, así, redireccionar las preferencias de éstos.</a:t>
          </a:r>
          <a:endParaRPr lang="es-MX" dirty="0">
            <a:latin typeface="Roboto Condensed" panose="02000000000000000000" pitchFamily="2" charset="0"/>
            <a:ea typeface="Roboto Condensed" panose="02000000000000000000" pitchFamily="2" charset="0"/>
          </a:endParaRPr>
        </a:p>
      </dgm:t>
    </dgm:pt>
    <dgm:pt modelId="{3D034929-ED03-4117-8C39-F60DD7F3E9AC}" type="parTrans" cxnId="{53B2BFDE-5DE1-47EC-BFA0-3DB025046864}">
      <dgm:prSet/>
      <dgm:spPr/>
      <dgm:t>
        <a:bodyPr/>
        <a:lstStyle/>
        <a:p>
          <a:endParaRPr lang="es-MX">
            <a:latin typeface="Roboto Condensed" panose="02000000000000000000" pitchFamily="2" charset="0"/>
            <a:ea typeface="Roboto Condensed" panose="02000000000000000000" pitchFamily="2" charset="0"/>
          </a:endParaRPr>
        </a:p>
      </dgm:t>
    </dgm:pt>
    <dgm:pt modelId="{6F2DC3E7-A1C0-40EC-AC5A-0CA5DD7E334E}" type="sibTrans" cxnId="{53B2BFDE-5DE1-47EC-BFA0-3DB025046864}">
      <dgm:prSet/>
      <dgm:spPr/>
      <dgm:t>
        <a:bodyPr/>
        <a:lstStyle/>
        <a:p>
          <a:endParaRPr lang="es-MX">
            <a:latin typeface="Roboto Condensed" panose="02000000000000000000" pitchFamily="2" charset="0"/>
            <a:ea typeface="Roboto Condensed" panose="02000000000000000000" pitchFamily="2" charset="0"/>
          </a:endParaRPr>
        </a:p>
      </dgm:t>
    </dgm:pt>
    <dgm:pt modelId="{3817A629-A857-4146-8C1C-10640B2DC237}">
      <dgm:prSet phldrT="[Texto]"/>
      <dgm:spPr/>
      <dgm:t>
        <a:bodyPr/>
        <a:lstStyle/>
        <a:p>
          <a:pPr algn="l"/>
          <a:r>
            <a:rPr lang="es-MX" dirty="0">
              <a:latin typeface="Roboto Condensed" panose="02000000000000000000" pitchFamily="2" charset="0"/>
              <a:ea typeface="Roboto Condensed" panose="02000000000000000000" pitchFamily="2" charset="0"/>
            </a:rPr>
            <a:t>Público</a:t>
          </a:r>
        </a:p>
      </dgm:t>
    </dgm:pt>
    <dgm:pt modelId="{40E3F6EB-0D40-497E-BEB8-9F4A8891314A}" type="parTrans" cxnId="{A2FBFB88-6646-45D2-B143-A73ADE4EAB91}">
      <dgm:prSet/>
      <dgm:spPr/>
      <dgm:t>
        <a:bodyPr/>
        <a:lstStyle/>
        <a:p>
          <a:endParaRPr lang="es-MX">
            <a:latin typeface="Roboto Condensed" panose="02000000000000000000" pitchFamily="2" charset="0"/>
            <a:ea typeface="Roboto Condensed" panose="02000000000000000000" pitchFamily="2" charset="0"/>
          </a:endParaRPr>
        </a:p>
      </dgm:t>
    </dgm:pt>
    <dgm:pt modelId="{DD436FF3-20EA-4C9A-88CE-22A9EE085916}" type="sibTrans" cxnId="{A2FBFB88-6646-45D2-B143-A73ADE4EAB91}">
      <dgm:prSet/>
      <dgm:spPr/>
      <dgm:t>
        <a:bodyPr/>
        <a:lstStyle/>
        <a:p>
          <a:endParaRPr lang="es-MX">
            <a:latin typeface="Roboto Condensed" panose="02000000000000000000" pitchFamily="2" charset="0"/>
            <a:ea typeface="Roboto Condensed" panose="02000000000000000000" pitchFamily="2" charset="0"/>
          </a:endParaRPr>
        </a:p>
      </dgm:t>
    </dgm:pt>
    <dgm:pt modelId="{F222590C-A1F4-4244-A336-62B2D9C5C0F0}">
      <dgm:prSet phldrT="[Texto]"/>
      <dgm:spPr/>
      <dgm:t>
        <a:bodyPr/>
        <a:lstStyle/>
        <a:p>
          <a:pPr algn="just"/>
          <a:r>
            <a:rPr lang="es-MX" dirty="0">
              <a:latin typeface="Roboto Condensed" panose="02000000000000000000" pitchFamily="2" charset="0"/>
              <a:ea typeface="Roboto Condensed" panose="02000000000000000000" pitchFamily="2" charset="0"/>
            </a:rPr>
            <a:t>El gobierno de Aguascalientes utiliza una aplicación móvil para recopilar datos sobre seguridad, turismo y necesidades básicas con el fin de realizar análisis estadístico y atenderlas. </a:t>
          </a:r>
        </a:p>
      </dgm:t>
    </dgm:pt>
    <dgm:pt modelId="{80E92C45-1AA6-4A5A-B7E0-50D0B18811BE}" type="parTrans" cxnId="{0EBC5FBF-5F9B-46B8-B57C-2CA4FA5F2A16}">
      <dgm:prSet/>
      <dgm:spPr/>
      <dgm:t>
        <a:bodyPr/>
        <a:lstStyle/>
        <a:p>
          <a:endParaRPr lang="es-MX">
            <a:latin typeface="Roboto Condensed" panose="02000000000000000000" pitchFamily="2" charset="0"/>
            <a:ea typeface="Roboto Condensed" panose="02000000000000000000" pitchFamily="2" charset="0"/>
          </a:endParaRPr>
        </a:p>
      </dgm:t>
    </dgm:pt>
    <dgm:pt modelId="{EAF6642B-17C2-4028-B65C-A4EBE50C30D4}" type="sibTrans" cxnId="{0EBC5FBF-5F9B-46B8-B57C-2CA4FA5F2A16}">
      <dgm:prSet/>
      <dgm:spPr/>
      <dgm:t>
        <a:bodyPr/>
        <a:lstStyle/>
        <a:p>
          <a:endParaRPr lang="es-MX">
            <a:latin typeface="Roboto Condensed" panose="02000000000000000000" pitchFamily="2" charset="0"/>
            <a:ea typeface="Roboto Condensed" panose="02000000000000000000" pitchFamily="2" charset="0"/>
          </a:endParaRPr>
        </a:p>
      </dgm:t>
    </dgm:pt>
    <dgm:pt modelId="{E2065033-02A5-4101-8027-381570006D95}">
      <dgm:prSet phldrT="[Texto]"/>
      <dgm:spPr/>
      <dgm:t>
        <a:bodyPr/>
        <a:lstStyle/>
        <a:p>
          <a:pPr algn="l"/>
          <a:r>
            <a:rPr lang="es-MX" dirty="0">
              <a:latin typeface="Roboto Condensed" panose="02000000000000000000" pitchFamily="2" charset="0"/>
              <a:ea typeface="Roboto Condensed" panose="02000000000000000000" pitchFamily="2" charset="0"/>
            </a:rPr>
            <a:t>Privado</a:t>
          </a:r>
        </a:p>
      </dgm:t>
    </dgm:pt>
    <dgm:pt modelId="{073BB692-2225-4F6C-A843-C4126A66D883}" type="parTrans" cxnId="{78270EA7-D30D-4059-B40E-04CF4E08E549}">
      <dgm:prSet/>
      <dgm:spPr/>
      <dgm:t>
        <a:bodyPr/>
        <a:lstStyle/>
        <a:p>
          <a:endParaRPr lang="es-MX">
            <a:latin typeface="Roboto Condensed" panose="02000000000000000000" pitchFamily="2" charset="0"/>
            <a:ea typeface="Roboto Condensed" panose="02000000000000000000" pitchFamily="2" charset="0"/>
          </a:endParaRPr>
        </a:p>
      </dgm:t>
    </dgm:pt>
    <dgm:pt modelId="{4D52F334-1E2F-4B57-AE63-C6DE96D20920}" type="sibTrans" cxnId="{78270EA7-D30D-4059-B40E-04CF4E08E549}">
      <dgm:prSet/>
      <dgm:spPr/>
      <dgm:t>
        <a:bodyPr/>
        <a:lstStyle/>
        <a:p>
          <a:endParaRPr lang="es-MX">
            <a:latin typeface="Roboto Condensed" panose="02000000000000000000" pitchFamily="2" charset="0"/>
            <a:ea typeface="Roboto Condensed" panose="02000000000000000000" pitchFamily="2" charset="0"/>
          </a:endParaRPr>
        </a:p>
      </dgm:t>
    </dgm:pt>
    <dgm:pt modelId="{3753D82C-790D-478B-851E-BDFA72090CF3}">
      <dgm:prSet phldrT="[Texto]"/>
      <dgm:spPr/>
      <dgm:t>
        <a:bodyPr/>
        <a:lstStyle/>
        <a:p>
          <a:pPr algn="just"/>
          <a:r>
            <a:rPr lang="es-MX" dirty="0">
              <a:latin typeface="Roboto Condensed" panose="02000000000000000000" pitchFamily="2" charset="0"/>
              <a:ea typeface="Roboto Condensed" panose="02000000000000000000" pitchFamily="2" charset="0"/>
            </a:rPr>
            <a:t>La banca posee datos muy valiosos sobre comportamiento de usuarios. Las tarjetas de pago o las cuentas bancarias proporcionan un amplio abanico de datos acerca de los consumidores y los comerciantes. Con las </a:t>
          </a:r>
          <a:r>
            <a:rPr lang="es-MX" dirty="0" err="1">
              <a:latin typeface="Roboto Condensed" panose="02000000000000000000" pitchFamily="2" charset="0"/>
              <a:ea typeface="Roboto Condensed" panose="02000000000000000000" pitchFamily="2" charset="0"/>
            </a:rPr>
            <a:t>APIs</a:t>
          </a:r>
          <a:r>
            <a:rPr lang="es-MX" dirty="0">
              <a:latin typeface="Roboto Condensed" panose="02000000000000000000" pitchFamily="2" charset="0"/>
              <a:ea typeface="Roboto Condensed" panose="02000000000000000000" pitchFamily="2" charset="0"/>
            </a:rPr>
            <a:t> de BBVA, puedes tener acceso a esta información anónima y sacar conclusiones que beneficien a tu negocio.</a:t>
          </a:r>
        </a:p>
      </dgm:t>
    </dgm:pt>
    <dgm:pt modelId="{82E98326-E8F0-40BE-89C6-2C79BB8C49C5}" type="parTrans" cxnId="{220B6CF1-E839-4024-9659-33479F1DDC5B}">
      <dgm:prSet/>
      <dgm:spPr/>
      <dgm:t>
        <a:bodyPr/>
        <a:lstStyle/>
        <a:p>
          <a:endParaRPr lang="es-MX">
            <a:latin typeface="Roboto Condensed" panose="02000000000000000000" pitchFamily="2" charset="0"/>
            <a:ea typeface="Roboto Condensed" panose="02000000000000000000" pitchFamily="2" charset="0"/>
          </a:endParaRPr>
        </a:p>
      </dgm:t>
    </dgm:pt>
    <dgm:pt modelId="{3DA38A6D-4E77-43C7-B503-27F425CB6AF1}" type="sibTrans" cxnId="{220B6CF1-E839-4024-9659-33479F1DDC5B}">
      <dgm:prSet/>
      <dgm:spPr/>
      <dgm:t>
        <a:bodyPr/>
        <a:lstStyle/>
        <a:p>
          <a:endParaRPr lang="es-MX">
            <a:latin typeface="Roboto Condensed" panose="02000000000000000000" pitchFamily="2" charset="0"/>
            <a:ea typeface="Roboto Condensed" panose="02000000000000000000" pitchFamily="2" charset="0"/>
          </a:endParaRPr>
        </a:p>
      </dgm:t>
    </dgm:pt>
    <dgm:pt modelId="{7B7BD492-B97A-49F1-9EEA-E9837032F573}" type="pres">
      <dgm:prSet presAssocID="{94FD5213-1EB4-4958-A894-FF3BCDDF3FFB}" presName="linear" presStyleCnt="0">
        <dgm:presLayoutVars>
          <dgm:dir/>
          <dgm:resizeHandles val="exact"/>
        </dgm:presLayoutVars>
      </dgm:prSet>
      <dgm:spPr/>
    </dgm:pt>
    <dgm:pt modelId="{A89BDCB9-7198-4054-8116-734D9FA6C128}" type="pres">
      <dgm:prSet presAssocID="{8B20159E-40AA-4071-836E-5A70A53625D9}" presName="comp" presStyleCnt="0"/>
      <dgm:spPr/>
    </dgm:pt>
    <dgm:pt modelId="{A03C7C4A-9592-4B0A-B98D-9E7DD22C37C0}" type="pres">
      <dgm:prSet presAssocID="{8B20159E-40AA-4071-836E-5A70A53625D9}" presName="box" presStyleLbl="node1" presStyleIdx="0" presStyleCnt="3"/>
      <dgm:spPr/>
    </dgm:pt>
    <dgm:pt modelId="{D39BF5C7-17E3-4EB3-A698-B423A629276E}" type="pres">
      <dgm:prSet presAssocID="{8B20159E-40AA-4071-836E-5A70A53625D9}" presName="img" presStyleLbl="fgImgPlace1" presStyleIdx="0" presStyleCnt="3"/>
      <dgm:spPr>
        <a:blipFill>
          <a:blip xmlns:r="http://schemas.openxmlformats.org/officeDocument/2006/relationships" r:embed="rId1"/>
          <a:srcRect/>
          <a:stretch>
            <a:fillRect t="-21000" b="-21000"/>
          </a:stretch>
        </a:blipFill>
      </dgm:spPr>
    </dgm:pt>
    <dgm:pt modelId="{C12C013F-0D8E-4617-BF80-BFB969621152}" type="pres">
      <dgm:prSet presAssocID="{8B20159E-40AA-4071-836E-5A70A53625D9}" presName="text" presStyleLbl="node1" presStyleIdx="0" presStyleCnt="3">
        <dgm:presLayoutVars>
          <dgm:bulletEnabled val="1"/>
        </dgm:presLayoutVars>
      </dgm:prSet>
      <dgm:spPr/>
    </dgm:pt>
    <dgm:pt modelId="{D875834A-921E-4996-8D58-ABCEEDD602C3}" type="pres">
      <dgm:prSet presAssocID="{8AA43197-EE84-4A71-AF23-2FCD30D95791}" presName="spacer" presStyleCnt="0"/>
      <dgm:spPr/>
    </dgm:pt>
    <dgm:pt modelId="{A8407DD0-ADCE-4EC9-B87A-7DCA306382E4}" type="pres">
      <dgm:prSet presAssocID="{3817A629-A857-4146-8C1C-10640B2DC237}" presName="comp" presStyleCnt="0"/>
      <dgm:spPr/>
    </dgm:pt>
    <dgm:pt modelId="{B4259A14-330E-4AD6-BEB7-23839E5EA528}" type="pres">
      <dgm:prSet presAssocID="{3817A629-A857-4146-8C1C-10640B2DC237}" presName="box" presStyleLbl="node1" presStyleIdx="1" presStyleCnt="3"/>
      <dgm:spPr/>
    </dgm:pt>
    <dgm:pt modelId="{FBE5D8F4-407B-497F-AEC4-A5BD99D03224}" type="pres">
      <dgm:prSet presAssocID="{3817A629-A857-4146-8C1C-10640B2DC237}"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43000" b="-43000"/>
          </a:stretch>
        </a:blipFill>
      </dgm:spPr>
    </dgm:pt>
    <dgm:pt modelId="{A9C5E406-6964-4A0A-8D58-47C53270B0C3}" type="pres">
      <dgm:prSet presAssocID="{3817A629-A857-4146-8C1C-10640B2DC237}" presName="text" presStyleLbl="node1" presStyleIdx="1" presStyleCnt="3">
        <dgm:presLayoutVars>
          <dgm:bulletEnabled val="1"/>
        </dgm:presLayoutVars>
      </dgm:prSet>
      <dgm:spPr/>
    </dgm:pt>
    <dgm:pt modelId="{5D28CF39-CA60-4256-AD0A-6808DF19725C}" type="pres">
      <dgm:prSet presAssocID="{DD436FF3-20EA-4C9A-88CE-22A9EE085916}" presName="spacer" presStyleCnt="0"/>
      <dgm:spPr/>
    </dgm:pt>
    <dgm:pt modelId="{CA8746E1-D274-40F7-9CAC-051116C82BFA}" type="pres">
      <dgm:prSet presAssocID="{E2065033-02A5-4101-8027-381570006D95}" presName="comp" presStyleCnt="0"/>
      <dgm:spPr/>
    </dgm:pt>
    <dgm:pt modelId="{38975BE1-C657-413C-BA97-1C7790F66EAF}" type="pres">
      <dgm:prSet presAssocID="{E2065033-02A5-4101-8027-381570006D95}" presName="box" presStyleLbl="node1" presStyleIdx="2" presStyleCnt="3"/>
      <dgm:spPr/>
    </dgm:pt>
    <dgm:pt modelId="{701C6CB7-5A52-43A1-90A4-A76B4B0AC781}" type="pres">
      <dgm:prSet presAssocID="{E2065033-02A5-4101-8027-381570006D95}"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43000" b="-43000"/>
          </a:stretch>
        </a:blipFill>
      </dgm:spPr>
    </dgm:pt>
    <dgm:pt modelId="{247EECD1-0E4E-494C-818D-C064DBA2303F}" type="pres">
      <dgm:prSet presAssocID="{E2065033-02A5-4101-8027-381570006D95}" presName="text" presStyleLbl="node1" presStyleIdx="2" presStyleCnt="3">
        <dgm:presLayoutVars>
          <dgm:bulletEnabled val="1"/>
        </dgm:presLayoutVars>
      </dgm:prSet>
      <dgm:spPr/>
    </dgm:pt>
  </dgm:ptLst>
  <dgm:cxnLst>
    <dgm:cxn modelId="{5983C410-41BA-4DE4-81D9-2292E5000DD1}" type="presOf" srcId="{E2065033-02A5-4101-8027-381570006D95}" destId="{247EECD1-0E4E-494C-818D-C064DBA2303F}" srcOrd="1" destOrd="0" presId="urn:microsoft.com/office/officeart/2005/8/layout/vList4"/>
    <dgm:cxn modelId="{9FD9DF10-9C3D-495A-A4A0-5D9F19C40A8D}" type="presOf" srcId="{3817A629-A857-4146-8C1C-10640B2DC237}" destId="{A9C5E406-6964-4A0A-8D58-47C53270B0C3}" srcOrd="1" destOrd="0" presId="urn:microsoft.com/office/officeart/2005/8/layout/vList4"/>
    <dgm:cxn modelId="{AFFD3B12-FA64-44DB-98EA-B084A5778E3F}" type="presOf" srcId="{A470A697-8FEF-4BDA-B4D6-5BC435AF454B}" destId="{C12C013F-0D8E-4617-BF80-BFB969621152}" srcOrd="1" destOrd="1" presId="urn:microsoft.com/office/officeart/2005/8/layout/vList4"/>
    <dgm:cxn modelId="{D0962463-395D-41E7-872F-E349E143ACED}" type="presOf" srcId="{F222590C-A1F4-4244-A336-62B2D9C5C0F0}" destId="{A9C5E406-6964-4A0A-8D58-47C53270B0C3}" srcOrd="1" destOrd="1" presId="urn:microsoft.com/office/officeart/2005/8/layout/vList4"/>
    <dgm:cxn modelId="{DD2E6555-0E94-4749-AD1C-B485AF91B025}" type="presOf" srcId="{3753D82C-790D-478B-851E-BDFA72090CF3}" destId="{247EECD1-0E4E-494C-818D-C064DBA2303F}" srcOrd="1" destOrd="1" presId="urn:microsoft.com/office/officeart/2005/8/layout/vList4"/>
    <dgm:cxn modelId="{2D462557-1164-4C49-AC4C-8FEA41165FD0}" type="presOf" srcId="{8B20159E-40AA-4071-836E-5A70A53625D9}" destId="{C12C013F-0D8E-4617-BF80-BFB969621152}" srcOrd="1" destOrd="0" presId="urn:microsoft.com/office/officeart/2005/8/layout/vList4"/>
    <dgm:cxn modelId="{AD9EC67B-C113-4994-AB08-DCA339B9C2D9}" type="presOf" srcId="{A470A697-8FEF-4BDA-B4D6-5BC435AF454B}" destId="{A03C7C4A-9592-4B0A-B98D-9E7DD22C37C0}" srcOrd="0" destOrd="1" presId="urn:microsoft.com/office/officeart/2005/8/layout/vList4"/>
    <dgm:cxn modelId="{A2FBFB88-6646-45D2-B143-A73ADE4EAB91}" srcId="{94FD5213-1EB4-4958-A894-FF3BCDDF3FFB}" destId="{3817A629-A857-4146-8C1C-10640B2DC237}" srcOrd="1" destOrd="0" parTransId="{40E3F6EB-0D40-497E-BEB8-9F4A8891314A}" sibTransId="{DD436FF3-20EA-4C9A-88CE-22A9EE085916}"/>
    <dgm:cxn modelId="{9ECFAF94-94A2-4A00-9D62-DC286C391989}" srcId="{94FD5213-1EB4-4958-A894-FF3BCDDF3FFB}" destId="{8B20159E-40AA-4071-836E-5A70A53625D9}" srcOrd="0" destOrd="0" parTransId="{BA5E8250-0039-43C8-A4BF-D926ED308EB6}" sibTransId="{8AA43197-EE84-4A71-AF23-2FCD30D95791}"/>
    <dgm:cxn modelId="{78270EA7-D30D-4059-B40E-04CF4E08E549}" srcId="{94FD5213-1EB4-4958-A894-FF3BCDDF3FFB}" destId="{E2065033-02A5-4101-8027-381570006D95}" srcOrd="2" destOrd="0" parTransId="{073BB692-2225-4F6C-A843-C4126A66D883}" sibTransId="{4D52F334-1E2F-4B57-AE63-C6DE96D20920}"/>
    <dgm:cxn modelId="{C6A978A8-2E5D-4912-88E9-147F5ADF91D4}" type="presOf" srcId="{F222590C-A1F4-4244-A336-62B2D9C5C0F0}" destId="{B4259A14-330E-4AD6-BEB7-23839E5EA528}" srcOrd="0" destOrd="1" presId="urn:microsoft.com/office/officeart/2005/8/layout/vList4"/>
    <dgm:cxn modelId="{0EBC5FBF-5F9B-46B8-B57C-2CA4FA5F2A16}" srcId="{3817A629-A857-4146-8C1C-10640B2DC237}" destId="{F222590C-A1F4-4244-A336-62B2D9C5C0F0}" srcOrd="0" destOrd="0" parTransId="{80E92C45-1AA6-4A5A-B7E0-50D0B18811BE}" sibTransId="{EAF6642B-17C2-4028-B65C-A4EBE50C30D4}"/>
    <dgm:cxn modelId="{A09CF1C2-69E8-4322-8823-204AC6E4A01F}" type="presOf" srcId="{8B20159E-40AA-4071-836E-5A70A53625D9}" destId="{A03C7C4A-9592-4B0A-B98D-9E7DD22C37C0}" srcOrd="0" destOrd="0" presId="urn:microsoft.com/office/officeart/2005/8/layout/vList4"/>
    <dgm:cxn modelId="{735445D4-2294-4935-B56F-DAC72E4856FF}" type="presOf" srcId="{3753D82C-790D-478B-851E-BDFA72090CF3}" destId="{38975BE1-C657-413C-BA97-1C7790F66EAF}" srcOrd="0" destOrd="1" presId="urn:microsoft.com/office/officeart/2005/8/layout/vList4"/>
    <dgm:cxn modelId="{49837FD4-1F43-459E-B7AF-6A492E50FD74}" type="presOf" srcId="{3817A629-A857-4146-8C1C-10640B2DC237}" destId="{B4259A14-330E-4AD6-BEB7-23839E5EA528}" srcOrd="0" destOrd="0" presId="urn:microsoft.com/office/officeart/2005/8/layout/vList4"/>
    <dgm:cxn modelId="{A7BBD9D4-BF6D-4FD0-965E-CE16D295BC42}" type="presOf" srcId="{E2065033-02A5-4101-8027-381570006D95}" destId="{38975BE1-C657-413C-BA97-1C7790F66EAF}" srcOrd="0" destOrd="0" presId="urn:microsoft.com/office/officeart/2005/8/layout/vList4"/>
    <dgm:cxn modelId="{53B2BFDE-5DE1-47EC-BFA0-3DB025046864}" srcId="{8B20159E-40AA-4071-836E-5A70A53625D9}" destId="{A470A697-8FEF-4BDA-B4D6-5BC435AF454B}" srcOrd="0" destOrd="0" parTransId="{3D034929-ED03-4117-8C39-F60DD7F3E9AC}" sibTransId="{6F2DC3E7-A1C0-40EC-AC5A-0CA5DD7E334E}"/>
    <dgm:cxn modelId="{220B6CF1-E839-4024-9659-33479F1DDC5B}" srcId="{E2065033-02A5-4101-8027-381570006D95}" destId="{3753D82C-790D-478B-851E-BDFA72090CF3}" srcOrd="0" destOrd="0" parTransId="{82E98326-E8F0-40BE-89C6-2C79BB8C49C5}" sibTransId="{3DA38A6D-4E77-43C7-B503-27F425CB6AF1}"/>
    <dgm:cxn modelId="{BBC48CF7-A20C-4371-84B4-E8338B03EF90}" type="presOf" srcId="{94FD5213-1EB4-4958-A894-FF3BCDDF3FFB}" destId="{7B7BD492-B97A-49F1-9EEA-E9837032F573}" srcOrd="0" destOrd="0" presId="urn:microsoft.com/office/officeart/2005/8/layout/vList4"/>
    <dgm:cxn modelId="{4EB5AC35-CF02-48E7-825C-6F2BC19F7936}" type="presParOf" srcId="{7B7BD492-B97A-49F1-9EEA-E9837032F573}" destId="{A89BDCB9-7198-4054-8116-734D9FA6C128}" srcOrd="0" destOrd="0" presId="urn:microsoft.com/office/officeart/2005/8/layout/vList4"/>
    <dgm:cxn modelId="{8F6823EF-748B-4C21-8CD3-56566BBB5849}" type="presParOf" srcId="{A89BDCB9-7198-4054-8116-734D9FA6C128}" destId="{A03C7C4A-9592-4B0A-B98D-9E7DD22C37C0}" srcOrd="0" destOrd="0" presId="urn:microsoft.com/office/officeart/2005/8/layout/vList4"/>
    <dgm:cxn modelId="{9805AA53-2D36-43F1-9850-E1148C79D9AC}" type="presParOf" srcId="{A89BDCB9-7198-4054-8116-734D9FA6C128}" destId="{D39BF5C7-17E3-4EB3-A698-B423A629276E}" srcOrd="1" destOrd="0" presId="urn:microsoft.com/office/officeart/2005/8/layout/vList4"/>
    <dgm:cxn modelId="{C6D7F217-D7C5-403C-93A2-1ED001E6D582}" type="presParOf" srcId="{A89BDCB9-7198-4054-8116-734D9FA6C128}" destId="{C12C013F-0D8E-4617-BF80-BFB969621152}" srcOrd="2" destOrd="0" presId="urn:microsoft.com/office/officeart/2005/8/layout/vList4"/>
    <dgm:cxn modelId="{3970F086-B35D-4422-AAD7-8D50B22B25DF}" type="presParOf" srcId="{7B7BD492-B97A-49F1-9EEA-E9837032F573}" destId="{D875834A-921E-4996-8D58-ABCEEDD602C3}" srcOrd="1" destOrd="0" presId="urn:microsoft.com/office/officeart/2005/8/layout/vList4"/>
    <dgm:cxn modelId="{C520DB2A-DFCE-4AE2-AF71-D17653232C9D}" type="presParOf" srcId="{7B7BD492-B97A-49F1-9EEA-E9837032F573}" destId="{A8407DD0-ADCE-4EC9-B87A-7DCA306382E4}" srcOrd="2" destOrd="0" presId="urn:microsoft.com/office/officeart/2005/8/layout/vList4"/>
    <dgm:cxn modelId="{143CAA3B-AD36-4126-B427-8B592615F24E}" type="presParOf" srcId="{A8407DD0-ADCE-4EC9-B87A-7DCA306382E4}" destId="{B4259A14-330E-4AD6-BEB7-23839E5EA528}" srcOrd="0" destOrd="0" presId="urn:microsoft.com/office/officeart/2005/8/layout/vList4"/>
    <dgm:cxn modelId="{E5A05869-7B5A-4D7D-9A51-8333B4B4E01E}" type="presParOf" srcId="{A8407DD0-ADCE-4EC9-B87A-7DCA306382E4}" destId="{FBE5D8F4-407B-497F-AEC4-A5BD99D03224}" srcOrd="1" destOrd="0" presId="urn:microsoft.com/office/officeart/2005/8/layout/vList4"/>
    <dgm:cxn modelId="{07B207C9-DFDA-49D1-8FE7-5A90FB9988F4}" type="presParOf" srcId="{A8407DD0-ADCE-4EC9-B87A-7DCA306382E4}" destId="{A9C5E406-6964-4A0A-8D58-47C53270B0C3}" srcOrd="2" destOrd="0" presId="urn:microsoft.com/office/officeart/2005/8/layout/vList4"/>
    <dgm:cxn modelId="{531300E6-2294-42C6-A28A-E31B58754203}" type="presParOf" srcId="{7B7BD492-B97A-49F1-9EEA-E9837032F573}" destId="{5D28CF39-CA60-4256-AD0A-6808DF19725C}" srcOrd="3" destOrd="0" presId="urn:microsoft.com/office/officeart/2005/8/layout/vList4"/>
    <dgm:cxn modelId="{5EB4B572-783D-47B0-AF8C-A1051E10AFBC}" type="presParOf" srcId="{7B7BD492-B97A-49F1-9EEA-E9837032F573}" destId="{CA8746E1-D274-40F7-9CAC-051116C82BFA}" srcOrd="4" destOrd="0" presId="urn:microsoft.com/office/officeart/2005/8/layout/vList4"/>
    <dgm:cxn modelId="{3651F490-0A6E-464F-BCB2-628522DA926E}" type="presParOf" srcId="{CA8746E1-D274-40F7-9CAC-051116C82BFA}" destId="{38975BE1-C657-413C-BA97-1C7790F66EAF}" srcOrd="0" destOrd="0" presId="urn:microsoft.com/office/officeart/2005/8/layout/vList4"/>
    <dgm:cxn modelId="{5C760520-2D7F-4C43-98C8-7A439841D3E0}" type="presParOf" srcId="{CA8746E1-D274-40F7-9CAC-051116C82BFA}" destId="{701C6CB7-5A52-43A1-90A4-A76B4B0AC781}" srcOrd="1" destOrd="0" presId="urn:microsoft.com/office/officeart/2005/8/layout/vList4"/>
    <dgm:cxn modelId="{BF88ADDC-0670-4942-933B-E97EA14736C0}" type="presParOf" srcId="{CA8746E1-D274-40F7-9CAC-051116C82BFA}" destId="{247EECD1-0E4E-494C-818D-C064DBA2303F}"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FBBAA-0469-49AC-8379-DABE0287A5BC}">
      <dsp:nvSpPr>
        <dsp:cNvPr id="0" name=""/>
        <dsp:cNvSpPr/>
      </dsp:nvSpPr>
      <dsp:spPr>
        <a:xfrm>
          <a:off x="1287015" y="2709333"/>
          <a:ext cx="674064" cy="1690513"/>
        </a:xfrm>
        <a:custGeom>
          <a:avLst/>
          <a:gdLst/>
          <a:ahLst/>
          <a:cxnLst/>
          <a:rect l="0" t="0" r="0" b="0"/>
          <a:pathLst>
            <a:path>
              <a:moveTo>
                <a:pt x="0" y="0"/>
              </a:moveTo>
              <a:lnTo>
                <a:pt x="337032" y="0"/>
              </a:lnTo>
              <a:lnTo>
                <a:pt x="337032" y="1690513"/>
              </a:lnTo>
              <a:lnTo>
                <a:pt x="674064" y="16905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MX" sz="600" kern="1200"/>
        </a:p>
      </dsp:txBody>
      <dsp:txXfrm>
        <a:off x="1578549" y="3509091"/>
        <a:ext cx="90997" cy="90997"/>
      </dsp:txXfrm>
    </dsp:sp>
    <dsp:sp modelId="{C10DB09C-802C-4D30-BC4F-B7851C2B90ED}">
      <dsp:nvSpPr>
        <dsp:cNvPr id="0" name=""/>
        <dsp:cNvSpPr/>
      </dsp:nvSpPr>
      <dsp:spPr>
        <a:xfrm>
          <a:off x="1287015" y="2663613"/>
          <a:ext cx="674064" cy="91440"/>
        </a:xfrm>
        <a:custGeom>
          <a:avLst/>
          <a:gdLst/>
          <a:ahLst/>
          <a:cxnLst/>
          <a:rect l="0" t="0" r="0" b="0"/>
          <a:pathLst>
            <a:path>
              <a:moveTo>
                <a:pt x="0" y="45720"/>
              </a:moveTo>
              <a:lnTo>
                <a:pt x="674064"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07196" y="2692481"/>
        <a:ext cx="33703" cy="33703"/>
      </dsp:txXfrm>
    </dsp:sp>
    <dsp:sp modelId="{A654B17B-ED11-4960-BBAA-7B220CC20EDE}">
      <dsp:nvSpPr>
        <dsp:cNvPr id="0" name=""/>
        <dsp:cNvSpPr/>
      </dsp:nvSpPr>
      <dsp:spPr>
        <a:xfrm>
          <a:off x="1287015" y="1018819"/>
          <a:ext cx="674064" cy="1690513"/>
        </a:xfrm>
        <a:custGeom>
          <a:avLst/>
          <a:gdLst/>
          <a:ahLst/>
          <a:cxnLst/>
          <a:rect l="0" t="0" r="0" b="0"/>
          <a:pathLst>
            <a:path>
              <a:moveTo>
                <a:pt x="0" y="1690513"/>
              </a:moveTo>
              <a:lnTo>
                <a:pt x="337032" y="1690513"/>
              </a:lnTo>
              <a:lnTo>
                <a:pt x="337032" y="0"/>
              </a:lnTo>
              <a:lnTo>
                <a:pt x="67406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MX" sz="600" kern="1200"/>
        </a:p>
      </dsp:txBody>
      <dsp:txXfrm>
        <a:off x="1578549" y="1818577"/>
        <a:ext cx="90997" cy="90997"/>
      </dsp:txXfrm>
    </dsp:sp>
    <dsp:sp modelId="{1729D471-5028-4533-A444-7A6F85C56959}">
      <dsp:nvSpPr>
        <dsp:cNvPr id="0" name=""/>
        <dsp:cNvSpPr/>
      </dsp:nvSpPr>
      <dsp:spPr>
        <a:xfrm rot="16200000">
          <a:off x="-1930797" y="2195565"/>
          <a:ext cx="5408088" cy="1027536"/>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s-MX" sz="3700" kern="1200" dirty="0"/>
            <a:t>BUSINESS INTELLIGENCE</a:t>
          </a:r>
        </a:p>
      </dsp:txBody>
      <dsp:txXfrm>
        <a:off x="-1930797" y="2195565"/>
        <a:ext cx="5408088" cy="1027536"/>
      </dsp:txXfrm>
    </dsp:sp>
    <dsp:sp modelId="{EC111105-9296-4987-95DD-29DC26B5D068}">
      <dsp:nvSpPr>
        <dsp:cNvPr id="0" name=""/>
        <dsp:cNvSpPr/>
      </dsp:nvSpPr>
      <dsp:spPr>
        <a:xfrm>
          <a:off x="1961079" y="302004"/>
          <a:ext cx="9788962" cy="1433629"/>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MX" sz="2400" kern="1200" dirty="0">
              <a:latin typeface="Roboto Condensed" panose="02000000000000000000" pitchFamily="2" charset="0"/>
              <a:ea typeface="Roboto Condensed" panose="02000000000000000000" pitchFamily="2" charset="0"/>
            </a:rPr>
            <a:t>Es la habilidad para transformar los datos en información, y la información en conocimiento, de forma que se pueda optimizar el proceso de toma de decisiones en los negocios.</a:t>
          </a:r>
          <a:endParaRPr lang="es-MX" sz="2400" kern="1200" dirty="0"/>
        </a:p>
      </dsp:txBody>
      <dsp:txXfrm>
        <a:off x="1961079" y="302004"/>
        <a:ext cx="9788962" cy="1433629"/>
      </dsp:txXfrm>
    </dsp:sp>
    <dsp:sp modelId="{67065393-1F3D-47FF-B6AF-1739DBAA8519}">
      <dsp:nvSpPr>
        <dsp:cNvPr id="0" name=""/>
        <dsp:cNvSpPr/>
      </dsp:nvSpPr>
      <dsp:spPr>
        <a:xfrm>
          <a:off x="1961079" y="1992518"/>
          <a:ext cx="9788962" cy="1433629"/>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MX" sz="2400" kern="1200" dirty="0">
              <a:latin typeface="Roboto Condensed" panose="02000000000000000000" pitchFamily="2" charset="0"/>
              <a:ea typeface="Roboto Condensed" panose="02000000000000000000" pitchFamily="2" charset="0"/>
            </a:rPr>
            <a:t>Actúa como un factor estratégico para una empresa, generando una potencial ventaja competitiva, que no es otra que proporcionar información privilegiada para responder a los problemas de negocio</a:t>
          </a:r>
          <a:endParaRPr lang="es-MX" sz="2400" kern="1200" dirty="0"/>
        </a:p>
      </dsp:txBody>
      <dsp:txXfrm>
        <a:off x="1961079" y="1992518"/>
        <a:ext cx="9788962" cy="1433629"/>
      </dsp:txXfrm>
    </dsp:sp>
    <dsp:sp modelId="{E6168D83-8C91-4F02-85BF-F708436A0C55}">
      <dsp:nvSpPr>
        <dsp:cNvPr id="0" name=""/>
        <dsp:cNvSpPr/>
      </dsp:nvSpPr>
      <dsp:spPr>
        <a:xfrm>
          <a:off x="1961079" y="3683032"/>
          <a:ext cx="9788962" cy="1433629"/>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MX" sz="2400" kern="1200" dirty="0">
              <a:latin typeface="Roboto Condensed" panose="02000000000000000000" pitchFamily="2" charset="0"/>
              <a:ea typeface="Roboto Condensed" panose="02000000000000000000" pitchFamily="2" charset="0"/>
            </a:rPr>
            <a:t>Entrada a nuevos mercados, promociones u ofertas de productos, control financiero, optimización de costes, planificación de la producción, análisis de perfiles de clientes, rentabilidad de un producto, etc.</a:t>
          </a:r>
          <a:endParaRPr lang="es-MX" sz="2400" kern="1200" dirty="0"/>
        </a:p>
      </dsp:txBody>
      <dsp:txXfrm>
        <a:off x="1961079" y="3683032"/>
        <a:ext cx="9788962" cy="1433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FF24D-5F1D-45AB-8F3C-27A079C72448}">
      <dsp:nvSpPr>
        <dsp:cNvPr id="0" name=""/>
        <dsp:cNvSpPr/>
      </dsp:nvSpPr>
      <dsp:spPr>
        <a:xfrm>
          <a:off x="4297" y="1147"/>
          <a:ext cx="11949411" cy="255058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a:latin typeface="Roboto Condensed" panose="02000000000000000000" pitchFamily="2" charset="0"/>
              <a:ea typeface="Roboto Condensed" panose="02000000000000000000" pitchFamily="2" charset="0"/>
            </a:rPr>
            <a:t>Las herramientas de inteligencia empresarial se basan en la utilización de un sistema de información complejo que utiliza datos extraídos de:</a:t>
          </a:r>
          <a:endParaRPr lang="es-MX" sz="2800" kern="1200" dirty="0">
            <a:latin typeface="Roboto Condensed" panose="02000000000000000000" pitchFamily="2" charset="0"/>
            <a:ea typeface="Roboto Condensed" panose="02000000000000000000" pitchFamily="2" charset="0"/>
          </a:endParaRPr>
        </a:p>
      </dsp:txBody>
      <dsp:txXfrm>
        <a:off x="79001" y="75851"/>
        <a:ext cx="11800003" cy="2401175"/>
      </dsp:txXfrm>
    </dsp:sp>
    <dsp:sp modelId="{3501653A-1D11-465C-8617-CAAE803FC844}">
      <dsp:nvSpPr>
        <dsp:cNvPr id="0" name=""/>
        <dsp:cNvSpPr/>
      </dsp:nvSpPr>
      <dsp:spPr>
        <a:xfrm>
          <a:off x="4297" y="2866936"/>
          <a:ext cx="3771910" cy="255058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dirty="0">
              <a:latin typeface="Roboto Condensed" panose="02000000000000000000" pitchFamily="2" charset="0"/>
              <a:ea typeface="Roboto Condensed" panose="02000000000000000000" pitchFamily="2" charset="0"/>
            </a:rPr>
            <a:t>Información relacionada con la empresa proveniente del exterior y/o interior.</a:t>
          </a:r>
        </a:p>
      </dsp:txBody>
      <dsp:txXfrm>
        <a:off x="79001" y="2941640"/>
        <a:ext cx="3622502" cy="2401175"/>
      </dsp:txXfrm>
    </dsp:sp>
    <dsp:sp modelId="{AE766934-D259-42E8-B671-1B8DCBC9CE94}">
      <dsp:nvSpPr>
        <dsp:cNvPr id="0" name=""/>
        <dsp:cNvSpPr/>
      </dsp:nvSpPr>
      <dsp:spPr>
        <a:xfrm>
          <a:off x="4093047" y="2866936"/>
          <a:ext cx="3771910" cy="255058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Wingdings" panose="05000000000000000000" pitchFamily="2" charset="2"/>
            <a:buNone/>
          </a:pPr>
          <a:r>
            <a:rPr lang="es-MX" sz="2800" kern="1200">
              <a:latin typeface="Roboto Condensed" panose="02000000000000000000" pitchFamily="2" charset="0"/>
              <a:ea typeface="Roboto Condensed" panose="02000000000000000000" pitchFamily="2" charset="0"/>
            </a:rPr>
            <a:t>Datos económicos.</a:t>
          </a:r>
          <a:endParaRPr lang="es-MX" sz="2800" kern="1200" dirty="0">
            <a:latin typeface="Roboto Condensed" panose="02000000000000000000" pitchFamily="2" charset="0"/>
            <a:ea typeface="Roboto Condensed" panose="02000000000000000000" pitchFamily="2" charset="0"/>
          </a:endParaRPr>
        </a:p>
      </dsp:txBody>
      <dsp:txXfrm>
        <a:off x="4167751" y="2941640"/>
        <a:ext cx="3622502" cy="2401175"/>
      </dsp:txXfrm>
    </dsp:sp>
    <dsp:sp modelId="{9CD5817B-7D7D-4B27-8941-F53E87903089}">
      <dsp:nvSpPr>
        <dsp:cNvPr id="0" name=""/>
        <dsp:cNvSpPr/>
      </dsp:nvSpPr>
      <dsp:spPr>
        <a:xfrm>
          <a:off x="8181798" y="2866936"/>
          <a:ext cx="3771910" cy="255058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a:latin typeface="Roboto Condensed" panose="02000000000000000000" pitchFamily="2" charset="0"/>
              <a:ea typeface="Roboto Condensed" panose="02000000000000000000" pitchFamily="2" charset="0"/>
            </a:rPr>
            <a:t>Los sistemas de producción.</a:t>
          </a:r>
          <a:endParaRPr lang="es-MX" sz="2800" kern="1200" dirty="0">
            <a:latin typeface="Roboto Condensed" panose="02000000000000000000" pitchFamily="2" charset="0"/>
            <a:ea typeface="Roboto Condensed" panose="02000000000000000000" pitchFamily="2" charset="0"/>
          </a:endParaRPr>
        </a:p>
      </dsp:txBody>
      <dsp:txXfrm>
        <a:off x="8256502" y="2941640"/>
        <a:ext cx="3622502" cy="2401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906C7-DA21-4A97-A225-580D0CBE044D}">
      <dsp:nvSpPr>
        <dsp:cNvPr id="0" name=""/>
        <dsp:cNvSpPr/>
      </dsp:nvSpPr>
      <dsp:spPr>
        <a:xfrm rot="16200000">
          <a:off x="-753567" y="755014"/>
          <a:ext cx="5271744" cy="3761715"/>
        </a:xfrm>
        <a:prstGeom prst="flowChartManualOperation">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s-MX" sz="2000" kern="1200" dirty="0">
              <a:latin typeface="Roboto Condensed" panose="02000000000000000000" pitchFamily="2" charset="0"/>
              <a:ea typeface="Roboto Condensed" panose="02000000000000000000" pitchFamily="2" charset="0"/>
            </a:rPr>
            <a:t>Lo que hace que Big Data sea tan útil es que proporciona respuestas a muchas preguntas que las empresas ni siquiera sabían que tenían. Proporciona un punto de referencia. Los datos pueden ser moldeados de cualquier manera. Al hacerlo, las organizaciones son capaces de identificar problemas.</a:t>
          </a:r>
        </a:p>
      </dsp:txBody>
      <dsp:txXfrm rot="5400000">
        <a:off x="1448" y="1054348"/>
        <a:ext cx="3761715" cy="3163046"/>
      </dsp:txXfrm>
    </dsp:sp>
    <dsp:sp modelId="{7A6D334E-BA05-4781-A07A-3D972751E379}">
      <dsp:nvSpPr>
        <dsp:cNvPr id="0" name=""/>
        <dsp:cNvSpPr/>
      </dsp:nvSpPr>
      <dsp:spPr>
        <a:xfrm rot="16200000">
          <a:off x="3290276" y="755014"/>
          <a:ext cx="5271744" cy="3761715"/>
        </a:xfrm>
        <a:prstGeom prst="flowChartManualOperation">
          <a:avLst/>
        </a:prstGeom>
        <a:solidFill>
          <a:schemeClr val="accent5">
            <a:hueOff val="3359558"/>
            <a:satOff val="945"/>
            <a:lumOff val="-1353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s-MX" sz="2000" kern="1200" dirty="0">
              <a:latin typeface="Roboto Condensed" panose="02000000000000000000" pitchFamily="2" charset="0"/>
              <a:ea typeface="Roboto Condensed" panose="02000000000000000000" pitchFamily="2" charset="0"/>
            </a:rPr>
            <a:t>La recopilación de grandes cantidades de datos y la búsqueda de tendencias dentro permiten que las empresas se muevan mucho más rápidamente, de manera eficiente. También les permite eliminar las áreas problemáticas antes de que los problemas acaben con sus beneficios o su reputación</a:t>
          </a:r>
        </a:p>
      </dsp:txBody>
      <dsp:txXfrm rot="5400000">
        <a:off x="4045291" y="1054348"/>
        <a:ext cx="3761715" cy="3163046"/>
      </dsp:txXfrm>
    </dsp:sp>
    <dsp:sp modelId="{68A99F57-47D3-4137-8A45-A380986BBC12}">
      <dsp:nvSpPr>
        <dsp:cNvPr id="0" name=""/>
        <dsp:cNvSpPr/>
      </dsp:nvSpPr>
      <dsp:spPr>
        <a:xfrm rot="16200000">
          <a:off x="7334119" y="755014"/>
          <a:ext cx="5271744" cy="3761715"/>
        </a:xfrm>
        <a:prstGeom prst="flowChartManualOperation">
          <a:avLst/>
        </a:prstGeom>
        <a:solidFill>
          <a:schemeClr val="accent5">
            <a:hueOff val="6719117"/>
            <a:satOff val="1889"/>
            <a:lumOff val="-2706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s-MX" sz="2000" kern="1200" dirty="0">
              <a:latin typeface="Roboto Condensed" panose="02000000000000000000" pitchFamily="2" charset="0"/>
              <a:ea typeface="Roboto Condensed" panose="02000000000000000000" pitchFamily="2" charset="0"/>
            </a:rPr>
            <a:t>El análisis de Big Data ayuda a las organizaciones a aprovechar sus datos y utilizarlos para identificar nuevas oportunidades. Eso, a su vez, conduce a movimientos de negocios más inteligentes, operaciones más eficientes, mayores ganancias y clientes más felices.</a:t>
          </a:r>
        </a:p>
      </dsp:txBody>
      <dsp:txXfrm rot="5400000">
        <a:off x="8089134" y="1054348"/>
        <a:ext cx="3761715" cy="31630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5CF89-C83C-425B-91C7-C5A5AF6B9992}">
      <dsp:nvSpPr>
        <dsp:cNvPr id="0" name=""/>
        <dsp:cNvSpPr/>
      </dsp:nvSpPr>
      <dsp:spPr>
        <a:xfrm>
          <a:off x="0" y="4406154"/>
          <a:ext cx="11852296" cy="1446198"/>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solidFill>
                <a:srgbClr val="FFFF00"/>
              </a:solidFill>
              <a:latin typeface="Roboto Condensed" panose="02000000000000000000" pitchFamily="2" charset="0"/>
              <a:ea typeface="Roboto Condensed" panose="02000000000000000000" pitchFamily="2" charset="0"/>
            </a:rPr>
            <a:t>Nuevos productos y servicios. </a:t>
          </a:r>
          <a:r>
            <a:rPr lang="es-MX" sz="2400" b="0" i="0" kern="1200" dirty="0">
              <a:latin typeface="Roboto Condensed" panose="02000000000000000000" pitchFamily="2" charset="0"/>
              <a:ea typeface="Roboto Condensed" panose="02000000000000000000" pitchFamily="2" charset="0"/>
            </a:rPr>
            <a:t>Con la capacidad de medir las necesidades de los clientes y la satisfacción a través de análisis viene el poder de dar a los clientes lo que quieren. Con la analítica de Big Data, más empresas están creando nuevos productos para satisfacer las necesidades de los clientes.</a:t>
          </a:r>
          <a:endParaRPr lang="es-MX" sz="2400" b="0" kern="1200" dirty="0">
            <a:latin typeface="Roboto Condensed" panose="02000000000000000000" pitchFamily="2" charset="0"/>
            <a:ea typeface="Roboto Condensed" panose="02000000000000000000" pitchFamily="2" charset="0"/>
          </a:endParaRPr>
        </a:p>
      </dsp:txBody>
      <dsp:txXfrm>
        <a:off x="0" y="4406154"/>
        <a:ext cx="11852296" cy="1446198"/>
      </dsp:txXfrm>
    </dsp:sp>
    <dsp:sp modelId="{15F7928F-6319-42AD-BCF7-D2F9DE6ADDD0}">
      <dsp:nvSpPr>
        <dsp:cNvPr id="0" name=""/>
        <dsp:cNvSpPr/>
      </dsp:nvSpPr>
      <dsp:spPr>
        <a:xfrm rot="10800000">
          <a:off x="0" y="2203594"/>
          <a:ext cx="11852296" cy="2224252"/>
        </a:xfrm>
        <a:prstGeom prst="upArrowCallout">
          <a:avLst/>
        </a:prstGeom>
        <a:solidFill>
          <a:schemeClr val="accent4">
            <a:hueOff val="1754093"/>
            <a:satOff val="4262"/>
            <a:lumOff val="696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solidFill>
                <a:srgbClr val="FFFF00"/>
              </a:solidFill>
              <a:latin typeface="Roboto Condensed" panose="02000000000000000000" pitchFamily="2" charset="0"/>
              <a:ea typeface="Roboto Condensed" panose="02000000000000000000" pitchFamily="2" charset="0"/>
            </a:rPr>
            <a:t>Más rápido, mejor toma de decisiones. </a:t>
          </a:r>
          <a:r>
            <a:rPr lang="es-MX" sz="2400" b="0" i="0" kern="1200" dirty="0">
              <a:latin typeface="Roboto Condensed" panose="02000000000000000000" pitchFamily="2" charset="0"/>
              <a:ea typeface="Roboto Condensed" panose="02000000000000000000" pitchFamily="2" charset="0"/>
            </a:rPr>
            <a:t>Con la capacidad de analizar nuevas fuentes de datos, las empresas pueden analizar la información inmediatamente y tomar decisiones basadas en lo que han aprendido.</a:t>
          </a:r>
          <a:endParaRPr lang="es-MX" sz="2400" b="0" kern="1200" dirty="0">
            <a:latin typeface="Roboto Condensed" panose="02000000000000000000" pitchFamily="2" charset="0"/>
            <a:ea typeface="Roboto Condensed" panose="02000000000000000000" pitchFamily="2" charset="0"/>
          </a:endParaRPr>
        </a:p>
      </dsp:txBody>
      <dsp:txXfrm rot="10800000">
        <a:off x="0" y="2203594"/>
        <a:ext cx="11852296" cy="1445252"/>
      </dsp:txXfrm>
    </dsp:sp>
    <dsp:sp modelId="{7497ED75-7F1D-490D-8716-207A0162FDB4}">
      <dsp:nvSpPr>
        <dsp:cNvPr id="0" name=""/>
        <dsp:cNvSpPr/>
      </dsp:nvSpPr>
      <dsp:spPr>
        <a:xfrm rot="10800000">
          <a:off x="0" y="1034"/>
          <a:ext cx="11852296" cy="2224252"/>
        </a:xfrm>
        <a:prstGeom prst="upArrowCallout">
          <a:avLst/>
        </a:prstGeom>
        <a:solidFill>
          <a:schemeClr val="accent4">
            <a:hueOff val="3508185"/>
            <a:satOff val="8525"/>
            <a:lumOff val="1392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solidFill>
                <a:srgbClr val="FFFF00"/>
              </a:solidFill>
              <a:latin typeface="Roboto Condensed" panose="02000000000000000000" pitchFamily="2" charset="0"/>
              <a:ea typeface="Roboto Condensed" panose="02000000000000000000" pitchFamily="2" charset="0"/>
            </a:rPr>
            <a:t>Reducción de coste. </a:t>
          </a:r>
          <a:r>
            <a:rPr lang="es-MX" sz="2400" b="0" i="0" kern="1200" dirty="0">
              <a:latin typeface="Roboto Condensed" panose="02000000000000000000" pitchFamily="2" charset="0"/>
              <a:ea typeface="Roboto Condensed" panose="02000000000000000000" pitchFamily="2" charset="0"/>
            </a:rPr>
            <a:t>Las grandes tecnologías de datos, y el análisis basado en la nube, aportan importantes ventajas en términos de costes cuando se trata de almacenar grandes cantidades de datos, además de identificar maneras más eficientes de hacer negocios.</a:t>
          </a:r>
          <a:endParaRPr lang="es-MX" sz="2400" b="0" kern="1200" dirty="0">
            <a:latin typeface="Roboto Condensed" panose="02000000000000000000" pitchFamily="2" charset="0"/>
            <a:ea typeface="Roboto Condensed" panose="02000000000000000000" pitchFamily="2" charset="0"/>
          </a:endParaRPr>
        </a:p>
      </dsp:txBody>
      <dsp:txXfrm rot="10800000">
        <a:off x="0" y="1034"/>
        <a:ext cx="11852296" cy="1445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C7C4A-9592-4B0A-B98D-9E7DD22C37C0}">
      <dsp:nvSpPr>
        <dsp:cNvPr id="0" name=""/>
        <dsp:cNvSpPr/>
      </dsp:nvSpPr>
      <dsp:spPr>
        <a:xfrm>
          <a:off x="0" y="0"/>
          <a:ext cx="11859473" cy="160041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dirty="0">
              <a:latin typeface="Roboto Condensed" panose="02000000000000000000" pitchFamily="2" charset="0"/>
              <a:ea typeface="Roboto Condensed" panose="02000000000000000000" pitchFamily="2" charset="0"/>
            </a:rPr>
            <a:t>Político</a:t>
          </a:r>
        </a:p>
        <a:p>
          <a:pPr marL="171450" lvl="1" indent="-171450" algn="just" defTabSz="755650">
            <a:lnSpc>
              <a:spcPct val="90000"/>
            </a:lnSpc>
            <a:spcBef>
              <a:spcPct val="0"/>
            </a:spcBef>
            <a:spcAft>
              <a:spcPct val="15000"/>
            </a:spcAft>
            <a:buChar char="•"/>
          </a:pPr>
          <a:r>
            <a:rPr lang="es-MX" sz="1700" b="0" i="0" kern="1200" dirty="0">
              <a:latin typeface="Roboto Condensed" panose="02000000000000000000" pitchFamily="2" charset="0"/>
              <a:ea typeface="Roboto Condensed" panose="02000000000000000000" pitchFamily="2" charset="0"/>
            </a:rPr>
            <a:t>CA usó datos de perfiles de Facebook sin el consentimiento de los usuarios mediante un test de personalidad, que operó como disparador para poder recopilar alrededor de 50 millones de muestras que permitieran conocer perfiles políticos de votantes estadounidenses y, así, redireccionar las preferencias de éstos.</a:t>
          </a:r>
          <a:endParaRPr lang="es-MX" sz="1700" kern="1200" dirty="0">
            <a:latin typeface="Roboto Condensed" panose="02000000000000000000" pitchFamily="2" charset="0"/>
            <a:ea typeface="Roboto Condensed" panose="02000000000000000000" pitchFamily="2" charset="0"/>
          </a:endParaRPr>
        </a:p>
      </dsp:txBody>
      <dsp:txXfrm>
        <a:off x="2531936" y="0"/>
        <a:ext cx="9327537" cy="1600412"/>
      </dsp:txXfrm>
    </dsp:sp>
    <dsp:sp modelId="{D39BF5C7-17E3-4EB3-A698-B423A629276E}">
      <dsp:nvSpPr>
        <dsp:cNvPr id="0" name=""/>
        <dsp:cNvSpPr/>
      </dsp:nvSpPr>
      <dsp:spPr>
        <a:xfrm>
          <a:off x="160041" y="160041"/>
          <a:ext cx="2371894" cy="1280330"/>
        </a:xfrm>
        <a:prstGeom prst="roundRect">
          <a:avLst>
            <a:gd name="adj" fmla="val 10000"/>
          </a:avLst>
        </a:prstGeom>
        <a:blipFill>
          <a:blip xmlns:r="http://schemas.openxmlformats.org/officeDocument/2006/relationships" r:embed="rId1"/>
          <a:srcRect/>
          <a:stretch>
            <a:fillRect t="-21000" b="-21000"/>
          </a:stretch>
        </a:blip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B4259A14-330E-4AD6-BEB7-23839E5EA528}">
      <dsp:nvSpPr>
        <dsp:cNvPr id="0" name=""/>
        <dsp:cNvSpPr/>
      </dsp:nvSpPr>
      <dsp:spPr>
        <a:xfrm>
          <a:off x="0" y="1760454"/>
          <a:ext cx="11859473" cy="160041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dirty="0">
              <a:latin typeface="Roboto Condensed" panose="02000000000000000000" pitchFamily="2" charset="0"/>
              <a:ea typeface="Roboto Condensed" panose="02000000000000000000" pitchFamily="2" charset="0"/>
            </a:rPr>
            <a:t>Público</a:t>
          </a:r>
        </a:p>
        <a:p>
          <a:pPr marL="171450" lvl="1" indent="-171450" algn="just" defTabSz="755650">
            <a:lnSpc>
              <a:spcPct val="90000"/>
            </a:lnSpc>
            <a:spcBef>
              <a:spcPct val="0"/>
            </a:spcBef>
            <a:spcAft>
              <a:spcPct val="15000"/>
            </a:spcAft>
            <a:buChar char="•"/>
          </a:pPr>
          <a:r>
            <a:rPr lang="es-MX" sz="1700" kern="1200" dirty="0">
              <a:latin typeface="Roboto Condensed" panose="02000000000000000000" pitchFamily="2" charset="0"/>
              <a:ea typeface="Roboto Condensed" panose="02000000000000000000" pitchFamily="2" charset="0"/>
            </a:rPr>
            <a:t>El gobierno de Aguascalientes utiliza una aplicación móvil para recopilar datos sobre seguridad, turismo y necesidades básicas con el fin de realizar análisis estadístico y atenderlas. </a:t>
          </a:r>
        </a:p>
      </dsp:txBody>
      <dsp:txXfrm>
        <a:off x="2531936" y="1760454"/>
        <a:ext cx="9327537" cy="1600412"/>
      </dsp:txXfrm>
    </dsp:sp>
    <dsp:sp modelId="{FBE5D8F4-407B-497F-AEC4-A5BD99D03224}">
      <dsp:nvSpPr>
        <dsp:cNvPr id="0" name=""/>
        <dsp:cNvSpPr/>
      </dsp:nvSpPr>
      <dsp:spPr>
        <a:xfrm>
          <a:off x="160041" y="1920495"/>
          <a:ext cx="2371894" cy="128033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3000" b="-43000"/>
          </a:stretch>
        </a:blip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8975BE1-C657-413C-BA97-1C7790F66EAF}">
      <dsp:nvSpPr>
        <dsp:cNvPr id="0" name=""/>
        <dsp:cNvSpPr/>
      </dsp:nvSpPr>
      <dsp:spPr>
        <a:xfrm>
          <a:off x="0" y="3520908"/>
          <a:ext cx="11859473" cy="160041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dirty="0">
              <a:latin typeface="Roboto Condensed" panose="02000000000000000000" pitchFamily="2" charset="0"/>
              <a:ea typeface="Roboto Condensed" panose="02000000000000000000" pitchFamily="2" charset="0"/>
            </a:rPr>
            <a:t>Privado</a:t>
          </a:r>
        </a:p>
        <a:p>
          <a:pPr marL="171450" lvl="1" indent="-171450" algn="just" defTabSz="755650">
            <a:lnSpc>
              <a:spcPct val="90000"/>
            </a:lnSpc>
            <a:spcBef>
              <a:spcPct val="0"/>
            </a:spcBef>
            <a:spcAft>
              <a:spcPct val="15000"/>
            </a:spcAft>
            <a:buChar char="•"/>
          </a:pPr>
          <a:r>
            <a:rPr lang="es-MX" sz="1700" kern="1200" dirty="0">
              <a:latin typeface="Roboto Condensed" panose="02000000000000000000" pitchFamily="2" charset="0"/>
              <a:ea typeface="Roboto Condensed" panose="02000000000000000000" pitchFamily="2" charset="0"/>
            </a:rPr>
            <a:t>La banca posee datos muy valiosos sobre comportamiento de usuarios. Las tarjetas de pago o las cuentas bancarias proporcionan un amplio abanico de datos acerca de los consumidores y los comerciantes. Con las </a:t>
          </a:r>
          <a:r>
            <a:rPr lang="es-MX" sz="1700" kern="1200" dirty="0" err="1">
              <a:latin typeface="Roboto Condensed" panose="02000000000000000000" pitchFamily="2" charset="0"/>
              <a:ea typeface="Roboto Condensed" panose="02000000000000000000" pitchFamily="2" charset="0"/>
            </a:rPr>
            <a:t>APIs</a:t>
          </a:r>
          <a:r>
            <a:rPr lang="es-MX" sz="1700" kern="1200" dirty="0">
              <a:latin typeface="Roboto Condensed" panose="02000000000000000000" pitchFamily="2" charset="0"/>
              <a:ea typeface="Roboto Condensed" panose="02000000000000000000" pitchFamily="2" charset="0"/>
            </a:rPr>
            <a:t> de BBVA, puedes tener acceso a esta información anónima y sacar conclusiones que beneficien a tu negocio.</a:t>
          </a:r>
        </a:p>
      </dsp:txBody>
      <dsp:txXfrm>
        <a:off x="2531936" y="3520908"/>
        <a:ext cx="9327537" cy="1600412"/>
      </dsp:txXfrm>
    </dsp:sp>
    <dsp:sp modelId="{701C6CB7-5A52-43A1-90A4-A76B4B0AC781}">
      <dsp:nvSpPr>
        <dsp:cNvPr id="0" name=""/>
        <dsp:cNvSpPr/>
      </dsp:nvSpPr>
      <dsp:spPr>
        <a:xfrm>
          <a:off x="160041" y="3680949"/>
          <a:ext cx="2371894" cy="128033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3000" b="-43000"/>
          </a:stretch>
        </a:blip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28840" y="2671851"/>
            <a:ext cx="6031600" cy="1546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s-ES"/>
              <a:t>Haga clic para modificar el estilo de título del patrón</a:t>
            </a:r>
            <a:endParaRPr/>
          </a:p>
        </p:txBody>
      </p:sp>
      <p:cxnSp>
        <p:nvCxnSpPr>
          <p:cNvPr id="11" name="Google Shape;11;p2"/>
          <p:cNvCxnSpPr/>
          <p:nvPr/>
        </p:nvCxnSpPr>
        <p:spPr>
          <a:xfrm>
            <a:off x="-8033" y="6413316"/>
            <a:ext cx="12216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490600" y="6035300"/>
            <a:ext cx="756000" cy="7560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8257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806733" y="2984000"/>
            <a:ext cx="6578400" cy="1093200"/>
          </a:xfrm>
          <a:prstGeom prst="rect">
            <a:avLst/>
          </a:prstGeom>
        </p:spPr>
        <p:txBody>
          <a:bodyPr spcFirstLastPara="1" wrap="square" lIns="91425" tIns="91425" rIns="91425" bIns="91425" anchor="b" anchorCtr="0">
            <a:noAutofit/>
          </a:bodyPr>
          <a:lstStyle>
            <a:lvl1pPr marL="609585" lvl="0" indent="-507987" algn="ctr" rtl="0">
              <a:spcBef>
                <a:spcPts val="800"/>
              </a:spcBef>
              <a:spcAft>
                <a:spcPts val="0"/>
              </a:spcAft>
              <a:buSzPts val="2400"/>
              <a:buFont typeface="Lora"/>
              <a:buChar char="◉"/>
              <a:defRPr sz="3200" i="1">
                <a:latin typeface="Lora"/>
                <a:ea typeface="Lora"/>
                <a:cs typeface="Lora"/>
                <a:sym typeface="Lora"/>
              </a:defRPr>
            </a:lvl1pPr>
            <a:lvl2pPr marL="1219170" lvl="1" indent="-474121" algn="ctr" rtl="0">
              <a:spcBef>
                <a:spcPts val="0"/>
              </a:spcBef>
              <a:spcAft>
                <a:spcPts val="0"/>
              </a:spcAft>
              <a:buSzPts val="2000"/>
              <a:buFont typeface="Lora"/>
              <a:buChar char="○"/>
              <a:defRPr i="1">
                <a:latin typeface="Lora"/>
                <a:ea typeface="Lora"/>
                <a:cs typeface="Lora"/>
                <a:sym typeface="Lora"/>
              </a:defRPr>
            </a:lvl2pPr>
            <a:lvl3pPr marL="1828754" lvl="2" indent="-474121" algn="ctr" rtl="0">
              <a:spcBef>
                <a:spcPts val="0"/>
              </a:spcBef>
              <a:spcAft>
                <a:spcPts val="0"/>
              </a:spcAft>
              <a:buSzPts val="2000"/>
              <a:buFont typeface="Lora"/>
              <a:buChar char="■"/>
              <a:defRPr i="1">
                <a:latin typeface="Lora"/>
                <a:ea typeface="Lora"/>
                <a:cs typeface="Lora"/>
                <a:sym typeface="Lora"/>
              </a:defRPr>
            </a:lvl3pPr>
            <a:lvl4pPr marL="2438339" lvl="3" indent="-507987" algn="ctr" rtl="0">
              <a:spcBef>
                <a:spcPts val="0"/>
              </a:spcBef>
              <a:spcAft>
                <a:spcPts val="0"/>
              </a:spcAft>
              <a:buSzPts val="2400"/>
              <a:buFont typeface="Lora"/>
              <a:buChar char="●"/>
              <a:defRPr sz="3200" i="1">
                <a:latin typeface="Lora"/>
                <a:ea typeface="Lora"/>
                <a:cs typeface="Lora"/>
                <a:sym typeface="Lora"/>
              </a:defRPr>
            </a:lvl4pPr>
            <a:lvl5pPr marL="3047924" lvl="4" indent="-507987" algn="ctr" rtl="0">
              <a:spcBef>
                <a:spcPts val="0"/>
              </a:spcBef>
              <a:spcAft>
                <a:spcPts val="0"/>
              </a:spcAft>
              <a:buSzPts val="2400"/>
              <a:buFont typeface="Lora"/>
              <a:buChar char="○"/>
              <a:defRPr sz="3200" i="1">
                <a:latin typeface="Lora"/>
                <a:ea typeface="Lora"/>
                <a:cs typeface="Lora"/>
                <a:sym typeface="Lora"/>
              </a:defRPr>
            </a:lvl5pPr>
            <a:lvl6pPr marL="3657509" lvl="5" indent="-507987" algn="ctr" rtl="0">
              <a:spcBef>
                <a:spcPts val="0"/>
              </a:spcBef>
              <a:spcAft>
                <a:spcPts val="0"/>
              </a:spcAft>
              <a:buSzPts val="2400"/>
              <a:buFont typeface="Lora"/>
              <a:buChar char="■"/>
              <a:defRPr sz="3200" i="1">
                <a:latin typeface="Lora"/>
                <a:ea typeface="Lora"/>
                <a:cs typeface="Lora"/>
                <a:sym typeface="Lora"/>
              </a:defRPr>
            </a:lvl6pPr>
            <a:lvl7pPr marL="4267093" lvl="6" indent="-507987" algn="ctr" rtl="0">
              <a:spcBef>
                <a:spcPts val="0"/>
              </a:spcBef>
              <a:spcAft>
                <a:spcPts val="0"/>
              </a:spcAft>
              <a:buSzPts val="2400"/>
              <a:buFont typeface="Lora"/>
              <a:buChar char="●"/>
              <a:defRPr sz="3200" i="1">
                <a:latin typeface="Lora"/>
                <a:ea typeface="Lora"/>
                <a:cs typeface="Lora"/>
                <a:sym typeface="Lora"/>
              </a:defRPr>
            </a:lvl7pPr>
            <a:lvl8pPr marL="4876678" lvl="7" indent="-507987" algn="ctr" rtl="0">
              <a:spcBef>
                <a:spcPts val="0"/>
              </a:spcBef>
              <a:spcAft>
                <a:spcPts val="0"/>
              </a:spcAft>
              <a:buSzPts val="2400"/>
              <a:buFont typeface="Lora"/>
              <a:buChar char="○"/>
              <a:defRPr sz="3200" i="1">
                <a:latin typeface="Lora"/>
                <a:ea typeface="Lora"/>
                <a:cs typeface="Lora"/>
                <a:sym typeface="Lora"/>
              </a:defRPr>
            </a:lvl8pPr>
            <a:lvl9pPr marL="5486263" lvl="8" indent="-507987" algn="ctr">
              <a:spcBef>
                <a:spcPts val="0"/>
              </a:spcBef>
              <a:spcAft>
                <a:spcPts val="0"/>
              </a:spcAft>
              <a:buSzPts val="2400"/>
              <a:buFont typeface="Lora"/>
              <a:buChar char="■"/>
              <a:defRPr sz="3200" i="1">
                <a:latin typeface="Lora"/>
                <a:ea typeface="Lora"/>
                <a:cs typeface="Lora"/>
                <a:sym typeface="Lora"/>
              </a:defRPr>
            </a:lvl9pPr>
          </a:lstStyle>
          <a:p>
            <a:pPr lvl="0"/>
            <a:r>
              <a:rPr lang="es-ES"/>
              <a:t>Haga clic para modificar los estilos de texto del patrón</a:t>
            </a:r>
          </a:p>
        </p:txBody>
      </p:sp>
      <p:cxnSp>
        <p:nvCxnSpPr>
          <p:cNvPr id="22" name="Google Shape;22;p4"/>
          <p:cNvCxnSpPr/>
          <p:nvPr/>
        </p:nvCxnSpPr>
        <p:spPr>
          <a:xfrm>
            <a:off x="6112100" y="4902000"/>
            <a:ext cx="0" cy="19740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5718000" y="4524000"/>
            <a:ext cx="756000" cy="7560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 name="Google Shape;24;p4"/>
          <p:cNvSpPr txBox="1"/>
          <p:nvPr/>
        </p:nvSpPr>
        <p:spPr>
          <a:xfrm>
            <a:off x="4791200" y="4550203"/>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4800" b="1">
                <a:latin typeface="Lora"/>
                <a:ea typeface="Lora"/>
                <a:cs typeface="Lora"/>
                <a:sym typeface="Lora"/>
              </a:rPr>
              <a:t>“</a:t>
            </a:r>
            <a:endParaRPr sz="4800" b="1">
              <a:latin typeface="Lora"/>
              <a:ea typeface="Lora"/>
              <a:cs typeface="Lora"/>
              <a:sym typeface="Lora"/>
            </a:endParaRPr>
          </a:p>
        </p:txBody>
      </p:sp>
      <p:sp>
        <p:nvSpPr>
          <p:cNvPr id="25" name="Google Shape;25;p4"/>
          <p:cNvSpPr txBox="1">
            <a:spLocks noGrp="1"/>
          </p:cNvSpPr>
          <p:nvPr>
            <p:ph type="sldNum" idx="12"/>
          </p:nvPr>
        </p:nvSpPr>
        <p:spPr>
          <a:xfrm>
            <a:off x="5730200" y="1"/>
            <a:ext cx="731600" cy="5248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142611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userDrawn="1">
  <p:cSld name="Title + 1 column">
    <p:spTree>
      <p:nvGrpSpPr>
        <p:cNvPr id="1" name="Shape 26"/>
        <p:cNvGrpSpPr/>
        <p:nvPr/>
      </p:nvGrpSpPr>
      <p:grpSpPr>
        <a:xfrm>
          <a:off x="0" y="0"/>
          <a:ext cx="0" cy="0"/>
          <a:chOff x="0" y="0"/>
          <a:chExt cx="0" cy="0"/>
        </a:xfrm>
      </p:grpSpPr>
      <p:cxnSp>
        <p:nvCxnSpPr>
          <p:cNvPr id="27" name="Google Shape;27;p5"/>
          <p:cNvCxnSpPr/>
          <p:nvPr/>
        </p:nvCxnSpPr>
        <p:spPr>
          <a:xfrm>
            <a:off x="0" y="416767"/>
            <a:ext cx="18344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1509067" y="1461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5"/>
          <p:cNvSpPr txBox="1">
            <a:spLocks noGrp="1"/>
          </p:cNvSpPr>
          <p:nvPr>
            <p:ph type="title"/>
          </p:nvPr>
        </p:nvSpPr>
        <p:spPr>
          <a:xfrm>
            <a:off x="2451100" y="138024"/>
            <a:ext cx="9671468" cy="580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667" b="1">
                <a:latin typeface="Lora"/>
                <a:ea typeface="Lora"/>
                <a:cs typeface="Lora"/>
                <a:sym typeface="Lora"/>
              </a:defRPr>
            </a:lvl1pPr>
            <a:lvl2pPr lvl="1" rtl="0">
              <a:spcBef>
                <a:spcPts val="0"/>
              </a:spcBef>
              <a:spcAft>
                <a:spcPts val="0"/>
              </a:spcAft>
              <a:buSzPts val="2000"/>
              <a:buFont typeface="Lora"/>
              <a:buNone/>
              <a:defRPr sz="2667" b="1">
                <a:highlight>
                  <a:srgbClr val="FFFFFF"/>
                </a:highlight>
                <a:latin typeface="Lora"/>
                <a:ea typeface="Lora"/>
                <a:cs typeface="Lora"/>
                <a:sym typeface="Lora"/>
              </a:defRPr>
            </a:lvl2pPr>
            <a:lvl3pPr lvl="2" rtl="0">
              <a:spcBef>
                <a:spcPts val="0"/>
              </a:spcBef>
              <a:spcAft>
                <a:spcPts val="0"/>
              </a:spcAft>
              <a:buSzPts val="2000"/>
              <a:buFont typeface="Lora"/>
              <a:buNone/>
              <a:defRPr sz="2667" b="1">
                <a:highlight>
                  <a:srgbClr val="FFFFFF"/>
                </a:highlight>
                <a:latin typeface="Lora"/>
                <a:ea typeface="Lora"/>
                <a:cs typeface="Lora"/>
                <a:sym typeface="Lora"/>
              </a:defRPr>
            </a:lvl3pPr>
            <a:lvl4pPr lvl="3" rtl="0">
              <a:spcBef>
                <a:spcPts val="0"/>
              </a:spcBef>
              <a:spcAft>
                <a:spcPts val="0"/>
              </a:spcAft>
              <a:buSzPts val="2000"/>
              <a:buFont typeface="Lora"/>
              <a:buNone/>
              <a:defRPr sz="2667" b="1">
                <a:highlight>
                  <a:srgbClr val="FFFFFF"/>
                </a:highlight>
                <a:latin typeface="Lora"/>
                <a:ea typeface="Lora"/>
                <a:cs typeface="Lora"/>
                <a:sym typeface="Lora"/>
              </a:defRPr>
            </a:lvl4pPr>
            <a:lvl5pPr lvl="4" rtl="0">
              <a:spcBef>
                <a:spcPts val="0"/>
              </a:spcBef>
              <a:spcAft>
                <a:spcPts val="0"/>
              </a:spcAft>
              <a:buSzPts val="2000"/>
              <a:buFont typeface="Lora"/>
              <a:buNone/>
              <a:defRPr sz="2667" b="1">
                <a:highlight>
                  <a:srgbClr val="FFFFFF"/>
                </a:highlight>
                <a:latin typeface="Lora"/>
                <a:ea typeface="Lora"/>
                <a:cs typeface="Lora"/>
                <a:sym typeface="Lora"/>
              </a:defRPr>
            </a:lvl5pPr>
            <a:lvl6pPr lvl="5" rtl="0">
              <a:spcBef>
                <a:spcPts val="0"/>
              </a:spcBef>
              <a:spcAft>
                <a:spcPts val="0"/>
              </a:spcAft>
              <a:buSzPts val="2000"/>
              <a:buFont typeface="Lora"/>
              <a:buNone/>
              <a:defRPr sz="2667" b="1">
                <a:highlight>
                  <a:srgbClr val="FFFFFF"/>
                </a:highlight>
                <a:latin typeface="Lora"/>
                <a:ea typeface="Lora"/>
                <a:cs typeface="Lora"/>
                <a:sym typeface="Lora"/>
              </a:defRPr>
            </a:lvl6pPr>
            <a:lvl7pPr lvl="6" rtl="0">
              <a:spcBef>
                <a:spcPts val="0"/>
              </a:spcBef>
              <a:spcAft>
                <a:spcPts val="0"/>
              </a:spcAft>
              <a:buSzPts val="2000"/>
              <a:buFont typeface="Lora"/>
              <a:buNone/>
              <a:defRPr sz="2667" b="1">
                <a:highlight>
                  <a:srgbClr val="FFFFFF"/>
                </a:highlight>
                <a:latin typeface="Lora"/>
                <a:ea typeface="Lora"/>
                <a:cs typeface="Lora"/>
                <a:sym typeface="Lora"/>
              </a:defRPr>
            </a:lvl7pPr>
            <a:lvl8pPr lvl="7" rtl="0">
              <a:spcBef>
                <a:spcPts val="0"/>
              </a:spcBef>
              <a:spcAft>
                <a:spcPts val="0"/>
              </a:spcAft>
              <a:buSzPts val="2000"/>
              <a:buFont typeface="Lora"/>
              <a:buNone/>
              <a:defRPr sz="2667" b="1">
                <a:highlight>
                  <a:srgbClr val="FFFFFF"/>
                </a:highlight>
                <a:latin typeface="Lora"/>
                <a:ea typeface="Lora"/>
                <a:cs typeface="Lora"/>
                <a:sym typeface="Lora"/>
              </a:defRPr>
            </a:lvl8pPr>
            <a:lvl9pPr lvl="8" rtl="0">
              <a:spcBef>
                <a:spcPts val="0"/>
              </a:spcBef>
              <a:spcAft>
                <a:spcPts val="0"/>
              </a:spcAft>
              <a:buSzPts val="2000"/>
              <a:buFont typeface="Lora"/>
              <a:buNone/>
              <a:defRPr sz="2667" b="1">
                <a:highlight>
                  <a:srgbClr val="FFFFFF"/>
                </a:highlight>
                <a:latin typeface="Lora"/>
                <a:ea typeface="Lora"/>
                <a:cs typeface="Lora"/>
                <a:sym typeface="Lora"/>
              </a:defRPr>
            </a:lvl9pPr>
          </a:lstStyle>
          <a:p>
            <a:r>
              <a:rPr lang="es-ES" dirty="0"/>
              <a:t>Haga clic para modificar el estilo de título del patrón</a:t>
            </a:r>
            <a:endParaRPr dirty="0"/>
          </a:p>
        </p:txBody>
      </p:sp>
      <p:sp>
        <p:nvSpPr>
          <p:cNvPr id="32" name="Google Shape;32;p5"/>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346819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841667" y="1230224"/>
            <a:ext cx="5171200" cy="580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sp>
        <p:nvSpPr>
          <p:cNvPr id="35" name="Google Shape;35;p6"/>
          <p:cNvSpPr txBox="1">
            <a:spLocks noGrp="1"/>
          </p:cNvSpPr>
          <p:nvPr>
            <p:ph type="body" idx="1"/>
          </p:nvPr>
        </p:nvSpPr>
        <p:spPr>
          <a:xfrm>
            <a:off x="1841667" y="2158267"/>
            <a:ext cx="4567200" cy="4308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a:t>Haga clic para modificar los estilos de texto del patrón</a:t>
            </a:r>
          </a:p>
        </p:txBody>
      </p:sp>
      <p:sp>
        <p:nvSpPr>
          <p:cNvPr id="36" name="Google Shape;36;p6"/>
          <p:cNvSpPr txBox="1">
            <a:spLocks noGrp="1"/>
          </p:cNvSpPr>
          <p:nvPr>
            <p:ph type="body" idx="2"/>
          </p:nvPr>
        </p:nvSpPr>
        <p:spPr>
          <a:xfrm>
            <a:off x="6683888" y="2158267"/>
            <a:ext cx="4567200" cy="4308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a:t>Haga clic para modificar los estilos de texto del patrón</a:t>
            </a:r>
          </a:p>
        </p:txBody>
      </p:sp>
      <p:cxnSp>
        <p:nvCxnSpPr>
          <p:cNvPr id="37" name="Google Shape;37;p6"/>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1089967" y="12383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39" name="Google Shape;39;p6"/>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271059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841667" y="1230224"/>
            <a:ext cx="5171200" cy="580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43" name="Google Shape;43;p7"/>
          <p:cNvSpPr txBox="1">
            <a:spLocks noGrp="1"/>
          </p:cNvSpPr>
          <p:nvPr>
            <p:ph type="body" idx="1"/>
          </p:nvPr>
        </p:nvSpPr>
        <p:spPr>
          <a:xfrm>
            <a:off x="1841667"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44" name="Google Shape;44;p7"/>
          <p:cNvSpPr txBox="1">
            <a:spLocks noGrp="1"/>
          </p:cNvSpPr>
          <p:nvPr>
            <p:ph type="body" idx="2"/>
          </p:nvPr>
        </p:nvSpPr>
        <p:spPr>
          <a:xfrm>
            <a:off x="5113216"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45" name="Google Shape;45;p7"/>
          <p:cNvSpPr txBox="1">
            <a:spLocks noGrp="1"/>
          </p:cNvSpPr>
          <p:nvPr>
            <p:ph type="body" idx="3"/>
          </p:nvPr>
        </p:nvSpPr>
        <p:spPr>
          <a:xfrm>
            <a:off x="8384764"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cxnSp>
        <p:nvCxnSpPr>
          <p:cNvPr id="46" name="Google Shape;46;p7"/>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1089967" y="12383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48" name="Google Shape;48;p7"/>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165600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841667" y="1249500"/>
            <a:ext cx="5171200" cy="580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cxnSp>
        <p:nvCxnSpPr>
          <p:cNvPr id="52" name="Google Shape;52;p8"/>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1089967" y="12383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54" name="Google Shape;54;p8"/>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285142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2653933" y="5383167"/>
            <a:ext cx="6884000" cy="692800"/>
          </a:xfrm>
          <a:prstGeom prst="rect">
            <a:avLst/>
          </a:prstGeom>
        </p:spPr>
        <p:txBody>
          <a:bodyPr spcFirstLastPara="1" wrap="square" lIns="91425" tIns="91425" rIns="91425" bIns="91425" anchor="b" anchorCtr="0">
            <a:noAutofit/>
          </a:bodyPr>
          <a:lstStyle>
            <a:lvl1pPr marL="609585" lvl="0" indent="-304792" algn="ctr">
              <a:spcBef>
                <a:spcPts val="480"/>
              </a:spcBef>
              <a:spcAft>
                <a:spcPts val="0"/>
              </a:spcAft>
              <a:buSzPts val="1400"/>
              <a:buFont typeface="Lora"/>
              <a:buNone/>
              <a:defRPr sz="1867" i="1">
                <a:latin typeface="Lora"/>
                <a:ea typeface="Lora"/>
                <a:cs typeface="Lora"/>
                <a:sym typeface="Lora"/>
              </a:defRPr>
            </a:lvl1pPr>
          </a:lstStyle>
          <a:p>
            <a:pPr lvl="0"/>
            <a:r>
              <a:rPr lang="es-ES"/>
              <a:t>Haga clic para modificar los estilos de texto del patrón</a:t>
            </a:r>
          </a:p>
        </p:txBody>
      </p:sp>
      <p:cxnSp>
        <p:nvCxnSpPr>
          <p:cNvPr id="58" name="Google Shape;58;p9"/>
          <p:cNvCxnSpPr/>
          <p:nvPr/>
        </p:nvCxnSpPr>
        <p:spPr>
          <a:xfrm>
            <a:off x="-8033" y="6221505"/>
            <a:ext cx="12216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5943200" y="6068661"/>
            <a:ext cx="305600" cy="3056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9"/>
          <p:cNvSpPr txBox="1">
            <a:spLocks noGrp="1"/>
          </p:cNvSpPr>
          <p:nvPr>
            <p:ph type="sldNum" idx="12"/>
          </p:nvPr>
        </p:nvSpPr>
        <p:spPr>
          <a:xfrm>
            <a:off x="5730200" y="6374267"/>
            <a:ext cx="731600" cy="483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142518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16241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841667" y="2155293"/>
            <a:ext cx="9079600" cy="4149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841667" y="1249489"/>
            <a:ext cx="9079600" cy="58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lvl="0" algn="r">
              <a:buNone/>
              <a:defRPr sz="1333">
                <a:solidFill>
                  <a:srgbClr val="1D1D1B"/>
                </a:solidFill>
                <a:latin typeface="Lora"/>
                <a:ea typeface="Lora"/>
                <a:cs typeface="Lora"/>
                <a:sym typeface="Lora"/>
              </a:defRPr>
            </a:lvl1pPr>
            <a:lvl2pPr lvl="1" algn="r">
              <a:buNone/>
              <a:defRPr sz="1333">
                <a:solidFill>
                  <a:srgbClr val="1D1D1B"/>
                </a:solidFill>
                <a:latin typeface="Lora"/>
                <a:ea typeface="Lora"/>
                <a:cs typeface="Lora"/>
                <a:sym typeface="Lora"/>
              </a:defRPr>
            </a:lvl2pPr>
            <a:lvl3pPr lvl="2" algn="r">
              <a:buNone/>
              <a:defRPr sz="1333">
                <a:solidFill>
                  <a:srgbClr val="1D1D1B"/>
                </a:solidFill>
                <a:latin typeface="Lora"/>
                <a:ea typeface="Lora"/>
                <a:cs typeface="Lora"/>
                <a:sym typeface="Lora"/>
              </a:defRPr>
            </a:lvl3pPr>
            <a:lvl4pPr lvl="3" algn="r">
              <a:buNone/>
              <a:defRPr sz="1333">
                <a:solidFill>
                  <a:srgbClr val="1D1D1B"/>
                </a:solidFill>
                <a:latin typeface="Lora"/>
                <a:ea typeface="Lora"/>
                <a:cs typeface="Lora"/>
                <a:sym typeface="Lora"/>
              </a:defRPr>
            </a:lvl4pPr>
            <a:lvl5pPr lvl="4" algn="r">
              <a:buNone/>
              <a:defRPr sz="1333">
                <a:solidFill>
                  <a:srgbClr val="1D1D1B"/>
                </a:solidFill>
                <a:latin typeface="Lora"/>
                <a:ea typeface="Lora"/>
                <a:cs typeface="Lora"/>
                <a:sym typeface="Lora"/>
              </a:defRPr>
            </a:lvl5pPr>
            <a:lvl6pPr lvl="5" algn="r">
              <a:buNone/>
              <a:defRPr sz="1333">
                <a:solidFill>
                  <a:srgbClr val="1D1D1B"/>
                </a:solidFill>
                <a:latin typeface="Lora"/>
                <a:ea typeface="Lora"/>
                <a:cs typeface="Lora"/>
                <a:sym typeface="Lora"/>
              </a:defRPr>
            </a:lvl6pPr>
            <a:lvl7pPr lvl="6" algn="r">
              <a:buNone/>
              <a:defRPr sz="1333">
                <a:solidFill>
                  <a:srgbClr val="1D1D1B"/>
                </a:solidFill>
                <a:latin typeface="Lora"/>
                <a:ea typeface="Lora"/>
                <a:cs typeface="Lora"/>
                <a:sym typeface="Lora"/>
              </a:defRPr>
            </a:lvl7pPr>
            <a:lvl8pPr lvl="7" algn="r">
              <a:buNone/>
              <a:defRPr sz="1333">
                <a:solidFill>
                  <a:srgbClr val="1D1D1B"/>
                </a:solidFill>
                <a:latin typeface="Lora"/>
                <a:ea typeface="Lora"/>
                <a:cs typeface="Lora"/>
                <a:sym typeface="Lora"/>
              </a:defRPr>
            </a:lvl8pPr>
            <a:lvl9pPr lvl="8" algn="r">
              <a:buNone/>
              <a:defRPr sz="1333">
                <a:solidFill>
                  <a:srgbClr val="1D1D1B"/>
                </a:solidFill>
                <a:latin typeface="Lora"/>
                <a:ea typeface="Lora"/>
                <a:cs typeface="Lora"/>
                <a:sym typeface="Lora"/>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3740050342"/>
      </p:ext>
    </p:extLst>
  </p:cSld>
  <p:clrMap bg1="lt1" tx1="dk1" bg2="dk2" tx2="lt2" accent1="accent1" accent2="accent2" accent3="accent3" accent4="accent4" accent5="accent5" accent6="accent6" hlink="hlink" folHlink="folHlink"/>
  <p:sldLayoutIdLst>
    <p:sldLayoutId id="2147483786" r:id="rId1"/>
    <p:sldLayoutId id="2147483788" r:id="rId2"/>
    <p:sldLayoutId id="2147483789" r:id="rId3"/>
    <p:sldLayoutId id="2147483790" r:id="rId4"/>
    <p:sldLayoutId id="2147483791" r:id="rId5"/>
    <p:sldLayoutId id="2147483792" r:id="rId6"/>
    <p:sldLayoutId id="2147483793" r:id="rId7"/>
    <p:sldLayoutId id="2147483795" r:id="rId8"/>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E2C79B0-1382-469A-95F9-D99DB969213E}"/>
              </a:ext>
            </a:extLst>
          </p:cNvPr>
          <p:cNvSpPr txBox="1"/>
          <p:nvPr/>
        </p:nvSpPr>
        <p:spPr>
          <a:xfrm>
            <a:off x="180304" y="3432150"/>
            <a:ext cx="11831392" cy="2554545"/>
          </a:xfrm>
          <a:prstGeom prst="rect">
            <a:avLst/>
          </a:prstGeom>
          <a:noFill/>
        </p:spPr>
        <p:txBody>
          <a:bodyPr wrap="square" rtlCol="0">
            <a:spAutoFit/>
          </a:bodyPr>
          <a:lstStyle/>
          <a:p>
            <a:r>
              <a:rPr lang="es-MX" sz="4000" dirty="0">
                <a:latin typeface="Roboto Condensed" panose="02000000000000000000" pitchFamily="2" charset="0"/>
                <a:ea typeface="Roboto Condensed" panose="02000000000000000000" pitchFamily="2" charset="0"/>
              </a:rPr>
              <a:t>ING. ISRAEL COURTOIS</a:t>
            </a:r>
          </a:p>
          <a:p>
            <a:pPr marL="571500" indent="-571500" algn="just">
              <a:buFont typeface="Wingdings" panose="05000000000000000000" pitchFamily="2" charset="2"/>
              <a:buChar char="§"/>
            </a:pPr>
            <a:r>
              <a:rPr lang="es-MX" sz="4000" dirty="0">
                <a:latin typeface="Roboto Condensed" panose="02000000000000000000" pitchFamily="2" charset="0"/>
                <a:ea typeface="Roboto Condensed" panose="02000000000000000000" pitchFamily="2" charset="0"/>
              </a:rPr>
              <a:t>Especialista en desarrollo de proyectos de </a:t>
            </a:r>
            <a:r>
              <a:rPr lang="es-MX" sz="4000" dirty="0" err="1">
                <a:latin typeface="Roboto Condensed" panose="02000000000000000000" pitchFamily="2" charset="0"/>
                <a:ea typeface="Roboto Condensed" panose="02000000000000000000" pitchFamily="2" charset="0"/>
              </a:rPr>
              <a:t>Datawarehouse</a:t>
            </a:r>
            <a:r>
              <a:rPr lang="es-MX" sz="4000" dirty="0">
                <a:latin typeface="Roboto Condensed" panose="02000000000000000000" pitchFamily="2" charset="0"/>
                <a:ea typeface="Roboto Condensed" panose="02000000000000000000" pitchFamily="2" charset="0"/>
              </a:rPr>
              <a:t>, Business </a:t>
            </a:r>
            <a:r>
              <a:rPr lang="es-MX" sz="4000" dirty="0" err="1">
                <a:latin typeface="Roboto Condensed" panose="02000000000000000000" pitchFamily="2" charset="0"/>
                <a:ea typeface="Roboto Condensed" panose="02000000000000000000" pitchFamily="2" charset="0"/>
              </a:rPr>
              <a:t>Intelligence</a:t>
            </a:r>
            <a:r>
              <a:rPr lang="es-MX" sz="4000" dirty="0">
                <a:latin typeface="Roboto Condensed" panose="02000000000000000000" pitchFamily="2" charset="0"/>
                <a:ea typeface="Roboto Condensed" panose="02000000000000000000" pitchFamily="2" charset="0"/>
              </a:rPr>
              <a:t> y Desarrollo de aplicaciones en los sectores público, político y privado</a:t>
            </a:r>
          </a:p>
        </p:txBody>
      </p:sp>
      <p:sp>
        <p:nvSpPr>
          <p:cNvPr id="4" name="CuadroTexto 3">
            <a:extLst>
              <a:ext uri="{FF2B5EF4-FFF2-40B4-BE49-F238E27FC236}">
                <a16:creationId xmlns:a16="http://schemas.microsoft.com/office/drawing/2014/main" id="{8979C1F4-9586-45AA-9EB2-83EC1C772F4C}"/>
              </a:ext>
            </a:extLst>
          </p:cNvPr>
          <p:cNvSpPr txBox="1"/>
          <p:nvPr/>
        </p:nvSpPr>
        <p:spPr>
          <a:xfrm>
            <a:off x="180304" y="278973"/>
            <a:ext cx="11831392" cy="1323439"/>
          </a:xfrm>
          <a:prstGeom prst="rect">
            <a:avLst/>
          </a:prstGeom>
          <a:noFill/>
        </p:spPr>
        <p:txBody>
          <a:bodyPr wrap="square" rtlCol="0">
            <a:spAutoFit/>
          </a:bodyPr>
          <a:lstStyle/>
          <a:p>
            <a:r>
              <a:rPr lang="es-MX" sz="4000" dirty="0">
                <a:solidFill>
                  <a:srgbClr val="FF0000"/>
                </a:solidFill>
                <a:latin typeface="Roboto Condensed" panose="02000000000000000000" pitchFamily="2" charset="0"/>
                <a:ea typeface="Roboto Condensed" panose="02000000000000000000" pitchFamily="2" charset="0"/>
              </a:rPr>
              <a:t>VISUALIZACION DE DATOS CON </a:t>
            </a:r>
          </a:p>
          <a:p>
            <a:r>
              <a:rPr lang="es-MX" sz="4000" dirty="0">
                <a:solidFill>
                  <a:srgbClr val="FF0000"/>
                </a:solidFill>
                <a:latin typeface="Roboto Condensed" panose="02000000000000000000" pitchFamily="2" charset="0"/>
                <a:ea typeface="Roboto Condensed" panose="02000000000000000000" pitchFamily="2" charset="0"/>
              </a:rPr>
              <a:t>MICROSOFT POWER BI</a:t>
            </a:r>
          </a:p>
        </p:txBody>
      </p:sp>
      <p:pic>
        <p:nvPicPr>
          <p:cNvPr id="2050" name="Picture 2" descr="Resultado de imagen para microsoft power bi">
            <a:extLst>
              <a:ext uri="{FF2B5EF4-FFF2-40B4-BE49-F238E27FC236}">
                <a16:creationId xmlns:a16="http://schemas.microsoft.com/office/drawing/2014/main" id="{A6A85F56-6EA7-4528-8F3E-E97F4DEAF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511" y="278973"/>
            <a:ext cx="2962185" cy="295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96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BIG DATA</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11852296" cy="1200329"/>
          </a:xfrm>
          <a:prstGeom prst="rect">
            <a:avLst/>
          </a:prstGeom>
          <a:noFill/>
        </p:spPr>
        <p:txBody>
          <a:bodyPr wrap="square" rtlCol="0">
            <a:spAutoFit/>
          </a:bodyPr>
          <a:lstStyle/>
          <a:p>
            <a:pPr algn="just"/>
            <a:endParaRPr lang="es-MX" sz="2400" dirty="0">
              <a:solidFill>
                <a:schemeClr val="tx1"/>
              </a:solidFill>
              <a:latin typeface="Roboto Condensed" panose="02000000000000000000" pitchFamily="2" charset="0"/>
              <a:ea typeface="Roboto Condensed" panose="02000000000000000000" pitchFamily="2" charset="0"/>
            </a:endParaRPr>
          </a:p>
          <a:p>
            <a:pPr algn="just"/>
            <a:r>
              <a:rPr lang="es-MX" sz="2400" dirty="0">
                <a:solidFill>
                  <a:schemeClr val="tx1"/>
                </a:solidFill>
                <a:latin typeface="Roboto Condensed" panose="02000000000000000000" pitchFamily="2" charset="0"/>
                <a:ea typeface="Roboto Condensed" panose="02000000000000000000" pitchFamily="2" charset="0"/>
              </a:rPr>
              <a:t>.</a:t>
            </a:r>
          </a:p>
          <a:p>
            <a:pPr algn="just"/>
            <a:endParaRPr lang="es-MX" sz="2400" dirty="0">
              <a:solidFill>
                <a:schemeClr val="tx1"/>
              </a:solidFill>
              <a:latin typeface="Roboto Condensed" panose="02000000000000000000" pitchFamily="2" charset="0"/>
              <a:ea typeface="Roboto Condensed" panose="02000000000000000000" pitchFamily="2" charset="0"/>
            </a:endParaRPr>
          </a:p>
        </p:txBody>
      </p:sp>
      <p:graphicFrame>
        <p:nvGraphicFramePr>
          <p:cNvPr id="3" name="Diagrama 2">
            <a:extLst>
              <a:ext uri="{FF2B5EF4-FFF2-40B4-BE49-F238E27FC236}">
                <a16:creationId xmlns:a16="http://schemas.microsoft.com/office/drawing/2014/main" id="{BD484B97-460B-41F7-91CA-D3A6ACC619C4}"/>
              </a:ext>
            </a:extLst>
          </p:cNvPr>
          <p:cNvGraphicFramePr/>
          <p:nvPr>
            <p:extLst>
              <p:ext uri="{D42A27DB-BD31-4B8C-83A1-F6EECF244321}">
                <p14:modId xmlns:p14="http://schemas.microsoft.com/office/powerpoint/2010/main" val="3563672573"/>
              </p:ext>
            </p:extLst>
          </p:nvPr>
        </p:nvGraphicFramePr>
        <p:xfrm>
          <a:off x="167426" y="866588"/>
          <a:ext cx="11852296" cy="585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58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BIG DATA</a:t>
            </a:r>
          </a:p>
        </p:txBody>
      </p:sp>
      <p:sp>
        <p:nvSpPr>
          <p:cNvPr id="9" name="CuadroTexto 8">
            <a:extLst>
              <a:ext uri="{FF2B5EF4-FFF2-40B4-BE49-F238E27FC236}">
                <a16:creationId xmlns:a16="http://schemas.microsoft.com/office/drawing/2014/main" id="{701E920B-8AA8-46A9-BE70-5160BA63362C}"/>
              </a:ext>
            </a:extLst>
          </p:cNvPr>
          <p:cNvSpPr txBox="1"/>
          <p:nvPr/>
        </p:nvSpPr>
        <p:spPr>
          <a:xfrm>
            <a:off x="167426" y="866589"/>
            <a:ext cx="11857148" cy="461665"/>
          </a:xfrm>
          <a:prstGeom prst="rect">
            <a:avLst/>
          </a:prstGeom>
          <a:noFill/>
        </p:spPr>
        <p:txBody>
          <a:bodyPr wrap="square" rtlCol="0">
            <a:spAutoFit/>
          </a:bodyPr>
          <a:lstStyle/>
          <a:p>
            <a:pPr algn="just"/>
            <a:r>
              <a:rPr lang="es-MX" sz="2400" dirty="0">
                <a:solidFill>
                  <a:schemeClr val="tx1"/>
                </a:solidFill>
                <a:latin typeface="Roboto Condensed" panose="02000000000000000000" pitchFamily="2" charset="0"/>
                <a:ea typeface="Roboto Condensed" panose="02000000000000000000" pitchFamily="2" charset="0"/>
              </a:rPr>
              <a:t>Usos y aplicaciones reales del Big Data y el Business </a:t>
            </a:r>
            <a:r>
              <a:rPr lang="es-MX" sz="2400" dirty="0" err="1">
                <a:solidFill>
                  <a:schemeClr val="tx1"/>
                </a:solidFill>
                <a:latin typeface="Roboto Condensed" panose="02000000000000000000" pitchFamily="2" charset="0"/>
                <a:ea typeface="Roboto Condensed" panose="02000000000000000000" pitchFamily="2" charset="0"/>
              </a:rPr>
              <a:t>Intelligence</a:t>
            </a:r>
            <a:endParaRPr lang="es-MX" sz="2400" dirty="0">
              <a:solidFill>
                <a:schemeClr val="tx1"/>
              </a:solidFill>
              <a:latin typeface="Roboto Condensed" panose="02000000000000000000" pitchFamily="2" charset="0"/>
              <a:ea typeface="Roboto Condensed" panose="02000000000000000000" pitchFamily="2" charset="0"/>
            </a:endParaRPr>
          </a:p>
        </p:txBody>
      </p:sp>
      <p:graphicFrame>
        <p:nvGraphicFramePr>
          <p:cNvPr id="3" name="Diagrama 2">
            <a:extLst>
              <a:ext uri="{FF2B5EF4-FFF2-40B4-BE49-F238E27FC236}">
                <a16:creationId xmlns:a16="http://schemas.microsoft.com/office/drawing/2014/main" id="{5B6FE041-2D88-4203-BD1E-D87F61A56BAF}"/>
              </a:ext>
            </a:extLst>
          </p:cNvPr>
          <p:cNvGraphicFramePr/>
          <p:nvPr>
            <p:extLst>
              <p:ext uri="{D42A27DB-BD31-4B8C-83A1-F6EECF244321}">
                <p14:modId xmlns:p14="http://schemas.microsoft.com/office/powerpoint/2010/main" val="1281393257"/>
              </p:ext>
            </p:extLst>
          </p:nvPr>
        </p:nvGraphicFramePr>
        <p:xfrm>
          <a:off x="167426" y="1598655"/>
          <a:ext cx="11859474" cy="512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67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79C1F4-9586-45AA-9EB2-83EC1C772F4C}"/>
              </a:ext>
            </a:extLst>
          </p:cNvPr>
          <p:cNvSpPr txBox="1"/>
          <p:nvPr/>
        </p:nvSpPr>
        <p:spPr>
          <a:xfrm>
            <a:off x="180304" y="1077463"/>
            <a:ext cx="11831392" cy="2585323"/>
          </a:xfrm>
          <a:prstGeom prst="rect">
            <a:avLst/>
          </a:prstGeom>
          <a:noFill/>
        </p:spPr>
        <p:txBody>
          <a:bodyPr wrap="square" rtlCol="0">
            <a:spAutoFit/>
          </a:bodyPr>
          <a:lstStyle/>
          <a:p>
            <a:pPr algn="ctr"/>
            <a:r>
              <a:rPr lang="es-MX" sz="5400" dirty="0">
                <a:solidFill>
                  <a:srgbClr val="FF0000"/>
                </a:solidFill>
                <a:latin typeface="Roboto Condensed" panose="02000000000000000000" pitchFamily="2" charset="0"/>
                <a:ea typeface="Roboto Condensed" panose="02000000000000000000" pitchFamily="2" charset="0"/>
              </a:rPr>
              <a:t>TEMA II</a:t>
            </a:r>
          </a:p>
          <a:p>
            <a:pPr algn="ctr"/>
            <a:r>
              <a:rPr lang="es-MX" sz="5400" dirty="0">
                <a:solidFill>
                  <a:srgbClr val="FF0000"/>
                </a:solidFill>
                <a:latin typeface="Roboto Condensed" panose="02000000000000000000" pitchFamily="2" charset="0"/>
                <a:ea typeface="Roboto Condensed" panose="02000000000000000000" pitchFamily="2" charset="0"/>
              </a:rPr>
              <a:t>INTRODUCCION A </a:t>
            </a:r>
          </a:p>
          <a:p>
            <a:pPr algn="ctr"/>
            <a:r>
              <a:rPr lang="es-MX" sz="5400" dirty="0">
                <a:solidFill>
                  <a:srgbClr val="FF0000"/>
                </a:solidFill>
                <a:latin typeface="Roboto Condensed" panose="02000000000000000000" pitchFamily="2" charset="0"/>
                <a:ea typeface="Roboto Condensed" panose="02000000000000000000" pitchFamily="2" charset="0"/>
              </a:rPr>
              <a:t>MICROSOFT POWER BI</a:t>
            </a:r>
          </a:p>
        </p:txBody>
      </p:sp>
    </p:spTree>
    <p:extLst>
      <p:ext uri="{BB962C8B-B14F-4D97-AF65-F5344CB8AC3E}">
        <p14:creationId xmlns:p14="http://schemas.microsoft.com/office/powerpoint/2010/main" val="423414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INTRODUCCION A MICROSOFT POWER BI</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11809927" cy="2308324"/>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Microsoft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es una colección de servicios de software, aplicaciones y conectores que funcionan conjuntamente para convertir orígenes de datos sin relación entre sí en información coherente, interactiva y atractiva visualmente. Tanto si se trata de un sencillo libro de Microsoft Excel como de una colección de almacenes de datos híbridos locales o basados en la nube,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le permite conectar fácilmente los orígenes de datos, visualizar o descubrir lo más importante y compartirlo con quien quiera.</a:t>
            </a:r>
          </a:p>
        </p:txBody>
      </p:sp>
      <p:pic>
        <p:nvPicPr>
          <p:cNvPr id="5" name="Picture 2" descr="Funcionamiento de Power BI con otros datos">
            <a:extLst>
              <a:ext uri="{FF2B5EF4-FFF2-40B4-BE49-F238E27FC236}">
                <a16:creationId xmlns:a16="http://schemas.microsoft.com/office/drawing/2014/main" id="{9DAE39B8-687B-4360-B491-5814E7CE4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08" y="3683088"/>
            <a:ext cx="10485354" cy="307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10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COMPOSICION</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11809927" cy="1569660"/>
          </a:xfrm>
          <a:prstGeom prst="rect">
            <a:avLst/>
          </a:prstGeom>
          <a:noFill/>
        </p:spPr>
        <p:txBody>
          <a:bodyPr wrap="square" rtlCol="0">
            <a:spAutoFit/>
          </a:bodyPr>
          <a:lstStyle/>
          <a:p>
            <a:pPr algn="just"/>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consta de una aplicación de escritorio de Microsoft Windows denominada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un servicio SaaS (software como servicio) en línea denominado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y aplicaciones móviles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disponibles para teléfonos y tabletas Windows, así como para dispositivos Apple iOS y Google Android.</a:t>
            </a:r>
          </a:p>
        </p:txBody>
      </p:sp>
      <p:pic>
        <p:nvPicPr>
          <p:cNvPr id="7" name="Imagen 6">
            <a:extLst>
              <a:ext uri="{FF2B5EF4-FFF2-40B4-BE49-F238E27FC236}">
                <a16:creationId xmlns:a16="http://schemas.microsoft.com/office/drawing/2014/main" id="{CFFF1F7B-CD19-4CBB-9652-E22805EDED3E}"/>
              </a:ext>
            </a:extLst>
          </p:cNvPr>
          <p:cNvPicPr>
            <a:picLocks noChangeAspect="1"/>
          </p:cNvPicPr>
          <p:nvPr/>
        </p:nvPicPr>
        <p:blipFill>
          <a:blip r:embed="rId2"/>
          <a:stretch>
            <a:fillRect/>
          </a:stretch>
        </p:blipFill>
        <p:spPr>
          <a:xfrm>
            <a:off x="1769234" y="2416822"/>
            <a:ext cx="8606308" cy="4303154"/>
          </a:xfrm>
          <a:prstGeom prst="rect">
            <a:avLst/>
          </a:prstGeom>
        </p:spPr>
      </p:pic>
    </p:spTree>
    <p:extLst>
      <p:ext uri="{BB962C8B-B14F-4D97-AF65-F5344CB8AC3E}">
        <p14:creationId xmlns:p14="http://schemas.microsoft.com/office/powerpoint/2010/main" val="400554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ADAPTACION</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11809927" cy="4893647"/>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Puede que la forma de utilizar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dependa de su rol en un proyecto o equipo. Por tanto, otras personas con otros roles podrían utilizar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 un modo distinto, lo cual es normal.</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Por ejemplo, podría darse el caso de que usted consultara los informes y los paneles del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y que esto sea lo único que hace con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No obstante, su compañero de trabajo, dedicado a procesar los números y crear informes empresariales, puede que use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y que publique informes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en el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PI, que usted puede usar después para verlos. Por su parte, otra compañera que se dedica a las ventas podría utilizar principalmente la aplicación para móviles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para supervisar el progreso de sus cuotas de venta y profundizar en los detalles de los nuevos clientes potenciales.</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También podría utilizar cada elemento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en distintos momentos, en función de su objetivo o su rol en un proyecto o trabajo determinados.</a:t>
            </a:r>
          </a:p>
        </p:txBody>
      </p:sp>
    </p:spTree>
    <p:extLst>
      <p:ext uri="{BB962C8B-B14F-4D97-AF65-F5344CB8AC3E}">
        <p14:creationId xmlns:p14="http://schemas.microsoft.com/office/powerpoint/2010/main" val="128480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FLUJO DE TRABAJO</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5048518" cy="5632311"/>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El flujo habitual de actividad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presenta un aspecto similar al siguiente:</a:t>
            </a:r>
          </a:p>
          <a:p>
            <a:pPr algn="just"/>
            <a:endParaRPr lang="es-MX" sz="2400" dirty="0">
              <a:latin typeface="Roboto Condensed" panose="02000000000000000000" pitchFamily="2" charset="0"/>
              <a:ea typeface="Roboto Condensed" panose="02000000000000000000" pitchFamily="2" charset="0"/>
            </a:endParaRPr>
          </a:p>
          <a:p>
            <a:pPr marL="457200" indent="-457200" algn="just">
              <a:buFont typeface="+mj-lt"/>
              <a:buAutoNum type="arabicPeriod"/>
            </a:pPr>
            <a:r>
              <a:rPr lang="es-MX" sz="2400" dirty="0">
                <a:latin typeface="Roboto Condensed" panose="02000000000000000000" pitchFamily="2" charset="0"/>
                <a:ea typeface="Roboto Condensed" panose="02000000000000000000" pitchFamily="2" charset="0"/>
              </a:rPr>
              <a:t>Integrar datos en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y crear un informe.</a:t>
            </a:r>
          </a:p>
          <a:p>
            <a:pPr marL="457200" indent="-457200" algn="just">
              <a:buFont typeface="+mj-lt"/>
              <a:buAutoNum type="arabicPeriod"/>
            </a:pPr>
            <a:r>
              <a:rPr lang="es-MX" sz="2400" dirty="0">
                <a:latin typeface="Roboto Condensed" panose="02000000000000000000" pitchFamily="2" charset="0"/>
                <a:ea typeface="Roboto Condensed" panose="02000000000000000000" pitchFamily="2" charset="0"/>
              </a:rPr>
              <a:t>Publicarlo en el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donde podrá crear nuevas visualizaciones o compilar paneles.</a:t>
            </a:r>
          </a:p>
          <a:p>
            <a:pPr marL="457200" indent="-457200" algn="just">
              <a:buFont typeface="+mj-lt"/>
              <a:buAutoNum type="arabicPeriod"/>
            </a:pPr>
            <a:r>
              <a:rPr lang="es-MX" sz="2400" dirty="0">
                <a:latin typeface="Roboto Condensed" panose="02000000000000000000" pitchFamily="2" charset="0"/>
                <a:ea typeface="Roboto Condensed" panose="02000000000000000000" pitchFamily="2" charset="0"/>
              </a:rPr>
              <a:t>Compartir los paneles con otros usuarios, especialmente con personas que se estén desplazando.</a:t>
            </a:r>
          </a:p>
          <a:p>
            <a:pPr marL="457200" indent="-457200" algn="just">
              <a:buFont typeface="+mj-lt"/>
              <a:buAutoNum type="arabicPeriod"/>
            </a:pPr>
            <a:r>
              <a:rPr lang="es-MX" sz="2400" dirty="0">
                <a:latin typeface="Roboto Condensed" panose="02000000000000000000" pitchFamily="2" charset="0"/>
                <a:ea typeface="Roboto Condensed" panose="02000000000000000000" pitchFamily="2" charset="0"/>
              </a:rPr>
              <a:t>Ver informes y paneles compartidos e interactuar con ellos en aplicaciones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Mobile.</a:t>
            </a:r>
          </a:p>
        </p:txBody>
      </p:sp>
      <p:pic>
        <p:nvPicPr>
          <p:cNvPr id="7172" name="Picture 4" descr="Resultado de imagen para FLUJO DE TRABAJO POWER BI">
            <a:extLst>
              <a:ext uri="{FF2B5EF4-FFF2-40B4-BE49-F238E27FC236}">
                <a16:creationId xmlns:a16="http://schemas.microsoft.com/office/drawing/2014/main" id="{50BCA7EA-B108-4B49-976F-23F86FBA5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901" y="1192380"/>
            <a:ext cx="6483673" cy="431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69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7856112" cy="5262979"/>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Todo lo que haga en Microsoft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puede dividirse en unos bloques de creación básicos. Después de todo, incluso las cosas aparentemente complejas se construyen a partir de bloques de construcción básicos. Por ejemplo, los automóviles están hechos de metal, tela y caucho. Por supuesto, pueden ser básicos o más elaborados.</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Estos son los bloques de creación básicos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a:t>
            </a:r>
          </a:p>
          <a:p>
            <a:pPr algn="just"/>
            <a:endParaRPr lang="es-MX" sz="2400" dirty="0">
              <a:latin typeface="Roboto Condensed" panose="02000000000000000000" pitchFamily="2" charset="0"/>
              <a:ea typeface="Roboto Condensed" panose="02000000000000000000" pitchFamily="2" charset="0"/>
            </a:endParaRPr>
          </a:p>
          <a:p>
            <a:pPr marL="342900" indent="-342900" algn="just">
              <a:buFont typeface="Wingdings" panose="05000000000000000000" pitchFamily="2" charset="2"/>
              <a:buChar char="§"/>
            </a:pPr>
            <a:r>
              <a:rPr lang="es-MX" sz="2400" dirty="0">
                <a:latin typeface="Roboto Condensed" panose="02000000000000000000" pitchFamily="2" charset="0"/>
                <a:ea typeface="Roboto Condensed" panose="02000000000000000000" pitchFamily="2" charset="0"/>
              </a:rPr>
              <a:t>Visualizaciones</a:t>
            </a:r>
          </a:p>
          <a:p>
            <a:pPr marL="342900" indent="-342900" algn="just">
              <a:buFont typeface="Wingdings" panose="05000000000000000000" pitchFamily="2" charset="2"/>
              <a:buChar char="§"/>
            </a:pPr>
            <a:r>
              <a:rPr lang="es-MX" sz="2400" dirty="0">
                <a:latin typeface="Roboto Condensed" panose="02000000000000000000" pitchFamily="2" charset="0"/>
                <a:ea typeface="Roboto Condensed" panose="02000000000000000000" pitchFamily="2" charset="0"/>
              </a:rPr>
              <a:t>Conjuntos de datos</a:t>
            </a:r>
          </a:p>
          <a:p>
            <a:pPr marL="342900" indent="-342900" algn="just">
              <a:buFont typeface="Wingdings" panose="05000000000000000000" pitchFamily="2" charset="2"/>
              <a:buChar char="§"/>
            </a:pPr>
            <a:r>
              <a:rPr lang="es-MX" sz="2400" dirty="0">
                <a:latin typeface="Roboto Condensed" panose="02000000000000000000" pitchFamily="2" charset="0"/>
                <a:ea typeface="Roboto Condensed" panose="02000000000000000000" pitchFamily="2" charset="0"/>
              </a:rPr>
              <a:t>Informes</a:t>
            </a:r>
          </a:p>
          <a:p>
            <a:pPr marL="342900" indent="-342900" algn="just">
              <a:buFont typeface="Wingdings" panose="05000000000000000000" pitchFamily="2" charset="2"/>
              <a:buChar char="§"/>
            </a:pPr>
            <a:r>
              <a:rPr lang="es-MX" sz="2400" dirty="0">
                <a:latin typeface="Roboto Condensed" panose="02000000000000000000" pitchFamily="2" charset="0"/>
                <a:ea typeface="Roboto Condensed" panose="02000000000000000000" pitchFamily="2" charset="0"/>
              </a:rPr>
              <a:t>Paneles</a:t>
            </a:r>
          </a:p>
          <a:p>
            <a:pPr marL="342900" indent="-342900" algn="just">
              <a:buFont typeface="Wingdings" panose="05000000000000000000" pitchFamily="2" charset="2"/>
              <a:buChar char="§"/>
            </a:pPr>
            <a:r>
              <a:rPr lang="es-MX" sz="2400" dirty="0">
                <a:latin typeface="Roboto Condensed" panose="02000000000000000000" pitchFamily="2" charset="0"/>
                <a:ea typeface="Roboto Condensed" panose="02000000000000000000" pitchFamily="2" charset="0"/>
              </a:rPr>
              <a:t>Iconos</a:t>
            </a:r>
          </a:p>
        </p:txBody>
      </p:sp>
      <p:pic>
        <p:nvPicPr>
          <p:cNvPr id="8196" name="Picture 4" descr="Resultado de imagen para BMW">
            <a:extLst>
              <a:ext uri="{FF2B5EF4-FFF2-40B4-BE49-F238E27FC236}">
                <a16:creationId xmlns:a16="http://schemas.microsoft.com/office/drawing/2014/main" id="{08CF2AC7-206C-4800-B25E-853F2F341A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20" t="27500" r="16975" b="11909"/>
          <a:stretch/>
        </p:blipFill>
        <p:spPr bwMode="auto">
          <a:xfrm>
            <a:off x="8293176" y="3190874"/>
            <a:ext cx="3829392" cy="163870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esultado de imagen para FERRARI">
            <a:extLst>
              <a:ext uri="{FF2B5EF4-FFF2-40B4-BE49-F238E27FC236}">
                <a16:creationId xmlns:a16="http://schemas.microsoft.com/office/drawing/2014/main" id="{5A11376F-5948-4697-B93B-F051B69624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8"/>
          <a:stretch/>
        </p:blipFill>
        <p:spPr bwMode="auto">
          <a:xfrm>
            <a:off x="8117910" y="4829577"/>
            <a:ext cx="3988926" cy="1938272"/>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Resultado de imagen para CHEVY">
            <a:extLst>
              <a:ext uri="{FF2B5EF4-FFF2-40B4-BE49-F238E27FC236}">
                <a16:creationId xmlns:a16="http://schemas.microsoft.com/office/drawing/2014/main" id="{28EBAAF0-C4F6-4453-BEB3-38B5429FDE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56" t="26732" b="25944"/>
          <a:stretch/>
        </p:blipFill>
        <p:spPr bwMode="auto">
          <a:xfrm>
            <a:off x="8512935" y="1386225"/>
            <a:ext cx="3593901" cy="1804649"/>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BLOQUES DE CREACION</a:t>
            </a:r>
          </a:p>
        </p:txBody>
      </p:sp>
    </p:spTree>
    <p:extLst>
      <p:ext uri="{BB962C8B-B14F-4D97-AF65-F5344CB8AC3E}">
        <p14:creationId xmlns:p14="http://schemas.microsoft.com/office/powerpoint/2010/main" val="388624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5499278" cy="6001643"/>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Una visualización (también llamada objeto visual) es una representación visual de los datos, como un diagrama, un mapa codificado por colores u otros elementos interesantes que pueda crear para representar los datos visualmente.</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Las visualizaciones pueden ser simples, como un único número que representa un aspecto significativo, o visualmente complejas, como un mapa de colores degradados que muestra la opinión del votante sobre un determinado problema o preocupación social. El objetivo del objeto visual es presentar los datos de forma que ofrezca contexto e información detallada.</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VISUALIZACIONES</a:t>
            </a:r>
          </a:p>
        </p:txBody>
      </p:sp>
      <p:pic>
        <p:nvPicPr>
          <p:cNvPr id="9218" name="Picture 2" descr="Visualizaciones de Power BI">
            <a:extLst>
              <a:ext uri="{FF2B5EF4-FFF2-40B4-BE49-F238E27FC236}">
                <a16:creationId xmlns:a16="http://schemas.microsoft.com/office/drawing/2014/main" id="{50E376B4-FA13-4926-86FB-FDBDB8A51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268" y="866589"/>
            <a:ext cx="6266300" cy="476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69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4224271" cy="5632311"/>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Un conjunto de datos es una colección de datos que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utiliza para crear sus visualizaciones.</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Puede tener un conjunto de datos sencillo basado en una sola tabla de un libro de Microsoft Excel. Los conjuntos de datos también pueden ser una combinación de muchos orígenes diferentes, que puede filtrar y combinar para proporcionar una colección de datos única (un conjunto de datos) para usarla en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CONJUNTOS DE DATOS</a:t>
            </a:r>
          </a:p>
        </p:txBody>
      </p:sp>
      <p:pic>
        <p:nvPicPr>
          <p:cNvPr id="7" name="Imagen 6">
            <a:extLst>
              <a:ext uri="{FF2B5EF4-FFF2-40B4-BE49-F238E27FC236}">
                <a16:creationId xmlns:a16="http://schemas.microsoft.com/office/drawing/2014/main" id="{B8993CA6-BCF4-4CD3-BADE-BBC31620EEFE}"/>
              </a:ext>
            </a:extLst>
          </p:cNvPr>
          <p:cNvPicPr>
            <a:picLocks noChangeAspect="1"/>
          </p:cNvPicPr>
          <p:nvPr/>
        </p:nvPicPr>
        <p:blipFill>
          <a:blip r:embed="rId2"/>
          <a:stretch>
            <a:fillRect/>
          </a:stretch>
        </p:blipFill>
        <p:spPr>
          <a:xfrm>
            <a:off x="5097620" y="970097"/>
            <a:ext cx="6991350" cy="4800600"/>
          </a:xfrm>
          <a:prstGeom prst="rect">
            <a:avLst/>
          </a:prstGeom>
        </p:spPr>
      </p:pic>
    </p:spTree>
    <p:extLst>
      <p:ext uri="{BB962C8B-B14F-4D97-AF65-F5344CB8AC3E}">
        <p14:creationId xmlns:p14="http://schemas.microsoft.com/office/powerpoint/2010/main" val="166367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79C1F4-9586-45AA-9EB2-83EC1C772F4C}"/>
              </a:ext>
            </a:extLst>
          </p:cNvPr>
          <p:cNvSpPr txBox="1"/>
          <p:nvPr/>
        </p:nvSpPr>
        <p:spPr>
          <a:xfrm>
            <a:off x="180304" y="1077463"/>
            <a:ext cx="11831392" cy="2585323"/>
          </a:xfrm>
          <a:prstGeom prst="rect">
            <a:avLst/>
          </a:prstGeom>
          <a:noFill/>
        </p:spPr>
        <p:txBody>
          <a:bodyPr wrap="square" rtlCol="0">
            <a:spAutoFit/>
          </a:bodyPr>
          <a:lstStyle/>
          <a:p>
            <a:pPr algn="ctr"/>
            <a:r>
              <a:rPr lang="es-MX" sz="5400" dirty="0">
                <a:solidFill>
                  <a:srgbClr val="FF0000"/>
                </a:solidFill>
                <a:latin typeface="Roboto Condensed" panose="02000000000000000000" pitchFamily="2" charset="0"/>
                <a:ea typeface="Roboto Condensed" panose="02000000000000000000" pitchFamily="2" charset="0"/>
              </a:rPr>
              <a:t>TEMA I</a:t>
            </a:r>
          </a:p>
          <a:p>
            <a:pPr algn="ctr"/>
            <a:r>
              <a:rPr lang="es-MX" sz="5400" dirty="0">
                <a:solidFill>
                  <a:srgbClr val="FF0000"/>
                </a:solidFill>
                <a:latin typeface="Roboto Condensed" panose="02000000000000000000" pitchFamily="2" charset="0"/>
                <a:ea typeface="Roboto Condensed" panose="02000000000000000000" pitchFamily="2" charset="0"/>
              </a:rPr>
              <a:t>INTRODUCCION AL BUSINESS INTELLIGENCE</a:t>
            </a:r>
          </a:p>
        </p:txBody>
      </p:sp>
    </p:spTree>
    <p:extLst>
      <p:ext uri="{BB962C8B-B14F-4D97-AF65-F5344CB8AC3E}">
        <p14:creationId xmlns:p14="http://schemas.microsoft.com/office/powerpoint/2010/main" val="2132880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3709116" cy="4893647"/>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Por ejemplo, puede crear un conjunto de datos de tres campos de la base de datos, una tabla del sitio web, una tabla de Excel y los resultados en línea de una campaña de marketing por correo electrónico. Esa combinación única se sigue considerando un conjunto de datos único, aunque proceda de muchos orígenes diferentes.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CONJUNTOS DE DATOS</a:t>
            </a:r>
          </a:p>
        </p:txBody>
      </p:sp>
      <p:pic>
        <p:nvPicPr>
          <p:cNvPr id="11266" name="Picture 2" descr="Resultado de imagen para COMBINACION DE DATOS EN POWER BI">
            <a:extLst>
              <a:ext uri="{FF2B5EF4-FFF2-40B4-BE49-F238E27FC236}">
                <a16:creationId xmlns:a16="http://schemas.microsoft.com/office/drawing/2014/main" id="{8A5EAEBB-60FF-48D3-97DD-F179D070E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212" y="1192455"/>
            <a:ext cx="7936363" cy="5285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6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074275" cy="5262979"/>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Filtrar los datos antes de traerlos a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le permite centrarse en los datos que realmente le importan. Por ejemplo, puede filtrar su base de datos de contactos para incluir en el conjunto de datos solo los clientes que recibieron mensajes de correo electrónico de la campaña de marketing. Después, puede crear objetos visuales basados en ese subconjunto (la colección filtrada) de clientes que se incluyeron en la campaña. El filtrado le ayuda a centrarse en los datos y en sus esfuerzos.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CONJUNTOS DE DATOS</a:t>
            </a:r>
          </a:p>
        </p:txBody>
      </p:sp>
      <p:pic>
        <p:nvPicPr>
          <p:cNvPr id="12292" name="Picture 4" descr="Resultado de imagen para FILTRAR DATOS PARA POWER BI">
            <a:extLst>
              <a:ext uri="{FF2B5EF4-FFF2-40B4-BE49-F238E27FC236}">
                <a16:creationId xmlns:a16="http://schemas.microsoft.com/office/drawing/2014/main" id="{99E5B961-3A03-495B-A878-CE73B39F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566" y="866589"/>
            <a:ext cx="6540008" cy="4649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712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396248" cy="6001643"/>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Un aspecto fundamental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es la gran cantidad de conectores de datos que incluye. Tanto si los datos que desea están en Excel o en una base de datos de Microsoft SQL Server, en Azure o en Oracle, o en un servicio como Facebook, Salesforce o MailChimp,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tiene conectores que le permiten conectar fácilmente con los datos, filtrarlos si hace falta e incluirlos en el conjunto de datos.</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Después de tener un conjunto de datos, puede comenzar a crear visualizaciones que muestren las diferentes partes de él de maneras diferentes y obtener información en función de lo que vea.</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CONJUNTOS DE DATOS</a:t>
            </a:r>
          </a:p>
        </p:txBody>
      </p:sp>
      <p:pic>
        <p:nvPicPr>
          <p:cNvPr id="13314" name="Picture 2" descr="Resultado de imagen para CONECTORES POWER BI">
            <a:extLst>
              <a:ext uri="{FF2B5EF4-FFF2-40B4-BE49-F238E27FC236}">
                <a16:creationId xmlns:a16="http://schemas.microsoft.com/office/drawing/2014/main" id="{3B6ED66D-FFFC-4687-BF60-541E81F22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181" y="866589"/>
            <a:ext cx="6242394" cy="373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86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602310" cy="6001643"/>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Un informe es una colección de visualizaciones que aparecen juntas en una página o varias. Al igual que cualquier otro informe que se puede crear para una presentación de ventas o un trabajo para la escuela, un informe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es una colección de elementos que están relacionados entre sí.</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Los informes permiten crear numerosas visualizaciones en varias páginas si es necesario, y le permiten organizar dichas visualizaciones de la forma más adecuada para contar su historia. Los informes permiten recopilar y organizar las visualizaciones en una o varias páginas.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INFORMES</a:t>
            </a:r>
          </a:p>
        </p:txBody>
      </p:sp>
      <p:pic>
        <p:nvPicPr>
          <p:cNvPr id="3" name="Imagen 2">
            <a:extLst>
              <a:ext uri="{FF2B5EF4-FFF2-40B4-BE49-F238E27FC236}">
                <a16:creationId xmlns:a16="http://schemas.microsoft.com/office/drawing/2014/main" id="{B5388A3A-8DDA-4FEE-A517-120C43E4AD6B}"/>
              </a:ext>
            </a:extLst>
          </p:cNvPr>
          <p:cNvPicPr>
            <a:picLocks noChangeAspect="1"/>
          </p:cNvPicPr>
          <p:nvPr/>
        </p:nvPicPr>
        <p:blipFill>
          <a:blip r:embed="rId2"/>
          <a:stretch>
            <a:fillRect/>
          </a:stretch>
        </p:blipFill>
        <p:spPr>
          <a:xfrm>
            <a:off x="5895283" y="866589"/>
            <a:ext cx="6227285" cy="4091777"/>
          </a:xfrm>
          <a:prstGeom prst="rect">
            <a:avLst/>
          </a:prstGeom>
        </p:spPr>
      </p:pic>
    </p:spTree>
    <p:extLst>
      <p:ext uri="{BB962C8B-B14F-4D97-AF65-F5344CB8AC3E}">
        <p14:creationId xmlns:p14="http://schemas.microsoft.com/office/powerpoint/2010/main" val="942354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7134896" cy="5632311"/>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Cuando necesite compartir una sola página de un informe, o una colección de visualizaciones, cree un panel. Un panel es una colección de objetos visuales de una sola página que puede compartir con otros usuarios. A menudo, es un grupo seleccionado de objetos visuales que ofrecen información rápida sobre los datos o la historia que intenta presentar.</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Un panel debe caber en una sola página, también llamada lienzo (el lienzo es el telón de fondo en blanco en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o en el servicio, donde se ponen las visualizaciones). Un área de trabajo donde puede crear, combinar y rehacer objetos visuales interesantes y atractivos. Puede compartir paneles con otros usuarios o grupos.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PANELES</a:t>
            </a:r>
          </a:p>
        </p:txBody>
      </p:sp>
      <p:pic>
        <p:nvPicPr>
          <p:cNvPr id="15362" name="Picture 2" descr="Resultado de imagen para paneles POWER BI">
            <a:extLst>
              <a:ext uri="{FF2B5EF4-FFF2-40B4-BE49-F238E27FC236}">
                <a16:creationId xmlns:a16="http://schemas.microsoft.com/office/drawing/2014/main" id="{624E5566-FAD0-48FC-98A4-F5A0A4EF8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518" y="866589"/>
            <a:ext cx="459105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828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3618964" cy="6001643"/>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En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un icono es una visualización única en un informe o en un panel. Es el rectángulo que contiene un objeto visual individual.</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*Si ve o usa un panel o informe, lo que significa que no es el autor ni el propietario, sino que el informe o panel se ha compartido con usted, puede interactuar con él, pero no cambiar el tamaño de los iconos ni su disposición.</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ICONOS</a:t>
            </a:r>
          </a:p>
        </p:txBody>
      </p:sp>
      <p:pic>
        <p:nvPicPr>
          <p:cNvPr id="3" name="Imagen 2">
            <a:extLst>
              <a:ext uri="{FF2B5EF4-FFF2-40B4-BE49-F238E27FC236}">
                <a16:creationId xmlns:a16="http://schemas.microsoft.com/office/drawing/2014/main" id="{31093751-37D1-4D2B-8BCF-396795440317}"/>
              </a:ext>
            </a:extLst>
          </p:cNvPr>
          <p:cNvPicPr>
            <a:picLocks noChangeAspect="1"/>
          </p:cNvPicPr>
          <p:nvPr/>
        </p:nvPicPr>
        <p:blipFill rotWithShape="1">
          <a:blip r:embed="rId2"/>
          <a:srcRect l="5629" t="3172" r="1108" b="7234"/>
          <a:stretch/>
        </p:blipFill>
        <p:spPr>
          <a:xfrm>
            <a:off x="4163738" y="718824"/>
            <a:ext cx="7958830" cy="5218337"/>
          </a:xfrm>
          <a:prstGeom prst="rect">
            <a:avLst/>
          </a:prstGeom>
        </p:spPr>
      </p:pic>
    </p:spTree>
    <p:extLst>
      <p:ext uri="{BB962C8B-B14F-4D97-AF65-F5344CB8AC3E}">
        <p14:creationId xmlns:p14="http://schemas.microsoft.com/office/powerpoint/2010/main" val="2988949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79C1F4-9586-45AA-9EB2-83EC1C772F4C}"/>
              </a:ext>
            </a:extLst>
          </p:cNvPr>
          <p:cNvSpPr txBox="1"/>
          <p:nvPr/>
        </p:nvSpPr>
        <p:spPr>
          <a:xfrm>
            <a:off x="180304" y="1077463"/>
            <a:ext cx="11831392" cy="2585323"/>
          </a:xfrm>
          <a:prstGeom prst="rect">
            <a:avLst/>
          </a:prstGeom>
          <a:noFill/>
        </p:spPr>
        <p:txBody>
          <a:bodyPr wrap="square" rtlCol="0">
            <a:spAutoFit/>
          </a:bodyPr>
          <a:lstStyle/>
          <a:p>
            <a:pPr algn="ctr"/>
            <a:r>
              <a:rPr lang="es-MX" sz="5400" dirty="0">
                <a:solidFill>
                  <a:srgbClr val="FF0000"/>
                </a:solidFill>
                <a:latin typeface="Roboto Condensed" panose="02000000000000000000" pitchFamily="2" charset="0"/>
                <a:ea typeface="Roboto Condensed" panose="02000000000000000000" pitchFamily="2" charset="0"/>
              </a:rPr>
              <a:t>TEMA III</a:t>
            </a:r>
          </a:p>
          <a:p>
            <a:pPr algn="ctr"/>
            <a:r>
              <a:rPr lang="es-MX" sz="5400" dirty="0">
                <a:solidFill>
                  <a:srgbClr val="FF0000"/>
                </a:solidFill>
                <a:latin typeface="Roboto Condensed" panose="02000000000000000000" pitchFamily="2" charset="0"/>
                <a:ea typeface="Roboto Condensed" panose="02000000000000000000" pitchFamily="2" charset="0"/>
              </a:rPr>
              <a:t>USO DEL SERVICIO DE </a:t>
            </a:r>
          </a:p>
          <a:p>
            <a:pPr algn="ctr"/>
            <a:r>
              <a:rPr lang="es-MX" sz="5400" dirty="0">
                <a:solidFill>
                  <a:srgbClr val="FF0000"/>
                </a:solidFill>
                <a:latin typeface="Roboto Condensed" panose="02000000000000000000" pitchFamily="2" charset="0"/>
                <a:ea typeface="Roboto Condensed" panose="02000000000000000000" pitchFamily="2" charset="0"/>
              </a:rPr>
              <a:t>MICROSOFT POWER BI</a:t>
            </a:r>
          </a:p>
        </p:txBody>
      </p:sp>
    </p:spTree>
    <p:extLst>
      <p:ext uri="{BB962C8B-B14F-4D97-AF65-F5344CB8AC3E}">
        <p14:creationId xmlns:p14="http://schemas.microsoft.com/office/powerpoint/2010/main" val="3915190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001475" cy="6001643"/>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El flujo de trabajo habitual de Microsoft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es crear un informe en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publicarlo en el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y, después, compartirlo con otros usuarios para que puedan verlo en el servicio o en una aplicación móvil.</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Pero ¿cómo algunas personas empiezan en el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a:t>
            </a:r>
            <a:r>
              <a:rPr lang="es-MX" sz="2400" i="1" dirty="0">
                <a:latin typeface="Roboto Condensed" panose="02000000000000000000" pitchFamily="2" charset="0"/>
                <a:ea typeface="Roboto Condensed" panose="02000000000000000000" pitchFamily="2" charset="0"/>
              </a:rPr>
              <a:t>las aplicaciones</a:t>
            </a:r>
            <a:r>
              <a:rPr lang="es-MX" sz="2400" dirty="0">
                <a:latin typeface="Roboto Condensed" panose="02000000000000000000" pitchFamily="2" charset="0"/>
                <a:ea typeface="Roboto Condensed" panose="02000000000000000000" pitchFamily="2" charset="0"/>
              </a:rPr>
              <a:t>. </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Una aplicación es una colección de objetos visuales e informes configurados previamente y listos para su uso que se comparten con toda la organización.</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SERVICIO DE POWER BI</a:t>
            </a:r>
          </a:p>
        </p:txBody>
      </p:sp>
      <p:pic>
        <p:nvPicPr>
          <p:cNvPr id="6" name="Imagen 5">
            <a:extLst>
              <a:ext uri="{FF2B5EF4-FFF2-40B4-BE49-F238E27FC236}">
                <a16:creationId xmlns:a16="http://schemas.microsoft.com/office/drawing/2014/main" id="{CBF2A16B-20C4-472D-8BFA-A6A65E26E981}"/>
              </a:ext>
            </a:extLst>
          </p:cNvPr>
          <p:cNvPicPr>
            <a:picLocks noChangeAspect="1"/>
          </p:cNvPicPr>
          <p:nvPr/>
        </p:nvPicPr>
        <p:blipFill>
          <a:blip r:embed="rId2"/>
          <a:stretch>
            <a:fillRect/>
          </a:stretch>
        </p:blipFill>
        <p:spPr>
          <a:xfrm>
            <a:off x="5271769" y="955489"/>
            <a:ext cx="6778206" cy="4800600"/>
          </a:xfrm>
          <a:prstGeom prst="rect">
            <a:avLst/>
          </a:prstGeom>
        </p:spPr>
      </p:pic>
    </p:spTree>
    <p:extLst>
      <p:ext uri="{BB962C8B-B14F-4D97-AF65-F5344CB8AC3E}">
        <p14:creationId xmlns:p14="http://schemas.microsoft.com/office/powerpoint/2010/main" val="1574744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001475" cy="5632311"/>
          </a:xfrm>
          <a:prstGeom prst="rect">
            <a:avLst/>
          </a:prstGeom>
          <a:noFill/>
        </p:spPr>
        <p:txBody>
          <a:bodyPr wrap="square" rtlCol="0">
            <a:spAutoFit/>
          </a:bodyPr>
          <a:lstStyle/>
          <a:p>
            <a:pPr algn="just"/>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puede conectarse con la misma facilidad a una gran variedad de servicios de software, también conocidos como proveedores de SaaS o servicios en la nube: Salesforce, Facebook, Google </a:t>
            </a:r>
            <a:r>
              <a:rPr lang="es-MX" sz="2400" dirty="0" err="1">
                <a:latin typeface="Roboto Condensed" panose="02000000000000000000" pitchFamily="2" charset="0"/>
                <a:ea typeface="Roboto Condensed" panose="02000000000000000000" pitchFamily="2" charset="0"/>
              </a:rPr>
              <a:t>Analytics</a:t>
            </a:r>
            <a:r>
              <a:rPr lang="es-MX" sz="2400" dirty="0">
                <a:latin typeface="Roboto Condensed" panose="02000000000000000000" pitchFamily="2" charset="0"/>
                <a:ea typeface="Roboto Condensed" panose="02000000000000000000" pitchFamily="2" charset="0"/>
              </a:rPr>
              <a:t> y muchos más.</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Para estos servicios de software, el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ofrece una colección de objetos visuales ya preparados, organizados previamente en paneles e informes para su organización. A esta colección de objetos visuales se le denomina aplicación.</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SERVICIO DE POWER BI</a:t>
            </a:r>
          </a:p>
        </p:txBody>
      </p:sp>
      <p:pic>
        <p:nvPicPr>
          <p:cNvPr id="2" name="Imagen 1">
            <a:extLst>
              <a:ext uri="{FF2B5EF4-FFF2-40B4-BE49-F238E27FC236}">
                <a16:creationId xmlns:a16="http://schemas.microsoft.com/office/drawing/2014/main" id="{18234A23-B2D6-4941-9892-3942D8FFB07D}"/>
              </a:ext>
            </a:extLst>
          </p:cNvPr>
          <p:cNvPicPr>
            <a:picLocks noChangeAspect="1"/>
          </p:cNvPicPr>
          <p:nvPr/>
        </p:nvPicPr>
        <p:blipFill>
          <a:blip r:embed="rId2"/>
          <a:stretch>
            <a:fillRect/>
          </a:stretch>
        </p:blipFill>
        <p:spPr>
          <a:xfrm>
            <a:off x="5410896" y="866589"/>
            <a:ext cx="6660871" cy="4727389"/>
          </a:xfrm>
          <a:prstGeom prst="rect">
            <a:avLst/>
          </a:prstGeom>
        </p:spPr>
      </p:pic>
    </p:spTree>
    <p:extLst>
      <p:ext uri="{BB962C8B-B14F-4D97-AF65-F5344CB8AC3E}">
        <p14:creationId xmlns:p14="http://schemas.microsoft.com/office/powerpoint/2010/main" val="747883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3426675" cy="5632311"/>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Hay aplicaciones para todo tipo de servicios en línea. En la siguiente imagen se muestra una página de aplicaciones que están disponibles para los distintos servicios en línea, en orden alfabético. Esta página se muestra al seleccionar el botón Obtener del cuadro Servicios. Como puede ver en la imagen siguiente, hay muchas aplicaciones para elegir.</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SERVICIO DE POWER BI</a:t>
            </a:r>
          </a:p>
        </p:txBody>
      </p:sp>
      <p:pic>
        <p:nvPicPr>
          <p:cNvPr id="31746" name="Picture 2" descr="Servicios Power BI">
            <a:extLst>
              <a:ext uri="{FF2B5EF4-FFF2-40B4-BE49-F238E27FC236}">
                <a16:creationId xmlns:a16="http://schemas.microsoft.com/office/drawing/2014/main" id="{F38629C3-BF6E-4FE4-AE95-B319C7997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866589"/>
            <a:ext cx="8100275" cy="574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22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QUE ES BUSINESS INTELLIGENCE</a:t>
            </a:r>
          </a:p>
        </p:txBody>
      </p:sp>
      <p:graphicFrame>
        <p:nvGraphicFramePr>
          <p:cNvPr id="6" name="Diagrama 5">
            <a:extLst>
              <a:ext uri="{FF2B5EF4-FFF2-40B4-BE49-F238E27FC236}">
                <a16:creationId xmlns:a16="http://schemas.microsoft.com/office/drawing/2014/main" id="{225D59B0-85C9-4B41-B2F8-0D395DB605D0}"/>
              </a:ext>
            </a:extLst>
          </p:cNvPr>
          <p:cNvGraphicFramePr/>
          <p:nvPr>
            <p:extLst>
              <p:ext uri="{D42A27DB-BD31-4B8C-83A1-F6EECF244321}">
                <p14:modId xmlns:p14="http://schemas.microsoft.com/office/powerpoint/2010/main" val="3935105888"/>
              </p:ext>
            </p:extLst>
          </p:nvPr>
        </p:nvGraphicFramePr>
        <p:xfrm>
          <a:off x="113046" y="938607"/>
          <a:ext cx="1200952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432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79C1F4-9586-45AA-9EB2-83EC1C772F4C}"/>
              </a:ext>
            </a:extLst>
          </p:cNvPr>
          <p:cNvSpPr txBox="1"/>
          <p:nvPr/>
        </p:nvSpPr>
        <p:spPr>
          <a:xfrm>
            <a:off x="180304" y="1077463"/>
            <a:ext cx="11831392" cy="1754326"/>
          </a:xfrm>
          <a:prstGeom prst="rect">
            <a:avLst/>
          </a:prstGeom>
          <a:noFill/>
        </p:spPr>
        <p:txBody>
          <a:bodyPr wrap="square" rtlCol="0">
            <a:spAutoFit/>
          </a:bodyPr>
          <a:lstStyle/>
          <a:p>
            <a:pPr algn="ctr"/>
            <a:r>
              <a:rPr lang="es-MX" sz="5400" dirty="0">
                <a:solidFill>
                  <a:srgbClr val="FF0000"/>
                </a:solidFill>
                <a:latin typeface="Roboto Condensed" panose="02000000000000000000" pitchFamily="2" charset="0"/>
                <a:ea typeface="Roboto Condensed" panose="02000000000000000000" pitchFamily="2" charset="0"/>
              </a:rPr>
              <a:t>TEMA IV</a:t>
            </a:r>
          </a:p>
          <a:p>
            <a:pPr algn="ctr"/>
            <a:r>
              <a:rPr lang="es-MX" sz="5400" dirty="0">
                <a:solidFill>
                  <a:srgbClr val="FF0000"/>
                </a:solidFill>
                <a:latin typeface="Roboto Condensed" panose="02000000000000000000" pitchFamily="2" charset="0"/>
                <a:ea typeface="Roboto Condensed" panose="02000000000000000000" pitchFamily="2" charset="0"/>
              </a:rPr>
              <a:t>MICROSOFT POWER BI DESKTOP</a:t>
            </a:r>
          </a:p>
        </p:txBody>
      </p:sp>
    </p:spTree>
    <p:extLst>
      <p:ext uri="{BB962C8B-B14F-4D97-AF65-F5344CB8AC3E}">
        <p14:creationId xmlns:p14="http://schemas.microsoft.com/office/powerpoint/2010/main" val="279001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11857150" cy="1938992"/>
          </a:xfrm>
          <a:prstGeom prst="rect">
            <a:avLst/>
          </a:prstGeom>
          <a:noFill/>
        </p:spPr>
        <p:txBody>
          <a:bodyPr wrap="square" rtlCol="0">
            <a:spAutoFit/>
          </a:bodyPr>
          <a:lstStyle/>
          <a:p>
            <a:pPr algn="just"/>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es una aplicación gratuita para PC que le permite recopilar, transformar y visualizar sus datos. Aprenderemos a buscar y recopilar datos de distintos orígenes y a limpiar o transformar esos datos, así como trucos para facilitar la recopilación de datos.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y el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trabajan en conjunto. Puede crear informes y paneles en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y después publicarlos en el servicio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para que otros usuarios los utilicen.</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POWER BI DESKTOP</a:t>
            </a:r>
          </a:p>
        </p:txBody>
      </p:sp>
      <p:pic>
        <p:nvPicPr>
          <p:cNvPr id="3" name="Imagen 2">
            <a:extLst>
              <a:ext uri="{FF2B5EF4-FFF2-40B4-BE49-F238E27FC236}">
                <a16:creationId xmlns:a16="http://schemas.microsoft.com/office/drawing/2014/main" id="{0EE487D5-CBBF-43B7-99EE-96B20E444A9A}"/>
              </a:ext>
            </a:extLst>
          </p:cNvPr>
          <p:cNvPicPr>
            <a:picLocks noChangeAspect="1"/>
          </p:cNvPicPr>
          <p:nvPr/>
        </p:nvPicPr>
        <p:blipFill rotWithShape="1">
          <a:blip r:embed="rId2"/>
          <a:srcRect l="17812" t="20912" r="21875" b="35919"/>
          <a:stretch/>
        </p:blipFill>
        <p:spPr>
          <a:xfrm>
            <a:off x="3110574" y="2953346"/>
            <a:ext cx="8914001" cy="3587154"/>
          </a:xfrm>
          <a:prstGeom prst="rect">
            <a:avLst/>
          </a:prstGeom>
        </p:spPr>
      </p:pic>
    </p:spTree>
    <p:extLst>
      <p:ext uri="{BB962C8B-B14F-4D97-AF65-F5344CB8AC3E}">
        <p14:creationId xmlns:p14="http://schemas.microsoft.com/office/powerpoint/2010/main" val="424047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QUE ES BUSINESS INTELLIGENCE</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11809926" cy="1569660"/>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Su propósito abarca la comprensión del funcionamiento de la empresa en los tiempos pasado y presente, que complementa con la anticipación de acontecimientos futuros, con el objetivo de ofrecer el conocimiento necesario para respaldar las decisiones empresariales y las acciones que se tomen.</a:t>
            </a:r>
          </a:p>
        </p:txBody>
      </p:sp>
      <p:pic>
        <p:nvPicPr>
          <p:cNvPr id="21506" name="Picture 2" descr="Resultado de imagen para pasado de una empresa">
            <a:extLst>
              <a:ext uri="{FF2B5EF4-FFF2-40B4-BE49-F238E27FC236}">
                <a16:creationId xmlns:a16="http://schemas.microsoft.com/office/drawing/2014/main" id="{C95A66B1-0D9F-4499-97BF-C1475C4F4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741" y="3867336"/>
            <a:ext cx="71818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6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QUE ES BUSINESS INTELLIGENCE</a:t>
            </a:r>
          </a:p>
        </p:txBody>
      </p:sp>
      <p:graphicFrame>
        <p:nvGraphicFramePr>
          <p:cNvPr id="6" name="Diagrama 5">
            <a:extLst>
              <a:ext uri="{FF2B5EF4-FFF2-40B4-BE49-F238E27FC236}">
                <a16:creationId xmlns:a16="http://schemas.microsoft.com/office/drawing/2014/main" id="{ACC1C8D5-3C4A-4DB1-98B2-D8FCC70E5F4C}"/>
              </a:ext>
            </a:extLst>
          </p:cNvPr>
          <p:cNvGraphicFramePr/>
          <p:nvPr>
            <p:extLst>
              <p:ext uri="{D42A27DB-BD31-4B8C-83A1-F6EECF244321}">
                <p14:modId xmlns:p14="http://schemas.microsoft.com/office/powerpoint/2010/main" val="2630513956"/>
              </p:ext>
            </p:extLst>
          </p:nvPr>
        </p:nvGraphicFramePr>
        <p:xfrm>
          <a:off x="164562" y="1054515"/>
          <a:ext cx="1195800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962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QUE ES BUSINESS INTELLIGENCE</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11955142" cy="1938992"/>
          </a:xfrm>
          <a:prstGeom prst="rect">
            <a:avLst/>
          </a:prstGeom>
          <a:noFill/>
        </p:spPr>
        <p:txBody>
          <a:bodyPr wrap="square" rtlCol="0">
            <a:spAutoFit/>
          </a:bodyPr>
          <a:lstStyle/>
          <a:p>
            <a:pPr algn="just"/>
            <a:r>
              <a:rPr lang="es-MX" sz="2400" dirty="0">
                <a:solidFill>
                  <a:schemeClr val="tx1"/>
                </a:solidFill>
                <a:latin typeface="Roboto Condensed" panose="02000000000000000000" pitchFamily="2" charset="0"/>
                <a:ea typeface="Roboto Condensed" panose="02000000000000000000" pitchFamily="2" charset="0"/>
              </a:rPr>
              <a:t>Los datos, independientemente de su procedencia y asimilando la heterogeneidad de sus fuentes de origen, son sometidos a procesos de extracción, transformación y carga (procesos ETL). Mediante estas técnicas, los datos son perfilados y homogeneizados, tras superar un proceso de limpieza, que asegura que los atributos de la calidad de los mismos permanecen inalterables, que están preparados y se hallan en condiciones de ser cargados en el sistema de destino.</a:t>
            </a:r>
          </a:p>
        </p:txBody>
      </p:sp>
      <p:pic>
        <p:nvPicPr>
          <p:cNvPr id="5" name="Imagen 4">
            <a:extLst>
              <a:ext uri="{FF2B5EF4-FFF2-40B4-BE49-F238E27FC236}">
                <a16:creationId xmlns:a16="http://schemas.microsoft.com/office/drawing/2014/main" id="{3B03B9A0-3451-4BA3-BF35-A1DEF96CD596}"/>
              </a:ext>
            </a:extLst>
          </p:cNvPr>
          <p:cNvPicPr>
            <a:picLocks noChangeAspect="1"/>
          </p:cNvPicPr>
          <p:nvPr/>
        </p:nvPicPr>
        <p:blipFill>
          <a:blip r:embed="rId2"/>
          <a:stretch>
            <a:fillRect/>
          </a:stretch>
        </p:blipFill>
        <p:spPr>
          <a:xfrm>
            <a:off x="1947862" y="2795676"/>
            <a:ext cx="8296275" cy="3924300"/>
          </a:xfrm>
          <a:prstGeom prst="rect">
            <a:avLst/>
          </a:prstGeom>
        </p:spPr>
      </p:pic>
    </p:spTree>
    <p:extLst>
      <p:ext uri="{BB962C8B-B14F-4D97-AF65-F5344CB8AC3E}">
        <p14:creationId xmlns:p14="http://schemas.microsoft.com/office/powerpoint/2010/main" val="92506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QUE ES BUSINESS INTELLIGENCE</a:t>
            </a:r>
          </a:p>
        </p:txBody>
      </p:sp>
      <p:pic>
        <p:nvPicPr>
          <p:cNvPr id="18434" name="Picture 2" descr="Resultado de imagen para business intelligence">
            <a:extLst>
              <a:ext uri="{FF2B5EF4-FFF2-40B4-BE49-F238E27FC236}">
                <a16:creationId xmlns:a16="http://schemas.microsoft.com/office/drawing/2014/main" id="{34613A75-B1F1-4C4F-9987-51F3C5DB3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60" y="949127"/>
            <a:ext cx="7142140" cy="577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68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BIG DATA</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4669617" cy="5262979"/>
          </a:xfrm>
          <a:prstGeom prst="rect">
            <a:avLst/>
          </a:prstGeom>
          <a:noFill/>
        </p:spPr>
        <p:txBody>
          <a:bodyPr wrap="square" rtlCol="0">
            <a:spAutoFit/>
          </a:bodyPr>
          <a:lstStyle/>
          <a:p>
            <a:pPr algn="just"/>
            <a:r>
              <a:rPr lang="es-MX" sz="2400" dirty="0">
                <a:solidFill>
                  <a:schemeClr val="tx1"/>
                </a:solidFill>
                <a:latin typeface="Roboto Condensed" panose="02000000000000000000" pitchFamily="2" charset="0"/>
                <a:ea typeface="Roboto Condensed" panose="02000000000000000000" pitchFamily="2" charset="0"/>
              </a:rPr>
              <a:t>Cuando hablamos de Big Data nos referimos a conjuntos de datos o combinaciones de conjuntos de datos cuyo tamaño (volumen), complejidad (variabilidad) y velocidad de crecimiento (velocidad) dificultan su captura, gestión, procesamiento o análisis mediante tecnologías y herramientas convencionales, tales como bases de datos relacionales y estadísticas convencionales o paquetes de visualización, dentro del tiempo necesario para que sean útiles.</a:t>
            </a:r>
          </a:p>
        </p:txBody>
      </p:sp>
      <p:pic>
        <p:nvPicPr>
          <p:cNvPr id="26626" name="Picture 2" descr="Resultado de imagen para BIG DATA">
            <a:extLst>
              <a:ext uri="{FF2B5EF4-FFF2-40B4-BE49-F238E27FC236}">
                <a16:creationId xmlns:a16="http://schemas.microsoft.com/office/drawing/2014/main" id="{7148A5BB-D07F-4BBF-839F-DE1CE83FC9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4" t="13533" r="16635" b="9689"/>
          <a:stretch/>
        </p:blipFill>
        <p:spPr bwMode="auto">
          <a:xfrm>
            <a:off x="5132127" y="1076172"/>
            <a:ext cx="6892447" cy="454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59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BIG DATA</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11852296" cy="1200329"/>
          </a:xfrm>
          <a:prstGeom prst="rect">
            <a:avLst/>
          </a:prstGeom>
          <a:noFill/>
        </p:spPr>
        <p:txBody>
          <a:bodyPr wrap="square" rtlCol="0">
            <a:spAutoFit/>
          </a:bodyPr>
          <a:lstStyle/>
          <a:p>
            <a:pPr algn="just"/>
            <a:endParaRPr lang="es-MX" sz="2400" dirty="0">
              <a:solidFill>
                <a:schemeClr val="tx1"/>
              </a:solidFill>
              <a:latin typeface="Roboto Condensed" panose="02000000000000000000" pitchFamily="2" charset="0"/>
              <a:ea typeface="Roboto Condensed" panose="02000000000000000000" pitchFamily="2" charset="0"/>
            </a:endParaRPr>
          </a:p>
          <a:p>
            <a:pPr algn="just"/>
            <a:r>
              <a:rPr lang="es-MX" sz="2400" dirty="0">
                <a:solidFill>
                  <a:schemeClr val="tx1"/>
                </a:solidFill>
                <a:latin typeface="Roboto Condensed" panose="02000000000000000000" pitchFamily="2" charset="0"/>
                <a:ea typeface="Roboto Condensed" panose="02000000000000000000" pitchFamily="2" charset="0"/>
              </a:rPr>
              <a:t>.</a:t>
            </a:r>
          </a:p>
          <a:p>
            <a:pPr algn="just"/>
            <a:endParaRPr lang="es-MX" sz="2400" dirty="0">
              <a:solidFill>
                <a:schemeClr val="tx1"/>
              </a:solidFill>
              <a:latin typeface="Roboto Condensed" panose="02000000000000000000" pitchFamily="2" charset="0"/>
              <a:ea typeface="Roboto Condensed" panose="02000000000000000000" pitchFamily="2" charset="0"/>
            </a:endParaRPr>
          </a:p>
        </p:txBody>
      </p:sp>
      <p:graphicFrame>
        <p:nvGraphicFramePr>
          <p:cNvPr id="3" name="Diagrama 2">
            <a:extLst>
              <a:ext uri="{FF2B5EF4-FFF2-40B4-BE49-F238E27FC236}">
                <a16:creationId xmlns:a16="http://schemas.microsoft.com/office/drawing/2014/main" id="{BD484B97-460B-41F7-91CA-D3A6ACC619C4}"/>
              </a:ext>
            </a:extLst>
          </p:cNvPr>
          <p:cNvGraphicFramePr/>
          <p:nvPr>
            <p:extLst>
              <p:ext uri="{D42A27DB-BD31-4B8C-83A1-F6EECF244321}">
                <p14:modId xmlns:p14="http://schemas.microsoft.com/office/powerpoint/2010/main" val="130052860"/>
              </p:ext>
            </p:extLst>
          </p:nvPr>
        </p:nvGraphicFramePr>
        <p:xfrm>
          <a:off x="167426" y="866589"/>
          <a:ext cx="11852296" cy="5271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169577"/>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Viola · SlidesCarnival</Template>
  <TotalTime>789</TotalTime>
  <Words>2421</Words>
  <Application>Microsoft Office PowerPoint</Application>
  <PresentationFormat>Panorámica</PresentationFormat>
  <Paragraphs>120</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Lora</vt:lpstr>
      <vt:lpstr>Quattrocento Sans</vt:lpstr>
      <vt:lpstr>Roboto Condensed</vt:lpstr>
      <vt:lpstr>Wingdings</vt:lpstr>
      <vt:lpstr>Viola template</vt:lpstr>
      <vt:lpstr>Presentación de PowerPoint</vt:lpstr>
      <vt:lpstr>Presentación de PowerPoint</vt:lpstr>
      <vt:lpstr>QUE ES BUSINESS INTELLIGENCE</vt:lpstr>
      <vt:lpstr>QUE ES BUSINESS INTELLIGENCE</vt:lpstr>
      <vt:lpstr>QUE ES BUSINESS INTELLIGENCE</vt:lpstr>
      <vt:lpstr>QUE ES BUSINESS INTELLIGENCE</vt:lpstr>
      <vt:lpstr>QUE ES BUSINESS INTELLIGENCE</vt:lpstr>
      <vt:lpstr>BIG DATA</vt:lpstr>
      <vt:lpstr>BIG DATA</vt:lpstr>
      <vt:lpstr>BIG DATA</vt:lpstr>
      <vt:lpstr>BIG DATA</vt:lpstr>
      <vt:lpstr>Presentación de PowerPoint</vt:lpstr>
      <vt:lpstr>INTRODUCCION A MICROSOFT POWER BI</vt:lpstr>
      <vt:lpstr>COMPOSICION</vt:lpstr>
      <vt:lpstr>ADAPTACION</vt:lpstr>
      <vt:lpstr>FLUJO DE TRABAJO</vt:lpstr>
      <vt:lpstr>BLOQUES DE CREACION</vt:lpstr>
      <vt:lpstr>VISUALIZACIONES</vt:lpstr>
      <vt:lpstr>CONJUNTOS DE DATOS</vt:lpstr>
      <vt:lpstr>CONJUNTOS DE DATOS</vt:lpstr>
      <vt:lpstr>CONJUNTOS DE DATOS</vt:lpstr>
      <vt:lpstr>CONJUNTOS DE DATOS</vt:lpstr>
      <vt:lpstr>INFORMES</vt:lpstr>
      <vt:lpstr>PANELES</vt:lpstr>
      <vt:lpstr>ICONOS</vt:lpstr>
      <vt:lpstr>Presentación de PowerPoint</vt:lpstr>
      <vt:lpstr>SERVICIO DE POWER BI</vt:lpstr>
      <vt:lpstr>SERVICIO DE POWER BI</vt:lpstr>
      <vt:lpstr>SERVICIO DE POWER BI</vt:lpstr>
      <vt:lpstr>Presentación de PowerPoint</vt:lpstr>
      <vt:lpstr>POWER BI DESKTOP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Israel Courtois</dc:creator>
  <cp:lastModifiedBy>Israel Courtois</cp:lastModifiedBy>
  <cp:revision>76</cp:revision>
  <dcterms:created xsi:type="dcterms:W3CDTF">2019-08-05T04:01:27Z</dcterms:created>
  <dcterms:modified xsi:type="dcterms:W3CDTF">2019-08-19T13:24:26Z</dcterms:modified>
</cp:coreProperties>
</file>