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76" r:id="rId2"/>
    <p:sldId id="279" r:id="rId3"/>
    <p:sldId id="289" r:id="rId4"/>
    <p:sldId id="290" r:id="rId5"/>
    <p:sldId id="291" r:id="rId6"/>
    <p:sldId id="292" r:id="rId7"/>
    <p:sldId id="293" r:id="rId8"/>
    <p:sldId id="294" r:id="rId9"/>
    <p:sldId id="295"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28840" y="2671851"/>
            <a:ext cx="6031600" cy="1546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s-ES"/>
              <a:t>Haga clic para modificar el estilo de título del patrón</a:t>
            </a:r>
            <a:endParaRPr/>
          </a:p>
        </p:txBody>
      </p:sp>
      <p:cxnSp>
        <p:nvCxnSpPr>
          <p:cNvPr id="11" name="Google Shape;11;p2"/>
          <p:cNvCxnSpPr/>
          <p:nvPr/>
        </p:nvCxnSpPr>
        <p:spPr>
          <a:xfrm>
            <a:off x="-8033" y="6413316"/>
            <a:ext cx="12216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490600" y="6035300"/>
            <a:ext cx="756000" cy="7560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8257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806733" y="2984000"/>
            <a:ext cx="6578400" cy="1093200"/>
          </a:xfrm>
          <a:prstGeom prst="rect">
            <a:avLst/>
          </a:prstGeom>
        </p:spPr>
        <p:txBody>
          <a:bodyPr spcFirstLastPara="1" wrap="square" lIns="91425" tIns="91425" rIns="91425" bIns="91425" anchor="b" anchorCtr="0">
            <a:noAutofit/>
          </a:bodyPr>
          <a:lstStyle>
            <a:lvl1pPr marL="609585" lvl="0" indent="-507987" algn="ctr" rtl="0">
              <a:spcBef>
                <a:spcPts val="800"/>
              </a:spcBef>
              <a:spcAft>
                <a:spcPts val="0"/>
              </a:spcAft>
              <a:buSzPts val="2400"/>
              <a:buFont typeface="Lora"/>
              <a:buChar char="◉"/>
              <a:defRPr sz="3200" i="1">
                <a:latin typeface="Lora"/>
                <a:ea typeface="Lora"/>
                <a:cs typeface="Lora"/>
                <a:sym typeface="Lora"/>
              </a:defRPr>
            </a:lvl1pPr>
            <a:lvl2pPr marL="1219170" lvl="1" indent="-474121" algn="ctr" rtl="0">
              <a:spcBef>
                <a:spcPts val="0"/>
              </a:spcBef>
              <a:spcAft>
                <a:spcPts val="0"/>
              </a:spcAft>
              <a:buSzPts val="2000"/>
              <a:buFont typeface="Lora"/>
              <a:buChar char="○"/>
              <a:defRPr i="1">
                <a:latin typeface="Lora"/>
                <a:ea typeface="Lora"/>
                <a:cs typeface="Lora"/>
                <a:sym typeface="Lora"/>
              </a:defRPr>
            </a:lvl2pPr>
            <a:lvl3pPr marL="1828754" lvl="2" indent="-474121" algn="ctr" rtl="0">
              <a:spcBef>
                <a:spcPts val="0"/>
              </a:spcBef>
              <a:spcAft>
                <a:spcPts val="0"/>
              </a:spcAft>
              <a:buSzPts val="2000"/>
              <a:buFont typeface="Lora"/>
              <a:buChar char="■"/>
              <a:defRPr i="1">
                <a:latin typeface="Lora"/>
                <a:ea typeface="Lora"/>
                <a:cs typeface="Lora"/>
                <a:sym typeface="Lora"/>
              </a:defRPr>
            </a:lvl3pPr>
            <a:lvl4pPr marL="2438339" lvl="3" indent="-507987" algn="ctr" rtl="0">
              <a:spcBef>
                <a:spcPts val="0"/>
              </a:spcBef>
              <a:spcAft>
                <a:spcPts val="0"/>
              </a:spcAft>
              <a:buSzPts val="2400"/>
              <a:buFont typeface="Lora"/>
              <a:buChar char="●"/>
              <a:defRPr sz="3200" i="1">
                <a:latin typeface="Lora"/>
                <a:ea typeface="Lora"/>
                <a:cs typeface="Lora"/>
                <a:sym typeface="Lora"/>
              </a:defRPr>
            </a:lvl4pPr>
            <a:lvl5pPr marL="3047924" lvl="4" indent="-507987" algn="ctr" rtl="0">
              <a:spcBef>
                <a:spcPts val="0"/>
              </a:spcBef>
              <a:spcAft>
                <a:spcPts val="0"/>
              </a:spcAft>
              <a:buSzPts val="2400"/>
              <a:buFont typeface="Lora"/>
              <a:buChar char="○"/>
              <a:defRPr sz="3200" i="1">
                <a:latin typeface="Lora"/>
                <a:ea typeface="Lora"/>
                <a:cs typeface="Lora"/>
                <a:sym typeface="Lora"/>
              </a:defRPr>
            </a:lvl5pPr>
            <a:lvl6pPr marL="3657509" lvl="5" indent="-507987" algn="ctr" rtl="0">
              <a:spcBef>
                <a:spcPts val="0"/>
              </a:spcBef>
              <a:spcAft>
                <a:spcPts val="0"/>
              </a:spcAft>
              <a:buSzPts val="2400"/>
              <a:buFont typeface="Lora"/>
              <a:buChar char="■"/>
              <a:defRPr sz="3200" i="1">
                <a:latin typeface="Lora"/>
                <a:ea typeface="Lora"/>
                <a:cs typeface="Lora"/>
                <a:sym typeface="Lora"/>
              </a:defRPr>
            </a:lvl6pPr>
            <a:lvl7pPr marL="4267093" lvl="6" indent="-507987" algn="ctr" rtl="0">
              <a:spcBef>
                <a:spcPts val="0"/>
              </a:spcBef>
              <a:spcAft>
                <a:spcPts val="0"/>
              </a:spcAft>
              <a:buSzPts val="2400"/>
              <a:buFont typeface="Lora"/>
              <a:buChar char="●"/>
              <a:defRPr sz="3200" i="1">
                <a:latin typeface="Lora"/>
                <a:ea typeface="Lora"/>
                <a:cs typeface="Lora"/>
                <a:sym typeface="Lora"/>
              </a:defRPr>
            </a:lvl7pPr>
            <a:lvl8pPr marL="4876678" lvl="7" indent="-507987" algn="ctr" rtl="0">
              <a:spcBef>
                <a:spcPts val="0"/>
              </a:spcBef>
              <a:spcAft>
                <a:spcPts val="0"/>
              </a:spcAft>
              <a:buSzPts val="2400"/>
              <a:buFont typeface="Lora"/>
              <a:buChar char="○"/>
              <a:defRPr sz="3200" i="1">
                <a:latin typeface="Lora"/>
                <a:ea typeface="Lora"/>
                <a:cs typeface="Lora"/>
                <a:sym typeface="Lora"/>
              </a:defRPr>
            </a:lvl8pPr>
            <a:lvl9pPr marL="5486263" lvl="8" indent="-507987" algn="ctr">
              <a:spcBef>
                <a:spcPts val="0"/>
              </a:spcBef>
              <a:spcAft>
                <a:spcPts val="0"/>
              </a:spcAft>
              <a:buSzPts val="2400"/>
              <a:buFont typeface="Lora"/>
              <a:buChar char="■"/>
              <a:defRPr sz="3200" i="1">
                <a:latin typeface="Lora"/>
                <a:ea typeface="Lora"/>
                <a:cs typeface="Lora"/>
                <a:sym typeface="Lora"/>
              </a:defRPr>
            </a:lvl9pPr>
          </a:lstStyle>
          <a:p>
            <a:pPr lvl="0"/>
            <a:r>
              <a:rPr lang="es-ES"/>
              <a:t>Haga clic para modificar los estilos de texto del patrón</a:t>
            </a:r>
          </a:p>
        </p:txBody>
      </p:sp>
      <p:cxnSp>
        <p:nvCxnSpPr>
          <p:cNvPr id="22" name="Google Shape;22;p4"/>
          <p:cNvCxnSpPr/>
          <p:nvPr/>
        </p:nvCxnSpPr>
        <p:spPr>
          <a:xfrm>
            <a:off x="6112100" y="4902000"/>
            <a:ext cx="0" cy="19740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5718000" y="4524000"/>
            <a:ext cx="756000" cy="7560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 name="Google Shape;24;p4"/>
          <p:cNvSpPr txBox="1"/>
          <p:nvPr/>
        </p:nvSpPr>
        <p:spPr>
          <a:xfrm>
            <a:off x="4791200" y="4550203"/>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4800" b="1">
                <a:latin typeface="Lora"/>
                <a:ea typeface="Lora"/>
                <a:cs typeface="Lora"/>
                <a:sym typeface="Lora"/>
              </a:rPr>
              <a:t>“</a:t>
            </a:r>
            <a:endParaRPr sz="4800" b="1">
              <a:latin typeface="Lora"/>
              <a:ea typeface="Lora"/>
              <a:cs typeface="Lora"/>
              <a:sym typeface="Lora"/>
            </a:endParaRPr>
          </a:p>
        </p:txBody>
      </p:sp>
      <p:sp>
        <p:nvSpPr>
          <p:cNvPr id="25" name="Google Shape;25;p4"/>
          <p:cNvSpPr txBox="1">
            <a:spLocks noGrp="1"/>
          </p:cNvSpPr>
          <p:nvPr>
            <p:ph type="sldNum" idx="12"/>
          </p:nvPr>
        </p:nvSpPr>
        <p:spPr>
          <a:xfrm>
            <a:off x="5730200" y="1"/>
            <a:ext cx="731600" cy="5248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142611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userDrawn="1">
  <p:cSld name="Title + 1 column">
    <p:spTree>
      <p:nvGrpSpPr>
        <p:cNvPr id="1" name="Shape 26"/>
        <p:cNvGrpSpPr/>
        <p:nvPr/>
      </p:nvGrpSpPr>
      <p:grpSpPr>
        <a:xfrm>
          <a:off x="0" y="0"/>
          <a:ext cx="0" cy="0"/>
          <a:chOff x="0" y="0"/>
          <a:chExt cx="0" cy="0"/>
        </a:xfrm>
      </p:grpSpPr>
      <p:cxnSp>
        <p:nvCxnSpPr>
          <p:cNvPr id="27" name="Google Shape;27;p5"/>
          <p:cNvCxnSpPr/>
          <p:nvPr/>
        </p:nvCxnSpPr>
        <p:spPr>
          <a:xfrm>
            <a:off x="0" y="416767"/>
            <a:ext cx="18344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1509067" y="146156"/>
            <a:ext cx="541200" cy="5412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5"/>
          <p:cNvSpPr txBox="1">
            <a:spLocks noGrp="1"/>
          </p:cNvSpPr>
          <p:nvPr>
            <p:ph type="title"/>
          </p:nvPr>
        </p:nvSpPr>
        <p:spPr>
          <a:xfrm>
            <a:off x="2451100" y="138024"/>
            <a:ext cx="9671468" cy="580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667" b="1">
                <a:latin typeface="Lora"/>
                <a:ea typeface="Lora"/>
                <a:cs typeface="Lora"/>
                <a:sym typeface="Lora"/>
              </a:defRPr>
            </a:lvl1pPr>
            <a:lvl2pPr lvl="1" rtl="0">
              <a:spcBef>
                <a:spcPts val="0"/>
              </a:spcBef>
              <a:spcAft>
                <a:spcPts val="0"/>
              </a:spcAft>
              <a:buSzPts val="2000"/>
              <a:buFont typeface="Lora"/>
              <a:buNone/>
              <a:defRPr sz="2667" b="1">
                <a:highlight>
                  <a:srgbClr val="FFFFFF"/>
                </a:highlight>
                <a:latin typeface="Lora"/>
                <a:ea typeface="Lora"/>
                <a:cs typeface="Lora"/>
                <a:sym typeface="Lora"/>
              </a:defRPr>
            </a:lvl2pPr>
            <a:lvl3pPr lvl="2" rtl="0">
              <a:spcBef>
                <a:spcPts val="0"/>
              </a:spcBef>
              <a:spcAft>
                <a:spcPts val="0"/>
              </a:spcAft>
              <a:buSzPts val="2000"/>
              <a:buFont typeface="Lora"/>
              <a:buNone/>
              <a:defRPr sz="2667" b="1">
                <a:highlight>
                  <a:srgbClr val="FFFFFF"/>
                </a:highlight>
                <a:latin typeface="Lora"/>
                <a:ea typeface="Lora"/>
                <a:cs typeface="Lora"/>
                <a:sym typeface="Lora"/>
              </a:defRPr>
            </a:lvl3pPr>
            <a:lvl4pPr lvl="3" rtl="0">
              <a:spcBef>
                <a:spcPts val="0"/>
              </a:spcBef>
              <a:spcAft>
                <a:spcPts val="0"/>
              </a:spcAft>
              <a:buSzPts val="2000"/>
              <a:buFont typeface="Lora"/>
              <a:buNone/>
              <a:defRPr sz="2667" b="1">
                <a:highlight>
                  <a:srgbClr val="FFFFFF"/>
                </a:highlight>
                <a:latin typeface="Lora"/>
                <a:ea typeface="Lora"/>
                <a:cs typeface="Lora"/>
                <a:sym typeface="Lora"/>
              </a:defRPr>
            </a:lvl4pPr>
            <a:lvl5pPr lvl="4" rtl="0">
              <a:spcBef>
                <a:spcPts val="0"/>
              </a:spcBef>
              <a:spcAft>
                <a:spcPts val="0"/>
              </a:spcAft>
              <a:buSzPts val="2000"/>
              <a:buFont typeface="Lora"/>
              <a:buNone/>
              <a:defRPr sz="2667" b="1">
                <a:highlight>
                  <a:srgbClr val="FFFFFF"/>
                </a:highlight>
                <a:latin typeface="Lora"/>
                <a:ea typeface="Lora"/>
                <a:cs typeface="Lora"/>
                <a:sym typeface="Lora"/>
              </a:defRPr>
            </a:lvl5pPr>
            <a:lvl6pPr lvl="5" rtl="0">
              <a:spcBef>
                <a:spcPts val="0"/>
              </a:spcBef>
              <a:spcAft>
                <a:spcPts val="0"/>
              </a:spcAft>
              <a:buSzPts val="2000"/>
              <a:buFont typeface="Lora"/>
              <a:buNone/>
              <a:defRPr sz="2667" b="1">
                <a:highlight>
                  <a:srgbClr val="FFFFFF"/>
                </a:highlight>
                <a:latin typeface="Lora"/>
                <a:ea typeface="Lora"/>
                <a:cs typeface="Lora"/>
                <a:sym typeface="Lora"/>
              </a:defRPr>
            </a:lvl6pPr>
            <a:lvl7pPr lvl="6" rtl="0">
              <a:spcBef>
                <a:spcPts val="0"/>
              </a:spcBef>
              <a:spcAft>
                <a:spcPts val="0"/>
              </a:spcAft>
              <a:buSzPts val="2000"/>
              <a:buFont typeface="Lora"/>
              <a:buNone/>
              <a:defRPr sz="2667" b="1">
                <a:highlight>
                  <a:srgbClr val="FFFFFF"/>
                </a:highlight>
                <a:latin typeface="Lora"/>
                <a:ea typeface="Lora"/>
                <a:cs typeface="Lora"/>
                <a:sym typeface="Lora"/>
              </a:defRPr>
            </a:lvl7pPr>
            <a:lvl8pPr lvl="7" rtl="0">
              <a:spcBef>
                <a:spcPts val="0"/>
              </a:spcBef>
              <a:spcAft>
                <a:spcPts val="0"/>
              </a:spcAft>
              <a:buSzPts val="2000"/>
              <a:buFont typeface="Lora"/>
              <a:buNone/>
              <a:defRPr sz="2667" b="1">
                <a:highlight>
                  <a:srgbClr val="FFFFFF"/>
                </a:highlight>
                <a:latin typeface="Lora"/>
                <a:ea typeface="Lora"/>
                <a:cs typeface="Lora"/>
                <a:sym typeface="Lora"/>
              </a:defRPr>
            </a:lvl8pPr>
            <a:lvl9pPr lvl="8" rtl="0">
              <a:spcBef>
                <a:spcPts val="0"/>
              </a:spcBef>
              <a:spcAft>
                <a:spcPts val="0"/>
              </a:spcAft>
              <a:buSzPts val="2000"/>
              <a:buFont typeface="Lora"/>
              <a:buNone/>
              <a:defRPr sz="2667" b="1">
                <a:highlight>
                  <a:srgbClr val="FFFFFF"/>
                </a:highlight>
                <a:latin typeface="Lora"/>
                <a:ea typeface="Lora"/>
                <a:cs typeface="Lora"/>
                <a:sym typeface="Lora"/>
              </a:defRPr>
            </a:lvl9pPr>
          </a:lstStyle>
          <a:p>
            <a:r>
              <a:rPr lang="es-ES" dirty="0"/>
              <a:t>Haga clic para modificar el estilo de título del patrón</a:t>
            </a:r>
            <a:endParaRPr dirty="0"/>
          </a:p>
        </p:txBody>
      </p:sp>
      <p:sp>
        <p:nvSpPr>
          <p:cNvPr id="32" name="Google Shape;32;p5"/>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346819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841667" y="1230224"/>
            <a:ext cx="5171200" cy="5808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sp>
        <p:nvSpPr>
          <p:cNvPr id="35" name="Google Shape;35;p6"/>
          <p:cNvSpPr txBox="1">
            <a:spLocks noGrp="1"/>
          </p:cNvSpPr>
          <p:nvPr>
            <p:ph type="body" idx="1"/>
          </p:nvPr>
        </p:nvSpPr>
        <p:spPr>
          <a:xfrm>
            <a:off x="1841667" y="2158267"/>
            <a:ext cx="4567200" cy="4308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a:t>Haga clic para modificar los estilos de texto del patrón</a:t>
            </a:r>
          </a:p>
        </p:txBody>
      </p:sp>
      <p:sp>
        <p:nvSpPr>
          <p:cNvPr id="36" name="Google Shape;36;p6"/>
          <p:cNvSpPr txBox="1">
            <a:spLocks noGrp="1"/>
          </p:cNvSpPr>
          <p:nvPr>
            <p:ph type="body" idx="2"/>
          </p:nvPr>
        </p:nvSpPr>
        <p:spPr>
          <a:xfrm>
            <a:off x="6683888" y="2158267"/>
            <a:ext cx="4567200" cy="4308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a:t>Haga clic para modificar los estilos de texto del patrón</a:t>
            </a:r>
          </a:p>
        </p:txBody>
      </p:sp>
      <p:cxnSp>
        <p:nvCxnSpPr>
          <p:cNvPr id="37" name="Google Shape;37;p6"/>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1089967" y="1238356"/>
            <a:ext cx="541200" cy="5412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39" name="Google Shape;39;p6"/>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271059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841667" y="1230224"/>
            <a:ext cx="5171200" cy="580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43" name="Google Shape;43;p7"/>
          <p:cNvSpPr txBox="1">
            <a:spLocks noGrp="1"/>
          </p:cNvSpPr>
          <p:nvPr>
            <p:ph type="body" idx="1"/>
          </p:nvPr>
        </p:nvSpPr>
        <p:spPr>
          <a:xfrm>
            <a:off x="1841667" y="2201433"/>
            <a:ext cx="3112000" cy="416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44" name="Google Shape;44;p7"/>
          <p:cNvSpPr txBox="1">
            <a:spLocks noGrp="1"/>
          </p:cNvSpPr>
          <p:nvPr>
            <p:ph type="body" idx="2"/>
          </p:nvPr>
        </p:nvSpPr>
        <p:spPr>
          <a:xfrm>
            <a:off x="5113216" y="2201433"/>
            <a:ext cx="3112000" cy="416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45" name="Google Shape;45;p7"/>
          <p:cNvSpPr txBox="1">
            <a:spLocks noGrp="1"/>
          </p:cNvSpPr>
          <p:nvPr>
            <p:ph type="body" idx="3"/>
          </p:nvPr>
        </p:nvSpPr>
        <p:spPr>
          <a:xfrm>
            <a:off x="8384764" y="2201433"/>
            <a:ext cx="3112000" cy="416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cxnSp>
        <p:nvCxnSpPr>
          <p:cNvPr id="46" name="Google Shape;46;p7"/>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1089967" y="1238356"/>
            <a:ext cx="541200" cy="5412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48" name="Google Shape;48;p7"/>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165600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841667" y="1249500"/>
            <a:ext cx="5171200" cy="5808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cxnSp>
        <p:nvCxnSpPr>
          <p:cNvPr id="52" name="Google Shape;52;p8"/>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1089967" y="1238356"/>
            <a:ext cx="541200" cy="5412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54" name="Google Shape;54;p8"/>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285142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2653933" y="5383167"/>
            <a:ext cx="6884000" cy="692800"/>
          </a:xfrm>
          <a:prstGeom prst="rect">
            <a:avLst/>
          </a:prstGeom>
        </p:spPr>
        <p:txBody>
          <a:bodyPr spcFirstLastPara="1" wrap="square" lIns="91425" tIns="91425" rIns="91425" bIns="91425" anchor="b" anchorCtr="0">
            <a:noAutofit/>
          </a:bodyPr>
          <a:lstStyle>
            <a:lvl1pPr marL="609585" lvl="0" indent="-304792" algn="ctr">
              <a:spcBef>
                <a:spcPts val="480"/>
              </a:spcBef>
              <a:spcAft>
                <a:spcPts val="0"/>
              </a:spcAft>
              <a:buSzPts val="1400"/>
              <a:buFont typeface="Lora"/>
              <a:buNone/>
              <a:defRPr sz="1867" i="1">
                <a:latin typeface="Lora"/>
                <a:ea typeface="Lora"/>
                <a:cs typeface="Lora"/>
                <a:sym typeface="Lora"/>
              </a:defRPr>
            </a:lvl1pPr>
          </a:lstStyle>
          <a:p>
            <a:pPr lvl="0"/>
            <a:r>
              <a:rPr lang="es-ES"/>
              <a:t>Haga clic para modificar los estilos de texto del patrón</a:t>
            </a:r>
          </a:p>
        </p:txBody>
      </p:sp>
      <p:cxnSp>
        <p:nvCxnSpPr>
          <p:cNvPr id="58" name="Google Shape;58;p9"/>
          <p:cNvCxnSpPr/>
          <p:nvPr/>
        </p:nvCxnSpPr>
        <p:spPr>
          <a:xfrm>
            <a:off x="-8033" y="6221505"/>
            <a:ext cx="12216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5943200" y="6068661"/>
            <a:ext cx="305600" cy="305600"/>
          </a:xfrm>
          <a:prstGeom prst="ellipse">
            <a:avLst/>
          </a:prstGeom>
          <a:solidFill>
            <a:srgbClr val="FFC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9"/>
          <p:cNvSpPr txBox="1">
            <a:spLocks noGrp="1"/>
          </p:cNvSpPr>
          <p:nvPr>
            <p:ph type="sldNum" idx="12"/>
          </p:nvPr>
        </p:nvSpPr>
        <p:spPr>
          <a:xfrm>
            <a:off x="5730200" y="6374267"/>
            <a:ext cx="731600" cy="483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142518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16241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841667" y="2155293"/>
            <a:ext cx="9079600" cy="4149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841667" y="1249489"/>
            <a:ext cx="9079600" cy="58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lvl="0" algn="r">
              <a:buNone/>
              <a:defRPr sz="1333">
                <a:solidFill>
                  <a:srgbClr val="1D1D1B"/>
                </a:solidFill>
                <a:latin typeface="Lora"/>
                <a:ea typeface="Lora"/>
                <a:cs typeface="Lora"/>
                <a:sym typeface="Lora"/>
              </a:defRPr>
            </a:lvl1pPr>
            <a:lvl2pPr lvl="1" algn="r">
              <a:buNone/>
              <a:defRPr sz="1333">
                <a:solidFill>
                  <a:srgbClr val="1D1D1B"/>
                </a:solidFill>
                <a:latin typeface="Lora"/>
                <a:ea typeface="Lora"/>
                <a:cs typeface="Lora"/>
                <a:sym typeface="Lora"/>
              </a:defRPr>
            </a:lvl2pPr>
            <a:lvl3pPr lvl="2" algn="r">
              <a:buNone/>
              <a:defRPr sz="1333">
                <a:solidFill>
                  <a:srgbClr val="1D1D1B"/>
                </a:solidFill>
                <a:latin typeface="Lora"/>
                <a:ea typeface="Lora"/>
                <a:cs typeface="Lora"/>
                <a:sym typeface="Lora"/>
              </a:defRPr>
            </a:lvl3pPr>
            <a:lvl4pPr lvl="3" algn="r">
              <a:buNone/>
              <a:defRPr sz="1333">
                <a:solidFill>
                  <a:srgbClr val="1D1D1B"/>
                </a:solidFill>
                <a:latin typeface="Lora"/>
                <a:ea typeface="Lora"/>
                <a:cs typeface="Lora"/>
                <a:sym typeface="Lora"/>
              </a:defRPr>
            </a:lvl4pPr>
            <a:lvl5pPr lvl="4" algn="r">
              <a:buNone/>
              <a:defRPr sz="1333">
                <a:solidFill>
                  <a:srgbClr val="1D1D1B"/>
                </a:solidFill>
                <a:latin typeface="Lora"/>
                <a:ea typeface="Lora"/>
                <a:cs typeface="Lora"/>
                <a:sym typeface="Lora"/>
              </a:defRPr>
            </a:lvl5pPr>
            <a:lvl6pPr lvl="5" algn="r">
              <a:buNone/>
              <a:defRPr sz="1333">
                <a:solidFill>
                  <a:srgbClr val="1D1D1B"/>
                </a:solidFill>
                <a:latin typeface="Lora"/>
                <a:ea typeface="Lora"/>
                <a:cs typeface="Lora"/>
                <a:sym typeface="Lora"/>
              </a:defRPr>
            </a:lvl6pPr>
            <a:lvl7pPr lvl="6" algn="r">
              <a:buNone/>
              <a:defRPr sz="1333">
                <a:solidFill>
                  <a:srgbClr val="1D1D1B"/>
                </a:solidFill>
                <a:latin typeface="Lora"/>
                <a:ea typeface="Lora"/>
                <a:cs typeface="Lora"/>
                <a:sym typeface="Lora"/>
              </a:defRPr>
            </a:lvl7pPr>
            <a:lvl8pPr lvl="7" algn="r">
              <a:buNone/>
              <a:defRPr sz="1333">
                <a:solidFill>
                  <a:srgbClr val="1D1D1B"/>
                </a:solidFill>
                <a:latin typeface="Lora"/>
                <a:ea typeface="Lora"/>
                <a:cs typeface="Lora"/>
                <a:sym typeface="Lora"/>
              </a:defRPr>
            </a:lvl8pPr>
            <a:lvl9pPr lvl="8" algn="r">
              <a:buNone/>
              <a:defRPr sz="1333">
                <a:solidFill>
                  <a:srgbClr val="1D1D1B"/>
                </a:solidFill>
                <a:latin typeface="Lora"/>
                <a:ea typeface="Lora"/>
                <a:cs typeface="Lora"/>
                <a:sym typeface="Lora"/>
              </a:defRPr>
            </a:lvl9pPr>
          </a:lstStyle>
          <a:p>
            <a:fld id="{D8E2DA96-0D69-4B74-9DEB-CB0D7959DDE8}" type="slidenum">
              <a:rPr lang="es-MX" smtClean="0"/>
              <a:t>‹Nº›</a:t>
            </a:fld>
            <a:endParaRPr lang="es-MX"/>
          </a:p>
        </p:txBody>
      </p:sp>
    </p:spTree>
    <p:extLst>
      <p:ext uri="{BB962C8B-B14F-4D97-AF65-F5344CB8AC3E}">
        <p14:creationId xmlns:p14="http://schemas.microsoft.com/office/powerpoint/2010/main" val="3740050342"/>
      </p:ext>
    </p:extLst>
  </p:cSld>
  <p:clrMap bg1="lt1" tx1="dk1" bg2="dk2" tx2="lt2" accent1="accent1" accent2="accent2" accent3="accent3" accent4="accent4" accent5="accent5" accent6="accent6" hlink="hlink" folHlink="folHlink"/>
  <p:sldLayoutIdLst>
    <p:sldLayoutId id="2147483786" r:id="rId1"/>
    <p:sldLayoutId id="2147483788" r:id="rId2"/>
    <p:sldLayoutId id="2147483789" r:id="rId3"/>
    <p:sldLayoutId id="2147483790" r:id="rId4"/>
    <p:sldLayoutId id="2147483791" r:id="rId5"/>
    <p:sldLayoutId id="2147483792" r:id="rId6"/>
    <p:sldLayoutId id="2147483793" r:id="rId7"/>
    <p:sldLayoutId id="2147483795" r:id="rId8"/>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79C1F4-9586-45AA-9EB2-83EC1C772F4C}"/>
              </a:ext>
            </a:extLst>
          </p:cNvPr>
          <p:cNvSpPr txBox="1"/>
          <p:nvPr/>
        </p:nvSpPr>
        <p:spPr>
          <a:xfrm>
            <a:off x="180304" y="1077463"/>
            <a:ext cx="11831392" cy="2585323"/>
          </a:xfrm>
          <a:prstGeom prst="rect">
            <a:avLst/>
          </a:prstGeom>
          <a:noFill/>
        </p:spPr>
        <p:txBody>
          <a:bodyPr wrap="square" rtlCol="0">
            <a:spAutoFit/>
          </a:bodyPr>
          <a:lstStyle/>
          <a:p>
            <a:pPr algn="ctr"/>
            <a:r>
              <a:rPr lang="es-MX" sz="5400" dirty="0">
                <a:solidFill>
                  <a:srgbClr val="FF0000"/>
                </a:solidFill>
                <a:latin typeface="Roboto Condensed" panose="02000000000000000000" pitchFamily="2" charset="0"/>
                <a:ea typeface="Roboto Condensed" panose="02000000000000000000" pitchFamily="2" charset="0"/>
              </a:rPr>
              <a:t>TEMA V</a:t>
            </a:r>
          </a:p>
          <a:p>
            <a:pPr algn="ctr"/>
            <a:r>
              <a:rPr lang="es-MX" sz="5400" dirty="0">
                <a:solidFill>
                  <a:srgbClr val="FF0000"/>
                </a:solidFill>
                <a:latin typeface="Roboto Condensed" panose="02000000000000000000" pitchFamily="2" charset="0"/>
                <a:ea typeface="Roboto Condensed" panose="02000000000000000000" pitchFamily="2" charset="0"/>
              </a:rPr>
              <a:t>MODELADO DE DATOS CON </a:t>
            </a:r>
          </a:p>
          <a:p>
            <a:pPr algn="ctr"/>
            <a:r>
              <a:rPr lang="es-MX" sz="5400" dirty="0">
                <a:solidFill>
                  <a:srgbClr val="FF0000"/>
                </a:solidFill>
                <a:latin typeface="Roboto Condensed" panose="02000000000000000000" pitchFamily="2" charset="0"/>
                <a:ea typeface="Roboto Condensed" panose="02000000000000000000" pitchFamily="2" charset="0"/>
              </a:rPr>
              <a:t>MICROSOFT POWER BI</a:t>
            </a:r>
          </a:p>
        </p:txBody>
      </p:sp>
    </p:spTree>
    <p:extLst>
      <p:ext uri="{BB962C8B-B14F-4D97-AF65-F5344CB8AC3E}">
        <p14:creationId xmlns:p14="http://schemas.microsoft.com/office/powerpoint/2010/main" val="213288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282F5-9941-420B-9A29-7F43546ABBBA}"/>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Introducción al modelado de datos</a:t>
            </a:r>
          </a:p>
        </p:txBody>
      </p:sp>
      <p:sp>
        <p:nvSpPr>
          <p:cNvPr id="4" name="CuadroTexto 3">
            <a:extLst>
              <a:ext uri="{FF2B5EF4-FFF2-40B4-BE49-F238E27FC236}">
                <a16:creationId xmlns:a16="http://schemas.microsoft.com/office/drawing/2014/main" id="{89CF470F-75BD-4231-BEA6-25E1D0CC12DF}"/>
              </a:ext>
            </a:extLst>
          </p:cNvPr>
          <p:cNvSpPr txBox="1"/>
          <p:nvPr/>
        </p:nvSpPr>
        <p:spPr>
          <a:xfrm>
            <a:off x="167426" y="866589"/>
            <a:ext cx="11809926" cy="4154984"/>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Si quiere establecer una conexión lógica entre distintos orígenes de datos, debe crear una relación. Una relación entre orígenes de datos permite que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sepa cómo se relacionan entre sí esas tablas; de este modo, podrá crear informes y objetos visuales interesantes. En esta sección se explican las relaciones (aunque solo aquellas centradas en los datos) e incluso se muestra cómo crearlas cuando no exista ninguna.</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Uno de los puntos fuertes de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radica en que no hace falta aplanar los datos para convertirlos en una tabla. En su lugar, puede utilizar varias tablas de diversos orígenes y definir la relación entre ellas. También puede crear sus propios cálculos personalizados y asignar nuevas métricas para ver segmentos concretos de los datos, así como usar estas nuevas medidas en las visualizaciones a fin de disfrutar de un modelado sencillo.</a:t>
            </a:r>
          </a:p>
        </p:txBody>
      </p:sp>
    </p:spTree>
    <p:extLst>
      <p:ext uri="{BB962C8B-B14F-4D97-AF65-F5344CB8AC3E}">
        <p14:creationId xmlns:p14="http://schemas.microsoft.com/office/powerpoint/2010/main" val="220496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5512158" cy="2308324"/>
          </a:xfrm>
          <a:prstGeom prst="rect">
            <a:avLst/>
          </a:prstGeom>
          <a:noFill/>
        </p:spPr>
        <p:txBody>
          <a:bodyPr wrap="square" rtlCol="0">
            <a:spAutoFit/>
          </a:bodyPr>
          <a:lstStyle/>
          <a:p>
            <a:pPr algn="just"/>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permite definir visualmente la relación entre tablas o elementos. Para obtener una vista esquemática de los datos, use la vista de relaciones, que se encuentra en el extremo izquierdo de la pantalla, junto al lienzo del informe.</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Administración de las relaciones de datos</a:t>
            </a:r>
          </a:p>
        </p:txBody>
      </p:sp>
      <p:pic>
        <p:nvPicPr>
          <p:cNvPr id="6" name="Imagen 5">
            <a:extLst>
              <a:ext uri="{FF2B5EF4-FFF2-40B4-BE49-F238E27FC236}">
                <a16:creationId xmlns:a16="http://schemas.microsoft.com/office/drawing/2014/main" id="{3FCEACB7-A864-4F2D-8686-2A3E4A91B525}"/>
              </a:ext>
            </a:extLst>
          </p:cNvPr>
          <p:cNvPicPr>
            <a:picLocks noChangeAspect="1"/>
          </p:cNvPicPr>
          <p:nvPr/>
        </p:nvPicPr>
        <p:blipFill>
          <a:blip r:embed="rId2"/>
          <a:stretch>
            <a:fillRect/>
          </a:stretch>
        </p:blipFill>
        <p:spPr>
          <a:xfrm>
            <a:off x="5937161" y="950108"/>
            <a:ext cx="6087414" cy="5801923"/>
          </a:xfrm>
          <a:prstGeom prst="rect">
            <a:avLst/>
          </a:prstGeom>
        </p:spPr>
      </p:pic>
    </p:spTree>
    <p:extLst>
      <p:ext uri="{BB962C8B-B14F-4D97-AF65-F5344CB8AC3E}">
        <p14:creationId xmlns:p14="http://schemas.microsoft.com/office/powerpoint/2010/main" val="424047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5512158" cy="4154984"/>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En la vista de relaciones, puede ver bloques que representan cada tabla y sus columnas, y las líneas entre ellos ilustran las relaciones.</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Puede agregar y quitar relaciones con facilidad. Para quitar una relación, haga clic en ella con el botón derecho y seleccione Eliminar. Para crear una relación, arrastre y coloque los campos que quiera vincular entre tablas.</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Administración de las relaciones de datos</a:t>
            </a:r>
          </a:p>
        </p:txBody>
      </p:sp>
      <p:pic>
        <p:nvPicPr>
          <p:cNvPr id="3" name="Imagen 2">
            <a:extLst>
              <a:ext uri="{FF2B5EF4-FFF2-40B4-BE49-F238E27FC236}">
                <a16:creationId xmlns:a16="http://schemas.microsoft.com/office/drawing/2014/main" id="{F8CBF80F-E945-41DC-9C5A-634ADF810304}"/>
              </a:ext>
            </a:extLst>
          </p:cNvPr>
          <p:cNvPicPr>
            <a:picLocks noChangeAspect="1"/>
          </p:cNvPicPr>
          <p:nvPr/>
        </p:nvPicPr>
        <p:blipFill>
          <a:blip r:embed="rId2"/>
          <a:stretch>
            <a:fillRect/>
          </a:stretch>
        </p:blipFill>
        <p:spPr>
          <a:xfrm>
            <a:off x="6119075" y="3429000"/>
            <a:ext cx="5905500" cy="2724150"/>
          </a:xfrm>
          <a:prstGeom prst="rect">
            <a:avLst/>
          </a:prstGeom>
        </p:spPr>
      </p:pic>
    </p:spTree>
    <p:extLst>
      <p:ext uri="{BB962C8B-B14F-4D97-AF65-F5344CB8AC3E}">
        <p14:creationId xmlns:p14="http://schemas.microsoft.com/office/powerpoint/2010/main" val="158816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5512158" cy="1569660"/>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Para ocultar una tabla o columna individual de un informe, haga clic con el botón derecho en ella en la vista de relaciones y seleccione Ocultar en la Vista de informes.</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Administración de las relaciones de datos</a:t>
            </a:r>
          </a:p>
        </p:txBody>
      </p:sp>
      <p:pic>
        <p:nvPicPr>
          <p:cNvPr id="6" name="Imagen 5">
            <a:extLst>
              <a:ext uri="{FF2B5EF4-FFF2-40B4-BE49-F238E27FC236}">
                <a16:creationId xmlns:a16="http://schemas.microsoft.com/office/drawing/2014/main" id="{AC9F2FFD-75F0-4E71-95C4-D882E8564D05}"/>
              </a:ext>
            </a:extLst>
          </p:cNvPr>
          <p:cNvPicPr>
            <a:picLocks noChangeAspect="1"/>
          </p:cNvPicPr>
          <p:nvPr/>
        </p:nvPicPr>
        <p:blipFill>
          <a:blip r:embed="rId2"/>
          <a:stretch>
            <a:fillRect/>
          </a:stretch>
        </p:blipFill>
        <p:spPr>
          <a:xfrm>
            <a:off x="7065471" y="2595025"/>
            <a:ext cx="3933825" cy="3419475"/>
          </a:xfrm>
          <a:prstGeom prst="rect">
            <a:avLst/>
          </a:prstGeom>
        </p:spPr>
      </p:pic>
    </p:spTree>
    <p:extLst>
      <p:ext uri="{BB962C8B-B14F-4D97-AF65-F5344CB8AC3E}">
        <p14:creationId xmlns:p14="http://schemas.microsoft.com/office/powerpoint/2010/main" val="94859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5512158" cy="5632311"/>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Para obtener una vista más detallada de las relaciones de datos, seleccione Administrar relaciones en la pestaña Inicio. Se abrirá el cuadro de diálogo Administrar relaciones, donde se muestran las relaciones como una lista en lugar de un diagrama visual. Desde aquí puede seleccionar Detección automática para buscar relaciones en los datos nuevos o actualizados. Seleccione Editar en el cuadro de diálogo Administrar relaciones para editar manualmente las relaciones. Aquí también encontrará opciones avanzadas para establecer valores de Cardinalidad y Dirección de filtro cruzado de sus relaciones.</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Administración de las relaciones de datos</a:t>
            </a:r>
          </a:p>
        </p:txBody>
      </p:sp>
      <p:pic>
        <p:nvPicPr>
          <p:cNvPr id="3" name="Imagen 2">
            <a:extLst>
              <a:ext uri="{FF2B5EF4-FFF2-40B4-BE49-F238E27FC236}">
                <a16:creationId xmlns:a16="http://schemas.microsoft.com/office/drawing/2014/main" id="{A10B441C-F741-4B31-8F04-43D9519B73E8}"/>
              </a:ext>
            </a:extLst>
          </p:cNvPr>
          <p:cNvPicPr>
            <a:picLocks noChangeAspect="1"/>
          </p:cNvPicPr>
          <p:nvPr/>
        </p:nvPicPr>
        <p:blipFill>
          <a:blip r:embed="rId2"/>
          <a:stretch>
            <a:fillRect/>
          </a:stretch>
        </p:blipFill>
        <p:spPr>
          <a:xfrm>
            <a:off x="6194350" y="866589"/>
            <a:ext cx="5830225" cy="5632311"/>
          </a:xfrm>
          <a:prstGeom prst="rect">
            <a:avLst/>
          </a:prstGeom>
        </p:spPr>
      </p:pic>
    </p:spTree>
    <p:extLst>
      <p:ext uri="{BB962C8B-B14F-4D97-AF65-F5344CB8AC3E}">
        <p14:creationId xmlns:p14="http://schemas.microsoft.com/office/powerpoint/2010/main" val="149219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4" y="866589"/>
            <a:ext cx="11955143" cy="5632311"/>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Los valores posibles de Cardinalidad son Varios a uno (:1) y Uno a uno (1:1) . </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Varios a uno (:1) indica que se trata de una relación del tipo "dato a dimensión"; por ejemplo, una tabla de ventas con varias filas por producto que se están asociando a una tabla en la que se enumeran los productos con una fila para cada uno. </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Uno a uno (1:1) se utiliza habitualmente para vincular entradas individuales de las tablas de referencia.</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De manera predeterminada, las relaciones se establecerán con el filtro cruzado en ambas direcciones. Si se establece el filtro cruzado en una sola dirección, se limitarán algunas de las funciones de modelado de la relación.</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Al establecer relaciones precisas entre sus datos, podrá crear cálculos complejos con diversos elementos de datos.</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Administración de las relaciones de datos</a:t>
            </a:r>
          </a:p>
        </p:txBody>
      </p:sp>
    </p:spTree>
    <p:extLst>
      <p:ext uri="{BB962C8B-B14F-4D97-AF65-F5344CB8AC3E}">
        <p14:creationId xmlns:p14="http://schemas.microsoft.com/office/powerpoint/2010/main" val="240448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4" y="866589"/>
            <a:ext cx="11955143" cy="3785652"/>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La creación de columnas calculadas representa una forma sencilla de enriquecer y mejorar sus datos. Una columna calculada constituye una nueva columna creada definiendo un cálculo que transforma o combina dos o más elementos de datos existentes. Por ejemplo, puede crear una nueva columna combinando dos columnas en una.</a:t>
            </a:r>
          </a:p>
          <a:p>
            <a:pPr algn="just"/>
            <a:endParaRPr lang="es-MX" sz="2400" dirty="0">
              <a:latin typeface="Roboto Condensed" panose="02000000000000000000" pitchFamily="2" charset="0"/>
              <a:ea typeface="Roboto Condensed" panose="02000000000000000000" pitchFamily="2" charset="0"/>
            </a:endParaRPr>
          </a:p>
          <a:p>
            <a:pPr algn="just"/>
            <a:r>
              <a:rPr lang="es-MX" sz="2400" dirty="0">
                <a:latin typeface="Roboto Condensed" panose="02000000000000000000" pitchFamily="2" charset="0"/>
                <a:ea typeface="Roboto Condensed" panose="02000000000000000000" pitchFamily="2" charset="0"/>
              </a:rPr>
              <a:t>Tendríamos un motivo práctico por el que crear una columna calculada si, por ejemplo, quisiéramos establecer una relación entre tablas, pero no existiera ningún campo único que se pudiera utilizar para establecerla. La falta de una relación queda patente cuando crea un objeto visual de tabla simple en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y obtiene el mismo valor para todas las entradas, pero tiene constancia de que los datos subyacentes son diferentes.</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Creación de columnas calculadas</a:t>
            </a:r>
          </a:p>
        </p:txBody>
      </p:sp>
    </p:spTree>
    <p:extLst>
      <p:ext uri="{BB962C8B-B14F-4D97-AF65-F5344CB8AC3E}">
        <p14:creationId xmlns:p14="http://schemas.microsoft.com/office/powerpoint/2010/main" val="347788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CF470F-75BD-4231-BEA6-25E1D0CC12DF}"/>
              </a:ext>
            </a:extLst>
          </p:cNvPr>
          <p:cNvSpPr txBox="1"/>
          <p:nvPr/>
        </p:nvSpPr>
        <p:spPr>
          <a:xfrm>
            <a:off x="167425" y="866589"/>
            <a:ext cx="3850784" cy="2308324"/>
          </a:xfrm>
          <a:prstGeom prst="rect">
            <a:avLst/>
          </a:prstGeom>
          <a:noFill/>
        </p:spPr>
        <p:txBody>
          <a:bodyPr wrap="square" rtlCol="0">
            <a:spAutoFit/>
          </a:bodyPr>
          <a:lstStyle/>
          <a:p>
            <a:pPr algn="just"/>
            <a:r>
              <a:rPr lang="es-MX" sz="2400" dirty="0">
                <a:latin typeface="Roboto Condensed" panose="02000000000000000000" pitchFamily="2" charset="0"/>
                <a:ea typeface="Roboto Condensed" panose="02000000000000000000" pitchFamily="2" charset="0"/>
              </a:rPr>
              <a:t>Para crear una columna calculada, seleccione la vista de datos en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que se encuentra en el margen izquierdo del lienzo del informe.</a:t>
            </a:r>
          </a:p>
        </p:txBody>
      </p:sp>
      <p:sp>
        <p:nvSpPr>
          <p:cNvPr id="5" name="Título 4">
            <a:extLst>
              <a:ext uri="{FF2B5EF4-FFF2-40B4-BE49-F238E27FC236}">
                <a16:creationId xmlns:a16="http://schemas.microsoft.com/office/drawing/2014/main" id="{6B856DB9-B0A0-4223-BCDF-CE71D7E7696B}"/>
              </a:ext>
            </a:extLst>
          </p:cNvPr>
          <p:cNvSpPr>
            <a:spLocks noGrp="1"/>
          </p:cNvSpPr>
          <p:nvPr>
            <p:ph type="title"/>
          </p:nvPr>
        </p:nvSpPr>
        <p:spPr/>
        <p:txBody>
          <a:bodyPr/>
          <a:lstStyle/>
          <a:p>
            <a:r>
              <a:rPr lang="es-MX" sz="4400" b="0" dirty="0">
                <a:latin typeface="Roboto Condensed" panose="02000000000000000000" pitchFamily="2" charset="0"/>
                <a:ea typeface="Roboto Condensed" panose="02000000000000000000" pitchFamily="2" charset="0"/>
              </a:rPr>
              <a:t>Creación de columnas calculadas</a:t>
            </a:r>
          </a:p>
        </p:txBody>
      </p:sp>
      <p:pic>
        <p:nvPicPr>
          <p:cNvPr id="3" name="Imagen 2">
            <a:extLst>
              <a:ext uri="{FF2B5EF4-FFF2-40B4-BE49-F238E27FC236}">
                <a16:creationId xmlns:a16="http://schemas.microsoft.com/office/drawing/2014/main" id="{34D0C99D-CA6D-46A5-A66D-5B02FBA8DB2B}"/>
              </a:ext>
            </a:extLst>
          </p:cNvPr>
          <p:cNvPicPr>
            <a:picLocks noChangeAspect="1"/>
          </p:cNvPicPr>
          <p:nvPr/>
        </p:nvPicPr>
        <p:blipFill>
          <a:blip r:embed="rId2"/>
          <a:stretch>
            <a:fillRect/>
          </a:stretch>
        </p:blipFill>
        <p:spPr>
          <a:xfrm>
            <a:off x="209349" y="3230202"/>
            <a:ext cx="2581275" cy="3476625"/>
          </a:xfrm>
          <a:prstGeom prst="rect">
            <a:avLst/>
          </a:prstGeom>
        </p:spPr>
      </p:pic>
      <p:pic>
        <p:nvPicPr>
          <p:cNvPr id="7" name="Imagen 6">
            <a:extLst>
              <a:ext uri="{FF2B5EF4-FFF2-40B4-BE49-F238E27FC236}">
                <a16:creationId xmlns:a16="http://schemas.microsoft.com/office/drawing/2014/main" id="{8CA3BFB7-387C-4A47-B80B-76D4FA775355}"/>
              </a:ext>
            </a:extLst>
          </p:cNvPr>
          <p:cNvPicPr>
            <a:picLocks noChangeAspect="1"/>
          </p:cNvPicPr>
          <p:nvPr/>
        </p:nvPicPr>
        <p:blipFill>
          <a:blip r:embed="rId3"/>
          <a:stretch>
            <a:fillRect/>
          </a:stretch>
        </p:blipFill>
        <p:spPr>
          <a:xfrm>
            <a:off x="4713668" y="866589"/>
            <a:ext cx="6029325" cy="1885950"/>
          </a:xfrm>
          <a:prstGeom prst="rect">
            <a:avLst/>
          </a:prstGeom>
        </p:spPr>
      </p:pic>
      <p:sp>
        <p:nvSpPr>
          <p:cNvPr id="8" name="Rectángulo 7">
            <a:extLst>
              <a:ext uri="{FF2B5EF4-FFF2-40B4-BE49-F238E27FC236}">
                <a16:creationId xmlns:a16="http://schemas.microsoft.com/office/drawing/2014/main" id="{2CF7B087-D656-4ED8-86D0-1013F7EAF191}"/>
              </a:ext>
            </a:extLst>
          </p:cNvPr>
          <p:cNvSpPr/>
          <p:nvPr/>
        </p:nvSpPr>
        <p:spPr>
          <a:xfrm>
            <a:off x="4713668" y="2900304"/>
            <a:ext cx="7062921" cy="3785652"/>
          </a:xfrm>
          <a:prstGeom prst="rect">
            <a:avLst/>
          </a:prstGeom>
        </p:spPr>
        <p:txBody>
          <a:bodyPr wrap="square">
            <a:spAutoFit/>
          </a:bodyPr>
          <a:lstStyle/>
          <a:p>
            <a:pPr algn="just"/>
            <a:r>
              <a:rPr lang="es-MX" sz="2400" dirty="0">
                <a:latin typeface="Roboto Condensed" panose="02000000000000000000" pitchFamily="2" charset="0"/>
                <a:ea typeface="Roboto Condensed" panose="02000000000000000000" pitchFamily="2" charset="0"/>
              </a:rPr>
              <a:t>En la pestaña Modelado, seleccione Nueva columna. De este modo, habilitará la barra de fórmulas, donde podrá escribir cálculos con el lenguaje de expresiones de análisis de datos (DAX, por sus siglas en inglés). DAX es un lenguaje de fórmulas eficaz, también presente en Excel, que permite construir cálculos sólidos. A medida que escriba una fórmula, </a:t>
            </a:r>
            <a:r>
              <a:rPr lang="es-MX" sz="2400" dirty="0" err="1">
                <a:latin typeface="Roboto Condensed" panose="02000000000000000000" pitchFamily="2" charset="0"/>
                <a:ea typeface="Roboto Condensed" panose="02000000000000000000" pitchFamily="2" charset="0"/>
              </a:rPr>
              <a:t>Power</a:t>
            </a:r>
            <a:r>
              <a:rPr lang="es-MX" sz="2400" dirty="0">
                <a:latin typeface="Roboto Condensed" panose="02000000000000000000" pitchFamily="2" charset="0"/>
                <a:ea typeface="Roboto Condensed" panose="02000000000000000000" pitchFamily="2" charset="0"/>
              </a:rPr>
              <a:t> BI Desktop mostrará fórmulas o elementos de datos coincidentes para asistirle en su creación y reducir el tiempo que necesita para tal fin.</a:t>
            </a:r>
          </a:p>
        </p:txBody>
      </p:sp>
    </p:spTree>
    <p:extLst>
      <p:ext uri="{BB962C8B-B14F-4D97-AF65-F5344CB8AC3E}">
        <p14:creationId xmlns:p14="http://schemas.microsoft.com/office/powerpoint/2010/main" val="1130101183"/>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Viola · SlidesCarnival</Template>
  <TotalTime>919</TotalTime>
  <Words>841</Words>
  <Application>Microsoft Office PowerPoint</Application>
  <PresentationFormat>Panorámica</PresentationFormat>
  <Paragraphs>34</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Lora</vt:lpstr>
      <vt:lpstr>Quattrocento Sans</vt:lpstr>
      <vt:lpstr>Roboto Condensed</vt:lpstr>
      <vt:lpstr>Viola template</vt:lpstr>
      <vt:lpstr>Presentación de PowerPoint</vt:lpstr>
      <vt:lpstr>Introducción al modelado de datos</vt:lpstr>
      <vt:lpstr>Administración de las relaciones de datos</vt:lpstr>
      <vt:lpstr>Administración de las relaciones de datos</vt:lpstr>
      <vt:lpstr>Administración de las relaciones de datos</vt:lpstr>
      <vt:lpstr>Administración de las relaciones de datos</vt:lpstr>
      <vt:lpstr>Administración de las relaciones de datos</vt:lpstr>
      <vt:lpstr>Creación de columnas calculadas</vt:lpstr>
      <vt:lpstr>Creación de columnas calculadas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Israel Courtois</dc:creator>
  <cp:lastModifiedBy>Israel Courtois</cp:lastModifiedBy>
  <cp:revision>85</cp:revision>
  <dcterms:created xsi:type="dcterms:W3CDTF">2019-08-05T04:01:27Z</dcterms:created>
  <dcterms:modified xsi:type="dcterms:W3CDTF">2019-08-20T06:08:52Z</dcterms:modified>
</cp:coreProperties>
</file>