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3.png" ContentType="image/png"/>
  <Override PartName="/ppt/media/image1.png" ContentType="image/png"/>
  <Override PartName="/ppt/media/image8.png" ContentType="image/png"/>
  <Override PartName="/ppt/media/image10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15.png" ContentType="image/png"/>
  <Override PartName="/ppt/media/image2.jpeg" ContentType="image/jpeg"/>
  <Override PartName="/ppt/media/image7.jpeg" ContentType="image/jpeg"/>
  <Override PartName="/ppt/media/image9.jpeg" ContentType="image/jpeg"/>
  <Override PartName="/ppt/media/image12.png" ContentType="image/png"/>
  <Override PartName="/ppt/media/image11.png" ContentType="image/png"/>
  <Override PartName="/ppt/media/image13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9A12B3-DDBE-47A0-9861-1367B6F5E418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7EBAFBD-4228-4FB7-A7BA-0A4C7347B504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CDBC617-A994-4B74-B3DB-C6A479B17D7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5DBB73F-8510-4750-B7B4-C63107FEE6A0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6B9C4B7-96A8-480E-A334-74EE116C0772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6755BAB-6405-4C7E-BF18-AD0D7E88252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B274A13-0657-4878-8794-63D99114D690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0545D1F-B82E-473E-A91C-D4F30C4F298F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799D519-FEC8-48B9-B757-F5F034F84E8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5304519-DF0F-48F9-ABB7-3686070C6AF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3DA251E-794F-4155-8765-90204CBC40F7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D7E0715-45CD-4EAD-AF95-E9AB17E9576B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654FAE1-080F-4D7E-B73C-1BA90D78AA5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845FE6C-1A02-4B47-BD8D-F0CF70946A72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EA0709A-26CD-486A-87A6-15AB4A67913C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47D7F42-966A-4B15-A5C0-44AA34D62862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C809F04-3FAD-497A-8E4A-9B27DE47265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483ED21-0655-4B39-82EF-2923AF8632CE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EB26901-ADD8-459C-819A-CC8865009926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BC5EA10-D952-46FD-845A-80D9439FF861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4BF1310-E9EA-415A-9203-058E6F0173D5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707E22A-8563-4C3A-B2B7-7EC96E76FC66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B1E1902-736D-4942-8C50-42612AA94B1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AB65897-C1D1-47B5-BFD4-27D770162884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AA4D4AC-4E74-4F9B-BEF7-570E43F397B8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CA" sz="20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507B069-33F3-41D5-83B6-4B874FF98B37}" type="slidenum">
              <a:rPr b="0" lang="en-CA" sz="13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jQuery $(Begins)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32240" y="936000"/>
            <a:ext cx="7619760" cy="4505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05960" y="797040"/>
            <a:ext cx="7934040" cy="5466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28560" y="797040"/>
            <a:ext cx="7934040" cy="5466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33960" y="792000"/>
            <a:ext cx="7934040" cy="5466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48000" y="864000"/>
            <a:ext cx="7619760" cy="5971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23960" y="1822680"/>
            <a:ext cx="5943240" cy="2752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152000" y="847800"/>
            <a:ext cx="6933960" cy="5200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28600" y="936000"/>
            <a:ext cx="6933960" cy="5200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23840" y="1413000"/>
            <a:ext cx="7143480" cy="3571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800000" y="792000"/>
            <a:ext cx="5714640" cy="3390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Admin Items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738440" y="765360"/>
            <a:ext cx="5714640" cy="4866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Understanding the “DOM”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58040" y="762120"/>
            <a:ext cx="258732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</a:rPr>
              <a:t>Every HTML page begins as static content..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However, with Javascript / jQuery we can “</a:t>
            </a:r>
            <a:r>
              <a:rPr b="0" lang="en-CA" sz="1800" spc="-1" strike="noStrike" u="sng">
                <a:solidFill>
                  <a:srgbClr val="000000"/>
                </a:solidFill>
                <a:uFillTx/>
                <a:latin typeface="Arial"/>
              </a:rPr>
              <a:t>modify the DOM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” and change this static content in real-time.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CA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This allows us to build dynamic sites.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19760" y="5896440"/>
            <a:ext cx="60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</a:rPr>
              <a:t>Basic Example: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http://todomvc.com/examples/jquery/#/all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55" name="Picture 6" descr=""/>
          <p:cNvPicPr/>
          <p:nvPr/>
        </p:nvPicPr>
        <p:blipFill>
          <a:blip r:embed="rId1"/>
          <a:stretch/>
        </p:blipFill>
        <p:spPr>
          <a:xfrm>
            <a:off x="294120" y="798480"/>
            <a:ext cx="5914800" cy="4952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(1-5.html | 1-JSGenerators)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04920" y="762120"/>
            <a:ext cx="86864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HTML with Javascript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file sent to you as a starting point, add the missing code such that your Javascript generates HTML content that displays all of the drink options.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  You will need a for-loop. Inside your for loop you will need to use each of the following methods: createElement, innerHTML, and appendChild.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2-JSDrinkList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Intro to jQuery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Intro to jQuery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185760" y="1143000"/>
            <a:ext cx="8772120" cy="432396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845760" y="773640"/>
            <a:ext cx="2031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https://jquery.com/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70640" y="5614920"/>
            <a:ext cx="87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jQuery is a cross-platform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</a:rPr>
              <a:t>Javascript library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for easier of client-side HTML scripting.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jQuery Helper Library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4920" y="76212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jQuery can be useful for tasks like: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Dynamically Inserting, Updating, or Removing HTML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Registering click or other change events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Animating HTML elements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Download data from databases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And much more!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4340160" y="5025240"/>
            <a:ext cx="4650840" cy="11350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4920" y="0"/>
            <a:ext cx="830556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Working with jQuery generally involves…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81080" y="1407960"/>
            <a:ext cx="8781840" cy="9046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60640" y="8380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1. Including a CDN Link to the jQuery script…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5720" y="278928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2. Utilizing the jQuery specific ($) selector…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5720" y="4114800"/>
            <a:ext cx="868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3. Then applying jQuery methods on the selected elements.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75" name="Picture 8" descr=""/>
          <p:cNvPicPr/>
          <p:nvPr/>
        </p:nvPicPr>
        <p:blipFill>
          <a:blip r:embed="rId2"/>
          <a:stretch/>
        </p:blipFill>
        <p:spPr>
          <a:xfrm>
            <a:off x="304920" y="3286080"/>
            <a:ext cx="1742760" cy="371160"/>
          </a:xfrm>
          <a:prstGeom prst="rect">
            <a:avLst/>
          </a:prstGeom>
          <a:ln>
            <a:noFill/>
          </a:ln>
        </p:spPr>
      </p:pic>
      <p:pic>
        <p:nvPicPr>
          <p:cNvPr id="176" name="Picture 9" descr=""/>
          <p:cNvPicPr/>
          <p:nvPr/>
        </p:nvPicPr>
        <p:blipFill>
          <a:blip r:embed="rId3"/>
          <a:stretch/>
        </p:blipFill>
        <p:spPr>
          <a:xfrm>
            <a:off x="230760" y="4604400"/>
            <a:ext cx="5428800" cy="1552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(1-3.html | 3-jQueryGenerators)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04920" y="76212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HTML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Re-factor (re-write) your previous drinkList code from earlier, but this time use jQuery to complete all of the same tasks.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Your final code should NOT have any of the following methods: createElement, innerHTML, or appendChild.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Don’t forget to “incorporate” jQuery before you begin.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BONUS: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Instead of using a `for` loop try searching about the use of the jQuery `.each` method.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4-jQueryDrinkList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12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Not the Way to Learn Coding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752480" y="762120"/>
            <a:ext cx="6295320" cy="5412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CA" sz="2000" spc="-1" strike="noStrike">
                <a:solidFill>
                  <a:srgbClr val="000000"/>
                </a:solidFill>
                <a:latin typeface="Arial"/>
                <a:ea typeface="Roboto"/>
              </a:rPr>
              <a:t>(OnClick.html | 5-OnClickBasic)</a:t>
            </a:r>
            <a:endParaRPr b="0" lang="en-CA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04920" y="76212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Click Events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in the missing code such that clicking any of the sandwiches causes…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An alert message to popup saying something snarky about the sandwich type.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 second alert message that displays to the user the number of that specific sandwich they’ve eaten.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 will need counter variables.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BONUS: 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an image to the `image-div` on the click event.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6-SandwichClick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04920" y="76212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Generating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Add in the missing code such that clicking the big blue button triggers a random number (between 1 and 1000) to be selected and prominently displayed in the randomNumber div.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Hint:</a:t>
            </a: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 None. You got this.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895480" y="12492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7-TriggerRandom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12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04920" y="762120"/>
            <a:ext cx="868644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Lottery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code from the previous random number generator as a starting point, create a lottery generator.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In our case, the lottery number should pick 9 random numbers (and always 9 numbers). As an example 886563264.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Display this number in the randomNumber div.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Then when a user clicks again, have the code create a new row with the latest number at the top. 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590920" y="1249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8-LotteryGenerator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Extra!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04920" y="762120"/>
            <a:ext cx="868644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Code Creation: Checking Numbers with jQuery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Using the displayed application as an example, create code in which: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A computer picks a random number between 1 and 4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Users then “click” buttons numbered 1 – 4.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If the user’s number matches the computer’s number display text informing them of this in the Result panel. Otherwise, display text informing them they lost.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If you finish early, try to improve the aesthetics.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590920" y="1249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Activity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9-NumberChecker </a:t>
            </a: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|  Suggested Time: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Roboto"/>
              </a:rPr>
              <a:t>20 min</a:t>
            </a:r>
            <a:endParaRPr b="0" lang="en-CA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True Way to Learn Coding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33520" y="838080"/>
            <a:ext cx="8115120" cy="5409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 New Era of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6000" spc="-1" strike="noStrike">
                <a:solidFill>
                  <a:srgbClr val="000000"/>
                </a:solidFill>
                <a:latin typeface="Arial"/>
                <a:ea typeface="Roboto"/>
              </a:rPr>
              <a:t>Be prepared to have classes that are increasingly “</a:t>
            </a:r>
            <a:r>
              <a:rPr b="1" i="1" lang="en-CA" sz="60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just code</a:t>
            </a:r>
            <a:r>
              <a:rPr b="1" i="1" lang="en-CA" sz="6000" spc="-1" strike="noStrike">
                <a:solidFill>
                  <a:srgbClr val="000000"/>
                </a:solidFill>
                <a:latin typeface="Arial"/>
                <a:ea typeface="Roboto"/>
              </a:rPr>
              <a:t>”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37656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CA" sz="2400" spc="-1" strike="noStrike">
                <a:solidFill>
                  <a:srgbClr val="000000"/>
                </a:solidFill>
                <a:latin typeface="Arial"/>
                <a:ea typeface="Roboto"/>
              </a:rPr>
              <a:t>You will appreciate it in the long-run</a:t>
            </a:r>
            <a:endParaRPr b="0" lang="en-CA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Today’s Class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CA" sz="2200" spc="-1" strike="noStrike" u="sng">
                <a:solidFill>
                  <a:srgbClr val="000000"/>
                </a:solidFill>
                <a:uFillTx/>
                <a:latin typeface="Arial"/>
              </a:rPr>
              <a:t>In today’s class we’ll be covering: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</a:rPr>
              <a:t>DOM Manipulation using Plain Javascript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</a:rPr>
              <a:t>DOM Manipulation using jQuery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CA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</a:rPr>
              <a:t>Responding to click events</a:t>
            </a:r>
            <a:endParaRPr b="0" lang="en-CA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DOM Manipulation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CA" sz="3600" spc="-1" strike="noStrike">
                <a:solidFill>
                  <a:srgbClr val="000000"/>
                </a:solidFill>
                <a:latin typeface="Arial"/>
                <a:ea typeface="Roboto"/>
              </a:rPr>
              <a:t>Where’s my HTML page’s DOM?</a:t>
            </a:r>
            <a:endParaRPr b="0" lang="en-CA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12799</TotalTime>
  <Application>LibreOffice/5.4.5.1$Linux_X86_64 LibreOffice_project/40m0$Build-1</Application>
  <Words>785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en-CA</dc:language>
  <cp:lastModifiedBy/>
  <cp:lastPrinted>2016-01-30T16:23:56Z</cp:lastPrinted>
  <dcterms:modified xsi:type="dcterms:W3CDTF">2018-04-24T13:06:59Z</dcterms:modified>
  <cp:revision>1521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