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7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media/image3.png" ContentType="image/png"/>
  <Override PartName="/ppt/media/image4.png" ContentType="image/png"/>
  <Override PartName="/ppt/media/image1.png" ContentType="image/png"/>
  <Override PartName="/ppt/media/image9.png" ContentType="image/png"/>
  <Override PartName="/ppt/media/image10.gif" ContentType="image/gif"/>
  <Override PartName="/ppt/media/image12.jpeg" ContentType="image/jpeg"/>
  <Override PartName="/ppt/media/image11.jpeg" ContentType="image/jpe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6.jpeg" ContentType="image/jpeg"/>
  <Override PartName="/ppt/media/image5.jpeg" ContentType="image/jpeg"/>
  <Override PartName="/ppt/media/image15.png" ContentType="image/png"/>
  <Override PartName="/ppt/media/image2.jpeg" ContentType="image/jpeg"/>
  <Override PartName="/ppt/media/image7.jpeg" ContentType="image/jpeg"/>
  <Override PartName="/ppt/media/image8.jpeg" ContentType="image/jpeg"/>
  <Override PartName="/ppt/media/image13.png" ContentType="image/png"/>
  <Override PartName="/ppt/media/image14.png" ContentType="image/png"/>
  <Override PartName="/ppt/media/image1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2000" spc="-1" strike="noStrike">
                <a:latin typeface="Arial"/>
              </a:rPr>
              <a:t>Click to edit the notes format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1400" spc="-1" strike="noStrike">
                <a:latin typeface="Times New Roman"/>
              </a:rPr>
              <a:t> 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CA" sz="1400" spc="-1" strike="noStrike">
                <a:latin typeface="Times New Roman"/>
              </a:rPr>
              <a:t> 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CA" sz="1400" spc="-1" strike="noStrike">
                <a:latin typeface="Times New Roman"/>
              </a:rPr>
              <a:t> 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62F548A-9F03-41EF-963C-1069096E0583}" type="slidenum">
              <a:rPr b="0" lang="en-CA" sz="1400" spc="-1" strike="noStrike">
                <a:latin typeface="Times New Roman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900BB20C-0AB3-40F9-B434-8142C1C7DA9C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0A2D8D42-45EA-4A60-A642-95735FDD0CF1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465DF132-3F98-423C-B2FD-164414907419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C865BA9A-B44B-4A9C-98D6-190E450E74A7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488D12FB-113A-4FB7-A7C4-28CBFE3BB574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ABFF063F-8995-4100-9422-767753398DF1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38015493-9452-4D86-8FD9-CCAD9A852055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3AACF8A0-4379-46BC-BD4D-1CA09F73AFB0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6DF788B7-5195-45C5-9B49-FE2BE00469B3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6C52DB02-3657-4254-9B1B-D660E4C1F5EE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7627B8B2-970C-49F2-AFA2-A5C7C3309862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6B2C6ADD-4AD9-4320-AACC-4EAD50632DBE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646F4007-DBCA-4E5B-9423-D97C2441D918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35D925EE-9F4F-4AB9-AC54-79DF4F0C4554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B9887E25-C1DC-489A-8702-05E936989D88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40ACC49E-2847-46B6-9918-F1748C7E9BB5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6F32EBE9-6152-46E8-8C47-3E15D68116C7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F0DB5040-78A7-4E7B-BAE2-D20EBE20E358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8CC1BE83-15AC-4F55-80E2-39CF21B07E9E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AF28289B-4B90-4EF3-A8F1-EE50F64AEE9A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3A81494C-E75E-49BC-9F42-C2C9AD864C7B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C95E9985-28F0-4EA9-BCC4-26424D2F521C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52925D56-A89F-49A9-B54B-E01DEC98648B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019FF012-8B41-4499-B463-455C0AEF8A8E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FBB729BF-3D7C-475B-8DE7-101430C4060A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rgbClr val="1d1a3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426960" y="3737520"/>
            <a:ext cx="6335280" cy="3348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6960" y="3962520"/>
            <a:ext cx="353484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rmAutofit/>
          </a:bodyPr>
          <a:p>
            <a:pPr>
              <a:lnSpc>
                <a:spcPct val="100000"/>
              </a:lnSpc>
            </a:pPr>
            <a:r>
              <a:rPr b="1" lang="en-CA" sz="2000" spc="-1" strike="noStrike">
                <a:solidFill>
                  <a:srgbClr val="ffffff"/>
                </a:solidFill>
                <a:latin typeface="Arial"/>
                <a:ea typeface="Roboto"/>
              </a:rPr>
              <a:t>The Coding Bootcamp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CA" sz="4400" spc="-1" strike="noStrike">
                <a:latin typeface="Arial"/>
              </a:rPr>
              <a:t>Click to edit the title text </a:t>
            </a:r>
            <a:r>
              <a:rPr b="0" lang="en-CA" sz="4400" spc="-1" strike="noStrike">
                <a:latin typeface="Arial"/>
              </a:rPr>
              <a:t>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rgbClr val="1d1a3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426960" y="3737520"/>
            <a:ext cx="6335280" cy="3348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1425240" y="3852000"/>
            <a:ext cx="645732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6418800"/>
            <a:ext cx="9155160" cy="457200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Line 2"/>
          <p:cNvSpPr/>
          <p:nvPr/>
        </p:nvSpPr>
        <p:spPr>
          <a:xfrm>
            <a:off x="0" y="653760"/>
            <a:ext cx="9144000" cy="360"/>
          </a:xfrm>
          <a:prstGeom prst="line">
            <a:avLst/>
          </a:prstGeom>
          <a:ln w="41400">
            <a:solidFill>
              <a:srgbClr val="c8323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gif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90600" y="2953440"/>
            <a:ext cx="8228880" cy="8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CA" sz="4100" spc="-1" strike="noStrike">
                <a:solidFill>
                  <a:srgbClr val="ffffff"/>
                </a:solidFill>
                <a:latin typeface="Arial"/>
              </a:rPr>
              <a:t>jQuery $(Begins)</a:t>
            </a:r>
            <a:endParaRPr b="0" lang="en-CA" sz="41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04920" y="1447920"/>
            <a:ext cx="8533800" cy="3428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i="1" lang="en-CA" sz="3600" spc="-1" strike="noStrike">
                <a:solidFill>
                  <a:srgbClr val="000000"/>
                </a:solidFill>
                <a:latin typeface="Arial"/>
                <a:ea typeface="Roboto"/>
              </a:rPr>
              <a:t>Where’s my HTML page’s DOM?</a:t>
            </a:r>
            <a:endParaRPr b="0" lang="en-CA" sz="36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732240" y="936000"/>
            <a:ext cx="7619400" cy="450468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705960" y="797040"/>
            <a:ext cx="7933680" cy="546660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628560" y="797040"/>
            <a:ext cx="7933680" cy="546660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633960" y="792000"/>
            <a:ext cx="7933680" cy="546660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648000" y="864000"/>
            <a:ext cx="7619400" cy="597132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1623960" y="1822680"/>
            <a:ext cx="5942880" cy="2751840"/>
          </a:xfrm>
          <a:prstGeom prst="rect">
            <a:avLst/>
          </a:prstGeom>
          <a:ln>
            <a:noFill/>
          </a:ln>
        </p:spPr>
      </p:pic>
      <p:sp>
        <p:nvSpPr>
          <p:cNvPr id="151" name="TextShape 1"/>
          <p:cNvSpPr txBox="1"/>
          <p:nvPr/>
        </p:nvSpPr>
        <p:spPr>
          <a:xfrm>
            <a:off x="1080000" y="777960"/>
            <a:ext cx="698400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CA" sz="2400" spc="-1" strike="noStrike">
                <a:latin typeface="Arial"/>
              </a:rPr>
              <a:t>What the browser does with your HTML and CSS</a:t>
            </a:r>
            <a:endParaRPr b="0" lang="en-CA" sz="24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1080000" y="778320"/>
            <a:ext cx="698400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CA" sz="2400" spc="-1" strike="noStrike">
                <a:latin typeface="Arial"/>
              </a:rPr>
              <a:t>What the DOM actually looks like</a:t>
            </a:r>
            <a:endParaRPr b="0" lang="en-CA" sz="24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1008000" y="1368000"/>
            <a:ext cx="7048080" cy="495252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1152000" y="847800"/>
            <a:ext cx="6933600" cy="519984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1128600" y="936000"/>
            <a:ext cx="6933600" cy="519984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90600" y="2953440"/>
            <a:ext cx="8228880" cy="8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i="1" lang="en-CA" sz="4100" spc="-1" strike="noStrike">
                <a:solidFill>
                  <a:srgbClr val="ffffff"/>
                </a:solidFill>
                <a:latin typeface="Arial"/>
              </a:rPr>
              <a:t>Admin Items</a:t>
            </a:r>
            <a:endParaRPr b="0" lang="en-CA" sz="41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1023840" y="1413000"/>
            <a:ext cx="7143120" cy="357120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1800000" y="792000"/>
            <a:ext cx="5714280" cy="339012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1738440" y="765360"/>
            <a:ext cx="5714280" cy="486648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04920" y="0"/>
            <a:ext cx="5469840" cy="6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</a:rPr>
              <a:t>Demo Time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04920" y="1447920"/>
            <a:ext cx="8533800" cy="3428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i="1" lang="en-CA" sz="3600" spc="-1" strike="noStrike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b="0" lang="en-CA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CA" sz="2000" spc="-1" strike="noStrike">
                <a:solidFill>
                  <a:srgbClr val="000000"/>
                </a:solidFill>
                <a:latin typeface="Arial"/>
                <a:ea typeface="Roboto"/>
              </a:rPr>
              <a:t>(1-5.html | 1-JSGenerators)</a:t>
            </a:r>
            <a:endParaRPr b="0" lang="en-CA" sz="20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-11880" y="689760"/>
            <a:ext cx="9155160" cy="56257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2"/>
          <p:cNvSpPr/>
          <p:nvPr/>
        </p:nvSpPr>
        <p:spPr>
          <a:xfrm>
            <a:off x="304920" y="97920"/>
            <a:ext cx="52570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YOUR TURN!!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304920" y="762120"/>
            <a:ext cx="8686080" cy="33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Code Creation: Generating HTML with Javascript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Using the file sent to you as a starting point, add the missing code such that your Javascript generates HTML content that displays all of the drink options.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HINT:</a:t>
            </a: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  You will need a for-loop. Inside your for loop you will need to use each of the following methods: createElement, innerHTML, and appendChild.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2895480" y="124920"/>
            <a:ext cx="6095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Activity</a:t>
            </a:r>
            <a:r>
              <a:rPr b="0" i="1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: 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2-JSDrinkList </a:t>
            </a: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|  Suggested Time: 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 b="0" lang="en-CA" sz="18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90600" y="2953440"/>
            <a:ext cx="8228880" cy="8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i="1" lang="en-CA" sz="4100" spc="-1" strike="noStrike">
                <a:solidFill>
                  <a:srgbClr val="ffffff"/>
                </a:solidFill>
                <a:latin typeface="Arial"/>
              </a:rPr>
              <a:t>Intro to jQuery</a:t>
            </a:r>
            <a:endParaRPr b="0" lang="en-CA" sz="41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04920" y="0"/>
            <a:ext cx="5469840" cy="6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</a:rPr>
              <a:t>Intro to jQuery</a:t>
            </a:r>
            <a:endParaRPr b="0" lang="en-CA" sz="2400" spc="-1" strike="noStrike">
              <a:latin typeface="Arial"/>
            </a:endParaRPr>
          </a:p>
        </p:txBody>
      </p:sp>
      <p:pic>
        <p:nvPicPr>
          <p:cNvPr id="167" name="Picture 2" descr=""/>
          <p:cNvPicPr/>
          <p:nvPr/>
        </p:nvPicPr>
        <p:blipFill>
          <a:blip r:embed="rId1"/>
          <a:stretch/>
        </p:blipFill>
        <p:spPr>
          <a:xfrm>
            <a:off x="185760" y="1143000"/>
            <a:ext cx="8771760" cy="4323600"/>
          </a:xfrm>
          <a:prstGeom prst="rect">
            <a:avLst/>
          </a:prstGeom>
          <a:ln>
            <a:noFill/>
          </a:ln>
        </p:spPr>
      </p:pic>
      <p:sp>
        <p:nvSpPr>
          <p:cNvPr id="168" name="CustomShape 2"/>
          <p:cNvSpPr/>
          <p:nvPr/>
        </p:nvSpPr>
        <p:spPr>
          <a:xfrm>
            <a:off x="6845760" y="773640"/>
            <a:ext cx="2030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https://jquery.com/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170640" y="5614920"/>
            <a:ext cx="8786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jQuery is a cross-platform </a:t>
            </a: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 library 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 easier of client-side HTML scripting.</a:t>
            </a:r>
            <a:endParaRPr b="0" lang="en-CA" sz="18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04920" y="0"/>
            <a:ext cx="5469840" cy="6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</a:rPr>
              <a:t>jQuery Helper Library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04920" y="762120"/>
            <a:ext cx="8686080" cy="41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jQuery can be useful for tasks like: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Dynamically Inserting, Updating, or Removing HTML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Registering click or other change events 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Animating HTML elements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Download data from databases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And much more!</a:t>
            </a:r>
            <a:endParaRPr b="0" lang="en-CA" sz="2400" spc="-1" strike="noStrike">
              <a:latin typeface="Arial"/>
            </a:endParaRPr>
          </a:p>
        </p:txBody>
      </p:sp>
      <p:pic>
        <p:nvPicPr>
          <p:cNvPr id="172" name="Picture 4" descr=""/>
          <p:cNvPicPr/>
          <p:nvPr/>
        </p:nvPicPr>
        <p:blipFill>
          <a:blip r:embed="rId1"/>
          <a:stretch/>
        </p:blipFill>
        <p:spPr>
          <a:xfrm>
            <a:off x="4340160" y="5025240"/>
            <a:ext cx="4650480" cy="113472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04920" y="0"/>
            <a:ext cx="8305200" cy="6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Working with jQuery generally involves…</a:t>
            </a:r>
            <a:endParaRPr b="0" lang="en-CA" sz="2400" spc="-1" strike="noStrike">
              <a:latin typeface="Arial"/>
            </a:endParaRPr>
          </a:p>
        </p:txBody>
      </p:sp>
      <p:pic>
        <p:nvPicPr>
          <p:cNvPr id="174" name="Picture 2" descr=""/>
          <p:cNvPicPr/>
          <p:nvPr/>
        </p:nvPicPr>
        <p:blipFill>
          <a:blip r:embed="rId1"/>
          <a:stretch/>
        </p:blipFill>
        <p:spPr>
          <a:xfrm>
            <a:off x="181080" y="1407960"/>
            <a:ext cx="8781480" cy="90432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260640" y="838080"/>
            <a:ext cx="86860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1. Including a CDN Link to the jQuery script…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225720" y="2789280"/>
            <a:ext cx="86860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2. Utilizing the jQuery specific ($) selector…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225720" y="4114800"/>
            <a:ext cx="86860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3. Then applying jQuery methods on the selected elements.</a:t>
            </a:r>
            <a:endParaRPr b="0" lang="en-CA" sz="2400" spc="-1" strike="noStrike">
              <a:latin typeface="Arial"/>
            </a:endParaRPr>
          </a:p>
        </p:txBody>
      </p:sp>
      <p:pic>
        <p:nvPicPr>
          <p:cNvPr id="178" name="Picture 8" descr=""/>
          <p:cNvPicPr/>
          <p:nvPr/>
        </p:nvPicPr>
        <p:blipFill>
          <a:blip r:embed="rId2"/>
          <a:stretch/>
        </p:blipFill>
        <p:spPr>
          <a:xfrm>
            <a:off x="304920" y="3286080"/>
            <a:ext cx="1742400" cy="370800"/>
          </a:xfrm>
          <a:prstGeom prst="rect">
            <a:avLst/>
          </a:prstGeom>
          <a:ln>
            <a:noFill/>
          </a:ln>
        </p:spPr>
      </p:pic>
      <p:pic>
        <p:nvPicPr>
          <p:cNvPr id="179" name="Picture 9" descr=""/>
          <p:cNvPicPr/>
          <p:nvPr/>
        </p:nvPicPr>
        <p:blipFill>
          <a:blip r:embed="rId3"/>
          <a:stretch/>
        </p:blipFill>
        <p:spPr>
          <a:xfrm>
            <a:off x="230760" y="4604400"/>
            <a:ext cx="5428440" cy="15519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04920" y="0"/>
            <a:ext cx="5469840" cy="6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</a:rPr>
              <a:t>Demo Time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04920" y="1447920"/>
            <a:ext cx="8533800" cy="3428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i="1" lang="en-CA" sz="3600" spc="-1" strike="noStrike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b="0" lang="en-CA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CA" sz="2000" spc="-1" strike="noStrike">
                <a:solidFill>
                  <a:srgbClr val="000000"/>
                </a:solidFill>
                <a:latin typeface="Arial"/>
                <a:ea typeface="Roboto"/>
              </a:rPr>
              <a:t>(1-3.html | 3-jQueryGenerators)</a:t>
            </a:r>
            <a:endParaRPr b="0" lang="en-CA" sz="20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04920" y="0"/>
            <a:ext cx="5469840" cy="6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</a:rPr>
              <a:t>Not the Way to Learn Coding</a:t>
            </a:r>
            <a:endParaRPr b="0" lang="en-CA" sz="2400" spc="-1" strike="noStrike">
              <a:latin typeface="Arial"/>
            </a:endParaRPr>
          </a:p>
        </p:txBody>
      </p:sp>
      <p:pic>
        <p:nvPicPr>
          <p:cNvPr id="130" name="Picture 2" descr=""/>
          <p:cNvPicPr/>
          <p:nvPr/>
        </p:nvPicPr>
        <p:blipFill>
          <a:blip r:embed="rId1"/>
          <a:stretch/>
        </p:blipFill>
        <p:spPr>
          <a:xfrm>
            <a:off x="1752480" y="762120"/>
            <a:ext cx="6294960" cy="541224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-11880" y="689760"/>
            <a:ext cx="9155160" cy="56257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2"/>
          <p:cNvSpPr/>
          <p:nvPr/>
        </p:nvSpPr>
        <p:spPr>
          <a:xfrm>
            <a:off x="304920" y="97920"/>
            <a:ext cx="52570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YOUR TURN!!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304920" y="762120"/>
            <a:ext cx="8686080" cy="557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Code Creation: Generating HTML with jQuery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Re-factor (re-write) your previous drinkList code from earlier, but this time use jQuery to complete all of the same tasks.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Your final code should NOT have any of the following methods: createElement, innerHTML, or appendChild.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HINT: </a:t>
            </a: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Don’t forget to “incorporate” jQuery before you begin.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BONUS: </a:t>
            </a: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Instead of using a `for` loop try searching about the use of the jQuery `.each` method.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2895480" y="124920"/>
            <a:ext cx="6095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Activity</a:t>
            </a:r>
            <a:r>
              <a:rPr b="0" i="1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: 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4-jQueryDrinkList </a:t>
            </a: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|  Suggested Time: 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12 min</a:t>
            </a:r>
            <a:endParaRPr b="0" lang="en-CA" sz="18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04920" y="0"/>
            <a:ext cx="5469840" cy="6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</a:rPr>
              <a:t>Demo Time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304920" y="1447920"/>
            <a:ext cx="8533800" cy="3428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i="1" lang="en-CA" sz="3600" spc="-1" strike="noStrike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b="0" lang="en-CA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CA" sz="2000" spc="-1" strike="noStrike">
                <a:solidFill>
                  <a:srgbClr val="000000"/>
                </a:solidFill>
                <a:latin typeface="Arial"/>
                <a:ea typeface="Roboto"/>
              </a:rPr>
              <a:t>(OnClick.html | 5-OnClickBasic)</a:t>
            </a:r>
            <a:endParaRPr b="0" lang="en-CA" sz="20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-11880" y="689760"/>
            <a:ext cx="9155160" cy="56257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2"/>
          <p:cNvSpPr/>
          <p:nvPr/>
        </p:nvSpPr>
        <p:spPr>
          <a:xfrm>
            <a:off x="304920" y="97920"/>
            <a:ext cx="52570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YOUR TURN!!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304920" y="762120"/>
            <a:ext cx="8686080" cy="557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Code Creation: Click Events with jQuery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Add in the missing code such that clicking any of the sandwiches causes…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An alert message to popup saying something snarky about the sandwich type.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A second alert message that displays to the user the number of that specific sandwich they’ve eaten.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HINT: </a:t>
            </a: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You will need counter variables.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BONUS: </a:t>
            </a: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Add an image to the `image-div` on the click event.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2895480" y="124920"/>
            <a:ext cx="6095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Activity</a:t>
            </a:r>
            <a:r>
              <a:rPr b="0" i="1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: 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6-SandwichClick </a:t>
            </a: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|  Suggested Time: 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20 min</a:t>
            </a:r>
            <a:endParaRPr b="0" lang="en-CA" sz="18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-11880" y="689760"/>
            <a:ext cx="9155160" cy="56257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2"/>
          <p:cNvSpPr/>
          <p:nvPr/>
        </p:nvSpPr>
        <p:spPr>
          <a:xfrm>
            <a:off x="304920" y="97920"/>
            <a:ext cx="52570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YOUR TURN!!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304920" y="762120"/>
            <a:ext cx="8686080" cy="301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Code Creation: Generating Numbers with jQuery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Add in the missing code such that clicking the big blue button triggers a random number (between 1 and 1000) to be selected and prominently displayed in the randomNumber div.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Hint:</a:t>
            </a: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 None. You got this.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2895480" y="124920"/>
            <a:ext cx="6095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Activity</a:t>
            </a:r>
            <a:r>
              <a:rPr b="0" i="1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: 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7-TriggerRandom </a:t>
            </a: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|  Suggested Time: 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12 min</a:t>
            </a:r>
            <a:endParaRPr b="0" lang="en-CA" sz="18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-11880" y="689760"/>
            <a:ext cx="9155160" cy="56257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304920" y="97920"/>
            <a:ext cx="52570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YOUR TURN!!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304920" y="762120"/>
            <a:ext cx="8686080" cy="48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Code Creation: Lottery Numbers with jQuery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Using the code from the previous random number generator as a starting point, create a lottery generator.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In our case, the lottery number should pick 9 random numbers (and always 9 numbers). As an example 886563264.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Display this number in the randomNumber div.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Then when a user clicks again, have the code create a new row with the latest number at the top. 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2590920" y="124920"/>
            <a:ext cx="6400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Activity</a:t>
            </a:r>
            <a:r>
              <a:rPr b="0" i="1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: 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8-LotteryGenerator </a:t>
            </a: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|  Suggested Time: 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20 min</a:t>
            </a:r>
            <a:endParaRPr b="0" lang="en-CA" sz="18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90600" y="2953440"/>
            <a:ext cx="8228880" cy="8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i="1" lang="en-CA" sz="4100" spc="-1" strike="noStrike">
                <a:solidFill>
                  <a:srgbClr val="ffffff"/>
                </a:solidFill>
                <a:latin typeface="Arial"/>
              </a:rPr>
              <a:t>Questions?</a:t>
            </a:r>
            <a:endParaRPr b="0" lang="en-CA" sz="41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90600" y="2953440"/>
            <a:ext cx="8228880" cy="8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i="1" lang="en-CA" sz="4100" spc="-1" strike="noStrike">
                <a:solidFill>
                  <a:srgbClr val="ffffff"/>
                </a:solidFill>
                <a:latin typeface="Arial"/>
              </a:rPr>
              <a:t>Extra!</a:t>
            </a:r>
            <a:endParaRPr b="0" lang="en-CA" sz="41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-11880" y="689760"/>
            <a:ext cx="9155160" cy="56257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2"/>
          <p:cNvSpPr/>
          <p:nvPr/>
        </p:nvSpPr>
        <p:spPr>
          <a:xfrm>
            <a:off x="304920" y="97920"/>
            <a:ext cx="52570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YOUR TURN!!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04920" y="762120"/>
            <a:ext cx="8686080" cy="52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Code Creation: Checking Numbers with jQuery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Using the displayed application as an example, create code in which: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A computer picks a random number between 1 and 4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Users then “click” buttons numbered 1 – 4.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If the user’s number matches the computer’s number display text informing them of this in the Result panel. Otherwise, display text informing them they lost.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If you finish early, try to improve the aesthetics.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2590920" y="124920"/>
            <a:ext cx="6400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Activity</a:t>
            </a:r>
            <a:r>
              <a:rPr b="0" i="1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: 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9-NumberChecker </a:t>
            </a: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|  Suggested Time: 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20 min</a:t>
            </a:r>
            <a:endParaRPr b="0" lang="en-CA" sz="18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390600" y="2953440"/>
            <a:ext cx="8228880" cy="8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i="1" lang="en-CA" sz="4100" spc="-1" strike="noStrike">
                <a:solidFill>
                  <a:srgbClr val="ffffff"/>
                </a:solidFill>
                <a:latin typeface="Arial"/>
              </a:rPr>
              <a:t>Questions</a:t>
            </a:r>
            <a:endParaRPr b="0" lang="en-CA" sz="41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04920" y="0"/>
            <a:ext cx="5469840" cy="6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</a:rPr>
              <a:t>True Way to Learn Coding</a:t>
            </a:r>
            <a:endParaRPr b="0" lang="en-CA" sz="2400" spc="-1" strike="noStrike">
              <a:latin typeface="Arial"/>
            </a:endParaRPr>
          </a:p>
        </p:txBody>
      </p:sp>
      <p:pic>
        <p:nvPicPr>
          <p:cNvPr id="132" name="Picture 2" descr=""/>
          <p:cNvPicPr/>
          <p:nvPr/>
        </p:nvPicPr>
        <p:blipFill>
          <a:blip r:embed="rId1"/>
          <a:stretch/>
        </p:blipFill>
        <p:spPr>
          <a:xfrm>
            <a:off x="533520" y="838080"/>
            <a:ext cx="8114760" cy="54093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04920" y="0"/>
            <a:ext cx="5469840" cy="6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</a:rPr>
              <a:t>A New Era of Class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04920" y="2057400"/>
            <a:ext cx="8533800" cy="152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i="1" lang="en-CA" sz="6000" spc="-1" strike="noStrike">
                <a:solidFill>
                  <a:srgbClr val="000000"/>
                </a:solidFill>
                <a:latin typeface="Arial"/>
                <a:ea typeface="Roboto"/>
              </a:rPr>
              <a:t>Be prepared to have classes that are increasingly “</a:t>
            </a:r>
            <a:r>
              <a:rPr b="1" i="1" lang="en-CA" sz="60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just code</a:t>
            </a:r>
            <a:r>
              <a:rPr b="1" i="1" lang="en-CA" sz="6000" spc="-1" strike="noStrike">
                <a:solidFill>
                  <a:srgbClr val="000000"/>
                </a:solidFill>
                <a:latin typeface="Arial"/>
                <a:ea typeface="Roboto"/>
              </a:rPr>
              <a:t>”</a:t>
            </a:r>
            <a:endParaRPr b="0" lang="en-CA" sz="60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304920" y="3765600"/>
            <a:ext cx="8533800" cy="152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i="1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You will appreciate it in the long-run</a:t>
            </a:r>
            <a:endParaRPr b="0" lang="en-CA" sz="24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90600" y="2953440"/>
            <a:ext cx="8228880" cy="8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i="1" lang="en-CA" sz="4100" spc="-1" strike="noStrike">
                <a:solidFill>
                  <a:srgbClr val="ffffff"/>
                </a:solidFill>
                <a:latin typeface="Arial"/>
              </a:rPr>
              <a:t>Today’s Class</a:t>
            </a:r>
            <a:endParaRPr b="0" lang="en-CA" sz="41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04920" y="0"/>
            <a:ext cx="5469840" cy="6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</a:rPr>
              <a:t>Objectives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04920" y="762120"/>
            <a:ext cx="8740080" cy="55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1" lang="en-CA" sz="2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In today’s class we’ll be covering:</a:t>
            </a:r>
            <a:endParaRPr b="0" lang="en-CA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CA" sz="2200" spc="-1" strike="noStrike">
              <a:latin typeface="Arial"/>
            </a:endParaRPr>
          </a:p>
          <a:p>
            <a:pPr marL="257040" indent="-2563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200" spc="-1" strike="noStrike">
                <a:solidFill>
                  <a:srgbClr val="000000"/>
                </a:solidFill>
                <a:latin typeface="Arial"/>
                <a:ea typeface="DejaVu Sans"/>
              </a:rPr>
              <a:t>DOM Manipulation using Plain Javascript</a:t>
            </a:r>
            <a:endParaRPr b="0" lang="en-CA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CA" sz="2200" spc="-1" strike="noStrike">
              <a:latin typeface="Arial"/>
            </a:endParaRPr>
          </a:p>
          <a:p>
            <a:pPr marL="257040" indent="-2563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200" spc="-1" strike="noStrike">
                <a:solidFill>
                  <a:srgbClr val="000000"/>
                </a:solidFill>
                <a:latin typeface="Arial"/>
                <a:ea typeface="DejaVu Sans"/>
              </a:rPr>
              <a:t>DOM Manipulation using jQuery</a:t>
            </a:r>
            <a:endParaRPr b="0" lang="en-CA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CA" sz="2200" spc="-1" strike="noStrike">
              <a:latin typeface="Arial"/>
            </a:endParaRPr>
          </a:p>
          <a:p>
            <a:pPr marL="257040" indent="-2563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200" spc="-1" strike="noStrike">
                <a:solidFill>
                  <a:srgbClr val="000000"/>
                </a:solidFill>
                <a:latin typeface="Arial"/>
                <a:ea typeface="DejaVu Sans"/>
              </a:rPr>
              <a:t>Responding to click events</a:t>
            </a:r>
            <a:endParaRPr b="0" lang="en-CA" sz="22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90600" y="2953440"/>
            <a:ext cx="8228880" cy="8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i="1" lang="en-CA" sz="4100" spc="-1" strike="noStrike">
                <a:solidFill>
                  <a:srgbClr val="ffffff"/>
                </a:solidFill>
                <a:latin typeface="Arial"/>
              </a:rPr>
              <a:t>DOM Manipulation</a:t>
            </a:r>
            <a:endParaRPr b="0" lang="en-CA" sz="41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04920" y="0"/>
            <a:ext cx="5469840" cy="6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</a:rPr>
              <a:t>Understanding the “DOM”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458040" y="762120"/>
            <a:ext cx="2586960" cy="55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360"/>
              </a:spcBef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CA" sz="1800" spc="-1" strike="noStrike">
              <a:latin typeface="Arial"/>
            </a:endParaRPr>
          </a:p>
          <a:p>
            <a:pPr marL="257040" indent="-2563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Every HTML page begins as static content..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CA" sz="1800" spc="-1" strike="noStrike">
              <a:latin typeface="Arial"/>
            </a:endParaRPr>
          </a:p>
          <a:p>
            <a:pPr marL="257040" indent="-2563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However, with Javascript / jQuery we can “</a:t>
            </a:r>
            <a:r>
              <a:rPr b="0" lang="en-CA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modify the DOM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” and change this static content in real-time. 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CA" sz="1800" spc="-1" strike="noStrike">
              <a:latin typeface="Arial"/>
            </a:endParaRPr>
          </a:p>
          <a:p>
            <a:pPr marL="257040" indent="-2563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This allows us to build dynamic sites.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419760" y="5896440"/>
            <a:ext cx="6067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Basic Example: 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http://todomvc.com/examples/jquery/#/all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43" name="Picture 6" descr=""/>
          <p:cNvPicPr/>
          <p:nvPr/>
        </p:nvPicPr>
        <p:blipFill>
          <a:blip r:embed="rId1"/>
          <a:stretch/>
        </p:blipFill>
        <p:spPr>
          <a:xfrm>
            <a:off x="294120" y="798480"/>
            <a:ext cx="5914440" cy="49521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12829</TotalTime>
  <Application>LibreOffice/5.4.5.1$Linux_X86_64 LibreOffice_project/40m0$Build-1</Application>
  <Words>785</Words>
  <Paragraphs>145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2015-01-20T17:19:00Z</dcterms:created>
  <dc:creator>ahaque89</dc:creator>
  <dc:description/>
  <dc:language>en-CA</dc:language>
  <cp:lastModifiedBy/>
  <cp:lastPrinted>2016-01-30T16:23:56Z</cp:lastPrinted>
  <dcterms:modified xsi:type="dcterms:W3CDTF">2018-04-26T15:17:13Z</dcterms:modified>
  <cp:revision>1524</cp:revision>
  <dc:subject/>
  <dc:title>DevChat #1 Introduction to Twitter Bootstrap:  Web Development for Noobs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15.0041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25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