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66" r:id="rId2"/>
    <p:sldId id="261" r:id="rId3"/>
    <p:sldId id="300" r:id="rId4"/>
    <p:sldId id="305" r:id="rId5"/>
    <p:sldId id="304" r:id="rId6"/>
    <p:sldId id="302" r:id="rId7"/>
    <p:sldId id="303" r:id="rId8"/>
    <p:sldId id="317" r:id="rId9"/>
    <p:sldId id="318" r:id="rId10"/>
    <p:sldId id="319" r:id="rId11"/>
    <p:sldId id="320" r:id="rId12"/>
    <p:sldId id="316" r:id="rId13"/>
    <p:sldId id="307" r:id="rId14"/>
    <p:sldId id="290" r:id="rId15"/>
    <p:sldId id="301" r:id="rId16"/>
    <p:sldId id="296" r:id="rId17"/>
    <p:sldId id="297" r:id="rId18"/>
    <p:sldId id="298" r:id="rId19"/>
    <p:sldId id="299" r:id="rId20"/>
    <p:sldId id="267" r:id="rId21"/>
    <p:sldId id="291" r:id="rId22"/>
    <p:sldId id="30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2FC"/>
    <a:srgbClr val="DBAFF3"/>
    <a:srgbClr val="ACDCFA"/>
    <a:srgbClr val="DAEBFA"/>
    <a:srgbClr val="0A6D84"/>
    <a:srgbClr val="064452"/>
    <a:srgbClr val="0C84A0"/>
    <a:srgbClr val="BD5515"/>
    <a:srgbClr val="F3EDEC"/>
    <a:srgbClr val="E6D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EA7A8-BAC4-44DF-B12C-59388F6ADCAD}" v="12" dt="2023-09-21T03:49:33.6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79" autoAdjust="0"/>
  </p:normalViewPr>
  <p:slideViewPr>
    <p:cSldViewPr snapToGrid="0">
      <p:cViewPr varScale="1">
        <p:scale>
          <a:sx n="81" d="100"/>
          <a:sy n="81" d="100"/>
        </p:scale>
        <p:origin x="60" y="65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jungmin" userId="67dada1c521f6850" providerId="LiveId" clId="{A60EA7A8-BAC4-44DF-B12C-59388F6ADCAD}"/>
    <pc:docChg chg="undo custSel modSld">
      <pc:chgData name="park jungmin" userId="67dada1c521f6850" providerId="LiveId" clId="{A60EA7A8-BAC4-44DF-B12C-59388F6ADCAD}" dt="2023-09-21T03:50:07.003" v="498" actId="207"/>
      <pc:docMkLst>
        <pc:docMk/>
      </pc:docMkLst>
      <pc:sldChg chg="addSp delSp modSp mod">
        <pc:chgData name="park jungmin" userId="67dada1c521f6850" providerId="LiveId" clId="{A60EA7A8-BAC4-44DF-B12C-59388F6ADCAD}" dt="2023-09-21T03:50:07.003" v="498" actId="207"/>
        <pc:sldMkLst>
          <pc:docMk/>
          <pc:sldMk cId="986311394" sldId="290"/>
        </pc:sldMkLst>
        <pc:graphicFrameChg chg="add del mod modGraphic">
          <ac:chgData name="park jungmin" userId="67dada1c521f6850" providerId="LiveId" clId="{A60EA7A8-BAC4-44DF-B12C-59388F6ADCAD}" dt="2023-09-21T03:50:07.003" v="498" actId="207"/>
          <ac:graphicFrameMkLst>
            <pc:docMk/>
            <pc:sldMk cId="986311394" sldId="290"/>
            <ac:graphicFrameMk id="48" creationId="{623D5E89-596E-1862-B36E-2C7EDDCF54A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E430F14-5220-49B9-AB31-1956C1A768B4}" type="datetime1">
              <a:rPr lang="ko-KR" altLang="en-US"/>
              <a:pPr lvl="0">
                <a:defRPr/>
              </a:pPr>
              <a:t>2023-09-21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AE8D22B-5318-4F2C-BFA4-75B63670717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1715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>
                <a:solidFill>
                  <a:srgbClr val="554F4D"/>
                </a:solidFill>
              </a:rPr>
              <a:t>컴퓨터 학술회의 </a:t>
            </a:r>
            <a:r>
              <a:rPr lang="en-US" altLang="ko-KR" sz="1200">
                <a:solidFill>
                  <a:srgbClr val="554F4D"/>
                </a:solidFill>
              </a:rPr>
              <a:t>CVPR 2020</a:t>
            </a:r>
            <a:r>
              <a:rPr lang="ko-KR" altLang="en-US" sz="1200">
                <a:solidFill>
                  <a:srgbClr val="554F4D"/>
                </a:solidFill>
              </a:rPr>
              <a:t>에서 </a:t>
            </a:r>
            <a:r>
              <a:rPr lang="en-US" altLang="ko-KR" sz="1200">
                <a:solidFill>
                  <a:srgbClr val="554F4D"/>
                </a:solidFill>
              </a:rPr>
              <a:t>EfficienDet </a:t>
            </a:r>
            <a:r>
              <a:rPr lang="ko-KR" altLang="en-US" sz="1200">
                <a:solidFill>
                  <a:srgbClr val="554F4D"/>
                </a:solidFill>
              </a:rPr>
              <a:t>알고리즘에 대한 내용이 발표되었는데 기존 알고리즘보다 좋은 성능을 보여준다고 주장하였다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B939A2F5-43C3-4ED9-9C7E-DD412E6D3EB9}" type="slidenum">
              <a:rPr kumimoji="0" lang="ko-KR" altLang="en-US" sz="1200" b="0" i="0" u="none" strike="noStrike" kern="1200" cap="none" spc="0" normalizeH="0" baseline="0" noProof="0" smtClean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63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4B6A-23D3-40D9-852C-DBAD08FEE127}" type="datetime1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C5BF-C9E2-4ADC-9176-30DEE7E3C872}" type="datetime1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F8A4-B9FA-40E5-A1E5-0C0BBA2764EE}" type="datetime1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F393-9A91-49E5-BE55-437E688C4F84}" type="datetime1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C336-FF8A-4101-AD1B-AB365914C3F5}" type="datetime1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10E7-B521-409C-A80E-D0B0B95BF9C8}" type="datetime1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0574-60FA-4367-8368-3B0FBEFE591F}" type="datetime1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BF93-78F3-4B3F-8096-EF20987E84B2}" type="datetime1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C742-BB8D-4933-8BA6-4DCCDA7BB7B9}" type="datetime1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76FA-4FF8-4787-AD62-48D427ED4FC2}" type="datetime1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9C33-5987-4836-A4AE-27D96245D7C3}" type="datetime1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26F9D-1A23-4D29-83E8-65F2A87851B8}" type="datetime1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3595955" y="1997839"/>
            <a:ext cx="50000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선박 및 해양플랜트 부품</a:t>
            </a:r>
            <a:endParaRPr lang="en-US" altLang="ko-KR" sz="2800" dirty="0"/>
          </a:p>
          <a:p>
            <a:pPr algn="ctr"/>
            <a:r>
              <a:rPr lang="ko-KR" altLang="en-US" sz="2800" dirty="0"/>
              <a:t>품질 검사 시스템 구축 계획서</a:t>
            </a:r>
            <a:endParaRPr lang="ko-KR" altLang="en-US" sz="2800" dirty="0">
              <a:solidFill>
                <a:srgbClr val="655D5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7893171" y="4145702"/>
            <a:ext cx="2751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rgbClr val="554F4D"/>
                </a:solidFill>
              </a:rPr>
              <a:t>지도교수</a:t>
            </a:r>
            <a:r>
              <a:rPr lang="en-US" altLang="ko-KR" sz="1600" dirty="0">
                <a:solidFill>
                  <a:srgbClr val="554F4D"/>
                </a:solidFill>
              </a:rPr>
              <a:t>: </a:t>
            </a:r>
            <a:r>
              <a:rPr lang="ko-KR" altLang="en-US" sz="1600" dirty="0" err="1">
                <a:solidFill>
                  <a:srgbClr val="554F4D"/>
                </a:solidFill>
              </a:rPr>
              <a:t>권기학</a:t>
            </a:r>
            <a:r>
              <a:rPr lang="en-US" altLang="ko-KR" sz="1600" dirty="0">
                <a:solidFill>
                  <a:srgbClr val="554F4D"/>
                </a:solidFill>
              </a:rPr>
              <a:t>, </a:t>
            </a:r>
            <a:r>
              <a:rPr lang="ko-KR" altLang="en-US" sz="1600" dirty="0">
                <a:solidFill>
                  <a:srgbClr val="554F4D"/>
                </a:solidFill>
              </a:rPr>
              <a:t>한동일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r"/>
            <a:endParaRPr lang="en-US" altLang="ko-KR" sz="1600" dirty="0">
              <a:solidFill>
                <a:srgbClr val="554F4D"/>
              </a:solidFill>
            </a:endParaRPr>
          </a:p>
          <a:p>
            <a:pPr algn="r"/>
            <a:r>
              <a:rPr lang="ko-KR" altLang="en-US" sz="1600" dirty="0">
                <a:solidFill>
                  <a:srgbClr val="554F4D"/>
                </a:solidFill>
              </a:rPr>
              <a:t>조장 </a:t>
            </a:r>
            <a:r>
              <a:rPr lang="en-US" altLang="ko-KR" sz="1600" dirty="0">
                <a:solidFill>
                  <a:srgbClr val="554F4D"/>
                </a:solidFill>
              </a:rPr>
              <a:t>:  18013172 </a:t>
            </a:r>
            <a:r>
              <a:rPr lang="ko-KR" altLang="en-US" sz="1600" dirty="0">
                <a:solidFill>
                  <a:srgbClr val="554F4D"/>
                </a:solidFill>
              </a:rPr>
              <a:t>김종찬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r"/>
            <a:r>
              <a:rPr lang="en-US" altLang="ko-KR" sz="1600" dirty="0">
                <a:solidFill>
                  <a:srgbClr val="554F4D"/>
                </a:solidFill>
              </a:rPr>
              <a:t>15011085 </a:t>
            </a:r>
            <a:r>
              <a:rPr lang="ko-KR" altLang="en-US" sz="1600" dirty="0">
                <a:solidFill>
                  <a:srgbClr val="554F4D"/>
                </a:solidFill>
              </a:rPr>
              <a:t>이준석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r"/>
            <a:r>
              <a:rPr lang="en-US" altLang="ko-KR" sz="1600" dirty="0">
                <a:solidFill>
                  <a:srgbClr val="554F4D"/>
                </a:solidFill>
              </a:rPr>
              <a:t>18013177 </a:t>
            </a:r>
            <a:r>
              <a:rPr lang="ko-KR" altLang="en-US" sz="1600" dirty="0">
                <a:solidFill>
                  <a:srgbClr val="554F4D"/>
                </a:solidFill>
              </a:rPr>
              <a:t>박정민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r"/>
            <a:r>
              <a:rPr lang="en-US" altLang="ko-KR" sz="1600" dirty="0">
                <a:solidFill>
                  <a:srgbClr val="554F4D"/>
                </a:solidFill>
              </a:rPr>
              <a:t>18013190 </a:t>
            </a:r>
            <a:r>
              <a:rPr lang="ko-KR" altLang="en-US" sz="1600" dirty="0" err="1">
                <a:solidFill>
                  <a:srgbClr val="554F4D"/>
                </a:solidFill>
              </a:rPr>
              <a:t>한세웅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43297-D345-FA54-3637-5D20ED594CE9}"/>
              </a:ext>
            </a:extLst>
          </p:cNvPr>
          <p:cNvSpPr txBox="1"/>
          <p:nvPr/>
        </p:nvSpPr>
        <p:spPr>
          <a:xfrm>
            <a:off x="4482418" y="3028890"/>
            <a:ext cx="3227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2022-2</a:t>
            </a:r>
            <a:r>
              <a:rPr lang="ko-KR" altLang="en-US" sz="2000" dirty="0"/>
              <a:t>학기 </a:t>
            </a:r>
            <a:r>
              <a:rPr lang="ko-KR" altLang="en-US" sz="2000" dirty="0" err="1"/>
              <a:t>캡스톤</a:t>
            </a:r>
            <a:r>
              <a:rPr lang="ko-KR" altLang="en-US" sz="2000" dirty="0"/>
              <a:t> 디자인</a:t>
            </a:r>
            <a:endParaRPr lang="ko-KR" altLang="en-US" sz="2000" dirty="0">
              <a:solidFill>
                <a:srgbClr val="655D5B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2B31F7-A3F3-619A-4A3D-1620702D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1E9158-97C6-A459-060F-89457DBD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58B9-CA51-4585-BD26-ECE78C723F10}" type="datetime1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4178" y="4877594"/>
            <a:ext cx="3598333" cy="235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lang="ko-KR" altLang="en-US" sz="1000">
                <a:solidFill>
                  <a:srgbClr val="554F4D"/>
                </a:solidFill>
              </a:rPr>
              <a:t>조원 지도교수 날자 기재</a:t>
            </a: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FF377C-5679-4EFD-87E4-97E53FD09DE6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8949" y="357209"/>
            <a:ext cx="210895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l">
              <a:defRPr/>
            </a:pPr>
            <a:r>
              <a:rPr lang="ko-KR" altLang="en-US" sz="3600" dirty="0">
                <a:solidFill>
                  <a:srgbClr val="554F4D"/>
                </a:solidFill>
              </a:rPr>
              <a:t>내용 구성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84F66-E3BF-0187-6E77-81D03D1B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5CEEC5-E789-58FC-CC5A-E87818A95B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8723" y="1629072"/>
            <a:ext cx="9454554" cy="47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0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FF377C-5679-4EFD-87E4-97E53FD09DE6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8949" y="357209"/>
            <a:ext cx="210895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l">
              <a:defRPr/>
            </a:pPr>
            <a:r>
              <a:rPr lang="ko-KR" altLang="en-US" sz="3600" dirty="0">
                <a:solidFill>
                  <a:srgbClr val="554F4D"/>
                </a:solidFill>
              </a:rPr>
              <a:t>내용 구성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84F66-E3BF-0187-6E77-81D03D1B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04DD46-E481-E703-E48B-8905D57C00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7389" y="1728277"/>
            <a:ext cx="8977222" cy="448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7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ea typeface="이롭게 바탕체 Medium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1411" y="350594"/>
            <a:ext cx="2699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kern="1200" cap="none" spc="0" normalizeH="0" baseline="0">
                <a:solidFill>
                  <a:srgbClr val="554F4D"/>
                </a:solidFill>
                <a:effectLst/>
                <a:uLnTx/>
                <a:uFillTx/>
                <a:ea typeface="이롭게 바탕체 Medium"/>
                <a:cs typeface="+mn-cs"/>
              </a:rPr>
              <a:t>차별성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554F4D"/>
                </a:solidFill>
                <a:effectLst/>
                <a:uLnTx/>
                <a:uFillTx/>
                <a:ea typeface="이롭게 바탕체 Medium"/>
                <a:cs typeface="+mn-cs"/>
              </a:rPr>
              <a:t>-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554F4D"/>
                </a:solidFill>
                <a:effectLst/>
                <a:uLnTx/>
                <a:uFillTx/>
                <a:ea typeface="이롭게 바탕체 Medium"/>
                <a:cs typeface="+mn-cs"/>
              </a:rPr>
              <a:t>수정</a:t>
            </a:r>
            <a:endParaRPr kumimoji="0" lang="ko-KR" altLang="en-US" sz="2000" b="0" i="0" u="none" strike="noStrike" kern="1200" cap="none" spc="0" normalizeH="0" baseline="0">
              <a:solidFill>
                <a:srgbClr val="554F4D"/>
              </a:solidFill>
              <a:ea typeface="이롭게 바탕체 Medium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54A54EA-75EF-4CE9-B3B8-A709779C824C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9566" y="1549251"/>
            <a:ext cx="5834742" cy="466543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6277628" y="1812252"/>
            <a:ext cx="5490514" cy="182439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sz="1800" b="0" i="0" strike="noStrike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EfficientDet은 one-stage 방식의 object detection 모델이다</a:t>
            </a:r>
          </a:p>
          <a:p>
            <a:pPr lvl="0" algn="l">
              <a:defRPr/>
            </a:pPr>
            <a:endParaRPr sz="1800" b="0" i="0" strike="noStrike">
              <a:solidFill>
                <a:srgbClr val="000000">
                  <a:alpha val="100000"/>
                </a:srgbClr>
              </a:solidFill>
              <a:latin typeface="굴림"/>
              <a:ea typeface="굴림"/>
            </a:endParaRPr>
          </a:p>
          <a:p>
            <a:pPr lvl="0" algn="l">
              <a:defRPr/>
            </a:pPr>
            <a:r>
              <a:rPr sz="1500" b="0" i="0" strike="noStrike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- Bi-FPN의 구조와 가중치 방식을 통해 feature fusion 과정에서 필요한 연산의 수를 줄일 수 </a:t>
            </a:r>
            <a:r>
              <a:rPr lang="ko-KR" altLang="en-US" sz="1500" b="0" i="0" strike="noStrike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있다</a:t>
            </a:r>
          </a:p>
          <a:p>
            <a:pPr lvl="0" algn="l">
              <a:defRPr/>
            </a:pPr>
            <a:r>
              <a:rPr sz="1500" b="0" i="0" strike="noStrike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- EfficientNet 백본과 Compound scaling을 통해 모델의 성능을 높힐 수 </a:t>
            </a:r>
            <a:r>
              <a:rPr lang="ko-KR" altLang="en-US" sz="1500" b="0" i="0" strike="noStrike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있다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24269" y="3829072"/>
            <a:ext cx="5291668" cy="996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lang="ko-KR" altLang="en-US" sz="1500">
                <a:solidFill>
                  <a:srgbClr val="554F4D"/>
                </a:solidFill>
                <a:latin typeface="굴림"/>
                <a:ea typeface="굴림"/>
              </a:rPr>
              <a:t>기존</a:t>
            </a:r>
            <a:r>
              <a:rPr lang="en-US" altLang="ko-KR" sz="1500">
                <a:solidFill>
                  <a:srgbClr val="554F4D"/>
                </a:solidFill>
                <a:latin typeface="굴림"/>
                <a:ea typeface="굴림"/>
              </a:rPr>
              <a:t> ap</a:t>
            </a:r>
            <a:r>
              <a:rPr lang="ko-KR" altLang="en-US" sz="1500">
                <a:solidFill>
                  <a:srgbClr val="554F4D"/>
                </a:solidFill>
                <a:latin typeface="굴림"/>
                <a:ea typeface="굴림"/>
              </a:rPr>
              <a:t>가 유사한 기존의 모델들에 비해 성능을 나타내는 AP는 유사하지만 필요한 총 파라미터 수(Params)와 FLOPs가 EfficientDet에서 훨씬 적게 나타나 비율로 표현했을때 최대 42배까지 FLOPs 차이가 남을 표에서 확인할 수 있다.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08242" y="5103760"/>
            <a:ext cx="5046360" cy="77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lang="ko-KR" altLang="en-US" sz="1500">
                <a:solidFill>
                  <a:srgbClr val="554F4D"/>
                </a:solidFill>
              </a:rPr>
              <a:t>목표하는 학습모델 목표 수치</a:t>
            </a:r>
          </a:p>
          <a:p>
            <a:pPr lvl="0" algn="l">
              <a:defRPr/>
            </a:pPr>
            <a:r>
              <a:rPr lang="en-US" altLang="ko-KR" sz="1500">
                <a:solidFill>
                  <a:srgbClr val="554F4D"/>
                </a:solidFill>
              </a:rPr>
              <a:t>precision:0.97 recall:0.85</a:t>
            </a:r>
          </a:p>
          <a:p>
            <a:pPr lvl="0" algn="l">
              <a:defRPr/>
            </a:pPr>
            <a:r>
              <a:rPr lang="en-US" altLang="ko-KR" sz="1500">
                <a:solidFill>
                  <a:srgbClr val="554F4D"/>
                </a:solidFill>
              </a:rPr>
              <a:t>f1-score:0.906</a:t>
            </a:r>
          </a:p>
        </p:txBody>
      </p:sp>
    </p:spTree>
    <p:extLst>
      <p:ext uri="{BB962C8B-B14F-4D97-AF65-F5344CB8AC3E}">
        <p14:creationId xmlns:p14="http://schemas.microsoft.com/office/powerpoint/2010/main" val="265131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FF377C-5679-4EFD-87E4-97E53FD09DE6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FD2EE-8DBE-FD78-3FEC-53B312F35E56}"/>
              </a:ext>
            </a:extLst>
          </p:cNvPr>
          <p:cNvSpPr txBox="1"/>
          <p:nvPr/>
        </p:nvSpPr>
        <p:spPr>
          <a:xfrm>
            <a:off x="811411" y="35059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활용가능성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529857-D063-6283-EBCD-84E5F932C57F}"/>
              </a:ext>
            </a:extLst>
          </p:cNvPr>
          <p:cNvCxnSpPr/>
          <p:nvPr/>
        </p:nvCxnSpPr>
        <p:spPr>
          <a:xfrm>
            <a:off x="3743429" y="3195626"/>
            <a:ext cx="0" cy="1192863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E51B62-E524-E0CF-EA44-F0744AE6D50D}"/>
              </a:ext>
            </a:extLst>
          </p:cNvPr>
          <p:cNvCxnSpPr/>
          <p:nvPr/>
        </p:nvCxnSpPr>
        <p:spPr>
          <a:xfrm flipH="1">
            <a:off x="2437392" y="4395792"/>
            <a:ext cx="1288010" cy="774495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3215FD5-088E-8469-530A-CA0D7458695B}"/>
              </a:ext>
            </a:extLst>
          </p:cNvPr>
          <p:cNvCxnSpPr/>
          <p:nvPr/>
        </p:nvCxnSpPr>
        <p:spPr>
          <a:xfrm>
            <a:off x="3772453" y="4395789"/>
            <a:ext cx="1072693" cy="679245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FBDACC0F-91FD-86C9-ECDE-1583D35706D4}"/>
              </a:ext>
            </a:extLst>
          </p:cNvPr>
          <p:cNvSpPr/>
          <p:nvPr/>
        </p:nvSpPr>
        <p:spPr>
          <a:xfrm>
            <a:off x="1205338" y="4602147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66D9CCE-0CA4-3149-C04C-51B4F785F419}"/>
              </a:ext>
            </a:extLst>
          </p:cNvPr>
          <p:cNvSpPr/>
          <p:nvPr/>
        </p:nvSpPr>
        <p:spPr>
          <a:xfrm>
            <a:off x="2846019" y="1436860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650B6BA-9F00-D630-EC3B-0E73ABDF0CBC}"/>
              </a:ext>
            </a:extLst>
          </p:cNvPr>
          <p:cNvSpPr/>
          <p:nvPr/>
        </p:nvSpPr>
        <p:spPr>
          <a:xfrm>
            <a:off x="4673646" y="4584363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023A7B-248D-262D-87CB-8B73001139ED}"/>
              </a:ext>
            </a:extLst>
          </p:cNvPr>
          <p:cNvSpPr txBox="1"/>
          <p:nvPr/>
        </p:nvSpPr>
        <p:spPr>
          <a:xfrm>
            <a:off x="2863627" y="19623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+mj-lt"/>
              </a:rPr>
              <a:t>자동차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19F110-7A18-2BBB-B249-C5AFFABDC8C0}"/>
              </a:ext>
            </a:extLst>
          </p:cNvPr>
          <p:cNvSpPr txBox="1"/>
          <p:nvPr/>
        </p:nvSpPr>
        <p:spPr>
          <a:xfrm>
            <a:off x="1428131" y="513062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j-lt"/>
              </a:rPr>
              <a:t>건설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60BDE6-4D2D-754C-E681-1BB16788054C}"/>
              </a:ext>
            </a:extLst>
          </p:cNvPr>
          <p:cNvSpPr txBox="1"/>
          <p:nvPr/>
        </p:nvSpPr>
        <p:spPr>
          <a:xfrm>
            <a:off x="4639958" y="518914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전자기기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5A3899A-EEC2-E47E-C784-085DA135F9B4}"/>
              </a:ext>
            </a:extLst>
          </p:cNvPr>
          <p:cNvCxnSpPr/>
          <p:nvPr/>
        </p:nvCxnSpPr>
        <p:spPr>
          <a:xfrm>
            <a:off x="6096000" y="3778369"/>
            <a:ext cx="20185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FB7B8F-5B14-521B-4126-2A3649665BFA}"/>
              </a:ext>
            </a:extLst>
          </p:cNvPr>
          <p:cNvSpPr txBox="1"/>
          <p:nvPr/>
        </p:nvSpPr>
        <p:spPr>
          <a:xfrm>
            <a:off x="8448571" y="3455203"/>
            <a:ext cx="3248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부속품 테스트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4D9928ED-9619-1FB4-2F53-62C9A4E0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440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217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개발 일정</a:t>
            </a:r>
            <a:r>
              <a:rPr lang="ko-KR" altLang="en-US" sz="2000" dirty="0">
                <a:solidFill>
                  <a:srgbClr val="554F4D"/>
                </a:solidFill>
              </a:rPr>
              <a:t> </a:t>
            </a:r>
            <a:r>
              <a:rPr lang="en-US" altLang="ko-KR" sz="2000" dirty="0">
                <a:solidFill>
                  <a:srgbClr val="554F4D"/>
                </a:solidFill>
              </a:rPr>
              <a:t>(</a:t>
            </a:r>
            <a:r>
              <a:rPr lang="ko-KR" altLang="en-US" sz="2000" dirty="0">
                <a:solidFill>
                  <a:srgbClr val="554F4D"/>
                </a:solidFill>
              </a:rPr>
              <a:t>팀 일정</a:t>
            </a:r>
            <a:r>
              <a:rPr lang="en-US" altLang="ko-KR" sz="2000" dirty="0">
                <a:solidFill>
                  <a:srgbClr val="554F4D"/>
                </a:solidFill>
              </a:rPr>
              <a:t>) - </a:t>
            </a:r>
            <a:r>
              <a:rPr lang="ko-KR" altLang="en-US" sz="2000" dirty="0">
                <a:solidFill>
                  <a:srgbClr val="554F4D"/>
                </a:solidFill>
              </a:rPr>
              <a:t>수정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8" name="표 48">
            <a:extLst>
              <a:ext uri="{FF2B5EF4-FFF2-40B4-BE49-F238E27FC236}">
                <a16:creationId xmlns:a16="http://schemas.microsoft.com/office/drawing/2014/main" id="{623D5E89-596E-1862-B36E-2C7EDDCF5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31772"/>
              </p:ext>
            </p:extLst>
          </p:nvPr>
        </p:nvGraphicFramePr>
        <p:xfrm>
          <a:off x="838200" y="2057399"/>
          <a:ext cx="10515602" cy="3605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194">
                  <a:extLst>
                    <a:ext uri="{9D8B030D-6E8A-4147-A177-3AD203B41FA5}">
                      <a16:colId xmlns:a16="http://schemas.microsoft.com/office/drawing/2014/main" val="4191894718"/>
                    </a:ext>
                  </a:extLst>
                </a:gridCol>
                <a:gridCol w="522172">
                  <a:extLst>
                    <a:ext uri="{9D8B030D-6E8A-4147-A177-3AD203B41FA5}">
                      <a16:colId xmlns:a16="http://schemas.microsoft.com/office/drawing/2014/main" val="807194081"/>
                    </a:ext>
                  </a:extLst>
                </a:gridCol>
                <a:gridCol w="522172">
                  <a:extLst>
                    <a:ext uri="{9D8B030D-6E8A-4147-A177-3AD203B41FA5}">
                      <a16:colId xmlns:a16="http://schemas.microsoft.com/office/drawing/2014/main" val="3294988466"/>
                    </a:ext>
                  </a:extLst>
                </a:gridCol>
                <a:gridCol w="522172">
                  <a:extLst>
                    <a:ext uri="{9D8B030D-6E8A-4147-A177-3AD203B41FA5}">
                      <a16:colId xmlns:a16="http://schemas.microsoft.com/office/drawing/2014/main" val="3179712939"/>
                    </a:ext>
                  </a:extLst>
                </a:gridCol>
                <a:gridCol w="522172">
                  <a:extLst>
                    <a:ext uri="{9D8B030D-6E8A-4147-A177-3AD203B41FA5}">
                      <a16:colId xmlns:a16="http://schemas.microsoft.com/office/drawing/2014/main" val="1247188061"/>
                    </a:ext>
                  </a:extLst>
                </a:gridCol>
                <a:gridCol w="522172">
                  <a:extLst>
                    <a:ext uri="{9D8B030D-6E8A-4147-A177-3AD203B41FA5}">
                      <a16:colId xmlns:a16="http://schemas.microsoft.com/office/drawing/2014/main" val="1329671434"/>
                    </a:ext>
                  </a:extLst>
                </a:gridCol>
                <a:gridCol w="522172">
                  <a:extLst>
                    <a:ext uri="{9D8B030D-6E8A-4147-A177-3AD203B41FA5}">
                      <a16:colId xmlns:a16="http://schemas.microsoft.com/office/drawing/2014/main" val="1842481705"/>
                    </a:ext>
                  </a:extLst>
                </a:gridCol>
                <a:gridCol w="522172">
                  <a:extLst>
                    <a:ext uri="{9D8B030D-6E8A-4147-A177-3AD203B41FA5}">
                      <a16:colId xmlns:a16="http://schemas.microsoft.com/office/drawing/2014/main" val="3342114798"/>
                    </a:ext>
                  </a:extLst>
                </a:gridCol>
                <a:gridCol w="522172">
                  <a:extLst>
                    <a:ext uri="{9D8B030D-6E8A-4147-A177-3AD203B41FA5}">
                      <a16:colId xmlns:a16="http://schemas.microsoft.com/office/drawing/2014/main" val="3825657631"/>
                    </a:ext>
                  </a:extLst>
                </a:gridCol>
                <a:gridCol w="522172">
                  <a:extLst>
                    <a:ext uri="{9D8B030D-6E8A-4147-A177-3AD203B41FA5}">
                      <a16:colId xmlns:a16="http://schemas.microsoft.com/office/drawing/2014/main" val="3908422093"/>
                    </a:ext>
                  </a:extLst>
                </a:gridCol>
                <a:gridCol w="522172">
                  <a:extLst>
                    <a:ext uri="{9D8B030D-6E8A-4147-A177-3AD203B41FA5}">
                      <a16:colId xmlns:a16="http://schemas.microsoft.com/office/drawing/2014/main" val="4180337980"/>
                    </a:ext>
                  </a:extLst>
                </a:gridCol>
                <a:gridCol w="522172">
                  <a:extLst>
                    <a:ext uri="{9D8B030D-6E8A-4147-A177-3AD203B41FA5}">
                      <a16:colId xmlns:a16="http://schemas.microsoft.com/office/drawing/2014/main" val="2704344480"/>
                    </a:ext>
                  </a:extLst>
                </a:gridCol>
                <a:gridCol w="522172">
                  <a:extLst>
                    <a:ext uri="{9D8B030D-6E8A-4147-A177-3AD203B41FA5}">
                      <a16:colId xmlns:a16="http://schemas.microsoft.com/office/drawing/2014/main" val="2476608539"/>
                    </a:ext>
                  </a:extLst>
                </a:gridCol>
                <a:gridCol w="522172">
                  <a:extLst>
                    <a:ext uri="{9D8B030D-6E8A-4147-A177-3AD203B41FA5}">
                      <a16:colId xmlns:a16="http://schemas.microsoft.com/office/drawing/2014/main" val="919496680"/>
                    </a:ext>
                  </a:extLst>
                </a:gridCol>
                <a:gridCol w="522172">
                  <a:extLst>
                    <a:ext uri="{9D8B030D-6E8A-4147-A177-3AD203B41FA5}">
                      <a16:colId xmlns:a16="http://schemas.microsoft.com/office/drawing/2014/main" val="1239900451"/>
                    </a:ext>
                  </a:extLst>
                </a:gridCol>
              </a:tblGrid>
              <a:tr h="4006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세부 개발 내용</a:t>
                      </a:r>
                    </a:p>
                  </a:txBody>
                  <a:tcPr anchor="ctr"/>
                </a:tc>
                <a:tc gridSpan="14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solidFill>
                      <a:srgbClr val="EED6B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solidFill>
                      <a:srgbClr val="F2B18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solidFill>
                      <a:srgbClr val="DE956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316123"/>
                  </a:ext>
                </a:extLst>
              </a:tr>
              <a:tr h="4006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12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13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14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15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18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19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21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3690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/>
                        <a:t>프로젝트 아이디어 계획</a:t>
                      </a:r>
                      <a:r>
                        <a:rPr lang="en-US" altLang="ko-KR" sz="1200" b="0" dirty="0"/>
                        <a:t> </a:t>
                      </a:r>
                      <a:endParaRPr lang="ko-KR" altLang="en-US" sz="1200" b="0" dirty="0"/>
                    </a:p>
                  </a:txBody>
                  <a:tcPr anchor="ctr">
                    <a:solidFill>
                      <a:srgbClr val="E8F2F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0A6D8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E8F2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E8F2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E8F2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E8F2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E8F2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E8F2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E8F2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E8F2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E8F2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E8F2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E8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04488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/>
                        <a:t>디자인 구성 및 프로토타입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0A6D8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ACDC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/>
                    </a:p>
                  </a:txBody>
                  <a:tcPr anchor="ctr">
                    <a:solidFill>
                      <a:srgbClr val="E6DA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E6DA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9199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/>
                        <a:t>기능 분담 및 구현</a:t>
                      </a:r>
                    </a:p>
                  </a:txBody>
                  <a:tcPr anchor="ctr">
                    <a:solidFill>
                      <a:srgbClr val="E8F2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E8F2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E8F2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3EDEC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0A6D8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80534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/>
                        <a:t>기능 통합 및 정리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E6DA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E6DA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E6DAD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0A6D8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84167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디자인 통합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3ED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3ED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3ED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3EDEC"/>
                        </a:solidFill>
                      </a:endParaRPr>
                    </a:p>
                  </a:txBody>
                  <a:tcPr anchor="ctr">
                    <a:solidFill>
                      <a:srgbClr val="F3ED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3ED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3EDE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0A6D8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3ED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3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15442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/>
                        <a:t>통합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E6DA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E6DA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E6DA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E6DAD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0A6D8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E6D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54291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PPT</a:t>
                      </a:r>
                      <a:r>
                        <a:rPr lang="ko-KR" altLang="en-US" sz="1200" b="0" dirty="0"/>
                        <a:t>제작 및 발표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3ED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3ED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3ED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3ED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3EDE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0A6D8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419174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EF588A-C254-2416-AA00-99CED9B4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31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E2B3395-9F3E-4374-AA6D-7D2371DBDAC9}"/>
              </a:ext>
            </a:extLst>
          </p:cNvPr>
          <p:cNvSpPr/>
          <p:nvPr/>
        </p:nvSpPr>
        <p:spPr>
          <a:xfrm>
            <a:off x="1524000" y="1625600"/>
            <a:ext cx="4902200" cy="2235195"/>
          </a:xfrm>
          <a:prstGeom prst="rect">
            <a:avLst/>
          </a:prstGeom>
          <a:solidFill>
            <a:srgbClr val="EED6B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D7E4C8-7F86-4B50-A388-6E14051A0D6E}"/>
              </a:ext>
            </a:extLst>
          </p:cNvPr>
          <p:cNvSpPr/>
          <p:nvPr/>
        </p:nvSpPr>
        <p:spPr>
          <a:xfrm>
            <a:off x="6654800" y="1625599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8630FB-F979-495C-9BB0-BD1C9C89898E}"/>
              </a:ext>
            </a:extLst>
          </p:cNvPr>
          <p:cNvSpPr/>
          <p:nvPr/>
        </p:nvSpPr>
        <p:spPr>
          <a:xfrm>
            <a:off x="1524000" y="4057864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C993775-D50B-4FF6-9013-949348121B29}"/>
              </a:ext>
            </a:extLst>
          </p:cNvPr>
          <p:cNvSpPr/>
          <p:nvPr/>
        </p:nvSpPr>
        <p:spPr>
          <a:xfrm>
            <a:off x="6654800" y="4057864"/>
            <a:ext cx="4902200" cy="2235195"/>
          </a:xfrm>
          <a:prstGeom prst="rect">
            <a:avLst/>
          </a:prstGeom>
          <a:solidFill>
            <a:srgbClr val="EED6B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53382A9-189C-4D3A-B323-6960F9FC5BFD}"/>
              </a:ext>
            </a:extLst>
          </p:cNvPr>
          <p:cNvGrpSpPr/>
          <p:nvPr/>
        </p:nvGrpSpPr>
        <p:grpSpPr>
          <a:xfrm>
            <a:off x="5190052" y="3267977"/>
            <a:ext cx="1109148" cy="482600"/>
            <a:chOff x="5192592" y="3267977"/>
            <a:chExt cx="1109148" cy="482600"/>
          </a:xfrm>
          <a:solidFill>
            <a:srgbClr val="EED6BC"/>
          </a:solidFill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6EC6DCF-4B5E-466D-A433-5047D79A446E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554F4D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9E12AC6-ADE2-4640-B928-B8521CBE02CB}"/>
                </a:ext>
              </a:extLst>
            </p:cNvPr>
            <p:cNvSpPr txBox="1"/>
            <p:nvPr/>
          </p:nvSpPr>
          <p:spPr>
            <a:xfrm>
              <a:off x="5192592" y="3278444"/>
              <a:ext cx="110799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554F4D"/>
                  </a:solidFill>
                </a:rPr>
                <a:t>이준석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C65771C-91AB-483E-8EE4-D7D8B01D66B1}"/>
              </a:ext>
            </a:extLst>
          </p:cNvPr>
          <p:cNvGrpSpPr/>
          <p:nvPr/>
        </p:nvGrpSpPr>
        <p:grpSpPr>
          <a:xfrm>
            <a:off x="6740696" y="3267977"/>
            <a:ext cx="1159231" cy="482600"/>
            <a:chOff x="5142509" y="3267977"/>
            <a:chExt cx="1159231" cy="482600"/>
          </a:xfrm>
          <a:solidFill>
            <a:schemeClr val="accent5"/>
          </a:solidFill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215D219-DA1D-4A8C-BB32-6288ED142228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554F4D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634848-74B2-446E-AF9B-8496A44754DB}"/>
                </a:ext>
              </a:extLst>
            </p:cNvPr>
            <p:cNvSpPr txBox="1"/>
            <p:nvPr/>
          </p:nvSpPr>
          <p:spPr>
            <a:xfrm>
              <a:off x="5142509" y="3278444"/>
              <a:ext cx="110799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554F4D"/>
                  </a:solidFill>
                </a:rPr>
                <a:t>김종찬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A729A98-DE6E-4B70-B5E0-02A8F0267C9E}"/>
              </a:ext>
            </a:extLst>
          </p:cNvPr>
          <p:cNvGrpSpPr/>
          <p:nvPr/>
        </p:nvGrpSpPr>
        <p:grpSpPr>
          <a:xfrm>
            <a:off x="5192075" y="4167560"/>
            <a:ext cx="1107996" cy="482600"/>
            <a:chOff x="5195767" y="3267977"/>
            <a:chExt cx="1107996" cy="482600"/>
          </a:xfrm>
          <a:solidFill>
            <a:schemeClr val="accent5"/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0D2830B-7C43-4EAB-98B4-8F0C738E66D3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554F4D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7A1D23-4B94-4134-95CC-954678F394D5}"/>
                </a:ext>
              </a:extLst>
            </p:cNvPr>
            <p:cNvSpPr txBox="1"/>
            <p:nvPr/>
          </p:nvSpPr>
          <p:spPr>
            <a:xfrm>
              <a:off x="5195767" y="3278444"/>
              <a:ext cx="110799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554F4D"/>
                  </a:solidFill>
                </a:rPr>
                <a:t>박정민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86B60B8-5964-4C34-827E-57817B340560}"/>
              </a:ext>
            </a:extLst>
          </p:cNvPr>
          <p:cNvGrpSpPr/>
          <p:nvPr/>
        </p:nvGrpSpPr>
        <p:grpSpPr>
          <a:xfrm>
            <a:off x="6740048" y="4167559"/>
            <a:ext cx="1158727" cy="482600"/>
            <a:chOff x="5143013" y="3267977"/>
            <a:chExt cx="1158727" cy="482600"/>
          </a:xfrm>
          <a:solidFill>
            <a:srgbClr val="EED6BC"/>
          </a:solidFill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7975131-DF2D-4DA0-AA66-520A41C062FE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554F4D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CE2EEC-0BBC-4094-B3A3-5DC283EF0988}"/>
                </a:ext>
              </a:extLst>
            </p:cNvPr>
            <p:cNvSpPr txBox="1"/>
            <p:nvPr/>
          </p:nvSpPr>
          <p:spPr>
            <a:xfrm>
              <a:off x="5143013" y="3278444"/>
              <a:ext cx="110799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400" b="1" dirty="0" err="1">
                  <a:solidFill>
                    <a:srgbClr val="554F4D"/>
                  </a:solidFill>
                </a:rPr>
                <a:t>한세웅</a:t>
              </a:r>
              <a:endParaRPr lang="ko-KR" altLang="en-US" sz="2400" b="1" dirty="0">
                <a:solidFill>
                  <a:srgbClr val="554F4D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54DAB71-2349-4C90-95DD-C6C3C1C40A8D}"/>
              </a:ext>
            </a:extLst>
          </p:cNvPr>
          <p:cNvSpPr txBox="1"/>
          <p:nvPr/>
        </p:nvSpPr>
        <p:spPr>
          <a:xfrm>
            <a:off x="1749870" y="2308301"/>
            <a:ext cx="2515432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AI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알고리즘 설계 및 구축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품질 검사 시스템 구현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8DD9B1-AAF8-4F71-956B-655063F07A6F}"/>
              </a:ext>
            </a:extLst>
          </p:cNvPr>
          <p:cNvSpPr txBox="1"/>
          <p:nvPr/>
        </p:nvSpPr>
        <p:spPr>
          <a:xfrm>
            <a:off x="8581705" y="2308301"/>
            <a:ext cx="269977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데이터베이스 설계 및 구축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 </a:t>
            </a:r>
            <a:r>
              <a:rPr lang="ko-KR" altLang="en-US" spc="-15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라벨링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시스템 구현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F569A2-D51B-4E9D-8B69-3C681EA1103D}"/>
              </a:ext>
            </a:extLst>
          </p:cNvPr>
          <p:cNvSpPr txBox="1"/>
          <p:nvPr/>
        </p:nvSpPr>
        <p:spPr>
          <a:xfrm>
            <a:off x="1749870" y="4740566"/>
            <a:ext cx="302053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UI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디자인 설계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이미지 삽입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출력 페이지 구현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1FECC9-D469-4444-B844-C0A57661CE76}"/>
              </a:ext>
            </a:extLst>
          </p:cNvPr>
          <p:cNvSpPr txBox="1"/>
          <p:nvPr/>
        </p:nvSpPr>
        <p:spPr>
          <a:xfrm>
            <a:off x="8398964" y="4740566"/>
            <a:ext cx="291137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데이터베이스 설계 및 구축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알고리즘에 따른 데이터 연동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FF377C-5679-4EFD-87E4-97E53FD09DE6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FD2EE-8DBE-FD78-3FEC-53B312F35E56}"/>
              </a:ext>
            </a:extLst>
          </p:cNvPr>
          <p:cNvSpPr txBox="1"/>
          <p:nvPr/>
        </p:nvSpPr>
        <p:spPr>
          <a:xfrm>
            <a:off x="811411" y="350594"/>
            <a:ext cx="4571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개발 일정</a:t>
            </a:r>
            <a:r>
              <a:rPr lang="ko-KR" altLang="en-US" sz="2000" dirty="0">
                <a:solidFill>
                  <a:srgbClr val="554F4D"/>
                </a:solidFill>
              </a:rPr>
              <a:t> </a:t>
            </a:r>
            <a:r>
              <a:rPr lang="en-US" altLang="ko-KR" sz="2000" dirty="0">
                <a:solidFill>
                  <a:srgbClr val="554F4D"/>
                </a:solidFill>
              </a:rPr>
              <a:t>(</a:t>
            </a:r>
            <a:r>
              <a:rPr lang="ko-KR" altLang="en-US" sz="2000" dirty="0">
                <a:solidFill>
                  <a:srgbClr val="554F4D"/>
                </a:solidFill>
              </a:rPr>
              <a:t>역할분담</a:t>
            </a:r>
            <a:r>
              <a:rPr lang="en-US" altLang="ko-KR" sz="2000" dirty="0">
                <a:solidFill>
                  <a:srgbClr val="554F4D"/>
                </a:solidFill>
              </a:rPr>
              <a:t>) - </a:t>
            </a:r>
            <a:r>
              <a:rPr lang="ko-KR" altLang="en-US" sz="2000" dirty="0">
                <a:solidFill>
                  <a:srgbClr val="554F4D"/>
                </a:solidFill>
              </a:rPr>
              <a:t>수정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1D1578-37E8-D1FA-5399-3E610692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647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21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개발 일정</a:t>
            </a:r>
            <a:r>
              <a:rPr lang="ko-KR" altLang="en-US" sz="2000" dirty="0">
                <a:solidFill>
                  <a:srgbClr val="554F4D"/>
                </a:solidFill>
              </a:rPr>
              <a:t> </a:t>
            </a:r>
            <a:r>
              <a:rPr lang="en-US" altLang="ko-KR" sz="2000" dirty="0">
                <a:solidFill>
                  <a:srgbClr val="554F4D"/>
                </a:solidFill>
              </a:rPr>
              <a:t>(</a:t>
            </a:r>
            <a:r>
              <a:rPr lang="ko-KR" altLang="en-US" sz="2000" dirty="0">
                <a:solidFill>
                  <a:srgbClr val="554F4D"/>
                </a:solidFill>
              </a:rPr>
              <a:t>개인 일정</a:t>
            </a:r>
            <a:r>
              <a:rPr lang="en-US" altLang="ko-KR" sz="2000" dirty="0">
                <a:solidFill>
                  <a:srgbClr val="554F4D"/>
                </a:solidFill>
              </a:rPr>
              <a:t>-</a:t>
            </a:r>
            <a:r>
              <a:rPr lang="ko-KR" altLang="en-US" sz="2000" dirty="0">
                <a:solidFill>
                  <a:srgbClr val="554F4D"/>
                </a:solidFill>
              </a:rPr>
              <a:t>이준석</a:t>
            </a:r>
            <a:r>
              <a:rPr lang="en-US" altLang="ko-KR" sz="2000" dirty="0">
                <a:solidFill>
                  <a:srgbClr val="554F4D"/>
                </a:solidFill>
              </a:rPr>
              <a:t>) - </a:t>
            </a:r>
            <a:r>
              <a:rPr lang="ko-KR" altLang="en-US" sz="2000" dirty="0">
                <a:solidFill>
                  <a:srgbClr val="554F4D"/>
                </a:solidFill>
              </a:rPr>
              <a:t>수정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48">
            <a:extLst>
              <a:ext uri="{FF2B5EF4-FFF2-40B4-BE49-F238E27FC236}">
                <a16:creationId xmlns:a16="http://schemas.microsoft.com/office/drawing/2014/main" id="{D196CC35-FBCE-C283-E14C-EC7439C40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243270"/>
              </p:ext>
            </p:extLst>
          </p:nvPr>
        </p:nvGraphicFramePr>
        <p:xfrm>
          <a:off x="838200" y="2286635"/>
          <a:ext cx="1051560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194">
                  <a:extLst>
                    <a:ext uri="{9D8B030D-6E8A-4147-A177-3AD203B41FA5}">
                      <a16:colId xmlns:a16="http://schemas.microsoft.com/office/drawing/2014/main" val="4191894718"/>
                    </a:ext>
                  </a:extLst>
                </a:gridCol>
                <a:gridCol w="522172">
                  <a:extLst>
                    <a:ext uri="{9D8B030D-6E8A-4147-A177-3AD203B41FA5}">
                      <a16:colId xmlns:a16="http://schemas.microsoft.com/office/drawing/2014/main" val="807194081"/>
                    </a:ext>
                  </a:extLst>
                </a:gridCol>
                <a:gridCol w="522172">
                  <a:extLst>
                    <a:ext uri="{9D8B030D-6E8A-4147-A177-3AD203B41FA5}">
                      <a16:colId xmlns:a16="http://schemas.microsoft.com/office/drawing/2014/main" val="3294988466"/>
                    </a:ext>
                  </a:extLst>
                </a:gridCol>
                <a:gridCol w="522172">
                  <a:extLst>
                    <a:ext uri="{9D8B030D-6E8A-4147-A177-3AD203B41FA5}">
                      <a16:colId xmlns:a16="http://schemas.microsoft.com/office/drawing/2014/main" val="3179712939"/>
                    </a:ext>
                  </a:extLst>
                </a:gridCol>
                <a:gridCol w="522172">
                  <a:extLst>
                    <a:ext uri="{9D8B030D-6E8A-4147-A177-3AD203B41FA5}">
                      <a16:colId xmlns:a16="http://schemas.microsoft.com/office/drawing/2014/main" val="1247188061"/>
                    </a:ext>
                  </a:extLst>
                </a:gridCol>
                <a:gridCol w="522172">
                  <a:extLst>
                    <a:ext uri="{9D8B030D-6E8A-4147-A177-3AD203B41FA5}">
                      <a16:colId xmlns:a16="http://schemas.microsoft.com/office/drawing/2014/main" val="1329671434"/>
                    </a:ext>
                  </a:extLst>
                </a:gridCol>
                <a:gridCol w="522172">
                  <a:extLst>
                    <a:ext uri="{9D8B030D-6E8A-4147-A177-3AD203B41FA5}">
                      <a16:colId xmlns:a16="http://schemas.microsoft.com/office/drawing/2014/main" val="1842481705"/>
                    </a:ext>
                  </a:extLst>
                </a:gridCol>
                <a:gridCol w="522172">
                  <a:extLst>
                    <a:ext uri="{9D8B030D-6E8A-4147-A177-3AD203B41FA5}">
                      <a16:colId xmlns:a16="http://schemas.microsoft.com/office/drawing/2014/main" val="3342114798"/>
                    </a:ext>
                  </a:extLst>
                </a:gridCol>
                <a:gridCol w="522172">
                  <a:extLst>
                    <a:ext uri="{9D8B030D-6E8A-4147-A177-3AD203B41FA5}">
                      <a16:colId xmlns:a16="http://schemas.microsoft.com/office/drawing/2014/main" val="3825657631"/>
                    </a:ext>
                  </a:extLst>
                </a:gridCol>
                <a:gridCol w="522172">
                  <a:extLst>
                    <a:ext uri="{9D8B030D-6E8A-4147-A177-3AD203B41FA5}">
                      <a16:colId xmlns:a16="http://schemas.microsoft.com/office/drawing/2014/main" val="3908422093"/>
                    </a:ext>
                  </a:extLst>
                </a:gridCol>
                <a:gridCol w="522172">
                  <a:extLst>
                    <a:ext uri="{9D8B030D-6E8A-4147-A177-3AD203B41FA5}">
                      <a16:colId xmlns:a16="http://schemas.microsoft.com/office/drawing/2014/main" val="4180337980"/>
                    </a:ext>
                  </a:extLst>
                </a:gridCol>
                <a:gridCol w="522172">
                  <a:extLst>
                    <a:ext uri="{9D8B030D-6E8A-4147-A177-3AD203B41FA5}">
                      <a16:colId xmlns:a16="http://schemas.microsoft.com/office/drawing/2014/main" val="2704344480"/>
                    </a:ext>
                  </a:extLst>
                </a:gridCol>
                <a:gridCol w="522172">
                  <a:extLst>
                    <a:ext uri="{9D8B030D-6E8A-4147-A177-3AD203B41FA5}">
                      <a16:colId xmlns:a16="http://schemas.microsoft.com/office/drawing/2014/main" val="2476608539"/>
                    </a:ext>
                  </a:extLst>
                </a:gridCol>
                <a:gridCol w="522172">
                  <a:extLst>
                    <a:ext uri="{9D8B030D-6E8A-4147-A177-3AD203B41FA5}">
                      <a16:colId xmlns:a16="http://schemas.microsoft.com/office/drawing/2014/main" val="919496680"/>
                    </a:ext>
                  </a:extLst>
                </a:gridCol>
                <a:gridCol w="522172">
                  <a:extLst>
                    <a:ext uri="{9D8B030D-6E8A-4147-A177-3AD203B41FA5}">
                      <a16:colId xmlns:a16="http://schemas.microsoft.com/office/drawing/2014/main" val="1239900451"/>
                    </a:ext>
                  </a:extLst>
                </a:gridCol>
              </a:tblGrid>
              <a:tr h="3214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세부 개발 내용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solidFill>
                      <a:srgbClr val="EED6B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solidFill>
                      <a:srgbClr val="F2B18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solidFill>
                      <a:srgbClr val="DE956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316123"/>
                  </a:ext>
                </a:extLst>
              </a:tr>
              <a:tr h="3214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36904"/>
                  </a:ext>
                </a:extLst>
              </a:tr>
              <a:tr h="321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프로젝트 아이디어 계획 및 사전조사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044886"/>
                  </a:ext>
                </a:extLst>
              </a:tr>
              <a:tr h="321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개발 관련 도구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91996"/>
                  </a:ext>
                </a:extLst>
              </a:tr>
              <a:tr h="321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 </a:t>
                      </a:r>
                      <a:r>
                        <a:rPr lang="en-US" altLang="ko-KR" sz="1200" b="0" dirty="0"/>
                        <a:t>AI</a:t>
                      </a:r>
                      <a:r>
                        <a:rPr lang="ko-KR" altLang="en-US" sz="1200" b="0" dirty="0"/>
                        <a:t> 알고리즘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805341"/>
                  </a:ext>
                </a:extLst>
              </a:tr>
              <a:tr h="321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AI </a:t>
                      </a:r>
                      <a:r>
                        <a:rPr lang="ko-KR" altLang="en-US" sz="1200" b="0" dirty="0"/>
                        <a:t>알고리즘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E6DA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E6DA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84167"/>
                  </a:ext>
                </a:extLst>
              </a:tr>
              <a:tr h="321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품질 검사 시스템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3ED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3ED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3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154421"/>
                  </a:ext>
                </a:extLst>
              </a:tr>
              <a:tr h="321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통합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542916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255276-6D5D-7556-5036-7099C4D4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16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2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개발 일정</a:t>
            </a:r>
            <a:r>
              <a:rPr lang="ko-KR" altLang="en-US" sz="2000" dirty="0">
                <a:solidFill>
                  <a:srgbClr val="554F4D"/>
                </a:solidFill>
              </a:rPr>
              <a:t> </a:t>
            </a:r>
            <a:r>
              <a:rPr lang="en-US" altLang="ko-KR" sz="2000" dirty="0">
                <a:solidFill>
                  <a:srgbClr val="554F4D"/>
                </a:solidFill>
              </a:rPr>
              <a:t>(</a:t>
            </a:r>
            <a:r>
              <a:rPr lang="ko-KR" altLang="en-US" sz="2000" dirty="0">
                <a:solidFill>
                  <a:srgbClr val="554F4D"/>
                </a:solidFill>
              </a:rPr>
              <a:t>개인 일정</a:t>
            </a:r>
            <a:r>
              <a:rPr lang="en-US" altLang="ko-KR" sz="2000" dirty="0">
                <a:solidFill>
                  <a:srgbClr val="554F4D"/>
                </a:solidFill>
              </a:rPr>
              <a:t>-</a:t>
            </a:r>
            <a:r>
              <a:rPr lang="ko-KR" altLang="en-US" sz="2000" dirty="0">
                <a:solidFill>
                  <a:srgbClr val="554F4D"/>
                </a:solidFill>
              </a:rPr>
              <a:t>김종찬</a:t>
            </a:r>
            <a:r>
              <a:rPr lang="en-US" altLang="ko-KR" sz="2000" dirty="0">
                <a:solidFill>
                  <a:srgbClr val="554F4D"/>
                </a:solidFill>
              </a:rPr>
              <a:t>) - </a:t>
            </a:r>
            <a:r>
              <a:rPr lang="ko-KR" altLang="en-US" sz="2000" dirty="0">
                <a:solidFill>
                  <a:srgbClr val="554F4D"/>
                </a:solidFill>
              </a:rPr>
              <a:t>수정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48">
            <a:extLst>
              <a:ext uri="{FF2B5EF4-FFF2-40B4-BE49-F238E27FC236}">
                <a16:creationId xmlns:a16="http://schemas.microsoft.com/office/drawing/2014/main" id="{E6116465-87BB-DF81-23C3-4D0B3BB34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372411"/>
              </p:ext>
            </p:extLst>
          </p:nvPr>
        </p:nvGraphicFramePr>
        <p:xfrm>
          <a:off x="838201" y="2286635"/>
          <a:ext cx="1055638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7626">
                  <a:extLst>
                    <a:ext uri="{9D8B030D-6E8A-4147-A177-3AD203B41FA5}">
                      <a16:colId xmlns:a16="http://schemas.microsoft.com/office/drawing/2014/main" val="419189471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807194081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294988466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179712939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247188061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329671434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842481705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342114798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825657631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3908422093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4180337980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2704344480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2476608539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919496680"/>
                    </a:ext>
                  </a:extLst>
                </a:gridCol>
                <a:gridCol w="524197">
                  <a:extLst>
                    <a:ext uri="{9D8B030D-6E8A-4147-A177-3AD203B41FA5}">
                      <a16:colId xmlns:a16="http://schemas.microsoft.com/office/drawing/2014/main" val="1239900451"/>
                    </a:ext>
                  </a:extLst>
                </a:gridCol>
              </a:tblGrid>
              <a:tr h="3214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세부 개발 내용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solidFill>
                      <a:srgbClr val="EED6B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solidFill>
                      <a:srgbClr val="F2B18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solidFill>
                      <a:srgbClr val="DE956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316123"/>
                  </a:ext>
                </a:extLst>
              </a:tr>
              <a:tr h="3214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36904"/>
                  </a:ext>
                </a:extLst>
              </a:tr>
              <a:tr h="321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프로젝트 아이디어 계획 및 사전조사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044886"/>
                  </a:ext>
                </a:extLst>
              </a:tr>
              <a:tr h="321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개발 관련 도구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91996"/>
                  </a:ext>
                </a:extLst>
              </a:tr>
              <a:tr h="321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데이터베이스 설계 및 연결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805341"/>
                  </a:ext>
                </a:extLst>
              </a:tr>
              <a:tr h="321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관리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84167"/>
                  </a:ext>
                </a:extLst>
              </a:tr>
              <a:tr h="321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연동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154421"/>
                  </a:ext>
                </a:extLst>
              </a:tr>
              <a:tr h="321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통합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542916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C21078-E223-49CE-45F2-A90AB357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421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2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개발 일정</a:t>
            </a:r>
            <a:r>
              <a:rPr lang="ko-KR" altLang="en-US" sz="2000" dirty="0">
                <a:solidFill>
                  <a:srgbClr val="554F4D"/>
                </a:solidFill>
              </a:rPr>
              <a:t> </a:t>
            </a:r>
            <a:r>
              <a:rPr lang="en-US" altLang="ko-KR" sz="2000" dirty="0">
                <a:solidFill>
                  <a:srgbClr val="554F4D"/>
                </a:solidFill>
              </a:rPr>
              <a:t>(</a:t>
            </a:r>
            <a:r>
              <a:rPr lang="ko-KR" altLang="en-US" sz="2000" dirty="0">
                <a:solidFill>
                  <a:srgbClr val="554F4D"/>
                </a:solidFill>
              </a:rPr>
              <a:t>개인 일정</a:t>
            </a:r>
            <a:r>
              <a:rPr lang="en-US" altLang="ko-KR" sz="2000" dirty="0">
                <a:solidFill>
                  <a:srgbClr val="554F4D"/>
                </a:solidFill>
              </a:rPr>
              <a:t>-</a:t>
            </a:r>
            <a:r>
              <a:rPr lang="ko-KR" altLang="en-US" sz="2000" dirty="0" err="1">
                <a:solidFill>
                  <a:srgbClr val="554F4D"/>
                </a:solidFill>
              </a:rPr>
              <a:t>한세웅</a:t>
            </a:r>
            <a:r>
              <a:rPr lang="en-US" altLang="ko-KR" sz="2000" dirty="0">
                <a:solidFill>
                  <a:srgbClr val="554F4D"/>
                </a:solidFill>
              </a:rPr>
              <a:t>) - </a:t>
            </a:r>
            <a:r>
              <a:rPr lang="ko-KR" altLang="en-US" sz="2000" dirty="0">
                <a:solidFill>
                  <a:srgbClr val="554F4D"/>
                </a:solidFill>
              </a:rPr>
              <a:t>수정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57DD1A-2830-9E77-7F1C-B59F3C7F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7" name="표 48">
            <a:extLst>
              <a:ext uri="{FF2B5EF4-FFF2-40B4-BE49-F238E27FC236}">
                <a16:creationId xmlns:a16="http://schemas.microsoft.com/office/drawing/2014/main" id="{FD8C6D02-0237-CD75-8E61-8FF428958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420816"/>
              </p:ext>
            </p:extLst>
          </p:nvPr>
        </p:nvGraphicFramePr>
        <p:xfrm>
          <a:off x="852202" y="2286635"/>
          <a:ext cx="1052838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091">
                  <a:extLst>
                    <a:ext uri="{9D8B030D-6E8A-4147-A177-3AD203B41FA5}">
                      <a16:colId xmlns:a16="http://schemas.microsoft.com/office/drawing/2014/main" val="4191894718"/>
                    </a:ext>
                  </a:extLst>
                </a:gridCol>
                <a:gridCol w="522807">
                  <a:extLst>
                    <a:ext uri="{9D8B030D-6E8A-4147-A177-3AD203B41FA5}">
                      <a16:colId xmlns:a16="http://schemas.microsoft.com/office/drawing/2014/main" val="807194081"/>
                    </a:ext>
                  </a:extLst>
                </a:gridCol>
                <a:gridCol w="522807">
                  <a:extLst>
                    <a:ext uri="{9D8B030D-6E8A-4147-A177-3AD203B41FA5}">
                      <a16:colId xmlns:a16="http://schemas.microsoft.com/office/drawing/2014/main" val="3294988466"/>
                    </a:ext>
                  </a:extLst>
                </a:gridCol>
                <a:gridCol w="522807">
                  <a:extLst>
                    <a:ext uri="{9D8B030D-6E8A-4147-A177-3AD203B41FA5}">
                      <a16:colId xmlns:a16="http://schemas.microsoft.com/office/drawing/2014/main" val="3179712939"/>
                    </a:ext>
                  </a:extLst>
                </a:gridCol>
                <a:gridCol w="522807">
                  <a:extLst>
                    <a:ext uri="{9D8B030D-6E8A-4147-A177-3AD203B41FA5}">
                      <a16:colId xmlns:a16="http://schemas.microsoft.com/office/drawing/2014/main" val="1247188061"/>
                    </a:ext>
                  </a:extLst>
                </a:gridCol>
                <a:gridCol w="522807">
                  <a:extLst>
                    <a:ext uri="{9D8B030D-6E8A-4147-A177-3AD203B41FA5}">
                      <a16:colId xmlns:a16="http://schemas.microsoft.com/office/drawing/2014/main" val="1329671434"/>
                    </a:ext>
                  </a:extLst>
                </a:gridCol>
                <a:gridCol w="522807">
                  <a:extLst>
                    <a:ext uri="{9D8B030D-6E8A-4147-A177-3AD203B41FA5}">
                      <a16:colId xmlns:a16="http://schemas.microsoft.com/office/drawing/2014/main" val="1842481705"/>
                    </a:ext>
                  </a:extLst>
                </a:gridCol>
                <a:gridCol w="522807">
                  <a:extLst>
                    <a:ext uri="{9D8B030D-6E8A-4147-A177-3AD203B41FA5}">
                      <a16:colId xmlns:a16="http://schemas.microsoft.com/office/drawing/2014/main" val="3342114798"/>
                    </a:ext>
                  </a:extLst>
                </a:gridCol>
                <a:gridCol w="522807">
                  <a:extLst>
                    <a:ext uri="{9D8B030D-6E8A-4147-A177-3AD203B41FA5}">
                      <a16:colId xmlns:a16="http://schemas.microsoft.com/office/drawing/2014/main" val="3825657631"/>
                    </a:ext>
                  </a:extLst>
                </a:gridCol>
                <a:gridCol w="522807">
                  <a:extLst>
                    <a:ext uri="{9D8B030D-6E8A-4147-A177-3AD203B41FA5}">
                      <a16:colId xmlns:a16="http://schemas.microsoft.com/office/drawing/2014/main" val="3908422093"/>
                    </a:ext>
                  </a:extLst>
                </a:gridCol>
                <a:gridCol w="522807">
                  <a:extLst>
                    <a:ext uri="{9D8B030D-6E8A-4147-A177-3AD203B41FA5}">
                      <a16:colId xmlns:a16="http://schemas.microsoft.com/office/drawing/2014/main" val="4180337980"/>
                    </a:ext>
                  </a:extLst>
                </a:gridCol>
                <a:gridCol w="522807">
                  <a:extLst>
                    <a:ext uri="{9D8B030D-6E8A-4147-A177-3AD203B41FA5}">
                      <a16:colId xmlns:a16="http://schemas.microsoft.com/office/drawing/2014/main" val="2704344480"/>
                    </a:ext>
                  </a:extLst>
                </a:gridCol>
                <a:gridCol w="522807">
                  <a:extLst>
                    <a:ext uri="{9D8B030D-6E8A-4147-A177-3AD203B41FA5}">
                      <a16:colId xmlns:a16="http://schemas.microsoft.com/office/drawing/2014/main" val="2476608539"/>
                    </a:ext>
                  </a:extLst>
                </a:gridCol>
                <a:gridCol w="522807">
                  <a:extLst>
                    <a:ext uri="{9D8B030D-6E8A-4147-A177-3AD203B41FA5}">
                      <a16:colId xmlns:a16="http://schemas.microsoft.com/office/drawing/2014/main" val="919496680"/>
                    </a:ext>
                  </a:extLst>
                </a:gridCol>
                <a:gridCol w="522807">
                  <a:extLst>
                    <a:ext uri="{9D8B030D-6E8A-4147-A177-3AD203B41FA5}">
                      <a16:colId xmlns:a16="http://schemas.microsoft.com/office/drawing/2014/main" val="1239900451"/>
                    </a:ext>
                  </a:extLst>
                </a:gridCol>
              </a:tblGrid>
              <a:tr h="3214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세부 개발 내용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solidFill>
                      <a:srgbClr val="EED6B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solidFill>
                      <a:srgbClr val="F2B18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solidFill>
                      <a:srgbClr val="DE956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316123"/>
                  </a:ext>
                </a:extLst>
              </a:tr>
              <a:tr h="3214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36904"/>
                  </a:ext>
                </a:extLst>
              </a:tr>
              <a:tr h="321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프로젝트 아이디어 계획 및 사전조사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044886"/>
                  </a:ext>
                </a:extLst>
              </a:tr>
              <a:tr h="321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개발 관련 도구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91996"/>
                  </a:ext>
                </a:extLst>
              </a:tr>
              <a:tr h="321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데이터베이스 설계 및 연결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805341"/>
                  </a:ext>
                </a:extLst>
              </a:tr>
              <a:tr h="321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관리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84167"/>
                  </a:ext>
                </a:extLst>
              </a:tr>
              <a:tr h="321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연동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154421"/>
                  </a:ext>
                </a:extLst>
              </a:tr>
              <a:tr h="321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통합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542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7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2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개발 일정</a:t>
            </a:r>
            <a:r>
              <a:rPr lang="ko-KR" altLang="en-US" sz="2000" dirty="0">
                <a:solidFill>
                  <a:srgbClr val="554F4D"/>
                </a:solidFill>
              </a:rPr>
              <a:t> </a:t>
            </a:r>
            <a:r>
              <a:rPr lang="en-US" altLang="ko-KR" sz="2000" dirty="0">
                <a:solidFill>
                  <a:srgbClr val="554F4D"/>
                </a:solidFill>
              </a:rPr>
              <a:t>(</a:t>
            </a:r>
            <a:r>
              <a:rPr lang="ko-KR" altLang="en-US" sz="2000" dirty="0">
                <a:solidFill>
                  <a:srgbClr val="554F4D"/>
                </a:solidFill>
              </a:rPr>
              <a:t>개인 일정</a:t>
            </a:r>
            <a:r>
              <a:rPr lang="en-US" altLang="ko-KR" sz="2000" dirty="0">
                <a:solidFill>
                  <a:srgbClr val="554F4D"/>
                </a:solidFill>
              </a:rPr>
              <a:t>-</a:t>
            </a:r>
            <a:r>
              <a:rPr lang="ko-KR" altLang="en-US" sz="2000" dirty="0">
                <a:solidFill>
                  <a:srgbClr val="554F4D"/>
                </a:solidFill>
              </a:rPr>
              <a:t>박정민</a:t>
            </a:r>
            <a:r>
              <a:rPr lang="en-US" altLang="ko-KR" sz="2000" dirty="0">
                <a:solidFill>
                  <a:srgbClr val="554F4D"/>
                </a:solidFill>
              </a:rPr>
              <a:t>) - </a:t>
            </a:r>
            <a:r>
              <a:rPr lang="ko-KR" altLang="en-US" sz="2000" dirty="0">
                <a:solidFill>
                  <a:srgbClr val="554F4D"/>
                </a:solidFill>
              </a:rPr>
              <a:t>수정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48">
            <a:extLst>
              <a:ext uri="{FF2B5EF4-FFF2-40B4-BE49-F238E27FC236}">
                <a16:creationId xmlns:a16="http://schemas.microsoft.com/office/drawing/2014/main" id="{EC04E319-8111-386F-2B43-FE45739E7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542916"/>
              </p:ext>
            </p:extLst>
          </p:nvPr>
        </p:nvGraphicFramePr>
        <p:xfrm>
          <a:off x="854541" y="2286635"/>
          <a:ext cx="1052422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7822">
                  <a:extLst>
                    <a:ext uri="{9D8B030D-6E8A-4147-A177-3AD203B41FA5}">
                      <a16:colId xmlns:a16="http://schemas.microsoft.com/office/drawing/2014/main" val="4191894718"/>
                    </a:ext>
                  </a:extLst>
                </a:gridCol>
                <a:gridCol w="522600">
                  <a:extLst>
                    <a:ext uri="{9D8B030D-6E8A-4147-A177-3AD203B41FA5}">
                      <a16:colId xmlns:a16="http://schemas.microsoft.com/office/drawing/2014/main" val="807194081"/>
                    </a:ext>
                  </a:extLst>
                </a:gridCol>
                <a:gridCol w="522600">
                  <a:extLst>
                    <a:ext uri="{9D8B030D-6E8A-4147-A177-3AD203B41FA5}">
                      <a16:colId xmlns:a16="http://schemas.microsoft.com/office/drawing/2014/main" val="3294988466"/>
                    </a:ext>
                  </a:extLst>
                </a:gridCol>
                <a:gridCol w="522600">
                  <a:extLst>
                    <a:ext uri="{9D8B030D-6E8A-4147-A177-3AD203B41FA5}">
                      <a16:colId xmlns:a16="http://schemas.microsoft.com/office/drawing/2014/main" val="3179712939"/>
                    </a:ext>
                  </a:extLst>
                </a:gridCol>
                <a:gridCol w="522600">
                  <a:extLst>
                    <a:ext uri="{9D8B030D-6E8A-4147-A177-3AD203B41FA5}">
                      <a16:colId xmlns:a16="http://schemas.microsoft.com/office/drawing/2014/main" val="1247188061"/>
                    </a:ext>
                  </a:extLst>
                </a:gridCol>
                <a:gridCol w="522600">
                  <a:extLst>
                    <a:ext uri="{9D8B030D-6E8A-4147-A177-3AD203B41FA5}">
                      <a16:colId xmlns:a16="http://schemas.microsoft.com/office/drawing/2014/main" val="1329671434"/>
                    </a:ext>
                  </a:extLst>
                </a:gridCol>
                <a:gridCol w="522600">
                  <a:extLst>
                    <a:ext uri="{9D8B030D-6E8A-4147-A177-3AD203B41FA5}">
                      <a16:colId xmlns:a16="http://schemas.microsoft.com/office/drawing/2014/main" val="1842481705"/>
                    </a:ext>
                  </a:extLst>
                </a:gridCol>
                <a:gridCol w="522600">
                  <a:extLst>
                    <a:ext uri="{9D8B030D-6E8A-4147-A177-3AD203B41FA5}">
                      <a16:colId xmlns:a16="http://schemas.microsoft.com/office/drawing/2014/main" val="3342114798"/>
                    </a:ext>
                  </a:extLst>
                </a:gridCol>
                <a:gridCol w="522600">
                  <a:extLst>
                    <a:ext uri="{9D8B030D-6E8A-4147-A177-3AD203B41FA5}">
                      <a16:colId xmlns:a16="http://schemas.microsoft.com/office/drawing/2014/main" val="3825657631"/>
                    </a:ext>
                  </a:extLst>
                </a:gridCol>
                <a:gridCol w="522600">
                  <a:extLst>
                    <a:ext uri="{9D8B030D-6E8A-4147-A177-3AD203B41FA5}">
                      <a16:colId xmlns:a16="http://schemas.microsoft.com/office/drawing/2014/main" val="3908422093"/>
                    </a:ext>
                  </a:extLst>
                </a:gridCol>
                <a:gridCol w="522600">
                  <a:extLst>
                    <a:ext uri="{9D8B030D-6E8A-4147-A177-3AD203B41FA5}">
                      <a16:colId xmlns:a16="http://schemas.microsoft.com/office/drawing/2014/main" val="4180337980"/>
                    </a:ext>
                  </a:extLst>
                </a:gridCol>
                <a:gridCol w="522600">
                  <a:extLst>
                    <a:ext uri="{9D8B030D-6E8A-4147-A177-3AD203B41FA5}">
                      <a16:colId xmlns:a16="http://schemas.microsoft.com/office/drawing/2014/main" val="2704344480"/>
                    </a:ext>
                  </a:extLst>
                </a:gridCol>
                <a:gridCol w="522600">
                  <a:extLst>
                    <a:ext uri="{9D8B030D-6E8A-4147-A177-3AD203B41FA5}">
                      <a16:colId xmlns:a16="http://schemas.microsoft.com/office/drawing/2014/main" val="2476608539"/>
                    </a:ext>
                  </a:extLst>
                </a:gridCol>
                <a:gridCol w="522600">
                  <a:extLst>
                    <a:ext uri="{9D8B030D-6E8A-4147-A177-3AD203B41FA5}">
                      <a16:colId xmlns:a16="http://schemas.microsoft.com/office/drawing/2014/main" val="919496680"/>
                    </a:ext>
                  </a:extLst>
                </a:gridCol>
                <a:gridCol w="522600">
                  <a:extLst>
                    <a:ext uri="{9D8B030D-6E8A-4147-A177-3AD203B41FA5}">
                      <a16:colId xmlns:a16="http://schemas.microsoft.com/office/drawing/2014/main" val="1239900451"/>
                    </a:ext>
                  </a:extLst>
                </a:gridCol>
              </a:tblGrid>
              <a:tr h="3214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세부 개발 내용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solidFill>
                      <a:srgbClr val="EED6B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solidFill>
                      <a:srgbClr val="F2B18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solidFill>
                      <a:srgbClr val="DE956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316123"/>
                  </a:ext>
                </a:extLst>
              </a:tr>
              <a:tr h="3214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36904"/>
                  </a:ext>
                </a:extLst>
              </a:tr>
              <a:tr h="321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프로젝트 아이디어 계획 및 사전조사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044886"/>
                  </a:ext>
                </a:extLst>
              </a:tr>
              <a:tr h="321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개발 관련 도구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E6DA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91996"/>
                  </a:ext>
                </a:extLst>
              </a:tr>
              <a:tr h="321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UI</a:t>
                      </a:r>
                      <a:r>
                        <a:rPr lang="ko-KR" altLang="en-US" sz="1200" b="0" dirty="0"/>
                        <a:t>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805341"/>
                  </a:ext>
                </a:extLst>
              </a:tr>
              <a:tr h="321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이미지 삽입 페이지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E6DA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E6DA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84167"/>
                  </a:ext>
                </a:extLst>
              </a:tr>
              <a:tr h="321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결과 창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6F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6F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154421"/>
                  </a:ext>
                </a:extLst>
              </a:tr>
              <a:tr h="321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통합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BD551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542916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5C5994-4D41-B3EA-B2D0-5941395F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04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10" y="0"/>
            <a:ext cx="5487852" cy="68580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5701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811411" y="477594"/>
            <a:ext cx="2987294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E671DE1-56E2-84E0-D236-462255382642}"/>
              </a:ext>
            </a:extLst>
          </p:cNvPr>
          <p:cNvGrpSpPr/>
          <p:nvPr/>
        </p:nvGrpSpPr>
        <p:grpSpPr>
          <a:xfrm>
            <a:off x="2920982" y="1830051"/>
            <a:ext cx="2256287" cy="4340899"/>
            <a:chOff x="1643690" y="1905009"/>
            <a:chExt cx="2256287" cy="43408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1D5B25-FB20-4491-A0B8-BF4EDADFB5F7}"/>
                </a:ext>
              </a:extLst>
            </p:cNvPr>
            <p:cNvSpPr txBox="1"/>
            <p:nvPr/>
          </p:nvSpPr>
          <p:spPr>
            <a:xfrm>
              <a:off x="1643690" y="1905009"/>
              <a:ext cx="331732" cy="407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000" dirty="0">
                  <a:solidFill>
                    <a:srgbClr val="554F4D"/>
                  </a:solidFill>
                </a:rPr>
                <a:t>1</a:t>
              </a:r>
              <a:endParaRPr lang="ko-KR" altLang="en-US" sz="2000" dirty="0">
                <a:solidFill>
                  <a:srgbClr val="554F4D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CBF8A0-1C9E-4A1C-854B-5709C37B6AAF}"/>
                </a:ext>
              </a:extLst>
            </p:cNvPr>
            <p:cNvSpPr txBox="1"/>
            <p:nvPr/>
          </p:nvSpPr>
          <p:spPr>
            <a:xfrm>
              <a:off x="1643690" y="2888364"/>
              <a:ext cx="331732" cy="407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000" dirty="0">
                  <a:solidFill>
                    <a:srgbClr val="554F4D"/>
                  </a:solidFill>
                </a:rPr>
                <a:t>3</a:t>
              </a:r>
              <a:endParaRPr lang="ko-KR" altLang="en-US" sz="2000" dirty="0">
                <a:solidFill>
                  <a:srgbClr val="554F4D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077E0-13C1-4313-8DAD-CBBCAA9053ED}"/>
                </a:ext>
              </a:extLst>
            </p:cNvPr>
            <p:cNvSpPr txBox="1"/>
            <p:nvPr/>
          </p:nvSpPr>
          <p:spPr>
            <a:xfrm>
              <a:off x="2211601" y="2888364"/>
              <a:ext cx="1585525" cy="407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000" dirty="0">
                  <a:solidFill>
                    <a:srgbClr val="554F4D"/>
                  </a:solidFill>
                </a:rPr>
                <a:t>시스템 구성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7D6509-341D-4329-AA12-899AFC70CE06}"/>
                </a:ext>
              </a:extLst>
            </p:cNvPr>
            <p:cNvSpPr txBox="1"/>
            <p:nvPr/>
          </p:nvSpPr>
          <p:spPr>
            <a:xfrm>
              <a:off x="1643690" y="3871719"/>
              <a:ext cx="331732" cy="407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000" dirty="0">
                  <a:solidFill>
                    <a:srgbClr val="554F4D"/>
                  </a:solidFill>
                </a:rPr>
                <a:t>5</a:t>
              </a:r>
              <a:endParaRPr lang="ko-KR" altLang="en-US" sz="2000" dirty="0">
                <a:solidFill>
                  <a:srgbClr val="554F4D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6BD7C2-3349-4F4B-984E-3BDD891FCB19}"/>
                </a:ext>
              </a:extLst>
            </p:cNvPr>
            <p:cNvSpPr txBox="1"/>
            <p:nvPr/>
          </p:nvSpPr>
          <p:spPr>
            <a:xfrm>
              <a:off x="2211601" y="3871719"/>
              <a:ext cx="1232897" cy="407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000" dirty="0">
                  <a:solidFill>
                    <a:srgbClr val="554F4D"/>
                  </a:solidFill>
                </a:rPr>
                <a:t>개발환경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0AB76F2-AE0F-15DD-096B-04B7B945C909}"/>
                </a:ext>
              </a:extLst>
            </p:cNvPr>
            <p:cNvSpPr txBox="1"/>
            <p:nvPr/>
          </p:nvSpPr>
          <p:spPr>
            <a:xfrm>
              <a:off x="1643690" y="2396687"/>
              <a:ext cx="331732" cy="407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000" dirty="0">
                  <a:solidFill>
                    <a:srgbClr val="554F4D"/>
                  </a:solidFill>
                </a:rPr>
                <a:t>2</a:t>
              </a:r>
              <a:endParaRPr lang="ko-KR" altLang="en-US" sz="2000" dirty="0">
                <a:solidFill>
                  <a:srgbClr val="554F4D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7BFB63-51E7-44C6-84CB-F06BE3D6BE33}"/>
                </a:ext>
              </a:extLst>
            </p:cNvPr>
            <p:cNvSpPr txBox="1"/>
            <p:nvPr/>
          </p:nvSpPr>
          <p:spPr>
            <a:xfrm>
              <a:off x="2211601" y="2396687"/>
              <a:ext cx="13564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000" dirty="0">
                  <a:solidFill>
                    <a:srgbClr val="554F4D"/>
                  </a:solidFill>
                </a:rPr>
                <a:t>기능</a:t>
              </a:r>
              <a:r>
                <a:rPr lang="en-US" altLang="ko-KR" sz="2000" dirty="0">
                  <a:solidFill>
                    <a:srgbClr val="554F4D"/>
                  </a:solidFill>
                </a:rPr>
                <a:t>, </a:t>
              </a:r>
              <a:r>
                <a:rPr lang="ko-KR" altLang="en-US" sz="2000" dirty="0">
                  <a:solidFill>
                    <a:srgbClr val="554F4D"/>
                  </a:solidFill>
                </a:rPr>
                <a:t>목표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6FC4AA-BBD8-8972-54D8-D2B14324C75D}"/>
                </a:ext>
              </a:extLst>
            </p:cNvPr>
            <p:cNvSpPr txBox="1"/>
            <p:nvPr/>
          </p:nvSpPr>
          <p:spPr>
            <a:xfrm>
              <a:off x="1643690" y="3380042"/>
              <a:ext cx="331732" cy="407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000" dirty="0">
                  <a:solidFill>
                    <a:srgbClr val="554F4D"/>
                  </a:solidFill>
                </a:rPr>
                <a:t>4</a:t>
              </a:r>
              <a:endParaRPr lang="ko-KR" altLang="en-US" sz="2000" dirty="0">
                <a:solidFill>
                  <a:srgbClr val="554F4D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9FB024-C313-BAC8-684B-82DF8443C854}"/>
                </a:ext>
              </a:extLst>
            </p:cNvPr>
            <p:cNvSpPr txBox="1"/>
            <p:nvPr/>
          </p:nvSpPr>
          <p:spPr>
            <a:xfrm>
              <a:off x="2211601" y="3380042"/>
              <a:ext cx="1324319" cy="407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000" dirty="0">
                  <a:solidFill>
                    <a:srgbClr val="554F4D"/>
                  </a:solidFill>
                </a:rPr>
                <a:t>내용 구성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8A2FA0-2436-3EFD-B22B-EA660664E66F}"/>
                </a:ext>
              </a:extLst>
            </p:cNvPr>
            <p:cNvSpPr txBox="1"/>
            <p:nvPr/>
          </p:nvSpPr>
          <p:spPr>
            <a:xfrm>
              <a:off x="2211601" y="1905009"/>
              <a:ext cx="13564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000" dirty="0">
                  <a:solidFill>
                    <a:srgbClr val="554F4D"/>
                  </a:solidFill>
                </a:rPr>
                <a:t>개요</a:t>
              </a:r>
              <a:r>
                <a:rPr lang="en-US" altLang="ko-KR" sz="2000" dirty="0">
                  <a:solidFill>
                    <a:srgbClr val="554F4D"/>
                  </a:solidFill>
                </a:rPr>
                <a:t>, </a:t>
              </a:r>
              <a:r>
                <a:rPr lang="ko-KR" altLang="en-US" sz="2000" dirty="0">
                  <a:solidFill>
                    <a:srgbClr val="554F4D"/>
                  </a:solidFill>
                </a:rPr>
                <a:t>동기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73F991-B23C-8783-256A-17D3BF45E0F2}"/>
                </a:ext>
              </a:extLst>
            </p:cNvPr>
            <p:cNvSpPr txBox="1"/>
            <p:nvPr/>
          </p:nvSpPr>
          <p:spPr>
            <a:xfrm>
              <a:off x="1643690" y="4855073"/>
              <a:ext cx="331732" cy="407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000" dirty="0">
                  <a:solidFill>
                    <a:srgbClr val="554F4D"/>
                  </a:solidFill>
                </a:rPr>
                <a:t>7</a:t>
              </a:r>
              <a:endParaRPr lang="ko-KR" altLang="en-US" sz="2000" dirty="0">
                <a:solidFill>
                  <a:srgbClr val="554F4D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AEA375-BE11-5A2C-4610-859561806A5B}"/>
                </a:ext>
              </a:extLst>
            </p:cNvPr>
            <p:cNvSpPr txBox="1"/>
            <p:nvPr/>
          </p:nvSpPr>
          <p:spPr>
            <a:xfrm>
              <a:off x="2211601" y="4855073"/>
              <a:ext cx="1585525" cy="407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000" dirty="0">
                  <a:solidFill>
                    <a:srgbClr val="554F4D"/>
                  </a:solidFill>
                </a:rPr>
                <a:t>활용 가능성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89E0DF-B8C5-C104-86E1-35B6767894EC}"/>
                </a:ext>
              </a:extLst>
            </p:cNvPr>
            <p:cNvSpPr txBox="1"/>
            <p:nvPr/>
          </p:nvSpPr>
          <p:spPr>
            <a:xfrm>
              <a:off x="1643690" y="4363397"/>
              <a:ext cx="331732" cy="407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000" dirty="0">
                  <a:solidFill>
                    <a:srgbClr val="554F4D"/>
                  </a:solidFill>
                </a:rPr>
                <a:t>6</a:t>
              </a:r>
              <a:endParaRPr lang="ko-KR" altLang="en-US" sz="2000" dirty="0">
                <a:solidFill>
                  <a:srgbClr val="554F4D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4C656C-A858-E95E-F160-CF72D0B8B249}"/>
                </a:ext>
              </a:extLst>
            </p:cNvPr>
            <p:cNvSpPr txBox="1"/>
            <p:nvPr/>
          </p:nvSpPr>
          <p:spPr>
            <a:xfrm>
              <a:off x="2211601" y="4363397"/>
              <a:ext cx="971689" cy="407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000" dirty="0">
                  <a:solidFill>
                    <a:srgbClr val="554F4D"/>
                  </a:solidFill>
                </a:rPr>
                <a:t>차별성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73EB5A-25EA-0D8A-0D31-2CD0F506BB42}"/>
                </a:ext>
              </a:extLst>
            </p:cNvPr>
            <p:cNvSpPr txBox="1"/>
            <p:nvPr/>
          </p:nvSpPr>
          <p:spPr>
            <a:xfrm>
              <a:off x="1643690" y="5346749"/>
              <a:ext cx="331732" cy="407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000" dirty="0">
                  <a:solidFill>
                    <a:srgbClr val="554F4D"/>
                  </a:solidFill>
                </a:rPr>
                <a:t>8</a:t>
              </a:r>
              <a:endParaRPr lang="ko-KR" altLang="en-US" sz="2000" dirty="0">
                <a:solidFill>
                  <a:srgbClr val="554F4D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1237D4-0773-D7A4-79A0-24116010C126}"/>
                </a:ext>
              </a:extLst>
            </p:cNvPr>
            <p:cNvSpPr txBox="1"/>
            <p:nvPr/>
          </p:nvSpPr>
          <p:spPr>
            <a:xfrm>
              <a:off x="2211601" y="5346749"/>
              <a:ext cx="1324319" cy="407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000" dirty="0">
                  <a:solidFill>
                    <a:srgbClr val="554F4D"/>
                  </a:solidFill>
                </a:rPr>
                <a:t>개발 일정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D0FB31-39D2-D98D-3ABD-1C7AB7175C39}"/>
                </a:ext>
              </a:extLst>
            </p:cNvPr>
            <p:cNvSpPr txBox="1"/>
            <p:nvPr/>
          </p:nvSpPr>
          <p:spPr>
            <a:xfrm>
              <a:off x="1643690" y="5838425"/>
              <a:ext cx="331732" cy="407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000" dirty="0">
                  <a:solidFill>
                    <a:srgbClr val="554F4D"/>
                  </a:solidFill>
                </a:rPr>
                <a:t>9</a:t>
              </a:r>
              <a:endParaRPr lang="ko-KR" altLang="en-US" sz="2000" dirty="0">
                <a:solidFill>
                  <a:srgbClr val="554F4D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7FF12D-E44B-3A3F-CE06-109592844C87}"/>
                </a:ext>
              </a:extLst>
            </p:cNvPr>
            <p:cNvSpPr txBox="1"/>
            <p:nvPr/>
          </p:nvSpPr>
          <p:spPr>
            <a:xfrm>
              <a:off x="2211601" y="5838425"/>
              <a:ext cx="1688376" cy="407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000" dirty="0">
                  <a:solidFill>
                    <a:srgbClr val="554F4D"/>
                  </a:solidFill>
                </a:rPr>
                <a:t>팀</a:t>
              </a:r>
              <a:r>
                <a:rPr lang="en-US" altLang="ko-KR" sz="2000" dirty="0">
                  <a:solidFill>
                    <a:srgbClr val="554F4D"/>
                  </a:solidFill>
                </a:rPr>
                <a:t>/</a:t>
              </a:r>
              <a:r>
                <a:rPr lang="ko-KR" altLang="en-US" sz="2000" dirty="0">
                  <a:solidFill>
                    <a:srgbClr val="554F4D"/>
                  </a:solidFill>
                </a:rPr>
                <a:t>개인 목표</a:t>
              </a:r>
            </a:p>
          </p:txBody>
        </p:sp>
      </p:grp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CC5670D-16A2-30FD-F848-221BE161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0977525-29CC-4023-A705-FEC1E1BE7176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05FE3-69F5-413B-88B0-727025CFC513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F2850-2A5E-4128-8BAE-02DD895029D0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374699-A43F-4CA9-B1DD-4381505F223C}"/>
              </a:ext>
            </a:extLst>
          </p:cNvPr>
          <p:cNvSpPr txBox="1"/>
          <p:nvPr/>
        </p:nvSpPr>
        <p:spPr>
          <a:xfrm>
            <a:off x="5383304" y="1079058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i="1" dirty="0">
                <a:solidFill>
                  <a:srgbClr val="554F4D"/>
                </a:solidFill>
              </a:rPr>
              <a:t>팀 목표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2E469-AC81-B9CC-7B06-05433A5BCA66}"/>
              </a:ext>
            </a:extLst>
          </p:cNvPr>
          <p:cNvSpPr txBox="1"/>
          <p:nvPr/>
        </p:nvSpPr>
        <p:spPr>
          <a:xfrm>
            <a:off x="2891286" y="2998113"/>
            <a:ext cx="64094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554F4D"/>
                </a:solidFill>
              </a:rPr>
              <a:t>이탈자 없이</a:t>
            </a:r>
            <a:endParaRPr lang="en-US" altLang="ko-KR" sz="2500" dirty="0">
              <a:solidFill>
                <a:srgbClr val="554F4D"/>
              </a:solidFill>
            </a:endParaRPr>
          </a:p>
          <a:p>
            <a:pPr algn="ctr"/>
            <a:r>
              <a:rPr lang="ko-KR" altLang="en-US" sz="2500" dirty="0">
                <a:solidFill>
                  <a:srgbClr val="554F4D"/>
                </a:solidFill>
              </a:rPr>
              <a:t>계획한 시스템을 완성도 높게 완성하자</a:t>
            </a:r>
            <a:r>
              <a:rPr lang="en-US" altLang="ko-KR" sz="2500" dirty="0">
                <a:solidFill>
                  <a:srgbClr val="554F4D"/>
                </a:solidFill>
              </a:rPr>
              <a:t>.</a:t>
            </a:r>
            <a:endParaRPr lang="ko-KR" altLang="en-US" sz="2500" dirty="0">
              <a:solidFill>
                <a:srgbClr val="554F4D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797E66-8285-3212-7885-331E0EE8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21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>
            <a:extLst>
              <a:ext uri="{FF2B5EF4-FFF2-40B4-BE49-F238E27FC236}">
                <a16:creationId xmlns:a16="http://schemas.microsoft.com/office/drawing/2014/main" id="{17E2A342-D65C-FC64-B7B6-F35D04DAB0D0}"/>
              </a:ext>
            </a:extLst>
          </p:cNvPr>
          <p:cNvSpPr/>
          <p:nvPr/>
        </p:nvSpPr>
        <p:spPr>
          <a:xfrm>
            <a:off x="1324610" y="2965668"/>
            <a:ext cx="720000" cy="72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EB6953C-A7F7-DBD2-A0B0-892563A9E951}"/>
              </a:ext>
            </a:extLst>
          </p:cNvPr>
          <p:cNvSpPr/>
          <p:nvPr/>
        </p:nvSpPr>
        <p:spPr>
          <a:xfrm>
            <a:off x="1324610" y="4047163"/>
            <a:ext cx="720000" cy="72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62D504F-5DAE-1AE7-AC7C-C1FF71C4C800}"/>
              </a:ext>
            </a:extLst>
          </p:cNvPr>
          <p:cNvSpPr/>
          <p:nvPr/>
        </p:nvSpPr>
        <p:spPr>
          <a:xfrm>
            <a:off x="1324610" y="5128657"/>
            <a:ext cx="720000" cy="72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50FFAE2-96B9-40E1-4411-44A46B18A9A9}"/>
              </a:ext>
            </a:extLst>
          </p:cNvPr>
          <p:cNvSpPr/>
          <p:nvPr/>
        </p:nvSpPr>
        <p:spPr>
          <a:xfrm>
            <a:off x="1324610" y="1880674"/>
            <a:ext cx="720000" cy="72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개인 목표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CB404B-6AB8-4E0A-B312-5319C38C963B}"/>
              </a:ext>
            </a:extLst>
          </p:cNvPr>
          <p:cNvSpPr txBox="1"/>
          <p:nvPr/>
        </p:nvSpPr>
        <p:spPr>
          <a:xfrm>
            <a:off x="1414823" y="1950883"/>
            <a:ext cx="1259573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이준석</a:t>
            </a:r>
            <a:endParaRPr lang="en-US" altLang="ko-KR" sz="28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EC5379-0130-4AB0-9E24-EF4B4BB1A3C9}"/>
              </a:ext>
            </a:extLst>
          </p:cNvPr>
          <p:cNvSpPr txBox="1"/>
          <p:nvPr/>
        </p:nvSpPr>
        <p:spPr>
          <a:xfrm>
            <a:off x="1414823" y="4117372"/>
            <a:ext cx="1259573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박정민</a:t>
            </a:r>
            <a:endParaRPr lang="en-US" altLang="ko-KR" sz="28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414823" y="5198866"/>
            <a:ext cx="1259573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한세웅</a:t>
            </a:r>
            <a:endParaRPr lang="ko-KR" altLang="en-US" sz="28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AC1BE-8AFB-D1D4-14B0-6621DBDB7AE2}"/>
              </a:ext>
            </a:extLst>
          </p:cNvPr>
          <p:cNvSpPr txBox="1"/>
          <p:nvPr/>
        </p:nvSpPr>
        <p:spPr>
          <a:xfrm>
            <a:off x="1414823" y="3035877"/>
            <a:ext cx="1259573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김종찬</a:t>
            </a:r>
            <a:endParaRPr lang="en-US" altLang="ko-KR" sz="28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93E962-0366-CDD0-514A-86EAB61956A1}"/>
              </a:ext>
            </a:extLst>
          </p:cNvPr>
          <p:cNvSpPr txBox="1"/>
          <p:nvPr/>
        </p:nvSpPr>
        <p:spPr>
          <a:xfrm>
            <a:off x="3004640" y="1876309"/>
            <a:ext cx="7862750" cy="72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수업시간에 이론만 배우는 것을 뛰어넘어 마치 실무처럼 그룹을 형성하고 목표를 정하여 그것을 실제로 구현해보고 싶습니다</a:t>
            </a:r>
            <a:endParaRPr lang="en-US" altLang="ko-KR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AC69EB-AA77-09A1-EB1B-31D759BF6934}"/>
              </a:ext>
            </a:extLst>
          </p:cNvPr>
          <p:cNvSpPr txBox="1"/>
          <p:nvPr/>
        </p:nvSpPr>
        <p:spPr>
          <a:xfrm>
            <a:off x="3014165" y="2961303"/>
            <a:ext cx="7862750" cy="72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실무에서 사용가능한 시스템 구축에 대한 경험을 토대로 개인 능력을 향상시키고 싶습니다</a:t>
            </a:r>
            <a:r>
              <a:rPr lang="en-US" altLang="ko-KR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팀원들과 협업하여 프로젝트를 잘 마무리하고 싶습니다</a:t>
            </a:r>
            <a:r>
              <a:rPr lang="en-US" altLang="ko-KR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D32D55-2993-EC0B-9C23-DE354CC337E2}"/>
              </a:ext>
            </a:extLst>
          </p:cNvPr>
          <p:cNvSpPr txBox="1"/>
          <p:nvPr/>
        </p:nvSpPr>
        <p:spPr>
          <a:xfrm>
            <a:off x="3004640" y="4042798"/>
            <a:ext cx="7862750" cy="72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기업 시스템 구축 개발을 통해 맡은 임무에 대한 능력 향상시키고</a:t>
            </a:r>
            <a:r>
              <a:rPr lang="en-US" altLang="ko-KR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팀원들과 협업하여 프로젝트를 잘 마무리하고 싶습니다</a:t>
            </a:r>
            <a:r>
              <a:rPr lang="en-US" altLang="ko-KR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7D4D6E-13BA-598E-9A52-74224A261B00}"/>
              </a:ext>
            </a:extLst>
          </p:cNvPr>
          <p:cNvSpPr txBox="1"/>
          <p:nvPr/>
        </p:nvSpPr>
        <p:spPr>
          <a:xfrm>
            <a:off x="3004640" y="5124293"/>
            <a:ext cx="7862750" cy="72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Capstone </a:t>
            </a:r>
            <a:r>
              <a:rPr lang="ko-KR" altLang="en-US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프로젝트를 통해 기업에서 필요로 하는 프로그램을 개발함으로써 교내외에서 이론으로 배운 것을 실무에 적용해보고 싶습니다</a:t>
            </a:r>
            <a:r>
              <a:rPr lang="en-US" altLang="ko-KR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D5B3A9-0FB9-E30B-5B4D-450833F8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09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5066712" y="3072140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655D5B"/>
                </a:solidFill>
              </a:rPr>
              <a:t>감사합니다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7920C2-AE30-1277-4D20-980D778B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56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FF377C-5679-4EFD-87E4-97E53FD09DE6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FD2EE-8DBE-FD78-3FEC-53B312F35E56}"/>
              </a:ext>
            </a:extLst>
          </p:cNvPr>
          <p:cNvSpPr txBox="1"/>
          <p:nvPr/>
        </p:nvSpPr>
        <p:spPr>
          <a:xfrm>
            <a:off x="811411" y="350594"/>
            <a:ext cx="390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개요 및 개발 동기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1022" y="1412669"/>
            <a:ext cx="5197750" cy="228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lang="ko-KR" altLang="en-US">
                <a:solidFill>
                  <a:srgbClr val="554F4D"/>
                </a:solidFill>
              </a:rPr>
              <a:t>선박및 해양플랜트 사업이 대규모로 성공하고 </a:t>
            </a:r>
          </a:p>
          <a:p>
            <a:pPr lvl="0" algn="l">
              <a:defRPr/>
            </a:pPr>
            <a:r>
              <a:rPr lang="ko-KR" altLang="en-US">
                <a:solidFill>
                  <a:srgbClr val="554F4D"/>
                </a:solidFill>
              </a:rPr>
              <a:t>성장하는 반면 조선업 인력은 점점 줄고 있다</a:t>
            </a:r>
          </a:p>
          <a:p>
            <a:pPr lvl="0" algn="l">
              <a:defRPr/>
            </a:pPr>
            <a:endParaRPr lang="ko-KR" altLang="en-US">
              <a:solidFill>
                <a:srgbClr val="554F4D"/>
              </a:solidFill>
            </a:endParaRPr>
          </a:p>
          <a:p>
            <a:pPr lvl="0" algn="l">
              <a:defRPr/>
            </a:pPr>
            <a:r>
              <a:rPr lang="ko-KR" altLang="en-US">
                <a:solidFill>
                  <a:srgbClr val="554F4D"/>
                </a:solidFill>
              </a:rPr>
              <a:t>기존데이터셋을 이용한 인공지능 알고리즘을</a:t>
            </a:r>
          </a:p>
          <a:p>
            <a:pPr lvl="0" algn="l">
              <a:defRPr/>
            </a:pPr>
            <a:r>
              <a:rPr lang="ko-KR" altLang="en-US">
                <a:solidFill>
                  <a:srgbClr val="554F4D"/>
                </a:solidFill>
              </a:rPr>
              <a:t>응용한 부품검사 프로그램 구축</a:t>
            </a:r>
          </a:p>
          <a:p>
            <a:pPr lvl="0" algn="l">
              <a:defRPr/>
            </a:pPr>
            <a:endParaRPr lang="ko-KR" altLang="en-US">
              <a:solidFill>
                <a:srgbClr val="554F4D"/>
              </a:solidFill>
            </a:endParaRPr>
          </a:p>
          <a:p>
            <a:pPr lvl="0" algn="l">
              <a:defRPr/>
            </a:pPr>
            <a:endParaRPr lang="ko-KR" altLang="en-US">
              <a:solidFill>
                <a:srgbClr val="554F4D"/>
              </a:solidFill>
            </a:endParaRPr>
          </a:p>
          <a:p>
            <a:pPr lvl="0" algn="l">
              <a:defRPr/>
            </a:pPr>
            <a:endParaRPr lang="ko-KR" altLang="en-US">
              <a:solidFill>
                <a:srgbClr val="554F4D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2DF1CC-B8CD-315B-E0A3-AF8D92A0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0121" y="1351894"/>
            <a:ext cx="6096317" cy="522393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293240" y="5909468"/>
            <a:ext cx="3598334" cy="24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목표하는바 기재</a:t>
            </a:r>
          </a:p>
        </p:txBody>
      </p:sp>
    </p:spTree>
    <p:extLst>
      <p:ext uri="{BB962C8B-B14F-4D97-AF65-F5344CB8AC3E}">
        <p14:creationId xmlns:p14="http://schemas.microsoft.com/office/powerpoint/2010/main" val="366998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17"/>
          <p:cNvSpPr txBox="1"/>
          <p:nvPr/>
        </p:nvSpPr>
        <p:spPr>
          <a:xfrm>
            <a:off x="2737185" y="1621685"/>
            <a:ext cx="176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+mn-ea"/>
              </a:rPr>
              <a:t>이미지만 이용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22818" y="1999226"/>
            <a:ext cx="3496621" cy="29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400"/>
              <a:t>이미지 파일만으로 누구나 품질검사 가능</a:t>
            </a:r>
          </a:p>
        </p:txBody>
      </p:sp>
      <p:sp>
        <p:nvSpPr>
          <p:cNvPr id="36" name="テキスト ボックス 17"/>
          <p:cNvSpPr txBox="1"/>
          <p:nvPr/>
        </p:nvSpPr>
        <p:spPr>
          <a:xfrm>
            <a:off x="2724962" y="3244334"/>
            <a:ext cx="17771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latin typeface="+mn-ea"/>
              </a:rPr>
              <a:t>직관적인 </a:t>
            </a:r>
            <a:r>
              <a:rPr lang="en-US" altLang="ko-KR">
                <a:latin typeface="+mn-ea"/>
              </a:rPr>
              <a:t>UI/UX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10594" y="3683447"/>
            <a:ext cx="3957103" cy="51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400"/>
              <a:t>직관적인 디자인으로 복잡하지 않고 별도의 설명없이 이용 가능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5834" y="1579927"/>
            <a:ext cx="1415586" cy="1415586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2754" y="3207378"/>
            <a:ext cx="1516515" cy="1516515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FF377C-5679-4EFD-87E4-97E53FD09DE6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FD2EE-8DBE-FD78-3FEC-53B312F35E56}"/>
              </a:ext>
            </a:extLst>
          </p:cNvPr>
          <p:cNvSpPr txBox="1"/>
          <p:nvPr/>
        </p:nvSpPr>
        <p:spPr>
          <a:xfrm>
            <a:off x="811411" y="350594"/>
            <a:ext cx="390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주요 기능 및 목표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10AE36-FC14-339B-66E6-B0B9DCCF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63181" y="4999679"/>
            <a:ext cx="1529130" cy="1529130"/>
          </a:xfrm>
          <a:prstGeom prst="rect">
            <a:avLst/>
          </a:prstGeom>
        </p:spPr>
      </p:pic>
      <p:sp>
        <p:nvSpPr>
          <p:cNvPr id="50" name="テキスト ボックス 17"/>
          <p:cNvSpPr txBox="1"/>
          <p:nvPr/>
        </p:nvSpPr>
        <p:spPr>
          <a:xfrm>
            <a:off x="2725973" y="4923258"/>
            <a:ext cx="1776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이롭게 바탕체 Medium"/>
              </a:rPr>
              <a:t>관리자와 현장</a:t>
            </a:r>
          </a:p>
        </p:txBody>
      </p:sp>
      <p:sp>
        <p:nvSpPr>
          <p:cNvPr id="51" name="TextBox 36"/>
          <p:cNvSpPr txBox="1"/>
          <p:nvPr/>
        </p:nvSpPr>
        <p:spPr>
          <a:xfrm>
            <a:off x="2749450" y="5324523"/>
            <a:ext cx="3957103" cy="512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이롭게 바탕체 Medium"/>
                <a:ea typeface="이롭게 바탕체 Medium"/>
                <a:cs typeface="이롭게 바탕체 Medium"/>
              </a:rPr>
              <a:t>관리자용과 현장용를 분리하여 현자에서 수집한 정보를 관리자가 현장에 갈 필요 없이 이용 가능</a:t>
            </a:r>
          </a:p>
        </p:txBody>
      </p:sp>
    </p:spTree>
    <p:extLst>
      <p:ext uri="{BB962C8B-B14F-4D97-AF65-F5344CB8AC3E}">
        <p14:creationId xmlns:p14="http://schemas.microsoft.com/office/powerpoint/2010/main" val="41125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FF377C-5679-4EFD-87E4-97E53FD09DE6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이롭게 바탕체 Medium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FD2EE-8DBE-FD78-3FEC-53B312F35E56}"/>
              </a:ext>
            </a:extLst>
          </p:cNvPr>
          <p:cNvSpPr txBox="1"/>
          <p:nvPr/>
        </p:nvSpPr>
        <p:spPr>
          <a:xfrm>
            <a:off x="811411" y="350594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54F4D"/>
                </a:solidFill>
                <a:effectLst/>
                <a:uLnTx/>
                <a:uFillTx/>
                <a:ea typeface="이롭게 바탕체 Medium"/>
                <a:cs typeface="+mn-cs"/>
              </a:rPr>
              <a:t>시스템 구성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554F4D"/>
              </a:solidFill>
              <a:effectLst/>
              <a:uLnTx/>
              <a:uFillTx/>
              <a:ea typeface="이롭게 바탕체 Medium"/>
              <a:cs typeface="+mn-cs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978BCB7-D9B5-F736-E5EB-054DE170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1" name="사각형: 둥근 모서리 17"/>
          <p:cNvSpPr/>
          <p:nvPr/>
        </p:nvSpPr>
        <p:spPr>
          <a:xfrm>
            <a:off x="1254321" y="2115127"/>
            <a:ext cx="9683357" cy="409514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93" name="Picture 4" descr="brew로 MySQL 5.7을 MySQL 8로 업그레이드 하면서 겪은 에러 기록 | 웹으로 말하기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208137" y="2509686"/>
            <a:ext cx="1775724" cy="998844"/>
          </a:xfrm>
          <a:prstGeom prst="rect">
            <a:avLst/>
          </a:prstGeom>
          <a:noFill/>
        </p:spPr>
      </p:pic>
      <p:pic>
        <p:nvPicPr>
          <p:cNvPr id="94" name="Picture 6" descr="PyTorch] 1. 개요 및 설치 : 네이버 블로그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60702" y="4596084"/>
            <a:ext cx="1831282" cy="918529"/>
          </a:xfrm>
          <a:prstGeom prst="rect">
            <a:avLst/>
          </a:prstGeom>
          <a:noFill/>
        </p:spPr>
      </p:pic>
      <p:pic>
        <p:nvPicPr>
          <p:cNvPr id="95" name="Picture 8" descr="Docker] Docker의 개념 및 핵심 설명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183320" y="1278395"/>
            <a:ext cx="1692777" cy="1167023"/>
          </a:xfrm>
          <a:prstGeom prst="rect">
            <a:avLst/>
          </a:prstGeom>
          <a:noFill/>
        </p:spPr>
      </p:pic>
      <p:pic>
        <p:nvPicPr>
          <p:cNvPr id="96" name="Picture 10" descr="Flask] Flask 기초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940252" y="4426317"/>
            <a:ext cx="2311496" cy="1300217"/>
          </a:xfrm>
          <a:prstGeom prst="rect">
            <a:avLst/>
          </a:prstGeom>
          <a:noFill/>
        </p:spPr>
      </p:pic>
      <p:cxnSp>
        <p:nvCxnSpPr>
          <p:cNvPr id="97" name="직선 화살표 연결선 19"/>
          <p:cNvCxnSpPr/>
          <p:nvPr/>
        </p:nvCxnSpPr>
        <p:spPr>
          <a:xfrm>
            <a:off x="7251748" y="5076426"/>
            <a:ext cx="115685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21"/>
          <p:cNvCxnSpPr/>
          <p:nvPr/>
        </p:nvCxnSpPr>
        <p:spPr>
          <a:xfrm flipV="1">
            <a:off x="6231130" y="3685310"/>
            <a:ext cx="0" cy="98282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그림 2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398077" y="4261853"/>
            <a:ext cx="1252760" cy="1252760"/>
          </a:xfrm>
          <a:prstGeom prst="rect">
            <a:avLst/>
          </a:prstGeom>
        </p:spPr>
      </p:pic>
      <p:sp>
        <p:nvSpPr>
          <p:cNvPr id="100" name="TextBox 25"/>
          <p:cNvSpPr txBox="1"/>
          <p:nvPr/>
        </p:nvSpPr>
        <p:spPr>
          <a:xfrm>
            <a:off x="2481841" y="5545723"/>
            <a:ext cx="1085231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600">
                <a:solidFill>
                  <a:prstClr val="black"/>
                </a:solidFill>
                <a:ea typeface="이롭게 바탕체 Medium"/>
              </a:rPr>
              <a:t>Volume</a:t>
            </a:r>
            <a:endParaRPr kumimoji="0" lang="ko-KR" altLang="en-US" sz="16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ea typeface="이롭게 바탕체 Medium"/>
              <a:cs typeface="+mn-cs"/>
            </a:endParaRPr>
          </a:p>
        </p:txBody>
      </p:sp>
      <p:cxnSp>
        <p:nvCxnSpPr>
          <p:cNvPr id="101" name="직선 화살표 연결선 26"/>
          <p:cNvCxnSpPr/>
          <p:nvPr/>
        </p:nvCxnSpPr>
        <p:spPr>
          <a:xfrm>
            <a:off x="3912803" y="5076426"/>
            <a:ext cx="115685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29"/>
          <p:cNvCxnSpPr/>
          <p:nvPr/>
        </p:nvCxnSpPr>
        <p:spPr>
          <a:xfrm rot="10800000" flipV="1">
            <a:off x="3024456" y="3214255"/>
            <a:ext cx="1915796" cy="832346"/>
          </a:xfrm>
          <a:prstGeom prst="bentConnector3">
            <a:avLst>
              <a:gd name="adj1" fmla="val 10014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605323" y="564884"/>
            <a:ext cx="3598333" cy="24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시스템구성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,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내용구성 구체화</a:t>
            </a:r>
          </a:p>
        </p:txBody>
      </p:sp>
    </p:spTree>
    <p:extLst>
      <p:ext uri="{BB962C8B-B14F-4D97-AF65-F5344CB8AC3E}">
        <p14:creationId xmlns:p14="http://schemas.microsoft.com/office/powerpoint/2010/main" val="19050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FF377C-5679-4EFD-87E4-97E53FD09DE6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FD2EE-8DBE-FD78-3FEC-53B312F35E56}"/>
              </a:ext>
            </a:extLst>
          </p:cNvPr>
          <p:cNvSpPr txBox="1"/>
          <p:nvPr/>
        </p:nvSpPr>
        <p:spPr>
          <a:xfrm>
            <a:off x="811411" y="350594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개발 환경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DACF0EC6-4830-3F67-F6E9-9B5BC2FA4738}"/>
              </a:ext>
            </a:extLst>
          </p:cNvPr>
          <p:cNvSpPr/>
          <p:nvPr/>
        </p:nvSpPr>
        <p:spPr>
          <a:xfrm>
            <a:off x="2105718" y="2721754"/>
            <a:ext cx="1288494" cy="14178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Javascript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68C4C457-118E-C021-B903-B7EF7FDE5E74}"/>
              </a:ext>
            </a:extLst>
          </p:cNvPr>
          <p:cNvSpPr/>
          <p:nvPr/>
        </p:nvSpPr>
        <p:spPr>
          <a:xfrm>
            <a:off x="8603659" y="2721754"/>
            <a:ext cx="1346844" cy="14178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Anaconda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Eclipse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VS CODE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86867B-6268-A9CB-407D-6F77CD45A127}"/>
              </a:ext>
            </a:extLst>
          </p:cNvPr>
          <p:cNvSpPr txBox="1"/>
          <p:nvPr/>
        </p:nvSpPr>
        <p:spPr>
          <a:xfrm>
            <a:off x="1577307" y="1643669"/>
            <a:ext cx="2345317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Language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0B4A00-5263-1F9F-D789-D15B3EB83A6A}"/>
              </a:ext>
            </a:extLst>
          </p:cNvPr>
          <p:cNvSpPr txBox="1"/>
          <p:nvPr/>
        </p:nvSpPr>
        <p:spPr>
          <a:xfrm>
            <a:off x="4917727" y="1643668"/>
            <a:ext cx="2356545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Library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DD7874-9E76-E1AE-AD76-6F02067BD5FF}"/>
              </a:ext>
            </a:extLst>
          </p:cNvPr>
          <p:cNvSpPr txBox="1"/>
          <p:nvPr/>
        </p:nvSpPr>
        <p:spPr>
          <a:xfrm>
            <a:off x="8269376" y="1643668"/>
            <a:ext cx="1954632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Tool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611F2-BF69-C988-7E14-8B3A99BBF668}"/>
              </a:ext>
            </a:extLst>
          </p:cNvPr>
          <p:cNvSpPr txBox="1"/>
          <p:nvPr/>
        </p:nvSpPr>
        <p:spPr>
          <a:xfrm>
            <a:off x="4243259" y="4691112"/>
            <a:ext cx="3705477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Code revision control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90521E-78BB-69D3-A354-967FDB113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768" y="5419936"/>
            <a:ext cx="2390463" cy="120858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9F298456-FAB8-B4D4-3C3D-125F381CCE60}"/>
              </a:ext>
            </a:extLst>
          </p:cNvPr>
          <p:cNvSpPr/>
          <p:nvPr/>
        </p:nvSpPr>
        <p:spPr>
          <a:xfrm>
            <a:off x="5527573" y="2720088"/>
            <a:ext cx="1136850" cy="14178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Pytorch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Pymysql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JPype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27A413-A414-B3F9-AF5B-D74B1E12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09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FF377C-5679-4EFD-87E4-97E53FD09DE6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8949" y="357209"/>
            <a:ext cx="210895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l">
              <a:defRPr/>
            </a:pPr>
            <a:r>
              <a:rPr lang="ko-KR" altLang="en-US" sz="3600" dirty="0">
                <a:solidFill>
                  <a:srgbClr val="554F4D"/>
                </a:solidFill>
              </a:rPr>
              <a:t>내용 구성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84F66-E3BF-0187-6E77-81D03D1B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2055" name="그림 205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1761" y="1442111"/>
            <a:ext cx="9828478" cy="4914239"/>
          </a:xfrm>
          <a:prstGeom prst="rect">
            <a:avLst/>
          </a:prstGeom>
        </p:spPr>
      </p:pic>
      <p:sp>
        <p:nvSpPr>
          <p:cNvPr id="2056" name="TextBox 2055"/>
          <p:cNvSpPr txBox="1"/>
          <p:nvPr/>
        </p:nvSpPr>
        <p:spPr>
          <a:xfrm>
            <a:off x="7085598" y="763883"/>
            <a:ext cx="3598333" cy="239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 dirty="0" err="1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UseCase</a:t>
            </a:r>
            <a:r>
              <a:rPr kumimoji="0" lang="en-US" altLang="ko-KR" sz="1000" b="0" i="0" u="none" strike="noStrike" kern="1200" cap="none" spc="0" normalizeH="0" baseline="0" dirty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?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554F4D"/>
                </a:solidFill>
                <a:latin typeface="이롭게 바탕체 Medium"/>
                <a:ea typeface="이롭게 바탕체 Medium"/>
                <a:cs typeface="이롭게 바탕체 Medium"/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319487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FF377C-5679-4EFD-87E4-97E53FD09DE6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8949" y="357209"/>
            <a:ext cx="210895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l">
              <a:defRPr/>
            </a:pPr>
            <a:r>
              <a:rPr lang="ko-KR" altLang="en-US" sz="3600" dirty="0">
                <a:solidFill>
                  <a:srgbClr val="554F4D"/>
                </a:solidFill>
              </a:rPr>
              <a:t>내용 구성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84F66-E3BF-0187-6E77-81D03D1B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BE2107-0320-E91D-E69F-8E9D71AA1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28591" y="1365970"/>
            <a:ext cx="9534818" cy="476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FF377C-5679-4EFD-87E4-97E53FD09DE6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8949" y="357209"/>
            <a:ext cx="210895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l">
              <a:defRPr/>
            </a:pPr>
            <a:r>
              <a:rPr lang="ko-KR" altLang="en-US" sz="3600" dirty="0">
                <a:solidFill>
                  <a:srgbClr val="554F4D"/>
                </a:solidFill>
              </a:rPr>
              <a:t>내용 구성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84F66-E3BF-0187-6E77-81D03D1B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8C7E63-409B-FF5D-84B9-0D06D304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3243" y="1553593"/>
            <a:ext cx="9605513" cy="480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5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706</Words>
  <Application>Microsoft Office PowerPoint</Application>
  <PresentationFormat>와이드스크린</PresentationFormat>
  <Paragraphs>259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굴림</vt:lpstr>
      <vt:lpstr>나눔바른고딕</vt:lpstr>
      <vt:lpstr>맑은 고딕</vt:lpstr>
      <vt:lpstr>이롭게 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park jungmin</cp:lastModifiedBy>
  <cp:revision>104</cp:revision>
  <dcterms:created xsi:type="dcterms:W3CDTF">2020-05-03T01:37:17Z</dcterms:created>
  <dcterms:modified xsi:type="dcterms:W3CDTF">2023-09-21T03:50:15Z</dcterms:modified>
  <cp:version/>
</cp:coreProperties>
</file>