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776" r:id="rId2"/>
    <p:sldId id="756" r:id="rId3"/>
    <p:sldId id="777" r:id="rId4"/>
    <p:sldId id="779" r:id="rId5"/>
    <p:sldId id="780" r:id="rId6"/>
    <p:sldId id="781" r:id="rId7"/>
    <p:sldId id="782" r:id="rId8"/>
    <p:sldId id="783" r:id="rId9"/>
    <p:sldId id="784" r:id="rId10"/>
    <p:sldId id="805" r:id="rId11"/>
    <p:sldId id="806" r:id="rId12"/>
    <p:sldId id="785" r:id="rId13"/>
    <p:sldId id="786" r:id="rId14"/>
    <p:sldId id="787" r:id="rId15"/>
    <p:sldId id="788" r:id="rId16"/>
    <p:sldId id="789" r:id="rId17"/>
    <p:sldId id="790" r:id="rId18"/>
    <p:sldId id="791" r:id="rId19"/>
    <p:sldId id="804" r:id="rId20"/>
    <p:sldId id="807" r:id="rId21"/>
    <p:sldId id="792" r:id="rId22"/>
    <p:sldId id="808" r:id="rId23"/>
    <p:sldId id="793" r:id="rId24"/>
    <p:sldId id="794" r:id="rId25"/>
    <p:sldId id="796" r:id="rId26"/>
    <p:sldId id="797" r:id="rId27"/>
    <p:sldId id="798" r:id="rId28"/>
    <p:sldId id="799" r:id="rId29"/>
    <p:sldId id="800" r:id="rId30"/>
    <p:sldId id="801" r:id="rId31"/>
    <p:sldId id="809" r:id="rId32"/>
    <p:sldId id="802" r:id="rId33"/>
    <p:sldId id="803" r:id="rId34"/>
    <p:sldId id="742" r:id="rId3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136B3B-BD8E-4A8B-8D9A-F46AD84F065C}" v="8" dt="2021-03-19T21:23:50.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99" autoAdjust="0"/>
    <p:restoredTop sz="94660"/>
  </p:normalViewPr>
  <p:slideViewPr>
    <p:cSldViewPr snapToGrid="0">
      <p:cViewPr varScale="1">
        <p:scale>
          <a:sx n="101" d="100"/>
          <a:sy n="101" d="100"/>
        </p:scale>
        <p:origin x="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CE6A9-B920-408A-ADA6-B54AF8151416}" type="datetimeFigureOut">
              <a:rPr lang="pt-BR" smtClean="0"/>
              <a:t>03/05/2022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31238-D40E-4305-AFAE-312383167125}" type="slidenum">
              <a:rPr lang="pt-BR" smtClean="0"/>
              <a:t>‹nº›</a:t>
            </a:fld>
            <a:endParaRPr lang="pt-BR"/>
          </a:p>
        </p:txBody>
      </p:sp>
    </p:spTree>
    <p:extLst>
      <p:ext uri="{BB962C8B-B14F-4D97-AF65-F5344CB8AC3E}">
        <p14:creationId xmlns:p14="http://schemas.microsoft.com/office/powerpoint/2010/main" val="123848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854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4055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191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4468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1682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855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2581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2415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5874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8141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8366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6461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6980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9497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9377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338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781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5000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8842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6548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1657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435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974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9344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2514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04174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176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086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3645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895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487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2107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7709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2387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5663952" y="1988840"/>
            <a:ext cx="6237716" cy="1767468"/>
          </a:xfrm>
        </p:spPr>
        <p:txBody>
          <a:bodyPr/>
          <a:lstStyle>
            <a:lvl1pPr algn="r">
              <a:defRPr sz="4800" b="1">
                <a:solidFill>
                  <a:schemeClr val="tx1">
                    <a:lumMod val="50000"/>
                    <a:lumOff val="50000"/>
                  </a:schemeClr>
                </a:solidFill>
                <a:latin typeface="+mj-lt"/>
              </a:defRPr>
            </a:lvl1pPr>
          </a:lstStyle>
          <a:p>
            <a:r>
              <a:rPr lang="pt-BR" dirty="0"/>
              <a:t>Clique para editar o estilo do título mestre</a:t>
            </a:r>
          </a:p>
        </p:txBody>
      </p:sp>
      <p:sp>
        <p:nvSpPr>
          <p:cNvPr id="7" name="Espaço Reservado para Texto 8"/>
          <p:cNvSpPr>
            <a:spLocks noGrp="1"/>
          </p:cNvSpPr>
          <p:nvPr>
            <p:ph type="body" sz="quarter" idx="10"/>
          </p:nvPr>
        </p:nvSpPr>
        <p:spPr>
          <a:xfrm>
            <a:off x="5663952" y="3738736"/>
            <a:ext cx="6237716" cy="914400"/>
          </a:xfrm>
        </p:spPr>
        <p:txBody>
          <a:bodyPr>
            <a:normAutofit/>
          </a:bodyPr>
          <a:lstStyle>
            <a:lvl1pPr marL="0" indent="0" algn="r">
              <a:buNone/>
              <a:defRPr sz="3200"/>
            </a:lvl1pPr>
            <a:lvl2pPr algn="r">
              <a:defRPr/>
            </a:lvl2pPr>
            <a:lvl3pPr algn="r">
              <a:defRPr/>
            </a:lvl3pPr>
            <a:lvl4pPr algn="r">
              <a:defRPr/>
            </a:lvl4pPr>
            <a:lvl5pPr algn="r">
              <a:defRPr/>
            </a:lvl5pPr>
          </a:lstStyle>
          <a:p>
            <a:pPr lvl="0"/>
            <a:endParaRPr lang="pt-BR" dirty="0"/>
          </a:p>
        </p:txBody>
      </p:sp>
    </p:spTree>
    <p:extLst>
      <p:ext uri="{BB962C8B-B14F-4D97-AF65-F5344CB8AC3E}">
        <p14:creationId xmlns:p14="http://schemas.microsoft.com/office/powerpoint/2010/main" val="304226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ú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Espaço Reservado para Título 1"/>
          <p:cNvSpPr>
            <a:spLocks noGrp="1"/>
          </p:cNvSpPr>
          <p:nvPr>
            <p:ph type="title"/>
          </p:nvPr>
        </p:nvSpPr>
        <p:spPr>
          <a:xfrm>
            <a:off x="479376" y="-27384"/>
            <a:ext cx="11403597" cy="1143000"/>
          </a:xfrm>
          <a:prstGeom prst="rect">
            <a:avLst/>
          </a:prstGeom>
        </p:spPr>
        <p:txBody>
          <a:bodyPr vert="horz" lIns="91440" tIns="45720" rIns="91440" bIns="45720" rtlCol="0" anchor="ctr">
            <a:noAutofit/>
          </a:bodyPr>
          <a:lstStyle>
            <a:lvl1pPr algn="r">
              <a:defRPr/>
            </a:lvl1pPr>
          </a:lstStyle>
          <a:p>
            <a:r>
              <a:rPr lang="pt-BR" dirty="0"/>
              <a:t>Clique para editar o estilo do título mestre</a:t>
            </a:r>
          </a:p>
        </p:txBody>
      </p:sp>
      <p:sp>
        <p:nvSpPr>
          <p:cNvPr id="6" name="Espaço Reservado para Número de Slide 5"/>
          <p:cNvSpPr>
            <a:spLocks noGrp="1"/>
          </p:cNvSpPr>
          <p:nvPr>
            <p:ph type="sldNum" sz="quarter" idx="12"/>
          </p:nvPr>
        </p:nvSpPr>
        <p:spPr>
          <a:xfrm>
            <a:off x="15811" y="6093296"/>
            <a:ext cx="1165920" cy="365125"/>
          </a:xfrm>
          <a:prstGeom prst="rect">
            <a:avLst/>
          </a:prstGeom>
        </p:spPr>
        <p:txBody>
          <a:bodyPr/>
          <a:lstStyle/>
          <a:p>
            <a:fld id="{B59D1C96-201E-446E-82ED-32B958B88878}" type="slidenum">
              <a:rPr lang="pt-BR" smtClean="0"/>
              <a:pPr/>
              <a:t>‹nº›</a:t>
            </a:fld>
            <a:endParaRPr lang="pt-BR" dirty="0"/>
          </a:p>
        </p:txBody>
      </p:sp>
    </p:spTree>
    <p:extLst>
      <p:ext uri="{BB962C8B-B14F-4D97-AF65-F5344CB8AC3E}">
        <p14:creationId xmlns:p14="http://schemas.microsoft.com/office/powerpoint/2010/main" val="181903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echament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2276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echamento - 2">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84955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79376" y="44624"/>
            <a:ext cx="11403597" cy="1143000"/>
          </a:xfrm>
          <a:prstGeom prst="rect">
            <a:avLst/>
          </a:prstGeom>
        </p:spPr>
        <p:txBody>
          <a:bodyPr vert="horz" lIns="91440" tIns="45720" rIns="91440" bIns="45720" rtlCol="0" anchor="ctr">
            <a:noAutofit/>
          </a:bodyPr>
          <a:lstStyle/>
          <a:p>
            <a:r>
              <a:rPr lang="pt-BR" dirty="0"/>
              <a:t>Clique para editar o estilo do título mestre</a:t>
            </a:r>
          </a:p>
        </p:txBody>
      </p:sp>
      <p:sp>
        <p:nvSpPr>
          <p:cNvPr id="3" name="Espaço Reservado para Texto 2"/>
          <p:cNvSpPr>
            <a:spLocks noGrp="1"/>
          </p:cNvSpPr>
          <p:nvPr>
            <p:ph type="body" idx="1"/>
          </p:nvPr>
        </p:nvSpPr>
        <p:spPr>
          <a:xfrm>
            <a:off x="119336" y="1600201"/>
            <a:ext cx="11809312" cy="4709119"/>
          </a:xfrm>
          <a:prstGeom prst="rect">
            <a:avLst/>
          </a:prstGeom>
        </p:spPr>
        <p:txBody>
          <a:bodyPr vert="horz" lIns="91440" tIns="45720" rIns="91440" bIns="45720" rtlCol="0">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71490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3600" b="1" kern="1200">
          <a:solidFill>
            <a:schemeClr val="tx1">
              <a:lumMod val="50000"/>
              <a:lumOff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50000"/>
              <a:lumOff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Cloud </a:t>
            </a:r>
            <a:r>
              <a:rPr lang="pt-BR" sz="2800" dirty="0" err="1"/>
              <a:t>Computing</a:t>
            </a:r>
            <a:endParaRPr lang="pt-BR" sz="2800" dirty="0"/>
          </a:p>
        </p:txBody>
      </p:sp>
      <p:pic>
        <p:nvPicPr>
          <p:cNvPr id="5" name="Imagem 4" descr="Linha do tempo&#10;&#10;Descrição gerada automaticamente com confiança média">
            <a:extLst>
              <a:ext uri="{FF2B5EF4-FFF2-40B4-BE49-F238E27FC236}">
                <a16:creationId xmlns:a16="http://schemas.microsoft.com/office/drawing/2014/main" id="{81101753-7179-4F0D-B649-FD69607FE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619" y="1201783"/>
            <a:ext cx="8757745" cy="4849601"/>
          </a:xfrm>
          <a:prstGeom prst="rect">
            <a:avLst/>
          </a:prstGeom>
        </p:spPr>
      </p:pic>
    </p:spTree>
    <p:extLst>
      <p:ext uri="{BB962C8B-B14F-4D97-AF65-F5344CB8AC3E}">
        <p14:creationId xmlns:p14="http://schemas.microsoft.com/office/powerpoint/2010/main" val="1124802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Cloud </a:t>
            </a:r>
            <a:r>
              <a:rPr lang="pt-BR" sz="2800" dirty="0" err="1"/>
              <a:t>Computing</a:t>
            </a:r>
            <a:endParaRPr lang="pt-BR" sz="2800" dirty="0"/>
          </a:p>
        </p:txBody>
      </p:sp>
      <p:sp>
        <p:nvSpPr>
          <p:cNvPr id="2" name="CaixaDeTexto 1">
            <a:extLst>
              <a:ext uri="{FF2B5EF4-FFF2-40B4-BE49-F238E27FC236}">
                <a16:creationId xmlns:a16="http://schemas.microsoft.com/office/drawing/2014/main" id="{65D1C223-097C-4FC0-BAB7-074F39009F1C}"/>
              </a:ext>
            </a:extLst>
          </p:cNvPr>
          <p:cNvSpPr txBox="1"/>
          <p:nvPr/>
        </p:nvSpPr>
        <p:spPr>
          <a:xfrm>
            <a:off x="1138718" y="1241281"/>
            <a:ext cx="10512175" cy="3970318"/>
          </a:xfrm>
          <a:prstGeom prst="rect">
            <a:avLst/>
          </a:prstGeom>
          <a:noFill/>
        </p:spPr>
        <p:txBody>
          <a:bodyPr wrap="square" rtlCol="0">
            <a:spAutoFit/>
          </a:bodyPr>
          <a:lstStyle/>
          <a:p>
            <a:r>
              <a:rPr lang="pt-BR" b="1" dirty="0"/>
              <a:t>INFRAESTRUTURA COMO UM SERVIÇO</a:t>
            </a:r>
            <a:r>
              <a:rPr lang="pt-BR" dirty="0"/>
              <a:t>:  </a:t>
            </a:r>
          </a:p>
          <a:p>
            <a:endParaRPr lang="pt-BR" dirty="0"/>
          </a:p>
          <a:p>
            <a:r>
              <a:rPr lang="pt-BR" dirty="0"/>
              <a:t>Com a </a:t>
            </a:r>
            <a:r>
              <a:rPr lang="pt-BR" b="1" dirty="0"/>
              <a:t>IaaS</a:t>
            </a:r>
            <a:r>
              <a:rPr lang="pt-BR" dirty="0"/>
              <a:t> (do inglês, </a:t>
            </a:r>
            <a:r>
              <a:rPr lang="pt-BR" dirty="0" err="1"/>
              <a:t>Infrastructure</a:t>
            </a:r>
            <a:r>
              <a:rPr lang="pt-BR" dirty="0"/>
              <a:t> as a Service), o consumidor tem acesso à infraestrutura de nuvem subjacente. A IaaS proporciona máquinas virtuais e outros hardwares abstratos e sistemas operacionais, que podem ser controlados por meio da interface de programação de aplicação (API, do inglês, </a:t>
            </a:r>
            <a:r>
              <a:rPr lang="pt-BR" dirty="0" err="1"/>
              <a:t>Application</a:t>
            </a:r>
            <a:r>
              <a:rPr lang="pt-BR" dirty="0"/>
              <a:t> </a:t>
            </a:r>
            <a:r>
              <a:rPr lang="pt-BR" dirty="0" err="1"/>
              <a:t>Programming</a:t>
            </a:r>
            <a:r>
              <a:rPr lang="pt-BR" dirty="0"/>
              <a:t> Interface). </a:t>
            </a:r>
          </a:p>
          <a:p>
            <a:endParaRPr lang="pt-BR" dirty="0"/>
          </a:p>
          <a:p>
            <a:r>
              <a:rPr lang="pt-BR" dirty="0"/>
              <a:t>A IaaS oferece ao cliente processamento, armazenamento, redes e recursos de computação fundamentais, de modo que ele esteja apto a implantar e executar um software arbitrário, que pode incluir sistemas operacionais e aplicações. </a:t>
            </a:r>
          </a:p>
          <a:p>
            <a:endParaRPr lang="pt-BR" dirty="0"/>
          </a:p>
          <a:p>
            <a:r>
              <a:rPr lang="pt-BR" dirty="0"/>
              <a:t>A IaaS possibilita aos consumidores combinar serviços de computação básica, como operações estatísticas e armazenamento de dados, a fim de construírem sistemas de computador altamente adaptáveis. O </a:t>
            </a:r>
            <a:r>
              <a:rPr lang="pt-BR" b="1" dirty="0" err="1"/>
              <a:t>Amazon</a:t>
            </a:r>
            <a:r>
              <a:rPr lang="pt-BR" b="1" dirty="0"/>
              <a:t> </a:t>
            </a:r>
            <a:r>
              <a:rPr lang="pt-BR" b="1" dirty="0" err="1"/>
              <a:t>Elastic</a:t>
            </a:r>
            <a:r>
              <a:rPr lang="pt-BR" b="1" dirty="0"/>
              <a:t> Compute Cloud</a:t>
            </a:r>
            <a:r>
              <a:rPr lang="pt-BR" dirty="0"/>
              <a:t> (</a:t>
            </a:r>
            <a:r>
              <a:rPr lang="pt-BR" dirty="0" err="1"/>
              <a:t>Amazon</a:t>
            </a:r>
            <a:r>
              <a:rPr lang="pt-BR" dirty="0"/>
              <a:t> EC2) e o </a:t>
            </a:r>
            <a:r>
              <a:rPr lang="pt-BR" b="1" dirty="0"/>
              <a:t>Windows Azure </a:t>
            </a:r>
            <a:r>
              <a:rPr lang="pt-BR" dirty="0"/>
              <a:t>são exemplos de IaaS..</a:t>
            </a:r>
          </a:p>
        </p:txBody>
      </p:sp>
    </p:spTree>
    <p:extLst>
      <p:ext uri="{BB962C8B-B14F-4D97-AF65-F5344CB8AC3E}">
        <p14:creationId xmlns:p14="http://schemas.microsoft.com/office/powerpoint/2010/main" val="299533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Cloud </a:t>
            </a:r>
            <a:r>
              <a:rPr lang="pt-BR" sz="2800" dirty="0" err="1"/>
              <a:t>Computing</a:t>
            </a:r>
            <a:endParaRPr lang="pt-BR" sz="2800" dirty="0"/>
          </a:p>
        </p:txBody>
      </p:sp>
      <p:pic>
        <p:nvPicPr>
          <p:cNvPr id="5" name="Imagem 4" descr="Interface gráfica do usuário, Aplicativo&#10;&#10;Descrição gerada automaticamente">
            <a:extLst>
              <a:ext uri="{FF2B5EF4-FFF2-40B4-BE49-F238E27FC236}">
                <a16:creationId xmlns:a16="http://schemas.microsoft.com/office/drawing/2014/main" id="{281DF155-75DB-4B56-9255-15395CBC4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6936" y="648096"/>
            <a:ext cx="6611112" cy="5983057"/>
          </a:xfrm>
          <a:prstGeom prst="rect">
            <a:avLst/>
          </a:prstGeom>
        </p:spPr>
      </p:pic>
    </p:spTree>
    <p:extLst>
      <p:ext uri="{BB962C8B-B14F-4D97-AF65-F5344CB8AC3E}">
        <p14:creationId xmlns:p14="http://schemas.microsoft.com/office/powerpoint/2010/main" val="330106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Elementos essenciais em Cloud </a:t>
            </a:r>
            <a:r>
              <a:rPr lang="pt-BR" sz="2800" dirty="0" err="1"/>
              <a:t>Computing</a:t>
            </a:r>
            <a:endParaRPr lang="pt-BR" sz="2800" dirty="0"/>
          </a:p>
        </p:txBody>
      </p:sp>
      <p:sp>
        <p:nvSpPr>
          <p:cNvPr id="2" name="CaixaDeTexto 1">
            <a:extLst>
              <a:ext uri="{FF2B5EF4-FFF2-40B4-BE49-F238E27FC236}">
                <a16:creationId xmlns:a16="http://schemas.microsoft.com/office/drawing/2014/main" id="{65D1C223-097C-4FC0-BAB7-074F39009F1C}"/>
              </a:ext>
            </a:extLst>
          </p:cNvPr>
          <p:cNvSpPr txBox="1"/>
          <p:nvPr/>
        </p:nvSpPr>
        <p:spPr>
          <a:xfrm>
            <a:off x="1087348" y="2135133"/>
            <a:ext cx="10512175" cy="2585323"/>
          </a:xfrm>
          <a:prstGeom prst="rect">
            <a:avLst/>
          </a:prstGeom>
          <a:noFill/>
        </p:spPr>
        <p:txBody>
          <a:bodyPr wrap="square" rtlCol="0">
            <a:spAutoFit/>
          </a:bodyPr>
          <a:lstStyle/>
          <a:p>
            <a:r>
              <a:rPr lang="pt-BR" dirty="0"/>
              <a:t>A NIST SP-800-145 (The NIST </a:t>
            </a:r>
            <a:r>
              <a:rPr lang="pt-BR" dirty="0" err="1"/>
              <a:t>Definition</a:t>
            </a:r>
            <a:r>
              <a:rPr lang="pt-BR" dirty="0"/>
              <a:t> </a:t>
            </a:r>
            <a:r>
              <a:rPr lang="pt-BR" dirty="0" err="1"/>
              <a:t>of</a:t>
            </a:r>
            <a:r>
              <a:rPr lang="pt-BR" dirty="0"/>
              <a:t> Cloud </a:t>
            </a:r>
            <a:r>
              <a:rPr lang="pt-BR" dirty="0" err="1"/>
              <a:t>Computing</a:t>
            </a:r>
            <a:r>
              <a:rPr lang="pt-BR" dirty="0"/>
              <a:t>) especifica que a computação em nuvem é composta por:</a:t>
            </a:r>
          </a:p>
          <a:p>
            <a:endParaRPr lang="pt-BR" dirty="0"/>
          </a:p>
          <a:p>
            <a:pPr marL="285750" indent="-285750">
              <a:buFont typeface="Arial" panose="020B0604020202020204" pitchFamily="34" charset="0"/>
              <a:buChar char="•"/>
            </a:pPr>
            <a:r>
              <a:rPr lang="pt-BR" b="1" dirty="0"/>
              <a:t>cinco</a:t>
            </a:r>
            <a:r>
              <a:rPr lang="pt-BR" dirty="0"/>
              <a:t> características essenciais </a:t>
            </a:r>
          </a:p>
          <a:p>
            <a:pPr marL="285750" indent="-285750">
              <a:buFont typeface="Arial" panose="020B0604020202020204" pitchFamily="34" charset="0"/>
              <a:buChar char="•"/>
            </a:pPr>
            <a:endParaRPr lang="pt-BR" b="1" dirty="0"/>
          </a:p>
          <a:p>
            <a:pPr marL="285750" indent="-285750">
              <a:buFont typeface="Arial" panose="020B0604020202020204" pitchFamily="34" charset="0"/>
              <a:buChar char="•"/>
            </a:pPr>
            <a:r>
              <a:rPr lang="pt-BR" b="1" dirty="0"/>
              <a:t>três</a:t>
            </a:r>
            <a:r>
              <a:rPr lang="pt-BR" dirty="0"/>
              <a:t> modelos de serviço </a:t>
            </a:r>
          </a:p>
          <a:p>
            <a:pPr marL="285750" indent="-285750">
              <a:buFont typeface="Arial" panose="020B0604020202020204" pitchFamily="34" charset="0"/>
              <a:buChar char="•"/>
            </a:pPr>
            <a:endParaRPr lang="pt-BR" b="1" dirty="0"/>
          </a:p>
          <a:p>
            <a:pPr marL="285750" indent="-285750">
              <a:buFont typeface="Arial" panose="020B0604020202020204" pitchFamily="34" charset="0"/>
              <a:buChar char="•"/>
            </a:pPr>
            <a:r>
              <a:rPr lang="pt-BR" b="1" dirty="0"/>
              <a:t>quatro</a:t>
            </a:r>
            <a:r>
              <a:rPr lang="pt-BR" dirty="0"/>
              <a:t> modelos de desenvolvimento. </a:t>
            </a:r>
          </a:p>
          <a:p>
            <a:endParaRPr lang="pt-BR" dirty="0"/>
          </a:p>
        </p:txBody>
      </p:sp>
    </p:spTree>
    <p:extLst>
      <p:ext uri="{BB962C8B-B14F-4D97-AF65-F5344CB8AC3E}">
        <p14:creationId xmlns:p14="http://schemas.microsoft.com/office/powerpoint/2010/main" val="332968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908C117-4B1F-4BE6-B4ED-0E97B371B1E7}"/>
              </a:ext>
            </a:extLst>
          </p:cNvPr>
          <p:cNvPicPr>
            <a:picLocks noChangeAspect="1"/>
          </p:cNvPicPr>
          <p:nvPr/>
        </p:nvPicPr>
        <p:blipFill>
          <a:blip r:embed="rId3"/>
          <a:stretch>
            <a:fillRect/>
          </a:stretch>
        </p:blipFill>
        <p:spPr>
          <a:xfrm>
            <a:off x="1204126" y="1070440"/>
            <a:ext cx="8807219" cy="5399192"/>
          </a:xfrm>
          <a:prstGeom prst="rect">
            <a:avLst/>
          </a:prstGeom>
        </p:spPr>
      </p:pic>
      <p:sp>
        <p:nvSpPr>
          <p:cNvPr id="3" name="Título 2"/>
          <p:cNvSpPr>
            <a:spLocks noGrp="1"/>
          </p:cNvSpPr>
          <p:nvPr>
            <p:ph type="title"/>
          </p:nvPr>
        </p:nvSpPr>
        <p:spPr>
          <a:xfrm>
            <a:off x="1487487" y="548680"/>
            <a:ext cx="8240499" cy="653103"/>
          </a:xfrm>
        </p:spPr>
        <p:txBody>
          <a:bodyPr/>
          <a:lstStyle/>
          <a:p>
            <a:pPr algn="l"/>
            <a:r>
              <a:rPr lang="pt-BR" sz="2800" dirty="0"/>
              <a:t>Elementos essenciais em Cloud </a:t>
            </a:r>
            <a:r>
              <a:rPr lang="pt-BR" sz="2800" dirty="0" err="1"/>
              <a:t>Computing</a:t>
            </a:r>
            <a:endParaRPr lang="pt-BR" sz="2800" dirty="0"/>
          </a:p>
        </p:txBody>
      </p:sp>
    </p:spTree>
    <p:extLst>
      <p:ext uri="{BB962C8B-B14F-4D97-AF65-F5344CB8AC3E}">
        <p14:creationId xmlns:p14="http://schemas.microsoft.com/office/powerpoint/2010/main" val="87871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Características essenciais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934743" y="1616330"/>
            <a:ext cx="10147785" cy="4247317"/>
          </a:xfrm>
          <a:prstGeom prst="rect">
            <a:avLst/>
          </a:prstGeom>
          <a:noFill/>
        </p:spPr>
        <p:txBody>
          <a:bodyPr wrap="square" rtlCol="0">
            <a:spAutoFit/>
          </a:bodyPr>
          <a:lstStyle/>
          <a:p>
            <a:pPr marL="285750" indent="-285750">
              <a:buFont typeface="Arial" panose="020B0604020202020204" pitchFamily="34" charset="0"/>
              <a:buChar char="•"/>
            </a:pPr>
            <a:r>
              <a:rPr lang="pt-BR" b="1" dirty="0"/>
              <a:t>Acesso abrangente à rede</a:t>
            </a:r>
            <a:r>
              <a:rPr lang="pt-BR" dirty="0"/>
              <a:t>: as capacidades estão disponíveis na rede e são acessadas por meio de mecanismos padrão que promovem o uso por plataformas heterogêneas </a:t>
            </a:r>
            <a:r>
              <a:rPr lang="pt-BR" dirty="0" err="1"/>
              <a:t>thin</a:t>
            </a:r>
            <a:r>
              <a:rPr lang="pt-BR" dirty="0"/>
              <a:t> ou </a:t>
            </a:r>
            <a:r>
              <a:rPr lang="pt-BR" dirty="0" err="1"/>
              <a:t>thick</a:t>
            </a:r>
            <a:r>
              <a:rPr lang="pt-BR" dirty="0"/>
              <a:t> </a:t>
            </a:r>
            <a:r>
              <a:rPr lang="pt-BR" dirty="0" err="1"/>
              <a:t>client</a:t>
            </a:r>
            <a:r>
              <a:rPr lang="pt-BR" dirty="0"/>
              <a:t> (por exemplo, telefones celulares, laptops e tablets), bem como outros serviços de software tradicionais ou baseados na nuvem.</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Elasticidade rápida</a:t>
            </a:r>
            <a:r>
              <a:rPr lang="pt-BR" dirty="0"/>
              <a:t>: a computação em nuvem possibilita a capacidade de expandir e reduzir recursos de acordo com sua necessidade de serviço específica. Por exemplo, você pode precisar de um grande número de recursos de servidor para a duração de uma tarefa específica. Pode-se então liberar esses recursos até a conclusão da tarefa.</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Serviço mensurado</a:t>
            </a:r>
            <a:r>
              <a:rPr lang="pt-BR" dirty="0"/>
              <a:t>: o sistema de nuvem controla e otimiza automaticamente o uso de recursos pelo nivelamento de uma capacidade de medição em algum nível de abstração apropriado ao tipo e serviço (por exemplo, armazenamento, processamento, banda larga e contas ativas de usuário). O uso de recursos pode ser monitorado, controlado e relatado, proporcionando transparência tanto ao provedor quanto ao consumidor do serviço utilizado.</a:t>
            </a:r>
          </a:p>
        </p:txBody>
      </p:sp>
    </p:spTree>
    <p:extLst>
      <p:ext uri="{BB962C8B-B14F-4D97-AF65-F5344CB8AC3E}">
        <p14:creationId xmlns:p14="http://schemas.microsoft.com/office/powerpoint/2010/main" val="418767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Características essenciais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916455" y="1945514"/>
            <a:ext cx="10147785" cy="3693319"/>
          </a:xfrm>
          <a:prstGeom prst="rect">
            <a:avLst/>
          </a:prstGeom>
          <a:noFill/>
        </p:spPr>
        <p:txBody>
          <a:bodyPr wrap="square" rtlCol="0">
            <a:spAutoFit/>
          </a:bodyPr>
          <a:lstStyle/>
          <a:p>
            <a:pPr marL="285750" indent="-285750">
              <a:buFont typeface="Arial" panose="020B0604020202020204" pitchFamily="34" charset="0"/>
              <a:buChar char="•"/>
            </a:pPr>
            <a:r>
              <a:rPr lang="pt-BR" b="1" dirty="0"/>
              <a:t>Autoatendimento sob demanda</a:t>
            </a:r>
            <a:r>
              <a:rPr lang="pt-BR" dirty="0"/>
              <a:t>: um consumidor pode provisionar unilateralmente as capacidades de computação, como tempo de atendimento e armazenamento em rede, conforme for automaticamente preciso, sem requerer uma interação humana com cada provedor de atendimento. Por conta de o  atendimento ser sob demanda, os recursos não são partes permanentes de sua infraestrutura de TI.</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Agrupamento de recursos</a:t>
            </a:r>
            <a:r>
              <a:rPr lang="pt-BR" dirty="0"/>
              <a:t>: os recursos do provedor são agrupados para servir consumidores múltiplos usando um modelo </a:t>
            </a:r>
            <a:r>
              <a:rPr lang="pt-BR" dirty="0" err="1"/>
              <a:t>multilocatário</a:t>
            </a:r>
            <a:r>
              <a:rPr lang="pt-BR" dirty="0"/>
              <a:t>, com recursos físicos diferentes e virtuais dinamicamente atribuídos e não atribuídos de acordo com a demanda do consumidor. Há um grau de uma independência local em que o consumidor geralmente não tem controle ou conhecimento sobre o local exato dos recursos  </a:t>
            </a:r>
            <a:r>
              <a:rPr lang="pt-BR" dirty="0" err="1"/>
              <a:t>roporcionados</a:t>
            </a:r>
            <a:r>
              <a:rPr lang="pt-BR" dirty="0"/>
              <a:t>, mas pode ser apto a especificar o local em um nível mais alto de abstração (por exemplo, país, estado ou datacenter). Os exemplos de recursos incluem armazenamento,  processamento, memória, banda larga de rede e máquinas virtuais. Mesmo as nuvens privadas tendem a agrupar recursos entre diferentes partes da mesma organização.</a:t>
            </a:r>
          </a:p>
        </p:txBody>
      </p:sp>
    </p:spTree>
    <p:extLst>
      <p:ext uri="{BB962C8B-B14F-4D97-AF65-F5344CB8AC3E}">
        <p14:creationId xmlns:p14="http://schemas.microsoft.com/office/powerpoint/2010/main" val="3842064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Modelos de serviço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916455" y="1945514"/>
            <a:ext cx="10147785" cy="2308324"/>
          </a:xfrm>
          <a:prstGeom prst="rect">
            <a:avLst/>
          </a:prstGeom>
          <a:noFill/>
        </p:spPr>
        <p:txBody>
          <a:bodyPr wrap="square" rtlCol="0">
            <a:spAutoFit/>
          </a:bodyPr>
          <a:lstStyle/>
          <a:p>
            <a:pPr marL="285750" indent="-285750">
              <a:buFont typeface="Arial" panose="020B0604020202020204" pitchFamily="34" charset="0"/>
              <a:buChar char="•"/>
            </a:pPr>
            <a:r>
              <a:rPr lang="pt-BR" b="1" dirty="0"/>
              <a:t>Software como um serviço (SaaS): </a:t>
            </a:r>
            <a:r>
              <a:rPr lang="pt-BR" dirty="0"/>
              <a:t>proporciona serviço aos consumidores na forma de software, especificamente um software de aplicação, executando e sendo acessível na nuvem.</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Plataforma como um serviço (PaaS): </a:t>
            </a:r>
            <a:r>
              <a:rPr lang="pt-BR" dirty="0"/>
              <a:t>proporciona serviço para consumidores na forma de uma plataforma em que as aplicações do consumidor possam ser executadas.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Infraestrutura como um serviço (IaaS): </a:t>
            </a:r>
            <a:r>
              <a:rPr lang="pt-BR" dirty="0"/>
              <a:t>fornece acesso ao consumidor à infraestrutura de base da nuvem.</a:t>
            </a:r>
          </a:p>
        </p:txBody>
      </p:sp>
    </p:spTree>
    <p:extLst>
      <p:ext uri="{BB962C8B-B14F-4D97-AF65-F5344CB8AC3E}">
        <p14:creationId xmlns:p14="http://schemas.microsoft.com/office/powerpoint/2010/main" val="2686895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Modelos de serviço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870735" y="1360298"/>
            <a:ext cx="10147785" cy="2308324"/>
          </a:xfrm>
          <a:prstGeom prst="rect">
            <a:avLst/>
          </a:prstGeom>
          <a:noFill/>
        </p:spPr>
        <p:txBody>
          <a:bodyPr wrap="square" rtlCol="0">
            <a:spAutoFit/>
          </a:bodyPr>
          <a:lstStyle/>
          <a:p>
            <a:pPr marL="285750" indent="-285750">
              <a:buFont typeface="Arial" panose="020B0604020202020204" pitchFamily="34" charset="0"/>
              <a:buChar char="•"/>
            </a:pPr>
            <a:r>
              <a:rPr lang="pt-BR" b="1" dirty="0"/>
              <a:t>Software como um serviço (SaaS): </a:t>
            </a:r>
            <a:r>
              <a:rPr lang="pt-BR" dirty="0"/>
              <a:t>proporciona serviço aos consumidores na forma de software, especificamente um software de aplicação, executando e sendo acessível na nuvem.</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Plataforma como um serviço (PaaS): </a:t>
            </a:r>
            <a:r>
              <a:rPr lang="pt-BR" dirty="0"/>
              <a:t>proporciona serviço para consumidores na forma de uma plataforma em que as aplicações do consumidor possam ser executadas.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Infraestrutura como um serviço (IaaS): </a:t>
            </a:r>
            <a:r>
              <a:rPr lang="pt-BR" dirty="0"/>
              <a:t>fornece acesso ao consumidor à infraestrutura de base da nuvem.</a:t>
            </a:r>
          </a:p>
        </p:txBody>
      </p:sp>
      <p:pic>
        <p:nvPicPr>
          <p:cNvPr id="5" name="Imagem 4">
            <a:extLst>
              <a:ext uri="{FF2B5EF4-FFF2-40B4-BE49-F238E27FC236}">
                <a16:creationId xmlns:a16="http://schemas.microsoft.com/office/drawing/2014/main" id="{68914DFF-EE7C-4F1F-9F93-BF6FB7E3AD75}"/>
              </a:ext>
            </a:extLst>
          </p:cNvPr>
          <p:cNvPicPr>
            <a:picLocks noChangeAspect="1"/>
          </p:cNvPicPr>
          <p:nvPr/>
        </p:nvPicPr>
        <p:blipFill>
          <a:blip r:embed="rId3"/>
          <a:stretch>
            <a:fillRect/>
          </a:stretch>
        </p:blipFill>
        <p:spPr>
          <a:xfrm>
            <a:off x="1269276" y="3668621"/>
            <a:ext cx="6265380" cy="2779465"/>
          </a:xfrm>
          <a:prstGeom prst="rect">
            <a:avLst/>
          </a:prstGeom>
        </p:spPr>
      </p:pic>
      <p:pic>
        <p:nvPicPr>
          <p:cNvPr id="7" name="Imagem 6">
            <a:extLst>
              <a:ext uri="{FF2B5EF4-FFF2-40B4-BE49-F238E27FC236}">
                <a16:creationId xmlns:a16="http://schemas.microsoft.com/office/drawing/2014/main" id="{BAD115C6-BDA4-4014-8A3E-862B7F0C6AEA}"/>
              </a:ext>
            </a:extLst>
          </p:cNvPr>
          <p:cNvPicPr>
            <a:picLocks noChangeAspect="1"/>
          </p:cNvPicPr>
          <p:nvPr/>
        </p:nvPicPr>
        <p:blipFill>
          <a:blip r:embed="rId4"/>
          <a:stretch>
            <a:fillRect/>
          </a:stretch>
        </p:blipFill>
        <p:spPr>
          <a:xfrm>
            <a:off x="7695452" y="3668621"/>
            <a:ext cx="3003027" cy="2665478"/>
          </a:xfrm>
          <a:prstGeom prst="rect">
            <a:avLst/>
          </a:prstGeom>
        </p:spPr>
      </p:pic>
    </p:spTree>
    <p:extLst>
      <p:ext uri="{BB962C8B-B14F-4D97-AF65-F5344CB8AC3E}">
        <p14:creationId xmlns:p14="http://schemas.microsoft.com/office/powerpoint/2010/main" val="107114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Modelos de Implantação em Cloud </a:t>
            </a:r>
            <a:r>
              <a:rPr lang="pt-BR" sz="2800" dirty="0" err="1"/>
              <a:t>Computing</a:t>
            </a:r>
            <a:endParaRPr lang="pt-BR" sz="2800" dirty="0"/>
          </a:p>
        </p:txBody>
      </p:sp>
      <p:pic>
        <p:nvPicPr>
          <p:cNvPr id="6" name="Imagem 5" descr="Diagrama&#10;&#10;Descrição gerada automaticamente">
            <a:extLst>
              <a:ext uri="{FF2B5EF4-FFF2-40B4-BE49-F238E27FC236}">
                <a16:creationId xmlns:a16="http://schemas.microsoft.com/office/drawing/2014/main" id="{6CB2D0AC-A34D-4484-9C45-50C8B381E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817" y="1220494"/>
            <a:ext cx="8595368" cy="5226595"/>
          </a:xfrm>
          <a:prstGeom prst="rect">
            <a:avLst/>
          </a:prstGeom>
        </p:spPr>
      </p:pic>
    </p:spTree>
    <p:extLst>
      <p:ext uri="{BB962C8B-B14F-4D97-AF65-F5344CB8AC3E}">
        <p14:creationId xmlns:p14="http://schemas.microsoft.com/office/powerpoint/2010/main" val="316199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Modelos de Implantação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841373" y="1934943"/>
            <a:ext cx="10147785" cy="2862322"/>
          </a:xfrm>
          <a:prstGeom prst="rect">
            <a:avLst/>
          </a:prstGeom>
          <a:noFill/>
        </p:spPr>
        <p:txBody>
          <a:bodyPr wrap="square" rtlCol="0">
            <a:spAutoFit/>
          </a:bodyPr>
          <a:lstStyle/>
          <a:p>
            <a:pPr marL="285750" indent="-285750">
              <a:buFont typeface="Arial" panose="020B0604020202020204" pitchFamily="34" charset="0"/>
              <a:buChar char="•"/>
            </a:pPr>
            <a:r>
              <a:rPr lang="pt-BR" b="1" dirty="0"/>
              <a:t>Nuvem pública</a:t>
            </a:r>
            <a:r>
              <a:rPr lang="pt-BR" dirty="0"/>
              <a:t>: a infraestrutura da nuvem fica disponível ao público geral ou ao grupo da grande indústria, além de ser de propriedade da organização que vende serviços em nuvem. O provedor de nuvem é responsável tanto pela infraestrutura da nuvem como pelo controle de dados e pelas operações dentro dela. A principal vantagem da nuvem pública é o custo. A organização que assina paga somente pelos serviços e recursos de que precisa e pode ajustá-los conforme for preciso. Ademais, o assinante reduz bastante a despesa geral de gerenciamento. A preocupação principal é com a segurança. Todavia, existe uma série de nuvens públicas que demonstraram um forte controle de segurança e, de fato, tais provedores podem ter mais recursos e expertise para dedicar à segurança que estaria disponível na nuvem privada.</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151627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Cloud </a:t>
            </a:r>
            <a:r>
              <a:rPr lang="pt-BR" sz="2800" dirty="0" err="1"/>
              <a:t>Computing</a:t>
            </a:r>
            <a:endParaRPr lang="pt-BR" sz="2800" dirty="0"/>
          </a:p>
        </p:txBody>
      </p:sp>
      <p:sp>
        <p:nvSpPr>
          <p:cNvPr id="7" name="CaixaDeTexto 6">
            <a:extLst>
              <a:ext uri="{FF2B5EF4-FFF2-40B4-BE49-F238E27FC236}">
                <a16:creationId xmlns:a16="http://schemas.microsoft.com/office/drawing/2014/main" id="{F8F5AB34-D7B4-478A-90EB-D9D5AFB07715}"/>
              </a:ext>
            </a:extLst>
          </p:cNvPr>
          <p:cNvSpPr txBox="1"/>
          <p:nvPr/>
        </p:nvSpPr>
        <p:spPr>
          <a:xfrm>
            <a:off x="1860331" y="1201783"/>
            <a:ext cx="9513063" cy="3416320"/>
          </a:xfrm>
          <a:prstGeom prst="rect">
            <a:avLst/>
          </a:prstGeom>
          <a:noFill/>
        </p:spPr>
        <p:txBody>
          <a:bodyPr wrap="square" rtlCol="0">
            <a:spAutoFit/>
          </a:bodyPr>
          <a:lstStyle/>
          <a:p>
            <a:endParaRPr lang="pt-BR" dirty="0"/>
          </a:p>
          <a:p>
            <a:r>
              <a:rPr lang="pt-BR" dirty="0"/>
              <a:t>Embora os conceitos gerais para computação em nuvem remontem à década de 1950, os serviços de computação em nuvem tornaram-se disponíveis pela primeira vez nos anos 2000, direcionados sobretudo a grandes empresas. </a:t>
            </a:r>
          </a:p>
          <a:p>
            <a:endParaRPr lang="pt-BR" dirty="0"/>
          </a:p>
          <a:p>
            <a:r>
              <a:rPr lang="pt-BR" dirty="0"/>
              <a:t>Desde então, a computação em nuvem expandiu-se para pequenos e médios negócios e mais recentemente tem chegado aos consumidores. </a:t>
            </a:r>
          </a:p>
          <a:p>
            <a:r>
              <a:rPr lang="pt-BR" dirty="0"/>
              <a:t>O iCloud da Apple foi o primeiro a ser lançado, em 2012, e obteve 20 milhões de usuários, uma semana depois do lançamento. </a:t>
            </a:r>
          </a:p>
          <a:p>
            <a:endParaRPr lang="pt-BR" dirty="0"/>
          </a:p>
          <a:p>
            <a:r>
              <a:rPr lang="pt-BR" dirty="0"/>
              <a:t>O </a:t>
            </a:r>
            <a:r>
              <a:rPr lang="pt-BR" dirty="0" err="1"/>
              <a:t>Evernote</a:t>
            </a:r>
            <a:r>
              <a:rPr lang="pt-BR" dirty="0"/>
              <a:t>, o serviço de arquivamento e ferramenta de notas em nuvem, lançado em 2008, atingiu 100 milhões de usuários em menos de 6 anos. </a:t>
            </a:r>
          </a:p>
        </p:txBody>
      </p:sp>
    </p:spTree>
    <p:extLst>
      <p:ext uri="{BB962C8B-B14F-4D97-AF65-F5344CB8AC3E}">
        <p14:creationId xmlns:p14="http://schemas.microsoft.com/office/powerpoint/2010/main" val="257385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Modelos de Implantação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824595" y="1762970"/>
            <a:ext cx="10147785" cy="2031325"/>
          </a:xfrm>
          <a:prstGeom prst="rect">
            <a:avLst/>
          </a:prstGeom>
          <a:noFill/>
        </p:spPr>
        <p:txBody>
          <a:bodyPr wrap="square" rtlCol="0">
            <a:spAutoFit/>
          </a:bodyPr>
          <a:lstStyle/>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Nuvem privada</a:t>
            </a:r>
            <a:r>
              <a:rPr lang="pt-BR" dirty="0"/>
              <a:t>: uma nuvem privada é uma infraestrutura de nuvem implementada dentro de um ambiente de TI interno da organização. A organização pode escolher administrar a nuvem por si ou contratar a função de gerenciamento terceirizada. Além disso, os servidores da nuvem e os dispositivos de armazenamento podem existir dentro ou fora da instalação. O motivo fundamental para optar por uma nuvem privada é a segurança. A infraestrutura da nuvem privada oferece controles mais rigorosos sobre a localização geográfica do armazenamento de dados e outros aspectos de segurança</a:t>
            </a:r>
            <a:r>
              <a:rPr lang="pt-BR" b="1" dirty="0"/>
              <a:t>.</a:t>
            </a:r>
            <a:endParaRPr lang="pt-BR" dirty="0"/>
          </a:p>
        </p:txBody>
      </p:sp>
    </p:spTree>
    <p:extLst>
      <p:ext uri="{BB962C8B-B14F-4D97-AF65-F5344CB8AC3E}">
        <p14:creationId xmlns:p14="http://schemas.microsoft.com/office/powerpoint/2010/main" val="2134804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Modelos de Implantação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824596" y="1846859"/>
            <a:ext cx="10696425" cy="3970318"/>
          </a:xfrm>
          <a:prstGeom prst="rect">
            <a:avLst/>
          </a:prstGeom>
          <a:noFill/>
        </p:spPr>
        <p:txBody>
          <a:bodyPr wrap="square" rtlCol="0">
            <a:spAutoFit/>
          </a:bodyPr>
          <a:lstStyle/>
          <a:p>
            <a:pPr marL="285750" indent="-285750">
              <a:buFont typeface="Arial" panose="020B0604020202020204" pitchFamily="34" charset="0"/>
              <a:buChar char="•"/>
            </a:pPr>
            <a:r>
              <a:rPr lang="pt-BR" b="1" dirty="0"/>
              <a:t>Nuvem comunitária</a:t>
            </a:r>
            <a:r>
              <a:rPr lang="pt-BR" dirty="0"/>
              <a:t>: uma nuvem comunitária compartilha características das nuvens públicas e privadas. Como uma nuvem privada, uma nuvem comunitária não está aberta a qualquer assinante. Como uma nuvem pública, os recursos da nuvem são compartilhados entre uma série de organizações independentes. As organizações que compartilham a nuvem comunitária têm requisitos similares e, em geral, uma necessidade de trocar dados umas com as outras. Um exemplo de um segmento que está explorando o conceito de nuvem comunitária é o ramo da assistência médica. Uma nuvem comunitária pode ser implementada para obedecer a privacidade governamental e outras regulações. </a:t>
            </a:r>
          </a:p>
          <a:p>
            <a:pPr marL="285750" indent="-285750">
              <a:buFont typeface="Arial" panose="020B0604020202020204" pitchFamily="34" charset="0"/>
              <a:buChar char="•"/>
            </a:pPr>
            <a:endParaRPr lang="pt-BR" dirty="0"/>
          </a:p>
          <a:p>
            <a:r>
              <a:rPr lang="pt-BR" dirty="0"/>
              <a:t>Os participantes da comunidade podem trocar dados de um modo controlado. A infraestrutura da nuvem pode ser gerenciada pelas organizações participantes ou por um terceiro e pode existir dentro ou fora da instalação. Nesse modelo de implantação, os custos são divididos entre menos usuários do que com a nuvem pública (porém mais do que com a nuvem privada), então apenas alguns dos potenciais aspectos de economia de custo da computação em nuvem são alcançados.</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2975763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Modelos de Implantação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673593" y="2115307"/>
            <a:ext cx="10696425" cy="1754326"/>
          </a:xfrm>
          <a:prstGeom prst="rect">
            <a:avLst/>
          </a:prstGeom>
          <a:noFill/>
        </p:spPr>
        <p:txBody>
          <a:bodyPr wrap="square" rtlCol="0">
            <a:spAutoFit/>
          </a:bodyPr>
          <a:lstStyle/>
          <a:p>
            <a:pPr marL="285750" indent="-285750">
              <a:buFont typeface="Arial" panose="020B0604020202020204" pitchFamily="34" charset="0"/>
              <a:buChar char="•"/>
            </a:pPr>
            <a:r>
              <a:rPr lang="pt-BR" b="1" dirty="0"/>
              <a:t>Nuvem híbrida</a:t>
            </a:r>
            <a:r>
              <a:rPr lang="pt-BR" dirty="0"/>
              <a:t>: a infraestrutura da nuvem é uma composição de duas ou mais nuvens (privada, comunitária ou pública) que permanecem como entidades únicas, mas são acopladas pela tecnologia padronizada ou de propriedade que possibilita a portabilidade de dados e aplicações (por exemplo, expansão da nuvem para o balanceamento de cargas entre as nuvens). Com uma solução de nuvem híbrida, a informação sensível pode ser colocada em uma área privada da nuvem, e os dados menos sensíveis podem ganhar vantagem de custo-benefício da nuvem pública.</a:t>
            </a:r>
          </a:p>
        </p:txBody>
      </p:sp>
    </p:spTree>
    <p:extLst>
      <p:ext uri="{BB962C8B-B14F-4D97-AF65-F5344CB8AC3E}">
        <p14:creationId xmlns:p14="http://schemas.microsoft.com/office/powerpoint/2010/main" val="527209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Modelos de Implantação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578127" y="1314578"/>
            <a:ext cx="10696425" cy="2585323"/>
          </a:xfrm>
          <a:prstGeom prst="rect">
            <a:avLst/>
          </a:prstGeom>
          <a:noFill/>
        </p:spPr>
        <p:txBody>
          <a:bodyPr wrap="square" rtlCol="0">
            <a:spAutoFit/>
          </a:bodyPr>
          <a:lstStyle/>
          <a:p>
            <a:r>
              <a:rPr lang="pt-BR" dirty="0"/>
              <a:t> Exemplo de contexto típico:</a:t>
            </a:r>
          </a:p>
          <a:p>
            <a:endParaRPr lang="pt-BR" dirty="0"/>
          </a:p>
          <a:p>
            <a:r>
              <a:rPr lang="pt-BR" dirty="0"/>
              <a:t>Uma empresa mantém estações de trabalho dentro de uma LAN corporativa ou um conjunto de </a:t>
            </a:r>
            <a:r>
              <a:rPr lang="pt-BR" dirty="0" err="1"/>
              <a:t>LANs</a:t>
            </a:r>
            <a:r>
              <a:rPr lang="pt-BR" dirty="0"/>
              <a:t>, que é conectada por um roteador por meio de uma rede ou da internet ao provedor de serviço de nuvem. O provedor de serviço de nuvem mantém uma extensa coleção de servidores, que são administrados com uma série de gerenciamentos de rede, redundância e ferramentas de segurança. </a:t>
            </a:r>
          </a:p>
          <a:p>
            <a:endParaRPr lang="pt-BR" dirty="0"/>
          </a:p>
          <a:p>
            <a:r>
              <a:rPr lang="pt-BR" dirty="0"/>
              <a:t>Na figura, a infraestrutura da nuvem é mostrada como uma coleção de servidores </a:t>
            </a:r>
            <a:r>
              <a:rPr lang="pt-BR" b="1" i="1" dirty="0" err="1"/>
              <a:t>blade</a:t>
            </a:r>
            <a:r>
              <a:rPr lang="pt-BR" dirty="0"/>
              <a:t>, que é uma arquitetura comum.. </a:t>
            </a:r>
          </a:p>
        </p:txBody>
      </p:sp>
    </p:spTree>
    <p:extLst>
      <p:ext uri="{BB962C8B-B14F-4D97-AF65-F5344CB8AC3E}">
        <p14:creationId xmlns:p14="http://schemas.microsoft.com/office/powerpoint/2010/main" val="1444710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FD5CF5B-9393-4DF5-A81F-C680E878084A}"/>
              </a:ext>
            </a:extLst>
          </p:cNvPr>
          <p:cNvPicPr>
            <a:picLocks noChangeAspect="1"/>
          </p:cNvPicPr>
          <p:nvPr/>
        </p:nvPicPr>
        <p:blipFill>
          <a:blip r:embed="rId3"/>
          <a:stretch>
            <a:fillRect/>
          </a:stretch>
        </p:blipFill>
        <p:spPr>
          <a:xfrm>
            <a:off x="1161288" y="0"/>
            <a:ext cx="8394192" cy="6497724"/>
          </a:xfrm>
          <a:prstGeom prst="rect">
            <a:avLst/>
          </a:prstGeom>
        </p:spPr>
      </p:pic>
    </p:spTree>
    <p:extLst>
      <p:ext uri="{BB962C8B-B14F-4D97-AF65-F5344CB8AC3E}">
        <p14:creationId xmlns:p14="http://schemas.microsoft.com/office/powerpoint/2010/main" val="3198667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Referência de arquitetura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578127" y="1314578"/>
            <a:ext cx="10696425" cy="923330"/>
          </a:xfrm>
          <a:prstGeom prst="rect">
            <a:avLst/>
          </a:prstGeom>
          <a:noFill/>
        </p:spPr>
        <p:txBody>
          <a:bodyPr wrap="square" rtlCol="0">
            <a:spAutoFit/>
          </a:bodyPr>
          <a:lstStyle/>
          <a:p>
            <a:r>
              <a:rPr lang="pt-BR" dirty="0"/>
              <a:t>A NIST SP 500-292 (NIST Cloud </a:t>
            </a:r>
            <a:r>
              <a:rPr lang="pt-BR" dirty="0" err="1"/>
              <a:t>Computing</a:t>
            </a:r>
            <a:r>
              <a:rPr lang="pt-BR" dirty="0"/>
              <a:t> </a:t>
            </a:r>
            <a:r>
              <a:rPr lang="pt-BR" dirty="0" err="1"/>
              <a:t>Reference</a:t>
            </a:r>
            <a:r>
              <a:rPr lang="pt-BR" dirty="0"/>
              <a:t> </a:t>
            </a:r>
            <a:r>
              <a:rPr lang="pt-BR" dirty="0" err="1"/>
              <a:t>Architecture</a:t>
            </a:r>
            <a:r>
              <a:rPr lang="pt-BR" dirty="0"/>
              <a:t>) estabelece uma arquitetura de referência, descrita do seguinte modo:</a:t>
            </a:r>
          </a:p>
          <a:p>
            <a:endParaRPr lang="pt-BR" dirty="0"/>
          </a:p>
        </p:txBody>
      </p:sp>
      <p:sp>
        <p:nvSpPr>
          <p:cNvPr id="4" name="CaixaDeTexto 3">
            <a:extLst>
              <a:ext uri="{FF2B5EF4-FFF2-40B4-BE49-F238E27FC236}">
                <a16:creationId xmlns:a16="http://schemas.microsoft.com/office/drawing/2014/main" id="{00F90584-73A5-426F-BAE4-44322C8F72BB}"/>
              </a:ext>
            </a:extLst>
          </p:cNvPr>
          <p:cNvSpPr txBox="1"/>
          <p:nvPr/>
        </p:nvSpPr>
        <p:spPr>
          <a:xfrm>
            <a:off x="2029968" y="3072384"/>
            <a:ext cx="8467344" cy="2308324"/>
          </a:xfrm>
          <a:prstGeom prst="rect">
            <a:avLst/>
          </a:prstGeom>
          <a:solidFill>
            <a:srgbClr val="FFFFCC"/>
          </a:solidFill>
          <a:ln w="19050">
            <a:solidFill>
              <a:schemeClr val="tx1"/>
            </a:solidFill>
          </a:ln>
        </p:spPr>
        <p:txBody>
          <a:bodyPr wrap="square" rtlCol="0">
            <a:spAutoFit/>
          </a:bodyPr>
          <a:lstStyle/>
          <a:p>
            <a:r>
              <a:rPr lang="pt-BR" dirty="0"/>
              <a:t>A arquitetura de referência em computação em nuvem da NIST tem como foco os requisitos de “o quê” os serviços de nuvem proporcionam, não “como” desenvolvem soluções e implementações. </a:t>
            </a:r>
          </a:p>
          <a:p>
            <a:r>
              <a:rPr lang="pt-BR" dirty="0"/>
              <a:t>A arquitetura de referência tem por objetivo facilitar a compreensão das complexidades operacionais na computação em nuvem. </a:t>
            </a:r>
          </a:p>
          <a:p>
            <a:r>
              <a:rPr lang="pt-BR" dirty="0"/>
              <a:t>Isso não representa a arquitetura de um sistema de computação em nuvem específico; em vez disso, é uma ferramenta para descrever, discutir e desenvolver uma arquitetura específica do sistema, que use uma estrutura comum de referência</a:t>
            </a:r>
          </a:p>
        </p:txBody>
      </p:sp>
    </p:spTree>
    <p:extLst>
      <p:ext uri="{BB962C8B-B14F-4D97-AF65-F5344CB8AC3E}">
        <p14:creationId xmlns:p14="http://schemas.microsoft.com/office/powerpoint/2010/main" val="3713936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Referência de arquitetura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459255" y="1790066"/>
            <a:ext cx="11053041" cy="3139321"/>
          </a:xfrm>
          <a:prstGeom prst="rect">
            <a:avLst/>
          </a:prstGeom>
          <a:noFill/>
        </p:spPr>
        <p:txBody>
          <a:bodyPr wrap="square" rtlCol="0">
            <a:spAutoFit/>
          </a:bodyPr>
          <a:lstStyle/>
          <a:p>
            <a:r>
              <a:rPr lang="pt-BR" b="1" dirty="0"/>
              <a:t>NIST - Objetivos</a:t>
            </a:r>
            <a:r>
              <a:rPr lang="pt-BR" dirty="0"/>
              <a:t>:</a:t>
            </a:r>
          </a:p>
          <a:p>
            <a:endParaRPr lang="pt-BR" dirty="0"/>
          </a:p>
          <a:p>
            <a:pPr marL="285750" indent="-285750">
              <a:buFont typeface="Arial" panose="020B0604020202020204" pitchFamily="34" charset="0"/>
              <a:buChar char="•"/>
            </a:pPr>
            <a:r>
              <a:rPr lang="pt-BR" dirty="0"/>
              <a:t>Ilustrar e entender os diversos serviços de nuvem no contexto de um modelo conceitual e geral da computação em nuvem.</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Fornecer uma referência técnica para os consumidores entenderem, discutirem, categorizarem e compararem os serviços de nuvem.</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Facilitar a análise de candidatos a padrões para segurança, interoperabilidade, bem como portabilidade e implementações de referência.</a:t>
            </a:r>
          </a:p>
          <a:p>
            <a:endParaRPr lang="pt-BR" dirty="0"/>
          </a:p>
        </p:txBody>
      </p:sp>
    </p:spTree>
    <p:extLst>
      <p:ext uri="{BB962C8B-B14F-4D97-AF65-F5344CB8AC3E}">
        <p14:creationId xmlns:p14="http://schemas.microsoft.com/office/powerpoint/2010/main" val="475017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Referência de arquitetura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477543" y="1305434"/>
            <a:ext cx="11053041" cy="4524315"/>
          </a:xfrm>
          <a:prstGeom prst="rect">
            <a:avLst/>
          </a:prstGeom>
          <a:noFill/>
        </p:spPr>
        <p:txBody>
          <a:bodyPr wrap="square" rtlCol="0">
            <a:spAutoFit/>
          </a:bodyPr>
          <a:lstStyle/>
          <a:p>
            <a:r>
              <a:rPr lang="pt-BR" b="1" dirty="0"/>
              <a:t>NIST - Atores</a:t>
            </a:r>
            <a:r>
              <a:rPr lang="pt-BR" dirty="0"/>
              <a:t> (papéis e responsabilidades):</a:t>
            </a:r>
          </a:p>
          <a:p>
            <a:endParaRPr lang="pt-BR" dirty="0"/>
          </a:p>
          <a:p>
            <a:pPr marL="285750" indent="-285750">
              <a:buFont typeface="Arial" panose="020B0604020202020204" pitchFamily="34" charset="0"/>
              <a:buChar char="•"/>
            </a:pPr>
            <a:r>
              <a:rPr lang="pt-BR" b="1" dirty="0"/>
              <a:t>Consumidor de nuvem</a:t>
            </a:r>
            <a:r>
              <a:rPr lang="pt-BR" dirty="0"/>
              <a:t>: indivíduo ou organização que mantém uma relação de negócio com provedores da nuvem e usa seus serviços.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Provedor de nuvem </a:t>
            </a:r>
            <a:r>
              <a:rPr lang="pt-BR" dirty="0"/>
              <a:t>(CP — do inglês, </a:t>
            </a:r>
            <a:r>
              <a:rPr lang="pt-BR" i="1" dirty="0"/>
              <a:t>Cloud </a:t>
            </a:r>
            <a:r>
              <a:rPr lang="pt-BR" i="1" dirty="0" err="1"/>
              <a:t>Provider</a:t>
            </a:r>
            <a:r>
              <a:rPr lang="pt-BR" dirty="0"/>
              <a:t>): indivíduo, organização ou entidade responsável por tornar um serviço disponível às partes interessadas.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Auditor de nuvem</a:t>
            </a:r>
            <a:r>
              <a:rPr lang="pt-BR" dirty="0"/>
              <a:t>: alguém que pode conduzir avaliação independente dos serviços de nuvem, operações do sistema de informação e desempenho, além de segurança da implementação da nuvem.</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Agente de nuvem</a:t>
            </a:r>
            <a:r>
              <a:rPr lang="pt-BR" dirty="0"/>
              <a:t>: entidade que administra o uso, o desempenho e a entrega dos serviços de nuvem, além de negociar as relações entre </a:t>
            </a:r>
            <a:r>
              <a:rPr lang="pt-BR" dirty="0" err="1"/>
              <a:t>CPs</a:t>
            </a:r>
            <a:r>
              <a:rPr lang="pt-BR" dirty="0"/>
              <a:t> e consumidores da nuvem.</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Operador de nuvem</a:t>
            </a:r>
            <a:r>
              <a:rPr lang="pt-BR" dirty="0"/>
              <a:t>: intermediário que proporciona conectividade e transporte dos serviços de nuvem dos </a:t>
            </a:r>
            <a:r>
              <a:rPr lang="pt-BR" dirty="0" err="1"/>
              <a:t>CPs</a:t>
            </a:r>
            <a:r>
              <a:rPr lang="pt-BR" dirty="0"/>
              <a:t> para os consumidores da nuvem.</a:t>
            </a:r>
          </a:p>
        </p:txBody>
      </p:sp>
    </p:spTree>
    <p:extLst>
      <p:ext uri="{BB962C8B-B14F-4D97-AF65-F5344CB8AC3E}">
        <p14:creationId xmlns:p14="http://schemas.microsoft.com/office/powerpoint/2010/main" val="2545478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Referência de arquitetura em Cloud </a:t>
            </a:r>
            <a:r>
              <a:rPr lang="pt-BR" sz="2800" dirty="0" err="1"/>
              <a:t>Computing</a:t>
            </a:r>
            <a:endParaRPr lang="pt-BR" sz="2800" dirty="0"/>
          </a:p>
        </p:txBody>
      </p:sp>
      <p:pic>
        <p:nvPicPr>
          <p:cNvPr id="5" name="Imagem 4">
            <a:extLst>
              <a:ext uri="{FF2B5EF4-FFF2-40B4-BE49-F238E27FC236}">
                <a16:creationId xmlns:a16="http://schemas.microsoft.com/office/drawing/2014/main" id="{A428EAC2-9FA4-4563-96B1-DF2D9FD5B999}"/>
              </a:ext>
            </a:extLst>
          </p:cNvPr>
          <p:cNvPicPr>
            <a:picLocks noChangeAspect="1"/>
          </p:cNvPicPr>
          <p:nvPr/>
        </p:nvPicPr>
        <p:blipFill>
          <a:blip r:embed="rId3"/>
          <a:stretch>
            <a:fillRect/>
          </a:stretch>
        </p:blipFill>
        <p:spPr>
          <a:xfrm>
            <a:off x="1371600" y="1201783"/>
            <a:ext cx="9189719" cy="5274669"/>
          </a:xfrm>
          <a:prstGeom prst="rect">
            <a:avLst/>
          </a:prstGeom>
        </p:spPr>
      </p:pic>
    </p:spTree>
    <p:extLst>
      <p:ext uri="{BB962C8B-B14F-4D97-AF65-F5344CB8AC3E}">
        <p14:creationId xmlns:p14="http://schemas.microsoft.com/office/powerpoint/2010/main" val="2262991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Referência de arquitetura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477543" y="1305434"/>
            <a:ext cx="11053041" cy="4524315"/>
          </a:xfrm>
          <a:prstGeom prst="rect">
            <a:avLst/>
          </a:prstGeom>
          <a:noFill/>
        </p:spPr>
        <p:txBody>
          <a:bodyPr wrap="square" rtlCol="0">
            <a:spAutoFit/>
          </a:bodyPr>
          <a:lstStyle/>
          <a:p>
            <a:r>
              <a:rPr lang="pt-BR" dirty="0"/>
              <a:t>Um </a:t>
            </a:r>
            <a:r>
              <a:rPr lang="pt-BR" b="1" dirty="0"/>
              <a:t>provedor de nuvem </a:t>
            </a:r>
            <a:r>
              <a:rPr lang="pt-BR" dirty="0"/>
              <a:t>(CP - </a:t>
            </a:r>
            <a:r>
              <a:rPr lang="pt-BR" i="1" dirty="0"/>
              <a:t>Cloud </a:t>
            </a:r>
            <a:r>
              <a:rPr lang="pt-BR" i="1" dirty="0" err="1"/>
              <a:t>Provider</a:t>
            </a:r>
            <a:r>
              <a:rPr lang="pt-BR" dirty="0"/>
              <a:t>)</a:t>
            </a:r>
            <a:r>
              <a:rPr lang="pt-BR" b="1" dirty="0"/>
              <a:t>  </a:t>
            </a:r>
            <a:r>
              <a:rPr lang="pt-BR" dirty="0"/>
              <a:t>pode fornecer um ou mais serviços de nuvem para atender os requisitos de TI e de negócios dos consumidores da nuvem. Para cada um dos três modelos de serviço (SaaS, PaaS, IaaS), o CP proporciona o armazenamento e as facilidades de processamento necessárias para apoiar esse modelo de serviço, junto à interface da nuvem para os consumidores de serviço de nuvem. </a:t>
            </a:r>
          </a:p>
          <a:p>
            <a:endParaRPr lang="pt-BR" dirty="0"/>
          </a:p>
          <a:p>
            <a:pPr marL="285750" indent="-285750">
              <a:buFont typeface="Arial" panose="020B0604020202020204" pitchFamily="34" charset="0"/>
              <a:buChar char="•"/>
            </a:pPr>
            <a:r>
              <a:rPr lang="pt-BR" dirty="0"/>
              <a:t>Para </a:t>
            </a:r>
            <a:r>
              <a:rPr lang="pt-BR" b="1" dirty="0"/>
              <a:t>SaaS</a:t>
            </a:r>
            <a:r>
              <a:rPr lang="pt-BR" dirty="0"/>
              <a:t>, o CP implanta, configura, mantém e atualiza a operação das aplicações de software na infraestrutura de nuvem, de modo que os serviços são providos em níveis de serviço esperados para os consumidores da nuvem. O consumidor de SaaS pode ser organizações que proporcionam a seus membros acessos aos aplicativos de software, usuários finais que usam diretamente aplicativos de software ou administradores de aplicativo de software que configuram os aplicativos para usuários finais.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Para </a:t>
            </a:r>
            <a:r>
              <a:rPr lang="pt-BR" b="1" dirty="0"/>
              <a:t>PaaS</a:t>
            </a:r>
            <a:r>
              <a:rPr lang="pt-BR" dirty="0"/>
              <a:t>, o CP gerencia a infraestrutura computacional para a plataforma e executa o software de nuvem que proporciona os componentes da plataforma, como pilha de execução de software de tempo de execução, base de dados e outros componentes de middleware. Os consumidores da nuvem da PaaS podem empregar as ferramentas e os recursos de execução fornecidos pelo CP para desenvolver, testar, implantar e administrar os aplicativos hospedados no ambiente da nuvem.</a:t>
            </a:r>
          </a:p>
        </p:txBody>
      </p:sp>
    </p:spTree>
    <p:extLst>
      <p:ext uri="{BB962C8B-B14F-4D97-AF65-F5344CB8AC3E}">
        <p14:creationId xmlns:p14="http://schemas.microsoft.com/office/powerpoint/2010/main" val="333300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Cloud </a:t>
            </a:r>
            <a:r>
              <a:rPr lang="pt-BR" sz="2800" dirty="0" err="1"/>
              <a:t>Computing</a:t>
            </a:r>
            <a:endParaRPr lang="pt-BR" sz="2800" dirty="0"/>
          </a:p>
        </p:txBody>
      </p:sp>
      <p:sp>
        <p:nvSpPr>
          <p:cNvPr id="7" name="CaixaDeTexto 6">
            <a:extLst>
              <a:ext uri="{FF2B5EF4-FFF2-40B4-BE49-F238E27FC236}">
                <a16:creationId xmlns:a16="http://schemas.microsoft.com/office/drawing/2014/main" id="{F8F5AB34-D7B4-478A-90EB-D9D5AFB07715}"/>
              </a:ext>
            </a:extLst>
          </p:cNvPr>
          <p:cNvSpPr txBox="1"/>
          <p:nvPr/>
        </p:nvSpPr>
        <p:spPr>
          <a:xfrm>
            <a:off x="918595" y="1201783"/>
            <a:ext cx="10454800" cy="2308324"/>
          </a:xfrm>
          <a:prstGeom prst="rect">
            <a:avLst/>
          </a:prstGeom>
          <a:noFill/>
        </p:spPr>
        <p:txBody>
          <a:bodyPr wrap="square" rtlCol="0">
            <a:spAutoFit/>
          </a:bodyPr>
          <a:lstStyle/>
          <a:p>
            <a:r>
              <a:rPr lang="pt-BR" dirty="0"/>
              <a:t>Há uma tendência proeminente e crescente em algumas organizações a mover a parte substancial ou mesmo toda a operação de tecnologia da informação (TI) para uma infraestrutura conectada à internet, conhecida como computação empresarial em nuvem. Ao mesmo tempo, usuários individuais de PCs e dispositivos móveis estão confiando mais e mais nos serviços de computação em nuvem para fazer backup de dados, sincronizar dispositivos e compartilhar, usando a computação em nuvem pessoal. A NIST (</a:t>
            </a:r>
            <a:r>
              <a:rPr lang="en-US" b="1" i="1" dirty="0"/>
              <a:t>National Institute of Standards and Technology</a:t>
            </a:r>
            <a:r>
              <a:rPr lang="pt-BR" dirty="0"/>
              <a:t>) define a computação em nuvem, em NIST SP-800-145 (The NIST </a:t>
            </a:r>
            <a:r>
              <a:rPr lang="pt-BR" dirty="0" err="1"/>
              <a:t>Definition</a:t>
            </a:r>
            <a:r>
              <a:rPr lang="pt-BR" dirty="0"/>
              <a:t> </a:t>
            </a:r>
            <a:r>
              <a:rPr lang="pt-BR" dirty="0" err="1"/>
              <a:t>of</a:t>
            </a:r>
            <a:r>
              <a:rPr lang="pt-BR" dirty="0"/>
              <a:t> Cloud </a:t>
            </a:r>
            <a:r>
              <a:rPr lang="pt-BR" dirty="0" err="1"/>
              <a:t>Computing</a:t>
            </a:r>
            <a:r>
              <a:rPr lang="pt-BR" dirty="0"/>
              <a:t>), da seguinte maneira:</a:t>
            </a:r>
          </a:p>
          <a:p>
            <a:endParaRPr lang="pt-BR" dirty="0"/>
          </a:p>
        </p:txBody>
      </p:sp>
      <p:sp>
        <p:nvSpPr>
          <p:cNvPr id="2" name="CaixaDeTexto 1">
            <a:extLst>
              <a:ext uri="{FF2B5EF4-FFF2-40B4-BE49-F238E27FC236}">
                <a16:creationId xmlns:a16="http://schemas.microsoft.com/office/drawing/2014/main" id="{9BAEC1EE-E1C6-4DBE-B0B8-15E8ADDDF048}"/>
              </a:ext>
            </a:extLst>
          </p:cNvPr>
          <p:cNvSpPr txBox="1"/>
          <p:nvPr/>
        </p:nvSpPr>
        <p:spPr>
          <a:xfrm>
            <a:off x="2824154" y="4070514"/>
            <a:ext cx="7100682" cy="1754326"/>
          </a:xfrm>
          <a:prstGeom prst="rect">
            <a:avLst/>
          </a:prstGeom>
          <a:solidFill>
            <a:srgbClr val="FFFFCC"/>
          </a:solidFill>
          <a:ln w="19050">
            <a:solidFill>
              <a:schemeClr val="tx1"/>
            </a:solidFill>
          </a:ln>
        </p:spPr>
        <p:txBody>
          <a:bodyPr wrap="square" rtlCol="0">
            <a:spAutoFit/>
          </a:bodyPr>
          <a:lstStyle/>
          <a:p>
            <a:r>
              <a:rPr lang="pt-BR" dirty="0"/>
              <a:t>Computação em nuvem: </a:t>
            </a:r>
          </a:p>
          <a:p>
            <a:r>
              <a:rPr lang="pt-BR" dirty="0"/>
              <a:t>Um modelo para possibilitar acesso onipresente, conveniente e sob demanda a um grupo compartilhado de recursos de computação configuráveis (por exemplo, redes, servidores, armazenamento, aplicações e serviços) que pode ser rapidamente fornecido e liberado com um esforço mínimo de gerenciamento ou interação do provedor de serviço.</a:t>
            </a:r>
          </a:p>
        </p:txBody>
      </p:sp>
    </p:spTree>
    <p:extLst>
      <p:ext uri="{BB962C8B-B14F-4D97-AF65-F5344CB8AC3E}">
        <p14:creationId xmlns:p14="http://schemas.microsoft.com/office/powerpoint/2010/main" val="495236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Referência de arquitetura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464960" y="1863301"/>
            <a:ext cx="10201642" cy="1477328"/>
          </a:xfrm>
          <a:prstGeom prst="rect">
            <a:avLst/>
          </a:prstGeom>
          <a:noFill/>
        </p:spPr>
        <p:txBody>
          <a:bodyPr wrap="square" rtlCol="0">
            <a:spAutoFit/>
          </a:bodyPr>
          <a:lstStyle/>
          <a:p>
            <a:pPr marL="285750" indent="-285750">
              <a:buFont typeface="Arial" panose="020B0604020202020204" pitchFamily="34" charset="0"/>
              <a:buChar char="•"/>
            </a:pPr>
            <a:r>
              <a:rPr lang="pt-BR" dirty="0"/>
              <a:t>Para </a:t>
            </a:r>
            <a:r>
              <a:rPr lang="pt-BR" b="1" dirty="0"/>
              <a:t>IaaS</a:t>
            </a:r>
            <a:r>
              <a:rPr lang="pt-BR" dirty="0"/>
              <a:t>, o CP adquire os recursos de computação física inerentes ao serviço, incluindo os servidores, as redes, o armazenamento e a infraestrutura de hospedeiro. O consumidor de nuvem de IaaS, por outro lado, usa esses recursos de computação, como computador virtual, para suas necessidades computacionais básicas.</a:t>
            </a:r>
          </a:p>
          <a:p>
            <a:endParaRPr lang="pt-BR" dirty="0"/>
          </a:p>
        </p:txBody>
      </p:sp>
    </p:spTree>
    <p:extLst>
      <p:ext uri="{BB962C8B-B14F-4D97-AF65-F5344CB8AC3E}">
        <p14:creationId xmlns:p14="http://schemas.microsoft.com/office/powerpoint/2010/main" val="353044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Referência de arquitetura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998290" y="1863301"/>
            <a:ext cx="9668312" cy="2031325"/>
          </a:xfrm>
          <a:prstGeom prst="rect">
            <a:avLst/>
          </a:prstGeom>
          <a:noFill/>
        </p:spPr>
        <p:txBody>
          <a:bodyPr wrap="square" rtlCol="0">
            <a:spAutoFit/>
          </a:bodyPr>
          <a:lstStyle/>
          <a:p>
            <a:endParaRPr lang="pt-BR" dirty="0"/>
          </a:p>
          <a:p>
            <a:r>
              <a:rPr lang="pt-BR" dirty="0"/>
              <a:t>O </a:t>
            </a:r>
            <a:r>
              <a:rPr lang="pt-BR" b="1" dirty="0"/>
              <a:t>operador de nuvem </a:t>
            </a:r>
            <a:r>
              <a:rPr lang="pt-BR" dirty="0"/>
              <a:t>é uma facilidade de rede que proporciona conectividade e transporte dos serviços de nuvem entre consumidores de nuvem e </a:t>
            </a:r>
            <a:r>
              <a:rPr lang="pt-BR" dirty="0" err="1"/>
              <a:t>CPs</a:t>
            </a:r>
            <a:r>
              <a:rPr lang="pt-BR" dirty="0"/>
              <a:t>. Em geral, um CP vai estabelecer os acordos de níveis de serviço — </a:t>
            </a:r>
            <a:r>
              <a:rPr lang="pt-BR" dirty="0" err="1"/>
              <a:t>SLAs</a:t>
            </a:r>
            <a:r>
              <a:rPr lang="pt-BR" dirty="0"/>
              <a:t> (em inglês, Service </a:t>
            </a:r>
            <a:r>
              <a:rPr lang="pt-BR" dirty="0" err="1"/>
              <a:t>Level</a:t>
            </a:r>
            <a:r>
              <a:rPr lang="pt-BR" dirty="0"/>
              <a:t> </a:t>
            </a:r>
            <a:r>
              <a:rPr lang="pt-BR" dirty="0" err="1"/>
              <a:t>Agreements</a:t>
            </a:r>
            <a:r>
              <a:rPr lang="pt-BR" dirty="0"/>
              <a:t>) — com um operador de nuvem para proporcionar serviços compatíveis com o nível de </a:t>
            </a:r>
            <a:r>
              <a:rPr lang="pt-BR" dirty="0" err="1"/>
              <a:t>SLAs</a:t>
            </a:r>
            <a:r>
              <a:rPr lang="pt-BR" dirty="0"/>
              <a:t> oferecido aos consumidores da nuvem, e podem requerer que um operador de nuvem forneça conexões dedicadas e seguras entre consumidores de nuvem e </a:t>
            </a:r>
            <a:r>
              <a:rPr lang="pt-BR" dirty="0" err="1"/>
              <a:t>CPs</a:t>
            </a:r>
            <a:r>
              <a:rPr lang="pt-BR" dirty="0"/>
              <a:t>.</a:t>
            </a:r>
          </a:p>
        </p:txBody>
      </p:sp>
    </p:spTree>
    <p:extLst>
      <p:ext uri="{BB962C8B-B14F-4D97-AF65-F5344CB8AC3E}">
        <p14:creationId xmlns:p14="http://schemas.microsoft.com/office/powerpoint/2010/main" val="3273045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Referência de arquitetura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438913" y="1305434"/>
            <a:ext cx="10762487" cy="4247317"/>
          </a:xfrm>
          <a:prstGeom prst="rect">
            <a:avLst/>
          </a:prstGeom>
          <a:noFill/>
        </p:spPr>
        <p:txBody>
          <a:bodyPr wrap="square" rtlCol="0">
            <a:spAutoFit/>
          </a:bodyPr>
          <a:lstStyle/>
          <a:p>
            <a:r>
              <a:rPr lang="pt-BR" dirty="0"/>
              <a:t>Um </a:t>
            </a:r>
            <a:r>
              <a:rPr lang="pt-BR" b="1" dirty="0"/>
              <a:t>agente de nuvem </a:t>
            </a:r>
            <a:r>
              <a:rPr lang="pt-BR" dirty="0"/>
              <a:t>é usado quando os serviços de nuvem são muito complexos para um consumidor de nuvem administrar com facilidade. Um agente de nuvem pode oferecer três áreas de suporte:</a:t>
            </a:r>
          </a:p>
          <a:p>
            <a:endParaRPr lang="pt-BR" dirty="0"/>
          </a:p>
          <a:p>
            <a:endParaRPr lang="pt-BR" dirty="0"/>
          </a:p>
          <a:p>
            <a:pPr marL="285750" indent="-285750">
              <a:buFont typeface="Arial" panose="020B0604020202020204" pitchFamily="34" charset="0"/>
              <a:buChar char="•"/>
            </a:pPr>
            <a:r>
              <a:rPr lang="pt-BR" b="1" dirty="0"/>
              <a:t>Intermediação de serviço</a:t>
            </a:r>
            <a:r>
              <a:rPr lang="pt-BR" dirty="0"/>
              <a:t>: são serviços que adicionam valor, como gerenciamento de identidade, relatório de desempenho e aumento da segurança.</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Agregação de serviço</a:t>
            </a:r>
            <a:r>
              <a:rPr lang="pt-BR" dirty="0"/>
              <a:t>: o agente combina diversos serviços de nuvem para atender às necessidades dos consumidores não endereçadas especificamente por um único CP ou ainda otimiza o desempenho ou diminui o custo.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Arbitragem de serviço</a:t>
            </a:r>
            <a:r>
              <a:rPr lang="pt-BR" dirty="0"/>
              <a:t>: é semelhante à agregação de serviço, exceto porque os serviços agregados não são fixos. A arbitragem de serviços significa que um agente tem a flexibilidade de escolher os serviços a partir de diversas agências. O agente de nuvem, por exemplo, pode usar um serviço de pontuação de crédito para medir e selecionar uma agência com melhor pontuação.</a:t>
            </a:r>
          </a:p>
        </p:txBody>
      </p:sp>
    </p:spTree>
    <p:extLst>
      <p:ext uri="{BB962C8B-B14F-4D97-AF65-F5344CB8AC3E}">
        <p14:creationId xmlns:p14="http://schemas.microsoft.com/office/powerpoint/2010/main" val="2374443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Referência de arquitetura em Cloud </a:t>
            </a:r>
            <a:r>
              <a:rPr lang="pt-BR" sz="2800" dirty="0" err="1"/>
              <a:t>Computing</a:t>
            </a:r>
            <a:endParaRPr lang="pt-BR" sz="2800" dirty="0"/>
          </a:p>
        </p:txBody>
      </p:sp>
      <p:sp>
        <p:nvSpPr>
          <p:cNvPr id="2" name="CaixaDeTexto 1">
            <a:extLst>
              <a:ext uri="{FF2B5EF4-FFF2-40B4-BE49-F238E27FC236}">
                <a16:creationId xmlns:a16="http://schemas.microsoft.com/office/drawing/2014/main" id="{77102E52-E30F-4C81-B506-8F3BDC3AFCF6}"/>
              </a:ext>
            </a:extLst>
          </p:cNvPr>
          <p:cNvSpPr txBox="1"/>
          <p:nvPr/>
        </p:nvSpPr>
        <p:spPr>
          <a:xfrm>
            <a:off x="420625" y="1726058"/>
            <a:ext cx="11228831" cy="923330"/>
          </a:xfrm>
          <a:prstGeom prst="rect">
            <a:avLst/>
          </a:prstGeom>
          <a:noFill/>
        </p:spPr>
        <p:txBody>
          <a:bodyPr wrap="square" rtlCol="0">
            <a:spAutoFit/>
          </a:bodyPr>
          <a:lstStyle/>
          <a:p>
            <a:r>
              <a:rPr lang="pt-BR" dirty="0"/>
              <a:t>Um </a:t>
            </a:r>
            <a:r>
              <a:rPr lang="pt-BR" b="1" dirty="0"/>
              <a:t>auditor de nuvem </a:t>
            </a:r>
            <a:r>
              <a:rPr lang="pt-BR" dirty="0"/>
              <a:t>pode analisar os serviços proporcionados por um CP em termos de controle de segurança, impacto da privacidade, desempenho, e assim por diante. O auditor é uma entidade independente que pode assegurar que o CP está em conformidade com uma série de padrões.</a:t>
            </a:r>
          </a:p>
        </p:txBody>
      </p:sp>
    </p:spTree>
    <p:extLst>
      <p:ext uri="{BB962C8B-B14F-4D97-AF65-F5344CB8AC3E}">
        <p14:creationId xmlns:p14="http://schemas.microsoft.com/office/powerpoint/2010/main" val="2874536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78958"/>
            <a:ext cx="8240499" cy="415901"/>
          </a:xfrm>
        </p:spPr>
        <p:txBody>
          <a:bodyPr/>
          <a:lstStyle/>
          <a:p>
            <a:pPr algn="l"/>
            <a:r>
              <a:rPr lang="pt-BR" sz="2800" dirty="0"/>
              <a:t>Bibliografia</a:t>
            </a:r>
          </a:p>
        </p:txBody>
      </p:sp>
      <p:pic>
        <p:nvPicPr>
          <p:cNvPr id="5" name="Imagem 4">
            <a:extLst>
              <a:ext uri="{FF2B5EF4-FFF2-40B4-BE49-F238E27FC236}">
                <a16:creationId xmlns:a16="http://schemas.microsoft.com/office/drawing/2014/main" id="{3127CB77-CD34-4514-BF91-36AB90C0B565}"/>
              </a:ext>
            </a:extLst>
          </p:cNvPr>
          <p:cNvPicPr>
            <a:picLocks noChangeAspect="1"/>
          </p:cNvPicPr>
          <p:nvPr/>
        </p:nvPicPr>
        <p:blipFill>
          <a:blip r:embed="rId3"/>
          <a:stretch>
            <a:fillRect/>
          </a:stretch>
        </p:blipFill>
        <p:spPr>
          <a:xfrm>
            <a:off x="7593158" y="1145962"/>
            <a:ext cx="2940201" cy="4178515"/>
          </a:xfrm>
          <a:prstGeom prst="rect">
            <a:avLst/>
          </a:prstGeom>
        </p:spPr>
      </p:pic>
      <p:sp>
        <p:nvSpPr>
          <p:cNvPr id="6" name="CaixaDeTexto 5">
            <a:extLst>
              <a:ext uri="{FF2B5EF4-FFF2-40B4-BE49-F238E27FC236}">
                <a16:creationId xmlns:a16="http://schemas.microsoft.com/office/drawing/2014/main" id="{95F3919C-C3BD-472D-9E5C-C5F731E1D7ED}"/>
              </a:ext>
            </a:extLst>
          </p:cNvPr>
          <p:cNvSpPr txBox="1"/>
          <p:nvPr/>
        </p:nvSpPr>
        <p:spPr>
          <a:xfrm>
            <a:off x="859899" y="2131581"/>
            <a:ext cx="5516678" cy="1200329"/>
          </a:xfrm>
          <a:prstGeom prst="rect">
            <a:avLst/>
          </a:prstGeom>
          <a:noFill/>
        </p:spPr>
        <p:txBody>
          <a:bodyPr wrap="square" rtlCol="0">
            <a:spAutoFit/>
          </a:bodyPr>
          <a:lstStyle/>
          <a:p>
            <a:r>
              <a:rPr lang="pt-BR" cap="all" dirty="0" err="1"/>
              <a:t>Stallings</a:t>
            </a:r>
            <a:r>
              <a:rPr lang="pt-BR" dirty="0"/>
              <a:t>, William. </a:t>
            </a:r>
          </a:p>
          <a:p>
            <a:r>
              <a:rPr lang="pt-BR" b="1" dirty="0"/>
              <a:t>Computer </a:t>
            </a:r>
            <a:r>
              <a:rPr lang="pt-BR" b="1" dirty="0" err="1"/>
              <a:t>Architecture</a:t>
            </a:r>
            <a:r>
              <a:rPr lang="pt-BR" b="1" dirty="0"/>
              <a:t> </a:t>
            </a:r>
            <a:r>
              <a:rPr lang="pt-BR" b="1" dirty="0" err="1"/>
              <a:t>and</a:t>
            </a:r>
            <a:r>
              <a:rPr lang="pt-BR" b="1" dirty="0"/>
              <a:t> </a:t>
            </a:r>
            <a:r>
              <a:rPr lang="pt-BR" b="1" dirty="0" err="1"/>
              <a:t>Organization</a:t>
            </a:r>
            <a:r>
              <a:rPr lang="pt-BR" b="1" dirty="0"/>
              <a:t>:</a:t>
            </a:r>
          </a:p>
          <a:p>
            <a:r>
              <a:rPr lang="pt-BR" dirty="0" err="1"/>
              <a:t>Designing</a:t>
            </a:r>
            <a:r>
              <a:rPr lang="pt-BR" dirty="0"/>
              <a:t> for performance – 10.ed</a:t>
            </a:r>
          </a:p>
          <a:p>
            <a:r>
              <a:rPr lang="pt-BR" dirty="0"/>
              <a:t>Pearson. </a:t>
            </a:r>
            <a:r>
              <a:rPr lang="pt-BR" dirty="0" err="1"/>
              <a:t>Hoboke</a:t>
            </a:r>
            <a:r>
              <a:rPr lang="pt-BR" dirty="0"/>
              <a:t>, NJ - 2016</a:t>
            </a:r>
          </a:p>
        </p:txBody>
      </p:sp>
    </p:spTree>
    <p:extLst>
      <p:ext uri="{BB962C8B-B14F-4D97-AF65-F5344CB8AC3E}">
        <p14:creationId xmlns:p14="http://schemas.microsoft.com/office/powerpoint/2010/main" val="144580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Cloud </a:t>
            </a:r>
            <a:r>
              <a:rPr lang="pt-BR" sz="2800" dirty="0" err="1"/>
              <a:t>Computing</a:t>
            </a:r>
            <a:endParaRPr lang="pt-BR" sz="2800" dirty="0"/>
          </a:p>
        </p:txBody>
      </p:sp>
      <p:sp>
        <p:nvSpPr>
          <p:cNvPr id="7" name="CaixaDeTexto 6">
            <a:extLst>
              <a:ext uri="{FF2B5EF4-FFF2-40B4-BE49-F238E27FC236}">
                <a16:creationId xmlns:a16="http://schemas.microsoft.com/office/drawing/2014/main" id="{F8F5AB34-D7B4-478A-90EB-D9D5AFB07715}"/>
              </a:ext>
            </a:extLst>
          </p:cNvPr>
          <p:cNvSpPr txBox="1"/>
          <p:nvPr/>
        </p:nvSpPr>
        <p:spPr>
          <a:xfrm>
            <a:off x="1089061" y="1201783"/>
            <a:ext cx="10284333" cy="4247317"/>
          </a:xfrm>
          <a:prstGeom prst="rect">
            <a:avLst/>
          </a:prstGeom>
          <a:noFill/>
        </p:spPr>
        <p:txBody>
          <a:bodyPr wrap="square" rtlCol="0">
            <a:spAutoFit/>
          </a:bodyPr>
          <a:lstStyle/>
          <a:p>
            <a:r>
              <a:rPr lang="pt-BR" dirty="0"/>
              <a:t>Basicamente, com a computação em nuvem, consegue-se economia de escala, gerenciamento profissional de rede e gerenciamento profissional de segurança. Essas características podem ser atraentes para as pequenas e grandes empresas, agências governamentais e usuários de PC e de equipamentos móveis. </a:t>
            </a:r>
          </a:p>
          <a:p>
            <a:endParaRPr lang="pt-BR" dirty="0"/>
          </a:p>
          <a:p>
            <a:r>
              <a:rPr lang="pt-BR" dirty="0"/>
              <a:t>O indivíduo ou empresa somente precisam pagar pela capacidade de armazenamento e pelos serviços de que precisam. O usuário, seja ele empresarial ou individual, não tem o aborrecimento de estabelecer um sistema de base de dados, adquirindo o hardware de que precisa, fazendo manutenção e backup dos dados — tudo isso faz parte do serviço de nuvem.</a:t>
            </a:r>
          </a:p>
          <a:p>
            <a:endParaRPr lang="pt-BR" dirty="0"/>
          </a:p>
          <a:p>
            <a:r>
              <a:rPr lang="pt-BR" dirty="0"/>
              <a:t>Em teoria, outra grande vantagem de usar a computação em nuvem para armazenar seus dados e compartilhá-los com os outros é que o provedor da nuvem cuida da segurança. </a:t>
            </a:r>
          </a:p>
          <a:p>
            <a:endParaRPr lang="pt-BR" dirty="0"/>
          </a:p>
          <a:p>
            <a:r>
              <a:rPr lang="pt-BR" dirty="0"/>
              <a:t>Infelizmente, o consumidor não está sempre protegido. Tem havido várias falhas de segurança entre os provedores da nuvem. O </a:t>
            </a:r>
            <a:r>
              <a:rPr lang="pt-BR" dirty="0" err="1"/>
              <a:t>Evernote</a:t>
            </a:r>
            <a:r>
              <a:rPr lang="pt-BR" dirty="0"/>
              <a:t> lançou comunicado no início de 2013, quando solicitou que todos os seus usuários reinicializassem suas senhas, depois que uma invasão foi descoberta.</a:t>
            </a:r>
          </a:p>
        </p:txBody>
      </p:sp>
    </p:spTree>
    <p:extLst>
      <p:ext uri="{BB962C8B-B14F-4D97-AF65-F5344CB8AC3E}">
        <p14:creationId xmlns:p14="http://schemas.microsoft.com/office/powerpoint/2010/main" val="294278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Cloud </a:t>
            </a:r>
            <a:r>
              <a:rPr lang="pt-BR" sz="2800" dirty="0" err="1"/>
              <a:t>Computing</a:t>
            </a:r>
            <a:endParaRPr lang="pt-BR" sz="2800" dirty="0"/>
          </a:p>
        </p:txBody>
      </p:sp>
      <p:sp>
        <p:nvSpPr>
          <p:cNvPr id="7" name="CaixaDeTexto 6">
            <a:extLst>
              <a:ext uri="{FF2B5EF4-FFF2-40B4-BE49-F238E27FC236}">
                <a16:creationId xmlns:a16="http://schemas.microsoft.com/office/drawing/2014/main" id="{F8F5AB34-D7B4-478A-90EB-D9D5AFB07715}"/>
              </a:ext>
            </a:extLst>
          </p:cNvPr>
          <p:cNvSpPr txBox="1"/>
          <p:nvPr/>
        </p:nvSpPr>
        <p:spPr>
          <a:xfrm>
            <a:off x="1089061" y="1201783"/>
            <a:ext cx="10058400" cy="4524315"/>
          </a:xfrm>
          <a:prstGeom prst="rect">
            <a:avLst/>
          </a:prstGeom>
          <a:noFill/>
        </p:spPr>
        <p:txBody>
          <a:bodyPr wrap="square" rtlCol="0">
            <a:spAutoFit/>
          </a:bodyPr>
          <a:lstStyle/>
          <a:p>
            <a:r>
              <a:rPr lang="pt-BR" dirty="0"/>
              <a:t>A </a:t>
            </a:r>
            <a:r>
              <a:rPr lang="pt-BR" b="1" dirty="0"/>
              <a:t>rede em nuvem </a:t>
            </a:r>
            <a:r>
              <a:rPr lang="pt-BR" dirty="0"/>
              <a:t>refere-se às redes e funcionalidades de gerenciamento de rede que devem estar em ordem para possibilitar a computação em nuvem. A maioria das soluções de computação em nuvem se baseia na internet, mas há somente uma parte da infraestrutura de rede. </a:t>
            </a:r>
          </a:p>
          <a:p>
            <a:endParaRPr lang="pt-BR" dirty="0"/>
          </a:p>
          <a:p>
            <a:r>
              <a:rPr lang="pt-BR" dirty="0"/>
              <a:t>Um exemplo da rede de nuvem é a necessidade de rede de alto desempenho e/ou alta confiabilidade entre os provedores e os assinantes. Nesse caso, parte ou todo o tráfego entre uma empresa e a nuvem ignora a internet e usa instalações de redes dedicadas privadas ou alugadas pelo provedor do serviço de nuvem. </a:t>
            </a:r>
          </a:p>
          <a:p>
            <a:endParaRPr lang="pt-BR" dirty="0"/>
          </a:p>
          <a:p>
            <a:r>
              <a:rPr lang="pt-BR" dirty="0"/>
              <a:t>Na grande maioria das vezes, a rede na nuvem se refere a uma coleção de capacidade de rede exigida para acessar a nuvem, incluindo fazer uso de serviços especializados da internet, ligar centros de dados de empresas a uma nuvem e usar firewalls e outros dispositivos de segurança de rede em pontos importantes a fim de reforçar as políticas de segurança de acesso.]</a:t>
            </a:r>
          </a:p>
          <a:p>
            <a:endParaRPr lang="pt-BR" dirty="0"/>
          </a:p>
          <a:p>
            <a:r>
              <a:rPr lang="pt-BR" dirty="0"/>
              <a:t>Podemos pensar em um armazenamento na nuvem como um subconjunto de computação em nuvem.</a:t>
            </a:r>
          </a:p>
          <a:p>
            <a:endParaRPr lang="pt-BR" dirty="0"/>
          </a:p>
        </p:txBody>
      </p:sp>
    </p:spTree>
    <p:extLst>
      <p:ext uri="{BB962C8B-B14F-4D97-AF65-F5344CB8AC3E}">
        <p14:creationId xmlns:p14="http://schemas.microsoft.com/office/powerpoint/2010/main" val="356466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Cloud </a:t>
            </a:r>
            <a:r>
              <a:rPr lang="pt-BR" sz="2800" dirty="0" err="1"/>
              <a:t>Computing</a:t>
            </a:r>
            <a:endParaRPr lang="pt-BR" sz="2800" dirty="0"/>
          </a:p>
        </p:txBody>
      </p:sp>
      <p:sp>
        <p:nvSpPr>
          <p:cNvPr id="7" name="CaixaDeTexto 6">
            <a:extLst>
              <a:ext uri="{FF2B5EF4-FFF2-40B4-BE49-F238E27FC236}">
                <a16:creationId xmlns:a16="http://schemas.microsoft.com/office/drawing/2014/main" id="{F8F5AB34-D7B4-478A-90EB-D9D5AFB07715}"/>
              </a:ext>
            </a:extLst>
          </p:cNvPr>
          <p:cNvSpPr txBox="1"/>
          <p:nvPr/>
        </p:nvSpPr>
        <p:spPr>
          <a:xfrm>
            <a:off x="1089061" y="1201783"/>
            <a:ext cx="10058400" cy="4801314"/>
          </a:xfrm>
          <a:prstGeom prst="rect">
            <a:avLst/>
          </a:prstGeom>
          <a:noFill/>
        </p:spPr>
        <p:txBody>
          <a:bodyPr wrap="square" rtlCol="0">
            <a:spAutoFit/>
          </a:bodyPr>
          <a:lstStyle/>
          <a:p>
            <a:endParaRPr lang="pt-BR" dirty="0"/>
          </a:p>
          <a:p>
            <a:r>
              <a:rPr lang="pt-BR" dirty="0"/>
              <a:t>Essencialmente, o </a:t>
            </a:r>
            <a:r>
              <a:rPr lang="pt-BR" b="1" dirty="0"/>
              <a:t>armazenamento em nuvem </a:t>
            </a:r>
            <a:r>
              <a:rPr lang="pt-BR" dirty="0"/>
              <a:t>consiste em um armazenamento de base de dados e aplicações de base de dados hospedadas nos servidores da nuvem. </a:t>
            </a:r>
          </a:p>
          <a:p>
            <a:endParaRPr lang="pt-BR" dirty="0"/>
          </a:p>
          <a:p>
            <a:r>
              <a:rPr lang="pt-BR" dirty="0"/>
              <a:t>O armazenamento na nuvem possibilita que pequenos negócios e usuários individuais tenham vantagem do armazenamento de dados compatível com suas necessidades e de uma variedade de aplicações de base de dados sem ter de pagar, manter e gerenciar ativos de estoque.</a:t>
            </a:r>
          </a:p>
          <a:p>
            <a:endParaRPr lang="pt-BR" dirty="0"/>
          </a:p>
          <a:p>
            <a:r>
              <a:rPr lang="pt-BR" b="1" dirty="0"/>
              <a:t>Serviços de nuvem</a:t>
            </a:r>
          </a:p>
          <a:p>
            <a:endParaRPr lang="pt-BR" b="1" dirty="0"/>
          </a:p>
          <a:p>
            <a:r>
              <a:rPr lang="pt-BR" dirty="0"/>
              <a:t>O propósito essencial da computação em nuvem é proporcionar aluguel conveniente de recursos de computação. O provedor de serviço de nuvem (CSP — do inglês, </a:t>
            </a:r>
            <a:r>
              <a:rPr lang="pt-BR" b="1" dirty="0"/>
              <a:t>Cloud Service </a:t>
            </a:r>
            <a:r>
              <a:rPr lang="pt-BR" b="1" dirty="0" err="1"/>
              <a:t>Provider</a:t>
            </a:r>
            <a:r>
              <a:rPr lang="pt-BR" dirty="0"/>
              <a:t>) mantém os recursos de computação e armazenamento de dados que estão disponíveis na internet ou em redes privadas. Os consumidores podem alugar uma parte desses recursos, conforme precisarem. Praticamente todos os serviços de nuvem são providos pelo uso de um dos três modelos: </a:t>
            </a:r>
          </a:p>
          <a:p>
            <a:endParaRPr lang="pt-BR" b="1" dirty="0"/>
          </a:p>
          <a:p>
            <a:pPr algn="ctr"/>
            <a:r>
              <a:rPr lang="pt-BR" b="1" dirty="0"/>
              <a:t>SaaS, PaaS e IaaS</a:t>
            </a:r>
            <a:endParaRPr lang="pt-BR" dirty="0"/>
          </a:p>
        </p:txBody>
      </p:sp>
    </p:spTree>
    <p:extLst>
      <p:ext uri="{BB962C8B-B14F-4D97-AF65-F5344CB8AC3E}">
        <p14:creationId xmlns:p14="http://schemas.microsoft.com/office/powerpoint/2010/main" val="100676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Cloud </a:t>
            </a:r>
            <a:r>
              <a:rPr lang="pt-BR" sz="2800" dirty="0" err="1"/>
              <a:t>Computing</a:t>
            </a:r>
            <a:endParaRPr lang="pt-BR" sz="2800" dirty="0"/>
          </a:p>
        </p:txBody>
      </p:sp>
      <p:pic>
        <p:nvPicPr>
          <p:cNvPr id="4" name="Imagem 3">
            <a:extLst>
              <a:ext uri="{FF2B5EF4-FFF2-40B4-BE49-F238E27FC236}">
                <a16:creationId xmlns:a16="http://schemas.microsoft.com/office/drawing/2014/main" id="{67ADB07C-756F-4B39-86A4-FC230064A5BC}"/>
              </a:ext>
            </a:extLst>
          </p:cNvPr>
          <p:cNvPicPr>
            <a:picLocks noChangeAspect="1"/>
          </p:cNvPicPr>
          <p:nvPr/>
        </p:nvPicPr>
        <p:blipFill>
          <a:blip r:embed="rId3"/>
          <a:stretch>
            <a:fillRect/>
          </a:stretch>
        </p:blipFill>
        <p:spPr>
          <a:xfrm>
            <a:off x="2597578" y="1201783"/>
            <a:ext cx="6721083" cy="5230185"/>
          </a:xfrm>
          <a:prstGeom prst="rect">
            <a:avLst/>
          </a:prstGeom>
        </p:spPr>
      </p:pic>
    </p:spTree>
    <p:extLst>
      <p:ext uri="{BB962C8B-B14F-4D97-AF65-F5344CB8AC3E}">
        <p14:creationId xmlns:p14="http://schemas.microsoft.com/office/powerpoint/2010/main" val="399500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Cloud </a:t>
            </a:r>
            <a:r>
              <a:rPr lang="pt-BR" sz="2800" dirty="0" err="1"/>
              <a:t>Computing</a:t>
            </a:r>
            <a:endParaRPr lang="pt-BR" sz="2800" dirty="0"/>
          </a:p>
        </p:txBody>
      </p:sp>
      <p:sp>
        <p:nvSpPr>
          <p:cNvPr id="2" name="CaixaDeTexto 1">
            <a:extLst>
              <a:ext uri="{FF2B5EF4-FFF2-40B4-BE49-F238E27FC236}">
                <a16:creationId xmlns:a16="http://schemas.microsoft.com/office/drawing/2014/main" id="{65D1C223-097C-4FC0-BAB7-074F39009F1C}"/>
              </a:ext>
            </a:extLst>
          </p:cNvPr>
          <p:cNvSpPr txBox="1"/>
          <p:nvPr/>
        </p:nvSpPr>
        <p:spPr>
          <a:xfrm>
            <a:off x="1138718" y="1241281"/>
            <a:ext cx="10512175" cy="4801314"/>
          </a:xfrm>
          <a:prstGeom prst="rect">
            <a:avLst/>
          </a:prstGeom>
          <a:noFill/>
        </p:spPr>
        <p:txBody>
          <a:bodyPr wrap="square" rtlCol="0">
            <a:spAutoFit/>
          </a:bodyPr>
          <a:lstStyle/>
          <a:p>
            <a:r>
              <a:rPr lang="pt-BR" b="1" dirty="0"/>
              <a:t>SOFTWARE COMO UM SERVIÇO</a:t>
            </a:r>
            <a:r>
              <a:rPr lang="pt-BR" dirty="0"/>
              <a:t>:  </a:t>
            </a:r>
          </a:p>
          <a:p>
            <a:endParaRPr lang="pt-BR" dirty="0"/>
          </a:p>
          <a:p>
            <a:r>
              <a:rPr lang="pt-BR" dirty="0"/>
              <a:t>Como o nome sugere, uma nuvem </a:t>
            </a:r>
            <a:r>
              <a:rPr lang="pt-BR" b="1" dirty="0"/>
              <a:t>SaaS</a:t>
            </a:r>
            <a:r>
              <a:rPr lang="pt-BR" dirty="0"/>
              <a:t> (do inglês, </a:t>
            </a:r>
            <a:r>
              <a:rPr lang="pt-BR" i="1" dirty="0"/>
              <a:t>Software as a Service</a:t>
            </a:r>
            <a:r>
              <a:rPr lang="pt-BR" dirty="0"/>
              <a:t>) oferece serviço aos consumidores na forma de software, especificamente o software de aplicação, sendo executado e acessível na nuvem. O SaaS segue o modelo familiar dos serviços de Web, no caso aplicado aos recursos de nuvem. O SaaS possibilita que o consumidor use aplicações de provedor na nuvem, executadas na infraestrutura de nuvem do provedor. As aplicações são acessíveis a partir de vários dispositivos do cliente por meio de uma interface simples, como um browser da Web. Em vez de obter licenças de desktops e servidores para os produtos que usa, a empresa obtém as mesmas funções a partir dos serviços na nuvem. O SaaS salva a complexidade da instalação de software, manutenção, atualizações e patches. Exemplos de serviços desse nível são o Gmail, serviço de e-mail do Google, e a Salesforce.com, que ajuda as empresas a manter o controle de seus clientes.</a:t>
            </a:r>
          </a:p>
          <a:p>
            <a:endParaRPr lang="pt-BR" dirty="0"/>
          </a:p>
          <a:p>
            <a:r>
              <a:rPr lang="pt-BR" dirty="0"/>
              <a:t>Os assinantes costumeiros do SaaS são organizações que querem proporcionar a seus funcionários acesso a típicos softwares de produtividade de escritório, como gerenciamento de documento e e-mail. Os individuais também costumam usar o modelo SaaS para adquirir recursos na nuvem. Geralmente, os assinantes usam aplicações específicas sob demanda. O provedor de nuvem também costuma oferecer configurações relacionadas aos dados, como backup automático e compartilhamento de dados entre os assinantes.</a:t>
            </a:r>
          </a:p>
        </p:txBody>
      </p:sp>
    </p:spTree>
    <p:extLst>
      <p:ext uri="{BB962C8B-B14F-4D97-AF65-F5344CB8AC3E}">
        <p14:creationId xmlns:p14="http://schemas.microsoft.com/office/powerpoint/2010/main" val="380769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Cloud </a:t>
            </a:r>
            <a:r>
              <a:rPr lang="pt-BR" sz="2800" dirty="0" err="1"/>
              <a:t>Computing</a:t>
            </a:r>
            <a:endParaRPr lang="pt-BR" sz="2800" dirty="0"/>
          </a:p>
        </p:txBody>
      </p:sp>
      <p:sp>
        <p:nvSpPr>
          <p:cNvPr id="2" name="CaixaDeTexto 1">
            <a:extLst>
              <a:ext uri="{FF2B5EF4-FFF2-40B4-BE49-F238E27FC236}">
                <a16:creationId xmlns:a16="http://schemas.microsoft.com/office/drawing/2014/main" id="{65D1C223-097C-4FC0-BAB7-074F39009F1C}"/>
              </a:ext>
            </a:extLst>
          </p:cNvPr>
          <p:cNvSpPr txBox="1"/>
          <p:nvPr/>
        </p:nvSpPr>
        <p:spPr>
          <a:xfrm>
            <a:off x="1138718" y="1241281"/>
            <a:ext cx="10512175" cy="3416320"/>
          </a:xfrm>
          <a:prstGeom prst="rect">
            <a:avLst/>
          </a:prstGeom>
          <a:noFill/>
        </p:spPr>
        <p:txBody>
          <a:bodyPr wrap="square" rtlCol="0">
            <a:spAutoFit/>
          </a:bodyPr>
          <a:lstStyle/>
          <a:p>
            <a:r>
              <a:rPr lang="pt-BR" b="1" dirty="0"/>
              <a:t>PLATAFORMA COMO UM SERVIÇO</a:t>
            </a:r>
            <a:r>
              <a:rPr lang="pt-BR" dirty="0"/>
              <a:t>:  </a:t>
            </a:r>
          </a:p>
          <a:p>
            <a:endParaRPr lang="pt-BR" dirty="0"/>
          </a:p>
          <a:p>
            <a:r>
              <a:rPr lang="pt-BR" dirty="0"/>
              <a:t>Uma nuvem </a:t>
            </a:r>
            <a:r>
              <a:rPr lang="pt-BR" b="1" dirty="0"/>
              <a:t>PaaS</a:t>
            </a:r>
            <a:r>
              <a:rPr lang="pt-BR" dirty="0"/>
              <a:t> (do inglês, </a:t>
            </a:r>
            <a:r>
              <a:rPr lang="pt-BR" i="1" dirty="0"/>
              <a:t>Platform as a Service</a:t>
            </a:r>
            <a:r>
              <a:rPr lang="pt-BR" dirty="0"/>
              <a:t>) proporciona serviço aos consumidores na forma de uma plataforma em que as aplicações do consumidor são executadas. A PaaS possibilita que o consumidor implante na infraestrutura de nuvem aplicações adquiridas ou criadas por ele.</a:t>
            </a:r>
          </a:p>
          <a:p>
            <a:endParaRPr lang="pt-BR" dirty="0"/>
          </a:p>
          <a:p>
            <a:r>
              <a:rPr lang="pt-BR" dirty="0"/>
              <a:t>Uma nuvem PaaS proporciona blocos de construção de software úteis, além de uma série de ferramentas de desenvolvimento, como linguagens de programação, ambientes de tempo de execução e outras ferramentas  que auxiliam na implementação de novas aplicações. De fato, a PaaS é um sistema operacional na nuvem. A PaaS é útil para uma organização que quer desenvolver aplicações novas e adaptadas enquanto paga somente pelos recursos de computação necessários e apenas por quanto tempo precisar. O </a:t>
            </a:r>
            <a:r>
              <a:rPr lang="pt-BR" b="1" dirty="0"/>
              <a:t>Google App </a:t>
            </a:r>
            <a:r>
              <a:rPr lang="pt-BR" b="1" dirty="0" err="1"/>
              <a:t>Engine</a:t>
            </a:r>
            <a:r>
              <a:rPr lang="pt-BR" b="1" dirty="0"/>
              <a:t> </a:t>
            </a:r>
            <a:r>
              <a:rPr lang="pt-BR" dirty="0"/>
              <a:t>e a </a:t>
            </a:r>
            <a:r>
              <a:rPr lang="pt-BR" b="1" dirty="0"/>
              <a:t>Salesforce1 Platform </a:t>
            </a:r>
            <a:r>
              <a:rPr lang="pt-BR" dirty="0"/>
              <a:t>da Salesforce.com são exemplos de PaaS.</a:t>
            </a:r>
          </a:p>
        </p:txBody>
      </p:sp>
    </p:spTree>
    <p:extLst>
      <p:ext uri="{BB962C8B-B14F-4D97-AF65-F5344CB8AC3E}">
        <p14:creationId xmlns:p14="http://schemas.microsoft.com/office/powerpoint/2010/main" val="4035102643"/>
      </p:ext>
    </p:extLst>
  </p:cSld>
  <p:clrMapOvr>
    <a:masterClrMapping/>
  </p:clrMapOvr>
</p:sld>
</file>

<file path=ppt/theme/theme1.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3853</Words>
  <Application>Microsoft Office PowerPoint</Application>
  <PresentationFormat>Widescreen</PresentationFormat>
  <Paragraphs>266</Paragraphs>
  <Slides>34</Slides>
  <Notes>34</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34</vt:i4>
      </vt:variant>
    </vt:vector>
  </HeadingPairs>
  <TitlesOfParts>
    <vt:vector size="37" baseType="lpstr">
      <vt:lpstr>Arial</vt:lpstr>
      <vt:lpstr>Calibri</vt:lpstr>
      <vt:lpstr>1_Tema do Office</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Elementos essenciais em Cloud Computing</vt:lpstr>
      <vt:lpstr>Elementos essenciais em Cloud Computing</vt:lpstr>
      <vt:lpstr>Características essenciais em Cloud Computing</vt:lpstr>
      <vt:lpstr>Características essenciais em Cloud Computing</vt:lpstr>
      <vt:lpstr>Modelos de serviço em Cloud Computing</vt:lpstr>
      <vt:lpstr>Modelos de serviço em Cloud Computing</vt:lpstr>
      <vt:lpstr>Modelos de Implantação em Cloud Computing</vt:lpstr>
      <vt:lpstr>Modelos de Implantação em Cloud Computing</vt:lpstr>
      <vt:lpstr>Modelos de Implantação em Cloud Computing</vt:lpstr>
      <vt:lpstr>Modelos de Implantação em Cloud Computing</vt:lpstr>
      <vt:lpstr>Modelos de Implantação em Cloud Computing</vt:lpstr>
      <vt:lpstr>Modelos de Implantação em Cloud Computing</vt:lpstr>
      <vt:lpstr>Apresentação do PowerPoint</vt:lpstr>
      <vt:lpstr>Referência de arquitetura em Cloud Computing</vt:lpstr>
      <vt:lpstr>Referência de arquitetura em Cloud Computing</vt:lpstr>
      <vt:lpstr>Referência de arquitetura em Cloud Computing</vt:lpstr>
      <vt:lpstr>Referência de arquitetura em Cloud Computing</vt:lpstr>
      <vt:lpstr>Referência de arquitetura em Cloud Computing</vt:lpstr>
      <vt:lpstr>Referência de arquitetura em Cloud Computing</vt:lpstr>
      <vt:lpstr>Referência de arquitetura em Cloud Computing</vt:lpstr>
      <vt:lpstr>Referência de arquitetura em Cloud Computing</vt:lpstr>
      <vt:lpstr>Referência de arquitetura em Cloud Computing</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Cap Jose Anilto dos Anjos</dc:creator>
  <cp:lastModifiedBy>Cap Jose Anilto dos Anjos</cp:lastModifiedBy>
  <cp:revision>4</cp:revision>
  <dcterms:created xsi:type="dcterms:W3CDTF">2021-03-05T15:28:23Z</dcterms:created>
  <dcterms:modified xsi:type="dcterms:W3CDTF">2022-05-03T16:45:43Z</dcterms:modified>
</cp:coreProperties>
</file>