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2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4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5564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7639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58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56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67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953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96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698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010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967450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39414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256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2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03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94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6531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56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9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17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83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371661B-F69D-47A7-AB05-2AB3A46CC598}"/>
              </a:ext>
            </a:extLst>
          </p:cNvPr>
          <p:cNvSpPr txBox="1"/>
          <p:nvPr/>
        </p:nvSpPr>
        <p:spPr>
          <a:xfrm>
            <a:off x="611087" y="776125"/>
            <a:ext cx="3715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DISCIPLINA</a:t>
            </a:r>
          </a:p>
        </p:txBody>
      </p:sp>
    </p:spTree>
    <p:extLst>
      <p:ext uri="{BB962C8B-B14F-4D97-AF65-F5344CB8AC3E}">
        <p14:creationId xmlns:p14="http://schemas.microsoft.com/office/powerpoint/2010/main" val="148720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D4C395-9FDA-4FC3-9CCC-7965B306F6C6}"/>
              </a:ext>
            </a:extLst>
          </p:cNvPr>
          <p:cNvSpPr/>
          <p:nvPr/>
        </p:nvSpPr>
        <p:spPr>
          <a:xfrm>
            <a:off x="187234" y="154577"/>
            <a:ext cx="11817531" cy="654884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558475" y="829595"/>
            <a:ext cx="38940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Unidade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4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0346D-4EC6-489B-98F2-B98E6CCAF024}"/>
              </a:ext>
            </a:extLst>
          </p:cNvPr>
          <p:cNvSpPr txBox="1"/>
          <p:nvPr/>
        </p:nvSpPr>
        <p:spPr>
          <a:xfrm>
            <a:off x="6524034" y="2520014"/>
            <a:ext cx="4568035" cy="2862322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Outra parte importante desta unidade é a seção 3 que trata da análise de desempenho de programas paralelos. Neste caso é importante alertar os alunos para a questão do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SpeedUP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Quando se utiliza o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SpeedUP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simplesmente a análise fica superficial e pode não refletir a maneira correta de se avaliar o desempenho do paralelo em relação ao código sequencial. Para uma análise mais completa recomenda-se a utilização da lei de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Amdahl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. Uma referência que contém a fórmula de cálculo e diversos exemplos é o trabalho de Castro (2020).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última seção desta unidade é sobre técnicas de programação paralela. Neste caso, temos dois exemplos e casos no link, disponível em: http://www.lsi.usp.br/~phoenix/parex/parint.html Acesso em: 10 ago. 2020.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1EBD-69FD-4FC1-B69E-607997C8103B}"/>
              </a:ext>
            </a:extLst>
          </p:cNvPr>
          <p:cNvSpPr txBox="1"/>
          <p:nvPr/>
        </p:nvSpPr>
        <p:spPr>
          <a:xfrm>
            <a:off x="774928" y="3074012"/>
            <a:ext cx="4499438" cy="2308324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ideia de compiladores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paralelizadores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é complexa (apresentada na seção 2), porém é simples resumir sua atuação. A ideia era que o compilador gerasse um código paralelo a partir de marcações em códigos sequenciais.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Devido à complexidade existe a linguagem LINDA que simula a execução paralela para fins de verificação. Por mais que seja interessante saber da existência destas ferramentas sua utilização é restrita.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Um tutorial da linguagem LINDA pode ser encontrado em Associates (2006).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91A392-5961-4355-B6F3-87AE4424E1F1}"/>
              </a:ext>
            </a:extLst>
          </p:cNvPr>
          <p:cNvSpPr txBox="1"/>
          <p:nvPr/>
        </p:nvSpPr>
        <p:spPr>
          <a:xfrm>
            <a:off x="4996069" y="1588750"/>
            <a:ext cx="6814247" cy="2308324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Normalmente, nesta disciplina a parte complexa é a implementação. A utilização de bibliotecas para programas paralelos está melhor devido a atualizações nas linguagens como C++ e JAVA em suas últimas versões. Mesmo assim, a mudança de paradigma de programação é complexa pois os alunos estão acostumados a programar de forma sequencial utilizando o compilador de uma forma padrão.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necessidade de elaborar e testar programas paralelos faz com que seja necessária a utilização de bibliotecas e/ou sistemas específicos. No caso das threads as mudanças atuais na linguagem C++ e a existência de bibliotecas na linguagem JAVA facilitam o processo.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Um tutorial de threads em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c++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completo pode ser acessado em: https://www.bogotobogo.com/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cplusplus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/C11/1_C11_creating_thread.php. Neste site é possível encontrar exemplos com utilização da biblioteca Thread da linguagem C++ que atualmente implementa o ambiente e as funções para programação paralela na linguagem.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1DEE7CB-50E8-4988-BB5D-B3713CFD957E}"/>
              </a:ext>
            </a:extLst>
          </p:cNvPr>
          <p:cNvSpPr txBox="1"/>
          <p:nvPr/>
        </p:nvSpPr>
        <p:spPr>
          <a:xfrm>
            <a:off x="4996070" y="474932"/>
            <a:ext cx="6814247" cy="738664"/>
          </a:xfrm>
          <a:prstGeom prst="rect">
            <a:avLst/>
          </a:prstGeom>
          <a:solidFill>
            <a:schemeClr val="accent2">
              <a:alpha val="70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As dúvidas mais relevantes dos alunos sobre alguns dos temas da disciplina e quais caminhos e/ou indicações de leituras podem auxiliar no esclarecimento de cada uma delas.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07935E4-7CA3-4F4E-B0F7-F176E68DFE16}"/>
              </a:ext>
            </a:extLst>
          </p:cNvPr>
          <p:cNvSpPr txBox="1"/>
          <p:nvPr/>
        </p:nvSpPr>
        <p:spPr>
          <a:xfrm>
            <a:off x="4996069" y="4219306"/>
            <a:ext cx="6814248" cy="2123658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Em JAVA é possível utilizar a referência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Deitel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&amp;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Deitel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(2016, p. 747) que possui o capítulo 23, todo abordando concorrência,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sincronicação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de threads e multithreading.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 livro pode ser encontrado em nossa Biblioteca virtual: DEITEL, Paul J.; DEITEL, Harvey M. Java: como programar. Pearson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educacion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2016.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No caso da programação distribuída é mais complexo. Normalmente, utiliza-se o sistema operacional Linux devido a sua estrutura que facilita o processo de comunicação entre dois dispositivos ou máquinas e permite a execução de bibliotecas de sistemas distribuídos. O vídeo https://mpitutorial.com/tutorials/mpi-hello-world/ mostra como realizar um programa simples utilizando a passagem de mensagens.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partir da utilização da programação paralela e a consulta aos materiais apresentados é possível que as dúvidas e problemas básicos tenham sido solucionados.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21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91A392-5961-4355-B6F3-87AE4424E1F1}"/>
              </a:ext>
            </a:extLst>
          </p:cNvPr>
          <p:cNvSpPr txBox="1"/>
          <p:nvPr/>
        </p:nvSpPr>
        <p:spPr>
          <a:xfrm>
            <a:off x="4996069" y="1120676"/>
            <a:ext cx="6814247" cy="2123658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programação paralela e distribuída é uma realidade para a área de computação como um todo sendo que não é mais um assunto que gera polêmica em seu estudo.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Além disso, a importância da área e os benefícios alcançados ao longo dos últimos anos demonstram ser unanimidade que este modelo de computação é a tendência para o futuro da programação.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Dois temas extras e importantes para os dias atuais serão introduzidos: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GPUS e programação CUDA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Computação em nuvem (Cloud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Computing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1DEE7CB-50E8-4988-BB5D-B3713CFD957E}"/>
              </a:ext>
            </a:extLst>
          </p:cNvPr>
          <p:cNvSpPr txBox="1"/>
          <p:nvPr/>
        </p:nvSpPr>
        <p:spPr>
          <a:xfrm>
            <a:off x="4996070" y="474932"/>
            <a:ext cx="6814247" cy="307777"/>
          </a:xfrm>
          <a:prstGeom prst="rect">
            <a:avLst/>
          </a:prstGeom>
          <a:solidFill>
            <a:schemeClr val="accent2">
              <a:alpha val="70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Dentre os temas abordados na disciplina existe algum assunto polêmico?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0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91A392-5961-4355-B6F3-87AE4424E1F1}"/>
              </a:ext>
            </a:extLst>
          </p:cNvPr>
          <p:cNvSpPr txBox="1"/>
          <p:nvPr/>
        </p:nvSpPr>
        <p:spPr>
          <a:xfrm>
            <a:off x="4996069" y="1305342"/>
            <a:ext cx="6814247" cy="2123658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 aluno que trabalha hoje na área de computação está em contato direto com sistemas paralelos e distribuídos. Os computadores atualmente possuem processadores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multinúcleo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que executam as tarefas de forma paralela. Todos os computadores e sistemas estão em rede, sejam internas ou externas, e utilizam os conceitos de computação distribuída para o processamento de dados e troca de informações.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Entender o funcionamento destes sistemas e das plataformas paralelas é uma necessidade atual. Ao se programar um sistema, independentemente de ser desktop, mobile, web ou qualquer outra plataforma, é necessário considerar as questões da execução paralela. A divisão das partes do software em threads de tarefas que podem ser executadas rapidamente sem dependência de dados é uma realidade de quase todos os programadores atuantes no mercado de trabalho.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1DEE7CB-50E8-4988-BB5D-B3713CFD957E}"/>
              </a:ext>
            </a:extLst>
          </p:cNvPr>
          <p:cNvSpPr txBox="1"/>
          <p:nvPr/>
        </p:nvSpPr>
        <p:spPr>
          <a:xfrm>
            <a:off x="4996070" y="474932"/>
            <a:ext cx="6814247" cy="523220"/>
          </a:xfrm>
          <a:prstGeom prst="rect">
            <a:avLst/>
          </a:prstGeom>
          <a:solidFill>
            <a:schemeClr val="accent2">
              <a:alpha val="70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Qual aplicabilidade dos conteúdos desenvolvidos na disciplina para a vida profissional do aluno?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2400427C-76C1-4113-A8B4-66967239EE3F}"/>
              </a:ext>
            </a:extLst>
          </p:cNvPr>
          <p:cNvSpPr txBox="1"/>
          <p:nvPr/>
        </p:nvSpPr>
        <p:spPr>
          <a:xfrm>
            <a:off x="4996068" y="3653185"/>
            <a:ext cx="6814247" cy="1938992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No artigo de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Marowka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(2008) aborda questões da necessidade de se pensar um programa em paralelo e implementá-lo de forma otimizada. Segundo o autor, em 2008 já existia a visão de que a programação paralela representava o novo ponto de transição na maneira como engenheiros de software iriam programar.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Ao longo dos 12 anos seguintes esta previsão foi confirmada com sucesso considerando os processadores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multicore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e a maneira como estão sendo programados.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MAROWKA, A.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Think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Parallel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: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Teaching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Parallel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Programming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Today. IEEE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Distributed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Systems Online, vol. 9, n. 8. 2008. Disponível em: https://ieeexplore.ieee.org/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stamp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/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stamp.jsp?tp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=&amp;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arnumber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=4657555. Acesso em: 16 de julho de 2020.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9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91A392-5961-4355-B6F3-87AE4424E1F1}"/>
              </a:ext>
            </a:extLst>
          </p:cNvPr>
          <p:cNvSpPr txBox="1"/>
          <p:nvPr/>
        </p:nvSpPr>
        <p:spPr>
          <a:xfrm>
            <a:off x="4996069" y="1305342"/>
            <a:ext cx="6814247" cy="2308324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programação paralela está evoluindo rapidamente devido ao grande número de plataformas paralelas disponíveis para a programação. Esta demanda é resultado de anos de desenvolvimento de soluções paralelas na área de hardware e sistemas distribuídos. Dentre os tópicos mais pesquisados na área de programação paralela e distribuída está a questão do balanceamento de carga.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Dado que um software paralelo possui sua divisão de trabalho entre os possíveis núcleos ou computadores disponíveis para processamento, como realizar a divisão de forma a maximizar o trabalho feito no tempo diminuindo o número de unidades ociosas. Aliado a estes problemas está o consumo de energia que deve ser controlado também. Computadores utilizados para processamento paralelo tendem a consumir mais energia seja pelo hardware que possui um mais número de unidades de processamento, seja por ser um aglomerado de computadores formando um cluster.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1DEE7CB-50E8-4988-BB5D-B3713CFD957E}"/>
              </a:ext>
            </a:extLst>
          </p:cNvPr>
          <p:cNvSpPr txBox="1"/>
          <p:nvPr/>
        </p:nvSpPr>
        <p:spPr>
          <a:xfrm>
            <a:off x="4996070" y="474932"/>
            <a:ext cx="6814247" cy="523220"/>
          </a:xfrm>
          <a:prstGeom prst="rect">
            <a:avLst/>
          </a:prstGeom>
          <a:solidFill>
            <a:schemeClr val="accent2">
              <a:alpha val="70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Há algum fato recente ou alguma atualização acerca dos conteúdos abordados na disciplina?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2400427C-76C1-4113-A8B4-66967239EE3F}"/>
              </a:ext>
            </a:extLst>
          </p:cNvPr>
          <p:cNvSpPr txBox="1"/>
          <p:nvPr/>
        </p:nvSpPr>
        <p:spPr>
          <a:xfrm>
            <a:off x="4996069" y="3920856"/>
            <a:ext cx="6814247" cy="2123658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Um artigo interessante e recente sobre o tema, de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Zarins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e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Weiland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(2020) trata do balanceamento de carga progressivo em um cenário que utiliza memória distribuída. Este trabalho considera sistemas que ao passar do tempo de execução apresentam aumento do número de processos a serem executados sendo necessário realizar o balanceamento de carga de forma dinâmica. A solução apresentada foi considerar as unidades de processamento de dados como nós de um grafo e entre elas aplicar uma camada de balanceamento. O resultado do trabalho apresentou melhora de até 4.05x no tempo de execução dos algoritmos testados.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Sendo assim, é possível perceber que ao fazer corretamente o balanceamento de carga de um software paralelo é possível atingir uma melhora significativa em seu tempo de execução. Este resultado mostra a importância do balanceamento de carga para a programação paralela e distribuída.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91A392-5961-4355-B6F3-87AE4424E1F1}"/>
              </a:ext>
            </a:extLst>
          </p:cNvPr>
          <p:cNvSpPr txBox="1"/>
          <p:nvPr/>
        </p:nvSpPr>
        <p:spPr>
          <a:xfrm>
            <a:off x="4996069" y="1305342"/>
            <a:ext cx="6814247" cy="249299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programação paralela está evoluindo rapidamente devido ao grande número de plataformas paralelas disponíveis para a programação. Esta demanda é resultado de anos de desenvolvimento de soluções paralelas na área de hardware e sistemas distribuídos. Dentre os tópicos mais pesquisados na área de programação paralela e distribuída está a questão do balanceamento de carga.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Dado que um software paralelo possui sua divisão de trabalho entre os possíveis núcleos ou computadores disponíveis para processamento, como realizar a divisão de forma a maximizar o trabalho feito no tempo diminuindo o número de unidades ociosas. Aliado a estes problemas está o consumo de energia que deve ser controlado também. Computadores utilizados para processamento paralelo tendem a consumir mais energia seja pelo hardware que possui um mais número de unidades de processamento, seja por ser um aglomerado de computadores formando um cluster.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1DEE7CB-50E8-4988-BB5D-B3713CFD957E}"/>
              </a:ext>
            </a:extLst>
          </p:cNvPr>
          <p:cNvSpPr txBox="1"/>
          <p:nvPr/>
        </p:nvSpPr>
        <p:spPr>
          <a:xfrm>
            <a:off x="4996070" y="474932"/>
            <a:ext cx="6814247" cy="523220"/>
          </a:xfrm>
          <a:prstGeom prst="rect">
            <a:avLst/>
          </a:prstGeom>
          <a:solidFill>
            <a:schemeClr val="accent2">
              <a:alpha val="70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Existe algum ponto relevante que não tenha sido abordado em nenhum dos tópicos acima?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2400427C-76C1-4113-A8B4-66967239EE3F}"/>
              </a:ext>
            </a:extLst>
          </p:cNvPr>
          <p:cNvSpPr txBox="1"/>
          <p:nvPr/>
        </p:nvSpPr>
        <p:spPr>
          <a:xfrm>
            <a:off x="4996069" y="4105522"/>
            <a:ext cx="6814247" cy="2123658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Uma questão interessante no assunto de sistemas paralelos e distribuídos é o impacto de sua utilização na área de sistemas embarcados e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IoT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(do inglês, Internet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of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Things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). Estes sistemas podem ter ampla utilização em aplicações que necessitam de alto nível de processamento, porém, em geral, tais sistemas consomem energia e seu hardware ocupa uma área de chip proibitiva em vários casos.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Em aplicações onde o fornecimento de energia é escasso vários outros aspectos do sistema devem ser repensados e, entre eles, a capacidade de processamento. Um processador com diversos núcleos pode ser uma alternativa interessante para desktops, porém em sistemas embarcados a alta capacidade de processamento pode custar caro em relação ao consumo de energia.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4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91A392-5961-4355-B6F3-87AE4424E1F1}"/>
              </a:ext>
            </a:extLst>
          </p:cNvPr>
          <p:cNvSpPr txBox="1"/>
          <p:nvPr/>
        </p:nvSpPr>
        <p:spPr>
          <a:xfrm>
            <a:off x="4996069" y="519046"/>
            <a:ext cx="6814247" cy="3231654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Já no caso de sistemas distribuídos a questão muda um pouco de foco e alguns benefícios são encontrados. Uma das áreas importantes é a de Redes de Sensores Sem Fio (RSSF) que configura um conjunto de nós sensores interconectados para a solução de problemas onde a informação é distribuída em um grande dispositivo ou mesmo em uma grande área.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No caso do monitoramento de equipamentos estas redes são chamadas de RSSF industriais e visam a otimização do processo produtivo com base nas informações coletadas, o que hoje chamamos de Indústria 4.0.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 artigo de Gomes et. al. (2014) faz uma abordagem dos fatores limitantes destas redes como interferências, largura de banda de comunicação e o consumo de energia de rede que será integrada à rede industrial. Todos estes fatores devem ser levados em consideração na construção da rede para a obtenção de resultados satisfatórios.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GOMES, R. D. et al. Desafios de Redes de Sensores sem Fio Industriais. Revista de Tecnologia da Informação e Comunicação, [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S.l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.], v. 4, n. 1, p. 16-27, jul. 2014. ISSN 2237-5104. Disponível em: &lt; http://rtic.com.br/index.php/rtic/article/view/44 &gt;. Acesso em: 16 de julho de 2020.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912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Estação de metrô&#10;&#10;Descrição gerada automaticamente com confiança média">
            <a:extLst>
              <a:ext uri="{FF2B5EF4-FFF2-40B4-BE49-F238E27FC236}">
                <a16:creationId xmlns:a16="http://schemas.microsoft.com/office/drawing/2014/main" id="{D553836B-C372-419F-A554-301AC27F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0" y="2004732"/>
            <a:ext cx="5238750" cy="3181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1A392-5961-4355-B6F3-87AE4424E1F1}"/>
              </a:ext>
            </a:extLst>
          </p:cNvPr>
          <p:cNvSpPr txBox="1"/>
          <p:nvPr/>
        </p:nvSpPr>
        <p:spPr>
          <a:xfrm>
            <a:off x="2818295" y="925446"/>
            <a:ext cx="8992022" cy="5339923"/>
          </a:xfrm>
          <a:prstGeom prst="rect">
            <a:avLst/>
          </a:prstGeom>
          <a:solidFill>
            <a:schemeClr val="accent2">
              <a:alpha val="96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ASSOCIATES, S. C. Tutorial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on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Parallel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Programming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with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Linda. 2006. Disponível em: https://www.cse.chalmers.se/edu/course/TDA384_LP1/files/lectures/semantic-linda-biglectur e.pdf. Acesso em: 17 de julho de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CASTRO, P. A. Lei de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Amdahl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. 2020. Disponível em: http://www.comp.ita.br/~pauloac/ce703/ce 703_cap2_p2.pdf. Acesso em 17 de julho de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DEITEL, Paul J.; DEITEL, Harvey M. Java: como programar. Pearson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educacion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2016.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GOMES, R. D. et al. Desafios de Redes de Sensores sem Fio Industriais. Revista de Tecnologia da Informação e Comunicação, [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S.l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.], v. 4, n. 1, p. 16-27, jul. 2014. ISSN 2237-5104. Disponível em: &lt; http://rtic.com.br/index.php/rtic/article/view/44 &gt;. Acesso em: 16 de julho de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FOSTER, I.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Designing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and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building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Parralel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Programs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vol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191.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Addison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Wesley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Publishing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Company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Reading. 1995.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INTEL.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Parallel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Computing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Background. THE MANYCORE SHIFT: Microsoft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Parallel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Computing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Initiative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Ushers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Computing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into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the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Next Era. Disponível em: https://www.intel.com/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pressroom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/kits/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upcrc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/ParallelComputing_backgrounder.pdf. Acesso em: 16 de julho de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MAROWKA, A.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Think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Parallel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: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Teaching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Parallel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Programming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Today. IEEE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Distributed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Systems Online, vol. 9, n. 8. 2008. Disponível em: https://ieeexplore.ieee.org/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stamp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/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stamp.jsp?tp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=&amp;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arnumber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=4657555. Acesso em: 16 de julho de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SHINDE, N. K., GUPTA, S. R.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Architectures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of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Flynn’s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taxonomy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-- A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Comparison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of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Methods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. IJISET -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International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Journal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of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Innovative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Science, </a:t>
            </a:r>
            <a:r>
              <a:rPr kumimoji="0" lang="pt-BR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Engineering</a:t>
            </a:r>
            <a:r>
              <a:rPr kumimoji="0" lang="pt-B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&amp; Technology, Vol. 2 n. 9. 2015. Disponível em: http://ijiset.com/vol2/v2s9/IJISET_V2_I9_17.pdf. Acesso em: 16 de julho de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TANEMBAUM, A. S., van STEEN, A.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Sistemas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distribuídos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: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princípios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e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paradigmas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. 2ª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edição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Prentice Hall. São Paulo, 406p. 2007.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UFMG.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Programando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Threads em C. 2015.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Disponível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em: http://www2.dcc.ufmg.br/disciplinas/aeds3_turmaN/pthreads.pdf.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Acesso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em: 17 de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julho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de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YIM, K. S. A Novel Memory Hierarchy for Flash Memory Based Storage Systems. Journal of Semiconductor Technology and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Sciente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. vol. 5, n.4, 2005.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ZARINS, J., WEILAND, M. Progressive Load Balancing in Distributed Memory. Parallel Computing: Technology Trends. I. Foster et al. (Eds.) IOS Press. pp 127-136. 2020.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1DEE7CB-50E8-4988-BB5D-B3713CFD957E}"/>
              </a:ext>
            </a:extLst>
          </p:cNvPr>
          <p:cNvSpPr txBox="1"/>
          <p:nvPr/>
        </p:nvSpPr>
        <p:spPr>
          <a:xfrm>
            <a:off x="2818295" y="474932"/>
            <a:ext cx="8992022" cy="307777"/>
          </a:xfrm>
          <a:prstGeom prst="rect">
            <a:avLst/>
          </a:prstGeom>
          <a:solidFill>
            <a:schemeClr val="accent2">
              <a:alpha val="70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Referências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48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Paralelas</a:t>
            </a:r>
            <a:r>
              <a:rPr lang="en-US" dirty="0"/>
              <a:t> e </a:t>
            </a:r>
            <a:r>
              <a:rPr lang="en-US" dirty="0" err="1"/>
              <a:t>Distribuídas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CC6F62-A5A1-4A7C-AA30-DDE2F1A50D9E}"/>
              </a:ext>
            </a:extLst>
          </p:cNvPr>
          <p:cNvSpPr/>
          <p:nvPr/>
        </p:nvSpPr>
        <p:spPr>
          <a:xfrm>
            <a:off x="3638178" y="1857178"/>
            <a:ext cx="2227774" cy="417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" name="그룹 52">
            <a:extLst>
              <a:ext uri="{FF2B5EF4-FFF2-40B4-BE49-F238E27FC236}">
                <a16:creationId xmlns:a16="http://schemas.microsoft.com/office/drawing/2014/main" id="{CCC12572-3B4E-4E47-80B2-8E54423E729D}"/>
              </a:ext>
            </a:extLst>
          </p:cNvPr>
          <p:cNvGrpSpPr/>
          <p:nvPr/>
        </p:nvGrpSpPr>
        <p:grpSpPr>
          <a:xfrm>
            <a:off x="3512614" y="5066102"/>
            <a:ext cx="2480014" cy="756000"/>
            <a:chOff x="460651" y="4988278"/>
            <a:chExt cx="2645023" cy="75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677D8B-C4A5-4F7B-95D4-738274822B40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1599F68-3D3A-41D4-A2C2-C11F34C4C610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7" name="그룹 51">
            <a:extLst>
              <a:ext uri="{FF2B5EF4-FFF2-40B4-BE49-F238E27FC236}">
                <a16:creationId xmlns:a16="http://schemas.microsoft.com/office/drawing/2014/main" id="{BFDF6749-228E-4C3E-9389-ABF87E1A36CE}"/>
              </a:ext>
            </a:extLst>
          </p:cNvPr>
          <p:cNvGrpSpPr/>
          <p:nvPr/>
        </p:nvGrpSpPr>
        <p:grpSpPr>
          <a:xfrm>
            <a:off x="3503184" y="1910419"/>
            <a:ext cx="2581436" cy="882621"/>
            <a:chOff x="450595" y="2017425"/>
            <a:chExt cx="2753193" cy="8826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E6B2B4-E8A7-4252-843E-B0F86B2DAF33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9E8BDA29-35C9-4E25-A18F-E0F1F774283D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B3A06E7-51BC-4426-9707-C60BFB7A0042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388F907-4DB6-4D73-BE48-7E43ABDCB7E1}"/>
              </a:ext>
            </a:extLst>
          </p:cNvPr>
          <p:cNvSpPr txBox="1"/>
          <p:nvPr/>
        </p:nvSpPr>
        <p:spPr>
          <a:xfrm>
            <a:off x="3789139" y="2972462"/>
            <a:ext cx="1890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Nesta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unidade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veremos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com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mais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profundidade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os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conceitos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de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memória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compartilhada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e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distribuída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, Variáveis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compartilhadas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processos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sincronização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, e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técnicasde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programação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distribuída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806997-0E22-420E-A3E9-6A4FD37EC480}"/>
              </a:ext>
            </a:extLst>
          </p:cNvPr>
          <p:cNvSpPr txBox="1"/>
          <p:nvPr/>
        </p:nvSpPr>
        <p:spPr>
          <a:xfrm>
            <a:off x="3553052" y="2061898"/>
            <a:ext cx="2151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Unidade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2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2B8904-8BED-449F-BA34-7AFF7208027F}"/>
              </a:ext>
            </a:extLst>
          </p:cNvPr>
          <p:cNvSpPr txBox="1"/>
          <p:nvPr/>
        </p:nvSpPr>
        <p:spPr>
          <a:xfrm>
            <a:off x="3877248" y="5377603"/>
            <a:ext cx="156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Arquiteturas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2A0A6B-D6DE-455A-9C0F-439F9BA8F091}"/>
              </a:ext>
            </a:extLst>
          </p:cNvPr>
          <p:cNvSpPr/>
          <p:nvPr/>
        </p:nvSpPr>
        <p:spPr>
          <a:xfrm>
            <a:off x="6259742" y="1857178"/>
            <a:ext cx="2227774" cy="4173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7" name="그룹 53">
            <a:extLst>
              <a:ext uri="{FF2B5EF4-FFF2-40B4-BE49-F238E27FC236}">
                <a16:creationId xmlns:a16="http://schemas.microsoft.com/office/drawing/2014/main" id="{D60DA767-CFA7-4B34-A7C5-F815DA3EF28E}"/>
              </a:ext>
            </a:extLst>
          </p:cNvPr>
          <p:cNvGrpSpPr/>
          <p:nvPr/>
        </p:nvGrpSpPr>
        <p:grpSpPr>
          <a:xfrm>
            <a:off x="6134178" y="5066102"/>
            <a:ext cx="2480014" cy="756000"/>
            <a:chOff x="3277438" y="4988278"/>
            <a:chExt cx="2645023" cy="756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642632-4CEB-44A7-8F28-6BD9DFFE0697}"/>
                </a:ext>
              </a:extLst>
            </p:cNvPr>
            <p:cNvSpPr/>
            <p:nvPr/>
          </p:nvSpPr>
          <p:spPr>
            <a:xfrm>
              <a:off x="3277438" y="5132278"/>
              <a:ext cx="2645023" cy="6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F335CBFB-6BEC-4C2F-B3E5-99539117E760}"/>
                </a:ext>
              </a:extLst>
            </p:cNvPr>
            <p:cNvSpPr/>
            <p:nvPr/>
          </p:nvSpPr>
          <p:spPr>
            <a:xfrm>
              <a:off x="5778461" y="4988278"/>
              <a:ext cx="144000" cy="144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0" name="그룹 50">
            <a:extLst>
              <a:ext uri="{FF2B5EF4-FFF2-40B4-BE49-F238E27FC236}">
                <a16:creationId xmlns:a16="http://schemas.microsoft.com/office/drawing/2014/main" id="{49172278-405C-4E84-B55C-3FC4D8F3D1A9}"/>
              </a:ext>
            </a:extLst>
          </p:cNvPr>
          <p:cNvGrpSpPr/>
          <p:nvPr/>
        </p:nvGrpSpPr>
        <p:grpSpPr>
          <a:xfrm>
            <a:off x="6124749" y="1910419"/>
            <a:ext cx="2581436" cy="882621"/>
            <a:chOff x="3267382" y="2017425"/>
            <a:chExt cx="2753193" cy="88262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53BEE2-859E-435E-9BC6-6ACDC2D4D347}"/>
                </a:ext>
              </a:extLst>
            </p:cNvPr>
            <p:cNvSpPr/>
            <p:nvPr/>
          </p:nvSpPr>
          <p:spPr>
            <a:xfrm rot="10800000">
              <a:off x="3267382" y="2144046"/>
              <a:ext cx="2015921" cy="6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0DD247FF-98B0-4036-873D-67F26434C7AC}"/>
                </a:ext>
              </a:extLst>
            </p:cNvPr>
            <p:cNvSpPr/>
            <p:nvPr/>
          </p:nvSpPr>
          <p:spPr>
            <a:xfrm rot="10800000">
              <a:off x="3277438" y="2756046"/>
              <a:ext cx="144000" cy="144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C9862FD-FB06-4C06-9267-CD22CBFFFBF0}"/>
                </a:ext>
              </a:extLst>
            </p:cNvPr>
            <p:cNvSpPr/>
            <p:nvPr/>
          </p:nvSpPr>
          <p:spPr>
            <a:xfrm rot="5400000">
              <a:off x="5215005" y="2077097"/>
              <a:ext cx="865242" cy="745898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3604457-84D4-4510-BE42-36EB90D4AD5A}"/>
              </a:ext>
            </a:extLst>
          </p:cNvPr>
          <p:cNvSpPr txBox="1"/>
          <p:nvPr/>
        </p:nvSpPr>
        <p:spPr>
          <a:xfrm>
            <a:off x="6402758" y="2972462"/>
            <a:ext cx="1890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O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foco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dessa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unidade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são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as ferramentas de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desenvolvimento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paralelo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e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distribuído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, a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metodologia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de Foster, 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linguagens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e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bibliotecas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especializadas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.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Além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disso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veremos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os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princípios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de Computação em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Nuvem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DB33F-F06C-4953-94BE-7A305DDEC962}"/>
              </a:ext>
            </a:extLst>
          </p:cNvPr>
          <p:cNvSpPr txBox="1"/>
          <p:nvPr/>
        </p:nvSpPr>
        <p:spPr>
          <a:xfrm>
            <a:off x="6180240" y="2061898"/>
            <a:ext cx="2151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Unidade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3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9E199B-42B9-444B-A93E-54D3CCD3D3B6}"/>
              </a:ext>
            </a:extLst>
          </p:cNvPr>
          <p:cNvSpPr txBox="1"/>
          <p:nvPr/>
        </p:nvSpPr>
        <p:spPr>
          <a:xfrm>
            <a:off x="6557232" y="5377603"/>
            <a:ext cx="156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Ferramentas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23BC57-1CA9-4585-890C-7CE105365EE3}"/>
              </a:ext>
            </a:extLst>
          </p:cNvPr>
          <p:cNvSpPr/>
          <p:nvPr/>
        </p:nvSpPr>
        <p:spPr>
          <a:xfrm>
            <a:off x="8881306" y="1857178"/>
            <a:ext cx="2227774" cy="4173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0" name="그룹 54">
            <a:extLst>
              <a:ext uri="{FF2B5EF4-FFF2-40B4-BE49-F238E27FC236}">
                <a16:creationId xmlns:a16="http://schemas.microsoft.com/office/drawing/2014/main" id="{79E6046E-A6AB-42BB-9410-A98E32C21336}"/>
              </a:ext>
            </a:extLst>
          </p:cNvPr>
          <p:cNvGrpSpPr/>
          <p:nvPr/>
        </p:nvGrpSpPr>
        <p:grpSpPr>
          <a:xfrm>
            <a:off x="8755742" y="5066102"/>
            <a:ext cx="2480014" cy="756000"/>
            <a:chOff x="6094224" y="4988278"/>
            <a:chExt cx="2645023" cy="756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17E1F8-E7D8-46B8-B6FF-010B2619F61F}"/>
                </a:ext>
              </a:extLst>
            </p:cNvPr>
            <p:cNvSpPr/>
            <p:nvPr/>
          </p:nvSpPr>
          <p:spPr>
            <a:xfrm>
              <a:off x="6094224" y="5132278"/>
              <a:ext cx="2645023" cy="61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38BB9DD0-98B5-4432-9232-C9F068A4337F}"/>
                </a:ext>
              </a:extLst>
            </p:cNvPr>
            <p:cNvSpPr/>
            <p:nvPr/>
          </p:nvSpPr>
          <p:spPr>
            <a:xfrm>
              <a:off x="8595247" y="4988278"/>
              <a:ext cx="144000" cy="144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17368FE-66E7-4730-882F-9546B548DCAF}"/>
              </a:ext>
            </a:extLst>
          </p:cNvPr>
          <p:cNvSpPr/>
          <p:nvPr/>
        </p:nvSpPr>
        <p:spPr>
          <a:xfrm rot="10800000">
            <a:off x="8746314" y="2037038"/>
            <a:ext cx="1890158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CA9C0C-FCB3-4C77-BDF9-E78FC09F5634}"/>
              </a:ext>
            </a:extLst>
          </p:cNvPr>
          <p:cNvSpPr txBox="1"/>
          <p:nvPr/>
        </p:nvSpPr>
        <p:spPr>
          <a:xfrm>
            <a:off x="9049973" y="2972462"/>
            <a:ext cx="1890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Por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fim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nesta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unidade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teremos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programação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prática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utilizando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a linguagem C,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Cuda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C e Java, e tambem as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tecnicas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de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análise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e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desempenho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de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programas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paralelos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.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Complementando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a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programação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apresentaremos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as GPUs.</a:t>
            </a:r>
          </a:p>
        </p:txBody>
      </p:sp>
      <p:grpSp>
        <p:nvGrpSpPr>
          <p:cNvPr id="35" name="그룹 49">
            <a:extLst>
              <a:ext uri="{FF2B5EF4-FFF2-40B4-BE49-F238E27FC236}">
                <a16:creationId xmlns:a16="http://schemas.microsoft.com/office/drawing/2014/main" id="{10C103B4-8A78-45C2-9152-7290E077E91B}"/>
              </a:ext>
            </a:extLst>
          </p:cNvPr>
          <p:cNvGrpSpPr/>
          <p:nvPr/>
        </p:nvGrpSpPr>
        <p:grpSpPr>
          <a:xfrm>
            <a:off x="8755743" y="1910419"/>
            <a:ext cx="2572007" cy="882621"/>
            <a:chOff x="6094224" y="2017425"/>
            <a:chExt cx="2743137" cy="882621"/>
          </a:xfrm>
        </p:grpSpPr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00800CEC-805C-4661-8DA6-69F73A5E02F9}"/>
                </a:ext>
              </a:extLst>
            </p:cNvPr>
            <p:cNvSpPr/>
            <p:nvPr/>
          </p:nvSpPr>
          <p:spPr>
            <a:xfrm rot="10800000">
              <a:off x="6094224" y="2756046"/>
              <a:ext cx="144000" cy="144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E5AC823-C03A-4B9D-BE7C-024DCC7CD416}"/>
                </a:ext>
              </a:extLst>
            </p:cNvPr>
            <p:cNvSpPr/>
            <p:nvPr/>
          </p:nvSpPr>
          <p:spPr>
            <a:xfrm rot="5400000">
              <a:off x="8031791" y="2077097"/>
              <a:ext cx="865242" cy="74589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A1F828-5F27-4A71-A201-EB8F331D200B}"/>
                </a:ext>
              </a:extLst>
            </p:cNvPr>
            <p:cNvSpPr txBox="1"/>
            <p:nvPr/>
          </p:nvSpPr>
          <p:spPr>
            <a:xfrm>
              <a:off x="6149349" y="2168905"/>
              <a:ext cx="229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Unidade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4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7E962AE-C34A-4381-895F-2B526F9847ED}"/>
              </a:ext>
            </a:extLst>
          </p:cNvPr>
          <p:cNvSpPr txBox="1"/>
          <p:nvPr/>
        </p:nvSpPr>
        <p:spPr>
          <a:xfrm>
            <a:off x="9237214" y="5377603"/>
            <a:ext cx="156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Programação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A31A7EE-7B3B-4DB4-A3D2-98BB6832F66D}"/>
              </a:ext>
            </a:extLst>
          </p:cNvPr>
          <p:cNvSpPr/>
          <p:nvPr/>
        </p:nvSpPr>
        <p:spPr>
          <a:xfrm>
            <a:off x="1016612" y="1857178"/>
            <a:ext cx="2227774" cy="417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3" name="그룹 57">
            <a:extLst>
              <a:ext uri="{FF2B5EF4-FFF2-40B4-BE49-F238E27FC236}">
                <a16:creationId xmlns:a16="http://schemas.microsoft.com/office/drawing/2014/main" id="{F989801E-824E-4481-BB8D-4D3D39ED942D}"/>
              </a:ext>
            </a:extLst>
          </p:cNvPr>
          <p:cNvGrpSpPr/>
          <p:nvPr/>
        </p:nvGrpSpPr>
        <p:grpSpPr>
          <a:xfrm>
            <a:off x="891048" y="5066102"/>
            <a:ext cx="2480014" cy="756000"/>
            <a:chOff x="460651" y="4988278"/>
            <a:chExt cx="2645023" cy="756000"/>
          </a:xfrm>
        </p:grpSpPr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029EF97B-6982-4FB6-8381-A9BBECB221E1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Right Triangle 10">
              <a:extLst>
                <a:ext uri="{FF2B5EF4-FFF2-40B4-BE49-F238E27FC236}">
                  <a16:creationId xmlns:a16="http://schemas.microsoft.com/office/drawing/2014/main" id="{5CD6CDB5-D97C-47EE-8E3E-28B2B97ED8AB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6" name="그룹 60">
            <a:extLst>
              <a:ext uri="{FF2B5EF4-FFF2-40B4-BE49-F238E27FC236}">
                <a16:creationId xmlns:a16="http://schemas.microsoft.com/office/drawing/2014/main" id="{0DE24240-D872-4E75-A336-2ABA7F80F26E}"/>
              </a:ext>
            </a:extLst>
          </p:cNvPr>
          <p:cNvGrpSpPr/>
          <p:nvPr/>
        </p:nvGrpSpPr>
        <p:grpSpPr>
          <a:xfrm>
            <a:off x="881619" y="1910419"/>
            <a:ext cx="2581436" cy="882621"/>
            <a:chOff x="450595" y="2017425"/>
            <a:chExt cx="2753193" cy="882621"/>
          </a:xfrm>
        </p:grpSpPr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E2ED15C7-186B-4646-8606-2D9D8FCC50EB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8" name="Right Triangle 7">
              <a:extLst>
                <a:ext uri="{FF2B5EF4-FFF2-40B4-BE49-F238E27FC236}">
                  <a16:creationId xmlns:a16="http://schemas.microsoft.com/office/drawing/2014/main" id="{EDF26FC7-8291-455D-B7BD-9AF464869B82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9" name="Isosceles Triangle 8">
              <a:extLst>
                <a:ext uri="{FF2B5EF4-FFF2-40B4-BE49-F238E27FC236}">
                  <a16:creationId xmlns:a16="http://schemas.microsoft.com/office/drawing/2014/main" id="{32CAEC81-C561-4B3C-8374-F95502F879D3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BDBD412-3202-4973-B293-A632E032455E}"/>
              </a:ext>
            </a:extLst>
          </p:cNvPr>
          <p:cNvSpPr txBox="1"/>
          <p:nvPr/>
        </p:nvSpPr>
        <p:spPr>
          <a:xfrm>
            <a:off x="1167574" y="2972462"/>
            <a:ext cx="1890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A unidade trata de fundamentos da programação paralela e distribuída, como conceitos básicos, histórico, concorrência, taxonomia de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Flyn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, arquiteturas de comunicação.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1" name="그룹 65">
            <a:extLst>
              <a:ext uri="{FF2B5EF4-FFF2-40B4-BE49-F238E27FC236}">
                <a16:creationId xmlns:a16="http://schemas.microsoft.com/office/drawing/2014/main" id="{3AD0A207-5A16-45FC-BCFA-B712082E9FB8}"/>
              </a:ext>
            </a:extLst>
          </p:cNvPr>
          <p:cNvGrpSpPr/>
          <p:nvPr/>
        </p:nvGrpSpPr>
        <p:grpSpPr>
          <a:xfrm>
            <a:off x="931487" y="2061898"/>
            <a:ext cx="2158420" cy="542623"/>
            <a:chOff x="503781" y="2168905"/>
            <a:chExt cx="2302031" cy="54262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DD33F3-89D9-45E4-A498-B45A85A96654}"/>
                </a:ext>
              </a:extLst>
            </p:cNvPr>
            <p:cNvSpPr txBox="1"/>
            <p:nvPr/>
          </p:nvSpPr>
          <p:spPr>
            <a:xfrm>
              <a:off x="503781" y="2168905"/>
              <a:ext cx="229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Unidade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1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ACB55C3-296D-4DC6-B853-B92941A4C167}"/>
                </a:ext>
              </a:extLst>
            </p:cNvPr>
            <p:cNvSpPr txBox="1"/>
            <p:nvPr/>
          </p:nvSpPr>
          <p:spPr>
            <a:xfrm>
              <a:off x="511290" y="2434529"/>
              <a:ext cx="229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B432F8F-2C07-467A-91B3-6CE51D7C0E8E}"/>
              </a:ext>
            </a:extLst>
          </p:cNvPr>
          <p:cNvSpPr txBox="1"/>
          <p:nvPr/>
        </p:nvSpPr>
        <p:spPr>
          <a:xfrm>
            <a:off x="1255684" y="5377603"/>
            <a:ext cx="156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Fundamentos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1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2707734" y="4895236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Unidade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 1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1A392-5961-4355-B6F3-87AE4424E1F1}"/>
              </a:ext>
            </a:extLst>
          </p:cNvPr>
          <p:cNvSpPr txBox="1"/>
          <p:nvPr/>
        </p:nvSpPr>
        <p:spPr>
          <a:xfrm>
            <a:off x="6096000" y="1049828"/>
            <a:ext cx="5703273" cy="5816977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seção 1 apresenta questões primordiais em relação à programação paralela e distribuída. São tratados conceitos básicos de paralelização e o histórico da área.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 esse tema, sugiro a referência disponível em nossa biblioteca virtual, o livro: A referência TANEMBAUM, A. S. Organização estruturada de computadores. 5ª edição, Prentice Hall. São Paulo, 452p. 2006. O capitulo 8 a partir da página 322, trata as arquiteturas paralelas.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Outra referência é o documento sobre memória compartilhada apresentado no site da Intel (2020).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Parallel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Computing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Background. THE MANYCORE SHIFT: Microsoft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Parallel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Computing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Initiative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Ushers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Computing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into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the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Next Era. Disponível em: https://www.intel.com/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pressroom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/kits/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upcrc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/ParallelComputing_backgrounder.pdf. Acesso em: 16 de julho de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Na seção 2 os conceitos básicos de concorrência são tratados. Basicamente, a questão principal é explicar as diferenças entre concorrência temporal e de recursos (síncrona e assíncrona). Neste momento é importante o entendimento que um programa paralelo deve não apenas se preocupar com o tempo de execução, mas também com os recursos necessários para que a execução de cada parte do programa seja realizada.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seção 3 apresenta um dos conceitos mais importantes na área de processamento paralelo e distribuído que é a taxonomia de Flynn. Explicar detalhadamente cada um dos tipos de arquitetura é importante pois o assunto gera dúvidas pela similaridade entre os tipos. Um estudo comparativo entre duas arquiteturas, SIMD e MIMD, é apresentado por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Shinde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e Gupta (2015). Os resultados do artigo indicam que o modelo SIMD permite um tempo de execução menor e deve ser utilizado quando existem requisitos rígidos de tempo de execução. A arquitetura MIMD é relacionada a supercomputadores e indicada para programas que demandam alto nível de processamento.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1DEE7CB-50E8-4988-BB5D-B3713CFD957E}"/>
              </a:ext>
            </a:extLst>
          </p:cNvPr>
          <p:cNvSpPr txBox="1"/>
          <p:nvPr/>
        </p:nvSpPr>
        <p:spPr>
          <a:xfrm>
            <a:off x="6096001" y="466098"/>
            <a:ext cx="5703272" cy="307777"/>
          </a:xfrm>
          <a:prstGeom prst="rect">
            <a:avLst/>
          </a:prstGeom>
          <a:solidFill>
            <a:schemeClr val="accent2">
              <a:alpha val="70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Fundamentos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da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programação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paralela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4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D4C395-9FDA-4FC3-9CCC-7965B306F6C6}"/>
              </a:ext>
            </a:extLst>
          </p:cNvPr>
          <p:cNvSpPr/>
          <p:nvPr/>
        </p:nvSpPr>
        <p:spPr>
          <a:xfrm>
            <a:off x="187235" y="154577"/>
            <a:ext cx="11817531" cy="654884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558475" y="829595"/>
            <a:ext cx="38940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Unidade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1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0346D-4EC6-489B-98F2-B98E6CCAF024}"/>
              </a:ext>
            </a:extLst>
          </p:cNvPr>
          <p:cNvSpPr txBox="1"/>
          <p:nvPr/>
        </p:nvSpPr>
        <p:spPr>
          <a:xfrm>
            <a:off x="6431269" y="2796751"/>
            <a:ext cx="4568035" cy="341632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Por exemplo caso um dado seja armazenado em uma memória compartilhada é possível que duas threads acessem o dado ao mesmo tempo para realizar modificações. Neste caso é apenas uma delas deve realizar o acesso e faça as modificações para que, em seguida, a outra possa trabalhar em cima do dado atualizado. A escolha de qual processo terá prioridade pode ser feita com base em na prioridade de processos e threads dependendo do sistema e da situação. Para esse tema, sugiro a referência disponível em nossa biblioteca virtual, o livro: A referência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TANEMBAUM, A. S. Maarten Van Steen. Sistemas distribuídos. Princípios e paradigmas. 2ª edição, Prentice Hall. São Paulo, 420p. 2007.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 capítulo 3 trata de processos e threads e o capítulo 4 os fundamentos relacionados a comunicação orientada a mensagem e fluxo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1EBD-69FD-4FC1-B69E-607997C8103B}"/>
              </a:ext>
            </a:extLst>
          </p:cNvPr>
          <p:cNvSpPr txBox="1"/>
          <p:nvPr/>
        </p:nvSpPr>
        <p:spPr>
          <a:xfrm>
            <a:off x="721920" y="2796751"/>
            <a:ext cx="4499438" cy="3231654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Uma referência que aborda essas arquiteturas e temos dois capítulos 17 e 18 dedicados para a abordagem de Organização Paralela é o livro de William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Stallings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a partir das páginas 514 temos a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abordagen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de processamento paralelo e em seguida computadores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multicore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. Na página 515 temos as abordagens de diferentes sistemas de processadores paralelos SISD, SIMD, MISD e MIMD. O livro pode ser encontrado em nossa biblioteca virtual e a referência completa é listada a seguir.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STALLINGS, William. Arquitetura e Organização de Computadores 8a Edição. 2010. Disponível: Biblioteca Virtual.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SHINDE, N. K., GUPTA, S. R. A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Comparison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of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Methods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. IJISET -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International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Journal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of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Innovative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Science,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Engineering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&amp; Technology, Vol. 2 n. 9. 2015. Disponível em: http://ijiset.com/vol2/v2s9/IJISET_V2_I9_17.pdf. Acesso em: 16 de julho de 2020.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6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136348" y="4259132"/>
            <a:ext cx="284038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Unidade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 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1A392-5961-4355-B6F3-87AE4424E1F1}"/>
              </a:ext>
            </a:extLst>
          </p:cNvPr>
          <p:cNvSpPr txBox="1"/>
          <p:nvPr/>
        </p:nvSpPr>
        <p:spPr>
          <a:xfrm>
            <a:off x="6096000" y="1283950"/>
            <a:ext cx="5703274" cy="4524315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unidade 2 é iniciada com as definições de memória distribuída e a hierarquia de memória. Dois pontos são importantes na hierarquia de memória. O primeiro deles é mostrar a diferença de tempo de acesso entre os diferentes níveis da memória bem como seu custo. O segundo ponto e mais importante para o cenário atual é falar da memória flash e como ela proporcionou uma mudança considerável na maneira como a hierarquia de memória é entendida. Os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SSDs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são HDs cujo tempo de acesso é significativamente menor fabricados com tecnologia de memória flash. Estes HDs tornaram os computadores mais rápidos e permitiram, inclusive, que modelos mais antigos funcionassem de maneira a serem utilizados sem problema atualmente.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Em nossa biblioteca virtual, Minha Biblioteca, existe uma referência que discute memória e gerência de memória: a seção 3 do artigo OLIVEIRA, R. S., CARISSIMI, A. S., TOSCANI, S. S.. Sistemas Operacionais. Revista de informática teórica e aplicada. Porto Alegre. Vol. 8, n. 3 (dez. 2001), p. 7-39 Disponível em: Minha biblioteca.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Na seção 2 os conceitos relativos às variáveis compartilhadas são apresentados. A memória compartilhada é o recurso computacional que será utilizado pelas Threads e Processos para viabilizar a utilização de memórias compartilhadas. As variáveis compartilhadas sofrem do mesmo problema das memórias compartilhadas em relação à gerencia de acessos e consistência de dados. O mecanismo do semáforo é explicado nesta seção como uma maneira de controle de acesso às variáveis que auxilia na questão da consistência de dados.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1DEE7CB-50E8-4988-BB5D-B3713CFD957E}"/>
              </a:ext>
            </a:extLst>
          </p:cNvPr>
          <p:cNvSpPr txBox="1"/>
          <p:nvPr/>
        </p:nvSpPr>
        <p:spPr>
          <a:xfrm>
            <a:off x="6096001" y="466098"/>
            <a:ext cx="5703272" cy="307777"/>
          </a:xfrm>
          <a:prstGeom prst="rect">
            <a:avLst/>
          </a:prstGeom>
          <a:solidFill>
            <a:schemeClr val="accent2">
              <a:alpha val="70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Computação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Paralela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e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Distribuída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0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D4C395-9FDA-4FC3-9CCC-7965B306F6C6}"/>
              </a:ext>
            </a:extLst>
          </p:cNvPr>
          <p:cNvSpPr/>
          <p:nvPr/>
        </p:nvSpPr>
        <p:spPr>
          <a:xfrm>
            <a:off x="187235" y="154577"/>
            <a:ext cx="11817531" cy="654884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558475" y="829595"/>
            <a:ext cx="38940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Unidade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0346D-4EC6-489B-98F2-B98E6CCAF024}"/>
              </a:ext>
            </a:extLst>
          </p:cNvPr>
          <p:cNvSpPr txBox="1"/>
          <p:nvPr/>
        </p:nvSpPr>
        <p:spPr>
          <a:xfrm>
            <a:off x="6528452" y="1596684"/>
            <a:ext cx="4568035" cy="433965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parte de processos de sistemas distribuídos é complexa pois fatores externos devem ser considerados no ciclo de vida contrastando com a situação do processo que é executado em um sistema que não é distribuído. É importante o destaque para a comparação entre o processo de um sistema operacional normal e de um sistema operacional distribuído. O capítulo 3 do livro de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Tanembaum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(2008, p. 42) apresenta toda a parte da teoria sobre processos em sistemas distribuídos.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comunicação entre processos é tratada inicialmente nesta unidade na seção 4 que trata a passagem de mensagens. Esta é a maneira de comunicar processos em sistemas distribuídos enviando dados e executando funções de forma remota. As principais funções utilizadas neste processo de comunicação por passagem de mensagens devem ser tratadas: Broadcast,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Scatter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Gather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e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Reduce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comunicação orientada às mensagens é tratada no livro, que está disponível em Minha Biblioteca TANEMBAUM, A. S. Organização estruturada de computadores. 5ª edição, Prentice Hall. São Paulo, 452p. 2006, capítulo 4 parte 3 página 84. Disponível em: Minha Biblioteca. Neste material é possível estudar as principais questões relacionadas à plataforma.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1EBD-69FD-4FC1-B69E-607997C8103B}"/>
              </a:ext>
            </a:extLst>
          </p:cNvPr>
          <p:cNvSpPr txBox="1"/>
          <p:nvPr/>
        </p:nvSpPr>
        <p:spPr>
          <a:xfrm>
            <a:off x="620319" y="2520014"/>
            <a:ext cx="4499438" cy="341632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exclusão Mútua (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Mutex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) também é apresentada, porém é importante explicar para os alunos que o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mutex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pode ser entendido como um caso especial de semáforo, simplificando desta forma o entendimento. A referência a seguir está disponível em nossa biblioteca virtual: TANEMBAUM, A. S. Maarten Van Steen. Sistemas distribuídos. Princípios e paradigmas. 2ª edição, Prentice Hall. São Paulo, 420p. 2007. O capítulo 6 aborda os aspectos de sincronização como sincronização de relógios, semáforos e a exclusão Mútua (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Mutex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).Disponível na Minha biblioteca A questão de sincronização e acesso é discutida no capítulo 6 do livro TANEMBAUM, A. S. Organização estruturada de computadores. 5ª edição, Prentice Hall. São Paulo, 452p. 2006. Página 140. Disponível em: Minha Biblioteca.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Os conceitos apresentados neste capítulo também são abordados na seção 3 desta unidade que fala de processos e como são encarados por sistemas distribuídos.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8015155-8A35-41EB-A0F4-F5D3C96CD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509" y="3464169"/>
            <a:ext cx="5700397" cy="31738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136348" y="4259132"/>
            <a:ext cx="284038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Unidade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 3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1A392-5961-4355-B6F3-87AE4424E1F1}"/>
              </a:ext>
            </a:extLst>
          </p:cNvPr>
          <p:cNvSpPr txBox="1"/>
          <p:nvPr/>
        </p:nvSpPr>
        <p:spPr>
          <a:xfrm>
            <a:off x="4439478" y="1155845"/>
            <a:ext cx="7370839" cy="249299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unidade 3 tem como principal objetivo apresentar as principais ferramentas de desenvolvimento de programas paralelos em ambientes distribuídos, juntamente com a parte do passo-a-passo para criação de um programa paralelo.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Neste caso é sempre interessante ter foco em dois objetivos de aprendizagem: a questão da passagem de mensagens e a parte de elaboração de programas paralelos. Caso ao final desta unidade os alunos tenham o conhecimento sobre estes dois tópicos a unidade foi bem sucedida.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Ian Foster, um pesquisador da área de sistemas paralelos e distribuídos, propôs um método em seu trabalho para a elaboração de programas paralelos (FOSTER, 1995). Este método é um dos mais utilizados e bem sucedidos para a criação de software otimizado para execução em plataformas paralelas. A Figura 1.1 apresenta o passo-a-passo a ser seguido e trabalhado com os alunos.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1DEE7CB-50E8-4988-BB5D-B3713CFD957E}"/>
              </a:ext>
            </a:extLst>
          </p:cNvPr>
          <p:cNvSpPr txBox="1"/>
          <p:nvPr/>
        </p:nvSpPr>
        <p:spPr>
          <a:xfrm>
            <a:off x="6107045" y="474932"/>
            <a:ext cx="5703272" cy="307777"/>
          </a:xfrm>
          <a:prstGeom prst="rect">
            <a:avLst/>
          </a:prstGeom>
          <a:solidFill>
            <a:schemeClr val="accent2">
              <a:alpha val="70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Paradigmas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e ferramentas da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programação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paralela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e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distribuida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D4C395-9FDA-4FC3-9CCC-7965B306F6C6}"/>
              </a:ext>
            </a:extLst>
          </p:cNvPr>
          <p:cNvSpPr/>
          <p:nvPr/>
        </p:nvSpPr>
        <p:spPr>
          <a:xfrm>
            <a:off x="187234" y="154577"/>
            <a:ext cx="11817531" cy="654884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558475" y="829595"/>
            <a:ext cx="38940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Unidade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3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0346D-4EC6-489B-98F2-B98E6CCAF024}"/>
              </a:ext>
            </a:extLst>
          </p:cNvPr>
          <p:cNvSpPr txBox="1"/>
          <p:nvPr/>
        </p:nvSpPr>
        <p:spPr>
          <a:xfrm>
            <a:off x="6524034" y="2520014"/>
            <a:ext cx="4568035" cy="2862322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Em um livro disponível em Minha Biblioteca: TANEMBAUM, A. S. Organização estruturada de computadores. 5ª edição, Prentice Hall. São Paulo, 452p. 2006. Disponível em: minha biblioteca. Capítulo 6 o assunto de chamada de procedimento remoto (RPC) é abordado na página 84.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Em seguida o livro trará da parte da interface de troca de mensagens MPI na página 86 explicando cada uma das funções e como devem ser utilizadas.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parte de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openMP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possui um site todo voltado para a comunidade que utiliza o modelo que preza por um paralelismo explícito em sua programação - https://www.openmp.org/. No site existem manuais de referência, livros e também uma seção de perguntas e repostas.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1EBD-69FD-4FC1-B69E-607997C8103B}"/>
              </a:ext>
            </a:extLst>
          </p:cNvPr>
          <p:cNvSpPr txBox="1"/>
          <p:nvPr/>
        </p:nvSpPr>
        <p:spPr>
          <a:xfrm>
            <a:off x="620319" y="2520014"/>
            <a:ext cx="4499438" cy="2862322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As etapas descritas sobre como projetar um algoritmo paralelo para um determinado problema mostram que a tarefa é complexa e deve ser feita apenas quando se conhece bem as características do problema.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As características peculiares de cada problema, em geral, indicam o melhor caminho para seguir quando se constrói um algoritmo paralelo para solucionar um determinado problema.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É fato que nem todos os problemas irão atingir um grau de otimização satisfatório com sua paralelização, e neste caso é importante saber identificar tais situações e optar pela implementação sequencial. Em geral, ocorre quando são muitos processos/threads se comunicando ao longo do processamento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9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127513" y="4404906"/>
            <a:ext cx="284038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Unidade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 4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1A392-5961-4355-B6F3-87AE4424E1F1}"/>
              </a:ext>
            </a:extLst>
          </p:cNvPr>
          <p:cNvSpPr txBox="1"/>
          <p:nvPr/>
        </p:nvSpPr>
        <p:spPr>
          <a:xfrm>
            <a:off x="6096000" y="1226523"/>
            <a:ext cx="5714317" cy="4708981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unidade 4 tem foco em mais ferramentas de programação, porém para programas paralelos e não distribuídos. Além disso, são exploradas técnicas de análise de desempenho e aplicações.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 parte de análise de desempenho de programas paralelos pode ser encontrada no capítulo 2 do trabalho PIOLA,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Thatyana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de Faria. Avaliação de desempenho de sistemas paralelos baseada em descrição simplificada do programa e da arquitetura. 2002. Dissertação (Mestrado em Física Aplicada) - Instituto de Física de São Carlos, Universidade de São Paulo, São Carlos, 2002. doi:10.11606/D.76.2002.tde-04112002-105025. Acesso em: 2020-08-10. Disponível em: Minha Biblioteca.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Nesta unidade é importante começar com a definição de que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Pthreads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é um padrão criado para organizar o desenvolvimento de software paralelo. Em um determinado momento diversos programadores ao redor do mundo desenvolviam softwares em paralelo sem seguir padrão algum, o que fazia com que fosse complicado entender os códigos ou mesmo portá-los para outras arquiteturas.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 material da UFMG (2015) sobre </a:t>
            </a:r>
            <a:r>
              <a:rPr kumimoji="0" lang="pt-B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pthreads</a:t>
            </a: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mostra conceitos simples, como implementar e utilizar a biblioteca. É interessante fazer exemplos de códigos com os alunos para fixarem o conteúdo e este material tem exemplos simples fáceis de trabalhar. A referência completa é listada a seguir: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UFMG. Programando Threads em C. 2015. Disponível em: http://www2.dcc.ufmg.br/disciplinas/aeds3_turmaN/pthreads.pdf. Acesso em: 17 de julho de 2020.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1DEE7CB-50E8-4988-BB5D-B3713CFD957E}"/>
              </a:ext>
            </a:extLst>
          </p:cNvPr>
          <p:cNvSpPr txBox="1"/>
          <p:nvPr/>
        </p:nvSpPr>
        <p:spPr>
          <a:xfrm>
            <a:off x="6107045" y="474932"/>
            <a:ext cx="5703272" cy="523220"/>
          </a:xfrm>
          <a:prstGeom prst="rect">
            <a:avLst/>
          </a:prstGeom>
          <a:solidFill>
            <a:schemeClr val="accent2">
              <a:alpha val="70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Análise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desempenho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depuração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de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programas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paralelos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e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distribuídos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6470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4527</Words>
  <Application>Microsoft Office PowerPoint</Application>
  <PresentationFormat>Widescreen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Lato Black</vt:lpstr>
      <vt:lpstr>Contents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Cap Jose Anilto dos Anjos</dc:creator>
  <cp:lastModifiedBy>Cap Jose Anilto dos Anjos</cp:lastModifiedBy>
  <cp:revision>1</cp:revision>
  <dcterms:created xsi:type="dcterms:W3CDTF">2022-03-10T23:38:31Z</dcterms:created>
  <dcterms:modified xsi:type="dcterms:W3CDTF">2022-03-10T23:38:54Z</dcterms:modified>
</cp:coreProperties>
</file>