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56" r:id="rId2"/>
    <p:sldId id="757" r:id="rId3"/>
    <p:sldId id="762" r:id="rId4"/>
    <p:sldId id="763" r:id="rId5"/>
    <p:sldId id="764" r:id="rId6"/>
    <p:sldId id="765" r:id="rId7"/>
    <p:sldId id="766" r:id="rId8"/>
    <p:sldId id="767" r:id="rId9"/>
    <p:sldId id="768" r:id="rId10"/>
    <p:sldId id="769" r:id="rId11"/>
    <p:sldId id="77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80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CA74A-6654-454F-A9BF-0BE2605CA944}" v="1" dt="2021-04-26T18:59:41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p Jose Anilto dos Anjos" userId="3e930d52b51543a5" providerId="LiveId" clId="{818CA74A-6654-454F-A9BF-0BE2605CA944}"/>
    <pc:docChg chg="addSld delSld modSld modShowInfo">
      <pc:chgData name="Cap Jose Anilto dos Anjos" userId="3e930d52b51543a5" providerId="LiveId" clId="{818CA74A-6654-454F-A9BF-0BE2605CA944}" dt="2021-04-30T21:58:20.469" v="3" actId="2744"/>
      <pc:docMkLst>
        <pc:docMk/>
      </pc:docMkLst>
      <pc:sldChg chg="new del">
        <pc:chgData name="Cap Jose Anilto dos Anjos" userId="3e930d52b51543a5" providerId="LiveId" clId="{818CA74A-6654-454F-A9BF-0BE2605CA944}" dt="2021-04-26T18:59:42.844" v="2" actId="47"/>
        <pc:sldMkLst>
          <pc:docMk/>
          <pc:sldMk cId="2669894616" sldId="778"/>
        </pc:sldMkLst>
      </pc:sldChg>
      <pc:sldChg chg="add">
        <pc:chgData name="Cap Jose Anilto dos Anjos" userId="3e930d52b51543a5" providerId="LiveId" clId="{818CA74A-6654-454F-A9BF-0BE2605CA944}" dt="2021-04-26T18:59:41.094" v="1"/>
        <pc:sldMkLst>
          <pc:docMk/>
          <pc:sldMk cId="3412583172" sldId="8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66671-4857-4B78-9401-93045E91E5AE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6E95F-0959-4794-98FA-69992EC83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95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46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90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879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73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449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015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8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118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001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385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81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23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28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81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14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20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16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84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952" y="1988840"/>
            <a:ext cx="6237716" cy="1767468"/>
          </a:xfrm>
        </p:spPr>
        <p:txBody>
          <a:bodyPr/>
          <a:lstStyle>
            <a:lvl1pPr algn="r">
              <a:defRPr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5663952" y="3738736"/>
            <a:ext cx="6237716" cy="914400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8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Título 1"/>
          <p:cNvSpPr>
            <a:spLocks noGrp="1"/>
          </p:cNvSpPr>
          <p:nvPr>
            <p:ph type="title"/>
          </p:nvPr>
        </p:nvSpPr>
        <p:spPr>
          <a:xfrm>
            <a:off x="479376" y="-27384"/>
            <a:ext cx="114035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5811" y="6093296"/>
            <a:ext cx="1165920" cy="365125"/>
          </a:xfrm>
          <a:prstGeom prst="rect">
            <a:avLst/>
          </a:prstGeom>
        </p:spPr>
        <p:txBody>
          <a:bodyPr/>
          <a:lstStyle/>
          <a:p>
            <a:fld id="{B59D1C96-201E-446E-82ED-32B958B8887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0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9376" y="44624"/>
            <a:ext cx="114035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336" y="1600201"/>
            <a:ext cx="11809312" cy="470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042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2B09BB-64B2-4953-9745-34B5F9D0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27" y="1444970"/>
            <a:ext cx="3791145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CA98B7-BA3E-4E45-8BFB-43036B4BF69A}"/>
              </a:ext>
            </a:extLst>
          </p:cNvPr>
          <p:cNvSpPr txBox="1"/>
          <p:nvPr/>
        </p:nvSpPr>
        <p:spPr>
          <a:xfrm>
            <a:off x="844824" y="1201783"/>
            <a:ext cx="110423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Mapeamento da independência.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Porque as tarefas interagem usando o mesmo mecanismo (canais), independentemente de localização da tarefa, o resultado computado por um programa não depende de onde as tarefas são executadas. Portanto, os algoritmos podem ser projetados e implementados sem preocupação com o número de processadores sobre os quais eles executarão; de fato, os algoritmos são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freqüentemente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projetados que criam muito mais tarefas do que os processadores. Esta é uma maneira simples de alcançar a escalabilidade: como o número de processadores aumenta, o número de tarefas por processador é reduzido, mas o algoritmo em si não precisa ser modificado. A criação de mais tarefas do que os processadores também pode servir para mascarar a comunicação atrasos, fornecendo outros cálculos que podem ser efetuados enquanto a comunicação é realizada para acessar dados remotos.</a:t>
            </a:r>
          </a:p>
        </p:txBody>
      </p:sp>
    </p:spTree>
    <p:extLst>
      <p:ext uri="{BB962C8B-B14F-4D97-AF65-F5344CB8AC3E}">
        <p14:creationId xmlns:p14="http://schemas.microsoft.com/office/powerpoint/2010/main" val="62343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CA98B7-BA3E-4E45-8BFB-43036B4BF69A}"/>
              </a:ext>
            </a:extLst>
          </p:cNvPr>
          <p:cNvSpPr txBox="1"/>
          <p:nvPr/>
        </p:nvSpPr>
        <p:spPr>
          <a:xfrm>
            <a:off x="844824" y="1201783"/>
            <a:ext cx="110423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Modularidade.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projeto de um programa modular, vários componentes de um programa são desenvolvidos separadamente, como módulos independentes, e depois combinados para obter um programa completo. As interações entre os módulos são restritas a interfaces bem definidas. Assim, as implementações de módulos podem ser alteradas sem modificar outros componentes, e as propriedades de um programa podem ser determinadas a partir das especificações de seus módulos e do código que conecta esses módulos. Quando aplicado com sucesso, o projeto modular reduz a complexidade do programa e facilita a reutilização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84435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CA98B7-BA3E-4E45-8BFB-43036B4BF69A}"/>
              </a:ext>
            </a:extLst>
          </p:cNvPr>
          <p:cNvSpPr txBox="1"/>
          <p:nvPr/>
        </p:nvSpPr>
        <p:spPr>
          <a:xfrm>
            <a:off x="844824" y="1201783"/>
            <a:ext cx="110423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Determinismo.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 algoritmo ou programa é determinístico se a execução com uma determinada entrada sempre produz a mesma produção. Não é determinístico se múltiplas execuções com a mesma entrada podem dar saídas diferentes. Embora o não-determinismo às vezes seja útil e deva ser apoiado, um paralelismo modelo de programação que facilita a escrita de programas determinísticos é altamente desejável.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programas determinísticos tendem a ser mais fáceis de entender. Além disso, na verificação da exatidão, apenas uma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seqüência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execução de um programa paralelo precisa ser considerada, ao invés de todas as possíveis execuções.</a:t>
            </a:r>
          </a:p>
        </p:txBody>
      </p:sp>
    </p:spTree>
    <p:extLst>
      <p:ext uri="{BB962C8B-B14F-4D97-AF65-F5344CB8AC3E}">
        <p14:creationId xmlns:p14="http://schemas.microsoft.com/office/powerpoint/2010/main" val="400212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1DCCCF-2F14-40A1-8179-3FDF29C2B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516" y="1500825"/>
            <a:ext cx="4648439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5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9819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Figura: A tarefa como bloco de construção.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tarefas de fundição e ponte são blocos de construção com interfaces complementares.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(b) Assim, as duas tarefas podem ser ligadas entre si para formar um programa completo.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(c) As tarefas são intercambiáveis: outra tarefa com uma interface compatível pode ser substituídas para obter um programa diferente.</a:t>
            </a:r>
          </a:p>
        </p:txBody>
      </p:sp>
    </p:spTree>
    <p:extLst>
      <p:ext uri="{BB962C8B-B14F-4D97-AF65-F5344CB8AC3E}">
        <p14:creationId xmlns:p14="http://schemas.microsoft.com/office/powerpoint/2010/main" val="150854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9819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Existem fortes semelhanças entre o modelo de tarefa/canal e o popular paradigma de programação orientada a objetos.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tarefas, como os objetos, encapsulam os dados e o código que opera sobre esses dados.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Características distintivas do modelo tarefa/canal são sua simultaneidade, seu uso de canais em vez de chamadas a métodos para especificar interações, e sua falta de suporte para herança.</a:t>
            </a:r>
          </a:p>
        </p:txBody>
      </p:sp>
    </p:spTree>
    <p:extLst>
      <p:ext uri="{BB962C8B-B14F-4D97-AF65-F5344CB8AC3E}">
        <p14:creationId xmlns:p14="http://schemas.microsoft.com/office/powerpoint/2010/main" val="246283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interações suportadas pelo modelo tarefa/canal torna o determinismo relativamente fácil de garantir. Quando formos considerar as ferramentas de programação, basta verificar que cada canal tem um único remetente e um único receptor e que uma tarefa recebida em um bloco de canais até que uma operação de recepção esteja completa.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Estas condições podem ser relaxadas quando são necessárias interações não determinísticas.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3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 mesma forma, se a fundição produz vigas mais rapidamente do que a equipe de montagem pode utilizá-las, estas vigas simplesmente se acumulam até que sejam necessárias.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 determinismo seria garantido mesmo se várias pontes fossem construídas simultaneamente: Enquanto as vigas destinadas a diferentes pontes viajarem em canais distintos, elas não pode ser confundidas.</a:t>
            </a:r>
          </a:p>
        </p:txBody>
      </p:sp>
    </p:spTree>
    <p:extLst>
      <p:ext uri="{BB962C8B-B14F-4D97-AF65-F5344CB8AC3E}">
        <p14:creationId xmlns:p14="http://schemas.microsoft.com/office/powerpoint/2010/main" val="54101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 projeto de algoritmos paralelos não é facilmente reduzido a receitas simples.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Ao invés disso, requer o tipo de pensamento integrador que é comumente referido como "criatividade".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Entretanto, ele pode se beneficiar de um abordagem metódica que maximiza a gama de opções consideradas, que fornece mecanismos para avaliar alternativas, e isso reduz o custo de recuar em relação às más escolhas.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41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2B09BB-64B2-4953-9745-34B5F9D0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27" y="1444970"/>
            <a:ext cx="3791145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 -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4" y="1351721"/>
            <a:ext cx="10217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Uma computação paralela consiste em uma ou mais tarefas. As tarefas são executadas ao mesmo tempo. 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número de tarefas pode variar durante a execução do programa.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Uma tarefa encapsula um programa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seqüencial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 a memória local. (Na verdade, é um von máquina Neumann). Além disso, um conjunto de inputs e outputs define sua interface com sua ambiente.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Uma tarefa pode realizar quatro ações básicas, além de ler e escrever sua memória local: enviar mensagens em seus outputs, receber mensagens em seus inputs, criar novos tarefas, e terminar.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43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4" y="1351721"/>
            <a:ext cx="107640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Uma operação de envio é assíncrona: ela se completa imediatamente. Uma operação de recebimento é síncrono: faz com que a execução da tarefa seja bloqueada até que uma mensagem esteja disponível.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Os pares Output/input podem ser conectados por filas de mensagens chamadas canais. Os canais podem ser criado e excluído, e referências a canais (portos) podem ser incluídas nas mensagens, portanto a conectividade pode variar de forma dinâmica.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As tarefas podem ser mapeadas para processadores físicos de várias maneiras; o mapeamento empregado faz não afetam a semântica de um programa. Em particular, múltiplas tarefas podem ser mapeadas para um processador único. (Também podemos imaginar uma única tarefa sendo mapeada para vários processadores)..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2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4" y="1351721"/>
            <a:ext cx="10217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abstração de tarefa fornece um mecanismo para falar sobre a localidade: os dados contidos em uma tarefa memória local são “locais”'; outros dados são “remotos”.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abstração do canal fornece um mecanismo por indicar que o cálculo em uma tarefa requer dados em outra tarefa a fim de prosseguir. (Este é chamada de dependência de dados).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91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Considere o seguinte problema do mundo real. Uma ponte deve ser montada a partir de vigas que estão sendo construídas em uma fundição. Estas duas atividades são organizadas fornecendo caminhões para transportar as vigas da fundição até o local da ponte.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Esta situação é ilustrada na Figura 1.9(a), com a fundição e a ponte representadas como tarefas e o fluxo de caminhões como um canal.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Observe que esta abordagem permite que a montagem da ponte e a construção de vigas prossiga em paralelo sem nenhuma coordenação explícita: a equipe da fundição coloca as vigas em caminhões à medida que são produzidos, e o A equipe de montagem acrescenta vigas à ponte à medida que chegam e quando chegam.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08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2665EE-1BB8-4F10-B92C-DCB6BB3AF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7" y="1581054"/>
            <a:ext cx="9720540" cy="44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5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CA98B7-BA3E-4E45-8BFB-43036B4BF69A}"/>
              </a:ext>
            </a:extLst>
          </p:cNvPr>
          <p:cNvSpPr txBox="1"/>
          <p:nvPr/>
        </p:nvSpPr>
        <p:spPr>
          <a:xfrm>
            <a:off x="844825" y="1201783"/>
            <a:ext cx="107143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 figura há duas soluções para o problema da construção de pontes. Ambas representam a fundição e o local de montagem da ponte como tarefas separadas, fundição e ponte.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primeira utiliza um único canal em que as vigas geradas pela fundição são transportadas tão rapidamente quanto são geradas. Se a fundição gera as vigas mais rapidamente do que são consumidas por ponte, depois as vigas se acumulam no canteiro de obras.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segunda solução utiliza um segundo canal para passar mensagens de controle de fluxo de ponte para a fundição, a fim de evitar o transbordamento. O segundo canal também pode ser usado para interromper o fluxo das vigas quando a ponte estiver completa.</a:t>
            </a:r>
          </a:p>
        </p:txBody>
      </p:sp>
    </p:spTree>
    <p:extLst>
      <p:ext uri="{BB962C8B-B14F-4D97-AF65-F5344CB8AC3E}">
        <p14:creationId xmlns:p14="http://schemas.microsoft.com/office/powerpoint/2010/main" val="278278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CA98B7-BA3E-4E45-8BFB-43036B4BF69A}"/>
              </a:ext>
            </a:extLst>
          </p:cNvPr>
          <p:cNvSpPr txBox="1"/>
          <p:nvPr/>
        </p:nvSpPr>
        <p:spPr>
          <a:xfrm>
            <a:off x="844825" y="1201783"/>
            <a:ext cx="107143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Examinamos agora algumas outras propriedades deste modelo de programação tarefa/canal: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Desempenho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Independência do mapeamento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Modularidade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Determinismo. </a:t>
            </a:r>
          </a:p>
        </p:txBody>
      </p:sp>
    </p:spTree>
    <p:extLst>
      <p:ext uri="{BB962C8B-B14F-4D97-AF65-F5344CB8AC3E}">
        <p14:creationId xmlns:p14="http://schemas.microsoft.com/office/powerpoint/2010/main" val="4266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CA98B7-BA3E-4E45-8BFB-43036B4BF69A}"/>
              </a:ext>
            </a:extLst>
          </p:cNvPr>
          <p:cNvSpPr txBox="1"/>
          <p:nvPr/>
        </p:nvSpPr>
        <p:spPr>
          <a:xfrm>
            <a:off x="844825" y="1201783"/>
            <a:ext cx="107143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Desempenho.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abstrações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seqüenciais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programação, tais como procedimentos e estruturas de dados, são eficazes porque podem ser mapeadas de forma simples e eficiente para o computador von Neumann. A tarefa e o canal têm um mapeamento similarmente direto ao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multicomputador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Uma tarefa representa um pedaço de código que pode ser executado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seqüencialmente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em um único processador. Se duas tarefas que compartilham um canal são mapeadas para processadores diferentes, a conexão do canal é implementada como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interprocessador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comunicação; se forem mapeados para o mesmo processador, algum mecanismo mais eficiente pode ser usado.</a:t>
            </a:r>
          </a:p>
        </p:txBody>
      </p:sp>
    </p:spTree>
    <p:extLst>
      <p:ext uri="{BB962C8B-B14F-4D97-AF65-F5344CB8AC3E}">
        <p14:creationId xmlns:p14="http://schemas.microsoft.com/office/powerpoint/2010/main" val="87172465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1618</Words>
  <Application>Microsoft Office PowerPoint</Application>
  <PresentationFormat>Widescreen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1_Tema do Office</vt:lpstr>
      <vt:lpstr>Programação Paralela – Passos e técnicas</vt:lpstr>
      <vt:lpstr>Programação Paralela  -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  <vt:lpstr>Programação Paralela – Passos e técnicas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Paralela – Passos e técnicas</dc:title>
  <dc:creator>Cap Jose Anilto dos Anjos</dc:creator>
  <cp:lastModifiedBy>Cap Jose Anilto dos Anjos</cp:lastModifiedBy>
  <cp:revision>1</cp:revision>
  <dcterms:created xsi:type="dcterms:W3CDTF">2021-04-26T18:54:59Z</dcterms:created>
  <dcterms:modified xsi:type="dcterms:W3CDTF">2021-04-30T21:58:53Z</dcterms:modified>
</cp:coreProperties>
</file>