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756" r:id="rId2"/>
    <p:sldId id="778" r:id="rId3"/>
    <p:sldId id="779" r:id="rId4"/>
    <p:sldId id="781" r:id="rId5"/>
    <p:sldId id="783" r:id="rId6"/>
    <p:sldId id="782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p Jose Anilto dos Anjos" userId="3e930d52b51543a5" providerId="LiveId" clId="{6BFE9F0F-07EC-4027-BDE4-8554E6D18C6B}"/>
    <pc:docChg chg="modShowInfo">
      <pc:chgData name="Cap Jose Anilto dos Anjos" userId="3e930d52b51543a5" providerId="LiveId" clId="{6BFE9F0F-07EC-4027-BDE4-8554E6D18C6B}" dt="2021-04-30T21:58:28.332" v="0" actId="274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067FE-961F-48EF-8B80-9E196C706568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94922-4CBE-433F-A585-7927DDF954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9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46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605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227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026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490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299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401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905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65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29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77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88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090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32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19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553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749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81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86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78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2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0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53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28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53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952" y="1988840"/>
            <a:ext cx="6237716" cy="1767468"/>
          </a:xfrm>
        </p:spPr>
        <p:txBody>
          <a:bodyPr/>
          <a:lstStyle>
            <a:lvl1pPr algn="r">
              <a:defRPr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5663952" y="3738736"/>
            <a:ext cx="6237716" cy="914400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4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Título 1"/>
          <p:cNvSpPr>
            <a:spLocks noGrp="1"/>
          </p:cNvSpPr>
          <p:nvPr>
            <p:ph type="title"/>
          </p:nvPr>
        </p:nvSpPr>
        <p:spPr>
          <a:xfrm>
            <a:off x="479376" y="-27384"/>
            <a:ext cx="114035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5811" y="6093296"/>
            <a:ext cx="1165920" cy="365125"/>
          </a:xfrm>
          <a:prstGeom prst="rect">
            <a:avLst/>
          </a:prstGeom>
        </p:spPr>
        <p:txBody>
          <a:bodyPr/>
          <a:lstStyle/>
          <a:p>
            <a:fld id="{B59D1C96-201E-446E-82ED-32B958B8887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26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8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9376" y="44624"/>
            <a:ext cx="114035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336" y="1600201"/>
            <a:ext cx="11809312" cy="470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8432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2B09BB-64B2-4953-9745-34B5F9D0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27" y="1444970"/>
            <a:ext cx="3791145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Decomposição de domínio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dados que são decompostos podem ser a entrada para o programa, a saída computada pelo ou valores intermediários mantidos pelo programa.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Diferentes partições podem ser possíveis, com base em diferentes estruturas de dados. As boas regras são focar primeiro nos maiores dados ou na estrutura de dados que é acessada com mais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freqüência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Diferentes fases da pode operar em diferentes estruturas de dados ou exigir diferentes decomposições para o mesmas estruturas de dados. Neste caso, tratamos cada fase separadamente e depois determinamos como o decomposições e algoritmos paralelos desenvolvidos para cada fase encaixam juntos. </a:t>
            </a:r>
          </a:p>
        </p:txBody>
      </p:sp>
    </p:spTree>
    <p:extLst>
      <p:ext uri="{BB962C8B-B14F-4D97-AF65-F5344CB8AC3E}">
        <p14:creationId xmlns:p14="http://schemas.microsoft.com/office/powerpoint/2010/main" val="233758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Decomposição de domínio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10DA01-95F5-404A-9AE6-4BA6C97B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701" y="1963323"/>
            <a:ext cx="8693640" cy="30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4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Decomposição de domínio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Figura ilustra a decomposição do domínio em um problema simples envolvendo uma grade tridimensional. (Esta grade poderia representar o estado da atmosfera em um modelo meteorológico, ou um espaço tridimensional em um problema de processamento de imagem).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computação é feita repetidamente em cada ponto da grade. Decomposições nas dimensões x, y, e/ou z são possíveis.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Nos estágios iniciais de um projeto, favorecemos a decomposição mais agressiva possível, o que neste caso define uma tarefa para cada ponto de grade. Cada tarefa mantém como seu estado os vários valores associados a seu ponto de grade e é responsável pelo cálculo necessário para a atualização desse estado.</a:t>
            </a:r>
          </a:p>
        </p:txBody>
      </p:sp>
    </p:spTree>
    <p:extLst>
      <p:ext uri="{BB962C8B-B14F-4D97-AF65-F5344CB8AC3E}">
        <p14:creationId xmlns:p14="http://schemas.microsoft.com/office/powerpoint/2010/main" val="144939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Decomposição funcional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decomposição funcional representa uma forma diferente e complementar de pensar os problemas.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Nesta abordagem, o foco inicial é o cálculo que deve ser feito e não os dados manipulados pelo cálculo. Se formos bem sucedidos na divisão deste cálculo em tarefas desarticuladas, procederemos a examinar os requisitos de dados destas tarefas.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Estes requisitos de dados podem ser desajustados, caso em que a partição é completa. Alternativamente, eles podem se sobrepor significativamente, caso em que será necessária uma comunicação considerável para evitar a replicação de dados. Isto é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freqüentemente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um sinal de que uma abordagem de decomposição de domínio deve ser considerada em seu lugar.</a:t>
            </a:r>
          </a:p>
        </p:txBody>
      </p:sp>
    </p:spTree>
    <p:extLst>
      <p:ext uri="{BB962C8B-B14F-4D97-AF65-F5344CB8AC3E}">
        <p14:creationId xmlns:p14="http://schemas.microsoft.com/office/powerpoint/2010/main" val="384168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Decomposição funcional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Enquanto a decomposição de domínio forma a base para a maioria dos algoritmos paralelos, a decomposição funcional é valiosa como uma forma diferente de pensar os problemas.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Somente por esta razão, ela deve ser considerada ao explorar possíveis algoritmos paralelos.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 foco nos cálculos a serem realizados pode, às vezes, revelar estrutura em um problema e, portanto, oportunidades de otimização, o que não seria óbvio a partir de um estudo apenas de dados.</a:t>
            </a:r>
          </a:p>
        </p:txBody>
      </p:sp>
    </p:spTree>
    <p:extLst>
      <p:ext uri="{BB962C8B-B14F-4D97-AF65-F5344CB8AC3E}">
        <p14:creationId xmlns:p14="http://schemas.microsoft.com/office/powerpoint/2010/main" val="235747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Decomposição funcional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472B03-6C74-4457-AB1E-F20BABC4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1413593"/>
            <a:ext cx="7036905" cy="38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2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Decomposição funcional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Como exemplo de um problema para o qual a decomposição funcional é mais apropriada, considere Algoritmo anterior. Este explora uma árvore de busca em busca de nós que correspondam a "soluções".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 algoritmo não tem nenhuma estrutura de dados óbvia que possa ser decomposta.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Inicialmente, uma única tarefa é criada para a raiz da árvore. Uma tarefa avalia seu nó e então, se esse nó não for uma folha, cria uma nova tarefa para cada chamada de busca (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sub-árvore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5416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Decomposição funcional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decomposição funcional também tem um importante papel a desempenhar como uma técnica de estruturação de programas.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decomposição funcional que não só faz o cálculo que deve ser realizado, mas também o código que realiza esse cálculo é susceptível de reduzir a complexidade do projeto geral.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Este é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freqüentemente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 caso em modelos computacionais de sistemas complexos, que podem ser estruturados como coleções de modelos mais simples conectados através de interfaces. </a:t>
            </a:r>
          </a:p>
        </p:txBody>
      </p:sp>
    </p:spTree>
    <p:extLst>
      <p:ext uri="{BB962C8B-B14F-4D97-AF65-F5344CB8AC3E}">
        <p14:creationId xmlns:p14="http://schemas.microsoft.com/office/powerpoint/2010/main" val="25185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Decomposição funcional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 exemplo, uma simulação do clima pode compreender componentes representando a atmosfera, o oceano, a hidrologia, o gelo, o carbono fontes de dióxido, e assim por diante.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Embora cada componente possa ser mais naturalmente paralelizado usando técnicas de decomposição de domínio, o algoritmo paralelo como um todo é mais simples se o sistema for o primeiro decomposto utilizando técnicas de decomposição funcional, mesmo que este processo não produza um grande número de tarefas.</a:t>
            </a:r>
          </a:p>
        </p:txBody>
      </p:sp>
    </p:spTree>
    <p:extLst>
      <p:ext uri="{BB962C8B-B14F-4D97-AF65-F5344CB8AC3E}">
        <p14:creationId xmlns:p14="http://schemas.microsoft.com/office/powerpoint/2010/main" val="400044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Decomposição funcional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EF7CA9-392F-44ED-AF45-932BB85A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49" y="1201783"/>
            <a:ext cx="6960774" cy="45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3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Metodologia de Foster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maioria dos problemas de programação tem várias soluções paralelas.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melhor solução pode diferir das que são sugeridos pelos algoritmos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seqüenciais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existentes.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metodologia de projeto de Foster tem com o objetivo de promover uma abordagem exploratória do projeto na qual questões independentes da máquina, e assim os aspectos específicos do projeto da máquina são adiados até o final do ano. o processo de design.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94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 err="1"/>
              <a:t>Chek</a:t>
            </a:r>
            <a:r>
              <a:rPr lang="pt-BR" sz="2800" dirty="0"/>
              <a:t> </a:t>
            </a:r>
            <a:r>
              <a:rPr lang="pt-BR" sz="2800" dirty="0" err="1"/>
              <a:t>list</a:t>
            </a:r>
            <a:r>
              <a:rPr lang="pt-BR" sz="2800" dirty="0"/>
              <a:t> da decomposição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4" y="1351721"/>
            <a:ext cx="102174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fase de partição de um projeto deve produzir uma ou mais possíveis decomposições de um problema.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Antes de avaliar os requisitos de comunicação, usamos a seguinte lista de verificação para garantir que o projeto não tenha falhas óbvias.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Geralmente, todas estas perguntas devem ser respondidas afirmativamente.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08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 err="1"/>
              <a:t>Chek</a:t>
            </a:r>
            <a:r>
              <a:rPr lang="pt-BR" sz="2800" dirty="0"/>
              <a:t> </a:t>
            </a:r>
            <a:r>
              <a:rPr lang="pt-BR" sz="2800" dirty="0" err="1"/>
              <a:t>list</a:t>
            </a:r>
            <a:r>
              <a:rPr lang="pt-BR" sz="2800" dirty="0"/>
              <a:t> da decomposição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4" y="1351721"/>
            <a:ext cx="102174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Sua partição define pelo menos uma ordem de magnitude mais tarefas do que as que existem processadores em seu computador de destino? Se não, você tem pouca flexibilidade no projeto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subseqüente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estágios.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Sua partição evita requisitos redundantes de computação e armazenamento? Se não, a O algoritmo resultante pode não ser escalável para lidar com grandes problemas.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As tarefas são de tamanho comparável? Se não, pode ser difícil alocar cada processador de tamanho igual quantidade de trabalho.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9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 err="1"/>
              <a:t>Chek</a:t>
            </a:r>
            <a:r>
              <a:rPr lang="pt-BR" sz="2800" dirty="0"/>
              <a:t> </a:t>
            </a:r>
            <a:r>
              <a:rPr lang="pt-BR" sz="2800" dirty="0" err="1"/>
              <a:t>list</a:t>
            </a:r>
            <a:r>
              <a:rPr lang="pt-BR" sz="2800" dirty="0"/>
              <a:t> da decomposição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4" y="1351721"/>
            <a:ext cx="10217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O número de tarefas é dimensionado com o tamanho do problema? Idealmente, um aumento no tamanho do problema deveria aumentar o número de tarefas em vez do tamanho de tarefas individuais. Se este não for o caso, seu algoritmo paralelo pode não ser capaz de resolver problemas maiores quando mais processadores estão disponíveis.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Você já identificou várias divisórias alternativas? Você pode maximizar a flexibilidade nas etapas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subseqüentes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projeto, considerando alternativas agora. Lembre-se de investigar ambas domínio e decomposições funcionais..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563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 err="1"/>
              <a:t>Chek</a:t>
            </a:r>
            <a:r>
              <a:rPr lang="pt-BR" sz="2800" dirty="0"/>
              <a:t> </a:t>
            </a:r>
            <a:r>
              <a:rPr lang="pt-BR" sz="2800" dirty="0" err="1"/>
              <a:t>list</a:t>
            </a:r>
            <a:r>
              <a:rPr lang="pt-BR" sz="2800" dirty="0"/>
              <a:t> da decomposição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4" y="1351721"/>
            <a:ext cx="1074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respostas a estas perguntas podem sugerir que, apesar da reflexão cuidadosa nesta e nas etapas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subseqüentes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do projeto, temos um projeto "péssimo".  Nesta situação, é arriscado simplesmente avançar com a implementação.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Devemos utilizar as técnicas de avaliação de desempenho para determinar se o projeto atende nossos objetivos de desempenho, apesar de suas aparentes deficiências.  Também podemos desejar revisitar a especificação do problema.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Particularmente em aplicações científicas e de engenharia, onde o problema a ser resolvido pode envolver uma simulação de um processo físico complexo, as aproximações e técnicas numéricas usadas para desenvolver a simulação podem influenciar fortemente a facilidade de implementação paralela. 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970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 err="1"/>
              <a:t>Chek</a:t>
            </a:r>
            <a:r>
              <a:rPr lang="pt-BR" sz="2800" dirty="0"/>
              <a:t> </a:t>
            </a:r>
            <a:r>
              <a:rPr lang="pt-BR" sz="2800" dirty="0" err="1"/>
              <a:t>list</a:t>
            </a:r>
            <a:r>
              <a:rPr lang="pt-BR" sz="2800" dirty="0"/>
              <a:t> da decomposição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4" y="1351721"/>
            <a:ext cx="10217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 alguns casos, soluções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seqüenciais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 paralelas ideais para o mesmo problema podem utilizar técnicas de solução bastante diferentes.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47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Passos e técnicas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2B09BB-64B2-4953-9745-34B5F9D0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27" y="1444970"/>
            <a:ext cx="3791145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Metodologia de Foster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Esta metodologia estrutura o processo de projeto em quatro etapas distintas: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Partição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Comunicação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Aglomeração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Mapeamento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 sigla PCAM pode servir como um lembrete útil desta estrutura). </a:t>
            </a:r>
          </a:p>
        </p:txBody>
      </p:sp>
    </p:spTree>
    <p:extLst>
      <p:ext uri="{BB962C8B-B14F-4D97-AF65-F5344CB8AC3E}">
        <p14:creationId xmlns:p14="http://schemas.microsoft.com/office/powerpoint/2010/main" val="344719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Metodologia de Foster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98F393-A158-4423-BCCE-6B99D5A5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105" y="1351721"/>
            <a:ext cx="9336955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Programação Paralela – Metodologia de Foster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 resultado deste processo de projeto pode ser um programa que cria e destrói tarefas de forma dinâmica, usando técnicas de balanceamento de carga para controlar o mapeamento de tarefas para os processadores.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Alternativamente, ele pode ser um programa SPMD (single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data) que cria exatamente uma tarefa por processador.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 mesmo processo de algoritmo descoberta se aplica em ambos os casos, embora se o objetivo for produzir um programa SPMD, questões associados ao mapeamento são subsumidos na fase de aglomeração do projeto. </a:t>
            </a:r>
          </a:p>
        </p:txBody>
      </p:sp>
    </p:spTree>
    <p:extLst>
      <p:ext uri="{BB962C8B-B14F-4D97-AF65-F5344CB8AC3E}">
        <p14:creationId xmlns:p14="http://schemas.microsoft.com/office/powerpoint/2010/main" val="61367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Particionamento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fase de partição de um projeto destina-se a expor oportunidades de execução paralela. Assim, o foco está na definição de um grande número de pequenas tarefas, a fim de render o que é chamado de decomposição finamente granulada de um problema.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Assim como a areia fina é mais facilmente derramada do que uma pilha de tijolos, uma decomposição de grão fino proporciona a maior flexibilidade em termos de potencial paralelo Algoritmos.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 etapas posteriores de projeto, avaliação dos requisitos de comunicação, o objetivo arquitetura, ou questões de engenharia de software podem nos levar a renunciar a oportunidades de paralelismo execução identificada nesta fase..</a:t>
            </a:r>
          </a:p>
        </p:txBody>
      </p:sp>
    </p:spTree>
    <p:extLst>
      <p:ext uri="{BB962C8B-B14F-4D97-AF65-F5344CB8AC3E}">
        <p14:creationId xmlns:p14="http://schemas.microsoft.com/office/powerpoint/2010/main" val="354556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Particionamento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 seguida, revisitamos as tarefas originais de partição e aglomeração para aumentar seu tamanho, ou granularidade. Entretanto, nesta primeira etapa, desejamos evitar preconceitos estratégias alternativas de partição.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Uma boa partição divide em pequenas partes tanto o cálculo associado a um problema como a dados sobre os quais este cálculo opera.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Ao projetar uma partição, a maioria dos programadores comumente, primeiro concentrar-se nos dados associados a um problema, depois determinar um para os dados, e finalmente descobrir como associar o cálculo com os dados. Este A técnica de partição é chamada de decomposição de domínio.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97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Particionamento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abordagem alternativa---primeiro decomposição do cálculo a ser realizado e depois lidar com os dados - é denominado decomposição funcional.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Estas são técnicas complementares que podem ser aplicadas a diferentes componentes de um único problema ou mesmo aplicados ao mesmo problema para obter paralelos alternativos Algoritmos.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Nesta primeira etapa de um projeto, procuramos evitar a replicação de cálculos e dados; ou seja, procuramos definir tarefas que dividem tanto o cálculo como os dados em conjuntos desajustados. Como a granularidade, esta é uma aspecto do projeto que poderemos revisitar mais tarde. Pode valer a pena replicar qualquer um dos cálculos ou dados, se isso nos permitir reduzir as exigências de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65065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Decomposição de domínio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A6FE5B-569F-4B5E-8C6F-6E2164C4C574}"/>
              </a:ext>
            </a:extLst>
          </p:cNvPr>
          <p:cNvSpPr txBox="1"/>
          <p:nvPr/>
        </p:nvSpPr>
        <p:spPr>
          <a:xfrm>
            <a:off x="983973" y="1351721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A9CDBD-AEAD-411F-8B25-D5C1CA066B13}"/>
              </a:ext>
            </a:extLst>
          </p:cNvPr>
          <p:cNvSpPr txBox="1"/>
          <p:nvPr/>
        </p:nvSpPr>
        <p:spPr>
          <a:xfrm>
            <a:off x="1232452" y="1421296"/>
            <a:ext cx="10565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 abordagem de decomposição de domínio para a partição de problemas, procuramos primeiro decompor o dados associados a um problema.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possível, dividimos esses dados em pequenos pedaços de aproximadamente o mesmo tamanho. Em seguida, dividimos o cálculo que deve ser feito, normalmente por associando cada operação aos dados sobre os quais ela opera.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Esta partição rende um número de tarefas, cada uma compreendendo alguns dados e um conjunto de operações sobre esses dados. Uma operação pode exigir dados de várias tarefas. Neste caso, a comunicação é necessária para mover os dados entre tarefas. Isto A exigência é abordada na próxima fase do processo de projeto..</a:t>
            </a:r>
          </a:p>
        </p:txBody>
      </p:sp>
    </p:spTree>
    <p:extLst>
      <p:ext uri="{BB962C8B-B14F-4D97-AF65-F5344CB8AC3E}">
        <p14:creationId xmlns:p14="http://schemas.microsoft.com/office/powerpoint/2010/main" val="23086972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1962</Words>
  <Application>Microsoft Office PowerPoint</Application>
  <PresentationFormat>Widescreen</PresentationFormat>
  <Paragraphs>193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1_Tema do Office</vt:lpstr>
      <vt:lpstr>Programação Paralela – Passos e técnicas</vt:lpstr>
      <vt:lpstr>Programação Paralela – Metodologia de Foster</vt:lpstr>
      <vt:lpstr>Programação Paralela – Metodologia de Foster</vt:lpstr>
      <vt:lpstr>Programação Paralela – Metodologia de Foster</vt:lpstr>
      <vt:lpstr>Programação Paralela – Metodologia de Foster</vt:lpstr>
      <vt:lpstr>Particionamento</vt:lpstr>
      <vt:lpstr>Particionamento</vt:lpstr>
      <vt:lpstr>Particionamento</vt:lpstr>
      <vt:lpstr>Decomposição de domínio</vt:lpstr>
      <vt:lpstr>Decomposição de domínio</vt:lpstr>
      <vt:lpstr>Decomposição de domínio</vt:lpstr>
      <vt:lpstr>Decomposição de domínio</vt:lpstr>
      <vt:lpstr>Decomposição funcional</vt:lpstr>
      <vt:lpstr>Decomposição funcional</vt:lpstr>
      <vt:lpstr>Decomposição funcional</vt:lpstr>
      <vt:lpstr>Decomposição funcional</vt:lpstr>
      <vt:lpstr>Decomposição funcional</vt:lpstr>
      <vt:lpstr>Decomposição funcional</vt:lpstr>
      <vt:lpstr>Decomposição funcional</vt:lpstr>
      <vt:lpstr>Chek list da decomposição</vt:lpstr>
      <vt:lpstr>Chek list da decomposição</vt:lpstr>
      <vt:lpstr>Chek list da decomposição</vt:lpstr>
      <vt:lpstr>Chek list da decomposição</vt:lpstr>
      <vt:lpstr>Chek list da decomposição</vt:lpstr>
      <vt:lpstr>Programação Paralela – Passos e técnicas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Paralela – Passos e técnicas</dc:title>
  <dc:creator>Cap Jose Anilto dos Anjos</dc:creator>
  <cp:lastModifiedBy>Cap Jose Anilto dos Anjos</cp:lastModifiedBy>
  <cp:revision>1</cp:revision>
  <dcterms:created xsi:type="dcterms:W3CDTF">2021-04-26T18:57:08Z</dcterms:created>
  <dcterms:modified xsi:type="dcterms:W3CDTF">2021-04-30T21:59:01Z</dcterms:modified>
</cp:coreProperties>
</file>