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5"/>
  </p:notesMasterIdLst>
  <p:sldIdLst>
    <p:sldId id="344" r:id="rId3"/>
    <p:sldId id="732" r:id="rId4"/>
    <p:sldId id="733" r:id="rId5"/>
    <p:sldId id="734" r:id="rId6"/>
    <p:sldId id="735" r:id="rId7"/>
    <p:sldId id="736" r:id="rId8"/>
    <p:sldId id="737" r:id="rId9"/>
    <p:sldId id="738" r:id="rId10"/>
    <p:sldId id="739" r:id="rId11"/>
    <p:sldId id="740" r:id="rId12"/>
    <p:sldId id="741" r:id="rId13"/>
    <p:sldId id="742"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F3709-DFEC-4669-910E-D09ABD8D6458}" v="2" dt="2022-04-12T00:10:03.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69" d="100"/>
          <a:sy n="69" d="100"/>
        </p:scale>
        <p:origin x="3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p Jose Anilto dos Anjos" userId="3e930d52b51543a5" providerId="LiveId" clId="{D40F3709-DFEC-4669-910E-D09ABD8D6458}"/>
    <pc:docChg chg="addSld delSld modSld sldOrd delMainMaster">
      <pc:chgData name="Cap Jose Anilto dos Anjos" userId="3e930d52b51543a5" providerId="LiveId" clId="{D40F3709-DFEC-4669-910E-D09ABD8D6458}" dt="2022-04-12T00:10:27.055" v="37" actId="20577"/>
      <pc:docMkLst>
        <pc:docMk/>
      </pc:docMkLst>
      <pc:sldChg chg="del">
        <pc:chgData name="Cap Jose Anilto dos Anjos" userId="3e930d52b51543a5" providerId="LiveId" clId="{D40F3709-DFEC-4669-910E-D09ABD8D6458}" dt="2022-04-12T00:03:02.978" v="0" actId="47"/>
        <pc:sldMkLst>
          <pc:docMk/>
          <pc:sldMk cId="3051282917" sldId="256"/>
        </pc:sldMkLst>
      </pc:sldChg>
      <pc:sldChg chg="modSp add mod ord">
        <pc:chgData name="Cap Jose Anilto dos Anjos" userId="3e930d52b51543a5" providerId="LiveId" clId="{D40F3709-DFEC-4669-910E-D09ABD8D6458}" dt="2022-04-12T00:10:27.055" v="37" actId="20577"/>
        <pc:sldMkLst>
          <pc:docMk/>
          <pc:sldMk cId="3057340312" sldId="344"/>
        </pc:sldMkLst>
        <pc:spChg chg="mod">
          <ac:chgData name="Cap Jose Anilto dos Anjos" userId="3e930d52b51543a5" providerId="LiveId" clId="{D40F3709-DFEC-4669-910E-D09ABD8D6458}" dt="2022-04-12T00:10:19.238" v="23" actId="14100"/>
          <ac:spMkLst>
            <pc:docMk/>
            <pc:sldMk cId="3057340312" sldId="344"/>
            <ac:spMk id="8" creationId="{03B4C724-0776-4328-8F0A-B72DA1579537}"/>
          </ac:spMkLst>
        </pc:spChg>
        <pc:spChg chg="mod">
          <ac:chgData name="Cap Jose Anilto dos Anjos" userId="3e930d52b51543a5" providerId="LiveId" clId="{D40F3709-DFEC-4669-910E-D09ABD8D6458}" dt="2022-04-12T00:10:27.055" v="37" actId="20577"/>
          <ac:spMkLst>
            <pc:docMk/>
            <pc:sldMk cId="3057340312" sldId="344"/>
            <ac:spMk id="9" creationId="{2B6167FF-AD5E-41E4-8385-3024DC936CF2}"/>
          </ac:spMkLst>
        </pc:spChg>
      </pc:sldChg>
      <pc:sldChg chg="del">
        <pc:chgData name="Cap Jose Anilto dos Anjos" userId="3e930d52b51543a5" providerId="LiveId" clId="{D40F3709-DFEC-4669-910E-D09ABD8D6458}" dt="2022-04-12T00:03:02.978" v="0" actId="47"/>
        <pc:sldMkLst>
          <pc:docMk/>
          <pc:sldMk cId="4095447486" sldId="720"/>
        </pc:sldMkLst>
      </pc:sldChg>
      <pc:sldChg chg="del">
        <pc:chgData name="Cap Jose Anilto dos Anjos" userId="3e930d52b51543a5" providerId="LiveId" clId="{D40F3709-DFEC-4669-910E-D09ABD8D6458}" dt="2022-04-12T00:03:02.978" v="0" actId="47"/>
        <pc:sldMkLst>
          <pc:docMk/>
          <pc:sldMk cId="3159405412" sldId="721"/>
        </pc:sldMkLst>
      </pc:sldChg>
      <pc:sldChg chg="del">
        <pc:chgData name="Cap Jose Anilto dos Anjos" userId="3e930d52b51543a5" providerId="LiveId" clId="{D40F3709-DFEC-4669-910E-D09ABD8D6458}" dt="2022-04-12T00:03:02.978" v="0" actId="47"/>
        <pc:sldMkLst>
          <pc:docMk/>
          <pc:sldMk cId="3760625063" sldId="722"/>
        </pc:sldMkLst>
      </pc:sldChg>
      <pc:sldChg chg="del">
        <pc:chgData name="Cap Jose Anilto dos Anjos" userId="3e930d52b51543a5" providerId="LiveId" clId="{D40F3709-DFEC-4669-910E-D09ABD8D6458}" dt="2022-04-12T00:03:02.978" v="0" actId="47"/>
        <pc:sldMkLst>
          <pc:docMk/>
          <pc:sldMk cId="141593525" sldId="723"/>
        </pc:sldMkLst>
      </pc:sldChg>
      <pc:sldChg chg="del">
        <pc:chgData name="Cap Jose Anilto dos Anjos" userId="3e930d52b51543a5" providerId="LiveId" clId="{D40F3709-DFEC-4669-910E-D09ABD8D6458}" dt="2022-04-12T00:03:02.978" v="0" actId="47"/>
        <pc:sldMkLst>
          <pc:docMk/>
          <pc:sldMk cId="1851793697" sldId="724"/>
        </pc:sldMkLst>
      </pc:sldChg>
      <pc:sldChg chg="del">
        <pc:chgData name="Cap Jose Anilto dos Anjos" userId="3e930d52b51543a5" providerId="LiveId" clId="{D40F3709-DFEC-4669-910E-D09ABD8D6458}" dt="2022-04-12T00:03:02.978" v="0" actId="47"/>
        <pc:sldMkLst>
          <pc:docMk/>
          <pc:sldMk cId="3007566899" sldId="725"/>
        </pc:sldMkLst>
      </pc:sldChg>
      <pc:sldChg chg="del">
        <pc:chgData name="Cap Jose Anilto dos Anjos" userId="3e930d52b51543a5" providerId="LiveId" clId="{D40F3709-DFEC-4669-910E-D09ABD8D6458}" dt="2022-04-12T00:03:02.978" v="0" actId="47"/>
        <pc:sldMkLst>
          <pc:docMk/>
          <pc:sldMk cId="3319905585" sldId="726"/>
        </pc:sldMkLst>
      </pc:sldChg>
      <pc:sldChg chg="del">
        <pc:chgData name="Cap Jose Anilto dos Anjos" userId="3e930d52b51543a5" providerId="LiveId" clId="{D40F3709-DFEC-4669-910E-D09ABD8D6458}" dt="2022-04-12T00:03:02.978" v="0" actId="47"/>
        <pc:sldMkLst>
          <pc:docMk/>
          <pc:sldMk cId="2628703409" sldId="727"/>
        </pc:sldMkLst>
      </pc:sldChg>
      <pc:sldChg chg="del">
        <pc:chgData name="Cap Jose Anilto dos Anjos" userId="3e930d52b51543a5" providerId="LiveId" clId="{D40F3709-DFEC-4669-910E-D09ABD8D6458}" dt="2022-04-12T00:03:02.978" v="0" actId="47"/>
        <pc:sldMkLst>
          <pc:docMk/>
          <pc:sldMk cId="258713187" sldId="728"/>
        </pc:sldMkLst>
      </pc:sldChg>
      <pc:sldChg chg="del">
        <pc:chgData name="Cap Jose Anilto dos Anjos" userId="3e930d52b51543a5" providerId="LiveId" clId="{D40F3709-DFEC-4669-910E-D09ABD8D6458}" dt="2022-04-12T00:03:02.978" v="0" actId="47"/>
        <pc:sldMkLst>
          <pc:docMk/>
          <pc:sldMk cId="2611705350" sldId="729"/>
        </pc:sldMkLst>
      </pc:sldChg>
      <pc:sldChg chg="del">
        <pc:chgData name="Cap Jose Anilto dos Anjos" userId="3e930d52b51543a5" providerId="LiveId" clId="{D40F3709-DFEC-4669-910E-D09ABD8D6458}" dt="2022-04-12T00:03:02.978" v="0" actId="47"/>
        <pc:sldMkLst>
          <pc:docMk/>
          <pc:sldMk cId="2948927512" sldId="730"/>
        </pc:sldMkLst>
      </pc:sldChg>
      <pc:sldChg chg="del">
        <pc:chgData name="Cap Jose Anilto dos Anjos" userId="3e930d52b51543a5" providerId="LiveId" clId="{D40F3709-DFEC-4669-910E-D09ABD8D6458}" dt="2022-04-12T00:03:02.978" v="0" actId="47"/>
        <pc:sldMkLst>
          <pc:docMk/>
          <pc:sldMk cId="328423186" sldId="731"/>
        </pc:sldMkLst>
      </pc:sldChg>
      <pc:sldChg chg="add del ord">
        <pc:chgData name="Cap Jose Anilto dos Anjos" userId="3e930d52b51543a5" providerId="LiveId" clId="{D40F3709-DFEC-4669-910E-D09ABD8D6458}" dt="2022-04-12T00:07:15.718" v="3"/>
        <pc:sldMkLst>
          <pc:docMk/>
          <pc:sldMk cId="2326645440" sldId="732"/>
        </pc:sldMkLst>
      </pc:sldChg>
      <pc:sldMasterChg chg="del delSldLayout">
        <pc:chgData name="Cap Jose Anilto dos Anjos" userId="3e930d52b51543a5" providerId="LiveId" clId="{D40F3709-DFEC-4669-910E-D09ABD8D6458}" dt="2022-04-12T00:03:02.978" v="0" actId="47"/>
        <pc:sldMasterMkLst>
          <pc:docMk/>
          <pc:sldMasterMk cId="4013737766" sldId="2147483648"/>
        </pc:sldMasterMkLst>
        <pc:sldLayoutChg chg="del">
          <pc:chgData name="Cap Jose Anilto dos Anjos" userId="3e930d52b51543a5" providerId="LiveId" clId="{D40F3709-DFEC-4669-910E-D09ABD8D6458}" dt="2022-04-12T00:03:02.978" v="0" actId="47"/>
          <pc:sldLayoutMkLst>
            <pc:docMk/>
            <pc:sldMasterMk cId="4013737766" sldId="2147483648"/>
            <pc:sldLayoutMk cId="3206341955" sldId="2147483649"/>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746568260" sldId="2147483650"/>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2740897248" sldId="2147483651"/>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494062798" sldId="2147483652"/>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375511348" sldId="2147483653"/>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626508600" sldId="2147483654"/>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1287735589" sldId="2147483655"/>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3067183397" sldId="2147483656"/>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3215696667" sldId="2147483657"/>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2406993429" sldId="2147483658"/>
          </pc:sldLayoutMkLst>
        </pc:sldLayoutChg>
        <pc:sldLayoutChg chg="del">
          <pc:chgData name="Cap Jose Anilto dos Anjos" userId="3e930d52b51543a5" providerId="LiveId" clId="{D40F3709-DFEC-4669-910E-D09ABD8D6458}" dt="2022-04-12T00:03:02.978" v="0" actId="47"/>
          <pc:sldLayoutMkLst>
            <pc:docMk/>
            <pc:sldMasterMk cId="4013737766" sldId="2147483648"/>
            <pc:sldLayoutMk cId="530842367"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E3D48-B542-48D6-B922-9D5765D5A5C4}" type="datetimeFigureOut">
              <a:rPr lang="pt-BR" smtClean="0"/>
              <a:t>11/04/2022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385F7-CA6E-4230-8E49-E169143E4380}" type="slidenum">
              <a:rPr lang="pt-BR" smtClean="0"/>
              <a:t>‹nº›</a:t>
            </a:fld>
            <a:endParaRPr lang="pt-BR"/>
          </a:p>
        </p:txBody>
      </p:sp>
    </p:spTree>
    <p:extLst>
      <p:ext uri="{BB962C8B-B14F-4D97-AF65-F5344CB8AC3E}">
        <p14:creationId xmlns:p14="http://schemas.microsoft.com/office/powerpoint/2010/main" val="2783503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274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4329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08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1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5751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8327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642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989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115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74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337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5663952" y="1988840"/>
            <a:ext cx="6237716" cy="1767468"/>
          </a:xfrm>
        </p:spPr>
        <p:txBody>
          <a:bodyPr/>
          <a:lstStyle>
            <a:lvl1pPr algn="r">
              <a:defRPr sz="4800" b="1">
                <a:solidFill>
                  <a:schemeClr val="tx1">
                    <a:lumMod val="50000"/>
                    <a:lumOff val="50000"/>
                  </a:schemeClr>
                </a:solidFill>
                <a:latin typeface="+mj-lt"/>
              </a:defRPr>
            </a:lvl1pPr>
          </a:lstStyle>
          <a:p>
            <a:r>
              <a:rPr lang="pt-BR" dirty="0"/>
              <a:t>Clique para editar o estilo do título mestre</a:t>
            </a:r>
          </a:p>
        </p:txBody>
      </p:sp>
      <p:sp>
        <p:nvSpPr>
          <p:cNvPr id="7" name="Espaço Reservado para Texto 8"/>
          <p:cNvSpPr>
            <a:spLocks noGrp="1"/>
          </p:cNvSpPr>
          <p:nvPr>
            <p:ph type="body" sz="quarter" idx="10"/>
          </p:nvPr>
        </p:nvSpPr>
        <p:spPr>
          <a:xfrm>
            <a:off x="5663952" y="3738736"/>
            <a:ext cx="6237716" cy="914400"/>
          </a:xfrm>
        </p:spPr>
        <p:txBody>
          <a:bodyPr>
            <a:normAutofit/>
          </a:bodyPr>
          <a:lstStyle>
            <a:lvl1pPr marL="0" indent="0" algn="r">
              <a:buNone/>
              <a:defRPr sz="3200"/>
            </a:lvl1pPr>
            <a:lvl2pPr algn="r">
              <a:defRPr/>
            </a:lvl2pPr>
            <a:lvl3pPr algn="r">
              <a:defRPr/>
            </a:lvl3pPr>
            <a:lvl4pPr algn="r">
              <a:defRPr/>
            </a:lvl4pPr>
            <a:lvl5pPr algn="r">
              <a:defRPr/>
            </a:lvl5pPr>
          </a:lstStyle>
          <a:p>
            <a:pPr lvl="0"/>
            <a:endParaRPr lang="pt-BR" dirty="0"/>
          </a:p>
        </p:txBody>
      </p:sp>
    </p:spTree>
    <p:extLst>
      <p:ext uri="{BB962C8B-B14F-4D97-AF65-F5344CB8AC3E}">
        <p14:creationId xmlns:p14="http://schemas.microsoft.com/office/powerpoint/2010/main" val="36851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ú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Espaço Reservado para Título 1"/>
          <p:cNvSpPr>
            <a:spLocks noGrp="1"/>
          </p:cNvSpPr>
          <p:nvPr>
            <p:ph type="title"/>
          </p:nvPr>
        </p:nvSpPr>
        <p:spPr>
          <a:xfrm>
            <a:off x="479376" y="-27384"/>
            <a:ext cx="11403597" cy="1143000"/>
          </a:xfrm>
          <a:prstGeom prst="rect">
            <a:avLst/>
          </a:prstGeom>
        </p:spPr>
        <p:txBody>
          <a:bodyPr vert="horz" lIns="91440" tIns="45720" rIns="91440" bIns="45720" rtlCol="0" anchor="ctr">
            <a:noAutofit/>
          </a:bodyPr>
          <a:lstStyle>
            <a:lvl1pPr algn="r">
              <a:defRPr/>
            </a:lvl1pPr>
          </a:lstStyle>
          <a:p>
            <a:r>
              <a:rPr lang="pt-BR" dirty="0"/>
              <a:t>Clique para editar o estilo do título mestre</a:t>
            </a:r>
          </a:p>
        </p:txBody>
      </p:sp>
      <p:sp>
        <p:nvSpPr>
          <p:cNvPr id="6" name="Espaço Reservado para Número de Slide 5"/>
          <p:cNvSpPr>
            <a:spLocks noGrp="1"/>
          </p:cNvSpPr>
          <p:nvPr>
            <p:ph type="sldNum" sz="quarter" idx="12"/>
          </p:nvPr>
        </p:nvSpPr>
        <p:spPr>
          <a:xfrm>
            <a:off x="15811" y="6093296"/>
            <a:ext cx="1165920" cy="365125"/>
          </a:xfrm>
          <a:prstGeom prst="rect">
            <a:avLst/>
          </a:prstGeom>
        </p:spPr>
        <p:txBody>
          <a:bodyPr/>
          <a:lstStyle/>
          <a:p>
            <a:fld id="{B59D1C96-201E-446E-82ED-32B958B88878}" type="slidenum">
              <a:rPr lang="pt-BR" smtClean="0"/>
              <a:pPr/>
              <a:t>‹nº›</a:t>
            </a:fld>
            <a:endParaRPr lang="pt-BR" dirty="0"/>
          </a:p>
        </p:txBody>
      </p:sp>
    </p:spTree>
    <p:extLst>
      <p:ext uri="{BB962C8B-B14F-4D97-AF65-F5344CB8AC3E}">
        <p14:creationId xmlns:p14="http://schemas.microsoft.com/office/powerpoint/2010/main" val="333144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959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echamento - 2">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1487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82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3284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79376" y="44624"/>
            <a:ext cx="11403597" cy="1143000"/>
          </a:xfrm>
          <a:prstGeom prst="rect">
            <a:avLst/>
          </a:prstGeom>
        </p:spPr>
        <p:txBody>
          <a:bodyPr vert="horz" lIns="91440" tIns="45720" rIns="91440" bIns="45720" rtlCol="0" anchor="ctr">
            <a:noAutofit/>
          </a:bodyPr>
          <a:lstStyle/>
          <a:p>
            <a:r>
              <a:rPr lang="pt-BR" dirty="0"/>
              <a:t>Clique para editar o estilo do título mestre</a:t>
            </a:r>
          </a:p>
        </p:txBody>
      </p:sp>
      <p:sp>
        <p:nvSpPr>
          <p:cNvPr id="3" name="Espaço Reservado para Texto 2"/>
          <p:cNvSpPr>
            <a:spLocks noGrp="1"/>
          </p:cNvSpPr>
          <p:nvPr>
            <p:ph type="body" idx="1"/>
          </p:nvPr>
        </p:nvSpPr>
        <p:spPr>
          <a:xfrm>
            <a:off x="119336" y="1600201"/>
            <a:ext cx="11809312" cy="4709119"/>
          </a:xfrm>
          <a:prstGeom prst="rect">
            <a:avLst/>
          </a:prstGeom>
        </p:spPr>
        <p:txBody>
          <a:bodyPr vert="horz" lIns="91440" tIns="45720" rIns="91440" bIns="45720" rtlCol="0">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2196477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36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194189"/>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645891" y="3986219"/>
            <a:ext cx="7170707" cy="1754326"/>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err="1">
                <a:ln>
                  <a:noFill/>
                </a:ln>
                <a:solidFill>
                  <a:prstClr val="black"/>
                </a:solidFill>
                <a:effectLst/>
                <a:uLnTx/>
                <a:uFillTx/>
                <a:latin typeface="Calibri Light" panose="020F0302020204030204"/>
                <a:ea typeface="+mn-ea"/>
                <a:cs typeface="+mn-cs"/>
              </a:rPr>
              <a:t>Arquiteturas</a:t>
            </a:r>
            <a:r>
              <a:rPr kumimoji="0" lang="en-US" sz="54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err="1">
                <a:ln>
                  <a:noFill/>
                </a:ln>
                <a:solidFill>
                  <a:prstClr val="black"/>
                </a:solidFill>
                <a:effectLst/>
                <a:uLnTx/>
                <a:uFillTx/>
                <a:latin typeface="Calibri Light" panose="020F0302020204030204"/>
                <a:ea typeface="+mn-ea"/>
                <a:cs typeface="+mn-cs"/>
              </a:rPr>
              <a:t>Paralelas</a:t>
            </a:r>
            <a:r>
              <a:rPr kumimoji="0" lang="en-US" sz="5400" b="0" i="0" u="none" strike="noStrike" kern="1200" cap="none" spc="0" normalizeH="0" baseline="0" noProof="0" dirty="0">
                <a:ln>
                  <a:noFill/>
                </a:ln>
                <a:solidFill>
                  <a:prstClr val="black"/>
                </a:solidFill>
                <a:effectLst/>
                <a:uLnTx/>
                <a:uFillTx/>
                <a:latin typeface="Calibri Light" panose="020F0302020204030204"/>
                <a:ea typeface="+mn-ea"/>
                <a:cs typeface="+mn-cs"/>
              </a:rPr>
              <a:t> e </a:t>
            </a:r>
            <a:r>
              <a:rPr kumimoji="0" lang="en-US" sz="5400" b="0" i="0" u="none" strike="noStrike" kern="1200" cap="none" spc="0" normalizeH="0" baseline="0" noProof="0" dirty="0" err="1">
                <a:ln>
                  <a:noFill/>
                </a:ln>
                <a:solidFill>
                  <a:prstClr val="black"/>
                </a:solidFill>
                <a:effectLst/>
                <a:uLnTx/>
                <a:uFillTx/>
                <a:latin typeface="Calibri Light" panose="020F0302020204030204"/>
                <a:ea typeface="+mn-ea"/>
                <a:cs typeface="+mn-cs"/>
              </a:rPr>
              <a:t>Distribuídas</a:t>
            </a:r>
            <a:endParaRPr kumimoji="0" lang="ko-KR" altLang="en-US" sz="5400" b="0" i="0" u="none" strike="noStrike" kern="1200" cap="none" spc="0" normalizeH="0" baseline="0" noProof="0" dirty="0">
              <a:ln>
                <a:noFill/>
              </a:ln>
              <a:solidFill>
                <a:prstClr val="black"/>
              </a:solidFill>
              <a:effectLst/>
              <a:uLnTx/>
              <a:uFillTx/>
              <a:latin typeface="Calibri Light" panose="020F0302020204030204"/>
              <a:ea typeface="맑은 고딕" panose="020B0503020000020004" pitchFamily="34" charset="-127"/>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6075141" y="5740545"/>
            <a:ext cx="5741388" cy="830997"/>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4800" b="1" i="0" u="none" strike="noStrike" kern="1200" cap="none" spc="0" normalizeH="0" baseline="0" noProof="0" dirty="0" err="1">
                <a:ln>
                  <a:noFill/>
                </a:ln>
                <a:solidFill>
                  <a:prstClr val="black"/>
                </a:solidFill>
                <a:effectLst/>
                <a:uLnTx/>
                <a:uFillTx/>
                <a:latin typeface="Calibri" panose="020F0502020204030204"/>
                <a:ea typeface="맑은 고딕" panose="020B0503020000020004" pitchFamily="34" charset="-127"/>
                <a:cs typeface="Arial" pitchFamily="34" charset="0"/>
              </a:rPr>
              <a:t>MultiThreading</a:t>
            </a:r>
            <a:endParaRPr kumimoji="0" lang="ko-KR" altLang="en-US" sz="4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Arial" pitchFamily="34" charset="0"/>
            </a:endParaRPr>
          </a:p>
        </p:txBody>
      </p:sp>
      <p:pic>
        <p:nvPicPr>
          <p:cNvPr id="5" name="Imagem 4" descr="Logotipo, nome da empresa&#10;&#10;Descrição gerada automaticamente">
            <a:extLst>
              <a:ext uri="{FF2B5EF4-FFF2-40B4-BE49-F238E27FC236}">
                <a16:creationId xmlns:a16="http://schemas.microsoft.com/office/drawing/2014/main" id="{6B2F3E17-B837-48CB-8DDF-C7678913B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251" y="0"/>
            <a:ext cx="2981325" cy="1533525"/>
          </a:xfrm>
          <a:prstGeom prst="rect">
            <a:avLst/>
          </a:prstGeom>
        </p:spPr>
      </p:pic>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Arquiteturas Paralelas – </a:t>
            </a:r>
            <a:r>
              <a:rPr lang="pt-BR" sz="2800" dirty="0" err="1"/>
              <a:t>Multitrheading</a:t>
            </a:r>
            <a:endParaRPr lang="pt-BR" sz="2800" dirty="0"/>
          </a:p>
        </p:txBody>
      </p:sp>
      <p:sp>
        <p:nvSpPr>
          <p:cNvPr id="4" name="CaixaDeTexto 3">
            <a:extLst>
              <a:ext uri="{FF2B5EF4-FFF2-40B4-BE49-F238E27FC236}">
                <a16:creationId xmlns:a16="http://schemas.microsoft.com/office/drawing/2014/main" id="{CC6973CC-75AA-47FB-86CF-0232DB62C9E9}"/>
              </a:ext>
            </a:extLst>
          </p:cNvPr>
          <p:cNvSpPr txBox="1"/>
          <p:nvPr/>
        </p:nvSpPr>
        <p:spPr>
          <a:xfrm>
            <a:off x="896234" y="1586576"/>
            <a:ext cx="10573128"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Assim, uma </a:t>
            </a:r>
            <a:r>
              <a:rPr kumimoji="0" lang="pt-BR" sz="1800" b="1" i="1" u="none" strike="noStrike" kern="1200" cap="none" spc="0" normalizeH="0" baseline="0" noProof="0" dirty="0">
                <a:ln>
                  <a:noFill/>
                </a:ln>
                <a:solidFill>
                  <a:prstClr val="black"/>
                </a:solidFill>
                <a:effectLst/>
                <a:uLnTx/>
                <a:uFillTx/>
                <a:latin typeface="Calibri"/>
                <a:ea typeface="+mn-ea"/>
                <a:cs typeface="+mn-cs"/>
              </a:rPr>
              <a:t>thread</a:t>
            </a:r>
            <a:r>
              <a:rPr kumimoji="0" lang="pt-BR" sz="1800" b="0" i="0" u="none" strike="noStrike" kern="1200" cap="none" spc="0" normalizeH="0" baseline="0" noProof="0" dirty="0">
                <a:ln>
                  <a:noFill/>
                </a:ln>
                <a:solidFill>
                  <a:prstClr val="black"/>
                </a:solidFill>
                <a:effectLst/>
                <a:uLnTx/>
                <a:uFillTx/>
                <a:latin typeface="Calibri"/>
                <a:ea typeface="+mn-ea"/>
                <a:cs typeface="+mn-cs"/>
              </a:rPr>
              <a:t> está preocupada com a agendamento e execução, enquanto um </a:t>
            </a:r>
            <a:r>
              <a:rPr kumimoji="0" lang="pt-BR" sz="1800" b="1" i="0" u="none" strike="noStrike" kern="1200" cap="none" spc="0" normalizeH="0" baseline="0" noProof="0" dirty="0">
                <a:ln>
                  <a:noFill/>
                </a:ln>
                <a:solidFill>
                  <a:prstClr val="black"/>
                </a:solidFill>
                <a:effectLst/>
                <a:uLnTx/>
                <a:uFillTx/>
                <a:latin typeface="Calibri"/>
                <a:ea typeface="+mn-ea"/>
                <a:cs typeface="+mn-cs"/>
              </a:rPr>
              <a:t>processo</a:t>
            </a:r>
            <a:r>
              <a:rPr kumimoji="0" lang="pt-BR" sz="1800" b="0" i="0" u="none" strike="noStrike" kern="1200" cap="none" spc="0" normalizeH="0" baseline="0" noProof="0" dirty="0">
                <a:ln>
                  <a:noFill/>
                </a:ln>
                <a:solidFill>
                  <a:prstClr val="black"/>
                </a:solidFill>
                <a:effectLst/>
                <a:uLnTx/>
                <a:uFillTx/>
                <a:latin typeface="Calibri"/>
                <a:ea typeface="+mn-ea"/>
                <a:cs typeface="+mn-cs"/>
              </a:rPr>
              <a:t> se preocupa tanto com a programação/execução quanto com a propriedade dos recursos. As múltiplas threads dentro de um processo compartilham os mesmos recursos.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É por isso que interrupções de </a:t>
            </a:r>
            <a:r>
              <a:rPr kumimoji="0" lang="pt-BR" sz="1800" b="1" i="0" u="none" strike="noStrike" kern="1200" cap="none" spc="0" normalizeH="0" baseline="0" noProof="0" dirty="0">
                <a:ln>
                  <a:noFill/>
                </a:ln>
                <a:solidFill>
                  <a:prstClr val="black"/>
                </a:solidFill>
                <a:effectLst/>
                <a:uLnTx/>
                <a:uFillTx/>
                <a:latin typeface="Calibri"/>
                <a:ea typeface="+mn-ea"/>
                <a:cs typeface="+mn-cs"/>
              </a:rPr>
              <a:t>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são muito menos demoradas do que uma interrupção de processo.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 Sistemas operacionais tradicionais, como as versões antigas do Unix, não suportavam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A maioria dos sistemas operacionais modernos tais como Linux, outras versões do Unix e Windows, suportam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A distinção é feita em nível de usuário das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threads, </a:t>
            </a:r>
            <a:r>
              <a:rPr kumimoji="0" lang="pt-BR" sz="1800" b="0" i="0" u="none" strike="noStrike" kern="1200" cap="none" spc="0" normalizeH="0" baseline="0" noProof="0" dirty="0">
                <a:ln>
                  <a:noFill/>
                </a:ln>
                <a:solidFill>
                  <a:prstClr val="black"/>
                </a:solidFill>
                <a:effectLst/>
                <a:uLnTx/>
                <a:uFillTx/>
                <a:latin typeface="Calibri"/>
                <a:ea typeface="+mn-ea"/>
                <a:cs typeface="+mn-cs"/>
              </a:rPr>
              <a:t>que são visíveis para a aplicação, e o nível de </a:t>
            </a:r>
            <a:r>
              <a:rPr kumimoji="0" lang="pt-BR" sz="1800" b="0" i="1" u="none" strike="noStrike" kern="1200" cap="none" spc="0" normalizeH="0" baseline="0" noProof="0" dirty="0">
                <a:ln>
                  <a:noFill/>
                </a:ln>
                <a:solidFill>
                  <a:prstClr val="black"/>
                </a:solidFill>
                <a:effectLst/>
                <a:uLnTx/>
                <a:uFillTx/>
                <a:latin typeface="Calibri"/>
                <a:ea typeface="+mn-ea"/>
                <a:cs typeface="+mn-cs"/>
              </a:rPr>
              <a:t>kernel</a:t>
            </a:r>
            <a:r>
              <a:rPr kumimoji="0" lang="pt-BR" sz="1800" b="0" i="0" u="none" strike="noStrike" kern="1200" cap="none" spc="0" normalizeH="0" baseline="0" noProof="0" dirty="0">
                <a:ln>
                  <a:noFill/>
                </a:ln>
                <a:solidFill>
                  <a:prstClr val="black"/>
                </a:solidFill>
                <a:effectLst/>
                <a:uLnTx/>
                <a:uFillTx/>
                <a:latin typeface="Calibri"/>
                <a:ea typeface="+mn-ea"/>
                <a:cs typeface="+mn-cs"/>
              </a:rPr>
              <a:t>, que são visíveis apenas para o sistema operacional. Ambos podem ser referidos como threads explícitas, definidas em software.</a:t>
            </a:r>
          </a:p>
        </p:txBody>
      </p:sp>
    </p:spTree>
    <p:extLst>
      <p:ext uri="{BB962C8B-B14F-4D97-AF65-F5344CB8AC3E}">
        <p14:creationId xmlns:p14="http://schemas.microsoft.com/office/powerpoint/2010/main" val="214799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Arquiteturas Paralelas – </a:t>
            </a:r>
            <a:r>
              <a:rPr lang="pt-BR" sz="2800" dirty="0" err="1"/>
              <a:t>Multitrheading</a:t>
            </a:r>
            <a:endParaRPr lang="pt-BR" sz="2800" dirty="0"/>
          </a:p>
        </p:txBody>
      </p:sp>
      <p:sp>
        <p:nvSpPr>
          <p:cNvPr id="4" name="CaixaDeTexto 3">
            <a:extLst>
              <a:ext uri="{FF2B5EF4-FFF2-40B4-BE49-F238E27FC236}">
                <a16:creationId xmlns:a16="http://schemas.microsoft.com/office/drawing/2014/main" id="{CC6973CC-75AA-47FB-86CF-0232DB62C9E9}"/>
              </a:ext>
            </a:extLst>
          </p:cNvPr>
          <p:cNvSpPr txBox="1"/>
          <p:nvPr/>
        </p:nvSpPr>
        <p:spPr>
          <a:xfrm>
            <a:off x="896234" y="1586576"/>
            <a:ext cx="10573128"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Todos os processadores comerciais e a maioria dos processadores experimentais há tempos têm usado </a:t>
            </a:r>
            <a:r>
              <a:rPr kumimoji="0" lang="pt-BR" sz="1800" b="0" i="1" u="none" strike="noStrike" kern="1200" cap="none" spc="0" normalizeH="0" baseline="0" noProof="0" dirty="0" err="1">
                <a:ln>
                  <a:noFill/>
                </a:ln>
                <a:solidFill>
                  <a:prstClr val="black"/>
                </a:solidFill>
                <a:effectLst/>
                <a:uLnTx/>
                <a:uFillTx/>
                <a:latin typeface="Calibri"/>
                <a:ea typeface="+mn-ea"/>
                <a:cs typeface="+mn-cs"/>
              </a:rPr>
              <a:t>multithreading</a:t>
            </a:r>
            <a:r>
              <a:rPr kumimoji="0" lang="pt-BR" sz="1800" b="0" i="0" u="none" strike="noStrike" kern="1200" cap="none" spc="0" normalizeH="0" baseline="0" noProof="0" dirty="0">
                <a:ln>
                  <a:noFill/>
                </a:ln>
                <a:solidFill>
                  <a:prstClr val="black"/>
                </a:solidFill>
                <a:effectLst/>
                <a:uLnTx/>
                <a:uFillTx/>
                <a:latin typeface="Calibri"/>
                <a:ea typeface="+mn-ea"/>
                <a:cs typeface="+mn-cs"/>
              </a:rPr>
              <a:t> explícito. Estes sistemas executam simultaneamente instruções de diferentes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explícitas, seja por instruções de intercalação de diferentes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em pipelines compartilhados ou por execução paralela em </a:t>
            </a:r>
            <a:r>
              <a:rPr kumimoji="0" lang="pt-BR" sz="1800" b="0" i="1" u="none" strike="noStrike" kern="1200" cap="none" spc="0" normalizeH="0" baseline="0" noProof="0" dirty="0">
                <a:ln>
                  <a:noFill/>
                </a:ln>
                <a:solidFill>
                  <a:prstClr val="black"/>
                </a:solidFill>
                <a:effectLst/>
                <a:uLnTx/>
                <a:uFillTx/>
                <a:latin typeface="Calibri"/>
                <a:ea typeface="+mn-ea"/>
                <a:cs typeface="+mn-cs"/>
              </a:rPr>
              <a:t>pipelines</a:t>
            </a:r>
            <a:r>
              <a:rPr kumimoji="0" lang="pt-BR" sz="1800" b="0" i="0" u="none" strike="noStrike" kern="1200" cap="none" spc="0" normalizeH="0" baseline="0" noProof="0" dirty="0">
                <a:ln>
                  <a:noFill/>
                </a:ln>
                <a:solidFill>
                  <a:prstClr val="black"/>
                </a:solidFill>
                <a:effectLst/>
                <a:uLnTx/>
                <a:uFillTx/>
                <a:latin typeface="Calibri"/>
                <a:ea typeface="+mn-ea"/>
                <a:cs typeface="+mn-cs"/>
              </a:rPr>
              <a:t> paralelos.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cap="none" spc="0" normalizeH="0" baseline="0" noProof="0" dirty="0" err="1">
                <a:ln>
                  <a:noFill/>
                </a:ln>
                <a:solidFill>
                  <a:prstClr val="black"/>
                </a:solidFill>
                <a:effectLst/>
                <a:uLnTx/>
                <a:uFillTx/>
                <a:latin typeface="Calibri"/>
                <a:ea typeface="+mn-ea"/>
                <a:cs typeface="+mn-cs"/>
              </a:rPr>
              <a:t>Multithreading</a:t>
            </a:r>
            <a:r>
              <a:rPr kumimoji="0" lang="pt-BR" sz="1800" b="0" i="0" u="none" strike="noStrike" kern="1200" cap="none" spc="0" normalizeH="0" baseline="0" noProof="0" dirty="0">
                <a:ln>
                  <a:noFill/>
                </a:ln>
                <a:solidFill>
                  <a:prstClr val="black"/>
                </a:solidFill>
                <a:effectLst/>
                <a:uLnTx/>
                <a:uFillTx/>
                <a:latin typeface="Calibri"/>
                <a:ea typeface="+mn-ea"/>
                <a:cs typeface="+mn-cs"/>
              </a:rPr>
              <a:t> implícito refere-se à execução simultânea de múltiplas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extraídas de um único programa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seqüencial</a:t>
            </a:r>
            <a:r>
              <a:rPr kumimoji="0" lang="pt-BR" sz="18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Estas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implícitas podem ser definidas quer estaticamente pelo compilador ou dinamicamente pelo hardware. </a:t>
            </a:r>
          </a:p>
        </p:txBody>
      </p:sp>
    </p:spTree>
    <p:extLst>
      <p:ext uri="{BB962C8B-B14F-4D97-AF65-F5344CB8AC3E}">
        <p14:creationId xmlns:p14="http://schemas.microsoft.com/office/powerpoint/2010/main" val="333206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Bibliografia</a:t>
            </a:r>
          </a:p>
        </p:txBody>
      </p:sp>
      <p:pic>
        <p:nvPicPr>
          <p:cNvPr id="5" name="Imagem 4">
            <a:extLst>
              <a:ext uri="{FF2B5EF4-FFF2-40B4-BE49-F238E27FC236}">
                <a16:creationId xmlns:a16="http://schemas.microsoft.com/office/drawing/2014/main" id="{3127CB77-CD34-4514-BF91-36AB90C0B565}"/>
              </a:ext>
            </a:extLst>
          </p:cNvPr>
          <p:cNvPicPr>
            <a:picLocks noChangeAspect="1"/>
          </p:cNvPicPr>
          <p:nvPr/>
        </p:nvPicPr>
        <p:blipFill>
          <a:blip r:embed="rId3"/>
          <a:stretch>
            <a:fillRect/>
          </a:stretch>
        </p:blipFill>
        <p:spPr>
          <a:xfrm>
            <a:off x="7593158" y="1145962"/>
            <a:ext cx="2940201" cy="4178515"/>
          </a:xfrm>
          <a:prstGeom prst="rect">
            <a:avLst/>
          </a:prstGeom>
        </p:spPr>
      </p:pic>
      <p:sp>
        <p:nvSpPr>
          <p:cNvPr id="6" name="CaixaDeTexto 5">
            <a:extLst>
              <a:ext uri="{FF2B5EF4-FFF2-40B4-BE49-F238E27FC236}">
                <a16:creationId xmlns:a16="http://schemas.microsoft.com/office/drawing/2014/main" id="{95F3919C-C3BD-472D-9E5C-C5F731E1D7ED}"/>
              </a:ext>
            </a:extLst>
          </p:cNvPr>
          <p:cNvSpPr txBox="1"/>
          <p:nvPr/>
        </p:nvSpPr>
        <p:spPr>
          <a:xfrm>
            <a:off x="859899" y="2131581"/>
            <a:ext cx="551667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all" spc="0" normalizeH="0" baseline="0" noProof="0" dirty="0" err="1">
                <a:ln>
                  <a:noFill/>
                </a:ln>
                <a:solidFill>
                  <a:prstClr val="black"/>
                </a:solidFill>
                <a:effectLst/>
                <a:uLnTx/>
                <a:uFillTx/>
                <a:latin typeface="Calibri"/>
                <a:ea typeface="+mn-ea"/>
                <a:cs typeface="+mn-cs"/>
              </a:rPr>
              <a:t>Stallings</a:t>
            </a:r>
            <a:r>
              <a:rPr kumimoji="0" lang="pt-BR" sz="1800" b="0" i="0" u="none" strike="noStrike" kern="1200" cap="none" spc="0" normalizeH="0" baseline="0" noProof="0" dirty="0">
                <a:ln>
                  <a:noFill/>
                </a:ln>
                <a:solidFill>
                  <a:prstClr val="black"/>
                </a:solidFill>
                <a:effectLst/>
                <a:uLnTx/>
                <a:uFillTx/>
                <a:latin typeface="Calibri"/>
                <a:ea typeface="+mn-ea"/>
                <a:cs typeface="+mn-cs"/>
              </a:rPr>
              <a:t>, William.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Computer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Architecture</a:t>
            </a:r>
            <a:r>
              <a:rPr kumimoji="0" lang="pt-BR" sz="1800" b="1" i="0" u="none" strike="noStrike" kern="1200" cap="none" spc="0" normalizeH="0" baseline="0" noProof="0" dirty="0">
                <a:ln>
                  <a:noFill/>
                </a:ln>
                <a:solidFill>
                  <a:prstClr val="black"/>
                </a:solidFill>
                <a:effectLst/>
                <a:uLnTx/>
                <a:uFillTx/>
                <a:latin typeface="Calibri"/>
                <a:ea typeface="+mn-ea"/>
                <a:cs typeface="+mn-cs"/>
              </a:rPr>
              <a:t>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and</a:t>
            </a:r>
            <a:r>
              <a:rPr kumimoji="0" lang="pt-BR" sz="1800" b="1" i="0" u="none" strike="noStrike" kern="1200" cap="none" spc="0" normalizeH="0" baseline="0" noProof="0" dirty="0">
                <a:ln>
                  <a:noFill/>
                </a:ln>
                <a:solidFill>
                  <a:prstClr val="black"/>
                </a:solidFill>
                <a:effectLst/>
                <a:uLnTx/>
                <a:uFillTx/>
                <a:latin typeface="Calibri"/>
                <a:ea typeface="+mn-ea"/>
                <a:cs typeface="+mn-cs"/>
              </a:rPr>
              <a:t>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Organization</a:t>
            </a:r>
            <a:r>
              <a:rPr kumimoji="0" lang="pt-BR"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err="1">
                <a:ln>
                  <a:noFill/>
                </a:ln>
                <a:solidFill>
                  <a:prstClr val="black"/>
                </a:solidFill>
                <a:effectLst/>
                <a:uLnTx/>
                <a:uFillTx/>
                <a:latin typeface="Calibri"/>
                <a:ea typeface="+mn-ea"/>
                <a:cs typeface="+mn-cs"/>
              </a:rPr>
              <a:t>Designing</a:t>
            </a:r>
            <a:r>
              <a:rPr kumimoji="0" lang="pt-BR" sz="1800" b="0" i="0" u="none" strike="noStrike" kern="1200" cap="none" spc="0" normalizeH="0" baseline="0" noProof="0" dirty="0">
                <a:ln>
                  <a:noFill/>
                </a:ln>
                <a:solidFill>
                  <a:prstClr val="black"/>
                </a:solidFill>
                <a:effectLst/>
                <a:uLnTx/>
                <a:uFillTx/>
                <a:latin typeface="Calibri"/>
                <a:ea typeface="+mn-ea"/>
                <a:cs typeface="+mn-cs"/>
              </a:rPr>
              <a:t> for performance – 10.ed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Pearson.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Hoboke</a:t>
            </a:r>
            <a:r>
              <a:rPr kumimoji="0" lang="pt-BR" sz="1800" b="0" i="0" u="none" strike="noStrike" kern="1200" cap="none" spc="0" normalizeH="0" baseline="0" noProof="0" dirty="0">
                <a:ln>
                  <a:noFill/>
                </a:ln>
                <a:solidFill>
                  <a:prstClr val="black"/>
                </a:solidFill>
                <a:effectLst/>
                <a:uLnTx/>
                <a:uFillTx/>
                <a:latin typeface="Calibri"/>
                <a:ea typeface="+mn-ea"/>
                <a:cs typeface="+mn-cs"/>
              </a:rPr>
              <a:t>, NJ - 2016</a:t>
            </a:r>
          </a:p>
        </p:txBody>
      </p:sp>
    </p:spTree>
    <p:extLst>
      <p:ext uri="{BB962C8B-B14F-4D97-AF65-F5344CB8AC3E}">
        <p14:creationId xmlns:p14="http://schemas.microsoft.com/office/powerpoint/2010/main" val="144580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Considerações sobre o projeto do sistema operacional multiprocessador</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896234" y="1586576"/>
            <a:ext cx="1057312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Um sistema operacional SMP gerencia os processadores e outros recursos computacionais para que o usuário perceba um único sistema operacional controlando os recursos do sistema. De fato, se o usuário percebe um único sistema operacional que controla os recursos do sistema, tal configuração deve aparecer como um sistema de único processador com multiprogramação.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Tanto no SMP quanto nos casos de único processador, múltiplas tarefas ou processos podem estar ativos ao mesmo tempo, e é responsabilidade do sistema operacional programar sua execução e para alocar recursos.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Um usuário pode construir aplicações que utilizam múltiplos processos ou múltiplas </a:t>
            </a:r>
            <a:r>
              <a:rPr kumimoji="0" lang="pt-BR" sz="1800" b="0" i="1" u="none" strike="noStrike" kern="1200" cap="none" spc="0" normalizeH="0" baseline="0" noProof="0" dirty="0" err="1">
                <a:ln>
                  <a:noFill/>
                </a:ln>
                <a:solidFill>
                  <a:prstClr val="black"/>
                </a:solidFill>
                <a:effectLst/>
                <a:uLnTx/>
                <a:uFillTx/>
                <a:latin typeface="Calibri"/>
                <a:ea typeface="+mn-ea"/>
                <a:cs typeface="+mn-cs"/>
              </a:rPr>
              <a:t>trheads</a:t>
            </a:r>
            <a:r>
              <a:rPr kumimoji="0" lang="pt-BR" sz="1800" b="0" i="0" u="none" strike="noStrike" kern="1200" cap="none" spc="0" normalizeH="0" baseline="0" noProof="0" dirty="0">
                <a:ln>
                  <a:noFill/>
                </a:ln>
                <a:solidFill>
                  <a:prstClr val="black"/>
                </a:solidFill>
                <a:effectLst/>
                <a:uLnTx/>
                <a:uFillTx/>
                <a:latin typeface="Calibri"/>
                <a:ea typeface="+mn-ea"/>
                <a:cs typeface="+mn-cs"/>
              </a:rPr>
              <a:t> dentro de processos sem considerar se um único processador ou múltiplos processadores estarão disponíveis. Assim, um sistema operacional de multiprocessadores deve fornecer todas as funcionalidades para um sistema multiprogramação que acomode vários processadores. </a:t>
            </a:r>
          </a:p>
        </p:txBody>
      </p:sp>
    </p:spTree>
    <p:extLst>
      <p:ext uri="{BB962C8B-B14F-4D97-AF65-F5344CB8AC3E}">
        <p14:creationId xmlns:p14="http://schemas.microsoft.com/office/powerpoint/2010/main" val="232664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Considerações sobre o projeto do sistema operacional multiprocessador</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896234" y="1586576"/>
            <a:ext cx="10573128"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Principais questões de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Processos concorrentes simultâneos</a:t>
            </a:r>
            <a:r>
              <a:rPr kumimoji="0" lang="pt-BR" sz="1800" b="0" i="0" u="none" strike="noStrike" kern="1200" cap="none" spc="0" normalizeH="0" baseline="0" noProof="0" dirty="0">
                <a:ln>
                  <a:noFill/>
                </a:ln>
                <a:solidFill>
                  <a:prstClr val="black"/>
                </a:solidFill>
                <a:effectLst/>
                <a:uLnTx/>
                <a:uFillTx/>
                <a:latin typeface="Calibri"/>
                <a:ea typeface="+mn-ea"/>
                <a:cs typeface="+mn-cs"/>
              </a:rPr>
              <a:t>: As rotinas de sistemas operacionais precisam ser reentrantes para permitir que vários processadores executem o mesmo código simultaneamente. Com múltiplos processadores executando as mesmas ou diferentes partes do sistema operacional, tabelas de sistema operacional e gerenciamento estruturas devem ser gerenciadas adequadamente para evitar bloqueios ou inválidas operações.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Agendamento</a:t>
            </a:r>
            <a:r>
              <a:rPr kumimoji="0" lang="pt-BR" sz="1800" b="0" i="0" u="none" strike="noStrike" kern="1200" cap="none" spc="0" normalizeH="0" baseline="0" noProof="0" dirty="0">
                <a:ln>
                  <a:noFill/>
                </a:ln>
                <a:solidFill>
                  <a:prstClr val="black"/>
                </a:solidFill>
                <a:effectLst/>
                <a:uLnTx/>
                <a:uFillTx/>
                <a:latin typeface="Calibri"/>
                <a:ea typeface="+mn-ea"/>
                <a:cs typeface="+mn-cs"/>
              </a:rPr>
              <a:t>: Qualquer processador pode realizar o programa, portanto, os conflitos devem ser evitados. O programador deve designar processos prontos para os processadores disponíveis.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Sincronização</a:t>
            </a:r>
            <a:r>
              <a:rPr kumimoji="0" lang="pt-BR" sz="1800" b="0" i="0" u="none" strike="noStrike" kern="1200" cap="none" spc="0" normalizeH="0" baseline="0" noProof="0" dirty="0">
                <a:ln>
                  <a:noFill/>
                </a:ln>
                <a:solidFill>
                  <a:prstClr val="black"/>
                </a:solidFill>
                <a:effectLst/>
                <a:uLnTx/>
                <a:uFillTx/>
                <a:latin typeface="Calibri"/>
                <a:ea typeface="+mn-ea"/>
                <a:cs typeface="+mn-cs"/>
              </a:rPr>
              <a:t>: Com múltiplos processos ativos tendo acesso potencial a espaços de endereços compartilhados ou recursos de E/S compartilhados, é preciso ter o cuidado de fornecer sincronização eficaz. A sincronização é uma facilidade que reforça a exclusão mútua ordem de eventos.</a:t>
            </a:r>
          </a:p>
        </p:txBody>
      </p:sp>
    </p:spTree>
    <p:extLst>
      <p:ext uri="{BB962C8B-B14F-4D97-AF65-F5344CB8AC3E}">
        <p14:creationId xmlns:p14="http://schemas.microsoft.com/office/powerpoint/2010/main" val="123471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a:t>Arquiteturas Paralelas – Considerações sobre o projeto do sistema operacional multiprocessador</a:t>
            </a:r>
          </a:p>
        </p:txBody>
      </p:sp>
      <p:sp>
        <p:nvSpPr>
          <p:cNvPr id="4" name="CaixaDeTexto 3">
            <a:extLst>
              <a:ext uri="{FF2B5EF4-FFF2-40B4-BE49-F238E27FC236}">
                <a16:creationId xmlns:a16="http://schemas.microsoft.com/office/drawing/2014/main" id="{CC6973CC-75AA-47FB-86CF-0232DB62C9E9}"/>
              </a:ext>
            </a:extLst>
          </p:cNvPr>
          <p:cNvSpPr txBox="1"/>
          <p:nvPr/>
        </p:nvSpPr>
        <p:spPr>
          <a:xfrm>
            <a:off x="896234" y="1586576"/>
            <a:ext cx="10573128" cy="25853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Gerenciamento de memória: </a:t>
            </a:r>
            <a:r>
              <a:rPr kumimoji="0" lang="pt-BR" sz="1800" b="0" i="0" u="none" strike="noStrike" kern="1200" cap="none" spc="0" normalizeH="0" baseline="0" noProof="0" dirty="0">
                <a:ln>
                  <a:noFill/>
                </a:ln>
                <a:solidFill>
                  <a:prstClr val="black"/>
                </a:solidFill>
                <a:effectLst/>
                <a:uLnTx/>
                <a:uFillTx/>
                <a:latin typeface="Calibri"/>
                <a:ea typeface="+mn-ea"/>
                <a:cs typeface="+mn-cs"/>
              </a:rPr>
              <a:t>O gerenciamento de memória em um multiprocessador deve lidar com todas as questões encontradas em máquinas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monoprocessadas</a:t>
            </a:r>
            <a:r>
              <a:rPr kumimoji="0" lang="pt-BR" sz="1800" b="0" i="0" u="none" strike="noStrike" kern="1200" cap="none" spc="0" normalizeH="0" baseline="0" noProof="0" dirty="0">
                <a:ln>
                  <a:noFill/>
                </a:ln>
                <a:solidFill>
                  <a:prstClr val="black"/>
                </a:solidFill>
                <a:effectLst/>
                <a:uLnTx/>
                <a:uFillTx/>
                <a:latin typeface="Calibri"/>
                <a:ea typeface="+mn-ea"/>
                <a:cs typeface="+mn-cs"/>
              </a:rPr>
              <a:t>. Além disso, o sistema operacional precisa explorar o paralelismo de hardware, como as memórias </a:t>
            </a:r>
            <a:r>
              <a:rPr kumimoji="0" lang="pt-BR" sz="1800" b="0" i="1" u="none" strike="noStrike" kern="1200" cap="none" spc="0" normalizeH="0" baseline="0" noProof="0" dirty="0" err="1">
                <a:ln>
                  <a:noFill/>
                </a:ln>
                <a:solidFill>
                  <a:prstClr val="black"/>
                </a:solidFill>
                <a:effectLst/>
                <a:uLnTx/>
                <a:uFillTx/>
                <a:latin typeface="Calibri"/>
                <a:ea typeface="+mn-ea"/>
                <a:cs typeface="+mn-cs"/>
              </a:rPr>
              <a:t>multiports</a:t>
            </a:r>
            <a:r>
              <a:rPr kumimoji="0" lang="pt-BR" sz="1800" b="0" i="0" u="none" strike="noStrike" kern="1200" cap="none" spc="0" normalizeH="0" baseline="0" noProof="0" dirty="0">
                <a:ln>
                  <a:noFill/>
                </a:ln>
                <a:solidFill>
                  <a:prstClr val="black"/>
                </a:solidFill>
                <a:effectLst/>
                <a:uLnTx/>
                <a:uFillTx/>
                <a:latin typeface="Calibri"/>
                <a:ea typeface="+mn-ea"/>
                <a:cs typeface="+mn-cs"/>
              </a:rPr>
              <a:t>, para alcançar o melhor desempenho. Os mecanismos de </a:t>
            </a:r>
            <a:r>
              <a:rPr kumimoji="0" lang="pt-BR" sz="1800" b="0" i="1" u="none" strike="noStrike" kern="1200" cap="none" spc="0" normalizeH="0" baseline="0" noProof="0" dirty="0" err="1">
                <a:ln>
                  <a:noFill/>
                </a:ln>
                <a:solidFill>
                  <a:prstClr val="black"/>
                </a:solidFill>
                <a:effectLst/>
                <a:uLnTx/>
                <a:uFillTx/>
                <a:latin typeface="Calibri"/>
                <a:ea typeface="+mn-ea"/>
                <a:cs typeface="+mn-cs"/>
              </a:rPr>
              <a:t>paging</a:t>
            </a:r>
            <a:r>
              <a:rPr kumimoji="0" lang="pt-BR" sz="1800" b="0" i="0" u="none" strike="noStrike" kern="1200" cap="none" spc="0" normalizeH="0" baseline="0" noProof="0" dirty="0">
                <a:ln>
                  <a:noFill/>
                </a:ln>
                <a:solidFill>
                  <a:prstClr val="black"/>
                </a:solidFill>
                <a:effectLst/>
                <a:uLnTx/>
                <a:uFillTx/>
                <a:latin typeface="Calibri"/>
                <a:ea typeface="+mn-ea"/>
                <a:cs typeface="+mn-cs"/>
              </a:rPr>
              <a:t> em diferentes processadores devem ser coordenados para reforçar a consistência quando vários processadores compartilham uma página ou segmento e para decidir sobre a troca da página.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Confiabilidade e tolerância a falhas: </a:t>
            </a:r>
            <a:r>
              <a:rPr kumimoji="0" lang="pt-BR" sz="1800" b="0" i="0" u="none" strike="noStrike" kern="1200" cap="none" spc="0" normalizeH="0" baseline="0" noProof="0" dirty="0">
                <a:ln>
                  <a:noFill/>
                </a:ln>
                <a:solidFill>
                  <a:prstClr val="black"/>
                </a:solidFill>
                <a:effectLst/>
                <a:uLnTx/>
                <a:uFillTx/>
                <a:latin typeface="Calibri"/>
                <a:ea typeface="+mn-ea"/>
                <a:cs typeface="+mn-cs"/>
              </a:rPr>
              <a:t>O sistema operacional deve proporcionar livre degradação em face de falha de um processador. O escalonador e outras porções do sistema operacional devem reconhecer a perda de um processador e reestruturar tabelas de gerenciamento de acordo.</a:t>
            </a:r>
          </a:p>
        </p:txBody>
      </p:sp>
    </p:spTree>
    <p:extLst>
      <p:ext uri="{BB962C8B-B14F-4D97-AF65-F5344CB8AC3E}">
        <p14:creationId xmlns:p14="http://schemas.microsoft.com/office/powerpoint/2010/main" val="358841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Arquiteturas Paralelas – </a:t>
            </a:r>
            <a:r>
              <a:rPr lang="pt-BR" sz="2800" dirty="0" err="1"/>
              <a:t>Multitrheading</a:t>
            </a:r>
            <a:endParaRPr lang="pt-BR" sz="2800" dirty="0"/>
          </a:p>
        </p:txBody>
      </p:sp>
      <p:sp>
        <p:nvSpPr>
          <p:cNvPr id="4" name="CaixaDeTexto 3">
            <a:extLst>
              <a:ext uri="{FF2B5EF4-FFF2-40B4-BE49-F238E27FC236}">
                <a16:creationId xmlns:a16="http://schemas.microsoft.com/office/drawing/2014/main" id="{CC6973CC-75AA-47FB-86CF-0232DB62C9E9}"/>
              </a:ext>
            </a:extLst>
          </p:cNvPr>
          <p:cNvSpPr txBox="1"/>
          <p:nvPr/>
        </p:nvSpPr>
        <p:spPr>
          <a:xfrm>
            <a:off x="896234" y="1586576"/>
            <a:ext cx="10573128"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A medida mais importante do desempenho de um processador é a taxa a que ele executa as instruções. Isto pode ser expresso como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		</a:t>
            </a:r>
            <a:r>
              <a:rPr kumimoji="0" lang="pt-BR" sz="1800" b="1" i="0" u="none" strike="noStrike" kern="1200" cap="none" spc="0" normalizeH="0" baseline="0" noProof="0" dirty="0">
                <a:ln>
                  <a:noFill/>
                </a:ln>
                <a:solidFill>
                  <a:prstClr val="black"/>
                </a:solidFill>
                <a:effectLst/>
                <a:uLnTx/>
                <a:uFillTx/>
                <a:latin typeface="Calibri"/>
                <a:ea typeface="+mn-ea"/>
                <a:cs typeface="+mn-cs"/>
              </a:rPr>
              <a:t>Taxa MIPS = f * IPC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onde f é a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freqüência</a:t>
            </a:r>
            <a:r>
              <a:rPr kumimoji="0" lang="pt-BR" sz="1800" b="0" i="0" u="none" strike="noStrike" kern="1200" cap="none" spc="0" normalizeH="0" baseline="0" noProof="0" dirty="0">
                <a:ln>
                  <a:noFill/>
                </a:ln>
                <a:solidFill>
                  <a:prstClr val="black"/>
                </a:solidFill>
                <a:effectLst/>
                <a:uLnTx/>
                <a:uFillTx/>
                <a:latin typeface="Calibri"/>
                <a:ea typeface="+mn-ea"/>
                <a:cs typeface="+mn-cs"/>
              </a:rPr>
              <a:t> de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clock</a:t>
            </a:r>
            <a:r>
              <a:rPr kumimoji="0" lang="pt-BR" sz="1800" b="0" i="0" u="none" strike="noStrike" kern="1200" cap="none" spc="0" normalizeH="0" baseline="0" noProof="0" dirty="0">
                <a:ln>
                  <a:noFill/>
                </a:ln>
                <a:solidFill>
                  <a:prstClr val="black"/>
                </a:solidFill>
                <a:effectLst/>
                <a:uLnTx/>
                <a:uFillTx/>
                <a:latin typeface="Calibri"/>
                <a:ea typeface="+mn-ea"/>
                <a:cs typeface="+mn-cs"/>
              </a:rPr>
              <a:t> do processador, em MHz, e IPC (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instructions</a:t>
            </a:r>
            <a:r>
              <a:rPr kumimoji="0" lang="pt-BR" sz="1800" b="1" i="0" u="none" strike="noStrike" kern="1200" cap="none" spc="0" normalizeH="0" baseline="0" noProof="0" dirty="0">
                <a:ln>
                  <a:noFill/>
                </a:ln>
                <a:solidFill>
                  <a:prstClr val="black"/>
                </a:solidFill>
                <a:effectLst/>
                <a:uLnTx/>
                <a:uFillTx/>
                <a:latin typeface="Calibri"/>
                <a:ea typeface="+mn-ea"/>
                <a:cs typeface="+mn-cs"/>
              </a:rPr>
              <a:t> per </a:t>
            </a:r>
            <a:r>
              <a:rPr kumimoji="0" lang="pt-BR" sz="1800" b="1" i="0" u="none" strike="noStrike" kern="1200" cap="none" spc="0" normalizeH="0" baseline="0" noProof="0" dirty="0" err="1">
                <a:ln>
                  <a:noFill/>
                </a:ln>
                <a:solidFill>
                  <a:prstClr val="black"/>
                </a:solidFill>
                <a:effectLst/>
                <a:uLnTx/>
                <a:uFillTx/>
                <a:latin typeface="Calibri"/>
                <a:ea typeface="+mn-ea"/>
                <a:cs typeface="+mn-cs"/>
              </a:rPr>
              <a:t>cycle</a:t>
            </a:r>
            <a:r>
              <a:rPr kumimoji="0" lang="pt-BR" sz="1800" b="1" i="0" u="none" strike="noStrike" kern="1200" cap="none" spc="0" normalizeH="0" baseline="0" noProof="0" dirty="0">
                <a:ln>
                  <a:noFill/>
                </a:ln>
                <a:solidFill>
                  <a:prstClr val="black"/>
                </a:solidFill>
                <a:effectLst/>
                <a:uLnTx/>
                <a:uFillTx/>
                <a:latin typeface="Calibri"/>
                <a:ea typeface="+mn-ea"/>
                <a:cs typeface="+mn-cs"/>
              </a:rPr>
              <a:t> </a:t>
            </a:r>
            <a:r>
              <a:rPr kumimoji="0" lang="pt-BR" sz="1800" b="0" i="0" u="none" strike="noStrike" kern="1200" cap="none" spc="0" normalizeH="0" baseline="0" noProof="0" dirty="0">
                <a:ln>
                  <a:noFill/>
                </a:ln>
                <a:solidFill>
                  <a:prstClr val="black"/>
                </a:solidFill>
                <a:effectLst/>
                <a:uLnTx/>
                <a:uFillTx/>
                <a:latin typeface="Calibri"/>
                <a:ea typeface="+mn-ea"/>
                <a:cs typeface="+mn-cs"/>
              </a:rPr>
              <a:t>) é o número médio de instruções executadas por ciclo.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Assim, os projetistas perseguiram o objetivo de aumentar o desempenho em duas frentes: aumentar a </a:t>
            </a:r>
            <a:r>
              <a:rPr kumimoji="0" lang="pt-BR" sz="1800" b="1" i="0" u="none" strike="noStrike" kern="1200" cap="none" spc="0" normalizeH="0" baseline="0" noProof="0" dirty="0">
                <a:ln>
                  <a:noFill/>
                </a:ln>
                <a:solidFill>
                  <a:prstClr val="black"/>
                </a:solidFill>
                <a:effectLst/>
                <a:uLnTx/>
                <a:uFillTx/>
                <a:latin typeface="Calibri"/>
                <a:ea typeface="+mn-ea"/>
                <a:cs typeface="+mn-cs"/>
              </a:rPr>
              <a:t>frequência do relógio </a:t>
            </a:r>
            <a:r>
              <a:rPr kumimoji="0" lang="pt-BR" sz="1800" b="0" i="0" u="none" strike="noStrike" kern="1200" cap="none" spc="0" normalizeH="0" baseline="0" noProof="0" dirty="0">
                <a:ln>
                  <a:noFill/>
                </a:ln>
                <a:solidFill>
                  <a:prstClr val="black"/>
                </a:solidFill>
                <a:effectLst/>
                <a:uLnTx/>
                <a:uFillTx/>
                <a:latin typeface="Calibri"/>
                <a:ea typeface="+mn-ea"/>
                <a:cs typeface="+mn-cs"/>
              </a:rPr>
              <a:t>e aumentar o </a:t>
            </a:r>
            <a:r>
              <a:rPr kumimoji="0" lang="pt-BR" sz="1800" b="0" i="1" u="none" strike="noStrike" kern="1200" cap="none" spc="0" normalizeH="0" baseline="0" noProof="0" dirty="0">
                <a:ln>
                  <a:noFill/>
                </a:ln>
                <a:solidFill>
                  <a:prstClr val="black"/>
                </a:solidFill>
                <a:effectLst/>
                <a:uLnTx/>
                <a:uFillTx/>
                <a:latin typeface="Calibri"/>
                <a:ea typeface="+mn-ea"/>
                <a:cs typeface="+mn-cs"/>
              </a:rPr>
              <a:t>número de instruções </a:t>
            </a:r>
            <a:r>
              <a:rPr kumimoji="0" lang="pt-BR" sz="1800" b="0" i="0" u="none" strike="noStrike" kern="1200" cap="none" spc="0" normalizeH="0" baseline="0" noProof="0" dirty="0">
                <a:ln>
                  <a:noFill/>
                </a:ln>
                <a:solidFill>
                  <a:prstClr val="black"/>
                </a:solidFill>
                <a:effectLst/>
                <a:uLnTx/>
                <a:uFillTx/>
                <a:latin typeface="Calibri"/>
                <a:ea typeface="+mn-ea"/>
                <a:cs typeface="+mn-cs"/>
              </a:rPr>
              <a:t>executadas ou, mais corretamente, o número de instruções que se completam durante um ciclo de processamento. Como já visto, os projetistas aumentaram a IPC usando um </a:t>
            </a:r>
            <a:r>
              <a:rPr kumimoji="0" lang="pt-BR" sz="1800" b="1" i="1" u="none" strike="noStrike" kern="1200" cap="none" spc="0" normalizeH="0" baseline="0" noProof="0" dirty="0">
                <a:ln>
                  <a:noFill/>
                </a:ln>
                <a:solidFill>
                  <a:prstClr val="black"/>
                </a:solidFill>
                <a:effectLst/>
                <a:uLnTx/>
                <a:uFillTx/>
                <a:latin typeface="Calibri"/>
                <a:ea typeface="+mn-ea"/>
                <a:cs typeface="+mn-cs"/>
              </a:rPr>
              <a:t>pipeline</a:t>
            </a:r>
            <a:r>
              <a:rPr kumimoji="0" lang="pt-BR" sz="1800" b="0" i="0" u="none" strike="noStrike" kern="1200" cap="none" spc="0" normalizeH="0" baseline="0" noProof="0" dirty="0">
                <a:ln>
                  <a:noFill/>
                </a:ln>
                <a:solidFill>
                  <a:prstClr val="black"/>
                </a:solidFill>
                <a:effectLst/>
                <a:uLnTx/>
                <a:uFillTx/>
                <a:latin typeface="Calibri"/>
                <a:ea typeface="+mn-ea"/>
                <a:cs typeface="+mn-cs"/>
              </a:rPr>
              <a:t> de instruções e, em seguida, usando múltiplas </a:t>
            </a:r>
            <a:r>
              <a:rPr kumimoji="0" lang="pt-BR" sz="1800" b="0" i="1" u="none" strike="noStrike" kern="1200" cap="none" spc="0" normalizeH="0" baseline="0" noProof="0" dirty="0">
                <a:ln>
                  <a:noFill/>
                </a:ln>
                <a:solidFill>
                  <a:prstClr val="black"/>
                </a:solidFill>
                <a:effectLst/>
                <a:uLnTx/>
                <a:uFillTx/>
                <a:latin typeface="Calibri"/>
                <a:ea typeface="+mn-ea"/>
                <a:cs typeface="+mn-cs"/>
              </a:rPr>
              <a:t>pipelines</a:t>
            </a:r>
            <a:r>
              <a:rPr kumimoji="0" lang="pt-BR" sz="1800" b="0" i="0" u="none" strike="noStrike" kern="1200" cap="none" spc="0" normalizeH="0" baseline="0" noProof="0" dirty="0">
                <a:ln>
                  <a:noFill/>
                </a:ln>
                <a:solidFill>
                  <a:prstClr val="black"/>
                </a:solidFill>
                <a:effectLst/>
                <a:uLnTx/>
                <a:uFillTx/>
                <a:latin typeface="Calibri"/>
                <a:ea typeface="+mn-ea"/>
                <a:cs typeface="+mn-cs"/>
              </a:rPr>
              <a:t> de instrução paralelas em uma arquitetura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super-escalar</a:t>
            </a:r>
            <a:r>
              <a:rPr kumimoji="0" lang="pt-BR" sz="1800" b="0" i="0" u="none" strike="noStrike" kern="1200" cap="none" spc="0" normalizeH="0" baseline="0" noProof="0" dirty="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395296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Arquiteturas Paralelas – </a:t>
            </a:r>
            <a:r>
              <a:rPr lang="pt-BR" sz="2800" dirty="0" err="1"/>
              <a:t>Multitrheading</a:t>
            </a:r>
            <a:endParaRPr lang="pt-BR" sz="2800" dirty="0"/>
          </a:p>
        </p:txBody>
      </p:sp>
      <p:sp>
        <p:nvSpPr>
          <p:cNvPr id="4" name="CaixaDeTexto 3">
            <a:extLst>
              <a:ext uri="{FF2B5EF4-FFF2-40B4-BE49-F238E27FC236}">
                <a16:creationId xmlns:a16="http://schemas.microsoft.com/office/drawing/2014/main" id="{CC6973CC-75AA-47FB-86CF-0232DB62C9E9}"/>
              </a:ext>
            </a:extLst>
          </p:cNvPr>
          <p:cNvSpPr txBox="1"/>
          <p:nvPr/>
        </p:nvSpPr>
        <p:spPr>
          <a:xfrm>
            <a:off x="896234" y="1586576"/>
            <a:ext cx="1057312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Com </a:t>
            </a:r>
            <a:r>
              <a:rPr kumimoji="0" lang="pt-BR" sz="1800" b="0" i="1" u="none" strike="noStrike" kern="1200" cap="none" spc="0" normalizeH="0" baseline="0" noProof="0" dirty="0">
                <a:ln>
                  <a:noFill/>
                </a:ln>
                <a:solidFill>
                  <a:prstClr val="black"/>
                </a:solidFill>
                <a:effectLst/>
                <a:uLnTx/>
                <a:uFillTx/>
                <a:latin typeface="Calibri"/>
                <a:ea typeface="+mn-ea"/>
                <a:cs typeface="+mn-cs"/>
              </a:rPr>
              <a:t>pipelines</a:t>
            </a:r>
            <a:r>
              <a:rPr kumimoji="0" lang="pt-BR" sz="1800" b="0" i="0" u="none" strike="noStrike" kern="1200" cap="none" spc="0" normalizeH="0" baseline="0" noProof="0" dirty="0">
                <a:ln>
                  <a:noFill/>
                </a:ln>
                <a:solidFill>
                  <a:prstClr val="black"/>
                </a:solidFill>
                <a:effectLst/>
                <a:uLnTx/>
                <a:uFillTx/>
                <a:latin typeface="Calibri"/>
                <a:ea typeface="+mn-ea"/>
                <a:cs typeface="+mn-cs"/>
              </a:rPr>
              <a:t> múltiplas, o principal problema é maximizar a utilização de cada etapa da </a:t>
            </a:r>
            <a:r>
              <a:rPr kumimoji="0" lang="pt-BR" sz="1800" b="0" i="1" u="none" strike="noStrike" kern="1200" cap="none" spc="0" normalizeH="0" baseline="0" noProof="0" dirty="0">
                <a:ln>
                  <a:noFill/>
                </a:ln>
                <a:solidFill>
                  <a:prstClr val="black"/>
                </a:solidFill>
                <a:effectLst/>
                <a:uLnTx/>
                <a:uFillTx/>
                <a:latin typeface="Calibri"/>
                <a:ea typeface="+mn-ea"/>
                <a:cs typeface="+mn-cs"/>
              </a:rPr>
              <a:t>pipeline</a:t>
            </a:r>
            <a:r>
              <a:rPr kumimoji="0" lang="pt-BR" sz="1800" b="0" i="0" u="none" strike="noStrike" kern="1200" cap="none" spc="0" normalizeH="0" baseline="0" noProof="0" dirty="0">
                <a:ln>
                  <a:noFill/>
                </a:ln>
                <a:solidFill>
                  <a:prstClr val="black"/>
                </a:solidFill>
                <a:effectLst/>
                <a:uLnTx/>
                <a:uFillTx/>
                <a:latin typeface="Calibri"/>
                <a:ea typeface="+mn-ea"/>
                <a:cs typeface="+mn-cs"/>
              </a:rPr>
              <a:t>. Para melhorar o rendimento, os projetistas tem criado mecanismos cada vez mais complexos, como a execução de algumas instruções em um ordem diferente da forma como elas ocorrem no fluxo de instruções e início da execução de instruções que podem nunca ser necessárias.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Mas, esta abordagem pode estar atingindo um limite devido à complexidade e às preocupações com o consumo.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Uma abordagem alternativa, que permite um alto grau de paralelismo sem aumentar a complexidade do circuito ou o consumo de energia, é chamado </a:t>
            </a:r>
            <a:r>
              <a:rPr kumimoji="0" lang="pt-BR" sz="1800" b="0" i="1" u="none" strike="noStrike" kern="1200" cap="none" spc="0" normalizeH="0" baseline="0" noProof="0" dirty="0" err="1">
                <a:ln>
                  <a:noFill/>
                </a:ln>
                <a:solidFill>
                  <a:prstClr val="black"/>
                </a:solidFill>
                <a:effectLst/>
                <a:uLnTx/>
                <a:uFillTx/>
                <a:latin typeface="Calibri"/>
                <a:ea typeface="+mn-ea"/>
                <a:cs typeface="+mn-cs"/>
              </a:rPr>
              <a:t>multithreading</a:t>
            </a:r>
            <a:r>
              <a:rPr kumimoji="0" lang="pt-BR" sz="18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Em essência, o fluxo de instrução é dividido em vários fluxos menores conhecidos como </a:t>
            </a:r>
            <a:r>
              <a:rPr kumimoji="0" lang="pt-BR" sz="1800" b="0" i="1" u="none" strike="noStrike" kern="1200" cap="none" spc="0" normalizeH="0" baseline="0" noProof="0" dirty="0" err="1">
                <a:ln>
                  <a:noFill/>
                </a:ln>
                <a:solidFill>
                  <a:prstClr val="black"/>
                </a:solidFill>
                <a:effectLst/>
                <a:uLnTx/>
                <a:uFillTx/>
                <a:latin typeface="Calibri"/>
                <a:ea typeface="+mn-ea"/>
                <a:cs typeface="+mn-cs"/>
              </a:rPr>
              <a:t>trheads</a:t>
            </a:r>
            <a:r>
              <a:rPr kumimoji="0" lang="pt-BR" sz="1800" b="0" i="0" u="none" strike="noStrike" kern="1200" cap="none" spc="0" normalizeH="0" baseline="0" noProof="0" dirty="0">
                <a:ln>
                  <a:noFill/>
                </a:ln>
                <a:solidFill>
                  <a:prstClr val="black"/>
                </a:solidFill>
                <a:effectLst/>
                <a:uLnTx/>
                <a:uFillTx/>
                <a:latin typeface="Calibri"/>
                <a:ea typeface="+mn-ea"/>
                <a:cs typeface="+mn-cs"/>
              </a:rPr>
              <a:t>, de modo que as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possam ser executadas em paralelo.</a:t>
            </a:r>
          </a:p>
        </p:txBody>
      </p:sp>
    </p:spTree>
    <p:extLst>
      <p:ext uri="{BB962C8B-B14F-4D97-AF65-F5344CB8AC3E}">
        <p14:creationId xmlns:p14="http://schemas.microsoft.com/office/powerpoint/2010/main" val="321903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Arquiteturas Paralelas – </a:t>
            </a:r>
            <a:r>
              <a:rPr lang="pt-BR" sz="2800" dirty="0" err="1"/>
              <a:t>Multitrheading</a:t>
            </a:r>
            <a:endParaRPr lang="pt-BR" sz="2800" dirty="0"/>
          </a:p>
        </p:txBody>
      </p:sp>
      <p:sp>
        <p:nvSpPr>
          <p:cNvPr id="4" name="CaixaDeTexto 3">
            <a:extLst>
              <a:ext uri="{FF2B5EF4-FFF2-40B4-BE49-F238E27FC236}">
                <a16:creationId xmlns:a16="http://schemas.microsoft.com/office/drawing/2014/main" id="{CC6973CC-75AA-47FB-86CF-0232DB62C9E9}"/>
              </a:ext>
            </a:extLst>
          </p:cNvPr>
          <p:cNvSpPr txBox="1"/>
          <p:nvPr/>
        </p:nvSpPr>
        <p:spPr>
          <a:xfrm>
            <a:off x="896234" y="1586576"/>
            <a:ext cx="10573128"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a:ea typeface="+mn-ea"/>
                <a:cs typeface="+mn-cs"/>
              </a:rPr>
              <a:t>A variedade de projetos </a:t>
            </a:r>
            <a:r>
              <a:rPr kumimoji="0" lang="pt-BR" sz="1800" b="0" i="1" u="none" strike="noStrike" kern="1200" cap="none" spc="0" normalizeH="0" baseline="0" noProof="0" dirty="0" err="1">
                <a:ln>
                  <a:noFill/>
                </a:ln>
                <a:solidFill>
                  <a:prstClr val="black"/>
                </a:solidFill>
                <a:effectLst/>
                <a:uLnTx/>
                <a:uFillTx/>
                <a:latin typeface="Calibri"/>
                <a:ea typeface="+mn-ea"/>
                <a:cs typeface="+mn-cs"/>
              </a:rPr>
              <a:t>multithreading</a:t>
            </a:r>
            <a:r>
              <a:rPr kumimoji="0" lang="pt-BR" sz="1800" b="0" i="0" u="none" strike="noStrike" kern="1200" cap="none" spc="0" normalizeH="0" baseline="0" noProof="0" dirty="0">
                <a:ln>
                  <a:noFill/>
                </a:ln>
                <a:solidFill>
                  <a:prstClr val="black"/>
                </a:solidFill>
                <a:effectLst/>
                <a:uLnTx/>
                <a:uFillTx/>
                <a:latin typeface="Calibri"/>
                <a:ea typeface="+mn-ea"/>
                <a:cs typeface="+mn-cs"/>
              </a:rPr>
              <a:t> específicos, realizados em ambos sistemas comerciais e sistemas experimentais, é vasta. O conceito de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a:t>
            </a:r>
            <a:r>
              <a:rPr kumimoji="0" lang="pt-BR" sz="1800" b="0" i="0" u="none" strike="noStrike" kern="1200" cap="none" spc="0" normalizeH="0" baseline="0" noProof="0" dirty="0">
                <a:ln>
                  <a:noFill/>
                </a:ln>
                <a:solidFill>
                  <a:prstClr val="black"/>
                </a:solidFill>
                <a:effectLst/>
                <a:uLnTx/>
                <a:uFillTx/>
                <a:latin typeface="Calibri"/>
                <a:ea typeface="+mn-ea"/>
                <a:cs typeface="+mn-cs"/>
              </a:rPr>
              <a:t> usado na discussão de processadores </a:t>
            </a:r>
            <a:r>
              <a:rPr kumimoji="0" lang="pt-BR" sz="1800" b="0" i="1" u="none" strike="noStrike" kern="1200" cap="none" spc="0" normalizeH="0" baseline="0" noProof="0" dirty="0" err="1">
                <a:ln>
                  <a:noFill/>
                </a:ln>
                <a:solidFill>
                  <a:prstClr val="black"/>
                </a:solidFill>
                <a:effectLst/>
                <a:uLnTx/>
                <a:uFillTx/>
                <a:latin typeface="Calibri"/>
                <a:ea typeface="+mn-ea"/>
                <a:cs typeface="+mn-cs"/>
              </a:rPr>
              <a:t>multithread</a:t>
            </a:r>
            <a:r>
              <a:rPr kumimoji="0" lang="pt-BR" sz="1800" b="0" i="0" u="none" strike="noStrike" kern="1200" cap="none" spc="0" normalizeH="0" baseline="0" noProof="0" dirty="0">
                <a:ln>
                  <a:noFill/>
                </a:ln>
                <a:solidFill>
                  <a:prstClr val="black"/>
                </a:solidFill>
                <a:effectLst/>
                <a:uLnTx/>
                <a:uFillTx/>
                <a:latin typeface="Calibri"/>
                <a:ea typeface="+mn-ea"/>
                <a:cs typeface="+mn-cs"/>
              </a:rPr>
              <a:t> pode ou não ser o mesmo que o conceito de </a:t>
            </a:r>
            <a:r>
              <a:rPr kumimoji="0" lang="pt-BR" sz="1800" b="0" i="1" u="none" strike="noStrike" kern="1200" cap="none" spc="0" normalizeH="0" baseline="0" noProof="0" dirty="0">
                <a:ln>
                  <a:noFill/>
                </a:ln>
                <a:solidFill>
                  <a:prstClr val="black"/>
                </a:solidFill>
                <a:effectLst/>
                <a:uLnTx/>
                <a:uFillTx/>
                <a:latin typeface="Calibri"/>
                <a:ea typeface="+mn-ea"/>
                <a:cs typeface="+mn-cs"/>
              </a:rPr>
              <a:t>thread</a:t>
            </a:r>
            <a:r>
              <a:rPr kumimoji="0" lang="pt-BR" sz="1800" b="0" i="0" u="none" strike="noStrike" kern="1200" cap="none" spc="0" normalizeH="0" baseline="0" noProof="0" dirty="0">
                <a:ln>
                  <a:noFill/>
                </a:ln>
                <a:solidFill>
                  <a:prstClr val="black"/>
                </a:solidFill>
                <a:effectLst/>
                <a:uLnTx/>
                <a:uFillTx/>
                <a:latin typeface="Calibri"/>
                <a:ea typeface="+mn-ea"/>
                <a:cs typeface="+mn-cs"/>
              </a:rPr>
              <a:t> de software em um sistema de operação </a:t>
            </a:r>
            <a:r>
              <a:rPr kumimoji="0" lang="pt-BR" sz="1800" b="0" i="0" u="none" strike="noStrike" kern="1200" cap="none" spc="0" normalizeH="0" baseline="0" noProof="0" dirty="0" err="1">
                <a:ln>
                  <a:noFill/>
                </a:ln>
                <a:solidFill>
                  <a:prstClr val="black"/>
                </a:solidFill>
                <a:effectLst/>
                <a:uLnTx/>
                <a:uFillTx/>
                <a:latin typeface="Calibri"/>
                <a:ea typeface="+mn-ea"/>
                <a:cs typeface="+mn-cs"/>
              </a:rPr>
              <a:t>multiprogramada</a:t>
            </a:r>
            <a:r>
              <a:rPr kumimoji="0" lang="pt-BR" sz="18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Processo</a:t>
            </a:r>
            <a:r>
              <a:rPr kumimoji="0" lang="pt-BR" sz="1800" b="0" i="0" u="none" strike="noStrike" kern="1200" cap="none" spc="0" normalizeH="0" baseline="0" noProof="0" dirty="0">
                <a:ln>
                  <a:noFill/>
                </a:ln>
                <a:solidFill>
                  <a:prstClr val="black"/>
                </a:solidFill>
                <a:effectLst/>
                <a:uLnTx/>
                <a:uFillTx/>
                <a:latin typeface="Calibri"/>
                <a:ea typeface="+mn-ea"/>
                <a:cs typeface="+mn-cs"/>
              </a:rPr>
              <a:t>: Uma instância de um programa rodando em um computador. Um processo encarna duas características-chave: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Propriedade dos recursos</a:t>
            </a:r>
            <a:r>
              <a:rPr kumimoji="0" lang="pt-BR" sz="1800" b="0" i="0" u="none" strike="noStrike" kern="1200" cap="none" spc="0" normalizeH="0" baseline="0" noProof="0" dirty="0">
                <a:ln>
                  <a:noFill/>
                </a:ln>
                <a:solidFill>
                  <a:prstClr val="black"/>
                </a:solidFill>
                <a:effectLst/>
                <a:uLnTx/>
                <a:uFillTx/>
                <a:latin typeface="Calibri"/>
                <a:ea typeface="+mn-ea"/>
                <a:cs typeface="+mn-cs"/>
              </a:rPr>
              <a:t>: Um processo inclui um espaço de endereço virtual para conter o imagem do processo; a imagem do processo é a coleção de programa, dados, pilha, e atributos que definem o processo. De tempos em tempos, a um processo pode ser atribuído controle ou propriedade de recursos, tais como memória principal, E/S canais, dispositivos de E/S, e arquivos.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Agendamento/execução</a:t>
            </a:r>
            <a:r>
              <a:rPr kumimoji="0" lang="pt-BR" sz="1800" b="0" i="0" u="none" strike="noStrike" kern="1200" cap="none" spc="0" normalizeH="0" baseline="0" noProof="0" dirty="0">
                <a:ln>
                  <a:noFill/>
                </a:ln>
                <a:solidFill>
                  <a:prstClr val="black"/>
                </a:solidFill>
                <a:effectLst/>
                <a:uLnTx/>
                <a:uFillTx/>
                <a:latin typeface="Calibri"/>
                <a:ea typeface="+mn-ea"/>
                <a:cs typeface="+mn-cs"/>
              </a:rPr>
              <a:t>: A execução de um processo segue um caminho de execução (</a:t>
            </a:r>
            <a:r>
              <a:rPr kumimoji="0" lang="pt-BR" sz="1800" b="0" i="1" u="none" strike="noStrike" kern="1200" cap="none" spc="0" normalizeH="0" baseline="0" noProof="0" dirty="0">
                <a:ln>
                  <a:noFill/>
                </a:ln>
                <a:solidFill>
                  <a:prstClr val="black"/>
                </a:solidFill>
                <a:effectLst/>
                <a:uLnTx/>
                <a:uFillTx/>
                <a:latin typeface="Calibri"/>
                <a:ea typeface="+mn-ea"/>
                <a:cs typeface="+mn-cs"/>
              </a:rPr>
              <a:t>trace</a:t>
            </a:r>
            <a:r>
              <a:rPr kumimoji="0" lang="pt-BR" sz="1800" b="0" i="0" u="none" strike="noStrike" kern="1200" cap="none" spc="0" normalizeH="0" baseline="0" noProof="0" dirty="0">
                <a:ln>
                  <a:noFill/>
                </a:ln>
                <a:solidFill>
                  <a:prstClr val="black"/>
                </a:solidFill>
                <a:effectLst/>
                <a:uLnTx/>
                <a:uFillTx/>
                <a:latin typeface="Calibri"/>
                <a:ea typeface="+mn-ea"/>
                <a:cs typeface="+mn-cs"/>
              </a:rPr>
              <a:t>) através de um ou mais programas. Esta execução pode ser intercalada com o de outros processos. Assim, um processo tem um estado de execução (Running, Reading, etc.) e uma prioridade de despacho e é a entidade que está programada e despachadas pelo sistema operacional.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983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Arquiteturas Paralelas – </a:t>
            </a:r>
            <a:r>
              <a:rPr lang="pt-BR" sz="2800" dirty="0" err="1"/>
              <a:t>Multitrheading</a:t>
            </a:r>
            <a:endParaRPr lang="pt-BR" sz="2800" dirty="0"/>
          </a:p>
        </p:txBody>
      </p:sp>
      <p:pic>
        <p:nvPicPr>
          <p:cNvPr id="5" name="Imagem 4" descr="Diagrama&#10;&#10;Descrição gerada automaticamente">
            <a:extLst>
              <a:ext uri="{FF2B5EF4-FFF2-40B4-BE49-F238E27FC236}">
                <a16:creationId xmlns:a16="http://schemas.microsoft.com/office/drawing/2014/main" id="{EB34E8C9-3F54-49FE-B7FE-3983FB414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312" y="2071687"/>
            <a:ext cx="6429375" cy="2714625"/>
          </a:xfrm>
          <a:prstGeom prst="rect">
            <a:avLst/>
          </a:prstGeom>
        </p:spPr>
      </p:pic>
    </p:spTree>
    <p:extLst>
      <p:ext uri="{BB962C8B-B14F-4D97-AF65-F5344CB8AC3E}">
        <p14:creationId xmlns:p14="http://schemas.microsoft.com/office/powerpoint/2010/main" val="243538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Arquiteturas Paralelas – </a:t>
            </a:r>
            <a:r>
              <a:rPr lang="pt-BR" sz="2800" dirty="0" err="1"/>
              <a:t>Multitrheading</a:t>
            </a:r>
            <a:endParaRPr lang="pt-BR" sz="2800" dirty="0"/>
          </a:p>
        </p:txBody>
      </p:sp>
      <p:sp>
        <p:nvSpPr>
          <p:cNvPr id="4" name="CaixaDeTexto 3">
            <a:extLst>
              <a:ext uri="{FF2B5EF4-FFF2-40B4-BE49-F238E27FC236}">
                <a16:creationId xmlns:a16="http://schemas.microsoft.com/office/drawing/2014/main" id="{CC6973CC-75AA-47FB-86CF-0232DB62C9E9}"/>
              </a:ext>
            </a:extLst>
          </p:cNvPr>
          <p:cNvSpPr txBox="1"/>
          <p:nvPr/>
        </p:nvSpPr>
        <p:spPr>
          <a:xfrm>
            <a:off x="896234" y="1586576"/>
            <a:ext cx="1057312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err="1">
                <a:ln>
                  <a:noFill/>
                </a:ln>
                <a:solidFill>
                  <a:prstClr val="black"/>
                </a:solidFill>
                <a:effectLst/>
                <a:uLnTx/>
                <a:uFillTx/>
                <a:latin typeface="Calibri"/>
                <a:ea typeface="+mn-ea"/>
                <a:cs typeface="+mn-cs"/>
              </a:rPr>
              <a:t>Process</a:t>
            </a:r>
            <a:r>
              <a:rPr kumimoji="0" lang="pt-BR" sz="1800" b="1" i="0" u="none" strike="noStrike" kern="1200" cap="none" spc="0" normalizeH="0" baseline="0" noProof="0" dirty="0">
                <a:ln>
                  <a:noFill/>
                </a:ln>
                <a:solidFill>
                  <a:prstClr val="black"/>
                </a:solidFill>
                <a:effectLst/>
                <a:uLnTx/>
                <a:uFillTx/>
                <a:latin typeface="Calibri"/>
                <a:ea typeface="+mn-ea"/>
                <a:cs typeface="+mn-cs"/>
              </a:rPr>
              <a:t> switch</a:t>
            </a:r>
            <a:r>
              <a:rPr kumimoji="0" lang="pt-BR" sz="1800" b="0" i="0" u="none" strike="noStrike" kern="1200" cap="none" spc="0" normalizeH="0" baseline="0" noProof="0" dirty="0">
                <a:ln>
                  <a:noFill/>
                </a:ln>
                <a:solidFill>
                  <a:prstClr val="black"/>
                </a:solidFill>
                <a:effectLst/>
                <a:uLnTx/>
                <a:uFillTx/>
                <a:latin typeface="Calibri"/>
                <a:ea typeface="+mn-ea"/>
                <a:cs typeface="+mn-cs"/>
              </a:rPr>
              <a:t>: Uma operação que muda o processador de um processo para outro, ao salvar todos os dados de controle do processo, registros e outras informações do processo e substituindo-as pelas informações do processo seguinte.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Thread</a:t>
            </a:r>
            <a:r>
              <a:rPr kumimoji="0" lang="pt-BR" sz="1800" b="0" i="0" u="none" strike="noStrike" kern="1200" cap="none" spc="0" normalizeH="0" baseline="0" noProof="0" dirty="0">
                <a:ln>
                  <a:noFill/>
                </a:ln>
                <a:solidFill>
                  <a:prstClr val="black"/>
                </a:solidFill>
                <a:effectLst/>
                <a:uLnTx/>
                <a:uFillTx/>
                <a:latin typeface="Calibri"/>
                <a:ea typeface="+mn-ea"/>
                <a:cs typeface="+mn-cs"/>
              </a:rPr>
              <a:t>: Uma unidade de trabalho despachável dentro de um processo. Inclui um contexto de processamento, (que inclui o contador do programa e o ponteiro da pilha) e sua própria área de dados em pilha (para permitir a ramificação de sub-rotinas). Uma linha executa-se sequencialmente e pode ser interrompida para que o processador possa se voltar para outro caminho de execução.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solidFill>
                <a:effectLst/>
                <a:uLnTx/>
                <a:uFillTx/>
                <a:latin typeface="Calibri"/>
                <a:ea typeface="+mn-ea"/>
                <a:cs typeface="+mn-cs"/>
              </a:rPr>
              <a:t>Switch de threads</a:t>
            </a:r>
            <a:r>
              <a:rPr kumimoji="0" lang="pt-BR" sz="1800" b="0" i="0" u="none" strike="noStrike" kern="1200" cap="none" spc="0" normalizeH="0" baseline="0" noProof="0" dirty="0">
                <a:ln>
                  <a:noFill/>
                </a:ln>
                <a:solidFill>
                  <a:prstClr val="black"/>
                </a:solidFill>
                <a:effectLst/>
                <a:uLnTx/>
                <a:uFillTx/>
                <a:latin typeface="Calibri"/>
                <a:ea typeface="+mn-ea"/>
                <a:cs typeface="+mn-cs"/>
              </a:rPr>
              <a:t>: O ato de mudar o controle do processador de um caminho para outro dentro do mesmo processo. Tipicamente, este tipo de interruptor é muito menos oneroso do que uma mudança de processo.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1793266"/>
      </p:ext>
    </p:extLst>
  </p:cSld>
  <p:clrMapOvr>
    <a:masterClrMapping/>
  </p:clrMapOvr>
</p:sld>
</file>

<file path=ppt/theme/theme1.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1411</Words>
  <Application>Microsoft Office PowerPoint</Application>
  <PresentationFormat>Widescreen</PresentationFormat>
  <Paragraphs>101</Paragraphs>
  <Slides>12</Slides>
  <Notes>11</Notes>
  <HiddenSlides>0</HiddenSlides>
  <MMClips>0</MMClips>
  <ScaleCrop>false</ScaleCrop>
  <HeadingPairs>
    <vt:vector size="6" baseType="variant">
      <vt:variant>
        <vt:lpstr>Fontes usadas</vt:lpstr>
      </vt:variant>
      <vt:variant>
        <vt:i4>3</vt:i4>
      </vt:variant>
      <vt:variant>
        <vt:lpstr>Tema</vt:lpstr>
      </vt:variant>
      <vt:variant>
        <vt:i4>2</vt:i4>
      </vt:variant>
      <vt:variant>
        <vt:lpstr>Títulos de slides</vt:lpstr>
      </vt:variant>
      <vt:variant>
        <vt:i4>12</vt:i4>
      </vt:variant>
    </vt:vector>
  </HeadingPairs>
  <TitlesOfParts>
    <vt:vector size="17" baseType="lpstr">
      <vt:lpstr>Arial</vt:lpstr>
      <vt:lpstr>Calibri</vt:lpstr>
      <vt:lpstr>Calibri Light</vt:lpstr>
      <vt:lpstr>1_Tema do Office</vt:lpstr>
      <vt:lpstr>Cover and End Slide Master</vt:lpstr>
      <vt:lpstr>Apresentação do PowerPoint</vt:lpstr>
      <vt:lpstr>Arquiteturas Paralelas – Considerações sobre o projeto do sistema operacional multiprocessador</vt:lpstr>
      <vt:lpstr>Arquiteturas Paralelas – Considerações sobre o projeto do sistema operacional multiprocessador</vt:lpstr>
      <vt:lpstr>Arquiteturas Paralelas – Considerações sobre o projeto do sistema operacional multiprocessador</vt:lpstr>
      <vt:lpstr>Arquiteturas Paralelas – Multitrheading</vt:lpstr>
      <vt:lpstr>Arquiteturas Paralelas – Multitrheading</vt:lpstr>
      <vt:lpstr>Arquiteturas Paralelas – Multitrheading</vt:lpstr>
      <vt:lpstr>Arquiteturas Paralelas – Multitrheading</vt:lpstr>
      <vt:lpstr>Arquiteturas Paralelas – Multitrheading</vt:lpstr>
      <vt:lpstr>Arquiteturas Paralelas – Multitrheading</vt:lpstr>
      <vt:lpstr>Arquiteturas Paralelas – Multitrheading</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Cap Jose Anilto dos Anjos</dc:creator>
  <cp:lastModifiedBy>Cap Jose Anilto dos Anjos</cp:lastModifiedBy>
  <cp:revision>1</cp:revision>
  <dcterms:created xsi:type="dcterms:W3CDTF">2022-04-11T23:59:47Z</dcterms:created>
  <dcterms:modified xsi:type="dcterms:W3CDTF">2022-04-12T00:10:41Z</dcterms:modified>
</cp:coreProperties>
</file>