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745" r:id="rId2"/>
    <p:sldId id="743" r:id="rId3"/>
    <p:sldId id="744" r:id="rId4"/>
    <p:sldId id="756" r:id="rId5"/>
    <p:sldId id="709" r:id="rId6"/>
    <p:sldId id="710" r:id="rId7"/>
    <p:sldId id="746" r:id="rId8"/>
    <p:sldId id="748" r:id="rId9"/>
    <p:sldId id="749" r:id="rId10"/>
    <p:sldId id="747" r:id="rId11"/>
    <p:sldId id="750" r:id="rId12"/>
    <p:sldId id="753" r:id="rId13"/>
    <p:sldId id="713" r:id="rId14"/>
    <p:sldId id="751" r:id="rId15"/>
    <p:sldId id="754" r:id="rId16"/>
    <p:sldId id="742"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E100F3-1F62-4BCA-8C0C-819D6B51AF99}" v="15" dt="2021-03-12T17:57:28.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99" autoAdjust="0"/>
    <p:restoredTop sz="94660"/>
  </p:normalViewPr>
  <p:slideViewPr>
    <p:cSldViewPr snapToGrid="0">
      <p:cViewPr varScale="1">
        <p:scale>
          <a:sx n="101" d="100"/>
          <a:sy n="101" d="100"/>
        </p:scale>
        <p:origin x="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CE6A9-B920-408A-ADA6-B54AF8151416}" type="datetimeFigureOut">
              <a:rPr lang="pt-BR" smtClean="0"/>
              <a:t>03/05/2022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31238-D40E-4305-AFAE-312383167125}" type="slidenum">
              <a:rPr lang="pt-BR" smtClean="0"/>
              <a:t>‹nº›</a:t>
            </a:fld>
            <a:endParaRPr lang="pt-BR"/>
          </a:p>
        </p:txBody>
      </p:sp>
    </p:spTree>
    <p:extLst>
      <p:ext uri="{BB962C8B-B14F-4D97-AF65-F5344CB8AC3E}">
        <p14:creationId xmlns:p14="http://schemas.microsoft.com/office/powerpoint/2010/main" val="123848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74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54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7380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4872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4003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0577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192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08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0729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26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6461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7336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733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741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3154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100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5663952" y="1988840"/>
            <a:ext cx="6237716" cy="1767468"/>
          </a:xfrm>
        </p:spPr>
        <p:txBody>
          <a:bodyPr/>
          <a:lstStyle>
            <a:lvl1pPr algn="r">
              <a:defRPr sz="4800" b="1">
                <a:solidFill>
                  <a:schemeClr val="tx1">
                    <a:lumMod val="50000"/>
                    <a:lumOff val="50000"/>
                  </a:schemeClr>
                </a:solidFill>
                <a:latin typeface="+mj-lt"/>
              </a:defRPr>
            </a:lvl1pPr>
          </a:lstStyle>
          <a:p>
            <a:r>
              <a:rPr lang="pt-BR" dirty="0"/>
              <a:t>Clique para editar o estilo do título mestre</a:t>
            </a:r>
          </a:p>
        </p:txBody>
      </p:sp>
      <p:sp>
        <p:nvSpPr>
          <p:cNvPr id="7" name="Espaço Reservado para Texto 8"/>
          <p:cNvSpPr>
            <a:spLocks noGrp="1"/>
          </p:cNvSpPr>
          <p:nvPr>
            <p:ph type="body" sz="quarter" idx="10"/>
          </p:nvPr>
        </p:nvSpPr>
        <p:spPr>
          <a:xfrm>
            <a:off x="5663952" y="3738736"/>
            <a:ext cx="6237716" cy="914400"/>
          </a:xfrm>
        </p:spPr>
        <p:txBody>
          <a:bodyPr>
            <a:normAutofit/>
          </a:bodyPr>
          <a:lstStyle>
            <a:lvl1pPr marL="0" indent="0" algn="r">
              <a:buNone/>
              <a:defRPr sz="3200"/>
            </a:lvl1pPr>
            <a:lvl2pPr algn="r">
              <a:defRPr/>
            </a:lvl2pPr>
            <a:lvl3pPr algn="r">
              <a:defRPr/>
            </a:lvl3pPr>
            <a:lvl4pPr algn="r">
              <a:defRPr/>
            </a:lvl4pPr>
            <a:lvl5pPr algn="r">
              <a:defRPr/>
            </a:lvl5pPr>
          </a:lstStyle>
          <a:p>
            <a:pPr lvl="0"/>
            <a:endParaRPr lang="pt-BR" dirty="0"/>
          </a:p>
        </p:txBody>
      </p:sp>
    </p:spTree>
    <p:extLst>
      <p:ext uri="{BB962C8B-B14F-4D97-AF65-F5344CB8AC3E}">
        <p14:creationId xmlns:p14="http://schemas.microsoft.com/office/powerpoint/2010/main" val="304226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ú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Espaço Reservado para Título 1"/>
          <p:cNvSpPr>
            <a:spLocks noGrp="1"/>
          </p:cNvSpPr>
          <p:nvPr>
            <p:ph type="title"/>
          </p:nvPr>
        </p:nvSpPr>
        <p:spPr>
          <a:xfrm>
            <a:off x="479376" y="-27384"/>
            <a:ext cx="11403597" cy="1143000"/>
          </a:xfrm>
          <a:prstGeom prst="rect">
            <a:avLst/>
          </a:prstGeom>
        </p:spPr>
        <p:txBody>
          <a:bodyPr vert="horz" lIns="91440" tIns="45720" rIns="91440" bIns="45720" rtlCol="0" anchor="ctr">
            <a:noAutofit/>
          </a:bodyPr>
          <a:lstStyle>
            <a:lvl1pPr algn="r">
              <a:defRPr/>
            </a:lvl1pPr>
          </a:lstStyle>
          <a:p>
            <a:r>
              <a:rPr lang="pt-BR" dirty="0"/>
              <a:t>Clique para editar o estilo do título mestre</a:t>
            </a:r>
          </a:p>
        </p:txBody>
      </p:sp>
      <p:sp>
        <p:nvSpPr>
          <p:cNvPr id="6" name="Espaço Reservado para Número de Slide 5"/>
          <p:cNvSpPr>
            <a:spLocks noGrp="1"/>
          </p:cNvSpPr>
          <p:nvPr>
            <p:ph type="sldNum" sz="quarter" idx="12"/>
          </p:nvPr>
        </p:nvSpPr>
        <p:spPr>
          <a:xfrm>
            <a:off x="15811" y="6093296"/>
            <a:ext cx="1165920" cy="365125"/>
          </a:xfrm>
          <a:prstGeom prst="rect">
            <a:avLst/>
          </a:prstGeom>
        </p:spPr>
        <p:txBody>
          <a:bodyPr/>
          <a:lstStyle/>
          <a:p>
            <a:fld id="{B59D1C96-201E-446E-82ED-32B958B88878}" type="slidenum">
              <a:rPr lang="pt-BR" smtClean="0"/>
              <a:pPr/>
              <a:t>‹nº›</a:t>
            </a:fld>
            <a:endParaRPr lang="pt-BR" dirty="0"/>
          </a:p>
        </p:txBody>
      </p:sp>
    </p:spTree>
    <p:extLst>
      <p:ext uri="{BB962C8B-B14F-4D97-AF65-F5344CB8AC3E}">
        <p14:creationId xmlns:p14="http://schemas.microsoft.com/office/powerpoint/2010/main" val="181903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echament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2276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echamento - 2">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84955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79376" y="44624"/>
            <a:ext cx="11403597" cy="1143000"/>
          </a:xfrm>
          <a:prstGeom prst="rect">
            <a:avLst/>
          </a:prstGeom>
        </p:spPr>
        <p:txBody>
          <a:bodyPr vert="horz" lIns="91440" tIns="45720" rIns="91440" bIns="45720" rtlCol="0" anchor="ctr">
            <a:noAutofit/>
          </a:bodyPr>
          <a:lstStyle/>
          <a:p>
            <a:r>
              <a:rPr lang="pt-BR" dirty="0"/>
              <a:t>Clique para editar o estilo do título mestre</a:t>
            </a:r>
          </a:p>
        </p:txBody>
      </p:sp>
      <p:sp>
        <p:nvSpPr>
          <p:cNvPr id="3" name="Espaço Reservado para Texto 2"/>
          <p:cNvSpPr>
            <a:spLocks noGrp="1"/>
          </p:cNvSpPr>
          <p:nvPr>
            <p:ph type="body" idx="1"/>
          </p:nvPr>
        </p:nvSpPr>
        <p:spPr>
          <a:xfrm>
            <a:off x="119336" y="1600201"/>
            <a:ext cx="11809312" cy="4709119"/>
          </a:xfrm>
          <a:prstGeom prst="rect">
            <a:avLst/>
          </a:prstGeom>
        </p:spPr>
        <p:txBody>
          <a:bodyPr vert="horz" lIns="91440" tIns="45720" rIns="91440" bIns="45720" rtlCol="0">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71490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3600" b="1" kern="1200">
          <a:solidFill>
            <a:schemeClr val="tx1">
              <a:lumMod val="50000"/>
              <a:lumOff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50000"/>
              <a:lumOff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err="1"/>
              <a:t>Multithreading</a:t>
            </a:r>
            <a:r>
              <a:rPr lang="pt-BR" sz="2800" dirty="0"/>
              <a:t> explícito</a:t>
            </a:r>
            <a:endParaRPr lang="pt-BR" sz="2800" i="1" dirty="0"/>
          </a:p>
        </p:txBody>
      </p:sp>
      <p:sp>
        <p:nvSpPr>
          <p:cNvPr id="4" name="CaixaDeTexto 3">
            <a:extLst>
              <a:ext uri="{FF2B5EF4-FFF2-40B4-BE49-F238E27FC236}">
                <a16:creationId xmlns:a16="http://schemas.microsoft.com/office/drawing/2014/main" id="{1C181565-B754-4434-917E-E49CC13B9A82}"/>
              </a:ext>
            </a:extLst>
          </p:cNvPr>
          <p:cNvSpPr txBox="1"/>
          <p:nvPr/>
        </p:nvSpPr>
        <p:spPr>
          <a:xfrm>
            <a:off x="1055440" y="1540645"/>
            <a:ext cx="10081120" cy="3054234"/>
          </a:xfrm>
          <a:prstGeom prst="rect">
            <a:avLst/>
          </a:prstGeom>
          <a:noFill/>
        </p:spPr>
        <p:txBody>
          <a:bodyPr wrap="square" rtlCol="0">
            <a:spAutoFit/>
          </a:bodyPr>
          <a:lstStyle/>
          <a:p>
            <a:pPr>
              <a:lnSpc>
                <a:spcPct val="107000"/>
              </a:lnSpc>
              <a:spcAft>
                <a:spcPts val="800"/>
              </a:spcAft>
              <a:defRPr/>
            </a:pPr>
            <a:r>
              <a:rPr lang="pt-BR" b="1"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Multithreading</a:t>
            </a:r>
            <a:r>
              <a:rPr lang="pt-BR"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implícito</a:t>
            </a:r>
            <a:r>
              <a:rPr lang="pt-BR" dirty="0">
                <a:solidFill>
                  <a:prstClr val="black"/>
                </a:solidFill>
                <a:latin typeface="Calibri" panose="020F0502020204030204" pitchFamily="34" charset="0"/>
                <a:ea typeface="Calibri" panose="020F0502020204030204" pitchFamily="34" charset="0"/>
                <a:cs typeface="Times New Roman" panose="02020603050405020304" pitchFamily="18" charset="0"/>
              </a:rPr>
              <a:t>: Refere-se à execução simultânea de múltiplas threads extraídas de um </a:t>
            </a:r>
            <a:r>
              <a:rPr lang="pt-BR" b="1" dirty="0">
                <a:solidFill>
                  <a:prstClr val="black"/>
                </a:solidFill>
                <a:latin typeface="Calibri" panose="020F0502020204030204" pitchFamily="34" charset="0"/>
                <a:ea typeface="Calibri" panose="020F0502020204030204" pitchFamily="34" charset="0"/>
                <a:cs typeface="Times New Roman" panose="02020603050405020304" pitchFamily="18" charset="0"/>
              </a:rPr>
              <a:t>único</a:t>
            </a:r>
            <a:r>
              <a:rPr lang="pt-BR" dirty="0">
                <a:solidFill>
                  <a:prstClr val="black"/>
                </a:solidFill>
                <a:latin typeface="Calibri" panose="020F0502020204030204" pitchFamily="34" charset="0"/>
                <a:ea typeface="Calibri" panose="020F0502020204030204" pitchFamily="34" charset="0"/>
                <a:cs typeface="Times New Roman" panose="02020603050405020304" pitchFamily="18" charset="0"/>
              </a:rPr>
              <a:t> programa </a:t>
            </a:r>
            <a:r>
              <a:rPr lang="pt-BR"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seqüencial</a:t>
            </a:r>
            <a:r>
              <a:rPr lang="pt-BR" dirty="0">
                <a:solidFill>
                  <a:prstClr val="black"/>
                </a:solidFill>
                <a:latin typeface="Calibri" panose="020F0502020204030204" pitchFamily="34" charset="0"/>
                <a:ea typeface="Calibri" panose="020F0502020204030204" pitchFamily="34" charset="0"/>
                <a:cs typeface="Times New Roman" panose="02020603050405020304" pitchFamily="18" charset="0"/>
              </a:rPr>
              <a:t>. Estas threads implícitas podem ser definidas quer estaticamente pelo compilador ou dinamicamente pelo hardware. </a:t>
            </a:r>
          </a:p>
          <a:p>
            <a:pPr>
              <a:lnSpc>
                <a:spcPct val="107000"/>
              </a:lnSpc>
              <a:spcAft>
                <a:spcPts val="800"/>
              </a:spcAft>
              <a:defRPr/>
            </a:pPr>
            <a:endParaRPr lang="pt-BR"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defRPr/>
            </a:pPr>
            <a:r>
              <a:rPr kumimoji="0" lang="pt-BR" sz="1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Multithread</a:t>
            </a:r>
            <a:r>
              <a:rPr kumimoji="0" lang="pt-BR"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explícito</a:t>
            </a:r>
            <a:r>
              <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Os sistemas executam simultaneamente instruções de </a:t>
            </a:r>
            <a:r>
              <a:rPr kumimoji="0" lang="pt-BR"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diferentes</a:t>
            </a:r>
            <a:r>
              <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threads explícitas, seja por instruções de intercalação de diferentes threads em pipelines compartilhados ou por execução paralela em pipelines </a:t>
            </a:r>
            <a:r>
              <a:rPr lang="pt-BR" dirty="0">
                <a:solidFill>
                  <a:prstClr val="black"/>
                </a:solidFill>
                <a:latin typeface="Calibri" panose="020F0502020204030204" pitchFamily="34" charset="0"/>
                <a:ea typeface="Calibri" panose="020F0502020204030204" pitchFamily="34" charset="0"/>
                <a:cs typeface="Times New Roman" panose="02020603050405020304" pitchFamily="18" charset="0"/>
              </a:rPr>
              <a:t>paralelos. Todos os processadores comerciais e a maioria dos processadores experimentais há tempos têm usado </a:t>
            </a:r>
            <a:r>
              <a:rPr lang="pt-BR"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multithreading</a:t>
            </a:r>
            <a:r>
              <a:rPr lang="pt-BR" dirty="0">
                <a:solidFill>
                  <a:prstClr val="black"/>
                </a:solidFill>
                <a:latin typeface="Calibri" panose="020F0502020204030204" pitchFamily="34" charset="0"/>
                <a:ea typeface="Calibri" panose="020F0502020204030204" pitchFamily="34" charset="0"/>
                <a:cs typeface="Times New Roman" panose="02020603050405020304" pitchFamily="18" charset="0"/>
              </a:rPr>
              <a:t> explícito. </a:t>
            </a:r>
            <a:endPar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195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err="1"/>
              <a:t>Multithread</a:t>
            </a:r>
            <a:r>
              <a:rPr lang="pt-BR" sz="2800" dirty="0"/>
              <a:t> explicito</a:t>
            </a:r>
          </a:p>
        </p:txBody>
      </p:sp>
      <p:pic>
        <p:nvPicPr>
          <p:cNvPr id="5" name="Imagem 4">
            <a:extLst>
              <a:ext uri="{FF2B5EF4-FFF2-40B4-BE49-F238E27FC236}">
                <a16:creationId xmlns:a16="http://schemas.microsoft.com/office/drawing/2014/main" id="{4CA1A552-CDA7-4BE8-A509-A57D2CE04A7B}"/>
              </a:ext>
            </a:extLst>
          </p:cNvPr>
          <p:cNvPicPr>
            <a:picLocks noChangeAspect="1"/>
          </p:cNvPicPr>
          <p:nvPr/>
        </p:nvPicPr>
        <p:blipFill>
          <a:blip r:embed="rId3"/>
          <a:stretch>
            <a:fillRect/>
          </a:stretch>
        </p:blipFill>
        <p:spPr>
          <a:xfrm>
            <a:off x="222649" y="1105989"/>
            <a:ext cx="6343615" cy="3713029"/>
          </a:xfrm>
          <a:prstGeom prst="rect">
            <a:avLst/>
          </a:prstGeom>
        </p:spPr>
      </p:pic>
      <p:sp>
        <p:nvSpPr>
          <p:cNvPr id="6" name="CaixaDeTexto 5">
            <a:extLst>
              <a:ext uri="{FF2B5EF4-FFF2-40B4-BE49-F238E27FC236}">
                <a16:creationId xmlns:a16="http://schemas.microsoft.com/office/drawing/2014/main" id="{4F92022C-D03E-461C-9056-FA9103BFBE5C}"/>
              </a:ext>
            </a:extLst>
          </p:cNvPr>
          <p:cNvSpPr txBox="1"/>
          <p:nvPr/>
        </p:nvSpPr>
        <p:spPr>
          <a:xfrm>
            <a:off x="7167154" y="1105989"/>
            <a:ext cx="4537166" cy="3970318"/>
          </a:xfrm>
          <a:prstGeom prst="rect">
            <a:avLst/>
          </a:prstGeom>
          <a:noFill/>
        </p:spPr>
        <p:txBody>
          <a:bodyPr wrap="square" rtlCol="0">
            <a:spAutoFit/>
          </a:bodyPr>
          <a:lstStyle/>
          <a:p>
            <a:r>
              <a:rPr lang="pt-BR" b="1" dirty="0"/>
              <a:t>Thread escalar único: </a:t>
            </a:r>
            <a:r>
              <a:rPr lang="pt-BR" dirty="0"/>
              <a:t>este é o pipeline simples encontrado em máquinas RISC e CISC tradicionais, sem </a:t>
            </a:r>
            <a:r>
              <a:rPr lang="pt-BR" dirty="0" err="1"/>
              <a:t>Multithreading</a:t>
            </a:r>
            <a:r>
              <a:rPr lang="pt-BR" dirty="0"/>
              <a:t>.</a:t>
            </a:r>
          </a:p>
          <a:p>
            <a:endParaRPr lang="pt-BR" dirty="0"/>
          </a:p>
          <a:p>
            <a:endParaRPr lang="pt-BR" dirty="0"/>
          </a:p>
          <a:p>
            <a:r>
              <a:rPr lang="pt-BR" b="1" dirty="0" err="1"/>
              <a:t>Multithread</a:t>
            </a:r>
            <a:r>
              <a:rPr lang="pt-BR" b="1" dirty="0"/>
              <a:t> escalar intercalado</a:t>
            </a:r>
            <a:r>
              <a:rPr lang="pt-BR" dirty="0"/>
              <a:t>: esta é a abordagem de </a:t>
            </a:r>
            <a:r>
              <a:rPr lang="pt-BR" dirty="0" err="1"/>
              <a:t>multithreading</a:t>
            </a:r>
            <a:r>
              <a:rPr lang="pt-BR" dirty="0"/>
              <a:t> mais fácil de ser implementada. Ao trocar de um thread para outro em cada ciclo de </a:t>
            </a:r>
            <a:r>
              <a:rPr lang="pt-BR" dirty="0" err="1"/>
              <a:t>clock</a:t>
            </a:r>
            <a:r>
              <a:rPr lang="pt-BR" dirty="0"/>
              <a:t>, os estágios do pipeline podem ser mantidos totalmente ocupados, ou quase totalmente ocupados. O hardware deve ser capaz de trocar de um contexto de um thread para outro entre os ciclos.</a:t>
            </a:r>
          </a:p>
        </p:txBody>
      </p:sp>
      <p:sp>
        <p:nvSpPr>
          <p:cNvPr id="7" name="CaixaDeTexto 6">
            <a:extLst>
              <a:ext uri="{FF2B5EF4-FFF2-40B4-BE49-F238E27FC236}">
                <a16:creationId xmlns:a16="http://schemas.microsoft.com/office/drawing/2014/main" id="{2E74D647-49DD-406A-ABA5-7B1032ED503C}"/>
              </a:ext>
            </a:extLst>
          </p:cNvPr>
          <p:cNvSpPr txBox="1"/>
          <p:nvPr/>
        </p:nvSpPr>
        <p:spPr>
          <a:xfrm>
            <a:off x="748937" y="5486400"/>
            <a:ext cx="10772503" cy="646331"/>
          </a:xfrm>
          <a:prstGeom prst="rect">
            <a:avLst/>
          </a:prstGeom>
          <a:noFill/>
        </p:spPr>
        <p:txBody>
          <a:bodyPr wrap="square" rtlCol="0">
            <a:spAutoFit/>
          </a:bodyPr>
          <a:lstStyle/>
          <a:p>
            <a:r>
              <a:rPr lang="pt-BR" b="1" dirty="0" err="1"/>
              <a:t>Multithread</a:t>
            </a:r>
            <a:r>
              <a:rPr lang="pt-BR" b="1" dirty="0"/>
              <a:t> escalar bloqueado</a:t>
            </a:r>
            <a:r>
              <a:rPr lang="pt-BR" dirty="0"/>
              <a:t>: nesse caso, um único thread é executado até que ocorra um evento de atraso que pararia o pipeline, momento em que o processador troca para outro thread.</a:t>
            </a:r>
          </a:p>
        </p:txBody>
      </p:sp>
    </p:spTree>
    <p:extLst>
      <p:ext uri="{BB962C8B-B14F-4D97-AF65-F5344CB8AC3E}">
        <p14:creationId xmlns:p14="http://schemas.microsoft.com/office/powerpoint/2010/main" val="17150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err="1"/>
              <a:t>Multithread</a:t>
            </a:r>
            <a:r>
              <a:rPr lang="pt-BR" sz="2800" dirty="0"/>
              <a:t> explicito</a:t>
            </a:r>
          </a:p>
        </p:txBody>
      </p:sp>
      <p:pic>
        <p:nvPicPr>
          <p:cNvPr id="4" name="Imagem 3">
            <a:extLst>
              <a:ext uri="{FF2B5EF4-FFF2-40B4-BE49-F238E27FC236}">
                <a16:creationId xmlns:a16="http://schemas.microsoft.com/office/drawing/2014/main" id="{C510C7ED-AA46-4A4B-B93A-18A432CB0674}"/>
              </a:ext>
            </a:extLst>
          </p:cNvPr>
          <p:cNvPicPr>
            <a:picLocks noChangeAspect="1"/>
          </p:cNvPicPr>
          <p:nvPr/>
        </p:nvPicPr>
        <p:blipFill>
          <a:blip r:embed="rId3"/>
          <a:stretch>
            <a:fillRect/>
          </a:stretch>
        </p:blipFill>
        <p:spPr>
          <a:xfrm>
            <a:off x="1291972" y="1694111"/>
            <a:ext cx="2243708" cy="3469777"/>
          </a:xfrm>
          <a:prstGeom prst="rect">
            <a:avLst/>
          </a:prstGeom>
        </p:spPr>
      </p:pic>
      <p:sp>
        <p:nvSpPr>
          <p:cNvPr id="7" name="CaixaDeTexto 6">
            <a:extLst>
              <a:ext uri="{FF2B5EF4-FFF2-40B4-BE49-F238E27FC236}">
                <a16:creationId xmlns:a16="http://schemas.microsoft.com/office/drawing/2014/main" id="{BF7644C4-C04E-4BFA-9453-2D6F4BE5923C}"/>
              </a:ext>
            </a:extLst>
          </p:cNvPr>
          <p:cNvSpPr txBox="1"/>
          <p:nvPr/>
        </p:nvSpPr>
        <p:spPr>
          <a:xfrm>
            <a:off x="3951503" y="1694111"/>
            <a:ext cx="7143217" cy="2585323"/>
          </a:xfrm>
          <a:prstGeom prst="rect">
            <a:avLst/>
          </a:prstGeom>
          <a:noFill/>
        </p:spPr>
        <p:txBody>
          <a:bodyPr wrap="square" rtlCol="0">
            <a:spAutoFit/>
          </a:bodyPr>
          <a:lstStyle/>
          <a:p>
            <a:r>
              <a:rPr lang="pt-BR" b="1" dirty="0" err="1"/>
              <a:t>Superescalar</a:t>
            </a:r>
            <a:r>
              <a:rPr lang="pt-BR" dirty="0"/>
              <a:t>: esta é a abordagem </a:t>
            </a:r>
            <a:r>
              <a:rPr lang="pt-BR" dirty="0" err="1"/>
              <a:t>superescalar</a:t>
            </a:r>
            <a:r>
              <a:rPr lang="pt-BR" dirty="0"/>
              <a:t> básica sem nenhum </a:t>
            </a:r>
            <a:r>
              <a:rPr lang="pt-BR" dirty="0" err="1"/>
              <a:t>multithread</a:t>
            </a:r>
            <a:r>
              <a:rPr lang="pt-BR" dirty="0"/>
              <a:t>. Até há relativamente pouco tempo, esta era a abordagem mais poderosa para permitir paralelismo dentro de um processador.</a:t>
            </a:r>
          </a:p>
          <a:p>
            <a:endParaRPr lang="pt-BR" dirty="0"/>
          </a:p>
          <a:p>
            <a:r>
              <a:rPr lang="pt-BR" dirty="0"/>
              <a:t>Observe que, durante alguns ciclos, nem todas as janelas de envio são usadas. Durante esses ciclos, menos que o número máximo de instruções é usado; chamamos isso de perda horizontal. Ao longo de outros ciclos de instrução, nenhuma janela de envio é usada; estes são os ciclos quando nenhuma instrução pode ser enviada; chamamos isso de perda vertical.</a:t>
            </a:r>
          </a:p>
        </p:txBody>
      </p:sp>
    </p:spTree>
    <p:extLst>
      <p:ext uri="{BB962C8B-B14F-4D97-AF65-F5344CB8AC3E}">
        <p14:creationId xmlns:p14="http://schemas.microsoft.com/office/powerpoint/2010/main" val="4230670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err="1"/>
              <a:t>Multithread</a:t>
            </a:r>
            <a:r>
              <a:rPr lang="pt-BR" sz="2800" dirty="0"/>
              <a:t> explicito</a:t>
            </a:r>
          </a:p>
        </p:txBody>
      </p:sp>
      <p:pic>
        <p:nvPicPr>
          <p:cNvPr id="6" name="Imagem 5">
            <a:extLst>
              <a:ext uri="{FF2B5EF4-FFF2-40B4-BE49-F238E27FC236}">
                <a16:creationId xmlns:a16="http://schemas.microsoft.com/office/drawing/2014/main" id="{146394EC-A33E-4A39-AC21-AFD123CB6832}"/>
              </a:ext>
            </a:extLst>
          </p:cNvPr>
          <p:cNvPicPr>
            <a:picLocks noChangeAspect="1"/>
          </p:cNvPicPr>
          <p:nvPr/>
        </p:nvPicPr>
        <p:blipFill>
          <a:blip r:embed="rId3"/>
          <a:stretch>
            <a:fillRect/>
          </a:stretch>
        </p:blipFill>
        <p:spPr>
          <a:xfrm>
            <a:off x="513805" y="1192951"/>
            <a:ext cx="5860869" cy="4472098"/>
          </a:xfrm>
          <a:prstGeom prst="rect">
            <a:avLst/>
          </a:prstGeom>
        </p:spPr>
      </p:pic>
      <p:sp>
        <p:nvSpPr>
          <p:cNvPr id="2" name="CaixaDeTexto 1">
            <a:extLst>
              <a:ext uri="{FF2B5EF4-FFF2-40B4-BE49-F238E27FC236}">
                <a16:creationId xmlns:a16="http://schemas.microsoft.com/office/drawing/2014/main" id="{54AB02F5-5CD0-46C3-940B-00F82DDBC958}"/>
              </a:ext>
            </a:extLst>
          </p:cNvPr>
          <p:cNvSpPr txBox="1"/>
          <p:nvPr/>
        </p:nvSpPr>
        <p:spPr>
          <a:xfrm>
            <a:off x="6505303" y="1262743"/>
            <a:ext cx="5172892" cy="3970318"/>
          </a:xfrm>
          <a:prstGeom prst="rect">
            <a:avLst/>
          </a:prstGeom>
          <a:noFill/>
        </p:spPr>
        <p:txBody>
          <a:bodyPr wrap="square" rtlCol="0">
            <a:spAutoFit/>
          </a:bodyPr>
          <a:lstStyle/>
          <a:p>
            <a:r>
              <a:rPr lang="pt-BR" b="1" dirty="0" err="1"/>
              <a:t>Multithread</a:t>
            </a:r>
            <a:r>
              <a:rPr lang="pt-BR" b="1" dirty="0"/>
              <a:t> </a:t>
            </a:r>
            <a:r>
              <a:rPr lang="pt-BR" b="1" dirty="0" err="1"/>
              <a:t>superescalar</a:t>
            </a:r>
            <a:r>
              <a:rPr lang="pt-BR" b="1" dirty="0"/>
              <a:t> intercalado</a:t>
            </a:r>
            <a:r>
              <a:rPr lang="pt-BR" dirty="0"/>
              <a:t>: durante cada ciclo são emitidas tantas instruções quantas forem possíveis a partir de um único thread. Com essa técnica, atrasos potenciais por causa das trocas de threads são eliminados, conforme discutido anteriormente. No entanto, o número de instruções enviado em qualquer ciclo ainda é limitado pelas dependências que existem dentro de qualquer thread.</a:t>
            </a:r>
          </a:p>
          <a:p>
            <a:endParaRPr lang="pt-BR" dirty="0"/>
          </a:p>
          <a:p>
            <a:r>
              <a:rPr lang="pt-BR" b="1" dirty="0" err="1"/>
              <a:t>Multithread</a:t>
            </a:r>
            <a:r>
              <a:rPr lang="pt-BR" b="1" dirty="0"/>
              <a:t> </a:t>
            </a:r>
            <a:r>
              <a:rPr lang="pt-BR" b="1" dirty="0" err="1"/>
              <a:t>superescalar</a:t>
            </a:r>
            <a:r>
              <a:rPr lang="pt-BR" b="1" dirty="0"/>
              <a:t> bloqueado: </a:t>
            </a:r>
            <a:r>
              <a:rPr lang="pt-BR" dirty="0"/>
              <a:t>novamente, as instruções de apenas um thread podem ser emitidas durante qualquer ciclo e o </a:t>
            </a:r>
            <a:r>
              <a:rPr lang="pt-BR" dirty="0" err="1"/>
              <a:t>multithread</a:t>
            </a:r>
            <a:r>
              <a:rPr lang="pt-BR" dirty="0"/>
              <a:t> bloqueado é usado.</a:t>
            </a:r>
          </a:p>
        </p:txBody>
      </p:sp>
    </p:spTree>
    <p:extLst>
      <p:ext uri="{BB962C8B-B14F-4D97-AF65-F5344CB8AC3E}">
        <p14:creationId xmlns:p14="http://schemas.microsoft.com/office/powerpoint/2010/main" val="2303230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a:extLst>
              <a:ext uri="{FF2B5EF4-FFF2-40B4-BE49-F238E27FC236}">
                <a16:creationId xmlns:a16="http://schemas.microsoft.com/office/drawing/2014/main" id="{70F9B96B-0F39-4337-8669-D70D2A1C4E39}"/>
              </a:ext>
            </a:extLst>
          </p:cNvPr>
          <p:cNvPicPr>
            <a:picLocks noChangeAspect="1"/>
          </p:cNvPicPr>
          <p:nvPr/>
        </p:nvPicPr>
        <p:blipFill>
          <a:blip r:embed="rId3"/>
          <a:stretch>
            <a:fillRect/>
          </a:stretch>
        </p:blipFill>
        <p:spPr>
          <a:xfrm>
            <a:off x="4754883" y="981940"/>
            <a:ext cx="2754389" cy="3938094"/>
          </a:xfrm>
          <a:prstGeom prst="rect">
            <a:avLst/>
          </a:prstGeom>
        </p:spPr>
      </p:pic>
      <p:sp>
        <p:nvSpPr>
          <p:cNvPr id="3" name="Título 2"/>
          <p:cNvSpPr>
            <a:spLocks noGrp="1"/>
          </p:cNvSpPr>
          <p:nvPr>
            <p:ph type="title"/>
          </p:nvPr>
        </p:nvSpPr>
        <p:spPr>
          <a:xfrm>
            <a:off x="1487487" y="548680"/>
            <a:ext cx="8240499" cy="415901"/>
          </a:xfrm>
        </p:spPr>
        <p:txBody>
          <a:bodyPr/>
          <a:lstStyle/>
          <a:p>
            <a:pPr algn="l"/>
            <a:r>
              <a:rPr lang="pt-BR" sz="2800" dirty="0" err="1"/>
              <a:t>Multithread</a:t>
            </a:r>
            <a:r>
              <a:rPr lang="pt-BR" sz="2800" dirty="0"/>
              <a:t> explícito</a:t>
            </a:r>
          </a:p>
        </p:txBody>
      </p:sp>
      <p:pic>
        <p:nvPicPr>
          <p:cNvPr id="6" name="Imagem 5">
            <a:extLst>
              <a:ext uri="{FF2B5EF4-FFF2-40B4-BE49-F238E27FC236}">
                <a16:creationId xmlns:a16="http://schemas.microsoft.com/office/drawing/2014/main" id="{B0C2DEE2-B062-47DD-AE90-8E37F4964E91}"/>
              </a:ext>
            </a:extLst>
          </p:cNvPr>
          <p:cNvPicPr>
            <a:picLocks noChangeAspect="1"/>
          </p:cNvPicPr>
          <p:nvPr/>
        </p:nvPicPr>
        <p:blipFill>
          <a:blip r:embed="rId4"/>
          <a:stretch>
            <a:fillRect/>
          </a:stretch>
        </p:blipFill>
        <p:spPr>
          <a:xfrm>
            <a:off x="478408" y="1062446"/>
            <a:ext cx="4955741" cy="4381610"/>
          </a:xfrm>
          <a:prstGeom prst="rect">
            <a:avLst/>
          </a:prstGeom>
        </p:spPr>
      </p:pic>
      <p:sp>
        <p:nvSpPr>
          <p:cNvPr id="11" name="CaixaDeTexto 10">
            <a:extLst>
              <a:ext uri="{FF2B5EF4-FFF2-40B4-BE49-F238E27FC236}">
                <a16:creationId xmlns:a16="http://schemas.microsoft.com/office/drawing/2014/main" id="{E8F3BBC6-7161-447A-B95B-B4A40CBCFEEE}"/>
              </a:ext>
            </a:extLst>
          </p:cNvPr>
          <p:cNvSpPr txBox="1"/>
          <p:nvPr/>
        </p:nvSpPr>
        <p:spPr>
          <a:xfrm>
            <a:off x="7410994" y="357093"/>
            <a:ext cx="4476206" cy="5078313"/>
          </a:xfrm>
          <a:prstGeom prst="rect">
            <a:avLst/>
          </a:prstGeom>
          <a:noFill/>
        </p:spPr>
        <p:txBody>
          <a:bodyPr wrap="square" rtlCol="0">
            <a:spAutoFit/>
          </a:bodyPr>
          <a:lstStyle/>
          <a:p>
            <a:r>
              <a:rPr lang="pt-BR" b="1" dirty="0"/>
              <a:t>Palavra de instrução muito longa (VLIW — do inglês, </a:t>
            </a:r>
            <a:r>
              <a:rPr lang="pt-BR" b="1" dirty="0" err="1"/>
              <a:t>Very</a:t>
            </a:r>
            <a:r>
              <a:rPr lang="pt-BR" b="1" dirty="0"/>
              <a:t> </a:t>
            </a:r>
            <a:r>
              <a:rPr lang="pt-BR" b="1" dirty="0" err="1"/>
              <a:t>Long</a:t>
            </a:r>
            <a:r>
              <a:rPr lang="pt-BR" b="1" dirty="0"/>
              <a:t> </a:t>
            </a:r>
            <a:r>
              <a:rPr lang="pt-BR" b="1" dirty="0" err="1"/>
              <a:t>Instruction</a:t>
            </a:r>
            <a:r>
              <a:rPr lang="pt-BR" b="1" dirty="0"/>
              <a:t> Word</a:t>
            </a:r>
            <a:r>
              <a:rPr lang="pt-BR" dirty="0"/>
              <a:t>): uma arquitetura VLIW, como IA-64, coloca várias instruções em uma única palavra. Em geral, uma VLIW é construída pelo compilador, que coloca operações que podem ser executadas em paralelo na mesma palavra. Em uma máquina VLIW simples (Figura 17.7g), se não for possível preencher a palavra completamente com instruções a serem emitidas em paralelo, no-</a:t>
            </a:r>
            <a:r>
              <a:rPr lang="pt-BR" dirty="0" err="1"/>
              <a:t>ops</a:t>
            </a:r>
            <a:r>
              <a:rPr lang="pt-BR" dirty="0"/>
              <a:t> são usados.</a:t>
            </a:r>
          </a:p>
          <a:p>
            <a:endParaRPr lang="pt-BR" dirty="0"/>
          </a:p>
          <a:p>
            <a:r>
              <a:rPr lang="pt-BR" b="1" dirty="0" err="1"/>
              <a:t>Multithread</a:t>
            </a:r>
            <a:r>
              <a:rPr lang="pt-BR" b="1" dirty="0"/>
              <a:t> intercalado VLIW</a:t>
            </a:r>
            <a:r>
              <a:rPr lang="pt-BR" dirty="0"/>
              <a:t>: essa abordagem deveria fornecer eficácia semelhante àquela provida por </a:t>
            </a:r>
            <a:r>
              <a:rPr lang="pt-BR" dirty="0" err="1"/>
              <a:t>multithreading</a:t>
            </a:r>
            <a:r>
              <a:rPr lang="pt-BR" dirty="0"/>
              <a:t> intercalado em uma arquitetura </a:t>
            </a:r>
            <a:r>
              <a:rPr lang="pt-BR" dirty="0" err="1"/>
              <a:t>superescalar</a:t>
            </a:r>
            <a:r>
              <a:rPr lang="pt-BR" dirty="0"/>
              <a:t>.</a:t>
            </a:r>
          </a:p>
          <a:p>
            <a:r>
              <a:rPr lang="pt-BR" dirty="0"/>
              <a:t>.</a:t>
            </a:r>
          </a:p>
        </p:txBody>
      </p:sp>
      <p:sp>
        <p:nvSpPr>
          <p:cNvPr id="12" name="CaixaDeTexto 11">
            <a:extLst>
              <a:ext uri="{FF2B5EF4-FFF2-40B4-BE49-F238E27FC236}">
                <a16:creationId xmlns:a16="http://schemas.microsoft.com/office/drawing/2014/main" id="{9E70A497-7787-476A-8D1B-FD5D23615E58}"/>
              </a:ext>
            </a:extLst>
          </p:cNvPr>
          <p:cNvSpPr txBox="1"/>
          <p:nvPr/>
        </p:nvSpPr>
        <p:spPr>
          <a:xfrm>
            <a:off x="818606" y="5606586"/>
            <a:ext cx="10798628" cy="646331"/>
          </a:xfrm>
          <a:prstGeom prst="rect">
            <a:avLst/>
          </a:prstGeom>
          <a:noFill/>
        </p:spPr>
        <p:txBody>
          <a:bodyPr wrap="square" rtlCol="0">
            <a:spAutoFit/>
          </a:bodyPr>
          <a:lstStyle/>
          <a:p>
            <a:r>
              <a:rPr lang="pt-BR" b="1" dirty="0" err="1"/>
              <a:t>Multithread</a:t>
            </a:r>
            <a:r>
              <a:rPr lang="pt-BR" b="1" dirty="0"/>
              <a:t> bloqueado VLIW</a:t>
            </a:r>
            <a:r>
              <a:rPr lang="pt-BR" dirty="0"/>
              <a:t>: essa abordagem deveria fornecer eficácia semelhante àquela provida por </a:t>
            </a:r>
            <a:r>
              <a:rPr lang="pt-BR" dirty="0" err="1"/>
              <a:t>multithread</a:t>
            </a:r>
            <a:r>
              <a:rPr lang="pt-BR" dirty="0"/>
              <a:t> bloqueado em uma arquitetura </a:t>
            </a:r>
            <a:r>
              <a:rPr lang="pt-BR" dirty="0" err="1"/>
              <a:t>superescalar</a:t>
            </a:r>
            <a:endParaRPr lang="pt-BR" dirty="0"/>
          </a:p>
        </p:txBody>
      </p:sp>
    </p:spTree>
    <p:extLst>
      <p:ext uri="{BB962C8B-B14F-4D97-AF65-F5344CB8AC3E}">
        <p14:creationId xmlns:p14="http://schemas.microsoft.com/office/powerpoint/2010/main" val="141558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err="1"/>
              <a:t>Multithread</a:t>
            </a:r>
            <a:r>
              <a:rPr lang="pt-BR" sz="2800" dirty="0"/>
              <a:t> explícito</a:t>
            </a:r>
          </a:p>
        </p:txBody>
      </p:sp>
      <p:pic>
        <p:nvPicPr>
          <p:cNvPr id="4" name="Imagem 3">
            <a:extLst>
              <a:ext uri="{FF2B5EF4-FFF2-40B4-BE49-F238E27FC236}">
                <a16:creationId xmlns:a16="http://schemas.microsoft.com/office/drawing/2014/main" id="{265D443E-2017-4D51-BCCB-AF4B25CF42CB}"/>
              </a:ext>
            </a:extLst>
          </p:cNvPr>
          <p:cNvPicPr>
            <a:picLocks noChangeAspect="1"/>
          </p:cNvPicPr>
          <p:nvPr/>
        </p:nvPicPr>
        <p:blipFill>
          <a:blip r:embed="rId3"/>
          <a:stretch>
            <a:fillRect/>
          </a:stretch>
        </p:blipFill>
        <p:spPr>
          <a:xfrm>
            <a:off x="200296" y="1468560"/>
            <a:ext cx="6959827" cy="3920879"/>
          </a:xfrm>
          <a:prstGeom prst="rect">
            <a:avLst/>
          </a:prstGeom>
        </p:spPr>
      </p:pic>
      <p:sp>
        <p:nvSpPr>
          <p:cNvPr id="5" name="CaixaDeTexto 4">
            <a:extLst>
              <a:ext uri="{FF2B5EF4-FFF2-40B4-BE49-F238E27FC236}">
                <a16:creationId xmlns:a16="http://schemas.microsoft.com/office/drawing/2014/main" id="{A887662C-3E22-48A9-8A87-5D24165EC945}"/>
              </a:ext>
            </a:extLst>
          </p:cNvPr>
          <p:cNvSpPr txBox="1"/>
          <p:nvPr/>
        </p:nvSpPr>
        <p:spPr>
          <a:xfrm>
            <a:off x="6514011" y="1010193"/>
            <a:ext cx="5242561" cy="4247317"/>
          </a:xfrm>
          <a:prstGeom prst="rect">
            <a:avLst/>
          </a:prstGeom>
          <a:noFill/>
        </p:spPr>
        <p:txBody>
          <a:bodyPr wrap="square" rtlCol="0">
            <a:spAutoFit/>
          </a:bodyPr>
          <a:lstStyle/>
          <a:p>
            <a:r>
              <a:rPr lang="pt-BR" b="1" dirty="0" err="1"/>
              <a:t>Multithreading</a:t>
            </a:r>
            <a:r>
              <a:rPr lang="pt-BR" b="1" dirty="0"/>
              <a:t> simultâneo (SMT):. </a:t>
            </a:r>
            <a:r>
              <a:rPr lang="pt-BR" dirty="0"/>
              <a:t>Se um thread possui um alto grau de paralelismo em nível de instruções, ele pode, em alguns ciclos, ser capaz de preencher todas as janelas horizontais. Em outros ciclos, instruções de dois ou mais threads podem ser enviadas. Se threads suficientes estão ativos, em geral seria possível enviar um número máximo de instruções em cada ciclo, fornecendo um nível alto de eficiência.</a:t>
            </a:r>
          </a:p>
          <a:p>
            <a:endParaRPr lang="pt-BR" dirty="0"/>
          </a:p>
          <a:p>
            <a:r>
              <a:rPr lang="pt-BR" b="1" dirty="0"/>
              <a:t>Chip multiprocessador (</a:t>
            </a:r>
            <a:r>
              <a:rPr lang="pt-BR" b="1" dirty="0" err="1"/>
              <a:t>multicore</a:t>
            </a:r>
            <a:r>
              <a:rPr lang="pt-BR" b="1" dirty="0"/>
              <a:t>): </a:t>
            </a:r>
            <a:r>
              <a:rPr lang="pt-BR" dirty="0"/>
              <a:t>a Figura mostra um chip que contém quatro processadores, cada um tendo um processador </a:t>
            </a:r>
            <a:r>
              <a:rPr lang="pt-BR" dirty="0" err="1"/>
              <a:t>superescalar</a:t>
            </a:r>
            <a:r>
              <a:rPr lang="pt-BR" dirty="0"/>
              <a:t> de envio duplo. A cada processador é atribuído um thread, a partir do qual ele pode enviar até duas instruções por ciclo. </a:t>
            </a:r>
          </a:p>
        </p:txBody>
      </p:sp>
    </p:spTree>
    <p:extLst>
      <p:ext uri="{BB962C8B-B14F-4D97-AF65-F5344CB8AC3E}">
        <p14:creationId xmlns:p14="http://schemas.microsoft.com/office/powerpoint/2010/main" val="10422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err="1"/>
              <a:t>Multithread</a:t>
            </a:r>
            <a:r>
              <a:rPr lang="pt-BR" sz="2800" dirty="0"/>
              <a:t> explícito</a:t>
            </a:r>
          </a:p>
        </p:txBody>
      </p:sp>
      <p:pic>
        <p:nvPicPr>
          <p:cNvPr id="4" name="Imagem 3">
            <a:extLst>
              <a:ext uri="{FF2B5EF4-FFF2-40B4-BE49-F238E27FC236}">
                <a16:creationId xmlns:a16="http://schemas.microsoft.com/office/drawing/2014/main" id="{265D443E-2017-4D51-BCCB-AF4B25CF42CB}"/>
              </a:ext>
            </a:extLst>
          </p:cNvPr>
          <p:cNvPicPr>
            <a:picLocks noChangeAspect="1"/>
          </p:cNvPicPr>
          <p:nvPr/>
        </p:nvPicPr>
        <p:blipFill>
          <a:blip r:embed="rId3"/>
          <a:stretch>
            <a:fillRect/>
          </a:stretch>
        </p:blipFill>
        <p:spPr>
          <a:xfrm>
            <a:off x="200297" y="1468561"/>
            <a:ext cx="6312650" cy="3556286"/>
          </a:xfrm>
          <a:prstGeom prst="rect">
            <a:avLst/>
          </a:prstGeom>
        </p:spPr>
      </p:pic>
      <p:sp>
        <p:nvSpPr>
          <p:cNvPr id="5" name="CaixaDeTexto 4">
            <a:extLst>
              <a:ext uri="{FF2B5EF4-FFF2-40B4-BE49-F238E27FC236}">
                <a16:creationId xmlns:a16="http://schemas.microsoft.com/office/drawing/2014/main" id="{A887662C-3E22-48A9-8A87-5D24165EC945}"/>
              </a:ext>
            </a:extLst>
          </p:cNvPr>
          <p:cNvSpPr txBox="1"/>
          <p:nvPr/>
        </p:nvSpPr>
        <p:spPr>
          <a:xfrm>
            <a:off x="6235337" y="1010193"/>
            <a:ext cx="5521236" cy="4524315"/>
          </a:xfrm>
          <a:prstGeom prst="rect">
            <a:avLst/>
          </a:prstGeom>
          <a:noFill/>
        </p:spPr>
        <p:txBody>
          <a:bodyPr wrap="square" rtlCol="0">
            <a:spAutoFit/>
          </a:bodyPr>
          <a:lstStyle/>
          <a:p>
            <a:endParaRPr lang="pt-BR" dirty="0"/>
          </a:p>
          <a:p>
            <a:r>
              <a:rPr lang="pt-BR" dirty="0"/>
              <a:t>Comparando as figuras, vemos que um chip </a:t>
            </a:r>
            <a:r>
              <a:rPr lang="pt-BR" i="1" dirty="0" err="1"/>
              <a:t>multicore</a:t>
            </a:r>
            <a:r>
              <a:rPr lang="pt-BR" dirty="0"/>
              <a:t> com a mesma capacidade de envio de instruções de um SMT não pode alcançar o mesmo grau de paralelismo em nível de instruções. Isso ocorre porque o chip </a:t>
            </a:r>
            <a:r>
              <a:rPr lang="pt-BR" i="1" dirty="0" err="1"/>
              <a:t>multicore</a:t>
            </a:r>
            <a:r>
              <a:rPr lang="pt-BR" dirty="0"/>
              <a:t> não é capaz de esconder as latências pelo envio de instruções de outros threads. </a:t>
            </a:r>
          </a:p>
          <a:p>
            <a:r>
              <a:rPr lang="pt-BR" dirty="0"/>
              <a:t>Por outro lado, o chip </a:t>
            </a:r>
            <a:r>
              <a:rPr lang="pt-BR" i="1" dirty="0" err="1"/>
              <a:t>multicore</a:t>
            </a:r>
            <a:r>
              <a:rPr lang="pt-BR" dirty="0"/>
              <a:t> deve ter um desempenho melhor que um processador </a:t>
            </a:r>
            <a:r>
              <a:rPr lang="pt-BR" dirty="0" err="1"/>
              <a:t>superescalar</a:t>
            </a:r>
            <a:r>
              <a:rPr lang="pt-BR" dirty="0"/>
              <a:t> com a mesma capacidade de envio de instruções, porque as perdas horizontais serão maiores para o processador </a:t>
            </a:r>
            <a:r>
              <a:rPr lang="pt-BR" dirty="0" err="1"/>
              <a:t>superescalar</a:t>
            </a:r>
            <a:r>
              <a:rPr lang="pt-BR" dirty="0"/>
              <a:t>. Além disso, é possível usar </a:t>
            </a:r>
            <a:r>
              <a:rPr lang="pt-BR" i="1" dirty="0" err="1"/>
              <a:t>multithread</a:t>
            </a:r>
            <a:r>
              <a:rPr lang="pt-BR" dirty="0"/>
              <a:t> dentro de cada processador em um chip </a:t>
            </a:r>
            <a:r>
              <a:rPr lang="pt-BR" i="1" dirty="0" err="1"/>
              <a:t>multicore</a:t>
            </a:r>
            <a:r>
              <a:rPr lang="pt-BR" dirty="0"/>
              <a:t>, e isso é feito em algumas máquinas atuais. envio duplo. A cada processador é atribuído um thread, a partir do qual ele pode enviar até duas instruções por ciclo. </a:t>
            </a:r>
          </a:p>
        </p:txBody>
      </p:sp>
    </p:spTree>
    <p:extLst>
      <p:ext uri="{BB962C8B-B14F-4D97-AF65-F5344CB8AC3E}">
        <p14:creationId xmlns:p14="http://schemas.microsoft.com/office/powerpoint/2010/main" val="424031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78958"/>
            <a:ext cx="8240499" cy="415901"/>
          </a:xfrm>
        </p:spPr>
        <p:txBody>
          <a:bodyPr/>
          <a:lstStyle/>
          <a:p>
            <a:pPr algn="l"/>
            <a:r>
              <a:rPr lang="pt-BR" sz="2800" dirty="0"/>
              <a:t>Bibliografia</a:t>
            </a:r>
          </a:p>
        </p:txBody>
      </p:sp>
      <p:pic>
        <p:nvPicPr>
          <p:cNvPr id="5" name="Imagem 4">
            <a:extLst>
              <a:ext uri="{FF2B5EF4-FFF2-40B4-BE49-F238E27FC236}">
                <a16:creationId xmlns:a16="http://schemas.microsoft.com/office/drawing/2014/main" id="{3127CB77-CD34-4514-BF91-36AB90C0B565}"/>
              </a:ext>
            </a:extLst>
          </p:cNvPr>
          <p:cNvPicPr>
            <a:picLocks noChangeAspect="1"/>
          </p:cNvPicPr>
          <p:nvPr/>
        </p:nvPicPr>
        <p:blipFill>
          <a:blip r:embed="rId3"/>
          <a:stretch>
            <a:fillRect/>
          </a:stretch>
        </p:blipFill>
        <p:spPr>
          <a:xfrm>
            <a:off x="7593158" y="1145962"/>
            <a:ext cx="2940201" cy="4178515"/>
          </a:xfrm>
          <a:prstGeom prst="rect">
            <a:avLst/>
          </a:prstGeom>
        </p:spPr>
      </p:pic>
      <p:sp>
        <p:nvSpPr>
          <p:cNvPr id="6" name="CaixaDeTexto 5">
            <a:extLst>
              <a:ext uri="{FF2B5EF4-FFF2-40B4-BE49-F238E27FC236}">
                <a16:creationId xmlns:a16="http://schemas.microsoft.com/office/drawing/2014/main" id="{95F3919C-C3BD-472D-9E5C-C5F731E1D7ED}"/>
              </a:ext>
            </a:extLst>
          </p:cNvPr>
          <p:cNvSpPr txBox="1"/>
          <p:nvPr/>
        </p:nvSpPr>
        <p:spPr>
          <a:xfrm>
            <a:off x="859899" y="2131581"/>
            <a:ext cx="5516678" cy="1200329"/>
          </a:xfrm>
          <a:prstGeom prst="rect">
            <a:avLst/>
          </a:prstGeom>
          <a:noFill/>
        </p:spPr>
        <p:txBody>
          <a:bodyPr wrap="square" rtlCol="0">
            <a:spAutoFit/>
          </a:bodyPr>
          <a:lstStyle/>
          <a:p>
            <a:r>
              <a:rPr lang="pt-BR" cap="all" dirty="0" err="1"/>
              <a:t>Stallings</a:t>
            </a:r>
            <a:r>
              <a:rPr lang="pt-BR" dirty="0"/>
              <a:t>, William. </a:t>
            </a:r>
          </a:p>
          <a:p>
            <a:r>
              <a:rPr lang="pt-BR" b="1" dirty="0"/>
              <a:t>Computer </a:t>
            </a:r>
            <a:r>
              <a:rPr lang="pt-BR" b="1" dirty="0" err="1"/>
              <a:t>Architecture</a:t>
            </a:r>
            <a:r>
              <a:rPr lang="pt-BR" b="1" dirty="0"/>
              <a:t> </a:t>
            </a:r>
            <a:r>
              <a:rPr lang="pt-BR" b="1" dirty="0" err="1"/>
              <a:t>and</a:t>
            </a:r>
            <a:r>
              <a:rPr lang="pt-BR" b="1" dirty="0"/>
              <a:t> </a:t>
            </a:r>
            <a:r>
              <a:rPr lang="pt-BR" b="1" dirty="0" err="1"/>
              <a:t>Organization</a:t>
            </a:r>
            <a:r>
              <a:rPr lang="pt-BR" b="1" dirty="0"/>
              <a:t>:</a:t>
            </a:r>
          </a:p>
          <a:p>
            <a:r>
              <a:rPr lang="pt-BR" dirty="0" err="1"/>
              <a:t>Designing</a:t>
            </a:r>
            <a:r>
              <a:rPr lang="pt-BR" dirty="0"/>
              <a:t> for performance – 10.ed</a:t>
            </a:r>
          </a:p>
          <a:p>
            <a:r>
              <a:rPr lang="pt-BR" dirty="0"/>
              <a:t>Pearson. </a:t>
            </a:r>
            <a:r>
              <a:rPr lang="pt-BR" dirty="0" err="1"/>
              <a:t>Hoboke</a:t>
            </a:r>
            <a:r>
              <a:rPr lang="pt-BR" dirty="0"/>
              <a:t>, NJ - 2016</a:t>
            </a:r>
          </a:p>
        </p:txBody>
      </p:sp>
    </p:spTree>
    <p:extLst>
      <p:ext uri="{BB962C8B-B14F-4D97-AF65-F5344CB8AC3E}">
        <p14:creationId xmlns:p14="http://schemas.microsoft.com/office/powerpoint/2010/main" val="144580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err="1"/>
              <a:t>Multithreading</a:t>
            </a:r>
            <a:r>
              <a:rPr lang="pt-BR" sz="2800" dirty="0"/>
              <a:t> explícito - </a:t>
            </a:r>
            <a:r>
              <a:rPr lang="pt-BR" sz="2800" i="1" dirty="0"/>
              <a:t>pipeline</a:t>
            </a:r>
          </a:p>
        </p:txBody>
      </p:sp>
      <p:pic>
        <p:nvPicPr>
          <p:cNvPr id="5" name="Imagem 4">
            <a:extLst>
              <a:ext uri="{FF2B5EF4-FFF2-40B4-BE49-F238E27FC236}">
                <a16:creationId xmlns:a16="http://schemas.microsoft.com/office/drawing/2014/main" id="{6E8ECA8F-54DD-491A-8CC5-5A9FB7EF6626}"/>
              </a:ext>
            </a:extLst>
          </p:cNvPr>
          <p:cNvPicPr>
            <a:picLocks noChangeAspect="1"/>
          </p:cNvPicPr>
          <p:nvPr/>
        </p:nvPicPr>
        <p:blipFill>
          <a:blip r:embed="rId3"/>
          <a:stretch>
            <a:fillRect/>
          </a:stretch>
        </p:blipFill>
        <p:spPr>
          <a:xfrm>
            <a:off x="870733" y="1626129"/>
            <a:ext cx="4737003" cy="4511431"/>
          </a:xfrm>
          <a:prstGeom prst="rect">
            <a:avLst/>
          </a:prstGeom>
        </p:spPr>
      </p:pic>
      <p:pic>
        <p:nvPicPr>
          <p:cNvPr id="6" name="Imagem 5">
            <a:extLst>
              <a:ext uri="{FF2B5EF4-FFF2-40B4-BE49-F238E27FC236}">
                <a16:creationId xmlns:a16="http://schemas.microsoft.com/office/drawing/2014/main" id="{950BFA3E-020B-4E54-B15C-85A741A030E9}"/>
              </a:ext>
            </a:extLst>
          </p:cNvPr>
          <p:cNvPicPr>
            <a:picLocks noChangeAspect="1"/>
          </p:cNvPicPr>
          <p:nvPr/>
        </p:nvPicPr>
        <p:blipFill>
          <a:blip r:embed="rId4"/>
          <a:stretch>
            <a:fillRect/>
          </a:stretch>
        </p:blipFill>
        <p:spPr>
          <a:xfrm>
            <a:off x="6646195" y="2128721"/>
            <a:ext cx="4316342" cy="2060627"/>
          </a:xfrm>
          <a:prstGeom prst="rect">
            <a:avLst/>
          </a:prstGeom>
        </p:spPr>
      </p:pic>
    </p:spTree>
    <p:extLst>
      <p:ext uri="{BB962C8B-B14F-4D97-AF65-F5344CB8AC3E}">
        <p14:creationId xmlns:p14="http://schemas.microsoft.com/office/powerpoint/2010/main" val="183958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err="1"/>
              <a:t>Multithreading</a:t>
            </a:r>
            <a:r>
              <a:rPr lang="pt-BR" sz="2800" dirty="0"/>
              <a:t> explícito - </a:t>
            </a:r>
            <a:r>
              <a:rPr lang="pt-BR" sz="2800" i="1" dirty="0"/>
              <a:t>pipeline</a:t>
            </a:r>
          </a:p>
        </p:txBody>
      </p:sp>
      <p:pic>
        <p:nvPicPr>
          <p:cNvPr id="2" name="Imagem 1">
            <a:extLst>
              <a:ext uri="{FF2B5EF4-FFF2-40B4-BE49-F238E27FC236}">
                <a16:creationId xmlns:a16="http://schemas.microsoft.com/office/drawing/2014/main" id="{3BD87D07-DD15-404B-9455-990233D3BA63}"/>
              </a:ext>
            </a:extLst>
          </p:cNvPr>
          <p:cNvPicPr>
            <a:picLocks noChangeAspect="1"/>
          </p:cNvPicPr>
          <p:nvPr/>
        </p:nvPicPr>
        <p:blipFill>
          <a:blip r:embed="rId3"/>
          <a:stretch>
            <a:fillRect/>
          </a:stretch>
        </p:blipFill>
        <p:spPr>
          <a:xfrm>
            <a:off x="1453493" y="978195"/>
            <a:ext cx="9285013" cy="4901609"/>
          </a:xfrm>
          <a:prstGeom prst="rect">
            <a:avLst/>
          </a:prstGeom>
        </p:spPr>
      </p:pic>
    </p:spTree>
    <p:extLst>
      <p:ext uri="{BB962C8B-B14F-4D97-AF65-F5344CB8AC3E}">
        <p14:creationId xmlns:p14="http://schemas.microsoft.com/office/powerpoint/2010/main" val="391914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err="1"/>
              <a:t>Superescalar</a:t>
            </a:r>
            <a:endParaRPr lang="pt-BR" sz="2800" dirty="0"/>
          </a:p>
        </p:txBody>
      </p:sp>
      <p:sp>
        <p:nvSpPr>
          <p:cNvPr id="7" name="CaixaDeTexto 6">
            <a:extLst>
              <a:ext uri="{FF2B5EF4-FFF2-40B4-BE49-F238E27FC236}">
                <a16:creationId xmlns:a16="http://schemas.microsoft.com/office/drawing/2014/main" id="{F8F5AB34-D7B4-478A-90EB-D9D5AFB07715}"/>
              </a:ext>
            </a:extLst>
          </p:cNvPr>
          <p:cNvSpPr txBox="1"/>
          <p:nvPr/>
        </p:nvSpPr>
        <p:spPr>
          <a:xfrm>
            <a:off x="1079863" y="1201783"/>
            <a:ext cx="10293531" cy="4247317"/>
          </a:xfrm>
          <a:prstGeom prst="rect">
            <a:avLst/>
          </a:prstGeom>
          <a:noFill/>
        </p:spPr>
        <p:txBody>
          <a:bodyPr wrap="square" rtlCol="0">
            <a:spAutoFit/>
          </a:bodyPr>
          <a:lstStyle/>
          <a:p>
            <a:r>
              <a:rPr lang="pt-BR" dirty="0"/>
              <a:t>Uma implementação </a:t>
            </a:r>
            <a:r>
              <a:rPr lang="pt-BR" b="1" dirty="0" err="1"/>
              <a:t>superescala</a:t>
            </a:r>
            <a:r>
              <a:rPr lang="pt-BR" dirty="0" err="1"/>
              <a:t>r</a:t>
            </a:r>
            <a:r>
              <a:rPr lang="pt-BR" dirty="0"/>
              <a:t> de uma arquitetura de processador é aquela em que as instruções comuns — como aritméticas de inteiros e de pontos flutuantes, carregamento do valor da memória em um registrador, armazenamento do valor de um registrador na memória e desvios condicionais — podem ser iniciadas simultaneamente e executadas de modo independente. Tais implementações levantam uma série de questões complexas de projeto relacionadas ao pipeline de instruções.</a:t>
            </a:r>
          </a:p>
          <a:p>
            <a:endParaRPr lang="pt-BR" dirty="0"/>
          </a:p>
          <a:p>
            <a:r>
              <a:rPr lang="pt-BR" dirty="0"/>
              <a:t>O projeto </a:t>
            </a:r>
            <a:r>
              <a:rPr lang="pt-BR" dirty="0" err="1"/>
              <a:t>superescalar</a:t>
            </a:r>
            <a:r>
              <a:rPr lang="pt-BR" dirty="0"/>
              <a:t> chegou à cena pouco depois da arquitetura RISC. Apesar de a arquitetura do conjunto de instruções simplificada de uma máquina RISC levar, por si só, a técnicas </a:t>
            </a:r>
            <a:r>
              <a:rPr lang="pt-BR" dirty="0" err="1"/>
              <a:t>superescalares</a:t>
            </a:r>
            <a:r>
              <a:rPr lang="pt-BR" dirty="0"/>
              <a:t>, a abordagem </a:t>
            </a:r>
            <a:r>
              <a:rPr lang="pt-BR" dirty="0" err="1"/>
              <a:t>superescalar</a:t>
            </a:r>
            <a:r>
              <a:rPr lang="pt-BR" dirty="0"/>
              <a:t> pode ser usada tanto nas arquiteturas RISC como nas CISC.</a:t>
            </a:r>
          </a:p>
          <a:p>
            <a:endParaRPr lang="pt-BR" dirty="0"/>
          </a:p>
          <a:p>
            <a:r>
              <a:rPr lang="pt-BR" dirty="0"/>
              <a:t>Considerando que o período de espera para a chegada de máquinas RISC comerciais desde o início da verdadeira pesquisa RISC com o IBM 801 e o RISC I de Berkeley foi de sete ou oito anos, as primeiras máquinas </a:t>
            </a:r>
            <a:r>
              <a:rPr lang="pt-BR" dirty="0" err="1"/>
              <a:t>superescalares</a:t>
            </a:r>
            <a:r>
              <a:rPr lang="pt-BR" dirty="0"/>
              <a:t> se tornaram disponíveis comercialmente dentro de apenas um ou dois anos depois de inventado o termo </a:t>
            </a:r>
            <a:r>
              <a:rPr lang="pt-BR" dirty="0" err="1"/>
              <a:t>superescalar</a:t>
            </a:r>
            <a:r>
              <a:rPr lang="pt-BR" dirty="0"/>
              <a:t>. A abordagem </a:t>
            </a:r>
            <a:r>
              <a:rPr lang="pt-BR" dirty="0" err="1"/>
              <a:t>superescalar</a:t>
            </a:r>
            <a:r>
              <a:rPr lang="pt-BR" dirty="0"/>
              <a:t> se tornou agora o método padrão para implementação de microprocessadores de alto desempenho.</a:t>
            </a:r>
          </a:p>
        </p:txBody>
      </p:sp>
    </p:spTree>
    <p:extLst>
      <p:ext uri="{BB962C8B-B14F-4D97-AF65-F5344CB8AC3E}">
        <p14:creationId xmlns:p14="http://schemas.microsoft.com/office/powerpoint/2010/main" val="257385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err="1"/>
              <a:t>Multithreading</a:t>
            </a:r>
            <a:r>
              <a:rPr lang="pt-BR" sz="2800" dirty="0"/>
              <a:t> explícito</a:t>
            </a:r>
            <a:endParaRPr lang="pt-BR" sz="2800" i="1" dirty="0"/>
          </a:p>
        </p:txBody>
      </p:sp>
      <p:sp>
        <p:nvSpPr>
          <p:cNvPr id="4" name="CaixaDeTexto 3">
            <a:extLst>
              <a:ext uri="{FF2B5EF4-FFF2-40B4-BE49-F238E27FC236}">
                <a16:creationId xmlns:a16="http://schemas.microsoft.com/office/drawing/2014/main" id="{1C181565-B754-4434-917E-E49CC13B9A82}"/>
              </a:ext>
            </a:extLst>
          </p:cNvPr>
          <p:cNvSpPr txBox="1"/>
          <p:nvPr/>
        </p:nvSpPr>
        <p:spPr>
          <a:xfrm>
            <a:off x="1055439" y="1540645"/>
            <a:ext cx="10274411" cy="2951642"/>
          </a:xfrm>
          <a:prstGeom prst="rect">
            <a:avLst/>
          </a:prstGeom>
          <a:noFill/>
        </p:spPr>
        <p:txBody>
          <a:bodyPr wrap="square" rtlCol="0">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Um processador </a:t>
            </a:r>
            <a:r>
              <a:rPr kumimoji="0" lang="pt-BR" sz="1800" b="0" i="1"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multithread</a:t>
            </a:r>
            <a:r>
              <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deve permitir no mínimo um contador de programa separado para cada </a:t>
            </a:r>
            <a:r>
              <a:rPr kumimoji="0" lang="pt-BR" sz="18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thread</a:t>
            </a:r>
            <a:r>
              <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de execução a ser executado concorrentemente. Os projetos diferem em quantidade e tipo de hardware adicional usado para suportar a execução de threads concorrentes. Em geral, a busca de instruções ocorre na base do thread. O processador trata cada thread separadamente e pode usar uma série de técnicas para otimizar a execução de um </a:t>
            </a:r>
            <a:r>
              <a:rPr kumimoji="0" lang="pt-BR" sz="18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thread</a:t>
            </a:r>
            <a:r>
              <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incluindo previsão de desvio, renomeação de registradores e técnicas </a:t>
            </a:r>
            <a:r>
              <a:rPr kumimoji="0" lang="pt-BR" sz="18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superescalares</a:t>
            </a:r>
            <a:r>
              <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Dessa forma, alcança-se paralelismo em nível de </a:t>
            </a:r>
            <a:r>
              <a:rPr kumimoji="0" lang="pt-BR" sz="18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threads</a:t>
            </a:r>
            <a:r>
              <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 que pode proporcionar melhor desempenho quando casado com paralelismo em nível de instruções.</a:t>
            </a: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1295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err="1"/>
              <a:t>Multithread</a:t>
            </a:r>
            <a:r>
              <a:rPr lang="pt-BR" sz="2800" dirty="0"/>
              <a:t> explicito</a:t>
            </a:r>
          </a:p>
        </p:txBody>
      </p:sp>
      <p:sp>
        <p:nvSpPr>
          <p:cNvPr id="2" name="CaixaDeTexto 1">
            <a:extLst>
              <a:ext uri="{FF2B5EF4-FFF2-40B4-BE49-F238E27FC236}">
                <a16:creationId xmlns:a16="http://schemas.microsoft.com/office/drawing/2014/main" id="{28DFDD14-D2CD-4EE6-AA43-EE2EDB51107A}"/>
              </a:ext>
            </a:extLst>
          </p:cNvPr>
          <p:cNvSpPr txBox="1"/>
          <p:nvPr/>
        </p:nvSpPr>
        <p:spPr>
          <a:xfrm>
            <a:off x="777240" y="1473054"/>
            <a:ext cx="10881361" cy="3693319"/>
          </a:xfrm>
          <a:prstGeom prst="rect">
            <a:avLst/>
          </a:prstGeom>
          <a:noFill/>
        </p:spPr>
        <p:txBody>
          <a:bodyPr wrap="square" rtlCol="0">
            <a:spAutoFit/>
          </a:bodyPr>
          <a:lstStyle/>
          <a:p>
            <a:r>
              <a:rPr lang="pt-BR" dirty="0"/>
              <a:t>Em termos gerais, existem quatro abordagens principais para </a:t>
            </a:r>
            <a:r>
              <a:rPr lang="pt-BR" i="1" dirty="0" err="1"/>
              <a:t>multithreading</a:t>
            </a:r>
            <a:r>
              <a:rPr lang="pt-BR" dirty="0"/>
              <a:t>:</a:t>
            </a:r>
          </a:p>
          <a:p>
            <a:endParaRPr lang="pt-BR" dirty="0"/>
          </a:p>
          <a:p>
            <a:endParaRPr lang="pt-BR" dirty="0"/>
          </a:p>
          <a:p>
            <a:r>
              <a:rPr lang="pt-BR" b="1" dirty="0" err="1"/>
              <a:t>Multithreading</a:t>
            </a:r>
            <a:r>
              <a:rPr lang="pt-BR" b="1" dirty="0"/>
              <a:t> intercalado</a:t>
            </a:r>
            <a:r>
              <a:rPr lang="pt-BR" dirty="0"/>
              <a:t>: isso é conhecido também como </a:t>
            </a:r>
            <a:r>
              <a:rPr lang="pt-BR" i="1" dirty="0" err="1"/>
              <a:t>multithreading</a:t>
            </a:r>
            <a:r>
              <a:rPr lang="pt-BR" dirty="0"/>
              <a:t> de granularidade fina. O processador lida com dois ou mais contextos de </a:t>
            </a:r>
            <a:r>
              <a:rPr lang="pt-BR" i="1" dirty="0"/>
              <a:t>thread</a:t>
            </a:r>
            <a:r>
              <a:rPr lang="pt-BR" dirty="0"/>
              <a:t> ao mesmo tempo, trocando de um </a:t>
            </a:r>
            <a:r>
              <a:rPr lang="pt-BR" i="1" dirty="0"/>
              <a:t>thread</a:t>
            </a:r>
            <a:r>
              <a:rPr lang="pt-BR" dirty="0"/>
              <a:t> para outro a cada ciclo de </a:t>
            </a:r>
            <a:r>
              <a:rPr lang="pt-BR" i="1" dirty="0" err="1"/>
              <a:t>clock</a:t>
            </a:r>
            <a:r>
              <a:rPr lang="pt-BR" dirty="0"/>
              <a:t>. Se um </a:t>
            </a:r>
            <a:r>
              <a:rPr lang="pt-BR" i="1" dirty="0"/>
              <a:t>thread</a:t>
            </a:r>
            <a:r>
              <a:rPr lang="pt-BR" dirty="0"/>
              <a:t> é bloqueado por causa das dependências de dados ou latências de memória, ele é pulado e um </a:t>
            </a:r>
            <a:r>
              <a:rPr lang="pt-BR" i="1" dirty="0"/>
              <a:t>thread</a:t>
            </a:r>
            <a:r>
              <a:rPr lang="pt-BR" dirty="0"/>
              <a:t> pronto é executado.</a:t>
            </a:r>
          </a:p>
          <a:p>
            <a:endParaRPr lang="pt-BR" dirty="0"/>
          </a:p>
          <a:p>
            <a:endParaRPr lang="pt-BR" dirty="0"/>
          </a:p>
          <a:p>
            <a:r>
              <a:rPr lang="pt-BR" b="1" dirty="0" err="1"/>
              <a:t>Multithreading</a:t>
            </a:r>
            <a:r>
              <a:rPr lang="pt-BR" b="1" dirty="0"/>
              <a:t> bloqueado</a:t>
            </a:r>
            <a:r>
              <a:rPr lang="pt-BR" dirty="0"/>
              <a:t>: isso é conhecido também como </a:t>
            </a:r>
            <a:r>
              <a:rPr lang="pt-BR" i="1" dirty="0" err="1"/>
              <a:t>multithreading</a:t>
            </a:r>
            <a:r>
              <a:rPr lang="pt-BR" dirty="0"/>
              <a:t> de granularidade grossa. As instruções de um </a:t>
            </a:r>
            <a:r>
              <a:rPr lang="pt-BR" i="1" dirty="0"/>
              <a:t>thread</a:t>
            </a:r>
            <a:r>
              <a:rPr lang="pt-BR" dirty="0"/>
              <a:t> são executadas sucessivamente até que ocorra um evento que possa causar um atraso, como uma falha de cache. Esse evento induz uma troca para outro </a:t>
            </a:r>
            <a:r>
              <a:rPr lang="pt-BR" i="1" dirty="0"/>
              <a:t>thread</a:t>
            </a:r>
            <a:r>
              <a:rPr lang="pt-BR" dirty="0"/>
              <a:t>. Essa abordagem é eficiente em um processador iria parar o pipeline num evento de atraso como uma falha de cache.</a:t>
            </a:r>
          </a:p>
        </p:txBody>
      </p:sp>
    </p:spTree>
    <p:extLst>
      <p:ext uri="{BB962C8B-B14F-4D97-AF65-F5344CB8AC3E}">
        <p14:creationId xmlns:p14="http://schemas.microsoft.com/office/powerpoint/2010/main" val="216472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err="1"/>
              <a:t>Multithread</a:t>
            </a:r>
            <a:r>
              <a:rPr lang="pt-BR" sz="2800" dirty="0"/>
              <a:t> explicito</a:t>
            </a:r>
          </a:p>
        </p:txBody>
      </p:sp>
      <p:sp>
        <p:nvSpPr>
          <p:cNvPr id="2" name="CaixaDeTexto 1">
            <a:extLst>
              <a:ext uri="{FF2B5EF4-FFF2-40B4-BE49-F238E27FC236}">
                <a16:creationId xmlns:a16="http://schemas.microsoft.com/office/drawing/2014/main" id="{28DFDD14-D2CD-4EE6-AA43-EE2EDB51107A}"/>
              </a:ext>
            </a:extLst>
          </p:cNvPr>
          <p:cNvSpPr txBox="1"/>
          <p:nvPr/>
        </p:nvSpPr>
        <p:spPr>
          <a:xfrm>
            <a:off x="777240" y="1473054"/>
            <a:ext cx="10881361" cy="3416320"/>
          </a:xfrm>
          <a:prstGeom prst="rect">
            <a:avLst/>
          </a:prstGeom>
          <a:noFill/>
        </p:spPr>
        <p:txBody>
          <a:bodyPr wrap="square" rtlCol="0">
            <a:spAutoFit/>
          </a:bodyPr>
          <a:lstStyle/>
          <a:p>
            <a:r>
              <a:rPr lang="pt-BR" dirty="0"/>
              <a:t>Em termos gerais, existem quatro abordagens principais para </a:t>
            </a:r>
            <a:r>
              <a:rPr lang="pt-BR" dirty="0" err="1"/>
              <a:t>multithreading</a:t>
            </a:r>
            <a:r>
              <a:rPr lang="pt-BR" dirty="0"/>
              <a:t>:</a:t>
            </a:r>
          </a:p>
          <a:p>
            <a:endParaRPr lang="pt-BR" dirty="0"/>
          </a:p>
          <a:p>
            <a:endParaRPr lang="pt-BR" dirty="0"/>
          </a:p>
          <a:p>
            <a:r>
              <a:rPr lang="pt-BR" b="1" dirty="0" err="1"/>
              <a:t>Multithreading</a:t>
            </a:r>
            <a:r>
              <a:rPr lang="pt-BR" b="1" dirty="0"/>
              <a:t> simultâneo (SMT): </a:t>
            </a:r>
            <a:r>
              <a:rPr lang="pt-BR" dirty="0"/>
              <a:t>instruções são enviadas simultaneamente a partir de múltiplos threads para unidades de execução de um processador </a:t>
            </a:r>
            <a:r>
              <a:rPr lang="pt-BR" dirty="0" err="1"/>
              <a:t>superescalar</a:t>
            </a:r>
            <a:r>
              <a:rPr lang="pt-BR" dirty="0"/>
              <a:t>. Isso combina a capacidade de envio de instruções </a:t>
            </a:r>
            <a:r>
              <a:rPr lang="pt-BR" dirty="0" err="1"/>
              <a:t>superescalares</a:t>
            </a:r>
            <a:r>
              <a:rPr lang="pt-BR" dirty="0"/>
              <a:t> com o uso de múltiplos contextos de threads.</a:t>
            </a:r>
          </a:p>
          <a:p>
            <a:endParaRPr lang="pt-BR" dirty="0"/>
          </a:p>
          <a:p>
            <a:endParaRPr lang="pt-BR" dirty="0"/>
          </a:p>
          <a:p>
            <a:r>
              <a:rPr lang="pt-BR" b="1" dirty="0"/>
              <a:t>Chip multiprocessador</a:t>
            </a:r>
            <a:r>
              <a:rPr lang="pt-BR" dirty="0"/>
              <a:t>: nesse caso, o processador inteiro é replicado em um único chip e cada processador lida com threads separados. A vantagem dessa abordagem é que a área de lógica disponível em um chip é usada eficientemente sem depender da sempre crescente complexidade no projeto do pipeline. Isso é conhecido como </a:t>
            </a:r>
            <a:r>
              <a:rPr lang="pt-BR" dirty="0" err="1"/>
              <a:t>multicore</a:t>
            </a:r>
            <a:r>
              <a:rPr lang="pt-BR" dirty="0"/>
              <a:t>.</a:t>
            </a:r>
          </a:p>
        </p:txBody>
      </p:sp>
    </p:spTree>
    <p:extLst>
      <p:ext uri="{BB962C8B-B14F-4D97-AF65-F5344CB8AC3E}">
        <p14:creationId xmlns:p14="http://schemas.microsoft.com/office/powerpoint/2010/main" val="176506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err="1"/>
              <a:t>Multithread</a:t>
            </a:r>
            <a:r>
              <a:rPr lang="pt-BR" sz="2800" dirty="0"/>
              <a:t> explicito</a:t>
            </a:r>
          </a:p>
        </p:txBody>
      </p:sp>
      <p:sp>
        <p:nvSpPr>
          <p:cNvPr id="2" name="CaixaDeTexto 1">
            <a:extLst>
              <a:ext uri="{FF2B5EF4-FFF2-40B4-BE49-F238E27FC236}">
                <a16:creationId xmlns:a16="http://schemas.microsoft.com/office/drawing/2014/main" id="{28DFDD14-D2CD-4EE6-AA43-EE2EDB51107A}"/>
              </a:ext>
            </a:extLst>
          </p:cNvPr>
          <p:cNvSpPr txBox="1"/>
          <p:nvPr/>
        </p:nvSpPr>
        <p:spPr>
          <a:xfrm>
            <a:off x="777240" y="1473054"/>
            <a:ext cx="10881361" cy="2862322"/>
          </a:xfrm>
          <a:prstGeom prst="rect">
            <a:avLst/>
          </a:prstGeom>
          <a:noFill/>
        </p:spPr>
        <p:txBody>
          <a:bodyPr wrap="square" rtlCol="0">
            <a:spAutoFit/>
          </a:bodyPr>
          <a:lstStyle/>
          <a:p>
            <a:r>
              <a:rPr lang="pt-BR" dirty="0"/>
              <a:t>Para as duas primeiras abordagens, instruções de diferentes threads não são executadas simultaneamente. Em vez disso, o processador é capaz de trocar rapidamente de um thread para outro, usando um conjunto de registradores diferente e outra informação de contexto. Isso resulta em uma utilização melhor dos recursos de execução do processador e evita uma penalidade grande por causa das falhas de cache e outros eventos de latência.</a:t>
            </a:r>
          </a:p>
          <a:p>
            <a:endParaRPr lang="pt-BR" dirty="0"/>
          </a:p>
          <a:p>
            <a:r>
              <a:rPr lang="pt-BR" dirty="0"/>
              <a:t> A  abordagem SMT envolve a verdadeira execução simultânea de instruções de diferentes threads, usando recursos de execução replicados. Chips multiprocessadores possibilitam também execução simultânea de instruções de diferentes threads.</a:t>
            </a:r>
          </a:p>
          <a:p>
            <a:endParaRPr lang="pt-BR" dirty="0"/>
          </a:p>
          <a:p>
            <a:endParaRPr lang="pt-BR" dirty="0"/>
          </a:p>
        </p:txBody>
      </p:sp>
    </p:spTree>
    <p:extLst>
      <p:ext uri="{BB962C8B-B14F-4D97-AF65-F5344CB8AC3E}">
        <p14:creationId xmlns:p14="http://schemas.microsoft.com/office/powerpoint/2010/main" val="271263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415901"/>
          </a:xfrm>
        </p:spPr>
        <p:txBody>
          <a:bodyPr/>
          <a:lstStyle/>
          <a:p>
            <a:pPr algn="l"/>
            <a:r>
              <a:rPr lang="pt-BR" sz="2800" dirty="0" err="1"/>
              <a:t>Multithread</a:t>
            </a:r>
            <a:r>
              <a:rPr lang="pt-BR" sz="2800" dirty="0"/>
              <a:t> explicito</a:t>
            </a:r>
          </a:p>
        </p:txBody>
      </p:sp>
      <p:sp>
        <p:nvSpPr>
          <p:cNvPr id="2" name="CaixaDeTexto 1">
            <a:extLst>
              <a:ext uri="{FF2B5EF4-FFF2-40B4-BE49-F238E27FC236}">
                <a16:creationId xmlns:a16="http://schemas.microsoft.com/office/drawing/2014/main" id="{28DFDD14-D2CD-4EE6-AA43-EE2EDB51107A}"/>
              </a:ext>
            </a:extLst>
          </p:cNvPr>
          <p:cNvSpPr txBox="1"/>
          <p:nvPr/>
        </p:nvSpPr>
        <p:spPr>
          <a:xfrm>
            <a:off x="777240" y="1473054"/>
            <a:ext cx="10881361" cy="2862322"/>
          </a:xfrm>
          <a:prstGeom prst="rect">
            <a:avLst/>
          </a:prstGeom>
          <a:noFill/>
        </p:spPr>
        <p:txBody>
          <a:bodyPr wrap="square" rtlCol="0">
            <a:spAutoFit/>
          </a:bodyPr>
          <a:lstStyle/>
          <a:p>
            <a:r>
              <a:rPr lang="pt-BR" dirty="0"/>
              <a:t>As figuras seguintes ilustram algumas arquiteturas de pipeline possíveis, que envolvem </a:t>
            </a:r>
            <a:r>
              <a:rPr lang="pt-BR" dirty="0" err="1"/>
              <a:t>multithreading</a:t>
            </a:r>
            <a:r>
              <a:rPr lang="pt-BR" dirty="0"/>
              <a:t>, e as compara com as abordagens que não usam </a:t>
            </a:r>
            <a:r>
              <a:rPr lang="pt-BR" dirty="0" err="1"/>
              <a:t>multithreading</a:t>
            </a:r>
            <a:r>
              <a:rPr lang="pt-BR" dirty="0"/>
              <a:t>. </a:t>
            </a:r>
          </a:p>
          <a:p>
            <a:endParaRPr lang="pt-BR" dirty="0"/>
          </a:p>
          <a:p>
            <a:r>
              <a:rPr lang="pt-BR" dirty="0"/>
              <a:t>Cada linha horizontal representa uma janela (ou janelas ) de envio em potencial para um ciclo de execução único; ou seja, a largura de cada linha corresponde ao número máximo de instruções que podem ser emitidas em um único ciclo de </a:t>
            </a:r>
            <a:r>
              <a:rPr lang="pt-BR" dirty="0" err="1"/>
              <a:t>clock</a:t>
            </a:r>
            <a:r>
              <a:rPr lang="pt-BR" dirty="0"/>
              <a:t>. </a:t>
            </a:r>
          </a:p>
          <a:p>
            <a:endParaRPr lang="pt-BR" dirty="0"/>
          </a:p>
          <a:p>
            <a:r>
              <a:rPr lang="pt-BR" dirty="0"/>
              <a:t>A dimensão vertical representa a sequência de tempo de ciclos de clock.3 Uma janela vazia (sombreado) representa uma janela de execução não usada em um pipeline. Um no-</a:t>
            </a:r>
            <a:r>
              <a:rPr lang="pt-BR" dirty="0" err="1"/>
              <a:t>op</a:t>
            </a:r>
            <a:r>
              <a:rPr lang="pt-BR" dirty="0"/>
              <a:t> (no </a:t>
            </a:r>
            <a:r>
              <a:rPr lang="pt-BR" dirty="0" err="1"/>
              <a:t>operation</a:t>
            </a:r>
            <a:r>
              <a:rPr lang="pt-BR" dirty="0"/>
              <a:t>) é indicado por um N.</a:t>
            </a:r>
          </a:p>
          <a:p>
            <a:endParaRPr lang="pt-BR" dirty="0"/>
          </a:p>
        </p:txBody>
      </p:sp>
    </p:spTree>
    <p:extLst>
      <p:ext uri="{BB962C8B-B14F-4D97-AF65-F5344CB8AC3E}">
        <p14:creationId xmlns:p14="http://schemas.microsoft.com/office/powerpoint/2010/main" val="2974266272"/>
      </p:ext>
    </p:extLst>
  </p:cSld>
  <p:clrMapOvr>
    <a:masterClrMapping/>
  </p:clrMapOvr>
</p:sld>
</file>

<file path=ppt/theme/theme1.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1721</Words>
  <Application>Microsoft Office PowerPoint</Application>
  <PresentationFormat>Widescreen</PresentationFormat>
  <Paragraphs>123</Paragraphs>
  <Slides>16</Slides>
  <Notes>16</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16</vt:i4>
      </vt:variant>
    </vt:vector>
  </HeadingPairs>
  <TitlesOfParts>
    <vt:vector size="19" baseType="lpstr">
      <vt:lpstr>Arial</vt:lpstr>
      <vt:lpstr>Calibri</vt:lpstr>
      <vt:lpstr>1_Tema do Office</vt:lpstr>
      <vt:lpstr>Multithreading explícito</vt:lpstr>
      <vt:lpstr>Multithreading explícito - pipeline</vt:lpstr>
      <vt:lpstr>Multithreading explícito - pipeline</vt:lpstr>
      <vt:lpstr>Superescalar</vt:lpstr>
      <vt:lpstr>Multithreading explícito</vt:lpstr>
      <vt:lpstr>Multithread explicito</vt:lpstr>
      <vt:lpstr>Multithread explicito</vt:lpstr>
      <vt:lpstr>Multithread explicito</vt:lpstr>
      <vt:lpstr>Multithread explicito</vt:lpstr>
      <vt:lpstr>Multithread explicito</vt:lpstr>
      <vt:lpstr>Multithread explicito</vt:lpstr>
      <vt:lpstr>Multithread explicito</vt:lpstr>
      <vt:lpstr>Multithread explícito</vt:lpstr>
      <vt:lpstr>Multithread explícito</vt:lpstr>
      <vt:lpstr>Multithread explícito</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Cap Jose Anilto dos Anjos</dc:creator>
  <cp:lastModifiedBy>Cap Jose Anilto dos Anjos</cp:lastModifiedBy>
  <cp:revision>3</cp:revision>
  <dcterms:created xsi:type="dcterms:W3CDTF">2021-03-05T15:28:23Z</dcterms:created>
  <dcterms:modified xsi:type="dcterms:W3CDTF">2022-05-03T16:44:15Z</dcterms:modified>
</cp:coreProperties>
</file>