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17"/>
  </p:notesMasterIdLst>
  <p:sldIdLst>
    <p:sldId id="344" r:id="rId3"/>
    <p:sldId id="720" r:id="rId4"/>
    <p:sldId id="721" r:id="rId5"/>
    <p:sldId id="722" r:id="rId6"/>
    <p:sldId id="723" r:id="rId7"/>
    <p:sldId id="724" r:id="rId8"/>
    <p:sldId id="725" r:id="rId9"/>
    <p:sldId id="726" r:id="rId10"/>
    <p:sldId id="727" r:id="rId11"/>
    <p:sldId id="728" r:id="rId12"/>
    <p:sldId id="729" r:id="rId13"/>
    <p:sldId id="730" r:id="rId14"/>
    <p:sldId id="731" r:id="rId15"/>
    <p:sldId id="742" r:id="rId1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B118D2-9203-4A02-87C2-82D55E1314FF}" v="1" dt="2022-04-12T00:08:00.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6" autoAdjust="0"/>
    <p:restoredTop sz="94660"/>
  </p:normalViewPr>
  <p:slideViewPr>
    <p:cSldViewPr snapToGrid="0">
      <p:cViewPr varScale="1">
        <p:scale>
          <a:sx n="64" d="100"/>
          <a:sy n="64" d="100"/>
        </p:scale>
        <p:origin x="5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p Jose Anilto dos Anjos" userId="3e930d52b51543a5" providerId="LiveId" clId="{5BB118D2-9203-4A02-87C2-82D55E1314FF}"/>
    <pc:docChg chg="addSld delSld modSld delMainMaster">
      <pc:chgData name="Cap Jose Anilto dos Anjos" userId="3e930d52b51543a5" providerId="LiveId" clId="{5BB118D2-9203-4A02-87C2-82D55E1314FF}" dt="2022-04-12T00:09:44.467" v="68" actId="6549"/>
      <pc:docMkLst>
        <pc:docMk/>
      </pc:docMkLst>
      <pc:sldChg chg="del">
        <pc:chgData name="Cap Jose Anilto dos Anjos" userId="3e930d52b51543a5" providerId="LiveId" clId="{5BB118D2-9203-4A02-87C2-82D55E1314FF}" dt="2022-04-12T00:08:02.798" v="22" actId="47"/>
        <pc:sldMkLst>
          <pc:docMk/>
          <pc:sldMk cId="1248622327" sldId="256"/>
        </pc:sldMkLst>
      </pc:sldChg>
      <pc:sldChg chg="modSp add mod">
        <pc:chgData name="Cap Jose Anilto dos Anjos" userId="3e930d52b51543a5" providerId="LiveId" clId="{5BB118D2-9203-4A02-87C2-82D55E1314FF}" dt="2022-04-12T00:09:44.467" v="68" actId="6549"/>
        <pc:sldMkLst>
          <pc:docMk/>
          <pc:sldMk cId="3057340312" sldId="344"/>
        </pc:sldMkLst>
        <pc:spChg chg="mod">
          <ac:chgData name="Cap Jose Anilto dos Anjos" userId="3e930d52b51543a5" providerId="LiveId" clId="{5BB118D2-9203-4A02-87C2-82D55E1314FF}" dt="2022-04-12T00:08:41.082" v="39" actId="14100"/>
          <ac:spMkLst>
            <pc:docMk/>
            <pc:sldMk cId="3057340312" sldId="344"/>
            <ac:spMk id="8" creationId="{03B4C724-0776-4328-8F0A-B72DA1579537}"/>
          </ac:spMkLst>
        </pc:spChg>
        <pc:spChg chg="mod">
          <ac:chgData name="Cap Jose Anilto dos Anjos" userId="3e930d52b51543a5" providerId="LiveId" clId="{5BB118D2-9203-4A02-87C2-82D55E1314FF}" dt="2022-04-12T00:09:44.467" v="68" actId="6549"/>
          <ac:spMkLst>
            <pc:docMk/>
            <pc:sldMk cId="3057340312" sldId="344"/>
            <ac:spMk id="9" creationId="{2B6167FF-AD5E-41E4-8385-3024DC936CF2}"/>
          </ac:spMkLst>
        </pc:spChg>
      </pc:sldChg>
      <pc:sldChg chg="modSp mod">
        <pc:chgData name="Cap Jose Anilto dos Anjos" userId="3e930d52b51543a5" providerId="LiveId" clId="{5BB118D2-9203-4A02-87C2-82D55E1314FF}" dt="2022-04-03T21:26:02.476" v="20" actId="122"/>
        <pc:sldMkLst>
          <pc:docMk/>
          <pc:sldMk cId="3007566899" sldId="725"/>
        </pc:sldMkLst>
        <pc:spChg chg="mod">
          <ac:chgData name="Cap Jose Anilto dos Anjos" userId="3e930d52b51543a5" providerId="LiveId" clId="{5BB118D2-9203-4A02-87C2-82D55E1314FF}" dt="2022-04-03T21:26:02.476" v="20" actId="122"/>
          <ac:spMkLst>
            <pc:docMk/>
            <pc:sldMk cId="3007566899" sldId="725"/>
            <ac:spMk id="3" creationId="{00000000-0000-0000-0000-000000000000}"/>
          </ac:spMkLst>
        </pc:spChg>
      </pc:sldChg>
      <pc:sldMasterChg chg="del delSldLayout">
        <pc:chgData name="Cap Jose Anilto dos Anjos" userId="3e930d52b51543a5" providerId="LiveId" clId="{5BB118D2-9203-4A02-87C2-82D55E1314FF}" dt="2022-04-12T00:08:02.798" v="22" actId="47"/>
        <pc:sldMasterMkLst>
          <pc:docMk/>
          <pc:sldMasterMk cId="712919796" sldId="2147483648"/>
        </pc:sldMasterMkLst>
        <pc:sldLayoutChg chg="del">
          <pc:chgData name="Cap Jose Anilto dos Anjos" userId="3e930d52b51543a5" providerId="LiveId" clId="{5BB118D2-9203-4A02-87C2-82D55E1314FF}" dt="2022-04-12T00:08:02.798" v="22" actId="47"/>
          <pc:sldLayoutMkLst>
            <pc:docMk/>
            <pc:sldMasterMk cId="712919796" sldId="2147483648"/>
            <pc:sldLayoutMk cId="1880043422" sldId="2147483649"/>
          </pc:sldLayoutMkLst>
        </pc:sldLayoutChg>
        <pc:sldLayoutChg chg="del">
          <pc:chgData name="Cap Jose Anilto dos Anjos" userId="3e930d52b51543a5" providerId="LiveId" clId="{5BB118D2-9203-4A02-87C2-82D55E1314FF}" dt="2022-04-12T00:08:02.798" v="22" actId="47"/>
          <pc:sldLayoutMkLst>
            <pc:docMk/>
            <pc:sldMasterMk cId="712919796" sldId="2147483648"/>
            <pc:sldLayoutMk cId="3817858872" sldId="2147483650"/>
          </pc:sldLayoutMkLst>
        </pc:sldLayoutChg>
        <pc:sldLayoutChg chg="del">
          <pc:chgData name="Cap Jose Anilto dos Anjos" userId="3e930d52b51543a5" providerId="LiveId" clId="{5BB118D2-9203-4A02-87C2-82D55E1314FF}" dt="2022-04-12T00:08:02.798" v="22" actId="47"/>
          <pc:sldLayoutMkLst>
            <pc:docMk/>
            <pc:sldMasterMk cId="712919796" sldId="2147483648"/>
            <pc:sldLayoutMk cId="3136926027" sldId="2147483651"/>
          </pc:sldLayoutMkLst>
        </pc:sldLayoutChg>
        <pc:sldLayoutChg chg="del">
          <pc:chgData name="Cap Jose Anilto dos Anjos" userId="3e930d52b51543a5" providerId="LiveId" clId="{5BB118D2-9203-4A02-87C2-82D55E1314FF}" dt="2022-04-12T00:08:02.798" v="22" actId="47"/>
          <pc:sldLayoutMkLst>
            <pc:docMk/>
            <pc:sldMasterMk cId="712919796" sldId="2147483648"/>
            <pc:sldLayoutMk cId="1884130632" sldId="2147483652"/>
          </pc:sldLayoutMkLst>
        </pc:sldLayoutChg>
        <pc:sldLayoutChg chg="del">
          <pc:chgData name="Cap Jose Anilto dos Anjos" userId="3e930d52b51543a5" providerId="LiveId" clId="{5BB118D2-9203-4A02-87C2-82D55E1314FF}" dt="2022-04-12T00:08:02.798" v="22" actId="47"/>
          <pc:sldLayoutMkLst>
            <pc:docMk/>
            <pc:sldMasterMk cId="712919796" sldId="2147483648"/>
            <pc:sldLayoutMk cId="2885073109" sldId="2147483653"/>
          </pc:sldLayoutMkLst>
        </pc:sldLayoutChg>
        <pc:sldLayoutChg chg="del">
          <pc:chgData name="Cap Jose Anilto dos Anjos" userId="3e930d52b51543a5" providerId="LiveId" clId="{5BB118D2-9203-4A02-87C2-82D55E1314FF}" dt="2022-04-12T00:08:02.798" v="22" actId="47"/>
          <pc:sldLayoutMkLst>
            <pc:docMk/>
            <pc:sldMasterMk cId="712919796" sldId="2147483648"/>
            <pc:sldLayoutMk cId="942285766" sldId="2147483654"/>
          </pc:sldLayoutMkLst>
        </pc:sldLayoutChg>
        <pc:sldLayoutChg chg="del">
          <pc:chgData name="Cap Jose Anilto dos Anjos" userId="3e930d52b51543a5" providerId="LiveId" clId="{5BB118D2-9203-4A02-87C2-82D55E1314FF}" dt="2022-04-12T00:08:02.798" v="22" actId="47"/>
          <pc:sldLayoutMkLst>
            <pc:docMk/>
            <pc:sldMasterMk cId="712919796" sldId="2147483648"/>
            <pc:sldLayoutMk cId="3780255063" sldId="2147483655"/>
          </pc:sldLayoutMkLst>
        </pc:sldLayoutChg>
        <pc:sldLayoutChg chg="del">
          <pc:chgData name="Cap Jose Anilto dos Anjos" userId="3e930d52b51543a5" providerId="LiveId" clId="{5BB118D2-9203-4A02-87C2-82D55E1314FF}" dt="2022-04-12T00:08:02.798" v="22" actId="47"/>
          <pc:sldLayoutMkLst>
            <pc:docMk/>
            <pc:sldMasterMk cId="712919796" sldId="2147483648"/>
            <pc:sldLayoutMk cId="2912054195" sldId="2147483656"/>
          </pc:sldLayoutMkLst>
        </pc:sldLayoutChg>
        <pc:sldLayoutChg chg="del">
          <pc:chgData name="Cap Jose Anilto dos Anjos" userId="3e930d52b51543a5" providerId="LiveId" clId="{5BB118D2-9203-4A02-87C2-82D55E1314FF}" dt="2022-04-12T00:08:02.798" v="22" actId="47"/>
          <pc:sldLayoutMkLst>
            <pc:docMk/>
            <pc:sldMasterMk cId="712919796" sldId="2147483648"/>
            <pc:sldLayoutMk cId="2619242299" sldId="2147483657"/>
          </pc:sldLayoutMkLst>
        </pc:sldLayoutChg>
        <pc:sldLayoutChg chg="del">
          <pc:chgData name="Cap Jose Anilto dos Anjos" userId="3e930d52b51543a5" providerId="LiveId" clId="{5BB118D2-9203-4A02-87C2-82D55E1314FF}" dt="2022-04-12T00:08:02.798" v="22" actId="47"/>
          <pc:sldLayoutMkLst>
            <pc:docMk/>
            <pc:sldMasterMk cId="712919796" sldId="2147483648"/>
            <pc:sldLayoutMk cId="919218769" sldId="2147483658"/>
          </pc:sldLayoutMkLst>
        </pc:sldLayoutChg>
        <pc:sldLayoutChg chg="del">
          <pc:chgData name="Cap Jose Anilto dos Anjos" userId="3e930d52b51543a5" providerId="LiveId" clId="{5BB118D2-9203-4A02-87C2-82D55E1314FF}" dt="2022-04-12T00:08:02.798" v="22" actId="47"/>
          <pc:sldLayoutMkLst>
            <pc:docMk/>
            <pc:sldMasterMk cId="712919796" sldId="2147483648"/>
            <pc:sldLayoutMk cId="1422861980"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19E30B-E8FE-4007-8921-174A74B13F47}" type="datetimeFigureOut">
              <a:rPr lang="pt-BR" smtClean="0"/>
              <a:t>11/04/2022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DA784-8BD1-4228-8203-20515F6AA90A}" type="slidenum">
              <a:rPr lang="pt-BR" smtClean="0"/>
              <a:t>‹nº›</a:t>
            </a:fld>
            <a:endParaRPr lang="pt-BR"/>
          </a:p>
        </p:txBody>
      </p:sp>
    </p:spTree>
    <p:extLst>
      <p:ext uri="{BB962C8B-B14F-4D97-AF65-F5344CB8AC3E}">
        <p14:creationId xmlns:p14="http://schemas.microsoft.com/office/powerpoint/2010/main" val="3470270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0831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3397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8597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8285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008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5241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0560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2646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6185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5730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8101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6143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59238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apa">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p:cNvSpPr>
            <a:spLocks noGrp="1"/>
          </p:cNvSpPr>
          <p:nvPr>
            <p:ph type="ctrTitle"/>
          </p:nvPr>
        </p:nvSpPr>
        <p:spPr>
          <a:xfrm>
            <a:off x="5663952" y="1988840"/>
            <a:ext cx="6237716" cy="1767468"/>
          </a:xfrm>
        </p:spPr>
        <p:txBody>
          <a:bodyPr/>
          <a:lstStyle>
            <a:lvl1pPr algn="r">
              <a:defRPr sz="4800" b="1">
                <a:solidFill>
                  <a:schemeClr val="tx1">
                    <a:lumMod val="50000"/>
                    <a:lumOff val="50000"/>
                  </a:schemeClr>
                </a:solidFill>
                <a:latin typeface="+mj-lt"/>
              </a:defRPr>
            </a:lvl1pPr>
          </a:lstStyle>
          <a:p>
            <a:r>
              <a:rPr lang="pt-BR" dirty="0"/>
              <a:t>Clique para editar o estilo do título mestre</a:t>
            </a:r>
          </a:p>
        </p:txBody>
      </p:sp>
      <p:sp>
        <p:nvSpPr>
          <p:cNvPr id="7" name="Espaço Reservado para Texto 8"/>
          <p:cNvSpPr>
            <a:spLocks noGrp="1"/>
          </p:cNvSpPr>
          <p:nvPr>
            <p:ph type="body" sz="quarter" idx="10"/>
          </p:nvPr>
        </p:nvSpPr>
        <p:spPr>
          <a:xfrm>
            <a:off x="5663952" y="3738736"/>
            <a:ext cx="6237716" cy="914400"/>
          </a:xfrm>
        </p:spPr>
        <p:txBody>
          <a:bodyPr>
            <a:normAutofit/>
          </a:bodyPr>
          <a:lstStyle>
            <a:lvl1pPr marL="0" indent="0" algn="r">
              <a:buNone/>
              <a:defRPr sz="3200"/>
            </a:lvl1pPr>
            <a:lvl2pPr algn="r">
              <a:defRPr/>
            </a:lvl2pPr>
            <a:lvl3pPr algn="r">
              <a:defRPr/>
            </a:lvl3pPr>
            <a:lvl4pPr algn="r">
              <a:defRPr/>
            </a:lvl4pPr>
            <a:lvl5pPr algn="r">
              <a:defRPr/>
            </a:lvl5pPr>
          </a:lstStyle>
          <a:p>
            <a:pPr lvl="0"/>
            <a:endParaRPr lang="pt-BR" dirty="0"/>
          </a:p>
        </p:txBody>
      </p:sp>
    </p:spTree>
    <p:extLst>
      <p:ext uri="{BB962C8B-B14F-4D97-AF65-F5344CB8AC3E}">
        <p14:creationId xmlns:p14="http://schemas.microsoft.com/office/powerpoint/2010/main" val="1638233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údo">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4" name="Espaço Reservado para Título 1"/>
          <p:cNvSpPr>
            <a:spLocks noGrp="1"/>
          </p:cNvSpPr>
          <p:nvPr>
            <p:ph type="title"/>
          </p:nvPr>
        </p:nvSpPr>
        <p:spPr>
          <a:xfrm>
            <a:off x="479376" y="-27384"/>
            <a:ext cx="11403597" cy="1143000"/>
          </a:xfrm>
          <a:prstGeom prst="rect">
            <a:avLst/>
          </a:prstGeom>
        </p:spPr>
        <p:txBody>
          <a:bodyPr vert="horz" lIns="91440" tIns="45720" rIns="91440" bIns="45720" rtlCol="0" anchor="ctr">
            <a:noAutofit/>
          </a:bodyPr>
          <a:lstStyle>
            <a:lvl1pPr algn="r">
              <a:defRPr/>
            </a:lvl1pPr>
          </a:lstStyle>
          <a:p>
            <a:r>
              <a:rPr lang="pt-BR" dirty="0"/>
              <a:t>Clique para editar o estilo do título mestre</a:t>
            </a:r>
          </a:p>
        </p:txBody>
      </p:sp>
      <p:sp>
        <p:nvSpPr>
          <p:cNvPr id="6" name="Espaço Reservado para Número de Slide 5"/>
          <p:cNvSpPr>
            <a:spLocks noGrp="1"/>
          </p:cNvSpPr>
          <p:nvPr>
            <p:ph type="sldNum" sz="quarter" idx="12"/>
          </p:nvPr>
        </p:nvSpPr>
        <p:spPr>
          <a:xfrm>
            <a:off x="15811" y="6093296"/>
            <a:ext cx="1165920" cy="365125"/>
          </a:xfrm>
          <a:prstGeom prst="rect">
            <a:avLst/>
          </a:prstGeom>
        </p:spPr>
        <p:txBody>
          <a:bodyPr/>
          <a:lstStyle/>
          <a:p>
            <a:fld id="{B59D1C96-201E-446E-82ED-32B958B88878}" type="slidenum">
              <a:rPr lang="pt-BR" smtClean="0"/>
              <a:pPr/>
              <a:t>‹nº›</a:t>
            </a:fld>
            <a:endParaRPr lang="pt-BR" dirty="0"/>
          </a:p>
        </p:txBody>
      </p:sp>
    </p:spTree>
    <p:extLst>
      <p:ext uri="{BB962C8B-B14F-4D97-AF65-F5344CB8AC3E}">
        <p14:creationId xmlns:p14="http://schemas.microsoft.com/office/powerpoint/2010/main" val="2425445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echamento">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75452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echamento - 2">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68609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3576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21593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79376" y="44624"/>
            <a:ext cx="11403597" cy="1143000"/>
          </a:xfrm>
          <a:prstGeom prst="rect">
            <a:avLst/>
          </a:prstGeom>
        </p:spPr>
        <p:txBody>
          <a:bodyPr vert="horz" lIns="91440" tIns="45720" rIns="91440" bIns="45720" rtlCol="0" anchor="ctr">
            <a:noAutofit/>
          </a:bodyPr>
          <a:lstStyle/>
          <a:p>
            <a:r>
              <a:rPr lang="pt-BR" dirty="0"/>
              <a:t>Clique para editar o estilo do título mestre</a:t>
            </a:r>
          </a:p>
        </p:txBody>
      </p:sp>
      <p:sp>
        <p:nvSpPr>
          <p:cNvPr id="3" name="Espaço Reservado para Texto 2"/>
          <p:cNvSpPr>
            <a:spLocks noGrp="1"/>
          </p:cNvSpPr>
          <p:nvPr>
            <p:ph type="body" idx="1"/>
          </p:nvPr>
        </p:nvSpPr>
        <p:spPr>
          <a:xfrm>
            <a:off x="119336" y="1600201"/>
            <a:ext cx="11809312" cy="4709119"/>
          </a:xfrm>
          <a:prstGeom prst="rect">
            <a:avLst/>
          </a:prstGeom>
        </p:spPr>
        <p:txBody>
          <a:bodyPr vert="horz" lIns="91440" tIns="45720" rIns="91440" bIns="45720" rtlCol="0">
            <a:normAutofit/>
          </a:body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19086284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spcBef>
          <a:spcPct val="0"/>
        </a:spcBef>
        <a:buNone/>
        <a:defRPr sz="3600" b="1" kern="1200">
          <a:solidFill>
            <a:schemeClr val="tx1">
              <a:lumMod val="50000"/>
              <a:lumOff val="50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50000"/>
              <a:lumOff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50000"/>
              <a:lumOff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50000"/>
              <a:lumOff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50000"/>
              <a:lumOff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1895374"/>
      </p:ext>
    </p:extLst>
  </p:cSld>
  <p:clrMap bg1="lt1" tx1="dk1" bg2="lt2" tx2="dk2" accent1="accent1" accent2="accent2" accent3="accent3" accent4="accent4" accent5="accent5" accent6="accent6" hlink="hlink" folHlink="folHlink"/>
  <p:sldLayoutIdLst>
    <p:sldLayoutId id="2147483666" r:id="rId1"/>
    <p:sldLayoutId id="2147483667"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3965713" y="3986219"/>
            <a:ext cx="7850885" cy="1754326"/>
          </a:xfrm>
          <a:prstGeom prst="rect">
            <a:avLst/>
          </a:prstGeom>
          <a:noFill/>
        </p:spPr>
        <p:txBody>
          <a:bodyPr wrap="square"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err="1">
                <a:ln>
                  <a:noFill/>
                </a:ln>
                <a:solidFill>
                  <a:prstClr val="black"/>
                </a:solidFill>
                <a:effectLst/>
                <a:uLnTx/>
                <a:uFillTx/>
                <a:latin typeface="Calibri Light" panose="020F0302020204030204"/>
                <a:ea typeface="+mn-ea"/>
                <a:cs typeface="+mn-cs"/>
              </a:rPr>
              <a:t>Arquiteturas</a:t>
            </a:r>
            <a:r>
              <a:rPr kumimoji="0" lang="en-US" sz="5400" b="0" i="0" u="none" strike="noStrike" kern="1200" cap="none" spc="0" normalizeH="0" baseline="0" noProof="0" dirty="0">
                <a:ln>
                  <a:noFill/>
                </a:ln>
                <a:solidFill>
                  <a:prstClr val="black"/>
                </a:solidFill>
                <a:effectLst/>
                <a:uLnTx/>
                <a:uFillTx/>
                <a:latin typeface="Calibri Light" panose="020F0302020204030204"/>
                <a:ea typeface="+mn-ea"/>
                <a:cs typeface="+mn-cs"/>
              </a:rPr>
              <a:t>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err="1">
                <a:ln>
                  <a:noFill/>
                </a:ln>
                <a:solidFill>
                  <a:prstClr val="black"/>
                </a:solidFill>
                <a:effectLst/>
                <a:uLnTx/>
                <a:uFillTx/>
                <a:latin typeface="Calibri Light" panose="020F0302020204030204"/>
                <a:ea typeface="+mn-ea"/>
                <a:cs typeface="+mn-cs"/>
              </a:rPr>
              <a:t>Paralelas</a:t>
            </a:r>
            <a:r>
              <a:rPr kumimoji="0" lang="en-US" sz="5400" b="0" i="0" u="none" strike="noStrike" kern="1200" cap="none" spc="0" normalizeH="0" baseline="0" noProof="0" dirty="0">
                <a:ln>
                  <a:noFill/>
                </a:ln>
                <a:solidFill>
                  <a:prstClr val="black"/>
                </a:solidFill>
                <a:effectLst/>
                <a:uLnTx/>
                <a:uFillTx/>
                <a:latin typeface="Calibri Light" panose="020F0302020204030204"/>
                <a:ea typeface="+mn-ea"/>
                <a:cs typeface="+mn-cs"/>
              </a:rPr>
              <a:t> e </a:t>
            </a:r>
            <a:r>
              <a:rPr kumimoji="0" lang="en-US" sz="5400" b="0" i="0" u="none" strike="noStrike" kern="1200" cap="none" spc="0" normalizeH="0" baseline="0" noProof="0" dirty="0" err="1">
                <a:ln>
                  <a:noFill/>
                </a:ln>
                <a:solidFill>
                  <a:prstClr val="black"/>
                </a:solidFill>
                <a:effectLst/>
                <a:uLnTx/>
                <a:uFillTx/>
                <a:latin typeface="Calibri Light" panose="020F0302020204030204"/>
                <a:ea typeface="+mn-ea"/>
                <a:cs typeface="+mn-cs"/>
              </a:rPr>
              <a:t>Distribuídas</a:t>
            </a:r>
            <a:endParaRPr kumimoji="0" lang="ko-KR" altLang="en-US" sz="5400" b="0" i="0" u="none" strike="noStrike" kern="1200" cap="none" spc="0" normalizeH="0" baseline="0" noProof="0" dirty="0">
              <a:ln>
                <a:noFill/>
              </a:ln>
              <a:solidFill>
                <a:prstClr val="black"/>
              </a:solidFill>
              <a:effectLst/>
              <a:uLnTx/>
              <a:uFillTx/>
              <a:latin typeface="Calibri Light" panose="020F0302020204030204"/>
              <a:ea typeface="맑은 고딕" panose="020B0503020000020004" pitchFamily="34" charset="-127"/>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4512365" y="5740545"/>
            <a:ext cx="7304164" cy="830997"/>
          </a:xfrm>
          <a:prstGeom prst="rect">
            <a:avLst/>
          </a:prstGeom>
          <a:noFill/>
        </p:spPr>
        <p:txBody>
          <a:bodyPr wrap="square"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ko-KR" sz="4800" b="1" i="0" u="none" strike="noStrike" kern="1200" cap="none" spc="0" normalizeH="0" baseline="0" noProof="0">
                <a:ln>
                  <a:noFill/>
                </a:ln>
                <a:solidFill>
                  <a:prstClr val="black"/>
                </a:solidFill>
                <a:effectLst/>
                <a:uLnTx/>
                <a:uFillTx/>
                <a:latin typeface="Calibri" panose="020F0502020204030204"/>
                <a:ea typeface="맑은 고딕" panose="020B0503020000020004" pitchFamily="34" charset="-127"/>
                <a:cs typeface="Arial" pitchFamily="34" charset="0"/>
              </a:rPr>
              <a:t>Symmetric </a:t>
            </a:r>
            <a:r>
              <a:rPr kumimoji="0" lang="en-US" altLang="ko-KR" sz="4800" b="1" i="0" u="none" strike="noStrike" kern="1200" cap="none" spc="0" normalizeH="0" baseline="0" noProof="0" dirty="0" err="1">
                <a:ln>
                  <a:noFill/>
                </a:ln>
                <a:solidFill>
                  <a:prstClr val="black"/>
                </a:solidFill>
                <a:effectLst/>
                <a:uLnTx/>
                <a:uFillTx/>
                <a:latin typeface="Calibri" panose="020F0502020204030204"/>
                <a:ea typeface="맑은 고딕" panose="020B0503020000020004" pitchFamily="34" charset="-127"/>
                <a:cs typeface="Arial" pitchFamily="34" charset="0"/>
              </a:rPr>
              <a:t>MultiProcessor</a:t>
            </a:r>
            <a:endParaRPr kumimoji="0" lang="ko-KR" altLang="en-US" sz="4800" b="1"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Arial" pitchFamily="34" charset="0"/>
            </a:endParaRPr>
          </a:p>
        </p:txBody>
      </p:sp>
      <p:pic>
        <p:nvPicPr>
          <p:cNvPr id="5" name="Imagem 4" descr="Logotipo, nome da empresa&#10;&#10;Descrição gerada automaticamente">
            <a:extLst>
              <a:ext uri="{FF2B5EF4-FFF2-40B4-BE49-F238E27FC236}">
                <a16:creationId xmlns:a16="http://schemas.microsoft.com/office/drawing/2014/main" id="{6B2F3E17-B837-48CB-8DDF-C7678913B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0251" y="0"/>
            <a:ext cx="2981325" cy="1533525"/>
          </a:xfrm>
          <a:prstGeom prst="rect">
            <a:avLst/>
          </a:prstGeom>
        </p:spPr>
      </p:pic>
    </p:spTree>
    <p:extLst>
      <p:ext uri="{BB962C8B-B14F-4D97-AF65-F5344CB8AC3E}">
        <p14:creationId xmlns:p14="http://schemas.microsoft.com/office/powerpoint/2010/main" val="3057340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415901"/>
          </a:xfrm>
        </p:spPr>
        <p:txBody>
          <a:bodyPr/>
          <a:lstStyle/>
          <a:p>
            <a:pPr algn="l"/>
            <a:r>
              <a:rPr lang="pt-BR" sz="2800" dirty="0"/>
              <a:t>Arquiteturas Paralelas – a taxonomia de Flynn</a:t>
            </a:r>
          </a:p>
        </p:txBody>
      </p:sp>
      <p:sp>
        <p:nvSpPr>
          <p:cNvPr id="6" name="CaixaDeTexto 5">
            <a:extLst>
              <a:ext uri="{FF2B5EF4-FFF2-40B4-BE49-F238E27FC236}">
                <a16:creationId xmlns:a16="http://schemas.microsoft.com/office/drawing/2014/main" id="{BDBCEE42-F0C6-4EED-9CBB-F20CC8062825}"/>
              </a:ext>
            </a:extLst>
          </p:cNvPr>
          <p:cNvSpPr txBox="1"/>
          <p:nvPr/>
        </p:nvSpPr>
        <p:spPr>
          <a:xfrm>
            <a:off x="8193266" y="2505669"/>
            <a:ext cx="3433541" cy="2308324"/>
          </a:xfrm>
          <a:prstGeom prst="rect">
            <a:avLst/>
          </a:prstGeom>
          <a:solidFill>
            <a:srgbClr val="FFFFCC"/>
          </a:solidFill>
          <a:ln>
            <a:solidFill>
              <a:schemeClr val="accent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O barramento consiste 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1800" b="1" i="0" u="none" strike="noStrike" kern="1200" cap="none" spc="0" normalizeH="0" baseline="0" noProof="0" dirty="0">
                <a:ln>
                  <a:noFill/>
                </a:ln>
                <a:solidFill>
                  <a:prstClr val="black"/>
                </a:solidFill>
                <a:effectLst/>
                <a:uLnTx/>
                <a:uFillTx/>
                <a:latin typeface="Calibri"/>
                <a:ea typeface="+mn-ea"/>
                <a:cs typeface="+mn-cs"/>
              </a:rPr>
              <a:t>Linhas de controle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1800" b="1"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1800" b="1" i="0" u="none" strike="noStrike" kern="1200" cap="none" spc="0" normalizeH="0" baseline="0" noProof="0" dirty="0">
                <a:ln>
                  <a:noFill/>
                </a:ln>
                <a:solidFill>
                  <a:prstClr val="black"/>
                </a:solidFill>
                <a:effectLst/>
                <a:uLnTx/>
                <a:uFillTx/>
                <a:latin typeface="Calibri"/>
                <a:ea typeface="+mn-ea"/>
                <a:cs typeface="+mn-cs"/>
              </a:rPr>
              <a:t>Linhas de endereços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1800" b="1" i="0" u="none" strike="noStrike" kern="1200" cap="none" spc="0" normalizeH="0" baseline="0" noProof="0" dirty="0">
                <a:ln>
                  <a:noFill/>
                </a:ln>
                <a:solidFill>
                  <a:prstClr val="black"/>
                </a:solidFill>
                <a:effectLst/>
                <a:uLnTx/>
                <a:uFillTx/>
                <a:latin typeface="Calibri"/>
                <a:ea typeface="+mn-ea"/>
                <a:cs typeface="+mn-cs"/>
              </a:rPr>
              <a:t>Linhas de Dados</a:t>
            </a:r>
            <a:r>
              <a:rPr kumimoji="0" lang="pt-BR" sz="1800" b="0" i="0" u="none" strike="noStrike" kern="1200" cap="none" spc="0" normalizeH="0" baseline="0" noProof="0" dirty="0">
                <a:ln>
                  <a:noFill/>
                </a:ln>
                <a:solidFill>
                  <a:prstClr val="black"/>
                </a:solidFill>
                <a:effectLst/>
                <a:uLnTx/>
                <a:uFillTx/>
                <a:latin typeface="Calibri"/>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4" name="Imagem 3">
            <a:extLst>
              <a:ext uri="{FF2B5EF4-FFF2-40B4-BE49-F238E27FC236}">
                <a16:creationId xmlns:a16="http://schemas.microsoft.com/office/drawing/2014/main" id="{7CCC218F-F316-44C1-8EE1-EAE728F7DB45}"/>
              </a:ext>
            </a:extLst>
          </p:cNvPr>
          <p:cNvPicPr>
            <a:picLocks noChangeAspect="1"/>
          </p:cNvPicPr>
          <p:nvPr/>
        </p:nvPicPr>
        <p:blipFill>
          <a:blip r:embed="rId3"/>
          <a:stretch>
            <a:fillRect/>
          </a:stretch>
        </p:blipFill>
        <p:spPr>
          <a:xfrm>
            <a:off x="1158070" y="1370922"/>
            <a:ext cx="6556801" cy="4938398"/>
          </a:xfrm>
          <a:prstGeom prst="rect">
            <a:avLst/>
          </a:prstGeom>
        </p:spPr>
      </p:pic>
    </p:spTree>
    <p:extLst>
      <p:ext uri="{BB962C8B-B14F-4D97-AF65-F5344CB8AC3E}">
        <p14:creationId xmlns:p14="http://schemas.microsoft.com/office/powerpoint/2010/main" val="258713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415901"/>
          </a:xfrm>
        </p:spPr>
        <p:txBody>
          <a:bodyPr/>
          <a:lstStyle/>
          <a:p>
            <a:pPr algn="l"/>
            <a:r>
              <a:rPr lang="pt-BR" sz="2800" dirty="0"/>
              <a:t>Arquiteturas Paralelas – Multiprocessador</a:t>
            </a:r>
          </a:p>
        </p:txBody>
      </p:sp>
      <p:sp>
        <p:nvSpPr>
          <p:cNvPr id="4" name="CaixaDeTexto 3">
            <a:extLst>
              <a:ext uri="{FF2B5EF4-FFF2-40B4-BE49-F238E27FC236}">
                <a16:creationId xmlns:a16="http://schemas.microsoft.com/office/drawing/2014/main" id="{CC6973CC-75AA-47FB-86CF-0232DB62C9E9}"/>
              </a:ext>
            </a:extLst>
          </p:cNvPr>
          <p:cNvSpPr txBox="1"/>
          <p:nvPr/>
        </p:nvSpPr>
        <p:spPr>
          <a:xfrm>
            <a:off x="944679" y="1501797"/>
            <a:ext cx="10573128" cy="397031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Para facilitar as transferências DMA (Direct </a:t>
            </a:r>
            <a:r>
              <a:rPr kumimoji="0" lang="pt-BR" sz="1800" b="0" i="0" u="none" strike="noStrike" kern="1200" cap="none" spc="0" normalizeH="0" baseline="0" noProof="0" dirty="0" err="1">
                <a:ln>
                  <a:noFill/>
                </a:ln>
                <a:solidFill>
                  <a:prstClr val="black"/>
                </a:solidFill>
                <a:effectLst/>
                <a:uLnTx/>
                <a:uFillTx/>
                <a:latin typeface="Calibri"/>
                <a:ea typeface="+mn-ea"/>
                <a:cs typeface="+mn-cs"/>
              </a:rPr>
              <a:t>Memory</a:t>
            </a:r>
            <a:r>
              <a:rPr kumimoji="0" lang="pt-BR" sz="1800" b="0" i="0" u="none" strike="noStrike" kern="1200" cap="none" spc="0" normalizeH="0" baseline="0" noProof="0" dirty="0">
                <a:ln>
                  <a:noFill/>
                </a:ln>
                <a:solidFill>
                  <a:prstClr val="black"/>
                </a:solidFill>
                <a:effectLst/>
                <a:uLnTx/>
                <a:uFillTx/>
                <a:latin typeface="Calibri"/>
                <a:ea typeface="+mn-ea"/>
                <a:cs typeface="+mn-cs"/>
              </a:rPr>
              <a:t> Access) dos subsistemas de E/S para os processadores, as seguintes características são fornecidas: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1800" b="1" i="0" u="none" strike="noStrike" kern="1200" cap="none" spc="0" normalizeH="0" baseline="0" noProof="0" dirty="0">
                <a:ln>
                  <a:noFill/>
                </a:ln>
                <a:solidFill>
                  <a:prstClr val="black"/>
                </a:solidFill>
                <a:effectLst/>
                <a:uLnTx/>
                <a:uFillTx/>
                <a:latin typeface="Calibri"/>
                <a:ea typeface="+mn-ea"/>
                <a:cs typeface="+mn-cs"/>
              </a:rPr>
              <a:t>Endereçamento</a:t>
            </a:r>
            <a:r>
              <a:rPr kumimoji="0" lang="pt-BR" sz="1800" b="0" i="0" u="none" strike="noStrike" kern="1200" cap="none" spc="0" normalizeH="0" baseline="0" noProof="0" dirty="0">
                <a:ln>
                  <a:noFill/>
                </a:ln>
                <a:solidFill>
                  <a:prstClr val="black"/>
                </a:solidFill>
                <a:effectLst/>
                <a:uLnTx/>
                <a:uFillTx/>
                <a:latin typeface="Calibri"/>
                <a:ea typeface="+mn-ea"/>
                <a:cs typeface="+mn-cs"/>
              </a:rPr>
              <a:t>: Deve ser possível distinguir os módulos no bus para determinar a fonte e o destino dos dados.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1800" b="1" i="0" u="none" strike="noStrike" kern="1200" cap="none" spc="0" normalizeH="0" baseline="0" noProof="0" dirty="0">
                <a:ln>
                  <a:noFill/>
                </a:ln>
                <a:solidFill>
                  <a:prstClr val="black"/>
                </a:solidFill>
                <a:effectLst/>
                <a:uLnTx/>
                <a:uFillTx/>
                <a:latin typeface="Calibri"/>
                <a:ea typeface="+mn-ea"/>
                <a:cs typeface="+mn-cs"/>
              </a:rPr>
              <a:t>Arbitragem</a:t>
            </a:r>
            <a:r>
              <a:rPr kumimoji="0" lang="pt-BR" sz="1800" b="0" i="0" u="none" strike="noStrike" kern="1200" cap="none" spc="0" normalizeH="0" baseline="0" noProof="0" dirty="0">
                <a:ln>
                  <a:noFill/>
                </a:ln>
                <a:solidFill>
                  <a:prstClr val="black"/>
                </a:solidFill>
                <a:effectLst/>
                <a:uLnTx/>
                <a:uFillTx/>
                <a:latin typeface="Calibri"/>
                <a:ea typeface="+mn-ea"/>
                <a:cs typeface="+mn-cs"/>
              </a:rPr>
              <a:t>: Qualquer módulo de E/S pode temporariamente funcionar como "mestre". Um mecanismo é fornecido para arbitrar pedidos concorrentes de controle de bus, utilizando alguns tipo de esquema de prioridade.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1800" b="1" i="0" u="none" strike="noStrike" kern="1200" cap="none" spc="0" normalizeH="0" baseline="0" noProof="0" dirty="0">
                <a:ln>
                  <a:noFill/>
                </a:ln>
                <a:solidFill>
                  <a:prstClr val="black"/>
                </a:solidFill>
                <a:effectLst/>
                <a:uLnTx/>
                <a:uFillTx/>
                <a:latin typeface="Calibri"/>
                <a:ea typeface="+mn-ea"/>
                <a:cs typeface="+mn-cs"/>
              </a:rPr>
              <a:t>Tempo  compartilhado</a:t>
            </a:r>
            <a:r>
              <a:rPr kumimoji="0" lang="pt-BR" sz="1800" b="0" i="0" u="none" strike="noStrike" kern="1200" cap="none" spc="0" normalizeH="0" baseline="0" noProof="0" dirty="0">
                <a:ln>
                  <a:noFill/>
                </a:ln>
                <a:solidFill>
                  <a:prstClr val="black"/>
                </a:solidFill>
                <a:effectLst/>
                <a:uLnTx/>
                <a:uFillTx/>
                <a:latin typeface="Calibri"/>
                <a:ea typeface="+mn-ea"/>
                <a:cs typeface="+mn-cs"/>
              </a:rPr>
              <a:t>: Quando um módulo está controlando o barramento, os outros módulos são bloqueados e devem, se necessário, suspender a operação até que o acesso ao bus seja liberado.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11705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415901"/>
          </a:xfrm>
        </p:spPr>
        <p:txBody>
          <a:bodyPr/>
          <a:lstStyle/>
          <a:p>
            <a:pPr algn="l"/>
            <a:r>
              <a:rPr lang="pt-BR" sz="2800" dirty="0"/>
              <a:t>Arquiteturas Paralelas – Multiprocessador</a:t>
            </a:r>
          </a:p>
        </p:txBody>
      </p:sp>
      <p:sp>
        <p:nvSpPr>
          <p:cNvPr id="4" name="CaixaDeTexto 3">
            <a:extLst>
              <a:ext uri="{FF2B5EF4-FFF2-40B4-BE49-F238E27FC236}">
                <a16:creationId xmlns:a16="http://schemas.microsoft.com/office/drawing/2014/main" id="{CC6973CC-75AA-47FB-86CF-0232DB62C9E9}"/>
              </a:ext>
            </a:extLst>
          </p:cNvPr>
          <p:cNvSpPr txBox="1"/>
          <p:nvPr/>
        </p:nvSpPr>
        <p:spPr>
          <a:xfrm>
            <a:off x="914401" y="1338295"/>
            <a:ext cx="10573128" cy="341632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A organização do barramento tem várias características atraentes: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1800" b="1" i="0" u="none" strike="noStrike" kern="1200" cap="none" spc="0" normalizeH="0" baseline="0" noProof="0" dirty="0">
                <a:ln>
                  <a:noFill/>
                </a:ln>
                <a:solidFill>
                  <a:prstClr val="black"/>
                </a:solidFill>
                <a:effectLst/>
                <a:uLnTx/>
                <a:uFillTx/>
                <a:latin typeface="Calibri"/>
                <a:ea typeface="+mn-ea"/>
                <a:cs typeface="+mn-cs"/>
              </a:rPr>
              <a:t>Simplicidade</a:t>
            </a:r>
            <a:r>
              <a:rPr kumimoji="0" lang="pt-BR" sz="1800" b="0" i="0" u="none" strike="noStrike" kern="1200" cap="none" spc="0" normalizeH="0" baseline="0" noProof="0" dirty="0">
                <a:ln>
                  <a:noFill/>
                </a:ln>
                <a:solidFill>
                  <a:prstClr val="black"/>
                </a:solidFill>
                <a:effectLst/>
                <a:uLnTx/>
                <a:uFillTx/>
                <a:latin typeface="Calibri"/>
                <a:ea typeface="+mn-ea"/>
                <a:cs typeface="+mn-cs"/>
              </a:rPr>
              <a:t>: Esta é a abordagem mais simples para a organização de multiprocessadores. A interface física e o endereçamento, a arbitragem e a lógica do tempo compartilhado de cada processador permanece o mesmo que em sistema de um único processador.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1800" b="1" i="0" u="none" strike="noStrike" kern="1200" cap="none" spc="0" normalizeH="0" baseline="0" noProof="0" dirty="0">
                <a:ln>
                  <a:noFill/>
                </a:ln>
                <a:solidFill>
                  <a:prstClr val="black"/>
                </a:solidFill>
                <a:effectLst/>
                <a:uLnTx/>
                <a:uFillTx/>
                <a:latin typeface="Calibri"/>
                <a:ea typeface="+mn-ea"/>
                <a:cs typeface="+mn-cs"/>
              </a:rPr>
              <a:t>Flexibilidade</a:t>
            </a:r>
            <a:r>
              <a:rPr kumimoji="0" lang="pt-BR" sz="1800" b="0" i="0" u="none" strike="noStrike" kern="1200" cap="none" spc="0" normalizeH="0" baseline="0" noProof="0" dirty="0">
                <a:ln>
                  <a:noFill/>
                </a:ln>
                <a:solidFill>
                  <a:prstClr val="black"/>
                </a:solidFill>
                <a:effectLst/>
                <a:uLnTx/>
                <a:uFillTx/>
                <a:latin typeface="Calibri"/>
                <a:ea typeface="+mn-ea"/>
                <a:cs typeface="+mn-cs"/>
              </a:rPr>
              <a:t>: Geralmente é fácil expandir o sistema, anexando mais processadores no barramento.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1800" b="1" i="0" u="none" strike="noStrike" kern="1200" cap="none" spc="0" normalizeH="0" baseline="0" noProof="0" dirty="0">
                <a:ln>
                  <a:noFill/>
                </a:ln>
                <a:solidFill>
                  <a:prstClr val="black"/>
                </a:solidFill>
                <a:effectLst/>
                <a:uLnTx/>
                <a:uFillTx/>
                <a:latin typeface="Calibri"/>
                <a:ea typeface="+mn-ea"/>
                <a:cs typeface="+mn-cs"/>
              </a:rPr>
              <a:t>Confiabilidade</a:t>
            </a:r>
            <a:r>
              <a:rPr kumimoji="0" lang="pt-BR" sz="1800" b="0" i="0" u="none" strike="noStrike" kern="1200" cap="none" spc="0" normalizeH="0" baseline="0" noProof="0" dirty="0">
                <a:ln>
                  <a:noFill/>
                </a:ln>
                <a:solidFill>
                  <a:prstClr val="black"/>
                </a:solidFill>
                <a:effectLst/>
                <a:uLnTx/>
                <a:uFillTx/>
                <a:latin typeface="Calibri"/>
                <a:ea typeface="+mn-ea"/>
                <a:cs typeface="+mn-cs"/>
              </a:rPr>
              <a:t>: O barramento é essencialmente um meio passivo, e a falha de qualquer dispositivo anexo não deve causar falhas em todo o sistema.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48927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415901"/>
          </a:xfrm>
        </p:spPr>
        <p:txBody>
          <a:bodyPr/>
          <a:lstStyle/>
          <a:p>
            <a:pPr algn="l"/>
            <a:r>
              <a:rPr lang="pt-BR" sz="2800" dirty="0"/>
              <a:t>Arquiteturas Paralelas – Multiprocessador</a:t>
            </a:r>
          </a:p>
        </p:txBody>
      </p:sp>
      <p:sp>
        <p:nvSpPr>
          <p:cNvPr id="4" name="CaixaDeTexto 3">
            <a:extLst>
              <a:ext uri="{FF2B5EF4-FFF2-40B4-BE49-F238E27FC236}">
                <a16:creationId xmlns:a16="http://schemas.microsoft.com/office/drawing/2014/main" id="{CC6973CC-75AA-47FB-86CF-0232DB62C9E9}"/>
              </a:ext>
            </a:extLst>
          </p:cNvPr>
          <p:cNvSpPr txBox="1"/>
          <p:nvPr/>
        </p:nvSpPr>
        <p:spPr>
          <a:xfrm>
            <a:off x="914401" y="1338295"/>
            <a:ext cx="10573128" cy="39703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O principal inconveniente para a organização de barramento é o desempenho. Todas as referências à memória passam pelo barramento comum. Assim, o </a:t>
            </a:r>
            <a:r>
              <a:rPr kumimoji="0" lang="pt-BR" sz="1800" b="0" i="1" u="none" strike="noStrike" kern="1200" cap="none" spc="0" normalizeH="0" baseline="0" noProof="0" dirty="0" err="1">
                <a:ln>
                  <a:noFill/>
                </a:ln>
                <a:solidFill>
                  <a:prstClr val="black"/>
                </a:solidFill>
                <a:effectLst/>
                <a:uLnTx/>
                <a:uFillTx/>
                <a:latin typeface="Calibri"/>
                <a:ea typeface="+mn-ea"/>
                <a:cs typeface="+mn-cs"/>
              </a:rPr>
              <a:t>clock</a:t>
            </a:r>
            <a:r>
              <a:rPr kumimoji="0" lang="pt-BR" sz="1800" b="0" i="0" u="none" strike="noStrike" kern="1200" cap="none" spc="0" normalizeH="0" baseline="0" noProof="0" dirty="0">
                <a:ln>
                  <a:noFill/>
                </a:ln>
                <a:solidFill>
                  <a:prstClr val="black"/>
                </a:solidFill>
                <a:effectLst/>
                <a:uLnTx/>
                <a:uFillTx/>
                <a:latin typeface="Calibri"/>
                <a:ea typeface="+mn-ea"/>
                <a:cs typeface="+mn-cs"/>
              </a:rPr>
              <a:t> do bus limita a velocidade de o sistema. Para melhorar o desempenho, é bom equipar cada processador com uma memória cache. Isto deve reduzir drasticamente o número de acessos ao barramento.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Tipicamente, e PC </a:t>
            </a:r>
            <a:r>
              <a:rPr kumimoji="0" lang="pt-BR" sz="1800" b="0" i="0" u="none" strike="noStrike" kern="1200" cap="none" spc="0" normalizeH="0" baseline="0" noProof="0" dirty="0" err="1">
                <a:ln>
                  <a:noFill/>
                </a:ln>
                <a:solidFill>
                  <a:prstClr val="black"/>
                </a:solidFill>
                <a:effectLst/>
                <a:uLnTx/>
                <a:uFillTx/>
                <a:latin typeface="Calibri"/>
                <a:ea typeface="+mn-ea"/>
                <a:cs typeface="+mn-cs"/>
              </a:rPr>
              <a:t>SMPs</a:t>
            </a:r>
            <a:r>
              <a:rPr kumimoji="0" lang="pt-BR" sz="1800" b="0" i="0" u="none" strike="noStrike" kern="1200" cap="none" spc="0" normalizeH="0" baseline="0" noProof="0" dirty="0">
                <a:ln>
                  <a:noFill/>
                </a:ln>
                <a:solidFill>
                  <a:prstClr val="black"/>
                </a:solidFill>
                <a:effectLst/>
                <a:uLnTx/>
                <a:uFillTx/>
                <a:latin typeface="Calibri"/>
                <a:ea typeface="+mn-ea"/>
                <a:cs typeface="+mn-cs"/>
              </a:rPr>
              <a:t> têm dois níveis de cache, com o cache interno L1 (mesmo chip que o processador) e o cache L2, interno ou externo. Alguns processadores agora empregam também um cache L3.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O uso de caches introduz algumas novas considerações de projeto. Porque cada cache local contém uma imagem de uma porção de memória, se uma palavra for alterada em um cache, ela pode, certamente, invalidar uma palavra em outro cache. Para evitar isso, os outros processadores devem ser alertados de que uma atualização foi feita. Este problema é conhecido como o problema de </a:t>
            </a:r>
            <a:r>
              <a:rPr kumimoji="0" lang="pt-BR" sz="1800" b="1" i="0" u="none" strike="noStrike" kern="1200" cap="none" spc="0" normalizeH="0" baseline="0" noProof="0" dirty="0">
                <a:ln>
                  <a:noFill/>
                </a:ln>
                <a:solidFill>
                  <a:prstClr val="black"/>
                </a:solidFill>
                <a:effectLst/>
                <a:uLnTx/>
                <a:uFillTx/>
                <a:latin typeface="Calibri"/>
                <a:ea typeface="+mn-ea"/>
                <a:cs typeface="+mn-cs"/>
              </a:rPr>
              <a:t>coerência do cache </a:t>
            </a:r>
            <a:r>
              <a:rPr kumimoji="0" lang="pt-BR" sz="1800" b="0" i="0" u="none" strike="noStrike" kern="1200" cap="none" spc="0" normalizeH="0" baseline="0" noProof="0" dirty="0">
                <a:ln>
                  <a:noFill/>
                </a:ln>
                <a:solidFill>
                  <a:prstClr val="black"/>
                </a:solidFill>
                <a:effectLst/>
                <a:uLnTx/>
                <a:uFillTx/>
                <a:latin typeface="Calibri"/>
                <a:ea typeface="+mn-ea"/>
                <a:cs typeface="+mn-cs"/>
              </a:rPr>
              <a:t>e é tipicamente abordado mais no hardware do que pelo sistema operacional.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8423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78958"/>
            <a:ext cx="8240499" cy="415901"/>
          </a:xfrm>
        </p:spPr>
        <p:txBody>
          <a:bodyPr/>
          <a:lstStyle/>
          <a:p>
            <a:pPr algn="l"/>
            <a:r>
              <a:rPr lang="pt-BR" sz="2800" dirty="0"/>
              <a:t>Bibliografia</a:t>
            </a:r>
          </a:p>
        </p:txBody>
      </p:sp>
      <p:pic>
        <p:nvPicPr>
          <p:cNvPr id="5" name="Imagem 4">
            <a:extLst>
              <a:ext uri="{FF2B5EF4-FFF2-40B4-BE49-F238E27FC236}">
                <a16:creationId xmlns:a16="http://schemas.microsoft.com/office/drawing/2014/main" id="{3127CB77-CD34-4514-BF91-36AB90C0B565}"/>
              </a:ext>
            </a:extLst>
          </p:cNvPr>
          <p:cNvPicPr>
            <a:picLocks noChangeAspect="1"/>
          </p:cNvPicPr>
          <p:nvPr/>
        </p:nvPicPr>
        <p:blipFill>
          <a:blip r:embed="rId3"/>
          <a:stretch>
            <a:fillRect/>
          </a:stretch>
        </p:blipFill>
        <p:spPr>
          <a:xfrm>
            <a:off x="7593158" y="1145962"/>
            <a:ext cx="2940201" cy="4178515"/>
          </a:xfrm>
          <a:prstGeom prst="rect">
            <a:avLst/>
          </a:prstGeom>
        </p:spPr>
      </p:pic>
      <p:sp>
        <p:nvSpPr>
          <p:cNvPr id="6" name="CaixaDeTexto 5">
            <a:extLst>
              <a:ext uri="{FF2B5EF4-FFF2-40B4-BE49-F238E27FC236}">
                <a16:creationId xmlns:a16="http://schemas.microsoft.com/office/drawing/2014/main" id="{95F3919C-C3BD-472D-9E5C-C5F731E1D7ED}"/>
              </a:ext>
            </a:extLst>
          </p:cNvPr>
          <p:cNvSpPr txBox="1"/>
          <p:nvPr/>
        </p:nvSpPr>
        <p:spPr>
          <a:xfrm>
            <a:off x="859899" y="2131581"/>
            <a:ext cx="5516678"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all" spc="0" normalizeH="0" baseline="0" noProof="0" dirty="0" err="1">
                <a:ln>
                  <a:noFill/>
                </a:ln>
                <a:solidFill>
                  <a:prstClr val="black"/>
                </a:solidFill>
                <a:effectLst/>
                <a:uLnTx/>
                <a:uFillTx/>
                <a:latin typeface="Calibri"/>
                <a:ea typeface="+mn-ea"/>
                <a:cs typeface="+mn-cs"/>
              </a:rPr>
              <a:t>Stallings</a:t>
            </a:r>
            <a:r>
              <a:rPr kumimoji="0" lang="pt-BR" sz="1800" b="0" i="0" u="none" strike="noStrike" kern="1200" cap="none" spc="0" normalizeH="0" baseline="0" noProof="0" dirty="0">
                <a:ln>
                  <a:noFill/>
                </a:ln>
                <a:solidFill>
                  <a:prstClr val="black"/>
                </a:solidFill>
                <a:effectLst/>
                <a:uLnTx/>
                <a:uFillTx/>
                <a:latin typeface="Calibri"/>
                <a:ea typeface="+mn-ea"/>
                <a:cs typeface="+mn-cs"/>
              </a:rPr>
              <a:t>, William.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1" i="0" u="none" strike="noStrike" kern="1200" cap="none" spc="0" normalizeH="0" baseline="0" noProof="0" dirty="0">
                <a:ln>
                  <a:noFill/>
                </a:ln>
                <a:solidFill>
                  <a:prstClr val="black"/>
                </a:solidFill>
                <a:effectLst/>
                <a:uLnTx/>
                <a:uFillTx/>
                <a:latin typeface="Calibri"/>
                <a:ea typeface="+mn-ea"/>
                <a:cs typeface="+mn-cs"/>
              </a:rPr>
              <a:t>Computer </a:t>
            </a:r>
            <a:r>
              <a:rPr kumimoji="0" lang="pt-BR" sz="1800" b="1" i="0" u="none" strike="noStrike" kern="1200" cap="none" spc="0" normalizeH="0" baseline="0" noProof="0" dirty="0" err="1">
                <a:ln>
                  <a:noFill/>
                </a:ln>
                <a:solidFill>
                  <a:prstClr val="black"/>
                </a:solidFill>
                <a:effectLst/>
                <a:uLnTx/>
                <a:uFillTx/>
                <a:latin typeface="Calibri"/>
                <a:ea typeface="+mn-ea"/>
                <a:cs typeface="+mn-cs"/>
              </a:rPr>
              <a:t>Architecture</a:t>
            </a:r>
            <a:r>
              <a:rPr kumimoji="0" lang="pt-BR" sz="1800" b="1" i="0" u="none" strike="noStrike" kern="1200" cap="none" spc="0" normalizeH="0" baseline="0" noProof="0" dirty="0">
                <a:ln>
                  <a:noFill/>
                </a:ln>
                <a:solidFill>
                  <a:prstClr val="black"/>
                </a:solidFill>
                <a:effectLst/>
                <a:uLnTx/>
                <a:uFillTx/>
                <a:latin typeface="Calibri"/>
                <a:ea typeface="+mn-ea"/>
                <a:cs typeface="+mn-cs"/>
              </a:rPr>
              <a:t> </a:t>
            </a:r>
            <a:r>
              <a:rPr kumimoji="0" lang="pt-BR" sz="1800" b="1" i="0" u="none" strike="noStrike" kern="1200" cap="none" spc="0" normalizeH="0" baseline="0" noProof="0" dirty="0" err="1">
                <a:ln>
                  <a:noFill/>
                </a:ln>
                <a:solidFill>
                  <a:prstClr val="black"/>
                </a:solidFill>
                <a:effectLst/>
                <a:uLnTx/>
                <a:uFillTx/>
                <a:latin typeface="Calibri"/>
                <a:ea typeface="+mn-ea"/>
                <a:cs typeface="+mn-cs"/>
              </a:rPr>
              <a:t>and</a:t>
            </a:r>
            <a:r>
              <a:rPr kumimoji="0" lang="pt-BR" sz="1800" b="1" i="0" u="none" strike="noStrike" kern="1200" cap="none" spc="0" normalizeH="0" baseline="0" noProof="0" dirty="0">
                <a:ln>
                  <a:noFill/>
                </a:ln>
                <a:solidFill>
                  <a:prstClr val="black"/>
                </a:solidFill>
                <a:effectLst/>
                <a:uLnTx/>
                <a:uFillTx/>
                <a:latin typeface="Calibri"/>
                <a:ea typeface="+mn-ea"/>
                <a:cs typeface="+mn-cs"/>
              </a:rPr>
              <a:t> </a:t>
            </a:r>
            <a:r>
              <a:rPr kumimoji="0" lang="pt-BR" sz="1800" b="1" i="0" u="none" strike="noStrike" kern="1200" cap="none" spc="0" normalizeH="0" baseline="0" noProof="0" dirty="0" err="1">
                <a:ln>
                  <a:noFill/>
                </a:ln>
                <a:solidFill>
                  <a:prstClr val="black"/>
                </a:solidFill>
                <a:effectLst/>
                <a:uLnTx/>
                <a:uFillTx/>
                <a:latin typeface="Calibri"/>
                <a:ea typeface="+mn-ea"/>
                <a:cs typeface="+mn-cs"/>
              </a:rPr>
              <a:t>Organization</a:t>
            </a:r>
            <a:r>
              <a:rPr kumimoji="0" lang="pt-BR" sz="1800" b="1"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err="1">
                <a:ln>
                  <a:noFill/>
                </a:ln>
                <a:solidFill>
                  <a:prstClr val="black"/>
                </a:solidFill>
                <a:effectLst/>
                <a:uLnTx/>
                <a:uFillTx/>
                <a:latin typeface="Calibri"/>
                <a:ea typeface="+mn-ea"/>
                <a:cs typeface="+mn-cs"/>
              </a:rPr>
              <a:t>Designing</a:t>
            </a:r>
            <a:r>
              <a:rPr kumimoji="0" lang="pt-BR" sz="1800" b="0" i="0" u="none" strike="noStrike" kern="1200" cap="none" spc="0" normalizeH="0" baseline="0" noProof="0" dirty="0">
                <a:ln>
                  <a:noFill/>
                </a:ln>
                <a:solidFill>
                  <a:prstClr val="black"/>
                </a:solidFill>
                <a:effectLst/>
                <a:uLnTx/>
                <a:uFillTx/>
                <a:latin typeface="Calibri"/>
                <a:ea typeface="+mn-ea"/>
                <a:cs typeface="+mn-cs"/>
              </a:rPr>
              <a:t> for performance – 10.ed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Pearson. </a:t>
            </a:r>
            <a:r>
              <a:rPr kumimoji="0" lang="pt-BR" sz="1800" b="0" i="0" u="none" strike="noStrike" kern="1200" cap="none" spc="0" normalizeH="0" baseline="0" noProof="0" dirty="0" err="1">
                <a:ln>
                  <a:noFill/>
                </a:ln>
                <a:solidFill>
                  <a:prstClr val="black"/>
                </a:solidFill>
                <a:effectLst/>
                <a:uLnTx/>
                <a:uFillTx/>
                <a:latin typeface="Calibri"/>
                <a:ea typeface="+mn-ea"/>
                <a:cs typeface="+mn-cs"/>
              </a:rPr>
              <a:t>Hoboke</a:t>
            </a:r>
            <a:r>
              <a:rPr kumimoji="0" lang="pt-BR" sz="1800" b="0" i="0" u="none" strike="noStrike" kern="1200" cap="none" spc="0" normalizeH="0" baseline="0" noProof="0" dirty="0">
                <a:ln>
                  <a:noFill/>
                </a:ln>
                <a:solidFill>
                  <a:prstClr val="black"/>
                </a:solidFill>
                <a:effectLst/>
                <a:uLnTx/>
                <a:uFillTx/>
                <a:latin typeface="Calibri"/>
                <a:ea typeface="+mn-ea"/>
                <a:cs typeface="+mn-cs"/>
              </a:rPr>
              <a:t>, NJ - 2016</a:t>
            </a:r>
          </a:p>
        </p:txBody>
      </p:sp>
    </p:spTree>
    <p:extLst>
      <p:ext uri="{BB962C8B-B14F-4D97-AF65-F5344CB8AC3E}">
        <p14:creationId xmlns:p14="http://schemas.microsoft.com/office/powerpoint/2010/main" val="144580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415901"/>
          </a:xfrm>
        </p:spPr>
        <p:txBody>
          <a:bodyPr/>
          <a:lstStyle/>
          <a:p>
            <a:pPr algn="l"/>
            <a:r>
              <a:rPr lang="pt-BR" sz="2800" dirty="0"/>
              <a:t>Arquiteturas Paralelas  - SMP</a:t>
            </a:r>
          </a:p>
        </p:txBody>
      </p:sp>
      <p:sp>
        <p:nvSpPr>
          <p:cNvPr id="4" name="CaixaDeTexto 3">
            <a:extLst>
              <a:ext uri="{FF2B5EF4-FFF2-40B4-BE49-F238E27FC236}">
                <a16:creationId xmlns:a16="http://schemas.microsoft.com/office/drawing/2014/main" id="{CC6973CC-75AA-47FB-86CF-0232DB62C9E9}"/>
              </a:ext>
            </a:extLst>
          </p:cNvPr>
          <p:cNvSpPr txBox="1"/>
          <p:nvPr/>
        </p:nvSpPr>
        <p:spPr>
          <a:xfrm>
            <a:off x="1186903" y="1441240"/>
            <a:ext cx="9985733"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Até recentemente, praticamente todos os usuários computadores pessoais e a maioria das estações de trabalho continha um único microprocessador de propósito geral. Como exigências de desempenho aumentando e o custo dos microprocessadores continuando a cair, os fornecedores foram introduzindo sistemas com uma organização </a:t>
            </a:r>
            <a:r>
              <a:rPr kumimoji="0" lang="pt-BR" sz="1800" b="1" i="0" u="none" strike="noStrike" kern="1200" cap="none" spc="0" normalizeH="0" baseline="0" noProof="0" dirty="0">
                <a:ln>
                  <a:noFill/>
                </a:ln>
                <a:solidFill>
                  <a:prstClr val="black"/>
                </a:solidFill>
                <a:effectLst/>
                <a:uLnTx/>
                <a:uFillTx/>
                <a:latin typeface="Calibri"/>
                <a:ea typeface="+mn-ea"/>
                <a:cs typeface="+mn-cs"/>
              </a:rPr>
              <a:t>SMP</a:t>
            </a:r>
            <a:r>
              <a:rPr kumimoji="0" lang="pt-BR" sz="1800" b="0" i="0" u="none" strike="noStrike" kern="1200" cap="none" spc="0" normalizeH="0" baseline="0" noProof="0" dirty="0">
                <a:ln>
                  <a:noFill/>
                </a:ln>
                <a:solidFill>
                  <a:prstClr val="black"/>
                </a:solidFill>
                <a:effectLst/>
                <a:uLnTx/>
                <a:uFillTx/>
                <a:latin typeface="Calibri"/>
                <a:ea typeface="+mn-ea"/>
                <a:cs typeface="+mn-cs"/>
              </a:rPr>
              <a:t> (</a:t>
            </a:r>
            <a:r>
              <a:rPr kumimoji="0" lang="pt-BR" sz="1800" b="1" i="0" u="none" strike="noStrike" kern="1200" cap="none" spc="0" normalizeH="0" baseline="0" noProof="0" dirty="0" err="1">
                <a:ln>
                  <a:noFill/>
                </a:ln>
                <a:solidFill>
                  <a:prstClr val="black"/>
                </a:solidFill>
                <a:effectLst/>
                <a:uLnTx/>
                <a:uFillTx/>
                <a:latin typeface="Calibri"/>
                <a:ea typeface="+mn-ea"/>
                <a:cs typeface="+mn-cs"/>
              </a:rPr>
              <a:t>Symmetric</a:t>
            </a:r>
            <a:r>
              <a:rPr kumimoji="0" lang="pt-BR" sz="1800" b="1" i="0" u="none" strike="noStrike" kern="1200" cap="none" spc="0" normalizeH="0" baseline="0" noProof="0" dirty="0">
                <a:ln>
                  <a:noFill/>
                </a:ln>
                <a:solidFill>
                  <a:prstClr val="black"/>
                </a:solidFill>
                <a:effectLst/>
                <a:uLnTx/>
                <a:uFillTx/>
                <a:latin typeface="Calibri"/>
                <a:ea typeface="+mn-ea"/>
                <a:cs typeface="+mn-cs"/>
              </a:rPr>
              <a:t> </a:t>
            </a:r>
            <a:r>
              <a:rPr kumimoji="0" lang="pt-BR" sz="1800" b="1" i="0" u="none" strike="noStrike" kern="1200" cap="none" spc="0" normalizeH="0" baseline="0" noProof="0" dirty="0" err="1">
                <a:ln>
                  <a:noFill/>
                </a:ln>
                <a:solidFill>
                  <a:prstClr val="black"/>
                </a:solidFill>
                <a:effectLst/>
                <a:uLnTx/>
                <a:uFillTx/>
                <a:latin typeface="Calibri"/>
                <a:ea typeface="+mn-ea"/>
                <a:cs typeface="+mn-cs"/>
              </a:rPr>
              <a:t>Multi</a:t>
            </a:r>
            <a:r>
              <a:rPr kumimoji="0" lang="pt-BR" sz="1800" b="1" i="0" u="none" strike="noStrike" kern="1200" cap="none" spc="0" normalizeH="0" baseline="0" noProof="0" dirty="0">
                <a:ln>
                  <a:noFill/>
                </a:ln>
                <a:solidFill>
                  <a:prstClr val="black"/>
                </a:solidFill>
                <a:effectLst/>
                <a:uLnTx/>
                <a:uFillTx/>
                <a:latin typeface="Calibri"/>
                <a:ea typeface="+mn-ea"/>
                <a:cs typeface="+mn-cs"/>
              </a:rPr>
              <a:t> Processor</a:t>
            </a:r>
            <a:r>
              <a:rPr kumimoji="0" lang="pt-BR" sz="1800" b="0" i="0" u="none" strike="noStrike" kern="1200" cap="none" spc="0" normalizeH="0" baseline="0" noProof="0" dirty="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O termo SMP se refere a uma arquitetura de hardware de computador e também ao comportamento do sistema operacional que reflete essa arquitetura.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Um SMP pode ser definido como um sistema autônomo de computador com as seguintes características:</a:t>
            </a:r>
          </a:p>
        </p:txBody>
      </p:sp>
    </p:spTree>
    <p:extLst>
      <p:ext uri="{BB962C8B-B14F-4D97-AF65-F5344CB8AC3E}">
        <p14:creationId xmlns:p14="http://schemas.microsoft.com/office/powerpoint/2010/main" val="409544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415901"/>
          </a:xfrm>
        </p:spPr>
        <p:txBody>
          <a:bodyPr/>
          <a:lstStyle/>
          <a:p>
            <a:pPr algn="l"/>
            <a:r>
              <a:rPr lang="pt-BR" sz="2800" dirty="0"/>
              <a:t>Arquiteturas Paralelas – SMP</a:t>
            </a:r>
          </a:p>
        </p:txBody>
      </p:sp>
      <p:sp>
        <p:nvSpPr>
          <p:cNvPr id="4" name="CaixaDeTexto 3">
            <a:extLst>
              <a:ext uri="{FF2B5EF4-FFF2-40B4-BE49-F238E27FC236}">
                <a16:creationId xmlns:a16="http://schemas.microsoft.com/office/drawing/2014/main" id="{CC6973CC-75AA-47FB-86CF-0232DB62C9E9}"/>
              </a:ext>
            </a:extLst>
          </p:cNvPr>
          <p:cNvSpPr txBox="1"/>
          <p:nvPr/>
        </p:nvSpPr>
        <p:spPr>
          <a:xfrm>
            <a:off x="1035513" y="1120292"/>
            <a:ext cx="10573128" cy="5078313"/>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Existem </a:t>
            </a:r>
            <a:r>
              <a:rPr kumimoji="0" lang="pt-BR" sz="1800" b="1" i="0" u="none" strike="noStrike" kern="1200" cap="none" spc="0" normalizeH="0" baseline="0" noProof="0" dirty="0">
                <a:ln>
                  <a:noFill/>
                </a:ln>
                <a:solidFill>
                  <a:prstClr val="black"/>
                </a:solidFill>
                <a:effectLst/>
                <a:uLnTx/>
                <a:uFillTx/>
                <a:latin typeface="Calibri"/>
                <a:ea typeface="+mn-ea"/>
                <a:cs typeface="+mn-cs"/>
              </a:rPr>
              <a:t>dois ou mais processadores </a:t>
            </a:r>
            <a:r>
              <a:rPr kumimoji="0" lang="pt-BR" sz="1800" b="0" i="0" u="none" strike="noStrike" kern="1200" cap="none" spc="0" normalizeH="0" baseline="0" noProof="0" dirty="0">
                <a:ln>
                  <a:noFill/>
                </a:ln>
                <a:solidFill>
                  <a:prstClr val="black"/>
                </a:solidFill>
                <a:effectLst/>
                <a:uLnTx/>
                <a:uFillTx/>
                <a:latin typeface="Calibri"/>
                <a:ea typeface="+mn-ea"/>
                <a:cs typeface="+mn-cs"/>
              </a:rPr>
              <a:t>similares de capacidade comparável.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2. Estes processadores </a:t>
            </a:r>
            <a:r>
              <a:rPr kumimoji="0" lang="pt-BR" sz="1800" b="1" i="0" u="none" strike="noStrike" kern="1200" cap="none" spc="0" normalizeH="0" baseline="0" noProof="0" dirty="0">
                <a:ln>
                  <a:noFill/>
                </a:ln>
                <a:solidFill>
                  <a:prstClr val="black"/>
                </a:solidFill>
                <a:effectLst/>
                <a:uLnTx/>
                <a:uFillTx/>
                <a:latin typeface="Calibri"/>
                <a:ea typeface="+mn-ea"/>
                <a:cs typeface="+mn-cs"/>
              </a:rPr>
              <a:t>compartilham a mesma memória principal </a:t>
            </a:r>
            <a:r>
              <a:rPr kumimoji="0" lang="pt-BR" sz="1800" b="0" i="0" u="none" strike="noStrike" kern="1200" cap="none" spc="0" normalizeH="0" baseline="0" noProof="0" dirty="0">
                <a:ln>
                  <a:noFill/>
                </a:ln>
                <a:solidFill>
                  <a:prstClr val="black"/>
                </a:solidFill>
                <a:effectLst/>
                <a:uLnTx/>
                <a:uFillTx/>
                <a:latin typeface="Calibri"/>
                <a:ea typeface="+mn-ea"/>
                <a:cs typeface="+mn-cs"/>
              </a:rPr>
              <a:t>e </a:t>
            </a:r>
            <a:r>
              <a:rPr kumimoji="0" lang="pt-BR" sz="1800" b="1" i="0" u="none" strike="noStrike" kern="1200" cap="none" spc="0" normalizeH="0" baseline="0" noProof="0" dirty="0">
                <a:ln>
                  <a:noFill/>
                </a:ln>
                <a:solidFill>
                  <a:prstClr val="black"/>
                </a:solidFill>
                <a:effectLst/>
                <a:uLnTx/>
                <a:uFillTx/>
                <a:latin typeface="Calibri"/>
                <a:ea typeface="+mn-ea"/>
                <a:cs typeface="+mn-cs"/>
              </a:rPr>
              <a:t>dispositivos de E/S</a:t>
            </a:r>
            <a:r>
              <a:rPr kumimoji="0" lang="pt-BR" sz="1800" b="0" i="0" u="none" strike="noStrike" kern="1200" cap="none" spc="0" normalizeH="0" baseline="0" noProof="0" dirty="0">
                <a:ln>
                  <a:noFill/>
                </a:ln>
                <a:solidFill>
                  <a:prstClr val="black"/>
                </a:solidFill>
                <a:effectLst/>
                <a:uLnTx/>
                <a:uFillTx/>
                <a:latin typeface="Calibri"/>
                <a:ea typeface="+mn-ea"/>
                <a:cs typeface="+mn-cs"/>
              </a:rPr>
              <a:t> e estão interligados por um </a:t>
            </a:r>
            <a:r>
              <a:rPr kumimoji="0" lang="pt-BR" sz="1800" b="1" i="0" u="none" strike="noStrike" kern="1200" cap="none" spc="0" normalizeH="0" baseline="0" noProof="0" dirty="0">
                <a:ln>
                  <a:noFill/>
                </a:ln>
                <a:solidFill>
                  <a:prstClr val="black"/>
                </a:solidFill>
                <a:effectLst/>
                <a:uLnTx/>
                <a:uFillTx/>
                <a:latin typeface="Calibri"/>
                <a:ea typeface="+mn-ea"/>
                <a:cs typeface="+mn-cs"/>
              </a:rPr>
              <a:t>barramento (</a:t>
            </a:r>
            <a:r>
              <a:rPr kumimoji="0" lang="pt-BR" sz="1800" b="1" i="1" u="none" strike="noStrike" kern="1200" cap="none" spc="0" normalizeH="0" baseline="0" noProof="0" dirty="0">
                <a:ln>
                  <a:noFill/>
                </a:ln>
                <a:solidFill>
                  <a:prstClr val="black"/>
                </a:solidFill>
                <a:effectLst/>
                <a:uLnTx/>
                <a:uFillTx/>
                <a:latin typeface="Calibri"/>
                <a:ea typeface="+mn-ea"/>
                <a:cs typeface="+mn-cs"/>
              </a:rPr>
              <a:t>bus</a:t>
            </a:r>
            <a:r>
              <a:rPr kumimoji="0" lang="pt-BR" sz="1800" b="1" i="0" u="none" strike="noStrike" kern="1200" cap="none" spc="0" normalizeH="0" baseline="0" noProof="0" dirty="0">
                <a:ln>
                  <a:noFill/>
                </a:ln>
                <a:solidFill>
                  <a:prstClr val="black"/>
                </a:solidFill>
                <a:effectLst/>
                <a:uLnTx/>
                <a:uFillTx/>
                <a:latin typeface="Calibri"/>
                <a:ea typeface="+mn-ea"/>
                <a:cs typeface="+mn-cs"/>
              </a:rPr>
              <a:t>) </a:t>
            </a:r>
            <a:r>
              <a:rPr kumimoji="0" lang="pt-BR" sz="1800" b="0" i="0" u="none" strike="noStrike" kern="1200" cap="none" spc="0" normalizeH="0" baseline="0" noProof="0" dirty="0">
                <a:ln>
                  <a:noFill/>
                </a:ln>
                <a:solidFill>
                  <a:prstClr val="black"/>
                </a:solidFill>
                <a:effectLst/>
                <a:uLnTx/>
                <a:uFillTx/>
                <a:latin typeface="Calibri"/>
                <a:ea typeface="+mn-ea"/>
                <a:cs typeface="+mn-cs"/>
              </a:rPr>
              <a:t>ou outro esquema de conexão interna, de modo que o tempo de acesso à memória é aproximadamente o mesmo para cada processador.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3. Todos os processadores </a:t>
            </a:r>
            <a:r>
              <a:rPr kumimoji="0" lang="pt-BR" sz="1800" b="1" i="0" u="none" strike="noStrike" kern="1200" cap="none" spc="0" normalizeH="0" baseline="0" noProof="0" dirty="0">
                <a:ln>
                  <a:noFill/>
                </a:ln>
                <a:solidFill>
                  <a:prstClr val="black"/>
                </a:solidFill>
                <a:effectLst/>
                <a:uLnTx/>
                <a:uFillTx/>
                <a:latin typeface="Calibri"/>
                <a:ea typeface="+mn-ea"/>
                <a:cs typeface="+mn-cs"/>
              </a:rPr>
              <a:t>compartilham o acesso aos dispositivos de E/S</a:t>
            </a:r>
            <a:r>
              <a:rPr kumimoji="0" lang="pt-BR" sz="1800" b="0" i="0" u="none" strike="noStrike" kern="1200" cap="none" spc="0" normalizeH="0" baseline="0" noProof="0" dirty="0">
                <a:ln>
                  <a:noFill/>
                </a:ln>
                <a:solidFill>
                  <a:prstClr val="black"/>
                </a:solidFill>
                <a:effectLst/>
                <a:uLnTx/>
                <a:uFillTx/>
                <a:latin typeface="Calibri"/>
                <a:ea typeface="+mn-ea"/>
                <a:cs typeface="+mn-cs"/>
              </a:rPr>
              <a:t>, seja através dos mesmos canais ou através de diferentes canais que proporcionam caminhos para o mesmo dispositivo.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4. Todos os processadores </a:t>
            </a:r>
            <a:r>
              <a:rPr kumimoji="0" lang="pt-BR" sz="1800" b="1" i="0" u="none" strike="noStrike" kern="1200" cap="none" spc="0" normalizeH="0" baseline="0" noProof="0" dirty="0">
                <a:ln>
                  <a:noFill/>
                </a:ln>
                <a:solidFill>
                  <a:prstClr val="black"/>
                </a:solidFill>
                <a:effectLst/>
                <a:uLnTx/>
                <a:uFillTx/>
                <a:latin typeface="Calibri"/>
                <a:ea typeface="+mn-ea"/>
                <a:cs typeface="+mn-cs"/>
              </a:rPr>
              <a:t>podem executar as mesmas funções </a:t>
            </a:r>
            <a:r>
              <a:rPr kumimoji="0" lang="pt-BR" sz="1800" b="0" i="0" u="none" strike="noStrike" kern="1200" cap="none" spc="0" normalizeH="0" baseline="0" noProof="0" dirty="0">
                <a:ln>
                  <a:noFill/>
                </a:ln>
                <a:solidFill>
                  <a:prstClr val="black"/>
                </a:solidFill>
                <a:effectLst/>
                <a:uLnTx/>
                <a:uFillTx/>
                <a:latin typeface="Calibri"/>
                <a:ea typeface="+mn-ea"/>
                <a:cs typeface="+mn-cs"/>
              </a:rPr>
              <a:t>(daí o termo simétrico).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5. O sistema é controlado por um </a:t>
            </a:r>
            <a:r>
              <a:rPr kumimoji="0" lang="pt-BR" sz="1800" b="1" i="0" u="none" strike="noStrike" kern="1200" cap="none" spc="0" normalizeH="0" baseline="0" noProof="0" dirty="0">
                <a:ln>
                  <a:noFill/>
                </a:ln>
                <a:solidFill>
                  <a:prstClr val="black"/>
                </a:solidFill>
                <a:effectLst/>
                <a:uLnTx/>
                <a:uFillTx/>
                <a:latin typeface="Calibri"/>
                <a:ea typeface="+mn-ea"/>
                <a:cs typeface="+mn-cs"/>
              </a:rPr>
              <a:t>sistema operacional integrado </a:t>
            </a:r>
            <a:r>
              <a:rPr kumimoji="0" lang="pt-BR" sz="1800" b="0" i="0" u="none" strike="noStrike" kern="1200" cap="none" spc="0" normalizeH="0" baseline="0" noProof="0" dirty="0">
                <a:ln>
                  <a:noFill/>
                </a:ln>
                <a:solidFill>
                  <a:prstClr val="black"/>
                </a:solidFill>
                <a:effectLst/>
                <a:uLnTx/>
                <a:uFillTx/>
                <a:latin typeface="Calibri"/>
                <a:ea typeface="+mn-ea"/>
                <a:cs typeface="+mn-cs"/>
              </a:rPr>
              <a:t>que fornece interação entre os processadores e seus programas no trabalho, tarefas, arquivo, e níveis de elementos de dados.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O ponto 5 ilustra um dos contrastes com um sistema de multiprocessamento fracamente acoplado, tal como um </a:t>
            </a:r>
            <a:r>
              <a:rPr kumimoji="0" lang="pt-BR" sz="1800" b="1" i="1" u="none" strike="noStrike" kern="1200" cap="none" spc="0" normalizeH="0" baseline="0" noProof="0" dirty="0">
                <a:ln>
                  <a:noFill/>
                </a:ln>
                <a:solidFill>
                  <a:prstClr val="black"/>
                </a:solidFill>
                <a:effectLst/>
                <a:uLnTx/>
                <a:uFillTx/>
                <a:latin typeface="Calibri"/>
                <a:ea typeface="+mn-ea"/>
                <a:cs typeface="+mn-cs"/>
              </a:rPr>
              <a:t>cluster</a:t>
            </a:r>
            <a:r>
              <a:rPr kumimoji="0" lang="pt-BR" sz="1800" b="0" i="0" u="none" strike="noStrike" kern="1200" cap="none" spc="0" normalizeH="0" baseline="0" noProof="0" dirty="0">
                <a:ln>
                  <a:noFill/>
                </a:ln>
                <a:solidFill>
                  <a:prstClr val="black"/>
                </a:solidFill>
                <a:effectLst/>
                <a:uLnTx/>
                <a:uFillTx/>
                <a:latin typeface="Calibri"/>
                <a:ea typeface="+mn-ea"/>
                <a:cs typeface="+mn-cs"/>
              </a:rPr>
              <a:t>. Neste último, a unidade física de interação é geralmente uma </a:t>
            </a:r>
            <a:r>
              <a:rPr kumimoji="0" lang="pt-BR" sz="1800" b="1" i="0" u="none" strike="noStrike" kern="1200" cap="none" spc="0" normalizeH="0" baseline="0" noProof="0" dirty="0">
                <a:ln>
                  <a:noFill/>
                </a:ln>
                <a:solidFill>
                  <a:prstClr val="black"/>
                </a:solidFill>
                <a:effectLst/>
                <a:uLnTx/>
                <a:uFillTx/>
                <a:latin typeface="Calibri"/>
                <a:ea typeface="+mn-ea"/>
                <a:cs typeface="+mn-cs"/>
              </a:rPr>
              <a:t>mensagem ou arquivo completo</a:t>
            </a:r>
            <a:r>
              <a:rPr kumimoji="0" lang="pt-BR" sz="1800" b="0" i="0" u="none" strike="noStrike" kern="1200" cap="none" spc="0" normalizeH="0" baseline="0" noProof="0" dirty="0">
                <a:ln>
                  <a:noFill/>
                </a:ln>
                <a:solidFill>
                  <a:prstClr val="black"/>
                </a:solidFill>
                <a:effectLst/>
                <a:uLnTx/>
                <a:uFillTx/>
                <a:latin typeface="Calibri"/>
                <a:ea typeface="+mn-ea"/>
                <a:cs typeface="+mn-cs"/>
              </a:rPr>
              <a:t>. Em um SMP, elementos de </a:t>
            </a:r>
            <a:r>
              <a:rPr kumimoji="0" lang="pt-BR" sz="1800" b="1" i="0" u="none" strike="noStrike" kern="1200" cap="none" spc="0" normalizeH="0" baseline="0" noProof="0" dirty="0">
                <a:ln>
                  <a:noFill/>
                </a:ln>
                <a:solidFill>
                  <a:prstClr val="black"/>
                </a:solidFill>
                <a:effectLst/>
                <a:uLnTx/>
                <a:uFillTx/>
                <a:latin typeface="Calibri"/>
                <a:ea typeface="+mn-ea"/>
                <a:cs typeface="+mn-cs"/>
              </a:rPr>
              <a:t>dados</a:t>
            </a:r>
            <a:r>
              <a:rPr kumimoji="0" lang="pt-BR" sz="1800" b="0" i="0" u="none" strike="noStrike" kern="1200" cap="none" spc="0" normalizeH="0" baseline="0" noProof="0" dirty="0">
                <a:ln>
                  <a:noFill/>
                </a:ln>
                <a:solidFill>
                  <a:prstClr val="black"/>
                </a:solidFill>
                <a:effectLst/>
                <a:uLnTx/>
                <a:uFillTx/>
                <a:latin typeface="Calibri"/>
                <a:ea typeface="+mn-ea"/>
                <a:cs typeface="+mn-cs"/>
              </a:rPr>
              <a:t> individuais podem constituir o nível de interação, e pode haver um alto grau de cooperação entre processos.</a:t>
            </a:r>
          </a:p>
        </p:txBody>
      </p:sp>
    </p:spTree>
    <p:extLst>
      <p:ext uri="{BB962C8B-B14F-4D97-AF65-F5344CB8AC3E}">
        <p14:creationId xmlns:p14="http://schemas.microsoft.com/office/powerpoint/2010/main" val="3159405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415901"/>
          </a:xfrm>
        </p:spPr>
        <p:txBody>
          <a:bodyPr/>
          <a:lstStyle/>
          <a:p>
            <a:pPr algn="l"/>
            <a:r>
              <a:rPr lang="pt-BR" sz="2800" dirty="0"/>
              <a:t>Arquiteturas Paralelas – SMP</a:t>
            </a:r>
          </a:p>
        </p:txBody>
      </p:sp>
      <p:sp>
        <p:nvSpPr>
          <p:cNvPr id="4" name="CaixaDeTexto 3">
            <a:extLst>
              <a:ext uri="{FF2B5EF4-FFF2-40B4-BE49-F238E27FC236}">
                <a16:creationId xmlns:a16="http://schemas.microsoft.com/office/drawing/2014/main" id="{CC6973CC-75AA-47FB-86CF-0232DB62C9E9}"/>
              </a:ext>
            </a:extLst>
          </p:cNvPr>
          <p:cNvSpPr txBox="1"/>
          <p:nvPr/>
        </p:nvSpPr>
        <p:spPr>
          <a:xfrm>
            <a:off x="1035513" y="1120292"/>
            <a:ext cx="1057312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O sistema operacional de um SMP organiza os </a:t>
            </a:r>
            <a:r>
              <a:rPr kumimoji="0" lang="pt-BR" sz="1800" b="1" i="0" u="none" strike="noStrike" kern="1200" cap="none" spc="0" normalizeH="0" baseline="0" noProof="0" dirty="0">
                <a:ln>
                  <a:noFill/>
                </a:ln>
                <a:solidFill>
                  <a:prstClr val="black"/>
                </a:solidFill>
                <a:effectLst/>
                <a:uLnTx/>
                <a:uFillTx/>
                <a:latin typeface="Calibri"/>
                <a:ea typeface="+mn-ea"/>
                <a:cs typeface="+mn-cs"/>
              </a:rPr>
              <a:t>processos</a:t>
            </a:r>
            <a:r>
              <a:rPr kumimoji="0" lang="pt-BR" sz="1800" b="0" i="0" u="none" strike="noStrike" kern="1200" cap="none" spc="0" normalizeH="0" baseline="0" noProof="0" dirty="0">
                <a:ln>
                  <a:noFill/>
                </a:ln>
                <a:solidFill>
                  <a:prstClr val="black"/>
                </a:solidFill>
                <a:effectLst/>
                <a:uLnTx/>
                <a:uFillTx/>
                <a:latin typeface="Calibri"/>
                <a:ea typeface="+mn-ea"/>
                <a:cs typeface="+mn-cs"/>
              </a:rPr>
              <a:t> ou </a:t>
            </a:r>
            <a:r>
              <a:rPr kumimoji="0" lang="pt-BR" sz="1800" b="1" i="0" u="none" strike="noStrike" kern="1200" cap="none" spc="0" normalizeH="0" baseline="0" noProof="0" dirty="0">
                <a:ln>
                  <a:noFill/>
                </a:ln>
                <a:solidFill>
                  <a:prstClr val="black"/>
                </a:solidFill>
                <a:effectLst/>
                <a:uLnTx/>
                <a:uFillTx/>
                <a:latin typeface="Calibri"/>
                <a:ea typeface="+mn-ea"/>
                <a:cs typeface="+mn-cs"/>
              </a:rPr>
              <a:t>threads</a:t>
            </a:r>
            <a:r>
              <a:rPr kumimoji="0" lang="pt-BR" sz="1800" b="0" i="0" u="none" strike="noStrike" kern="1200" cap="none" spc="0" normalizeH="0" baseline="0" noProof="0" dirty="0">
                <a:ln>
                  <a:noFill/>
                </a:ln>
                <a:solidFill>
                  <a:prstClr val="black"/>
                </a:solidFill>
                <a:effectLst/>
                <a:uLnTx/>
                <a:uFillTx/>
                <a:latin typeface="Calibri"/>
                <a:ea typeface="+mn-ea"/>
                <a:cs typeface="+mn-cs"/>
              </a:rPr>
              <a:t> em todos os processadores. Uma organização SMP tem uma série de vantagens potenciais sobre uma organização com um só processador.</a:t>
            </a:r>
          </a:p>
        </p:txBody>
      </p:sp>
      <p:pic>
        <p:nvPicPr>
          <p:cNvPr id="2" name="Imagem 1">
            <a:extLst>
              <a:ext uri="{FF2B5EF4-FFF2-40B4-BE49-F238E27FC236}">
                <a16:creationId xmlns:a16="http://schemas.microsoft.com/office/drawing/2014/main" id="{9FE48764-2112-4986-98CE-7BB7E3C7452E}"/>
              </a:ext>
            </a:extLst>
          </p:cNvPr>
          <p:cNvPicPr>
            <a:picLocks noChangeAspect="1"/>
          </p:cNvPicPr>
          <p:nvPr/>
        </p:nvPicPr>
        <p:blipFill>
          <a:blip r:embed="rId3"/>
          <a:stretch>
            <a:fillRect/>
          </a:stretch>
        </p:blipFill>
        <p:spPr>
          <a:xfrm>
            <a:off x="2756706" y="1993226"/>
            <a:ext cx="6678588" cy="4200761"/>
          </a:xfrm>
          <a:prstGeom prst="rect">
            <a:avLst/>
          </a:prstGeom>
        </p:spPr>
      </p:pic>
    </p:spTree>
    <p:extLst>
      <p:ext uri="{BB962C8B-B14F-4D97-AF65-F5344CB8AC3E}">
        <p14:creationId xmlns:p14="http://schemas.microsoft.com/office/powerpoint/2010/main" val="3760625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415901"/>
          </a:xfrm>
        </p:spPr>
        <p:txBody>
          <a:bodyPr/>
          <a:lstStyle/>
          <a:p>
            <a:pPr algn="l"/>
            <a:r>
              <a:rPr lang="pt-BR" sz="2800" dirty="0"/>
              <a:t>Arquiteturas Paralelas – SMP - Características</a:t>
            </a:r>
          </a:p>
        </p:txBody>
      </p:sp>
      <p:sp>
        <p:nvSpPr>
          <p:cNvPr id="4" name="CaixaDeTexto 3">
            <a:extLst>
              <a:ext uri="{FF2B5EF4-FFF2-40B4-BE49-F238E27FC236}">
                <a16:creationId xmlns:a16="http://schemas.microsoft.com/office/drawing/2014/main" id="{CC6973CC-75AA-47FB-86CF-0232DB62C9E9}"/>
              </a:ext>
            </a:extLst>
          </p:cNvPr>
          <p:cNvSpPr txBox="1"/>
          <p:nvPr/>
        </p:nvSpPr>
        <p:spPr>
          <a:xfrm>
            <a:off x="944679" y="1501797"/>
            <a:ext cx="10573128" cy="397031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1800" b="1" i="0" u="none" strike="noStrike" kern="1200" cap="none" spc="0" normalizeH="0" baseline="0" noProof="0" dirty="0">
                <a:ln>
                  <a:noFill/>
                </a:ln>
                <a:solidFill>
                  <a:prstClr val="black"/>
                </a:solidFill>
                <a:effectLst/>
                <a:uLnTx/>
                <a:uFillTx/>
                <a:latin typeface="Calibri"/>
                <a:ea typeface="+mn-ea"/>
                <a:cs typeface="+mn-cs"/>
              </a:rPr>
              <a:t>Desempenho</a:t>
            </a:r>
            <a:r>
              <a:rPr kumimoji="0" lang="pt-BR" sz="1800" b="0" i="0" u="none" strike="noStrike" kern="1200" cap="none" spc="0" normalizeH="0" baseline="0" noProof="0" dirty="0">
                <a:ln>
                  <a:noFill/>
                </a:ln>
                <a:solidFill>
                  <a:prstClr val="black"/>
                </a:solidFill>
                <a:effectLst/>
                <a:uLnTx/>
                <a:uFillTx/>
                <a:latin typeface="Calibri"/>
                <a:ea typeface="+mn-ea"/>
                <a:cs typeface="+mn-cs"/>
              </a:rPr>
              <a:t>: Se o trabalho a ser feito por um computador puder ser organizado de modo que algumas partes do trabalho possam ser feitas em paralelo, um sistema com múltiplos processadores terá melhor desempenho do que um com um único processador de do mesmo tipo.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1800" b="1" i="0" u="none" strike="noStrike" kern="1200" cap="none" spc="0" normalizeH="0" baseline="0" noProof="0" dirty="0">
                <a:ln>
                  <a:noFill/>
                </a:ln>
                <a:solidFill>
                  <a:prstClr val="black"/>
                </a:solidFill>
                <a:effectLst/>
                <a:uLnTx/>
                <a:uFillTx/>
                <a:latin typeface="Calibri"/>
                <a:ea typeface="+mn-ea"/>
                <a:cs typeface="+mn-cs"/>
              </a:rPr>
              <a:t>Disponibilidade</a:t>
            </a:r>
            <a:r>
              <a:rPr kumimoji="0" lang="pt-BR" sz="1800" b="0" i="0" u="none" strike="noStrike" kern="1200" cap="none" spc="0" normalizeH="0" baseline="0" noProof="0" dirty="0">
                <a:ln>
                  <a:noFill/>
                </a:ln>
                <a:solidFill>
                  <a:prstClr val="black"/>
                </a:solidFill>
                <a:effectLst/>
                <a:uLnTx/>
                <a:uFillTx/>
                <a:latin typeface="Calibri"/>
                <a:ea typeface="+mn-ea"/>
                <a:cs typeface="+mn-cs"/>
              </a:rPr>
              <a:t>: Em um multiprocessador simétrico, como todos os processadores podem realizar as mesmas funções, a falha de um único processador não impede que a máquina continue a funcionar. Ao invés disso, o sistema pode continuar a funcionar com desempenho reduzido.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1800" b="1" i="0" u="none" strike="noStrike" kern="1200" cap="none" spc="0" normalizeH="0" baseline="0" noProof="0" dirty="0">
                <a:ln>
                  <a:noFill/>
                </a:ln>
                <a:solidFill>
                  <a:prstClr val="black"/>
                </a:solidFill>
                <a:effectLst/>
                <a:uLnTx/>
                <a:uFillTx/>
                <a:latin typeface="Calibri"/>
                <a:ea typeface="+mn-ea"/>
                <a:cs typeface="+mn-cs"/>
              </a:rPr>
              <a:t>Crescimento incremental</a:t>
            </a:r>
            <a:r>
              <a:rPr kumimoji="0" lang="pt-BR" sz="1800" b="0" i="0" u="none" strike="noStrike" kern="1200" cap="none" spc="0" normalizeH="0" baseline="0" noProof="0" dirty="0">
                <a:ln>
                  <a:noFill/>
                </a:ln>
                <a:solidFill>
                  <a:prstClr val="black"/>
                </a:solidFill>
                <a:effectLst/>
                <a:uLnTx/>
                <a:uFillTx/>
                <a:latin typeface="Calibri"/>
                <a:ea typeface="+mn-ea"/>
                <a:cs typeface="+mn-cs"/>
              </a:rPr>
              <a:t>: Um usuário pode melhorar o desempenho de um sistema adicionando processadores.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1800" b="1" i="0" u="none" strike="noStrike" kern="1200" cap="none" spc="0" normalizeH="0" baseline="0" noProof="0" dirty="0">
                <a:ln>
                  <a:noFill/>
                </a:ln>
                <a:solidFill>
                  <a:prstClr val="black"/>
                </a:solidFill>
                <a:effectLst/>
                <a:uLnTx/>
                <a:uFillTx/>
                <a:latin typeface="Calibri"/>
                <a:ea typeface="+mn-ea"/>
                <a:cs typeface="+mn-cs"/>
              </a:rPr>
              <a:t>Escalonamento</a:t>
            </a:r>
            <a:r>
              <a:rPr kumimoji="0" lang="pt-BR" sz="1800" b="0" i="0" u="none" strike="noStrike" kern="1200" cap="none" spc="0" normalizeH="0" baseline="0" noProof="0" dirty="0">
                <a:ln>
                  <a:noFill/>
                </a:ln>
                <a:solidFill>
                  <a:prstClr val="black"/>
                </a:solidFill>
                <a:effectLst/>
                <a:uLnTx/>
                <a:uFillTx/>
                <a:latin typeface="Calibri"/>
                <a:ea typeface="+mn-ea"/>
                <a:cs typeface="+mn-cs"/>
              </a:rPr>
              <a:t>: Os fornecedores podem oferecer uma gama de produtos com preço e desempenho diferentes características com base no número de processadores configurados no sistema.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1593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415901"/>
          </a:xfrm>
        </p:spPr>
        <p:txBody>
          <a:bodyPr/>
          <a:lstStyle/>
          <a:p>
            <a:pPr algn="l"/>
            <a:r>
              <a:rPr lang="pt-BR" sz="2800" dirty="0"/>
              <a:t>Arquiteturas Paralelas – SMP - Características</a:t>
            </a:r>
          </a:p>
        </p:txBody>
      </p:sp>
      <p:sp>
        <p:nvSpPr>
          <p:cNvPr id="4" name="CaixaDeTexto 3">
            <a:extLst>
              <a:ext uri="{FF2B5EF4-FFF2-40B4-BE49-F238E27FC236}">
                <a16:creationId xmlns:a16="http://schemas.microsoft.com/office/drawing/2014/main" id="{CC6973CC-75AA-47FB-86CF-0232DB62C9E9}"/>
              </a:ext>
            </a:extLst>
          </p:cNvPr>
          <p:cNvSpPr txBox="1"/>
          <p:nvPr/>
        </p:nvSpPr>
        <p:spPr>
          <a:xfrm>
            <a:off x="944679" y="1501797"/>
            <a:ext cx="10573128"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É importante observar que estes são benefícios potenciais, ao invés de garantidos. O sistema operacional deve fornecer ferramentas e funções para explorar o paralelismo em um sistema SMP.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Uma característica atraente de um SMP é que a existência de múltiplos processadores é transparente para o usuário. O sistema operacional se encarrega de programar os </a:t>
            </a:r>
            <a:r>
              <a:rPr kumimoji="0" lang="pt-BR" sz="1800" b="1" i="0" u="none" strike="noStrike" kern="1200" cap="none" spc="0" normalizeH="0" baseline="0" noProof="0" dirty="0" err="1">
                <a:ln>
                  <a:noFill/>
                </a:ln>
                <a:solidFill>
                  <a:prstClr val="black"/>
                </a:solidFill>
                <a:effectLst/>
                <a:uLnTx/>
                <a:uFillTx/>
                <a:latin typeface="Calibri"/>
                <a:ea typeface="+mn-ea"/>
                <a:cs typeface="+mn-cs"/>
              </a:rPr>
              <a:t>trheads</a:t>
            </a:r>
            <a:r>
              <a:rPr kumimoji="0" lang="pt-BR" sz="1800" b="0" i="0" u="none" strike="noStrike" kern="1200" cap="none" spc="0" normalizeH="0" baseline="0" noProof="0" dirty="0">
                <a:ln>
                  <a:noFill/>
                </a:ln>
                <a:solidFill>
                  <a:prstClr val="black"/>
                </a:solidFill>
                <a:effectLst/>
                <a:uLnTx/>
                <a:uFillTx/>
                <a:latin typeface="Calibri"/>
                <a:ea typeface="+mn-ea"/>
                <a:cs typeface="+mn-cs"/>
              </a:rPr>
              <a:t> ou </a:t>
            </a:r>
            <a:r>
              <a:rPr kumimoji="0" lang="pt-BR" sz="1800" b="1" i="0" u="none" strike="noStrike" kern="1200" cap="none" spc="0" normalizeH="0" baseline="0" noProof="0" dirty="0">
                <a:ln>
                  <a:noFill/>
                </a:ln>
                <a:solidFill>
                  <a:prstClr val="black"/>
                </a:solidFill>
                <a:effectLst/>
                <a:uLnTx/>
                <a:uFillTx/>
                <a:latin typeface="Calibri"/>
                <a:ea typeface="+mn-ea"/>
                <a:cs typeface="+mn-cs"/>
              </a:rPr>
              <a:t>processos</a:t>
            </a:r>
            <a:r>
              <a:rPr kumimoji="0" lang="pt-BR" sz="1800" b="0" i="0" u="none" strike="noStrike" kern="1200" cap="none" spc="0" normalizeH="0" baseline="0" noProof="0" dirty="0">
                <a:ln>
                  <a:noFill/>
                </a:ln>
                <a:solidFill>
                  <a:prstClr val="black"/>
                </a:solidFill>
                <a:effectLst/>
                <a:uLnTx/>
                <a:uFillTx/>
                <a:latin typeface="Calibri"/>
                <a:ea typeface="+mn-ea"/>
                <a:cs typeface="+mn-cs"/>
              </a:rPr>
              <a:t> em processadores individuais e de sincronizar os processadores.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51793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415901"/>
          </a:xfrm>
        </p:spPr>
        <p:txBody>
          <a:bodyPr/>
          <a:lstStyle/>
          <a:p>
            <a:pPr algn="ctr"/>
            <a:r>
              <a:rPr lang="pt-BR" sz="2800"/>
              <a:t>Multiprocessador SMP</a:t>
            </a:r>
            <a:endParaRPr lang="pt-BR" sz="2800" dirty="0"/>
          </a:p>
        </p:txBody>
      </p:sp>
      <p:pic>
        <p:nvPicPr>
          <p:cNvPr id="2" name="Imagem 1">
            <a:extLst>
              <a:ext uri="{FF2B5EF4-FFF2-40B4-BE49-F238E27FC236}">
                <a16:creationId xmlns:a16="http://schemas.microsoft.com/office/drawing/2014/main" id="{416655F3-4B66-4107-B45D-E50BB4C2B3D3}"/>
              </a:ext>
            </a:extLst>
          </p:cNvPr>
          <p:cNvPicPr>
            <a:picLocks noChangeAspect="1"/>
          </p:cNvPicPr>
          <p:nvPr/>
        </p:nvPicPr>
        <p:blipFill>
          <a:blip r:embed="rId3"/>
          <a:stretch>
            <a:fillRect/>
          </a:stretch>
        </p:blipFill>
        <p:spPr>
          <a:xfrm>
            <a:off x="2573642" y="1261086"/>
            <a:ext cx="5426091" cy="4575514"/>
          </a:xfrm>
          <a:prstGeom prst="rect">
            <a:avLst/>
          </a:prstGeom>
        </p:spPr>
      </p:pic>
    </p:spTree>
    <p:extLst>
      <p:ext uri="{BB962C8B-B14F-4D97-AF65-F5344CB8AC3E}">
        <p14:creationId xmlns:p14="http://schemas.microsoft.com/office/powerpoint/2010/main" val="3007566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415901"/>
          </a:xfrm>
        </p:spPr>
        <p:txBody>
          <a:bodyPr/>
          <a:lstStyle/>
          <a:p>
            <a:pPr algn="l"/>
            <a:r>
              <a:rPr lang="pt-BR" sz="2800" dirty="0"/>
              <a:t>Arquiteturas Paralelas – Multiprocessador</a:t>
            </a:r>
          </a:p>
        </p:txBody>
      </p:sp>
      <p:sp>
        <p:nvSpPr>
          <p:cNvPr id="4" name="CaixaDeTexto 3">
            <a:extLst>
              <a:ext uri="{FF2B5EF4-FFF2-40B4-BE49-F238E27FC236}">
                <a16:creationId xmlns:a16="http://schemas.microsoft.com/office/drawing/2014/main" id="{CC6973CC-75AA-47FB-86CF-0232DB62C9E9}"/>
              </a:ext>
            </a:extLst>
          </p:cNvPr>
          <p:cNvSpPr txBox="1"/>
          <p:nvPr/>
        </p:nvSpPr>
        <p:spPr>
          <a:xfrm>
            <a:off x="944679" y="1501797"/>
            <a:ext cx="10573128" cy="36933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A figura retrata em termos gerais a organização de um sistema multiprocessador.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Existem dois ou mais processadores.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Cada processador é autocontido, incluindo uma unidade de controle, ALU, registradores e, tipicamente, um ou mais níveis de cache.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Cada processador tem acesso a uma memória principal compartilhada e aos dispositivos de E/S através de alguma forma de mecanismo de interconexão.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Os processadores podem se comunicar uns com os outros através da memória (mensagens e informações de status deixadas em áreas de dados comuns).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19905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415901"/>
          </a:xfrm>
        </p:spPr>
        <p:txBody>
          <a:bodyPr/>
          <a:lstStyle/>
          <a:p>
            <a:pPr algn="l"/>
            <a:r>
              <a:rPr lang="pt-BR" sz="2800" dirty="0"/>
              <a:t>Arquiteturas Paralelas – Multiprocessador</a:t>
            </a:r>
          </a:p>
        </p:txBody>
      </p:sp>
      <p:sp>
        <p:nvSpPr>
          <p:cNvPr id="4" name="CaixaDeTexto 3">
            <a:extLst>
              <a:ext uri="{FF2B5EF4-FFF2-40B4-BE49-F238E27FC236}">
                <a16:creationId xmlns:a16="http://schemas.microsoft.com/office/drawing/2014/main" id="{CC6973CC-75AA-47FB-86CF-0232DB62C9E9}"/>
              </a:ext>
            </a:extLst>
          </p:cNvPr>
          <p:cNvSpPr txBox="1"/>
          <p:nvPr/>
        </p:nvSpPr>
        <p:spPr>
          <a:xfrm>
            <a:off x="1043533" y="1542986"/>
            <a:ext cx="10573128" cy="313932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Também pode ser possível que os processadores troquem sinais diretamente.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A memória é frequentemente organizada de forma que múltiplos acessos simultâneos a blocos separados de memória são possíveis.  Em algumas configurações, cada processador também pode ter sua própria memória principal privada e canais de E/S, além dos recursos compartilhados.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A organização mais comum para computadores pessoais, estações de trabalho, e servidores é o tempo de </a:t>
            </a:r>
            <a:r>
              <a:rPr kumimoji="0" lang="pt-BR" sz="1800" b="0" i="1" u="none" strike="noStrike" kern="1200" cap="none" spc="0" normalizeH="0" baseline="0" noProof="0" dirty="0">
                <a:ln>
                  <a:noFill/>
                </a:ln>
                <a:solidFill>
                  <a:prstClr val="black"/>
                </a:solidFill>
                <a:effectLst/>
                <a:uLnTx/>
                <a:uFillTx/>
                <a:latin typeface="Calibri"/>
                <a:ea typeface="+mn-ea"/>
                <a:cs typeface="+mn-cs"/>
              </a:rPr>
              <a:t>bus</a:t>
            </a:r>
            <a:r>
              <a:rPr kumimoji="0" lang="pt-BR" sz="1800" b="0" i="0" u="none" strike="noStrike" kern="1200" cap="none" spc="0" normalizeH="0" baseline="0" noProof="0" dirty="0">
                <a:ln>
                  <a:noFill/>
                </a:ln>
                <a:solidFill>
                  <a:prstClr val="black"/>
                </a:solidFill>
                <a:effectLst/>
                <a:uLnTx/>
                <a:uFillTx/>
                <a:latin typeface="Calibri"/>
                <a:ea typeface="+mn-ea"/>
                <a:cs typeface="+mn-cs"/>
              </a:rPr>
              <a:t> compartilhado. O tempo compartilhado de </a:t>
            </a:r>
            <a:r>
              <a:rPr kumimoji="0" lang="pt-BR" sz="1800" b="0" i="1" u="none" strike="noStrike" kern="1200" cap="none" spc="0" normalizeH="0" baseline="0" noProof="0" dirty="0">
                <a:ln>
                  <a:noFill/>
                </a:ln>
                <a:solidFill>
                  <a:prstClr val="black"/>
                </a:solidFill>
                <a:effectLst/>
                <a:uLnTx/>
                <a:uFillTx/>
                <a:latin typeface="Calibri"/>
                <a:ea typeface="+mn-ea"/>
                <a:cs typeface="+mn-cs"/>
              </a:rPr>
              <a:t>bus</a:t>
            </a:r>
            <a:r>
              <a:rPr kumimoji="0" lang="pt-BR" sz="1800" b="0" i="0" u="none" strike="noStrike" kern="1200" cap="none" spc="0" normalizeH="0" baseline="0" noProof="0" dirty="0">
                <a:ln>
                  <a:noFill/>
                </a:ln>
                <a:solidFill>
                  <a:prstClr val="black"/>
                </a:solidFill>
                <a:effectLst/>
                <a:uLnTx/>
                <a:uFillTx/>
                <a:latin typeface="Calibri"/>
                <a:ea typeface="+mn-ea"/>
                <a:cs typeface="+mn-cs"/>
              </a:rPr>
              <a:t> é o mecanismo mais simples para construção de um sistema multiprocessador. A estrutura e as interfaces são basicamente a mesmo que para um único processador que utiliza um sistema de interconexão por barramento.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28703409"/>
      </p:ext>
    </p:extLst>
  </p:cSld>
  <p:clrMapOvr>
    <a:masterClrMapping/>
  </p:clrMapOvr>
</p:sld>
</file>

<file path=ppt/theme/theme1.xml><?xml version="1.0" encoding="utf-8"?>
<a:theme xmlns:a="http://schemas.openxmlformats.org/drawingml/2006/main" name="1_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ver and End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1331</Words>
  <Application>Microsoft Office PowerPoint</Application>
  <PresentationFormat>Widescreen</PresentationFormat>
  <Paragraphs>128</Paragraphs>
  <Slides>14</Slides>
  <Notes>13</Notes>
  <HiddenSlides>0</HiddenSlides>
  <MMClips>0</MMClips>
  <ScaleCrop>false</ScaleCrop>
  <HeadingPairs>
    <vt:vector size="6" baseType="variant">
      <vt:variant>
        <vt:lpstr>Fontes usadas</vt:lpstr>
      </vt:variant>
      <vt:variant>
        <vt:i4>3</vt:i4>
      </vt:variant>
      <vt:variant>
        <vt:lpstr>Tema</vt:lpstr>
      </vt:variant>
      <vt:variant>
        <vt:i4>2</vt:i4>
      </vt:variant>
      <vt:variant>
        <vt:lpstr>Títulos de slides</vt:lpstr>
      </vt:variant>
      <vt:variant>
        <vt:i4>14</vt:i4>
      </vt:variant>
    </vt:vector>
  </HeadingPairs>
  <TitlesOfParts>
    <vt:vector size="19" baseType="lpstr">
      <vt:lpstr>Arial</vt:lpstr>
      <vt:lpstr>Calibri</vt:lpstr>
      <vt:lpstr>Calibri Light</vt:lpstr>
      <vt:lpstr>1_Tema do Office</vt:lpstr>
      <vt:lpstr>Cover and End Slide Master</vt:lpstr>
      <vt:lpstr>Apresentação do PowerPoint</vt:lpstr>
      <vt:lpstr>Arquiteturas Paralelas  - SMP</vt:lpstr>
      <vt:lpstr>Arquiteturas Paralelas – SMP</vt:lpstr>
      <vt:lpstr>Arquiteturas Paralelas – SMP</vt:lpstr>
      <vt:lpstr>Arquiteturas Paralelas – SMP - Características</vt:lpstr>
      <vt:lpstr>Arquiteturas Paralelas – SMP - Características</vt:lpstr>
      <vt:lpstr>Multiprocessador SMP</vt:lpstr>
      <vt:lpstr>Arquiteturas Paralelas – Multiprocessador</vt:lpstr>
      <vt:lpstr>Arquiteturas Paralelas – Multiprocessador</vt:lpstr>
      <vt:lpstr>Arquiteturas Paralelas – a taxonomia de Flynn</vt:lpstr>
      <vt:lpstr>Arquiteturas Paralelas – Multiprocessador</vt:lpstr>
      <vt:lpstr>Arquiteturas Paralelas – Multiprocessador</vt:lpstr>
      <vt:lpstr>Arquiteturas Paralelas – Multiprocessador</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Cap Jose Anilto dos Anjos</dc:creator>
  <cp:lastModifiedBy>Cap Jose Anilto dos Anjos</cp:lastModifiedBy>
  <cp:revision>1</cp:revision>
  <dcterms:created xsi:type="dcterms:W3CDTF">2022-04-03T20:27:44Z</dcterms:created>
  <dcterms:modified xsi:type="dcterms:W3CDTF">2022-04-12T00:09:51Z</dcterms:modified>
</cp:coreProperties>
</file>