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87" r:id="rId2"/>
    <p:sldId id="358" r:id="rId3"/>
    <p:sldId id="1182" r:id="rId4"/>
    <p:sldId id="1170" r:id="rId5"/>
    <p:sldId id="1172" r:id="rId6"/>
    <p:sldId id="1208" r:id="rId7"/>
    <p:sldId id="1209" r:id="rId8"/>
    <p:sldId id="1210" r:id="rId9"/>
    <p:sldId id="1211" r:id="rId10"/>
    <p:sldId id="1212" r:id="rId11"/>
    <p:sldId id="1215" r:id="rId12"/>
    <p:sldId id="1216" r:id="rId13"/>
    <p:sldId id="1213" r:id="rId14"/>
    <p:sldId id="1201" r:id="rId15"/>
    <p:sldId id="1200" r:id="rId16"/>
    <p:sldId id="1202" r:id="rId17"/>
    <p:sldId id="1203" r:id="rId18"/>
    <p:sldId id="1204" r:id="rId19"/>
    <p:sldId id="1205" r:id="rId20"/>
    <p:sldId id="1206" r:id="rId21"/>
    <p:sldId id="1207" r:id="rId22"/>
    <p:sldId id="1188" r:id="rId23"/>
    <p:sldId id="1189" r:id="rId24"/>
    <p:sldId id="1186" r:id="rId25"/>
    <p:sldId id="1190" r:id="rId26"/>
    <p:sldId id="1214" r:id="rId27"/>
    <p:sldId id="1192" r:id="rId28"/>
    <p:sldId id="1193" r:id="rId29"/>
    <p:sldId id="1195" r:id="rId30"/>
    <p:sldId id="1173" r:id="rId31"/>
    <p:sldId id="1196" r:id="rId32"/>
    <p:sldId id="1198" r:id="rId33"/>
    <p:sldId id="1199" r:id="rId34"/>
    <p:sldId id="381" r:id="rId35"/>
    <p:sldId id="382" r:id="rId36"/>
    <p:sldId id="379" r:id="rId37"/>
    <p:sldId id="1181" r:id="rId38"/>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Slides" id="{DE8BF54A-1323-4403-83F8-D7B5510C9D53}">
          <p14:sldIdLst>
            <p14:sldId id="287"/>
            <p14:sldId id="358"/>
            <p14:sldId id="1182"/>
            <p14:sldId id="1170"/>
            <p14:sldId id="1172"/>
            <p14:sldId id="1208"/>
            <p14:sldId id="1209"/>
            <p14:sldId id="1210"/>
            <p14:sldId id="1211"/>
            <p14:sldId id="1212"/>
            <p14:sldId id="1215"/>
            <p14:sldId id="1216"/>
            <p14:sldId id="1213"/>
            <p14:sldId id="1201"/>
            <p14:sldId id="1200"/>
            <p14:sldId id="1202"/>
            <p14:sldId id="1203"/>
            <p14:sldId id="1204"/>
            <p14:sldId id="1205"/>
            <p14:sldId id="1206"/>
            <p14:sldId id="1207"/>
            <p14:sldId id="1188"/>
            <p14:sldId id="1189"/>
            <p14:sldId id="1186"/>
            <p14:sldId id="1190"/>
            <p14:sldId id="1214"/>
            <p14:sldId id="1192"/>
            <p14:sldId id="1193"/>
            <p14:sldId id="1195"/>
            <p14:sldId id="1173"/>
            <p14:sldId id="1196"/>
            <p14:sldId id="1198"/>
            <p14:sldId id="1199"/>
            <p14:sldId id="381"/>
            <p14:sldId id="382"/>
            <p14:sldId id="379"/>
            <p14:sldId id="11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ve, Susan" initials="G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EDB5"/>
    <a:srgbClr val="F3622C"/>
    <a:srgbClr val="20D3FF"/>
    <a:srgbClr val="7F007D"/>
    <a:srgbClr val="004050"/>
    <a:srgbClr val="FF004C"/>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61818" autoAdjust="0"/>
  </p:normalViewPr>
  <p:slideViewPr>
    <p:cSldViewPr snapToGrid="0" snapToObjects="1" showGuides="1">
      <p:cViewPr varScale="1">
        <p:scale>
          <a:sx n="65" d="100"/>
          <a:sy n="65" d="100"/>
        </p:scale>
        <p:origin x="2208"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9" d="100"/>
          <a:sy n="109" d="100"/>
        </p:scale>
        <p:origin x="123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Fishpool" userId="b7923bd0fa9cf83f" providerId="LiveId" clId="{A534D4F4-BAF4-4EC4-B671-E6E54BC50F48}"/>
    <pc:docChg chg="modSld">
      <pc:chgData name="Mark Fishpool" userId="b7923bd0fa9cf83f" providerId="LiveId" clId="{A534D4F4-BAF4-4EC4-B671-E6E54BC50F48}" dt="2024-11-28T21:24:07.220" v="12" actId="20577"/>
      <pc:docMkLst>
        <pc:docMk/>
      </pc:docMkLst>
      <pc:sldChg chg="modNotesTx">
        <pc:chgData name="Mark Fishpool" userId="b7923bd0fa9cf83f" providerId="LiveId" clId="{A534D4F4-BAF4-4EC4-B671-E6E54BC50F48}" dt="2024-11-28T21:24:07.220" v="12" actId="20577"/>
        <pc:sldMkLst>
          <pc:docMk/>
          <pc:sldMk cId="3064574383" sldId="1210"/>
        </pc:sldMkLst>
      </pc:sldChg>
      <pc:sldChg chg="modSp mod">
        <pc:chgData name="Mark Fishpool" userId="b7923bd0fa9cf83f" providerId="LiveId" clId="{A534D4F4-BAF4-4EC4-B671-E6E54BC50F48}" dt="2024-11-28T21:05:58.681" v="2" actId="20577"/>
        <pc:sldMkLst>
          <pc:docMk/>
          <pc:sldMk cId="1390862401" sldId="1211"/>
        </pc:sldMkLst>
        <pc:spChg chg="mod">
          <ac:chgData name="Mark Fishpool" userId="b7923bd0fa9cf83f" providerId="LiveId" clId="{A534D4F4-BAF4-4EC4-B671-E6E54BC50F48}" dt="2024-11-28T21:05:58.681" v="2" actId="20577"/>
          <ac:spMkLst>
            <pc:docMk/>
            <pc:sldMk cId="1390862401" sldId="1211"/>
            <ac:spMk id="3" creationId="{46CA75F5-E4F2-6C63-7921-14AB235D8DD5}"/>
          </ac:spMkLst>
        </pc:spChg>
      </pc:sldChg>
      <pc:sldChg chg="modSp mod modNotesTx">
        <pc:chgData name="Mark Fishpool" userId="b7923bd0fa9cf83f" providerId="LiveId" clId="{A534D4F4-BAF4-4EC4-B671-E6E54BC50F48}" dt="2024-11-28T21:22:49.543" v="11"/>
        <pc:sldMkLst>
          <pc:docMk/>
          <pc:sldMk cId="3254269682" sldId="1212"/>
        </pc:sldMkLst>
        <pc:spChg chg="mod">
          <ac:chgData name="Mark Fishpool" userId="b7923bd0fa9cf83f" providerId="LiveId" clId="{A534D4F4-BAF4-4EC4-B671-E6E54BC50F48}" dt="2024-11-28T21:22:48.868" v="10" actId="21"/>
          <ac:spMkLst>
            <pc:docMk/>
            <pc:sldMk cId="3254269682" sldId="1212"/>
            <ac:spMk id="3" creationId="{5D49A95A-256B-C82F-15DE-F40A70F803B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5D9E5-6E31-4251-AAF5-0C1B76712ED2}" type="doc">
      <dgm:prSet loTypeId="urn:microsoft.com/office/officeart/2005/8/layout/hList1" loCatId="list" qsTypeId="urn:microsoft.com/office/officeart/2005/8/quickstyle/simple5" qsCatId="simple" csTypeId="urn:microsoft.com/office/officeart/2005/8/colors/colorful3" csCatId="colorful" phldr="1"/>
      <dgm:spPr/>
      <dgm:t>
        <a:bodyPr/>
        <a:lstStyle/>
        <a:p>
          <a:endParaRPr lang="en-GB"/>
        </a:p>
      </dgm:t>
    </dgm:pt>
    <dgm:pt modelId="{0294D52F-8891-42B9-A88B-9ABFB43C572F}">
      <dgm:prSet phldrT="[Text]" custT="1"/>
      <dgm:spPr/>
      <dgm:t>
        <a:bodyPr/>
        <a:lstStyle/>
        <a:p>
          <a:r>
            <a:rPr lang="en-GB" sz="1600" b="1" dirty="0">
              <a:latin typeface="Consolas" panose="020B0609020204030204" pitchFamily="49" charset="0"/>
            </a:rPr>
            <a:t>Box&lt;T&gt;</a:t>
          </a:r>
        </a:p>
      </dgm:t>
    </dgm:pt>
    <dgm:pt modelId="{4CBB8E3A-D54C-47F1-933D-DCD00D159B58}" type="parTrans" cxnId="{D07E5205-25F8-455D-9F20-DBFFAF2B6AD3}">
      <dgm:prSet/>
      <dgm:spPr/>
      <dgm:t>
        <a:bodyPr/>
        <a:lstStyle/>
        <a:p>
          <a:endParaRPr lang="en-GB"/>
        </a:p>
      </dgm:t>
    </dgm:pt>
    <dgm:pt modelId="{CFF6FE89-4ED6-40F7-85FD-4AD37641BBB6}" type="sibTrans" cxnId="{D07E5205-25F8-455D-9F20-DBFFAF2B6AD3}">
      <dgm:prSet/>
      <dgm:spPr/>
      <dgm:t>
        <a:bodyPr/>
        <a:lstStyle/>
        <a:p>
          <a:endParaRPr lang="en-GB"/>
        </a:p>
      </dgm:t>
    </dgm:pt>
    <dgm:pt modelId="{E587FCD6-1980-487F-B224-BD54687878E9}">
      <dgm:prSet phldrT="[Text]"/>
      <dgm:spPr/>
      <dgm:t>
        <a:bodyPr/>
        <a:lstStyle/>
        <a:p>
          <a:r>
            <a:rPr lang="en-GB" b="1" dirty="0"/>
            <a:t>T </a:t>
          </a:r>
          <a:r>
            <a:rPr lang="en-GB" dirty="0"/>
            <a:t>= </a:t>
          </a:r>
          <a:r>
            <a:rPr lang="en-GB" b="1" dirty="0"/>
            <a:t>T</a:t>
          </a:r>
          <a:r>
            <a:rPr lang="en-GB" dirty="0"/>
            <a:t>ype</a:t>
          </a:r>
        </a:p>
      </dgm:t>
    </dgm:pt>
    <dgm:pt modelId="{BF72A1AF-2372-4EF6-99CA-961AB2D0309A}" type="parTrans" cxnId="{3EC1509D-5C68-4FC4-BF88-A41B3B5AD475}">
      <dgm:prSet/>
      <dgm:spPr/>
      <dgm:t>
        <a:bodyPr/>
        <a:lstStyle/>
        <a:p>
          <a:endParaRPr lang="en-GB"/>
        </a:p>
      </dgm:t>
    </dgm:pt>
    <dgm:pt modelId="{BA820545-AEB1-4605-B2EC-3AF0EF7CADFA}" type="sibTrans" cxnId="{3EC1509D-5C68-4FC4-BF88-A41B3B5AD475}">
      <dgm:prSet/>
      <dgm:spPr/>
      <dgm:t>
        <a:bodyPr/>
        <a:lstStyle/>
        <a:p>
          <a:endParaRPr lang="en-GB"/>
        </a:p>
      </dgm:t>
    </dgm:pt>
    <dgm:pt modelId="{5906BB66-71A7-419F-816D-1C841B5765A6}">
      <dgm:prSet phldrT="[Text]"/>
      <dgm:spPr/>
      <dgm:t>
        <a:bodyPr/>
        <a:lstStyle/>
        <a:p>
          <a:r>
            <a:rPr lang="en-GB" dirty="0"/>
            <a:t>Used for </a:t>
          </a:r>
          <a:r>
            <a:rPr lang="en-GB" b="1" dirty="0"/>
            <a:t>heap allocation ("boxed")</a:t>
          </a:r>
        </a:p>
      </dgm:t>
    </dgm:pt>
    <dgm:pt modelId="{7553AF40-8D57-4BBE-B42F-4815D8400E8D}" type="parTrans" cxnId="{F4CF03F1-3AE2-4F7E-BBE5-1106D1C93A49}">
      <dgm:prSet/>
      <dgm:spPr/>
      <dgm:t>
        <a:bodyPr/>
        <a:lstStyle/>
        <a:p>
          <a:endParaRPr lang="en-GB"/>
        </a:p>
      </dgm:t>
    </dgm:pt>
    <dgm:pt modelId="{A5B8A7D1-5620-4C86-9B22-449A56B43F42}" type="sibTrans" cxnId="{F4CF03F1-3AE2-4F7E-BBE5-1106D1C93A49}">
      <dgm:prSet/>
      <dgm:spPr/>
      <dgm:t>
        <a:bodyPr/>
        <a:lstStyle/>
        <a:p>
          <a:endParaRPr lang="en-GB"/>
        </a:p>
      </dgm:t>
    </dgm:pt>
    <dgm:pt modelId="{2013C2D5-9CD4-4436-8C73-742474802C6E}">
      <dgm:prSet phldrT="[Text]" custT="1"/>
      <dgm:spPr/>
      <dgm:t>
        <a:bodyPr/>
        <a:lstStyle/>
        <a:p>
          <a:r>
            <a:rPr lang="en-GB" sz="1600" b="1" kern="1200" dirty="0" err="1">
              <a:solidFill>
                <a:srgbClr val="FFFFFF"/>
              </a:solidFill>
              <a:latin typeface="Consolas" panose="020B0609020204030204" pitchFamily="49" charset="0"/>
              <a:ea typeface="+mn-ea"/>
              <a:cs typeface="+mn-cs"/>
            </a:rPr>
            <a:t>Rc</a:t>
          </a:r>
          <a:r>
            <a:rPr lang="en-GB" sz="1600" b="1" kern="1200" dirty="0">
              <a:solidFill>
                <a:srgbClr val="FFFFFF"/>
              </a:solidFill>
              <a:latin typeface="Consolas" panose="020B0609020204030204" pitchFamily="49" charset="0"/>
              <a:ea typeface="+mn-ea"/>
              <a:cs typeface="+mn-cs"/>
            </a:rPr>
            <a:t>&lt;T&gt;</a:t>
          </a:r>
        </a:p>
      </dgm:t>
    </dgm:pt>
    <dgm:pt modelId="{A9A6E9C1-C674-414B-BAC1-4EB86D59CBE8}" type="parTrans" cxnId="{9A1FD6C0-313B-4303-B48E-C9BCD27C7902}">
      <dgm:prSet/>
      <dgm:spPr/>
      <dgm:t>
        <a:bodyPr/>
        <a:lstStyle/>
        <a:p>
          <a:endParaRPr lang="en-GB"/>
        </a:p>
      </dgm:t>
    </dgm:pt>
    <dgm:pt modelId="{D8D767F8-304C-4A68-AE7E-9D4405826A1E}" type="sibTrans" cxnId="{9A1FD6C0-313B-4303-B48E-C9BCD27C7902}">
      <dgm:prSet/>
      <dgm:spPr/>
      <dgm:t>
        <a:bodyPr/>
        <a:lstStyle/>
        <a:p>
          <a:endParaRPr lang="en-GB"/>
        </a:p>
      </dgm:t>
    </dgm:pt>
    <dgm:pt modelId="{1D7140E7-5FE4-475E-9BB9-007C302F5764}">
      <dgm:prSet phldrT="[Text]"/>
      <dgm:spPr/>
      <dgm:t>
        <a:bodyPr/>
        <a:lstStyle/>
        <a:p>
          <a:r>
            <a:rPr lang="en-GB" b="1" dirty="0"/>
            <a:t>T</a:t>
          </a:r>
          <a:r>
            <a:rPr lang="en-GB" dirty="0"/>
            <a:t> = </a:t>
          </a:r>
          <a:r>
            <a:rPr lang="en-GB" b="1" dirty="0"/>
            <a:t>T</a:t>
          </a:r>
          <a:r>
            <a:rPr lang="en-GB" dirty="0"/>
            <a:t>ype</a:t>
          </a:r>
        </a:p>
      </dgm:t>
    </dgm:pt>
    <dgm:pt modelId="{D1B49DED-210C-4C3C-867F-7079F0589007}" type="parTrans" cxnId="{90AD54CD-D7A5-4408-A170-EAB3577DCBED}">
      <dgm:prSet/>
      <dgm:spPr/>
      <dgm:t>
        <a:bodyPr/>
        <a:lstStyle/>
        <a:p>
          <a:endParaRPr lang="en-GB"/>
        </a:p>
      </dgm:t>
    </dgm:pt>
    <dgm:pt modelId="{82AF14D9-950D-45D2-914E-2EAF546E20F4}" type="sibTrans" cxnId="{90AD54CD-D7A5-4408-A170-EAB3577DCBED}">
      <dgm:prSet/>
      <dgm:spPr/>
      <dgm:t>
        <a:bodyPr/>
        <a:lstStyle/>
        <a:p>
          <a:endParaRPr lang="en-GB"/>
        </a:p>
      </dgm:t>
    </dgm:pt>
    <dgm:pt modelId="{62465236-8958-4C92-ACF2-7BEEE7101770}">
      <dgm:prSet phldrT="[Text]"/>
      <dgm:spPr/>
      <dgm:t>
        <a:bodyPr/>
        <a:lstStyle/>
        <a:p>
          <a:r>
            <a:rPr lang="en-GB" dirty="0"/>
            <a:t>Used for </a:t>
          </a:r>
          <a:r>
            <a:rPr lang="en-GB" b="1" dirty="0"/>
            <a:t>reference counting</a:t>
          </a:r>
        </a:p>
      </dgm:t>
    </dgm:pt>
    <dgm:pt modelId="{C73A732A-58F8-4A18-8859-CE3C92CEF00F}" type="parTrans" cxnId="{E85992DC-EA44-4893-8C57-F4D4122A67B9}">
      <dgm:prSet/>
      <dgm:spPr/>
      <dgm:t>
        <a:bodyPr/>
        <a:lstStyle/>
        <a:p>
          <a:endParaRPr lang="en-GB"/>
        </a:p>
      </dgm:t>
    </dgm:pt>
    <dgm:pt modelId="{A6A4D798-9634-4B24-A1AB-FDA75337F8CF}" type="sibTrans" cxnId="{E85992DC-EA44-4893-8C57-F4D4122A67B9}">
      <dgm:prSet/>
      <dgm:spPr/>
      <dgm:t>
        <a:bodyPr/>
        <a:lstStyle/>
        <a:p>
          <a:endParaRPr lang="en-GB"/>
        </a:p>
      </dgm:t>
    </dgm:pt>
    <dgm:pt modelId="{D4AC75DD-CC81-4208-B584-F219D50CB3AA}">
      <dgm:prSet phldrT="[Text]" custT="1"/>
      <dgm:spPr/>
      <dgm:t>
        <a:bodyPr/>
        <a:lstStyle/>
        <a:p>
          <a:r>
            <a:rPr lang="en-GB" sz="1600" b="1" kern="1200" dirty="0">
              <a:solidFill>
                <a:srgbClr val="FFFFFF"/>
              </a:solidFill>
              <a:latin typeface="Consolas" panose="020B0609020204030204" pitchFamily="49" charset="0"/>
              <a:ea typeface="+mn-ea"/>
              <a:cs typeface="+mn-cs"/>
            </a:rPr>
            <a:t>Ref&lt;T&gt;, </a:t>
          </a:r>
          <a:r>
            <a:rPr lang="en-GB" sz="1600" b="1" kern="1200" dirty="0" err="1">
              <a:solidFill>
                <a:srgbClr val="FFFFFF"/>
              </a:solidFill>
              <a:latin typeface="Consolas" panose="020B0609020204030204" pitchFamily="49" charset="0"/>
              <a:ea typeface="+mn-ea"/>
              <a:cs typeface="+mn-cs"/>
            </a:rPr>
            <a:t>RefMut</a:t>
          </a:r>
          <a:r>
            <a:rPr lang="en-GB" sz="1600" b="1" kern="1200" dirty="0">
              <a:solidFill>
                <a:srgbClr val="FFFFFF"/>
              </a:solidFill>
              <a:latin typeface="Consolas" panose="020B0609020204030204" pitchFamily="49" charset="0"/>
              <a:ea typeface="+mn-ea"/>
              <a:cs typeface="+mn-cs"/>
            </a:rPr>
            <a:t>&lt;&gt;, </a:t>
          </a:r>
          <a:r>
            <a:rPr lang="en-GB" sz="1600" b="1" kern="1200" dirty="0" err="1">
              <a:solidFill>
                <a:srgbClr val="FFFFFF"/>
              </a:solidFill>
              <a:latin typeface="Consolas" panose="020B0609020204030204" pitchFamily="49" charset="0"/>
              <a:ea typeface="+mn-ea"/>
              <a:cs typeface="+mn-cs"/>
            </a:rPr>
            <a:t>RefCell</a:t>
          </a:r>
          <a:r>
            <a:rPr lang="en-GB" sz="1600" b="1" kern="1200" dirty="0">
              <a:solidFill>
                <a:srgbClr val="FFFFFF"/>
              </a:solidFill>
              <a:latin typeface="Consolas" panose="020B0609020204030204" pitchFamily="49" charset="0"/>
              <a:ea typeface="+mn-ea"/>
              <a:cs typeface="+mn-cs"/>
            </a:rPr>
            <a:t>&lt;&gt;</a:t>
          </a:r>
        </a:p>
      </dgm:t>
    </dgm:pt>
    <dgm:pt modelId="{DB680E1A-BF88-42B5-BD8E-CC62B887DD88}" type="parTrans" cxnId="{563769FF-DC84-48F6-89D2-661D73F0AAA4}">
      <dgm:prSet/>
      <dgm:spPr/>
      <dgm:t>
        <a:bodyPr/>
        <a:lstStyle/>
        <a:p>
          <a:endParaRPr lang="en-GB"/>
        </a:p>
      </dgm:t>
    </dgm:pt>
    <dgm:pt modelId="{74E1D94C-D760-4D91-81C6-0FDD37D074CB}" type="sibTrans" cxnId="{563769FF-DC84-48F6-89D2-661D73F0AAA4}">
      <dgm:prSet/>
      <dgm:spPr/>
      <dgm:t>
        <a:bodyPr/>
        <a:lstStyle/>
        <a:p>
          <a:endParaRPr lang="en-GB"/>
        </a:p>
      </dgm:t>
    </dgm:pt>
    <dgm:pt modelId="{B04208BE-57EB-435A-863E-FA8056F30498}">
      <dgm:prSet phldrT="[Text]"/>
      <dgm:spPr/>
      <dgm:t>
        <a:bodyPr/>
        <a:lstStyle/>
        <a:p>
          <a:r>
            <a:rPr lang="en-GB" b="1" dirty="0"/>
            <a:t>T</a:t>
          </a:r>
          <a:r>
            <a:rPr lang="en-GB" dirty="0"/>
            <a:t> = </a:t>
          </a:r>
          <a:r>
            <a:rPr lang="en-GB" b="1" dirty="0"/>
            <a:t>T</a:t>
          </a:r>
          <a:r>
            <a:rPr lang="en-GB" dirty="0"/>
            <a:t>ype</a:t>
          </a:r>
        </a:p>
      </dgm:t>
    </dgm:pt>
    <dgm:pt modelId="{4E1D2A93-B347-4ED1-A676-0BC6B9BBF7D5}" type="parTrans" cxnId="{0204DF1A-E76B-41DB-9A21-05BC5F7B5BBC}">
      <dgm:prSet/>
      <dgm:spPr/>
      <dgm:t>
        <a:bodyPr/>
        <a:lstStyle/>
        <a:p>
          <a:endParaRPr lang="en-GB"/>
        </a:p>
      </dgm:t>
    </dgm:pt>
    <dgm:pt modelId="{86B2A0B5-77AA-4CA8-9468-99A3DA36A4E7}" type="sibTrans" cxnId="{0204DF1A-E76B-41DB-9A21-05BC5F7B5BBC}">
      <dgm:prSet/>
      <dgm:spPr/>
      <dgm:t>
        <a:bodyPr/>
        <a:lstStyle/>
        <a:p>
          <a:endParaRPr lang="en-GB"/>
        </a:p>
      </dgm:t>
    </dgm:pt>
    <dgm:pt modelId="{AAA8C442-D287-4292-B0C2-2CFA653E6960}">
      <dgm:prSet phldrT="[Text]"/>
      <dgm:spPr/>
      <dgm:t>
        <a:bodyPr/>
        <a:lstStyle/>
        <a:p>
          <a:r>
            <a:rPr lang="en-GB" dirty="0"/>
            <a:t>Collectively used to make borrowing rules work</a:t>
          </a:r>
        </a:p>
      </dgm:t>
    </dgm:pt>
    <dgm:pt modelId="{56E3BEB0-E1C1-4A7D-80F0-13EB8234713F}" type="parTrans" cxnId="{80658BD6-0D4B-4521-9019-2015922CFF97}">
      <dgm:prSet/>
      <dgm:spPr/>
      <dgm:t>
        <a:bodyPr/>
        <a:lstStyle/>
        <a:p>
          <a:endParaRPr lang="en-GB"/>
        </a:p>
      </dgm:t>
    </dgm:pt>
    <dgm:pt modelId="{C91E497D-9AC6-4F5F-8B58-9E34486D9A60}" type="sibTrans" cxnId="{80658BD6-0D4B-4521-9019-2015922CFF97}">
      <dgm:prSet/>
      <dgm:spPr/>
      <dgm:t>
        <a:bodyPr/>
        <a:lstStyle/>
        <a:p>
          <a:endParaRPr lang="en-GB"/>
        </a:p>
      </dgm:t>
    </dgm:pt>
    <dgm:pt modelId="{1B4CB49E-ADF5-456C-B7D6-F1E33CA86396}">
      <dgm:prSet phldrT="[Text]"/>
      <dgm:spPr/>
      <dgm:t>
        <a:bodyPr/>
        <a:lstStyle/>
        <a:p>
          <a:r>
            <a:rPr lang="en-GB" dirty="0"/>
            <a:t>Enables multiple ownership(!)</a:t>
          </a:r>
        </a:p>
      </dgm:t>
    </dgm:pt>
    <dgm:pt modelId="{4BD86A3E-0CBC-47B3-94F4-B6486625731A}" type="parTrans" cxnId="{EF115DEA-5DDB-4E5F-A136-17C725F9D47D}">
      <dgm:prSet/>
      <dgm:spPr/>
      <dgm:t>
        <a:bodyPr/>
        <a:lstStyle/>
        <a:p>
          <a:endParaRPr lang="en-GB"/>
        </a:p>
      </dgm:t>
    </dgm:pt>
    <dgm:pt modelId="{FB1430F5-582B-4E1F-91FD-103F68479D0A}" type="sibTrans" cxnId="{EF115DEA-5DDB-4E5F-A136-17C725F9D47D}">
      <dgm:prSet/>
      <dgm:spPr/>
      <dgm:t>
        <a:bodyPr/>
        <a:lstStyle/>
        <a:p>
          <a:endParaRPr lang="en-GB"/>
        </a:p>
      </dgm:t>
    </dgm:pt>
    <dgm:pt modelId="{3470727D-B5AD-4867-8C10-9A43B5E5FBEF}">
      <dgm:prSet phldrT="[Text]"/>
      <dgm:spPr/>
      <dgm:t>
        <a:bodyPr/>
        <a:lstStyle/>
        <a:p>
          <a:r>
            <a:rPr lang="en-GB" dirty="0"/>
            <a:t>Enables clean-up when ownership count on data hits 0.</a:t>
          </a:r>
        </a:p>
      </dgm:t>
    </dgm:pt>
    <dgm:pt modelId="{C303D546-26D3-4BAD-817D-ED00EB7DAC36}" type="parTrans" cxnId="{B8085897-07C4-422D-8D7E-B704D38725BE}">
      <dgm:prSet/>
      <dgm:spPr/>
      <dgm:t>
        <a:bodyPr/>
        <a:lstStyle/>
        <a:p>
          <a:endParaRPr lang="en-GB"/>
        </a:p>
      </dgm:t>
    </dgm:pt>
    <dgm:pt modelId="{639E8FF3-1A4D-42C5-B801-E66E8B0C3363}" type="sibTrans" cxnId="{B8085897-07C4-422D-8D7E-B704D38725BE}">
      <dgm:prSet/>
      <dgm:spPr/>
      <dgm:t>
        <a:bodyPr/>
        <a:lstStyle/>
        <a:p>
          <a:endParaRPr lang="en-GB"/>
        </a:p>
      </dgm:t>
    </dgm:pt>
    <dgm:pt modelId="{C37BF80B-29A0-4DC0-884F-113F661FCCBE}">
      <dgm:prSet phldrT="[Text]"/>
      <dgm:spPr/>
      <dgm:t>
        <a:bodyPr/>
        <a:lstStyle/>
        <a:p>
          <a:r>
            <a:rPr lang="en-GB" b="0" dirty="0"/>
            <a:t>No performance overhead</a:t>
          </a:r>
        </a:p>
      </dgm:t>
    </dgm:pt>
    <dgm:pt modelId="{E46F00CD-7D59-4FBA-983B-2D2EC38B990C}" type="parTrans" cxnId="{65D5C701-5ED2-4632-8C81-F747705A7A23}">
      <dgm:prSet/>
      <dgm:spPr/>
      <dgm:t>
        <a:bodyPr/>
        <a:lstStyle/>
        <a:p>
          <a:endParaRPr lang="en-GB"/>
        </a:p>
      </dgm:t>
    </dgm:pt>
    <dgm:pt modelId="{DEC2F7FF-0458-41A4-BC7B-E3F611A02886}" type="sibTrans" cxnId="{65D5C701-5ED2-4632-8C81-F747705A7A23}">
      <dgm:prSet/>
      <dgm:spPr/>
      <dgm:t>
        <a:bodyPr/>
        <a:lstStyle/>
        <a:p>
          <a:endParaRPr lang="en-GB"/>
        </a:p>
      </dgm:t>
    </dgm:pt>
    <dgm:pt modelId="{C8F41FEE-0C0F-4B19-A986-A377757BEFC7}">
      <dgm:prSet phldrT="[Text]"/>
      <dgm:spPr/>
      <dgm:t>
        <a:bodyPr/>
        <a:lstStyle/>
        <a:p>
          <a:r>
            <a:rPr lang="en-GB" b="0" dirty="0"/>
            <a:t>Data accessible anywhere (even between threads)</a:t>
          </a:r>
        </a:p>
      </dgm:t>
    </dgm:pt>
    <dgm:pt modelId="{851780BD-69CF-41A6-B667-7C0C5112D5AC}" type="parTrans" cxnId="{7091C7A2-8FA2-4698-915C-D91C652B9D71}">
      <dgm:prSet/>
      <dgm:spPr/>
      <dgm:t>
        <a:bodyPr/>
        <a:lstStyle/>
        <a:p>
          <a:endParaRPr lang="en-GB"/>
        </a:p>
      </dgm:t>
    </dgm:pt>
    <dgm:pt modelId="{47646E2E-7343-4FD6-A6F8-2709D41682F6}" type="sibTrans" cxnId="{7091C7A2-8FA2-4698-915C-D91C652B9D71}">
      <dgm:prSet/>
      <dgm:spPr/>
      <dgm:t>
        <a:bodyPr/>
        <a:lstStyle/>
        <a:p>
          <a:endParaRPr lang="en-GB"/>
        </a:p>
      </dgm:t>
    </dgm:pt>
    <dgm:pt modelId="{B1E0BEA7-400F-44C2-9BC3-886A52759127}" type="pres">
      <dgm:prSet presAssocID="{E415D9E5-6E31-4251-AAF5-0C1B76712ED2}" presName="Name0" presStyleCnt="0">
        <dgm:presLayoutVars>
          <dgm:dir/>
          <dgm:animLvl val="lvl"/>
          <dgm:resizeHandles val="exact"/>
        </dgm:presLayoutVars>
      </dgm:prSet>
      <dgm:spPr/>
    </dgm:pt>
    <dgm:pt modelId="{C1CFCA20-E2B7-4776-875A-05052F7AC97A}" type="pres">
      <dgm:prSet presAssocID="{0294D52F-8891-42B9-A88B-9ABFB43C572F}" presName="composite" presStyleCnt="0"/>
      <dgm:spPr/>
    </dgm:pt>
    <dgm:pt modelId="{00CB41CC-3FA6-44C5-AAC6-5D151271F3C3}" type="pres">
      <dgm:prSet presAssocID="{0294D52F-8891-42B9-A88B-9ABFB43C572F}" presName="parTx" presStyleLbl="alignNode1" presStyleIdx="0" presStyleCnt="3">
        <dgm:presLayoutVars>
          <dgm:chMax val="0"/>
          <dgm:chPref val="0"/>
          <dgm:bulletEnabled val="1"/>
        </dgm:presLayoutVars>
      </dgm:prSet>
      <dgm:spPr/>
    </dgm:pt>
    <dgm:pt modelId="{A8765162-B059-4141-91C7-554794AE7359}" type="pres">
      <dgm:prSet presAssocID="{0294D52F-8891-42B9-A88B-9ABFB43C572F}" presName="desTx" presStyleLbl="alignAccFollowNode1" presStyleIdx="0" presStyleCnt="3">
        <dgm:presLayoutVars>
          <dgm:bulletEnabled val="1"/>
        </dgm:presLayoutVars>
      </dgm:prSet>
      <dgm:spPr/>
    </dgm:pt>
    <dgm:pt modelId="{3B1F0944-9A08-4B80-BB70-3638419B8806}" type="pres">
      <dgm:prSet presAssocID="{CFF6FE89-4ED6-40F7-85FD-4AD37641BBB6}" presName="space" presStyleCnt="0"/>
      <dgm:spPr/>
    </dgm:pt>
    <dgm:pt modelId="{49AD7BE5-FD63-41E2-8B9E-CB5A4CBC3564}" type="pres">
      <dgm:prSet presAssocID="{2013C2D5-9CD4-4436-8C73-742474802C6E}" presName="composite" presStyleCnt="0"/>
      <dgm:spPr/>
    </dgm:pt>
    <dgm:pt modelId="{F7E23C05-3761-4E08-946B-0D4EC047A27B}" type="pres">
      <dgm:prSet presAssocID="{2013C2D5-9CD4-4436-8C73-742474802C6E}" presName="parTx" presStyleLbl="alignNode1" presStyleIdx="1" presStyleCnt="3">
        <dgm:presLayoutVars>
          <dgm:chMax val="0"/>
          <dgm:chPref val="0"/>
          <dgm:bulletEnabled val="1"/>
        </dgm:presLayoutVars>
      </dgm:prSet>
      <dgm:spPr/>
    </dgm:pt>
    <dgm:pt modelId="{739B6135-FC19-4CA1-ACD9-5993356EE282}" type="pres">
      <dgm:prSet presAssocID="{2013C2D5-9CD4-4436-8C73-742474802C6E}" presName="desTx" presStyleLbl="alignAccFollowNode1" presStyleIdx="1" presStyleCnt="3">
        <dgm:presLayoutVars>
          <dgm:bulletEnabled val="1"/>
        </dgm:presLayoutVars>
      </dgm:prSet>
      <dgm:spPr/>
    </dgm:pt>
    <dgm:pt modelId="{645D30D8-5AE5-488C-95F3-B6FC04727DB4}" type="pres">
      <dgm:prSet presAssocID="{D8D767F8-304C-4A68-AE7E-9D4405826A1E}" presName="space" presStyleCnt="0"/>
      <dgm:spPr/>
    </dgm:pt>
    <dgm:pt modelId="{07A8ADFD-F0C8-4CB5-9E39-EDD6ACD498D7}" type="pres">
      <dgm:prSet presAssocID="{D4AC75DD-CC81-4208-B584-F219D50CB3AA}" presName="composite" presStyleCnt="0"/>
      <dgm:spPr/>
    </dgm:pt>
    <dgm:pt modelId="{F3E6AD3A-5DB1-4443-9283-750A1ACBB556}" type="pres">
      <dgm:prSet presAssocID="{D4AC75DD-CC81-4208-B584-F219D50CB3AA}" presName="parTx" presStyleLbl="alignNode1" presStyleIdx="2" presStyleCnt="3">
        <dgm:presLayoutVars>
          <dgm:chMax val="0"/>
          <dgm:chPref val="0"/>
          <dgm:bulletEnabled val="1"/>
        </dgm:presLayoutVars>
      </dgm:prSet>
      <dgm:spPr/>
    </dgm:pt>
    <dgm:pt modelId="{DA327D48-482D-49DE-8774-9C356923BC56}" type="pres">
      <dgm:prSet presAssocID="{D4AC75DD-CC81-4208-B584-F219D50CB3AA}" presName="desTx" presStyleLbl="alignAccFollowNode1" presStyleIdx="2" presStyleCnt="3">
        <dgm:presLayoutVars>
          <dgm:bulletEnabled val="1"/>
        </dgm:presLayoutVars>
      </dgm:prSet>
      <dgm:spPr/>
    </dgm:pt>
  </dgm:ptLst>
  <dgm:cxnLst>
    <dgm:cxn modelId="{65D5C701-5ED2-4632-8C81-F747705A7A23}" srcId="{0294D52F-8891-42B9-A88B-9ABFB43C572F}" destId="{C37BF80B-29A0-4DC0-884F-113F661FCCBE}" srcOrd="3" destOrd="0" parTransId="{E46F00CD-7D59-4FBA-983B-2D2EC38B990C}" sibTransId="{DEC2F7FF-0458-41A4-BC7B-E3F611A02886}"/>
    <dgm:cxn modelId="{D07E5205-25F8-455D-9F20-DBFFAF2B6AD3}" srcId="{E415D9E5-6E31-4251-AAF5-0C1B76712ED2}" destId="{0294D52F-8891-42B9-A88B-9ABFB43C572F}" srcOrd="0" destOrd="0" parTransId="{4CBB8E3A-D54C-47F1-933D-DCD00D159B58}" sibTransId="{CFF6FE89-4ED6-40F7-85FD-4AD37641BBB6}"/>
    <dgm:cxn modelId="{6F628D1A-C755-497E-A710-A30034D1643E}" type="presOf" srcId="{1D7140E7-5FE4-475E-9BB9-007C302F5764}" destId="{739B6135-FC19-4CA1-ACD9-5993356EE282}" srcOrd="0" destOrd="0" presId="urn:microsoft.com/office/officeart/2005/8/layout/hList1"/>
    <dgm:cxn modelId="{0204DF1A-E76B-41DB-9A21-05BC5F7B5BBC}" srcId="{D4AC75DD-CC81-4208-B584-F219D50CB3AA}" destId="{B04208BE-57EB-435A-863E-FA8056F30498}" srcOrd="0" destOrd="0" parTransId="{4E1D2A93-B347-4ED1-A676-0BC6B9BBF7D5}" sibTransId="{86B2A0B5-77AA-4CA8-9468-99A3DA36A4E7}"/>
    <dgm:cxn modelId="{BFD2F21E-2E54-4E7E-86FE-51482FBFFB79}" type="presOf" srcId="{C37BF80B-29A0-4DC0-884F-113F661FCCBE}" destId="{A8765162-B059-4141-91C7-554794AE7359}" srcOrd="0" destOrd="3" presId="urn:microsoft.com/office/officeart/2005/8/layout/hList1"/>
    <dgm:cxn modelId="{2CB15231-4417-4AAC-9364-BCA72EB48628}" type="presOf" srcId="{E415D9E5-6E31-4251-AAF5-0C1B76712ED2}" destId="{B1E0BEA7-400F-44C2-9BC3-886A52759127}" srcOrd="0" destOrd="0" presId="urn:microsoft.com/office/officeart/2005/8/layout/hList1"/>
    <dgm:cxn modelId="{B45A913D-7923-43CF-93DF-1899F232CF1F}" type="presOf" srcId="{0294D52F-8891-42B9-A88B-9ABFB43C572F}" destId="{00CB41CC-3FA6-44C5-AAC6-5D151271F3C3}" srcOrd="0" destOrd="0" presId="urn:microsoft.com/office/officeart/2005/8/layout/hList1"/>
    <dgm:cxn modelId="{6832CF5E-74D9-468A-8815-9089156D1DB4}" type="presOf" srcId="{3470727D-B5AD-4867-8C10-9A43B5E5FBEF}" destId="{739B6135-FC19-4CA1-ACD9-5993356EE282}" srcOrd="0" destOrd="3" presId="urn:microsoft.com/office/officeart/2005/8/layout/hList1"/>
    <dgm:cxn modelId="{2B965564-03BC-4D0C-8C20-C8C122616F1C}" type="presOf" srcId="{C8F41FEE-0C0F-4B19-A986-A377757BEFC7}" destId="{A8765162-B059-4141-91C7-554794AE7359}" srcOrd="0" destOrd="2" presId="urn:microsoft.com/office/officeart/2005/8/layout/hList1"/>
    <dgm:cxn modelId="{CA436470-B430-48FF-BDCB-1F9E3C5D7714}" type="presOf" srcId="{E587FCD6-1980-487F-B224-BD54687878E9}" destId="{A8765162-B059-4141-91C7-554794AE7359}" srcOrd="0" destOrd="0" presId="urn:microsoft.com/office/officeart/2005/8/layout/hList1"/>
    <dgm:cxn modelId="{FD7E2E54-790F-45C4-A1EA-550E7ED5EF49}" type="presOf" srcId="{B04208BE-57EB-435A-863E-FA8056F30498}" destId="{DA327D48-482D-49DE-8774-9C356923BC56}" srcOrd="0" destOrd="0" presId="urn:microsoft.com/office/officeart/2005/8/layout/hList1"/>
    <dgm:cxn modelId="{DE0A557A-C6CD-43D2-A807-E0175C493867}" type="presOf" srcId="{62465236-8958-4C92-ACF2-7BEEE7101770}" destId="{739B6135-FC19-4CA1-ACD9-5993356EE282}" srcOrd="0" destOrd="1" presId="urn:microsoft.com/office/officeart/2005/8/layout/hList1"/>
    <dgm:cxn modelId="{5B3AE78A-484D-4CBC-855A-984B6BC10D71}" type="presOf" srcId="{5906BB66-71A7-419F-816D-1C841B5765A6}" destId="{A8765162-B059-4141-91C7-554794AE7359}" srcOrd="0" destOrd="1" presId="urn:microsoft.com/office/officeart/2005/8/layout/hList1"/>
    <dgm:cxn modelId="{E50AB191-20FE-439F-8308-0F1DAA2FE585}" type="presOf" srcId="{D4AC75DD-CC81-4208-B584-F219D50CB3AA}" destId="{F3E6AD3A-5DB1-4443-9283-750A1ACBB556}" srcOrd="0" destOrd="0" presId="urn:microsoft.com/office/officeart/2005/8/layout/hList1"/>
    <dgm:cxn modelId="{B8085897-07C4-422D-8D7E-B704D38725BE}" srcId="{2013C2D5-9CD4-4436-8C73-742474802C6E}" destId="{3470727D-B5AD-4867-8C10-9A43B5E5FBEF}" srcOrd="3" destOrd="0" parTransId="{C303D546-26D3-4BAD-817D-ED00EB7DAC36}" sibTransId="{639E8FF3-1A4D-42C5-B801-E66E8B0C3363}"/>
    <dgm:cxn modelId="{3EC1509D-5C68-4FC4-BF88-A41B3B5AD475}" srcId="{0294D52F-8891-42B9-A88B-9ABFB43C572F}" destId="{E587FCD6-1980-487F-B224-BD54687878E9}" srcOrd="0" destOrd="0" parTransId="{BF72A1AF-2372-4EF6-99CA-961AB2D0309A}" sibTransId="{BA820545-AEB1-4605-B2EC-3AF0EF7CADFA}"/>
    <dgm:cxn modelId="{7091C7A2-8FA2-4698-915C-D91C652B9D71}" srcId="{0294D52F-8891-42B9-A88B-9ABFB43C572F}" destId="{C8F41FEE-0C0F-4B19-A986-A377757BEFC7}" srcOrd="2" destOrd="0" parTransId="{851780BD-69CF-41A6-B667-7C0C5112D5AC}" sibTransId="{47646E2E-7343-4FD6-A6F8-2709D41682F6}"/>
    <dgm:cxn modelId="{035E63B4-B79B-4114-BF1F-459937A11C79}" type="presOf" srcId="{2013C2D5-9CD4-4436-8C73-742474802C6E}" destId="{F7E23C05-3761-4E08-946B-0D4EC047A27B}" srcOrd="0" destOrd="0" presId="urn:microsoft.com/office/officeart/2005/8/layout/hList1"/>
    <dgm:cxn modelId="{9A1FD6C0-313B-4303-B48E-C9BCD27C7902}" srcId="{E415D9E5-6E31-4251-AAF5-0C1B76712ED2}" destId="{2013C2D5-9CD4-4436-8C73-742474802C6E}" srcOrd="1" destOrd="0" parTransId="{A9A6E9C1-C674-414B-BAC1-4EB86D59CBE8}" sibTransId="{D8D767F8-304C-4A68-AE7E-9D4405826A1E}"/>
    <dgm:cxn modelId="{90AD54CD-D7A5-4408-A170-EAB3577DCBED}" srcId="{2013C2D5-9CD4-4436-8C73-742474802C6E}" destId="{1D7140E7-5FE4-475E-9BB9-007C302F5764}" srcOrd="0" destOrd="0" parTransId="{D1B49DED-210C-4C3C-867F-7079F0589007}" sibTransId="{82AF14D9-950D-45D2-914E-2EAF546E20F4}"/>
    <dgm:cxn modelId="{80658BD6-0D4B-4521-9019-2015922CFF97}" srcId="{D4AC75DD-CC81-4208-B584-F219D50CB3AA}" destId="{AAA8C442-D287-4292-B0C2-2CFA653E6960}" srcOrd="1" destOrd="0" parTransId="{56E3BEB0-E1C1-4A7D-80F0-13EB8234713F}" sibTransId="{C91E497D-9AC6-4F5F-8B58-9E34486D9A60}"/>
    <dgm:cxn modelId="{E85992DC-EA44-4893-8C57-F4D4122A67B9}" srcId="{2013C2D5-9CD4-4436-8C73-742474802C6E}" destId="{62465236-8958-4C92-ACF2-7BEEE7101770}" srcOrd="1" destOrd="0" parTransId="{C73A732A-58F8-4A18-8859-CE3C92CEF00F}" sibTransId="{A6A4D798-9634-4B24-A1AB-FDA75337F8CF}"/>
    <dgm:cxn modelId="{E93668DE-E667-4B20-BF69-0CDA579A9716}" type="presOf" srcId="{1B4CB49E-ADF5-456C-B7D6-F1E33CA86396}" destId="{739B6135-FC19-4CA1-ACD9-5993356EE282}" srcOrd="0" destOrd="2" presId="urn:microsoft.com/office/officeart/2005/8/layout/hList1"/>
    <dgm:cxn modelId="{0AD4C7E7-65D0-4ECF-A44E-09A5BACF5D61}" type="presOf" srcId="{AAA8C442-D287-4292-B0C2-2CFA653E6960}" destId="{DA327D48-482D-49DE-8774-9C356923BC56}" srcOrd="0" destOrd="1" presId="urn:microsoft.com/office/officeart/2005/8/layout/hList1"/>
    <dgm:cxn modelId="{EF115DEA-5DDB-4E5F-A136-17C725F9D47D}" srcId="{2013C2D5-9CD4-4436-8C73-742474802C6E}" destId="{1B4CB49E-ADF5-456C-B7D6-F1E33CA86396}" srcOrd="2" destOrd="0" parTransId="{4BD86A3E-0CBC-47B3-94F4-B6486625731A}" sibTransId="{FB1430F5-582B-4E1F-91FD-103F68479D0A}"/>
    <dgm:cxn modelId="{F4CF03F1-3AE2-4F7E-BBE5-1106D1C93A49}" srcId="{0294D52F-8891-42B9-A88B-9ABFB43C572F}" destId="{5906BB66-71A7-419F-816D-1C841B5765A6}" srcOrd="1" destOrd="0" parTransId="{7553AF40-8D57-4BBE-B42F-4815D8400E8D}" sibTransId="{A5B8A7D1-5620-4C86-9B22-449A56B43F42}"/>
    <dgm:cxn modelId="{563769FF-DC84-48F6-89D2-661D73F0AAA4}" srcId="{E415D9E5-6E31-4251-AAF5-0C1B76712ED2}" destId="{D4AC75DD-CC81-4208-B584-F219D50CB3AA}" srcOrd="2" destOrd="0" parTransId="{DB680E1A-BF88-42B5-BD8E-CC62B887DD88}" sibTransId="{74E1D94C-D760-4D91-81C6-0FDD37D074CB}"/>
    <dgm:cxn modelId="{19AB6E28-A0D4-4495-A46D-60F4F10B52AE}" type="presParOf" srcId="{B1E0BEA7-400F-44C2-9BC3-886A52759127}" destId="{C1CFCA20-E2B7-4776-875A-05052F7AC97A}" srcOrd="0" destOrd="0" presId="urn:microsoft.com/office/officeart/2005/8/layout/hList1"/>
    <dgm:cxn modelId="{DAC3E969-8761-4E72-B7B7-569538F71CCD}" type="presParOf" srcId="{C1CFCA20-E2B7-4776-875A-05052F7AC97A}" destId="{00CB41CC-3FA6-44C5-AAC6-5D151271F3C3}" srcOrd="0" destOrd="0" presId="urn:microsoft.com/office/officeart/2005/8/layout/hList1"/>
    <dgm:cxn modelId="{ACA8FC0F-2A11-4006-A318-3798887C820E}" type="presParOf" srcId="{C1CFCA20-E2B7-4776-875A-05052F7AC97A}" destId="{A8765162-B059-4141-91C7-554794AE7359}" srcOrd="1" destOrd="0" presId="urn:microsoft.com/office/officeart/2005/8/layout/hList1"/>
    <dgm:cxn modelId="{B1124136-911D-4388-A359-358D002B3D6A}" type="presParOf" srcId="{B1E0BEA7-400F-44C2-9BC3-886A52759127}" destId="{3B1F0944-9A08-4B80-BB70-3638419B8806}" srcOrd="1" destOrd="0" presId="urn:microsoft.com/office/officeart/2005/8/layout/hList1"/>
    <dgm:cxn modelId="{8A57B824-307A-49F6-B30D-BF3A6BC39EBC}" type="presParOf" srcId="{B1E0BEA7-400F-44C2-9BC3-886A52759127}" destId="{49AD7BE5-FD63-41E2-8B9E-CB5A4CBC3564}" srcOrd="2" destOrd="0" presId="urn:microsoft.com/office/officeart/2005/8/layout/hList1"/>
    <dgm:cxn modelId="{FBAE07EC-0348-4B43-AD85-1A028934C0B8}" type="presParOf" srcId="{49AD7BE5-FD63-41E2-8B9E-CB5A4CBC3564}" destId="{F7E23C05-3761-4E08-946B-0D4EC047A27B}" srcOrd="0" destOrd="0" presId="urn:microsoft.com/office/officeart/2005/8/layout/hList1"/>
    <dgm:cxn modelId="{50A33ADE-E59B-4D5E-BC99-6D509CCAA49D}" type="presParOf" srcId="{49AD7BE5-FD63-41E2-8B9E-CB5A4CBC3564}" destId="{739B6135-FC19-4CA1-ACD9-5993356EE282}" srcOrd="1" destOrd="0" presId="urn:microsoft.com/office/officeart/2005/8/layout/hList1"/>
    <dgm:cxn modelId="{55256BCF-AF44-40E7-B9DC-A150C46FF63D}" type="presParOf" srcId="{B1E0BEA7-400F-44C2-9BC3-886A52759127}" destId="{645D30D8-5AE5-488C-95F3-B6FC04727DB4}" srcOrd="3" destOrd="0" presId="urn:microsoft.com/office/officeart/2005/8/layout/hList1"/>
    <dgm:cxn modelId="{F6928841-CDDD-4684-BE75-D2EE7978C623}" type="presParOf" srcId="{B1E0BEA7-400F-44C2-9BC3-886A52759127}" destId="{07A8ADFD-F0C8-4CB5-9E39-EDD6ACD498D7}" srcOrd="4" destOrd="0" presId="urn:microsoft.com/office/officeart/2005/8/layout/hList1"/>
    <dgm:cxn modelId="{39AB5D94-8AE1-4BAC-B57E-379D8242B519}" type="presParOf" srcId="{07A8ADFD-F0C8-4CB5-9E39-EDD6ACD498D7}" destId="{F3E6AD3A-5DB1-4443-9283-750A1ACBB556}" srcOrd="0" destOrd="0" presId="urn:microsoft.com/office/officeart/2005/8/layout/hList1"/>
    <dgm:cxn modelId="{F095AE99-21DE-464D-B8ED-B4AE68E123CF}" type="presParOf" srcId="{07A8ADFD-F0C8-4CB5-9E39-EDD6ACD498D7}" destId="{DA327D48-482D-49DE-8774-9C356923BC5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B41CC-3FA6-44C5-AAC6-5D151271F3C3}">
      <dsp:nvSpPr>
        <dsp:cNvPr id="0" name=""/>
        <dsp:cNvSpPr/>
      </dsp:nvSpPr>
      <dsp:spPr>
        <a:xfrm>
          <a:off x="2097" y="63110"/>
          <a:ext cx="2044808" cy="7736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latin typeface="Consolas" panose="020B0609020204030204" pitchFamily="49" charset="0"/>
            </a:rPr>
            <a:t>Box&lt;T&gt;</a:t>
          </a:r>
        </a:p>
      </dsp:txBody>
      <dsp:txXfrm>
        <a:off x="2097" y="63110"/>
        <a:ext cx="2044808" cy="773643"/>
      </dsp:txXfrm>
    </dsp:sp>
    <dsp:sp modelId="{A8765162-B059-4141-91C7-554794AE7359}">
      <dsp:nvSpPr>
        <dsp:cNvPr id="0" name=""/>
        <dsp:cNvSpPr/>
      </dsp:nvSpPr>
      <dsp:spPr>
        <a:xfrm>
          <a:off x="2097" y="836753"/>
          <a:ext cx="2044808" cy="1614060"/>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b="1" kern="1200" dirty="0"/>
            <a:t>T </a:t>
          </a:r>
          <a:r>
            <a:rPr lang="en-GB" sz="1200" kern="1200" dirty="0"/>
            <a:t>= </a:t>
          </a:r>
          <a:r>
            <a:rPr lang="en-GB" sz="1200" b="1" kern="1200" dirty="0"/>
            <a:t>T</a:t>
          </a:r>
          <a:r>
            <a:rPr lang="en-GB" sz="1200" kern="1200" dirty="0"/>
            <a:t>ype</a:t>
          </a:r>
        </a:p>
        <a:p>
          <a:pPr marL="114300" lvl="1" indent="-114300" algn="l" defTabSz="533400">
            <a:lnSpc>
              <a:spcPct val="90000"/>
            </a:lnSpc>
            <a:spcBef>
              <a:spcPct val="0"/>
            </a:spcBef>
            <a:spcAft>
              <a:spcPct val="15000"/>
            </a:spcAft>
            <a:buChar char="•"/>
          </a:pPr>
          <a:r>
            <a:rPr lang="en-GB" sz="1200" kern="1200" dirty="0"/>
            <a:t>Used for </a:t>
          </a:r>
          <a:r>
            <a:rPr lang="en-GB" sz="1200" b="1" kern="1200" dirty="0"/>
            <a:t>heap allocation ("boxed")</a:t>
          </a:r>
        </a:p>
        <a:p>
          <a:pPr marL="114300" lvl="1" indent="-114300" algn="l" defTabSz="533400">
            <a:lnSpc>
              <a:spcPct val="90000"/>
            </a:lnSpc>
            <a:spcBef>
              <a:spcPct val="0"/>
            </a:spcBef>
            <a:spcAft>
              <a:spcPct val="15000"/>
            </a:spcAft>
            <a:buChar char="•"/>
          </a:pPr>
          <a:r>
            <a:rPr lang="en-GB" sz="1200" b="0" kern="1200" dirty="0"/>
            <a:t>Data accessible anywhere (even between threads)</a:t>
          </a:r>
        </a:p>
        <a:p>
          <a:pPr marL="114300" lvl="1" indent="-114300" algn="l" defTabSz="533400">
            <a:lnSpc>
              <a:spcPct val="90000"/>
            </a:lnSpc>
            <a:spcBef>
              <a:spcPct val="0"/>
            </a:spcBef>
            <a:spcAft>
              <a:spcPct val="15000"/>
            </a:spcAft>
            <a:buChar char="•"/>
          </a:pPr>
          <a:r>
            <a:rPr lang="en-GB" sz="1200" b="0" kern="1200" dirty="0"/>
            <a:t>No performance overhead</a:t>
          </a:r>
        </a:p>
      </dsp:txBody>
      <dsp:txXfrm>
        <a:off x="2097" y="836753"/>
        <a:ext cx="2044808" cy="1614060"/>
      </dsp:txXfrm>
    </dsp:sp>
    <dsp:sp modelId="{F7E23C05-3761-4E08-946B-0D4EC047A27B}">
      <dsp:nvSpPr>
        <dsp:cNvPr id="0" name=""/>
        <dsp:cNvSpPr/>
      </dsp:nvSpPr>
      <dsp:spPr>
        <a:xfrm>
          <a:off x="2333179" y="63110"/>
          <a:ext cx="2044808" cy="773643"/>
        </a:xfrm>
        <a:prstGeom prst="rect">
          <a:avLst/>
        </a:prstGeom>
        <a:gradFill rotWithShape="0">
          <a:gsLst>
            <a:gs pos="0">
              <a:schemeClr val="accent3">
                <a:hueOff val="1235198"/>
                <a:satOff val="0"/>
                <a:lumOff val="12549"/>
                <a:alphaOff val="0"/>
                <a:satMod val="103000"/>
                <a:lumMod val="102000"/>
                <a:tint val="94000"/>
              </a:schemeClr>
            </a:gs>
            <a:gs pos="50000">
              <a:schemeClr val="accent3">
                <a:hueOff val="1235198"/>
                <a:satOff val="0"/>
                <a:lumOff val="12549"/>
                <a:alphaOff val="0"/>
                <a:satMod val="110000"/>
                <a:lumMod val="100000"/>
                <a:shade val="100000"/>
              </a:schemeClr>
            </a:gs>
            <a:gs pos="100000">
              <a:schemeClr val="accent3">
                <a:hueOff val="1235198"/>
                <a:satOff val="0"/>
                <a:lumOff val="12549"/>
                <a:alphaOff val="0"/>
                <a:lumMod val="99000"/>
                <a:satMod val="120000"/>
                <a:shade val="78000"/>
              </a:schemeClr>
            </a:gs>
          </a:gsLst>
          <a:lin ang="5400000" scaled="0"/>
        </a:gradFill>
        <a:ln w="6350" cap="flat" cmpd="sng" algn="ctr">
          <a:solidFill>
            <a:schemeClr val="accent3">
              <a:hueOff val="1235198"/>
              <a:satOff val="0"/>
              <a:lumOff val="125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err="1">
              <a:solidFill>
                <a:srgbClr val="FFFFFF"/>
              </a:solidFill>
              <a:latin typeface="Consolas" panose="020B0609020204030204" pitchFamily="49" charset="0"/>
              <a:ea typeface="+mn-ea"/>
              <a:cs typeface="+mn-cs"/>
            </a:rPr>
            <a:t>Rc</a:t>
          </a:r>
          <a:r>
            <a:rPr lang="en-GB" sz="1600" b="1" kern="1200" dirty="0">
              <a:solidFill>
                <a:srgbClr val="FFFFFF"/>
              </a:solidFill>
              <a:latin typeface="Consolas" panose="020B0609020204030204" pitchFamily="49" charset="0"/>
              <a:ea typeface="+mn-ea"/>
              <a:cs typeface="+mn-cs"/>
            </a:rPr>
            <a:t>&lt;T&gt;</a:t>
          </a:r>
        </a:p>
      </dsp:txBody>
      <dsp:txXfrm>
        <a:off x="2333179" y="63110"/>
        <a:ext cx="2044808" cy="773643"/>
      </dsp:txXfrm>
    </dsp:sp>
    <dsp:sp modelId="{739B6135-FC19-4CA1-ACD9-5993356EE282}">
      <dsp:nvSpPr>
        <dsp:cNvPr id="0" name=""/>
        <dsp:cNvSpPr/>
      </dsp:nvSpPr>
      <dsp:spPr>
        <a:xfrm>
          <a:off x="2333179" y="836753"/>
          <a:ext cx="2044808" cy="1614060"/>
        </a:xfrm>
        <a:prstGeom prst="rect">
          <a:avLst/>
        </a:prstGeom>
        <a:solidFill>
          <a:schemeClr val="accent3">
            <a:tint val="40000"/>
            <a:alpha val="90000"/>
            <a:hueOff val="1591278"/>
            <a:satOff val="43214"/>
            <a:lumOff val="3848"/>
            <a:alphaOff val="0"/>
          </a:schemeClr>
        </a:solidFill>
        <a:ln w="6350" cap="flat" cmpd="sng" algn="ctr">
          <a:solidFill>
            <a:schemeClr val="accent3">
              <a:tint val="40000"/>
              <a:alpha val="90000"/>
              <a:hueOff val="1591278"/>
              <a:satOff val="43214"/>
              <a:lumOff val="384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b="1" kern="1200" dirty="0"/>
            <a:t>T</a:t>
          </a:r>
          <a:r>
            <a:rPr lang="en-GB" sz="1200" kern="1200" dirty="0"/>
            <a:t> = </a:t>
          </a:r>
          <a:r>
            <a:rPr lang="en-GB" sz="1200" b="1" kern="1200" dirty="0"/>
            <a:t>T</a:t>
          </a:r>
          <a:r>
            <a:rPr lang="en-GB" sz="1200" kern="1200" dirty="0"/>
            <a:t>ype</a:t>
          </a:r>
        </a:p>
        <a:p>
          <a:pPr marL="114300" lvl="1" indent="-114300" algn="l" defTabSz="533400">
            <a:lnSpc>
              <a:spcPct val="90000"/>
            </a:lnSpc>
            <a:spcBef>
              <a:spcPct val="0"/>
            </a:spcBef>
            <a:spcAft>
              <a:spcPct val="15000"/>
            </a:spcAft>
            <a:buChar char="•"/>
          </a:pPr>
          <a:r>
            <a:rPr lang="en-GB" sz="1200" kern="1200" dirty="0"/>
            <a:t>Used for </a:t>
          </a:r>
          <a:r>
            <a:rPr lang="en-GB" sz="1200" b="1" kern="1200" dirty="0"/>
            <a:t>reference counting</a:t>
          </a:r>
        </a:p>
        <a:p>
          <a:pPr marL="114300" lvl="1" indent="-114300" algn="l" defTabSz="533400">
            <a:lnSpc>
              <a:spcPct val="90000"/>
            </a:lnSpc>
            <a:spcBef>
              <a:spcPct val="0"/>
            </a:spcBef>
            <a:spcAft>
              <a:spcPct val="15000"/>
            </a:spcAft>
            <a:buChar char="•"/>
          </a:pPr>
          <a:r>
            <a:rPr lang="en-GB" sz="1200" kern="1200" dirty="0"/>
            <a:t>Enables multiple ownership(!)</a:t>
          </a:r>
        </a:p>
        <a:p>
          <a:pPr marL="114300" lvl="1" indent="-114300" algn="l" defTabSz="533400">
            <a:lnSpc>
              <a:spcPct val="90000"/>
            </a:lnSpc>
            <a:spcBef>
              <a:spcPct val="0"/>
            </a:spcBef>
            <a:spcAft>
              <a:spcPct val="15000"/>
            </a:spcAft>
            <a:buChar char="•"/>
          </a:pPr>
          <a:r>
            <a:rPr lang="en-GB" sz="1200" kern="1200" dirty="0"/>
            <a:t>Enables clean-up when ownership count on data hits 0.</a:t>
          </a:r>
        </a:p>
      </dsp:txBody>
      <dsp:txXfrm>
        <a:off x="2333179" y="836753"/>
        <a:ext cx="2044808" cy="1614060"/>
      </dsp:txXfrm>
    </dsp:sp>
    <dsp:sp modelId="{F3E6AD3A-5DB1-4443-9283-750A1ACBB556}">
      <dsp:nvSpPr>
        <dsp:cNvPr id="0" name=""/>
        <dsp:cNvSpPr/>
      </dsp:nvSpPr>
      <dsp:spPr>
        <a:xfrm>
          <a:off x="4664261" y="63110"/>
          <a:ext cx="2044808" cy="773643"/>
        </a:xfrm>
        <a:prstGeom prst="rect">
          <a:avLst/>
        </a:prstGeom>
        <a:gradFill rotWithShape="0">
          <a:gsLst>
            <a:gs pos="0">
              <a:schemeClr val="accent3">
                <a:hueOff val="2470397"/>
                <a:satOff val="0"/>
                <a:lumOff val="25098"/>
                <a:alphaOff val="0"/>
                <a:satMod val="103000"/>
                <a:lumMod val="102000"/>
                <a:tint val="94000"/>
              </a:schemeClr>
            </a:gs>
            <a:gs pos="50000">
              <a:schemeClr val="accent3">
                <a:hueOff val="2470397"/>
                <a:satOff val="0"/>
                <a:lumOff val="25098"/>
                <a:alphaOff val="0"/>
                <a:satMod val="110000"/>
                <a:lumMod val="100000"/>
                <a:shade val="100000"/>
              </a:schemeClr>
            </a:gs>
            <a:gs pos="100000">
              <a:schemeClr val="accent3">
                <a:hueOff val="2470397"/>
                <a:satOff val="0"/>
                <a:lumOff val="25098"/>
                <a:alphaOff val="0"/>
                <a:lumMod val="99000"/>
                <a:satMod val="120000"/>
                <a:shade val="78000"/>
              </a:schemeClr>
            </a:gs>
          </a:gsLst>
          <a:lin ang="5400000" scaled="0"/>
        </a:gradFill>
        <a:ln w="6350" cap="flat" cmpd="sng" algn="ctr">
          <a:solidFill>
            <a:schemeClr val="accent3">
              <a:hueOff val="2470397"/>
              <a:satOff val="0"/>
              <a:lumOff val="2509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FFFFFF"/>
              </a:solidFill>
              <a:latin typeface="Consolas" panose="020B0609020204030204" pitchFamily="49" charset="0"/>
              <a:ea typeface="+mn-ea"/>
              <a:cs typeface="+mn-cs"/>
            </a:rPr>
            <a:t>Ref&lt;T&gt;, </a:t>
          </a:r>
          <a:r>
            <a:rPr lang="en-GB" sz="1600" b="1" kern="1200" dirty="0" err="1">
              <a:solidFill>
                <a:srgbClr val="FFFFFF"/>
              </a:solidFill>
              <a:latin typeface="Consolas" panose="020B0609020204030204" pitchFamily="49" charset="0"/>
              <a:ea typeface="+mn-ea"/>
              <a:cs typeface="+mn-cs"/>
            </a:rPr>
            <a:t>RefMut</a:t>
          </a:r>
          <a:r>
            <a:rPr lang="en-GB" sz="1600" b="1" kern="1200" dirty="0">
              <a:solidFill>
                <a:srgbClr val="FFFFFF"/>
              </a:solidFill>
              <a:latin typeface="Consolas" panose="020B0609020204030204" pitchFamily="49" charset="0"/>
              <a:ea typeface="+mn-ea"/>
              <a:cs typeface="+mn-cs"/>
            </a:rPr>
            <a:t>&lt;&gt;, </a:t>
          </a:r>
          <a:r>
            <a:rPr lang="en-GB" sz="1600" b="1" kern="1200" dirty="0" err="1">
              <a:solidFill>
                <a:srgbClr val="FFFFFF"/>
              </a:solidFill>
              <a:latin typeface="Consolas" panose="020B0609020204030204" pitchFamily="49" charset="0"/>
              <a:ea typeface="+mn-ea"/>
              <a:cs typeface="+mn-cs"/>
            </a:rPr>
            <a:t>RefCell</a:t>
          </a:r>
          <a:r>
            <a:rPr lang="en-GB" sz="1600" b="1" kern="1200" dirty="0">
              <a:solidFill>
                <a:srgbClr val="FFFFFF"/>
              </a:solidFill>
              <a:latin typeface="Consolas" panose="020B0609020204030204" pitchFamily="49" charset="0"/>
              <a:ea typeface="+mn-ea"/>
              <a:cs typeface="+mn-cs"/>
            </a:rPr>
            <a:t>&lt;&gt;</a:t>
          </a:r>
        </a:p>
      </dsp:txBody>
      <dsp:txXfrm>
        <a:off x="4664261" y="63110"/>
        <a:ext cx="2044808" cy="773643"/>
      </dsp:txXfrm>
    </dsp:sp>
    <dsp:sp modelId="{DA327D48-482D-49DE-8774-9C356923BC56}">
      <dsp:nvSpPr>
        <dsp:cNvPr id="0" name=""/>
        <dsp:cNvSpPr/>
      </dsp:nvSpPr>
      <dsp:spPr>
        <a:xfrm>
          <a:off x="4664261" y="836753"/>
          <a:ext cx="2044808" cy="1614060"/>
        </a:xfrm>
        <a:prstGeom prst="rect">
          <a:avLst/>
        </a:prstGeom>
        <a:solidFill>
          <a:schemeClr val="accent3">
            <a:tint val="40000"/>
            <a:alpha val="90000"/>
            <a:hueOff val="3182556"/>
            <a:satOff val="86429"/>
            <a:lumOff val="7696"/>
            <a:alphaOff val="0"/>
          </a:schemeClr>
        </a:solidFill>
        <a:ln w="6350" cap="flat" cmpd="sng" algn="ctr">
          <a:solidFill>
            <a:schemeClr val="accent3">
              <a:tint val="40000"/>
              <a:alpha val="90000"/>
              <a:hueOff val="3182556"/>
              <a:satOff val="86429"/>
              <a:lumOff val="769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b="1" kern="1200" dirty="0"/>
            <a:t>T</a:t>
          </a:r>
          <a:r>
            <a:rPr lang="en-GB" sz="1200" kern="1200" dirty="0"/>
            <a:t> = </a:t>
          </a:r>
          <a:r>
            <a:rPr lang="en-GB" sz="1200" b="1" kern="1200" dirty="0"/>
            <a:t>T</a:t>
          </a:r>
          <a:r>
            <a:rPr lang="en-GB" sz="1200" kern="1200" dirty="0"/>
            <a:t>ype</a:t>
          </a:r>
        </a:p>
        <a:p>
          <a:pPr marL="114300" lvl="1" indent="-114300" algn="l" defTabSz="533400">
            <a:lnSpc>
              <a:spcPct val="90000"/>
            </a:lnSpc>
            <a:spcBef>
              <a:spcPct val="0"/>
            </a:spcBef>
            <a:spcAft>
              <a:spcPct val="15000"/>
            </a:spcAft>
            <a:buChar char="•"/>
          </a:pPr>
          <a:r>
            <a:rPr lang="en-GB" sz="1200" kern="1200" dirty="0"/>
            <a:t>Collectively used to make borrowing rules work</a:t>
          </a:r>
        </a:p>
      </dsp:txBody>
      <dsp:txXfrm>
        <a:off x="4664261" y="836753"/>
        <a:ext cx="2044808" cy="16140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28/11/2024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28/11/2024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1807754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We'll need to annotate the lifetimes</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10</a:t>
            </a:fld>
            <a:endParaRPr lang="en-GB"/>
          </a:p>
        </p:txBody>
      </p:sp>
    </p:spTree>
    <p:extLst>
      <p:ext uri="{BB962C8B-B14F-4D97-AF65-F5344CB8AC3E}">
        <p14:creationId xmlns:p14="http://schemas.microsoft.com/office/powerpoint/2010/main" val="197241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compiler's wrong, of course.</a:t>
            </a:r>
          </a:p>
        </p:txBody>
      </p:sp>
      <p:sp>
        <p:nvSpPr>
          <p:cNvPr id="4" name="Slide Number Placeholder 3"/>
          <p:cNvSpPr>
            <a:spLocks noGrp="1"/>
          </p:cNvSpPr>
          <p:nvPr>
            <p:ph type="sldNum" sz="quarter" idx="5"/>
          </p:nvPr>
        </p:nvSpPr>
        <p:spPr/>
        <p:txBody>
          <a:bodyPr/>
          <a:lstStyle/>
          <a:p>
            <a:fld id="{548901C6-1DA1-FB44-ABEE-06A0FEB7738E}" type="slidenum">
              <a:rPr lang="en-GB" smtClean="0"/>
              <a:t>11</a:t>
            </a:fld>
            <a:endParaRPr lang="en-GB"/>
          </a:p>
        </p:txBody>
      </p:sp>
    </p:spTree>
    <p:extLst>
      <p:ext uri="{BB962C8B-B14F-4D97-AF65-F5344CB8AC3E}">
        <p14:creationId xmlns:p14="http://schemas.microsoft.com/office/powerpoint/2010/main" val="3716424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12</a:t>
            </a:fld>
            <a:endParaRPr lang="en-GB"/>
          </a:p>
        </p:txBody>
      </p:sp>
    </p:spTree>
    <p:extLst>
      <p:ext uri="{BB962C8B-B14F-4D97-AF65-F5344CB8AC3E}">
        <p14:creationId xmlns:p14="http://schemas.microsoft.com/office/powerpoint/2010/main" val="419204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should be noted that the compiler often suggests changing the default lifetime of a reference to "static" to resolve an issue.   That's not always going to work; it really is just a best guess in most situations.</a:t>
            </a:r>
          </a:p>
        </p:txBody>
      </p:sp>
      <p:sp>
        <p:nvSpPr>
          <p:cNvPr id="4" name="Slide Number Placeholder 3"/>
          <p:cNvSpPr>
            <a:spLocks noGrp="1"/>
          </p:cNvSpPr>
          <p:nvPr>
            <p:ph type="sldNum" sz="quarter" idx="5"/>
          </p:nvPr>
        </p:nvSpPr>
        <p:spPr/>
        <p:txBody>
          <a:bodyPr/>
          <a:lstStyle/>
          <a:p>
            <a:fld id="{548901C6-1DA1-FB44-ABEE-06A0FEB7738E}" type="slidenum">
              <a:rPr lang="en-GB" smtClean="0"/>
              <a:t>13</a:t>
            </a:fld>
            <a:endParaRPr lang="en-GB"/>
          </a:p>
        </p:txBody>
      </p:sp>
    </p:spTree>
    <p:extLst>
      <p:ext uri="{BB962C8B-B14F-4D97-AF65-F5344CB8AC3E}">
        <p14:creationId xmlns:p14="http://schemas.microsoft.com/office/powerpoint/2010/main" val="80924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of course, we can print the reference's value (the address of the referenced variable) and dereference it to get the original value.</a:t>
            </a:r>
          </a:p>
          <a:p>
            <a:endParaRPr lang="en-GB" dirty="0"/>
          </a:p>
          <a:p>
            <a:r>
              <a:rPr lang="en-GB" dirty="0"/>
              <a:t>So far, so C.</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14</a:t>
            </a:fld>
            <a:endParaRPr lang="en-GB"/>
          </a:p>
        </p:txBody>
      </p:sp>
    </p:spTree>
    <p:extLst>
      <p:ext uri="{BB962C8B-B14F-4D97-AF65-F5344CB8AC3E}">
        <p14:creationId xmlns:p14="http://schemas.microsoft.com/office/powerpoint/2010/main" val="3650487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They also have the </a:t>
            </a:r>
            <a:r>
              <a:rPr lang="en-GB" b="1" dirty="0"/>
              <a:t>metadata</a:t>
            </a:r>
            <a:r>
              <a:rPr lang="en-GB" dirty="0"/>
              <a:t> which describes properties of their type, e.g. length and capacity of the data.</a:t>
            </a:r>
          </a:p>
          <a:p>
            <a:endParaRPr lang="en-GB" dirty="0"/>
          </a:p>
          <a:p>
            <a:r>
              <a:rPr lang="en-GB" dirty="0"/>
              <a:t>That's what makes them "smart".</a:t>
            </a:r>
          </a:p>
          <a:p>
            <a:endParaRPr lang="en-GB" dirty="0"/>
          </a:p>
          <a:p>
            <a:r>
              <a:rPr lang="en-GB" dirty="0"/>
              <a:t>As you can imagine, a smart pointer is really a struct of sorts.  However, they implement two special traits: </a:t>
            </a:r>
            <a:r>
              <a:rPr lang="en-GB" dirty="0" err="1"/>
              <a:t>Deref</a:t>
            </a:r>
            <a:r>
              <a:rPr lang="en-GB" dirty="0"/>
              <a:t> and Drop.</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a:t>
            </a:r>
            <a:r>
              <a:rPr lang="en-GB" b="1" dirty="0" err="1"/>
              <a:t>Deref</a:t>
            </a:r>
            <a:r>
              <a:rPr lang="en-GB" dirty="0"/>
              <a:t> (dereference) trait allows the smart pointer's structure to act like a reference.</a:t>
            </a:r>
          </a:p>
          <a:p>
            <a:pPr marL="171450" indent="-171450">
              <a:buFont typeface="Arial" panose="020B0604020202020204" pitchFamily="34" charset="0"/>
              <a:buChar char="•"/>
            </a:pPr>
            <a:r>
              <a:rPr lang="en-GB" dirty="0"/>
              <a:t>The </a:t>
            </a:r>
            <a:r>
              <a:rPr lang="en-GB" b="1" dirty="0"/>
              <a:t>Drop</a:t>
            </a:r>
            <a:r>
              <a:rPr lang="en-GB" dirty="0"/>
              <a:t> traits allows you to customise the actions performs when the smart pointer's instance goes out of scope – conceptually a bit like a destructor in object-oriented programming.</a:t>
            </a:r>
          </a:p>
          <a:p>
            <a:endParaRPr lang="en-GB" dirty="0"/>
          </a:p>
          <a:p>
            <a:r>
              <a:rPr lang="en-GB" dirty="0"/>
              <a:t>This concept isn't unique to Rust by any means, but it is very useful mechanism when working with heap memory.</a:t>
            </a:r>
          </a:p>
        </p:txBody>
      </p:sp>
      <p:sp>
        <p:nvSpPr>
          <p:cNvPr id="4" name="Slide Number Placeholder 3"/>
          <p:cNvSpPr>
            <a:spLocks noGrp="1"/>
          </p:cNvSpPr>
          <p:nvPr>
            <p:ph type="sldNum" sz="quarter" idx="5"/>
          </p:nvPr>
        </p:nvSpPr>
        <p:spPr/>
        <p:txBody>
          <a:bodyPr/>
          <a:lstStyle/>
          <a:p>
            <a:fld id="{548901C6-1DA1-FB44-ABEE-06A0FEB7738E}" type="slidenum">
              <a:rPr lang="en-GB" smtClean="0"/>
              <a:t>15</a:t>
            </a:fld>
            <a:endParaRPr lang="en-GB"/>
          </a:p>
        </p:txBody>
      </p:sp>
    </p:spTree>
    <p:extLst>
      <p:ext uri="{BB962C8B-B14F-4D97-AF65-F5344CB8AC3E}">
        <p14:creationId xmlns:p14="http://schemas.microsoft.com/office/powerpoint/2010/main" val="685325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Although this demonstrates the basic syntax of the Box&lt;T&gt; smart pointer, it's not particularly useful; remember, these types of primitive are safely stored on the stack in normal Rust programs, so there's little advantage here.</a:t>
            </a:r>
          </a:p>
          <a:p>
            <a:endParaRPr lang="en-GB" dirty="0"/>
          </a:p>
          <a:p>
            <a:r>
              <a:rPr lang="en-GB" dirty="0"/>
              <a:t>Let's look at a more useful example.</a:t>
            </a:r>
          </a:p>
        </p:txBody>
      </p:sp>
      <p:sp>
        <p:nvSpPr>
          <p:cNvPr id="4" name="Slide Number Placeholder 3"/>
          <p:cNvSpPr>
            <a:spLocks noGrp="1"/>
          </p:cNvSpPr>
          <p:nvPr>
            <p:ph type="sldNum" sz="quarter" idx="5"/>
          </p:nvPr>
        </p:nvSpPr>
        <p:spPr/>
        <p:txBody>
          <a:bodyPr/>
          <a:lstStyle/>
          <a:p>
            <a:fld id="{548901C6-1DA1-FB44-ABEE-06A0FEB7738E}" type="slidenum">
              <a:rPr lang="en-GB" smtClean="0"/>
              <a:t>18</a:t>
            </a:fld>
            <a:endParaRPr lang="en-GB"/>
          </a:p>
        </p:txBody>
      </p:sp>
    </p:spTree>
    <p:extLst>
      <p:ext uri="{BB962C8B-B14F-4D97-AF65-F5344CB8AC3E}">
        <p14:creationId xmlns:p14="http://schemas.microsoft.com/office/powerpoint/2010/main" val="2064267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Technical Note.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B050"/>
                </a:solidFill>
                <a:latin typeface="Consolas" panose="020B0609020204030204" pitchFamily="49" charset="0"/>
              </a:rPr>
              <a:t>let cube </a:t>
            </a:r>
            <a:r>
              <a:rPr lang="en-US" sz="1200" b="1" dirty="0">
                <a:solidFill>
                  <a:srgbClr val="00B050"/>
                </a:solidFill>
                <a:latin typeface="Consolas" panose="020B0609020204030204" pitchFamily="49" charset="0"/>
              </a:rPr>
              <a:t>=</a:t>
            </a:r>
            <a:r>
              <a:rPr lang="en-US" sz="1200" b="0" dirty="0">
                <a:solidFill>
                  <a:srgbClr val="00B050"/>
                </a:solidFill>
                <a:latin typeface="Consolas" panose="020B0609020204030204" pitchFamily="49" charset="0"/>
              </a:rPr>
              <a:t> </a:t>
            </a:r>
            <a:r>
              <a:rPr lang="en-US" sz="1200" b="1" dirty="0">
                <a:solidFill>
                  <a:srgbClr val="00B050"/>
                </a:solidFill>
                <a:latin typeface="Consolas" panose="020B0609020204030204" pitchFamily="49" charset="0"/>
              </a:rPr>
              <a:t>(*</a:t>
            </a:r>
            <a:r>
              <a:rPr lang="en-US" sz="1200" b="0" dirty="0">
                <a:solidFill>
                  <a:srgbClr val="00B050"/>
                </a:solidFill>
                <a:latin typeface="Consolas" panose="020B0609020204030204" pitchFamily="49" charset="0"/>
              </a:rPr>
              <a:t>num</a:t>
            </a:r>
            <a:r>
              <a:rPr lang="en-US" sz="1200" b="1" dirty="0">
                <a:solidFill>
                  <a:srgbClr val="00B050"/>
                </a:solidFill>
                <a:latin typeface="Consolas" panose="020B0609020204030204" pitchFamily="49" charset="0"/>
              </a:rPr>
              <a:t>).</a:t>
            </a:r>
            <a:r>
              <a:rPr lang="en-US" sz="1200" b="0" dirty="0">
                <a:solidFill>
                  <a:srgbClr val="00B050"/>
                </a:solidFill>
                <a:latin typeface="Consolas" panose="020B0609020204030204" pitchFamily="49" charset="0"/>
              </a:rPr>
              <a:t>pow</a:t>
            </a:r>
            <a:r>
              <a:rPr lang="en-US" sz="1200" b="1" dirty="0">
                <a:solidFill>
                  <a:srgbClr val="00B050"/>
                </a:solidFill>
                <a:latin typeface="Consolas" panose="020B0609020204030204" pitchFamily="49" charset="0"/>
              </a:rPr>
              <a:t>(</a:t>
            </a:r>
            <a:r>
              <a:rPr lang="en-US" sz="1200" b="0" dirty="0">
                <a:solidFill>
                  <a:srgbClr val="00B050"/>
                </a:solidFill>
                <a:latin typeface="Consolas" panose="020B0609020204030204" pitchFamily="49" charset="0"/>
              </a:rPr>
              <a:t>3</a:t>
            </a:r>
            <a:r>
              <a:rPr lang="en-US" sz="1200" b="1" dirty="0">
                <a:solidFill>
                  <a:srgbClr val="00B050"/>
                </a:solidFill>
                <a:latin typeface="Consolas" panose="020B0609020204030204" pitchFamily="49" charset="0"/>
              </a:rPr>
              <a:t>);</a:t>
            </a:r>
            <a:r>
              <a:rPr lang="en-US" sz="1200" b="0" dirty="0">
                <a:solidFill>
                  <a:srgbClr val="00B050"/>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B05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B050"/>
                </a:solidFill>
                <a:latin typeface="Consolas" panose="020B0609020204030204" pitchFamily="49" charset="0"/>
              </a:rPr>
              <a:t>would also work: Why?</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19</a:t>
            </a:fld>
            <a:endParaRPr lang="en-GB"/>
          </a:p>
        </p:txBody>
      </p:sp>
    </p:spTree>
    <p:extLst>
      <p:ext uri="{BB962C8B-B14F-4D97-AF65-F5344CB8AC3E}">
        <p14:creationId xmlns:p14="http://schemas.microsoft.com/office/powerpoint/2010/main" val="2997386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ource Serif 4"/>
              </a:rPr>
              <a:t>The </a:t>
            </a:r>
            <a:r>
              <a:rPr lang="en-US" dirty="0" err="1"/>
              <a:t>dyn</a:t>
            </a:r>
            <a:r>
              <a:rPr lang="en-US" b="0" i="0" dirty="0">
                <a:solidFill>
                  <a:srgbClr val="000000"/>
                </a:solidFill>
                <a:effectLst/>
                <a:latin typeface="Source Serif 4"/>
              </a:rPr>
              <a:t> keyword is used to highlight that calls to methods on the associated </a:t>
            </a:r>
            <a:r>
              <a:rPr lang="en-US" dirty="0"/>
              <a:t>Trait</a:t>
            </a:r>
            <a:r>
              <a:rPr lang="en-US" b="0" i="0" dirty="0">
                <a:solidFill>
                  <a:srgbClr val="000000"/>
                </a:solidFill>
                <a:effectLst/>
                <a:latin typeface="Source Serif 4"/>
              </a:rPr>
              <a:t> (debug) are </a:t>
            </a:r>
            <a:r>
              <a:rPr lang="en-US" b="0" i="0" u="none" strike="noStrike" dirty="0">
                <a:effectLst/>
                <a:latin typeface="Source Serif 4"/>
              </a:rPr>
              <a:t>dynamically dispatched.   In this case, we're using the syntax to indicate that this vector can contain a box of any type of data which can implement this specific type (Debug); string, integers and vectors can…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20</a:t>
            </a:fld>
            <a:endParaRPr lang="en-GB"/>
          </a:p>
        </p:txBody>
      </p:sp>
    </p:spTree>
    <p:extLst>
      <p:ext uri="{BB962C8B-B14F-4D97-AF65-F5344CB8AC3E}">
        <p14:creationId xmlns:p14="http://schemas.microsoft.com/office/powerpoint/2010/main" val="322563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lab focuses on creating and using Box&lt;T&gt;</a:t>
            </a:r>
          </a:p>
        </p:txBody>
      </p:sp>
      <p:sp>
        <p:nvSpPr>
          <p:cNvPr id="4" name="Slide Number Placeholder 3"/>
          <p:cNvSpPr>
            <a:spLocks noGrp="1"/>
          </p:cNvSpPr>
          <p:nvPr>
            <p:ph type="sldNum" sz="quarter" idx="5"/>
          </p:nvPr>
        </p:nvSpPr>
        <p:spPr/>
        <p:txBody>
          <a:bodyPr/>
          <a:lstStyle/>
          <a:p>
            <a:fld id="{548901C6-1DA1-FB44-ABEE-06A0FEB7738E}" type="slidenum">
              <a:rPr lang="en-GB" smtClean="0"/>
              <a:t>21</a:t>
            </a:fld>
            <a:endParaRPr lang="en-GB"/>
          </a:p>
        </p:txBody>
      </p:sp>
    </p:spTree>
    <p:extLst>
      <p:ext uri="{BB962C8B-B14F-4D97-AF65-F5344CB8AC3E}">
        <p14:creationId xmlns:p14="http://schemas.microsoft.com/office/powerpoint/2010/main" val="271362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a:t>
            </a:fld>
            <a:endParaRPr lang="en-GB"/>
          </a:p>
        </p:txBody>
      </p:sp>
    </p:spTree>
    <p:extLst>
      <p:ext uri="{BB962C8B-B14F-4D97-AF65-F5344CB8AC3E}">
        <p14:creationId xmlns:p14="http://schemas.microsoft.com/office/powerpoint/2010/main" val="1436808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be wondering how this compiles if raw pointers are the key to writing unsafe Rust?   Shouldn't there be an unsafe block here?  Well, no… </a:t>
            </a:r>
            <a:r>
              <a:rPr lang="en-GB" dirty="0">
                <a:sym typeface="Wingdings" panose="05000000000000000000" pitchFamily="2" charset="2"/>
              </a:rPr>
              <a:t></a:t>
            </a:r>
            <a:endParaRPr lang="en-GB" dirty="0"/>
          </a:p>
          <a:p>
            <a:endParaRPr lang="en-GB" b="1" dirty="0"/>
          </a:p>
          <a:p>
            <a:r>
              <a:rPr lang="en-GB" b="0" dirty="0"/>
              <a:t>This is because:</a:t>
            </a:r>
          </a:p>
          <a:p>
            <a:endParaRPr lang="en-GB" b="0" dirty="0"/>
          </a:p>
          <a:p>
            <a:pPr marL="228600" indent="-228600">
              <a:buAutoNum type="alphaLcParenBoth"/>
            </a:pPr>
            <a:r>
              <a:rPr lang="en-GB" b="0" dirty="0"/>
              <a:t>It's predictable for the compiler as both pointers are created from a valid reference ("</a:t>
            </a:r>
            <a:r>
              <a:rPr lang="en-GB" b="0" dirty="0" err="1"/>
              <a:t>mynum</a:t>
            </a:r>
            <a:r>
              <a:rPr lang="en-GB" b="0" dirty="0"/>
              <a:t>"); this is not always the case.</a:t>
            </a:r>
          </a:p>
          <a:p>
            <a:pPr marL="228600" indent="-228600">
              <a:buAutoNum type="alphaLcParenBoth"/>
            </a:pPr>
            <a:r>
              <a:rPr lang="en-GB" b="0" dirty="0"/>
              <a:t>You can therefore create the raw pointers but NOT dereference them</a:t>
            </a:r>
          </a:p>
          <a:p>
            <a:pPr marL="228600" indent="-228600">
              <a:buAutoNum type="alphaLcParenBoth"/>
            </a:pPr>
            <a:endParaRPr lang="en-GB" b="0" dirty="0"/>
          </a:p>
          <a:p>
            <a:pPr marL="0" indent="0">
              <a:buNone/>
            </a:pPr>
            <a:endParaRPr lang="en-GB" b="0" dirty="0"/>
          </a:p>
          <a:p>
            <a:pPr marL="0" indent="0">
              <a:buNone/>
            </a:pPr>
            <a:r>
              <a:rPr lang="en-GB" b="0" dirty="0"/>
              <a:t>Compare this with:</a:t>
            </a:r>
          </a:p>
          <a:p>
            <a:pPr marL="0" indent="0">
              <a:buNone/>
            </a:pPr>
            <a:endParaRPr lang="en-GB" b="0" dirty="0"/>
          </a:p>
          <a:p>
            <a:pPr marL="0" indent="0">
              <a:buNone/>
            </a:pPr>
            <a:r>
              <a:rPr lang="en-GB" b="1" dirty="0"/>
              <a:t>let address: u32 = 0xdeadbeef;</a:t>
            </a:r>
          </a:p>
          <a:p>
            <a:pPr marL="0" indent="0">
              <a:buNone/>
            </a:pPr>
            <a:r>
              <a:rPr lang="en-GB" b="1" dirty="0"/>
              <a:t>let r3 = address as *</a:t>
            </a:r>
            <a:r>
              <a:rPr lang="en-GB" b="1" dirty="0" err="1"/>
              <a:t>const</a:t>
            </a:r>
            <a:r>
              <a:rPr lang="en-GB" b="1" dirty="0"/>
              <a:t> u32;</a:t>
            </a:r>
          </a:p>
          <a:p>
            <a:pPr marL="0" indent="0">
              <a:buNone/>
            </a:pPr>
            <a:endParaRPr lang="en-GB" b="0" dirty="0"/>
          </a:p>
          <a:p>
            <a:pPr marL="0" indent="0">
              <a:buNone/>
            </a:pPr>
            <a:r>
              <a:rPr lang="en-GB" b="0" dirty="0"/>
              <a:t>That's dangerous and unpredictable as the memory address selected is purely arbitrary.  It might work; it might cause a segmentation fault.   It's in C's familiar "undefined behaviour" twilight zone…</a:t>
            </a:r>
          </a:p>
          <a:p>
            <a:pPr marL="0" indent="0">
              <a:buNone/>
            </a:pPr>
            <a:endParaRPr lang="en-GB" b="0" dirty="0"/>
          </a:p>
          <a:p>
            <a:pPr marL="0" indent="0">
              <a:buNone/>
            </a:pPr>
            <a:endParaRPr lang="en-GB" b="0" dirty="0"/>
          </a:p>
          <a:p>
            <a:pPr marL="0" indent="0">
              <a:buNone/>
            </a:pPr>
            <a:r>
              <a:rPr lang="en-GB" b="1" dirty="0"/>
              <a:t>Technical note.</a:t>
            </a:r>
          </a:p>
          <a:p>
            <a:pPr marL="0" indent="0">
              <a:buNone/>
            </a:pPr>
            <a:r>
              <a:rPr lang="en-GB" b="0" dirty="0"/>
              <a:t>It's u32 in this example rather than i32 as </a:t>
            </a:r>
            <a:r>
              <a:rPr lang="en-US" b="0" dirty="0"/>
              <a:t>the literal `0xdeadbeef` (decimal `3735928559`) does not fit into the `i32` data type's range (it'll overflow).</a:t>
            </a:r>
          </a:p>
          <a:p>
            <a:pPr marL="0" indent="0">
              <a:buNone/>
            </a:pPr>
            <a:r>
              <a:rPr lang="en-US" b="0" dirty="0"/>
              <a:t>This is because the Rust compiler is automatically denying overflowing literals by default</a:t>
            </a:r>
          </a:p>
          <a:p>
            <a:pPr marL="0" indent="0">
              <a:buNone/>
            </a:pPr>
            <a:endParaRPr lang="en-US" b="0" dirty="0"/>
          </a:p>
          <a:p>
            <a:pPr marL="0" indent="0">
              <a:buNone/>
            </a:pPr>
            <a:endParaRPr lang="en-US" b="0"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22</a:t>
            </a:fld>
            <a:endParaRPr lang="en-GB"/>
          </a:p>
        </p:txBody>
      </p:sp>
    </p:spTree>
    <p:extLst>
      <p:ext uri="{BB962C8B-B14F-4D97-AF65-F5344CB8AC3E}">
        <p14:creationId xmlns:p14="http://schemas.microsoft.com/office/powerpoint/2010/main" val="312236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*They may be ignored</a:t>
            </a:r>
            <a:r>
              <a:rPr lang="en-GB" baseline="0" dirty="0"/>
              <a:t> by the Rust compiler, but you’re going to have to manage them yourself, of course(!)</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23</a:t>
            </a:fld>
            <a:endParaRPr lang="en-GB"/>
          </a:p>
        </p:txBody>
      </p:sp>
    </p:spTree>
    <p:extLst>
      <p:ext uri="{BB962C8B-B14F-4D97-AF65-F5344CB8AC3E}">
        <p14:creationId xmlns:p14="http://schemas.microsoft.com/office/powerpoint/2010/main" val="3369519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fix this, we'll need to place the offending code in an unsafe block and then try to recompile.</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24</a:t>
            </a:fld>
            <a:endParaRPr lang="en-GB"/>
          </a:p>
        </p:txBody>
      </p:sp>
    </p:spTree>
    <p:extLst>
      <p:ext uri="{BB962C8B-B14F-4D97-AF65-F5344CB8AC3E}">
        <p14:creationId xmlns:p14="http://schemas.microsoft.com/office/powerpoint/2010/main" val="3317454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note that as a software engineer you have full control over what is and is not inside the unsafe block; the printing of the "</a:t>
            </a:r>
            <a:r>
              <a:rPr lang="en-GB" dirty="0" err="1"/>
              <a:t>mynum</a:t>
            </a:r>
            <a:r>
              <a:rPr lang="en-GB" dirty="0"/>
              <a:t>" variable is safe code, so that can be excluded.</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25</a:t>
            </a:fld>
            <a:endParaRPr lang="en-GB"/>
          </a:p>
        </p:txBody>
      </p:sp>
    </p:spTree>
    <p:extLst>
      <p:ext uri="{BB962C8B-B14F-4D97-AF65-F5344CB8AC3E}">
        <p14:creationId xmlns:p14="http://schemas.microsoft.com/office/powerpoint/2010/main" val="3314071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lab focuses on references and dereferencing</a:t>
            </a:r>
          </a:p>
        </p:txBody>
      </p:sp>
      <p:sp>
        <p:nvSpPr>
          <p:cNvPr id="4" name="Slide Number Placeholder 3"/>
          <p:cNvSpPr>
            <a:spLocks noGrp="1"/>
          </p:cNvSpPr>
          <p:nvPr>
            <p:ph type="sldNum" sz="quarter" idx="5"/>
          </p:nvPr>
        </p:nvSpPr>
        <p:spPr/>
        <p:txBody>
          <a:bodyPr/>
          <a:lstStyle/>
          <a:p>
            <a:fld id="{548901C6-1DA1-FB44-ABEE-06A0FEB7738E}" type="slidenum">
              <a:rPr lang="en-GB" smtClean="0"/>
              <a:t>26</a:t>
            </a:fld>
            <a:endParaRPr lang="en-GB"/>
          </a:p>
        </p:txBody>
      </p:sp>
    </p:spTree>
    <p:extLst>
      <p:ext uri="{BB962C8B-B14F-4D97-AF65-F5344CB8AC3E}">
        <p14:creationId xmlns:p14="http://schemas.microsoft.com/office/powerpoint/2010/main" val="1663775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attempt to call a function marked as unsafe from anywhere other than an unsafe block will result in a compile-time error.</a:t>
            </a:r>
          </a:p>
          <a:p>
            <a:endParaRPr lang="en-GB" dirty="0"/>
          </a:p>
          <a:p>
            <a:r>
              <a:rPr lang="en-GB" dirty="0"/>
              <a:t>By flagging in this way, we are acknowledging responsibility for knowing how the function works and that we know how to use it correctly, i.e. arguments, return type, use of raw pointers etc. within the functions that could affect memory-safe guarantees.</a:t>
            </a:r>
          </a:p>
          <a:p>
            <a:endParaRPr lang="en-GB" dirty="0"/>
          </a:p>
          <a:p>
            <a:r>
              <a:rPr lang="en-GB" dirty="0"/>
              <a:t>It's worth noting that unsafe functions are free to perform unsafe operations without the need of a further unsafe block.</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27</a:t>
            </a:fld>
            <a:endParaRPr lang="en-GB"/>
          </a:p>
        </p:txBody>
      </p:sp>
    </p:spTree>
    <p:extLst>
      <p:ext uri="{BB962C8B-B14F-4D97-AF65-F5344CB8AC3E}">
        <p14:creationId xmlns:p14="http://schemas.microsoft.com/office/powerpoint/2010/main" val="1226826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 course, there's no need to do it this way in Rust – we could have done it "safely" (and idiomatically) using two mutable references.</a:t>
            </a:r>
          </a:p>
          <a:p>
            <a:endParaRPr lang="en-GB" dirty="0"/>
          </a:p>
          <a:p>
            <a:r>
              <a:rPr lang="en-GB" dirty="0"/>
              <a:t>However, here's a function with unsafe code (dereferencing two raw pointers), flagged as unsafe, being called from an unsafe block; we're taking the responsibility of knowing that this is still safely coded, and that security of the application (include safe code) has not been compromised.</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28</a:t>
            </a:fld>
            <a:endParaRPr lang="en-GB"/>
          </a:p>
        </p:txBody>
      </p:sp>
    </p:spTree>
    <p:extLst>
      <p:ext uri="{BB962C8B-B14F-4D97-AF65-F5344CB8AC3E}">
        <p14:creationId xmlns:p14="http://schemas.microsoft.com/office/powerpoint/2010/main" val="1781837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Further reading: </a:t>
            </a:r>
            <a:r>
              <a:rPr lang="en-GB" b="1" dirty="0"/>
              <a:t>https://cplusplus.com/reference/cmath/sqrt/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29</a:t>
            </a:fld>
            <a:endParaRPr lang="en-GB"/>
          </a:p>
        </p:txBody>
      </p:sp>
    </p:spTree>
    <p:extLst>
      <p:ext uri="{BB962C8B-B14F-4D97-AF65-F5344CB8AC3E}">
        <p14:creationId xmlns:p14="http://schemas.microsoft.com/office/powerpoint/2010/main" val="1100453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example requires the client to have appropriate configuration before it will work successfully including (but not limited to):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Installation of </a:t>
            </a:r>
            <a:r>
              <a:rPr lang="en-GB" dirty="0" err="1"/>
              <a:t>gcc</a:t>
            </a:r>
            <a:r>
              <a:rPr lang="en-GB" dirty="0"/>
              <a:t> (for C testing etc.)</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Correct .</a:t>
            </a:r>
            <a:r>
              <a:rPr lang="en-GB" dirty="0" err="1"/>
              <a:t>toml</a:t>
            </a:r>
            <a:r>
              <a:rPr lang="en-GB" dirty="0"/>
              <a:t>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 string in the extern block will let know Rust which ABI (Application Binary Interface) to use, e.g. how to call the function at native assembly code (low)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of writing, C++ support is not as extensive, but is achievable using additional Rust crates.</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30</a:t>
            </a:fld>
            <a:endParaRPr lang="en-GB"/>
          </a:p>
        </p:txBody>
      </p:sp>
    </p:spTree>
    <p:extLst>
      <p:ext uri="{BB962C8B-B14F-4D97-AF65-F5344CB8AC3E}">
        <p14:creationId xmlns:p14="http://schemas.microsoft.com/office/powerpoint/2010/main" val="3381216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lab focuses on using extern functions to call code in foreign languages.</a:t>
            </a:r>
          </a:p>
        </p:txBody>
      </p:sp>
      <p:sp>
        <p:nvSpPr>
          <p:cNvPr id="4" name="Slide Number Placeholder 3"/>
          <p:cNvSpPr>
            <a:spLocks noGrp="1"/>
          </p:cNvSpPr>
          <p:nvPr>
            <p:ph type="sldNum" sz="quarter" idx="5"/>
          </p:nvPr>
        </p:nvSpPr>
        <p:spPr/>
        <p:txBody>
          <a:bodyPr/>
          <a:lstStyle/>
          <a:p>
            <a:fld id="{548901C6-1DA1-FB44-ABEE-06A0FEB7738E}" type="slidenum">
              <a:rPr lang="en-GB" smtClean="0"/>
              <a:t>31</a:t>
            </a:fld>
            <a:endParaRPr lang="en-GB"/>
          </a:p>
        </p:txBody>
      </p:sp>
    </p:spTree>
    <p:extLst>
      <p:ext uri="{BB962C8B-B14F-4D97-AF65-F5344CB8AC3E}">
        <p14:creationId xmlns:p14="http://schemas.microsoft.com/office/powerpoint/2010/main" val="3949163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have noticed Rust’s ultra-conservative approach to memory safety.</a:t>
            </a:r>
          </a:p>
          <a:p>
            <a:endParaRPr lang="en-GB" dirty="0"/>
          </a:p>
          <a:p>
            <a:r>
              <a:rPr lang="en-GB" dirty="0"/>
              <a:t>A good example of this is creating global</a:t>
            </a:r>
            <a:r>
              <a:rPr lang="en-GB" baseline="0" dirty="0"/>
              <a:t> variables.  Using, for example, a global mutable vector may be an approach some might try (we’re not here to judge), but typically the compiler will object.  After all, your code could be multi-threaded and all you’d be encouraging is a data mutation race as different threads read/change a shared resource; there are better approaches to this, of course(!)</a:t>
            </a:r>
          </a:p>
          <a:p>
            <a:endParaRPr lang="en-GB" baseline="0" dirty="0"/>
          </a:p>
          <a:p>
            <a:r>
              <a:rPr lang="en-GB" baseline="0" dirty="0"/>
              <a:t>However, if you’re happy it’s single-threaded, and staying that way – you could choose to simply place that offending vector modification in an unsafe block and satisfy the compiler you know what you’re doing.</a:t>
            </a:r>
          </a:p>
          <a:p>
            <a:endParaRPr lang="en-GB" baseline="0" dirty="0"/>
          </a:p>
          <a:p>
            <a:r>
              <a:rPr lang="en-GB" baseline="0" dirty="0"/>
              <a:t>Of course, if a later modification by a different software engineer changed it to multi-threaded, problems (and stability of solution) may suffer: it’s possible to become a hostage to fortune.</a:t>
            </a:r>
          </a:p>
          <a:p>
            <a:endParaRPr lang="en-GB" baseline="0" dirty="0"/>
          </a:p>
          <a:p>
            <a:r>
              <a:rPr lang="en-GB" baseline="0" dirty="0"/>
              <a:t>These are the types of decision you have to make.</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a:t>
            </a:fld>
            <a:endParaRPr lang="en-GB"/>
          </a:p>
        </p:txBody>
      </p:sp>
    </p:spTree>
    <p:extLst>
      <p:ext uri="{BB962C8B-B14F-4D97-AF65-F5344CB8AC3E}">
        <p14:creationId xmlns:p14="http://schemas.microsoft.com/office/powerpoint/2010/main" val="3268212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Global variables do exist in Rust, they are called static variables and are denoted by the "static" keyword and their SCREAMING_SNAKE_CASE naming convention.</a:t>
            </a:r>
          </a:p>
          <a:p>
            <a:endParaRPr lang="en-GB" dirty="0"/>
          </a:p>
          <a:p>
            <a:r>
              <a:rPr lang="en-GB" dirty="0"/>
              <a:t>Unlike a constant, statics have a fixed memory location whereas the former can duplicate on demand.  Statics are also mutable, which can cause potential data race conditions if multi-threaded code is trying to simultaneously read and modify them.</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32</a:t>
            </a:fld>
            <a:endParaRPr lang="en-GB"/>
          </a:p>
        </p:txBody>
      </p:sp>
    </p:spTree>
    <p:extLst>
      <p:ext uri="{BB962C8B-B14F-4D97-AF65-F5344CB8AC3E}">
        <p14:creationId xmlns:p14="http://schemas.microsoft.com/office/powerpoint/2010/main" val="3716302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attempt to perform the read and/or modification of a mutable static variable will result in an error like so:</a:t>
            </a:r>
          </a:p>
          <a:p>
            <a:endParaRPr lang="en-GB" dirty="0"/>
          </a:p>
          <a:p>
            <a:r>
              <a:rPr lang="en-US" b="1" dirty="0"/>
              <a:t>error[E0133]: use of mutable static is unsafe and requires unsafe function or block</a:t>
            </a:r>
          </a:p>
          <a:p>
            <a:r>
              <a:rPr lang="en-US" dirty="0"/>
              <a:t>  --&gt; main.rs:10:8</a:t>
            </a:r>
          </a:p>
          <a:p>
            <a:r>
              <a:rPr lang="en-US" dirty="0"/>
              <a:t>   |</a:t>
            </a:r>
          </a:p>
          <a:p>
            <a:r>
              <a:rPr lang="en-US" dirty="0"/>
              <a:t>10 |        TARGET_PORT = num;</a:t>
            </a:r>
          </a:p>
          <a:p>
            <a:r>
              <a:rPr lang="en-US" dirty="0"/>
              <a:t>   |        ^^^^^^^^^^^^^^^^^ use of mutable static</a:t>
            </a:r>
          </a:p>
          <a:p>
            <a:r>
              <a:rPr lang="en-US" dirty="0"/>
              <a:t>   |</a:t>
            </a:r>
          </a:p>
          <a:p>
            <a:r>
              <a:rPr lang="en-US" dirty="0"/>
              <a:t>   = </a:t>
            </a:r>
            <a:r>
              <a:rPr lang="en-US" b="1" dirty="0"/>
              <a:t>note: mutable statics can be mutated by multiple threads: aliasing violations or data races will cause undefined behavior</a:t>
            </a:r>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t>33</a:t>
            </a:fld>
            <a:endParaRPr lang="en-GB"/>
          </a:p>
        </p:txBody>
      </p:sp>
    </p:spTree>
    <p:extLst>
      <p:ext uri="{BB962C8B-B14F-4D97-AF65-F5344CB8AC3E}">
        <p14:creationId xmlns:p14="http://schemas.microsoft.com/office/powerpoint/2010/main" val="2381704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34</a:t>
            </a:fld>
            <a:endParaRPr lang="en-GB"/>
          </a:p>
        </p:txBody>
      </p:sp>
    </p:spTree>
    <p:extLst>
      <p:ext uri="{BB962C8B-B14F-4D97-AF65-F5344CB8AC3E}">
        <p14:creationId xmlns:p14="http://schemas.microsoft.com/office/powerpoint/2010/main" val="625866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35</a:t>
            </a:fld>
            <a:endParaRPr lang="en-GB"/>
          </a:p>
        </p:txBody>
      </p:sp>
    </p:spTree>
    <p:extLst>
      <p:ext uri="{BB962C8B-B14F-4D97-AF65-F5344CB8AC3E}">
        <p14:creationId xmlns:p14="http://schemas.microsoft.com/office/powerpoint/2010/main" val="4274147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 additional information you may find useful…</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36</a:t>
            </a:fld>
            <a:endParaRPr lang="en-GB"/>
          </a:p>
        </p:txBody>
      </p:sp>
    </p:spTree>
    <p:extLst>
      <p:ext uri="{BB962C8B-B14F-4D97-AF65-F5344CB8AC3E}">
        <p14:creationId xmlns:p14="http://schemas.microsoft.com/office/powerpoint/2010/main" val="1274732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Rust, keywords are separated into three distinct categories.</a:t>
            </a:r>
          </a:p>
          <a:p>
            <a:endParaRPr lang="en-GB" dirty="0"/>
          </a:p>
          <a:p>
            <a:r>
              <a:rPr lang="en-GB" dirty="0"/>
              <a:t>These categories are:</a:t>
            </a:r>
          </a:p>
          <a:p>
            <a:endParaRPr lang="en-GB" dirty="0"/>
          </a:p>
          <a:p>
            <a:pPr marL="171450" indent="-171450">
              <a:buFont typeface="Arial" panose="020B0604020202020204" pitchFamily="34" charset="0"/>
              <a:buChar char="•"/>
            </a:pPr>
            <a:r>
              <a:rPr lang="en-GB" dirty="0"/>
              <a:t>Strict</a:t>
            </a:r>
          </a:p>
          <a:p>
            <a:pPr marL="171450" indent="-171450">
              <a:buFont typeface="Arial" panose="020B0604020202020204" pitchFamily="34" charset="0"/>
              <a:buChar char="•"/>
            </a:pPr>
            <a:r>
              <a:rPr lang="en-GB" dirty="0"/>
              <a:t>Reserved</a:t>
            </a:r>
          </a:p>
          <a:p>
            <a:pPr marL="171450" indent="-171450">
              <a:buFont typeface="Arial" panose="020B0604020202020204" pitchFamily="34" charset="0"/>
              <a:buChar char="•"/>
            </a:pPr>
            <a:r>
              <a:rPr lang="en-GB" dirty="0"/>
              <a:t>Weak</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Each category refers to the keywords level of restriction in terms of naming identifiers, e.g. items, variables, labels, crates etc.</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detail then:</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Strict	- cannot be used for naming identifiers</a:t>
            </a:r>
          </a:p>
          <a:p>
            <a:pPr marL="171450" indent="-171450">
              <a:buFont typeface="Arial" panose="020B0604020202020204" pitchFamily="34" charset="0"/>
              <a:buChar char="•"/>
            </a:pPr>
            <a:r>
              <a:rPr lang="en-GB" dirty="0"/>
              <a:t>Reserved 	- at time of writing, these keywords are reserved for </a:t>
            </a:r>
            <a:r>
              <a:rPr lang="en-GB" i="1" dirty="0"/>
              <a:t>future</a:t>
            </a:r>
            <a:r>
              <a:rPr lang="en-GB" dirty="0"/>
              <a:t> use (to make existing code forward-compatible with new Rust language development)</a:t>
            </a:r>
          </a:p>
          <a:p>
            <a:pPr marL="171450" indent="-171450">
              <a:buFont typeface="Arial" panose="020B0604020202020204" pitchFamily="34" charset="0"/>
              <a:buChar char="•"/>
            </a:pPr>
            <a:r>
              <a:rPr lang="en-GB" dirty="0"/>
              <a:t>Weak	- only have special meaning in particular contexts, so may be usable as an identifier ("union" is the quoted example of this)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In addition it is possible to use </a:t>
            </a:r>
            <a:r>
              <a:rPr lang="en-GB" i="1" dirty="0"/>
              <a:t>raw</a:t>
            </a:r>
            <a:r>
              <a:rPr lang="en-GB" dirty="0"/>
              <a:t> identifiers.  A raw identifier allows you to use keywords as an identifier; simply prefix the keyword with "r#".</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For example…</a:t>
            </a:r>
          </a:p>
          <a:p>
            <a:pPr marL="0" indent="0">
              <a:buFont typeface="Arial" panose="020B0604020202020204" pitchFamily="34" charset="0"/>
              <a:buNone/>
            </a:pPr>
            <a:endParaRPr lang="en-GB" dirty="0"/>
          </a:p>
          <a:p>
            <a:pPr marL="0" indent="0">
              <a:buFont typeface="Arial" panose="020B0604020202020204" pitchFamily="34" charset="0"/>
              <a:buNone/>
            </a:pPr>
            <a:r>
              <a:rPr lang="en-GB" b="1" dirty="0" err="1"/>
              <a:t>fn</a:t>
            </a:r>
            <a:r>
              <a:rPr lang="en-GB" b="1" dirty="0"/>
              <a:t> move() {</a:t>
            </a:r>
          </a:p>
          <a:p>
            <a:pPr marL="0" indent="0">
              <a:buFont typeface="Arial" panose="020B0604020202020204" pitchFamily="34" charset="0"/>
              <a:buNone/>
            </a:pPr>
            <a:r>
              <a:rPr lang="en-GB" b="1" dirty="0"/>
              <a:t>     //do something…</a:t>
            </a:r>
          </a:p>
          <a:p>
            <a:pPr marL="0" indent="0">
              <a:buFont typeface="Arial" panose="020B0604020202020204" pitchFamily="34" charset="0"/>
              <a:buNone/>
            </a:pPr>
            <a:r>
              <a:rPr lang="en-GB" b="1" dirty="0"/>
              <a:t>} </a:t>
            </a:r>
          </a:p>
          <a:p>
            <a:pPr marL="0" indent="0">
              <a:buFont typeface="Arial" panose="020B0604020202020204" pitchFamily="34" charset="0"/>
              <a:buNone/>
            </a:pPr>
            <a:endParaRPr lang="en-GB" dirty="0"/>
          </a:p>
          <a:p>
            <a:pPr marL="0" indent="0">
              <a:buFont typeface="Arial" panose="020B0604020202020204" pitchFamily="34" charset="0"/>
              <a:buNone/>
            </a:pPr>
            <a:r>
              <a:rPr lang="en-GB" i="1" dirty="0"/>
              <a:t>won't </a:t>
            </a:r>
            <a:r>
              <a:rPr lang="en-GB" dirty="0"/>
              <a:t>compile.</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However, this </a:t>
            </a:r>
            <a:r>
              <a:rPr lang="en-GB" i="1" dirty="0"/>
              <a:t>will</a:t>
            </a:r>
            <a:r>
              <a:rPr lang="en-GB" dirty="0"/>
              <a:t>:</a:t>
            </a:r>
          </a:p>
          <a:p>
            <a:pPr marL="0" indent="0">
              <a:buFont typeface="Arial" panose="020B0604020202020204" pitchFamily="34" charset="0"/>
              <a:buNone/>
            </a:pPr>
            <a:endParaRPr lang="en-GB" dirty="0"/>
          </a:p>
          <a:p>
            <a:pPr marL="0" indent="0">
              <a:buFont typeface="Arial" panose="020B0604020202020204" pitchFamily="34" charset="0"/>
              <a:buNone/>
            </a:pPr>
            <a:r>
              <a:rPr lang="en-GB" dirty="0" err="1"/>
              <a:t>fn</a:t>
            </a:r>
            <a:r>
              <a:rPr lang="en-GB" dirty="0"/>
              <a:t> </a:t>
            </a:r>
            <a:r>
              <a:rPr lang="en-GB" b="1" dirty="0" err="1"/>
              <a:t>r#</a:t>
            </a:r>
            <a:r>
              <a:rPr lang="en-GB" dirty="0" err="1"/>
              <a:t>move</a:t>
            </a:r>
            <a:r>
              <a:rPr lang="en-GB" dirty="0"/>
              <a:t>() {</a:t>
            </a:r>
          </a:p>
          <a:p>
            <a:pPr marL="0" indent="0">
              <a:buFont typeface="Arial" panose="020B0604020202020204" pitchFamily="34" charset="0"/>
              <a:buNone/>
            </a:pPr>
            <a:r>
              <a:rPr lang="en-GB" dirty="0"/>
              <a:t>     //do something…</a:t>
            </a:r>
          </a:p>
          <a:p>
            <a:pPr marL="0" indent="0">
              <a:buFont typeface="Arial" panose="020B0604020202020204" pitchFamily="34" charset="0"/>
              <a:buNone/>
            </a:pPr>
            <a:r>
              <a:rPr lang="en-GB" dirty="0"/>
              <a:t>}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addition, the "r#" must also be used on the function call itself.</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37</a:t>
            </a:fld>
            <a:endParaRPr lang="en-GB"/>
          </a:p>
        </p:txBody>
      </p:sp>
    </p:spTree>
    <p:extLst>
      <p:ext uri="{BB962C8B-B14F-4D97-AF65-F5344CB8AC3E}">
        <p14:creationId xmlns:p14="http://schemas.microsoft.com/office/powerpoint/2010/main" val="2880771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cover a representative sample of these use cases.</a:t>
            </a:r>
          </a:p>
        </p:txBody>
      </p:sp>
      <p:sp>
        <p:nvSpPr>
          <p:cNvPr id="4" name="Slide Number Placeholder 3"/>
          <p:cNvSpPr>
            <a:spLocks noGrp="1"/>
          </p:cNvSpPr>
          <p:nvPr>
            <p:ph type="sldNum" sz="quarter" idx="5"/>
          </p:nvPr>
        </p:nvSpPr>
        <p:spPr/>
        <p:txBody>
          <a:bodyPr/>
          <a:lstStyle/>
          <a:p>
            <a:fld id="{548901C6-1DA1-FB44-ABEE-06A0FEB7738E}" type="slidenum">
              <a:rPr lang="en-GB" smtClean="0"/>
              <a:t>4</a:t>
            </a:fld>
            <a:endParaRPr lang="en-GB"/>
          </a:p>
        </p:txBody>
      </p:sp>
    </p:spTree>
    <p:extLst>
      <p:ext uri="{BB962C8B-B14F-4D97-AF65-F5344CB8AC3E}">
        <p14:creationId xmlns:p14="http://schemas.microsoft.com/office/powerpoint/2010/main" val="506312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300332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checking of your code's references and associated lifetimes is one of the borrow checker's primary activities.</a:t>
            </a:r>
          </a:p>
        </p:txBody>
      </p:sp>
      <p:sp>
        <p:nvSpPr>
          <p:cNvPr id="4" name="Slide Number Placeholder 3"/>
          <p:cNvSpPr>
            <a:spLocks noGrp="1"/>
          </p:cNvSpPr>
          <p:nvPr>
            <p:ph type="sldNum" sz="quarter" idx="5"/>
          </p:nvPr>
        </p:nvSpPr>
        <p:spPr/>
        <p:txBody>
          <a:bodyPr/>
          <a:lstStyle/>
          <a:p>
            <a:fld id="{548901C6-1DA1-FB44-ABEE-06A0FEB7738E}" type="slidenum">
              <a:rPr lang="en-GB" smtClean="0"/>
              <a:t>6</a:t>
            </a:fld>
            <a:endParaRPr lang="en-GB"/>
          </a:p>
        </p:txBody>
      </p:sp>
    </p:spTree>
    <p:extLst>
      <p:ext uri="{BB962C8B-B14F-4D97-AF65-F5344CB8AC3E}">
        <p14:creationId xmlns:p14="http://schemas.microsoft.com/office/powerpoint/2010/main" val="24584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Original Rust required every function reference to have an explicit lifetime annotation – so, consider yourself fortunate ;)</a:t>
            </a:r>
          </a:p>
        </p:txBody>
      </p:sp>
      <p:sp>
        <p:nvSpPr>
          <p:cNvPr id="4" name="Slide Number Placeholder 3"/>
          <p:cNvSpPr>
            <a:spLocks noGrp="1"/>
          </p:cNvSpPr>
          <p:nvPr>
            <p:ph type="sldNum" sz="quarter" idx="5"/>
          </p:nvPr>
        </p:nvSpPr>
        <p:spPr/>
        <p:txBody>
          <a:bodyPr/>
          <a:lstStyle/>
          <a:p>
            <a:fld id="{548901C6-1DA1-FB44-ABEE-06A0FEB7738E}" type="slidenum">
              <a:rPr lang="en-GB" smtClean="0"/>
              <a:t>7</a:t>
            </a:fld>
            <a:endParaRPr lang="en-GB"/>
          </a:p>
        </p:txBody>
      </p:sp>
    </p:spTree>
    <p:extLst>
      <p:ext uri="{BB962C8B-B14F-4D97-AF65-F5344CB8AC3E}">
        <p14:creationId xmlns:p14="http://schemas.microsoft.com/office/powerpoint/2010/main" val="414415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code is simple but hides an issue: it has two distinct and separate scopes.   When the inner scope (block level) closes, "y" is effectively dropped (like a C block scope-level variable would be from the stack).  This means that even if x is still ok in the outer scope (it is) as it's declared there, the reference it has to "y" is now invalid because y's value was dropped.  It now effectively points to "does not live long enough", hence the error message.</a:t>
            </a:r>
          </a:p>
          <a:p>
            <a:endParaRPr lang="en-GB" dirty="0"/>
          </a:p>
          <a:p>
            <a:r>
              <a:rPr lang="en-GB" dirty="0"/>
              <a:t>We can name these scopes to make things a little easier; 'a and 'b or 'outer and 'inner depending on your preferences.</a:t>
            </a:r>
          </a:p>
          <a:p>
            <a:endParaRPr lang="en-GB" dirty="0"/>
          </a:p>
          <a:p>
            <a:r>
              <a:rPr lang="en-GB" dirty="0"/>
              <a:t>Clearly when 'b (or 'inner) ends, all its values within that lifetime are made invalid.</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8</a:t>
            </a:fld>
            <a:endParaRPr lang="en-GB"/>
          </a:p>
        </p:txBody>
      </p:sp>
    </p:spTree>
    <p:extLst>
      <p:ext uri="{BB962C8B-B14F-4D97-AF65-F5344CB8AC3E}">
        <p14:creationId xmlns:p14="http://schemas.microsoft.com/office/powerpoint/2010/main" val="359650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Further reading:</a:t>
            </a:r>
          </a:p>
          <a:p>
            <a:r>
              <a:rPr lang="en-GB" dirty="0"/>
              <a:t>https://doc.rust-lang.org/book/ch10-03-lifetime-syntax.html#lifetime-elision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9</a:t>
            </a:fld>
            <a:endParaRPr lang="en-GB"/>
          </a:p>
        </p:txBody>
      </p:sp>
    </p:spTree>
    <p:extLst>
      <p:ext uri="{BB962C8B-B14F-4D97-AF65-F5344CB8AC3E}">
        <p14:creationId xmlns:p14="http://schemas.microsoft.com/office/powerpoint/2010/main" val="3001674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range Background A">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1"/>
            <a:ext cx="12192000" cy="6862273"/>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solidFill>
                  <a:srgbClr val="004050"/>
                </a:solidFill>
              </a:defRPr>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Content Placeholder 3"/>
          <p:cNvSpPr>
            <a:spLocks noGrp="1"/>
          </p:cNvSpPr>
          <p:nvPr>
            <p:ph sz="quarter" idx="10"/>
          </p:nvPr>
        </p:nvSpPr>
        <p:spPr>
          <a:xfrm>
            <a:off x="385299" y="5768975"/>
            <a:ext cx="5627171" cy="709613"/>
          </a:xfrm>
        </p:spPr>
        <p:txBody>
          <a:bodyPr/>
          <a:lstStyle/>
          <a:p>
            <a:pPr lvl="0"/>
            <a:r>
              <a:rPr lang="en-US"/>
              <a:t>Edit Master text styles</a:t>
            </a:r>
          </a:p>
        </p:txBody>
      </p:sp>
    </p:spTree>
    <p:extLst>
      <p:ext uri="{BB962C8B-B14F-4D97-AF65-F5344CB8AC3E}">
        <p14:creationId xmlns:p14="http://schemas.microsoft.com/office/powerpoint/2010/main" val="1799002601"/>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range Background B">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1"/>
            <a:ext cx="12192000" cy="688791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solidFill>
                  <a:srgbClr val="004050"/>
                </a:solidFill>
              </a:defRPr>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Content Placeholder 3"/>
          <p:cNvSpPr>
            <a:spLocks noGrp="1"/>
          </p:cNvSpPr>
          <p:nvPr>
            <p:ph sz="quarter" idx="10"/>
          </p:nvPr>
        </p:nvSpPr>
        <p:spPr>
          <a:xfrm>
            <a:off x="385299" y="5768975"/>
            <a:ext cx="5627171" cy="722632"/>
          </a:xfrm>
        </p:spPr>
        <p:txBody>
          <a:bodyPr/>
          <a:lstStyle/>
          <a:p>
            <a:pPr lvl="0"/>
            <a:r>
              <a:rPr lang="en-US"/>
              <a:t>Edit Master text styles</a:t>
            </a:r>
          </a:p>
        </p:txBody>
      </p:sp>
    </p:spTree>
    <p:extLst>
      <p:ext uri="{BB962C8B-B14F-4D97-AF65-F5344CB8AC3E}">
        <p14:creationId xmlns:p14="http://schemas.microsoft.com/office/powerpoint/2010/main" val="2494511756"/>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range Background C">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1"/>
            <a:ext cx="12192000" cy="6870818"/>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solidFill>
                  <a:srgbClr val="004050"/>
                </a:solidFill>
              </a:defRPr>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Content Placeholder 3"/>
          <p:cNvSpPr>
            <a:spLocks noGrp="1"/>
          </p:cNvSpPr>
          <p:nvPr>
            <p:ph sz="quarter" idx="10"/>
          </p:nvPr>
        </p:nvSpPr>
        <p:spPr>
          <a:xfrm>
            <a:off x="385299" y="5768975"/>
            <a:ext cx="5627171" cy="709613"/>
          </a:xfrm>
        </p:spPr>
        <p:txBody>
          <a:bodyPr/>
          <a:lstStyle/>
          <a:p>
            <a:pPr lvl="0"/>
            <a:r>
              <a:rPr lang="en-US"/>
              <a:t>Edit Master text styles</a:t>
            </a:r>
          </a:p>
        </p:txBody>
      </p:sp>
    </p:spTree>
    <p:extLst>
      <p:ext uri="{BB962C8B-B14F-4D97-AF65-F5344CB8AC3E}">
        <p14:creationId xmlns:p14="http://schemas.microsoft.com/office/powerpoint/2010/main" val="1602370851"/>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Orange Background C">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solidFill>
                  <a:srgbClr val="004050"/>
                </a:solidFill>
              </a:defRPr>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Content Placeholder 3"/>
          <p:cNvSpPr>
            <a:spLocks noGrp="1"/>
          </p:cNvSpPr>
          <p:nvPr>
            <p:ph sz="quarter" idx="10"/>
          </p:nvPr>
        </p:nvSpPr>
        <p:spPr>
          <a:xfrm>
            <a:off x="385299" y="5768975"/>
            <a:ext cx="5627171" cy="705846"/>
          </a:xfrm>
        </p:spPr>
        <p:txBody>
          <a:bodyPr/>
          <a:lstStyle/>
          <a:p>
            <a:pPr lvl="0"/>
            <a:r>
              <a:rPr lang="en-US"/>
              <a:t>Edit Master text styles</a:t>
            </a:r>
          </a:p>
        </p:txBody>
      </p:sp>
    </p:spTree>
    <p:extLst>
      <p:ext uri="{BB962C8B-B14F-4D97-AF65-F5344CB8AC3E}">
        <p14:creationId xmlns:p14="http://schemas.microsoft.com/office/powerpoint/2010/main" val="439982214"/>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Orange Background C">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solidFill>
                  <a:srgbClr val="004050"/>
                </a:solidFill>
              </a:defRPr>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Content Placeholder 3"/>
          <p:cNvSpPr>
            <a:spLocks noGrp="1"/>
          </p:cNvSpPr>
          <p:nvPr>
            <p:ph sz="quarter" idx="10"/>
          </p:nvPr>
        </p:nvSpPr>
        <p:spPr>
          <a:xfrm>
            <a:off x="385299" y="5768975"/>
            <a:ext cx="5627171" cy="709613"/>
          </a:xfrm>
        </p:spPr>
        <p:txBody>
          <a:bodyPr/>
          <a:lstStyle/>
          <a:p>
            <a:pPr lvl="0"/>
            <a:r>
              <a:rPr lang="en-US"/>
              <a:t>Edit Master text styles</a:t>
            </a:r>
          </a:p>
        </p:txBody>
      </p:sp>
    </p:spTree>
    <p:extLst>
      <p:ext uri="{BB962C8B-B14F-4D97-AF65-F5344CB8AC3E}">
        <p14:creationId xmlns:p14="http://schemas.microsoft.com/office/powerpoint/2010/main" val="2756165539"/>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Orange Background C">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solidFill>
                  <a:srgbClr val="004050"/>
                </a:solidFill>
              </a:defRPr>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Content Placeholder 3"/>
          <p:cNvSpPr>
            <a:spLocks noGrp="1"/>
          </p:cNvSpPr>
          <p:nvPr>
            <p:ph sz="quarter" idx="10"/>
          </p:nvPr>
        </p:nvSpPr>
        <p:spPr>
          <a:xfrm>
            <a:off x="385300" y="5768975"/>
            <a:ext cx="3824288" cy="714393"/>
          </a:xfrm>
        </p:spPr>
        <p:txBody>
          <a:bodyPr/>
          <a:lstStyle/>
          <a:p>
            <a:pPr lvl="0"/>
            <a:r>
              <a:rPr lang="en-US"/>
              <a:t>Edit Master text styles</a:t>
            </a:r>
          </a:p>
        </p:txBody>
      </p:sp>
    </p:spTree>
    <p:extLst>
      <p:ext uri="{BB962C8B-B14F-4D97-AF65-F5344CB8AC3E}">
        <p14:creationId xmlns:p14="http://schemas.microsoft.com/office/powerpoint/2010/main" val="2928394329"/>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756434"/>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a:ext>
            </a:extLst>
          </a:blip>
          <a:srcRect/>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75503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6195034"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70624071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a:t>
            </a:r>
            <a:br>
              <a:rPr lang="en-US" dirty="0"/>
            </a:br>
            <a:r>
              <a:rPr lang="en-US" dirty="0"/>
              <a:t>here</a:t>
            </a:r>
          </a:p>
        </p:txBody>
      </p:sp>
      <p:sp>
        <p:nvSpPr>
          <p:cNvPr id="18" name="Text Placeholder 4"/>
          <p:cNvSpPr>
            <a:spLocks noGrp="1"/>
          </p:cNvSpPr>
          <p:nvPr>
            <p:ph type="body" sz="quarter" idx="15" hasCustomPrompt="1"/>
          </p:nvPr>
        </p:nvSpPr>
        <p:spPr>
          <a:xfrm>
            <a:off x="3293084"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9" name="Text Placeholder 4"/>
          <p:cNvSpPr>
            <a:spLocks noGrp="1"/>
          </p:cNvSpPr>
          <p:nvPr>
            <p:ph type="body" sz="quarter" idx="16" hasCustomPrompt="1"/>
          </p:nvPr>
        </p:nvSpPr>
        <p:spPr>
          <a:xfrm>
            <a:off x="6195034" y="2366057"/>
            <a:ext cx="2710841"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0" name="Text Placeholder 4"/>
          <p:cNvSpPr>
            <a:spLocks noGrp="1"/>
          </p:cNvSpPr>
          <p:nvPr>
            <p:ph type="body" sz="quarter" idx="17" hasCustomPrompt="1"/>
          </p:nvPr>
        </p:nvSpPr>
        <p:spPr>
          <a:xfrm>
            <a:off x="9094769"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2" name="Picture Placeholder 21"/>
          <p:cNvSpPr>
            <a:spLocks noGrp="1"/>
          </p:cNvSpPr>
          <p:nvPr>
            <p:ph type="pic" sz="quarter" idx="18" hasCustomPrompt="1"/>
          </p:nvPr>
        </p:nvSpPr>
        <p:spPr>
          <a:xfrm>
            <a:off x="3284538" y="1233488"/>
            <a:ext cx="785813" cy="785812"/>
          </a:xfrm>
        </p:spPr>
        <p:txBody>
          <a:bodyPr/>
          <a:lstStyle>
            <a:lvl1pPr marL="0" indent="0">
              <a:buNone/>
              <a:defRPr/>
            </a:lvl1pPr>
          </a:lstStyle>
          <a:p>
            <a:r>
              <a:rPr lang="en-GB" dirty="0"/>
              <a:t>icon</a:t>
            </a:r>
          </a:p>
        </p:txBody>
      </p:sp>
      <p:sp>
        <p:nvSpPr>
          <p:cNvPr id="23" name="Picture Placeholder 21"/>
          <p:cNvSpPr>
            <a:spLocks noGrp="1"/>
          </p:cNvSpPr>
          <p:nvPr>
            <p:ph type="pic" sz="quarter" idx="19" hasCustomPrompt="1"/>
          </p:nvPr>
        </p:nvSpPr>
        <p:spPr>
          <a:xfrm>
            <a:off x="6186488" y="1226412"/>
            <a:ext cx="785813" cy="785812"/>
          </a:xfrm>
        </p:spPr>
        <p:txBody>
          <a:bodyPr/>
          <a:lstStyle>
            <a:lvl1pPr marL="0" indent="0">
              <a:buNone/>
              <a:defRPr/>
            </a:lvl1pPr>
          </a:lstStyle>
          <a:p>
            <a:r>
              <a:rPr lang="en-GB" dirty="0"/>
              <a:t>icon</a:t>
            </a:r>
          </a:p>
        </p:txBody>
      </p:sp>
      <p:sp>
        <p:nvSpPr>
          <p:cNvPr id="24" name="Picture Placeholder 21"/>
          <p:cNvSpPr>
            <a:spLocks noGrp="1"/>
          </p:cNvSpPr>
          <p:nvPr>
            <p:ph type="pic" sz="quarter" idx="20" hasCustomPrompt="1"/>
          </p:nvPr>
        </p:nvSpPr>
        <p:spPr>
          <a:xfrm>
            <a:off x="9094769" y="1233488"/>
            <a:ext cx="785813" cy="785812"/>
          </a:xfrm>
        </p:spPr>
        <p:txBody>
          <a:bodyPr/>
          <a:lstStyle>
            <a:lvl1pPr marL="0" indent="0">
              <a:buNone/>
              <a:defRPr/>
            </a:lvl1pPr>
          </a:lstStyle>
          <a:p>
            <a:r>
              <a:rPr lang="en-GB" dirty="0"/>
              <a:t>icon</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289020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8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2" name="Picture 1"/>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0" y="4435268"/>
            <a:ext cx="4722378" cy="1628175"/>
          </a:xfrm>
          <a:prstGeom prst="rect">
            <a:avLst/>
          </a:prstGeom>
        </p:spPr>
      </p:pic>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C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7" name="Text Placeholder 4"/>
          <p:cNvSpPr>
            <a:spLocks noGrp="1"/>
          </p:cNvSpPr>
          <p:nvPr>
            <p:ph type="body" sz="quarter" idx="15" hasCustomPrompt="1"/>
          </p:nvPr>
        </p:nvSpPr>
        <p:spPr>
          <a:xfrm>
            <a:off x="5037138" y="1349984"/>
            <a:ext cx="290195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Text Placeholder 4"/>
          <p:cNvSpPr>
            <a:spLocks noGrp="1"/>
          </p:cNvSpPr>
          <p:nvPr>
            <p:ph type="body" sz="quarter" idx="16" hasCustomPrompt="1"/>
          </p:nvPr>
        </p:nvSpPr>
        <p:spPr>
          <a:xfrm>
            <a:off x="8517222" y="1349984"/>
            <a:ext cx="290195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6238" y="4446884"/>
            <a:ext cx="4375225" cy="1964632"/>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133153472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SmartArt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73571" y="1349984"/>
            <a:ext cx="3951161" cy="2079016"/>
          </a:xfrm>
        </p:spPr>
        <p:txBody>
          <a:bodyPr/>
          <a:lstStyle>
            <a:lvl1pPr marL="0" indent="0">
              <a:lnSpc>
                <a:spcPct val="90000"/>
              </a:lnSpc>
              <a:spcAft>
                <a:spcPts val="0"/>
              </a:spcAft>
              <a:buFont typeface="Arial" panose="020B0604020202020204" pitchFamily="34" charset="0"/>
              <a:buNone/>
              <a:defRPr sz="44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6238" y="4446884"/>
            <a:ext cx="4375225" cy="1964632"/>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
        <p:nvSpPr>
          <p:cNvPr id="10" name="Rectangle 9">
            <a:extLst>
              <a:ext uri="{FF2B5EF4-FFF2-40B4-BE49-F238E27FC236}">
                <a16:creationId xmlns:a16="http://schemas.microsoft.com/office/drawing/2014/main" id="{BF743D3A-25B6-9D4F-8301-EE8E57A2FA6E}"/>
              </a:ext>
            </a:extLst>
          </p:cNvPr>
          <p:cNvSpPr/>
          <p:nvPr userDrawn="1"/>
        </p:nvSpPr>
        <p:spPr>
          <a:xfrm>
            <a:off x="2133600" y="83544"/>
            <a:ext cx="1936752" cy="2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t>Role Framework</a:t>
            </a:r>
            <a:r>
              <a:rPr lang="en-GB" sz="1600" dirty="0"/>
              <a:t> </a:t>
            </a:r>
          </a:p>
        </p:txBody>
      </p:sp>
      <p:sp>
        <p:nvSpPr>
          <p:cNvPr id="13" name="Rectangle 12">
            <a:extLst>
              <a:ext uri="{FF2B5EF4-FFF2-40B4-BE49-F238E27FC236}">
                <a16:creationId xmlns:a16="http://schemas.microsoft.com/office/drawing/2014/main" id="{1450764F-5F24-DA4B-8B5B-499F74DC94F6}"/>
              </a:ext>
            </a:extLst>
          </p:cNvPr>
          <p:cNvSpPr/>
          <p:nvPr userDrawn="1"/>
        </p:nvSpPr>
        <p:spPr>
          <a:xfrm>
            <a:off x="4024733" y="8576"/>
            <a:ext cx="8193834" cy="307777"/>
          </a:xfrm>
          <a:prstGeom prst="rect">
            <a:avLst/>
          </a:prstGeom>
        </p:spPr>
        <p:txBody>
          <a:bodyPr wrap="square">
            <a:spAutoFit/>
          </a:bodyPr>
          <a:lstStyle/>
          <a:p>
            <a:pPr algn="r"/>
            <a:r>
              <a:rPr lang="en-GB" sz="1400" b="1" dirty="0"/>
              <a:t>Prerequisites</a:t>
            </a:r>
          </a:p>
        </p:txBody>
      </p:sp>
      <p:sp>
        <p:nvSpPr>
          <p:cNvPr id="17" name="Text Placeholder 16">
            <a:extLst>
              <a:ext uri="{FF2B5EF4-FFF2-40B4-BE49-F238E27FC236}">
                <a16:creationId xmlns:a16="http://schemas.microsoft.com/office/drawing/2014/main" id="{849CFAAC-8F4B-AB49-8C1E-8DF9077D6D8E}"/>
              </a:ext>
            </a:extLst>
          </p:cNvPr>
          <p:cNvSpPr>
            <a:spLocks noGrp="1"/>
          </p:cNvSpPr>
          <p:nvPr>
            <p:ph type="body" sz="quarter" idx="12"/>
          </p:nvPr>
        </p:nvSpPr>
        <p:spPr>
          <a:xfrm>
            <a:off x="4204137" y="264797"/>
            <a:ext cx="7944817" cy="210746"/>
          </a:xfrm>
        </p:spPr>
        <p:txBody>
          <a:bodyPr/>
          <a:lstStyle>
            <a:lvl1pPr marL="0" indent="0" algn="r">
              <a:lnSpc>
                <a:spcPts val="1440"/>
              </a:lnSpc>
              <a:spcAft>
                <a:spcPts val="0"/>
              </a:spcAft>
              <a:buFont typeface="Arial" panose="020B0604020202020204" pitchFamily="34" charset="0"/>
              <a:buNone/>
              <a:defRPr sz="1200" b="0"/>
            </a:lvl1pPr>
            <a:lvl2pPr marL="0" indent="0" algn="r">
              <a:lnSpc>
                <a:spcPts val="1440"/>
              </a:lnSpc>
              <a:spcAft>
                <a:spcPts val="0"/>
              </a:spcAft>
              <a:buFont typeface="Arial" panose="020B0604020202020204" pitchFamily="34" charset="0"/>
              <a:buNone/>
              <a:defRPr sz="1200" b="0"/>
            </a:lvl2pPr>
            <a:lvl3pPr marL="0" indent="0" algn="r">
              <a:lnSpc>
                <a:spcPts val="1440"/>
              </a:lnSpc>
              <a:spcAft>
                <a:spcPts val="0"/>
              </a:spcAft>
              <a:buFont typeface="Arial" panose="020B0604020202020204" pitchFamily="34" charset="0"/>
              <a:buNone/>
              <a:defRPr sz="1200" b="0"/>
            </a:lvl3pPr>
            <a:lvl4pPr marL="0" indent="0" algn="r">
              <a:lnSpc>
                <a:spcPts val="1440"/>
              </a:lnSpc>
              <a:spcAft>
                <a:spcPts val="0"/>
              </a:spcAft>
              <a:buFont typeface="Arial" panose="020B0604020202020204" pitchFamily="34" charset="0"/>
              <a:buNone/>
              <a:defRPr sz="1200" b="0"/>
            </a:lvl4pPr>
            <a:lvl5pPr marL="0" indent="0" algn="r">
              <a:lnSpc>
                <a:spcPts val="1440"/>
              </a:lnSpc>
              <a:spcAft>
                <a:spcPts val="0"/>
              </a:spcAft>
              <a:buFont typeface="Arial" panose="020B0604020202020204" pitchFamily="34" charset="0"/>
              <a:buNone/>
              <a:defRPr sz="1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2">
            <a:extLst>
              <a:ext uri="{FF2B5EF4-FFF2-40B4-BE49-F238E27FC236}">
                <a16:creationId xmlns:a16="http://schemas.microsoft.com/office/drawing/2014/main" id="{1958250F-E14F-0644-B3E8-A015A074D25D}"/>
              </a:ext>
            </a:extLst>
          </p:cNvPr>
          <p:cNvSpPr>
            <a:spLocks noGrp="1"/>
          </p:cNvSpPr>
          <p:nvPr>
            <p:ph type="body" sz="quarter" idx="14"/>
          </p:nvPr>
        </p:nvSpPr>
        <p:spPr>
          <a:xfrm>
            <a:off x="2848573" y="280872"/>
            <a:ext cx="1120235" cy="358320"/>
          </a:xfrm>
        </p:spPr>
        <p:txBody>
          <a:bodyPr/>
          <a:lstStyle>
            <a:lvl1pPr marL="0" indent="0" algn="r">
              <a:buFont typeface="Arial" panose="020B0604020202020204" pitchFamily="34" charset="0"/>
              <a:buNone/>
              <a:defRPr sz="1600" b="0">
                <a:solidFill>
                  <a:schemeClr val="bg1"/>
                </a:solidFill>
              </a:defRPr>
            </a:lvl1pPr>
            <a:lvl2pPr marL="0" indent="0" algn="r">
              <a:buFont typeface="Arial" panose="020B0604020202020204" pitchFamily="34" charset="0"/>
              <a:buNone/>
              <a:defRPr sz="1100" b="0">
                <a:solidFill>
                  <a:schemeClr val="bg1"/>
                </a:solidFill>
              </a:defRPr>
            </a:lvl2pPr>
            <a:lvl3pPr marL="0" indent="0" algn="r">
              <a:buFont typeface="Arial" panose="020B0604020202020204" pitchFamily="34" charset="0"/>
              <a:buNone/>
              <a:defRPr sz="900" b="0">
                <a:solidFill>
                  <a:schemeClr val="bg1"/>
                </a:solidFill>
              </a:defRPr>
            </a:lvl3pPr>
            <a:lvl4pPr marL="0" indent="0" algn="r">
              <a:buFont typeface="Arial" panose="020B0604020202020204" pitchFamily="34" charset="0"/>
              <a:buNone/>
              <a:defRPr sz="900" b="0">
                <a:solidFill>
                  <a:schemeClr val="bg1"/>
                </a:solidFill>
              </a:defRPr>
            </a:lvl4pPr>
            <a:lvl5pPr marL="0" indent="0" algn="r">
              <a:buFont typeface="Arial" panose="020B0604020202020204" pitchFamily="34" charset="0"/>
              <a:buNone/>
              <a:defRPr sz="700"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4">
            <a:extLst>
              <a:ext uri="{FF2B5EF4-FFF2-40B4-BE49-F238E27FC236}">
                <a16:creationId xmlns:a16="http://schemas.microsoft.com/office/drawing/2014/main" id="{8A4A7817-2CA7-BC49-A946-2223D3EC4F1E}"/>
              </a:ext>
            </a:extLst>
          </p:cNvPr>
          <p:cNvSpPr>
            <a:spLocks noGrp="1"/>
          </p:cNvSpPr>
          <p:nvPr>
            <p:ph type="body" sz="quarter" idx="15"/>
          </p:nvPr>
        </p:nvSpPr>
        <p:spPr>
          <a:xfrm>
            <a:off x="73571" y="3730625"/>
            <a:ext cx="3951161" cy="525463"/>
          </a:xfrm>
        </p:spPr>
        <p:txBody>
          <a:bodyPr/>
          <a:lstStyle>
            <a:lvl1pPr marL="0" indent="0">
              <a:buFont typeface="Arial" panose="020B0604020202020204" pitchFamily="34" charset="0"/>
              <a:buNone/>
              <a:defRPr b="0">
                <a:solidFill>
                  <a:schemeClr val="bg1"/>
                </a:solidFill>
              </a:defRPr>
            </a:lvl1pPr>
            <a:lvl2pPr marL="0" indent="0">
              <a:buFont typeface="Arial" panose="020B0604020202020204" pitchFamily="34" charset="0"/>
              <a:buNone/>
              <a:defRPr b="0">
                <a:solidFill>
                  <a:schemeClr val="bg1"/>
                </a:solidFill>
              </a:defRPr>
            </a:lvl2pPr>
            <a:lvl3pPr marL="0" indent="0">
              <a:buFont typeface="Arial" panose="020B0604020202020204" pitchFamily="34" charset="0"/>
              <a:buNone/>
              <a:defRPr b="0">
                <a:solidFill>
                  <a:schemeClr val="bg1"/>
                </a:solidFill>
              </a:defRPr>
            </a:lvl3pPr>
            <a:lvl4pPr marL="0" indent="0">
              <a:buFont typeface="Arial" panose="020B0604020202020204" pitchFamily="34" charset="0"/>
              <a:buNone/>
              <a:defRPr b="0">
                <a:solidFill>
                  <a:schemeClr val="bg1"/>
                </a:solidFill>
              </a:defRPr>
            </a:lvl4pPr>
            <a:lvl5pPr marL="0" indent="0">
              <a:buFont typeface="Arial" panose="020B0604020202020204" pitchFamily="34" charset="0"/>
              <a:buNone/>
              <a:defRPr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74163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982254041"/>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290195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Text Placeholder 4"/>
          <p:cNvSpPr>
            <a:spLocks noGrp="1"/>
          </p:cNvSpPr>
          <p:nvPr>
            <p:ph type="body" sz="quarter" idx="16" hasCustomPrompt="1"/>
          </p:nvPr>
        </p:nvSpPr>
        <p:spPr>
          <a:xfrm>
            <a:off x="8120063" y="1349984"/>
            <a:ext cx="290195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250600754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ext Slide C">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90616" y="930001"/>
            <a:ext cx="6306432" cy="1739432"/>
          </a:xfrm>
          <a:prstGeom prst="rect">
            <a:avLst/>
          </a:prstGeom>
        </p:spPr>
      </p:pic>
      <p:sp>
        <p:nvSpPr>
          <p:cNvPr id="7" name="Text Placeholder 2"/>
          <p:cNvSpPr>
            <a:spLocks noGrp="1"/>
          </p:cNvSpPr>
          <p:nvPr>
            <p:ph type="body" sz="quarter" idx="10" hasCustomPrompt="1"/>
          </p:nvPr>
        </p:nvSpPr>
        <p:spPr>
          <a:xfrm>
            <a:off x="384784" y="1242034"/>
            <a:ext cx="4834916" cy="1962150"/>
          </a:xfrm>
        </p:spPr>
        <p:txBody>
          <a:bodyPr/>
          <a:lstStyle>
            <a:lvl1pPr marL="0" indent="0">
              <a:lnSpc>
                <a:spcPct val="90000"/>
              </a:lnSpc>
              <a:spcAft>
                <a:spcPts val="0"/>
              </a:spcAft>
              <a:buFont typeface="Arial" panose="020B0604020202020204" pitchFamily="34" charset="0"/>
              <a:buNone/>
              <a:defRPr sz="40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3" name="Text Placeholder 2"/>
          <p:cNvSpPr>
            <a:spLocks noGrp="1"/>
          </p:cNvSpPr>
          <p:nvPr>
            <p:ph type="body" sz="quarter" idx="11"/>
          </p:nvPr>
        </p:nvSpPr>
        <p:spPr>
          <a:xfrm>
            <a:off x="6186488" y="3429000"/>
            <a:ext cx="5621337" cy="3049588"/>
          </a:xfrm>
        </p:spPr>
        <p:txBody>
          <a:bodyPr/>
          <a:lstStyle>
            <a:lvl1pPr marL="0" indent="0">
              <a:lnSpc>
                <a:spcPct val="100000"/>
              </a:lnSpc>
              <a:buFont typeface="Arial" panose="020B0604020202020204" pitchFamily="34" charset="0"/>
              <a:buNone/>
              <a:defRPr b="0"/>
            </a:lvl1pPr>
            <a:lvl2pPr marL="180000" indent="-180000">
              <a:lnSpc>
                <a:spcPct val="100000"/>
              </a:lnSpc>
              <a:buFont typeface="Arial" panose="020B0604020202020204" pitchFamily="34" charset="0"/>
              <a:buChar char="•"/>
              <a:defRPr sz="1400"/>
            </a:lvl2pPr>
          </a:lstStyle>
          <a:p>
            <a:pPr lvl="0"/>
            <a:r>
              <a:rPr lang="en-US"/>
              <a:t>Edit Master text styles</a:t>
            </a:r>
          </a:p>
          <a:p>
            <a:pPr lvl="1"/>
            <a:r>
              <a:rPr lang="en-US"/>
              <a:t>Second level</a:t>
            </a:r>
          </a:p>
        </p:txBody>
      </p:sp>
      <p:sp>
        <p:nvSpPr>
          <p:cNvPr id="10" name="Text Placeholder 2"/>
          <p:cNvSpPr>
            <a:spLocks noGrp="1"/>
          </p:cNvSpPr>
          <p:nvPr>
            <p:ph type="body" sz="quarter" idx="12"/>
          </p:nvPr>
        </p:nvSpPr>
        <p:spPr>
          <a:xfrm>
            <a:off x="384784" y="3438258"/>
            <a:ext cx="5621337" cy="3049588"/>
          </a:xfrm>
        </p:spPr>
        <p:txBody>
          <a:bodyPr/>
          <a:lstStyle>
            <a:lvl1pPr marL="0" indent="0">
              <a:lnSpc>
                <a:spcPct val="100000"/>
              </a:lnSpc>
              <a:buFont typeface="Arial" panose="020B0604020202020204" pitchFamily="34" charset="0"/>
              <a:buNone/>
              <a:defRPr b="0"/>
            </a:lvl1pPr>
            <a:lvl2pPr marL="180000" indent="-180000">
              <a:lnSpc>
                <a:spcPct val="100000"/>
              </a:lnSpc>
              <a:buFont typeface="Arial" panose="020B0604020202020204" pitchFamily="34" charset="0"/>
              <a:buChar char="•"/>
              <a:defRPr sz="1400"/>
            </a:lvl2pPr>
          </a:lstStyle>
          <a:p>
            <a:pPr lvl="0"/>
            <a:r>
              <a:rPr lang="en-US"/>
              <a:t>Edit Master text styles</a:t>
            </a:r>
          </a:p>
          <a:p>
            <a:pPr lvl="1"/>
            <a:r>
              <a:rPr lang="en-US"/>
              <a:t>Second level</a:t>
            </a:r>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403143956"/>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12" name="Text Placeholder 2"/>
          <p:cNvSpPr>
            <a:spLocks noGrp="1"/>
          </p:cNvSpPr>
          <p:nvPr>
            <p:ph type="body" sz="quarter" idx="10" hasCustomPrompt="1"/>
          </p:nvPr>
        </p:nvSpPr>
        <p:spPr>
          <a:xfrm>
            <a:off x="384784" y="1242034"/>
            <a:ext cx="3683110" cy="3654706"/>
          </a:xfrm>
        </p:spPr>
        <p:txBody>
          <a:bodyPr/>
          <a:lstStyle>
            <a:lvl1pPr marL="0" indent="0">
              <a:lnSpc>
                <a:spcPct val="90000"/>
              </a:lnSpc>
              <a:spcAft>
                <a:spcPts val="0"/>
              </a:spcAft>
              <a:buFont typeface="Arial" panose="020B0604020202020204" pitchFamily="34" charset="0"/>
              <a:buNone/>
              <a:defRPr sz="4000" cap="none" baseline="0">
                <a:solidFill>
                  <a:srgbClr val="7F007D"/>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3" name="Picture Placeholder 2"/>
          <p:cNvSpPr>
            <a:spLocks noGrp="1"/>
          </p:cNvSpPr>
          <p:nvPr>
            <p:ph type="pic" sz="quarter" idx="11" hasCustomPrompt="1"/>
          </p:nvPr>
        </p:nvSpPr>
        <p:spPr>
          <a:xfrm>
            <a:off x="4251325" y="2111375"/>
            <a:ext cx="1055688" cy="1055688"/>
          </a:xfrm>
        </p:spPr>
        <p:txBody>
          <a:bodyPr/>
          <a:lstStyle>
            <a:lvl1pPr marL="0" indent="0">
              <a:buNone/>
              <a:defRPr/>
            </a:lvl1pPr>
          </a:lstStyle>
          <a:p>
            <a:r>
              <a:rPr lang="en-GB" dirty="0"/>
              <a:t>Icon</a:t>
            </a:r>
          </a:p>
        </p:txBody>
      </p:sp>
      <p:sp>
        <p:nvSpPr>
          <p:cNvPr id="22" name="Picture Placeholder 2"/>
          <p:cNvSpPr>
            <a:spLocks noGrp="1"/>
          </p:cNvSpPr>
          <p:nvPr>
            <p:ph type="pic" sz="quarter" idx="12" hasCustomPrompt="1"/>
          </p:nvPr>
        </p:nvSpPr>
        <p:spPr>
          <a:xfrm>
            <a:off x="6186488" y="2111375"/>
            <a:ext cx="1055688" cy="1055688"/>
          </a:xfrm>
        </p:spPr>
        <p:txBody>
          <a:bodyPr/>
          <a:lstStyle>
            <a:lvl1pPr marL="0" indent="0">
              <a:buNone/>
              <a:defRPr/>
            </a:lvl1pPr>
          </a:lstStyle>
          <a:p>
            <a:r>
              <a:rPr lang="en-GB" dirty="0"/>
              <a:t>Icon</a:t>
            </a:r>
          </a:p>
        </p:txBody>
      </p:sp>
      <p:sp>
        <p:nvSpPr>
          <p:cNvPr id="23" name="Picture Placeholder 2"/>
          <p:cNvSpPr>
            <a:spLocks noGrp="1"/>
          </p:cNvSpPr>
          <p:nvPr>
            <p:ph type="pic" sz="quarter" idx="13" hasCustomPrompt="1"/>
          </p:nvPr>
        </p:nvSpPr>
        <p:spPr>
          <a:xfrm>
            <a:off x="8120063" y="2111375"/>
            <a:ext cx="1055688" cy="1055688"/>
          </a:xfrm>
        </p:spPr>
        <p:txBody>
          <a:bodyPr/>
          <a:lstStyle>
            <a:lvl1pPr marL="0" indent="0">
              <a:buNone/>
              <a:defRPr/>
            </a:lvl1pPr>
          </a:lstStyle>
          <a:p>
            <a:r>
              <a:rPr lang="en-GB" dirty="0"/>
              <a:t>Icon</a:t>
            </a:r>
          </a:p>
        </p:txBody>
      </p:sp>
      <p:sp>
        <p:nvSpPr>
          <p:cNvPr id="25" name="Picture Placeholder 2"/>
          <p:cNvSpPr>
            <a:spLocks noGrp="1"/>
          </p:cNvSpPr>
          <p:nvPr>
            <p:ph type="pic" sz="quarter" idx="14" hasCustomPrompt="1"/>
          </p:nvPr>
        </p:nvSpPr>
        <p:spPr>
          <a:xfrm>
            <a:off x="10056094" y="2111375"/>
            <a:ext cx="1055688" cy="1055688"/>
          </a:xfrm>
        </p:spPr>
        <p:txBody>
          <a:bodyPr/>
          <a:lstStyle>
            <a:lvl1pPr marL="0" indent="0">
              <a:buNone/>
              <a:defRPr/>
            </a:lvl1pPr>
          </a:lstStyle>
          <a:p>
            <a:r>
              <a:rPr lang="en-GB" dirty="0"/>
              <a:t>Icon</a:t>
            </a:r>
          </a:p>
        </p:txBody>
      </p:sp>
      <p:sp>
        <p:nvSpPr>
          <p:cNvPr id="5" name="Text Placeholder 4"/>
          <p:cNvSpPr>
            <a:spLocks noGrp="1"/>
          </p:cNvSpPr>
          <p:nvPr>
            <p:ph type="body" sz="quarter" idx="15"/>
          </p:nvPr>
        </p:nvSpPr>
        <p:spPr>
          <a:xfrm>
            <a:off x="6186488" y="3429000"/>
            <a:ext cx="1752600" cy="3049588"/>
          </a:xfrm>
        </p:spPr>
        <p:txBody>
          <a:bodyPr/>
          <a:lstStyle>
            <a:lvl1pPr marL="0" indent="0">
              <a:lnSpc>
                <a:spcPct val="90000"/>
              </a:lnSpc>
              <a:buNone/>
              <a:defRPr/>
            </a:lvl1pPr>
            <a:lvl2pPr marL="0" indent="0">
              <a:lnSpc>
                <a:spcPct val="100000"/>
              </a:lnSpc>
              <a:buNone/>
              <a:defRPr/>
            </a:lvl2pPr>
          </a:lstStyle>
          <a:p>
            <a:pPr lvl="0"/>
            <a:r>
              <a:rPr lang="en-US"/>
              <a:t>Edit Master text styles</a:t>
            </a:r>
          </a:p>
          <a:p>
            <a:pPr lvl="1"/>
            <a:r>
              <a:rPr lang="en-US"/>
              <a:t>Second level</a:t>
            </a:r>
          </a:p>
        </p:txBody>
      </p:sp>
      <p:sp>
        <p:nvSpPr>
          <p:cNvPr id="26" name="Text Placeholder 4"/>
          <p:cNvSpPr>
            <a:spLocks noGrp="1"/>
          </p:cNvSpPr>
          <p:nvPr>
            <p:ph type="body" sz="quarter" idx="16"/>
          </p:nvPr>
        </p:nvSpPr>
        <p:spPr>
          <a:xfrm>
            <a:off x="4251325" y="3429000"/>
            <a:ext cx="1752600" cy="3049588"/>
          </a:xfrm>
        </p:spPr>
        <p:txBody>
          <a:bodyPr/>
          <a:lstStyle>
            <a:lvl1pPr marL="0" indent="0">
              <a:lnSpc>
                <a:spcPct val="90000"/>
              </a:lnSpc>
              <a:buNone/>
              <a:defRPr/>
            </a:lvl1pPr>
            <a:lvl2pPr marL="0" indent="0">
              <a:lnSpc>
                <a:spcPct val="100000"/>
              </a:lnSpc>
              <a:buNone/>
              <a:defRPr/>
            </a:lvl2pPr>
          </a:lstStyle>
          <a:p>
            <a:pPr lvl="0"/>
            <a:r>
              <a:rPr lang="en-US"/>
              <a:t>Edit Master text styles</a:t>
            </a:r>
          </a:p>
          <a:p>
            <a:pPr lvl="1"/>
            <a:r>
              <a:rPr lang="en-US"/>
              <a:t>Second level</a:t>
            </a:r>
          </a:p>
        </p:txBody>
      </p:sp>
      <p:sp>
        <p:nvSpPr>
          <p:cNvPr id="27" name="Text Placeholder 4"/>
          <p:cNvSpPr>
            <a:spLocks noGrp="1"/>
          </p:cNvSpPr>
          <p:nvPr>
            <p:ph type="body" sz="quarter" idx="17"/>
          </p:nvPr>
        </p:nvSpPr>
        <p:spPr>
          <a:xfrm>
            <a:off x="8120063" y="3429000"/>
            <a:ext cx="1752600" cy="3049588"/>
          </a:xfrm>
        </p:spPr>
        <p:txBody>
          <a:bodyPr/>
          <a:lstStyle>
            <a:lvl1pPr marL="0" indent="0">
              <a:lnSpc>
                <a:spcPct val="90000"/>
              </a:lnSpc>
              <a:buNone/>
              <a:defRPr/>
            </a:lvl1pPr>
            <a:lvl2pPr marL="0" indent="0">
              <a:lnSpc>
                <a:spcPct val="100000"/>
              </a:lnSpc>
              <a:buNone/>
              <a:defRPr/>
            </a:lvl2pPr>
          </a:lstStyle>
          <a:p>
            <a:pPr lvl="0"/>
            <a:r>
              <a:rPr lang="en-US"/>
              <a:t>Edit Master text styles</a:t>
            </a:r>
          </a:p>
          <a:p>
            <a:pPr lvl="1"/>
            <a:r>
              <a:rPr lang="en-US"/>
              <a:t>Second level</a:t>
            </a:r>
          </a:p>
        </p:txBody>
      </p:sp>
      <p:sp>
        <p:nvSpPr>
          <p:cNvPr id="28" name="Text Placeholder 4"/>
          <p:cNvSpPr>
            <a:spLocks noGrp="1"/>
          </p:cNvSpPr>
          <p:nvPr>
            <p:ph type="body" sz="quarter" idx="18"/>
          </p:nvPr>
        </p:nvSpPr>
        <p:spPr>
          <a:xfrm>
            <a:off x="10056094" y="3429000"/>
            <a:ext cx="1752600" cy="3049588"/>
          </a:xfrm>
        </p:spPr>
        <p:txBody>
          <a:bodyPr/>
          <a:lstStyle>
            <a:lvl1pPr marL="0" indent="0">
              <a:lnSpc>
                <a:spcPct val="90000"/>
              </a:lnSpc>
              <a:buNone/>
              <a:defRPr/>
            </a:lvl1pPr>
            <a:lvl2pPr marL="0" indent="0">
              <a:lnSpc>
                <a:spcPct val="100000"/>
              </a:lnSpc>
              <a:buNone/>
              <a:defRPr/>
            </a:lvl2pPr>
          </a:lstStyle>
          <a:p>
            <a:pPr lvl="0"/>
            <a:r>
              <a:rPr lang="en-US"/>
              <a:t>Edit Master text styles</a:t>
            </a:r>
          </a:p>
          <a:p>
            <a:pPr lvl="1"/>
            <a:r>
              <a:rPr lang="en-US"/>
              <a:t>Second level</a:t>
            </a:r>
          </a:p>
        </p:txBody>
      </p:sp>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551745423"/>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a:ext>
            </a:extLst>
          </a:blip>
          <a:srcRect/>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195079" y="2102264"/>
            <a:ext cx="4645959"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1"/>
          </p:nvPr>
        </p:nvSpPr>
        <p:spPr>
          <a:xfrm>
            <a:off x="1357921" y="2102264"/>
            <a:ext cx="4646004"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sz="quarter" idx="12" hasCustomPrompt="1"/>
          </p:nvPr>
        </p:nvSpPr>
        <p:spPr>
          <a:xfrm>
            <a:off x="1357920" y="1240172"/>
            <a:ext cx="9491663"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Tree>
    <p:extLst>
      <p:ext uri="{BB962C8B-B14F-4D97-AF65-F5344CB8AC3E}">
        <p14:creationId xmlns:p14="http://schemas.microsoft.com/office/powerpoint/2010/main" val="294380888"/>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76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al Background B">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372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Content Placeholder 3"/>
          <p:cNvSpPr>
            <a:spLocks noGrp="1"/>
          </p:cNvSpPr>
          <p:nvPr>
            <p:ph sz="quarter" idx="10"/>
          </p:nvPr>
        </p:nvSpPr>
        <p:spPr>
          <a:xfrm>
            <a:off x="385299" y="5768975"/>
            <a:ext cx="5627171" cy="709613"/>
          </a:xfrm>
        </p:spPr>
        <p:txBody>
          <a:bodyPr/>
          <a:lstStyle/>
          <a:p>
            <a:pPr lvl="0"/>
            <a:r>
              <a:rPr lang="en-US"/>
              <a:t>Edit Master text styles</a:t>
            </a:r>
          </a:p>
        </p:txBody>
      </p:sp>
    </p:spTree>
    <p:extLst>
      <p:ext uri="{BB962C8B-B14F-4D97-AF65-F5344CB8AC3E}">
        <p14:creationId xmlns:p14="http://schemas.microsoft.com/office/powerpoint/2010/main" val="1940308212"/>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eal Background B">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1"/>
            <a:ext cx="12192000" cy="689645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Content Placeholder 3"/>
          <p:cNvSpPr>
            <a:spLocks noGrp="1"/>
          </p:cNvSpPr>
          <p:nvPr>
            <p:ph sz="quarter" idx="10"/>
          </p:nvPr>
        </p:nvSpPr>
        <p:spPr>
          <a:xfrm>
            <a:off x="385299" y="5768975"/>
            <a:ext cx="5692227" cy="709813"/>
          </a:xfrm>
        </p:spPr>
        <p:txBody>
          <a:bodyPr/>
          <a:lstStyle/>
          <a:p>
            <a:pPr lvl="0"/>
            <a:r>
              <a:rPr lang="en-US"/>
              <a:t>Edit Master text styles</a:t>
            </a:r>
          </a:p>
        </p:txBody>
      </p:sp>
    </p:spTree>
    <p:extLst>
      <p:ext uri="{BB962C8B-B14F-4D97-AF65-F5344CB8AC3E}">
        <p14:creationId xmlns:p14="http://schemas.microsoft.com/office/powerpoint/2010/main" val="1798267906"/>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yan Background A">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79364"/>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Content Placeholder 3"/>
          <p:cNvSpPr>
            <a:spLocks noGrp="1"/>
          </p:cNvSpPr>
          <p:nvPr>
            <p:ph sz="quarter" idx="10"/>
          </p:nvPr>
        </p:nvSpPr>
        <p:spPr>
          <a:xfrm>
            <a:off x="385299" y="5768975"/>
            <a:ext cx="5627171" cy="709613"/>
          </a:xfrm>
        </p:spPr>
        <p:txBody>
          <a:bodyPr/>
          <a:lstStyle/>
          <a:p>
            <a:pPr lvl="0"/>
            <a:r>
              <a:rPr lang="en-US"/>
              <a:t>Edit Master text styles</a:t>
            </a:r>
          </a:p>
        </p:txBody>
      </p:sp>
    </p:spTree>
    <p:extLst>
      <p:ext uri="{BB962C8B-B14F-4D97-AF65-F5344CB8AC3E}">
        <p14:creationId xmlns:p14="http://schemas.microsoft.com/office/powerpoint/2010/main" val="2272288144"/>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yan Background B">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a:ext>
            </a:extLst>
          </a:blip>
          <a:srcRect t="-1"/>
          <a:stretch/>
        </p:blipFill>
        <p:spPr>
          <a:xfrm>
            <a:off x="0" y="-1"/>
            <a:ext cx="12192000" cy="6879365"/>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Content Placeholder 3"/>
          <p:cNvSpPr>
            <a:spLocks noGrp="1"/>
          </p:cNvSpPr>
          <p:nvPr>
            <p:ph sz="quarter" idx="10"/>
          </p:nvPr>
        </p:nvSpPr>
        <p:spPr>
          <a:xfrm>
            <a:off x="385299" y="5768975"/>
            <a:ext cx="5627171" cy="709613"/>
          </a:xfrm>
        </p:spPr>
        <p:txBody>
          <a:bodyPr/>
          <a:lstStyle/>
          <a:p>
            <a:pPr lvl="0"/>
            <a:r>
              <a:rPr lang="en-US"/>
              <a:t>Edit Master text styles</a:t>
            </a:r>
          </a:p>
        </p:txBody>
      </p:sp>
    </p:spTree>
    <p:extLst>
      <p:ext uri="{BB962C8B-B14F-4D97-AF65-F5344CB8AC3E}">
        <p14:creationId xmlns:p14="http://schemas.microsoft.com/office/powerpoint/2010/main" val="4067496142"/>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yan Background C">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1"/>
            <a:ext cx="12192000" cy="688791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5300" y="2311970"/>
            <a:ext cx="5627171" cy="2277604"/>
          </a:xfrm>
        </p:spPr>
        <p:txBody>
          <a:bodyPr anchor="b" anchorCtr="0">
            <a:noAutofit/>
          </a:bodyPr>
          <a:lstStyle>
            <a:lvl1pPr algn="l">
              <a:lnSpc>
                <a:spcPts val="6000"/>
              </a:lnSpc>
              <a:defRPr sz="5600"/>
            </a:lvl1pPr>
          </a:lstStyle>
          <a:p>
            <a:r>
              <a:rPr lang="en-US" noProof="0"/>
              <a:t>Click to edit Master title style</a:t>
            </a:r>
            <a:endParaRPr lang="en-GB" noProof="0" dirty="0"/>
          </a:p>
        </p:txBody>
      </p:sp>
      <p:sp>
        <p:nvSpPr>
          <p:cNvPr id="20" name="object 5">
            <a:extLst>
              <a:ext uri="{FF2B5EF4-FFF2-40B4-BE49-F238E27FC236}">
                <a16:creationId xmlns:a16="http://schemas.microsoft.com/office/drawing/2014/main" id="{28E4C95E-5280-3241-AF7F-04C2329AE56E}"/>
              </a:ext>
            </a:extLst>
          </p:cNvPr>
          <p:cNvSpPr/>
          <p:nvPr userDrawn="1"/>
        </p:nvSpPr>
        <p:spPr>
          <a:xfrm>
            <a:off x="0" y="4401989"/>
            <a:ext cx="6977811" cy="982453"/>
          </a:xfrm>
          <a:custGeom>
            <a:avLst/>
            <a:gdLst/>
            <a:ahLst/>
            <a:cxnLst/>
            <a:rect l="l" t="t" r="r" b="b"/>
            <a:pathLst>
              <a:path w="9245600" h="1301750">
                <a:moveTo>
                  <a:pt x="8673461" y="0"/>
                </a:moveTo>
                <a:lnTo>
                  <a:pt x="8505236" y="0"/>
                </a:lnTo>
                <a:lnTo>
                  <a:pt x="8507088" y="52226"/>
                </a:lnTo>
                <a:lnTo>
                  <a:pt x="8512559" y="103477"/>
                </a:lnTo>
                <a:lnTo>
                  <a:pt x="8521524" y="153629"/>
                </a:lnTo>
                <a:lnTo>
                  <a:pt x="8533859" y="202558"/>
                </a:lnTo>
                <a:lnTo>
                  <a:pt x="8549439" y="250138"/>
                </a:lnTo>
                <a:lnTo>
                  <a:pt x="8568137" y="296245"/>
                </a:lnTo>
                <a:lnTo>
                  <a:pt x="8589830" y="340755"/>
                </a:lnTo>
                <a:lnTo>
                  <a:pt x="8614392" y="383542"/>
                </a:lnTo>
                <a:lnTo>
                  <a:pt x="8641698" y="424483"/>
                </a:lnTo>
                <a:lnTo>
                  <a:pt x="8671623" y="463451"/>
                </a:lnTo>
                <a:lnTo>
                  <a:pt x="8704041" y="500324"/>
                </a:lnTo>
                <a:lnTo>
                  <a:pt x="8738829" y="534976"/>
                </a:lnTo>
                <a:lnTo>
                  <a:pt x="8775861" y="567283"/>
                </a:lnTo>
                <a:lnTo>
                  <a:pt x="0" y="567283"/>
                </a:lnTo>
                <a:lnTo>
                  <a:pt x="0" y="734250"/>
                </a:lnTo>
                <a:lnTo>
                  <a:pt x="8775797" y="734250"/>
                </a:lnTo>
                <a:lnTo>
                  <a:pt x="8738779" y="766556"/>
                </a:lnTo>
                <a:lnTo>
                  <a:pt x="8704003" y="801206"/>
                </a:lnTo>
                <a:lnTo>
                  <a:pt x="8671594" y="838075"/>
                </a:lnTo>
                <a:lnTo>
                  <a:pt x="8641677" y="877039"/>
                </a:lnTo>
                <a:lnTo>
                  <a:pt x="8614377" y="917973"/>
                </a:lnTo>
                <a:lnTo>
                  <a:pt x="8589820" y="960755"/>
                </a:lnTo>
                <a:lnTo>
                  <a:pt x="8568131" y="1005257"/>
                </a:lnTo>
                <a:lnTo>
                  <a:pt x="8549435" y="1051358"/>
                </a:lnTo>
                <a:lnTo>
                  <a:pt x="8533857" y="1098932"/>
                </a:lnTo>
                <a:lnTo>
                  <a:pt x="8521524" y="1147854"/>
                </a:lnTo>
                <a:lnTo>
                  <a:pt x="8512559" y="1198001"/>
                </a:lnTo>
                <a:lnTo>
                  <a:pt x="8507088" y="1249248"/>
                </a:lnTo>
                <a:lnTo>
                  <a:pt x="8505236" y="1301470"/>
                </a:lnTo>
                <a:lnTo>
                  <a:pt x="8673461" y="1301470"/>
                </a:lnTo>
                <a:lnTo>
                  <a:pt x="8675562" y="1252598"/>
                </a:lnTo>
                <a:lnTo>
                  <a:pt x="8681752" y="1204867"/>
                </a:lnTo>
                <a:lnTo>
                  <a:pt x="8691858" y="1158448"/>
                </a:lnTo>
                <a:lnTo>
                  <a:pt x="8705706" y="1113513"/>
                </a:lnTo>
                <a:lnTo>
                  <a:pt x="8723124" y="1070235"/>
                </a:lnTo>
                <a:lnTo>
                  <a:pt x="8743939" y="1028783"/>
                </a:lnTo>
                <a:lnTo>
                  <a:pt x="8767978" y="989330"/>
                </a:lnTo>
                <a:lnTo>
                  <a:pt x="8795069" y="952048"/>
                </a:lnTo>
                <a:lnTo>
                  <a:pt x="8825038" y="917108"/>
                </a:lnTo>
                <a:lnTo>
                  <a:pt x="8857713" y="884681"/>
                </a:lnTo>
                <a:lnTo>
                  <a:pt x="8892921" y="854939"/>
                </a:lnTo>
                <a:lnTo>
                  <a:pt x="8930489" y="828053"/>
                </a:lnTo>
                <a:lnTo>
                  <a:pt x="8970245" y="804196"/>
                </a:lnTo>
                <a:lnTo>
                  <a:pt x="9012015" y="783538"/>
                </a:lnTo>
                <a:lnTo>
                  <a:pt x="9055627" y="766252"/>
                </a:lnTo>
                <a:lnTo>
                  <a:pt x="9100908" y="752508"/>
                </a:lnTo>
                <a:lnTo>
                  <a:pt x="9147685" y="742479"/>
                </a:lnTo>
                <a:lnTo>
                  <a:pt x="9195786" y="736336"/>
                </a:lnTo>
                <a:lnTo>
                  <a:pt x="9245037" y="734250"/>
                </a:lnTo>
                <a:lnTo>
                  <a:pt x="9245037" y="567283"/>
                </a:lnTo>
                <a:lnTo>
                  <a:pt x="9195786" y="565197"/>
                </a:lnTo>
                <a:lnTo>
                  <a:pt x="9147685" y="559052"/>
                </a:lnTo>
                <a:lnTo>
                  <a:pt x="9100908" y="549020"/>
                </a:lnTo>
                <a:lnTo>
                  <a:pt x="9055627" y="535274"/>
                </a:lnTo>
                <a:lnTo>
                  <a:pt x="9012015" y="517984"/>
                </a:lnTo>
                <a:lnTo>
                  <a:pt x="8970245" y="497322"/>
                </a:lnTo>
                <a:lnTo>
                  <a:pt x="8930489" y="473460"/>
                </a:lnTo>
                <a:lnTo>
                  <a:pt x="8892921" y="446570"/>
                </a:lnTo>
                <a:lnTo>
                  <a:pt x="8857713" y="416823"/>
                </a:lnTo>
                <a:lnTo>
                  <a:pt x="8825038" y="384391"/>
                </a:lnTo>
                <a:lnTo>
                  <a:pt x="8795069" y="349446"/>
                </a:lnTo>
                <a:lnTo>
                  <a:pt x="8767978" y="312159"/>
                </a:lnTo>
                <a:lnTo>
                  <a:pt x="8743939" y="272701"/>
                </a:lnTo>
                <a:lnTo>
                  <a:pt x="8723124" y="231246"/>
                </a:lnTo>
                <a:lnTo>
                  <a:pt x="8705706" y="187963"/>
                </a:lnTo>
                <a:lnTo>
                  <a:pt x="8691858" y="143026"/>
                </a:lnTo>
                <a:lnTo>
                  <a:pt x="8681752" y="96605"/>
                </a:lnTo>
                <a:lnTo>
                  <a:pt x="8675562" y="48872"/>
                </a:lnTo>
                <a:lnTo>
                  <a:pt x="8673461" y="0"/>
                </a:lnTo>
                <a:close/>
              </a:path>
            </a:pathLst>
          </a:custGeom>
          <a:solidFill>
            <a:srgbClr val="FFFFFF"/>
          </a:solidFill>
        </p:spPr>
        <p:txBody>
          <a:bodyPr wrap="square" lIns="0" tIns="0" rIns="0" bIns="0" rtlCol="0"/>
          <a:lstStyle/>
          <a:p>
            <a:endParaRPr sz="1029"/>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Content Placeholder 3"/>
          <p:cNvSpPr>
            <a:spLocks noGrp="1"/>
          </p:cNvSpPr>
          <p:nvPr>
            <p:ph sz="quarter" idx="10"/>
          </p:nvPr>
        </p:nvSpPr>
        <p:spPr>
          <a:xfrm>
            <a:off x="385299" y="5768975"/>
            <a:ext cx="5627171" cy="709613"/>
          </a:xfrm>
        </p:spPr>
        <p:txBody>
          <a:bodyPr/>
          <a:lstStyle/>
          <a:p>
            <a:pPr lvl="0"/>
            <a:r>
              <a:rPr lang="en-US"/>
              <a:t>Edit Master text styles</a:t>
            </a:r>
          </a:p>
        </p:txBody>
      </p:sp>
    </p:spTree>
    <p:extLst>
      <p:ext uri="{BB962C8B-B14F-4D97-AF65-F5344CB8AC3E}">
        <p14:creationId xmlns:p14="http://schemas.microsoft.com/office/powerpoint/2010/main" val="2699025898"/>
      </p:ext>
    </p:extLst>
  </p:cSld>
  <p:clrMapOvr>
    <a:masterClrMapping/>
  </p:clrMapOvr>
  <p:extLst>
    <p:ext uri="{DCECCB84-F9BA-43D5-87BE-67443E8EF086}">
      <p15:sldGuideLst xmlns:p15="http://schemas.microsoft.com/office/powerpoint/2012/main">
        <p15:guide id="1" orient="horz" pos="3634"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649"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15" r:id="rId13"/>
    <p:sldLayoutId id="2147483716" r:id="rId14"/>
    <p:sldLayoutId id="2147483717" r:id="rId15"/>
    <p:sldLayoutId id="2147483713" r:id="rId16"/>
    <p:sldLayoutId id="2147483712" r:id="rId17"/>
    <p:sldLayoutId id="2147483714" r:id="rId18"/>
    <p:sldLayoutId id="2147483718" r:id="rId19"/>
    <p:sldLayoutId id="2147483686" r:id="rId20"/>
    <p:sldLayoutId id="2147483687" r:id="rId21"/>
    <p:sldLayoutId id="2147483688" r:id="rId22"/>
    <p:sldLayoutId id="2147483696" r:id="rId23"/>
    <p:sldLayoutId id="2147483699" r:id="rId24"/>
    <p:sldLayoutId id="2147483719" r:id="rId25"/>
    <p:sldLayoutId id="2147483691" r:id="rId26"/>
    <p:sldLayoutId id="2147483698" r:id="rId27"/>
    <p:sldLayoutId id="2147483689" r:id="rId28"/>
    <p:sldLayoutId id="2147483692" r:id="rId29"/>
    <p:sldLayoutId id="2147483650" r:id="rId30"/>
    <p:sldLayoutId id="2147483693" r:id="rId31"/>
    <p:sldLayoutId id="2147483660" r:id="rId32"/>
  </p:sldLayoutIdLst>
  <p:hf hdr="0"/>
  <p:txStyles>
    <p:titleStyle>
      <a:lvl1pPr algn="l" defTabSz="914400" rtl="0" eaLnBrk="1" latinLnBrk="0" hangingPunct="1">
        <a:lnSpc>
          <a:spcPts val="42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6"/>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6"/>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6"/>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6"/>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6"/>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4785" y="2322726"/>
            <a:ext cx="6596062" cy="2431485"/>
          </a:xfrm>
        </p:spPr>
        <p:txBody>
          <a:bodyPr/>
          <a:lstStyle/>
          <a:p>
            <a:r>
              <a:rPr lang="en-GB" dirty="0"/>
              <a:t>C to Rust : Chapter 15</a:t>
            </a:r>
            <a:br>
              <a:rPr lang="en-GB" dirty="0"/>
            </a:br>
            <a:r>
              <a:rPr lang="en-GB" sz="6000" i="1" dirty="0"/>
              <a:t>Unsafe Rust</a:t>
            </a:r>
            <a:endParaRPr lang="en-GB" dirty="0"/>
          </a:p>
        </p:txBody>
      </p:sp>
      <p:sp>
        <p:nvSpPr>
          <p:cNvPr id="5" name="Text Placeholder 4">
            <a:extLst>
              <a:ext uri="{FF2B5EF4-FFF2-40B4-BE49-F238E27FC236}">
                <a16:creationId xmlns:a16="http://schemas.microsoft.com/office/drawing/2014/main" id="{AA1ED629-CAA1-914C-B236-592BFFE388E9}"/>
              </a:ext>
            </a:extLst>
          </p:cNvPr>
          <p:cNvSpPr>
            <a:spLocks noGrp="1"/>
          </p:cNvSpPr>
          <p:nvPr>
            <p:ph type="body" sz="quarter" idx="10"/>
          </p:nvPr>
        </p:nvSpPr>
        <p:spPr/>
        <p:txBody>
          <a:bodyPr/>
          <a:lstStyle/>
          <a:p>
            <a:pPr marL="0" indent="0">
              <a:buNone/>
            </a:pPr>
            <a:r>
              <a:rPr lang="en-GB" b="0" dirty="0"/>
              <a:t>ZACOCTORUST</a:t>
            </a:r>
          </a:p>
          <a:p>
            <a:pPr marL="0" indent="0">
              <a:buNone/>
            </a:pPr>
            <a:endParaRPr lang="en-US" dirty="0"/>
          </a:p>
        </p:txBody>
      </p:sp>
    </p:spTree>
    <p:extLst>
      <p:ext uri="{BB962C8B-B14F-4D97-AF65-F5344CB8AC3E}">
        <p14:creationId xmlns:p14="http://schemas.microsoft.com/office/powerpoint/2010/main" val="169357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698C36-B0AF-79E8-FF19-30C40292DB60}"/>
              </a:ext>
            </a:extLst>
          </p:cNvPr>
          <p:cNvSpPr>
            <a:spLocks noGrp="1"/>
          </p:cNvSpPr>
          <p:nvPr>
            <p:ph type="body" sz="quarter" idx="10"/>
          </p:nvPr>
        </p:nvSpPr>
        <p:spPr/>
        <p:txBody>
          <a:bodyPr/>
          <a:lstStyle/>
          <a:p>
            <a:r>
              <a:rPr lang="en-GB" sz="4000" cap="none" dirty="0"/>
              <a:t>Lifetime Annotations – the issue</a:t>
            </a:r>
          </a:p>
        </p:txBody>
      </p:sp>
      <p:sp>
        <p:nvSpPr>
          <p:cNvPr id="3" name="Text Placeholder 2">
            <a:extLst>
              <a:ext uri="{FF2B5EF4-FFF2-40B4-BE49-F238E27FC236}">
                <a16:creationId xmlns:a16="http://schemas.microsoft.com/office/drawing/2014/main" id="{5D49A95A-256B-C82F-15DE-F40A70F803BD}"/>
              </a:ext>
            </a:extLst>
          </p:cNvPr>
          <p:cNvSpPr>
            <a:spLocks noGrp="1"/>
          </p:cNvSpPr>
          <p:nvPr>
            <p:ph type="body" sz="quarter" idx="15"/>
          </p:nvPr>
        </p:nvSpPr>
        <p:spPr>
          <a:xfrm>
            <a:off x="4655174" y="366136"/>
            <a:ext cx="6954234" cy="4094163"/>
          </a:xfrm>
        </p:spPr>
        <p:txBody>
          <a:bodyPr/>
          <a:lstStyle/>
          <a:p>
            <a:r>
              <a:rPr lang="en-GB" b="1" dirty="0"/>
              <a:t>Consider the following function:</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This won't compile.   There are issues with lifetime elision.</a:t>
            </a:r>
          </a:p>
          <a:p>
            <a:endParaRPr lang="en-GB" b="1" dirty="0"/>
          </a:p>
          <a:p>
            <a:r>
              <a:rPr lang="en-GB" b="1" dirty="0"/>
              <a:t>We can see:</a:t>
            </a:r>
          </a:p>
          <a:p>
            <a:pPr marL="342900" indent="-342900">
              <a:buAutoNum type="arabicPeriod"/>
            </a:pPr>
            <a:r>
              <a:rPr lang="en-GB" dirty="0"/>
              <a:t>It has two parameters; that naturally incur a separate lifetime for each </a:t>
            </a:r>
          </a:p>
          <a:p>
            <a:pPr marL="342900" indent="-342900">
              <a:buAutoNum type="arabicPeriod"/>
            </a:pPr>
            <a:r>
              <a:rPr lang="en-GB" dirty="0"/>
              <a:t>Return type is a borrow</a:t>
            </a:r>
          </a:p>
          <a:p>
            <a:pPr marL="342900" indent="-342900">
              <a:buAutoNum type="arabicPeriod"/>
            </a:pPr>
            <a:r>
              <a:rPr lang="en-GB" dirty="0"/>
              <a:t>It's not clear from which the result is being borrowed: s or t</a:t>
            </a:r>
          </a:p>
        </p:txBody>
      </p:sp>
      <p:sp>
        <p:nvSpPr>
          <p:cNvPr id="4" name="TextBox 3">
            <a:extLst>
              <a:ext uri="{FF2B5EF4-FFF2-40B4-BE49-F238E27FC236}">
                <a16:creationId xmlns:a16="http://schemas.microsoft.com/office/drawing/2014/main" id="{5B44684C-30BC-1DAF-5E7B-2703B5E618D6}"/>
              </a:ext>
            </a:extLst>
          </p:cNvPr>
          <p:cNvSpPr txBox="1"/>
          <p:nvPr/>
        </p:nvSpPr>
        <p:spPr>
          <a:xfrm>
            <a:off x="4655174" y="843456"/>
            <a:ext cx="6402710" cy="2883592"/>
          </a:xfrm>
          <a:prstGeom prst="rect">
            <a:avLst/>
          </a:prstGeom>
          <a:solidFill>
            <a:schemeClr val="tx1">
              <a:lumMod val="10000"/>
              <a:lumOff val="90000"/>
            </a:schemeClr>
          </a:solidFill>
        </p:spPr>
        <p:txBody>
          <a:bodyPr vert="horz" wrap="square" lIns="0" tIns="0" rIns="0" bIns="0" rtlCol="0" anchor="t" anchorCtr="0">
            <a:noAutofit/>
          </a:bodyPr>
          <a:lstStyle/>
          <a:p>
            <a:r>
              <a:rPr lang="en-US" sz="1400" b="1" dirty="0" err="1">
                <a:solidFill>
                  <a:srgbClr val="00007F"/>
                </a:solidFill>
                <a:latin typeface="Consolas" panose="020B0609020204030204" pitchFamily="49" charset="0"/>
              </a:rPr>
              <a:t>fn</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get_largest</a:t>
            </a:r>
            <a:r>
              <a:rPr lang="en-US" sz="1400" b="1" dirty="0">
                <a:solidFill>
                  <a:srgbClr val="000000"/>
                </a:solidFill>
                <a:latin typeface="Consolas" panose="020B0609020204030204" pitchFamily="49" charset="0"/>
              </a:rPr>
              <a:t>(</a:t>
            </a:r>
            <a:r>
              <a:rPr lang="en-US" sz="1400" b="0" dirty="0">
                <a:solidFill>
                  <a:srgbClr val="000000"/>
                </a:solidFill>
                <a:latin typeface="Consolas" panose="020B0609020204030204" pitchFamily="49" charset="0"/>
              </a:rPr>
              <a:t>s</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1" dirty="0">
                <a:solidFill>
                  <a:srgbClr val="00007F"/>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000000"/>
                </a:solidFill>
                <a:latin typeface="Consolas" panose="020B0609020204030204" pitchFamily="49" charset="0"/>
              </a:rPr>
              <a:t>t</a:t>
            </a:r>
            <a:r>
              <a:rPr lang="en-US" sz="1400" b="1" dirty="0">
                <a:solidFill>
                  <a:srgbClr val="000000"/>
                </a:solidFill>
                <a:latin typeface="Consolas" panose="020B0609020204030204" pitchFamily="49" charset="0"/>
              </a:rPr>
              <a:t>:&amp;</a:t>
            </a:r>
            <a:r>
              <a:rPr lang="en-US" sz="1400" b="1" dirty="0">
                <a:solidFill>
                  <a:srgbClr val="00007F"/>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-&gt;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1" dirty="0">
                <a:solidFill>
                  <a:srgbClr val="00007F"/>
                </a:solidFill>
                <a:latin typeface="Consolas" panose="020B0609020204030204" pitchFamily="49" charset="0"/>
              </a:rPr>
              <a:t>str</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if</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s</a:t>
            </a:r>
            <a:r>
              <a:rPr lang="en-US" sz="1400" b="1" dirty="0" err="1">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len</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&gt;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t</a:t>
            </a:r>
            <a:r>
              <a:rPr lang="en-US" sz="1400" b="1" dirty="0" err="1">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len</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s</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else</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t</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endParaRPr lang="en-GB" sz="1400" b="0" dirty="0">
              <a:solidFill>
                <a:srgbClr val="808080"/>
              </a:solidFill>
              <a:latin typeface="Consolas" panose="020B0609020204030204" pitchFamily="49" charset="0"/>
            </a:endParaRPr>
          </a:p>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a</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7F007F"/>
                </a:solidFill>
                <a:latin typeface="Consolas" panose="020B0609020204030204" pitchFamily="49" charset="0"/>
              </a:rPr>
              <a:t>"Frank"</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b</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7F007F"/>
                </a:solidFill>
                <a:latin typeface="Consolas" panose="020B0609020204030204" pitchFamily="49" charset="0"/>
              </a:rPr>
              <a:t>"Phil"</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0" dirty="0" err="1">
                <a:solidFill>
                  <a:srgbClr val="7F7F00"/>
                </a:solidFill>
                <a:latin typeface="Consolas" panose="020B0609020204030204" pitchFamily="49" charset="0"/>
              </a:rPr>
              <a:t>println</a:t>
            </a:r>
            <a:r>
              <a:rPr lang="en-US" sz="1400" b="0" dirty="0">
                <a:solidFill>
                  <a:srgbClr val="7F7F00"/>
                </a:solidFill>
                <a:latin typeface="Consolas" panose="020B0609020204030204" pitchFamily="49" charset="0"/>
              </a:rPr>
              <a:t>!</a:t>
            </a:r>
            <a:r>
              <a:rPr lang="en-US" sz="1400" b="1" dirty="0">
                <a:solidFill>
                  <a:srgbClr val="000000"/>
                </a:solidFill>
                <a:latin typeface="Consolas" panose="020B0609020204030204" pitchFamily="49" charset="0"/>
              </a:rPr>
              <a:t>(</a:t>
            </a:r>
            <a:r>
              <a:rPr lang="en-US" sz="1400" b="0" dirty="0">
                <a:solidFill>
                  <a:srgbClr val="7F007F"/>
                </a:solidFill>
                <a:latin typeface="Consolas" panose="020B0609020204030204" pitchFamily="49" charset="0"/>
              </a:rPr>
              <a:t>"Largest is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get_largest</a:t>
            </a:r>
            <a:r>
              <a:rPr lang="en-US" sz="1400" b="1" dirty="0">
                <a:solidFill>
                  <a:srgbClr val="000000"/>
                </a:solidFill>
                <a:latin typeface="Consolas" panose="020B0609020204030204" pitchFamily="49" charset="0"/>
              </a:rPr>
              <a:t>(</a:t>
            </a:r>
            <a:r>
              <a:rPr lang="en-US" sz="1400" b="0" dirty="0">
                <a:solidFill>
                  <a:srgbClr val="000000"/>
                </a:solidFill>
                <a:latin typeface="Consolas" panose="020B0609020204030204" pitchFamily="49" charset="0"/>
              </a:rPr>
              <a:t>a</a:t>
            </a:r>
            <a:r>
              <a:rPr lang="en-US" sz="1400" b="1" dirty="0">
                <a:solidFill>
                  <a:srgbClr val="000000"/>
                </a:solidFill>
                <a:latin typeface="Consolas" panose="020B0609020204030204" pitchFamily="49" charset="0"/>
              </a:rPr>
              <a:t>, </a:t>
            </a:r>
            <a:r>
              <a:rPr lang="en-US" sz="1400" b="0" dirty="0">
                <a:solidFill>
                  <a:srgbClr val="000000"/>
                </a:solidFill>
                <a:latin typeface="Consolas" panose="020B0609020204030204" pitchFamily="49" charset="0"/>
              </a:rPr>
              <a:t>b</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pic>
        <p:nvPicPr>
          <p:cNvPr id="7" name="Picture 2" descr="Rust Programming language Logo Machine learning Haskell, crab, animals ...">
            <a:extLst>
              <a:ext uri="{FF2B5EF4-FFF2-40B4-BE49-F238E27FC236}">
                <a16:creationId xmlns:a16="http://schemas.microsoft.com/office/drawing/2014/main" id="{63A991ED-1A94-AF19-1528-4C8543328D7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13606" y="827627"/>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6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698C36-B0AF-79E8-FF19-30C40292DB60}"/>
              </a:ext>
            </a:extLst>
          </p:cNvPr>
          <p:cNvSpPr>
            <a:spLocks noGrp="1"/>
          </p:cNvSpPr>
          <p:nvPr>
            <p:ph type="body" sz="quarter" idx="10"/>
          </p:nvPr>
        </p:nvSpPr>
        <p:spPr/>
        <p:txBody>
          <a:bodyPr/>
          <a:lstStyle/>
          <a:p>
            <a:r>
              <a:rPr lang="en-GB" sz="4000" cap="none" dirty="0"/>
              <a:t>Lifetime Annotations – underlying cause</a:t>
            </a:r>
          </a:p>
        </p:txBody>
      </p:sp>
      <p:sp>
        <p:nvSpPr>
          <p:cNvPr id="3" name="Text Placeholder 2">
            <a:extLst>
              <a:ext uri="{FF2B5EF4-FFF2-40B4-BE49-F238E27FC236}">
                <a16:creationId xmlns:a16="http://schemas.microsoft.com/office/drawing/2014/main" id="{5D49A95A-256B-C82F-15DE-F40A70F803BD}"/>
              </a:ext>
            </a:extLst>
          </p:cNvPr>
          <p:cNvSpPr>
            <a:spLocks noGrp="1"/>
          </p:cNvSpPr>
          <p:nvPr>
            <p:ph type="body" sz="quarter" idx="15"/>
          </p:nvPr>
        </p:nvSpPr>
        <p:spPr>
          <a:xfrm>
            <a:off x="4655174" y="366136"/>
            <a:ext cx="6954234" cy="4094163"/>
          </a:xfrm>
        </p:spPr>
        <p:txBody>
          <a:bodyPr/>
          <a:lstStyle/>
          <a:p>
            <a:r>
              <a:rPr lang="en-GB" b="1" dirty="0"/>
              <a:t>Here's that function with explicit lifetime annotation:</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Sadly, this won't compile either.</a:t>
            </a:r>
          </a:p>
          <a:p>
            <a:endParaRPr lang="en-GB" b="1" dirty="0"/>
          </a:p>
          <a:p>
            <a:r>
              <a:rPr lang="en-GB" dirty="0"/>
              <a:t>We're defining </a:t>
            </a:r>
            <a:r>
              <a:rPr lang="en-GB" b="1" dirty="0"/>
              <a:t>two lifetimes explicitly</a:t>
            </a:r>
            <a:r>
              <a:rPr lang="en-GB" dirty="0"/>
              <a:t> (usually this is implicit)</a:t>
            </a:r>
          </a:p>
          <a:p>
            <a:endParaRPr lang="en-GB" dirty="0"/>
          </a:p>
          <a:p>
            <a:r>
              <a:rPr lang="en-GB" dirty="0"/>
              <a:t>We're saying that the data to return is from lifetime 'a</a:t>
            </a:r>
          </a:p>
          <a:p>
            <a:pPr marL="285750" indent="-285750">
              <a:buFont typeface="Arial" panose="020B0604020202020204" pitchFamily="34" charset="0"/>
              <a:buChar char="•"/>
            </a:pPr>
            <a:r>
              <a:rPr lang="en-GB" dirty="0"/>
              <a:t>But lifetime 'b will "outlive" 'a  </a:t>
            </a:r>
          </a:p>
          <a:p>
            <a:pPr marL="285750" indent="-285750">
              <a:buFont typeface="Arial" panose="020B0604020202020204" pitchFamily="34" charset="0"/>
              <a:buChar char="•"/>
            </a:pPr>
            <a:r>
              <a:rPr lang="en-GB" dirty="0"/>
              <a:t>Note "</a:t>
            </a:r>
            <a:r>
              <a:rPr lang="en-GB" dirty="0" err="1"/>
              <a:t>t"'s</a:t>
            </a:r>
            <a:r>
              <a:rPr lang="en-GB" dirty="0"/>
              <a:t> position in the "if" statement's arms </a:t>
            </a:r>
          </a:p>
          <a:p>
            <a:pPr marL="285750" indent="-285750">
              <a:buFont typeface="Arial" panose="020B0604020202020204" pitchFamily="34" charset="0"/>
              <a:buChar char="•"/>
            </a:pPr>
            <a:r>
              <a:rPr lang="en-GB" dirty="0"/>
              <a:t>So Rust will complain (it should be lifetime 'b being returned)</a:t>
            </a:r>
          </a:p>
          <a:p>
            <a:endParaRPr lang="en-GB" b="1" dirty="0"/>
          </a:p>
          <a:p>
            <a:endParaRPr lang="en-GB" b="1" dirty="0"/>
          </a:p>
        </p:txBody>
      </p:sp>
      <p:sp>
        <p:nvSpPr>
          <p:cNvPr id="4" name="TextBox 3">
            <a:extLst>
              <a:ext uri="{FF2B5EF4-FFF2-40B4-BE49-F238E27FC236}">
                <a16:creationId xmlns:a16="http://schemas.microsoft.com/office/drawing/2014/main" id="{5B44684C-30BC-1DAF-5E7B-2703B5E618D6}"/>
              </a:ext>
            </a:extLst>
          </p:cNvPr>
          <p:cNvSpPr txBox="1"/>
          <p:nvPr/>
        </p:nvSpPr>
        <p:spPr>
          <a:xfrm>
            <a:off x="4655174" y="843456"/>
            <a:ext cx="6402710" cy="2976190"/>
          </a:xfrm>
          <a:prstGeom prst="rect">
            <a:avLst/>
          </a:prstGeom>
          <a:solidFill>
            <a:schemeClr val="tx1">
              <a:lumMod val="10000"/>
              <a:lumOff val="90000"/>
            </a:schemeClr>
          </a:solidFill>
        </p:spPr>
        <p:txBody>
          <a:bodyPr vert="horz" wrap="square" lIns="0" tIns="0" rIns="0" bIns="0" rtlCol="0" anchor="t" anchorCtr="0">
            <a:noAutofit/>
          </a:bodyPr>
          <a:lstStyle/>
          <a:p>
            <a:r>
              <a:rPr lang="en-US" sz="1400" b="1" dirty="0" err="1">
                <a:solidFill>
                  <a:srgbClr val="00007F"/>
                </a:solidFill>
                <a:latin typeface="Consolas" panose="020B0609020204030204" pitchFamily="49" charset="0"/>
              </a:rPr>
              <a:t>fn</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get_largest</a:t>
            </a:r>
            <a:r>
              <a:rPr lang="en-US" sz="1400" b="1" dirty="0">
                <a:solidFill>
                  <a:srgbClr val="000000"/>
                </a:solidFill>
                <a:latin typeface="Consolas" panose="020B0609020204030204" pitchFamily="49" charset="0"/>
              </a:rPr>
              <a:t>&lt;</a:t>
            </a:r>
            <a:r>
              <a:rPr lang="en-US" sz="1400" b="0" dirty="0">
                <a:solidFill>
                  <a:srgbClr val="007F7F"/>
                </a:solidFill>
                <a:highlight>
                  <a:srgbClr val="FFFF00"/>
                </a:highlight>
                <a:latin typeface="Consolas" panose="020B0609020204030204" pitchFamily="49" charset="0"/>
              </a:rPr>
              <a:t>'a</a:t>
            </a:r>
            <a:r>
              <a:rPr lang="en-US" sz="1400" b="1" dirty="0">
                <a:solidFill>
                  <a:srgbClr val="000000"/>
                </a:solidFill>
                <a:highlight>
                  <a:srgbClr val="FFFF00"/>
                </a:highlight>
                <a:latin typeface="Consolas" panose="020B0609020204030204" pitchFamily="49" charset="0"/>
              </a:rPr>
              <a:t>,</a:t>
            </a:r>
            <a:r>
              <a:rPr lang="en-US" sz="1400" b="0" dirty="0">
                <a:solidFill>
                  <a:srgbClr val="808080"/>
                </a:solidFill>
                <a:highlight>
                  <a:srgbClr val="FFFF00"/>
                </a:highlight>
                <a:latin typeface="Consolas" panose="020B0609020204030204" pitchFamily="49" charset="0"/>
              </a:rPr>
              <a:t> </a:t>
            </a:r>
            <a:r>
              <a:rPr lang="en-US" sz="1400" b="0" dirty="0">
                <a:solidFill>
                  <a:srgbClr val="007F7F"/>
                </a:solidFill>
                <a:highlight>
                  <a:srgbClr val="FFFF00"/>
                </a:highlight>
                <a:latin typeface="Consolas" panose="020B0609020204030204" pitchFamily="49" charset="0"/>
              </a:rPr>
              <a:t>'b</a:t>
            </a:r>
            <a:r>
              <a:rPr lang="en-US" sz="1400" b="1" dirty="0">
                <a:solidFill>
                  <a:srgbClr val="000000"/>
                </a:solidFill>
                <a:latin typeface="Consolas" panose="020B0609020204030204" pitchFamily="49" charset="0"/>
              </a:rPr>
              <a:t>&gt;(</a:t>
            </a:r>
            <a:r>
              <a:rPr lang="en-US" sz="1400" b="0" dirty="0">
                <a:solidFill>
                  <a:srgbClr val="000000"/>
                </a:solidFill>
                <a:latin typeface="Consolas" panose="020B0609020204030204" pitchFamily="49" charset="0"/>
              </a:rPr>
              <a:t>s</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0" dirty="0">
                <a:solidFill>
                  <a:srgbClr val="007F7F"/>
                </a:solidFill>
                <a:highlight>
                  <a:srgbClr val="00FF00"/>
                </a:highlight>
                <a:latin typeface="Consolas" panose="020B0609020204030204" pitchFamily="49" charset="0"/>
              </a:rPr>
              <a:t>'a</a:t>
            </a:r>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000000"/>
                </a:solidFill>
                <a:latin typeface="Consolas" panose="020B0609020204030204" pitchFamily="49" charset="0"/>
              </a:rPr>
              <a:t>t</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0" dirty="0">
                <a:solidFill>
                  <a:srgbClr val="007F7F"/>
                </a:solidFill>
                <a:highlight>
                  <a:srgbClr val="00FFFF"/>
                </a:highlight>
                <a:latin typeface="Consolas" panose="020B0609020204030204" pitchFamily="49" charset="0"/>
              </a:rPr>
              <a:t>'b</a:t>
            </a:r>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-&gt;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0" dirty="0">
                <a:solidFill>
                  <a:srgbClr val="007F7F"/>
                </a:solidFill>
                <a:highlight>
                  <a:srgbClr val="00FF00"/>
                </a:highlight>
                <a:latin typeface="Consolas" panose="020B0609020204030204" pitchFamily="49" charset="0"/>
              </a:rPr>
              <a:t>'a</a:t>
            </a:r>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str</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if</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s</a:t>
            </a:r>
            <a:r>
              <a:rPr lang="en-US" sz="1400" b="1" dirty="0" err="1">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len</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&gt;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t</a:t>
            </a:r>
            <a:r>
              <a:rPr lang="en-US" sz="1400" b="1" dirty="0" err="1">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len</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s</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else</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t</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endParaRPr lang="en-GB" sz="1400" b="0" dirty="0">
              <a:solidFill>
                <a:srgbClr val="808080"/>
              </a:solidFill>
              <a:latin typeface="Consolas" panose="020B0609020204030204" pitchFamily="49" charset="0"/>
            </a:endParaRPr>
          </a:p>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a</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7F007F"/>
                </a:solidFill>
                <a:latin typeface="Consolas" panose="020B0609020204030204" pitchFamily="49" charset="0"/>
              </a:rPr>
              <a:t>"Frank"</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b</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7F007F"/>
                </a:solidFill>
                <a:latin typeface="Consolas" panose="020B0609020204030204" pitchFamily="49" charset="0"/>
              </a:rPr>
              <a:t>"Phil"</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0" dirty="0" err="1">
                <a:solidFill>
                  <a:srgbClr val="7F7F00"/>
                </a:solidFill>
                <a:latin typeface="Consolas" panose="020B0609020204030204" pitchFamily="49" charset="0"/>
              </a:rPr>
              <a:t>println</a:t>
            </a:r>
            <a:r>
              <a:rPr lang="en-US" sz="1400" b="0" dirty="0">
                <a:solidFill>
                  <a:srgbClr val="7F7F00"/>
                </a:solidFill>
                <a:latin typeface="Consolas" panose="020B0609020204030204" pitchFamily="49" charset="0"/>
              </a:rPr>
              <a:t>!</a:t>
            </a:r>
            <a:r>
              <a:rPr lang="en-US" sz="1400" b="1" dirty="0">
                <a:solidFill>
                  <a:srgbClr val="000000"/>
                </a:solidFill>
                <a:latin typeface="Consolas" panose="020B0609020204030204" pitchFamily="49" charset="0"/>
              </a:rPr>
              <a:t>(</a:t>
            </a:r>
            <a:r>
              <a:rPr lang="en-US" sz="1400" b="0" dirty="0">
                <a:solidFill>
                  <a:srgbClr val="7F007F"/>
                </a:solidFill>
                <a:latin typeface="Consolas" panose="020B0609020204030204" pitchFamily="49" charset="0"/>
              </a:rPr>
              <a:t>"Largest is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get_largest</a:t>
            </a:r>
            <a:r>
              <a:rPr lang="en-US" sz="1400" b="1" dirty="0">
                <a:solidFill>
                  <a:srgbClr val="000000"/>
                </a:solidFill>
                <a:latin typeface="Consolas" panose="020B0609020204030204" pitchFamily="49" charset="0"/>
              </a:rPr>
              <a:t>(</a:t>
            </a:r>
            <a:r>
              <a:rPr lang="en-US" sz="1400" b="0" dirty="0">
                <a:solidFill>
                  <a:srgbClr val="000000"/>
                </a:solidFill>
                <a:latin typeface="Consolas" panose="020B0609020204030204" pitchFamily="49" charset="0"/>
              </a:rPr>
              <a:t>a</a:t>
            </a:r>
            <a:r>
              <a:rPr lang="en-US" sz="1400" b="1" dirty="0">
                <a:solidFill>
                  <a:srgbClr val="000000"/>
                </a:solidFill>
                <a:latin typeface="Consolas" panose="020B0609020204030204" pitchFamily="49" charset="0"/>
              </a:rPr>
              <a:t>, </a:t>
            </a:r>
            <a:r>
              <a:rPr lang="en-US" sz="1400" b="0" dirty="0">
                <a:solidFill>
                  <a:srgbClr val="000000"/>
                </a:solidFill>
                <a:latin typeface="Consolas" panose="020B0609020204030204" pitchFamily="49" charset="0"/>
              </a:rPr>
              <a:t>b</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100" dirty="0">
              <a:solidFill>
                <a:srgbClr val="000000"/>
              </a:solidFill>
              <a:latin typeface="Consolas" panose="020B0609020204030204" pitchFamily="49" charset="0"/>
            </a:endParaRPr>
          </a:p>
        </p:txBody>
      </p:sp>
      <p:pic>
        <p:nvPicPr>
          <p:cNvPr id="7" name="Picture 2" descr="Rust Programming language Logo Machine learning Haskell, crab, animals ...">
            <a:extLst>
              <a:ext uri="{FF2B5EF4-FFF2-40B4-BE49-F238E27FC236}">
                <a16:creationId xmlns:a16="http://schemas.microsoft.com/office/drawing/2014/main" id="{63A991ED-1A94-AF19-1528-4C8543328D7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13606" y="827627"/>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5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698C36-B0AF-79E8-FF19-30C40292DB60}"/>
              </a:ext>
            </a:extLst>
          </p:cNvPr>
          <p:cNvSpPr>
            <a:spLocks noGrp="1"/>
          </p:cNvSpPr>
          <p:nvPr>
            <p:ph type="body" sz="quarter" idx="10"/>
          </p:nvPr>
        </p:nvSpPr>
        <p:spPr/>
        <p:txBody>
          <a:bodyPr/>
          <a:lstStyle/>
          <a:p>
            <a:r>
              <a:rPr lang="en-GB" sz="4000" cap="none" dirty="0"/>
              <a:t>Lifetime Annotations – resolution by override</a:t>
            </a:r>
          </a:p>
        </p:txBody>
      </p:sp>
      <p:sp>
        <p:nvSpPr>
          <p:cNvPr id="3" name="Text Placeholder 2">
            <a:extLst>
              <a:ext uri="{FF2B5EF4-FFF2-40B4-BE49-F238E27FC236}">
                <a16:creationId xmlns:a16="http://schemas.microsoft.com/office/drawing/2014/main" id="{5D49A95A-256B-C82F-15DE-F40A70F803BD}"/>
              </a:ext>
            </a:extLst>
          </p:cNvPr>
          <p:cNvSpPr>
            <a:spLocks noGrp="1"/>
          </p:cNvSpPr>
          <p:nvPr>
            <p:ph type="body" sz="quarter" idx="15"/>
          </p:nvPr>
        </p:nvSpPr>
        <p:spPr>
          <a:xfrm>
            <a:off x="4655174" y="366136"/>
            <a:ext cx="6954234" cy="4094163"/>
          </a:xfrm>
        </p:spPr>
        <p:txBody>
          <a:bodyPr/>
          <a:lstStyle/>
          <a:p>
            <a:r>
              <a:rPr lang="en-GB" b="1" dirty="0"/>
              <a:t>So, let's try overriding and forcing the </a:t>
            </a:r>
            <a:r>
              <a:rPr lang="en-GB" b="1" i="1" dirty="0"/>
              <a:t>same</a:t>
            </a:r>
            <a:r>
              <a:rPr lang="en-GB" b="1" dirty="0"/>
              <a:t> lifetime</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It compiles </a:t>
            </a:r>
            <a:r>
              <a:rPr lang="en-GB" b="1" u="sng" dirty="0"/>
              <a:t>and</a:t>
            </a:r>
            <a:r>
              <a:rPr lang="en-GB" b="1" dirty="0"/>
              <a:t> works.</a:t>
            </a:r>
          </a:p>
          <a:p>
            <a:endParaRPr lang="en-GB" b="1" dirty="0"/>
          </a:p>
          <a:p>
            <a:r>
              <a:rPr lang="en-GB" b="1" dirty="0"/>
              <a:t>By overriding Rust's compiler's normal policy of giving each parameter its own lifetime we're:</a:t>
            </a:r>
          </a:p>
          <a:p>
            <a:pPr marL="285750" indent="-285750">
              <a:buFont typeface="Arial" panose="020B0604020202020204" pitchFamily="34" charset="0"/>
              <a:buChar char="•"/>
            </a:pPr>
            <a:r>
              <a:rPr lang="en-GB" dirty="0"/>
              <a:t>Guaranteeing that whatever happens logic-wise…</a:t>
            </a:r>
          </a:p>
          <a:p>
            <a:pPr marL="285750" indent="-285750">
              <a:buFont typeface="Arial" panose="020B0604020202020204" pitchFamily="34" charset="0"/>
              <a:buChar char="•"/>
            </a:pPr>
            <a:r>
              <a:rPr lang="en-GB" dirty="0"/>
              <a:t>A valid reference </a:t>
            </a:r>
            <a:r>
              <a:rPr lang="en-GB" u="sng" dirty="0"/>
              <a:t>will be</a:t>
            </a:r>
            <a:r>
              <a:rPr lang="en-GB" dirty="0"/>
              <a:t> returned…</a:t>
            </a:r>
          </a:p>
          <a:p>
            <a:pPr marL="285750" indent="-285750">
              <a:buFont typeface="Arial" panose="020B0604020202020204" pitchFamily="34" charset="0"/>
              <a:buChar char="•"/>
            </a:pPr>
            <a:r>
              <a:rPr lang="en-GB" dirty="0"/>
              <a:t>As it doesn't matter now, which is bigger.</a:t>
            </a:r>
          </a:p>
          <a:p>
            <a:endParaRPr lang="en-GB" b="1" dirty="0"/>
          </a:p>
          <a:p>
            <a:endParaRPr lang="en-GB" b="1" dirty="0"/>
          </a:p>
        </p:txBody>
      </p:sp>
      <p:sp>
        <p:nvSpPr>
          <p:cNvPr id="4" name="TextBox 3">
            <a:extLst>
              <a:ext uri="{FF2B5EF4-FFF2-40B4-BE49-F238E27FC236}">
                <a16:creationId xmlns:a16="http://schemas.microsoft.com/office/drawing/2014/main" id="{5B44684C-30BC-1DAF-5E7B-2703B5E618D6}"/>
              </a:ext>
            </a:extLst>
          </p:cNvPr>
          <p:cNvSpPr txBox="1"/>
          <p:nvPr/>
        </p:nvSpPr>
        <p:spPr>
          <a:xfrm>
            <a:off x="4655174" y="843456"/>
            <a:ext cx="6402710" cy="2976190"/>
          </a:xfrm>
          <a:prstGeom prst="rect">
            <a:avLst/>
          </a:prstGeom>
          <a:solidFill>
            <a:schemeClr val="tx1">
              <a:lumMod val="10000"/>
              <a:lumOff val="90000"/>
            </a:schemeClr>
          </a:solidFill>
        </p:spPr>
        <p:txBody>
          <a:bodyPr vert="horz" wrap="square" lIns="0" tIns="0" rIns="0" bIns="0" rtlCol="0" anchor="t" anchorCtr="0">
            <a:noAutofit/>
          </a:bodyPr>
          <a:lstStyle/>
          <a:p>
            <a:r>
              <a:rPr lang="en-US" sz="1400" b="1" dirty="0" err="1">
                <a:solidFill>
                  <a:srgbClr val="00007F"/>
                </a:solidFill>
                <a:latin typeface="Consolas" panose="020B0609020204030204" pitchFamily="49" charset="0"/>
              </a:rPr>
              <a:t>fn</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get_largest</a:t>
            </a:r>
            <a:r>
              <a:rPr lang="en-US" sz="1400" b="1" dirty="0">
                <a:solidFill>
                  <a:srgbClr val="000000"/>
                </a:solidFill>
                <a:latin typeface="Consolas" panose="020B0609020204030204" pitchFamily="49" charset="0"/>
              </a:rPr>
              <a:t>&lt;</a:t>
            </a:r>
            <a:r>
              <a:rPr lang="en-US" sz="1400" b="0" dirty="0">
                <a:solidFill>
                  <a:srgbClr val="007F7F"/>
                </a:solidFill>
                <a:highlight>
                  <a:srgbClr val="FFFF00"/>
                </a:highlight>
                <a:latin typeface="Consolas" panose="020B0609020204030204" pitchFamily="49" charset="0"/>
              </a:rPr>
              <a:t>'a</a:t>
            </a:r>
            <a:r>
              <a:rPr lang="en-US" sz="1400" b="1" dirty="0">
                <a:solidFill>
                  <a:srgbClr val="000000"/>
                </a:solidFill>
                <a:latin typeface="Consolas" panose="020B0609020204030204" pitchFamily="49" charset="0"/>
              </a:rPr>
              <a:t>&gt;(</a:t>
            </a:r>
            <a:r>
              <a:rPr lang="en-US" sz="1400" b="0" dirty="0">
                <a:solidFill>
                  <a:srgbClr val="000000"/>
                </a:solidFill>
                <a:latin typeface="Consolas" panose="020B0609020204030204" pitchFamily="49" charset="0"/>
              </a:rPr>
              <a:t>s</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0" dirty="0">
                <a:solidFill>
                  <a:srgbClr val="007F7F"/>
                </a:solidFill>
                <a:highlight>
                  <a:srgbClr val="00FF00"/>
                </a:highlight>
                <a:latin typeface="Consolas" panose="020B0609020204030204" pitchFamily="49" charset="0"/>
              </a:rPr>
              <a:t>'a</a:t>
            </a:r>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000000"/>
                </a:solidFill>
                <a:latin typeface="Consolas" panose="020B0609020204030204" pitchFamily="49" charset="0"/>
              </a:rPr>
              <a:t>t</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0" dirty="0">
                <a:solidFill>
                  <a:srgbClr val="007F7F"/>
                </a:solidFill>
                <a:highlight>
                  <a:srgbClr val="00FFFF"/>
                </a:highlight>
                <a:latin typeface="Consolas" panose="020B0609020204030204" pitchFamily="49" charset="0"/>
              </a:rPr>
              <a:t>'a</a:t>
            </a:r>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-&gt;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0" dirty="0">
                <a:solidFill>
                  <a:srgbClr val="007F7F"/>
                </a:solidFill>
                <a:highlight>
                  <a:srgbClr val="00FF00"/>
                </a:highlight>
                <a:latin typeface="Consolas" panose="020B0609020204030204" pitchFamily="49" charset="0"/>
              </a:rPr>
              <a:t>'a</a:t>
            </a:r>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str</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if</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s</a:t>
            </a:r>
            <a:r>
              <a:rPr lang="en-US" sz="1400" b="1" dirty="0" err="1">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len</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&gt;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t</a:t>
            </a:r>
            <a:r>
              <a:rPr lang="en-US" sz="1400" b="1" dirty="0" err="1">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len</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s</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else</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t</a:t>
            </a:r>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endParaRPr lang="en-GB" sz="1400" b="0" dirty="0">
              <a:solidFill>
                <a:srgbClr val="808080"/>
              </a:solidFill>
              <a:latin typeface="Consolas" panose="020B0609020204030204" pitchFamily="49" charset="0"/>
            </a:endParaRPr>
          </a:p>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a</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7F007F"/>
                </a:solidFill>
                <a:latin typeface="Consolas" panose="020B0609020204030204" pitchFamily="49" charset="0"/>
              </a:rPr>
              <a:t>"Frank"</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b</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7F007F"/>
                </a:solidFill>
                <a:latin typeface="Consolas" panose="020B0609020204030204" pitchFamily="49" charset="0"/>
              </a:rPr>
              <a:t>"Phil"</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0" dirty="0" err="1">
                <a:solidFill>
                  <a:srgbClr val="7F7F00"/>
                </a:solidFill>
                <a:latin typeface="Consolas" panose="020B0609020204030204" pitchFamily="49" charset="0"/>
              </a:rPr>
              <a:t>println</a:t>
            </a:r>
            <a:r>
              <a:rPr lang="en-US" sz="1400" b="0" dirty="0">
                <a:solidFill>
                  <a:srgbClr val="7F7F00"/>
                </a:solidFill>
                <a:latin typeface="Consolas" panose="020B0609020204030204" pitchFamily="49" charset="0"/>
              </a:rPr>
              <a:t>!</a:t>
            </a:r>
            <a:r>
              <a:rPr lang="en-US" sz="1400" b="1" dirty="0">
                <a:solidFill>
                  <a:srgbClr val="000000"/>
                </a:solidFill>
                <a:latin typeface="Consolas" panose="020B0609020204030204" pitchFamily="49" charset="0"/>
              </a:rPr>
              <a:t>(</a:t>
            </a:r>
            <a:r>
              <a:rPr lang="en-US" sz="1400" b="0" dirty="0">
                <a:solidFill>
                  <a:srgbClr val="7F007F"/>
                </a:solidFill>
                <a:latin typeface="Consolas" panose="020B0609020204030204" pitchFamily="49" charset="0"/>
              </a:rPr>
              <a:t>"Largest is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get_largest</a:t>
            </a:r>
            <a:r>
              <a:rPr lang="en-US" sz="1400" b="1" dirty="0">
                <a:solidFill>
                  <a:srgbClr val="000000"/>
                </a:solidFill>
                <a:latin typeface="Consolas" panose="020B0609020204030204" pitchFamily="49" charset="0"/>
              </a:rPr>
              <a:t>(</a:t>
            </a:r>
            <a:r>
              <a:rPr lang="en-US" sz="1400" b="0" dirty="0">
                <a:solidFill>
                  <a:srgbClr val="000000"/>
                </a:solidFill>
                <a:latin typeface="Consolas" panose="020B0609020204030204" pitchFamily="49" charset="0"/>
              </a:rPr>
              <a:t>a</a:t>
            </a:r>
            <a:r>
              <a:rPr lang="en-US" sz="1400" b="1" dirty="0">
                <a:solidFill>
                  <a:srgbClr val="000000"/>
                </a:solidFill>
                <a:latin typeface="Consolas" panose="020B0609020204030204" pitchFamily="49" charset="0"/>
              </a:rPr>
              <a:t>, </a:t>
            </a:r>
            <a:r>
              <a:rPr lang="en-US" sz="1400" b="0" dirty="0">
                <a:solidFill>
                  <a:srgbClr val="000000"/>
                </a:solidFill>
                <a:latin typeface="Consolas" panose="020B0609020204030204" pitchFamily="49" charset="0"/>
              </a:rPr>
              <a:t>b</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100" dirty="0">
              <a:solidFill>
                <a:srgbClr val="000000"/>
              </a:solidFill>
              <a:latin typeface="Consolas" panose="020B0609020204030204" pitchFamily="49" charset="0"/>
            </a:endParaRPr>
          </a:p>
        </p:txBody>
      </p:sp>
      <p:pic>
        <p:nvPicPr>
          <p:cNvPr id="7" name="Picture 2" descr="Rust Programming language Logo Machine learning Haskell, crab, animals ...">
            <a:extLst>
              <a:ext uri="{FF2B5EF4-FFF2-40B4-BE49-F238E27FC236}">
                <a16:creationId xmlns:a16="http://schemas.microsoft.com/office/drawing/2014/main" id="{63A991ED-1A94-AF19-1528-4C8543328D7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13606" y="827627"/>
            <a:ext cx="507544" cy="3795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AF96C0-E9C4-35D5-8D8A-CB3D9DB73498}"/>
              </a:ext>
            </a:extLst>
          </p:cNvPr>
          <p:cNvSpPr txBox="1"/>
          <p:nvPr/>
        </p:nvSpPr>
        <p:spPr>
          <a:xfrm>
            <a:off x="9252625" y="3665048"/>
            <a:ext cx="2356783" cy="307777"/>
          </a:xfrm>
          <a:prstGeom prst="rect">
            <a:avLst/>
          </a:prstGeom>
          <a:solidFill>
            <a:srgbClr val="000000"/>
          </a:solidFill>
        </p:spPr>
        <p:txBody>
          <a:bodyPr wrap="square">
            <a:spAutoFit/>
          </a:bodyPr>
          <a:lstStyle/>
          <a:p>
            <a:r>
              <a:rPr lang="en-US" sz="1400" dirty="0">
                <a:solidFill>
                  <a:schemeClr val="bg1"/>
                </a:solidFill>
                <a:latin typeface="Consolas" panose="020B0609020204030204" pitchFamily="49" charset="0"/>
              </a:rPr>
              <a:t>Largest is Frank</a:t>
            </a:r>
            <a:endParaRPr lang="en-GB" sz="1400"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B2A228FA-C98F-C1D5-77E9-D12F25856352}"/>
              </a:ext>
            </a:extLst>
          </p:cNvPr>
          <p:cNvSpPr txBox="1"/>
          <p:nvPr/>
        </p:nvSpPr>
        <p:spPr>
          <a:xfrm>
            <a:off x="8054436" y="3662456"/>
            <a:ext cx="1198189" cy="307777"/>
          </a:xfrm>
          <a:prstGeom prst="rect">
            <a:avLst/>
          </a:prstGeom>
          <a:solidFill>
            <a:srgbClr val="00B050"/>
          </a:solidFill>
        </p:spPr>
        <p:txBody>
          <a:bodyPr wrap="square" anchor="ctr">
            <a:noAutofit/>
          </a:bodyPr>
          <a:lstStyle/>
          <a:p>
            <a:pPr algn="ctr"/>
            <a:r>
              <a:rPr lang="en-GB" dirty="0">
                <a:solidFill>
                  <a:schemeClr val="bg1"/>
                </a:solidFill>
              </a:rPr>
              <a:t>STDOUT</a:t>
            </a:r>
          </a:p>
        </p:txBody>
      </p:sp>
    </p:spTree>
    <p:extLst>
      <p:ext uri="{BB962C8B-B14F-4D97-AF65-F5344CB8AC3E}">
        <p14:creationId xmlns:p14="http://schemas.microsoft.com/office/powerpoint/2010/main" val="291008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C1EBA3-7F56-B950-1854-D99366BB2D49}"/>
              </a:ext>
            </a:extLst>
          </p:cNvPr>
          <p:cNvSpPr>
            <a:spLocks noGrp="1"/>
          </p:cNvSpPr>
          <p:nvPr>
            <p:ph type="body" sz="quarter" idx="10"/>
          </p:nvPr>
        </p:nvSpPr>
        <p:spPr/>
        <p:txBody>
          <a:bodyPr/>
          <a:lstStyle/>
          <a:p>
            <a:r>
              <a:rPr lang="en-GB" cap="none" dirty="0"/>
              <a:t>Static Lifetime</a:t>
            </a:r>
          </a:p>
        </p:txBody>
      </p:sp>
      <p:sp>
        <p:nvSpPr>
          <p:cNvPr id="3" name="Text Placeholder 2">
            <a:extLst>
              <a:ext uri="{FF2B5EF4-FFF2-40B4-BE49-F238E27FC236}">
                <a16:creationId xmlns:a16="http://schemas.microsoft.com/office/drawing/2014/main" id="{5A36B082-2327-6BB9-3431-E82A2C4D1087}"/>
              </a:ext>
            </a:extLst>
          </p:cNvPr>
          <p:cNvSpPr>
            <a:spLocks noGrp="1"/>
          </p:cNvSpPr>
          <p:nvPr>
            <p:ph type="body" sz="quarter" idx="15"/>
          </p:nvPr>
        </p:nvSpPr>
        <p:spPr>
          <a:xfrm>
            <a:off x="4921093" y="361881"/>
            <a:ext cx="6884786" cy="4094163"/>
          </a:xfrm>
        </p:spPr>
        <p:txBody>
          <a:bodyPr/>
          <a:lstStyle/>
          <a:p>
            <a:r>
              <a:rPr lang="en-GB" b="1" dirty="0"/>
              <a:t>The static lifetime is written as </a:t>
            </a:r>
            <a:r>
              <a:rPr lang="en-GB" b="1" dirty="0">
                <a:latin typeface="Consolas" panose="020B0609020204030204" pitchFamily="49" charset="0"/>
              </a:rPr>
              <a:t>'static</a:t>
            </a:r>
          </a:p>
          <a:p>
            <a:endParaRPr lang="en-GB" dirty="0"/>
          </a:p>
          <a:p>
            <a:r>
              <a:rPr lang="en-GB" b="1" dirty="0"/>
              <a:t>Anything static is stored in the program's binary</a:t>
            </a:r>
          </a:p>
          <a:p>
            <a:pPr marL="285750" indent="-285750">
              <a:buFont typeface="Arial" panose="020B0604020202020204" pitchFamily="34" charset="0"/>
              <a:buChar char="•"/>
            </a:pPr>
            <a:r>
              <a:rPr lang="en-GB" dirty="0"/>
              <a:t>So </a:t>
            </a:r>
            <a:r>
              <a:rPr lang="en-GB" i="1" dirty="0"/>
              <a:t>always accessible </a:t>
            </a:r>
            <a:r>
              <a:rPr lang="en-GB" dirty="0"/>
              <a:t>through the execution of the program</a:t>
            </a:r>
          </a:p>
          <a:p>
            <a:pPr marL="285750" indent="-285750">
              <a:buFont typeface="Arial" panose="020B0604020202020204" pitchFamily="34" charset="0"/>
              <a:buChar char="•"/>
            </a:pPr>
            <a:r>
              <a:rPr lang="en-GB" dirty="0"/>
              <a:t>String literals are (for example) intrinsically static in nature</a:t>
            </a:r>
          </a:p>
          <a:p>
            <a:pPr marL="465138" lvl="1" indent="-198438"/>
            <a:r>
              <a:rPr lang="en-GB" sz="1400" dirty="0"/>
              <a:t>A "special" slice </a:t>
            </a:r>
          </a:p>
          <a:p>
            <a:pPr marL="285750" indent="-285750">
              <a:buFont typeface="Arial" panose="020B0604020202020204" pitchFamily="34" charset="0"/>
              <a:buChar char="•"/>
            </a:pPr>
            <a:endParaRPr lang="en-GB" dirty="0"/>
          </a:p>
          <a:p>
            <a:r>
              <a:rPr lang="en-GB" dirty="0"/>
              <a:t>So, </a:t>
            </a:r>
            <a:r>
              <a:rPr lang="en-GB" b="1" dirty="0"/>
              <a:t>this</a:t>
            </a:r>
            <a:r>
              <a:rPr lang="en-GB" dirty="0"/>
              <a:t>:</a:t>
            </a:r>
          </a:p>
          <a:p>
            <a:endParaRPr lang="en-GB" dirty="0"/>
          </a:p>
          <a:p>
            <a:endParaRPr lang="en-GB" dirty="0"/>
          </a:p>
          <a:p>
            <a:r>
              <a:rPr lang="en-GB" dirty="0"/>
              <a:t>Or more explicitly </a:t>
            </a:r>
            <a:r>
              <a:rPr lang="en-GB" b="1" dirty="0"/>
              <a:t>this</a:t>
            </a:r>
            <a:r>
              <a:rPr lang="en-GB" dirty="0"/>
              <a:t>:</a:t>
            </a:r>
          </a:p>
          <a:p>
            <a:endParaRPr lang="en-GB" dirty="0"/>
          </a:p>
          <a:p>
            <a:endParaRPr lang="en-GB" dirty="0"/>
          </a:p>
          <a:p>
            <a:r>
              <a:rPr lang="en-GB" dirty="0"/>
              <a:t>Has secretly been </a:t>
            </a:r>
            <a:r>
              <a:rPr lang="en-GB" b="1" dirty="0"/>
              <a:t>this</a:t>
            </a:r>
            <a:r>
              <a:rPr lang="en-GB" dirty="0"/>
              <a:t>, all along:</a:t>
            </a:r>
          </a:p>
          <a:p>
            <a:endParaRPr lang="en-GB" dirty="0"/>
          </a:p>
          <a:p>
            <a:endParaRPr lang="en-GB" dirty="0"/>
          </a:p>
          <a:p>
            <a:endParaRPr lang="en-GB" dirty="0"/>
          </a:p>
        </p:txBody>
      </p:sp>
      <p:sp>
        <p:nvSpPr>
          <p:cNvPr id="4" name="TextBox 3">
            <a:extLst>
              <a:ext uri="{FF2B5EF4-FFF2-40B4-BE49-F238E27FC236}">
                <a16:creationId xmlns:a16="http://schemas.microsoft.com/office/drawing/2014/main" id="{0E529C0E-F05F-7250-5F65-1D4C2034BC33}"/>
              </a:ext>
            </a:extLst>
          </p:cNvPr>
          <p:cNvSpPr txBox="1"/>
          <p:nvPr/>
        </p:nvSpPr>
        <p:spPr>
          <a:xfrm>
            <a:off x="4921093" y="2970887"/>
            <a:ext cx="5595510" cy="254801"/>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text </a:t>
            </a:r>
            <a:r>
              <a:rPr lang="en-GB" sz="1400" dirty="0">
                <a:solidFill>
                  <a:srgbClr val="000000"/>
                </a:solidFill>
                <a:latin typeface="Consolas" panose="020B0609020204030204" pitchFamily="49" charset="0"/>
              </a:rPr>
              <a:t>= </a:t>
            </a:r>
            <a:r>
              <a:rPr lang="en-GB" sz="1400" dirty="0">
                <a:solidFill>
                  <a:srgbClr val="7030A0"/>
                </a:solidFill>
                <a:latin typeface="Consolas" panose="020B0609020204030204" pitchFamily="49" charset="0"/>
              </a:rPr>
              <a:t>"Frank is a cat"</a:t>
            </a:r>
            <a:r>
              <a:rPr lang="en-GB" sz="1400" dirty="0">
                <a:solidFill>
                  <a:srgbClr val="000000"/>
                </a:solidFill>
                <a:latin typeface="Consolas" panose="020B0609020204030204" pitchFamily="49" charset="0"/>
              </a:rPr>
              <a:t>;</a:t>
            </a:r>
          </a:p>
        </p:txBody>
      </p:sp>
      <p:pic>
        <p:nvPicPr>
          <p:cNvPr id="5" name="Picture 2" descr="Rust Programming language Logo Machine learning Haskell, crab, animals ...">
            <a:extLst>
              <a:ext uri="{FF2B5EF4-FFF2-40B4-BE49-F238E27FC236}">
                <a16:creationId xmlns:a16="http://schemas.microsoft.com/office/drawing/2014/main" id="{DB8E7A73-ACFD-4C8E-A597-ED663563EE1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583500" y="2970887"/>
            <a:ext cx="507544" cy="3795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3BF4AB8-4088-F05D-57B3-38F9F9E82A72}"/>
              </a:ext>
            </a:extLst>
          </p:cNvPr>
          <p:cNvSpPr txBox="1"/>
          <p:nvPr/>
        </p:nvSpPr>
        <p:spPr>
          <a:xfrm>
            <a:off x="4921093" y="3932356"/>
            <a:ext cx="5595510" cy="254801"/>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text: &amp;str </a:t>
            </a:r>
            <a:r>
              <a:rPr lang="en-GB" sz="1400" dirty="0">
                <a:solidFill>
                  <a:srgbClr val="000000"/>
                </a:solidFill>
                <a:latin typeface="Consolas" panose="020B0609020204030204" pitchFamily="49" charset="0"/>
              </a:rPr>
              <a:t>= </a:t>
            </a:r>
            <a:r>
              <a:rPr lang="en-GB" sz="1400" dirty="0">
                <a:solidFill>
                  <a:srgbClr val="7030A0"/>
                </a:solidFill>
                <a:latin typeface="Consolas" panose="020B0609020204030204" pitchFamily="49" charset="0"/>
              </a:rPr>
              <a:t>"Frank is a cat"</a:t>
            </a:r>
            <a:r>
              <a:rPr lang="en-GB" sz="1400" dirty="0">
                <a:solidFill>
                  <a:srgbClr val="000000"/>
                </a:solidFill>
                <a:latin typeface="Consolas" panose="020B0609020204030204" pitchFamily="49" charset="0"/>
              </a:rPr>
              <a:t>;</a:t>
            </a:r>
          </a:p>
        </p:txBody>
      </p:sp>
      <p:pic>
        <p:nvPicPr>
          <p:cNvPr id="10" name="Picture 2" descr="Rust Programming language Logo Machine learning Haskell, crab, animals ...">
            <a:extLst>
              <a:ext uri="{FF2B5EF4-FFF2-40B4-BE49-F238E27FC236}">
                <a16:creationId xmlns:a16="http://schemas.microsoft.com/office/drawing/2014/main" id="{2E436DD0-2957-051B-428F-E00AEF2F39F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583500" y="3932356"/>
            <a:ext cx="507544" cy="3795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4B6529F-AF0F-1D65-07DA-78396C654694}"/>
              </a:ext>
            </a:extLst>
          </p:cNvPr>
          <p:cNvSpPr txBox="1"/>
          <p:nvPr/>
        </p:nvSpPr>
        <p:spPr>
          <a:xfrm>
            <a:off x="4921093" y="5094404"/>
            <a:ext cx="5595510" cy="254801"/>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text: &amp;</a:t>
            </a:r>
            <a:r>
              <a:rPr lang="en-GB" sz="1400" b="0" dirty="0">
                <a:solidFill>
                  <a:srgbClr val="000000"/>
                </a:solidFill>
                <a:highlight>
                  <a:srgbClr val="FFFF00"/>
                </a:highlight>
                <a:latin typeface="Consolas" panose="020B0609020204030204" pitchFamily="49" charset="0"/>
              </a:rPr>
              <a:t>'static</a:t>
            </a:r>
            <a:r>
              <a:rPr lang="en-GB" sz="1400" b="0" dirty="0">
                <a:solidFill>
                  <a:srgbClr val="000000"/>
                </a:solidFill>
                <a:latin typeface="Consolas" panose="020B0609020204030204" pitchFamily="49" charset="0"/>
              </a:rPr>
              <a:t> str </a:t>
            </a:r>
            <a:r>
              <a:rPr lang="en-GB" sz="1400" dirty="0">
                <a:solidFill>
                  <a:srgbClr val="000000"/>
                </a:solidFill>
                <a:latin typeface="Consolas" panose="020B0609020204030204" pitchFamily="49" charset="0"/>
              </a:rPr>
              <a:t>= </a:t>
            </a:r>
            <a:r>
              <a:rPr lang="en-GB" sz="1400" dirty="0">
                <a:solidFill>
                  <a:srgbClr val="7030A0"/>
                </a:solidFill>
                <a:latin typeface="Consolas" panose="020B0609020204030204" pitchFamily="49" charset="0"/>
              </a:rPr>
              <a:t>"Frank is a cat"</a:t>
            </a:r>
            <a:r>
              <a:rPr lang="en-GB" sz="1400" dirty="0">
                <a:solidFill>
                  <a:srgbClr val="000000"/>
                </a:solidFill>
                <a:latin typeface="Consolas" panose="020B0609020204030204" pitchFamily="49" charset="0"/>
              </a:rPr>
              <a:t>;</a:t>
            </a:r>
          </a:p>
        </p:txBody>
      </p:sp>
      <p:pic>
        <p:nvPicPr>
          <p:cNvPr id="12" name="Picture 2" descr="Rust Programming language Logo Machine learning Haskell, crab, animals ...">
            <a:extLst>
              <a:ext uri="{FF2B5EF4-FFF2-40B4-BE49-F238E27FC236}">
                <a16:creationId xmlns:a16="http://schemas.microsoft.com/office/drawing/2014/main" id="{A4FC4EEB-5EA2-2E32-8E9B-898C6437AD8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583500" y="5094404"/>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28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9877D7-2AA4-A67B-5488-1DC2EC7039C9}"/>
              </a:ext>
            </a:extLst>
          </p:cNvPr>
          <p:cNvSpPr>
            <a:spLocks noGrp="1"/>
          </p:cNvSpPr>
          <p:nvPr>
            <p:ph type="body" sz="quarter" idx="10"/>
          </p:nvPr>
        </p:nvSpPr>
        <p:spPr/>
        <p:txBody>
          <a:bodyPr/>
          <a:lstStyle/>
          <a:p>
            <a:r>
              <a:rPr lang="en-GB" sz="4000" cap="none" dirty="0"/>
              <a:t>Preparation – Rust Pointers</a:t>
            </a:r>
          </a:p>
        </p:txBody>
      </p:sp>
      <p:sp>
        <p:nvSpPr>
          <p:cNvPr id="3" name="Text Placeholder 2">
            <a:extLst>
              <a:ext uri="{FF2B5EF4-FFF2-40B4-BE49-F238E27FC236}">
                <a16:creationId xmlns:a16="http://schemas.microsoft.com/office/drawing/2014/main" id="{504F5C0F-83A0-1CE1-27A4-DD9E849C478F}"/>
              </a:ext>
            </a:extLst>
          </p:cNvPr>
          <p:cNvSpPr>
            <a:spLocks noGrp="1"/>
          </p:cNvSpPr>
          <p:nvPr>
            <p:ph type="body" sz="quarter" idx="15"/>
          </p:nvPr>
        </p:nvSpPr>
        <p:spPr>
          <a:xfrm>
            <a:off x="4609436" y="406087"/>
            <a:ext cx="4873778" cy="4094163"/>
          </a:xfrm>
        </p:spPr>
        <p:txBody>
          <a:bodyPr/>
          <a:lstStyle/>
          <a:p>
            <a:r>
              <a:rPr lang="en-GB" b="1" dirty="0"/>
              <a:t>Q. What is a pointer?</a:t>
            </a:r>
          </a:p>
          <a:p>
            <a:endParaRPr lang="en-GB" dirty="0"/>
          </a:p>
          <a:p>
            <a:pPr marL="342900" indent="-342900">
              <a:buAutoNum type="alphaUcPeriod"/>
            </a:pPr>
            <a:r>
              <a:rPr lang="en-GB" b="1" dirty="0"/>
              <a:t>A pointer is just a variable that contains a memory address.</a:t>
            </a:r>
          </a:p>
          <a:p>
            <a:pPr marL="342900" indent="-342900">
              <a:buAutoNum type="alphaUcPeriod"/>
            </a:pPr>
            <a:endParaRPr lang="en-GB" dirty="0"/>
          </a:p>
          <a:p>
            <a:r>
              <a:rPr lang="en-GB" dirty="0"/>
              <a:t>The most basic type of pointer in Rust is the </a:t>
            </a:r>
            <a:r>
              <a:rPr lang="en-GB" b="1" dirty="0"/>
              <a:t>reference</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But, that's all a reference does – </a:t>
            </a:r>
            <a:r>
              <a:rPr lang="en-GB" b="1" dirty="0"/>
              <a:t>point to data</a:t>
            </a:r>
            <a:r>
              <a:rPr lang="en-GB" dirty="0"/>
              <a:t>.</a:t>
            </a:r>
          </a:p>
          <a:p>
            <a:endParaRPr lang="en-GB" dirty="0"/>
          </a:p>
          <a:p>
            <a:endParaRPr lang="en-GB" dirty="0"/>
          </a:p>
          <a:p>
            <a:endParaRPr lang="en-GB" dirty="0"/>
          </a:p>
        </p:txBody>
      </p:sp>
      <p:pic>
        <p:nvPicPr>
          <p:cNvPr id="5" name="Picture 4" descr="Directional sign with colorful arrows">
            <a:extLst>
              <a:ext uri="{FF2B5EF4-FFF2-40B4-BE49-F238E27FC236}">
                <a16:creationId xmlns:a16="http://schemas.microsoft.com/office/drawing/2014/main" id="{27B06E36-FD23-0513-A708-E713E283C593}"/>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10022029" y="0"/>
            <a:ext cx="2169971" cy="6858000"/>
          </a:xfrm>
          <a:prstGeom prst="rect">
            <a:avLst/>
          </a:prstGeom>
        </p:spPr>
      </p:pic>
      <p:sp>
        <p:nvSpPr>
          <p:cNvPr id="6" name="TextBox 5">
            <a:extLst>
              <a:ext uri="{FF2B5EF4-FFF2-40B4-BE49-F238E27FC236}">
                <a16:creationId xmlns:a16="http://schemas.microsoft.com/office/drawing/2014/main" id="{7C3DC8FD-8E7C-0216-B138-93691FFB67DA}"/>
              </a:ext>
            </a:extLst>
          </p:cNvPr>
          <p:cNvSpPr txBox="1"/>
          <p:nvPr/>
        </p:nvSpPr>
        <p:spPr>
          <a:xfrm>
            <a:off x="4656139" y="2820155"/>
            <a:ext cx="4366234" cy="2415494"/>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0" dirty="0">
                <a:solidFill>
                  <a:srgbClr val="007F00"/>
                </a:solidFill>
                <a:latin typeface="Consolas" panose="020B0609020204030204" pitchFamily="49" charset="0"/>
              </a:rPr>
              <a:t>// create and initialise variable</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err="1">
                <a:solidFill>
                  <a:srgbClr val="000000"/>
                </a:solidFill>
                <a:latin typeface="Consolas" panose="020B0609020204030204" pitchFamily="49" charset="0"/>
              </a:rPr>
              <a:t>num</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007F7F"/>
                </a:solidFill>
                <a:latin typeface="Consolas" panose="020B0609020204030204" pitchFamily="49" charset="0"/>
              </a:rPr>
              <a:t>10</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0" dirty="0" err="1">
                <a:solidFill>
                  <a:srgbClr val="7F7F00"/>
                </a:solidFill>
                <a:latin typeface="Consolas" panose="020B0609020204030204" pitchFamily="49" charset="0"/>
              </a:rPr>
              <a:t>println</a:t>
            </a:r>
            <a:r>
              <a:rPr lang="en-GB" sz="1400" b="0" dirty="0">
                <a:solidFill>
                  <a:srgbClr val="7F7F00"/>
                </a:solidFill>
                <a:latin typeface="Consolas" panose="020B0609020204030204" pitchFamily="49" charset="0"/>
              </a:rPr>
              <a:t>!</a:t>
            </a:r>
            <a:r>
              <a:rPr lang="en-GB" sz="1400" b="1" dirty="0">
                <a:solidFill>
                  <a:srgbClr val="000000"/>
                </a:solidFill>
                <a:latin typeface="Consolas" panose="020B0609020204030204" pitchFamily="49" charset="0"/>
              </a:rPr>
              <a:t>(</a:t>
            </a:r>
            <a:r>
              <a:rPr lang="en-GB" sz="1400" b="0" dirty="0">
                <a:solidFill>
                  <a:srgbClr val="7F007F"/>
                </a:solidFill>
                <a:latin typeface="Consolas" panose="020B0609020204030204" pitchFamily="49" charset="0"/>
              </a:rPr>
              <a:t>"Value is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err="1">
                <a:solidFill>
                  <a:srgbClr val="000000"/>
                </a:solidFill>
                <a:latin typeface="Consolas" panose="020B0609020204030204" pitchFamily="49" charset="0"/>
              </a:rPr>
              <a:t>num</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p>
          <a:p>
            <a:r>
              <a:rPr lang="en-GB" sz="1400" b="0" dirty="0">
                <a:solidFill>
                  <a:srgbClr val="808080"/>
                </a:solidFill>
                <a:latin typeface="Consolas" panose="020B0609020204030204" pitchFamily="49" charset="0"/>
              </a:rPr>
              <a:t>    </a:t>
            </a:r>
            <a:r>
              <a:rPr lang="en-GB" sz="1400" b="0" dirty="0">
                <a:solidFill>
                  <a:srgbClr val="007F00"/>
                </a:solidFill>
                <a:latin typeface="Consolas" panose="020B0609020204030204" pitchFamily="49" charset="0"/>
              </a:rPr>
              <a:t>// get a reference    </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err="1">
                <a:solidFill>
                  <a:srgbClr val="000000"/>
                </a:solidFill>
                <a:latin typeface="Consolas" panose="020B0609020204030204" pitchFamily="49" charset="0"/>
              </a:rPr>
              <a:t>addr</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&amp;</a:t>
            </a:r>
            <a:r>
              <a:rPr lang="en-GB" sz="1400" b="0" dirty="0" err="1">
                <a:solidFill>
                  <a:srgbClr val="000000"/>
                </a:solidFill>
                <a:latin typeface="Consolas" panose="020B0609020204030204" pitchFamily="49" charset="0"/>
              </a:rPr>
              <a:t>num</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0" dirty="0" err="1">
                <a:solidFill>
                  <a:srgbClr val="7F7F00"/>
                </a:solidFill>
                <a:latin typeface="Consolas" panose="020B0609020204030204" pitchFamily="49" charset="0"/>
              </a:rPr>
              <a:t>println</a:t>
            </a:r>
            <a:r>
              <a:rPr lang="en-US" sz="1400" b="0" dirty="0">
                <a:solidFill>
                  <a:srgbClr val="7F7F00"/>
                </a:solidFill>
                <a:latin typeface="Consolas" panose="020B0609020204030204" pitchFamily="49" charset="0"/>
              </a:rPr>
              <a:t>!</a:t>
            </a:r>
            <a:r>
              <a:rPr lang="en-US" sz="1400" b="1" dirty="0">
                <a:solidFill>
                  <a:srgbClr val="000000"/>
                </a:solidFill>
                <a:latin typeface="Consolas" panose="020B0609020204030204" pitchFamily="49" charset="0"/>
              </a:rPr>
              <a:t>(</a:t>
            </a:r>
            <a:r>
              <a:rPr lang="en-US" sz="1400" b="0" dirty="0">
                <a:solidFill>
                  <a:srgbClr val="7F007F"/>
                </a:solidFill>
                <a:latin typeface="Consolas" panose="020B0609020204030204" pitchFamily="49" charset="0"/>
              </a:rPr>
              <a:t>"Address is {:p}"</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addr</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0" dirty="0" err="1">
                <a:solidFill>
                  <a:srgbClr val="7F7F00"/>
                </a:solidFill>
                <a:latin typeface="Consolas" panose="020B0609020204030204" pitchFamily="49" charset="0"/>
              </a:rPr>
              <a:t>println</a:t>
            </a:r>
            <a:r>
              <a:rPr lang="en-GB" sz="1400" b="0" dirty="0">
                <a:solidFill>
                  <a:srgbClr val="7F7F00"/>
                </a:solidFill>
                <a:latin typeface="Consolas" panose="020B0609020204030204" pitchFamily="49" charset="0"/>
              </a:rPr>
              <a:t>!</a:t>
            </a:r>
            <a:r>
              <a:rPr lang="en-GB" sz="1400" b="1" dirty="0">
                <a:solidFill>
                  <a:srgbClr val="000000"/>
                </a:solidFill>
                <a:latin typeface="Consolas" panose="020B0609020204030204" pitchFamily="49" charset="0"/>
              </a:rPr>
              <a:t>(</a:t>
            </a:r>
            <a:r>
              <a:rPr lang="en-GB" sz="1400" b="0" dirty="0">
                <a:solidFill>
                  <a:srgbClr val="7F007F"/>
                </a:solidFill>
                <a:latin typeface="Consolas" panose="020B0609020204030204" pitchFamily="49" charset="0"/>
              </a:rPr>
              <a:t>"Value is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err="1">
                <a:solidFill>
                  <a:srgbClr val="000000"/>
                </a:solidFill>
                <a:latin typeface="Consolas" panose="020B0609020204030204" pitchFamily="49" charset="0"/>
              </a:rPr>
              <a:t>addr</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BCAE9D35-8787-D922-7012-CFBEB0806B66}"/>
              </a:ext>
            </a:extLst>
          </p:cNvPr>
          <p:cNvSpPr txBox="1"/>
          <p:nvPr/>
        </p:nvSpPr>
        <p:spPr>
          <a:xfrm>
            <a:off x="7294189" y="5084444"/>
            <a:ext cx="2356783" cy="738664"/>
          </a:xfrm>
          <a:prstGeom prst="rect">
            <a:avLst/>
          </a:prstGeom>
          <a:solidFill>
            <a:srgbClr val="000000"/>
          </a:solidFill>
        </p:spPr>
        <p:txBody>
          <a:bodyPr wrap="square">
            <a:spAutoFit/>
          </a:bodyPr>
          <a:lstStyle/>
          <a:p>
            <a:r>
              <a:rPr lang="en-US" sz="1400" dirty="0">
                <a:solidFill>
                  <a:schemeClr val="bg1"/>
                </a:solidFill>
                <a:latin typeface="Consolas" panose="020B0609020204030204" pitchFamily="49" charset="0"/>
              </a:rPr>
              <a:t>Value is 10</a:t>
            </a:r>
          </a:p>
          <a:p>
            <a:r>
              <a:rPr lang="en-US" sz="1400" dirty="0">
                <a:solidFill>
                  <a:schemeClr val="bg1"/>
                </a:solidFill>
                <a:latin typeface="Consolas" panose="020B0609020204030204" pitchFamily="49" charset="0"/>
              </a:rPr>
              <a:t>Address is 0x4267af99c</a:t>
            </a:r>
          </a:p>
          <a:p>
            <a:r>
              <a:rPr lang="en-US" sz="1400" dirty="0">
                <a:solidFill>
                  <a:schemeClr val="bg1"/>
                </a:solidFill>
                <a:latin typeface="Consolas" panose="020B0609020204030204" pitchFamily="49" charset="0"/>
              </a:rPr>
              <a:t>Value is 10</a:t>
            </a:r>
            <a:endParaRPr lang="en-GB" sz="1400" dirty="0">
              <a:solidFill>
                <a:schemeClr val="bg1"/>
              </a:solidFill>
              <a:latin typeface="Consolas" panose="020B0609020204030204" pitchFamily="49" charset="0"/>
            </a:endParaRPr>
          </a:p>
        </p:txBody>
      </p:sp>
      <p:sp>
        <p:nvSpPr>
          <p:cNvPr id="8" name="TextBox 7">
            <a:extLst>
              <a:ext uri="{FF2B5EF4-FFF2-40B4-BE49-F238E27FC236}">
                <a16:creationId xmlns:a16="http://schemas.microsoft.com/office/drawing/2014/main" id="{63D93421-F82D-9788-00DF-8FC5A7C41C19}"/>
              </a:ext>
            </a:extLst>
          </p:cNvPr>
          <p:cNvSpPr txBox="1"/>
          <p:nvPr/>
        </p:nvSpPr>
        <p:spPr>
          <a:xfrm>
            <a:off x="6096000" y="5108122"/>
            <a:ext cx="1198189" cy="307777"/>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9" name="Picture 2" descr="Rust Programming language Logo Machine learning Haskell, crab, animals ...">
            <a:extLst>
              <a:ext uri="{FF2B5EF4-FFF2-40B4-BE49-F238E27FC236}">
                <a16:creationId xmlns:a16="http://schemas.microsoft.com/office/drawing/2014/main" id="{CAF26BFC-BA62-FE83-211C-811BEB3F29F2}"/>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022373" y="2827662"/>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7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9877D7-2AA4-A67B-5488-1DC2EC7039C9}"/>
              </a:ext>
            </a:extLst>
          </p:cNvPr>
          <p:cNvSpPr>
            <a:spLocks noGrp="1"/>
          </p:cNvSpPr>
          <p:nvPr>
            <p:ph type="body" sz="quarter" idx="10"/>
          </p:nvPr>
        </p:nvSpPr>
        <p:spPr/>
        <p:txBody>
          <a:bodyPr/>
          <a:lstStyle/>
          <a:p>
            <a:r>
              <a:rPr lang="en-GB" sz="4000" cap="none" dirty="0"/>
              <a:t>Rust's Smart Pointers</a:t>
            </a:r>
          </a:p>
        </p:txBody>
      </p:sp>
      <p:sp>
        <p:nvSpPr>
          <p:cNvPr id="3" name="Text Placeholder 2">
            <a:extLst>
              <a:ext uri="{FF2B5EF4-FFF2-40B4-BE49-F238E27FC236}">
                <a16:creationId xmlns:a16="http://schemas.microsoft.com/office/drawing/2014/main" id="{504F5C0F-83A0-1CE1-27A4-DD9E849C478F}"/>
              </a:ext>
            </a:extLst>
          </p:cNvPr>
          <p:cNvSpPr>
            <a:spLocks noGrp="1"/>
          </p:cNvSpPr>
          <p:nvPr>
            <p:ph type="body" sz="quarter" idx="15"/>
          </p:nvPr>
        </p:nvSpPr>
        <p:spPr>
          <a:xfrm>
            <a:off x="4609436" y="406087"/>
            <a:ext cx="4873778" cy="4094163"/>
          </a:xfrm>
        </p:spPr>
        <p:txBody>
          <a:bodyPr/>
          <a:lstStyle/>
          <a:p>
            <a:r>
              <a:rPr lang="en-GB" b="1" dirty="0"/>
              <a:t>Q. What is a smart pointer?</a:t>
            </a:r>
          </a:p>
          <a:p>
            <a:endParaRPr lang="en-GB" dirty="0"/>
          </a:p>
          <a:p>
            <a:pPr marL="342900" indent="-342900">
              <a:buAutoNum type="alphaUcPeriod"/>
            </a:pPr>
            <a:r>
              <a:rPr lang="en-GB" dirty="0"/>
              <a:t>A </a:t>
            </a:r>
            <a:r>
              <a:rPr lang="en-GB" b="1" dirty="0"/>
              <a:t>special type of pointer </a:t>
            </a:r>
            <a:r>
              <a:rPr lang="en-GB" dirty="0"/>
              <a:t>which stores </a:t>
            </a:r>
            <a:r>
              <a:rPr lang="en-GB" b="1" dirty="0"/>
              <a:t>more</a:t>
            </a:r>
            <a:r>
              <a:rPr lang="en-GB" dirty="0"/>
              <a:t> than just an address.</a:t>
            </a:r>
          </a:p>
          <a:p>
            <a:pPr marL="342900" indent="-342900">
              <a:buAutoNum type="alphaUcPeriod"/>
            </a:pPr>
            <a:endParaRPr lang="en-GB" dirty="0"/>
          </a:p>
          <a:p>
            <a:pPr marL="342900" indent="-342900">
              <a:buAutoNum type="alphaUcPeriod"/>
            </a:pPr>
            <a:r>
              <a:rPr lang="en-GB" dirty="0"/>
              <a:t>You've actually seen forms of smart pointer before, e.g. </a:t>
            </a:r>
            <a:r>
              <a:rPr lang="en-GB" b="1" dirty="0"/>
              <a:t>Vector</a:t>
            </a:r>
            <a:r>
              <a:rPr lang="en-GB" dirty="0"/>
              <a:t> or </a:t>
            </a:r>
            <a:r>
              <a:rPr lang="en-GB" b="1" dirty="0"/>
              <a:t>String</a:t>
            </a:r>
          </a:p>
          <a:p>
            <a:pPr marL="342900" indent="-342900">
              <a:buAutoNum type="alphaUcPeriod"/>
            </a:pPr>
            <a:endParaRPr lang="en-GB" dirty="0"/>
          </a:p>
          <a:p>
            <a:r>
              <a:rPr lang="en-GB" dirty="0"/>
              <a:t>In both cases, these stack-based pointers have </a:t>
            </a:r>
            <a:r>
              <a:rPr lang="en-GB" b="1" dirty="0"/>
              <a:t>more than just a pointer </a:t>
            </a:r>
            <a:r>
              <a:rPr lang="en-GB" dirty="0"/>
              <a:t>to heap-based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descr="Directional sign with colorful arrows">
            <a:extLst>
              <a:ext uri="{FF2B5EF4-FFF2-40B4-BE49-F238E27FC236}">
                <a16:creationId xmlns:a16="http://schemas.microsoft.com/office/drawing/2014/main" id="{27B06E36-FD23-0513-A708-E713E283C593}"/>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10022029" y="0"/>
            <a:ext cx="2169971" cy="6858000"/>
          </a:xfrm>
          <a:prstGeom prst="rect">
            <a:avLst/>
          </a:prstGeom>
        </p:spPr>
      </p:pic>
      <p:graphicFrame>
        <p:nvGraphicFramePr>
          <p:cNvPr id="10" name="Table 4">
            <a:extLst>
              <a:ext uri="{FF2B5EF4-FFF2-40B4-BE49-F238E27FC236}">
                <a16:creationId xmlns:a16="http://schemas.microsoft.com/office/drawing/2014/main" id="{0D4E0D33-A3C6-3CB2-401A-EF685E9C8D4C}"/>
              </a:ext>
            </a:extLst>
          </p:cNvPr>
          <p:cNvGraphicFramePr>
            <a:graphicFrameLocks noGrp="1"/>
          </p:cNvGraphicFramePr>
          <p:nvPr>
            <p:extLst>
              <p:ext uri="{D42A27DB-BD31-4B8C-83A1-F6EECF244321}">
                <p14:modId xmlns:p14="http://schemas.microsoft.com/office/powerpoint/2010/main" val="4167851604"/>
              </p:ext>
            </p:extLst>
          </p:nvPr>
        </p:nvGraphicFramePr>
        <p:xfrm>
          <a:off x="4700564" y="4024275"/>
          <a:ext cx="2120521" cy="1551292"/>
        </p:xfrm>
        <a:graphic>
          <a:graphicData uri="http://schemas.openxmlformats.org/drawingml/2006/table">
            <a:tbl>
              <a:tblPr firstRow="1" bandRow="1">
                <a:tableStyleId>{5940675A-B579-460E-94D1-54222C63F5DA}</a:tableStyleId>
              </a:tblPr>
              <a:tblGrid>
                <a:gridCol w="1263074">
                  <a:extLst>
                    <a:ext uri="{9D8B030D-6E8A-4147-A177-3AD203B41FA5}">
                      <a16:colId xmlns:a16="http://schemas.microsoft.com/office/drawing/2014/main" val="2091953518"/>
                    </a:ext>
                  </a:extLst>
                </a:gridCol>
                <a:gridCol w="857447">
                  <a:extLst>
                    <a:ext uri="{9D8B030D-6E8A-4147-A177-3AD203B41FA5}">
                      <a16:colId xmlns:a16="http://schemas.microsoft.com/office/drawing/2014/main" val="2923573288"/>
                    </a:ext>
                  </a:extLst>
                </a:gridCol>
              </a:tblGrid>
              <a:tr h="387823">
                <a:tc gridSpan="2">
                  <a:txBody>
                    <a:bodyPr/>
                    <a:lstStyle/>
                    <a:p>
                      <a:pPr algn="ctr"/>
                      <a:r>
                        <a:rPr lang="en-GB" b="1" dirty="0" err="1"/>
                        <a:t>my_vec</a:t>
                      </a:r>
                      <a:endParaRPr lang="en-GB" b="1" dirty="0"/>
                    </a:p>
                  </a:txBody>
                  <a:tcPr>
                    <a:solidFill>
                      <a:schemeClr val="tx2">
                        <a:lumMod val="75000"/>
                      </a:schemeClr>
                    </a:solidFill>
                  </a:tcPr>
                </a:tc>
                <a:tc hMerge="1">
                  <a:txBody>
                    <a:bodyPr/>
                    <a:lstStyle/>
                    <a:p>
                      <a:endParaRPr lang="en-GB" dirty="0"/>
                    </a:p>
                  </a:txBody>
                  <a:tcPr/>
                </a:tc>
                <a:extLst>
                  <a:ext uri="{0D108BD9-81ED-4DB2-BD59-A6C34878D82A}">
                    <a16:rowId xmlns:a16="http://schemas.microsoft.com/office/drawing/2014/main" val="1957386091"/>
                  </a:ext>
                </a:extLst>
              </a:tr>
              <a:tr h="387823">
                <a:tc>
                  <a:txBody>
                    <a:bodyPr/>
                    <a:lstStyle/>
                    <a:p>
                      <a:r>
                        <a:rPr lang="en-GB" b="1" dirty="0" err="1"/>
                        <a:t>Ptr</a:t>
                      </a:r>
                      <a:endParaRPr lang="en-GB" b="1" dirty="0"/>
                    </a:p>
                  </a:txBody>
                  <a:tcPr>
                    <a:solidFill>
                      <a:schemeClr val="accent2">
                        <a:lumMod val="40000"/>
                        <a:lumOff val="60000"/>
                      </a:schemeClr>
                    </a:solidFill>
                  </a:tcPr>
                </a:tc>
                <a:tc>
                  <a:txBody>
                    <a:bodyPr/>
                    <a:lstStyle/>
                    <a:p>
                      <a:endParaRPr lang="en-GB" dirty="0"/>
                    </a:p>
                  </a:txBody>
                  <a:tcPr/>
                </a:tc>
                <a:extLst>
                  <a:ext uri="{0D108BD9-81ED-4DB2-BD59-A6C34878D82A}">
                    <a16:rowId xmlns:a16="http://schemas.microsoft.com/office/drawing/2014/main" val="3065804868"/>
                  </a:ext>
                </a:extLst>
              </a:tr>
              <a:tr h="387823">
                <a:tc>
                  <a:txBody>
                    <a:bodyPr/>
                    <a:lstStyle/>
                    <a:p>
                      <a:r>
                        <a:rPr lang="en-GB" b="1" dirty="0"/>
                        <a:t>Length</a:t>
                      </a:r>
                    </a:p>
                  </a:txBody>
                  <a:tcPr>
                    <a:solidFill>
                      <a:schemeClr val="accent2">
                        <a:lumMod val="40000"/>
                        <a:lumOff val="60000"/>
                      </a:schemeClr>
                    </a:solidFill>
                  </a:tcPr>
                </a:tc>
                <a:tc>
                  <a:txBody>
                    <a:bodyPr/>
                    <a:lstStyle/>
                    <a:p>
                      <a:r>
                        <a:rPr lang="en-GB" dirty="0"/>
                        <a:t>3</a:t>
                      </a:r>
                    </a:p>
                  </a:txBody>
                  <a:tcPr/>
                </a:tc>
                <a:extLst>
                  <a:ext uri="{0D108BD9-81ED-4DB2-BD59-A6C34878D82A}">
                    <a16:rowId xmlns:a16="http://schemas.microsoft.com/office/drawing/2014/main" val="968797645"/>
                  </a:ext>
                </a:extLst>
              </a:tr>
              <a:tr h="387823">
                <a:tc>
                  <a:txBody>
                    <a:bodyPr/>
                    <a:lstStyle/>
                    <a:p>
                      <a:r>
                        <a:rPr lang="en-GB" b="1" dirty="0"/>
                        <a:t>Capacity</a:t>
                      </a:r>
                    </a:p>
                  </a:txBody>
                  <a:tcPr>
                    <a:solidFill>
                      <a:schemeClr val="accent2">
                        <a:lumMod val="40000"/>
                        <a:lumOff val="60000"/>
                      </a:schemeClr>
                    </a:solidFill>
                  </a:tcPr>
                </a:tc>
                <a:tc>
                  <a:txBody>
                    <a:bodyPr/>
                    <a:lstStyle/>
                    <a:p>
                      <a:r>
                        <a:rPr lang="en-GB" dirty="0"/>
                        <a:t>5</a:t>
                      </a:r>
                    </a:p>
                  </a:txBody>
                  <a:tcPr/>
                </a:tc>
                <a:extLst>
                  <a:ext uri="{0D108BD9-81ED-4DB2-BD59-A6C34878D82A}">
                    <a16:rowId xmlns:a16="http://schemas.microsoft.com/office/drawing/2014/main" val="2082668712"/>
                  </a:ext>
                </a:extLst>
              </a:tr>
            </a:tbl>
          </a:graphicData>
        </a:graphic>
      </p:graphicFrame>
      <p:graphicFrame>
        <p:nvGraphicFramePr>
          <p:cNvPr id="11" name="Table 10">
            <a:extLst>
              <a:ext uri="{FF2B5EF4-FFF2-40B4-BE49-F238E27FC236}">
                <a16:creationId xmlns:a16="http://schemas.microsoft.com/office/drawing/2014/main" id="{2CD062D8-876B-5310-0932-CEE7AC3D7FAC}"/>
              </a:ext>
            </a:extLst>
          </p:cNvPr>
          <p:cNvGraphicFramePr>
            <a:graphicFrameLocks noGrp="1"/>
          </p:cNvGraphicFramePr>
          <p:nvPr>
            <p:extLst>
              <p:ext uri="{D42A27DB-BD31-4B8C-83A1-F6EECF244321}">
                <p14:modId xmlns:p14="http://schemas.microsoft.com/office/powerpoint/2010/main" val="718301054"/>
              </p:ext>
            </p:extLst>
          </p:nvPr>
        </p:nvGraphicFramePr>
        <p:xfrm>
          <a:off x="7095978" y="4024275"/>
          <a:ext cx="2387236" cy="2343704"/>
        </p:xfrm>
        <a:graphic>
          <a:graphicData uri="http://schemas.openxmlformats.org/drawingml/2006/table">
            <a:tbl>
              <a:tblPr firstRow="1" bandRow="1">
                <a:tableStyleId>{5940675A-B579-460E-94D1-54222C63F5DA}</a:tableStyleId>
              </a:tblPr>
              <a:tblGrid>
                <a:gridCol w="1105008">
                  <a:extLst>
                    <a:ext uri="{9D8B030D-6E8A-4147-A177-3AD203B41FA5}">
                      <a16:colId xmlns:a16="http://schemas.microsoft.com/office/drawing/2014/main" val="2382689840"/>
                    </a:ext>
                  </a:extLst>
                </a:gridCol>
                <a:gridCol w="1282228">
                  <a:extLst>
                    <a:ext uri="{9D8B030D-6E8A-4147-A177-3AD203B41FA5}">
                      <a16:colId xmlns:a16="http://schemas.microsoft.com/office/drawing/2014/main" val="1504787494"/>
                    </a:ext>
                  </a:extLst>
                </a:gridCol>
              </a:tblGrid>
              <a:tr h="420234">
                <a:tc>
                  <a:txBody>
                    <a:bodyPr/>
                    <a:lstStyle/>
                    <a:p>
                      <a:r>
                        <a:rPr lang="en-GB" b="1" dirty="0"/>
                        <a:t>Index</a:t>
                      </a:r>
                    </a:p>
                  </a:txBody>
                  <a:tcPr>
                    <a:solidFill>
                      <a:schemeClr val="accent5">
                        <a:lumMod val="75000"/>
                      </a:schemeClr>
                    </a:solidFill>
                  </a:tcPr>
                </a:tc>
                <a:tc>
                  <a:txBody>
                    <a:bodyPr/>
                    <a:lstStyle/>
                    <a:p>
                      <a:r>
                        <a:rPr lang="en-GB" b="1" dirty="0"/>
                        <a:t>i32</a:t>
                      </a:r>
                    </a:p>
                  </a:txBody>
                  <a:tcPr>
                    <a:solidFill>
                      <a:schemeClr val="accent6">
                        <a:lumMod val="60000"/>
                        <a:lumOff val="40000"/>
                      </a:schemeClr>
                    </a:solidFill>
                  </a:tcPr>
                </a:tc>
                <a:extLst>
                  <a:ext uri="{0D108BD9-81ED-4DB2-BD59-A6C34878D82A}">
                    <a16:rowId xmlns:a16="http://schemas.microsoft.com/office/drawing/2014/main" val="877211297"/>
                  </a:ext>
                </a:extLst>
              </a:tr>
              <a:tr h="384694">
                <a:tc>
                  <a:txBody>
                    <a:bodyPr/>
                    <a:lstStyle/>
                    <a:p>
                      <a:pPr algn="ctr"/>
                      <a:r>
                        <a:rPr lang="en-GB" b="1" dirty="0"/>
                        <a:t>0</a:t>
                      </a:r>
                    </a:p>
                  </a:txBody>
                  <a:tcPr/>
                </a:tc>
                <a:tc>
                  <a:txBody>
                    <a:bodyPr/>
                    <a:lstStyle/>
                    <a:p>
                      <a:r>
                        <a:rPr lang="en-GB" dirty="0"/>
                        <a:t>0</a:t>
                      </a:r>
                    </a:p>
                  </a:txBody>
                  <a:tcPr/>
                </a:tc>
                <a:extLst>
                  <a:ext uri="{0D108BD9-81ED-4DB2-BD59-A6C34878D82A}">
                    <a16:rowId xmlns:a16="http://schemas.microsoft.com/office/drawing/2014/main" val="1270108631"/>
                  </a:ext>
                </a:extLst>
              </a:tr>
              <a:tr h="384694">
                <a:tc>
                  <a:txBody>
                    <a:bodyPr/>
                    <a:lstStyle/>
                    <a:p>
                      <a:pPr algn="ctr"/>
                      <a:r>
                        <a:rPr lang="en-GB" b="1" dirty="0"/>
                        <a:t>1</a:t>
                      </a:r>
                    </a:p>
                  </a:txBody>
                  <a:tcPr/>
                </a:tc>
                <a:tc>
                  <a:txBody>
                    <a:bodyPr/>
                    <a:lstStyle/>
                    <a:p>
                      <a:r>
                        <a:rPr lang="en-GB" dirty="0"/>
                        <a:t>1</a:t>
                      </a:r>
                    </a:p>
                  </a:txBody>
                  <a:tcPr/>
                </a:tc>
                <a:extLst>
                  <a:ext uri="{0D108BD9-81ED-4DB2-BD59-A6C34878D82A}">
                    <a16:rowId xmlns:a16="http://schemas.microsoft.com/office/drawing/2014/main" val="543076642"/>
                  </a:ext>
                </a:extLst>
              </a:tr>
              <a:tr h="384694">
                <a:tc>
                  <a:txBody>
                    <a:bodyPr/>
                    <a:lstStyle/>
                    <a:p>
                      <a:pPr algn="ctr"/>
                      <a:r>
                        <a:rPr lang="en-GB" b="1" dirty="0"/>
                        <a:t>2</a:t>
                      </a:r>
                    </a:p>
                  </a:txBody>
                  <a:tcPr/>
                </a:tc>
                <a:tc>
                  <a:txBody>
                    <a:bodyPr/>
                    <a:lstStyle/>
                    <a:p>
                      <a:r>
                        <a:rPr lang="en-GB" dirty="0"/>
                        <a:t>2</a:t>
                      </a:r>
                    </a:p>
                  </a:txBody>
                  <a:tcPr/>
                </a:tc>
                <a:extLst>
                  <a:ext uri="{0D108BD9-81ED-4DB2-BD59-A6C34878D82A}">
                    <a16:rowId xmlns:a16="http://schemas.microsoft.com/office/drawing/2014/main" val="380850697"/>
                  </a:ext>
                </a:extLst>
              </a:tr>
              <a:tr h="384694">
                <a:tc>
                  <a:txBody>
                    <a:bodyPr/>
                    <a:lstStyle/>
                    <a:p>
                      <a:pPr algn="ctr"/>
                      <a:r>
                        <a:rPr lang="en-GB" dirty="0"/>
                        <a:t>3</a:t>
                      </a:r>
                    </a:p>
                  </a:txBody>
                  <a:tcPr/>
                </a:tc>
                <a:tc>
                  <a:txBody>
                    <a:bodyPr/>
                    <a:lstStyle/>
                    <a:p>
                      <a:r>
                        <a:rPr lang="en-GB" dirty="0"/>
                        <a:t>UNINIT</a:t>
                      </a:r>
                    </a:p>
                  </a:txBody>
                  <a:tcPr/>
                </a:tc>
                <a:extLst>
                  <a:ext uri="{0D108BD9-81ED-4DB2-BD59-A6C34878D82A}">
                    <a16:rowId xmlns:a16="http://schemas.microsoft.com/office/drawing/2014/main" val="1021292753"/>
                  </a:ext>
                </a:extLst>
              </a:tr>
              <a:tr h="384694">
                <a:tc>
                  <a:txBody>
                    <a:bodyPr/>
                    <a:lstStyle/>
                    <a:p>
                      <a:pPr algn="ctr"/>
                      <a:r>
                        <a:rPr lang="en-GB" dirty="0"/>
                        <a:t>4</a:t>
                      </a:r>
                    </a:p>
                  </a:txBody>
                  <a:tcPr/>
                </a:tc>
                <a:tc>
                  <a:txBody>
                    <a:bodyPr/>
                    <a:lstStyle/>
                    <a:p>
                      <a:r>
                        <a:rPr lang="en-GB" dirty="0"/>
                        <a:t>UNINIT</a:t>
                      </a:r>
                    </a:p>
                  </a:txBody>
                  <a:tcPr/>
                </a:tc>
                <a:extLst>
                  <a:ext uri="{0D108BD9-81ED-4DB2-BD59-A6C34878D82A}">
                    <a16:rowId xmlns:a16="http://schemas.microsoft.com/office/drawing/2014/main" val="2934921613"/>
                  </a:ext>
                </a:extLst>
              </a:tr>
            </a:tbl>
          </a:graphicData>
        </a:graphic>
      </p:graphicFrame>
      <p:sp>
        <p:nvSpPr>
          <p:cNvPr id="12" name="TextBox 11">
            <a:extLst>
              <a:ext uri="{FF2B5EF4-FFF2-40B4-BE49-F238E27FC236}">
                <a16:creationId xmlns:a16="http://schemas.microsoft.com/office/drawing/2014/main" id="{A63E868E-8113-B9D8-B7F7-173FB0E52BA9}"/>
              </a:ext>
            </a:extLst>
          </p:cNvPr>
          <p:cNvSpPr txBox="1"/>
          <p:nvPr/>
        </p:nvSpPr>
        <p:spPr>
          <a:xfrm>
            <a:off x="4700564" y="3652191"/>
            <a:ext cx="2120521" cy="295825"/>
          </a:xfrm>
          <a:prstGeom prst="rect">
            <a:avLst/>
          </a:prstGeom>
          <a:solidFill>
            <a:srgbClr val="00B050"/>
          </a:solidFill>
        </p:spPr>
        <p:txBody>
          <a:bodyPr wrap="square" anchor="ctr">
            <a:noAutofit/>
          </a:bodyPr>
          <a:lstStyle/>
          <a:p>
            <a:pPr algn="ctr"/>
            <a:r>
              <a:rPr lang="en-GB" dirty="0">
                <a:solidFill>
                  <a:schemeClr val="bg1"/>
                </a:solidFill>
              </a:rPr>
              <a:t>stack</a:t>
            </a:r>
          </a:p>
        </p:txBody>
      </p:sp>
      <p:sp>
        <p:nvSpPr>
          <p:cNvPr id="13" name="TextBox 12">
            <a:extLst>
              <a:ext uri="{FF2B5EF4-FFF2-40B4-BE49-F238E27FC236}">
                <a16:creationId xmlns:a16="http://schemas.microsoft.com/office/drawing/2014/main" id="{78BF1F2D-432A-02E8-A0BC-135915A66446}"/>
              </a:ext>
            </a:extLst>
          </p:cNvPr>
          <p:cNvSpPr txBox="1"/>
          <p:nvPr/>
        </p:nvSpPr>
        <p:spPr>
          <a:xfrm>
            <a:off x="7095978" y="3651538"/>
            <a:ext cx="2387235" cy="295610"/>
          </a:xfrm>
          <a:prstGeom prst="rect">
            <a:avLst/>
          </a:prstGeom>
          <a:solidFill>
            <a:srgbClr val="00B050"/>
          </a:solidFill>
        </p:spPr>
        <p:txBody>
          <a:bodyPr wrap="square" anchor="ctr">
            <a:noAutofit/>
          </a:bodyPr>
          <a:lstStyle/>
          <a:p>
            <a:pPr algn="ctr"/>
            <a:r>
              <a:rPr lang="en-GB" dirty="0">
                <a:solidFill>
                  <a:schemeClr val="bg1"/>
                </a:solidFill>
              </a:rPr>
              <a:t>heap</a:t>
            </a:r>
          </a:p>
        </p:txBody>
      </p:sp>
      <p:sp>
        <p:nvSpPr>
          <p:cNvPr id="14" name="TextBox 13">
            <a:extLst>
              <a:ext uri="{FF2B5EF4-FFF2-40B4-BE49-F238E27FC236}">
                <a16:creationId xmlns:a16="http://schemas.microsoft.com/office/drawing/2014/main" id="{7F3AF09F-A529-DE3C-86A1-7D4AF0F6C7F8}"/>
              </a:ext>
            </a:extLst>
          </p:cNvPr>
          <p:cNvSpPr txBox="1"/>
          <p:nvPr/>
        </p:nvSpPr>
        <p:spPr>
          <a:xfrm rot="16200000">
            <a:off x="3996569" y="4927595"/>
            <a:ext cx="1176559" cy="168233"/>
          </a:xfrm>
          <a:prstGeom prst="rect">
            <a:avLst/>
          </a:prstGeom>
          <a:solidFill>
            <a:srgbClr val="00B050"/>
          </a:solidFill>
        </p:spPr>
        <p:txBody>
          <a:bodyPr wrap="square" anchor="ctr">
            <a:noAutofit/>
          </a:bodyPr>
          <a:lstStyle/>
          <a:p>
            <a:pPr algn="ctr"/>
            <a:r>
              <a:rPr lang="en-GB" sz="1200" dirty="0">
                <a:solidFill>
                  <a:schemeClr val="bg1"/>
                </a:solidFill>
              </a:rPr>
              <a:t>triplet</a:t>
            </a:r>
          </a:p>
        </p:txBody>
      </p:sp>
      <p:cxnSp>
        <p:nvCxnSpPr>
          <p:cNvPr id="15" name="Straight Arrow Connector 14">
            <a:extLst>
              <a:ext uri="{FF2B5EF4-FFF2-40B4-BE49-F238E27FC236}">
                <a16:creationId xmlns:a16="http://schemas.microsoft.com/office/drawing/2014/main" id="{D284A4FD-AF07-086E-6365-DA84404A47BE}"/>
              </a:ext>
            </a:extLst>
          </p:cNvPr>
          <p:cNvCxnSpPr>
            <a:cxnSpLocks/>
          </p:cNvCxnSpPr>
          <p:nvPr/>
        </p:nvCxnSpPr>
        <p:spPr>
          <a:xfrm>
            <a:off x="6641809" y="4644975"/>
            <a:ext cx="717516"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9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2141B1-3E7E-7076-193A-A0D401EA939B}"/>
              </a:ext>
            </a:extLst>
          </p:cNvPr>
          <p:cNvSpPr txBox="1"/>
          <p:nvPr/>
        </p:nvSpPr>
        <p:spPr>
          <a:xfrm>
            <a:off x="6666902" y="4878327"/>
            <a:ext cx="2349775" cy="760213"/>
          </a:xfrm>
          <a:prstGeom prst="rect">
            <a:avLst/>
          </a:prstGeom>
          <a:solidFill>
            <a:schemeClr val="accent5"/>
          </a:solidFill>
        </p:spPr>
        <p:txBody>
          <a:bodyPr vert="horz" wrap="square" lIns="0" tIns="0" rIns="0" bIns="0" rtlCol="0" anchor="ctr" anchorCtr="0">
            <a:normAutofit/>
          </a:bodyPr>
          <a:lstStyle/>
          <a:p>
            <a:pPr algn="ctr"/>
            <a:endParaRPr lang="en-GB" b="1" dirty="0"/>
          </a:p>
        </p:txBody>
      </p:sp>
      <p:sp>
        <p:nvSpPr>
          <p:cNvPr id="2" name="Text Placeholder 1">
            <a:extLst>
              <a:ext uri="{FF2B5EF4-FFF2-40B4-BE49-F238E27FC236}">
                <a16:creationId xmlns:a16="http://schemas.microsoft.com/office/drawing/2014/main" id="{8708867D-D16A-5AA9-732B-662A24D95092}"/>
              </a:ext>
            </a:extLst>
          </p:cNvPr>
          <p:cNvSpPr>
            <a:spLocks noGrp="1"/>
          </p:cNvSpPr>
          <p:nvPr>
            <p:ph type="body" sz="quarter" idx="10"/>
          </p:nvPr>
        </p:nvSpPr>
        <p:spPr/>
        <p:txBody>
          <a:bodyPr/>
          <a:lstStyle/>
          <a:p>
            <a:r>
              <a:rPr lang="en-GB" sz="4400" cap="none" dirty="0"/>
              <a:t>Pointing </a:t>
            </a:r>
            <a:r>
              <a:rPr lang="en-GB" sz="4000" cap="none" dirty="0"/>
              <a:t>To</a:t>
            </a:r>
            <a:r>
              <a:rPr lang="en-GB" sz="4400" cap="none" dirty="0"/>
              <a:t> Heap Data</a:t>
            </a:r>
          </a:p>
        </p:txBody>
      </p:sp>
      <p:sp>
        <p:nvSpPr>
          <p:cNvPr id="3" name="Text Placeholder 2">
            <a:extLst>
              <a:ext uri="{FF2B5EF4-FFF2-40B4-BE49-F238E27FC236}">
                <a16:creationId xmlns:a16="http://schemas.microsoft.com/office/drawing/2014/main" id="{E034B75C-49EA-02F6-413B-0C09C948AEB2}"/>
              </a:ext>
            </a:extLst>
          </p:cNvPr>
          <p:cNvSpPr>
            <a:spLocks noGrp="1"/>
          </p:cNvSpPr>
          <p:nvPr>
            <p:ph type="body" sz="quarter" idx="15"/>
          </p:nvPr>
        </p:nvSpPr>
        <p:spPr>
          <a:xfrm>
            <a:off x="4736195" y="539756"/>
            <a:ext cx="6826913" cy="4259259"/>
          </a:xfrm>
        </p:spPr>
        <p:txBody>
          <a:bodyPr/>
          <a:lstStyle/>
          <a:p>
            <a:r>
              <a:rPr lang="en-GB" b="1" dirty="0"/>
              <a:t>Rust has 5 common types of smart pointer</a:t>
            </a:r>
          </a:p>
          <a:p>
            <a:pPr marL="285750" indent="-285750">
              <a:buFont typeface="Arial" panose="020B0604020202020204" pitchFamily="34" charset="0"/>
              <a:buChar char="•"/>
            </a:pPr>
            <a:r>
              <a:rPr lang="en-GB" dirty="0"/>
              <a:t>As used by its standard library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b="1" dirty="0"/>
              <a:t>We'll primarily focus on Box&lt;T&gt;</a:t>
            </a:r>
          </a:p>
          <a:p>
            <a:pPr marL="285750" indent="-285750">
              <a:buFont typeface="Arial" panose="020B0604020202020204" pitchFamily="34" charset="0"/>
              <a:buChar char="•"/>
            </a:pPr>
            <a:endParaRPr lang="en-GB" dirty="0"/>
          </a:p>
          <a:p>
            <a:endParaRPr lang="en-GB" dirty="0"/>
          </a:p>
          <a:p>
            <a:endParaRPr lang="en-GB" dirty="0"/>
          </a:p>
        </p:txBody>
      </p:sp>
      <p:graphicFrame>
        <p:nvGraphicFramePr>
          <p:cNvPr id="4" name="Diagram 3">
            <a:extLst>
              <a:ext uri="{FF2B5EF4-FFF2-40B4-BE49-F238E27FC236}">
                <a16:creationId xmlns:a16="http://schemas.microsoft.com/office/drawing/2014/main" id="{3501E52D-6D96-7DF3-0012-B2EF14D6B17E}"/>
              </a:ext>
            </a:extLst>
          </p:cNvPr>
          <p:cNvGraphicFramePr/>
          <p:nvPr>
            <p:extLst>
              <p:ext uri="{D42A27DB-BD31-4B8C-83A1-F6EECF244321}">
                <p14:modId xmlns:p14="http://schemas.microsoft.com/office/powerpoint/2010/main" val="1492606051"/>
              </p:ext>
            </p:extLst>
          </p:nvPr>
        </p:nvGraphicFramePr>
        <p:xfrm>
          <a:off x="4736195" y="1363595"/>
          <a:ext cx="6711167" cy="2513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39657E5-E321-42C8-6B5A-0F7062501228}"/>
              </a:ext>
            </a:extLst>
          </p:cNvPr>
          <p:cNvSpPr txBox="1"/>
          <p:nvPr/>
        </p:nvSpPr>
        <p:spPr>
          <a:xfrm>
            <a:off x="4736195" y="5034987"/>
            <a:ext cx="1143744" cy="459418"/>
          </a:xfrm>
          <a:prstGeom prst="rect">
            <a:avLst/>
          </a:prstGeom>
          <a:solidFill>
            <a:schemeClr val="tx2"/>
          </a:solidFill>
        </p:spPr>
        <p:txBody>
          <a:bodyPr vert="horz" wrap="square" lIns="0" tIns="0" rIns="0" bIns="0" rtlCol="0" anchor="ctr" anchorCtr="0">
            <a:normAutofit/>
          </a:bodyPr>
          <a:lstStyle/>
          <a:p>
            <a:pPr algn="ctr"/>
            <a:r>
              <a:rPr lang="en-GB" b="1" dirty="0" err="1"/>
              <a:t>ptr</a:t>
            </a:r>
            <a:endParaRPr lang="en-GB" b="1" dirty="0"/>
          </a:p>
        </p:txBody>
      </p:sp>
      <p:cxnSp>
        <p:nvCxnSpPr>
          <p:cNvPr id="6" name="Straight Arrow Connector 5">
            <a:extLst>
              <a:ext uri="{FF2B5EF4-FFF2-40B4-BE49-F238E27FC236}">
                <a16:creationId xmlns:a16="http://schemas.microsoft.com/office/drawing/2014/main" id="{B523767B-EFDF-F10D-0809-1899E8EE7960}"/>
              </a:ext>
            </a:extLst>
          </p:cNvPr>
          <p:cNvCxnSpPr>
            <a:cxnSpLocks/>
          </p:cNvCxnSpPr>
          <p:nvPr/>
        </p:nvCxnSpPr>
        <p:spPr>
          <a:xfrm>
            <a:off x="5879939" y="5258434"/>
            <a:ext cx="717516" cy="0"/>
          </a:xfrm>
          <a:prstGeom prst="straightConnector1">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7E3CFC-BB12-DD87-C570-3DF6FCD3814F}"/>
              </a:ext>
            </a:extLst>
          </p:cNvPr>
          <p:cNvSpPr txBox="1"/>
          <p:nvPr/>
        </p:nvSpPr>
        <p:spPr>
          <a:xfrm>
            <a:off x="7205605" y="5073430"/>
            <a:ext cx="1272368" cy="399826"/>
          </a:xfrm>
          <a:prstGeom prst="rect">
            <a:avLst/>
          </a:prstGeom>
          <a:solidFill>
            <a:schemeClr val="bg1"/>
          </a:solidFill>
        </p:spPr>
        <p:txBody>
          <a:bodyPr vert="horz" wrap="square" lIns="0" tIns="0" rIns="0" bIns="0" rtlCol="0" anchor="ctr" anchorCtr="0">
            <a:normAutofit/>
          </a:bodyPr>
          <a:lstStyle/>
          <a:p>
            <a:pPr algn="ctr"/>
            <a:r>
              <a:rPr lang="en-GB" b="1" dirty="0"/>
              <a:t>T</a:t>
            </a:r>
          </a:p>
        </p:txBody>
      </p:sp>
      <p:sp>
        <p:nvSpPr>
          <p:cNvPr id="10" name="TextBox 9">
            <a:extLst>
              <a:ext uri="{FF2B5EF4-FFF2-40B4-BE49-F238E27FC236}">
                <a16:creationId xmlns:a16="http://schemas.microsoft.com/office/drawing/2014/main" id="{D4528E8F-0E63-11AC-D7A6-23D8208C9FD7}"/>
              </a:ext>
            </a:extLst>
          </p:cNvPr>
          <p:cNvSpPr txBox="1"/>
          <p:nvPr/>
        </p:nvSpPr>
        <p:spPr>
          <a:xfrm>
            <a:off x="9423752" y="4782975"/>
            <a:ext cx="2139356" cy="923330"/>
          </a:xfrm>
          <a:prstGeom prst="rect">
            <a:avLst/>
          </a:prstGeom>
          <a:solidFill>
            <a:schemeClr val="tx1">
              <a:lumMod val="10000"/>
              <a:lumOff val="90000"/>
            </a:schemeClr>
          </a:solidFill>
        </p:spPr>
        <p:txBody>
          <a:bodyPr wrap="square">
            <a:spAutoFit/>
          </a:bodyPr>
          <a:lstStyle/>
          <a:p>
            <a:r>
              <a:rPr lang="fr-FR" b="0" i="0" dirty="0" err="1">
                <a:solidFill>
                  <a:srgbClr val="AA0D91"/>
                </a:solidFill>
                <a:effectLst/>
                <a:latin typeface="Consolas" panose="020B0609020204030204" pitchFamily="49" charset="0"/>
              </a:rPr>
              <a:t>struct</a:t>
            </a:r>
            <a:r>
              <a:rPr lang="fr-FR" b="0" i="0" dirty="0">
                <a:solidFill>
                  <a:srgbClr val="242424"/>
                </a:solidFill>
                <a:effectLst/>
                <a:latin typeface="Consolas" panose="020B0609020204030204" pitchFamily="49" charset="0"/>
              </a:rPr>
              <a:t> Box&lt;T&gt; {</a:t>
            </a:r>
            <a:br>
              <a:rPr lang="fr-FR" dirty="0">
                <a:latin typeface="Consolas" panose="020B0609020204030204" pitchFamily="49" charset="0"/>
              </a:rPr>
            </a:br>
            <a:r>
              <a:rPr lang="fr-FR" dirty="0">
                <a:latin typeface="Consolas" panose="020B0609020204030204" pitchFamily="49" charset="0"/>
              </a:rPr>
              <a:t>   </a:t>
            </a:r>
            <a:r>
              <a:rPr lang="fr-FR" b="0" i="0" dirty="0" err="1">
                <a:solidFill>
                  <a:srgbClr val="242424"/>
                </a:solidFill>
                <a:effectLst/>
                <a:latin typeface="Consolas" panose="020B0609020204030204" pitchFamily="49" charset="0"/>
              </a:rPr>
              <a:t>ptr</a:t>
            </a:r>
            <a:r>
              <a:rPr lang="fr-FR" b="0" i="0" dirty="0">
                <a:solidFill>
                  <a:srgbClr val="242424"/>
                </a:solidFill>
                <a:effectLst/>
                <a:latin typeface="Consolas" panose="020B0609020204030204" pitchFamily="49" charset="0"/>
              </a:rPr>
              <a:t>: *</a:t>
            </a:r>
            <a:r>
              <a:rPr lang="fr-FR" b="0" i="0" dirty="0">
                <a:solidFill>
                  <a:srgbClr val="AA0D91"/>
                </a:solidFill>
                <a:effectLst/>
                <a:latin typeface="Consolas" panose="020B0609020204030204" pitchFamily="49" charset="0"/>
              </a:rPr>
              <a:t>mut</a:t>
            </a:r>
            <a:r>
              <a:rPr lang="fr-FR" b="0" i="0" dirty="0">
                <a:solidFill>
                  <a:srgbClr val="242424"/>
                </a:solidFill>
                <a:effectLst/>
                <a:latin typeface="Consolas" panose="020B0609020204030204" pitchFamily="49" charset="0"/>
              </a:rPr>
              <a:t> T,</a:t>
            </a:r>
            <a:br>
              <a:rPr lang="fr-FR" dirty="0">
                <a:latin typeface="Consolas" panose="020B0609020204030204" pitchFamily="49" charset="0"/>
              </a:rPr>
            </a:br>
            <a:r>
              <a:rPr lang="fr-FR" b="0" i="0" dirty="0">
                <a:solidFill>
                  <a:srgbClr val="242424"/>
                </a:solidFill>
                <a:effectLst/>
                <a:latin typeface="Consolas" panose="020B0609020204030204" pitchFamily="49" charset="0"/>
              </a:rPr>
              <a:t>}</a:t>
            </a:r>
            <a:endParaRPr lang="en-GB" dirty="0">
              <a:latin typeface="Consolas" panose="020B0609020204030204" pitchFamily="49" charset="0"/>
            </a:endParaRPr>
          </a:p>
        </p:txBody>
      </p:sp>
    </p:spTree>
    <p:extLst>
      <p:ext uri="{BB962C8B-B14F-4D97-AF65-F5344CB8AC3E}">
        <p14:creationId xmlns:p14="http://schemas.microsoft.com/office/powerpoint/2010/main" val="2132045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7E35CD-E9ED-C5DD-C3BC-892FCCAE20DD}"/>
              </a:ext>
            </a:extLst>
          </p:cNvPr>
          <p:cNvSpPr>
            <a:spLocks noGrp="1"/>
          </p:cNvSpPr>
          <p:nvPr>
            <p:ph type="body" sz="quarter" idx="10"/>
          </p:nvPr>
        </p:nvSpPr>
        <p:spPr/>
        <p:txBody>
          <a:bodyPr/>
          <a:lstStyle/>
          <a:p>
            <a:r>
              <a:rPr lang="en-GB" dirty="0"/>
              <a:t>B</a:t>
            </a:r>
            <a:r>
              <a:rPr lang="en-GB" cap="none" dirty="0"/>
              <a:t>ox</a:t>
            </a:r>
            <a:r>
              <a:rPr lang="en-GB" dirty="0"/>
              <a:t>&lt;T&gt; </a:t>
            </a:r>
            <a:r>
              <a:rPr lang="en-GB" cap="none" dirty="0"/>
              <a:t>Smart Pointer</a:t>
            </a:r>
            <a:endParaRPr lang="en-GB" dirty="0"/>
          </a:p>
        </p:txBody>
      </p:sp>
      <p:sp>
        <p:nvSpPr>
          <p:cNvPr id="3" name="Text Placeholder 2">
            <a:extLst>
              <a:ext uri="{FF2B5EF4-FFF2-40B4-BE49-F238E27FC236}">
                <a16:creationId xmlns:a16="http://schemas.microsoft.com/office/drawing/2014/main" id="{4BB42445-14D6-586D-6B69-E3EAA2433333}"/>
              </a:ext>
            </a:extLst>
          </p:cNvPr>
          <p:cNvSpPr>
            <a:spLocks noGrp="1"/>
          </p:cNvSpPr>
          <p:nvPr>
            <p:ph type="body" sz="quarter" idx="15"/>
          </p:nvPr>
        </p:nvSpPr>
        <p:spPr>
          <a:xfrm>
            <a:off x="4724621" y="366136"/>
            <a:ext cx="4951814" cy="4094163"/>
          </a:xfrm>
        </p:spPr>
        <p:txBody>
          <a:bodyPr/>
          <a:lstStyle/>
          <a:p>
            <a:r>
              <a:rPr lang="en-GB" b="1" dirty="0">
                <a:latin typeface="Consolas" panose="020B0609020204030204" pitchFamily="49" charset="0"/>
              </a:rPr>
              <a:t>Box&lt;T&gt; </a:t>
            </a:r>
            <a:r>
              <a:rPr lang="en-GB" b="1" dirty="0"/>
              <a:t>is used for managing heap allocation (rather than the typical stack).</a:t>
            </a:r>
          </a:p>
          <a:p>
            <a:endParaRPr lang="en-GB" b="1" dirty="0"/>
          </a:p>
          <a:p>
            <a:r>
              <a:rPr lang="en-GB" b="1" dirty="0"/>
              <a:t>It's used in three major instances:</a:t>
            </a:r>
          </a:p>
          <a:p>
            <a:pPr marL="342900" indent="-342900">
              <a:buFont typeface="+mj-lt"/>
              <a:buAutoNum type="arabicPeriod"/>
            </a:pPr>
            <a:endParaRPr lang="en-GB" dirty="0"/>
          </a:p>
          <a:p>
            <a:pPr marL="342900" indent="-342900">
              <a:buFont typeface="+mj-lt"/>
              <a:buAutoNum type="arabicPeriod"/>
            </a:pPr>
            <a:r>
              <a:rPr lang="en-GB" dirty="0"/>
              <a:t>Transfer of ownership of large data blocks – </a:t>
            </a:r>
            <a:r>
              <a:rPr lang="en-GB" b="1" dirty="0"/>
              <a:t>WITHOUT copy</a:t>
            </a:r>
          </a:p>
          <a:p>
            <a:pPr marL="342900" indent="-342900">
              <a:buFont typeface="+mj-lt"/>
              <a:buAutoNum type="arabicPeriod"/>
            </a:pPr>
            <a:endParaRPr lang="en-GB" dirty="0"/>
          </a:p>
          <a:p>
            <a:pPr marL="342900" indent="-342900">
              <a:buFont typeface="+mj-lt"/>
              <a:buAutoNum type="arabicPeriod"/>
            </a:pPr>
            <a:r>
              <a:rPr lang="en-GB" dirty="0"/>
              <a:t>Using a value of type T where the size MUST BE EXACT</a:t>
            </a:r>
          </a:p>
          <a:p>
            <a:pPr marL="358775"/>
            <a:r>
              <a:rPr lang="en-GB" dirty="0"/>
              <a:t> </a:t>
            </a:r>
            <a:r>
              <a:rPr lang="en-GB" b="1" dirty="0"/>
              <a:t>- but it may be impossible to know that at compile time!</a:t>
            </a:r>
          </a:p>
          <a:p>
            <a:pPr marL="358775"/>
            <a:endParaRPr lang="en-GB" dirty="0"/>
          </a:p>
          <a:p>
            <a:pPr marL="342900" indent="-342900">
              <a:buAutoNum type="arabicPeriod" startAt="3"/>
            </a:pPr>
            <a:r>
              <a:rPr lang="en-GB" dirty="0"/>
              <a:t>When you have ownership over a value and you care that it successfully implements a trait</a:t>
            </a:r>
          </a:p>
          <a:p>
            <a:r>
              <a:rPr lang="en-GB" dirty="0"/>
              <a:t>      </a:t>
            </a:r>
            <a:r>
              <a:rPr lang="en-GB" b="1" dirty="0"/>
              <a:t>- but you don't really care ABOUT its type</a:t>
            </a:r>
          </a:p>
        </p:txBody>
      </p:sp>
      <p:pic>
        <p:nvPicPr>
          <p:cNvPr id="4" name="Picture 3" descr="Directional sign with colorful arrows">
            <a:extLst>
              <a:ext uri="{FF2B5EF4-FFF2-40B4-BE49-F238E27FC236}">
                <a16:creationId xmlns:a16="http://schemas.microsoft.com/office/drawing/2014/main" id="{19494FF0-DB6D-FBC6-62A2-E46C380CE1B2}"/>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0022029" y="0"/>
            <a:ext cx="2169971" cy="6858000"/>
          </a:xfrm>
          <a:prstGeom prst="rect">
            <a:avLst/>
          </a:prstGeom>
        </p:spPr>
      </p:pic>
    </p:spTree>
    <p:extLst>
      <p:ext uri="{BB962C8B-B14F-4D97-AF65-F5344CB8AC3E}">
        <p14:creationId xmlns:p14="http://schemas.microsoft.com/office/powerpoint/2010/main" val="1370351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7E35CD-E9ED-C5DD-C3BC-892FCCAE20DD}"/>
              </a:ext>
            </a:extLst>
          </p:cNvPr>
          <p:cNvSpPr>
            <a:spLocks noGrp="1"/>
          </p:cNvSpPr>
          <p:nvPr>
            <p:ph type="body" sz="quarter" idx="10"/>
          </p:nvPr>
        </p:nvSpPr>
        <p:spPr/>
        <p:txBody>
          <a:bodyPr/>
          <a:lstStyle/>
          <a:p>
            <a:r>
              <a:rPr lang="en-GB" dirty="0"/>
              <a:t>B</a:t>
            </a:r>
            <a:r>
              <a:rPr lang="en-GB" cap="none" dirty="0"/>
              <a:t>ox</a:t>
            </a:r>
            <a:r>
              <a:rPr lang="en-GB" dirty="0"/>
              <a:t>&lt;T&gt; </a:t>
            </a:r>
            <a:r>
              <a:rPr lang="en-GB" cap="none" dirty="0"/>
              <a:t>basic syntax</a:t>
            </a:r>
            <a:endParaRPr lang="en-GB" dirty="0"/>
          </a:p>
        </p:txBody>
      </p:sp>
      <p:sp>
        <p:nvSpPr>
          <p:cNvPr id="3" name="Text Placeholder 2">
            <a:extLst>
              <a:ext uri="{FF2B5EF4-FFF2-40B4-BE49-F238E27FC236}">
                <a16:creationId xmlns:a16="http://schemas.microsoft.com/office/drawing/2014/main" id="{4BB42445-14D6-586D-6B69-E3EAA2433333}"/>
              </a:ext>
            </a:extLst>
          </p:cNvPr>
          <p:cNvSpPr>
            <a:spLocks noGrp="1"/>
          </p:cNvSpPr>
          <p:nvPr>
            <p:ph type="body" sz="quarter" idx="15"/>
          </p:nvPr>
        </p:nvSpPr>
        <p:spPr>
          <a:xfrm>
            <a:off x="4724620" y="366136"/>
            <a:ext cx="7082595" cy="4094163"/>
          </a:xfrm>
        </p:spPr>
        <p:txBody>
          <a:bodyPr/>
          <a:lstStyle/>
          <a:p>
            <a:r>
              <a:rPr lang="en-GB" b="1" dirty="0">
                <a:latin typeface="+mn-lt"/>
              </a:rPr>
              <a:t>Storing values on the heap is relatively painless with Box&lt;T&gt;</a:t>
            </a:r>
          </a:p>
          <a:p>
            <a:pPr marL="285750" indent="-285750">
              <a:buFont typeface="Arial" panose="020B0604020202020204" pitchFamily="34" charset="0"/>
              <a:buChar char="•"/>
            </a:pPr>
            <a:r>
              <a:rPr lang="en-GB" dirty="0">
                <a:latin typeface="+mn-lt"/>
              </a:rPr>
              <a:t>Remember, predictable data primitives </a:t>
            </a:r>
            <a:r>
              <a:rPr lang="en-GB" i="1" dirty="0">
                <a:latin typeface="+mn-lt"/>
              </a:rPr>
              <a:t>usually</a:t>
            </a:r>
            <a:r>
              <a:rPr lang="en-GB" dirty="0">
                <a:latin typeface="+mn-lt"/>
              </a:rPr>
              <a:t> placed on stack</a:t>
            </a: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r>
              <a:rPr lang="en-GB" dirty="0">
                <a:latin typeface="+mn-lt"/>
              </a:rPr>
              <a:t>Value can be accessed like any other stack-based variable</a:t>
            </a:r>
          </a:p>
          <a:p>
            <a:pPr marL="285750" indent="-285750">
              <a:buFont typeface="Arial" panose="020B0604020202020204" pitchFamily="34" charset="0"/>
              <a:buChar char="•"/>
            </a:pPr>
            <a:r>
              <a:rPr lang="en-GB" dirty="0">
                <a:latin typeface="+mn-lt"/>
              </a:rPr>
              <a:t>Goes out of scope at the end of main() – as usual</a:t>
            </a:r>
          </a:p>
          <a:p>
            <a:pPr marL="285750" indent="-285750">
              <a:buFont typeface="Arial" panose="020B0604020202020204" pitchFamily="34" charset="0"/>
              <a:buChar char="•"/>
            </a:pPr>
            <a:r>
              <a:rPr lang="en-GB" dirty="0">
                <a:latin typeface="+mn-lt"/>
              </a:rPr>
              <a:t>Will be deallocated automatically</a:t>
            </a:r>
          </a:p>
          <a:p>
            <a:pPr marL="465138" lvl="1" indent="-198438"/>
            <a:r>
              <a:rPr lang="en-GB" sz="1600" dirty="0">
                <a:latin typeface="+mn-lt"/>
              </a:rPr>
              <a:t>No C-style manual free()</a:t>
            </a:r>
          </a:p>
          <a:p>
            <a:pPr marL="465138" lvl="1" indent="-198438"/>
            <a:r>
              <a:rPr lang="en-GB" sz="1600" dirty="0">
                <a:latin typeface="+mn-lt"/>
              </a:rPr>
              <a:t>So, no memory leak</a:t>
            </a:r>
          </a:p>
          <a:p>
            <a:pPr marL="465138" lvl="1" indent="-198438"/>
            <a:endParaRPr lang="en-GB" dirty="0">
              <a:latin typeface="+mn-lt"/>
            </a:endParaRPr>
          </a:p>
          <a:p>
            <a:pPr marL="266700" lvl="1" indent="0">
              <a:buNone/>
            </a:pPr>
            <a:endParaRPr lang="en-GB" dirty="0">
              <a:latin typeface="+mn-lt"/>
            </a:endParaRPr>
          </a:p>
          <a:p>
            <a:pPr marL="0" lvl="1" indent="0">
              <a:lnSpc>
                <a:spcPct val="100000"/>
              </a:lnSpc>
              <a:spcAft>
                <a:spcPts val="0"/>
              </a:spcAft>
              <a:buNone/>
            </a:pPr>
            <a:r>
              <a:rPr lang="en-GB" sz="1600" b="1" dirty="0">
                <a:latin typeface="+mn-lt"/>
              </a:rPr>
              <a:t>Essentially, the removal of the box from the stack, triggers its pointed-</a:t>
            </a:r>
            <a:r>
              <a:rPr lang="en-GB" sz="1600" b="1" dirty="0" err="1">
                <a:latin typeface="+mn-lt"/>
              </a:rPr>
              <a:t>to's</a:t>
            </a:r>
            <a:r>
              <a:rPr lang="en-GB" sz="1600" b="1" dirty="0">
                <a:latin typeface="+mn-lt"/>
              </a:rPr>
              <a:t> data’s deallocation (or “drop”).</a:t>
            </a:r>
          </a:p>
          <a:p>
            <a:pPr marL="285750" indent="-285750">
              <a:buFont typeface="Arial" panose="020B0604020202020204" pitchFamily="34" charset="0"/>
              <a:buChar char="•"/>
            </a:pPr>
            <a:endParaRPr lang="en-GB" dirty="0">
              <a:latin typeface="+mn-lt"/>
            </a:endParaRPr>
          </a:p>
        </p:txBody>
      </p:sp>
      <p:sp>
        <p:nvSpPr>
          <p:cNvPr id="4" name="TextBox 3">
            <a:extLst>
              <a:ext uri="{FF2B5EF4-FFF2-40B4-BE49-F238E27FC236}">
                <a16:creationId xmlns:a16="http://schemas.microsoft.com/office/drawing/2014/main" id="{AD4B431D-85AB-BCE7-4DE4-5D7C69E93327}"/>
              </a:ext>
            </a:extLst>
          </p:cNvPr>
          <p:cNvSpPr txBox="1"/>
          <p:nvPr/>
        </p:nvSpPr>
        <p:spPr>
          <a:xfrm>
            <a:off x="5111072" y="1152835"/>
            <a:ext cx="5595510" cy="1219975"/>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007F00"/>
                </a:solidFill>
                <a:latin typeface="Consolas" panose="020B0609020204030204" pitchFamily="49" charset="0"/>
              </a:rPr>
              <a:t>    // Store value of 10 (i32) on heap    </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dirty="0" err="1">
                <a:solidFill>
                  <a:srgbClr val="000000"/>
                </a:solidFill>
                <a:latin typeface="Consolas" panose="020B0609020204030204" pitchFamily="49" charset="0"/>
              </a:rPr>
              <a:t>data:Box</a:t>
            </a:r>
            <a:r>
              <a:rPr lang="en-GB" sz="1400" dirty="0">
                <a:solidFill>
                  <a:srgbClr val="000000"/>
                </a:solidFill>
                <a:latin typeface="Consolas" panose="020B0609020204030204" pitchFamily="49" charset="0"/>
              </a:rPr>
              <a:t>&lt;i32&gt; = Box::new(10);</a:t>
            </a:r>
            <a:endParaRPr lang="en-GB" sz="1400" b="0" dirty="0">
              <a:solidFill>
                <a:srgbClr val="808080"/>
              </a:solidFill>
              <a:latin typeface="Consolas" panose="020B0609020204030204" pitchFamily="49" charset="0"/>
            </a:endParaRPr>
          </a:p>
          <a:p>
            <a:r>
              <a:rPr lang="en-GB" sz="1400" b="0" dirty="0">
                <a:solidFill>
                  <a:srgbClr val="7F7F00"/>
                </a:solidFill>
                <a:latin typeface="Consolas" panose="020B0609020204030204" pitchFamily="49" charset="0"/>
              </a:rPr>
              <a:t>    </a:t>
            </a:r>
            <a:r>
              <a:rPr lang="en-GB" sz="1400" b="0" dirty="0" err="1">
                <a:solidFill>
                  <a:srgbClr val="7F7F00"/>
                </a:solidFill>
                <a:latin typeface="Consolas" panose="020B0609020204030204" pitchFamily="49" charset="0"/>
              </a:rPr>
              <a:t>println</a:t>
            </a:r>
            <a:r>
              <a:rPr lang="en-GB" sz="1400" b="0" dirty="0">
                <a:solidFill>
                  <a:srgbClr val="7F7F00"/>
                </a:solidFill>
                <a:latin typeface="Consolas" panose="020B0609020204030204" pitchFamily="49" charset="0"/>
              </a:rPr>
              <a:t>!</a:t>
            </a:r>
            <a:r>
              <a:rPr lang="en-GB" sz="1400" b="1" dirty="0">
                <a:solidFill>
                  <a:srgbClr val="000000"/>
                </a:solidFill>
                <a:latin typeface="Consolas" panose="020B0609020204030204" pitchFamily="49" charset="0"/>
              </a:rPr>
              <a:t>(</a:t>
            </a:r>
            <a:r>
              <a:rPr lang="en-GB" sz="1400" b="0" dirty="0">
                <a:solidFill>
                  <a:srgbClr val="7F007F"/>
                </a:solidFill>
                <a:latin typeface="Consolas" panose="020B0609020204030204" pitchFamily="49" charset="0"/>
              </a:rPr>
              <a:t>"</a:t>
            </a:r>
            <a:r>
              <a:rPr lang="en-GB" sz="1400" dirty="0">
                <a:solidFill>
                  <a:srgbClr val="7F007F"/>
                </a:solidFill>
                <a:latin typeface="Consolas" panose="020B0609020204030204" pitchFamily="49" charset="0"/>
              </a:rPr>
              <a:t>Data = </a:t>
            </a:r>
            <a:r>
              <a:rPr lang="en-GB" sz="1400" b="0" dirty="0">
                <a:solidFill>
                  <a:srgbClr val="7F007F"/>
                </a:solidFill>
                <a:latin typeface="Consolas" panose="020B0609020204030204" pitchFamily="49" charset="0"/>
              </a:rPr>
              <a:t>{}"</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data);</a:t>
            </a:r>
            <a:endParaRPr lang="en-GB"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84F5CBC-5453-8795-522C-B43F885184F1}"/>
              </a:ext>
            </a:extLst>
          </p:cNvPr>
          <p:cNvSpPr txBox="1"/>
          <p:nvPr/>
        </p:nvSpPr>
        <p:spPr>
          <a:xfrm>
            <a:off x="9017029" y="2157366"/>
            <a:ext cx="2356783" cy="307777"/>
          </a:xfrm>
          <a:prstGeom prst="rect">
            <a:avLst/>
          </a:prstGeom>
          <a:solidFill>
            <a:srgbClr val="000000"/>
          </a:solidFill>
        </p:spPr>
        <p:txBody>
          <a:bodyPr wrap="square">
            <a:spAutoFit/>
          </a:bodyPr>
          <a:lstStyle/>
          <a:p>
            <a:r>
              <a:rPr lang="en-US" sz="1400" dirty="0">
                <a:solidFill>
                  <a:schemeClr val="bg1"/>
                </a:solidFill>
                <a:latin typeface="Consolas" panose="020B0609020204030204" pitchFamily="49" charset="0"/>
              </a:rPr>
              <a:t>Data = 10</a:t>
            </a:r>
            <a:endParaRPr lang="en-GB" sz="1400"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A092B424-3ED2-4106-7299-EFA65D414075}"/>
              </a:ext>
            </a:extLst>
          </p:cNvPr>
          <p:cNvSpPr txBox="1"/>
          <p:nvPr/>
        </p:nvSpPr>
        <p:spPr>
          <a:xfrm>
            <a:off x="7818840" y="2154774"/>
            <a:ext cx="1198189" cy="307777"/>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7" name="Picture 2" descr="Rust Programming language Logo Machine learning Haskell, crab, animals ...">
            <a:extLst>
              <a:ext uri="{FF2B5EF4-FFF2-40B4-BE49-F238E27FC236}">
                <a16:creationId xmlns:a16="http://schemas.microsoft.com/office/drawing/2014/main" id="{54FCA68F-AE2D-925F-5C5F-0552890B3C9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866268" y="1160342"/>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353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6D91A9-A0C6-B832-F7BD-F81C2CAC3660}"/>
              </a:ext>
            </a:extLst>
          </p:cNvPr>
          <p:cNvSpPr>
            <a:spLocks noGrp="1"/>
          </p:cNvSpPr>
          <p:nvPr>
            <p:ph type="body" sz="quarter" idx="10"/>
          </p:nvPr>
        </p:nvSpPr>
        <p:spPr/>
        <p:txBody>
          <a:bodyPr/>
          <a:lstStyle/>
          <a:p>
            <a:r>
              <a:rPr lang="en-GB" cap="none" dirty="0"/>
              <a:t>Using Box&lt;T&gt;</a:t>
            </a:r>
          </a:p>
        </p:txBody>
      </p:sp>
      <p:sp>
        <p:nvSpPr>
          <p:cNvPr id="3" name="Text Placeholder 2">
            <a:extLst>
              <a:ext uri="{FF2B5EF4-FFF2-40B4-BE49-F238E27FC236}">
                <a16:creationId xmlns:a16="http://schemas.microsoft.com/office/drawing/2014/main" id="{1E9AFA67-4244-E8BA-0223-9312A589F6CC}"/>
              </a:ext>
            </a:extLst>
          </p:cNvPr>
          <p:cNvSpPr>
            <a:spLocks noGrp="1"/>
          </p:cNvSpPr>
          <p:nvPr>
            <p:ph type="body" sz="quarter" idx="15"/>
          </p:nvPr>
        </p:nvSpPr>
        <p:spPr>
          <a:xfrm>
            <a:off x="4710896" y="377710"/>
            <a:ext cx="6656482" cy="4094163"/>
          </a:xfrm>
        </p:spPr>
        <p:txBody>
          <a:bodyPr/>
          <a:lstStyle/>
          <a:p>
            <a:r>
              <a:rPr lang="en-GB" b="1" dirty="0"/>
              <a:t>Here's an example of using a Box&lt;t&gt; with a traditional function…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As you can see, we can pass a reference to our Box into the function.</a:t>
            </a:r>
          </a:p>
          <a:p>
            <a:endParaRPr lang="en-GB" dirty="0"/>
          </a:p>
          <a:p>
            <a:r>
              <a:rPr lang="en-GB" dirty="0"/>
              <a:t>And the function will itself allocate a new Box on the heap for the result it has calculated, which we then pass back to the caller</a:t>
            </a:r>
          </a:p>
        </p:txBody>
      </p:sp>
      <p:sp>
        <p:nvSpPr>
          <p:cNvPr id="4" name="TextBox 3">
            <a:extLst>
              <a:ext uri="{FF2B5EF4-FFF2-40B4-BE49-F238E27FC236}">
                <a16:creationId xmlns:a16="http://schemas.microsoft.com/office/drawing/2014/main" id="{3A686294-BFD5-8EF1-49FA-0C0188E6D8F2}"/>
              </a:ext>
            </a:extLst>
          </p:cNvPr>
          <p:cNvSpPr txBox="1"/>
          <p:nvPr/>
        </p:nvSpPr>
        <p:spPr>
          <a:xfrm>
            <a:off x="4710896" y="1040226"/>
            <a:ext cx="6402710" cy="2478478"/>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err="1">
                <a:solidFill>
                  <a:srgbClr val="000000"/>
                </a:solidFill>
                <a:highlight>
                  <a:srgbClr val="FFFF00"/>
                </a:highlight>
                <a:latin typeface="Consolas" panose="020B0609020204030204" pitchFamily="49" charset="0"/>
              </a:rPr>
              <a:t>cube_it</a:t>
            </a:r>
            <a:r>
              <a:rPr lang="en-GB" sz="1400" b="1" dirty="0">
                <a:solidFill>
                  <a:srgbClr val="000000"/>
                </a:solidFill>
                <a:latin typeface="Consolas" panose="020B0609020204030204" pitchFamily="49" charset="0"/>
              </a:rPr>
              <a:t>(</a:t>
            </a:r>
            <a:r>
              <a:rPr lang="en-GB" sz="1400" b="0" dirty="0" err="1">
                <a:solidFill>
                  <a:srgbClr val="000000"/>
                </a:solidFill>
                <a:latin typeface="Consolas" panose="020B0609020204030204" pitchFamily="49" charset="0"/>
              </a:rPr>
              <a:t>num</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highlight>
                  <a:srgbClr val="00FF00"/>
                </a:highlight>
                <a:latin typeface="Consolas" panose="020B0609020204030204" pitchFamily="49" charset="0"/>
              </a:rPr>
              <a:t>&amp;</a:t>
            </a:r>
            <a:r>
              <a:rPr lang="en-GB" sz="1400" b="0" dirty="0">
                <a:solidFill>
                  <a:srgbClr val="000000"/>
                </a:solidFill>
                <a:highlight>
                  <a:srgbClr val="00FF00"/>
                </a:highlight>
                <a:latin typeface="Consolas" panose="020B0609020204030204" pitchFamily="49" charset="0"/>
              </a:rPr>
              <a:t>Box</a:t>
            </a:r>
            <a:r>
              <a:rPr lang="en-GB" sz="1400" b="1" dirty="0">
                <a:solidFill>
                  <a:srgbClr val="000000"/>
                </a:solidFill>
                <a:highlight>
                  <a:srgbClr val="00FF00"/>
                </a:highlight>
                <a:latin typeface="Consolas" panose="020B0609020204030204" pitchFamily="49" charset="0"/>
              </a:rPr>
              <a:t>&lt;</a:t>
            </a:r>
            <a:r>
              <a:rPr lang="en-GB" sz="1400" b="1" dirty="0">
                <a:solidFill>
                  <a:srgbClr val="00007F"/>
                </a:solidFill>
                <a:highlight>
                  <a:srgbClr val="00FF00"/>
                </a:highlight>
                <a:latin typeface="Consolas" panose="020B0609020204030204" pitchFamily="49" charset="0"/>
              </a:rPr>
              <a:t>i32</a:t>
            </a:r>
            <a:r>
              <a:rPr lang="en-GB" sz="1400" b="1" dirty="0">
                <a:solidFill>
                  <a:srgbClr val="000000"/>
                </a:solidFill>
                <a:highlight>
                  <a:srgbClr val="00FF00"/>
                </a:highlight>
                <a:latin typeface="Consolas" panose="020B0609020204030204" pitchFamily="49" charset="0"/>
              </a:rPr>
              <a:t>&gt;</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-&gt;</a:t>
            </a:r>
            <a:r>
              <a:rPr lang="en-GB" sz="1400" b="0" dirty="0">
                <a:solidFill>
                  <a:srgbClr val="808080"/>
                </a:solidFill>
                <a:latin typeface="Consolas" panose="020B0609020204030204" pitchFamily="49" charset="0"/>
              </a:rPr>
              <a:t> </a:t>
            </a:r>
            <a:r>
              <a:rPr lang="en-GB" sz="1400" b="0" dirty="0">
                <a:solidFill>
                  <a:srgbClr val="000000"/>
                </a:solidFill>
                <a:highlight>
                  <a:srgbClr val="00FFFF"/>
                </a:highlight>
                <a:latin typeface="Consolas" panose="020B0609020204030204" pitchFamily="49" charset="0"/>
              </a:rPr>
              <a:t>Box</a:t>
            </a:r>
            <a:r>
              <a:rPr lang="en-GB" sz="1400" b="1" dirty="0">
                <a:solidFill>
                  <a:srgbClr val="000000"/>
                </a:solidFill>
                <a:highlight>
                  <a:srgbClr val="00FFFF"/>
                </a:highlight>
                <a:latin typeface="Consolas" panose="020B0609020204030204" pitchFamily="49" charset="0"/>
              </a:rPr>
              <a:t>&lt;</a:t>
            </a:r>
            <a:r>
              <a:rPr lang="en-GB" sz="1400" b="1" dirty="0">
                <a:solidFill>
                  <a:srgbClr val="00007F"/>
                </a:solidFill>
                <a:highlight>
                  <a:srgbClr val="00FFFF"/>
                </a:highlight>
                <a:latin typeface="Consolas" panose="020B0609020204030204" pitchFamily="49" charset="0"/>
              </a:rPr>
              <a:t>i32</a:t>
            </a:r>
            <a:r>
              <a:rPr lang="en-GB" sz="1400" b="1" dirty="0">
                <a:solidFill>
                  <a:srgbClr val="000000"/>
                </a:solidFill>
                <a:highlight>
                  <a:srgbClr val="00FFFF"/>
                </a:highlight>
                <a:latin typeface="Consolas" panose="020B0609020204030204" pitchFamily="49" charset="0"/>
              </a:rPr>
              <a:t>&gt;</a:t>
            </a:r>
            <a:r>
              <a:rPr lang="en-GB" sz="1400" b="0" dirty="0">
                <a:solidFill>
                  <a:srgbClr val="808080"/>
                </a:solidFill>
                <a:highlight>
                  <a:srgbClr val="00FFFF"/>
                </a:highlight>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let</a:t>
            </a:r>
            <a:r>
              <a:rPr lang="en-US" sz="1400" b="0" dirty="0">
                <a:solidFill>
                  <a:srgbClr val="808080"/>
                </a:solidFill>
                <a:latin typeface="Consolas" panose="020B0609020204030204" pitchFamily="49" charset="0"/>
              </a:rPr>
              <a:t> </a:t>
            </a:r>
            <a:r>
              <a:rPr lang="en-US" sz="1400" b="0" dirty="0">
                <a:solidFill>
                  <a:srgbClr val="000000"/>
                </a:solidFill>
                <a:latin typeface="Consolas" panose="020B0609020204030204" pitchFamily="49" charset="0"/>
              </a:rPr>
              <a:t>cube</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err="1">
                <a:solidFill>
                  <a:srgbClr val="000000"/>
                </a:solidFill>
                <a:latin typeface="Consolas" panose="020B0609020204030204" pitchFamily="49" charset="0"/>
              </a:rPr>
              <a:t>num</a:t>
            </a:r>
            <a:r>
              <a:rPr lang="en-US" sz="1400" b="1" dirty="0" err="1">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pow</a:t>
            </a:r>
            <a:r>
              <a:rPr lang="en-US" sz="1400" b="1" dirty="0">
                <a:solidFill>
                  <a:srgbClr val="000000"/>
                </a:solidFill>
                <a:latin typeface="Consolas" panose="020B0609020204030204" pitchFamily="49" charset="0"/>
              </a:rPr>
              <a:t>(</a:t>
            </a:r>
            <a:r>
              <a:rPr lang="en-US" sz="1400" b="0" dirty="0">
                <a:solidFill>
                  <a:srgbClr val="007F7F"/>
                </a:solidFill>
                <a:latin typeface="Consolas" panose="020B0609020204030204" pitchFamily="49" charset="0"/>
              </a:rPr>
              <a:t>3</a:t>
            </a:r>
            <a:r>
              <a:rPr lang="en-US"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b="0" dirty="0">
                <a:solidFill>
                  <a:srgbClr val="000000"/>
                </a:solidFill>
                <a:highlight>
                  <a:srgbClr val="00FFFF"/>
                </a:highlight>
                <a:latin typeface="Consolas" panose="020B0609020204030204" pitchFamily="49" charset="0"/>
              </a:rPr>
              <a:t>Box</a:t>
            </a:r>
            <a:r>
              <a:rPr lang="en-GB" sz="1400" b="1" dirty="0">
                <a:solidFill>
                  <a:srgbClr val="000000"/>
                </a:solidFill>
                <a:highlight>
                  <a:srgbClr val="00FFFF"/>
                </a:highlight>
                <a:latin typeface="Consolas" panose="020B0609020204030204" pitchFamily="49" charset="0"/>
              </a:rPr>
              <a:t>::</a:t>
            </a:r>
            <a:r>
              <a:rPr lang="en-GB" sz="1400" b="0" dirty="0">
                <a:solidFill>
                  <a:srgbClr val="000000"/>
                </a:solidFill>
                <a:highlight>
                  <a:srgbClr val="00FFFF"/>
                </a:highlight>
                <a:latin typeface="Consolas" panose="020B0609020204030204" pitchFamily="49" charset="0"/>
              </a:rPr>
              <a:t>new</a:t>
            </a:r>
            <a:r>
              <a:rPr lang="en-GB" sz="1400" b="1" dirty="0">
                <a:solidFill>
                  <a:srgbClr val="000000"/>
                </a:solidFill>
                <a:highlight>
                  <a:srgbClr val="00FFFF"/>
                </a:highlight>
                <a:latin typeface="Consolas" panose="020B0609020204030204" pitchFamily="49" charset="0"/>
              </a:rPr>
              <a:t>(</a:t>
            </a:r>
            <a:r>
              <a:rPr lang="en-GB" sz="1400" b="0" dirty="0">
                <a:solidFill>
                  <a:srgbClr val="000000"/>
                </a:solidFill>
                <a:highlight>
                  <a:srgbClr val="00FFFF"/>
                </a:highlight>
                <a:latin typeface="Consolas" panose="020B0609020204030204" pitchFamily="49" charset="0"/>
              </a:rPr>
              <a:t>cube</a:t>
            </a:r>
            <a:r>
              <a:rPr lang="en-GB" sz="1400" b="1" dirty="0">
                <a:solidFill>
                  <a:srgbClr val="000000"/>
                </a:solidFill>
                <a:highlight>
                  <a:srgbClr val="00FFFF"/>
                </a:highlight>
                <a:latin typeface="Consolas" panose="020B0609020204030204" pitchFamily="49" charset="0"/>
              </a:rPr>
              <a:t>)</a:t>
            </a:r>
            <a:endParaRPr lang="en-GB" sz="1400" b="0" dirty="0">
              <a:solidFill>
                <a:srgbClr val="808080"/>
              </a:solidFill>
              <a:highlight>
                <a:srgbClr val="00FFFF"/>
              </a:highlight>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endParaRPr lang="en-GB" sz="1400" b="0" dirty="0">
              <a:solidFill>
                <a:srgbClr val="808080"/>
              </a:solidFill>
              <a:latin typeface="Consolas" panose="020B0609020204030204" pitchFamily="49" charset="0"/>
            </a:endParaRPr>
          </a:p>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highlight>
                  <a:srgbClr val="00FF00"/>
                </a:highlight>
                <a:latin typeface="Consolas" panose="020B0609020204030204" pitchFamily="49" charset="0"/>
              </a:rPr>
              <a:t>num1</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Box</a:t>
            </a:r>
            <a:r>
              <a:rPr lang="en-GB" sz="1400" b="1" dirty="0">
                <a:solidFill>
                  <a:srgbClr val="000000"/>
                </a:solidFill>
                <a:latin typeface="Consolas" panose="020B0609020204030204" pitchFamily="49" charset="0"/>
              </a:rPr>
              <a:t>::</a:t>
            </a:r>
            <a:r>
              <a:rPr lang="en-GB" sz="1400" b="0" dirty="0">
                <a:solidFill>
                  <a:srgbClr val="000000"/>
                </a:solidFill>
                <a:latin typeface="Consolas" panose="020B0609020204030204" pitchFamily="49" charset="0"/>
              </a:rPr>
              <a:t>new</a:t>
            </a:r>
            <a:r>
              <a:rPr lang="en-GB" sz="1400" b="1" dirty="0">
                <a:solidFill>
                  <a:srgbClr val="000000"/>
                </a:solidFill>
                <a:latin typeface="Consolas" panose="020B0609020204030204" pitchFamily="49" charset="0"/>
              </a:rPr>
              <a:t>(</a:t>
            </a:r>
            <a:r>
              <a:rPr lang="en-GB" sz="1400" b="0" dirty="0">
                <a:solidFill>
                  <a:srgbClr val="007F7F"/>
                </a:solidFill>
                <a:latin typeface="Consolas" panose="020B0609020204030204" pitchFamily="49" charset="0"/>
              </a:rPr>
              <a:t>5</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let</a:t>
            </a:r>
            <a:r>
              <a:rPr lang="en-US" sz="1400" b="0" dirty="0">
                <a:solidFill>
                  <a:srgbClr val="808080"/>
                </a:solidFill>
                <a:latin typeface="Consolas" panose="020B0609020204030204" pitchFamily="49" charset="0"/>
              </a:rPr>
              <a:t> </a:t>
            </a:r>
            <a:r>
              <a:rPr lang="en-US" sz="1400" b="0" dirty="0">
                <a:solidFill>
                  <a:srgbClr val="000000"/>
                </a:solidFill>
                <a:highlight>
                  <a:srgbClr val="00FFFF"/>
                </a:highlight>
                <a:latin typeface="Consolas" panose="020B0609020204030204" pitchFamily="49" charset="0"/>
              </a:rPr>
              <a:t>num2</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err="1">
                <a:solidFill>
                  <a:srgbClr val="000000"/>
                </a:solidFill>
                <a:highlight>
                  <a:srgbClr val="FFFF00"/>
                </a:highlight>
                <a:latin typeface="Consolas" panose="020B0609020204030204" pitchFamily="49" charset="0"/>
              </a:rPr>
              <a:t>cube_it</a:t>
            </a:r>
            <a:r>
              <a:rPr lang="en-US" sz="1400" b="1" dirty="0">
                <a:solidFill>
                  <a:srgbClr val="000000"/>
                </a:solidFill>
                <a:latin typeface="Consolas" panose="020B0609020204030204" pitchFamily="49" charset="0"/>
              </a:rPr>
              <a:t>(</a:t>
            </a:r>
            <a:r>
              <a:rPr lang="en-US" sz="1400" b="1" dirty="0">
                <a:solidFill>
                  <a:srgbClr val="000000"/>
                </a:solidFill>
                <a:highlight>
                  <a:srgbClr val="00FF00"/>
                </a:highlight>
                <a:latin typeface="Consolas" panose="020B0609020204030204" pitchFamily="49" charset="0"/>
              </a:rPr>
              <a:t>&amp;</a:t>
            </a:r>
            <a:r>
              <a:rPr lang="en-US" sz="1400" b="0" dirty="0">
                <a:solidFill>
                  <a:srgbClr val="000000"/>
                </a:solidFill>
                <a:highlight>
                  <a:srgbClr val="00FF00"/>
                </a:highlight>
                <a:latin typeface="Consolas" panose="020B0609020204030204" pitchFamily="49" charset="0"/>
              </a:rPr>
              <a:t>num1</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0" dirty="0">
                <a:solidFill>
                  <a:srgbClr val="7F7F00"/>
                </a:solidFill>
                <a:latin typeface="Consolas" panose="020B0609020204030204" pitchFamily="49" charset="0"/>
              </a:rPr>
              <a:t>    </a:t>
            </a:r>
            <a:r>
              <a:rPr lang="en-GB" sz="1400" b="0" dirty="0" err="1">
                <a:solidFill>
                  <a:srgbClr val="7F7F00"/>
                </a:solidFill>
                <a:latin typeface="Consolas" panose="020B0609020204030204" pitchFamily="49" charset="0"/>
              </a:rPr>
              <a:t>println</a:t>
            </a:r>
            <a:r>
              <a:rPr lang="en-GB" sz="1400" b="0" dirty="0">
                <a:solidFill>
                  <a:srgbClr val="7F7F00"/>
                </a:solidFill>
                <a:latin typeface="Consolas" panose="020B0609020204030204" pitchFamily="49" charset="0"/>
              </a:rPr>
              <a:t>!</a:t>
            </a:r>
            <a:r>
              <a:rPr lang="en-GB" sz="1400" b="1" dirty="0">
                <a:solidFill>
                  <a:srgbClr val="000000"/>
                </a:solidFill>
                <a:latin typeface="Consolas" panose="020B0609020204030204" pitchFamily="49" charset="0"/>
              </a:rPr>
              <a:t>(</a:t>
            </a:r>
            <a:r>
              <a:rPr lang="en-GB" sz="1400" b="0" dirty="0">
                <a:solidFill>
                  <a:srgbClr val="7F007F"/>
                </a:solidFill>
                <a:latin typeface="Consolas" panose="020B0609020204030204" pitchFamily="49" charset="0"/>
              </a:rPr>
              <a:t>"cube of {} is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num1</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num2</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CF941C63-560D-C918-3E1C-AF04938E5373}"/>
              </a:ext>
            </a:extLst>
          </p:cNvPr>
          <p:cNvSpPr txBox="1"/>
          <p:nvPr/>
        </p:nvSpPr>
        <p:spPr>
          <a:xfrm>
            <a:off x="9264367" y="3275111"/>
            <a:ext cx="2356783" cy="307777"/>
          </a:xfrm>
          <a:prstGeom prst="rect">
            <a:avLst/>
          </a:prstGeom>
          <a:solidFill>
            <a:srgbClr val="000000"/>
          </a:solidFill>
        </p:spPr>
        <p:txBody>
          <a:bodyPr wrap="square">
            <a:spAutoFit/>
          </a:bodyPr>
          <a:lstStyle/>
          <a:p>
            <a:r>
              <a:rPr lang="en-US" sz="1400" dirty="0">
                <a:solidFill>
                  <a:schemeClr val="bg1"/>
                </a:solidFill>
                <a:latin typeface="Consolas" panose="020B0609020204030204" pitchFamily="49" charset="0"/>
              </a:rPr>
              <a:t>cube of 5 is 125</a:t>
            </a:r>
            <a:endParaRPr lang="en-GB" sz="1400"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DE84C804-95E2-F44D-C860-458FC99E98E8}"/>
              </a:ext>
            </a:extLst>
          </p:cNvPr>
          <p:cNvSpPr txBox="1"/>
          <p:nvPr/>
        </p:nvSpPr>
        <p:spPr>
          <a:xfrm>
            <a:off x="8066178" y="3272519"/>
            <a:ext cx="1198189" cy="307777"/>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7" name="Picture 2" descr="Rust Programming language Logo Machine learning Haskell, crab, animals ...">
            <a:extLst>
              <a:ext uri="{FF2B5EF4-FFF2-40B4-BE49-F238E27FC236}">
                <a16:creationId xmlns:a16="http://schemas.microsoft.com/office/drawing/2014/main" id="{62EC0369-E564-4B6A-67D4-15BDC6B567F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13606" y="1047733"/>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24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DD0E05A-B18A-A645-944D-17FF0EFFC0B3}"/>
              </a:ext>
            </a:extLst>
          </p:cNvPr>
          <p:cNvSpPr>
            <a:spLocks noGrp="1"/>
          </p:cNvSpPr>
          <p:nvPr>
            <p:ph type="body" sz="quarter" idx="10"/>
          </p:nvPr>
        </p:nvSpPr>
        <p:spPr/>
        <p:txBody>
          <a:bodyPr/>
          <a:lstStyle/>
          <a:p>
            <a:r>
              <a:rPr lang="en-GB" sz="2800" cap="none" dirty="0"/>
              <a:t>Unsafe Rust</a:t>
            </a:r>
          </a:p>
        </p:txBody>
      </p:sp>
      <p:sp>
        <p:nvSpPr>
          <p:cNvPr id="7" name="Text Placeholder 6">
            <a:extLst>
              <a:ext uri="{FF2B5EF4-FFF2-40B4-BE49-F238E27FC236}">
                <a16:creationId xmlns:a16="http://schemas.microsoft.com/office/drawing/2014/main" id="{29D3CE4F-DE19-6949-B03D-93E4E80BFF86}"/>
              </a:ext>
            </a:extLst>
          </p:cNvPr>
          <p:cNvSpPr>
            <a:spLocks noGrp="1"/>
          </p:cNvSpPr>
          <p:nvPr>
            <p:ph type="body" sz="quarter" idx="15"/>
          </p:nvPr>
        </p:nvSpPr>
        <p:spPr>
          <a:xfrm>
            <a:off x="5037138" y="483898"/>
            <a:ext cx="2901950" cy="4647734"/>
          </a:xfrm>
        </p:spPr>
        <p:txBody>
          <a:bodyPr/>
          <a:lstStyle/>
          <a:p>
            <a:r>
              <a:rPr lang="en-US" dirty="0"/>
              <a:t>Learning Journey:</a:t>
            </a:r>
          </a:p>
          <a:p>
            <a:pPr lvl="1"/>
            <a:r>
              <a:rPr lang="en-GB" sz="1100" dirty="0"/>
              <a:t>But "UNSAFE" Rust…Why?</a:t>
            </a:r>
          </a:p>
          <a:p>
            <a:pPr lvl="1"/>
            <a:r>
              <a:rPr lang="en-GB" sz="1100" dirty="0"/>
              <a:t>Legitimate use cases</a:t>
            </a:r>
          </a:p>
          <a:p>
            <a:pPr lvl="1"/>
            <a:r>
              <a:rPr lang="en-GB" sz="1100" dirty="0"/>
              <a:t>Being cautious…</a:t>
            </a:r>
          </a:p>
          <a:p>
            <a:pPr lvl="1"/>
            <a:r>
              <a:rPr lang="en-GB" sz="1100" dirty="0"/>
              <a:t>Preparation: Lifetimes</a:t>
            </a:r>
          </a:p>
          <a:p>
            <a:pPr lvl="1"/>
            <a:r>
              <a:rPr lang="en-GB" sz="1100" dirty="0"/>
              <a:t>Preparation: Smart Pointer</a:t>
            </a:r>
          </a:p>
          <a:p>
            <a:pPr marL="0" lvl="1" indent="0">
              <a:buNone/>
            </a:pPr>
            <a:r>
              <a:rPr lang="en-GB" sz="1600" dirty="0"/>
              <a:t>Rust Lab #29</a:t>
            </a:r>
          </a:p>
          <a:p>
            <a:pPr lvl="1"/>
            <a:r>
              <a:rPr lang="en-GB" sz="1100" dirty="0"/>
              <a:t>Two New Pointer Types</a:t>
            </a:r>
          </a:p>
          <a:p>
            <a:pPr lvl="1"/>
            <a:r>
              <a:rPr lang="en-GB" sz="1100" dirty="0"/>
              <a:t>Dereferencing </a:t>
            </a:r>
          </a:p>
          <a:p>
            <a:pPr marL="0" lvl="1" indent="0">
              <a:buNone/>
            </a:pPr>
            <a:r>
              <a:rPr lang="en-GB" sz="1600" dirty="0"/>
              <a:t>Rust Lab #30</a:t>
            </a:r>
          </a:p>
          <a:p>
            <a:pPr lvl="1"/>
            <a:r>
              <a:rPr lang="en-US" sz="1100" dirty="0"/>
              <a:t>Unsafe Rust functions</a:t>
            </a:r>
            <a:endParaRPr lang="en-GB" sz="1100" dirty="0"/>
          </a:p>
          <a:p>
            <a:pPr lvl="1"/>
            <a:r>
              <a:rPr lang="en-GB" sz="1100" dirty="0"/>
              <a:t>Interfacing with existing foreign libraries</a:t>
            </a:r>
          </a:p>
          <a:p>
            <a:pPr marL="171450" indent="-171450">
              <a:buFont typeface="Arial" panose="020B0604020202020204" pitchFamily="34" charset="0"/>
              <a:buChar char="•"/>
            </a:pPr>
            <a:r>
              <a:rPr lang="en-GB" sz="1100" dirty="0"/>
              <a:t>Using the FFI through extern: An example</a:t>
            </a:r>
          </a:p>
          <a:p>
            <a:pPr marL="0" lvl="1" indent="0">
              <a:buNone/>
            </a:pPr>
            <a:r>
              <a:rPr lang="en-GB" sz="1600" dirty="0"/>
              <a:t>Rust Lab #31</a:t>
            </a:r>
          </a:p>
          <a:p>
            <a:pPr lvl="1"/>
            <a:r>
              <a:rPr lang="en-GB" sz="1100" dirty="0"/>
              <a:t>Static Variables</a:t>
            </a:r>
          </a:p>
          <a:p>
            <a:pPr lvl="1"/>
            <a:r>
              <a:rPr lang="en-US" sz="1100" dirty="0"/>
              <a:t>Access or Modify a Mutable Static Variable</a:t>
            </a:r>
          </a:p>
          <a:p>
            <a:pPr marL="0" lvl="1" indent="0">
              <a:lnSpc>
                <a:spcPct val="100000"/>
              </a:lnSpc>
              <a:buSzPct val="115000"/>
              <a:buNone/>
            </a:pPr>
            <a:r>
              <a:rPr lang="en-GB" sz="1600" dirty="0"/>
              <a:t>Summary</a:t>
            </a:r>
            <a:endParaRPr lang="en-GB" sz="1100" dirty="0"/>
          </a:p>
          <a:p>
            <a:pPr marL="0" lvl="1" indent="0">
              <a:lnSpc>
                <a:spcPct val="100000"/>
              </a:lnSpc>
              <a:buSzPct val="115000"/>
              <a:buNone/>
            </a:pPr>
            <a:r>
              <a:rPr lang="en-GB" sz="1600" dirty="0"/>
              <a:t>Appendices:</a:t>
            </a:r>
          </a:p>
          <a:p>
            <a:pPr lvl="1"/>
            <a:r>
              <a:rPr lang="en-GB" sz="1100" dirty="0"/>
              <a:t>Pointer Comparison</a:t>
            </a:r>
          </a:p>
          <a:p>
            <a:pPr lvl="1"/>
            <a:r>
              <a:rPr lang="en-GB" sz="1100" dirty="0"/>
              <a:t>Rust Keywords</a:t>
            </a:r>
          </a:p>
        </p:txBody>
      </p:sp>
      <p:sp>
        <p:nvSpPr>
          <p:cNvPr id="8" name="Text Placeholder 7">
            <a:extLst>
              <a:ext uri="{FF2B5EF4-FFF2-40B4-BE49-F238E27FC236}">
                <a16:creationId xmlns:a16="http://schemas.microsoft.com/office/drawing/2014/main" id="{D7486AB7-096E-D04F-B45E-AE79D474F56D}"/>
              </a:ext>
            </a:extLst>
          </p:cNvPr>
          <p:cNvSpPr>
            <a:spLocks noGrp="1"/>
          </p:cNvSpPr>
          <p:nvPr>
            <p:ph type="body" sz="quarter" idx="16"/>
          </p:nvPr>
        </p:nvSpPr>
        <p:spPr>
          <a:xfrm>
            <a:off x="8458200" y="483898"/>
            <a:ext cx="3168497" cy="4647734"/>
          </a:xfrm>
        </p:spPr>
        <p:txBody>
          <a:bodyPr/>
          <a:lstStyle/>
          <a:p>
            <a:r>
              <a:rPr lang="en-US" dirty="0"/>
              <a:t>Learning Outcomes:</a:t>
            </a:r>
          </a:p>
          <a:p>
            <a:pPr lvl="1"/>
            <a:r>
              <a:rPr lang="en-US" sz="1100" dirty="0"/>
              <a:t>Identify legitimate use cases for "unsafe" Rust</a:t>
            </a:r>
          </a:p>
          <a:p>
            <a:pPr lvl="1"/>
            <a:r>
              <a:rPr lang="en-US" sz="1100" dirty="0"/>
              <a:t>Create unsafe blocks in Rust applications and perform operations on the heap</a:t>
            </a:r>
          </a:p>
          <a:p>
            <a:pPr lvl="1"/>
            <a:r>
              <a:rPr lang="en-US" sz="1100" dirty="0"/>
              <a:t>Solve given problems using unsafe Rust techniques</a:t>
            </a:r>
          </a:p>
          <a:p>
            <a:pPr lvl="1"/>
            <a:endParaRPr lang="en-US" sz="1100" dirty="0"/>
          </a:p>
          <a:p>
            <a:pPr marL="171450" indent="-171450">
              <a:buFont typeface="Arial" panose="020B0604020202020204" pitchFamily="34" charset="0"/>
              <a:buChar char="•"/>
            </a:pPr>
            <a:endParaRPr lang="en-US" sz="900" dirty="0"/>
          </a:p>
        </p:txBody>
      </p:sp>
    </p:spTree>
    <p:extLst>
      <p:ext uri="{BB962C8B-B14F-4D97-AF65-F5344CB8AC3E}">
        <p14:creationId xmlns:p14="http://schemas.microsoft.com/office/powerpoint/2010/main" val="2893520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6D91A9-A0C6-B832-F7BD-F81C2CAC3660}"/>
              </a:ext>
            </a:extLst>
          </p:cNvPr>
          <p:cNvSpPr>
            <a:spLocks noGrp="1"/>
          </p:cNvSpPr>
          <p:nvPr>
            <p:ph type="body" sz="quarter" idx="10"/>
          </p:nvPr>
        </p:nvSpPr>
        <p:spPr/>
        <p:txBody>
          <a:bodyPr/>
          <a:lstStyle/>
          <a:p>
            <a:r>
              <a:rPr lang="en-GB" sz="3600" cap="none" dirty="0"/>
              <a:t>Using Box&lt;T&gt; for a heterogenous vector</a:t>
            </a:r>
          </a:p>
        </p:txBody>
      </p:sp>
      <p:sp>
        <p:nvSpPr>
          <p:cNvPr id="3" name="Text Placeholder 2">
            <a:extLst>
              <a:ext uri="{FF2B5EF4-FFF2-40B4-BE49-F238E27FC236}">
                <a16:creationId xmlns:a16="http://schemas.microsoft.com/office/drawing/2014/main" id="{1E9AFA67-4244-E8BA-0223-9312A589F6CC}"/>
              </a:ext>
            </a:extLst>
          </p:cNvPr>
          <p:cNvSpPr>
            <a:spLocks noGrp="1"/>
          </p:cNvSpPr>
          <p:nvPr>
            <p:ph type="body" sz="quarter" idx="15"/>
          </p:nvPr>
        </p:nvSpPr>
        <p:spPr>
          <a:xfrm>
            <a:off x="4710896" y="377710"/>
            <a:ext cx="6910254" cy="4094163"/>
          </a:xfrm>
        </p:spPr>
        <p:txBody>
          <a:bodyPr/>
          <a:lstStyle/>
          <a:p>
            <a:r>
              <a:rPr lang="en-GB" b="1" dirty="0"/>
              <a:t>What are we creating here?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b="1" dirty="0"/>
              <a:t>In this example we've created a vector of Box types.</a:t>
            </a:r>
          </a:p>
          <a:p>
            <a:endParaRPr lang="en-GB" dirty="0"/>
          </a:p>
          <a:p>
            <a:r>
              <a:rPr lang="en-GB" dirty="0"/>
              <a:t>Each box's (pointed to) value is dynamically allocated on the heap.</a:t>
            </a:r>
          </a:p>
          <a:p>
            <a:r>
              <a:rPr lang="en-GB" dirty="0"/>
              <a:t>We can then loop over the vector, which now contains box&lt;T&gt; smart pointers to different data on the heap; a heterogenous list ala Python.</a:t>
            </a:r>
          </a:p>
        </p:txBody>
      </p:sp>
      <p:sp>
        <p:nvSpPr>
          <p:cNvPr id="4" name="TextBox 3">
            <a:extLst>
              <a:ext uri="{FF2B5EF4-FFF2-40B4-BE49-F238E27FC236}">
                <a16:creationId xmlns:a16="http://schemas.microsoft.com/office/drawing/2014/main" id="{3A686294-BFD5-8EF1-49FA-0C0188E6D8F2}"/>
              </a:ext>
            </a:extLst>
          </p:cNvPr>
          <p:cNvSpPr txBox="1"/>
          <p:nvPr/>
        </p:nvSpPr>
        <p:spPr>
          <a:xfrm>
            <a:off x="4710896" y="1040226"/>
            <a:ext cx="6402710" cy="2478478"/>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err="1">
                <a:solidFill>
                  <a:srgbClr val="000000"/>
                </a:solidFill>
                <a:latin typeface="Consolas" panose="020B0609020204030204" pitchFamily="49" charset="0"/>
              </a:rPr>
              <a:t>my_vdata</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err="1">
                <a:solidFill>
                  <a:srgbClr val="000000"/>
                </a:solidFill>
                <a:latin typeface="Consolas" panose="020B0609020204030204" pitchFamily="49" charset="0"/>
              </a:rPr>
              <a:t>Vec</a:t>
            </a:r>
            <a:r>
              <a:rPr lang="en-GB" sz="1400" b="1" dirty="0">
                <a:solidFill>
                  <a:srgbClr val="000000"/>
                </a:solidFill>
                <a:latin typeface="Consolas" panose="020B0609020204030204" pitchFamily="49" charset="0"/>
              </a:rPr>
              <a:t>&lt;</a:t>
            </a:r>
            <a:r>
              <a:rPr lang="en-GB" sz="1400" b="0" dirty="0">
                <a:solidFill>
                  <a:srgbClr val="000000"/>
                </a:solidFill>
                <a:latin typeface="Consolas" panose="020B0609020204030204" pitchFamily="49" charset="0"/>
              </a:rPr>
              <a:t>Box</a:t>
            </a:r>
            <a:r>
              <a:rPr lang="en-GB" sz="1400" b="1" dirty="0">
                <a:solidFill>
                  <a:srgbClr val="000000"/>
                </a:solidFill>
                <a:latin typeface="Consolas" panose="020B0609020204030204" pitchFamily="49" charset="0"/>
              </a:rPr>
              <a:t>&lt;</a:t>
            </a:r>
            <a:r>
              <a:rPr lang="en-GB" sz="1400" b="0" dirty="0" err="1">
                <a:solidFill>
                  <a:srgbClr val="000000"/>
                </a:solidFill>
                <a:latin typeface="Consolas" panose="020B0609020204030204" pitchFamily="49" charset="0"/>
              </a:rPr>
              <a:t>dyn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std</a:t>
            </a:r>
            <a:r>
              <a:rPr lang="en-GB" sz="1400" b="1" dirty="0">
                <a:solidFill>
                  <a:srgbClr val="000000"/>
                </a:solidFill>
                <a:latin typeface="Consolas" panose="020B0609020204030204" pitchFamily="49" charset="0"/>
              </a:rPr>
              <a:t>::</a:t>
            </a:r>
            <a:r>
              <a:rPr lang="en-GB" sz="1400" b="0" dirty="0" err="1">
                <a:solidFill>
                  <a:srgbClr val="000000"/>
                </a:solidFill>
                <a:latin typeface="Consolas" panose="020B0609020204030204" pitchFamily="49" charset="0"/>
              </a:rPr>
              <a:t>fmt</a:t>
            </a:r>
            <a:r>
              <a:rPr lang="en-GB" sz="1400" b="1" dirty="0">
                <a:solidFill>
                  <a:srgbClr val="000000"/>
                </a:solidFill>
                <a:latin typeface="Consolas" panose="020B0609020204030204" pitchFamily="49" charset="0"/>
              </a:rPr>
              <a:t>::</a:t>
            </a:r>
            <a:r>
              <a:rPr lang="en-GB" sz="1400" b="0" dirty="0">
                <a:solidFill>
                  <a:srgbClr val="000000"/>
                </a:solidFill>
                <a:latin typeface="Consolas" panose="020B0609020204030204" pitchFamily="49" charset="0"/>
              </a:rPr>
              <a:t>Debug</a:t>
            </a:r>
            <a:r>
              <a:rPr lang="en-GB" sz="1400" b="1" dirty="0">
                <a:solidFill>
                  <a:srgbClr val="000000"/>
                </a:solidFill>
                <a:latin typeface="Consolas" panose="020B0609020204030204" pitchFamily="49" charset="0"/>
              </a:rPr>
              <a:t>&gt;&gt;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err="1">
                <a:solidFill>
                  <a:srgbClr val="7F7F00"/>
                </a:solidFill>
                <a:latin typeface="Consolas" panose="020B0609020204030204" pitchFamily="49" charset="0"/>
              </a:rPr>
              <a:t>vec</a:t>
            </a:r>
            <a:r>
              <a:rPr lang="en-GB" sz="1400" b="0" dirty="0">
                <a:solidFill>
                  <a:srgbClr val="7F7F00"/>
                </a:solidFill>
                <a:latin typeface="Consolas" panose="020B0609020204030204" pitchFamily="49" charset="0"/>
              </a:rPr>
              <a:t>!</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Box</a:t>
            </a:r>
            <a:r>
              <a:rPr lang="en-GB" sz="1400" b="1" dirty="0">
                <a:solidFill>
                  <a:srgbClr val="000000"/>
                </a:solidFill>
                <a:latin typeface="Consolas" panose="020B0609020204030204" pitchFamily="49" charset="0"/>
              </a:rPr>
              <a:t>::</a:t>
            </a:r>
            <a:r>
              <a:rPr lang="en-GB" sz="1400" b="0" dirty="0">
                <a:solidFill>
                  <a:srgbClr val="000000"/>
                </a:solidFill>
                <a:latin typeface="Consolas" panose="020B0609020204030204" pitchFamily="49" charset="0"/>
              </a:rPr>
              <a:t>new</a:t>
            </a:r>
            <a:r>
              <a:rPr lang="en-GB" sz="1400" b="1" dirty="0">
                <a:solidFill>
                  <a:srgbClr val="000000"/>
                </a:solidFill>
                <a:latin typeface="Consolas" panose="020B0609020204030204" pitchFamily="49" charset="0"/>
              </a:rPr>
              <a:t>(</a:t>
            </a:r>
            <a:r>
              <a:rPr lang="en-GB" sz="1400" b="0" dirty="0">
                <a:solidFill>
                  <a:srgbClr val="7F007F"/>
                </a:solidFill>
                <a:latin typeface="Consolas" panose="020B0609020204030204" pitchFamily="49" charset="0"/>
              </a:rPr>
              <a:t>"192.168.1.18"</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Box</a:t>
            </a:r>
            <a:r>
              <a:rPr lang="en-GB" sz="1400" b="1" dirty="0">
                <a:solidFill>
                  <a:srgbClr val="000000"/>
                </a:solidFill>
                <a:latin typeface="Consolas" panose="020B0609020204030204" pitchFamily="49" charset="0"/>
              </a:rPr>
              <a:t>::</a:t>
            </a:r>
            <a:r>
              <a:rPr lang="en-GB" sz="1400" b="0" dirty="0">
                <a:solidFill>
                  <a:srgbClr val="000000"/>
                </a:solidFill>
                <a:latin typeface="Consolas" panose="020B0609020204030204" pitchFamily="49" charset="0"/>
              </a:rPr>
              <a:t>new</a:t>
            </a:r>
            <a:r>
              <a:rPr lang="en-GB" sz="1400" b="1" dirty="0">
                <a:solidFill>
                  <a:srgbClr val="000000"/>
                </a:solidFill>
                <a:latin typeface="Consolas" panose="020B0609020204030204" pitchFamily="49" charset="0"/>
              </a:rPr>
              <a:t>(</a:t>
            </a:r>
            <a:r>
              <a:rPr lang="en-GB" sz="1400" b="0" dirty="0">
                <a:solidFill>
                  <a:srgbClr val="007F7F"/>
                </a:solidFill>
                <a:latin typeface="Consolas" panose="020B0609020204030204" pitchFamily="49" charset="0"/>
              </a:rPr>
              <a:t>80</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0" dirty="0">
                <a:solidFill>
                  <a:srgbClr val="000000"/>
                </a:solidFill>
                <a:latin typeface="Consolas" panose="020B0609020204030204" pitchFamily="49" charset="0"/>
              </a:rPr>
              <a:t>Box</a:t>
            </a:r>
            <a:r>
              <a:rPr lang="en-US" sz="1400" b="1" dirty="0">
                <a:solidFill>
                  <a:srgbClr val="000000"/>
                </a:solidFill>
                <a:latin typeface="Consolas" panose="020B0609020204030204" pitchFamily="49" charset="0"/>
              </a:rPr>
              <a:t>::</a:t>
            </a:r>
            <a:r>
              <a:rPr lang="en-US" sz="1400" b="0" dirty="0">
                <a:solidFill>
                  <a:srgbClr val="000000"/>
                </a:solidFill>
                <a:latin typeface="Consolas" panose="020B0609020204030204" pitchFamily="49" charset="0"/>
              </a:rPr>
              <a:t>new</a:t>
            </a:r>
            <a:r>
              <a:rPr lang="en-US" sz="1400" b="1" dirty="0">
                <a:solidFill>
                  <a:srgbClr val="000000"/>
                </a:solidFill>
                <a:latin typeface="Consolas" panose="020B0609020204030204" pitchFamily="49" charset="0"/>
              </a:rPr>
              <a:t>(</a:t>
            </a:r>
            <a:r>
              <a:rPr lang="en-US" sz="1400" b="0" dirty="0" err="1">
                <a:solidFill>
                  <a:srgbClr val="7F7F00"/>
                </a:solidFill>
                <a:latin typeface="Consolas" panose="020B0609020204030204" pitchFamily="49" charset="0"/>
              </a:rPr>
              <a:t>vec</a:t>
            </a:r>
            <a:r>
              <a:rPr lang="en-US" sz="1400" b="0" dirty="0">
                <a:solidFill>
                  <a:srgbClr val="7F7F00"/>
                </a:solidFill>
                <a:latin typeface="Consolas" panose="020B0609020204030204" pitchFamily="49" charset="0"/>
              </a:rPr>
              <a:t>!</a:t>
            </a:r>
            <a:r>
              <a:rPr lang="en-US" sz="1400" b="1" dirty="0">
                <a:solidFill>
                  <a:srgbClr val="000000"/>
                </a:solidFill>
                <a:latin typeface="Consolas" panose="020B0609020204030204" pitchFamily="49" charset="0"/>
              </a:rPr>
              <a:t>[</a:t>
            </a:r>
            <a:r>
              <a:rPr lang="en-US" sz="1400" b="0" dirty="0">
                <a:solidFill>
                  <a:srgbClr val="7F007F"/>
                </a:solidFill>
                <a:latin typeface="Consolas" panose="020B0609020204030204" pitchFamily="49" charset="0"/>
              </a:rPr>
              <a:t>"GET"</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7F007F"/>
                </a:solidFill>
                <a:latin typeface="Consolas" panose="020B0609020204030204" pitchFamily="49" charset="0"/>
              </a:rPr>
              <a:t>"POST"</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7F007F"/>
                </a:solidFill>
                <a:latin typeface="Consolas" panose="020B0609020204030204" pitchFamily="49" charset="0"/>
              </a:rPr>
              <a:t>"PUT"</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for</a:t>
            </a:r>
            <a:r>
              <a:rPr lang="en-US" sz="1400" b="0" dirty="0">
                <a:solidFill>
                  <a:srgbClr val="808080"/>
                </a:solidFill>
                <a:latin typeface="Consolas" panose="020B0609020204030204" pitchFamily="49" charset="0"/>
              </a:rPr>
              <a:t> </a:t>
            </a:r>
            <a:r>
              <a:rPr lang="en-US" sz="1400" b="0" dirty="0">
                <a:solidFill>
                  <a:srgbClr val="000000"/>
                </a:solidFill>
                <a:latin typeface="Consolas" panose="020B0609020204030204" pitchFamily="49" charset="0"/>
              </a:rPr>
              <a:t>item</a:t>
            </a:r>
            <a:r>
              <a:rPr lang="en-US" sz="1400" b="0" dirty="0">
                <a:solidFill>
                  <a:srgbClr val="808080"/>
                </a:solidFill>
                <a:latin typeface="Consolas" panose="020B0609020204030204" pitchFamily="49" charset="0"/>
              </a:rPr>
              <a:t> </a:t>
            </a:r>
            <a:r>
              <a:rPr lang="en-US" sz="1400" b="1" dirty="0">
                <a:solidFill>
                  <a:srgbClr val="00007F"/>
                </a:solidFill>
                <a:latin typeface="Consolas" panose="020B0609020204030204" pitchFamily="49" charset="0"/>
              </a:rPr>
              <a:t>in</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&amp;</a:t>
            </a:r>
            <a:r>
              <a:rPr lang="en-US" sz="1400" b="0" dirty="0" err="1">
                <a:solidFill>
                  <a:srgbClr val="000000"/>
                </a:solidFill>
                <a:latin typeface="Consolas" panose="020B0609020204030204" pitchFamily="49" charset="0"/>
              </a:rPr>
              <a:t>my_vdata</a:t>
            </a:r>
            <a:r>
              <a:rPr lang="en-US" sz="1400" b="0" dirty="0">
                <a:solidFill>
                  <a:srgbClr val="808080"/>
                </a:solidFill>
                <a:latin typeface="Consolas" panose="020B0609020204030204" pitchFamily="49" charset="0"/>
              </a:rPr>
              <a:t> </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0" dirty="0" err="1">
                <a:solidFill>
                  <a:srgbClr val="7F7F00"/>
                </a:solidFill>
                <a:latin typeface="Consolas" panose="020B0609020204030204" pitchFamily="49" charset="0"/>
              </a:rPr>
              <a:t>println</a:t>
            </a:r>
            <a:r>
              <a:rPr lang="en-GB" sz="1400" b="0" dirty="0">
                <a:solidFill>
                  <a:srgbClr val="7F7F00"/>
                </a:solidFill>
                <a:latin typeface="Consolas" panose="020B0609020204030204" pitchFamily="49" charset="0"/>
              </a:rPr>
              <a:t>!</a:t>
            </a:r>
            <a:r>
              <a:rPr lang="en-GB" sz="1400" b="1" dirty="0">
                <a:solidFill>
                  <a:srgbClr val="000000"/>
                </a:solidFill>
                <a:latin typeface="Consolas" panose="020B0609020204030204" pitchFamily="49" charset="0"/>
              </a:rPr>
              <a:t>(</a:t>
            </a:r>
            <a:r>
              <a:rPr lang="en-GB" sz="1400" b="0" dirty="0">
                <a:solidFill>
                  <a:srgbClr val="7F007F"/>
                </a:solidFill>
                <a:latin typeface="Consolas" panose="020B0609020204030204" pitchFamily="49" charset="0"/>
              </a:rPr>
              <a:t>"{:?}"</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item</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CF941C63-560D-C918-3E1C-AF04938E5373}"/>
              </a:ext>
            </a:extLst>
          </p:cNvPr>
          <p:cNvSpPr txBox="1"/>
          <p:nvPr/>
        </p:nvSpPr>
        <p:spPr>
          <a:xfrm>
            <a:off x="9264367" y="3275111"/>
            <a:ext cx="2356783" cy="738664"/>
          </a:xfrm>
          <a:prstGeom prst="rect">
            <a:avLst/>
          </a:prstGeom>
          <a:solidFill>
            <a:srgbClr val="000000"/>
          </a:solidFill>
        </p:spPr>
        <p:txBody>
          <a:bodyPr wrap="square">
            <a:spAutoFit/>
          </a:bodyPr>
          <a:lstStyle/>
          <a:p>
            <a:r>
              <a:rPr lang="en-US" sz="1400" dirty="0">
                <a:solidFill>
                  <a:schemeClr val="bg1"/>
                </a:solidFill>
                <a:latin typeface="Consolas" panose="020B0609020204030204" pitchFamily="49" charset="0"/>
              </a:rPr>
              <a:t>"192.168.1.18"</a:t>
            </a:r>
          </a:p>
          <a:p>
            <a:r>
              <a:rPr lang="en-US" sz="1400" dirty="0">
                <a:solidFill>
                  <a:schemeClr val="bg1"/>
                </a:solidFill>
                <a:latin typeface="Consolas" panose="020B0609020204030204" pitchFamily="49" charset="0"/>
              </a:rPr>
              <a:t>80</a:t>
            </a:r>
          </a:p>
          <a:p>
            <a:r>
              <a:rPr lang="en-US" sz="1400" dirty="0">
                <a:solidFill>
                  <a:schemeClr val="bg1"/>
                </a:solidFill>
                <a:latin typeface="Consolas" panose="020B0609020204030204" pitchFamily="49" charset="0"/>
              </a:rPr>
              <a:t>["GET", "POST", "PUT"]</a:t>
            </a:r>
            <a:endParaRPr lang="en-GB" sz="1400"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DE84C804-95E2-F44D-C860-458FC99E98E8}"/>
              </a:ext>
            </a:extLst>
          </p:cNvPr>
          <p:cNvSpPr txBox="1"/>
          <p:nvPr/>
        </p:nvSpPr>
        <p:spPr>
          <a:xfrm>
            <a:off x="8066178" y="3272519"/>
            <a:ext cx="1198189" cy="307777"/>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7" name="Picture 2" descr="Rust Programming language Logo Machine learning Haskell, crab, animals ...">
            <a:extLst>
              <a:ext uri="{FF2B5EF4-FFF2-40B4-BE49-F238E27FC236}">
                <a16:creationId xmlns:a16="http://schemas.microsoft.com/office/drawing/2014/main" id="{62EC0369-E564-4B6A-67D4-15BDC6B567F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13606" y="1047733"/>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26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C09A-BAA6-48A5-BF63-47DC150A5C16}"/>
              </a:ext>
            </a:extLst>
          </p:cNvPr>
          <p:cNvSpPr>
            <a:spLocks noGrp="1"/>
          </p:cNvSpPr>
          <p:nvPr>
            <p:ph type="ctrTitle"/>
          </p:nvPr>
        </p:nvSpPr>
        <p:spPr/>
        <p:txBody>
          <a:bodyPr/>
          <a:lstStyle/>
          <a:p>
            <a:r>
              <a:rPr lang="en-GB" dirty="0"/>
              <a:t>C to Rust Lab #29</a:t>
            </a:r>
          </a:p>
        </p:txBody>
      </p:sp>
      <p:sp>
        <p:nvSpPr>
          <p:cNvPr id="3" name="Content Placeholder 2">
            <a:extLst>
              <a:ext uri="{FF2B5EF4-FFF2-40B4-BE49-F238E27FC236}">
                <a16:creationId xmlns:a16="http://schemas.microsoft.com/office/drawing/2014/main" id="{6BAAA23F-90CD-42D3-A6E6-628D636D8E60}"/>
              </a:ext>
            </a:extLst>
          </p:cNvPr>
          <p:cNvSpPr>
            <a:spLocks noGrp="1"/>
          </p:cNvSpPr>
          <p:nvPr>
            <p:ph sz="quarter" idx="10"/>
          </p:nvPr>
        </p:nvSpPr>
        <p:spPr/>
        <p:txBody>
          <a:bodyPr/>
          <a:lstStyle/>
          <a:p>
            <a:r>
              <a:rPr lang="en-GB" dirty="0"/>
              <a:t>Box&lt;T&gt;</a:t>
            </a:r>
          </a:p>
          <a:p>
            <a:endParaRPr lang="en-GB" dirty="0"/>
          </a:p>
        </p:txBody>
      </p:sp>
    </p:spTree>
    <p:extLst>
      <p:ext uri="{BB962C8B-B14F-4D97-AF65-F5344CB8AC3E}">
        <p14:creationId xmlns:p14="http://schemas.microsoft.com/office/powerpoint/2010/main" val="62501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1930E-1CD6-4AEA-B3B8-9265415294C5}"/>
              </a:ext>
            </a:extLst>
          </p:cNvPr>
          <p:cNvSpPr>
            <a:spLocks noGrp="1"/>
          </p:cNvSpPr>
          <p:nvPr>
            <p:ph type="body" sz="quarter" idx="10"/>
          </p:nvPr>
        </p:nvSpPr>
        <p:spPr/>
        <p:txBody>
          <a:bodyPr/>
          <a:lstStyle/>
          <a:p>
            <a:r>
              <a:rPr lang="en-GB" sz="4000" cap="none" dirty="0"/>
              <a:t>Two New Pointer Types</a:t>
            </a:r>
          </a:p>
        </p:txBody>
      </p:sp>
      <p:sp>
        <p:nvSpPr>
          <p:cNvPr id="3" name="Text Placeholder 2">
            <a:extLst>
              <a:ext uri="{FF2B5EF4-FFF2-40B4-BE49-F238E27FC236}">
                <a16:creationId xmlns:a16="http://schemas.microsoft.com/office/drawing/2014/main" id="{3F56CB33-DE9F-4B6F-8036-C8290164C4EC}"/>
              </a:ext>
            </a:extLst>
          </p:cNvPr>
          <p:cNvSpPr>
            <a:spLocks noGrp="1"/>
          </p:cNvSpPr>
          <p:nvPr>
            <p:ph type="body" sz="quarter" idx="15"/>
          </p:nvPr>
        </p:nvSpPr>
        <p:spPr>
          <a:xfrm>
            <a:off x="4722812" y="464159"/>
            <a:ext cx="7084403" cy="4094163"/>
          </a:xfrm>
        </p:spPr>
        <p:txBody>
          <a:bodyPr/>
          <a:lstStyle/>
          <a:p>
            <a:r>
              <a:rPr lang="en-GB" b="1" dirty="0"/>
              <a:t>Unsafe Rust requires the addition of two new pointer types, complementing the references and smart pointers already seen:</a:t>
            </a:r>
          </a:p>
          <a:p>
            <a:endParaRPr lang="en-GB" b="1" dirty="0"/>
          </a:p>
          <a:p>
            <a:r>
              <a:rPr lang="en-GB" b="1" u="sng" dirty="0"/>
              <a:t>Raw</a:t>
            </a:r>
            <a:r>
              <a:rPr lang="en-GB" b="1" dirty="0"/>
              <a:t> pointers:      </a:t>
            </a:r>
            <a:r>
              <a:rPr lang="en-GB" b="1" dirty="0">
                <a:latin typeface="Consolas" panose="020B0609020204030204" pitchFamily="49" charset="0"/>
              </a:rPr>
              <a:t>*</a:t>
            </a:r>
            <a:r>
              <a:rPr lang="en-GB" b="1" baseline="30000" dirty="0">
                <a:latin typeface="Consolas" panose="020B0609020204030204" pitchFamily="49" charset="0"/>
              </a:rPr>
              <a:t>^</a:t>
            </a:r>
            <a:r>
              <a:rPr lang="en-GB" b="1" dirty="0" err="1">
                <a:solidFill>
                  <a:srgbClr val="0070C0"/>
                </a:solidFill>
                <a:latin typeface="Consolas" panose="020B0609020204030204" pitchFamily="49" charset="0"/>
              </a:rPr>
              <a:t>const</a:t>
            </a:r>
            <a:r>
              <a:rPr lang="en-GB" b="1" dirty="0">
                <a:latin typeface="Consolas" panose="020B0609020204030204" pitchFamily="49" charset="0"/>
              </a:rPr>
              <a:t> T    and    *</a:t>
            </a:r>
            <a:r>
              <a:rPr lang="en-GB" b="1" baseline="30000" dirty="0">
                <a:latin typeface="Consolas" panose="020B0609020204030204" pitchFamily="49" charset="0"/>
              </a:rPr>
              <a:t>^</a:t>
            </a:r>
            <a:r>
              <a:rPr lang="en-GB" b="1" dirty="0">
                <a:solidFill>
                  <a:srgbClr val="0070C0"/>
                </a:solidFill>
                <a:latin typeface="Consolas" panose="020B0609020204030204" pitchFamily="49" charset="0"/>
              </a:rPr>
              <a:t>mut</a:t>
            </a:r>
            <a:r>
              <a:rPr lang="en-GB" b="1" dirty="0">
                <a:latin typeface="Consolas" panose="020B0609020204030204" pitchFamily="49" charset="0"/>
              </a:rPr>
              <a:t> T</a:t>
            </a:r>
          </a:p>
          <a:p>
            <a:endParaRPr lang="en-GB" b="1" dirty="0">
              <a:latin typeface="Consolas" panose="020B0609020204030204" pitchFamily="49" charset="0"/>
            </a:endParaRPr>
          </a:p>
          <a:p>
            <a:endParaRPr lang="en-GB" b="1" dirty="0">
              <a:latin typeface="Consolas" panose="020B0609020204030204" pitchFamily="49" charset="0"/>
            </a:endParaRPr>
          </a:p>
          <a:p>
            <a:endParaRPr lang="en-GB" b="1" dirty="0">
              <a:latin typeface="Consolas" panose="020B0609020204030204" pitchFamily="49" charset="0"/>
            </a:endParaRPr>
          </a:p>
          <a:p>
            <a:endParaRPr lang="en-GB" b="1" dirty="0">
              <a:latin typeface="Consolas" panose="020B0609020204030204" pitchFamily="49" charset="0"/>
            </a:endParaRPr>
          </a:p>
          <a:p>
            <a:endParaRPr lang="en-GB" b="1" dirty="0">
              <a:latin typeface="Consolas" panose="020B0609020204030204" pitchFamily="49" charset="0"/>
            </a:endParaRPr>
          </a:p>
          <a:p>
            <a:endParaRPr lang="en-GB" b="1" dirty="0">
              <a:latin typeface="Consolas" panose="020B0609020204030204" pitchFamily="49" charset="0"/>
            </a:endParaRPr>
          </a:p>
          <a:p>
            <a:endParaRPr lang="en-GB" b="1" dirty="0">
              <a:latin typeface="Consolas" panose="020B0609020204030204" pitchFamily="49" charset="0"/>
            </a:endParaRPr>
          </a:p>
          <a:p>
            <a:endParaRPr lang="en-GB" b="1" dirty="0">
              <a:latin typeface="Consolas" panose="020B0609020204030204" pitchFamily="49" charset="0"/>
            </a:endParaRPr>
          </a:p>
          <a:p>
            <a:r>
              <a:rPr lang="en-GB" dirty="0">
                <a:latin typeface="+mn-lt"/>
              </a:rPr>
              <a:t>This </a:t>
            </a:r>
            <a:r>
              <a:rPr lang="en-GB" b="1" dirty="0">
                <a:latin typeface="+mn-lt"/>
              </a:rPr>
              <a:t>will</a:t>
            </a:r>
            <a:r>
              <a:rPr lang="en-GB" dirty="0">
                <a:latin typeface="+mn-lt"/>
              </a:rPr>
              <a:t> compile but will give </a:t>
            </a:r>
            <a:r>
              <a:rPr lang="en-GB" b="1" dirty="0">
                <a:latin typeface="+mn-lt"/>
              </a:rPr>
              <a:t>warnings</a:t>
            </a:r>
            <a:r>
              <a:rPr lang="en-GB" dirty="0">
                <a:latin typeface="+mn-lt"/>
              </a:rPr>
              <a:t> as the two raw pointers are </a:t>
            </a:r>
            <a:r>
              <a:rPr lang="en-GB" b="1" dirty="0">
                <a:latin typeface="+mn-lt"/>
              </a:rPr>
              <a:t>unused</a:t>
            </a:r>
            <a:r>
              <a:rPr lang="en-GB" dirty="0">
                <a:latin typeface="+mn-lt"/>
              </a:rPr>
              <a:t> - which is –very- intentional here!</a:t>
            </a:r>
          </a:p>
          <a:p>
            <a:endParaRPr lang="en-GB" b="1" dirty="0"/>
          </a:p>
        </p:txBody>
      </p:sp>
      <p:sp>
        <p:nvSpPr>
          <p:cNvPr id="23" name="TextBox 22">
            <a:extLst>
              <a:ext uri="{FF2B5EF4-FFF2-40B4-BE49-F238E27FC236}">
                <a16:creationId xmlns:a16="http://schemas.microsoft.com/office/drawing/2014/main" id="{5D34F519-96CA-4C32-9718-98039C521F29}"/>
              </a:ext>
            </a:extLst>
          </p:cNvPr>
          <p:cNvSpPr txBox="1"/>
          <p:nvPr/>
        </p:nvSpPr>
        <p:spPr>
          <a:xfrm>
            <a:off x="4722812" y="2156012"/>
            <a:ext cx="6380617" cy="1834963"/>
          </a:xfrm>
          <a:prstGeom prst="rect">
            <a:avLst/>
          </a:prstGeom>
          <a:solidFill>
            <a:schemeClr val="tx1">
              <a:lumMod val="10000"/>
              <a:lumOff val="90000"/>
            </a:schemeClr>
          </a:solidFill>
        </p:spPr>
        <p:txBody>
          <a:bodyPr vert="horz" wrap="square" lIns="0" tIns="0" rIns="0" bIns="0" rtlCol="0" anchor="t" anchorCtr="0">
            <a:normAutofit/>
          </a:bodyPr>
          <a:lstStyle/>
          <a:p>
            <a:pPr algn="l"/>
            <a:r>
              <a:rPr lang="en-GB" sz="1600" dirty="0" err="1">
                <a:solidFill>
                  <a:srgbClr val="0070C0"/>
                </a:solidFill>
                <a:latin typeface="Consolas" panose="020B0609020204030204" pitchFamily="49" charset="0"/>
              </a:rPr>
              <a:t>fn</a:t>
            </a:r>
            <a:r>
              <a:rPr lang="en-GB" sz="1600" dirty="0">
                <a:latin typeface="Consolas" panose="020B0609020204030204" pitchFamily="49" charset="0"/>
              </a:rPr>
              <a:t> main() {</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a:t>
            </a:r>
            <a:r>
              <a:rPr lang="en-GB" sz="1600" dirty="0" err="1">
                <a:latin typeface="Consolas" panose="020B0609020204030204" pitchFamily="49" charset="0"/>
              </a:rPr>
              <a:t>mynum</a:t>
            </a:r>
            <a:r>
              <a:rPr lang="en-GB" sz="1600" dirty="0">
                <a:latin typeface="Consolas" panose="020B0609020204030204" pitchFamily="49" charset="0"/>
              </a:rPr>
              <a:t> = 10;</a:t>
            </a:r>
          </a:p>
          <a:p>
            <a:pPr algn="l"/>
            <a:r>
              <a:rPr lang="en-GB" sz="1600" dirty="0">
                <a:latin typeface="Consolas" panose="020B0609020204030204" pitchFamily="49" charset="0"/>
              </a:rPr>
              <a:t>   </a:t>
            </a:r>
          </a:p>
          <a:p>
            <a:pPr algn="l"/>
            <a:r>
              <a:rPr lang="en-GB" sz="1600" dirty="0">
                <a:solidFill>
                  <a:srgbClr val="00B050"/>
                </a:solidFill>
                <a:latin typeface="Consolas" panose="020B0609020204030204" pitchFamily="49" charset="0"/>
              </a:rPr>
              <a:t>   //creation of two raw pointers...in safe mode!</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r1 = &amp;</a:t>
            </a:r>
            <a:r>
              <a:rPr lang="en-GB" sz="1600" dirty="0" err="1">
                <a:latin typeface="Consolas" panose="020B0609020204030204" pitchFamily="49" charset="0"/>
              </a:rPr>
              <a:t>mynum</a:t>
            </a:r>
            <a:r>
              <a:rPr lang="en-GB" sz="1600" dirty="0">
                <a:latin typeface="Consolas" panose="020B0609020204030204" pitchFamily="49" charset="0"/>
              </a:rPr>
              <a:t> </a:t>
            </a:r>
            <a:r>
              <a:rPr lang="en-GB" sz="1600"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err="1">
                <a:solidFill>
                  <a:srgbClr val="0070C0"/>
                </a:solidFill>
                <a:latin typeface="Consolas" panose="020B0609020204030204" pitchFamily="49" charset="0"/>
              </a:rPr>
              <a:t>const</a:t>
            </a:r>
            <a:r>
              <a:rPr lang="en-GB" sz="1600" dirty="0">
                <a:latin typeface="Consolas" panose="020B0609020204030204" pitchFamily="49" charset="0"/>
              </a:rPr>
              <a:t> i32;</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r2 = &amp;</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a:t>
            </a:r>
            <a:r>
              <a:rPr lang="en-GB" sz="1600" dirty="0" err="1">
                <a:latin typeface="Consolas" panose="020B0609020204030204" pitchFamily="49" charset="0"/>
              </a:rPr>
              <a:t>mynum</a:t>
            </a:r>
            <a:r>
              <a:rPr lang="en-GB" sz="1600" dirty="0">
                <a:latin typeface="Consolas" panose="020B0609020204030204" pitchFamily="49" charset="0"/>
              </a:rPr>
              <a:t> </a:t>
            </a:r>
            <a:r>
              <a:rPr lang="en-GB" sz="1600"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i32;</a:t>
            </a:r>
          </a:p>
          <a:p>
            <a:pPr algn="l"/>
            <a:r>
              <a:rPr lang="en-GB" sz="1600" dirty="0">
                <a:latin typeface="Consolas" panose="020B0609020204030204" pitchFamily="49" charset="0"/>
              </a:rPr>
              <a:t>}</a:t>
            </a:r>
          </a:p>
        </p:txBody>
      </p:sp>
      <p:pic>
        <p:nvPicPr>
          <p:cNvPr id="4" name="Picture 2" descr="Rust Programming language Logo Machine learning Haskell, crab, animals ...">
            <a:extLst>
              <a:ext uri="{FF2B5EF4-FFF2-40B4-BE49-F238E27FC236}">
                <a16:creationId xmlns:a16="http://schemas.microsoft.com/office/drawing/2014/main" id="{E5E1EC10-26B2-5454-93AE-022E2445313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201550" y="2156012"/>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3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6942A9-6D9E-4DF3-4E31-B2B13E0F3E5C}"/>
              </a:ext>
            </a:extLst>
          </p:cNvPr>
          <p:cNvSpPr>
            <a:spLocks noGrp="1"/>
          </p:cNvSpPr>
          <p:nvPr>
            <p:ph type="body" sz="quarter" idx="10"/>
          </p:nvPr>
        </p:nvSpPr>
        <p:spPr/>
        <p:txBody>
          <a:bodyPr/>
          <a:lstStyle/>
          <a:p>
            <a:r>
              <a:rPr lang="en-GB" sz="4000" cap="none" dirty="0"/>
              <a:t>Helpful pointer comparison</a:t>
            </a:r>
          </a:p>
        </p:txBody>
      </p:sp>
      <p:sp>
        <p:nvSpPr>
          <p:cNvPr id="3" name="Text Placeholder 2">
            <a:extLst>
              <a:ext uri="{FF2B5EF4-FFF2-40B4-BE49-F238E27FC236}">
                <a16:creationId xmlns:a16="http://schemas.microsoft.com/office/drawing/2014/main" id="{1A7DCA67-0F50-E83F-C1C3-8764AB55713B}"/>
              </a:ext>
            </a:extLst>
          </p:cNvPr>
          <p:cNvSpPr>
            <a:spLocks noGrp="1"/>
          </p:cNvSpPr>
          <p:nvPr>
            <p:ph type="body" sz="quarter" idx="15"/>
          </p:nvPr>
        </p:nvSpPr>
        <p:spPr>
          <a:xfrm>
            <a:off x="4504241" y="266699"/>
            <a:ext cx="7411533" cy="622747"/>
          </a:xfrm>
        </p:spPr>
        <p:txBody>
          <a:bodyPr/>
          <a:lstStyle/>
          <a:p>
            <a:r>
              <a:rPr lang="en-GB" dirty="0"/>
              <a:t>A table of comparison showing different memory safe features and their support when using different pointer types in Rust</a:t>
            </a:r>
          </a:p>
        </p:txBody>
      </p:sp>
      <p:graphicFrame>
        <p:nvGraphicFramePr>
          <p:cNvPr id="16" name="Table 15">
            <a:extLst>
              <a:ext uri="{FF2B5EF4-FFF2-40B4-BE49-F238E27FC236}">
                <a16:creationId xmlns:a16="http://schemas.microsoft.com/office/drawing/2014/main" id="{62682BB3-9681-DD06-5B38-318BFF121FFC}"/>
              </a:ext>
            </a:extLst>
          </p:cNvPr>
          <p:cNvGraphicFramePr>
            <a:graphicFrameLocks noGrp="1"/>
          </p:cNvGraphicFramePr>
          <p:nvPr>
            <p:extLst>
              <p:ext uri="{D42A27DB-BD31-4B8C-83A1-F6EECF244321}">
                <p14:modId xmlns:p14="http://schemas.microsoft.com/office/powerpoint/2010/main" val="140228625"/>
              </p:ext>
            </p:extLst>
          </p:nvPr>
        </p:nvGraphicFramePr>
        <p:xfrm>
          <a:off x="4504240" y="1248332"/>
          <a:ext cx="7411535" cy="5127855"/>
        </p:xfrm>
        <a:graphic>
          <a:graphicData uri="http://schemas.openxmlformats.org/drawingml/2006/table">
            <a:tbl>
              <a:tblPr/>
              <a:tblGrid>
                <a:gridCol w="2134685">
                  <a:extLst>
                    <a:ext uri="{9D8B030D-6E8A-4147-A177-3AD203B41FA5}">
                      <a16:colId xmlns:a16="http://schemas.microsoft.com/office/drawing/2014/main" val="3004296434"/>
                    </a:ext>
                  </a:extLst>
                </a:gridCol>
                <a:gridCol w="1758950">
                  <a:extLst>
                    <a:ext uri="{9D8B030D-6E8A-4147-A177-3AD203B41FA5}">
                      <a16:colId xmlns:a16="http://schemas.microsoft.com/office/drawing/2014/main" val="2783717660"/>
                    </a:ext>
                  </a:extLst>
                </a:gridCol>
                <a:gridCol w="1758950">
                  <a:extLst>
                    <a:ext uri="{9D8B030D-6E8A-4147-A177-3AD203B41FA5}">
                      <a16:colId xmlns:a16="http://schemas.microsoft.com/office/drawing/2014/main" val="201381472"/>
                    </a:ext>
                  </a:extLst>
                </a:gridCol>
                <a:gridCol w="1758950">
                  <a:extLst>
                    <a:ext uri="{9D8B030D-6E8A-4147-A177-3AD203B41FA5}">
                      <a16:colId xmlns:a16="http://schemas.microsoft.com/office/drawing/2014/main" val="605907375"/>
                    </a:ext>
                  </a:extLst>
                </a:gridCol>
              </a:tblGrid>
              <a:tr h="565380">
                <a:tc gridSpan="4">
                  <a:txBody>
                    <a:bodyPr/>
                    <a:lstStyle/>
                    <a:p>
                      <a:pPr algn="ctr"/>
                      <a:r>
                        <a:rPr lang="en-GB" sz="1600" b="1" i="0" u="none" strike="noStrike" cap="none" spc="0" baseline="0" dirty="0">
                          <a:ln>
                            <a:noFill/>
                          </a:ln>
                          <a:solidFill>
                            <a:schemeClr val="bg1"/>
                          </a:solidFill>
                          <a:uFillTx/>
                          <a:latin typeface="+mn-lt"/>
                          <a:ea typeface="+mn-ea"/>
                          <a:cs typeface="+mn-cs"/>
                          <a:sym typeface="Segoe UI"/>
                        </a:rPr>
                        <a:t>Rust Pointer types</a:t>
                      </a:r>
                    </a:p>
                  </a:txBody>
                  <a:tcPr marL="95250" marR="76200" marT="142875"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96694401"/>
                  </a:ext>
                </a:extLst>
              </a:tr>
              <a:tr h="912495">
                <a:tc>
                  <a:txBody>
                    <a:bodyPr/>
                    <a:lstStyle/>
                    <a:p>
                      <a:pPr algn="ctr"/>
                      <a:r>
                        <a:rPr lang="en-GB" sz="1400" b="1" dirty="0">
                          <a:solidFill>
                            <a:srgbClr val="000000"/>
                          </a:solidFill>
                          <a:effectLst/>
                          <a:latin typeface="+mn-lt"/>
                          <a:cs typeface="Consolas" panose="020B0609020204030204" pitchFamily="49" charset="0"/>
                        </a:rPr>
                        <a:t>Memory Safety Feature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algn="ctr"/>
                      <a:r>
                        <a:rPr lang="en-GB" sz="1400" b="1" dirty="0">
                          <a:solidFill>
                            <a:srgbClr val="000000"/>
                          </a:solidFill>
                          <a:effectLst/>
                          <a:latin typeface="+mn-lt"/>
                          <a:cs typeface="Consolas" panose="020B0609020204030204" pitchFamily="49" charset="0"/>
                        </a:rPr>
                        <a:t>Reference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400" b="1" dirty="0" err="1">
                          <a:solidFill>
                            <a:srgbClr val="000000"/>
                          </a:solidFill>
                          <a:effectLst/>
                          <a:latin typeface="+mn-lt"/>
                          <a:cs typeface="Consolas" panose="020B0609020204030204" pitchFamily="49" charset="0"/>
                        </a:rPr>
                        <a:t>SmartPointer</a:t>
                      </a:r>
                      <a:endParaRPr lang="en-GB" sz="1400" b="1" dirty="0">
                        <a:solidFill>
                          <a:srgbClr val="000000"/>
                        </a:solidFill>
                        <a:effectLst/>
                        <a:latin typeface="+mn-lt"/>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400" b="1" dirty="0">
                          <a:solidFill>
                            <a:srgbClr val="000000"/>
                          </a:solidFill>
                          <a:effectLst/>
                          <a:latin typeface="+mn-lt"/>
                          <a:cs typeface="Consolas" panose="020B0609020204030204" pitchFamily="49" charset="0"/>
                        </a:rPr>
                        <a:t>Raw Pointer</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6252449"/>
                  </a:ext>
                </a:extLst>
              </a:tr>
              <a:tr h="912495">
                <a:tc>
                  <a:txBody>
                    <a:bodyPr/>
                    <a:lstStyle/>
                    <a:p>
                      <a:pPr algn="ctr"/>
                      <a:r>
                        <a:rPr lang="en-GB" sz="1400" b="1" dirty="0">
                          <a:solidFill>
                            <a:srgbClr val="000000"/>
                          </a:solidFill>
                          <a:effectLst/>
                          <a:latin typeface="+mn-lt"/>
                          <a:cs typeface="Consolas" panose="020B0609020204030204" pitchFamily="49" charset="0"/>
                        </a:rPr>
                        <a:t>Borrowing rules may be ignored*</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583506"/>
                  </a:ext>
                </a:extLst>
              </a:tr>
              <a:tr h="912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solidFill>
                            <a:srgbClr val="000000"/>
                          </a:solidFill>
                          <a:effectLst/>
                          <a:latin typeface="+mn-lt"/>
                          <a:cs typeface="Consolas" panose="020B0609020204030204" pitchFamily="49" charset="0"/>
                        </a:rPr>
                        <a:t>Guaranteed to point to valid memory</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0161946"/>
                  </a:ext>
                </a:extLst>
              </a:tr>
              <a:tr h="912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solidFill>
                            <a:srgbClr val="000000"/>
                          </a:solidFill>
                          <a:effectLst/>
                          <a:latin typeface="+mn-lt"/>
                          <a:cs typeface="Consolas" panose="020B0609020204030204" pitchFamily="49" charset="0"/>
                        </a:rPr>
                        <a:t>Implements automatic garbage collection</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0683538"/>
                  </a:ext>
                </a:extLst>
              </a:tr>
              <a:tr h="912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solidFill>
                            <a:srgbClr val="000000"/>
                          </a:solidFill>
                          <a:effectLst/>
                          <a:latin typeface="+mn-lt"/>
                          <a:cs typeface="Consolas" panose="020B0609020204030204" pitchFamily="49" charset="0"/>
                        </a:rPr>
                        <a:t>May be null</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390037"/>
                  </a:ext>
                </a:extLst>
              </a:tr>
            </a:tbl>
          </a:graphicData>
        </a:graphic>
      </p:graphicFrame>
      <p:pic>
        <p:nvPicPr>
          <p:cNvPr id="18" name="Graphic 17" descr="Badge Cross with solid fill">
            <a:extLst>
              <a:ext uri="{FF2B5EF4-FFF2-40B4-BE49-F238E27FC236}">
                <a16:creationId xmlns:a16="http://schemas.microsoft.com/office/drawing/2014/main" id="{5F97E09F-26EB-1268-B12D-82F829EF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9000" y="2895600"/>
            <a:ext cx="609600" cy="609600"/>
          </a:xfrm>
          <a:prstGeom prst="rect">
            <a:avLst/>
          </a:prstGeom>
        </p:spPr>
      </p:pic>
      <p:pic>
        <p:nvPicPr>
          <p:cNvPr id="20" name="Graphic 19" descr="Badge Cross with solid fill">
            <a:extLst>
              <a:ext uri="{FF2B5EF4-FFF2-40B4-BE49-F238E27FC236}">
                <a16:creationId xmlns:a16="http://schemas.microsoft.com/office/drawing/2014/main" id="{0300E24C-DCE9-97E0-14DF-0D32D8792D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7787" y="5634385"/>
            <a:ext cx="609600" cy="609600"/>
          </a:xfrm>
          <a:prstGeom prst="rect">
            <a:avLst/>
          </a:prstGeom>
        </p:spPr>
      </p:pic>
      <p:pic>
        <p:nvPicPr>
          <p:cNvPr id="21" name="Graphic 20" descr="Badge Cross with solid fill">
            <a:extLst>
              <a:ext uri="{FF2B5EF4-FFF2-40B4-BE49-F238E27FC236}">
                <a16:creationId xmlns:a16="http://schemas.microsoft.com/office/drawing/2014/main" id="{1B1DAA01-666C-683A-C72F-C4541C2DD9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96575" y="3797182"/>
            <a:ext cx="609600" cy="609600"/>
          </a:xfrm>
          <a:prstGeom prst="rect">
            <a:avLst/>
          </a:prstGeom>
        </p:spPr>
      </p:pic>
      <p:pic>
        <p:nvPicPr>
          <p:cNvPr id="22" name="Graphic 21" descr="Badge Cross with solid fill">
            <a:extLst>
              <a:ext uri="{FF2B5EF4-FFF2-40B4-BE49-F238E27FC236}">
                <a16:creationId xmlns:a16="http://schemas.microsoft.com/office/drawing/2014/main" id="{89740725-7F47-DC0F-18E6-AF26FB2F5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7787" y="2895600"/>
            <a:ext cx="609600" cy="609600"/>
          </a:xfrm>
          <a:prstGeom prst="rect">
            <a:avLst/>
          </a:prstGeom>
        </p:spPr>
      </p:pic>
      <p:pic>
        <p:nvPicPr>
          <p:cNvPr id="23" name="Graphic 22" descr="Badge Cross with solid fill">
            <a:extLst>
              <a:ext uri="{FF2B5EF4-FFF2-40B4-BE49-F238E27FC236}">
                <a16:creationId xmlns:a16="http://schemas.microsoft.com/office/drawing/2014/main" id="{F214E7E9-8061-D704-DE3C-146D57FC9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9000" y="5650880"/>
            <a:ext cx="609600" cy="609600"/>
          </a:xfrm>
          <a:prstGeom prst="rect">
            <a:avLst/>
          </a:prstGeom>
        </p:spPr>
      </p:pic>
      <p:pic>
        <p:nvPicPr>
          <p:cNvPr id="24" name="Graphic 23" descr="Badge Cross with solid fill">
            <a:extLst>
              <a:ext uri="{FF2B5EF4-FFF2-40B4-BE49-F238E27FC236}">
                <a16:creationId xmlns:a16="http://schemas.microsoft.com/office/drawing/2014/main" id="{84832D79-30D0-6516-E1D6-0A1333C3AA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96575" y="4714995"/>
            <a:ext cx="609600" cy="609600"/>
          </a:xfrm>
          <a:prstGeom prst="rect">
            <a:avLst/>
          </a:prstGeom>
        </p:spPr>
      </p:pic>
      <p:pic>
        <p:nvPicPr>
          <p:cNvPr id="28" name="Graphic 27" descr="Shield Tick with solid fill">
            <a:extLst>
              <a:ext uri="{FF2B5EF4-FFF2-40B4-BE49-F238E27FC236}">
                <a16:creationId xmlns:a16="http://schemas.microsoft.com/office/drawing/2014/main" id="{21CAC157-FCAA-EEFB-F6D9-C2B674823A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39000" y="3797182"/>
            <a:ext cx="609600" cy="609600"/>
          </a:xfrm>
          <a:prstGeom prst="rect">
            <a:avLst/>
          </a:prstGeom>
        </p:spPr>
      </p:pic>
      <p:pic>
        <p:nvPicPr>
          <p:cNvPr id="29" name="Graphic 28" descr="Shield Tick with solid fill">
            <a:extLst>
              <a:ext uri="{FF2B5EF4-FFF2-40B4-BE49-F238E27FC236}">
                <a16:creationId xmlns:a16="http://schemas.microsoft.com/office/drawing/2014/main" id="{E2268172-FE32-AFF9-5E60-E15D97F430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39000" y="4749298"/>
            <a:ext cx="609600" cy="609600"/>
          </a:xfrm>
          <a:prstGeom prst="rect">
            <a:avLst/>
          </a:prstGeom>
        </p:spPr>
      </p:pic>
      <p:pic>
        <p:nvPicPr>
          <p:cNvPr id="30" name="Graphic 29" descr="Shield Tick with solid fill">
            <a:extLst>
              <a:ext uri="{FF2B5EF4-FFF2-40B4-BE49-F238E27FC236}">
                <a16:creationId xmlns:a16="http://schemas.microsoft.com/office/drawing/2014/main" id="{B343DF16-7FD8-A5CC-3434-94BBFAD89D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67787" y="4749298"/>
            <a:ext cx="609600" cy="609600"/>
          </a:xfrm>
          <a:prstGeom prst="rect">
            <a:avLst/>
          </a:prstGeom>
        </p:spPr>
      </p:pic>
      <p:pic>
        <p:nvPicPr>
          <p:cNvPr id="32" name="Graphic 31" descr="Shield Tick with solid fill">
            <a:extLst>
              <a:ext uri="{FF2B5EF4-FFF2-40B4-BE49-F238E27FC236}">
                <a16:creationId xmlns:a16="http://schemas.microsoft.com/office/drawing/2014/main" id="{3325DEDC-D440-0145-06FA-9EBB3A2F8A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96574" y="2895600"/>
            <a:ext cx="609600" cy="609600"/>
          </a:xfrm>
          <a:prstGeom prst="rect">
            <a:avLst/>
          </a:prstGeom>
        </p:spPr>
      </p:pic>
      <p:pic>
        <p:nvPicPr>
          <p:cNvPr id="33" name="Graphic 32" descr="Shield Tick with solid fill">
            <a:extLst>
              <a:ext uri="{FF2B5EF4-FFF2-40B4-BE49-F238E27FC236}">
                <a16:creationId xmlns:a16="http://schemas.microsoft.com/office/drawing/2014/main" id="{0042E994-CE52-5547-49DE-F8069F39BE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96575" y="5602883"/>
            <a:ext cx="609600" cy="609600"/>
          </a:xfrm>
          <a:prstGeom prst="rect">
            <a:avLst/>
          </a:prstGeom>
        </p:spPr>
      </p:pic>
      <p:pic>
        <p:nvPicPr>
          <p:cNvPr id="34" name="Graphic 33" descr="Shield Tick with solid fill">
            <a:extLst>
              <a:ext uri="{FF2B5EF4-FFF2-40B4-BE49-F238E27FC236}">
                <a16:creationId xmlns:a16="http://schemas.microsoft.com/office/drawing/2014/main" id="{A3FEE743-0350-AFFB-2A99-D50CADB8DA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67787" y="3780687"/>
            <a:ext cx="609600" cy="609600"/>
          </a:xfrm>
          <a:prstGeom prst="rect">
            <a:avLst/>
          </a:prstGeom>
        </p:spPr>
      </p:pic>
    </p:spTree>
    <p:extLst>
      <p:ext uri="{BB962C8B-B14F-4D97-AF65-F5344CB8AC3E}">
        <p14:creationId xmlns:p14="http://schemas.microsoft.com/office/powerpoint/2010/main" val="681103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2FBD08-6305-F7E2-FB7F-EFC5C51FCCF8}"/>
              </a:ext>
            </a:extLst>
          </p:cNvPr>
          <p:cNvSpPr>
            <a:spLocks noGrp="1"/>
          </p:cNvSpPr>
          <p:nvPr>
            <p:ph type="body" sz="quarter" idx="10"/>
          </p:nvPr>
        </p:nvSpPr>
        <p:spPr/>
        <p:txBody>
          <a:bodyPr/>
          <a:lstStyle/>
          <a:p>
            <a:r>
              <a:rPr lang="en-GB" sz="3200" cap="none" dirty="0"/>
              <a:t>Dereferencing</a:t>
            </a:r>
            <a:r>
              <a:rPr lang="en-GB" sz="4400" cap="none" dirty="0"/>
              <a:t> – 1st attempt</a:t>
            </a:r>
          </a:p>
        </p:txBody>
      </p:sp>
      <p:sp>
        <p:nvSpPr>
          <p:cNvPr id="3" name="Text Placeholder 2">
            <a:extLst>
              <a:ext uri="{FF2B5EF4-FFF2-40B4-BE49-F238E27FC236}">
                <a16:creationId xmlns:a16="http://schemas.microsoft.com/office/drawing/2014/main" id="{C97E57A7-5C5C-4EC2-C812-D17CCEE9BD7D}"/>
              </a:ext>
            </a:extLst>
          </p:cNvPr>
          <p:cNvSpPr>
            <a:spLocks noGrp="1"/>
          </p:cNvSpPr>
          <p:nvPr>
            <p:ph type="body" sz="quarter" idx="15"/>
          </p:nvPr>
        </p:nvSpPr>
        <p:spPr>
          <a:xfrm>
            <a:off x="4688222" y="387458"/>
            <a:ext cx="7118994" cy="3879742"/>
          </a:xfrm>
        </p:spPr>
        <p:txBody>
          <a:bodyPr/>
          <a:lstStyle/>
          <a:p>
            <a:r>
              <a:rPr lang="en-GB" b="1" dirty="0"/>
              <a:t>Let's modify the existing code to try to dereference the two pointers to access their values…</a:t>
            </a:r>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This will </a:t>
            </a:r>
            <a:r>
              <a:rPr lang="en-GB" b="1" u="sng" dirty="0"/>
              <a:t>not</a:t>
            </a:r>
            <a:r>
              <a:rPr lang="en-GB" b="1" dirty="0"/>
              <a:t> compile as the dereference of the two raw pointers cannot (absolutely) be assumed as "safe".</a:t>
            </a:r>
          </a:p>
          <a:p>
            <a:endParaRPr lang="en-GB" dirty="0"/>
          </a:p>
        </p:txBody>
      </p:sp>
      <p:sp>
        <p:nvSpPr>
          <p:cNvPr id="4" name="TextBox 3">
            <a:extLst>
              <a:ext uri="{FF2B5EF4-FFF2-40B4-BE49-F238E27FC236}">
                <a16:creationId xmlns:a16="http://schemas.microsoft.com/office/drawing/2014/main" id="{A338B516-1324-1876-8C8B-68E92BC1A574}"/>
              </a:ext>
            </a:extLst>
          </p:cNvPr>
          <p:cNvSpPr txBox="1"/>
          <p:nvPr/>
        </p:nvSpPr>
        <p:spPr>
          <a:xfrm>
            <a:off x="4688222" y="1041587"/>
            <a:ext cx="6380617" cy="2139763"/>
          </a:xfrm>
          <a:prstGeom prst="rect">
            <a:avLst/>
          </a:prstGeom>
          <a:solidFill>
            <a:schemeClr val="tx1">
              <a:lumMod val="10000"/>
              <a:lumOff val="90000"/>
            </a:schemeClr>
          </a:solidFill>
        </p:spPr>
        <p:txBody>
          <a:bodyPr vert="horz" wrap="square" lIns="0" tIns="0" rIns="0" bIns="0" rtlCol="0" anchor="t" anchorCtr="0">
            <a:normAutofit fontScale="92500" lnSpcReduction="20000"/>
          </a:bodyPr>
          <a:lstStyle/>
          <a:p>
            <a:pPr algn="l"/>
            <a:r>
              <a:rPr lang="en-GB" sz="1600" dirty="0" err="1">
                <a:solidFill>
                  <a:srgbClr val="0070C0"/>
                </a:solidFill>
                <a:latin typeface="Consolas" panose="020B0609020204030204" pitchFamily="49" charset="0"/>
              </a:rPr>
              <a:t>fn</a:t>
            </a:r>
            <a:r>
              <a:rPr lang="en-GB" sz="1600" dirty="0">
                <a:latin typeface="Consolas" panose="020B0609020204030204" pitchFamily="49" charset="0"/>
              </a:rPr>
              <a:t> main() {</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a:t>
            </a:r>
            <a:r>
              <a:rPr lang="en-GB" sz="1600" dirty="0" err="1">
                <a:latin typeface="Consolas" panose="020B0609020204030204" pitchFamily="49" charset="0"/>
              </a:rPr>
              <a:t>mynum</a:t>
            </a:r>
            <a:r>
              <a:rPr lang="en-GB" sz="1600" dirty="0">
                <a:latin typeface="Consolas" panose="020B0609020204030204" pitchFamily="49" charset="0"/>
              </a:rPr>
              <a:t> = 10;</a:t>
            </a:r>
          </a:p>
          <a:p>
            <a:pPr algn="l"/>
            <a:r>
              <a:rPr lang="en-GB" sz="1600" dirty="0">
                <a:latin typeface="Consolas" panose="020B0609020204030204" pitchFamily="49" charset="0"/>
              </a:rPr>
              <a:t>   </a:t>
            </a:r>
          </a:p>
          <a:p>
            <a:pPr algn="l"/>
            <a:r>
              <a:rPr lang="en-GB" sz="1600" dirty="0">
                <a:solidFill>
                  <a:srgbClr val="00B050"/>
                </a:solidFill>
                <a:latin typeface="Consolas" panose="020B0609020204030204" pitchFamily="49" charset="0"/>
              </a:rPr>
              <a:t>   //creation of two raw pointers...in safe mode!</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r1 = &amp;</a:t>
            </a:r>
            <a:r>
              <a:rPr lang="en-GB" sz="1600" dirty="0" err="1">
                <a:latin typeface="Consolas" panose="020B0609020204030204" pitchFamily="49" charset="0"/>
              </a:rPr>
              <a:t>mynum</a:t>
            </a:r>
            <a:r>
              <a:rPr lang="en-GB" sz="1600" dirty="0">
                <a:latin typeface="Consolas" panose="020B0609020204030204" pitchFamily="49" charset="0"/>
              </a:rPr>
              <a:t> </a:t>
            </a:r>
            <a:r>
              <a:rPr lang="en-GB" sz="1600"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err="1">
                <a:solidFill>
                  <a:srgbClr val="0070C0"/>
                </a:solidFill>
                <a:latin typeface="Consolas" panose="020B0609020204030204" pitchFamily="49" charset="0"/>
              </a:rPr>
              <a:t>const</a:t>
            </a:r>
            <a:r>
              <a:rPr lang="en-GB" sz="1600" dirty="0">
                <a:latin typeface="Consolas" panose="020B0609020204030204" pitchFamily="49" charset="0"/>
              </a:rPr>
              <a:t> i32;</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r2 = &amp;</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a:t>
            </a:r>
            <a:r>
              <a:rPr lang="en-GB" sz="1600" dirty="0" err="1">
                <a:latin typeface="Consolas" panose="020B0609020204030204" pitchFamily="49" charset="0"/>
              </a:rPr>
              <a:t>mynum</a:t>
            </a:r>
            <a:r>
              <a:rPr lang="en-GB" sz="1600" dirty="0">
                <a:latin typeface="Consolas" panose="020B0609020204030204" pitchFamily="49" charset="0"/>
              </a:rPr>
              <a:t> </a:t>
            </a:r>
            <a:r>
              <a:rPr lang="en-GB" sz="1600"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i32;</a:t>
            </a:r>
          </a:p>
          <a:p>
            <a:pPr algn="l"/>
            <a:endParaRPr lang="en-GB" sz="1600" dirty="0">
              <a:latin typeface="Consolas" panose="020B0609020204030204" pitchFamily="49" charset="0"/>
            </a:endParaRPr>
          </a:p>
          <a:p>
            <a:pPr algn="l"/>
            <a:r>
              <a:rPr lang="pt-BR" sz="1600" dirty="0">
                <a:latin typeface="Consolas" panose="020B0609020204030204" pitchFamily="49" charset="0"/>
              </a:rPr>
              <a:t>   </a:t>
            </a:r>
            <a:r>
              <a:rPr lang="pt-BR" sz="1600" dirty="0">
                <a:solidFill>
                  <a:srgbClr val="00B050"/>
                </a:solidFill>
                <a:latin typeface="Consolas" panose="020B0609020204030204" pitchFamily="49" charset="0"/>
              </a:rPr>
              <a:t>println!</a:t>
            </a:r>
            <a:r>
              <a:rPr lang="pt-BR" sz="1600" dirty="0">
                <a:latin typeface="Consolas" panose="020B0609020204030204" pitchFamily="49" charset="0"/>
              </a:rPr>
              <a:t>(</a:t>
            </a:r>
            <a:r>
              <a:rPr lang="pt-BR" sz="1600" dirty="0">
                <a:solidFill>
                  <a:srgbClr val="7030A0"/>
                </a:solidFill>
                <a:latin typeface="Consolas" panose="020B0609020204030204" pitchFamily="49" charset="0"/>
              </a:rPr>
              <a:t>"mynum is {}"</a:t>
            </a:r>
            <a:r>
              <a:rPr lang="pt-BR" sz="1600" dirty="0">
                <a:latin typeface="Consolas" panose="020B0609020204030204" pitchFamily="49" charset="0"/>
              </a:rPr>
              <a:t>, mynum);</a:t>
            </a:r>
          </a:p>
          <a:p>
            <a:pPr algn="l"/>
            <a:r>
              <a:rPr lang="pt-BR" sz="1600" dirty="0">
                <a:latin typeface="Consolas" panose="020B0609020204030204" pitchFamily="49" charset="0"/>
              </a:rPr>
              <a:t>   </a:t>
            </a:r>
            <a:r>
              <a:rPr lang="pt-BR" sz="1600" dirty="0">
                <a:solidFill>
                  <a:srgbClr val="00B050"/>
                </a:solidFill>
                <a:latin typeface="Consolas" panose="020B0609020204030204" pitchFamily="49" charset="0"/>
              </a:rPr>
              <a:t>println!</a:t>
            </a:r>
            <a:r>
              <a:rPr lang="pt-BR" sz="1600" dirty="0">
                <a:latin typeface="Consolas" panose="020B0609020204030204" pitchFamily="49" charset="0"/>
              </a:rPr>
              <a:t>(</a:t>
            </a:r>
            <a:r>
              <a:rPr lang="pt-BR" sz="1600" dirty="0">
                <a:solidFill>
                  <a:srgbClr val="7030A0"/>
                </a:solidFill>
                <a:latin typeface="Consolas" panose="020B0609020204030204" pitchFamily="49" charset="0"/>
              </a:rPr>
              <a:t>"r1 is {:p}: {}"</a:t>
            </a:r>
            <a:r>
              <a:rPr lang="pt-BR" sz="1600" dirty="0">
                <a:latin typeface="Consolas" panose="020B0609020204030204" pitchFamily="49" charset="0"/>
              </a:rPr>
              <a:t>, r1, </a:t>
            </a:r>
            <a:r>
              <a:rPr lang="pt-BR" sz="1600" dirty="0">
                <a:highlight>
                  <a:srgbClr val="FFFF00"/>
                </a:highlight>
                <a:latin typeface="Consolas" panose="020B0609020204030204" pitchFamily="49" charset="0"/>
              </a:rPr>
              <a:t>*r1</a:t>
            </a:r>
            <a:r>
              <a:rPr lang="pt-BR" sz="1600" dirty="0">
                <a:latin typeface="Consolas" panose="020B0609020204030204" pitchFamily="49" charset="0"/>
              </a:rPr>
              <a:t>);</a:t>
            </a:r>
          </a:p>
          <a:p>
            <a:pPr algn="l"/>
            <a:r>
              <a:rPr lang="pt-BR" sz="1600" dirty="0">
                <a:latin typeface="Consolas" panose="020B0609020204030204" pitchFamily="49" charset="0"/>
              </a:rPr>
              <a:t>   </a:t>
            </a:r>
            <a:r>
              <a:rPr lang="pt-BR" sz="1600" dirty="0">
                <a:solidFill>
                  <a:srgbClr val="00B050"/>
                </a:solidFill>
                <a:latin typeface="Consolas" panose="020B0609020204030204" pitchFamily="49" charset="0"/>
              </a:rPr>
              <a:t>println!</a:t>
            </a:r>
            <a:r>
              <a:rPr lang="pt-BR" sz="1600" dirty="0">
                <a:latin typeface="Consolas" panose="020B0609020204030204" pitchFamily="49" charset="0"/>
              </a:rPr>
              <a:t>(</a:t>
            </a:r>
            <a:r>
              <a:rPr lang="pt-BR" sz="1600" dirty="0">
                <a:solidFill>
                  <a:srgbClr val="7030A0"/>
                </a:solidFill>
                <a:latin typeface="Consolas" panose="020B0609020204030204" pitchFamily="49" charset="0"/>
              </a:rPr>
              <a:t>"r2 is {:p}: {}"</a:t>
            </a:r>
            <a:r>
              <a:rPr lang="pt-BR" sz="1600" dirty="0">
                <a:latin typeface="Consolas" panose="020B0609020204030204" pitchFamily="49" charset="0"/>
              </a:rPr>
              <a:t>, r2, </a:t>
            </a:r>
            <a:r>
              <a:rPr lang="pt-BR" sz="1600" dirty="0">
                <a:highlight>
                  <a:srgbClr val="FFFF00"/>
                </a:highlight>
                <a:latin typeface="Consolas" panose="020B0609020204030204" pitchFamily="49" charset="0"/>
              </a:rPr>
              <a:t>*r2</a:t>
            </a:r>
            <a:r>
              <a:rPr lang="pt-BR" sz="1600" dirty="0">
                <a:latin typeface="Consolas" panose="020B0609020204030204" pitchFamily="49" charset="0"/>
              </a:rPr>
              <a:t>);</a:t>
            </a:r>
            <a:endParaRPr lang="en-GB" sz="1600" dirty="0">
              <a:latin typeface="Consolas" panose="020B0609020204030204" pitchFamily="49" charset="0"/>
            </a:endParaRPr>
          </a:p>
          <a:p>
            <a:pPr algn="l"/>
            <a:r>
              <a:rPr lang="en-GB" sz="1600" dirty="0">
                <a:latin typeface="Consolas" panose="020B0609020204030204" pitchFamily="49" charset="0"/>
              </a:rPr>
              <a:t>}</a:t>
            </a:r>
          </a:p>
        </p:txBody>
      </p:sp>
      <p:sp>
        <p:nvSpPr>
          <p:cNvPr id="7" name="TextBox 6">
            <a:extLst>
              <a:ext uri="{FF2B5EF4-FFF2-40B4-BE49-F238E27FC236}">
                <a16:creationId xmlns:a16="http://schemas.microsoft.com/office/drawing/2014/main" id="{C95BCDFB-820C-7CBE-6F33-4541BE416770}"/>
              </a:ext>
            </a:extLst>
          </p:cNvPr>
          <p:cNvSpPr txBox="1"/>
          <p:nvPr/>
        </p:nvSpPr>
        <p:spPr>
          <a:xfrm>
            <a:off x="4688222" y="4044166"/>
            <a:ext cx="6844648" cy="1754326"/>
          </a:xfrm>
          <a:prstGeom prst="rect">
            <a:avLst/>
          </a:prstGeom>
          <a:solidFill>
            <a:srgbClr val="000000"/>
          </a:solidFill>
        </p:spPr>
        <p:txBody>
          <a:bodyPr wrap="square">
            <a:spAutoFit/>
          </a:bodyPr>
          <a:lstStyle/>
          <a:p>
            <a:r>
              <a:rPr lang="en-GB" sz="1200" dirty="0">
                <a:solidFill>
                  <a:srgbClr val="C00000"/>
                </a:solidFill>
                <a:latin typeface="Consolas" panose="020B0609020204030204" pitchFamily="49" charset="0"/>
              </a:rPr>
              <a:t>error[E0133]: </a:t>
            </a:r>
            <a:r>
              <a:rPr lang="en-GB" sz="1200" dirty="0">
                <a:solidFill>
                  <a:schemeClr val="bg1"/>
                </a:solidFill>
                <a:latin typeface="Consolas" panose="020B0609020204030204" pitchFamily="49" charset="0"/>
              </a:rPr>
              <a:t>dereference of raw pointer is unsafe and requires unsafe function or block</a:t>
            </a:r>
          </a:p>
          <a:p>
            <a:r>
              <a:rPr lang="en-GB" sz="1200" dirty="0">
                <a:solidFill>
                  <a:schemeClr val="bg1"/>
                </a:solidFill>
                <a:latin typeface="Consolas" panose="020B0609020204030204" pitchFamily="49" charset="0"/>
              </a:rPr>
              <a:t> </a:t>
            </a:r>
            <a:r>
              <a:rPr lang="en-GB" sz="1200" dirty="0">
                <a:solidFill>
                  <a:srgbClr val="20D3FF"/>
                </a:solidFill>
                <a:latin typeface="Consolas" panose="020B0609020204030204" pitchFamily="49" charset="0"/>
              </a:rPr>
              <a:t>--&gt;</a:t>
            </a:r>
            <a:r>
              <a:rPr lang="en-GB" sz="1200" dirty="0">
                <a:solidFill>
                  <a:schemeClr val="bg1"/>
                </a:solidFill>
                <a:latin typeface="Consolas" panose="020B0609020204030204" pitchFamily="49" charset="0"/>
              </a:rPr>
              <a:t> rustraw1.rs:9:38</a:t>
            </a:r>
          </a:p>
          <a:p>
            <a:r>
              <a:rPr lang="en-GB" sz="1200" dirty="0">
                <a:solidFill>
                  <a:schemeClr val="bg1"/>
                </a:solidFill>
                <a:latin typeface="Consolas" panose="020B0609020204030204" pitchFamily="49" charset="0"/>
              </a:rPr>
              <a:t> </a:t>
            </a:r>
            <a:r>
              <a:rPr lang="en-GB" sz="1200" dirty="0">
                <a:solidFill>
                  <a:srgbClr val="20D3FF"/>
                </a:solidFill>
                <a:latin typeface="Consolas" panose="020B0609020204030204" pitchFamily="49" charset="0"/>
              </a:rPr>
              <a:t> |</a:t>
            </a:r>
          </a:p>
          <a:p>
            <a:r>
              <a:rPr lang="en-GB" sz="1200" dirty="0">
                <a:solidFill>
                  <a:srgbClr val="20D3FF"/>
                </a:solidFill>
                <a:latin typeface="Consolas" panose="020B0609020204030204" pitchFamily="49" charset="0"/>
              </a:rPr>
              <a:t>9 |    </a:t>
            </a:r>
            <a:r>
              <a:rPr lang="en-GB" sz="1200" dirty="0" err="1">
                <a:solidFill>
                  <a:schemeClr val="bg1"/>
                </a:solidFill>
                <a:latin typeface="Consolas" panose="020B0609020204030204" pitchFamily="49" charset="0"/>
              </a:rPr>
              <a:t>println</a:t>
            </a:r>
            <a:r>
              <a:rPr lang="en-GB" sz="1200" dirty="0">
                <a:solidFill>
                  <a:schemeClr val="bg1"/>
                </a:solidFill>
                <a:latin typeface="Consolas" panose="020B0609020204030204" pitchFamily="49" charset="0"/>
              </a:rPr>
              <a:t>!("r1 is {:p}: {:#?}", r1, *r1);</a:t>
            </a:r>
          </a:p>
          <a:p>
            <a:r>
              <a:rPr lang="en-GB" sz="1200" dirty="0">
                <a:solidFill>
                  <a:schemeClr val="bg1"/>
                </a:solidFill>
                <a:latin typeface="Consolas" panose="020B0609020204030204" pitchFamily="49" charset="0"/>
              </a:rPr>
              <a:t>  </a:t>
            </a:r>
            <a:r>
              <a:rPr lang="en-GB" sz="1200" dirty="0">
                <a:solidFill>
                  <a:srgbClr val="20D3FF"/>
                </a:solidFill>
                <a:latin typeface="Consolas" panose="020B0609020204030204" pitchFamily="49" charset="0"/>
              </a:rPr>
              <a:t>|</a:t>
            </a:r>
            <a:r>
              <a:rPr lang="en-GB" sz="1200" dirty="0">
                <a:solidFill>
                  <a:schemeClr val="bg1"/>
                </a:solidFill>
                <a:latin typeface="Consolas" panose="020B0609020204030204" pitchFamily="49" charset="0"/>
              </a:rPr>
              <a:t>                                      </a:t>
            </a:r>
            <a:r>
              <a:rPr lang="en-GB" sz="1200" dirty="0">
                <a:solidFill>
                  <a:srgbClr val="C00000"/>
                </a:solidFill>
                <a:latin typeface="Consolas" panose="020B0609020204030204" pitchFamily="49" charset="0"/>
              </a:rPr>
              <a:t>^^^ dereference of raw pointer</a:t>
            </a:r>
          </a:p>
          <a:p>
            <a:r>
              <a:rPr lang="en-GB" sz="1200" dirty="0">
                <a:solidFill>
                  <a:srgbClr val="20D3FF"/>
                </a:solidFill>
                <a:latin typeface="Consolas" panose="020B0609020204030204" pitchFamily="49" charset="0"/>
              </a:rPr>
              <a:t>  |</a:t>
            </a:r>
          </a:p>
          <a:p>
            <a:r>
              <a:rPr lang="en-GB" sz="1200" dirty="0">
                <a:solidFill>
                  <a:schemeClr val="bg1"/>
                </a:solidFill>
                <a:latin typeface="Consolas" panose="020B0609020204030204" pitchFamily="49" charset="0"/>
              </a:rPr>
              <a:t>  </a:t>
            </a:r>
            <a:r>
              <a:rPr lang="en-GB" sz="1200" dirty="0">
                <a:solidFill>
                  <a:srgbClr val="20D3FF"/>
                </a:solidFill>
                <a:latin typeface="Consolas" panose="020B0609020204030204" pitchFamily="49" charset="0"/>
              </a:rPr>
              <a:t>=</a:t>
            </a:r>
            <a:r>
              <a:rPr lang="en-GB" sz="1200" dirty="0">
                <a:solidFill>
                  <a:schemeClr val="bg1"/>
                </a:solidFill>
                <a:latin typeface="Consolas" panose="020B0609020204030204" pitchFamily="49" charset="0"/>
              </a:rPr>
              <a:t> note: raw pointers may be null, dangling or unaligned; they can violate aliasing rules and cause data races: all of these are undefined </a:t>
            </a:r>
            <a:r>
              <a:rPr lang="en-GB" sz="1200" dirty="0" err="1">
                <a:solidFill>
                  <a:schemeClr val="bg1"/>
                </a:solidFill>
                <a:latin typeface="Consolas" panose="020B0609020204030204" pitchFamily="49" charset="0"/>
              </a:rPr>
              <a:t>behavior</a:t>
            </a:r>
            <a:endParaRPr lang="en-GB" sz="1200" dirty="0">
              <a:solidFill>
                <a:schemeClr val="bg1"/>
              </a:solidFill>
              <a:latin typeface="Consolas" panose="020B0609020204030204" pitchFamily="49" charset="0"/>
            </a:endParaRPr>
          </a:p>
        </p:txBody>
      </p:sp>
      <p:pic>
        <p:nvPicPr>
          <p:cNvPr id="6" name="Picture 2" descr="Rust Programming language Logo Machine learning Haskell, crab, animals ...">
            <a:extLst>
              <a:ext uri="{FF2B5EF4-FFF2-40B4-BE49-F238E27FC236}">
                <a16:creationId xmlns:a16="http://schemas.microsoft.com/office/drawing/2014/main" id="{A4F93FB5-D425-6345-22FA-3CD214913E4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84255" y="1041587"/>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848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2FBD08-6305-F7E2-FB7F-EFC5C51FCCF8}"/>
              </a:ext>
            </a:extLst>
          </p:cNvPr>
          <p:cNvSpPr>
            <a:spLocks noGrp="1"/>
          </p:cNvSpPr>
          <p:nvPr>
            <p:ph type="body" sz="quarter" idx="10"/>
          </p:nvPr>
        </p:nvSpPr>
        <p:spPr/>
        <p:txBody>
          <a:bodyPr/>
          <a:lstStyle/>
          <a:p>
            <a:r>
              <a:rPr lang="en-GB" sz="3200" cap="none" dirty="0"/>
              <a:t>Dereferencing – 2nd attempt</a:t>
            </a:r>
          </a:p>
        </p:txBody>
      </p:sp>
      <p:sp>
        <p:nvSpPr>
          <p:cNvPr id="3" name="Text Placeholder 2">
            <a:extLst>
              <a:ext uri="{FF2B5EF4-FFF2-40B4-BE49-F238E27FC236}">
                <a16:creationId xmlns:a16="http://schemas.microsoft.com/office/drawing/2014/main" id="{C97E57A7-5C5C-4EC2-C812-D17CCEE9BD7D}"/>
              </a:ext>
            </a:extLst>
          </p:cNvPr>
          <p:cNvSpPr>
            <a:spLocks noGrp="1"/>
          </p:cNvSpPr>
          <p:nvPr>
            <p:ph type="body" sz="quarter" idx="15"/>
          </p:nvPr>
        </p:nvSpPr>
        <p:spPr>
          <a:xfrm>
            <a:off x="4688222" y="387458"/>
            <a:ext cx="7118994" cy="3879742"/>
          </a:xfrm>
        </p:spPr>
        <p:txBody>
          <a:bodyPr/>
          <a:lstStyle/>
          <a:p>
            <a:r>
              <a:rPr lang="en-GB" b="1" dirty="0"/>
              <a:t>Let's modify the existing code by adding an unsafe block around the operations that the rust compiler considers unsafe…</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Once placed in the </a:t>
            </a:r>
            <a:r>
              <a:rPr lang="en-GB" b="1" dirty="0">
                <a:highlight>
                  <a:srgbClr val="00FFFF"/>
                </a:highlight>
              </a:rPr>
              <a:t>unsafe block</a:t>
            </a:r>
            <a:r>
              <a:rPr lang="en-GB" b="1" dirty="0"/>
              <a:t>, the two dereferences can be performed; no other changes are required.</a:t>
            </a:r>
          </a:p>
          <a:p>
            <a:endParaRPr lang="en-GB" b="1" dirty="0"/>
          </a:p>
          <a:p>
            <a:r>
              <a:rPr lang="en-GB" b="1" dirty="0"/>
              <a:t>Of course, there's no guarantee that this will </a:t>
            </a:r>
            <a:r>
              <a:rPr lang="en-GB" b="1" i="1" dirty="0"/>
              <a:t>always</a:t>
            </a:r>
            <a:r>
              <a:rPr lang="en-GB" b="1" dirty="0"/>
              <a:t> be safe…</a:t>
            </a:r>
          </a:p>
          <a:p>
            <a:endParaRPr lang="en-GB" dirty="0"/>
          </a:p>
        </p:txBody>
      </p:sp>
      <p:sp>
        <p:nvSpPr>
          <p:cNvPr id="4" name="TextBox 3">
            <a:extLst>
              <a:ext uri="{FF2B5EF4-FFF2-40B4-BE49-F238E27FC236}">
                <a16:creationId xmlns:a16="http://schemas.microsoft.com/office/drawing/2014/main" id="{A338B516-1324-1876-8C8B-68E92BC1A574}"/>
              </a:ext>
            </a:extLst>
          </p:cNvPr>
          <p:cNvSpPr txBox="1"/>
          <p:nvPr/>
        </p:nvSpPr>
        <p:spPr>
          <a:xfrm>
            <a:off x="4688222" y="1041587"/>
            <a:ext cx="6380617" cy="2387413"/>
          </a:xfrm>
          <a:prstGeom prst="rect">
            <a:avLst/>
          </a:prstGeom>
          <a:solidFill>
            <a:schemeClr val="tx1">
              <a:lumMod val="10000"/>
              <a:lumOff val="90000"/>
            </a:schemeClr>
          </a:solidFill>
        </p:spPr>
        <p:txBody>
          <a:bodyPr vert="horz" wrap="square" lIns="0" tIns="0" rIns="0" bIns="0" rtlCol="0" anchor="t" anchorCtr="0">
            <a:normAutofit fontScale="85000" lnSpcReduction="20000"/>
          </a:bodyPr>
          <a:lstStyle/>
          <a:p>
            <a:pPr algn="l"/>
            <a:r>
              <a:rPr lang="en-GB" sz="1600" dirty="0" err="1">
                <a:solidFill>
                  <a:srgbClr val="0070C0"/>
                </a:solidFill>
                <a:latin typeface="Consolas" panose="020B0609020204030204" pitchFamily="49" charset="0"/>
              </a:rPr>
              <a:t>fn</a:t>
            </a:r>
            <a:r>
              <a:rPr lang="en-GB" sz="1600" dirty="0">
                <a:latin typeface="Consolas" panose="020B0609020204030204" pitchFamily="49" charset="0"/>
              </a:rPr>
              <a:t> main() {</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a:t>
            </a:r>
            <a:r>
              <a:rPr lang="en-GB" sz="1600" dirty="0" err="1">
                <a:latin typeface="Consolas" panose="020B0609020204030204" pitchFamily="49" charset="0"/>
              </a:rPr>
              <a:t>mynum</a:t>
            </a:r>
            <a:r>
              <a:rPr lang="en-GB" sz="1600" dirty="0">
                <a:latin typeface="Consolas" panose="020B0609020204030204" pitchFamily="49" charset="0"/>
              </a:rPr>
              <a:t> = 10;</a:t>
            </a:r>
          </a:p>
          <a:p>
            <a:pPr algn="l"/>
            <a:r>
              <a:rPr lang="en-GB" sz="1600" dirty="0">
                <a:latin typeface="Consolas" panose="020B0609020204030204" pitchFamily="49" charset="0"/>
              </a:rPr>
              <a:t>   </a:t>
            </a:r>
          </a:p>
          <a:p>
            <a:pPr algn="l"/>
            <a:r>
              <a:rPr lang="en-GB" sz="1600" dirty="0">
                <a:solidFill>
                  <a:srgbClr val="00B050"/>
                </a:solidFill>
                <a:latin typeface="Consolas" panose="020B0609020204030204" pitchFamily="49" charset="0"/>
              </a:rPr>
              <a:t>   //creation of two raw pointers...in safe mode!</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r1 = &amp;</a:t>
            </a:r>
            <a:r>
              <a:rPr lang="en-GB" sz="1600" dirty="0" err="1">
                <a:latin typeface="Consolas" panose="020B0609020204030204" pitchFamily="49" charset="0"/>
              </a:rPr>
              <a:t>mynum</a:t>
            </a:r>
            <a:r>
              <a:rPr lang="en-GB" sz="1600" dirty="0">
                <a:latin typeface="Consolas" panose="020B0609020204030204" pitchFamily="49" charset="0"/>
              </a:rPr>
              <a:t> </a:t>
            </a:r>
            <a:r>
              <a:rPr lang="en-GB" sz="1600"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err="1">
                <a:solidFill>
                  <a:srgbClr val="0070C0"/>
                </a:solidFill>
                <a:latin typeface="Consolas" panose="020B0609020204030204" pitchFamily="49" charset="0"/>
              </a:rPr>
              <a:t>const</a:t>
            </a:r>
            <a:r>
              <a:rPr lang="en-GB" sz="1600" dirty="0">
                <a:latin typeface="Consolas" panose="020B0609020204030204" pitchFamily="49" charset="0"/>
              </a:rPr>
              <a:t> i32;</a:t>
            </a:r>
          </a:p>
          <a:p>
            <a:pPr algn="l"/>
            <a:r>
              <a:rPr lang="en-GB" sz="1600" dirty="0">
                <a:latin typeface="Consolas" panose="020B0609020204030204" pitchFamily="49" charset="0"/>
              </a:rPr>
              <a:t>   </a:t>
            </a:r>
            <a:r>
              <a:rPr lang="en-GB" sz="1600" dirty="0">
                <a:solidFill>
                  <a:srgbClr val="0070C0"/>
                </a:solidFill>
                <a:latin typeface="Consolas" panose="020B0609020204030204" pitchFamily="49" charset="0"/>
              </a:rPr>
              <a:t>let</a:t>
            </a:r>
            <a:r>
              <a:rPr lang="en-GB" sz="1600" dirty="0">
                <a:latin typeface="Consolas" panose="020B0609020204030204" pitchFamily="49" charset="0"/>
              </a:rPr>
              <a:t> r2 = &amp;</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a:t>
            </a:r>
            <a:r>
              <a:rPr lang="en-GB" sz="1600" dirty="0" err="1">
                <a:latin typeface="Consolas" panose="020B0609020204030204" pitchFamily="49" charset="0"/>
              </a:rPr>
              <a:t>mynum</a:t>
            </a:r>
            <a:r>
              <a:rPr lang="en-GB" sz="1600" dirty="0">
                <a:latin typeface="Consolas" panose="020B0609020204030204" pitchFamily="49" charset="0"/>
              </a:rPr>
              <a:t> </a:t>
            </a:r>
            <a:r>
              <a:rPr lang="en-GB" sz="1600"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a:solidFill>
                  <a:srgbClr val="0070C0"/>
                </a:solidFill>
                <a:latin typeface="Consolas" panose="020B0609020204030204" pitchFamily="49" charset="0"/>
              </a:rPr>
              <a:t>mut</a:t>
            </a:r>
            <a:r>
              <a:rPr lang="en-GB" sz="1600" dirty="0">
                <a:latin typeface="Consolas" panose="020B0609020204030204" pitchFamily="49" charset="0"/>
              </a:rPr>
              <a:t> i32;</a:t>
            </a:r>
          </a:p>
          <a:p>
            <a:pPr algn="l"/>
            <a:endParaRPr lang="en-GB" sz="1600" dirty="0">
              <a:latin typeface="Consolas" panose="020B0609020204030204" pitchFamily="49" charset="0"/>
            </a:endParaRPr>
          </a:p>
          <a:p>
            <a:pPr algn="l"/>
            <a:r>
              <a:rPr lang="pt-BR" sz="1600" dirty="0">
                <a:latin typeface="Consolas" panose="020B0609020204030204" pitchFamily="49" charset="0"/>
              </a:rPr>
              <a:t>   </a:t>
            </a:r>
            <a:r>
              <a:rPr lang="pt-BR" sz="1600" dirty="0">
                <a:solidFill>
                  <a:srgbClr val="00B050"/>
                </a:solidFill>
                <a:latin typeface="Consolas" panose="020B0609020204030204" pitchFamily="49" charset="0"/>
              </a:rPr>
              <a:t>println!</a:t>
            </a:r>
            <a:r>
              <a:rPr lang="pt-BR" sz="1600" dirty="0">
                <a:latin typeface="Consolas" panose="020B0609020204030204" pitchFamily="49" charset="0"/>
              </a:rPr>
              <a:t>(</a:t>
            </a:r>
            <a:r>
              <a:rPr lang="pt-BR" sz="1600" dirty="0">
                <a:solidFill>
                  <a:srgbClr val="7030A0"/>
                </a:solidFill>
                <a:latin typeface="Consolas" panose="020B0609020204030204" pitchFamily="49" charset="0"/>
              </a:rPr>
              <a:t>"mynum is {}"</a:t>
            </a:r>
            <a:r>
              <a:rPr lang="pt-BR" sz="1600" dirty="0">
                <a:latin typeface="Consolas" panose="020B0609020204030204" pitchFamily="49" charset="0"/>
              </a:rPr>
              <a:t>, mynum);</a:t>
            </a:r>
            <a:r>
              <a:rPr lang="en-GB" sz="1600" dirty="0">
                <a:latin typeface="Consolas" panose="020B0609020204030204" pitchFamily="49" charset="0"/>
              </a:rPr>
              <a:t>   </a:t>
            </a:r>
          </a:p>
          <a:p>
            <a:pPr algn="l"/>
            <a:r>
              <a:rPr lang="en-GB" sz="1600" dirty="0">
                <a:latin typeface="Consolas" panose="020B0609020204030204" pitchFamily="49" charset="0"/>
              </a:rPr>
              <a:t>   </a:t>
            </a:r>
            <a:r>
              <a:rPr lang="en-GB" sz="1600" dirty="0">
                <a:highlight>
                  <a:srgbClr val="20D3FF"/>
                </a:highlight>
                <a:latin typeface="Consolas" panose="020B0609020204030204" pitchFamily="49" charset="0"/>
              </a:rPr>
              <a:t>unsafe {</a:t>
            </a:r>
          </a:p>
          <a:p>
            <a:pPr algn="l"/>
            <a:r>
              <a:rPr lang="pt-BR" sz="1600" dirty="0">
                <a:solidFill>
                  <a:srgbClr val="00B050"/>
                </a:solidFill>
                <a:latin typeface="Consolas" panose="020B0609020204030204" pitchFamily="49" charset="0"/>
              </a:rPr>
              <a:t>     println!</a:t>
            </a:r>
            <a:r>
              <a:rPr lang="pt-BR" sz="1600" dirty="0">
                <a:latin typeface="Consolas" panose="020B0609020204030204" pitchFamily="49" charset="0"/>
              </a:rPr>
              <a:t>(</a:t>
            </a:r>
            <a:r>
              <a:rPr lang="pt-BR" sz="1600" dirty="0">
                <a:solidFill>
                  <a:srgbClr val="7030A0"/>
                </a:solidFill>
                <a:latin typeface="Consolas" panose="020B0609020204030204" pitchFamily="49" charset="0"/>
              </a:rPr>
              <a:t>"r1 is {:p}: {}"</a:t>
            </a:r>
            <a:r>
              <a:rPr lang="pt-BR" sz="1600" dirty="0">
                <a:latin typeface="Consolas" panose="020B0609020204030204" pitchFamily="49" charset="0"/>
              </a:rPr>
              <a:t>, r1, </a:t>
            </a:r>
            <a:r>
              <a:rPr lang="pt-BR" sz="1600" dirty="0">
                <a:highlight>
                  <a:srgbClr val="FFFF00"/>
                </a:highlight>
                <a:latin typeface="Consolas" panose="020B0609020204030204" pitchFamily="49" charset="0"/>
              </a:rPr>
              <a:t>*r1</a:t>
            </a:r>
            <a:r>
              <a:rPr lang="pt-BR" sz="1600" dirty="0">
                <a:latin typeface="Consolas" panose="020B0609020204030204" pitchFamily="49" charset="0"/>
              </a:rPr>
              <a:t>);</a:t>
            </a:r>
          </a:p>
          <a:p>
            <a:pPr algn="l"/>
            <a:r>
              <a:rPr lang="pt-BR" sz="1600" dirty="0">
                <a:latin typeface="Consolas" panose="020B0609020204030204" pitchFamily="49" charset="0"/>
              </a:rPr>
              <a:t>     </a:t>
            </a:r>
            <a:r>
              <a:rPr lang="pt-BR" sz="1600" dirty="0">
                <a:solidFill>
                  <a:srgbClr val="00B050"/>
                </a:solidFill>
                <a:latin typeface="Consolas" panose="020B0609020204030204" pitchFamily="49" charset="0"/>
              </a:rPr>
              <a:t>println!</a:t>
            </a:r>
            <a:r>
              <a:rPr lang="pt-BR" sz="1600" dirty="0">
                <a:latin typeface="Consolas" panose="020B0609020204030204" pitchFamily="49" charset="0"/>
              </a:rPr>
              <a:t>(</a:t>
            </a:r>
            <a:r>
              <a:rPr lang="pt-BR" sz="1600" dirty="0">
                <a:solidFill>
                  <a:srgbClr val="7030A0"/>
                </a:solidFill>
                <a:latin typeface="Consolas" panose="020B0609020204030204" pitchFamily="49" charset="0"/>
              </a:rPr>
              <a:t>"r2 is {:p}: {}"</a:t>
            </a:r>
            <a:r>
              <a:rPr lang="pt-BR" sz="1600" dirty="0">
                <a:latin typeface="Consolas" panose="020B0609020204030204" pitchFamily="49" charset="0"/>
              </a:rPr>
              <a:t>, r2, </a:t>
            </a:r>
            <a:r>
              <a:rPr lang="pt-BR" sz="1600" dirty="0">
                <a:highlight>
                  <a:srgbClr val="FFFF00"/>
                </a:highlight>
                <a:latin typeface="Consolas" panose="020B0609020204030204" pitchFamily="49" charset="0"/>
              </a:rPr>
              <a:t>*r2</a:t>
            </a:r>
            <a:r>
              <a:rPr lang="pt-BR" sz="1600" dirty="0">
                <a:latin typeface="Consolas" panose="020B0609020204030204" pitchFamily="49" charset="0"/>
              </a:rPr>
              <a:t>);</a:t>
            </a:r>
          </a:p>
          <a:p>
            <a:pPr algn="l"/>
            <a:r>
              <a:rPr lang="en-GB" sz="1600" dirty="0">
                <a:latin typeface="Consolas" panose="020B0609020204030204" pitchFamily="49" charset="0"/>
              </a:rPr>
              <a:t>   </a:t>
            </a:r>
            <a:r>
              <a:rPr lang="en-GB" sz="1600" dirty="0">
                <a:highlight>
                  <a:srgbClr val="20D3FF"/>
                </a:highlight>
                <a:latin typeface="Consolas" panose="020B0609020204030204" pitchFamily="49" charset="0"/>
              </a:rPr>
              <a:t>}  </a:t>
            </a:r>
          </a:p>
          <a:p>
            <a:pPr algn="l"/>
            <a:r>
              <a:rPr lang="en-GB" sz="1600" dirty="0">
                <a:latin typeface="Consolas" panose="020B0609020204030204" pitchFamily="49" charset="0"/>
              </a:rPr>
              <a:t>}</a:t>
            </a:r>
          </a:p>
        </p:txBody>
      </p:sp>
      <p:sp>
        <p:nvSpPr>
          <p:cNvPr id="7" name="TextBox 6">
            <a:extLst>
              <a:ext uri="{FF2B5EF4-FFF2-40B4-BE49-F238E27FC236}">
                <a16:creationId xmlns:a16="http://schemas.microsoft.com/office/drawing/2014/main" id="{C95BCDFB-820C-7CBE-6F33-4541BE416770}"/>
              </a:ext>
            </a:extLst>
          </p:cNvPr>
          <p:cNvSpPr txBox="1"/>
          <p:nvPr/>
        </p:nvSpPr>
        <p:spPr>
          <a:xfrm>
            <a:off x="8856108" y="3201768"/>
            <a:ext cx="2343939" cy="646331"/>
          </a:xfrm>
          <a:prstGeom prst="rect">
            <a:avLst/>
          </a:prstGeom>
          <a:solidFill>
            <a:srgbClr val="000000"/>
          </a:solidFill>
        </p:spPr>
        <p:txBody>
          <a:bodyPr wrap="square">
            <a:spAutoFit/>
          </a:bodyPr>
          <a:lstStyle/>
          <a:p>
            <a:r>
              <a:rPr lang="en-GB" sz="1200" dirty="0" err="1">
                <a:solidFill>
                  <a:schemeClr val="bg1"/>
                </a:solidFill>
                <a:latin typeface="Consolas" panose="020B0609020204030204" pitchFamily="49" charset="0"/>
              </a:rPr>
              <a:t>mynum</a:t>
            </a:r>
            <a:r>
              <a:rPr lang="en-GB" sz="1200" dirty="0">
                <a:solidFill>
                  <a:schemeClr val="bg1"/>
                </a:solidFill>
                <a:latin typeface="Consolas" panose="020B0609020204030204" pitchFamily="49" charset="0"/>
              </a:rPr>
              <a:t> is 10</a:t>
            </a:r>
          </a:p>
          <a:p>
            <a:r>
              <a:rPr lang="en-GB" sz="1200" dirty="0">
                <a:solidFill>
                  <a:schemeClr val="bg1"/>
                </a:solidFill>
                <a:latin typeface="Consolas" panose="020B0609020204030204" pitchFamily="49" charset="0"/>
              </a:rPr>
              <a:t>r1 is 0x81a54ff5c4: 10</a:t>
            </a:r>
          </a:p>
          <a:p>
            <a:r>
              <a:rPr lang="en-GB" sz="1200" dirty="0">
                <a:solidFill>
                  <a:schemeClr val="bg1"/>
                </a:solidFill>
                <a:latin typeface="Consolas" panose="020B0609020204030204" pitchFamily="49" charset="0"/>
              </a:rPr>
              <a:t>r2 is 0x81a54ff5c4: 10</a:t>
            </a:r>
          </a:p>
        </p:txBody>
      </p:sp>
      <p:sp>
        <p:nvSpPr>
          <p:cNvPr id="8" name="TextBox 7">
            <a:extLst>
              <a:ext uri="{FF2B5EF4-FFF2-40B4-BE49-F238E27FC236}">
                <a16:creationId xmlns:a16="http://schemas.microsoft.com/office/drawing/2014/main" id="{8D4608EA-3601-7C08-2796-841450F9E25C}"/>
              </a:ext>
            </a:extLst>
          </p:cNvPr>
          <p:cNvSpPr txBox="1"/>
          <p:nvPr/>
        </p:nvSpPr>
        <p:spPr>
          <a:xfrm>
            <a:off x="7663895" y="3201768"/>
            <a:ext cx="1192213" cy="295975"/>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6" name="Picture 2" descr="Rust Programming language Logo Machine learning Haskell, crab, animals ...">
            <a:extLst>
              <a:ext uri="{FF2B5EF4-FFF2-40B4-BE49-F238E27FC236}">
                <a16:creationId xmlns:a16="http://schemas.microsoft.com/office/drawing/2014/main" id="{4F4B2E0E-122F-DF6E-4BAE-59E07A8926B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11504" y="1041587"/>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5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C09A-BAA6-48A5-BF63-47DC150A5C16}"/>
              </a:ext>
            </a:extLst>
          </p:cNvPr>
          <p:cNvSpPr>
            <a:spLocks noGrp="1"/>
          </p:cNvSpPr>
          <p:nvPr>
            <p:ph type="ctrTitle"/>
          </p:nvPr>
        </p:nvSpPr>
        <p:spPr/>
        <p:txBody>
          <a:bodyPr/>
          <a:lstStyle/>
          <a:p>
            <a:r>
              <a:rPr lang="en-GB" dirty="0"/>
              <a:t>C to Rust Lab #30</a:t>
            </a:r>
          </a:p>
        </p:txBody>
      </p:sp>
      <p:sp>
        <p:nvSpPr>
          <p:cNvPr id="3" name="Content Placeholder 2">
            <a:extLst>
              <a:ext uri="{FF2B5EF4-FFF2-40B4-BE49-F238E27FC236}">
                <a16:creationId xmlns:a16="http://schemas.microsoft.com/office/drawing/2014/main" id="{6BAAA23F-90CD-42D3-A6E6-628D636D8E60}"/>
              </a:ext>
            </a:extLst>
          </p:cNvPr>
          <p:cNvSpPr>
            <a:spLocks noGrp="1"/>
          </p:cNvSpPr>
          <p:nvPr>
            <p:ph sz="quarter" idx="10"/>
          </p:nvPr>
        </p:nvSpPr>
        <p:spPr/>
        <p:txBody>
          <a:bodyPr/>
          <a:lstStyle/>
          <a:p>
            <a:r>
              <a:rPr lang="en-GB" dirty="0"/>
              <a:t>References, dereferencing</a:t>
            </a:r>
          </a:p>
          <a:p>
            <a:endParaRPr lang="en-GB" dirty="0"/>
          </a:p>
        </p:txBody>
      </p:sp>
    </p:spTree>
    <p:extLst>
      <p:ext uri="{BB962C8B-B14F-4D97-AF65-F5344CB8AC3E}">
        <p14:creationId xmlns:p14="http://schemas.microsoft.com/office/powerpoint/2010/main" val="311381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62CC1D-C320-E3FD-C401-C6BBE909A364}"/>
              </a:ext>
            </a:extLst>
          </p:cNvPr>
          <p:cNvSpPr>
            <a:spLocks noGrp="1"/>
          </p:cNvSpPr>
          <p:nvPr>
            <p:ph type="body" sz="quarter" idx="10"/>
          </p:nvPr>
        </p:nvSpPr>
        <p:spPr/>
        <p:txBody>
          <a:bodyPr/>
          <a:lstStyle/>
          <a:p>
            <a:r>
              <a:rPr lang="en-GB" cap="none" dirty="0"/>
              <a:t>Unsafe Functions</a:t>
            </a:r>
          </a:p>
        </p:txBody>
      </p:sp>
      <p:sp>
        <p:nvSpPr>
          <p:cNvPr id="3" name="Text Placeholder 2">
            <a:extLst>
              <a:ext uri="{FF2B5EF4-FFF2-40B4-BE49-F238E27FC236}">
                <a16:creationId xmlns:a16="http://schemas.microsoft.com/office/drawing/2014/main" id="{889844B8-CCFD-E68E-DD42-70DDA049D8EC}"/>
              </a:ext>
            </a:extLst>
          </p:cNvPr>
          <p:cNvSpPr>
            <a:spLocks noGrp="1"/>
          </p:cNvSpPr>
          <p:nvPr>
            <p:ph type="body" sz="quarter" idx="15"/>
          </p:nvPr>
        </p:nvSpPr>
        <p:spPr>
          <a:xfrm>
            <a:off x="4808538" y="344144"/>
            <a:ext cx="7124382" cy="4094163"/>
          </a:xfrm>
        </p:spPr>
        <p:txBody>
          <a:bodyPr/>
          <a:lstStyle/>
          <a:p>
            <a:r>
              <a:rPr lang="en-GB" b="1" dirty="0"/>
              <a:t>Functions may be written which perform unsafe operations; ones the Rust compiler can't guarantee.</a:t>
            </a:r>
          </a:p>
          <a:p>
            <a:endParaRPr lang="en-GB" dirty="0"/>
          </a:p>
          <a:p>
            <a:r>
              <a:rPr lang="en-GB" b="1" dirty="0"/>
              <a:t>In order to call such functions:</a:t>
            </a:r>
          </a:p>
          <a:p>
            <a:pPr marL="342900" indent="-342900">
              <a:buAutoNum type="arabicPeriod"/>
            </a:pPr>
            <a:r>
              <a:rPr lang="en-GB" dirty="0"/>
              <a:t>The function itself must be designated </a:t>
            </a:r>
            <a:r>
              <a:rPr lang="en-GB" b="1" dirty="0">
                <a:highlight>
                  <a:srgbClr val="FFFF00"/>
                </a:highlight>
                <a:latin typeface="Consolas" panose="020B0609020204030204" pitchFamily="49" charset="0"/>
              </a:rPr>
              <a:t>unsafe</a:t>
            </a:r>
          </a:p>
          <a:p>
            <a:pPr marL="342900" indent="-342900">
              <a:buAutoNum type="arabicPeriod"/>
            </a:pPr>
            <a:r>
              <a:rPr lang="en-GB" dirty="0"/>
              <a:t>Any call to this function must be performed within an </a:t>
            </a:r>
            <a:r>
              <a:rPr lang="en-GB" b="1" dirty="0">
                <a:highlight>
                  <a:srgbClr val="00FFFF"/>
                </a:highlight>
                <a:latin typeface="Consolas" panose="020B0609020204030204" pitchFamily="49" charset="0"/>
              </a:rPr>
              <a:t>unsafe</a:t>
            </a:r>
            <a:r>
              <a:rPr lang="en-GB" dirty="0">
                <a:highlight>
                  <a:srgbClr val="00FFFF"/>
                </a:highlight>
              </a:rPr>
              <a:t> </a:t>
            </a:r>
            <a:r>
              <a:rPr lang="en-GB" b="1" dirty="0">
                <a:highlight>
                  <a:srgbClr val="00FFFF"/>
                </a:highlight>
              </a:rPr>
              <a:t>block</a:t>
            </a:r>
          </a:p>
        </p:txBody>
      </p:sp>
      <p:sp>
        <p:nvSpPr>
          <p:cNvPr id="4" name="TextBox 3">
            <a:extLst>
              <a:ext uri="{FF2B5EF4-FFF2-40B4-BE49-F238E27FC236}">
                <a16:creationId xmlns:a16="http://schemas.microsoft.com/office/drawing/2014/main" id="{DBBD709A-C16A-AF1B-05CE-5CE38A96A4DA}"/>
              </a:ext>
            </a:extLst>
          </p:cNvPr>
          <p:cNvSpPr txBox="1"/>
          <p:nvPr/>
        </p:nvSpPr>
        <p:spPr>
          <a:xfrm>
            <a:off x="4808538" y="2710367"/>
            <a:ext cx="6380617" cy="2627443"/>
          </a:xfrm>
          <a:prstGeom prst="rect">
            <a:avLst/>
          </a:prstGeom>
          <a:solidFill>
            <a:schemeClr val="tx1">
              <a:lumMod val="10000"/>
              <a:lumOff val="90000"/>
            </a:schemeClr>
          </a:solidFill>
        </p:spPr>
        <p:txBody>
          <a:bodyPr vert="horz" wrap="square" lIns="0" tIns="0" rIns="0" bIns="0" rtlCol="0" anchor="t" anchorCtr="0">
            <a:normAutofit/>
          </a:bodyPr>
          <a:lstStyle/>
          <a:p>
            <a:pPr algn="l"/>
            <a:endParaRPr lang="en-GB" sz="1600" dirty="0">
              <a:solidFill>
                <a:srgbClr val="0070C0"/>
              </a:solidFill>
              <a:latin typeface="Consolas" panose="020B0609020204030204" pitchFamily="49" charset="0"/>
            </a:endParaRPr>
          </a:p>
          <a:p>
            <a:pPr algn="l"/>
            <a:r>
              <a:rPr lang="en-GB" sz="1600" dirty="0">
                <a:solidFill>
                  <a:srgbClr val="0070C0"/>
                </a:solidFill>
                <a:highlight>
                  <a:srgbClr val="FFFF00"/>
                </a:highlight>
                <a:latin typeface="Consolas" panose="020B0609020204030204" pitchFamily="49" charset="0"/>
              </a:rPr>
              <a:t>unsafe</a:t>
            </a:r>
            <a:r>
              <a:rPr lang="en-GB" sz="1600" dirty="0">
                <a:latin typeface="Consolas" panose="020B0609020204030204" pitchFamily="49" charset="0"/>
              </a:rPr>
              <a:t> </a:t>
            </a:r>
            <a:r>
              <a:rPr lang="en-GB" sz="1600" dirty="0" err="1">
                <a:solidFill>
                  <a:srgbClr val="0070C0"/>
                </a:solidFill>
                <a:latin typeface="Consolas" panose="020B0609020204030204" pitchFamily="49" charset="0"/>
              </a:rPr>
              <a:t>fn</a:t>
            </a:r>
            <a:r>
              <a:rPr lang="en-GB" sz="1600" dirty="0">
                <a:latin typeface="Consolas" panose="020B0609020204030204" pitchFamily="49" charset="0"/>
              </a:rPr>
              <a:t> </a:t>
            </a:r>
            <a:r>
              <a:rPr lang="en-GB" sz="1600" b="1" dirty="0">
                <a:highlight>
                  <a:srgbClr val="00FF00"/>
                </a:highlight>
                <a:latin typeface="Consolas" panose="020B0609020204030204" pitchFamily="49" charset="0"/>
              </a:rPr>
              <a:t>dodgy()</a:t>
            </a:r>
            <a:r>
              <a:rPr lang="en-GB" sz="1600" dirty="0">
                <a:latin typeface="Consolas" panose="020B0609020204030204" pitchFamily="49" charset="0"/>
              </a:rPr>
              <a:t> {}</a:t>
            </a:r>
          </a:p>
          <a:p>
            <a:pPr algn="l"/>
            <a:endParaRPr lang="en-GB" sz="1600" dirty="0">
              <a:solidFill>
                <a:srgbClr val="0070C0"/>
              </a:solidFill>
              <a:latin typeface="Consolas" panose="020B0609020204030204" pitchFamily="49" charset="0"/>
            </a:endParaRPr>
          </a:p>
          <a:p>
            <a:pPr algn="l"/>
            <a:endParaRPr lang="en-GB" sz="1600" dirty="0">
              <a:solidFill>
                <a:srgbClr val="0070C0"/>
              </a:solidFill>
              <a:latin typeface="Consolas" panose="020B0609020204030204" pitchFamily="49" charset="0"/>
            </a:endParaRPr>
          </a:p>
          <a:p>
            <a:pPr algn="l"/>
            <a:r>
              <a:rPr lang="en-GB" sz="1600" dirty="0" err="1">
                <a:solidFill>
                  <a:srgbClr val="0070C0"/>
                </a:solidFill>
                <a:latin typeface="Consolas" panose="020B0609020204030204" pitchFamily="49" charset="0"/>
              </a:rPr>
              <a:t>fn</a:t>
            </a:r>
            <a:r>
              <a:rPr lang="en-GB" sz="1600" dirty="0">
                <a:latin typeface="Consolas" panose="020B0609020204030204" pitchFamily="49" charset="0"/>
              </a:rPr>
              <a:t> main() {</a:t>
            </a:r>
          </a:p>
          <a:p>
            <a:pPr algn="l"/>
            <a:r>
              <a:rPr lang="en-GB" sz="1600" dirty="0">
                <a:latin typeface="Consolas" panose="020B0609020204030204" pitchFamily="49" charset="0"/>
              </a:rPr>
              <a:t>   </a:t>
            </a:r>
            <a:r>
              <a:rPr lang="en-GB" sz="1600" dirty="0">
                <a:solidFill>
                  <a:srgbClr val="00B050"/>
                </a:solidFill>
                <a:latin typeface="Consolas" panose="020B0609020204030204" pitchFamily="49" charset="0"/>
              </a:rPr>
              <a:t>// call unsafe function</a:t>
            </a:r>
          </a:p>
          <a:p>
            <a:pPr algn="l"/>
            <a:r>
              <a:rPr lang="en-GB" sz="1600" dirty="0">
                <a:latin typeface="Consolas" panose="020B0609020204030204" pitchFamily="49" charset="0"/>
              </a:rPr>
              <a:t>   </a:t>
            </a:r>
            <a:r>
              <a:rPr lang="en-GB" sz="1600" dirty="0">
                <a:solidFill>
                  <a:srgbClr val="0070C0"/>
                </a:solidFill>
                <a:highlight>
                  <a:srgbClr val="00FFFF"/>
                </a:highlight>
                <a:latin typeface="Consolas" panose="020B0609020204030204" pitchFamily="49" charset="0"/>
              </a:rPr>
              <a:t>unsafe</a:t>
            </a:r>
            <a:r>
              <a:rPr lang="en-GB" sz="1600" dirty="0">
                <a:highlight>
                  <a:srgbClr val="00FFFF"/>
                </a:highlight>
                <a:latin typeface="Consolas" panose="020B0609020204030204" pitchFamily="49" charset="0"/>
              </a:rPr>
              <a:t> { </a:t>
            </a:r>
          </a:p>
          <a:p>
            <a:pPr algn="l"/>
            <a:r>
              <a:rPr lang="en-GB" sz="1600" dirty="0">
                <a:latin typeface="Consolas" panose="020B0609020204030204" pitchFamily="49" charset="0"/>
              </a:rPr>
              <a:t>      </a:t>
            </a:r>
            <a:r>
              <a:rPr lang="en-GB" sz="1600" b="1" dirty="0">
                <a:highlight>
                  <a:srgbClr val="00FF00"/>
                </a:highlight>
                <a:latin typeface="Consolas" panose="020B0609020204030204" pitchFamily="49" charset="0"/>
              </a:rPr>
              <a:t>dodgy(); </a:t>
            </a:r>
          </a:p>
          <a:p>
            <a:pPr algn="l"/>
            <a:r>
              <a:rPr lang="en-GB" sz="1600" dirty="0">
                <a:latin typeface="Consolas" panose="020B0609020204030204" pitchFamily="49" charset="0"/>
              </a:rPr>
              <a:t>   </a:t>
            </a:r>
            <a:r>
              <a:rPr lang="en-GB" sz="1600" dirty="0">
                <a:highlight>
                  <a:srgbClr val="00FFFF"/>
                </a:highlight>
                <a:latin typeface="Consolas" panose="020B0609020204030204" pitchFamily="49" charset="0"/>
              </a:rPr>
              <a:t>}  </a:t>
            </a:r>
          </a:p>
          <a:p>
            <a:pPr algn="l"/>
            <a:r>
              <a:rPr lang="en-GB" sz="1600" dirty="0">
                <a:latin typeface="Consolas" panose="020B0609020204030204" pitchFamily="49" charset="0"/>
              </a:rPr>
              <a:t>}</a:t>
            </a:r>
          </a:p>
        </p:txBody>
      </p:sp>
      <p:pic>
        <p:nvPicPr>
          <p:cNvPr id="6" name="Picture 2" descr="Rust Programming language Logo Machine learning Haskell, crab, animals ...">
            <a:extLst>
              <a:ext uri="{FF2B5EF4-FFF2-40B4-BE49-F238E27FC236}">
                <a16:creationId xmlns:a16="http://schemas.microsoft.com/office/drawing/2014/main" id="{8692AB43-EC3A-053A-CE5C-DEA49F6E5CB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299672" y="2725983"/>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3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3E3E95-B56F-2ADF-8D5B-2233CA9DDC51}"/>
              </a:ext>
            </a:extLst>
          </p:cNvPr>
          <p:cNvSpPr>
            <a:spLocks noGrp="1"/>
          </p:cNvSpPr>
          <p:nvPr>
            <p:ph type="body" sz="quarter" idx="10"/>
          </p:nvPr>
        </p:nvSpPr>
        <p:spPr>
          <a:xfrm>
            <a:off x="384784" y="1177290"/>
            <a:ext cx="3443732" cy="2924692"/>
          </a:xfrm>
        </p:spPr>
        <p:txBody>
          <a:bodyPr/>
          <a:lstStyle/>
          <a:p>
            <a:r>
              <a:rPr lang="en-GB" sz="3600" cap="none" dirty="0"/>
              <a:t>Unsafe Function – Example (with dereference)</a:t>
            </a:r>
          </a:p>
        </p:txBody>
      </p:sp>
      <p:sp>
        <p:nvSpPr>
          <p:cNvPr id="3" name="Text Placeholder 2">
            <a:extLst>
              <a:ext uri="{FF2B5EF4-FFF2-40B4-BE49-F238E27FC236}">
                <a16:creationId xmlns:a16="http://schemas.microsoft.com/office/drawing/2014/main" id="{1643C961-BC79-392A-E966-104B2F9B7E2B}"/>
              </a:ext>
            </a:extLst>
          </p:cNvPr>
          <p:cNvSpPr>
            <a:spLocks noGrp="1"/>
          </p:cNvSpPr>
          <p:nvPr>
            <p:ph type="body" sz="quarter" idx="15"/>
          </p:nvPr>
        </p:nvSpPr>
        <p:spPr>
          <a:xfrm>
            <a:off x="4694238" y="412724"/>
            <a:ext cx="7021512" cy="4094163"/>
          </a:xfrm>
        </p:spPr>
        <p:txBody>
          <a:bodyPr/>
          <a:lstStyle/>
          <a:p>
            <a:r>
              <a:rPr lang="en-GB" b="1" dirty="0"/>
              <a:t>Let's code this C classic in Rust… swap two integers</a:t>
            </a:r>
            <a:r>
              <a:rPr lang="en-GB" dirty="0"/>
              <a:t>.</a:t>
            </a:r>
          </a:p>
          <a:p>
            <a:endParaRPr lang="en-GB" dirty="0"/>
          </a:p>
          <a:p>
            <a:r>
              <a:rPr lang="en-GB" dirty="0"/>
              <a:t>C typically does this with pointers, of course… so, likewise: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As you can see, we're using a very C-like technique, complete with the </a:t>
            </a:r>
            <a:r>
              <a:rPr lang="en-GB" b="1" dirty="0"/>
              <a:t>dereferencing</a:t>
            </a:r>
            <a:r>
              <a:rPr lang="en-GB" dirty="0"/>
              <a:t> you'd expect.</a:t>
            </a:r>
          </a:p>
        </p:txBody>
      </p:sp>
      <p:sp>
        <p:nvSpPr>
          <p:cNvPr id="4" name="TextBox 3">
            <a:extLst>
              <a:ext uri="{FF2B5EF4-FFF2-40B4-BE49-F238E27FC236}">
                <a16:creationId xmlns:a16="http://schemas.microsoft.com/office/drawing/2014/main" id="{563D8E1F-94E5-BCE7-AAC0-3371D73259E9}"/>
              </a:ext>
            </a:extLst>
          </p:cNvPr>
          <p:cNvSpPr txBox="1"/>
          <p:nvPr/>
        </p:nvSpPr>
        <p:spPr>
          <a:xfrm>
            <a:off x="4694238" y="1601657"/>
            <a:ext cx="6380617" cy="3747583"/>
          </a:xfrm>
          <a:prstGeom prst="rect">
            <a:avLst/>
          </a:prstGeom>
          <a:solidFill>
            <a:schemeClr val="tx1">
              <a:lumMod val="10000"/>
              <a:lumOff val="90000"/>
            </a:schemeClr>
          </a:solidFill>
        </p:spPr>
        <p:txBody>
          <a:bodyPr vert="horz" wrap="square" lIns="0" tIns="0" rIns="0" bIns="0" rtlCol="0" anchor="t" anchorCtr="0">
            <a:noAutofit/>
          </a:bodyPr>
          <a:lstStyle/>
          <a:p>
            <a:r>
              <a:rPr lang="es-ES" sz="1400" dirty="0" err="1">
                <a:solidFill>
                  <a:srgbClr val="00007F"/>
                </a:solidFill>
                <a:highlight>
                  <a:srgbClr val="FFFF00"/>
                </a:highlight>
                <a:latin typeface="Consolas" panose="020B0609020204030204" pitchFamily="49" charset="0"/>
              </a:rPr>
              <a:t>unsafe</a:t>
            </a:r>
            <a:r>
              <a:rPr lang="es-ES" sz="1400" dirty="0">
                <a:solidFill>
                  <a:srgbClr val="808080"/>
                </a:solidFill>
                <a:latin typeface="Consolas" panose="020B0609020204030204" pitchFamily="49" charset="0"/>
              </a:rPr>
              <a:t> </a:t>
            </a:r>
            <a:r>
              <a:rPr lang="es-ES" sz="1400" dirty="0" err="1">
                <a:solidFill>
                  <a:srgbClr val="00007F"/>
                </a:solidFill>
                <a:latin typeface="Consolas" panose="020B0609020204030204" pitchFamily="49" charset="0"/>
              </a:rPr>
              <a:t>fn</a:t>
            </a:r>
            <a:r>
              <a:rPr lang="es-ES" sz="1400" dirty="0">
                <a:solidFill>
                  <a:srgbClr val="808080"/>
                </a:solidFill>
                <a:latin typeface="Consolas" panose="020B0609020204030204" pitchFamily="49" charset="0"/>
              </a:rPr>
              <a:t> </a:t>
            </a:r>
            <a:r>
              <a:rPr lang="es-ES" sz="1400" dirty="0">
                <a:solidFill>
                  <a:srgbClr val="000000"/>
                </a:solidFill>
                <a:highlight>
                  <a:srgbClr val="00FF00"/>
                </a:highlight>
                <a:latin typeface="Consolas" panose="020B0609020204030204" pitchFamily="49" charset="0"/>
              </a:rPr>
              <a:t>swap</a:t>
            </a:r>
            <a:r>
              <a:rPr lang="es-ES" sz="1400" dirty="0">
                <a:solidFill>
                  <a:srgbClr val="000000"/>
                </a:solidFill>
                <a:latin typeface="Consolas" panose="020B0609020204030204" pitchFamily="49" charset="0"/>
              </a:rPr>
              <a:t>(x:</a:t>
            </a:r>
            <a:r>
              <a:rPr lang="es-ES" sz="1400" dirty="0">
                <a:solidFill>
                  <a:srgbClr val="808080"/>
                </a:solidFill>
                <a:latin typeface="Consolas" panose="020B0609020204030204" pitchFamily="49" charset="0"/>
              </a:rPr>
              <a:t> </a:t>
            </a:r>
            <a:r>
              <a:rPr lang="es-ES" sz="1400" dirty="0">
                <a:solidFill>
                  <a:srgbClr val="000000"/>
                </a:solidFill>
                <a:latin typeface="Consolas" panose="020B0609020204030204" pitchFamily="49" charset="0"/>
              </a:rPr>
              <a:t>*</a:t>
            </a:r>
            <a:r>
              <a:rPr lang="es-ES" sz="1400" dirty="0" err="1">
                <a:solidFill>
                  <a:srgbClr val="00007F"/>
                </a:solidFill>
                <a:latin typeface="Consolas" panose="020B0609020204030204" pitchFamily="49" charset="0"/>
              </a:rPr>
              <a:t>mut</a:t>
            </a:r>
            <a:r>
              <a:rPr lang="es-ES" sz="1400" dirty="0">
                <a:solidFill>
                  <a:srgbClr val="808080"/>
                </a:solidFill>
                <a:latin typeface="Consolas" panose="020B0609020204030204" pitchFamily="49" charset="0"/>
              </a:rPr>
              <a:t> </a:t>
            </a:r>
            <a:r>
              <a:rPr lang="es-ES" sz="1400" dirty="0">
                <a:solidFill>
                  <a:srgbClr val="00007F"/>
                </a:solidFill>
                <a:latin typeface="Consolas" panose="020B0609020204030204" pitchFamily="49" charset="0"/>
              </a:rPr>
              <a:t>u8</a:t>
            </a:r>
            <a:r>
              <a:rPr lang="es-ES" sz="1400" dirty="0">
                <a:solidFill>
                  <a:srgbClr val="000000"/>
                </a:solidFill>
                <a:latin typeface="Consolas" panose="020B0609020204030204" pitchFamily="49" charset="0"/>
              </a:rPr>
              <a:t>,</a:t>
            </a:r>
            <a:r>
              <a:rPr lang="es-ES" sz="1400" dirty="0">
                <a:solidFill>
                  <a:srgbClr val="808080"/>
                </a:solidFill>
                <a:latin typeface="Consolas" panose="020B0609020204030204" pitchFamily="49" charset="0"/>
              </a:rPr>
              <a:t> </a:t>
            </a:r>
            <a:r>
              <a:rPr lang="es-ES" sz="1400" dirty="0">
                <a:solidFill>
                  <a:srgbClr val="000000"/>
                </a:solidFill>
                <a:latin typeface="Consolas" panose="020B0609020204030204" pitchFamily="49" charset="0"/>
              </a:rPr>
              <a:t>y:</a:t>
            </a:r>
            <a:r>
              <a:rPr lang="es-ES" sz="1400" dirty="0">
                <a:solidFill>
                  <a:srgbClr val="808080"/>
                </a:solidFill>
                <a:latin typeface="Consolas" panose="020B0609020204030204" pitchFamily="49" charset="0"/>
              </a:rPr>
              <a:t> </a:t>
            </a:r>
            <a:r>
              <a:rPr lang="es-ES" sz="1400" dirty="0">
                <a:solidFill>
                  <a:srgbClr val="000000"/>
                </a:solidFill>
                <a:latin typeface="Consolas" panose="020B0609020204030204" pitchFamily="49" charset="0"/>
              </a:rPr>
              <a:t>*</a:t>
            </a:r>
            <a:r>
              <a:rPr lang="es-ES" sz="1400" dirty="0" err="1">
                <a:solidFill>
                  <a:srgbClr val="00007F"/>
                </a:solidFill>
                <a:latin typeface="Consolas" panose="020B0609020204030204" pitchFamily="49" charset="0"/>
              </a:rPr>
              <a:t>mut</a:t>
            </a:r>
            <a:r>
              <a:rPr lang="es-ES" sz="1400" dirty="0">
                <a:solidFill>
                  <a:srgbClr val="808080"/>
                </a:solidFill>
                <a:latin typeface="Consolas" panose="020B0609020204030204" pitchFamily="49" charset="0"/>
              </a:rPr>
              <a:t> </a:t>
            </a:r>
            <a:r>
              <a:rPr lang="es-ES" sz="1400" dirty="0">
                <a:solidFill>
                  <a:srgbClr val="00007F"/>
                </a:solidFill>
                <a:latin typeface="Consolas" panose="020B0609020204030204" pitchFamily="49" charset="0"/>
              </a:rPr>
              <a:t>u8</a:t>
            </a:r>
            <a:r>
              <a:rPr lang="es-ES" sz="1400" dirty="0">
                <a:solidFill>
                  <a:srgbClr val="000000"/>
                </a:solidFill>
                <a:latin typeface="Consolas" panose="020B0609020204030204" pitchFamily="49" charset="0"/>
              </a:rPr>
              <a:t>)</a:t>
            </a:r>
            <a:r>
              <a:rPr lang="es-ES" sz="1400" dirty="0">
                <a:solidFill>
                  <a:srgbClr val="808080"/>
                </a:solidFill>
                <a:latin typeface="Consolas" panose="020B0609020204030204" pitchFamily="49" charset="0"/>
              </a:rPr>
              <a:t> </a:t>
            </a:r>
            <a:r>
              <a:rPr lang="es-ES" sz="1400" dirty="0">
                <a:solidFill>
                  <a:srgbClr val="000000"/>
                </a:solidFill>
                <a:latin typeface="Consolas" panose="020B0609020204030204" pitchFamily="49" charset="0"/>
              </a:rPr>
              <a:t>{</a:t>
            </a:r>
            <a:endParaRPr lang="es-ES"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let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temp: u8</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*x;</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*x</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*y;</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*y</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temp;</a:t>
            </a:r>
            <a:endParaRPr lang="en-GB" sz="1400" dirty="0">
              <a:solidFill>
                <a:srgbClr val="808080"/>
              </a:solidFill>
              <a:latin typeface="Consolas" panose="020B0609020204030204" pitchFamily="49" charset="0"/>
            </a:endParaRPr>
          </a:p>
          <a:p>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err="1">
                <a:solidFill>
                  <a:srgbClr val="00007F"/>
                </a:solidFill>
                <a:latin typeface="Consolas" panose="020B0609020204030204" pitchFamily="49" charset="0"/>
              </a:rPr>
              <a:t>fn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main()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let</a:t>
            </a:r>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mut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num1</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7F7F"/>
                </a:solidFill>
                <a:latin typeface="Consolas" panose="020B0609020204030204" pitchFamily="49" charset="0"/>
              </a:rPr>
              <a:t>10</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let</a:t>
            </a:r>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mut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num2</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7F7F"/>
                </a:solidFill>
                <a:latin typeface="Consolas" panose="020B0609020204030204" pitchFamily="49" charset="0"/>
              </a:rPr>
              <a:t>66</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7F"/>
                </a:solidFill>
                <a:highlight>
                  <a:srgbClr val="00FFFF"/>
                </a:highlight>
                <a:latin typeface="Consolas" panose="020B0609020204030204" pitchFamily="49" charset="0"/>
              </a:rPr>
              <a:t>unsafe</a:t>
            </a:r>
            <a:r>
              <a:rPr lang="en-GB" sz="1400" dirty="0">
                <a:solidFill>
                  <a:srgbClr val="808080"/>
                </a:solidFill>
                <a:highlight>
                  <a:srgbClr val="00FFFF"/>
                </a:highlight>
                <a:latin typeface="Consolas" panose="020B0609020204030204" pitchFamily="49" charset="0"/>
              </a:rPr>
              <a:t> </a:t>
            </a:r>
            <a:r>
              <a:rPr lang="en-GB" sz="1400" dirty="0">
                <a:solidFill>
                  <a:srgbClr val="000000"/>
                </a:solidFill>
                <a:highlight>
                  <a:srgbClr val="00FFFF"/>
                </a:highlight>
                <a:latin typeface="Consolas" panose="020B0609020204030204" pitchFamily="49" charset="0"/>
              </a:rPr>
              <a:t>{</a:t>
            </a:r>
            <a:endParaRPr lang="en-GB" sz="1400" dirty="0">
              <a:solidFill>
                <a:srgbClr val="808080"/>
              </a:solidFill>
              <a:highlight>
                <a:srgbClr val="00FFFF"/>
              </a:highlight>
              <a:latin typeface="Consolas" panose="020B0609020204030204" pitchFamily="49" charset="0"/>
            </a:endParaRPr>
          </a:p>
          <a:p>
            <a:r>
              <a:rPr lang="pt-BR" sz="1400" dirty="0">
                <a:solidFill>
                  <a:srgbClr val="808080"/>
                </a:solidFill>
                <a:latin typeface="Consolas" panose="020B0609020204030204" pitchFamily="49" charset="0"/>
              </a:rPr>
              <a:t>        </a:t>
            </a:r>
            <a:r>
              <a:rPr lang="pt-BR" sz="1400" dirty="0">
                <a:solidFill>
                  <a:srgbClr val="000000"/>
                </a:solidFill>
                <a:highlight>
                  <a:srgbClr val="00FF00"/>
                </a:highlight>
                <a:latin typeface="Consolas" panose="020B0609020204030204" pitchFamily="49" charset="0"/>
              </a:rPr>
              <a:t>swap(&amp;</a:t>
            </a:r>
            <a:r>
              <a:rPr lang="pt-BR" sz="1400" dirty="0">
                <a:solidFill>
                  <a:srgbClr val="00007F"/>
                </a:solidFill>
                <a:highlight>
                  <a:srgbClr val="00FF00"/>
                </a:highlight>
                <a:latin typeface="Consolas" panose="020B0609020204030204" pitchFamily="49" charset="0"/>
              </a:rPr>
              <a:t>mut</a:t>
            </a:r>
            <a:r>
              <a:rPr lang="pt-BR" sz="1400" dirty="0">
                <a:solidFill>
                  <a:srgbClr val="808080"/>
                </a:solidFill>
                <a:highlight>
                  <a:srgbClr val="00FF00"/>
                </a:highlight>
                <a:latin typeface="Consolas" panose="020B0609020204030204" pitchFamily="49" charset="0"/>
              </a:rPr>
              <a:t> </a:t>
            </a:r>
            <a:r>
              <a:rPr lang="pt-BR" sz="1400" dirty="0">
                <a:solidFill>
                  <a:srgbClr val="000000"/>
                </a:solidFill>
                <a:highlight>
                  <a:srgbClr val="00FF00"/>
                </a:highlight>
                <a:latin typeface="Consolas" panose="020B0609020204030204" pitchFamily="49" charset="0"/>
              </a:rPr>
              <a:t>num1,</a:t>
            </a:r>
            <a:r>
              <a:rPr lang="pt-BR" sz="1400" dirty="0">
                <a:solidFill>
                  <a:srgbClr val="808080"/>
                </a:solidFill>
                <a:highlight>
                  <a:srgbClr val="00FF00"/>
                </a:highlight>
                <a:latin typeface="Consolas" panose="020B0609020204030204" pitchFamily="49" charset="0"/>
              </a:rPr>
              <a:t> </a:t>
            </a:r>
            <a:r>
              <a:rPr lang="pt-BR" sz="1400" dirty="0">
                <a:solidFill>
                  <a:srgbClr val="000000"/>
                </a:solidFill>
                <a:highlight>
                  <a:srgbClr val="00FF00"/>
                </a:highlight>
                <a:latin typeface="Consolas" panose="020B0609020204030204" pitchFamily="49" charset="0"/>
              </a:rPr>
              <a:t>&amp;</a:t>
            </a:r>
            <a:r>
              <a:rPr lang="pt-BR" sz="1400" dirty="0">
                <a:solidFill>
                  <a:srgbClr val="00007F"/>
                </a:solidFill>
                <a:highlight>
                  <a:srgbClr val="00FF00"/>
                </a:highlight>
                <a:latin typeface="Consolas" panose="020B0609020204030204" pitchFamily="49" charset="0"/>
              </a:rPr>
              <a:t>mut</a:t>
            </a:r>
            <a:r>
              <a:rPr lang="pt-BR" sz="1400" dirty="0">
                <a:solidFill>
                  <a:srgbClr val="808080"/>
                </a:solidFill>
                <a:highlight>
                  <a:srgbClr val="00FF00"/>
                </a:highlight>
                <a:latin typeface="Consolas" panose="020B0609020204030204" pitchFamily="49" charset="0"/>
              </a:rPr>
              <a:t> </a:t>
            </a:r>
            <a:r>
              <a:rPr lang="pt-BR" sz="1400" dirty="0">
                <a:solidFill>
                  <a:srgbClr val="000000"/>
                </a:solidFill>
                <a:highlight>
                  <a:srgbClr val="00FF00"/>
                </a:highlight>
                <a:latin typeface="Consolas" panose="020B0609020204030204" pitchFamily="49" charset="0"/>
              </a:rPr>
              <a:t>num2);</a:t>
            </a:r>
            <a:endParaRPr lang="pt-BR" sz="1400" dirty="0">
              <a:solidFill>
                <a:srgbClr val="808080"/>
              </a:solidFill>
              <a:highlight>
                <a:srgbClr val="00FF00"/>
              </a:highlight>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highlight>
                  <a:srgbClr val="00FFFF"/>
                </a:highlight>
                <a:latin typeface="Consolas" panose="020B0609020204030204" pitchFamily="49" charset="0"/>
              </a:rPr>
              <a:t>}</a:t>
            </a:r>
            <a:endParaRPr lang="en-GB" sz="1400" dirty="0">
              <a:solidFill>
                <a:srgbClr val="808080"/>
              </a:solidFill>
              <a:highlight>
                <a:srgbClr val="00FFFF"/>
              </a:highlight>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err="1">
                <a:solidFill>
                  <a:srgbClr val="7F7F00"/>
                </a:solidFill>
                <a:latin typeface="Consolas" panose="020B0609020204030204" pitchFamily="49" charset="0"/>
              </a:rPr>
              <a:t>println</a:t>
            </a:r>
            <a:r>
              <a:rPr lang="en-GB" sz="1400" dirty="0">
                <a:solidFill>
                  <a:srgbClr val="7F7F00"/>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a:solidFill>
                  <a:srgbClr val="7F007F"/>
                </a:solidFill>
                <a:latin typeface="Consolas" panose="020B0609020204030204" pitchFamily="49" charset="0"/>
              </a:rPr>
              <a:t>"num1 now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num1);</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err="1">
                <a:solidFill>
                  <a:srgbClr val="7F7F00"/>
                </a:solidFill>
                <a:latin typeface="Consolas" panose="020B0609020204030204" pitchFamily="49" charset="0"/>
              </a:rPr>
              <a:t>println</a:t>
            </a:r>
            <a:r>
              <a:rPr lang="en-GB" sz="1400" dirty="0">
                <a:solidFill>
                  <a:srgbClr val="7F7F00"/>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a:solidFill>
                  <a:srgbClr val="7F007F"/>
                </a:solidFill>
                <a:latin typeface="Consolas" panose="020B0609020204030204" pitchFamily="49" charset="0"/>
              </a:rPr>
              <a:t>"num2 now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num2);</a:t>
            </a:r>
            <a:endParaRPr lang="en-GB" sz="1400" dirty="0">
              <a:solidFill>
                <a:srgbClr val="808080"/>
              </a:solidFill>
              <a:latin typeface="Consolas" panose="020B0609020204030204" pitchFamily="49" charset="0"/>
            </a:endParaRPr>
          </a:p>
          <a:p>
            <a:r>
              <a:rPr lang="en-GB" sz="1400" dirty="0">
                <a:solidFill>
                  <a:srgbClr val="000000"/>
                </a:solidFill>
                <a:latin typeface="Consolas" panose="020B0609020204030204" pitchFamily="49" charset="0"/>
              </a:rPr>
              <a:t>}</a:t>
            </a:r>
            <a:endParaRPr lang="en-GB" sz="1400" dirty="0">
              <a:latin typeface="Consolas" panose="020B0609020204030204" pitchFamily="49" charset="0"/>
            </a:endParaRPr>
          </a:p>
        </p:txBody>
      </p:sp>
      <p:sp>
        <p:nvSpPr>
          <p:cNvPr id="6" name="TextBox 5">
            <a:extLst>
              <a:ext uri="{FF2B5EF4-FFF2-40B4-BE49-F238E27FC236}">
                <a16:creationId xmlns:a16="http://schemas.microsoft.com/office/drawing/2014/main" id="{7080F3E7-2A87-B7CB-213E-307433564647}"/>
              </a:ext>
            </a:extLst>
          </p:cNvPr>
          <p:cNvSpPr txBox="1"/>
          <p:nvPr/>
        </p:nvSpPr>
        <p:spPr>
          <a:xfrm>
            <a:off x="8480652" y="5108355"/>
            <a:ext cx="2343939" cy="461665"/>
          </a:xfrm>
          <a:prstGeom prst="rect">
            <a:avLst/>
          </a:prstGeom>
          <a:solidFill>
            <a:srgbClr val="000000"/>
          </a:solidFill>
        </p:spPr>
        <p:txBody>
          <a:bodyPr wrap="square">
            <a:spAutoFit/>
          </a:bodyPr>
          <a:lstStyle/>
          <a:p>
            <a:r>
              <a:rPr lang="pt-BR" sz="1200" dirty="0">
                <a:solidFill>
                  <a:schemeClr val="bg1"/>
                </a:solidFill>
                <a:latin typeface="Consolas" panose="020B0609020204030204" pitchFamily="49" charset="0"/>
              </a:rPr>
              <a:t>num1 now 66</a:t>
            </a:r>
          </a:p>
          <a:p>
            <a:r>
              <a:rPr lang="pt-BR" sz="1200" dirty="0">
                <a:solidFill>
                  <a:schemeClr val="bg1"/>
                </a:solidFill>
                <a:latin typeface="Consolas" panose="020B0609020204030204" pitchFamily="49" charset="0"/>
              </a:rPr>
              <a:t>num2 now 10</a:t>
            </a:r>
            <a:endParaRPr lang="en-GB" sz="1200" dirty="0">
              <a:solidFill>
                <a:schemeClr val="bg1"/>
              </a:solidFill>
              <a:latin typeface="Consolas" panose="020B0609020204030204" pitchFamily="49" charset="0"/>
            </a:endParaRPr>
          </a:p>
        </p:txBody>
      </p:sp>
      <p:sp>
        <p:nvSpPr>
          <p:cNvPr id="7" name="TextBox 6">
            <a:extLst>
              <a:ext uri="{FF2B5EF4-FFF2-40B4-BE49-F238E27FC236}">
                <a16:creationId xmlns:a16="http://schemas.microsoft.com/office/drawing/2014/main" id="{B78635BD-64E5-F5CA-62E5-1A1AB4DA10CF}"/>
              </a:ext>
            </a:extLst>
          </p:cNvPr>
          <p:cNvSpPr txBox="1"/>
          <p:nvPr/>
        </p:nvSpPr>
        <p:spPr>
          <a:xfrm>
            <a:off x="7288439" y="5108355"/>
            <a:ext cx="1192213" cy="295975"/>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8" name="Picture 2" descr="Rust Programming language Logo Machine learning Haskell, crab, animals ...">
            <a:extLst>
              <a:ext uri="{FF2B5EF4-FFF2-40B4-BE49-F238E27FC236}">
                <a16:creationId xmlns:a16="http://schemas.microsoft.com/office/drawing/2014/main" id="{4FE20A15-FDE0-52FD-064F-5F84141F362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074855" y="1601657"/>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598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1930E-1CD6-4AEA-B3B8-9265415294C5}"/>
              </a:ext>
            </a:extLst>
          </p:cNvPr>
          <p:cNvSpPr>
            <a:spLocks noGrp="1"/>
          </p:cNvSpPr>
          <p:nvPr>
            <p:ph type="body" sz="quarter" idx="10"/>
          </p:nvPr>
        </p:nvSpPr>
        <p:spPr/>
        <p:txBody>
          <a:bodyPr/>
          <a:lstStyle/>
          <a:p>
            <a:r>
              <a:rPr lang="en-GB" sz="4000" cap="none" dirty="0"/>
              <a:t>Interfacing with existing foreign libraries</a:t>
            </a:r>
          </a:p>
        </p:txBody>
      </p:sp>
      <p:sp>
        <p:nvSpPr>
          <p:cNvPr id="3" name="Text Placeholder 2">
            <a:extLst>
              <a:ext uri="{FF2B5EF4-FFF2-40B4-BE49-F238E27FC236}">
                <a16:creationId xmlns:a16="http://schemas.microsoft.com/office/drawing/2014/main" id="{3F56CB33-DE9F-4B6F-8036-C8290164C4EC}"/>
              </a:ext>
            </a:extLst>
          </p:cNvPr>
          <p:cNvSpPr>
            <a:spLocks noGrp="1"/>
          </p:cNvSpPr>
          <p:nvPr>
            <p:ph type="body" sz="quarter" idx="15"/>
          </p:nvPr>
        </p:nvSpPr>
        <p:spPr>
          <a:xfrm>
            <a:off x="4624344" y="357188"/>
            <a:ext cx="7182872" cy="6043611"/>
          </a:xfrm>
        </p:spPr>
        <p:txBody>
          <a:bodyPr/>
          <a:lstStyle/>
          <a:p>
            <a:r>
              <a:rPr lang="en-GB" b="1" dirty="0"/>
              <a:t>Rust can interact with code written in a "foreign" programming language, e.g. C.</a:t>
            </a:r>
          </a:p>
          <a:p>
            <a:endParaRPr lang="en-GB" b="1" dirty="0"/>
          </a:p>
          <a:p>
            <a:r>
              <a:rPr lang="en-GB" b="1" dirty="0"/>
              <a:t>This uses </a:t>
            </a:r>
            <a:r>
              <a:rPr lang="en-GB" b="1" dirty="0">
                <a:latin typeface="Consolas" panose="020B0609020204030204" pitchFamily="49" charset="0"/>
              </a:rPr>
              <a:t>extern</a:t>
            </a:r>
            <a:r>
              <a:rPr lang="en-GB" b="1" dirty="0"/>
              <a:t> keyword</a:t>
            </a:r>
          </a:p>
          <a:p>
            <a:pPr marL="285750" indent="-285750">
              <a:buFont typeface="Arial" panose="020B0604020202020204" pitchFamily="34" charset="0"/>
              <a:buChar char="•"/>
            </a:pPr>
            <a:r>
              <a:rPr lang="en-GB" dirty="0"/>
              <a:t>Creates an </a:t>
            </a:r>
            <a:r>
              <a:rPr lang="en-GB" b="1" dirty="0"/>
              <a:t>FFI</a:t>
            </a:r>
            <a:r>
              <a:rPr lang="en-GB" dirty="0"/>
              <a:t> (Foreign Function Interface)</a:t>
            </a:r>
          </a:p>
          <a:p>
            <a:pPr marL="285750" indent="-285750">
              <a:buFont typeface="Arial" panose="020B0604020202020204" pitchFamily="34" charset="0"/>
              <a:buChar char="•"/>
            </a:pPr>
            <a:r>
              <a:rPr lang="en-GB" dirty="0"/>
              <a:t>Allows us to define a function, which another language "calls"</a:t>
            </a:r>
          </a:p>
          <a:p>
            <a:pPr marL="285750" indent="-285750">
              <a:buFont typeface="Arial" panose="020B0604020202020204" pitchFamily="34" charset="0"/>
              <a:buChar char="•"/>
            </a:pPr>
            <a:endParaRPr lang="en-GB" b="1" dirty="0"/>
          </a:p>
          <a:p>
            <a:r>
              <a:rPr lang="en-GB" b="1" dirty="0"/>
              <a:t>Calling other languages is inherently unsafe</a:t>
            </a:r>
          </a:p>
          <a:p>
            <a:pPr marL="263525" lvl="1" indent="-263525"/>
            <a:r>
              <a:rPr lang="en-GB" sz="1400" dirty="0"/>
              <a:t>They cannot provide Rust's memory-safe guarantees</a:t>
            </a:r>
          </a:p>
          <a:p>
            <a:endParaRPr lang="en-GB" b="1" dirty="0"/>
          </a:p>
          <a:p>
            <a:endParaRPr lang="en-GB" b="1" dirty="0"/>
          </a:p>
          <a:p>
            <a:r>
              <a:rPr lang="en-GB" b="1" dirty="0"/>
              <a:t>Let's examine see if we can interface with the following:</a:t>
            </a:r>
          </a:p>
          <a:p>
            <a:endParaRPr lang="en-GB" b="1" dirty="0"/>
          </a:p>
          <a:p>
            <a:endParaRPr lang="en-GB" b="1" dirty="0"/>
          </a:p>
          <a:p>
            <a:endParaRPr lang="en-GB" b="1" dirty="0"/>
          </a:p>
          <a:p>
            <a:endParaRPr lang="en-GB" b="1" dirty="0"/>
          </a:p>
        </p:txBody>
      </p:sp>
      <p:sp>
        <p:nvSpPr>
          <p:cNvPr id="4" name="TextBox 3">
            <a:extLst>
              <a:ext uri="{FF2B5EF4-FFF2-40B4-BE49-F238E27FC236}">
                <a16:creationId xmlns:a16="http://schemas.microsoft.com/office/drawing/2014/main" id="{2B22DD21-7BDC-B39E-E0D2-7B17367C3B8C}"/>
              </a:ext>
            </a:extLst>
          </p:cNvPr>
          <p:cNvSpPr txBox="1"/>
          <p:nvPr/>
        </p:nvSpPr>
        <p:spPr>
          <a:xfrm>
            <a:off x="7167732" y="4518701"/>
            <a:ext cx="3870825" cy="307777"/>
          </a:xfrm>
          <a:prstGeom prst="rect">
            <a:avLst/>
          </a:prstGeom>
          <a:solidFill>
            <a:srgbClr val="000000"/>
          </a:solidFill>
        </p:spPr>
        <p:txBody>
          <a:bodyPr wrap="square">
            <a:spAutoFit/>
          </a:bodyPr>
          <a:lstStyle/>
          <a:p>
            <a:r>
              <a:rPr lang="en-GB" sz="1400" dirty="0">
                <a:solidFill>
                  <a:schemeClr val="bg1"/>
                </a:solidFill>
                <a:latin typeface="Consolas" panose="020B0609020204030204" pitchFamily="49" charset="0"/>
              </a:rPr>
              <a:t>double sqrt (double);</a:t>
            </a:r>
          </a:p>
        </p:txBody>
      </p:sp>
      <p:sp>
        <p:nvSpPr>
          <p:cNvPr id="7" name="TextBox 6">
            <a:extLst>
              <a:ext uri="{FF2B5EF4-FFF2-40B4-BE49-F238E27FC236}">
                <a16:creationId xmlns:a16="http://schemas.microsoft.com/office/drawing/2014/main" id="{C311B413-2F3C-7BD4-7899-D407DE2C8118}"/>
              </a:ext>
            </a:extLst>
          </p:cNvPr>
          <p:cNvSpPr txBox="1"/>
          <p:nvPr/>
        </p:nvSpPr>
        <p:spPr>
          <a:xfrm>
            <a:off x="4624344" y="4511238"/>
            <a:ext cx="1192213" cy="315240"/>
          </a:xfrm>
          <a:prstGeom prst="rect">
            <a:avLst/>
          </a:prstGeom>
          <a:solidFill>
            <a:srgbClr val="F3622C"/>
          </a:solidFill>
        </p:spPr>
        <p:txBody>
          <a:bodyPr wrap="square" anchor="ctr">
            <a:noAutofit/>
          </a:bodyPr>
          <a:lstStyle/>
          <a:p>
            <a:pPr algn="ctr"/>
            <a:r>
              <a:rPr lang="en-GB" dirty="0">
                <a:solidFill>
                  <a:schemeClr val="bg1"/>
                </a:solidFill>
              </a:rPr>
              <a:t>C90</a:t>
            </a:r>
          </a:p>
        </p:txBody>
      </p:sp>
      <p:sp>
        <p:nvSpPr>
          <p:cNvPr id="8" name="TextBox 7">
            <a:extLst>
              <a:ext uri="{FF2B5EF4-FFF2-40B4-BE49-F238E27FC236}">
                <a16:creationId xmlns:a16="http://schemas.microsoft.com/office/drawing/2014/main" id="{AC2BF808-3075-EF68-66FE-33B30C55BBD1}"/>
              </a:ext>
            </a:extLst>
          </p:cNvPr>
          <p:cNvSpPr txBox="1"/>
          <p:nvPr/>
        </p:nvSpPr>
        <p:spPr>
          <a:xfrm>
            <a:off x="5896038" y="4511236"/>
            <a:ext cx="1192213" cy="315242"/>
          </a:xfrm>
          <a:prstGeom prst="rect">
            <a:avLst/>
          </a:prstGeom>
          <a:solidFill>
            <a:schemeClr val="accent4">
              <a:lumMod val="60000"/>
              <a:lumOff val="40000"/>
            </a:schemeClr>
          </a:solidFill>
        </p:spPr>
        <p:txBody>
          <a:bodyPr wrap="square" anchor="ctr">
            <a:noAutofit/>
          </a:bodyPr>
          <a:lstStyle/>
          <a:p>
            <a:pPr algn="ctr"/>
            <a:r>
              <a:rPr lang="en-GB" dirty="0" err="1">
                <a:solidFill>
                  <a:schemeClr val="bg1"/>
                </a:solidFill>
              </a:rPr>
              <a:t>math.h</a:t>
            </a:r>
            <a:endParaRPr lang="en-GB" dirty="0">
              <a:solidFill>
                <a:schemeClr val="bg1"/>
              </a:solidFill>
            </a:endParaRPr>
          </a:p>
        </p:txBody>
      </p:sp>
      <p:pic>
        <p:nvPicPr>
          <p:cNvPr id="10" name="Picture 9">
            <a:extLst>
              <a:ext uri="{FF2B5EF4-FFF2-40B4-BE49-F238E27FC236}">
                <a16:creationId xmlns:a16="http://schemas.microsoft.com/office/drawing/2014/main" id="{4622E222-8EA4-6062-8020-035BD436FC1E}"/>
              </a:ext>
            </a:extLst>
          </p:cNvPr>
          <p:cNvPicPr>
            <a:picLocks noChangeAspect="1"/>
          </p:cNvPicPr>
          <p:nvPr/>
        </p:nvPicPr>
        <p:blipFill>
          <a:blip r:embed="rId3"/>
          <a:stretch>
            <a:fillRect/>
          </a:stretch>
        </p:blipFill>
        <p:spPr>
          <a:xfrm>
            <a:off x="11118038" y="4502636"/>
            <a:ext cx="365791" cy="379530"/>
          </a:xfrm>
          <a:prstGeom prst="rect">
            <a:avLst/>
          </a:prstGeom>
        </p:spPr>
      </p:pic>
    </p:spTree>
    <p:extLst>
      <p:ext uri="{BB962C8B-B14F-4D97-AF65-F5344CB8AC3E}">
        <p14:creationId xmlns:p14="http://schemas.microsoft.com/office/powerpoint/2010/main" val="141413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949032-893C-4D49-B45C-042C3811E475}"/>
              </a:ext>
            </a:extLst>
          </p:cNvPr>
          <p:cNvSpPr>
            <a:spLocks noGrp="1"/>
          </p:cNvSpPr>
          <p:nvPr>
            <p:ph type="body" sz="quarter" idx="10"/>
          </p:nvPr>
        </p:nvSpPr>
        <p:spPr/>
        <p:txBody>
          <a:bodyPr/>
          <a:lstStyle/>
          <a:p>
            <a:r>
              <a:rPr lang="en-GB" cap="none" dirty="0"/>
              <a:t>But "UNSAFE" Rust…</a:t>
            </a:r>
          </a:p>
          <a:p>
            <a:endParaRPr lang="en-GB" cap="none" dirty="0"/>
          </a:p>
          <a:p>
            <a:r>
              <a:rPr lang="en-GB" cap="none" dirty="0"/>
              <a:t>…Why?</a:t>
            </a:r>
          </a:p>
        </p:txBody>
      </p:sp>
      <p:sp>
        <p:nvSpPr>
          <p:cNvPr id="3" name="Text Placeholder 2">
            <a:extLst>
              <a:ext uri="{FF2B5EF4-FFF2-40B4-BE49-F238E27FC236}">
                <a16:creationId xmlns:a16="http://schemas.microsoft.com/office/drawing/2014/main" id="{4B30229C-293C-449C-B09C-466F728742BA}"/>
              </a:ext>
            </a:extLst>
          </p:cNvPr>
          <p:cNvSpPr>
            <a:spLocks noGrp="1"/>
          </p:cNvSpPr>
          <p:nvPr>
            <p:ph type="body" sz="quarter" idx="15"/>
          </p:nvPr>
        </p:nvSpPr>
        <p:spPr>
          <a:xfrm>
            <a:off x="4537076" y="435584"/>
            <a:ext cx="4787899" cy="4094163"/>
          </a:xfrm>
        </p:spPr>
        <p:txBody>
          <a:bodyPr/>
          <a:lstStyle/>
          <a:p>
            <a:r>
              <a:rPr lang="en-GB" b="1" dirty="0">
                <a:latin typeface="+mn-lt"/>
              </a:rPr>
              <a:t>Rust trades on its memory safe guarantees</a:t>
            </a:r>
          </a:p>
          <a:p>
            <a:endParaRPr lang="en-GB" dirty="0">
              <a:latin typeface="+mn-lt"/>
            </a:endParaRPr>
          </a:p>
          <a:p>
            <a:r>
              <a:rPr lang="en-GB" b="1" dirty="0">
                <a:latin typeface="+mn-lt"/>
              </a:rPr>
              <a:t>Q.</a:t>
            </a:r>
            <a:r>
              <a:rPr lang="en-GB" dirty="0">
                <a:latin typeface="+mn-lt"/>
              </a:rPr>
              <a:t> So doesn't UNSAFE Rust undermine the whole point of Rust?</a:t>
            </a:r>
          </a:p>
          <a:p>
            <a:endParaRPr lang="en-GB" dirty="0">
              <a:latin typeface="+mn-lt"/>
            </a:endParaRPr>
          </a:p>
          <a:p>
            <a:r>
              <a:rPr lang="en-GB" b="1" dirty="0">
                <a:latin typeface="+mn-lt"/>
              </a:rPr>
              <a:t>A. No!</a:t>
            </a:r>
          </a:p>
          <a:p>
            <a:endParaRPr lang="en-GB" dirty="0">
              <a:latin typeface="+mn-lt"/>
            </a:endParaRPr>
          </a:p>
          <a:p>
            <a:r>
              <a:rPr lang="en-GB" dirty="0">
                <a:latin typeface="+mn-lt"/>
              </a:rPr>
              <a:t>As the software engineer you decide when/what/where/how/why to switch to UNSAFE Rust</a:t>
            </a:r>
          </a:p>
          <a:p>
            <a:endParaRPr lang="en-GB" dirty="0">
              <a:latin typeface="+mn-lt"/>
            </a:endParaRPr>
          </a:p>
          <a:p>
            <a:r>
              <a:rPr lang="en-GB" b="1" dirty="0">
                <a:latin typeface="+mn-lt"/>
              </a:rPr>
              <a:t>Broadly speaking, why do this?</a:t>
            </a:r>
          </a:p>
          <a:p>
            <a:pPr marL="285750" indent="-285750">
              <a:buFont typeface="Arial" panose="020B0604020202020204" pitchFamily="34" charset="0"/>
              <a:buChar char="•"/>
            </a:pPr>
            <a:r>
              <a:rPr lang="en-GB" dirty="0">
                <a:latin typeface="+mn-lt"/>
              </a:rPr>
              <a:t>Rust's static analysis is </a:t>
            </a:r>
            <a:r>
              <a:rPr lang="en-GB" b="1" dirty="0">
                <a:latin typeface="+mn-lt"/>
              </a:rPr>
              <a:t>ultra-conservative</a:t>
            </a:r>
          </a:p>
          <a:p>
            <a:pPr marL="285750" indent="-285750">
              <a:buFont typeface="Arial" panose="020B0604020202020204" pitchFamily="34" charset="0"/>
              <a:buChar char="•"/>
            </a:pPr>
            <a:r>
              <a:rPr lang="en-GB" dirty="0">
                <a:latin typeface="+mn-lt"/>
              </a:rPr>
              <a:t>Perform low-level operations </a:t>
            </a:r>
          </a:p>
          <a:p>
            <a:pPr marL="285750" indent="-285750">
              <a:buFont typeface="Arial" panose="020B0604020202020204" pitchFamily="34" charset="0"/>
              <a:buChar char="•"/>
            </a:pPr>
            <a:r>
              <a:rPr lang="en-GB" dirty="0">
                <a:latin typeface="+mn-lt"/>
              </a:rPr>
              <a:t>Gives access to unsafe operations (as used in the Rust standard library itself)</a:t>
            </a:r>
          </a:p>
          <a:p>
            <a:endParaRPr lang="en-GB" dirty="0">
              <a:latin typeface="+mn-lt"/>
            </a:endParaRPr>
          </a:p>
          <a:p>
            <a:endParaRPr lang="en-GB" dirty="0">
              <a:latin typeface="+mn-lt"/>
            </a:endParaRPr>
          </a:p>
          <a:p>
            <a:endParaRPr lang="en-GB" dirty="0">
              <a:latin typeface="+mn-lt"/>
            </a:endParaRPr>
          </a:p>
        </p:txBody>
      </p:sp>
      <p:pic>
        <p:nvPicPr>
          <p:cNvPr id="5" name="Picture 4" descr="A black and orange tech piece hardware">
            <a:extLst>
              <a:ext uri="{FF2B5EF4-FFF2-40B4-BE49-F238E27FC236}">
                <a16:creationId xmlns:a16="http://schemas.microsoft.com/office/drawing/2014/main" id="{44E499D1-7717-A6B4-D166-CD7960A134B4}"/>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458324" y="0"/>
            <a:ext cx="2733676" cy="6858000"/>
          </a:xfrm>
          <a:prstGeom prst="rect">
            <a:avLst/>
          </a:prstGeom>
        </p:spPr>
      </p:pic>
    </p:spTree>
    <p:extLst>
      <p:ext uri="{BB962C8B-B14F-4D97-AF65-F5344CB8AC3E}">
        <p14:creationId xmlns:p14="http://schemas.microsoft.com/office/powerpoint/2010/main" val="3920598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1930E-1CD6-4AEA-B3B8-9265415294C5}"/>
              </a:ext>
            </a:extLst>
          </p:cNvPr>
          <p:cNvSpPr>
            <a:spLocks noGrp="1"/>
          </p:cNvSpPr>
          <p:nvPr>
            <p:ph type="body" sz="quarter" idx="10"/>
          </p:nvPr>
        </p:nvSpPr>
        <p:spPr/>
        <p:txBody>
          <a:bodyPr/>
          <a:lstStyle/>
          <a:p>
            <a:r>
              <a:rPr lang="en-GB" sz="4400" cap="none" dirty="0"/>
              <a:t>Using the FFI through extern: An example</a:t>
            </a:r>
          </a:p>
        </p:txBody>
      </p:sp>
      <p:sp>
        <p:nvSpPr>
          <p:cNvPr id="3" name="Text Placeholder 2">
            <a:extLst>
              <a:ext uri="{FF2B5EF4-FFF2-40B4-BE49-F238E27FC236}">
                <a16:creationId xmlns:a16="http://schemas.microsoft.com/office/drawing/2014/main" id="{3F56CB33-DE9F-4B6F-8036-C8290164C4EC}"/>
              </a:ext>
            </a:extLst>
          </p:cNvPr>
          <p:cNvSpPr>
            <a:spLocks noGrp="1"/>
          </p:cNvSpPr>
          <p:nvPr>
            <p:ph type="body" sz="quarter" idx="15"/>
          </p:nvPr>
        </p:nvSpPr>
        <p:spPr>
          <a:xfrm>
            <a:off x="4624344" y="357189"/>
            <a:ext cx="7182872" cy="4201134"/>
          </a:xfrm>
        </p:spPr>
        <p:txBody>
          <a:bodyPr/>
          <a:lstStyle/>
          <a:p>
            <a:r>
              <a:rPr lang="en-GB" b="1" dirty="0"/>
              <a:t>Here's how we can achieve this using unsafe Rust:</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Target C data types must be matched in the native language's library function signature </a:t>
            </a:r>
          </a:p>
          <a:p>
            <a:pPr marL="285750" indent="-285750">
              <a:buFont typeface="Arial" panose="020B0604020202020204" pitchFamily="34" charset="0"/>
              <a:buChar char="•"/>
            </a:pPr>
            <a:r>
              <a:rPr lang="en-GB" sz="1200" dirty="0"/>
              <a:t>C's double equating to Rust's f64 data type</a:t>
            </a:r>
          </a:p>
          <a:p>
            <a:pPr marL="285750" indent="-285750">
              <a:buFont typeface="Arial" panose="020B0604020202020204" pitchFamily="34" charset="0"/>
              <a:buChar char="•"/>
            </a:pPr>
            <a:r>
              <a:rPr lang="en-GB" sz="1200" dirty="0"/>
              <a:t>Double precision; </a:t>
            </a:r>
            <a:r>
              <a:rPr lang="en-US" sz="1200" b="0" kern="1200" dirty="0">
                <a:solidFill>
                  <a:schemeClr val="dk1"/>
                </a:solidFill>
              </a:rPr>
              <a:t>“binary64” - see IEEE 754-2008</a:t>
            </a:r>
          </a:p>
          <a:p>
            <a:pPr marL="285750" indent="-285750">
              <a:buFont typeface="Arial" panose="020B0604020202020204" pitchFamily="34" charset="0"/>
              <a:buChar char="•"/>
            </a:pPr>
            <a:endParaRPr lang="en-GB" dirty="0"/>
          </a:p>
        </p:txBody>
      </p:sp>
      <p:sp>
        <p:nvSpPr>
          <p:cNvPr id="23" name="TextBox 22">
            <a:extLst>
              <a:ext uri="{FF2B5EF4-FFF2-40B4-BE49-F238E27FC236}">
                <a16:creationId xmlns:a16="http://schemas.microsoft.com/office/drawing/2014/main" id="{5D34F519-96CA-4C32-9718-98039C521F29}"/>
              </a:ext>
            </a:extLst>
          </p:cNvPr>
          <p:cNvSpPr txBox="1"/>
          <p:nvPr/>
        </p:nvSpPr>
        <p:spPr>
          <a:xfrm>
            <a:off x="4624344" y="1710898"/>
            <a:ext cx="6414213" cy="3305123"/>
          </a:xfrm>
          <a:prstGeom prst="rect">
            <a:avLst/>
          </a:prstGeom>
          <a:solidFill>
            <a:schemeClr val="tx1">
              <a:lumMod val="10000"/>
              <a:lumOff val="90000"/>
            </a:schemeClr>
          </a:solidFill>
        </p:spPr>
        <p:txBody>
          <a:bodyPr vert="horz" wrap="square" lIns="0" tIns="0" rIns="0" bIns="0" rtlCol="0" anchor="t" anchorCtr="0">
            <a:noAutofit/>
          </a:bodyPr>
          <a:lstStyle/>
          <a:p>
            <a:r>
              <a:rPr lang="en-GB" sz="1400" dirty="0">
                <a:solidFill>
                  <a:srgbClr val="00007F"/>
                </a:solidFill>
                <a:highlight>
                  <a:srgbClr val="00EDB5"/>
                </a:highlight>
                <a:latin typeface="Consolas" panose="020B0609020204030204" pitchFamily="49" charset="0"/>
              </a:rPr>
              <a:t>extern</a:t>
            </a:r>
            <a:r>
              <a:rPr lang="en-GB" sz="1400" dirty="0">
                <a:solidFill>
                  <a:srgbClr val="808080"/>
                </a:solidFill>
                <a:highlight>
                  <a:srgbClr val="00EDB5"/>
                </a:highlight>
                <a:latin typeface="Consolas" panose="020B0609020204030204" pitchFamily="49" charset="0"/>
              </a:rPr>
              <a:t> </a:t>
            </a:r>
            <a:r>
              <a:rPr lang="en-GB" sz="1400" dirty="0">
                <a:solidFill>
                  <a:srgbClr val="7F007F"/>
                </a:solidFill>
                <a:highlight>
                  <a:srgbClr val="00EDB5"/>
                </a:highlight>
                <a:latin typeface="Consolas" panose="020B0609020204030204" pitchFamily="49" charset="0"/>
              </a:rPr>
              <a:t>"C"</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nn-NO" sz="1400" dirty="0">
                <a:solidFill>
                  <a:srgbClr val="808080"/>
                </a:solidFill>
                <a:latin typeface="Consolas" panose="020B0609020204030204" pitchFamily="49" charset="0"/>
              </a:rPr>
              <a:t>    </a:t>
            </a:r>
            <a:r>
              <a:rPr lang="nn-NO" sz="1400" dirty="0">
                <a:solidFill>
                  <a:srgbClr val="00007F"/>
                </a:solidFill>
                <a:latin typeface="Consolas" panose="020B0609020204030204" pitchFamily="49" charset="0"/>
              </a:rPr>
              <a:t>fn</a:t>
            </a:r>
            <a:r>
              <a:rPr lang="nn-NO" sz="1400" dirty="0">
                <a:solidFill>
                  <a:srgbClr val="808080"/>
                </a:solidFill>
                <a:latin typeface="Consolas" panose="020B0609020204030204" pitchFamily="49" charset="0"/>
              </a:rPr>
              <a:t> </a:t>
            </a:r>
            <a:r>
              <a:rPr lang="nn-NO" sz="1400" dirty="0">
                <a:solidFill>
                  <a:srgbClr val="000000"/>
                </a:solidFill>
                <a:highlight>
                  <a:srgbClr val="FFFF00"/>
                </a:highlight>
                <a:latin typeface="Consolas" panose="020B0609020204030204" pitchFamily="49" charset="0"/>
              </a:rPr>
              <a:t>sqrt</a:t>
            </a:r>
            <a:r>
              <a:rPr lang="nn-NO" sz="1400" dirty="0">
                <a:solidFill>
                  <a:srgbClr val="000000"/>
                </a:solidFill>
                <a:latin typeface="Consolas" panose="020B0609020204030204" pitchFamily="49" charset="0"/>
              </a:rPr>
              <a:t>(val:</a:t>
            </a:r>
            <a:r>
              <a:rPr lang="nn-NO" sz="1400" dirty="0">
                <a:solidFill>
                  <a:srgbClr val="808080"/>
                </a:solidFill>
                <a:latin typeface="Consolas" panose="020B0609020204030204" pitchFamily="49" charset="0"/>
              </a:rPr>
              <a:t> </a:t>
            </a:r>
            <a:r>
              <a:rPr lang="nn-NO" sz="1400" dirty="0">
                <a:solidFill>
                  <a:srgbClr val="00007F"/>
                </a:solidFill>
                <a:latin typeface="Consolas" panose="020B0609020204030204" pitchFamily="49" charset="0"/>
              </a:rPr>
              <a:t>f64</a:t>
            </a:r>
            <a:r>
              <a:rPr lang="nn-NO" sz="1400" dirty="0">
                <a:solidFill>
                  <a:srgbClr val="000000"/>
                </a:solidFill>
                <a:latin typeface="Consolas" panose="020B0609020204030204" pitchFamily="49" charset="0"/>
              </a:rPr>
              <a:t>)</a:t>
            </a:r>
            <a:r>
              <a:rPr lang="nn-NO" sz="1400" dirty="0">
                <a:solidFill>
                  <a:srgbClr val="808080"/>
                </a:solidFill>
                <a:latin typeface="Consolas" panose="020B0609020204030204" pitchFamily="49" charset="0"/>
              </a:rPr>
              <a:t> </a:t>
            </a:r>
            <a:r>
              <a:rPr lang="nn-NO" sz="1400" dirty="0">
                <a:solidFill>
                  <a:srgbClr val="000000"/>
                </a:solidFill>
                <a:latin typeface="Consolas" panose="020B0609020204030204" pitchFamily="49" charset="0"/>
              </a:rPr>
              <a:t>-&gt;</a:t>
            </a:r>
            <a:r>
              <a:rPr lang="nn-NO" sz="1400" dirty="0">
                <a:solidFill>
                  <a:srgbClr val="808080"/>
                </a:solidFill>
                <a:latin typeface="Consolas" panose="020B0609020204030204" pitchFamily="49" charset="0"/>
              </a:rPr>
              <a:t> </a:t>
            </a:r>
            <a:r>
              <a:rPr lang="nn-NO" sz="1400" dirty="0">
                <a:solidFill>
                  <a:srgbClr val="00007F"/>
                </a:solidFill>
                <a:latin typeface="Consolas" panose="020B0609020204030204" pitchFamily="49" charset="0"/>
              </a:rPr>
              <a:t>f64</a:t>
            </a:r>
            <a:r>
              <a:rPr lang="nn-NO" sz="1400" dirty="0">
                <a:solidFill>
                  <a:srgbClr val="000000"/>
                </a:solidFill>
                <a:latin typeface="Consolas" panose="020B0609020204030204" pitchFamily="49" charset="0"/>
              </a:rPr>
              <a:t>;</a:t>
            </a:r>
            <a:endParaRPr lang="nn-NO" sz="1400" dirty="0">
              <a:solidFill>
                <a:srgbClr val="808080"/>
              </a:solidFill>
              <a:latin typeface="Consolas" panose="020B0609020204030204" pitchFamily="49" charset="0"/>
            </a:endParaRPr>
          </a:p>
          <a:p>
            <a:r>
              <a:rPr lang="en-GB" sz="1400" dirty="0">
                <a:solidFill>
                  <a:srgbClr val="000000"/>
                </a:solidFill>
                <a:highlight>
                  <a:srgbClr val="00EDB5"/>
                </a:highlight>
                <a:latin typeface="Consolas" panose="020B0609020204030204" pitchFamily="49" charset="0"/>
              </a:rPr>
              <a:t>}</a:t>
            </a:r>
            <a:endParaRPr lang="en-GB" sz="1400" dirty="0">
              <a:solidFill>
                <a:srgbClr val="808080"/>
              </a:solidFill>
              <a:highlight>
                <a:srgbClr val="00EDB5"/>
              </a:highlight>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err="1">
                <a:solidFill>
                  <a:srgbClr val="00007F"/>
                </a:solidFill>
                <a:latin typeface="Consolas" panose="020B0609020204030204" pitchFamily="49" charset="0"/>
              </a:rPr>
              <a:t>fn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main()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let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number</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f64</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7F7F"/>
                </a:solidFill>
                <a:latin typeface="Consolas" panose="020B0609020204030204" pitchFamily="49" charset="0"/>
              </a:rPr>
              <a:t>256.0</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US" sz="1400" dirty="0">
                <a:solidFill>
                  <a:srgbClr val="00007F"/>
                </a:solidFill>
                <a:latin typeface="Consolas" panose="020B0609020204030204" pitchFamily="49" charset="0"/>
              </a:rPr>
              <a:t>    let</a:t>
            </a:r>
            <a:r>
              <a:rPr lang="en-US" sz="1400" dirty="0">
                <a:solidFill>
                  <a:srgbClr val="808080"/>
                </a:solidFill>
                <a:latin typeface="Consolas" panose="020B0609020204030204" pitchFamily="49" charset="0"/>
              </a:rPr>
              <a:t> </a:t>
            </a:r>
            <a:r>
              <a:rPr lang="en-US" sz="1400" dirty="0">
                <a:solidFill>
                  <a:srgbClr val="00007F"/>
                </a:solidFill>
                <a:latin typeface="Consolas" panose="020B0609020204030204" pitchFamily="49" charset="0"/>
              </a:rPr>
              <a:t>mut</a:t>
            </a:r>
            <a:r>
              <a:rPr lang="en-US" sz="1400" dirty="0">
                <a:solidFill>
                  <a:srgbClr val="808080"/>
                </a:solidFill>
                <a:latin typeface="Consolas" panose="020B0609020204030204" pitchFamily="49" charset="0"/>
              </a:rPr>
              <a:t> </a:t>
            </a:r>
            <a:r>
              <a:rPr lang="en-US" sz="1400" dirty="0" err="1">
                <a:solidFill>
                  <a:srgbClr val="000000"/>
                </a:solidFill>
                <a:latin typeface="Consolas" panose="020B0609020204030204" pitchFamily="49" charset="0"/>
              </a:rPr>
              <a:t>sq_root</a:t>
            </a:r>
            <a:r>
              <a:rPr lang="en-US" sz="1400" dirty="0">
                <a:solidFill>
                  <a:srgbClr val="80808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 </a:t>
            </a:r>
            <a:r>
              <a:rPr lang="en-US" sz="1400" dirty="0">
                <a:solidFill>
                  <a:srgbClr val="00007F"/>
                </a:solidFill>
                <a:latin typeface="Consolas" panose="020B0609020204030204" pitchFamily="49" charset="0"/>
              </a:rPr>
              <a:t>f64</a:t>
            </a:r>
            <a:r>
              <a:rPr lang="en-US" sz="1400" dirty="0">
                <a:solidFill>
                  <a:srgbClr val="80808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 </a:t>
            </a:r>
            <a:r>
              <a:rPr lang="en-US" sz="1400" dirty="0">
                <a:solidFill>
                  <a:srgbClr val="007F7F"/>
                </a:solidFill>
                <a:latin typeface="Consolas" panose="020B0609020204030204" pitchFamily="49" charset="0"/>
              </a:rPr>
              <a:t>0.0</a:t>
            </a:r>
            <a:r>
              <a:rPr lang="en-US" sz="1400" dirty="0">
                <a:solidFill>
                  <a:srgbClr val="000000"/>
                </a:solidFill>
                <a:latin typeface="Consolas" panose="020B0609020204030204" pitchFamily="49" charset="0"/>
              </a:rPr>
              <a:t>;</a:t>
            </a:r>
            <a:endParaRPr lang="en-US"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p>
          <a:p>
            <a:r>
              <a:rPr lang="en-GB" sz="1400" dirty="0">
                <a:solidFill>
                  <a:srgbClr val="808080"/>
                </a:solidFill>
                <a:latin typeface="Consolas" panose="020B0609020204030204" pitchFamily="49" charset="0"/>
              </a:rPr>
              <a:t>    </a:t>
            </a:r>
            <a:r>
              <a:rPr lang="en-GB" sz="1400" dirty="0">
                <a:solidFill>
                  <a:srgbClr val="00007F"/>
                </a:solidFill>
                <a:highlight>
                  <a:srgbClr val="00FFFF"/>
                </a:highlight>
                <a:latin typeface="Consolas" panose="020B0609020204030204" pitchFamily="49" charset="0"/>
              </a:rPr>
              <a:t>unsafe</a:t>
            </a:r>
            <a:r>
              <a:rPr lang="en-GB" sz="1400" dirty="0">
                <a:solidFill>
                  <a:srgbClr val="808080"/>
                </a:solidFill>
                <a:highlight>
                  <a:srgbClr val="00FFFF"/>
                </a:highlight>
                <a:latin typeface="Consolas" panose="020B0609020204030204" pitchFamily="49" charset="0"/>
              </a:rPr>
              <a:t> </a:t>
            </a:r>
            <a:r>
              <a:rPr lang="en-GB" sz="1400" dirty="0">
                <a:solidFill>
                  <a:srgbClr val="000000"/>
                </a:solidFill>
                <a:highlight>
                  <a:srgbClr val="00FFFF"/>
                </a:highlight>
                <a:latin typeface="Consolas" panose="020B0609020204030204" pitchFamily="49" charset="0"/>
              </a:rPr>
              <a:t>{</a:t>
            </a:r>
            <a:endParaRPr lang="en-GB" sz="1400" dirty="0">
              <a:solidFill>
                <a:srgbClr val="808080"/>
              </a:solidFill>
              <a:highlight>
                <a:srgbClr val="00FFFF"/>
              </a:highlight>
              <a:latin typeface="Consolas" panose="020B0609020204030204" pitchFamily="49" charset="0"/>
            </a:endParaRPr>
          </a:p>
          <a:p>
            <a:r>
              <a:rPr lang="en-US" sz="1400" dirty="0">
                <a:solidFill>
                  <a:srgbClr val="808080"/>
                </a:solidFill>
                <a:latin typeface="Consolas" panose="020B0609020204030204" pitchFamily="49" charset="0"/>
              </a:rPr>
              <a:t>        </a:t>
            </a:r>
            <a:r>
              <a:rPr lang="en-US" sz="1400" dirty="0">
                <a:solidFill>
                  <a:srgbClr val="007F00"/>
                </a:solidFill>
                <a:latin typeface="Consolas" panose="020B0609020204030204" pitchFamily="49" charset="0"/>
              </a:rPr>
              <a:t>//call C function in </a:t>
            </a:r>
            <a:r>
              <a:rPr lang="en-US" sz="1400" dirty="0" err="1">
                <a:solidFill>
                  <a:srgbClr val="007F00"/>
                </a:solidFill>
                <a:latin typeface="Consolas" panose="020B0609020204030204" pitchFamily="49" charset="0"/>
              </a:rPr>
              <a:t>math.h</a:t>
            </a:r>
            <a:endParaRPr lang="en-US"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err="1">
                <a:solidFill>
                  <a:srgbClr val="000000"/>
                </a:solidFill>
                <a:latin typeface="Consolas" panose="020B0609020204030204" pitchFamily="49" charset="0"/>
              </a:rPr>
              <a:t>sq_root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highlight>
                  <a:srgbClr val="FFFF00"/>
                </a:highlight>
                <a:latin typeface="Consolas" panose="020B0609020204030204" pitchFamily="49" charset="0"/>
              </a:rPr>
              <a:t>sqrt</a:t>
            </a:r>
            <a:r>
              <a:rPr lang="en-GB" sz="1400" dirty="0">
                <a:solidFill>
                  <a:srgbClr val="000000"/>
                </a:solidFill>
                <a:latin typeface="Consolas" panose="020B0609020204030204" pitchFamily="49" charset="0"/>
              </a:rPr>
              <a:t>(number);</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highlight>
                  <a:srgbClr val="00FFFF"/>
                </a:highlight>
                <a:latin typeface="Consolas" panose="020B0609020204030204" pitchFamily="49" charset="0"/>
              </a:rPr>
              <a:t>}</a:t>
            </a:r>
            <a:endParaRPr lang="en-GB" sz="1400" dirty="0">
              <a:solidFill>
                <a:srgbClr val="808080"/>
              </a:solidFill>
              <a:highlight>
                <a:srgbClr val="00FFFF"/>
              </a:highlight>
              <a:latin typeface="Consolas" panose="020B0609020204030204" pitchFamily="49" charset="0"/>
            </a:endParaRPr>
          </a:p>
          <a:p>
            <a:r>
              <a:rPr lang="en-GB" sz="1400" dirty="0">
                <a:solidFill>
                  <a:srgbClr val="7F7F00"/>
                </a:solidFill>
                <a:latin typeface="Consolas" panose="020B0609020204030204" pitchFamily="49" charset="0"/>
              </a:rPr>
              <a:t>    </a:t>
            </a:r>
            <a:r>
              <a:rPr lang="en-GB" sz="1400" dirty="0" err="1">
                <a:solidFill>
                  <a:srgbClr val="7F7F00"/>
                </a:solidFill>
                <a:latin typeface="Consolas" panose="020B0609020204030204" pitchFamily="49" charset="0"/>
              </a:rPr>
              <a:t>println</a:t>
            </a:r>
            <a:r>
              <a:rPr lang="en-GB" sz="1400" dirty="0">
                <a:solidFill>
                  <a:srgbClr val="7F7F00"/>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a:solidFill>
                  <a:srgbClr val="7F007F"/>
                </a:solidFill>
                <a:latin typeface="Consolas" panose="020B0609020204030204" pitchFamily="49" charset="0"/>
              </a:rPr>
              <a:t>"Square root is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err="1">
                <a:solidFill>
                  <a:srgbClr val="000000"/>
                </a:solidFill>
                <a:latin typeface="Consolas" panose="020B0609020204030204" pitchFamily="49" charset="0"/>
              </a:rPr>
              <a:t>sq_root</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000000"/>
                </a:solidFill>
                <a:latin typeface="Consolas" panose="020B0609020204030204" pitchFamily="49" charset="0"/>
              </a:rPr>
              <a:t>}</a:t>
            </a:r>
            <a:endParaRPr lang="en-GB" sz="1400" dirty="0">
              <a:latin typeface="Consolas" panose="020B0609020204030204" pitchFamily="49" charset="0"/>
            </a:endParaRPr>
          </a:p>
        </p:txBody>
      </p:sp>
      <p:sp>
        <p:nvSpPr>
          <p:cNvPr id="5" name="TextBox 4">
            <a:extLst>
              <a:ext uri="{FF2B5EF4-FFF2-40B4-BE49-F238E27FC236}">
                <a16:creationId xmlns:a16="http://schemas.microsoft.com/office/drawing/2014/main" id="{8984AD9D-6B91-7A65-19C9-84AC564DE8E7}"/>
              </a:ext>
            </a:extLst>
          </p:cNvPr>
          <p:cNvSpPr txBox="1"/>
          <p:nvPr/>
        </p:nvSpPr>
        <p:spPr>
          <a:xfrm>
            <a:off x="9288639" y="4817694"/>
            <a:ext cx="2249513" cy="307777"/>
          </a:xfrm>
          <a:prstGeom prst="rect">
            <a:avLst/>
          </a:prstGeom>
          <a:solidFill>
            <a:srgbClr val="000000"/>
          </a:solidFill>
        </p:spPr>
        <p:txBody>
          <a:bodyPr wrap="square">
            <a:spAutoFit/>
          </a:bodyPr>
          <a:lstStyle/>
          <a:p>
            <a:r>
              <a:rPr lang="en-GB" sz="1400" dirty="0">
                <a:solidFill>
                  <a:schemeClr val="bg1"/>
                </a:solidFill>
                <a:latin typeface="Consolas" panose="020B0609020204030204" pitchFamily="49" charset="0"/>
              </a:rPr>
              <a:t>Square root is 16</a:t>
            </a:r>
          </a:p>
        </p:txBody>
      </p:sp>
      <p:sp>
        <p:nvSpPr>
          <p:cNvPr id="6" name="TextBox 5">
            <a:extLst>
              <a:ext uri="{FF2B5EF4-FFF2-40B4-BE49-F238E27FC236}">
                <a16:creationId xmlns:a16="http://schemas.microsoft.com/office/drawing/2014/main" id="{CF037B9F-1903-D64C-CC34-7446AA211A28}"/>
              </a:ext>
            </a:extLst>
          </p:cNvPr>
          <p:cNvSpPr txBox="1"/>
          <p:nvPr/>
        </p:nvSpPr>
        <p:spPr>
          <a:xfrm>
            <a:off x="8076233" y="4818318"/>
            <a:ext cx="1192213" cy="295975"/>
          </a:xfrm>
          <a:prstGeom prst="rect">
            <a:avLst/>
          </a:prstGeom>
          <a:solidFill>
            <a:srgbClr val="00B050"/>
          </a:solidFill>
        </p:spPr>
        <p:txBody>
          <a:bodyPr wrap="square" anchor="ctr">
            <a:noAutofit/>
          </a:bodyPr>
          <a:lstStyle/>
          <a:p>
            <a:pPr algn="ctr"/>
            <a:r>
              <a:rPr lang="en-GB" dirty="0">
                <a:solidFill>
                  <a:schemeClr val="bg1"/>
                </a:solidFill>
              </a:rPr>
              <a:t>STDOUT</a:t>
            </a:r>
          </a:p>
        </p:txBody>
      </p:sp>
      <p:sp>
        <p:nvSpPr>
          <p:cNvPr id="4" name="TextBox 3">
            <a:extLst>
              <a:ext uri="{FF2B5EF4-FFF2-40B4-BE49-F238E27FC236}">
                <a16:creationId xmlns:a16="http://schemas.microsoft.com/office/drawing/2014/main" id="{2B22DD21-7BDC-B39E-E0D2-7B17367C3B8C}"/>
              </a:ext>
            </a:extLst>
          </p:cNvPr>
          <p:cNvSpPr txBox="1"/>
          <p:nvPr/>
        </p:nvSpPr>
        <p:spPr>
          <a:xfrm>
            <a:off x="7088251" y="806326"/>
            <a:ext cx="3870825" cy="307777"/>
          </a:xfrm>
          <a:prstGeom prst="rect">
            <a:avLst/>
          </a:prstGeom>
          <a:solidFill>
            <a:srgbClr val="000000"/>
          </a:solidFill>
        </p:spPr>
        <p:txBody>
          <a:bodyPr wrap="square">
            <a:spAutoFit/>
          </a:bodyPr>
          <a:lstStyle/>
          <a:p>
            <a:r>
              <a:rPr lang="en-GB" sz="1400" dirty="0">
                <a:solidFill>
                  <a:schemeClr val="bg1"/>
                </a:solidFill>
                <a:latin typeface="Consolas" panose="020B0609020204030204" pitchFamily="49" charset="0"/>
              </a:rPr>
              <a:t>double sqrt (double);</a:t>
            </a:r>
          </a:p>
        </p:txBody>
      </p:sp>
      <p:sp>
        <p:nvSpPr>
          <p:cNvPr id="7" name="TextBox 6">
            <a:extLst>
              <a:ext uri="{FF2B5EF4-FFF2-40B4-BE49-F238E27FC236}">
                <a16:creationId xmlns:a16="http://schemas.microsoft.com/office/drawing/2014/main" id="{C311B413-2F3C-7BD4-7899-D407DE2C8118}"/>
              </a:ext>
            </a:extLst>
          </p:cNvPr>
          <p:cNvSpPr txBox="1"/>
          <p:nvPr/>
        </p:nvSpPr>
        <p:spPr>
          <a:xfrm>
            <a:off x="4610611" y="806326"/>
            <a:ext cx="1132878" cy="302572"/>
          </a:xfrm>
          <a:prstGeom prst="rect">
            <a:avLst/>
          </a:prstGeom>
          <a:solidFill>
            <a:srgbClr val="F3622C"/>
          </a:solidFill>
        </p:spPr>
        <p:txBody>
          <a:bodyPr wrap="square" anchor="ctr">
            <a:noAutofit/>
          </a:bodyPr>
          <a:lstStyle/>
          <a:p>
            <a:pPr algn="ctr"/>
            <a:r>
              <a:rPr lang="en-GB" dirty="0">
                <a:solidFill>
                  <a:schemeClr val="bg1"/>
                </a:solidFill>
              </a:rPr>
              <a:t>C90</a:t>
            </a:r>
          </a:p>
        </p:txBody>
      </p:sp>
      <p:sp>
        <p:nvSpPr>
          <p:cNvPr id="8" name="TextBox 7">
            <a:extLst>
              <a:ext uri="{FF2B5EF4-FFF2-40B4-BE49-F238E27FC236}">
                <a16:creationId xmlns:a16="http://schemas.microsoft.com/office/drawing/2014/main" id="{AC2BF808-3075-EF68-66FE-33B30C55BBD1}"/>
              </a:ext>
            </a:extLst>
          </p:cNvPr>
          <p:cNvSpPr txBox="1"/>
          <p:nvPr/>
        </p:nvSpPr>
        <p:spPr>
          <a:xfrm>
            <a:off x="5819763" y="800099"/>
            <a:ext cx="1192213" cy="308799"/>
          </a:xfrm>
          <a:prstGeom prst="rect">
            <a:avLst/>
          </a:prstGeom>
          <a:solidFill>
            <a:schemeClr val="accent4">
              <a:lumMod val="60000"/>
              <a:lumOff val="40000"/>
            </a:schemeClr>
          </a:solidFill>
        </p:spPr>
        <p:txBody>
          <a:bodyPr wrap="square" anchor="ctr">
            <a:noAutofit/>
          </a:bodyPr>
          <a:lstStyle/>
          <a:p>
            <a:pPr algn="ctr"/>
            <a:r>
              <a:rPr lang="en-GB" dirty="0" err="1">
                <a:solidFill>
                  <a:schemeClr val="bg1"/>
                </a:solidFill>
              </a:rPr>
              <a:t>math.h</a:t>
            </a:r>
            <a:endParaRPr lang="en-GB" dirty="0">
              <a:solidFill>
                <a:schemeClr val="bg1"/>
              </a:solidFill>
            </a:endParaRPr>
          </a:p>
        </p:txBody>
      </p:sp>
      <p:pic>
        <p:nvPicPr>
          <p:cNvPr id="10" name="Picture 9">
            <a:extLst>
              <a:ext uri="{FF2B5EF4-FFF2-40B4-BE49-F238E27FC236}">
                <a16:creationId xmlns:a16="http://schemas.microsoft.com/office/drawing/2014/main" id="{4622E222-8EA4-6062-8020-035BD436FC1E}"/>
              </a:ext>
            </a:extLst>
          </p:cNvPr>
          <p:cNvPicPr>
            <a:picLocks noChangeAspect="1"/>
          </p:cNvPicPr>
          <p:nvPr/>
        </p:nvPicPr>
        <p:blipFill>
          <a:blip r:embed="rId3"/>
          <a:stretch>
            <a:fillRect/>
          </a:stretch>
        </p:blipFill>
        <p:spPr>
          <a:xfrm>
            <a:off x="11101485" y="770449"/>
            <a:ext cx="365791" cy="379530"/>
          </a:xfrm>
          <a:prstGeom prst="rect">
            <a:avLst/>
          </a:prstGeom>
        </p:spPr>
      </p:pic>
      <p:pic>
        <p:nvPicPr>
          <p:cNvPr id="9" name="Picture 2" descr="Rust Programming language Logo Machine learning Haskell, crab, animals ...">
            <a:extLst>
              <a:ext uri="{FF2B5EF4-FFF2-40B4-BE49-F238E27FC236}">
                <a16:creationId xmlns:a16="http://schemas.microsoft.com/office/drawing/2014/main" id="{788A85B4-FC7B-B830-2F72-A9A2DC2E4B1E}"/>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1030608" y="1746774"/>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03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C09A-BAA6-48A5-BF63-47DC150A5C16}"/>
              </a:ext>
            </a:extLst>
          </p:cNvPr>
          <p:cNvSpPr>
            <a:spLocks noGrp="1"/>
          </p:cNvSpPr>
          <p:nvPr>
            <p:ph type="ctrTitle"/>
          </p:nvPr>
        </p:nvSpPr>
        <p:spPr/>
        <p:txBody>
          <a:bodyPr/>
          <a:lstStyle/>
          <a:p>
            <a:r>
              <a:rPr lang="en-GB" dirty="0"/>
              <a:t>C to Rust Lab #31</a:t>
            </a:r>
          </a:p>
        </p:txBody>
      </p:sp>
      <p:sp>
        <p:nvSpPr>
          <p:cNvPr id="3" name="Content Placeholder 2">
            <a:extLst>
              <a:ext uri="{FF2B5EF4-FFF2-40B4-BE49-F238E27FC236}">
                <a16:creationId xmlns:a16="http://schemas.microsoft.com/office/drawing/2014/main" id="{6BAAA23F-90CD-42D3-A6E6-628D636D8E60}"/>
              </a:ext>
            </a:extLst>
          </p:cNvPr>
          <p:cNvSpPr>
            <a:spLocks noGrp="1"/>
          </p:cNvSpPr>
          <p:nvPr>
            <p:ph sz="quarter" idx="10"/>
          </p:nvPr>
        </p:nvSpPr>
        <p:spPr/>
        <p:txBody>
          <a:bodyPr/>
          <a:lstStyle/>
          <a:p>
            <a:r>
              <a:rPr lang="en-GB" dirty="0"/>
              <a:t>Unsafe techniques: foreign languages</a:t>
            </a:r>
          </a:p>
          <a:p>
            <a:endParaRPr lang="en-GB" dirty="0"/>
          </a:p>
        </p:txBody>
      </p:sp>
    </p:spTree>
    <p:extLst>
      <p:ext uri="{BB962C8B-B14F-4D97-AF65-F5344CB8AC3E}">
        <p14:creationId xmlns:p14="http://schemas.microsoft.com/office/powerpoint/2010/main" val="1385789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395BE-032C-15C5-7785-801449F92ABB}"/>
              </a:ext>
            </a:extLst>
          </p:cNvPr>
          <p:cNvSpPr>
            <a:spLocks noGrp="1"/>
          </p:cNvSpPr>
          <p:nvPr>
            <p:ph type="body" sz="quarter" idx="10"/>
          </p:nvPr>
        </p:nvSpPr>
        <p:spPr/>
        <p:txBody>
          <a:bodyPr/>
          <a:lstStyle/>
          <a:p>
            <a:r>
              <a:rPr lang="en-GB" sz="4800" cap="none" dirty="0"/>
              <a:t>Static Variables</a:t>
            </a:r>
          </a:p>
          <a:p>
            <a:endParaRPr lang="en-GB" dirty="0"/>
          </a:p>
        </p:txBody>
      </p:sp>
      <p:sp>
        <p:nvSpPr>
          <p:cNvPr id="3" name="Text Placeholder 2">
            <a:extLst>
              <a:ext uri="{FF2B5EF4-FFF2-40B4-BE49-F238E27FC236}">
                <a16:creationId xmlns:a16="http://schemas.microsoft.com/office/drawing/2014/main" id="{03F223EF-FEBA-8B7C-C154-E4C726B757BF}"/>
              </a:ext>
            </a:extLst>
          </p:cNvPr>
          <p:cNvSpPr>
            <a:spLocks noGrp="1"/>
          </p:cNvSpPr>
          <p:nvPr>
            <p:ph type="body" sz="quarter" idx="15"/>
          </p:nvPr>
        </p:nvSpPr>
        <p:spPr>
          <a:xfrm>
            <a:off x="4751388" y="378434"/>
            <a:ext cx="6952932" cy="4094163"/>
          </a:xfrm>
        </p:spPr>
        <p:txBody>
          <a:bodyPr/>
          <a:lstStyle/>
          <a:p>
            <a:r>
              <a:rPr lang="en-GB" b="1" dirty="0"/>
              <a:t>Rust's Global variables are called "statics".</a:t>
            </a:r>
          </a:p>
          <a:p>
            <a:pPr marL="285750" indent="-285750">
              <a:buFont typeface="Arial" panose="020B0604020202020204" pitchFamily="34" charset="0"/>
              <a:buChar char="•"/>
            </a:pPr>
            <a:r>
              <a:rPr lang="en-GB" dirty="0">
                <a:highlight>
                  <a:srgbClr val="00FFFF"/>
                </a:highlight>
              </a:rPr>
              <a:t>Statics</a:t>
            </a:r>
            <a:r>
              <a:rPr lang="en-GB" dirty="0"/>
              <a:t> can cause issues in multi-threaded code (data races)</a:t>
            </a:r>
          </a:p>
          <a:p>
            <a:pPr marL="285750" indent="-285750">
              <a:buFont typeface="Arial" panose="020B0604020202020204" pitchFamily="34" charset="0"/>
              <a:buChar char="•"/>
            </a:pPr>
            <a:r>
              <a:rPr lang="en-GB" dirty="0"/>
              <a:t>Use </a:t>
            </a:r>
            <a:r>
              <a:rPr lang="en-GB" dirty="0">
                <a:highlight>
                  <a:srgbClr val="FFFF00"/>
                </a:highlight>
              </a:rPr>
              <a:t>SCREAMING_SNAKE_CASE </a:t>
            </a:r>
            <a:r>
              <a:rPr lang="en-GB" dirty="0"/>
              <a:t>naming convention</a:t>
            </a:r>
          </a:p>
          <a:p>
            <a:pPr marL="285750" indent="-285750">
              <a:buFont typeface="Arial" panose="020B0604020202020204" pitchFamily="34" charset="0"/>
              <a:buChar char="•"/>
            </a:pPr>
            <a:r>
              <a:rPr lang="en-GB" dirty="0">
                <a:highlight>
                  <a:srgbClr val="00FF00"/>
                </a:highlight>
              </a:rPr>
              <a:t>Type annotation </a:t>
            </a:r>
            <a:r>
              <a:rPr lang="en-GB" dirty="0"/>
              <a:t>is </a:t>
            </a:r>
            <a:r>
              <a:rPr lang="en-GB" b="1" dirty="0"/>
              <a:t>mandatory</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GB" b="1" dirty="0"/>
          </a:p>
          <a:p>
            <a:r>
              <a:rPr lang="en-GB" b="1" dirty="0"/>
              <a:t>Read access of an immutable static variable is fine</a:t>
            </a:r>
          </a:p>
          <a:p>
            <a:pPr marL="285750" indent="-285750">
              <a:buFont typeface="Arial" panose="020B0604020202020204" pitchFamily="34" charset="0"/>
              <a:buChar char="•"/>
            </a:pPr>
            <a:r>
              <a:rPr lang="en-GB" dirty="0"/>
              <a:t>It's predictable; cannot be changed</a:t>
            </a:r>
          </a:p>
          <a:p>
            <a:pPr marL="285750" indent="-285750">
              <a:buFont typeface="Arial" panose="020B0604020202020204" pitchFamily="34" charset="0"/>
              <a:buChar char="•"/>
            </a:pPr>
            <a:endParaRPr lang="en-GB" dirty="0"/>
          </a:p>
          <a:p>
            <a:r>
              <a:rPr lang="en-GB" b="1" dirty="0"/>
              <a:t>However, mutable statics (which are possible) present a problem!</a:t>
            </a:r>
          </a:p>
          <a:p>
            <a:endParaRPr lang="en-GB" b="1" dirty="0"/>
          </a:p>
        </p:txBody>
      </p:sp>
      <p:sp>
        <p:nvSpPr>
          <p:cNvPr id="4" name="TextBox 3">
            <a:extLst>
              <a:ext uri="{FF2B5EF4-FFF2-40B4-BE49-F238E27FC236}">
                <a16:creationId xmlns:a16="http://schemas.microsoft.com/office/drawing/2014/main" id="{EBB362A7-3B11-7DB0-F8B9-C996B078DFA7}"/>
              </a:ext>
            </a:extLst>
          </p:cNvPr>
          <p:cNvSpPr txBox="1"/>
          <p:nvPr/>
        </p:nvSpPr>
        <p:spPr>
          <a:xfrm>
            <a:off x="4718581" y="2039813"/>
            <a:ext cx="6414213" cy="1526347"/>
          </a:xfrm>
          <a:prstGeom prst="rect">
            <a:avLst/>
          </a:prstGeom>
          <a:solidFill>
            <a:schemeClr val="tx1">
              <a:lumMod val="10000"/>
              <a:lumOff val="90000"/>
            </a:schemeClr>
          </a:solidFill>
        </p:spPr>
        <p:txBody>
          <a:bodyPr vert="horz" wrap="square" lIns="0" tIns="0" rIns="0" bIns="0" rtlCol="0" anchor="t" anchorCtr="0">
            <a:noAutofit/>
          </a:bodyPr>
          <a:lstStyle/>
          <a:p>
            <a:r>
              <a:rPr lang="en-GB" sz="1400" dirty="0">
                <a:solidFill>
                  <a:srgbClr val="0070C0"/>
                </a:solidFill>
                <a:highlight>
                  <a:srgbClr val="00FFFF"/>
                </a:highlight>
                <a:latin typeface="Consolas" panose="020B0609020204030204" pitchFamily="49" charset="0"/>
              </a:rPr>
              <a:t>static</a:t>
            </a:r>
            <a:r>
              <a:rPr lang="en-GB" sz="1400" dirty="0">
                <a:solidFill>
                  <a:srgbClr val="808080"/>
                </a:solidFill>
                <a:latin typeface="Consolas" panose="020B0609020204030204" pitchFamily="49" charset="0"/>
              </a:rPr>
              <a:t> </a:t>
            </a:r>
            <a:r>
              <a:rPr lang="en-GB" sz="1400" dirty="0">
                <a:solidFill>
                  <a:srgbClr val="000000"/>
                </a:solidFill>
                <a:highlight>
                  <a:srgbClr val="FFFF00"/>
                </a:highlight>
                <a:latin typeface="Consolas" panose="020B0609020204030204" pitchFamily="49" charset="0"/>
              </a:rPr>
              <a:t>TARGET_PORT</a:t>
            </a:r>
            <a:r>
              <a:rPr lang="en-GB" sz="1400" dirty="0">
                <a:solidFill>
                  <a:srgbClr val="000000"/>
                </a:solidFill>
                <a:latin typeface="Consolas" panose="020B0609020204030204" pitchFamily="49" charset="0"/>
              </a:rPr>
              <a:t>: </a:t>
            </a:r>
            <a:r>
              <a:rPr lang="en-GB" sz="1400" dirty="0">
                <a:solidFill>
                  <a:srgbClr val="000000"/>
                </a:solidFill>
                <a:highlight>
                  <a:srgbClr val="00FF00"/>
                </a:highlight>
                <a:latin typeface="Consolas" panose="020B0609020204030204" pitchFamily="49" charset="0"/>
              </a:rPr>
              <a:t>i32</a:t>
            </a:r>
            <a:r>
              <a:rPr lang="en-GB" sz="1400" dirty="0">
                <a:solidFill>
                  <a:srgbClr val="000000"/>
                </a:solidFill>
                <a:latin typeface="Consolas" panose="020B0609020204030204" pitchFamily="49" charset="0"/>
              </a:rPr>
              <a:t> = 1066;</a:t>
            </a:r>
          </a:p>
          <a:p>
            <a:endParaRPr lang="en-GB" sz="1400" dirty="0">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err="1">
                <a:solidFill>
                  <a:srgbClr val="00007F"/>
                </a:solidFill>
                <a:latin typeface="Consolas" panose="020B0609020204030204" pitchFamily="49" charset="0"/>
              </a:rPr>
              <a:t>fn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main()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7F7F00"/>
                </a:solidFill>
                <a:latin typeface="Consolas" panose="020B0609020204030204" pitchFamily="49" charset="0"/>
              </a:rPr>
              <a:t>   </a:t>
            </a:r>
            <a:r>
              <a:rPr lang="en-GB" sz="1400" dirty="0" err="1">
                <a:solidFill>
                  <a:srgbClr val="7F7F00"/>
                </a:solidFill>
                <a:latin typeface="Consolas" panose="020B0609020204030204" pitchFamily="49" charset="0"/>
              </a:rPr>
              <a:t>println</a:t>
            </a:r>
            <a:r>
              <a:rPr lang="en-GB" sz="1400" dirty="0">
                <a:solidFill>
                  <a:srgbClr val="7F7F00"/>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a:solidFill>
                  <a:srgbClr val="7F007F"/>
                </a:solidFill>
                <a:latin typeface="Consolas" panose="020B0609020204030204" pitchFamily="49" charset="0"/>
              </a:rPr>
              <a:t>"Port is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highlight>
                  <a:srgbClr val="FFFF00"/>
                </a:highlight>
                <a:latin typeface="Consolas" panose="020B0609020204030204" pitchFamily="49" charset="0"/>
              </a:rPr>
              <a:t>TARGET_PORT</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000000"/>
                </a:solidFill>
                <a:latin typeface="Consolas" panose="020B0609020204030204" pitchFamily="49" charset="0"/>
              </a:rPr>
              <a:t>}</a:t>
            </a:r>
            <a:endParaRPr lang="en-GB" sz="1400" dirty="0">
              <a:latin typeface="Consolas" panose="020B0609020204030204" pitchFamily="49" charset="0"/>
            </a:endParaRPr>
          </a:p>
        </p:txBody>
      </p:sp>
      <p:sp>
        <p:nvSpPr>
          <p:cNvPr id="6" name="TextBox 5">
            <a:extLst>
              <a:ext uri="{FF2B5EF4-FFF2-40B4-BE49-F238E27FC236}">
                <a16:creationId xmlns:a16="http://schemas.microsoft.com/office/drawing/2014/main" id="{384B3860-BFC0-B9B1-4FD3-7375FC230631}"/>
              </a:ext>
            </a:extLst>
          </p:cNvPr>
          <p:cNvSpPr txBox="1"/>
          <p:nvPr/>
        </p:nvSpPr>
        <p:spPr>
          <a:xfrm>
            <a:off x="9046244" y="3380308"/>
            <a:ext cx="2249513" cy="307777"/>
          </a:xfrm>
          <a:prstGeom prst="rect">
            <a:avLst/>
          </a:prstGeom>
          <a:solidFill>
            <a:srgbClr val="000000"/>
          </a:solidFill>
        </p:spPr>
        <p:txBody>
          <a:bodyPr wrap="square">
            <a:spAutoFit/>
          </a:bodyPr>
          <a:lstStyle/>
          <a:p>
            <a:r>
              <a:rPr lang="en-GB" sz="1400" dirty="0">
                <a:solidFill>
                  <a:schemeClr val="bg1"/>
                </a:solidFill>
                <a:latin typeface="Consolas" panose="020B0609020204030204" pitchFamily="49" charset="0"/>
              </a:rPr>
              <a:t>Port is 1066</a:t>
            </a:r>
          </a:p>
        </p:txBody>
      </p:sp>
      <p:sp>
        <p:nvSpPr>
          <p:cNvPr id="7" name="TextBox 6">
            <a:extLst>
              <a:ext uri="{FF2B5EF4-FFF2-40B4-BE49-F238E27FC236}">
                <a16:creationId xmlns:a16="http://schemas.microsoft.com/office/drawing/2014/main" id="{3F358AC8-37DF-81E7-5BE6-B7807C8E1606}"/>
              </a:ext>
            </a:extLst>
          </p:cNvPr>
          <p:cNvSpPr txBox="1"/>
          <p:nvPr/>
        </p:nvSpPr>
        <p:spPr>
          <a:xfrm>
            <a:off x="7819491" y="3380309"/>
            <a:ext cx="1192213" cy="309096"/>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8" name="Picture 2" descr="Rust Programming language Logo Machine learning Haskell, crab, animals ...">
            <a:extLst>
              <a:ext uri="{FF2B5EF4-FFF2-40B4-BE49-F238E27FC236}">
                <a16:creationId xmlns:a16="http://schemas.microsoft.com/office/drawing/2014/main" id="{8B0BA953-01E1-6CB9-953C-533C5D8C3B7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32794" y="2039813"/>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53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1BA670-19A8-5D26-2516-6988AD5E0F6E}"/>
              </a:ext>
            </a:extLst>
          </p:cNvPr>
          <p:cNvSpPr>
            <a:spLocks noGrp="1"/>
          </p:cNvSpPr>
          <p:nvPr>
            <p:ph type="body" sz="quarter" idx="10"/>
          </p:nvPr>
        </p:nvSpPr>
        <p:spPr>
          <a:xfrm>
            <a:off x="384784" y="1224254"/>
            <a:ext cx="3443732" cy="2751998"/>
          </a:xfrm>
        </p:spPr>
        <p:txBody>
          <a:bodyPr/>
          <a:lstStyle/>
          <a:p>
            <a:r>
              <a:rPr lang="en-GB" sz="4800" cap="none" dirty="0"/>
              <a:t>Access or Modify a Mutable Static Variable</a:t>
            </a:r>
          </a:p>
          <a:p>
            <a:endParaRPr lang="en-GB" dirty="0"/>
          </a:p>
        </p:txBody>
      </p:sp>
      <p:sp>
        <p:nvSpPr>
          <p:cNvPr id="3" name="Text Placeholder 2">
            <a:extLst>
              <a:ext uri="{FF2B5EF4-FFF2-40B4-BE49-F238E27FC236}">
                <a16:creationId xmlns:a16="http://schemas.microsoft.com/office/drawing/2014/main" id="{CEFB8339-C148-E8FB-7C73-50BF2024BB26}"/>
              </a:ext>
            </a:extLst>
          </p:cNvPr>
          <p:cNvSpPr>
            <a:spLocks noGrp="1"/>
          </p:cNvSpPr>
          <p:nvPr>
            <p:ph type="body" sz="quarter" idx="15"/>
          </p:nvPr>
        </p:nvSpPr>
        <p:spPr>
          <a:xfrm>
            <a:off x="4624343" y="332715"/>
            <a:ext cx="7293067" cy="730275"/>
          </a:xfrm>
        </p:spPr>
        <p:txBody>
          <a:bodyPr/>
          <a:lstStyle/>
          <a:p>
            <a:r>
              <a:rPr lang="en-GB" b="1" dirty="0"/>
              <a:t>Accessing a </a:t>
            </a:r>
            <a:r>
              <a:rPr lang="en-GB" b="1" dirty="0">
                <a:highlight>
                  <a:srgbClr val="00FF00"/>
                </a:highlight>
              </a:rPr>
              <a:t>mutable static variable </a:t>
            </a:r>
            <a:r>
              <a:rPr lang="en-GB" b="1" dirty="0"/>
              <a:t>and/or modifying via multiple threads threatens a race condition (if not managed)… so is </a:t>
            </a:r>
            <a:r>
              <a:rPr lang="en-GB" b="1" dirty="0">
                <a:highlight>
                  <a:srgbClr val="FFFF00"/>
                </a:highlight>
              </a:rPr>
              <a:t>unsafe</a:t>
            </a:r>
            <a:r>
              <a:rPr lang="en-GB" b="1" dirty="0"/>
              <a:t>!</a:t>
            </a:r>
          </a:p>
        </p:txBody>
      </p:sp>
      <p:sp>
        <p:nvSpPr>
          <p:cNvPr id="4" name="TextBox 3">
            <a:extLst>
              <a:ext uri="{FF2B5EF4-FFF2-40B4-BE49-F238E27FC236}">
                <a16:creationId xmlns:a16="http://schemas.microsoft.com/office/drawing/2014/main" id="{A06B706E-4B0E-CD0E-1864-4603271F1834}"/>
              </a:ext>
            </a:extLst>
          </p:cNvPr>
          <p:cNvSpPr txBox="1"/>
          <p:nvPr/>
        </p:nvSpPr>
        <p:spPr>
          <a:xfrm>
            <a:off x="4665857" y="1224254"/>
            <a:ext cx="6414213" cy="5301031"/>
          </a:xfrm>
          <a:prstGeom prst="rect">
            <a:avLst/>
          </a:prstGeom>
          <a:solidFill>
            <a:schemeClr val="tx1">
              <a:lumMod val="10000"/>
              <a:lumOff val="90000"/>
            </a:schemeClr>
          </a:solidFill>
        </p:spPr>
        <p:txBody>
          <a:bodyPr vert="horz" wrap="square" lIns="0" tIns="0" rIns="0" bIns="0" rtlCol="0" anchor="t" anchorCtr="0">
            <a:noAutofit/>
          </a:bodyPr>
          <a:lstStyle/>
          <a:p>
            <a:r>
              <a:rPr lang="en-GB" sz="1400" dirty="0">
                <a:solidFill>
                  <a:srgbClr val="00007F"/>
                </a:solidFill>
                <a:latin typeface="Consolas" panose="020B0609020204030204" pitchFamily="49" charset="0"/>
              </a:rPr>
              <a:t>use</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rand::</a:t>
            </a:r>
            <a:r>
              <a:rPr lang="en-GB" sz="1400" dirty="0" err="1">
                <a:solidFill>
                  <a:srgbClr val="000000"/>
                </a:solidFill>
                <a:latin typeface="Consolas" panose="020B0609020204030204" pitchFamily="49" charset="0"/>
              </a:rPr>
              <a:t>Rng</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00007F"/>
                </a:solidFill>
                <a:latin typeface="Consolas" panose="020B0609020204030204" pitchFamily="49" charset="0"/>
              </a:rPr>
              <a:t>use</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std::thread;</a:t>
            </a:r>
            <a:endParaRPr lang="en-GB" sz="1400" dirty="0">
              <a:solidFill>
                <a:srgbClr val="808080"/>
              </a:solidFill>
              <a:latin typeface="Consolas" panose="020B0609020204030204" pitchFamily="49" charset="0"/>
            </a:endParaRPr>
          </a:p>
          <a:p>
            <a:r>
              <a:rPr lang="en-GB" sz="1400" dirty="0">
                <a:solidFill>
                  <a:srgbClr val="00007F"/>
                </a:solidFill>
                <a:latin typeface="Consolas" panose="020B0609020204030204" pitchFamily="49" charset="0"/>
              </a:rPr>
              <a:t>use</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std::time::Duration;</a:t>
            </a:r>
            <a:endParaRPr lang="en-GB" sz="1400" dirty="0">
              <a:solidFill>
                <a:srgbClr val="808080"/>
              </a:solidFill>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a:solidFill>
                  <a:srgbClr val="00007F"/>
                </a:solidFill>
                <a:latin typeface="Consolas" panose="020B0609020204030204" pitchFamily="49" charset="0"/>
              </a:rPr>
              <a:t>static</a:t>
            </a:r>
            <a:r>
              <a:rPr lang="en-GB" sz="1400" dirty="0">
                <a:solidFill>
                  <a:srgbClr val="808080"/>
                </a:solidFill>
                <a:latin typeface="Consolas" panose="020B0609020204030204" pitchFamily="49" charset="0"/>
              </a:rPr>
              <a:t> </a:t>
            </a:r>
            <a:r>
              <a:rPr lang="en-GB" sz="1400" dirty="0">
                <a:solidFill>
                  <a:srgbClr val="00007F"/>
                </a:solidFill>
                <a:highlight>
                  <a:srgbClr val="00FF00"/>
                </a:highlight>
                <a:latin typeface="Consolas" panose="020B0609020204030204" pitchFamily="49" charset="0"/>
              </a:rPr>
              <a:t>mut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TARGET_PORT:</a:t>
            </a:r>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i32</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7F7F"/>
                </a:solidFill>
                <a:latin typeface="Consolas" panose="020B0609020204030204" pitchFamily="49" charset="0"/>
              </a:rPr>
              <a:t>1066</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err="1">
                <a:solidFill>
                  <a:srgbClr val="00007F"/>
                </a:solidFill>
                <a:latin typeface="Consolas" panose="020B0609020204030204" pitchFamily="49" charset="0"/>
              </a:rPr>
              <a:t>fn</a:t>
            </a:r>
            <a:r>
              <a:rPr lang="en-GB" sz="1400" dirty="0">
                <a:solidFill>
                  <a:srgbClr val="808080"/>
                </a:solidFill>
                <a:latin typeface="Consolas" panose="020B0609020204030204" pitchFamily="49" charset="0"/>
              </a:rPr>
              <a:t> </a:t>
            </a:r>
            <a:r>
              <a:rPr lang="en-GB" sz="1400" dirty="0" err="1">
                <a:solidFill>
                  <a:srgbClr val="000000"/>
                </a:solidFill>
                <a:latin typeface="Consolas" panose="020B0609020204030204" pitchFamily="49" charset="0"/>
              </a:rPr>
              <a:t>update_ip</a:t>
            </a:r>
            <a:r>
              <a:rPr lang="en-GB" sz="1400" dirty="0">
                <a:solidFill>
                  <a:srgbClr val="000000"/>
                </a:solidFill>
                <a:latin typeface="Consolas" panose="020B0609020204030204" pitchFamily="49" charset="0"/>
              </a:rPr>
              <a:t>(min: </a:t>
            </a:r>
            <a:r>
              <a:rPr lang="en-GB" sz="1400" dirty="0">
                <a:solidFill>
                  <a:srgbClr val="00007F"/>
                </a:solidFill>
                <a:latin typeface="Consolas" panose="020B0609020204030204" pitchFamily="49" charset="0"/>
              </a:rPr>
              <a:t>i32</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max: </a:t>
            </a:r>
            <a:r>
              <a:rPr lang="en-GB" sz="1400" dirty="0">
                <a:solidFill>
                  <a:srgbClr val="00007F"/>
                </a:solidFill>
                <a:latin typeface="Consolas" panose="020B0609020204030204" pitchFamily="49" charset="0"/>
              </a:rPr>
              <a:t>i32</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US" sz="1400" dirty="0">
                <a:solidFill>
                  <a:srgbClr val="00007F"/>
                </a:solidFill>
                <a:latin typeface="Consolas" panose="020B0609020204030204" pitchFamily="49" charset="0"/>
              </a:rPr>
              <a:t>    let</a:t>
            </a:r>
            <a:r>
              <a:rPr lang="en-US" sz="1400" dirty="0">
                <a:solidFill>
                  <a:srgbClr val="808080"/>
                </a:solidFill>
                <a:latin typeface="Consolas" panose="020B0609020204030204" pitchFamily="49" charset="0"/>
              </a:rPr>
              <a:t> </a:t>
            </a:r>
            <a:r>
              <a:rPr lang="en-US" sz="1400" dirty="0">
                <a:solidFill>
                  <a:srgbClr val="000000"/>
                </a:solidFill>
                <a:latin typeface="Consolas" panose="020B0609020204030204" pitchFamily="49" charset="0"/>
              </a:rPr>
              <a:t>num</a:t>
            </a:r>
            <a:r>
              <a:rPr lang="en-US" sz="1400" dirty="0">
                <a:solidFill>
                  <a:srgbClr val="80808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 </a:t>
            </a:r>
            <a:r>
              <a:rPr lang="en-US" sz="1400" dirty="0">
                <a:solidFill>
                  <a:srgbClr val="000000"/>
                </a:solidFill>
                <a:latin typeface="Consolas" panose="020B0609020204030204" pitchFamily="49" charset="0"/>
              </a:rPr>
              <a:t>rand::</a:t>
            </a:r>
            <a:r>
              <a:rPr lang="en-US" sz="1400" dirty="0" err="1">
                <a:solidFill>
                  <a:srgbClr val="000000"/>
                </a:solidFill>
                <a:latin typeface="Consolas" panose="020B0609020204030204" pitchFamily="49" charset="0"/>
              </a:rPr>
              <a:t>thread_rng</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gen_range</a:t>
            </a:r>
            <a:r>
              <a:rPr lang="en-US" sz="1400" dirty="0">
                <a:solidFill>
                  <a:srgbClr val="000000"/>
                </a:solidFill>
                <a:latin typeface="Consolas" panose="020B0609020204030204" pitchFamily="49" charset="0"/>
              </a:rPr>
              <a:t>(min, max);</a:t>
            </a:r>
            <a:r>
              <a:rPr lang="en-US" sz="1400" dirty="0">
                <a:solidFill>
                  <a:srgbClr val="808080"/>
                </a:solidFill>
                <a:latin typeface="Consolas" panose="020B0609020204030204" pitchFamily="49" charset="0"/>
              </a:rPr>
              <a:t> 	</a:t>
            </a:r>
          </a:p>
          <a:p>
            <a:r>
              <a:rPr lang="en-GB" sz="1400" dirty="0">
                <a:solidFill>
                  <a:srgbClr val="00007F"/>
                </a:solidFill>
                <a:latin typeface="Consolas" panose="020B0609020204030204" pitchFamily="49" charset="0"/>
              </a:rPr>
              <a:t>    </a:t>
            </a:r>
            <a:r>
              <a:rPr lang="en-GB" sz="1400" dirty="0">
                <a:solidFill>
                  <a:srgbClr val="00007F"/>
                </a:solidFill>
                <a:highlight>
                  <a:srgbClr val="00FFFF"/>
                </a:highlight>
                <a:latin typeface="Consolas" panose="020B0609020204030204" pitchFamily="49" charset="0"/>
              </a:rPr>
              <a:t>unsafe</a:t>
            </a:r>
            <a:r>
              <a:rPr lang="en-GB" sz="1400" dirty="0">
                <a:solidFill>
                  <a:srgbClr val="808080"/>
                </a:solidFill>
                <a:highlight>
                  <a:srgbClr val="00FFFF"/>
                </a:highlight>
                <a:latin typeface="Consolas" panose="020B0609020204030204" pitchFamily="49" charset="0"/>
              </a:rPr>
              <a:t> </a:t>
            </a:r>
            <a:r>
              <a:rPr lang="en-GB" sz="1400" dirty="0">
                <a:solidFill>
                  <a:srgbClr val="000000"/>
                </a:solidFill>
                <a:highlight>
                  <a:srgbClr val="00FFFF"/>
                </a:highlight>
                <a:latin typeface="Consolas" panose="020B0609020204030204" pitchFamily="49" charset="0"/>
              </a:rPr>
              <a:t>{</a:t>
            </a:r>
            <a:endParaRPr lang="en-GB" sz="1400" dirty="0">
              <a:solidFill>
                <a:srgbClr val="808080"/>
              </a:solidFill>
              <a:highlight>
                <a:srgbClr val="00FFFF"/>
              </a:highlight>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TARGET_PORT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err="1">
                <a:solidFill>
                  <a:srgbClr val="000000"/>
                </a:solidFill>
                <a:latin typeface="Consolas" panose="020B0609020204030204" pitchFamily="49" charset="0"/>
              </a:rPr>
              <a:t>num</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p>
          <a:p>
            <a:r>
              <a:rPr lang="fr-FR" sz="1400" dirty="0">
                <a:solidFill>
                  <a:srgbClr val="808080"/>
                </a:solidFill>
                <a:latin typeface="Consolas" panose="020B0609020204030204" pitchFamily="49" charset="0"/>
              </a:rPr>
              <a:t>        </a:t>
            </a:r>
            <a:r>
              <a:rPr lang="fr-FR" sz="1400" dirty="0" err="1">
                <a:solidFill>
                  <a:srgbClr val="7F7F00"/>
                </a:solidFill>
                <a:latin typeface="Consolas" panose="020B0609020204030204" pitchFamily="49" charset="0"/>
              </a:rPr>
              <a:t>println</a:t>
            </a:r>
            <a:r>
              <a:rPr lang="fr-FR" sz="1400" dirty="0">
                <a:solidFill>
                  <a:srgbClr val="7F7F00"/>
                </a:solidFill>
                <a:latin typeface="Consolas" panose="020B0609020204030204" pitchFamily="49" charset="0"/>
              </a:rPr>
              <a:t>!</a:t>
            </a:r>
            <a:r>
              <a:rPr lang="fr-FR" sz="1400" dirty="0">
                <a:solidFill>
                  <a:srgbClr val="000000"/>
                </a:solidFill>
                <a:latin typeface="Consolas" panose="020B0609020204030204" pitchFamily="49" charset="0"/>
              </a:rPr>
              <a:t>(</a:t>
            </a:r>
            <a:r>
              <a:rPr lang="fr-FR" sz="1400" dirty="0">
                <a:solidFill>
                  <a:srgbClr val="7F007F"/>
                </a:solidFill>
                <a:latin typeface="Consolas" panose="020B0609020204030204" pitchFamily="49" charset="0"/>
              </a:rPr>
              <a:t>"PORT </a:t>
            </a:r>
            <a:r>
              <a:rPr lang="fr-FR" sz="1400" dirty="0" err="1">
                <a:solidFill>
                  <a:srgbClr val="7F007F"/>
                </a:solidFill>
                <a:latin typeface="Consolas" panose="020B0609020204030204" pitchFamily="49" charset="0"/>
              </a:rPr>
              <a:t>is</a:t>
            </a:r>
            <a:r>
              <a:rPr lang="fr-FR" sz="1400" dirty="0">
                <a:solidFill>
                  <a:srgbClr val="7F007F"/>
                </a:solidFill>
                <a:latin typeface="Consolas" panose="020B0609020204030204" pitchFamily="49" charset="0"/>
              </a:rPr>
              <a:t> {}"</a:t>
            </a:r>
            <a:r>
              <a:rPr lang="fr-FR" sz="1400" dirty="0">
                <a:solidFill>
                  <a:srgbClr val="000000"/>
                </a:solidFill>
                <a:latin typeface="Consolas" panose="020B0609020204030204" pitchFamily="49" charset="0"/>
              </a:rPr>
              <a:t>,</a:t>
            </a:r>
            <a:r>
              <a:rPr lang="fr-FR" sz="1400" dirty="0">
                <a:solidFill>
                  <a:srgbClr val="808080"/>
                </a:solidFill>
                <a:latin typeface="Consolas" panose="020B0609020204030204" pitchFamily="49" charset="0"/>
              </a:rPr>
              <a:t> </a:t>
            </a:r>
            <a:r>
              <a:rPr lang="fr-FR" sz="1400" dirty="0">
                <a:solidFill>
                  <a:srgbClr val="000000"/>
                </a:solidFill>
                <a:latin typeface="Consolas" panose="020B0609020204030204" pitchFamily="49" charset="0"/>
              </a:rPr>
              <a:t>TARGET_PORT);</a:t>
            </a:r>
            <a:endParaRPr lang="fr-FR"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highlight>
                  <a:srgbClr val="00FFFF"/>
                </a:highlight>
                <a:latin typeface="Consolas" panose="020B0609020204030204" pitchFamily="49" charset="0"/>
              </a:rPr>
              <a:t>}</a:t>
            </a:r>
            <a:endParaRPr lang="en-GB" sz="1400" dirty="0">
              <a:solidFill>
                <a:srgbClr val="808080"/>
              </a:solidFill>
              <a:highlight>
                <a:srgbClr val="00FFFF"/>
              </a:highlight>
              <a:latin typeface="Consolas" panose="020B0609020204030204" pitchFamily="49" charset="0"/>
            </a:endParaRPr>
          </a:p>
          <a:p>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err="1">
                <a:solidFill>
                  <a:srgbClr val="00007F"/>
                </a:solidFill>
                <a:latin typeface="Consolas" panose="020B0609020204030204" pitchFamily="49" charset="0"/>
              </a:rPr>
              <a:t>fn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main()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007F00"/>
                </a:solidFill>
                <a:latin typeface="Consolas" panose="020B0609020204030204" pitchFamily="49" charset="0"/>
              </a:rPr>
              <a:t>    // create threads (fork)</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7F"/>
                </a:solidFill>
                <a:latin typeface="Consolas" panose="020B0609020204030204" pitchFamily="49" charset="0"/>
              </a:rPr>
              <a:t>let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handle</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thread::spawn(||</a:t>
            </a:r>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nn-NO" sz="1400" dirty="0">
                <a:solidFill>
                  <a:srgbClr val="808080"/>
                </a:solidFill>
                <a:latin typeface="Consolas" panose="020B0609020204030204" pitchFamily="49" charset="0"/>
              </a:rPr>
              <a:t>        </a:t>
            </a:r>
            <a:r>
              <a:rPr lang="nn-NO" sz="1400" dirty="0">
                <a:solidFill>
                  <a:srgbClr val="00007F"/>
                </a:solidFill>
                <a:latin typeface="Consolas" panose="020B0609020204030204" pitchFamily="49" charset="0"/>
              </a:rPr>
              <a:t>for</a:t>
            </a:r>
            <a:r>
              <a:rPr lang="nn-NO" sz="1400" dirty="0">
                <a:solidFill>
                  <a:srgbClr val="808080"/>
                </a:solidFill>
                <a:latin typeface="Consolas" panose="020B0609020204030204" pitchFamily="49" charset="0"/>
              </a:rPr>
              <a:t> </a:t>
            </a:r>
            <a:r>
              <a:rPr lang="nn-NO" sz="1400" dirty="0">
                <a:solidFill>
                  <a:srgbClr val="000000"/>
                </a:solidFill>
                <a:latin typeface="Consolas" panose="020B0609020204030204" pitchFamily="49" charset="0"/>
              </a:rPr>
              <a:t>_i</a:t>
            </a:r>
            <a:r>
              <a:rPr lang="nn-NO" sz="1400" dirty="0">
                <a:solidFill>
                  <a:srgbClr val="808080"/>
                </a:solidFill>
                <a:latin typeface="Consolas" panose="020B0609020204030204" pitchFamily="49" charset="0"/>
              </a:rPr>
              <a:t> </a:t>
            </a:r>
            <a:r>
              <a:rPr lang="nn-NO" sz="1400" dirty="0">
                <a:solidFill>
                  <a:srgbClr val="00007F"/>
                </a:solidFill>
                <a:latin typeface="Consolas" panose="020B0609020204030204" pitchFamily="49" charset="0"/>
              </a:rPr>
              <a:t>in</a:t>
            </a:r>
            <a:r>
              <a:rPr lang="nn-NO" sz="1400" dirty="0">
                <a:solidFill>
                  <a:srgbClr val="808080"/>
                </a:solidFill>
                <a:latin typeface="Consolas" panose="020B0609020204030204" pitchFamily="49" charset="0"/>
              </a:rPr>
              <a:t> </a:t>
            </a:r>
            <a:r>
              <a:rPr lang="nn-NO" sz="1400" dirty="0">
                <a:solidFill>
                  <a:srgbClr val="007F7F"/>
                </a:solidFill>
                <a:latin typeface="Consolas" panose="020B0609020204030204" pitchFamily="49" charset="0"/>
              </a:rPr>
              <a:t>1</a:t>
            </a:r>
            <a:r>
              <a:rPr lang="nn-NO" sz="1400" dirty="0">
                <a:solidFill>
                  <a:srgbClr val="000000"/>
                </a:solidFill>
                <a:latin typeface="Consolas" panose="020B0609020204030204" pitchFamily="49" charset="0"/>
              </a:rPr>
              <a:t>..</a:t>
            </a:r>
            <a:r>
              <a:rPr lang="nn-NO" sz="1400" dirty="0">
                <a:solidFill>
                  <a:srgbClr val="007F7F"/>
                </a:solidFill>
                <a:latin typeface="Consolas" panose="020B0609020204030204" pitchFamily="49" charset="0"/>
              </a:rPr>
              <a:t>10</a:t>
            </a:r>
            <a:r>
              <a:rPr lang="nn-NO" sz="1400" dirty="0">
                <a:solidFill>
                  <a:srgbClr val="808080"/>
                </a:solidFill>
                <a:latin typeface="Consolas" panose="020B0609020204030204" pitchFamily="49" charset="0"/>
              </a:rPr>
              <a:t> </a:t>
            </a:r>
            <a:r>
              <a:rPr lang="nn-NO" sz="1400" dirty="0">
                <a:solidFill>
                  <a:srgbClr val="000000"/>
                </a:solidFill>
                <a:latin typeface="Consolas" panose="020B0609020204030204" pitchFamily="49" charset="0"/>
              </a:rPr>
              <a:t>{</a:t>
            </a:r>
            <a:endParaRPr lang="nn-NO"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err="1">
                <a:solidFill>
                  <a:srgbClr val="000000"/>
                </a:solidFill>
                <a:latin typeface="Consolas" panose="020B0609020204030204" pitchFamily="49" charset="0"/>
              </a:rPr>
              <a:t>update_ip</a:t>
            </a:r>
            <a:r>
              <a:rPr lang="en-GB" sz="1400" dirty="0">
                <a:solidFill>
                  <a:srgbClr val="000000"/>
                </a:solidFill>
                <a:latin typeface="Consolas" panose="020B0609020204030204" pitchFamily="49" charset="0"/>
              </a:rPr>
              <a:t>(</a:t>
            </a:r>
            <a:r>
              <a:rPr lang="en-GB" sz="1400" dirty="0">
                <a:solidFill>
                  <a:srgbClr val="007F7F"/>
                </a:solidFill>
                <a:latin typeface="Consolas" panose="020B0609020204030204" pitchFamily="49" charset="0"/>
              </a:rPr>
              <a:t>1024</a:t>
            </a:r>
            <a:r>
              <a:rPr lang="en-GB" sz="1400" dirty="0">
                <a:solidFill>
                  <a:srgbClr val="000000"/>
                </a:solidFill>
                <a:latin typeface="Consolas" panose="020B0609020204030204" pitchFamily="49" charset="0"/>
              </a:rPr>
              <a:t>,</a:t>
            </a:r>
            <a:r>
              <a:rPr lang="en-GB" sz="1400" dirty="0">
                <a:solidFill>
                  <a:srgbClr val="808080"/>
                </a:solidFill>
                <a:latin typeface="Consolas" panose="020B0609020204030204" pitchFamily="49" charset="0"/>
              </a:rPr>
              <a:t> </a:t>
            </a:r>
            <a:r>
              <a:rPr lang="en-GB" sz="1400" dirty="0">
                <a:solidFill>
                  <a:srgbClr val="007F7F"/>
                </a:solidFill>
                <a:latin typeface="Consolas" panose="020B0609020204030204" pitchFamily="49" charset="0"/>
              </a:rPr>
              <a:t>65535</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US" sz="1400" dirty="0">
                <a:solidFill>
                  <a:srgbClr val="808080"/>
                </a:solidFill>
                <a:latin typeface="Consolas" panose="020B0609020204030204" pitchFamily="49" charset="0"/>
              </a:rPr>
              <a:t>            </a:t>
            </a:r>
            <a:r>
              <a:rPr lang="en-US" sz="1400" dirty="0">
                <a:solidFill>
                  <a:srgbClr val="000000"/>
                </a:solidFill>
                <a:latin typeface="Consolas" panose="020B0609020204030204" pitchFamily="49" charset="0"/>
              </a:rPr>
              <a:t>thread::sleep(Duration::</a:t>
            </a:r>
            <a:r>
              <a:rPr lang="en-US" sz="1400" dirty="0" err="1">
                <a:solidFill>
                  <a:srgbClr val="000000"/>
                </a:solidFill>
                <a:latin typeface="Consolas" panose="020B0609020204030204" pitchFamily="49" charset="0"/>
              </a:rPr>
              <a:t>from_millis</a:t>
            </a:r>
            <a:r>
              <a:rPr lang="en-US" sz="1400" dirty="0">
                <a:solidFill>
                  <a:srgbClr val="000000"/>
                </a:solidFill>
                <a:latin typeface="Consolas" panose="020B0609020204030204" pitchFamily="49" charset="0"/>
              </a:rPr>
              <a:t>(</a:t>
            </a:r>
            <a:r>
              <a:rPr lang="en-US" sz="1400" dirty="0">
                <a:solidFill>
                  <a:srgbClr val="007F7F"/>
                </a:solidFill>
                <a:latin typeface="Consolas" panose="020B0609020204030204" pitchFamily="49" charset="0"/>
              </a:rPr>
              <a:t>100</a:t>
            </a:r>
            <a:r>
              <a:rPr lang="en-US" sz="1400" dirty="0">
                <a:solidFill>
                  <a:srgbClr val="000000"/>
                </a:solidFill>
                <a:latin typeface="Consolas" panose="020B0609020204030204" pitchFamily="49" charset="0"/>
              </a:rPr>
              <a:t>));</a:t>
            </a:r>
            <a:endParaRPr lang="en-US"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    </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US" sz="1400" dirty="0">
                <a:solidFill>
                  <a:srgbClr val="007F00"/>
                </a:solidFill>
                <a:latin typeface="Consolas" panose="020B0609020204030204" pitchFamily="49" charset="0"/>
              </a:rPr>
              <a:t>    // merge threads into main thread to ensure they finish!</a:t>
            </a:r>
            <a:endParaRPr lang="en-US" sz="1400" dirty="0">
              <a:solidFill>
                <a:srgbClr val="80808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handle.join</a:t>
            </a:r>
            <a:r>
              <a:rPr lang="en-GB" sz="1400" dirty="0">
                <a:solidFill>
                  <a:srgbClr val="000000"/>
                </a:solidFill>
                <a:latin typeface="Consolas" panose="020B0609020204030204" pitchFamily="49" charset="0"/>
              </a:rPr>
              <a:t>().unwrap();</a:t>
            </a:r>
            <a:endParaRPr lang="en-GB" sz="1400" dirty="0">
              <a:solidFill>
                <a:srgbClr val="808080"/>
              </a:solidFill>
              <a:latin typeface="Consolas" panose="020B0609020204030204" pitchFamily="49" charset="0"/>
            </a:endParaRPr>
          </a:p>
          <a:p>
            <a:r>
              <a:rPr lang="en-GB" sz="1400" dirty="0">
                <a:solidFill>
                  <a:srgbClr val="7F7F00"/>
                </a:solidFill>
                <a:latin typeface="Consolas" panose="020B0609020204030204" pitchFamily="49" charset="0"/>
              </a:rPr>
              <a:t>    </a:t>
            </a:r>
            <a:r>
              <a:rPr lang="en-GB" sz="1400" dirty="0" err="1">
                <a:solidFill>
                  <a:srgbClr val="7F7F00"/>
                </a:solidFill>
                <a:latin typeface="Consolas" panose="020B0609020204030204" pitchFamily="49" charset="0"/>
              </a:rPr>
              <a:t>println</a:t>
            </a:r>
            <a:r>
              <a:rPr lang="en-GB" sz="1400" dirty="0">
                <a:solidFill>
                  <a:srgbClr val="7F7F00"/>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a:solidFill>
                  <a:srgbClr val="7F007F"/>
                </a:solidFill>
                <a:latin typeface="Consolas" panose="020B0609020204030204" pitchFamily="49" charset="0"/>
              </a:rPr>
              <a:t>"Finished!"</a:t>
            </a:r>
            <a:r>
              <a:rPr lang="en-GB" sz="1400" dirty="0">
                <a:solidFill>
                  <a:srgbClr val="000000"/>
                </a:solidFill>
                <a:latin typeface="Consolas" panose="020B0609020204030204" pitchFamily="49" charset="0"/>
              </a:rPr>
              <a:t>);</a:t>
            </a:r>
            <a:endParaRPr lang="en-GB" sz="1400" dirty="0">
              <a:solidFill>
                <a:srgbClr val="808080"/>
              </a:solidFill>
              <a:latin typeface="Consolas" panose="020B0609020204030204" pitchFamily="49" charset="0"/>
            </a:endParaRPr>
          </a:p>
          <a:p>
            <a:r>
              <a:rPr lang="en-GB" sz="1400" dirty="0">
                <a:solidFill>
                  <a:srgbClr val="000000"/>
                </a:solidFill>
                <a:latin typeface="Consolas" panose="020B0609020204030204" pitchFamily="49" charset="0"/>
              </a:rPr>
              <a:t>}</a:t>
            </a:r>
            <a:endParaRPr lang="en-GB" sz="1400" dirty="0">
              <a:latin typeface="Consolas" panose="020B0609020204030204" pitchFamily="49" charset="0"/>
            </a:endParaRPr>
          </a:p>
        </p:txBody>
      </p:sp>
      <p:sp>
        <p:nvSpPr>
          <p:cNvPr id="6" name="TextBox 5">
            <a:extLst>
              <a:ext uri="{FF2B5EF4-FFF2-40B4-BE49-F238E27FC236}">
                <a16:creationId xmlns:a16="http://schemas.microsoft.com/office/drawing/2014/main" id="{D14095C5-C28B-B386-31BF-B5B27C0D81B5}"/>
              </a:ext>
            </a:extLst>
          </p:cNvPr>
          <p:cNvSpPr txBox="1"/>
          <p:nvPr/>
        </p:nvSpPr>
        <p:spPr>
          <a:xfrm>
            <a:off x="10338458" y="3014330"/>
            <a:ext cx="1578953" cy="2246769"/>
          </a:xfrm>
          <a:prstGeom prst="rect">
            <a:avLst/>
          </a:prstGeom>
          <a:solidFill>
            <a:srgbClr val="000000"/>
          </a:solidFill>
        </p:spPr>
        <p:txBody>
          <a:bodyPr wrap="square">
            <a:spAutoFit/>
          </a:bodyPr>
          <a:lstStyle/>
          <a:p>
            <a:r>
              <a:rPr lang="en-GB" sz="1400" dirty="0">
                <a:solidFill>
                  <a:schemeClr val="bg1"/>
                </a:solidFill>
                <a:latin typeface="Consolas" panose="020B0609020204030204" pitchFamily="49" charset="0"/>
              </a:rPr>
              <a:t>PORT is 35956</a:t>
            </a:r>
          </a:p>
          <a:p>
            <a:r>
              <a:rPr lang="en-GB" sz="1400" dirty="0">
                <a:solidFill>
                  <a:schemeClr val="bg1"/>
                </a:solidFill>
                <a:latin typeface="Consolas" panose="020B0609020204030204" pitchFamily="49" charset="0"/>
              </a:rPr>
              <a:t>PORT is 55689</a:t>
            </a:r>
          </a:p>
          <a:p>
            <a:r>
              <a:rPr lang="en-GB" sz="1400" dirty="0">
                <a:solidFill>
                  <a:schemeClr val="bg1"/>
                </a:solidFill>
                <a:latin typeface="Consolas" panose="020B0609020204030204" pitchFamily="49" charset="0"/>
              </a:rPr>
              <a:t>PORT is 29518</a:t>
            </a:r>
          </a:p>
          <a:p>
            <a:r>
              <a:rPr lang="en-GB" sz="1400" dirty="0">
                <a:solidFill>
                  <a:schemeClr val="bg1"/>
                </a:solidFill>
                <a:latin typeface="Consolas" panose="020B0609020204030204" pitchFamily="49" charset="0"/>
              </a:rPr>
              <a:t>PORT is 2747</a:t>
            </a:r>
          </a:p>
          <a:p>
            <a:r>
              <a:rPr lang="en-GB" sz="1400" dirty="0">
                <a:solidFill>
                  <a:schemeClr val="bg1"/>
                </a:solidFill>
                <a:latin typeface="Consolas" panose="020B0609020204030204" pitchFamily="49" charset="0"/>
              </a:rPr>
              <a:t>PORT is 29880</a:t>
            </a:r>
          </a:p>
          <a:p>
            <a:r>
              <a:rPr lang="en-GB" sz="1400" dirty="0">
                <a:solidFill>
                  <a:schemeClr val="bg1"/>
                </a:solidFill>
                <a:latin typeface="Consolas" panose="020B0609020204030204" pitchFamily="49" charset="0"/>
              </a:rPr>
              <a:t>PORT is 10149</a:t>
            </a:r>
          </a:p>
          <a:p>
            <a:r>
              <a:rPr lang="en-GB" sz="1400" dirty="0">
                <a:solidFill>
                  <a:schemeClr val="bg1"/>
                </a:solidFill>
                <a:latin typeface="Consolas" panose="020B0609020204030204" pitchFamily="49" charset="0"/>
              </a:rPr>
              <a:t>PORT is 43383</a:t>
            </a:r>
          </a:p>
          <a:p>
            <a:r>
              <a:rPr lang="en-GB" sz="1400" dirty="0">
                <a:solidFill>
                  <a:schemeClr val="bg1"/>
                </a:solidFill>
                <a:latin typeface="Consolas" panose="020B0609020204030204" pitchFamily="49" charset="0"/>
              </a:rPr>
              <a:t>PORT is 40371</a:t>
            </a:r>
          </a:p>
          <a:p>
            <a:r>
              <a:rPr lang="en-GB" sz="1400" dirty="0">
                <a:solidFill>
                  <a:schemeClr val="bg1"/>
                </a:solidFill>
                <a:latin typeface="Consolas" panose="020B0609020204030204" pitchFamily="49" charset="0"/>
              </a:rPr>
              <a:t>PORT is 33969</a:t>
            </a:r>
          </a:p>
          <a:p>
            <a:r>
              <a:rPr lang="en-GB" sz="1400" dirty="0">
                <a:solidFill>
                  <a:schemeClr val="bg1"/>
                </a:solidFill>
                <a:latin typeface="Consolas" panose="020B0609020204030204" pitchFamily="49" charset="0"/>
              </a:rPr>
              <a:t>Finished!</a:t>
            </a:r>
          </a:p>
        </p:txBody>
      </p:sp>
      <p:sp>
        <p:nvSpPr>
          <p:cNvPr id="7" name="TextBox 6">
            <a:extLst>
              <a:ext uri="{FF2B5EF4-FFF2-40B4-BE49-F238E27FC236}">
                <a16:creationId xmlns:a16="http://schemas.microsoft.com/office/drawing/2014/main" id="{1B26B302-757F-3511-5120-BB4BE7CB1340}"/>
              </a:ext>
            </a:extLst>
          </p:cNvPr>
          <p:cNvSpPr txBox="1"/>
          <p:nvPr/>
        </p:nvSpPr>
        <p:spPr>
          <a:xfrm>
            <a:off x="10338458" y="2718355"/>
            <a:ext cx="1578953" cy="295975"/>
          </a:xfrm>
          <a:prstGeom prst="rect">
            <a:avLst/>
          </a:prstGeom>
          <a:solidFill>
            <a:srgbClr val="00B050"/>
          </a:solidFill>
        </p:spPr>
        <p:txBody>
          <a:bodyPr wrap="square" anchor="ctr">
            <a:noAutofit/>
          </a:bodyPr>
          <a:lstStyle/>
          <a:p>
            <a:pPr algn="ctr"/>
            <a:r>
              <a:rPr lang="en-GB" dirty="0">
                <a:solidFill>
                  <a:schemeClr val="bg1"/>
                </a:solidFill>
              </a:rPr>
              <a:t>STDOUT</a:t>
            </a:r>
          </a:p>
        </p:txBody>
      </p:sp>
      <p:pic>
        <p:nvPicPr>
          <p:cNvPr id="8" name="Picture 2" descr="Rust Programming language Logo Machine learning Haskell, crab, animals ...">
            <a:extLst>
              <a:ext uri="{FF2B5EF4-FFF2-40B4-BE49-F238E27FC236}">
                <a16:creationId xmlns:a16="http://schemas.microsoft.com/office/drawing/2014/main" id="{488E1286-8989-87EA-0971-805E9EF2D43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080070" y="1224254"/>
            <a:ext cx="507544" cy="37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90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68FE31-9F78-430F-90B3-CEADBDE090F1}"/>
              </a:ext>
            </a:extLst>
          </p:cNvPr>
          <p:cNvSpPr>
            <a:spLocks noGrp="1"/>
          </p:cNvSpPr>
          <p:nvPr>
            <p:ph type="body" sz="quarter" idx="10"/>
          </p:nvPr>
        </p:nvSpPr>
        <p:spPr/>
        <p:txBody>
          <a:bodyPr/>
          <a:lstStyle/>
          <a:p>
            <a:r>
              <a:rPr lang="en-GB" dirty="0"/>
              <a:t>Summary</a:t>
            </a:r>
          </a:p>
        </p:txBody>
      </p:sp>
      <p:sp>
        <p:nvSpPr>
          <p:cNvPr id="3" name="Text Placeholder 2">
            <a:extLst>
              <a:ext uri="{FF2B5EF4-FFF2-40B4-BE49-F238E27FC236}">
                <a16:creationId xmlns:a16="http://schemas.microsoft.com/office/drawing/2014/main" id="{60C0AF58-AE67-49F5-BAD7-F6278F3BEFC9}"/>
              </a:ext>
            </a:extLst>
          </p:cNvPr>
          <p:cNvSpPr>
            <a:spLocks noGrp="1"/>
          </p:cNvSpPr>
          <p:nvPr>
            <p:ph type="body" sz="quarter" idx="11"/>
          </p:nvPr>
        </p:nvSpPr>
        <p:spPr>
          <a:xfrm>
            <a:off x="6058270" y="409904"/>
            <a:ext cx="5748946" cy="6132574"/>
          </a:xfrm>
        </p:spPr>
        <p:txBody>
          <a:bodyPr/>
          <a:lstStyle/>
          <a:p>
            <a:pPr marL="0" lvl="1" indent="0">
              <a:spcAft>
                <a:spcPts val="600"/>
              </a:spcAft>
              <a:buNone/>
            </a:pPr>
            <a:r>
              <a:rPr lang="en-US" dirty="0"/>
              <a:t>Although memory safety is Rust's primary strength there are times when using unsafe Rust may be an appropriate option.</a:t>
            </a:r>
          </a:p>
          <a:p>
            <a:pPr marL="0" lvl="1" indent="0">
              <a:spcAft>
                <a:spcPts val="600"/>
              </a:spcAft>
              <a:buNone/>
            </a:pPr>
            <a:r>
              <a:rPr lang="en-US" b="1" dirty="0"/>
              <a:t>But you have to know </a:t>
            </a:r>
            <a:r>
              <a:rPr lang="en-US" b="1" i="1" dirty="0"/>
              <a:t>when &amp; how </a:t>
            </a:r>
            <a:r>
              <a:rPr lang="en-US" b="1" dirty="0"/>
              <a:t>and manage the memory safety – it's the software engineer's job, not the compiler's.</a:t>
            </a:r>
          </a:p>
          <a:p>
            <a:pPr marL="0" lvl="1" indent="0">
              <a:spcAft>
                <a:spcPts val="600"/>
              </a:spcAft>
              <a:buNone/>
            </a:pPr>
            <a:endParaRPr lang="en-US" dirty="0"/>
          </a:p>
          <a:p>
            <a:pPr marL="0" lvl="1" indent="0">
              <a:spcAft>
                <a:spcPts val="600"/>
              </a:spcAft>
              <a:buNone/>
            </a:pPr>
            <a:r>
              <a:rPr lang="en-US" dirty="0"/>
              <a:t>Recognition of Smart Pointers and the role they play in heap allocation is important for software engineers adapting C code to Rust.</a:t>
            </a:r>
          </a:p>
          <a:p>
            <a:pPr marL="0" lvl="1" indent="0">
              <a:spcAft>
                <a:spcPts val="600"/>
              </a:spcAft>
              <a:buNone/>
            </a:pPr>
            <a:endParaRPr lang="en-US" dirty="0"/>
          </a:p>
          <a:p>
            <a:pPr marL="0" lvl="1" indent="0">
              <a:spcAft>
                <a:spcPts val="600"/>
              </a:spcAft>
              <a:buNone/>
            </a:pPr>
            <a:r>
              <a:rPr lang="en-US" dirty="0"/>
              <a:t>Lifetimes are equally a concept that play an important role and often reflect Rust’s ultra-conservative – sometimes creatively stifling – approach.</a:t>
            </a:r>
          </a:p>
          <a:p>
            <a:pPr marL="0" indent="0">
              <a:spcAft>
                <a:spcPts val="600"/>
              </a:spcAft>
              <a:buNone/>
            </a:pPr>
            <a:r>
              <a:rPr lang="en-US" sz="1400" dirty="0"/>
              <a:t>Rust allows you to create two types of </a:t>
            </a:r>
            <a:r>
              <a:rPr lang="en-US" sz="1400" b="1" dirty="0"/>
              <a:t>raw pointer </a:t>
            </a:r>
            <a:r>
              <a:rPr lang="en-US" sz="1400" u="sng" dirty="0"/>
              <a:t>and</a:t>
            </a:r>
            <a:r>
              <a:rPr lang="en-US" sz="1400" dirty="0"/>
              <a:t> </a:t>
            </a:r>
            <a:r>
              <a:rPr lang="en-US" sz="1400" b="1" dirty="0"/>
              <a:t>dereference them.</a:t>
            </a:r>
          </a:p>
          <a:p>
            <a:pPr marL="0" indent="0">
              <a:spcAft>
                <a:spcPts val="600"/>
              </a:spcAft>
              <a:buNone/>
            </a:pPr>
            <a:r>
              <a:rPr lang="en-US" sz="1400" dirty="0"/>
              <a:t>Uses </a:t>
            </a:r>
            <a:r>
              <a:rPr lang="en-US" sz="1400" b="1" dirty="0"/>
              <a:t>unsafe blocks</a:t>
            </a:r>
            <a:r>
              <a:rPr lang="en-US" sz="1400" dirty="0"/>
              <a:t>, ideally wrapped in a </a:t>
            </a:r>
            <a:r>
              <a:rPr lang="en-US" sz="1400" b="1" dirty="0"/>
              <a:t>safe Rust abstraction </a:t>
            </a:r>
            <a:r>
              <a:rPr lang="en-US" sz="1400" dirty="0"/>
              <a:t>as an </a:t>
            </a:r>
            <a:r>
              <a:rPr lang="en-US" sz="1400" b="1" dirty="0"/>
              <a:t>interface</a:t>
            </a:r>
            <a:r>
              <a:rPr lang="en-US" sz="1400" dirty="0"/>
              <a:t>.</a:t>
            </a:r>
          </a:p>
          <a:p>
            <a:pPr marL="0" indent="0">
              <a:spcAft>
                <a:spcPts val="600"/>
              </a:spcAft>
              <a:buNone/>
            </a:pPr>
            <a:r>
              <a:rPr lang="en-US" sz="1400" b="1" dirty="0"/>
              <a:t>Gives programmer access to:</a:t>
            </a:r>
          </a:p>
          <a:p>
            <a:pPr>
              <a:spcAft>
                <a:spcPts val="600"/>
              </a:spcAft>
            </a:pPr>
            <a:r>
              <a:rPr lang="en-US" sz="1400" dirty="0"/>
              <a:t>Foreign code libraries, e.g. C, C++ </a:t>
            </a:r>
          </a:p>
          <a:p>
            <a:pPr>
              <a:spcAft>
                <a:spcPts val="600"/>
              </a:spcAft>
            </a:pPr>
            <a:r>
              <a:rPr lang="en-US" sz="1400" dirty="0"/>
              <a:t>Low level operations</a:t>
            </a:r>
          </a:p>
          <a:p>
            <a:pPr>
              <a:spcAft>
                <a:spcPts val="600"/>
              </a:spcAft>
            </a:pPr>
            <a:r>
              <a:rPr lang="en-US" sz="1400" dirty="0"/>
              <a:t>Modification of mutable static variables (with potential data races ensuing)</a:t>
            </a:r>
          </a:p>
          <a:p>
            <a:pPr>
              <a:spcAft>
                <a:spcPts val="600"/>
              </a:spcAft>
            </a:pPr>
            <a:r>
              <a:rPr lang="en-US" sz="1400" dirty="0"/>
              <a:t>Fields of a union structure (ala C)</a:t>
            </a:r>
          </a:p>
        </p:txBody>
      </p:sp>
    </p:spTree>
    <p:extLst>
      <p:ext uri="{BB962C8B-B14F-4D97-AF65-F5344CB8AC3E}">
        <p14:creationId xmlns:p14="http://schemas.microsoft.com/office/powerpoint/2010/main" val="3590885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9D1E-941B-4AC8-9045-28E4F4E11FC2}"/>
              </a:ext>
            </a:extLst>
          </p:cNvPr>
          <p:cNvSpPr>
            <a:spLocks noGrp="1"/>
          </p:cNvSpPr>
          <p:nvPr>
            <p:ph type="ctr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9477A144-A6AC-44B5-8741-DF523373A4A3}"/>
              </a:ext>
            </a:extLst>
          </p:cNvPr>
          <p:cNvSpPr>
            <a:spLocks noGrp="1"/>
          </p:cNvSpPr>
          <p:nvPr>
            <p:ph sz="quarter" idx="10"/>
          </p:nvPr>
        </p:nvSpPr>
        <p:spPr/>
        <p:txBody>
          <a:bodyPr/>
          <a:lstStyle/>
          <a:p>
            <a:endParaRPr lang="en-GB"/>
          </a:p>
        </p:txBody>
      </p:sp>
    </p:spTree>
    <p:extLst>
      <p:ext uri="{BB962C8B-B14F-4D97-AF65-F5344CB8AC3E}">
        <p14:creationId xmlns:p14="http://schemas.microsoft.com/office/powerpoint/2010/main" val="541281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D064-971D-4938-83D4-CCCA2529F6A9}"/>
              </a:ext>
            </a:extLst>
          </p:cNvPr>
          <p:cNvSpPr>
            <a:spLocks noGrp="1"/>
          </p:cNvSpPr>
          <p:nvPr>
            <p:ph type="ctrTitle"/>
          </p:nvPr>
        </p:nvSpPr>
        <p:spPr/>
        <p:txBody>
          <a:bodyPr/>
          <a:lstStyle/>
          <a:p>
            <a:r>
              <a:rPr lang="en-GB" dirty="0"/>
              <a:t>Appendices</a:t>
            </a:r>
          </a:p>
        </p:txBody>
      </p:sp>
    </p:spTree>
    <p:extLst>
      <p:ext uri="{BB962C8B-B14F-4D97-AF65-F5344CB8AC3E}">
        <p14:creationId xmlns:p14="http://schemas.microsoft.com/office/powerpoint/2010/main" val="3816047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a:extLst>
              <a:ext uri="{FF2B5EF4-FFF2-40B4-BE49-F238E27FC236}">
                <a16:creationId xmlns:a16="http://schemas.microsoft.com/office/drawing/2014/main" id="{DDB37C8D-06C7-4A68-81EC-70F07CA1189F}"/>
              </a:ext>
            </a:extLst>
          </p:cNvPr>
          <p:cNvGraphicFramePr>
            <a:graphicFrameLocks noGrp="1"/>
          </p:cNvGraphicFramePr>
          <p:nvPr>
            <p:extLst>
              <p:ext uri="{D42A27DB-BD31-4B8C-83A1-F6EECF244321}">
                <p14:modId xmlns:p14="http://schemas.microsoft.com/office/powerpoint/2010/main" val="3365776488"/>
              </p:ext>
            </p:extLst>
          </p:nvPr>
        </p:nvGraphicFramePr>
        <p:xfrm>
          <a:off x="4664349" y="5694006"/>
          <a:ext cx="6985705" cy="944880"/>
        </p:xfrm>
        <a:graphic>
          <a:graphicData uri="http://schemas.openxmlformats.org/drawingml/2006/table">
            <a:tbl>
              <a:tblPr/>
              <a:tblGrid>
                <a:gridCol w="1085152">
                  <a:extLst>
                    <a:ext uri="{9D8B030D-6E8A-4147-A177-3AD203B41FA5}">
                      <a16:colId xmlns:a16="http://schemas.microsoft.com/office/drawing/2014/main" val="2192744656"/>
                    </a:ext>
                  </a:extLst>
                </a:gridCol>
                <a:gridCol w="1085152">
                  <a:extLst>
                    <a:ext uri="{9D8B030D-6E8A-4147-A177-3AD203B41FA5}">
                      <a16:colId xmlns:a16="http://schemas.microsoft.com/office/drawing/2014/main" val="3865089521"/>
                    </a:ext>
                  </a:extLst>
                </a:gridCol>
                <a:gridCol w="1085152">
                  <a:extLst>
                    <a:ext uri="{9D8B030D-6E8A-4147-A177-3AD203B41FA5}">
                      <a16:colId xmlns:a16="http://schemas.microsoft.com/office/drawing/2014/main" val="4094844649"/>
                    </a:ext>
                  </a:extLst>
                </a:gridCol>
                <a:gridCol w="1085152">
                  <a:extLst>
                    <a:ext uri="{9D8B030D-6E8A-4147-A177-3AD203B41FA5}">
                      <a16:colId xmlns:a16="http://schemas.microsoft.com/office/drawing/2014/main" val="827843363"/>
                    </a:ext>
                  </a:extLst>
                </a:gridCol>
                <a:gridCol w="1085152">
                  <a:extLst>
                    <a:ext uri="{9D8B030D-6E8A-4147-A177-3AD203B41FA5}">
                      <a16:colId xmlns:a16="http://schemas.microsoft.com/office/drawing/2014/main" val="3679680566"/>
                    </a:ext>
                  </a:extLst>
                </a:gridCol>
                <a:gridCol w="1559945">
                  <a:extLst>
                    <a:ext uri="{9D8B030D-6E8A-4147-A177-3AD203B41FA5}">
                      <a16:colId xmlns:a16="http://schemas.microsoft.com/office/drawing/2014/main" val="3139356258"/>
                    </a:ext>
                  </a:extLst>
                </a:gridCol>
              </a:tblGrid>
              <a:tr h="496678">
                <a:tc gridSpan="6">
                  <a:txBody>
                    <a:bodyPr/>
                    <a:lstStyle/>
                    <a:p>
                      <a:pPr algn="ctr">
                        <a:spcAft>
                          <a:spcPts val="0"/>
                        </a:spcAft>
                      </a:pPr>
                      <a:r>
                        <a:rPr lang="en-GB" sz="1600" b="1" i="0" u="none" strike="noStrike" cap="none" spc="0" baseline="0" dirty="0">
                          <a:ln>
                            <a:noFill/>
                          </a:ln>
                          <a:solidFill>
                            <a:schemeClr val="tx1"/>
                          </a:solidFill>
                          <a:uFillTx/>
                          <a:latin typeface="+mn-lt"/>
                          <a:ea typeface="+mn-ea"/>
                          <a:cs typeface="+mn-cs"/>
                          <a:sym typeface="Segoe UI"/>
                        </a:rPr>
                        <a:t>Rust keywords (Weak)</a:t>
                      </a:r>
                    </a:p>
                  </a:txBody>
                  <a:tcPr marL="95250" marR="76200" marT="142875"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108523008"/>
                  </a:ext>
                </a:extLst>
              </a:tr>
              <a:tr h="405712">
                <a:tc>
                  <a:txBody>
                    <a:bodyPr/>
                    <a:lstStyle/>
                    <a:p>
                      <a:pPr algn="ctr"/>
                      <a:r>
                        <a:rPr lang="en-GB" sz="1600" b="1" dirty="0" err="1">
                          <a:solidFill>
                            <a:srgbClr val="000000"/>
                          </a:solidFill>
                          <a:effectLst/>
                          <a:latin typeface="Consolas" panose="020B0609020204030204" pitchFamily="49" charset="0"/>
                          <a:cs typeface="Consolas" panose="020B0609020204030204" pitchFamily="49" charset="0"/>
                        </a:rPr>
                        <a:t>dyn</a:t>
                      </a:r>
                      <a:r>
                        <a:rPr lang="en-GB" sz="1600" b="1" dirty="0">
                          <a:solidFill>
                            <a:srgbClr val="000000"/>
                          </a:solidFill>
                          <a:effectLst/>
                          <a:latin typeface="Consolas" panose="020B0609020204030204" pitchFamily="49" charset="0"/>
                          <a:cs typeface="Consolas" panose="020B0609020204030204" pitchFamily="49" charset="0"/>
                        </a:rPr>
                        <a: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'static</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union</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6818870"/>
                  </a:ext>
                </a:extLst>
              </a:tr>
            </a:tbl>
          </a:graphicData>
        </a:graphic>
      </p:graphicFrame>
      <p:sp>
        <p:nvSpPr>
          <p:cNvPr id="2" name="Text Placeholder 1">
            <a:extLst>
              <a:ext uri="{FF2B5EF4-FFF2-40B4-BE49-F238E27FC236}">
                <a16:creationId xmlns:a16="http://schemas.microsoft.com/office/drawing/2014/main" id="{A5496E65-8991-4BBD-B637-D7424016E2E3}"/>
              </a:ext>
            </a:extLst>
          </p:cNvPr>
          <p:cNvSpPr>
            <a:spLocks noGrp="1"/>
          </p:cNvSpPr>
          <p:nvPr>
            <p:ph type="body" sz="quarter" idx="10"/>
          </p:nvPr>
        </p:nvSpPr>
        <p:spPr/>
        <p:txBody>
          <a:bodyPr/>
          <a:lstStyle/>
          <a:p>
            <a:r>
              <a:rPr lang="en-GB" cap="none" dirty="0"/>
              <a:t>Rust Keywords</a:t>
            </a:r>
          </a:p>
        </p:txBody>
      </p:sp>
      <p:graphicFrame>
        <p:nvGraphicFramePr>
          <p:cNvPr id="7" name="Table 6">
            <a:extLst>
              <a:ext uri="{FF2B5EF4-FFF2-40B4-BE49-F238E27FC236}">
                <a16:creationId xmlns:a16="http://schemas.microsoft.com/office/drawing/2014/main" id="{A5E1D066-C865-4DEB-8A78-F1E82A1E83C7}"/>
              </a:ext>
            </a:extLst>
          </p:cNvPr>
          <p:cNvGraphicFramePr>
            <a:graphicFrameLocks noGrp="1"/>
          </p:cNvGraphicFramePr>
          <p:nvPr>
            <p:extLst>
              <p:ext uri="{D42A27DB-BD31-4B8C-83A1-F6EECF244321}">
                <p14:modId xmlns:p14="http://schemas.microsoft.com/office/powerpoint/2010/main" val="3437445216"/>
              </p:ext>
            </p:extLst>
          </p:nvPr>
        </p:nvGraphicFramePr>
        <p:xfrm>
          <a:off x="4664350" y="162483"/>
          <a:ext cx="6985704" cy="3493770"/>
        </p:xfrm>
        <a:graphic>
          <a:graphicData uri="http://schemas.openxmlformats.org/drawingml/2006/table">
            <a:tbl>
              <a:tblPr/>
              <a:tblGrid>
                <a:gridCol w="1164284">
                  <a:extLst>
                    <a:ext uri="{9D8B030D-6E8A-4147-A177-3AD203B41FA5}">
                      <a16:colId xmlns:a16="http://schemas.microsoft.com/office/drawing/2014/main" val="3004296434"/>
                    </a:ext>
                  </a:extLst>
                </a:gridCol>
                <a:gridCol w="1164284">
                  <a:extLst>
                    <a:ext uri="{9D8B030D-6E8A-4147-A177-3AD203B41FA5}">
                      <a16:colId xmlns:a16="http://schemas.microsoft.com/office/drawing/2014/main" val="2783717660"/>
                    </a:ext>
                  </a:extLst>
                </a:gridCol>
                <a:gridCol w="1164284">
                  <a:extLst>
                    <a:ext uri="{9D8B030D-6E8A-4147-A177-3AD203B41FA5}">
                      <a16:colId xmlns:a16="http://schemas.microsoft.com/office/drawing/2014/main" val="201381472"/>
                    </a:ext>
                  </a:extLst>
                </a:gridCol>
                <a:gridCol w="1164284">
                  <a:extLst>
                    <a:ext uri="{9D8B030D-6E8A-4147-A177-3AD203B41FA5}">
                      <a16:colId xmlns:a16="http://schemas.microsoft.com/office/drawing/2014/main" val="605907375"/>
                    </a:ext>
                  </a:extLst>
                </a:gridCol>
                <a:gridCol w="1164284">
                  <a:extLst>
                    <a:ext uri="{9D8B030D-6E8A-4147-A177-3AD203B41FA5}">
                      <a16:colId xmlns:a16="http://schemas.microsoft.com/office/drawing/2014/main" val="3883080512"/>
                    </a:ext>
                  </a:extLst>
                </a:gridCol>
                <a:gridCol w="1164284">
                  <a:extLst>
                    <a:ext uri="{9D8B030D-6E8A-4147-A177-3AD203B41FA5}">
                      <a16:colId xmlns:a16="http://schemas.microsoft.com/office/drawing/2014/main" val="1956129410"/>
                    </a:ext>
                  </a:extLst>
                </a:gridCol>
              </a:tblGrid>
              <a:tr h="0">
                <a:tc gridSpan="6">
                  <a:txBody>
                    <a:bodyPr/>
                    <a:lstStyle/>
                    <a:p>
                      <a:pPr algn="ctr"/>
                      <a:r>
                        <a:rPr lang="en-GB" sz="1600" b="1" i="0" u="none" strike="noStrike" cap="none" spc="0" baseline="0" dirty="0">
                          <a:ln>
                            <a:noFill/>
                          </a:ln>
                          <a:solidFill>
                            <a:schemeClr val="bg1"/>
                          </a:solidFill>
                          <a:uFillTx/>
                          <a:latin typeface="+mn-lt"/>
                          <a:ea typeface="+mn-ea"/>
                          <a:cs typeface="+mn-cs"/>
                          <a:sym typeface="Segoe UI"/>
                        </a:rPr>
                        <a:t>Rust keywords (Strict)</a:t>
                      </a:r>
                    </a:p>
                  </a:txBody>
                  <a:tcPr marL="95250" marR="76200" marT="142875"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96694401"/>
                  </a:ext>
                </a:extLst>
              </a:tr>
              <a:tr h="368779">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as</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async*</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await*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break</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err="1">
                          <a:solidFill>
                            <a:srgbClr val="000000"/>
                          </a:solidFill>
                          <a:effectLst/>
                          <a:latin typeface="Consolas" panose="020B0609020204030204" pitchFamily="49" charset="0"/>
                          <a:cs typeface="Consolas" panose="020B0609020204030204" pitchFamily="49" charset="0"/>
                        </a:rPr>
                        <a:t>const</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continue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252449"/>
                  </a:ext>
                </a:extLst>
              </a:tr>
              <a:tr h="368779">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crate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err="1">
                          <a:solidFill>
                            <a:srgbClr val="000000"/>
                          </a:solidFill>
                          <a:effectLst/>
                          <a:latin typeface="Consolas" panose="020B0609020204030204" pitchFamily="49" charset="0"/>
                          <a:cs typeface="Consolas" panose="020B0609020204030204" pitchFamily="49" charset="0"/>
                        </a:rPr>
                        <a:t>dyn</a:t>
                      </a:r>
                      <a:r>
                        <a:rPr lang="en-GB" sz="1600" b="1" dirty="0">
                          <a:solidFill>
                            <a:srgbClr val="000000"/>
                          </a:solidFill>
                          <a:effectLst/>
                          <a:latin typeface="Consolas" panose="020B0609020204030204" pitchFamily="49" charset="0"/>
                          <a:cs typeface="Consolas" panose="020B0609020204030204" pitchFamily="49" charset="0"/>
                        </a:rPr>
                        <a: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else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err="1">
                          <a:solidFill>
                            <a:srgbClr val="000000"/>
                          </a:solidFill>
                          <a:effectLst/>
                          <a:latin typeface="Consolas" panose="020B0609020204030204" pitchFamily="49" charset="0"/>
                          <a:cs typeface="Consolas" panose="020B0609020204030204" pitchFamily="49" charset="0"/>
                        </a:rPr>
                        <a:t>enum</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extern</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false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583506"/>
                  </a:ext>
                </a:extLst>
              </a:tr>
              <a:tr h="3687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err="1">
                          <a:solidFill>
                            <a:srgbClr val="000000"/>
                          </a:solidFill>
                          <a:effectLst/>
                          <a:latin typeface="Consolas" panose="020B0609020204030204" pitchFamily="49" charset="0"/>
                          <a:cs typeface="Consolas" panose="020B0609020204030204" pitchFamily="49" charset="0"/>
                        </a:rPr>
                        <a:t>fn</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for</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if</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err="1">
                          <a:solidFill>
                            <a:srgbClr val="000000"/>
                          </a:solidFill>
                          <a:effectLst/>
                          <a:latin typeface="Consolas" panose="020B0609020204030204" pitchFamily="49" charset="0"/>
                          <a:cs typeface="Consolas" panose="020B0609020204030204" pitchFamily="49" charset="0"/>
                        </a:rPr>
                        <a:t>impl</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in</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mod</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016194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let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loop</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match</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move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mut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pub</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0683538"/>
                  </a:ext>
                </a:extLst>
              </a:tr>
              <a:tr h="3687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ref</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return</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self</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static</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struct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super</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390037"/>
                  </a:ext>
                </a:extLst>
              </a:tr>
              <a:tr h="383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trait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true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type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u="none" strike="noStrike" kern="1200" dirty="0">
                          <a:solidFill>
                            <a:srgbClr val="000000"/>
                          </a:solidFill>
                          <a:effectLst/>
                          <a:latin typeface="Consolas" panose="020B0609020204030204" pitchFamily="49" charset="0"/>
                          <a:ea typeface="+mn-ea"/>
                          <a:cs typeface="Consolas" panose="020B0609020204030204" pitchFamily="49" charset="0"/>
                        </a:rPr>
                        <a:t>unsafe</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GB" sz="1600" b="1" u="none" strike="noStrike" kern="1200" dirty="0">
                          <a:solidFill>
                            <a:srgbClr val="000000"/>
                          </a:solidFill>
                          <a:effectLst/>
                          <a:latin typeface="Consolas" panose="020B0609020204030204" pitchFamily="49" charset="0"/>
                          <a:ea typeface="+mn-ea"/>
                          <a:cs typeface="Consolas" panose="020B0609020204030204" pitchFamily="49" charset="0"/>
                        </a:rPr>
                        <a:t>use</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where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7351722"/>
                  </a:ext>
                </a:extLst>
              </a:tr>
              <a:tr h="0">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while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3145372"/>
                  </a:ext>
                </a:extLst>
              </a:tr>
            </a:tbl>
          </a:graphicData>
        </a:graphic>
      </p:graphicFrame>
      <p:sp>
        <p:nvSpPr>
          <p:cNvPr id="10" name="TextBox 9">
            <a:extLst>
              <a:ext uri="{FF2B5EF4-FFF2-40B4-BE49-F238E27FC236}">
                <a16:creationId xmlns:a16="http://schemas.microsoft.com/office/drawing/2014/main" id="{A1F60098-ED3A-4837-A941-4A12BB5AB11E}"/>
              </a:ext>
            </a:extLst>
          </p:cNvPr>
          <p:cNvSpPr txBox="1"/>
          <p:nvPr/>
        </p:nvSpPr>
        <p:spPr>
          <a:xfrm>
            <a:off x="9093478" y="3336194"/>
            <a:ext cx="2285114" cy="221932"/>
          </a:xfrm>
          <a:prstGeom prst="rect">
            <a:avLst/>
          </a:prstGeom>
        </p:spPr>
        <p:txBody>
          <a:bodyPr vert="horz" wrap="square" lIns="0" tIns="0" rIns="0" bIns="0" rtlCol="0" anchor="t" anchorCtr="0">
            <a:normAutofit/>
          </a:bodyPr>
          <a:lstStyle/>
          <a:p>
            <a:pPr algn="r"/>
            <a:r>
              <a:rPr lang="en-GB" sz="1400" b="1" dirty="0"/>
              <a:t>*</a:t>
            </a:r>
            <a:r>
              <a:rPr lang="en-GB" sz="1400" dirty="0"/>
              <a:t> as of Rust's 2018 </a:t>
            </a:r>
            <a:r>
              <a:rPr lang="en-GB" sz="1400" dirty="0" err="1"/>
              <a:t>Lexer</a:t>
            </a:r>
            <a:endParaRPr lang="en-GB" sz="1400" dirty="0"/>
          </a:p>
        </p:txBody>
      </p:sp>
      <p:graphicFrame>
        <p:nvGraphicFramePr>
          <p:cNvPr id="16" name="Table 15">
            <a:extLst>
              <a:ext uri="{FF2B5EF4-FFF2-40B4-BE49-F238E27FC236}">
                <a16:creationId xmlns:a16="http://schemas.microsoft.com/office/drawing/2014/main" id="{57878743-288E-498E-823A-E09989C2F2F2}"/>
              </a:ext>
            </a:extLst>
          </p:cNvPr>
          <p:cNvGraphicFramePr>
            <a:graphicFrameLocks noGrp="1"/>
          </p:cNvGraphicFramePr>
          <p:nvPr>
            <p:extLst>
              <p:ext uri="{D42A27DB-BD31-4B8C-83A1-F6EECF244321}">
                <p14:modId xmlns:p14="http://schemas.microsoft.com/office/powerpoint/2010/main" val="3986476597"/>
              </p:ext>
            </p:extLst>
          </p:nvPr>
        </p:nvGraphicFramePr>
        <p:xfrm>
          <a:off x="4664349" y="3809257"/>
          <a:ext cx="6948000" cy="1794510"/>
        </p:xfrm>
        <a:graphic>
          <a:graphicData uri="http://schemas.openxmlformats.org/drawingml/2006/table">
            <a:tbl>
              <a:tblPr/>
              <a:tblGrid>
                <a:gridCol w="1158000">
                  <a:extLst>
                    <a:ext uri="{9D8B030D-6E8A-4147-A177-3AD203B41FA5}">
                      <a16:colId xmlns:a16="http://schemas.microsoft.com/office/drawing/2014/main" val="3004296434"/>
                    </a:ext>
                  </a:extLst>
                </a:gridCol>
                <a:gridCol w="1158000">
                  <a:extLst>
                    <a:ext uri="{9D8B030D-6E8A-4147-A177-3AD203B41FA5}">
                      <a16:colId xmlns:a16="http://schemas.microsoft.com/office/drawing/2014/main" val="2783717660"/>
                    </a:ext>
                  </a:extLst>
                </a:gridCol>
                <a:gridCol w="1158000">
                  <a:extLst>
                    <a:ext uri="{9D8B030D-6E8A-4147-A177-3AD203B41FA5}">
                      <a16:colId xmlns:a16="http://schemas.microsoft.com/office/drawing/2014/main" val="201381472"/>
                    </a:ext>
                  </a:extLst>
                </a:gridCol>
                <a:gridCol w="1158000">
                  <a:extLst>
                    <a:ext uri="{9D8B030D-6E8A-4147-A177-3AD203B41FA5}">
                      <a16:colId xmlns:a16="http://schemas.microsoft.com/office/drawing/2014/main" val="605907375"/>
                    </a:ext>
                  </a:extLst>
                </a:gridCol>
                <a:gridCol w="1158000">
                  <a:extLst>
                    <a:ext uri="{9D8B030D-6E8A-4147-A177-3AD203B41FA5}">
                      <a16:colId xmlns:a16="http://schemas.microsoft.com/office/drawing/2014/main" val="3883080512"/>
                    </a:ext>
                  </a:extLst>
                </a:gridCol>
                <a:gridCol w="1158000">
                  <a:extLst>
                    <a:ext uri="{9D8B030D-6E8A-4147-A177-3AD203B41FA5}">
                      <a16:colId xmlns:a16="http://schemas.microsoft.com/office/drawing/2014/main" val="1956129410"/>
                    </a:ext>
                  </a:extLst>
                </a:gridCol>
              </a:tblGrid>
              <a:tr h="326234">
                <a:tc gridSpan="6">
                  <a:txBody>
                    <a:bodyPr/>
                    <a:lstStyle/>
                    <a:p>
                      <a:pPr algn="ctr">
                        <a:spcAft>
                          <a:spcPts val="0"/>
                        </a:spcAft>
                      </a:pPr>
                      <a:r>
                        <a:rPr lang="en-GB" sz="1600" b="1" i="0" u="none" strike="noStrike" cap="none" spc="0" baseline="0" dirty="0">
                          <a:ln>
                            <a:noFill/>
                          </a:ln>
                          <a:solidFill>
                            <a:schemeClr val="tx1"/>
                          </a:solidFill>
                          <a:uFillTx/>
                          <a:latin typeface="+mn-lt"/>
                          <a:ea typeface="+mn-ea"/>
                          <a:cs typeface="+mn-cs"/>
                          <a:sym typeface="Segoe UI"/>
                        </a:rPr>
                        <a:t>Rust keywords (Reserved)</a:t>
                      </a:r>
                    </a:p>
                  </a:txBody>
                  <a:tcPr marL="95250" marR="76200" marT="142875"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96694401"/>
                  </a:ext>
                </a:extLst>
              </a:tr>
              <a:tr h="409070">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abstract</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become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box</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5000"/>
                        <a:lumOff val="75000"/>
                      </a:schemeClr>
                    </a:solid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do</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final</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macro</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252449"/>
                  </a:ext>
                </a:extLst>
              </a:tr>
              <a:tr h="409070">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override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err="1">
                          <a:solidFill>
                            <a:srgbClr val="000000"/>
                          </a:solidFill>
                          <a:effectLst/>
                          <a:latin typeface="Consolas" panose="020B0609020204030204" pitchFamily="49" charset="0"/>
                          <a:cs typeface="Consolas" panose="020B0609020204030204" pitchFamily="49" charset="0"/>
                        </a:rPr>
                        <a:t>priv</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try*</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err="1">
                          <a:solidFill>
                            <a:srgbClr val="000000"/>
                          </a:solidFill>
                          <a:effectLst/>
                          <a:latin typeface="Consolas" panose="020B0609020204030204" pitchFamily="49" charset="0"/>
                          <a:cs typeface="Consolas" panose="020B0609020204030204" pitchFamily="49" charset="0"/>
                        </a:rPr>
                        <a:t>typeof</a:t>
                      </a: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unsized</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virtual</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583506"/>
                  </a:ext>
                </a:extLst>
              </a:tr>
              <a:tr h="317152">
                <a:tc>
                  <a:txBody>
                    <a:bodyPr/>
                    <a:lstStyle/>
                    <a:p>
                      <a:pPr algn="ctr"/>
                      <a:r>
                        <a:rPr lang="en-GB" sz="1600" b="1" dirty="0">
                          <a:solidFill>
                            <a:srgbClr val="000000"/>
                          </a:solidFill>
                          <a:effectLst/>
                          <a:latin typeface="Consolas" panose="020B0609020204030204" pitchFamily="49" charset="0"/>
                          <a:cs typeface="Consolas" panose="020B0609020204030204" pitchFamily="49" charset="0"/>
                        </a:rPr>
                        <a:t>yield</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rgbClr val="000000"/>
                          </a:solidFill>
                          <a:effectLst/>
                          <a:latin typeface="Consolas" panose="020B0609020204030204" pitchFamily="49" charset="0"/>
                          <a:cs typeface="Consolas" panose="020B0609020204030204" pitchFamily="49" charset="0"/>
                        </a:rPr>
                        <a:t>while</a:t>
                      </a:r>
                    </a:p>
                  </a:txBody>
                  <a:tcPr marL="95250" marR="76200" marT="95250" marB="8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1600" b="1" dirty="0">
                        <a:solidFill>
                          <a:srgbClr val="000000"/>
                        </a:solidFill>
                        <a:effectLst/>
                        <a:latin typeface="Consolas" panose="020B0609020204030204" pitchFamily="49" charset="0"/>
                        <a:cs typeface="Consolas" panose="020B0609020204030204" pitchFamily="49" charset="0"/>
                      </a:endParaRPr>
                    </a:p>
                  </a:txBody>
                  <a:tcPr marL="95250" marR="76200" marT="95250" marB="857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3145372"/>
                  </a:ext>
                </a:extLst>
              </a:tr>
            </a:tbl>
          </a:graphicData>
        </a:graphic>
      </p:graphicFrame>
      <p:sp>
        <p:nvSpPr>
          <p:cNvPr id="18" name="TextBox 17">
            <a:extLst>
              <a:ext uri="{FF2B5EF4-FFF2-40B4-BE49-F238E27FC236}">
                <a16:creationId xmlns:a16="http://schemas.microsoft.com/office/drawing/2014/main" id="{0015306A-6AE3-4A1A-92AA-BA1DB4A8D7B3}"/>
              </a:ext>
            </a:extLst>
          </p:cNvPr>
          <p:cNvSpPr txBox="1"/>
          <p:nvPr/>
        </p:nvSpPr>
        <p:spPr>
          <a:xfrm>
            <a:off x="9093478" y="5270869"/>
            <a:ext cx="2285114" cy="221932"/>
          </a:xfrm>
          <a:prstGeom prst="rect">
            <a:avLst/>
          </a:prstGeom>
        </p:spPr>
        <p:txBody>
          <a:bodyPr vert="horz" wrap="square" lIns="0" tIns="0" rIns="0" bIns="0" rtlCol="0" anchor="t" anchorCtr="0">
            <a:normAutofit/>
          </a:bodyPr>
          <a:lstStyle/>
          <a:p>
            <a:pPr algn="r"/>
            <a:r>
              <a:rPr lang="en-GB" sz="1400" b="1" dirty="0"/>
              <a:t>*</a:t>
            </a:r>
            <a:r>
              <a:rPr lang="en-GB" sz="1400" dirty="0"/>
              <a:t> as of Rust's 2018 </a:t>
            </a:r>
            <a:r>
              <a:rPr lang="en-GB" sz="1400" dirty="0" err="1"/>
              <a:t>Lexer</a:t>
            </a:r>
            <a:endParaRPr lang="en-GB" sz="1400" dirty="0"/>
          </a:p>
        </p:txBody>
      </p:sp>
      <p:sp>
        <p:nvSpPr>
          <p:cNvPr id="22" name="TextBox 21">
            <a:extLst>
              <a:ext uri="{FF2B5EF4-FFF2-40B4-BE49-F238E27FC236}">
                <a16:creationId xmlns:a16="http://schemas.microsoft.com/office/drawing/2014/main" id="{B0CE2782-AE1C-48C9-8B98-14FFAC60BDB0}"/>
              </a:ext>
            </a:extLst>
          </p:cNvPr>
          <p:cNvSpPr txBox="1"/>
          <p:nvPr/>
        </p:nvSpPr>
        <p:spPr>
          <a:xfrm>
            <a:off x="9093478" y="6337339"/>
            <a:ext cx="2285114" cy="221932"/>
          </a:xfrm>
          <a:prstGeom prst="rect">
            <a:avLst/>
          </a:prstGeom>
        </p:spPr>
        <p:txBody>
          <a:bodyPr vert="horz" wrap="square" lIns="0" tIns="0" rIns="0" bIns="0" rtlCol="0" anchor="t" anchorCtr="0">
            <a:normAutofit/>
          </a:bodyPr>
          <a:lstStyle/>
          <a:p>
            <a:pPr algn="r"/>
            <a:r>
              <a:rPr lang="en-GB" sz="1400" b="1" dirty="0"/>
              <a:t>*</a:t>
            </a:r>
            <a:r>
              <a:rPr lang="en-GB" sz="1400" dirty="0"/>
              <a:t> as of Rust's 2015 </a:t>
            </a:r>
            <a:r>
              <a:rPr lang="en-GB" sz="1400" dirty="0" err="1"/>
              <a:t>Lexer</a:t>
            </a:r>
            <a:endParaRPr lang="en-GB" sz="1400" dirty="0"/>
          </a:p>
        </p:txBody>
      </p:sp>
    </p:spTree>
    <p:extLst>
      <p:ext uri="{BB962C8B-B14F-4D97-AF65-F5344CB8AC3E}">
        <p14:creationId xmlns:p14="http://schemas.microsoft.com/office/powerpoint/2010/main" val="352819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00C79B-449C-49E5-8AD7-5DAC867E3B33}"/>
              </a:ext>
            </a:extLst>
          </p:cNvPr>
          <p:cNvSpPr>
            <a:spLocks noGrp="1"/>
          </p:cNvSpPr>
          <p:nvPr>
            <p:ph type="body" sz="quarter" idx="10"/>
          </p:nvPr>
        </p:nvSpPr>
        <p:spPr/>
        <p:txBody>
          <a:bodyPr/>
          <a:lstStyle/>
          <a:p>
            <a:r>
              <a:rPr lang="en-GB" cap="none" dirty="0"/>
              <a:t>Legitimate Use Cases</a:t>
            </a:r>
          </a:p>
        </p:txBody>
      </p:sp>
      <p:sp>
        <p:nvSpPr>
          <p:cNvPr id="3" name="Text Placeholder 2">
            <a:extLst>
              <a:ext uri="{FF2B5EF4-FFF2-40B4-BE49-F238E27FC236}">
                <a16:creationId xmlns:a16="http://schemas.microsoft.com/office/drawing/2014/main" id="{46C490DA-DFC1-4D9C-8C2C-BA2F45D43A33}"/>
              </a:ext>
            </a:extLst>
          </p:cNvPr>
          <p:cNvSpPr>
            <a:spLocks noGrp="1"/>
          </p:cNvSpPr>
          <p:nvPr>
            <p:ph type="body" sz="quarter" idx="15"/>
          </p:nvPr>
        </p:nvSpPr>
        <p:spPr>
          <a:xfrm>
            <a:off x="4779962" y="342900"/>
            <a:ext cx="4449763" cy="6515100"/>
          </a:xfrm>
        </p:spPr>
        <p:txBody>
          <a:bodyPr/>
          <a:lstStyle/>
          <a:p>
            <a:r>
              <a:rPr lang="en-GB" sz="1400" b="1" dirty="0"/>
              <a:t>Some operations you may want to perform:</a:t>
            </a:r>
          </a:p>
          <a:p>
            <a:endParaRPr lang="en-GB" sz="1400" b="1" dirty="0"/>
          </a:p>
          <a:p>
            <a:pPr marL="285750" indent="-285750">
              <a:buFont typeface="Arial" panose="020B0604020202020204" pitchFamily="34" charset="0"/>
              <a:buChar char="•"/>
            </a:pPr>
            <a:r>
              <a:rPr lang="en-GB" sz="1400" dirty="0"/>
              <a:t>Dereference a raw pointer</a:t>
            </a:r>
          </a:p>
          <a:p>
            <a:pPr marL="285750" indent="-285750">
              <a:buFont typeface="Arial" panose="020B0604020202020204" pitchFamily="34" charset="0"/>
              <a:buChar char="•"/>
            </a:pPr>
            <a:r>
              <a:rPr lang="en-GB" sz="1400" dirty="0"/>
              <a:t>Call an unsafe function or method, e.g. from C or C++ library</a:t>
            </a:r>
          </a:p>
          <a:p>
            <a:pPr marL="285750" indent="-285750">
              <a:buFont typeface="Arial" panose="020B0604020202020204" pitchFamily="34" charset="0"/>
              <a:buChar char="•"/>
            </a:pPr>
            <a:r>
              <a:rPr lang="en-GB" sz="1400" dirty="0"/>
              <a:t>Implement an unsafe trait</a:t>
            </a:r>
          </a:p>
          <a:p>
            <a:pPr marL="285750" indent="-285750">
              <a:buFont typeface="Arial" panose="020B0604020202020204" pitchFamily="34" charset="0"/>
              <a:buChar char="•"/>
            </a:pPr>
            <a:r>
              <a:rPr lang="en-GB" sz="1400" dirty="0"/>
              <a:t>Access fields of a union structure</a:t>
            </a:r>
          </a:p>
          <a:p>
            <a:pPr marL="285750" indent="-285750">
              <a:buFont typeface="Arial" panose="020B0604020202020204" pitchFamily="34" charset="0"/>
              <a:buChar char="•"/>
            </a:pPr>
            <a:r>
              <a:rPr lang="en-GB" sz="1400" dirty="0"/>
              <a:t>Access or modify a mutable static variable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r>
              <a:rPr lang="en-GB" sz="1400" b="1" dirty="0"/>
              <a:t>And, most importantly, remember sometimes Rust's static checker just isn't smart enough.</a:t>
            </a:r>
          </a:p>
          <a:p>
            <a:endParaRPr lang="en-GB" sz="1400" dirty="0"/>
          </a:p>
          <a:p>
            <a:r>
              <a:rPr lang="en-GB" sz="1400" dirty="0"/>
              <a:t>But remember that:</a:t>
            </a:r>
          </a:p>
          <a:p>
            <a:endParaRPr lang="en-GB" sz="1400" dirty="0"/>
          </a:p>
          <a:p>
            <a:pPr marL="285750" indent="-285750">
              <a:buFont typeface="Arial" panose="020B0604020202020204" pitchFamily="34" charset="0"/>
              <a:buChar char="•"/>
            </a:pPr>
            <a:r>
              <a:rPr lang="en-GB" sz="1400" b="1" dirty="0"/>
              <a:t>Unsafe blocks aren't</a:t>
            </a:r>
            <a:r>
              <a:rPr lang="en-GB" sz="1400" dirty="0"/>
              <a:t> </a:t>
            </a:r>
            <a:r>
              <a:rPr lang="en-GB" sz="1400" b="1" dirty="0"/>
              <a:t>checked</a:t>
            </a:r>
            <a:r>
              <a:rPr lang="en-GB" sz="1400" dirty="0"/>
              <a:t> by compiler for memory safety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So </a:t>
            </a:r>
            <a:r>
              <a:rPr lang="en-GB" sz="1400" b="1" dirty="0"/>
              <a:t>you</a:t>
            </a:r>
            <a:r>
              <a:rPr lang="en-GB" sz="1400" dirty="0"/>
              <a:t> must ensure memory safety within them!</a:t>
            </a:r>
          </a:p>
          <a:p>
            <a:endParaRPr lang="en-GB" sz="1400" b="1" dirty="0"/>
          </a:p>
          <a:p>
            <a:pPr defTabSz="1171575"/>
            <a:endParaRPr lang="en-GB" sz="1400" dirty="0"/>
          </a:p>
          <a:p>
            <a:endParaRPr lang="en-GB" sz="1400" b="1" dirty="0"/>
          </a:p>
          <a:p>
            <a:endParaRPr lang="en-GB" sz="1400" b="1" dirty="0"/>
          </a:p>
          <a:p>
            <a:endParaRPr lang="en-GB" sz="1400" b="1" dirty="0"/>
          </a:p>
          <a:p>
            <a:endParaRPr lang="en-GB" sz="1400" dirty="0"/>
          </a:p>
        </p:txBody>
      </p:sp>
      <p:pic>
        <p:nvPicPr>
          <p:cNvPr id="4" name="Picture 3" descr="A black and orange tech piece hardware">
            <a:extLst>
              <a:ext uri="{FF2B5EF4-FFF2-40B4-BE49-F238E27FC236}">
                <a16:creationId xmlns:a16="http://schemas.microsoft.com/office/drawing/2014/main" id="{09A074BE-889E-4DDF-BB70-DC820AEEA932}"/>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458324" y="0"/>
            <a:ext cx="2733676" cy="6858000"/>
          </a:xfrm>
          <a:prstGeom prst="rect">
            <a:avLst/>
          </a:prstGeom>
        </p:spPr>
      </p:pic>
    </p:spTree>
    <p:extLst>
      <p:ext uri="{BB962C8B-B14F-4D97-AF65-F5344CB8AC3E}">
        <p14:creationId xmlns:p14="http://schemas.microsoft.com/office/powerpoint/2010/main" val="76643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1930E-1CD6-4AEA-B3B8-9265415294C5}"/>
              </a:ext>
            </a:extLst>
          </p:cNvPr>
          <p:cNvSpPr>
            <a:spLocks noGrp="1"/>
          </p:cNvSpPr>
          <p:nvPr>
            <p:ph type="body" sz="quarter" idx="10"/>
          </p:nvPr>
        </p:nvSpPr>
        <p:spPr/>
        <p:txBody>
          <a:bodyPr/>
          <a:lstStyle/>
          <a:p>
            <a:r>
              <a:rPr lang="en-GB" cap="none" dirty="0"/>
              <a:t>Being Cautious…</a:t>
            </a:r>
          </a:p>
        </p:txBody>
      </p:sp>
      <p:sp>
        <p:nvSpPr>
          <p:cNvPr id="3" name="Text Placeholder 2">
            <a:extLst>
              <a:ext uri="{FF2B5EF4-FFF2-40B4-BE49-F238E27FC236}">
                <a16:creationId xmlns:a16="http://schemas.microsoft.com/office/drawing/2014/main" id="{3F56CB33-DE9F-4B6F-8036-C8290164C4EC}"/>
              </a:ext>
            </a:extLst>
          </p:cNvPr>
          <p:cNvSpPr>
            <a:spLocks noGrp="1"/>
          </p:cNvSpPr>
          <p:nvPr>
            <p:ph type="body" sz="quarter" idx="15"/>
          </p:nvPr>
        </p:nvSpPr>
        <p:spPr>
          <a:xfrm>
            <a:off x="4722813" y="464159"/>
            <a:ext cx="4440238" cy="4094163"/>
          </a:xfrm>
        </p:spPr>
        <p:txBody>
          <a:bodyPr/>
          <a:lstStyle/>
          <a:p>
            <a:r>
              <a:rPr lang="en-GB" b="1" dirty="0"/>
              <a:t>Two basic practices will help keep your unsafe Rust, relatively safe:</a:t>
            </a:r>
          </a:p>
          <a:p>
            <a:endParaRPr lang="en-GB" b="1" dirty="0"/>
          </a:p>
          <a:p>
            <a:pPr marL="285750" indent="-285750">
              <a:buFont typeface="Arial" panose="020B0604020202020204" pitchFamily="34" charset="0"/>
              <a:buChar char="•"/>
            </a:pPr>
            <a:r>
              <a:rPr lang="en-GB" dirty="0"/>
              <a:t>Keep unsafe blocks </a:t>
            </a:r>
            <a:r>
              <a:rPr lang="en-GB" b="1" dirty="0"/>
              <a:t>SMALL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Wrap them in a </a:t>
            </a:r>
            <a:r>
              <a:rPr lang="en-GB" b="1" dirty="0"/>
              <a:t>SAFE ABSTRACTION </a:t>
            </a:r>
            <a:r>
              <a:rPr lang="en-GB" dirty="0"/>
              <a:t>with which you can directly interact</a:t>
            </a:r>
          </a:p>
        </p:txBody>
      </p:sp>
      <p:pic>
        <p:nvPicPr>
          <p:cNvPr id="4" name="Picture 3" descr="A black and orange tech piece hardware">
            <a:extLst>
              <a:ext uri="{FF2B5EF4-FFF2-40B4-BE49-F238E27FC236}">
                <a16:creationId xmlns:a16="http://schemas.microsoft.com/office/drawing/2014/main" id="{C81541F4-8793-0E04-2F69-4BB8029FF6CB}"/>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458324" y="0"/>
            <a:ext cx="2733676" cy="6858000"/>
          </a:xfrm>
          <a:prstGeom prst="rect">
            <a:avLst/>
          </a:prstGeom>
        </p:spPr>
      </p:pic>
    </p:spTree>
    <p:extLst>
      <p:ext uri="{BB962C8B-B14F-4D97-AF65-F5344CB8AC3E}">
        <p14:creationId xmlns:p14="http://schemas.microsoft.com/office/powerpoint/2010/main" val="120668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3ECEB-E43D-7B10-D347-1E8C763270E7}"/>
              </a:ext>
            </a:extLst>
          </p:cNvPr>
          <p:cNvSpPr>
            <a:spLocks noGrp="1"/>
          </p:cNvSpPr>
          <p:nvPr>
            <p:ph type="body" sz="quarter" idx="10"/>
          </p:nvPr>
        </p:nvSpPr>
        <p:spPr/>
        <p:txBody>
          <a:bodyPr/>
          <a:lstStyle/>
          <a:p>
            <a:r>
              <a:rPr lang="en-GB" sz="4000" cap="none" dirty="0"/>
              <a:t>Preparation - Lifetimes</a:t>
            </a:r>
          </a:p>
        </p:txBody>
      </p:sp>
      <p:sp>
        <p:nvSpPr>
          <p:cNvPr id="3" name="Text Placeholder 2">
            <a:extLst>
              <a:ext uri="{FF2B5EF4-FFF2-40B4-BE49-F238E27FC236}">
                <a16:creationId xmlns:a16="http://schemas.microsoft.com/office/drawing/2014/main" id="{2A697D1D-DCC0-3459-CC2F-767E41096ADE}"/>
              </a:ext>
            </a:extLst>
          </p:cNvPr>
          <p:cNvSpPr>
            <a:spLocks noGrp="1"/>
          </p:cNvSpPr>
          <p:nvPr>
            <p:ph type="body" sz="quarter" idx="15"/>
          </p:nvPr>
        </p:nvSpPr>
        <p:spPr>
          <a:xfrm>
            <a:off x="4845524" y="471073"/>
            <a:ext cx="6740733" cy="4094163"/>
          </a:xfrm>
        </p:spPr>
        <p:txBody>
          <a:bodyPr/>
          <a:lstStyle/>
          <a:p>
            <a:pPr marL="342900" indent="-342900">
              <a:buAutoNum type="alphaUcPeriod" startAt="17"/>
            </a:pPr>
            <a:r>
              <a:rPr lang="en-GB" b="1" dirty="0"/>
              <a:t>What are Rust lifetimes?</a:t>
            </a:r>
          </a:p>
          <a:p>
            <a:pPr marL="342900" indent="-342900">
              <a:buAutoNum type="alphaUcPeriod"/>
            </a:pPr>
            <a:r>
              <a:rPr lang="en-GB" dirty="0"/>
              <a:t>Lifetimes are the mechanism that Rust uses to check the </a:t>
            </a:r>
            <a:r>
              <a:rPr lang="en-GB" b="1" dirty="0"/>
              <a:t>validity</a:t>
            </a:r>
            <a:r>
              <a:rPr lang="en-GB" dirty="0"/>
              <a:t> of a reference.</a:t>
            </a:r>
          </a:p>
          <a:p>
            <a:pPr marL="342900" indent="-342900">
              <a:buAutoNum type="alphaUcPeriod"/>
            </a:pPr>
            <a:endParaRPr lang="en-GB" dirty="0"/>
          </a:p>
          <a:p>
            <a:r>
              <a:rPr lang="en-GB" dirty="0"/>
              <a:t>i.e.  How </a:t>
            </a:r>
            <a:r>
              <a:rPr lang="en-GB" i="1" dirty="0"/>
              <a:t>long</a:t>
            </a:r>
            <a:r>
              <a:rPr lang="en-GB" dirty="0"/>
              <a:t> does something live.</a:t>
            </a:r>
          </a:p>
          <a:p>
            <a:endParaRPr lang="en-GB" dirty="0"/>
          </a:p>
          <a:p>
            <a:r>
              <a:rPr lang="en-GB" b="1" dirty="0"/>
              <a:t>Traditionally lifetime tends to go hand-in-hand with scope.</a:t>
            </a:r>
          </a:p>
          <a:p>
            <a:endParaRPr lang="en-GB" dirty="0"/>
          </a:p>
          <a:p>
            <a:endParaRPr lang="en-GB" dirty="0"/>
          </a:p>
          <a:p>
            <a:endParaRPr lang="en-GB" dirty="0"/>
          </a:p>
          <a:p>
            <a:endParaRPr lang="en-GB" dirty="0"/>
          </a:p>
          <a:p>
            <a:endParaRPr lang="en-GB" dirty="0"/>
          </a:p>
          <a:p>
            <a:endParaRPr lang="en-GB" dirty="0"/>
          </a:p>
          <a:p>
            <a:endParaRPr lang="en-GB" b="1" dirty="0"/>
          </a:p>
          <a:p>
            <a:r>
              <a:rPr lang="en-GB" b="1"/>
              <a:t>i.e. Values </a:t>
            </a:r>
            <a:r>
              <a:rPr lang="en-GB" b="1" dirty="0"/>
              <a:t>being "dropped" when they go out of scope</a:t>
            </a:r>
          </a:p>
          <a:p>
            <a:r>
              <a:rPr lang="en-GB" b="1" dirty="0"/>
              <a:t>And the reference becomes invalid.</a:t>
            </a:r>
          </a:p>
          <a:p>
            <a:endParaRPr lang="en-GB" b="1" dirty="0"/>
          </a:p>
          <a:p>
            <a:r>
              <a:rPr lang="en-GB" b="1" dirty="0"/>
              <a:t>But this is not always the case.</a:t>
            </a:r>
          </a:p>
          <a:p>
            <a:endParaRPr lang="en-GB" b="1" dirty="0"/>
          </a:p>
        </p:txBody>
      </p:sp>
      <p:pic>
        <p:nvPicPr>
          <p:cNvPr id="5" name="Picture 4" descr="Rust Programming language Logo Machine learning Haskell, crab, animals ...">
            <a:extLst>
              <a:ext uri="{FF2B5EF4-FFF2-40B4-BE49-F238E27FC236}">
                <a16:creationId xmlns:a16="http://schemas.microsoft.com/office/drawing/2014/main" id="{A7C7FAFA-213F-2342-B1E0-5ED07995C2C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968205" y="3233837"/>
            <a:ext cx="603804" cy="45151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E00E0A5A-409D-B6B8-302E-6F2021C3521D}"/>
              </a:ext>
            </a:extLst>
          </p:cNvPr>
          <p:cNvGrpSpPr/>
          <p:nvPr/>
        </p:nvGrpSpPr>
        <p:grpSpPr>
          <a:xfrm>
            <a:off x="4845524" y="2955988"/>
            <a:ext cx="3771408" cy="1569660"/>
            <a:chOff x="5222171" y="4240194"/>
            <a:chExt cx="3771408" cy="1569660"/>
          </a:xfrm>
        </p:grpSpPr>
        <p:sp>
          <p:nvSpPr>
            <p:cNvPr id="4" name="TextBox 3">
              <a:extLst>
                <a:ext uri="{FF2B5EF4-FFF2-40B4-BE49-F238E27FC236}">
                  <a16:creationId xmlns:a16="http://schemas.microsoft.com/office/drawing/2014/main" id="{F1976B30-9695-E0C3-7CE7-A4205FDD772B}"/>
                </a:ext>
              </a:extLst>
            </p:cNvPr>
            <p:cNvSpPr txBox="1"/>
            <p:nvPr/>
          </p:nvSpPr>
          <p:spPr>
            <a:xfrm>
              <a:off x="5222171" y="4240194"/>
              <a:ext cx="3771408" cy="1569660"/>
            </a:xfrm>
            <a:prstGeom prst="rect">
              <a:avLst/>
            </a:prstGeom>
            <a:solidFill>
              <a:schemeClr val="accent2">
                <a:lumMod val="20000"/>
                <a:lumOff val="80000"/>
              </a:schemeClr>
            </a:solidFill>
          </p:spPr>
          <p:txBody>
            <a:bodyPr wrap="square">
              <a:spAutoFit/>
            </a:bodyPr>
            <a:lstStyle/>
            <a:p>
              <a:r>
                <a:rPr lang="en-GB" sz="1600" b="1" dirty="0" err="1">
                  <a:solidFill>
                    <a:srgbClr val="0070C0"/>
                  </a:solidFill>
                  <a:latin typeface="Consolas" panose="020B0609020204030204" pitchFamily="49" charset="0"/>
                </a:rPr>
                <a:t>fn</a:t>
              </a:r>
              <a:r>
                <a:rPr lang="en-GB" sz="1600" b="0" dirty="0">
                  <a:latin typeface="Consolas" panose="020B0609020204030204" pitchFamily="49" charset="0"/>
                </a:rPr>
                <a:t> main</a:t>
              </a:r>
              <a:r>
                <a:rPr lang="en-GB" sz="1600" b="1" dirty="0">
                  <a:latin typeface="Consolas" panose="020B0609020204030204" pitchFamily="49" charset="0"/>
                </a:rPr>
                <a:t>()</a:t>
              </a:r>
              <a:r>
                <a:rPr lang="en-GB" sz="1600" b="0" dirty="0">
                  <a:latin typeface="Consolas" panose="020B0609020204030204" pitchFamily="49" charset="0"/>
                </a:rPr>
                <a:t> </a:t>
              </a:r>
              <a:r>
                <a:rPr lang="en-GB" sz="1600" b="1" dirty="0">
                  <a:solidFill>
                    <a:srgbClr val="0070C0"/>
                  </a:solidFill>
                  <a:latin typeface="Consolas" panose="020B0609020204030204" pitchFamily="49" charset="0"/>
                </a:rPr>
                <a:t>{</a:t>
              </a:r>
              <a:endParaRPr lang="en-GB" sz="1600" b="0" dirty="0">
                <a:solidFill>
                  <a:srgbClr val="0070C0"/>
                </a:solidFill>
                <a:latin typeface="Consolas" panose="020B0609020204030204" pitchFamily="49" charset="0"/>
              </a:endParaRPr>
            </a:p>
            <a:p>
              <a:r>
                <a:rPr lang="en-GB" sz="1600" b="0" dirty="0">
                  <a:latin typeface="Consolas" panose="020B0609020204030204" pitchFamily="49" charset="0"/>
                </a:rPr>
                <a:t>   </a:t>
              </a:r>
              <a:r>
                <a:rPr lang="en-GB" sz="1600" b="1" dirty="0">
                  <a:solidFill>
                    <a:srgbClr val="0070C0"/>
                  </a:solidFill>
                  <a:latin typeface="Consolas" panose="020B0609020204030204" pitchFamily="49" charset="0"/>
                </a:rPr>
                <a:t>let</a:t>
              </a:r>
              <a:r>
                <a:rPr lang="en-GB" sz="1600" b="0" dirty="0">
                  <a:latin typeface="Consolas" panose="020B0609020204030204" pitchFamily="49" charset="0"/>
                </a:rPr>
                <a:t> </a:t>
              </a:r>
              <a:r>
                <a:rPr lang="en-GB" sz="1600" b="0" dirty="0" err="1">
                  <a:latin typeface="Consolas" panose="020B0609020204030204" pitchFamily="49" charset="0"/>
                </a:rPr>
                <a:t>my_data</a:t>
              </a:r>
              <a:r>
                <a:rPr lang="en-GB" sz="1600" b="0" dirty="0">
                  <a:solidFill>
                    <a:srgbClr val="0070C0"/>
                  </a:solidFill>
                  <a:latin typeface="Consolas" panose="020B0609020204030204" pitchFamily="49" charset="0"/>
                </a:rPr>
                <a:t> </a:t>
              </a:r>
              <a:r>
                <a:rPr lang="en-GB" sz="1600" b="1" dirty="0">
                  <a:latin typeface="Consolas" panose="020B0609020204030204" pitchFamily="49" charset="0"/>
                </a:rPr>
                <a:t>=</a:t>
              </a:r>
              <a:r>
                <a:rPr lang="en-GB" sz="1600" b="0" dirty="0">
                  <a:latin typeface="Consolas" panose="020B0609020204030204" pitchFamily="49" charset="0"/>
                </a:rPr>
                <a:t> 10</a:t>
              </a:r>
              <a:r>
                <a:rPr lang="en-GB" sz="1600" b="1" dirty="0">
                  <a:latin typeface="Consolas" panose="020B0609020204030204" pitchFamily="49" charset="0"/>
                </a:rPr>
                <a:t>;</a:t>
              </a:r>
              <a:endParaRPr lang="en-GB" sz="1600" b="0" dirty="0">
                <a:latin typeface="Consolas" panose="020B0609020204030204" pitchFamily="49" charset="0"/>
              </a:endParaRPr>
            </a:p>
            <a:p>
              <a:endParaRPr lang="en-GB" sz="1600" b="1" dirty="0">
                <a:solidFill>
                  <a:srgbClr val="0070C0"/>
                </a:solidFill>
                <a:latin typeface="Consolas" panose="020B0609020204030204" pitchFamily="49" charset="0"/>
              </a:endParaRPr>
            </a:p>
            <a:p>
              <a:r>
                <a:rPr lang="en-GB" sz="1600" b="1" dirty="0">
                  <a:solidFill>
                    <a:srgbClr val="0070C0"/>
                  </a:solidFill>
                  <a:latin typeface="Consolas" panose="020B0609020204030204" pitchFamily="49" charset="0"/>
                </a:rPr>
                <a:t>   // process this variable…</a:t>
              </a:r>
            </a:p>
            <a:p>
              <a:endParaRPr lang="en-GB" sz="1600" b="1" dirty="0">
                <a:solidFill>
                  <a:srgbClr val="0070C0"/>
                </a:solidFill>
                <a:latin typeface="Consolas" panose="020B0609020204030204" pitchFamily="49" charset="0"/>
              </a:endParaRPr>
            </a:p>
            <a:p>
              <a:r>
                <a:rPr lang="en-GB" sz="1600" b="1" dirty="0">
                  <a:solidFill>
                    <a:srgbClr val="0070C0"/>
                  </a:solidFill>
                  <a:latin typeface="Consolas" panose="020B0609020204030204" pitchFamily="49" charset="0"/>
                </a:rPr>
                <a:t>}</a:t>
              </a:r>
              <a:endParaRPr lang="en-GB" sz="1600" b="0" dirty="0">
                <a:solidFill>
                  <a:srgbClr val="0070C0"/>
                </a:solidFill>
                <a:latin typeface="Consolas" panose="020B0609020204030204" pitchFamily="49" charset="0"/>
              </a:endParaRPr>
            </a:p>
          </p:txBody>
        </p:sp>
        <p:pic>
          <p:nvPicPr>
            <p:cNvPr id="6" name="Graphic 5" descr="Play with solid fill">
              <a:extLst>
                <a:ext uri="{FF2B5EF4-FFF2-40B4-BE49-F238E27FC236}">
                  <a16:creationId xmlns:a16="http://schemas.microsoft.com/office/drawing/2014/main" id="{BEF65617-E6CF-F188-D4A7-06AC11C88F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844" y="4486853"/>
              <a:ext cx="347664" cy="347664"/>
            </a:xfrm>
            <a:prstGeom prst="rect">
              <a:avLst/>
            </a:prstGeom>
          </p:spPr>
        </p:pic>
        <p:pic>
          <p:nvPicPr>
            <p:cNvPr id="7" name="Graphic 6" descr="Stop with solid fill">
              <a:extLst>
                <a:ext uri="{FF2B5EF4-FFF2-40B4-BE49-F238E27FC236}">
                  <a16:creationId xmlns:a16="http://schemas.microsoft.com/office/drawing/2014/main" id="{AA5DA4C9-FD95-B8E3-6307-2273271AEC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11874" y="5508016"/>
              <a:ext cx="264504" cy="264504"/>
            </a:xfrm>
            <a:prstGeom prst="rect">
              <a:avLst/>
            </a:prstGeom>
          </p:spPr>
        </p:pic>
      </p:grpSp>
    </p:spTree>
    <p:extLst>
      <p:ext uri="{BB962C8B-B14F-4D97-AF65-F5344CB8AC3E}">
        <p14:creationId xmlns:p14="http://schemas.microsoft.com/office/powerpoint/2010/main" val="303444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FEF555-3E65-0CCA-3263-22ADE650B798}"/>
              </a:ext>
            </a:extLst>
          </p:cNvPr>
          <p:cNvSpPr>
            <a:spLocks noGrp="1"/>
          </p:cNvSpPr>
          <p:nvPr>
            <p:ph type="body" sz="quarter" idx="10"/>
          </p:nvPr>
        </p:nvSpPr>
        <p:spPr/>
        <p:txBody>
          <a:bodyPr/>
          <a:lstStyle/>
          <a:p>
            <a:r>
              <a:rPr lang="en-GB" sz="4400" cap="none" dirty="0"/>
              <a:t>Annotating Lifetimes</a:t>
            </a:r>
          </a:p>
        </p:txBody>
      </p:sp>
      <p:sp>
        <p:nvSpPr>
          <p:cNvPr id="3" name="Text Placeholder 2">
            <a:extLst>
              <a:ext uri="{FF2B5EF4-FFF2-40B4-BE49-F238E27FC236}">
                <a16:creationId xmlns:a16="http://schemas.microsoft.com/office/drawing/2014/main" id="{BE01EC30-04CC-58BD-62B5-B11422234DEB}"/>
              </a:ext>
            </a:extLst>
          </p:cNvPr>
          <p:cNvSpPr>
            <a:spLocks noGrp="1"/>
          </p:cNvSpPr>
          <p:nvPr>
            <p:ph type="body" sz="quarter" idx="15"/>
          </p:nvPr>
        </p:nvSpPr>
        <p:spPr>
          <a:xfrm>
            <a:off x="4724621" y="528182"/>
            <a:ext cx="6826913" cy="4094163"/>
          </a:xfrm>
        </p:spPr>
        <p:txBody>
          <a:bodyPr/>
          <a:lstStyle/>
          <a:p>
            <a:r>
              <a:rPr lang="en-GB" b="1" dirty="0"/>
              <a:t>Sometimes, Rust cannot infer lifetimes correctly.</a:t>
            </a:r>
          </a:p>
          <a:p>
            <a:pPr marL="285750" indent="-285750">
              <a:buFont typeface="Arial" panose="020B0604020202020204" pitchFamily="34" charset="0"/>
              <a:buChar char="•"/>
            </a:pPr>
            <a:r>
              <a:rPr lang="en-GB" dirty="0"/>
              <a:t>Although they are mostly deterministic, nothing's 100%</a:t>
            </a:r>
          </a:p>
          <a:p>
            <a:endParaRPr lang="en-GB" dirty="0"/>
          </a:p>
          <a:p>
            <a:r>
              <a:rPr lang="en-GB" b="1" dirty="0"/>
              <a:t>And sometimes, you want to override its inferences anyway(!)</a:t>
            </a:r>
          </a:p>
          <a:p>
            <a:pPr marL="285750" indent="-285750">
              <a:buFont typeface="Arial" panose="020B0604020202020204" pitchFamily="34" charset="0"/>
              <a:buChar char="•"/>
            </a:pPr>
            <a:r>
              <a:rPr lang="en-GB" dirty="0"/>
              <a:t>You know better (there's a valid use-case, honest)</a:t>
            </a:r>
          </a:p>
          <a:p>
            <a:pPr marL="285750" indent="-285750">
              <a:buFont typeface="Arial" panose="020B0604020202020204" pitchFamily="34" charset="0"/>
              <a:buChar char="•"/>
            </a:pPr>
            <a:r>
              <a:rPr lang="en-GB" dirty="0"/>
              <a:t>Rust compiler is (all together): "ultra conservative"</a:t>
            </a:r>
          </a:p>
          <a:p>
            <a:endParaRPr lang="en-GB" dirty="0"/>
          </a:p>
          <a:p>
            <a:r>
              <a:rPr lang="en-GB" dirty="0"/>
              <a:t>This is where </a:t>
            </a:r>
            <a:r>
              <a:rPr lang="en-GB" b="1" dirty="0"/>
              <a:t>lifetime annotation </a:t>
            </a:r>
            <a:r>
              <a:rPr lang="en-GB" dirty="0"/>
              <a:t>comes in handy.</a:t>
            </a:r>
          </a:p>
          <a:p>
            <a:endParaRPr lang="en-GB" dirty="0"/>
          </a:p>
          <a:p>
            <a:r>
              <a:rPr lang="en-GB" b="1" dirty="0"/>
              <a:t>Lifetime annotations:</a:t>
            </a:r>
          </a:p>
          <a:p>
            <a:pPr marL="285750" indent="-285750">
              <a:buFont typeface="Arial" panose="020B0604020202020204" pitchFamily="34" charset="0"/>
              <a:buChar char="•"/>
            </a:pPr>
            <a:r>
              <a:rPr lang="en-GB" dirty="0"/>
              <a:t>Start with an </a:t>
            </a:r>
            <a:r>
              <a:rPr lang="en-GB" b="1" dirty="0"/>
              <a:t>apostrophe '</a:t>
            </a:r>
            <a:r>
              <a:rPr lang="en-GB" dirty="0"/>
              <a:t>		</a:t>
            </a:r>
            <a:r>
              <a:rPr lang="en-GB" b="1" dirty="0">
                <a:solidFill>
                  <a:srgbClr val="FF0000"/>
                </a:solidFill>
                <a:highlight>
                  <a:srgbClr val="FFFF00"/>
                </a:highlight>
              </a:rPr>
              <a:t>syntax</a:t>
            </a:r>
            <a:r>
              <a:rPr lang="en-GB" dirty="0"/>
              <a:t>	</a:t>
            </a:r>
          </a:p>
          <a:p>
            <a:pPr marL="285750" indent="-285750">
              <a:buFont typeface="Arial" panose="020B0604020202020204" pitchFamily="34" charset="0"/>
              <a:buChar char="•"/>
            </a:pPr>
            <a:r>
              <a:rPr lang="en-GB" dirty="0"/>
              <a:t>Usually have </a:t>
            </a:r>
            <a:r>
              <a:rPr lang="en-GB" b="1" dirty="0"/>
              <a:t>single lowercase letters  </a:t>
            </a:r>
            <a:r>
              <a:rPr lang="en-GB" dirty="0"/>
              <a:t>	</a:t>
            </a:r>
            <a:r>
              <a:rPr lang="en-GB" b="1" dirty="0">
                <a:solidFill>
                  <a:srgbClr val="00B050"/>
                </a:solidFill>
              </a:rPr>
              <a:t>convention</a:t>
            </a:r>
          </a:p>
          <a:p>
            <a:pPr marL="266700"/>
            <a:r>
              <a:rPr lang="en-GB" b="1" dirty="0">
                <a:solidFill>
                  <a:srgbClr val="00B050"/>
                </a:solidFill>
                <a:latin typeface="Consolas" panose="020B0609020204030204" pitchFamily="49" charset="0"/>
              </a:rPr>
              <a:t>'a 'b </a:t>
            </a:r>
            <a:r>
              <a:rPr lang="en-GB" b="1" dirty="0">
                <a:solidFill>
                  <a:srgbClr val="00B050"/>
                </a:solidFill>
              </a:rPr>
              <a:t>etc</a:t>
            </a:r>
          </a:p>
          <a:p>
            <a:pPr marL="285750" indent="-285750">
              <a:buFont typeface="Arial" panose="020B0604020202020204" pitchFamily="34" charset="0"/>
              <a:buChar char="•"/>
            </a:pPr>
            <a:endParaRPr lang="en-GB" b="1" dirty="0">
              <a:solidFill>
                <a:srgbClr val="00B050"/>
              </a:solidFill>
            </a:endParaRPr>
          </a:p>
          <a:p>
            <a:pPr marL="285750" indent="-285750">
              <a:buFont typeface="Arial" panose="020B0604020202020204" pitchFamily="34" charset="0"/>
              <a:buChar char="•"/>
            </a:pPr>
            <a:endParaRPr lang="en-GB" dirty="0"/>
          </a:p>
          <a:p>
            <a:r>
              <a:rPr lang="en-GB" dirty="0"/>
              <a:t>If you're familiar with </a:t>
            </a:r>
            <a:r>
              <a:rPr lang="en-GB" b="1" dirty="0"/>
              <a:t>block-level scope in C</a:t>
            </a:r>
            <a:r>
              <a:rPr lang="en-GB" dirty="0"/>
              <a:t>, the following example will make a lot of sense.</a:t>
            </a:r>
          </a:p>
        </p:txBody>
      </p:sp>
    </p:spTree>
    <p:extLst>
      <p:ext uri="{BB962C8B-B14F-4D97-AF65-F5344CB8AC3E}">
        <p14:creationId xmlns:p14="http://schemas.microsoft.com/office/powerpoint/2010/main" val="127777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3C8E95-8240-5355-10D7-62DE68ED4C98}"/>
              </a:ext>
            </a:extLst>
          </p:cNvPr>
          <p:cNvSpPr>
            <a:spLocks noGrp="1"/>
          </p:cNvSpPr>
          <p:nvPr>
            <p:ph type="body" sz="quarter" idx="10"/>
          </p:nvPr>
        </p:nvSpPr>
        <p:spPr/>
        <p:txBody>
          <a:bodyPr/>
          <a:lstStyle/>
          <a:p>
            <a:r>
              <a:rPr lang="en-GB" cap="none" dirty="0"/>
              <a:t>Lifetime Example</a:t>
            </a:r>
          </a:p>
        </p:txBody>
      </p:sp>
      <p:sp>
        <p:nvSpPr>
          <p:cNvPr id="3" name="Text Placeholder 2">
            <a:extLst>
              <a:ext uri="{FF2B5EF4-FFF2-40B4-BE49-F238E27FC236}">
                <a16:creationId xmlns:a16="http://schemas.microsoft.com/office/drawing/2014/main" id="{0245BAB8-85AB-91AB-AF36-31B2D4B3A48F}"/>
              </a:ext>
            </a:extLst>
          </p:cNvPr>
          <p:cNvSpPr>
            <a:spLocks noGrp="1"/>
          </p:cNvSpPr>
          <p:nvPr>
            <p:ph type="body" sz="quarter" idx="15"/>
          </p:nvPr>
        </p:nvSpPr>
        <p:spPr>
          <a:xfrm>
            <a:off x="4678322" y="458733"/>
            <a:ext cx="6965809" cy="4094163"/>
          </a:xfrm>
        </p:spPr>
        <p:txBody>
          <a:bodyPr/>
          <a:lstStyle/>
          <a:p>
            <a:r>
              <a:rPr lang="en-GB" b="1" dirty="0"/>
              <a:t>This is a common example used to illustrate lifetimes:</a:t>
            </a:r>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This does </a:t>
            </a:r>
            <a:r>
              <a:rPr lang="en-GB" b="1" u="sng" dirty="0"/>
              <a:t>not</a:t>
            </a:r>
            <a:r>
              <a:rPr lang="en-GB" b="1" dirty="0"/>
              <a:t> compile:</a:t>
            </a:r>
          </a:p>
          <a:p>
            <a:endParaRPr lang="en-GB" b="1" dirty="0"/>
          </a:p>
        </p:txBody>
      </p:sp>
      <p:sp>
        <p:nvSpPr>
          <p:cNvPr id="4" name="TextBox 3">
            <a:extLst>
              <a:ext uri="{FF2B5EF4-FFF2-40B4-BE49-F238E27FC236}">
                <a16:creationId xmlns:a16="http://schemas.microsoft.com/office/drawing/2014/main" id="{F032E1EE-6EE7-A024-1086-0A0E4DA62827}"/>
              </a:ext>
            </a:extLst>
          </p:cNvPr>
          <p:cNvSpPr txBox="1"/>
          <p:nvPr/>
        </p:nvSpPr>
        <p:spPr>
          <a:xfrm>
            <a:off x="4678322" y="937391"/>
            <a:ext cx="5595510" cy="1828958"/>
          </a:xfrm>
          <a:prstGeom prst="rect">
            <a:avLst/>
          </a:prstGeom>
          <a:solidFill>
            <a:schemeClr val="tx1">
              <a:lumMod val="10000"/>
              <a:lumOff val="90000"/>
            </a:schemeClr>
          </a:solidFill>
        </p:spPr>
        <p:txBody>
          <a:bodyPr vert="horz" wrap="square" lIns="0" tIns="0" rIns="0" bIns="0" rtlCol="0" anchor="t" anchorCtr="0">
            <a:noAutofit/>
          </a:bodyPr>
          <a:lstStyle/>
          <a:p>
            <a:r>
              <a:rPr lang="en-GB" sz="1400" b="1" dirty="0" err="1">
                <a:solidFill>
                  <a:srgbClr val="00007F"/>
                </a:solidFill>
                <a:latin typeface="Consolas" panose="020B0609020204030204" pitchFamily="49" charset="0"/>
              </a:rPr>
              <a:t>fn</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main</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x</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1" dirty="0">
                <a:solidFill>
                  <a:srgbClr val="000000"/>
                </a:solidFill>
                <a:highlight>
                  <a:srgbClr val="00FF00"/>
                </a:highlight>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007F00"/>
                </a:solidFill>
                <a:latin typeface="Consolas" panose="020B0609020204030204" pitchFamily="49" charset="0"/>
              </a:rPr>
              <a:t>// create (block level) new scope</a:t>
            </a:r>
            <a:endParaRPr lang="en-US"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1" dirty="0">
                <a:solidFill>
                  <a:srgbClr val="00007F"/>
                </a:solidFill>
                <a:latin typeface="Consolas" panose="020B0609020204030204" pitchFamily="49" charset="0"/>
              </a:rPr>
              <a:t>let</a:t>
            </a:r>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y</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0" dirty="0">
                <a:solidFill>
                  <a:srgbClr val="007F7F"/>
                </a:solidFill>
                <a:latin typeface="Consolas" panose="020B0609020204030204" pitchFamily="49" charset="0"/>
              </a:rPr>
              <a:t>42</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GB" sz="1400" b="0" dirty="0">
                <a:solidFill>
                  <a:srgbClr val="808080"/>
                </a:solidFill>
                <a:latin typeface="Consolas" panose="020B0609020204030204" pitchFamily="49" charset="0"/>
              </a:rPr>
              <a:t>        </a:t>
            </a:r>
            <a:r>
              <a:rPr lang="en-GB" sz="1400" b="0" dirty="0">
                <a:solidFill>
                  <a:srgbClr val="000000"/>
                </a:solidFill>
                <a:latin typeface="Consolas" panose="020B0609020204030204" pitchFamily="49" charset="0"/>
              </a:rPr>
              <a:t>x</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t>
            </a:r>
            <a:r>
              <a:rPr lang="en-GB" sz="1400" b="0" dirty="0">
                <a:solidFill>
                  <a:srgbClr val="808080"/>
                </a:solidFill>
                <a:latin typeface="Consolas" panose="020B0609020204030204" pitchFamily="49" charset="0"/>
              </a:rPr>
              <a:t> </a:t>
            </a:r>
            <a:r>
              <a:rPr lang="en-GB" sz="1400" b="1" dirty="0">
                <a:solidFill>
                  <a:srgbClr val="000000"/>
                </a:solidFill>
                <a:latin typeface="Consolas" panose="020B0609020204030204" pitchFamily="49" charset="0"/>
              </a:rPr>
              <a:t>&amp;</a:t>
            </a:r>
            <a:r>
              <a:rPr lang="en-GB" sz="1400" b="0" dirty="0">
                <a:solidFill>
                  <a:srgbClr val="000000"/>
                </a:solidFill>
                <a:latin typeface="Consolas" panose="020B0609020204030204" pitchFamily="49" charset="0"/>
              </a:rPr>
              <a:t>y</a:t>
            </a:r>
            <a:r>
              <a:rPr lang="en-GB" sz="1400" b="1" dirty="0">
                <a:solidFill>
                  <a:srgbClr val="000000"/>
                </a:solidFill>
                <a:latin typeface="Consolas" panose="020B0609020204030204" pitchFamily="49" charset="0"/>
              </a:rPr>
              <a:t>;</a:t>
            </a:r>
            <a:endParaRPr lang="en-GB"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1" dirty="0">
                <a:solidFill>
                  <a:srgbClr val="000000"/>
                </a:solidFill>
                <a:highlight>
                  <a:srgbClr val="FF0000"/>
                </a:highlight>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007F00"/>
                </a:solidFill>
                <a:latin typeface="Consolas" panose="020B0609020204030204" pitchFamily="49" charset="0"/>
              </a:rPr>
              <a:t>// y is dropped here as block ends</a:t>
            </a:r>
            <a:endParaRPr lang="en-US" sz="1400" b="0" dirty="0">
              <a:solidFill>
                <a:srgbClr val="808080"/>
              </a:solidFill>
              <a:latin typeface="Consolas" panose="020B0609020204030204" pitchFamily="49" charset="0"/>
            </a:endParaRPr>
          </a:p>
          <a:p>
            <a:r>
              <a:rPr lang="en-US" sz="1400" b="0" dirty="0">
                <a:solidFill>
                  <a:srgbClr val="808080"/>
                </a:solidFill>
                <a:latin typeface="Consolas" panose="020B0609020204030204" pitchFamily="49" charset="0"/>
              </a:rPr>
              <a:t>    </a:t>
            </a:r>
            <a:r>
              <a:rPr lang="en-US" sz="1400" b="0" dirty="0" err="1">
                <a:solidFill>
                  <a:srgbClr val="7F7F00"/>
                </a:solidFill>
                <a:latin typeface="Consolas" panose="020B0609020204030204" pitchFamily="49" charset="0"/>
              </a:rPr>
              <a:t>println</a:t>
            </a:r>
            <a:r>
              <a:rPr lang="en-US" sz="1400" b="0" dirty="0">
                <a:solidFill>
                  <a:srgbClr val="7F7F00"/>
                </a:solidFill>
                <a:latin typeface="Consolas" panose="020B0609020204030204" pitchFamily="49" charset="0"/>
              </a:rPr>
              <a:t>!</a:t>
            </a:r>
            <a:r>
              <a:rPr lang="en-US" sz="1400" b="1" dirty="0">
                <a:solidFill>
                  <a:srgbClr val="000000"/>
                </a:solidFill>
                <a:latin typeface="Consolas" panose="020B0609020204030204" pitchFamily="49" charset="0"/>
              </a:rPr>
              <a:t>(</a:t>
            </a:r>
            <a:r>
              <a:rPr lang="en-US" sz="1400" b="0" dirty="0">
                <a:solidFill>
                  <a:srgbClr val="7F007F"/>
                </a:solidFill>
                <a:latin typeface="Consolas" panose="020B0609020204030204" pitchFamily="49" charset="0"/>
              </a:rPr>
              <a:t>"The value of 'x' is {}."</a:t>
            </a:r>
            <a:r>
              <a:rPr lang="en-US" sz="1400" b="1" dirty="0">
                <a:solidFill>
                  <a:srgbClr val="000000"/>
                </a:solidFill>
                <a:latin typeface="Consolas" panose="020B0609020204030204" pitchFamily="49" charset="0"/>
              </a:rPr>
              <a:t>,</a:t>
            </a:r>
            <a:r>
              <a:rPr lang="en-US" sz="1400" b="0" dirty="0">
                <a:solidFill>
                  <a:srgbClr val="808080"/>
                </a:solidFill>
                <a:latin typeface="Consolas" panose="020B0609020204030204" pitchFamily="49" charset="0"/>
              </a:rPr>
              <a:t> </a:t>
            </a:r>
            <a:r>
              <a:rPr lang="en-US" sz="1400" b="0" dirty="0">
                <a:solidFill>
                  <a:srgbClr val="000000"/>
                </a:solidFill>
                <a:latin typeface="Consolas" panose="020B0609020204030204" pitchFamily="49" charset="0"/>
              </a:rPr>
              <a:t>x</a:t>
            </a:r>
            <a:r>
              <a:rPr lang="en-US" sz="1400" b="1" dirty="0">
                <a:solidFill>
                  <a:srgbClr val="000000"/>
                </a:solidFill>
                <a:latin typeface="Consolas" panose="020B0609020204030204" pitchFamily="49" charset="0"/>
              </a:rPr>
              <a:t>);</a:t>
            </a:r>
            <a:endParaRPr lang="en-US" sz="1400" b="0" dirty="0">
              <a:solidFill>
                <a:srgbClr val="808080"/>
              </a:solidFill>
              <a:latin typeface="Consolas" panose="020B0609020204030204" pitchFamily="49" charset="0"/>
            </a:endParaRPr>
          </a:p>
          <a:p>
            <a:r>
              <a:rPr lang="en-GB" sz="1400" b="1" dirty="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pic>
        <p:nvPicPr>
          <p:cNvPr id="7" name="Picture 2" descr="Rust Programming language Logo Machine learning Haskell, crab, animals ...">
            <a:extLst>
              <a:ext uri="{FF2B5EF4-FFF2-40B4-BE49-F238E27FC236}">
                <a16:creationId xmlns:a16="http://schemas.microsoft.com/office/drawing/2014/main" id="{A563632B-1C3F-93B9-C673-AABA1ECE239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433518" y="944898"/>
            <a:ext cx="507544" cy="3795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C00010-A34C-5698-C255-F2139C277011}"/>
              </a:ext>
            </a:extLst>
          </p:cNvPr>
          <p:cNvSpPr txBox="1"/>
          <p:nvPr/>
        </p:nvSpPr>
        <p:spPr>
          <a:xfrm>
            <a:off x="4678322" y="3429000"/>
            <a:ext cx="7336200" cy="3323987"/>
          </a:xfrm>
          <a:prstGeom prst="rect">
            <a:avLst/>
          </a:prstGeom>
          <a:solidFill>
            <a:srgbClr val="000000"/>
          </a:solidFill>
        </p:spPr>
        <p:txBody>
          <a:bodyPr wrap="square">
            <a:spAutoFit/>
          </a:bodyPr>
          <a:lstStyle/>
          <a:p>
            <a:r>
              <a:rPr lang="en-GB" sz="1400" dirty="0">
                <a:solidFill>
                  <a:schemeClr val="bg1"/>
                </a:solidFill>
                <a:latin typeface="Consolas" panose="020B0609020204030204" pitchFamily="49" charset="0"/>
              </a:rPr>
              <a:t>C:\Users\QA\rust&gt;rustc lifetime1.rs</a:t>
            </a:r>
          </a:p>
          <a:p>
            <a:r>
              <a:rPr lang="en-GB" sz="1400" dirty="0">
                <a:solidFill>
                  <a:schemeClr val="accent4"/>
                </a:solidFill>
                <a:latin typeface="Consolas" panose="020B0609020204030204" pitchFamily="49" charset="0"/>
              </a:rPr>
              <a:t>error[E0597]: </a:t>
            </a:r>
            <a:r>
              <a:rPr lang="en-GB" sz="1400" b="1" dirty="0">
                <a:solidFill>
                  <a:schemeClr val="bg1"/>
                </a:solidFill>
                <a:latin typeface="Consolas" panose="020B0609020204030204" pitchFamily="49" charset="0"/>
              </a:rPr>
              <a:t>`y` does not live long enough</a:t>
            </a:r>
          </a:p>
          <a:p>
            <a:r>
              <a:rPr lang="en-GB" sz="1400" dirty="0">
                <a:solidFill>
                  <a:schemeClr val="bg1"/>
                </a:solidFill>
                <a:latin typeface="Consolas" panose="020B0609020204030204" pitchFamily="49" charset="0"/>
              </a:rPr>
              <a:t> </a:t>
            </a:r>
            <a:r>
              <a:rPr lang="en-GB" sz="1400" dirty="0">
                <a:solidFill>
                  <a:schemeClr val="tx1">
                    <a:lumMod val="50000"/>
                    <a:lumOff val="50000"/>
                  </a:schemeClr>
                </a:solidFill>
                <a:latin typeface="Consolas" panose="020B0609020204030204" pitchFamily="49" charset="0"/>
              </a:rPr>
              <a:t>--&gt;</a:t>
            </a:r>
            <a:r>
              <a:rPr lang="en-GB" sz="1400" dirty="0">
                <a:solidFill>
                  <a:schemeClr val="bg1"/>
                </a:solidFill>
                <a:latin typeface="Consolas" panose="020B0609020204030204" pitchFamily="49" charset="0"/>
              </a:rPr>
              <a:t> lifetime1.rs:5:13</a:t>
            </a:r>
          </a:p>
          <a:p>
            <a:r>
              <a:rPr lang="en-GB" sz="1400" dirty="0">
                <a:solidFill>
                  <a:schemeClr val="bg1"/>
                </a:solidFill>
                <a:latin typeface="Consolas" panose="020B0609020204030204" pitchFamily="49" charset="0"/>
              </a:rPr>
              <a:t> </a:t>
            </a:r>
            <a:r>
              <a:rPr lang="en-GB" sz="1400" dirty="0">
                <a:solidFill>
                  <a:schemeClr val="tx1">
                    <a:lumMod val="50000"/>
                    <a:lumOff val="50000"/>
                  </a:schemeClr>
                </a:solidFill>
                <a:latin typeface="Consolas" panose="020B0609020204030204" pitchFamily="49" charset="0"/>
              </a:rPr>
              <a:t> |</a:t>
            </a:r>
          </a:p>
          <a:p>
            <a:r>
              <a:rPr lang="en-GB" sz="1400" dirty="0">
                <a:solidFill>
                  <a:schemeClr val="tx1">
                    <a:lumMod val="50000"/>
                    <a:lumOff val="50000"/>
                  </a:schemeClr>
                </a:solidFill>
                <a:latin typeface="Consolas" panose="020B0609020204030204" pitchFamily="49" charset="0"/>
              </a:rPr>
              <a:t>4 |         </a:t>
            </a:r>
            <a:r>
              <a:rPr lang="en-GB" sz="1400" dirty="0">
                <a:solidFill>
                  <a:schemeClr val="bg1"/>
                </a:solidFill>
                <a:latin typeface="Consolas" panose="020B0609020204030204" pitchFamily="49" charset="0"/>
              </a:rPr>
              <a:t>let y = 42;</a:t>
            </a:r>
          </a:p>
          <a:p>
            <a:r>
              <a:rPr lang="en-GB" sz="1400" dirty="0">
                <a:solidFill>
                  <a:schemeClr val="bg1"/>
                </a:solidFill>
                <a:latin typeface="Consolas" panose="020B0609020204030204" pitchFamily="49" charset="0"/>
              </a:rPr>
              <a:t> </a:t>
            </a:r>
            <a:r>
              <a:rPr lang="en-GB" sz="1400" dirty="0">
                <a:solidFill>
                  <a:schemeClr val="tx1">
                    <a:lumMod val="50000"/>
                    <a:lumOff val="50000"/>
                  </a:schemeClr>
                </a:solidFill>
                <a:latin typeface="Consolas" panose="020B0609020204030204" pitchFamily="49" charset="0"/>
              </a:rPr>
              <a:t> |             - binding `y` declared here</a:t>
            </a:r>
          </a:p>
          <a:p>
            <a:r>
              <a:rPr lang="en-GB" sz="1400" dirty="0">
                <a:solidFill>
                  <a:schemeClr val="tx1">
                    <a:lumMod val="50000"/>
                    <a:lumOff val="50000"/>
                  </a:schemeClr>
                </a:solidFill>
                <a:latin typeface="Consolas" panose="020B0609020204030204" pitchFamily="49" charset="0"/>
              </a:rPr>
              <a:t>5 |         </a:t>
            </a:r>
            <a:r>
              <a:rPr lang="en-GB" sz="1400" dirty="0">
                <a:solidFill>
                  <a:schemeClr val="bg1"/>
                </a:solidFill>
                <a:latin typeface="Consolas" panose="020B0609020204030204" pitchFamily="49" charset="0"/>
              </a:rPr>
              <a:t>x = &amp;y;</a:t>
            </a:r>
          </a:p>
          <a:p>
            <a:r>
              <a:rPr lang="en-GB" sz="1400" dirty="0">
                <a:solidFill>
                  <a:schemeClr val="bg1"/>
                </a:solidFill>
                <a:latin typeface="Consolas" panose="020B0609020204030204" pitchFamily="49" charset="0"/>
              </a:rPr>
              <a:t>  </a:t>
            </a:r>
            <a:r>
              <a:rPr lang="en-GB" sz="1400" dirty="0">
                <a:solidFill>
                  <a:schemeClr val="tx1">
                    <a:lumMod val="50000"/>
                    <a:lumOff val="50000"/>
                  </a:schemeClr>
                </a:solidFill>
                <a:latin typeface="Consolas" panose="020B0609020204030204" pitchFamily="49" charset="0"/>
              </a:rPr>
              <a:t>|</a:t>
            </a:r>
            <a:r>
              <a:rPr lang="en-GB" sz="1400" dirty="0">
                <a:solidFill>
                  <a:schemeClr val="bg1"/>
                </a:solidFill>
                <a:latin typeface="Consolas" panose="020B0609020204030204" pitchFamily="49" charset="0"/>
              </a:rPr>
              <a:t>             </a:t>
            </a:r>
            <a:r>
              <a:rPr lang="en-GB" sz="1400" dirty="0">
                <a:solidFill>
                  <a:srgbClr val="FF0000"/>
                </a:solidFill>
                <a:latin typeface="Consolas" panose="020B0609020204030204" pitchFamily="49" charset="0"/>
              </a:rPr>
              <a:t>^^ borrowed value does not live long enough</a:t>
            </a:r>
          </a:p>
          <a:p>
            <a:r>
              <a:rPr lang="en-GB" sz="1400" dirty="0">
                <a:solidFill>
                  <a:schemeClr val="tx1">
                    <a:lumMod val="50000"/>
                    <a:lumOff val="50000"/>
                  </a:schemeClr>
                </a:solidFill>
                <a:latin typeface="Consolas" panose="020B0609020204030204" pitchFamily="49" charset="0"/>
              </a:rPr>
              <a:t>6 |     </a:t>
            </a:r>
            <a:r>
              <a:rPr lang="en-GB" sz="1400" dirty="0">
                <a:solidFill>
                  <a:schemeClr val="bg1"/>
                </a:solidFill>
                <a:latin typeface="Consolas" panose="020B0609020204030204" pitchFamily="49" charset="0"/>
              </a:rPr>
              <a:t>}                           // y is dropped here as block ends</a:t>
            </a:r>
          </a:p>
          <a:p>
            <a:r>
              <a:rPr lang="en-GB" sz="1400" dirty="0">
                <a:solidFill>
                  <a:schemeClr val="tx1">
                    <a:lumMod val="50000"/>
                    <a:lumOff val="50000"/>
                  </a:schemeClr>
                </a:solidFill>
                <a:latin typeface="Consolas" panose="020B0609020204030204" pitchFamily="49" charset="0"/>
              </a:rPr>
              <a:t>  |     - `y` dropped here while still borrowed</a:t>
            </a:r>
          </a:p>
          <a:p>
            <a:r>
              <a:rPr lang="en-GB" sz="1400" dirty="0">
                <a:solidFill>
                  <a:schemeClr val="tx1">
                    <a:lumMod val="50000"/>
                    <a:lumOff val="50000"/>
                  </a:schemeClr>
                </a:solidFill>
                <a:latin typeface="Consolas" panose="020B0609020204030204" pitchFamily="49" charset="0"/>
              </a:rPr>
              <a:t>7 |     </a:t>
            </a:r>
            <a:r>
              <a:rPr lang="en-GB" sz="1400" dirty="0" err="1">
                <a:solidFill>
                  <a:schemeClr val="bg1"/>
                </a:solidFill>
                <a:latin typeface="Consolas" panose="020B0609020204030204" pitchFamily="49" charset="0"/>
              </a:rPr>
              <a:t>println</a:t>
            </a:r>
            <a:r>
              <a:rPr lang="en-GB" sz="1400" dirty="0">
                <a:solidFill>
                  <a:schemeClr val="bg1"/>
                </a:solidFill>
                <a:latin typeface="Consolas" panose="020B0609020204030204" pitchFamily="49" charset="0"/>
              </a:rPr>
              <a:t>!("The value of 'x' is {}.", x);</a:t>
            </a:r>
          </a:p>
          <a:p>
            <a:r>
              <a:rPr lang="en-GB" sz="1400" dirty="0">
                <a:solidFill>
                  <a:schemeClr val="tx1">
                    <a:lumMod val="50000"/>
                    <a:lumOff val="50000"/>
                  </a:schemeClr>
                </a:solidFill>
                <a:latin typeface="Consolas" panose="020B0609020204030204" pitchFamily="49" charset="0"/>
              </a:rPr>
              <a:t>  |                                         - borrow later used here</a:t>
            </a:r>
          </a:p>
          <a:p>
            <a:endParaRPr lang="en-GB" sz="1400" dirty="0">
              <a:solidFill>
                <a:schemeClr val="bg1"/>
              </a:solidFill>
              <a:latin typeface="Consolas" panose="020B0609020204030204" pitchFamily="49" charset="0"/>
            </a:endParaRPr>
          </a:p>
          <a:p>
            <a:r>
              <a:rPr lang="en-GB" sz="1400" dirty="0">
                <a:solidFill>
                  <a:srgbClr val="FF0000"/>
                </a:solidFill>
                <a:latin typeface="Consolas" panose="020B0609020204030204" pitchFamily="49" charset="0"/>
              </a:rPr>
              <a:t>error</a:t>
            </a:r>
            <a:r>
              <a:rPr lang="en-GB" sz="1400" dirty="0">
                <a:solidFill>
                  <a:schemeClr val="bg1"/>
                </a:solidFill>
                <a:latin typeface="Consolas" panose="020B0609020204030204" pitchFamily="49" charset="0"/>
              </a:rPr>
              <a:t>: aborting due to previous error</a:t>
            </a:r>
          </a:p>
          <a:p>
            <a:r>
              <a:rPr lang="en-GB" sz="1400" dirty="0">
                <a:solidFill>
                  <a:schemeClr val="bg1"/>
                </a:solidFill>
                <a:latin typeface="Consolas" panose="020B0609020204030204" pitchFamily="49" charset="0"/>
              </a:rPr>
              <a:t>For more information about this error, try `</a:t>
            </a:r>
            <a:r>
              <a:rPr lang="en-GB" sz="1400" dirty="0" err="1">
                <a:solidFill>
                  <a:schemeClr val="bg1"/>
                </a:solidFill>
                <a:latin typeface="Consolas" panose="020B0609020204030204" pitchFamily="49" charset="0"/>
              </a:rPr>
              <a:t>rustc</a:t>
            </a:r>
            <a:r>
              <a:rPr lang="en-GB" sz="1400" dirty="0">
                <a:solidFill>
                  <a:schemeClr val="bg1"/>
                </a:solidFill>
                <a:latin typeface="Consolas" panose="020B0609020204030204" pitchFamily="49" charset="0"/>
              </a:rPr>
              <a:t> --explain E0597`.</a:t>
            </a:r>
          </a:p>
        </p:txBody>
      </p:sp>
    </p:spTree>
    <p:extLst>
      <p:ext uri="{BB962C8B-B14F-4D97-AF65-F5344CB8AC3E}">
        <p14:creationId xmlns:p14="http://schemas.microsoft.com/office/powerpoint/2010/main" val="306457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33DD0-A56E-BD04-B691-123421A27625}"/>
              </a:ext>
            </a:extLst>
          </p:cNvPr>
          <p:cNvSpPr>
            <a:spLocks noGrp="1"/>
          </p:cNvSpPr>
          <p:nvPr>
            <p:ph type="body" sz="quarter" idx="10"/>
          </p:nvPr>
        </p:nvSpPr>
        <p:spPr/>
        <p:txBody>
          <a:bodyPr/>
          <a:lstStyle/>
          <a:p>
            <a:r>
              <a:rPr lang="en-GB" cap="none" dirty="0"/>
              <a:t>Lifetime Elision Rules</a:t>
            </a:r>
          </a:p>
        </p:txBody>
      </p:sp>
      <p:sp>
        <p:nvSpPr>
          <p:cNvPr id="3" name="Text Placeholder 2">
            <a:extLst>
              <a:ext uri="{FF2B5EF4-FFF2-40B4-BE49-F238E27FC236}">
                <a16:creationId xmlns:a16="http://schemas.microsoft.com/office/drawing/2014/main" id="{46CA75F5-E4F2-6C63-7921-14AB235D8DD5}"/>
              </a:ext>
            </a:extLst>
          </p:cNvPr>
          <p:cNvSpPr>
            <a:spLocks noGrp="1"/>
          </p:cNvSpPr>
          <p:nvPr>
            <p:ph type="body" sz="quarter" idx="15"/>
          </p:nvPr>
        </p:nvSpPr>
        <p:spPr>
          <a:xfrm>
            <a:off x="4666747" y="389286"/>
            <a:ext cx="7000533" cy="4094163"/>
          </a:xfrm>
        </p:spPr>
        <p:txBody>
          <a:bodyPr/>
          <a:lstStyle/>
          <a:p>
            <a:r>
              <a:rPr lang="en-GB" b="1" dirty="0"/>
              <a:t>Functions are typically the source of lifetime confusion.</a:t>
            </a:r>
          </a:p>
          <a:p>
            <a:endParaRPr lang="en-GB" dirty="0"/>
          </a:p>
          <a:p>
            <a:r>
              <a:rPr lang="en-GB" dirty="0"/>
              <a:t>Essentially Rust's compiler has </a:t>
            </a:r>
            <a:r>
              <a:rPr lang="en-GB" b="1" dirty="0"/>
              <a:t>three basic rules </a:t>
            </a:r>
            <a:r>
              <a:rPr lang="en-GB" dirty="0"/>
              <a:t>to work out whether lifetimes must be </a:t>
            </a:r>
            <a:r>
              <a:rPr lang="en-GB" b="1" dirty="0"/>
              <a:t>annotated</a:t>
            </a:r>
            <a:r>
              <a:rPr lang="en-GB" dirty="0"/>
              <a:t> or </a:t>
            </a:r>
            <a:r>
              <a:rPr lang="en-GB" b="1" dirty="0"/>
              <a:t>elided</a:t>
            </a:r>
          </a:p>
          <a:p>
            <a:pPr marL="285750" indent="-285750">
              <a:buFont typeface="Arial" panose="020B0604020202020204" pitchFamily="34" charset="0"/>
              <a:buChar char="•"/>
            </a:pPr>
            <a:r>
              <a:rPr lang="en-GB" dirty="0"/>
              <a:t> </a:t>
            </a:r>
            <a:r>
              <a:rPr lang="en-GB" b="1" dirty="0"/>
              <a:t>lifetime elision </a:t>
            </a:r>
            <a:r>
              <a:rPr lang="en-GB" dirty="0"/>
              <a:t>is</a:t>
            </a:r>
            <a:r>
              <a:rPr lang="en-GB" b="1" dirty="0"/>
              <a:t> </a:t>
            </a:r>
            <a:r>
              <a:rPr lang="en-GB" dirty="0"/>
              <a:t>simply being </a:t>
            </a:r>
            <a:r>
              <a:rPr lang="en-GB" b="1" dirty="0"/>
              <a:t>implicit</a:t>
            </a:r>
            <a:r>
              <a:rPr lang="en-GB" dirty="0"/>
              <a:t>, rather than explicit.</a:t>
            </a:r>
          </a:p>
          <a:p>
            <a:pPr marL="285750" indent="-285750">
              <a:buFont typeface="Arial" panose="020B0604020202020204" pitchFamily="34" charset="0"/>
              <a:buChar char="•"/>
            </a:pPr>
            <a:endParaRPr lang="en-GB" dirty="0"/>
          </a:p>
          <a:p>
            <a:r>
              <a:rPr lang="en-GB" b="1" dirty="0"/>
              <a:t>Elision (don't worry about lifetimes) rules for functions*:</a:t>
            </a:r>
          </a:p>
          <a:p>
            <a:endParaRPr lang="en-GB" dirty="0"/>
          </a:p>
          <a:p>
            <a:r>
              <a:rPr lang="en-GB" dirty="0"/>
              <a:t>#1 The function </a:t>
            </a:r>
            <a:r>
              <a:rPr lang="en-GB" b="1" dirty="0"/>
              <a:t>doesn't</a:t>
            </a:r>
            <a:r>
              <a:rPr lang="en-GB" dirty="0"/>
              <a:t> return a reference</a:t>
            </a:r>
          </a:p>
          <a:p>
            <a:r>
              <a:rPr lang="en-GB" dirty="0"/>
              <a:t>#2 There is </a:t>
            </a:r>
            <a:r>
              <a:rPr lang="en-GB" b="1" dirty="0"/>
              <a:t>one reference </a:t>
            </a:r>
            <a:r>
              <a:rPr lang="en-GB" dirty="0"/>
              <a:t>parameter in the signature</a:t>
            </a:r>
          </a:p>
          <a:p>
            <a:r>
              <a:rPr lang="en-GB" dirty="0"/>
              <a:t>#3 The </a:t>
            </a:r>
            <a:r>
              <a:rPr lang="en-GB" b="1" dirty="0"/>
              <a:t>function is actually a method </a:t>
            </a:r>
          </a:p>
          <a:p>
            <a:pPr marL="266700">
              <a:tabLst>
                <a:tab pos="266700" algn="l"/>
              </a:tabLst>
            </a:pPr>
            <a:r>
              <a:rPr lang="en-GB" dirty="0"/>
              <a:t>i.e. using either immutable or mutable </a:t>
            </a:r>
            <a:r>
              <a:rPr lang="en-GB" b="1" i="1" dirty="0"/>
              <a:t>self</a:t>
            </a:r>
            <a:r>
              <a:rPr lang="en-GB" dirty="0"/>
              <a:t> as its 1</a:t>
            </a:r>
            <a:r>
              <a:rPr lang="en-GB" baseline="30000" dirty="0"/>
              <a:t>st</a:t>
            </a:r>
            <a:r>
              <a:rPr lang="en-GB" dirty="0"/>
              <a:t> parameter</a:t>
            </a:r>
          </a:p>
          <a:p>
            <a:pPr marL="266700">
              <a:tabLst>
                <a:tab pos="266700" algn="l"/>
              </a:tabLst>
            </a:pPr>
            <a:endParaRPr lang="en-GB" dirty="0"/>
          </a:p>
          <a:p>
            <a:endParaRPr lang="en-GB" dirty="0"/>
          </a:p>
          <a:p>
            <a:endParaRPr lang="en-GB" dirty="0"/>
          </a:p>
          <a:p>
            <a:r>
              <a:rPr lang="en-GB" dirty="0"/>
              <a:t>Basically, if there's an ambiguity that the Rust compiler can't "guess", you'll be invited to annotate the lifetime manually…</a:t>
            </a:r>
          </a:p>
          <a:p>
            <a:endParaRPr lang="en-GB" dirty="0"/>
          </a:p>
          <a:p>
            <a:r>
              <a:rPr lang="en-GB" b="1" dirty="0"/>
              <a:t>*Also applies to </a:t>
            </a:r>
            <a:r>
              <a:rPr lang="en-GB" b="1" dirty="0" err="1"/>
              <a:t>impl</a:t>
            </a:r>
            <a:r>
              <a:rPr lang="en-GB" b="1" dirty="0"/>
              <a:t> blocks too.</a:t>
            </a:r>
          </a:p>
        </p:txBody>
      </p:sp>
    </p:spTree>
    <p:extLst>
      <p:ext uri="{BB962C8B-B14F-4D97-AF65-F5344CB8AC3E}">
        <p14:creationId xmlns:p14="http://schemas.microsoft.com/office/powerpoint/2010/main" val="1390862401"/>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QA - NEW Powerpoint template_with instructions</Template>
  <TotalTime>12729</TotalTime>
  <Words>5451</Words>
  <Application>Microsoft Office PowerPoint</Application>
  <PresentationFormat>Widescreen</PresentationFormat>
  <Paragraphs>988</Paragraphs>
  <Slides>37</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Krana Fat B</vt:lpstr>
      <vt:lpstr>Montserrat</vt:lpstr>
      <vt:lpstr>Source Serif 4</vt:lpstr>
      <vt:lpstr>Wingdings</vt:lpstr>
      <vt:lpstr>Office Theme</vt:lpstr>
      <vt:lpstr>C to Rust : Chapter 15 Unsafe Rust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to Rust Lab #29</vt:lpstr>
      <vt:lpstr>PowerPoint Presentation</vt:lpstr>
      <vt:lpstr>PowerPoint Presentation</vt:lpstr>
      <vt:lpstr>PowerPoint Presentation</vt:lpstr>
      <vt:lpstr>PowerPoint Presentation</vt:lpstr>
      <vt:lpstr>C to Rust Lab #30</vt:lpstr>
      <vt:lpstr>PowerPoint Presentation</vt:lpstr>
      <vt:lpstr>PowerPoint Presentation</vt:lpstr>
      <vt:lpstr>PowerPoint Presentation</vt:lpstr>
      <vt:lpstr>PowerPoint Presentation</vt:lpstr>
      <vt:lpstr>C to Rust Lab #31</vt:lpstr>
      <vt:lpstr>PowerPoint Presentation</vt:lpstr>
      <vt:lpstr>PowerPoint Presentation</vt:lpstr>
      <vt:lpstr>PowerPoint Presentation</vt:lpstr>
      <vt:lpstr>Any questions?</vt:lpstr>
      <vt:lpstr>Appendices</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CyberLaunch</dc:title>
  <dc:subject/>
  <dc:creator>Grove, Susan</dc:creator>
  <cp:keywords/>
  <dc:description/>
  <cp:lastModifiedBy>Mark Fishpool</cp:lastModifiedBy>
  <cp:revision>1136</cp:revision>
  <cp:lastPrinted>2019-07-11T13:24:49Z</cp:lastPrinted>
  <dcterms:created xsi:type="dcterms:W3CDTF">2019-07-10T13:11:53Z</dcterms:created>
  <dcterms:modified xsi:type="dcterms:W3CDTF">2024-11-28T21:24:18Z</dcterms:modified>
  <cp:category/>
</cp:coreProperties>
</file>