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582C-3DD8-45AB-98A6-87AA8C578EB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176-9EAB-45B8-818B-C35803BC9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5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582C-3DD8-45AB-98A6-87AA8C578EB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176-9EAB-45B8-818B-C35803BC9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582C-3DD8-45AB-98A6-87AA8C578EB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176-9EAB-45B8-818B-C35803BC9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582C-3DD8-45AB-98A6-87AA8C578EB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176-9EAB-45B8-818B-C35803BC9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46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582C-3DD8-45AB-98A6-87AA8C578EB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176-9EAB-45B8-818B-C35803BC9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0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582C-3DD8-45AB-98A6-87AA8C578EB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176-9EAB-45B8-818B-C35803BC9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4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582C-3DD8-45AB-98A6-87AA8C578EB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176-9EAB-45B8-818B-C35803BC9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582C-3DD8-45AB-98A6-87AA8C578EB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176-9EAB-45B8-818B-C35803BC9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1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582C-3DD8-45AB-98A6-87AA8C578EB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176-9EAB-45B8-818B-C35803BC9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7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582C-3DD8-45AB-98A6-87AA8C578EB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176-9EAB-45B8-818B-C35803BC9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4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582C-3DD8-45AB-98A6-87AA8C578EB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176-9EAB-45B8-818B-C35803BC9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9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582C-3DD8-45AB-98A6-87AA8C578EB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176-9EAB-45B8-818B-C35803BC9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7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582C-3DD8-45AB-98A6-87AA8C578EB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176-9EAB-45B8-818B-C35803BC9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1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A2E582C-3DD8-45AB-98A6-87AA8C578EB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57E8176-9EAB-45B8-818B-C35803BC9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8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A2E582C-3DD8-45AB-98A6-87AA8C578EB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57E8176-9EAB-45B8-818B-C35803BC9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0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29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Apparatus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620"/>
            <a:ext cx="10515600" cy="119613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3200" dirty="0"/>
              <a:t>This set-up is a compact portable kit and a tabletop model.</a:t>
            </a:r>
          </a:p>
          <a:p>
            <a:pPr marL="0" indent="0" algn="ctr">
              <a:buNone/>
            </a:pPr>
            <a:r>
              <a:rPr lang="en-US" sz="3200" dirty="0"/>
              <a:t>It has various components packed into 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83" y="2288754"/>
            <a:ext cx="6372634" cy="43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6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88" y="1142873"/>
            <a:ext cx="6425440" cy="4351338"/>
          </a:xfr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621280" y="950976"/>
            <a:ext cx="694944" cy="707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83792" y="304645"/>
            <a:ext cx="257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source 12V/35W Halogen Tungsten Lamp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15840" y="950976"/>
            <a:ext cx="24384" cy="1853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0560" y="58164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839968" y="766310"/>
            <a:ext cx="12192" cy="891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26100" y="396978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Tubes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790944" y="766310"/>
            <a:ext cx="12192" cy="451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90944" y="766310"/>
            <a:ext cx="1036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27264" y="581644"/>
            <a:ext cx="299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Cover(for photo-emissive cell)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804672" y="3669792"/>
            <a:ext cx="1133856" cy="24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480" y="3694176"/>
            <a:ext cx="24384" cy="2133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9843" y="5827776"/>
            <a:ext cx="141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Meter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60449" y="4360753"/>
            <a:ext cx="110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  <a:p>
            <a:r>
              <a:rPr lang="en-US" dirty="0"/>
              <a:t>Multiplier</a:t>
            </a:r>
          </a:p>
        </p:txBody>
      </p:sp>
      <p:cxnSp>
        <p:nvCxnSpPr>
          <p:cNvPr id="42" name="Elbow Connector 41"/>
          <p:cNvCxnSpPr/>
          <p:nvPr/>
        </p:nvCxnSpPr>
        <p:spPr>
          <a:xfrm rot="5400000">
            <a:off x="2501767" y="3999693"/>
            <a:ext cx="672226" cy="5302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02992" y="4499252"/>
            <a:ext cx="1950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Light Intensity Switch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633216" y="3928692"/>
            <a:ext cx="12192" cy="672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Left Bracket 55"/>
          <p:cNvSpPr/>
          <p:nvPr/>
        </p:nvSpPr>
        <p:spPr>
          <a:xfrm rot="16200000">
            <a:off x="3861879" y="3947225"/>
            <a:ext cx="310770" cy="313334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017264" y="5669282"/>
            <a:ext cx="0" cy="343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64713" y="6045734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Filters</a:t>
            </a:r>
          </a:p>
        </p:txBody>
      </p:sp>
      <p:sp>
        <p:nvSpPr>
          <p:cNvPr id="66" name="Right Bracket 65"/>
          <p:cNvSpPr/>
          <p:nvPr/>
        </p:nvSpPr>
        <p:spPr>
          <a:xfrm rot="5400000">
            <a:off x="5814316" y="5232700"/>
            <a:ext cx="319527" cy="587290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6" idx="2"/>
          </p:cNvCxnSpPr>
          <p:nvPr/>
        </p:nvCxnSpPr>
        <p:spPr>
          <a:xfrm flipH="1">
            <a:off x="5974079" y="5686109"/>
            <a:ext cx="1" cy="359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72023" y="6068237"/>
            <a:ext cx="12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Lens Cover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223071" y="4072128"/>
            <a:ext cx="0" cy="688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223071" y="4760976"/>
            <a:ext cx="18239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046976" y="4760826"/>
            <a:ext cx="0" cy="848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40002" y="5500609"/>
            <a:ext cx="20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 Accelerator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5974079" y="4072128"/>
            <a:ext cx="0" cy="596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974079" y="4668529"/>
            <a:ext cx="20088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947399" y="4232763"/>
            <a:ext cx="1152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 Direction Switch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243" y="950976"/>
            <a:ext cx="1485900" cy="3000375"/>
          </a:xfrm>
          <a:prstGeom prst="rect">
            <a:avLst/>
          </a:prstGeom>
        </p:spPr>
      </p:pic>
      <p:cxnSp>
        <p:nvCxnSpPr>
          <p:cNvPr id="109" name="Straight Arrow Connector 108"/>
          <p:cNvCxnSpPr/>
          <p:nvPr/>
        </p:nvCxnSpPr>
        <p:spPr>
          <a:xfrm flipH="1" flipV="1">
            <a:off x="9217152" y="2133600"/>
            <a:ext cx="914400" cy="24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418535" y="196112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Anode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900111" y="3863431"/>
            <a:ext cx="9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Cathode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0822186" y="2157984"/>
            <a:ext cx="5651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13" idx="0"/>
          </p:cNvCxnSpPr>
          <p:nvPr/>
        </p:nvCxnSpPr>
        <p:spPr>
          <a:xfrm>
            <a:off x="11387328" y="2157984"/>
            <a:ext cx="0" cy="1705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Freeform 120"/>
          <p:cNvSpPr/>
          <p:nvPr/>
        </p:nvSpPr>
        <p:spPr>
          <a:xfrm>
            <a:off x="6998208" y="2511552"/>
            <a:ext cx="2609088" cy="759470"/>
          </a:xfrm>
          <a:custGeom>
            <a:avLst/>
            <a:gdLst>
              <a:gd name="connsiteX0" fmla="*/ 0 w 2609088"/>
              <a:gd name="connsiteY0" fmla="*/ 0 h 759470"/>
              <a:gd name="connsiteX1" fmla="*/ 1377696 w 2609088"/>
              <a:gd name="connsiteY1" fmla="*/ 755904 h 759470"/>
              <a:gd name="connsiteX2" fmla="*/ 2609088 w 2609088"/>
              <a:gd name="connsiteY2" fmla="*/ 231648 h 7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088" h="759470">
                <a:moveTo>
                  <a:pt x="0" y="0"/>
                </a:moveTo>
                <a:cubicBezTo>
                  <a:pt x="471424" y="358648"/>
                  <a:pt x="942848" y="717296"/>
                  <a:pt x="1377696" y="755904"/>
                </a:cubicBezTo>
                <a:cubicBezTo>
                  <a:pt x="1812544" y="794512"/>
                  <a:pt x="2210816" y="513080"/>
                  <a:pt x="2609088" y="23164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2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CB89-C7D0-43EA-A325-F836F27E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 fontScale="92500" lnSpcReduction="20000"/>
          </a:bodyPr>
          <a:lstStyle/>
          <a:p>
            <a:r>
              <a:rPr lang="en-US" sz="1900"/>
              <a:t>The photo-emissive cell used in our experiment is a vacuum type cell.</a:t>
            </a:r>
          </a:p>
          <a:p>
            <a:r>
              <a:rPr lang="en-US" sz="1900"/>
              <a:t>The photo-emissive cell consists of a glass or quartz bulb depending upon its use with visible or ultraviolet light. This bulb encloses a cathode C in the form of a semi-cylindrical plate having large surface area and an anode A in the form of a straight wire</a:t>
            </a:r>
          </a:p>
          <a:p>
            <a:r>
              <a:rPr lang="en-US" sz="1900"/>
              <a:t>When the cell is to be used with visible light, a sensitive material like sodium, potassium or cesium is deposited on the cathode surface while for use with ultraviolet light cadmium is deposited</a:t>
            </a:r>
            <a:endParaRPr lang="en-IN" sz="1900"/>
          </a:p>
        </p:txBody>
      </p:sp>
      <p:pic>
        <p:nvPicPr>
          <p:cNvPr id="5" name="Picture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21E67BCA-0320-44CD-8500-FC54D7506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81" y="484632"/>
            <a:ext cx="3274085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5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Light of suitable wavelength is allowed to fall at cathode of the photo-emissive cell which generates electrons at cathode.</a:t>
                </a:r>
              </a:p>
              <a:p>
                <a:r>
                  <a:rPr lang="en-US" dirty="0"/>
                  <a:t>When anode is maintained at negative terminal, the electrons formed at cathode are repelled by it and the current in the circuit is slowed.</a:t>
                </a:r>
              </a:p>
              <a:p>
                <a:r>
                  <a:rPr lang="en-US" dirty="0"/>
                  <a:t>At a certain negative potential, no photo-electron reaches anode.</a:t>
                </a:r>
              </a:p>
              <a:p>
                <a:r>
                  <a:rPr lang="en-US" dirty="0"/>
                  <a:t>This potential is called stopping or cut-off potential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is the maximum velocity of ejected electron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43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868B9-7DAF-4352-B0CF-D9A4769DD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300625"/>
                <a:ext cx="10554574" cy="4946631"/>
              </a:xfrm>
              <a:effectLst/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The velocity of ejected electrons increases with increase in frequency of incident light. When the frequency is below a certain value called critical or threshold frequency, no electrons are ejected .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dirty="0"/>
                  <a:t> is threshold frequency required to eject an electron from the surface of cathode then work function is 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dirty="0"/>
                  <a:t>If frequency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ν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&gt;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dirty="0"/>
                  <a:t> falls on photo-sensitive material then,</a:t>
                </a:r>
                <a:r>
                  <a:rPr lang="en-US" dirty="0"/>
                  <a:t> a part of the energy is used by the electron to come out of the metal surface and rest is imparted as kinetic energy to the electron.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Now slope of this equation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dirty="0"/>
                  <a:t> which is then used to find work function of the photo-sensitive material.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868B9-7DAF-4352-B0CF-D9A4769DD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300625"/>
                <a:ext cx="10554574" cy="4946631"/>
              </a:xfrm>
              <a:blipFill>
                <a:blip r:embed="rId2"/>
                <a:stretch>
                  <a:fillRect l="-289" t="-862" r="-924"/>
                </a:stretch>
              </a:blipFill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9612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116</TotalTime>
  <Words>381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Cambria Math</vt:lpstr>
      <vt:lpstr>Century Gothic</vt:lpstr>
      <vt:lpstr>Wingdings 2</vt:lpstr>
      <vt:lpstr>Quotable</vt:lpstr>
      <vt:lpstr>PowerPoint Presentation</vt:lpstr>
      <vt:lpstr>Apparatus</vt:lpstr>
      <vt:lpstr>PowerPoint Presentation</vt:lpstr>
      <vt:lpstr>PowerPoint Presentation</vt:lpstr>
      <vt:lpstr>Theory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Rupee Magic</dc:creator>
  <cp:lastModifiedBy>Arvind Vishavkarma</cp:lastModifiedBy>
  <cp:revision>12</cp:revision>
  <dcterms:created xsi:type="dcterms:W3CDTF">2021-12-20T17:13:35Z</dcterms:created>
  <dcterms:modified xsi:type="dcterms:W3CDTF">2021-12-20T19:18:48Z</dcterms:modified>
</cp:coreProperties>
</file>