
<file path=[Content_Types].xml><?xml version="1.0" encoding="utf-8"?>
<Types xmlns="http://schemas.openxmlformats.org/package/2006/content-types">
  <Override PartName="/customXml/itemProps3.xml" ContentType="application/vnd.openxmlformats-officedocument.customXmlProperties+xml"/>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Override PartName="/ppt/theme/theme5.xml" ContentType="application/vnd.openxmlformats-officedocument.them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29.xml" ContentType="application/vnd.openxmlformats-officedocument.presentationml.tags+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docProps/custom.xml" ContentType="application/vnd.openxmlformats-officedocument.custom-properties+xml"/>
  <Override PartName="/ppt/tags/tag14.xml" ContentType="application/vnd.openxmlformats-officedocument.presentationml.tags+xml"/>
  <Override PartName="/ppt/tags/tag2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Default Extension="bin" ContentType="application/vnd.openxmlformats-officedocument.oleObject"/>
  <Override PartName="/ppt/theme/theme4.xml" ContentType="application/vnd.openxmlformats-officedocument.them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Layouts/slideLayout18.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docProps/app.xml" ContentType="application/vnd.openxmlformats-officedocument.extended-properties+xml"/>
  <Override PartName="/ppt/slideLayouts/slideLayout12.xml" ContentType="application/vnd.openxmlformats-officedocument.presentationml.slideLayout+xml"/>
  <Override PartName="/ppt/tags/tag17.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4092" r:id="rId5"/>
    <p:sldMasterId id="2147484086" r:id="rId6"/>
  </p:sldMasterIdLst>
  <p:notesMasterIdLst>
    <p:notesMasterId r:id="rId16"/>
  </p:notesMasterIdLst>
  <p:handoutMasterIdLst>
    <p:handoutMasterId r:id="rId17"/>
  </p:handoutMasterIdLst>
  <p:sldIdLst>
    <p:sldId id="508" r:id="rId7"/>
    <p:sldId id="543" r:id="rId8"/>
    <p:sldId id="544" r:id="rId9"/>
    <p:sldId id="545" r:id="rId10"/>
    <p:sldId id="550" r:id="rId11"/>
    <p:sldId id="546" r:id="rId12"/>
    <p:sldId id="547" r:id="rId13"/>
    <p:sldId id="548" r:id="rId14"/>
    <p:sldId id="549" r:id="rId15"/>
  </p:sldIdLst>
  <p:sldSz cx="9144000" cy="6858000" type="screen4x3"/>
  <p:notesSz cx="6797675" cy="9926638"/>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00"/>
    <a:srgbClr val="7D6844"/>
    <a:srgbClr val="977A4F"/>
    <a:srgbClr val="86744D"/>
    <a:srgbClr val="867245"/>
    <a:srgbClr val="947C4B"/>
    <a:srgbClr val="A58752"/>
    <a:srgbClr val="8F8254"/>
    <a:srgbClr val="7F7550"/>
    <a:srgbClr val="867A5E"/>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09" autoAdjust="0"/>
    <p:restoredTop sz="95764" autoAdjust="0"/>
  </p:normalViewPr>
  <p:slideViewPr>
    <p:cSldViewPr snapToGrid="0">
      <p:cViewPr>
        <p:scale>
          <a:sx n="90" d="100"/>
          <a:sy n="90" d="100"/>
        </p:scale>
        <p:origin x="-750" y="-384"/>
      </p:cViewPr>
      <p:guideLst>
        <p:guide orient="horz" pos="941"/>
        <p:guide orient="horz" pos="3888"/>
        <p:guide orient="horz" pos="3646"/>
        <p:guide orient="horz" pos="3472"/>
        <p:guide pos="201"/>
        <p:guide pos="5578"/>
      </p:guideLst>
    </p:cSldViewPr>
  </p:slideViewPr>
  <p:notesTextViewPr>
    <p:cViewPr>
      <p:scale>
        <a:sx n="100" d="100"/>
        <a:sy n="100" d="100"/>
      </p:scale>
      <p:origin x="0" y="0"/>
    </p:cViewPr>
  </p:notesTextViewPr>
  <p:sorterViewPr>
    <p:cViewPr>
      <p:scale>
        <a:sx n="66" d="100"/>
        <a:sy n="66" d="100"/>
      </p:scale>
      <p:origin x="0" y="546"/>
    </p:cViewPr>
  </p:sorterViewPr>
  <p:notesViewPr>
    <p:cSldViewPr snapToGrid="0">
      <p:cViewPr varScale="1">
        <p:scale>
          <a:sx n="56" d="100"/>
          <a:sy n="56" d="100"/>
        </p:scale>
        <p:origin x="-2532" y="-84"/>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sz="quarter"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12/9/2016</a:t>
            </a:fld>
            <a:endParaRPr lang="en-US" dirty="0"/>
          </a:p>
        </p:txBody>
      </p:sp>
      <p:sp>
        <p:nvSpPr>
          <p:cNvPr id="4" name="Footer Placeholder 3"/>
          <p:cNvSpPr>
            <a:spLocks noGrp="1"/>
          </p:cNvSpPr>
          <p:nvPr>
            <p:ph type="ftr" sz="quarter" idx="2"/>
          </p:nvPr>
        </p:nvSpPr>
        <p:spPr>
          <a:xfrm>
            <a:off x="0" y="9428583"/>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dirty="0"/>
          </a:p>
        </p:txBody>
      </p:sp>
    </p:spTree>
    <p:extLst>
      <p:ext uri="{BB962C8B-B14F-4D97-AF65-F5344CB8AC3E}">
        <p14:creationId xmlns="" xmlns:p14="http://schemas.microsoft.com/office/powerpoint/2010/main" val="2958028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12/9/2016</a:t>
            </a:fld>
            <a:endParaRPr lang="en-US" dirty="0"/>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9428583"/>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dirty="0"/>
          </a:p>
        </p:txBody>
      </p:sp>
    </p:spTree>
    <p:extLst>
      <p:ext uri="{BB962C8B-B14F-4D97-AF65-F5344CB8AC3E}">
        <p14:creationId xmlns="" xmlns:p14="http://schemas.microsoft.com/office/powerpoint/2010/main" val="104560040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xml"/><Relationship Id="rId7" Type="http://schemas.openxmlformats.org/officeDocument/2006/relationships/image" Target="../media/image5.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image" Target="../media/image10.jpeg"/><Relationship Id="rId5" Type="http://schemas.openxmlformats.org/officeDocument/2006/relationships/oleObject" Target="../embeddings/oleObject2.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1.jpeg"/><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2.jpeg"/><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3.jpeg"/><Relationship Id="rId4"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14.jpeg"/><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15.jpeg"/><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23.xml"/><Relationship Id="rId7" Type="http://schemas.openxmlformats.org/officeDocument/2006/relationships/image" Target="../media/image5.e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4.jpeg"/><Relationship Id="rId5" Type="http://schemas.openxmlformats.org/officeDocument/2006/relationships/slideMaster" Target="../slideMasters/slideMaster2.xml"/><Relationship Id="rId4" Type="http://schemas.openxmlformats.org/officeDocument/2006/relationships/tags" Target="../tags/tag24.xml"/><Relationship Id="rId9"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29.xml"/><Relationship Id="rId7" Type="http://schemas.openxmlformats.org/officeDocument/2006/relationships/oleObject" Target="../embeddings/oleObject9.bin"/><Relationship Id="rId2" Type="http://schemas.openxmlformats.org/officeDocument/2006/relationships/tags" Target="../tags/tag28.xml"/><Relationship Id="rId1" Type="http://schemas.openxmlformats.org/officeDocument/2006/relationships/vmlDrawing" Target="../drawings/vmlDrawing9.vml"/><Relationship Id="rId6" Type="http://schemas.openxmlformats.org/officeDocument/2006/relationships/slideMaster" Target="../slideMasters/slideMaster3.xml"/><Relationship Id="rId5" Type="http://schemas.openxmlformats.org/officeDocument/2006/relationships/tags" Target="../tags/tag31.xml"/><Relationship Id="rId4" Type="http://schemas.openxmlformats.org/officeDocument/2006/relationships/tags" Target="../tags/tag30.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2.xml"/><Relationship Id="rId1" Type="http://schemas.openxmlformats.org/officeDocument/2006/relationships/vmlDrawing" Target="../drawings/vmlDrawing10.vml"/><Relationship Id="rId4" Type="http://schemas.openxmlformats.org/officeDocument/2006/relationships/oleObject" Target="../embeddings/oleObject10.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8" name="Picture 57"/>
          <p:cNvPicPr>
            <a:picLocks noChangeAspect="1"/>
          </p:cNvPicPr>
          <p:nvPr userDrawn="1"/>
        </p:nvPicPr>
        <p:blipFill>
          <a:blip r:embed="rId6" cstate="email">
            <a:extLst>
              <a:ext uri="{28A0092B-C50C-407E-A947-70E740481C1C}">
                <a14:useLocalDpi xmlns="" xmlns:a14="http://schemas.microsoft.com/office/drawing/2010/main"/>
              </a:ext>
            </a:extLst>
          </a:blip>
          <a:stretch>
            <a:fillRect/>
          </a:stretch>
        </p:blipFill>
        <p:spPr>
          <a:xfrm>
            <a:off x="0" y="370248"/>
            <a:ext cx="9144000" cy="6096000"/>
          </a:xfrm>
          <a:prstGeom prst="rect">
            <a:avLst/>
          </a:prstGeom>
        </p:spPr>
      </p:pic>
      <p:sp>
        <p:nvSpPr>
          <p:cNvPr id="16" name="Rectangle 15"/>
          <p:cNvSpPr/>
          <p:nvPr userDrawn="1">
            <p:custDataLst>
              <p:tags r:id="rId1"/>
            </p:custDataLst>
          </p:nvPr>
        </p:nvSpPr>
        <p:spPr>
          <a:xfrm>
            <a:off x="0" y="4256216"/>
            <a:ext cx="9144000" cy="2161013"/>
          </a:xfrm>
          <a:prstGeom prst="rect">
            <a:avLst/>
          </a:prstGeom>
          <a:solidFill>
            <a:schemeClr val="tx2">
              <a:lumMod val="50000"/>
              <a:lumOff val="5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2" name="Title 1"/>
          <p:cNvSpPr>
            <a:spLocks noGrp="1"/>
          </p:cNvSpPr>
          <p:nvPr>
            <p:ph type="ctrTitle" hasCustomPrompt="1"/>
          </p:nvPr>
        </p:nvSpPr>
        <p:spPr>
          <a:xfrm>
            <a:off x="541020" y="4534274"/>
            <a:ext cx="7772400" cy="964045"/>
          </a:xfrm>
        </p:spPr>
        <p:txBody>
          <a:bodyPr anchor="t"/>
          <a:lstStyle>
            <a:lvl1pPr>
              <a:defRPr sz="2800">
                <a:solidFill>
                  <a:schemeClr val="bg1"/>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a:t>
            </a:r>
            <a:br>
              <a:rPr lang="en-GB" dirty="0" smtClean="0"/>
            </a:br>
            <a:endParaRPr lang="en-US" dirty="0"/>
          </a:p>
        </p:txBody>
      </p:sp>
      <p:sp>
        <p:nvSpPr>
          <p:cNvPr id="3" name="Subtitle 2"/>
          <p:cNvSpPr>
            <a:spLocks noGrp="1"/>
          </p:cNvSpPr>
          <p:nvPr userDrawn="1">
            <p:ph type="subTitle" idx="1"/>
          </p:nvPr>
        </p:nvSpPr>
        <p:spPr>
          <a:xfrm>
            <a:off x="541020" y="5534106"/>
            <a:ext cx="5714705" cy="548640"/>
          </a:xfrm>
        </p:spPr>
        <p:txBody>
          <a:bodyPr/>
          <a:lstStyle>
            <a:lvl1pPr marL="0" indent="0" algn="l">
              <a:buNone/>
              <a:defRPr>
                <a:solidFill>
                  <a:srgbClr val="FFFFFE"/>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pic>
        <p:nvPicPr>
          <p:cNvPr id="4" name="Picture 3" descr="Logo_cmyk_Capgemini_RGB-01.png"/>
          <p:cNvPicPr>
            <a:picLocks noChangeAspect="1"/>
          </p:cNvPicPr>
          <p:nvPr userDrawn="1"/>
        </p:nvPicPr>
        <p:blipFill rotWithShape="1">
          <a:blip r:embed="rId8" cstate="email">
            <a:extLst>
              <a:ext uri="{28A0092B-C50C-407E-A947-70E740481C1C}">
                <a14:useLocalDpi xmlns="" xmlns:a14="http://schemas.microsoft.com/office/drawing/2010/main"/>
              </a:ext>
            </a:extLst>
          </a:blip>
          <a:srcRect/>
          <a:stretch/>
        </p:blipFill>
        <p:spPr>
          <a:xfrm>
            <a:off x="327741" y="688308"/>
            <a:ext cx="2580967" cy="649250"/>
          </a:xfrm>
          <a:prstGeom prst="rect">
            <a:avLst/>
          </a:prstGeom>
        </p:spPr>
      </p:pic>
      <p:pic>
        <p:nvPicPr>
          <p:cNvPr id="5" name="Picture 4" descr="Our_Universcity_Logotype-01.png"/>
          <p:cNvPicPr>
            <a:picLocks noChangeAspect="1"/>
          </p:cNvPicPr>
          <p:nvPr userDrawn="1"/>
        </p:nvPicPr>
        <p:blipFill>
          <a:blip r:embed="rId9" cstate="email">
            <a:extLst>
              <a:ext uri="{28A0092B-C50C-407E-A947-70E740481C1C}">
                <a14:useLocalDpi xmlns="" xmlns:a14="http://schemas.microsoft.com/office/drawing/2010/main"/>
              </a:ext>
            </a:extLst>
          </a:blip>
          <a:stretch>
            <a:fillRect/>
          </a:stretch>
        </p:blipFill>
        <p:spPr>
          <a:xfrm>
            <a:off x="6333614" y="699630"/>
            <a:ext cx="2498738" cy="603144"/>
          </a:xfrm>
          <a:prstGeom prst="rect">
            <a:avLst/>
          </a:prstGeom>
        </p:spPr>
      </p:pic>
      <p:grpSp>
        <p:nvGrpSpPr>
          <p:cNvPr id="12" name="Group 11"/>
          <p:cNvGrpSpPr/>
          <p:nvPr userDrawn="1"/>
        </p:nvGrpSpPr>
        <p:grpSpPr>
          <a:xfrm>
            <a:off x="6423019" y="5745880"/>
            <a:ext cx="395544" cy="463864"/>
            <a:chOff x="6137269" y="5708334"/>
            <a:chExt cx="395544" cy="463864"/>
          </a:xfrm>
        </p:grpSpPr>
        <p:sp>
          <p:nvSpPr>
            <p:cNvPr id="13"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20" name="Group 19"/>
            <p:cNvGrpSpPr/>
            <p:nvPr userDrawn="1"/>
          </p:nvGrpSpPr>
          <p:grpSpPr>
            <a:xfrm>
              <a:off x="6200395" y="5879336"/>
              <a:ext cx="234931" cy="292862"/>
              <a:chOff x="6200395" y="5879336"/>
              <a:chExt cx="234931" cy="292862"/>
            </a:xfrm>
          </p:grpSpPr>
          <p:sp>
            <p:nvSpPr>
              <p:cNvPr id="21"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26" name="Line 65"/>
          <p:cNvSpPr>
            <a:spLocks noChangeShapeType="1"/>
          </p:cNvSpPr>
          <p:nvPr userDrawn="1"/>
        </p:nvSpPr>
        <p:spPr bwMode="auto">
          <a:xfrm>
            <a:off x="7962901" y="6135748"/>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Line 66"/>
          <p:cNvSpPr>
            <a:spLocks noChangeShapeType="1"/>
          </p:cNvSpPr>
          <p:nvPr userDrawn="1"/>
        </p:nvSpPr>
        <p:spPr bwMode="auto">
          <a:xfrm>
            <a:off x="6721075" y="6210359"/>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28" name="Group 27"/>
          <p:cNvGrpSpPr/>
          <p:nvPr userDrawn="1"/>
        </p:nvGrpSpPr>
        <p:grpSpPr>
          <a:xfrm>
            <a:off x="7043322" y="5952254"/>
            <a:ext cx="416686" cy="391674"/>
            <a:chOff x="6773882" y="5879779"/>
            <a:chExt cx="447482" cy="451477"/>
          </a:xfrm>
        </p:grpSpPr>
        <p:sp>
          <p:nvSpPr>
            <p:cNvPr id="29"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8" name="Line 65"/>
          <p:cNvSpPr>
            <a:spLocks noChangeShapeType="1"/>
          </p:cNvSpPr>
          <p:nvPr userDrawn="1"/>
        </p:nvSpPr>
        <p:spPr bwMode="auto">
          <a:xfrm flipV="1">
            <a:off x="7460008" y="6138131"/>
            <a:ext cx="248099" cy="4026"/>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9" name="Group 38"/>
          <p:cNvGrpSpPr/>
          <p:nvPr userDrawn="1"/>
        </p:nvGrpSpPr>
        <p:grpSpPr>
          <a:xfrm>
            <a:off x="7703025" y="5678940"/>
            <a:ext cx="271804" cy="453811"/>
            <a:chOff x="7764121" y="5644568"/>
            <a:chExt cx="271804" cy="453811"/>
          </a:xfrm>
        </p:grpSpPr>
        <p:sp>
          <p:nvSpPr>
            <p:cNvPr id="40" name="Freeform 39"/>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41" name="Group 40"/>
            <p:cNvGrpSpPr/>
            <p:nvPr userDrawn="1"/>
          </p:nvGrpSpPr>
          <p:grpSpPr>
            <a:xfrm>
              <a:off x="7809723" y="5732772"/>
              <a:ext cx="165741" cy="79861"/>
              <a:chOff x="8343123" y="5780395"/>
              <a:chExt cx="165741" cy="65418"/>
            </a:xfrm>
          </p:grpSpPr>
          <p:sp>
            <p:nvSpPr>
              <p:cNvPr id="47" name="Freeform 46"/>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Freeform 47"/>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42"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9" name="Line 65"/>
          <p:cNvSpPr>
            <a:spLocks noChangeShapeType="1"/>
          </p:cNvSpPr>
          <p:nvPr userDrawn="1"/>
        </p:nvSpPr>
        <p:spPr bwMode="auto">
          <a:xfrm>
            <a:off x="8840790" y="6188136"/>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Freeform 49"/>
          <p:cNvSpPr/>
          <p:nvPr userDrawn="1"/>
        </p:nvSpPr>
        <p:spPr>
          <a:xfrm flipH="1" flipV="1">
            <a:off x="450120" y="4577543"/>
            <a:ext cx="6039907" cy="1664603"/>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grpSp>
        <p:nvGrpSpPr>
          <p:cNvPr id="51" name="Group 50"/>
          <p:cNvGrpSpPr/>
          <p:nvPr userDrawn="1"/>
        </p:nvGrpSpPr>
        <p:grpSpPr>
          <a:xfrm>
            <a:off x="8187052" y="5819763"/>
            <a:ext cx="651247" cy="411523"/>
            <a:chOff x="7715563" y="5785391"/>
            <a:chExt cx="651247" cy="411523"/>
          </a:xfrm>
        </p:grpSpPr>
        <p:sp>
          <p:nvSpPr>
            <p:cNvPr id="52"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53" name="Group 52"/>
            <p:cNvGrpSpPr/>
            <p:nvPr userDrawn="1"/>
          </p:nvGrpSpPr>
          <p:grpSpPr>
            <a:xfrm>
              <a:off x="7905159" y="5833696"/>
              <a:ext cx="272054" cy="272054"/>
              <a:chOff x="7192487" y="5529300"/>
              <a:chExt cx="482282" cy="482282"/>
            </a:xfrm>
          </p:grpSpPr>
          <p:sp>
            <p:nvSpPr>
              <p:cNvPr id="54" name="Donut 53"/>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a:solidFill>
                    <a:srgbClr val="000000"/>
                  </a:solidFill>
                  <a:latin typeface="Arial" charset="0"/>
                  <a:ea typeface="ＭＳ Ｐゴシック" pitchFamily="34" charset="-128"/>
                  <a:cs typeface="+mn-cs"/>
                </a:endParaRPr>
              </a:p>
            </p:txBody>
          </p:sp>
          <p:cxnSp>
            <p:nvCxnSpPr>
              <p:cNvPr id="55" name="Straight Connector 54"/>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56" name="Straight Connector 55"/>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57" name="Straight Connector 56"/>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59" name="Straight Connector 58"/>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60" name="Straight Connector 59"/>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99428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7007" name="think-cell Slide" r:id="rId5" imgW="360" imgH="360" progId="">
              <p:embed/>
            </p:oleObj>
          </a:graphicData>
        </a:graphic>
      </p:graphicFrame>
      <p:pic>
        <p:nvPicPr>
          <p:cNvPr id="13" name="Picture 12"/>
          <p:cNvPicPr>
            <a:picLocks noChangeAspect="1"/>
          </p:cNvPicPr>
          <p:nvPr userDrawn="1"/>
        </p:nvPicPr>
        <p:blipFill rotWithShape="1">
          <a:blip r:embed="rId6" cstate="email">
            <a:extLst>
              <a:ext uri="{28A0092B-C50C-407E-A947-70E740481C1C}">
                <a14:useLocalDpi xmlns="" xmlns:a14="http://schemas.microsoft.com/office/drawing/2010/main"/>
              </a:ext>
            </a:extLst>
          </a:blip>
          <a:srcRect/>
          <a:stretch/>
        </p:blipFill>
        <p:spPr>
          <a:xfrm>
            <a:off x="-1" y="1515027"/>
            <a:ext cx="9144001" cy="4856996"/>
          </a:xfrm>
          <a:prstGeom prst="rect">
            <a:avLst/>
          </a:prstGeom>
        </p:spPr>
      </p:pic>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5" cstate="email">
            <a:extLst>
              <a:ext uri="{28A0092B-C50C-407E-A947-70E740481C1C}">
                <a14:useLocalDpi xmlns="" xmlns:a14="http://schemas.microsoft.com/office/drawing/2010/main"/>
              </a:ext>
            </a:extLst>
          </a:blip>
          <a:srcRect/>
          <a:stretch/>
        </p:blipFill>
        <p:spPr>
          <a:xfrm>
            <a:off x="0" y="1152580"/>
            <a:ext cx="9151563" cy="5219700"/>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8031" name="think-cell Slide" r:id="rId6"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cstate="email">
            <a:extLst>
              <a:ext uri="{28A0092B-C50C-407E-A947-70E740481C1C}">
                <a14:useLocalDpi xmlns="" xmlns:a14="http://schemas.microsoft.com/office/drawing/2010/main"/>
              </a:ext>
            </a:extLst>
          </a:blip>
          <a:srcRect/>
          <a:stretch/>
        </p:blipFill>
        <p:spPr>
          <a:xfrm>
            <a:off x="0" y="1130580"/>
            <a:ext cx="9144000" cy="5232120"/>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39056" name="think-cell Slide" r:id="rId6"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5" cstate="email">
            <a:extLst>
              <a:ext uri="{28A0092B-C50C-407E-A947-70E740481C1C}">
                <a14:useLocalDpi xmlns="" xmlns:a14="http://schemas.microsoft.com/office/drawing/2010/main"/>
              </a:ext>
            </a:extLst>
          </a:blip>
          <a:srcRect/>
          <a:stretch/>
        </p:blipFill>
        <p:spPr>
          <a:xfrm>
            <a:off x="0" y="866140"/>
            <a:ext cx="9148863" cy="5496560"/>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0077" name="think-cell Slide" r:id="rId6" imgW="360" imgH="360" progId="">
              <p:embed/>
            </p:oleObj>
          </a:graphicData>
        </a:graphic>
      </p:graphicFrame>
      <p:sp>
        <p:nvSpPr>
          <p:cNvPr id="4"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5" cstate="email">
            <a:extLst>
              <a:ext uri="{28A0092B-C50C-407E-A947-70E740481C1C}">
                <a14:useLocalDpi xmlns="" xmlns:a14="http://schemas.microsoft.com/office/drawing/2010/main"/>
              </a:ext>
            </a:extLst>
          </a:blip>
          <a:srcRect/>
          <a:stretch/>
        </p:blipFill>
        <p:spPr>
          <a:xfrm>
            <a:off x="0" y="1957434"/>
            <a:ext cx="9144000" cy="4405266"/>
          </a:xfrm>
          <a:prstGeom prst="rect">
            <a:avLst/>
          </a:prstGeom>
        </p:spPr>
      </p:pic>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41102" name="think-cell Slide" r:id="rId6" imgW="360" imgH="360" progId="">
              <p:embed/>
            </p:oleObj>
          </a:graphicData>
        </a:graphic>
      </p:graphicFrame>
      <p:sp>
        <p:nvSpPr>
          <p:cNvPr id="4" name="Rectangle 7"/>
          <p:cNvSpPr/>
          <p:nvPr userDrawn="1">
            <p:custDataLst>
              <p:tags r:id="rId2"/>
            </p:custDataLst>
          </p:nvPr>
        </p:nvSpPr>
        <p:spPr bwMode="auto">
          <a:xfrm>
            <a:off x="-2339"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5" cstate="email">
            <a:extLst>
              <a:ext uri="{28A0092B-C50C-407E-A947-70E740481C1C}">
                <a14:useLocalDpi xmlns="" xmlns:a14="http://schemas.microsoft.com/office/drawing/2010/main"/>
              </a:ext>
            </a:extLst>
          </a:blip>
          <a:srcRect/>
          <a:stretch/>
        </p:blipFill>
        <p:spPr>
          <a:xfrm>
            <a:off x="0" y="1064337"/>
            <a:ext cx="9144000" cy="5298105"/>
          </a:xfrm>
          <a:prstGeom prst="rect">
            <a:avLst/>
          </a:prstGeom>
        </p:spPr>
      </p:pic>
      <p:sp>
        <p:nvSpPr>
          <p:cNvPr id="6"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nvGraphicFramePr>
        <p:xfrm>
          <a:off x="0" y="0"/>
          <a:ext cx="146538" cy="158750"/>
        </p:xfrm>
        <a:graphic>
          <a:graphicData uri="http://schemas.openxmlformats.org/presentationml/2006/ole">
            <p:oleObj spid="_x0000_s50318" name="think-cell Slide" r:id="rId6" imgW="360" imgH="360" progId="">
              <p:embed/>
            </p:oleObj>
          </a:graphicData>
        </a:graphic>
      </p:graphicFrame>
      <p:sp>
        <p:nvSpPr>
          <p:cNvPr id="2" name="Titre 1"/>
          <p:cNvSpPr>
            <a:spLocks noGrp="1"/>
          </p:cNvSpPr>
          <p:nvPr>
            <p:ph type="title" hasCustomPrompt="1"/>
            <p:custDataLst>
              <p:tags r:id="rId3"/>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58" name="Picture 57"/>
          <p:cNvPicPr>
            <a:picLocks noChangeAspect="1"/>
          </p:cNvPicPr>
          <p:nvPr userDrawn="1"/>
        </p:nvPicPr>
        <p:blipFill>
          <a:blip r:embed="rId6" cstate="email">
            <a:extLst>
              <a:ext uri="{28A0092B-C50C-407E-A947-70E740481C1C}">
                <a14:useLocalDpi xmlns="" xmlns:a14="http://schemas.microsoft.com/office/drawing/2010/main"/>
              </a:ext>
            </a:extLst>
          </a:blip>
          <a:stretch>
            <a:fillRect/>
          </a:stretch>
        </p:blipFill>
        <p:spPr>
          <a:xfrm>
            <a:off x="0" y="370248"/>
            <a:ext cx="9144000" cy="6096000"/>
          </a:xfrm>
          <a:prstGeom prst="rect">
            <a:avLst/>
          </a:prstGeom>
        </p:spPr>
      </p:pic>
      <p:sp>
        <p:nvSpPr>
          <p:cNvPr id="16" name="Rectangle 15"/>
          <p:cNvSpPr/>
          <p:nvPr userDrawn="1">
            <p:custDataLst>
              <p:tags r:id="rId1"/>
            </p:custDataLst>
          </p:nvPr>
        </p:nvSpPr>
        <p:spPr>
          <a:xfrm>
            <a:off x="0" y="4256216"/>
            <a:ext cx="9144000" cy="2161013"/>
          </a:xfrm>
          <a:prstGeom prst="rect">
            <a:avLst/>
          </a:prstGeom>
          <a:solidFill>
            <a:schemeClr val="tx2">
              <a:lumMod val="50000"/>
              <a:lumOff val="5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srgbClr val="FFFFFE"/>
              </a:solidFill>
              <a:latin typeface="Arial"/>
            </a:endParaRPr>
          </a:p>
        </p:txBody>
      </p:sp>
      <p:sp>
        <p:nvSpPr>
          <p:cNvPr id="2" name="Title 1"/>
          <p:cNvSpPr>
            <a:spLocks noGrp="1"/>
          </p:cNvSpPr>
          <p:nvPr>
            <p:ph type="ctrTitle" hasCustomPrompt="1"/>
          </p:nvPr>
        </p:nvSpPr>
        <p:spPr>
          <a:xfrm>
            <a:off x="541020" y="4534274"/>
            <a:ext cx="7772400" cy="964045"/>
          </a:xfrm>
        </p:spPr>
        <p:txBody>
          <a:bodyPr anchor="t"/>
          <a:lstStyle>
            <a:lvl1pPr>
              <a:defRPr sz="2800">
                <a:solidFill>
                  <a:schemeClr val="bg1"/>
                </a:solidFill>
                <a:latin typeface="University Handwriting" pitchFamily="2" charset="-128"/>
                <a:ea typeface="University Handwriting" pitchFamily="2" charset="-128"/>
                <a:cs typeface="University Handwriting" pitchFamily="2" charset="-128"/>
              </a:defRPr>
            </a:lvl1pPr>
          </a:lstStyle>
          <a:p>
            <a:r>
              <a:rPr lang="en-GB" dirty="0" smtClean="0"/>
              <a:t>Click to edit Master title style</a:t>
            </a:r>
            <a:br>
              <a:rPr lang="en-GB" dirty="0" smtClean="0"/>
            </a:br>
            <a:endParaRPr lang="en-US" dirty="0"/>
          </a:p>
        </p:txBody>
      </p:sp>
      <p:sp>
        <p:nvSpPr>
          <p:cNvPr id="3" name="Subtitle 2"/>
          <p:cNvSpPr>
            <a:spLocks noGrp="1"/>
          </p:cNvSpPr>
          <p:nvPr userDrawn="1">
            <p:ph type="subTitle" idx="1"/>
          </p:nvPr>
        </p:nvSpPr>
        <p:spPr>
          <a:xfrm>
            <a:off x="541020" y="5534106"/>
            <a:ext cx="5714705" cy="548640"/>
          </a:xfrm>
          <a:prstGeom prst="rect">
            <a:avLst/>
          </a:prstGeom>
        </p:spPr>
        <p:txBody>
          <a:bodyPr/>
          <a:lstStyle>
            <a:lvl1pPr marL="0" indent="0" algn="l">
              <a:buNone/>
              <a:defRPr>
                <a:solidFill>
                  <a:srgbClr val="FFFFFE"/>
                </a:solidFill>
                <a:latin typeface="Arial" pitchFamily="34" charset="0"/>
                <a:ea typeface="University Handwriting" pitchFamily="2" charset="-128"/>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smtClean="0"/>
              <a:t>Click to edit Master subtitle style</a:t>
            </a:r>
            <a:endParaRPr lang="en-US" dirty="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rgbClr val="FFFFFE"/>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srgbClr val="FFFFFE"/>
              </a:solidFill>
              <a:latin typeface="Arial"/>
            </a:endParaRPr>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pic>
        <p:nvPicPr>
          <p:cNvPr id="4" name="Picture 3" descr="Logo_cmyk_Capgemini_RGB-01.png"/>
          <p:cNvPicPr>
            <a:picLocks noChangeAspect="1"/>
          </p:cNvPicPr>
          <p:nvPr userDrawn="1"/>
        </p:nvPicPr>
        <p:blipFill rotWithShape="1">
          <a:blip r:embed="rId8" cstate="email">
            <a:extLst>
              <a:ext uri="{28A0092B-C50C-407E-A947-70E740481C1C}">
                <a14:useLocalDpi xmlns="" xmlns:a14="http://schemas.microsoft.com/office/drawing/2010/main"/>
              </a:ext>
            </a:extLst>
          </a:blip>
          <a:srcRect/>
          <a:stretch/>
        </p:blipFill>
        <p:spPr>
          <a:xfrm>
            <a:off x="327741" y="688308"/>
            <a:ext cx="2580967" cy="649250"/>
          </a:xfrm>
          <a:prstGeom prst="rect">
            <a:avLst/>
          </a:prstGeom>
        </p:spPr>
      </p:pic>
      <p:pic>
        <p:nvPicPr>
          <p:cNvPr id="5" name="Picture 4" descr="Our_Universcity_Logotype-01.png"/>
          <p:cNvPicPr>
            <a:picLocks noChangeAspect="1"/>
          </p:cNvPicPr>
          <p:nvPr userDrawn="1"/>
        </p:nvPicPr>
        <p:blipFill>
          <a:blip r:embed="rId9" cstate="email">
            <a:extLst>
              <a:ext uri="{28A0092B-C50C-407E-A947-70E740481C1C}">
                <a14:useLocalDpi xmlns="" xmlns:a14="http://schemas.microsoft.com/office/drawing/2010/main"/>
              </a:ext>
            </a:extLst>
          </a:blip>
          <a:stretch>
            <a:fillRect/>
          </a:stretch>
        </p:blipFill>
        <p:spPr>
          <a:xfrm>
            <a:off x="6333614" y="699630"/>
            <a:ext cx="2498738" cy="603144"/>
          </a:xfrm>
          <a:prstGeom prst="rect">
            <a:avLst/>
          </a:prstGeom>
        </p:spPr>
      </p:pic>
      <p:grpSp>
        <p:nvGrpSpPr>
          <p:cNvPr id="12" name="Group 11"/>
          <p:cNvGrpSpPr/>
          <p:nvPr userDrawn="1"/>
        </p:nvGrpSpPr>
        <p:grpSpPr>
          <a:xfrm>
            <a:off x="6423019" y="5745880"/>
            <a:ext cx="395544" cy="463864"/>
            <a:chOff x="6137269" y="5708334"/>
            <a:chExt cx="395544" cy="463864"/>
          </a:xfrm>
        </p:grpSpPr>
        <p:sp>
          <p:nvSpPr>
            <p:cNvPr id="13"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7"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18"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20" name="Group 19"/>
            <p:cNvGrpSpPr/>
            <p:nvPr userDrawn="1"/>
          </p:nvGrpSpPr>
          <p:grpSpPr>
            <a:xfrm>
              <a:off x="6200395" y="5879336"/>
              <a:ext cx="234931" cy="292862"/>
              <a:chOff x="6200395" y="5879336"/>
              <a:chExt cx="234931" cy="292862"/>
            </a:xfrm>
          </p:grpSpPr>
          <p:sp>
            <p:nvSpPr>
              <p:cNvPr id="21"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2"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3"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4"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5"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grpSp>
      <p:sp>
        <p:nvSpPr>
          <p:cNvPr id="26" name="Line 65"/>
          <p:cNvSpPr>
            <a:spLocks noChangeShapeType="1"/>
          </p:cNvSpPr>
          <p:nvPr userDrawn="1"/>
        </p:nvSpPr>
        <p:spPr bwMode="auto">
          <a:xfrm>
            <a:off x="7962901" y="6135748"/>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7" name="Line 66"/>
          <p:cNvSpPr>
            <a:spLocks noChangeShapeType="1"/>
          </p:cNvSpPr>
          <p:nvPr userDrawn="1"/>
        </p:nvSpPr>
        <p:spPr bwMode="auto">
          <a:xfrm>
            <a:off x="6721075" y="6210359"/>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28" name="Group 27"/>
          <p:cNvGrpSpPr/>
          <p:nvPr userDrawn="1"/>
        </p:nvGrpSpPr>
        <p:grpSpPr>
          <a:xfrm>
            <a:off x="7043322" y="5952254"/>
            <a:ext cx="416686" cy="391674"/>
            <a:chOff x="6773882" y="5879779"/>
            <a:chExt cx="447482" cy="451477"/>
          </a:xfrm>
        </p:grpSpPr>
        <p:sp>
          <p:nvSpPr>
            <p:cNvPr id="29"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0"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1"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2"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3"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4"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5"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6"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37"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38" name="Line 65"/>
          <p:cNvSpPr>
            <a:spLocks noChangeShapeType="1"/>
          </p:cNvSpPr>
          <p:nvPr userDrawn="1"/>
        </p:nvSpPr>
        <p:spPr bwMode="auto">
          <a:xfrm flipV="1">
            <a:off x="7460008" y="6138131"/>
            <a:ext cx="248099" cy="4026"/>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39" name="Group 38"/>
          <p:cNvGrpSpPr/>
          <p:nvPr userDrawn="1"/>
        </p:nvGrpSpPr>
        <p:grpSpPr>
          <a:xfrm>
            <a:off x="7703025" y="5678940"/>
            <a:ext cx="271804" cy="453811"/>
            <a:chOff x="7764121" y="5644568"/>
            <a:chExt cx="271804" cy="453811"/>
          </a:xfrm>
        </p:grpSpPr>
        <p:sp>
          <p:nvSpPr>
            <p:cNvPr id="40" name="Freeform 39"/>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41" name="Group 40"/>
            <p:cNvGrpSpPr/>
            <p:nvPr userDrawn="1"/>
          </p:nvGrpSpPr>
          <p:grpSpPr>
            <a:xfrm>
              <a:off x="7809723" y="5732772"/>
              <a:ext cx="165741" cy="79861"/>
              <a:chOff x="8343123" y="5780395"/>
              <a:chExt cx="165741" cy="65418"/>
            </a:xfrm>
          </p:grpSpPr>
          <p:sp>
            <p:nvSpPr>
              <p:cNvPr id="47" name="Freeform 46"/>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sp>
            <p:nvSpPr>
              <p:cNvPr id="48" name="Freeform 47"/>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sp>
          <p:nvSpPr>
            <p:cNvPr id="42"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3"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4"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5"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46"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sp>
        <p:nvSpPr>
          <p:cNvPr id="49" name="Line 65"/>
          <p:cNvSpPr>
            <a:spLocks noChangeShapeType="1"/>
          </p:cNvSpPr>
          <p:nvPr userDrawn="1"/>
        </p:nvSpPr>
        <p:spPr bwMode="auto">
          <a:xfrm>
            <a:off x="8840790" y="6188136"/>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50" name="Freeform 49"/>
          <p:cNvSpPr/>
          <p:nvPr userDrawn="1"/>
        </p:nvSpPr>
        <p:spPr>
          <a:xfrm flipH="1" flipV="1">
            <a:off x="450120" y="4577543"/>
            <a:ext cx="6039907" cy="1664603"/>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grpSp>
        <p:nvGrpSpPr>
          <p:cNvPr id="51" name="Group 50"/>
          <p:cNvGrpSpPr/>
          <p:nvPr userDrawn="1"/>
        </p:nvGrpSpPr>
        <p:grpSpPr>
          <a:xfrm>
            <a:off x="8187052" y="5819763"/>
            <a:ext cx="651247" cy="411523"/>
            <a:chOff x="7715563" y="5785391"/>
            <a:chExt cx="651247" cy="411523"/>
          </a:xfrm>
        </p:grpSpPr>
        <p:sp>
          <p:nvSpPr>
            <p:cNvPr id="52"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grpSp>
          <p:nvGrpSpPr>
            <p:cNvPr id="53" name="Group 52"/>
            <p:cNvGrpSpPr/>
            <p:nvPr userDrawn="1"/>
          </p:nvGrpSpPr>
          <p:grpSpPr>
            <a:xfrm>
              <a:off x="7905159" y="5833696"/>
              <a:ext cx="272054" cy="272054"/>
              <a:chOff x="7192487" y="5529300"/>
              <a:chExt cx="482282" cy="482282"/>
            </a:xfrm>
          </p:grpSpPr>
          <p:sp>
            <p:nvSpPr>
              <p:cNvPr id="54" name="Donut 53"/>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a:solidFill>
                    <a:srgbClr val="000000"/>
                  </a:solidFill>
                </a:endParaRPr>
              </a:p>
            </p:txBody>
          </p:sp>
          <p:cxnSp>
            <p:nvCxnSpPr>
              <p:cNvPr id="55" name="Straight Connector 54"/>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56" name="Straight Connector 55"/>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57" name="Straight Connector 56"/>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59" name="Straight Connector 58"/>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60" name="Straight Connector 59"/>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spTree>
    <p:extLst>
      <p:ext uri="{BB962C8B-B14F-4D97-AF65-F5344CB8AC3E}">
        <p14:creationId xmlns="" xmlns:p14="http://schemas.microsoft.com/office/powerpoint/2010/main" val="792611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1" y="3"/>
          <a:ext cx="135749" cy="143985"/>
        </p:xfrm>
        <a:graphic>
          <a:graphicData uri="http://schemas.openxmlformats.org/presentationml/2006/ole">
            <p:oleObj spid="_x0000_s15504" name="think-cell Slide" r:id="rId7" imgW="360" imgH="360" progId="">
              <p:embed/>
            </p:oleObj>
          </a:graphicData>
        </a:graphic>
      </p:graphicFrame>
      <p:pic>
        <p:nvPicPr>
          <p:cNvPr id="338" name="Image 337" descr="CBE_Label_ppt.png"/>
          <p:cNvPicPr>
            <a:picLocks noChangeAspect="1"/>
          </p:cNvPicPr>
          <p:nvPr userDrawn="1"/>
        </p:nvPicPr>
        <p:blipFill>
          <a:blip r:embed="rId8" cstate="email"/>
          <a:stretch>
            <a:fillRect/>
          </a:stretch>
        </p:blipFill>
        <p:spPr>
          <a:xfrm>
            <a:off x="781928" y="3348507"/>
            <a:ext cx="518205" cy="524301"/>
          </a:xfrm>
          <a:prstGeom prst="rect">
            <a:avLst/>
          </a:prstGeom>
          <a:noFill/>
          <a:ln>
            <a:noFill/>
          </a:ln>
        </p:spPr>
      </p:pic>
      <p:sp>
        <p:nvSpPr>
          <p:cNvPr id="10" name="Rectangle 9"/>
          <p:cNvSpPr>
            <a:spLocks noChangeArrowheads="1"/>
          </p:cNvSpPr>
          <p:nvPr userDrawn="1">
            <p:custDataLst>
              <p:tags r:id="rId2"/>
            </p:custDataLst>
          </p:nvPr>
        </p:nvSpPr>
        <p:spPr bwMode="gray">
          <a:xfrm>
            <a:off x="1464038" y="3409866"/>
            <a:ext cx="3098437" cy="1700465"/>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600"/>
              </a:spcAft>
              <a:buClrTx/>
              <a:buSzTx/>
              <a:buFontTx/>
              <a:buNone/>
              <a:tabLst/>
              <a:defRPr/>
            </a:pPr>
            <a:r>
              <a:rPr lang="en-US" sz="1800" b="1" dirty="0" smtClean="0">
                <a:solidFill>
                  <a:schemeClr val="bg1"/>
                </a:solidFill>
                <a:latin typeface="Arial"/>
                <a:cs typeface="Arial"/>
              </a:rPr>
              <a:t>About Capgemini</a:t>
            </a:r>
          </a:p>
          <a:p>
            <a:pPr marL="0" marR="0" indent="0" algn="just" defTabSz="914103" rtl="0" eaLnBrk="1" fontAlgn="auto" latinLnBrk="0" hangingPunct="1">
              <a:lnSpc>
                <a:spcPct val="100000"/>
              </a:lnSpc>
              <a:spcBef>
                <a:spcPts val="0"/>
              </a:spcBef>
              <a:spcAft>
                <a:spcPts val="300"/>
              </a:spcAft>
              <a:buClrTx/>
              <a:buSzTx/>
              <a:buFontTx/>
              <a:buNone/>
              <a:tabLst/>
              <a:defRPr/>
            </a:pPr>
            <a:r>
              <a:rPr lang="en-US" sz="800" u="none" kern="1200" baseline="0" dirty="0" smtClean="0">
                <a:solidFill>
                  <a:schemeClr val="bg1"/>
                </a:solidFill>
                <a:effectLst/>
                <a:latin typeface="Arial"/>
                <a:ea typeface="ＭＳ Ｐゴシック" pitchFamily="34" charset="-128"/>
                <a:cs typeface="Arial"/>
              </a:rPr>
              <a:t>With more than 180,000 people in over 40 countries, Capgemini is a global leader in consulting, technology and outsourcing services. The Group reported 2015 global revenues of EUR 11.9 billion. </a:t>
            </a:r>
          </a:p>
          <a:p>
            <a:pPr marL="0" marR="0" indent="0" algn="just" defTabSz="914103" rtl="0" eaLnBrk="1" fontAlgn="auto" latinLnBrk="0" hangingPunct="1">
              <a:lnSpc>
                <a:spcPct val="100000"/>
              </a:lnSpc>
              <a:spcBef>
                <a:spcPts val="0"/>
              </a:spcBef>
              <a:spcAft>
                <a:spcPts val="300"/>
              </a:spcAft>
              <a:buClrTx/>
              <a:buSzTx/>
              <a:buFontTx/>
              <a:buNone/>
              <a:tabLst/>
              <a:defRPr/>
            </a:pPr>
            <a:r>
              <a:rPr lang="en-US" sz="800" u="none" kern="1200" baseline="0" dirty="0" smtClean="0">
                <a:solidFill>
                  <a:schemeClr val="bg1"/>
                </a:solidFill>
                <a:effectLst/>
                <a:latin typeface="Arial"/>
                <a:ea typeface="ＭＳ Ｐゴシック" pitchFamily="34" charset="-128"/>
                <a:cs typeface="Arial"/>
              </a:rPr>
              <a:t>Together with its clients, Capgemini creates and delivers business, technology and digital solutions that fit their needs, enabling them to achieve innovation and competitiveness. </a:t>
            </a:r>
          </a:p>
          <a:p>
            <a:pPr marL="0" marR="0" indent="0" algn="just" defTabSz="914103" rtl="0" eaLnBrk="1" fontAlgn="auto" latinLnBrk="0" hangingPunct="1">
              <a:lnSpc>
                <a:spcPct val="100000"/>
              </a:lnSpc>
              <a:spcBef>
                <a:spcPts val="0"/>
              </a:spcBef>
              <a:spcAft>
                <a:spcPts val="300"/>
              </a:spcAft>
              <a:buClrTx/>
              <a:buSzTx/>
              <a:buFontTx/>
              <a:buNone/>
              <a:tabLst/>
              <a:defRPr/>
            </a:pPr>
            <a:r>
              <a:rPr lang="en-US" sz="800" u="none" kern="1200" baseline="0" dirty="0" smtClean="0">
                <a:solidFill>
                  <a:schemeClr val="bg1"/>
                </a:solidFill>
                <a:effectLst/>
                <a:latin typeface="Arial"/>
                <a:ea typeface="ＭＳ Ｐゴシック" pitchFamily="34" charset="-128"/>
                <a:cs typeface="Arial"/>
              </a:rPr>
              <a:t>A deeply multicultural organization, Capgemini has developed its own way of working, the Collaborative Business </a:t>
            </a:r>
            <a:r>
              <a:rPr lang="en-US" sz="800" u="none" kern="1200" baseline="0" dirty="0" err="1" smtClean="0">
                <a:solidFill>
                  <a:schemeClr val="bg1"/>
                </a:solidFill>
                <a:effectLst/>
                <a:latin typeface="Arial"/>
                <a:ea typeface="ＭＳ Ｐゴシック" pitchFamily="34" charset="-128"/>
                <a:cs typeface="Arial"/>
              </a:rPr>
              <a:t>Experience</a:t>
            </a:r>
            <a:r>
              <a:rPr lang="en-US" sz="800" u="none" kern="1200" baseline="30000" dirty="0" err="1" smtClean="0">
                <a:solidFill>
                  <a:schemeClr val="bg1"/>
                </a:solidFill>
                <a:effectLst/>
                <a:latin typeface="Arial"/>
                <a:ea typeface="ＭＳ Ｐゴシック" pitchFamily="34" charset="-128"/>
                <a:cs typeface="Arial"/>
              </a:rPr>
              <a:t>TM</a:t>
            </a:r>
            <a:r>
              <a:rPr lang="en-US" sz="800" u="none" kern="1200" baseline="0" dirty="0" smtClean="0">
                <a:solidFill>
                  <a:schemeClr val="bg1"/>
                </a:solidFill>
                <a:effectLst/>
                <a:latin typeface="Arial"/>
                <a:ea typeface="ＭＳ Ｐゴシック" pitchFamily="34" charset="-128"/>
                <a:cs typeface="Arial"/>
              </a:rPr>
              <a:t>, and draws on </a:t>
            </a:r>
            <a:r>
              <a:rPr lang="en-US" sz="800" u="none" kern="1200" baseline="0" dirty="0" err="1" smtClean="0">
                <a:solidFill>
                  <a:schemeClr val="bg1"/>
                </a:solidFill>
                <a:effectLst/>
                <a:latin typeface="Arial"/>
                <a:ea typeface="ＭＳ Ｐゴシック" pitchFamily="34" charset="-128"/>
                <a:cs typeface="Arial"/>
              </a:rPr>
              <a:t>Rightshore</a:t>
            </a:r>
            <a:r>
              <a:rPr lang="en-US" sz="800" u="none" kern="1200" baseline="30000" dirty="0" smtClean="0">
                <a:solidFill>
                  <a:schemeClr val="bg1"/>
                </a:solidFill>
                <a:effectLst/>
                <a:latin typeface="Arial"/>
                <a:ea typeface="ＭＳ Ｐゴシック" pitchFamily="34" charset="-128"/>
                <a:cs typeface="Arial"/>
              </a:rPr>
              <a:t>®</a:t>
            </a:r>
            <a:r>
              <a:rPr lang="en-US" sz="800" u="none" kern="1200" baseline="0" dirty="0" smtClean="0">
                <a:solidFill>
                  <a:schemeClr val="bg1"/>
                </a:solidFill>
                <a:effectLst/>
                <a:latin typeface="Arial"/>
                <a:ea typeface="ＭＳ Ｐゴシック" pitchFamily="34" charset="-128"/>
                <a:cs typeface="Arial"/>
              </a:rPr>
              <a:t>, its worldwide delivery model.</a:t>
            </a:r>
          </a:p>
          <a:p>
            <a:pPr marL="0" marR="0" indent="0" algn="just" defTabSz="914103" rtl="0" eaLnBrk="1" fontAlgn="auto" latinLnBrk="0" hangingPunct="1">
              <a:lnSpc>
                <a:spcPct val="100000"/>
              </a:lnSpc>
              <a:spcBef>
                <a:spcPts val="0"/>
              </a:spcBef>
              <a:spcAft>
                <a:spcPts val="600"/>
              </a:spcAft>
              <a:buClrTx/>
              <a:buSzTx/>
              <a:buFontTx/>
              <a:buNone/>
              <a:tabLst/>
              <a:defRPr/>
            </a:pPr>
            <a:r>
              <a:rPr lang="en-US" sz="800" i="1" dirty="0" err="1" smtClean="0">
                <a:solidFill>
                  <a:schemeClr val="bg1"/>
                </a:solidFill>
                <a:latin typeface="Arial" pitchFamily="34" charset="0"/>
                <a:cs typeface="Arial" pitchFamily="34" charset="0"/>
              </a:rPr>
              <a:t>Rightshore</a:t>
            </a:r>
            <a:r>
              <a:rPr lang="en-US" sz="800" i="1" baseline="30000" dirty="0" smtClean="0">
                <a:solidFill>
                  <a:schemeClr val="bg1"/>
                </a:solidFill>
                <a:latin typeface="Arial" pitchFamily="34" charset="0"/>
                <a:cs typeface="Arial" pitchFamily="34" charset="0"/>
              </a:rPr>
              <a:t>®</a:t>
            </a:r>
            <a:r>
              <a:rPr lang="en-US" sz="800" i="1" dirty="0" smtClean="0">
                <a:solidFill>
                  <a:schemeClr val="bg1"/>
                </a:solidFill>
                <a:latin typeface="Arial" pitchFamily="34" charset="0"/>
                <a:cs typeface="Arial" pitchFamily="34" charset="0"/>
              </a:rPr>
              <a:t> is a trademark belonging to Capgemini</a:t>
            </a:r>
            <a:endParaRPr lang="en-US" sz="800" b="1" kern="0" noProof="1">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3"/>
            </p:custDataLst>
          </p:nvPr>
        </p:nvSpPr>
        <p:spPr bwMode="gray">
          <a:xfrm>
            <a:off x="4819650" y="3409866"/>
            <a:ext cx="3987801" cy="1959511"/>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Established in 1987, </a:t>
            </a:r>
            <a:r>
              <a:rPr lang="en-US" sz="800" dirty="0" err="1" smtClean="0">
                <a:solidFill>
                  <a:schemeClr val="bg1"/>
                </a:solidFill>
                <a:latin typeface="Arial" pitchFamily="34" charset="0"/>
                <a:cs typeface="Arial" pitchFamily="34" charset="0"/>
              </a:rPr>
              <a:t>Capgemini</a:t>
            </a:r>
            <a:r>
              <a:rPr lang="en-US" sz="800" dirty="0" smtClean="0">
                <a:solidFill>
                  <a:schemeClr val="bg1"/>
                </a:solidFill>
                <a:latin typeface="Arial" pitchFamily="34" charset="0"/>
                <a:cs typeface="Arial" pitchFamily="34" charset="0"/>
              </a:rPr>
              <a:t> University offers training to all </a:t>
            </a:r>
            <a:r>
              <a:rPr lang="en-US" sz="800" dirty="0" err="1" smtClean="0">
                <a:solidFill>
                  <a:schemeClr val="bg1"/>
                </a:solidFill>
                <a:latin typeface="Arial" pitchFamily="34" charset="0"/>
                <a:cs typeface="Arial" pitchFamily="34" charset="0"/>
              </a:rPr>
              <a:t>Capgemini’s</a:t>
            </a:r>
            <a:r>
              <a:rPr lang="en-US" sz="800" dirty="0" smtClean="0">
                <a:solidFill>
                  <a:schemeClr val="bg1"/>
                </a:solidFill>
                <a:latin typeface="Arial" pitchFamily="34" charset="0"/>
                <a:cs typeface="Arial" pitchFamily="34" charset="0"/>
              </a:rPr>
              <a:t> employees worldwide through its international Center of Excellence (Les </a:t>
            </a:r>
            <a:r>
              <a:rPr lang="en-US" sz="800" dirty="0" err="1" smtClean="0">
                <a:solidFill>
                  <a:schemeClr val="bg1"/>
                </a:solidFill>
                <a:latin typeface="Arial" pitchFamily="34" charset="0"/>
                <a:cs typeface="Arial" pitchFamily="34" charset="0"/>
              </a:rPr>
              <a:t>Fontaines</a:t>
            </a:r>
            <a:r>
              <a:rPr lang="en-US" sz="800" dirty="0" smtClean="0">
                <a:solidFill>
                  <a:schemeClr val="bg1"/>
                </a:solidFill>
                <a:latin typeface="Arial" pitchFamily="34" charset="0"/>
                <a:cs typeface="Arial" pitchFamily="34" charset="0"/>
              </a:rPr>
              <a:t>, near Paris), as well as through virtual classrooms and e-learning programs. </a:t>
            </a: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err="1" smtClean="0">
                <a:solidFill>
                  <a:schemeClr val="bg1"/>
                </a:solidFill>
                <a:latin typeface="Arial" pitchFamily="34" charset="0"/>
                <a:cs typeface="Arial" pitchFamily="34" charset="0"/>
              </a:rPr>
              <a:t>Capgemini</a:t>
            </a:r>
            <a:r>
              <a:rPr lang="en-US" sz="800" dirty="0" smtClean="0">
                <a:solidFill>
                  <a:schemeClr val="bg1"/>
                </a:solidFill>
                <a:latin typeface="Arial" pitchFamily="34" charset="0"/>
                <a:cs typeface="Arial" pitchFamily="34" charset="0"/>
              </a:rPr>
              <a:t> University plays a key role in developing team skills and capabilities in line with the company’s strategy, priorities and clients’ expectations. </a:t>
            </a:r>
            <a:r>
              <a:rPr lang="en-US" sz="800" dirty="0" err="1" smtClean="0">
                <a:solidFill>
                  <a:schemeClr val="bg1"/>
                </a:solidFill>
                <a:latin typeface="Arial" pitchFamily="34" charset="0"/>
                <a:cs typeface="Arial" pitchFamily="34" charset="0"/>
              </a:rPr>
              <a:t>Capgemini</a:t>
            </a:r>
            <a:r>
              <a:rPr lang="en-US" sz="800" dirty="0" smtClean="0">
                <a:solidFill>
                  <a:schemeClr val="bg1"/>
                </a:solidFill>
                <a:latin typeface="Arial" pitchFamily="34" charset="0"/>
                <a:cs typeface="Arial" pitchFamily="34" charset="0"/>
              </a:rPr>
              <a:t> University leverages digital age learning principles to deliver a learner-centric end-to-end experience to inspire and develop </a:t>
            </a:r>
            <a:r>
              <a:rPr lang="en-US" sz="800" dirty="0" err="1" smtClean="0">
                <a:solidFill>
                  <a:schemeClr val="bg1"/>
                </a:solidFill>
                <a:latin typeface="Arial" pitchFamily="34" charset="0"/>
                <a:cs typeface="Arial" pitchFamily="34" charset="0"/>
              </a:rPr>
              <a:t>Capgemini</a:t>
            </a:r>
            <a:r>
              <a:rPr lang="en-US" sz="800" dirty="0" smtClean="0">
                <a:solidFill>
                  <a:schemeClr val="bg1"/>
                </a:solidFill>
                <a:latin typeface="Arial" pitchFamily="34" charset="0"/>
                <a:cs typeface="Arial" pitchFamily="34" charset="0"/>
              </a:rPr>
              <a:t> employees as they continuously grow in their professions. </a:t>
            </a: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err="1" smtClean="0">
                <a:solidFill>
                  <a:schemeClr val="bg1"/>
                </a:solidFill>
                <a:latin typeface="Arial" pitchFamily="34" charset="0"/>
                <a:cs typeface="Arial" pitchFamily="34" charset="0"/>
              </a:rPr>
              <a:t>Capgemini</a:t>
            </a:r>
            <a:r>
              <a:rPr lang="en-US" sz="800" dirty="0" smtClean="0">
                <a:solidFill>
                  <a:schemeClr val="bg1"/>
                </a:solidFill>
                <a:latin typeface="Arial" pitchFamily="34" charset="0"/>
                <a:cs typeface="Arial" pitchFamily="34" charset="0"/>
              </a:rPr>
              <a:t> University was accredited by the European Foundation for Management Development (EFMD) in 2009 and received reaccreditation in 2014. In 2015 the University delivered 3.3 million learning hours to over 161,000 unique participants.</a:t>
            </a:r>
          </a:p>
          <a:p>
            <a:pPr marL="0" marR="0" indent="0" algn="just" defTabSz="457200" rtl="0" eaLnBrk="1" fontAlgn="base" latinLnBrk="0" hangingPunct="1">
              <a:lnSpc>
                <a:spcPct val="100000"/>
              </a:lnSpc>
              <a:spcBef>
                <a:spcPts val="400"/>
              </a:spcBef>
              <a:spcAft>
                <a:spcPts val="0"/>
              </a:spcAft>
              <a:buClrTx/>
              <a:buSzTx/>
              <a:buFontTx/>
              <a:buNone/>
              <a:tabLst/>
              <a:defRPr/>
            </a:pPr>
            <a:endParaRPr lang="en-US" sz="800" dirty="0" smtClean="0">
              <a:solidFill>
                <a:schemeClr val="bg1"/>
              </a:solidFill>
              <a:latin typeface="Arial" pitchFamily="34" charset="0"/>
              <a:cs typeface="Arial" pitchFamily="34" charset="0"/>
            </a:endParaRPr>
          </a:p>
        </p:txBody>
      </p:sp>
      <p:sp>
        <p:nvSpPr>
          <p:cNvPr id="2" name="TextBox 1"/>
          <p:cNvSpPr txBox="1"/>
          <p:nvPr userDrawn="1"/>
        </p:nvSpPr>
        <p:spPr>
          <a:xfrm>
            <a:off x="944359" y="6141590"/>
            <a:ext cx="8053517" cy="207749"/>
          </a:xfrm>
          <a:prstGeom prst="rect">
            <a:avLst/>
          </a:prstGeom>
          <a:noFill/>
        </p:spPr>
        <p:txBody>
          <a:bodyPr wrap="square" rtlCol="0">
            <a:spAutoFit/>
          </a:bodyPr>
          <a:lstStyle/>
          <a:p>
            <a:pPr marL="0" marR="0" indent="0" algn="r" defTabSz="457200" rtl="0" eaLnBrk="1" fontAlgn="base" latinLnBrk="0" hangingPunct="1">
              <a:lnSpc>
                <a:spcPct val="100000"/>
              </a:lnSpc>
              <a:spcBef>
                <a:spcPct val="0"/>
              </a:spcBef>
              <a:spcAft>
                <a:spcPct val="0"/>
              </a:spcAft>
              <a:buClrTx/>
              <a:buSzTx/>
              <a:buFontTx/>
              <a:buNone/>
              <a:tabLst/>
              <a:defRPr/>
            </a:pPr>
            <a:r>
              <a:rPr lang="en-US" sz="750" kern="2900" spc="0" dirty="0" smtClean="0">
                <a:solidFill>
                  <a:schemeClr val="bg1"/>
                </a:solidFill>
                <a:latin typeface="Arial"/>
                <a:cs typeface="Arial"/>
              </a:rPr>
              <a:t>The information contained in this presentation is proprietary. © 2016 Capgemini. All rights reserved. </a:t>
            </a:r>
            <a:r>
              <a:rPr lang="en-US" sz="750" kern="2900" spc="0" dirty="0" err="1" smtClean="0">
                <a:solidFill>
                  <a:schemeClr val="bg1"/>
                </a:solidFill>
                <a:latin typeface="Arial"/>
                <a:cs typeface="Arial"/>
              </a:rPr>
              <a:t>Rightshore</a:t>
            </a:r>
            <a:r>
              <a:rPr lang="en-US" sz="750" kern="2900" spc="0" baseline="30000" dirty="0" smtClean="0">
                <a:solidFill>
                  <a:schemeClr val="bg1"/>
                </a:solidFill>
                <a:latin typeface="Arial"/>
                <a:cs typeface="Arial"/>
              </a:rPr>
              <a:t>®</a:t>
            </a:r>
            <a:r>
              <a:rPr lang="en-US" sz="750" kern="2900" spc="0" dirty="0" smtClean="0">
                <a:solidFill>
                  <a:schemeClr val="bg1"/>
                </a:solidFill>
                <a:latin typeface="Arial"/>
                <a:cs typeface="Arial"/>
              </a:rPr>
              <a:t> is a trademark belonging to Capgemini.</a:t>
            </a:r>
          </a:p>
        </p:txBody>
      </p:sp>
      <p:sp>
        <p:nvSpPr>
          <p:cNvPr id="11" name="Rectangle 10"/>
          <p:cNvSpPr/>
          <p:nvPr userDrawn="1">
            <p:custDataLst>
              <p:tags r:id="rId4"/>
            </p:custDataLst>
          </p:nvPr>
        </p:nvSpPr>
        <p:spPr>
          <a:xfrm>
            <a:off x="1427922" y="5452027"/>
            <a:ext cx="2724978" cy="400998"/>
          </a:xfrm>
          <a:prstGeom prst="rect">
            <a:avLst/>
          </a:prstGeom>
        </p:spPr>
        <p:txBody>
          <a:bodyPr wrap="square" lIns="36000" tIns="36000" rIns="274320" bIns="36000" anchor="b" anchorCtr="0">
            <a:spAutoFit/>
          </a:bodyPr>
          <a:lstStyle/>
          <a:p>
            <a:pPr marL="0" marR="0" indent="0" algn="l" defTabSz="457200" rtl="0" eaLnBrk="1" fontAlgn="base" latinLnBrk="0" hangingPunct="1">
              <a:lnSpc>
                <a:spcPct val="100000"/>
              </a:lnSpc>
              <a:spcBef>
                <a:spcPct val="0"/>
              </a:spcBef>
              <a:spcAft>
                <a:spcPts val="400"/>
              </a:spcAft>
              <a:buClrTx/>
              <a:buSzTx/>
              <a:buFontTx/>
              <a:buNone/>
              <a:tabLst/>
              <a:defRPr/>
            </a:pPr>
            <a:r>
              <a:rPr lang="en-US" sz="800" kern="1200" dirty="0" smtClean="0">
                <a:solidFill>
                  <a:schemeClr val="bg1"/>
                </a:solidFill>
                <a:latin typeface="Arial" pitchFamily="34" charset="0"/>
                <a:ea typeface="ＭＳ Ｐゴシック" pitchFamily="34" charset="-128"/>
                <a:cs typeface="Arial" pitchFamily="34" charset="0"/>
              </a:rPr>
              <a:t>For more information please visit: </a:t>
            </a:r>
          </a:p>
          <a:p>
            <a:pPr marL="0" indent="0"/>
            <a:r>
              <a:rPr lang="en-US" sz="1000" b="1" dirty="0" err="1" smtClean="0">
                <a:solidFill>
                  <a:schemeClr val="bg1"/>
                </a:solidFill>
                <a:latin typeface="Arial" pitchFamily="34" charset="0"/>
                <a:cs typeface="Arial" pitchFamily="34" charset="0"/>
              </a:rPr>
              <a:t>www.capgemini.com</a:t>
            </a:r>
            <a:endParaRPr lang="en-US" sz="1000" b="1" dirty="0"/>
          </a:p>
        </p:txBody>
      </p:sp>
      <p:sp>
        <p:nvSpPr>
          <p:cNvPr id="12" name="Rectangle 11"/>
          <p:cNvSpPr/>
          <p:nvPr userDrawn="1">
            <p:custDataLst>
              <p:tags r:id="rId5"/>
            </p:custDataLst>
          </p:nvPr>
        </p:nvSpPr>
        <p:spPr>
          <a:xfrm>
            <a:off x="4780722" y="5452027"/>
            <a:ext cx="4509328" cy="400998"/>
          </a:xfrm>
          <a:prstGeom prst="rect">
            <a:avLst/>
          </a:prstGeom>
        </p:spPr>
        <p:txBody>
          <a:bodyPr wrap="square" lIns="36000" tIns="36000" rIns="274320" bIns="36000" anchor="b" anchorCtr="0">
            <a:spAutoFit/>
          </a:bodyPr>
          <a:lstStyle/>
          <a:p>
            <a:pPr marL="0" marR="0" indent="0" algn="l" defTabSz="457200" rtl="0" eaLnBrk="1" fontAlgn="base" latinLnBrk="0" hangingPunct="1">
              <a:lnSpc>
                <a:spcPct val="100000"/>
              </a:lnSpc>
              <a:spcBef>
                <a:spcPct val="0"/>
              </a:spcBef>
              <a:spcAft>
                <a:spcPts val="400"/>
              </a:spcAft>
              <a:buClrTx/>
              <a:buSzTx/>
              <a:buFontTx/>
              <a:buNone/>
              <a:tabLst/>
              <a:defRPr/>
            </a:pPr>
            <a:r>
              <a:rPr lang="en-US" sz="800" kern="1200" dirty="0" smtClean="0">
                <a:solidFill>
                  <a:schemeClr val="bg1"/>
                </a:solidFill>
                <a:latin typeface="Arial" pitchFamily="34" charset="0"/>
                <a:ea typeface="ＭＳ Ｐゴシック" pitchFamily="34" charset="-128"/>
                <a:cs typeface="Arial" pitchFamily="34" charset="0"/>
              </a:rPr>
              <a:t>For more information please visit: </a:t>
            </a:r>
          </a:p>
          <a:p>
            <a:pPr marL="0" indent="0" algn="l"/>
            <a:r>
              <a:rPr lang="en-US" sz="1000" b="1" dirty="0" err="1" smtClean="0">
                <a:solidFill>
                  <a:schemeClr val="bg1"/>
                </a:solidFill>
                <a:latin typeface="Arial" pitchFamily="34" charset="0"/>
                <a:cs typeface="Arial" pitchFamily="34" charset="0"/>
              </a:rPr>
              <a:t>www.capgemini.com</a:t>
            </a:r>
            <a:r>
              <a:rPr lang="en-US" sz="1000" b="1" dirty="0" smtClean="0">
                <a:solidFill>
                  <a:schemeClr val="bg1"/>
                </a:solidFill>
                <a:latin typeface="Arial" pitchFamily="34" charset="0"/>
                <a:cs typeface="Arial" pitchFamily="34" charset="0"/>
              </a:rPr>
              <a:t>/careers/your-career-path/</a:t>
            </a:r>
            <a:r>
              <a:rPr lang="en-US" sz="1000" b="1" dirty="0" err="1" smtClean="0">
                <a:solidFill>
                  <a:schemeClr val="bg1"/>
                </a:solidFill>
                <a:latin typeface="Arial" pitchFamily="34" charset="0"/>
                <a:cs typeface="Arial" pitchFamily="34" charset="0"/>
              </a:rPr>
              <a:t>capgemini</a:t>
            </a:r>
            <a:r>
              <a:rPr lang="en-US" sz="1000" b="1" dirty="0" smtClean="0">
                <a:solidFill>
                  <a:schemeClr val="bg1"/>
                </a:solidFill>
                <a:latin typeface="Arial" pitchFamily="34" charset="0"/>
                <a:cs typeface="Arial" pitchFamily="34" charset="0"/>
              </a:rPr>
              <a:t>-university</a:t>
            </a:r>
            <a:endParaRPr lang="en-US" sz="1000" b="1" dirty="0">
              <a:solidFill>
                <a:schemeClr val="bg1"/>
              </a:solidFill>
              <a:latin typeface="Arial" pitchFamily="34" charset="0"/>
              <a:cs typeface="Arial"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17547" name="think-cell Slide" r:id="rId4" imgW="360" imgH="360" progId="">
              <p:embed/>
            </p:oleObj>
          </a:graphicData>
        </a:graphic>
      </p:graphicFrame>
      <p:sp>
        <p:nvSpPr>
          <p:cNvPr id="3" name="Rectangle 2"/>
          <p:cNvSpPr/>
          <p:nvPr userDrawn="1">
            <p:custDataLst>
              <p:tags r:id="rId2"/>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2016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marL="228600" indent="-228600">
              <a:buClr>
                <a:schemeClr val="bg2"/>
              </a:buClr>
              <a:buFont typeface="Wingdings" charset="2"/>
              <a:buChar char="§"/>
              <a:defRPr sz="2000"/>
            </a:lvl1pPr>
            <a:lvl2pPr marL="457200" indent="-228600">
              <a:buClr>
                <a:schemeClr val="bg2"/>
              </a:buClr>
              <a:buSzPct val="80000"/>
              <a:buFont typeface="Wingdings" charset="2"/>
              <a:buChar char="§"/>
              <a:defRPr sz="1800"/>
            </a:lvl2pPr>
            <a:lvl3pPr>
              <a:buClr>
                <a:schemeClr val="bg2"/>
              </a:buClr>
              <a:defRPr sz="1600"/>
            </a:lvl3pPr>
            <a:lvl4pPr>
              <a:buClr>
                <a:schemeClr val="bg2"/>
              </a:buClr>
              <a:buSzPct val="80000"/>
              <a:defRPr sz="1400"/>
            </a:lvl4pPr>
            <a:lvl5pPr>
              <a:buClr>
                <a:schemeClr val="bg2"/>
              </a:buClr>
              <a:buSzPct val="80000"/>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18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smtClean="0"/>
              <a:t>Click to edit Master title style</a:t>
            </a:r>
            <a:endParaRPr lang="en-US"/>
          </a:p>
        </p:txBody>
      </p:sp>
      <p:sp>
        <p:nvSpPr>
          <p:cNvPr id="3" name="TextBox 2"/>
          <p:cNvSpPr txBox="1"/>
          <p:nvPr userDrawn="1"/>
        </p:nvSpPr>
        <p:spPr>
          <a:xfrm>
            <a:off x="590550" y="1130300"/>
            <a:ext cx="184666" cy="369332"/>
          </a:xfrm>
          <a:prstGeom prst="rect">
            <a:avLst/>
          </a:prstGeom>
          <a:noFill/>
        </p:spPr>
        <p:txBody>
          <a:bodyPr wrap="none" rtlCol="0">
            <a:spAutoFit/>
          </a:bodyPr>
          <a:lstStyle/>
          <a:p>
            <a:endParaRPr lang="en-US" dirty="0"/>
          </a:p>
        </p:txBody>
      </p:sp>
      <p:pic>
        <p:nvPicPr>
          <p:cNvPr id="4" name="Picture 3"/>
          <p:cNvPicPr>
            <a:picLocks noChangeAspect="1"/>
          </p:cNvPicPr>
          <p:nvPr userDrawn="1"/>
        </p:nvPicPr>
        <p:blipFill rotWithShape="1">
          <a:blip r:embed="rId3" cstate="email">
            <a:extLst>
              <a:ext uri="{28A0092B-C50C-407E-A947-70E740481C1C}">
                <a14:useLocalDpi xmlns="" xmlns:a14="http://schemas.microsoft.com/office/drawing/2010/main"/>
              </a:ext>
            </a:extLst>
          </a:blip>
          <a:srcRect t="-6055"/>
          <a:stretch/>
        </p:blipFill>
        <p:spPr>
          <a:xfrm>
            <a:off x="0" y="236384"/>
            <a:ext cx="9144000" cy="6132196"/>
          </a:xfrm>
          <a:prstGeom prst="rect">
            <a:avLst/>
          </a:prstGeom>
        </p:spPr>
      </p:pic>
      <p:sp>
        <p:nvSpPr>
          <p:cNvPr id="5" name="Rectangle 3"/>
          <p:cNvSpPr/>
          <p:nvPr userDrawn="1"/>
        </p:nvSpPr>
        <p:spPr>
          <a:xfrm>
            <a:off x="0" y="0"/>
            <a:ext cx="9152194" cy="1300538"/>
          </a:xfrm>
          <a:custGeom>
            <a:avLst/>
            <a:gdLst>
              <a:gd name="connsiteX0" fmla="*/ 0 w 9144000"/>
              <a:gd name="connsiteY0" fmla="*/ 0 h 1392903"/>
              <a:gd name="connsiteX1" fmla="*/ 9144000 w 9144000"/>
              <a:gd name="connsiteY1" fmla="*/ 0 h 1392903"/>
              <a:gd name="connsiteX2" fmla="*/ 9144000 w 9144000"/>
              <a:gd name="connsiteY2" fmla="*/ 1392903 h 1392903"/>
              <a:gd name="connsiteX3" fmla="*/ 0 w 9144000"/>
              <a:gd name="connsiteY3" fmla="*/ 1392903 h 1392903"/>
              <a:gd name="connsiteX4" fmla="*/ 0 w 9144000"/>
              <a:gd name="connsiteY4" fmla="*/ 0 h 1392903"/>
              <a:gd name="connsiteX0" fmla="*/ 0 w 9144000"/>
              <a:gd name="connsiteY0" fmla="*/ 0 h 1392903"/>
              <a:gd name="connsiteX1" fmla="*/ 9144000 w 9144000"/>
              <a:gd name="connsiteY1" fmla="*/ 0 h 1392903"/>
              <a:gd name="connsiteX2" fmla="*/ 9144000 w 9144000"/>
              <a:gd name="connsiteY2" fmla="*/ 1392903 h 1392903"/>
              <a:gd name="connsiteX3" fmla="*/ 0 w 9144000"/>
              <a:gd name="connsiteY3" fmla="*/ 1392903 h 1392903"/>
              <a:gd name="connsiteX4" fmla="*/ 0 w 9144000"/>
              <a:gd name="connsiteY4" fmla="*/ 1270000 h 1392903"/>
              <a:gd name="connsiteX5" fmla="*/ 0 w 9144000"/>
              <a:gd name="connsiteY5" fmla="*/ 0 h 1392903"/>
              <a:gd name="connsiteX0" fmla="*/ 8194 w 9152194"/>
              <a:gd name="connsiteY0" fmla="*/ 0 h 1392903"/>
              <a:gd name="connsiteX1" fmla="*/ 9152194 w 9152194"/>
              <a:gd name="connsiteY1" fmla="*/ 0 h 1392903"/>
              <a:gd name="connsiteX2" fmla="*/ 9152194 w 9152194"/>
              <a:gd name="connsiteY2" fmla="*/ 1392903 h 1392903"/>
              <a:gd name="connsiteX3" fmla="*/ 8194 w 9152194"/>
              <a:gd name="connsiteY3" fmla="*/ 1392903 h 1392903"/>
              <a:gd name="connsiteX4" fmla="*/ 0 w 9152194"/>
              <a:gd name="connsiteY4" fmla="*/ 958645 h 1392903"/>
              <a:gd name="connsiteX5" fmla="*/ 8194 w 9152194"/>
              <a:gd name="connsiteY5" fmla="*/ 0 h 1392903"/>
              <a:gd name="connsiteX0" fmla="*/ 48 w 9144048"/>
              <a:gd name="connsiteY0" fmla="*/ 0 h 1392903"/>
              <a:gd name="connsiteX1" fmla="*/ 9144048 w 9144048"/>
              <a:gd name="connsiteY1" fmla="*/ 0 h 1392903"/>
              <a:gd name="connsiteX2" fmla="*/ 9144048 w 9144048"/>
              <a:gd name="connsiteY2" fmla="*/ 1392903 h 1392903"/>
              <a:gd name="connsiteX3" fmla="*/ 48 w 9144048"/>
              <a:gd name="connsiteY3" fmla="*/ 1392903 h 1392903"/>
              <a:gd name="connsiteX4" fmla="*/ 110607 w 9144048"/>
              <a:gd name="connsiteY4" fmla="*/ 958645 h 1392903"/>
              <a:gd name="connsiteX5" fmla="*/ 48 w 9144048"/>
              <a:gd name="connsiteY5" fmla="*/ 0 h 1392903"/>
              <a:gd name="connsiteX0" fmla="*/ 4895 w 9148895"/>
              <a:gd name="connsiteY0" fmla="*/ 0 h 1392903"/>
              <a:gd name="connsiteX1" fmla="*/ 9148895 w 9148895"/>
              <a:gd name="connsiteY1" fmla="*/ 0 h 1392903"/>
              <a:gd name="connsiteX2" fmla="*/ 9148895 w 9148895"/>
              <a:gd name="connsiteY2" fmla="*/ 1392903 h 1392903"/>
              <a:gd name="connsiteX3" fmla="*/ 4895 w 9148895"/>
              <a:gd name="connsiteY3" fmla="*/ 1392903 h 1392903"/>
              <a:gd name="connsiteX4" fmla="*/ 0 w 9148895"/>
              <a:gd name="connsiteY4" fmla="*/ 955346 h 1392903"/>
              <a:gd name="connsiteX5" fmla="*/ 4895 w 9148895"/>
              <a:gd name="connsiteY5" fmla="*/ 0 h 1392903"/>
              <a:gd name="connsiteX0" fmla="*/ 4895 w 9148895"/>
              <a:gd name="connsiteY0" fmla="*/ 0 h 1392903"/>
              <a:gd name="connsiteX1" fmla="*/ 9148895 w 9148895"/>
              <a:gd name="connsiteY1" fmla="*/ 0 h 1392903"/>
              <a:gd name="connsiteX2" fmla="*/ 9148895 w 9148895"/>
              <a:gd name="connsiteY2" fmla="*/ 1392903 h 1392903"/>
              <a:gd name="connsiteX3" fmla="*/ 173130 w 9148895"/>
              <a:gd name="connsiteY3" fmla="*/ 1388753 h 1392903"/>
              <a:gd name="connsiteX4" fmla="*/ 4895 w 9148895"/>
              <a:gd name="connsiteY4" fmla="*/ 1392903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173130 w 9148895"/>
              <a:gd name="connsiteY3" fmla="*/ 1388753 h 1392903"/>
              <a:gd name="connsiteX4" fmla="*/ 463414 w 9148895"/>
              <a:gd name="connsiteY4" fmla="*/ 1287344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63414 w 9148895"/>
              <a:gd name="connsiteY4" fmla="*/ 1287344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852663 w 9148895"/>
              <a:gd name="connsiteY3" fmla="*/ 963221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902144 w 9148895"/>
              <a:gd name="connsiteY3" fmla="*/ 966520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92903"/>
              <a:gd name="connsiteX1" fmla="*/ 9148895 w 9148895"/>
              <a:gd name="connsiteY1" fmla="*/ 0 h 1392903"/>
              <a:gd name="connsiteX2" fmla="*/ 9148895 w 9148895"/>
              <a:gd name="connsiteY2" fmla="*/ 1392903 h 1392903"/>
              <a:gd name="connsiteX3" fmla="*/ 902144 w 9148895"/>
              <a:gd name="connsiteY3" fmla="*/ 966520 h 1392903"/>
              <a:gd name="connsiteX4" fmla="*/ 483206 w 9148895"/>
              <a:gd name="connsiteY4" fmla="*/ 1300538 h 1392903"/>
              <a:gd name="connsiteX5" fmla="*/ 0 w 9148895"/>
              <a:gd name="connsiteY5" fmla="*/ 955346 h 1392903"/>
              <a:gd name="connsiteX6" fmla="*/ 4895 w 9148895"/>
              <a:gd name="connsiteY6" fmla="*/ 0 h 1392903"/>
              <a:gd name="connsiteX0" fmla="*/ 4895 w 9148895"/>
              <a:gd name="connsiteY0" fmla="*/ 0 h 1300538"/>
              <a:gd name="connsiteX1" fmla="*/ 9148895 w 9148895"/>
              <a:gd name="connsiteY1" fmla="*/ 0 h 1300538"/>
              <a:gd name="connsiteX2" fmla="*/ 9138999 w 9148895"/>
              <a:gd name="connsiteY2" fmla="*/ 960773 h 1300538"/>
              <a:gd name="connsiteX3" fmla="*/ 902144 w 9148895"/>
              <a:gd name="connsiteY3" fmla="*/ 966520 h 1300538"/>
              <a:gd name="connsiteX4" fmla="*/ 483206 w 9148895"/>
              <a:gd name="connsiteY4" fmla="*/ 1300538 h 1300538"/>
              <a:gd name="connsiteX5" fmla="*/ 0 w 9148895"/>
              <a:gd name="connsiteY5" fmla="*/ 955346 h 1300538"/>
              <a:gd name="connsiteX6" fmla="*/ 4895 w 9148895"/>
              <a:gd name="connsiteY6" fmla="*/ 0 h 1300538"/>
              <a:gd name="connsiteX0" fmla="*/ 4895 w 9148895"/>
              <a:gd name="connsiteY0" fmla="*/ 0 h 1300538"/>
              <a:gd name="connsiteX1" fmla="*/ 9148895 w 9148895"/>
              <a:gd name="connsiteY1" fmla="*/ 0 h 1300538"/>
              <a:gd name="connsiteX2" fmla="*/ 9138999 w 9148895"/>
              <a:gd name="connsiteY2" fmla="*/ 960773 h 1300538"/>
              <a:gd name="connsiteX3" fmla="*/ 8736558 w 9148895"/>
              <a:gd name="connsiteY3" fmla="*/ 959922 h 1300538"/>
              <a:gd name="connsiteX4" fmla="*/ 902144 w 9148895"/>
              <a:gd name="connsiteY4" fmla="*/ 966520 h 1300538"/>
              <a:gd name="connsiteX5" fmla="*/ 483206 w 9148895"/>
              <a:gd name="connsiteY5" fmla="*/ 1300538 h 1300538"/>
              <a:gd name="connsiteX6" fmla="*/ 0 w 9148895"/>
              <a:gd name="connsiteY6" fmla="*/ 955346 h 1300538"/>
              <a:gd name="connsiteX7" fmla="*/ 4895 w 9148895"/>
              <a:gd name="connsiteY7" fmla="*/ 0 h 1300538"/>
              <a:gd name="connsiteX0" fmla="*/ 4895 w 9152194"/>
              <a:gd name="connsiteY0" fmla="*/ 0 h 1300538"/>
              <a:gd name="connsiteX1" fmla="*/ 9148895 w 9152194"/>
              <a:gd name="connsiteY1" fmla="*/ 0 h 1300538"/>
              <a:gd name="connsiteX2" fmla="*/ 9152194 w 9152194"/>
              <a:gd name="connsiteY2" fmla="*/ 663890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 name="connsiteX0" fmla="*/ 4895 w 9152194"/>
              <a:gd name="connsiteY0" fmla="*/ 0 h 1300538"/>
              <a:gd name="connsiteX1" fmla="*/ 9148895 w 9152194"/>
              <a:gd name="connsiteY1" fmla="*/ 0 h 1300538"/>
              <a:gd name="connsiteX2" fmla="*/ 9152194 w 9152194"/>
              <a:gd name="connsiteY2" fmla="*/ 663890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 name="connsiteX0" fmla="*/ 4895 w 9152194"/>
              <a:gd name="connsiteY0" fmla="*/ 0 h 1300538"/>
              <a:gd name="connsiteX1" fmla="*/ 9148895 w 9152194"/>
              <a:gd name="connsiteY1" fmla="*/ 0 h 1300538"/>
              <a:gd name="connsiteX2" fmla="*/ 9152194 w 9152194"/>
              <a:gd name="connsiteY2" fmla="*/ 663890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 name="connsiteX0" fmla="*/ 4895 w 9152194"/>
              <a:gd name="connsiteY0" fmla="*/ 0 h 1300538"/>
              <a:gd name="connsiteX1" fmla="*/ 9148895 w 9152194"/>
              <a:gd name="connsiteY1" fmla="*/ 0 h 1300538"/>
              <a:gd name="connsiteX2" fmla="*/ 9152194 w 9152194"/>
              <a:gd name="connsiteY2" fmla="*/ 647396 h 1300538"/>
              <a:gd name="connsiteX3" fmla="*/ 8736558 w 9152194"/>
              <a:gd name="connsiteY3" fmla="*/ 959922 h 1300538"/>
              <a:gd name="connsiteX4" fmla="*/ 902144 w 9152194"/>
              <a:gd name="connsiteY4" fmla="*/ 966520 h 1300538"/>
              <a:gd name="connsiteX5" fmla="*/ 483206 w 9152194"/>
              <a:gd name="connsiteY5" fmla="*/ 1300538 h 1300538"/>
              <a:gd name="connsiteX6" fmla="*/ 0 w 9152194"/>
              <a:gd name="connsiteY6" fmla="*/ 955346 h 1300538"/>
              <a:gd name="connsiteX7" fmla="*/ 4895 w 9152194"/>
              <a:gd name="connsiteY7" fmla="*/ 0 h 1300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52194" h="1300538">
                <a:moveTo>
                  <a:pt x="4895" y="0"/>
                </a:moveTo>
                <a:lnTo>
                  <a:pt x="9148895" y="0"/>
                </a:lnTo>
                <a:cubicBezTo>
                  <a:pt x="9149995" y="221297"/>
                  <a:pt x="9151094" y="426099"/>
                  <a:pt x="9152194" y="647396"/>
                </a:cubicBezTo>
                <a:cubicBezTo>
                  <a:pt x="9023545" y="854930"/>
                  <a:pt x="8914688" y="920622"/>
                  <a:pt x="8736558" y="959922"/>
                </a:cubicBezTo>
                <a:lnTo>
                  <a:pt x="902144" y="966520"/>
                </a:lnTo>
                <a:cubicBezTo>
                  <a:pt x="680031" y="1003089"/>
                  <a:pt x="612955" y="1069346"/>
                  <a:pt x="483206" y="1300538"/>
                </a:cubicBezTo>
                <a:cubicBezTo>
                  <a:pt x="263858" y="913881"/>
                  <a:pt x="130282" y="995640"/>
                  <a:pt x="0" y="955346"/>
                </a:cubicBezTo>
                <a:cubicBezTo>
                  <a:pt x="2731" y="635798"/>
                  <a:pt x="2164" y="319548"/>
                  <a:pt x="4895" y="0"/>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reeform 4"/>
          <p:cNvSpPr>
            <a:spLocks/>
          </p:cNvSpPr>
          <p:nvPr userDrawn="1">
            <p:custDataLst>
              <p:tags r:id="rId1"/>
            </p:custDataLst>
          </p:nvPr>
        </p:nvSpPr>
        <p:spPr bwMode="auto">
          <a:xfrm>
            <a:off x="4898"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endParaRPr>
          </a:p>
        </p:txBody>
      </p:sp>
      <p:sp>
        <p:nvSpPr>
          <p:cNvPr id="7" name="Title 1"/>
          <p:cNvSpPr txBox="1">
            <a:spLocks/>
          </p:cNvSpPr>
          <p:nvPr userDrawn="1"/>
        </p:nvSpPr>
        <p:spPr>
          <a:xfrm>
            <a:off x="196983" y="134938"/>
            <a:ext cx="8012112" cy="715962"/>
          </a:xfrm>
          <a:prstGeom prst="rect">
            <a:avLst/>
          </a:prstGeom>
        </p:spPr>
        <p:txBody>
          <a:bodyPr vert="horz" lIns="108000" tIns="33059" rIns="33059" bIns="33059" rtlCol="0" anchor="ctr" anchorCtr="0">
            <a:normAutofit/>
          </a:bodyPr>
          <a:lstStyle>
            <a:lvl1pPr algn="l" defTabSz="839694" rtl="0" eaLnBrk="1" latinLnBrk="0" hangingPunct="1">
              <a:spcBef>
                <a:spcPct val="0"/>
              </a:spcBef>
              <a:buNone/>
              <a:defRPr lang="en-GB" sz="3000" kern="1200" noProof="0" dirty="0" smtClean="0">
                <a:solidFill>
                  <a:srgbClr val="505150"/>
                </a:solidFill>
                <a:latin typeface="Arial" pitchFamily="34" charset="0"/>
                <a:ea typeface="+mj-ea"/>
                <a:cs typeface="Arial" pitchFamily="34" charset="0"/>
              </a:defRPr>
            </a:lvl1pPr>
          </a:lstStyle>
          <a:p>
            <a:r>
              <a:rPr lang="en-GB" dirty="0" smtClean="0"/>
              <a:t>Image/diagram on full page</a:t>
            </a:r>
            <a:endParaRPr lang="en-GB" dirty="0"/>
          </a:p>
        </p:txBody>
      </p:sp>
    </p:spTree>
    <p:extLst>
      <p:ext uri="{BB962C8B-B14F-4D97-AF65-F5344CB8AC3E}">
        <p14:creationId xmlns="" xmlns:p14="http://schemas.microsoft.com/office/powerpoint/2010/main" val="318250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image" Target="../media/image3.emf"/><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image" Target="../media/image1.jpeg"/><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tags" Target="../tags/tag8.xml"/><Relationship Id="rId5" Type="http://schemas.openxmlformats.org/officeDocument/2006/relationships/slideLayout" Target="../slideLayouts/slideLayout14.xml"/><Relationship Id="rId10" Type="http://schemas.openxmlformats.org/officeDocument/2006/relationships/vmlDrawing" Target="../drawings/vmlDrawing1.vml"/><Relationship Id="rId4" Type="http://schemas.openxmlformats.org/officeDocument/2006/relationships/slideLayout" Target="../slideLayouts/slideLayout13.xml"/><Relationship Id="rId9" Type="http://schemas.openxmlformats.org/officeDocument/2006/relationships/theme" Target="../theme/theme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heme" Target="../theme/theme3.xml"/><Relationship Id="rId7" Type="http://schemas.openxmlformats.org/officeDocument/2006/relationships/tags" Target="../tags/tag27.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26.xml"/><Relationship Id="rId11" Type="http://schemas.openxmlformats.org/officeDocument/2006/relationships/image" Target="../media/image5.emf"/><Relationship Id="rId5" Type="http://schemas.openxmlformats.org/officeDocument/2006/relationships/tags" Target="../tags/tag25.xml"/><Relationship Id="rId10" Type="http://schemas.openxmlformats.org/officeDocument/2006/relationships/image" Target="../media/image7.png"/><Relationship Id="rId4" Type="http://schemas.openxmlformats.org/officeDocument/2006/relationships/vmlDrawing" Target="../drawings/vmlDrawing8.vml"/><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556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4" name="Freeform 4"/>
          <p:cNvSpPr>
            <a:spLocks/>
          </p:cNvSpPr>
          <p:nvPr userDrawn="1">
            <p:custDataLst>
              <p:tags r:id="rId11"/>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1829B"/>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userDrawn="1"/>
        </p:nvPicPr>
        <p:blipFill>
          <a:blip r:embed="rId13" cstate="email"/>
          <a:srcRect/>
          <a:stretch>
            <a:fillRect/>
          </a:stretch>
        </p:blipFill>
        <p:spPr bwMode="auto">
          <a:xfrm>
            <a:off x="7512847" y="6468844"/>
            <a:ext cx="1366041" cy="325597"/>
          </a:xfrm>
          <a:prstGeom prst="rect">
            <a:avLst/>
          </a:prstGeom>
          <a:noFill/>
        </p:spPr>
      </p:pic>
      <p:cxnSp>
        <p:nvCxnSpPr>
          <p:cNvPr id="25" name="Straight Connector 24"/>
          <p:cNvCxnSpPr/>
          <p:nvPr userDrawn="1"/>
        </p:nvCxnSpPr>
        <p:spPr>
          <a:xfrm>
            <a:off x="0" y="6369126"/>
            <a:ext cx="7935784"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userDrawn="1"/>
        </p:nvPicPr>
        <p:blipFill>
          <a:blip r:embed="rId14" cstate="email">
            <a:extLst>
              <a:ext uri="{28A0092B-C50C-407E-A947-70E740481C1C}">
                <a14:useLocalDpi xmlns="" xmlns:a14="http://schemas.microsoft.com/office/drawing/2010/main"/>
              </a:ext>
            </a:extLst>
          </a:blip>
          <a:stretch>
            <a:fillRect/>
          </a:stretch>
        </p:blipFill>
        <p:spPr>
          <a:xfrm>
            <a:off x="319088" y="6474460"/>
            <a:ext cx="1380744" cy="320040"/>
          </a:xfrm>
          <a:prstGeom prst="rect">
            <a:avLst/>
          </a:prstGeom>
        </p:spPr>
      </p:pic>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2016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userDrawn="1">
            <p:custDataLst>
              <p:tags r:id="rId12"/>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pic>
        <p:nvPicPr>
          <p:cNvPr id="10" name="Picture 9"/>
          <p:cNvPicPr>
            <a:picLocks noChangeAspect="1"/>
          </p:cNvPicPr>
          <p:nvPr userDrawn="1"/>
        </p:nvPicPr>
        <p:blipFill>
          <a:blip r:embed="rId15" cstate="email">
            <a:duotone>
              <a:schemeClr val="bg2">
                <a:shade val="45000"/>
                <a:satMod val="135000"/>
              </a:schemeClr>
              <a:prstClr val="white"/>
            </a:duotone>
            <a:extLst>
              <a:ext uri="{28A0092B-C50C-407E-A947-70E740481C1C}">
                <a14:useLocalDpi xmlns="" xmlns:a14="http://schemas.microsoft.com/office/drawing/2010/main"/>
              </a:ext>
            </a:extLst>
          </a:blip>
          <a:stretch>
            <a:fillRect/>
          </a:stretch>
        </p:blipFill>
        <p:spPr>
          <a:xfrm>
            <a:off x="7901459" y="6135480"/>
            <a:ext cx="945622" cy="242912"/>
          </a:xfrm>
          <a:prstGeom prst="rect">
            <a:avLst/>
          </a:prstGeom>
        </p:spPr>
      </p:pic>
      <p:cxnSp>
        <p:nvCxnSpPr>
          <p:cNvPr id="15" name="Straight Connector 14"/>
          <p:cNvCxnSpPr/>
          <p:nvPr userDrawn="1"/>
        </p:nvCxnSpPr>
        <p:spPr>
          <a:xfrm>
            <a:off x="8848811" y="6343727"/>
            <a:ext cx="295189"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 id="2147484148" r:id="rId9"/>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bg2"/>
        </a:buClr>
        <a:buSzPct val="110000"/>
        <a:buFont typeface="Wingdings" charset="2"/>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bg2"/>
        </a:buClr>
        <a:buSzPct val="80000"/>
        <a:buFont typeface="Wingdings" charset="2"/>
        <a:buChar char="§"/>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bg2"/>
        </a:buClr>
        <a:buFont typeface="Arial" pitchFamily="34" charset="0"/>
        <a:buChar char="–"/>
        <a:defRPr sz="12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bg2"/>
        </a:buClr>
        <a:buFont typeface="Arial" charset="0"/>
        <a:buChar char="•"/>
        <a:defRPr sz="10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bg2"/>
        </a:buClr>
        <a:buFont typeface="Arial" charset="0"/>
        <a:buChar char="•"/>
        <a:defRPr sz="10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6538" cy="158750"/>
        </p:xfrm>
        <a:graphic>
          <a:graphicData uri="http://schemas.openxmlformats.org/presentationml/2006/ole">
            <p:oleObj spid="_x0000_s34967" name="think-cell Slide" r:id="rId12" imgW="360" imgH="360" progId="">
              <p:embed/>
            </p:oleObj>
          </a:graphicData>
        </a:graphic>
      </p:graphicFrame>
      <p:sp>
        <p:nvSpPr>
          <p:cNvPr id="4" name="TextBox 3"/>
          <p:cNvSpPr txBox="1"/>
          <p:nvPr userDrawn="1">
            <p:custDataLst>
              <p:tags r:id="rId11"/>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
        <p:nvSpPr>
          <p:cNvPr id="12" name="Rectangle 11"/>
          <p:cNvSpPr/>
          <p:nvPr userDrawn="1"/>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2016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userDrawn="1"/>
        </p:nvPicPr>
        <p:blipFill>
          <a:blip r:embed="rId13" cstate="email"/>
          <a:srcRect/>
          <a:stretch>
            <a:fillRect/>
          </a:stretch>
        </p:blipFill>
        <p:spPr bwMode="auto">
          <a:xfrm>
            <a:off x="7512847" y="6468844"/>
            <a:ext cx="1366041" cy="325597"/>
          </a:xfrm>
          <a:prstGeom prst="rect">
            <a:avLst/>
          </a:prstGeom>
          <a:noFill/>
        </p:spPr>
      </p:pic>
      <p:pic>
        <p:nvPicPr>
          <p:cNvPr id="14" name="Picture 13" descr="Capgemini_logo_slides.jpg"/>
          <p:cNvPicPr>
            <a:picLocks noChangeAspect="1"/>
          </p:cNvPicPr>
          <p:nvPr userDrawn="1"/>
        </p:nvPicPr>
        <p:blipFill>
          <a:blip r:embed="rId14" cstate="email">
            <a:extLst>
              <a:ext uri="{28A0092B-C50C-407E-A947-70E740481C1C}">
                <a14:useLocalDpi xmlns="" xmlns:a14="http://schemas.microsoft.com/office/drawing/2010/main"/>
              </a:ext>
            </a:extLst>
          </a:blip>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cxnSp>
        <p:nvCxnSpPr>
          <p:cNvPr id="9" name="Straight Connector 8"/>
          <p:cNvCxnSpPr/>
          <p:nvPr userDrawn="1"/>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47" r:id="rId1"/>
    <p:sldLayoutId id="2147484094" r:id="rId2"/>
    <p:sldLayoutId id="2147484095" r:id="rId3"/>
    <p:sldLayoutId id="2147484096" r:id="rId4"/>
    <p:sldLayoutId id="2147484097" r:id="rId5"/>
    <p:sldLayoutId id="2147484098" r:id="rId6"/>
    <p:sldLayoutId id="2147484099" r:id="rId7"/>
    <p:sldLayoutId id="2147484173" r:id="rId8"/>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46538" cy="158750"/>
        </p:xfrm>
        <a:graphic>
          <a:graphicData uri="http://schemas.openxmlformats.org/presentationml/2006/ole">
            <p:oleObj spid="_x0000_s14480" name="think-cell Slide" r:id="rId8" imgW="360" imgH="360" progId="">
              <p:embed/>
            </p:oleObj>
          </a:graphicData>
        </a:graphic>
      </p:graphicFrame>
      <p:sp>
        <p:nvSpPr>
          <p:cNvPr id="357" name="Rectangle 7"/>
          <p:cNvSpPr/>
          <p:nvPr>
            <p:custDataLst>
              <p:tags r:id="rId5"/>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0" name="Rectangle 9"/>
          <p:cNvSpPr/>
          <p:nvPr userDrawn="1">
            <p:custDataLst>
              <p:tags r:id="rId6"/>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8" name="Picture 7" descr="Logo_cmyk_Capgemini_RGB-01.png"/>
          <p:cNvPicPr>
            <a:picLocks noChangeAspect="1"/>
          </p:cNvPicPr>
          <p:nvPr userDrawn="1"/>
        </p:nvPicPr>
        <p:blipFill rotWithShape="1">
          <a:blip r:embed="rId9" cstate="email">
            <a:extLst>
              <a:ext uri="{28A0092B-C50C-407E-A947-70E740481C1C}">
                <a14:useLocalDpi xmlns="" xmlns:a14="http://schemas.microsoft.com/office/drawing/2010/main"/>
              </a:ext>
            </a:extLst>
          </a:blip>
          <a:srcRect/>
          <a:stretch/>
        </p:blipFill>
        <p:spPr>
          <a:xfrm>
            <a:off x="327741" y="688308"/>
            <a:ext cx="2580967" cy="649250"/>
          </a:xfrm>
          <a:prstGeom prst="rect">
            <a:avLst/>
          </a:prstGeom>
        </p:spPr>
      </p:pic>
      <p:pic>
        <p:nvPicPr>
          <p:cNvPr id="9" name="Picture 8" descr="Our_Universcity_Logotype-01.png"/>
          <p:cNvPicPr>
            <a:picLocks noChangeAspect="1"/>
          </p:cNvPicPr>
          <p:nvPr userDrawn="1"/>
        </p:nvPicPr>
        <p:blipFill>
          <a:blip r:embed="rId10" cstate="email">
            <a:extLst>
              <a:ext uri="{28A0092B-C50C-407E-A947-70E740481C1C}">
                <a14:useLocalDpi xmlns="" xmlns:a14="http://schemas.microsoft.com/office/drawing/2010/main"/>
              </a:ext>
            </a:extLst>
          </a:blip>
          <a:stretch>
            <a:fillRect/>
          </a:stretch>
        </p:blipFill>
        <p:spPr>
          <a:xfrm>
            <a:off x="6333614" y="699630"/>
            <a:ext cx="2498738" cy="603144"/>
          </a:xfrm>
          <a:prstGeom prst="rect">
            <a:avLst/>
          </a:prstGeom>
        </p:spPr>
      </p:pic>
      <p:pic>
        <p:nvPicPr>
          <p:cNvPr id="11" name="Picture 104" descr="C:\Users\UserSim\Desktop\Capgemini\moto.emf"/>
          <p:cNvPicPr>
            <a:picLocks noChangeAspect="1" noChangeArrowheads="1"/>
          </p:cNvPicPr>
          <p:nvPr userDrawn="1">
            <p:custDataLst>
              <p:tags r:id="rId7"/>
            </p:custDataLst>
          </p:nvPr>
        </p:nvPicPr>
        <p:blipFill>
          <a:blip r:embed="rId11" cstate="email"/>
          <a:srcRect/>
          <a:stretch>
            <a:fillRect/>
          </a:stretch>
        </p:blipFill>
        <p:spPr bwMode="auto">
          <a:xfrm>
            <a:off x="6321914" y="6543681"/>
            <a:ext cx="2520000" cy="200683"/>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www.gv.com/sprint/" TargetMode="External"/><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hyperlink" Target="http://flip.it/sZK.j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campanile.com/fr/hotels/campanile-paris-ouest-pont-de-suresnes?utm_source=google&amp;utm_medium=maps&amp;utm_content=FRA21823&amp;utm_campaign=Campanile" TargetMode="External"/><Relationship Id="rId2" Type="http://schemas.openxmlformats.org/officeDocument/2006/relationships/slideLayout" Target="../slideLayouts/slideLayout3.xml"/><Relationship Id="rId1" Type="http://schemas.openxmlformats.org/officeDocument/2006/relationships/vmlDrawing" Target="../drawings/vmlDrawing11.vml"/><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GB" dirty="0" smtClean="0">
                <a:solidFill>
                  <a:srgbClr val="FFFFFE"/>
                </a:solidFill>
              </a:rPr>
              <a:t>Employee Learning Portal </a:t>
            </a:r>
            <a:r>
              <a:rPr lang="en-GB" dirty="0">
                <a:solidFill>
                  <a:srgbClr val="FFFFFE"/>
                </a:solidFill>
              </a:rPr>
              <a:t/>
            </a:r>
            <a:br>
              <a:rPr lang="en-GB" dirty="0">
                <a:solidFill>
                  <a:srgbClr val="FFFFFE"/>
                </a:solidFill>
              </a:rPr>
            </a:br>
            <a:r>
              <a:rPr lang="en-GB" dirty="0" smtClean="0">
                <a:solidFill>
                  <a:srgbClr val="FFFFFE"/>
                </a:solidFill>
              </a:rPr>
              <a:t>Design Sprint </a:t>
            </a:r>
            <a:br>
              <a:rPr lang="en-GB" dirty="0" smtClean="0">
                <a:solidFill>
                  <a:srgbClr val="FFFFFE"/>
                </a:solidFill>
              </a:rPr>
            </a:br>
            <a:r>
              <a:rPr lang="en-GB" dirty="0" smtClean="0">
                <a:solidFill>
                  <a:srgbClr val="FFFFFE"/>
                </a:solidFill>
              </a:rPr>
              <a:t/>
            </a:r>
            <a:br>
              <a:rPr lang="en-GB" dirty="0" smtClean="0">
                <a:solidFill>
                  <a:srgbClr val="FFFFFE"/>
                </a:solidFill>
              </a:rPr>
            </a:br>
            <a:r>
              <a:rPr lang="en-GB" sz="1800" dirty="0" smtClean="0">
                <a:solidFill>
                  <a:srgbClr val="FFFFFE"/>
                </a:solidFill>
              </a:rPr>
              <a:t>28Nov -1Dec 2016  </a:t>
            </a:r>
            <a:endParaRPr lang="en-GB" sz="1800" dirty="0">
              <a:solidFill>
                <a:srgbClr val="FFFFFE"/>
              </a:solidFill>
            </a:endParaRPr>
          </a:p>
        </p:txBody>
      </p:sp>
    </p:spTree>
    <p:extLst>
      <p:ext uri="{BB962C8B-B14F-4D97-AF65-F5344CB8AC3E}">
        <p14:creationId xmlns="" xmlns:p14="http://schemas.microsoft.com/office/powerpoint/2010/main" val="2590979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92124" y="2397125"/>
            <a:ext cx="8080375" cy="2444750"/>
          </a:xfrm>
          <a:prstGeom prst="rect">
            <a:avLst/>
          </a:prstGeom>
          <a:noFill/>
          <a:ln>
            <a:solidFill>
              <a:schemeClr val="bg1"/>
            </a:solidFill>
          </a:ln>
          <a:effectLst>
            <a:outerShdw blurRad="50800" dist="38100" dir="2700000" algn="tl" rotWithShape="0">
              <a:srgbClr val="000000">
                <a:alpha val="43000"/>
              </a:srgb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Isosceles Triangle 8"/>
          <p:cNvSpPr/>
          <p:nvPr/>
        </p:nvSpPr>
        <p:spPr>
          <a:xfrm rot="16200000" flipV="1">
            <a:off x="1500983" y="2786855"/>
            <a:ext cx="2190750" cy="1636715"/>
          </a:xfrm>
          <a:prstGeom prst="triangle">
            <a:avLst/>
          </a:prstGeom>
          <a:solidFill>
            <a:schemeClr val="tx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Isosceles Triangle 7"/>
          <p:cNvSpPr/>
          <p:nvPr/>
        </p:nvSpPr>
        <p:spPr>
          <a:xfrm rot="16200000">
            <a:off x="5290346" y="2894807"/>
            <a:ext cx="2190750" cy="1420814"/>
          </a:xfrm>
          <a:prstGeom prst="triangle">
            <a:avLst/>
          </a:prstGeom>
          <a:solidFill>
            <a:schemeClr val="tx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192087" y="134938"/>
            <a:ext cx="8745537" cy="715962"/>
          </a:xfrm>
        </p:spPr>
        <p:txBody>
          <a:bodyPr/>
          <a:lstStyle/>
          <a:p>
            <a:r>
              <a:rPr lang="en-US" sz="2800" dirty="0" smtClean="0"/>
              <a:t>There is a clear need for an Employee Learning Portal </a:t>
            </a:r>
            <a:endParaRPr lang="en-US" sz="2800" dirty="0"/>
          </a:p>
        </p:txBody>
      </p:sp>
      <p:sp>
        <p:nvSpPr>
          <p:cNvPr id="4" name="Content Placeholder 3"/>
          <p:cNvSpPr>
            <a:spLocks noGrp="1"/>
          </p:cNvSpPr>
          <p:nvPr>
            <p:ph idx="1"/>
          </p:nvPr>
        </p:nvSpPr>
        <p:spPr>
          <a:xfrm>
            <a:off x="319088" y="1463676"/>
            <a:ext cx="8507412" cy="552450"/>
          </a:xfrm>
        </p:spPr>
        <p:txBody>
          <a:bodyPr/>
          <a:lstStyle/>
          <a:p>
            <a:pPr marL="0" indent="0" algn="ctr">
              <a:buNone/>
            </a:pPr>
            <a:r>
              <a:rPr lang="en-US" i="1" dirty="0" smtClean="0"/>
              <a:t>The Digital Age Learning Technology workshop in August (University + Group L&amp;D + Group IT) identified a clear need for an Employee learning portal </a:t>
            </a:r>
            <a:endParaRPr lang="en-US" i="1" dirty="0"/>
          </a:p>
        </p:txBody>
      </p:sp>
      <p:sp>
        <p:nvSpPr>
          <p:cNvPr id="5" name="Rounded Rectangle 4"/>
          <p:cNvSpPr/>
          <p:nvPr/>
        </p:nvSpPr>
        <p:spPr>
          <a:xfrm>
            <a:off x="2841625" y="2778126"/>
            <a:ext cx="3365500" cy="1650999"/>
          </a:xfrm>
          <a:prstGeom prst="roundRect">
            <a:avLst/>
          </a:prstGeom>
          <a:solidFill>
            <a:schemeClr val="bg2">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0" lvl="1" algn="ctr">
              <a:lnSpc>
                <a:spcPct val="110000"/>
              </a:lnSpc>
            </a:pPr>
            <a:r>
              <a:rPr lang="en-US" sz="1400" dirty="0">
                <a:solidFill>
                  <a:schemeClr val="tx1"/>
                </a:solidFill>
              </a:rPr>
              <a:t>An </a:t>
            </a:r>
            <a:r>
              <a:rPr lang="en-US" sz="1600" b="1" dirty="0">
                <a:solidFill>
                  <a:schemeClr val="tx1"/>
                </a:solidFill>
              </a:rPr>
              <a:t>Employee Learning </a:t>
            </a:r>
            <a:r>
              <a:rPr lang="en-US" sz="1600" b="1" dirty="0" smtClean="0">
                <a:solidFill>
                  <a:schemeClr val="tx1"/>
                </a:solidFill>
              </a:rPr>
              <a:t>portal. A </a:t>
            </a:r>
            <a:r>
              <a:rPr lang="en-US" sz="1400" dirty="0" smtClean="0">
                <a:solidFill>
                  <a:schemeClr val="tx1"/>
                </a:solidFill>
              </a:rPr>
              <a:t>single </a:t>
            </a:r>
            <a:r>
              <a:rPr lang="en-US" sz="1400" dirty="0">
                <a:solidFill>
                  <a:schemeClr val="tx1"/>
                </a:solidFill>
              </a:rPr>
              <a:t>window of access to all Learning </a:t>
            </a:r>
            <a:r>
              <a:rPr lang="en-US" sz="1400" dirty="0" smtClean="0">
                <a:solidFill>
                  <a:schemeClr val="tx1"/>
                </a:solidFill>
              </a:rPr>
              <a:t>tools, channels, content. Access through </a:t>
            </a:r>
            <a:r>
              <a:rPr lang="en-US" sz="1400" dirty="0">
                <a:solidFill>
                  <a:schemeClr val="tx1"/>
                </a:solidFill>
              </a:rPr>
              <a:t>multiple </a:t>
            </a:r>
            <a:r>
              <a:rPr lang="en-US" sz="1400" dirty="0" smtClean="0">
                <a:solidFill>
                  <a:schemeClr val="tx1"/>
                </a:solidFill>
              </a:rPr>
              <a:t>devices. Enables by Unified </a:t>
            </a:r>
            <a:r>
              <a:rPr lang="en-US" sz="1400" dirty="0">
                <a:solidFill>
                  <a:schemeClr val="tx1"/>
                </a:solidFill>
              </a:rPr>
              <a:t>Search capability </a:t>
            </a:r>
          </a:p>
        </p:txBody>
      </p:sp>
      <p:sp>
        <p:nvSpPr>
          <p:cNvPr id="6" name="TextBox 5"/>
          <p:cNvSpPr txBox="1"/>
          <p:nvPr/>
        </p:nvSpPr>
        <p:spPr>
          <a:xfrm>
            <a:off x="6477001" y="2778125"/>
            <a:ext cx="2063750" cy="1815882"/>
          </a:xfrm>
          <a:prstGeom prst="rect">
            <a:avLst/>
          </a:prstGeom>
          <a:noFill/>
        </p:spPr>
        <p:txBody>
          <a:bodyPr wrap="square" rtlCol="0">
            <a:spAutoFit/>
          </a:bodyPr>
          <a:lstStyle/>
          <a:p>
            <a:pPr marL="174625" indent="-174625">
              <a:buFont typeface="Arial"/>
              <a:buChar char="•"/>
            </a:pPr>
            <a:r>
              <a:rPr lang="en-US" sz="1400" dirty="0" smtClean="0"/>
              <a:t>Single point of access for learning </a:t>
            </a:r>
          </a:p>
          <a:p>
            <a:pPr marL="174625" indent="-174625">
              <a:buFont typeface="Arial"/>
              <a:buChar char="•"/>
            </a:pPr>
            <a:r>
              <a:rPr lang="en-US" sz="1400" dirty="0" smtClean="0"/>
              <a:t>Multi device </a:t>
            </a:r>
          </a:p>
          <a:p>
            <a:pPr marL="174625" indent="-174625">
              <a:buFont typeface="Arial"/>
              <a:buChar char="•"/>
            </a:pPr>
            <a:r>
              <a:rPr lang="en-US" sz="1400" dirty="0" smtClean="0"/>
              <a:t>Social Learning functionality </a:t>
            </a:r>
          </a:p>
          <a:p>
            <a:pPr marL="174625" indent="-174625">
              <a:buFont typeface="Arial"/>
              <a:buChar char="•"/>
            </a:pPr>
            <a:r>
              <a:rPr lang="en-US" sz="1400" dirty="0" smtClean="0"/>
              <a:t>Driven in the Group IT Innovation zone (or Blue Zone) </a:t>
            </a:r>
          </a:p>
        </p:txBody>
      </p:sp>
      <p:sp>
        <p:nvSpPr>
          <p:cNvPr id="7" name="TextBox 6"/>
          <p:cNvSpPr txBox="1"/>
          <p:nvPr/>
        </p:nvSpPr>
        <p:spPr>
          <a:xfrm>
            <a:off x="730250" y="2819400"/>
            <a:ext cx="1984375" cy="1600438"/>
          </a:xfrm>
          <a:prstGeom prst="rect">
            <a:avLst/>
          </a:prstGeom>
          <a:noFill/>
        </p:spPr>
        <p:txBody>
          <a:bodyPr wrap="square" rtlCol="0">
            <a:spAutoFit/>
          </a:bodyPr>
          <a:lstStyle/>
          <a:p>
            <a:pPr marL="174625" indent="-174625">
              <a:buFont typeface="Arial"/>
              <a:buChar char="•"/>
            </a:pPr>
            <a:r>
              <a:rPr lang="en-GB" sz="1400" dirty="0" smtClean="0"/>
              <a:t>Existing Learning tools </a:t>
            </a:r>
            <a:r>
              <a:rPr lang="en-GB" sz="1400" dirty="0" err="1" smtClean="0"/>
              <a:t>MyLearning</a:t>
            </a:r>
            <a:r>
              <a:rPr lang="en-GB" sz="1400" dirty="0" smtClean="0"/>
              <a:t> </a:t>
            </a:r>
          </a:p>
          <a:p>
            <a:pPr marL="174625" indent="-174625">
              <a:buFont typeface="Arial"/>
              <a:buChar char="•"/>
            </a:pPr>
            <a:r>
              <a:rPr lang="en-GB" sz="1400" dirty="0" smtClean="0"/>
              <a:t>New tools </a:t>
            </a:r>
          </a:p>
          <a:p>
            <a:pPr marL="174625" indent="-174625">
              <a:buFont typeface="Arial"/>
              <a:buChar char="•"/>
            </a:pPr>
            <a:r>
              <a:rPr lang="en-GB" sz="1400" dirty="0" smtClean="0"/>
              <a:t>Content Management system </a:t>
            </a:r>
          </a:p>
          <a:p>
            <a:pPr marL="174625" indent="-174625">
              <a:buFont typeface="Arial"/>
              <a:buChar char="•"/>
            </a:pPr>
            <a:r>
              <a:rPr lang="en-GB" sz="1400" dirty="0" smtClean="0"/>
              <a:t>Work flow system</a:t>
            </a:r>
          </a:p>
        </p:txBody>
      </p:sp>
      <p:sp>
        <p:nvSpPr>
          <p:cNvPr id="11" name="Up-Down Arrow 10"/>
          <p:cNvSpPr/>
          <p:nvPr/>
        </p:nvSpPr>
        <p:spPr>
          <a:xfrm>
            <a:off x="4286250" y="4445000"/>
            <a:ext cx="539750" cy="920750"/>
          </a:xfrm>
          <a:prstGeom prst="upDownArrow">
            <a:avLst/>
          </a:prstGeom>
          <a:solidFill>
            <a:schemeClr val="tx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2619375" y="5302250"/>
            <a:ext cx="3873500" cy="523220"/>
          </a:xfrm>
          <a:prstGeom prst="rect">
            <a:avLst/>
          </a:prstGeom>
          <a:noFill/>
        </p:spPr>
        <p:txBody>
          <a:bodyPr wrap="square" rtlCol="0">
            <a:spAutoFit/>
          </a:bodyPr>
          <a:lstStyle/>
          <a:p>
            <a:pPr algn="ctr"/>
            <a:r>
              <a:rPr lang="en-US" sz="1400" dirty="0" smtClean="0"/>
              <a:t>Potential to scale up to wider Employee Portal (not in scope at the moment) </a:t>
            </a:r>
            <a:endParaRPr lang="en-US" sz="1400" dirty="0"/>
          </a:p>
        </p:txBody>
      </p:sp>
    </p:spTree>
    <p:extLst>
      <p:ext uri="{BB962C8B-B14F-4D97-AF65-F5344CB8AC3E}">
        <p14:creationId xmlns="" xmlns:p14="http://schemas.microsoft.com/office/powerpoint/2010/main" val="262204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We will use the Design Sprint process in this workshop</a:t>
            </a:r>
            <a:endParaRPr lang="en-US" sz="2800" dirty="0"/>
          </a:p>
        </p:txBody>
      </p:sp>
      <p:cxnSp>
        <p:nvCxnSpPr>
          <p:cNvPr id="4" name="Straight Arrow Connector 3"/>
          <p:cNvCxnSpPr>
            <a:stCxn id="11" idx="3"/>
            <a:endCxn id="15" idx="1"/>
          </p:cNvCxnSpPr>
          <p:nvPr/>
        </p:nvCxnSpPr>
        <p:spPr>
          <a:xfrm>
            <a:off x="1708553" y="3517746"/>
            <a:ext cx="5533977" cy="0"/>
          </a:xfrm>
          <a:prstGeom prst="straightConnector1">
            <a:avLst/>
          </a:prstGeom>
          <a:ln>
            <a:solidFill>
              <a:schemeClr val="tx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pic>
        <p:nvPicPr>
          <p:cNvPr id="5" name="Picture 4"/>
          <p:cNvPicPr>
            <a:picLocks noChangeAspect="1"/>
          </p:cNvPicPr>
          <p:nvPr/>
        </p:nvPicPr>
        <p:blipFill>
          <a:blip r:embed="rId2" cstate="print"/>
          <a:stretch>
            <a:fillRect/>
          </a:stretch>
        </p:blipFill>
        <p:spPr>
          <a:xfrm>
            <a:off x="2106149" y="1076493"/>
            <a:ext cx="1216752" cy="1216752"/>
          </a:xfrm>
          <a:prstGeom prst="rect">
            <a:avLst/>
          </a:prstGeom>
        </p:spPr>
      </p:pic>
      <p:pic>
        <p:nvPicPr>
          <p:cNvPr id="6" name="Picture 5"/>
          <p:cNvPicPr>
            <a:picLocks noChangeAspect="1"/>
          </p:cNvPicPr>
          <p:nvPr/>
        </p:nvPicPr>
        <p:blipFill>
          <a:blip r:embed="rId3" cstate="print"/>
          <a:stretch>
            <a:fillRect/>
          </a:stretch>
        </p:blipFill>
        <p:spPr>
          <a:xfrm>
            <a:off x="530558" y="2134133"/>
            <a:ext cx="997812" cy="997812"/>
          </a:xfrm>
          <a:prstGeom prst="rect">
            <a:avLst/>
          </a:prstGeom>
        </p:spPr>
      </p:pic>
      <p:pic>
        <p:nvPicPr>
          <p:cNvPr id="7" name="Picture 6"/>
          <p:cNvPicPr>
            <a:picLocks noChangeAspect="1"/>
          </p:cNvPicPr>
          <p:nvPr/>
        </p:nvPicPr>
        <p:blipFill>
          <a:blip r:embed="rId4" cstate="print"/>
          <a:stretch>
            <a:fillRect/>
          </a:stretch>
        </p:blipFill>
        <p:spPr>
          <a:xfrm>
            <a:off x="2266910" y="2134133"/>
            <a:ext cx="997812" cy="997812"/>
          </a:xfrm>
          <a:prstGeom prst="rect">
            <a:avLst/>
          </a:prstGeom>
        </p:spPr>
      </p:pic>
      <p:pic>
        <p:nvPicPr>
          <p:cNvPr id="8" name="Picture 7"/>
          <p:cNvPicPr>
            <a:picLocks noChangeAspect="1"/>
          </p:cNvPicPr>
          <p:nvPr/>
        </p:nvPicPr>
        <p:blipFill>
          <a:blip r:embed="rId5" cstate="print"/>
          <a:stretch>
            <a:fillRect/>
          </a:stretch>
        </p:blipFill>
        <p:spPr>
          <a:xfrm>
            <a:off x="3906787" y="2134133"/>
            <a:ext cx="997812" cy="997812"/>
          </a:xfrm>
          <a:prstGeom prst="rect">
            <a:avLst/>
          </a:prstGeom>
        </p:spPr>
      </p:pic>
      <p:pic>
        <p:nvPicPr>
          <p:cNvPr id="9" name="Picture 8"/>
          <p:cNvPicPr>
            <a:picLocks noChangeAspect="1"/>
          </p:cNvPicPr>
          <p:nvPr/>
        </p:nvPicPr>
        <p:blipFill>
          <a:blip r:embed="rId6" cstate="print"/>
          <a:stretch>
            <a:fillRect/>
          </a:stretch>
        </p:blipFill>
        <p:spPr>
          <a:xfrm>
            <a:off x="5643157" y="2134133"/>
            <a:ext cx="997812" cy="997812"/>
          </a:xfrm>
          <a:prstGeom prst="rect">
            <a:avLst/>
          </a:prstGeom>
        </p:spPr>
      </p:pic>
      <p:pic>
        <p:nvPicPr>
          <p:cNvPr id="10" name="Picture 9"/>
          <p:cNvPicPr>
            <a:picLocks noChangeAspect="1"/>
          </p:cNvPicPr>
          <p:nvPr/>
        </p:nvPicPr>
        <p:blipFill>
          <a:blip r:embed="rId7" cstate="print"/>
          <a:stretch>
            <a:fillRect/>
          </a:stretch>
        </p:blipFill>
        <p:spPr>
          <a:xfrm>
            <a:off x="7379513" y="2134133"/>
            <a:ext cx="997812" cy="997812"/>
          </a:xfrm>
          <a:prstGeom prst="rect">
            <a:avLst/>
          </a:prstGeom>
        </p:spPr>
      </p:pic>
      <p:sp>
        <p:nvSpPr>
          <p:cNvPr id="11" name="Rounded Rectangle 10"/>
          <p:cNvSpPr/>
          <p:nvPr/>
        </p:nvSpPr>
        <p:spPr>
          <a:xfrm>
            <a:off x="401932" y="2987270"/>
            <a:ext cx="1306621" cy="10609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1"/>
                </a:solidFill>
              </a:rPr>
              <a:t>Unpack </a:t>
            </a:r>
            <a:endParaRPr lang="en-US" dirty="0">
              <a:solidFill>
                <a:schemeClr val="bg1"/>
              </a:solidFill>
            </a:endParaRPr>
          </a:p>
        </p:txBody>
      </p:sp>
      <p:sp>
        <p:nvSpPr>
          <p:cNvPr id="12" name="Rounded Rectangle 11"/>
          <p:cNvSpPr/>
          <p:nvPr/>
        </p:nvSpPr>
        <p:spPr>
          <a:xfrm>
            <a:off x="2081686" y="2987270"/>
            <a:ext cx="1306621" cy="10609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1"/>
                </a:solidFill>
              </a:rPr>
              <a:t>Sketch </a:t>
            </a:r>
            <a:endParaRPr lang="en-US" dirty="0">
              <a:solidFill>
                <a:schemeClr val="bg1"/>
              </a:solidFill>
            </a:endParaRPr>
          </a:p>
        </p:txBody>
      </p:sp>
      <p:sp>
        <p:nvSpPr>
          <p:cNvPr id="13" name="Rounded Rectangle 12"/>
          <p:cNvSpPr/>
          <p:nvPr/>
        </p:nvSpPr>
        <p:spPr>
          <a:xfrm>
            <a:off x="3785888" y="2987270"/>
            <a:ext cx="1306621" cy="10609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1"/>
                </a:solidFill>
              </a:rPr>
              <a:t>Decide </a:t>
            </a:r>
            <a:endParaRPr lang="en-US" dirty="0">
              <a:solidFill>
                <a:schemeClr val="bg1"/>
              </a:solidFill>
            </a:endParaRPr>
          </a:p>
        </p:txBody>
      </p:sp>
      <p:sp>
        <p:nvSpPr>
          <p:cNvPr id="14" name="Rounded Rectangle 13"/>
          <p:cNvSpPr/>
          <p:nvPr/>
        </p:nvSpPr>
        <p:spPr>
          <a:xfrm>
            <a:off x="5506171" y="2987270"/>
            <a:ext cx="1306621" cy="10609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1"/>
                </a:solidFill>
              </a:rPr>
              <a:t>Prototype </a:t>
            </a:r>
            <a:endParaRPr lang="en-US" dirty="0">
              <a:solidFill>
                <a:schemeClr val="bg1"/>
              </a:solidFill>
            </a:endParaRPr>
          </a:p>
        </p:txBody>
      </p:sp>
      <p:sp>
        <p:nvSpPr>
          <p:cNvPr id="15" name="Rounded Rectangle 14"/>
          <p:cNvSpPr/>
          <p:nvPr/>
        </p:nvSpPr>
        <p:spPr>
          <a:xfrm>
            <a:off x="7242530" y="2987270"/>
            <a:ext cx="1306621" cy="1060951"/>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bg1"/>
                </a:solidFill>
              </a:rPr>
              <a:t>Validate </a:t>
            </a:r>
            <a:endParaRPr lang="en-US" dirty="0">
              <a:solidFill>
                <a:schemeClr val="bg1"/>
              </a:solidFill>
            </a:endParaRPr>
          </a:p>
        </p:txBody>
      </p:sp>
      <p:sp>
        <p:nvSpPr>
          <p:cNvPr id="17" name="Rounded Rectangle 16"/>
          <p:cNvSpPr/>
          <p:nvPr/>
        </p:nvSpPr>
        <p:spPr>
          <a:xfrm>
            <a:off x="393579" y="1337069"/>
            <a:ext cx="1873349" cy="683501"/>
          </a:xfrm>
          <a:prstGeom prst="roundRect">
            <a:avLst/>
          </a:prstGeom>
          <a:solidFill>
            <a:srgbClr val="DCDCDC"/>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solidFill>
                  <a:schemeClr val="tx1"/>
                </a:solidFill>
              </a:rPr>
              <a:t>Set the Stage </a:t>
            </a:r>
            <a:endParaRPr lang="en-US" dirty="0">
              <a:solidFill>
                <a:schemeClr val="tx1"/>
              </a:solidFill>
            </a:endParaRPr>
          </a:p>
        </p:txBody>
      </p:sp>
      <p:sp>
        <p:nvSpPr>
          <p:cNvPr id="18" name="Content Placeholder 5"/>
          <p:cNvSpPr>
            <a:spLocks noGrp="1"/>
          </p:cNvSpPr>
          <p:nvPr>
            <p:ph idx="1"/>
          </p:nvPr>
        </p:nvSpPr>
        <p:spPr>
          <a:xfrm>
            <a:off x="964640" y="4244384"/>
            <a:ext cx="7074066" cy="699798"/>
          </a:xfrm>
          <a:solidFill>
            <a:srgbClr val="FFFFFF"/>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0" algn="ctr">
              <a:spcBef>
                <a:spcPct val="0"/>
              </a:spcBef>
              <a:spcAft>
                <a:spcPct val="0"/>
              </a:spcAft>
              <a:buNone/>
            </a:pPr>
            <a:r>
              <a:rPr lang="en-US" sz="1600" i="1" dirty="0" smtClean="0">
                <a:solidFill>
                  <a:srgbClr val="7F7F7F"/>
                </a:solidFill>
                <a:latin typeface="+mn-lt"/>
                <a:ea typeface="+mn-ea"/>
                <a:cs typeface="+mn-cs"/>
              </a:rPr>
              <a:t>This wil</a:t>
            </a:r>
            <a:r>
              <a:rPr lang="en-US" sz="1600" i="1" dirty="0" smtClean="0">
                <a:solidFill>
                  <a:srgbClr val="7F7F7F"/>
                </a:solidFill>
              </a:rPr>
              <a:t>l be done over 28</a:t>
            </a:r>
            <a:r>
              <a:rPr lang="en-US" sz="1600" i="1" baseline="30000" dirty="0" smtClean="0">
                <a:solidFill>
                  <a:srgbClr val="7F7F7F"/>
                </a:solidFill>
              </a:rPr>
              <a:t>th</a:t>
            </a:r>
            <a:r>
              <a:rPr lang="en-US" sz="1600" i="1" dirty="0" smtClean="0">
                <a:solidFill>
                  <a:srgbClr val="7F7F7F"/>
                </a:solidFill>
              </a:rPr>
              <a:t> November – 1</a:t>
            </a:r>
            <a:r>
              <a:rPr lang="en-US" sz="1600" i="1" baseline="30000" dirty="0" smtClean="0">
                <a:solidFill>
                  <a:srgbClr val="7F7F7F"/>
                </a:solidFill>
              </a:rPr>
              <a:t>st</a:t>
            </a:r>
            <a:r>
              <a:rPr lang="en-US" sz="1600" i="1" dirty="0" smtClean="0">
                <a:solidFill>
                  <a:srgbClr val="7F7F7F"/>
                </a:solidFill>
              </a:rPr>
              <a:t> December at the Innovation Lab in Suresnes </a:t>
            </a:r>
            <a:r>
              <a:rPr lang="is-IS" sz="1600" i="1" dirty="0" smtClean="0">
                <a:solidFill>
                  <a:srgbClr val="7F7F7F"/>
                </a:solidFill>
              </a:rPr>
              <a:t>… </a:t>
            </a:r>
            <a:endParaRPr lang="en-US" sz="1600" i="1" dirty="0">
              <a:solidFill>
                <a:srgbClr val="7F7F7F"/>
              </a:solidFill>
              <a:latin typeface="+mn-lt"/>
              <a:ea typeface="+mn-ea"/>
              <a:cs typeface="+mn-cs"/>
            </a:endParaRPr>
          </a:p>
        </p:txBody>
      </p:sp>
      <p:cxnSp>
        <p:nvCxnSpPr>
          <p:cNvPr id="19" name="Elbow Connector 18"/>
          <p:cNvCxnSpPr>
            <a:stCxn id="17" idx="1"/>
            <a:endCxn id="11" idx="1"/>
          </p:cNvCxnSpPr>
          <p:nvPr/>
        </p:nvCxnSpPr>
        <p:spPr>
          <a:xfrm rot="10800000" flipH="1" flipV="1">
            <a:off x="393578" y="1678820"/>
            <a:ext cx="8353" cy="1838926"/>
          </a:xfrm>
          <a:prstGeom prst="bentConnector3">
            <a:avLst>
              <a:gd name="adj1" fmla="val -2736741"/>
            </a:avLst>
          </a:prstGeom>
          <a:ln>
            <a:solidFill>
              <a:schemeClr val="tx1">
                <a:lumMod val="60000"/>
                <a:lumOff val="4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13597" y="5490262"/>
            <a:ext cx="5651268" cy="738664"/>
          </a:xfrm>
          <a:prstGeom prst="rect">
            <a:avLst/>
          </a:prstGeom>
        </p:spPr>
        <p:txBody>
          <a:bodyPr wrap="square">
            <a:spAutoFit/>
          </a:bodyPr>
          <a:lstStyle/>
          <a:p>
            <a:r>
              <a:rPr lang="en-GB" sz="1400" i="1" dirty="0" smtClean="0"/>
              <a:t>What is Design Sprint: </a:t>
            </a:r>
            <a:r>
              <a:rPr lang="en-US" sz="1400" dirty="0" smtClean="0">
                <a:hlinkClick r:id="rId8"/>
              </a:rPr>
              <a:t>http</a:t>
            </a:r>
            <a:r>
              <a:rPr lang="en-US" sz="1400" dirty="0">
                <a:hlinkClick r:id="rId8"/>
              </a:rPr>
              <a:t>://www.gv.com/sprint</a:t>
            </a:r>
            <a:r>
              <a:rPr lang="en-US" sz="1400" dirty="0" smtClean="0">
                <a:hlinkClick r:id="rId8"/>
              </a:rPr>
              <a:t>/</a:t>
            </a:r>
            <a:r>
              <a:rPr lang="en-US" sz="1400" dirty="0" smtClean="0"/>
              <a:t> </a:t>
            </a:r>
          </a:p>
          <a:p>
            <a:r>
              <a:rPr lang="en-GB" sz="1400" i="1" dirty="0" smtClean="0"/>
              <a:t>Design Sprint Videos: </a:t>
            </a:r>
            <a:r>
              <a:rPr lang="en-GB" sz="1400" u="sng" dirty="0" smtClean="0">
                <a:hlinkClick r:id="rId9"/>
              </a:rPr>
              <a:t>http://flip.it/sZK.jE</a:t>
            </a:r>
            <a:r>
              <a:rPr lang="en-GB" sz="1400" dirty="0" smtClean="0"/>
              <a:t> </a:t>
            </a:r>
            <a:endParaRPr lang="en-US" sz="1400" dirty="0" smtClean="0"/>
          </a:p>
          <a:p>
            <a:endParaRPr lang="en-US" sz="1400" dirty="0"/>
          </a:p>
        </p:txBody>
      </p:sp>
      <p:sp>
        <p:nvSpPr>
          <p:cNvPr id="22" name="TextBox 21"/>
          <p:cNvSpPr txBox="1"/>
          <p:nvPr/>
        </p:nvSpPr>
        <p:spPr>
          <a:xfrm>
            <a:off x="309008" y="5204203"/>
            <a:ext cx="1208985" cy="307777"/>
          </a:xfrm>
          <a:prstGeom prst="rect">
            <a:avLst/>
          </a:prstGeom>
          <a:noFill/>
        </p:spPr>
        <p:txBody>
          <a:bodyPr wrap="none" rtlCol="0">
            <a:spAutoFit/>
          </a:bodyPr>
          <a:lstStyle/>
          <a:p>
            <a:r>
              <a:rPr lang="en-US" sz="1400" b="1" i="1" dirty="0" smtClean="0"/>
              <a:t>Resources: </a:t>
            </a:r>
            <a:endParaRPr lang="en-US" sz="1400" b="1" i="1" dirty="0"/>
          </a:p>
        </p:txBody>
      </p:sp>
    </p:spTree>
    <p:extLst>
      <p:ext uri="{BB962C8B-B14F-4D97-AF65-F5344CB8AC3E}">
        <p14:creationId xmlns="" xmlns:p14="http://schemas.microsoft.com/office/powerpoint/2010/main" val="1637933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4 clear deliverables from the Design Sprint using digital age learning principles</a:t>
            </a:r>
            <a:endParaRPr lang="en-US" sz="2800" dirty="0"/>
          </a:p>
        </p:txBody>
      </p:sp>
      <p:sp>
        <p:nvSpPr>
          <p:cNvPr id="3" name="Content Placeholder 2"/>
          <p:cNvSpPr>
            <a:spLocks noGrp="1"/>
          </p:cNvSpPr>
          <p:nvPr>
            <p:ph idx="1"/>
          </p:nvPr>
        </p:nvSpPr>
        <p:spPr>
          <a:xfrm>
            <a:off x="444500" y="1463676"/>
            <a:ext cx="8143875" cy="2584450"/>
          </a:xfrm>
        </p:spPr>
        <p:txBody>
          <a:bodyPr/>
          <a:lstStyle/>
          <a:p>
            <a:pPr marL="539750" indent="-539750">
              <a:lnSpc>
                <a:spcPct val="120000"/>
              </a:lnSpc>
              <a:buFont typeface="Wingdings" charset="2"/>
              <a:buChar char="ü"/>
            </a:pPr>
            <a:endParaRPr lang="en-US" sz="2400" dirty="0" smtClean="0">
              <a:solidFill>
                <a:srgbClr val="4E5151"/>
              </a:solidFill>
              <a:latin typeface="Calibri" pitchFamily="34" charset="0"/>
            </a:endParaRPr>
          </a:p>
          <a:p>
            <a:pPr marL="539750" indent="-539750">
              <a:lnSpc>
                <a:spcPct val="120000"/>
              </a:lnSpc>
              <a:buFont typeface="Wingdings" charset="2"/>
              <a:buChar char="ü"/>
            </a:pPr>
            <a:r>
              <a:rPr lang="en-US" sz="2400" dirty="0">
                <a:solidFill>
                  <a:srgbClr val="4E5151"/>
                </a:solidFill>
                <a:latin typeface="Calibri" pitchFamily="34" charset="0"/>
              </a:rPr>
              <a:t>Workable final design (signed off by key stakeholders) </a:t>
            </a:r>
          </a:p>
          <a:p>
            <a:pPr marL="539750" indent="-539750">
              <a:lnSpc>
                <a:spcPct val="120000"/>
              </a:lnSpc>
              <a:buFont typeface="Wingdings" charset="2"/>
              <a:buChar char="ü"/>
            </a:pPr>
            <a:r>
              <a:rPr lang="en-US" sz="2400" dirty="0">
                <a:solidFill>
                  <a:srgbClr val="4E5151"/>
                </a:solidFill>
                <a:latin typeface="Calibri" pitchFamily="34" charset="0"/>
              </a:rPr>
              <a:t>Prototype of final design (validated with a sample of users) </a:t>
            </a:r>
          </a:p>
          <a:p>
            <a:pPr marL="539750" indent="-539750">
              <a:lnSpc>
                <a:spcPct val="120000"/>
              </a:lnSpc>
              <a:buFont typeface="Wingdings" charset="2"/>
              <a:buChar char="ü"/>
            </a:pPr>
            <a:r>
              <a:rPr lang="en-US" sz="2400" dirty="0" smtClean="0">
                <a:solidFill>
                  <a:srgbClr val="4E5151"/>
                </a:solidFill>
                <a:latin typeface="Calibri" pitchFamily="34" charset="0"/>
              </a:rPr>
              <a:t>Clear plan for proof of concept, test and deliver to scale </a:t>
            </a:r>
          </a:p>
          <a:p>
            <a:pPr marL="539750" indent="-539750">
              <a:lnSpc>
                <a:spcPct val="120000"/>
              </a:lnSpc>
              <a:buFont typeface="Wingdings" charset="2"/>
              <a:buChar char="ü"/>
            </a:pPr>
            <a:r>
              <a:rPr lang="en-US" sz="2400" dirty="0" smtClean="0">
                <a:solidFill>
                  <a:srgbClr val="4E5151"/>
                </a:solidFill>
                <a:latin typeface="Calibri" pitchFamily="34" charset="0"/>
              </a:rPr>
              <a:t>A </a:t>
            </a:r>
            <a:r>
              <a:rPr lang="en-US" sz="2400" dirty="0" err="1" smtClean="0">
                <a:solidFill>
                  <a:srgbClr val="4E5151"/>
                </a:solidFill>
                <a:latin typeface="Calibri" pitchFamily="34" charset="0"/>
              </a:rPr>
              <a:t>mobilised</a:t>
            </a:r>
            <a:r>
              <a:rPr lang="en-US" sz="2400" dirty="0" smtClean="0">
                <a:solidFill>
                  <a:srgbClr val="4E5151"/>
                </a:solidFill>
                <a:latin typeface="Calibri" pitchFamily="34" charset="0"/>
              </a:rPr>
              <a:t> University, Group L&amp;D and Group IT team</a:t>
            </a:r>
            <a:endParaRPr lang="en-US" sz="2400" dirty="0">
              <a:solidFill>
                <a:srgbClr val="4E5151"/>
              </a:solidFill>
              <a:latin typeface="Calibri" pitchFamily="34" charset="0"/>
            </a:endParaRPr>
          </a:p>
          <a:p>
            <a:pPr marL="539750" indent="-539750">
              <a:lnSpc>
                <a:spcPct val="120000"/>
              </a:lnSpc>
              <a:buFont typeface="Arial"/>
              <a:buChar char="•"/>
            </a:pPr>
            <a:endParaRPr lang="en-US" sz="2400" dirty="0">
              <a:solidFill>
                <a:srgbClr val="4E5151"/>
              </a:solidFill>
              <a:latin typeface="Calibri" pitchFamily="34" charset="0"/>
            </a:endParaRPr>
          </a:p>
          <a:p>
            <a:pPr marL="539750" indent="-539750">
              <a:lnSpc>
                <a:spcPct val="120000"/>
              </a:lnSpc>
              <a:buFont typeface="Arial"/>
              <a:buChar char="•"/>
            </a:pPr>
            <a:endParaRPr lang="en-US" sz="2400" dirty="0">
              <a:solidFill>
                <a:srgbClr val="4E5151"/>
              </a:solidFill>
              <a:latin typeface="Calibri" pitchFamily="34" charset="0"/>
            </a:endParaRPr>
          </a:p>
          <a:p>
            <a:pPr>
              <a:lnSpc>
                <a:spcPct val="120000"/>
              </a:lnSpc>
            </a:pPr>
            <a:endParaRPr lang="en-US" sz="2400" dirty="0"/>
          </a:p>
        </p:txBody>
      </p:sp>
    </p:spTree>
    <p:extLst>
      <p:ext uri="{BB962C8B-B14F-4D97-AF65-F5344CB8AC3E}">
        <p14:creationId xmlns="" xmlns:p14="http://schemas.microsoft.com/office/powerpoint/2010/main" val="36755012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Attendees </a:t>
            </a:r>
            <a:endParaRPr lang="en-US" dirty="0"/>
          </a:p>
        </p:txBody>
      </p:sp>
      <p:sp>
        <p:nvSpPr>
          <p:cNvPr id="6" name="Content Placeholder 5"/>
          <p:cNvSpPr>
            <a:spLocks noGrp="1"/>
          </p:cNvSpPr>
          <p:nvPr>
            <p:ph sz="half" idx="2"/>
          </p:nvPr>
        </p:nvSpPr>
        <p:spPr>
          <a:xfrm>
            <a:off x="422317" y="1392427"/>
            <a:ext cx="3722172" cy="5079622"/>
          </a:xfrm>
          <a:noFill/>
          <a:ln>
            <a:noFill/>
          </a:ln>
        </p:spPr>
        <p:txBody>
          <a:bodyPr/>
          <a:lstStyle/>
          <a:p>
            <a:pPr marL="342900" indent="-342900">
              <a:buNone/>
            </a:pPr>
            <a:r>
              <a:rPr lang="en-GB" sz="1400" dirty="0" smtClean="0"/>
              <a:t>1. Sarah Otley (NGL Lab Director)</a:t>
            </a:r>
          </a:p>
          <a:p>
            <a:pPr marL="342900" indent="-342900">
              <a:buNone/>
            </a:pPr>
            <a:r>
              <a:rPr lang="en-GB" sz="1400" dirty="0" smtClean="0"/>
              <a:t>2. Shiva Chattopadhyay (NGL Lab D&amp;I)</a:t>
            </a:r>
          </a:p>
          <a:p>
            <a:pPr marL="342900" indent="-342900">
              <a:buNone/>
            </a:pPr>
            <a:r>
              <a:rPr lang="en-GB" sz="1400" dirty="0" smtClean="0"/>
              <a:t>3. Shazia Joshi (NGL Lab PM)</a:t>
            </a:r>
          </a:p>
          <a:p>
            <a:pPr marL="342900" indent="-342900">
              <a:buNone/>
            </a:pPr>
            <a:r>
              <a:rPr lang="en-GB" sz="1400" dirty="0" smtClean="0"/>
              <a:t>4. Debbie Collins (UIS Director)</a:t>
            </a:r>
          </a:p>
          <a:p>
            <a:pPr marL="342900" indent="-342900">
              <a:buNone/>
            </a:pPr>
            <a:r>
              <a:rPr lang="en-GB" sz="1400" dirty="0" smtClean="0"/>
              <a:t>5. Nilesh Zende (Prototyping)</a:t>
            </a:r>
          </a:p>
          <a:p>
            <a:pPr marL="342900" indent="-342900">
              <a:buNone/>
            </a:pPr>
            <a:r>
              <a:rPr lang="en-GB" sz="1400" dirty="0" smtClean="0"/>
              <a:t>6. Regis Chasse (Director, Curriculum)</a:t>
            </a:r>
          </a:p>
          <a:p>
            <a:pPr marL="342900" indent="-342900">
              <a:buNone/>
            </a:pPr>
            <a:r>
              <a:rPr lang="en-GB" sz="1400" dirty="0" smtClean="0"/>
              <a:t>7. Lucile Leclercq (Social expert)</a:t>
            </a:r>
          </a:p>
          <a:p>
            <a:pPr marL="342900" indent="-342900">
              <a:buNone/>
            </a:pPr>
            <a:r>
              <a:rPr lang="en-GB" sz="1400" dirty="0" smtClean="0"/>
              <a:t>8. Sumegha Lazarus (Ops)</a:t>
            </a:r>
          </a:p>
          <a:p>
            <a:pPr marL="342900" indent="-342900">
              <a:buNone/>
            </a:pPr>
            <a:r>
              <a:rPr lang="en-GB" sz="1400" dirty="0" smtClean="0"/>
              <a:t>9. Sally Rhodes (Architects SLP experience)</a:t>
            </a:r>
          </a:p>
          <a:p>
            <a:pPr marL="342900" indent="-342900">
              <a:buNone/>
            </a:pPr>
            <a:r>
              <a:rPr lang="en-GB" sz="1400" dirty="0" smtClean="0"/>
              <a:t>10. Karolin Marakool (User experience)</a:t>
            </a:r>
          </a:p>
          <a:p>
            <a:pPr marL="342900" indent="-342900">
              <a:buNone/>
            </a:pPr>
            <a:r>
              <a:rPr lang="en-GB" sz="1400" dirty="0" smtClean="0"/>
              <a:t>11. Steven Smith – (in spurts, TBD)</a:t>
            </a:r>
          </a:p>
          <a:p>
            <a:pPr marL="342900" indent="-342900">
              <a:buNone/>
            </a:pPr>
            <a:r>
              <a:rPr lang="en-GB" sz="1400" dirty="0" smtClean="0"/>
              <a:t>12. Peter Tillegreen </a:t>
            </a:r>
          </a:p>
          <a:p>
            <a:pPr marL="342900" indent="-342900">
              <a:buNone/>
            </a:pPr>
            <a:r>
              <a:rPr lang="en-GB" sz="1400" dirty="0" smtClean="0"/>
              <a:t>13. Sandrine </a:t>
            </a:r>
            <a:r>
              <a:rPr lang="en-GB" sz="1400" dirty="0"/>
              <a:t>Humphrey </a:t>
            </a:r>
            <a:r>
              <a:rPr lang="en-GB" sz="1400" dirty="0" smtClean="0"/>
              <a:t>– (in spurts, TBD)</a:t>
            </a:r>
          </a:p>
          <a:p>
            <a:pPr marL="342900" indent="-342900">
              <a:buNone/>
            </a:pPr>
            <a:r>
              <a:rPr lang="en-GB" sz="1400" dirty="0" smtClean="0"/>
              <a:t>14. Sameer Deshmukh  </a:t>
            </a:r>
          </a:p>
          <a:p>
            <a:pPr marL="342900" indent="-342900">
              <a:buNone/>
            </a:pPr>
            <a:r>
              <a:rPr lang="en-GB" sz="1400" dirty="0" smtClean="0"/>
              <a:t>15. Nada Conan</a:t>
            </a:r>
          </a:p>
          <a:p>
            <a:pPr marL="342900" indent="-342900">
              <a:buNone/>
            </a:pPr>
            <a:r>
              <a:rPr lang="en-GB" sz="1400" dirty="0" smtClean="0"/>
              <a:t>16. Jan Krogel</a:t>
            </a:r>
            <a:endParaRPr lang="en-US" sz="1400" dirty="0" smtClean="0"/>
          </a:p>
          <a:p>
            <a:pPr marL="342900" indent="-342900">
              <a:buNone/>
            </a:pPr>
            <a:endParaRPr lang="en-GB" sz="1500" dirty="0" smtClean="0"/>
          </a:p>
          <a:p>
            <a:pPr marL="342900" indent="-342900">
              <a:buFont typeface="+mj-lt"/>
              <a:buAutoNum type="arabicPeriod"/>
            </a:pPr>
            <a:endParaRPr lang="en-GB" sz="1500" dirty="0" smtClean="0"/>
          </a:p>
          <a:p>
            <a:pPr marL="342900" indent="-342900">
              <a:buFont typeface="+mj-lt"/>
              <a:buAutoNum type="arabicPeriod"/>
            </a:pPr>
            <a:endParaRPr lang="en-GB" sz="1500" dirty="0" smtClean="0"/>
          </a:p>
          <a:p>
            <a:endParaRPr lang="en-GB" sz="1500" dirty="0" smtClean="0"/>
          </a:p>
          <a:p>
            <a:endParaRPr lang="en-GB" sz="1500" dirty="0" smtClean="0"/>
          </a:p>
        </p:txBody>
      </p:sp>
      <p:sp>
        <p:nvSpPr>
          <p:cNvPr id="5" name="Content Placeholder 5"/>
          <p:cNvSpPr>
            <a:spLocks noGrp="1"/>
          </p:cNvSpPr>
          <p:nvPr>
            <p:ph sz="half" idx="2"/>
          </p:nvPr>
        </p:nvSpPr>
        <p:spPr>
          <a:xfrm>
            <a:off x="4578680" y="1381794"/>
            <a:ext cx="3991161" cy="5079622"/>
          </a:xfrm>
          <a:noFill/>
          <a:ln>
            <a:noFill/>
          </a:ln>
        </p:spPr>
        <p:txBody>
          <a:bodyPr/>
          <a:lstStyle/>
          <a:p>
            <a:pPr marL="342900" indent="-342900">
              <a:buNone/>
            </a:pPr>
            <a:r>
              <a:rPr lang="en-GB" sz="1400" dirty="0" smtClean="0"/>
              <a:t>17. Bertrand Cauwet (GARI)</a:t>
            </a:r>
          </a:p>
          <a:p>
            <a:pPr marL="342900" indent="-342900">
              <a:buNone/>
            </a:pPr>
            <a:r>
              <a:rPr lang="en-GB" sz="1400" dirty="0" smtClean="0"/>
              <a:t>18. Anthony Hyvert (CSD)</a:t>
            </a:r>
          </a:p>
          <a:p>
            <a:pPr marL="342900" indent="-342900">
              <a:buNone/>
            </a:pPr>
            <a:r>
              <a:rPr lang="en-GB" sz="1400" dirty="0" smtClean="0"/>
              <a:t>19. </a:t>
            </a:r>
            <a:r>
              <a:rPr lang="en-US" sz="1400" dirty="0" err="1" smtClean="0"/>
              <a:t>Adrien</a:t>
            </a:r>
            <a:r>
              <a:rPr lang="en-US" sz="1400" dirty="0" smtClean="0"/>
              <a:t> DEYHIM (DCX)</a:t>
            </a:r>
            <a:endParaRPr lang="en-GB" sz="1400" dirty="0" smtClean="0"/>
          </a:p>
          <a:p>
            <a:pPr marL="342900" indent="-342900">
              <a:buNone/>
            </a:pPr>
            <a:r>
              <a:rPr lang="en-GB" sz="1400" dirty="0" smtClean="0"/>
              <a:t>20. Patrick Stelmaszyk</a:t>
            </a:r>
          </a:p>
          <a:p>
            <a:pPr marL="342900" indent="-342900">
              <a:buNone/>
            </a:pPr>
            <a:r>
              <a:rPr lang="en-GB" sz="1400" dirty="0" smtClean="0"/>
              <a:t>21. Denis Dupriez</a:t>
            </a:r>
          </a:p>
          <a:p>
            <a:pPr marL="342900" indent="-342900">
              <a:buNone/>
            </a:pPr>
            <a:r>
              <a:rPr lang="en-GB" sz="1400" dirty="0" smtClean="0"/>
              <a:t>22. Bhaskar Debiswas</a:t>
            </a:r>
          </a:p>
          <a:p>
            <a:pPr marL="342900" indent="-342900">
              <a:buNone/>
            </a:pPr>
            <a:r>
              <a:rPr lang="en-GB" sz="1400" dirty="0" smtClean="0"/>
              <a:t>23. David Johnson  </a:t>
            </a:r>
          </a:p>
          <a:p>
            <a:pPr marL="342900" indent="-342900">
              <a:buNone/>
            </a:pPr>
            <a:r>
              <a:rPr lang="en-US" sz="1400" dirty="0" smtClean="0"/>
              <a:t>24. Amit Kumar   </a:t>
            </a:r>
          </a:p>
          <a:p>
            <a:pPr marL="342900" indent="-342900">
              <a:buFont typeface="+mj-lt"/>
              <a:buAutoNum type="arabicPeriod"/>
            </a:pPr>
            <a:endParaRPr lang="en-US" sz="1400" dirty="0" smtClean="0"/>
          </a:p>
          <a:p>
            <a:endParaRPr lang="en-GB" sz="1500" dirty="0" smtClean="0"/>
          </a:p>
          <a:p>
            <a:endParaRPr lang="en-GB" sz="1500" dirty="0" smtClean="0"/>
          </a:p>
        </p:txBody>
      </p:sp>
    </p:spTree>
    <p:extLst>
      <p:ext uri="{BB962C8B-B14F-4D97-AF65-F5344CB8AC3E}">
        <p14:creationId xmlns:p14="http://schemas.microsoft.com/office/powerpoint/2010/main" xmlns="" val="23428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Logistics </a:t>
            </a:r>
            <a:endParaRPr lang="en-US" dirty="0"/>
          </a:p>
        </p:txBody>
      </p:sp>
      <p:sp>
        <p:nvSpPr>
          <p:cNvPr id="7" name="Content Placeholder 6"/>
          <p:cNvSpPr>
            <a:spLocks noGrp="1"/>
          </p:cNvSpPr>
          <p:nvPr>
            <p:ph idx="1"/>
          </p:nvPr>
        </p:nvSpPr>
        <p:spPr/>
        <p:txBody>
          <a:bodyPr/>
          <a:lstStyle/>
          <a:p>
            <a:r>
              <a:rPr lang="en-US" b="1" dirty="0" smtClean="0"/>
              <a:t>Venue: </a:t>
            </a:r>
          </a:p>
          <a:p>
            <a:pPr marL="233363" indent="0">
              <a:buNone/>
            </a:pPr>
            <a:r>
              <a:rPr lang="en-US" dirty="0" smtClean="0"/>
              <a:t>Innovation Lab at </a:t>
            </a:r>
            <a:r>
              <a:rPr lang="fr-FR" dirty="0" smtClean="0"/>
              <a:t>Suresnes</a:t>
            </a:r>
            <a:r>
              <a:rPr lang="en-US" dirty="0" smtClean="0"/>
              <a:t>, Paris (Address: </a:t>
            </a:r>
            <a:r>
              <a:rPr lang="fr-FR" dirty="0" smtClean="0"/>
              <a:t>5/7 Rue Frédéric Clavel, 92150 Suresnes, France)</a:t>
            </a:r>
          </a:p>
          <a:p>
            <a:pPr marL="233363" indent="0">
              <a:buNone/>
            </a:pPr>
            <a:endParaRPr lang="fr-FR" dirty="0" smtClean="0"/>
          </a:p>
          <a:p>
            <a:pPr marL="233363" indent="0">
              <a:buNone/>
            </a:pPr>
            <a:endParaRPr lang="fr-FR" dirty="0" smtClean="0"/>
          </a:p>
          <a:p>
            <a:endParaRPr lang="en-US" dirty="0" smtClean="0"/>
          </a:p>
          <a:p>
            <a:r>
              <a:rPr lang="en-US" b="1" dirty="0" smtClean="0"/>
              <a:t>Timings: </a:t>
            </a:r>
          </a:p>
          <a:p>
            <a:pPr indent="4763">
              <a:buNone/>
            </a:pPr>
            <a:r>
              <a:rPr lang="en-US" dirty="0" smtClean="0"/>
              <a:t>Start time: Monday, 28 November 2016 - 12:00 CET </a:t>
            </a:r>
            <a:r>
              <a:rPr lang="en-US" sz="1400" smtClean="0"/>
              <a:t>(we start </a:t>
            </a:r>
            <a:r>
              <a:rPr lang="en-US" sz="1400" dirty="0" smtClean="0"/>
              <a:t>with lunch)</a:t>
            </a:r>
          </a:p>
          <a:p>
            <a:pPr indent="4763">
              <a:buNone/>
            </a:pPr>
            <a:r>
              <a:rPr lang="en-US" dirty="0" smtClean="0"/>
              <a:t>End time:  Thursday, 1 December 2016 – 17:00 CET</a:t>
            </a:r>
            <a:endParaRPr lang="fr-FR" dirty="0" smtClean="0"/>
          </a:p>
          <a:p>
            <a:pPr indent="4763">
              <a:buNone/>
            </a:pPr>
            <a:endParaRPr lang="en-US" dirty="0" smtClean="0"/>
          </a:p>
          <a:p>
            <a:r>
              <a:rPr lang="en-US" b="1" dirty="0" smtClean="0"/>
              <a:t>Hotel: </a:t>
            </a:r>
            <a:r>
              <a:rPr lang="en-US" dirty="0" smtClean="0"/>
              <a:t>Please book your hotel rooms directly through you travel desk. The nearest/preferred hotel is: </a:t>
            </a:r>
            <a:r>
              <a:rPr lang="fr-FR" b="1" dirty="0" smtClean="0">
                <a:hlinkClick r:id="rId3"/>
              </a:rPr>
              <a:t>Hotel Campanile Paris Ouest - Pont De Suresnes </a:t>
            </a:r>
            <a:endParaRPr lang="fr-FR" b="1" dirty="0" smtClean="0"/>
          </a:p>
          <a:p>
            <a:pPr>
              <a:buNone/>
            </a:pPr>
            <a:r>
              <a:rPr lang="fr-FR" sz="1200" b="1" i="1" dirty="0" smtClean="0"/>
              <a:t>      </a:t>
            </a:r>
            <a:r>
              <a:rPr lang="nb-NO" sz="1200" i="1" dirty="0" smtClean="0"/>
              <a:t>4 minutes walking distance from the Capgemini Suresnes office.</a:t>
            </a:r>
          </a:p>
          <a:p>
            <a:endParaRPr lang="fr-FR" dirty="0" smtClean="0"/>
          </a:p>
          <a:p>
            <a:endParaRPr lang="en-US" dirty="0" smtClean="0"/>
          </a:p>
          <a:p>
            <a:pPr>
              <a:buNone/>
            </a:pPr>
            <a:endParaRPr lang="en-US" dirty="0" smtClean="0"/>
          </a:p>
        </p:txBody>
      </p:sp>
      <p:graphicFrame>
        <p:nvGraphicFramePr>
          <p:cNvPr id="6" name="Object 5"/>
          <p:cNvGraphicFramePr>
            <a:graphicFrameLocks noChangeAspect="1"/>
          </p:cNvGraphicFramePr>
          <p:nvPr/>
        </p:nvGraphicFramePr>
        <p:xfrm>
          <a:off x="510363" y="2362755"/>
          <a:ext cx="914400" cy="771525"/>
        </p:xfrm>
        <a:graphic>
          <a:graphicData uri="http://schemas.openxmlformats.org/presentationml/2006/ole">
            <p:oleObj spid="_x0000_s54278" name="Acrobat Document" showAsIcon="1" r:id="rId4" imgW="914400" imgH="768626" progId="AcroExch.Document.7">
              <p:embed/>
            </p:oleObj>
          </a:graphicData>
        </a:graphic>
      </p:graphicFrame>
    </p:spTree>
    <p:extLst>
      <p:ext uri="{BB962C8B-B14F-4D97-AF65-F5344CB8AC3E}">
        <p14:creationId xmlns="" xmlns:p14="http://schemas.microsoft.com/office/powerpoint/2010/main" val="928524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Picture 4"/>
          <p:cNvPicPr>
            <a:picLocks noChangeAspect="1"/>
          </p:cNvPicPr>
          <p:nvPr/>
        </p:nvPicPr>
        <p:blipFill>
          <a:blip r:embed="rId2" cstate="print"/>
          <a:stretch>
            <a:fillRect/>
          </a:stretch>
        </p:blipFill>
        <p:spPr>
          <a:xfrm>
            <a:off x="70556" y="261060"/>
            <a:ext cx="8946444" cy="5839911"/>
          </a:xfrm>
          <a:prstGeom prst="rect">
            <a:avLst/>
          </a:prstGeom>
        </p:spPr>
      </p:pic>
    </p:spTree>
    <p:extLst>
      <p:ext uri="{BB962C8B-B14F-4D97-AF65-F5344CB8AC3E}">
        <p14:creationId xmlns="" xmlns:p14="http://schemas.microsoft.com/office/powerpoint/2010/main" val="11594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Work 1 </a:t>
            </a:r>
            <a:endParaRPr lang="en-US" dirty="0"/>
          </a:p>
        </p:txBody>
      </p:sp>
      <p:sp>
        <p:nvSpPr>
          <p:cNvPr id="3" name="Content Placeholder 2"/>
          <p:cNvSpPr>
            <a:spLocks noGrp="1"/>
          </p:cNvSpPr>
          <p:nvPr>
            <p:ph idx="1"/>
          </p:nvPr>
        </p:nvSpPr>
        <p:spPr/>
        <p:txBody>
          <a:bodyPr/>
          <a:lstStyle/>
          <a:p>
            <a:pPr marL="0" indent="0">
              <a:buNone/>
            </a:pPr>
            <a:r>
              <a:rPr lang="en-US" sz="2000" b="1" dirty="0" smtClean="0"/>
              <a:t>Conduct 2 user interviews: </a:t>
            </a:r>
          </a:p>
          <a:p>
            <a:pPr marL="0" indent="0">
              <a:buNone/>
            </a:pPr>
            <a:r>
              <a:rPr lang="en-US" sz="1600" i="1" dirty="0" smtClean="0"/>
              <a:t>(at least one from global Grade A/B/C)</a:t>
            </a:r>
          </a:p>
          <a:p>
            <a:pPr marL="0" indent="0">
              <a:buNone/>
            </a:pPr>
            <a:r>
              <a:rPr lang="en-US" sz="1600" dirty="0" smtClean="0"/>
              <a:t>Take notes: Report back on insights: We are not consolidating the data. </a:t>
            </a:r>
          </a:p>
          <a:p>
            <a:endParaRPr lang="en-US" sz="1600" b="1" dirty="0"/>
          </a:p>
          <a:p>
            <a:pPr marL="342900" indent="-342900">
              <a:spcBef>
                <a:spcPts val="600"/>
              </a:spcBef>
              <a:buFont typeface="+mj-lt"/>
              <a:buAutoNum type="arabicPeriod"/>
            </a:pPr>
            <a:r>
              <a:rPr lang="en-US" sz="1600" b="1" dirty="0" smtClean="0"/>
              <a:t>How </a:t>
            </a:r>
            <a:r>
              <a:rPr lang="en-US" sz="1600" b="1" dirty="0"/>
              <a:t>do you keep yourself current and learn more about your role and the skills you need to continue to develop in your area of work? </a:t>
            </a:r>
            <a:r>
              <a:rPr lang="en-US" sz="1600" dirty="0"/>
              <a:t> (this is to set the context and the fact that the focus is learning) </a:t>
            </a:r>
          </a:p>
          <a:p>
            <a:pPr marL="342900" indent="-342900">
              <a:spcBef>
                <a:spcPts val="600"/>
              </a:spcBef>
              <a:buFont typeface="+mj-lt"/>
              <a:buAutoNum type="arabicPeriod"/>
            </a:pPr>
            <a:r>
              <a:rPr lang="en-US" sz="1600" b="1" dirty="0"/>
              <a:t>What are your top ‘go-to’ places for learning content: both within the company and outside?</a:t>
            </a:r>
            <a:r>
              <a:rPr lang="en-US" sz="1600" dirty="0"/>
              <a:t> (here we are checking sources to which our portal might need to connect to) </a:t>
            </a:r>
          </a:p>
          <a:p>
            <a:pPr marL="342900" indent="-342900">
              <a:spcBef>
                <a:spcPts val="600"/>
              </a:spcBef>
              <a:buFont typeface="+mj-lt"/>
              <a:buAutoNum type="arabicPeriod"/>
            </a:pPr>
            <a:r>
              <a:rPr lang="en-US" sz="1600" b="1" dirty="0"/>
              <a:t>How do you access these ‘go-to’ places? </a:t>
            </a:r>
            <a:r>
              <a:rPr lang="en-US" sz="1600" dirty="0"/>
              <a:t>(now we are leading them a bit to our main discussion point) </a:t>
            </a:r>
          </a:p>
          <a:p>
            <a:pPr marL="342900" indent="-342900">
              <a:spcBef>
                <a:spcPts val="600"/>
              </a:spcBef>
              <a:buFont typeface="+mj-lt"/>
              <a:buAutoNum type="arabicPeriod"/>
            </a:pPr>
            <a:r>
              <a:rPr lang="en-US" sz="1600" b="1" dirty="0"/>
              <a:t>We are planning to design a ‘one shop’ learning portal for </a:t>
            </a:r>
            <a:r>
              <a:rPr lang="en-US" sz="1600" b="1" dirty="0" err="1"/>
              <a:t>Capgemini</a:t>
            </a:r>
            <a:r>
              <a:rPr lang="en-US" sz="1600" b="1" dirty="0"/>
              <a:t>. What are your hopes for this portal?</a:t>
            </a:r>
            <a:r>
              <a:rPr lang="en-US" sz="1600" dirty="0"/>
              <a:t> (a straight question related to the issue at hand) </a:t>
            </a:r>
          </a:p>
          <a:p>
            <a:pPr marL="342900" indent="-342900">
              <a:spcBef>
                <a:spcPts val="600"/>
              </a:spcBef>
              <a:buFont typeface="+mj-lt"/>
              <a:buAutoNum type="arabicPeriod"/>
            </a:pPr>
            <a:r>
              <a:rPr lang="en-US" sz="1600" b="1" dirty="0"/>
              <a:t>And what are your fears?</a:t>
            </a:r>
            <a:r>
              <a:rPr lang="en-US" sz="1600" dirty="0"/>
              <a:t> (a straight question related to the issue at hand) </a:t>
            </a:r>
          </a:p>
          <a:p>
            <a:pPr>
              <a:spcBef>
                <a:spcPts val="600"/>
              </a:spcBef>
            </a:pPr>
            <a:endParaRPr lang="en-US" sz="1600" dirty="0"/>
          </a:p>
        </p:txBody>
      </p:sp>
    </p:spTree>
    <p:extLst>
      <p:ext uri="{BB962C8B-B14F-4D97-AF65-F5344CB8AC3E}">
        <p14:creationId xmlns="" xmlns:p14="http://schemas.microsoft.com/office/powerpoint/2010/main" val="100529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Work 2 </a:t>
            </a:r>
            <a:endParaRPr lang="en-US" dirty="0"/>
          </a:p>
        </p:txBody>
      </p:sp>
      <p:sp>
        <p:nvSpPr>
          <p:cNvPr id="3" name="Content Placeholder 2"/>
          <p:cNvSpPr>
            <a:spLocks noGrp="1"/>
          </p:cNvSpPr>
          <p:nvPr>
            <p:ph idx="1"/>
          </p:nvPr>
        </p:nvSpPr>
        <p:spPr/>
        <p:txBody>
          <a:bodyPr/>
          <a:lstStyle/>
          <a:p>
            <a:r>
              <a:rPr lang="en-US" sz="2000" dirty="0" smtClean="0"/>
              <a:t>What alignment do we need to do prior to the session?</a:t>
            </a:r>
          </a:p>
          <a:p>
            <a:r>
              <a:rPr lang="en-US" sz="2000" dirty="0" smtClean="0"/>
              <a:t>What evidence of ideas from elsewhere? </a:t>
            </a:r>
          </a:p>
          <a:p>
            <a:r>
              <a:rPr lang="en-US" sz="2000" dirty="0" smtClean="0"/>
              <a:t>Your notes on great ideas, thoughts, hopes, aspirations </a:t>
            </a:r>
            <a:r>
              <a:rPr lang="is-IS" sz="2000" dirty="0" smtClean="0"/>
              <a:t>…we will work through all that in the 4 days </a:t>
            </a:r>
            <a:endParaRPr lang="en-US" sz="2000" dirty="0" smtClean="0"/>
          </a:p>
          <a:p>
            <a:endParaRPr lang="en-US" sz="1600" dirty="0"/>
          </a:p>
        </p:txBody>
      </p:sp>
    </p:spTree>
    <p:extLst>
      <p:ext uri="{BB962C8B-B14F-4D97-AF65-F5344CB8AC3E}">
        <p14:creationId xmlns="" xmlns:p14="http://schemas.microsoft.com/office/powerpoint/2010/main" val="17654380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9C5FF-8ED8-43E3-A05F-D76E8D5A0E3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24EBCB3-8AC4-47D5-BB26-4D7AF93B7E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B67297DB-9CAB-4A43-AC1B-15B940B488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12295</TotalTime>
  <Words>583</Words>
  <Application>Microsoft Office PowerPoint</Application>
  <PresentationFormat>On-screen Show (4:3)</PresentationFormat>
  <Paragraphs>87</Paragraphs>
  <Slides>9</Slides>
  <Notes>0</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9</vt:i4>
      </vt:variant>
    </vt:vector>
  </HeadingPairs>
  <TitlesOfParts>
    <vt:vector size="14" baseType="lpstr">
      <vt:lpstr>University_Template</vt:lpstr>
      <vt:lpstr>Section Header</vt:lpstr>
      <vt:lpstr>1_Closing slides</vt:lpstr>
      <vt:lpstr>think-cell Slide</vt:lpstr>
      <vt:lpstr>Acrobat Document</vt:lpstr>
      <vt:lpstr>Employee Learning Portal  Design Sprint   28Nov -1Dec 2016  </vt:lpstr>
      <vt:lpstr>There is a clear need for an Employee Learning Portal </vt:lpstr>
      <vt:lpstr>We will use the Design Sprint process in this workshop</vt:lpstr>
      <vt:lpstr>4 clear deliverables from the Design Sprint using digital age learning principles</vt:lpstr>
      <vt:lpstr>Attendees </vt:lpstr>
      <vt:lpstr>Logistics </vt:lpstr>
      <vt:lpstr>Slide 7</vt:lpstr>
      <vt:lpstr>Pre Work 1 </vt:lpstr>
      <vt:lpstr>Pre Work 2 </vt:lpstr>
    </vt:vector>
  </TitlesOfParts>
  <Company>peoplebrands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“If you want to walk fast, walk alone.  If you want to walk far, walk together”</dc:title>
  <dc:creator>Charlotte Dewar</dc:creator>
  <cp:lastModifiedBy>shrsuman</cp:lastModifiedBy>
  <cp:revision>770</cp:revision>
  <dcterms:created xsi:type="dcterms:W3CDTF">2011-06-24T12:15:59Z</dcterms:created>
  <dcterms:modified xsi:type="dcterms:W3CDTF">2016-12-09T04:56:34Z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