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diagrams/layout2.xml" ContentType="application/vnd.openxmlformats-officedocument.drawingml.diagramLayout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Default Extension="sldx" ContentType="application/vnd.openxmlformats-officedocument.presentationml.slide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0" r:id="rId3"/>
  </p:sldMasterIdLst>
  <p:notesMasterIdLst>
    <p:notesMasterId r:id="rId21"/>
  </p:notesMasterIdLst>
  <p:sldIdLst>
    <p:sldId id="291" r:id="rId4"/>
    <p:sldId id="297" r:id="rId5"/>
    <p:sldId id="315" r:id="rId6"/>
    <p:sldId id="316" r:id="rId7"/>
    <p:sldId id="317" r:id="rId8"/>
    <p:sldId id="305" r:id="rId9"/>
    <p:sldId id="318" r:id="rId10"/>
    <p:sldId id="298" r:id="rId11"/>
    <p:sldId id="307" r:id="rId12"/>
    <p:sldId id="308" r:id="rId13"/>
    <p:sldId id="309" r:id="rId14"/>
    <p:sldId id="320" r:id="rId15"/>
    <p:sldId id="319" r:id="rId16"/>
    <p:sldId id="321" r:id="rId17"/>
    <p:sldId id="322" r:id="rId18"/>
    <p:sldId id="323" r:id="rId19"/>
    <p:sldId id="32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8F"/>
    <a:srgbClr val="FFD299"/>
    <a:srgbClr val="CCFF99"/>
    <a:srgbClr val="DBFFB7"/>
    <a:srgbClr val="33CC33"/>
    <a:srgbClr val="71DA54"/>
    <a:srgbClr val="9EE6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7" autoAdjust="0"/>
    <p:restoredTop sz="94684" autoAdjust="0"/>
  </p:normalViewPr>
  <p:slideViewPr>
    <p:cSldViewPr snapToGrid="0" snapToObjects="1">
      <p:cViewPr varScale="1">
        <p:scale>
          <a:sx n="69" d="100"/>
          <a:sy n="69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99C99-39BD-454E-9E0D-F04D999A83F2}" type="doc">
      <dgm:prSet loTypeId="urn:microsoft.com/office/officeart/2005/8/layout/list1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0D37FF6-0647-4819-8CB1-944ED3A53384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Group (Required)</a:t>
          </a:r>
          <a:endParaRPr lang="en-US" sz="1400" b="1" dirty="0">
            <a:solidFill>
              <a:schemeClr val="bg1"/>
            </a:solidFill>
          </a:endParaRPr>
        </a:p>
      </dgm:t>
    </dgm:pt>
    <dgm:pt modelId="{6A513F07-9C59-4EA7-AE25-7BCF47D26F14}" type="parTrans" cxnId="{97A00A8A-0986-4016-8075-C7D9115F0296}">
      <dgm:prSet/>
      <dgm:spPr/>
      <dgm:t>
        <a:bodyPr/>
        <a:lstStyle/>
        <a:p>
          <a:endParaRPr lang="en-US"/>
        </a:p>
      </dgm:t>
    </dgm:pt>
    <dgm:pt modelId="{D4E813FC-0424-40C1-874C-357430DED98B}" type="sibTrans" cxnId="{97A00A8A-0986-4016-8075-C7D9115F0296}">
      <dgm:prSet/>
      <dgm:spPr/>
      <dgm:t>
        <a:bodyPr/>
        <a:lstStyle/>
        <a:p>
          <a:endParaRPr lang="en-US"/>
        </a:p>
      </dgm:t>
    </dgm:pt>
    <dgm:pt modelId="{23A63C2B-D762-408A-BB54-C98EC84FBA48}">
      <dgm:prSet/>
      <dgm:spPr/>
      <dgm:t>
        <a:bodyPr/>
        <a:lstStyle/>
        <a:p>
          <a:pPr rtl="0"/>
          <a:r>
            <a:rPr lang="en-US" b="1" dirty="0" smtClean="0"/>
            <a:t>Kick-off</a:t>
          </a:r>
          <a:endParaRPr lang="en-US" b="1" dirty="0"/>
        </a:p>
      </dgm:t>
    </dgm:pt>
    <dgm:pt modelId="{C439EC6E-E868-4468-863F-2862B0F60AB0}" type="parTrans" cxnId="{4B2197DA-BF0C-485F-B6FE-9A8AB7D7CC43}">
      <dgm:prSet/>
      <dgm:spPr/>
      <dgm:t>
        <a:bodyPr/>
        <a:lstStyle/>
        <a:p>
          <a:endParaRPr lang="en-US"/>
        </a:p>
      </dgm:t>
    </dgm:pt>
    <dgm:pt modelId="{28DA236D-2FF7-48CF-BD8A-C04E6CB03B9A}" type="sibTrans" cxnId="{4B2197DA-BF0C-485F-B6FE-9A8AB7D7CC43}">
      <dgm:prSet/>
      <dgm:spPr/>
      <dgm:t>
        <a:bodyPr/>
        <a:lstStyle/>
        <a:p>
          <a:endParaRPr lang="en-US"/>
        </a:p>
      </dgm:t>
    </dgm:pt>
    <dgm:pt modelId="{7DE5F574-6276-4DBA-866E-277A555A9C49}">
      <dgm:prSet/>
      <dgm:spPr/>
      <dgm:t>
        <a:bodyPr/>
        <a:lstStyle/>
        <a:p>
          <a:pPr rtl="0"/>
          <a:r>
            <a:rPr lang="en-US" b="1" dirty="0" smtClean="0"/>
            <a:t>Virtual Sessions</a:t>
          </a:r>
          <a:endParaRPr lang="en-US" b="1" dirty="0"/>
        </a:p>
      </dgm:t>
    </dgm:pt>
    <dgm:pt modelId="{B7E61B7F-DD88-4E67-AB15-57EAFF6B2CCC}" type="parTrans" cxnId="{D7AF6526-E7C3-4CF5-848F-CE03490B0789}">
      <dgm:prSet/>
      <dgm:spPr/>
      <dgm:t>
        <a:bodyPr/>
        <a:lstStyle/>
        <a:p>
          <a:endParaRPr lang="en-US"/>
        </a:p>
      </dgm:t>
    </dgm:pt>
    <dgm:pt modelId="{CF3EC637-F103-4006-B622-EBADBFF8A2A4}" type="sibTrans" cxnId="{D7AF6526-E7C3-4CF5-848F-CE03490B0789}">
      <dgm:prSet/>
      <dgm:spPr/>
      <dgm:t>
        <a:bodyPr/>
        <a:lstStyle/>
        <a:p>
          <a:endParaRPr lang="en-US"/>
        </a:p>
      </dgm:t>
    </dgm:pt>
    <dgm:pt modelId="{95F47167-6FC5-4A65-B5B6-1C2424D99DD8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Individual (Required)</a:t>
          </a:r>
          <a:endParaRPr lang="en-US" sz="1400" b="1" dirty="0">
            <a:solidFill>
              <a:schemeClr val="bg1"/>
            </a:solidFill>
          </a:endParaRPr>
        </a:p>
      </dgm:t>
    </dgm:pt>
    <dgm:pt modelId="{912304B8-EF90-49E7-BF7F-DE3862CF2D08}" type="parTrans" cxnId="{46ED654B-0C2F-4780-AC3E-9F049B0C8C47}">
      <dgm:prSet/>
      <dgm:spPr/>
      <dgm:t>
        <a:bodyPr/>
        <a:lstStyle/>
        <a:p>
          <a:endParaRPr lang="en-US"/>
        </a:p>
      </dgm:t>
    </dgm:pt>
    <dgm:pt modelId="{69F388A8-51E5-4571-B3AA-F81D2DF2FF92}" type="sibTrans" cxnId="{46ED654B-0C2F-4780-AC3E-9F049B0C8C47}">
      <dgm:prSet/>
      <dgm:spPr/>
      <dgm:t>
        <a:bodyPr/>
        <a:lstStyle/>
        <a:p>
          <a:endParaRPr lang="en-US"/>
        </a:p>
      </dgm:t>
    </dgm:pt>
    <dgm:pt modelId="{4F4349A0-F507-43AB-962C-7BDCA695EA7B}">
      <dgm:prSet/>
      <dgm:spPr/>
      <dgm:t>
        <a:bodyPr/>
        <a:lstStyle/>
        <a:p>
          <a:pPr rtl="0"/>
          <a:r>
            <a:rPr lang="en-US" b="1" dirty="0" smtClean="0"/>
            <a:t>eLearning</a:t>
          </a:r>
          <a:endParaRPr lang="en-US" b="1" dirty="0"/>
        </a:p>
      </dgm:t>
    </dgm:pt>
    <dgm:pt modelId="{BA1CAD3C-BFEB-43E8-9DD4-4A388DD22E6B}" type="parTrans" cxnId="{48B88450-7916-4DE8-9A9E-6D7A3D1C2A5B}">
      <dgm:prSet/>
      <dgm:spPr/>
      <dgm:t>
        <a:bodyPr/>
        <a:lstStyle/>
        <a:p>
          <a:endParaRPr lang="en-US"/>
        </a:p>
      </dgm:t>
    </dgm:pt>
    <dgm:pt modelId="{EB8D578A-613E-457E-8362-A512D5905D4E}" type="sibTrans" cxnId="{48B88450-7916-4DE8-9A9E-6D7A3D1C2A5B}">
      <dgm:prSet/>
      <dgm:spPr/>
      <dgm:t>
        <a:bodyPr/>
        <a:lstStyle/>
        <a:p>
          <a:endParaRPr lang="en-US"/>
        </a:p>
      </dgm:t>
    </dgm:pt>
    <dgm:pt modelId="{8C9035D9-0314-435A-B989-81C74D64CA84}">
      <dgm:prSet/>
      <dgm:spPr/>
      <dgm:t>
        <a:bodyPr/>
        <a:lstStyle/>
        <a:p>
          <a:pPr rtl="0"/>
          <a:r>
            <a:rPr lang="en-US" b="1" dirty="0" smtClean="0"/>
            <a:t>Individual Assignments</a:t>
          </a:r>
          <a:endParaRPr lang="en-US" b="1" dirty="0"/>
        </a:p>
      </dgm:t>
    </dgm:pt>
    <dgm:pt modelId="{A852BD26-EF0A-4FD2-AB44-B347CC7CBFEB}" type="parTrans" cxnId="{856E67B5-5A4F-475F-AA15-AD39767D61DB}">
      <dgm:prSet/>
      <dgm:spPr/>
      <dgm:t>
        <a:bodyPr/>
        <a:lstStyle/>
        <a:p>
          <a:endParaRPr lang="en-US"/>
        </a:p>
      </dgm:t>
    </dgm:pt>
    <dgm:pt modelId="{11D7DC67-E16E-468E-91B6-96E43F3FBE97}" type="sibTrans" cxnId="{856E67B5-5A4F-475F-AA15-AD39767D61DB}">
      <dgm:prSet/>
      <dgm:spPr/>
      <dgm:t>
        <a:bodyPr/>
        <a:lstStyle/>
        <a:p>
          <a:endParaRPr lang="en-US"/>
        </a:p>
      </dgm:t>
    </dgm:pt>
    <dgm:pt modelId="{3532BDA9-8EFC-47BB-ABF2-CEC9D7A45FEF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Individual (Recommended)</a:t>
          </a:r>
          <a:endParaRPr lang="en-US" sz="1400" b="1" dirty="0">
            <a:solidFill>
              <a:schemeClr val="bg1"/>
            </a:solidFill>
          </a:endParaRPr>
        </a:p>
      </dgm:t>
    </dgm:pt>
    <dgm:pt modelId="{8592B1CB-3C7C-4071-A91D-B7C381107FD4}" type="parTrans" cxnId="{7849B694-1730-445E-B776-9866ACE41417}">
      <dgm:prSet/>
      <dgm:spPr/>
      <dgm:t>
        <a:bodyPr/>
        <a:lstStyle/>
        <a:p>
          <a:endParaRPr lang="en-US"/>
        </a:p>
      </dgm:t>
    </dgm:pt>
    <dgm:pt modelId="{C7876C18-69A3-4DEF-9CF7-46B16063FCC7}" type="sibTrans" cxnId="{7849B694-1730-445E-B776-9866ACE41417}">
      <dgm:prSet/>
      <dgm:spPr/>
      <dgm:t>
        <a:bodyPr/>
        <a:lstStyle/>
        <a:p>
          <a:endParaRPr lang="en-US"/>
        </a:p>
      </dgm:t>
    </dgm:pt>
    <dgm:pt modelId="{BB336DF4-6A65-41F2-BFB9-B5ECC1056F15}">
      <dgm:prSet/>
      <dgm:spPr/>
      <dgm:t>
        <a:bodyPr/>
        <a:lstStyle/>
        <a:p>
          <a:pPr rtl="0"/>
          <a:r>
            <a:rPr lang="en-US" b="1" dirty="0" smtClean="0"/>
            <a:t>OJT</a:t>
          </a:r>
          <a:endParaRPr lang="en-US" b="1" dirty="0"/>
        </a:p>
      </dgm:t>
    </dgm:pt>
    <dgm:pt modelId="{ABFE57FA-11D0-4031-BC02-C205F2EA9F96}" type="parTrans" cxnId="{67BD992B-A405-4DD6-94E1-D9F2A51A2A61}">
      <dgm:prSet/>
      <dgm:spPr/>
      <dgm:t>
        <a:bodyPr/>
        <a:lstStyle/>
        <a:p>
          <a:endParaRPr lang="en-US"/>
        </a:p>
      </dgm:t>
    </dgm:pt>
    <dgm:pt modelId="{3F68E1C4-4F0C-4F8F-82AF-7A536E461CCF}" type="sibTrans" cxnId="{67BD992B-A405-4DD6-94E1-D9F2A51A2A61}">
      <dgm:prSet/>
      <dgm:spPr/>
      <dgm:t>
        <a:bodyPr/>
        <a:lstStyle/>
        <a:p>
          <a:endParaRPr lang="en-US"/>
        </a:p>
      </dgm:t>
    </dgm:pt>
    <dgm:pt modelId="{4CFE08DA-5F8D-496A-8F86-1F1FC54D56D4}">
      <dgm:prSet/>
      <dgm:spPr/>
      <dgm:t>
        <a:bodyPr/>
        <a:lstStyle/>
        <a:p>
          <a:pPr rtl="0"/>
          <a:r>
            <a:rPr lang="en-US" b="1" dirty="0" smtClean="0"/>
            <a:t>Virtual Teamwork (Group Assignments)</a:t>
          </a:r>
          <a:endParaRPr lang="en-US" b="1" dirty="0"/>
        </a:p>
      </dgm:t>
    </dgm:pt>
    <dgm:pt modelId="{5AAD0CD5-29CA-4554-9698-A97ABC14E587}" type="parTrans" cxnId="{BA216DBE-C036-4377-AC27-7972AA5A1962}">
      <dgm:prSet/>
      <dgm:spPr/>
      <dgm:t>
        <a:bodyPr/>
        <a:lstStyle/>
        <a:p>
          <a:endParaRPr lang="en-US"/>
        </a:p>
      </dgm:t>
    </dgm:pt>
    <dgm:pt modelId="{6E5ACCFF-1AF3-4806-9F27-816F83D7D71E}" type="sibTrans" cxnId="{BA216DBE-C036-4377-AC27-7972AA5A1962}">
      <dgm:prSet/>
      <dgm:spPr/>
      <dgm:t>
        <a:bodyPr/>
        <a:lstStyle/>
        <a:p>
          <a:endParaRPr lang="en-US"/>
        </a:p>
      </dgm:t>
    </dgm:pt>
    <dgm:pt modelId="{757B6669-986C-4D1B-A95F-AF4349B109E0}">
      <dgm:prSet/>
      <dgm:spPr/>
      <dgm:t>
        <a:bodyPr/>
        <a:lstStyle/>
        <a:p>
          <a:pPr rtl="0"/>
          <a:r>
            <a:rPr lang="en-US" b="1" dirty="0" smtClean="0"/>
            <a:t>Self-study </a:t>
          </a:r>
          <a:endParaRPr lang="en-US" b="1" dirty="0"/>
        </a:p>
      </dgm:t>
    </dgm:pt>
    <dgm:pt modelId="{163FA19A-15BA-463B-990B-A12E80C11C6D}" type="parTrans" cxnId="{AD8E4F60-3D7A-4EFE-8FD1-7AD818DD0ED3}">
      <dgm:prSet/>
      <dgm:spPr/>
      <dgm:t>
        <a:bodyPr/>
        <a:lstStyle/>
        <a:p>
          <a:endParaRPr lang="en-US"/>
        </a:p>
      </dgm:t>
    </dgm:pt>
    <dgm:pt modelId="{9093FEF1-B731-431E-87C2-27E7C1A07D00}" type="sibTrans" cxnId="{AD8E4F60-3D7A-4EFE-8FD1-7AD818DD0ED3}">
      <dgm:prSet/>
      <dgm:spPr/>
      <dgm:t>
        <a:bodyPr/>
        <a:lstStyle/>
        <a:p>
          <a:endParaRPr lang="en-US"/>
        </a:p>
      </dgm:t>
    </dgm:pt>
    <dgm:pt modelId="{10E82A31-958D-4902-AA0F-356C011ED20E}">
      <dgm:prSet/>
      <dgm:spPr/>
      <dgm:t>
        <a:bodyPr/>
        <a:lstStyle/>
        <a:p>
          <a:pPr rtl="0"/>
          <a:r>
            <a:rPr lang="en-US" b="1" dirty="0" smtClean="0"/>
            <a:t>Virtual Coaching</a:t>
          </a:r>
          <a:endParaRPr lang="en-US" b="1" dirty="0"/>
        </a:p>
      </dgm:t>
    </dgm:pt>
    <dgm:pt modelId="{349B8026-3C54-4AD7-BDCE-19EFB2321FF2}" type="parTrans" cxnId="{AC805DC6-6A58-4867-AA1E-1185FA88AF5A}">
      <dgm:prSet/>
      <dgm:spPr/>
      <dgm:t>
        <a:bodyPr/>
        <a:lstStyle/>
        <a:p>
          <a:endParaRPr lang="en-US"/>
        </a:p>
      </dgm:t>
    </dgm:pt>
    <dgm:pt modelId="{E0220DE2-30E4-4AC3-8EAF-28357E9F8E17}" type="sibTrans" cxnId="{AC805DC6-6A58-4867-AA1E-1185FA88AF5A}">
      <dgm:prSet/>
      <dgm:spPr/>
      <dgm:t>
        <a:bodyPr/>
        <a:lstStyle/>
        <a:p>
          <a:endParaRPr lang="en-US"/>
        </a:p>
      </dgm:t>
    </dgm:pt>
    <dgm:pt modelId="{1DAD0DCC-3221-46CE-83ED-C1A74262228A}">
      <dgm:prSet/>
      <dgm:spPr/>
      <dgm:t>
        <a:bodyPr/>
        <a:lstStyle/>
        <a:p>
          <a:pPr rtl="0"/>
          <a:r>
            <a:rPr lang="en-US" b="1" dirty="0" smtClean="0"/>
            <a:t>Closing Session</a:t>
          </a:r>
          <a:endParaRPr lang="en-US" b="1" dirty="0"/>
        </a:p>
      </dgm:t>
    </dgm:pt>
    <dgm:pt modelId="{DE969891-3DA3-4226-875F-11998813F142}" type="parTrans" cxnId="{D3014C93-18D9-4D7D-BCCF-7313B74E0EEA}">
      <dgm:prSet/>
      <dgm:spPr/>
      <dgm:t>
        <a:bodyPr/>
        <a:lstStyle/>
        <a:p>
          <a:endParaRPr lang="en-US"/>
        </a:p>
      </dgm:t>
    </dgm:pt>
    <dgm:pt modelId="{41EC3E96-E339-4F92-811B-2E6C337B26FE}" type="sibTrans" cxnId="{D3014C93-18D9-4D7D-BCCF-7313B74E0EEA}">
      <dgm:prSet/>
      <dgm:spPr/>
      <dgm:t>
        <a:bodyPr/>
        <a:lstStyle/>
        <a:p>
          <a:endParaRPr lang="en-US"/>
        </a:p>
      </dgm:t>
    </dgm:pt>
    <dgm:pt modelId="{1BF28EB1-52CA-4D11-8494-8F4A6E0B1BAC}" type="pres">
      <dgm:prSet presAssocID="{2C599C99-39BD-454E-9E0D-F04D999A83F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5B8D21-4731-4C47-AA85-5D7D651BBE81}" type="pres">
      <dgm:prSet presAssocID="{00D37FF6-0647-4819-8CB1-944ED3A53384}" presName="parentLin" presStyleCnt="0"/>
      <dgm:spPr/>
      <dgm:t>
        <a:bodyPr/>
        <a:lstStyle/>
        <a:p>
          <a:endParaRPr lang="en-US"/>
        </a:p>
      </dgm:t>
    </dgm:pt>
    <dgm:pt modelId="{52AB2E5A-C63D-4372-9B72-08C3E85F86ED}" type="pres">
      <dgm:prSet presAssocID="{00D37FF6-0647-4819-8CB1-944ED3A5338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62550ED-036A-41CF-8370-06D5B632930F}" type="pres">
      <dgm:prSet presAssocID="{00D37FF6-0647-4819-8CB1-944ED3A5338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915A9-AB2F-4A86-AB40-761CC73E3CBD}" type="pres">
      <dgm:prSet presAssocID="{00D37FF6-0647-4819-8CB1-944ED3A53384}" presName="negativeSpace" presStyleCnt="0"/>
      <dgm:spPr/>
      <dgm:t>
        <a:bodyPr/>
        <a:lstStyle/>
        <a:p>
          <a:endParaRPr lang="en-US"/>
        </a:p>
      </dgm:t>
    </dgm:pt>
    <dgm:pt modelId="{8B29F6FA-2459-4CA9-A2FD-FF184A06B6EC}" type="pres">
      <dgm:prSet presAssocID="{00D37FF6-0647-4819-8CB1-944ED3A53384}" presName="childText" presStyleLbl="conFgAcc1" presStyleIdx="0" presStyleCnt="3" custLinFactNeighborX="-3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BDAEA-0DCF-4C01-989D-6B80D9CF9DDC}" type="pres">
      <dgm:prSet presAssocID="{D4E813FC-0424-40C1-874C-357430DED98B}" presName="spaceBetweenRectangles" presStyleCnt="0"/>
      <dgm:spPr/>
      <dgm:t>
        <a:bodyPr/>
        <a:lstStyle/>
        <a:p>
          <a:endParaRPr lang="en-US"/>
        </a:p>
      </dgm:t>
    </dgm:pt>
    <dgm:pt modelId="{8B68A756-040C-4665-A014-D3BDD308CE10}" type="pres">
      <dgm:prSet presAssocID="{95F47167-6FC5-4A65-B5B6-1C2424D99DD8}" presName="parentLin" presStyleCnt="0"/>
      <dgm:spPr/>
      <dgm:t>
        <a:bodyPr/>
        <a:lstStyle/>
        <a:p>
          <a:endParaRPr lang="en-US"/>
        </a:p>
      </dgm:t>
    </dgm:pt>
    <dgm:pt modelId="{27CA3621-C391-4B20-80D7-E7244ACE315B}" type="pres">
      <dgm:prSet presAssocID="{95F47167-6FC5-4A65-B5B6-1C2424D99DD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8E709E0-0811-4C05-8DAA-BAB35B97967E}" type="pres">
      <dgm:prSet presAssocID="{95F47167-6FC5-4A65-B5B6-1C2424D99D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B5EEE-FB81-4410-A0D1-20DA02572820}" type="pres">
      <dgm:prSet presAssocID="{95F47167-6FC5-4A65-B5B6-1C2424D99DD8}" presName="negativeSpace" presStyleCnt="0"/>
      <dgm:spPr/>
      <dgm:t>
        <a:bodyPr/>
        <a:lstStyle/>
        <a:p>
          <a:endParaRPr lang="en-US"/>
        </a:p>
      </dgm:t>
    </dgm:pt>
    <dgm:pt modelId="{4C42C17D-C7C4-4471-9039-33BD44BD5206}" type="pres">
      <dgm:prSet presAssocID="{95F47167-6FC5-4A65-B5B6-1C2424D99DD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E37C1-1725-4BB9-9229-6867A73BD0E6}" type="pres">
      <dgm:prSet presAssocID="{69F388A8-51E5-4571-B3AA-F81D2DF2FF92}" presName="spaceBetweenRectangles" presStyleCnt="0"/>
      <dgm:spPr/>
      <dgm:t>
        <a:bodyPr/>
        <a:lstStyle/>
        <a:p>
          <a:endParaRPr lang="en-US"/>
        </a:p>
      </dgm:t>
    </dgm:pt>
    <dgm:pt modelId="{3D1D263D-B3E5-4225-A354-81959E22C613}" type="pres">
      <dgm:prSet presAssocID="{3532BDA9-8EFC-47BB-ABF2-CEC9D7A45FEF}" presName="parentLin" presStyleCnt="0"/>
      <dgm:spPr/>
      <dgm:t>
        <a:bodyPr/>
        <a:lstStyle/>
        <a:p>
          <a:endParaRPr lang="en-US"/>
        </a:p>
      </dgm:t>
    </dgm:pt>
    <dgm:pt modelId="{57731DFB-A996-4821-A6FA-442E9DEA6366}" type="pres">
      <dgm:prSet presAssocID="{3532BDA9-8EFC-47BB-ABF2-CEC9D7A45FE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20DD80A-6CAC-4B9A-9ADA-88B2B6A23452}" type="pres">
      <dgm:prSet presAssocID="{3532BDA9-8EFC-47BB-ABF2-CEC9D7A45FE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F1D76-9B6B-4F36-BE45-66B96A1C1235}" type="pres">
      <dgm:prSet presAssocID="{3532BDA9-8EFC-47BB-ABF2-CEC9D7A45FEF}" presName="negativeSpace" presStyleCnt="0"/>
      <dgm:spPr/>
      <dgm:t>
        <a:bodyPr/>
        <a:lstStyle/>
        <a:p>
          <a:endParaRPr lang="en-US"/>
        </a:p>
      </dgm:t>
    </dgm:pt>
    <dgm:pt modelId="{E17CF243-EA70-4CBE-A1B1-04EF166B3456}" type="pres">
      <dgm:prSet presAssocID="{3532BDA9-8EFC-47BB-ABF2-CEC9D7A45FE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BF303-132B-4734-AC8E-514BA73E9104}" type="presOf" srcId="{1DAD0DCC-3221-46CE-83ED-C1A74262228A}" destId="{8B29F6FA-2459-4CA9-A2FD-FF184A06B6EC}" srcOrd="0" destOrd="3" presId="urn:microsoft.com/office/officeart/2005/8/layout/list1"/>
    <dgm:cxn modelId="{874B5AEA-56D9-48BA-84D5-8EE1A7EC0966}" type="presOf" srcId="{3532BDA9-8EFC-47BB-ABF2-CEC9D7A45FEF}" destId="{57731DFB-A996-4821-A6FA-442E9DEA6366}" srcOrd="0" destOrd="0" presId="urn:microsoft.com/office/officeart/2005/8/layout/list1"/>
    <dgm:cxn modelId="{6253ECF7-E6B2-4195-B282-9FACAA236A4B}" type="presOf" srcId="{2C599C99-39BD-454E-9E0D-F04D999A83F2}" destId="{1BF28EB1-52CA-4D11-8494-8F4A6E0B1BAC}" srcOrd="0" destOrd="0" presId="urn:microsoft.com/office/officeart/2005/8/layout/list1"/>
    <dgm:cxn modelId="{67BD992B-A405-4DD6-94E1-D9F2A51A2A61}" srcId="{3532BDA9-8EFC-47BB-ABF2-CEC9D7A45FEF}" destId="{BB336DF4-6A65-41F2-BFB9-B5ECC1056F15}" srcOrd="0" destOrd="0" parTransId="{ABFE57FA-11D0-4031-BC02-C205F2EA9F96}" sibTransId="{3F68E1C4-4F0C-4F8F-82AF-7A536E461CCF}"/>
    <dgm:cxn modelId="{97A00A8A-0986-4016-8075-C7D9115F0296}" srcId="{2C599C99-39BD-454E-9E0D-F04D999A83F2}" destId="{00D37FF6-0647-4819-8CB1-944ED3A53384}" srcOrd="0" destOrd="0" parTransId="{6A513F07-9C59-4EA7-AE25-7BCF47D26F14}" sibTransId="{D4E813FC-0424-40C1-874C-357430DED98B}"/>
    <dgm:cxn modelId="{888F0AD0-45E1-4705-BFBE-E83CEC6314CA}" type="presOf" srcId="{3532BDA9-8EFC-47BB-ABF2-CEC9D7A45FEF}" destId="{A20DD80A-6CAC-4B9A-9ADA-88B2B6A23452}" srcOrd="1" destOrd="0" presId="urn:microsoft.com/office/officeart/2005/8/layout/list1"/>
    <dgm:cxn modelId="{4B2197DA-BF0C-485F-B6FE-9A8AB7D7CC43}" srcId="{00D37FF6-0647-4819-8CB1-944ED3A53384}" destId="{23A63C2B-D762-408A-BB54-C98EC84FBA48}" srcOrd="0" destOrd="0" parTransId="{C439EC6E-E868-4468-863F-2862B0F60AB0}" sibTransId="{28DA236D-2FF7-48CF-BD8A-C04E6CB03B9A}"/>
    <dgm:cxn modelId="{8585C692-CF2B-4620-90B7-81DF0542D8BA}" type="presOf" srcId="{00D37FF6-0647-4819-8CB1-944ED3A53384}" destId="{362550ED-036A-41CF-8370-06D5B632930F}" srcOrd="1" destOrd="0" presId="urn:microsoft.com/office/officeart/2005/8/layout/list1"/>
    <dgm:cxn modelId="{D3014C93-18D9-4D7D-BCCF-7313B74E0EEA}" srcId="{00D37FF6-0647-4819-8CB1-944ED3A53384}" destId="{1DAD0DCC-3221-46CE-83ED-C1A74262228A}" srcOrd="3" destOrd="0" parTransId="{DE969891-3DA3-4226-875F-11998813F142}" sibTransId="{41EC3E96-E339-4F92-811B-2E6C337B26FE}"/>
    <dgm:cxn modelId="{BA216DBE-C036-4377-AC27-7972AA5A1962}" srcId="{00D37FF6-0647-4819-8CB1-944ED3A53384}" destId="{4CFE08DA-5F8D-496A-8F86-1F1FC54D56D4}" srcOrd="2" destOrd="0" parTransId="{5AAD0CD5-29CA-4554-9698-A97ABC14E587}" sibTransId="{6E5ACCFF-1AF3-4806-9F27-816F83D7D71E}"/>
    <dgm:cxn modelId="{B67A76BA-FEBA-4575-8A39-255D970BCFDE}" type="presOf" srcId="{8C9035D9-0314-435A-B989-81C74D64CA84}" destId="{4C42C17D-C7C4-4471-9039-33BD44BD5206}" srcOrd="0" destOrd="1" presId="urn:microsoft.com/office/officeart/2005/8/layout/list1"/>
    <dgm:cxn modelId="{48B88450-7916-4DE8-9A9E-6D7A3D1C2A5B}" srcId="{95F47167-6FC5-4A65-B5B6-1C2424D99DD8}" destId="{4F4349A0-F507-43AB-962C-7BDCA695EA7B}" srcOrd="0" destOrd="0" parTransId="{BA1CAD3C-BFEB-43E8-9DD4-4A388DD22E6B}" sibTransId="{EB8D578A-613E-457E-8362-A512D5905D4E}"/>
    <dgm:cxn modelId="{7849B694-1730-445E-B776-9866ACE41417}" srcId="{2C599C99-39BD-454E-9E0D-F04D999A83F2}" destId="{3532BDA9-8EFC-47BB-ABF2-CEC9D7A45FEF}" srcOrd="2" destOrd="0" parTransId="{8592B1CB-3C7C-4071-A91D-B7C381107FD4}" sibTransId="{C7876C18-69A3-4DEF-9CF7-46B16063FCC7}"/>
    <dgm:cxn modelId="{4906D7CE-4371-4140-B09C-BC38BCFD619C}" type="presOf" srcId="{95F47167-6FC5-4A65-B5B6-1C2424D99DD8}" destId="{27CA3621-C391-4B20-80D7-E7244ACE315B}" srcOrd="0" destOrd="0" presId="urn:microsoft.com/office/officeart/2005/8/layout/list1"/>
    <dgm:cxn modelId="{CE4175E4-02C7-4D6B-8E0A-322B34B362F2}" type="presOf" srcId="{4F4349A0-F507-43AB-962C-7BDCA695EA7B}" destId="{4C42C17D-C7C4-4471-9039-33BD44BD5206}" srcOrd="0" destOrd="0" presId="urn:microsoft.com/office/officeart/2005/8/layout/list1"/>
    <dgm:cxn modelId="{8DB871F8-D73D-4193-AE12-99FCEE7D320C}" type="presOf" srcId="{00D37FF6-0647-4819-8CB1-944ED3A53384}" destId="{52AB2E5A-C63D-4372-9B72-08C3E85F86ED}" srcOrd="0" destOrd="0" presId="urn:microsoft.com/office/officeart/2005/8/layout/list1"/>
    <dgm:cxn modelId="{856E67B5-5A4F-475F-AA15-AD39767D61DB}" srcId="{95F47167-6FC5-4A65-B5B6-1C2424D99DD8}" destId="{8C9035D9-0314-435A-B989-81C74D64CA84}" srcOrd="1" destOrd="0" parTransId="{A852BD26-EF0A-4FD2-AB44-B347CC7CBFEB}" sibTransId="{11D7DC67-E16E-468E-91B6-96E43F3FBE97}"/>
    <dgm:cxn modelId="{8B425C20-28D6-40D8-9066-82C48B829711}" type="presOf" srcId="{757B6669-986C-4D1B-A95F-AF4349B109E0}" destId="{E17CF243-EA70-4CBE-A1B1-04EF166B3456}" srcOrd="0" destOrd="2" presId="urn:microsoft.com/office/officeart/2005/8/layout/list1"/>
    <dgm:cxn modelId="{6DD8E711-C049-48DA-9EAF-FAA92E0CDECC}" type="presOf" srcId="{23A63C2B-D762-408A-BB54-C98EC84FBA48}" destId="{8B29F6FA-2459-4CA9-A2FD-FF184A06B6EC}" srcOrd="0" destOrd="0" presId="urn:microsoft.com/office/officeart/2005/8/layout/list1"/>
    <dgm:cxn modelId="{7FDB1F40-7243-44D7-90A9-2502220516AB}" type="presOf" srcId="{BB336DF4-6A65-41F2-BFB9-B5ECC1056F15}" destId="{E17CF243-EA70-4CBE-A1B1-04EF166B3456}" srcOrd="0" destOrd="0" presId="urn:microsoft.com/office/officeart/2005/8/layout/list1"/>
    <dgm:cxn modelId="{AC805DC6-6A58-4867-AA1E-1185FA88AF5A}" srcId="{3532BDA9-8EFC-47BB-ABF2-CEC9D7A45FEF}" destId="{10E82A31-958D-4902-AA0F-356C011ED20E}" srcOrd="1" destOrd="0" parTransId="{349B8026-3C54-4AD7-BDCE-19EFB2321FF2}" sibTransId="{E0220DE2-30E4-4AC3-8EAF-28357E9F8E17}"/>
    <dgm:cxn modelId="{87AC1ADB-4C49-4988-83F4-74A74740E854}" type="presOf" srcId="{7DE5F574-6276-4DBA-866E-277A555A9C49}" destId="{8B29F6FA-2459-4CA9-A2FD-FF184A06B6EC}" srcOrd="0" destOrd="1" presId="urn:microsoft.com/office/officeart/2005/8/layout/list1"/>
    <dgm:cxn modelId="{AD8E4F60-3D7A-4EFE-8FD1-7AD818DD0ED3}" srcId="{3532BDA9-8EFC-47BB-ABF2-CEC9D7A45FEF}" destId="{757B6669-986C-4D1B-A95F-AF4349B109E0}" srcOrd="2" destOrd="0" parTransId="{163FA19A-15BA-463B-990B-A12E80C11C6D}" sibTransId="{9093FEF1-B731-431E-87C2-27E7C1A07D00}"/>
    <dgm:cxn modelId="{CEFE8556-7DC4-4AAA-8A68-C6A6C9B5A55D}" type="presOf" srcId="{4CFE08DA-5F8D-496A-8F86-1F1FC54D56D4}" destId="{8B29F6FA-2459-4CA9-A2FD-FF184A06B6EC}" srcOrd="0" destOrd="2" presId="urn:microsoft.com/office/officeart/2005/8/layout/list1"/>
    <dgm:cxn modelId="{46ED654B-0C2F-4780-AC3E-9F049B0C8C47}" srcId="{2C599C99-39BD-454E-9E0D-F04D999A83F2}" destId="{95F47167-6FC5-4A65-B5B6-1C2424D99DD8}" srcOrd="1" destOrd="0" parTransId="{912304B8-EF90-49E7-BF7F-DE3862CF2D08}" sibTransId="{69F388A8-51E5-4571-B3AA-F81D2DF2FF92}"/>
    <dgm:cxn modelId="{D7AF6526-E7C3-4CF5-848F-CE03490B0789}" srcId="{00D37FF6-0647-4819-8CB1-944ED3A53384}" destId="{7DE5F574-6276-4DBA-866E-277A555A9C49}" srcOrd="1" destOrd="0" parTransId="{B7E61B7F-DD88-4E67-AB15-57EAFF6B2CCC}" sibTransId="{CF3EC637-F103-4006-B622-EBADBFF8A2A4}"/>
    <dgm:cxn modelId="{AA761625-0C67-4D11-BC37-F480305812D1}" type="presOf" srcId="{10E82A31-958D-4902-AA0F-356C011ED20E}" destId="{E17CF243-EA70-4CBE-A1B1-04EF166B3456}" srcOrd="0" destOrd="1" presId="urn:microsoft.com/office/officeart/2005/8/layout/list1"/>
    <dgm:cxn modelId="{90ED83C6-4CD8-4E8F-9884-59E41B1FE869}" type="presOf" srcId="{95F47167-6FC5-4A65-B5B6-1C2424D99DD8}" destId="{08E709E0-0811-4C05-8DAA-BAB35B97967E}" srcOrd="1" destOrd="0" presId="urn:microsoft.com/office/officeart/2005/8/layout/list1"/>
    <dgm:cxn modelId="{75F58DA1-965A-465D-9A14-BA6CBCB0981B}" type="presParOf" srcId="{1BF28EB1-52CA-4D11-8494-8F4A6E0B1BAC}" destId="{FE5B8D21-4731-4C47-AA85-5D7D651BBE81}" srcOrd="0" destOrd="0" presId="urn:microsoft.com/office/officeart/2005/8/layout/list1"/>
    <dgm:cxn modelId="{4D038435-C55E-4503-A2B9-DF23B5C06800}" type="presParOf" srcId="{FE5B8D21-4731-4C47-AA85-5D7D651BBE81}" destId="{52AB2E5A-C63D-4372-9B72-08C3E85F86ED}" srcOrd="0" destOrd="0" presId="urn:microsoft.com/office/officeart/2005/8/layout/list1"/>
    <dgm:cxn modelId="{4F235096-3A51-41FD-A6ED-011DEECD3EDE}" type="presParOf" srcId="{FE5B8D21-4731-4C47-AA85-5D7D651BBE81}" destId="{362550ED-036A-41CF-8370-06D5B632930F}" srcOrd="1" destOrd="0" presId="urn:microsoft.com/office/officeart/2005/8/layout/list1"/>
    <dgm:cxn modelId="{86E652C9-9CCD-47B3-9058-B5139548F4FB}" type="presParOf" srcId="{1BF28EB1-52CA-4D11-8494-8F4A6E0B1BAC}" destId="{FBC915A9-AB2F-4A86-AB40-761CC73E3CBD}" srcOrd="1" destOrd="0" presId="urn:microsoft.com/office/officeart/2005/8/layout/list1"/>
    <dgm:cxn modelId="{53ABAB6D-3CF3-4249-B1D6-E512FA35856B}" type="presParOf" srcId="{1BF28EB1-52CA-4D11-8494-8F4A6E0B1BAC}" destId="{8B29F6FA-2459-4CA9-A2FD-FF184A06B6EC}" srcOrd="2" destOrd="0" presId="urn:microsoft.com/office/officeart/2005/8/layout/list1"/>
    <dgm:cxn modelId="{AB905177-19E7-4F1A-BC44-22A133CB5F56}" type="presParOf" srcId="{1BF28EB1-52CA-4D11-8494-8F4A6E0B1BAC}" destId="{E92BDAEA-0DCF-4C01-989D-6B80D9CF9DDC}" srcOrd="3" destOrd="0" presId="urn:microsoft.com/office/officeart/2005/8/layout/list1"/>
    <dgm:cxn modelId="{379DF902-4AA5-416E-8357-DA72E4507696}" type="presParOf" srcId="{1BF28EB1-52CA-4D11-8494-8F4A6E0B1BAC}" destId="{8B68A756-040C-4665-A014-D3BDD308CE10}" srcOrd="4" destOrd="0" presId="urn:microsoft.com/office/officeart/2005/8/layout/list1"/>
    <dgm:cxn modelId="{09A32F5F-74E2-44DC-BF19-1F653B14760F}" type="presParOf" srcId="{8B68A756-040C-4665-A014-D3BDD308CE10}" destId="{27CA3621-C391-4B20-80D7-E7244ACE315B}" srcOrd="0" destOrd="0" presId="urn:microsoft.com/office/officeart/2005/8/layout/list1"/>
    <dgm:cxn modelId="{40B0A016-0E8E-4C2F-B407-C6C1612EF2EC}" type="presParOf" srcId="{8B68A756-040C-4665-A014-D3BDD308CE10}" destId="{08E709E0-0811-4C05-8DAA-BAB35B97967E}" srcOrd="1" destOrd="0" presId="urn:microsoft.com/office/officeart/2005/8/layout/list1"/>
    <dgm:cxn modelId="{55B50192-0D8D-41BA-B3CE-2E0D4A244A74}" type="presParOf" srcId="{1BF28EB1-52CA-4D11-8494-8F4A6E0B1BAC}" destId="{781B5EEE-FB81-4410-A0D1-20DA02572820}" srcOrd="5" destOrd="0" presId="urn:microsoft.com/office/officeart/2005/8/layout/list1"/>
    <dgm:cxn modelId="{7AAB3E9B-7582-4020-91E8-963CC6D5AB7C}" type="presParOf" srcId="{1BF28EB1-52CA-4D11-8494-8F4A6E0B1BAC}" destId="{4C42C17D-C7C4-4471-9039-33BD44BD5206}" srcOrd="6" destOrd="0" presId="urn:microsoft.com/office/officeart/2005/8/layout/list1"/>
    <dgm:cxn modelId="{CC6D0F89-0148-4807-B29D-EC79B42FBC8E}" type="presParOf" srcId="{1BF28EB1-52CA-4D11-8494-8F4A6E0B1BAC}" destId="{661E37C1-1725-4BB9-9229-6867A73BD0E6}" srcOrd="7" destOrd="0" presId="urn:microsoft.com/office/officeart/2005/8/layout/list1"/>
    <dgm:cxn modelId="{4AAFF9A7-A2F1-49ED-BBD6-4FFB96B7AD3B}" type="presParOf" srcId="{1BF28EB1-52CA-4D11-8494-8F4A6E0B1BAC}" destId="{3D1D263D-B3E5-4225-A354-81959E22C613}" srcOrd="8" destOrd="0" presId="urn:microsoft.com/office/officeart/2005/8/layout/list1"/>
    <dgm:cxn modelId="{064F310C-8DDF-489D-826C-719D2A9A4C2D}" type="presParOf" srcId="{3D1D263D-B3E5-4225-A354-81959E22C613}" destId="{57731DFB-A996-4821-A6FA-442E9DEA6366}" srcOrd="0" destOrd="0" presId="urn:microsoft.com/office/officeart/2005/8/layout/list1"/>
    <dgm:cxn modelId="{0E93BB12-F0B5-4119-B645-5EBD1FCEC45E}" type="presParOf" srcId="{3D1D263D-B3E5-4225-A354-81959E22C613}" destId="{A20DD80A-6CAC-4B9A-9ADA-88B2B6A23452}" srcOrd="1" destOrd="0" presId="urn:microsoft.com/office/officeart/2005/8/layout/list1"/>
    <dgm:cxn modelId="{3E0195A4-09B1-4A36-BB32-2FEBB0A6B45A}" type="presParOf" srcId="{1BF28EB1-52CA-4D11-8494-8F4A6E0B1BAC}" destId="{826F1D76-9B6B-4F36-BE45-66B96A1C1235}" srcOrd="9" destOrd="0" presId="urn:microsoft.com/office/officeart/2005/8/layout/list1"/>
    <dgm:cxn modelId="{486001A7-B4F6-4A4B-8CDD-B0C71ED99FCA}" type="presParOf" srcId="{1BF28EB1-52CA-4D11-8494-8F4A6E0B1BAC}" destId="{E17CF243-EA70-4CBE-A1B1-04EF166B34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06D8F-0749-4DDC-BDF4-2A902A27DC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E258C-DA7F-4239-B6EE-9D3CB38AC3DF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Existing </a:t>
          </a:r>
          <a:r>
            <a:rPr lang="en-US" sz="1400" b="1" dirty="0" err="1" smtClean="0">
              <a:solidFill>
                <a:schemeClr val="bg1"/>
              </a:solidFill>
            </a:rPr>
            <a:t>Capgemini</a:t>
          </a:r>
          <a:r>
            <a:rPr lang="en-US" sz="1400" b="1" dirty="0" smtClean="0">
              <a:solidFill>
                <a:schemeClr val="bg1"/>
              </a:solidFill>
            </a:rPr>
            <a:t> PMI Training</a:t>
          </a:r>
          <a:endParaRPr lang="en-US" sz="1400" b="1" dirty="0">
            <a:solidFill>
              <a:schemeClr val="bg1"/>
            </a:solidFill>
          </a:endParaRPr>
        </a:p>
      </dgm:t>
    </dgm:pt>
    <dgm:pt modelId="{933BC823-2C57-4104-8BAC-58A46E8B9F5B}" type="parTrans" cxnId="{AF24E23F-EB62-4D04-B812-466E7FE43356}">
      <dgm:prSet/>
      <dgm:spPr/>
      <dgm:t>
        <a:bodyPr/>
        <a:lstStyle/>
        <a:p>
          <a:endParaRPr lang="en-US"/>
        </a:p>
      </dgm:t>
    </dgm:pt>
    <dgm:pt modelId="{9D176ABE-3684-4F0D-A588-A2FE62F71884}" type="sibTrans" cxnId="{AF24E23F-EB62-4D04-B812-466E7FE43356}">
      <dgm:prSet/>
      <dgm:spPr/>
      <dgm:t>
        <a:bodyPr/>
        <a:lstStyle/>
        <a:p>
          <a:endParaRPr lang="en-US"/>
        </a:p>
      </dgm:t>
    </dgm:pt>
    <dgm:pt modelId="{46F35133-2ABA-4922-B949-B7188D7EFA0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0" indent="-228600" rtl="0"/>
          <a:r>
            <a:rPr lang="en-US" b="1" dirty="0" smtClean="0"/>
            <a:t>Background</a:t>
          </a:r>
          <a:endParaRPr lang="en-US" b="1" dirty="0"/>
        </a:p>
      </dgm:t>
    </dgm:pt>
    <dgm:pt modelId="{59D9CE0A-C722-4667-988D-F93563F25B53}" type="parTrans" cxnId="{B36F477B-4676-4034-8E5C-3550B3821319}">
      <dgm:prSet/>
      <dgm:spPr/>
      <dgm:t>
        <a:bodyPr/>
        <a:lstStyle/>
        <a:p>
          <a:endParaRPr lang="en-US"/>
        </a:p>
      </dgm:t>
    </dgm:pt>
    <dgm:pt modelId="{27918FEF-2704-46D7-B30B-0B262F2BA6A6}" type="sibTrans" cxnId="{B36F477B-4676-4034-8E5C-3550B3821319}">
      <dgm:prSet/>
      <dgm:spPr/>
      <dgm:t>
        <a:bodyPr/>
        <a:lstStyle/>
        <a:p>
          <a:endParaRPr lang="en-US"/>
        </a:p>
      </dgm:t>
    </dgm:pt>
    <dgm:pt modelId="{4FB0209F-F85D-465F-986F-38ECE478E30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More than 3 years of in-house Experience is built into the material and the course</a:t>
          </a:r>
          <a:endParaRPr lang="en-US" dirty="0"/>
        </a:p>
      </dgm:t>
    </dgm:pt>
    <dgm:pt modelId="{891CE099-B1EF-495C-97AC-34780371A733}" type="parTrans" cxnId="{E560EE91-22D8-4ADF-A2D1-FAB1DCDB9980}">
      <dgm:prSet/>
      <dgm:spPr/>
      <dgm:t>
        <a:bodyPr/>
        <a:lstStyle/>
        <a:p>
          <a:endParaRPr lang="en-US"/>
        </a:p>
      </dgm:t>
    </dgm:pt>
    <dgm:pt modelId="{08CF8AD0-CDB5-49EE-8A83-F81DDE1D13C1}" type="sibTrans" cxnId="{E560EE91-22D8-4ADF-A2D1-FAB1DCDB9980}">
      <dgm:prSet/>
      <dgm:spPr/>
      <dgm:t>
        <a:bodyPr/>
        <a:lstStyle/>
        <a:p>
          <a:endParaRPr lang="en-US"/>
        </a:p>
      </dgm:t>
    </dgm:pt>
    <dgm:pt modelId="{221E51C8-8C46-4730-92CF-A51481282F7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PMI REP (Registered Education Provider) Status guarantees quality as well as necessary contact hours for the exam and PDUs for the trainers </a:t>
          </a:r>
          <a:endParaRPr lang="en-US" dirty="0"/>
        </a:p>
      </dgm:t>
    </dgm:pt>
    <dgm:pt modelId="{06E1503A-355C-40E7-87C0-C8B56E0AE539}" type="parTrans" cxnId="{1D74036D-4470-4EB0-A54A-0BC6B6CD04C0}">
      <dgm:prSet/>
      <dgm:spPr/>
      <dgm:t>
        <a:bodyPr/>
        <a:lstStyle/>
        <a:p>
          <a:endParaRPr lang="en-US"/>
        </a:p>
      </dgm:t>
    </dgm:pt>
    <dgm:pt modelId="{5A51AC63-C346-449D-BFCD-53B5A87CFC99}" type="sibTrans" cxnId="{1D74036D-4470-4EB0-A54A-0BC6B6CD04C0}">
      <dgm:prSet/>
      <dgm:spPr/>
      <dgm:t>
        <a:bodyPr/>
        <a:lstStyle/>
        <a:p>
          <a:endParaRPr lang="en-US"/>
        </a:p>
      </dgm:t>
    </dgm:pt>
    <dgm:pt modelId="{D3B89EC9-8217-408B-AEA3-EC41A140629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In-house developed course material focuses not only on PMI exam, but links to our actual day-to-day business needs and to the “real-world”</a:t>
          </a:r>
          <a:endParaRPr lang="en-US" dirty="0"/>
        </a:p>
      </dgm:t>
    </dgm:pt>
    <dgm:pt modelId="{0F3D6456-FA3A-463C-8F37-0DCF9B41DF30}" type="parTrans" cxnId="{41DD1438-9409-490E-A63C-EE50E9E1DD5C}">
      <dgm:prSet/>
      <dgm:spPr/>
      <dgm:t>
        <a:bodyPr/>
        <a:lstStyle/>
        <a:p>
          <a:endParaRPr lang="en-US"/>
        </a:p>
      </dgm:t>
    </dgm:pt>
    <dgm:pt modelId="{0BFEA7DE-1F0F-46F1-875A-C4932E358637}" type="sibTrans" cxnId="{41DD1438-9409-490E-A63C-EE50E9E1DD5C}">
      <dgm:prSet/>
      <dgm:spPr/>
      <dgm:t>
        <a:bodyPr/>
        <a:lstStyle/>
        <a:p>
          <a:endParaRPr lang="en-US"/>
        </a:p>
      </dgm:t>
    </dgm:pt>
    <dgm:pt modelId="{767B4924-742F-4705-A450-4F05A8E01A0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100% pass rate so far with combination of classroom trainings and webinars</a:t>
          </a:r>
          <a:endParaRPr lang="en-US" dirty="0"/>
        </a:p>
      </dgm:t>
    </dgm:pt>
    <dgm:pt modelId="{8F2F67A4-6BF1-4789-AE21-6CDF2B070940}" type="parTrans" cxnId="{2363DBD7-78E0-4FEB-9F84-1A5A3910A692}">
      <dgm:prSet/>
      <dgm:spPr/>
      <dgm:t>
        <a:bodyPr/>
        <a:lstStyle/>
        <a:p>
          <a:endParaRPr lang="en-US"/>
        </a:p>
      </dgm:t>
    </dgm:pt>
    <dgm:pt modelId="{769AA663-7C7E-4517-8C64-4175AA7A5896}" type="sibTrans" cxnId="{2363DBD7-78E0-4FEB-9F84-1A5A3910A692}">
      <dgm:prSet/>
      <dgm:spPr/>
      <dgm:t>
        <a:bodyPr/>
        <a:lstStyle/>
        <a:p>
          <a:endParaRPr lang="en-US"/>
        </a:p>
      </dgm:t>
    </dgm:pt>
    <dgm:pt modelId="{EBB0CA7A-4387-4D5B-B5AD-C10C1194E87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Yammer community to support participants and team-building</a:t>
          </a:r>
          <a:endParaRPr lang="en-US" dirty="0"/>
        </a:p>
      </dgm:t>
    </dgm:pt>
    <dgm:pt modelId="{6C793F7B-CA0A-4A51-9C65-62EFDE16653D}" type="parTrans" cxnId="{0CC6F97C-89AA-41BE-BE01-B851492494E9}">
      <dgm:prSet/>
      <dgm:spPr/>
      <dgm:t>
        <a:bodyPr/>
        <a:lstStyle/>
        <a:p>
          <a:endParaRPr lang="en-US"/>
        </a:p>
      </dgm:t>
    </dgm:pt>
    <dgm:pt modelId="{173E1B7D-0BA5-4F62-83E9-FC11FC4A9E90}" type="sibTrans" cxnId="{0CC6F97C-89AA-41BE-BE01-B851492494E9}">
      <dgm:prSet/>
      <dgm:spPr/>
      <dgm:t>
        <a:bodyPr/>
        <a:lstStyle/>
        <a:p>
          <a:endParaRPr lang="en-US"/>
        </a:p>
      </dgm:t>
    </dgm:pt>
    <dgm:pt modelId="{8694B204-BB8F-4564-8036-4BDB89F03F4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0" indent="-228600" rtl="0"/>
          <a:r>
            <a:rPr lang="en-US" b="1" dirty="0" smtClean="0"/>
            <a:t>Includes</a:t>
          </a:r>
        </a:p>
      </dgm:t>
    </dgm:pt>
    <dgm:pt modelId="{AD72AE2F-AB04-41C7-8D45-2F02875301F2}" type="parTrans" cxnId="{D805DAC2-E0FC-46A7-8BFB-BDF6A613CE3B}">
      <dgm:prSet/>
      <dgm:spPr/>
      <dgm:t>
        <a:bodyPr/>
        <a:lstStyle/>
        <a:p>
          <a:endParaRPr lang="en-US"/>
        </a:p>
      </dgm:t>
    </dgm:pt>
    <dgm:pt modelId="{F7F6BA64-13BA-4FC4-9015-326D656F9DBD}" type="sibTrans" cxnId="{D805DAC2-E0FC-46A7-8BFB-BDF6A613CE3B}">
      <dgm:prSet/>
      <dgm:spPr/>
      <dgm:t>
        <a:bodyPr/>
        <a:lstStyle/>
        <a:p>
          <a:endParaRPr lang="en-US"/>
        </a:p>
      </dgm:t>
    </dgm:pt>
    <dgm:pt modelId="{AF4CCA23-7852-4556-8ACA-625C58B2C33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Mapping of content to PMBOK</a:t>
          </a:r>
        </a:p>
      </dgm:t>
    </dgm:pt>
    <dgm:pt modelId="{BB6005D7-079F-4443-A94F-846F4F0F50DC}" type="parTrans" cxnId="{09EA1790-7EBF-4253-84A8-FDDFED35AA27}">
      <dgm:prSet/>
      <dgm:spPr/>
      <dgm:t>
        <a:bodyPr/>
        <a:lstStyle/>
        <a:p>
          <a:endParaRPr lang="en-US"/>
        </a:p>
      </dgm:t>
    </dgm:pt>
    <dgm:pt modelId="{D41E8A8D-CB5E-4831-A289-AF9FB62D4FEB}" type="sibTrans" cxnId="{09EA1790-7EBF-4253-84A8-FDDFED35AA27}">
      <dgm:prSet/>
      <dgm:spPr/>
      <dgm:t>
        <a:bodyPr/>
        <a:lstStyle/>
        <a:p>
          <a:endParaRPr lang="en-US"/>
        </a:p>
      </dgm:t>
    </dgm:pt>
    <dgm:pt modelId="{782730B8-353C-4C22-B70F-C382CD8C2E3E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Linked to </a:t>
          </a:r>
          <a:r>
            <a:rPr lang="en-US" dirty="0" err="1" smtClean="0"/>
            <a:t>Capgemini</a:t>
          </a:r>
          <a:r>
            <a:rPr lang="en-US" dirty="0" smtClean="0"/>
            <a:t> real-world activities and approach</a:t>
          </a:r>
        </a:p>
      </dgm:t>
    </dgm:pt>
    <dgm:pt modelId="{2D6C522E-D250-4341-BDF7-0FCAFA818346}" type="parTrans" cxnId="{64CC4285-DB86-4BA6-B3DD-911A3D0FEB0F}">
      <dgm:prSet/>
      <dgm:spPr/>
      <dgm:t>
        <a:bodyPr/>
        <a:lstStyle/>
        <a:p>
          <a:endParaRPr lang="en-US"/>
        </a:p>
      </dgm:t>
    </dgm:pt>
    <dgm:pt modelId="{8DC6A207-3298-4DA5-9527-4A0C56CA4AF6}" type="sibTrans" cxnId="{64CC4285-DB86-4BA6-B3DD-911A3D0FEB0F}">
      <dgm:prSet/>
      <dgm:spPr/>
      <dgm:t>
        <a:bodyPr/>
        <a:lstStyle/>
        <a:p>
          <a:endParaRPr lang="en-US"/>
        </a:p>
      </dgm:t>
    </dgm:pt>
    <dgm:pt modelId="{E498B2AA-FAE2-44D6-BD6E-E3DDF26755D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Games &amp; Energizers during classroom trainings</a:t>
          </a:r>
        </a:p>
      </dgm:t>
    </dgm:pt>
    <dgm:pt modelId="{4E51CBCE-FBB0-4773-98FA-3FD3A1608657}" type="parTrans" cxnId="{4A5565B9-60A1-4262-9962-C431B549CB81}">
      <dgm:prSet/>
      <dgm:spPr/>
      <dgm:t>
        <a:bodyPr/>
        <a:lstStyle/>
        <a:p>
          <a:endParaRPr lang="en-US"/>
        </a:p>
      </dgm:t>
    </dgm:pt>
    <dgm:pt modelId="{E437263A-3055-47A5-AA21-12C3627C70A3}" type="sibTrans" cxnId="{4A5565B9-60A1-4262-9962-C431B549CB81}">
      <dgm:prSet/>
      <dgm:spPr/>
      <dgm:t>
        <a:bodyPr/>
        <a:lstStyle/>
        <a:p>
          <a:endParaRPr lang="en-US"/>
        </a:p>
      </dgm:t>
    </dgm:pt>
    <dgm:pt modelId="{225BCD00-AE66-4112-9AAD-F6F4DEEB771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de-DE" dirty="0" smtClean="0"/>
            <a:t>Sample of PMI-like Exam Questions as Part of every Webinar</a:t>
          </a:r>
          <a:endParaRPr lang="en-US" dirty="0" smtClean="0"/>
        </a:p>
      </dgm:t>
    </dgm:pt>
    <dgm:pt modelId="{A3685652-A900-4204-9635-6CB3ED23E492}" type="parTrans" cxnId="{E0EF06E5-7107-46EA-9AE7-31BDEA6E5BD1}">
      <dgm:prSet/>
      <dgm:spPr/>
      <dgm:t>
        <a:bodyPr/>
        <a:lstStyle/>
        <a:p>
          <a:endParaRPr lang="en-US"/>
        </a:p>
      </dgm:t>
    </dgm:pt>
    <dgm:pt modelId="{43BD80FD-2B40-410B-97BE-1C40860DDFA5}" type="sibTrans" cxnId="{E0EF06E5-7107-46EA-9AE7-31BDEA6E5BD1}">
      <dgm:prSet/>
      <dgm:spPr/>
      <dgm:t>
        <a:bodyPr/>
        <a:lstStyle/>
        <a:p>
          <a:endParaRPr lang="en-US"/>
        </a:p>
      </dgm:t>
    </dgm:pt>
    <dgm:pt modelId="{A7FCCB09-071D-4BC9-99B8-51C6456F07E4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Existing Online PMI Training</a:t>
          </a:r>
          <a:endParaRPr lang="en-US" sz="1400" b="1" dirty="0">
            <a:solidFill>
              <a:schemeClr val="bg1"/>
            </a:solidFill>
          </a:endParaRPr>
        </a:p>
      </dgm:t>
    </dgm:pt>
    <dgm:pt modelId="{6BDAF629-D033-4DA5-8607-9ED04263760A}" type="parTrans" cxnId="{C4AF6632-EC11-4C80-AFB7-483BD57C99AD}">
      <dgm:prSet/>
      <dgm:spPr/>
      <dgm:t>
        <a:bodyPr/>
        <a:lstStyle/>
        <a:p>
          <a:endParaRPr lang="en-US"/>
        </a:p>
      </dgm:t>
    </dgm:pt>
    <dgm:pt modelId="{B86CD2FC-36AD-4FBF-892A-1AFDC74BFE39}" type="sibTrans" cxnId="{C4AF6632-EC11-4C80-AFB7-483BD57C99AD}">
      <dgm:prSet/>
      <dgm:spPr/>
      <dgm:t>
        <a:bodyPr/>
        <a:lstStyle/>
        <a:p>
          <a:endParaRPr lang="en-US"/>
        </a:p>
      </dgm:t>
    </dgm:pt>
    <dgm:pt modelId="{A905150C-0118-406B-94A2-AB7E8610C34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0" indent="-228600" rtl="0"/>
          <a:r>
            <a:rPr lang="en-US" b="1" dirty="0" smtClean="0"/>
            <a:t>Background</a:t>
          </a:r>
        </a:p>
      </dgm:t>
    </dgm:pt>
    <dgm:pt modelId="{7D5DE23A-40D5-4D12-9603-81CBAD51A22A}" type="parTrans" cxnId="{36C2A23A-F0DC-43E4-896B-74B594D79069}">
      <dgm:prSet/>
      <dgm:spPr/>
      <dgm:t>
        <a:bodyPr/>
        <a:lstStyle/>
        <a:p>
          <a:endParaRPr lang="en-US"/>
        </a:p>
      </dgm:t>
    </dgm:pt>
    <dgm:pt modelId="{4ACE6774-98B4-423D-854A-7859A40FFD11}" type="sibTrans" cxnId="{36C2A23A-F0DC-43E4-896B-74B594D79069}">
      <dgm:prSet/>
      <dgm:spPr/>
      <dgm:t>
        <a:bodyPr/>
        <a:lstStyle/>
        <a:p>
          <a:endParaRPr lang="en-US"/>
        </a:p>
      </dgm:t>
    </dgm:pt>
    <dgm:pt modelId="{67943935-F40B-4B01-91DC-D2DBAB67AF4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Provided by </a:t>
          </a:r>
          <a:r>
            <a:rPr lang="en-US" dirty="0" err="1" smtClean="0"/>
            <a:t>SkillSoft</a:t>
          </a:r>
          <a:r>
            <a:rPr lang="en-US" dirty="0" smtClean="0"/>
            <a:t>, PMI REP</a:t>
          </a:r>
        </a:p>
      </dgm:t>
    </dgm:pt>
    <dgm:pt modelId="{B94E388F-ED00-413B-ACA0-C1EF2474EB88}" type="parTrans" cxnId="{E2259A2C-117F-4082-ADFC-5E2AFC6A77A5}">
      <dgm:prSet/>
      <dgm:spPr/>
      <dgm:t>
        <a:bodyPr/>
        <a:lstStyle/>
        <a:p>
          <a:endParaRPr lang="en-US"/>
        </a:p>
      </dgm:t>
    </dgm:pt>
    <dgm:pt modelId="{C2D3C83F-518B-4E8A-9838-303E7BC0D1D3}" type="sibTrans" cxnId="{E2259A2C-117F-4082-ADFC-5E2AFC6A77A5}">
      <dgm:prSet/>
      <dgm:spPr/>
      <dgm:t>
        <a:bodyPr/>
        <a:lstStyle/>
        <a:p>
          <a:endParaRPr lang="en-US"/>
        </a:p>
      </dgm:t>
    </dgm:pt>
    <dgm:pt modelId="{AE531705-8D01-40C1-BBDC-010E21018B3E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Existing learning map of WBLs</a:t>
          </a:r>
        </a:p>
      </dgm:t>
    </dgm:pt>
    <dgm:pt modelId="{C017126F-200C-4ABA-9565-545DC4E82192}" type="parTrans" cxnId="{1A3C59D1-F17C-4153-B135-DE5E609D3482}">
      <dgm:prSet/>
      <dgm:spPr/>
      <dgm:t>
        <a:bodyPr/>
        <a:lstStyle/>
        <a:p>
          <a:endParaRPr lang="en-US"/>
        </a:p>
      </dgm:t>
    </dgm:pt>
    <dgm:pt modelId="{2CBA8241-2A28-40A7-A40A-F8F66FD48AE2}" type="sibTrans" cxnId="{1A3C59D1-F17C-4153-B135-DE5E609D3482}">
      <dgm:prSet/>
      <dgm:spPr/>
      <dgm:t>
        <a:bodyPr/>
        <a:lstStyle/>
        <a:p>
          <a:endParaRPr lang="en-US"/>
        </a:p>
      </dgm:t>
    </dgm:pt>
    <dgm:pt modelId="{E4EE23B8-7C3B-425D-88B1-95790D707E4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Previous </a:t>
          </a:r>
          <a:r>
            <a:rPr lang="en-US" dirty="0" err="1" smtClean="0"/>
            <a:t>Capgemini</a:t>
          </a:r>
          <a:r>
            <a:rPr lang="en-US" dirty="0" smtClean="0"/>
            <a:t> programs leveraging this content achieved a +95% pass rate</a:t>
          </a:r>
        </a:p>
      </dgm:t>
    </dgm:pt>
    <dgm:pt modelId="{C6007CFB-02BC-44B5-8411-73D739E40629}" type="parTrans" cxnId="{141C3220-D491-45DA-BA0E-9B04800A3C23}">
      <dgm:prSet/>
      <dgm:spPr/>
      <dgm:t>
        <a:bodyPr/>
        <a:lstStyle/>
        <a:p>
          <a:endParaRPr lang="en-US"/>
        </a:p>
      </dgm:t>
    </dgm:pt>
    <dgm:pt modelId="{A7E33912-219B-4879-A52F-F89A8DC88314}" type="sibTrans" cxnId="{141C3220-D491-45DA-BA0E-9B04800A3C23}">
      <dgm:prSet/>
      <dgm:spPr/>
      <dgm:t>
        <a:bodyPr/>
        <a:lstStyle/>
        <a:p>
          <a:endParaRPr lang="en-US"/>
        </a:p>
      </dgm:t>
    </dgm:pt>
    <dgm:pt modelId="{9F0DD507-F21A-4C70-A928-CB1DA170121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0" indent="-228600" rtl="0"/>
          <a:r>
            <a:rPr lang="en-US" b="1" dirty="0" smtClean="0"/>
            <a:t>Includes</a:t>
          </a:r>
        </a:p>
      </dgm:t>
    </dgm:pt>
    <dgm:pt modelId="{21CB9C77-CD04-4B9B-BC30-DCC459DC011B}" type="parTrans" cxnId="{54B0DC2E-70C4-493A-B34F-56C781973859}">
      <dgm:prSet/>
      <dgm:spPr/>
      <dgm:t>
        <a:bodyPr/>
        <a:lstStyle/>
        <a:p>
          <a:endParaRPr lang="en-US"/>
        </a:p>
      </dgm:t>
    </dgm:pt>
    <dgm:pt modelId="{1FDD5505-E669-4FE6-8818-4E82D584CBDF}" type="sibTrans" cxnId="{54B0DC2E-70C4-493A-B34F-56C781973859}">
      <dgm:prSet/>
      <dgm:spPr/>
      <dgm:t>
        <a:bodyPr/>
        <a:lstStyle/>
        <a:p>
          <a:endParaRPr lang="en-US"/>
        </a:p>
      </dgm:t>
    </dgm:pt>
    <dgm:pt modelId="{F026FF0A-B4BF-4BA3-92B9-6D895B1A2D1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Web-based training courses aligned to PMBOK</a:t>
          </a:r>
        </a:p>
      </dgm:t>
    </dgm:pt>
    <dgm:pt modelId="{B707F128-B52D-41C0-87FA-4824909D9C82}" type="parTrans" cxnId="{FC1AED74-B202-4E0B-87BC-3820232D1266}">
      <dgm:prSet/>
      <dgm:spPr/>
      <dgm:t>
        <a:bodyPr/>
        <a:lstStyle/>
        <a:p>
          <a:endParaRPr lang="en-US"/>
        </a:p>
      </dgm:t>
    </dgm:pt>
    <dgm:pt modelId="{78E9628B-EA1C-4729-9872-24E9CDF05B70}" type="sibTrans" cxnId="{FC1AED74-B202-4E0B-87BC-3820232D1266}">
      <dgm:prSet/>
      <dgm:spPr/>
      <dgm:t>
        <a:bodyPr/>
        <a:lstStyle/>
        <a:p>
          <a:endParaRPr lang="en-US"/>
        </a:p>
      </dgm:t>
    </dgm:pt>
    <dgm:pt modelId="{73BA1D5C-CF54-4637-9EB0-E42A49E22A4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Quizzes on content embedded in each training course</a:t>
          </a:r>
        </a:p>
      </dgm:t>
    </dgm:pt>
    <dgm:pt modelId="{EAD715DA-4BA6-422C-B78E-585FE5DC7F65}" type="parTrans" cxnId="{5FAD6FAB-1DF9-48A4-A618-95EDDB2B990A}">
      <dgm:prSet/>
      <dgm:spPr/>
      <dgm:t>
        <a:bodyPr/>
        <a:lstStyle/>
        <a:p>
          <a:endParaRPr lang="en-US"/>
        </a:p>
      </dgm:t>
    </dgm:pt>
    <dgm:pt modelId="{70C6FD6F-7BB4-4147-AC40-C81C2DC6C134}" type="sibTrans" cxnId="{5FAD6FAB-1DF9-48A4-A618-95EDDB2B990A}">
      <dgm:prSet/>
      <dgm:spPr/>
      <dgm:t>
        <a:bodyPr/>
        <a:lstStyle/>
        <a:p>
          <a:endParaRPr lang="en-US"/>
        </a:p>
      </dgm:t>
    </dgm:pt>
    <dgm:pt modelId="{FF79B4CE-FAA1-4696-AA31-4FFC4BDE9E0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Available study guides and sample test</a:t>
          </a:r>
        </a:p>
      </dgm:t>
    </dgm:pt>
    <dgm:pt modelId="{1C79119B-80D9-4CE0-B232-B0D31D255401}" type="parTrans" cxnId="{5F439BDD-DC46-4C97-A024-889D0EA590FD}">
      <dgm:prSet/>
      <dgm:spPr/>
      <dgm:t>
        <a:bodyPr/>
        <a:lstStyle/>
        <a:p>
          <a:endParaRPr lang="en-US"/>
        </a:p>
      </dgm:t>
    </dgm:pt>
    <dgm:pt modelId="{A3A30245-DDE4-4D39-8CBA-5C6DD44BED68}" type="sibTrans" cxnId="{5F439BDD-DC46-4C97-A024-889D0EA590FD}">
      <dgm:prSet/>
      <dgm:spPr/>
      <dgm:t>
        <a:bodyPr/>
        <a:lstStyle/>
        <a:p>
          <a:endParaRPr lang="en-US"/>
        </a:p>
      </dgm:t>
    </dgm:pt>
    <dgm:pt modelId="{291EE295-37C3-4086-8747-2E6456B6E935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Mentoring (including live chat) available through Project Management Knowledge Center</a:t>
          </a:r>
        </a:p>
      </dgm:t>
    </dgm:pt>
    <dgm:pt modelId="{039E2F8C-A1A4-4B21-824B-D1227678D635}" type="parTrans" cxnId="{40F898B6-5A16-4937-8C95-DB5CB10E634F}">
      <dgm:prSet/>
      <dgm:spPr/>
      <dgm:t>
        <a:bodyPr/>
        <a:lstStyle/>
        <a:p>
          <a:endParaRPr lang="en-US"/>
        </a:p>
      </dgm:t>
    </dgm:pt>
    <dgm:pt modelId="{8E9C46C9-A6D4-4BCC-B822-5170DE8CDE7B}" type="sibTrans" cxnId="{40F898B6-5A16-4937-8C95-DB5CB10E634F}">
      <dgm:prSet/>
      <dgm:spPr/>
      <dgm:t>
        <a:bodyPr/>
        <a:lstStyle/>
        <a:p>
          <a:endParaRPr lang="en-US"/>
        </a:p>
      </dgm:t>
    </dgm:pt>
    <dgm:pt modelId="{8CBB7712-9340-48F9-AE3D-85617F12840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solidFill>
            <a:srgbClr val="92D050"/>
          </a:solidFill>
        </a:ln>
      </dgm:spPr>
      <dgm:t>
        <a:bodyPr/>
        <a:lstStyle/>
        <a:p>
          <a:pPr marL="457200" indent="-228600" rtl="0"/>
          <a:r>
            <a:rPr lang="en-US" dirty="0" smtClean="0"/>
            <a:t>Sample tests that can be taken in </a:t>
          </a:r>
          <a:r>
            <a:rPr lang="en-US" dirty="0" smtClean="0">
              <a:solidFill>
                <a:schemeClr val="tx1"/>
              </a:solidFill>
            </a:rPr>
            <a:t>Study Mode (provides feedback after each question) or Certification Mode (score provided at the end)</a:t>
          </a:r>
          <a:endParaRPr lang="en-US" dirty="0" smtClean="0"/>
        </a:p>
      </dgm:t>
    </dgm:pt>
    <dgm:pt modelId="{7156AA9E-8606-440C-8DB6-DECE8E698444}" type="parTrans" cxnId="{04366CED-D5F6-464D-B87E-5C1D02E52F0B}">
      <dgm:prSet/>
      <dgm:spPr/>
    </dgm:pt>
    <dgm:pt modelId="{AC0B605D-E6F0-45A2-84C5-ACDB6D597BA6}" type="sibTrans" cxnId="{04366CED-D5F6-464D-B87E-5C1D02E52F0B}">
      <dgm:prSet/>
      <dgm:spPr/>
    </dgm:pt>
    <dgm:pt modelId="{16901B6C-91F3-4B59-AD00-4FB80765963C}" type="pres">
      <dgm:prSet presAssocID="{40906D8F-0749-4DDC-BDF4-2A902A27DC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287E0-B9EF-42C0-A9F8-82D04699E6B1}" type="pres">
      <dgm:prSet presAssocID="{134E258C-DA7F-4239-B6EE-9D3CB38AC3DF}" presName="composite" presStyleCnt="0"/>
      <dgm:spPr/>
    </dgm:pt>
    <dgm:pt modelId="{990540DC-7BD9-4421-8F21-23647486B0CA}" type="pres">
      <dgm:prSet presAssocID="{134E258C-DA7F-4239-B6EE-9D3CB38AC3DF}" presName="parTx" presStyleLbl="alignNode1" presStyleIdx="0" presStyleCnt="2" custLinFactNeighborX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B9D93-04B7-4B19-B373-E744FE891FEE}" type="pres">
      <dgm:prSet presAssocID="{134E258C-DA7F-4239-B6EE-9D3CB38AC3D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4BA95-C297-451F-BACB-D4D6C8A52E23}" type="pres">
      <dgm:prSet presAssocID="{9D176ABE-3684-4F0D-A588-A2FE62F71884}" presName="space" presStyleCnt="0"/>
      <dgm:spPr/>
    </dgm:pt>
    <dgm:pt modelId="{7AF978A5-8A2D-412D-AEB8-BA315040142A}" type="pres">
      <dgm:prSet presAssocID="{A7FCCB09-071D-4BC9-99B8-51C6456F07E4}" presName="composite" presStyleCnt="0"/>
      <dgm:spPr/>
    </dgm:pt>
    <dgm:pt modelId="{7A910A83-86CA-48CE-8FB1-AEB1F7C289FA}" type="pres">
      <dgm:prSet presAssocID="{A7FCCB09-071D-4BC9-99B8-51C6456F07E4}" presName="parTx" presStyleLbl="alignNode1" presStyleIdx="1" presStyleCnt="2" custLinFactNeighborX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1AB87-1F8E-45B7-806E-0C3309BB3517}" type="pres">
      <dgm:prSet presAssocID="{A7FCCB09-071D-4BC9-99B8-51C6456F07E4}" presName="desTx" presStyleLbl="alignAccFollowNode1" presStyleIdx="1" presStyleCnt="2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C6F97C-89AA-41BE-BE01-B851492494E9}" srcId="{46F35133-2ABA-4922-B949-B7188D7EFA08}" destId="{EBB0CA7A-4387-4D5B-B5AD-C10C1194E872}" srcOrd="4" destOrd="0" parTransId="{6C793F7B-CA0A-4A51-9C65-62EFDE16653D}" sibTransId="{173E1B7D-0BA5-4F62-83E9-FC11FC4A9E90}"/>
    <dgm:cxn modelId="{64CC4285-DB86-4BA6-B3DD-911A3D0FEB0F}" srcId="{8694B204-BB8F-4564-8036-4BDB89F03F4A}" destId="{782730B8-353C-4C22-B70F-C382CD8C2E3E}" srcOrd="1" destOrd="0" parTransId="{2D6C522E-D250-4341-BDF7-0FCAFA818346}" sibTransId="{8DC6A207-3298-4DA5-9527-4A0C56CA4AF6}"/>
    <dgm:cxn modelId="{09EA1790-7EBF-4253-84A8-FDDFED35AA27}" srcId="{8694B204-BB8F-4564-8036-4BDB89F03F4A}" destId="{AF4CCA23-7852-4556-8ACA-625C58B2C330}" srcOrd="0" destOrd="0" parTransId="{BB6005D7-079F-4443-A94F-846F4F0F50DC}" sibTransId="{D41E8A8D-CB5E-4831-A289-AF9FB62D4FEB}"/>
    <dgm:cxn modelId="{6D46ADBA-7B14-4B4D-B1EE-DADA15A84A33}" type="presOf" srcId="{46F35133-2ABA-4922-B949-B7188D7EFA08}" destId="{6DBB9D93-04B7-4B19-B373-E744FE891FEE}" srcOrd="0" destOrd="0" presId="urn:microsoft.com/office/officeart/2005/8/layout/hList1"/>
    <dgm:cxn modelId="{FC1AED74-B202-4E0B-87BC-3820232D1266}" srcId="{9F0DD507-F21A-4C70-A928-CB1DA1701212}" destId="{F026FF0A-B4BF-4BA3-92B9-6D895B1A2D1C}" srcOrd="0" destOrd="0" parTransId="{B707F128-B52D-41C0-87FA-4824909D9C82}" sibTransId="{78E9628B-EA1C-4729-9872-24E9CDF05B70}"/>
    <dgm:cxn modelId="{B003C086-0BEC-4781-87FF-143C798D2BD6}" type="presOf" srcId="{67943935-F40B-4B01-91DC-D2DBAB67AF4C}" destId="{7D91AB87-1F8E-45B7-806E-0C3309BB3517}" srcOrd="0" destOrd="1" presId="urn:microsoft.com/office/officeart/2005/8/layout/hList1"/>
    <dgm:cxn modelId="{04366CED-D5F6-464D-B87E-5C1D02E52F0B}" srcId="{9F0DD507-F21A-4C70-A928-CB1DA1701212}" destId="{8CBB7712-9340-48F9-AE3D-85617F12840F}" srcOrd="4" destOrd="0" parTransId="{7156AA9E-8606-440C-8DB6-DECE8E698444}" sibTransId="{AC0B605D-E6F0-45A2-84C5-ACDB6D597BA6}"/>
    <dgm:cxn modelId="{E0EF06E5-7107-46EA-9AE7-31BDEA6E5BD1}" srcId="{8694B204-BB8F-4564-8036-4BDB89F03F4A}" destId="{225BCD00-AE66-4112-9AAD-F6F4DEEB7717}" srcOrd="3" destOrd="0" parTransId="{A3685652-A900-4204-9635-6CB3ED23E492}" sibTransId="{43BD80FD-2B40-410B-97BE-1C40860DDFA5}"/>
    <dgm:cxn modelId="{C4AF6632-EC11-4C80-AFB7-483BD57C99AD}" srcId="{40906D8F-0749-4DDC-BDF4-2A902A27DCD0}" destId="{A7FCCB09-071D-4BC9-99B8-51C6456F07E4}" srcOrd="1" destOrd="0" parTransId="{6BDAF629-D033-4DA5-8607-9ED04263760A}" sibTransId="{B86CD2FC-36AD-4FBF-892A-1AFDC74BFE39}"/>
    <dgm:cxn modelId="{FCFEA89F-96B1-4AFC-8C22-E57E0ABC47D2}" type="presOf" srcId="{A905150C-0118-406B-94A2-AB7E8610C34C}" destId="{7D91AB87-1F8E-45B7-806E-0C3309BB3517}" srcOrd="0" destOrd="0" presId="urn:microsoft.com/office/officeart/2005/8/layout/hList1"/>
    <dgm:cxn modelId="{4BC3DB8E-FC53-4C3E-B6C8-4C4D05171515}" type="presOf" srcId="{8CBB7712-9340-48F9-AE3D-85617F12840F}" destId="{7D91AB87-1F8E-45B7-806E-0C3309BB3517}" srcOrd="0" destOrd="9" presId="urn:microsoft.com/office/officeart/2005/8/layout/hList1"/>
    <dgm:cxn modelId="{141C3220-D491-45DA-BA0E-9B04800A3C23}" srcId="{A905150C-0118-406B-94A2-AB7E8610C34C}" destId="{E4EE23B8-7C3B-425D-88B1-95790D707E47}" srcOrd="2" destOrd="0" parTransId="{C6007CFB-02BC-44B5-8411-73D739E40629}" sibTransId="{A7E33912-219B-4879-A52F-F89A8DC88314}"/>
    <dgm:cxn modelId="{36C2A23A-F0DC-43E4-896B-74B594D79069}" srcId="{A7FCCB09-071D-4BC9-99B8-51C6456F07E4}" destId="{A905150C-0118-406B-94A2-AB7E8610C34C}" srcOrd="0" destOrd="0" parTransId="{7D5DE23A-40D5-4D12-9603-81CBAD51A22A}" sibTransId="{4ACE6774-98B4-423D-854A-7859A40FFD11}"/>
    <dgm:cxn modelId="{C9D41AA9-0A27-4304-AB42-D639D675F491}" type="presOf" srcId="{EBB0CA7A-4387-4D5B-B5AD-C10C1194E872}" destId="{6DBB9D93-04B7-4B19-B373-E744FE891FEE}" srcOrd="0" destOrd="5" presId="urn:microsoft.com/office/officeart/2005/8/layout/hList1"/>
    <dgm:cxn modelId="{D805DAC2-E0FC-46A7-8BFB-BDF6A613CE3B}" srcId="{134E258C-DA7F-4239-B6EE-9D3CB38AC3DF}" destId="{8694B204-BB8F-4564-8036-4BDB89F03F4A}" srcOrd="1" destOrd="0" parTransId="{AD72AE2F-AB04-41C7-8D45-2F02875301F2}" sibTransId="{F7F6BA64-13BA-4FC4-9015-326D656F9DBD}"/>
    <dgm:cxn modelId="{487FCA78-2280-42DE-83BB-1AC80743F058}" type="presOf" srcId="{4FB0209F-F85D-465F-986F-38ECE478E308}" destId="{6DBB9D93-04B7-4B19-B373-E744FE891FEE}" srcOrd="0" destOrd="1" presId="urn:microsoft.com/office/officeart/2005/8/layout/hList1"/>
    <dgm:cxn modelId="{7A2AFD50-709C-4A7F-9C9C-85587FF7259C}" type="presOf" srcId="{73BA1D5C-CF54-4637-9EB0-E42A49E22A41}" destId="{7D91AB87-1F8E-45B7-806E-0C3309BB3517}" srcOrd="0" destOrd="6" presId="urn:microsoft.com/office/officeart/2005/8/layout/hList1"/>
    <dgm:cxn modelId="{3DA7831A-6A59-4C13-9A3B-0C8725917EA5}" type="presOf" srcId="{A7FCCB09-071D-4BC9-99B8-51C6456F07E4}" destId="{7A910A83-86CA-48CE-8FB1-AEB1F7C289FA}" srcOrd="0" destOrd="0" presId="urn:microsoft.com/office/officeart/2005/8/layout/hList1"/>
    <dgm:cxn modelId="{FBA5753F-5CBF-43B8-86E9-B1A065D4DC73}" type="presOf" srcId="{8694B204-BB8F-4564-8036-4BDB89F03F4A}" destId="{6DBB9D93-04B7-4B19-B373-E744FE891FEE}" srcOrd="0" destOrd="6" presId="urn:microsoft.com/office/officeart/2005/8/layout/hList1"/>
    <dgm:cxn modelId="{6CC4636C-75E0-4888-8AD4-9B632A531A27}" type="presOf" srcId="{767B4924-742F-4705-A450-4F05A8E01A00}" destId="{6DBB9D93-04B7-4B19-B373-E744FE891FEE}" srcOrd="0" destOrd="4" presId="urn:microsoft.com/office/officeart/2005/8/layout/hList1"/>
    <dgm:cxn modelId="{7FF931F9-6910-4C59-A725-A879441095CA}" type="presOf" srcId="{FF79B4CE-FAA1-4696-AA31-4FFC4BDE9E06}" destId="{7D91AB87-1F8E-45B7-806E-0C3309BB3517}" srcOrd="0" destOrd="7" presId="urn:microsoft.com/office/officeart/2005/8/layout/hList1"/>
    <dgm:cxn modelId="{734EB7C1-8C64-4308-832B-1A27BED2BCAB}" type="presOf" srcId="{782730B8-353C-4C22-B70F-C382CD8C2E3E}" destId="{6DBB9D93-04B7-4B19-B373-E744FE891FEE}" srcOrd="0" destOrd="8" presId="urn:microsoft.com/office/officeart/2005/8/layout/hList1"/>
    <dgm:cxn modelId="{C91FA5B2-26F5-4C2D-B999-F126FF920A95}" type="presOf" srcId="{D3B89EC9-8217-408B-AEA3-EC41A1406296}" destId="{6DBB9D93-04B7-4B19-B373-E744FE891FEE}" srcOrd="0" destOrd="3" presId="urn:microsoft.com/office/officeart/2005/8/layout/hList1"/>
    <dgm:cxn modelId="{E5EA1326-3183-4FEE-B87D-E127811E31EF}" type="presOf" srcId="{AF4CCA23-7852-4556-8ACA-625C58B2C330}" destId="{6DBB9D93-04B7-4B19-B373-E744FE891FEE}" srcOrd="0" destOrd="7" presId="urn:microsoft.com/office/officeart/2005/8/layout/hList1"/>
    <dgm:cxn modelId="{04E5C6C7-DBE8-418A-9336-B6532A640E17}" type="presOf" srcId="{225BCD00-AE66-4112-9AAD-F6F4DEEB7717}" destId="{6DBB9D93-04B7-4B19-B373-E744FE891FEE}" srcOrd="0" destOrd="10" presId="urn:microsoft.com/office/officeart/2005/8/layout/hList1"/>
    <dgm:cxn modelId="{54B0DC2E-70C4-493A-B34F-56C781973859}" srcId="{A7FCCB09-071D-4BC9-99B8-51C6456F07E4}" destId="{9F0DD507-F21A-4C70-A928-CB1DA1701212}" srcOrd="1" destOrd="0" parTransId="{21CB9C77-CD04-4B9B-BC30-DCC459DC011B}" sibTransId="{1FDD5505-E669-4FE6-8818-4E82D584CBDF}"/>
    <dgm:cxn modelId="{5CDC7916-3D44-45FD-8459-D6838CE68DC4}" type="presOf" srcId="{F026FF0A-B4BF-4BA3-92B9-6D895B1A2D1C}" destId="{7D91AB87-1F8E-45B7-806E-0C3309BB3517}" srcOrd="0" destOrd="5" presId="urn:microsoft.com/office/officeart/2005/8/layout/hList1"/>
    <dgm:cxn modelId="{7FDA5D63-949C-44A0-8FAA-3569E98BDA12}" type="presOf" srcId="{E498B2AA-FAE2-44D6-BD6E-E3DDF26755D6}" destId="{6DBB9D93-04B7-4B19-B373-E744FE891FEE}" srcOrd="0" destOrd="9" presId="urn:microsoft.com/office/officeart/2005/8/layout/hList1"/>
    <dgm:cxn modelId="{1D74036D-4470-4EB0-A54A-0BC6B6CD04C0}" srcId="{46F35133-2ABA-4922-B949-B7188D7EFA08}" destId="{221E51C8-8C46-4730-92CF-A51481282F71}" srcOrd="1" destOrd="0" parTransId="{06E1503A-355C-40E7-87C0-C8B56E0AE539}" sibTransId="{5A51AC63-C346-449D-BFCD-53B5A87CFC99}"/>
    <dgm:cxn modelId="{4A5565B9-60A1-4262-9962-C431B549CB81}" srcId="{8694B204-BB8F-4564-8036-4BDB89F03F4A}" destId="{E498B2AA-FAE2-44D6-BD6E-E3DDF26755D6}" srcOrd="2" destOrd="0" parTransId="{4E51CBCE-FBB0-4773-98FA-3FD3A1608657}" sibTransId="{E437263A-3055-47A5-AA21-12C3627C70A3}"/>
    <dgm:cxn modelId="{239A57BF-07C6-45F0-9CBC-E7A95BC77E99}" type="presOf" srcId="{AE531705-8D01-40C1-BBDC-010E21018B3E}" destId="{7D91AB87-1F8E-45B7-806E-0C3309BB3517}" srcOrd="0" destOrd="2" presId="urn:microsoft.com/office/officeart/2005/8/layout/hList1"/>
    <dgm:cxn modelId="{AF24E23F-EB62-4D04-B812-466E7FE43356}" srcId="{40906D8F-0749-4DDC-BDF4-2A902A27DCD0}" destId="{134E258C-DA7F-4239-B6EE-9D3CB38AC3DF}" srcOrd="0" destOrd="0" parTransId="{933BC823-2C57-4104-8BAC-58A46E8B9F5B}" sibTransId="{9D176ABE-3684-4F0D-A588-A2FE62F71884}"/>
    <dgm:cxn modelId="{5E5025E6-533E-46B9-AFC9-A798A6362F51}" type="presOf" srcId="{291EE295-37C3-4086-8747-2E6456B6E935}" destId="{7D91AB87-1F8E-45B7-806E-0C3309BB3517}" srcOrd="0" destOrd="8" presId="urn:microsoft.com/office/officeart/2005/8/layout/hList1"/>
    <dgm:cxn modelId="{41DD1438-9409-490E-A63C-EE50E9E1DD5C}" srcId="{46F35133-2ABA-4922-B949-B7188D7EFA08}" destId="{D3B89EC9-8217-408B-AEA3-EC41A1406296}" srcOrd="2" destOrd="0" parTransId="{0F3D6456-FA3A-463C-8F37-0DCF9B41DF30}" sibTransId="{0BFEA7DE-1F0F-46F1-875A-C4932E358637}"/>
    <dgm:cxn modelId="{8EC97BB0-E50E-4B3A-BA6E-493A3C6313B8}" type="presOf" srcId="{40906D8F-0749-4DDC-BDF4-2A902A27DCD0}" destId="{16901B6C-91F3-4B59-AD00-4FB80765963C}" srcOrd="0" destOrd="0" presId="urn:microsoft.com/office/officeart/2005/8/layout/hList1"/>
    <dgm:cxn modelId="{FD357DAA-1F8C-4BD2-8B37-FA7F1AE6ED0F}" type="presOf" srcId="{221E51C8-8C46-4730-92CF-A51481282F71}" destId="{6DBB9D93-04B7-4B19-B373-E744FE891FEE}" srcOrd="0" destOrd="2" presId="urn:microsoft.com/office/officeart/2005/8/layout/hList1"/>
    <dgm:cxn modelId="{5FAD6FAB-1DF9-48A4-A618-95EDDB2B990A}" srcId="{9F0DD507-F21A-4C70-A928-CB1DA1701212}" destId="{73BA1D5C-CF54-4637-9EB0-E42A49E22A41}" srcOrd="1" destOrd="0" parTransId="{EAD715DA-4BA6-422C-B78E-585FE5DC7F65}" sibTransId="{70C6FD6F-7BB4-4147-AC40-C81C2DC6C134}"/>
    <dgm:cxn modelId="{07DD1D1E-9B3A-4275-A3BB-36E04A506A57}" type="presOf" srcId="{9F0DD507-F21A-4C70-A928-CB1DA1701212}" destId="{7D91AB87-1F8E-45B7-806E-0C3309BB3517}" srcOrd="0" destOrd="4" presId="urn:microsoft.com/office/officeart/2005/8/layout/hList1"/>
    <dgm:cxn modelId="{E560EE91-22D8-4ADF-A2D1-FAB1DCDB9980}" srcId="{46F35133-2ABA-4922-B949-B7188D7EFA08}" destId="{4FB0209F-F85D-465F-986F-38ECE478E308}" srcOrd="0" destOrd="0" parTransId="{891CE099-B1EF-495C-97AC-34780371A733}" sibTransId="{08CF8AD0-CDB5-49EE-8A83-F81DDE1D13C1}"/>
    <dgm:cxn modelId="{2363DBD7-78E0-4FEB-9F84-1A5A3910A692}" srcId="{46F35133-2ABA-4922-B949-B7188D7EFA08}" destId="{767B4924-742F-4705-A450-4F05A8E01A00}" srcOrd="3" destOrd="0" parTransId="{8F2F67A4-6BF1-4789-AE21-6CDF2B070940}" sibTransId="{769AA663-7C7E-4517-8C64-4175AA7A5896}"/>
    <dgm:cxn modelId="{E2259A2C-117F-4082-ADFC-5E2AFC6A77A5}" srcId="{A905150C-0118-406B-94A2-AB7E8610C34C}" destId="{67943935-F40B-4B01-91DC-D2DBAB67AF4C}" srcOrd="0" destOrd="0" parTransId="{B94E388F-ED00-413B-ACA0-C1EF2474EB88}" sibTransId="{C2D3C83F-518B-4E8A-9838-303E7BC0D1D3}"/>
    <dgm:cxn modelId="{91913C91-5F72-4024-9B42-E51D9F088576}" type="presOf" srcId="{134E258C-DA7F-4239-B6EE-9D3CB38AC3DF}" destId="{990540DC-7BD9-4421-8F21-23647486B0CA}" srcOrd="0" destOrd="0" presId="urn:microsoft.com/office/officeart/2005/8/layout/hList1"/>
    <dgm:cxn modelId="{5F439BDD-DC46-4C97-A024-889D0EA590FD}" srcId="{9F0DD507-F21A-4C70-A928-CB1DA1701212}" destId="{FF79B4CE-FAA1-4696-AA31-4FFC4BDE9E06}" srcOrd="2" destOrd="0" parTransId="{1C79119B-80D9-4CE0-B232-B0D31D255401}" sibTransId="{A3A30245-DDE4-4D39-8CBA-5C6DD44BED68}"/>
    <dgm:cxn modelId="{B36F477B-4676-4034-8E5C-3550B3821319}" srcId="{134E258C-DA7F-4239-B6EE-9D3CB38AC3DF}" destId="{46F35133-2ABA-4922-B949-B7188D7EFA08}" srcOrd="0" destOrd="0" parTransId="{59D9CE0A-C722-4667-988D-F93563F25B53}" sibTransId="{27918FEF-2704-46D7-B30B-0B262F2BA6A6}"/>
    <dgm:cxn modelId="{1A3C59D1-F17C-4153-B135-DE5E609D3482}" srcId="{A905150C-0118-406B-94A2-AB7E8610C34C}" destId="{AE531705-8D01-40C1-BBDC-010E21018B3E}" srcOrd="1" destOrd="0" parTransId="{C017126F-200C-4ABA-9565-545DC4E82192}" sibTransId="{2CBA8241-2A28-40A7-A40A-F8F66FD48AE2}"/>
    <dgm:cxn modelId="{40F898B6-5A16-4937-8C95-DB5CB10E634F}" srcId="{9F0DD507-F21A-4C70-A928-CB1DA1701212}" destId="{291EE295-37C3-4086-8747-2E6456B6E935}" srcOrd="3" destOrd="0" parTransId="{039E2F8C-A1A4-4B21-824B-D1227678D635}" sibTransId="{8E9C46C9-A6D4-4BCC-B822-5170DE8CDE7B}"/>
    <dgm:cxn modelId="{0860FB4A-50FB-4E7A-ADA5-6135D23C3C57}" type="presOf" srcId="{E4EE23B8-7C3B-425D-88B1-95790D707E47}" destId="{7D91AB87-1F8E-45B7-806E-0C3309BB3517}" srcOrd="0" destOrd="3" presId="urn:microsoft.com/office/officeart/2005/8/layout/hList1"/>
    <dgm:cxn modelId="{A9D66350-CABF-4B69-BD98-454FC09571BB}" type="presParOf" srcId="{16901B6C-91F3-4B59-AD00-4FB80765963C}" destId="{C76287E0-B9EF-42C0-A9F8-82D04699E6B1}" srcOrd="0" destOrd="0" presId="urn:microsoft.com/office/officeart/2005/8/layout/hList1"/>
    <dgm:cxn modelId="{EF45563E-8A87-43A9-B0C0-DCD1D1A8D692}" type="presParOf" srcId="{C76287E0-B9EF-42C0-A9F8-82D04699E6B1}" destId="{990540DC-7BD9-4421-8F21-23647486B0CA}" srcOrd="0" destOrd="0" presId="urn:microsoft.com/office/officeart/2005/8/layout/hList1"/>
    <dgm:cxn modelId="{E6A9B6E0-76F4-403A-B3BF-249D9C2ECDD4}" type="presParOf" srcId="{C76287E0-B9EF-42C0-A9F8-82D04699E6B1}" destId="{6DBB9D93-04B7-4B19-B373-E744FE891FEE}" srcOrd="1" destOrd="0" presId="urn:microsoft.com/office/officeart/2005/8/layout/hList1"/>
    <dgm:cxn modelId="{79F0E6CD-9289-42A8-BD34-6ECA947FF648}" type="presParOf" srcId="{16901B6C-91F3-4B59-AD00-4FB80765963C}" destId="{A104BA95-C297-451F-BACB-D4D6C8A52E23}" srcOrd="1" destOrd="0" presId="urn:microsoft.com/office/officeart/2005/8/layout/hList1"/>
    <dgm:cxn modelId="{41AF26B6-B9B5-4680-8969-E5629AB5C084}" type="presParOf" srcId="{16901B6C-91F3-4B59-AD00-4FB80765963C}" destId="{7AF978A5-8A2D-412D-AEB8-BA315040142A}" srcOrd="2" destOrd="0" presId="urn:microsoft.com/office/officeart/2005/8/layout/hList1"/>
    <dgm:cxn modelId="{059CC0FA-B63D-4C90-81A1-08E4CAA40DFC}" type="presParOf" srcId="{7AF978A5-8A2D-412D-AEB8-BA315040142A}" destId="{7A910A83-86CA-48CE-8FB1-AEB1F7C289FA}" srcOrd="0" destOrd="0" presId="urn:microsoft.com/office/officeart/2005/8/layout/hList1"/>
    <dgm:cxn modelId="{1A2D6D1D-4BF8-48DC-85D7-1621DD6BB1E0}" type="presParOf" srcId="{7AF978A5-8A2D-412D-AEB8-BA315040142A}" destId="{7D91AB87-1F8E-45B7-806E-0C3309BB35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29F6FA-2459-4CA9-A2FD-FF184A06B6EC}">
      <dsp:nvSpPr>
        <dsp:cNvPr id="0" name=""/>
        <dsp:cNvSpPr/>
      </dsp:nvSpPr>
      <dsp:spPr>
        <a:xfrm>
          <a:off x="0" y="311208"/>
          <a:ext cx="378638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866" tIns="249936" rIns="293866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Kick-off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Virtual Sessions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Virtual Teamwork (Group Assignments)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Closing Session</a:t>
          </a:r>
          <a:endParaRPr lang="en-US" sz="1200" b="1" kern="1200" dirty="0"/>
        </a:p>
      </dsp:txBody>
      <dsp:txXfrm>
        <a:off x="0" y="311208"/>
        <a:ext cx="3786388" cy="1096200"/>
      </dsp:txXfrm>
    </dsp:sp>
    <dsp:sp modelId="{362550ED-036A-41CF-8370-06D5B632930F}">
      <dsp:nvSpPr>
        <dsp:cNvPr id="0" name=""/>
        <dsp:cNvSpPr/>
      </dsp:nvSpPr>
      <dsp:spPr>
        <a:xfrm>
          <a:off x="189319" y="134088"/>
          <a:ext cx="2650471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182" tIns="0" rIns="100182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Group (Required)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89319" y="134088"/>
        <a:ext cx="2650471" cy="354240"/>
      </dsp:txXfrm>
    </dsp:sp>
    <dsp:sp modelId="{4C42C17D-C7C4-4471-9039-33BD44BD5206}">
      <dsp:nvSpPr>
        <dsp:cNvPr id="0" name=""/>
        <dsp:cNvSpPr/>
      </dsp:nvSpPr>
      <dsp:spPr>
        <a:xfrm>
          <a:off x="0" y="1649328"/>
          <a:ext cx="378638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866" tIns="249936" rIns="293866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eLearning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Individual Assignments</a:t>
          </a:r>
          <a:endParaRPr lang="en-US" sz="1200" b="1" kern="1200" dirty="0"/>
        </a:p>
      </dsp:txBody>
      <dsp:txXfrm>
        <a:off x="0" y="1649328"/>
        <a:ext cx="3786388" cy="699300"/>
      </dsp:txXfrm>
    </dsp:sp>
    <dsp:sp modelId="{08E709E0-0811-4C05-8DAA-BAB35B97967E}">
      <dsp:nvSpPr>
        <dsp:cNvPr id="0" name=""/>
        <dsp:cNvSpPr/>
      </dsp:nvSpPr>
      <dsp:spPr>
        <a:xfrm>
          <a:off x="189319" y="1472208"/>
          <a:ext cx="2650471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182" tIns="0" rIns="100182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Individual (Required)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89319" y="1472208"/>
        <a:ext cx="2650471" cy="354240"/>
      </dsp:txXfrm>
    </dsp:sp>
    <dsp:sp modelId="{E17CF243-EA70-4CBE-A1B1-04EF166B3456}">
      <dsp:nvSpPr>
        <dsp:cNvPr id="0" name=""/>
        <dsp:cNvSpPr/>
      </dsp:nvSpPr>
      <dsp:spPr>
        <a:xfrm>
          <a:off x="0" y="2590548"/>
          <a:ext cx="378638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866" tIns="249936" rIns="293866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OJT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Virtual Coaching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Self-study </a:t>
          </a:r>
          <a:endParaRPr lang="en-US" sz="1200" b="1" kern="1200" dirty="0"/>
        </a:p>
      </dsp:txBody>
      <dsp:txXfrm>
        <a:off x="0" y="2590548"/>
        <a:ext cx="3786388" cy="907200"/>
      </dsp:txXfrm>
    </dsp:sp>
    <dsp:sp modelId="{A20DD80A-6CAC-4B9A-9ADA-88B2B6A23452}">
      <dsp:nvSpPr>
        <dsp:cNvPr id="0" name=""/>
        <dsp:cNvSpPr/>
      </dsp:nvSpPr>
      <dsp:spPr>
        <a:xfrm>
          <a:off x="189319" y="2413428"/>
          <a:ext cx="2650471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182" tIns="0" rIns="100182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Individual (Recommended)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89319" y="2413428"/>
        <a:ext cx="2650471" cy="354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0540DC-7BD9-4421-8F21-23647486B0CA}">
      <dsp:nvSpPr>
        <dsp:cNvPr id="0" name=""/>
        <dsp:cNvSpPr/>
      </dsp:nvSpPr>
      <dsp:spPr>
        <a:xfrm>
          <a:off x="1" y="187819"/>
          <a:ext cx="3851504" cy="374400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Existing </a:t>
          </a:r>
          <a:r>
            <a:rPr lang="en-US" sz="1400" b="1" kern="1200" dirty="0" err="1" smtClean="0">
              <a:solidFill>
                <a:schemeClr val="bg1"/>
              </a:solidFill>
            </a:rPr>
            <a:t>Capgemini</a:t>
          </a:r>
          <a:r>
            <a:rPr lang="en-US" sz="1400" b="1" kern="1200" dirty="0" smtClean="0">
              <a:solidFill>
                <a:schemeClr val="bg1"/>
              </a:solidFill>
            </a:rPr>
            <a:t> PMI Training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" y="187819"/>
        <a:ext cx="3851504" cy="374400"/>
      </dsp:txXfrm>
    </dsp:sp>
    <dsp:sp modelId="{6DBB9D93-04B7-4B19-B373-E744FE891FEE}">
      <dsp:nvSpPr>
        <dsp:cNvPr id="0" name=""/>
        <dsp:cNvSpPr/>
      </dsp:nvSpPr>
      <dsp:spPr>
        <a:xfrm>
          <a:off x="40" y="562219"/>
          <a:ext cx="3851504" cy="413945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9525" cap="flat" cmpd="sng" algn="ctr">
          <a:solidFill>
            <a:srgbClr val="92D05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0" lvl="1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Background</a:t>
          </a:r>
          <a:endParaRPr lang="en-US" sz="1300" b="1" kern="1200" dirty="0"/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More than 3 years of in-house Experience is built into the material and the course</a:t>
          </a:r>
          <a:endParaRPr lang="en-US" sz="1300" kern="1200" dirty="0"/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PMI REP (Registered Education Provider) Status guarantees quality as well as necessary contact hours for the exam and PDUs for the trainers </a:t>
          </a:r>
          <a:endParaRPr lang="en-US" sz="1300" kern="1200" dirty="0"/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In-house developed course material focuses not only on PMI exam, but links to our actual day-to-day business needs and to the “real-world”</a:t>
          </a:r>
          <a:endParaRPr lang="en-US" sz="1300" kern="1200" dirty="0"/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100% pass rate so far with combination of classroom trainings and webinars</a:t>
          </a:r>
          <a:endParaRPr lang="en-US" sz="1300" kern="1200" dirty="0"/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Yammer community to support participants and team-building</a:t>
          </a:r>
          <a:endParaRPr lang="en-US" sz="1300" kern="1200" dirty="0"/>
        </a:p>
        <a:p>
          <a:pPr marL="0" lvl="1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Includes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Mapping of content to PMBOK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Linked to </a:t>
          </a:r>
          <a:r>
            <a:rPr lang="en-US" sz="1300" kern="1200" dirty="0" err="1" smtClean="0"/>
            <a:t>Capgemini</a:t>
          </a:r>
          <a:r>
            <a:rPr lang="en-US" sz="1300" kern="1200" dirty="0" smtClean="0"/>
            <a:t> real-world activities and approach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Games &amp; Energizers during classroom trainings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Sample of PMI-like Exam Questions as Part of every Webinar</a:t>
          </a:r>
          <a:endParaRPr lang="en-US" sz="1300" kern="1200" dirty="0" smtClean="0"/>
        </a:p>
      </dsp:txBody>
      <dsp:txXfrm>
        <a:off x="40" y="562219"/>
        <a:ext cx="3851504" cy="4139459"/>
      </dsp:txXfrm>
    </dsp:sp>
    <dsp:sp modelId="{7A910A83-86CA-48CE-8FB1-AEB1F7C289FA}">
      <dsp:nvSpPr>
        <dsp:cNvPr id="0" name=""/>
        <dsp:cNvSpPr/>
      </dsp:nvSpPr>
      <dsp:spPr>
        <a:xfrm>
          <a:off x="4390793" y="187819"/>
          <a:ext cx="3851504" cy="374400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Existing Online PMI Training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4390793" y="187819"/>
        <a:ext cx="3851504" cy="374400"/>
      </dsp:txXfrm>
    </dsp:sp>
    <dsp:sp modelId="{7D91AB87-1F8E-45B7-806E-0C3309BB3517}">
      <dsp:nvSpPr>
        <dsp:cNvPr id="0" name=""/>
        <dsp:cNvSpPr/>
      </dsp:nvSpPr>
      <dsp:spPr>
        <a:xfrm>
          <a:off x="4390793" y="562219"/>
          <a:ext cx="3851504" cy="413945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9525" cap="flat" cmpd="sng" algn="ctr">
          <a:solidFill>
            <a:srgbClr val="92D05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0" lvl="1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Background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Provided by </a:t>
          </a:r>
          <a:r>
            <a:rPr lang="en-US" sz="1300" kern="1200" dirty="0" err="1" smtClean="0"/>
            <a:t>SkillSoft</a:t>
          </a:r>
          <a:r>
            <a:rPr lang="en-US" sz="1300" kern="1200" dirty="0" smtClean="0"/>
            <a:t>, PMI REP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Existing learning map of WBLs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Previous </a:t>
          </a:r>
          <a:r>
            <a:rPr lang="en-US" sz="1300" kern="1200" dirty="0" err="1" smtClean="0"/>
            <a:t>Capgemini</a:t>
          </a:r>
          <a:r>
            <a:rPr lang="en-US" sz="1300" kern="1200" dirty="0" smtClean="0"/>
            <a:t> programs leveraging this content achieved a +95% pass rate</a:t>
          </a:r>
        </a:p>
        <a:p>
          <a:pPr marL="0" lvl="1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Includes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Web-based training courses aligned to PMBOK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Quizzes on content embedded in each training course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Available study guides and sample test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Mentoring (including live chat) available through Project Management Knowledge Center</a:t>
          </a:r>
        </a:p>
        <a:p>
          <a:pPr marL="457200" lvl="2" indent="-2286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Sample tests that can be taken in </a:t>
          </a:r>
          <a:r>
            <a:rPr lang="en-US" sz="1300" kern="1200" dirty="0" smtClean="0">
              <a:solidFill>
                <a:schemeClr val="tx1"/>
              </a:solidFill>
            </a:rPr>
            <a:t>Study Mode (provides feedback after each question) or Certification Mode (score provided at the end)</a:t>
          </a:r>
          <a:endParaRPr lang="en-US" sz="1300" kern="1200" dirty="0" smtClean="0"/>
        </a:p>
      </dsp:txBody>
      <dsp:txXfrm>
        <a:off x="4390793" y="562219"/>
        <a:ext cx="3851504" cy="4139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86A76-4EEF-474F-A31F-0EF5E10BC600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76F7-1C2F-4493-B174-81DFC95B2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F76F7-1C2F-4493-B174-81DFC95B2D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ea typeface="ＭＳ Ｐゴシック" pitchFamily="34" charset="-12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27210-78C4-4799-9CE9-99CEAAB477C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ea typeface="ＭＳ Ｐゴシック" pitchFamily="34" charset="-12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27210-78C4-4799-9CE9-99CEAAB477C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Master" Target="../slideMasters/slideMaster2.xml"/><Relationship Id="rId17" Type="http://schemas.openxmlformats.org/officeDocument/2006/relationships/image" Target="../media/image8.png"/><Relationship Id="rId2" Type="http://schemas.openxmlformats.org/officeDocument/2006/relationships/tags" Target="../tags/tag9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10.jpe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sarumuga\Desktop\Subha\CG Univerity\Jobs\cover page 22-Sep-2011\Source\Leadership_3.jpg"/>
          <p:cNvPicPr>
            <a:picLocks noChangeAspect="1" noChangeArrowheads="1"/>
          </p:cNvPicPr>
          <p:nvPr userDrawn="1"/>
        </p:nvPicPr>
        <p:blipFill>
          <a:blip r:embed="rId2" cstate="print"/>
          <a:srcRect t="17465"/>
          <a:stretch>
            <a:fillRect/>
          </a:stretch>
        </p:blipFill>
        <p:spPr bwMode="auto">
          <a:xfrm>
            <a:off x="0" y="1197735"/>
            <a:ext cx="9144000" cy="566026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06800"/>
            <a:ext cx="7772400" cy="1470025"/>
          </a:xfrm>
        </p:spPr>
        <p:txBody>
          <a:bodyPr anchor="t"/>
          <a:lstStyle>
            <a:lvl1pPr>
              <a:defRPr>
                <a:latin typeface="University Handwriting" pitchFamily="2" charset="-128"/>
                <a:ea typeface="University Handwriting" pitchFamily="2" charset="-128"/>
                <a:cs typeface="University Handwriting" pitchFamily="2" charset="-128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14" descr="cap stra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6426200"/>
            <a:ext cx="25542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0866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itchFamily="34" charset="0"/>
                <a:ea typeface="University Handwriting" pitchFamily="2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DA6B8-54D6-45D0-9DB0-FF6C748F3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7" name="Picture 3" descr="C:\Documents and Settings\sarumuga\Desktop\Subha\CG Univerity\Jobs\Cover page\Source\GCF_ICON.PNG"/>
          <p:cNvPicPr>
            <a:picLocks noChangeAspect="1" noChangeArrowheads="1"/>
          </p:cNvPicPr>
          <p:nvPr userDrawn="1"/>
        </p:nvPicPr>
        <p:blipFill>
          <a:blip r:embed="rId4" cstate="print"/>
          <a:srcRect l="14107" t="14732" r="11161" b="10536"/>
          <a:stretch>
            <a:fillRect/>
          </a:stretch>
        </p:blipFill>
        <p:spPr bwMode="auto">
          <a:xfrm>
            <a:off x="169071" y="3698081"/>
            <a:ext cx="521494" cy="5214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FFFFFE"/>
              </a:solidFill>
              <a:latin typeface="Calibri"/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6" name="Capgemini_logo_rgb.jpg" descr="/Users/charlottedewar/Desktop/People Brands work/Capgemini University branding 2011/ARTWORK/logos/Capgemini_logo_rgb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138" y="377825"/>
            <a:ext cx="198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University_logo with efmd 1.ai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311150"/>
            <a:ext cx="2139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65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C6DD5-19F2-4805-BDE5-B59BAAFA7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2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2F93E-581E-47AD-B85B-02C0D126C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879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44" name="Rectangle 8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50" name="think-cell Slide" r:id="rId13" imgW="0" imgH="0" progId="">
              <p:embed/>
            </p:oleObj>
          </a:graphicData>
        </a:graphic>
      </p:graphicFrame>
      <p:sp>
        <p:nvSpPr>
          <p:cNvPr id="29593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6524625"/>
            <a:ext cx="50323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>
                <a:solidFill>
                  <a:srgbClr val="000000"/>
                </a:solidFill>
                <a:ea typeface="ＭＳ Ｐゴシック" pitchFamily="-107" charset="-128"/>
              </a:rPr>
              <a:t>CEA v6.4</a:t>
            </a:r>
          </a:p>
        </p:txBody>
      </p:sp>
      <p:sp>
        <p:nvSpPr>
          <p:cNvPr id="29595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295953" name="Oval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10500" y="5948363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pic>
        <p:nvPicPr>
          <p:cNvPr id="295951" name="Picture 15" descr="CBE_CMJN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7861300" y="6010275"/>
            <a:ext cx="768350" cy="744538"/>
          </a:xfrm>
          <a:prstGeom prst="rect">
            <a:avLst/>
          </a:prstGeom>
          <a:noFill/>
        </p:spPr>
      </p:pic>
      <p:pic>
        <p:nvPicPr>
          <p:cNvPr id="295959" name="Picture 23" descr="PPT_Claim_GEFS_PS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08513" y="6500813"/>
            <a:ext cx="3276600" cy="193675"/>
          </a:xfrm>
          <a:prstGeom prst="rect">
            <a:avLst/>
          </a:prstGeom>
          <a:noFill/>
        </p:spPr>
      </p:pic>
      <p:sp>
        <p:nvSpPr>
          <p:cNvPr id="295960" name="Freeform 3" descr="Hand mit Glühlampe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-4763" y="1905000"/>
            <a:ext cx="9151938" cy="4918075"/>
          </a:xfrm>
          <a:custGeom>
            <a:avLst/>
            <a:gdLst>
              <a:gd name="T0" fmla="*/ 9152069 w 5591"/>
              <a:gd name="T1" fmla="*/ 0 h 3012"/>
              <a:gd name="T2" fmla="*/ 8292682 w 5591"/>
              <a:gd name="T3" fmla="*/ 700593 h 3012"/>
              <a:gd name="T4" fmla="*/ 6709772 w 5591"/>
              <a:gd name="T5" fmla="*/ 1237878 h 3012"/>
              <a:gd name="T6" fmla="*/ 3195285 w 5591"/>
              <a:gd name="T7" fmla="*/ 2056054 h 3012"/>
              <a:gd name="T8" fmla="*/ 929776 w 5591"/>
              <a:gd name="T9" fmla="*/ 3106127 h 3012"/>
              <a:gd name="T10" fmla="*/ 0 w 5591"/>
              <a:gd name="T11" fmla="*/ 4420760 h 3012"/>
              <a:gd name="T12" fmla="*/ 4911 w 5591"/>
              <a:gd name="T13" fmla="*/ 4918851 h 3012"/>
              <a:gd name="T14" fmla="*/ 6548 w 5591"/>
              <a:gd name="T15" fmla="*/ 4917218 h 3012"/>
              <a:gd name="T16" fmla="*/ 9148795 w 5591"/>
              <a:gd name="T17" fmla="*/ 4915585 h 30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1"/>
              <a:gd name="T28" fmla="*/ 0 h 3012"/>
              <a:gd name="T29" fmla="*/ 5591 w 5591"/>
              <a:gd name="T30" fmla="*/ 3012 h 30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1" h="3012">
                <a:moveTo>
                  <a:pt x="5591" y="0"/>
                </a:moveTo>
                <a:cubicBezTo>
                  <a:pt x="5492" y="111"/>
                  <a:pt x="5315" y="303"/>
                  <a:pt x="5066" y="429"/>
                </a:cubicBezTo>
                <a:cubicBezTo>
                  <a:pt x="4814" y="579"/>
                  <a:pt x="4171" y="739"/>
                  <a:pt x="4099" y="758"/>
                </a:cubicBezTo>
                <a:cubicBezTo>
                  <a:pt x="2930" y="1059"/>
                  <a:pt x="2453" y="1119"/>
                  <a:pt x="1952" y="1259"/>
                </a:cubicBezTo>
                <a:cubicBezTo>
                  <a:pt x="1469" y="1395"/>
                  <a:pt x="1015" y="1544"/>
                  <a:pt x="568" y="1902"/>
                </a:cubicBezTo>
                <a:cubicBezTo>
                  <a:pt x="265" y="2157"/>
                  <a:pt x="186" y="2309"/>
                  <a:pt x="0" y="2707"/>
                </a:cubicBezTo>
                <a:cubicBezTo>
                  <a:pt x="5" y="2930"/>
                  <a:pt x="2" y="2960"/>
                  <a:pt x="3" y="3012"/>
                </a:cubicBezTo>
                <a:lnTo>
                  <a:pt x="4" y="3011"/>
                </a:lnTo>
                <a:lnTo>
                  <a:pt x="5589" y="3010"/>
                </a:lnTo>
              </a:path>
            </a:pathLst>
          </a:cu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295961" name="Rectangle 25"/>
          <p:cNvSpPr>
            <a:spLocks noChangeArrowheads="1"/>
          </p:cNvSpPr>
          <p:nvPr userDrawn="1"/>
        </p:nvSpPr>
        <p:spPr bwMode="auto">
          <a:xfrm>
            <a:off x="63500" y="6021388"/>
            <a:ext cx="774541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i="1">
                <a:solidFill>
                  <a:srgbClr val="A7C4D9"/>
                </a:solidFill>
                <a:ea typeface="ＭＳ Ｐゴシック" pitchFamily="-107" charset="-128"/>
              </a:rPr>
              <a:t>PMP</a:t>
            </a:r>
            <a:r>
              <a:rPr lang="de-DE" sz="1400" i="1" baseline="30000">
                <a:solidFill>
                  <a:srgbClr val="A7C4D9"/>
                </a:solidFill>
                <a:ea typeface="ＭＳ Ｐゴシック" pitchFamily="-107" charset="-128"/>
              </a:rPr>
              <a:t>®</a:t>
            </a:r>
            <a:r>
              <a:rPr lang="de-DE" sz="1400">
                <a:solidFill>
                  <a:srgbClr val="A7C4D9"/>
                </a:solidFill>
                <a:ea typeface="ＭＳ Ｐゴシック" pitchFamily="-107" charset="-128"/>
              </a:rPr>
              <a:t>, </a:t>
            </a:r>
            <a:r>
              <a:rPr lang="de-DE" sz="1400" i="1">
                <a:solidFill>
                  <a:srgbClr val="A7C4D9"/>
                </a:solidFill>
                <a:ea typeface="ＭＳ Ｐゴシック" pitchFamily="-107" charset="-128"/>
              </a:rPr>
              <a:t>PMI</a:t>
            </a:r>
            <a:r>
              <a:rPr lang="de-DE" sz="1400" i="1" baseline="30000">
                <a:solidFill>
                  <a:srgbClr val="A7C4D9"/>
                </a:solidFill>
                <a:ea typeface="ＭＳ Ｐゴシック" pitchFamily="-107" charset="-128"/>
              </a:rPr>
              <a:t>®</a:t>
            </a:r>
            <a:r>
              <a:rPr lang="de-DE" sz="1400" i="1">
                <a:solidFill>
                  <a:srgbClr val="A7C4D9"/>
                </a:solidFill>
                <a:ea typeface="ＭＳ Ｐゴシック" pitchFamily="-107" charset="-128"/>
              </a:rPr>
              <a:t> </a:t>
            </a:r>
            <a:r>
              <a:rPr lang="de-DE" sz="1400">
                <a:solidFill>
                  <a:srgbClr val="A7C4D9"/>
                </a:solidFill>
                <a:ea typeface="ＭＳ Ｐゴシック" pitchFamily="-107" charset="-128"/>
              </a:rPr>
              <a:t>and </a:t>
            </a:r>
            <a:r>
              <a:rPr lang="de-DE" sz="1400" i="1">
                <a:solidFill>
                  <a:srgbClr val="A7C4D9"/>
                </a:solidFill>
                <a:ea typeface="ＭＳ Ｐゴシック" pitchFamily="-107" charset="-128"/>
              </a:rPr>
              <a:t>PMBOK</a:t>
            </a:r>
            <a:r>
              <a:rPr lang="de-DE" sz="1400" i="1" baseline="30000">
                <a:solidFill>
                  <a:srgbClr val="A7C4D9"/>
                </a:solidFill>
                <a:ea typeface="ＭＳ Ｐゴシック" pitchFamily="-107" charset="-128"/>
              </a:rPr>
              <a:t>®</a:t>
            </a:r>
            <a:r>
              <a:rPr lang="de-DE" sz="1400" i="1">
                <a:solidFill>
                  <a:srgbClr val="A7C4D9"/>
                </a:solidFill>
                <a:ea typeface="ＭＳ Ｐゴシック" pitchFamily="-107" charset="-128"/>
              </a:rPr>
              <a:t> Guide </a:t>
            </a:r>
            <a:r>
              <a:rPr lang="de-DE" sz="1400">
                <a:solidFill>
                  <a:srgbClr val="A7C4D9"/>
                </a:solidFill>
                <a:ea typeface="ＭＳ Ｐゴシック" pitchFamily="-107" charset="-128"/>
              </a:rPr>
              <a:t>are registered marks of the Project Management Institute, Inc. </a:t>
            </a:r>
          </a:p>
        </p:txBody>
      </p:sp>
      <p:sp>
        <p:nvSpPr>
          <p:cNvPr id="295962" name="Rectangle 9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295963" name="Oval 10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7810500" y="5924550"/>
            <a:ext cx="904875" cy="904875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pic>
        <p:nvPicPr>
          <p:cNvPr id="295964" name="Picture 11" descr="CBE_CMJN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5"/>
          <p:cNvSpPr txBox="1">
            <a:spLocks noChangeArrowheads="1"/>
          </p:cNvSpPr>
          <p:nvPr userDrawn="1"/>
        </p:nvSpPr>
        <p:spPr bwMode="auto">
          <a:xfrm>
            <a:off x="4932363" y="6442075"/>
            <a:ext cx="29765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009BCC"/>
                </a:solidFill>
                <a:latin typeface="Gill Sans MT" pitchFamily="-110" charset="-18"/>
                <a:ea typeface="ＭＳ Ｐゴシック" pitchFamily="-107" charset="-128"/>
                <a:cs typeface="Arial" charset="0"/>
              </a:rPr>
              <a:t>Together. Free your energies</a:t>
            </a:r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611188" y="1557338"/>
            <a:ext cx="6858000" cy="1066800"/>
          </a:xfrm>
        </p:spPr>
        <p:txBody>
          <a:bodyPr lIns="187200" anchor="ctr"/>
          <a:lstStyle>
            <a:lvl1pPr>
              <a:defRPr sz="2600"/>
            </a:lvl1pPr>
          </a:lstStyle>
          <a:p>
            <a:r>
              <a:rPr lang="de-DE"/>
              <a:t>Title Master</a:t>
            </a:r>
          </a:p>
        </p:txBody>
      </p:sp>
      <p:sp>
        <p:nvSpPr>
          <p:cNvPr id="295943" name="Rectangle 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611188" y="2624138"/>
            <a:ext cx="5432425" cy="1066800"/>
          </a:xfrm>
        </p:spPr>
        <p:txBody>
          <a:bodyPr lIns="187200" anchor="ctr"/>
          <a:lstStyle>
            <a:lvl1pPr>
              <a:defRPr b="0" i="0"/>
            </a:lvl1pPr>
          </a:lstStyle>
          <a:p>
            <a:r>
              <a:rPr lang="de-DE"/>
              <a:t>Client name</a:t>
            </a:r>
          </a:p>
          <a:p>
            <a:r>
              <a:rPr lang="de-DE"/>
              <a:t>Location, date</a:t>
            </a:r>
          </a:p>
        </p:txBody>
      </p:sp>
      <p:pic>
        <p:nvPicPr>
          <p:cNvPr id="17" name="Grafik 16" descr="Capgemini_RGB_55mm_150dpi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58654" y="332570"/>
            <a:ext cx="1981036" cy="457162"/>
          </a:xfrm>
          <a:prstGeom prst="rect">
            <a:avLst/>
          </a:prstGeom>
        </p:spPr>
      </p:pic>
      <p:pic>
        <p:nvPicPr>
          <p:cNvPr id="23" name="Picture 22" descr="REP_color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876320" y="116540"/>
            <a:ext cx="2159044" cy="12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662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Page -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Page 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© 2012 Capgemini sd&amp;m AG - All rights reserved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PMI-TRAINING-DACH_COURSE-OVERVIEW_AND_SAMPLES_V1.PPTX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FE3CD-248A-4BB1-A9B3-A5EF65A626B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191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pt Page -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470" y="76200"/>
            <a:ext cx="8312330" cy="762000"/>
          </a:xfrm>
        </p:spPr>
        <p:txBody>
          <a:bodyPr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smtClean="0"/>
              <a:t>Script Page Master</a:t>
            </a:r>
            <a:br>
              <a:rPr lang="de-DE" dirty="0" smtClean="0"/>
            </a:b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© 2012 Capgemini sd&amp;m AG - All rights reserved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PMI-TRAINING-DACH_COURSE-OVERVIEW_AND_SAMPLES_V1.PPTX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3FDA6-CFA1-44C4-99D6-0B6568DF753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4925" y="39688"/>
            <a:ext cx="684213" cy="7969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ea typeface="ＭＳ Ｐゴシック" pitchFamily="-107" charset="-128"/>
              </a:rPr>
              <a:t>Script</a:t>
            </a:r>
            <a:br>
              <a:rPr lang="de-DE" sz="1400" b="1" dirty="0">
                <a:solidFill>
                  <a:srgbClr val="FFFFFF"/>
                </a:solidFill>
                <a:ea typeface="ＭＳ Ｐゴシック" pitchFamily="-107" charset="-128"/>
              </a:rPr>
            </a:br>
            <a:r>
              <a:rPr lang="de-DE" sz="1400" b="1" dirty="0">
                <a:solidFill>
                  <a:srgbClr val="FFFFFF"/>
                </a:solidFill>
                <a:ea typeface="ＭＳ Ｐゴシック" pitchFamily="-107" charset="-128"/>
              </a:rPr>
              <a:t>Page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3445" y="1052671"/>
            <a:ext cx="8821165" cy="5184720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1200" b="0" i="0"/>
            </a:lvl1pPr>
            <a:lvl2pPr marL="180975" indent="-180975">
              <a:defRPr sz="1200" b="0" i="0"/>
            </a:lvl2pPr>
            <a:lvl3pPr marL="180975" indent="-180975">
              <a:defRPr sz="1200" b="0" i="0"/>
            </a:lvl3pPr>
            <a:lvl4pPr marL="180975" indent="-180975">
              <a:defRPr sz="1200" b="0" i="0"/>
            </a:lvl4pPr>
            <a:lvl5pPr marL="180975" indent="-180975">
              <a:defRPr sz="1200" b="0" i="0"/>
            </a:lvl5pPr>
          </a:lstStyle>
          <a:p>
            <a:pPr lvl="0"/>
            <a:r>
              <a:rPr lang="de-DE" dirty="0" smtClean="0"/>
              <a:t>Text_1</a:t>
            </a:r>
          </a:p>
          <a:p>
            <a:pPr lvl="0"/>
            <a:r>
              <a:rPr lang="de-DE" dirty="0" smtClean="0"/>
              <a:t>Text_2</a:t>
            </a:r>
          </a:p>
          <a:p>
            <a:pPr lvl="0"/>
            <a:r>
              <a:rPr lang="de-DE" dirty="0" smtClean="0"/>
              <a:t>Text_3</a:t>
            </a:r>
          </a:p>
          <a:p>
            <a:pPr lv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84552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Sample </a:t>
            </a:r>
            <a:r>
              <a:rPr lang="de-DE" dirty="0" err="1" smtClean="0"/>
              <a:t>Question</a:t>
            </a:r>
            <a:r>
              <a:rPr lang="de-DE" dirty="0" smtClean="0"/>
              <a:t> &lt;n&gt;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© 2012 Capgemini sd&amp;m AG - All rights reserved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PMI-TRAINING-DACH_COURSE-OVERVIEW_AND_SAMPLES_V1.PPTX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881A-1D39-48C7-BAB9-B8BEAD6D9F54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 userDrawn="1"/>
        </p:nvSpPr>
        <p:spPr bwMode="auto">
          <a:xfrm>
            <a:off x="611188" y="1052513"/>
            <a:ext cx="3889375" cy="3384550"/>
          </a:xfrm>
          <a:prstGeom prst="roundRect">
            <a:avLst>
              <a:gd name="adj" fmla="val 16667"/>
            </a:avLst>
          </a:prstGeom>
          <a:solidFill>
            <a:srgbClr val="D4E2E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000000"/>
                </a:solidFill>
                <a:ea typeface="ＭＳ Ｐゴシック" pitchFamily="-107" charset="-128"/>
              </a:rPr>
              <a:t>Q: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solidFill>
                <a:srgbClr val="000000"/>
              </a:solidFill>
              <a:ea typeface="ＭＳ Ｐゴシック" pitchFamily="-107" charset="-128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solidFill>
                <a:srgbClr val="000000"/>
              </a:solidFill>
              <a:ea typeface="ＭＳ Ｐゴシック" pitchFamily="-107" charset="-128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7" name="AutoShape 30"/>
          <p:cNvSpPr>
            <a:spLocks noChangeArrowheads="1"/>
          </p:cNvSpPr>
          <p:nvPr userDrawn="1"/>
        </p:nvSpPr>
        <p:spPr bwMode="auto">
          <a:xfrm>
            <a:off x="4645288" y="1052513"/>
            <a:ext cx="3887525" cy="3384550"/>
          </a:xfrm>
          <a:prstGeom prst="roundRect">
            <a:avLst>
              <a:gd name="adj" fmla="val 16667"/>
            </a:avLst>
          </a:prstGeom>
          <a:solidFill>
            <a:srgbClr val="D4E2E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72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000000"/>
                </a:solidFill>
                <a:ea typeface="ＭＳ Ｐゴシック" pitchFamily="-107" charset="-128"/>
              </a:rPr>
              <a:t>A</a:t>
            </a:r>
            <a:r>
              <a:rPr lang="de-DE" sz="1400" b="1" dirty="0" smtClean="0">
                <a:solidFill>
                  <a:srgbClr val="000000"/>
                </a:solidFill>
                <a:ea typeface="ＭＳ Ｐゴシック" pitchFamily="-107" charset="-128"/>
              </a:rPr>
              <a:t>:</a:t>
            </a:r>
            <a:endParaRPr lang="de-DE" sz="1400" b="1" dirty="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8" name="AutoShape 31"/>
          <p:cNvSpPr>
            <a:spLocks noChangeArrowheads="1"/>
          </p:cNvSpPr>
          <p:nvPr userDrawn="1"/>
        </p:nvSpPr>
        <p:spPr bwMode="auto">
          <a:xfrm>
            <a:off x="611188" y="4581525"/>
            <a:ext cx="7921625" cy="1584325"/>
          </a:xfrm>
          <a:prstGeom prst="roundRect">
            <a:avLst>
              <a:gd name="adj" fmla="val 16667"/>
            </a:avLst>
          </a:prstGeom>
          <a:solidFill>
            <a:srgbClr val="F5EDD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000000"/>
                </a:solidFill>
                <a:ea typeface="ＭＳ Ｐゴシック" pitchFamily="-107" charset="-128"/>
              </a:rPr>
              <a:t>Solution: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solidFill>
                <a:srgbClr val="000000"/>
              </a:solidFill>
              <a:ea typeface="ＭＳ Ｐゴシック" pitchFamily="-107" charset="-128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0" y="1518640"/>
            <a:ext cx="3743325" cy="2663825"/>
          </a:xfrm>
        </p:spPr>
        <p:txBody>
          <a:bodyPr/>
          <a:lstStyle>
            <a:lvl1pPr>
              <a:defRPr sz="1400" b="0" i="0"/>
            </a:lvl1pPr>
          </a:lstStyle>
          <a:p>
            <a:pPr lvl="0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17215" y="1513305"/>
            <a:ext cx="3743325" cy="2663825"/>
          </a:xfrm>
        </p:spPr>
        <p:txBody>
          <a:bodyPr/>
          <a:lstStyle>
            <a:lvl1pPr>
              <a:defRPr sz="1400" b="0" i="0"/>
            </a:lvl1pPr>
          </a:lstStyle>
          <a:p>
            <a:pPr marL="457200" indent="-457200">
              <a:buFontTx/>
              <a:buAutoNum type="alphaLcParenR"/>
            </a:pPr>
            <a:r>
              <a:rPr lang="de-DE" dirty="0" smtClean="0"/>
              <a:t>...</a:t>
            </a:r>
          </a:p>
          <a:p>
            <a:pPr marL="457200" indent="-457200">
              <a:buFontTx/>
              <a:buAutoNum type="alphaLcParenR"/>
            </a:pPr>
            <a:endParaRPr lang="de-DE" dirty="0" smtClean="0"/>
          </a:p>
          <a:p>
            <a:pPr marL="457200" indent="-457200">
              <a:buFontTx/>
              <a:buAutoNum type="alphaLcParenR"/>
            </a:pPr>
            <a:r>
              <a:rPr lang="de-DE" dirty="0" smtClean="0"/>
              <a:t>...</a:t>
            </a:r>
          </a:p>
          <a:p>
            <a:pPr marL="457200" indent="-457200">
              <a:buFontTx/>
              <a:buAutoNum type="alphaLcParenR"/>
            </a:pPr>
            <a:endParaRPr lang="de-DE" dirty="0" smtClean="0"/>
          </a:p>
          <a:p>
            <a:pPr marL="457200" indent="-457200">
              <a:buFontTx/>
              <a:buAutoNum type="alphaLcParenR"/>
            </a:pPr>
            <a:r>
              <a:rPr lang="de-DE" dirty="0" smtClean="0"/>
              <a:t>...</a:t>
            </a:r>
          </a:p>
          <a:p>
            <a:pPr marL="457200" indent="-457200">
              <a:buFontTx/>
              <a:buAutoNum type="alphaLcParenR"/>
            </a:pPr>
            <a:endParaRPr lang="de-DE" dirty="0" smtClean="0"/>
          </a:p>
          <a:p>
            <a:pPr marL="457200" indent="-457200">
              <a:buFontTx/>
              <a:buAutoNum type="alphaLcParenR"/>
            </a:pP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83460" y="4941210"/>
            <a:ext cx="7776328" cy="1151482"/>
          </a:xfrm>
        </p:spPr>
        <p:txBody>
          <a:bodyPr/>
          <a:lstStyle>
            <a:lvl1pPr>
              <a:defRPr sz="1400" b="0" i="0"/>
            </a:lvl1pPr>
          </a:lstStyle>
          <a:p>
            <a:pPr lvl="0"/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8707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>
                <a:solidFill>
                  <a:srgbClr val="000000"/>
                </a:solidFill>
              </a:rPr>
              <a:t>PMI-TRAINING-DACH_COURSE-OVERVIEW_AND_SAMPLES_V1.PPTX</a:t>
            </a:r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23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Documents and Settings\sarumuga\Desktop\Subha\CG Univerity\Jobs\cover page 22-Sep-2011\Source\GSL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7109"/>
            <a:ext cx="9153478" cy="686510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06800"/>
            <a:ext cx="7772400" cy="1470025"/>
          </a:xfrm>
        </p:spPr>
        <p:txBody>
          <a:bodyPr anchor="t"/>
          <a:lstStyle>
            <a:lvl1pPr>
              <a:defRPr>
                <a:latin typeface="University Handwriting" pitchFamily="2" charset="-128"/>
                <a:ea typeface="University Handwriting" pitchFamily="2" charset="-128"/>
                <a:cs typeface="University Handwriting" pitchFamily="2" charset="-128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14" descr="cap stra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6426200"/>
            <a:ext cx="25542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0866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itchFamily="34" charset="0"/>
                <a:ea typeface="University Handwriting" pitchFamily="2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DA6B8-54D6-45D0-9DB0-FF6C748F3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7" name="Picture 3" descr="C:\Documents and Settings\sarumuga\Desktop\Subha\CG Univerity\Jobs\Cover page\Source\GCF_ICON.PNG"/>
          <p:cNvPicPr>
            <a:picLocks noChangeAspect="1" noChangeArrowheads="1"/>
          </p:cNvPicPr>
          <p:nvPr userDrawn="1"/>
        </p:nvPicPr>
        <p:blipFill>
          <a:blip r:embed="rId4" cstate="print"/>
          <a:srcRect l="14107" t="14732" r="11161" b="10536"/>
          <a:stretch>
            <a:fillRect/>
          </a:stretch>
        </p:blipFill>
        <p:spPr bwMode="auto">
          <a:xfrm>
            <a:off x="169071" y="3698081"/>
            <a:ext cx="521494" cy="5214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FFFFFE"/>
              </a:solidFill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6" name="Capgemini_logo_rgb.jpg" descr="/Users/charlottedewar/Desktop/People Brands work/Capgemini University branding 2011/ARTWORK/logos/Capgemini_logo_rgb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138" y="377825"/>
            <a:ext cx="198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University_logo with efmd 1.ai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311150"/>
            <a:ext cx="2139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0" y="1219200"/>
            <a:ext cx="9153478" cy="2200894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7942A-BD07-4CAF-8F5D-1025EDD5D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979797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797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2EA4-85F0-4DB0-88F5-A69D342DB8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7942A-BD07-4CAF-8F5D-1025EDD5D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048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4DAB2-F164-46BB-907D-EE8FC95E2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9AD14-21FD-476A-A406-33CB88D5D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F98CF-F4EE-4895-9028-CE049091A8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A43E0-8642-4C01-9D80-9E8266A8D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26C25-A6DD-4700-8664-FDE846C5FC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62E8D-D3F2-4B6F-B7FC-AF95FD9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C6DD5-19F2-4805-BDE5-B59BAAFA7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2F93E-581E-47AD-B85B-02C0D126C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5263"/>
            <a:ext cx="850392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040" y="1005899"/>
            <a:ext cx="8503920" cy="138499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575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69913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95338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31875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191000" y="6286500"/>
            <a:ext cx="563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2F93E-581E-47AD-B85B-02C0D126C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1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979797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797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2EA4-85F0-4DB0-88F5-A69D342DB8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33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4DAB2-F164-46BB-907D-EE8FC95E2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48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9AD14-21FD-476A-A406-33CB88D5D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1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F98CF-F4EE-4895-9028-CE049091A8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479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A43E0-8642-4C01-9D80-9E8266A8D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770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26C25-A6DD-4700-8664-FDE846C5FC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62E8D-D3F2-4B6F-B7FC-AF95FD9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86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8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2.xml"/><Relationship Id="rId14" Type="http://schemas.openxmlformats.org/officeDocument/2006/relationships/tags" Target="../tags/tag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182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505150"/>
              </a:solidFill>
              <a:latin typeface="Calibri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49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286500"/>
            <a:ext cx="5635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79797"/>
                </a:solidFill>
                <a:latin typeface="Calibri" pitchFamily="-107" charset="0"/>
                <a:ea typeface="ＭＳ Ｐゴシック" pitchFamily="-107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BCDA12-2743-4EDE-8A09-4FFA66ED20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pic>
        <p:nvPicPr>
          <p:cNvPr id="1030" name="Capgemini_logo_rgb.jpg" descr="/Users/charlottedewar/Desktop/People Brands work/Capgemini University branding 2011/ARTWORK/logos/Capgemini_logo_rg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6299200"/>
            <a:ext cx="1752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6223000"/>
            <a:ext cx="8229600" cy="1588"/>
          </a:xfrm>
          <a:prstGeom prst="line">
            <a:avLst/>
          </a:prstGeom>
          <a:ln w="63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University_logo with efmd 1.ai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26300" y="6324600"/>
            <a:ext cx="1536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2347913" y="6584950"/>
            <a:ext cx="4721225" cy="249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505150"/>
                </a:solidFill>
                <a:latin typeface="Arial" pitchFamily="34" charset="0"/>
                <a:cs typeface="Arial" pitchFamily="34" charset="0"/>
              </a:rPr>
              <a:t>The information contained in this document is proprietary and confidential. </a:t>
            </a:r>
            <a:br>
              <a:rPr lang="en-US" sz="700" dirty="0">
                <a:solidFill>
                  <a:srgbClr val="505150"/>
                </a:solidFill>
                <a:latin typeface="Arial" pitchFamily="34" charset="0"/>
                <a:cs typeface="Arial" pitchFamily="34" charset="0"/>
              </a:rPr>
            </a:br>
            <a:r>
              <a:rPr lang="en-US" sz="700" dirty="0">
                <a:solidFill>
                  <a:srgbClr val="505150"/>
                </a:solidFill>
                <a:latin typeface="Arial" pitchFamily="34" charset="0"/>
                <a:cs typeface="Arial" pitchFamily="34" charset="0"/>
              </a:rPr>
              <a:t>It is for Capgemini internal use only. Copyright ©2011 Capgemini. All rights reserved.</a:t>
            </a:r>
            <a:endParaRPr lang="en-GB" sz="700" dirty="0">
              <a:solidFill>
                <a:srgbClr val="5051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94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FFFFFE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0650" y="6543675"/>
            <a:ext cx="3952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400" dirty="0">
                <a:solidFill>
                  <a:srgbClr val="000000"/>
                </a:solidFill>
                <a:ea typeface="ＭＳ Ｐゴシック" pitchFamily="-107" charset="-128"/>
              </a:rPr>
              <a:t>CEA v6.4</a:t>
            </a:r>
          </a:p>
        </p:txBody>
      </p:sp>
      <p:sp>
        <p:nvSpPr>
          <p:cNvPr id="294917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-1588" y="6399213"/>
            <a:ext cx="91424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294919" name="Line 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0" y="877888"/>
            <a:ext cx="91471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294920" name="Rectangle 8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76200" y="762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560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Action title</a:t>
            </a:r>
          </a:p>
        </p:txBody>
      </p:sp>
      <p:sp>
        <p:nvSpPr>
          <p:cNvPr id="294921" name="Rectangle 9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76200" y="914400"/>
            <a:ext cx="74676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94922" name="Rectangle 10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851275" y="6453188"/>
            <a:ext cx="4987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000" tIns="45720" rIns="5400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ea typeface="ＭＳ Ｐゴシック" pitchFamily="-107" charset="-128"/>
              </a:rPr>
              <a:t>© 2012 Capgemini sd&amp;m AG - All rights reserved</a:t>
            </a:r>
            <a:endParaRPr lang="de-DE" dirty="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294923" name="Rectangle 11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3851275" y="6573838"/>
            <a:ext cx="4987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000" tIns="45720" rIns="5400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ea typeface="ＭＳ Ｐゴシック" pitchFamily="-107" charset="-128"/>
              </a:rPr>
              <a:t>PMI-TRAINING-DACH_COURSE-OVERVIEW_AND_SAMPLES_V1.PPTX</a:t>
            </a:r>
            <a:endParaRPr lang="de-DE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294924" name="Rectangle 12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8839200" y="6553200"/>
            <a:ext cx="228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0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800" b="1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EF5881A-1D39-48C7-BAB9-B8BEAD6D9F54}" type="slidenum">
              <a:rPr lang="de-DE">
                <a:solidFill>
                  <a:srgbClr val="000000"/>
                </a:solidFill>
                <a:ea typeface="ＭＳ Ｐゴシック" pitchFamily="-107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graphicFrame>
        <p:nvGraphicFramePr>
          <p:cNvPr id="294925" name="Rectangle 13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6" name="think-cell Slide" r:id="rId16" imgW="0" imgH="0" progId="">
              <p:embed/>
            </p:oleObj>
          </a:graphicData>
        </a:graphic>
      </p:graphicFrame>
      <p:pic>
        <p:nvPicPr>
          <p:cNvPr id="12" name="Grafik 11" descr="Capgemini_RGB_55mm_150dpi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380" y="6481116"/>
            <a:ext cx="1440200" cy="3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97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-110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-110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-110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-110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-110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-110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-110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-110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 b="1" i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lnSpc>
          <a:spcPct val="90000"/>
        </a:lnSpc>
        <a:spcBef>
          <a:spcPct val="1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2pPr>
      <a:lvl3pPr marL="192088" indent="-188913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376238" indent="-182563" algn="l" rtl="0" fontAlgn="base">
        <a:lnSpc>
          <a:spcPct val="90000"/>
        </a:lnSpc>
        <a:spcBef>
          <a:spcPct val="4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5715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None/>
        <a:defRPr sz="1400">
          <a:solidFill>
            <a:schemeClr val="tx1"/>
          </a:solidFill>
          <a:latin typeface="+mn-lt"/>
        </a:defRPr>
      </a:lvl5pPr>
      <a:lvl6pPr marL="10287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</a:defRPr>
      </a:lvl6pPr>
      <a:lvl7pPr marL="14859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</a:defRPr>
      </a:lvl7pPr>
      <a:lvl8pPr marL="19431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</a:defRPr>
      </a:lvl8pPr>
      <a:lvl9pPr marL="24003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182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505150"/>
              </a:solidFill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49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286500"/>
            <a:ext cx="5635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79797"/>
                </a:solidFill>
                <a:latin typeface="Calibri" pitchFamily="-107" charset="0"/>
                <a:ea typeface="ＭＳ Ｐゴシック" pitchFamily="-107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BCDA12-2743-4EDE-8A09-4FFA66ED20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pic>
        <p:nvPicPr>
          <p:cNvPr id="1030" name="Capgemini_logo_rgb.jpg" descr="/Users/charlottedewar/Desktop/People Brands work/Capgemini University branding 2011/ARTWORK/logos/Capgemini_logo_rgb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6299200"/>
            <a:ext cx="1752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6223000"/>
            <a:ext cx="8229600" cy="1588"/>
          </a:xfrm>
          <a:prstGeom prst="line">
            <a:avLst/>
          </a:prstGeom>
          <a:ln w="63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University_logo with efmd 1.ai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26300" y="6324600"/>
            <a:ext cx="1536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2347913" y="6584950"/>
            <a:ext cx="4721225" cy="249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505150"/>
                </a:solidFill>
                <a:latin typeface="Arial" pitchFamily="34" charset="0"/>
                <a:cs typeface="Arial" pitchFamily="34" charset="0"/>
              </a:rPr>
              <a:t>The information contained in this document is proprietary and confidential. </a:t>
            </a:r>
            <a:br>
              <a:rPr lang="en-US" sz="700" dirty="0">
                <a:solidFill>
                  <a:srgbClr val="505150"/>
                </a:solidFill>
                <a:latin typeface="Arial" pitchFamily="34" charset="0"/>
                <a:cs typeface="Arial" pitchFamily="34" charset="0"/>
              </a:rPr>
            </a:br>
            <a:r>
              <a:rPr lang="en-US" sz="700" dirty="0">
                <a:solidFill>
                  <a:srgbClr val="505150"/>
                </a:solidFill>
                <a:latin typeface="Arial" pitchFamily="34" charset="0"/>
                <a:cs typeface="Arial" pitchFamily="34" charset="0"/>
              </a:rPr>
              <a:t>It is for Capgemini internal use only. Copyright ©2011 Capgemini. All rights reserved.</a:t>
            </a:r>
            <a:endParaRPr lang="en-GB" sz="700" dirty="0">
              <a:solidFill>
                <a:srgbClr val="5051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FFFFFE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FFFFFE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PowerPoint_Slide2.sld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ctrTitle"/>
          </p:nvPr>
        </p:nvSpPr>
        <p:spPr>
          <a:xfrm>
            <a:off x="747486" y="3563257"/>
            <a:ext cx="7772400" cy="1470025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ea typeface="ＭＳ Ｐゴシック" charset="-128"/>
                <a:cs typeface="Arial" charset="0"/>
              </a:rPr>
              <a:t>Alliances &amp; Industry Standards</a:t>
            </a:r>
            <a:endParaRPr lang="en-GB" sz="4000" dirty="0"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8" name="Subtitle 6"/>
          <p:cNvSpPr>
            <a:spLocks noGrp="1"/>
          </p:cNvSpPr>
          <p:nvPr>
            <p:ph type="subTitle" idx="1"/>
          </p:nvPr>
        </p:nvSpPr>
        <p:spPr>
          <a:xfrm>
            <a:off x="805542" y="4323184"/>
            <a:ext cx="8014929" cy="76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FFFFFE"/>
                </a:solidFill>
                <a:latin typeface="University Handwriting" charset="-18"/>
                <a:ea typeface="ＭＳ Ｐゴシック" charset="-128"/>
                <a:cs typeface="+mn-cs"/>
              </a:rPr>
              <a:t>MOVING AS ONE, WINNING AS MANY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220815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FFFFFE"/>
                </a:solidFill>
                <a:latin typeface="University Handwriting" pitchFamily="2" charset="-128"/>
                <a:ea typeface="University Handwriting" pitchFamily="2" charset="-128"/>
                <a:cs typeface="University Handwriting" pitchFamily="2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E"/>
                </a:solidFill>
                <a:latin typeface="Arial" charset="0"/>
                <a:ea typeface="ＭＳ Ｐゴシック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E"/>
                </a:solidFill>
                <a:latin typeface="Arial" charset="0"/>
                <a:ea typeface="ＭＳ Ｐゴシック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E"/>
                </a:solidFill>
                <a:latin typeface="Arial" charset="0"/>
                <a:ea typeface="ＭＳ Ｐゴシック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E"/>
                </a:solidFill>
                <a:latin typeface="Arial" charset="0"/>
                <a:ea typeface="ＭＳ Ｐゴシック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E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E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E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E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000000"/>
                </a:solidFill>
              </a:rPr>
              <a:t>Curriculum Department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Facilitated Virtual Learning Journey (FVLJ</a:t>
            </a:r>
            <a:r>
              <a:rPr lang="en-US" sz="2800" dirty="0" smtClean="0">
                <a:solidFill>
                  <a:srgbClr val="000000"/>
                </a:solidFill>
              </a:rPr>
              <a:t>):</a:t>
            </a: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Definition and Examples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500" kern="1200">
                <a:solidFill>
                  <a:schemeClr val="bg1"/>
                </a:solidFill>
                <a:latin typeface="Arial" pitchFamily="34" charset="0"/>
                <a:ea typeface="University Handwriting" pitchFamily="2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Times"/>
              <a:buNone/>
            </a:pPr>
            <a:r>
              <a:rPr lang="en-US" sz="1800" i="1" dirty="0" smtClean="0">
                <a:solidFill>
                  <a:schemeClr val="tx1">
                    <a:lumMod val="75000"/>
                  </a:schemeClr>
                </a:solidFill>
                <a:latin typeface="University Handwriting" pitchFamily="2" charset="-128"/>
                <a:cs typeface="University Handwriting" pitchFamily="2" charset="-128"/>
              </a:rPr>
              <a:t>April 2013</a:t>
            </a:r>
            <a:endParaRPr lang="en-US" sz="1800" i="1" dirty="0" smtClean="0">
              <a:solidFill>
                <a:schemeClr val="tx1">
                  <a:lumMod val="75000"/>
                </a:schemeClr>
              </a:solidFill>
              <a:latin typeface="University Handwriting" pitchFamily="2" charset="-128"/>
              <a:cs typeface="University Handwriti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51136" y="134938"/>
            <a:ext cx="8511864" cy="715962"/>
          </a:xfrm>
        </p:spPr>
        <p:txBody>
          <a:bodyPr anchor="b"/>
          <a:lstStyle/>
          <a:p>
            <a:r>
              <a:rPr lang="de-DE" sz="2800" dirty="0" smtClean="0"/>
              <a:t>Existing Capgemini PMI Training – Sample Content</a:t>
            </a:r>
            <a:endParaRPr lang="en-GB" sz="2600" dirty="0" smtClean="0">
              <a:latin typeface="Arial" charset="0"/>
              <a:cs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1D59A2-5468-4CBD-ABFD-A7E9524E43C8}" type="slidenum">
              <a:rPr lang="en-US" smtClean="0">
                <a:latin typeface="Calibri" pitchFamily="34" charset="0"/>
                <a:ea typeface="ＭＳ Ｐゴシック" charset="-128"/>
              </a:rPr>
              <a:pPr/>
              <a:t>10</a:t>
            </a:fld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51" y="1749937"/>
            <a:ext cx="4357176" cy="32951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4425" y="1749937"/>
            <a:ext cx="4357175" cy="32951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51136" y="134938"/>
            <a:ext cx="8511864" cy="715962"/>
          </a:xfrm>
        </p:spPr>
        <p:txBody>
          <a:bodyPr anchor="b"/>
          <a:lstStyle/>
          <a:p>
            <a:r>
              <a:rPr lang="de-DE" sz="2800" dirty="0" smtClean="0"/>
              <a:t>Existing Online PMI Training – Learning Map</a:t>
            </a:r>
            <a:endParaRPr lang="en-GB" sz="2600" dirty="0" smtClean="0">
              <a:latin typeface="Arial" charset="0"/>
              <a:cs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1D59A2-5468-4CBD-ABFD-A7E9524E43C8}" type="slidenum">
              <a:rPr lang="en-US" smtClean="0">
                <a:latin typeface="Calibri" pitchFamily="34" charset="0"/>
                <a:ea typeface="ＭＳ Ｐゴシック" charset="-128"/>
              </a:rPr>
              <a:pPr/>
              <a:t>11</a:t>
            </a:fld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3" y="990600"/>
            <a:ext cx="4465637" cy="303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12" y="3946867"/>
            <a:ext cx="4527135" cy="244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023" y="3841661"/>
            <a:ext cx="4419600" cy="255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Elbow Connector 9"/>
          <p:cNvCxnSpPr/>
          <p:nvPr/>
        </p:nvCxnSpPr>
        <p:spPr>
          <a:xfrm flipV="1">
            <a:off x="1762125" y="3946868"/>
            <a:ext cx="3000375" cy="2272957"/>
          </a:xfrm>
          <a:prstGeom prst="bentConnector3">
            <a:avLst>
              <a:gd name="adj1" fmla="val 744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4900" y="1243584"/>
            <a:ext cx="3848101" cy="2194560"/>
          </a:xfrm>
          <a:prstGeom prst="rect">
            <a:avLst/>
          </a:prstGeom>
          <a:solidFill>
            <a:srgbClr val="FFD28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37160" indent="-13716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28 courses covering the PMBOK concepts and principles</a:t>
            </a:r>
          </a:p>
          <a:p>
            <a:pPr marL="137160" indent="-13716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Additional books and guides</a:t>
            </a:r>
          </a:p>
          <a:p>
            <a:pPr marL="137160" indent="-13716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Mentoring – chat live online</a:t>
            </a:r>
          </a:p>
          <a:p>
            <a:pPr marL="137160" indent="-13716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Test Prep – offers 40 sample test questions, which can be taken multiple times with different questions each time a person takes  it. The exam can be taken in Study Mode (provides feedback after each question) or Certification Mode (score provided at the end)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440975"/>
            <a:ext cx="8130742" cy="1362075"/>
          </a:xfrm>
        </p:spPr>
        <p:txBody>
          <a:bodyPr/>
          <a:lstStyle/>
          <a:p>
            <a:r>
              <a:rPr lang="en-US" dirty="0" smtClean="0"/>
              <a:t>FVLJ Example 2:</a:t>
            </a:r>
            <a:br>
              <a:rPr lang="en-US" dirty="0" smtClean="0"/>
            </a:br>
            <a:r>
              <a:rPr lang="en-US" sz="2800" dirty="0" smtClean="0"/>
              <a:t>ITIL Foundation certificatio</a:t>
            </a:r>
            <a:r>
              <a:rPr lang="en-US" sz="2800" dirty="0" smtClean="0"/>
              <a:t>n training</a:t>
            </a:r>
            <a:endParaRPr lang="en-US" sz="28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D59A2-5468-4CBD-ABFD-A7E9524E4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79797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979797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4" name="Straight Connector 4"/>
          <p:cNvCxnSpPr>
            <a:cxnSpLocks noChangeShapeType="1"/>
            <a:stCxn id="6" idx="6"/>
          </p:cNvCxnSpPr>
          <p:nvPr/>
        </p:nvCxnSpPr>
        <p:spPr bwMode="auto">
          <a:xfrm flipV="1">
            <a:off x="840864" y="1756749"/>
            <a:ext cx="7655143" cy="104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</p:spPr>
      </p:cxn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8967" y="1684558"/>
            <a:ext cx="151897" cy="146478"/>
          </a:xfrm>
          <a:prstGeom prst="ellipse">
            <a:avLst/>
          </a:prstGeom>
          <a:gradFill rotWithShape="1">
            <a:gsLst>
              <a:gs pos="0">
                <a:srgbClr val="24BCEA"/>
              </a:gs>
              <a:gs pos="20000">
                <a:srgbClr val="28B9E5"/>
              </a:gs>
              <a:gs pos="100000">
                <a:srgbClr val="1C8DAF"/>
              </a:gs>
            </a:gsLst>
            <a:lin ang="5400000"/>
          </a:gradFill>
          <a:ln w="9525">
            <a:solidFill>
              <a:srgbClr val="3BB1D5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GB" sz="12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2379984" y="1384300"/>
            <a:ext cx="50738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1200" b="1" dirty="0" smtClean="0">
                <a:solidFill>
                  <a:schemeClr val="bg2"/>
                </a:solidFill>
                <a:latin typeface="Verdana" pitchFamily="34" charset="0"/>
              </a:rPr>
              <a:t>7 Weeks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374588" y="1748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0" name="Flowchart: Document 61"/>
          <p:cNvSpPr/>
          <p:nvPr/>
        </p:nvSpPr>
        <p:spPr>
          <a:xfrm>
            <a:off x="8342181" y="3152895"/>
            <a:ext cx="778423" cy="536584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ITIL Foundation Exam</a:t>
            </a:r>
            <a:endParaRPr lang="en-US" sz="8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" name="Title 7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715962"/>
          </a:xfrm>
        </p:spPr>
        <p:txBody>
          <a:bodyPr/>
          <a:lstStyle/>
          <a:p>
            <a:r>
              <a:rPr lang="en-US" dirty="0" smtClean="0"/>
              <a:t>FVLJ</a:t>
            </a:r>
            <a:r>
              <a:rPr lang="en-US" dirty="0" smtClean="0"/>
              <a:t> for </a:t>
            </a:r>
            <a:r>
              <a:rPr lang="en-US" dirty="0" smtClean="0"/>
              <a:t>ITIL </a:t>
            </a:r>
            <a:r>
              <a:rPr lang="en-US" dirty="0" smtClean="0"/>
              <a:t>Foundation Certification </a:t>
            </a:r>
            <a:r>
              <a:rPr lang="en-US" dirty="0" smtClean="0"/>
              <a:t>Prep</a:t>
            </a:r>
            <a:endParaRPr lang="en-US" dirty="0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932254" y="5292430"/>
            <a:ext cx="7360746" cy="180481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b="1" dirty="0" smtClean="0">
                <a:solidFill>
                  <a:schemeClr val="tx1">
                    <a:lumMod val="50000"/>
                  </a:schemeClr>
                </a:solidFill>
                <a:latin typeface="Verdana" pitchFamily="33" charset="0"/>
              </a:rPr>
              <a:t>OJT</a:t>
            </a:r>
            <a:endParaRPr lang="en-GB" sz="800" b="1" dirty="0">
              <a:solidFill>
                <a:schemeClr val="tx1">
                  <a:lumMod val="50000"/>
                </a:schemeClr>
              </a:solidFill>
              <a:latin typeface="Verdana" pitchFamily="33" charset="0"/>
            </a:endParaRPr>
          </a:p>
        </p:txBody>
      </p:sp>
      <p:sp>
        <p:nvSpPr>
          <p:cNvPr id="141" name="Left Brace 140"/>
          <p:cNvSpPr/>
          <p:nvPr/>
        </p:nvSpPr>
        <p:spPr>
          <a:xfrm>
            <a:off x="738308" y="3533716"/>
            <a:ext cx="166538" cy="94821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/>
          <p:cNvSpPr/>
          <p:nvPr/>
        </p:nvSpPr>
        <p:spPr>
          <a:xfrm>
            <a:off x="688789" y="2208265"/>
            <a:ext cx="241456" cy="111692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 Brace 142"/>
          <p:cNvSpPr/>
          <p:nvPr/>
        </p:nvSpPr>
        <p:spPr>
          <a:xfrm>
            <a:off x="728439" y="4647028"/>
            <a:ext cx="201325" cy="9522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702157" y="1092845"/>
            <a:ext cx="35131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" indent="-91440" eaLnBrk="0" hangingPunct="0">
              <a:lnSpc>
                <a:spcPts val="1300"/>
              </a:lnSpc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Open to anyone</a:t>
            </a: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5803964" y="1067075"/>
            <a:ext cx="3368675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91440" algn="r" eaLnBrk="0" hangingPunct="0">
              <a:lnSpc>
                <a:spcPts val="1300"/>
              </a:lnSpc>
              <a:spcAft>
                <a:spcPts val="0"/>
              </a:spcAft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Able to apply ITIL ITSM principles</a:t>
            </a:r>
          </a:p>
          <a:p>
            <a:pPr marL="228600" indent="-91440" algn="r" eaLnBrk="0" hangingPunct="0">
              <a:lnSpc>
                <a:spcPts val="1300"/>
              </a:lnSpc>
              <a:spcAft>
                <a:spcPts val="0"/>
              </a:spcAft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ITIL Foundation Certified</a:t>
            </a:r>
            <a:endParaRPr lang="en-GB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0" name="Right Arrow 189"/>
          <p:cNvSpPr/>
          <p:nvPr/>
        </p:nvSpPr>
        <p:spPr>
          <a:xfrm>
            <a:off x="5091564" y="24431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1" name="Right Arrow 190"/>
          <p:cNvSpPr/>
          <p:nvPr/>
        </p:nvSpPr>
        <p:spPr>
          <a:xfrm>
            <a:off x="6193460" y="2443193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5" name="Right Arrow 194"/>
          <p:cNvSpPr/>
          <p:nvPr/>
        </p:nvSpPr>
        <p:spPr>
          <a:xfrm>
            <a:off x="7293313" y="24431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6" name="Right Arrow 195"/>
          <p:cNvSpPr/>
          <p:nvPr/>
        </p:nvSpPr>
        <p:spPr>
          <a:xfrm>
            <a:off x="4035956" y="2464965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2945611" y="24431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09" name="Table 208"/>
          <p:cNvGraphicFramePr>
            <a:graphicFrameLocks noGrp="1"/>
          </p:cNvGraphicFramePr>
          <p:nvPr/>
        </p:nvGraphicFramePr>
        <p:xfrm>
          <a:off x="838199" y="1811213"/>
          <a:ext cx="755646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042"/>
                <a:gridCol w="1065139"/>
                <a:gridCol w="1105333"/>
                <a:gridCol w="1045042"/>
                <a:gridCol w="1125430"/>
                <a:gridCol w="1085237"/>
                <a:gridCol w="1085237"/>
              </a:tblGrid>
              <a:tr h="1730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r>
                        <a:rPr lang="en-US" sz="900" baseline="0" dirty="0" smtClean="0"/>
                        <a:t> 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7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" name="Oval 210"/>
          <p:cNvSpPr>
            <a:spLocks noChangeArrowheads="1"/>
          </p:cNvSpPr>
          <p:nvPr/>
        </p:nvSpPr>
        <p:spPr bwMode="auto">
          <a:xfrm>
            <a:off x="8498939" y="1677262"/>
            <a:ext cx="151897" cy="146478"/>
          </a:xfrm>
          <a:prstGeom prst="ellipse">
            <a:avLst/>
          </a:prstGeom>
          <a:gradFill rotWithShape="1">
            <a:gsLst>
              <a:gs pos="0">
                <a:srgbClr val="24BCEA"/>
              </a:gs>
              <a:gs pos="20000">
                <a:srgbClr val="28B9E5"/>
              </a:gs>
              <a:gs pos="100000">
                <a:srgbClr val="1C8DAF"/>
              </a:gs>
            </a:gsLst>
            <a:lin ang="5400000"/>
          </a:gradFill>
          <a:ln w="9525">
            <a:solidFill>
              <a:srgbClr val="3BB1D5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GB" sz="12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13"/>
          <p:cNvGrpSpPr/>
          <p:nvPr/>
        </p:nvGrpSpPr>
        <p:grpSpPr>
          <a:xfrm>
            <a:off x="3938992" y="5746847"/>
            <a:ext cx="5103307" cy="421258"/>
            <a:chOff x="3890864" y="5886552"/>
            <a:chExt cx="5103307" cy="421258"/>
          </a:xfrm>
        </p:grpSpPr>
        <p:sp>
          <p:nvSpPr>
            <p:cNvPr id="140" name="Rectangle 139"/>
            <p:cNvSpPr/>
            <p:nvPr/>
          </p:nvSpPr>
          <p:spPr>
            <a:xfrm>
              <a:off x="3890864" y="5886552"/>
              <a:ext cx="5103307" cy="4212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747787" y="5961384"/>
              <a:ext cx="792484" cy="292462"/>
            </a:xfrm>
            <a:prstGeom prst="rect">
              <a:avLst/>
            </a:prstGeom>
            <a:solidFill>
              <a:srgbClr val="92D050"/>
            </a:solidFill>
            <a:ln w="317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800" dirty="0" smtClean="0">
                  <a:solidFill>
                    <a:srgbClr val="000000"/>
                  </a:solidFill>
                  <a:latin typeface="Verdana" pitchFamily="33" charset="0"/>
                </a:rPr>
                <a:t>Virtual</a:t>
              </a:r>
              <a:r>
                <a:rPr lang="en-US" sz="800" b="1" dirty="0" smtClean="0">
                  <a:solidFill>
                    <a:srgbClr val="000000"/>
                  </a:solidFill>
                  <a:latin typeface="Verdana" pitchFamily="33" charset="0"/>
                </a:rPr>
                <a:t> </a:t>
              </a:r>
              <a:r>
                <a:rPr lang="en-US" sz="800" dirty="0" smtClean="0">
                  <a:solidFill>
                    <a:srgbClr val="000000"/>
                  </a:solidFill>
                  <a:latin typeface="Verdana" pitchFamily="33" charset="0"/>
                </a:rPr>
                <a:t>Classroom</a:t>
              </a:r>
              <a:endParaRPr lang="en-US" sz="800" dirty="0">
                <a:solidFill>
                  <a:srgbClr val="000000"/>
                </a:solidFill>
                <a:latin typeface="Verdana" pitchFamily="33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657954" y="5961384"/>
              <a:ext cx="791308" cy="292462"/>
            </a:xfrm>
            <a:prstGeom prst="rect">
              <a:avLst/>
            </a:prstGeom>
            <a:solidFill>
              <a:srgbClr val="FFD28F"/>
            </a:solidFill>
            <a:ln w="317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spcAft>
                  <a:spcPts val="600"/>
                </a:spcAft>
                <a:defRPr/>
              </a:pPr>
              <a:r>
                <a:rPr lang="en-GB" sz="800" dirty="0" smtClean="0">
                  <a:solidFill>
                    <a:srgbClr val="000000"/>
                  </a:solidFill>
                  <a:latin typeface="Verdana" pitchFamily="33" charset="0"/>
                </a:rPr>
                <a:t>eLearning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7555223" y="5957668"/>
              <a:ext cx="791308" cy="292462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  <a:effectLst>
              <a:outerShdw dist="22987" dir="5400000" algn="tl" rotWithShape="0">
                <a:srgbClr val="808080">
                  <a:alpha val="34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GB" sz="800" dirty="0" smtClean="0">
                  <a:solidFill>
                    <a:srgbClr val="262626"/>
                  </a:solidFill>
                  <a:latin typeface="Verdana" pitchFamily="33" charset="0"/>
                </a:rPr>
                <a:t>On the Job Training</a:t>
              </a:r>
              <a:endParaRPr lang="en-GB" sz="800" dirty="0">
                <a:solidFill>
                  <a:srgbClr val="262626"/>
                </a:solidFill>
                <a:latin typeface="Verdana" pitchFamily="33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868389" y="5961384"/>
              <a:ext cx="791308" cy="292462"/>
            </a:xfrm>
            <a:prstGeom prst="rect">
              <a:avLst/>
            </a:prstGeom>
            <a:solidFill>
              <a:srgbClr val="207791"/>
            </a:solidFill>
            <a:ln w="3175">
              <a:noFill/>
              <a:miter lim="800000"/>
              <a:headEnd/>
              <a:tailEnd/>
            </a:ln>
            <a:effectLst>
              <a:outerShdw dist="22987" dir="5400000" algn="tl" rotWithShape="0">
                <a:srgbClr val="808080">
                  <a:alpha val="34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GB" sz="800" dirty="0" smtClean="0">
                  <a:solidFill>
                    <a:srgbClr val="FFFFFF"/>
                  </a:solidFill>
                  <a:latin typeface="Verdana" pitchFamily="33" charset="0"/>
                </a:rPr>
                <a:t>Self Assessment</a:t>
              </a:r>
              <a:endParaRPr lang="en-GB" sz="800" dirty="0">
                <a:solidFill>
                  <a:srgbClr val="FFFFFF"/>
                </a:solidFill>
                <a:latin typeface="Verdana" pitchFamily="33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996500" y="5961384"/>
              <a:ext cx="792484" cy="2924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Aft>
                  <a:spcPts val="600"/>
                </a:spcAft>
                <a:defRPr/>
              </a:pPr>
              <a:r>
                <a:rPr lang="en-US" sz="800" dirty="0" smtClean="0">
                  <a:solidFill>
                    <a:srgbClr val="000000"/>
                  </a:solidFill>
                  <a:latin typeface="Verdana" pitchFamily="34" charset="0"/>
                  <a:cs typeface="+mn-cs"/>
                </a:rPr>
                <a:t>Reading Assignment</a:t>
              </a:r>
              <a:endParaRPr lang="en-US" sz="800" dirty="0">
                <a:solidFill>
                  <a:srgbClr val="00000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213" name="Flowchart: Document 61"/>
            <p:cNvSpPr/>
            <p:nvPr/>
          </p:nvSpPr>
          <p:spPr>
            <a:xfrm>
              <a:off x="8430759" y="5969700"/>
              <a:ext cx="490886" cy="296178"/>
            </a:xfrm>
            <a:prstGeom prst="flowChartDocumen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800" dirty="0" smtClean="0">
                  <a:solidFill>
                    <a:prstClr val="white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Cert</a:t>
              </a:r>
              <a:endParaRPr lang="en-US" sz="8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102120" y="2567849"/>
            <a:ext cx="639733" cy="395329"/>
            <a:chOff x="189319" y="134088"/>
            <a:chExt cx="2650471" cy="3542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9" name="Rounded Rectangle 48"/>
            <p:cNvSpPr/>
            <p:nvPr/>
          </p:nvSpPr>
          <p:spPr>
            <a:xfrm>
              <a:off x="189319" y="134088"/>
              <a:ext cx="2650471" cy="35424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206612" y="151381"/>
              <a:ext cx="2615885" cy="319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82" tIns="0" rIns="100182" bIns="0" numCol="1" spcCol="1270" anchor="ctr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err="1" smtClean="0"/>
                <a:t>Indiv</a:t>
              </a:r>
              <a:r>
                <a:rPr lang="en-US" sz="1200" b="1" kern="1200" dirty="0" smtClean="0"/>
                <a:t>. </a:t>
              </a:r>
              <a:r>
                <a:rPr lang="en-US" sz="900" i="1" dirty="0" smtClean="0"/>
                <a:t>Pre-work</a:t>
              </a:r>
              <a:endParaRPr lang="en-US" sz="900" i="1" dirty="0"/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109609" y="4968267"/>
            <a:ext cx="645612" cy="354240"/>
            <a:chOff x="189319" y="134088"/>
            <a:chExt cx="2650471" cy="3542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0" name="Rounded Rectangle 59"/>
            <p:cNvSpPr/>
            <p:nvPr/>
          </p:nvSpPr>
          <p:spPr>
            <a:xfrm>
              <a:off x="189319" y="134088"/>
              <a:ext cx="2650471" cy="35424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206611" y="151380"/>
              <a:ext cx="2463556" cy="3369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82" tIns="0" rIns="100182" bIns="0" numCol="1" spcCol="1270" anchor="ctr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err="1" smtClean="0"/>
                <a:t>Indiv</a:t>
              </a:r>
              <a:r>
                <a:rPr lang="en-US" sz="1200" b="1" dirty="0" smtClean="0"/>
                <a:t>. </a:t>
              </a:r>
              <a:r>
                <a:rPr lang="en-US" sz="740" i="1" dirty="0" smtClean="0"/>
                <a:t>Suggested</a:t>
              </a:r>
              <a:endParaRPr lang="en-US" sz="740" i="1" dirty="0"/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108668" y="3822871"/>
            <a:ext cx="645885" cy="385042"/>
            <a:chOff x="189319" y="134088"/>
            <a:chExt cx="2650471" cy="3542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6" name="Rounded Rectangle 45"/>
            <p:cNvSpPr/>
            <p:nvPr/>
          </p:nvSpPr>
          <p:spPr>
            <a:xfrm>
              <a:off x="189319" y="134088"/>
              <a:ext cx="2650471" cy="35424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/>
            <p:cNvSpPr/>
            <p:nvPr/>
          </p:nvSpPr>
          <p:spPr>
            <a:xfrm>
              <a:off x="206612" y="151381"/>
              <a:ext cx="2615885" cy="319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82" tIns="0" rIns="100182" bIns="0" numCol="1" spcCol="1270" anchor="ctr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Group </a:t>
              </a:r>
              <a:r>
                <a:rPr lang="en-US" sz="1200" kern="1200" dirty="0" smtClean="0"/>
                <a:t>   </a:t>
              </a:r>
              <a:r>
                <a:rPr lang="en-US" sz="900" i="1" dirty="0" smtClean="0"/>
                <a:t>R</a:t>
              </a:r>
              <a:r>
                <a:rPr lang="en-US" sz="900" i="1" kern="1200" dirty="0" smtClean="0"/>
                <a:t>equired</a:t>
              </a:r>
              <a:endParaRPr lang="en-US" sz="900" i="1" kern="1200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66700" y="5873852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Self-paced study – 2 to 4 hours per week</a:t>
            </a:r>
          </a:p>
          <a:p>
            <a:r>
              <a:rPr lang="en-US" sz="900" i="1" dirty="0" smtClean="0"/>
              <a:t>Virtual Classrooms – 1 hour each</a:t>
            </a:r>
            <a:endParaRPr lang="en-US" sz="900" i="1" dirty="0"/>
          </a:p>
        </p:txBody>
      </p:sp>
      <p:sp>
        <p:nvSpPr>
          <p:cNvPr id="10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1D59A2-5468-4CBD-ABFD-A7E9524E43C8}" type="slidenum">
              <a:rPr lang="en-US" smtClean="0">
                <a:latin typeface="Calibri" pitchFamily="34" charset="0"/>
                <a:ea typeface="ＭＳ Ｐゴシック" charset="-128"/>
              </a:rPr>
              <a:pPr/>
              <a:t>13</a:t>
            </a:fld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984345" y="2283222"/>
            <a:ext cx="8985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  <a:cs typeface="+mn-cs"/>
              </a:rPr>
              <a:t>WBLs  1 – 3 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89245" y="2283222"/>
            <a:ext cx="8985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  <a:cs typeface="+mn-cs"/>
              </a:rPr>
              <a:t>WBLs 4 – 5 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4154327" y="2283222"/>
            <a:ext cx="8985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  <a:cs typeface="+mn-cs"/>
              </a:rPr>
              <a:t>WBL 6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21127" y="2283222"/>
            <a:ext cx="8985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  <a:cs typeface="+mn-cs"/>
              </a:rPr>
              <a:t>WBLs 7 – 8 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338727" y="2283222"/>
            <a:ext cx="8985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  <a:cs typeface="+mn-cs"/>
              </a:rPr>
              <a:t>WBL  9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430927" y="2283222"/>
            <a:ext cx="898554" cy="627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bg1"/>
                </a:solidFill>
                <a:latin typeface="Verdana" pitchFamily="34" charset="0"/>
                <a:cs typeface="+mn-cs"/>
              </a:rPr>
              <a:t>TestPrep</a:t>
            </a:r>
            <a:endParaRPr lang="en-GB" sz="750" b="1" dirty="0">
              <a:solidFill>
                <a:schemeClr val="bg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904845" y="3680222"/>
            <a:ext cx="8985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Kick-off &amp; ITIL Overview</a:t>
            </a:r>
            <a:endParaRPr lang="en-GB" sz="75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27" name="Right Arrow 126"/>
          <p:cNvSpPr/>
          <p:nvPr/>
        </p:nvSpPr>
        <p:spPr>
          <a:xfrm>
            <a:off x="1850224" y="3840193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8" name="Right Arrow 127"/>
          <p:cNvSpPr/>
          <p:nvPr/>
        </p:nvSpPr>
        <p:spPr>
          <a:xfrm>
            <a:off x="5078864" y="38401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9" name="Right Arrow 128"/>
          <p:cNvSpPr/>
          <p:nvPr/>
        </p:nvSpPr>
        <p:spPr>
          <a:xfrm>
            <a:off x="6180760" y="3840193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7280613" y="38401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4023256" y="3861965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2932911" y="38401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1971645" y="3680222"/>
            <a:ext cx="8985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00" b="1" dirty="0" smtClean="0">
                <a:solidFill>
                  <a:schemeClr val="tx1"/>
                </a:solidFill>
                <a:latin typeface="Verdana" pitchFamily="34" charset="0"/>
              </a:rPr>
              <a:t>Service Design Fundatmentls &amp; Proceses</a:t>
            </a:r>
            <a:endParaRPr lang="en-GB" sz="7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3076545" y="3680222"/>
            <a:ext cx="8985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Service Transition Processes &amp; Policies</a:t>
            </a:r>
            <a:endParaRPr lang="en-GB" sz="75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4141627" y="3680222"/>
            <a:ext cx="8985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Intro to Service Operations</a:t>
            </a:r>
            <a:endParaRPr lang="en-GB" sz="75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5208427" y="3680222"/>
            <a:ext cx="8985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Service Operations Processes</a:t>
            </a:r>
            <a:endParaRPr lang="en-GB" sz="75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6326027" y="3680222"/>
            <a:ext cx="8985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00" b="1" dirty="0" smtClean="0">
                <a:solidFill>
                  <a:schemeClr val="tx1"/>
                </a:solidFill>
                <a:latin typeface="Verdana" pitchFamily="34" charset="0"/>
              </a:rPr>
              <a:t>Continual Service Implemenatio Fundamentals</a:t>
            </a:r>
            <a:endParaRPr lang="en-GB" sz="7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7418227" y="3680222"/>
            <a:ext cx="8985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Study Review Session</a:t>
            </a:r>
            <a:endParaRPr lang="en-GB" sz="75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932254" y="4878026"/>
            <a:ext cx="7360746" cy="18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b="1" dirty="0" smtClean="0">
                <a:solidFill>
                  <a:schemeClr val="tx1">
                    <a:lumMod val="50000"/>
                  </a:schemeClr>
                </a:solidFill>
                <a:latin typeface="Verdana" pitchFamily="33" charset="0"/>
              </a:rPr>
              <a:t>Reading</a:t>
            </a:r>
            <a:endParaRPr lang="en-GB" sz="800" b="1" dirty="0">
              <a:solidFill>
                <a:schemeClr val="tx1">
                  <a:lumMod val="50000"/>
                </a:schemeClr>
              </a:solidFill>
              <a:latin typeface="Verdana" pitchFamily="33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5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51136" y="134938"/>
            <a:ext cx="8511864" cy="715962"/>
          </a:xfrm>
        </p:spPr>
        <p:txBody>
          <a:bodyPr anchor="b"/>
          <a:lstStyle/>
          <a:p>
            <a:r>
              <a:rPr lang="de-DE" sz="2800" dirty="0" smtClean="0"/>
              <a:t>Existing Online </a:t>
            </a:r>
            <a:r>
              <a:rPr lang="de-DE" sz="2800" dirty="0" smtClean="0"/>
              <a:t>ITIL Foundation Training – </a:t>
            </a:r>
            <a:r>
              <a:rPr lang="de-DE" sz="2800" dirty="0" smtClean="0"/>
              <a:t>Learning Map</a:t>
            </a:r>
            <a:endParaRPr lang="en-GB" sz="2600" dirty="0" smtClean="0">
              <a:latin typeface="Arial" charset="0"/>
              <a:cs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1D59A2-5468-4CBD-ABFD-A7E9524E43C8}" type="slidenum">
              <a:rPr lang="en-US" smtClean="0">
                <a:latin typeface="Calibri" pitchFamily="34" charset="0"/>
                <a:ea typeface="ＭＳ Ｐゴシック" charset="-128"/>
              </a:rPr>
              <a:pPr/>
              <a:t>14</a:t>
            </a:fld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4900" y="1243584"/>
            <a:ext cx="3848101" cy="2194560"/>
          </a:xfrm>
          <a:prstGeom prst="rect">
            <a:avLst/>
          </a:prstGeom>
          <a:solidFill>
            <a:srgbClr val="FFD28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37160" indent="-13716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9 courses </a:t>
            </a:r>
            <a:r>
              <a:rPr lang="en-US" sz="1400" dirty="0" smtClean="0">
                <a:solidFill>
                  <a:schemeClr val="tx1"/>
                </a:solidFill>
              </a:rPr>
              <a:t>covering the </a:t>
            </a:r>
            <a:r>
              <a:rPr lang="en-US" sz="1400" dirty="0" smtClean="0">
                <a:solidFill>
                  <a:schemeClr val="tx1"/>
                </a:solidFill>
              </a:rPr>
              <a:t>ITIL Foundation </a:t>
            </a:r>
            <a:r>
              <a:rPr lang="en-US" sz="1400" dirty="0" smtClean="0">
                <a:solidFill>
                  <a:schemeClr val="tx1"/>
                </a:solidFill>
              </a:rPr>
              <a:t>concepts and principles</a:t>
            </a:r>
          </a:p>
          <a:p>
            <a:pPr marL="137160" indent="-13716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Additional books and guides</a:t>
            </a:r>
          </a:p>
          <a:p>
            <a:pPr marL="137160" indent="-13716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Mentoring – chat live online</a:t>
            </a:r>
          </a:p>
          <a:p>
            <a:pPr marL="137160" indent="-13716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Test Prep – offers </a:t>
            </a:r>
            <a:r>
              <a:rPr lang="en-US" sz="1400" dirty="0" smtClean="0">
                <a:solidFill>
                  <a:schemeClr val="tx1"/>
                </a:solidFill>
              </a:rPr>
              <a:t>sample </a:t>
            </a:r>
            <a:r>
              <a:rPr lang="en-US" sz="1400" dirty="0" smtClean="0">
                <a:solidFill>
                  <a:schemeClr val="tx1"/>
                </a:solidFill>
              </a:rPr>
              <a:t>test questions, which can be taken multiple times with different questions each time a person takes  it. The exam can be taken in Study Mode (provides feedback after each question) or Certification Mode (score provided at the end)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1138" y="1118889"/>
            <a:ext cx="4483780" cy="4976241"/>
            <a:chOff x="251137" y="1243584"/>
            <a:chExt cx="4525218" cy="603500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1137" y="1243584"/>
              <a:ext cx="4511363" cy="3804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992" y="5047773"/>
              <a:ext cx="4511363" cy="2230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51136" y="134938"/>
            <a:ext cx="8511864" cy="715962"/>
          </a:xfrm>
        </p:spPr>
        <p:txBody>
          <a:bodyPr anchor="b"/>
          <a:lstStyle/>
          <a:p>
            <a:r>
              <a:rPr lang="de-DE" sz="2800" dirty="0" smtClean="0"/>
              <a:t>Existing Capgemini </a:t>
            </a:r>
            <a:r>
              <a:rPr lang="de-DE" sz="2800" dirty="0" smtClean="0"/>
              <a:t>ITIL Foundation Training– </a:t>
            </a:r>
            <a:r>
              <a:rPr lang="de-DE" sz="2800" dirty="0" smtClean="0"/>
              <a:t>Sample Content</a:t>
            </a:r>
            <a:endParaRPr lang="en-GB" sz="2600" dirty="0" smtClean="0">
              <a:latin typeface="Arial" charset="0"/>
              <a:cs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1D59A2-5468-4CBD-ABFD-A7E9524E43C8}" type="slidenum">
              <a:rPr lang="en-US" smtClean="0">
                <a:latin typeface="Calibri" pitchFamily="34" charset="0"/>
                <a:ea typeface="ＭＳ Ｐゴシック" charset="-128"/>
              </a:rPr>
              <a:pPr/>
              <a:t>15</a:t>
            </a:fld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110051" y="1749937"/>
          <a:ext cx="4412672" cy="3295114"/>
        </p:xfrm>
        <a:graphic>
          <a:graphicData uri="http://schemas.openxmlformats.org/presentationml/2006/ole">
            <p:oleObj spid="_x0000_s21505" name="Slide" r:id="rId3" imgW="4951343" imgH="3427437" progId="PowerPoint.Slide.12">
              <p:embed/>
            </p:oleObj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702838" y="1749937"/>
          <a:ext cx="4271587" cy="3295114"/>
        </p:xfrm>
        <a:graphic>
          <a:graphicData uri="http://schemas.openxmlformats.org/presentationml/2006/ole">
            <p:oleObj spid="_x0000_s21507" name="Slide" r:id="rId4" imgW="4951343" imgH="3427437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440975"/>
            <a:ext cx="8130742" cy="1362075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sz="28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D59A2-5468-4CBD-ABFD-A7E9524E4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79797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979797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51136" y="134938"/>
            <a:ext cx="8229600" cy="715962"/>
          </a:xfrm>
        </p:spPr>
        <p:txBody>
          <a:bodyPr anchor="b"/>
          <a:lstStyle/>
          <a:p>
            <a:r>
              <a:rPr lang="de-DE" sz="2800" dirty="0" smtClean="0"/>
              <a:t>Typical </a:t>
            </a:r>
            <a:r>
              <a:rPr lang="de-DE" sz="2800" dirty="0" smtClean="0"/>
              <a:t>Deployment Activities</a:t>
            </a:r>
            <a:endParaRPr lang="en-GB" sz="2600" dirty="0" smtClean="0">
              <a:latin typeface="Arial" charset="0"/>
              <a:cs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1D59A2-5468-4CBD-ABFD-A7E9524E43C8}" type="slidenum">
              <a:rPr lang="en-US" smtClean="0">
                <a:latin typeface="Calibri" pitchFamily="34" charset="0"/>
                <a:ea typeface="ＭＳ Ｐゴシック" charset="-128"/>
              </a:rPr>
              <a:pPr/>
              <a:t>17</a:t>
            </a:fld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" y="1168400"/>
          <a:ext cx="8153400" cy="4878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/>
                <a:gridCol w="6324600"/>
              </a:tblGrid>
              <a:tr h="7129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Area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/>
                        <a:t>Sub-topics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712934">
                <a:tc>
                  <a:txBody>
                    <a:bodyPr/>
                    <a:lstStyle/>
                    <a:p>
                      <a:pPr marL="91440" marR="0" indent="-9144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Governance &amp;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Identify course owner, University</a:t>
                      </a:r>
                      <a:r>
                        <a:rPr lang="en-US" sz="1400" baseline="0" dirty="0" smtClean="0"/>
                        <a:t> NGL Lab validation of learning journey, Pilot </a:t>
                      </a:r>
                      <a:r>
                        <a:rPr lang="en-US" sz="1400" baseline="0" dirty="0" smtClean="0"/>
                        <a:t>RDW funding, Business case with high level draft of structure</a:t>
                      </a:r>
                      <a:endParaRPr lang="en-US" sz="1400" dirty="0"/>
                    </a:p>
                  </a:txBody>
                  <a:tcPr/>
                </a:tc>
              </a:tr>
              <a:tr h="712934">
                <a:tc>
                  <a:txBody>
                    <a:bodyPr/>
                    <a:lstStyle/>
                    <a:p>
                      <a:pPr marL="91440" marR="0" indent="-9144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/>
                        <a:t>Design &amp;</a:t>
                      </a:r>
                      <a:r>
                        <a:rPr lang="en-US" sz="1400" kern="0" baseline="0" dirty="0" smtClean="0"/>
                        <a:t> Build</a:t>
                      </a:r>
                      <a:endParaRPr lang="en-US" sz="1400" kern="0" dirty="0" smtClean="0">
                        <a:solidFill>
                          <a:srgbClr val="000000"/>
                        </a:solidFill>
                        <a:ea typeface="ＭＳ Ｐゴシック" pitchFamily="-10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</a:t>
                      </a:r>
                      <a:r>
                        <a:rPr lang="en-US" sz="1400" baseline="0" dirty="0" smtClean="0"/>
                        <a:t> schedule, Updates to virtual session content, Creation of assignments, Definition and creation of assessments</a:t>
                      </a:r>
                      <a:endParaRPr lang="en-US" sz="1400" dirty="0"/>
                    </a:p>
                  </a:txBody>
                  <a:tcPr/>
                </a:tc>
              </a:tr>
              <a:tr h="685159">
                <a:tc>
                  <a:txBody>
                    <a:bodyPr/>
                    <a:lstStyle/>
                    <a:p>
                      <a:pPr marL="91440" indent="-91440">
                        <a:buFontTx/>
                        <a:buNone/>
                      </a:pPr>
                      <a:r>
                        <a:rPr lang="en-US" sz="1400" dirty="0" smtClean="0"/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Facilitators and SMEs, Registration, </a:t>
                      </a:r>
                      <a:r>
                        <a:rPr lang="en-US" sz="1400" baseline="0" dirty="0" smtClean="0"/>
                        <a:t> Video and audio technology, Collaborative platform</a:t>
                      </a:r>
                      <a:endParaRPr lang="en-US" sz="1400" dirty="0"/>
                    </a:p>
                  </a:txBody>
                  <a:tcPr/>
                </a:tc>
              </a:tr>
              <a:tr h="714482">
                <a:tc>
                  <a:txBody>
                    <a:bodyPr/>
                    <a:lstStyle/>
                    <a:p>
                      <a:pPr marL="91440" indent="-91440">
                        <a:buFontTx/>
                        <a:buNone/>
                      </a:pPr>
                      <a:r>
                        <a:rPr lang="en-US" sz="1400" dirty="0" smtClean="0"/>
                        <a:t>Marketing</a:t>
                      </a:r>
                      <a:r>
                        <a:rPr lang="en-US" sz="1400" baseline="0" dirty="0" smtClean="0"/>
                        <a:t> and Communications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Communications Plan, Distribution of communications, Creation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dirty="0" smtClean="0"/>
                        <a:t>distribution of welcome</a:t>
                      </a:r>
                      <a:r>
                        <a:rPr lang="en-US" sz="1400" baseline="0" dirty="0" smtClean="0"/>
                        <a:t> emails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4931">
                <a:tc>
                  <a:txBody>
                    <a:bodyPr/>
                    <a:lstStyle/>
                    <a:p>
                      <a:pPr marL="91440" indent="-91440">
                        <a:buFontTx/>
                        <a:buNone/>
                      </a:pPr>
                      <a:r>
                        <a:rPr lang="en-US" sz="1400" dirty="0" smtClean="0"/>
                        <a:t>Delivery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Facilitator and SME Prep, Delivery of sessions</a:t>
                      </a:r>
                      <a:endParaRPr lang="en-US" sz="1400" dirty="0"/>
                    </a:p>
                  </a:txBody>
                  <a:tcPr/>
                </a:tc>
              </a:tr>
              <a:tr h="685159">
                <a:tc>
                  <a:txBody>
                    <a:bodyPr/>
                    <a:lstStyle/>
                    <a:p>
                      <a:pPr marL="91440" indent="-91440">
                        <a:buFontTx/>
                        <a:buNone/>
                      </a:pPr>
                      <a:r>
                        <a:rPr lang="en-US" sz="1400" dirty="0" smtClean="0"/>
                        <a:t>Pilot</a:t>
                      </a:r>
                      <a:r>
                        <a:rPr lang="en-US" sz="1400" baseline="0" dirty="0" smtClean="0"/>
                        <a:t> 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Gather</a:t>
                      </a:r>
                      <a:r>
                        <a:rPr lang="en-US" sz="1400" baseline="0" dirty="0" smtClean="0"/>
                        <a:t> and analyze program assessments from participants, Gather and analyze knowledge application assessments, Request and review impact </a:t>
                      </a:r>
                      <a:r>
                        <a:rPr lang="en-US" sz="1400" baseline="0" dirty="0" smtClean="0"/>
                        <a:t>analysis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440975"/>
            <a:ext cx="7772400" cy="1362075"/>
          </a:xfrm>
        </p:spPr>
        <p:txBody>
          <a:bodyPr/>
          <a:lstStyle/>
          <a:p>
            <a:r>
              <a:rPr lang="en-US" dirty="0" smtClean="0"/>
              <a:t>FVLJ</a:t>
            </a:r>
            <a:r>
              <a:rPr lang="en-US" dirty="0" smtClean="0"/>
              <a:t>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D59A2-5468-4CBD-ABFD-A7E9524E4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79797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979797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 txBox="1">
            <a:spLocks noChangeArrowheads="1"/>
          </p:cNvSpPr>
          <p:nvPr/>
        </p:nvSpPr>
        <p:spPr bwMode="auto">
          <a:xfrm>
            <a:off x="330200" y="1068490"/>
            <a:ext cx="8596180" cy="521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An FVLJ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is a virtual learning journey with an emphasis on a strong self-study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component</a:t>
            </a:r>
          </a:p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Global program for broad reach and diversified experience</a:t>
            </a:r>
            <a:endParaRPr lang="en-US" sz="2200" kern="0" dirty="0" smtClean="0">
              <a:solidFill>
                <a:srgbClr val="000000"/>
              </a:solidFill>
              <a:ea typeface="ＭＳ Ｐゴシック" pitchFamily="-107" charset="-128"/>
            </a:endParaRPr>
          </a:p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Supported by Our University and regional resources</a:t>
            </a:r>
          </a:p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For 2013 and going forward, funding is proposed to be part of the University fee. Courses would be free (other than the support by regional resources)</a:t>
            </a:r>
          </a:p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Business cases would need to be documented and approved for each program (e.g., PMI, ITIL, etc.)</a:t>
            </a:r>
          </a:p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Produced an FVLJ model using PMI as a pilot (slide 4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 pitchFamily="-107" charset="-128"/>
              </a:rPr>
              <a:t>) and implemented a global program for ITIL Foundation (slide 5)</a:t>
            </a:r>
            <a:endParaRPr lang="en-US" sz="2200" kern="0" dirty="0" smtClean="0">
              <a:solidFill>
                <a:srgbClr val="000000"/>
              </a:solidFill>
              <a:ea typeface="ＭＳ Ｐゴシック" pitchFamily="-107" charset="-128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D59A2-5468-4CBD-ABFD-A7E9524E4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79797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979797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862" y="134938"/>
            <a:ext cx="8229600" cy="715962"/>
          </a:xfrm>
        </p:spPr>
        <p:txBody>
          <a:bodyPr anchor="b"/>
          <a:lstStyle/>
          <a:p>
            <a:r>
              <a:rPr lang="en-GB" sz="2600" dirty="0" smtClean="0"/>
              <a:t>FVLJ Notes</a:t>
            </a:r>
            <a:endParaRPr lang="en-GB" sz="2600" dirty="0"/>
          </a:p>
        </p:txBody>
      </p:sp>
    </p:spTree>
    <p:extLst>
      <p:ext uri="{BB962C8B-B14F-4D97-AF65-F5344CB8AC3E}">
        <p14:creationId xmlns="" xmlns:p14="http://schemas.microsoft.com/office/powerpoint/2010/main" val="33403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2" y="134938"/>
            <a:ext cx="8229600" cy="715962"/>
          </a:xfrm>
        </p:spPr>
        <p:txBody>
          <a:bodyPr anchor="b"/>
          <a:lstStyle/>
          <a:p>
            <a:r>
              <a:rPr lang="en-GB" sz="2600" dirty="0" smtClean="0"/>
              <a:t>Definition:  Facilitated </a:t>
            </a:r>
            <a:r>
              <a:rPr lang="en-GB" sz="2600" dirty="0"/>
              <a:t>Virtual Learning Journey (FVLJ</a:t>
            </a:r>
            <a:r>
              <a:rPr lang="en-GB" sz="2600" dirty="0" smtClean="0"/>
              <a:t>)</a:t>
            </a:r>
            <a:endParaRPr lang="en-GB" sz="2600" dirty="0"/>
          </a:p>
        </p:txBody>
      </p:sp>
      <p:sp>
        <p:nvSpPr>
          <p:cNvPr id="5" name="Rectangle 4"/>
          <p:cNvSpPr/>
          <p:nvPr/>
        </p:nvSpPr>
        <p:spPr>
          <a:xfrm>
            <a:off x="240658" y="1052736"/>
            <a:ext cx="8658643" cy="5067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505150"/>
                </a:solidFill>
                <a:latin typeface="Calibri"/>
              </a:rPr>
              <a:t>Facilitated Virtual Learning Journey (</a:t>
            </a:r>
            <a:r>
              <a:rPr lang="en-GB" sz="1600" b="1" dirty="0" smtClean="0">
                <a:solidFill>
                  <a:srgbClr val="505150"/>
                </a:solidFill>
                <a:latin typeface="Calibri"/>
              </a:rPr>
              <a:t>FVLJ)</a:t>
            </a:r>
            <a:r>
              <a:rPr lang="en-GB" sz="1600" b="1" i="1" dirty="0">
                <a:solidFill>
                  <a:srgbClr val="505150"/>
                </a:solidFill>
                <a:latin typeface="Calibri"/>
              </a:rPr>
              <a:t> </a:t>
            </a:r>
            <a:r>
              <a:rPr lang="en-GB" sz="1600" b="1" dirty="0" smtClean="0">
                <a:solidFill>
                  <a:srgbClr val="505150"/>
                </a:solidFill>
                <a:latin typeface="Calibri"/>
              </a:rPr>
              <a:t>Definition</a:t>
            </a:r>
            <a:endParaRPr lang="en-GB" sz="1600" b="1" dirty="0">
              <a:solidFill>
                <a:srgbClr val="505150"/>
              </a:solidFill>
              <a:latin typeface="Calibri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 smtClean="0">
                <a:solidFill>
                  <a:srgbClr val="505150"/>
                </a:solidFill>
              </a:rPr>
              <a:t>A learning journey that combines synchronous and asynchronous virtual learning interventions </a:t>
            </a:r>
            <a:r>
              <a:rPr lang="en-GB" sz="1600" i="1" dirty="0" smtClean="0">
                <a:solidFill>
                  <a:srgbClr val="505150"/>
                </a:solidFill>
              </a:rPr>
              <a:t>with a strong component of self-directed learning</a:t>
            </a:r>
            <a:r>
              <a:rPr lang="en-GB" sz="1600" dirty="0" smtClean="0">
                <a:solidFill>
                  <a:srgbClr val="505150"/>
                </a:solidFill>
              </a:rPr>
              <a:t>. The learner is actively guided by a facilitator </a:t>
            </a:r>
            <a:r>
              <a:rPr lang="en-GB" sz="1600" dirty="0" smtClean="0">
                <a:solidFill>
                  <a:schemeClr val="tx1"/>
                </a:solidFill>
              </a:rPr>
              <a:t>and supported by SMEs </a:t>
            </a:r>
            <a:r>
              <a:rPr lang="en-GB" sz="1600" dirty="0" smtClean="0">
                <a:solidFill>
                  <a:srgbClr val="505150"/>
                </a:solidFill>
              </a:rPr>
              <a:t>throughout the journey to ensure the learning objectives are successfully met.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 smtClean="0">
                <a:solidFill>
                  <a:srgbClr val="505150"/>
                </a:solidFill>
              </a:rPr>
              <a:t>The FVLJ is structured with a defined start and end </a:t>
            </a:r>
            <a:r>
              <a:rPr lang="en-GB" sz="1600" dirty="0" smtClean="0">
                <a:solidFill>
                  <a:schemeClr val="tx1"/>
                </a:solidFill>
              </a:rPr>
              <a:t>that includes a knowledge assessment and </a:t>
            </a:r>
            <a:r>
              <a:rPr lang="en-GB" sz="1600" dirty="0" smtClean="0">
                <a:solidFill>
                  <a:srgbClr val="505150"/>
                </a:solidFill>
              </a:rPr>
              <a:t>has intermediate checkpoints to sustain momentum with the learners.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600" dirty="0" smtClean="0">
              <a:solidFill>
                <a:srgbClr val="50515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 smtClean="0">
                <a:solidFill>
                  <a:srgbClr val="505150"/>
                </a:solidFill>
              </a:rPr>
              <a:t>It is offered as a global program in order to create an international experience and reach a maximum number of participants across the target population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505150"/>
              </a:solidFill>
              <a:latin typeface="Calibri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Consisting of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Facilitated virtual session to kick-off the learning journey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Individual study interspersed by facilitated virtual sessions used as “checkpoints” and to provide SME </a:t>
            </a:r>
            <a:r>
              <a:rPr lang="en-GB" sz="1250" dirty="0" smtClean="0">
                <a:solidFill>
                  <a:srgbClr val="505150"/>
                </a:solidFill>
                <a:latin typeface="Calibri"/>
              </a:rPr>
              <a:t>guidance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 smtClean="0">
                <a:solidFill>
                  <a:schemeClr val="tx1"/>
                </a:solidFill>
                <a:latin typeface="Calibri"/>
              </a:rPr>
              <a:t>Participant-driven “on the job training” (OJT) as a means of applying recently acquired knowledge and skills</a:t>
            </a:r>
            <a:endParaRPr lang="en-GB" sz="1250" dirty="0">
              <a:solidFill>
                <a:schemeClr val="tx1"/>
              </a:solidFill>
              <a:latin typeface="Calibri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Facilitated virtual session to close the learning journey experience </a:t>
            </a:r>
            <a:r>
              <a:rPr lang="en-GB" sz="1250" i="1" dirty="0">
                <a:solidFill>
                  <a:srgbClr val="505150"/>
                </a:solidFill>
                <a:latin typeface="Calibri"/>
              </a:rPr>
              <a:t>and prepare participants for certification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Leveraging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Existing content (eLearning, videos, book extracts, documents, </a:t>
            </a:r>
            <a:r>
              <a:rPr lang="en-GB" sz="1250" dirty="0" smtClean="0">
                <a:solidFill>
                  <a:srgbClr val="505150"/>
                </a:solidFill>
                <a:latin typeface="Calibri"/>
              </a:rPr>
              <a:t>assignments</a:t>
            </a:r>
            <a:r>
              <a:rPr lang="en-GB" sz="1250" dirty="0" smtClean="0">
                <a:solidFill>
                  <a:schemeClr val="tx1"/>
                </a:solidFill>
                <a:latin typeface="Calibri"/>
              </a:rPr>
              <a:t>, Capgemini proprietary content</a:t>
            </a:r>
            <a:r>
              <a:rPr lang="en-GB" sz="1250" dirty="0" smtClean="0">
                <a:solidFill>
                  <a:srgbClr val="505150"/>
                </a:solidFill>
                <a:latin typeface="Calibri"/>
              </a:rPr>
              <a:t>)</a:t>
            </a:r>
            <a:endParaRPr lang="en-GB" sz="1250" dirty="0">
              <a:solidFill>
                <a:srgbClr val="505150"/>
              </a:solidFill>
              <a:latin typeface="Calibri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Video and audio conferencing technologies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Social collaboration tools such as </a:t>
            </a:r>
            <a:r>
              <a:rPr lang="en-GB" sz="1250" dirty="0" smtClean="0">
                <a:solidFill>
                  <a:srgbClr val="505150"/>
                </a:solidFill>
                <a:latin typeface="Calibri"/>
              </a:rPr>
              <a:t>Yammer</a:t>
            </a:r>
            <a:endParaRPr lang="en-GB" sz="1250" dirty="0">
              <a:solidFill>
                <a:srgbClr val="505150"/>
              </a:solidFill>
              <a:latin typeface="Calibri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Supported by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Our University with respect to Operations and Virtual University Qualified Facilitators (VUQF</a:t>
            </a:r>
            <a:r>
              <a:rPr lang="en-GB" sz="1250" dirty="0" smtClean="0">
                <a:solidFill>
                  <a:srgbClr val="505150"/>
                </a:solidFill>
                <a:latin typeface="Calibri"/>
              </a:rPr>
              <a:t>) processes</a:t>
            </a:r>
            <a:endParaRPr lang="en-GB" sz="1250" dirty="0">
              <a:solidFill>
                <a:srgbClr val="505150"/>
              </a:solidFill>
              <a:latin typeface="Calibri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Regions with respect to Communications, </a:t>
            </a:r>
            <a:r>
              <a:rPr lang="en-GB" sz="1250" dirty="0" smtClean="0">
                <a:solidFill>
                  <a:srgbClr val="505150"/>
                </a:solidFill>
                <a:latin typeface="Calibri"/>
              </a:rPr>
              <a:t>Promotion, Impact Measurement, and providing access to SMEs/VUQFs</a:t>
            </a:r>
            <a:endParaRPr lang="en-GB" sz="1250" dirty="0">
              <a:solidFill>
                <a:srgbClr val="505150"/>
              </a:solidFill>
              <a:latin typeface="Calibri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GB" sz="1250" dirty="0">
                <a:solidFill>
                  <a:srgbClr val="505150"/>
                </a:solidFill>
                <a:latin typeface="Calibri"/>
              </a:rPr>
              <a:t>Both Our University and Regions for Content Design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D59A2-5468-4CBD-ABFD-A7E9524E4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79797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979797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2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558613" y="1808056"/>
            <a:ext cx="4008536" cy="40053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2498" y="134938"/>
            <a:ext cx="8861163" cy="715962"/>
          </a:xfrm>
        </p:spPr>
        <p:txBody>
          <a:bodyPr anchor="b"/>
          <a:lstStyle/>
          <a:p>
            <a:r>
              <a:rPr lang="en-US" sz="2000" dirty="0" smtClean="0"/>
              <a:t>An FVLJ is </a:t>
            </a:r>
            <a:r>
              <a:rPr lang="en-US" sz="2000" dirty="0"/>
              <a:t>a combination of virtual learning interventions that addresses the learning objectives of a learner between two </a:t>
            </a:r>
            <a:r>
              <a:rPr lang="en-US" sz="2000" dirty="0" smtClean="0"/>
              <a:t>points.</a:t>
            </a:r>
            <a:endParaRPr lang="en-US" sz="2000" dirty="0"/>
          </a:p>
        </p:txBody>
      </p:sp>
      <p:graphicFrame>
        <p:nvGraphicFramePr>
          <p:cNvPr id="58" name="Diagram 57"/>
          <p:cNvGraphicFramePr/>
          <p:nvPr/>
        </p:nvGraphicFramePr>
        <p:xfrm>
          <a:off x="2704565" y="1949724"/>
          <a:ext cx="3786388" cy="363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51513" y="3276249"/>
            <a:ext cx="1017432" cy="463639"/>
          </a:xfrm>
          <a:prstGeom prst="roundRect">
            <a:avLst/>
          </a:prstGeom>
          <a:solidFill>
            <a:srgbClr val="71DA5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Participant </a:t>
            </a:r>
            <a:r>
              <a:rPr lang="en-US" sz="1100" b="1" dirty="0" smtClean="0">
                <a:solidFill>
                  <a:schemeClr val="tx1"/>
                </a:solidFill>
              </a:rPr>
              <a:t>Qualification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311498" y="3276249"/>
            <a:ext cx="1017432" cy="463639"/>
          </a:xfrm>
          <a:prstGeom prst="roundRect">
            <a:avLst/>
          </a:prstGeom>
          <a:solidFill>
            <a:srgbClr val="71DA5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Acceptance into FVLJ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23655" y="3274101"/>
            <a:ext cx="1017432" cy="463639"/>
          </a:xfrm>
          <a:prstGeom prst="roundRect">
            <a:avLst/>
          </a:prstGeom>
          <a:solidFill>
            <a:srgbClr val="71DA5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Assessment or Exam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120461" y="3390012"/>
            <a:ext cx="152400" cy="2303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072909" y="3274101"/>
            <a:ext cx="1017432" cy="463639"/>
          </a:xfrm>
          <a:prstGeom prst="roundRect">
            <a:avLst/>
          </a:prstGeom>
          <a:solidFill>
            <a:srgbClr val="71DA5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Certification </a:t>
            </a:r>
            <a:r>
              <a:rPr lang="en-US" sz="1100" b="1" i="1" dirty="0" smtClean="0">
                <a:solidFill>
                  <a:schemeClr val="tx1"/>
                </a:solidFill>
              </a:rPr>
              <a:t>(if offered)</a:t>
            </a:r>
            <a:endParaRPr lang="en-US" sz="1100" b="1" i="1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2380455" y="3387864"/>
            <a:ext cx="152400" cy="2303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618665" y="3399321"/>
            <a:ext cx="152400" cy="2303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7878659" y="3410052"/>
            <a:ext cx="152400" cy="2303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2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Pentagon 73"/>
          <p:cNvSpPr/>
          <p:nvPr/>
        </p:nvSpPr>
        <p:spPr bwMode="auto">
          <a:xfrm>
            <a:off x="117823" y="1202747"/>
            <a:ext cx="2262632" cy="502277"/>
          </a:xfrm>
          <a:prstGeom prst="homePlate">
            <a:avLst/>
          </a:prstGeom>
          <a:solidFill>
            <a:srgbClr val="DBFFB7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Pre-Assessment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" name="Pentagon 76"/>
          <p:cNvSpPr/>
          <p:nvPr/>
        </p:nvSpPr>
        <p:spPr bwMode="auto">
          <a:xfrm>
            <a:off x="6771065" y="1215627"/>
            <a:ext cx="2341234" cy="476518"/>
          </a:xfrm>
          <a:prstGeom prst="homePlate">
            <a:avLst/>
          </a:prstGeom>
          <a:solidFill>
            <a:srgbClr val="DBFFB7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Post-Assessmen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endParaRPr kumimoji="0" lang="en-US" sz="105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" name="Pentagon 77"/>
          <p:cNvSpPr/>
          <p:nvPr/>
        </p:nvSpPr>
        <p:spPr bwMode="auto">
          <a:xfrm>
            <a:off x="2532855" y="1202747"/>
            <a:ext cx="4085810" cy="489398"/>
          </a:xfrm>
          <a:prstGeom prst="homePlate">
            <a:avLst/>
          </a:prstGeom>
          <a:solidFill>
            <a:srgbClr val="AACBE2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Learning Interventions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(spanning</a:t>
            </a:r>
            <a:r>
              <a:rPr kumimoji="0" lang="en-US" sz="900" b="1" i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months)</a:t>
            </a:r>
            <a:endParaRPr kumimoji="0" lang="en-US" sz="9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461489" y="4551251"/>
            <a:ext cx="3118949" cy="1481073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ts val="180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rgbClr val="FFFFFE"/>
                </a:solidFill>
              </a:rPr>
              <a:t>Technologies to support FVLJ learning interventions include:</a:t>
            </a:r>
          </a:p>
          <a:p>
            <a:pPr marL="274320" indent="-18288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 b="1" dirty="0" smtClean="0">
                <a:solidFill>
                  <a:srgbClr val="FFFFFE"/>
                </a:solidFill>
              </a:rPr>
              <a:t>Live Meeting</a:t>
            </a:r>
          </a:p>
          <a:p>
            <a:pPr marL="274320" indent="-18288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 b="1" dirty="0" smtClean="0">
                <a:solidFill>
                  <a:srgbClr val="FFFFFE"/>
                </a:solidFill>
              </a:rPr>
              <a:t>Adobe Connect</a:t>
            </a:r>
          </a:p>
          <a:p>
            <a:pPr marL="274320" indent="-18288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 b="1" dirty="0" smtClean="0">
                <a:solidFill>
                  <a:srgbClr val="FFFFFE"/>
                </a:solidFill>
              </a:rPr>
              <a:t>Yammer</a:t>
            </a:r>
            <a:endParaRPr lang="en-US" sz="1100" b="1" dirty="0" smtClean="0">
              <a:solidFill>
                <a:srgbClr val="FFFFFE"/>
              </a:solidFill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D59A2-5468-4CBD-ABFD-A7E9524E4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79797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979797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68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440975"/>
            <a:ext cx="7772400" cy="1362075"/>
          </a:xfrm>
        </p:spPr>
        <p:txBody>
          <a:bodyPr/>
          <a:lstStyle/>
          <a:p>
            <a:r>
              <a:rPr lang="en-US" dirty="0" smtClean="0"/>
              <a:t>FVLJ Example 1:</a:t>
            </a:r>
            <a:br>
              <a:rPr lang="en-US" dirty="0" smtClean="0"/>
            </a:br>
            <a:r>
              <a:rPr lang="en-US" sz="2800" dirty="0" smtClean="0"/>
              <a:t>PMP Certification Preparation</a:t>
            </a:r>
            <a:endParaRPr lang="en-US" sz="28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D59A2-5468-4CBD-ABFD-A7E9524E4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79797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979797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4" name="Straight Connector 4"/>
          <p:cNvCxnSpPr>
            <a:cxnSpLocks noChangeShapeType="1"/>
            <a:stCxn id="6" idx="6"/>
          </p:cNvCxnSpPr>
          <p:nvPr/>
        </p:nvCxnSpPr>
        <p:spPr bwMode="auto">
          <a:xfrm flipV="1">
            <a:off x="840864" y="1655149"/>
            <a:ext cx="7655143" cy="104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</p:spPr>
      </p:cxn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8967" y="1582958"/>
            <a:ext cx="151897" cy="146478"/>
          </a:xfrm>
          <a:prstGeom prst="ellipse">
            <a:avLst/>
          </a:prstGeom>
          <a:gradFill rotWithShape="1">
            <a:gsLst>
              <a:gs pos="0">
                <a:srgbClr val="24BCEA"/>
              </a:gs>
              <a:gs pos="20000">
                <a:srgbClr val="28B9E5"/>
              </a:gs>
              <a:gs pos="100000">
                <a:srgbClr val="1C8DAF"/>
              </a:gs>
            </a:gsLst>
            <a:lin ang="5400000"/>
          </a:gradFill>
          <a:ln w="9525">
            <a:solidFill>
              <a:srgbClr val="3BB1D5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GB" sz="12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2379984" y="1282700"/>
            <a:ext cx="5073825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1200" b="1" dirty="0" smtClean="0">
                <a:solidFill>
                  <a:schemeClr val="bg2"/>
                </a:solidFill>
                <a:latin typeface="Verdana" pitchFamily="34" charset="0"/>
              </a:rPr>
              <a:t>10 Weeks </a:t>
            </a:r>
          </a:p>
          <a:p>
            <a:pPr algn="ctr" eaLnBrk="0" hangingPunct="0">
              <a:spcAft>
                <a:spcPts val="600"/>
              </a:spcAft>
            </a:pPr>
            <a:r>
              <a:rPr lang="en-GB" sz="750" b="1" i="1" dirty="0" smtClean="0">
                <a:solidFill>
                  <a:schemeClr val="bg2"/>
                </a:solidFill>
                <a:latin typeface="Verdana" pitchFamily="34" charset="0"/>
              </a:rPr>
              <a:t>(with Kick-off in advance to explain PMP application process)</a:t>
            </a:r>
            <a:endParaRPr lang="en-GB" sz="750" b="1" i="1" cap="small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374588" y="1748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0" name="Flowchart: Document 61"/>
          <p:cNvSpPr/>
          <p:nvPr/>
        </p:nvSpPr>
        <p:spPr>
          <a:xfrm>
            <a:off x="8617018" y="3165595"/>
            <a:ext cx="490886" cy="536584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PMP Exam</a:t>
            </a:r>
            <a:endParaRPr lang="en-US" sz="8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18944" y="3597398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  <a:cs typeface="+mn-cs"/>
              </a:rPr>
              <a:t>PMP FVLJ Kick-off (1 hr)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82" name="Title 7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715962"/>
          </a:xfrm>
        </p:spPr>
        <p:txBody>
          <a:bodyPr/>
          <a:lstStyle/>
          <a:p>
            <a:r>
              <a:rPr lang="en-US" dirty="0" smtClean="0"/>
              <a:t>FVLJ for PMP Certification</a:t>
            </a:r>
            <a:endParaRPr lang="en-US" dirty="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078377" y="3597398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Sked, Cost Plan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682099" y="3597398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Intro, Basics 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771737" y="3597399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Scope, Sked, Cost Cntrl &amp; Mgmt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444631" y="3597399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Integ Mgmt &amp; Close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146941" y="3598848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HR Mgmt &amp; Comms Mgmt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830880" y="3597399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Procurement Mgmt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524208" y="3597217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Quality Mgmt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203377" y="3598848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Risk  Mgmt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894285" y="3597217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Ethics, Summary, Close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1681554" y="5305130"/>
            <a:ext cx="7360746" cy="180481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b="1" dirty="0" smtClean="0">
                <a:solidFill>
                  <a:schemeClr val="tx1">
                    <a:lumMod val="50000"/>
                  </a:schemeClr>
                </a:solidFill>
                <a:latin typeface="Verdana" pitchFamily="33" charset="0"/>
              </a:rPr>
              <a:t>OJT</a:t>
            </a:r>
            <a:endParaRPr lang="en-GB" sz="800" b="1" dirty="0">
              <a:solidFill>
                <a:schemeClr val="tx1">
                  <a:lumMod val="50000"/>
                </a:schemeClr>
              </a:solidFill>
              <a:latin typeface="Verdana" pitchFamily="33" charset="0"/>
            </a:endParaRPr>
          </a:p>
        </p:txBody>
      </p:sp>
      <p:sp>
        <p:nvSpPr>
          <p:cNvPr id="141" name="Left Brace 140"/>
          <p:cNvSpPr/>
          <p:nvPr/>
        </p:nvSpPr>
        <p:spPr>
          <a:xfrm>
            <a:off x="738307" y="3597217"/>
            <a:ext cx="168499" cy="6352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/>
          <p:cNvSpPr/>
          <p:nvPr/>
        </p:nvSpPr>
        <p:spPr>
          <a:xfrm>
            <a:off x="688789" y="2106665"/>
            <a:ext cx="241456" cy="111692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 Brace 142"/>
          <p:cNvSpPr/>
          <p:nvPr/>
        </p:nvSpPr>
        <p:spPr>
          <a:xfrm>
            <a:off x="728439" y="4545428"/>
            <a:ext cx="201325" cy="9522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702157" y="991245"/>
            <a:ext cx="3513138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" indent="-91440" eaLnBrk="0" hangingPunct="0">
              <a:lnSpc>
                <a:spcPts val="1300"/>
              </a:lnSpc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Active project manager or team lead</a:t>
            </a:r>
          </a:p>
          <a:p>
            <a:pPr marL="91440" indent="-91440" eaLnBrk="0" hangingPunct="0">
              <a:lnSpc>
                <a:spcPts val="1300"/>
              </a:lnSpc>
              <a:spcAft>
                <a:spcPts val="0"/>
              </a:spcAft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Application for EM Certification in process</a:t>
            </a:r>
          </a:p>
          <a:p>
            <a:pPr marL="91440" indent="-91440" eaLnBrk="0" hangingPunct="0">
              <a:lnSpc>
                <a:spcPts val="1300"/>
              </a:lnSpc>
              <a:spcAft>
                <a:spcPts val="0"/>
              </a:spcAft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Eligible for PMP Certification</a:t>
            </a: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5803964" y="965475"/>
            <a:ext cx="3368675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91440" algn="r" eaLnBrk="0" hangingPunct="0">
              <a:lnSpc>
                <a:spcPts val="1300"/>
              </a:lnSpc>
              <a:spcAft>
                <a:spcPts val="0"/>
              </a:spcAft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Able to apply PMBOK principles</a:t>
            </a:r>
          </a:p>
          <a:p>
            <a:pPr marL="228600" indent="-91440" algn="r" eaLnBrk="0" hangingPunct="0">
              <a:lnSpc>
                <a:spcPts val="1300"/>
              </a:lnSpc>
              <a:spcAft>
                <a:spcPts val="0"/>
              </a:spcAft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An active contributor to the EM Community</a:t>
            </a:r>
          </a:p>
          <a:p>
            <a:pPr marL="228600" indent="-91440" algn="r" eaLnBrk="0" hangingPunct="0">
              <a:lnSpc>
                <a:spcPts val="1300"/>
              </a:lnSpc>
              <a:spcAft>
                <a:spcPts val="0"/>
              </a:spcAft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PMP Certified</a:t>
            </a:r>
            <a:endParaRPr lang="en-GB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2388587" y="3604658"/>
            <a:ext cx="613754" cy="62778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Init., Scope Plan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3689204" y="375736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4372668" y="3757369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7825903" y="375736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7124116" y="3757369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6426465" y="375736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5749338" y="3757369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Right Arrow 103"/>
          <p:cNvSpPr/>
          <p:nvPr/>
        </p:nvSpPr>
        <p:spPr>
          <a:xfrm>
            <a:off x="5054089" y="375736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2989864" y="377914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8" name="Right Arrow 87"/>
          <p:cNvSpPr/>
          <p:nvPr/>
        </p:nvSpPr>
        <p:spPr>
          <a:xfrm>
            <a:off x="2305919" y="375736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688984" y="4580006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  <a:cs typeface="+mn-cs"/>
              </a:rPr>
              <a:t>WBLs  1 – 3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3760185" y="4580006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6,  9, 12, 14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2375939" y="4580006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4, 7, 8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4441513" y="4580007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 4 – 6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5138471" y="4580007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17 – 20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5840781" y="4581456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25, 26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6524720" y="4580007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15, 16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7206016" y="4579825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21 – 24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7885185" y="4581456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27, 28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3070395" y="4575234"/>
            <a:ext cx="613754" cy="6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WBLs 10 – 13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69" name="Right Arrow 168"/>
          <p:cNvSpPr/>
          <p:nvPr/>
        </p:nvSpPr>
        <p:spPr>
          <a:xfrm>
            <a:off x="2298740" y="473997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4358980" y="4739975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1" name="Right Arrow 170"/>
          <p:cNvSpPr/>
          <p:nvPr/>
        </p:nvSpPr>
        <p:spPr>
          <a:xfrm>
            <a:off x="5054476" y="473997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3" name="Right Arrow 172"/>
          <p:cNvSpPr/>
          <p:nvPr/>
        </p:nvSpPr>
        <p:spPr>
          <a:xfrm>
            <a:off x="7817956" y="473997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4" name="Right Arrow 173"/>
          <p:cNvSpPr/>
          <p:nvPr/>
        </p:nvSpPr>
        <p:spPr>
          <a:xfrm>
            <a:off x="7120305" y="4739975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5" name="Right Arrow 174"/>
          <p:cNvSpPr/>
          <p:nvPr/>
        </p:nvSpPr>
        <p:spPr>
          <a:xfrm>
            <a:off x="6443178" y="4739977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6" name="Right Arrow 175"/>
          <p:cNvSpPr/>
          <p:nvPr/>
        </p:nvSpPr>
        <p:spPr>
          <a:xfrm>
            <a:off x="5747929" y="4739975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7" name="Right Arrow 176"/>
          <p:cNvSpPr/>
          <p:nvPr/>
        </p:nvSpPr>
        <p:spPr>
          <a:xfrm>
            <a:off x="3671672" y="4761749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8" name="Right Arrow 177"/>
          <p:cNvSpPr/>
          <p:nvPr/>
        </p:nvSpPr>
        <p:spPr>
          <a:xfrm>
            <a:off x="2987727" y="4739975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1684968" y="2181622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  <a:cs typeface="+mn-cs"/>
              </a:rPr>
              <a:t>PMBOK 1 – 3  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3756169" y="2181622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PMBOK 5 - 7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2371923" y="2181622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PMBOK 4 – 5 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4437497" y="2181623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PMBOK 4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5134455" y="2181623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PMBOK 9 &amp; 10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5836765" y="2183072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PMBOK 12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6520704" y="2181623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PMBOK 8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7202000" y="2181441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PMBOK 11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881169" y="2183072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Code of Ethics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3066379" y="2188882"/>
            <a:ext cx="613754" cy="627785"/>
          </a:xfrm>
          <a:prstGeom prst="rect">
            <a:avLst/>
          </a:prstGeom>
          <a:solidFill>
            <a:srgbClr val="FFD28F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nl-BE" sz="750" b="1" dirty="0" smtClean="0">
                <a:solidFill>
                  <a:schemeClr val="tx1"/>
                </a:solidFill>
                <a:latin typeface="Verdana" pitchFamily="34" charset="0"/>
              </a:rPr>
              <a:t>PMBOK 6 – 7 </a:t>
            </a:r>
            <a:endParaRPr lang="en-GB" sz="750" b="1" dirty="0">
              <a:solidFill>
                <a:schemeClr val="tx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89" name="Right Arrow 188"/>
          <p:cNvSpPr/>
          <p:nvPr/>
        </p:nvSpPr>
        <p:spPr>
          <a:xfrm>
            <a:off x="2294724" y="2341593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0" name="Right Arrow 189"/>
          <p:cNvSpPr/>
          <p:nvPr/>
        </p:nvSpPr>
        <p:spPr>
          <a:xfrm>
            <a:off x="4354964" y="23415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1" name="Right Arrow 190"/>
          <p:cNvSpPr/>
          <p:nvPr/>
        </p:nvSpPr>
        <p:spPr>
          <a:xfrm>
            <a:off x="5050460" y="2341593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7813940" y="2341593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3" name="Right Arrow 192"/>
          <p:cNvSpPr/>
          <p:nvPr/>
        </p:nvSpPr>
        <p:spPr>
          <a:xfrm>
            <a:off x="7116289" y="23415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4" name="Right Arrow 193"/>
          <p:cNvSpPr/>
          <p:nvPr/>
        </p:nvSpPr>
        <p:spPr>
          <a:xfrm>
            <a:off x="6439162" y="2341593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5" name="Right Arrow 194"/>
          <p:cNvSpPr/>
          <p:nvPr/>
        </p:nvSpPr>
        <p:spPr>
          <a:xfrm>
            <a:off x="5743913" y="23415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6" name="Right Arrow 195"/>
          <p:cNvSpPr/>
          <p:nvPr/>
        </p:nvSpPr>
        <p:spPr>
          <a:xfrm>
            <a:off x="3667656" y="2363365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2983711" y="2341591"/>
            <a:ext cx="98713" cy="340898"/>
          </a:xfrm>
          <a:prstGeom prst="rightArrow">
            <a:avLst/>
          </a:prstGeom>
          <a:solidFill>
            <a:srgbClr val="A6A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75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en-GB" sz="75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1676952" y="2924954"/>
            <a:ext cx="613754" cy="298631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2359891" y="2924954"/>
            <a:ext cx="613754" cy="298631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053902" y="2931124"/>
            <a:ext cx="613754" cy="292462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747673" y="2924955"/>
            <a:ext cx="613754" cy="292462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4428303" y="2924955"/>
            <a:ext cx="613754" cy="292462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5130159" y="2924955"/>
            <a:ext cx="613754" cy="292462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5836775" y="2924955"/>
            <a:ext cx="613754" cy="292462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6529859" y="2924955"/>
            <a:ext cx="613754" cy="292462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7194954" y="2931124"/>
            <a:ext cx="613754" cy="292462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800" dirty="0" smtClean="0">
                <a:solidFill>
                  <a:srgbClr val="FFFFFF"/>
                </a:solidFill>
                <a:latin typeface="Verdana" pitchFamily="33" charset="0"/>
              </a:rPr>
              <a:t>SA</a:t>
            </a:r>
            <a:endParaRPr lang="en-GB" sz="800" dirty="0">
              <a:solidFill>
                <a:srgbClr val="FFFFFF"/>
              </a:solidFill>
              <a:latin typeface="Verdana" pitchFamily="33" charset="0"/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7888520" y="2931124"/>
            <a:ext cx="613754" cy="292462"/>
          </a:xfrm>
          <a:prstGeom prst="rect">
            <a:avLst/>
          </a:prstGeom>
          <a:solidFill>
            <a:srgbClr val="207791"/>
          </a:solidFill>
          <a:ln w="3175">
            <a:noFill/>
            <a:miter lim="800000"/>
            <a:headEnd/>
            <a:tailEnd/>
          </a:ln>
          <a:effectLst>
            <a:outerShdw dist="22987" dir="5400000" algn="tl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GB" sz="750" dirty="0" smtClean="0">
                <a:solidFill>
                  <a:srgbClr val="FFFFFF"/>
                </a:solidFill>
                <a:latin typeface="Verdana" pitchFamily="33" charset="0"/>
              </a:rPr>
              <a:t>Sample Test    </a:t>
            </a:r>
          </a:p>
          <a:p>
            <a:pPr algn="ctr">
              <a:defRPr/>
            </a:pPr>
            <a:r>
              <a:rPr lang="en-GB" sz="600" dirty="0" smtClean="0">
                <a:solidFill>
                  <a:srgbClr val="FFFFFF"/>
                </a:solidFill>
                <a:latin typeface="Verdana" pitchFamily="33" charset="0"/>
              </a:rPr>
              <a:t>(1 hour)</a:t>
            </a:r>
            <a:endParaRPr lang="en-GB" sz="600" dirty="0">
              <a:solidFill>
                <a:srgbClr val="FFFFFF"/>
              </a:solidFill>
              <a:latin typeface="Verdana" pitchFamily="33" charset="0"/>
            </a:endParaRPr>
          </a:p>
        </p:txBody>
      </p:sp>
      <p:graphicFrame>
        <p:nvGraphicFramePr>
          <p:cNvPr id="209" name="Table 208"/>
          <p:cNvGraphicFramePr>
            <a:graphicFrameLocks noGrp="1"/>
          </p:cNvGraphicFramePr>
          <p:nvPr/>
        </p:nvGraphicFramePr>
        <p:xfrm>
          <a:off x="838200" y="1709613"/>
          <a:ext cx="7680796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152400"/>
                <a:gridCol w="660400"/>
                <a:gridCol w="673100"/>
                <a:gridCol w="698500"/>
                <a:gridCol w="660400"/>
                <a:gridCol w="711200"/>
                <a:gridCol w="685800"/>
                <a:gridCol w="685800"/>
                <a:gridCol w="698500"/>
                <a:gridCol w="685800"/>
                <a:gridCol w="683096"/>
              </a:tblGrid>
              <a:tr h="1730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r>
                        <a:rPr lang="en-US" sz="900" baseline="0" dirty="0" smtClean="0"/>
                        <a:t> 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r>
                        <a:rPr lang="en-US" sz="900" baseline="0" dirty="0" smtClean="0"/>
                        <a:t> 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 10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" name="Oval 210"/>
          <p:cNvSpPr>
            <a:spLocks noChangeArrowheads="1"/>
          </p:cNvSpPr>
          <p:nvPr/>
        </p:nvSpPr>
        <p:spPr bwMode="auto">
          <a:xfrm>
            <a:off x="8498939" y="1575662"/>
            <a:ext cx="151897" cy="146478"/>
          </a:xfrm>
          <a:prstGeom prst="ellipse">
            <a:avLst/>
          </a:prstGeom>
          <a:gradFill rotWithShape="1">
            <a:gsLst>
              <a:gs pos="0">
                <a:srgbClr val="24BCEA"/>
              </a:gs>
              <a:gs pos="20000">
                <a:srgbClr val="28B9E5"/>
              </a:gs>
              <a:gs pos="100000">
                <a:srgbClr val="1C8DAF"/>
              </a:gs>
            </a:gsLst>
            <a:lin ang="5400000"/>
          </a:gradFill>
          <a:ln w="9525">
            <a:solidFill>
              <a:srgbClr val="3BB1D5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GB" sz="12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13"/>
          <p:cNvGrpSpPr/>
          <p:nvPr/>
        </p:nvGrpSpPr>
        <p:grpSpPr>
          <a:xfrm>
            <a:off x="3938992" y="5772252"/>
            <a:ext cx="5103307" cy="421258"/>
            <a:chOff x="3890864" y="5886552"/>
            <a:chExt cx="5103307" cy="421258"/>
          </a:xfrm>
        </p:grpSpPr>
        <p:sp>
          <p:nvSpPr>
            <p:cNvPr id="140" name="Rectangle 139"/>
            <p:cNvSpPr/>
            <p:nvPr/>
          </p:nvSpPr>
          <p:spPr>
            <a:xfrm>
              <a:off x="3890864" y="5886552"/>
              <a:ext cx="5103307" cy="4212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747787" y="5961384"/>
              <a:ext cx="792484" cy="292462"/>
            </a:xfrm>
            <a:prstGeom prst="rect">
              <a:avLst/>
            </a:prstGeom>
            <a:solidFill>
              <a:srgbClr val="92D050"/>
            </a:solidFill>
            <a:ln w="317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800" dirty="0" smtClean="0">
                  <a:solidFill>
                    <a:srgbClr val="000000"/>
                  </a:solidFill>
                  <a:latin typeface="Verdana" pitchFamily="33" charset="0"/>
                </a:rPr>
                <a:t>Virtual</a:t>
              </a:r>
              <a:r>
                <a:rPr lang="en-US" sz="800" b="1" dirty="0" smtClean="0">
                  <a:solidFill>
                    <a:srgbClr val="000000"/>
                  </a:solidFill>
                  <a:latin typeface="Verdana" pitchFamily="33" charset="0"/>
                </a:rPr>
                <a:t> </a:t>
              </a:r>
              <a:r>
                <a:rPr lang="en-US" sz="800" dirty="0" smtClean="0">
                  <a:solidFill>
                    <a:srgbClr val="000000"/>
                  </a:solidFill>
                  <a:latin typeface="Verdana" pitchFamily="33" charset="0"/>
                </a:rPr>
                <a:t>Classroom</a:t>
              </a:r>
              <a:endParaRPr lang="en-US" sz="800" dirty="0">
                <a:solidFill>
                  <a:srgbClr val="000000"/>
                </a:solidFill>
                <a:latin typeface="Verdana" pitchFamily="33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657954" y="5961384"/>
              <a:ext cx="791308" cy="292462"/>
            </a:xfrm>
            <a:prstGeom prst="rect">
              <a:avLst/>
            </a:prstGeom>
            <a:solidFill>
              <a:srgbClr val="B8DEFF"/>
            </a:solidFill>
            <a:ln w="317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spcAft>
                  <a:spcPts val="600"/>
                </a:spcAft>
                <a:defRPr/>
              </a:pPr>
              <a:r>
                <a:rPr lang="en-GB" sz="800" dirty="0" smtClean="0">
                  <a:solidFill>
                    <a:srgbClr val="000000"/>
                  </a:solidFill>
                  <a:latin typeface="Verdana" pitchFamily="33" charset="0"/>
                </a:rPr>
                <a:t>eLearning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7555223" y="5957668"/>
              <a:ext cx="791308" cy="292462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  <a:effectLst>
              <a:outerShdw dist="22987" dir="5400000" algn="tl" rotWithShape="0">
                <a:srgbClr val="808080">
                  <a:alpha val="34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GB" sz="800" dirty="0" smtClean="0">
                  <a:solidFill>
                    <a:srgbClr val="262626"/>
                  </a:solidFill>
                  <a:latin typeface="Verdana" pitchFamily="33" charset="0"/>
                </a:rPr>
                <a:t>On the Job Training</a:t>
              </a:r>
              <a:endParaRPr lang="en-GB" sz="800" dirty="0">
                <a:solidFill>
                  <a:srgbClr val="262626"/>
                </a:solidFill>
                <a:latin typeface="Verdana" pitchFamily="33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868389" y="5961384"/>
              <a:ext cx="791308" cy="292462"/>
            </a:xfrm>
            <a:prstGeom prst="rect">
              <a:avLst/>
            </a:prstGeom>
            <a:solidFill>
              <a:srgbClr val="207791"/>
            </a:solidFill>
            <a:ln w="3175">
              <a:noFill/>
              <a:miter lim="800000"/>
              <a:headEnd/>
              <a:tailEnd/>
            </a:ln>
            <a:effectLst>
              <a:outerShdw dist="22987" dir="5400000" algn="tl" rotWithShape="0">
                <a:srgbClr val="808080">
                  <a:alpha val="34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GB" sz="800" dirty="0" smtClean="0">
                  <a:solidFill>
                    <a:srgbClr val="FFFFFF"/>
                  </a:solidFill>
                  <a:latin typeface="Verdana" pitchFamily="33" charset="0"/>
                </a:rPr>
                <a:t>Self Assessment</a:t>
              </a:r>
              <a:endParaRPr lang="en-GB" sz="800" dirty="0">
                <a:solidFill>
                  <a:srgbClr val="FFFFFF"/>
                </a:solidFill>
                <a:latin typeface="Verdana" pitchFamily="33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996500" y="5961384"/>
              <a:ext cx="792484" cy="292462"/>
            </a:xfrm>
            <a:prstGeom prst="rect">
              <a:avLst/>
            </a:prstGeom>
            <a:solidFill>
              <a:srgbClr val="FFD28F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Aft>
                  <a:spcPts val="600"/>
                </a:spcAft>
                <a:defRPr/>
              </a:pPr>
              <a:r>
                <a:rPr lang="en-US" sz="800" dirty="0" smtClean="0">
                  <a:solidFill>
                    <a:srgbClr val="000000"/>
                  </a:solidFill>
                  <a:latin typeface="Verdana" pitchFamily="34" charset="0"/>
                  <a:cs typeface="+mn-cs"/>
                </a:rPr>
                <a:t>Reading Assignment</a:t>
              </a:r>
              <a:endParaRPr lang="en-US" sz="800" dirty="0">
                <a:solidFill>
                  <a:srgbClr val="00000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213" name="Flowchart: Document 61"/>
            <p:cNvSpPr/>
            <p:nvPr/>
          </p:nvSpPr>
          <p:spPr>
            <a:xfrm>
              <a:off x="8430759" y="5969700"/>
              <a:ext cx="490886" cy="296178"/>
            </a:xfrm>
            <a:prstGeom prst="flowChartDocumen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800" dirty="0" smtClean="0">
                  <a:solidFill>
                    <a:prstClr val="white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Cert</a:t>
              </a:r>
              <a:endParaRPr lang="en-US" sz="8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102120" y="2466249"/>
            <a:ext cx="639733" cy="395329"/>
            <a:chOff x="189319" y="134088"/>
            <a:chExt cx="2650471" cy="3542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9" name="Rounded Rectangle 48"/>
            <p:cNvSpPr/>
            <p:nvPr/>
          </p:nvSpPr>
          <p:spPr>
            <a:xfrm>
              <a:off x="189319" y="134088"/>
              <a:ext cx="2650471" cy="35424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206612" y="151381"/>
              <a:ext cx="2615885" cy="319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82" tIns="0" rIns="100182" bIns="0" numCol="1" spcCol="1270" anchor="ctr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err="1" smtClean="0">
                  <a:solidFill>
                    <a:schemeClr val="bg1"/>
                  </a:solidFill>
                </a:rPr>
                <a:t>Indiv</a:t>
              </a:r>
              <a:r>
                <a:rPr lang="en-US" sz="1200" b="1" kern="1200" dirty="0" smtClean="0">
                  <a:solidFill>
                    <a:schemeClr val="bg1"/>
                  </a:solidFill>
                </a:rPr>
                <a:t>. </a:t>
              </a:r>
              <a:r>
                <a:rPr lang="en-US" sz="900" i="1" dirty="0" smtClean="0">
                  <a:solidFill>
                    <a:schemeClr val="bg1"/>
                  </a:solidFill>
                </a:rPr>
                <a:t>Pre-work</a:t>
              </a:r>
              <a:endParaRPr lang="en-US" sz="9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109609" y="4866667"/>
            <a:ext cx="645612" cy="354240"/>
            <a:chOff x="189319" y="134088"/>
            <a:chExt cx="2650471" cy="3542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0" name="Rounded Rectangle 59"/>
            <p:cNvSpPr/>
            <p:nvPr/>
          </p:nvSpPr>
          <p:spPr>
            <a:xfrm>
              <a:off x="189319" y="134088"/>
              <a:ext cx="2650471" cy="35424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206611" y="151380"/>
              <a:ext cx="2463556" cy="3369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82" tIns="0" rIns="100182" bIns="0" numCol="1" spcCol="1270" anchor="ctr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err="1" smtClean="0">
                  <a:solidFill>
                    <a:schemeClr val="bg1"/>
                  </a:solidFill>
                </a:rPr>
                <a:t>Indiv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. </a:t>
              </a:r>
              <a:r>
                <a:rPr lang="en-US" sz="740" i="1" dirty="0" smtClean="0">
                  <a:solidFill>
                    <a:schemeClr val="bg1"/>
                  </a:solidFill>
                </a:rPr>
                <a:t>Suggested</a:t>
              </a:r>
              <a:endParaRPr lang="en-US" sz="74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108668" y="3721271"/>
            <a:ext cx="645885" cy="385042"/>
            <a:chOff x="189319" y="134088"/>
            <a:chExt cx="2650471" cy="3542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6" name="Rounded Rectangle 45"/>
            <p:cNvSpPr/>
            <p:nvPr/>
          </p:nvSpPr>
          <p:spPr>
            <a:xfrm>
              <a:off x="189319" y="134088"/>
              <a:ext cx="2650471" cy="35424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/>
            <p:cNvSpPr/>
            <p:nvPr/>
          </p:nvSpPr>
          <p:spPr>
            <a:xfrm>
              <a:off x="206612" y="151381"/>
              <a:ext cx="2615885" cy="319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82" tIns="0" rIns="100182" bIns="0" numCol="1" spcCol="1270" anchor="ctr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>
                  <a:solidFill>
                    <a:schemeClr val="bg1"/>
                  </a:solidFill>
                </a:rPr>
                <a:t>Group </a:t>
              </a:r>
              <a:r>
                <a:rPr lang="en-US" sz="1200" kern="1200" dirty="0" smtClean="0">
                  <a:solidFill>
                    <a:schemeClr val="bg1"/>
                  </a:solidFill>
                </a:rPr>
                <a:t>   </a:t>
              </a:r>
              <a:r>
                <a:rPr lang="en-US" sz="900" i="1" dirty="0" smtClean="0">
                  <a:solidFill>
                    <a:schemeClr val="bg1"/>
                  </a:solidFill>
                </a:rPr>
                <a:t>R</a:t>
              </a:r>
              <a:r>
                <a:rPr lang="en-US" sz="900" i="1" kern="1200" dirty="0" smtClean="0">
                  <a:solidFill>
                    <a:schemeClr val="bg1"/>
                  </a:solidFill>
                </a:rPr>
                <a:t>equired</a:t>
              </a:r>
              <a:endParaRPr lang="en-US" sz="900" i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66700" y="5810352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Self Assessments – approximately 20 minutes each</a:t>
            </a:r>
          </a:p>
          <a:p>
            <a:r>
              <a:rPr lang="en-US" sz="900" i="1" dirty="0" smtClean="0"/>
              <a:t>Virtual Classrooms – 90 minutes each</a:t>
            </a:r>
            <a:endParaRPr lang="en-US" sz="900" i="1" dirty="0"/>
          </a:p>
        </p:txBody>
      </p:sp>
      <p:sp>
        <p:nvSpPr>
          <p:cNvPr id="10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1D59A2-5468-4CBD-ABFD-A7E9524E43C8}" type="slidenum">
              <a:rPr lang="en-US" smtClean="0">
                <a:latin typeface="Calibri" pitchFamily="34" charset="0"/>
                <a:ea typeface="ＭＳ Ｐゴシック" charset="-128"/>
              </a:rPr>
              <a:pPr/>
              <a:t>7</a:t>
            </a:fld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32698" y="1785813"/>
            <a:ext cx="144254" cy="40372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kern="2000" spc="300" dirty="0" smtClean="0">
                <a:solidFill>
                  <a:schemeClr val="tx1"/>
                </a:solidFill>
              </a:rPr>
              <a:t>PMP Application Accepted</a:t>
            </a:r>
            <a:endParaRPr lang="en-US" sz="1200" b="1" kern="20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5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FVLJ for PMP Certification – Structure (Updated per Business Review)</a:t>
            </a:r>
            <a:endParaRPr lang="en-US" dirty="0"/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 bwMode="auto">
          <a:xfrm>
            <a:off x="330200" y="1068490"/>
            <a:ext cx="8596180" cy="521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Kick-off in Week 0 is open to anyone. The </a:t>
            </a:r>
            <a:r>
              <a:rPr lang="en-US" sz="2000" b="1" kern="0" dirty="0" smtClean="0">
                <a:solidFill>
                  <a:srgbClr val="92D050"/>
                </a:solidFill>
                <a:ea typeface="ＭＳ Ｐゴシック" pitchFamily="-107" charset="-128"/>
              </a:rPr>
              <a:t>program is 10 weeks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with an informational kick-off prior to the first virtual session to explain the PMP application process</a:t>
            </a:r>
            <a:endParaRPr lang="en-US" sz="2000" kern="0" dirty="0" smtClean="0">
              <a:solidFill>
                <a:srgbClr val="FF0000"/>
              </a:solidFill>
              <a:ea typeface="ＭＳ Ｐゴシック" pitchFamily="-107" charset="-128"/>
            </a:endParaRPr>
          </a:p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000" kern="0" dirty="0" smtClean="0">
                <a:ea typeface="ＭＳ Ｐゴシック" pitchFamily="-107" charset="-128"/>
              </a:rPr>
              <a:t>Weekly</a:t>
            </a:r>
            <a:r>
              <a:rPr lang="en-US" sz="2000" b="1" kern="0" dirty="0" smtClean="0">
                <a:solidFill>
                  <a:schemeClr val="accent2"/>
                </a:solidFill>
                <a:ea typeface="ＭＳ Ｐゴシック" pitchFamily="-107" charset="-128"/>
              </a:rPr>
              <a:t> virtual sessions are approximately 90 minutes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 each</a:t>
            </a:r>
          </a:p>
          <a:p>
            <a:pPr marL="342900" indent="-342900" defTabSz="91440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For each ensuing virtual session, the participant is </a:t>
            </a:r>
            <a:r>
              <a:rPr lang="en-US" sz="2000" b="1" kern="0" dirty="0" smtClean="0">
                <a:solidFill>
                  <a:schemeClr val="accent2"/>
                </a:solidFill>
                <a:ea typeface="ＭＳ Ｐゴシック" pitchFamily="-107" charset="-128"/>
              </a:rPr>
              <a:t>required to complete assigned pre-work.</a:t>
            </a:r>
            <a:r>
              <a:rPr lang="en-US" sz="2000" kern="0" dirty="0" smtClean="0">
                <a:solidFill>
                  <a:schemeClr val="tx1">
                    <a:lumMod val="50000"/>
                  </a:schemeClr>
                </a:solidFill>
                <a:ea typeface="ＭＳ Ｐゴシック" pitchFamily="-107" charset="-128"/>
              </a:rPr>
              <a:t> This </a:t>
            </a:r>
            <a:r>
              <a:rPr lang="en-US" sz="2000" b="1" kern="0" dirty="0" smtClean="0">
                <a:solidFill>
                  <a:schemeClr val="accent2"/>
                </a:solidFill>
                <a:ea typeface="ＭＳ Ｐゴシック" pitchFamily="-107" charset="-128"/>
              </a:rPr>
              <a:t>includes reading of PMBOK chapters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which have been mapped to the upcoming session topic and </a:t>
            </a:r>
            <a:r>
              <a:rPr lang="en-US" sz="2000" b="1" kern="0" dirty="0" smtClean="0">
                <a:solidFill>
                  <a:srgbClr val="92D050"/>
                </a:solidFill>
                <a:ea typeface="ＭＳ Ｐゴシック" pitchFamily="-107" charset="-128"/>
              </a:rPr>
              <a:t>completing a self-assessment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to gauge understanding of chapter(s) content</a:t>
            </a:r>
          </a:p>
          <a:p>
            <a:pPr marL="342900" indent="-342900" defTabSz="914400" fontAlgn="base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b="1" kern="0" dirty="0" smtClean="0">
                <a:solidFill>
                  <a:srgbClr val="92D050"/>
                </a:solidFill>
                <a:ea typeface="ＭＳ Ｐゴシック" pitchFamily="-107" charset="-128"/>
              </a:rPr>
              <a:t>Online PMP courses can be used as supplemental training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for topics for which more training is needed. These courses can be taken either before or after the virtual session on the topic</a:t>
            </a:r>
          </a:p>
          <a:p>
            <a:pPr marL="342900" lvl="1" indent="-342900" defTabSz="914400" fontAlgn="base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b="1" kern="0" dirty="0" smtClean="0">
                <a:solidFill>
                  <a:srgbClr val="92D050"/>
                </a:solidFill>
                <a:ea typeface="ＭＳ Ｐゴシック" pitchFamily="-107" charset="-128"/>
              </a:rPr>
              <a:t>Virtual sessions are to enhance the knowledge obtained through the required pre-work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 (reading of PMBOK chapters) by summarizing the content and addressing participant questions</a:t>
            </a:r>
          </a:p>
          <a:p>
            <a:pPr marL="342900" indent="-342900" defTabSz="91440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Virtual sessions </a:t>
            </a:r>
            <a:r>
              <a:rPr lang="en-US" sz="2000" b="1" kern="0" dirty="0" smtClean="0">
                <a:solidFill>
                  <a:srgbClr val="92D050"/>
                </a:solidFill>
                <a:ea typeface="ＭＳ Ｐゴシック" pitchFamily="-107" charset="-128"/>
              </a:rPr>
              <a:t>leverage existing </a:t>
            </a:r>
            <a:r>
              <a:rPr lang="en-US" sz="2000" b="1" kern="0" dirty="0" err="1" smtClean="0">
                <a:solidFill>
                  <a:srgbClr val="92D050"/>
                </a:solidFill>
                <a:ea typeface="ＭＳ Ｐゴシック" pitchFamily="-107" charset="-128"/>
              </a:rPr>
              <a:t>Capgemini</a:t>
            </a:r>
            <a:r>
              <a:rPr lang="en-US" sz="2000" b="1" kern="0" dirty="0" smtClean="0">
                <a:solidFill>
                  <a:srgbClr val="92D050"/>
                </a:solidFill>
                <a:ea typeface="ＭＳ Ｐゴシック" pitchFamily="-107" charset="-128"/>
              </a:rPr>
              <a:t> training content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pitchFamily="-107" charset="-128"/>
              </a:rPr>
              <a:t>for a PMP program currently delivered in Germany, which has been accredited by PMI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D59A2-5468-4CBD-ABFD-A7E9524E4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79797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979797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3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51136" y="134938"/>
            <a:ext cx="8229600" cy="715962"/>
          </a:xfrm>
        </p:spPr>
        <p:txBody>
          <a:bodyPr anchor="b"/>
          <a:lstStyle/>
          <a:p>
            <a:r>
              <a:rPr lang="de-DE" sz="2800" dirty="0" smtClean="0"/>
              <a:t>Hightlights of </a:t>
            </a:r>
            <a:r>
              <a:rPr lang="de-DE" sz="2800" dirty="0" smtClean="0"/>
              <a:t>Existing PMI </a:t>
            </a:r>
            <a:r>
              <a:rPr lang="de-DE" sz="2800" dirty="0" smtClean="0"/>
              <a:t>FVLJ Content</a:t>
            </a:r>
            <a:endParaRPr lang="en-GB" sz="2600" dirty="0" smtClean="0">
              <a:latin typeface="Arial" charset="0"/>
              <a:cs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51588"/>
            <a:ext cx="5635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1D59A2-5468-4CBD-ABFD-A7E9524E43C8}" type="slidenum">
              <a:rPr lang="en-US" smtClean="0">
                <a:latin typeface="Calibri" pitchFamily="34" charset="0"/>
                <a:ea typeface="ＭＳ Ｐゴシック" charset="-128"/>
              </a:rPr>
              <a:pPr/>
              <a:t>9</a:t>
            </a:fld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444500" y="1130300"/>
          <a:ext cx="8242300" cy="4889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4LpadS30e6CwyH2Nhc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Ubo7cBzbEear9hFmTRdA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UpR1.rBxkWHCcZityBhW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YUYV2lVECh78IvzgHv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c56RWhUUmQpu9s4csl2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0"/>
  <p:tag name="LINEFORESCHEMECOLOR" val="13"/>
  <p:tag name="THINKCELLSHAPEDONOTDELETE" val="pjAhLKfvxmUiXZM5HSJZlx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0"/>
  <p:tag name="LINEFORESCHEMECOLOR" val="13"/>
  <p:tag name="THINKCELLSHAPEDONOTDELETE" val="pWYsMyivt_ke.uPX0HyFi4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OeledAJ0SSlPTE95an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NpleTQ2kWzZhAQbj0X9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ACyBvVj0OZtZGgGqNMj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lHJDf1vvEO0s3w4F4Dd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eEyefl60KKh7LXcxlUs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_B3_jD5kESpq5JITiWl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VN9XJWG0KRuBT1CHoaX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ZWnn7WWUGtTQJlRuOb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wozCSpk0Ko1ysBw_sj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Ngd_HJxEiylbVCwv0b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lHJDf1vvEO0s3w4F4DdT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_B3_jD5kESpq5JITiWl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VN9XJWG0KRuBT1CHoa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7Dsxlsqwkm4xvm5Zc_t7w"/>
</p:tagLst>
</file>

<file path=ppt/theme/theme1.xml><?xml version="1.0" encoding="utf-8"?>
<a:theme xmlns:a="http://schemas.openxmlformats.org/drawingml/2006/main" name="1_Office Theme">
  <a:themeElements>
    <a:clrScheme name="Custom 4">
      <a:dk1>
        <a:srgbClr val="505150"/>
      </a:dk1>
      <a:lt1>
        <a:srgbClr val="FFFFFE"/>
      </a:lt1>
      <a:dk2>
        <a:srgbClr val="00539B"/>
      </a:dk2>
      <a:lt2>
        <a:srgbClr val="009AC7"/>
      </a:lt2>
      <a:accent1>
        <a:srgbClr val="FFDD00"/>
      </a:accent1>
      <a:accent2>
        <a:srgbClr val="8DC63F"/>
      </a:accent2>
      <a:accent3>
        <a:srgbClr val="00BDF2"/>
      </a:accent3>
      <a:accent4>
        <a:srgbClr val="F26531"/>
      </a:accent4>
      <a:accent5>
        <a:srgbClr val="EC098D"/>
      </a:accent5>
      <a:accent6>
        <a:srgbClr val="8D8E8D"/>
      </a:accent6>
      <a:hlink>
        <a:srgbClr val="A5A6A5"/>
      </a:hlink>
      <a:folHlink>
        <a:srgbClr val="C0C1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">
  <a:themeElements>
    <a:clrScheme name="default 4">
      <a:dk1>
        <a:srgbClr val="000000"/>
      </a:dk1>
      <a:lt1>
        <a:srgbClr val="FFFFFF"/>
      </a:lt1>
      <a:dk2>
        <a:srgbClr val="9DC8BA"/>
      </a:dk2>
      <a:lt2>
        <a:srgbClr val="B7B9BC"/>
      </a:lt2>
      <a:accent1>
        <a:srgbClr val="A7C4D9"/>
      </a:accent1>
      <a:accent2>
        <a:srgbClr val="EBDABC"/>
      </a:accent2>
      <a:accent3>
        <a:srgbClr val="FFFFFF"/>
      </a:accent3>
      <a:accent4>
        <a:srgbClr val="000000"/>
      </a:accent4>
      <a:accent5>
        <a:srgbClr val="D0DEE9"/>
      </a:accent5>
      <a:accent6>
        <a:srgbClr val="D5C5AA"/>
      </a:accent6>
      <a:hlink>
        <a:srgbClr val="0000FF"/>
      </a:hlink>
      <a:folHlink>
        <a:srgbClr val="CE4D4A"/>
      </a:folHlink>
    </a:clrScheme>
    <a:fontScheme name="defaul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 marL="180975" indent="-180975">
          <a:spcBef>
            <a:spcPts val="600"/>
          </a:spcBef>
          <a:buFont typeface="Arial" pitchFamily="34" charset="0"/>
          <a:buChar char="•"/>
          <a:defRPr sz="1200"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E9E9E"/>
        </a:dk2>
        <a:lt2>
          <a:srgbClr val="DDDDDD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DC8BA"/>
        </a:dk2>
        <a:lt2>
          <a:srgbClr val="B7B9BC"/>
        </a:lt2>
        <a:accent1>
          <a:srgbClr val="A7C4D9"/>
        </a:accent1>
        <a:accent2>
          <a:srgbClr val="EBDABC"/>
        </a:accent2>
        <a:accent3>
          <a:srgbClr val="FFFFFF"/>
        </a:accent3>
        <a:accent4>
          <a:srgbClr val="000000"/>
        </a:accent4>
        <a:accent5>
          <a:srgbClr val="D0DEE9"/>
        </a:accent5>
        <a:accent6>
          <a:srgbClr val="D5C5AA"/>
        </a:accent6>
        <a:hlink>
          <a:srgbClr val="FFEB73"/>
        </a:hlink>
        <a:folHlink>
          <a:srgbClr val="CE4D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CA29E"/>
        </a:accent1>
        <a:accent2>
          <a:srgbClr val="9DC8BA"/>
        </a:accent2>
        <a:accent3>
          <a:srgbClr val="FFFFFF"/>
        </a:accent3>
        <a:accent4>
          <a:srgbClr val="000000"/>
        </a:accent4>
        <a:accent5>
          <a:srgbClr val="D2CECC"/>
        </a:accent5>
        <a:accent6>
          <a:srgbClr val="8EB5A8"/>
        </a:accent6>
        <a:hlink>
          <a:srgbClr val="A7C4D9"/>
        </a:hlink>
        <a:folHlink>
          <a:srgbClr val="7465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DC8BA"/>
        </a:dk2>
        <a:lt2>
          <a:srgbClr val="B7B9BC"/>
        </a:lt2>
        <a:accent1>
          <a:srgbClr val="A7C4D9"/>
        </a:accent1>
        <a:accent2>
          <a:srgbClr val="EBDABC"/>
        </a:accent2>
        <a:accent3>
          <a:srgbClr val="FFFFFF"/>
        </a:accent3>
        <a:accent4>
          <a:srgbClr val="000000"/>
        </a:accent4>
        <a:accent5>
          <a:srgbClr val="D0DEE9"/>
        </a:accent5>
        <a:accent6>
          <a:srgbClr val="D5C5AA"/>
        </a:accent6>
        <a:hlink>
          <a:srgbClr val="0000FF"/>
        </a:hlink>
        <a:folHlink>
          <a:srgbClr val="CE4D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Custom 4">
      <a:dk1>
        <a:srgbClr val="505150"/>
      </a:dk1>
      <a:lt1>
        <a:srgbClr val="FFFFFE"/>
      </a:lt1>
      <a:dk2>
        <a:srgbClr val="00539B"/>
      </a:dk2>
      <a:lt2>
        <a:srgbClr val="009AC7"/>
      </a:lt2>
      <a:accent1>
        <a:srgbClr val="FFDD00"/>
      </a:accent1>
      <a:accent2>
        <a:srgbClr val="8DC63F"/>
      </a:accent2>
      <a:accent3>
        <a:srgbClr val="00BDF2"/>
      </a:accent3>
      <a:accent4>
        <a:srgbClr val="F26531"/>
      </a:accent4>
      <a:accent5>
        <a:srgbClr val="EC098D"/>
      </a:accent5>
      <a:accent6>
        <a:srgbClr val="8D8E8D"/>
      </a:accent6>
      <a:hlink>
        <a:srgbClr val="A5A6A5"/>
      </a:hlink>
      <a:folHlink>
        <a:srgbClr val="C0C1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1C7CE8DE4EB48B8A4EF858402C7F0" ma:contentTypeVersion="0" ma:contentTypeDescription="Create a new document." ma:contentTypeScope="" ma:versionID="1d9c8c2d2163d79f0da80b45782b4c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DEB4D-0F46-4207-84BA-F6663B57ABD0}"/>
</file>

<file path=customXml/itemProps2.xml><?xml version="1.0" encoding="utf-8"?>
<ds:datastoreItem xmlns:ds="http://schemas.openxmlformats.org/officeDocument/2006/customXml" ds:itemID="{990356A9-9004-4A2D-8A3F-5569261223C8}"/>
</file>

<file path=customXml/itemProps3.xml><?xml version="1.0" encoding="utf-8"?>
<ds:datastoreItem xmlns:ds="http://schemas.openxmlformats.org/officeDocument/2006/customXml" ds:itemID="{F54DE4B0-D007-488C-BCD9-6402AA082569}"/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1547</Words>
  <Application>Microsoft Office PowerPoint</Application>
  <PresentationFormat>On-screen Show (4:3)</PresentationFormat>
  <Paragraphs>291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1_Office Theme</vt:lpstr>
      <vt:lpstr>1_default</vt:lpstr>
      <vt:lpstr>Office Theme</vt:lpstr>
      <vt:lpstr>think-cell Slide</vt:lpstr>
      <vt:lpstr>Microsoft Office PowerPoint Slide</vt:lpstr>
      <vt:lpstr>Alliances &amp; Industry Standards</vt:lpstr>
      <vt:lpstr>FVLJ Definition</vt:lpstr>
      <vt:lpstr>FVLJ Notes</vt:lpstr>
      <vt:lpstr>Definition:  Facilitated Virtual Learning Journey (FVLJ)</vt:lpstr>
      <vt:lpstr>An FVLJ is a combination of virtual learning interventions that addresses the learning objectives of a learner between two points.</vt:lpstr>
      <vt:lpstr>FVLJ Example 1: PMP Certification Preparation</vt:lpstr>
      <vt:lpstr>FVLJ for PMP Certification</vt:lpstr>
      <vt:lpstr>FVLJ for PMP Certification – Structure (Updated per Business Review)</vt:lpstr>
      <vt:lpstr>Hightlights of Existing PMI FVLJ Content</vt:lpstr>
      <vt:lpstr>Existing Capgemini PMI Training – Sample Content</vt:lpstr>
      <vt:lpstr>Existing Online PMI Training – Learning Map</vt:lpstr>
      <vt:lpstr>FVLJ Example 2: ITIL Foundation certification training</vt:lpstr>
      <vt:lpstr>FVLJ for ITIL Foundation Certification Prep</vt:lpstr>
      <vt:lpstr>Existing Online ITIL Foundation Training – Learning Map</vt:lpstr>
      <vt:lpstr>Existing Capgemini ITIL Foundation Training– Sample Content</vt:lpstr>
      <vt:lpstr>Next Steps</vt:lpstr>
      <vt:lpstr>Typical Deployment Activities</vt:lpstr>
    </vt:vector>
  </TitlesOfParts>
  <Company>Twyla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FVLJ</dc:title>
  <dc:creator>Mindi Forth</dc:creator>
  <cp:lastModifiedBy>Mindi Forth</cp:lastModifiedBy>
  <cp:revision>180</cp:revision>
  <dcterms:created xsi:type="dcterms:W3CDTF">2012-07-05T15:18:45Z</dcterms:created>
  <dcterms:modified xsi:type="dcterms:W3CDTF">2013-04-15T13:54:33Z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0x0101006391C7CE8DE4EB48B8A4EF858402C7F0</vt:lpwstr>
  </property>
</Properties>
</file>