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slides/slide5.xml" ContentType="application/vnd.openxmlformats-officedocument.presentationml.slide+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5.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36.xml" ContentType="application/vnd.openxmlformats-officedocument.presentationml.tags+xml"/>
  <Override PartName="/ppt/tags/tag14.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7.xml" ContentType="application/vnd.openxmlformats-officedocument.presentationml.tags+xml"/>
  <Override PartName="/ppt/tags/tag12.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19.xml" ContentType="application/vnd.openxmlformats-officedocument.presentationml.tags+xml"/>
  <Override PartName="/ppt/tags/tag32.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33.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5.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29.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18.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92" r:id="rId2"/>
    <p:sldMasterId id="2147484086" r:id="rId3"/>
    <p:sldMasterId id="2147484100" r:id="rId4"/>
  </p:sldMasterIdLst>
  <p:notesMasterIdLst>
    <p:notesMasterId r:id="rId10"/>
  </p:notesMasterIdLst>
  <p:handoutMasterIdLst>
    <p:handoutMasterId r:id="rId11"/>
  </p:handoutMasterIdLst>
  <p:sldIdLst>
    <p:sldId id="486" r:id="rId5"/>
    <p:sldId id="487" r:id="rId6"/>
    <p:sldId id="488" r:id="rId7"/>
    <p:sldId id="489" r:id="rId8"/>
    <p:sldId id="490" r:id="rId9"/>
  </p:sldIdLst>
  <p:sldSz cx="9144000" cy="6858000" type="screen4x3"/>
  <p:notesSz cx="6797675" cy="9926638"/>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941">
          <p15:clr>
            <a:srgbClr val="A4A3A4"/>
          </p15:clr>
        </p15:guide>
        <p15:guide id="2" orient="horz" pos="3888">
          <p15:clr>
            <a:srgbClr val="A4A3A4"/>
          </p15:clr>
        </p15:guide>
        <p15:guide id="3" orient="horz" pos="3646">
          <p15:clr>
            <a:srgbClr val="A4A3A4"/>
          </p15:clr>
        </p15:guide>
        <p15:guide id="4" orient="horz" pos="3472">
          <p15:clr>
            <a:srgbClr val="A4A3A4"/>
          </p15:clr>
        </p15:guide>
        <p15:guide id="5" pos="201">
          <p15:clr>
            <a:srgbClr val="A4A3A4"/>
          </p15:clr>
        </p15:guide>
        <p15:guide id="6" pos="5578">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B9BAB9"/>
    <a:srgbClr val="7F7F7F"/>
    <a:srgbClr val="C0504D"/>
    <a:srgbClr val="A6A6A6"/>
    <a:srgbClr val="D9D9D9"/>
    <a:srgbClr val="F2F2F2"/>
    <a:srgbClr val="EBF1DE"/>
    <a:srgbClr val="E6E0EC"/>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5" autoAdjust="0"/>
    <p:restoredTop sz="99364" autoAdjust="0"/>
  </p:normalViewPr>
  <p:slideViewPr>
    <p:cSldViewPr snapToGrid="0">
      <p:cViewPr varScale="1">
        <p:scale>
          <a:sx n="92" d="100"/>
          <a:sy n="92" d="100"/>
        </p:scale>
        <p:origin x="1710" y="90"/>
      </p:cViewPr>
      <p:guideLst>
        <p:guide orient="horz" pos="941"/>
        <p:guide orient="horz" pos="3888"/>
        <p:guide orient="horz" pos="3646"/>
        <p:guide orient="horz" pos="3472"/>
        <p:guide pos="20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sz="quarter"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10/4/2016</a:t>
            </a:fld>
            <a:endParaRPr lang="en-US" dirty="0"/>
          </a:p>
        </p:txBody>
      </p:sp>
      <p:sp>
        <p:nvSpPr>
          <p:cNvPr id="4" name="Footer Placeholder 3"/>
          <p:cNvSpPr>
            <a:spLocks noGrp="1"/>
          </p:cNvSpPr>
          <p:nvPr>
            <p:ph type="ftr" sz="quarter" idx="2"/>
          </p:nvPr>
        </p:nvSpPr>
        <p:spPr>
          <a:xfrm>
            <a:off x="0" y="9428584"/>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dirty="0"/>
          </a:p>
        </p:txBody>
      </p:sp>
    </p:spTree>
    <p:extLst>
      <p:ext uri="{BB962C8B-B14F-4D97-AF65-F5344CB8AC3E}">
        <p14:creationId xmlns:p14="http://schemas.microsoft.com/office/powerpoint/2010/main" val="4417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10/4/2016</a:t>
            </a:fld>
            <a:endParaRPr lang="en-US" dirty="0"/>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428584"/>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dirty="0"/>
          </a:p>
        </p:txBody>
      </p:sp>
    </p:spTree>
    <p:extLst>
      <p:ext uri="{BB962C8B-B14F-4D97-AF65-F5344CB8AC3E}">
        <p14:creationId xmlns:p14="http://schemas.microsoft.com/office/powerpoint/2010/main" val="421728306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baseline="0" noProof="0" dirty="0" smtClean="0"/>
          </a:p>
        </p:txBody>
      </p:sp>
      <p:sp>
        <p:nvSpPr>
          <p:cNvPr id="4" name="Espace réservé du numéro de diapositive 3"/>
          <p:cNvSpPr>
            <a:spLocks noGrp="1"/>
          </p:cNvSpPr>
          <p:nvPr>
            <p:ph type="sldNum" sz="quarter" idx="10"/>
          </p:nvPr>
        </p:nvSpPr>
        <p:spPr/>
        <p:txBody>
          <a:bodyPr/>
          <a:lstStyle/>
          <a:p>
            <a:pPr>
              <a:defRPr/>
            </a:pPr>
            <a:fld id="{A4169FD0-3676-4ABB-94B2-03C81330281C}" type="slidenum">
              <a:rPr lang="en-US" smtClean="0"/>
              <a:pPr>
                <a:defRPr/>
              </a:pPr>
              <a:t>1</a:t>
            </a:fld>
            <a:endParaRPr lang="en-US" dirty="0"/>
          </a:p>
        </p:txBody>
      </p:sp>
    </p:spTree>
    <p:extLst>
      <p:ext uri="{BB962C8B-B14F-4D97-AF65-F5344CB8AC3E}">
        <p14:creationId xmlns:p14="http://schemas.microsoft.com/office/powerpoint/2010/main" val="244252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baseline="0" noProof="0" dirty="0" smtClean="0"/>
          </a:p>
        </p:txBody>
      </p:sp>
      <p:sp>
        <p:nvSpPr>
          <p:cNvPr id="4" name="Espace réservé du numéro de diapositive 3"/>
          <p:cNvSpPr>
            <a:spLocks noGrp="1"/>
          </p:cNvSpPr>
          <p:nvPr>
            <p:ph type="sldNum" sz="quarter" idx="10"/>
          </p:nvPr>
        </p:nvSpPr>
        <p:spPr/>
        <p:txBody>
          <a:bodyPr/>
          <a:lstStyle/>
          <a:p>
            <a:pPr>
              <a:defRPr/>
            </a:pPr>
            <a:fld id="{A4169FD0-3676-4ABB-94B2-03C81330281C}" type="slidenum">
              <a:rPr lang="en-US" smtClean="0"/>
              <a:pPr>
                <a:defRPr/>
              </a:pPr>
              <a:t>2</a:t>
            </a:fld>
            <a:endParaRPr lang="en-US" dirty="0"/>
          </a:p>
        </p:txBody>
      </p:sp>
    </p:spTree>
    <p:extLst>
      <p:ext uri="{BB962C8B-B14F-4D97-AF65-F5344CB8AC3E}">
        <p14:creationId xmlns:p14="http://schemas.microsoft.com/office/powerpoint/2010/main" val="23339132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emf"/><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2.xml"/><Relationship Id="rId4" Type="http://schemas.openxmlformats.org/officeDocument/2006/relationships/tags" Target="../tags/tag1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7.emf"/><Relationship Id="rId2" Type="http://schemas.openxmlformats.org/officeDocument/2006/relationships/tags" Target="../tags/tag1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1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7.emf"/><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2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emf"/><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2.xml"/><Relationship Id="rId4" Type="http://schemas.openxmlformats.org/officeDocument/2006/relationships/tags" Target="../tags/tag2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7.emf"/><Relationship Id="rId2" Type="http://schemas.openxmlformats.org/officeDocument/2006/relationships/tags" Target="../tags/tag2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2.xml"/><Relationship Id="rId4" Type="http://schemas.openxmlformats.org/officeDocument/2006/relationships/tags" Target="../tags/tag28.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7.emf"/><Relationship Id="rId2" Type="http://schemas.openxmlformats.org/officeDocument/2006/relationships/tags" Target="../tags/tag29.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3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11.vml"/><Relationship Id="rId6" Type="http://schemas.openxmlformats.org/officeDocument/2006/relationships/tags" Target="../tags/tag40.xml"/><Relationship Id="rId11" Type="http://schemas.openxmlformats.org/officeDocument/2006/relationships/image" Target="../media/image8.png"/><Relationship Id="rId5" Type="http://schemas.openxmlformats.org/officeDocument/2006/relationships/tags" Target="../tags/tag39.xml"/><Relationship Id="rId10" Type="http://schemas.openxmlformats.org/officeDocument/2006/relationships/image" Target="../media/image7.emf"/><Relationship Id="rId4" Type="http://schemas.openxmlformats.org/officeDocument/2006/relationships/tags" Target="../tags/tag38.xml"/><Relationship Id="rId9" Type="http://schemas.openxmlformats.org/officeDocument/2006/relationships/oleObject" Target="../embeddings/oleObject11.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image" Target="../media/image7.emf"/><Relationship Id="rId5" Type="http://schemas.openxmlformats.org/officeDocument/2006/relationships/oleObject" Target="../embeddings/oleObject12.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hyperlink" Target="http://www.capgemini.com/about/how-we-work/rightshorer" TargetMode="Externa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hyperlink" Target="http://www.capgemini.com/about/how-we-work/the-collaborative-business-experiencetm" TargetMode="External"/><Relationship Id="rId2" Type="http://schemas.openxmlformats.org/officeDocument/2006/relationships/tags" Target="../tags/tag48.xml"/><Relationship Id="rId1" Type="http://schemas.openxmlformats.org/officeDocument/2006/relationships/vmlDrawing" Target="../drawings/vmlDrawing14.vml"/><Relationship Id="rId6" Type="http://schemas.openxmlformats.org/officeDocument/2006/relationships/tags" Target="../tags/tag52.xml"/><Relationship Id="rId11" Type="http://schemas.openxmlformats.org/officeDocument/2006/relationships/image" Target="../media/image8.png"/><Relationship Id="rId5" Type="http://schemas.openxmlformats.org/officeDocument/2006/relationships/tags" Target="../tags/tag51.xml"/><Relationship Id="rId10" Type="http://schemas.openxmlformats.org/officeDocument/2006/relationships/image" Target="../media/image7.emf"/><Relationship Id="rId4" Type="http://schemas.openxmlformats.org/officeDocument/2006/relationships/tags" Target="../tags/tag50.xml"/><Relationship Id="rId9" Type="http://schemas.openxmlformats.org/officeDocument/2006/relationships/oleObject" Target="../embeddings/oleObject14.bin"/><Relationship Id="rId14" Type="http://schemas.openxmlformats.org/officeDocument/2006/relationships/hyperlink" Target="http://www.capgemini.com/"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15.vml"/><Relationship Id="rId6" Type="http://schemas.openxmlformats.org/officeDocument/2006/relationships/image" Target="../media/image7.emf"/><Relationship Id="rId5" Type="http://schemas.openxmlformats.org/officeDocument/2006/relationships/oleObject" Target="../embeddings/oleObject15.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9" name="Picture 58" descr="OU Team picture_iGate campus.jpg"/>
          <p:cNvPicPr>
            <a:picLocks noChangeAspect="1"/>
          </p:cNvPicPr>
          <p:nvPr userDrawn="1"/>
        </p:nvPicPr>
        <p:blipFill>
          <a:blip r:embed="rId6" cstate="print"/>
          <a:srcRect t="24872"/>
          <a:stretch>
            <a:fillRect/>
          </a:stretch>
        </p:blipFill>
        <p:spPr>
          <a:xfrm>
            <a:off x="0" y="1819175"/>
            <a:ext cx="9144000" cy="4582852"/>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rgbClr val="00749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6967" name="think-cell Slide" r:id="rId6" imgW="360" imgH="360" progId="">
                  <p:embed/>
                </p:oleObj>
              </mc:Choice>
              <mc:Fallback>
                <p:oleObj name="think-cell Slide" r:id="rId6" imgW="360" imgH="360" progId="">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7991" name="think-cell Slide" r:id="rId6" imgW="360" imgH="360" progId="">
                  <p:embed/>
                </p:oleObj>
              </mc:Choice>
              <mc:Fallback>
                <p:oleObj name="think-cell Slide" r:id="rId6" imgW="360" imgH="360" progId="">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9015" name="think-cell Slide" r:id="rId6" imgW="360" imgH="360" progId="">
                  <p:embed/>
                </p:oleObj>
              </mc:Choice>
              <mc:Fallback>
                <p:oleObj name="think-cell Slide" r:id="rId6" imgW="360" imgH="360" progId="">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0039" name="think-cell Slide" r:id="rId6" imgW="360" imgH="360" progId="">
                  <p:embed/>
                </p:oleObj>
              </mc:Choice>
              <mc:Fallback>
                <p:oleObj name="think-cell Slide" r:id="rId6" imgW="360" imgH="360" progId="">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063" name="think-cell Slide" r:id="rId6" imgW="360" imgH="360" progId="">
                  <p:embed/>
                </p:oleObj>
              </mc:Choice>
              <mc:Fallback>
                <p:oleObj name="think-cell Slide" r:id="rId6" imgW="360" imgH="360" progId="">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0279" name="think-cell Slide" r:id="rId6" imgW="360" imgH="360" progId="">
                  <p:embed/>
                </p:oleObj>
              </mc:Choice>
              <mc:Fallback>
                <p:oleObj name="think-cell Slide" r:id="rId6" imgW="360" imgH="360" progId="">
                  <p:embed/>
                  <p:pic>
                    <p:nvPicPr>
                      <p:cNvPr id="0" name="Picture 1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4290" name="think-cell Slide" r:id="rId6" imgW="360" imgH="360" progId="">
                  <p:embed/>
                </p:oleObj>
              </mc:Choice>
              <mc:Fallback>
                <p:oleObj name="think-cell Slide" r:id="rId6" imgW="360" imgH="360" progId="">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516197"/>
            <a:ext cx="8845484"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3346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1463675"/>
            <a:ext cx="8507412" cy="4708525"/>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5463" name="think-cell Slide" r:id="rId9" imgW="360" imgH="360" progId="">
                  <p:embed/>
                </p:oleObj>
              </mc:Choice>
              <mc:Fallback>
                <p:oleObj name="think-cell Slide" r:id="rId9" imgW="360" imgH="360" progId="">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5" name="Rectangle 9"/>
          <p:cNvSpPr>
            <a:spLocks noChangeArrowheads="1"/>
          </p:cNvSpPr>
          <p:nvPr userDrawn="1">
            <p:custDataLst>
              <p:tags r:id="rId3"/>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4"/>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145,000 people in over 40 countries, Capgemini is one of the world's foremost providers of consulting, technology and outsourcing services. The Group reported 2014 global revenues of EUR 10.573 billion.</a:t>
            </a: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800" baseline="30000" dirty="0" smtClean="0">
                <a:solidFill>
                  <a:schemeClr val="bg1"/>
                </a:solidFill>
                <a:latin typeface="Arial" pitchFamily="34" charset="0"/>
                <a:cs typeface="Arial" pitchFamily="34" charset="0"/>
              </a:rPr>
              <a:t>TM</a:t>
            </a:r>
            <a:r>
              <a:rPr lang="en-US" sz="800" dirty="0" smtClean="0">
                <a:solidFill>
                  <a:schemeClr val="bg1"/>
                </a:solidFill>
                <a:latin typeface="Arial" pitchFamily="34" charset="0"/>
                <a:cs typeface="Arial" pitchFamily="34" charset="0"/>
              </a:rPr>
              <a:t>, and draws on Rightshore</a:t>
            </a:r>
            <a:r>
              <a:rPr lang="en-US" sz="800"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its worldwide delivery model.</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5"/>
            </p:custDataLst>
          </p:nvPr>
        </p:nvSpPr>
        <p:spPr bwMode="gray">
          <a:xfrm>
            <a:off x="4819650" y="3265701"/>
            <a:ext cx="3987801" cy="1856919"/>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a:t>
            </a:r>
            <a:r>
              <a:rPr lang="en-US" sz="800" kern="1200" dirty="0" smtClean="0">
                <a:solidFill>
                  <a:schemeClr val="bg1"/>
                </a:solidFill>
                <a:latin typeface="Arial" charset="0"/>
                <a:ea typeface="ＭＳ Ｐゴシック" pitchFamily="34" charset="-128"/>
                <a:cs typeface="+mn-cs"/>
              </a:rPr>
              <a:t>irst established in 1987, Capgemini University offers training to all Capgemini’s employees worldwide through its international Center of Excellence (Les Fontaines, near Paris), as well as through virtual classrooms and e-learning programs.  Capgemini University plays a key role in developing team skills and capabilities in line with the company’s strategy, priorities and clients’ expectations. It provides training from both in-house and from external providers through innovative learning solutions that facilitate and develop inter and intra community networking. Capgemini University was accredited by the European Foundation for Management Development (EFMD) in 2008 and received reaccreditation in 2014. In 2014 the University delivered over 3.1 million learning hours to more than 136,000 unique participants.</a:t>
            </a:r>
          </a:p>
          <a:p>
            <a:pPr algn="just"/>
            <a:r>
              <a:rPr lang="en-US" sz="800" kern="1200" dirty="0" smtClean="0">
                <a:solidFill>
                  <a:schemeClr val="bg1"/>
                </a:solidFill>
                <a:latin typeface="Arial" charset="0"/>
                <a:ea typeface="ＭＳ Ｐゴシック" pitchFamily="34" charset="-128"/>
                <a:cs typeface="+mn-cs"/>
              </a:rPr>
              <a:t>For more information please visit:</a:t>
            </a:r>
            <a:endParaRPr lang="en-US" sz="8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endParaRPr lang="en-US" sz="800" dirty="0" smtClean="0">
              <a:solidFill>
                <a:schemeClr val="bg1"/>
              </a:solidFill>
              <a:latin typeface="Arial" pitchFamily="34" charset="0"/>
              <a:cs typeface="Arial" pitchFamily="34" charset="0"/>
            </a:endParaRPr>
          </a:p>
        </p:txBody>
      </p:sp>
      <p:sp>
        <p:nvSpPr>
          <p:cNvPr id="7" name="Rectangle 6"/>
          <p:cNvSpPr/>
          <p:nvPr userDrawn="1">
            <p:custDataLst>
              <p:tags r:id="rId6"/>
            </p:custDataLst>
          </p:nvPr>
        </p:nvSpPr>
        <p:spPr>
          <a:xfrm>
            <a:off x="4780722" y="5572657"/>
            <a:ext cx="4074353" cy="534368"/>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http://www.capgemini.com/careers/your-career-path/capgemini-university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7"/>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2016Capgemini. All rights reserved. 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511" name="think-cell Slide" r:id="rId5" imgW="360" imgH="360" progId="">
                  <p:embed/>
                </p:oleObj>
              </mc:Choice>
              <mc:Fallback>
                <p:oleObj name="think-cell Slide" r:id="rId5" imgW="360" imgH="360" progId="">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userDrawn="1">
            <p:custDataLst>
              <p:tags r:id="rId3"/>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2016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2258" name="think-cell Slide" r:id="rId9" imgW="360" imgH="360" progId="">
                  <p:embed/>
                </p:oleObj>
              </mc:Choice>
              <mc:Fallback>
                <p:oleObj name="think-cell Slide" r:id="rId9" imgW="360" imgH="360" progId="">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5" name="Rectangle 9"/>
          <p:cNvSpPr>
            <a:spLocks noChangeArrowheads="1"/>
          </p:cNvSpPr>
          <p:nvPr userDrawn="1">
            <p:custDataLst>
              <p:tags r:id="rId3"/>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fontAlgn="auto">
              <a:spcBef>
                <a:spcPts val="500"/>
              </a:spcBef>
              <a:spcAft>
                <a:spcPts val="0"/>
              </a:spcAft>
              <a:defRPr/>
            </a:pPr>
            <a:endParaRPr lang="en-US" sz="700" dirty="0">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4"/>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algn="just" defTabSz="1042966" fontAlgn="auto">
              <a:spcBef>
                <a:spcPts val="400"/>
              </a:spcBef>
              <a:spcAft>
                <a:spcPts val="0"/>
              </a:spcAft>
              <a:defRPr/>
            </a:pPr>
            <a:r>
              <a:rPr lang="en-US"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a:spcBef>
                <a:spcPts val="400"/>
              </a:spcBef>
              <a:spcAft>
                <a:spcPts val="0"/>
              </a:spcAft>
              <a:defRPr/>
            </a:pPr>
            <a:r>
              <a:rPr lang="en-US" sz="800" dirty="0" smtClean="0">
                <a:solidFill>
                  <a:prstClr val="white"/>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800" dirty="0" smtClean="0">
                <a:solidFill>
                  <a:prstClr val="white"/>
                </a:solidFill>
                <a:latin typeface="Arial" pitchFamily="34" charset="0"/>
                <a:cs typeface="Arial" pitchFamily="34" charset="0"/>
                <a:hlinkClick r:id="rId12"/>
              </a:rPr>
              <a:t>the Collaborative Business ExperienceTM</a:t>
            </a:r>
            <a:r>
              <a:rPr lang="en-US" sz="800" dirty="0" smtClean="0">
                <a:solidFill>
                  <a:prstClr val="white"/>
                </a:solidFill>
                <a:latin typeface="Arial" pitchFamily="34" charset="0"/>
                <a:cs typeface="Arial" pitchFamily="34" charset="0"/>
              </a:rPr>
              <a:t>, and draws on </a:t>
            </a:r>
            <a:r>
              <a:rPr lang="en-US" sz="800" dirty="0" smtClean="0">
                <a:solidFill>
                  <a:prstClr val="white"/>
                </a:solidFill>
                <a:latin typeface="Arial" pitchFamily="34" charset="0"/>
                <a:cs typeface="Arial" pitchFamily="34" charset="0"/>
                <a:hlinkClick r:id="rId13"/>
              </a:rPr>
              <a:t>Rightshore®</a:t>
            </a:r>
            <a:r>
              <a:rPr lang="en-US" sz="800" dirty="0" smtClean="0">
                <a:solidFill>
                  <a:prstClr val="white"/>
                </a:solidFill>
                <a:latin typeface="Arial" pitchFamily="34" charset="0"/>
                <a:cs typeface="Arial" pitchFamily="34" charset="0"/>
              </a:rPr>
              <a:t>, its worldwide delivery model.</a:t>
            </a:r>
          </a:p>
          <a:p>
            <a:pPr algn="just">
              <a:spcBef>
                <a:spcPts val="400"/>
              </a:spcBef>
              <a:spcAft>
                <a:spcPts val="0"/>
              </a:spcAft>
              <a:defRPr/>
            </a:pPr>
            <a:r>
              <a:rPr lang="en-US" sz="800" dirty="0" smtClean="0">
                <a:solidFill>
                  <a:prstClr val="white"/>
                </a:solidFill>
                <a:latin typeface="Arial" pitchFamily="34" charset="0"/>
                <a:cs typeface="Arial" pitchFamily="34" charset="0"/>
              </a:rPr>
              <a:t>Learn more about us at </a:t>
            </a:r>
            <a:r>
              <a:rPr lang="en-US" sz="800" dirty="0" smtClean="0">
                <a:solidFill>
                  <a:prstClr val="white"/>
                </a:solidFill>
                <a:latin typeface="Arial" pitchFamily="34" charset="0"/>
                <a:cs typeface="Arial" pitchFamily="34" charset="0"/>
                <a:hlinkClick r:id="rId14"/>
              </a:rPr>
              <a:t>www.capgemini.com.</a:t>
            </a:r>
            <a:endParaRPr lang="en-US" sz="800" dirty="0">
              <a:solidFill>
                <a:prstClr val="white"/>
              </a:solidFill>
              <a:latin typeface="Arial" pitchFamily="34" charset="0"/>
              <a:cs typeface="Arial" pitchFamily="34" charset="0"/>
            </a:endParaRPr>
          </a:p>
        </p:txBody>
      </p:sp>
      <p:sp>
        <p:nvSpPr>
          <p:cNvPr id="15" name="Rectangle 9"/>
          <p:cNvSpPr>
            <a:spLocks noChangeArrowheads="1"/>
          </p:cNvSpPr>
          <p:nvPr userDrawn="1">
            <p:custDataLst>
              <p:tags r:id="rId5"/>
            </p:custDataLst>
          </p:nvPr>
        </p:nvSpPr>
        <p:spPr bwMode="gray">
          <a:xfrm>
            <a:off x="4819650" y="3265701"/>
            <a:ext cx="3987801" cy="1856919"/>
          </a:xfrm>
          <a:prstGeom prst="rect">
            <a:avLst/>
          </a:prstGeom>
          <a:noFill/>
          <a:ln w="19050" cap="flat" cmpd="sng" algn="ctr">
            <a:noFill/>
            <a:prstDash val="solid"/>
            <a:round/>
          </a:ln>
          <a:effectLst/>
        </p:spPr>
        <p:txBody>
          <a:bodyPr wrap="square" lIns="0" tIns="0" rIns="0" bIns="0" rtlCol="0" anchor="t" anchorCtr="0">
            <a:spAutoFit/>
          </a:bodyPr>
          <a:lstStyle/>
          <a:p>
            <a:pPr algn="just" defTabSz="1042966" fontAlgn="auto">
              <a:spcBef>
                <a:spcPts val="400"/>
              </a:spcBef>
              <a:spcAft>
                <a:spcPts val="0"/>
              </a:spcAft>
              <a:defRPr/>
            </a:pPr>
            <a:r>
              <a:rPr lang="en-US" b="1" dirty="0" smtClean="0">
                <a:solidFill>
                  <a:prstClr val="white"/>
                </a:solidFill>
                <a:latin typeface="Arial"/>
                <a:cs typeface="Arial"/>
              </a:rPr>
              <a:t>About Capgemini University</a:t>
            </a:r>
            <a:endParaRPr lang="en-US" sz="1000" dirty="0" smtClean="0">
              <a:solidFill>
                <a:prstClr val="white"/>
              </a:solidFill>
              <a:latin typeface="Arial" pitchFamily="34" charset="0"/>
              <a:cs typeface="Arial" pitchFamily="34" charset="0"/>
            </a:endParaRPr>
          </a:p>
          <a:p>
            <a:pPr algn="just">
              <a:spcBef>
                <a:spcPts val="400"/>
              </a:spcBef>
              <a:spcAft>
                <a:spcPts val="0"/>
              </a:spcAft>
              <a:defRPr/>
            </a:pPr>
            <a:r>
              <a:rPr lang="en-US" sz="800" dirty="0" smtClean="0">
                <a:solidFill>
                  <a:prstClr val="white"/>
                </a:solidFill>
                <a:latin typeface="Arial" pitchFamily="34" charset="0"/>
                <a:cs typeface="Arial" pitchFamily="34" charset="0"/>
              </a:rPr>
              <a:t>F</a:t>
            </a:r>
            <a:r>
              <a:rPr lang="en-US" sz="800" dirty="0" smtClean="0">
                <a:solidFill>
                  <a:prstClr val="white"/>
                </a:solidFill>
              </a:rPr>
              <a:t>irst established in 1987, Capgemini University offers training to all Capgemini’s employees worldwide through its international Center of Excellence (Les Fontaines, near Paris), as well as through virtual classrooms and e-learning programs.  Capgemini University plays a key role in developing team skills and capabilities in line with the company’s strategy, priorities and clients’ expectations. It provides training from both in-house and from external providers through innovative learning solutions that facilitate and develop inter and intra community networking. Capgemini University was accredited by the European Foundation for Management Development (EFMD) in 2008 and received reaccreditation in 2014. In 2014 the University delivered over 3.1 million learning hours to more than 136,000 unique participants.</a:t>
            </a:r>
          </a:p>
          <a:p>
            <a:pPr algn="just"/>
            <a:r>
              <a:rPr lang="en-US" sz="800" dirty="0" smtClean="0">
                <a:solidFill>
                  <a:prstClr val="white"/>
                </a:solidFill>
              </a:rPr>
              <a:t>For more information please visit:</a:t>
            </a:r>
            <a:endParaRPr lang="en-US" sz="800" dirty="0" smtClean="0">
              <a:solidFill>
                <a:prstClr val="white"/>
              </a:solidFill>
              <a:latin typeface="Arial" pitchFamily="34" charset="0"/>
              <a:cs typeface="Arial" pitchFamily="34" charset="0"/>
            </a:endParaRPr>
          </a:p>
          <a:p>
            <a:pPr algn="just">
              <a:spcBef>
                <a:spcPts val="400"/>
              </a:spcBef>
              <a:spcAft>
                <a:spcPts val="0"/>
              </a:spcAft>
              <a:defRPr/>
            </a:pPr>
            <a:endParaRPr lang="en-US" sz="800" dirty="0" smtClean="0">
              <a:solidFill>
                <a:prstClr val="white"/>
              </a:solidFill>
              <a:latin typeface="Arial" pitchFamily="34" charset="0"/>
              <a:cs typeface="Arial" pitchFamily="34" charset="0"/>
            </a:endParaRPr>
          </a:p>
        </p:txBody>
      </p:sp>
      <p:sp>
        <p:nvSpPr>
          <p:cNvPr id="7" name="Rectangle 6"/>
          <p:cNvSpPr/>
          <p:nvPr userDrawn="1">
            <p:custDataLst>
              <p:tags r:id="rId6"/>
            </p:custDataLst>
          </p:nvPr>
        </p:nvSpPr>
        <p:spPr>
          <a:xfrm>
            <a:off x="4780722" y="5572657"/>
            <a:ext cx="4074353" cy="534368"/>
          </a:xfrm>
          <a:prstGeom prst="rect">
            <a:avLst/>
          </a:prstGeom>
        </p:spPr>
        <p:txBody>
          <a:bodyPr wrap="square" lIns="36000" tIns="36000" rIns="274320" bIns="36000" anchor="b" anchorCtr="0">
            <a:spAutoFit/>
          </a:bodyPr>
          <a:lstStyle/>
          <a:p>
            <a:r>
              <a:rPr lang="en-US" sz="1500" dirty="0" smtClean="0">
                <a:solidFill>
                  <a:prstClr val="white"/>
                </a:solidFill>
                <a:latin typeface="Arial" pitchFamily="34" charset="0"/>
                <a:cs typeface="Arial" pitchFamily="34" charset="0"/>
              </a:rPr>
              <a:t>http://www.capgemini.com/careers/your-career-path/capgemini-university</a:t>
            </a:r>
            <a:endParaRPr lang="en-US" sz="1500" dirty="0">
              <a:solidFill>
                <a:prstClr val="white"/>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r>
              <a:rPr lang="en-US" sz="1500" dirty="0" smtClean="0">
                <a:solidFill>
                  <a:prstClr val="white"/>
                </a:solidFill>
                <a:latin typeface="Arial" pitchFamily="34" charset="0"/>
                <a:cs typeface="Arial" pitchFamily="34" charset="0"/>
              </a:rPr>
              <a:t>www.capgemini.com</a:t>
            </a:r>
            <a:endParaRPr lang="en-US" sz="1500" dirty="0">
              <a:solidFill>
                <a:srgbClr val="00234B"/>
              </a:solidFill>
            </a:endParaRPr>
          </a:p>
        </p:txBody>
      </p:sp>
      <p:sp>
        <p:nvSpPr>
          <p:cNvPr id="9" name="Rectangle 8"/>
          <p:cNvSpPr/>
          <p:nvPr userDrawn="1">
            <p:custDataLst>
              <p:tags r:id="rId7"/>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prstClr val="white"/>
                </a:solidFill>
                <a:latin typeface="Arial"/>
                <a:cs typeface="Arial"/>
              </a:rPr>
              <a:t>The information contained in this presentation is proprietary. © 2016 Capgemini. All rights reserved. Rightshore</a:t>
            </a:r>
            <a:r>
              <a:rPr lang="en-US" sz="700" baseline="30000" dirty="0" smtClean="0">
                <a:solidFill>
                  <a:prstClr val="white"/>
                </a:solidFill>
                <a:latin typeface="Arial"/>
                <a:cs typeface="Arial"/>
              </a:rPr>
              <a:t>®</a:t>
            </a:r>
            <a:r>
              <a:rPr lang="en-US" sz="700" dirty="0" smtClean="0">
                <a:solidFill>
                  <a:prstClr val="white"/>
                </a:solidFill>
                <a:latin typeface="Arial"/>
                <a:cs typeface="Arial"/>
              </a:rPr>
              <a:t> is a trademark belonging to Capgemini.</a:t>
            </a:r>
            <a:endParaRPr lang="en-US" sz="700" dirty="0">
              <a:solidFill>
                <a:prstClr val="white"/>
              </a:solidFill>
              <a:latin typeface="Arial"/>
              <a:cs typeface="Arial"/>
            </a:endParaRPr>
          </a:p>
        </p:txBody>
      </p:sp>
    </p:spTree>
    <p:extLst>
      <p:ext uri="{BB962C8B-B14F-4D97-AF65-F5344CB8AC3E}">
        <p14:creationId xmlns:p14="http://schemas.microsoft.com/office/powerpoint/2010/main" val="2505912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3282" name="think-cell Slide" r:id="rId5" imgW="360" imgH="360" progId="">
                  <p:embed/>
                </p:oleObj>
              </mc:Choice>
              <mc:Fallback>
                <p:oleObj name="think-cell Slide" r:id="rId5" imgW="360" imgH="360" progId="">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userDrawn="1">
            <p:custDataLst>
              <p:tags r:id="rId3"/>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prstClr val="white"/>
                </a:solidFill>
                <a:latin typeface="Arial"/>
                <a:cs typeface="Arial"/>
              </a:rPr>
              <a:t>The information contained in this presentation is proprietary. © 2016 Capgemini. All rights reserved.</a:t>
            </a:r>
            <a:endParaRPr lang="en-US" sz="700" dirty="0">
              <a:solidFill>
                <a:prstClr val="white"/>
              </a:solidFill>
              <a:latin typeface="Arial"/>
              <a:cs typeface="Arial"/>
            </a:endParaRPr>
          </a:p>
        </p:txBody>
      </p:sp>
    </p:spTree>
    <p:extLst>
      <p:ext uri="{BB962C8B-B14F-4D97-AF65-F5344CB8AC3E}">
        <p14:creationId xmlns:p14="http://schemas.microsoft.com/office/powerpoint/2010/main" val="299206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5299" name="think-cell Slide" r:id="rId5" imgW="0" imgH="0" progId="">
                  <p:embed/>
                </p:oleObj>
              </mc:Choice>
              <mc:Fallback>
                <p:oleObj name="think-cell Slide" r:id="rId5" imgW="0" imgH="0" progId="">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960336484"/>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oleObject" Target="../embeddings/oleObject2.bin"/><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10.xml"/><Relationship Id="rId2" Type="http://schemas.openxmlformats.org/officeDocument/2006/relationships/slideLayout" Target="../slideLayouts/slideLayout11.xml"/><Relationship Id="rId16" Type="http://schemas.openxmlformats.org/officeDocument/2006/relationships/image" Target="../media/image2.jpe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ags" Target="../tags/tag9.xml"/><Relationship Id="rId5" Type="http://schemas.openxmlformats.org/officeDocument/2006/relationships/slideLayout" Target="../slideLayouts/slideLayout14.xml"/><Relationship Id="rId15" Type="http://schemas.openxmlformats.org/officeDocument/2006/relationships/image" Target="../media/image1.jpeg"/><Relationship Id="rId10" Type="http://schemas.openxmlformats.org/officeDocument/2006/relationships/vmlDrawing" Target="../drawings/vmlDrawing2.vml"/><Relationship Id="rId4" Type="http://schemas.openxmlformats.org/officeDocument/2006/relationships/slideLayout" Target="../slideLayouts/slideLayout13.xml"/><Relationship Id="rId9" Type="http://schemas.openxmlformats.org/officeDocument/2006/relationships/theme" Target="../theme/theme2.xml"/><Relationship Id="rId14"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4.emf"/><Relationship Id="rId3" Type="http://schemas.openxmlformats.org/officeDocument/2006/relationships/theme" Target="../theme/theme3.xml"/><Relationship Id="rId7" Type="http://schemas.openxmlformats.org/officeDocument/2006/relationships/tags" Target="../tags/tag34.xml"/><Relationship Id="rId12" Type="http://schemas.openxmlformats.org/officeDocument/2006/relationships/image" Target="../media/image6.jpe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33.xml"/><Relationship Id="rId11" Type="http://schemas.openxmlformats.org/officeDocument/2006/relationships/image" Target="../media/image5.jpe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vmlDrawing" Target="../drawings/vmlDrawing10.vml"/><Relationship Id="rId9" Type="http://schemas.openxmlformats.org/officeDocument/2006/relationships/oleObject" Target="../embeddings/oleObject10.bin"/></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4.emf"/><Relationship Id="rId3" Type="http://schemas.openxmlformats.org/officeDocument/2006/relationships/theme" Target="../theme/theme4.xml"/><Relationship Id="rId7" Type="http://schemas.openxmlformats.org/officeDocument/2006/relationships/tags" Target="../tags/tag46.xml"/><Relationship Id="rId12" Type="http://schemas.openxmlformats.org/officeDocument/2006/relationships/image" Target="../media/image6.jpe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ags" Target="../tags/tag45.xml"/><Relationship Id="rId11" Type="http://schemas.openxmlformats.org/officeDocument/2006/relationships/image" Target="../media/image5.jpeg"/><Relationship Id="rId5" Type="http://schemas.openxmlformats.org/officeDocument/2006/relationships/tags" Target="../tags/tag44.xml"/><Relationship Id="rId10" Type="http://schemas.openxmlformats.org/officeDocument/2006/relationships/image" Target="../media/image7.emf"/><Relationship Id="rId4" Type="http://schemas.openxmlformats.org/officeDocument/2006/relationships/vmlDrawing" Target="../drawings/vmlDrawing13.vml"/><Relationship Id="rId9" Type="http://schemas.openxmlformats.org/officeDocument/2006/relationships/oleObject" Target="../embeddings/oleObject1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p:custDataLst>
              <p:tags r:id="rId11"/>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0BDF2"/>
          </a:solidFill>
          <a:ln>
            <a:noFill/>
            <a:headEnd/>
            <a:tailEnd/>
          </a:ln>
        </p:spPr>
        <p:style>
          <a:lnRef idx="2">
            <a:schemeClr val="accent3"/>
          </a:lnRef>
          <a:fillRef idx="1">
            <a:schemeClr val="lt1"/>
          </a:fillRef>
          <a:effectRef idx="0">
            <a:schemeClr val="accent3"/>
          </a:effectRef>
          <a:fontRef idx="minor">
            <a:schemeClr val="dk1"/>
          </a:fontRef>
        </p:style>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512847" y="6468844"/>
            <a:ext cx="1366041" cy="325597"/>
          </a:xfrm>
          <a:prstGeom prst="rect">
            <a:avLst/>
          </a:prstGeom>
          <a:noFill/>
        </p:spPr>
      </p:pic>
      <p:cxnSp>
        <p:nvCxnSpPr>
          <p:cNvPr id="25" name="Straight Connector 24"/>
          <p:cNvCxnSpPr/>
          <p:nvPr/>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19088" y="6474460"/>
            <a:ext cx="1380744" cy="320040"/>
          </a:xfrm>
          <a:prstGeom prst="rect">
            <a:avLst/>
          </a:prstGeom>
        </p:spPr>
      </p:pic>
      <p:sp>
        <p:nvSpPr>
          <p:cNvPr id="12" name="Rectangle 11"/>
          <p:cNvSpPr/>
          <p:nvPr/>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 id="2147484112"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919" name="think-cell Slide" r:id="rId13" imgW="360" imgH="360" progId="">
                  <p:embed/>
                </p:oleObj>
              </mc:Choice>
              <mc:Fallback>
                <p:oleObj name="think-cell Slide" r:id="rId13" imgW="360" imgH="360" progId="">
                  <p:embed/>
                  <p:pic>
                    <p:nvPicPr>
                      <p:cNvPr id="0" name="Picture 1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2016Capgemini</a:t>
            </a:r>
            <a:r>
              <a:rPr lang="en-US" sz="700" dirty="0">
                <a:solidFill>
                  <a:schemeClr val="tx1"/>
                </a:solidFill>
                <a:latin typeface="Arial" pitchFamily="34" charset="0"/>
                <a:cs typeface="Arial" pitchFamily="34" charset="0"/>
              </a:rPr>
              <a:t>.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4" r:id="rId7"/>
    <p:sldLayoutId id="2147484111" r:id="rId8"/>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439" name="think-cell Slide" r:id="rId9" imgW="360" imgH="360" progId="">
                  <p:embed/>
                </p:oleObj>
              </mc:Choice>
              <mc:Fallback>
                <p:oleObj name="think-cell Slide" r:id="rId9" imgW="360" imgH="360" progId="">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356494" y="926620"/>
            <a:ext cx="2520000" cy="600646"/>
          </a:xfrm>
          <a:prstGeom prst="rect">
            <a:avLst/>
          </a:prstGeom>
          <a:noFill/>
        </p:spPr>
      </p:pic>
      <p:sp>
        <p:nvSpPr>
          <p:cNvPr id="10" name="Rectangle 9"/>
          <p:cNvSpPr/>
          <p:nvPr>
            <p:custDataLst>
              <p:tags r:id="rId7"/>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p:custDataLst>
              <p:tags r:id="rId8"/>
            </p:custDataLst>
          </p:nvPr>
        </p:nvPicPr>
        <p:blipFill>
          <a:blip r:embed="rId13"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4" name="think-cell Slide" r:id="rId9" imgW="360" imgH="360" progId="">
                  <p:embed/>
                </p:oleObj>
              </mc:Choice>
              <mc:Fallback>
                <p:oleObj name="think-cell Slide" r:id="rId9" imgW="360" imgH="360" progId="">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prstClr val="white"/>
              </a:solidFill>
              <a:latin typeface="Arial"/>
              <a:cs typeface="Arial"/>
            </a:endParaRPr>
          </a:p>
        </p:txBody>
      </p:sp>
      <p:pic>
        <p:nvPicPr>
          <p:cNvPr id="14" name="Picture 13" descr="Capgemini_logo_closing.jp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356494" y="926620"/>
            <a:ext cx="2520000" cy="600646"/>
          </a:xfrm>
          <a:prstGeom prst="rect">
            <a:avLst/>
          </a:prstGeom>
          <a:noFill/>
        </p:spPr>
      </p:pic>
      <p:sp>
        <p:nvSpPr>
          <p:cNvPr id="10" name="Rectangle 9"/>
          <p:cNvSpPr/>
          <p:nvPr>
            <p:custDataLst>
              <p:tags r:id="rId7"/>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latin typeface="Calibri"/>
            </a:endParaRPr>
          </a:p>
        </p:txBody>
      </p:sp>
      <p:pic>
        <p:nvPicPr>
          <p:cNvPr id="16" name="Picture 104" descr="C:\Users\UserSim\Desktop\Capgemini\moto.emf"/>
          <p:cNvPicPr>
            <a:picLocks noChangeAspect="1" noChangeArrowheads="1"/>
          </p:cNvPicPr>
          <p:nvPr>
            <p:custDataLst>
              <p:tags r:id="rId8"/>
            </p:custDataLst>
          </p:nvPr>
        </p:nvPicPr>
        <p:blipFill>
          <a:blip r:embed="rId13" cstate="email"/>
          <a:srcRect/>
          <a:stretch>
            <a:fillRect/>
          </a:stretch>
        </p:blipFill>
        <p:spPr bwMode="auto">
          <a:xfrm>
            <a:off x="6335075" y="6505624"/>
            <a:ext cx="2520000" cy="200682"/>
          </a:xfrm>
          <a:prstGeom prst="rect">
            <a:avLst/>
          </a:prstGeom>
          <a:noFill/>
        </p:spPr>
      </p:pic>
    </p:spTree>
    <p:extLst>
      <p:ext uri="{BB962C8B-B14F-4D97-AF65-F5344CB8AC3E}">
        <p14:creationId xmlns:p14="http://schemas.microsoft.com/office/powerpoint/2010/main" val="3702945258"/>
      </p:ext>
    </p:extLst>
  </p:cSld>
  <p:clrMap bg1="lt1" tx1="dk1" bg2="lt2" tx2="dk2" accent1="accent1" accent2="accent2" accent3="accent3" accent4="accent4" accent5="accent5" accent6="accent6" hlink="hlink" folHlink="folHlink"/>
  <p:sldLayoutIdLst>
    <p:sldLayoutId id="2147484101" r:id="rId1"/>
    <p:sldLayoutId id="2147484102"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08116" y="1556740"/>
          <a:ext cx="8484484" cy="4293399"/>
        </p:xfrm>
        <a:graphic>
          <a:graphicData uri="http://schemas.openxmlformats.org/drawingml/2006/table">
            <a:tbl>
              <a:tblPr firstRow="1" bandRow="1">
                <a:tableStyleId>{5FD0F851-EC5A-4D38-B0AD-8093EC10F338}</a:tableStyleId>
              </a:tblPr>
              <a:tblGrid>
                <a:gridCol w="432412"/>
                <a:gridCol w="2939362"/>
                <a:gridCol w="5112710"/>
              </a:tblGrid>
              <a:tr h="458805">
                <a:tc>
                  <a:txBody>
                    <a:bodyPr/>
                    <a:lstStyle/>
                    <a:p>
                      <a:endParaRPr lang="en-GB" sz="2000" dirty="0" smtClean="0">
                        <a:solidFill>
                          <a:schemeClr val="tx1"/>
                        </a:solidFill>
                        <a:latin typeface="Calibri" pitchFamily="34" charset="0"/>
                      </a:endParaRPr>
                    </a:p>
                  </a:txBody>
                  <a:tcPr/>
                </a:tc>
                <a:tc>
                  <a:txBody>
                    <a:bodyPr/>
                    <a:lstStyle/>
                    <a:p>
                      <a:r>
                        <a:rPr lang="en-GB" sz="2000" b="0" i="1" dirty="0" smtClean="0">
                          <a:latin typeface="Calibri" pitchFamily="34" charset="0"/>
                        </a:rPr>
                        <a:t>Learning approach </a:t>
                      </a:r>
                      <a:endParaRPr lang="en-GB" sz="2000" b="0" i="1" dirty="0">
                        <a:solidFill>
                          <a:schemeClr val="tx1"/>
                        </a:solidFill>
                        <a:latin typeface="Calibri" pitchFamily="34" charset="0"/>
                      </a:endParaRPr>
                    </a:p>
                  </a:txBody>
                  <a:tcPr/>
                </a:tc>
                <a:tc>
                  <a:txBody>
                    <a:bodyPr/>
                    <a:lstStyle/>
                    <a:p>
                      <a:r>
                        <a:rPr lang="en-GB" sz="2000" b="0" i="1" dirty="0" smtClean="0">
                          <a:latin typeface="Calibri" pitchFamily="34" charset="0"/>
                        </a:rPr>
                        <a:t>Business Requirement</a:t>
                      </a:r>
                      <a:endParaRPr lang="en-GB" sz="2000" b="0" i="1" dirty="0" smtClean="0">
                        <a:solidFill>
                          <a:schemeClr val="tx1"/>
                        </a:solidFill>
                        <a:latin typeface="Calibri" pitchFamily="34" charset="0"/>
                      </a:endParaRPr>
                    </a:p>
                  </a:txBody>
                  <a:tcPr/>
                </a:tc>
              </a:tr>
              <a:tr h="526631">
                <a:tc>
                  <a:txBody>
                    <a:bodyPr/>
                    <a:lstStyle/>
                    <a:p>
                      <a:r>
                        <a:rPr lang="en-GB" sz="2000" dirty="0" smtClean="0">
                          <a:latin typeface="Calibri" pitchFamily="34" charset="0"/>
                        </a:rPr>
                        <a:t>1</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dirty="0" smtClean="0">
                          <a:latin typeface="Calibri" pitchFamily="34" charset="0"/>
                        </a:rPr>
                        <a:t>Fast &amp; Furious</a:t>
                      </a:r>
                      <a:endParaRPr lang="en-US" sz="1200" b="1" kern="1200" dirty="0" smtClean="0">
                        <a:solidFill>
                          <a:schemeClr val="tx1"/>
                        </a:solidFill>
                        <a:latin typeface="Calibri" pitchFamily="34" charset="0"/>
                        <a:ea typeface="+mn-ea"/>
                        <a:cs typeface="+mn-cs"/>
                      </a:endParaRPr>
                    </a:p>
                  </a:txBody>
                  <a:tcPr/>
                </a:tc>
                <a:tc>
                  <a:txBody>
                    <a:bodyPr/>
                    <a:lstStyle/>
                    <a:p>
                      <a:r>
                        <a:rPr lang="en-GB" sz="1600" dirty="0" smtClean="0">
                          <a:latin typeface="Calibri" pitchFamily="34" charset="0"/>
                        </a:rPr>
                        <a:t>Accelerate go-to-market through alignment and global spread of key content at speed </a:t>
                      </a:r>
                      <a:endParaRPr lang="en-GB" sz="1600" dirty="0" smtClean="0">
                        <a:solidFill>
                          <a:schemeClr val="tx1"/>
                        </a:solidFill>
                        <a:latin typeface="Calibri" pitchFamily="34" charset="0"/>
                      </a:endParaRPr>
                    </a:p>
                  </a:txBody>
                  <a:tcPr/>
                </a:tc>
              </a:tr>
              <a:tr h="619339">
                <a:tc>
                  <a:txBody>
                    <a:bodyPr/>
                    <a:lstStyle/>
                    <a:p>
                      <a:r>
                        <a:rPr lang="en-GB" sz="2000" dirty="0" smtClean="0">
                          <a:latin typeface="Calibri" pitchFamily="34" charset="0"/>
                        </a:rPr>
                        <a:t>2</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kern="1200" dirty="0" smtClean="0">
                          <a:latin typeface="Calibri" pitchFamily="34" charset="0"/>
                        </a:rPr>
                        <a:t>Professional Excellence</a:t>
                      </a:r>
                      <a:endParaRPr lang="sv-SE" sz="1800" b="1" kern="1200" dirty="0" smtClean="0">
                        <a:solidFill>
                          <a:schemeClr val="tx1"/>
                        </a:solidFill>
                        <a:latin typeface="Calibri" pitchFamily="34" charset="0"/>
                        <a:ea typeface="+mn-ea"/>
                        <a:cs typeface="+mn-cs"/>
                      </a:endParaRPr>
                    </a:p>
                  </a:txBody>
                  <a:tcPr/>
                </a:tc>
                <a:tc>
                  <a:txBody>
                    <a:bodyPr/>
                    <a:lstStyle/>
                    <a:p>
                      <a:r>
                        <a:rPr lang="en-GB" sz="1600" dirty="0" smtClean="0">
                          <a:latin typeface="Calibri" pitchFamily="34" charset="0"/>
                        </a:rPr>
                        <a:t>Increase focus and develop selected Global Roles based on the</a:t>
                      </a:r>
                      <a:r>
                        <a:rPr lang="en-GB" sz="1600" baseline="0" dirty="0" smtClean="0">
                          <a:latin typeface="Calibri" pitchFamily="34" charset="0"/>
                        </a:rPr>
                        <a:t> b</a:t>
                      </a:r>
                      <a:r>
                        <a:rPr lang="en-GB" sz="1600" dirty="0" smtClean="0">
                          <a:latin typeface="Calibri" pitchFamily="34" charset="0"/>
                        </a:rPr>
                        <a:t>usiness</a:t>
                      </a:r>
                      <a:r>
                        <a:rPr lang="en-GB" sz="1600" baseline="0" dirty="0" smtClean="0">
                          <a:latin typeface="Calibri" pitchFamily="34" charset="0"/>
                        </a:rPr>
                        <a:t> ambitions expressed in </a:t>
                      </a:r>
                      <a:r>
                        <a:rPr lang="en-GB" sz="1600" dirty="0" smtClean="0">
                          <a:latin typeface="Calibri" pitchFamily="34" charset="0"/>
                        </a:rPr>
                        <a:t>3YPlan</a:t>
                      </a:r>
                      <a:endParaRPr lang="en-GB" sz="1600" dirty="0" smtClean="0">
                        <a:solidFill>
                          <a:schemeClr val="tx1"/>
                        </a:solidFill>
                        <a:latin typeface="Calibri" pitchFamily="34" charset="0"/>
                      </a:endParaRPr>
                    </a:p>
                  </a:txBody>
                  <a:tcPr/>
                </a:tc>
              </a:tr>
              <a:tr h="408322">
                <a:tc>
                  <a:txBody>
                    <a:bodyPr/>
                    <a:lstStyle/>
                    <a:p>
                      <a:r>
                        <a:rPr lang="en-GB" sz="2000" dirty="0" smtClean="0">
                          <a:latin typeface="Calibri" pitchFamily="34" charset="0"/>
                        </a:rPr>
                        <a:t>3</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kern="1200" dirty="0" smtClean="0">
                          <a:latin typeface="Calibri" pitchFamily="34" charset="0"/>
                        </a:rPr>
                        <a:t>Leadership Excellence</a:t>
                      </a:r>
                      <a:endParaRPr lang="en-US" sz="1200" b="1" kern="1200" dirty="0" smtClean="0">
                        <a:solidFill>
                          <a:schemeClr val="tx1"/>
                        </a:solidFill>
                        <a:latin typeface="Calibri" pitchFamily="34" charset="0"/>
                        <a:ea typeface="+mn-ea"/>
                        <a:cs typeface="+mn-cs"/>
                      </a:endParaRPr>
                    </a:p>
                  </a:txBody>
                  <a:tcPr/>
                </a:tc>
                <a:tc>
                  <a:txBody>
                    <a:bodyPr/>
                    <a:lstStyle/>
                    <a:p>
                      <a:r>
                        <a:rPr lang="en-GB" sz="1600" dirty="0" smtClean="0">
                          <a:latin typeface="Calibri" pitchFamily="34" charset="0"/>
                        </a:rPr>
                        <a:t>Grow and accelerate our pipeline of leaders</a:t>
                      </a:r>
                      <a:endParaRPr lang="en-GB" sz="1600" dirty="0" smtClean="0">
                        <a:solidFill>
                          <a:schemeClr val="tx1"/>
                        </a:solidFill>
                        <a:latin typeface="Calibri" pitchFamily="34" charset="0"/>
                      </a:endParaRPr>
                    </a:p>
                  </a:txBody>
                  <a:tcPr/>
                </a:tc>
              </a:tr>
              <a:tr h="825786">
                <a:tc>
                  <a:txBody>
                    <a:bodyPr/>
                    <a:lstStyle/>
                    <a:p>
                      <a:r>
                        <a:rPr lang="en-GB" sz="2000" dirty="0" smtClean="0">
                          <a:latin typeface="Calibri" pitchFamily="34" charset="0"/>
                        </a:rPr>
                        <a:t>4</a:t>
                      </a:r>
                      <a:endParaRPr lang="en-GB" sz="2000" b="1" dirty="0">
                        <a:solidFill>
                          <a:schemeClr val="tx1"/>
                        </a:solidFill>
                        <a:latin typeface="Calibri" pitchFamily="34" charset="0"/>
                      </a:endParaRPr>
                    </a:p>
                  </a:txBody>
                  <a:tcPr/>
                </a:tc>
                <a:tc>
                  <a:txBody>
                    <a:bodyPr/>
                    <a:lstStyle/>
                    <a:p>
                      <a:r>
                        <a:rPr lang="sv-SE" sz="1800" b="1" kern="1200" dirty="0" smtClean="0">
                          <a:latin typeface="Calibri" pitchFamily="34" charset="0"/>
                        </a:rPr>
                        <a:t>Define, Pilot</a:t>
                      </a:r>
                      <a:r>
                        <a:rPr lang="sv-SE" sz="1800" b="1" kern="1200" baseline="0" dirty="0" smtClean="0">
                          <a:latin typeface="Calibri" pitchFamily="34" charset="0"/>
                        </a:rPr>
                        <a:t> &amp; Adopt</a:t>
                      </a:r>
                      <a:endParaRPr lang="en-GB" sz="1200" b="1" kern="1200" dirty="0" smtClean="0">
                        <a:solidFill>
                          <a:schemeClr val="tx1"/>
                        </a:solidFill>
                        <a:latin typeface="Calibri" pitchFamily="34" charset="0"/>
                        <a:ea typeface="+mn-ea"/>
                        <a:cs typeface="+mn-cs"/>
                      </a:endParaRPr>
                    </a:p>
                  </a:txBody>
                  <a:tcPr/>
                </a:tc>
                <a:tc>
                  <a:txBody>
                    <a:bodyPr/>
                    <a:lstStyle/>
                    <a:p>
                      <a:r>
                        <a:rPr lang="en-GB" sz="1600" kern="1200" dirty="0" smtClean="0">
                          <a:latin typeface="Calibri" pitchFamily="34" charset="0"/>
                        </a:rPr>
                        <a:t>Work with the business </a:t>
                      </a:r>
                      <a:r>
                        <a:rPr lang="en-GB" sz="1600" kern="1200" baseline="0" dirty="0" smtClean="0">
                          <a:latin typeface="Calibri" pitchFamily="34" charset="0"/>
                        </a:rPr>
                        <a:t>to e</a:t>
                      </a:r>
                      <a:r>
                        <a:rPr lang="en-GB" sz="1600" kern="1200" dirty="0" smtClean="0">
                          <a:latin typeface="Calibri" pitchFamily="34" charset="0"/>
                        </a:rPr>
                        <a:t>merge</a:t>
                      </a:r>
                      <a:r>
                        <a:rPr lang="en-GB" sz="1600" kern="1200" baseline="0" dirty="0" smtClean="0">
                          <a:latin typeface="Calibri" pitchFamily="34" charset="0"/>
                        </a:rPr>
                        <a:t> and mature: communities, content and ways of working across key populations</a:t>
                      </a:r>
                      <a:endParaRPr lang="en-GB" sz="1600" kern="1200" dirty="0" smtClean="0">
                        <a:solidFill>
                          <a:schemeClr val="tx1"/>
                        </a:solidFill>
                        <a:latin typeface="Calibri" pitchFamily="34" charset="0"/>
                        <a:ea typeface="+mn-ea"/>
                        <a:cs typeface="+mn-cs"/>
                      </a:endParaRPr>
                    </a:p>
                  </a:txBody>
                  <a:tcPr/>
                </a:tc>
              </a:tr>
              <a:tr h="686424">
                <a:tc>
                  <a:txBody>
                    <a:bodyPr/>
                    <a:lstStyle/>
                    <a:p>
                      <a:r>
                        <a:rPr lang="en-GB" sz="2000" dirty="0" smtClean="0">
                          <a:latin typeface="Calibri" pitchFamily="34" charset="0"/>
                        </a:rPr>
                        <a:t>5</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kern="1200" dirty="0" smtClean="0">
                          <a:latin typeface="Calibri" pitchFamily="34" charset="0"/>
                        </a:rPr>
                        <a:t>Priority Project</a:t>
                      </a:r>
                      <a:endParaRPr lang="sv-SE" sz="1600" b="1" kern="1200" dirty="0" smtClean="0">
                        <a:solidFill>
                          <a:schemeClr val="tx1"/>
                        </a:solidFill>
                        <a:latin typeface="Calibri" pitchFamily="34" charset="0"/>
                        <a:ea typeface="+mn-ea"/>
                        <a:cs typeface="+mn-cs"/>
                      </a:endParaRPr>
                    </a:p>
                  </a:txBody>
                  <a:tcPr/>
                </a:tc>
                <a:tc>
                  <a:txBody>
                    <a:bodyPr/>
                    <a:lstStyle/>
                    <a:p>
                      <a:r>
                        <a:rPr lang="en-GB" sz="1600" dirty="0" smtClean="0">
                          <a:latin typeface="Calibri" pitchFamily="34" charset="0"/>
                        </a:rPr>
                        <a:t>Execute</a:t>
                      </a:r>
                      <a:r>
                        <a:rPr lang="en-GB" sz="1600" baseline="0" dirty="0" smtClean="0">
                          <a:latin typeface="Calibri" pitchFamily="34" charset="0"/>
                        </a:rPr>
                        <a:t> s</a:t>
                      </a:r>
                      <a:r>
                        <a:rPr lang="en-GB" sz="1600" dirty="0" smtClean="0">
                          <a:latin typeface="Calibri" pitchFamily="34" charset="0"/>
                        </a:rPr>
                        <a:t>pecific priorities projects (not</a:t>
                      </a:r>
                      <a:r>
                        <a:rPr lang="en-GB" sz="1600" baseline="0" dirty="0" smtClean="0">
                          <a:latin typeface="Calibri" pitchFamily="34" charset="0"/>
                        </a:rPr>
                        <a:t> </a:t>
                      </a:r>
                      <a:r>
                        <a:rPr lang="en-GB" sz="1600" dirty="0" smtClean="0">
                          <a:latin typeface="Calibri" pitchFamily="34" charset="0"/>
                        </a:rPr>
                        <a:t>included in approaches above)</a:t>
                      </a:r>
                      <a:endParaRPr lang="en-GB" sz="1600" dirty="0" smtClean="0">
                        <a:solidFill>
                          <a:schemeClr val="tx1"/>
                        </a:solidFill>
                        <a:latin typeface="Calibri" pitchFamily="34" charset="0"/>
                      </a:endParaRPr>
                    </a:p>
                  </a:txBody>
                  <a:tcPr/>
                </a:tc>
              </a:tr>
              <a:tr h="715603">
                <a:tc>
                  <a:txBody>
                    <a:bodyPr/>
                    <a:lstStyle/>
                    <a:p>
                      <a:r>
                        <a:rPr lang="en-GB" sz="2000" dirty="0" smtClean="0">
                          <a:latin typeface="Calibri" pitchFamily="34" charset="0"/>
                        </a:rPr>
                        <a:t>6</a:t>
                      </a:r>
                      <a:endParaRPr lang="en-GB" sz="2000" b="1" dirty="0">
                        <a:solidFill>
                          <a:schemeClr val="tx1"/>
                        </a:solidFill>
                        <a:latin typeface="Calibri" pitchFamily="34" charset="0"/>
                      </a:endParaRPr>
                    </a:p>
                  </a:txBody>
                  <a:tcPr/>
                </a:tc>
                <a:tc>
                  <a:txBody>
                    <a:bodyPr/>
                    <a:lstStyle/>
                    <a:p>
                      <a:r>
                        <a:rPr lang="sv-SE" sz="1800" b="1" kern="1200" dirty="0" smtClean="0">
                          <a:latin typeface="Calibri" pitchFamily="34" charset="0"/>
                        </a:rPr>
                        <a:t>Learning</a:t>
                      </a:r>
                      <a:r>
                        <a:rPr lang="sv-SE" sz="1800" b="1" kern="1200" baseline="0" dirty="0" smtClean="0">
                          <a:latin typeface="Calibri" pitchFamily="34" charset="0"/>
                        </a:rPr>
                        <a:t> </a:t>
                      </a:r>
                      <a:r>
                        <a:rPr lang="sv-SE" sz="1800" b="1" kern="1200" dirty="0" smtClean="0">
                          <a:latin typeface="Calibri" pitchFamily="34" charset="0"/>
                        </a:rPr>
                        <a:t>Product Management</a:t>
                      </a:r>
                      <a:endParaRPr lang="en-US" sz="1400" b="1" kern="1200" dirty="0" smtClean="0">
                        <a:solidFill>
                          <a:schemeClr val="tx1"/>
                        </a:solidFill>
                        <a:latin typeface="Calibri" pitchFamily="34" charset="0"/>
                        <a:ea typeface="+mn-ea"/>
                        <a:cs typeface="+mn-cs"/>
                      </a:endParaRPr>
                    </a:p>
                  </a:txBody>
                  <a:tcPr/>
                </a:tc>
                <a:tc>
                  <a:txBody>
                    <a:bodyPr/>
                    <a:lstStyle/>
                    <a:p>
                      <a:r>
                        <a:rPr lang="en-GB" sz="1600" dirty="0" smtClean="0">
                          <a:latin typeface="Calibri" pitchFamily="34" charset="0"/>
                        </a:rPr>
                        <a:t>Improve the learning portfolio</a:t>
                      </a:r>
                      <a:r>
                        <a:rPr lang="en-GB" sz="1600" baseline="0" dirty="0" smtClean="0">
                          <a:latin typeface="Calibri" pitchFamily="34" charset="0"/>
                        </a:rPr>
                        <a:t> and manage its lifecycle efficiently</a:t>
                      </a:r>
                      <a:endParaRPr lang="en-GB" sz="1600" dirty="0" smtClean="0">
                        <a:solidFill>
                          <a:schemeClr val="tx1"/>
                        </a:solidFill>
                        <a:latin typeface="Calibri" pitchFamily="34" charset="0"/>
                      </a:endParaRPr>
                    </a:p>
                  </a:txBody>
                  <a:tcPr/>
                </a:tc>
              </a:tr>
            </a:tbl>
          </a:graphicData>
        </a:graphic>
      </p:graphicFrame>
      <p:sp>
        <p:nvSpPr>
          <p:cNvPr id="5" name="Title 4"/>
          <p:cNvSpPr>
            <a:spLocks noGrp="1"/>
          </p:cNvSpPr>
          <p:nvPr>
            <p:ph type="title"/>
          </p:nvPr>
        </p:nvSpPr>
        <p:spPr>
          <a:xfrm>
            <a:off x="194984" y="134938"/>
            <a:ext cx="8951913" cy="715962"/>
          </a:xfrm>
        </p:spPr>
        <p:txBody>
          <a:bodyPr vert="horz" lIns="297529" tIns="33059" rIns="165294" bIns="33059" rtlCol="0" anchor="ctr">
            <a:noAutofit/>
          </a:bodyPr>
          <a:lstStyle/>
          <a:p>
            <a:r>
              <a:rPr lang="en-US" dirty="0" smtClean="0">
                <a:latin typeface="Arial" pitchFamily="34" charset="0"/>
                <a:cs typeface="Arial" pitchFamily="34" charset="0"/>
              </a:rPr>
              <a:t>The 6 </a:t>
            </a:r>
            <a:r>
              <a:rPr lang="en-US" dirty="0">
                <a:latin typeface="Arial" pitchFamily="34" charset="0"/>
                <a:cs typeface="Arial" pitchFamily="34" charset="0"/>
              </a:rPr>
              <a:t>Learning </a:t>
            </a:r>
            <a:r>
              <a:rPr lang="en-US" dirty="0" smtClean="0">
                <a:latin typeface="Arial" pitchFamily="34" charset="0"/>
                <a:cs typeface="Arial" pitchFamily="34" charset="0"/>
              </a:rPr>
              <a:t>Approaches which we will deploy across Group Learning </a:t>
            </a:r>
            <a:endParaRPr lang="en-US" dirty="0">
              <a:latin typeface="Arial" pitchFamily="34" charset="0"/>
              <a:cs typeface="Arial" pitchFamily="34" charset="0"/>
            </a:endParaRPr>
          </a:p>
        </p:txBody>
      </p:sp>
    </p:spTree>
    <p:extLst>
      <p:ext uri="{BB962C8B-B14F-4D97-AF65-F5344CB8AC3E}">
        <p14:creationId xmlns:p14="http://schemas.microsoft.com/office/powerpoint/2010/main" val="2964294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08116" y="1556740"/>
          <a:ext cx="8484484" cy="4657262"/>
        </p:xfrm>
        <a:graphic>
          <a:graphicData uri="http://schemas.openxmlformats.org/drawingml/2006/table">
            <a:tbl>
              <a:tblPr firstRow="1" bandRow="1">
                <a:tableStyleId>{5FD0F851-EC5A-4D38-B0AD-8093EC10F338}</a:tableStyleId>
              </a:tblPr>
              <a:tblGrid>
                <a:gridCol w="432412"/>
                <a:gridCol w="2939362"/>
                <a:gridCol w="5112710"/>
              </a:tblGrid>
              <a:tr h="458805">
                <a:tc>
                  <a:txBody>
                    <a:bodyPr/>
                    <a:lstStyle/>
                    <a:p>
                      <a:endParaRPr lang="en-GB" sz="2000" dirty="0" smtClean="0">
                        <a:solidFill>
                          <a:schemeClr val="tx1"/>
                        </a:solidFill>
                        <a:latin typeface="Calibri" pitchFamily="34" charset="0"/>
                      </a:endParaRPr>
                    </a:p>
                  </a:txBody>
                  <a:tcPr/>
                </a:tc>
                <a:tc>
                  <a:txBody>
                    <a:bodyPr/>
                    <a:lstStyle/>
                    <a:p>
                      <a:r>
                        <a:rPr lang="en-GB" sz="2000" b="0" i="1" dirty="0" smtClean="0">
                          <a:latin typeface="Calibri" pitchFamily="34" charset="0"/>
                        </a:rPr>
                        <a:t>Learning approach </a:t>
                      </a:r>
                      <a:endParaRPr lang="en-GB" sz="2000" b="0" i="1" dirty="0">
                        <a:solidFill>
                          <a:schemeClr val="tx1"/>
                        </a:solidFill>
                        <a:latin typeface="Calibri" pitchFamily="34" charset="0"/>
                      </a:endParaRPr>
                    </a:p>
                  </a:txBody>
                  <a:tcPr/>
                </a:tc>
                <a:tc>
                  <a:txBody>
                    <a:bodyPr/>
                    <a:lstStyle/>
                    <a:p>
                      <a:r>
                        <a:rPr lang="en-GB" sz="1600" b="0" i="1" dirty="0" smtClean="0">
                          <a:latin typeface="Calibri" pitchFamily="34" charset="0"/>
                        </a:rPr>
                        <a:t>2016 Priorities agreed by UBoard to support our Group’s Rome Ambitions</a:t>
                      </a:r>
                      <a:endParaRPr lang="en-GB" sz="1600" b="0" i="1" dirty="0" smtClean="0">
                        <a:solidFill>
                          <a:schemeClr val="tx1"/>
                        </a:solidFill>
                        <a:latin typeface="Calibri" pitchFamily="34" charset="0"/>
                      </a:endParaRPr>
                    </a:p>
                  </a:txBody>
                  <a:tcPr/>
                </a:tc>
              </a:tr>
              <a:tr h="526631">
                <a:tc>
                  <a:txBody>
                    <a:bodyPr/>
                    <a:lstStyle/>
                    <a:p>
                      <a:r>
                        <a:rPr lang="en-GB" sz="2000" dirty="0" smtClean="0">
                          <a:latin typeface="Calibri" pitchFamily="34" charset="0"/>
                        </a:rPr>
                        <a:t>1</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dirty="0" smtClean="0">
                          <a:latin typeface="Calibri" pitchFamily="34" charset="0"/>
                        </a:rPr>
                        <a:t>Fast &amp; Furious</a:t>
                      </a:r>
                      <a:endParaRPr lang="en-US" sz="1200" b="1" kern="1200" dirty="0" smtClean="0">
                        <a:solidFill>
                          <a:schemeClr val="tx1"/>
                        </a:solidFill>
                        <a:latin typeface="Calibri" pitchFamily="34" charset="0"/>
                        <a:ea typeface="+mn-ea"/>
                        <a:cs typeface="+mn-cs"/>
                      </a:endParaRPr>
                    </a:p>
                  </a:txBody>
                  <a:tcPr/>
                </a:tc>
                <a:tc>
                  <a:txBody>
                    <a:bodyPr/>
                    <a:lstStyle/>
                    <a:p>
                      <a:r>
                        <a:rPr lang="en-GB" sz="1800" kern="1200" dirty="0" smtClean="0">
                          <a:latin typeface="Calibri" pitchFamily="34" charset="0"/>
                        </a:rPr>
                        <a:t>Service Lines Ramp Up</a:t>
                      </a:r>
                    </a:p>
                    <a:p>
                      <a:pPr marL="0" marR="0" indent="0" algn="l" defTabSz="457200" rtl="0" eaLnBrk="1" fontAlgn="auto" latinLnBrk="0" hangingPunct="1">
                        <a:lnSpc>
                          <a:spcPct val="100000"/>
                        </a:lnSpc>
                        <a:spcBef>
                          <a:spcPts val="0"/>
                        </a:spcBef>
                        <a:spcAft>
                          <a:spcPts val="0"/>
                        </a:spcAft>
                        <a:buClrTx/>
                        <a:buSzTx/>
                        <a:buFontTx/>
                        <a:buNone/>
                        <a:tabLst/>
                        <a:defRPr/>
                      </a:pPr>
                      <a:r>
                        <a:rPr lang="en-GB" sz="1100" kern="1200" dirty="0" smtClean="0">
                          <a:latin typeface="Calibri" pitchFamily="34" charset="0"/>
                        </a:rPr>
                        <a:t>Cloud Choice, Cybersecurity, </a:t>
                      </a:r>
                      <a:r>
                        <a:rPr lang="en-US" sz="1100" kern="1200" dirty="0" smtClean="0">
                          <a:latin typeface="Calibri" pitchFamily="34" charset="0"/>
                        </a:rPr>
                        <a:t>DCX,I&amp;D expansion, Digital Ops</a:t>
                      </a:r>
                      <a:r>
                        <a:rPr lang="en-US" sz="1100" kern="1200" baseline="0" dirty="0" smtClean="0">
                          <a:latin typeface="Calibri" pitchFamily="34" charset="0"/>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baseline="0" dirty="0" smtClean="0">
                          <a:latin typeface="Calibri" pitchFamily="34" charset="0"/>
                        </a:rPr>
                        <a:t>(includes associate technology partners)</a:t>
                      </a:r>
                      <a:endParaRPr lang="en-GB" sz="1100" kern="1200" dirty="0" smtClean="0">
                        <a:solidFill>
                          <a:schemeClr val="tx1"/>
                        </a:solidFill>
                        <a:latin typeface="Calibri" pitchFamily="34" charset="0"/>
                        <a:ea typeface="+mn-ea"/>
                        <a:cs typeface="+mn-cs"/>
                      </a:endParaRPr>
                    </a:p>
                  </a:txBody>
                  <a:tcPr/>
                </a:tc>
              </a:tr>
              <a:tr h="619339">
                <a:tc>
                  <a:txBody>
                    <a:bodyPr/>
                    <a:lstStyle/>
                    <a:p>
                      <a:r>
                        <a:rPr lang="en-GB" sz="2000" dirty="0" smtClean="0">
                          <a:latin typeface="Calibri" pitchFamily="34" charset="0"/>
                        </a:rPr>
                        <a:t>2</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kern="1200" dirty="0" smtClean="0">
                          <a:latin typeface="Calibri" pitchFamily="34" charset="0"/>
                        </a:rPr>
                        <a:t>Professional Excellence</a:t>
                      </a:r>
                      <a:endParaRPr lang="sv-SE" sz="1800" b="1" kern="1200" dirty="0" smtClean="0">
                        <a:solidFill>
                          <a:schemeClr val="tx1"/>
                        </a:solidFill>
                        <a:latin typeface="Calibri" pitchFamily="34" charset="0"/>
                        <a:ea typeface="+mn-ea"/>
                        <a:cs typeface="+mn-cs"/>
                      </a:endParaRPr>
                    </a:p>
                  </a:txBody>
                  <a:tcPr/>
                </a:tc>
                <a:tc>
                  <a:txBody>
                    <a:bodyPr/>
                    <a:lstStyle/>
                    <a:p>
                      <a:pPr marL="0" algn="l" defTabSz="457200" rtl="0" eaLnBrk="1" latinLnBrk="0" hangingPunct="1"/>
                      <a:r>
                        <a:rPr lang="en-GB" sz="1800" kern="1200" dirty="0" smtClean="0">
                          <a:latin typeface="Calibri" pitchFamily="34" charset="0"/>
                        </a:rPr>
                        <a:t>Key Populations</a:t>
                      </a:r>
                    </a:p>
                    <a:p>
                      <a:r>
                        <a:rPr lang="en-GB" sz="1100" kern="1200" dirty="0" smtClean="0">
                          <a:latin typeface="Calibri" pitchFamily="34" charset="0"/>
                        </a:rPr>
                        <a:t>Architects, Engagement Managers, Sales professionals &amp; Account Managers</a:t>
                      </a:r>
                      <a:endParaRPr lang="en-GB" sz="1100" kern="1200" dirty="0" smtClean="0">
                        <a:solidFill>
                          <a:schemeClr val="tx1"/>
                        </a:solidFill>
                        <a:latin typeface="Calibri" pitchFamily="34" charset="0"/>
                        <a:ea typeface="+mn-ea"/>
                        <a:cs typeface="+mn-cs"/>
                      </a:endParaRPr>
                    </a:p>
                  </a:txBody>
                  <a:tcPr/>
                </a:tc>
              </a:tr>
              <a:tr h="408322">
                <a:tc>
                  <a:txBody>
                    <a:bodyPr/>
                    <a:lstStyle/>
                    <a:p>
                      <a:r>
                        <a:rPr lang="en-GB" sz="2000" dirty="0" smtClean="0">
                          <a:latin typeface="Calibri" pitchFamily="34" charset="0"/>
                        </a:rPr>
                        <a:t>3</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kern="1200" dirty="0" smtClean="0">
                          <a:latin typeface="Calibri" pitchFamily="34" charset="0"/>
                        </a:rPr>
                        <a:t>Leadership Excellence</a:t>
                      </a:r>
                      <a:endParaRPr lang="en-US" sz="1200" b="1" kern="1200" dirty="0" smtClean="0">
                        <a:solidFill>
                          <a:schemeClr val="tx1"/>
                        </a:solidFill>
                        <a:latin typeface="Calibri" pitchFamily="34" charset="0"/>
                        <a:ea typeface="+mn-ea"/>
                        <a:cs typeface="+mn-cs"/>
                      </a:endParaRPr>
                    </a:p>
                  </a:txBody>
                  <a:tcPr/>
                </a:tc>
                <a:tc>
                  <a:txBody>
                    <a:bodyPr/>
                    <a:lstStyle/>
                    <a:p>
                      <a:pPr marL="0" algn="l" defTabSz="457200" rtl="0" eaLnBrk="1" latinLnBrk="0" hangingPunct="1"/>
                      <a:r>
                        <a:rPr lang="en-GB" sz="1800" kern="1200" dirty="0" smtClean="0">
                          <a:latin typeface="Calibri" pitchFamily="34" charset="0"/>
                        </a:rPr>
                        <a:t>Leadership Education</a:t>
                      </a:r>
                    </a:p>
                    <a:p>
                      <a:pPr marL="0" algn="l" defTabSz="457200" rtl="0" eaLnBrk="1" latinLnBrk="0" hangingPunct="1"/>
                      <a:r>
                        <a:rPr lang="en-GB" sz="1100" kern="1200" dirty="0" smtClean="0">
                          <a:latin typeface="Calibri" pitchFamily="34" charset="0"/>
                        </a:rPr>
                        <a:t>Executive Education (F) /Leadership Education (C=&gt;E)</a:t>
                      </a:r>
                      <a:endParaRPr lang="en-GB" sz="1100" kern="1200" dirty="0" smtClean="0">
                        <a:solidFill>
                          <a:schemeClr val="tx1"/>
                        </a:solidFill>
                        <a:latin typeface="Calibri" pitchFamily="34" charset="0"/>
                        <a:ea typeface="+mn-ea"/>
                        <a:cs typeface="+mn-cs"/>
                      </a:endParaRPr>
                    </a:p>
                  </a:txBody>
                  <a:tcPr/>
                </a:tc>
              </a:tr>
              <a:tr h="641431">
                <a:tc>
                  <a:txBody>
                    <a:bodyPr/>
                    <a:lstStyle/>
                    <a:p>
                      <a:r>
                        <a:rPr lang="en-GB" sz="2000" dirty="0" smtClean="0">
                          <a:latin typeface="Calibri" pitchFamily="34" charset="0"/>
                        </a:rPr>
                        <a:t>4</a:t>
                      </a:r>
                      <a:endParaRPr lang="en-GB" sz="2000" b="1" dirty="0">
                        <a:solidFill>
                          <a:schemeClr val="tx1"/>
                        </a:solidFill>
                        <a:latin typeface="Calibri" pitchFamily="34" charset="0"/>
                      </a:endParaRPr>
                    </a:p>
                  </a:txBody>
                  <a:tcPr/>
                </a:tc>
                <a:tc>
                  <a:txBody>
                    <a:bodyPr/>
                    <a:lstStyle/>
                    <a:p>
                      <a:r>
                        <a:rPr lang="sv-SE" sz="1800" b="1" kern="1200" dirty="0" smtClean="0">
                          <a:latin typeface="Calibri" pitchFamily="34" charset="0"/>
                        </a:rPr>
                        <a:t>Define, Pilot</a:t>
                      </a:r>
                      <a:r>
                        <a:rPr lang="sv-SE" sz="1800" b="1" kern="1200" baseline="0" dirty="0" smtClean="0">
                          <a:latin typeface="Calibri" pitchFamily="34" charset="0"/>
                        </a:rPr>
                        <a:t> &amp; Adopt</a:t>
                      </a:r>
                      <a:endParaRPr lang="en-GB" sz="1200" b="1" kern="1200" dirty="0" smtClean="0">
                        <a:solidFill>
                          <a:schemeClr val="tx1"/>
                        </a:solidFill>
                        <a:latin typeface="Calibri" pitchFamily="34" charset="0"/>
                        <a:ea typeface="+mn-ea"/>
                        <a:cs typeface="+mn-cs"/>
                      </a:endParaRPr>
                    </a:p>
                  </a:txBody>
                  <a:tcPr/>
                </a:tc>
                <a:tc>
                  <a:txBody>
                    <a:bodyPr/>
                    <a:lstStyle/>
                    <a:p>
                      <a:pPr marL="0" algn="l" defTabSz="457200" rtl="0" eaLnBrk="1" latinLnBrk="0" hangingPunct="1"/>
                      <a:r>
                        <a:rPr lang="en-GB" sz="1800" kern="1200" dirty="0" smtClean="0">
                          <a:latin typeface="Calibri" pitchFamily="34" charset="0"/>
                        </a:rPr>
                        <a:t>Emerging  content communities across Key</a:t>
                      </a:r>
                      <a:r>
                        <a:rPr lang="en-GB" sz="1800" kern="1200" baseline="0" dirty="0" smtClean="0">
                          <a:latin typeface="Calibri" pitchFamily="34" charset="0"/>
                        </a:rPr>
                        <a:t> Populations</a:t>
                      </a:r>
                      <a:endParaRPr lang="en-GB" sz="1800" kern="1200" dirty="0" smtClean="0">
                        <a:latin typeface="Calibri" pitchFamily="34" charset="0"/>
                      </a:endParaRPr>
                    </a:p>
                    <a:p>
                      <a:pPr marL="0" algn="l" defTabSz="457200" rtl="0" eaLnBrk="1" latinLnBrk="0" hangingPunct="1"/>
                      <a:r>
                        <a:rPr lang="en-GB" sz="1100" kern="1200" dirty="0" err="1" smtClean="0">
                          <a:latin typeface="Calibri" pitchFamily="34" charset="0"/>
                        </a:rPr>
                        <a:t>DevOps</a:t>
                      </a:r>
                      <a:r>
                        <a:rPr lang="en-GB" sz="1100" kern="1200" dirty="0" smtClean="0">
                          <a:latin typeface="Calibri" pitchFamily="34" charset="0"/>
                        </a:rPr>
                        <a:t>,</a:t>
                      </a:r>
                      <a:r>
                        <a:rPr lang="en-GB" sz="1100" kern="1200" baseline="0" dirty="0" smtClean="0">
                          <a:latin typeface="Calibri" pitchFamily="34" charset="0"/>
                        </a:rPr>
                        <a:t> </a:t>
                      </a:r>
                      <a:r>
                        <a:rPr lang="en-GB" sz="1100" kern="1200" dirty="0" err="1" smtClean="0">
                          <a:latin typeface="Calibri" pitchFamily="34" charset="0"/>
                        </a:rPr>
                        <a:t>TechnoTrends</a:t>
                      </a:r>
                      <a:r>
                        <a:rPr lang="en-GB" sz="1100" kern="1200" dirty="0" smtClean="0">
                          <a:latin typeface="Calibri" pitchFamily="34" charset="0"/>
                        </a:rPr>
                        <a:t> &amp; Innovation</a:t>
                      </a:r>
                      <a:endParaRPr lang="en-GB" sz="1100" kern="1200" dirty="0" smtClean="0">
                        <a:solidFill>
                          <a:schemeClr val="tx1"/>
                        </a:solidFill>
                        <a:latin typeface="Calibri" pitchFamily="34" charset="0"/>
                        <a:ea typeface="+mn-ea"/>
                        <a:cs typeface="+mn-cs"/>
                      </a:endParaRPr>
                    </a:p>
                  </a:txBody>
                  <a:tcPr/>
                </a:tc>
              </a:tr>
              <a:tr h="686424">
                <a:tc>
                  <a:txBody>
                    <a:bodyPr/>
                    <a:lstStyle/>
                    <a:p>
                      <a:r>
                        <a:rPr lang="en-GB" sz="2000" dirty="0" smtClean="0">
                          <a:latin typeface="Calibri" pitchFamily="34" charset="0"/>
                        </a:rPr>
                        <a:t>5</a:t>
                      </a:r>
                      <a:endParaRPr lang="en-GB" sz="2000" b="1" dirty="0">
                        <a:solidFill>
                          <a:schemeClr val="tx1"/>
                        </a:solidFill>
                        <a:latin typeface="Calibri"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800" b="1" kern="1200" dirty="0" smtClean="0">
                          <a:latin typeface="Calibri" pitchFamily="34" charset="0"/>
                        </a:rPr>
                        <a:t>Priority Project</a:t>
                      </a:r>
                      <a:endParaRPr lang="sv-SE" sz="1600" b="1" kern="1200" dirty="0" smtClean="0">
                        <a:solidFill>
                          <a:schemeClr val="tx1"/>
                        </a:solidFill>
                        <a:latin typeface="Calibri" pitchFamily="34" charset="0"/>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kern="1200" dirty="0" smtClean="0">
                          <a:latin typeface="Calibri" pitchFamily="34" charset="0"/>
                        </a:rPr>
                        <a:t>Priorities</a:t>
                      </a:r>
                      <a:br>
                        <a:rPr lang="en-GB" sz="1800" kern="1200" dirty="0" smtClean="0">
                          <a:latin typeface="Calibri" pitchFamily="34" charset="0"/>
                        </a:rPr>
                      </a:br>
                      <a:r>
                        <a:rPr lang="sv-SE" sz="1100" kern="1200" dirty="0" smtClean="0">
                          <a:latin typeface="Calibri" pitchFamily="34" charset="0"/>
                        </a:rPr>
                        <a:t>To be defined annually, e.g. Reskilling, Employee Onboarding, People Managers in the Digital Age, MyLearning Upgrade, Salesforce</a:t>
                      </a:r>
                      <a:r>
                        <a:rPr lang="sv-SE" sz="1100" kern="1200" baseline="0" dirty="0" smtClean="0">
                          <a:latin typeface="Calibri" pitchFamily="34" charset="0"/>
                        </a:rPr>
                        <a:t> Bootcamp</a:t>
                      </a:r>
                      <a:endParaRPr lang="sv-SE" sz="1200" kern="1200" dirty="0" smtClean="0">
                        <a:solidFill>
                          <a:schemeClr val="tx1"/>
                        </a:solidFill>
                        <a:latin typeface="Calibri" pitchFamily="34" charset="0"/>
                        <a:ea typeface="+mn-ea"/>
                        <a:cs typeface="+mn-cs"/>
                      </a:endParaRPr>
                    </a:p>
                  </a:txBody>
                  <a:tcPr/>
                </a:tc>
              </a:tr>
              <a:tr h="715603">
                <a:tc>
                  <a:txBody>
                    <a:bodyPr/>
                    <a:lstStyle/>
                    <a:p>
                      <a:r>
                        <a:rPr lang="en-GB" sz="2000" dirty="0" smtClean="0">
                          <a:latin typeface="Calibri" pitchFamily="34" charset="0"/>
                        </a:rPr>
                        <a:t>6</a:t>
                      </a:r>
                      <a:endParaRPr lang="en-GB" sz="2000" b="1" dirty="0">
                        <a:solidFill>
                          <a:schemeClr val="tx1"/>
                        </a:solidFill>
                        <a:latin typeface="Calibri" pitchFamily="34" charset="0"/>
                      </a:endParaRPr>
                    </a:p>
                  </a:txBody>
                  <a:tcPr/>
                </a:tc>
                <a:tc>
                  <a:txBody>
                    <a:bodyPr/>
                    <a:lstStyle/>
                    <a:p>
                      <a:r>
                        <a:rPr lang="sv-SE" sz="1800" b="1" kern="1200" dirty="0" smtClean="0">
                          <a:latin typeface="Calibri" pitchFamily="34" charset="0"/>
                        </a:rPr>
                        <a:t>Learning</a:t>
                      </a:r>
                      <a:r>
                        <a:rPr lang="sv-SE" sz="1800" b="1" kern="1200" baseline="0" dirty="0" smtClean="0">
                          <a:latin typeface="Calibri" pitchFamily="34" charset="0"/>
                        </a:rPr>
                        <a:t> </a:t>
                      </a:r>
                      <a:r>
                        <a:rPr lang="sv-SE" sz="1800" b="1" kern="1200" dirty="0" smtClean="0">
                          <a:latin typeface="Calibri" pitchFamily="34" charset="0"/>
                        </a:rPr>
                        <a:t>Product Management</a:t>
                      </a:r>
                      <a:endParaRPr lang="en-US" sz="1400" b="1" kern="1200" dirty="0" smtClean="0">
                        <a:solidFill>
                          <a:schemeClr val="tx1"/>
                        </a:solidFill>
                        <a:latin typeface="Calibri" pitchFamily="34" charset="0"/>
                        <a:ea typeface="+mn-ea"/>
                        <a:cs typeface="+mn-cs"/>
                      </a:endParaRPr>
                    </a:p>
                  </a:txBody>
                  <a:tcPr/>
                </a:tc>
                <a:tc>
                  <a:txBody>
                    <a:bodyPr/>
                    <a:lstStyle/>
                    <a:p>
                      <a:r>
                        <a:rPr lang="en-GB" sz="1800" kern="1200" dirty="0" smtClean="0">
                          <a:latin typeface="Calibri" pitchFamily="34" charset="0"/>
                        </a:rPr>
                        <a:t>Global Roles &amp; Content</a:t>
                      </a:r>
                    </a:p>
                    <a:p>
                      <a:r>
                        <a:rPr lang="sv-SE" sz="1100" kern="1200" dirty="0" smtClean="0">
                          <a:latin typeface="Calibri" pitchFamily="34" charset="0"/>
                        </a:rPr>
                        <a:t>Global Roles, My Essentials, Enabling Functions, most Partners &amp; Industry Standards</a:t>
                      </a:r>
                      <a:endParaRPr lang="sv-SE" sz="1100" kern="1200" dirty="0" smtClean="0">
                        <a:solidFill>
                          <a:schemeClr val="tx1"/>
                        </a:solidFill>
                        <a:latin typeface="Calibri" pitchFamily="34" charset="0"/>
                        <a:ea typeface="+mn-ea"/>
                        <a:cs typeface="+mn-cs"/>
                      </a:endParaRPr>
                    </a:p>
                  </a:txBody>
                  <a:tcPr/>
                </a:tc>
              </a:tr>
            </a:tbl>
          </a:graphicData>
        </a:graphic>
      </p:graphicFrame>
      <p:sp>
        <p:nvSpPr>
          <p:cNvPr id="5" name="Title 4"/>
          <p:cNvSpPr>
            <a:spLocks noGrp="1"/>
          </p:cNvSpPr>
          <p:nvPr>
            <p:ph type="title"/>
          </p:nvPr>
        </p:nvSpPr>
        <p:spPr>
          <a:xfrm>
            <a:off x="194984" y="134938"/>
            <a:ext cx="8951913" cy="715962"/>
          </a:xfrm>
        </p:spPr>
        <p:txBody>
          <a:bodyPr vert="horz" lIns="297529" tIns="33059" rIns="165294" bIns="33059" rtlCol="0" anchor="ctr">
            <a:noAutofit/>
          </a:bodyPr>
          <a:lstStyle/>
          <a:p>
            <a:r>
              <a:rPr lang="en-US" dirty="0" smtClean="0">
                <a:latin typeface="Arial" pitchFamily="34" charset="0"/>
                <a:cs typeface="Arial" pitchFamily="34" charset="0"/>
              </a:rPr>
              <a:t>The 6 </a:t>
            </a:r>
            <a:r>
              <a:rPr lang="en-US" dirty="0">
                <a:latin typeface="Arial" pitchFamily="34" charset="0"/>
                <a:cs typeface="Arial" pitchFamily="34" charset="0"/>
              </a:rPr>
              <a:t>Learning </a:t>
            </a:r>
            <a:r>
              <a:rPr lang="en-US" dirty="0" smtClean="0">
                <a:latin typeface="Arial" pitchFamily="34" charset="0"/>
                <a:cs typeface="Arial" pitchFamily="34" charset="0"/>
              </a:rPr>
              <a:t>Approaches which we will deploy across Group Learning (for 2016)</a:t>
            </a:r>
            <a:endParaRPr lang="en-US" dirty="0">
              <a:latin typeface="Arial" pitchFamily="34" charset="0"/>
              <a:cs typeface="Arial" pitchFamily="34" charset="0"/>
            </a:endParaRPr>
          </a:p>
        </p:txBody>
      </p:sp>
    </p:spTree>
    <p:extLst>
      <p:ext uri="{BB962C8B-B14F-4D97-AF65-F5344CB8AC3E}">
        <p14:creationId xmlns:p14="http://schemas.microsoft.com/office/powerpoint/2010/main" val="3513243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432060" y="1412720"/>
            <a:ext cx="8388530" cy="2160300"/>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mtClean="0">
              <a:solidFill>
                <a:schemeClr val="tx2">
                  <a:lumMod val="50000"/>
                </a:schemeClr>
              </a:solidFill>
            </a:endParaRPr>
          </a:p>
        </p:txBody>
      </p:sp>
      <p:sp>
        <p:nvSpPr>
          <p:cNvPr id="11" name="Title 10"/>
          <p:cNvSpPr>
            <a:spLocks noGrp="1"/>
          </p:cNvSpPr>
          <p:nvPr>
            <p:ph type="title"/>
          </p:nvPr>
        </p:nvSpPr>
        <p:spPr/>
        <p:txBody>
          <a:bodyPr/>
          <a:lstStyle/>
          <a:p>
            <a:r>
              <a:rPr lang="en-US" sz="2400" dirty="0" smtClean="0"/>
              <a:t>An Organizational structure built around the approaches – the core of the University</a:t>
            </a:r>
            <a:endParaRPr lang="en-US" sz="2400" dirty="0"/>
          </a:p>
        </p:txBody>
      </p:sp>
      <p:sp>
        <p:nvSpPr>
          <p:cNvPr id="12" name="Bevel 11"/>
          <p:cNvSpPr/>
          <p:nvPr/>
        </p:nvSpPr>
        <p:spPr>
          <a:xfrm>
            <a:off x="648090" y="1772770"/>
            <a:ext cx="1224170" cy="1584220"/>
          </a:xfrm>
          <a:prstGeom prst="bevel">
            <a:avLst/>
          </a:prstGeom>
          <a:ln>
            <a:solidFill>
              <a:schemeClr val="tx1"/>
            </a:solidFill>
          </a:ln>
        </p:spPr>
        <p:style>
          <a:lnRef idx="0">
            <a:schemeClr val="accent6"/>
          </a:lnRef>
          <a:fillRef idx="1002">
            <a:schemeClr val="lt1"/>
          </a:fillRef>
          <a:effectRef idx="3">
            <a:schemeClr val="accent6"/>
          </a:effectRef>
          <a:fontRef idx="minor">
            <a:schemeClr val="lt1"/>
          </a:fontRef>
        </p:style>
        <p:txBody>
          <a:bodyPr rtlCol="0" anchor="t"/>
          <a:lstStyle/>
          <a:p>
            <a:pPr algn="ctr"/>
            <a:r>
              <a:rPr lang="en-US" sz="1000" dirty="0" smtClean="0">
                <a:solidFill>
                  <a:schemeClr val="tx1"/>
                </a:solidFill>
              </a:rPr>
              <a:t>Fast &amp; Furious</a:t>
            </a:r>
          </a:p>
        </p:txBody>
      </p:sp>
      <p:sp>
        <p:nvSpPr>
          <p:cNvPr id="13" name="Bevel 12"/>
          <p:cNvSpPr/>
          <p:nvPr/>
        </p:nvSpPr>
        <p:spPr>
          <a:xfrm>
            <a:off x="2016280" y="1772770"/>
            <a:ext cx="1224170" cy="1584220"/>
          </a:xfrm>
          <a:prstGeom prst="bevel">
            <a:avLst/>
          </a:prstGeom>
          <a:ln>
            <a:solidFill>
              <a:schemeClr val="tx1"/>
            </a:solidFill>
          </a:ln>
        </p:spPr>
        <p:style>
          <a:lnRef idx="0">
            <a:schemeClr val="accent6"/>
          </a:lnRef>
          <a:fillRef idx="1002">
            <a:schemeClr val="lt1"/>
          </a:fillRef>
          <a:effectRef idx="3">
            <a:schemeClr val="accent6"/>
          </a:effectRef>
          <a:fontRef idx="minor">
            <a:schemeClr val="lt1"/>
          </a:fontRef>
        </p:style>
        <p:txBody>
          <a:bodyPr rtlCol="0" anchor="t"/>
          <a:lstStyle/>
          <a:p>
            <a:pPr algn="ctr"/>
            <a:r>
              <a:rPr lang="en-US" sz="1000" smtClean="0">
                <a:solidFill>
                  <a:schemeClr val="tx1"/>
                </a:solidFill>
              </a:rPr>
              <a:t>Professional Excellence</a:t>
            </a:r>
          </a:p>
        </p:txBody>
      </p:sp>
      <p:sp>
        <p:nvSpPr>
          <p:cNvPr id="14" name="Bevel 13"/>
          <p:cNvSpPr/>
          <p:nvPr/>
        </p:nvSpPr>
        <p:spPr>
          <a:xfrm>
            <a:off x="3384470" y="1772770"/>
            <a:ext cx="1224170" cy="1584220"/>
          </a:xfrm>
          <a:prstGeom prst="bevel">
            <a:avLst/>
          </a:prstGeom>
          <a:ln>
            <a:solidFill>
              <a:schemeClr val="tx1"/>
            </a:solidFill>
          </a:ln>
        </p:spPr>
        <p:style>
          <a:lnRef idx="0">
            <a:schemeClr val="accent6"/>
          </a:lnRef>
          <a:fillRef idx="1002">
            <a:schemeClr val="lt1"/>
          </a:fillRef>
          <a:effectRef idx="3">
            <a:schemeClr val="accent6"/>
          </a:effectRef>
          <a:fontRef idx="minor">
            <a:schemeClr val="lt1"/>
          </a:fontRef>
        </p:style>
        <p:txBody>
          <a:bodyPr rtlCol="0" anchor="t"/>
          <a:lstStyle/>
          <a:p>
            <a:pPr algn="ctr"/>
            <a:r>
              <a:rPr lang="en-US" sz="1000" smtClean="0">
                <a:solidFill>
                  <a:schemeClr val="tx1"/>
                </a:solidFill>
              </a:rPr>
              <a:t>Leadership Excellence</a:t>
            </a:r>
          </a:p>
        </p:txBody>
      </p:sp>
      <p:sp>
        <p:nvSpPr>
          <p:cNvPr id="15" name="Bevel 14"/>
          <p:cNvSpPr/>
          <p:nvPr/>
        </p:nvSpPr>
        <p:spPr>
          <a:xfrm>
            <a:off x="4759861" y="1772770"/>
            <a:ext cx="1224170" cy="1584220"/>
          </a:xfrm>
          <a:prstGeom prst="bevel">
            <a:avLst/>
          </a:prstGeom>
          <a:ln>
            <a:solidFill>
              <a:schemeClr val="tx1"/>
            </a:solidFill>
          </a:ln>
        </p:spPr>
        <p:style>
          <a:lnRef idx="0">
            <a:schemeClr val="accent6"/>
          </a:lnRef>
          <a:fillRef idx="1002">
            <a:schemeClr val="lt1"/>
          </a:fillRef>
          <a:effectRef idx="3">
            <a:schemeClr val="accent6"/>
          </a:effectRef>
          <a:fontRef idx="minor">
            <a:schemeClr val="lt1"/>
          </a:fontRef>
        </p:style>
        <p:txBody>
          <a:bodyPr rtlCol="0" anchor="t"/>
          <a:lstStyle/>
          <a:p>
            <a:pPr algn="ctr"/>
            <a:r>
              <a:rPr lang="en-US" sz="1000" smtClean="0">
                <a:solidFill>
                  <a:schemeClr val="tx1"/>
                </a:solidFill>
              </a:rPr>
              <a:t>Define, Pilot &amp; Adopt</a:t>
            </a:r>
          </a:p>
        </p:txBody>
      </p:sp>
      <p:sp>
        <p:nvSpPr>
          <p:cNvPr id="16" name="Bevel 15"/>
          <p:cNvSpPr/>
          <p:nvPr/>
        </p:nvSpPr>
        <p:spPr>
          <a:xfrm>
            <a:off x="6120850" y="1772770"/>
            <a:ext cx="1224170" cy="1584220"/>
          </a:xfrm>
          <a:prstGeom prst="bevel">
            <a:avLst/>
          </a:prstGeom>
          <a:ln>
            <a:solidFill>
              <a:schemeClr val="tx1"/>
            </a:solidFill>
          </a:ln>
        </p:spPr>
        <p:style>
          <a:lnRef idx="0">
            <a:schemeClr val="accent6"/>
          </a:lnRef>
          <a:fillRef idx="1002">
            <a:schemeClr val="lt1"/>
          </a:fillRef>
          <a:effectRef idx="3">
            <a:schemeClr val="accent6"/>
          </a:effectRef>
          <a:fontRef idx="minor">
            <a:schemeClr val="lt1"/>
          </a:fontRef>
        </p:style>
        <p:txBody>
          <a:bodyPr rtlCol="0" anchor="t"/>
          <a:lstStyle/>
          <a:p>
            <a:pPr algn="ctr"/>
            <a:r>
              <a:rPr lang="en-US" sz="1000" smtClean="0">
                <a:solidFill>
                  <a:schemeClr val="tx1"/>
                </a:solidFill>
              </a:rPr>
              <a:t>Priority Projects</a:t>
            </a:r>
          </a:p>
        </p:txBody>
      </p:sp>
      <p:sp>
        <p:nvSpPr>
          <p:cNvPr id="17" name="Bevel 16"/>
          <p:cNvSpPr/>
          <p:nvPr/>
        </p:nvSpPr>
        <p:spPr>
          <a:xfrm>
            <a:off x="7489040" y="1772770"/>
            <a:ext cx="1224170" cy="1584220"/>
          </a:xfrm>
          <a:prstGeom prst="bevel">
            <a:avLst/>
          </a:prstGeom>
          <a:ln>
            <a:solidFill>
              <a:schemeClr val="tx1"/>
            </a:solidFill>
          </a:ln>
        </p:spPr>
        <p:style>
          <a:lnRef idx="0">
            <a:schemeClr val="accent6"/>
          </a:lnRef>
          <a:fillRef idx="1002">
            <a:schemeClr val="lt1"/>
          </a:fillRef>
          <a:effectRef idx="3">
            <a:schemeClr val="accent6"/>
          </a:effectRef>
          <a:fontRef idx="minor">
            <a:schemeClr val="lt1"/>
          </a:fontRef>
        </p:style>
        <p:txBody>
          <a:bodyPr rtlCol="0" anchor="t"/>
          <a:lstStyle/>
          <a:p>
            <a:pPr algn="ctr"/>
            <a:r>
              <a:rPr lang="en-US" sz="1000" smtClean="0">
                <a:solidFill>
                  <a:schemeClr val="tx1"/>
                </a:solidFill>
              </a:rPr>
              <a:t>Learning Portfolio Mgt</a:t>
            </a:r>
          </a:p>
        </p:txBody>
      </p:sp>
      <p:sp>
        <p:nvSpPr>
          <p:cNvPr id="18" name="Oval 17"/>
          <p:cNvSpPr/>
          <p:nvPr/>
        </p:nvSpPr>
        <p:spPr>
          <a:xfrm>
            <a:off x="864120" y="23488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smtClean="0">
                <a:solidFill>
                  <a:schemeClr val="bg1"/>
                </a:solidFill>
              </a:rPr>
              <a:t>Core Team</a:t>
            </a:r>
          </a:p>
        </p:txBody>
      </p:sp>
      <p:sp>
        <p:nvSpPr>
          <p:cNvPr id="33" name="Oval 32"/>
          <p:cNvSpPr/>
          <p:nvPr/>
        </p:nvSpPr>
        <p:spPr>
          <a:xfrm>
            <a:off x="2217909" y="23488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4" name="Oval 33"/>
          <p:cNvSpPr/>
          <p:nvPr/>
        </p:nvSpPr>
        <p:spPr>
          <a:xfrm>
            <a:off x="3600501" y="23488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5" name="Oval 34"/>
          <p:cNvSpPr/>
          <p:nvPr/>
        </p:nvSpPr>
        <p:spPr>
          <a:xfrm>
            <a:off x="5004060" y="23488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6" name="Oval 35"/>
          <p:cNvSpPr/>
          <p:nvPr/>
        </p:nvSpPr>
        <p:spPr>
          <a:xfrm>
            <a:off x="6336880" y="23488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7" name="Oval 36"/>
          <p:cNvSpPr/>
          <p:nvPr/>
        </p:nvSpPr>
        <p:spPr>
          <a:xfrm>
            <a:off x="7705070" y="23488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smtClean="0">
                <a:solidFill>
                  <a:schemeClr val="bg1"/>
                </a:solidFill>
              </a:rPr>
              <a:t>Core Team</a:t>
            </a:r>
          </a:p>
        </p:txBody>
      </p:sp>
      <p:sp>
        <p:nvSpPr>
          <p:cNvPr id="64" name="TextBox 63"/>
          <p:cNvSpPr txBox="1"/>
          <p:nvPr/>
        </p:nvSpPr>
        <p:spPr>
          <a:xfrm>
            <a:off x="6804310" y="1426586"/>
            <a:ext cx="1940964" cy="346184"/>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b="1" dirty="0" smtClean="0">
                <a:solidFill>
                  <a:sysClr val="windowText" lastClr="000000"/>
                </a:solidFill>
                <a:latin typeface="Arial"/>
              </a:rPr>
              <a:t>Approach Teams</a:t>
            </a:r>
          </a:p>
        </p:txBody>
      </p:sp>
      <p:sp>
        <p:nvSpPr>
          <p:cNvPr id="50" name="Rectangle 49"/>
          <p:cNvSpPr/>
          <p:nvPr/>
        </p:nvSpPr>
        <p:spPr>
          <a:xfrm>
            <a:off x="323410" y="3717040"/>
            <a:ext cx="8533820" cy="2808390"/>
          </a:xfrm>
          <a:prstGeom prst="rect">
            <a:avLst/>
          </a:prstGeom>
          <a:solidFill>
            <a:srgbClr val="EFF39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lumMod val="50000"/>
                  </a:schemeClr>
                </a:solidFill>
              </a:rPr>
              <a:t>Each of the Approach Teams will have a “Core Team” composed of people with multi-disciplinary skill sets.  They will be managed by an Approach Lead.</a:t>
            </a:r>
          </a:p>
          <a:p>
            <a:pPr algn="ctr"/>
            <a:endParaRPr lang="en-US" sz="2000" dirty="0" smtClean="0">
              <a:solidFill>
                <a:schemeClr val="tx2">
                  <a:lumMod val="50000"/>
                </a:schemeClr>
              </a:solidFill>
            </a:endParaRPr>
          </a:p>
          <a:p>
            <a:pPr algn="ctr"/>
            <a:r>
              <a:rPr lang="en-US" sz="2000" dirty="0" smtClean="0">
                <a:solidFill>
                  <a:schemeClr val="tx2">
                    <a:lumMod val="50000"/>
                  </a:schemeClr>
                </a:solidFill>
              </a:rPr>
              <a:t>This enables them to have an agile and holistic approach to their business sponsors’ and target audiences needs.</a:t>
            </a:r>
          </a:p>
          <a:p>
            <a:pPr algn="ctr"/>
            <a:endParaRPr lang="en-US" sz="2000" dirty="0" smtClean="0">
              <a:solidFill>
                <a:schemeClr val="tx2">
                  <a:lumMod val="50000"/>
                </a:schemeClr>
              </a:solidFill>
            </a:endParaRPr>
          </a:p>
          <a:p>
            <a:pPr algn="ctr"/>
            <a:r>
              <a:rPr lang="en-US" sz="2000" dirty="0" smtClean="0">
                <a:solidFill>
                  <a:schemeClr val="tx2">
                    <a:lumMod val="50000"/>
                  </a:schemeClr>
                </a:solidFill>
              </a:rPr>
              <a:t>The Core Team skill-sets will include stakeholder management, project management, learning specialists, learning community animators…    </a:t>
            </a:r>
          </a:p>
        </p:txBody>
      </p:sp>
    </p:spTree>
    <p:extLst>
      <p:ext uri="{BB962C8B-B14F-4D97-AF65-F5344CB8AC3E}">
        <p14:creationId xmlns:p14="http://schemas.microsoft.com/office/powerpoint/2010/main" val="1011968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3" grpId="0" animBg="1"/>
      <p:bldP spid="34" grpId="0" animBg="1"/>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3410" y="2924930"/>
            <a:ext cx="8388530" cy="2160300"/>
            <a:chOff x="467430" y="2852920"/>
            <a:chExt cx="8388530" cy="2160300"/>
          </a:xfrm>
        </p:grpSpPr>
        <p:sp>
          <p:nvSpPr>
            <p:cNvPr id="52" name="Rounded Rectangle 51"/>
            <p:cNvSpPr/>
            <p:nvPr/>
          </p:nvSpPr>
          <p:spPr>
            <a:xfrm>
              <a:off x="467430" y="2852920"/>
              <a:ext cx="8388530" cy="2160300"/>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mtClean="0">
                <a:solidFill>
                  <a:schemeClr val="tx2">
                    <a:lumMod val="50000"/>
                  </a:schemeClr>
                </a:solidFill>
              </a:endParaRPr>
            </a:p>
          </p:txBody>
        </p:sp>
        <p:sp>
          <p:nvSpPr>
            <p:cNvPr id="12" name="Bevel 11"/>
            <p:cNvSpPr/>
            <p:nvPr/>
          </p:nvSpPr>
          <p:spPr>
            <a:xfrm>
              <a:off x="68346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dirty="0" smtClean="0">
                  <a:solidFill>
                    <a:schemeClr val="tx1"/>
                  </a:solidFill>
                </a:rPr>
                <a:t>Fast &amp; Furious</a:t>
              </a:r>
            </a:p>
          </p:txBody>
        </p:sp>
        <p:sp>
          <p:nvSpPr>
            <p:cNvPr id="13" name="Bevel 12"/>
            <p:cNvSpPr/>
            <p:nvPr/>
          </p:nvSpPr>
          <p:spPr>
            <a:xfrm>
              <a:off x="205165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Professional Excellence</a:t>
              </a:r>
            </a:p>
          </p:txBody>
        </p:sp>
        <p:sp>
          <p:nvSpPr>
            <p:cNvPr id="14" name="Bevel 13"/>
            <p:cNvSpPr/>
            <p:nvPr/>
          </p:nvSpPr>
          <p:spPr>
            <a:xfrm>
              <a:off x="341984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Leadership Excellence</a:t>
              </a:r>
            </a:p>
          </p:txBody>
        </p:sp>
        <p:sp>
          <p:nvSpPr>
            <p:cNvPr id="15" name="Bevel 14"/>
            <p:cNvSpPr/>
            <p:nvPr/>
          </p:nvSpPr>
          <p:spPr>
            <a:xfrm>
              <a:off x="4795231"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dirty="0" smtClean="0">
                  <a:solidFill>
                    <a:schemeClr val="tx1"/>
                  </a:solidFill>
                </a:rPr>
                <a:t>Emerging Content Topics</a:t>
              </a:r>
            </a:p>
          </p:txBody>
        </p:sp>
        <p:sp>
          <p:nvSpPr>
            <p:cNvPr id="16" name="Bevel 15"/>
            <p:cNvSpPr/>
            <p:nvPr/>
          </p:nvSpPr>
          <p:spPr>
            <a:xfrm>
              <a:off x="615622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Priority Projects</a:t>
              </a:r>
            </a:p>
          </p:txBody>
        </p:sp>
        <p:sp>
          <p:nvSpPr>
            <p:cNvPr id="17" name="Bevel 16"/>
            <p:cNvSpPr/>
            <p:nvPr/>
          </p:nvSpPr>
          <p:spPr>
            <a:xfrm>
              <a:off x="752441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Learning Portfolio Mgt</a:t>
              </a:r>
            </a:p>
          </p:txBody>
        </p:sp>
        <p:sp>
          <p:nvSpPr>
            <p:cNvPr id="18" name="Oval 17"/>
            <p:cNvSpPr/>
            <p:nvPr/>
          </p:nvSpPr>
          <p:spPr>
            <a:xfrm>
              <a:off x="89949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smtClean="0">
                  <a:solidFill>
                    <a:schemeClr val="bg1"/>
                  </a:solidFill>
                </a:rPr>
                <a:t>Core Team</a:t>
              </a:r>
            </a:p>
          </p:txBody>
        </p:sp>
        <p:sp>
          <p:nvSpPr>
            <p:cNvPr id="33" name="Oval 32"/>
            <p:cNvSpPr/>
            <p:nvPr/>
          </p:nvSpPr>
          <p:spPr>
            <a:xfrm>
              <a:off x="2253278"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4" name="Oval 33"/>
            <p:cNvSpPr/>
            <p:nvPr/>
          </p:nvSpPr>
          <p:spPr>
            <a:xfrm>
              <a:off x="363587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5" name="Oval 34"/>
            <p:cNvSpPr/>
            <p:nvPr/>
          </p:nvSpPr>
          <p:spPr>
            <a:xfrm>
              <a:off x="503943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6" name="Oval 35"/>
            <p:cNvSpPr/>
            <p:nvPr/>
          </p:nvSpPr>
          <p:spPr>
            <a:xfrm>
              <a:off x="637225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7" name="Oval 36"/>
            <p:cNvSpPr/>
            <p:nvPr/>
          </p:nvSpPr>
          <p:spPr>
            <a:xfrm>
              <a:off x="774044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64" name="TextBox 63"/>
            <p:cNvSpPr txBox="1"/>
            <p:nvPr/>
          </p:nvSpPr>
          <p:spPr>
            <a:xfrm>
              <a:off x="6808327" y="2866786"/>
              <a:ext cx="2047633" cy="346184"/>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b="1" dirty="0" smtClean="0">
                  <a:solidFill>
                    <a:sysClr val="windowText" lastClr="000000"/>
                  </a:solidFill>
                  <a:latin typeface="Arial"/>
                </a:rPr>
                <a:t>Approach Teams</a:t>
              </a:r>
            </a:p>
          </p:txBody>
        </p:sp>
        <p:sp>
          <p:nvSpPr>
            <p:cNvPr id="68" name="Rounded Rectangle 67"/>
            <p:cNvSpPr/>
            <p:nvPr/>
          </p:nvSpPr>
          <p:spPr>
            <a:xfrm>
              <a:off x="899490" y="4221110"/>
              <a:ext cx="792110" cy="36005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smtClean="0">
                  <a:solidFill>
                    <a:schemeClr val="bg1"/>
                  </a:solidFill>
                </a:rPr>
                <a:t>Support team</a:t>
              </a:r>
            </a:p>
          </p:txBody>
        </p:sp>
        <p:sp>
          <p:nvSpPr>
            <p:cNvPr id="69" name="Rounded Rectangle 68"/>
            <p:cNvSpPr/>
            <p:nvPr/>
          </p:nvSpPr>
          <p:spPr>
            <a:xfrm>
              <a:off x="2267680" y="4221110"/>
              <a:ext cx="792110" cy="36005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smtClean="0">
                  <a:solidFill>
                    <a:schemeClr val="bg1"/>
                  </a:solidFill>
                </a:rPr>
                <a:t>Support team</a:t>
              </a:r>
            </a:p>
          </p:txBody>
        </p:sp>
        <p:sp>
          <p:nvSpPr>
            <p:cNvPr id="70" name="Rounded Rectangle 69"/>
            <p:cNvSpPr/>
            <p:nvPr/>
          </p:nvSpPr>
          <p:spPr>
            <a:xfrm>
              <a:off x="3635870" y="4221110"/>
              <a:ext cx="792110" cy="36005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smtClean="0">
                  <a:solidFill>
                    <a:schemeClr val="bg1"/>
                  </a:solidFill>
                </a:rPr>
                <a:t>Support team</a:t>
              </a:r>
            </a:p>
          </p:txBody>
        </p:sp>
        <p:sp>
          <p:nvSpPr>
            <p:cNvPr id="71" name="Rounded Rectangle 70"/>
            <p:cNvSpPr/>
            <p:nvPr/>
          </p:nvSpPr>
          <p:spPr>
            <a:xfrm>
              <a:off x="5012334" y="4221110"/>
              <a:ext cx="792110" cy="36005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smtClean="0">
                  <a:solidFill>
                    <a:schemeClr val="bg1"/>
                  </a:solidFill>
                </a:rPr>
                <a:t>Support team</a:t>
              </a:r>
            </a:p>
          </p:txBody>
        </p:sp>
        <p:sp>
          <p:nvSpPr>
            <p:cNvPr id="72" name="Rounded Rectangle 71"/>
            <p:cNvSpPr/>
            <p:nvPr/>
          </p:nvSpPr>
          <p:spPr>
            <a:xfrm>
              <a:off x="6372250" y="4221110"/>
              <a:ext cx="792110" cy="36005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smtClean="0">
                  <a:solidFill>
                    <a:schemeClr val="bg1"/>
                  </a:solidFill>
                </a:rPr>
                <a:t>Support team</a:t>
              </a:r>
            </a:p>
          </p:txBody>
        </p:sp>
        <p:sp>
          <p:nvSpPr>
            <p:cNvPr id="73" name="Rounded Rectangle 72"/>
            <p:cNvSpPr/>
            <p:nvPr/>
          </p:nvSpPr>
          <p:spPr>
            <a:xfrm>
              <a:off x="7740440" y="4221110"/>
              <a:ext cx="792110" cy="36005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smtClean="0">
                  <a:solidFill>
                    <a:schemeClr val="bg1"/>
                  </a:solidFill>
                </a:rPr>
                <a:t>Support team</a:t>
              </a:r>
            </a:p>
          </p:txBody>
        </p:sp>
      </p:grpSp>
      <p:sp>
        <p:nvSpPr>
          <p:cNvPr id="11" name="Title 10"/>
          <p:cNvSpPr>
            <a:spLocks noGrp="1"/>
          </p:cNvSpPr>
          <p:nvPr>
            <p:ph type="title"/>
          </p:nvPr>
        </p:nvSpPr>
        <p:spPr/>
        <p:txBody>
          <a:bodyPr/>
          <a:lstStyle/>
          <a:p>
            <a:r>
              <a:rPr lang="en-US" sz="2400" dirty="0" smtClean="0"/>
              <a:t>The Approach Core Teams are supported by Key Shared Learning Services</a:t>
            </a:r>
            <a:endParaRPr lang="en-US" sz="2400" dirty="0"/>
          </a:p>
        </p:txBody>
      </p:sp>
      <p:grpSp>
        <p:nvGrpSpPr>
          <p:cNvPr id="3" name="Group 53"/>
          <p:cNvGrpSpPr/>
          <p:nvPr/>
        </p:nvGrpSpPr>
        <p:grpSpPr>
          <a:xfrm>
            <a:off x="35371" y="4797190"/>
            <a:ext cx="9009139" cy="1512210"/>
            <a:chOff x="35370" y="4797190"/>
            <a:chExt cx="9009139" cy="1512210"/>
          </a:xfrm>
        </p:grpSpPr>
        <p:sp>
          <p:nvSpPr>
            <p:cNvPr id="48" name="Up Arrow Callout 47"/>
            <p:cNvSpPr/>
            <p:nvPr/>
          </p:nvSpPr>
          <p:spPr>
            <a:xfrm>
              <a:off x="35370" y="4797190"/>
              <a:ext cx="9009139" cy="1512210"/>
            </a:xfrm>
            <a:prstGeom prst="upArrowCallout">
              <a:avLst/>
            </a:prstGeom>
            <a:solidFill>
              <a:srgbClr val="EFF39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mtClean="0">
                <a:solidFill>
                  <a:schemeClr val="tx2">
                    <a:lumMod val="50000"/>
                  </a:schemeClr>
                </a:solidFill>
              </a:endParaRPr>
            </a:p>
          </p:txBody>
        </p:sp>
        <p:grpSp>
          <p:nvGrpSpPr>
            <p:cNvPr id="4" name="Group 52"/>
            <p:cNvGrpSpPr/>
            <p:nvPr/>
          </p:nvGrpSpPr>
          <p:grpSpPr>
            <a:xfrm>
              <a:off x="1147850" y="5661310"/>
              <a:ext cx="7847253" cy="514456"/>
              <a:chOff x="931700" y="5804142"/>
              <a:chExt cx="7847253" cy="514456"/>
            </a:xfrm>
          </p:grpSpPr>
          <p:sp>
            <p:nvSpPr>
              <p:cNvPr id="39" name="Rounded Rectangle 38"/>
              <p:cNvSpPr>
                <a:spLocks noChangeAspect="1"/>
              </p:cNvSpPr>
              <p:nvPr/>
            </p:nvSpPr>
            <p:spPr>
              <a:xfrm>
                <a:off x="1902046" y="5805330"/>
                <a:ext cx="864000" cy="513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solidFill>
                      <a:schemeClr val="bg1"/>
                    </a:solidFill>
                  </a:rPr>
                  <a:t>Campus Events</a:t>
                </a:r>
              </a:p>
            </p:txBody>
          </p:sp>
          <p:sp>
            <p:nvSpPr>
              <p:cNvPr id="40" name="Rounded Rectangle 39"/>
              <p:cNvSpPr>
                <a:spLocks noChangeAspect="1"/>
              </p:cNvSpPr>
              <p:nvPr/>
            </p:nvSpPr>
            <p:spPr>
              <a:xfrm>
                <a:off x="6957205" y="5805330"/>
                <a:ext cx="864000" cy="513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solidFill>
                      <a:schemeClr val="bg1"/>
                    </a:solidFill>
                  </a:rPr>
                  <a:t>LAB</a:t>
                </a:r>
              </a:p>
            </p:txBody>
          </p:sp>
          <p:sp>
            <p:nvSpPr>
              <p:cNvPr id="41" name="Rounded Rectangle 40"/>
              <p:cNvSpPr>
                <a:spLocks noChangeAspect="1"/>
              </p:cNvSpPr>
              <p:nvPr/>
            </p:nvSpPr>
            <p:spPr>
              <a:xfrm>
                <a:off x="3855335" y="5805330"/>
                <a:ext cx="864000" cy="513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solidFill>
                      <a:schemeClr val="bg1"/>
                    </a:solidFill>
                  </a:rPr>
                  <a:t>Virtual Delivery</a:t>
                </a:r>
              </a:p>
            </p:txBody>
          </p:sp>
          <p:sp>
            <p:nvSpPr>
              <p:cNvPr id="42" name="Rounded Rectangle 41"/>
              <p:cNvSpPr>
                <a:spLocks noChangeAspect="1"/>
              </p:cNvSpPr>
              <p:nvPr/>
            </p:nvSpPr>
            <p:spPr>
              <a:xfrm>
                <a:off x="6012056" y="5805330"/>
                <a:ext cx="864000" cy="513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err="1" smtClean="0">
                    <a:solidFill>
                      <a:schemeClr val="bg1"/>
                    </a:solidFill>
                  </a:rPr>
                  <a:t>Marcom</a:t>
                </a:r>
                <a:endParaRPr lang="en-US" sz="1200" dirty="0" smtClean="0">
                  <a:solidFill>
                    <a:schemeClr val="bg1"/>
                  </a:solidFill>
                </a:endParaRPr>
              </a:p>
            </p:txBody>
          </p:sp>
          <p:sp>
            <p:nvSpPr>
              <p:cNvPr id="43" name="Rounded Rectangle 42"/>
              <p:cNvSpPr>
                <a:spLocks noChangeAspect="1"/>
              </p:cNvSpPr>
              <p:nvPr/>
            </p:nvSpPr>
            <p:spPr>
              <a:xfrm>
                <a:off x="2872392" y="5828034"/>
                <a:ext cx="864000" cy="49056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smtClean="0">
                    <a:solidFill>
                      <a:schemeClr val="bg1"/>
                    </a:solidFill>
                  </a:rPr>
                  <a:t>University Information Systems</a:t>
                </a:r>
              </a:p>
            </p:txBody>
          </p:sp>
          <p:sp>
            <p:nvSpPr>
              <p:cNvPr id="44" name="Rounded Rectangle 43"/>
              <p:cNvSpPr>
                <a:spLocks noChangeAspect="1"/>
              </p:cNvSpPr>
              <p:nvPr/>
            </p:nvSpPr>
            <p:spPr>
              <a:xfrm>
                <a:off x="4813083" y="5804142"/>
                <a:ext cx="1115520" cy="514456"/>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solidFill>
                      <a:schemeClr val="bg1"/>
                    </a:solidFill>
                  </a:rPr>
                  <a:t>Face-2-Face Delivery</a:t>
                </a:r>
              </a:p>
            </p:txBody>
          </p:sp>
          <p:sp>
            <p:nvSpPr>
              <p:cNvPr id="46" name="Rounded Rectangle 45"/>
              <p:cNvSpPr>
                <a:spLocks noChangeAspect="1"/>
              </p:cNvSpPr>
              <p:nvPr/>
            </p:nvSpPr>
            <p:spPr>
              <a:xfrm>
                <a:off x="931700" y="5805330"/>
                <a:ext cx="864000" cy="513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solidFill>
                      <a:schemeClr val="bg1"/>
                    </a:solidFill>
                  </a:rPr>
                  <a:t>HR</a:t>
                </a:r>
              </a:p>
            </p:txBody>
          </p:sp>
          <p:sp>
            <p:nvSpPr>
              <p:cNvPr id="47" name="Rounded Rectangle 46"/>
              <p:cNvSpPr>
                <a:spLocks noChangeAspect="1"/>
              </p:cNvSpPr>
              <p:nvPr/>
            </p:nvSpPr>
            <p:spPr>
              <a:xfrm>
                <a:off x="7914953" y="5805330"/>
                <a:ext cx="864000" cy="513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smtClean="0">
                    <a:solidFill>
                      <a:schemeClr val="bg1"/>
                    </a:solidFill>
                  </a:rPr>
                  <a:t>Finance</a:t>
                </a:r>
              </a:p>
            </p:txBody>
          </p:sp>
        </p:grpSp>
      </p:grpSp>
      <p:sp>
        <p:nvSpPr>
          <p:cNvPr id="49" name="TextBox 48"/>
          <p:cNvSpPr txBox="1"/>
          <p:nvPr/>
        </p:nvSpPr>
        <p:spPr>
          <a:xfrm>
            <a:off x="5694270" y="5301260"/>
            <a:ext cx="3449729" cy="346184"/>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b="1" dirty="0" smtClean="0">
                <a:solidFill>
                  <a:sysClr val="windowText" lastClr="000000"/>
                </a:solidFill>
                <a:latin typeface="Arial"/>
              </a:rPr>
              <a:t>Key Shared Learning Services</a:t>
            </a:r>
          </a:p>
        </p:txBody>
      </p:sp>
      <p:sp>
        <p:nvSpPr>
          <p:cNvPr id="50" name="Rectangle 49"/>
          <p:cNvSpPr/>
          <p:nvPr/>
        </p:nvSpPr>
        <p:spPr>
          <a:xfrm>
            <a:off x="225191" y="1268700"/>
            <a:ext cx="8739419" cy="1512210"/>
          </a:xfrm>
          <a:prstGeom prst="rect">
            <a:avLst/>
          </a:prstGeom>
          <a:solidFill>
            <a:srgbClr val="EFF39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The Approach Core Team will draw on a set of Key Shared Learning Services.  </a:t>
            </a:r>
          </a:p>
          <a:p>
            <a:pPr algn="ctr"/>
            <a:endParaRPr lang="en-US" dirty="0" smtClean="0">
              <a:solidFill>
                <a:schemeClr val="tx2">
                  <a:lumMod val="50000"/>
                </a:schemeClr>
              </a:solidFill>
            </a:endParaRPr>
          </a:p>
          <a:p>
            <a:pPr algn="ctr"/>
            <a:r>
              <a:rPr lang="en-US" dirty="0" smtClean="0">
                <a:solidFill>
                  <a:schemeClr val="tx2">
                    <a:lumMod val="50000"/>
                  </a:schemeClr>
                </a:solidFill>
              </a:rPr>
              <a:t>Members of the Shared Services will form Support Teams with the additional skills needed by the Approaches’ specific needs.  Their management line will remain in the Key Shared Learning Service. </a:t>
            </a:r>
          </a:p>
        </p:txBody>
      </p:sp>
      <p:sp>
        <p:nvSpPr>
          <p:cNvPr id="38" name="Rounded Rectangle 37"/>
          <p:cNvSpPr>
            <a:spLocks noChangeAspect="1"/>
          </p:cNvSpPr>
          <p:nvPr/>
        </p:nvSpPr>
        <p:spPr>
          <a:xfrm>
            <a:off x="138580" y="5664773"/>
            <a:ext cx="864000" cy="513268"/>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smtClean="0">
                <a:solidFill>
                  <a:schemeClr val="bg1"/>
                </a:solidFill>
              </a:rPr>
              <a:t>Learning </a:t>
            </a:r>
            <a:r>
              <a:rPr lang="en-US" sz="1000" dirty="0" err="1" smtClean="0">
                <a:solidFill>
                  <a:schemeClr val="bg1"/>
                </a:solidFill>
              </a:rPr>
              <a:t>Administra-tion</a:t>
            </a:r>
            <a:r>
              <a:rPr lang="en-US" sz="1000" dirty="0" smtClean="0">
                <a:solidFill>
                  <a:schemeClr val="bg1"/>
                </a:solidFill>
              </a:rPr>
              <a:t> (HRO)</a:t>
            </a:r>
          </a:p>
        </p:txBody>
      </p:sp>
    </p:spTree>
    <p:extLst>
      <p:ext uri="{BB962C8B-B14F-4D97-AF65-F5344CB8AC3E}">
        <p14:creationId xmlns:p14="http://schemas.microsoft.com/office/powerpoint/2010/main" val="100237569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p:nvPr/>
        </p:nvGrpSpPr>
        <p:grpSpPr>
          <a:xfrm>
            <a:off x="323410" y="2924930"/>
            <a:ext cx="8388530" cy="2160300"/>
            <a:chOff x="467430" y="2852920"/>
            <a:chExt cx="8388530" cy="2160300"/>
          </a:xfrm>
        </p:grpSpPr>
        <p:sp>
          <p:nvSpPr>
            <p:cNvPr id="52" name="Rounded Rectangle 51"/>
            <p:cNvSpPr/>
            <p:nvPr/>
          </p:nvSpPr>
          <p:spPr>
            <a:xfrm>
              <a:off x="467430" y="2852920"/>
              <a:ext cx="8388530" cy="2160300"/>
            </a:xfrm>
            <a:prstGeom prst="round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mtClean="0">
                <a:solidFill>
                  <a:schemeClr val="tx2">
                    <a:lumMod val="50000"/>
                  </a:schemeClr>
                </a:solidFill>
              </a:endParaRPr>
            </a:p>
          </p:txBody>
        </p:sp>
        <p:sp>
          <p:nvSpPr>
            <p:cNvPr id="12" name="Bevel 11"/>
            <p:cNvSpPr/>
            <p:nvPr/>
          </p:nvSpPr>
          <p:spPr>
            <a:xfrm>
              <a:off x="68346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dirty="0" smtClean="0">
                  <a:solidFill>
                    <a:schemeClr val="tx1"/>
                  </a:solidFill>
                </a:rPr>
                <a:t>Fast &amp; Furious</a:t>
              </a:r>
            </a:p>
          </p:txBody>
        </p:sp>
        <p:sp>
          <p:nvSpPr>
            <p:cNvPr id="13" name="Bevel 12"/>
            <p:cNvSpPr/>
            <p:nvPr/>
          </p:nvSpPr>
          <p:spPr>
            <a:xfrm>
              <a:off x="205165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Professional Excellence</a:t>
              </a:r>
            </a:p>
          </p:txBody>
        </p:sp>
        <p:sp>
          <p:nvSpPr>
            <p:cNvPr id="14" name="Bevel 13"/>
            <p:cNvSpPr/>
            <p:nvPr/>
          </p:nvSpPr>
          <p:spPr>
            <a:xfrm>
              <a:off x="341984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Leadership Excellence</a:t>
              </a:r>
            </a:p>
          </p:txBody>
        </p:sp>
        <p:sp>
          <p:nvSpPr>
            <p:cNvPr id="15" name="Bevel 14"/>
            <p:cNvSpPr/>
            <p:nvPr/>
          </p:nvSpPr>
          <p:spPr>
            <a:xfrm>
              <a:off x="4795231"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dirty="0" smtClean="0">
                  <a:solidFill>
                    <a:schemeClr val="tx1"/>
                  </a:solidFill>
                </a:rPr>
                <a:t>Emerging Content Topics</a:t>
              </a:r>
            </a:p>
          </p:txBody>
        </p:sp>
        <p:sp>
          <p:nvSpPr>
            <p:cNvPr id="16" name="Bevel 15"/>
            <p:cNvSpPr/>
            <p:nvPr/>
          </p:nvSpPr>
          <p:spPr>
            <a:xfrm>
              <a:off x="615622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Priority Projects</a:t>
              </a:r>
            </a:p>
          </p:txBody>
        </p:sp>
        <p:sp>
          <p:nvSpPr>
            <p:cNvPr id="17" name="Bevel 16"/>
            <p:cNvSpPr/>
            <p:nvPr/>
          </p:nvSpPr>
          <p:spPr>
            <a:xfrm>
              <a:off x="7524410" y="3212970"/>
              <a:ext cx="1224170" cy="1584220"/>
            </a:xfrm>
            <a:prstGeom prst="bevel">
              <a:avLst/>
            </a:prstGeom>
            <a:ln w="9525">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rtlCol="0" anchor="t"/>
            <a:lstStyle/>
            <a:p>
              <a:pPr algn="ctr"/>
              <a:r>
                <a:rPr lang="en-US" sz="1000" smtClean="0">
                  <a:solidFill>
                    <a:schemeClr val="tx1"/>
                  </a:solidFill>
                </a:rPr>
                <a:t>Learning Portfolio Mgt</a:t>
              </a:r>
            </a:p>
          </p:txBody>
        </p:sp>
        <p:sp>
          <p:nvSpPr>
            <p:cNvPr id="18" name="Oval 17"/>
            <p:cNvSpPr/>
            <p:nvPr/>
          </p:nvSpPr>
          <p:spPr>
            <a:xfrm>
              <a:off x="89949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smtClean="0">
                  <a:solidFill>
                    <a:schemeClr val="bg1"/>
                  </a:solidFill>
                </a:rPr>
                <a:t>Core Team</a:t>
              </a:r>
            </a:p>
          </p:txBody>
        </p:sp>
        <p:sp>
          <p:nvSpPr>
            <p:cNvPr id="33" name="Oval 32"/>
            <p:cNvSpPr/>
            <p:nvPr/>
          </p:nvSpPr>
          <p:spPr>
            <a:xfrm>
              <a:off x="2253278"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4" name="Oval 33"/>
            <p:cNvSpPr/>
            <p:nvPr/>
          </p:nvSpPr>
          <p:spPr>
            <a:xfrm>
              <a:off x="363587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5" name="Oval 34"/>
            <p:cNvSpPr/>
            <p:nvPr/>
          </p:nvSpPr>
          <p:spPr>
            <a:xfrm>
              <a:off x="503943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6" name="Oval 35"/>
            <p:cNvSpPr/>
            <p:nvPr/>
          </p:nvSpPr>
          <p:spPr>
            <a:xfrm>
              <a:off x="637225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37" name="Oval 36"/>
            <p:cNvSpPr/>
            <p:nvPr/>
          </p:nvSpPr>
          <p:spPr>
            <a:xfrm>
              <a:off x="7740440" y="3789050"/>
              <a:ext cx="792110" cy="36005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smtClean="0">
                  <a:solidFill>
                    <a:schemeClr val="bg1"/>
                  </a:solidFill>
                </a:rPr>
                <a:t>Core Team</a:t>
              </a:r>
            </a:p>
          </p:txBody>
        </p:sp>
        <p:sp>
          <p:nvSpPr>
            <p:cNvPr id="64" name="TextBox 63"/>
            <p:cNvSpPr txBox="1"/>
            <p:nvPr/>
          </p:nvSpPr>
          <p:spPr>
            <a:xfrm>
              <a:off x="6808327" y="2866786"/>
              <a:ext cx="2047633" cy="346184"/>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b="1" dirty="0" smtClean="0">
                  <a:solidFill>
                    <a:sysClr val="windowText" lastClr="000000"/>
                  </a:solidFill>
                  <a:latin typeface="Arial"/>
                </a:rPr>
                <a:t>Approach Teams</a:t>
              </a:r>
            </a:p>
          </p:txBody>
        </p:sp>
      </p:grpSp>
      <p:sp>
        <p:nvSpPr>
          <p:cNvPr id="11" name="Title 10"/>
          <p:cNvSpPr>
            <a:spLocks noGrp="1"/>
          </p:cNvSpPr>
          <p:nvPr>
            <p:ph type="title"/>
          </p:nvPr>
        </p:nvSpPr>
        <p:spPr/>
        <p:txBody>
          <a:bodyPr/>
          <a:lstStyle/>
          <a:p>
            <a:r>
              <a:rPr lang="en-US" sz="2400" dirty="0" smtClean="0"/>
              <a:t>The Approach Core Teams members have their base in the </a:t>
            </a:r>
            <a:r>
              <a:rPr lang="en-US" sz="2400" dirty="0" err="1" smtClean="0"/>
              <a:t>organzational</a:t>
            </a:r>
            <a:r>
              <a:rPr lang="en-US" sz="2400" dirty="0" smtClean="0"/>
              <a:t> structure in </a:t>
            </a:r>
            <a:r>
              <a:rPr lang="en-US" sz="2400" dirty="0" err="1" smtClean="0"/>
              <a:t>skillset</a:t>
            </a:r>
            <a:r>
              <a:rPr lang="en-US" sz="2400" dirty="0" smtClean="0"/>
              <a:t> groups</a:t>
            </a:r>
            <a:endParaRPr lang="en-US" sz="2400" dirty="0"/>
          </a:p>
        </p:txBody>
      </p:sp>
      <p:sp>
        <p:nvSpPr>
          <p:cNvPr id="48" name="Up Arrow Callout 47"/>
          <p:cNvSpPr/>
          <p:nvPr/>
        </p:nvSpPr>
        <p:spPr>
          <a:xfrm>
            <a:off x="35371" y="4797190"/>
            <a:ext cx="9009139" cy="1512210"/>
          </a:xfrm>
          <a:prstGeom prst="upArrowCallout">
            <a:avLst/>
          </a:prstGeom>
          <a:solidFill>
            <a:schemeClr val="accent4">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mtClean="0">
              <a:solidFill>
                <a:schemeClr val="tx2">
                  <a:lumMod val="50000"/>
                </a:schemeClr>
              </a:solidFill>
            </a:endParaRPr>
          </a:p>
        </p:txBody>
      </p:sp>
      <p:sp>
        <p:nvSpPr>
          <p:cNvPr id="39" name="Rounded Rectangle 38"/>
          <p:cNvSpPr>
            <a:spLocks noChangeAspect="1"/>
          </p:cNvSpPr>
          <p:nvPr/>
        </p:nvSpPr>
        <p:spPr>
          <a:xfrm>
            <a:off x="1979640" y="5662498"/>
            <a:ext cx="864000" cy="513268"/>
          </a:xfrm>
          <a:prstGeom prst="roundRect">
            <a:avLst/>
          </a:prstGeom>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solidFill>
                  <a:schemeClr val="bg1"/>
                </a:solidFill>
              </a:rPr>
              <a:t>PMO</a:t>
            </a:r>
          </a:p>
        </p:txBody>
      </p:sp>
      <p:sp>
        <p:nvSpPr>
          <p:cNvPr id="40" name="Rounded Rectangle 39"/>
          <p:cNvSpPr>
            <a:spLocks noChangeAspect="1"/>
          </p:cNvSpPr>
          <p:nvPr/>
        </p:nvSpPr>
        <p:spPr>
          <a:xfrm>
            <a:off x="7884580" y="5662498"/>
            <a:ext cx="864000" cy="513268"/>
          </a:xfrm>
          <a:prstGeom prst="roundRect">
            <a:avLst/>
          </a:prstGeom>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solidFill>
                  <a:schemeClr val="bg1"/>
                </a:solidFill>
              </a:rPr>
              <a:t>User Experience Expert</a:t>
            </a:r>
          </a:p>
        </p:txBody>
      </p:sp>
      <p:sp>
        <p:nvSpPr>
          <p:cNvPr id="41" name="Rounded Rectangle 40"/>
          <p:cNvSpPr>
            <a:spLocks noChangeAspect="1"/>
          </p:cNvSpPr>
          <p:nvPr/>
        </p:nvSpPr>
        <p:spPr>
          <a:xfrm>
            <a:off x="4139940" y="5685202"/>
            <a:ext cx="864000" cy="513268"/>
          </a:xfrm>
          <a:prstGeom prst="roundRect">
            <a:avLst/>
          </a:prstGeom>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solidFill>
                  <a:schemeClr val="bg1"/>
                </a:solidFill>
              </a:rPr>
              <a:t>Approach Manager</a:t>
            </a:r>
          </a:p>
        </p:txBody>
      </p:sp>
      <p:sp>
        <p:nvSpPr>
          <p:cNvPr id="42" name="Rounded Rectangle 41"/>
          <p:cNvSpPr>
            <a:spLocks noChangeAspect="1"/>
          </p:cNvSpPr>
          <p:nvPr/>
        </p:nvSpPr>
        <p:spPr>
          <a:xfrm>
            <a:off x="6664307" y="5662498"/>
            <a:ext cx="1004123" cy="513268"/>
          </a:xfrm>
          <a:prstGeom prst="roundRect">
            <a:avLst/>
          </a:prstGeom>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smtClean="0">
                <a:solidFill>
                  <a:schemeClr val="bg1"/>
                </a:solidFill>
              </a:rPr>
              <a:t>Community Coordinator</a:t>
            </a:r>
          </a:p>
        </p:txBody>
      </p:sp>
      <p:sp>
        <p:nvSpPr>
          <p:cNvPr id="43" name="Rounded Rectangle 42"/>
          <p:cNvSpPr>
            <a:spLocks noChangeAspect="1"/>
          </p:cNvSpPr>
          <p:nvPr/>
        </p:nvSpPr>
        <p:spPr>
          <a:xfrm>
            <a:off x="3072513" y="5685202"/>
            <a:ext cx="864000" cy="490564"/>
          </a:xfrm>
          <a:prstGeom prst="roundRect">
            <a:avLst/>
          </a:prstGeom>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solidFill>
                  <a:schemeClr val="bg1"/>
                </a:solidFill>
              </a:rPr>
              <a:t>Learning Expert Designer</a:t>
            </a:r>
          </a:p>
        </p:txBody>
      </p:sp>
      <p:sp>
        <p:nvSpPr>
          <p:cNvPr id="44" name="Rounded Rectangle 43"/>
          <p:cNvSpPr>
            <a:spLocks noChangeAspect="1"/>
          </p:cNvSpPr>
          <p:nvPr/>
        </p:nvSpPr>
        <p:spPr>
          <a:xfrm>
            <a:off x="5328740" y="5661310"/>
            <a:ext cx="1115520" cy="514456"/>
          </a:xfrm>
          <a:prstGeom prst="roundRect">
            <a:avLst/>
          </a:prstGeom>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solidFill>
                  <a:schemeClr val="bg1"/>
                </a:solidFill>
              </a:rPr>
              <a:t>Project Manager</a:t>
            </a:r>
          </a:p>
        </p:txBody>
      </p:sp>
      <p:sp>
        <p:nvSpPr>
          <p:cNvPr id="46" name="Rounded Rectangle 45"/>
          <p:cNvSpPr>
            <a:spLocks noChangeAspect="1"/>
          </p:cNvSpPr>
          <p:nvPr/>
        </p:nvSpPr>
        <p:spPr>
          <a:xfrm>
            <a:off x="899490" y="5662498"/>
            <a:ext cx="864000" cy="513268"/>
          </a:xfrm>
          <a:prstGeom prst="roundRect">
            <a:avLst/>
          </a:prstGeom>
          <a:solidFill>
            <a:schemeClr val="accent4">
              <a:lumMod val="60000"/>
              <a:lumOff val="4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dirty="0" smtClean="0">
                <a:solidFill>
                  <a:schemeClr val="bg1"/>
                </a:solidFill>
              </a:rPr>
              <a:t>Learning Expert Manager</a:t>
            </a:r>
          </a:p>
        </p:txBody>
      </p:sp>
      <p:sp>
        <p:nvSpPr>
          <p:cNvPr id="49" name="TextBox 48"/>
          <p:cNvSpPr txBox="1"/>
          <p:nvPr/>
        </p:nvSpPr>
        <p:spPr>
          <a:xfrm>
            <a:off x="5694271" y="5301260"/>
            <a:ext cx="3325854" cy="346184"/>
          </a:xfrm>
          <a:prstGeom prst="rect">
            <a:avLst/>
          </a:prstGeom>
          <a:noFill/>
        </p:spPr>
        <p:txBody>
          <a:bodyPr vert="horz" wrap="square" lIns="35940" tIns="35940" rIns="35940" bIns="35940" rtlCol="0" anchor="t">
            <a:noAutofit/>
          </a:bodyPr>
          <a:lstStyle/>
          <a:p>
            <a:pPr marL="190500" indent="-190500">
              <a:buClr>
                <a:srgbClr val="E47E1A"/>
              </a:buClr>
              <a:buSzPct val="80000"/>
            </a:pPr>
            <a:r>
              <a:rPr lang="en-US" b="1" dirty="0" err="1" smtClean="0">
                <a:solidFill>
                  <a:sysClr val="windowText" lastClr="000000"/>
                </a:solidFill>
                <a:latin typeface="Arial"/>
              </a:rPr>
              <a:t>Skillset</a:t>
            </a:r>
            <a:r>
              <a:rPr lang="en-US" b="1" dirty="0" smtClean="0">
                <a:solidFill>
                  <a:sysClr val="windowText" lastClr="000000"/>
                </a:solidFill>
                <a:latin typeface="Arial"/>
              </a:rPr>
              <a:t> groups</a:t>
            </a:r>
          </a:p>
        </p:txBody>
      </p:sp>
      <p:sp>
        <p:nvSpPr>
          <p:cNvPr id="50" name="Rectangle 49"/>
          <p:cNvSpPr/>
          <p:nvPr/>
        </p:nvSpPr>
        <p:spPr>
          <a:xfrm>
            <a:off x="225191" y="1340710"/>
            <a:ext cx="8739419" cy="1512210"/>
          </a:xfrm>
          <a:prstGeom prst="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The Approach Core Team will drive on a group of people with specific skills needed to deliver the approach.  </a:t>
            </a:r>
          </a:p>
          <a:p>
            <a:pPr algn="ctr"/>
            <a:endParaRPr lang="en-US" dirty="0" smtClean="0">
              <a:solidFill>
                <a:schemeClr val="tx2">
                  <a:lumMod val="50000"/>
                </a:schemeClr>
              </a:solidFill>
            </a:endParaRPr>
          </a:p>
          <a:p>
            <a:pPr algn="ctr"/>
            <a:r>
              <a:rPr lang="en-US" dirty="0" smtClean="0">
                <a:solidFill>
                  <a:schemeClr val="tx2">
                    <a:lumMod val="50000"/>
                  </a:schemeClr>
                </a:solidFill>
              </a:rPr>
              <a:t>The </a:t>
            </a:r>
            <a:r>
              <a:rPr lang="en-US" dirty="0" err="1" smtClean="0">
                <a:solidFill>
                  <a:schemeClr val="tx2">
                    <a:lumMod val="50000"/>
                  </a:schemeClr>
                </a:solidFill>
              </a:rPr>
              <a:t>skillset</a:t>
            </a:r>
            <a:r>
              <a:rPr lang="en-US" dirty="0" smtClean="0">
                <a:solidFill>
                  <a:schemeClr val="tx2">
                    <a:lumMod val="50000"/>
                  </a:schemeClr>
                </a:solidFill>
              </a:rPr>
              <a:t> groups are the “Home Base” for personal development of the University members to develop expertise and skills.</a:t>
            </a:r>
          </a:p>
        </p:txBody>
      </p:sp>
    </p:spTree>
    <p:extLst>
      <p:ext uri="{BB962C8B-B14F-4D97-AF65-F5344CB8AC3E}">
        <p14:creationId xmlns:p14="http://schemas.microsoft.com/office/powerpoint/2010/main" val="3641614448"/>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EA3D83-ACE6-4DBA-A94F-7E22F308C666}"/>
</file>

<file path=customXml/itemProps2.xml><?xml version="1.0" encoding="utf-8"?>
<ds:datastoreItem xmlns:ds="http://schemas.openxmlformats.org/officeDocument/2006/customXml" ds:itemID="{3A9E8CBB-8A94-4775-BFFB-E9B99C6AFE89}"/>
</file>

<file path=customXml/itemProps3.xml><?xml version="1.0" encoding="utf-8"?>
<ds:datastoreItem xmlns:ds="http://schemas.openxmlformats.org/officeDocument/2006/customXml" ds:itemID="{96179C62-7085-4039-8EA1-CE1C9110E896}"/>
</file>

<file path=docProps/app.xml><?xml version="1.0" encoding="utf-8"?>
<Properties xmlns="http://schemas.openxmlformats.org/officeDocument/2006/extended-properties" xmlns:vt="http://schemas.openxmlformats.org/officeDocument/2006/docPropsVTypes">
  <TotalTime>20490</TotalTime>
  <Words>579</Words>
  <Application>Microsoft Office PowerPoint</Application>
  <PresentationFormat>On-screen Show (4:3)</PresentationFormat>
  <Paragraphs>127</Paragraphs>
  <Slides>5</Slides>
  <Notes>2</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5</vt:i4>
      </vt:variant>
    </vt:vector>
  </HeadingPairs>
  <TitlesOfParts>
    <vt:vector size="14" baseType="lpstr">
      <vt:lpstr>ＭＳ Ｐゴシック</vt:lpstr>
      <vt:lpstr>Arial</vt:lpstr>
      <vt:lpstr>Calibri</vt:lpstr>
      <vt:lpstr>Courier New</vt:lpstr>
      <vt:lpstr>University_Template</vt:lpstr>
      <vt:lpstr>Section Header</vt:lpstr>
      <vt:lpstr>1_Closing slides</vt:lpstr>
      <vt:lpstr>2_Closing slides</vt:lpstr>
      <vt:lpstr>think-cell Slide</vt:lpstr>
      <vt:lpstr>The 6 Learning Approaches which we will deploy across Group Learning </vt:lpstr>
      <vt:lpstr>The 6 Learning Approaches which we will deploy across Group Learning (for 2016)</vt:lpstr>
      <vt:lpstr>An Organizational structure built around the approaches – the core of the University</vt:lpstr>
      <vt:lpstr>The Approach Core Teams are supported by Key Shared Learning Services</vt:lpstr>
      <vt:lpstr>The Approach Core Teams members have their base in the organzational structure in skillset groups</vt:lpstr>
    </vt:vector>
  </TitlesOfParts>
  <Company>peoplebrands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Q1 University Board Meeting</dc:title>
  <dc:creator>Carolien Groenouwe</dc:creator>
  <cp:lastModifiedBy>Rywka, Paulina</cp:lastModifiedBy>
  <cp:revision>1060</cp:revision>
  <dcterms:created xsi:type="dcterms:W3CDTF">2011-06-24T12:15:59Z</dcterms:created>
  <dcterms:modified xsi:type="dcterms:W3CDTF">2016-10-04T10:14:34Z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