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84" r:id="rId5"/>
    <p:sldId id="292" r:id="rId6"/>
    <p:sldId id="296" r:id="rId7"/>
    <p:sldId id="293" r:id="rId8"/>
    <p:sldId id="294" r:id="rId9"/>
    <p:sldId id="298" r:id="rId10"/>
    <p:sldId id="289" r:id="rId11"/>
  </p:sldIdLst>
  <p:sldSz cx="10801350" cy="6480175"/>
  <p:notesSz cx="6858000" cy="9144000"/>
  <p:defaultText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6D8CC"/>
    <a:srgbClr val="ADC3A5"/>
    <a:srgbClr val="1F4E79"/>
    <a:srgbClr val="5E8D4D"/>
    <a:srgbClr val="909763"/>
    <a:srgbClr val="6C8BA4"/>
    <a:srgbClr val="ECEBD1"/>
    <a:srgbClr val="454141"/>
    <a:srgbClr val="697D8F"/>
    <a:srgbClr val="6E94A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6" autoAdjust="0"/>
    <p:restoredTop sz="89420" autoAdjust="0"/>
  </p:normalViewPr>
  <p:slideViewPr>
    <p:cSldViewPr snapToGrid="0">
      <p:cViewPr>
        <p:scale>
          <a:sx n="80" d="100"/>
          <a:sy n="80" d="100"/>
        </p:scale>
        <p:origin x="-732" y="-678"/>
      </p:cViewPr>
      <p:guideLst>
        <p:guide orient="horz" pos="107"/>
        <p:guide orient="horz" pos="1196"/>
        <p:guide orient="horz" pos="1126"/>
        <p:guide orient="horz" pos="2085"/>
        <p:guide pos="89"/>
        <p:guide pos="6715"/>
        <p:guide pos="283"/>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928F8-01A7-4FDB-A46E-C062AD6EBFED}" type="datetimeFigureOut">
              <a:rPr lang="en-US" smtClean="0"/>
              <a:pPr/>
              <a:t>12/9/2016</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3D860-C70B-4592-90F5-CF711A7BB68F}" type="slidenum">
              <a:rPr lang="en-US" smtClean="0"/>
              <a:pPr/>
              <a:t>‹#›</a:t>
            </a:fld>
            <a:endParaRPr lang="en-US"/>
          </a:p>
        </p:txBody>
      </p:sp>
    </p:spTree>
    <p:extLst>
      <p:ext uri="{BB962C8B-B14F-4D97-AF65-F5344CB8AC3E}">
        <p14:creationId xmlns="" xmlns:p14="http://schemas.microsoft.com/office/powerpoint/2010/main" val="2280137269"/>
      </p:ext>
    </p:extLst>
  </p:cSld>
  <p:clrMap bg1="lt1" tx1="dk1" bg2="lt2" tx2="dk2" accent1="accent1" accent2="accent2" accent3="accent3" accent4="accent4" accent5="accent5" accent6="accent6" hlink="hlink" folHlink="folHlink"/>
  <p:notesStyle>
    <a:lvl1pPr marL="0" algn="l" defTabSz="829452" rtl="0" eaLnBrk="1" latinLnBrk="0" hangingPunct="1">
      <a:defRPr sz="1100" kern="1200">
        <a:solidFill>
          <a:schemeClr val="tx1"/>
        </a:solidFill>
        <a:latin typeface="+mn-lt"/>
        <a:ea typeface="+mn-ea"/>
        <a:cs typeface="+mn-cs"/>
      </a:defRPr>
    </a:lvl1pPr>
    <a:lvl2pPr marL="414726" algn="l" defTabSz="829452" rtl="0" eaLnBrk="1" latinLnBrk="0" hangingPunct="1">
      <a:defRPr sz="1100" kern="1200">
        <a:solidFill>
          <a:schemeClr val="tx1"/>
        </a:solidFill>
        <a:latin typeface="+mn-lt"/>
        <a:ea typeface="+mn-ea"/>
        <a:cs typeface="+mn-cs"/>
      </a:defRPr>
    </a:lvl2pPr>
    <a:lvl3pPr marL="829452" algn="l" defTabSz="829452" rtl="0" eaLnBrk="1" latinLnBrk="0" hangingPunct="1">
      <a:defRPr sz="1100" kern="1200">
        <a:solidFill>
          <a:schemeClr val="tx1"/>
        </a:solidFill>
        <a:latin typeface="+mn-lt"/>
        <a:ea typeface="+mn-ea"/>
        <a:cs typeface="+mn-cs"/>
      </a:defRPr>
    </a:lvl3pPr>
    <a:lvl4pPr marL="1244178" algn="l" defTabSz="829452" rtl="0" eaLnBrk="1" latinLnBrk="0" hangingPunct="1">
      <a:defRPr sz="1100" kern="1200">
        <a:solidFill>
          <a:schemeClr val="tx1"/>
        </a:solidFill>
        <a:latin typeface="+mn-lt"/>
        <a:ea typeface="+mn-ea"/>
        <a:cs typeface="+mn-cs"/>
      </a:defRPr>
    </a:lvl4pPr>
    <a:lvl5pPr marL="1658904" algn="l" defTabSz="829452" rtl="0" eaLnBrk="1" latinLnBrk="0" hangingPunct="1">
      <a:defRPr sz="1100" kern="1200">
        <a:solidFill>
          <a:schemeClr val="tx1"/>
        </a:solidFill>
        <a:latin typeface="+mn-lt"/>
        <a:ea typeface="+mn-ea"/>
        <a:cs typeface="+mn-cs"/>
      </a:defRPr>
    </a:lvl5pPr>
    <a:lvl6pPr marL="2073631" algn="l" defTabSz="829452" rtl="0" eaLnBrk="1" latinLnBrk="0" hangingPunct="1">
      <a:defRPr sz="1100" kern="1200">
        <a:solidFill>
          <a:schemeClr val="tx1"/>
        </a:solidFill>
        <a:latin typeface="+mn-lt"/>
        <a:ea typeface="+mn-ea"/>
        <a:cs typeface="+mn-cs"/>
      </a:defRPr>
    </a:lvl6pPr>
    <a:lvl7pPr marL="2488357" algn="l" defTabSz="829452" rtl="0" eaLnBrk="1" latinLnBrk="0" hangingPunct="1">
      <a:defRPr sz="1100" kern="1200">
        <a:solidFill>
          <a:schemeClr val="tx1"/>
        </a:solidFill>
        <a:latin typeface="+mn-lt"/>
        <a:ea typeface="+mn-ea"/>
        <a:cs typeface="+mn-cs"/>
      </a:defRPr>
    </a:lvl7pPr>
    <a:lvl8pPr marL="2903083" algn="l" defTabSz="829452" rtl="0" eaLnBrk="1" latinLnBrk="0" hangingPunct="1">
      <a:defRPr sz="1100" kern="1200">
        <a:solidFill>
          <a:schemeClr val="tx1"/>
        </a:solidFill>
        <a:latin typeface="+mn-lt"/>
        <a:ea typeface="+mn-ea"/>
        <a:cs typeface="+mn-cs"/>
      </a:defRPr>
    </a:lvl8pPr>
    <a:lvl9pPr marL="3317809" algn="l" defTabSz="82945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170" y="1060529"/>
            <a:ext cx="8101013" cy="2256061"/>
          </a:xfrm>
        </p:spPr>
        <p:txBody>
          <a:bodyPr anchor="b"/>
          <a:lstStyle>
            <a:lvl1pPr algn="ctr">
              <a:defRPr sz="5400"/>
            </a:lvl1pPr>
          </a:lstStyle>
          <a:p>
            <a:r>
              <a:rPr lang="en-US" smtClean="0"/>
              <a:t>Click to edit Master title style</a:t>
            </a:r>
            <a:endParaRPr lang="en-US"/>
          </a:p>
        </p:txBody>
      </p:sp>
      <p:sp>
        <p:nvSpPr>
          <p:cNvPr id="3" name="Subtitle 2"/>
          <p:cNvSpPr>
            <a:spLocks noGrp="1"/>
          </p:cNvSpPr>
          <p:nvPr>
            <p:ph type="subTitle" idx="1"/>
          </p:nvPr>
        </p:nvSpPr>
        <p:spPr>
          <a:xfrm>
            <a:off x="1350170" y="3403592"/>
            <a:ext cx="8101013" cy="1564542"/>
          </a:xfrm>
        </p:spPr>
        <p:txBody>
          <a:bodyPr/>
          <a:lstStyle>
            <a:lvl1pPr marL="0" indent="0" algn="ctr">
              <a:buNone/>
              <a:defRPr sz="2200"/>
            </a:lvl1pPr>
            <a:lvl2pPr marL="414726" indent="0" algn="ctr">
              <a:buNone/>
              <a:defRPr sz="1800"/>
            </a:lvl2pPr>
            <a:lvl3pPr marL="829452" indent="0" algn="ctr">
              <a:buNone/>
              <a:defRPr sz="1600"/>
            </a:lvl3pPr>
            <a:lvl4pPr marL="1244178" indent="0" algn="ctr">
              <a:buNone/>
              <a:defRPr sz="1500"/>
            </a:lvl4pPr>
            <a:lvl5pPr marL="1658904" indent="0" algn="ctr">
              <a:buNone/>
              <a:defRPr sz="1500"/>
            </a:lvl5pPr>
            <a:lvl6pPr marL="2073631" indent="0" algn="ctr">
              <a:buNone/>
              <a:defRPr sz="1500"/>
            </a:lvl6pPr>
            <a:lvl7pPr marL="2488357" indent="0" algn="ctr">
              <a:buNone/>
              <a:defRPr sz="1500"/>
            </a:lvl7pPr>
            <a:lvl8pPr marL="2903083" indent="0" algn="ctr">
              <a:buNone/>
              <a:defRPr sz="1500"/>
            </a:lvl8pPr>
            <a:lvl9pPr marL="3317809" indent="0" algn="ctr">
              <a:buNone/>
              <a:defRPr sz="15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625A7B-4BBE-4884-AF89-356FD2C4B135}"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246693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25A7B-4BBE-4884-AF89-356FD2C4B135}"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18491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9716" y="345009"/>
            <a:ext cx="2329041" cy="549164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593" y="345009"/>
            <a:ext cx="6852106" cy="549164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25A7B-4BBE-4884-AF89-356FD2C4B135}"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260936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25A7B-4BBE-4884-AF89-356FD2C4B135}"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375798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967" y="1615547"/>
            <a:ext cx="9316164" cy="2695572"/>
          </a:xfrm>
        </p:spPr>
        <p:txBody>
          <a:bodyPr anchor="b"/>
          <a:lstStyle>
            <a:lvl1pPr>
              <a:defRPr sz="5400"/>
            </a:lvl1pPr>
          </a:lstStyle>
          <a:p>
            <a:r>
              <a:rPr lang="en-US" smtClean="0"/>
              <a:t>Click to edit Master title style</a:t>
            </a:r>
            <a:endParaRPr lang="en-US"/>
          </a:p>
        </p:txBody>
      </p:sp>
      <p:sp>
        <p:nvSpPr>
          <p:cNvPr id="3" name="Text Placeholder 2"/>
          <p:cNvSpPr>
            <a:spLocks noGrp="1"/>
          </p:cNvSpPr>
          <p:nvPr>
            <p:ph type="body" idx="1"/>
          </p:nvPr>
        </p:nvSpPr>
        <p:spPr>
          <a:xfrm>
            <a:off x="736967" y="4336620"/>
            <a:ext cx="9316164" cy="1417538"/>
          </a:xfrm>
        </p:spPr>
        <p:txBody>
          <a:bodyPr/>
          <a:lstStyle>
            <a:lvl1pPr marL="0" indent="0">
              <a:buNone/>
              <a:defRPr sz="2200">
                <a:solidFill>
                  <a:schemeClr val="tx1">
                    <a:tint val="75000"/>
                  </a:schemeClr>
                </a:solidFill>
              </a:defRPr>
            </a:lvl1pPr>
            <a:lvl2pPr marL="414726" indent="0">
              <a:buNone/>
              <a:defRPr sz="1800">
                <a:solidFill>
                  <a:schemeClr val="tx1">
                    <a:tint val="75000"/>
                  </a:schemeClr>
                </a:solidFill>
              </a:defRPr>
            </a:lvl2pPr>
            <a:lvl3pPr marL="829452" indent="0">
              <a:buNone/>
              <a:defRPr sz="1600">
                <a:solidFill>
                  <a:schemeClr val="tx1">
                    <a:tint val="75000"/>
                  </a:schemeClr>
                </a:solidFill>
              </a:defRPr>
            </a:lvl3pPr>
            <a:lvl4pPr marL="1244178" indent="0">
              <a:buNone/>
              <a:defRPr sz="1500">
                <a:solidFill>
                  <a:schemeClr val="tx1">
                    <a:tint val="75000"/>
                  </a:schemeClr>
                </a:solidFill>
              </a:defRPr>
            </a:lvl4pPr>
            <a:lvl5pPr marL="1658904" indent="0">
              <a:buNone/>
              <a:defRPr sz="1500">
                <a:solidFill>
                  <a:schemeClr val="tx1">
                    <a:tint val="75000"/>
                  </a:schemeClr>
                </a:solidFill>
              </a:defRPr>
            </a:lvl5pPr>
            <a:lvl6pPr marL="2073631" indent="0">
              <a:buNone/>
              <a:defRPr sz="1500">
                <a:solidFill>
                  <a:schemeClr val="tx1">
                    <a:tint val="75000"/>
                  </a:schemeClr>
                </a:solidFill>
              </a:defRPr>
            </a:lvl6pPr>
            <a:lvl7pPr marL="2488357" indent="0">
              <a:buNone/>
              <a:defRPr sz="1500">
                <a:solidFill>
                  <a:schemeClr val="tx1">
                    <a:tint val="75000"/>
                  </a:schemeClr>
                </a:solidFill>
              </a:defRPr>
            </a:lvl7pPr>
            <a:lvl8pPr marL="2903083" indent="0">
              <a:buNone/>
              <a:defRPr sz="1500">
                <a:solidFill>
                  <a:schemeClr val="tx1">
                    <a:tint val="75000"/>
                  </a:schemeClr>
                </a:solidFill>
              </a:defRPr>
            </a:lvl8pPr>
            <a:lvl9pPr marL="331780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625A7B-4BBE-4884-AF89-356FD2C4B135}" type="datetimeFigureOut">
              <a:rPr lang="en-US" smtClean="0"/>
              <a:pPr/>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73191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593" y="1725046"/>
            <a:ext cx="4590574" cy="4111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68183" y="1725046"/>
            <a:ext cx="4590574" cy="4111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625A7B-4BBE-4884-AF89-356FD2C4B135}" type="datetimeFigureOut">
              <a:rPr lang="en-US" smtClean="0"/>
              <a:pPr/>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388488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4000" y="345012"/>
            <a:ext cx="9316164" cy="125253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44001" y="1588543"/>
            <a:ext cx="4569477" cy="778521"/>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744001" y="2367064"/>
            <a:ext cx="4569477" cy="3481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68183" y="1588543"/>
            <a:ext cx="4591981" cy="778521"/>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5468183" y="2367064"/>
            <a:ext cx="4591981" cy="3481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625A7B-4BBE-4884-AF89-356FD2C4B135}" type="datetimeFigureOut">
              <a:rPr lang="en-US" smtClean="0"/>
              <a:pPr/>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264031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625A7B-4BBE-4884-AF89-356FD2C4B135}" type="datetimeFigureOut">
              <a:rPr lang="en-US" smtClean="0"/>
              <a:pPr/>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151788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25A7B-4BBE-4884-AF89-356FD2C4B135}" type="datetimeFigureOut">
              <a:rPr lang="en-US" smtClean="0"/>
              <a:pPr/>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414724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4000" y="432012"/>
            <a:ext cx="3483716" cy="1512041"/>
          </a:xfrm>
        </p:spPr>
        <p:txBody>
          <a:bodyPr anchor="b"/>
          <a:lstStyle>
            <a:lvl1pPr>
              <a:defRPr sz="2900"/>
            </a:lvl1pPr>
          </a:lstStyle>
          <a:p>
            <a:r>
              <a:rPr lang="en-US" smtClean="0"/>
              <a:t>Click to edit Master title style</a:t>
            </a:r>
            <a:endParaRPr lang="en-US"/>
          </a:p>
        </p:txBody>
      </p:sp>
      <p:sp>
        <p:nvSpPr>
          <p:cNvPr id="3" name="Content Placeholder 2"/>
          <p:cNvSpPr>
            <a:spLocks noGrp="1"/>
          </p:cNvSpPr>
          <p:nvPr>
            <p:ph idx="1"/>
          </p:nvPr>
        </p:nvSpPr>
        <p:spPr>
          <a:xfrm>
            <a:off x="4591982" y="933028"/>
            <a:ext cx="5468183" cy="460512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44000" y="1944052"/>
            <a:ext cx="3483716" cy="3601598"/>
          </a:xfrm>
        </p:spPr>
        <p:txBody>
          <a:bodyPr/>
          <a:lstStyle>
            <a:lvl1pPr marL="0" indent="0">
              <a:buNone/>
              <a:defRPr sz="1500"/>
            </a:lvl1pPr>
            <a:lvl2pPr marL="414726" indent="0">
              <a:buNone/>
              <a:defRPr sz="1300"/>
            </a:lvl2pPr>
            <a:lvl3pPr marL="829452" indent="0">
              <a:buNone/>
              <a:defRPr sz="1100"/>
            </a:lvl3pPr>
            <a:lvl4pPr marL="1244178" indent="0">
              <a:buNone/>
              <a:defRPr sz="900"/>
            </a:lvl4pPr>
            <a:lvl5pPr marL="1658904" indent="0">
              <a:buNone/>
              <a:defRPr sz="900"/>
            </a:lvl5pPr>
            <a:lvl6pPr marL="2073631" indent="0">
              <a:buNone/>
              <a:defRPr sz="900"/>
            </a:lvl6pPr>
            <a:lvl7pPr marL="2488357" indent="0">
              <a:buNone/>
              <a:defRPr sz="900"/>
            </a:lvl7pPr>
            <a:lvl8pPr marL="2903083" indent="0">
              <a:buNone/>
              <a:defRPr sz="900"/>
            </a:lvl8pPr>
            <a:lvl9pPr marL="33178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25A7B-4BBE-4884-AF89-356FD2C4B135}" type="datetimeFigureOut">
              <a:rPr lang="en-US" smtClean="0"/>
              <a:pPr/>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44619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4000" y="432012"/>
            <a:ext cx="3483716" cy="1512041"/>
          </a:xfrm>
        </p:spPr>
        <p:txBody>
          <a:bodyPr anchor="b"/>
          <a:lstStyle>
            <a:lvl1pPr>
              <a:defRPr sz="2900"/>
            </a:lvl1pPr>
          </a:lstStyle>
          <a:p>
            <a:r>
              <a:rPr lang="en-US" smtClean="0"/>
              <a:t>Click to edit Master title style</a:t>
            </a:r>
            <a:endParaRPr lang="en-US"/>
          </a:p>
        </p:txBody>
      </p:sp>
      <p:sp>
        <p:nvSpPr>
          <p:cNvPr id="3" name="Picture Placeholder 2"/>
          <p:cNvSpPr>
            <a:spLocks noGrp="1"/>
          </p:cNvSpPr>
          <p:nvPr>
            <p:ph type="pic" idx="1"/>
          </p:nvPr>
        </p:nvSpPr>
        <p:spPr>
          <a:xfrm>
            <a:off x="4591982" y="933028"/>
            <a:ext cx="5468183" cy="4605124"/>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endParaRPr lang="en-US"/>
          </a:p>
        </p:txBody>
      </p:sp>
      <p:sp>
        <p:nvSpPr>
          <p:cNvPr id="4" name="Text Placeholder 3"/>
          <p:cNvSpPr>
            <a:spLocks noGrp="1"/>
          </p:cNvSpPr>
          <p:nvPr>
            <p:ph type="body" sz="half" idx="2"/>
          </p:nvPr>
        </p:nvSpPr>
        <p:spPr>
          <a:xfrm>
            <a:off x="744000" y="1944052"/>
            <a:ext cx="3483716" cy="3601598"/>
          </a:xfrm>
        </p:spPr>
        <p:txBody>
          <a:bodyPr/>
          <a:lstStyle>
            <a:lvl1pPr marL="0" indent="0">
              <a:buNone/>
              <a:defRPr sz="1500"/>
            </a:lvl1pPr>
            <a:lvl2pPr marL="414726" indent="0">
              <a:buNone/>
              <a:defRPr sz="1300"/>
            </a:lvl2pPr>
            <a:lvl3pPr marL="829452" indent="0">
              <a:buNone/>
              <a:defRPr sz="1100"/>
            </a:lvl3pPr>
            <a:lvl4pPr marL="1244178" indent="0">
              <a:buNone/>
              <a:defRPr sz="900"/>
            </a:lvl4pPr>
            <a:lvl5pPr marL="1658904" indent="0">
              <a:buNone/>
              <a:defRPr sz="900"/>
            </a:lvl5pPr>
            <a:lvl6pPr marL="2073631" indent="0">
              <a:buNone/>
              <a:defRPr sz="900"/>
            </a:lvl6pPr>
            <a:lvl7pPr marL="2488357" indent="0">
              <a:buNone/>
              <a:defRPr sz="900"/>
            </a:lvl7pPr>
            <a:lvl8pPr marL="2903083" indent="0">
              <a:buNone/>
              <a:defRPr sz="900"/>
            </a:lvl8pPr>
            <a:lvl9pPr marL="33178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25A7B-4BBE-4884-AF89-356FD2C4B135}" type="datetimeFigureOut">
              <a:rPr lang="en-US" smtClean="0"/>
              <a:pPr/>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365776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593" y="345012"/>
            <a:ext cx="9316164" cy="1252534"/>
          </a:xfrm>
          <a:prstGeom prst="rect">
            <a:avLst/>
          </a:prstGeom>
        </p:spPr>
        <p:txBody>
          <a:bodyPr vert="horz" lIns="82945" tIns="41473" rIns="82945" bIns="4147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42593" y="1725046"/>
            <a:ext cx="9316164" cy="4111612"/>
          </a:xfrm>
          <a:prstGeom prst="rect">
            <a:avLst/>
          </a:prstGeom>
        </p:spPr>
        <p:txBody>
          <a:bodyPr vert="horz" lIns="82945" tIns="41473" rIns="82945" bIns="414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42593" y="6006165"/>
            <a:ext cx="2430304" cy="345009"/>
          </a:xfrm>
          <a:prstGeom prst="rect">
            <a:avLst/>
          </a:prstGeom>
        </p:spPr>
        <p:txBody>
          <a:bodyPr vert="horz" lIns="82945" tIns="41473" rIns="82945" bIns="41473" rtlCol="0" anchor="ctr"/>
          <a:lstStyle>
            <a:lvl1pPr algn="l">
              <a:defRPr sz="1100">
                <a:solidFill>
                  <a:schemeClr val="tx1">
                    <a:tint val="75000"/>
                  </a:schemeClr>
                </a:solidFill>
              </a:defRPr>
            </a:lvl1pPr>
          </a:lstStyle>
          <a:p>
            <a:fld id="{73625A7B-4BBE-4884-AF89-356FD2C4B135}" type="datetimeFigureOut">
              <a:rPr lang="en-US" smtClean="0"/>
              <a:pPr/>
              <a:t>12/9/2016</a:t>
            </a:fld>
            <a:endParaRPr lang="en-US"/>
          </a:p>
        </p:txBody>
      </p:sp>
      <p:sp>
        <p:nvSpPr>
          <p:cNvPr id="5" name="Footer Placeholder 4"/>
          <p:cNvSpPr>
            <a:spLocks noGrp="1"/>
          </p:cNvSpPr>
          <p:nvPr>
            <p:ph type="ftr" sz="quarter" idx="3"/>
          </p:nvPr>
        </p:nvSpPr>
        <p:spPr>
          <a:xfrm>
            <a:off x="3577947" y="6006165"/>
            <a:ext cx="3645456" cy="345009"/>
          </a:xfrm>
          <a:prstGeom prst="rect">
            <a:avLst/>
          </a:prstGeom>
        </p:spPr>
        <p:txBody>
          <a:bodyPr vert="horz" lIns="82945" tIns="41473" rIns="82945" bIns="41473"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28453" y="6006165"/>
            <a:ext cx="2430304" cy="345009"/>
          </a:xfrm>
          <a:prstGeom prst="rect">
            <a:avLst/>
          </a:prstGeom>
        </p:spPr>
        <p:txBody>
          <a:bodyPr vert="horz" lIns="82945" tIns="41473" rIns="82945" bIns="41473" rtlCol="0" anchor="ctr"/>
          <a:lstStyle>
            <a:lvl1pPr algn="r">
              <a:defRPr sz="1100">
                <a:solidFill>
                  <a:schemeClr val="tx1">
                    <a:tint val="75000"/>
                  </a:schemeClr>
                </a:solidFill>
              </a:defRPr>
            </a:lvl1pPr>
          </a:lstStyle>
          <a:p>
            <a:fld id="{37C1687F-BF81-4ED8-B3D6-EB6882C9CC1A}" type="slidenum">
              <a:rPr lang="en-US" smtClean="0"/>
              <a:pPr/>
              <a:t>‹#›</a:t>
            </a:fld>
            <a:endParaRPr lang="en-US"/>
          </a:p>
        </p:txBody>
      </p:sp>
    </p:spTree>
    <p:extLst>
      <p:ext uri="{BB962C8B-B14F-4D97-AF65-F5344CB8AC3E}">
        <p14:creationId xmlns="" xmlns:p14="http://schemas.microsoft.com/office/powerpoint/2010/main" val="316031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829452"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07363" indent="-207363" algn="l" defTabSz="829452" rtl="0" eaLnBrk="1" latinLnBrk="0" hangingPunct="1">
        <a:lnSpc>
          <a:spcPct val="90000"/>
        </a:lnSpc>
        <a:spcBef>
          <a:spcPts val="907"/>
        </a:spcBef>
        <a:buFont typeface="Arial" panose="020B0604020202020204" pitchFamily="34" charset="0"/>
        <a:buChar char="•"/>
        <a:defRPr sz="2500" kern="1200">
          <a:solidFill>
            <a:schemeClr val="tx1"/>
          </a:solidFill>
          <a:latin typeface="+mn-lt"/>
          <a:ea typeface="+mn-ea"/>
          <a:cs typeface="+mn-cs"/>
        </a:defRPr>
      </a:lvl1pPr>
      <a:lvl2pPr marL="622089" indent="-207363" algn="l" defTabSz="829452" rtl="0" eaLnBrk="1" latinLnBrk="0" hangingPunct="1">
        <a:lnSpc>
          <a:spcPct val="90000"/>
        </a:lnSpc>
        <a:spcBef>
          <a:spcPts val="454"/>
        </a:spcBef>
        <a:buFont typeface="Arial" panose="020B0604020202020204" pitchFamily="34" charset="0"/>
        <a:buChar char="•"/>
        <a:defRPr sz="2200" kern="1200">
          <a:solidFill>
            <a:schemeClr val="tx1"/>
          </a:solidFill>
          <a:latin typeface="+mn-lt"/>
          <a:ea typeface="+mn-ea"/>
          <a:cs typeface="+mn-cs"/>
        </a:defRPr>
      </a:lvl2pPr>
      <a:lvl3pPr marL="1036815" indent="-207363" algn="l" defTabSz="829452" rtl="0" eaLnBrk="1" latinLnBrk="0" hangingPunct="1">
        <a:lnSpc>
          <a:spcPct val="90000"/>
        </a:lnSpc>
        <a:spcBef>
          <a:spcPts val="454"/>
        </a:spcBef>
        <a:buFont typeface="Arial" panose="020B0604020202020204" pitchFamily="34" charset="0"/>
        <a:buChar char="•"/>
        <a:defRPr sz="1800" kern="1200">
          <a:solidFill>
            <a:schemeClr val="tx1"/>
          </a:solidFill>
          <a:latin typeface="+mn-lt"/>
          <a:ea typeface="+mn-ea"/>
          <a:cs typeface="+mn-cs"/>
        </a:defRPr>
      </a:lvl3pPr>
      <a:lvl4pPr marL="1451541" indent="-207363" algn="l" defTabSz="829452"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4pPr>
      <a:lvl5pPr marL="1866268" indent="-207363" algn="l" defTabSz="829452"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0"/>
            <a:ext cx="6069330" cy="64801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 name="TextBox 3"/>
          <p:cNvSpPr txBox="1"/>
          <p:nvPr/>
        </p:nvSpPr>
        <p:spPr>
          <a:xfrm>
            <a:off x="745805" y="2506210"/>
            <a:ext cx="4876997" cy="1145585"/>
          </a:xfrm>
          <a:prstGeom prst="rect">
            <a:avLst/>
          </a:prstGeom>
          <a:noFill/>
        </p:spPr>
        <p:txBody>
          <a:bodyPr wrap="square" lIns="82945" tIns="41473" rIns="82945" bIns="41473" rtlCol="0">
            <a:spAutoFit/>
          </a:bodyPr>
          <a:lstStyle/>
          <a:p>
            <a:pPr algn="r"/>
            <a:r>
              <a:rPr lang="en-GB" sz="2500" dirty="0" smtClean="0">
                <a:solidFill>
                  <a:schemeClr val="bg1"/>
                </a:solidFill>
                <a:latin typeface="Arial" pitchFamily="34" charset="0"/>
                <a:cs typeface="Arial" pitchFamily="34" charset="0"/>
              </a:rPr>
              <a:t>Our Point of View on</a:t>
            </a:r>
            <a:br>
              <a:rPr lang="en-GB" sz="2500" dirty="0" smtClean="0">
                <a:solidFill>
                  <a:schemeClr val="bg1"/>
                </a:solidFill>
                <a:latin typeface="Arial" pitchFamily="34" charset="0"/>
                <a:cs typeface="Arial" pitchFamily="34" charset="0"/>
              </a:rPr>
            </a:br>
            <a:r>
              <a:rPr lang="en-GB" sz="4400" dirty="0" smtClean="0">
                <a:solidFill>
                  <a:schemeClr val="bg1"/>
                </a:solidFill>
                <a:latin typeface="Arial" pitchFamily="34" charset="0"/>
                <a:cs typeface="Arial" pitchFamily="34" charset="0"/>
              </a:rPr>
              <a:t>Social Learning</a:t>
            </a:r>
          </a:p>
        </p:txBody>
      </p:sp>
      <p:sp>
        <p:nvSpPr>
          <p:cNvPr id="5" name="TextBox 4"/>
          <p:cNvSpPr txBox="1"/>
          <p:nvPr/>
        </p:nvSpPr>
        <p:spPr>
          <a:xfrm>
            <a:off x="4037631" y="3825735"/>
            <a:ext cx="1585171" cy="360755"/>
          </a:xfrm>
          <a:prstGeom prst="rect">
            <a:avLst/>
          </a:prstGeom>
          <a:noFill/>
        </p:spPr>
        <p:txBody>
          <a:bodyPr wrap="square" lIns="82945" tIns="41473" rIns="82945" bIns="41473" rtlCol="0">
            <a:spAutoFit/>
          </a:bodyPr>
          <a:lstStyle/>
          <a:p>
            <a:pPr algn="r"/>
            <a:r>
              <a:rPr lang="en-GB" sz="1800" dirty="0" smtClean="0">
                <a:solidFill>
                  <a:schemeClr val="bg1"/>
                </a:solidFill>
                <a:latin typeface="Arial" pitchFamily="34" charset="0"/>
                <a:cs typeface="Arial" pitchFamily="34" charset="0"/>
              </a:rPr>
              <a:t>July 2016</a:t>
            </a:r>
            <a:endParaRPr lang="en-GB" sz="18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12754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5" name="TextBox 4"/>
          <p:cNvSpPr txBox="1"/>
          <p:nvPr/>
        </p:nvSpPr>
        <p:spPr>
          <a:xfrm>
            <a:off x="448651" y="140237"/>
            <a:ext cx="9966937" cy="1007086"/>
          </a:xfrm>
          <a:prstGeom prst="rect">
            <a:avLst/>
          </a:prstGeom>
          <a:noFill/>
        </p:spPr>
        <p:txBody>
          <a:bodyPr wrap="square" lIns="82945" tIns="41473" rIns="82945" bIns="41473" rtlCol="0">
            <a:spAutoFit/>
          </a:bodyPr>
          <a:lstStyle/>
          <a:p>
            <a:r>
              <a:rPr lang="en-GB" sz="3000" dirty="0" smtClean="0">
                <a:solidFill>
                  <a:schemeClr val="bg1"/>
                </a:solidFill>
                <a:latin typeface="Arial" pitchFamily="34" charset="0"/>
                <a:cs typeface="Arial" pitchFamily="34" charset="0"/>
              </a:rPr>
              <a:t>The evolution of Social Technologies, 3 stages of enterprise usage – McKinsey, </a:t>
            </a:r>
            <a:r>
              <a:rPr lang="en-GB" sz="1800" dirty="0" smtClean="0">
                <a:solidFill>
                  <a:schemeClr val="bg1"/>
                </a:solidFill>
                <a:latin typeface="Arial" pitchFamily="34" charset="0"/>
                <a:cs typeface="Arial" pitchFamily="34" charset="0"/>
              </a:rPr>
              <a:t>June 2016</a:t>
            </a:r>
            <a:endParaRPr lang="en-GB" sz="3000" dirty="0" smtClean="0">
              <a:solidFill>
                <a:schemeClr val="bg1"/>
              </a:solidFill>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l="24065" t="2013" r="32444" b="32690"/>
          <a:stretch>
            <a:fillRect/>
          </a:stretch>
        </p:blipFill>
        <p:spPr bwMode="auto">
          <a:xfrm>
            <a:off x="771893" y="1501614"/>
            <a:ext cx="5450774" cy="4603533"/>
          </a:xfrm>
          <a:prstGeom prst="rect">
            <a:avLst/>
          </a:prstGeom>
          <a:noFill/>
          <a:ln w="9525">
            <a:noFill/>
            <a:miter lim="800000"/>
            <a:headEnd/>
            <a:tailEnd/>
          </a:ln>
        </p:spPr>
      </p:pic>
      <p:sp>
        <p:nvSpPr>
          <p:cNvPr id="6" name="Rectangle 5"/>
          <p:cNvSpPr/>
          <p:nvPr/>
        </p:nvSpPr>
        <p:spPr>
          <a:xfrm>
            <a:off x="6457702" y="1497585"/>
            <a:ext cx="3303811" cy="3875563"/>
          </a:xfrm>
          <a:prstGeom prst="rect">
            <a:avLst/>
          </a:prstGeom>
        </p:spPr>
        <p:txBody>
          <a:bodyPr wrap="square" lIns="82945" tIns="41473" rIns="82945" bIns="41473">
            <a:spAutoFit/>
          </a:bodyPr>
          <a:lstStyle/>
          <a:p>
            <a:pPr>
              <a:lnSpc>
                <a:spcPct val="110000"/>
              </a:lnSpc>
            </a:pPr>
            <a:r>
              <a:rPr lang="en-GB" sz="1400" b="1" dirty="0" smtClean="0">
                <a:solidFill>
                  <a:schemeClr val="tx1">
                    <a:lumMod val="65000"/>
                    <a:lumOff val="35000"/>
                  </a:schemeClr>
                </a:solidFill>
                <a:latin typeface="Arial" pitchFamily="34" charset="0"/>
                <a:cs typeface="Arial" pitchFamily="34" charset="0"/>
              </a:rPr>
              <a:t>Tryouts</a:t>
            </a:r>
            <a:endParaRPr lang="en-GB" sz="1200" b="1" dirty="0" smtClean="0">
              <a:solidFill>
                <a:schemeClr val="tx1">
                  <a:lumMod val="65000"/>
                  <a:lumOff val="35000"/>
                </a:schemeClr>
              </a:solidFill>
              <a:latin typeface="Arial" pitchFamily="34" charset="0"/>
              <a:cs typeface="Arial" pitchFamily="34" charset="0"/>
            </a:endParaRPr>
          </a:p>
          <a:p>
            <a:pPr>
              <a:lnSpc>
                <a:spcPct val="110000"/>
              </a:lnSpc>
            </a:pPr>
            <a:r>
              <a:rPr lang="en-GB" sz="1200" dirty="0" smtClean="0">
                <a:solidFill>
                  <a:schemeClr val="tx1">
                    <a:lumMod val="65000"/>
                    <a:lumOff val="35000"/>
                  </a:schemeClr>
                </a:solidFill>
                <a:latin typeface="Arial" pitchFamily="34" charset="0"/>
                <a:cs typeface="Arial" pitchFamily="34" charset="0"/>
              </a:rPr>
              <a:t>Marketers used </a:t>
            </a:r>
            <a:r>
              <a:rPr lang="en-GB" sz="1200" dirty="0" err="1" smtClean="0">
                <a:solidFill>
                  <a:schemeClr val="tx1">
                    <a:lumMod val="65000"/>
                    <a:lumOff val="35000"/>
                  </a:schemeClr>
                </a:solidFill>
                <a:latin typeface="Arial" pitchFamily="34" charset="0"/>
                <a:cs typeface="Arial" pitchFamily="34" charset="0"/>
              </a:rPr>
              <a:t>Facebook</a:t>
            </a:r>
            <a:r>
              <a:rPr lang="en-GB" sz="1200" dirty="0" smtClean="0">
                <a:solidFill>
                  <a:schemeClr val="tx1">
                    <a:lumMod val="65000"/>
                    <a:lumOff val="35000"/>
                  </a:schemeClr>
                </a:solidFill>
                <a:latin typeface="Arial" pitchFamily="34" charset="0"/>
                <a:cs typeface="Arial" pitchFamily="34" charset="0"/>
              </a:rPr>
              <a:t> or YouTube to acquire new customers or for interactions with existing customers, for example, to build relationships with social influencers.</a:t>
            </a:r>
          </a:p>
          <a:p>
            <a:pPr>
              <a:lnSpc>
                <a:spcPct val="110000"/>
              </a:lnSpc>
            </a:pPr>
            <a:endParaRPr lang="en-GB" sz="1200" i="1" dirty="0" smtClean="0">
              <a:solidFill>
                <a:schemeClr val="tx1">
                  <a:lumMod val="65000"/>
                  <a:lumOff val="35000"/>
                </a:schemeClr>
              </a:solidFill>
              <a:latin typeface="Arial" pitchFamily="34" charset="0"/>
              <a:cs typeface="Arial" pitchFamily="34" charset="0"/>
            </a:endParaRPr>
          </a:p>
          <a:p>
            <a:pPr>
              <a:lnSpc>
                <a:spcPct val="110000"/>
              </a:lnSpc>
            </a:pPr>
            <a:r>
              <a:rPr lang="en-GB" sz="1400" b="1" dirty="0" smtClean="0">
                <a:solidFill>
                  <a:schemeClr val="tx1">
                    <a:lumMod val="65000"/>
                    <a:lumOff val="35000"/>
                  </a:schemeClr>
                </a:solidFill>
                <a:latin typeface="Arial" pitchFamily="34" charset="0"/>
                <a:cs typeface="Arial" pitchFamily="34" charset="0"/>
              </a:rPr>
              <a:t>Collaboration and knowledge work</a:t>
            </a:r>
            <a:endParaRPr lang="en-GB" b="1" dirty="0" smtClean="0">
              <a:solidFill>
                <a:schemeClr val="tx1">
                  <a:lumMod val="65000"/>
                  <a:lumOff val="35000"/>
                </a:schemeClr>
              </a:solidFill>
              <a:latin typeface="Arial" pitchFamily="34" charset="0"/>
              <a:cs typeface="Arial" pitchFamily="34" charset="0"/>
            </a:endParaRPr>
          </a:p>
          <a:p>
            <a:pPr>
              <a:lnSpc>
                <a:spcPct val="110000"/>
              </a:lnSpc>
            </a:pPr>
            <a:r>
              <a:rPr lang="en-GB" sz="1200" dirty="0" smtClean="0">
                <a:solidFill>
                  <a:schemeClr val="tx1">
                    <a:lumMod val="65000"/>
                    <a:lumOff val="35000"/>
                  </a:schemeClr>
                </a:solidFill>
                <a:latin typeface="Arial" pitchFamily="34" charset="0"/>
                <a:cs typeface="Arial" pitchFamily="34" charset="0"/>
              </a:rPr>
              <a:t>Companies adopted social technologies such as Chatter, Connections, and Yammer to foster more collaboration, gather insights, or manage knowledge systematically. </a:t>
            </a:r>
          </a:p>
          <a:p>
            <a:pPr>
              <a:lnSpc>
                <a:spcPct val="110000"/>
              </a:lnSpc>
            </a:pPr>
            <a:endParaRPr lang="en-GB" sz="1200" dirty="0" smtClean="0">
              <a:solidFill>
                <a:schemeClr val="tx1">
                  <a:lumMod val="65000"/>
                  <a:lumOff val="35000"/>
                </a:schemeClr>
              </a:solidFill>
              <a:latin typeface="Arial" pitchFamily="34" charset="0"/>
              <a:cs typeface="Arial" pitchFamily="34" charset="0"/>
            </a:endParaRPr>
          </a:p>
          <a:p>
            <a:pPr>
              <a:lnSpc>
                <a:spcPct val="110000"/>
              </a:lnSpc>
            </a:pPr>
            <a:r>
              <a:rPr lang="en-GB" sz="1400" b="1" dirty="0" smtClean="0">
                <a:solidFill>
                  <a:schemeClr val="tx1">
                    <a:lumMod val="65000"/>
                    <a:lumOff val="35000"/>
                  </a:schemeClr>
                </a:solidFill>
                <a:latin typeface="Arial" pitchFamily="34" charset="0"/>
                <a:cs typeface="Arial" pitchFamily="34" charset="0"/>
              </a:rPr>
              <a:t>Strategic Insights</a:t>
            </a:r>
          </a:p>
          <a:p>
            <a:pPr>
              <a:lnSpc>
                <a:spcPct val="110000"/>
              </a:lnSpc>
            </a:pPr>
            <a:r>
              <a:rPr lang="en-GB" sz="1200" dirty="0" smtClean="0">
                <a:solidFill>
                  <a:schemeClr val="tx1">
                    <a:lumMod val="65000"/>
                    <a:lumOff val="35000"/>
                  </a:schemeClr>
                </a:solidFill>
                <a:latin typeface="Arial" pitchFamily="34" charset="0"/>
                <a:cs typeface="Arial" pitchFamily="34" charset="0"/>
              </a:rPr>
              <a:t>Technology usage has matured at many companies that have forged internal and external networks, encouraging a range of stakeholders to participate in strategy development</a:t>
            </a:r>
            <a:r>
              <a:rPr lang="en-GB" sz="1400" b="1" dirty="0" smtClean="0">
                <a:solidFill>
                  <a:schemeClr val="tx1">
                    <a:lumMod val="65000"/>
                    <a:lumOff val="35000"/>
                  </a:schemeClr>
                </a:solidFill>
                <a:latin typeface="Arial" pitchFamily="34" charset="0"/>
                <a:cs typeface="Arial" pitchFamily="34" charset="0"/>
              </a:rPr>
              <a:t>.</a:t>
            </a:r>
          </a:p>
        </p:txBody>
      </p:sp>
    </p:spTree>
    <p:extLst>
      <p:ext uri="{BB962C8B-B14F-4D97-AF65-F5344CB8AC3E}">
        <p14:creationId xmlns="" xmlns:p14="http://schemas.microsoft.com/office/powerpoint/2010/main" val="1514539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12754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5" name="TextBox 4"/>
          <p:cNvSpPr txBox="1"/>
          <p:nvPr/>
        </p:nvSpPr>
        <p:spPr>
          <a:xfrm>
            <a:off x="448651" y="142721"/>
            <a:ext cx="9966937" cy="1007086"/>
          </a:xfrm>
          <a:prstGeom prst="rect">
            <a:avLst/>
          </a:prstGeom>
          <a:noFill/>
        </p:spPr>
        <p:txBody>
          <a:bodyPr wrap="square" lIns="82945" tIns="41473" rIns="82945" bIns="41473" rtlCol="0">
            <a:spAutoFit/>
          </a:bodyPr>
          <a:lstStyle/>
          <a:p>
            <a:r>
              <a:rPr lang="en-GB" sz="3000" dirty="0" smtClean="0">
                <a:solidFill>
                  <a:schemeClr val="bg1"/>
                </a:solidFill>
                <a:latin typeface="Arial" pitchFamily="34" charset="0"/>
                <a:cs typeface="Arial" pitchFamily="34" charset="0"/>
              </a:rPr>
              <a:t>Definitions of Social Learning – Social Learning, Informal Learning and Peer-to-peer Learning</a:t>
            </a:r>
            <a:endParaRPr lang="en-GB" sz="3000" dirty="0">
              <a:solidFill>
                <a:schemeClr val="bg1"/>
              </a:solidFill>
              <a:latin typeface="Arial" pitchFamily="34" charset="0"/>
              <a:cs typeface="Arial" pitchFamily="34" charset="0"/>
            </a:endParaRPr>
          </a:p>
        </p:txBody>
      </p:sp>
      <p:graphicFrame>
        <p:nvGraphicFramePr>
          <p:cNvPr id="13" name="Table 12"/>
          <p:cNvGraphicFramePr>
            <a:graphicFrameLocks noGrp="1"/>
          </p:cNvGraphicFramePr>
          <p:nvPr/>
        </p:nvGraphicFramePr>
        <p:xfrm>
          <a:off x="696773" y="1506596"/>
          <a:ext cx="9361628" cy="4566920"/>
        </p:xfrm>
        <a:graphic>
          <a:graphicData uri="http://schemas.openxmlformats.org/drawingml/2006/table">
            <a:tbl>
              <a:tblPr firstRow="1" bandRow="1">
                <a:tableStyleId>{F5AB1C69-6EDB-4FF4-983F-18BD219EF322}</a:tableStyleId>
              </a:tblPr>
              <a:tblGrid>
                <a:gridCol w="1950735"/>
                <a:gridCol w="2156789"/>
                <a:gridCol w="1716419"/>
                <a:gridCol w="1879006"/>
                <a:gridCol w="1658679"/>
              </a:tblGrid>
              <a:tr h="370840">
                <a:tc>
                  <a:txBody>
                    <a:bodyPr/>
                    <a:lstStyle/>
                    <a:p>
                      <a:pPr algn="ctr"/>
                      <a:r>
                        <a:rPr lang="en-GB" dirty="0" smtClean="0">
                          <a:latin typeface="Arial" pitchFamily="34" charset="0"/>
                          <a:cs typeface="Arial" pitchFamily="34" charset="0"/>
                        </a:rPr>
                        <a:t>Social Learning</a:t>
                      </a:r>
                      <a:endParaRPr lang="en-GB" dirty="0">
                        <a:latin typeface="Arial" pitchFamily="34" charset="0"/>
                        <a:cs typeface="Arial" pitchFamily="34" charset="0"/>
                      </a:endParaRPr>
                    </a:p>
                  </a:txBody>
                  <a:tcPr>
                    <a:solidFill>
                      <a:schemeClr val="bg2">
                        <a:lumMod val="50000"/>
                      </a:schemeClr>
                    </a:solidFill>
                  </a:tcPr>
                </a:tc>
                <a:tc>
                  <a:txBody>
                    <a:bodyPr/>
                    <a:lstStyle/>
                    <a:p>
                      <a:pPr algn="ctr"/>
                      <a:r>
                        <a:rPr lang="en-GB" dirty="0" smtClean="0">
                          <a:latin typeface="Arial" pitchFamily="34" charset="0"/>
                          <a:cs typeface="Arial" pitchFamily="34" charset="0"/>
                        </a:rPr>
                        <a:t>Informal Learning</a:t>
                      </a:r>
                      <a:endParaRPr lang="en-GB" dirty="0">
                        <a:latin typeface="Arial" pitchFamily="34" charset="0"/>
                        <a:cs typeface="Arial" pitchFamily="34" charset="0"/>
                      </a:endParaRPr>
                    </a:p>
                  </a:txBody>
                  <a:tcPr>
                    <a:solidFill>
                      <a:schemeClr val="bg2">
                        <a:lumMod val="50000"/>
                      </a:schemeClr>
                    </a:solidFill>
                  </a:tcPr>
                </a:tc>
                <a:tc gridSpan="3">
                  <a:txBody>
                    <a:bodyPr/>
                    <a:lstStyle/>
                    <a:p>
                      <a:pPr algn="ctr"/>
                      <a:r>
                        <a:rPr lang="en-GB" dirty="0" smtClean="0">
                          <a:latin typeface="Arial" pitchFamily="34" charset="0"/>
                          <a:cs typeface="Arial" pitchFamily="34" charset="0"/>
                        </a:rPr>
                        <a:t>Peer-to-peer Learning</a:t>
                      </a:r>
                      <a:endParaRPr lang="en-GB" dirty="0">
                        <a:latin typeface="Arial" pitchFamily="34" charset="0"/>
                        <a:cs typeface="Arial" pitchFamily="34" charset="0"/>
                      </a:endParaRPr>
                    </a:p>
                  </a:txBody>
                  <a:tcPr>
                    <a:solidFill>
                      <a:schemeClr val="bg2">
                        <a:lumMod val="50000"/>
                      </a:schemeClr>
                    </a:solidFill>
                  </a:tcPr>
                </a:tc>
                <a:tc hMerge="1">
                  <a:txBody>
                    <a:bodyPr/>
                    <a:lstStyle/>
                    <a:p>
                      <a:endParaRPr lang="en-GB" dirty="0"/>
                    </a:p>
                  </a:txBody>
                  <a:tcPr/>
                </a:tc>
                <a:tc hMerge="1">
                  <a:txBody>
                    <a:bodyPr/>
                    <a:lstStyle/>
                    <a:p>
                      <a:endParaRPr lang="en-GB" dirty="0"/>
                    </a:p>
                  </a:txBody>
                  <a:tcPr/>
                </a:tc>
              </a:tr>
              <a:tr h="370840">
                <a:tc>
                  <a:txBody>
                    <a:bodyPr/>
                    <a:lstStyle/>
                    <a:p>
                      <a:endParaRPr lang="en-GB" sz="1400" dirty="0">
                        <a:solidFill>
                          <a:schemeClr val="tx1">
                            <a:lumMod val="75000"/>
                            <a:lumOff val="25000"/>
                          </a:schemeClr>
                        </a:solidFill>
                        <a:latin typeface="Arial" pitchFamily="34" charset="0"/>
                        <a:cs typeface="Arial" pitchFamily="34" charset="0"/>
                      </a:endParaRPr>
                    </a:p>
                  </a:txBody>
                  <a:tcPr anchor="ctr"/>
                </a:tc>
                <a:tc>
                  <a:txBody>
                    <a:bodyPr/>
                    <a:lstStyle/>
                    <a:p>
                      <a:endParaRPr lang="en-GB" sz="1400" dirty="0">
                        <a:solidFill>
                          <a:schemeClr val="tx1">
                            <a:lumMod val="75000"/>
                            <a:lumOff val="25000"/>
                          </a:schemeClr>
                        </a:solidFill>
                        <a:latin typeface="Arial" pitchFamily="34" charset="0"/>
                        <a:cs typeface="Arial" pitchFamily="34" charset="0"/>
                      </a:endParaRPr>
                    </a:p>
                  </a:txBody>
                  <a:tcPr anchor="ctr"/>
                </a:tc>
                <a:tc>
                  <a:txBody>
                    <a:bodyPr/>
                    <a:lstStyle/>
                    <a:p>
                      <a:pPr algn="ctr"/>
                      <a:r>
                        <a:rPr lang="en-GB" sz="1400" b="1" dirty="0" smtClean="0">
                          <a:solidFill>
                            <a:schemeClr val="tx1">
                              <a:lumMod val="75000"/>
                              <a:lumOff val="25000"/>
                            </a:schemeClr>
                          </a:solidFill>
                          <a:latin typeface="Arial" pitchFamily="34" charset="0"/>
                          <a:cs typeface="Arial" pitchFamily="34" charset="0"/>
                        </a:rPr>
                        <a:t>Peer Tutoring</a:t>
                      </a:r>
                      <a:endParaRPr lang="en-GB" sz="1400" b="1" dirty="0">
                        <a:solidFill>
                          <a:schemeClr val="tx1">
                            <a:lumMod val="75000"/>
                            <a:lumOff val="25000"/>
                          </a:schemeClr>
                        </a:solidFill>
                        <a:latin typeface="Arial" pitchFamily="34" charset="0"/>
                        <a:cs typeface="Arial" pitchFamily="34" charset="0"/>
                      </a:endParaRPr>
                    </a:p>
                  </a:txBody>
                  <a:tcPr anchor="ctr"/>
                </a:tc>
                <a:tc>
                  <a:txBody>
                    <a:bodyPr/>
                    <a:lstStyle/>
                    <a:p>
                      <a:pPr algn="ctr"/>
                      <a:r>
                        <a:rPr lang="en-GB" sz="1400" b="1" dirty="0" smtClean="0">
                          <a:solidFill>
                            <a:schemeClr val="tx1">
                              <a:lumMod val="75000"/>
                              <a:lumOff val="25000"/>
                            </a:schemeClr>
                          </a:solidFill>
                          <a:latin typeface="Arial" pitchFamily="34" charset="0"/>
                          <a:cs typeface="Arial" pitchFamily="34" charset="0"/>
                        </a:rPr>
                        <a:t>Peer Assessment</a:t>
                      </a:r>
                      <a:endParaRPr lang="en-GB" sz="1400" b="1" dirty="0">
                        <a:solidFill>
                          <a:schemeClr val="tx1">
                            <a:lumMod val="75000"/>
                            <a:lumOff val="25000"/>
                          </a:schemeClr>
                        </a:solidFill>
                        <a:latin typeface="Arial" pitchFamily="34" charset="0"/>
                        <a:cs typeface="Arial" pitchFamily="34" charset="0"/>
                      </a:endParaRPr>
                    </a:p>
                  </a:txBody>
                  <a:tcPr anchor="ctr"/>
                </a:tc>
                <a:tc>
                  <a:txBody>
                    <a:bodyPr/>
                    <a:lstStyle/>
                    <a:p>
                      <a:pPr algn="ctr"/>
                      <a:r>
                        <a:rPr lang="en-GB" sz="1400" b="1" dirty="0" smtClean="0">
                          <a:solidFill>
                            <a:schemeClr val="tx1">
                              <a:lumMod val="75000"/>
                              <a:lumOff val="25000"/>
                            </a:schemeClr>
                          </a:solidFill>
                          <a:latin typeface="Arial" pitchFamily="34" charset="0"/>
                          <a:cs typeface="Arial" pitchFamily="34" charset="0"/>
                        </a:rPr>
                        <a:t>Study Groups</a:t>
                      </a:r>
                      <a:endParaRPr lang="en-GB" sz="1400" b="1" dirty="0">
                        <a:solidFill>
                          <a:schemeClr val="tx1">
                            <a:lumMod val="75000"/>
                            <a:lumOff val="25000"/>
                          </a:schemeClr>
                        </a:solidFill>
                        <a:latin typeface="Arial" pitchFamily="34" charset="0"/>
                        <a:cs typeface="Arial" pitchFamily="34" charset="0"/>
                      </a:endParaRPr>
                    </a:p>
                  </a:txBody>
                  <a:tcPr anchor="ctr"/>
                </a:tc>
              </a:tr>
              <a:tr h="1446740">
                <a:tc>
                  <a:txBody>
                    <a:bodyPr/>
                    <a:lstStyle/>
                    <a:p>
                      <a:pPr marL="0" marR="0" indent="0" algn="l" defTabSz="829452" rtl="0" eaLnBrk="1" fontAlgn="auto" latinLnBrk="0" hangingPunct="1">
                        <a:lnSpc>
                          <a:spcPct val="110000"/>
                        </a:lnSpc>
                        <a:spcBef>
                          <a:spcPts val="0"/>
                        </a:spcBef>
                        <a:spcAft>
                          <a:spcPts val="0"/>
                        </a:spcAft>
                        <a:buClrTx/>
                        <a:buSzTx/>
                        <a:buFontTx/>
                        <a:buNone/>
                        <a:tabLst/>
                        <a:defRPr/>
                      </a:pPr>
                      <a:r>
                        <a:rPr lang="en-GB" sz="1400" dirty="0" smtClean="0">
                          <a:solidFill>
                            <a:schemeClr val="tx1">
                              <a:lumMod val="75000"/>
                              <a:lumOff val="25000"/>
                            </a:schemeClr>
                          </a:solidFill>
                          <a:latin typeface="Arial" pitchFamily="34" charset="0"/>
                          <a:cs typeface="Arial" pitchFamily="34" charset="0"/>
                        </a:rPr>
                        <a:t>Learning happening with others, in the form of coaching and mentoring, leveraging networks of contacts,</a:t>
                      </a:r>
                      <a:r>
                        <a:rPr lang="en-GB" sz="1400" baseline="0" dirty="0" smtClean="0">
                          <a:solidFill>
                            <a:schemeClr val="tx1">
                              <a:lumMod val="75000"/>
                              <a:lumOff val="25000"/>
                            </a:schemeClr>
                          </a:solidFill>
                          <a:latin typeface="Arial" pitchFamily="34" charset="0"/>
                          <a:cs typeface="Arial" pitchFamily="34" charset="0"/>
                        </a:rPr>
                        <a:t> </a:t>
                      </a:r>
                      <a:r>
                        <a:rPr lang="en-GB" sz="1400" dirty="0" smtClean="0">
                          <a:solidFill>
                            <a:schemeClr val="tx1">
                              <a:lumMod val="75000"/>
                              <a:lumOff val="25000"/>
                            </a:schemeClr>
                          </a:solidFill>
                          <a:latin typeface="Arial" pitchFamily="34" charset="0"/>
                          <a:cs typeface="Arial" pitchFamily="34" charset="0"/>
                        </a:rPr>
                        <a:t>collaborative exploration and actions. </a:t>
                      </a:r>
                    </a:p>
                  </a:txBody>
                  <a:tcPr/>
                </a:tc>
                <a:tc>
                  <a:txBody>
                    <a:bodyPr/>
                    <a:lstStyle/>
                    <a:p>
                      <a:pPr marL="0" marR="0" indent="0" algn="l" defTabSz="829452" rtl="0" eaLnBrk="1" fontAlgn="auto" latinLnBrk="0" hangingPunct="1">
                        <a:lnSpc>
                          <a:spcPct val="110000"/>
                        </a:lnSpc>
                        <a:spcBef>
                          <a:spcPts val="0"/>
                        </a:spcBef>
                        <a:spcAft>
                          <a:spcPts val="0"/>
                        </a:spcAft>
                        <a:buClrTx/>
                        <a:buSzTx/>
                        <a:buFontTx/>
                        <a:buNone/>
                        <a:tabLst/>
                        <a:defRPr/>
                      </a:pPr>
                      <a:r>
                        <a:rPr lang="en-GB" sz="1400" dirty="0" smtClean="0">
                          <a:solidFill>
                            <a:schemeClr val="tx1">
                              <a:lumMod val="75000"/>
                              <a:lumOff val="25000"/>
                            </a:schemeClr>
                          </a:solidFill>
                          <a:latin typeface="Arial" pitchFamily="34" charset="0"/>
                          <a:cs typeface="Arial" pitchFamily="34" charset="0"/>
                        </a:rPr>
                        <a:t>Informal learning is the unofficial, unscheduled, impromptu way most of us learn to do our jobs.</a:t>
                      </a:r>
                    </a:p>
                    <a:p>
                      <a:endParaRPr lang="en-GB" sz="1400" dirty="0">
                        <a:solidFill>
                          <a:schemeClr val="tx1">
                            <a:lumMod val="75000"/>
                            <a:lumOff val="25000"/>
                          </a:schemeClr>
                        </a:solidFill>
                        <a:latin typeface="Arial" pitchFamily="34" charset="0"/>
                        <a:cs typeface="Arial" pitchFamily="34" charset="0"/>
                      </a:endParaRPr>
                    </a:p>
                  </a:txBody>
                  <a:tcPr/>
                </a:tc>
                <a:tc>
                  <a:txBody>
                    <a:bodyPr/>
                    <a:lstStyle/>
                    <a:p>
                      <a:pPr marL="0" marR="0" indent="0" algn="l" defTabSz="829452" rtl="0" eaLnBrk="1" fontAlgn="auto" latinLnBrk="0" hangingPunct="1">
                        <a:lnSpc>
                          <a:spcPct val="110000"/>
                        </a:lnSpc>
                        <a:spcBef>
                          <a:spcPts val="0"/>
                        </a:spcBef>
                        <a:spcAft>
                          <a:spcPts val="0"/>
                        </a:spcAft>
                        <a:buClrTx/>
                        <a:buSzTx/>
                        <a:buFontTx/>
                        <a:buNone/>
                        <a:tabLst/>
                        <a:defRPr/>
                      </a:pPr>
                      <a:r>
                        <a:rPr lang="en-GB" sz="1400" kern="1200" baseline="0" dirty="0" smtClean="0">
                          <a:solidFill>
                            <a:schemeClr val="tx1">
                              <a:lumMod val="75000"/>
                              <a:lumOff val="25000"/>
                            </a:schemeClr>
                          </a:solidFill>
                          <a:latin typeface="Arial" pitchFamily="34" charset="0"/>
                          <a:ea typeface="+mn-ea"/>
                          <a:cs typeface="Arial" pitchFamily="34" charset="0"/>
                        </a:rPr>
                        <a:t>Peer Tutoring is where one student leads another through a concept, in which the first student is an ‘expert’ and the second is a novice. </a:t>
                      </a:r>
                    </a:p>
                    <a:p>
                      <a:pPr marL="0" marR="0" indent="0" algn="l" defTabSz="829452" rtl="0" eaLnBrk="1" fontAlgn="auto" latinLnBrk="0" hangingPunct="1">
                        <a:lnSpc>
                          <a:spcPct val="110000"/>
                        </a:lnSpc>
                        <a:spcBef>
                          <a:spcPts val="0"/>
                        </a:spcBef>
                        <a:spcAft>
                          <a:spcPts val="0"/>
                        </a:spcAft>
                        <a:buClrTx/>
                        <a:buSzTx/>
                        <a:buFontTx/>
                        <a:buNone/>
                        <a:tabLst/>
                        <a:defRPr/>
                      </a:pPr>
                      <a:endParaRPr lang="en-GB" sz="1400" kern="1200" baseline="0" dirty="0" smtClean="0">
                        <a:solidFill>
                          <a:schemeClr val="tx1">
                            <a:lumMod val="75000"/>
                            <a:lumOff val="25000"/>
                          </a:schemeClr>
                        </a:solidFill>
                        <a:latin typeface="Arial" pitchFamily="34" charset="0"/>
                        <a:ea typeface="+mn-ea"/>
                        <a:cs typeface="Arial" pitchFamily="34" charset="0"/>
                      </a:endParaRPr>
                    </a:p>
                    <a:p>
                      <a:pPr marL="0" marR="0" indent="0" algn="l" defTabSz="829452" rtl="0" eaLnBrk="1" fontAlgn="auto" latinLnBrk="0" hangingPunct="1">
                        <a:lnSpc>
                          <a:spcPct val="110000"/>
                        </a:lnSpc>
                        <a:spcBef>
                          <a:spcPts val="0"/>
                        </a:spcBef>
                        <a:spcAft>
                          <a:spcPts val="0"/>
                        </a:spcAft>
                        <a:buClrTx/>
                        <a:buSzTx/>
                        <a:buFontTx/>
                        <a:buNone/>
                        <a:tabLst/>
                        <a:defRPr/>
                      </a:pPr>
                      <a:r>
                        <a:rPr lang="en-GB" sz="1400" kern="1200" baseline="0" dirty="0" smtClean="0">
                          <a:solidFill>
                            <a:schemeClr val="tx1">
                              <a:lumMod val="75000"/>
                              <a:lumOff val="25000"/>
                            </a:schemeClr>
                          </a:solidFill>
                          <a:latin typeface="Arial" pitchFamily="34" charset="0"/>
                          <a:ea typeface="+mn-ea"/>
                          <a:cs typeface="Arial" pitchFamily="34" charset="0"/>
                        </a:rPr>
                        <a:t>Typically, a higher performing learner is paired with a learner to provide guidance on critical concepts.</a:t>
                      </a:r>
                    </a:p>
                    <a:p>
                      <a:pPr algn="l"/>
                      <a:endParaRPr lang="en-GB" sz="1400" dirty="0">
                        <a:solidFill>
                          <a:schemeClr val="tx1">
                            <a:lumMod val="75000"/>
                            <a:lumOff val="25000"/>
                          </a:schemeClr>
                        </a:solidFill>
                        <a:latin typeface="Arial" pitchFamily="34" charset="0"/>
                        <a:cs typeface="Arial" pitchFamily="34" charset="0"/>
                      </a:endParaRPr>
                    </a:p>
                  </a:txBody>
                  <a:tcPr/>
                </a:tc>
                <a:tc>
                  <a:txBody>
                    <a:bodyPr/>
                    <a:lstStyle/>
                    <a:p>
                      <a:pPr marL="0" marR="0" indent="0" algn="l" defTabSz="829452" rtl="0" eaLnBrk="1" fontAlgn="auto" latinLnBrk="0" hangingPunct="1">
                        <a:lnSpc>
                          <a:spcPct val="110000"/>
                        </a:lnSpc>
                        <a:spcBef>
                          <a:spcPts val="0"/>
                        </a:spcBef>
                        <a:spcAft>
                          <a:spcPts val="0"/>
                        </a:spcAft>
                        <a:buClrTx/>
                        <a:buSzTx/>
                        <a:buFontTx/>
                        <a:buNone/>
                        <a:tabLst/>
                        <a:defRPr/>
                      </a:pPr>
                      <a:r>
                        <a:rPr lang="en-GB" sz="1400" dirty="0" smtClean="0">
                          <a:solidFill>
                            <a:schemeClr val="tx1">
                              <a:lumMod val="75000"/>
                              <a:lumOff val="25000"/>
                            </a:schemeClr>
                          </a:solidFill>
                          <a:latin typeface="Arial" pitchFamily="34" charset="0"/>
                          <a:cs typeface="Arial" pitchFamily="34" charset="0"/>
                        </a:rPr>
                        <a:t>The most widely applicable approach for all MOOCs to date is the use of peer assessment to provide the necessary feedback</a:t>
                      </a:r>
                      <a:r>
                        <a:rPr lang="en-GB" sz="1400" baseline="0" dirty="0" smtClean="0">
                          <a:solidFill>
                            <a:schemeClr val="tx1">
                              <a:lumMod val="75000"/>
                              <a:lumOff val="25000"/>
                            </a:schemeClr>
                          </a:solidFill>
                          <a:latin typeface="Arial" pitchFamily="34" charset="0"/>
                          <a:cs typeface="Arial" pitchFamily="34" charset="0"/>
                        </a:rPr>
                        <a:t> by randomly selected peer </a:t>
                      </a:r>
                      <a:r>
                        <a:rPr lang="en-GB" sz="1400" baseline="0" dirty="0" err="1" smtClean="0">
                          <a:solidFill>
                            <a:schemeClr val="tx1">
                              <a:lumMod val="75000"/>
                              <a:lumOff val="25000"/>
                            </a:schemeClr>
                          </a:solidFill>
                          <a:latin typeface="Arial" pitchFamily="34" charset="0"/>
                          <a:cs typeface="Arial" pitchFamily="34" charset="0"/>
                        </a:rPr>
                        <a:t>raters</a:t>
                      </a:r>
                      <a:r>
                        <a:rPr lang="en-GB" sz="1400" baseline="0" dirty="0" smtClean="0">
                          <a:solidFill>
                            <a:schemeClr val="tx1">
                              <a:lumMod val="75000"/>
                              <a:lumOff val="25000"/>
                            </a:schemeClr>
                          </a:solidFill>
                          <a:latin typeface="Arial" pitchFamily="34" charset="0"/>
                          <a:cs typeface="Arial" pitchFamily="34" charset="0"/>
                        </a:rPr>
                        <a:t>.</a:t>
                      </a:r>
                    </a:p>
                    <a:p>
                      <a:pPr marL="0" marR="0" indent="0" algn="l" defTabSz="829452" rtl="0" eaLnBrk="1" fontAlgn="auto" latinLnBrk="0" hangingPunct="1">
                        <a:lnSpc>
                          <a:spcPct val="110000"/>
                        </a:lnSpc>
                        <a:spcBef>
                          <a:spcPts val="0"/>
                        </a:spcBef>
                        <a:spcAft>
                          <a:spcPts val="0"/>
                        </a:spcAft>
                        <a:buClrTx/>
                        <a:buSzTx/>
                        <a:buFontTx/>
                        <a:buNone/>
                        <a:tabLst/>
                        <a:defRPr/>
                      </a:pPr>
                      <a:endParaRPr lang="en-GB" sz="1400" baseline="0" dirty="0" smtClean="0">
                        <a:solidFill>
                          <a:schemeClr val="tx1">
                            <a:lumMod val="75000"/>
                            <a:lumOff val="25000"/>
                          </a:schemeClr>
                        </a:solidFill>
                        <a:latin typeface="Arial" pitchFamily="34" charset="0"/>
                        <a:cs typeface="Arial" pitchFamily="34" charset="0"/>
                      </a:endParaRPr>
                    </a:p>
                    <a:p>
                      <a:pPr marL="0" marR="0" indent="0" algn="l" defTabSz="829452" rtl="0" eaLnBrk="1" fontAlgn="auto" latinLnBrk="0" hangingPunct="1">
                        <a:lnSpc>
                          <a:spcPct val="110000"/>
                        </a:lnSpc>
                        <a:spcBef>
                          <a:spcPts val="0"/>
                        </a:spcBef>
                        <a:spcAft>
                          <a:spcPts val="0"/>
                        </a:spcAft>
                        <a:buClrTx/>
                        <a:buSzTx/>
                        <a:buFontTx/>
                        <a:buNone/>
                        <a:tabLst/>
                        <a:defRPr/>
                      </a:pPr>
                      <a:r>
                        <a:rPr lang="en-GB" sz="1400" dirty="0" smtClean="0">
                          <a:solidFill>
                            <a:schemeClr val="tx1">
                              <a:lumMod val="75000"/>
                              <a:lumOff val="25000"/>
                            </a:schemeClr>
                          </a:solidFill>
                          <a:latin typeface="Arial" pitchFamily="34" charset="0"/>
                          <a:cs typeface="Arial" pitchFamily="34" charset="0"/>
                        </a:rPr>
                        <a:t>It’s effective when the learners are at a similar skill level</a:t>
                      </a:r>
                      <a:r>
                        <a:rPr lang="en-GB" sz="1400" baseline="0" dirty="0" smtClean="0">
                          <a:solidFill>
                            <a:schemeClr val="tx1">
                              <a:lumMod val="75000"/>
                              <a:lumOff val="25000"/>
                            </a:schemeClr>
                          </a:solidFill>
                          <a:latin typeface="Arial" pitchFamily="34" charset="0"/>
                          <a:cs typeface="Arial" pitchFamily="34" charset="0"/>
                        </a:rPr>
                        <a:t> and  self-directed.</a:t>
                      </a:r>
                      <a:endParaRPr lang="en-GB" sz="1400" dirty="0" smtClean="0">
                        <a:solidFill>
                          <a:schemeClr val="tx1">
                            <a:lumMod val="75000"/>
                            <a:lumOff val="25000"/>
                          </a:schemeClr>
                        </a:solidFill>
                        <a:latin typeface="Arial" pitchFamily="34" charset="0"/>
                        <a:cs typeface="Arial" pitchFamily="34" charset="0"/>
                      </a:endParaRPr>
                    </a:p>
                  </a:txBody>
                  <a:tcPr/>
                </a:tc>
                <a:tc>
                  <a:txBody>
                    <a:bodyPr/>
                    <a:lstStyle/>
                    <a:p>
                      <a:pPr marL="0" marR="0" indent="0" algn="l" defTabSz="829452" rtl="0" eaLnBrk="1" fontAlgn="auto" latinLnBrk="0" hangingPunct="1">
                        <a:lnSpc>
                          <a:spcPct val="110000"/>
                        </a:lnSpc>
                        <a:spcBef>
                          <a:spcPts val="0"/>
                        </a:spcBef>
                        <a:spcAft>
                          <a:spcPts val="0"/>
                        </a:spcAft>
                        <a:buClrTx/>
                        <a:buSzTx/>
                        <a:buFontTx/>
                        <a:buNone/>
                        <a:tabLst/>
                        <a:defRPr/>
                      </a:pPr>
                      <a:r>
                        <a:rPr lang="en-GB" sz="1400" dirty="0" smtClean="0">
                          <a:solidFill>
                            <a:schemeClr val="tx1">
                              <a:lumMod val="75000"/>
                              <a:lumOff val="25000"/>
                            </a:schemeClr>
                          </a:solidFill>
                          <a:latin typeface="Arial" pitchFamily="34" charset="0"/>
                          <a:cs typeface="Arial" pitchFamily="34" charset="0"/>
                        </a:rPr>
                        <a:t>A</a:t>
                      </a:r>
                      <a:r>
                        <a:rPr lang="en-GB" sz="1400" baseline="0" dirty="0" smtClean="0">
                          <a:solidFill>
                            <a:schemeClr val="tx1">
                              <a:lumMod val="75000"/>
                              <a:lumOff val="25000"/>
                            </a:schemeClr>
                          </a:solidFill>
                          <a:latin typeface="Arial" pitchFamily="34" charset="0"/>
                          <a:cs typeface="Arial" pitchFamily="34" charset="0"/>
                        </a:rPr>
                        <a:t> self-organized </a:t>
                      </a:r>
                      <a:r>
                        <a:rPr lang="en-GB" sz="1400" dirty="0" smtClean="0">
                          <a:solidFill>
                            <a:schemeClr val="tx1">
                              <a:lumMod val="75000"/>
                              <a:lumOff val="25000"/>
                            </a:schemeClr>
                          </a:solidFill>
                          <a:latin typeface="Arial" pitchFamily="34" charset="0"/>
                          <a:cs typeface="Arial" pitchFamily="34" charset="0"/>
                        </a:rPr>
                        <a:t>group of people who meet to study a particular subject and then report their findings or recommendations.</a:t>
                      </a:r>
                    </a:p>
                  </a:txBody>
                  <a:tcPr/>
                </a:tc>
              </a:tr>
            </a:tbl>
          </a:graphicData>
        </a:graphic>
      </p:graphicFrame>
    </p:spTree>
    <p:extLst>
      <p:ext uri="{BB962C8B-B14F-4D97-AF65-F5344CB8AC3E}">
        <p14:creationId xmlns="" xmlns:p14="http://schemas.microsoft.com/office/powerpoint/2010/main" val="1514539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12754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6" name="Rectangle 5"/>
          <p:cNvSpPr/>
          <p:nvPr/>
        </p:nvSpPr>
        <p:spPr>
          <a:xfrm>
            <a:off x="545348" y="1477584"/>
            <a:ext cx="3952224" cy="4662815"/>
          </a:xfrm>
          <a:prstGeom prst="rect">
            <a:avLst/>
          </a:prstGeom>
        </p:spPr>
        <p:txBody>
          <a:bodyPr wrap="square">
            <a:spAutoFit/>
          </a:bodyPr>
          <a:lstStyle/>
          <a:p>
            <a:pPr>
              <a:lnSpc>
                <a:spcPct val="110000"/>
              </a:lnSpc>
            </a:pPr>
            <a:r>
              <a:rPr lang="en-GB" sz="1800" dirty="0" smtClean="0">
                <a:solidFill>
                  <a:schemeClr val="tx1">
                    <a:lumMod val="65000"/>
                    <a:lumOff val="35000"/>
                  </a:schemeClr>
                </a:solidFill>
                <a:latin typeface="Arial" pitchFamily="34" charset="0"/>
                <a:cs typeface="Arial" pitchFamily="34" charset="0"/>
              </a:rPr>
              <a:t>At Capgemini we think Social Learning is learning happening with others, in the form of coaching and mentoring, leveraging networks of contacts, collaborative exploration and actions. </a:t>
            </a:r>
          </a:p>
          <a:p>
            <a:pPr>
              <a:lnSpc>
                <a:spcPct val="110000"/>
              </a:lnSpc>
            </a:pPr>
            <a:endParaRPr lang="en-GB" sz="1800" dirty="0" smtClean="0">
              <a:solidFill>
                <a:schemeClr val="tx1">
                  <a:lumMod val="65000"/>
                  <a:lumOff val="35000"/>
                </a:schemeClr>
              </a:solidFill>
              <a:latin typeface="Arial" pitchFamily="34" charset="0"/>
              <a:cs typeface="Arial" pitchFamily="34" charset="0"/>
            </a:endParaRPr>
          </a:p>
          <a:p>
            <a:pPr>
              <a:lnSpc>
                <a:spcPct val="110000"/>
              </a:lnSpc>
            </a:pPr>
            <a:r>
              <a:rPr lang="en-GB" sz="1800" dirty="0" smtClean="0">
                <a:solidFill>
                  <a:schemeClr val="tx1">
                    <a:lumMod val="65000"/>
                    <a:lumOff val="35000"/>
                  </a:schemeClr>
                </a:solidFill>
                <a:latin typeface="Arial" pitchFamily="34" charset="0"/>
                <a:cs typeface="Arial" pitchFamily="34" charset="0"/>
              </a:rPr>
              <a:t>Social learning is not just the use of Yammer, although it makes use of it. Social learning is augmented with digital tools that bridge distance and time, enabling people to easily interact within and across geographies, projects, curiosity, skill, or need.</a:t>
            </a:r>
          </a:p>
        </p:txBody>
      </p:sp>
      <p:sp>
        <p:nvSpPr>
          <p:cNvPr id="8" name="TextBox 7"/>
          <p:cNvSpPr txBox="1"/>
          <p:nvPr/>
        </p:nvSpPr>
        <p:spPr>
          <a:xfrm>
            <a:off x="460526" y="128362"/>
            <a:ext cx="9966937" cy="1007086"/>
          </a:xfrm>
          <a:prstGeom prst="rect">
            <a:avLst/>
          </a:prstGeom>
          <a:noFill/>
        </p:spPr>
        <p:txBody>
          <a:bodyPr wrap="square" lIns="82945" tIns="41473" rIns="82945" bIns="41473" rtlCol="0">
            <a:spAutoFit/>
          </a:bodyPr>
          <a:lstStyle/>
          <a:p>
            <a:r>
              <a:rPr lang="en-GB" sz="3000" dirty="0" smtClean="0">
                <a:solidFill>
                  <a:schemeClr val="bg1"/>
                </a:solidFill>
                <a:latin typeface="Arial" pitchFamily="34" charset="0"/>
                <a:cs typeface="Arial" pitchFamily="34" charset="0"/>
              </a:rPr>
              <a:t>Social Learning is a broad term, we have defined a working term what Social Learning means in Capgemini</a:t>
            </a:r>
            <a:endParaRPr lang="en-GB" sz="3000" dirty="0">
              <a:solidFill>
                <a:schemeClr val="bg1"/>
              </a:solidFill>
              <a:latin typeface="Arial" pitchFamily="34" charset="0"/>
              <a:cs typeface="Arial" pitchFamily="34" charset="0"/>
            </a:endParaRPr>
          </a:p>
        </p:txBody>
      </p:sp>
      <p:sp>
        <p:nvSpPr>
          <p:cNvPr id="7" name="Rectangle 6"/>
          <p:cNvSpPr/>
          <p:nvPr/>
        </p:nvSpPr>
        <p:spPr>
          <a:xfrm>
            <a:off x="5145828" y="1477584"/>
            <a:ext cx="5093325" cy="3444020"/>
          </a:xfrm>
          <a:prstGeom prst="rect">
            <a:avLst/>
          </a:prstGeom>
        </p:spPr>
        <p:txBody>
          <a:bodyPr wrap="square">
            <a:spAutoFit/>
          </a:bodyPr>
          <a:lstStyle/>
          <a:p>
            <a:pPr>
              <a:lnSpc>
                <a:spcPct val="110000"/>
              </a:lnSpc>
            </a:pPr>
            <a:r>
              <a:rPr lang="en-GB" sz="1800" dirty="0" smtClean="0">
                <a:solidFill>
                  <a:schemeClr val="tx1">
                    <a:lumMod val="65000"/>
                    <a:lumOff val="35000"/>
                  </a:schemeClr>
                </a:solidFill>
                <a:latin typeface="Arial" pitchFamily="34" charset="0"/>
                <a:cs typeface="Arial" pitchFamily="34" charset="0"/>
              </a:rPr>
              <a:t>Examples – </a:t>
            </a:r>
          </a:p>
          <a:p>
            <a:pPr>
              <a:lnSpc>
                <a:spcPct val="110000"/>
              </a:lnSpc>
            </a:pPr>
            <a:endParaRPr lang="en-GB" sz="1800" dirty="0" smtClean="0">
              <a:solidFill>
                <a:schemeClr val="tx1">
                  <a:lumMod val="65000"/>
                  <a:lumOff val="35000"/>
                </a:schemeClr>
              </a:solidFill>
              <a:latin typeface="Arial" pitchFamily="34" charset="0"/>
              <a:cs typeface="Arial" pitchFamily="34" charset="0"/>
            </a:endParaRPr>
          </a:p>
          <a:p>
            <a:pPr marL="180975" indent="-180975">
              <a:lnSpc>
                <a:spcPct val="110000"/>
              </a:lnSpc>
              <a:buFont typeface="Arial" pitchFamily="34" charset="0"/>
              <a:buChar char="•"/>
            </a:pPr>
            <a:r>
              <a:rPr lang="en-GB" sz="1800" dirty="0" smtClean="0">
                <a:solidFill>
                  <a:schemeClr val="tx1">
                    <a:lumMod val="65000"/>
                    <a:lumOff val="35000"/>
                  </a:schemeClr>
                </a:solidFill>
                <a:latin typeface="Arial" pitchFamily="34" charset="0"/>
                <a:cs typeface="Arial" pitchFamily="34" charset="0"/>
              </a:rPr>
              <a:t>When we meet a colleague in office, ask a question and conversation starts about a new topic. When we post the same question on Yammer or LinkedIn anticipating someone will respond.</a:t>
            </a:r>
          </a:p>
          <a:p>
            <a:pPr marL="180975" indent="-180975">
              <a:lnSpc>
                <a:spcPct val="110000"/>
              </a:lnSpc>
            </a:pPr>
            <a:endParaRPr lang="en-GB" sz="1800" dirty="0" smtClean="0">
              <a:solidFill>
                <a:schemeClr val="tx1">
                  <a:lumMod val="65000"/>
                  <a:lumOff val="35000"/>
                </a:schemeClr>
              </a:solidFill>
              <a:latin typeface="Arial" pitchFamily="34" charset="0"/>
              <a:cs typeface="Arial" pitchFamily="34" charset="0"/>
            </a:endParaRPr>
          </a:p>
          <a:p>
            <a:pPr marL="180975" indent="-180975">
              <a:lnSpc>
                <a:spcPct val="110000"/>
              </a:lnSpc>
              <a:buFont typeface="Arial" pitchFamily="34" charset="0"/>
              <a:buChar char="•"/>
            </a:pPr>
            <a:r>
              <a:rPr lang="en-GB" sz="1800" dirty="0" smtClean="0">
                <a:solidFill>
                  <a:schemeClr val="tx1">
                    <a:lumMod val="65000"/>
                    <a:lumOff val="35000"/>
                  </a:schemeClr>
                </a:solidFill>
                <a:latin typeface="Arial" pitchFamily="34" charset="0"/>
                <a:cs typeface="Arial" pitchFamily="34" charset="0"/>
              </a:rPr>
              <a:t>When we share a video from YouTube or a blog post on What’s App and the conversation starts around the topic</a:t>
            </a:r>
            <a:endParaRPr lang="en-GB" sz="1800" dirty="0"/>
          </a:p>
        </p:txBody>
      </p:sp>
    </p:spTree>
    <p:extLst>
      <p:ext uri="{BB962C8B-B14F-4D97-AF65-F5344CB8AC3E}">
        <p14:creationId xmlns="" xmlns:p14="http://schemas.microsoft.com/office/powerpoint/2010/main" val="1514539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12754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5" name="TextBox 4"/>
          <p:cNvSpPr txBox="1"/>
          <p:nvPr/>
        </p:nvSpPr>
        <p:spPr>
          <a:xfrm>
            <a:off x="448651" y="140237"/>
            <a:ext cx="9966937" cy="1007086"/>
          </a:xfrm>
          <a:prstGeom prst="rect">
            <a:avLst/>
          </a:prstGeom>
          <a:noFill/>
        </p:spPr>
        <p:txBody>
          <a:bodyPr wrap="square" lIns="82945" tIns="41473" rIns="82945" bIns="41473" rtlCol="0">
            <a:spAutoFit/>
          </a:bodyPr>
          <a:lstStyle/>
          <a:p>
            <a:r>
              <a:rPr lang="en-GB" sz="3000" dirty="0" smtClean="0">
                <a:solidFill>
                  <a:schemeClr val="bg1"/>
                </a:solidFill>
                <a:latin typeface="Arial" pitchFamily="34" charset="0"/>
                <a:cs typeface="Arial" pitchFamily="34" charset="0"/>
              </a:rPr>
              <a:t>We have piloted Social Learning products and Community Manager role and have learnt a few things along the way</a:t>
            </a:r>
            <a:endParaRPr lang="en-GB" sz="3000" dirty="0">
              <a:solidFill>
                <a:schemeClr val="bg1"/>
              </a:solidFill>
              <a:latin typeface="Arial" pitchFamily="34" charset="0"/>
              <a:cs typeface="Arial" pitchFamily="34" charset="0"/>
            </a:endParaRPr>
          </a:p>
        </p:txBody>
      </p:sp>
      <p:sp>
        <p:nvSpPr>
          <p:cNvPr id="16" name="Rectangle 15"/>
          <p:cNvSpPr/>
          <p:nvPr/>
        </p:nvSpPr>
        <p:spPr>
          <a:xfrm>
            <a:off x="6794845" y="1509463"/>
            <a:ext cx="3412673" cy="4620383"/>
          </a:xfrm>
          <a:prstGeom prst="rect">
            <a:avLst/>
          </a:prstGeom>
        </p:spPr>
        <p:txBody>
          <a:bodyPr wrap="square" lIns="82945" tIns="41473" rIns="82945" bIns="41473">
            <a:spAutoFit/>
          </a:bodyPr>
          <a:lstStyle/>
          <a:p>
            <a:pPr>
              <a:lnSpc>
                <a:spcPct val="110000"/>
              </a:lnSpc>
            </a:pPr>
            <a:r>
              <a:rPr lang="en-GB" b="1" dirty="0" smtClean="0">
                <a:solidFill>
                  <a:schemeClr val="tx1">
                    <a:lumMod val="65000"/>
                    <a:lumOff val="35000"/>
                  </a:schemeClr>
                </a:solidFill>
                <a:latin typeface="Arial" pitchFamily="34" charset="0"/>
                <a:cs typeface="Arial" pitchFamily="34" charset="0"/>
              </a:rPr>
              <a:t>What really worked in the pilots?</a:t>
            </a:r>
            <a:br>
              <a:rPr lang="en-GB" b="1" dirty="0" smtClean="0">
                <a:solidFill>
                  <a:schemeClr val="tx1">
                    <a:lumMod val="65000"/>
                    <a:lumOff val="35000"/>
                  </a:schemeClr>
                </a:solidFill>
                <a:latin typeface="Arial" pitchFamily="34" charset="0"/>
                <a:cs typeface="Arial" pitchFamily="34" charset="0"/>
              </a:rPr>
            </a:br>
            <a:endParaRPr lang="en-GB" sz="1400" b="1" dirty="0" smtClean="0">
              <a:solidFill>
                <a:schemeClr val="tx1">
                  <a:lumMod val="65000"/>
                  <a:lumOff val="35000"/>
                </a:schemeClr>
              </a:solidFill>
              <a:latin typeface="Arial" pitchFamily="34" charset="0"/>
              <a:cs typeface="Arial" pitchFamily="34" charset="0"/>
            </a:endParaRPr>
          </a:p>
          <a:p>
            <a:pPr marL="177800" indent="-177800">
              <a:lnSpc>
                <a:spcPct val="110000"/>
              </a:lnSpc>
              <a:buFont typeface="Arial" pitchFamily="34" charset="0"/>
              <a:buChar char="•"/>
            </a:pPr>
            <a:r>
              <a:rPr lang="en-GB" sz="1400" i="1" dirty="0" smtClean="0">
                <a:solidFill>
                  <a:schemeClr val="tx1">
                    <a:lumMod val="65000"/>
                    <a:lumOff val="35000"/>
                  </a:schemeClr>
                </a:solidFill>
                <a:latin typeface="Arial" pitchFamily="34" charset="0"/>
                <a:cs typeface="Arial" pitchFamily="34" charset="0"/>
              </a:rPr>
              <a:t>The role of Community Manager</a:t>
            </a:r>
            <a:r>
              <a:rPr lang="en-GB" sz="1400" dirty="0" smtClean="0">
                <a:solidFill>
                  <a:schemeClr val="tx1">
                    <a:lumMod val="65000"/>
                    <a:lumOff val="35000"/>
                  </a:schemeClr>
                </a:solidFill>
                <a:latin typeface="Arial" pitchFamily="34" charset="0"/>
                <a:cs typeface="Arial" pitchFamily="34" charset="0"/>
              </a:rPr>
              <a:t> - a dedicated person to facilitate connections and conversations, promote ideas and keep the engagement alive</a:t>
            </a:r>
            <a:br>
              <a:rPr lang="en-GB" sz="1400" dirty="0" smtClean="0">
                <a:solidFill>
                  <a:schemeClr val="tx1">
                    <a:lumMod val="65000"/>
                    <a:lumOff val="35000"/>
                  </a:schemeClr>
                </a:solidFill>
                <a:latin typeface="Arial" pitchFamily="34" charset="0"/>
                <a:cs typeface="Arial" pitchFamily="34" charset="0"/>
              </a:rPr>
            </a:br>
            <a:endParaRPr lang="en-GB" sz="1400" dirty="0" smtClean="0">
              <a:solidFill>
                <a:schemeClr val="tx1">
                  <a:lumMod val="65000"/>
                  <a:lumOff val="35000"/>
                </a:schemeClr>
              </a:solidFill>
              <a:latin typeface="Arial" pitchFamily="34" charset="0"/>
              <a:cs typeface="Arial" pitchFamily="34" charset="0"/>
            </a:endParaRPr>
          </a:p>
          <a:p>
            <a:pPr marL="177800" indent="-177800">
              <a:lnSpc>
                <a:spcPct val="110000"/>
              </a:lnSpc>
              <a:buFont typeface="Arial" pitchFamily="34" charset="0"/>
              <a:buChar char="•"/>
            </a:pPr>
            <a:r>
              <a:rPr lang="en-GB" sz="1400" i="1" dirty="0" smtClean="0">
                <a:solidFill>
                  <a:schemeClr val="tx1">
                    <a:lumMod val="65000"/>
                    <a:lumOff val="35000"/>
                  </a:schemeClr>
                </a:solidFill>
                <a:latin typeface="Arial" pitchFamily="34" charset="0"/>
                <a:cs typeface="Arial" pitchFamily="34" charset="0"/>
              </a:rPr>
              <a:t>Digital Communication</a:t>
            </a:r>
            <a:r>
              <a:rPr lang="en-GB" sz="1400" dirty="0" smtClean="0">
                <a:solidFill>
                  <a:schemeClr val="tx1">
                    <a:lumMod val="65000"/>
                    <a:lumOff val="35000"/>
                  </a:schemeClr>
                </a:solidFill>
                <a:latin typeface="Arial" pitchFamily="34" charset="0"/>
                <a:cs typeface="Arial" pitchFamily="34" charset="0"/>
              </a:rPr>
              <a:t> – this includes the use of announcement, running online campaigns with animated banners and still posters, supported by weekly e-mails.</a:t>
            </a:r>
          </a:p>
          <a:p>
            <a:pPr marL="177800" indent="-177800">
              <a:lnSpc>
                <a:spcPct val="110000"/>
              </a:lnSpc>
            </a:pPr>
            <a:endParaRPr lang="en-GB" sz="1400" dirty="0" smtClean="0">
              <a:solidFill>
                <a:schemeClr val="tx1">
                  <a:lumMod val="65000"/>
                  <a:lumOff val="35000"/>
                </a:schemeClr>
              </a:solidFill>
              <a:latin typeface="Arial" pitchFamily="34" charset="0"/>
              <a:cs typeface="Arial" pitchFamily="34" charset="0"/>
            </a:endParaRPr>
          </a:p>
          <a:p>
            <a:pPr marL="177800" indent="-177800">
              <a:lnSpc>
                <a:spcPct val="110000"/>
              </a:lnSpc>
              <a:buFont typeface="Arial" pitchFamily="34" charset="0"/>
              <a:buChar char="•"/>
            </a:pPr>
            <a:r>
              <a:rPr lang="en-GB" sz="1400" i="1" dirty="0" smtClean="0">
                <a:solidFill>
                  <a:schemeClr val="tx1">
                    <a:lumMod val="65000"/>
                    <a:lumOff val="35000"/>
                  </a:schemeClr>
                </a:solidFill>
                <a:latin typeface="Arial" pitchFamily="34" charset="0"/>
                <a:cs typeface="Arial" pitchFamily="34" charset="0"/>
              </a:rPr>
              <a:t>Micro Learning and User Experience</a:t>
            </a:r>
            <a:r>
              <a:rPr lang="en-GB" sz="1400" dirty="0" smtClean="0">
                <a:solidFill>
                  <a:schemeClr val="tx1">
                    <a:lumMod val="65000"/>
                    <a:lumOff val="35000"/>
                  </a:schemeClr>
                </a:solidFill>
                <a:latin typeface="Arial" pitchFamily="34" charset="0"/>
                <a:cs typeface="Arial" pitchFamily="34" charset="0"/>
              </a:rPr>
              <a:t> – Short byte size videos, quiz and </a:t>
            </a:r>
            <a:r>
              <a:rPr lang="en-GB" sz="1400" dirty="0" err="1" smtClean="0">
                <a:solidFill>
                  <a:schemeClr val="tx1">
                    <a:lumMod val="65000"/>
                    <a:lumOff val="35000"/>
                  </a:schemeClr>
                </a:solidFill>
                <a:latin typeface="Arial" pitchFamily="34" charset="0"/>
                <a:cs typeface="Arial" pitchFamily="34" charset="0"/>
              </a:rPr>
              <a:t>curated</a:t>
            </a:r>
            <a:r>
              <a:rPr lang="en-GB" sz="1400" dirty="0" smtClean="0">
                <a:solidFill>
                  <a:schemeClr val="tx1">
                    <a:lumMod val="65000"/>
                    <a:lumOff val="35000"/>
                  </a:schemeClr>
                </a:solidFill>
                <a:latin typeface="Arial" pitchFamily="34" charset="0"/>
                <a:cs typeface="Arial" pitchFamily="34" charset="0"/>
              </a:rPr>
              <a:t> content on hot topics worked really well, with all content available on multiple devices</a:t>
            </a:r>
          </a:p>
        </p:txBody>
      </p:sp>
      <p:sp>
        <p:nvSpPr>
          <p:cNvPr id="18" name="Rectangle 17"/>
          <p:cNvSpPr/>
          <p:nvPr/>
        </p:nvSpPr>
        <p:spPr>
          <a:xfrm>
            <a:off x="3301512" y="1509463"/>
            <a:ext cx="3241784" cy="3909419"/>
          </a:xfrm>
          <a:prstGeom prst="rect">
            <a:avLst/>
          </a:prstGeom>
        </p:spPr>
        <p:txBody>
          <a:bodyPr wrap="square" lIns="82945" tIns="41473" rIns="82945" bIns="41473">
            <a:spAutoFit/>
          </a:bodyPr>
          <a:lstStyle/>
          <a:p>
            <a:pPr>
              <a:lnSpc>
                <a:spcPct val="110000"/>
              </a:lnSpc>
            </a:pPr>
            <a:r>
              <a:rPr lang="en-GB" b="1" dirty="0" smtClean="0">
                <a:solidFill>
                  <a:schemeClr val="tx1">
                    <a:lumMod val="65000"/>
                    <a:lumOff val="35000"/>
                  </a:schemeClr>
                </a:solidFill>
                <a:latin typeface="Arial" pitchFamily="34" charset="0"/>
                <a:cs typeface="Arial" pitchFamily="34" charset="0"/>
              </a:rPr>
              <a:t>What is important to succeed?</a:t>
            </a:r>
            <a:br>
              <a:rPr lang="en-GB" b="1" dirty="0" smtClean="0">
                <a:solidFill>
                  <a:schemeClr val="tx1">
                    <a:lumMod val="65000"/>
                    <a:lumOff val="35000"/>
                  </a:schemeClr>
                </a:solidFill>
                <a:latin typeface="Arial" pitchFamily="34" charset="0"/>
                <a:cs typeface="Arial" pitchFamily="34" charset="0"/>
              </a:rPr>
            </a:br>
            <a:endParaRPr lang="en-GB" sz="1400" b="1" dirty="0" smtClean="0">
              <a:solidFill>
                <a:schemeClr val="tx1">
                  <a:lumMod val="65000"/>
                  <a:lumOff val="35000"/>
                </a:schemeClr>
              </a:solidFill>
              <a:latin typeface="Arial" pitchFamily="34" charset="0"/>
              <a:cs typeface="Arial" pitchFamily="34" charset="0"/>
            </a:endParaRPr>
          </a:p>
          <a:p>
            <a:pPr marL="177800" indent="-177800">
              <a:lnSpc>
                <a:spcPct val="110000"/>
              </a:lnSpc>
              <a:buFont typeface="Arial" pitchFamily="34" charset="0"/>
              <a:buChar char="•"/>
            </a:pPr>
            <a:r>
              <a:rPr lang="en-GB" sz="1400" dirty="0" smtClean="0">
                <a:solidFill>
                  <a:schemeClr val="tx1">
                    <a:lumMod val="65000"/>
                    <a:lumOff val="35000"/>
                  </a:schemeClr>
                </a:solidFill>
                <a:latin typeface="Arial" pitchFamily="34" charset="0"/>
                <a:cs typeface="Arial" pitchFamily="34" charset="0"/>
              </a:rPr>
              <a:t>Senior management must walk the talk; if they don’t have time to engage on the collaboration platform, the rest of the organization may not find time either</a:t>
            </a:r>
          </a:p>
          <a:p>
            <a:pPr marL="177800" indent="-177800">
              <a:lnSpc>
                <a:spcPct val="110000"/>
              </a:lnSpc>
              <a:buFont typeface="Arial" pitchFamily="34" charset="0"/>
              <a:buChar char="•"/>
            </a:pPr>
            <a:endParaRPr lang="en-GB" sz="1400" dirty="0" smtClean="0">
              <a:solidFill>
                <a:schemeClr val="tx1">
                  <a:lumMod val="65000"/>
                  <a:lumOff val="35000"/>
                </a:schemeClr>
              </a:solidFill>
              <a:latin typeface="Arial" pitchFamily="34" charset="0"/>
              <a:cs typeface="Arial" pitchFamily="34" charset="0"/>
            </a:endParaRPr>
          </a:p>
          <a:p>
            <a:pPr marL="177800" indent="-177800">
              <a:lnSpc>
                <a:spcPct val="110000"/>
              </a:lnSpc>
              <a:buFont typeface="Arial" pitchFamily="34" charset="0"/>
              <a:buChar char="•"/>
            </a:pPr>
            <a:r>
              <a:rPr lang="en-GB" sz="1400" dirty="0" smtClean="0">
                <a:solidFill>
                  <a:schemeClr val="tx1">
                    <a:lumMod val="65000"/>
                    <a:lumOff val="35000"/>
                  </a:schemeClr>
                </a:solidFill>
                <a:latin typeface="Arial" pitchFamily="34" charset="0"/>
                <a:cs typeface="Arial" pitchFamily="34" charset="0"/>
              </a:rPr>
              <a:t>Collaboration and cooperation must be rewarded</a:t>
            </a:r>
          </a:p>
          <a:p>
            <a:pPr marL="177800" indent="-177800">
              <a:lnSpc>
                <a:spcPct val="110000"/>
              </a:lnSpc>
              <a:buFont typeface="Arial" pitchFamily="34" charset="0"/>
              <a:buChar char="•"/>
            </a:pPr>
            <a:endParaRPr lang="en-GB" sz="1400" dirty="0" smtClean="0">
              <a:solidFill>
                <a:schemeClr val="tx1">
                  <a:lumMod val="65000"/>
                  <a:lumOff val="35000"/>
                </a:schemeClr>
              </a:solidFill>
              <a:latin typeface="Arial" pitchFamily="34" charset="0"/>
              <a:cs typeface="Arial" pitchFamily="34" charset="0"/>
            </a:endParaRPr>
          </a:p>
          <a:p>
            <a:pPr marL="177800" indent="-177800">
              <a:lnSpc>
                <a:spcPct val="110000"/>
              </a:lnSpc>
              <a:buFont typeface="Arial" pitchFamily="34" charset="0"/>
              <a:buChar char="•"/>
            </a:pPr>
            <a:r>
              <a:rPr lang="en-GB" sz="1400" dirty="0" smtClean="0">
                <a:solidFill>
                  <a:schemeClr val="tx1">
                    <a:lumMod val="65000"/>
                    <a:lumOff val="35000"/>
                  </a:schemeClr>
                </a:solidFill>
                <a:latin typeface="Arial" pitchFamily="34" charset="0"/>
                <a:cs typeface="Arial" pitchFamily="34" charset="0"/>
              </a:rPr>
              <a:t>Individuals need to feel empowered; open and honest sharing cannot be driven by fear. Open and honest sharing comes from employees feeling respected and appreciated. </a:t>
            </a:r>
          </a:p>
        </p:txBody>
      </p:sp>
      <p:pic>
        <p:nvPicPr>
          <p:cNvPr id="1026" name="Picture 2"/>
          <p:cNvPicPr>
            <a:picLocks noChangeAspect="1" noChangeArrowheads="1"/>
          </p:cNvPicPr>
          <p:nvPr/>
        </p:nvPicPr>
        <p:blipFill>
          <a:blip r:embed="rId2" cstate="print"/>
          <a:srcRect/>
          <a:stretch>
            <a:fillRect/>
          </a:stretch>
        </p:blipFill>
        <p:spPr bwMode="auto">
          <a:xfrm>
            <a:off x="1033975" y="3895108"/>
            <a:ext cx="1411711" cy="106878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04405" y="1642210"/>
            <a:ext cx="1140071" cy="1184132"/>
          </a:xfrm>
          <a:prstGeom prst="rect">
            <a:avLst/>
          </a:prstGeom>
          <a:noFill/>
          <a:ln w="9525">
            <a:noFill/>
            <a:miter lim="800000"/>
            <a:headEnd/>
            <a:tailEnd/>
          </a:ln>
        </p:spPr>
      </p:pic>
      <p:sp>
        <p:nvSpPr>
          <p:cNvPr id="19" name="Rectangle 18"/>
          <p:cNvSpPr/>
          <p:nvPr/>
        </p:nvSpPr>
        <p:spPr>
          <a:xfrm>
            <a:off x="760880" y="2868943"/>
            <a:ext cx="2116028" cy="523220"/>
          </a:xfrm>
          <a:prstGeom prst="rect">
            <a:avLst/>
          </a:prstGeom>
        </p:spPr>
        <p:txBody>
          <a:bodyPr wrap="none">
            <a:spAutoFit/>
          </a:bodyPr>
          <a:lstStyle/>
          <a:p>
            <a:r>
              <a:rPr lang="en-GB" sz="1400" b="1" dirty="0" smtClean="0">
                <a:solidFill>
                  <a:schemeClr val="tx1">
                    <a:lumMod val="65000"/>
                    <a:lumOff val="35000"/>
                  </a:schemeClr>
                </a:solidFill>
                <a:latin typeface="Arial" pitchFamily="34" charset="0"/>
                <a:cs typeface="Arial" pitchFamily="34" charset="0"/>
              </a:rPr>
              <a:t>Architects Connect</a:t>
            </a:r>
          </a:p>
          <a:p>
            <a:r>
              <a:rPr lang="en-GB" sz="1400" dirty="0" smtClean="0">
                <a:solidFill>
                  <a:schemeClr val="tx1">
                    <a:lumMod val="65000"/>
                    <a:lumOff val="35000"/>
                  </a:schemeClr>
                </a:solidFill>
                <a:latin typeface="Arial" pitchFamily="34" charset="0"/>
                <a:cs typeface="Arial" pitchFamily="34" charset="0"/>
              </a:rPr>
              <a:t>A 3-month pilot on Slack</a:t>
            </a:r>
            <a:endParaRPr lang="en-GB" sz="1400" dirty="0"/>
          </a:p>
        </p:txBody>
      </p:sp>
      <p:sp>
        <p:nvSpPr>
          <p:cNvPr id="20" name="Rectangle 19"/>
          <p:cNvSpPr/>
          <p:nvPr/>
        </p:nvSpPr>
        <p:spPr>
          <a:xfrm>
            <a:off x="628275" y="4980766"/>
            <a:ext cx="2404569" cy="523220"/>
          </a:xfrm>
          <a:prstGeom prst="rect">
            <a:avLst/>
          </a:prstGeom>
        </p:spPr>
        <p:txBody>
          <a:bodyPr wrap="none">
            <a:spAutoFit/>
          </a:bodyPr>
          <a:lstStyle/>
          <a:p>
            <a:r>
              <a:rPr lang="en-GB" sz="1400" b="1" dirty="0" smtClean="0">
                <a:solidFill>
                  <a:schemeClr val="tx1">
                    <a:lumMod val="65000"/>
                    <a:lumOff val="35000"/>
                  </a:schemeClr>
                </a:solidFill>
                <a:latin typeface="Arial" pitchFamily="34" charset="0"/>
                <a:cs typeface="Arial" pitchFamily="34" charset="0"/>
              </a:rPr>
              <a:t>Digital Age Learning FVLJ</a:t>
            </a:r>
          </a:p>
          <a:p>
            <a:r>
              <a:rPr lang="en-GB" sz="1400" dirty="0" smtClean="0">
                <a:solidFill>
                  <a:schemeClr val="tx1">
                    <a:lumMod val="65000"/>
                    <a:lumOff val="35000"/>
                  </a:schemeClr>
                </a:solidFill>
                <a:latin typeface="Arial" pitchFamily="34" charset="0"/>
                <a:cs typeface="Arial" pitchFamily="34" charset="0"/>
              </a:rPr>
              <a:t>A 3-week pilot on Yammer</a:t>
            </a:r>
            <a:endParaRPr lang="en-GB" sz="1400" dirty="0"/>
          </a:p>
        </p:txBody>
      </p:sp>
    </p:spTree>
    <p:extLst>
      <p:ext uri="{BB962C8B-B14F-4D97-AF65-F5344CB8AC3E}">
        <p14:creationId xmlns="" xmlns:p14="http://schemas.microsoft.com/office/powerpoint/2010/main" val="1514539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12754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5" name="TextBox 4"/>
          <p:cNvSpPr txBox="1"/>
          <p:nvPr/>
        </p:nvSpPr>
        <p:spPr>
          <a:xfrm>
            <a:off x="460526" y="365862"/>
            <a:ext cx="9966937" cy="545421"/>
          </a:xfrm>
          <a:prstGeom prst="rect">
            <a:avLst/>
          </a:prstGeom>
          <a:noFill/>
        </p:spPr>
        <p:txBody>
          <a:bodyPr wrap="square" lIns="82945" tIns="41473" rIns="82945" bIns="41473" rtlCol="0">
            <a:spAutoFit/>
          </a:bodyPr>
          <a:lstStyle/>
          <a:p>
            <a:r>
              <a:rPr lang="en-GB" sz="3000" dirty="0" smtClean="0">
                <a:solidFill>
                  <a:schemeClr val="bg1"/>
                </a:solidFill>
                <a:latin typeface="Arial" pitchFamily="34" charset="0"/>
                <a:cs typeface="Arial" pitchFamily="34" charset="0"/>
              </a:rPr>
              <a:t>Social Learning Spectrum</a:t>
            </a:r>
            <a:endParaRPr lang="en-GB" sz="3000" dirty="0">
              <a:solidFill>
                <a:schemeClr val="bg1"/>
              </a:solidFill>
              <a:latin typeface="Arial" pitchFamily="34" charset="0"/>
              <a:cs typeface="Arial" pitchFamily="34" charset="0"/>
            </a:endParaRPr>
          </a:p>
        </p:txBody>
      </p:sp>
      <p:sp>
        <p:nvSpPr>
          <p:cNvPr id="33" name="Oval 32"/>
          <p:cNvSpPr/>
          <p:nvPr/>
        </p:nvSpPr>
        <p:spPr>
          <a:xfrm>
            <a:off x="4665575" y="1800233"/>
            <a:ext cx="3170712" cy="665018"/>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lumMod val="75000"/>
                    <a:lumOff val="25000"/>
                  </a:schemeClr>
                </a:solidFill>
              </a:rPr>
              <a:t>Communities of Practice</a:t>
            </a:r>
          </a:p>
          <a:p>
            <a:pPr algn="ctr"/>
            <a:r>
              <a:rPr lang="en-GB" sz="1400" i="1" dirty="0" smtClean="0">
                <a:solidFill>
                  <a:schemeClr val="tx1">
                    <a:lumMod val="75000"/>
                    <a:lumOff val="25000"/>
                  </a:schemeClr>
                </a:solidFill>
              </a:rPr>
              <a:t>(E.g., Architects Connect)</a:t>
            </a:r>
            <a:endParaRPr lang="en-GB" i="1" dirty="0" smtClean="0">
              <a:solidFill>
                <a:schemeClr val="tx1">
                  <a:lumMod val="75000"/>
                  <a:lumOff val="25000"/>
                </a:schemeClr>
              </a:solidFill>
            </a:endParaRPr>
          </a:p>
        </p:txBody>
      </p:sp>
      <p:sp>
        <p:nvSpPr>
          <p:cNvPr id="36" name="Oval 35"/>
          <p:cNvSpPr/>
          <p:nvPr/>
        </p:nvSpPr>
        <p:spPr>
          <a:xfrm>
            <a:off x="2803302" y="3624727"/>
            <a:ext cx="1889121" cy="51009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lumMod val="75000"/>
                    <a:lumOff val="25000"/>
                  </a:schemeClr>
                </a:solidFill>
              </a:rPr>
              <a:t>Peer Tutoring</a:t>
            </a:r>
          </a:p>
        </p:txBody>
      </p:sp>
      <p:sp>
        <p:nvSpPr>
          <p:cNvPr id="37" name="Oval 36"/>
          <p:cNvSpPr/>
          <p:nvPr/>
        </p:nvSpPr>
        <p:spPr>
          <a:xfrm>
            <a:off x="1245204" y="2421464"/>
            <a:ext cx="2961568" cy="70989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lumMod val="75000"/>
                    <a:lumOff val="25000"/>
                  </a:schemeClr>
                </a:solidFill>
              </a:rPr>
              <a:t>Cohort learning with others on a F2F course</a:t>
            </a:r>
          </a:p>
        </p:txBody>
      </p:sp>
      <p:sp>
        <p:nvSpPr>
          <p:cNvPr id="38" name="Oval 37"/>
          <p:cNvSpPr/>
          <p:nvPr/>
        </p:nvSpPr>
        <p:spPr>
          <a:xfrm>
            <a:off x="7297053" y="2516609"/>
            <a:ext cx="1760518" cy="659218"/>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lumMod val="75000"/>
                    <a:lumOff val="25000"/>
                  </a:schemeClr>
                </a:solidFill>
              </a:rPr>
              <a:t>Peer Review in MOOCs</a:t>
            </a:r>
          </a:p>
        </p:txBody>
      </p:sp>
      <p:sp>
        <p:nvSpPr>
          <p:cNvPr id="41" name="Oval 40"/>
          <p:cNvSpPr/>
          <p:nvPr/>
        </p:nvSpPr>
        <p:spPr>
          <a:xfrm>
            <a:off x="4182003" y="2759489"/>
            <a:ext cx="1278602" cy="50304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lumMod val="75000"/>
                    <a:lumOff val="25000"/>
                  </a:schemeClr>
                </a:solidFill>
              </a:rPr>
              <a:t>YamJam</a:t>
            </a:r>
            <a:endParaRPr lang="en-GB" dirty="0" smtClean="0">
              <a:solidFill>
                <a:schemeClr val="tx1">
                  <a:lumMod val="75000"/>
                  <a:lumOff val="25000"/>
                </a:schemeClr>
              </a:solidFill>
            </a:endParaRPr>
          </a:p>
        </p:txBody>
      </p:sp>
      <p:sp>
        <p:nvSpPr>
          <p:cNvPr id="42" name="Rectangle 41"/>
          <p:cNvSpPr/>
          <p:nvPr/>
        </p:nvSpPr>
        <p:spPr>
          <a:xfrm>
            <a:off x="1436915" y="5201391"/>
            <a:ext cx="8015844" cy="4037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Pentagon 42"/>
          <p:cNvSpPr/>
          <p:nvPr/>
        </p:nvSpPr>
        <p:spPr>
          <a:xfrm>
            <a:off x="9452759" y="5201952"/>
            <a:ext cx="623342" cy="403200"/>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Pentagon 43"/>
          <p:cNvSpPr/>
          <p:nvPr/>
        </p:nvSpPr>
        <p:spPr>
          <a:xfrm rot="10800000">
            <a:off x="829294" y="5201952"/>
            <a:ext cx="623342" cy="403200"/>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1198496" y="5246394"/>
            <a:ext cx="1342512" cy="299200"/>
          </a:xfrm>
          <a:prstGeom prst="rect">
            <a:avLst/>
          </a:prstGeom>
          <a:noFill/>
        </p:spPr>
        <p:txBody>
          <a:bodyPr wrap="none" lIns="82945" tIns="41473" rIns="82945" bIns="41473" rtlCol="0">
            <a:spAutoFit/>
          </a:bodyPr>
          <a:lstStyle/>
          <a:p>
            <a:r>
              <a:rPr lang="en-GB" sz="1400" b="1" dirty="0" smtClean="0">
                <a:solidFill>
                  <a:schemeClr val="bg1"/>
                </a:solidFill>
                <a:latin typeface="Arial" pitchFamily="34" charset="0"/>
                <a:cs typeface="Arial" pitchFamily="34" charset="0"/>
              </a:rPr>
              <a:t>Formal Social</a:t>
            </a:r>
            <a:endParaRPr lang="en-GB" sz="1400" b="1" dirty="0">
              <a:solidFill>
                <a:schemeClr val="bg1"/>
              </a:solidFill>
              <a:latin typeface="Arial" pitchFamily="34" charset="0"/>
              <a:cs typeface="Arial" pitchFamily="34" charset="0"/>
            </a:endParaRPr>
          </a:p>
        </p:txBody>
      </p:sp>
      <p:sp>
        <p:nvSpPr>
          <p:cNvPr id="48" name="TextBox 47"/>
          <p:cNvSpPr txBox="1"/>
          <p:nvPr/>
        </p:nvSpPr>
        <p:spPr>
          <a:xfrm>
            <a:off x="8306692" y="5246394"/>
            <a:ext cx="1451516" cy="299200"/>
          </a:xfrm>
          <a:prstGeom prst="rect">
            <a:avLst/>
          </a:prstGeom>
          <a:noFill/>
        </p:spPr>
        <p:txBody>
          <a:bodyPr wrap="none" lIns="82945" tIns="41473" rIns="82945" bIns="41473" rtlCol="0">
            <a:spAutoFit/>
          </a:bodyPr>
          <a:lstStyle/>
          <a:p>
            <a:r>
              <a:rPr lang="en-GB" sz="1400" b="1" dirty="0" smtClean="0">
                <a:solidFill>
                  <a:schemeClr val="bg1"/>
                </a:solidFill>
                <a:latin typeface="Arial" pitchFamily="34" charset="0"/>
                <a:cs typeface="Arial" pitchFamily="34" charset="0"/>
              </a:rPr>
              <a:t>Informal Social</a:t>
            </a:r>
            <a:endParaRPr lang="en-GB" sz="1400" b="1" dirty="0">
              <a:solidFill>
                <a:schemeClr val="bg1"/>
              </a:solidFill>
              <a:latin typeface="Arial" pitchFamily="34" charset="0"/>
              <a:cs typeface="Arial" pitchFamily="34" charset="0"/>
            </a:endParaRPr>
          </a:p>
        </p:txBody>
      </p:sp>
      <p:sp>
        <p:nvSpPr>
          <p:cNvPr id="62" name="Oval 61"/>
          <p:cNvSpPr/>
          <p:nvPr/>
        </p:nvSpPr>
        <p:spPr>
          <a:xfrm>
            <a:off x="4892515" y="3315654"/>
            <a:ext cx="1278602" cy="50304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lumMod val="75000"/>
                    <a:lumOff val="25000"/>
                  </a:schemeClr>
                </a:solidFill>
              </a:rPr>
              <a:t>FVLJ</a:t>
            </a:r>
          </a:p>
        </p:txBody>
      </p:sp>
      <p:sp>
        <p:nvSpPr>
          <p:cNvPr id="67" name="Oval 66"/>
          <p:cNvSpPr/>
          <p:nvPr/>
        </p:nvSpPr>
        <p:spPr>
          <a:xfrm>
            <a:off x="6333172" y="3179656"/>
            <a:ext cx="1760518" cy="659218"/>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lumMod val="75000"/>
                    <a:lumOff val="25000"/>
                  </a:schemeClr>
                </a:solidFill>
              </a:rPr>
              <a:t>Backchannel in F2F</a:t>
            </a:r>
          </a:p>
        </p:txBody>
      </p:sp>
      <p:cxnSp>
        <p:nvCxnSpPr>
          <p:cNvPr id="73" name="Straight Connector 72"/>
          <p:cNvCxnSpPr>
            <a:stCxn id="37" idx="4"/>
          </p:cNvCxnSpPr>
          <p:nvPr/>
        </p:nvCxnSpPr>
        <p:spPr>
          <a:xfrm>
            <a:off x="2725988" y="3131363"/>
            <a:ext cx="17213" cy="2260037"/>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6" idx="4"/>
          </p:cNvCxnSpPr>
          <p:nvPr/>
        </p:nvCxnSpPr>
        <p:spPr>
          <a:xfrm>
            <a:off x="3747863" y="4134826"/>
            <a:ext cx="4741" cy="1256574"/>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41" idx="4"/>
          </p:cNvCxnSpPr>
          <p:nvPr/>
        </p:nvCxnSpPr>
        <p:spPr>
          <a:xfrm>
            <a:off x="4821304" y="3262531"/>
            <a:ext cx="35705" cy="2116994"/>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2" idx="4"/>
          </p:cNvCxnSpPr>
          <p:nvPr/>
        </p:nvCxnSpPr>
        <p:spPr>
          <a:xfrm>
            <a:off x="5531816" y="3818696"/>
            <a:ext cx="2087" cy="1548954"/>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7" idx="4"/>
          </p:cNvCxnSpPr>
          <p:nvPr/>
        </p:nvCxnSpPr>
        <p:spPr>
          <a:xfrm>
            <a:off x="7213431" y="3838874"/>
            <a:ext cx="6768" cy="1540651"/>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33" idx="4"/>
          </p:cNvCxnSpPr>
          <p:nvPr/>
        </p:nvCxnSpPr>
        <p:spPr>
          <a:xfrm flipH="1">
            <a:off x="6246422" y="2465251"/>
            <a:ext cx="4509" cy="2914274"/>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38" idx="4"/>
          </p:cNvCxnSpPr>
          <p:nvPr/>
        </p:nvCxnSpPr>
        <p:spPr>
          <a:xfrm>
            <a:off x="8177312" y="3175827"/>
            <a:ext cx="4788" cy="2215573"/>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34018" y="5648176"/>
            <a:ext cx="876037" cy="268422"/>
          </a:xfrm>
          <a:prstGeom prst="rect">
            <a:avLst/>
          </a:prstGeom>
          <a:noFill/>
        </p:spPr>
        <p:txBody>
          <a:bodyPr wrap="none" lIns="82945" tIns="41473" rIns="82945" bIns="41473" rtlCol="0">
            <a:spAutoFit/>
          </a:bodyPr>
          <a:lstStyle/>
          <a:p>
            <a:r>
              <a:rPr lang="en-GB" sz="1200" dirty="0" smtClean="0">
                <a:solidFill>
                  <a:schemeClr val="tx1">
                    <a:lumMod val="65000"/>
                    <a:lumOff val="35000"/>
                  </a:schemeClr>
                </a:solidFill>
                <a:latin typeface="Arial" pitchFamily="34" charset="0"/>
                <a:cs typeface="Arial" pitchFamily="34" charset="0"/>
              </a:rPr>
              <a:t>Structured</a:t>
            </a:r>
            <a:endParaRPr lang="en-GB" sz="1200" dirty="0">
              <a:solidFill>
                <a:schemeClr val="tx1">
                  <a:lumMod val="65000"/>
                  <a:lumOff val="35000"/>
                </a:schemeClr>
              </a:solidFill>
              <a:latin typeface="Arial" pitchFamily="34" charset="0"/>
              <a:cs typeface="Arial" pitchFamily="34" charset="0"/>
            </a:endParaRPr>
          </a:p>
        </p:txBody>
      </p:sp>
      <p:sp>
        <p:nvSpPr>
          <p:cNvPr id="24" name="TextBox 23"/>
          <p:cNvSpPr txBox="1"/>
          <p:nvPr/>
        </p:nvSpPr>
        <p:spPr>
          <a:xfrm>
            <a:off x="8545358" y="5648176"/>
            <a:ext cx="1045956" cy="268422"/>
          </a:xfrm>
          <a:prstGeom prst="rect">
            <a:avLst/>
          </a:prstGeom>
          <a:noFill/>
        </p:spPr>
        <p:txBody>
          <a:bodyPr wrap="none" lIns="82945" tIns="41473" rIns="82945" bIns="41473" rtlCol="0">
            <a:spAutoFit/>
          </a:bodyPr>
          <a:lstStyle/>
          <a:p>
            <a:r>
              <a:rPr lang="en-GB" sz="1200" dirty="0" smtClean="0">
                <a:solidFill>
                  <a:schemeClr val="tx1">
                    <a:lumMod val="65000"/>
                    <a:lumOff val="35000"/>
                  </a:schemeClr>
                </a:solidFill>
                <a:latin typeface="Arial" pitchFamily="34" charset="0"/>
                <a:cs typeface="Arial" pitchFamily="34" charset="0"/>
              </a:rPr>
              <a:t>Unstructured</a:t>
            </a:r>
            <a:endParaRPr lang="en-GB" sz="12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 xmlns:p14="http://schemas.microsoft.com/office/powerpoint/2010/main" val="1514539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01350" cy="12754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5" name="TextBox 4"/>
          <p:cNvSpPr txBox="1"/>
          <p:nvPr/>
        </p:nvSpPr>
        <p:spPr>
          <a:xfrm>
            <a:off x="448651" y="130694"/>
            <a:ext cx="9966937" cy="1007086"/>
          </a:xfrm>
          <a:prstGeom prst="rect">
            <a:avLst/>
          </a:prstGeom>
          <a:noFill/>
        </p:spPr>
        <p:txBody>
          <a:bodyPr wrap="square" lIns="82945" tIns="41473" rIns="82945" bIns="41473" rtlCol="0">
            <a:spAutoFit/>
          </a:bodyPr>
          <a:lstStyle/>
          <a:p>
            <a:r>
              <a:rPr lang="en-GB" sz="3000" dirty="0" smtClean="0">
                <a:solidFill>
                  <a:schemeClr val="bg1"/>
                </a:solidFill>
                <a:latin typeface="Arial" pitchFamily="34" charset="0"/>
                <a:cs typeface="Arial" pitchFamily="34" charset="0"/>
              </a:rPr>
              <a:t>New tools, channels and methods at Capgemini Group Learning</a:t>
            </a:r>
          </a:p>
        </p:txBody>
      </p:sp>
      <p:pic>
        <p:nvPicPr>
          <p:cNvPr id="1026" name="Picture 2"/>
          <p:cNvPicPr>
            <a:picLocks noChangeAspect="1" noChangeArrowheads="1"/>
          </p:cNvPicPr>
          <p:nvPr/>
        </p:nvPicPr>
        <p:blipFill>
          <a:blip r:embed="rId2" cstate="print"/>
          <a:srcRect l="4007" t="2382" r="2279" b="2065"/>
          <a:stretch>
            <a:fillRect/>
          </a:stretch>
        </p:blipFill>
        <p:spPr bwMode="auto">
          <a:xfrm>
            <a:off x="2043586" y="1460665"/>
            <a:ext cx="6721433" cy="4714504"/>
          </a:xfrm>
          <a:prstGeom prst="rect">
            <a:avLst/>
          </a:prstGeom>
          <a:noFill/>
          <a:ln w="9525">
            <a:noFill/>
            <a:miter lim="800000"/>
            <a:headEnd/>
            <a:tailEnd/>
          </a:ln>
        </p:spPr>
      </p:pic>
      <p:sp>
        <p:nvSpPr>
          <p:cNvPr id="7" name="TextBox 6"/>
          <p:cNvSpPr txBox="1"/>
          <p:nvPr/>
        </p:nvSpPr>
        <p:spPr>
          <a:xfrm>
            <a:off x="2328586" y="5165766"/>
            <a:ext cx="767582" cy="307777"/>
          </a:xfrm>
          <a:prstGeom prst="rect">
            <a:avLst/>
          </a:prstGeom>
          <a:solidFill>
            <a:schemeClr val="bg1">
              <a:lumMod val="85000"/>
            </a:schemeClr>
          </a:solidFill>
          <a:ln>
            <a:noFill/>
            <a:prstDash val="dash"/>
          </a:ln>
        </p:spPr>
        <p:txBody>
          <a:bodyPr wrap="none" rtlCol="0">
            <a:spAutoFit/>
          </a:bodyPr>
          <a:lstStyle/>
          <a:p>
            <a:r>
              <a:rPr lang="en-GB" sz="1400" b="1" dirty="0" smtClean="0">
                <a:solidFill>
                  <a:schemeClr val="bg2">
                    <a:lumMod val="25000"/>
                  </a:schemeClr>
                </a:solidFill>
                <a:cs typeface="Arial" pitchFamily="34" charset="0"/>
              </a:rPr>
              <a:t>Courses</a:t>
            </a:r>
            <a:endParaRPr lang="en-GB" sz="1400" b="1" dirty="0">
              <a:solidFill>
                <a:schemeClr val="bg2">
                  <a:lumMod val="25000"/>
                </a:schemeClr>
              </a:solidFill>
              <a:cs typeface="Arial" pitchFamily="34" charset="0"/>
            </a:endParaRPr>
          </a:p>
        </p:txBody>
      </p:sp>
      <p:sp>
        <p:nvSpPr>
          <p:cNvPr id="8" name="TextBox 7"/>
          <p:cNvSpPr txBox="1"/>
          <p:nvPr/>
        </p:nvSpPr>
        <p:spPr>
          <a:xfrm>
            <a:off x="2328586" y="4178135"/>
            <a:ext cx="936090" cy="307777"/>
          </a:xfrm>
          <a:prstGeom prst="rect">
            <a:avLst/>
          </a:prstGeom>
          <a:solidFill>
            <a:schemeClr val="bg1">
              <a:lumMod val="85000"/>
            </a:schemeClr>
          </a:solidFill>
          <a:ln>
            <a:noFill/>
            <a:prstDash val="dash"/>
          </a:ln>
        </p:spPr>
        <p:txBody>
          <a:bodyPr wrap="none" rtlCol="0">
            <a:spAutoFit/>
          </a:bodyPr>
          <a:lstStyle/>
          <a:p>
            <a:r>
              <a:rPr lang="en-GB" sz="1400" b="1" dirty="0" smtClean="0">
                <a:solidFill>
                  <a:schemeClr val="bg2">
                    <a:lumMod val="25000"/>
                  </a:schemeClr>
                </a:solidFill>
                <a:cs typeface="Arial" pitchFamily="34" charset="0"/>
              </a:rPr>
              <a:t>Resources</a:t>
            </a:r>
            <a:endParaRPr lang="en-GB" sz="1400" b="1" dirty="0">
              <a:solidFill>
                <a:schemeClr val="bg2">
                  <a:lumMod val="25000"/>
                </a:schemeClr>
              </a:solidFill>
              <a:cs typeface="Arial" pitchFamily="34" charset="0"/>
            </a:endParaRPr>
          </a:p>
        </p:txBody>
      </p:sp>
      <p:sp>
        <p:nvSpPr>
          <p:cNvPr id="9" name="TextBox 8"/>
          <p:cNvSpPr txBox="1"/>
          <p:nvPr/>
        </p:nvSpPr>
        <p:spPr>
          <a:xfrm>
            <a:off x="2328586" y="2038597"/>
            <a:ext cx="827214" cy="307777"/>
          </a:xfrm>
          <a:prstGeom prst="rect">
            <a:avLst/>
          </a:prstGeom>
          <a:solidFill>
            <a:schemeClr val="bg1">
              <a:lumMod val="85000"/>
            </a:schemeClr>
          </a:solidFill>
          <a:ln>
            <a:noFill/>
            <a:prstDash val="dash"/>
          </a:ln>
        </p:spPr>
        <p:txBody>
          <a:bodyPr wrap="none" rtlCol="0">
            <a:spAutoFit/>
          </a:bodyPr>
          <a:lstStyle/>
          <a:p>
            <a:r>
              <a:rPr lang="en-GB" sz="1400" b="1" dirty="0" smtClean="0">
                <a:solidFill>
                  <a:schemeClr val="bg2">
                    <a:lumMod val="25000"/>
                  </a:schemeClr>
                </a:solidFill>
                <a:cs typeface="Arial" pitchFamily="34" charset="0"/>
              </a:rPr>
              <a:t>Personal</a:t>
            </a:r>
            <a:endParaRPr lang="en-GB" sz="1400" b="1" dirty="0">
              <a:solidFill>
                <a:schemeClr val="bg2">
                  <a:lumMod val="25000"/>
                </a:schemeClr>
              </a:solidFill>
              <a:cs typeface="Arial" pitchFamily="34" charset="0"/>
            </a:endParaRPr>
          </a:p>
        </p:txBody>
      </p:sp>
      <p:sp>
        <p:nvSpPr>
          <p:cNvPr id="10" name="TextBox 9"/>
          <p:cNvSpPr txBox="1"/>
          <p:nvPr/>
        </p:nvSpPr>
        <p:spPr>
          <a:xfrm>
            <a:off x="2328586" y="3164774"/>
            <a:ext cx="619080" cy="307777"/>
          </a:xfrm>
          <a:prstGeom prst="rect">
            <a:avLst/>
          </a:prstGeom>
          <a:solidFill>
            <a:schemeClr val="bg1">
              <a:lumMod val="85000"/>
            </a:schemeClr>
          </a:solidFill>
          <a:ln>
            <a:noFill/>
            <a:prstDash val="dash"/>
          </a:ln>
        </p:spPr>
        <p:txBody>
          <a:bodyPr wrap="none" rtlCol="0">
            <a:spAutoFit/>
          </a:bodyPr>
          <a:lstStyle/>
          <a:p>
            <a:r>
              <a:rPr lang="en-GB" sz="1400" b="1" dirty="0" smtClean="0">
                <a:solidFill>
                  <a:schemeClr val="bg2">
                    <a:lumMod val="25000"/>
                  </a:schemeClr>
                </a:solidFill>
                <a:cs typeface="Arial" pitchFamily="34" charset="0"/>
              </a:rPr>
              <a:t>Social</a:t>
            </a:r>
            <a:endParaRPr lang="en-GB" sz="1400" b="1" dirty="0">
              <a:solidFill>
                <a:schemeClr val="bg2">
                  <a:lumMod val="25000"/>
                </a:schemeClr>
              </a:solidFill>
              <a:cs typeface="Arial" pitchFamily="34" charset="0"/>
            </a:endParaRPr>
          </a:p>
        </p:txBody>
      </p:sp>
      <p:sp>
        <p:nvSpPr>
          <p:cNvPr id="11" name="TextBox 10"/>
          <p:cNvSpPr txBox="1"/>
          <p:nvPr/>
        </p:nvSpPr>
        <p:spPr>
          <a:xfrm>
            <a:off x="2302856" y="5492338"/>
            <a:ext cx="999510" cy="523220"/>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eLearning on </a:t>
            </a:r>
            <a:r>
              <a:rPr lang="en-GB" sz="1400" dirty="0" err="1" smtClean="0">
                <a:solidFill>
                  <a:schemeClr val="bg2">
                    <a:lumMod val="25000"/>
                  </a:schemeClr>
                </a:solidFill>
                <a:cs typeface="Arial" pitchFamily="34" charset="0"/>
              </a:rPr>
              <a:t>MyL</a:t>
            </a:r>
            <a:endParaRPr lang="en-GB" sz="1400" dirty="0">
              <a:solidFill>
                <a:schemeClr val="bg2">
                  <a:lumMod val="25000"/>
                </a:schemeClr>
              </a:solidFill>
              <a:cs typeface="Arial" pitchFamily="34" charset="0"/>
            </a:endParaRPr>
          </a:p>
        </p:txBody>
      </p:sp>
      <p:sp>
        <p:nvSpPr>
          <p:cNvPr id="12" name="TextBox 11"/>
          <p:cNvSpPr txBox="1"/>
          <p:nvPr/>
        </p:nvSpPr>
        <p:spPr>
          <a:xfrm>
            <a:off x="2423946" y="4837203"/>
            <a:ext cx="688650" cy="307777"/>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Portals</a:t>
            </a:r>
            <a:endParaRPr lang="en-GB" sz="1400" dirty="0">
              <a:solidFill>
                <a:schemeClr val="bg2">
                  <a:lumMod val="25000"/>
                </a:schemeClr>
              </a:solidFill>
              <a:cs typeface="Arial" pitchFamily="34" charset="0"/>
            </a:endParaRPr>
          </a:p>
        </p:txBody>
      </p:sp>
      <p:sp>
        <p:nvSpPr>
          <p:cNvPr id="13" name="TextBox 12"/>
          <p:cNvSpPr txBox="1"/>
          <p:nvPr/>
        </p:nvSpPr>
        <p:spPr>
          <a:xfrm>
            <a:off x="2872224" y="4490804"/>
            <a:ext cx="1276602" cy="307777"/>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Micro Learning</a:t>
            </a:r>
            <a:endParaRPr lang="en-GB" sz="1400" dirty="0">
              <a:solidFill>
                <a:schemeClr val="bg2">
                  <a:lumMod val="25000"/>
                </a:schemeClr>
              </a:solidFill>
              <a:cs typeface="Arial" pitchFamily="34" charset="0"/>
            </a:endParaRPr>
          </a:p>
        </p:txBody>
      </p:sp>
      <p:sp>
        <p:nvSpPr>
          <p:cNvPr id="14" name="TextBox 13"/>
          <p:cNvSpPr txBox="1"/>
          <p:nvPr/>
        </p:nvSpPr>
        <p:spPr>
          <a:xfrm>
            <a:off x="3666317" y="5496483"/>
            <a:ext cx="1004955" cy="307777"/>
          </a:xfrm>
          <a:prstGeom prst="rect">
            <a:avLst/>
          </a:prstGeom>
          <a:noFill/>
          <a:ln>
            <a:noFill/>
            <a:prstDash val="dash"/>
          </a:ln>
        </p:spPr>
        <p:txBody>
          <a:bodyPr wrap="none" rtlCol="0">
            <a:spAutoFit/>
          </a:bodyPr>
          <a:lstStyle/>
          <a:p>
            <a:r>
              <a:rPr lang="en-GB" sz="1400" dirty="0" err="1" smtClean="0">
                <a:solidFill>
                  <a:schemeClr val="bg2">
                    <a:lumMod val="25000"/>
                  </a:schemeClr>
                </a:solidFill>
                <a:cs typeface="Arial" pitchFamily="34" charset="0"/>
              </a:rPr>
              <a:t>Infographic</a:t>
            </a:r>
            <a:endParaRPr lang="en-GB" sz="1400" dirty="0">
              <a:solidFill>
                <a:schemeClr val="bg2">
                  <a:lumMod val="25000"/>
                </a:schemeClr>
              </a:solidFill>
              <a:cs typeface="Arial" pitchFamily="34" charset="0"/>
            </a:endParaRPr>
          </a:p>
        </p:txBody>
      </p:sp>
      <p:sp>
        <p:nvSpPr>
          <p:cNvPr id="15" name="TextBox 14"/>
          <p:cNvSpPr txBox="1"/>
          <p:nvPr/>
        </p:nvSpPr>
        <p:spPr>
          <a:xfrm>
            <a:off x="4448798" y="5738222"/>
            <a:ext cx="753091" cy="307777"/>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Podcast</a:t>
            </a:r>
            <a:endParaRPr lang="en-GB" sz="1400" dirty="0">
              <a:solidFill>
                <a:schemeClr val="bg2">
                  <a:lumMod val="25000"/>
                </a:schemeClr>
              </a:solidFill>
              <a:cs typeface="Arial" pitchFamily="34" charset="0"/>
            </a:endParaRPr>
          </a:p>
        </p:txBody>
      </p:sp>
      <p:sp>
        <p:nvSpPr>
          <p:cNvPr id="16" name="TextBox 15"/>
          <p:cNvSpPr txBox="1"/>
          <p:nvPr/>
        </p:nvSpPr>
        <p:spPr>
          <a:xfrm>
            <a:off x="3270667" y="4847919"/>
            <a:ext cx="607859" cy="307777"/>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Video</a:t>
            </a:r>
            <a:endParaRPr lang="en-GB" sz="1400" dirty="0">
              <a:solidFill>
                <a:schemeClr val="bg2">
                  <a:lumMod val="25000"/>
                </a:schemeClr>
              </a:solidFill>
              <a:cs typeface="Arial" pitchFamily="34" charset="0"/>
            </a:endParaRPr>
          </a:p>
        </p:txBody>
      </p:sp>
      <p:sp>
        <p:nvSpPr>
          <p:cNvPr id="17" name="TextBox 16"/>
          <p:cNvSpPr txBox="1"/>
          <p:nvPr/>
        </p:nvSpPr>
        <p:spPr>
          <a:xfrm>
            <a:off x="2953284" y="3208316"/>
            <a:ext cx="1693143" cy="523220"/>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Guided Social Collaboration </a:t>
            </a:r>
            <a:r>
              <a:rPr lang="en-GB" sz="1400" i="1" dirty="0" smtClean="0">
                <a:solidFill>
                  <a:schemeClr val="bg2">
                    <a:lumMod val="25000"/>
                  </a:schemeClr>
                </a:solidFill>
                <a:cs typeface="Arial" pitchFamily="34" charset="0"/>
              </a:rPr>
              <a:t>(FVLJ)</a:t>
            </a:r>
            <a:endParaRPr lang="en-GB" sz="1400" i="1" dirty="0">
              <a:solidFill>
                <a:schemeClr val="bg2">
                  <a:lumMod val="25000"/>
                </a:schemeClr>
              </a:solidFill>
              <a:cs typeface="Arial" pitchFamily="34" charset="0"/>
            </a:endParaRPr>
          </a:p>
        </p:txBody>
      </p:sp>
      <p:sp>
        <p:nvSpPr>
          <p:cNvPr id="18" name="TextBox 17"/>
          <p:cNvSpPr txBox="1"/>
          <p:nvPr/>
        </p:nvSpPr>
        <p:spPr>
          <a:xfrm>
            <a:off x="5128216" y="4947732"/>
            <a:ext cx="1081386" cy="307777"/>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Video Portal</a:t>
            </a:r>
            <a:endParaRPr lang="en-GB" sz="1400" dirty="0">
              <a:solidFill>
                <a:schemeClr val="bg2">
                  <a:lumMod val="25000"/>
                </a:schemeClr>
              </a:solidFill>
              <a:cs typeface="Arial" pitchFamily="34" charset="0"/>
            </a:endParaRPr>
          </a:p>
        </p:txBody>
      </p:sp>
      <p:sp>
        <p:nvSpPr>
          <p:cNvPr id="19" name="TextBox 18"/>
          <p:cNvSpPr txBox="1"/>
          <p:nvPr/>
        </p:nvSpPr>
        <p:spPr>
          <a:xfrm>
            <a:off x="4731480" y="4408463"/>
            <a:ext cx="1658687" cy="523220"/>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Enterprise Social Networks </a:t>
            </a:r>
            <a:r>
              <a:rPr lang="en-GB" sz="1400" i="1" dirty="0" smtClean="0">
                <a:solidFill>
                  <a:schemeClr val="bg2">
                    <a:lumMod val="25000"/>
                  </a:schemeClr>
                </a:solidFill>
                <a:cs typeface="Arial" pitchFamily="34" charset="0"/>
              </a:rPr>
              <a:t>(Yammer)</a:t>
            </a:r>
            <a:endParaRPr lang="en-GB" sz="1400" i="1" dirty="0">
              <a:solidFill>
                <a:schemeClr val="bg2">
                  <a:lumMod val="25000"/>
                </a:schemeClr>
              </a:solidFill>
              <a:cs typeface="Arial" pitchFamily="34" charset="0"/>
            </a:endParaRPr>
          </a:p>
        </p:txBody>
      </p:sp>
      <p:sp>
        <p:nvSpPr>
          <p:cNvPr id="20" name="TextBox 19"/>
          <p:cNvSpPr txBox="1"/>
          <p:nvPr/>
        </p:nvSpPr>
        <p:spPr>
          <a:xfrm>
            <a:off x="3408107" y="2134401"/>
            <a:ext cx="1361706" cy="523220"/>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Do-It-Yourself (DIY)</a:t>
            </a:r>
            <a:endParaRPr lang="en-GB" sz="1400" dirty="0">
              <a:solidFill>
                <a:schemeClr val="bg2">
                  <a:lumMod val="25000"/>
                </a:schemeClr>
              </a:solidFill>
              <a:cs typeface="Arial" pitchFamily="34" charset="0"/>
            </a:endParaRPr>
          </a:p>
        </p:txBody>
      </p:sp>
      <p:sp>
        <p:nvSpPr>
          <p:cNvPr id="21" name="TextBox 20"/>
          <p:cNvSpPr txBox="1"/>
          <p:nvPr/>
        </p:nvSpPr>
        <p:spPr>
          <a:xfrm>
            <a:off x="4546750" y="2531378"/>
            <a:ext cx="1361706" cy="523220"/>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Mobile and Tablets</a:t>
            </a:r>
            <a:endParaRPr lang="en-GB" sz="1400" dirty="0">
              <a:solidFill>
                <a:schemeClr val="bg2">
                  <a:lumMod val="25000"/>
                </a:schemeClr>
              </a:solidFill>
              <a:cs typeface="Arial" pitchFamily="34" charset="0"/>
            </a:endParaRPr>
          </a:p>
        </p:txBody>
      </p:sp>
      <p:sp>
        <p:nvSpPr>
          <p:cNvPr id="22" name="TextBox 21"/>
          <p:cNvSpPr txBox="1"/>
          <p:nvPr/>
        </p:nvSpPr>
        <p:spPr>
          <a:xfrm>
            <a:off x="5237382" y="3015095"/>
            <a:ext cx="1163418" cy="523220"/>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Blog Writing </a:t>
            </a:r>
            <a:r>
              <a:rPr lang="en-GB" sz="1400" i="1" dirty="0" smtClean="0">
                <a:solidFill>
                  <a:schemeClr val="bg2">
                    <a:lumMod val="25000"/>
                  </a:schemeClr>
                </a:solidFill>
                <a:cs typeface="Arial" pitchFamily="34" charset="0"/>
              </a:rPr>
              <a:t>(LinkedIn)</a:t>
            </a:r>
            <a:endParaRPr lang="en-GB" sz="1400" i="1" dirty="0">
              <a:solidFill>
                <a:schemeClr val="bg2">
                  <a:lumMod val="25000"/>
                </a:schemeClr>
              </a:solidFill>
              <a:cs typeface="Arial" pitchFamily="34" charset="0"/>
            </a:endParaRPr>
          </a:p>
        </p:txBody>
      </p:sp>
      <p:sp>
        <p:nvSpPr>
          <p:cNvPr id="23" name="Rectangle 22"/>
          <p:cNvSpPr/>
          <p:nvPr/>
        </p:nvSpPr>
        <p:spPr>
          <a:xfrm>
            <a:off x="6394290" y="3962264"/>
            <a:ext cx="1341269" cy="523220"/>
          </a:xfrm>
          <a:prstGeom prst="rect">
            <a:avLst/>
          </a:prstGeom>
        </p:spPr>
        <p:txBody>
          <a:bodyPr wrap="square">
            <a:spAutoFit/>
          </a:bodyPr>
          <a:lstStyle/>
          <a:p>
            <a:r>
              <a:rPr lang="en-GB" sz="1400" dirty="0" smtClean="0">
                <a:solidFill>
                  <a:schemeClr val="bg2">
                    <a:lumMod val="25000"/>
                  </a:schemeClr>
                </a:solidFill>
                <a:cs typeface="Arial" pitchFamily="34" charset="0"/>
              </a:rPr>
              <a:t>Content </a:t>
            </a:r>
            <a:r>
              <a:rPr lang="en-GB" sz="1400" dirty="0" err="1" smtClean="0">
                <a:solidFill>
                  <a:schemeClr val="bg2">
                    <a:lumMod val="25000"/>
                  </a:schemeClr>
                </a:solidFill>
                <a:cs typeface="Arial" pitchFamily="34" charset="0"/>
              </a:rPr>
              <a:t>Curation</a:t>
            </a:r>
            <a:r>
              <a:rPr lang="en-GB" sz="1400" dirty="0" smtClean="0">
                <a:solidFill>
                  <a:schemeClr val="bg2">
                    <a:lumMod val="25000"/>
                  </a:schemeClr>
                </a:solidFill>
                <a:cs typeface="Arial" pitchFamily="34" charset="0"/>
              </a:rPr>
              <a:t> Tools</a:t>
            </a:r>
            <a:endParaRPr lang="en-GB" sz="1400" i="1" dirty="0">
              <a:solidFill>
                <a:schemeClr val="bg2">
                  <a:lumMod val="25000"/>
                </a:schemeClr>
              </a:solidFill>
              <a:cs typeface="Arial" pitchFamily="34" charset="0"/>
            </a:endParaRPr>
          </a:p>
        </p:txBody>
      </p:sp>
      <p:sp>
        <p:nvSpPr>
          <p:cNvPr id="24" name="TextBox 23"/>
          <p:cNvSpPr txBox="1"/>
          <p:nvPr/>
        </p:nvSpPr>
        <p:spPr>
          <a:xfrm>
            <a:off x="2376086" y="6113023"/>
            <a:ext cx="1116283" cy="276999"/>
          </a:xfrm>
          <a:prstGeom prst="rect">
            <a:avLst/>
          </a:prstGeom>
          <a:noFill/>
          <a:ln>
            <a:noFill/>
            <a:prstDash val="dash"/>
          </a:ln>
        </p:spPr>
        <p:txBody>
          <a:bodyPr wrap="square" rtlCol="0">
            <a:spAutoFit/>
          </a:bodyPr>
          <a:lstStyle/>
          <a:p>
            <a:pPr algn="ctr"/>
            <a:r>
              <a:rPr lang="en-GB" sz="1200" dirty="0" smtClean="0">
                <a:solidFill>
                  <a:schemeClr val="tx1">
                    <a:lumMod val="75000"/>
                    <a:lumOff val="25000"/>
                  </a:schemeClr>
                </a:solidFill>
                <a:cs typeface="Arial" pitchFamily="34" charset="0"/>
              </a:rPr>
              <a:t>Scheduled</a:t>
            </a:r>
            <a:endParaRPr lang="en-GB" sz="1200" dirty="0">
              <a:solidFill>
                <a:schemeClr val="tx1">
                  <a:lumMod val="75000"/>
                  <a:lumOff val="25000"/>
                </a:schemeClr>
              </a:solidFill>
              <a:cs typeface="Arial" pitchFamily="34" charset="0"/>
            </a:endParaRPr>
          </a:p>
        </p:txBody>
      </p:sp>
      <p:sp>
        <p:nvSpPr>
          <p:cNvPr id="25" name="TextBox 24"/>
          <p:cNvSpPr txBox="1"/>
          <p:nvPr/>
        </p:nvSpPr>
        <p:spPr>
          <a:xfrm>
            <a:off x="3941649" y="6113023"/>
            <a:ext cx="1116283" cy="276999"/>
          </a:xfrm>
          <a:prstGeom prst="rect">
            <a:avLst/>
          </a:prstGeom>
          <a:noFill/>
          <a:ln>
            <a:noFill/>
            <a:prstDash val="dash"/>
          </a:ln>
        </p:spPr>
        <p:txBody>
          <a:bodyPr wrap="square" rtlCol="0">
            <a:spAutoFit/>
          </a:bodyPr>
          <a:lstStyle/>
          <a:p>
            <a:pPr algn="ctr"/>
            <a:r>
              <a:rPr lang="en-GB" sz="1200" dirty="0" smtClean="0">
                <a:solidFill>
                  <a:schemeClr val="tx1">
                    <a:lumMod val="75000"/>
                    <a:lumOff val="25000"/>
                  </a:schemeClr>
                </a:solidFill>
                <a:cs typeface="Arial" pitchFamily="34" charset="0"/>
              </a:rPr>
              <a:t>On Demand</a:t>
            </a:r>
            <a:endParaRPr lang="en-GB" sz="1200" dirty="0">
              <a:solidFill>
                <a:schemeClr val="tx1">
                  <a:lumMod val="75000"/>
                  <a:lumOff val="25000"/>
                </a:schemeClr>
              </a:solidFill>
              <a:cs typeface="Arial" pitchFamily="34" charset="0"/>
            </a:endParaRPr>
          </a:p>
        </p:txBody>
      </p:sp>
      <p:cxnSp>
        <p:nvCxnSpPr>
          <p:cNvPr id="28" name="Straight Arrow Connector 27"/>
          <p:cNvCxnSpPr/>
          <p:nvPr/>
        </p:nvCxnSpPr>
        <p:spPr>
          <a:xfrm>
            <a:off x="5392423" y="6246420"/>
            <a:ext cx="3111335" cy="0"/>
          </a:xfrm>
          <a:prstGeom prst="straightConnector1">
            <a:avLst/>
          </a:prstGeom>
          <a:ln>
            <a:solidFill>
              <a:schemeClr val="bg2">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95980" y="6113023"/>
            <a:ext cx="1116283" cy="276999"/>
          </a:xfrm>
          <a:prstGeom prst="rect">
            <a:avLst/>
          </a:prstGeom>
          <a:solidFill>
            <a:schemeClr val="bg1"/>
          </a:solidFill>
          <a:ln>
            <a:noFill/>
            <a:prstDash val="dash"/>
          </a:ln>
        </p:spPr>
        <p:txBody>
          <a:bodyPr wrap="square" rtlCol="0">
            <a:spAutoFit/>
          </a:bodyPr>
          <a:lstStyle/>
          <a:p>
            <a:pPr algn="ctr"/>
            <a:r>
              <a:rPr lang="en-GB" sz="1200" dirty="0" smtClean="0">
                <a:solidFill>
                  <a:schemeClr val="tx1">
                    <a:lumMod val="75000"/>
                    <a:lumOff val="25000"/>
                  </a:schemeClr>
                </a:solidFill>
                <a:cs typeface="Arial" pitchFamily="34" charset="0"/>
              </a:rPr>
              <a:t>Continuous</a:t>
            </a:r>
            <a:endParaRPr lang="en-GB" sz="1200" dirty="0">
              <a:solidFill>
                <a:schemeClr val="tx1">
                  <a:lumMod val="75000"/>
                  <a:lumOff val="25000"/>
                </a:schemeClr>
              </a:solidFill>
              <a:cs typeface="Arial" pitchFamily="34" charset="0"/>
            </a:endParaRPr>
          </a:p>
        </p:txBody>
      </p:sp>
      <p:sp>
        <p:nvSpPr>
          <p:cNvPr id="30" name="TextBox 29"/>
          <p:cNvSpPr txBox="1"/>
          <p:nvPr/>
        </p:nvSpPr>
        <p:spPr>
          <a:xfrm>
            <a:off x="1936701" y="1337164"/>
            <a:ext cx="605642" cy="277881"/>
          </a:xfrm>
          <a:prstGeom prst="rect">
            <a:avLst/>
          </a:prstGeom>
          <a:noFill/>
          <a:ln>
            <a:noFill/>
            <a:prstDash val="dash"/>
          </a:ln>
        </p:spPr>
        <p:txBody>
          <a:bodyPr wrap="square" rtlCol="0">
            <a:spAutoFit/>
          </a:bodyPr>
          <a:lstStyle/>
          <a:p>
            <a:pPr algn="ctr"/>
            <a:r>
              <a:rPr lang="en-GB" sz="1200" dirty="0" smtClean="0">
                <a:solidFill>
                  <a:schemeClr val="tx1">
                    <a:lumMod val="75000"/>
                    <a:lumOff val="25000"/>
                  </a:schemeClr>
                </a:solidFill>
                <a:cs typeface="Arial" pitchFamily="34" charset="0"/>
              </a:rPr>
              <a:t>Value</a:t>
            </a:r>
            <a:endParaRPr lang="en-GB" sz="1200" dirty="0">
              <a:solidFill>
                <a:schemeClr val="tx1">
                  <a:lumMod val="75000"/>
                  <a:lumOff val="25000"/>
                </a:schemeClr>
              </a:solidFill>
              <a:cs typeface="Arial" pitchFamily="34" charset="0"/>
            </a:endParaRPr>
          </a:p>
        </p:txBody>
      </p:sp>
      <p:sp>
        <p:nvSpPr>
          <p:cNvPr id="31" name="TextBox 30"/>
          <p:cNvSpPr txBox="1"/>
          <p:nvPr/>
        </p:nvSpPr>
        <p:spPr>
          <a:xfrm>
            <a:off x="8763034" y="5895310"/>
            <a:ext cx="892630" cy="276999"/>
          </a:xfrm>
          <a:prstGeom prst="rect">
            <a:avLst/>
          </a:prstGeom>
          <a:noFill/>
          <a:ln>
            <a:noFill/>
            <a:prstDash val="dash"/>
          </a:ln>
        </p:spPr>
        <p:txBody>
          <a:bodyPr wrap="square" rtlCol="0">
            <a:spAutoFit/>
          </a:bodyPr>
          <a:lstStyle/>
          <a:p>
            <a:pPr algn="ctr"/>
            <a:r>
              <a:rPr lang="en-GB" sz="1200" dirty="0" smtClean="0">
                <a:solidFill>
                  <a:schemeClr val="tx1">
                    <a:lumMod val="75000"/>
                    <a:lumOff val="25000"/>
                  </a:schemeClr>
                </a:solidFill>
                <a:cs typeface="Arial" pitchFamily="34" charset="0"/>
              </a:rPr>
              <a:t>Autonomy</a:t>
            </a:r>
            <a:endParaRPr lang="en-GB" sz="1200" dirty="0">
              <a:solidFill>
                <a:schemeClr val="tx1">
                  <a:lumMod val="75000"/>
                  <a:lumOff val="25000"/>
                </a:schemeClr>
              </a:solidFill>
              <a:cs typeface="Arial" pitchFamily="34" charset="0"/>
            </a:endParaRPr>
          </a:p>
        </p:txBody>
      </p:sp>
      <p:sp>
        <p:nvSpPr>
          <p:cNvPr id="32" name="Rectangle 31"/>
          <p:cNvSpPr/>
          <p:nvPr/>
        </p:nvSpPr>
        <p:spPr>
          <a:xfrm>
            <a:off x="6980018" y="5315363"/>
            <a:ext cx="1470326" cy="523220"/>
          </a:xfrm>
          <a:prstGeom prst="rect">
            <a:avLst/>
          </a:prstGeom>
        </p:spPr>
        <p:txBody>
          <a:bodyPr wrap="square">
            <a:spAutoFit/>
          </a:bodyPr>
          <a:lstStyle/>
          <a:p>
            <a:r>
              <a:rPr lang="en-GB" sz="1400" dirty="0" smtClean="0">
                <a:solidFill>
                  <a:schemeClr val="bg2">
                    <a:lumMod val="25000"/>
                  </a:schemeClr>
                </a:solidFill>
                <a:cs typeface="Arial" pitchFamily="34" charset="0"/>
              </a:rPr>
              <a:t>Social Media </a:t>
            </a:r>
            <a:r>
              <a:rPr lang="en-GB" sz="1400" i="1" dirty="0" smtClean="0">
                <a:solidFill>
                  <a:schemeClr val="bg2">
                    <a:lumMod val="25000"/>
                  </a:schemeClr>
                </a:solidFill>
                <a:cs typeface="Arial" pitchFamily="34" charset="0"/>
              </a:rPr>
              <a:t>(Twitter)</a:t>
            </a:r>
            <a:endParaRPr lang="en-GB" sz="1400" i="1" dirty="0">
              <a:solidFill>
                <a:schemeClr val="bg2">
                  <a:lumMod val="25000"/>
                </a:schemeClr>
              </a:solidFill>
              <a:cs typeface="Arial" pitchFamily="34" charset="0"/>
            </a:endParaRPr>
          </a:p>
        </p:txBody>
      </p:sp>
      <p:sp>
        <p:nvSpPr>
          <p:cNvPr id="33" name="TextBox 32"/>
          <p:cNvSpPr txBox="1"/>
          <p:nvPr/>
        </p:nvSpPr>
        <p:spPr>
          <a:xfrm>
            <a:off x="3273717" y="5246446"/>
            <a:ext cx="742511" cy="307777"/>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MOOCs</a:t>
            </a:r>
            <a:endParaRPr lang="en-GB" sz="1400" dirty="0">
              <a:solidFill>
                <a:schemeClr val="bg2">
                  <a:lumMod val="25000"/>
                </a:schemeClr>
              </a:solidFill>
              <a:cs typeface="Arial" pitchFamily="34" charset="0"/>
            </a:endParaRPr>
          </a:p>
        </p:txBody>
      </p:sp>
      <p:sp>
        <p:nvSpPr>
          <p:cNvPr id="34" name="TextBox 33"/>
          <p:cNvSpPr txBox="1"/>
          <p:nvPr/>
        </p:nvSpPr>
        <p:spPr>
          <a:xfrm>
            <a:off x="5066489" y="5372779"/>
            <a:ext cx="742511" cy="307777"/>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MOOCs</a:t>
            </a:r>
            <a:endParaRPr lang="en-GB" sz="1400" dirty="0">
              <a:solidFill>
                <a:schemeClr val="bg2">
                  <a:lumMod val="25000"/>
                </a:schemeClr>
              </a:solidFill>
              <a:cs typeface="Arial" pitchFamily="34" charset="0"/>
            </a:endParaRPr>
          </a:p>
        </p:txBody>
      </p:sp>
      <p:sp>
        <p:nvSpPr>
          <p:cNvPr id="35" name="TextBox 34"/>
          <p:cNvSpPr txBox="1"/>
          <p:nvPr/>
        </p:nvSpPr>
        <p:spPr>
          <a:xfrm>
            <a:off x="3921814" y="5005495"/>
            <a:ext cx="1012974" cy="307777"/>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Short Quiz</a:t>
            </a:r>
            <a:endParaRPr lang="en-GB" sz="1400" dirty="0">
              <a:solidFill>
                <a:schemeClr val="bg2">
                  <a:lumMod val="25000"/>
                </a:schemeClr>
              </a:solidFill>
              <a:cs typeface="Arial" pitchFamily="34" charset="0"/>
            </a:endParaRPr>
          </a:p>
        </p:txBody>
      </p:sp>
      <p:sp>
        <p:nvSpPr>
          <p:cNvPr id="36" name="Rectangle 35"/>
          <p:cNvSpPr/>
          <p:nvPr/>
        </p:nvSpPr>
        <p:spPr>
          <a:xfrm>
            <a:off x="6800008" y="4697078"/>
            <a:ext cx="1417592" cy="307777"/>
          </a:xfrm>
          <a:prstGeom prst="rect">
            <a:avLst/>
          </a:prstGeom>
        </p:spPr>
        <p:txBody>
          <a:bodyPr wrap="square">
            <a:spAutoFit/>
          </a:bodyPr>
          <a:lstStyle/>
          <a:p>
            <a:r>
              <a:rPr lang="en-GB" sz="1400" dirty="0" smtClean="0">
                <a:solidFill>
                  <a:schemeClr val="bg2">
                    <a:lumMod val="25000"/>
                  </a:schemeClr>
                </a:solidFill>
                <a:cs typeface="Arial" pitchFamily="34" charset="0"/>
              </a:rPr>
              <a:t>Networks</a:t>
            </a:r>
            <a:endParaRPr lang="en-GB" sz="1400" i="1" dirty="0">
              <a:solidFill>
                <a:schemeClr val="bg2">
                  <a:lumMod val="25000"/>
                </a:schemeClr>
              </a:solidFill>
              <a:cs typeface="Arial" pitchFamily="34" charset="0"/>
            </a:endParaRPr>
          </a:p>
        </p:txBody>
      </p:sp>
      <p:sp>
        <p:nvSpPr>
          <p:cNvPr id="38" name="TextBox 37"/>
          <p:cNvSpPr txBox="1"/>
          <p:nvPr/>
        </p:nvSpPr>
        <p:spPr>
          <a:xfrm>
            <a:off x="5736773" y="3579607"/>
            <a:ext cx="1408847" cy="307777"/>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Google, YouTube</a:t>
            </a:r>
            <a:endParaRPr lang="en-GB" sz="1400" dirty="0">
              <a:solidFill>
                <a:schemeClr val="bg2">
                  <a:lumMod val="25000"/>
                </a:schemeClr>
              </a:solidFill>
              <a:cs typeface="Arial" pitchFamily="34" charset="0"/>
            </a:endParaRPr>
          </a:p>
        </p:txBody>
      </p:sp>
      <p:sp>
        <p:nvSpPr>
          <p:cNvPr id="39" name="TextBox 38"/>
          <p:cNvSpPr txBox="1"/>
          <p:nvPr/>
        </p:nvSpPr>
        <p:spPr>
          <a:xfrm>
            <a:off x="3593770" y="3762495"/>
            <a:ext cx="1786066" cy="307777"/>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Building Communities</a:t>
            </a:r>
            <a:endParaRPr lang="en-GB" sz="1400" dirty="0">
              <a:solidFill>
                <a:schemeClr val="bg2">
                  <a:lumMod val="25000"/>
                </a:schemeClr>
              </a:solidFill>
              <a:cs typeface="Arial" pitchFamily="34" charset="0"/>
            </a:endParaRPr>
          </a:p>
        </p:txBody>
      </p:sp>
      <p:sp>
        <p:nvSpPr>
          <p:cNvPr id="40" name="TextBox 39"/>
          <p:cNvSpPr txBox="1"/>
          <p:nvPr/>
        </p:nvSpPr>
        <p:spPr>
          <a:xfrm>
            <a:off x="839981" y="4306175"/>
            <a:ext cx="816827" cy="338554"/>
          </a:xfrm>
          <a:prstGeom prst="rect">
            <a:avLst/>
          </a:prstGeom>
          <a:noFill/>
          <a:ln w="12700">
            <a:solidFill>
              <a:schemeClr val="bg1">
                <a:lumMod val="65000"/>
              </a:schemeClr>
            </a:solidFill>
          </a:ln>
        </p:spPr>
        <p:txBody>
          <a:bodyPr wrap="none" rtlCol="0">
            <a:spAutoFit/>
          </a:bodyPr>
          <a:lstStyle/>
          <a:p>
            <a:r>
              <a:rPr lang="en-GB" dirty="0" smtClean="0">
                <a:solidFill>
                  <a:schemeClr val="tx1">
                    <a:lumMod val="65000"/>
                    <a:lumOff val="35000"/>
                  </a:schemeClr>
                </a:solidFill>
              </a:rPr>
              <a:t>Provide</a:t>
            </a:r>
            <a:endParaRPr lang="en-GB" dirty="0">
              <a:solidFill>
                <a:schemeClr val="tx1">
                  <a:lumMod val="65000"/>
                  <a:lumOff val="35000"/>
                </a:schemeClr>
              </a:solidFill>
            </a:endParaRPr>
          </a:p>
        </p:txBody>
      </p:sp>
      <p:cxnSp>
        <p:nvCxnSpPr>
          <p:cNvPr id="46" name="Straight Arrow Connector 45"/>
          <p:cNvCxnSpPr>
            <a:stCxn id="40" idx="3"/>
          </p:cNvCxnSpPr>
          <p:nvPr/>
        </p:nvCxnSpPr>
        <p:spPr>
          <a:xfrm>
            <a:off x="1656808" y="4475452"/>
            <a:ext cx="533499" cy="803"/>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43525" y="2661604"/>
            <a:ext cx="747320" cy="338554"/>
          </a:xfrm>
          <a:prstGeom prst="rect">
            <a:avLst/>
          </a:prstGeom>
          <a:noFill/>
          <a:ln w="12700">
            <a:solidFill>
              <a:schemeClr val="bg1">
                <a:lumMod val="65000"/>
              </a:schemeClr>
            </a:solidFill>
          </a:ln>
        </p:spPr>
        <p:txBody>
          <a:bodyPr wrap="none" rtlCol="0">
            <a:spAutoFit/>
          </a:bodyPr>
          <a:lstStyle/>
          <a:p>
            <a:r>
              <a:rPr lang="en-GB" dirty="0" smtClean="0">
                <a:solidFill>
                  <a:schemeClr val="tx1">
                    <a:lumMod val="65000"/>
                    <a:lumOff val="35000"/>
                  </a:schemeClr>
                </a:solidFill>
              </a:rPr>
              <a:t>Enable</a:t>
            </a:r>
            <a:endParaRPr lang="en-GB" dirty="0">
              <a:solidFill>
                <a:schemeClr val="tx1">
                  <a:lumMod val="65000"/>
                  <a:lumOff val="35000"/>
                </a:schemeClr>
              </a:solidFill>
            </a:endParaRPr>
          </a:p>
        </p:txBody>
      </p:sp>
      <p:cxnSp>
        <p:nvCxnSpPr>
          <p:cNvPr id="52" name="Shape 51"/>
          <p:cNvCxnSpPr>
            <a:stCxn id="48" idx="2"/>
          </p:cNvCxnSpPr>
          <p:nvPr/>
        </p:nvCxnSpPr>
        <p:spPr>
          <a:xfrm rot="16200000" flipH="1">
            <a:off x="1470715" y="2746628"/>
            <a:ext cx="466058" cy="973118"/>
          </a:xfrm>
          <a:prstGeom prst="bentConnector2">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8" idx="0"/>
          </p:cNvCxnSpPr>
          <p:nvPr/>
        </p:nvCxnSpPr>
        <p:spPr>
          <a:xfrm rot="5400000" flipH="1" flipV="1">
            <a:off x="1430886" y="1880919"/>
            <a:ext cx="566984" cy="994387"/>
          </a:xfrm>
          <a:prstGeom prst="bentConnector2">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649656" y="6167426"/>
            <a:ext cx="1116283" cy="261610"/>
          </a:xfrm>
          <a:prstGeom prst="rect">
            <a:avLst/>
          </a:prstGeom>
          <a:noFill/>
          <a:ln>
            <a:noFill/>
            <a:prstDash val="dash"/>
          </a:ln>
        </p:spPr>
        <p:txBody>
          <a:bodyPr wrap="square" rtlCol="0">
            <a:spAutoFit/>
          </a:bodyPr>
          <a:lstStyle/>
          <a:p>
            <a:pPr algn="ctr"/>
            <a:r>
              <a:rPr lang="en-GB" sz="1100" dirty="0" smtClean="0">
                <a:solidFill>
                  <a:schemeClr val="tx1">
                    <a:lumMod val="65000"/>
                    <a:lumOff val="35000"/>
                  </a:schemeClr>
                </a:solidFill>
                <a:cs typeface="Arial" pitchFamily="34" charset="0"/>
              </a:rPr>
              <a:t>Source: C4LPT</a:t>
            </a:r>
            <a:endParaRPr lang="en-GB" sz="1100" dirty="0">
              <a:solidFill>
                <a:schemeClr val="tx1">
                  <a:lumMod val="65000"/>
                  <a:lumOff val="35000"/>
                </a:schemeClr>
              </a:solidFill>
              <a:cs typeface="Arial" pitchFamily="34" charset="0"/>
            </a:endParaRPr>
          </a:p>
        </p:txBody>
      </p:sp>
      <p:sp>
        <p:nvSpPr>
          <p:cNvPr id="60" name="TextBox 59"/>
          <p:cNvSpPr txBox="1"/>
          <p:nvPr/>
        </p:nvSpPr>
        <p:spPr>
          <a:xfrm>
            <a:off x="5808895" y="5488515"/>
            <a:ext cx="982961" cy="523220"/>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Learning</a:t>
            </a:r>
          </a:p>
          <a:p>
            <a:r>
              <a:rPr lang="en-GB" sz="1400" dirty="0" smtClean="0">
                <a:solidFill>
                  <a:schemeClr val="bg2">
                    <a:lumMod val="25000"/>
                  </a:schemeClr>
                </a:solidFill>
                <a:cs typeface="Arial" pitchFamily="34" charset="0"/>
              </a:rPr>
              <a:t>Campaigns</a:t>
            </a:r>
            <a:endParaRPr lang="en-GB" sz="1400" dirty="0">
              <a:solidFill>
                <a:schemeClr val="bg2">
                  <a:lumMod val="25000"/>
                </a:schemeClr>
              </a:solidFill>
              <a:cs typeface="Arial" pitchFamily="34" charset="0"/>
            </a:endParaRPr>
          </a:p>
        </p:txBody>
      </p:sp>
      <p:cxnSp>
        <p:nvCxnSpPr>
          <p:cNvPr id="64" name="Shape 63"/>
          <p:cNvCxnSpPr>
            <a:stCxn id="40" idx="2"/>
          </p:cNvCxnSpPr>
          <p:nvPr/>
        </p:nvCxnSpPr>
        <p:spPr>
          <a:xfrm rot="16200000" flipH="1">
            <a:off x="1277250" y="4615873"/>
            <a:ext cx="894834" cy="952545"/>
          </a:xfrm>
          <a:prstGeom prst="bentConnector2">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072267" y="4074388"/>
            <a:ext cx="1616149" cy="307777"/>
          </a:xfrm>
          <a:prstGeom prst="rect">
            <a:avLst/>
          </a:prstGeom>
          <a:noFill/>
          <a:ln>
            <a:noFill/>
            <a:prstDash val="dash"/>
          </a:ln>
        </p:spPr>
        <p:txBody>
          <a:bodyPr wrap="square" rtlCol="0">
            <a:spAutoFit/>
          </a:bodyPr>
          <a:lstStyle/>
          <a:p>
            <a:r>
              <a:rPr lang="en-GB" sz="1400" dirty="0" smtClean="0">
                <a:solidFill>
                  <a:schemeClr val="bg2">
                    <a:lumMod val="25000"/>
                  </a:schemeClr>
                </a:solidFill>
                <a:cs typeface="Arial" pitchFamily="34" charset="0"/>
              </a:rPr>
              <a:t>Backchannel in F2F</a:t>
            </a:r>
            <a:endParaRPr lang="en-GB" sz="1400" dirty="0">
              <a:solidFill>
                <a:schemeClr val="bg2">
                  <a:lumMod val="25000"/>
                </a:schemeClr>
              </a:solidFill>
              <a:cs typeface="Arial" pitchFamily="34" charset="0"/>
            </a:endParaRPr>
          </a:p>
        </p:txBody>
      </p:sp>
      <p:sp>
        <p:nvSpPr>
          <p:cNvPr id="44" name="TextBox 43"/>
          <p:cNvSpPr txBox="1"/>
          <p:nvPr/>
        </p:nvSpPr>
        <p:spPr>
          <a:xfrm>
            <a:off x="5803129" y="5207010"/>
            <a:ext cx="842795" cy="307777"/>
          </a:xfrm>
          <a:prstGeom prst="rect">
            <a:avLst/>
          </a:prstGeom>
          <a:noFill/>
          <a:ln>
            <a:noFill/>
            <a:prstDash val="dash"/>
          </a:ln>
        </p:spPr>
        <p:txBody>
          <a:bodyPr wrap="none" rtlCol="0">
            <a:spAutoFit/>
          </a:bodyPr>
          <a:lstStyle/>
          <a:p>
            <a:r>
              <a:rPr lang="en-GB" sz="1400" dirty="0" smtClean="0">
                <a:solidFill>
                  <a:schemeClr val="bg2">
                    <a:lumMod val="25000"/>
                  </a:schemeClr>
                </a:solidFill>
                <a:cs typeface="Arial" pitchFamily="34" charset="0"/>
              </a:rPr>
              <a:t>Analytics</a:t>
            </a:r>
            <a:endParaRPr lang="en-GB" sz="1400" dirty="0">
              <a:solidFill>
                <a:schemeClr val="bg2">
                  <a:lumMod val="25000"/>
                </a:schemeClr>
              </a:solidFill>
              <a:cs typeface="Arial" pitchFamily="34" charset="0"/>
            </a:endParaRPr>
          </a:p>
        </p:txBody>
      </p:sp>
    </p:spTree>
    <p:extLst>
      <p:ext uri="{BB962C8B-B14F-4D97-AF65-F5344CB8AC3E}">
        <p14:creationId xmlns="" xmlns:p14="http://schemas.microsoft.com/office/powerpoint/2010/main" val="1514539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19A669178FB914D83C2B323A0AB44AA" ma:contentTypeVersion="0" ma:contentTypeDescription="Create a new document." ma:contentTypeScope="" ma:versionID="f91c11d82e21c054681da68450c40de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6702AA-B522-4C18-8E70-A1F757C9043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C0D2F7-6225-48CF-8DFA-AD7687334F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FA309D5-F7DF-4F23-B355-F8C245C864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3820</TotalTime>
  <Words>578</Words>
  <Application>Microsoft Office PowerPoint</Application>
  <PresentationFormat>Custom</PresentationFormat>
  <Paragraphs>102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Mankame, Manasi R</dc:creator>
  <cp:lastModifiedBy>shrsuman</cp:lastModifiedBy>
  <cp:revision>753</cp:revision>
  <cp:lastPrinted>2016-06-07T05:04:37Z</cp:lastPrinted>
  <dcterms:created xsi:type="dcterms:W3CDTF">2016-05-25T19:27:01Z</dcterms:created>
  <dcterms:modified xsi:type="dcterms:W3CDTF">2016-12-09T04:39:04Z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0x010100219A669178FB914D83C2B323A0AB44AA</vt:lpwstr>
  </property>
</Properties>
</file>