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jpeg" ContentType="image/jpeg"/>
  <Default Extension="emf" ContentType="image/x-e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7.xml" ContentType="application/vnd.openxmlformats-officedocument.presentationml.tags+xml"/>
  <Override PartName="/ppt/tags/tag6.xml" ContentType="application/vnd.openxmlformats-officedocument.presentationml.tags+xml"/>
  <Override PartName="/ppt/tags/tag23.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8.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2.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32.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18.xml" ContentType="application/vnd.openxmlformats-officedocument.presentationml.tags+xml"/>
  <Override PartName="/ppt/tags/tag19.xml" ContentType="application/vnd.openxmlformats-officedocument.presentationml.tags+xml"/>
  <Override PartName="/ppt/tags/tag1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92" r:id="rId2"/>
    <p:sldMasterId id="2147484086" r:id="rId3"/>
  </p:sldMasterIdLst>
  <p:notesMasterIdLst>
    <p:notesMasterId r:id="rId10"/>
  </p:notesMasterIdLst>
  <p:handoutMasterIdLst>
    <p:handoutMasterId r:id="rId11"/>
  </p:handoutMasterIdLst>
  <p:sldIdLst>
    <p:sldId id="257" r:id="rId4"/>
    <p:sldId id="258" r:id="rId5"/>
    <p:sldId id="327" r:id="rId6"/>
    <p:sldId id="329" r:id="rId7"/>
    <p:sldId id="337" r:id="rId8"/>
    <p:sldId id="331" r:id="rId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495"/>
    <a:srgbClr val="44D5FF"/>
    <a:srgbClr val="000000"/>
    <a:srgbClr val="00A3D0"/>
    <a:srgbClr val="00BDF2"/>
    <a:srgbClr val="D9F7FF"/>
    <a:srgbClr val="B1360B"/>
    <a:srgbClr val="01829B"/>
    <a:srgbClr val="979797"/>
    <a:srgbClr val="A1A1A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406" autoAdjust="0"/>
  </p:normalViewPr>
  <p:slideViewPr>
    <p:cSldViewPr snapToGrid="0">
      <p:cViewPr varScale="1">
        <p:scale>
          <a:sx n="69" d="100"/>
          <a:sy n="69" d="100"/>
        </p:scale>
        <p:origin x="-1410" y="-108"/>
      </p:cViewPr>
      <p:guideLst>
        <p:guide orient="horz" pos="729"/>
        <p:guide orient="horz" pos="3929"/>
        <p:guide orient="horz" pos="4319"/>
        <p:guide orient="horz" pos="4315"/>
        <p:guide pos="537"/>
        <p:guide pos="520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3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4/10/2015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a:p>
        </p:txBody>
      </p:sp>
    </p:spTree>
    <p:extLst>
      <p:ext uri="{BB962C8B-B14F-4D97-AF65-F5344CB8AC3E}">
        <p14:creationId xmlns:p14="http://schemas.microsoft.com/office/powerpoint/2010/main" xmlns="" val="27986146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4/10/2015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a:p>
        </p:txBody>
      </p:sp>
    </p:spTree>
    <p:extLst>
      <p:ext uri="{BB962C8B-B14F-4D97-AF65-F5344CB8AC3E}">
        <p14:creationId xmlns:p14="http://schemas.microsoft.com/office/powerpoint/2010/main" xmlns="" val="262299698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28.xml"/><Relationship Id="rId7"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vmlDrawing" Target="../drawings/vmlDrawing9.v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9.xml"/><Relationship Id="rId7" Type="http://schemas.openxmlformats.org/officeDocument/2006/relationships/image" Target="../media/image4.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jpeg"/><Relationship Id="rId5"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8" name="Picture 57"/>
          <p:cNvPicPr>
            <a:picLocks noChangeAspect="1"/>
          </p:cNvPicPr>
          <p:nvPr userDrawn="1"/>
        </p:nvPicPr>
        <p:blipFill rotWithShape="1">
          <a:blip r:embed="rId6" cstate="screen">
            <a:extLst>
              <a:ext uri="{28A0092B-C50C-407E-A947-70E740481C1C}">
                <a14:useLocalDpi xmlns:a14="http://schemas.microsoft.com/office/drawing/2010/main" xmlns="" val="0"/>
              </a:ext>
            </a:extLst>
          </a:blip>
          <a:srcRect/>
          <a:stretch/>
        </p:blipFill>
        <p:spPr>
          <a:xfrm>
            <a:off x="-11041" y="468502"/>
            <a:ext cx="9166609" cy="6128576"/>
          </a:xfrm>
          <a:prstGeom prst="rect">
            <a:avLst/>
          </a:prstGeom>
        </p:spPr>
      </p:pic>
      <p:sp>
        <p:nvSpPr>
          <p:cNvPr id="16" name="Rectangle 15"/>
          <p:cNvSpPr/>
          <p:nvPr userDrawn="1">
            <p:custDataLst>
              <p:tags r:id="rId1"/>
            </p:custDataLst>
          </p:nvPr>
        </p:nvSpPr>
        <p:spPr>
          <a:xfrm>
            <a:off x="0" y="4191002"/>
            <a:ext cx="9144000" cy="2226229"/>
          </a:xfrm>
          <a:prstGeom prst="rect">
            <a:avLst/>
          </a:prstGeom>
          <a:solidFill>
            <a:schemeClr val="tx2">
              <a:lumMod val="90000"/>
              <a:lumOff val="1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3"/>
            <a:ext cx="2520000" cy="200683"/>
          </a:xfrm>
          <a:prstGeom prst="rect">
            <a:avLst/>
          </a:prstGeom>
          <a:noFill/>
        </p:spPr>
      </p:pic>
      <p:grpSp>
        <p:nvGrpSpPr>
          <p:cNvPr id="8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77"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86" name="Group 85"/>
          <p:cNvGrpSpPr/>
          <p:nvPr userDrawn="1"/>
        </p:nvGrpSpPr>
        <p:grpSpPr>
          <a:xfrm>
            <a:off x="7043322" y="5790327"/>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20" name="Group 119"/>
          <p:cNvGrpSpPr/>
          <p:nvPr userDrawn="1"/>
        </p:nvGrpSpPr>
        <p:grpSpPr>
          <a:xfrm>
            <a:off x="7703025" y="5555116"/>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8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9" name="Line 65"/>
          <p:cNvSpPr>
            <a:spLocks noChangeShapeType="1"/>
          </p:cNvSpPr>
          <p:nvPr userDrawn="1"/>
        </p:nvSpPr>
        <p:spPr bwMode="auto">
          <a:xfrm>
            <a:off x="8840789"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p:nvPr userDrawn="1"/>
        </p:nvSpPr>
        <p:spPr>
          <a:xfrm flipH="1" flipV="1">
            <a:off x="438360"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rgbClr val="000000"/>
              </a:solidFill>
              <a:latin typeface="Arial" charset="0"/>
              <a:ea typeface="ＭＳ Ｐゴシック" pitchFamily="34" charset="-128"/>
              <a:cs typeface="+mn-cs"/>
            </a:endParaRPr>
          </a:p>
        </p:txBody>
      </p:sp>
      <p:grpSp>
        <p:nvGrpSpPr>
          <p:cNvPr id="119" name="Group 118"/>
          <p:cNvGrpSpPr/>
          <p:nvPr userDrawn="1"/>
        </p:nvGrpSpPr>
        <p:grpSpPr>
          <a:xfrm>
            <a:off x="8187051" y="5695939"/>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17"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rgbClr val="FFFF00"/>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cxnSp>
            <p:nvCxnSpPr>
              <p:cNvPr id="101" name="Straight Connector 100"/>
              <p:cNvCxnSpPr/>
              <p:nvPr userDrawn="1"/>
            </p:nvCxnSpPr>
            <p:spPr>
              <a:xfrm>
                <a:off x="7433628" y="5536407"/>
                <a:ext cx="0" cy="130969"/>
              </a:xfrm>
              <a:prstGeom prst="line">
                <a:avLst/>
              </a:prstGeom>
              <a:noFill/>
              <a:ln w="19050" cap="rnd">
                <a:solidFill>
                  <a:srgbClr val="FFFF00"/>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rgbClr val="FFFF00"/>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rgbClr val="FFFF00"/>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rgbClr val="FFFF00"/>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rgbClr val="FFFF00"/>
                </a:solidFill>
                <a:prstDash val="solid"/>
                <a:round/>
                <a:headEnd/>
                <a:tailEnd/>
              </a:ln>
            </p:spPr>
          </p:cxnSp>
        </p:grpSp>
      </p:grpSp>
      <p:pic>
        <p:nvPicPr>
          <p:cNvPr id="56" name="Picture 13" descr="Capgemini_logo_closing.jpg"/>
          <p:cNvPicPr>
            <a:picLocks noChangeAspect="1"/>
          </p:cNvPicPr>
          <p:nvPr userDrawn="1"/>
        </p:nvPicPr>
        <p:blipFill>
          <a:blip r:embed="rId8" cstate="screen"/>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screen"/>
          <a:srcRect/>
          <a:stretch>
            <a:fillRect/>
          </a:stretch>
        </p:blipFill>
        <p:spPr bwMode="auto">
          <a:xfrm>
            <a:off x="6356494" y="688081"/>
            <a:ext cx="2520000" cy="600646"/>
          </a:xfrm>
          <a:prstGeom prst="rect">
            <a:avLst/>
          </a:prstGeom>
          <a:noFill/>
        </p:spPr>
      </p:pic>
      <p:sp>
        <p:nvSpPr>
          <p:cNvPr id="61" name="TextBox 60"/>
          <p:cNvSpPr txBox="1"/>
          <p:nvPr userDrawn="1"/>
        </p:nvSpPr>
        <p:spPr>
          <a:xfrm>
            <a:off x="600076" y="4476752"/>
            <a:ext cx="6143625" cy="830997"/>
          </a:xfrm>
          <a:prstGeom prst="rect">
            <a:avLst/>
          </a:prstGeom>
          <a:noFill/>
        </p:spPr>
        <p:txBody>
          <a:bodyPr wrap="square" rtlCol="0">
            <a:spAutoFit/>
          </a:bodyPr>
          <a:lstStyle/>
          <a:p>
            <a:r>
              <a:rPr lang="en-US" sz="2400" kern="1200" dirty="0" smtClean="0">
                <a:solidFill>
                  <a:schemeClr val="bg1">
                    <a:lumMod val="50000"/>
                  </a:schemeClr>
                </a:solidFill>
                <a:latin typeface="Hand Of Sean"/>
                <a:ea typeface="ＭＳ Ｐゴシック" pitchFamily="34" charset="-128"/>
                <a:cs typeface="Hand Of Sean"/>
              </a:rPr>
              <a:t>Business Case FVLJ – </a:t>
            </a:r>
          </a:p>
          <a:p>
            <a:r>
              <a:rPr lang="en-US" sz="2400" kern="1200" dirty="0" smtClean="0">
                <a:solidFill>
                  <a:schemeClr val="bg1">
                    <a:lumMod val="50000"/>
                  </a:schemeClr>
                </a:solidFill>
                <a:latin typeface="Hand Of Sean"/>
                <a:ea typeface="ＭＳ Ｐゴシック" pitchFamily="34" charset="-128"/>
                <a:cs typeface="Hand Of Sean"/>
              </a:rPr>
              <a:t>Leaderboard Business Case</a:t>
            </a:r>
            <a:endParaRPr lang="en-US" sz="3600" b="1" dirty="0">
              <a:solidFill>
                <a:schemeClr val="bg1">
                  <a:lumMod val="50000"/>
                </a:schemeClr>
              </a:solidFill>
              <a:latin typeface="Hand Of Sean"/>
              <a:ea typeface="University Handwriting" pitchFamily="2" charset="-128"/>
              <a:cs typeface="Hand Of Sean"/>
            </a:endParaRPr>
          </a:p>
        </p:txBody>
      </p:sp>
      <p:sp>
        <p:nvSpPr>
          <p:cNvPr id="62" name="TextBox 61"/>
          <p:cNvSpPr txBox="1"/>
          <p:nvPr userDrawn="1"/>
        </p:nvSpPr>
        <p:spPr>
          <a:xfrm>
            <a:off x="590550" y="5734050"/>
            <a:ext cx="4648200" cy="338554"/>
          </a:xfrm>
          <a:prstGeom prst="rect">
            <a:avLst/>
          </a:prstGeom>
          <a:noFill/>
        </p:spPr>
        <p:txBody>
          <a:bodyPr wrap="square" rtlCol="0">
            <a:spAutoFit/>
          </a:bodyPr>
          <a:lstStyle/>
          <a:p>
            <a:r>
              <a:rPr lang="en-US" sz="1600" dirty="0" smtClean="0">
                <a:solidFill>
                  <a:schemeClr val="bg1">
                    <a:lumMod val="50000"/>
                  </a:schemeClr>
                </a:solidFill>
              </a:rPr>
              <a:t>8 April, 2015</a:t>
            </a:r>
            <a:endParaRPr lang="en-US" sz="1600" dirty="0">
              <a:solidFill>
                <a:schemeClr val="bg1">
                  <a:lumMod val="5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6941" name="think-cell Slide" r:id="rId5" imgW="360" imgH="360" progId="">
              <p:embed/>
            </p:oleObj>
          </a:graphicData>
        </a:graphic>
      </p:graphicFrame>
      <p:sp>
        <p:nvSpPr>
          <p:cNvPr id="4" name="Rectangle 7"/>
          <p:cNvSpPr/>
          <p:nvPr userDrawn="1">
            <p:custDataLst>
              <p:tags r:id="rId2"/>
            </p:custDataLst>
          </p:nvPr>
        </p:nvSpPr>
        <p:spPr bwMode="auto">
          <a:xfrm>
            <a:off x="-1893"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7965" name="think-cell Slide" r:id="rId5" imgW="360" imgH="360" progId="">
              <p:embed/>
            </p:oleObj>
          </a:graphicData>
        </a:graphic>
      </p:graphicFrame>
      <p:sp>
        <p:nvSpPr>
          <p:cNvPr id="4" name="Rectangle 7"/>
          <p:cNvSpPr/>
          <p:nvPr userDrawn="1">
            <p:custDataLst>
              <p:tags r:id="rId2"/>
            </p:custDataLst>
          </p:nvPr>
        </p:nvSpPr>
        <p:spPr bwMode="auto">
          <a:xfrm>
            <a:off x="-1893"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8989" name="think-cell Slide" r:id="rId5" imgW="360" imgH="360" progId="">
              <p:embed/>
            </p:oleObj>
          </a:graphicData>
        </a:graphic>
      </p:graphicFrame>
      <p:sp>
        <p:nvSpPr>
          <p:cNvPr id="4" name="Rectangle 7"/>
          <p:cNvSpPr/>
          <p:nvPr userDrawn="1">
            <p:custDataLst>
              <p:tags r:id="rId2"/>
            </p:custDataLst>
          </p:nvPr>
        </p:nvSpPr>
        <p:spPr bwMode="auto">
          <a:xfrm>
            <a:off x="-1893"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3" name="Straight Connector 12"/>
          <p:cNvCxnSpPr/>
          <p:nvPr userDrawn="1"/>
        </p:nvCxnSpPr>
        <p:spPr>
          <a:xfrm>
            <a:off x="0" y="6369126"/>
            <a:ext cx="9144000" cy="0"/>
          </a:xfrm>
          <a:prstGeom prst="line">
            <a:avLst/>
          </a:prstGeom>
          <a:ln w="6350" cap="flat" cmpd="sng" algn="ctr">
            <a:solidFill>
              <a:schemeClr val="accent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0013" name="think-cell Slide" r:id="rId5" imgW="360" imgH="360" progId="">
              <p:embed/>
            </p:oleObj>
          </a:graphicData>
        </a:graphic>
      </p:graphicFrame>
      <p:sp>
        <p:nvSpPr>
          <p:cNvPr id="4" name="Rectangle 7"/>
          <p:cNvSpPr/>
          <p:nvPr userDrawn="1">
            <p:custDataLst>
              <p:tags r:id="rId2"/>
            </p:custDataLst>
          </p:nvPr>
        </p:nvSpPr>
        <p:spPr bwMode="auto">
          <a:xfrm>
            <a:off x="-1893"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6" name="Straight Connector 15"/>
          <p:cNvCxnSpPr/>
          <p:nvPr userDrawn="1"/>
        </p:nvCxnSpPr>
        <p:spPr>
          <a:xfrm>
            <a:off x="0" y="6369126"/>
            <a:ext cx="9144000" cy="0"/>
          </a:xfrm>
          <a:prstGeom prst="line">
            <a:avLst/>
          </a:prstGeom>
          <a:ln w="6350" cap="flat" cmpd="sng" algn="ctr">
            <a:solidFill>
              <a:schemeClr val="accent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1037" name="think-cell Slide" r:id="rId5" imgW="360" imgH="360" progId="">
              <p:embed/>
            </p:oleObj>
          </a:graphicData>
        </a:graphic>
      </p:graphicFrame>
      <p:sp>
        <p:nvSpPr>
          <p:cNvPr id="4" name="Rectangle 7"/>
          <p:cNvSpPr/>
          <p:nvPr userDrawn="1">
            <p:custDataLst>
              <p:tags r:id="rId2"/>
            </p:custDataLst>
          </p:nvPr>
        </p:nvSpPr>
        <p:spPr bwMode="auto">
          <a:xfrm>
            <a:off x="-1893"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sp>
        <p:nvSpPr>
          <p:cNvPr id="6" name="Rectangle 7"/>
          <p:cNvSpPr/>
          <p:nvPr userDrawn="1">
            <p:custDataLst>
              <p:tags r:id="rId2"/>
            </p:custDataLst>
          </p:nvPr>
        </p:nvSpPr>
        <p:spPr bwMode="auto">
          <a:xfrm>
            <a:off x="-1893"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0253" name="think-cell Slide" r:id="rId5" imgW="360" imgH="360" progId="">
              <p:embed/>
            </p:oleObj>
          </a:graphicData>
        </a:graphic>
      </p:graphicFrame>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35749" cy="143985"/>
        </p:xfrm>
        <a:graphic>
          <a:graphicData uri="http://schemas.openxmlformats.org/presentationml/2006/ole">
            <p:oleObj spid="_x0000_s15437" name="think-cell Slide" r:id="rId8" imgW="360" imgH="360" progId="">
              <p:embed/>
            </p:oleObj>
          </a:graphicData>
        </a:graphic>
      </p:graphicFrame>
      <p:sp>
        <p:nvSpPr>
          <p:cNvPr id="335" name="Rectangle 9"/>
          <p:cNvSpPr>
            <a:spLocks noChangeArrowheads="1"/>
          </p:cNvSpPr>
          <p:nvPr userDrawn="1">
            <p:custDataLst>
              <p:tags r:id="rId2"/>
            </p:custDataLst>
          </p:nvPr>
        </p:nvSpPr>
        <p:spPr bwMode="gray">
          <a:xfrm>
            <a:off x="1031967"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500"/>
              </a:spcBef>
              <a:spcAft>
                <a:spcPts val="0"/>
              </a:spcAft>
              <a:buClrTx/>
              <a:buSzTx/>
              <a:buFontTx/>
              <a:buNone/>
              <a:tabLst/>
              <a:defRPr/>
            </a:pPr>
            <a:endParaRPr lang="en-US" sz="700" dirty="0">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screen"/>
          <a:stretch>
            <a:fillRect/>
          </a:stretch>
        </p:blipFill>
        <p:spPr>
          <a:xfrm>
            <a:off x="781929" y="3204342"/>
            <a:ext cx="518205" cy="524301"/>
          </a:xfrm>
          <a:prstGeom prst="rect">
            <a:avLst/>
          </a:prstGeom>
          <a:noFill/>
          <a:ln>
            <a:noFill/>
          </a:ln>
        </p:spPr>
      </p:pic>
      <p:sp>
        <p:nvSpPr>
          <p:cNvPr id="10" name="Rectangle 9"/>
          <p:cNvSpPr>
            <a:spLocks noChangeArrowheads="1"/>
          </p:cNvSpPr>
          <p:nvPr userDrawn="1">
            <p:custDataLst>
              <p:tags r:id="rId3"/>
            </p:custDataLst>
          </p:nvPr>
        </p:nvSpPr>
        <p:spPr bwMode="gray">
          <a:xfrm>
            <a:off x="1464039" y="3265702"/>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800" dirty="0" err="1" smtClean="0">
                <a:solidFill>
                  <a:schemeClr val="bg1"/>
                </a:solidFill>
                <a:latin typeface="Arial" pitchFamily="34" charset="0"/>
                <a:cs typeface="Arial" pitchFamily="34" charset="0"/>
              </a:rPr>
              <a:t>Experience</a:t>
            </a:r>
            <a:r>
              <a:rPr lang="en-US" sz="800" baseline="30000" dirty="0" err="1" smtClean="0">
                <a:solidFill>
                  <a:schemeClr val="bg1"/>
                </a:solidFill>
                <a:latin typeface="Arial" pitchFamily="34" charset="0"/>
                <a:cs typeface="Arial" pitchFamily="34" charset="0"/>
              </a:rPr>
              <a:t>TM</a:t>
            </a:r>
            <a:r>
              <a:rPr lang="en-US" sz="800" dirty="0" smtClean="0">
                <a:solidFill>
                  <a:schemeClr val="bg1"/>
                </a:solidFill>
                <a:latin typeface="Arial" pitchFamily="34" charset="0"/>
                <a:cs typeface="Arial" pitchFamily="34" charset="0"/>
              </a:rPr>
              <a:t>, and draws on </a:t>
            </a:r>
            <a:r>
              <a:rPr lang="en-US" sz="800" dirty="0" err="1" smtClean="0">
                <a:solidFill>
                  <a:schemeClr val="bg1"/>
                </a:solidFill>
                <a:latin typeface="Arial" pitchFamily="34" charset="0"/>
                <a:cs typeface="Arial" pitchFamily="34" charset="0"/>
              </a:rPr>
              <a:t>Rightshore</a:t>
            </a:r>
            <a:r>
              <a:rPr lang="en-US" sz="800" baseline="30000" dirty="0" smtClean="0">
                <a:solidFill>
                  <a:schemeClr val="bg1"/>
                </a:solidFill>
                <a:latin typeface="Arial" pitchFamily="34" charset="0"/>
                <a:cs typeface="Arial" pitchFamily="34" charset="0"/>
              </a:rPr>
              <a:t>®</a:t>
            </a:r>
            <a:r>
              <a:rPr lang="en-US" sz="800" dirty="0" smtClean="0">
                <a:solidFill>
                  <a:schemeClr val="bg1"/>
                </a:solidFill>
                <a:latin typeface="Arial" pitchFamily="34" charset="0"/>
                <a:cs typeface="Arial" pitchFamily="34" charset="0"/>
              </a:rPr>
              <a:t>, its worldwide delivery model.</a:t>
            </a:r>
            <a:endParaRPr lang="en-US" sz="800" dirty="0">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4"/>
            </p:custDataLst>
          </p:nvPr>
        </p:nvSpPr>
        <p:spPr bwMode="gray">
          <a:xfrm>
            <a:off x="4819651" y="3265701"/>
            <a:ext cx="3987801" cy="2031325"/>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 University</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First established in 1987, Capgemini University offers innovative learning solutions to all its employees worldwide through its international Center of Excellence (Les Fontaines, near Paris, France), as well as through virtual and local classroom and a wealth of other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e-learning programs.</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plays a key role in developing team skills and capabilities in line with the company’s strategy, priorities and client expectations in creating and delivering learning journeys for sustainable results on individual, community and group level.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 provides learning from both in-house and from external providers through innovative learning programs based on our next generation learning principles and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our collaborative approach.</a:t>
            </a: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Capgemini University was accredited by the European Foundation for Management Development (EFMD) in 2008 and in 2013 the University delivered more than 2.5 million learning hours to  110,425  employees across the Group.</a:t>
            </a:r>
            <a:endParaRPr lang="en-US" sz="800" dirty="0">
              <a:solidFill>
                <a:schemeClr val="bg1"/>
              </a:solidFill>
              <a:latin typeface="Arial" pitchFamily="34" charset="0"/>
              <a:cs typeface="Arial" pitchFamily="34" charset="0"/>
            </a:endParaRPr>
          </a:p>
        </p:txBody>
      </p:sp>
      <p:sp>
        <p:nvSpPr>
          <p:cNvPr id="7" name="Rectangle 6"/>
          <p:cNvSpPr/>
          <p:nvPr userDrawn="1">
            <p:custDataLst>
              <p:tags r:id="rId5"/>
            </p:custDataLst>
          </p:nvPr>
        </p:nvSpPr>
        <p:spPr>
          <a:xfrm>
            <a:off x="4780722" y="5549489"/>
            <a:ext cx="4074353" cy="303536"/>
          </a:xfrm>
          <a:prstGeom prst="rect">
            <a:avLst/>
          </a:prstGeom>
        </p:spPr>
        <p:txBody>
          <a:bodyPr wrap="square" lIns="36000" tIns="36000" rIns="274320" bIns="36000" anchor="b" anchorCtr="0">
            <a:spAutoFit/>
          </a:bodyPr>
          <a:lstStyle/>
          <a:p>
            <a:pPr marL="0" indent="0" algn="l"/>
            <a:r>
              <a:rPr lang="en-US" sz="1500" b="0" dirty="0" smtClean="0">
                <a:solidFill>
                  <a:schemeClr val="bg1"/>
                </a:solidFill>
                <a:latin typeface="Arial" pitchFamily="34" charset="0"/>
                <a:cs typeface="Arial" pitchFamily="34" charset="0"/>
              </a:rPr>
              <a:t>talent.capgemini.com/university</a:t>
            </a:r>
            <a:endParaRPr lang="en-US" sz="1500" b="0" dirty="0">
              <a:solidFill>
                <a:schemeClr val="bg1"/>
              </a:solidFill>
              <a:latin typeface="Arial" pitchFamily="34" charset="0"/>
              <a:cs typeface="Arial" pitchFamily="34" charset="0"/>
            </a:endParaRPr>
          </a:p>
        </p:txBody>
      </p:sp>
      <p:sp>
        <p:nvSpPr>
          <p:cNvPr id="8" name="Rectangle 7"/>
          <p:cNvSpPr/>
          <p:nvPr userDrawn="1"/>
        </p:nvSpPr>
        <p:spPr>
          <a:xfrm>
            <a:off x="1380602" y="5549491"/>
            <a:ext cx="1942135" cy="323165"/>
          </a:xfrm>
          <a:prstGeom prst="rect">
            <a:avLst/>
          </a:prstGeom>
        </p:spPr>
        <p:txBody>
          <a:bodyPr wrap="none">
            <a:spAutoFit/>
          </a:bodyPr>
          <a:lstStyle/>
          <a:p>
            <a:pPr marL="0" indent="0"/>
            <a:r>
              <a:rPr lang="en-US" sz="1500" b="0" dirty="0" smtClean="0">
                <a:solidFill>
                  <a:schemeClr val="bg1"/>
                </a:solidFill>
                <a:latin typeface="Arial" pitchFamily="34" charset="0"/>
                <a:cs typeface="Arial" pitchFamily="34" charset="0"/>
              </a:rPr>
              <a:t>www.capgemini.com</a:t>
            </a:r>
            <a:endParaRPr lang="en-US" sz="1500" dirty="0"/>
          </a:p>
        </p:txBody>
      </p:sp>
      <p:sp>
        <p:nvSpPr>
          <p:cNvPr id="9" name="Rectangle 8"/>
          <p:cNvSpPr/>
          <p:nvPr userDrawn="1">
            <p:custDataLst>
              <p:tags r:id="rId6"/>
            </p:custDataLst>
          </p:nvPr>
        </p:nvSpPr>
        <p:spPr>
          <a:xfrm>
            <a:off x="0" y="6220693"/>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 </a:t>
            </a: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7485" name="think-cell Slide" r:id="rId4" imgW="360" imgH="360" progId="">
              <p:embed/>
            </p:oleObj>
          </a:graphicData>
        </a:graphic>
      </p:graphicFrame>
      <p:sp>
        <p:nvSpPr>
          <p:cNvPr id="3" name="Rectangle 2"/>
          <p:cNvSpPr/>
          <p:nvPr userDrawn="1">
            <p:custDataLst>
              <p:tags r:id="rId2"/>
            </p:custDataLst>
          </p:nvPr>
        </p:nvSpPr>
        <p:spPr>
          <a:xfrm>
            <a:off x="0" y="6220693"/>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a:t>
            </a:r>
            <a:endParaRPr lang="en-US" sz="700" dirty="0">
              <a:solidFill>
                <a:schemeClr val="bg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idx="1"/>
          </p:nvPr>
        </p:nvSpPr>
        <p:spPr>
          <a:xfrm>
            <a:off x="457200" y="1577977"/>
            <a:ext cx="6362700" cy="1800225"/>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Freeform 19"/>
          <p:cNvSpPr/>
          <p:nvPr userDrawn="1"/>
        </p:nvSpPr>
        <p:spPr>
          <a:xfrm>
            <a:off x="309562" y="1442189"/>
            <a:ext cx="8545512" cy="4354569"/>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837"/>
              <a:gd name="connsiteX1" fmla="*/ 8539481 w 8542655"/>
              <a:gd name="connsiteY1" fmla="*/ 102448 h 4345837"/>
              <a:gd name="connsiteX2" fmla="*/ 8455343 w 8542655"/>
              <a:gd name="connsiteY2" fmla="*/ 21487 h 4345837"/>
              <a:gd name="connsiteX3" fmla="*/ 103507 w 8542655"/>
              <a:gd name="connsiteY3" fmla="*/ 21487 h 4345837"/>
              <a:gd name="connsiteX4" fmla="*/ 6669 w 8542655"/>
              <a:gd name="connsiteY4" fmla="*/ 122291 h 4345837"/>
              <a:gd name="connsiteX5" fmla="*/ 6669 w 8542655"/>
              <a:gd name="connsiteY5" fmla="*/ 4234712 h 4345837"/>
              <a:gd name="connsiteX6" fmla="*/ 99538 w 8542655"/>
              <a:gd name="connsiteY6" fmla="*/ 4336312 h 4345837"/>
              <a:gd name="connsiteX7" fmla="*/ 6882131 w 8542655"/>
              <a:gd name="connsiteY7" fmla="*/ 4345837 h 4345837"/>
              <a:gd name="connsiteX0" fmla="*/ 8545512 w 8545512"/>
              <a:gd name="connsiteY0" fmla="*/ 881912 h 4354569"/>
              <a:gd name="connsiteX1" fmla="*/ 8542338 w 8545512"/>
              <a:gd name="connsiteY1" fmla="*/ 102448 h 4354569"/>
              <a:gd name="connsiteX2" fmla="*/ 8458200 w 8545512"/>
              <a:gd name="connsiteY2" fmla="*/ 21487 h 4354569"/>
              <a:gd name="connsiteX3" fmla="*/ 106364 w 8545512"/>
              <a:gd name="connsiteY3" fmla="*/ 21487 h 4354569"/>
              <a:gd name="connsiteX4" fmla="*/ 9526 w 8545512"/>
              <a:gd name="connsiteY4" fmla="*/ 122291 h 4354569"/>
              <a:gd name="connsiteX5" fmla="*/ 9526 w 8545512"/>
              <a:gd name="connsiteY5" fmla="*/ 4234712 h 4354569"/>
              <a:gd name="connsiteX6" fmla="*/ 97632 w 8545512"/>
              <a:gd name="connsiteY6" fmla="*/ 4345837 h 4354569"/>
              <a:gd name="connsiteX7" fmla="*/ 6884988 w 8545512"/>
              <a:gd name="connsiteY7" fmla="*/ 4345837 h 43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512" h="4354569">
                <a:moveTo>
                  <a:pt x="8545512" y="881912"/>
                </a:moveTo>
                <a:cubicBezTo>
                  <a:pt x="8544454" y="730041"/>
                  <a:pt x="8543396" y="254319"/>
                  <a:pt x="8542338" y="102448"/>
                </a:cubicBezTo>
                <a:cubicBezTo>
                  <a:pt x="8538264" y="11060"/>
                  <a:pt x="8489580" y="27942"/>
                  <a:pt x="8458200" y="21487"/>
                </a:cubicBezTo>
                <a:lnTo>
                  <a:pt x="106364" y="21487"/>
                </a:lnTo>
                <a:cubicBezTo>
                  <a:pt x="37784" y="27731"/>
                  <a:pt x="2857" y="0"/>
                  <a:pt x="9526" y="122291"/>
                </a:cubicBezTo>
                <a:lnTo>
                  <a:pt x="9526" y="4234712"/>
                </a:lnTo>
                <a:cubicBezTo>
                  <a:pt x="7144" y="4322025"/>
                  <a:pt x="0" y="4354569"/>
                  <a:pt x="97632" y="4345837"/>
                </a:cubicBezTo>
                <a:lnTo>
                  <a:pt x="6884988" y="4345837"/>
                </a:lnTo>
              </a:path>
            </a:pathLst>
          </a:custGeom>
          <a:ln w="19050">
            <a:solidFill>
              <a:srgbClr val="01829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1989" name="Freeform 5"/>
          <p:cNvSpPr>
            <a:spLocks/>
          </p:cNvSpPr>
          <p:nvPr userDrawn="1"/>
        </p:nvSpPr>
        <p:spPr bwMode="auto">
          <a:xfrm>
            <a:off x="8131176" y="4067177"/>
            <a:ext cx="723900" cy="1063625"/>
          </a:xfrm>
          <a:custGeom>
            <a:avLst/>
            <a:gdLst/>
            <a:ahLst/>
            <a:cxnLst>
              <a:cxn ang="0">
                <a:pos x="0" y="938"/>
              </a:cxn>
              <a:cxn ang="0">
                <a:pos x="402" y="651"/>
              </a:cxn>
              <a:cxn ang="0">
                <a:pos x="639" y="0"/>
              </a:cxn>
            </a:cxnLst>
            <a:rect l="0" t="0" r="r" b="b"/>
            <a:pathLst>
              <a:path w="639" h="938">
                <a:moveTo>
                  <a:pt x="0" y="938"/>
                </a:moveTo>
                <a:cubicBezTo>
                  <a:pt x="168" y="882"/>
                  <a:pt x="322" y="747"/>
                  <a:pt x="402" y="651"/>
                </a:cubicBezTo>
                <a:cubicBezTo>
                  <a:pt x="550" y="475"/>
                  <a:pt x="639" y="248"/>
                  <a:pt x="63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0" name="Freeform 6"/>
          <p:cNvSpPr>
            <a:spLocks/>
          </p:cNvSpPr>
          <p:nvPr userDrawn="1"/>
        </p:nvSpPr>
        <p:spPr bwMode="auto">
          <a:xfrm>
            <a:off x="8582025" y="3327402"/>
            <a:ext cx="273050" cy="739775"/>
          </a:xfrm>
          <a:custGeom>
            <a:avLst/>
            <a:gdLst/>
            <a:ahLst/>
            <a:cxnLst>
              <a:cxn ang="0">
                <a:pos x="240" y="654"/>
              </a:cxn>
              <a:cxn ang="0">
                <a:pos x="0" y="0"/>
              </a:cxn>
            </a:cxnLst>
            <a:rect l="0" t="0" r="r" b="b"/>
            <a:pathLst>
              <a:path w="240" h="654">
                <a:moveTo>
                  <a:pt x="240" y="654"/>
                </a:moveTo>
                <a:cubicBezTo>
                  <a:pt x="240" y="405"/>
                  <a:pt x="150" y="17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1" name="Freeform 7"/>
          <p:cNvSpPr>
            <a:spLocks/>
          </p:cNvSpPr>
          <p:nvPr userDrawn="1"/>
        </p:nvSpPr>
        <p:spPr bwMode="auto">
          <a:xfrm>
            <a:off x="6557963" y="3330575"/>
            <a:ext cx="268287" cy="736600"/>
          </a:xfrm>
          <a:custGeom>
            <a:avLst/>
            <a:gdLst/>
            <a:ahLst/>
            <a:cxnLst>
              <a:cxn ang="0">
                <a:pos x="237" y="0"/>
              </a:cxn>
              <a:cxn ang="0">
                <a:pos x="0" y="651"/>
              </a:cxn>
            </a:cxnLst>
            <a:rect l="0" t="0" r="r" b="b"/>
            <a:pathLst>
              <a:path w="237" h="651">
                <a:moveTo>
                  <a:pt x="237" y="0"/>
                </a:moveTo>
                <a:cubicBezTo>
                  <a:pt x="89" y="176"/>
                  <a:pt x="0" y="403"/>
                  <a:pt x="0" y="65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2" name="Freeform 8"/>
          <p:cNvSpPr>
            <a:spLocks/>
          </p:cNvSpPr>
          <p:nvPr userDrawn="1"/>
        </p:nvSpPr>
        <p:spPr bwMode="auto">
          <a:xfrm>
            <a:off x="6557962" y="4067175"/>
            <a:ext cx="696912" cy="1058862"/>
          </a:xfrm>
          <a:custGeom>
            <a:avLst/>
            <a:gdLst/>
            <a:ahLst/>
            <a:cxnLst>
              <a:cxn ang="0">
                <a:pos x="616" y="933"/>
              </a:cxn>
              <a:cxn ang="0">
                <a:pos x="0" y="0"/>
              </a:cxn>
            </a:cxnLst>
            <a:rect l="0" t="0" r="r" b="b"/>
            <a:pathLst>
              <a:path w="616" h="933">
                <a:moveTo>
                  <a:pt x="616" y="933"/>
                </a:moveTo>
                <a:cubicBezTo>
                  <a:pt x="254" y="778"/>
                  <a:pt x="0" y="419"/>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3" name="Freeform 9"/>
          <p:cNvSpPr>
            <a:spLocks/>
          </p:cNvSpPr>
          <p:nvPr userDrawn="1"/>
        </p:nvSpPr>
        <p:spPr bwMode="auto">
          <a:xfrm>
            <a:off x="7705726" y="2919415"/>
            <a:ext cx="876300" cy="407987"/>
          </a:xfrm>
          <a:custGeom>
            <a:avLst/>
            <a:gdLst/>
            <a:ahLst/>
            <a:cxnLst>
              <a:cxn ang="0">
                <a:pos x="0" y="0"/>
              </a:cxn>
              <a:cxn ang="0">
                <a:pos x="774" y="360"/>
              </a:cxn>
            </a:cxnLst>
            <a:rect l="0" t="0" r="r" b="b"/>
            <a:pathLst>
              <a:path w="774" h="360">
                <a:moveTo>
                  <a:pt x="0" y="0"/>
                </a:moveTo>
                <a:cubicBezTo>
                  <a:pt x="311" y="0"/>
                  <a:pt x="588" y="140"/>
                  <a:pt x="774" y="36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4" name="Freeform 10"/>
          <p:cNvSpPr>
            <a:spLocks/>
          </p:cNvSpPr>
          <p:nvPr userDrawn="1"/>
        </p:nvSpPr>
        <p:spPr bwMode="auto">
          <a:xfrm>
            <a:off x="6826250" y="2919413"/>
            <a:ext cx="879475" cy="411162"/>
          </a:xfrm>
          <a:custGeom>
            <a:avLst/>
            <a:gdLst/>
            <a:ahLst/>
            <a:cxnLst>
              <a:cxn ang="0">
                <a:pos x="777" y="0"/>
              </a:cxn>
              <a:cxn ang="0">
                <a:pos x="0" y="363"/>
              </a:cxn>
            </a:cxnLst>
            <a:rect l="0" t="0" r="r" b="b"/>
            <a:pathLst>
              <a:path w="777" h="363">
                <a:moveTo>
                  <a:pt x="777" y="0"/>
                </a:moveTo>
                <a:cubicBezTo>
                  <a:pt x="465" y="0"/>
                  <a:pt x="186" y="141"/>
                  <a:pt x="0" y="36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5" name="Freeform 11"/>
          <p:cNvSpPr>
            <a:spLocks/>
          </p:cNvSpPr>
          <p:nvPr userDrawn="1"/>
        </p:nvSpPr>
        <p:spPr bwMode="auto">
          <a:xfrm>
            <a:off x="6826251" y="3330577"/>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6" name="Freeform 12"/>
          <p:cNvSpPr>
            <a:spLocks/>
          </p:cNvSpPr>
          <p:nvPr userDrawn="1"/>
        </p:nvSpPr>
        <p:spPr bwMode="auto">
          <a:xfrm>
            <a:off x="6826251" y="3330577"/>
            <a:ext cx="350837" cy="134937"/>
          </a:xfrm>
          <a:custGeom>
            <a:avLst/>
            <a:gdLst/>
            <a:ahLst/>
            <a:cxnLst>
              <a:cxn ang="0">
                <a:pos x="0" y="0"/>
              </a:cxn>
              <a:cxn ang="0">
                <a:pos x="310" y="120"/>
              </a:cxn>
            </a:cxnLst>
            <a:rect l="0" t="0" r="r" b="b"/>
            <a:pathLst>
              <a:path w="310" h="120">
                <a:moveTo>
                  <a:pt x="0" y="0"/>
                </a:moveTo>
                <a:cubicBezTo>
                  <a:pt x="86" y="49"/>
                  <a:pt x="191" y="90"/>
                  <a:pt x="310" y="12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7" name="Freeform 13"/>
          <p:cNvSpPr>
            <a:spLocks/>
          </p:cNvSpPr>
          <p:nvPr userDrawn="1"/>
        </p:nvSpPr>
        <p:spPr bwMode="auto">
          <a:xfrm>
            <a:off x="7705725" y="3463927"/>
            <a:ext cx="528637" cy="65087"/>
          </a:xfrm>
          <a:custGeom>
            <a:avLst/>
            <a:gdLst/>
            <a:ahLst/>
            <a:cxnLst>
              <a:cxn ang="0">
                <a:pos x="466" y="0"/>
              </a:cxn>
              <a:cxn ang="0">
                <a:pos x="0" y="57"/>
              </a:cxn>
            </a:cxnLst>
            <a:rect l="0" t="0" r="r" b="b"/>
            <a:pathLst>
              <a:path w="466" h="57">
                <a:moveTo>
                  <a:pt x="466" y="0"/>
                </a:moveTo>
                <a:cubicBezTo>
                  <a:pt x="327" y="36"/>
                  <a:pt x="168" y="56"/>
                  <a:pt x="0" y="57"/>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8" name="Freeform 14"/>
          <p:cNvSpPr>
            <a:spLocks/>
          </p:cNvSpPr>
          <p:nvPr userDrawn="1"/>
        </p:nvSpPr>
        <p:spPr bwMode="auto">
          <a:xfrm>
            <a:off x="8234362" y="3327402"/>
            <a:ext cx="347662" cy="136525"/>
          </a:xfrm>
          <a:custGeom>
            <a:avLst/>
            <a:gdLst/>
            <a:ahLst/>
            <a:cxnLst>
              <a:cxn ang="0">
                <a:pos x="0" y="121"/>
              </a:cxn>
              <a:cxn ang="0">
                <a:pos x="308" y="0"/>
              </a:cxn>
            </a:cxnLst>
            <a:rect l="0" t="0" r="r" b="b"/>
            <a:pathLst>
              <a:path w="308" h="121">
                <a:moveTo>
                  <a:pt x="0" y="121"/>
                </a:moveTo>
                <a:cubicBezTo>
                  <a:pt x="119" y="91"/>
                  <a:pt x="223" y="50"/>
                  <a:pt x="308"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9" name="Freeform 15"/>
          <p:cNvSpPr>
            <a:spLocks/>
          </p:cNvSpPr>
          <p:nvPr userDrawn="1"/>
        </p:nvSpPr>
        <p:spPr bwMode="auto">
          <a:xfrm>
            <a:off x="6826251" y="3330577"/>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0" name="Freeform 16"/>
          <p:cNvSpPr>
            <a:spLocks/>
          </p:cNvSpPr>
          <p:nvPr userDrawn="1"/>
        </p:nvSpPr>
        <p:spPr bwMode="auto">
          <a:xfrm>
            <a:off x="7177087" y="3465513"/>
            <a:ext cx="528637" cy="63500"/>
          </a:xfrm>
          <a:custGeom>
            <a:avLst/>
            <a:gdLst/>
            <a:ahLst/>
            <a:cxnLst>
              <a:cxn ang="0">
                <a:pos x="467" y="55"/>
              </a:cxn>
              <a:cxn ang="0">
                <a:pos x="463" y="55"/>
              </a:cxn>
              <a:cxn ang="0">
                <a:pos x="0" y="0"/>
              </a:cxn>
            </a:cxnLst>
            <a:rect l="0" t="0" r="r" b="b"/>
            <a:pathLst>
              <a:path w="467" h="55">
                <a:moveTo>
                  <a:pt x="467" y="55"/>
                </a:moveTo>
                <a:cubicBezTo>
                  <a:pt x="463" y="55"/>
                  <a:pt x="463" y="55"/>
                  <a:pt x="463" y="55"/>
                </a:cubicBezTo>
                <a:cubicBezTo>
                  <a:pt x="296" y="55"/>
                  <a:pt x="139" y="3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1" name="Freeform 17"/>
          <p:cNvSpPr>
            <a:spLocks/>
          </p:cNvSpPr>
          <p:nvPr userDrawn="1"/>
        </p:nvSpPr>
        <p:spPr bwMode="auto">
          <a:xfrm>
            <a:off x="6826250" y="4667250"/>
            <a:ext cx="349250" cy="138112"/>
          </a:xfrm>
          <a:custGeom>
            <a:avLst/>
            <a:gdLst/>
            <a:ahLst/>
            <a:cxnLst>
              <a:cxn ang="0">
                <a:pos x="309" y="0"/>
              </a:cxn>
              <a:cxn ang="0">
                <a:pos x="0" y="122"/>
              </a:cxn>
            </a:cxnLst>
            <a:rect l="0" t="0" r="r" b="b"/>
            <a:pathLst>
              <a:path w="309" h="122">
                <a:moveTo>
                  <a:pt x="309" y="0"/>
                </a:moveTo>
                <a:cubicBezTo>
                  <a:pt x="190" y="30"/>
                  <a:pt x="85" y="72"/>
                  <a:pt x="0" y="12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2" name="Freeform 18"/>
          <p:cNvSpPr>
            <a:spLocks/>
          </p:cNvSpPr>
          <p:nvPr userDrawn="1"/>
        </p:nvSpPr>
        <p:spPr bwMode="auto">
          <a:xfrm>
            <a:off x="7175501" y="4622800"/>
            <a:ext cx="238125" cy="44450"/>
          </a:xfrm>
          <a:custGeom>
            <a:avLst/>
            <a:gdLst/>
            <a:ahLst/>
            <a:cxnLst>
              <a:cxn ang="0">
                <a:pos x="0" y="40"/>
              </a:cxn>
              <a:cxn ang="0">
                <a:pos x="210" y="0"/>
              </a:cxn>
            </a:cxnLst>
            <a:rect l="0" t="0" r="r" b="b"/>
            <a:pathLst>
              <a:path w="210" h="40">
                <a:moveTo>
                  <a:pt x="0" y="40"/>
                </a:moveTo>
                <a:cubicBezTo>
                  <a:pt x="66" y="23"/>
                  <a:pt x="137" y="10"/>
                  <a:pt x="21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3" name="Freeform 19"/>
          <p:cNvSpPr>
            <a:spLocks/>
          </p:cNvSpPr>
          <p:nvPr userDrawn="1"/>
        </p:nvSpPr>
        <p:spPr bwMode="auto">
          <a:xfrm>
            <a:off x="7966076" y="4618038"/>
            <a:ext cx="269875" cy="49212"/>
          </a:xfrm>
          <a:custGeom>
            <a:avLst/>
            <a:gdLst/>
            <a:ahLst/>
            <a:cxnLst>
              <a:cxn ang="0">
                <a:pos x="0" y="0"/>
              </a:cxn>
              <a:cxn ang="0">
                <a:pos x="238" y="43"/>
              </a:cxn>
            </a:cxnLst>
            <a:rect l="0" t="0" r="r" b="b"/>
            <a:pathLst>
              <a:path w="238" h="43">
                <a:moveTo>
                  <a:pt x="0" y="0"/>
                </a:moveTo>
                <a:cubicBezTo>
                  <a:pt x="84" y="9"/>
                  <a:pt x="164" y="24"/>
                  <a:pt x="238" y="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4" name="Freeform 20"/>
          <p:cNvSpPr>
            <a:spLocks/>
          </p:cNvSpPr>
          <p:nvPr userDrawn="1"/>
        </p:nvSpPr>
        <p:spPr bwMode="auto">
          <a:xfrm>
            <a:off x="8235951" y="4667252"/>
            <a:ext cx="346075" cy="134937"/>
          </a:xfrm>
          <a:custGeom>
            <a:avLst/>
            <a:gdLst/>
            <a:ahLst/>
            <a:cxnLst>
              <a:cxn ang="0">
                <a:pos x="0" y="0"/>
              </a:cxn>
              <a:cxn ang="0">
                <a:pos x="306" y="119"/>
              </a:cxn>
            </a:cxnLst>
            <a:rect l="0" t="0" r="r" b="b"/>
            <a:pathLst>
              <a:path w="306" h="119">
                <a:moveTo>
                  <a:pt x="0" y="0"/>
                </a:moveTo>
                <a:cubicBezTo>
                  <a:pt x="117" y="30"/>
                  <a:pt x="221" y="70"/>
                  <a:pt x="306" y="119"/>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5" name="Freeform 21"/>
          <p:cNvSpPr>
            <a:spLocks/>
          </p:cNvSpPr>
          <p:nvPr userDrawn="1"/>
        </p:nvSpPr>
        <p:spPr bwMode="auto">
          <a:xfrm>
            <a:off x="7175500" y="4667252"/>
            <a:ext cx="171450" cy="339725"/>
          </a:xfrm>
          <a:custGeom>
            <a:avLst/>
            <a:gdLst/>
            <a:ahLst/>
            <a:cxnLst>
              <a:cxn ang="0">
                <a:pos x="151" y="299"/>
              </a:cxn>
              <a:cxn ang="0">
                <a:pos x="0" y="0"/>
              </a:cxn>
            </a:cxnLst>
            <a:rect l="0" t="0" r="r" b="b"/>
            <a:pathLst>
              <a:path w="151" h="299">
                <a:moveTo>
                  <a:pt x="151" y="299"/>
                </a:moveTo>
                <a:cubicBezTo>
                  <a:pt x="91" y="219"/>
                  <a:pt x="39" y="118"/>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6" name="Freeform 22"/>
          <p:cNvSpPr>
            <a:spLocks/>
          </p:cNvSpPr>
          <p:nvPr userDrawn="1"/>
        </p:nvSpPr>
        <p:spPr bwMode="auto">
          <a:xfrm>
            <a:off x="7085012" y="3465513"/>
            <a:ext cx="92075" cy="601662"/>
          </a:xfrm>
          <a:custGeom>
            <a:avLst/>
            <a:gdLst/>
            <a:ahLst/>
            <a:cxnLst>
              <a:cxn ang="0">
                <a:pos x="82" y="0"/>
              </a:cxn>
              <a:cxn ang="0">
                <a:pos x="0" y="531"/>
              </a:cxn>
            </a:cxnLst>
            <a:rect l="0" t="0" r="r" b="b"/>
            <a:pathLst>
              <a:path w="82" h="531">
                <a:moveTo>
                  <a:pt x="82" y="0"/>
                </a:moveTo>
                <a:cubicBezTo>
                  <a:pt x="30" y="154"/>
                  <a:pt x="0" y="336"/>
                  <a:pt x="0" y="53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7" name="Freeform 23"/>
          <p:cNvSpPr>
            <a:spLocks/>
          </p:cNvSpPr>
          <p:nvPr userDrawn="1"/>
        </p:nvSpPr>
        <p:spPr bwMode="auto">
          <a:xfrm>
            <a:off x="8050213" y="4667252"/>
            <a:ext cx="185737" cy="357187"/>
          </a:xfrm>
          <a:custGeom>
            <a:avLst/>
            <a:gdLst/>
            <a:ahLst/>
            <a:cxnLst>
              <a:cxn ang="0">
                <a:pos x="164" y="0"/>
              </a:cxn>
              <a:cxn ang="0">
                <a:pos x="0" y="315"/>
              </a:cxn>
            </a:cxnLst>
            <a:rect l="0" t="0" r="r" b="b"/>
            <a:pathLst>
              <a:path w="164" h="315">
                <a:moveTo>
                  <a:pt x="164" y="0"/>
                </a:moveTo>
                <a:cubicBezTo>
                  <a:pt x="122" y="125"/>
                  <a:pt x="66" y="233"/>
                  <a:pt x="0" y="315"/>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8" name="Freeform 24"/>
          <p:cNvSpPr>
            <a:spLocks/>
          </p:cNvSpPr>
          <p:nvPr userDrawn="1"/>
        </p:nvSpPr>
        <p:spPr bwMode="auto">
          <a:xfrm>
            <a:off x="7177087" y="2919413"/>
            <a:ext cx="528637" cy="546100"/>
          </a:xfrm>
          <a:custGeom>
            <a:avLst/>
            <a:gdLst/>
            <a:ahLst/>
            <a:cxnLst>
              <a:cxn ang="0">
                <a:pos x="467" y="0"/>
              </a:cxn>
              <a:cxn ang="0">
                <a:pos x="0" y="483"/>
              </a:cxn>
            </a:cxnLst>
            <a:rect l="0" t="0" r="r" b="b"/>
            <a:pathLst>
              <a:path w="467" h="483">
                <a:moveTo>
                  <a:pt x="467" y="0"/>
                </a:moveTo>
                <a:cubicBezTo>
                  <a:pt x="269" y="0"/>
                  <a:pt x="96" y="193"/>
                  <a:pt x="0" y="48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9" name="Freeform 25"/>
          <p:cNvSpPr>
            <a:spLocks/>
          </p:cNvSpPr>
          <p:nvPr userDrawn="1"/>
        </p:nvSpPr>
        <p:spPr bwMode="auto">
          <a:xfrm>
            <a:off x="7705725" y="2919413"/>
            <a:ext cx="528637" cy="544512"/>
          </a:xfrm>
          <a:custGeom>
            <a:avLst/>
            <a:gdLst/>
            <a:ahLst/>
            <a:cxnLst>
              <a:cxn ang="0">
                <a:pos x="0" y="0"/>
              </a:cxn>
              <a:cxn ang="0">
                <a:pos x="466" y="481"/>
              </a:cxn>
            </a:cxnLst>
            <a:rect l="0" t="0" r="r" b="b"/>
            <a:pathLst>
              <a:path w="466" h="481">
                <a:moveTo>
                  <a:pt x="0" y="0"/>
                </a:moveTo>
                <a:cubicBezTo>
                  <a:pt x="197" y="0"/>
                  <a:pt x="370" y="193"/>
                  <a:pt x="466" y="48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0" name="Freeform 26"/>
          <p:cNvSpPr>
            <a:spLocks/>
          </p:cNvSpPr>
          <p:nvPr userDrawn="1"/>
        </p:nvSpPr>
        <p:spPr bwMode="auto">
          <a:xfrm>
            <a:off x="8235951" y="4067175"/>
            <a:ext cx="90487" cy="600075"/>
          </a:xfrm>
          <a:custGeom>
            <a:avLst/>
            <a:gdLst/>
            <a:ahLst/>
            <a:cxnLst>
              <a:cxn ang="0">
                <a:pos x="0" y="529"/>
              </a:cxn>
              <a:cxn ang="0">
                <a:pos x="80" y="0"/>
              </a:cxn>
            </a:cxnLst>
            <a:rect l="0" t="0" r="r" b="b"/>
            <a:pathLst>
              <a:path w="80" h="529">
                <a:moveTo>
                  <a:pt x="0" y="529"/>
                </a:moveTo>
                <a:cubicBezTo>
                  <a:pt x="51" y="375"/>
                  <a:pt x="80" y="194"/>
                  <a:pt x="8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1" name="Freeform 27"/>
          <p:cNvSpPr>
            <a:spLocks/>
          </p:cNvSpPr>
          <p:nvPr userDrawn="1"/>
        </p:nvSpPr>
        <p:spPr bwMode="auto">
          <a:xfrm>
            <a:off x="8234362" y="3463925"/>
            <a:ext cx="92075" cy="603250"/>
          </a:xfrm>
          <a:custGeom>
            <a:avLst/>
            <a:gdLst/>
            <a:ahLst/>
            <a:cxnLst>
              <a:cxn ang="0">
                <a:pos x="0" y="0"/>
              </a:cxn>
              <a:cxn ang="0">
                <a:pos x="82" y="533"/>
              </a:cxn>
            </a:cxnLst>
            <a:rect l="0" t="0" r="r" b="b"/>
            <a:pathLst>
              <a:path w="82" h="533">
                <a:moveTo>
                  <a:pt x="0" y="0"/>
                </a:moveTo>
                <a:cubicBezTo>
                  <a:pt x="52" y="155"/>
                  <a:pt x="82" y="337"/>
                  <a:pt x="82" y="53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2" name="Freeform 28"/>
          <p:cNvSpPr>
            <a:spLocks/>
          </p:cNvSpPr>
          <p:nvPr userDrawn="1"/>
        </p:nvSpPr>
        <p:spPr bwMode="auto">
          <a:xfrm>
            <a:off x="7085013" y="4067175"/>
            <a:ext cx="90487" cy="600075"/>
          </a:xfrm>
          <a:custGeom>
            <a:avLst/>
            <a:gdLst/>
            <a:ahLst/>
            <a:cxnLst>
              <a:cxn ang="0">
                <a:pos x="80" y="529"/>
              </a:cxn>
              <a:cxn ang="0">
                <a:pos x="0" y="0"/>
              </a:cxn>
            </a:cxnLst>
            <a:rect l="0" t="0" r="r" b="b"/>
            <a:pathLst>
              <a:path w="80" h="529">
                <a:moveTo>
                  <a:pt x="80" y="529"/>
                </a:moveTo>
                <a:cubicBezTo>
                  <a:pt x="29" y="375"/>
                  <a:pt x="0" y="19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3" name="Line 29"/>
          <p:cNvSpPr>
            <a:spLocks noChangeShapeType="1"/>
          </p:cNvSpPr>
          <p:nvPr userDrawn="1"/>
        </p:nvSpPr>
        <p:spPr bwMode="auto">
          <a:xfrm>
            <a:off x="6557963" y="4067177"/>
            <a:ext cx="527050"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4" name="Line 30"/>
          <p:cNvSpPr>
            <a:spLocks noChangeShapeType="1"/>
          </p:cNvSpPr>
          <p:nvPr userDrawn="1"/>
        </p:nvSpPr>
        <p:spPr bwMode="auto">
          <a:xfrm>
            <a:off x="7959726" y="4067177"/>
            <a:ext cx="366712"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5" name="Line 31"/>
          <p:cNvSpPr>
            <a:spLocks noChangeShapeType="1"/>
          </p:cNvSpPr>
          <p:nvPr userDrawn="1"/>
        </p:nvSpPr>
        <p:spPr bwMode="auto">
          <a:xfrm flipH="1">
            <a:off x="8326437" y="4067177"/>
            <a:ext cx="528637"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6" name="Line 32"/>
          <p:cNvSpPr>
            <a:spLocks noChangeShapeType="1"/>
          </p:cNvSpPr>
          <p:nvPr userDrawn="1"/>
        </p:nvSpPr>
        <p:spPr bwMode="auto">
          <a:xfrm>
            <a:off x="7085013" y="4067177"/>
            <a:ext cx="390525"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7" name="Line 33"/>
          <p:cNvSpPr>
            <a:spLocks noChangeShapeType="1"/>
          </p:cNvSpPr>
          <p:nvPr userDrawn="1"/>
        </p:nvSpPr>
        <p:spPr bwMode="auto">
          <a:xfrm>
            <a:off x="7705726" y="3529015"/>
            <a:ext cx="1587" cy="428625"/>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8" name="Line 34"/>
          <p:cNvSpPr>
            <a:spLocks noChangeShapeType="1"/>
          </p:cNvSpPr>
          <p:nvPr userDrawn="1"/>
        </p:nvSpPr>
        <p:spPr bwMode="auto">
          <a:xfrm>
            <a:off x="7705726" y="2919413"/>
            <a:ext cx="1587" cy="609600"/>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3" name="Freeform 39"/>
          <p:cNvSpPr>
            <a:spLocks/>
          </p:cNvSpPr>
          <p:nvPr userDrawn="1"/>
        </p:nvSpPr>
        <p:spPr bwMode="auto">
          <a:xfrm>
            <a:off x="8043863" y="5018088"/>
            <a:ext cx="6350" cy="6350"/>
          </a:xfrm>
          <a:custGeom>
            <a:avLst/>
            <a:gdLst/>
            <a:ahLst/>
            <a:cxnLst>
              <a:cxn ang="0">
                <a:pos x="0" y="0"/>
              </a:cxn>
              <a:cxn ang="0">
                <a:pos x="6" y="6"/>
              </a:cxn>
            </a:cxnLst>
            <a:rect l="0" t="0" r="r" b="b"/>
            <a:pathLst>
              <a:path w="6" h="6">
                <a:moveTo>
                  <a:pt x="0" y="0"/>
                </a:moveTo>
                <a:cubicBezTo>
                  <a:pt x="2" y="2"/>
                  <a:pt x="4" y="4"/>
                  <a:pt x="6" y="6"/>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nvGrpSpPr>
          <p:cNvPr id="74" name="Group 73"/>
          <p:cNvGrpSpPr/>
          <p:nvPr userDrawn="1"/>
        </p:nvGrpSpPr>
        <p:grpSpPr>
          <a:xfrm>
            <a:off x="7048500" y="3957640"/>
            <a:ext cx="1295400" cy="2044699"/>
            <a:chOff x="7048500" y="3957638"/>
            <a:chExt cx="1295400" cy="2044699"/>
          </a:xfrm>
        </p:grpSpPr>
        <p:sp>
          <p:nvSpPr>
            <p:cNvPr id="42019" name="Freeform 35"/>
            <p:cNvSpPr>
              <a:spLocks/>
            </p:cNvSpPr>
            <p:nvPr userDrawn="1"/>
          </p:nvSpPr>
          <p:spPr bwMode="auto">
            <a:xfrm>
              <a:off x="7408862" y="4343400"/>
              <a:ext cx="63500" cy="193675"/>
            </a:xfrm>
            <a:custGeom>
              <a:avLst/>
              <a:gdLst/>
              <a:ahLst/>
              <a:cxnLst>
                <a:cxn ang="0">
                  <a:pos x="56" y="0"/>
                </a:cxn>
                <a:cxn ang="0">
                  <a:pos x="0" y="171"/>
                </a:cxn>
              </a:cxnLst>
              <a:rect l="0" t="0" r="r" b="b"/>
              <a:pathLst>
                <a:path w="56" h="171">
                  <a:moveTo>
                    <a:pt x="56" y="0"/>
                  </a:moveTo>
                  <a:cubicBezTo>
                    <a:pt x="25" y="46"/>
                    <a:pt x="5" y="104"/>
                    <a:pt x="0" y="17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0" name="Freeform 36"/>
            <p:cNvSpPr>
              <a:spLocks/>
            </p:cNvSpPr>
            <p:nvPr userDrawn="1"/>
          </p:nvSpPr>
          <p:spPr bwMode="auto">
            <a:xfrm>
              <a:off x="7254875" y="5006975"/>
              <a:ext cx="92075" cy="119062"/>
            </a:xfrm>
            <a:custGeom>
              <a:avLst/>
              <a:gdLst/>
              <a:ahLst/>
              <a:cxnLst>
                <a:cxn ang="0">
                  <a:pos x="0" y="105"/>
                </a:cxn>
                <a:cxn ang="0">
                  <a:pos x="81" y="0"/>
                </a:cxn>
              </a:cxnLst>
              <a:rect l="0" t="0" r="r" b="b"/>
              <a:pathLst>
                <a:path w="81" h="105">
                  <a:moveTo>
                    <a:pt x="0" y="105"/>
                  </a:moveTo>
                  <a:cubicBezTo>
                    <a:pt x="23" y="66"/>
                    <a:pt x="50" y="30"/>
                    <a:pt x="8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1" name="Freeform 37"/>
            <p:cNvSpPr>
              <a:spLocks/>
            </p:cNvSpPr>
            <p:nvPr userDrawn="1"/>
          </p:nvSpPr>
          <p:spPr bwMode="auto">
            <a:xfrm>
              <a:off x="7408862" y="4537075"/>
              <a:ext cx="4762" cy="85725"/>
            </a:xfrm>
            <a:custGeom>
              <a:avLst/>
              <a:gdLst/>
              <a:ahLst/>
              <a:cxnLst>
                <a:cxn ang="0">
                  <a:pos x="5" y="75"/>
                </a:cxn>
                <a:cxn ang="0">
                  <a:pos x="0" y="27"/>
                </a:cxn>
                <a:cxn ang="0">
                  <a:pos x="1" y="0"/>
                </a:cxn>
              </a:cxnLst>
              <a:rect l="0" t="0" r="r" b="b"/>
              <a:pathLst>
                <a:path w="5" h="75">
                  <a:moveTo>
                    <a:pt x="5" y="75"/>
                  </a:moveTo>
                  <a:cubicBezTo>
                    <a:pt x="2" y="59"/>
                    <a:pt x="0" y="43"/>
                    <a:pt x="0" y="27"/>
                  </a:cubicBezTo>
                  <a:cubicBezTo>
                    <a:pt x="0" y="18"/>
                    <a:pt x="1" y="9"/>
                    <a:pt x="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2" name="Freeform 38"/>
            <p:cNvSpPr>
              <a:spLocks/>
            </p:cNvSpPr>
            <p:nvPr userDrawn="1"/>
          </p:nvSpPr>
          <p:spPr bwMode="auto">
            <a:xfrm>
              <a:off x="7213600" y="5126038"/>
              <a:ext cx="41275" cy="82550"/>
            </a:xfrm>
            <a:custGeom>
              <a:avLst/>
              <a:gdLst/>
              <a:ahLst/>
              <a:cxnLst>
                <a:cxn ang="0">
                  <a:pos x="37" y="0"/>
                </a:cxn>
                <a:cxn ang="0">
                  <a:pos x="0" y="73"/>
                </a:cxn>
              </a:cxnLst>
              <a:rect l="0" t="0" r="r" b="b"/>
              <a:pathLst>
                <a:path w="37" h="73">
                  <a:moveTo>
                    <a:pt x="37" y="0"/>
                  </a:moveTo>
                  <a:cubicBezTo>
                    <a:pt x="24" y="23"/>
                    <a:pt x="11" y="48"/>
                    <a:pt x="0" y="7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4" name="Freeform 40"/>
            <p:cNvSpPr>
              <a:spLocks/>
            </p:cNvSpPr>
            <p:nvPr userDrawn="1"/>
          </p:nvSpPr>
          <p:spPr bwMode="auto">
            <a:xfrm>
              <a:off x="8050212" y="5024438"/>
              <a:ext cx="117475" cy="188912"/>
            </a:xfrm>
            <a:custGeom>
              <a:avLst/>
              <a:gdLst/>
              <a:ahLst/>
              <a:cxnLst>
                <a:cxn ang="0">
                  <a:pos x="104" y="167"/>
                </a:cxn>
                <a:cxn ang="0">
                  <a:pos x="0" y="0"/>
                </a:cxn>
              </a:cxnLst>
              <a:rect l="0" t="0" r="r" b="b"/>
              <a:pathLst>
                <a:path w="104" h="167">
                  <a:moveTo>
                    <a:pt x="104" y="167"/>
                  </a:moveTo>
                  <a:cubicBezTo>
                    <a:pt x="77" y="103"/>
                    <a:pt x="43" y="4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5" name="Freeform 41"/>
            <p:cNvSpPr>
              <a:spLocks/>
            </p:cNvSpPr>
            <p:nvPr userDrawn="1"/>
          </p:nvSpPr>
          <p:spPr bwMode="auto">
            <a:xfrm>
              <a:off x="7905750" y="4340225"/>
              <a:ext cx="28575" cy="50800"/>
            </a:xfrm>
            <a:custGeom>
              <a:avLst/>
              <a:gdLst/>
              <a:ahLst/>
              <a:cxnLst>
                <a:cxn ang="0">
                  <a:pos x="26" y="45"/>
                </a:cxn>
                <a:cxn ang="0">
                  <a:pos x="0" y="0"/>
                </a:cxn>
              </a:cxnLst>
              <a:rect l="0" t="0" r="r" b="b"/>
              <a:pathLst>
                <a:path w="26" h="45">
                  <a:moveTo>
                    <a:pt x="26" y="45"/>
                  </a:moveTo>
                  <a:cubicBezTo>
                    <a:pt x="18" y="29"/>
                    <a:pt x="10" y="1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6" name="Freeform 42"/>
            <p:cNvSpPr>
              <a:spLocks/>
            </p:cNvSpPr>
            <p:nvPr userDrawn="1"/>
          </p:nvSpPr>
          <p:spPr bwMode="auto">
            <a:xfrm>
              <a:off x="7934325" y="4391025"/>
              <a:ext cx="38100" cy="227012"/>
            </a:xfrm>
            <a:custGeom>
              <a:avLst/>
              <a:gdLst/>
              <a:ahLst/>
              <a:cxnLst>
                <a:cxn ang="0">
                  <a:pos x="28" y="201"/>
                </a:cxn>
                <a:cxn ang="0">
                  <a:pos x="33" y="156"/>
                </a:cxn>
                <a:cxn ang="0">
                  <a:pos x="0" y="0"/>
                </a:cxn>
              </a:cxnLst>
              <a:rect l="0" t="0" r="r" b="b"/>
              <a:pathLst>
                <a:path w="33" h="201">
                  <a:moveTo>
                    <a:pt x="28" y="201"/>
                  </a:moveTo>
                  <a:cubicBezTo>
                    <a:pt x="31" y="186"/>
                    <a:pt x="33" y="171"/>
                    <a:pt x="33" y="156"/>
                  </a:cubicBezTo>
                  <a:cubicBezTo>
                    <a:pt x="33" y="97"/>
                    <a:pt x="21" y="4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7" name="Freeform 43"/>
            <p:cNvSpPr>
              <a:spLocks/>
            </p:cNvSpPr>
            <p:nvPr userDrawn="1"/>
          </p:nvSpPr>
          <p:spPr bwMode="auto">
            <a:xfrm>
              <a:off x="7346950" y="4622800"/>
              <a:ext cx="215900" cy="384175"/>
            </a:xfrm>
            <a:custGeom>
              <a:avLst/>
              <a:gdLst/>
              <a:ahLst/>
              <a:cxnLst>
                <a:cxn ang="0">
                  <a:pos x="0" y="339"/>
                </a:cxn>
                <a:cxn ang="0">
                  <a:pos x="190" y="228"/>
                </a:cxn>
                <a:cxn ang="0">
                  <a:pos x="59" y="0"/>
                </a:cxn>
              </a:cxnLst>
              <a:rect l="0" t="0" r="r" b="b"/>
              <a:pathLst>
                <a:path w="190" h="339">
                  <a:moveTo>
                    <a:pt x="0" y="339"/>
                  </a:moveTo>
                  <a:cubicBezTo>
                    <a:pt x="52" y="288"/>
                    <a:pt x="114" y="250"/>
                    <a:pt x="190" y="228"/>
                  </a:cubicBezTo>
                  <a:cubicBezTo>
                    <a:pt x="140" y="178"/>
                    <a:pt x="77" y="90"/>
                    <a:pt x="5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8" name="Freeform 44"/>
            <p:cNvSpPr>
              <a:spLocks/>
            </p:cNvSpPr>
            <p:nvPr userDrawn="1"/>
          </p:nvSpPr>
          <p:spPr bwMode="auto">
            <a:xfrm>
              <a:off x="7818437" y="4618038"/>
              <a:ext cx="225425" cy="400050"/>
            </a:xfrm>
            <a:custGeom>
              <a:avLst/>
              <a:gdLst/>
              <a:ahLst/>
              <a:cxnLst>
                <a:cxn ang="0">
                  <a:pos x="131" y="0"/>
                </a:cxn>
                <a:cxn ang="0">
                  <a:pos x="0" y="231"/>
                </a:cxn>
                <a:cxn ang="0">
                  <a:pos x="199" y="352"/>
                </a:cxn>
              </a:cxnLst>
              <a:rect l="0" t="0" r="r" b="b"/>
              <a:pathLst>
                <a:path w="199" h="352">
                  <a:moveTo>
                    <a:pt x="131" y="0"/>
                  </a:moveTo>
                  <a:cubicBezTo>
                    <a:pt x="114" y="91"/>
                    <a:pt x="51" y="180"/>
                    <a:pt x="0" y="231"/>
                  </a:cubicBezTo>
                  <a:cubicBezTo>
                    <a:pt x="81" y="254"/>
                    <a:pt x="146" y="296"/>
                    <a:pt x="199" y="35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9" name="Freeform 45"/>
            <p:cNvSpPr>
              <a:spLocks/>
            </p:cNvSpPr>
            <p:nvPr userDrawn="1"/>
          </p:nvSpPr>
          <p:spPr bwMode="auto">
            <a:xfrm>
              <a:off x="7324725" y="4278313"/>
              <a:ext cx="96837" cy="176212"/>
            </a:xfrm>
            <a:custGeom>
              <a:avLst/>
              <a:gdLst/>
              <a:ahLst/>
              <a:cxnLst>
                <a:cxn ang="0">
                  <a:pos x="86" y="155"/>
                </a:cxn>
                <a:cxn ang="0">
                  <a:pos x="32" y="107"/>
                </a:cxn>
                <a:cxn ang="0">
                  <a:pos x="0" y="0"/>
                </a:cxn>
              </a:cxnLst>
              <a:rect l="0" t="0" r="r" b="b"/>
              <a:pathLst>
                <a:path w="86" h="155">
                  <a:moveTo>
                    <a:pt x="86" y="155"/>
                  </a:moveTo>
                  <a:cubicBezTo>
                    <a:pt x="72" y="147"/>
                    <a:pt x="47" y="129"/>
                    <a:pt x="32" y="107"/>
                  </a:cubicBezTo>
                  <a:cubicBezTo>
                    <a:pt x="13" y="79"/>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0" name="Freeform 46"/>
            <p:cNvSpPr>
              <a:spLocks/>
            </p:cNvSpPr>
            <p:nvPr userDrawn="1"/>
          </p:nvSpPr>
          <p:spPr bwMode="auto">
            <a:xfrm>
              <a:off x="7961312" y="4275138"/>
              <a:ext cx="84137" cy="180975"/>
            </a:xfrm>
            <a:custGeom>
              <a:avLst/>
              <a:gdLst/>
              <a:ahLst/>
              <a:cxnLst>
                <a:cxn ang="0">
                  <a:pos x="0" y="160"/>
                </a:cxn>
                <a:cxn ang="0">
                  <a:pos x="49" y="109"/>
                </a:cxn>
                <a:cxn ang="0">
                  <a:pos x="75" y="0"/>
                </a:cxn>
              </a:cxnLst>
              <a:rect l="0" t="0" r="r" b="b"/>
              <a:pathLst>
                <a:path w="75" h="160">
                  <a:moveTo>
                    <a:pt x="0" y="160"/>
                  </a:moveTo>
                  <a:cubicBezTo>
                    <a:pt x="13" y="150"/>
                    <a:pt x="36" y="131"/>
                    <a:pt x="49" y="109"/>
                  </a:cubicBezTo>
                  <a:cubicBezTo>
                    <a:pt x="66" y="80"/>
                    <a:pt x="75" y="0"/>
                    <a:pt x="75"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1" name="Freeform 47"/>
            <p:cNvSpPr>
              <a:spLocks/>
            </p:cNvSpPr>
            <p:nvPr userDrawn="1"/>
          </p:nvSpPr>
          <p:spPr bwMode="auto">
            <a:xfrm>
              <a:off x="7705725" y="5099050"/>
              <a:ext cx="638175" cy="903287"/>
            </a:xfrm>
            <a:custGeom>
              <a:avLst/>
              <a:gdLst/>
              <a:ahLst/>
              <a:cxnLst>
                <a:cxn ang="0">
                  <a:pos x="305" y="436"/>
                </a:cxn>
                <a:cxn ang="0">
                  <a:pos x="0" y="569"/>
                </a:cxn>
                <a:cxn ang="0">
                  <a:pos x="0" y="265"/>
                </a:cxn>
                <a:cxn ang="0">
                  <a:pos x="402" y="0"/>
                </a:cxn>
                <a:cxn ang="0">
                  <a:pos x="305" y="436"/>
                </a:cxn>
              </a:cxnLst>
              <a:rect l="0" t="0" r="r" b="b"/>
              <a:pathLst>
                <a:path w="402" h="569">
                  <a:moveTo>
                    <a:pt x="305" y="436"/>
                  </a:moveTo>
                  <a:lnTo>
                    <a:pt x="0" y="569"/>
                  </a:lnTo>
                  <a:lnTo>
                    <a:pt x="0" y="265"/>
                  </a:lnTo>
                  <a:lnTo>
                    <a:pt x="402" y="0"/>
                  </a:lnTo>
                  <a:lnTo>
                    <a:pt x="305" y="436"/>
                  </a:lnTo>
                  <a:close/>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2" name="Freeform 48"/>
            <p:cNvSpPr>
              <a:spLocks/>
            </p:cNvSpPr>
            <p:nvPr userDrawn="1"/>
          </p:nvSpPr>
          <p:spPr bwMode="auto">
            <a:xfrm>
              <a:off x="7048500" y="5099050"/>
              <a:ext cx="636587" cy="903287"/>
            </a:xfrm>
            <a:custGeom>
              <a:avLst/>
              <a:gdLst/>
              <a:ahLst/>
              <a:cxnLst>
                <a:cxn ang="0">
                  <a:pos x="133" y="452"/>
                </a:cxn>
                <a:cxn ang="0">
                  <a:pos x="401" y="569"/>
                </a:cxn>
                <a:cxn ang="0">
                  <a:pos x="401" y="265"/>
                </a:cxn>
                <a:cxn ang="0">
                  <a:pos x="104" y="69"/>
                </a:cxn>
                <a:cxn ang="0">
                  <a:pos x="0" y="0"/>
                </a:cxn>
                <a:cxn ang="0">
                  <a:pos x="97" y="436"/>
                </a:cxn>
              </a:cxnLst>
              <a:rect l="0" t="0" r="r" b="b"/>
              <a:pathLst>
                <a:path w="401" h="569">
                  <a:moveTo>
                    <a:pt x="133" y="452"/>
                  </a:moveTo>
                  <a:lnTo>
                    <a:pt x="401" y="569"/>
                  </a:lnTo>
                  <a:lnTo>
                    <a:pt x="401" y="265"/>
                  </a:lnTo>
                  <a:lnTo>
                    <a:pt x="104" y="69"/>
                  </a:lnTo>
                  <a:lnTo>
                    <a:pt x="0" y="0"/>
                  </a:lnTo>
                  <a:lnTo>
                    <a:pt x="97" y="436"/>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3" name="Freeform 49"/>
            <p:cNvSpPr>
              <a:spLocks/>
            </p:cNvSpPr>
            <p:nvPr userDrawn="1"/>
          </p:nvSpPr>
          <p:spPr bwMode="auto">
            <a:xfrm>
              <a:off x="7180262" y="3957638"/>
              <a:ext cx="1042987" cy="482600"/>
            </a:xfrm>
            <a:custGeom>
              <a:avLst/>
              <a:gdLst/>
              <a:ahLst/>
              <a:cxnLst>
                <a:cxn ang="0">
                  <a:pos x="657" y="144"/>
                </a:cxn>
                <a:cxn ang="0">
                  <a:pos x="330" y="0"/>
                </a:cxn>
                <a:cxn ang="0">
                  <a:pos x="0" y="160"/>
                </a:cxn>
                <a:cxn ang="0">
                  <a:pos x="326" y="304"/>
                </a:cxn>
                <a:cxn ang="0">
                  <a:pos x="620" y="162"/>
                </a:cxn>
              </a:cxnLst>
              <a:rect l="0" t="0" r="r" b="b"/>
              <a:pathLst>
                <a:path w="657" h="304">
                  <a:moveTo>
                    <a:pt x="657" y="144"/>
                  </a:moveTo>
                  <a:lnTo>
                    <a:pt x="330" y="0"/>
                  </a:lnTo>
                  <a:lnTo>
                    <a:pt x="0" y="160"/>
                  </a:lnTo>
                  <a:lnTo>
                    <a:pt x="326" y="304"/>
                  </a:lnTo>
                  <a:lnTo>
                    <a:pt x="620" y="162"/>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4" name="Freeform 50"/>
            <p:cNvSpPr>
              <a:spLocks/>
            </p:cNvSpPr>
            <p:nvPr userDrawn="1"/>
          </p:nvSpPr>
          <p:spPr bwMode="auto">
            <a:xfrm>
              <a:off x="8123237" y="4186238"/>
              <a:ext cx="139700" cy="274637"/>
            </a:xfrm>
            <a:custGeom>
              <a:avLst/>
              <a:gdLst/>
              <a:ahLst/>
              <a:cxnLst>
                <a:cxn ang="0">
                  <a:pos x="88" y="0"/>
                </a:cxn>
                <a:cxn ang="0">
                  <a:pos x="65" y="243"/>
                </a:cxn>
              </a:cxnLst>
              <a:rect l="0" t="0" r="r" b="b"/>
              <a:pathLst>
                <a:path w="124" h="243">
                  <a:moveTo>
                    <a:pt x="88" y="0"/>
                  </a:moveTo>
                  <a:cubicBezTo>
                    <a:pt x="124" y="46"/>
                    <a:pt x="0" y="201"/>
                    <a:pt x="65" y="2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9"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9" y="1463677"/>
            <a:ext cx="8507412" cy="466725"/>
          </a:xfrm>
        </p:spPr>
        <p:txBody>
          <a:bodyPr/>
          <a:lstStyle>
            <a:lvl1pPr marL="0" indent="0">
              <a:buFontTx/>
              <a:buNone/>
              <a:defRPr sz="20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7"/>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7"/>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8"/>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8"/>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55" name="Image 54" descr="shutterstock_46799365.jpg"/>
          <p:cNvPicPr>
            <a:picLocks noChangeAspect="1"/>
          </p:cNvPicPr>
          <p:nvPr userDrawn="1"/>
        </p:nvPicPr>
        <p:blipFill>
          <a:blip r:embed="rId6" cstate="screen">
            <a:extLst>
              <a:ext uri="{28A0092B-C50C-407E-A947-70E740481C1C}">
                <a14:useLocalDpi xmlns:a14="http://schemas.microsoft.com/office/drawing/2010/main" xmlns=""/>
              </a:ext>
            </a:extLst>
          </a:blip>
          <a:srcRect/>
          <a:stretch>
            <a:fillRect/>
          </a:stretch>
        </p:blipFill>
        <p:spPr>
          <a:xfrm>
            <a:off x="0" y="1029559"/>
            <a:ext cx="9144000" cy="5656993"/>
          </a:xfrm>
          <a:prstGeom prst="rect">
            <a:avLst/>
          </a:prstGeom>
        </p:spPr>
      </p:pic>
      <p:sp>
        <p:nvSpPr>
          <p:cNvPr id="16" name="Rectangle 15"/>
          <p:cNvSpPr/>
          <p:nvPr userDrawn="1">
            <p:custDataLst>
              <p:tags r:id="rId1"/>
            </p:custDataLst>
          </p:nvPr>
        </p:nvSpPr>
        <p:spPr>
          <a:xfrm>
            <a:off x="0" y="4307075"/>
            <a:ext cx="9144000" cy="211015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2" name="Title 1"/>
          <p:cNvSpPr>
            <a:spLocks noGrp="1"/>
          </p:cNvSpPr>
          <p:nvPr>
            <p:ph type="ctrTitle" hasCustomPrompt="1"/>
          </p:nvPr>
        </p:nvSpPr>
        <p:spPr>
          <a:xfrm>
            <a:off x="541020" y="4465476"/>
            <a:ext cx="7772400" cy="1060450"/>
          </a:xfrm>
        </p:spPr>
        <p:txBody>
          <a:bodyPr anchor="t"/>
          <a:lstStyle>
            <a:lvl1pPr>
              <a:defRPr>
                <a:solidFill>
                  <a:schemeClr val="tx2">
                    <a:lumMod val="50000"/>
                  </a:schemeClr>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 </a:t>
            </a:r>
            <a:endParaRPr lang="en-US" dirty="0"/>
          </a:p>
        </p:txBody>
      </p:sp>
      <p:sp>
        <p:nvSpPr>
          <p:cNvPr id="3" name="Subtitle 2"/>
          <p:cNvSpPr>
            <a:spLocks noGrp="1"/>
          </p:cNvSpPr>
          <p:nvPr userDrawn="1">
            <p:ph type="subTitle" idx="1"/>
          </p:nvPr>
        </p:nvSpPr>
        <p:spPr>
          <a:xfrm>
            <a:off x="541020" y="5534106"/>
            <a:ext cx="7086600" cy="548640"/>
          </a:xfrm>
        </p:spPr>
        <p:txBody>
          <a:bodyPr/>
          <a:lstStyle>
            <a:lvl1pPr marL="0" indent="0" algn="l">
              <a:buNone/>
              <a:defRPr>
                <a:solidFill>
                  <a:schemeClr val="tx2">
                    <a:lumMod val="50000"/>
                  </a:schemeClr>
                </a:solidFill>
                <a:latin typeface="Arial" pitchFamily="34" charset="0"/>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3"/>
            <a:ext cx="2520000" cy="200683"/>
          </a:xfrm>
          <a:prstGeom prst="rect">
            <a:avLst/>
          </a:prstGeom>
          <a:noFill/>
        </p:spPr>
      </p:pic>
      <p:grpSp>
        <p:nvGrpSpPr>
          <p:cNvPr id="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5"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6" name="Group 85"/>
          <p:cNvGrpSpPr/>
          <p:nvPr userDrawn="1"/>
        </p:nvGrpSpPr>
        <p:grpSpPr>
          <a:xfrm>
            <a:off x="7043322" y="5790327"/>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7" name="Group 119"/>
          <p:cNvGrpSpPr/>
          <p:nvPr userDrawn="1"/>
        </p:nvGrpSpPr>
        <p:grpSpPr>
          <a:xfrm>
            <a:off x="7703025" y="5555116"/>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9" name="Line 65"/>
          <p:cNvSpPr>
            <a:spLocks noChangeShapeType="1"/>
          </p:cNvSpPr>
          <p:nvPr userDrawn="1"/>
        </p:nvSpPr>
        <p:spPr bwMode="auto">
          <a:xfrm>
            <a:off x="8840789"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p:nvPr userDrawn="1"/>
        </p:nvSpPr>
        <p:spPr>
          <a:xfrm flipH="1" flipV="1">
            <a:off x="438360"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grpSp>
        <p:nvGrpSpPr>
          <p:cNvPr id="9" name="Group 118"/>
          <p:cNvGrpSpPr/>
          <p:nvPr userDrawn="1"/>
        </p:nvGrpSpPr>
        <p:grpSpPr>
          <a:xfrm>
            <a:off x="8187051" y="5695939"/>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0"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cxnSp>
            <p:nvCxnSpPr>
              <p:cNvPr id="101" name="Straight Connector 100"/>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pic>
        <p:nvPicPr>
          <p:cNvPr id="56" name="Picture 13" descr="Capgemini_logo_closing.jpg"/>
          <p:cNvPicPr>
            <a:picLocks noChangeAspect="1"/>
          </p:cNvPicPr>
          <p:nvPr userDrawn="1"/>
        </p:nvPicPr>
        <p:blipFill>
          <a:blip r:embed="rId8" cstate="screen">
            <a:extLst>
              <a:ext uri="{28A0092B-C50C-407E-A947-70E740481C1C}">
                <a14:useLocalDpi xmlns:a14="http://schemas.microsoft.com/office/drawing/2010/main" xmlns=""/>
              </a:ext>
            </a:extLst>
          </a:blip>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screen">
            <a:extLst>
              <a:ext uri="{28A0092B-C50C-407E-A947-70E740481C1C}">
                <a14:useLocalDpi xmlns:a14="http://schemas.microsoft.com/office/drawing/2010/main" xmlns=""/>
              </a:ext>
            </a:extLst>
          </a:blip>
          <a:srcRect/>
          <a:stretch>
            <a:fillRect/>
          </a:stretch>
        </p:blipFill>
        <p:spPr bwMode="auto">
          <a:xfrm>
            <a:off x="6356494" y="688081"/>
            <a:ext cx="2520000" cy="600646"/>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12.xml"/><Relationship Id="rId7" Type="http://schemas.openxmlformats.org/officeDocument/2006/relationships/theme" Target="../theme/theme2.xml"/><Relationship Id="rId12"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oleObject" Target="../embeddings/oleObject1.bin"/><Relationship Id="rId4" Type="http://schemas.openxmlformats.org/officeDocument/2006/relationships/slideLayout" Target="../slideLayouts/slideLayout13.xml"/><Relationship Id="rId9" Type="http://schemas.openxmlformats.org/officeDocument/2006/relationships/tags" Target="../tags/tag11.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heme" Target="../theme/theme3.xml"/><Relationship Id="rId7" Type="http://schemas.openxmlformats.org/officeDocument/2006/relationships/tags" Target="../tags/tag26.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25.xml"/><Relationship Id="rId11" Type="http://schemas.openxmlformats.org/officeDocument/2006/relationships/image" Target="../media/image4.emf"/><Relationship Id="rId5" Type="http://schemas.openxmlformats.org/officeDocument/2006/relationships/tags" Target="../tags/tag24.xml"/><Relationship Id="rId10" Type="http://schemas.openxmlformats.org/officeDocument/2006/relationships/image" Target="../media/image6.jpeg"/><Relationship Id="rId4" Type="http://schemas.openxmlformats.org/officeDocument/2006/relationships/vmlDrawing" Target="../drawings/vmlDrawing8.v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9" y="1463677"/>
            <a:ext cx="8507412" cy="4708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4" name="Freeform 4"/>
          <p:cNvSpPr>
            <a:spLocks/>
          </p:cNvSpPr>
          <p:nvPr userDrawn="1">
            <p:custDataLst>
              <p:tags r:id="rId11"/>
            </p:custDataLst>
          </p:nvPr>
        </p:nvSpPr>
        <p:spPr bwMode="auto">
          <a:xfrm>
            <a:off x="3" y="577056"/>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0BDF2"/>
          </a:solidFill>
          <a:ln>
            <a:noFill/>
            <a:headEnd/>
            <a:tailEnd/>
          </a:ln>
        </p:spPr>
        <p:style>
          <a:lnRef idx="2">
            <a:schemeClr val="accent3"/>
          </a:lnRef>
          <a:fillRef idx="1">
            <a:schemeClr val="lt1"/>
          </a:fillRef>
          <a:effectRef idx="0">
            <a:schemeClr val="accent3"/>
          </a:effectRef>
          <a:fontRef idx="minor">
            <a:schemeClr val="dk1"/>
          </a:fontRef>
        </p:style>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userDrawn="1"/>
        </p:nvPicPr>
        <p:blipFill>
          <a:blip r:embed="rId13" cstate="screen"/>
          <a:srcRect/>
          <a:stretch>
            <a:fillRect/>
          </a:stretch>
        </p:blipFill>
        <p:spPr bwMode="auto">
          <a:xfrm>
            <a:off x="7512848" y="6468846"/>
            <a:ext cx="1366041" cy="325597"/>
          </a:xfrm>
          <a:prstGeom prst="rect">
            <a:avLst/>
          </a:prstGeom>
          <a:noFill/>
        </p:spPr>
      </p:pic>
      <p:cxnSp>
        <p:nvCxnSpPr>
          <p:cNvPr id="25" name="Straight Connector 24"/>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userDrawn="1"/>
        </p:nvPicPr>
        <p:blipFill>
          <a:blip r:embed="rId14" cstate="screen"/>
          <a:stretch>
            <a:fillRect/>
          </a:stretch>
        </p:blipFill>
        <p:spPr>
          <a:xfrm>
            <a:off x="319088" y="6474460"/>
            <a:ext cx="1380744" cy="320040"/>
          </a:xfrm>
          <a:prstGeom prst="rect">
            <a:avLst/>
          </a:prstGeom>
        </p:spPr>
      </p:pic>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sp>
        <p:nvSpPr>
          <p:cNvPr id="20" name="TextBox 19"/>
          <p:cNvSpPr txBox="1"/>
          <p:nvPr userDrawn="1">
            <p:custDataLst>
              <p:tags r:id="rId12"/>
            </p:custDataLst>
          </p:nvPr>
        </p:nvSpPr>
        <p:spPr>
          <a:xfrm>
            <a:off x="4614750"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 id="2147484100" r:id="rId9"/>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accent3"/>
        </a:buClr>
        <a:buSzPct val="110000"/>
        <a:buFont typeface="Arial" charset="0"/>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accent3"/>
        </a:buClr>
        <a:buSzPct val="80000"/>
        <a:buFont typeface="Courier New" pitchFamily="49" charset="0"/>
        <a:buChar char="o"/>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accent3"/>
        </a:buClr>
        <a:buFont typeface="Arial" pitchFamily="34" charset="0"/>
        <a:buChar char="–"/>
        <a:defRPr sz="14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accent4"/>
        </a:buClr>
        <a:buFont typeface="Arial" charset="0"/>
        <a:buChar char="•"/>
        <a:defRPr sz="12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accent1"/>
        </a:buClr>
        <a:buFont typeface="Arial" charset="0"/>
        <a:buChar char="•"/>
        <a:defRPr sz="11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34893" name="think-cell Slide" r:id="rId10" imgW="360" imgH="360" progId="">
              <p:embed/>
            </p:oleObj>
          </a:graphicData>
        </a:graphic>
      </p:graphicFrame>
      <p:sp>
        <p:nvSpPr>
          <p:cNvPr id="4" name="TextBox 3"/>
          <p:cNvSpPr txBox="1"/>
          <p:nvPr userDrawn="1">
            <p:custDataLst>
              <p:tags r:id="rId9"/>
            </p:custDataLst>
          </p:nvPr>
        </p:nvSpPr>
        <p:spPr>
          <a:xfrm>
            <a:off x="4614750"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cxnSp>
        <p:nvCxnSpPr>
          <p:cNvPr id="11" name="Straight Connector 10"/>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userDrawn="1"/>
        </p:nvPicPr>
        <p:blipFill>
          <a:blip r:embed="rId11" cstate="screen"/>
          <a:srcRect/>
          <a:stretch>
            <a:fillRect/>
          </a:stretch>
        </p:blipFill>
        <p:spPr bwMode="auto">
          <a:xfrm>
            <a:off x="7512848" y="6468846"/>
            <a:ext cx="1366041" cy="325597"/>
          </a:xfrm>
          <a:prstGeom prst="rect">
            <a:avLst/>
          </a:prstGeom>
          <a:noFill/>
        </p:spPr>
      </p:pic>
      <p:pic>
        <p:nvPicPr>
          <p:cNvPr id="14" name="Picture 13" descr="Capgemini_logo_slides.jpg"/>
          <p:cNvPicPr>
            <a:picLocks noChangeAspect="1"/>
          </p:cNvPicPr>
          <p:nvPr userDrawn="1"/>
        </p:nvPicPr>
        <p:blipFill>
          <a:blip r:embed="rId12" cstate="screen"/>
          <a:stretch>
            <a:fillRect/>
          </a:stretch>
        </p:blipFill>
        <p:spPr>
          <a:xfrm>
            <a:off x="319088" y="6474460"/>
            <a:ext cx="1380744" cy="320040"/>
          </a:xfrm>
          <a:prstGeom prst="rect">
            <a:avLst/>
          </a:prstGeom>
        </p:spPr>
      </p:pic>
      <p:sp>
        <p:nvSpPr>
          <p:cNvPr id="16" name="Title Placeholder 15"/>
          <p:cNvSpPr>
            <a:spLocks noGrp="1"/>
          </p:cNvSpPr>
          <p:nvPr>
            <p:ph type="title"/>
          </p:nvPr>
        </p:nvSpPr>
        <p:spPr>
          <a:xfrm>
            <a:off x="0" y="832430"/>
            <a:ext cx="9144000" cy="1143000"/>
          </a:xfrm>
          <a:prstGeom prst="rect">
            <a:avLst/>
          </a:prstGeom>
        </p:spPr>
        <p:txBody>
          <a:bodyPr vert="horz" lIns="330588" tIns="33059" rIns="33059" bIns="33059" rtlCol="0" anchor="ctr" anchorCtr="0">
            <a:normAutofit/>
          </a:bodyPr>
          <a:lstStyle/>
          <a:p>
            <a:pPr lvl="0" algn="l" defTabSz="839694" rtl="0" eaLnBrk="1" latinLnBrk="0" hangingPunct="1">
              <a:spcBef>
                <a:spcPct val="0"/>
              </a:spcBef>
              <a:buNone/>
            </a:pPr>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Lst>
  <p:txStyles>
    <p:titleStyle>
      <a:lvl1pPr algn="ctr" defTabSz="839694" rtl="0" eaLnBrk="1" latinLnBrk="0" hangingPunct="1">
        <a:spcBef>
          <a:spcPct val="0"/>
        </a:spcBef>
        <a:buNone/>
        <a:defRPr lang="en-GB" sz="4000" kern="1200" noProof="0" dirty="0" smtClean="0">
          <a:solidFill>
            <a:schemeClr val="bg1"/>
          </a:solidFill>
          <a:latin typeface="Arial" pitchFamily="34" charset="0"/>
          <a:ea typeface="+mj-ea"/>
          <a:cs typeface="Arial" pitchFamily="34" charset="0"/>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4413" name="think-cell Slide" r:id="rId8" imgW="360" imgH="360" progId="">
              <p:embed/>
            </p:oleObj>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4" name="Picture 13" descr="Capgemini_logo_closing.jpg"/>
          <p:cNvPicPr>
            <a:picLocks noChangeAspect="1"/>
          </p:cNvPicPr>
          <p:nvPr userDrawn="1"/>
        </p:nvPicPr>
        <p:blipFill>
          <a:blip r:embed="rId9" cstate="screen"/>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userDrawn="1"/>
        </p:nvPicPr>
        <p:blipFill>
          <a:blip r:embed="rId10" cstate="screen"/>
          <a:srcRect/>
          <a:stretch>
            <a:fillRect/>
          </a:stretch>
        </p:blipFill>
        <p:spPr bwMode="auto">
          <a:xfrm>
            <a:off x="6356494" y="926620"/>
            <a:ext cx="2520000" cy="600646"/>
          </a:xfrm>
          <a:prstGeom prst="rect">
            <a:avLst/>
          </a:prstGeom>
          <a:noFill/>
        </p:spPr>
      </p:pic>
      <p:sp>
        <p:nvSpPr>
          <p:cNvPr id="10" name="Rectangle 9"/>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6" name="Picture 104" descr="C:\Users\UserSim\Desktop\Capgemini\moto.emf"/>
          <p:cNvPicPr>
            <a:picLocks noChangeAspect="1" noChangeArrowheads="1"/>
          </p:cNvPicPr>
          <p:nvPr userDrawn="1">
            <p:custDataLst>
              <p:tags r:id="rId7"/>
            </p:custDataLst>
          </p:nvPr>
        </p:nvPicPr>
        <p:blipFill>
          <a:blip r:embed="rId11" cstate="email"/>
          <a:srcRect/>
          <a:stretch>
            <a:fillRect/>
          </a:stretch>
        </p:blipFill>
        <p:spPr bwMode="auto">
          <a:xfrm>
            <a:off x="6335075" y="6505624"/>
            <a:ext cx="2520000" cy="200682"/>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8861" y="134938"/>
            <a:ext cx="8012113" cy="715962"/>
          </a:xfrm>
        </p:spPr>
        <p:txBody>
          <a:bodyPr/>
          <a:lstStyle/>
          <a:p>
            <a:r>
              <a:rPr lang="en-GB" dirty="0" smtClean="0"/>
              <a:t>Overview</a:t>
            </a:r>
            <a:endParaRPr lang="en-GB" noProof="0" dirty="0"/>
          </a:p>
        </p:txBody>
      </p:sp>
      <p:sp>
        <p:nvSpPr>
          <p:cNvPr id="3" name="Content Placeholder 2"/>
          <p:cNvSpPr>
            <a:spLocks noGrp="1"/>
          </p:cNvSpPr>
          <p:nvPr>
            <p:ph sz="quarter" idx="4294967295"/>
          </p:nvPr>
        </p:nvSpPr>
        <p:spPr>
          <a:xfrm>
            <a:off x="446312" y="1392915"/>
            <a:ext cx="8120742" cy="4670428"/>
          </a:xfrm>
        </p:spPr>
        <p:txBody>
          <a:bodyPr/>
          <a:lstStyle/>
          <a:p>
            <a:pPr marL="347663" indent="-347663">
              <a:buFont typeface="Arial" pitchFamily="34" charset="0"/>
              <a:buChar char="•"/>
            </a:pPr>
            <a:r>
              <a:rPr lang="en-GB" sz="2000" dirty="0" smtClean="0"/>
              <a:t>Our University’s Management Consultant curriculum (Role-based Cluster) is piloting the Business Case FVLJ in May 2015.</a:t>
            </a:r>
          </a:p>
          <a:p>
            <a:pPr marL="347663" indent="-347663">
              <a:buNone/>
            </a:pPr>
            <a:endParaRPr lang="en-GB" sz="2000" dirty="0" smtClean="0"/>
          </a:p>
          <a:p>
            <a:pPr marL="347663" indent="-347663">
              <a:buFont typeface="Arial" pitchFamily="34" charset="0"/>
              <a:buChar char="•"/>
            </a:pPr>
            <a:r>
              <a:rPr lang="en-GB" sz="2000" dirty="0" smtClean="0"/>
              <a:t>Apart from 3-4 weekly virtual touch-points, participants will need to take 5 eLearning modules between these virtual classroom sessions.</a:t>
            </a:r>
          </a:p>
          <a:p>
            <a:pPr marL="347663" indent="-347663">
              <a:buFont typeface="Arial" pitchFamily="34" charset="0"/>
              <a:buChar char="•"/>
            </a:pPr>
            <a:endParaRPr lang="en-GB" sz="2000" dirty="0" smtClean="0"/>
          </a:p>
          <a:p>
            <a:pPr marL="347663" indent="-347663">
              <a:buFont typeface="Arial" pitchFamily="34" charset="0"/>
              <a:buChar char="•"/>
            </a:pPr>
            <a:r>
              <a:rPr lang="en-GB" sz="2000" dirty="0" smtClean="0"/>
              <a:t>While the design of the of the virtual classrooms will be engaging and require maximum participation, the question of low completion rates of FVLJs still remain.</a:t>
            </a:r>
          </a:p>
          <a:p>
            <a:pPr marL="347663" indent="-347663">
              <a:buFont typeface="Arial" pitchFamily="34" charset="0"/>
              <a:buChar char="•"/>
            </a:pPr>
            <a:endParaRPr lang="en-GB" sz="2000" dirty="0" smtClean="0"/>
          </a:p>
          <a:p>
            <a:pPr marL="347663" indent="-347663">
              <a:buFont typeface="Arial" pitchFamily="34" charset="0"/>
              <a:buChar char="•"/>
            </a:pPr>
            <a:r>
              <a:rPr lang="en-GB" sz="2000" dirty="0" smtClean="0"/>
              <a:t>Keeping this challenge in mind, the OU team is proposing some interaction points between learners to motivate them to complete the learning journey successfully.</a:t>
            </a:r>
            <a:endParaRPr lang="en-GB" sz="20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8861" y="134938"/>
            <a:ext cx="9035139" cy="715962"/>
          </a:xfrm>
        </p:spPr>
        <p:txBody>
          <a:bodyPr/>
          <a:lstStyle/>
          <a:p>
            <a:r>
              <a:rPr lang="en-GB" sz="2400" noProof="0" dirty="0" smtClean="0"/>
              <a:t>The objective of the pilot is to determine if these interaction points will increase completion rates through high learner engagement</a:t>
            </a:r>
            <a:endParaRPr lang="en-GB" sz="2400" noProof="0" dirty="0"/>
          </a:p>
        </p:txBody>
      </p:sp>
      <p:sp>
        <p:nvSpPr>
          <p:cNvPr id="4" name="Content Placeholder 2"/>
          <p:cNvSpPr txBox="1">
            <a:spLocks/>
          </p:cNvSpPr>
          <p:nvPr/>
        </p:nvSpPr>
        <p:spPr bwMode="auto">
          <a:xfrm>
            <a:off x="446312" y="1098993"/>
            <a:ext cx="8120742" cy="46704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7663" marR="0" lvl="0" indent="-347663" algn="l" defTabSz="457200" rtl="0" eaLnBrk="0" fontAlgn="base" latinLnBrk="0" hangingPunct="0">
              <a:lnSpc>
                <a:spcPct val="100000"/>
              </a:lnSpc>
              <a:spcBef>
                <a:spcPts val="0"/>
              </a:spcBef>
              <a:spcAft>
                <a:spcPts val="200"/>
              </a:spcAft>
              <a:buClr>
                <a:schemeClr val="accent3"/>
              </a:buClr>
              <a:buSzPct val="110000"/>
              <a:buFont typeface="Arial" pitchFamily="34" charset="0"/>
              <a:buChar char="•"/>
              <a:tabLst/>
              <a:defRPr/>
            </a:pPr>
            <a:r>
              <a:rPr lang="en-GB" sz="2000" dirty="0" smtClean="0">
                <a:latin typeface="Arial"/>
                <a:ea typeface="ＭＳ Ｐゴシック" charset="-128"/>
                <a:cs typeface="Arial"/>
              </a:rPr>
              <a:t>The current pilot design is partly replicating the ‘Learning Week’ campaign on Talent.</a:t>
            </a:r>
          </a:p>
          <a:p>
            <a:pPr marL="347663" marR="0" lvl="0" indent="-347663" algn="l" defTabSz="457200" rtl="0" eaLnBrk="0" fontAlgn="base" latinLnBrk="0" hangingPunct="0">
              <a:lnSpc>
                <a:spcPct val="100000"/>
              </a:lnSpc>
              <a:spcBef>
                <a:spcPts val="0"/>
              </a:spcBef>
              <a:spcAft>
                <a:spcPts val="200"/>
              </a:spcAft>
              <a:buClr>
                <a:schemeClr val="accent3"/>
              </a:buClr>
              <a:buSzPct val="110000"/>
              <a:buFont typeface="Arial" pitchFamily="34" charset="0"/>
              <a:buChar char="•"/>
              <a:tabLst/>
              <a:defRPr/>
            </a:pPr>
            <a:endParaRPr kumimoji="0" lang="en-GB" sz="2000" b="0" i="0" u="none" strike="noStrike" kern="1200" cap="none" spc="0" normalizeH="0" baseline="0" noProof="0" dirty="0" smtClean="0">
              <a:ln>
                <a:noFill/>
              </a:ln>
              <a:solidFill>
                <a:schemeClr val="tx1"/>
              </a:solidFill>
              <a:effectLst/>
              <a:uLnTx/>
              <a:uFillTx/>
              <a:latin typeface="Arial"/>
              <a:ea typeface="ＭＳ Ｐゴシック" charset="-128"/>
              <a:cs typeface="Arial"/>
            </a:endParaRPr>
          </a:p>
          <a:p>
            <a:pPr marL="347663" marR="0" lvl="0" indent="-347663" algn="l" defTabSz="457200" rtl="0" eaLnBrk="0" fontAlgn="base" latinLnBrk="0" hangingPunct="0">
              <a:lnSpc>
                <a:spcPct val="100000"/>
              </a:lnSpc>
              <a:spcBef>
                <a:spcPts val="0"/>
              </a:spcBef>
              <a:spcAft>
                <a:spcPts val="200"/>
              </a:spcAft>
              <a:buClr>
                <a:schemeClr val="accent3"/>
              </a:buClr>
              <a:buSzPct val="110000"/>
              <a:buFont typeface="Arial" pitchFamily="34" charset="0"/>
              <a:buChar char="•"/>
              <a:tabLst/>
              <a:defRPr/>
            </a:pPr>
            <a:r>
              <a:rPr lang="en-GB" sz="2000" noProof="0" dirty="0" smtClean="0">
                <a:latin typeface="Arial"/>
                <a:ea typeface="ＭＳ Ｐゴシック" charset="-128"/>
                <a:cs typeface="Arial"/>
              </a:rPr>
              <a:t>A dedicated space on Talent will host:</a:t>
            </a:r>
          </a:p>
          <a:p>
            <a:pPr marL="804863" lvl="1" indent="-347663" eaLnBrk="0" hangingPunct="0">
              <a:spcBef>
                <a:spcPts val="0"/>
              </a:spcBef>
              <a:spcAft>
                <a:spcPts val="200"/>
              </a:spcAft>
              <a:buClr>
                <a:schemeClr val="accent3"/>
              </a:buClr>
              <a:buSzPct val="110000"/>
              <a:buFont typeface="Arial" pitchFamily="34" charset="0"/>
              <a:buChar char="•"/>
            </a:pPr>
            <a:r>
              <a:rPr kumimoji="0" lang="en-GB" sz="2000" b="0" i="0" u="none" strike="noStrike" kern="1200" cap="none" spc="0" normalizeH="0" baseline="0" dirty="0" smtClean="0">
                <a:ln>
                  <a:noFill/>
                </a:ln>
                <a:solidFill>
                  <a:schemeClr val="tx1"/>
                </a:solidFill>
                <a:effectLst/>
                <a:uLnTx/>
                <a:uFillTx/>
                <a:latin typeface="Arial"/>
                <a:ea typeface="ＭＳ Ｐゴシック" charset="-128"/>
                <a:cs typeface="Arial"/>
              </a:rPr>
              <a:t>5</a:t>
            </a:r>
            <a:r>
              <a:rPr kumimoji="0" lang="en-GB" sz="2000" b="0" i="0" u="none" strike="noStrike" kern="1200" cap="none" spc="0" normalizeH="0" dirty="0" smtClean="0">
                <a:ln>
                  <a:noFill/>
                </a:ln>
                <a:solidFill>
                  <a:schemeClr val="tx1"/>
                </a:solidFill>
                <a:effectLst/>
                <a:uLnTx/>
                <a:uFillTx/>
                <a:latin typeface="Arial"/>
                <a:ea typeface="ＭＳ Ｐゴシック" charset="-128"/>
                <a:cs typeface="Arial"/>
              </a:rPr>
              <a:t> eLearning modules (links to MyLearning)</a:t>
            </a:r>
          </a:p>
          <a:p>
            <a:pPr marL="804863" lvl="1" indent="-347663" eaLnBrk="0" hangingPunct="0">
              <a:spcBef>
                <a:spcPts val="0"/>
              </a:spcBef>
              <a:spcAft>
                <a:spcPts val="200"/>
              </a:spcAft>
              <a:buClr>
                <a:schemeClr val="accent3"/>
              </a:buClr>
              <a:buSzPct val="110000"/>
              <a:buFont typeface="Arial" pitchFamily="34" charset="0"/>
              <a:buChar char="•"/>
            </a:pPr>
            <a:r>
              <a:rPr lang="en-GB" sz="2000" baseline="0" noProof="0" dirty="0" smtClean="0">
                <a:latin typeface="Arial"/>
                <a:ea typeface="ＭＳ Ｐゴシック" charset="-128"/>
                <a:cs typeface="Arial"/>
              </a:rPr>
              <a:t>A</a:t>
            </a:r>
            <a:r>
              <a:rPr lang="en-GB" sz="2000" noProof="0" dirty="0" smtClean="0">
                <a:latin typeface="Arial"/>
                <a:ea typeface="ＭＳ Ｐゴシック" charset="-128"/>
                <a:cs typeface="Arial"/>
              </a:rPr>
              <a:t> quiz (on Talent)</a:t>
            </a:r>
          </a:p>
          <a:p>
            <a:pPr marL="804863" lvl="1" indent="-347663" eaLnBrk="0" hangingPunct="0">
              <a:spcBef>
                <a:spcPts val="0"/>
              </a:spcBef>
              <a:spcAft>
                <a:spcPts val="200"/>
              </a:spcAft>
              <a:buClr>
                <a:schemeClr val="accent3"/>
              </a:buClr>
              <a:buSzPct val="110000"/>
              <a:buFont typeface="Arial" pitchFamily="34" charset="0"/>
              <a:buChar char="•"/>
            </a:pPr>
            <a:r>
              <a:rPr kumimoji="0" lang="en-GB" sz="2000" b="0" i="0" u="none" strike="noStrike" kern="1200" cap="none" spc="0" normalizeH="0" baseline="0" dirty="0" smtClean="0">
                <a:ln>
                  <a:noFill/>
                </a:ln>
                <a:solidFill>
                  <a:schemeClr val="tx1"/>
                </a:solidFill>
                <a:effectLst/>
                <a:uLnTx/>
                <a:uFillTx/>
                <a:latin typeface="Arial"/>
                <a:ea typeface="ＭＳ Ｐゴシック" charset="-128"/>
                <a:cs typeface="Arial"/>
              </a:rPr>
              <a:t>Links to Virtual Classrooms</a:t>
            </a:r>
          </a:p>
          <a:p>
            <a:pPr marL="804863" lvl="1" indent="-347663" eaLnBrk="0" hangingPunct="0">
              <a:spcBef>
                <a:spcPts val="0"/>
              </a:spcBef>
              <a:spcAft>
                <a:spcPts val="200"/>
              </a:spcAft>
              <a:buClr>
                <a:schemeClr val="accent3"/>
              </a:buClr>
              <a:buSzPct val="110000"/>
              <a:buFont typeface="Arial" pitchFamily="34" charset="0"/>
              <a:buChar char="•"/>
            </a:pPr>
            <a:r>
              <a:rPr lang="en-GB" sz="2000" dirty="0" smtClean="0">
                <a:latin typeface="Arial"/>
                <a:ea typeface="ＭＳ Ｐゴシック" charset="-128"/>
                <a:cs typeface="Arial"/>
              </a:rPr>
              <a:t>Leaderboard</a:t>
            </a:r>
            <a:endParaRPr kumimoji="0" lang="en-GB" sz="2000" b="0" i="0" u="none" strike="noStrike" kern="1200" cap="none" spc="0" normalizeH="0" baseline="0" dirty="0" smtClean="0">
              <a:ln>
                <a:noFill/>
              </a:ln>
              <a:solidFill>
                <a:schemeClr val="tx1"/>
              </a:solidFill>
              <a:effectLst/>
              <a:uLnTx/>
              <a:uFillTx/>
              <a:latin typeface="Arial"/>
              <a:ea typeface="ＭＳ Ｐゴシック" charset="-128"/>
              <a:cs typeface="Arial"/>
            </a:endParaRPr>
          </a:p>
          <a:p>
            <a:pPr marL="804863" lvl="1" indent="-347663" eaLnBrk="0" hangingPunct="0">
              <a:spcBef>
                <a:spcPts val="0"/>
              </a:spcBef>
              <a:spcAft>
                <a:spcPts val="200"/>
              </a:spcAft>
              <a:buClr>
                <a:schemeClr val="accent3"/>
              </a:buClr>
              <a:buSzPct val="110000"/>
              <a:buFont typeface="Arial" pitchFamily="34" charset="0"/>
              <a:buChar char="•"/>
            </a:pPr>
            <a:r>
              <a:rPr lang="en-GB" sz="2000" noProof="0" dirty="0" smtClean="0">
                <a:latin typeface="Arial"/>
                <a:ea typeface="ＭＳ Ｐゴシック" charset="-128"/>
                <a:cs typeface="Arial"/>
              </a:rPr>
              <a:t>Details about the course etc.</a:t>
            </a:r>
          </a:p>
          <a:p>
            <a:pPr marL="804863" lvl="1" indent="-347663" eaLnBrk="0" hangingPunct="0">
              <a:spcBef>
                <a:spcPts val="0"/>
              </a:spcBef>
              <a:spcAft>
                <a:spcPts val="200"/>
              </a:spcAft>
              <a:buClr>
                <a:schemeClr val="accent3"/>
              </a:buClr>
              <a:buSzPct val="110000"/>
              <a:buFont typeface="Arial" pitchFamily="34" charset="0"/>
              <a:buChar char="•"/>
            </a:pPr>
            <a:endParaRPr kumimoji="0" lang="en-GB" sz="2000" b="0" i="0" u="none" strike="noStrike" kern="1200" cap="none" spc="0" normalizeH="0" baseline="0" dirty="0" smtClean="0">
              <a:ln>
                <a:noFill/>
              </a:ln>
              <a:solidFill>
                <a:schemeClr val="tx1"/>
              </a:solidFill>
              <a:effectLst/>
              <a:uLnTx/>
              <a:uFillTx/>
              <a:latin typeface="Arial"/>
              <a:ea typeface="ＭＳ Ｐゴシック" charset="-128"/>
              <a:cs typeface="Arial"/>
            </a:endParaRPr>
          </a:p>
          <a:p>
            <a:pPr marL="347663" indent="-347663" eaLnBrk="0" hangingPunct="0">
              <a:spcBef>
                <a:spcPts val="0"/>
              </a:spcBef>
              <a:spcAft>
                <a:spcPts val="200"/>
              </a:spcAft>
              <a:buClr>
                <a:schemeClr val="accent3"/>
              </a:buClr>
              <a:buSzPct val="110000"/>
              <a:buFont typeface="Arial" pitchFamily="34" charset="0"/>
              <a:buChar char="•"/>
            </a:pPr>
            <a:r>
              <a:rPr lang="en-GB" sz="2000" noProof="0" dirty="0" smtClean="0">
                <a:latin typeface="Arial"/>
                <a:ea typeface="ＭＳ Ｐゴシック" charset="-128"/>
                <a:cs typeface="Arial"/>
              </a:rPr>
              <a:t>Based on the quiz and participation level in virtual classrooms, participants will be awarded points and a rank. The portal will also display</a:t>
            </a:r>
            <a:r>
              <a:rPr lang="en-GB" sz="2000" dirty="0" smtClean="0">
                <a:latin typeface="Arial"/>
                <a:ea typeface="ＭＳ Ｐゴシック" charset="-128"/>
                <a:cs typeface="Arial"/>
              </a:rPr>
              <a:t> a Leaderboard to gamify the learning experience. </a:t>
            </a:r>
          </a:p>
          <a:p>
            <a:pPr marL="347663" indent="-347663" eaLnBrk="0" hangingPunct="0">
              <a:spcBef>
                <a:spcPts val="0"/>
              </a:spcBef>
              <a:spcAft>
                <a:spcPts val="200"/>
              </a:spcAft>
              <a:buClr>
                <a:schemeClr val="accent3"/>
              </a:buClr>
              <a:buSzPct val="110000"/>
              <a:buFont typeface="Arial" pitchFamily="34" charset="0"/>
              <a:buChar char="•"/>
            </a:pPr>
            <a:endParaRPr lang="en-GB" sz="2000" dirty="0" smtClean="0">
              <a:latin typeface="Arial"/>
              <a:ea typeface="ＭＳ Ｐゴシック" charset="-128"/>
              <a:cs typeface="Arial"/>
            </a:endParaRPr>
          </a:p>
          <a:p>
            <a:pPr marL="347663" indent="-347663" eaLnBrk="0" hangingPunct="0">
              <a:spcBef>
                <a:spcPts val="0"/>
              </a:spcBef>
              <a:spcAft>
                <a:spcPts val="200"/>
              </a:spcAft>
              <a:buClr>
                <a:schemeClr val="accent3"/>
              </a:buClr>
              <a:buSzPct val="110000"/>
              <a:buFont typeface="Arial" pitchFamily="34" charset="0"/>
              <a:buChar char="•"/>
            </a:pPr>
            <a:r>
              <a:rPr lang="en-GB" sz="2000" dirty="0" smtClean="0">
                <a:latin typeface="Arial"/>
                <a:ea typeface="ＭＳ Ｐゴシック" charset="-128"/>
                <a:cs typeface="Arial"/>
              </a:rPr>
              <a:t>This is intended to let learners have a healthy competition amongst each other – to get to the end successfully.</a:t>
            </a:r>
            <a:endParaRPr kumimoji="0" lang="en-GB" sz="2000" b="0" i="0" u="none" strike="noStrike" kern="1200" cap="none" spc="0" normalizeH="0" baseline="0" noProof="0" dirty="0">
              <a:ln>
                <a:noFill/>
              </a:ln>
              <a:solidFill>
                <a:schemeClr val="tx1"/>
              </a:solidFill>
              <a:effectLst/>
              <a:uLnTx/>
              <a:uFillTx/>
              <a:latin typeface="Arial"/>
              <a:ea typeface="ＭＳ Ｐゴシック" charset="-128"/>
              <a:cs typeface="Aria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8861" y="134938"/>
            <a:ext cx="8012113" cy="715962"/>
          </a:xfrm>
        </p:spPr>
        <p:txBody>
          <a:bodyPr/>
          <a:lstStyle/>
          <a:p>
            <a:r>
              <a:rPr lang="en-GB" dirty="0" smtClean="0"/>
              <a:t>This </a:t>
            </a:r>
            <a:r>
              <a:rPr lang="en-GB" dirty="0" smtClean="0"/>
              <a:t>mock-up </a:t>
            </a:r>
            <a:r>
              <a:rPr lang="en-GB" dirty="0" smtClean="0"/>
              <a:t>defines how we envisioned the solution – </a:t>
            </a:r>
            <a:r>
              <a:rPr lang="en-GB" b="1" dirty="0" smtClean="0"/>
              <a:t>Home Page</a:t>
            </a:r>
            <a:endParaRPr lang="en-GB" b="1" noProof="0" dirty="0"/>
          </a:p>
        </p:txBody>
      </p:sp>
      <p:pic>
        <p:nvPicPr>
          <p:cNvPr id="4" name="Picture 3" descr="1.PNG"/>
          <p:cNvPicPr>
            <a:picLocks noChangeAspect="1"/>
          </p:cNvPicPr>
          <p:nvPr/>
        </p:nvPicPr>
        <p:blipFill>
          <a:blip r:embed="rId2" cstate="screen"/>
          <a:stretch>
            <a:fillRect/>
          </a:stretch>
        </p:blipFill>
        <p:spPr>
          <a:xfrm>
            <a:off x="846476" y="1154919"/>
            <a:ext cx="7404895" cy="5087067"/>
          </a:xfrm>
          <a:prstGeom prst="rect">
            <a:avLst/>
          </a:prstGeom>
        </p:spPr>
      </p:pic>
      <p:sp>
        <p:nvSpPr>
          <p:cNvPr id="7" name="Rectangle 6"/>
          <p:cNvSpPr/>
          <p:nvPr/>
        </p:nvSpPr>
        <p:spPr>
          <a:xfrm>
            <a:off x="947057" y="3570514"/>
            <a:ext cx="1970314" cy="34834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947057" y="5410199"/>
            <a:ext cx="1970314" cy="34834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080656" y="4125651"/>
            <a:ext cx="2111829" cy="522549"/>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8861" y="134938"/>
            <a:ext cx="8012113" cy="715962"/>
          </a:xfrm>
        </p:spPr>
        <p:txBody>
          <a:bodyPr/>
          <a:lstStyle/>
          <a:p>
            <a:r>
              <a:rPr lang="en-GB" dirty="0" smtClean="0"/>
              <a:t>Cost of Pilot and Subsequent Runs</a:t>
            </a:r>
            <a:endParaRPr lang="en-GB" noProof="0" dirty="0"/>
          </a:p>
        </p:txBody>
      </p:sp>
      <p:graphicFrame>
        <p:nvGraphicFramePr>
          <p:cNvPr id="5" name="Table 4"/>
          <p:cNvGraphicFramePr>
            <a:graphicFrameLocks noGrp="1"/>
          </p:cNvGraphicFramePr>
          <p:nvPr/>
        </p:nvGraphicFramePr>
        <p:xfrm>
          <a:off x="206831" y="1463311"/>
          <a:ext cx="8773883" cy="4480560"/>
        </p:xfrm>
        <a:graphic>
          <a:graphicData uri="http://schemas.openxmlformats.org/drawingml/2006/table">
            <a:tbl>
              <a:tblPr firstRow="1" bandRow="1">
                <a:tableStyleId>{F5AB1C69-6EDB-4FF4-983F-18BD219EF322}</a:tableStyleId>
              </a:tblPr>
              <a:tblGrid>
                <a:gridCol w="1349826"/>
                <a:gridCol w="1137930"/>
                <a:gridCol w="3221152"/>
                <a:gridCol w="2147375"/>
                <a:gridCol w="917600"/>
              </a:tblGrid>
              <a:tr h="603371">
                <a:tc>
                  <a:txBody>
                    <a:bodyPr/>
                    <a:lstStyle/>
                    <a:p>
                      <a:r>
                        <a:rPr lang="en-US" dirty="0" smtClean="0"/>
                        <a:t>Course Details</a:t>
                      </a:r>
                      <a:endParaRPr lang="en-US" dirty="0"/>
                    </a:p>
                  </a:txBody>
                  <a:tcPr/>
                </a:tc>
                <a:tc>
                  <a:txBody>
                    <a:bodyPr/>
                    <a:lstStyle/>
                    <a:p>
                      <a:r>
                        <a:rPr lang="en-US" sz="1800" b="1" kern="1200" baseline="0" dirty="0" smtClean="0">
                          <a:solidFill>
                            <a:schemeClr val="lt1"/>
                          </a:solidFill>
                          <a:latin typeface="+mn-lt"/>
                          <a:ea typeface="+mn-ea"/>
                          <a:cs typeface="+mn-cs"/>
                        </a:rPr>
                        <a:t>Set-up – One time</a:t>
                      </a:r>
                      <a:endParaRPr lang="en-US" dirty="0"/>
                    </a:p>
                  </a:txBody>
                  <a:tcPr/>
                </a:tc>
                <a:tc>
                  <a:txBody>
                    <a:bodyPr/>
                    <a:lstStyle/>
                    <a:p>
                      <a:r>
                        <a:rPr lang="en-US" sz="1800" b="1" kern="1200" baseline="0" dirty="0" smtClean="0">
                          <a:solidFill>
                            <a:schemeClr val="lt1"/>
                          </a:solidFill>
                          <a:latin typeface="+mn-lt"/>
                          <a:ea typeface="+mn-ea"/>
                          <a:cs typeface="+mn-cs"/>
                        </a:rPr>
                        <a:t>Rise Platform Fees</a:t>
                      </a:r>
                      <a:endParaRPr lang="en-US" dirty="0"/>
                    </a:p>
                  </a:txBody>
                  <a:tcPr/>
                </a:tc>
                <a:tc>
                  <a:txBody>
                    <a:bodyPr/>
                    <a:lstStyle/>
                    <a:p>
                      <a:r>
                        <a:rPr lang="en-US" sz="1800" b="1" kern="1200" baseline="0" dirty="0" smtClean="0">
                          <a:solidFill>
                            <a:schemeClr val="lt1"/>
                          </a:solidFill>
                          <a:latin typeface="+mn-lt"/>
                          <a:ea typeface="+mn-ea"/>
                          <a:cs typeface="+mn-cs"/>
                        </a:rPr>
                        <a:t>Premium support &amp;</a:t>
                      </a:r>
                    </a:p>
                    <a:p>
                      <a:r>
                        <a:rPr lang="en-US" sz="1800" b="1" kern="1200" baseline="0" dirty="0" smtClean="0">
                          <a:solidFill>
                            <a:schemeClr val="lt1"/>
                          </a:solidFill>
                          <a:latin typeface="+mn-lt"/>
                          <a:ea typeface="+mn-ea"/>
                          <a:cs typeface="+mn-cs"/>
                        </a:rPr>
                        <a:t>use of platform training</a:t>
                      </a:r>
                      <a:endParaRPr lang="en-US" dirty="0"/>
                    </a:p>
                  </a:txBody>
                  <a:tcPr/>
                </a:tc>
                <a:tc>
                  <a:txBody>
                    <a:bodyPr/>
                    <a:lstStyle/>
                    <a:p>
                      <a:r>
                        <a:rPr lang="en-US" sz="1800" b="1" kern="1200" baseline="0" dirty="0" smtClean="0">
                          <a:solidFill>
                            <a:schemeClr val="lt1"/>
                          </a:solidFill>
                          <a:latin typeface="+mn-lt"/>
                          <a:ea typeface="+mn-ea"/>
                          <a:cs typeface="+mn-cs"/>
                        </a:rPr>
                        <a:t>Total</a:t>
                      </a:r>
                      <a:endParaRPr lang="en-US" dirty="0"/>
                    </a:p>
                  </a:txBody>
                  <a:tcPr/>
                </a:tc>
              </a:tr>
              <a:tr h="1336701">
                <a:tc>
                  <a:txBody>
                    <a:bodyPr/>
                    <a:lstStyle/>
                    <a:p>
                      <a:r>
                        <a:rPr lang="en-US" b="1" dirty="0" smtClean="0"/>
                        <a:t>Pilot</a:t>
                      </a:r>
                      <a:endParaRPr lang="en-US" b="1" dirty="0"/>
                    </a:p>
                  </a:txBody>
                  <a:tcPr/>
                </a:tc>
                <a:tc>
                  <a:txBody>
                    <a:bodyPr/>
                    <a:lstStyle/>
                    <a:p>
                      <a:r>
                        <a:rPr lang="en-US" sz="1800" kern="1200" baseline="0" dirty="0" smtClean="0">
                          <a:solidFill>
                            <a:schemeClr val="dk1"/>
                          </a:solidFill>
                          <a:latin typeface="+mn-lt"/>
                          <a:ea typeface="+mn-ea"/>
                          <a:cs typeface="+mn-cs"/>
                        </a:rPr>
                        <a:t>£2,100 (Rise fixed one-off)</a:t>
                      </a:r>
                      <a:endParaRPr lang="en-US" dirty="0"/>
                    </a:p>
                  </a:txBody>
                  <a:tcPr/>
                </a:tc>
                <a:tc>
                  <a:txBody>
                    <a:bodyPr/>
                    <a:lstStyle/>
                    <a:p>
                      <a:r>
                        <a:rPr lang="en-US" sz="1800" b="0" kern="1200" baseline="0" dirty="0" smtClean="0">
                          <a:solidFill>
                            <a:schemeClr val="dk1"/>
                          </a:solidFill>
                          <a:latin typeface="+mn-lt"/>
                          <a:ea typeface="+mn-ea"/>
                          <a:cs typeface="+mn-cs"/>
                        </a:rPr>
                        <a:t>10p per metric per participant per month or part-month, based</a:t>
                      </a:r>
                    </a:p>
                    <a:p>
                      <a:r>
                        <a:rPr lang="en-US" sz="1800" b="0" kern="1200" baseline="0" dirty="0" smtClean="0">
                          <a:solidFill>
                            <a:schemeClr val="dk1"/>
                          </a:solidFill>
                          <a:latin typeface="+mn-lt"/>
                          <a:ea typeface="+mn-ea"/>
                          <a:cs typeface="+mn-cs"/>
                        </a:rPr>
                        <a:t>on minimum 100 users</a:t>
                      </a:r>
                    </a:p>
                    <a:p>
                      <a:r>
                        <a:rPr lang="en-US" sz="1800" b="0" kern="1200" baseline="0" dirty="0" smtClean="0">
                          <a:solidFill>
                            <a:schemeClr val="dk1"/>
                          </a:solidFill>
                          <a:latin typeface="+mn-lt"/>
                          <a:ea typeface="+mn-ea"/>
                          <a:cs typeface="+mn-cs"/>
                        </a:rPr>
                        <a:t>Pilot based on 10 metrics, and 2 months = £200</a:t>
                      </a:r>
                    </a:p>
                    <a:p>
                      <a:r>
                        <a:rPr lang="en-US" sz="1800" b="0" kern="1200" baseline="0" dirty="0" smtClean="0">
                          <a:solidFill>
                            <a:schemeClr val="dk1"/>
                          </a:solidFill>
                          <a:latin typeface="+mn-lt"/>
                          <a:ea typeface="+mn-ea"/>
                          <a:cs typeface="+mn-cs"/>
                        </a:rPr>
                        <a:t>ProProfs = £100</a:t>
                      </a:r>
                      <a:endParaRPr lang="en-US" b="0" dirty="0"/>
                    </a:p>
                  </a:txBody>
                  <a:tcPr/>
                </a:tc>
                <a:tc>
                  <a:txBody>
                    <a:bodyPr/>
                    <a:lstStyle/>
                    <a:p>
                      <a:r>
                        <a:rPr lang="en-US" sz="1800" b="0" kern="1200" baseline="0" dirty="0" smtClean="0">
                          <a:solidFill>
                            <a:schemeClr val="dk1"/>
                          </a:solidFill>
                          <a:latin typeface="+mn-lt"/>
                          <a:ea typeface="+mn-ea"/>
                          <a:cs typeface="+mn-cs"/>
                        </a:rPr>
                        <a:t>£ 1,200 (for</a:t>
                      </a:r>
                    </a:p>
                    <a:p>
                      <a:r>
                        <a:rPr lang="en-US" sz="1800" b="0" kern="1200" baseline="0" dirty="0" smtClean="0">
                          <a:solidFill>
                            <a:schemeClr val="dk1"/>
                          </a:solidFill>
                          <a:latin typeface="+mn-lt"/>
                          <a:ea typeface="+mn-ea"/>
                          <a:cs typeface="+mn-cs"/>
                        </a:rPr>
                        <a:t>total duration</a:t>
                      </a:r>
                    </a:p>
                    <a:p>
                      <a:r>
                        <a:rPr lang="en-US" sz="1800" b="0" kern="1200" baseline="0" dirty="0" smtClean="0">
                          <a:solidFill>
                            <a:schemeClr val="dk1"/>
                          </a:solidFill>
                          <a:latin typeface="+mn-lt"/>
                          <a:ea typeface="+mn-ea"/>
                          <a:cs typeface="+mn-cs"/>
                        </a:rPr>
                        <a:t>of pilot) – Rise </a:t>
                      </a:r>
                      <a:endParaRPr lang="en-US" b="0" dirty="0"/>
                    </a:p>
                  </a:txBody>
                  <a:tcPr/>
                </a:tc>
                <a:tc>
                  <a:txBody>
                    <a:bodyPr/>
                    <a:lstStyle/>
                    <a:p>
                      <a:r>
                        <a:rPr lang="en-US" sz="1800" b="0" kern="1200" baseline="0" dirty="0" smtClean="0">
                          <a:solidFill>
                            <a:schemeClr val="dk1"/>
                          </a:solidFill>
                          <a:latin typeface="+mn-lt"/>
                          <a:ea typeface="+mn-ea"/>
                          <a:cs typeface="+mn-cs"/>
                        </a:rPr>
                        <a:t>£3,500</a:t>
                      </a:r>
                      <a:endParaRPr lang="en-US" b="0" dirty="0"/>
                    </a:p>
                  </a:txBody>
                  <a:tcPr/>
                </a:tc>
              </a:tr>
              <a:tr h="584807">
                <a:tc>
                  <a:txBody>
                    <a:bodyPr/>
                    <a:lstStyle/>
                    <a:p>
                      <a:r>
                        <a:rPr lang="en-US" b="1" dirty="0" smtClean="0"/>
                        <a:t>Subsequent</a:t>
                      </a:r>
                      <a:r>
                        <a:rPr lang="en-US" b="1" baseline="0" dirty="0" smtClean="0"/>
                        <a:t> Runs # 1</a:t>
                      </a:r>
                      <a:endParaRPr lang="en-US" b="1" dirty="0"/>
                    </a:p>
                  </a:txBody>
                  <a:tcPr/>
                </a:tc>
                <a:tc>
                  <a:txBody>
                    <a:bodyPr/>
                    <a:lstStyle/>
                    <a:p>
                      <a:r>
                        <a:rPr lang="en-US" sz="1800" b="0" kern="1200" baseline="0" dirty="0" smtClean="0">
                          <a:solidFill>
                            <a:schemeClr val="dk1"/>
                          </a:solidFill>
                          <a:latin typeface="+mn-lt"/>
                          <a:ea typeface="+mn-ea"/>
                          <a:cs typeface="+mn-cs"/>
                        </a:rPr>
                        <a:t>£5800 (Stepnet)</a:t>
                      </a:r>
                    </a:p>
                    <a:p>
                      <a:endParaRPr lang="en-US" b="0" dirty="0"/>
                    </a:p>
                  </a:txBody>
                  <a:tcPr/>
                </a:tc>
                <a:tc>
                  <a:txBody>
                    <a:bodyPr/>
                    <a:lstStyle/>
                    <a:p>
                      <a:r>
                        <a:rPr lang="en-US" sz="1800" b="0" kern="1200" baseline="0" dirty="0" smtClean="0">
                          <a:solidFill>
                            <a:schemeClr val="dk1"/>
                          </a:solidFill>
                          <a:latin typeface="+mn-lt"/>
                          <a:ea typeface="+mn-ea"/>
                          <a:cs typeface="+mn-cs"/>
                        </a:rPr>
                        <a:t>£0.10 x # participants x # metrics  - assume 200 users (£400 for 2 months)</a:t>
                      </a:r>
                      <a:endParaRPr lang="en-US" b="0" dirty="0"/>
                    </a:p>
                  </a:txBody>
                  <a:tcPr/>
                </a:tc>
                <a:tc>
                  <a:txBody>
                    <a:bodyPr/>
                    <a:lstStyle/>
                    <a:p>
                      <a:r>
                        <a:rPr lang="en-GB" b="0" dirty="0" smtClean="0"/>
                        <a:t>Premium support from Rise - £500</a:t>
                      </a:r>
                      <a:endParaRPr lang="en-US" b="0" dirty="0"/>
                    </a:p>
                  </a:txBody>
                  <a:tcPr/>
                </a:tc>
                <a:tc>
                  <a:txBody>
                    <a:bodyPr/>
                    <a:lstStyle/>
                    <a:p>
                      <a:r>
                        <a:rPr lang="en-US" sz="1800" b="0" kern="1200" baseline="0" dirty="0" smtClean="0">
                          <a:solidFill>
                            <a:schemeClr val="dk1"/>
                          </a:solidFill>
                          <a:latin typeface="+mn-lt"/>
                          <a:ea typeface="+mn-ea"/>
                          <a:cs typeface="+mn-cs"/>
                        </a:rPr>
                        <a:t>£6700</a:t>
                      </a:r>
                      <a:endParaRPr lang="en-US" b="0" dirty="0"/>
                    </a:p>
                  </a:txBody>
                  <a:tcPr/>
                </a:tc>
              </a:tr>
              <a:tr h="584807">
                <a:tc>
                  <a:txBody>
                    <a:bodyPr/>
                    <a:lstStyle/>
                    <a:p>
                      <a:r>
                        <a:rPr lang="en-US" b="1" dirty="0" smtClean="0"/>
                        <a:t>Subsequent Runs</a:t>
                      </a:r>
                      <a:endParaRPr lang="en-US" b="1" dirty="0"/>
                    </a:p>
                  </a:txBody>
                  <a:tcPr/>
                </a:tc>
                <a:tc>
                  <a:txBody>
                    <a:bodyPr/>
                    <a:lstStyle/>
                    <a:p>
                      <a:r>
                        <a:rPr lang="en-US" sz="1800" b="0" kern="1200" baseline="0" dirty="0" smtClean="0">
                          <a:solidFill>
                            <a:schemeClr val="dk1"/>
                          </a:solidFill>
                          <a:latin typeface="+mn-lt"/>
                          <a:ea typeface="+mn-ea"/>
                          <a:cs typeface="+mn-cs"/>
                        </a:rPr>
                        <a:t>£0 </a:t>
                      </a:r>
                      <a:endParaRPr lang="en-US" b="0" dirty="0"/>
                    </a:p>
                  </a:txBody>
                  <a:tcPr/>
                </a:tc>
                <a:tc>
                  <a:txBody>
                    <a:bodyPr/>
                    <a:lstStyle/>
                    <a:p>
                      <a:r>
                        <a:rPr lang="en-US" sz="1800" b="0" kern="1200" baseline="0" dirty="0" smtClean="0">
                          <a:solidFill>
                            <a:schemeClr val="dk1"/>
                          </a:solidFill>
                          <a:latin typeface="+mn-lt"/>
                          <a:ea typeface="+mn-ea"/>
                          <a:cs typeface="+mn-cs"/>
                        </a:rPr>
                        <a:t>£0.10 x # participants x # metrics  - assume 200 users (£400 for 2 months)</a:t>
                      </a:r>
                      <a:endParaRPr lang="en-US"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0" dirty="0" smtClean="0"/>
                        <a:t>Premium support from Rise - £500</a:t>
                      </a:r>
                      <a:endParaRPr lang="en-US" b="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baseline="0" smtClean="0">
                          <a:solidFill>
                            <a:schemeClr val="dk1"/>
                          </a:solidFill>
                          <a:latin typeface="+mn-lt"/>
                          <a:ea typeface="+mn-ea"/>
                          <a:cs typeface="+mn-cs"/>
                        </a:rPr>
                        <a:t>£900</a:t>
                      </a:r>
                      <a:endParaRPr lang="en-US" b="0" dirty="0" smtClean="0"/>
                    </a:p>
                    <a:p>
                      <a:endParaRPr lang="en-US" b="0" dirty="0"/>
                    </a:p>
                  </a:txBody>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8861" y="134938"/>
            <a:ext cx="8012113" cy="715962"/>
          </a:xfrm>
        </p:spPr>
        <p:txBody>
          <a:bodyPr/>
          <a:lstStyle/>
          <a:p>
            <a:r>
              <a:rPr lang="en-GB" dirty="0" smtClean="0"/>
              <a:t>Team Structure and High Level Project Plan</a:t>
            </a:r>
            <a:endParaRPr lang="en-GB" noProof="0"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4ED3EB-08CC-4D00-BE51-64F4633FC094}"/>
</file>

<file path=customXml/itemProps2.xml><?xml version="1.0" encoding="utf-8"?>
<ds:datastoreItem xmlns:ds="http://schemas.openxmlformats.org/officeDocument/2006/customXml" ds:itemID="{A9AA12F9-24A3-43C3-BDD6-2B77D4F5E97E}"/>
</file>

<file path=customXml/itemProps3.xml><?xml version="1.0" encoding="utf-8"?>
<ds:datastoreItem xmlns:ds="http://schemas.openxmlformats.org/officeDocument/2006/customXml" ds:itemID="{DB0B00FC-6FE6-4CD9-B3B5-6D065118FFAA}"/>
</file>

<file path=docProps/app.xml><?xml version="1.0" encoding="utf-8"?>
<Properties xmlns="http://schemas.openxmlformats.org/officeDocument/2006/extended-properties" xmlns:vt="http://schemas.openxmlformats.org/officeDocument/2006/docPropsVTypes">
  <TotalTime>9306</TotalTime>
  <Words>378</Words>
  <Application>Microsoft Office PowerPoint</Application>
  <PresentationFormat>On-screen Show (4:3)</PresentationFormat>
  <Paragraphs>50</Paragraphs>
  <Slides>6</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0" baseType="lpstr">
      <vt:lpstr>University_Template</vt:lpstr>
      <vt:lpstr>Section Header</vt:lpstr>
      <vt:lpstr>1_Closing slides</vt:lpstr>
      <vt:lpstr>think-cell Slide</vt:lpstr>
      <vt:lpstr>Slide 1</vt:lpstr>
      <vt:lpstr>Overview</vt:lpstr>
      <vt:lpstr>The objective of the pilot is to determine if these interaction points will increase completion rates through high learner engagement</vt:lpstr>
      <vt:lpstr>This mock-up defines how we envisioned the solution – Home Page</vt:lpstr>
      <vt:lpstr>Cost of Pilot and Subsequent Runs</vt:lpstr>
      <vt:lpstr>Team Structure and High Level Project Plan</vt:lpstr>
    </vt:vector>
  </TitlesOfParts>
  <Company>peoplebrands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want to walk fast, walk alone.  If you want to walk far, walk together”</dc:title>
  <dc:creator>Charlotte Dewar</dc:creator>
  <cp:lastModifiedBy>Shiva</cp:lastModifiedBy>
  <cp:revision>644</cp:revision>
  <dcterms:created xsi:type="dcterms:W3CDTF">2011-06-24T12:15:59Z</dcterms:created>
  <dcterms:modified xsi:type="dcterms:W3CDTF">2015-04-10T16:37:49Z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