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100" d="100"/>
          <a:sy n="100" d="100"/>
        </p:scale>
        <p:origin x="-1020" y="17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11" Type="http://schemas.openxmlformats.org/officeDocument/2006/relationships/customXml" Target="../customXml/item3.xml"/><Relationship Id="rId5" Type="http://schemas.openxmlformats.org/officeDocument/2006/relationships/presProps" Target="presProps.xml"/><Relationship Id="rId10"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8AA58F0-9A2B-49DC-AD42-CAAF6C4B4351}" type="datetimeFigureOut">
              <a:rPr lang="en-GB" smtClean="0"/>
              <a:pPr/>
              <a:t>31/03/2016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6CB9161-B8CD-49F3-9A9E-F66451B33B92}" type="slidenum">
              <a:rPr lang="en-GB" smtClean="0"/>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8AA58F0-9A2B-49DC-AD42-CAAF6C4B4351}" type="datetimeFigureOut">
              <a:rPr lang="en-GB" smtClean="0"/>
              <a:pPr/>
              <a:t>31/03/2016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6CB9161-B8CD-49F3-9A9E-F66451B33B92}" type="slidenum">
              <a:rPr lang="en-GB" smtClean="0"/>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8AA58F0-9A2B-49DC-AD42-CAAF6C4B4351}" type="datetimeFigureOut">
              <a:rPr lang="en-GB" smtClean="0"/>
              <a:pPr/>
              <a:t>31/03/2016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6CB9161-B8CD-49F3-9A9E-F66451B33B92}"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8AA58F0-9A2B-49DC-AD42-CAAF6C4B4351}" type="datetimeFigureOut">
              <a:rPr lang="en-GB" smtClean="0"/>
              <a:pPr/>
              <a:t>31/03/2016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6CB9161-B8CD-49F3-9A9E-F66451B33B92}"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AA58F0-9A2B-49DC-AD42-CAAF6C4B4351}" type="datetimeFigureOut">
              <a:rPr lang="en-GB" smtClean="0"/>
              <a:pPr/>
              <a:t>31/03/2016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6CB9161-B8CD-49F3-9A9E-F66451B33B92}" type="slidenum">
              <a:rPr lang="en-GB" smtClean="0"/>
              <a:pPr/>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8AA58F0-9A2B-49DC-AD42-CAAF6C4B4351}" type="datetimeFigureOut">
              <a:rPr lang="en-GB" smtClean="0"/>
              <a:pPr/>
              <a:t>31/03/2016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6CB9161-B8CD-49F3-9A9E-F66451B33B92}" type="slidenum">
              <a:rPr lang="en-GB" smtClean="0"/>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8AA58F0-9A2B-49DC-AD42-CAAF6C4B4351}" type="datetimeFigureOut">
              <a:rPr lang="en-GB" smtClean="0"/>
              <a:pPr/>
              <a:t>31/03/2016</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B6CB9161-B8CD-49F3-9A9E-F66451B33B92}" type="slidenum">
              <a:rPr lang="en-GB" smtClean="0"/>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8AA58F0-9A2B-49DC-AD42-CAAF6C4B4351}" type="datetimeFigureOut">
              <a:rPr lang="en-GB" smtClean="0"/>
              <a:pPr/>
              <a:t>31/03/2016</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B6CB9161-B8CD-49F3-9A9E-F66451B33B92}" type="slidenum">
              <a:rPr lang="en-GB" smtClean="0"/>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AA58F0-9A2B-49DC-AD42-CAAF6C4B4351}" type="datetimeFigureOut">
              <a:rPr lang="en-GB" smtClean="0"/>
              <a:pPr/>
              <a:t>31/03/2016</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B6CB9161-B8CD-49F3-9A9E-F66451B33B92}"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AA58F0-9A2B-49DC-AD42-CAAF6C4B4351}" type="datetimeFigureOut">
              <a:rPr lang="en-GB" smtClean="0"/>
              <a:pPr/>
              <a:t>31/03/2016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6CB9161-B8CD-49F3-9A9E-F66451B33B92}" type="slidenum">
              <a:rPr lang="en-GB" smtClean="0"/>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AA58F0-9A2B-49DC-AD42-CAAF6C4B4351}" type="datetimeFigureOut">
              <a:rPr lang="en-GB" smtClean="0"/>
              <a:pPr/>
              <a:t>31/03/2016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6CB9161-B8CD-49F3-9A9E-F66451B33B92}" type="slidenum">
              <a:rPr lang="en-GB" smtClean="0"/>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AA58F0-9A2B-49DC-AD42-CAAF6C4B4351}" type="datetimeFigureOut">
              <a:rPr lang="en-GB" smtClean="0"/>
              <a:pPr/>
              <a:t>31/03/2016</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CB9161-B8CD-49F3-9A9E-F66451B33B92}"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3044041" y="3417883"/>
            <a:ext cx="554461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817628" y="814020"/>
            <a:ext cx="0" cy="518457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743529" y="692696"/>
            <a:ext cx="638316" cy="338554"/>
          </a:xfrm>
          <a:prstGeom prst="rect">
            <a:avLst/>
          </a:prstGeom>
          <a:solidFill>
            <a:schemeClr val="bg1">
              <a:lumMod val="85000"/>
            </a:schemeClr>
          </a:solidFill>
        </p:spPr>
        <p:txBody>
          <a:bodyPr wrap="none" rtlCol="0">
            <a:spAutoFit/>
          </a:bodyPr>
          <a:lstStyle/>
          <a:p>
            <a:r>
              <a:rPr lang="en-GB" sz="1600" dirty="0" smtClean="0">
                <a:solidFill>
                  <a:schemeClr val="tx1">
                    <a:lumMod val="65000"/>
                    <a:lumOff val="35000"/>
                  </a:schemeClr>
                </a:solidFill>
              </a:rPr>
              <a:t>Think</a:t>
            </a:r>
            <a:endParaRPr lang="en-GB" sz="2400" dirty="0">
              <a:solidFill>
                <a:schemeClr val="tx1">
                  <a:lumMod val="65000"/>
                  <a:lumOff val="35000"/>
                </a:schemeClr>
              </a:solidFill>
            </a:endParaRPr>
          </a:p>
        </p:txBody>
      </p:sp>
      <p:sp>
        <p:nvSpPr>
          <p:cNvPr id="13" name="TextBox 12"/>
          <p:cNvSpPr txBox="1"/>
          <p:nvPr/>
        </p:nvSpPr>
        <p:spPr>
          <a:xfrm>
            <a:off x="6879821" y="692696"/>
            <a:ext cx="484428" cy="338554"/>
          </a:xfrm>
          <a:prstGeom prst="rect">
            <a:avLst/>
          </a:prstGeom>
          <a:solidFill>
            <a:schemeClr val="bg1">
              <a:lumMod val="85000"/>
            </a:schemeClr>
          </a:solidFill>
        </p:spPr>
        <p:txBody>
          <a:bodyPr wrap="none" rtlCol="0">
            <a:spAutoFit/>
          </a:bodyPr>
          <a:lstStyle/>
          <a:p>
            <a:r>
              <a:rPr lang="en-GB" sz="1600" dirty="0" smtClean="0">
                <a:solidFill>
                  <a:schemeClr val="tx1">
                    <a:lumMod val="65000"/>
                    <a:lumOff val="35000"/>
                  </a:schemeClr>
                </a:solidFill>
              </a:rPr>
              <a:t>See</a:t>
            </a:r>
            <a:endParaRPr lang="en-GB" sz="2400" dirty="0">
              <a:solidFill>
                <a:schemeClr val="tx1">
                  <a:lumMod val="65000"/>
                  <a:lumOff val="35000"/>
                </a:schemeClr>
              </a:solidFill>
            </a:endParaRPr>
          </a:p>
        </p:txBody>
      </p:sp>
      <p:sp>
        <p:nvSpPr>
          <p:cNvPr id="14" name="TextBox 13"/>
          <p:cNvSpPr txBox="1"/>
          <p:nvPr/>
        </p:nvSpPr>
        <p:spPr>
          <a:xfrm>
            <a:off x="3798737" y="5794147"/>
            <a:ext cx="527901" cy="338554"/>
          </a:xfrm>
          <a:prstGeom prst="rect">
            <a:avLst/>
          </a:prstGeom>
          <a:solidFill>
            <a:schemeClr val="bg1">
              <a:lumMod val="85000"/>
            </a:schemeClr>
          </a:solidFill>
        </p:spPr>
        <p:txBody>
          <a:bodyPr wrap="none" rtlCol="0">
            <a:spAutoFit/>
          </a:bodyPr>
          <a:lstStyle/>
          <a:p>
            <a:r>
              <a:rPr lang="en-GB" sz="1600" dirty="0" smtClean="0">
                <a:solidFill>
                  <a:schemeClr val="tx1">
                    <a:lumMod val="65000"/>
                    <a:lumOff val="35000"/>
                  </a:schemeClr>
                </a:solidFill>
              </a:rPr>
              <a:t>Feel</a:t>
            </a:r>
            <a:endParaRPr lang="en-GB" sz="2400" dirty="0">
              <a:solidFill>
                <a:schemeClr val="tx1">
                  <a:lumMod val="65000"/>
                  <a:lumOff val="35000"/>
                </a:schemeClr>
              </a:solidFill>
            </a:endParaRPr>
          </a:p>
        </p:txBody>
      </p:sp>
      <p:sp>
        <p:nvSpPr>
          <p:cNvPr id="15" name="TextBox 14"/>
          <p:cNvSpPr txBox="1"/>
          <p:nvPr/>
        </p:nvSpPr>
        <p:spPr>
          <a:xfrm>
            <a:off x="6911881" y="5794147"/>
            <a:ext cx="420308" cy="338554"/>
          </a:xfrm>
          <a:prstGeom prst="rect">
            <a:avLst/>
          </a:prstGeom>
          <a:solidFill>
            <a:schemeClr val="bg1">
              <a:lumMod val="85000"/>
            </a:schemeClr>
          </a:solidFill>
        </p:spPr>
        <p:txBody>
          <a:bodyPr wrap="none" rtlCol="0">
            <a:spAutoFit/>
          </a:bodyPr>
          <a:lstStyle/>
          <a:p>
            <a:r>
              <a:rPr lang="en-GB" sz="1600" dirty="0" smtClean="0">
                <a:solidFill>
                  <a:schemeClr val="tx1">
                    <a:lumMod val="65000"/>
                    <a:lumOff val="35000"/>
                  </a:schemeClr>
                </a:solidFill>
              </a:rPr>
              <a:t>Do</a:t>
            </a:r>
            <a:endParaRPr lang="en-GB" sz="2400" dirty="0">
              <a:solidFill>
                <a:schemeClr val="tx1">
                  <a:lumMod val="65000"/>
                  <a:lumOff val="35000"/>
                </a:schemeClr>
              </a:solidFill>
            </a:endParaRPr>
          </a:p>
        </p:txBody>
      </p:sp>
      <p:sp>
        <p:nvSpPr>
          <p:cNvPr id="30" name="Rectangle 29"/>
          <p:cNvSpPr/>
          <p:nvPr/>
        </p:nvSpPr>
        <p:spPr>
          <a:xfrm>
            <a:off x="1403648" y="2057337"/>
            <a:ext cx="864000" cy="577081"/>
          </a:xfrm>
          <a:prstGeom prst="rect">
            <a:avLst/>
          </a:prstGeom>
          <a:solidFill>
            <a:schemeClr val="accent1">
              <a:lumMod val="60000"/>
              <a:lumOff val="40000"/>
            </a:schemeClr>
          </a:solidFill>
        </p:spPr>
        <p:txBody>
          <a:bodyPr wrap="square">
            <a:spAutoFit/>
          </a:bodyPr>
          <a:lstStyle/>
          <a:p>
            <a:r>
              <a:rPr lang="en-GB" sz="1050" b="1" dirty="0" smtClean="0">
                <a:solidFill>
                  <a:schemeClr val="tx1">
                    <a:lumMod val="85000"/>
                    <a:lumOff val="15000"/>
                  </a:schemeClr>
                </a:solidFill>
              </a:rPr>
              <a:t>Devon Burke</a:t>
            </a:r>
            <a:br>
              <a:rPr lang="en-GB" sz="1050" b="1" dirty="0" smtClean="0">
                <a:solidFill>
                  <a:schemeClr val="tx1">
                    <a:lumMod val="85000"/>
                    <a:lumOff val="15000"/>
                  </a:schemeClr>
                </a:solidFill>
              </a:rPr>
            </a:br>
            <a:r>
              <a:rPr lang="en-GB" sz="1050" dirty="0" smtClean="0">
                <a:solidFill>
                  <a:schemeClr val="tx1">
                    <a:lumMod val="85000"/>
                    <a:lumOff val="15000"/>
                  </a:schemeClr>
                </a:solidFill>
              </a:rPr>
              <a:t>UK</a:t>
            </a:r>
            <a:endParaRPr lang="en-GB" sz="1050" dirty="0">
              <a:solidFill>
                <a:schemeClr val="tx1">
                  <a:lumMod val="85000"/>
                  <a:lumOff val="15000"/>
                </a:schemeClr>
              </a:solidFill>
            </a:endParaRPr>
          </a:p>
        </p:txBody>
      </p:sp>
      <p:sp>
        <p:nvSpPr>
          <p:cNvPr id="48" name="Rectangle 47"/>
          <p:cNvSpPr/>
          <p:nvPr/>
        </p:nvSpPr>
        <p:spPr>
          <a:xfrm>
            <a:off x="0" y="0"/>
            <a:ext cx="9144000" cy="47667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t>Architects Empathy Map</a:t>
            </a:r>
            <a:endParaRPr lang="en-GB" sz="2000" dirty="0"/>
          </a:p>
        </p:txBody>
      </p:sp>
      <p:pic>
        <p:nvPicPr>
          <p:cNvPr id="50" name="Picture 49" descr="Mark.jpg"/>
          <p:cNvPicPr>
            <a:picLocks noChangeAspect="1"/>
          </p:cNvPicPr>
          <p:nvPr/>
        </p:nvPicPr>
        <p:blipFill>
          <a:blip r:embed="rId2" cstate="print">
            <a:lum contrast="-10000"/>
          </a:blip>
          <a:srcRect l="13597" r="18418" b="3678"/>
          <a:stretch>
            <a:fillRect/>
          </a:stretch>
        </p:blipFill>
        <p:spPr>
          <a:xfrm>
            <a:off x="491294" y="2673295"/>
            <a:ext cx="864000" cy="1224135"/>
          </a:xfrm>
          <a:prstGeom prst="rect">
            <a:avLst/>
          </a:prstGeom>
        </p:spPr>
      </p:pic>
      <p:pic>
        <p:nvPicPr>
          <p:cNvPr id="51" name="Picture 50" descr="Devon.jpg"/>
          <p:cNvPicPr>
            <a:picLocks noChangeAspect="1"/>
          </p:cNvPicPr>
          <p:nvPr/>
        </p:nvPicPr>
        <p:blipFill>
          <a:blip r:embed="rId3" cstate="print">
            <a:lum contrast="-20000"/>
          </a:blip>
          <a:srcRect l="18375" r="13376" b="3303"/>
          <a:stretch>
            <a:fillRect/>
          </a:stretch>
        </p:blipFill>
        <p:spPr>
          <a:xfrm>
            <a:off x="1403648" y="836712"/>
            <a:ext cx="864000" cy="1224136"/>
          </a:xfrm>
          <a:prstGeom prst="rect">
            <a:avLst/>
          </a:prstGeom>
          <a:solidFill>
            <a:schemeClr val="tx1">
              <a:lumMod val="75000"/>
              <a:lumOff val="25000"/>
            </a:schemeClr>
          </a:solidFill>
          <a:ln w="3175">
            <a:noFill/>
          </a:ln>
        </p:spPr>
      </p:pic>
      <p:pic>
        <p:nvPicPr>
          <p:cNvPr id="52" name="Picture 51" descr="Thor.jpg"/>
          <p:cNvPicPr>
            <a:picLocks noChangeAspect="1"/>
          </p:cNvPicPr>
          <p:nvPr/>
        </p:nvPicPr>
        <p:blipFill>
          <a:blip r:embed="rId4" cstate="print"/>
          <a:srcRect l="16676" r="12913"/>
          <a:stretch>
            <a:fillRect/>
          </a:stretch>
        </p:blipFill>
        <p:spPr>
          <a:xfrm>
            <a:off x="490536" y="836712"/>
            <a:ext cx="864000" cy="1227085"/>
          </a:xfrm>
          <a:prstGeom prst="rect">
            <a:avLst/>
          </a:prstGeom>
        </p:spPr>
      </p:pic>
      <p:pic>
        <p:nvPicPr>
          <p:cNvPr id="53" name="Picture 52" descr="roman.jpg"/>
          <p:cNvPicPr>
            <a:picLocks noChangeAspect="1"/>
          </p:cNvPicPr>
          <p:nvPr/>
        </p:nvPicPr>
        <p:blipFill>
          <a:blip r:embed="rId5" cstate="print"/>
          <a:srcRect l="7340" r="4584" b="7531"/>
          <a:stretch>
            <a:fillRect/>
          </a:stretch>
        </p:blipFill>
        <p:spPr>
          <a:xfrm>
            <a:off x="1403648" y="2673295"/>
            <a:ext cx="864000" cy="1224136"/>
          </a:xfrm>
          <a:prstGeom prst="rect">
            <a:avLst/>
          </a:prstGeom>
        </p:spPr>
      </p:pic>
      <p:sp>
        <p:nvSpPr>
          <p:cNvPr id="54" name="Rectangle 53"/>
          <p:cNvSpPr/>
          <p:nvPr/>
        </p:nvSpPr>
        <p:spPr>
          <a:xfrm>
            <a:off x="490536" y="2049872"/>
            <a:ext cx="864000" cy="577081"/>
          </a:xfrm>
          <a:prstGeom prst="rect">
            <a:avLst/>
          </a:prstGeom>
          <a:solidFill>
            <a:schemeClr val="accent1">
              <a:lumMod val="60000"/>
              <a:lumOff val="40000"/>
            </a:schemeClr>
          </a:solidFill>
        </p:spPr>
        <p:txBody>
          <a:bodyPr wrap="square">
            <a:spAutoFit/>
          </a:bodyPr>
          <a:lstStyle/>
          <a:p>
            <a:r>
              <a:rPr lang="en-GB" sz="1050" b="1" dirty="0" err="1" smtClean="0">
                <a:solidFill>
                  <a:schemeClr val="tx1">
                    <a:lumMod val="85000"/>
                    <a:lumOff val="15000"/>
                  </a:schemeClr>
                </a:solidFill>
              </a:rPr>
              <a:t>Thorbjorn</a:t>
            </a:r>
            <a:r>
              <a:rPr lang="en-GB" sz="1050" b="1" dirty="0" smtClean="0">
                <a:solidFill>
                  <a:schemeClr val="tx1">
                    <a:lumMod val="85000"/>
                    <a:lumOff val="15000"/>
                  </a:schemeClr>
                </a:solidFill>
              </a:rPr>
              <a:t> </a:t>
            </a:r>
            <a:r>
              <a:rPr lang="en-GB" sz="1050" b="1" dirty="0" err="1" smtClean="0">
                <a:solidFill>
                  <a:schemeClr val="tx1">
                    <a:lumMod val="85000"/>
                    <a:lumOff val="15000"/>
                  </a:schemeClr>
                </a:solidFill>
              </a:rPr>
              <a:t>Ellefsen</a:t>
            </a:r>
            <a:r>
              <a:rPr lang="en-GB" sz="1050" b="1" dirty="0" smtClean="0">
                <a:solidFill>
                  <a:schemeClr val="tx1">
                    <a:lumMod val="85000"/>
                    <a:lumOff val="15000"/>
                  </a:schemeClr>
                </a:solidFill>
              </a:rPr>
              <a:t> </a:t>
            </a:r>
            <a:r>
              <a:rPr lang="en-GB" sz="1050" dirty="0" smtClean="0">
                <a:solidFill>
                  <a:schemeClr val="tx1">
                    <a:lumMod val="85000"/>
                    <a:lumOff val="15000"/>
                  </a:schemeClr>
                </a:solidFill>
              </a:rPr>
              <a:t>Norway</a:t>
            </a:r>
            <a:endParaRPr lang="en-GB" sz="1050" dirty="0">
              <a:solidFill>
                <a:schemeClr val="tx1">
                  <a:lumMod val="85000"/>
                  <a:lumOff val="15000"/>
                </a:schemeClr>
              </a:solidFill>
            </a:endParaRPr>
          </a:p>
        </p:txBody>
      </p:sp>
      <p:sp>
        <p:nvSpPr>
          <p:cNvPr id="55" name="Rectangle 54"/>
          <p:cNvSpPr/>
          <p:nvPr/>
        </p:nvSpPr>
        <p:spPr>
          <a:xfrm>
            <a:off x="490536" y="3856592"/>
            <a:ext cx="864000" cy="577081"/>
          </a:xfrm>
          <a:prstGeom prst="rect">
            <a:avLst/>
          </a:prstGeom>
          <a:solidFill>
            <a:schemeClr val="accent1">
              <a:lumMod val="60000"/>
              <a:lumOff val="40000"/>
            </a:schemeClr>
          </a:solidFill>
        </p:spPr>
        <p:txBody>
          <a:bodyPr wrap="square">
            <a:spAutoFit/>
          </a:bodyPr>
          <a:lstStyle/>
          <a:p>
            <a:r>
              <a:rPr lang="en-GB" sz="1050" b="1" dirty="0" smtClean="0">
                <a:solidFill>
                  <a:schemeClr val="tx1">
                    <a:lumMod val="85000"/>
                    <a:lumOff val="15000"/>
                  </a:schemeClr>
                </a:solidFill>
              </a:rPr>
              <a:t>Mark </a:t>
            </a:r>
            <a:r>
              <a:rPr lang="en-GB" sz="1050" b="1" dirty="0" err="1" smtClean="0">
                <a:solidFill>
                  <a:schemeClr val="tx1">
                    <a:lumMod val="85000"/>
                    <a:lumOff val="15000"/>
                  </a:schemeClr>
                </a:solidFill>
              </a:rPr>
              <a:t>Evanson</a:t>
            </a:r>
            <a:r>
              <a:rPr lang="en-GB" sz="1050" b="1" dirty="0" smtClean="0">
                <a:solidFill>
                  <a:schemeClr val="tx1">
                    <a:lumMod val="85000"/>
                    <a:lumOff val="15000"/>
                  </a:schemeClr>
                </a:solidFill>
              </a:rPr>
              <a:t/>
            </a:r>
            <a:br>
              <a:rPr lang="en-GB" sz="1050" b="1" dirty="0" smtClean="0">
                <a:solidFill>
                  <a:schemeClr val="tx1">
                    <a:lumMod val="85000"/>
                    <a:lumOff val="15000"/>
                  </a:schemeClr>
                </a:solidFill>
              </a:rPr>
            </a:br>
            <a:r>
              <a:rPr lang="en-GB" sz="1050" dirty="0" smtClean="0">
                <a:solidFill>
                  <a:schemeClr val="tx1">
                    <a:lumMod val="85000"/>
                    <a:lumOff val="15000"/>
                  </a:schemeClr>
                </a:solidFill>
              </a:rPr>
              <a:t>UK</a:t>
            </a:r>
            <a:endParaRPr lang="en-GB" sz="1050" dirty="0">
              <a:solidFill>
                <a:schemeClr val="tx1">
                  <a:lumMod val="85000"/>
                  <a:lumOff val="15000"/>
                </a:schemeClr>
              </a:solidFill>
            </a:endParaRPr>
          </a:p>
        </p:txBody>
      </p:sp>
      <p:sp>
        <p:nvSpPr>
          <p:cNvPr id="56" name="Rectangle 55"/>
          <p:cNvSpPr/>
          <p:nvPr/>
        </p:nvSpPr>
        <p:spPr>
          <a:xfrm>
            <a:off x="1403648" y="3862705"/>
            <a:ext cx="864000" cy="577081"/>
          </a:xfrm>
          <a:prstGeom prst="rect">
            <a:avLst/>
          </a:prstGeom>
          <a:solidFill>
            <a:schemeClr val="accent1">
              <a:lumMod val="60000"/>
              <a:lumOff val="40000"/>
            </a:schemeClr>
          </a:solidFill>
        </p:spPr>
        <p:txBody>
          <a:bodyPr wrap="square">
            <a:spAutoFit/>
          </a:bodyPr>
          <a:lstStyle/>
          <a:p>
            <a:r>
              <a:rPr lang="en-GB" sz="1050" b="1" dirty="0" smtClean="0">
                <a:solidFill>
                  <a:schemeClr val="tx1">
                    <a:lumMod val="85000"/>
                    <a:lumOff val="15000"/>
                  </a:schemeClr>
                </a:solidFill>
              </a:rPr>
              <a:t>Roman</a:t>
            </a:r>
            <a:br>
              <a:rPr lang="en-GB" sz="1050" b="1" dirty="0" smtClean="0">
                <a:solidFill>
                  <a:schemeClr val="tx1">
                    <a:lumMod val="85000"/>
                    <a:lumOff val="15000"/>
                  </a:schemeClr>
                </a:solidFill>
              </a:rPr>
            </a:br>
            <a:r>
              <a:rPr lang="en-GB" sz="1050" b="1" dirty="0" err="1" smtClean="0">
                <a:solidFill>
                  <a:schemeClr val="tx1">
                    <a:lumMod val="85000"/>
                    <a:lumOff val="15000"/>
                  </a:schemeClr>
                </a:solidFill>
              </a:rPr>
              <a:t>Szkwarok</a:t>
            </a:r>
            <a:r>
              <a:rPr lang="en-GB" sz="1050" b="1" dirty="0" smtClean="0">
                <a:solidFill>
                  <a:schemeClr val="tx1">
                    <a:lumMod val="85000"/>
                    <a:lumOff val="15000"/>
                  </a:schemeClr>
                </a:solidFill>
              </a:rPr>
              <a:t/>
            </a:r>
            <a:br>
              <a:rPr lang="en-GB" sz="1050" b="1" dirty="0" smtClean="0">
                <a:solidFill>
                  <a:schemeClr val="tx1">
                    <a:lumMod val="85000"/>
                    <a:lumOff val="15000"/>
                  </a:schemeClr>
                </a:solidFill>
              </a:rPr>
            </a:br>
            <a:r>
              <a:rPr lang="en-GB" sz="1050" dirty="0" smtClean="0">
                <a:solidFill>
                  <a:schemeClr val="tx1">
                    <a:lumMod val="85000"/>
                    <a:lumOff val="15000"/>
                  </a:schemeClr>
                </a:solidFill>
              </a:rPr>
              <a:t>UK</a:t>
            </a:r>
            <a:endParaRPr lang="en-GB" sz="1050" dirty="0">
              <a:solidFill>
                <a:schemeClr val="tx1">
                  <a:lumMod val="85000"/>
                  <a:lumOff val="15000"/>
                </a:schemeClr>
              </a:solidFill>
            </a:endParaRPr>
          </a:p>
        </p:txBody>
      </p:sp>
      <p:sp>
        <p:nvSpPr>
          <p:cNvPr id="17" name="TextBox 16"/>
          <p:cNvSpPr txBox="1"/>
          <p:nvPr/>
        </p:nvSpPr>
        <p:spPr>
          <a:xfrm>
            <a:off x="2775993" y="1259235"/>
            <a:ext cx="2876128" cy="2092881"/>
          </a:xfrm>
          <a:prstGeom prst="rect">
            <a:avLst/>
          </a:prstGeom>
          <a:noFill/>
        </p:spPr>
        <p:txBody>
          <a:bodyPr wrap="square" rtlCol="0">
            <a:spAutoFit/>
          </a:bodyPr>
          <a:lstStyle/>
          <a:p>
            <a:r>
              <a:rPr lang="en-US" sz="1300" i="1" dirty="0" smtClean="0">
                <a:solidFill>
                  <a:schemeClr val="tx1">
                    <a:lumMod val="75000"/>
                    <a:lumOff val="25000"/>
                  </a:schemeClr>
                </a:solidFill>
              </a:rPr>
              <a:t>Satisfied with current </a:t>
            </a:r>
            <a:r>
              <a:rPr lang="en-US" sz="1300" i="1" dirty="0" smtClean="0">
                <a:solidFill>
                  <a:schemeClr val="tx1">
                    <a:lumMod val="75000"/>
                    <a:lumOff val="25000"/>
                  </a:schemeClr>
                </a:solidFill>
              </a:rPr>
              <a:t>online and classroom courses</a:t>
            </a:r>
            <a:r>
              <a:rPr lang="en-US" sz="1300" i="1" dirty="0" smtClean="0">
                <a:solidFill>
                  <a:schemeClr val="tx1">
                    <a:lumMod val="75000"/>
                    <a:lumOff val="25000"/>
                  </a:schemeClr>
                </a:solidFill>
              </a:rPr>
              <a:t>. Reference materials, how-to guides and job aids are not </a:t>
            </a:r>
            <a:r>
              <a:rPr lang="en-US" sz="1300" i="1" dirty="0" smtClean="0">
                <a:solidFill>
                  <a:schemeClr val="tx1">
                    <a:lumMod val="75000"/>
                    <a:lumOff val="25000"/>
                  </a:schemeClr>
                </a:solidFill>
              </a:rPr>
              <a:t>there </a:t>
            </a:r>
            <a:r>
              <a:rPr lang="en-US" sz="1300" i="1" smtClean="0">
                <a:solidFill>
                  <a:schemeClr val="tx1">
                    <a:lumMod val="75000"/>
                    <a:lumOff val="25000"/>
                  </a:schemeClr>
                </a:solidFill>
              </a:rPr>
              <a:t>and not consolidated </a:t>
            </a:r>
            <a:r>
              <a:rPr lang="en-US" sz="1300" i="1" dirty="0" smtClean="0">
                <a:solidFill>
                  <a:schemeClr val="tx1">
                    <a:lumMod val="75000"/>
                    <a:lumOff val="25000"/>
                  </a:schemeClr>
                </a:solidFill>
              </a:rPr>
              <a:t>in one place. Safe environment required for testing technology solutions before taking it out to the customer. Document sharing can be a hit-miss. Difficult for new hires or young employees to find the correct training . </a:t>
            </a:r>
          </a:p>
        </p:txBody>
      </p:sp>
      <p:sp>
        <p:nvSpPr>
          <p:cNvPr id="18" name="Rectangle 17"/>
          <p:cNvSpPr/>
          <p:nvPr/>
        </p:nvSpPr>
        <p:spPr>
          <a:xfrm>
            <a:off x="5975648" y="1299989"/>
            <a:ext cx="2916832" cy="1692771"/>
          </a:xfrm>
          <a:prstGeom prst="rect">
            <a:avLst/>
          </a:prstGeom>
        </p:spPr>
        <p:txBody>
          <a:bodyPr wrap="square">
            <a:spAutoFit/>
          </a:bodyPr>
          <a:lstStyle/>
          <a:p>
            <a:r>
              <a:rPr lang="en-US" sz="1300" i="1" dirty="0" smtClean="0">
                <a:solidFill>
                  <a:schemeClr val="tx1">
                    <a:lumMod val="75000"/>
                    <a:lumOff val="25000"/>
                  </a:schemeClr>
                </a:solidFill>
              </a:rPr>
              <a:t>Working with the architect community and connecting with others of the same profession helped them. Accessing</a:t>
            </a:r>
            <a:br>
              <a:rPr lang="en-US" sz="1300" i="1" dirty="0" smtClean="0">
                <a:solidFill>
                  <a:schemeClr val="tx1">
                    <a:lumMod val="75000"/>
                    <a:lumOff val="25000"/>
                  </a:schemeClr>
                </a:solidFill>
              </a:rPr>
            </a:br>
            <a:r>
              <a:rPr lang="en-US" sz="1300" i="1" dirty="0" smtClean="0">
                <a:solidFill>
                  <a:schemeClr val="tx1">
                    <a:lumMod val="75000"/>
                    <a:lumOff val="25000"/>
                  </a:schemeClr>
                </a:solidFill>
              </a:rPr>
              <a:t>e-learning can be difficult. Weekly newsletter is interesting and a good way to keep up to date. Practical approach of working on a case study together in a classroom is a good option. </a:t>
            </a:r>
          </a:p>
        </p:txBody>
      </p:sp>
      <p:sp>
        <p:nvSpPr>
          <p:cNvPr id="19" name="Rectangle 18"/>
          <p:cNvSpPr/>
          <p:nvPr/>
        </p:nvSpPr>
        <p:spPr>
          <a:xfrm>
            <a:off x="2775993" y="3653650"/>
            <a:ext cx="2448272" cy="1692771"/>
          </a:xfrm>
          <a:prstGeom prst="rect">
            <a:avLst/>
          </a:prstGeom>
        </p:spPr>
        <p:txBody>
          <a:bodyPr wrap="square">
            <a:spAutoFit/>
          </a:bodyPr>
          <a:lstStyle/>
          <a:p>
            <a:r>
              <a:rPr lang="en-US" sz="1300" i="1" dirty="0" err="1" smtClean="0">
                <a:solidFill>
                  <a:schemeClr val="tx1">
                    <a:lumMod val="75000"/>
                    <a:lumOff val="25000"/>
                  </a:schemeClr>
                </a:solidFill>
              </a:rPr>
              <a:t>Searchability</a:t>
            </a:r>
            <a:r>
              <a:rPr lang="en-US" sz="1300" i="1" dirty="0" smtClean="0">
                <a:solidFill>
                  <a:schemeClr val="tx1">
                    <a:lumMod val="75000"/>
                    <a:lumOff val="25000"/>
                  </a:schemeClr>
                </a:solidFill>
              </a:rPr>
              <a:t> of resources is painful. Not enough time to take formal courses due to work pressure. Continuous learning is important. Learning content needs to be future proof. They don’t know what they can do it on their mobile. </a:t>
            </a:r>
          </a:p>
        </p:txBody>
      </p:sp>
      <p:sp>
        <p:nvSpPr>
          <p:cNvPr id="20" name="Rectangle 19"/>
          <p:cNvSpPr/>
          <p:nvPr/>
        </p:nvSpPr>
        <p:spPr>
          <a:xfrm>
            <a:off x="5975648" y="3653650"/>
            <a:ext cx="2448272" cy="892552"/>
          </a:xfrm>
          <a:prstGeom prst="rect">
            <a:avLst/>
          </a:prstGeom>
        </p:spPr>
        <p:txBody>
          <a:bodyPr wrap="square">
            <a:spAutoFit/>
          </a:bodyPr>
          <a:lstStyle/>
          <a:p>
            <a:r>
              <a:rPr lang="en-US" sz="1300" i="1" dirty="0" smtClean="0">
                <a:solidFill>
                  <a:schemeClr val="tx1">
                    <a:lumMod val="75000"/>
                    <a:lumOff val="25000"/>
                  </a:schemeClr>
                </a:solidFill>
              </a:rPr>
              <a:t>Online books, </a:t>
            </a:r>
            <a:r>
              <a:rPr lang="en-US" sz="1300" i="1" dirty="0" err="1" smtClean="0">
                <a:solidFill>
                  <a:schemeClr val="tx1">
                    <a:lumMod val="75000"/>
                    <a:lumOff val="25000"/>
                  </a:schemeClr>
                </a:solidFill>
              </a:rPr>
              <a:t>Technotrends</a:t>
            </a:r>
            <a:r>
              <a:rPr lang="en-US" sz="1300" i="1" dirty="0" smtClean="0">
                <a:solidFill>
                  <a:schemeClr val="tx1">
                    <a:lumMod val="75000"/>
                    <a:lumOff val="25000"/>
                  </a:schemeClr>
                </a:solidFill>
              </a:rPr>
              <a:t> app</a:t>
            </a:r>
          </a:p>
          <a:p>
            <a:r>
              <a:rPr lang="en-US" sz="1300" i="1" dirty="0" smtClean="0">
                <a:solidFill>
                  <a:schemeClr val="tx1">
                    <a:lumMod val="75000"/>
                    <a:lumOff val="25000"/>
                  </a:schemeClr>
                </a:solidFill>
              </a:rPr>
              <a:t>Online search, Newsletters, Blogs. Local Platforms, Wiki, Ticker to Subscribe, Slack , Yammer.</a:t>
            </a:r>
            <a:endParaRPr lang="en-US" sz="1300" i="1"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3044041" y="3604290"/>
            <a:ext cx="554461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817628" y="814020"/>
            <a:ext cx="0" cy="518457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8" name="Picture 17" descr="binaryProcessing.jpg"/>
          <p:cNvPicPr>
            <a:picLocks noChangeAspect="1"/>
          </p:cNvPicPr>
          <p:nvPr/>
        </p:nvPicPr>
        <p:blipFill>
          <a:blip r:embed="rId2" cstate="print"/>
          <a:stretch>
            <a:fillRect/>
          </a:stretch>
        </p:blipFill>
        <p:spPr>
          <a:xfrm>
            <a:off x="1402890" y="2673295"/>
            <a:ext cx="864000" cy="1206996"/>
          </a:xfrm>
          <a:prstGeom prst="rect">
            <a:avLst/>
          </a:prstGeom>
        </p:spPr>
      </p:pic>
      <p:sp>
        <p:nvSpPr>
          <p:cNvPr id="24" name="Rectangle 23"/>
          <p:cNvSpPr/>
          <p:nvPr/>
        </p:nvSpPr>
        <p:spPr>
          <a:xfrm>
            <a:off x="1402890" y="3862705"/>
            <a:ext cx="864000" cy="577081"/>
          </a:xfrm>
          <a:prstGeom prst="rect">
            <a:avLst/>
          </a:prstGeom>
          <a:solidFill>
            <a:schemeClr val="accent1">
              <a:lumMod val="60000"/>
              <a:lumOff val="40000"/>
            </a:schemeClr>
          </a:solidFill>
        </p:spPr>
        <p:txBody>
          <a:bodyPr wrap="square">
            <a:spAutoFit/>
          </a:bodyPr>
          <a:lstStyle/>
          <a:p>
            <a:r>
              <a:rPr lang="en-GB" sz="1050" b="1" dirty="0" smtClean="0">
                <a:solidFill>
                  <a:schemeClr val="tx1">
                    <a:lumMod val="85000"/>
                    <a:lumOff val="15000"/>
                  </a:schemeClr>
                </a:solidFill>
              </a:rPr>
              <a:t>Matias Aranos</a:t>
            </a:r>
            <a:r>
              <a:rPr lang="en-GB" sz="1050" dirty="0" smtClean="0">
                <a:solidFill>
                  <a:schemeClr val="tx1">
                    <a:lumMod val="85000"/>
                    <a:lumOff val="15000"/>
                  </a:schemeClr>
                </a:solidFill>
              </a:rPr>
              <a:t/>
            </a:r>
            <a:br>
              <a:rPr lang="en-GB" sz="1050" dirty="0" smtClean="0">
                <a:solidFill>
                  <a:schemeClr val="tx1">
                    <a:lumMod val="85000"/>
                    <a:lumOff val="15000"/>
                  </a:schemeClr>
                </a:solidFill>
              </a:rPr>
            </a:br>
            <a:r>
              <a:rPr lang="en-GB" sz="1050" dirty="0" smtClean="0">
                <a:solidFill>
                  <a:schemeClr val="tx1">
                    <a:lumMod val="85000"/>
                    <a:lumOff val="15000"/>
                  </a:schemeClr>
                </a:solidFill>
              </a:rPr>
              <a:t>UK</a:t>
            </a:r>
            <a:endParaRPr lang="en-GB" sz="1050" dirty="0">
              <a:solidFill>
                <a:schemeClr val="tx1">
                  <a:lumMod val="85000"/>
                  <a:lumOff val="15000"/>
                </a:schemeClr>
              </a:solidFill>
            </a:endParaRPr>
          </a:p>
        </p:txBody>
      </p:sp>
      <p:pic>
        <p:nvPicPr>
          <p:cNvPr id="21" name="Picture 20" descr="Mike.jpg"/>
          <p:cNvPicPr>
            <a:picLocks noChangeAspect="1"/>
          </p:cNvPicPr>
          <p:nvPr/>
        </p:nvPicPr>
        <p:blipFill>
          <a:blip r:embed="rId3" cstate="print"/>
          <a:srcRect l="12592" r="5560"/>
          <a:stretch>
            <a:fillRect/>
          </a:stretch>
        </p:blipFill>
        <p:spPr>
          <a:xfrm>
            <a:off x="490536" y="4475011"/>
            <a:ext cx="864000" cy="1222756"/>
          </a:xfrm>
          <a:prstGeom prst="rect">
            <a:avLst/>
          </a:prstGeom>
        </p:spPr>
      </p:pic>
      <p:sp>
        <p:nvSpPr>
          <p:cNvPr id="28" name="Rectangle 27"/>
          <p:cNvSpPr/>
          <p:nvPr/>
        </p:nvSpPr>
        <p:spPr>
          <a:xfrm>
            <a:off x="490536" y="5695636"/>
            <a:ext cx="864000" cy="600164"/>
          </a:xfrm>
          <a:prstGeom prst="rect">
            <a:avLst/>
          </a:prstGeom>
          <a:solidFill>
            <a:schemeClr val="accent1">
              <a:lumMod val="60000"/>
              <a:lumOff val="40000"/>
            </a:schemeClr>
          </a:solidFill>
        </p:spPr>
        <p:txBody>
          <a:bodyPr wrap="square">
            <a:spAutoFit/>
          </a:bodyPr>
          <a:lstStyle/>
          <a:p>
            <a:r>
              <a:rPr lang="en-GB" sz="1100" b="1" dirty="0" smtClean="0">
                <a:solidFill>
                  <a:schemeClr val="tx1">
                    <a:lumMod val="85000"/>
                    <a:lumOff val="15000"/>
                  </a:schemeClr>
                </a:solidFill>
              </a:rPr>
              <a:t>Mike McMaster </a:t>
            </a:r>
            <a:r>
              <a:rPr lang="en-GB" sz="1100" dirty="0" smtClean="0">
                <a:solidFill>
                  <a:schemeClr val="tx1">
                    <a:lumMod val="85000"/>
                    <a:lumOff val="15000"/>
                  </a:schemeClr>
                </a:solidFill>
              </a:rPr>
              <a:t>UK</a:t>
            </a:r>
            <a:endParaRPr lang="en-GB" sz="1100" dirty="0">
              <a:solidFill>
                <a:schemeClr val="tx1">
                  <a:lumMod val="85000"/>
                  <a:lumOff val="15000"/>
                </a:schemeClr>
              </a:solidFill>
            </a:endParaRPr>
          </a:p>
        </p:txBody>
      </p:sp>
      <p:pic>
        <p:nvPicPr>
          <p:cNvPr id="22" name="Picture 21" descr="Thomas.jpg"/>
          <p:cNvPicPr>
            <a:picLocks noChangeAspect="1"/>
          </p:cNvPicPr>
          <p:nvPr/>
        </p:nvPicPr>
        <p:blipFill>
          <a:blip r:embed="rId4" cstate="print"/>
          <a:srcRect l="19239" r="18235"/>
          <a:stretch>
            <a:fillRect/>
          </a:stretch>
        </p:blipFill>
        <p:spPr>
          <a:xfrm>
            <a:off x="490536" y="836712"/>
            <a:ext cx="864000" cy="1222757"/>
          </a:xfrm>
          <a:prstGeom prst="rect">
            <a:avLst/>
          </a:prstGeom>
        </p:spPr>
      </p:pic>
      <p:sp>
        <p:nvSpPr>
          <p:cNvPr id="29" name="Rectangle 28"/>
          <p:cNvSpPr/>
          <p:nvPr/>
        </p:nvSpPr>
        <p:spPr>
          <a:xfrm>
            <a:off x="490536" y="2049872"/>
            <a:ext cx="864000" cy="577081"/>
          </a:xfrm>
          <a:prstGeom prst="rect">
            <a:avLst/>
          </a:prstGeom>
          <a:solidFill>
            <a:schemeClr val="accent1">
              <a:lumMod val="60000"/>
              <a:lumOff val="40000"/>
            </a:schemeClr>
          </a:solidFill>
        </p:spPr>
        <p:txBody>
          <a:bodyPr wrap="square">
            <a:spAutoFit/>
          </a:bodyPr>
          <a:lstStyle/>
          <a:p>
            <a:r>
              <a:rPr lang="en-GB" sz="1050" b="1" dirty="0" smtClean="0">
                <a:solidFill>
                  <a:schemeClr val="tx1">
                    <a:lumMod val="85000"/>
                    <a:lumOff val="15000"/>
                  </a:schemeClr>
                </a:solidFill>
              </a:rPr>
              <a:t>Thomas Grossmann </a:t>
            </a:r>
            <a:r>
              <a:rPr lang="en-GB" sz="1050" dirty="0" smtClean="0">
                <a:solidFill>
                  <a:schemeClr val="tx1">
                    <a:lumMod val="85000"/>
                    <a:lumOff val="15000"/>
                  </a:schemeClr>
                </a:solidFill>
              </a:rPr>
              <a:t>Germany</a:t>
            </a:r>
            <a:endParaRPr lang="en-GB" sz="1050" dirty="0">
              <a:solidFill>
                <a:schemeClr val="tx1">
                  <a:lumMod val="85000"/>
                  <a:lumOff val="15000"/>
                </a:schemeClr>
              </a:solidFill>
            </a:endParaRPr>
          </a:p>
        </p:txBody>
      </p:sp>
      <p:pic>
        <p:nvPicPr>
          <p:cNvPr id="23" name="Picture 22" descr="Adina.jpg"/>
          <p:cNvPicPr>
            <a:picLocks noChangeAspect="1"/>
          </p:cNvPicPr>
          <p:nvPr/>
        </p:nvPicPr>
        <p:blipFill>
          <a:blip r:embed="rId5" cstate="print"/>
          <a:srcRect l="6541" r="8422"/>
          <a:stretch>
            <a:fillRect/>
          </a:stretch>
        </p:blipFill>
        <p:spPr>
          <a:xfrm>
            <a:off x="1402890" y="836712"/>
            <a:ext cx="864000" cy="1222756"/>
          </a:xfrm>
          <a:prstGeom prst="rect">
            <a:avLst/>
          </a:prstGeom>
        </p:spPr>
      </p:pic>
      <p:sp>
        <p:nvSpPr>
          <p:cNvPr id="30" name="Rectangle 29"/>
          <p:cNvSpPr/>
          <p:nvPr/>
        </p:nvSpPr>
        <p:spPr>
          <a:xfrm>
            <a:off x="1402890" y="2057337"/>
            <a:ext cx="864000" cy="577081"/>
          </a:xfrm>
          <a:prstGeom prst="rect">
            <a:avLst/>
          </a:prstGeom>
          <a:solidFill>
            <a:schemeClr val="accent1">
              <a:lumMod val="60000"/>
              <a:lumOff val="40000"/>
            </a:schemeClr>
          </a:solidFill>
        </p:spPr>
        <p:txBody>
          <a:bodyPr wrap="square">
            <a:spAutoFit/>
          </a:bodyPr>
          <a:lstStyle/>
          <a:p>
            <a:r>
              <a:rPr lang="en-GB" sz="1050" b="1" dirty="0" smtClean="0">
                <a:solidFill>
                  <a:schemeClr val="tx1">
                    <a:lumMod val="85000"/>
                    <a:lumOff val="15000"/>
                  </a:schemeClr>
                </a:solidFill>
              </a:rPr>
              <a:t>Adina Lordache </a:t>
            </a:r>
            <a:r>
              <a:rPr lang="en-GB" sz="1050" dirty="0" smtClean="0">
                <a:solidFill>
                  <a:schemeClr val="tx1">
                    <a:lumMod val="85000"/>
                    <a:lumOff val="15000"/>
                  </a:schemeClr>
                </a:solidFill>
              </a:rPr>
              <a:t>Romania</a:t>
            </a:r>
            <a:endParaRPr lang="en-GB" sz="1050" dirty="0">
              <a:solidFill>
                <a:schemeClr val="tx1">
                  <a:lumMod val="85000"/>
                  <a:lumOff val="15000"/>
                </a:schemeClr>
              </a:solidFill>
            </a:endParaRPr>
          </a:p>
        </p:txBody>
      </p:sp>
      <p:pic>
        <p:nvPicPr>
          <p:cNvPr id="35" name="Picture 34" descr="George.jpg"/>
          <p:cNvPicPr>
            <a:picLocks noChangeAspect="1"/>
          </p:cNvPicPr>
          <p:nvPr/>
        </p:nvPicPr>
        <p:blipFill>
          <a:blip r:embed="rId6" cstate="print"/>
          <a:srcRect l="30964" b="3463"/>
          <a:stretch>
            <a:fillRect/>
          </a:stretch>
        </p:blipFill>
        <p:spPr>
          <a:xfrm>
            <a:off x="490536" y="2673295"/>
            <a:ext cx="864000" cy="1208190"/>
          </a:xfrm>
          <a:prstGeom prst="rect">
            <a:avLst/>
          </a:prstGeom>
        </p:spPr>
      </p:pic>
      <p:sp>
        <p:nvSpPr>
          <p:cNvPr id="36" name="Rectangle 35"/>
          <p:cNvSpPr/>
          <p:nvPr/>
        </p:nvSpPr>
        <p:spPr>
          <a:xfrm>
            <a:off x="490536" y="3856592"/>
            <a:ext cx="864000" cy="577081"/>
          </a:xfrm>
          <a:prstGeom prst="rect">
            <a:avLst/>
          </a:prstGeom>
          <a:solidFill>
            <a:schemeClr val="accent1">
              <a:lumMod val="60000"/>
              <a:lumOff val="40000"/>
            </a:schemeClr>
          </a:solidFill>
        </p:spPr>
        <p:txBody>
          <a:bodyPr wrap="square">
            <a:spAutoFit/>
          </a:bodyPr>
          <a:lstStyle/>
          <a:p>
            <a:r>
              <a:rPr lang="en-GB" sz="1050" b="1" dirty="0" smtClean="0">
                <a:solidFill>
                  <a:schemeClr val="tx1">
                    <a:lumMod val="85000"/>
                    <a:lumOff val="15000"/>
                  </a:schemeClr>
                </a:solidFill>
              </a:rPr>
              <a:t>George Bosincianu</a:t>
            </a:r>
            <a:r>
              <a:rPr lang="en-GB" sz="1050" dirty="0" smtClean="0">
                <a:solidFill>
                  <a:schemeClr val="tx1">
                    <a:lumMod val="85000"/>
                    <a:lumOff val="15000"/>
                  </a:schemeClr>
                </a:solidFill>
              </a:rPr>
              <a:t/>
            </a:r>
            <a:br>
              <a:rPr lang="en-GB" sz="1050" dirty="0" smtClean="0">
                <a:solidFill>
                  <a:schemeClr val="tx1">
                    <a:lumMod val="85000"/>
                    <a:lumOff val="15000"/>
                  </a:schemeClr>
                </a:solidFill>
              </a:rPr>
            </a:br>
            <a:r>
              <a:rPr lang="en-GB" sz="1050" dirty="0" smtClean="0">
                <a:solidFill>
                  <a:schemeClr val="tx1">
                    <a:lumMod val="85000"/>
                    <a:lumOff val="15000"/>
                  </a:schemeClr>
                </a:solidFill>
              </a:rPr>
              <a:t>Romania</a:t>
            </a:r>
            <a:endParaRPr lang="en-GB" sz="1050" dirty="0">
              <a:solidFill>
                <a:schemeClr val="tx1">
                  <a:lumMod val="85000"/>
                  <a:lumOff val="15000"/>
                </a:schemeClr>
              </a:solidFill>
            </a:endParaRPr>
          </a:p>
        </p:txBody>
      </p:sp>
      <p:sp>
        <p:nvSpPr>
          <p:cNvPr id="48" name="Rectangle 47"/>
          <p:cNvSpPr/>
          <p:nvPr/>
        </p:nvSpPr>
        <p:spPr>
          <a:xfrm>
            <a:off x="0" y="0"/>
            <a:ext cx="9144000" cy="47667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t>Architects Empathy Map</a:t>
            </a:r>
            <a:endParaRPr lang="en-GB" sz="2000" dirty="0"/>
          </a:p>
        </p:txBody>
      </p:sp>
      <p:sp>
        <p:nvSpPr>
          <p:cNvPr id="49" name="TextBox 48"/>
          <p:cNvSpPr txBox="1"/>
          <p:nvPr/>
        </p:nvSpPr>
        <p:spPr>
          <a:xfrm>
            <a:off x="2987824" y="3831431"/>
            <a:ext cx="2376264" cy="1292662"/>
          </a:xfrm>
          <a:prstGeom prst="rect">
            <a:avLst/>
          </a:prstGeom>
          <a:noFill/>
        </p:spPr>
        <p:txBody>
          <a:bodyPr wrap="square" rtlCol="0">
            <a:spAutoFit/>
          </a:bodyPr>
          <a:lstStyle/>
          <a:p>
            <a:r>
              <a:rPr lang="en-GB" sz="1300" i="1" dirty="0" smtClean="0">
                <a:solidFill>
                  <a:schemeClr val="tx1">
                    <a:lumMod val="75000"/>
                    <a:lumOff val="25000"/>
                  </a:schemeClr>
                </a:solidFill>
              </a:rPr>
              <a:t>Frustrated because not able to find resources. </a:t>
            </a:r>
          </a:p>
          <a:p>
            <a:endParaRPr lang="en-GB" sz="1300" i="1" dirty="0" smtClean="0">
              <a:solidFill>
                <a:schemeClr val="tx1">
                  <a:lumMod val="75000"/>
                  <a:lumOff val="25000"/>
                </a:schemeClr>
              </a:solidFill>
            </a:endParaRPr>
          </a:p>
          <a:p>
            <a:r>
              <a:rPr lang="en-GB" sz="1300" i="1" dirty="0" smtClean="0">
                <a:solidFill>
                  <a:schemeClr val="tx1">
                    <a:lumMod val="75000"/>
                    <a:lumOff val="25000"/>
                  </a:schemeClr>
                </a:solidFill>
              </a:rPr>
              <a:t>Discouraged as there is no time for training and are very busy  in client projects. </a:t>
            </a:r>
            <a:endParaRPr lang="en-GB" sz="1300" i="1" dirty="0">
              <a:solidFill>
                <a:schemeClr val="tx1">
                  <a:lumMod val="75000"/>
                  <a:lumOff val="25000"/>
                </a:schemeClr>
              </a:solidFill>
            </a:endParaRPr>
          </a:p>
        </p:txBody>
      </p:sp>
      <p:sp>
        <p:nvSpPr>
          <p:cNvPr id="25" name="TextBox 24"/>
          <p:cNvSpPr txBox="1"/>
          <p:nvPr/>
        </p:nvSpPr>
        <p:spPr>
          <a:xfrm>
            <a:off x="6029412" y="1268760"/>
            <a:ext cx="2232248" cy="1692771"/>
          </a:xfrm>
          <a:prstGeom prst="rect">
            <a:avLst/>
          </a:prstGeom>
          <a:noFill/>
        </p:spPr>
        <p:txBody>
          <a:bodyPr wrap="square" rtlCol="0">
            <a:spAutoFit/>
          </a:bodyPr>
          <a:lstStyle/>
          <a:p>
            <a:r>
              <a:rPr lang="en-GB" sz="1300" i="1" dirty="0" smtClean="0">
                <a:solidFill>
                  <a:schemeClr val="tx1">
                    <a:lumMod val="75000"/>
                    <a:lumOff val="25000"/>
                  </a:schemeClr>
                </a:solidFill>
              </a:rPr>
              <a:t>Talent pages are good, specially the features like ratings and comments. But not sure if Talent is accessible from Smartphone. Want to find out what other colleagues are saying about a particular learning intervention. </a:t>
            </a:r>
          </a:p>
        </p:txBody>
      </p:sp>
      <p:sp>
        <p:nvSpPr>
          <p:cNvPr id="26" name="TextBox 25"/>
          <p:cNvSpPr txBox="1"/>
          <p:nvPr/>
        </p:nvSpPr>
        <p:spPr>
          <a:xfrm>
            <a:off x="2987824" y="1268760"/>
            <a:ext cx="2592288" cy="2092881"/>
          </a:xfrm>
          <a:prstGeom prst="rect">
            <a:avLst/>
          </a:prstGeom>
          <a:noFill/>
        </p:spPr>
        <p:txBody>
          <a:bodyPr wrap="square" rtlCol="0">
            <a:spAutoFit/>
          </a:bodyPr>
          <a:lstStyle/>
          <a:p>
            <a:r>
              <a:rPr lang="en-GB" sz="1300" i="1" dirty="0" smtClean="0">
                <a:solidFill>
                  <a:schemeClr val="tx1">
                    <a:lumMod val="75000"/>
                    <a:lumOff val="25000"/>
                  </a:schemeClr>
                </a:solidFill>
              </a:rPr>
              <a:t>Due to busy schedule it’s difficult to find time to search for online learning materials. Would rather access materials that comes on email. Access to recommended courses, materials and job-aids is required. It’s difficult to find materials on </a:t>
            </a:r>
            <a:r>
              <a:rPr lang="en-GB" sz="1300" i="1" dirty="0" err="1" smtClean="0">
                <a:solidFill>
                  <a:schemeClr val="tx1">
                    <a:lumMod val="75000"/>
                    <a:lumOff val="25000"/>
                  </a:schemeClr>
                </a:solidFill>
              </a:rPr>
              <a:t>MyLearning</a:t>
            </a:r>
            <a:r>
              <a:rPr lang="en-GB" sz="1300" i="1" dirty="0" smtClean="0">
                <a:solidFill>
                  <a:schemeClr val="tx1">
                    <a:lumMod val="75000"/>
                    <a:lumOff val="25000"/>
                  </a:schemeClr>
                </a:solidFill>
              </a:rPr>
              <a:t> and User Experience is not good. </a:t>
            </a:r>
            <a:r>
              <a:rPr lang="en-GB" sz="1300" i="1" dirty="0" err="1" smtClean="0">
                <a:solidFill>
                  <a:schemeClr val="tx1">
                    <a:lumMod val="75000"/>
                    <a:lumOff val="25000"/>
                  </a:schemeClr>
                </a:solidFill>
              </a:rPr>
              <a:t>Pluralsight</a:t>
            </a:r>
            <a:r>
              <a:rPr lang="en-GB" sz="1300" i="1" dirty="0" smtClean="0">
                <a:solidFill>
                  <a:schemeClr val="tx1">
                    <a:lumMod val="75000"/>
                    <a:lumOff val="25000"/>
                  </a:schemeClr>
                </a:solidFill>
              </a:rPr>
              <a:t> User Experience is awesome. </a:t>
            </a:r>
          </a:p>
        </p:txBody>
      </p:sp>
      <p:sp>
        <p:nvSpPr>
          <p:cNvPr id="33" name="TextBox 32"/>
          <p:cNvSpPr txBox="1"/>
          <p:nvPr/>
        </p:nvSpPr>
        <p:spPr>
          <a:xfrm>
            <a:off x="3743529" y="692696"/>
            <a:ext cx="638316" cy="338554"/>
          </a:xfrm>
          <a:prstGeom prst="rect">
            <a:avLst/>
          </a:prstGeom>
          <a:solidFill>
            <a:schemeClr val="bg1">
              <a:lumMod val="85000"/>
            </a:schemeClr>
          </a:solidFill>
        </p:spPr>
        <p:txBody>
          <a:bodyPr wrap="none" rtlCol="0">
            <a:spAutoFit/>
          </a:bodyPr>
          <a:lstStyle/>
          <a:p>
            <a:r>
              <a:rPr lang="en-GB" sz="1600" dirty="0" smtClean="0">
                <a:solidFill>
                  <a:schemeClr val="tx1">
                    <a:lumMod val="65000"/>
                    <a:lumOff val="35000"/>
                  </a:schemeClr>
                </a:solidFill>
              </a:rPr>
              <a:t>Think</a:t>
            </a:r>
            <a:endParaRPr lang="en-GB" sz="2400" dirty="0">
              <a:solidFill>
                <a:schemeClr val="tx1">
                  <a:lumMod val="65000"/>
                  <a:lumOff val="35000"/>
                </a:schemeClr>
              </a:solidFill>
            </a:endParaRPr>
          </a:p>
        </p:txBody>
      </p:sp>
      <p:sp>
        <p:nvSpPr>
          <p:cNvPr id="34" name="TextBox 33"/>
          <p:cNvSpPr txBox="1"/>
          <p:nvPr/>
        </p:nvSpPr>
        <p:spPr>
          <a:xfrm>
            <a:off x="6879821" y="692696"/>
            <a:ext cx="484428" cy="338554"/>
          </a:xfrm>
          <a:prstGeom prst="rect">
            <a:avLst/>
          </a:prstGeom>
          <a:solidFill>
            <a:schemeClr val="bg1">
              <a:lumMod val="85000"/>
            </a:schemeClr>
          </a:solidFill>
        </p:spPr>
        <p:txBody>
          <a:bodyPr wrap="none" rtlCol="0">
            <a:spAutoFit/>
          </a:bodyPr>
          <a:lstStyle/>
          <a:p>
            <a:r>
              <a:rPr lang="en-GB" sz="1600" dirty="0" smtClean="0">
                <a:solidFill>
                  <a:schemeClr val="tx1">
                    <a:lumMod val="65000"/>
                    <a:lumOff val="35000"/>
                  </a:schemeClr>
                </a:solidFill>
              </a:rPr>
              <a:t>See</a:t>
            </a:r>
            <a:endParaRPr lang="en-GB" sz="2400" dirty="0">
              <a:solidFill>
                <a:schemeClr val="tx1">
                  <a:lumMod val="65000"/>
                  <a:lumOff val="35000"/>
                </a:schemeClr>
              </a:solidFill>
            </a:endParaRPr>
          </a:p>
        </p:txBody>
      </p:sp>
      <p:sp>
        <p:nvSpPr>
          <p:cNvPr id="37" name="TextBox 36"/>
          <p:cNvSpPr txBox="1"/>
          <p:nvPr/>
        </p:nvSpPr>
        <p:spPr>
          <a:xfrm>
            <a:off x="3798737" y="5794147"/>
            <a:ext cx="527901" cy="338554"/>
          </a:xfrm>
          <a:prstGeom prst="rect">
            <a:avLst/>
          </a:prstGeom>
          <a:solidFill>
            <a:schemeClr val="bg1">
              <a:lumMod val="85000"/>
            </a:schemeClr>
          </a:solidFill>
        </p:spPr>
        <p:txBody>
          <a:bodyPr wrap="none" rtlCol="0">
            <a:spAutoFit/>
          </a:bodyPr>
          <a:lstStyle/>
          <a:p>
            <a:r>
              <a:rPr lang="en-GB" sz="1600" dirty="0" smtClean="0">
                <a:solidFill>
                  <a:schemeClr val="tx1">
                    <a:lumMod val="65000"/>
                    <a:lumOff val="35000"/>
                  </a:schemeClr>
                </a:solidFill>
              </a:rPr>
              <a:t>Feel</a:t>
            </a:r>
            <a:endParaRPr lang="en-GB" sz="2400" dirty="0">
              <a:solidFill>
                <a:schemeClr val="tx1">
                  <a:lumMod val="65000"/>
                  <a:lumOff val="35000"/>
                </a:schemeClr>
              </a:solidFill>
            </a:endParaRPr>
          </a:p>
        </p:txBody>
      </p:sp>
      <p:sp>
        <p:nvSpPr>
          <p:cNvPr id="38" name="TextBox 37"/>
          <p:cNvSpPr txBox="1"/>
          <p:nvPr/>
        </p:nvSpPr>
        <p:spPr>
          <a:xfrm>
            <a:off x="6911881" y="5794147"/>
            <a:ext cx="420308" cy="338554"/>
          </a:xfrm>
          <a:prstGeom prst="rect">
            <a:avLst/>
          </a:prstGeom>
          <a:solidFill>
            <a:schemeClr val="bg1">
              <a:lumMod val="85000"/>
            </a:schemeClr>
          </a:solidFill>
        </p:spPr>
        <p:txBody>
          <a:bodyPr wrap="none" rtlCol="0">
            <a:spAutoFit/>
          </a:bodyPr>
          <a:lstStyle/>
          <a:p>
            <a:r>
              <a:rPr lang="en-GB" sz="1600" dirty="0" smtClean="0">
                <a:solidFill>
                  <a:schemeClr val="tx1">
                    <a:lumMod val="65000"/>
                    <a:lumOff val="35000"/>
                  </a:schemeClr>
                </a:solidFill>
              </a:rPr>
              <a:t>Do</a:t>
            </a:r>
            <a:endParaRPr lang="en-GB" sz="2400" dirty="0">
              <a:solidFill>
                <a:schemeClr val="tx1">
                  <a:lumMod val="65000"/>
                  <a:lumOff val="35000"/>
                </a:schemeClr>
              </a:solidFill>
            </a:endParaRPr>
          </a:p>
        </p:txBody>
      </p:sp>
      <p:sp>
        <p:nvSpPr>
          <p:cNvPr id="41" name="TextBox 40"/>
          <p:cNvSpPr txBox="1"/>
          <p:nvPr/>
        </p:nvSpPr>
        <p:spPr>
          <a:xfrm>
            <a:off x="6012160" y="3831431"/>
            <a:ext cx="2520280" cy="1492716"/>
          </a:xfrm>
          <a:prstGeom prst="rect">
            <a:avLst/>
          </a:prstGeom>
          <a:noFill/>
        </p:spPr>
        <p:txBody>
          <a:bodyPr wrap="square" rtlCol="0">
            <a:spAutoFit/>
          </a:bodyPr>
          <a:lstStyle/>
          <a:p>
            <a:r>
              <a:rPr lang="en-US" sz="1300" i="1" dirty="0" smtClean="0">
                <a:solidFill>
                  <a:schemeClr val="tx1">
                    <a:lumMod val="75000"/>
                    <a:lumOff val="25000"/>
                  </a:schemeClr>
                </a:solidFill>
              </a:rPr>
              <a:t>Tools that are being used are </a:t>
            </a:r>
            <a:r>
              <a:rPr lang="en-US" sz="1300" i="1" dirty="0" err="1" smtClean="0">
                <a:solidFill>
                  <a:schemeClr val="tx1">
                    <a:lumMod val="75000"/>
                    <a:lumOff val="25000"/>
                  </a:schemeClr>
                </a:solidFill>
              </a:rPr>
              <a:t>Pluralsight</a:t>
            </a:r>
            <a:r>
              <a:rPr lang="en-US" sz="1300" i="1" dirty="0" smtClean="0">
                <a:solidFill>
                  <a:schemeClr val="tx1">
                    <a:lumMod val="75000"/>
                    <a:lumOff val="25000"/>
                  </a:schemeClr>
                </a:solidFill>
              </a:rPr>
              <a:t>, Talent and Newsletter. </a:t>
            </a:r>
            <a:r>
              <a:rPr lang="en-GB" sz="1300" i="1" dirty="0" smtClean="0">
                <a:solidFill>
                  <a:schemeClr val="tx1">
                    <a:lumMod val="75000"/>
                    <a:lumOff val="25000"/>
                  </a:schemeClr>
                </a:solidFill>
              </a:rPr>
              <a:t>My Learning has not been accessed in 12 months. Patrice’s Newsletter and Gunnar’s Blog are very good due to availability on email.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0" y="0"/>
            <a:ext cx="9144000" cy="47667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t>User Journey - Certification</a:t>
            </a:r>
            <a:endParaRPr lang="en-GB" sz="2000" dirty="0"/>
          </a:p>
        </p:txBody>
      </p:sp>
      <p:grpSp>
        <p:nvGrpSpPr>
          <p:cNvPr id="32" name="Group 31"/>
          <p:cNvGrpSpPr/>
          <p:nvPr/>
        </p:nvGrpSpPr>
        <p:grpSpPr>
          <a:xfrm>
            <a:off x="58083" y="1052736"/>
            <a:ext cx="8910904" cy="4320480"/>
            <a:chOff x="58083" y="1052736"/>
            <a:chExt cx="8762389" cy="4248472"/>
          </a:xfrm>
        </p:grpSpPr>
        <p:pic>
          <p:nvPicPr>
            <p:cNvPr id="1026" name="Picture 2"/>
            <p:cNvPicPr>
              <a:picLocks noChangeAspect="1" noChangeArrowheads="1"/>
            </p:cNvPicPr>
            <p:nvPr/>
          </p:nvPicPr>
          <p:blipFill>
            <a:blip r:embed="rId2" cstate="print"/>
            <a:srcRect t="11440" r="78560" b="15481"/>
            <a:stretch>
              <a:fillRect/>
            </a:stretch>
          </p:blipFill>
          <p:spPr bwMode="auto">
            <a:xfrm>
              <a:off x="58083" y="1052736"/>
              <a:ext cx="2215873" cy="4248472"/>
            </a:xfrm>
            <a:prstGeom prst="rect">
              <a:avLst/>
            </a:prstGeom>
            <a:noFill/>
            <a:ln w="9525">
              <a:noFill/>
              <a:miter lim="800000"/>
              <a:headEnd/>
              <a:tailEnd/>
            </a:ln>
          </p:spPr>
        </p:pic>
        <p:pic>
          <p:nvPicPr>
            <p:cNvPr id="27" name="Picture 2"/>
            <p:cNvPicPr>
              <a:picLocks noChangeAspect="1" noChangeArrowheads="1"/>
            </p:cNvPicPr>
            <p:nvPr/>
          </p:nvPicPr>
          <p:blipFill>
            <a:blip r:embed="rId2" cstate="print"/>
            <a:srcRect l="28291" t="11440" r="8368" b="15481"/>
            <a:stretch>
              <a:fillRect/>
            </a:stretch>
          </p:blipFill>
          <p:spPr bwMode="auto">
            <a:xfrm>
              <a:off x="2273956" y="1052736"/>
              <a:ext cx="6546516" cy="4248472"/>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391C7CE8DE4EB48B8A4EF858402C7F0" ma:contentTypeVersion="0" ma:contentTypeDescription="Create a new document." ma:contentTypeScope="" ma:versionID="1d9c8c2d2163d79f0da80b45782b4cf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FFB5D80-C228-4BF6-95F9-912487FF42AB}"/>
</file>

<file path=customXml/itemProps2.xml><?xml version="1.0" encoding="utf-8"?>
<ds:datastoreItem xmlns:ds="http://schemas.openxmlformats.org/officeDocument/2006/customXml" ds:itemID="{EB1687D7-4E8E-46F3-8948-0EA530ADA90C}"/>
</file>

<file path=customXml/itemProps3.xml><?xml version="1.0" encoding="utf-8"?>
<ds:datastoreItem xmlns:ds="http://schemas.openxmlformats.org/officeDocument/2006/customXml" ds:itemID="{7B33E2CB-3123-4BB9-82C8-C4B08AC52293}"/>
</file>

<file path=docProps/app.xml><?xml version="1.0" encoding="utf-8"?>
<Properties xmlns="http://schemas.openxmlformats.org/officeDocument/2006/extended-properties" xmlns:vt="http://schemas.openxmlformats.org/officeDocument/2006/docPropsVTypes">
  <TotalTime>436</TotalTime>
  <Words>339</Words>
  <Application>Microsoft Office PowerPoint</Application>
  <PresentationFormat>On-screen Show (4:3)</PresentationFormat>
  <Paragraphs>31</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Slide 1</vt:lpstr>
      <vt:lpstr>Slide 2</vt:lpstr>
      <vt:lpstr>Slide 3</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shchatto</dc:creator>
  <cp:lastModifiedBy>shchatto</cp:lastModifiedBy>
  <cp:revision>102</cp:revision>
  <dcterms:created xsi:type="dcterms:W3CDTF">2016-03-29T21:13:03Z</dcterms:created>
  <dcterms:modified xsi:type="dcterms:W3CDTF">2016-03-31T14:21:18Z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0x0101006391C7CE8DE4EB48B8A4EF858402C7F0</vt:lpwstr>
  </property>
</Properties>
</file>