
<file path=[Content_Types].xml><?xml version="1.0" encoding="utf-8"?>
<Types xmlns="http://schemas.openxmlformats.org/package/2006/content-types">
  <Override PartName="/customXml/itemProps3.xml" ContentType="application/vnd.openxmlformats-officedocument.customXmlProperties+xml"/>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theme/theme5.xml" ContentType="application/vnd.openxmlformats-officedocument.them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29.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Default Extension="emf" ContentType="image/x-emf"/>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slideLayouts/slideLayout14.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Default Extension="vml" ContentType="application/vnd.openxmlformats-officedocument.vmlDrawing"/>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4092" r:id="rId5"/>
    <p:sldMasterId id="2147484086" r:id="rId6"/>
  </p:sldMasterIdLst>
  <p:notesMasterIdLst>
    <p:notesMasterId r:id="rId24"/>
  </p:notesMasterIdLst>
  <p:handoutMasterIdLst>
    <p:handoutMasterId r:id="rId25"/>
  </p:handoutMasterIdLst>
  <p:sldIdLst>
    <p:sldId id="256" r:id="rId7"/>
    <p:sldId id="284" r:id="rId8"/>
    <p:sldId id="281" r:id="rId9"/>
    <p:sldId id="283" r:id="rId10"/>
    <p:sldId id="280" r:id="rId11"/>
    <p:sldId id="272" r:id="rId12"/>
    <p:sldId id="273" r:id="rId13"/>
    <p:sldId id="282" r:id="rId14"/>
    <p:sldId id="274" r:id="rId15"/>
    <p:sldId id="285" r:id="rId16"/>
    <p:sldId id="275" r:id="rId17"/>
    <p:sldId id="286" r:id="rId18"/>
    <p:sldId id="276" r:id="rId19"/>
    <p:sldId id="277" r:id="rId20"/>
    <p:sldId id="279" r:id="rId21"/>
    <p:sldId id="278" r:id="rId22"/>
    <p:sldId id="270" r:id="rId2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F7FF"/>
    <a:srgbClr val="B1360B"/>
    <a:srgbClr val="000000"/>
    <a:srgbClr val="01829B"/>
    <a:srgbClr val="979797"/>
    <a:srgbClr val="A1A1A1"/>
    <a:srgbClr val="FFFFFE"/>
    <a:srgbClr val="00BDF2"/>
  </p:clrMru>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3344" autoAdjust="0"/>
    <p:restoredTop sz="31594" autoAdjust="0"/>
  </p:normalViewPr>
  <p:slideViewPr>
    <p:cSldViewPr snapToGrid="0">
      <p:cViewPr>
        <p:scale>
          <a:sx n="72" d="100"/>
          <a:sy n="72" d="100"/>
        </p:scale>
        <p:origin x="-714" y="-54"/>
      </p:cViewPr>
      <p:guideLst>
        <p:guide orient="horz" pos="941"/>
        <p:guide pos="4454"/>
        <p:guide pos="5223"/>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53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A0F65368-E9D0-49F2-8902-561D21FF3A06}" type="datetime1">
              <a:rPr lang="en-US"/>
              <a:pPr>
                <a:defRPr/>
              </a:pPr>
              <a:t>8/21/2015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C7C47CF7-E444-4A34-A0D6-C09AF6C0790B}"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55CBCBBC-62CA-415A-B287-2EC690AAC912}" type="datetime1">
              <a:rPr lang="en-US"/>
              <a:pPr>
                <a:defRPr/>
              </a:pPr>
              <a:t>8/21/2015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A4169FD0-3676-4ABB-94B2-03C81330281C}"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5.xml"/><Relationship Id="rId7" Type="http://schemas.openxmlformats.org/officeDocument/2006/relationships/image" Target="../media/image4.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jpeg"/><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8.vml"/><Relationship Id="rId5" Type="http://schemas.openxmlformats.org/officeDocument/2006/relationships/oleObject" Target="../embeddings/oleObject8.bin"/><Relationship Id="rId4"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tags" Target="../tags/tag26.xml"/><Relationship Id="rId7" Type="http://schemas.openxmlformats.org/officeDocument/2006/relationships/slideMaster" Target="../slideMasters/slideMaster3.xml"/><Relationship Id="rId2" Type="http://schemas.openxmlformats.org/officeDocument/2006/relationships/tags" Target="../tags/tag25.xml"/><Relationship Id="rId1" Type="http://schemas.openxmlformats.org/officeDocument/2006/relationships/vmlDrawing" Target="../drawings/vmlDrawing10.v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9"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0.xml"/><Relationship Id="rId1" Type="http://schemas.openxmlformats.org/officeDocument/2006/relationships/vmlDrawing" Target="../drawings/vmlDrawing11.vml"/><Relationship Id="rId4" Type="http://schemas.openxmlformats.org/officeDocument/2006/relationships/oleObject" Target="../embeddings/oleObject1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5" name="Image 54" descr="shutterstock_46799365.jpg"/>
          <p:cNvPicPr>
            <a:picLocks noChangeAspect="1"/>
          </p:cNvPicPr>
          <p:nvPr userDrawn="1"/>
        </p:nvPicPr>
        <p:blipFill>
          <a:blip r:embed="rId6" cstate="print"/>
          <a:srcRect l="14818" b="16724"/>
          <a:stretch>
            <a:fillRect/>
          </a:stretch>
        </p:blipFill>
        <p:spPr>
          <a:xfrm>
            <a:off x="0" y="1029557"/>
            <a:ext cx="9144000" cy="5656993"/>
          </a:xfrm>
          <a:prstGeom prst="rect">
            <a:avLst/>
          </a:prstGeom>
        </p:spPr>
      </p:pic>
      <p:sp>
        <p:nvSpPr>
          <p:cNvPr id="16" name="Rectangle 15"/>
          <p:cNvSpPr/>
          <p:nvPr userDrawn="1">
            <p:custDataLst>
              <p:tags r:id="rId1"/>
            </p:custDataLst>
          </p:nvPr>
        </p:nvSpPr>
        <p:spPr>
          <a:xfrm>
            <a:off x="0" y="4307075"/>
            <a:ext cx="9144000" cy="2110154"/>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2" name="Title 1"/>
          <p:cNvSpPr>
            <a:spLocks noGrp="1"/>
          </p:cNvSpPr>
          <p:nvPr>
            <p:ph type="ctrTitle" hasCustomPrompt="1"/>
          </p:nvPr>
        </p:nvSpPr>
        <p:spPr>
          <a:xfrm>
            <a:off x="541020" y="4465476"/>
            <a:ext cx="7772400" cy="1060450"/>
          </a:xfrm>
        </p:spPr>
        <p:txBody>
          <a:bodyPr anchor="t"/>
          <a:lstStyle>
            <a:lvl1pPr>
              <a:defRPr>
                <a:solidFill>
                  <a:schemeClr val="tx2">
                    <a:lumMod val="50000"/>
                  </a:schemeClr>
                </a:solidFill>
                <a:latin typeface="University Handwriting" pitchFamily="2" charset="-128"/>
                <a:ea typeface="University Handwriting" pitchFamily="2" charset="-128"/>
                <a:cs typeface="University Handwriting" pitchFamily="2" charset="-128"/>
              </a:defRPr>
            </a:lvl1pPr>
          </a:lstStyle>
          <a:p>
            <a:r>
              <a:rPr lang="en-GB" dirty="0" smtClean="0"/>
              <a:t>Click to edit Master title style </a:t>
            </a:r>
            <a:endParaRPr lang="en-US" dirty="0"/>
          </a:p>
        </p:txBody>
      </p:sp>
      <p:sp>
        <p:nvSpPr>
          <p:cNvPr id="3" name="Subtitle 2"/>
          <p:cNvSpPr>
            <a:spLocks noGrp="1"/>
          </p:cNvSpPr>
          <p:nvPr userDrawn="1">
            <p:ph type="subTitle" idx="1"/>
          </p:nvPr>
        </p:nvSpPr>
        <p:spPr>
          <a:xfrm>
            <a:off x="541020" y="5534106"/>
            <a:ext cx="7086600" cy="548640"/>
          </a:xfrm>
        </p:spPr>
        <p:txBody>
          <a:bodyPr/>
          <a:lstStyle>
            <a:lvl1pPr marL="0" indent="0" algn="l">
              <a:buNone/>
              <a:defRPr>
                <a:solidFill>
                  <a:schemeClr val="tx2">
                    <a:lumMod val="50000"/>
                  </a:schemeClr>
                </a:solidFill>
                <a:latin typeface="Arial" pitchFamily="34" charset="0"/>
                <a:ea typeface="University Handwriting" pitchFamily="2" charset="-128"/>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edit Master subtitle style</a:t>
            </a:r>
            <a:endParaRPr lang="en-US" dirty="0"/>
          </a:p>
        </p:txBody>
      </p:sp>
      <p:sp>
        <p:nvSpPr>
          <p:cNvPr id="19" name="Rectangle 7"/>
          <p:cNvSpPr/>
          <p:nvPr userDrawn="1">
            <p:custDataLst>
              <p:tags r:id="rId2"/>
            </p:custDataLst>
          </p:nvPr>
        </p:nvSpPr>
        <p:spPr bwMode="auto">
          <a:xfrm>
            <a:off x="-2053" y="0"/>
            <a:ext cx="9147229" cy="2517934"/>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8330082 w 10562411"/>
              <a:gd name="connsiteY3" fmla="*/ 2161611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9751027"/>
              <a:gd name="connsiteY0" fmla="*/ 2791 h 2958168"/>
              <a:gd name="connsiteX1" fmla="*/ 9749773 w 9751027"/>
              <a:gd name="connsiteY1" fmla="*/ 0 h 2958168"/>
              <a:gd name="connsiteX2" fmla="*/ 9749773 w 9751027"/>
              <a:gd name="connsiteY2" fmla="*/ 1518345 h 2958168"/>
              <a:gd name="connsiteX3" fmla="*/ 8330082 w 9751027"/>
              <a:gd name="connsiteY3" fmla="*/ 2161611 h 2958168"/>
              <a:gd name="connsiteX4" fmla="*/ 2317558 w 9751027"/>
              <a:gd name="connsiteY4" fmla="*/ 2159512 h 2958168"/>
              <a:gd name="connsiteX5" fmla="*/ 1180889 w 9751027"/>
              <a:gd name="connsiteY5" fmla="*/ 2958168 h 2958168"/>
              <a:gd name="connsiteX6" fmla="*/ 0 w 9751027"/>
              <a:gd name="connsiteY6" fmla="*/ 2174065 h 2958168"/>
              <a:gd name="connsiteX7" fmla="*/ 1331 w 9751027"/>
              <a:gd name="connsiteY7" fmla="*/ 2791 h 2958168"/>
              <a:gd name="connsiteX0" fmla="*/ 1331 w 9751027"/>
              <a:gd name="connsiteY0" fmla="*/ 0 h 2955377"/>
              <a:gd name="connsiteX1" fmla="*/ 9749773 w 9751027"/>
              <a:gd name="connsiteY1" fmla="*/ 179239 h 2955377"/>
              <a:gd name="connsiteX2" fmla="*/ 9749773 w 9751027"/>
              <a:gd name="connsiteY2" fmla="*/ 1515554 h 2955377"/>
              <a:gd name="connsiteX3" fmla="*/ 8330082 w 9751027"/>
              <a:gd name="connsiteY3" fmla="*/ 2158820 h 2955377"/>
              <a:gd name="connsiteX4" fmla="*/ 2317558 w 9751027"/>
              <a:gd name="connsiteY4" fmla="*/ 2156721 h 2955377"/>
              <a:gd name="connsiteX5" fmla="*/ 1180889 w 9751027"/>
              <a:gd name="connsiteY5" fmla="*/ 2955377 h 2955377"/>
              <a:gd name="connsiteX6" fmla="*/ 0 w 9751027"/>
              <a:gd name="connsiteY6" fmla="*/ 2171274 h 2955377"/>
              <a:gd name="connsiteX7" fmla="*/ 1331 w 9751027"/>
              <a:gd name="connsiteY7" fmla="*/ 0 h 2955377"/>
              <a:gd name="connsiteX0" fmla="*/ 2189 w 9751027"/>
              <a:gd name="connsiteY0" fmla="*/ 0 h 2776138"/>
              <a:gd name="connsiteX1" fmla="*/ 9749773 w 9751027"/>
              <a:gd name="connsiteY1" fmla="*/ 0 h 2776138"/>
              <a:gd name="connsiteX2" fmla="*/ 9749773 w 9751027"/>
              <a:gd name="connsiteY2" fmla="*/ 1336315 h 2776138"/>
              <a:gd name="connsiteX3" fmla="*/ 8330082 w 9751027"/>
              <a:gd name="connsiteY3" fmla="*/ 1979581 h 2776138"/>
              <a:gd name="connsiteX4" fmla="*/ 2317558 w 9751027"/>
              <a:gd name="connsiteY4" fmla="*/ 1977482 h 2776138"/>
              <a:gd name="connsiteX5" fmla="*/ 1180889 w 9751027"/>
              <a:gd name="connsiteY5" fmla="*/ 2776138 h 2776138"/>
              <a:gd name="connsiteX6" fmla="*/ 0 w 9751027"/>
              <a:gd name="connsiteY6" fmla="*/ 1992035 h 2776138"/>
              <a:gd name="connsiteX7" fmla="*/ 2189 w 9751027"/>
              <a:gd name="connsiteY7" fmla="*/ 0 h 277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1027" h="2776138">
                <a:moveTo>
                  <a:pt x="2189" y="0"/>
                </a:moveTo>
                <a:lnTo>
                  <a:pt x="9749773" y="0"/>
                </a:lnTo>
                <a:cubicBezTo>
                  <a:pt x="9750286" y="67600"/>
                  <a:pt x="9751027" y="1292900"/>
                  <a:pt x="9749773" y="1336315"/>
                </a:cubicBezTo>
                <a:cubicBezTo>
                  <a:pt x="9272377" y="2008324"/>
                  <a:pt x="8746668" y="1984901"/>
                  <a:pt x="8330082" y="1979581"/>
                </a:cubicBezTo>
                <a:lnTo>
                  <a:pt x="2317558" y="1977482"/>
                </a:lnTo>
                <a:cubicBezTo>
                  <a:pt x="1740344" y="2010624"/>
                  <a:pt x="1372498" y="2313316"/>
                  <a:pt x="1180889" y="2776138"/>
                </a:cubicBezTo>
                <a:cubicBezTo>
                  <a:pt x="882535" y="2072361"/>
                  <a:pt x="278640" y="1991157"/>
                  <a:pt x="0" y="1992035"/>
                </a:cubicBezTo>
                <a:cubicBezTo>
                  <a:pt x="2067" y="1956522"/>
                  <a:pt x="3461" y="95582"/>
                  <a:pt x="2189" y="0"/>
                </a:cubicBezTo>
                <a:close/>
              </a:path>
            </a:pathLst>
          </a:custGeom>
          <a:solidFill>
            <a:schemeClr val="bg1"/>
          </a:solidFill>
          <a:ln w="12700" cmpd="sng" algn="ctr">
            <a:noFill/>
            <a:miter lim="800000"/>
            <a:headEnd/>
            <a:tailEnd/>
          </a:ln>
          <a:effectLst>
            <a:outerShdw blurRad="41275" dist="38100" dir="5400000" algn="t" rotWithShape="0">
              <a:srgbClr val="A1A1A1">
                <a:alpha val="24706"/>
              </a:srgb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4" name="Rectangle 13"/>
          <p:cNvSpPr/>
          <p:nvPr userDrawn="1">
            <p:custDataLst>
              <p:tags r:id="rId3"/>
            </p:custDataLst>
          </p:nvPr>
        </p:nvSpPr>
        <p:spPr>
          <a:xfrm>
            <a:off x="0" y="6411471"/>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5" name="Picture 104" descr="C:\Users\UserSim\Desktop\Capgemini\moto.emf"/>
          <p:cNvPicPr>
            <a:picLocks noChangeAspect="1" noChangeArrowheads="1"/>
          </p:cNvPicPr>
          <p:nvPr userDrawn="1">
            <p:custDataLst>
              <p:tags r:id="rId4"/>
            </p:custDataLst>
          </p:nvPr>
        </p:nvPicPr>
        <p:blipFill>
          <a:blip r:embed="rId7" cstate="email"/>
          <a:srcRect/>
          <a:stretch>
            <a:fillRect/>
          </a:stretch>
        </p:blipFill>
        <p:spPr bwMode="auto">
          <a:xfrm>
            <a:off x="6321914" y="6543681"/>
            <a:ext cx="2520000" cy="200683"/>
          </a:xfrm>
          <a:prstGeom prst="rect">
            <a:avLst/>
          </a:prstGeom>
          <a:noFill/>
        </p:spPr>
      </p:pic>
      <p:grpSp>
        <p:nvGrpSpPr>
          <p:cNvPr id="84" name="Group 83"/>
          <p:cNvGrpSpPr/>
          <p:nvPr userDrawn="1"/>
        </p:nvGrpSpPr>
        <p:grpSpPr>
          <a:xfrm>
            <a:off x="6423019" y="5622055"/>
            <a:ext cx="395544" cy="463864"/>
            <a:chOff x="6137269" y="5708334"/>
            <a:chExt cx="395544" cy="463864"/>
          </a:xfrm>
        </p:grpSpPr>
        <p:sp>
          <p:nvSpPr>
            <p:cNvPr id="21" name="Freeform 21"/>
            <p:cNvSpPr>
              <a:spLocks/>
            </p:cNvSpPr>
            <p:nvPr userDrawn="1"/>
          </p:nvSpPr>
          <p:spPr bwMode="auto">
            <a:xfrm>
              <a:off x="6137269" y="5708334"/>
              <a:ext cx="160614" cy="227736"/>
            </a:xfrm>
            <a:custGeom>
              <a:avLst/>
              <a:gdLst/>
              <a:ahLst/>
              <a:cxnLst>
                <a:cxn ang="0">
                  <a:pos x="74" y="79"/>
                </a:cxn>
                <a:cxn ang="0">
                  <a:pos x="47" y="44"/>
                </a:cxn>
                <a:cxn ang="0">
                  <a:pos x="57" y="23"/>
                </a:cxn>
                <a:cxn ang="0">
                  <a:pos x="39" y="0"/>
                </a:cxn>
                <a:cxn ang="0">
                  <a:pos x="20" y="23"/>
                </a:cxn>
                <a:cxn ang="0">
                  <a:pos x="30" y="44"/>
                </a:cxn>
                <a:cxn ang="0">
                  <a:pos x="0" y="104"/>
                </a:cxn>
              </a:cxnLst>
              <a:rect l="0" t="0" r="r" b="b"/>
              <a:pathLst>
                <a:path w="74" h="104">
                  <a:moveTo>
                    <a:pt x="74" y="79"/>
                  </a:moveTo>
                  <a:cubicBezTo>
                    <a:pt x="71" y="62"/>
                    <a:pt x="62" y="49"/>
                    <a:pt x="47" y="44"/>
                  </a:cubicBezTo>
                  <a:cubicBezTo>
                    <a:pt x="52" y="40"/>
                    <a:pt x="57" y="31"/>
                    <a:pt x="57" y="23"/>
                  </a:cubicBezTo>
                  <a:cubicBezTo>
                    <a:pt x="57" y="10"/>
                    <a:pt x="49" y="0"/>
                    <a:pt x="39" y="0"/>
                  </a:cubicBezTo>
                  <a:cubicBezTo>
                    <a:pt x="28" y="0"/>
                    <a:pt x="20" y="10"/>
                    <a:pt x="20" y="23"/>
                  </a:cubicBezTo>
                  <a:cubicBezTo>
                    <a:pt x="20" y="31"/>
                    <a:pt x="26" y="40"/>
                    <a:pt x="30" y="44"/>
                  </a:cubicBezTo>
                  <a:cubicBezTo>
                    <a:pt x="8" y="51"/>
                    <a:pt x="0" y="75"/>
                    <a:pt x="0" y="104"/>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22"/>
            <p:cNvSpPr>
              <a:spLocks/>
            </p:cNvSpPr>
            <p:nvPr userDrawn="1"/>
          </p:nvSpPr>
          <p:spPr bwMode="auto">
            <a:xfrm>
              <a:off x="6185213" y="5944860"/>
              <a:ext cx="73515" cy="800"/>
            </a:xfrm>
            <a:custGeom>
              <a:avLst/>
              <a:gdLst/>
              <a:ahLst/>
              <a:cxnLst>
                <a:cxn ang="0">
                  <a:pos x="34" y="0"/>
                </a:cxn>
                <a:cxn ang="0">
                  <a:pos x="0" y="0"/>
                </a:cxn>
              </a:cxnLst>
              <a:rect l="0" t="0" r="r" b="b"/>
              <a:pathLst>
                <a:path w="34">
                  <a:moveTo>
                    <a:pt x="34" y="0"/>
                  </a:moveTo>
                  <a:cubicBezTo>
                    <a:pt x="24" y="0"/>
                    <a:pt x="11" y="0"/>
                    <a:pt x="0"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23"/>
            <p:cNvSpPr>
              <a:spLocks/>
            </p:cNvSpPr>
            <p:nvPr userDrawn="1"/>
          </p:nvSpPr>
          <p:spPr bwMode="auto">
            <a:xfrm>
              <a:off x="6367404" y="5767466"/>
              <a:ext cx="165409" cy="280476"/>
            </a:xfrm>
            <a:custGeom>
              <a:avLst/>
              <a:gdLst/>
              <a:ahLst/>
              <a:cxnLst>
                <a:cxn ang="0">
                  <a:pos x="0" y="67"/>
                </a:cxn>
                <a:cxn ang="0">
                  <a:pos x="21" y="52"/>
                </a:cxn>
                <a:cxn ang="0">
                  <a:pos x="9" y="27"/>
                </a:cxn>
                <a:cxn ang="0">
                  <a:pos x="31" y="0"/>
                </a:cxn>
                <a:cxn ang="0">
                  <a:pos x="54" y="27"/>
                </a:cxn>
                <a:cxn ang="0">
                  <a:pos x="41" y="52"/>
                </a:cxn>
                <a:cxn ang="0">
                  <a:pos x="76" y="122"/>
                </a:cxn>
                <a:cxn ang="0">
                  <a:pos x="11" y="126"/>
                </a:cxn>
              </a:cxnLst>
              <a:rect l="0" t="0" r="r" b="b"/>
              <a:pathLst>
                <a:path w="76" h="128">
                  <a:moveTo>
                    <a:pt x="0" y="67"/>
                  </a:moveTo>
                  <a:cubicBezTo>
                    <a:pt x="5" y="59"/>
                    <a:pt x="12" y="54"/>
                    <a:pt x="21" y="52"/>
                  </a:cubicBezTo>
                  <a:cubicBezTo>
                    <a:pt x="16" y="46"/>
                    <a:pt x="9" y="36"/>
                    <a:pt x="9" y="27"/>
                  </a:cubicBezTo>
                  <a:cubicBezTo>
                    <a:pt x="9" y="11"/>
                    <a:pt x="19" y="0"/>
                    <a:pt x="31" y="0"/>
                  </a:cubicBezTo>
                  <a:cubicBezTo>
                    <a:pt x="44" y="0"/>
                    <a:pt x="54" y="11"/>
                    <a:pt x="54" y="27"/>
                  </a:cubicBezTo>
                  <a:cubicBezTo>
                    <a:pt x="54" y="36"/>
                    <a:pt x="47" y="46"/>
                    <a:pt x="41" y="52"/>
                  </a:cubicBezTo>
                  <a:cubicBezTo>
                    <a:pt x="67" y="59"/>
                    <a:pt x="76" y="88"/>
                    <a:pt x="76" y="122"/>
                  </a:cubicBezTo>
                  <a:cubicBezTo>
                    <a:pt x="76" y="126"/>
                    <a:pt x="37" y="128"/>
                    <a:pt x="11" y="12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77" name="Group 76"/>
            <p:cNvGrpSpPr/>
            <p:nvPr userDrawn="1"/>
          </p:nvGrpSpPr>
          <p:grpSpPr>
            <a:xfrm>
              <a:off x="6200395" y="5879336"/>
              <a:ext cx="234931" cy="292862"/>
              <a:chOff x="6200395" y="5879336"/>
              <a:chExt cx="234931" cy="292862"/>
            </a:xfrm>
          </p:grpSpPr>
          <p:sp>
            <p:nvSpPr>
              <p:cNvPr id="24" name="Freeform 24"/>
              <p:cNvSpPr>
                <a:spLocks/>
              </p:cNvSpPr>
              <p:nvPr userDrawn="1"/>
            </p:nvSpPr>
            <p:spPr bwMode="auto">
              <a:xfrm>
                <a:off x="6258729" y="5880934"/>
                <a:ext cx="39155" cy="63926"/>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Freeform 25"/>
              <p:cNvSpPr>
                <a:spLocks/>
              </p:cNvSpPr>
              <p:nvPr userDrawn="1"/>
            </p:nvSpPr>
            <p:spPr bwMode="auto">
              <a:xfrm>
                <a:off x="6200395" y="5944860"/>
                <a:ext cx="91094" cy="22733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26"/>
              <p:cNvSpPr>
                <a:spLocks/>
              </p:cNvSpPr>
              <p:nvPr userDrawn="1"/>
            </p:nvSpPr>
            <p:spPr bwMode="auto">
              <a:xfrm>
                <a:off x="6391376" y="6043146"/>
                <a:ext cx="43950" cy="120661"/>
              </a:xfrm>
              <a:custGeom>
                <a:avLst/>
                <a:gdLst/>
                <a:ahLst/>
                <a:cxnLst>
                  <a:cxn ang="0">
                    <a:pos x="0" y="0"/>
                  </a:cxn>
                  <a:cxn ang="0">
                    <a:pos x="20" y="55"/>
                  </a:cxn>
                </a:cxnLst>
                <a:rect l="0" t="0" r="r" b="b"/>
                <a:pathLst>
                  <a:path w="20" h="55">
                    <a:moveTo>
                      <a:pt x="0" y="0"/>
                    </a:moveTo>
                    <a:cubicBezTo>
                      <a:pt x="12" y="13"/>
                      <a:pt x="18" y="32"/>
                      <a:pt x="20" y="5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Freeform 27"/>
              <p:cNvSpPr>
                <a:spLocks/>
              </p:cNvSpPr>
              <p:nvPr userDrawn="1"/>
            </p:nvSpPr>
            <p:spPr bwMode="auto">
              <a:xfrm>
                <a:off x="6297884" y="5879336"/>
                <a:ext cx="69519" cy="35160"/>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28"/>
              <p:cNvSpPr>
                <a:spLocks/>
              </p:cNvSpPr>
              <p:nvPr userDrawn="1"/>
            </p:nvSpPr>
            <p:spPr bwMode="auto">
              <a:xfrm>
                <a:off x="6343430" y="5914495"/>
                <a:ext cx="47944" cy="128651"/>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sp>
        <p:nvSpPr>
          <p:cNvPr id="30" name="Line 65"/>
          <p:cNvSpPr>
            <a:spLocks noChangeShapeType="1"/>
          </p:cNvSpPr>
          <p:nvPr userDrawn="1"/>
        </p:nvSpPr>
        <p:spPr bwMode="auto">
          <a:xfrm>
            <a:off x="7962901" y="6011923"/>
            <a:ext cx="279400"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Line 66"/>
          <p:cNvSpPr>
            <a:spLocks noChangeShapeType="1"/>
          </p:cNvSpPr>
          <p:nvPr userDrawn="1"/>
        </p:nvSpPr>
        <p:spPr bwMode="auto">
          <a:xfrm>
            <a:off x="6721075" y="6086534"/>
            <a:ext cx="327426"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86" name="Group 85"/>
          <p:cNvGrpSpPr/>
          <p:nvPr userDrawn="1"/>
        </p:nvGrpSpPr>
        <p:grpSpPr>
          <a:xfrm>
            <a:off x="7043322" y="5790325"/>
            <a:ext cx="447482" cy="451477"/>
            <a:chOff x="6773882" y="5879779"/>
            <a:chExt cx="447482" cy="451477"/>
          </a:xfrm>
        </p:grpSpPr>
        <p:sp>
          <p:nvSpPr>
            <p:cNvPr id="33" name="Freeform 56"/>
            <p:cNvSpPr>
              <a:spLocks/>
            </p:cNvSpPr>
            <p:nvPr userDrawn="1"/>
          </p:nvSpPr>
          <p:spPr bwMode="auto">
            <a:xfrm>
              <a:off x="6773882" y="5960486"/>
              <a:ext cx="51940" cy="208559"/>
            </a:xfrm>
            <a:custGeom>
              <a:avLst/>
              <a:gdLst/>
              <a:ahLst/>
              <a:cxnLst>
                <a:cxn ang="0">
                  <a:pos x="24" y="0"/>
                </a:cxn>
                <a:cxn ang="0">
                  <a:pos x="0" y="66"/>
                </a:cxn>
                <a:cxn ang="0">
                  <a:pos x="4" y="95"/>
                </a:cxn>
              </a:cxnLst>
              <a:rect l="0" t="0" r="r" b="b"/>
              <a:pathLst>
                <a:path w="24" h="95">
                  <a:moveTo>
                    <a:pt x="24" y="0"/>
                  </a:moveTo>
                  <a:cubicBezTo>
                    <a:pt x="9" y="18"/>
                    <a:pt x="0" y="41"/>
                    <a:pt x="0" y="66"/>
                  </a:cubicBezTo>
                  <a:cubicBezTo>
                    <a:pt x="0" y="76"/>
                    <a:pt x="1" y="86"/>
                    <a:pt x="4" y="9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57"/>
            <p:cNvSpPr>
              <a:spLocks/>
            </p:cNvSpPr>
            <p:nvPr userDrawn="1"/>
          </p:nvSpPr>
          <p:spPr bwMode="auto">
            <a:xfrm>
              <a:off x="6825821" y="5879779"/>
              <a:ext cx="343602" cy="80707"/>
            </a:xfrm>
            <a:custGeom>
              <a:avLst/>
              <a:gdLst/>
              <a:ahLst/>
              <a:cxnLst>
                <a:cxn ang="0">
                  <a:pos x="0" y="37"/>
                </a:cxn>
                <a:cxn ang="0">
                  <a:pos x="79" y="0"/>
                </a:cxn>
                <a:cxn ang="0">
                  <a:pos x="158" y="37"/>
                </a:cxn>
              </a:cxnLst>
              <a:rect l="0" t="0" r="r" b="b"/>
              <a:pathLst>
                <a:path w="158" h="37">
                  <a:moveTo>
                    <a:pt x="0" y="37"/>
                  </a:moveTo>
                  <a:cubicBezTo>
                    <a:pt x="19" y="15"/>
                    <a:pt x="47" y="0"/>
                    <a:pt x="79" y="0"/>
                  </a:cubicBezTo>
                  <a:cubicBezTo>
                    <a:pt x="111" y="0"/>
                    <a:pt x="139" y="15"/>
                    <a:pt x="158" y="37"/>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Freeform 58"/>
            <p:cNvSpPr>
              <a:spLocks/>
            </p:cNvSpPr>
            <p:nvPr userDrawn="1"/>
          </p:nvSpPr>
          <p:spPr bwMode="auto">
            <a:xfrm>
              <a:off x="6825821" y="5960486"/>
              <a:ext cx="343602" cy="39954"/>
            </a:xfrm>
            <a:custGeom>
              <a:avLst/>
              <a:gdLst/>
              <a:ahLst/>
              <a:cxnLst>
                <a:cxn ang="0">
                  <a:pos x="0" y="0"/>
                </a:cxn>
                <a:cxn ang="0">
                  <a:pos x="79" y="18"/>
                </a:cxn>
                <a:cxn ang="0">
                  <a:pos x="115" y="15"/>
                </a:cxn>
                <a:cxn ang="0">
                  <a:pos x="137" y="9"/>
                </a:cxn>
                <a:cxn ang="0">
                  <a:pos x="158" y="0"/>
                </a:cxn>
              </a:cxnLst>
              <a:rect l="0" t="0" r="r" b="b"/>
              <a:pathLst>
                <a:path w="158" h="18">
                  <a:moveTo>
                    <a:pt x="0" y="0"/>
                  </a:moveTo>
                  <a:cubicBezTo>
                    <a:pt x="19" y="11"/>
                    <a:pt x="47" y="18"/>
                    <a:pt x="79" y="18"/>
                  </a:cubicBezTo>
                  <a:cubicBezTo>
                    <a:pt x="91" y="18"/>
                    <a:pt x="103" y="17"/>
                    <a:pt x="115" y="15"/>
                  </a:cubicBezTo>
                  <a:cubicBezTo>
                    <a:pt x="137" y="9"/>
                    <a:pt x="137" y="9"/>
                    <a:pt x="137" y="9"/>
                  </a:cubicBezTo>
                  <a:cubicBezTo>
                    <a:pt x="145" y="7"/>
                    <a:pt x="151" y="4"/>
                    <a:pt x="15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59"/>
            <p:cNvSpPr>
              <a:spLocks/>
            </p:cNvSpPr>
            <p:nvPr userDrawn="1"/>
          </p:nvSpPr>
          <p:spPr bwMode="auto">
            <a:xfrm>
              <a:off x="6825821" y="6210595"/>
              <a:ext cx="343602" cy="39954"/>
            </a:xfrm>
            <a:custGeom>
              <a:avLst/>
              <a:gdLst/>
              <a:ahLst/>
              <a:cxnLst>
                <a:cxn ang="0">
                  <a:pos x="158" y="18"/>
                </a:cxn>
                <a:cxn ang="0">
                  <a:pos x="79" y="0"/>
                </a:cxn>
                <a:cxn ang="0">
                  <a:pos x="0" y="18"/>
                </a:cxn>
              </a:cxnLst>
              <a:rect l="0" t="0" r="r" b="b"/>
              <a:pathLst>
                <a:path w="158" h="18">
                  <a:moveTo>
                    <a:pt x="158" y="18"/>
                  </a:moveTo>
                  <a:cubicBezTo>
                    <a:pt x="139" y="7"/>
                    <a:pt x="111" y="0"/>
                    <a:pt x="79" y="0"/>
                  </a:cubicBezTo>
                  <a:cubicBezTo>
                    <a:pt x="47" y="0"/>
                    <a:pt x="19" y="7"/>
                    <a:pt x="0" y="18"/>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Line 61"/>
            <p:cNvSpPr>
              <a:spLocks noChangeShapeType="1"/>
            </p:cNvSpPr>
            <p:nvPr userDrawn="1"/>
          </p:nvSpPr>
          <p:spPr bwMode="auto">
            <a:xfrm>
              <a:off x="7082325" y="6105917"/>
              <a:ext cx="139039" cy="800"/>
            </a:xfrm>
            <a:prstGeom prst="line">
              <a:avLst/>
            </a:prstGeom>
            <a:noFill/>
            <a:ln w="19050" cap="flat">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55"/>
            <p:cNvSpPr>
              <a:spLocks/>
            </p:cNvSpPr>
            <p:nvPr userDrawn="1"/>
          </p:nvSpPr>
          <p:spPr bwMode="auto">
            <a:xfrm>
              <a:off x="6825821" y="5960486"/>
              <a:ext cx="395543" cy="370770"/>
            </a:xfrm>
            <a:custGeom>
              <a:avLst/>
              <a:gdLst/>
              <a:ahLst/>
              <a:cxnLst>
                <a:cxn ang="0">
                  <a:pos x="0" y="133"/>
                </a:cxn>
                <a:cxn ang="0">
                  <a:pos x="79" y="169"/>
                </a:cxn>
                <a:cxn ang="0">
                  <a:pos x="182" y="66"/>
                </a:cxn>
                <a:cxn ang="0">
                  <a:pos x="158" y="0"/>
                </a:cxn>
              </a:cxnLst>
              <a:rect l="0" t="0" r="r" b="b"/>
              <a:pathLst>
                <a:path w="182" h="169">
                  <a:moveTo>
                    <a:pt x="0" y="133"/>
                  </a:moveTo>
                  <a:cubicBezTo>
                    <a:pt x="19" y="155"/>
                    <a:pt x="47" y="169"/>
                    <a:pt x="79" y="169"/>
                  </a:cubicBezTo>
                  <a:cubicBezTo>
                    <a:pt x="136" y="169"/>
                    <a:pt x="182" y="123"/>
                    <a:pt x="182" y="66"/>
                  </a:cubicBezTo>
                  <a:cubicBezTo>
                    <a:pt x="182" y="41"/>
                    <a:pt x="173" y="18"/>
                    <a:pt x="15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Freeform 60"/>
            <p:cNvSpPr>
              <a:spLocks/>
            </p:cNvSpPr>
            <p:nvPr userDrawn="1"/>
          </p:nvSpPr>
          <p:spPr bwMode="auto">
            <a:xfrm>
              <a:off x="6875364" y="5879779"/>
              <a:ext cx="243718" cy="451477"/>
            </a:xfrm>
            <a:custGeom>
              <a:avLst/>
              <a:gdLst/>
              <a:ahLst/>
              <a:cxnLst>
                <a:cxn ang="0">
                  <a:pos x="4" y="66"/>
                </a:cxn>
                <a:cxn ang="0">
                  <a:pos x="56" y="0"/>
                </a:cxn>
                <a:cxn ang="0">
                  <a:pos x="99" y="38"/>
                </a:cxn>
                <a:cxn ang="0">
                  <a:pos x="107" y="60"/>
                </a:cxn>
                <a:cxn ang="0">
                  <a:pos x="112" y="103"/>
                </a:cxn>
                <a:cxn ang="0">
                  <a:pos x="56" y="206"/>
                </a:cxn>
                <a:cxn ang="0">
                  <a:pos x="0" y="103"/>
                </a:cxn>
                <a:cxn ang="0">
                  <a:pos x="1" y="91"/>
                </a:cxn>
                <a:cxn ang="0">
                  <a:pos x="4" y="66"/>
                </a:cxn>
              </a:cxnLst>
              <a:rect l="0" t="0" r="r" b="b"/>
              <a:pathLst>
                <a:path w="112" h="206">
                  <a:moveTo>
                    <a:pt x="4" y="66"/>
                  </a:moveTo>
                  <a:cubicBezTo>
                    <a:pt x="11" y="27"/>
                    <a:pt x="32" y="0"/>
                    <a:pt x="56" y="0"/>
                  </a:cubicBezTo>
                  <a:cubicBezTo>
                    <a:pt x="73" y="0"/>
                    <a:pt x="89" y="15"/>
                    <a:pt x="99" y="38"/>
                  </a:cubicBezTo>
                  <a:cubicBezTo>
                    <a:pt x="107" y="60"/>
                    <a:pt x="107" y="60"/>
                    <a:pt x="107" y="60"/>
                  </a:cubicBezTo>
                  <a:cubicBezTo>
                    <a:pt x="110" y="73"/>
                    <a:pt x="112" y="87"/>
                    <a:pt x="112" y="103"/>
                  </a:cubicBezTo>
                  <a:cubicBezTo>
                    <a:pt x="112" y="160"/>
                    <a:pt x="87" y="206"/>
                    <a:pt x="56" y="206"/>
                  </a:cubicBezTo>
                  <a:cubicBezTo>
                    <a:pt x="25" y="206"/>
                    <a:pt x="0" y="160"/>
                    <a:pt x="0" y="103"/>
                  </a:cubicBezTo>
                  <a:cubicBezTo>
                    <a:pt x="0" y="99"/>
                    <a:pt x="0" y="95"/>
                    <a:pt x="1" y="91"/>
                  </a:cubicBezTo>
                  <a:lnTo>
                    <a:pt x="4" y="66"/>
                  </a:lnTo>
                  <a:close/>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Line 64"/>
            <p:cNvSpPr>
              <a:spLocks noChangeShapeType="1"/>
            </p:cNvSpPr>
            <p:nvPr userDrawn="1"/>
          </p:nvSpPr>
          <p:spPr bwMode="auto">
            <a:xfrm flipV="1">
              <a:off x="6997622" y="5879779"/>
              <a:ext cx="800" cy="451477"/>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Freeform 63"/>
            <p:cNvSpPr>
              <a:spLocks/>
            </p:cNvSpPr>
            <p:nvPr userDrawn="1"/>
          </p:nvSpPr>
          <p:spPr bwMode="auto">
            <a:xfrm>
              <a:off x="6774787" y="6105914"/>
              <a:ext cx="308469" cy="800"/>
            </a:xfrm>
            <a:custGeom>
              <a:avLst/>
              <a:gdLst/>
              <a:ahLst/>
              <a:cxnLst>
                <a:cxn ang="0">
                  <a:pos x="0" y="0"/>
                </a:cxn>
                <a:cxn ang="0">
                  <a:pos x="326" y="0"/>
                </a:cxn>
                <a:cxn ang="0">
                  <a:pos x="386" y="0"/>
                </a:cxn>
              </a:cxnLst>
              <a:rect l="0" t="0" r="r" b="b"/>
              <a:pathLst>
                <a:path w="386">
                  <a:moveTo>
                    <a:pt x="0" y="0"/>
                  </a:moveTo>
                  <a:lnTo>
                    <a:pt x="326" y="0"/>
                  </a:lnTo>
                  <a:lnTo>
                    <a:pt x="386" y="0"/>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71" name="Line 65"/>
          <p:cNvSpPr>
            <a:spLocks noChangeShapeType="1"/>
          </p:cNvSpPr>
          <p:nvPr userDrawn="1"/>
        </p:nvSpPr>
        <p:spPr bwMode="auto">
          <a:xfrm>
            <a:off x="7483475" y="6014305"/>
            <a:ext cx="224632"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120" name="Group 119"/>
          <p:cNvGrpSpPr/>
          <p:nvPr userDrawn="1"/>
        </p:nvGrpSpPr>
        <p:grpSpPr>
          <a:xfrm>
            <a:off x="7703025" y="5555114"/>
            <a:ext cx="271804" cy="453811"/>
            <a:chOff x="7764121" y="5644568"/>
            <a:chExt cx="271804" cy="453811"/>
          </a:xfrm>
        </p:grpSpPr>
        <p:sp>
          <p:nvSpPr>
            <p:cNvPr id="73" name="Freeform 72"/>
            <p:cNvSpPr/>
            <p:nvPr userDrawn="1"/>
          </p:nvSpPr>
          <p:spPr>
            <a:xfrm>
              <a:off x="7764121" y="5644568"/>
              <a:ext cx="271804" cy="171034"/>
            </a:xfrm>
            <a:custGeom>
              <a:avLst/>
              <a:gdLst>
                <a:gd name="connsiteX0" fmla="*/ 844550 w 844550"/>
                <a:gd name="connsiteY0" fmla="*/ 234950 h 425450"/>
                <a:gd name="connsiteX1" fmla="*/ 457200 w 844550"/>
                <a:gd name="connsiteY1" fmla="*/ 425450 h 425450"/>
                <a:gd name="connsiteX2" fmla="*/ 0 w 844550"/>
                <a:gd name="connsiteY2" fmla="*/ 222250 h 425450"/>
                <a:gd name="connsiteX3" fmla="*/ 463550 w 844550"/>
                <a:gd name="connsiteY3" fmla="*/ 0 h 425450"/>
                <a:gd name="connsiteX4" fmla="*/ 844550 w 844550"/>
                <a:gd name="connsiteY4" fmla="*/ 234950 h 425450"/>
                <a:gd name="connsiteX0" fmla="*/ 844550 w 935990"/>
                <a:gd name="connsiteY0" fmla="*/ 234950 h 425450"/>
                <a:gd name="connsiteX1" fmla="*/ 457200 w 935990"/>
                <a:gd name="connsiteY1" fmla="*/ 425450 h 425450"/>
                <a:gd name="connsiteX2" fmla="*/ 0 w 935990"/>
                <a:gd name="connsiteY2" fmla="*/ 222250 h 425450"/>
                <a:gd name="connsiteX3" fmla="*/ 463550 w 935990"/>
                <a:gd name="connsiteY3" fmla="*/ 0 h 425450"/>
                <a:gd name="connsiteX4" fmla="*/ 935990 w 935990"/>
                <a:gd name="connsiteY4" fmla="*/ 326390 h 425450"/>
                <a:gd name="connsiteX0" fmla="*/ 844550 w 885983"/>
                <a:gd name="connsiteY0" fmla="*/ 234950 h 425450"/>
                <a:gd name="connsiteX1" fmla="*/ 457200 w 885983"/>
                <a:gd name="connsiteY1" fmla="*/ 425450 h 425450"/>
                <a:gd name="connsiteX2" fmla="*/ 0 w 885983"/>
                <a:gd name="connsiteY2" fmla="*/ 222250 h 425450"/>
                <a:gd name="connsiteX3" fmla="*/ 463550 w 885983"/>
                <a:gd name="connsiteY3" fmla="*/ 0 h 425450"/>
                <a:gd name="connsiteX4" fmla="*/ 885983 w 885983"/>
                <a:gd name="connsiteY4" fmla="*/ 207327 h 425450"/>
                <a:gd name="connsiteX0" fmla="*/ 844550 w 883602"/>
                <a:gd name="connsiteY0" fmla="*/ 234950 h 595471"/>
                <a:gd name="connsiteX1" fmla="*/ 457200 w 883602"/>
                <a:gd name="connsiteY1" fmla="*/ 425450 h 595471"/>
                <a:gd name="connsiteX2" fmla="*/ 0 w 883602"/>
                <a:gd name="connsiteY2" fmla="*/ 222250 h 595471"/>
                <a:gd name="connsiteX3" fmla="*/ 463550 w 883602"/>
                <a:gd name="connsiteY3" fmla="*/ 0 h 595471"/>
                <a:gd name="connsiteX4" fmla="*/ 883602 w 883602"/>
                <a:gd name="connsiteY4"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6310" h="595471">
                  <a:moveTo>
                    <a:pt x="844550" y="234950"/>
                  </a:moveTo>
                  <a:lnTo>
                    <a:pt x="457200" y="425450"/>
                  </a:lnTo>
                  <a:lnTo>
                    <a:pt x="0" y="222250"/>
                  </a:lnTo>
                  <a:lnTo>
                    <a:pt x="463550" y="0"/>
                  </a:lnTo>
                  <a:cubicBezTo>
                    <a:pt x="634604" y="85858"/>
                    <a:pt x="696755" y="119037"/>
                    <a:pt x="876301" y="206375"/>
                  </a:cubicBezTo>
                  <a:cubicBezTo>
                    <a:pt x="946310" y="305620"/>
                    <a:pt x="859763" y="554831"/>
                    <a:pt x="883602" y="595471"/>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nvGrpSpPr>
            <p:cNvPr id="88" name="Group 87"/>
            <p:cNvGrpSpPr/>
            <p:nvPr userDrawn="1"/>
          </p:nvGrpSpPr>
          <p:grpSpPr>
            <a:xfrm>
              <a:off x="7809723" y="5732772"/>
              <a:ext cx="165741" cy="79861"/>
              <a:chOff x="8343123" y="5780395"/>
              <a:chExt cx="165741" cy="65418"/>
            </a:xfrm>
          </p:grpSpPr>
          <p:sp>
            <p:nvSpPr>
              <p:cNvPr id="74" name="Freeform 73"/>
              <p:cNvSpPr/>
              <p:nvPr userDrawn="1"/>
            </p:nvSpPr>
            <p:spPr>
              <a:xfrm>
                <a:off x="8343123"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75" name="Freeform 74"/>
              <p:cNvSpPr/>
              <p:nvPr userDrawn="1"/>
            </p:nvSpPr>
            <p:spPr>
              <a:xfrm flipH="1">
                <a:off x="8477178"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79" name="Freeform 24"/>
            <p:cNvSpPr>
              <a:spLocks/>
            </p:cNvSpPr>
            <p:nvPr userDrawn="1"/>
          </p:nvSpPr>
          <p:spPr bwMode="auto">
            <a:xfrm>
              <a:off x="7833906" y="5791369"/>
              <a:ext cx="41272" cy="67382"/>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25"/>
            <p:cNvSpPr>
              <a:spLocks/>
            </p:cNvSpPr>
            <p:nvPr userDrawn="1"/>
          </p:nvSpPr>
          <p:spPr bwMode="auto">
            <a:xfrm>
              <a:off x="7772419" y="5858751"/>
              <a:ext cx="96018" cy="23962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26"/>
            <p:cNvSpPr>
              <a:spLocks/>
            </p:cNvSpPr>
            <p:nvPr userDrawn="1"/>
          </p:nvSpPr>
          <p:spPr bwMode="auto">
            <a:xfrm>
              <a:off x="7973724" y="5962350"/>
              <a:ext cx="46326" cy="129575"/>
            </a:xfrm>
            <a:custGeom>
              <a:avLst/>
              <a:gdLst>
                <a:gd name="connsiteX0" fmla="*/ 0 w 10514"/>
                <a:gd name="connsiteY0" fmla="*/ 0 h 11311"/>
                <a:gd name="connsiteX1" fmla="*/ 10514 w 10514"/>
                <a:gd name="connsiteY1" fmla="*/ 11311 h 11311"/>
                <a:gd name="connsiteX0" fmla="*/ 0 w 10000"/>
                <a:gd name="connsiteY0" fmla="*/ 0 h 10188"/>
                <a:gd name="connsiteX1" fmla="*/ 10000 w 10000"/>
                <a:gd name="connsiteY1" fmla="*/ 10188 h 10188"/>
              </a:gdLst>
              <a:ahLst/>
              <a:cxnLst>
                <a:cxn ang="0">
                  <a:pos x="connsiteX0" y="connsiteY0"/>
                </a:cxn>
                <a:cxn ang="0">
                  <a:pos x="connsiteX1" y="connsiteY1"/>
                </a:cxn>
              </a:cxnLst>
              <a:rect l="l" t="t" r="r" b="b"/>
              <a:pathLst>
                <a:path w="10000" h="10188">
                  <a:moveTo>
                    <a:pt x="0" y="0"/>
                  </a:moveTo>
                  <a:cubicBezTo>
                    <a:pt x="6000" y="2364"/>
                    <a:pt x="9000" y="6006"/>
                    <a:pt x="10000" y="10188"/>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Freeform 27"/>
            <p:cNvSpPr>
              <a:spLocks/>
            </p:cNvSpPr>
            <p:nvPr userDrawn="1"/>
          </p:nvSpPr>
          <p:spPr bwMode="auto">
            <a:xfrm>
              <a:off x="7875178" y="5789685"/>
              <a:ext cx="73277" cy="37061"/>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28"/>
            <p:cNvSpPr>
              <a:spLocks/>
            </p:cNvSpPr>
            <p:nvPr userDrawn="1"/>
          </p:nvSpPr>
          <p:spPr bwMode="auto">
            <a:xfrm>
              <a:off x="7923186" y="5826745"/>
              <a:ext cx="50536" cy="135606"/>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89" name="Line 65"/>
          <p:cNvSpPr>
            <a:spLocks noChangeShapeType="1"/>
          </p:cNvSpPr>
          <p:nvPr userDrawn="1"/>
        </p:nvSpPr>
        <p:spPr bwMode="auto">
          <a:xfrm>
            <a:off x="8840788" y="6064311"/>
            <a:ext cx="303211"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93"/>
          <p:cNvSpPr/>
          <p:nvPr userDrawn="1"/>
        </p:nvSpPr>
        <p:spPr>
          <a:xfrm flipH="1" flipV="1">
            <a:off x="438359" y="4465476"/>
            <a:ext cx="6039907" cy="1664602"/>
          </a:xfrm>
          <a:custGeom>
            <a:avLst/>
            <a:gdLst>
              <a:gd name="connsiteX0" fmla="*/ 8521700 w 8521700"/>
              <a:gd name="connsiteY0" fmla="*/ 3124200 h 4356100"/>
              <a:gd name="connsiteX1" fmla="*/ 8521700 w 8521700"/>
              <a:gd name="connsiteY1" fmla="*/ 203200 h 4356100"/>
              <a:gd name="connsiteX2" fmla="*/ 8318500 w 8521700"/>
              <a:gd name="connsiteY2" fmla="*/ 0 h 4356100"/>
              <a:gd name="connsiteX3" fmla="*/ 228600 w 8521700"/>
              <a:gd name="connsiteY3" fmla="*/ 0 h 4356100"/>
              <a:gd name="connsiteX4" fmla="*/ 0 w 8521700"/>
              <a:gd name="connsiteY4" fmla="*/ 215900 h 4356100"/>
              <a:gd name="connsiteX5" fmla="*/ 0 w 8521700"/>
              <a:gd name="connsiteY5" fmla="*/ 4356100 h 4356100"/>
              <a:gd name="connsiteX6" fmla="*/ 6578600 w 8521700"/>
              <a:gd name="connsiteY6" fmla="*/ 4318000 h 4356100"/>
              <a:gd name="connsiteX0" fmla="*/ 8532812 w 8532812"/>
              <a:gd name="connsiteY0" fmla="*/ 3124200 h 4318000"/>
              <a:gd name="connsiteX1" fmla="*/ 8532812 w 8532812"/>
              <a:gd name="connsiteY1" fmla="*/ 203200 h 4318000"/>
              <a:gd name="connsiteX2" fmla="*/ 8329612 w 8532812"/>
              <a:gd name="connsiteY2" fmla="*/ 0 h 4318000"/>
              <a:gd name="connsiteX3" fmla="*/ 239712 w 8532812"/>
              <a:gd name="connsiteY3" fmla="*/ 0 h 4318000"/>
              <a:gd name="connsiteX4" fmla="*/ 11112 w 8532812"/>
              <a:gd name="connsiteY4" fmla="*/ 215900 h 4318000"/>
              <a:gd name="connsiteX5" fmla="*/ 0 w 8532812"/>
              <a:gd name="connsiteY5" fmla="*/ 4318000 h 4318000"/>
              <a:gd name="connsiteX6" fmla="*/ 6589712 w 8532812"/>
              <a:gd name="connsiteY6" fmla="*/ 4318000 h 4318000"/>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43819"/>
              <a:gd name="connsiteY0" fmla="*/ 3141768 h 4335568"/>
              <a:gd name="connsiteX1" fmla="*/ 8532812 w 8543819"/>
              <a:gd name="connsiteY1" fmla="*/ 220768 h 4335568"/>
              <a:gd name="connsiteX2" fmla="*/ 8329612 w 8543819"/>
              <a:gd name="connsiteY2" fmla="*/ 17568 h 4335568"/>
              <a:gd name="connsiteX3" fmla="*/ 239712 w 8543819"/>
              <a:gd name="connsiteY3" fmla="*/ 17568 h 4335568"/>
              <a:gd name="connsiteX4" fmla="*/ 11112 w 8543819"/>
              <a:gd name="connsiteY4" fmla="*/ 233468 h 4335568"/>
              <a:gd name="connsiteX5" fmla="*/ 0 w 8543819"/>
              <a:gd name="connsiteY5" fmla="*/ 4335568 h 4335568"/>
              <a:gd name="connsiteX6" fmla="*/ 6589712 w 8543819"/>
              <a:gd name="connsiteY6" fmla="*/ 4335568 h 4335568"/>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77580 w 8588587"/>
              <a:gd name="connsiteY0" fmla="*/ 3174259 h 4368059"/>
              <a:gd name="connsiteX1" fmla="*/ 8577580 w 8588587"/>
              <a:gd name="connsiteY1" fmla="*/ 253259 h 4368059"/>
              <a:gd name="connsiteX2" fmla="*/ 8374380 w 8588587"/>
              <a:gd name="connsiteY2" fmla="*/ 50059 h 4368059"/>
              <a:gd name="connsiteX3" fmla="*/ 284480 w 8588587"/>
              <a:gd name="connsiteY3" fmla="*/ 50059 h 4368059"/>
              <a:gd name="connsiteX4" fmla="*/ 44768 w 8588587"/>
              <a:gd name="connsiteY4" fmla="*/ 308822 h 4368059"/>
              <a:gd name="connsiteX5" fmla="*/ 44768 w 8588587"/>
              <a:gd name="connsiteY5" fmla="*/ 4368059 h 4368059"/>
              <a:gd name="connsiteX6" fmla="*/ 6634480 w 8588587"/>
              <a:gd name="connsiteY6" fmla="*/ 4368059 h 4368059"/>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58534 h 4358534"/>
              <a:gd name="connsiteX6" fmla="*/ 6610668 w 8564775"/>
              <a:gd name="connsiteY6"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6610668 w 8564775"/>
              <a:gd name="connsiteY7"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78106 w 8564775"/>
              <a:gd name="connsiteY7" fmla="*/ 4356948 h 4358534"/>
              <a:gd name="connsiteX8" fmla="*/ 6610668 w 8564775"/>
              <a:gd name="connsiteY8"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78106 w 8564775"/>
              <a:gd name="connsiteY6" fmla="*/ 4356948 h 4358534"/>
              <a:gd name="connsiteX7" fmla="*/ 6610668 w 8564775"/>
              <a:gd name="connsiteY7" fmla="*/ 4358534 h 4358534"/>
              <a:gd name="connsiteX0" fmla="*/ 8553768 w 8564775"/>
              <a:gd name="connsiteY0" fmla="*/ 3164734 h 4389492"/>
              <a:gd name="connsiteX1" fmla="*/ 8553768 w 8564775"/>
              <a:gd name="connsiteY1" fmla="*/ 243734 h 4389492"/>
              <a:gd name="connsiteX2" fmla="*/ 8350568 w 8564775"/>
              <a:gd name="connsiteY2" fmla="*/ 40534 h 4389492"/>
              <a:gd name="connsiteX3" fmla="*/ 260668 w 8564775"/>
              <a:gd name="connsiteY3" fmla="*/ 40534 h 4389492"/>
              <a:gd name="connsiteX4" fmla="*/ 20956 w 8564775"/>
              <a:gd name="connsiteY4" fmla="*/ 299297 h 4389492"/>
              <a:gd name="connsiteX5" fmla="*/ 20956 w 8564775"/>
              <a:gd name="connsiteY5" fmla="*/ 4302179 h 4389492"/>
              <a:gd name="connsiteX6" fmla="*/ 78106 w 8564775"/>
              <a:gd name="connsiteY6" fmla="*/ 4356948 h 4389492"/>
              <a:gd name="connsiteX7" fmla="*/ 6610668 w 8564775"/>
              <a:gd name="connsiteY7" fmla="*/ 4358534 h 4389492"/>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256935 h 4358534"/>
              <a:gd name="connsiteX6" fmla="*/ 78106 w 8564775"/>
              <a:gd name="connsiteY6" fmla="*/ 4356948 h 4358534"/>
              <a:gd name="connsiteX7" fmla="*/ 6610668 w 8564775"/>
              <a:gd name="connsiteY7" fmla="*/ 4358534 h 4358534"/>
              <a:gd name="connsiteX0" fmla="*/ 8553768 w 8564775"/>
              <a:gd name="connsiteY0" fmla="*/ 3164734 h 4358535"/>
              <a:gd name="connsiteX1" fmla="*/ 8553768 w 8564775"/>
              <a:gd name="connsiteY1" fmla="*/ 243734 h 4358535"/>
              <a:gd name="connsiteX2" fmla="*/ 8350568 w 8564775"/>
              <a:gd name="connsiteY2" fmla="*/ 40534 h 4358535"/>
              <a:gd name="connsiteX3" fmla="*/ 260668 w 8564775"/>
              <a:gd name="connsiteY3" fmla="*/ 40534 h 4358535"/>
              <a:gd name="connsiteX4" fmla="*/ 20956 w 8564775"/>
              <a:gd name="connsiteY4" fmla="*/ 299297 h 4358535"/>
              <a:gd name="connsiteX5" fmla="*/ 20956 w 8564775"/>
              <a:gd name="connsiteY5" fmla="*/ 4256935 h 4358535"/>
              <a:gd name="connsiteX6" fmla="*/ 113825 w 8564775"/>
              <a:gd name="connsiteY6" fmla="*/ 4358535 h 4358535"/>
              <a:gd name="connsiteX7" fmla="*/ 6610668 w 8564775"/>
              <a:gd name="connsiteY7" fmla="*/ 4358534 h 4358535"/>
              <a:gd name="connsiteX0" fmla="*/ 8553768 w 8564775"/>
              <a:gd name="connsiteY0" fmla="*/ 3164734 h 4367267"/>
              <a:gd name="connsiteX1" fmla="*/ 8553768 w 8564775"/>
              <a:gd name="connsiteY1" fmla="*/ 243734 h 4367267"/>
              <a:gd name="connsiteX2" fmla="*/ 8350568 w 8564775"/>
              <a:gd name="connsiteY2" fmla="*/ 40534 h 4367267"/>
              <a:gd name="connsiteX3" fmla="*/ 260668 w 8564775"/>
              <a:gd name="connsiteY3" fmla="*/ 40534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164734 h 4367267"/>
              <a:gd name="connsiteX1" fmla="*/ 8553768 w 8564775"/>
              <a:gd name="connsiteY1" fmla="*/ 243734 h 4367267"/>
              <a:gd name="connsiteX2" fmla="*/ 8350568 w 8564775"/>
              <a:gd name="connsiteY2" fmla="*/ 40534 h 4367267"/>
              <a:gd name="connsiteX3" fmla="*/ 167799 w 8564775"/>
              <a:gd name="connsiteY3" fmla="*/ 43710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309991 h 4512524"/>
              <a:gd name="connsiteX1" fmla="*/ 8553768 w 8564775"/>
              <a:gd name="connsiteY1" fmla="*/ 388991 h 4512524"/>
              <a:gd name="connsiteX2" fmla="*/ 8350568 w 8564775"/>
              <a:gd name="connsiteY2" fmla="*/ 185791 h 4512524"/>
              <a:gd name="connsiteX3" fmla="*/ 167799 w 8564775"/>
              <a:gd name="connsiteY3" fmla="*/ 188967 h 4512524"/>
              <a:gd name="connsiteX4" fmla="*/ 20956 w 8564775"/>
              <a:gd name="connsiteY4" fmla="*/ 299297 h 4512524"/>
              <a:gd name="connsiteX5" fmla="*/ 20956 w 8564775"/>
              <a:gd name="connsiteY5" fmla="*/ 4402192 h 4512524"/>
              <a:gd name="connsiteX6" fmla="*/ 113825 w 8564775"/>
              <a:gd name="connsiteY6" fmla="*/ 4503792 h 4512524"/>
              <a:gd name="connsiteX7" fmla="*/ 6610668 w 8564775"/>
              <a:gd name="connsiteY7" fmla="*/ 4503791 h 4512524"/>
              <a:gd name="connsiteX0" fmla="*/ 8553768 w 8564775"/>
              <a:gd name="connsiteY0" fmla="*/ 3343329 h 4545862"/>
              <a:gd name="connsiteX1" fmla="*/ 8553768 w 8564775"/>
              <a:gd name="connsiteY1" fmla="*/ 422329 h 4545862"/>
              <a:gd name="connsiteX2" fmla="*/ 8350568 w 8564775"/>
              <a:gd name="connsiteY2" fmla="*/ 219129 h 4545862"/>
              <a:gd name="connsiteX3" fmla="*/ 167799 w 8564775"/>
              <a:gd name="connsiteY3" fmla="*/ 222305 h 4545862"/>
              <a:gd name="connsiteX4" fmla="*/ 20956 w 8564775"/>
              <a:gd name="connsiteY4" fmla="*/ 299297 h 4545862"/>
              <a:gd name="connsiteX5" fmla="*/ 20956 w 8564775"/>
              <a:gd name="connsiteY5" fmla="*/ 4435530 h 4545862"/>
              <a:gd name="connsiteX6" fmla="*/ 113825 w 8564775"/>
              <a:gd name="connsiteY6" fmla="*/ 4537130 h 4545862"/>
              <a:gd name="connsiteX7" fmla="*/ 6610668 w 8564775"/>
              <a:gd name="connsiteY7" fmla="*/ 4537129 h 4545862"/>
              <a:gd name="connsiteX0" fmla="*/ 8545037 w 8556044"/>
              <a:gd name="connsiteY0" fmla="*/ 3152829 h 4355362"/>
              <a:gd name="connsiteX1" fmla="*/ 8545037 w 8556044"/>
              <a:gd name="connsiteY1" fmla="*/ 231829 h 4355362"/>
              <a:gd name="connsiteX2" fmla="*/ 8341837 w 8556044"/>
              <a:gd name="connsiteY2" fmla="*/ 28629 h 4355362"/>
              <a:gd name="connsiteX3" fmla="*/ 159068 w 8556044"/>
              <a:gd name="connsiteY3" fmla="*/ 31805 h 4355362"/>
              <a:gd name="connsiteX4" fmla="*/ 12225 w 8556044"/>
              <a:gd name="connsiteY4" fmla="*/ 108797 h 4355362"/>
              <a:gd name="connsiteX5" fmla="*/ 12225 w 8556044"/>
              <a:gd name="connsiteY5" fmla="*/ 4245030 h 4355362"/>
              <a:gd name="connsiteX6" fmla="*/ 105094 w 8556044"/>
              <a:gd name="connsiteY6" fmla="*/ 4346630 h 4355362"/>
              <a:gd name="connsiteX7" fmla="*/ 6601937 w 8556044"/>
              <a:gd name="connsiteY7" fmla="*/ 4346629 h 4355362"/>
              <a:gd name="connsiteX0" fmla="*/ 8590280 w 8601287"/>
              <a:gd name="connsiteY0" fmla="*/ 3152829 h 4355362"/>
              <a:gd name="connsiteX1" fmla="*/ 8590280 w 8601287"/>
              <a:gd name="connsiteY1" fmla="*/ 231829 h 4355362"/>
              <a:gd name="connsiteX2" fmla="*/ 8387080 w 8601287"/>
              <a:gd name="connsiteY2" fmla="*/ 28629 h 4355362"/>
              <a:gd name="connsiteX3" fmla="*/ 159068 w 8601287"/>
              <a:gd name="connsiteY3" fmla="*/ 31805 h 4355362"/>
              <a:gd name="connsiteX4" fmla="*/ 57468 w 8601287"/>
              <a:gd name="connsiteY4" fmla="*/ 108797 h 4355362"/>
              <a:gd name="connsiteX5" fmla="*/ 57468 w 8601287"/>
              <a:gd name="connsiteY5" fmla="*/ 4245030 h 4355362"/>
              <a:gd name="connsiteX6" fmla="*/ 150337 w 8601287"/>
              <a:gd name="connsiteY6" fmla="*/ 4346630 h 4355362"/>
              <a:gd name="connsiteX7" fmla="*/ 6647180 w 8601287"/>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41768 h 4344301"/>
              <a:gd name="connsiteX1" fmla="*/ 8537575 w 8548582"/>
              <a:gd name="connsiteY1" fmla="*/ 220768 h 4344301"/>
              <a:gd name="connsiteX2" fmla="*/ 8334375 w 8548582"/>
              <a:gd name="connsiteY2" fmla="*/ 17568 h 4344301"/>
              <a:gd name="connsiteX3" fmla="*/ 106363 w 8548582"/>
              <a:gd name="connsiteY3" fmla="*/ 20744 h 4344301"/>
              <a:gd name="connsiteX4" fmla="*/ 4762 w 8548582"/>
              <a:gd name="connsiteY4" fmla="*/ 109642 h 4344301"/>
              <a:gd name="connsiteX5" fmla="*/ 4763 w 8548582"/>
              <a:gd name="connsiteY5" fmla="*/ 4233969 h 4344301"/>
              <a:gd name="connsiteX6" fmla="*/ 97632 w 8548582"/>
              <a:gd name="connsiteY6" fmla="*/ 4335569 h 4344301"/>
              <a:gd name="connsiteX7" fmla="*/ 6594475 w 8548582"/>
              <a:gd name="connsiteY7" fmla="*/ 4335568 h 4344301"/>
              <a:gd name="connsiteX0" fmla="*/ 8539482 w 8550489"/>
              <a:gd name="connsiteY0" fmla="*/ 3154417 h 4356950"/>
              <a:gd name="connsiteX1" fmla="*/ 8539482 w 8550489"/>
              <a:gd name="connsiteY1" fmla="*/ 233417 h 4356950"/>
              <a:gd name="connsiteX2" fmla="*/ 8336282 w 8550489"/>
              <a:gd name="connsiteY2" fmla="*/ 30217 h 4356950"/>
              <a:gd name="connsiteX3" fmla="*/ 108270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9230 h 4361763"/>
              <a:gd name="connsiteX1" fmla="*/ 8539482 w 8550489"/>
              <a:gd name="connsiteY1" fmla="*/ 238230 h 4361763"/>
              <a:gd name="connsiteX2" fmla="*/ 8336282 w 8550489"/>
              <a:gd name="connsiteY2" fmla="*/ 35030 h 4361763"/>
              <a:gd name="connsiteX3" fmla="*/ 103508 w 8550489"/>
              <a:gd name="connsiteY3" fmla="*/ 38206 h 4361763"/>
              <a:gd name="connsiteX4" fmla="*/ 6669 w 8550489"/>
              <a:gd name="connsiteY4" fmla="*/ 127104 h 4361763"/>
              <a:gd name="connsiteX5" fmla="*/ 6670 w 8550489"/>
              <a:gd name="connsiteY5" fmla="*/ 4251431 h 4361763"/>
              <a:gd name="connsiteX6" fmla="*/ 99539 w 8550489"/>
              <a:gd name="connsiteY6" fmla="*/ 4353031 h 4361763"/>
              <a:gd name="connsiteX7" fmla="*/ 6596382 w 8550489"/>
              <a:gd name="connsiteY7" fmla="*/ 4353030 h 4361763"/>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1 w 8550488"/>
              <a:gd name="connsiteY0" fmla="*/ 3142511 h 4345044"/>
              <a:gd name="connsiteX1" fmla="*/ 8539481 w 8550488"/>
              <a:gd name="connsiteY1" fmla="*/ 221511 h 4345044"/>
              <a:gd name="connsiteX2" fmla="*/ 8336281 w 8550488"/>
              <a:gd name="connsiteY2" fmla="*/ 18311 h 4345044"/>
              <a:gd name="connsiteX3" fmla="*/ 103507 w 8550488"/>
              <a:gd name="connsiteY3" fmla="*/ 21487 h 4345044"/>
              <a:gd name="connsiteX4" fmla="*/ 6669 w 8550488"/>
              <a:gd name="connsiteY4" fmla="*/ 122291 h 4345044"/>
              <a:gd name="connsiteX5" fmla="*/ 6669 w 8550488"/>
              <a:gd name="connsiteY5" fmla="*/ 4234712 h 4345044"/>
              <a:gd name="connsiteX6" fmla="*/ 99538 w 8550488"/>
              <a:gd name="connsiteY6" fmla="*/ 4336312 h 4345044"/>
              <a:gd name="connsiteX7" fmla="*/ 6596381 w 8550488"/>
              <a:gd name="connsiteY7" fmla="*/ 4336311 h 4345044"/>
              <a:gd name="connsiteX0" fmla="*/ 8539481 w 8550487"/>
              <a:gd name="connsiteY0" fmla="*/ 3246543 h 4449076"/>
              <a:gd name="connsiteX1" fmla="*/ 8539480 w 8550487"/>
              <a:gd name="connsiteY1" fmla="*/ 220768 h 4449076"/>
              <a:gd name="connsiteX2" fmla="*/ 8336281 w 8550487"/>
              <a:gd name="connsiteY2" fmla="*/ 122343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97847"/>
              <a:gd name="connsiteY0" fmla="*/ 3246543 h 4449076"/>
              <a:gd name="connsiteX1" fmla="*/ 8539480 w 8597847"/>
              <a:gd name="connsiteY1" fmla="*/ 220768 h 4449076"/>
              <a:gd name="connsiteX2" fmla="*/ 8438674 w 8597847"/>
              <a:gd name="connsiteY2" fmla="*/ 125519 h 4449076"/>
              <a:gd name="connsiteX3" fmla="*/ 103507 w 8597847"/>
              <a:gd name="connsiteY3" fmla="*/ 125519 h 4449076"/>
              <a:gd name="connsiteX4" fmla="*/ 6669 w 8597847"/>
              <a:gd name="connsiteY4" fmla="*/ 226323 h 4449076"/>
              <a:gd name="connsiteX5" fmla="*/ 6669 w 8597847"/>
              <a:gd name="connsiteY5" fmla="*/ 4338744 h 4449076"/>
              <a:gd name="connsiteX6" fmla="*/ 99538 w 8597847"/>
              <a:gd name="connsiteY6" fmla="*/ 4440344 h 4449076"/>
              <a:gd name="connsiteX7" fmla="*/ 6596381 w 8597847"/>
              <a:gd name="connsiteY7" fmla="*/ 4440343 h 4449076"/>
              <a:gd name="connsiteX0" fmla="*/ 8539481 w 8550487"/>
              <a:gd name="connsiteY0" fmla="*/ 3246543 h 4449076"/>
              <a:gd name="connsiteX1" fmla="*/ 8539480 w 8550487"/>
              <a:gd name="connsiteY1" fmla="*/ 220768 h 4449076"/>
              <a:gd name="connsiteX2" fmla="*/ 8438674 w 8550487"/>
              <a:gd name="connsiteY2" fmla="*/ 125519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56837"/>
              <a:gd name="connsiteY0" fmla="*/ 3151293 h 4353826"/>
              <a:gd name="connsiteX1" fmla="*/ 8539480 w 8556837"/>
              <a:gd name="connsiteY1" fmla="*/ 125518 h 4353826"/>
              <a:gd name="connsiteX2" fmla="*/ 8438674 w 8556837"/>
              <a:gd name="connsiteY2" fmla="*/ 30269 h 4353826"/>
              <a:gd name="connsiteX3" fmla="*/ 103507 w 8556837"/>
              <a:gd name="connsiteY3" fmla="*/ 30269 h 4353826"/>
              <a:gd name="connsiteX4" fmla="*/ 6669 w 8556837"/>
              <a:gd name="connsiteY4" fmla="*/ 131073 h 4353826"/>
              <a:gd name="connsiteX5" fmla="*/ 6669 w 8556837"/>
              <a:gd name="connsiteY5" fmla="*/ 4243494 h 4353826"/>
              <a:gd name="connsiteX6" fmla="*/ 99538 w 8556837"/>
              <a:gd name="connsiteY6" fmla="*/ 4345094 h 4353826"/>
              <a:gd name="connsiteX7" fmla="*/ 6596381 w 8556837"/>
              <a:gd name="connsiteY7" fmla="*/ 4345093 h 4353826"/>
              <a:gd name="connsiteX0" fmla="*/ 8539481 w 8539481"/>
              <a:gd name="connsiteY0" fmla="*/ 3142511 h 4345044"/>
              <a:gd name="connsiteX1" fmla="*/ 8539480 w 8539481"/>
              <a:gd name="connsiteY1" fmla="*/ 116736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49428"/>
              <a:gd name="connsiteY0" fmla="*/ 3142511 h 4345044"/>
              <a:gd name="connsiteX1" fmla="*/ 8539481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49428"/>
              <a:gd name="connsiteY0" fmla="*/ 3142511 h 4345044"/>
              <a:gd name="connsiteX1" fmla="*/ 8539480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39481"/>
              <a:gd name="connsiteY0" fmla="*/ 3142511 h 4345044"/>
              <a:gd name="connsiteX1" fmla="*/ 8539480 w 8539481"/>
              <a:gd name="connsiteY1" fmla="*/ 131023 h 4345044"/>
              <a:gd name="connsiteX2" fmla="*/ 8422005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0 w 8539481"/>
              <a:gd name="connsiteY1" fmla="*/ 131023 h 4345044"/>
              <a:gd name="connsiteX2" fmla="*/ 8410099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62407 h 4364940"/>
              <a:gd name="connsiteX1" fmla="*/ 8539481 w 8539481"/>
              <a:gd name="connsiteY1" fmla="*/ 122344 h 4364940"/>
              <a:gd name="connsiteX2" fmla="*/ 8410099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46253"/>
              <a:gd name="connsiteY0" fmla="*/ 3162407 h 4364940"/>
              <a:gd name="connsiteX1" fmla="*/ 8539481 w 8546253"/>
              <a:gd name="connsiteY1" fmla="*/ 122344 h 4364940"/>
              <a:gd name="connsiteX2" fmla="*/ 8410099 w 8546253"/>
              <a:gd name="connsiteY2" fmla="*/ 41383 h 4364940"/>
              <a:gd name="connsiteX3" fmla="*/ 103507 w 8546253"/>
              <a:gd name="connsiteY3" fmla="*/ 41383 h 4364940"/>
              <a:gd name="connsiteX4" fmla="*/ 6669 w 8546253"/>
              <a:gd name="connsiteY4" fmla="*/ 142187 h 4364940"/>
              <a:gd name="connsiteX5" fmla="*/ 6669 w 8546253"/>
              <a:gd name="connsiteY5" fmla="*/ 4254608 h 4364940"/>
              <a:gd name="connsiteX6" fmla="*/ 99538 w 8546253"/>
              <a:gd name="connsiteY6" fmla="*/ 4356208 h 4364940"/>
              <a:gd name="connsiteX7" fmla="*/ 6596381 w 8546253"/>
              <a:gd name="connsiteY7" fmla="*/ 4356207 h 4364940"/>
              <a:gd name="connsiteX0" fmla="*/ 8539481 w 8559747"/>
              <a:gd name="connsiteY0" fmla="*/ 3162407 h 4364940"/>
              <a:gd name="connsiteX1" fmla="*/ 8539481 w 8559747"/>
              <a:gd name="connsiteY1" fmla="*/ 122344 h 4364940"/>
              <a:gd name="connsiteX2" fmla="*/ 8410099 w 8559747"/>
              <a:gd name="connsiteY2" fmla="*/ 41383 h 4364940"/>
              <a:gd name="connsiteX3" fmla="*/ 103507 w 8559747"/>
              <a:gd name="connsiteY3" fmla="*/ 41383 h 4364940"/>
              <a:gd name="connsiteX4" fmla="*/ 6669 w 8559747"/>
              <a:gd name="connsiteY4" fmla="*/ 142187 h 4364940"/>
              <a:gd name="connsiteX5" fmla="*/ 6669 w 8559747"/>
              <a:gd name="connsiteY5" fmla="*/ 4254608 h 4364940"/>
              <a:gd name="connsiteX6" fmla="*/ 99538 w 8559747"/>
              <a:gd name="connsiteY6" fmla="*/ 4356208 h 4364940"/>
              <a:gd name="connsiteX7" fmla="*/ 6596381 w 8559747"/>
              <a:gd name="connsiteY7" fmla="*/ 4356207 h 4364940"/>
              <a:gd name="connsiteX0" fmla="*/ 8539481 w 8582766"/>
              <a:gd name="connsiteY0" fmla="*/ 3162407 h 4364940"/>
              <a:gd name="connsiteX1" fmla="*/ 8539481 w 8582766"/>
              <a:gd name="connsiteY1" fmla="*/ 122344 h 4364940"/>
              <a:gd name="connsiteX2" fmla="*/ 8410099 w 8582766"/>
              <a:gd name="connsiteY2" fmla="*/ 41383 h 4364940"/>
              <a:gd name="connsiteX3" fmla="*/ 103507 w 8582766"/>
              <a:gd name="connsiteY3" fmla="*/ 41383 h 4364940"/>
              <a:gd name="connsiteX4" fmla="*/ 6669 w 8582766"/>
              <a:gd name="connsiteY4" fmla="*/ 142187 h 4364940"/>
              <a:gd name="connsiteX5" fmla="*/ 6669 w 8582766"/>
              <a:gd name="connsiteY5" fmla="*/ 4254608 h 4364940"/>
              <a:gd name="connsiteX6" fmla="*/ 99538 w 8582766"/>
              <a:gd name="connsiteY6" fmla="*/ 4356208 h 4364940"/>
              <a:gd name="connsiteX7" fmla="*/ 6596381 w 8582766"/>
              <a:gd name="connsiteY7" fmla="*/ 4356207 h 4364940"/>
              <a:gd name="connsiteX0" fmla="*/ 8539481 w 8628010"/>
              <a:gd name="connsiteY0" fmla="*/ 3162407 h 4364940"/>
              <a:gd name="connsiteX1" fmla="*/ 8539481 w 8628010"/>
              <a:gd name="connsiteY1" fmla="*/ 122344 h 4364940"/>
              <a:gd name="connsiteX2" fmla="*/ 8455343 w 8628010"/>
              <a:gd name="connsiteY2" fmla="*/ 41383 h 4364940"/>
              <a:gd name="connsiteX3" fmla="*/ 103507 w 8628010"/>
              <a:gd name="connsiteY3" fmla="*/ 41383 h 4364940"/>
              <a:gd name="connsiteX4" fmla="*/ 6669 w 8628010"/>
              <a:gd name="connsiteY4" fmla="*/ 142187 h 4364940"/>
              <a:gd name="connsiteX5" fmla="*/ 6669 w 8628010"/>
              <a:gd name="connsiteY5" fmla="*/ 4254608 h 4364940"/>
              <a:gd name="connsiteX6" fmla="*/ 99538 w 8628010"/>
              <a:gd name="connsiteY6" fmla="*/ 4356208 h 4364940"/>
              <a:gd name="connsiteX7" fmla="*/ 6596381 w 8628010"/>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42511 h 4345044"/>
              <a:gd name="connsiteX1" fmla="*/ 8539481 w 8539481"/>
              <a:gd name="connsiteY1" fmla="*/ 102448 h 4345044"/>
              <a:gd name="connsiteX2" fmla="*/ 8455343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42656 w 8542656"/>
              <a:gd name="connsiteY0" fmla="*/ 558061 h 4345044"/>
              <a:gd name="connsiteX1" fmla="*/ 8539481 w 8542656"/>
              <a:gd name="connsiteY1" fmla="*/ 102448 h 4345044"/>
              <a:gd name="connsiteX2" fmla="*/ 8455343 w 8542656"/>
              <a:gd name="connsiteY2" fmla="*/ 21487 h 4345044"/>
              <a:gd name="connsiteX3" fmla="*/ 103507 w 8542656"/>
              <a:gd name="connsiteY3" fmla="*/ 21487 h 4345044"/>
              <a:gd name="connsiteX4" fmla="*/ 6669 w 8542656"/>
              <a:gd name="connsiteY4" fmla="*/ 122291 h 4345044"/>
              <a:gd name="connsiteX5" fmla="*/ 6669 w 8542656"/>
              <a:gd name="connsiteY5" fmla="*/ 4234712 h 4345044"/>
              <a:gd name="connsiteX6" fmla="*/ 99538 w 8542656"/>
              <a:gd name="connsiteY6" fmla="*/ 4336312 h 4345044"/>
              <a:gd name="connsiteX7" fmla="*/ 6596381 w 8542656"/>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7" fmla="*/ 6596381 w 8542655"/>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0" fmla="*/ 8542655 w 8542655"/>
              <a:gd name="connsiteY0" fmla="*/ 881912 h 4234712"/>
              <a:gd name="connsiteX1" fmla="*/ 8539481 w 8542655"/>
              <a:gd name="connsiteY1" fmla="*/ 102448 h 4234712"/>
              <a:gd name="connsiteX2" fmla="*/ 8455343 w 8542655"/>
              <a:gd name="connsiteY2" fmla="*/ 21487 h 4234712"/>
              <a:gd name="connsiteX3" fmla="*/ 103507 w 8542655"/>
              <a:gd name="connsiteY3" fmla="*/ 21487 h 4234712"/>
              <a:gd name="connsiteX4" fmla="*/ 6669 w 8542655"/>
              <a:gd name="connsiteY4" fmla="*/ 122291 h 4234712"/>
              <a:gd name="connsiteX5" fmla="*/ 6669 w 8542655"/>
              <a:gd name="connsiteY5" fmla="*/ 4234712 h 4234712"/>
              <a:gd name="connsiteX0" fmla="*/ 8542655 w 8542655"/>
              <a:gd name="connsiteY0" fmla="*/ 881912 h 881912"/>
              <a:gd name="connsiteX1" fmla="*/ 8539481 w 8542655"/>
              <a:gd name="connsiteY1" fmla="*/ 102448 h 881912"/>
              <a:gd name="connsiteX2" fmla="*/ 8455343 w 8542655"/>
              <a:gd name="connsiteY2" fmla="*/ 21487 h 881912"/>
              <a:gd name="connsiteX3" fmla="*/ 103507 w 8542655"/>
              <a:gd name="connsiteY3" fmla="*/ 21487 h 881912"/>
              <a:gd name="connsiteX4" fmla="*/ 6669 w 8542655"/>
              <a:gd name="connsiteY4" fmla="*/ 122291 h 881912"/>
              <a:gd name="connsiteX0" fmla="*/ 8439148 w 8439148"/>
              <a:gd name="connsiteY0" fmla="*/ 870852 h 870852"/>
              <a:gd name="connsiteX1" fmla="*/ 8435974 w 8439148"/>
              <a:gd name="connsiteY1" fmla="*/ 91388 h 870852"/>
              <a:gd name="connsiteX2" fmla="*/ 8351836 w 8439148"/>
              <a:gd name="connsiteY2" fmla="*/ 10427 h 870852"/>
              <a:gd name="connsiteX3" fmla="*/ 0 w 8439148"/>
              <a:gd name="connsiteY3" fmla="*/ 10427 h 870852"/>
              <a:gd name="connsiteX0" fmla="*/ 5356223 w 5356223"/>
              <a:gd name="connsiteY0" fmla="*/ 870852 h 870852"/>
              <a:gd name="connsiteX1" fmla="*/ 5353049 w 5356223"/>
              <a:gd name="connsiteY1" fmla="*/ 91388 h 870852"/>
              <a:gd name="connsiteX2" fmla="*/ 5268911 w 5356223"/>
              <a:gd name="connsiteY2" fmla="*/ 10427 h 870852"/>
              <a:gd name="connsiteX3" fmla="*/ 0 w 5356223"/>
              <a:gd name="connsiteY3" fmla="*/ 17515 h 870852"/>
              <a:gd name="connsiteX0" fmla="*/ 6042023 w 6042023"/>
              <a:gd name="connsiteY0" fmla="*/ 870852 h 870852"/>
              <a:gd name="connsiteX1" fmla="*/ 6038849 w 6042023"/>
              <a:gd name="connsiteY1" fmla="*/ 91388 h 870852"/>
              <a:gd name="connsiteX2" fmla="*/ 5954711 w 6042023"/>
              <a:gd name="connsiteY2" fmla="*/ 10427 h 870852"/>
              <a:gd name="connsiteX3" fmla="*/ 0 w 6042023"/>
              <a:gd name="connsiteY3" fmla="*/ 17515 h 870852"/>
              <a:gd name="connsiteX0" fmla="*/ 6042023 w 6042023"/>
              <a:gd name="connsiteY0" fmla="*/ 870852 h 870852"/>
              <a:gd name="connsiteX1" fmla="*/ 6038849 w 6042023"/>
              <a:gd name="connsiteY1" fmla="*/ 91388 h 870852"/>
              <a:gd name="connsiteX2" fmla="*/ 5954711 w 6042023"/>
              <a:gd name="connsiteY2" fmla="*/ 17515 h 870852"/>
              <a:gd name="connsiteX3" fmla="*/ 0 w 6042023"/>
              <a:gd name="connsiteY3" fmla="*/ 17515 h 870852"/>
              <a:gd name="connsiteX0" fmla="*/ 603217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 name="connsiteX0" fmla="*/ 603852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Lst>
            <a:ahLst/>
            <a:cxnLst>
              <a:cxn ang="0">
                <a:pos x="connsiteX0" y="connsiteY0"/>
              </a:cxn>
              <a:cxn ang="0">
                <a:pos x="connsiteX1" y="connsiteY1"/>
              </a:cxn>
              <a:cxn ang="0">
                <a:pos x="connsiteX2" y="connsiteY2"/>
              </a:cxn>
              <a:cxn ang="0">
                <a:pos x="connsiteX3" y="connsiteY3"/>
              </a:cxn>
            </a:cxnLst>
            <a:rect l="l" t="t" r="r" b="b"/>
            <a:pathLst>
              <a:path w="6039907" h="1664602">
                <a:moveTo>
                  <a:pt x="6038528" y="1664602"/>
                </a:moveTo>
                <a:cubicBezTo>
                  <a:pt x="6037470" y="1512731"/>
                  <a:pt x="6039907" y="243259"/>
                  <a:pt x="6038849" y="91388"/>
                </a:cubicBezTo>
                <a:cubicBezTo>
                  <a:pt x="6034775" y="0"/>
                  <a:pt x="5986091" y="23970"/>
                  <a:pt x="5954711" y="17515"/>
                </a:cubicBezTo>
                <a:lnTo>
                  <a:pt x="0" y="17515"/>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rgbClr val="000000"/>
              </a:solidFill>
              <a:latin typeface="Arial" charset="0"/>
              <a:ea typeface="ＭＳ Ｐゴシック" pitchFamily="34" charset="-128"/>
              <a:cs typeface="+mn-cs"/>
            </a:endParaRPr>
          </a:p>
        </p:txBody>
      </p:sp>
      <p:grpSp>
        <p:nvGrpSpPr>
          <p:cNvPr id="119" name="Group 118"/>
          <p:cNvGrpSpPr/>
          <p:nvPr userDrawn="1"/>
        </p:nvGrpSpPr>
        <p:grpSpPr>
          <a:xfrm>
            <a:off x="8187050" y="5695937"/>
            <a:ext cx="651247" cy="411523"/>
            <a:chOff x="7715563" y="5785391"/>
            <a:chExt cx="651247" cy="411523"/>
          </a:xfrm>
        </p:grpSpPr>
        <p:sp>
          <p:nvSpPr>
            <p:cNvPr id="29" name="Freeform 29"/>
            <p:cNvSpPr>
              <a:spLocks/>
            </p:cNvSpPr>
            <p:nvPr userDrawn="1"/>
          </p:nvSpPr>
          <p:spPr bwMode="auto">
            <a:xfrm>
              <a:off x="7715563" y="5785391"/>
              <a:ext cx="651247" cy="411523"/>
            </a:xfrm>
            <a:custGeom>
              <a:avLst/>
              <a:gdLst/>
              <a:ahLst/>
              <a:cxnLst>
                <a:cxn ang="0">
                  <a:pos x="300" y="168"/>
                </a:cxn>
                <a:cxn ang="0">
                  <a:pos x="280" y="188"/>
                </a:cxn>
                <a:cxn ang="0">
                  <a:pos x="20" y="188"/>
                </a:cxn>
                <a:cxn ang="0">
                  <a:pos x="0" y="168"/>
                </a:cxn>
                <a:cxn ang="0">
                  <a:pos x="273" y="168"/>
                </a:cxn>
                <a:cxn ang="0">
                  <a:pos x="273" y="0"/>
                </a:cxn>
                <a:cxn ang="0">
                  <a:pos x="27" y="0"/>
                </a:cxn>
                <a:cxn ang="0">
                  <a:pos x="27" y="145"/>
                </a:cxn>
              </a:cxnLst>
              <a:rect l="0" t="0" r="r" b="b"/>
              <a:pathLst>
                <a:path w="300" h="188">
                  <a:moveTo>
                    <a:pt x="300" y="168"/>
                  </a:moveTo>
                  <a:cubicBezTo>
                    <a:pt x="300" y="179"/>
                    <a:pt x="291" y="188"/>
                    <a:pt x="280" y="188"/>
                  </a:cubicBezTo>
                  <a:cubicBezTo>
                    <a:pt x="20" y="188"/>
                    <a:pt x="20" y="188"/>
                    <a:pt x="20" y="188"/>
                  </a:cubicBezTo>
                  <a:cubicBezTo>
                    <a:pt x="9" y="188"/>
                    <a:pt x="0" y="179"/>
                    <a:pt x="0" y="168"/>
                  </a:cubicBezTo>
                  <a:cubicBezTo>
                    <a:pt x="273" y="168"/>
                    <a:pt x="273" y="168"/>
                    <a:pt x="273" y="168"/>
                  </a:cubicBezTo>
                  <a:cubicBezTo>
                    <a:pt x="273" y="0"/>
                    <a:pt x="273" y="0"/>
                    <a:pt x="273" y="0"/>
                  </a:cubicBezTo>
                  <a:cubicBezTo>
                    <a:pt x="27" y="0"/>
                    <a:pt x="27" y="0"/>
                    <a:pt x="27" y="0"/>
                  </a:cubicBezTo>
                  <a:cubicBezTo>
                    <a:pt x="27" y="145"/>
                    <a:pt x="27" y="145"/>
                    <a:pt x="27" y="14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117" name="Group 116"/>
            <p:cNvGrpSpPr/>
            <p:nvPr userDrawn="1"/>
          </p:nvGrpSpPr>
          <p:grpSpPr>
            <a:xfrm>
              <a:off x="7905159" y="5833696"/>
              <a:ext cx="272054" cy="272054"/>
              <a:chOff x="7192487" y="5529300"/>
              <a:chExt cx="482282" cy="482282"/>
            </a:xfrm>
          </p:grpSpPr>
          <p:sp>
            <p:nvSpPr>
              <p:cNvPr id="97" name="Donut 96"/>
              <p:cNvSpPr/>
              <p:nvPr userDrawn="1"/>
            </p:nvSpPr>
            <p:spPr>
              <a:xfrm>
                <a:off x="7192487" y="5529300"/>
                <a:ext cx="482282" cy="482282"/>
              </a:xfrm>
              <a:prstGeom prst="donut">
                <a:avLst>
                  <a:gd name="adj" fmla="val 28950"/>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rgbClr val="000000"/>
                  </a:solidFill>
                  <a:latin typeface="Arial" charset="0"/>
                  <a:ea typeface="ＭＳ Ｐゴシック" pitchFamily="34" charset="-128"/>
                  <a:cs typeface="+mn-cs"/>
                </a:endParaRPr>
              </a:p>
            </p:txBody>
          </p:sp>
          <p:cxnSp>
            <p:nvCxnSpPr>
              <p:cNvPr id="101" name="Straight Connector 100"/>
              <p:cNvCxnSpPr/>
              <p:nvPr userDrawn="1"/>
            </p:nvCxnSpPr>
            <p:spPr>
              <a:xfrm>
                <a:off x="7433628" y="5536407"/>
                <a:ext cx="0" cy="130969"/>
              </a:xfrm>
              <a:prstGeom prst="line">
                <a:avLst/>
              </a:prstGeom>
              <a:noFill/>
              <a:ln w="19050" cap="rnd">
                <a:solidFill>
                  <a:schemeClr val="tx1">
                    <a:lumMod val="50000"/>
                  </a:schemeClr>
                </a:solidFill>
                <a:prstDash val="solid"/>
                <a:round/>
                <a:headEnd/>
                <a:tailEnd/>
              </a:ln>
            </p:spPr>
          </p:cxnSp>
          <p:cxnSp>
            <p:nvCxnSpPr>
              <p:cNvPr id="103" name="Straight Connector 102"/>
              <p:cNvCxnSpPr/>
              <p:nvPr userDrawn="1"/>
            </p:nvCxnSpPr>
            <p:spPr>
              <a:xfrm>
                <a:off x="7495541" y="5854700"/>
                <a:ext cx="72072" cy="103188"/>
              </a:xfrm>
              <a:prstGeom prst="line">
                <a:avLst/>
              </a:prstGeom>
              <a:noFill/>
              <a:ln w="19050" cap="rnd">
                <a:solidFill>
                  <a:schemeClr val="tx1">
                    <a:lumMod val="50000"/>
                  </a:schemeClr>
                </a:solidFill>
                <a:prstDash val="solid"/>
                <a:round/>
                <a:headEnd/>
                <a:tailEnd/>
              </a:ln>
            </p:spPr>
          </p:cxnSp>
          <p:cxnSp>
            <p:nvCxnSpPr>
              <p:cNvPr id="106" name="Straight Connector 105"/>
              <p:cNvCxnSpPr/>
              <p:nvPr userDrawn="1"/>
            </p:nvCxnSpPr>
            <p:spPr>
              <a:xfrm flipH="1">
                <a:off x="7297897" y="5854700"/>
                <a:ext cx="72072" cy="103188"/>
              </a:xfrm>
              <a:prstGeom prst="line">
                <a:avLst/>
              </a:prstGeom>
              <a:noFill/>
              <a:ln w="19050" cap="rnd">
                <a:solidFill>
                  <a:schemeClr val="tx1">
                    <a:lumMod val="50000"/>
                  </a:schemeClr>
                </a:solidFill>
                <a:prstDash val="solid"/>
                <a:round/>
                <a:headEnd/>
                <a:tailEnd/>
              </a:ln>
            </p:spPr>
          </p:cxnSp>
          <p:cxnSp>
            <p:nvCxnSpPr>
              <p:cNvPr id="107" name="Straight Connector 106"/>
              <p:cNvCxnSpPr/>
              <p:nvPr userDrawn="1"/>
            </p:nvCxnSpPr>
            <p:spPr>
              <a:xfrm flipH="1" flipV="1">
                <a:off x="7205030" y="5691982"/>
                <a:ext cx="124458" cy="44449"/>
              </a:xfrm>
              <a:prstGeom prst="line">
                <a:avLst/>
              </a:prstGeom>
              <a:noFill/>
              <a:ln w="19050" cap="rnd">
                <a:solidFill>
                  <a:schemeClr val="tx1">
                    <a:lumMod val="50000"/>
                  </a:schemeClr>
                </a:solidFill>
                <a:prstDash val="solid"/>
                <a:round/>
                <a:headEnd/>
                <a:tailEnd/>
              </a:ln>
            </p:spPr>
          </p:cxnSp>
          <p:cxnSp>
            <p:nvCxnSpPr>
              <p:cNvPr id="116" name="Straight Connector 115"/>
              <p:cNvCxnSpPr/>
              <p:nvPr userDrawn="1"/>
            </p:nvCxnSpPr>
            <p:spPr>
              <a:xfrm flipV="1">
                <a:off x="7536022" y="5691982"/>
                <a:ext cx="124458" cy="44449"/>
              </a:xfrm>
              <a:prstGeom prst="line">
                <a:avLst/>
              </a:prstGeom>
              <a:noFill/>
              <a:ln w="19050" cap="rnd">
                <a:solidFill>
                  <a:schemeClr val="tx1">
                    <a:lumMod val="50000"/>
                  </a:schemeClr>
                </a:solidFill>
                <a:prstDash val="solid"/>
                <a:round/>
                <a:headEnd/>
                <a:tailEnd/>
              </a:ln>
            </p:spPr>
          </p:cxnSp>
        </p:grpSp>
      </p:grpSp>
      <p:pic>
        <p:nvPicPr>
          <p:cNvPr id="56" name="Picture 13" descr="Capgemini_logo_closing.jpg"/>
          <p:cNvPicPr>
            <a:picLocks noChangeAspect="1"/>
          </p:cNvPicPr>
          <p:nvPr userDrawn="1"/>
        </p:nvPicPr>
        <p:blipFill>
          <a:blip r:embed="rId8" cstate="print"/>
          <a:stretch>
            <a:fillRect/>
          </a:stretch>
        </p:blipFill>
        <p:spPr>
          <a:xfrm>
            <a:off x="304573" y="683783"/>
            <a:ext cx="2520000" cy="633044"/>
          </a:xfrm>
          <a:prstGeom prst="rect">
            <a:avLst/>
          </a:prstGeom>
        </p:spPr>
      </p:pic>
      <p:pic>
        <p:nvPicPr>
          <p:cNvPr id="57" name="Picture 2" descr="C:\Documents and Settings\sarumuga\Desktop\Subha\CG Univerity\CG Univerity Jobs\University_logo_Col.jpg"/>
          <p:cNvPicPr>
            <a:picLocks noChangeAspect="1" noChangeArrowheads="1"/>
          </p:cNvPicPr>
          <p:nvPr userDrawn="1"/>
        </p:nvPicPr>
        <p:blipFill>
          <a:blip r:embed="rId9" cstate="print"/>
          <a:srcRect l="10027" t="21415" r="9454" b="21009"/>
          <a:stretch>
            <a:fillRect/>
          </a:stretch>
        </p:blipFill>
        <p:spPr bwMode="auto">
          <a:xfrm>
            <a:off x="6356494" y="688081"/>
            <a:ext cx="2520000" cy="600646"/>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6866"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1"/>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1" name="Straight Connector 10"/>
          <p:cNvCxnSpPr/>
          <p:nvPr userDrawn="1"/>
        </p:nvCxnSpPr>
        <p:spPr>
          <a:xfrm>
            <a:off x="0" y="6369126"/>
            <a:ext cx="9144000" cy="0"/>
          </a:xfrm>
          <a:prstGeom prst="line">
            <a:avLst/>
          </a:prstGeom>
          <a:ln w="6350" cap="flat" cmpd="sng" algn="ctr">
            <a:solidFill>
              <a:schemeClr val="accent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7890"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2"/>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1" name="Straight Connector 10"/>
          <p:cNvCxnSpPr/>
          <p:nvPr userDrawn="1"/>
        </p:nvCxnSpPr>
        <p:spPr>
          <a:xfrm>
            <a:off x="0" y="6369126"/>
            <a:ext cx="9144000" cy="0"/>
          </a:xfrm>
          <a:prstGeom prst="line">
            <a:avLst/>
          </a:prstGeom>
          <a:ln w="6350" cap="flat" cmpd="sng" algn="ctr">
            <a:solidFill>
              <a:schemeClr val="accent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8914"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4"/>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3" name="Straight Connector 12"/>
          <p:cNvCxnSpPr/>
          <p:nvPr userDrawn="1"/>
        </p:nvCxnSpPr>
        <p:spPr>
          <a:xfrm>
            <a:off x="0" y="6369126"/>
            <a:ext cx="9144000" cy="0"/>
          </a:xfrm>
          <a:prstGeom prst="line">
            <a:avLst/>
          </a:prstGeom>
          <a:ln w="6350" cap="flat" cmpd="sng" algn="ctr">
            <a:solidFill>
              <a:schemeClr val="accent4"/>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9938"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5"/>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6" name="Straight Connector 15"/>
          <p:cNvCxnSpPr/>
          <p:nvPr userDrawn="1"/>
        </p:nvCxnSpPr>
        <p:spPr>
          <a:xfrm>
            <a:off x="0" y="6369126"/>
            <a:ext cx="9144000" cy="0"/>
          </a:xfrm>
          <a:prstGeom prst="line">
            <a:avLst/>
          </a:prstGeom>
          <a:ln w="6350" cap="flat" cmpd="sng" algn="ctr">
            <a:solidFill>
              <a:schemeClr val="accent5"/>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40962"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3"/>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9" name="Straight Connector 8"/>
          <p:cNvCxnSpPr/>
          <p:nvPr userDrawn="1"/>
        </p:nvCxnSpPr>
        <p:spPr>
          <a:xfrm>
            <a:off x="0" y="6369126"/>
            <a:ext cx="9144000" cy="0"/>
          </a:xfrm>
          <a:prstGeom prst="line">
            <a:avLst/>
          </a:prstGeom>
          <a:ln w="6350" cap="flat" cmpd="sng" algn="ctr">
            <a:solidFill>
              <a:schemeClr val="accent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Section Break 2">
    <p:spTree>
      <p:nvGrpSpPr>
        <p:cNvPr id="1" name=""/>
        <p:cNvGrpSpPr/>
        <p:nvPr/>
      </p:nvGrpSpPr>
      <p:grpSpPr>
        <a:xfrm>
          <a:off x="0" y="0"/>
          <a:ext cx="0" cy="0"/>
          <a:chOff x="0" y="0"/>
          <a:chExt cx="0" cy="0"/>
        </a:xfrm>
      </p:grpSpPr>
      <p:sp>
        <p:nvSpPr>
          <p:cNvPr id="6"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rgbClr val="01829B"/>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50178" name="think-cell Slide" r:id="rId5" imgW="360" imgH="360" progId="">
              <p:embed/>
            </p:oleObj>
          </a:graphicData>
        </a:graphic>
      </p:graphicFrame>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9" name="Straight Connector 8"/>
          <p:cNvCxnSpPr/>
          <p:nvPr userDrawn="1"/>
        </p:nvCxnSpPr>
        <p:spPr>
          <a:xfrm>
            <a:off x="0" y="6369126"/>
            <a:ext cx="9144000" cy="0"/>
          </a:xfrm>
          <a:prstGeom prst="line">
            <a:avLst/>
          </a:prstGeom>
          <a:ln w="6350" cap="flat" cmpd="sng" algn="ctr">
            <a:solidFill>
              <a:schemeClr val="accent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1" y="3"/>
          <a:ext cx="135749" cy="143985"/>
        </p:xfrm>
        <a:graphic>
          <a:graphicData uri="http://schemas.openxmlformats.org/presentationml/2006/ole">
            <p:oleObj spid="_x0000_s15362" name="think-cell Slide" r:id="rId8" imgW="360" imgH="360" progId="">
              <p:embed/>
            </p:oleObj>
          </a:graphicData>
        </a:graphic>
      </p:graphicFrame>
      <p:sp>
        <p:nvSpPr>
          <p:cNvPr id="335" name="Rectangle 9"/>
          <p:cNvSpPr>
            <a:spLocks noChangeArrowheads="1"/>
          </p:cNvSpPr>
          <p:nvPr userDrawn="1">
            <p:custDataLst>
              <p:tags r:id="rId2"/>
            </p:custDataLst>
          </p:nvPr>
        </p:nvSpPr>
        <p:spPr bwMode="gray">
          <a:xfrm>
            <a:off x="1031966" y="3617152"/>
            <a:ext cx="7823109" cy="1894648"/>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4259840 w 7302137"/>
              <a:gd name="connsiteY0" fmla="*/ 2132777 h 2132777"/>
              <a:gd name="connsiteX1" fmla="*/ 7302137 w 7302137"/>
              <a:gd name="connsiteY1" fmla="*/ 2132777 h 2132777"/>
              <a:gd name="connsiteX2" fmla="*/ 164137 w 7302137"/>
              <a:gd name="connsiteY2" fmla="*/ 2132777 h 2132777"/>
              <a:gd name="connsiteX3" fmla="*/ 48075 w 7302137"/>
              <a:gd name="connsiteY3" fmla="*/ 2084702 h 2132777"/>
              <a:gd name="connsiteX4" fmla="*/ 0 w 7302137"/>
              <a:gd name="connsiteY4" fmla="*/ 1968640 h 2132777"/>
              <a:gd name="connsiteX5" fmla="*/ 0 w 7302137"/>
              <a:gd name="connsiteY5"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 name="connsiteX0" fmla="*/ 6559187 w 6559187"/>
              <a:gd name="connsiteY0" fmla="*/ 2132777 h 2132777"/>
              <a:gd name="connsiteX1" fmla="*/ 164137 w 6559187"/>
              <a:gd name="connsiteY1" fmla="*/ 2132777 h 2132777"/>
              <a:gd name="connsiteX2" fmla="*/ 48075 w 6559187"/>
              <a:gd name="connsiteY2" fmla="*/ 2084702 h 2132777"/>
              <a:gd name="connsiteX3" fmla="*/ 0 w 6559187"/>
              <a:gd name="connsiteY3" fmla="*/ 1968640 h 2132777"/>
              <a:gd name="connsiteX4" fmla="*/ 0 w 6559187"/>
              <a:gd name="connsiteY4"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5035" h="2132777">
                <a:moveTo>
                  <a:pt x="8475035" y="2132777"/>
                </a:moveTo>
                <a:lnTo>
                  <a:pt x="164137" y="2132777"/>
                </a:lnTo>
                <a:cubicBezTo>
                  <a:pt x="120605" y="2132777"/>
                  <a:pt x="75431" y="2112058"/>
                  <a:pt x="48075" y="2084702"/>
                </a:cubicBezTo>
                <a:cubicBezTo>
                  <a:pt x="20719" y="2057346"/>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500"/>
              </a:spcBef>
              <a:spcAft>
                <a:spcPts val="0"/>
              </a:spcAft>
              <a:buClrTx/>
              <a:buSzTx/>
              <a:buFontTx/>
              <a:buNone/>
              <a:tabLst/>
              <a:defRPr/>
            </a:pPr>
            <a:endParaRPr lang="en-US" sz="700" dirty="0">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9" cstate="screen"/>
          <a:stretch>
            <a:fillRect/>
          </a:stretch>
        </p:blipFill>
        <p:spPr>
          <a:xfrm>
            <a:off x="781928" y="3204342"/>
            <a:ext cx="518205" cy="524301"/>
          </a:xfrm>
          <a:prstGeom prst="rect">
            <a:avLst/>
          </a:prstGeom>
          <a:noFill/>
          <a:ln>
            <a:noFill/>
          </a:ln>
        </p:spPr>
      </p:pic>
      <p:sp>
        <p:nvSpPr>
          <p:cNvPr id="10" name="Rectangle 9"/>
          <p:cNvSpPr>
            <a:spLocks noChangeArrowheads="1"/>
          </p:cNvSpPr>
          <p:nvPr userDrawn="1">
            <p:custDataLst>
              <p:tags r:id="rId3"/>
            </p:custDataLst>
          </p:nvPr>
        </p:nvSpPr>
        <p:spPr bwMode="gray">
          <a:xfrm>
            <a:off x="1464038" y="3265701"/>
            <a:ext cx="3098437" cy="1610697"/>
          </a:xfrm>
          <a:prstGeom prst="rect">
            <a:avLst/>
          </a:prstGeom>
          <a:noFill/>
          <a:ln w="19050" cap="flat" cmpd="sng" algn="ctr">
            <a:noFill/>
            <a:prstDash val="solid"/>
            <a:round/>
          </a:ln>
          <a:effectLst/>
        </p:spPr>
        <p:txBody>
          <a:bodyPr wrap="square" lIns="0" tIns="0" rIns="0" bIns="0" rtlCol="0" anchor="t" anchorCtr="0">
            <a:spAutoFit/>
          </a:bodyPr>
          <a:lstStyle/>
          <a:p>
            <a:pPr marL="0" marR="0" indent="0" algn="just" defTabSz="1042966" rtl="0" eaLnBrk="1" fontAlgn="auto" latinLnBrk="0" hangingPunct="1">
              <a:lnSpc>
                <a:spcPct val="100000"/>
              </a:lnSpc>
              <a:spcBef>
                <a:spcPts val="40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marR="0" indent="0" algn="just" defTabSz="457200" rtl="0" eaLnBrk="1" fontAlgn="base" latinLnBrk="0" hangingPunct="1">
              <a:lnSpc>
                <a:spcPct val="100000"/>
              </a:lnSpc>
              <a:spcBef>
                <a:spcPts val="400"/>
              </a:spcBef>
              <a:spcAft>
                <a:spcPts val="0"/>
              </a:spcAft>
              <a:buClrTx/>
              <a:buSzTx/>
              <a:buFontTx/>
              <a:buNone/>
              <a:tabLst/>
              <a:defRPr/>
            </a:pPr>
            <a:r>
              <a:rPr lang="en-US" sz="800" dirty="0" smtClean="0">
                <a:solidFill>
                  <a:schemeClr val="bg1"/>
                </a:solidFill>
                <a:latin typeface="Arial" pitchFamily="34" charset="0"/>
                <a:cs typeface="Arial" pitchFamily="34" charset="0"/>
              </a:rPr>
              <a:t>With more than 125,000 </a:t>
            </a:r>
            <a:r>
              <a:rPr lang="en-US" sz="800" dirty="0">
                <a:solidFill>
                  <a:schemeClr val="bg1"/>
                </a:solidFill>
                <a:latin typeface="Arial" pitchFamily="34" charset="0"/>
                <a:cs typeface="Arial" pitchFamily="34" charset="0"/>
              </a:rPr>
              <a:t>people in </a:t>
            </a:r>
            <a:r>
              <a:rPr lang="en-US" sz="800" dirty="0" smtClean="0">
                <a:solidFill>
                  <a:schemeClr val="bg1"/>
                </a:solidFill>
                <a:latin typeface="Arial" pitchFamily="34" charset="0"/>
                <a:cs typeface="Arial" pitchFamily="34" charset="0"/>
              </a:rPr>
              <a:t>44 </a:t>
            </a:r>
            <a:r>
              <a:rPr lang="en-US" sz="800" dirty="0">
                <a:solidFill>
                  <a:schemeClr val="bg1"/>
                </a:solidFill>
                <a:latin typeface="Arial" pitchFamily="34" charset="0"/>
                <a:cs typeface="Arial" pitchFamily="34" charset="0"/>
              </a:rPr>
              <a:t>countries, Capgemini is one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of </a:t>
            </a:r>
            <a:r>
              <a:rPr lang="en-US" sz="800" dirty="0">
                <a:solidFill>
                  <a:schemeClr val="bg1"/>
                </a:solidFill>
                <a:latin typeface="Arial" pitchFamily="34" charset="0"/>
                <a:cs typeface="Arial" pitchFamily="34" charset="0"/>
              </a:rPr>
              <a:t>the world's foremost providers of consulting, technology and outsourcing services. The Group reported </a:t>
            </a:r>
            <a:r>
              <a:rPr lang="en-US" sz="800" dirty="0" smtClean="0">
                <a:solidFill>
                  <a:schemeClr val="bg1"/>
                </a:solidFill>
                <a:latin typeface="Arial" pitchFamily="34" charset="0"/>
                <a:cs typeface="Arial" pitchFamily="34" charset="0"/>
              </a:rPr>
              <a:t>2012 </a:t>
            </a:r>
            <a:r>
              <a:rPr lang="en-US" sz="800" dirty="0">
                <a:solidFill>
                  <a:schemeClr val="bg1"/>
                </a:solidFill>
                <a:latin typeface="Arial" pitchFamily="34" charset="0"/>
                <a:cs typeface="Arial" pitchFamily="34" charset="0"/>
              </a:rPr>
              <a:t>global revenues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of</a:t>
            </a:r>
            <a:r>
              <a:rPr lang="en-US" sz="800" baseline="0" dirty="0" smtClean="0">
                <a:solidFill>
                  <a:schemeClr val="bg1"/>
                </a:solidFill>
                <a:latin typeface="Arial" pitchFamily="34" charset="0"/>
                <a:cs typeface="Arial" pitchFamily="34" charset="0"/>
              </a:rPr>
              <a:t> </a:t>
            </a:r>
            <a:r>
              <a:rPr lang="en-US" sz="800" dirty="0" smtClean="0">
                <a:solidFill>
                  <a:schemeClr val="bg1"/>
                </a:solidFill>
                <a:latin typeface="Arial" pitchFamily="34" charset="0"/>
                <a:cs typeface="Arial" pitchFamily="34" charset="0"/>
              </a:rPr>
              <a:t>EUR 10.3 billion.</a:t>
            </a:r>
            <a:endParaRPr lang="en-US" sz="800" dirty="0">
              <a:solidFill>
                <a:schemeClr val="bg1"/>
              </a:solidFill>
              <a:latin typeface="Arial" pitchFamily="34" charset="0"/>
              <a:cs typeface="Arial" pitchFamily="34" charset="0"/>
            </a:endParaRPr>
          </a:p>
          <a:p>
            <a:pPr marL="0" indent="0" algn="just">
              <a:lnSpc>
                <a:spcPct val="100000"/>
              </a:lnSpc>
              <a:spcBef>
                <a:spcPts val="400"/>
              </a:spcBef>
              <a:spcAft>
                <a:spcPts val="0"/>
              </a:spcAft>
            </a:pPr>
            <a:r>
              <a:rPr lang="en-US" sz="800" dirty="0">
                <a:solidFill>
                  <a:schemeClr val="bg1"/>
                </a:solidFill>
                <a:latin typeface="Arial" pitchFamily="34" charset="0"/>
                <a:cs typeface="Arial" pitchFamily="34" charset="0"/>
              </a:rPr>
              <a:t>Together with its clients, Capgemini creates and delivers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business </a:t>
            </a:r>
            <a:r>
              <a:rPr lang="en-US" sz="800" dirty="0">
                <a:solidFill>
                  <a:schemeClr val="bg1"/>
                </a:solidFill>
                <a:latin typeface="Arial" pitchFamily="34" charset="0"/>
                <a:cs typeface="Arial" pitchFamily="34" charset="0"/>
              </a:rPr>
              <a:t>and technology solutions that fit their needs and drive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the </a:t>
            </a:r>
            <a:r>
              <a:rPr lang="en-US" sz="800" dirty="0">
                <a:solidFill>
                  <a:schemeClr val="bg1"/>
                </a:solidFill>
                <a:latin typeface="Arial" pitchFamily="34" charset="0"/>
                <a:cs typeface="Arial" pitchFamily="34" charset="0"/>
              </a:rPr>
              <a:t>results they want. A deeply multicultural organization,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Capgemini </a:t>
            </a:r>
            <a:r>
              <a:rPr lang="en-US" sz="800" dirty="0">
                <a:solidFill>
                  <a:schemeClr val="bg1"/>
                </a:solidFill>
                <a:latin typeface="Arial" pitchFamily="34" charset="0"/>
                <a:cs typeface="Arial" pitchFamily="34" charset="0"/>
              </a:rPr>
              <a:t>has developed its own way of working, the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Collaborative </a:t>
            </a:r>
            <a:r>
              <a:rPr lang="en-US" sz="800" dirty="0">
                <a:solidFill>
                  <a:schemeClr val="bg1"/>
                </a:solidFill>
                <a:latin typeface="Arial" pitchFamily="34" charset="0"/>
                <a:cs typeface="Arial" pitchFamily="34" charset="0"/>
              </a:rPr>
              <a:t>Business </a:t>
            </a:r>
            <a:r>
              <a:rPr lang="en-US" sz="800" dirty="0" err="1">
                <a:solidFill>
                  <a:schemeClr val="bg1"/>
                </a:solidFill>
                <a:latin typeface="Arial" pitchFamily="34" charset="0"/>
                <a:cs typeface="Arial" pitchFamily="34" charset="0"/>
              </a:rPr>
              <a:t>Experience</a:t>
            </a:r>
            <a:r>
              <a:rPr lang="en-US" sz="800" baseline="30000" dirty="0" err="1">
                <a:solidFill>
                  <a:schemeClr val="bg1"/>
                </a:solidFill>
                <a:latin typeface="Arial" pitchFamily="34" charset="0"/>
                <a:cs typeface="Arial" pitchFamily="34" charset="0"/>
              </a:rPr>
              <a:t>TM</a:t>
            </a:r>
            <a:r>
              <a:rPr lang="en-US" sz="800" dirty="0">
                <a:solidFill>
                  <a:schemeClr val="bg1"/>
                </a:solidFill>
                <a:latin typeface="Arial" pitchFamily="34" charset="0"/>
                <a:cs typeface="Arial" pitchFamily="34" charset="0"/>
              </a:rPr>
              <a:t>, and draws on </a:t>
            </a:r>
            <a:r>
              <a:rPr lang="en-US" sz="800" dirty="0" err="1" smtClean="0">
                <a:solidFill>
                  <a:schemeClr val="bg1"/>
                </a:solidFill>
                <a:latin typeface="Arial" pitchFamily="34" charset="0"/>
                <a:cs typeface="Arial" pitchFamily="34" charset="0"/>
              </a:rPr>
              <a:t>Rightshore</a:t>
            </a:r>
            <a:r>
              <a:rPr lang="en-US" sz="800" b="1" baseline="30000" dirty="0" smtClean="0">
                <a:solidFill>
                  <a:schemeClr val="bg1"/>
                </a:solidFill>
                <a:latin typeface="Arial" pitchFamily="34" charset="0"/>
                <a:cs typeface="Arial" pitchFamily="34" charset="0"/>
              </a:rPr>
              <a:t>®</a:t>
            </a:r>
            <a:r>
              <a:rPr lang="en-US" sz="800" dirty="0" smtClean="0">
                <a:solidFill>
                  <a:schemeClr val="bg1"/>
                </a:solidFill>
                <a:latin typeface="Arial" pitchFamily="34" charset="0"/>
                <a:cs typeface="Arial" pitchFamily="34" charset="0"/>
              </a:rPr>
              <a:t>,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its </a:t>
            </a:r>
            <a:r>
              <a:rPr lang="en-US" sz="800" dirty="0">
                <a:solidFill>
                  <a:schemeClr val="bg1"/>
                </a:solidFill>
                <a:latin typeface="Arial" pitchFamily="34" charset="0"/>
                <a:cs typeface="Arial" pitchFamily="34" charset="0"/>
              </a:rPr>
              <a:t>worldwide delivery model</a:t>
            </a:r>
            <a:r>
              <a:rPr lang="en-US" sz="800" dirty="0" smtClean="0">
                <a:solidFill>
                  <a:schemeClr val="bg1"/>
                </a:solidFill>
                <a:latin typeface="Arial" pitchFamily="34" charset="0"/>
                <a:cs typeface="Arial" pitchFamily="34" charset="0"/>
              </a:rPr>
              <a:t>.</a:t>
            </a:r>
            <a:endParaRPr lang="en-US" sz="800" dirty="0">
              <a:solidFill>
                <a:schemeClr val="bg1"/>
              </a:solidFill>
              <a:latin typeface="Arial" pitchFamily="34" charset="0"/>
              <a:cs typeface="Arial" pitchFamily="34" charset="0"/>
            </a:endParaRPr>
          </a:p>
        </p:txBody>
      </p:sp>
      <p:sp>
        <p:nvSpPr>
          <p:cNvPr id="15" name="Rectangle 9"/>
          <p:cNvSpPr>
            <a:spLocks noChangeArrowheads="1"/>
          </p:cNvSpPr>
          <p:nvPr userDrawn="1">
            <p:custDataLst>
              <p:tags r:id="rId4"/>
            </p:custDataLst>
          </p:nvPr>
        </p:nvSpPr>
        <p:spPr bwMode="gray">
          <a:xfrm>
            <a:off x="4819650" y="3265701"/>
            <a:ext cx="3987801" cy="2031325"/>
          </a:xfrm>
          <a:prstGeom prst="rect">
            <a:avLst/>
          </a:prstGeom>
          <a:noFill/>
          <a:ln w="19050" cap="flat" cmpd="sng" algn="ctr">
            <a:noFill/>
            <a:prstDash val="solid"/>
            <a:round/>
          </a:ln>
          <a:effectLst/>
        </p:spPr>
        <p:txBody>
          <a:bodyPr wrap="square" lIns="0" tIns="0" rIns="0" bIns="0" rtlCol="0" anchor="t" anchorCtr="0">
            <a:spAutoFit/>
          </a:bodyPr>
          <a:lstStyle/>
          <a:p>
            <a:pPr marL="0" marR="0" indent="0" algn="just" defTabSz="1042966" rtl="0" eaLnBrk="1" fontAlgn="auto" latinLnBrk="0" hangingPunct="1">
              <a:lnSpc>
                <a:spcPct val="100000"/>
              </a:lnSpc>
              <a:spcBef>
                <a:spcPts val="400"/>
              </a:spcBef>
              <a:spcAft>
                <a:spcPts val="0"/>
              </a:spcAft>
              <a:buClrTx/>
              <a:buSzTx/>
              <a:buFontTx/>
              <a:buNone/>
              <a:tabLst/>
              <a:defRPr/>
            </a:pPr>
            <a:r>
              <a:rPr lang="en-US" sz="1800" b="1" dirty="0" smtClean="0">
                <a:solidFill>
                  <a:schemeClr val="bg1"/>
                </a:solidFill>
                <a:latin typeface="Arial"/>
                <a:cs typeface="Arial"/>
              </a:rPr>
              <a:t>About Capgemini University</a:t>
            </a:r>
            <a:endParaRPr lang="en-US" sz="1000" dirty="0" smtClean="0">
              <a:solidFill>
                <a:schemeClr val="bg1"/>
              </a:solidFill>
              <a:latin typeface="Arial" pitchFamily="34" charset="0"/>
              <a:cs typeface="Arial" pitchFamily="34" charset="0"/>
            </a:endParaRPr>
          </a:p>
          <a:p>
            <a:pPr marL="0" marR="0" indent="0" algn="just" defTabSz="457200" rtl="0" eaLnBrk="1" fontAlgn="base" latinLnBrk="0" hangingPunct="1">
              <a:lnSpc>
                <a:spcPct val="100000"/>
              </a:lnSpc>
              <a:spcBef>
                <a:spcPts val="400"/>
              </a:spcBef>
              <a:spcAft>
                <a:spcPts val="0"/>
              </a:spcAft>
              <a:buClrTx/>
              <a:buSzTx/>
              <a:buFontTx/>
              <a:buNone/>
              <a:tabLst/>
              <a:defRPr/>
            </a:pPr>
            <a:r>
              <a:rPr lang="en-US" sz="800" dirty="0" smtClean="0">
                <a:solidFill>
                  <a:schemeClr val="bg1"/>
                </a:solidFill>
                <a:latin typeface="Arial" pitchFamily="34" charset="0"/>
                <a:cs typeface="Arial" pitchFamily="34" charset="0"/>
              </a:rPr>
              <a:t>First established in 1987, Capgemini University offers innovative learning solutions to all its employees worldwide through its international Center of Excellence (Les Fontaines, near Paris, France), as well as through virtual and local classroom and a wealth of other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e-learning programs.</a:t>
            </a:r>
            <a:endParaRPr lang="en-US" sz="800" dirty="0">
              <a:solidFill>
                <a:schemeClr val="bg1"/>
              </a:solidFill>
              <a:latin typeface="Arial" pitchFamily="34" charset="0"/>
              <a:cs typeface="Arial" pitchFamily="34" charset="0"/>
            </a:endParaRPr>
          </a:p>
          <a:p>
            <a:pPr marL="0" indent="0" algn="just">
              <a:lnSpc>
                <a:spcPct val="100000"/>
              </a:lnSpc>
              <a:spcBef>
                <a:spcPts val="400"/>
              </a:spcBef>
              <a:spcAft>
                <a:spcPts val="0"/>
              </a:spcAft>
            </a:pPr>
            <a:r>
              <a:rPr lang="en-US" sz="800" dirty="0" smtClean="0">
                <a:solidFill>
                  <a:schemeClr val="bg1"/>
                </a:solidFill>
                <a:latin typeface="Arial" pitchFamily="34" charset="0"/>
                <a:cs typeface="Arial" pitchFamily="34" charset="0"/>
              </a:rPr>
              <a:t>Capgemini University plays a key role in developing team skills and capabilities in line with the company’s strategy, priorities and client expectations in creating and delivering learning journeys for sustainable results on individual, community and group level.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It provides learning from both in-house and from external providers through innovative learning programs based on our next generation learning principles and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our collaborative approach.</a:t>
            </a:r>
          </a:p>
          <a:p>
            <a:pPr marL="0" indent="0" algn="just">
              <a:lnSpc>
                <a:spcPct val="100000"/>
              </a:lnSpc>
              <a:spcBef>
                <a:spcPts val="400"/>
              </a:spcBef>
              <a:spcAft>
                <a:spcPts val="0"/>
              </a:spcAft>
            </a:pPr>
            <a:r>
              <a:rPr lang="en-US" sz="800" dirty="0" smtClean="0">
                <a:solidFill>
                  <a:schemeClr val="bg1"/>
                </a:solidFill>
                <a:latin typeface="Arial" pitchFamily="34" charset="0"/>
                <a:cs typeface="Arial" pitchFamily="34" charset="0"/>
              </a:rPr>
              <a:t>Capgemini University was accredited by the European Foundation for Management Development (EFMD) in 2008 and in 2012 the University delivered more than 2 million learning hours to 101,238 employees across the Group</a:t>
            </a:r>
            <a:endParaRPr lang="en-US" sz="800" dirty="0">
              <a:solidFill>
                <a:schemeClr val="bg1"/>
              </a:solidFill>
              <a:latin typeface="Arial" pitchFamily="34" charset="0"/>
              <a:cs typeface="Arial" pitchFamily="34" charset="0"/>
            </a:endParaRPr>
          </a:p>
        </p:txBody>
      </p:sp>
      <p:sp>
        <p:nvSpPr>
          <p:cNvPr id="7" name="Rectangle 6"/>
          <p:cNvSpPr/>
          <p:nvPr userDrawn="1">
            <p:custDataLst>
              <p:tags r:id="rId5"/>
            </p:custDataLst>
          </p:nvPr>
        </p:nvSpPr>
        <p:spPr>
          <a:xfrm>
            <a:off x="4780722" y="5549489"/>
            <a:ext cx="4074353" cy="303536"/>
          </a:xfrm>
          <a:prstGeom prst="rect">
            <a:avLst/>
          </a:prstGeom>
        </p:spPr>
        <p:txBody>
          <a:bodyPr wrap="square" lIns="36000" tIns="36000" rIns="274320" bIns="36000" anchor="b" anchorCtr="0">
            <a:spAutoFit/>
          </a:bodyPr>
          <a:lstStyle/>
          <a:p>
            <a:pPr marL="0" indent="0" algn="l"/>
            <a:r>
              <a:rPr lang="en-US" sz="1500" b="0" dirty="0" smtClean="0">
                <a:solidFill>
                  <a:schemeClr val="bg1"/>
                </a:solidFill>
                <a:latin typeface="Arial" pitchFamily="34" charset="0"/>
                <a:cs typeface="Arial" pitchFamily="34" charset="0"/>
              </a:rPr>
              <a:t>talent.capgemini.com/university</a:t>
            </a:r>
            <a:endParaRPr lang="en-US" sz="1500" b="0" dirty="0">
              <a:solidFill>
                <a:schemeClr val="bg1"/>
              </a:solidFill>
              <a:latin typeface="Arial" pitchFamily="34" charset="0"/>
              <a:cs typeface="Arial" pitchFamily="34" charset="0"/>
            </a:endParaRPr>
          </a:p>
        </p:txBody>
      </p:sp>
      <p:sp>
        <p:nvSpPr>
          <p:cNvPr id="8" name="Rectangle 7"/>
          <p:cNvSpPr/>
          <p:nvPr userDrawn="1"/>
        </p:nvSpPr>
        <p:spPr>
          <a:xfrm>
            <a:off x="1380602" y="5549489"/>
            <a:ext cx="1942135" cy="323165"/>
          </a:xfrm>
          <a:prstGeom prst="rect">
            <a:avLst/>
          </a:prstGeom>
        </p:spPr>
        <p:txBody>
          <a:bodyPr wrap="none">
            <a:spAutoFit/>
          </a:bodyPr>
          <a:lstStyle/>
          <a:p>
            <a:pPr marL="0" indent="0"/>
            <a:r>
              <a:rPr lang="en-US" sz="1500" b="0" dirty="0" smtClean="0">
                <a:solidFill>
                  <a:schemeClr val="bg1"/>
                </a:solidFill>
                <a:latin typeface="Arial" pitchFamily="34" charset="0"/>
                <a:cs typeface="Arial" pitchFamily="34" charset="0"/>
              </a:rPr>
              <a:t>www.capgemini.com</a:t>
            </a:r>
            <a:endParaRPr lang="en-US" sz="1500" dirty="0"/>
          </a:p>
        </p:txBody>
      </p:sp>
      <p:sp>
        <p:nvSpPr>
          <p:cNvPr id="9" name="Rectangle 8"/>
          <p:cNvSpPr/>
          <p:nvPr userDrawn="1">
            <p:custDataLst>
              <p:tags r:id="rId6"/>
            </p:custDataLst>
          </p:nvPr>
        </p:nvSpPr>
        <p:spPr>
          <a:xfrm>
            <a:off x="0" y="6220691"/>
            <a:ext cx="9189273" cy="174485"/>
          </a:xfrm>
          <a:prstGeom prst="rect">
            <a:avLst/>
          </a:prstGeom>
        </p:spPr>
        <p:txBody>
          <a:bodyPr wrap="square" lIns="33059" tIns="33059" rIns="330588" bIns="33059" anchor="b" anchorCtr="0">
            <a:spAutoFit/>
          </a:bodyPr>
          <a:lstStyle/>
          <a:p>
            <a:pPr algn="r"/>
            <a:r>
              <a:rPr lang="en-US" sz="700" dirty="0" smtClean="0">
                <a:solidFill>
                  <a:schemeClr val="bg1"/>
                </a:solidFill>
                <a:latin typeface="Arial"/>
                <a:cs typeface="Arial"/>
              </a:rPr>
              <a:t>The information contained in this presentation is proprietary. © 2014 Capgemini. All rights reserved. </a:t>
            </a:r>
            <a:r>
              <a:rPr lang="en-US" sz="700" dirty="0" err="1" smtClean="0">
                <a:solidFill>
                  <a:schemeClr val="bg1"/>
                </a:solidFill>
                <a:latin typeface="Arial"/>
                <a:cs typeface="Arial"/>
              </a:rPr>
              <a:t>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Capgemini.</a:t>
            </a:r>
            <a:endParaRPr lang="en-US" sz="700" dirty="0">
              <a:solidFill>
                <a:schemeClr val="bg1"/>
              </a:solidFill>
              <a:latin typeface="Arial"/>
              <a:cs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17410" name="think-cell Slide" r:id="rId4" imgW="360" imgH="360" progId="">
              <p:embed/>
            </p:oleObj>
          </a:graphicData>
        </a:graphic>
      </p:graphicFrame>
      <p:sp>
        <p:nvSpPr>
          <p:cNvPr id="3" name="Rectangle 2"/>
          <p:cNvSpPr/>
          <p:nvPr userDrawn="1">
            <p:custDataLst>
              <p:tags r:id="rId2"/>
            </p:custDataLst>
          </p:nvPr>
        </p:nvSpPr>
        <p:spPr>
          <a:xfrm>
            <a:off x="0" y="6220691"/>
            <a:ext cx="9189273" cy="174485"/>
          </a:xfrm>
          <a:prstGeom prst="rect">
            <a:avLst/>
          </a:prstGeom>
        </p:spPr>
        <p:txBody>
          <a:bodyPr wrap="square" lIns="33059" tIns="33059" rIns="330588" bIns="33059" anchor="b" anchorCtr="0">
            <a:spAutoFit/>
          </a:bodyPr>
          <a:lstStyle/>
          <a:p>
            <a:pPr algn="r"/>
            <a:r>
              <a:rPr lang="en-US" sz="700" dirty="0" smtClean="0">
                <a:solidFill>
                  <a:schemeClr val="bg1"/>
                </a:solidFill>
                <a:latin typeface="Arial"/>
                <a:cs typeface="Arial"/>
              </a:rPr>
              <a:t>The information contained in this presentation is proprietary. © 2014 Capgemini. All rights reserved.</a:t>
            </a:r>
            <a:endParaRPr lang="en-US" sz="700" dirty="0">
              <a:solidFill>
                <a:schemeClr val="bg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457200" y="1577975"/>
            <a:ext cx="6362700" cy="1800225"/>
          </a:xfrm>
        </p:spPr>
        <p:txBody>
          <a:bodyPr/>
          <a:lstStyle>
            <a:lvl1pPr>
              <a:defRPr sz="2000"/>
            </a:lvl1pPr>
            <a:lvl2pPr>
              <a:defRPr sz="1800"/>
            </a:lvl2pPr>
            <a:lvl3pPr>
              <a:defRPr sz="1600"/>
            </a:lvl3pPr>
            <a:lvl4pPr>
              <a:defRPr sz="1400"/>
            </a:lvl4pPr>
            <a:lvl5pPr>
              <a:defRPr sz="12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20" name="Freeform 19"/>
          <p:cNvSpPr/>
          <p:nvPr userDrawn="1"/>
        </p:nvSpPr>
        <p:spPr>
          <a:xfrm>
            <a:off x="309562" y="1442188"/>
            <a:ext cx="8545512" cy="4354569"/>
          </a:xfrm>
          <a:custGeom>
            <a:avLst/>
            <a:gdLst>
              <a:gd name="connsiteX0" fmla="*/ 8521700 w 8521700"/>
              <a:gd name="connsiteY0" fmla="*/ 3124200 h 4356100"/>
              <a:gd name="connsiteX1" fmla="*/ 8521700 w 8521700"/>
              <a:gd name="connsiteY1" fmla="*/ 203200 h 4356100"/>
              <a:gd name="connsiteX2" fmla="*/ 8318500 w 8521700"/>
              <a:gd name="connsiteY2" fmla="*/ 0 h 4356100"/>
              <a:gd name="connsiteX3" fmla="*/ 228600 w 8521700"/>
              <a:gd name="connsiteY3" fmla="*/ 0 h 4356100"/>
              <a:gd name="connsiteX4" fmla="*/ 0 w 8521700"/>
              <a:gd name="connsiteY4" fmla="*/ 215900 h 4356100"/>
              <a:gd name="connsiteX5" fmla="*/ 0 w 8521700"/>
              <a:gd name="connsiteY5" fmla="*/ 4356100 h 4356100"/>
              <a:gd name="connsiteX6" fmla="*/ 6578600 w 8521700"/>
              <a:gd name="connsiteY6" fmla="*/ 4318000 h 4356100"/>
              <a:gd name="connsiteX0" fmla="*/ 8532812 w 8532812"/>
              <a:gd name="connsiteY0" fmla="*/ 3124200 h 4318000"/>
              <a:gd name="connsiteX1" fmla="*/ 8532812 w 8532812"/>
              <a:gd name="connsiteY1" fmla="*/ 203200 h 4318000"/>
              <a:gd name="connsiteX2" fmla="*/ 8329612 w 8532812"/>
              <a:gd name="connsiteY2" fmla="*/ 0 h 4318000"/>
              <a:gd name="connsiteX3" fmla="*/ 239712 w 8532812"/>
              <a:gd name="connsiteY3" fmla="*/ 0 h 4318000"/>
              <a:gd name="connsiteX4" fmla="*/ 11112 w 8532812"/>
              <a:gd name="connsiteY4" fmla="*/ 215900 h 4318000"/>
              <a:gd name="connsiteX5" fmla="*/ 0 w 8532812"/>
              <a:gd name="connsiteY5" fmla="*/ 4318000 h 4318000"/>
              <a:gd name="connsiteX6" fmla="*/ 6589712 w 8532812"/>
              <a:gd name="connsiteY6" fmla="*/ 4318000 h 4318000"/>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43819"/>
              <a:gd name="connsiteY0" fmla="*/ 3141768 h 4335568"/>
              <a:gd name="connsiteX1" fmla="*/ 8532812 w 8543819"/>
              <a:gd name="connsiteY1" fmla="*/ 220768 h 4335568"/>
              <a:gd name="connsiteX2" fmla="*/ 8329612 w 8543819"/>
              <a:gd name="connsiteY2" fmla="*/ 17568 h 4335568"/>
              <a:gd name="connsiteX3" fmla="*/ 239712 w 8543819"/>
              <a:gd name="connsiteY3" fmla="*/ 17568 h 4335568"/>
              <a:gd name="connsiteX4" fmla="*/ 11112 w 8543819"/>
              <a:gd name="connsiteY4" fmla="*/ 233468 h 4335568"/>
              <a:gd name="connsiteX5" fmla="*/ 0 w 8543819"/>
              <a:gd name="connsiteY5" fmla="*/ 4335568 h 4335568"/>
              <a:gd name="connsiteX6" fmla="*/ 6589712 w 8543819"/>
              <a:gd name="connsiteY6" fmla="*/ 4335568 h 4335568"/>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77580 w 8588587"/>
              <a:gd name="connsiteY0" fmla="*/ 3174259 h 4368059"/>
              <a:gd name="connsiteX1" fmla="*/ 8577580 w 8588587"/>
              <a:gd name="connsiteY1" fmla="*/ 253259 h 4368059"/>
              <a:gd name="connsiteX2" fmla="*/ 8374380 w 8588587"/>
              <a:gd name="connsiteY2" fmla="*/ 50059 h 4368059"/>
              <a:gd name="connsiteX3" fmla="*/ 284480 w 8588587"/>
              <a:gd name="connsiteY3" fmla="*/ 50059 h 4368059"/>
              <a:gd name="connsiteX4" fmla="*/ 44768 w 8588587"/>
              <a:gd name="connsiteY4" fmla="*/ 308822 h 4368059"/>
              <a:gd name="connsiteX5" fmla="*/ 44768 w 8588587"/>
              <a:gd name="connsiteY5" fmla="*/ 4368059 h 4368059"/>
              <a:gd name="connsiteX6" fmla="*/ 6634480 w 8588587"/>
              <a:gd name="connsiteY6" fmla="*/ 4368059 h 4368059"/>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58534 h 4358534"/>
              <a:gd name="connsiteX6" fmla="*/ 6610668 w 8564775"/>
              <a:gd name="connsiteY6"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6610668 w 8564775"/>
              <a:gd name="connsiteY7"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78106 w 8564775"/>
              <a:gd name="connsiteY7" fmla="*/ 4356948 h 4358534"/>
              <a:gd name="connsiteX8" fmla="*/ 6610668 w 8564775"/>
              <a:gd name="connsiteY8"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78106 w 8564775"/>
              <a:gd name="connsiteY6" fmla="*/ 4356948 h 4358534"/>
              <a:gd name="connsiteX7" fmla="*/ 6610668 w 8564775"/>
              <a:gd name="connsiteY7" fmla="*/ 4358534 h 4358534"/>
              <a:gd name="connsiteX0" fmla="*/ 8553768 w 8564775"/>
              <a:gd name="connsiteY0" fmla="*/ 3164734 h 4389492"/>
              <a:gd name="connsiteX1" fmla="*/ 8553768 w 8564775"/>
              <a:gd name="connsiteY1" fmla="*/ 243734 h 4389492"/>
              <a:gd name="connsiteX2" fmla="*/ 8350568 w 8564775"/>
              <a:gd name="connsiteY2" fmla="*/ 40534 h 4389492"/>
              <a:gd name="connsiteX3" fmla="*/ 260668 w 8564775"/>
              <a:gd name="connsiteY3" fmla="*/ 40534 h 4389492"/>
              <a:gd name="connsiteX4" fmla="*/ 20956 w 8564775"/>
              <a:gd name="connsiteY4" fmla="*/ 299297 h 4389492"/>
              <a:gd name="connsiteX5" fmla="*/ 20956 w 8564775"/>
              <a:gd name="connsiteY5" fmla="*/ 4302179 h 4389492"/>
              <a:gd name="connsiteX6" fmla="*/ 78106 w 8564775"/>
              <a:gd name="connsiteY6" fmla="*/ 4356948 h 4389492"/>
              <a:gd name="connsiteX7" fmla="*/ 6610668 w 8564775"/>
              <a:gd name="connsiteY7" fmla="*/ 4358534 h 4389492"/>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256935 h 4358534"/>
              <a:gd name="connsiteX6" fmla="*/ 78106 w 8564775"/>
              <a:gd name="connsiteY6" fmla="*/ 4356948 h 4358534"/>
              <a:gd name="connsiteX7" fmla="*/ 6610668 w 8564775"/>
              <a:gd name="connsiteY7" fmla="*/ 4358534 h 4358534"/>
              <a:gd name="connsiteX0" fmla="*/ 8553768 w 8564775"/>
              <a:gd name="connsiteY0" fmla="*/ 3164734 h 4358535"/>
              <a:gd name="connsiteX1" fmla="*/ 8553768 w 8564775"/>
              <a:gd name="connsiteY1" fmla="*/ 243734 h 4358535"/>
              <a:gd name="connsiteX2" fmla="*/ 8350568 w 8564775"/>
              <a:gd name="connsiteY2" fmla="*/ 40534 h 4358535"/>
              <a:gd name="connsiteX3" fmla="*/ 260668 w 8564775"/>
              <a:gd name="connsiteY3" fmla="*/ 40534 h 4358535"/>
              <a:gd name="connsiteX4" fmla="*/ 20956 w 8564775"/>
              <a:gd name="connsiteY4" fmla="*/ 299297 h 4358535"/>
              <a:gd name="connsiteX5" fmla="*/ 20956 w 8564775"/>
              <a:gd name="connsiteY5" fmla="*/ 4256935 h 4358535"/>
              <a:gd name="connsiteX6" fmla="*/ 113825 w 8564775"/>
              <a:gd name="connsiteY6" fmla="*/ 4358535 h 4358535"/>
              <a:gd name="connsiteX7" fmla="*/ 6610668 w 8564775"/>
              <a:gd name="connsiteY7" fmla="*/ 4358534 h 4358535"/>
              <a:gd name="connsiteX0" fmla="*/ 8553768 w 8564775"/>
              <a:gd name="connsiteY0" fmla="*/ 3164734 h 4367267"/>
              <a:gd name="connsiteX1" fmla="*/ 8553768 w 8564775"/>
              <a:gd name="connsiteY1" fmla="*/ 243734 h 4367267"/>
              <a:gd name="connsiteX2" fmla="*/ 8350568 w 8564775"/>
              <a:gd name="connsiteY2" fmla="*/ 40534 h 4367267"/>
              <a:gd name="connsiteX3" fmla="*/ 260668 w 8564775"/>
              <a:gd name="connsiteY3" fmla="*/ 40534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164734 h 4367267"/>
              <a:gd name="connsiteX1" fmla="*/ 8553768 w 8564775"/>
              <a:gd name="connsiteY1" fmla="*/ 243734 h 4367267"/>
              <a:gd name="connsiteX2" fmla="*/ 8350568 w 8564775"/>
              <a:gd name="connsiteY2" fmla="*/ 40534 h 4367267"/>
              <a:gd name="connsiteX3" fmla="*/ 167799 w 8564775"/>
              <a:gd name="connsiteY3" fmla="*/ 43710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309991 h 4512524"/>
              <a:gd name="connsiteX1" fmla="*/ 8553768 w 8564775"/>
              <a:gd name="connsiteY1" fmla="*/ 388991 h 4512524"/>
              <a:gd name="connsiteX2" fmla="*/ 8350568 w 8564775"/>
              <a:gd name="connsiteY2" fmla="*/ 185791 h 4512524"/>
              <a:gd name="connsiteX3" fmla="*/ 167799 w 8564775"/>
              <a:gd name="connsiteY3" fmla="*/ 188967 h 4512524"/>
              <a:gd name="connsiteX4" fmla="*/ 20956 w 8564775"/>
              <a:gd name="connsiteY4" fmla="*/ 299297 h 4512524"/>
              <a:gd name="connsiteX5" fmla="*/ 20956 w 8564775"/>
              <a:gd name="connsiteY5" fmla="*/ 4402192 h 4512524"/>
              <a:gd name="connsiteX6" fmla="*/ 113825 w 8564775"/>
              <a:gd name="connsiteY6" fmla="*/ 4503792 h 4512524"/>
              <a:gd name="connsiteX7" fmla="*/ 6610668 w 8564775"/>
              <a:gd name="connsiteY7" fmla="*/ 4503791 h 4512524"/>
              <a:gd name="connsiteX0" fmla="*/ 8553768 w 8564775"/>
              <a:gd name="connsiteY0" fmla="*/ 3343329 h 4545862"/>
              <a:gd name="connsiteX1" fmla="*/ 8553768 w 8564775"/>
              <a:gd name="connsiteY1" fmla="*/ 422329 h 4545862"/>
              <a:gd name="connsiteX2" fmla="*/ 8350568 w 8564775"/>
              <a:gd name="connsiteY2" fmla="*/ 219129 h 4545862"/>
              <a:gd name="connsiteX3" fmla="*/ 167799 w 8564775"/>
              <a:gd name="connsiteY3" fmla="*/ 222305 h 4545862"/>
              <a:gd name="connsiteX4" fmla="*/ 20956 w 8564775"/>
              <a:gd name="connsiteY4" fmla="*/ 299297 h 4545862"/>
              <a:gd name="connsiteX5" fmla="*/ 20956 w 8564775"/>
              <a:gd name="connsiteY5" fmla="*/ 4435530 h 4545862"/>
              <a:gd name="connsiteX6" fmla="*/ 113825 w 8564775"/>
              <a:gd name="connsiteY6" fmla="*/ 4537130 h 4545862"/>
              <a:gd name="connsiteX7" fmla="*/ 6610668 w 8564775"/>
              <a:gd name="connsiteY7" fmla="*/ 4537129 h 4545862"/>
              <a:gd name="connsiteX0" fmla="*/ 8545037 w 8556044"/>
              <a:gd name="connsiteY0" fmla="*/ 3152829 h 4355362"/>
              <a:gd name="connsiteX1" fmla="*/ 8545037 w 8556044"/>
              <a:gd name="connsiteY1" fmla="*/ 231829 h 4355362"/>
              <a:gd name="connsiteX2" fmla="*/ 8341837 w 8556044"/>
              <a:gd name="connsiteY2" fmla="*/ 28629 h 4355362"/>
              <a:gd name="connsiteX3" fmla="*/ 159068 w 8556044"/>
              <a:gd name="connsiteY3" fmla="*/ 31805 h 4355362"/>
              <a:gd name="connsiteX4" fmla="*/ 12225 w 8556044"/>
              <a:gd name="connsiteY4" fmla="*/ 108797 h 4355362"/>
              <a:gd name="connsiteX5" fmla="*/ 12225 w 8556044"/>
              <a:gd name="connsiteY5" fmla="*/ 4245030 h 4355362"/>
              <a:gd name="connsiteX6" fmla="*/ 105094 w 8556044"/>
              <a:gd name="connsiteY6" fmla="*/ 4346630 h 4355362"/>
              <a:gd name="connsiteX7" fmla="*/ 6601937 w 8556044"/>
              <a:gd name="connsiteY7" fmla="*/ 4346629 h 4355362"/>
              <a:gd name="connsiteX0" fmla="*/ 8590280 w 8601287"/>
              <a:gd name="connsiteY0" fmla="*/ 3152829 h 4355362"/>
              <a:gd name="connsiteX1" fmla="*/ 8590280 w 8601287"/>
              <a:gd name="connsiteY1" fmla="*/ 231829 h 4355362"/>
              <a:gd name="connsiteX2" fmla="*/ 8387080 w 8601287"/>
              <a:gd name="connsiteY2" fmla="*/ 28629 h 4355362"/>
              <a:gd name="connsiteX3" fmla="*/ 159068 w 8601287"/>
              <a:gd name="connsiteY3" fmla="*/ 31805 h 4355362"/>
              <a:gd name="connsiteX4" fmla="*/ 57468 w 8601287"/>
              <a:gd name="connsiteY4" fmla="*/ 108797 h 4355362"/>
              <a:gd name="connsiteX5" fmla="*/ 57468 w 8601287"/>
              <a:gd name="connsiteY5" fmla="*/ 4245030 h 4355362"/>
              <a:gd name="connsiteX6" fmla="*/ 150337 w 8601287"/>
              <a:gd name="connsiteY6" fmla="*/ 4346630 h 4355362"/>
              <a:gd name="connsiteX7" fmla="*/ 6647180 w 8601287"/>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41768 h 4344301"/>
              <a:gd name="connsiteX1" fmla="*/ 8537575 w 8548582"/>
              <a:gd name="connsiteY1" fmla="*/ 220768 h 4344301"/>
              <a:gd name="connsiteX2" fmla="*/ 8334375 w 8548582"/>
              <a:gd name="connsiteY2" fmla="*/ 17568 h 4344301"/>
              <a:gd name="connsiteX3" fmla="*/ 106363 w 8548582"/>
              <a:gd name="connsiteY3" fmla="*/ 20744 h 4344301"/>
              <a:gd name="connsiteX4" fmla="*/ 4762 w 8548582"/>
              <a:gd name="connsiteY4" fmla="*/ 109642 h 4344301"/>
              <a:gd name="connsiteX5" fmla="*/ 4763 w 8548582"/>
              <a:gd name="connsiteY5" fmla="*/ 4233969 h 4344301"/>
              <a:gd name="connsiteX6" fmla="*/ 97632 w 8548582"/>
              <a:gd name="connsiteY6" fmla="*/ 4335569 h 4344301"/>
              <a:gd name="connsiteX7" fmla="*/ 6594475 w 8548582"/>
              <a:gd name="connsiteY7" fmla="*/ 4335568 h 4344301"/>
              <a:gd name="connsiteX0" fmla="*/ 8539482 w 8550489"/>
              <a:gd name="connsiteY0" fmla="*/ 3154417 h 4356950"/>
              <a:gd name="connsiteX1" fmla="*/ 8539482 w 8550489"/>
              <a:gd name="connsiteY1" fmla="*/ 233417 h 4356950"/>
              <a:gd name="connsiteX2" fmla="*/ 8336282 w 8550489"/>
              <a:gd name="connsiteY2" fmla="*/ 30217 h 4356950"/>
              <a:gd name="connsiteX3" fmla="*/ 108270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9230 h 4361763"/>
              <a:gd name="connsiteX1" fmla="*/ 8539482 w 8550489"/>
              <a:gd name="connsiteY1" fmla="*/ 238230 h 4361763"/>
              <a:gd name="connsiteX2" fmla="*/ 8336282 w 8550489"/>
              <a:gd name="connsiteY2" fmla="*/ 35030 h 4361763"/>
              <a:gd name="connsiteX3" fmla="*/ 103508 w 8550489"/>
              <a:gd name="connsiteY3" fmla="*/ 38206 h 4361763"/>
              <a:gd name="connsiteX4" fmla="*/ 6669 w 8550489"/>
              <a:gd name="connsiteY4" fmla="*/ 127104 h 4361763"/>
              <a:gd name="connsiteX5" fmla="*/ 6670 w 8550489"/>
              <a:gd name="connsiteY5" fmla="*/ 4251431 h 4361763"/>
              <a:gd name="connsiteX6" fmla="*/ 99539 w 8550489"/>
              <a:gd name="connsiteY6" fmla="*/ 4353031 h 4361763"/>
              <a:gd name="connsiteX7" fmla="*/ 6596382 w 8550489"/>
              <a:gd name="connsiteY7" fmla="*/ 4353030 h 4361763"/>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1 w 8550488"/>
              <a:gd name="connsiteY0" fmla="*/ 3142511 h 4345044"/>
              <a:gd name="connsiteX1" fmla="*/ 8539481 w 8550488"/>
              <a:gd name="connsiteY1" fmla="*/ 221511 h 4345044"/>
              <a:gd name="connsiteX2" fmla="*/ 8336281 w 8550488"/>
              <a:gd name="connsiteY2" fmla="*/ 18311 h 4345044"/>
              <a:gd name="connsiteX3" fmla="*/ 103507 w 8550488"/>
              <a:gd name="connsiteY3" fmla="*/ 21487 h 4345044"/>
              <a:gd name="connsiteX4" fmla="*/ 6669 w 8550488"/>
              <a:gd name="connsiteY4" fmla="*/ 122291 h 4345044"/>
              <a:gd name="connsiteX5" fmla="*/ 6669 w 8550488"/>
              <a:gd name="connsiteY5" fmla="*/ 4234712 h 4345044"/>
              <a:gd name="connsiteX6" fmla="*/ 99538 w 8550488"/>
              <a:gd name="connsiteY6" fmla="*/ 4336312 h 4345044"/>
              <a:gd name="connsiteX7" fmla="*/ 6596381 w 8550488"/>
              <a:gd name="connsiteY7" fmla="*/ 4336311 h 4345044"/>
              <a:gd name="connsiteX0" fmla="*/ 8539481 w 8550487"/>
              <a:gd name="connsiteY0" fmla="*/ 3246543 h 4449076"/>
              <a:gd name="connsiteX1" fmla="*/ 8539480 w 8550487"/>
              <a:gd name="connsiteY1" fmla="*/ 220768 h 4449076"/>
              <a:gd name="connsiteX2" fmla="*/ 8336281 w 8550487"/>
              <a:gd name="connsiteY2" fmla="*/ 122343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97847"/>
              <a:gd name="connsiteY0" fmla="*/ 3246543 h 4449076"/>
              <a:gd name="connsiteX1" fmla="*/ 8539480 w 8597847"/>
              <a:gd name="connsiteY1" fmla="*/ 220768 h 4449076"/>
              <a:gd name="connsiteX2" fmla="*/ 8438674 w 8597847"/>
              <a:gd name="connsiteY2" fmla="*/ 125519 h 4449076"/>
              <a:gd name="connsiteX3" fmla="*/ 103507 w 8597847"/>
              <a:gd name="connsiteY3" fmla="*/ 125519 h 4449076"/>
              <a:gd name="connsiteX4" fmla="*/ 6669 w 8597847"/>
              <a:gd name="connsiteY4" fmla="*/ 226323 h 4449076"/>
              <a:gd name="connsiteX5" fmla="*/ 6669 w 8597847"/>
              <a:gd name="connsiteY5" fmla="*/ 4338744 h 4449076"/>
              <a:gd name="connsiteX6" fmla="*/ 99538 w 8597847"/>
              <a:gd name="connsiteY6" fmla="*/ 4440344 h 4449076"/>
              <a:gd name="connsiteX7" fmla="*/ 6596381 w 8597847"/>
              <a:gd name="connsiteY7" fmla="*/ 4440343 h 4449076"/>
              <a:gd name="connsiteX0" fmla="*/ 8539481 w 8550487"/>
              <a:gd name="connsiteY0" fmla="*/ 3246543 h 4449076"/>
              <a:gd name="connsiteX1" fmla="*/ 8539480 w 8550487"/>
              <a:gd name="connsiteY1" fmla="*/ 220768 h 4449076"/>
              <a:gd name="connsiteX2" fmla="*/ 8438674 w 8550487"/>
              <a:gd name="connsiteY2" fmla="*/ 125519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56837"/>
              <a:gd name="connsiteY0" fmla="*/ 3151293 h 4353826"/>
              <a:gd name="connsiteX1" fmla="*/ 8539480 w 8556837"/>
              <a:gd name="connsiteY1" fmla="*/ 125518 h 4353826"/>
              <a:gd name="connsiteX2" fmla="*/ 8438674 w 8556837"/>
              <a:gd name="connsiteY2" fmla="*/ 30269 h 4353826"/>
              <a:gd name="connsiteX3" fmla="*/ 103507 w 8556837"/>
              <a:gd name="connsiteY3" fmla="*/ 30269 h 4353826"/>
              <a:gd name="connsiteX4" fmla="*/ 6669 w 8556837"/>
              <a:gd name="connsiteY4" fmla="*/ 131073 h 4353826"/>
              <a:gd name="connsiteX5" fmla="*/ 6669 w 8556837"/>
              <a:gd name="connsiteY5" fmla="*/ 4243494 h 4353826"/>
              <a:gd name="connsiteX6" fmla="*/ 99538 w 8556837"/>
              <a:gd name="connsiteY6" fmla="*/ 4345094 h 4353826"/>
              <a:gd name="connsiteX7" fmla="*/ 6596381 w 8556837"/>
              <a:gd name="connsiteY7" fmla="*/ 4345093 h 4353826"/>
              <a:gd name="connsiteX0" fmla="*/ 8539481 w 8539481"/>
              <a:gd name="connsiteY0" fmla="*/ 3142511 h 4345044"/>
              <a:gd name="connsiteX1" fmla="*/ 8539480 w 8539481"/>
              <a:gd name="connsiteY1" fmla="*/ 116736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49428"/>
              <a:gd name="connsiteY0" fmla="*/ 3142511 h 4345044"/>
              <a:gd name="connsiteX1" fmla="*/ 8539481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49428"/>
              <a:gd name="connsiteY0" fmla="*/ 3142511 h 4345044"/>
              <a:gd name="connsiteX1" fmla="*/ 8539480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39481"/>
              <a:gd name="connsiteY0" fmla="*/ 3142511 h 4345044"/>
              <a:gd name="connsiteX1" fmla="*/ 8539480 w 8539481"/>
              <a:gd name="connsiteY1" fmla="*/ 131023 h 4345044"/>
              <a:gd name="connsiteX2" fmla="*/ 8422005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0 w 8539481"/>
              <a:gd name="connsiteY1" fmla="*/ 131023 h 4345044"/>
              <a:gd name="connsiteX2" fmla="*/ 8410099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62407 h 4364940"/>
              <a:gd name="connsiteX1" fmla="*/ 8539481 w 8539481"/>
              <a:gd name="connsiteY1" fmla="*/ 122344 h 4364940"/>
              <a:gd name="connsiteX2" fmla="*/ 8410099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46253"/>
              <a:gd name="connsiteY0" fmla="*/ 3162407 h 4364940"/>
              <a:gd name="connsiteX1" fmla="*/ 8539481 w 8546253"/>
              <a:gd name="connsiteY1" fmla="*/ 122344 h 4364940"/>
              <a:gd name="connsiteX2" fmla="*/ 8410099 w 8546253"/>
              <a:gd name="connsiteY2" fmla="*/ 41383 h 4364940"/>
              <a:gd name="connsiteX3" fmla="*/ 103507 w 8546253"/>
              <a:gd name="connsiteY3" fmla="*/ 41383 h 4364940"/>
              <a:gd name="connsiteX4" fmla="*/ 6669 w 8546253"/>
              <a:gd name="connsiteY4" fmla="*/ 142187 h 4364940"/>
              <a:gd name="connsiteX5" fmla="*/ 6669 w 8546253"/>
              <a:gd name="connsiteY5" fmla="*/ 4254608 h 4364940"/>
              <a:gd name="connsiteX6" fmla="*/ 99538 w 8546253"/>
              <a:gd name="connsiteY6" fmla="*/ 4356208 h 4364940"/>
              <a:gd name="connsiteX7" fmla="*/ 6596381 w 8546253"/>
              <a:gd name="connsiteY7" fmla="*/ 4356207 h 4364940"/>
              <a:gd name="connsiteX0" fmla="*/ 8539481 w 8559747"/>
              <a:gd name="connsiteY0" fmla="*/ 3162407 h 4364940"/>
              <a:gd name="connsiteX1" fmla="*/ 8539481 w 8559747"/>
              <a:gd name="connsiteY1" fmla="*/ 122344 h 4364940"/>
              <a:gd name="connsiteX2" fmla="*/ 8410099 w 8559747"/>
              <a:gd name="connsiteY2" fmla="*/ 41383 h 4364940"/>
              <a:gd name="connsiteX3" fmla="*/ 103507 w 8559747"/>
              <a:gd name="connsiteY3" fmla="*/ 41383 h 4364940"/>
              <a:gd name="connsiteX4" fmla="*/ 6669 w 8559747"/>
              <a:gd name="connsiteY4" fmla="*/ 142187 h 4364940"/>
              <a:gd name="connsiteX5" fmla="*/ 6669 w 8559747"/>
              <a:gd name="connsiteY5" fmla="*/ 4254608 h 4364940"/>
              <a:gd name="connsiteX6" fmla="*/ 99538 w 8559747"/>
              <a:gd name="connsiteY6" fmla="*/ 4356208 h 4364940"/>
              <a:gd name="connsiteX7" fmla="*/ 6596381 w 8559747"/>
              <a:gd name="connsiteY7" fmla="*/ 4356207 h 4364940"/>
              <a:gd name="connsiteX0" fmla="*/ 8539481 w 8582766"/>
              <a:gd name="connsiteY0" fmla="*/ 3162407 h 4364940"/>
              <a:gd name="connsiteX1" fmla="*/ 8539481 w 8582766"/>
              <a:gd name="connsiteY1" fmla="*/ 122344 h 4364940"/>
              <a:gd name="connsiteX2" fmla="*/ 8410099 w 8582766"/>
              <a:gd name="connsiteY2" fmla="*/ 41383 h 4364940"/>
              <a:gd name="connsiteX3" fmla="*/ 103507 w 8582766"/>
              <a:gd name="connsiteY3" fmla="*/ 41383 h 4364940"/>
              <a:gd name="connsiteX4" fmla="*/ 6669 w 8582766"/>
              <a:gd name="connsiteY4" fmla="*/ 142187 h 4364940"/>
              <a:gd name="connsiteX5" fmla="*/ 6669 w 8582766"/>
              <a:gd name="connsiteY5" fmla="*/ 4254608 h 4364940"/>
              <a:gd name="connsiteX6" fmla="*/ 99538 w 8582766"/>
              <a:gd name="connsiteY6" fmla="*/ 4356208 h 4364940"/>
              <a:gd name="connsiteX7" fmla="*/ 6596381 w 8582766"/>
              <a:gd name="connsiteY7" fmla="*/ 4356207 h 4364940"/>
              <a:gd name="connsiteX0" fmla="*/ 8539481 w 8628010"/>
              <a:gd name="connsiteY0" fmla="*/ 3162407 h 4364940"/>
              <a:gd name="connsiteX1" fmla="*/ 8539481 w 8628010"/>
              <a:gd name="connsiteY1" fmla="*/ 122344 h 4364940"/>
              <a:gd name="connsiteX2" fmla="*/ 8455343 w 8628010"/>
              <a:gd name="connsiteY2" fmla="*/ 41383 h 4364940"/>
              <a:gd name="connsiteX3" fmla="*/ 103507 w 8628010"/>
              <a:gd name="connsiteY3" fmla="*/ 41383 h 4364940"/>
              <a:gd name="connsiteX4" fmla="*/ 6669 w 8628010"/>
              <a:gd name="connsiteY4" fmla="*/ 142187 h 4364940"/>
              <a:gd name="connsiteX5" fmla="*/ 6669 w 8628010"/>
              <a:gd name="connsiteY5" fmla="*/ 4254608 h 4364940"/>
              <a:gd name="connsiteX6" fmla="*/ 99538 w 8628010"/>
              <a:gd name="connsiteY6" fmla="*/ 4356208 h 4364940"/>
              <a:gd name="connsiteX7" fmla="*/ 6596381 w 8628010"/>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42511 h 4345044"/>
              <a:gd name="connsiteX1" fmla="*/ 8539481 w 8539481"/>
              <a:gd name="connsiteY1" fmla="*/ 102448 h 4345044"/>
              <a:gd name="connsiteX2" fmla="*/ 8455343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42656 w 8542656"/>
              <a:gd name="connsiteY0" fmla="*/ 558061 h 4345044"/>
              <a:gd name="connsiteX1" fmla="*/ 8539481 w 8542656"/>
              <a:gd name="connsiteY1" fmla="*/ 102448 h 4345044"/>
              <a:gd name="connsiteX2" fmla="*/ 8455343 w 8542656"/>
              <a:gd name="connsiteY2" fmla="*/ 21487 h 4345044"/>
              <a:gd name="connsiteX3" fmla="*/ 103507 w 8542656"/>
              <a:gd name="connsiteY3" fmla="*/ 21487 h 4345044"/>
              <a:gd name="connsiteX4" fmla="*/ 6669 w 8542656"/>
              <a:gd name="connsiteY4" fmla="*/ 122291 h 4345044"/>
              <a:gd name="connsiteX5" fmla="*/ 6669 w 8542656"/>
              <a:gd name="connsiteY5" fmla="*/ 4234712 h 4345044"/>
              <a:gd name="connsiteX6" fmla="*/ 99538 w 8542656"/>
              <a:gd name="connsiteY6" fmla="*/ 4336312 h 4345044"/>
              <a:gd name="connsiteX7" fmla="*/ 6596381 w 8542656"/>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7" fmla="*/ 6596381 w 8542655"/>
              <a:gd name="connsiteY7" fmla="*/ 4336311 h 4345044"/>
              <a:gd name="connsiteX0" fmla="*/ 8542655 w 8542655"/>
              <a:gd name="connsiteY0" fmla="*/ 881912 h 4345837"/>
              <a:gd name="connsiteX1" fmla="*/ 8539481 w 8542655"/>
              <a:gd name="connsiteY1" fmla="*/ 102448 h 4345837"/>
              <a:gd name="connsiteX2" fmla="*/ 8455343 w 8542655"/>
              <a:gd name="connsiteY2" fmla="*/ 21487 h 4345837"/>
              <a:gd name="connsiteX3" fmla="*/ 103507 w 8542655"/>
              <a:gd name="connsiteY3" fmla="*/ 21487 h 4345837"/>
              <a:gd name="connsiteX4" fmla="*/ 6669 w 8542655"/>
              <a:gd name="connsiteY4" fmla="*/ 122291 h 4345837"/>
              <a:gd name="connsiteX5" fmla="*/ 6669 w 8542655"/>
              <a:gd name="connsiteY5" fmla="*/ 4234712 h 4345837"/>
              <a:gd name="connsiteX6" fmla="*/ 99538 w 8542655"/>
              <a:gd name="connsiteY6" fmla="*/ 4336312 h 4345837"/>
              <a:gd name="connsiteX7" fmla="*/ 6882131 w 8542655"/>
              <a:gd name="connsiteY7" fmla="*/ 4345837 h 4345837"/>
              <a:gd name="connsiteX0" fmla="*/ 8545512 w 8545512"/>
              <a:gd name="connsiteY0" fmla="*/ 881912 h 4354569"/>
              <a:gd name="connsiteX1" fmla="*/ 8542338 w 8545512"/>
              <a:gd name="connsiteY1" fmla="*/ 102448 h 4354569"/>
              <a:gd name="connsiteX2" fmla="*/ 8458200 w 8545512"/>
              <a:gd name="connsiteY2" fmla="*/ 21487 h 4354569"/>
              <a:gd name="connsiteX3" fmla="*/ 106364 w 8545512"/>
              <a:gd name="connsiteY3" fmla="*/ 21487 h 4354569"/>
              <a:gd name="connsiteX4" fmla="*/ 9526 w 8545512"/>
              <a:gd name="connsiteY4" fmla="*/ 122291 h 4354569"/>
              <a:gd name="connsiteX5" fmla="*/ 9526 w 8545512"/>
              <a:gd name="connsiteY5" fmla="*/ 4234712 h 4354569"/>
              <a:gd name="connsiteX6" fmla="*/ 97632 w 8545512"/>
              <a:gd name="connsiteY6" fmla="*/ 4345837 h 4354569"/>
              <a:gd name="connsiteX7" fmla="*/ 6884988 w 8545512"/>
              <a:gd name="connsiteY7" fmla="*/ 4345837 h 435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45512" h="4354569">
                <a:moveTo>
                  <a:pt x="8545512" y="881912"/>
                </a:moveTo>
                <a:cubicBezTo>
                  <a:pt x="8544454" y="730041"/>
                  <a:pt x="8543396" y="254319"/>
                  <a:pt x="8542338" y="102448"/>
                </a:cubicBezTo>
                <a:cubicBezTo>
                  <a:pt x="8538264" y="11060"/>
                  <a:pt x="8489580" y="27942"/>
                  <a:pt x="8458200" y="21487"/>
                </a:cubicBezTo>
                <a:lnTo>
                  <a:pt x="106364" y="21487"/>
                </a:lnTo>
                <a:cubicBezTo>
                  <a:pt x="37784" y="27731"/>
                  <a:pt x="2857" y="0"/>
                  <a:pt x="9526" y="122291"/>
                </a:cubicBezTo>
                <a:lnTo>
                  <a:pt x="9526" y="4234712"/>
                </a:lnTo>
                <a:cubicBezTo>
                  <a:pt x="7144" y="4322025"/>
                  <a:pt x="0" y="4354569"/>
                  <a:pt x="97632" y="4345837"/>
                </a:cubicBezTo>
                <a:lnTo>
                  <a:pt x="6884988" y="4345837"/>
                </a:lnTo>
              </a:path>
            </a:pathLst>
          </a:custGeom>
          <a:ln w="19050">
            <a:solidFill>
              <a:srgbClr val="01829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41989" name="Freeform 5"/>
          <p:cNvSpPr>
            <a:spLocks/>
          </p:cNvSpPr>
          <p:nvPr userDrawn="1"/>
        </p:nvSpPr>
        <p:spPr bwMode="auto">
          <a:xfrm>
            <a:off x="8131175" y="4067175"/>
            <a:ext cx="723900" cy="1063625"/>
          </a:xfrm>
          <a:custGeom>
            <a:avLst/>
            <a:gdLst/>
            <a:ahLst/>
            <a:cxnLst>
              <a:cxn ang="0">
                <a:pos x="0" y="938"/>
              </a:cxn>
              <a:cxn ang="0">
                <a:pos x="402" y="651"/>
              </a:cxn>
              <a:cxn ang="0">
                <a:pos x="639" y="0"/>
              </a:cxn>
            </a:cxnLst>
            <a:rect l="0" t="0" r="r" b="b"/>
            <a:pathLst>
              <a:path w="639" h="938">
                <a:moveTo>
                  <a:pt x="0" y="938"/>
                </a:moveTo>
                <a:cubicBezTo>
                  <a:pt x="168" y="882"/>
                  <a:pt x="322" y="747"/>
                  <a:pt x="402" y="651"/>
                </a:cubicBezTo>
                <a:cubicBezTo>
                  <a:pt x="550" y="475"/>
                  <a:pt x="639" y="248"/>
                  <a:pt x="639"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0" name="Freeform 6"/>
          <p:cNvSpPr>
            <a:spLocks/>
          </p:cNvSpPr>
          <p:nvPr userDrawn="1"/>
        </p:nvSpPr>
        <p:spPr bwMode="auto">
          <a:xfrm>
            <a:off x="8582025" y="3327400"/>
            <a:ext cx="273050" cy="739775"/>
          </a:xfrm>
          <a:custGeom>
            <a:avLst/>
            <a:gdLst/>
            <a:ahLst/>
            <a:cxnLst>
              <a:cxn ang="0">
                <a:pos x="240" y="654"/>
              </a:cxn>
              <a:cxn ang="0">
                <a:pos x="0" y="0"/>
              </a:cxn>
            </a:cxnLst>
            <a:rect l="0" t="0" r="r" b="b"/>
            <a:pathLst>
              <a:path w="240" h="654">
                <a:moveTo>
                  <a:pt x="240" y="654"/>
                </a:moveTo>
                <a:cubicBezTo>
                  <a:pt x="240" y="405"/>
                  <a:pt x="150" y="177"/>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1" name="Freeform 7"/>
          <p:cNvSpPr>
            <a:spLocks/>
          </p:cNvSpPr>
          <p:nvPr userDrawn="1"/>
        </p:nvSpPr>
        <p:spPr bwMode="auto">
          <a:xfrm>
            <a:off x="6557962" y="3330575"/>
            <a:ext cx="268287" cy="736600"/>
          </a:xfrm>
          <a:custGeom>
            <a:avLst/>
            <a:gdLst/>
            <a:ahLst/>
            <a:cxnLst>
              <a:cxn ang="0">
                <a:pos x="237" y="0"/>
              </a:cxn>
              <a:cxn ang="0">
                <a:pos x="0" y="651"/>
              </a:cxn>
            </a:cxnLst>
            <a:rect l="0" t="0" r="r" b="b"/>
            <a:pathLst>
              <a:path w="237" h="651">
                <a:moveTo>
                  <a:pt x="237" y="0"/>
                </a:moveTo>
                <a:cubicBezTo>
                  <a:pt x="89" y="176"/>
                  <a:pt x="0" y="403"/>
                  <a:pt x="0" y="65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2" name="Freeform 8"/>
          <p:cNvSpPr>
            <a:spLocks/>
          </p:cNvSpPr>
          <p:nvPr userDrawn="1"/>
        </p:nvSpPr>
        <p:spPr bwMode="auto">
          <a:xfrm>
            <a:off x="6557962" y="4067175"/>
            <a:ext cx="696912" cy="1058862"/>
          </a:xfrm>
          <a:custGeom>
            <a:avLst/>
            <a:gdLst/>
            <a:ahLst/>
            <a:cxnLst>
              <a:cxn ang="0">
                <a:pos x="616" y="933"/>
              </a:cxn>
              <a:cxn ang="0">
                <a:pos x="0" y="0"/>
              </a:cxn>
            </a:cxnLst>
            <a:rect l="0" t="0" r="r" b="b"/>
            <a:pathLst>
              <a:path w="616" h="933">
                <a:moveTo>
                  <a:pt x="616" y="933"/>
                </a:moveTo>
                <a:cubicBezTo>
                  <a:pt x="254" y="778"/>
                  <a:pt x="0" y="419"/>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3" name="Freeform 9"/>
          <p:cNvSpPr>
            <a:spLocks/>
          </p:cNvSpPr>
          <p:nvPr userDrawn="1"/>
        </p:nvSpPr>
        <p:spPr bwMode="auto">
          <a:xfrm>
            <a:off x="7705725" y="2919413"/>
            <a:ext cx="876300" cy="407987"/>
          </a:xfrm>
          <a:custGeom>
            <a:avLst/>
            <a:gdLst/>
            <a:ahLst/>
            <a:cxnLst>
              <a:cxn ang="0">
                <a:pos x="0" y="0"/>
              </a:cxn>
              <a:cxn ang="0">
                <a:pos x="774" y="360"/>
              </a:cxn>
            </a:cxnLst>
            <a:rect l="0" t="0" r="r" b="b"/>
            <a:pathLst>
              <a:path w="774" h="360">
                <a:moveTo>
                  <a:pt x="0" y="0"/>
                </a:moveTo>
                <a:cubicBezTo>
                  <a:pt x="311" y="0"/>
                  <a:pt x="588" y="140"/>
                  <a:pt x="774" y="36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4" name="Freeform 10"/>
          <p:cNvSpPr>
            <a:spLocks/>
          </p:cNvSpPr>
          <p:nvPr userDrawn="1"/>
        </p:nvSpPr>
        <p:spPr bwMode="auto">
          <a:xfrm>
            <a:off x="6826250" y="2919413"/>
            <a:ext cx="879475" cy="411162"/>
          </a:xfrm>
          <a:custGeom>
            <a:avLst/>
            <a:gdLst/>
            <a:ahLst/>
            <a:cxnLst>
              <a:cxn ang="0">
                <a:pos x="777" y="0"/>
              </a:cxn>
              <a:cxn ang="0">
                <a:pos x="0" y="363"/>
              </a:cxn>
            </a:cxnLst>
            <a:rect l="0" t="0" r="r" b="b"/>
            <a:pathLst>
              <a:path w="777" h="363">
                <a:moveTo>
                  <a:pt x="777" y="0"/>
                </a:moveTo>
                <a:cubicBezTo>
                  <a:pt x="465" y="0"/>
                  <a:pt x="186" y="141"/>
                  <a:pt x="0" y="36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5" name="Freeform 11"/>
          <p:cNvSpPr>
            <a:spLocks/>
          </p:cNvSpPr>
          <p:nvPr userDrawn="1"/>
        </p:nvSpPr>
        <p:spPr bwMode="auto">
          <a:xfrm>
            <a:off x="6826250" y="3330575"/>
            <a:ext cx="1587" cy="1587"/>
          </a:xfrm>
          <a:custGeom>
            <a:avLst/>
            <a:gdLst/>
            <a:ahLst/>
            <a:cxnLst>
              <a:cxn ang="0">
                <a:pos x="0" y="0"/>
              </a:cxn>
              <a:cxn ang="0">
                <a:pos x="0" y="0"/>
              </a:cxn>
            </a:cxnLst>
            <a:rect l="0" t="0" r="r" b="b"/>
            <a:pathLst>
              <a:path>
                <a:moveTo>
                  <a:pt x="0" y="0"/>
                </a:moveTo>
                <a:cubicBezTo>
                  <a:pt x="0" y="0"/>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6" name="Freeform 12"/>
          <p:cNvSpPr>
            <a:spLocks/>
          </p:cNvSpPr>
          <p:nvPr userDrawn="1"/>
        </p:nvSpPr>
        <p:spPr bwMode="auto">
          <a:xfrm>
            <a:off x="6826250" y="3330575"/>
            <a:ext cx="350837" cy="134937"/>
          </a:xfrm>
          <a:custGeom>
            <a:avLst/>
            <a:gdLst/>
            <a:ahLst/>
            <a:cxnLst>
              <a:cxn ang="0">
                <a:pos x="0" y="0"/>
              </a:cxn>
              <a:cxn ang="0">
                <a:pos x="310" y="120"/>
              </a:cxn>
            </a:cxnLst>
            <a:rect l="0" t="0" r="r" b="b"/>
            <a:pathLst>
              <a:path w="310" h="120">
                <a:moveTo>
                  <a:pt x="0" y="0"/>
                </a:moveTo>
                <a:cubicBezTo>
                  <a:pt x="86" y="49"/>
                  <a:pt x="191" y="90"/>
                  <a:pt x="310" y="12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7" name="Freeform 13"/>
          <p:cNvSpPr>
            <a:spLocks/>
          </p:cNvSpPr>
          <p:nvPr userDrawn="1"/>
        </p:nvSpPr>
        <p:spPr bwMode="auto">
          <a:xfrm>
            <a:off x="7705725" y="3463925"/>
            <a:ext cx="528637" cy="65087"/>
          </a:xfrm>
          <a:custGeom>
            <a:avLst/>
            <a:gdLst/>
            <a:ahLst/>
            <a:cxnLst>
              <a:cxn ang="0">
                <a:pos x="466" y="0"/>
              </a:cxn>
              <a:cxn ang="0">
                <a:pos x="0" y="57"/>
              </a:cxn>
            </a:cxnLst>
            <a:rect l="0" t="0" r="r" b="b"/>
            <a:pathLst>
              <a:path w="466" h="57">
                <a:moveTo>
                  <a:pt x="466" y="0"/>
                </a:moveTo>
                <a:cubicBezTo>
                  <a:pt x="327" y="36"/>
                  <a:pt x="168" y="56"/>
                  <a:pt x="0" y="57"/>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8" name="Freeform 14"/>
          <p:cNvSpPr>
            <a:spLocks/>
          </p:cNvSpPr>
          <p:nvPr userDrawn="1"/>
        </p:nvSpPr>
        <p:spPr bwMode="auto">
          <a:xfrm>
            <a:off x="8234362" y="3327400"/>
            <a:ext cx="347662" cy="136525"/>
          </a:xfrm>
          <a:custGeom>
            <a:avLst/>
            <a:gdLst/>
            <a:ahLst/>
            <a:cxnLst>
              <a:cxn ang="0">
                <a:pos x="0" y="121"/>
              </a:cxn>
              <a:cxn ang="0">
                <a:pos x="308" y="0"/>
              </a:cxn>
            </a:cxnLst>
            <a:rect l="0" t="0" r="r" b="b"/>
            <a:pathLst>
              <a:path w="308" h="121">
                <a:moveTo>
                  <a:pt x="0" y="121"/>
                </a:moveTo>
                <a:cubicBezTo>
                  <a:pt x="119" y="91"/>
                  <a:pt x="223" y="50"/>
                  <a:pt x="308"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9" name="Freeform 15"/>
          <p:cNvSpPr>
            <a:spLocks/>
          </p:cNvSpPr>
          <p:nvPr userDrawn="1"/>
        </p:nvSpPr>
        <p:spPr bwMode="auto">
          <a:xfrm>
            <a:off x="6826250" y="3330575"/>
            <a:ext cx="1587" cy="1587"/>
          </a:xfrm>
          <a:custGeom>
            <a:avLst/>
            <a:gdLst/>
            <a:ahLst/>
            <a:cxnLst>
              <a:cxn ang="0">
                <a:pos x="0" y="0"/>
              </a:cxn>
              <a:cxn ang="0">
                <a:pos x="0" y="0"/>
              </a:cxn>
            </a:cxnLst>
            <a:rect l="0" t="0" r="r" b="b"/>
            <a:pathLst>
              <a:path>
                <a:moveTo>
                  <a:pt x="0" y="0"/>
                </a:moveTo>
                <a:cubicBezTo>
                  <a:pt x="0" y="0"/>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0" name="Freeform 16"/>
          <p:cNvSpPr>
            <a:spLocks/>
          </p:cNvSpPr>
          <p:nvPr userDrawn="1"/>
        </p:nvSpPr>
        <p:spPr bwMode="auto">
          <a:xfrm>
            <a:off x="7177087" y="3465513"/>
            <a:ext cx="528637" cy="63500"/>
          </a:xfrm>
          <a:custGeom>
            <a:avLst/>
            <a:gdLst/>
            <a:ahLst/>
            <a:cxnLst>
              <a:cxn ang="0">
                <a:pos x="467" y="55"/>
              </a:cxn>
              <a:cxn ang="0">
                <a:pos x="463" y="55"/>
              </a:cxn>
              <a:cxn ang="0">
                <a:pos x="0" y="0"/>
              </a:cxn>
            </a:cxnLst>
            <a:rect l="0" t="0" r="r" b="b"/>
            <a:pathLst>
              <a:path w="467" h="55">
                <a:moveTo>
                  <a:pt x="467" y="55"/>
                </a:moveTo>
                <a:cubicBezTo>
                  <a:pt x="463" y="55"/>
                  <a:pt x="463" y="55"/>
                  <a:pt x="463" y="55"/>
                </a:cubicBezTo>
                <a:cubicBezTo>
                  <a:pt x="296" y="55"/>
                  <a:pt x="139" y="35"/>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1" name="Freeform 17"/>
          <p:cNvSpPr>
            <a:spLocks/>
          </p:cNvSpPr>
          <p:nvPr userDrawn="1"/>
        </p:nvSpPr>
        <p:spPr bwMode="auto">
          <a:xfrm>
            <a:off x="6826250" y="4667250"/>
            <a:ext cx="349250" cy="138112"/>
          </a:xfrm>
          <a:custGeom>
            <a:avLst/>
            <a:gdLst/>
            <a:ahLst/>
            <a:cxnLst>
              <a:cxn ang="0">
                <a:pos x="309" y="0"/>
              </a:cxn>
              <a:cxn ang="0">
                <a:pos x="0" y="122"/>
              </a:cxn>
            </a:cxnLst>
            <a:rect l="0" t="0" r="r" b="b"/>
            <a:pathLst>
              <a:path w="309" h="122">
                <a:moveTo>
                  <a:pt x="309" y="0"/>
                </a:moveTo>
                <a:cubicBezTo>
                  <a:pt x="190" y="30"/>
                  <a:pt x="85" y="72"/>
                  <a:pt x="0" y="122"/>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2" name="Freeform 18"/>
          <p:cNvSpPr>
            <a:spLocks/>
          </p:cNvSpPr>
          <p:nvPr userDrawn="1"/>
        </p:nvSpPr>
        <p:spPr bwMode="auto">
          <a:xfrm>
            <a:off x="7175500" y="4622800"/>
            <a:ext cx="238125" cy="44450"/>
          </a:xfrm>
          <a:custGeom>
            <a:avLst/>
            <a:gdLst/>
            <a:ahLst/>
            <a:cxnLst>
              <a:cxn ang="0">
                <a:pos x="0" y="40"/>
              </a:cxn>
              <a:cxn ang="0">
                <a:pos x="210" y="0"/>
              </a:cxn>
            </a:cxnLst>
            <a:rect l="0" t="0" r="r" b="b"/>
            <a:pathLst>
              <a:path w="210" h="40">
                <a:moveTo>
                  <a:pt x="0" y="40"/>
                </a:moveTo>
                <a:cubicBezTo>
                  <a:pt x="66" y="23"/>
                  <a:pt x="137" y="10"/>
                  <a:pt x="21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3" name="Freeform 19"/>
          <p:cNvSpPr>
            <a:spLocks/>
          </p:cNvSpPr>
          <p:nvPr userDrawn="1"/>
        </p:nvSpPr>
        <p:spPr bwMode="auto">
          <a:xfrm>
            <a:off x="7966075" y="4618038"/>
            <a:ext cx="269875" cy="49212"/>
          </a:xfrm>
          <a:custGeom>
            <a:avLst/>
            <a:gdLst/>
            <a:ahLst/>
            <a:cxnLst>
              <a:cxn ang="0">
                <a:pos x="0" y="0"/>
              </a:cxn>
              <a:cxn ang="0">
                <a:pos x="238" y="43"/>
              </a:cxn>
            </a:cxnLst>
            <a:rect l="0" t="0" r="r" b="b"/>
            <a:pathLst>
              <a:path w="238" h="43">
                <a:moveTo>
                  <a:pt x="0" y="0"/>
                </a:moveTo>
                <a:cubicBezTo>
                  <a:pt x="84" y="9"/>
                  <a:pt x="164" y="24"/>
                  <a:pt x="238" y="4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4" name="Freeform 20"/>
          <p:cNvSpPr>
            <a:spLocks/>
          </p:cNvSpPr>
          <p:nvPr userDrawn="1"/>
        </p:nvSpPr>
        <p:spPr bwMode="auto">
          <a:xfrm>
            <a:off x="8235950" y="4667250"/>
            <a:ext cx="346075" cy="134937"/>
          </a:xfrm>
          <a:custGeom>
            <a:avLst/>
            <a:gdLst/>
            <a:ahLst/>
            <a:cxnLst>
              <a:cxn ang="0">
                <a:pos x="0" y="0"/>
              </a:cxn>
              <a:cxn ang="0">
                <a:pos x="306" y="119"/>
              </a:cxn>
            </a:cxnLst>
            <a:rect l="0" t="0" r="r" b="b"/>
            <a:pathLst>
              <a:path w="306" h="119">
                <a:moveTo>
                  <a:pt x="0" y="0"/>
                </a:moveTo>
                <a:cubicBezTo>
                  <a:pt x="117" y="30"/>
                  <a:pt x="221" y="70"/>
                  <a:pt x="306" y="119"/>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5" name="Freeform 21"/>
          <p:cNvSpPr>
            <a:spLocks/>
          </p:cNvSpPr>
          <p:nvPr userDrawn="1"/>
        </p:nvSpPr>
        <p:spPr bwMode="auto">
          <a:xfrm>
            <a:off x="7175500" y="4667250"/>
            <a:ext cx="171450" cy="339725"/>
          </a:xfrm>
          <a:custGeom>
            <a:avLst/>
            <a:gdLst/>
            <a:ahLst/>
            <a:cxnLst>
              <a:cxn ang="0">
                <a:pos x="151" y="299"/>
              </a:cxn>
              <a:cxn ang="0">
                <a:pos x="0" y="0"/>
              </a:cxn>
            </a:cxnLst>
            <a:rect l="0" t="0" r="r" b="b"/>
            <a:pathLst>
              <a:path w="151" h="299">
                <a:moveTo>
                  <a:pt x="151" y="299"/>
                </a:moveTo>
                <a:cubicBezTo>
                  <a:pt x="91" y="219"/>
                  <a:pt x="39" y="118"/>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6" name="Freeform 22"/>
          <p:cNvSpPr>
            <a:spLocks/>
          </p:cNvSpPr>
          <p:nvPr userDrawn="1"/>
        </p:nvSpPr>
        <p:spPr bwMode="auto">
          <a:xfrm>
            <a:off x="7085012" y="3465513"/>
            <a:ext cx="92075" cy="601662"/>
          </a:xfrm>
          <a:custGeom>
            <a:avLst/>
            <a:gdLst/>
            <a:ahLst/>
            <a:cxnLst>
              <a:cxn ang="0">
                <a:pos x="82" y="0"/>
              </a:cxn>
              <a:cxn ang="0">
                <a:pos x="0" y="531"/>
              </a:cxn>
            </a:cxnLst>
            <a:rect l="0" t="0" r="r" b="b"/>
            <a:pathLst>
              <a:path w="82" h="531">
                <a:moveTo>
                  <a:pt x="82" y="0"/>
                </a:moveTo>
                <a:cubicBezTo>
                  <a:pt x="30" y="154"/>
                  <a:pt x="0" y="336"/>
                  <a:pt x="0" y="53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7" name="Freeform 23"/>
          <p:cNvSpPr>
            <a:spLocks/>
          </p:cNvSpPr>
          <p:nvPr userDrawn="1"/>
        </p:nvSpPr>
        <p:spPr bwMode="auto">
          <a:xfrm>
            <a:off x="8050212" y="4667250"/>
            <a:ext cx="185737" cy="357187"/>
          </a:xfrm>
          <a:custGeom>
            <a:avLst/>
            <a:gdLst/>
            <a:ahLst/>
            <a:cxnLst>
              <a:cxn ang="0">
                <a:pos x="164" y="0"/>
              </a:cxn>
              <a:cxn ang="0">
                <a:pos x="0" y="315"/>
              </a:cxn>
            </a:cxnLst>
            <a:rect l="0" t="0" r="r" b="b"/>
            <a:pathLst>
              <a:path w="164" h="315">
                <a:moveTo>
                  <a:pt x="164" y="0"/>
                </a:moveTo>
                <a:cubicBezTo>
                  <a:pt x="122" y="125"/>
                  <a:pt x="66" y="233"/>
                  <a:pt x="0" y="315"/>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8" name="Freeform 24"/>
          <p:cNvSpPr>
            <a:spLocks/>
          </p:cNvSpPr>
          <p:nvPr userDrawn="1"/>
        </p:nvSpPr>
        <p:spPr bwMode="auto">
          <a:xfrm>
            <a:off x="7177087" y="2919413"/>
            <a:ext cx="528637" cy="546100"/>
          </a:xfrm>
          <a:custGeom>
            <a:avLst/>
            <a:gdLst/>
            <a:ahLst/>
            <a:cxnLst>
              <a:cxn ang="0">
                <a:pos x="467" y="0"/>
              </a:cxn>
              <a:cxn ang="0">
                <a:pos x="0" y="483"/>
              </a:cxn>
            </a:cxnLst>
            <a:rect l="0" t="0" r="r" b="b"/>
            <a:pathLst>
              <a:path w="467" h="483">
                <a:moveTo>
                  <a:pt x="467" y="0"/>
                </a:moveTo>
                <a:cubicBezTo>
                  <a:pt x="269" y="0"/>
                  <a:pt x="96" y="193"/>
                  <a:pt x="0" y="48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9" name="Freeform 25"/>
          <p:cNvSpPr>
            <a:spLocks/>
          </p:cNvSpPr>
          <p:nvPr userDrawn="1"/>
        </p:nvSpPr>
        <p:spPr bwMode="auto">
          <a:xfrm>
            <a:off x="7705725" y="2919413"/>
            <a:ext cx="528637" cy="544512"/>
          </a:xfrm>
          <a:custGeom>
            <a:avLst/>
            <a:gdLst/>
            <a:ahLst/>
            <a:cxnLst>
              <a:cxn ang="0">
                <a:pos x="0" y="0"/>
              </a:cxn>
              <a:cxn ang="0">
                <a:pos x="466" y="481"/>
              </a:cxn>
            </a:cxnLst>
            <a:rect l="0" t="0" r="r" b="b"/>
            <a:pathLst>
              <a:path w="466" h="481">
                <a:moveTo>
                  <a:pt x="0" y="0"/>
                </a:moveTo>
                <a:cubicBezTo>
                  <a:pt x="197" y="0"/>
                  <a:pt x="370" y="193"/>
                  <a:pt x="466" y="48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0" name="Freeform 26"/>
          <p:cNvSpPr>
            <a:spLocks/>
          </p:cNvSpPr>
          <p:nvPr userDrawn="1"/>
        </p:nvSpPr>
        <p:spPr bwMode="auto">
          <a:xfrm>
            <a:off x="8235950" y="4067175"/>
            <a:ext cx="90487" cy="600075"/>
          </a:xfrm>
          <a:custGeom>
            <a:avLst/>
            <a:gdLst/>
            <a:ahLst/>
            <a:cxnLst>
              <a:cxn ang="0">
                <a:pos x="0" y="529"/>
              </a:cxn>
              <a:cxn ang="0">
                <a:pos x="80" y="0"/>
              </a:cxn>
            </a:cxnLst>
            <a:rect l="0" t="0" r="r" b="b"/>
            <a:pathLst>
              <a:path w="80" h="529">
                <a:moveTo>
                  <a:pt x="0" y="529"/>
                </a:moveTo>
                <a:cubicBezTo>
                  <a:pt x="51" y="375"/>
                  <a:pt x="80" y="194"/>
                  <a:pt x="8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1" name="Freeform 27"/>
          <p:cNvSpPr>
            <a:spLocks/>
          </p:cNvSpPr>
          <p:nvPr userDrawn="1"/>
        </p:nvSpPr>
        <p:spPr bwMode="auto">
          <a:xfrm>
            <a:off x="8234362" y="3463925"/>
            <a:ext cx="92075" cy="603250"/>
          </a:xfrm>
          <a:custGeom>
            <a:avLst/>
            <a:gdLst/>
            <a:ahLst/>
            <a:cxnLst>
              <a:cxn ang="0">
                <a:pos x="0" y="0"/>
              </a:cxn>
              <a:cxn ang="0">
                <a:pos x="82" y="533"/>
              </a:cxn>
            </a:cxnLst>
            <a:rect l="0" t="0" r="r" b="b"/>
            <a:pathLst>
              <a:path w="82" h="533">
                <a:moveTo>
                  <a:pt x="0" y="0"/>
                </a:moveTo>
                <a:cubicBezTo>
                  <a:pt x="52" y="155"/>
                  <a:pt x="82" y="337"/>
                  <a:pt x="82" y="53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2" name="Freeform 28"/>
          <p:cNvSpPr>
            <a:spLocks/>
          </p:cNvSpPr>
          <p:nvPr userDrawn="1"/>
        </p:nvSpPr>
        <p:spPr bwMode="auto">
          <a:xfrm>
            <a:off x="7085012" y="4067175"/>
            <a:ext cx="90487" cy="600075"/>
          </a:xfrm>
          <a:custGeom>
            <a:avLst/>
            <a:gdLst/>
            <a:ahLst/>
            <a:cxnLst>
              <a:cxn ang="0">
                <a:pos x="80" y="529"/>
              </a:cxn>
              <a:cxn ang="0">
                <a:pos x="0" y="0"/>
              </a:cxn>
            </a:cxnLst>
            <a:rect l="0" t="0" r="r" b="b"/>
            <a:pathLst>
              <a:path w="80" h="529">
                <a:moveTo>
                  <a:pt x="80" y="529"/>
                </a:moveTo>
                <a:cubicBezTo>
                  <a:pt x="29" y="375"/>
                  <a:pt x="0" y="194"/>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3" name="Line 29"/>
          <p:cNvSpPr>
            <a:spLocks noChangeShapeType="1"/>
          </p:cNvSpPr>
          <p:nvPr userDrawn="1"/>
        </p:nvSpPr>
        <p:spPr bwMode="auto">
          <a:xfrm>
            <a:off x="6557962" y="4067175"/>
            <a:ext cx="527050"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4" name="Line 30"/>
          <p:cNvSpPr>
            <a:spLocks noChangeShapeType="1"/>
          </p:cNvSpPr>
          <p:nvPr userDrawn="1"/>
        </p:nvSpPr>
        <p:spPr bwMode="auto">
          <a:xfrm>
            <a:off x="7959725" y="4067175"/>
            <a:ext cx="366712"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5" name="Line 31"/>
          <p:cNvSpPr>
            <a:spLocks noChangeShapeType="1"/>
          </p:cNvSpPr>
          <p:nvPr userDrawn="1"/>
        </p:nvSpPr>
        <p:spPr bwMode="auto">
          <a:xfrm flipH="1">
            <a:off x="8326437" y="4067175"/>
            <a:ext cx="528637"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6" name="Line 32"/>
          <p:cNvSpPr>
            <a:spLocks noChangeShapeType="1"/>
          </p:cNvSpPr>
          <p:nvPr userDrawn="1"/>
        </p:nvSpPr>
        <p:spPr bwMode="auto">
          <a:xfrm>
            <a:off x="7085012" y="4067175"/>
            <a:ext cx="390525"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7" name="Line 33"/>
          <p:cNvSpPr>
            <a:spLocks noChangeShapeType="1"/>
          </p:cNvSpPr>
          <p:nvPr userDrawn="1"/>
        </p:nvSpPr>
        <p:spPr bwMode="auto">
          <a:xfrm>
            <a:off x="7705725" y="3529013"/>
            <a:ext cx="1587" cy="428625"/>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8" name="Line 34"/>
          <p:cNvSpPr>
            <a:spLocks noChangeShapeType="1"/>
          </p:cNvSpPr>
          <p:nvPr userDrawn="1"/>
        </p:nvSpPr>
        <p:spPr bwMode="auto">
          <a:xfrm>
            <a:off x="7705725" y="2919413"/>
            <a:ext cx="1587" cy="609600"/>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3" name="Freeform 39"/>
          <p:cNvSpPr>
            <a:spLocks/>
          </p:cNvSpPr>
          <p:nvPr userDrawn="1"/>
        </p:nvSpPr>
        <p:spPr bwMode="auto">
          <a:xfrm>
            <a:off x="8043862" y="5018088"/>
            <a:ext cx="6350" cy="6350"/>
          </a:xfrm>
          <a:custGeom>
            <a:avLst/>
            <a:gdLst/>
            <a:ahLst/>
            <a:cxnLst>
              <a:cxn ang="0">
                <a:pos x="0" y="0"/>
              </a:cxn>
              <a:cxn ang="0">
                <a:pos x="6" y="6"/>
              </a:cxn>
            </a:cxnLst>
            <a:rect l="0" t="0" r="r" b="b"/>
            <a:pathLst>
              <a:path w="6" h="6">
                <a:moveTo>
                  <a:pt x="0" y="0"/>
                </a:moveTo>
                <a:cubicBezTo>
                  <a:pt x="2" y="2"/>
                  <a:pt x="4" y="4"/>
                  <a:pt x="6" y="6"/>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grpSp>
        <p:nvGrpSpPr>
          <p:cNvPr id="74" name="Group 73"/>
          <p:cNvGrpSpPr/>
          <p:nvPr userDrawn="1"/>
        </p:nvGrpSpPr>
        <p:grpSpPr>
          <a:xfrm>
            <a:off x="7048500" y="3957638"/>
            <a:ext cx="1295400" cy="2044699"/>
            <a:chOff x="7048500" y="3957638"/>
            <a:chExt cx="1295400" cy="2044699"/>
          </a:xfrm>
        </p:grpSpPr>
        <p:sp>
          <p:nvSpPr>
            <p:cNvPr id="42019" name="Freeform 35"/>
            <p:cNvSpPr>
              <a:spLocks/>
            </p:cNvSpPr>
            <p:nvPr userDrawn="1"/>
          </p:nvSpPr>
          <p:spPr bwMode="auto">
            <a:xfrm>
              <a:off x="7408862" y="4343400"/>
              <a:ext cx="63500" cy="193675"/>
            </a:xfrm>
            <a:custGeom>
              <a:avLst/>
              <a:gdLst/>
              <a:ahLst/>
              <a:cxnLst>
                <a:cxn ang="0">
                  <a:pos x="56" y="0"/>
                </a:cxn>
                <a:cxn ang="0">
                  <a:pos x="0" y="171"/>
                </a:cxn>
              </a:cxnLst>
              <a:rect l="0" t="0" r="r" b="b"/>
              <a:pathLst>
                <a:path w="56" h="171">
                  <a:moveTo>
                    <a:pt x="56" y="0"/>
                  </a:moveTo>
                  <a:cubicBezTo>
                    <a:pt x="25" y="46"/>
                    <a:pt x="5" y="104"/>
                    <a:pt x="0" y="17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0" name="Freeform 36"/>
            <p:cNvSpPr>
              <a:spLocks/>
            </p:cNvSpPr>
            <p:nvPr userDrawn="1"/>
          </p:nvSpPr>
          <p:spPr bwMode="auto">
            <a:xfrm>
              <a:off x="7254875" y="5006975"/>
              <a:ext cx="92075" cy="119062"/>
            </a:xfrm>
            <a:custGeom>
              <a:avLst/>
              <a:gdLst/>
              <a:ahLst/>
              <a:cxnLst>
                <a:cxn ang="0">
                  <a:pos x="0" y="105"/>
                </a:cxn>
                <a:cxn ang="0">
                  <a:pos x="81" y="0"/>
                </a:cxn>
              </a:cxnLst>
              <a:rect l="0" t="0" r="r" b="b"/>
              <a:pathLst>
                <a:path w="81" h="105">
                  <a:moveTo>
                    <a:pt x="0" y="105"/>
                  </a:moveTo>
                  <a:cubicBezTo>
                    <a:pt x="23" y="66"/>
                    <a:pt x="50" y="30"/>
                    <a:pt x="81"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1" name="Freeform 37"/>
            <p:cNvSpPr>
              <a:spLocks/>
            </p:cNvSpPr>
            <p:nvPr userDrawn="1"/>
          </p:nvSpPr>
          <p:spPr bwMode="auto">
            <a:xfrm>
              <a:off x="7408862" y="4537075"/>
              <a:ext cx="4762" cy="85725"/>
            </a:xfrm>
            <a:custGeom>
              <a:avLst/>
              <a:gdLst/>
              <a:ahLst/>
              <a:cxnLst>
                <a:cxn ang="0">
                  <a:pos x="5" y="75"/>
                </a:cxn>
                <a:cxn ang="0">
                  <a:pos x="0" y="27"/>
                </a:cxn>
                <a:cxn ang="0">
                  <a:pos x="1" y="0"/>
                </a:cxn>
              </a:cxnLst>
              <a:rect l="0" t="0" r="r" b="b"/>
              <a:pathLst>
                <a:path w="5" h="75">
                  <a:moveTo>
                    <a:pt x="5" y="75"/>
                  </a:moveTo>
                  <a:cubicBezTo>
                    <a:pt x="2" y="59"/>
                    <a:pt x="0" y="43"/>
                    <a:pt x="0" y="27"/>
                  </a:cubicBezTo>
                  <a:cubicBezTo>
                    <a:pt x="0" y="18"/>
                    <a:pt x="1" y="9"/>
                    <a:pt x="1"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2" name="Freeform 38"/>
            <p:cNvSpPr>
              <a:spLocks/>
            </p:cNvSpPr>
            <p:nvPr userDrawn="1"/>
          </p:nvSpPr>
          <p:spPr bwMode="auto">
            <a:xfrm>
              <a:off x="7213600" y="5126038"/>
              <a:ext cx="41275" cy="82550"/>
            </a:xfrm>
            <a:custGeom>
              <a:avLst/>
              <a:gdLst/>
              <a:ahLst/>
              <a:cxnLst>
                <a:cxn ang="0">
                  <a:pos x="37" y="0"/>
                </a:cxn>
                <a:cxn ang="0">
                  <a:pos x="0" y="73"/>
                </a:cxn>
              </a:cxnLst>
              <a:rect l="0" t="0" r="r" b="b"/>
              <a:pathLst>
                <a:path w="37" h="73">
                  <a:moveTo>
                    <a:pt x="37" y="0"/>
                  </a:moveTo>
                  <a:cubicBezTo>
                    <a:pt x="24" y="23"/>
                    <a:pt x="11" y="48"/>
                    <a:pt x="0" y="7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4" name="Freeform 40"/>
            <p:cNvSpPr>
              <a:spLocks/>
            </p:cNvSpPr>
            <p:nvPr userDrawn="1"/>
          </p:nvSpPr>
          <p:spPr bwMode="auto">
            <a:xfrm>
              <a:off x="8050212" y="5024438"/>
              <a:ext cx="117475" cy="188912"/>
            </a:xfrm>
            <a:custGeom>
              <a:avLst/>
              <a:gdLst/>
              <a:ahLst/>
              <a:cxnLst>
                <a:cxn ang="0">
                  <a:pos x="104" y="167"/>
                </a:cxn>
                <a:cxn ang="0">
                  <a:pos x="0" y="0"/>
                </a:cxn>
              </a:cxnLst>
              <a:rect l="0" t="0" r="r" b="b"/>
              <a:pathLst>
                <a:path w="104" h="167">
                  <a:moveTo>
                    <a:pt x="104" y="167"/>
                  </a:moveTo>
                  <a:cubicBezTo>
                    <a:pt x="77" y="103"/>
                    <a:pt x="43" y="47"/>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5" name="Freeform 41"/>
            <p:cNvSpPr>
              <a:spLocks/>
            </p:cNvSpPr>
            <p:nvPr userDrawn="1"/>
          </p:nvSpPr>
          <p:spPr bwMode="auto">
            <a:xfrm>
              <a:off x="7905750" y="4340225"/>
              <a:ext cx="28575" cy="50800"/>
            </a:xfrm>
            <a:custGeom>
              <a:avLst/>
              <a:gdLst/>
              <a:ahLst/>
              <a:cxnLst>
                <a:cxn ang="0">
                  <a:pos x="26" y="45"/>
                </a:cxn>
                <a:cxn ang="0">
                  <a:pos x="0" y="0"/>
                </a:cxn>
              </a:cxnLst>
              <a:rect l="0" t="0" r="r" b="b"/>
              <a:pathLst>
                <a:path w="26" h="45">
                  <a:moveTo>
                    <a:pt x="26" y="45"/>
                  </a:moveTo>
                  <a:cubicBezTo>
                    <a:pt x="18" y="29"/>
                    <a:pt x="10" y="14"/>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6" name="Freeform 42"/>
            <p:cNvSpPr>
              <a:spLocks/>
            </p:cNvSpPr>
            <p:nvPr userDrawn="1"/>
          </p:nvSpPr>
          <p:spPr bwMode="auto">
            <a:xfrm>
              <a:off x="7934325" y="4391025"/>
              <a:ext cx="38100" cy="227012"/>
            </a:xfrm>
            <a:custGeom>
              <a:avLst/>
              <a:gdLst/>
              <a:ahLst/>
              <a:cxnLst>
                <a:cxn ang="0">
                  <a:pos x="28" y="201"/>
                </a:cxn>
                <a:cxn ang="0">
                  <a:pos x="33" y="156"/>
                </a:cxn>
                <a:cxn ang="0">
                  <a:pos x="0" y="0"/>
                </a:cxn>
              </a:cxnLst>
              <a:rect l="0" t="0" r="r" b="b"/>
              <a:pathLst>
                <a:path w="33" h="201">
                  <a:moveTo>
                    <a:pt x="28" y="201"/>
                  </a:moveTo>
                  <a:cubicBezTo>
                    <a:pt x="31" y="186"/>
                    <a:pt x="33" y="171"/>
                    <a:pt x="33" y="156"/>
                  </a:cubicBezTo>
                  <a:cubicBezTo>
                    <a:pt x="33" y="97"/>
                    <a:pt x="21" y="45"/>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7" name="Freeform 43"/>
            <p:cNvSpPr>
              <a:spLocks/>
            </p:cNvSpPr>
            <p:nvPr userDrawn="1"/>
          </p:nvSpPr>
          <p:spPr bwMode="auto">
            <a:xfrm>
              <a:off x="7346950" y="4622800"/>
              <a:ext cx="215900" cy="384175"/>
            </a:xfrm>
            <a:custGeom>
              <a:avLst/>
              <a:gdLst/>
              <a:ahLst/>
              <a:cxnLst>
                <a:cxn ang="0">
                  <a:pos x="0" y="339"/>
                </a:cxn>
                <a:cxn ang="0">
                  <a:pos x="190" y="228"/>
                </a:cxn>
                <a:cxn ang="0">
                  <a:pos x="59" y="0"/>
                </a:cxn>
              </a:cxnLst>
              <a:rect l="0" t="0" r="r" b="b"/>
              <a:pathLst>
                <a:path w="190" h="339">
                  <a:moveTo>
                    <a:pt x="0" y="339"/>
                  </a:moveTo>
                  <a:cubicBezTo>
                    <a:pt x="52" y="288"/>
                    <a:pt x="114" y="250"/>
                    <a:pt x="190" y="228"/>
                  </a:cubicBezTo>
                  <a:cubicBezTo>
                    <a:pt x="140" y="178"/>
                    <a:pt x="77" y="90"/>
                    <a:pt x="59"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8" name="Freeform 44"/>
            <p:cNvSpPr>
              <a:spLocks/>
            </p:cNvSpPr>
            <p:nvPr userDrawn="1"/>
          </p:nvSpPr>
          <p:spPr bwMode="auto">
            <a:xfrm>
              <a:off x="7818437" y="4618038"/>
              <a:ext cx="225425" cy="400050"/>
            </a:xfrm>
            <a:custGeom>
              <a:avLst/>
              <a:gdLst/>
              <a:ahLst/>
              <a:cxnLst>
                <a:cxn ang="0">
                  <a:pos x="131" y="0"/>
                </a:cxn>
                <a:cxn ang="0">
                  <a:pos x="0" y="231"/>
                </a:cxn>
                <a:cxn ang="0">
                  <a:pos x="199" y="352"/>
                </a:cxn>
              </a:cxnLst>
              <a:rect l="0" t="0" r="r" b="b"/>
              <a:pathLst>
                <a:path w="199" h="352">
                  <a:moveTo>
                    <a:pt x="131" y="0"/>
                  </a:moveTo>
                  <a:cubicBezTo>
                    <a:pt x="114" y="91"/>
                    <a:pt x="51" y="180"/>
                    <a:pt x="0" y="231"/>
                  </a:cubicBezTo>
                  <a:cubicBezTo>
                    <a:pt x="81" y="254"/>
                    <a:pt x="146" y="296"/>
                    <a:pt x="199" y="352"/>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9" name="Freeform 45"/>
            <p:cNvSpPr>
              <a:spLocks/>
            </p:cNvSpPr>
            <p:nvPr userDrawn="1"/>
          </p:nvSpPr>
          <p:spPr bwMode="auto">
            <a:xfrm>
              <a:off x="7324725" y="4278313"/>
              <a:ext cx="96837" cy="176212"/>
            </a:xfrm>
            <a:custGeom>
              <a:avLst/>
              <a:gdLst/>
              <a:ahLst/>
              <a:cxnLst>
                <a:cxn ang="0">
                  <a:pos x="86" y="155"/>
                </a:cxn>
                <a:cxn ang="0">
                  <a:pos x="32" y="107"/>
                </a:cxn>
                <a:cxn ang="0">
                  <a:pos x="0" y="0"/>
                </a:cxn>
              </a:cxnLst>
              <a:rect l="0" t="0" r="r" b="b"/>
              <a:pathLst>
                <a:path w="86" h="155">
                  <a:moveTo>
                    <a:pt x="86" y="155"/>
                  </a:moveTo>
                  <a:cubicBezTo>
                    <a:pt x="72" y="147"/>
                    <a:pt x="47" y="129"/>
                    <a:pt x="32" y="107"/>
                  </a:cubicBezTo>
                  <a:cubicBezTo>
                    <a:pt x="13" y="79"/>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0" name="Freeform 46"/>
            <p:cNvSpPr>
              <a:spLocks/>
            </p:cNvSpPr>
            <p:nvPr userDrawn="1"/>
          </p:nvSpPr>
          <p:spPr bwMode="auto">
            <a:xfrm>
              <a:off x="7961312" y="4275138"/>
              <a:ext cx="84137" cy="180975"/>
            </a:xfrm>
            <a:custGeom>
              <a:avLst/>
              <a:gdLst/>
              <a:ahLst/>
              <a:cxnLst>
                <a:cxn ang="0">
                  <a:pos x="0" y="160"/>
                </a:cxn>
                <a:cxn ang="0">
                  <a:pos x="49" y="109"/>
                </a:cxn>
                <a:cxn ang="0">
                  <a:pos x="75" y="0"/>
                </a:cxn>
              </a:cxnLst>
              <a:rect l="0" t="0" r="r" b="b"/>
              <a:pathLst>
                <a:path w="75" h="160">
                  <a:moveTo>
                    <a:pt x="0" y="160"/>
                  </a:moveTo>
                  <a:cubicBezTo>
                    <a:pt x="13" y="150"/>
                    <a:pt x="36" y="131"/>
                    <a:pt x="49" y="109"/>
                  </a:cubicBezTo>
                  <a:cubicBezTo>
                    <a:pt x="66" y="80"/>
                    <a:pt x="75" y="0"/>
                    <a:pt x="75"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1" name="Freeform 47"/>
            <p:cNvSpPr>
              <a:spLocks/>
            </p:cNvSpPr>
            <p:nvPr userDrawn="1"/>
          </p:nvSpPr>
          <p:spPr bwMode="auto">
            <a:xfrm>
              <a:off x="7705725" y="5099050"/>
              <a:ext cx="638175" cy="903287"/>
            </a:xfrm>
            <a:custGeom>
              <a:avLst/>
              <a:gdLst/>
              <a:ahLst/>
              <a:cxnLst>
                <a:cxn ang="0">
                  <a:pos x="305" y="436"/>
                </a:cxn>
                <a:cxn ang="0">
                  <a:pos x="0" y="569"/>
                </a:cxn>
                <a:cxn ang="0">
                  <a:pos x="0" y="265"/>
                </a:cxn>
                <a:cxn ang="0">
                  <a:pos x="402" y="0"/>
                </a:cxn>
                <a:cxn ang="0">
                  <a:pos x="305" y="436"/>
                </a:cxn>
              </a:cxnLst>
              <a:rect l="0" t="0" r="r" b="b"/>
              <a:pathLst>
                <a:path w="402" h="569">
                  <a:moveTo>
                    <a:pt x="305" y="436"/>
                  </a:moveTo>
                  <a:lnTo>
                    <a:pt x="0" y="569"/>
                  </a:lnTo>
                  <a:lnTo>
                    <a:pt x="0" y="265"/>
                  </a:lnTo>
                  <a:lnTo>
                    <a:pt x="402" y="0"/>
                  </a:lnTo>
                  <a:lnTo>
                    <a:pt x="305" y="436"/>
                  </a:lnTo>
                  <a:close/>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2" name="Freeform 48"/>
            <p:cNvSpPr>
              <a:spLocks/>
            </p:cNvSpPr>
            <p:nvPr userDrawn="1"/>
          </p:nvSpPr>
          <p:spPr bwMode="auto">
            <a:xfrm>
              <a:off x="7048500" y="5099050"/>
              <a:ext cx="636587" cy="903287"/>
            </a:xfrm>
            <a:custGeom>
              <a:avLst/>
              <a:gdLst/>
              <a:ahLst/>
              <a:cxnLst>
                <a:cxn ang="0">
                  <a:pos x="133" y="452"/>
                </a:cxn>
                <a:cxn ang="0">
                  <a:pos x="401" y="569"/>
                </a:cxn>
                <a:cxn ang="0">
                  <a:pos x="401" y="265"/>
                </a:cxn>
                <a:cxn ang="0">
                  <a:pos x="104" y="69"/>
                </a:cxn>
                <a:cxn ang="0">
                  <a:pos x="0" y="0"/>
                </a:cxn>
                <a:cxn ang="0">
                  <a:pos x="97" y="436"/>
                </a:cxn>
              </a:cxnLst>
              <a:rect l="0" t="0" r="r" b="b"/>
              <a:pathLst>
                <a:path w="401" h="569">
                  <a:moveTo>
                    <a:pt x="133" y="452"/>
                  </a:moveTo>
                  <a:lnTo>
                    <a:pt x="401" y="569"/>
                  </a:lnTo>
                  <a:lnTo>
                    <a:pt x="401" y="265"/>
                  </a:lnTo>
                  <a:lnTo>
                    <a:pt x="104" y="69"/>
                  </a:lnTo>
                  <a:lnTo>
                    <a:pt x="0" y="0"/>
                  </a:lnTo>
                  <a:lnTo>
                    <a:pt x="97" y="436"/>
                  </a:ln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3" name="Freeform 49"/>
            <p:cNvSpPr>
              <a:spLocks/>
            </p:cNvSpPr>
            <p:nvPr userDrawn="1"/>
          </p:nvSpPr>
          <p:spPr bwMode="auto">
            <a:xfrm>
              <a:off x="7180262" y="3957638"/>
              <a:ext cx="1042987" cy="482600"/>
            </a:xfrm>
            <a:custGeom>
              <a:avLst/>
              <a:gdLst/>
              <a:ahLst/>
              <a:cxnLst>
                <a:cxn ang="0">
                  <a:pos x="657" y="144"/>
                </a:cxn>
                <a:cxn ang="0">
                  <a:pos x="330" y="0"/>
                </a:cxn>
                <a:cxn ang="0">
                  <a:pos x="0" y="160"/>
                </a:cxn>
                <a:cxn ang="0">
                  <a:pos x="326" y="304"/>
                </a:cxn>
                <a:cxn ang="0">
                  <a:pos x="620" y="162"/>
                </a:cxn>
              </a:cxnLst>
              <a:rect l="0" t="0" r="r" b="b"/>
              <a:pathLst>
                <a:path w="657" h="304">
                  <a:moveTo>
                    <a:pt x="657" y="144"/>
                  </a:moveTo>
                  <a:lnTo>
                    <a:pt x="330" y="0"/>
                  </a:lnTo>
                  <a:lnTo>
                    <a:pt x="0" y="160"/>
                  </a:lnTo>
                  <a:lnTo>
                    <a:pt x="326" y="304"/>
                  </a:lnTo>
                  <a:lnTo>
                    <a:pt x="620" y="162"/>
                  </a:ln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4" name="Freeform 50"/>
            <p:cNvSpPr>
              <a:spLocks/>
            </p:cNvSpPr>
            <p:nvPr userDrawn="1"/>
          </p:nvSpPr>
          <p:spPr bwMode="auto">
            <a:xfrm>
              <a:off x="8123237" y="4186238"/>
              <a:ext cx="139700" cy="274637"/>
            </a:xfrm>
            <a:custGeom>
              <a:avLst/>
              <a:gdLst/>
              <a:ahLst/>
              <a:cxnLst>
                <a:cxn ang="0">
                  <a:pos x="88" y="0"/>
                </a:cxn>
                <a:cxn ang="0">
                  <a:pos x="65" y="243"/>
                </a:cxn>
              </a:cxnLst>
              <a:rect l="0" t="0" r="r" b="b"/>
              <a:pathLst>
                <a:path w="124" h="243">
                  <a:moveTo>
                    <a:pt x="88" y="0"/>
                  </a:moveTo>
                  <a:cubicBezTo>
                    <a:pt x="124" y="46"/>
                    <a:pt x="0" y="201"/>
                    <a:pt x="65" y="24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Sub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319088" y="2044700"/>
            <a:ext cx="8507412" cy="41275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8" name="Content Placeholder 7"/>
          <p:cNvSpPr>
            <a:spLocks noGrp="1"/>
          </p:cNvSpPr>
          <p:nvPr>
            <p:ph sz="quarter" idx="11" hasCustomPrompt="1"/>
          </p:nvPr>
        </p:nvSpPr>
        <p:spPr>
          <a:xfrm>
            <a:off x="319088" y="1463675"/>
            <a:ext cx="8507412" cy="466725"/>
          </a:xfrm>
        </p:spPr>
        <p:txBody>
          <a:bodyPr/>
          <a:lstStyle>
            <a:lvl1pPr marL="0" indent="0">
              <a:buFontTx/>
              <a:buNone/>
              <a:defRPr sz="2000" b="1">
                <a:solidFill>
                  <a:schemeClr val="tx1"/>
                </a:solidFill>
              </a:defRPr>
            </a:lvl1pPr>
          </a:lstStyle>
          <a:p>
            <a:pPr lvl="0"/>
            <a:r>
              <a:rPr lang="en-US" dirty="0" smtClean="0"/>
              <a:t>Sub Headings</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319088" y="1463675"/>
            <a:ext cx="4114800" cy="4708525"/>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Content Placeholder 3"/>
          <p:cNvSpPr>
            <a:spLocks noGrp="1"/>
          </p:cNvSpPr>
          <p:nvPr>
            <p:ph sz="half" idx="2"/>
          </p:nvPr>
        </p:nvSpPr>
        <p:spPr>
          <a:xfrm>
            <a:off x="4711700" y="1463675"/>
            <a:ext cx="4114800" cy="4708525"/>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2 Contents &amp;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319088" y="1463675"/>
            <a:ext cx="4114800"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319088" y="2103436"/>
            <a:ext cx="4114800" cy="4068763"/>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Text Placeholder 4"/>
          <p:cNvSpPr>
            <a:spLocks noGrp="1"/>
          </p:cNvSpPr>
          <p:nvPr>
            <p:ph type="body" sz="quarter" idx="3"/>
          </p:nvPr>
        </p:nvSpPr>
        <p:spPr>
          <a:xfrm>
            <a:off x="4711700" y="1463675"/>
            <a:ext cx="4114800"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4711700" y="2103436"/>
            <a:ext cx="4114800" cy="4068763"/>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51202"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3"/>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9" name="Straight Connector 8"/>
          <p:cNvCxnSpPr/>
          <p:nvPr userDrawn="1"/>
        </p:nvCxnSpPr>
        <p:spPr>
          <a:xfrm>
            <a:off x="0" y="6369126"/>
            <a:ext cx="9144000" cy="0"/>
          </a:xfrm>
          <a:prstGeom prst="line">
            <a:avLst/>
          </a:prstGeom>
          <a:ln w="6350" cap="flat" cmpd="sng" algn="ctr">
            <a:solidFill>
              <a:schemeClr val="accent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vmlDrawing" Target="../drawings/vmlDrawing2.vml"/><Relationship Id="rId3" Type="http://schemas.openxmlformats.org/officeDocument/2006/relationships/slideLayout" Target="../slideLayouts/slideLayout12.xml"/><Relationship Id="rId7" Type="http://schemas.openxmlformats.org/officeDocument/2006/relationships/theme" Target="../theme/theme2.xml"/><Relationship Id="rId12" Type="http://schemas.openxmlformats.org/officeDocument/2006/relationships/image" Target="../media/image2.jpe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eg"/><Relationship Id="rId5" Type="http://schemas.openxmlformats.org/officeDocument/2006/relationships/slideLayout" Target="../slideLayouts/slideLayout14.xml"/><Relationship Id="rId10" Type="http://schemas.openxmlformats.org/officeDocument/2006/relationships/oleObject" Target="../embeddings/oleObject2.bin"/><Relationship Id="rId4" Type="http://schemas.openxmlformats.org/officeDocument/2006/relationships/slideLayout" Target="../slideLayouts/slideLayout13.xml"/><Relationship Id="rId9" Type="http://schemas.openxmlformats.org/officeDocument/2006/relationships/tags" Target="../tags/tag9.xml"/></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heme" Target="../theme/theme3.xml"/><Relationship Id="rId7" Type="http://schemas.openxmlformats.org/officeDocument/2006/relationships/tags" Target="../tags/tag24.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ags" Target="../tags/tag23.xml"/><Relationship Id="rId11" Type="http://schemas.openxmlformats.org/officeDocument/2006/relationships/image" Target="../media/image4.emf"/><Relationship Id="rId5" Type="http://schemas.openxmlformats.org/officeDocument/2006/relationships/tags" Target="../tags/tag22.xml"/><Relationship Id="rId10" Type="http://schemas.openxmlformats.org/officeDocument/2006/relationships/image" Target="../media/image6.jpeg"/><Relationship Id="rId4" Type="http://schemas.openxmlformats.org/officeDocument/2006/relationships/vmlDrawing" Target="../drawings/vmlDrawing9.vml"/><Relationship Id="rId9"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192088" y="134938"/>
            <a:ext cx="8012112"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smtClean="0"/>
          </a:p>
        </p:txBody>
      </p:sp>
      <p:sp>
        <p:nvSpPr>
          <p:cNvPr id="1028" name="Text Placeholder 2"/>
          <p:cNvSpPr>
            <a:spLocks noGrp="1"/>
          </p:cNvSpPr>
          <p:nvPr>
            <p:ph type="body" idx="1"/>
          </p:nvPr>
        </p:nvSpPr>
        <p:spPr bwMode="auto">
          <a:xfrm>
            <a:off x="319088" y="1463675"/>
            <a:ext cx="8507412" cy="47085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
        <p:nvSpPr>
          <p:cNvPr id="14" name="Freeform 4"/>
          <p:cNvSpPr>
            <a:spLocks/>
          </p:cNvSpPr>
          <p:nvPr userDrawn="1">
            <p:custDataLst>
              <p:tags r:id="rId11"/>
            </p:custDataLst>
          </p:nvPr>
        </p:nvSpPr>
        <p:spPr bwMode="auto">
          <a:xfrm>
            <a:off x="3" y="577054"/>
            <a:ext cx="9151742" cy="751269"/>
          </a:xfrm>
          <a:custGeom>
            <a:avLst/>
            <a:gdLst>
              <a:gd name="connsiteX0" fmla="*/ 9509 w 10000"/>
              <a:gd name="connsiteY0" fmla="*/ 453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9509 w 10000"/>
              <a:gd name="connsiteY10" fmla="*/ 4537 h 10000"/>
              <a:gd name="connsiteX0" fmla="*/ 8912 w 10000"/>
              <a:gd name="connsiteY0" fmla="*/ 457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8912 w 10000"/>
              <a:gd name="connsiteY10" fmla="*/ 4577 h 10000"/>
              <a:gd name="connsiteX0" fmla="*/ 8912 w 10000"/>
              <a:gd name="connsiteY0" fmla="*/ 4383 h 9806"/>
              <a:gd name="connsiteX1" fmla="*/ 972 w 10000"/>
              <a:gd name="connsiteY1" fmla="*/ 4343 h 9806"/>
              <a:gd name="connsiteX2" fmla="*/ 484 w 10000"/>
              <a:gd name="connsiteY2" fmla="*/ 8928 h 9806"/>
              <a:gd name="connsiteX3" fmla="*/ 0 w 10000"/>
              <a:gd name="connsiteY3" fmla="*/ 4343 h 9806"/>
              <a:gd name="connsiteX4" fmla="*/ 0 w 10000"/>
              <a:gd name="connsiteY4" fmla="*/ 5269 h 9806"/>
              <a:gd name="connsiteX5" fmla="*/ 484 w 10000"/>
              <a:gd name="connsiteY5" fmla="*/ 9806 h 9806"/>
              <a:gd name="connsiteX6" fmla="*/ 972 w 10000"/>
              <a:gd name="connsiteY6" fmla="*/ 5269 h 9806"/>
              <a:gd name="connsiteX7" fmla="*/ 8912 w 10000"/>
              <a:gd name="connsiteY7" fmla="*/ 5320 h 9806"/>
              <a:gd name="connsiteX8" fmla="*/ 10000 w 10000"/>
              <a:gd name="connsiteY8" fmla="*/ 733 h 9806"/>
              <a:gd name="connsiteX9" fmla="*/ 9231 w 10000"/>
              <a:gd name="connsiteY9" fmla="*/ 0 h 9806"/>
              <a:gd name="connsiteX10" fmla="*/ 8912 w 10000"/>
              <a:gd name="connsiteY10" fmla="*/ 4383 h 9806"/>
              <a:gd name="connsiteX0" fmla="*/ 8912 w 9297"/>
              <a:gd name="connsiteY0" fmla="*/ 4470 h 10000"/>
              <a:gd name="connsiteX1" fmla="*/ 972 w 9297"/>
              <a:gd name="connsiteY1" fmla="*/ 4429 h 10000"/>
              <a:gd name="connsiteX2" fmla="*/ 484 w 9297"/>
              <a:gd name="connsiteY2" fmla="*/ 9105 h 10000"/>
              <a:gd name="connsiteX3" fmla="*/ 0 w 9297"/>
              <a:gd name="connsiteY3" fmla="*/ 4429 h 10000"/>
              <a:gd name="connsiteX4" fmla="*/ 0 w 9297"/>
              <a:gd name="connsiteY4" fmla="*/ 5373 h 10000"/>
              <a:gd name="connsiteX5" fmla="*/ 484 w 9297"/>
              <a:gd name="connsiteY5" fmla="*/ 10000 h 10000"/>
              <a:gd name="connsiteX6" fmla="*/ 972 w 9297"/>
              <a:gd name="connsiteY6" fmla="*/ 5373 h 10000"/>
              <a:gd name="connsiteX7" fmla="*/ 8912 w 9297"/>
              <a:gd name="connsiteY7" fmla="*/ 5425 h 10000"/>
              <a:gd name="connsiteX8" fmla="*/ 9231 w 9297"/>
              <a:gd name="connsiteY8" fmla="*/ 1642 h 10000"/>
              <a:gd name="connsiteX9" fmla="*/ 9231 w 9297"/>
              <a:gd name="connsiteY9" fmla="*/ 0 h 10000"/>
              <a:gd name="connsiteX10" fmla="*/ 8912 w 9297"/>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281 w 9929"/>
              <a:gd name="connsiteY0" fmla="*/ 4558 h 10000"/>
              <a:gd name="connsiteX1" fmla="*/ 1045 w 9929"/>
              <a:gd name="connsiteY1" fmla="*/ 4429 h 10000"/>
              <a:gd name="connsiteX2" fmla="*/ 521 w 9929"/>
              <a:gd name="connsiteY2" fmla="*/ 9105 h 10000"/>
              <a:gd name="connsiteX3" fmla="*/ 0 w 9929"/>
              <a:gd name="connsiteY3" fmla="*/ 4429 h 10000"/>
              <a:gd name="connsiteX4" fmla="*/ 0 w 9929"/>
              <a:gd name="connsiteY4" fmla="*/ 5373 h 10000"/>
              <a:gd name="connsiteX5" fmla="*/ 521 w 9929"/>
              <a:gd name="connsiteY5" fmla="*/ 10000 h 10000"/>
              <a:gd name="connsiteX6" fmla="*/ 1045 w 9929"/>
              <a:gd name="connsiteY6" fmla="*/ 5373 h 10000"/>
              <a:gd name="connsiteX7" fmla="*/ 9281 w 9929"/>
              <a:gd name="connsiteY7" fmla="*/ 5426 h 10000"/>
              <a:gd name="connsiteX8" fmla="*/ 9929 w 9929"/>
              <a:gd name="connsiteY8" fmla="*/ 1642 h 10000"/>
              <a:gd name="connsiteX9" fmla="*/ 9929 w 9929"/>
              <a:gd name="connsiteY9" fmla="*/ 0 h 10000"/>
              <a:gd name="connsiteX10" fmla="*/ 9281 w 9929"/>
              <a:gd name="connsiteY10" fmla="*/ 4558 h 10000"/>
              <a:gd name="connsiteX0" fmla="*/ 9347 w 10000"/>
              <a:gd name="connsiteY0" fmla="*/ 4558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347 w 10000"/>
              <a:gd name="connsiteY10" fmla="*/ 4558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475 w 10000"/>
              <a:gd name="connsiteY10" fmla="*/ 4447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449 w 10000"/>
              <a:gd name="connsiteY7" fmla="*/ 5470 h 10000"/>
              <a:gd name="connsiteX8" fmla="*/ 10000 w 10000"/>
              <a:gd name="connsiteY8" fmla="*/ 0 h 10000"/>
              <a:gd name="connsiteX9" fmla="*/ 10000 w 10000"/>
              <a:gd name="connsiteY9" fmla="*/ 0 h 10000"/>
              <a:gd name="connsiteX10" fmla="*/ 9475 w 10000"/>
              <a:gd name="connsiteY10"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9940 w 10956"/>
              <a:gd name="connsiteY10" fmla="*/ 1168 h 10000"/>
              <a:gd name="connsiteX11" fmla="*/ 9475 w 10956"/>
              <a:gd name="connsiteY11"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10104 w 10956"/>
              <a:gd name="connsiteY10" fmla="*/ 1401 h 10000"/>
              <a:gd name="connsiteX11" fmla="*/ 9475 w 10956"/>
              <a:gd name="connsiteY11"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00 w 10966"/>
              <a:gd name="connsiteY9" fmla="*/ 0 h 10000"/>
              <a:gd name="connsiteX10" fmla="*/ 9475 w 10966"/>
              <a:gd name="connsiteY10"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60 w 10966"/>
              <a:gd name="connsiteY9" fmla="*/ 1567 h 10000"/>
              <a:gd name="connsiteX10" fmla="*/ 9475 w 10966"/>
              <a:gd name="connsiteY10" fmla="*/ 4447 h 10000"/>
              <a:gd name="connsiteX0" fmla="*/ 9475 w 10966"/>
              <a:gd name="connsiteY0" fmla="*/ 3647 h 9200"/>
              <a:gd name="connsiteX1" fmla="*/ 1052 w 10966"/>
              <a:gd name="connsiteY1" fmla="*/ 3629 h 9200"/>
              <a:gd name="connsiteX2" fmla="*/ 525 w 10966"/>
              <a:gd name="connsiteY2" fmla="*/ 8305 h 9200"/>
              <a:gd name="connsiteX3" fmla="*/ 0 w 10966"/>
              <a:gd name="connsiteY3" fmla="*/ 3629 h 9200"/>
              <a:gd name="connsiteX4" fmla="*/ 0 w 10966"/>
              <a:gd name="connsiteY4" fmla="*/ 4573 h 9200"/>
              <a:gd name="connsiteX5" fmla="*/ 525 w 10966"/>
              <a:gd name="connsiteY5" fmla="*/ 9200 h 9200"/>
              <a:gd name="connsiteX6" fmla="*/ 1052 w 10966"/>
              <a:gd name="connsiteY6" fmla="*/ 4573 h 9200"/>
              <a:gd name="connsiteX7" fmla="*/ 9449 w 10966"/>
              <a:gd name="connsiteY7" fmla="*/ 4670 h 9200"/>
              <a:gd name="connsiteX8" fmla="*/ 10099 w 10966"/>
              <a:gd name="connsiteY8" fmla="*/ 0 h 9200"/>
              <a:gd name="connsiteX9" fmla="*/ 10060 w 10966"/>
              <a:gd name="connsiteY9" fmla="*/ 767 h 9200"/>
              <a:gd name="connsiteX10" fmla="*/ 9475 w 10966"/>
              <a:gd name="connsiteY10" fmla="*/ 3647 h 9200"/>
              <a:gd name="connsiteX0" fmla="*/ 8640 w 10000"/>
              <a:gd name="connsiteY0" fmla="*/ 5401 h 11437"/>
              <a:gd name="connsiteX1" fmla="*/ 959 w 10000"/>
              <a:gd name="connsiteY1" fmla="*/ 5382 h 11437"/>
              <a:gd name="connsiteX2" fmla="*/ 479 w 10000"/>
              <a:gd name="connsiteY2" fmla="*/ 10464 h 11437"/>
              <a:gd name="connsiteX3" fmla="*/ 0 w 10000"/>
              <a:gd name="connsiteY3" fmla="*/ 5382 h 11437"/>
              <a:gd name="connsiteX4" fmla="*/ 0 w 10000"/>
              <a:gd name="connsiteY4" fmla="*/ 6408 h 11437"/>
              <a:gd name="connsiteX5" fmla="*/ 479 w 10000"/>
              <a:gd name="connsiteY5" fmla="*/ 11437 h 11437"/>
              <a:gd name="connsiteX6" fmla="*/ 959 w 10000"/>
              <a:gd name="connsiteY6" fmla="*/ 6408 h 11437"/>
              <a:gd name="connsiteX7" fmla="*/ 8617 w 10000"/>
              <a:gd name="connsiteY7" fmla="*/ 6513 h 11437"/>
              <a:gd name="connsiteX8" fmla="*/ 9209 w 10000"/>
              <a:gd name="connsiteY8" fmla="*/ 1437 h 11437"/>
              <a:gd name="connsiteX9" fmla="*/ 9119 w 10000"/>
              <a:gd name="connsiteY9" fmla="*/ 568 h 11437"/>
              <a:gd name="connsiteX10" fmla="*/ 8640 w 10000"/>
              <a:gd name="connsiteY10" fmla="*/ 5401 h 11437"/>
              <a:gd name="connsiteX0" fmla="*/ 8640 w 9228"/>
              <a:gd name="connsiteY0" fmla="*/ 5401 h 11437"/>
              <a:gd name="connsiteX1" fmla="*/ 959 w 9228"/>
              <a:gd name="connsiteY1" fmla="*/ 5382 h 11437"/>
              <a:gd name="connsiteX2" fmla="*/ 479 w 9228"/>
              <a:gd name="connsiteY2" fmla="*/ 10464 h 11437"/>
              <a:gd name="connsiteX3" fmla="*/ 0 w 9228"/>
              <a:gd name="connsiteY3" fmla="*/ 5382 h 11437"/>
              <a:gd name="connsiteX4" fmla="*/ 0 w 9228"/>
              <a:gd name="connsiteY4" fmla="*/ 6408 h 11437"/>
              <a:gd name="connsiteX5" fmla="*/ 479 w 9228"/>
              <a:gd name="connsiteY5" fmla="*/ 11437 h 11437"/>
              <a:gd name="connsiteX6" fmla="*/ 959 w 9228"/>
              <a:gd name="connsiteY6" fmla="*/ 6408 h 11437"/>
              <a:gd name="connsiteX7" fmla="*/ 8617 w 9228"/>
              <a:gd name="connsiteY7" fmla="*/ 6513 h 11437"/>
              <a:gd name="connsiteX8" fmla="*/ 9209 w 9228"/>
              <a:gd name="connsiteY8" fmla="*/ 1437 h 11437"/>
              <a:gd name="connsiteX9" fmla="*/ 9119 w 9228"/>
              <a:gd name="connsiteY9" fmla="*/ 568 h 11437"/>
              <a:gd name="connsiteX10" fmla="*/ 8640 w 9228"/>
              <a:gd name="connsiteY10" fmla="*/ 5401 h 11437"/>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9903"/>
              <a:gd name="connsiteY0" fmla="*/ 4722 h 10000"/>
              <a:gd name="connsiteX1" fmla="*/ 1039 w 9903"/>
              <a:gd name="connsiteY1" fmla="*/ 4706 h 10000"/>
              <a:gd name="connsiteX2" fmla="*/ 519 w 9903"/>
              <a:gd name="connsiteY2" fmla="*/ 9149 h 10000"/>
              <a:gd name="connsiteX3" fmla="*/ 0 w 9903"/>
              <a:gd name="connsiteY3" fmla="*/ 4706 h 10000"/>
              <a:gd name="connsiteX4" fmla="*/ 0 w 9903"/>
              <a:gd name="connsiteY4" fmla="*/ 5603 h 10000"/>
              <a:gd name="connsiteX5" fmla="*/ 519 w 9903"/>
              <a:gd name="connsiteY5" fmla="*/ 10000 h 10000"/>
              <a:gd name="connsiteX6" fmla="*/ 1039 w 9903"/>
              <a:gd name="connsiteY6" fmla="*/ 5603 h 10000"/>
              <a:gd name="connsiteX7" fmla="*/ 9338 w 9903"/>
              <a:gd name="connsiteY7" fmla="*/ 5695 h 10000"/>
              <a:gd name="connsiteX8" fmla="*/ 9882 w 9903"/>
              <a:gd name="connsiteY8" fmla="*/ 1351 h 10000"/>
              <a:gd name="connsiteX9" fmla="*/ 9882 w 9903"/>
              <a:gd name="connsiteY9" fmla="*/ 497 h 10000"/>
              <a:gd name="connsiteX10" fmla="*/ 9363 w 99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9982"/>
              <a:gd name="connsiteY0" fmla="*/ 4722 h 10000"/>
              <a:gd name="connsiteX1" fmla="*/ 1049 w 9982"/>
              <a:gd name="connsiteY1" fmla="*/ 4706 h 10000"/>
              <a:gd name="connsiteX2" fmla="*/ 524 w 9982"/>
              <a:gd name="connsiteY2" fmla="*/ 9149 h 10000"/>
              <a:gd name="connsiteX3" fmla="*/ 0 w 9982"/>
              <a:gd name="connsiteY3" fmla="*/ 4706 h 10000"/>
              <a:gd name="connsiteX4" fmla="*/ 0 w 9982"/>
              <a:gd name="connsiteY4" fmla="*/ 5603 h 10000"/>
              <a:gd name="connsiteX5" fmla="*/ 524 w 9982"/>
              <a:gd name="connsiteY5" fmla="*/ 10000 h 10000"/>
              <a:gd name="connsiteX6" fmla="*/ 1049 w 9982"/>
              <a:gd name="connsiteY6" fmla="*/ 5603 h 10000"/>
              <a:gd name="connsiteX7" fmla="*/ 9429 w 9982"/>
              <a:gd name="connsiteY7" fmla="*/ 5695 h 10000"/>
              <a:gd name="connsiteX8" fmla="*/ 9979 w 9982"/>
              <a:gd name="connsiteY8" fmla="*/ 1351 h 10000"/>
              <a:gd name="connsiteX9" fmla="*/ 9979 w 9982"/>
              <a:gd name="connsiteY9" fmla="*/ 497 h 10000"/>
              <a:gd name="connsiteX10" fmla="*/ 9455 w 9982"/>
              <a:gd name="connsiteY10" fmla="*/ 4722 h 10000"/>
              <a:gd name="connsiteX0" fmla="*/ 9472 w 10005"/>
              <a:gd name="connsiteY0" fmla="*/ 4722 h 10000"/>
              <a:gd name="connsiteX1" fmla="*/ 1051 w 10005"/>
              <a:gd name="connsiteY1" fmla="*/ 4706 h 10000"/>
              <a:gd name="connsiteX2" fmla="*/ 525 w 10005"/>
              <a:gd name="connsiteY2" fmla="*/ 9149 h 10000"/>
              <a:gd name="connsiteX3" fmla="*/ 0 w 10005"/>
              <a:gd name="connsiteY3" fmla="*/ 4706 h 10000"/>
              <a:gd name="connsiteX4" fmla="*/ 0 w 10005"/>
              <a:gd name="connsiteY4" fmla="*/ 5603 h 10000"/>
              <a:gd name="connsiteX5" fmla="*/ 525 w 10005"/>
              <a:gd name="connsiteY5" fmla="*/ 10000 h 10000"/>
              <a:gd name="connsiteX6" fmla="*/ 1051 w 10005"/>
              <a:gd name="connsiteY6" fmla="*/ 5603 h 10000"/>
              <a:gd name="connsiteX7" fmla="*/ 9446 w 10005"/>
              <a:gd name="connsiteY7" fmla="*/ 5695 h 10000"/>
              <a:gd name="connsiteX8" fmla="*/ 9997 w 10005"/>
              <a:gd name="connsiteY8" fmla="*/ 1351 h 10000"/>
              <a:gd name="connsiteX9" fmla="*/ 9997 w 10005"/>
              <a:gd name="connsiteY9" fmla="*/ 497 h 10000"/>
              <a:gd name="connsiteX10" fmla="*/ 9472 w 10005"/>
              <a:gd name="connsiteY10" fmla="*/ 4722 h 10000"/>
              <a:gd name="connsiteX0" fmla="*/ 9472 w 9997"/>
              <a:gd name="connsiteY0" fmla="*/ 4722 h 10000"/>
              <a:gd name="connsiteX1" fmla="*/ 1051 w 9997"/>
              <a:gd name="connsiteY1" fmla="*/ 4706 h 10000"/>
              <a:gd name="connsiteX2" fmla="*/ 525 w 9997"/>
              <a:gd name="connsiteY2" fmla="*/ 9149 h 10000"/>
              <a:gd name="connsiteX3" fmla="*/ 0 w 9997"/>
              <a:gd name="connsiteY3" fmla="*/ 4706 h 10000"/>
              <a:gd name="connsiteX4" fmla="*/ 0 w 9997"/>
              <a:gd name="connsiteY4" fmla="*/ 5603 h 10000"/>
              <a:gd name="connsiteX5" fmla="*/ 525 w 9997"/>
              <a:gd name="connsiteY5" fmla="*/ 10000 h 10000"/>
              <a:gd name="connsiteX6" fmla="*/ 1051 w 9997"/>
              <a:gd name="connsiteY6" fmla="*/ 5603 h 10000"/>
              <a:gd name="connsiteX7" fmla="*/ 9446 w 9997"/>
              <a:gd name="connsiteY7" fmla="*/ 5695 h 10000"/>
              <a:gd name="connsiteX8" fmla="*/ 9942 w 9997"/>
              <a:gd name="connsiteY8" fmla="*/ 1985 h 10000"/>
              <a:gd name="connsiteX9" fmla="*/ 9997 w 9997"/>
              <a:gd name="connsiteY9" fmla="*/ 497 h 10000"/>
              <a:gd name="connsiteX10" fmla="*/ 9472 w 9997"/>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319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8" h="10000">
                <a:moveTo>
                  <a:pt x="9475" y="4722"/>
                </a:moveTo>
                <a:lnTo>
                  <a:pt x="1051" y="4706"/>
                </a:lnTo>
                <a:cubicBezTo>
                  <a:pt x="636" y="4706"/>
                  <a:pt x="525" y="9149"/>
                  <a:pt x="525" y="9149"/>
                </a:cubicBezTo>
                <a:cubicBezTo>
                  <a:pt x="525" y="9149"/>
                  <a:pt x="415" y="4706"/>
                  <a:pt x="0" y="4706"/>
                </a:cubicBezTo>
                <a:lnTo>
                  <a:pt x="0" y="5603"/>
                </a:lnTo>
                <a:cubicBezTo>
                  <a:pt x="415" y="5603"/>
                  <a:pt x="525" y="10000"/>
                  <a:pt x="525" y="10000"/>
                </a:cubicBezTo>
                <a:cubicBezTo>
                  <a:pt x="525" y="10000"/>
                  <a:pt x="636" y="5603"/>
                  <a:pt x="1051" y="5603"/>
                </a:cubicBezTo>
                <a:lnTo>
                  <a:pt x="9449" y="5695"/>
                </a:lnTo>
                <a:cubicBezTo>
                  <a:pt x="9827" y="5410"/>
                  <a:pt x="9934" y="2946"/>
                  <a:pt x="10000" y="1224"/>
                </a:cubicBezTo>
                <a:cubicBezTo>
                  <a:pt x="10008" y="1086"/>
                  <a:pt x="10001" y="0"/>
                  <a:pt x="10000" y="497"/>
                </a:cubicBezTo>
                <a:cubicBezTo>
                  <a:pt x="9937" y="1770"/>
                  <a:pt x="9819" y="4623"/>
                  <a:pt x="9475" y="4722"/>
                </a:cubicBezTo>
                <a:close/>
              </a:path>
            </a:pathLst>
          </a:custGeom>
          <a:solidFill>
            <a:srgbClr val="01829B"/>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pic>
        <p:nvPicPr>
          <p:cNvPr id="24" name="Picture 2" descr="C:\Documents and Settings\sarumuga\Desktop\Subha\CG Univerity\CG Univerity Jobs\University_logo_Col.jpg"/>
          <p:cNvPicPr>
            <a:picLocks noChangeAspect="1" noChangeArrowheads="1"/>
          </p:cNvPicPr>
          <p:nvPr userDrawn="1"/>
        </p:nvPicPr>
        <p:blipFill>
          <a:blip r:embed="rId13" cstate="print"/>
          <a:srcRect l="10027" t="21415" r="9454" b="21009"/>
          <a:stretch>
            <a:fillRect/>
          </a:stretch>
        </p:blipFill>
        <p:spPr bwMode="auto">
          <a:xfrm>
            <a:off x="7512847" y="6468844"/>
            <a:ext cx="1366041" cy="325597"/>
          </a:xfrm>
          <a:prstGeom prst="rect">
            <a:avLst/>
          </a:prstGeom>
          <a:noFill/>
        </p:spPr>
      </p:pic>
      <p:cxnSp>
        <p:nvCxnSpPr>
          <p:cNvPr id="25" name="Straight Connector 24"/>
          <p:cNvCxnSpPr/>
          <p:nvPr userDrawn="1"/>
        </p:nvCxnSpPr>
        <p:spPr>
          <a:xfrm>
            <a:off x="0" y="6369126"/>
            <a:ext cx="9144000" cy="0"/>
          </a:xfrm>
          <a:prstGeom prst="line">
            <a:avLst/>
          </a:prstGeom>
          <a:ln w="6350" cap="flat" cmpd="sng" algn="ctr">
            <a:solidFill>
              <a:srgbClr val="01829B"/>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6" name="Picture 25" descr="Capgemini_logo_slides.jpg"/>
          <p:cNvPicPr>
            <a:picLocks noChangeAspect="1"/>
          </p:cNvPicPr>
          <p:nvPr userDrawn="1"/>
        </p:nvPicPr>
        <p:blipFill>
          <a:blip r:embed="rId14" cstate="print"/>
          <a:stretch>
            <a:fillRect/>
          </a:stretch>
        </p:blipFill>
        <p:spPr>
          <a:xfrm>
            <a:off x="319088" y="6474460"/>
            <a:ext cx="1380744" cy="320040"/>
          </a:xfrm>
          <a:prstGeom prst="rect">
            <a:avLst/>
          </a:prstGeom>
        </p:spPr>
      </p:pic>
      <p:sp>
        <p:nvSpPr>
          <p:cNvPr id="12" name="Rectangle 11"/>
          <p:cNvSpPr/>
          <p:nvPr userDrawn="1"/>
        </p:nvSpPr>
        <p:spPr>
          <a:xfrm>
            <a:off x="2347913" y="6545262"/>
            <a:ext cx="4721225" cy="2492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700" dirty="0">
                <a:solidFill>
                  <a:schemeClr val="tx1"/>
                </a:solidFill>
                <a:latin typeface="Arial" pitchFamily="34" charset="0"/>
                <a:cs typeface="Arial" pitchFamily="34" charset="0"/>
              </a:rPr>
              <a:t>The information contained in this document is proprietary and confidential. </a:t>
            </a:r>
            <a:br>
              <a:rPr lang="en-US" sz="700" dirty="0">
                <a:solidFill>
                  <a:schemeClr val="tx1"/>
                </a:solidFill>
                <a:latin typeface="Arial" pitchFamily="34" charset="0"/>
                <a:cs typeface="Arial" pitchFamily="34" charset="0"/>
              </a:rPr>
            </a:br>
            <a:r>
              <a:rPr lang="en-US" sz="700" dirty="0">
                <a:solidFill>
                  <a:schemeClr val="tx1"/>
                </a:solidFill>
                <a:latin typeface="Arial" pitchFamily="34" charset="0"/>
                <a:cs typeface="Arial" pitchFamily="34" charset="0"/>
              </a:rPr>
              <a:t>It is for Capgemini internal use only. </a:t>
            </a:r>
            <a:r>
              <a:rPr lang="en-US" sz="700" dirty="0" smtClean="0">
                <a:solidFill>
                  <a:schemeClr val="tx1"/>
                </a:solidFill>
                <a:latin typeface="Arial" pitchFamily="34" charset="0"/>
                <a:cs typeface="Arial" pitchFamily="34" charset="0"/>
              </a:rPr>
              <a:t>Copyright© 2014 </a:t>
            </a:r>
            <a:r>
              <a:rPr lang="en-US" sz="700" dirty="0">
                <a:solidFill>
                  <a:schemeClr val="tx1"/>
                </a:solidFill>
                <a:latin typeface="Arial" pitchFamily="34" charset="0"/>
                <a:cs typeface="Arial" pitchFamily="34" charset="0"/>
              </a:rPr>
              <a:t>Capgemini. All rights reserved.</a:t>
            </a:r>
            <a:endParaRPr lang="en-GB" sz="700" dirty="0">
              <a:solidFill>
                <a:schemeClr val="tx1"/>
              </a:solidFill>
              <a:latin typeface="Arial" pitchFamily="34" charset="0"/>
              <a:cs typeface="Arial" pitchFamily="34" charset="0"/>
            </a:endParaRPr>
          </a:p>
        </p:txBody>
      </p:sp>
      <p:sp>
        <p:nvSpPr>
          <p:cNvPr id="20" name="TextBox 19"/>
          <p:cNvSpPr txBox="1"/>
          <p:nvPr userDrawn="1">
            <p:custDataLst>
              <p:tags r:id="rId12"/>
            </p:custDataLst>
          </p:nvPr>
        </p:nvSpPr>
        <p:spPr>
          <a:xfrm>
            <a:off x="4614749" y="6380335"/>
            <a:ext cx="187552" cy="184666"/>
          </a:xfrm>
          <a:prstGeom prst="rect">
            <a:avLst/>
          </a:prstGeom>
          <a:noFill/>
        </p:spPr>
        <p:txBody>
          <a:bodyPr wrap="none" lIns="0" tIns="0" rIns="0" bIns="0" rtlCol="0" anchor="ctr">
            <a:spAutoFit/>
          </a:bodyPr>
          <a:lstStyle/>
          <a:p>
            <a:pPr algn="ctr"/>
            <a:fld id="{6A895693-0027-4F28-9367-92E39A51F51C}" type="slidenum">
              <a:rPr lang="en-US" sz="1200" smtClean="0">
                <a:solidFill>
                  <a:srgbClr val="979797"/>
                </a:solidFill>
              </a:rPr>
              <a:pPr algn="ctr"/>
              <a:t>‹#›</a:t>
            </a:fld>
            <a:endParaRPr lang="en-US" sz="1200" dirty="0">
              <a:solidFill>
                <a:srgbClr val="979797"/>
              </a:solidFill>
            </a:endParaRPr>
          </a:p>
        </p:txBody>
      </p:sp>
    </p:spTree>
  </p:cSld>
  <p:clrMap bg1="lt1" tx1="dk1" bg2="lt2" tx2="dk2" accent1="accent1" accent2="accent2" accent3="accent3" accent4="accent4" accent5="accent5" accent6="accent6" hlink="hlink" folHlink="folHlink"/>
  <p:sldLayoutIdLst>
    <p:sldLayoutId id="2147484080" r:id="rId1"/>
    <p:sldLayoutId id="2147484071" r:id="rId2"/>
    <p:sldLayoutId id="2147484091" r:id="rId3"/>
    <p:sldLayoutId id="2147484081" r:id="rId4"/>
    <p:sldLayoutId id="2147484073" r:id="rId5"/>
    <p:sldLayoutId id="2147484074" r:id="rId6"/>
    <p:sldLayoutId id="2147484075" r:id="rId7"/>
    <p:sldLayoutId id="2147484076" r:id="rId8"/>
    <p:sldLayoutId id="2147484100" r:id="rId9"/>
  </p:sldLayoutIdLst>
  <p:hf hdr="0" ftr="0" dt="0"/>
  <p:txStyles>
    <p:titleStyle>
      <a:lvl1pPr algn="l" defTabSz="457200" rtl="0" eaLnBrk="0" fontAlgn="base" hangingPunct="0">
        <a:spcBef>
          <a:spcPct val="0"/>
        </a:spcBef>
        <a:spcAft>
          <a:spcPct val="0"/>
        </a:spcAft>
        <a:defRPr sz="3000" kern="1200">
          <a:solidFill>
            <a:schemeClr val="tx1"/>
          </a:solidFill>
          <a:latin typeface="Arial"/>
          <a:ea typeface="ＭＳ Ｐゴシック" charset="-128"/>
          <a:cs typeface="Arial"/>
        </a:defRPr>
      </a:lvl1pPr>
      <a:lvl2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2pPr>
      <a:lvl3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3pPr>
      <a:lvl4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4pPr>
      <a:lvl5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5pPr>
      <a:lvl6pPr marL="457200" algn="l" defTabSz="457200" rtl="0" fontAlgn="base">
        <a:spcBef>
          <a:spcPct val="0"/>
        </a:spcBef>
        <a:spcAft>
          <a:spcPct val="0"/>
        </a:spcAft>
        <a:defRPr sz="3000">
          <a:solidFill>
            <a:srgbClr val="FFFFFE"/>
          </a:solidFill>
          <a:latin typeface="Arial" charset="0"/>
          <a:ea typeface="ＭＳ Ｐゴシック" charset="-128"/>
        </a:defRPr>
      </a:lvl6pPr>
      <a:lvl7pPr marL="914400" algn="l" defTabSz="457200" rtl="0" fontAlgn="base">
        <a:spcBef>
          <a:spcPct val="0"/>
        </a:spcBef>
        <a:spcAft>
          <a:spcPct val="0"/>
        </a:spcAft>
        <a:defRPr sz="3000">
          <a:solidFill>
            <a:srgbClr val="FFFFFE"/>
          </a:solidFill>
          <a:latin typeface="Arial" charset="0"/>
          <a:ea typeface="ＭＳ Ｐゴシック" charset="-128"/>
        </a:defRPr>
      </a:lvl7pPr>
      <a:lvl8pPr marL="1371600" algn="l" defTabSz="457200" rtl="0" fontAlgn="base">
        <a:spcBef>
          <a:spcPct val="0"/>
        </a:spcBef>
        <a:spcAft>
          <a:spcPct val="0"/>
        </a:spcAft>
        <a:defRPr sz="3000">
          <a:solidFill>
            <a:srgbClr val="FFFFFE"/>
          </a:solidFill>
          <a:latin typeface="Arial" charset="0"/>
          <a:ea typeface="ＭＳ Ｐゴシック" charset="-128"/>
        </a:defRPr>
      </a:lvl8pPr>
      <a:lvl9pPr marL="1828800" algn="l" defTabSz="457200" rtl="0" fontAlgn="base">
        <a:spcBef>
          <a:spcPct val="0"/>
        </a:spcBef>
        <a:spcAft>
          <a:spcPct val="0"/>
        </a:spcAft>
        <a:defRPr sz="3000">
          <a:solidFill>
            <a:srgbClr val="FFFFFE"/>
          </a:solidFill>
          <a:latin typeface="Arial" charset="0"/>
          <a:ea typeface="ＭＳ Ｐゴシック" charset="-128"/>
        </a:defRPr>
      </a:lvl9pPr>
    </p:titleStyle>
    <p:bodyStyle>
      <a:lvl1pPr marL="228600" indent="-228600" algn="l" defTabSz="457200" rtl="0" eaLnBrk="0" fontAlgn="base" hangingPunct="0">
        <a:spcBef>
          <a:spcPts val="0"/>
        </a:spcBef>
        <a:spcAft>
          <a:spcPts val="200"/>
        </a:spcAft>
        <a:buClr>
          <a:schemeClr val="accent3"/>
        </a:buClr>
        <a:buSzPct val="110000"/>
        <a:buFont typeface="Arial" charset="0"/>
        <a:buChar char="•"/>
        <a:defRPr sz="1800" kern="1200">
          <a:solidFill>
            <a:schemeClr val="tx1"/>
          </a:solidFill>
          <a:latin typeface="Arial"/>
          <a:ea typeface="ＭＳ Ｐゴシック" charset="-128"/>
          <a:cs typeface="Arial"/>
        </a:defRPr>
      </a:lvl1pPr>
      <a:lvl2pPr marL="457200" indent="-228600" algn="l" defTabSz="457200" rtl="0" eaLnBrk="0" fontAlgn="base" hangingPunct="0">
        <a:spcBef>
          <a:spcPts val="0"/>
        </a:spcBef>
        <a:spcAft>
          <a:spcPts val="200"/>
        </a:spcAft>
        <a:buClr>
          <a:schemeClr val="accent3"/>
        </a:buClr>
        <a:buSzPct val="80000"/>
        <a:buFont typeface="Courier New" pitchFamily="49" charset="0"/>
        <a:buChar char="o"/>
        <a:defRPr sz="1600" kern="1200">
          <a:solidFill>
            <a:schemeClr val="tx1"/>
          </a:solidFill>
          <a:latin typeface="Arial"/>
          <a:ea typeface="ＭＳ Ｐゴシック" charset="-128"/>
          <a:cs typeface="Arial"/>
        </a:defRPr>
      </a:lvl2pPr>
      <a:lvl3pPr marL="685800" indent="-228600" algn="l" defTabSz="457200" rtl="0" eaLnBrk="0" fontAlgn="base" hangingPunct="0">
        <a:spcBef>
          <a:spcPts val="0"/>
        </a:spcBef>
        <a:spcAft>
          <a:spcPts val="200"/>
        </a:spcAft>
        <a:buClr>
          <a:schemeClr val="accent3"/>
        </a:buClr>
        <a:buFont typeface="Arial" pitchFamily="34" charset="0"/>
        <a:buChar char="–"/>
        <a:defRPr sz="1400" kern="1200">
          <a:solidFill>
            <a:schemeClr val="tx1"/>
          </a:solidFill>
          <a:latin typeface="Arial"/>
          <a:ea typeface="ＭＳ Ｐゴシック" charset="-128"/>
          <a:cs typeface="Arial"/>
        </a:defRPr>
      </a:lvl3pPr>
      <a:lvl4pPr marL="914400" indent="-228600" algn="l" defTabSz="457200" rtl="0" eaLnBrk="0" fontAlgn="base" hangingPunct="0">
        <a:spcBef>
          <a:spcPts val="0"/>
        </a:spcBef>
        <a:spcAft>
          <a:spcPts val="200"/>
        </a:spcAft>
        <a:buClr>
          <a:schemeClr val="accent4"/>
        </a:buClr>
        <a:buFont typeface="Arial" charset="0"/>
        <a:buChar char="•"/>
        <a:defRPr sz="1200" kern="1200">
          <a:solidFill>
            <a:schemeClr val="tx1"/>
          </a:solidFill>
          <a:latin typeface="Arial"/>
          <a:ea typeface="ＭＳ Ｐゴシック" charset="-128"/>
          <a:cs typeface="Arial"/>
        </a:defRPr>
      </a:lvl4pPr>
      <a:lvl5pPr marL="1143000" indent="-228600" algn="l" defTabSz="457200" rtl="0" eaLnBrk="0" fontAlgn="base" hangingPunct="0">
        <a:spcBef>
          <a:spcPts val="0"/>
        </a:spcBef>
        <a:spcAft>
          <a:spcPts val="200"/>
        </a:spcAft>
        <a:buClr>
          <a:schemeClr val="accent1"/>
        </a:buClr>
        <a:buFont typeface="Arial" charset="0"/>
        <a:buChar char="•"/>
        <a:defRPr sz="11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34818" name="think-cell Slide" r:id="rId10" imgW="360" imgH="360" progId="">
              <p:embed/>
            </p:oleObj>
          </a:graphicData>
        </a:graphic>
      </p:graphicFrame>
      <p:sp>
        <p:nvSpPr>
          <p:cNvPr id="4" name="TextBox 3"/>
          <p:cNvSpPr txBox="1"/>
          <p:nvPr userDrawn="1">
            <p:custDataLst>
              <p:tags r:id="rId9"/>
            </p:custDataLst>
          </p:nvPr>
        </p:nvSpPr>
        <p:spPr>
          <a:xfrm>
            <a:off x="4614749" y="6380335"/>
            <a:ext cx="187552" cy="184666"/>
          </a:xfrm>
          <a:prstGeom prst="rect">
            <a:avLst/>
          </a:prstGeom>
          <a:noFill/>
        </p:spPr>
        <p:txBody>
          <a:bodyPr wrap="none" lIns="0" tIns="0" rIns="0" bIns="0" rtlCol="0" anchor="ctr">
            <a:spAutoFit/>
          </a:bodyPr>
          <a:lstStyle/>
          <a:p>
            <a:pPr algn="ctr"/>
            <a:fld id="{6A895693-0027-4F28-9367-92E39A51F51C}" type="slidenum">
              <a:rPr lang="en-US" sz="1200" smtClean="0">
                <a:solidFill>
                  <a:srgbClr val="979797"/>
                </a:solidFill>
              </a:rPr>
              <a:pPr algn="ctr"/>
              <a:t>‹#›</a:t>
            </a:fld>
            <a:endParaRPr lang="en-US" sz="1200" dirty="0">
              <a:solidFill>
                <a:srgbClr val="979797"/>
              </a:solidFill>
            </a:endParaRPr>
          </a:p>
        </p:txBody>
      </p:sp>
      <p:cxnSp>
        <p:nvCxnSpPr>
          <p:cNvPr id="11" name="Straight Connector 10"/>
          <p:cNvCxnSpPr/>
          <p:nvPr userDrawn="1"/>
        </p:nvCxnSpPr>
        <p:spPr>
          <a:xfrm>
            <a:off x="0" y="6369126"/>
            <a:ext cx="9144000" cy="0"/>
          </a:xfrm>
          <a:prstGeom prst="line">
            <a:avLst/>
          </a:prstGeom>
          <a:ln w="6350" cap="flat" cmpd="sng" algn="ctr">
            <a:solidFill>
              <a:srgbClr val="01829B"/>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2347913" y="6545262"/>
            <a:ext cx="4721225" cy="2492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700" dirty="0">
                <a:solidFill>
                  <a:schemeClr val="tx1"/>
                </a:solidFill>
                <a:latin typeface="Arial" pitchFamily="34" charset="0"/>
                <a:cs typeface="Arial" pitchFamily="34" charset="0"/>
              </a:rPr>
              <a:t>The information contained in this document is proprietary and confidential. </a:t>
            </a:r>
            <a:br>
              <a:rPr lang="en-US" sz="700" dirty="0">
                <a:solidFill>
                  <a:schemeClr val="tx1"/>
                </a:solidFill>
                <a:latin typeface="Arial" pitchFamily="34" charset="0"/>
                <a:cs typeface="Arial" pitchFamily="34" charset="0"/>
              </a:rPr>
            </a:br>
            <a:r>
              <a:rPr lang="en-US" sz="700" dirty="0">
                <a:solidFill>
                  <a:schemeClr val="tx1"/>
                </a:solidFill>
                <a:latin typeface="Arial" pitchFamily="34" charset="0"/>
                <a:cs typeface="Arial" pitchFamily="34" charset="0"/>
              </a:rPr>
              <a:t>It is for Capgemini internal use only. </a:t>
            </a:r>
            <a:r>
              <a:rPr lang="en-US" sz="700" dirty="0" smtClean="0">
                <a:solidFill>
                  <a:schemeClr val="tx1"/>
                </a:solidFill>
                <a:latin typeface="Arial" pitchFamily="34" charset="0"/>
                <a:cs typeface="Arial" pitchFamily="34" charset="0"/>
              </a:rPr>
              <a:t>Copyright© 2014 </a:t>
            </a:r>
            <a:r>
              <a:rPr lang="en-US" sz="700" dirty="0">
                <a:solidFill>
                  <a:schemeClr val="tx1"/>
                </a:solidFill>
                <a:latin typeface="Arial" pitchFamily="34" charset="0"/>
                <a:cs typeface="Arial" pitchFamily="34" charset="0"/>
              </a:rPr>
              <a:t>Capgemini. All rights reserved.</a:t>
            </a:r>
            <a:endParaRPr lang="en-GB" sz="700" dirty="0">
              <a:solidFill>
                <a:schemeClr val="tx1"/>
              </a:solidFill>
              <a:latin typeface="Arial" pitchFamily="34" charset="0"/>
              <a:cs typeface="Arial" pitchFamily="34" charset="0"/>
            </a:endParaRPr>
          </a:p>
        </p:txBody>
      </p:sp>
      <p:pic>
        <p:nvPicPr>
          <p:cNvPr id="13" name="Picture 2" descr="C:\Documents and Settings\sarumuga\Desktop\Subha\CG Univerity\CG Univerity Jobs\University_logo_Col.jpg"/>
          <p:cNvPicPr>
            <a:picLocks noChangeAspect="1" noChangeArrowheads="1"/>
          </p:cNvPicPr>
          <p:nvPr userDrawn="1"/>
        </p:nvPicPr>
        <p:blipFill>
          <a:blip r:embed="rId11" cstate="print"/>
          <a:srcRect l="10027" t="21415" r="9454" b="21009"/>
          <a:stretch>
            <a:fillRect/>
          </a:stretch>
        </p:blipFill>
        <p:spPr bwMode="auto">
          <a:xfrm>
            <a:off x="7512847" y="6468844"/>
            <a:ext cx="1366041" cy="325597"/>
          </a:xfrm>
          <a:prstGeom prst="rect">
            <a:avLst/>
          </a:prstGeom>
          <a:noFill/>
        </p:spPr>
      </p:pic>
      <p:pic>
        <p:nvPicPr>
          <p:cNvPr id="14" name="Picture 13" descr="Capgemini_logo_slides.jpg"/>
          <p:cNvPicPr>
            <a:picLocks noChangeAspect="1"/>
          </p:cNvPicPr>
          <p:nvPr userDrawn="1"/>
        </p:nvPicPr>
        <p:blipFill>
          <a:blip r:embed="rId12" cstate="print"/>
          <a:stretch>
            <a:fillRect/>
          </a:stretch>
        </p:blipFill>
        <p:spPr>
          <a:xfrm>
            <a:off x="319088" y="6474460"/>
            <a:ext cx="1380744" cy="320040"/>
          </a:xfrm>
          <a:prstGeom prst="rect">
            <a:avLst/>
          </a:prstGeom>
        </p:spPr>
      </p:pic>
      <p:sp>
        <p:nvSpPr>
          <p:cNvPr id="16" name="Title Placeholder 15"/>
          <p:cNvSpPr>
            <a:spLocks noGrp="1"/>
          </p:cNvSpPr>
          <p:nvPr>
            <p:ph type="title"/>
          </p:nvPr>
        </p:nvSpPr>
        <p:spPr>
          <a:xfrm>
            <a:off x="0" y="832430"/>
            <a:ext cx="9144000" cy="1143000"/>
          </a:xfrm>
          <a:prstGeom prst="rect">
            <a:avLst/>
          </a:prstGeom>
        </p:spPr>
        <p:txBody>
          <a:bodyPr vert="horz" lIns="330588" tIns="33059" rIns="33059" bIns="33059" rtlCol="0" anchor="ctr" anchorCtr="0">
            <a:normAutofit/>
          </a:bodyPr>
          <a:lstStyle/>
          <a:p>
            <a:pPr lvl="0" algn="l" defTabSz="839694" rtl="0" eaLnBrk="1" latinLnBrk="0" hangingPunct="1">
              <a:spcBef>
                <a:spcPct val="0"/>
              </a:spcBef>
              <a:buNone/>
            </a:pPr>
            <a:r>
              <a:rPr lang="en-US" dirty="0" smtClean="0"/>
              <a:t>Click to edit Master title style</a:t>
            </a:r>
            <a:endParaRPr lang="en-GB" dirty="0"/>
          </a:p>
        </p:txBody>
      </p:sp>
    </p:spTree>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Lst>
  <p:txStyles>
    <p:titleStyle>
      <a:lvl1pPr algn="ctr" defTabSz="839694" rtl="0" eaLnBrk="1" latinLnBrk="0" hangingPunct="1">
        <a:spcBef>
          <a:spcPct val="0"/>
        </a:spcBef>
        <a:buNone/>
        <a:defRPr lang="en-GB" sz="4000" kern="1200" noProof="0" dirty="0" smtClean="0">
          <a:solidFill>
            <a:schemeClr val="bg1"/>
          </a:solidFill>
          <a:latin typeface="Arial" pitchFamily="34" charset="0"/>
          <a:ea typeface="+mj-ea"/>
          <a:cs typeface="Arial" pitchFamily="34" charset="0"/>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46538" cy="158750"/>
        </p:xfrm>
        <a:graphic>
          <a:graphicData uri="http://schemas.openxmlformats.org/presentationml/2006/ole">
            <p:oleObj spid="_x0000_s14338" name="think-cell Slide" r:id="rId8" imgW="360" imgH="360" progId="">
              <p:embed/>
            </p:oleObj>
          </a:graphicData>
        </a:graphic>
      </p:graphicFrame>
      <p:sp>
        <p:nvSpPr>
          <p:cNvPr id="357" name="Rectangle 7"/>
          <p:cNvSpPr/>
          <p:nvPr>
            <p:custDataLst>
              <p:tags r:id="rId5"/>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1829B"/>
              </a:gs>
              <a:gs pos="50000">
                <a:srgbClr val="01829B"/>
              </a:gs>
              <a:gs pos="100000">
                <a:schemeClr val="accent5"/>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4" name="Picture 13" descr="Capgemini_logo_closing.jpg"/>
          <p:cNvPicPr>
            <a:picLocks noChangeAspect="1"/>
          </p:cNvPicPr>
          <p:nvPr userDrawn="1"/>
        </p:nvPicPr>
        <p:blipFill>
          <a:blip r:embed="rId9" cstate="print"/>
          <a:stretch>
            <a:fillRect/>
          </a:stretch>
        </p:blipFill>
        <p:spPr>
          <a:xfrm>
            <a:off x="304573" y="922322"/>
            <a:ext cx="2520000" cy="633044"/>
          </a:xfrm>
          <a:prstGeom prst="rect">
            <a:avLst/>
          </a:prstGeom>
        </p:spPr>
      </p:pic>
      <p:pic>
        <p:nvPicPr>
          <p:cNvPr id="21" name="Picture 2" descr="C:\Documents and Settings\sarumuga\Desktop\Subha\CG Univerity\CG Univerity Jobs\University_logo_Col.jpg"/>
          <p:cNvPicPr>
            <a:picLocks noChangeAspect="1" noChangeArrowheads="1"/>
          </p:cNvPicPr>
          <p:nvPr userDrawn="1"/>
        </p:nvPicPr>
        <p:blipFill>
          <a:blip r:embed="rId10" cstate="print"/>
          <a:srcRect l="10027" t="21415" r="9454" b="21009"/>
          <a:stretch>
            <a:fillRect/>
          </a:stretch>
        </p:blipFill>
        <p:spPr bwMode="auto">
          <a:xfrm>
            <a:off x="6356494" y="926620"/>
            <a:ext cx="2520000" cy="600646"/>
          </a:xfrm>
          <a:prstGeom prst="rect">
            <a:avLst/>
          </a:prstGeom>
          <a:noFill/>
        </p:spPr>
      </p:pic>
      <p:sp>
        <p:nvSpPr>
          <p:cNvPr id="10" name="Rectangle 9"/>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6" name="Picture 104" descr="C:\Users\UserSim\Desktop\Capgemini\moto.emf"/>
          <p:cNvPicPr>
            <a:picLocks noChangeAspect="1" noChangeArrowheads="1"/>
          </p:cNvPicPr>
          <p:nvPr userDrawn="1">
            <p:custDataLst>
              <p:tags r:id="rId7"/>
            </p:custDataLst>
          </p:nvPr>
        </p:nvPicPr>
        <p:blipFill>
          <a:blip r:embed="rId11" cstate="email"/>
          <a:srcRect/>
          <a:stretch>
            <a:fillRect/>
          </a:stretch>
        </p:blipFill>
        <p:spPr bwMode="auto">
          <a:xfrm>
            <a:off x="6335075" y="6505624"/>
            <a:ext cx="2520000" cy="200682"/>
          </a:xfrm>
          <a:prstGeom prst="rect">
            <a:avLst/>
          </a:prstGeom>
          <a:noFill/>
        </p:spPr>
      </p:pic>
    </p:spTree>
  </p:cSld>
  <p:clrMap bg1="lt1" tx1="dk1" bg2="lt2" tx2="dk2" accent1="accent1" accent2="accent2" accent3="accent3" accent4="accent4" accent5="accent5" accent6="accent6" hlink="hlink" folHlink="folHlink"/>
  <p:sldLayoutIdLst>
    <p:sldLayoutId id="2147484087" r:id="rId1"/>
    <p:sldLayoutId id="2147484089"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dirty="0" smtClean="0"/>
              <a:t>Business Case for TechnoTrends App</a:t>
            </a:r>
            <a:endParaRPr lang="en-GB" dirty="0"/>
          </a:p>
        </p:txBody>
      </p:sp>
      <p:sp>
        <p:nvSpPr>
          <p:cNvPr id="9" name="Subtitle 8"/>
          <p:cNvSpPr>
            <a:spLocks noGrp="1"/>
          </p:cNvSpPr>
          <p:nvPr>
            <p:ph type="subTitle" idx="1"/>
          </p:nvPr>
        </p:nvSpPr>
        <p:spPr/>
        <p:txBody>
          <a:bodyPr/>
          <a:lstStyle/>
          <a:p>
            <a:r>
              <a:rPr lang="en-GB" dirty="0" smtClean="0"/>
              <a:t>4 February 2015</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300" dirty="0" smtClean="0"/>
              <a:t>Comparison of Virtual Campus Versus Custom App created by Our University</a:t>
            </a:r>
            <a:endParaRPr lang="en-GB" sz="2300" dirty="0"/>
          </a:p>
        </p:txBody>
      </p:sp>
      <p:graphicFrame>
        <p:nvGraphicFramePr>
          <p:cNvPr id="5" name="Table 4"/>
          <p:cNvGraphicFramePr>
            <a:graphicFrameLocks noGrp="1"/>
          </p:cNvGraphicFramePr>
          <p:nvPr/>
        </p:nvGraphicFramePr>
        <p:xfrm>
          <a:off x="365054" y="1046111"/>
          <a:ext cx="8289852" cy="5300472"/>
        </p:xfrm>
        <a:graphic>
          <a:graphicData uri="http://schemas.openxmlformats.org/drawingml/2006/table">
            <a:tbl>
              <a:tblPr firstRow="1" bandRow="1">
                <a:tableStyleId>{F5AB1C69-6EDB-4FF4-983F-18BD219EF322}</a:tableStyleId>
              </a:tblPr>
              <a:tblGrid>
                <a:gridCol w="2006010"/>
                <a:gridCol w="2966484"/>
                <a:gridCol w="3317358"/>
              </a:tblGrid>
              <a:tr h="370840">
                <a:tc>
                  <a:txBody>
                    <a:bodyPr/>
                    <a:lstStyle/>
                    <a:p>
                      <a:r>
                        <a:rPr lang="en-US" dirty="0" smtClean="0"/>
                        <a:t>Features</a:t>
                      </a:r>
                      <a:endParaRPr lang="en-US" dirty="0"/>
                    </a:p>
                  </a:txBody>
                  <a:tcPr/>
                </a:tc>
                <a:tc>
                  <a:txBody>
                    <a:bodyPr/>
                    <a:lstStyle/>
                    <a:p>
                      <a:r>
                        <a:rPr lang="en-US" dirty="0" smtClean="0"/>
                        <a:t>Virtual Campus</a:t>
                      </a:r>
                      <a:endParaRPr lang="en-US" dirty="0"/>
                    </a:p>
                  </a:txBody>
                  <a:tcPr/>
                </a:tc>
                <a:tc>
                  <a:txBody>
                    <a:bodyPr/>
                    <a:lstStyle/>
                    <a:p>
                      <a:r>
                        <a:rPr lang="en-US" dirty="0" smtClean="0"/>
                        <a:t>Custom App</a:t>
                      </a:r>
                      <a:endParaRPr lang="en-US" dirty="0"/>
                    </a:p>
                  </a:txBody>
                  <a:tcPr/>
                </a:tc>
              </a:tr>
              <a:tr h="370840">
                <a:tc>
                  <a:txBody>
                    <a:bodyPr/>
                    <a:lstStyle/>
                    <a:p>
                      <a:pPr marL="0" marR="0">
                        <a:lnSpc>
                          <a:spcPct val="115000"/>
                        </a:lnSpc>
                        <a:spcBef>
                          <a:spcPts val="0"/>
                        </a:spcBef>
                        <a:spcAft>
                          <a:spcPts val="0"/>
                        </a:spcAft>
                      </a:pPr>
                      <a:r>
                        <a:rPr lang="en-US" sz="1600" b="1" dirty="0">
                          <a:latin typeface="Calibri"/>
                          <a:ea typeface="Calibri"/>
                          <a:cs typeface="Times New Roman"/>
                        </a:rPr>
                        <a:t>Supporting Device</a:t>
                      </a:r>
                      <a:endParaRPr lang="en-US" sz="16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iOS, Android, Desktop</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iOS, Android, Windows, Desktop</a:t>
                      </a:r>
                    </a:p>
                  </a:txBody>
                  <a:tcPr marL="68580" marR="68580" marT="0" marB="0"/>
                </a:tc>
              </a:tr>
              <a:tr h="370840">
                <a:tc>
                  <a:txBody>
                    <a:bodyPr/>
                    <a:lstStyle/>
                    <a:p>
                      <a:pPr marL="0" marR="0">
                        <a:lnSpc>
                          <a:spcPct val="115000"/>
                        </a:lnSpc>
                        <a:spcBef>
                          <a:spcPts val="0"/>
                        </a:spcBef>
                        <a:spcAft>
                          <a:spcPts val="0"/>
                        </a:spcAft>
                      </a:pPr>
                      <a:r>
                        <a:rPr lang="en-US" sz="1600" b="1" dirty="0">
                          <a:latin typeface="Calibri"/>
                          <a:ea typeface="Calibri"/>
                          <a:cs typeface="Times New Roman"/>
                        </a:rPr>
                        <a:t>Offline Access</a:t>
                      </a:r>
                      <a:endParaRPr lang="en-US" sz="16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No</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Yes</a:t>
                      </a:r>
                    </a:p>
                  </a:txBody>
                  <a:tcPr marL="68580" marR="68580" marT="0" marB="0"/>
                </a:tc>
              </a:tr>
              <a:tr h="370840">
                <a:tc>
                  <a:txBody>
                    <a:bodyPr/>
                    <a:lstStyle/>
                    <a:p>
                      <a:pPr marL="0" marR="0">
                        <a:lnSpc>
                          <a:spcPct val="115000"/>
                        </a:lnSpc>
                        <a:spcBef>
                          <a:spcPts val="0"/>
                        </a:spcBef>
                        <a:spcAft>
                          <a:spcPts val="0"/>
                        </a:spcAft>
                      </a:pPr>
                      <a:r>
                        <a:rPr lang="en-US" sz="1600" b="1">
                          <a:latin typeface="Calibri"/>
                          <a:ea typeface="Calibri"/>
                          <a:cs typeface="Times New Roman"/>
                        </a:rPr>
                        <a:t>Security</a:t>
                      </a:r>
                      <a:endParaRPr lang="en-US" sz="16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Yes, Limited</a:t>
                      </a: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Can be secured with Corp </a:t>
                      </a:r>
                      <a:r>
                        <a:rPr lang="en-US" sz="1600" dirty="0" smtClean="0">
                          <a:latin typeface="Calibri"/>
                          <a:ea typeface="Calibri"/>
                          <a:cs typeface="Times New Roman"/>
                        </a:rPr>
                        <a:t>SSL (mobility team)</a:t>
                      </a:r>
                      <a:endParaRPr lang="en-US" sz="1600" dirty="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600" b="1">
                          <a:latin typeface="Calibri"/>
                          <a:ea typeface="Calibri"/>
                          <a:cs typeface="Times New Roman"/>
                        </a:rPr>
                        <a:t>Push notifications</a:t>
                      </a:r>
                      <a:endParaRPr lang="en-US" sz="16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No</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Yes</a:t>
                      </a:r>
                    </a:p>
                  </a:txBody>
                  <a:tcPr marL="68580" marR="68580" marT="0" marB="0"/>
                </a:tc>
              </a:tr>
              <a:tr h="370840">
                <a:tc>
                  <a:txBody>
                    <a:bodyPr/>
                    <a:lstStyle/>
                    <a:p>
                      <a:pPr marL="0" marR="0">
                        <a:lnSpc>
                          <a:spcPct val="115000"/>
                        </a:lnSpc>
                        <a:spcBef>
                          <a:spcPts val="0"/>
                        </a:spcBef>
                        <a:spcAft>
                          <a:spcPts val="0"/>
                        </a:spcAft>
                      </a:pPr>
                      <a:r>
                        <a:rPr lang="en-US" sz="1600" b="1">
                          <a:latin typeface="Calibri"/>
                          <a:ea typeface="Calibri"/>
                          <a:cs typeface="Times New Roman"/>
                        </a:rPr>
                        <a:t>Manage Downloads</a:t>
                      </a:r>
                      <a:endParaRPr lang="en-US" sz="16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Yes (Briefcase)</a:t>
                      </a: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Yes</a:t>
                      </a:r>
                    </a:p>
                  </a:txBody>
                  <a:tcPr marL="68580" marR="68580" marT="0" marB="0"/>
                </a:tc>
              </a:tr>
              <a:tr h="370840">
                <a:tc>
                  <a:txBody>
                    <a:bodyPr/>
                    <a:lstStyle/>
                    <a:p>
                      <a:pPr marL="0" marR="0">
                        <a:lnSpc>
                          <a:spcPct val="115000"/>
                        </a:lnSpc>
                        <a:spcBef>
                          <a:spcPts val="0"/>
                        </a:spcBef>
                        <a:spcAft>
                          <a:spcPts val="0"/>
                        </a:spcAft>
                      </a:pPr>
                      <a:r>
                        <a:rPr lang="en-US" sz="1600" b="1">
                          <a:latin typeface="Calibri"/>
                          <a:ea typeface="Calibri"/>
                          <a:cs typeface="Times New Roman"/>
                        </a:rPr>
                        <a:t>CMS</a:t>
                      </a:r>
                      <a:endParaRPr lang="en-US" sz="16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Yes </a:t>
                      </a: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Yes </a:t>
                      </a:r>
                    </a:p>
                  </a:txBody>
                  <a:tcPr marL="68580" marR="68580" marT="0" marB="0"/>
                </a:tc>
              </a:tr>
              <a:tr h="370840">
                <a:tc>
                  <a:txBody>
                    <a:bodyPr/>
                    <a:lstStyle/>
                    <a:p>
                      <a:pPr marL="0" marR="0">
                        <a:lnSpc>
                          <a:spcPct val="115000"/>
                        </a:lnSpc>
                        <a:spcBef>
                          <a:spcPts val="0"/>
                        </a:spcBef>
                        <a:spcAft>
                          <a:spcPts val="0"/>
                        </a:spcAft>
                      </a:pPr>
                      <a:r>
                        <a:rPr lang="en-US" sz="1600" b="1">
                          <a:latin typeface="Calibri"/>
                          <a:ea typeface="Calibri"/>
                          <a:cs typeface="Times New Roman"/>
                        </a:rPr>
                        <a:t>Tracking</a:t>
                      </a:r>
                      <a:endParaRPr lang="en-US" sz="16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Yes, </a:t>
                      </a:r>
                      <a:r>
                        <a:rPr lang="en-US" sz="1600" dirty="0" smtClean="0">
                          <a:latin typeface="Calibri"/>
                          <a:ea typeface="Calibri"/>
                          <a:cs typeface="Times New Roman"/>
                        </a:rPr>
                        <a:t>User Analytics report</a:t>
                      </a:r>
                      <a:endParaRPr lang="en-US" sz="16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Yes, </a:t>
                      </a:r>
                      <a:r>
                        <a:rPr lang="en-US" sz="1600" dirty="0" smtClean="0">
                          <a:latin typeface="Calibri"/>
                          <a:ea typeface="Calibri"/>
                          <a:cs typeface="Times New Roman"/>
                        </a:rPr>
                        <a:t>limited</a:t>
                      </a:r>
                      <a:endParaRPr lang="en-US" sz="1600" dirty="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600" b="1">
                          <a:latin typeface="Calibri"/>
                          <a:ea typeface="Calibri"/>
                          <a:cs typeface="Times New Roman"/>
                        </a:rPr>
                        <a:t>Mark Favorites</a:t>
                      </a:r>
                      <a:endParaRPr lang="en-US" sz="16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No</a:t>
                      </a: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Yes</a:t>
                      </a:r>
                    </a:p>
                  </a:txBody>
                  <a:tcPr marL="68580" marR="68580" marT="0" marB="0"/>
                </a:tc>
              </a:tr>
              <a:tr h="370840">
                <a:tc>
                  <a:txBody>
                    <a:bodyPr/>
                    <a:lstStyle/>
                    <a:p>
                      <a:pPr marL="0" marR="0">
                        <a:lnSpc>
                          <a:spcPct val="115000"/>
                        </a:lnSpc>
                        <a:spcBef>
                          <a:spcPts val="0"/>
                        </a:spcBef>
                        <a:spcAft>
                          <a:spcPts val="0"/>
                        </a:spcAft>
                      </a:pPr>
                      <a:r>
                        <a:rPr lang="en-US" sz="1600" b="1">
                          <a:latin typeface="Calibri"/>
                          <a:ea typeface="Calibri"/>
                          <a:cs typeface="Times New Roman"/>
                        </a:rPr>
                        <a:t>Media playback</a:t>
                      </a:r>
                      <a:endParaRPr lang="en-US" sz="16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Yes, online media playback only.</a:t>
                      </a: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Yes, can be integrated in between of content page. Downloadable for offline view.</a:t>
                      </a:r>
                    </a:p>
                  </a:txBody>
                  <a:tcPr marL="68580" marR="68580" marT="0" marB="0"/>
                </a:tc>
              </a:tr>
              <a:tr h="370840">
                <a:tc>
                  <a:txBody>
                    <a:bodyPr/>
                    <a:lstStyle/>
                    <a:p>
                      <a:pPr marL="0" marR="0">
                        <a:lnSpc>
                          <a:spcPct val="115000"/>
                        </a:lnSpc>
                        <a:spcBef>
                          <a:spcPts val="0"/>
                        </a:spcBef>
                        <a:spcAft>
                          <a:spcPts val="0"/>
                        </a:spcAft>
                      </a:pPr>
                      <a:r>
                        <a:rPr lang="en-US" sz="1600" b="1" dirty="0">
                          <a:latin typeface="Calibri"/>
                          <a:ea typeface="Calibri"/>
                          <a:cs typeface="Times New Roman"/>
                        </a:rPr>
                        <a:t>Customization</a:t>
                      </a:r>
                      <a:endParaRPr lang="en-US" sz="16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Limited. Some dependencies on vendor</a:t>
                      </a: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Fully customizable. Dependencies on internal team.</a:t>
                      </a:r>
                    </a:p>
                  </a:txBody>
                  <a:tcPr marL="68580" marR="68580" marT="0" marB="0"/>
                </a:tc>
              </a:tr>
              <a:tr h="370840">
                <a:tc>
                  <a:txBody>
                    <a:bodyPr/>
                    <a:lstStyle/>
                    <a:p>
                      <a:pPr marL="0" marR="0">
                        <a:lnSpc>
                          <a:spcPct val="115000"/>
                        </a:lnSpc>
                        <a:spcBef>
                          <a:spcPts val="0"/>
                        </a:spcBef>
                        <a:spcAft>
                          <a:spcPts val="0"/>
                        </a:spcAft>
                      </a:pPr>
                      <a:r>
                        <a:rPr lang="en-US" sz="1600" b="1" dirty="0" smtClean="0">
                          <a:latin typeface="Calibri"/>
                          <a:ea typeface="Calibri"/>
                          <a:cs typeface="Times New Roman"/>
                        </a:rPr>
                        <a:t>Responsive</a:t>
                      </a:r>
                      <a:r>
                        <a:rPr lang="en-US" sz="1600" b="1" baseline="0" dirty="0" smtClean="0">
                          <a:latin typeface="Calibri"/>
                          <a:ea typeface="Calibri"/>
                          <a:cs typeface="Times New Roman"/>
                        </a:rPr>
                        <a:t> Design</a:t>
                      </a:r>
                      <a:endParaRPr lang="en-US" sz="1600" b="1"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latin typeface="Calibri"/>
                          <a:ea typeface="Calibri"/>
                          <a:cs typeface="Times New Roman"/>
                        </a:rPr>
                        <a:t>Yes, limited</a:t>
                      </a:r>
                      <a:endParaRPr lang="en-US" sz="16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latin typeface="Calibri"/>
                          <a:ea typeface="Calibri"/>
                          <a:cs typeface="Times New Roman"/>
                        </a:rPr>
                        <a:t>Yes</a:t>
                      </a:r>
                      <a:endParaRPr lang="en-US" sz="1600" dirty="0">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300" dirty="0" smtClean="0"/>
              <a:t>The iShowcase app created by the Group Sales team can also be an option to host the TechnoTrends content</a:t>
            </a:r>
            <a:endParaRPr lang="en-GB" sz="2300" dirty="0"/>
          </a:p>
        </p:txBody>
      </p:sp>
      <p:graphicFrame>
        <p:nvGraphicFramePr>
          <p:cNvPr id="5" name="Table 4"/>
          <p:cNvGraphicFramePr>
            <a:graphicFrameLocks noGrp="1"/>
          </p:cNvGraphicFramePr>
          <p:nvPr/>
        </p:nvGraphicFramePr>
        <p:xfrm>
          <a:off x="333156" y="2332691"/>
          <a:ext cx="3685951" cy="2894584"/>
        </p:xfrm>
        <a:graphic>
          <a:graphicData uri="http://schemas.openxmlformats.org/drawingml/2006/table">
            <a:tbl>
              <a:tblPr firstRow="1" bandRow="1">
                <a:tableStyleId>{F5AB1C69-6EDB-4FF4-983F-18BD219EF322}</a:tableStyleId>
              </a:tblPr>
              <a:tblGrid>
                <a:gridCol w="3685951"/>
              </a:tblGrid>
              <a:tr h="370840">
                <a:tc>
                  <a:txBody>
                    <a:bodyPr/>
                    <a:lstStyle/>
                    <a:p>
                      <a:r>
                        <a:rPr lang="en-US" dirty="0" smtClean="0"/>
                        <a:t>Benefits of the iShowcase app</a:t>
                      </a:r>
                      <a:endParaRPr lang="en-US" dirty="0"/>
                    </a:p>
                  </a:txBody>
                  <a:tcPr/>
                </a:tc>
              </a:tr>
              <a:tr h="370840">
                <a:tc>
                  <a:txBody>
                    <a:bodyPr/>
                    <a:lstStyle/>
                    <a:p>
                      <a:pPr marL="342900" marR="0" indent="-342900">
                        <a:lnSpc>
                          <a:spcPct val="115000"/>
                        </a:lnSpc>
                        <a:spcBef>
                          <a:spcPts val="0"/>
                        </a:spcBef>
                        <a:spcAft>
                          <a:spcPts val="0"/>
                        </a:spcAft>
                        <a:buFont typeface="+mj-lt"/>
                        <a:buAutoNum type="arabicPeriod"/>
                      </a:pPr>
                      <a:r>
                        <a:rPr lang="en-US" sz="1600" dirty="0" smtClean="0">
                          <a:latin typeface="+mn-lt"/>
                          <a:ea typeface="Calibri"/>
                          <a:cs typeface="Times New Roman"/>
                        </a:rPr>
                        <a:t>The app is already available –</a:t>
                      </a:r>
                      <a:r>
                        <a:rPr lang="en-US" sz="1600" baseline="0" dirty="0" smtClean="0">
                          <a:latin typeface="+mn-lt"/>
                          <a:ea typeface="Calibri"/>
                          <a:cs typeface="Times New Roman"/>
                        </a:rPr>
                        <a:t> so the app will not cost us anything to build (content will still need to be built).</a:t>
                      </a:r>
                      <a:endParaRPr lang="en-US" sz="1600" dirty="0" smtClean="0">
                        <a:latin typeface="Calibri"/>
                        <a:ea typeface="Calibri"/>
                        <a:cs typeface="Times New Roman"/>
                      </a:endParaRPr>
                    </a:p>
                  </a:txBody>
                  <a:tcPr marL="68580" marR="68580" marT="0" marB="0"/>
                </a:tc>
              </a:tr>
              <a:tr h="370840">
                <a:tc>
                  <a:txBody>
                    <a:bodyPr/>
                    <a:lstStyle/>
                    <a:p>
                      <a:pPr marL="342900" marR="0" indent="-342900">
                        <a:lnSpc>
                          <a:spcPct val="115000"/>
                        </a:lnSpc>
                        <a:spcBef>
                          <a:spcPts val="0"/>
                        </a:spcBef>
                        <a:spcAft>
                          <a:spcPts val="0"/>
                        </a:spcAft>
                        <a:buFont typeface="+mj-lt"/>
                        <a:buAutoNum type="arabicPeriod" startAt="2"/>
                      </a:pPr>
                      <a:r>
                        <a:rPr lang="en-US" sz="1600" dirty="0" smtClean="0">
                          <a:latin typeface="Calibri"/>
                          <a:ea typeface="Calibri"/>
                          <a:cs typeface="Times New Roman"/>
                        </a:rPr>
                        <a:t>Content replacement is done by the iShowcase team ,</a:t>
                      </a:r>
                      <a:r>
                        <a:rPr lang="en-US" sz="1600" baseline="0" dirty="0" smtClean="0">
                          <a:latin typeface="Calibri"/>
                          <a:ea typeface="Calibri"/>
                          <a:cs typeface="Times New Roman"/>
                        </a:rPr>
                        <a:t> so University Ops will not be involved in maintenance of content.</a:t>
                      </a:r>
                      <a:endParaRPr lang="en-US" sz="1600" dirty="0">
                        <a:latin typeface="Calibri"/>
                        <a:ea typeface="Calibri"/>
                        <a:cs typeface="Times New Roman"/>
                      </a:endParaRPr>
                    </a:p>
                  </a:txBody>
                  <a:tcPr marL="68580" marR="68580" marT="0" marB="0"/>
                </a:tc>
              </a:tr>
              <a:tr h="370840">
                <a:tc>
                  <a:txBody>
                    <a:bodyPr/>
                    <a:lstStyle/>
                    <a:p>
                      <a:pPr marL="339725" marR="0" indent="-339725">
                        <a:lnSpc>
                          <a:spcPct val="115000"/>
                        </a:lnSpc>
                        <a:spcBef>
                          <a:spcPts val="0"/>
                        </a:spcBef>
                        <a:spcAft>
                          <a:spcPts val="0"/>
                        </a:spcAft>
                      </a:pPr>
                      <a:r>
                        <a:rPr lang="en-US" sz="1600" dirty="0" smtClean="0">
                          <a:latin typeface="Calibri"/>
                          <a:ea typeface="Calibri"/>
                          <a:cs typeface="Times New Roman"/>
                        </a:rPr>
                        <a:t>3.     TechnoTrends content (PDFs,</a:t>
                      </a:r>
                      <a:r>
                        <a:rPr lang="en-US" sz="1600" baseline="0" dirty="0" smtClean="0">
                          <a:latin typeface="Calibri"/>
                          <a:ea typeface="Calibri"/>
                          <a:cs typeface="Times New Roman"/>
                        </a:rPr>
                        <a:t> Videos) can be directly housed on iShowcase.</a:t>
                      </a:r>
                      <a:endParaRPr lang="en-US" sz="1600" dirty="0">
                        <a:latin typeface="Calibri"/>
                        <a:ea typeface="Calibri"/>
                        <a:cs typeface="Times New Roman"/>
                      </a:endParaRPr>
                    </a:p>
                  </a:txBody>
                  <a:tcPr marL="68580" marR="68580" marT="0" marB="0"/>
                </a:tc>
              </a:tr>
            </a:tbl>
          </a:graphicData>
        </a:graphic>
      </p:graphicFrame>
      <p:graphicFrame>
        <p:nvGraphicFramePr>
          <p:cNvPr id="4" name="Table 3"/>
          <p:cNvGraphicFramePr>
            <a:graphicFrameLocks noGrp="1"/>
          </p:cNvGraphicFramePr>
          <p:nvPr/>
        </p:nvGraphicFramePr>
        <p:xfrm>
          <a:off x="4200209" y="2345331"/>
          <a:ext cx="4026193" cy="2894584"/>
        </p:xfrm>
        <a:graphic>
          <a:graphicData uri="http://schemas.openxmlformats.org/drawingml/2006/table">
            <a:tbl>
              <a:tblPr firstRow="1" bandRow="1">
                <a:tableStyleId>{F5AB1C69-6EDB-4FF4-983F-18BD219EF322}</a:tableStyleId>
              </a:tblPr>
              <a:tblGrid>
                <a:gridCol w="4026193"/>
              </a:tblGrid>
              <a:tr h="370840">
                <a:tc>
                  <a:txBody>
                    <a:bodyPr/>
                    <a:lstStyle/>
                    <a:p>
                      <a:r>
                        <a:rPr lang="en-US" dirty="0" smtClean="0"/>
                        <a:t>Areas where</a:t>
                      </a:r>
                      <a:r>
                        <a:rPr lang="en-US" baseline="0" dirty="0" smtClean="0"/>
                        <a:t> we could face roadblocks</a:t>
                      </a:r>
                      <a:endParaRPr lang="en-US" dirty="0"/>
                    </a:p>
                  </a:txBody>
                  <a:tcPr/>
                </a:tc>
              </a:tr>
              <a:tr h="370840">
                <a:tc>
                  <a:txBody>
                    <a:bodyPr/>
                    <a:lstStyle/>
                    <a:p>
                      <a:pPr marL="342900" marR="0" indent="-342900">
                        <a:lnSpc>
                          <a:spcPct val="115000"/>
                        </a:lnSpc>
                        <a:spcBef>
                          <a:spcPts val="0"/>
                        </a:spcBef>
                        <a:spcAft>
                          <a:spcPts val="0"/>
                        </a:spcAft>
                        <a:buFont typeface="+mj-lt"/>
                        <a:buAutoNum type="arabicPeriod"/>
                      </a:pPr>
                      <a:r>
                        <a:rPr lang="en-US" sz="1600" dirty="0" smtClean="0">
                          <a:latin typeface="Calibri"/>
                          <a:ea typeface="Calibri"/>
                          <a:cs typeface="Times New Roman"/>
                        </a:rPr>
                        <a:t>The</a:t>
                      </a:r>
                      <a:r>
                        <a:rPr lang="en-US" sz="1600" baseline="0" dirty="0" smtClean="0">
                          <a:latin typeface="Calibri"/>
                          <a:ea typeface="Calibri"/>
                          <a:cs typeface="Times New Roman"/>
                        </a:rPr>
                        <a:t> iShowcase app has a lot of ‘sales/ corporate’ content. The Technotrends content may not stand out.</a:t>
                      </a:r>
                      <a:endParaRPr lang="en-US" sz="1600" dirty="0">
                        <a:latin typeface="Calibri"/>
                        <a:ea typeface="Calibri"/>
                        <a:cs typeface="Times New Roman"/>
                      </a:endParaRPr>
                    </a:p>
                  </a:txBody>
                  <a:tcPr marL="68580" marR="68580" marT="0" marB="0"/>
                </a:tc>
              </a:tr>
              <a:tr h="370840">
                <a:tc>
                  <a:txBody>
                    <a:bodyPr/>
                    <a:lstStyle/>
                    <a:p>
                      <a:pPr marL="342900" marR="0" indent="-342900">
                        <a:lnSpc>
                          <a:spcPct val="115000"/>
                        </a:lnSpc>
                        <a:spcBef>
                          <a:spcPts val="0"/>
                        </a:spcBef>
                        <a:spcAft>
                          <a:spcPts val="0"/>
                        </a:spcAft>
                        <a:buFont typeface="+mj-lt"/>
                        <a:buAutoNum type="arabicPeriod" startAt="2"/>
                      </a:pPr>
                      <a:r>
                        <a:rPr lang="en-US" sz="1600" dirty="0" smtClean="0">
                          <a:latin typeface="Calibri"/>
                          <a:ea typeface="Calibri"/>
                          <a:cs typeface="Times New Roman"/>
                        </a:rPr>
                        <a:t>First</a:t>
                      </a:r>
                      <a:r>
                        <a:rPr lang="en-US" sz="1600" baseline="0" dirty="0" smtClean="0">
                          <a:latin typeface="Calibri"/>
                          <a:ea typeface="Calibri"/>
                          <a:cs typeface="Times New Roman"/>
                        </a:rPr>
                        <a:t> time download of the app (4GB of data) requires approximately 30 minutes to sync. </a:t>
                      </a:r>
                      <a:endParaRPr lang="en-US" sz="1600" dirty="0">
                        <a:latin typeface="Calibri"/>
                        <a:ea typeface="Calibri"/>
                        <a:cs typeface="Times New Roman"/>
                      </a:endParaRPr>
                    </a:p>
                  </a:txBody>
                  <a:tcPr marL="68580" marR="68580" marT="0" marB="0"/>
                </a:tc>
              </a:tr>
              <a:tr h="370840">
                <a:tc>
                  <a:txBody>
                    <a:bodyPr/>
                    <a:lstStyle/>
                    <a:p>
                      <a:pPr marL="339725" marR="0" indent="-339725">
                        <a:lnSpc>
                          <a:spcPct val="115000"/>
                        </a:lnSpc>
                        <a:spcBef>
                          <a:spcPts val="0"/>
                        </a:spcBef>
                        <a:spcAft>
                          <a:spcPts val="0"/>
                        </a:spcAft>
                      </a:pPr>
                      <a:r>
                        <a:rPr lang="en-US" sz="1600" dirty="0" smtClean="0">
                          <a:latin typeface="Calibri"/>
                          <a:ea typeface="Calibri"/>
                          <a:cs typeface="Times New Roman"/>
                        </a:rPr>
                        <a:t>3.    The iShowcase app can be accessed only on tablets and not</a:t>
                      </a:r>
                      <a:r>
                        <a:rPr lang="en-US" sz="1600" baseline="0" dirty="0" smtClean="0">
                          <a:latin typeface="Calibri"/>
                          <a:ea typeface="Calibri"/>
                          <a:cs typeface="Times New Roman"/>
                        </a:rPr>
                        <a:t> on desktops and </a:t>
                      </a:r>
                      <a:r>
                        <a:rPr lang="en-US" sz="1600" baseline="0" dirty="0" err="1" smtClean="0">
                          <a:latin typeface="Calibri"/>
                          <a:ea typeface="Calibri"/>
                          <a:cs typeface="Times New Roman"/>
                        </a:rPr>
                        <a:t>smartphones</a:t>
                      </a:r>
                      <a:r>
                        <a:rPr lang="en-US" sz="1600" baseline="0" dirty="0" smtClean="0">
                          <a:latin typeface="Calibri"/>
                          <a:ea typeface="Calibri"/>
                          <a:cs typeface="Times New Roman"/>
                        </a:rPr>
                        <a:t>.</a:t>
                      </a:r>
                      <a:endParaRPr lang="en-US" sz="1600" dirty="0">
                        <a:latin typeface="Calibri"/>
                        <a:ea typeface="Calibri"/>
                        <a:cs typeface="Times New Roman"/>
                      </a:endParaRPr>
                    </a:p>
                  </a:txBody>
                  <a:tcPr marL="68580" marR="68580" marT="0" marB="0"/>
                </a:tc>
              </a:tr>
            </a:tbl>
          </a:graphicData>
        </a:graphic>
      </p:graphicFrame>
      <p:sp>
        <p:nvSpPr>
          <p:cNvPr id="6" name="TextBox 5"/>
          <p:cNvSpPr txBox="1"/>
          <p:nvPr/>
        </p:nvSpPr>
        <p:spPr>
          <a:xfrm>
            <a:off x="340243" y="1424763"/>
            <a:ext cx="8803758" cy="646331"/>
          </a:xfrm>
          <a:prstGeom prst="rect">
            <a:avLst/>
          </a:prstGeom>
          <a:noFill/>
        </p:spPr>
        <p:txBody>
          <a:bodyPr wrap="square" rtlCol="0">
            <a:spAutoFit/>
          </a:bodyPr>
          <a:lstStyle/>
          <a:p>
            <a:r>
              <a:rPr lang="en-US" dirty="0" smtClean="0"/>
              <a:t>iShowcase is an app for external facing communities in Capgemini and hosts Sales specific content only</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300" dirty="0" smtClean="0"/>
              <a:t>Another option to create this app is to use FS’s TeamX platform</a:t>
            </a:r>
            <a:endParaRPr lang="en-GB" sz="2300" dirty="0"/>
          </a:p>
        </p:txBody>
      </p:sp>
      <p:graphicFrame>
        <p:nvGraphicFramePr>
          <p:cNvPr id="5" name="Table 4"/>
          <p:cNvGraphicFramePr>
            <a:graphicFrameLocks noGrp="1"/>
          </p:cNvGraphicFramePr>
          <p:nvPr/>
        </p:nvGraphicFramePr>
        <p:xfrm>
          <a:off x="333156" y="2385856"/>
          <a:ext cx="3685951" cy="2322576"/>
        </p:xfrm>
        <a:graphic>
          <a:graphicData uri="http://schemas.openxmlformats.org/drawingml/2006/table">
            <a:tbl>
              <a:tblPr firstRow="1" bandRow="1">
                <a:tableStyleId>{F5AB1C69-6EDB-4FF4-983F-18BD219EF322}</a:tableStyleId>
              </a:tblPr>
              <a:tblGrid>
                <a:gridCol w="3685951"/>
              </a:tblGrid>
              <a:tr h="370840">
                <a:tc>
                  <a:txBody>
                    <a:bodyPr/>
                    <a:lstStyle/>
                    <a:p>
                      <a:r>
                        <a:rPr lang="en-US" dirty="0" smtClean="0"/>
                        <a:t>Benefits of using TeamX to create the  TechnoTrends App</a:t>
                      </a:r>
                      <a:endParaRPr lang="en-US" dirty="0"/>
                    </a:p>
                  </a:txBody>
                  <a:tcPr/>
                </a:tc>
              </a:tr>
              <a:tr h="370840">
                <a:tc>
                  <a:txBody>
                    <a:bodyPr/>
                    <a:lstStyle/>
                    <a:p>
                      <a:pPr marL="342900" marR="0" indent="-342900">
                        <a:lnSpc>
                          <a:spcPct val="115000"/>
                        </a:lnSpc>
                        <a:spcBef>
                          <a:spcPts val="0"/>
                        </a:spcBef>
                        <a:spcAft>
                          <a:spcPts val="0"/>
                        </a:spcAft>
                        <a:buFont typeface="+mj-lt"/>
                        <a:buAutoNum type="arabicPeriod"/>
                      </a:pPr>
                      <a:r>
                        <a:rPr lang="en-US" sz="1600" dirty="0" smtClean="0">
                          <a:latin typeface="Calibri"/>
                          <a:ea typeface="Calibri"/>
                          <a:cs typeface="Times New Roman"/>
                        </a:rPr>
                        <a:t>Uses</a:t>
                      </a:r>
                      <a:r>
                        <a:rPr lang="en-US" sz="1600" baseline="0" dirty="0" smtClean="0">
                          <a:latin typeface="Calibri"/>
                          <a:ea typeface="Calibri"/>
                          <a:cs typeface="Times New Roman"/>
                        </a:rPr>
                        <a:t> the power of the crowds to build the app.</a:t>
                      </a:r>
                      <a:endParaRPr lang="en-US" sz="1600" dirty="0">
                        <a:latin typeface="Calibri"/>
                        <a:ea typeface="Calibri"/>
                        <a:cs typeface="Times New Roman"/>
                      </a:endParaRPr>
                    </a:p>
                  </a:txBody>
                  <a:tcPr marL="68580" marR="68580" marT="0" marB="0"/>
                </a:tc>
              </a:tr>
              <a:tr h="370840">
                <a:tc>
                  <a:txBody>
                    <a:bodyPr/>
                    <a:lstStyle/>
                    <a:p>
                      <a:pPr marL="342900" marR="0" indent="-342900">
                        <a:lnSpc>
                          <a:spcPct val="115000"/>
                        </a:lnSpc>
                        <a:spcBef>
                          <a:spcPts val="0"/>
                        </a:spcBef>
                        <a:spcAft>
                          <a:spcPts val="0"/>
                        </a:spcAft>
                        <a:buFont typeface="+mj-lt"/>
                        <a:buAutoNum type="arabicPeriod" startAt="2"/>
                      </a:pPr>
                      <a:r>
                        <a:rPr lang="en-US" sz="1600" dirty="0" smtClean="0">
                          <a:latin typeface="Calibri"/>
                          <a:ea typeface="Calibri"/>
                          <a:cs typeface="Times New Roman"/>
                        </a:rPr>
                        <a:t>Is free to use as it</a:t>
                      </a:r>
                      <a:r>
                        <a:rPr lang="en-US" sz="1600" baseline="0" dirty="0" smtClean="0">
                          <a:latin typeface="Calibri"/>
                          <a:ea typeface="Calibri"/>
                          <a:cs typeface="Times New Roman"/>
                        </a:rPr>
                        <a:t> pulls people on bench.</a:t>
                      </a:r>
                      <a:endParaRPr lang="en-US" sz="1600" dirty="0">
                        <a:latin typeface="Calibri"/>
                        <a:ea typeface="Calibri"/>
                        <a:cs typeface="Times New Roman"/>
                      </a:endParaRPr>
                    </a:p>
                  </a:txBody>
                  <a:tcPr marL="68580" marR="68580" marT="0" marB="0"/>
                </a:tc>
              </a:tr>
              <a:tr h="370840">
                <a:tc>
                  <a:txBody>
                    <a:bodyPr/>
                    <a:lstStyle/>
                    <a:p>
                      <a:pPr marL="339725" marR="0" indent="-339725">
                        <a:lnSpc>
                          <a:spcPct val="115000"/>
                        </a:lnSpc>
                        <a:spcBef>
                          <a:spcPts val="0"/>
                        </a:spcBef>
                        <a:spcAft>
                          <a:spcPts val="0"/>
                        </a:spcAft>
                      </a:pPr>
                      <a:r>
                        <a:rPr lang="en-US" sz="1600" dirty="0" smtClean="0">
                          <a:latin typeface="Calibri"/>
                          <a:ea typeface="Calibri"/>
                          <a:cs typeface="Times New Roman"/>
                        </a:rPr>
                        <a:t>3.    Is</a:t>
                      </a:r>
                      <a:r>
                        <a:rPr lang="en-US" sz="1600" baseline="0" dirty="0" smtClean="0">
                          <a:latin typeface="Calibri"/>
                          <a:ea typeface="Calibri"/>
                          <a:cs typeface="Times New Roman"/>
                        </a:rPr>
                        <a:t> gamified, which means developers on the project are highly motivated.</a:t>
                      </a:r>
                      <a:endParaRPr lang="en-US" sz="1600" dirty="0">
                        <a:latin typeface="Calibri"/>
                        <a:ea typeface="Calibri"/>
                        <a:cs typeface="Times New Roman"/>
                      </a:endParaRPr>
                    </a:p>
                  </a:txBody>
                  <a:tcPr marL="68580" marR="68580" marT="0" marB="0"/>
                </a:tc>
              </a:tr>
            </a:tbl>
          </a:graphicData>
        </a:graphic>
      </p:graphicFrame>
      <p:graphicFrame>
        <p:nvGraphicFramePr>
          <p:cNvPr id="4" name="Table 3"/>
          <p:cNvGraphicFramePr>
            <a:graphicFrameLocks noGrp="1"/>
          </p:cNvGraphicFramePr>
          <p:nvPr/>
        </p:nvGraphicFramePr>
        <p:xfrm>
          <a:off x="4277843" y="2407122"/>
          <a:ext cx="4026193" cy="2894584"/>
        </p:xfrm>
        <a:graphic>
          <a:graphicData uri="http://schemas.openxmlformats.org/drawingml/2006/table">
            <a:tbl>
              <a:tblPr firstRow="1" bandRow="1">
                <a:tableStyleId>{F5AB1C69-6EDB-4FF4-983F-18BD219EF322}</a:tableStyleId>
              </a:tblPr>
              <a:tblGrid>
                <a:gridCol w="4026193"/>
              </a:tblGrid>
              <a:tr h="370840">
                <a:tc>
                  <a:txBody>
                    <a:bodyPr/>
                    <a:lstStyle/>
                    <a:p>
                      <a:r>
                        <a:rPr lang="en-US" dirty="0" smtClean="0"/>
                        <a:t>Areas where</a:t>
                      </a:r>
                      <a:r>
                        <a:rPr lang="en-US" baseline="0" dirty="0" smtClean="0"/>
                        <a:t> we could face roadblocks</a:t>
                      </a:r>
                      <a:endParaRPr lang="en-US" dirty="0"/>
                    </a:p>
                  </a:txBody>
                  <a:tcPr/>
                </a:tc>
              </a:tr>
              <a:tr h="370840">
                <a:tc>
                  <a:txBody>
                    <a:bodyPr/>
                    <a:lstStyle/>
                    <a:p>
                      <a:pPr marL="342900" marR="0" indent="-342900">
                        <a:lnSpc>
                          <a:spcPct val="115000"/>
                        </a:lnSpc>
                        <a:spcBef>
                          <a:spcPts val="0"/>
                        </a:spcBef>
                        <a:spcAft>
                          <a:spcPts val="0"/>
                        </a:spcAft>
                        <a:buFont typeface="+mj-lt"/>
                        <a:buAutoNum type="arabicPeriod"/>
                      </a:pPr>
                      <a:r>
                        <a:rPr lang="en-US" sz="1600" dirty="0" smtClean="0">
                          <a:latin typeface="Calibri"/>
                          <a:ea typeface="Calibri"/>
                          <a:cs typeface="Times New Roman"/>
                        </a:rPr>
                        <a:t>The platform</a:t>
                      </a:r>
                      <a:r>
                        <a:rPr lang="en-US" sz="1600" baseline="0" dirty="0" smtClean="0">
                          <a:latin typeface="Calibri"/>
                          <a:ea typeface="Calibri"/>
                          <a:cs typeface="Times New Roman"/>
                        </a:rPr>
                        <a:t> has been used till date only for very small projects – for </a:t>
                      </a:r>
                      <a:r>
                        <a:rPr lang="en-US" sz="1600" baseline="0" dirty="0" smtClean="0">
                          <a:latin typeface="+mn-lt"/>
                          <a:ea typeface="Calibri"/>
                          <a:cs typeface="Times New Roman"/>
                        </a:rPr>
                        <a:t>example process optimization.</a:t>
                      </a:r>
                      <a:endParaRPr lang="en-US" sz="1600" dirty="0">
                        <a:latin typeface="Calibri"/>
                        <a:ea typeface="Calibri"/>
                        <a:cs typeface="Times New Roman"/>
                      </a:endParaRPr>
                    </a:p>
                  </a:txBody>
                  <a:tcPr marL="68580" marR="68580" marT="0" marB="0"/>
                </a:tc>
              </a:tr>
              <a:tr h="370840">
                <a:tc>
                  <a:txBody>
                    <a:bodyPr/>
                    <a:lstStyle/>
                    <a:p>
                      <a:pPr marL="342900" marR="0" indent="-342900">
                        <a:lnSpc>
                          <a:spcPct val="115000"/>
                        </a:lnSpc>
                        <a:spcBef>
                          <a:spcPts val="0"/>
                        </a:spcBef>
                        <a:spcAft>
                          <a:spcPts val="0"/>
                        </a:spcAft>
                        <a:buFont typeface="+mj-lt"/>
                        <a:buAutoNum type="arabicPeriod" startAt="2"/>
                      </a:pPr>
                      <a:r>
                        <a:rPr lang="en-US" sz="1600" dirty="0" smtClean="0">
                          <a:latin typeface="Calibri"/>
                          <a:ea typeface="Calibri"/>
                          <a:cs typeface="Times New Roman"/>
                        </a:rPr>
                        <a:t>The TechnoTrends app is meant for the CTO community so we definitely need</a:t>
                      </a:r>
                      <a:r>
                        <a:rPr lang="en-US" sz="1600" baseline="0" dirty="0" smtClean="0">
                          <a:latin typeface="Calibri"/>
                          <a:ea typeface="Calibri"/>
                          <a:cs typeface="Times New Roman"/>
                        </a:rPr>
                        <a:t> an expert team to work on the Technical complexity and Usability aspect of the app.</a:t>
                      </a:r>
                      <a:endParaRPr lang="en-US" sz="1600" dirty="0">
                        <a:latin typeface="Calibri"/>
                        <a:ea typeface="Calibri"/>
                        <a:cs typeface="Times New Roman"/>
                      </a:endParaRPr>
                    </a:p>
                  </a:txBody>
                  <a:tcPr marL="68580" marR="68580" marT="0" marB="0"/>
                </a:tc>
              </a:tr>
              <a:tr h="370840">
                <a:tc>
                  <a:txBody>
                    <a:bodyPr/>
                    <a:lstStyle/>
                    <a:p>
                      <a:pPr marL="342900" marR="0" indent="-342900">
                        <a:lnSpc>
                          <a:spcPct val="115000"/>
                        </a:lnSpc>
                        <a:spcBef>
                          <a:spcPts val="0"/>
                        </a:spcBef>
                        <a:spcAft>
                          <a:spcPts val="0"/>
                        </a:spcAft>
                        <a:buAutoNum type="arabicPeriod" startAt="3"/>
                      </a:pPr>
                      <a:r>
                        <a:rPr lang="en-US" sz="1600" dirty="0" smtClean="0">
                          <a:latin typeface="Calibri"/>
                          <a:ea typeface="Calibri"/>
                          <a:cs typeface="Times New Roman"/>
                        </a:rPr>
                        <a:t>Reviewing and managing the skills may be challenging for Our University.</a:t>
                      </a:r>
                      <a:endParaRPr lang="en-US" sz="1600" baseline="0" dirty="0" smtClean="0">
                        <a:latin typeface="Calibri"/>
                        <a:ea typeface="Calibri"/>
                        <a:cs typeface="Times New Roman"/>
                      </a:endParaRPr>
                    </a:p>
                  </a:txBody>
                  <a:tcPr marL="68580" marR="68580" marT="0" marB="0"/>
                </a:tc>
              </a:tr>
            </a:tbl>
          </a:graphicData>
        </a:graphic>
      </p:graphicFrame>
      <p:sp>
        <p:nvSpPr>
          <p:cNvPr id="6" name="TextBox 5"/>
          <p:cNvSpPr txBox="1"/>
          <p:nvPr/>
        </p:nvSpPr>
        <p:spPr>
          <a:xfrm>
            <a:off x="340243" y="1424763"/>
            <a:ext cx="8803758" cy="646331"/>
          </a:xfrm>
          <a:prstGeom prst="rect">
            <a:avLst/>
          </a:prstGeom>
          <a:noFill/>
        </p:spPr>
        <p:txBody>
          <a:bodyPr wrap="square" rtlCol="0">
            <a:spAutoFit/>
          </a:bodyPr>
          <a:lstStyle/>
          <a:p>
            <a:r>
              <a:rPr lang="en-US" dirty="0" smtClean="0"/>
              <a:t>The TeamX platform is a crowd-sourcing platform that uses pools of resources on bench to develop projects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Annexure Slides</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300" dirty="0" smtClean="0"/>
              <a:t>Virtual Campus</a:t>
            </a:r>
            <a:endParaRPr lang="en-US" sz="2300" dirty="0"/>
          </a:p>
        </p:txBody>
      </p:sp>
      <p:grpSp>
        <p:nvGrpSpPr>
          <p:cNvPr id="12" name="Group 11"/>
          <p:cNvGrpSpPr/>
          <p:nvPr/>
        </p:nvGrpSpPr>
        <p:grpSpPr>
          <a:xfrm>
            <a:off x="925040" y="1909424"/>
            <a:ext cx="7378988" cy="3693934"/>
            <a:chOff x="733646" y="2047653"/>
            <a:chExt cx="6102203" cy="2796363"/>
          </a:xfrm>
        </p:grpSpPr>
        <p:pic>
          <p:nvPicPr>
            <p:cNvPr id="52226" name="Picture 1" descr="IMG_1534"/>
            <p:cNvPicPr>
              <a:picLocks noChangeAspect="1" noChangeArrowheads="1"/>
            </p:cNvPicPr>
            <p:nvPr/>
          </p:nvPicPr>
          <p:blipFill>
            <a:blip r:embed="rId2" cstate="print"/>
            <a:srcRect b="11873"/>
            <a:stretch>
              <a:fillRect/>
            </a:stretch>
          </p:blipFill>
          <p:spPr bwMode="auto">
            <a:xfrm>
              <a:off x="733646" y="2062716"/>
              <a:ext cx="4210050" cy="2781300"/>
            </a:xfrm>
            <a:prstGeom prst="rect">
              <a:avLst/>
            </a:prstGeom>
            <a:noFill/>
          </p:spPr>
        </p:pic>
        <p:pic>
          <p:nvPicPr>
            <p:cNvPr id="52225" name="Picture 4" descr="IMG_0267"/>
            <p:cNvPicPr>
              <a:picLocks noChangeAspect="1" noChangeArrowheads="1"/>
            </p:cNvPicPr>
            <p:nvPr/>
          </p:nvPicPr>
          <p:blipFill>
            <a:blip r:embed="rId3" cstate="print"/>
            <a:srcRect/>
            <a:stretch>
              <a:fillRect/>
            </a:stretch>
          </p:blipFill>
          <p:spPr bwMode="auto">
            <a:xfrm>
              <a:off x="5273749" y="2047653"/>
              <a:ext cx="1562100" cy="2771775"/>
            </a:xfrm>
            <a:prstGeom prst="rect">
              <a:avLst/>
            </a:prstGeom>
            <a:noFill/>
          </p:spPr>
        </p:pic>
        <p:sp>
          <p:nvSpPr>
            <p:cNvPr id="52227" name="Rectangle 3"/>
            <p:cNvSpPr>
              <a:spLocks noChangeArrowheads="1"/>
            </p:cNvSpPr>
            <p:nvPr/>
          </p:nvSpPr>
          <p:spPr bwMode="auto">
            <a:xfrm>
              <a:off x="1377987" y="2744234"/>
              <a:ext cx="723900" cy="146050"/>
            </a:xfrm>
            <a:prstGeom prst="rect">
              <a:avLst/>
            </a:prstGeom>
            <a:noFill/>
            <a:ln w="19050">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228" name="Rectangle 4"/>
            <p:cNvSpPr>
              <a:spLocks noChangeArrowheads="1"/>
            </p:cNvSpPr>
            <p:nvPr/>
          </p:nvSpPr>
          <p:spPr bwMode="auto">
            <a:xfrm>
              <a:off x="1346090" y="3772454"/>
              <a:ext cx="723900" cy="146050"/>
            </a:xfrm>
            <a:prstGeom prst="rect">
              <a:avLst/>
            </a:prstGeom>
            <a:noFill/>
            <a:ln w="19050">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52229" name="Rectangle 5"/>
          <p:cNvSpPr>
            <a:spLocks noChangeArrowheads="1"/>
          </p:cNvSpPr>
          <p:nvPr/>
        </p:nvSpPr>
        <p:spPr bwMode="auto">
          <a:xfrm>
            <a:off x="754910" y="1255771"/>
            <a:ext cx="7634178"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videos and contents cannot be combined – They are placed in separate sections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52230" name="Rectangle 6"/>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32" name="Rectangle 8"/>
          <p:cNvSpPr>
            <a:spLocks noChangeArrowheads="1"/>
          </p:cNvSpPr>
          <p:nvPr/>
        </p:nvSpPr>
        <p:spPr bwMode="auto">
          <a:xfrm>
            <a:off x="0" y="69246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Arial" pitchFamily="34" charset="0"/>
                <a:ea typeface="Calibri" pitchFamily="34" charset="0"/>
                <a:cs typeface="Times New Roman" pitchFamily="18" charset="0"/>
              </a:rPr>
              <a:t/>
            </a:r>
            <a:br>
              <a:rPr kumimoji="0" lang="en-US" sz="1300" b="1" i="0" u="none" strike="noStrike" cap="none" normalizeH="0" baseline="0" smtClean="0">
                <a:ln>
                  <a:noFill/>
                </a:ln>
                <a:solidFill>
                  <a:schemeClr val="tx1"/>
                </a:solidFill>
                <a:effectLst/>
                <a:latin typeface="Arial" pitchFamily="34" charset="0"/>
                <a:ea typeface="Calibri" pitchFamily="34" charset="0"/>
                <a:cs typeface="Times New Roman" pitchFamily="18" charset="0"/>
              </a:rPr>
            </a:b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300" dirty="0" smtClean="0"/>
              <a:t>Virtual Campus</a:t>
            </a:r>
            <a:endParaRPr lang="en-US" sz="2300" dirty="0"/>
          </a:p>
        </p:txBody>
      </p:sp>
      <p:sp>
        <p:nvSpPr>
          <p:cNvPr id="52229" name="Rectangle 5"/>
          <p:cNvSpPr>
            <a:spLocks noChangeArrowheads="1"/>
          </p:cNvSpPr>
          <p:nvPr/>
        </p:nvSpPr>
        <p:spPr bwMode="auto">
          <a:xfrm>
            <a:off x="754909" y="1394270"/>
            <a:ext cx="7538485"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a:r>
              <a:rPr lang="en-US" b="1" dirty="0" smtClean="0">
                <a:latin typeface="Calibri" pitchFamily="34" charset="0"/>
                <a:ea typeface="Calibri" pitchFamily="34" charset="0"/>
                <a:cs typeface="Times New Roman" pitchFamily="18" charset="0"/>
              </a:rPr>
              <a:t>The Videos are played individually in pop-up window, one at a time.</a:t>
            </a:r>
          </a:p>
        </p:txBody>
      </p:sp>
      <p:sp>
        <p:nvSpPr>
          <p:cNvPr id="52230" name="Rectangle 6"/>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32" name="Rectangle 8"/>
          <p:cNvSpPr>
            <a:spLocks noChangeArrowheads="1"/>
          </p:cNvSpPr>
          <p:nvPr/>
        </p:nvSpPr>
        <p:spPr bwMode="auto">
          <a:xfrm>
            <a:off x="0" y="69246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Arial" pitchFamily="34" charset="0"/>
                <a:ea typeface="Calibri" pitchFamily="34" charset="0"/>
                <a:cs typeface="Times New Roman" pitchFamily="18" charset="0"/>
              </a:rPr>
              <a:t/>
            </a:r>
            <a:br>
              <a:rPr kumimoji="0" lang="en-US" sz="1300" b="1" i="0" u="none" strike="noStrike" cap="none" normalizeH="0" baseline="0" smtClean="0">
                <a:ln>
                  <a:noFill/>
                </a:ln>
                <a:solidFill>
                  <a:schemeClr val="tx1"/>
                </a:solidFill>
                <a:effectLst/>
                <a:latin typeface="Arial" pitchFamily="34" charset="0"/>
                <a:ea typeface="Calibri" pitchFamily="34" charset="0"/>
                <a:cs typeface="Times New Roman" pitchFamily="18" charset="0"/>
              </a:rPr>
            </a:b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5" name="Group 14"/>
          <p:cNvGrpSpPr/>
          <p:nvPr/>
        </p:nvGrpSpPr>
        <p:grpSpPr>
          <a:xfrm>
            <a:off x="765544" y="2105245"/>
            <a:ext cx="7847374" cy="3700131"/>
            <a:chOff x="765544" y="2105245"/>
            <a:chExt cx="7847374" cy="3700131"/>
          </a:xfrm>
        </p:grpSpPr>
        <p:pic>
          <p:nvPicPr>
            <p:cNvPr id="63490" name="Picture 2" descr="IMG_1535"/>
            <p:cNvPicPr>
              <a:picLocks noChangeAspect="1" noChangeArrowheads="1"/>
            </p:cNvPicPr>
            <p:nvPr/>
          </p:nvPicPr>
          <p:blipFill>
            <a:blip r:embed="rId2" cstate="print"/>
            <a:srcRect b="11929"/>
            <a:stretch>
              <a:fillRect/>
            </a:stretch>
          </p:blipFill>
          <p:spPr bwMode="auto">
            <a:xfrm>
              <a:off x="765544" y="2105245"/>
              <a:ext cx="5600720" cy="3691954"/>
            </a:xfrm>
            <a:prstGeom prst="rect">
              <a:avLst/>
            </a:prstGeom>
            <a:noFill/>
          </p:spPr>
        </p:pic>
        <p:pic>
          <p:nvPicPr>
            <p:cNvPr id="63489" name="Picture 5" descr="IMG_0268"/>
            <p:cNvPicPr>
              <a:picLocks noChangeAspect="1" noChangeArrowheads="1"/>
            </p:cNvPicPr>
            <p:nvPr/>
          </p:nvPicPr>
          <p:blipFill>
            <a:blip r:embed="rId3" cstate="print"/>
            <a:srcRect/>
            <a:stretch>
              <a:fillRect/>
            </a:stretch>
          </p:blipFill>
          <p:spPr bwMode="auto">
            <a:xfrm>
              <a:off x="6540903" y="2138537"/>
              <a:ext cx="2072015" cy="3666839"/>
            </a:xfrm>
            <a:prstGeom prst="rect">
              <a:avLst/>
            </a:prstGeom>
            <a:noFill/>
          </p:spPr>
        </p:pic>
        <p:sp>
          <p:nvSpPr>
            <p:cNvPr id="63491" name="Rectangle 3"/>
            <p:cNvSpPr>
              <a:spLocks noChangeArrowheads="1"/>
            </p:cNvSpPr>
            <p:nvPr/>
          </p:nvSpPr>
          <p:spPr bwMode="auto">
            <a:xfrm>
              <a:off x="2886525" y="3577792"/>
              <a:ext cx="2637110" cy="556723"/>
            </a:xfrm>
            <a:prstGeom prst="rect">
              <a:avLst/>
            </a:prstGeom>
            <a:noFill/>
            <a:ln w="19050">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492" name="Rectangle 4"/>
            <p:cNvSpPr>
              <a:spLocks noChangeArrowheads="1"/>
            </p:cNvSpPr>
            <p:nvPr/>
          </p:nvSpPr>
          <p:spPr bwMode="auto">
            <a:xfrm>
              <a:off x="6605248" y="4100260"/>
              <a:ext cx="1956904" cy="682300"/>
            </a:xfrm>
            <a:prstGeom prst="rect">
              <a:avLst/>
            </a:prstGeom>
            <a:noFill/>
            <a:ln w="19050">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6349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4" name="Rectangle 6"/>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300" dirty="0" smtClean="0"/>
              <a:t>Virtual Campus</a:t>
            </a:r>
            <a:endParaRPr lang="en-US" sz="2300" dirty="0"/>
          </a:p>
        </p:txBody>
      </p:sp>
      <p:sp>
        <p:nvSpPr>
          <p:cNvPr id="52229" name="Rectangle 5"/>
          <p:cNvSpPr>
            <a:spLocks noChangeArrowheads="1"/>
          </p:cNvSpPr>
          <p:nvPr/>
        </p:nvSpPr>
        <p:spPr bwMode="auto">
          <a:xfrm>
            <a:off x="754909" y="1255771"/>
            <a:ext cx="7538485"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a:r>
              <a:rPr lang="en-US" b="1" dirty="0" smtClean="0">
                <a:latin typeface="Calibri" pitchFamily="34" charset="0"/>
                <a:ea typeface="Calibri" pitchFamily="34" charset="0"/>
                <a:cs typeface="Times New Roman" pitchFamily="18" charset="0"/>
              </a:rPr>
              <a:t>The Virtual Campus mobile app doesn’t work well if the device’s orientation changes</a:t>
            </a:r>
          </a:p>
        </p:txBody>
      </p:sp>
      <p:sp>
        <p:nvSpPr>
          <p:cNvPr id="52230" name="Rectangle 6"/>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32" name="Rectangle 8"/>
          <p:cNvSpPr>
            <a:spLocks noChangeArrowheads="1"/>
          </p:cNvSpPr>
          <p:nvPr/>
        </p:nvSpPr>
        <p:spPr bwMode="auto">
          <a:xfrm>
            <a:off x="0" y="69246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Arial" pitchFamily="34" charset="0"/>
                <a:ea typeface="Calibri" pitchFamily="34" charset="0"/>
                <a:cs typeface="Times New Roman" pitchFamily="18" charset="0"/>
              </a:rPr>
              <a:t/>
            </a:r>
            <a:br>
              <a:rPr kumimoji="0" lang="en-US" sz="1300" b="1" i="0" u="none" strike="noStrike" cap="none" normalizeH="0" baseline="0" smtClean="0">
                <a:ln>
                  <a:noFill/>
                </a:ln>
                <a:solidFill>
                  <a:schemeClr val="tx1"/>
                </a:solidFill>
                <a:effectLst/>
                <a:latin typeface="Arial" pitchFamily="34" charset="0"/>
                <a:ea typeface="Calibri" pitchFamily="34" charset="0"/>
                <a:cs typeface="Times New Roman" pitchFamily="18" charset="0"/>
              </a:rPr>
            </a:b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349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4" name="Rectangle 6"/>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6" name="Group 25"/>
          <p:cNvGrpSpPr/>
          <p:nvPr/>
        </p:nvGrpSpPr>
        <p:grpSpPr>
          <a:xfrm>
            <a:off x="691117" y="1977657"/>
            <a:ext cx="7602279" cy="3965943"/>
            <a:chOff x="1095154" y="2052085"/>
            <a:chExt cx="5952239" cy="2807659"/>
          </a:xfrm>
        </p:grpSpPr>
        <p:pic>
          <p:nvPicPr>
            <p:cNvPr id="63497" name="Picture 6" descr="IMG_1536"/>
            <p:cNvPicPr>
              <a:picLocks noChangeAspect="1" noChangeArrowheads="1"/>
            </p:cNvPicPr>
            <p:nvPr/>
          </p:nvPicPr>
          <p:blipFill>
            <a:blip r:embed="rId2" cstate="print"/>
            <a:srcRect b="12123"/>
            <a:stretch>
              <a:fillRect/>
            </a:stretch>
          </p:blipFill>
          <p:spPr bwMode="auto">
            <a:xfrm>
              <a:off x="1095154" y="2052085"/>
              <a:ext cx="4229100" cy="2790825"/>
            </a:xfrm>
            <a:prstGeom prst="rect">
              <a:avLst/>
            </a:prstGeom>
            <a:noFill/>
          </p:spPr>
        </p:pic>
        <p:pic>
          <p:nvPicPr>
            <p:cNvPr id="63496" name="Picture 7" descr="IMG_0269"/>
            <p:cNvPicPr>
              <a:picLocks noChangeAspect="1" noChangeArrowheads="1"/>
            </p:cNvPicPr>
            <p:nvPr/>
          </p:nvPicPr>
          <p:blipFill>
            <a:blip r:embed="rId3" cstate="print"/>
            <a:srcRect/>
            <a:stretch>
              <a:fillRect/>
            </a:stretch>
          </p:blipFill>
          <p:spPr bwMode="auto">
            <a:xfrm>
              <a:off x="5475768" y="2078444"/>
              <a:ext cx="1571625" cy="2781300"/>
            </a:xfrm>
            <a:prstGeom prst="rect">
              <a:avLst/>
            </a:prstGeom>
            <a:noFill/>
          </p:spPr>
        </p:pic>
        <p:sp>
          <p:nvSpPr>
            <p:cNvPr id="63498" name="Rectangle 10"/>
            <p:cNvSpPr>
              <a:spLocks noChangeArrowheads="1"/>
            </p:cNvSpPr>
            <p:nvPr/>
          </p:nvSpPr>
          <p:spPr bwMode="auto">
            <a:xfrm>
              <a:off x="5482043" y="2076227"/>
              <a:ext cx="1546077" cy="2772219"/>
            </a:xfrm>
            <a:prstGeom prst="rect">
              <a:avLst/>
            </a:prstGeom>
            <a:noFill/>
            <a:ln w="19050">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63499"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3500" name="Rectangle 12"/>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501" name="Rectangle 13"/>
          <p:cNvSpPr>
            <a:spLocks noChangeArrowheads="1"/>
          </p:cNvSpPr>
          <p:nvPr/>
        </p:nvSpPr>
        <p:spPr bwMode="auto">
          <a:xfrm>
            <a:off x="0" y="37052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4938"/>
            <a:ext cx="9144000" cy="715962"/>
          </a:xfrm>
        </p:spPr>
        <p:txBody>
          <a:bodyPr/>
          <a:lstStyle/>
          <a:p>
            <a:r>
              <a:rPr lang="en-US" sz="2300" dirty="0" smtClean="0"/>
              <a:t>Where does Our University stand in offering its own mobile app/framework to our learners?</a:t>
            </a:r>
            <a:endParaRPr lang="en-GB" sz="2300" dirty="0"/>
          </a:p>
        </p:txBody>
      </p:sp>
      <p:sp>
        <p:nvSpPr>
          <p:cNvPr id="8" name="Content Placeholder 2"/>
          <p:cNvSpPr>
            <a:spLocks noGrp="1"/>
          </p:cNvSpPr>
          <p:nvPr>
            <p:ph idx="1"/>
          </p:nvPr>
        </p:nvSpPr>
        <p:spPr>
          <a:xfrm>
            <a:off x="340353" y="1339185"/>
            <a:ext cx="8507412" cy="4955291"/>
          </a:xfrm>
        </p:spPr>
        <p:txBody>
          <a:bodyPr/>
          <a:lstStyle/>
          <a:p>
            <a:pPr marL="117475" indent="-117475"/>
            <a:r>
              <a:rPr lang="en-US" dirty="0" smtClean="0"/>
              <a:t>Last year, Our University was faced with an important question from the business more than once - Are we ready to provide mobile access to all our learners?</a:t>
            </a:r>
          </a:p>
          <a:p>
            <a:pPr marL="117475" indent="-117475">
              <a:buNone/>
            </a:pPr>
            <a:endParaRPr lang="en-US" dirty="0" smtClean="0"/>
          </a:p>
          <a:p>
            <a:pPr marL="117475" indent="-117475"/>
            <a:r>
              <a:rPr lang="en-US" dirty="0" smtClean="0"/>
              <a:t>With this several other questions came up:</a:t>
            </a:r>
          </a:p>
          <a:p>
            <a:pPr marL="346075" lvl="1" indent="-117475"/>
            <a:r>
              <a:rPr lang="en-US" dirty="0" smtClean="0"/>
              <a:t> Do we create the app for a specific course or is it to be an overarching OU app? </a:t>
            </a:r>
          </a:p>
          <a:p>
            <a:pPr marL="346075" lvl="1" indent="-117475"/>
            <a:r>
              <a:rPr lang="en-US" dirty="0" smtClean="0"/>
              <a:t> What would be the cost to create such an app? </a:t>
            </a:r>
          </a:p>
          <a:p>
            <a:pPr marL="346075" lvl="1" indent="-117475"/>
            <a:r>
              <a:rPr lang="en-US" dirty="0" smtClean="0"/>
              <a:t> Do we have the skills to do so? </a:t>
            </a:r>
          </a:p>
          <a:p>
            <a:pPr marL="346075" lvl="1" indent="-117475"/>
            <a:r>
              <a:rPr lang="en-US" dirty="0" smtClean="0"/>
              <a:t> How do we maintain this app?</a:t>
            </a:r>
          </a:p>
          <a:p>
            <a:pPr marL="400050" lvl="1" indent="-166688"/>
            <a:r>
              <a:rPr lang="en-US" dirty="0" smtClean="0"/>
              <a:t>What are the features the app should have – offline access, downloadable content, push content etc.</a:t>
            </a:r>
          </a:p>
          <a:p>
            <a:pPr marL="117475" indent="-117475"/>
            <a:endParaRPr lang="en-US" dirty="0" smtClean="0"/>
          </a:p>
          <a:p>
            <a:pPr marL="117475" indent="-117475"/>
            <a:r>
              <a:rPr lang="en-US" dirty="0" smtClean="0"/>
              <a:t>Through this Business Case document, we would like to present to ExCom a point of view on the above questions and get a decision on the way forward.</a:t>
            </a:r>
            <a:endParaRPr lang="en-US" sz="1800" dirty="0" smtClean="0"/>
          </a:p>
          <a:p>
            <a:pPr lvl="0"/>
            <a:endParaRPr lang="en-US" dirty="0" smtClean="0"/>
          </a:p>
          <a:p>
            <a:pPr lvl="0"/>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88" y="336965"/>
            <a:ext cx="8611670" cy="715962"/>
          </a:xfrm>
        </p:spPr>
        <p:txBody>
          <a:bodyPr/>
          <a:lstStyle/>
          <a:p>
            <a:pPr lvl="0"/>
            <a:r>
              <a:rPr lang="en-US" sz="2300" dirty="0" smtClean="0"/>
              <a:t>Key points/feedback gathered from the Group Kick-off. We observed that Vice Presidents:</a:t>
            </a:r>
            <a:r>
              <a:rPr lang="en-US" dirty="0" smtClean="0"/>
              <a:t/>
            </a:r>
            <a:br>
              <a:rPr lang="en-US" dirty="0" smtClean="0"/>
            </a:br>
            <a:endParaRPr lang="en-GB" dirty="0"/>
          </a:p>
        </p:txBody>
      </p:sp>
      <p:sp>
        <p:nvSpPr>
          <p:cNvPr id="38" name="Content Placeholder 2"/>
          <p:cNvSpPr>
            <a:spLocks noGrp="1"/>
          </p:cNvSpPr>
          <p:nvPr>
            <p:ph idx="1"/>
          </p:nvPr>
        </p:nvSpPr>
        <p:spPr>
          <a:xfrm>
            <a:off x="319088" y="1211593"/>
            <a:ext cx="8507412" cy="4582283"/>
          </a:xfrm>
        </p:spPr>
        <p:txBody>
          <a:bodyPr/>
          <a:lstStyle/>
          <a:p>
            <a:pPr lvl="0"/>
            <a:endParaRPr lang="en-US" dirty="0" smtClean="0"/>
          </a:p>
          <a:p>
            <a:pPr lvl="0"/>
            <a:r>
              <a:rPr lang="en-US" dirty="0" smtClean="0"/>
              <a:t>Were not seen using laptops. They pre-dominantly used Mobile phones, some used tablets.</a:t>
            </a:r>
          </a:p>
          <a:p>
            <a:pPr lvl="0"/>
            <a:endParaRPr lang="en-US" dirty="0" smtClean="0"/>
          </a:p>
          <a:p>
            <a:pPr lvl="0"/>
            <a:r>
              <a:rPr lang="en-US" dirty="0" smtClean="0"/>
              <a:t>Didn’t find the Virtual Campus mobile app easy to use – especially the first time users.</a:t>
            </a:r>
          </a:p>
          <a:p>
            <a:pPr lvl="0"/>
            <a:endParaRPr lang="en-US" dirty="0" smtClean="0"/>
          </a:p>
          <a:p>
            <a:pPr lvl="0"/>
            <a:r>
              <a:rPr lang="en-US" dirty="0" smtClean="0"/>
              <a:t>Loved the Lexicon, some had already downloaded it before hand.</a:t>
            </a:r>
          </a:p>
          <a:p>
            <a:pPr lvl="0"/>
            <a:endParaRPr lang="en-US" dirty="0" smtClean="0"/>
          </a:p>
          <a:p>
            <a:r>
              <a:rPr lang="en-US" dirty="0" smtClean="0"/>
              <a:t>Were happy to see that they could access the content (Lexicon) offline. Many of them downloaded the PDF to their iBooks on their tablet.</a:t>
            </a:r>
          </a:p>
          <a:p>
            <a:endParaRPr lang="en-US" dirty="0" smtClean="0"/>
          </a:p>
          <a:p>
            <a:r>
              <a:rPr lang="en-US" dirty="0" smtClean="0"/>
              <a:t>Wanted to share the Lexicon with their clients.</a:t>
            </a:r>
          </a:p>
          <a:p>
            <a:endParaRPr lang="en-US" dirty="0" smtClean="0"/>
          </a:p>
        </p:txBody>
      </p:sp>
      <p:sp>
        <p:nvSpPr>
          <p:cNvPr id="4" name="Rectangle à coins arrondis 6"/>
          <p:cNvSpPr/>
          <p:nvPr/>
        </p:nvSpPr>
        <p:spPr bwMode="auto">
          <a:xfrm>
            <a:off x="250864" y="5435487"/>
            <a:ext cx="8505824" cy="710139"/>
          </a:xfrm>
          <a:prstGeom prst="roundRect">
            <a:avLst/>
          </a:prstGeom>
          <a:solidFill>
            <a:schemeClr val="bg1"/>
          </a:solidFill>
          <a:ln w="28575" cap="flat" cmpd="sng" algn="ctr">
            <a:solidFill>
              <a:schemeClr val="tx1"/>
            </a:solidFill>
            <a:prstDash val="solid"/>
            <a:round/>
            <a:headEnd type="none" w="med" len="med"/>
            <a:tailEnd type="none" w="med" len="med"/>
          </a:ln>
          <a:effectLst>
            <a:outerShdw blurRad="50800" dist="25400" dir="5400000" algn="t" rotWithShape="0">
              <a:prstClr val="black">
                <a:alpha val="40000"/>
              </a:prstClr>
            </a:outerShdw>
          </a:effectLst>
          <a:scene3d>
            <a:camera prst="orthographicFront">
              <a:rot lat="0" lon="0" rev="0"/>
            </a:camera>
            <a:lightRig rig="balanced" dir="t">
              <a:rot lat="0" lon="0" rev="8700000"/>
            </a:lightRig>
          </a:scene3d>
          <a:sp3d/>
        </p:spPr>
        <p:txBody>
          <a:bodyPr wrap="square" anchor="ctr"/>
          <a:lstStyle/>
          <a:p>
            <a:pPr algn="ctr" defTabSz="914400" eaLnBrk="0" hangingPunct="0">
              <a:lnSpc>
                <a:spcPct val="85000"/>
              </a:lnSpc>
              <a:defRPr/>
            </a:pPr>
            <a:r>
              <a:rPr lang="en-US" b="1" dirty="0" smtClean="0">
                <a:solidFill>
                  <a:schemeClr val="bg1">
                    <a:lumMod val="10000"/>
                  </a:schemeClr>
                </a:solidFill>
                <a:cs typeface="Arial" charset="0"/>
              </a:rPr>
              <a:t>Considering all of the above, the virtual campus mobile app doesn’t seem to be the way to move forward for VPs.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88" y="124305"/>
            <a:ext cx="8611670" cy="715962"/>
          </a:xfrm>
        </p:spPr>
        <p:txBody>
          <a:bodyPr/>
          <a:lstStyle/>
          <a:p>
            <a:pPr lvl="0"/>
            <a:r>
              <a:rPr lang="en-US" sz="2300" dirty="0" smtClean="0"/>
              <a:t>The feedback was not positive when the Virtual Campus mobile app was used for Digital University</a:t>
            </a:r>
            <a:endParaRPr lang="en-GB" dirty="0"/>
          </a:p>
        </p:txBody>
      </p:sp>
      <p:grpSp>
        <p:nvGrpSpPr>
          <p:cNvPr id="9" name="Group 8"/>
          <p:cNvGrpSpPr/>
          <p:nvPr/>
        </p:nvGrpSpPr>
        <p:grpSpPr>
          <a:xfrm>
            <a:off x="914005" y="1189740"/>
            <a:ext cx="7085231" cy="2999487"/>
            <a:chOff x="733244" y="1200373"/>
            <a:chExt cx="7085231" cy="2999487"/>
          </a:xfrm>
        </p:grpSpPr>
        <p:pic>
          <p:nvPicPr>
            <p:cNvPr id="61442" name="Picture 2" descr="image001"/>
            <p:cNvPicPr>
              <a:picLocks noChangeAspect="1" noChangeArrowheads="1"/>
            </p:cNvPicPr>
            <p:nvPr/>
          </p:nvPicPr>
          <p:blipFill>
            <a:blip r:embed="rId2" cstate="print"/>
            <a:srcRect/>
            <a:stretch>
              <a:fillRect/>
            </a:stretch>
          </p:blipFill>
          <p:spPr bwMode="auto">
            <a:xfrm>
              <a:off x="733244" y="1200373"/>
              <a:ext cx="6981825" cy="2228850"/>
            </a:xfrm>
            <a:prstGeom prst="rect">
              <a:avLst/>
            </a:prstGeom>
            <a:noFill/>
            <a:ln w="9525">
              <a:solidFill>
                <a:schemeClr val="tx1"/>
              </a:solidFill>
              <a:miter lim="800000"/>
              <a:headEnd/>
              <a:tailEnd/>
            </a:ln>
          </p:spPr>
        </p:pic>
        <p:sp>
          <p:nvSpPr>
            <p:cNvPr id="7" name="Rectangular Callout 6"/>
            <p:cNvSpPr/>
            <p:nvPr/>
          </p:nvSpPr>
          <p:spPr>
            <a:xfrm>
              <a:off x="1307790" y="3615069"/>
              <a:ext cx="2551814" cy="584791"/>
            </a:xfrm>
            <a:prstGeom prst="wedgeRectCallout">
              <a:avLst>
                <a:gd name="adj1" fmla="val 39516"/>
                <a:gd name="adj2" fmla="val -186833"/>
              </a:avLst>
            </a:prstGeom>
            <a:solidFill>
              <a:schemeClr val="tx1">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tx1"/>
                  </a:solidFill>
                </a:rPr>
                <a:t>7 out of these 17 were OU members</a:t>
              </a:r>
              <a:endParaRPr lang="en-US" sz="1400" b="1" dirty="0">
                <a:solidFill>
                  <a:schemeClr val="tx1"/>
                </a:solidFill>
              </a:endParaRPr>
            </a:p>
          </p:txBody>
        </p:sp>
        <p:sp>
          <p:nvSpPr>
            <p:cNvPr id="8" name="Rectangular Callout 7"/>
            <p:cNvSpPr/>
            <p:nvPr/>
          </p:nvSpPr>
          <p:spPr>
            <a:xfrm>
              <a:off x="5454502" y="3395329"/>
              <a:ext cx="2363973" cy="797442"/>
            </a:xfrm>
            <a:prstGeom prst="wedgeRectCallout">
              <a:avLst>
                <a:gd name="adj1" fmla="val -61470"/>
                <a:gd name="adj2" fmla="val -120166"/>
              </a:avLst>
            </a:prstGeom>
            <a:solidFill>
              <a:schemeClr val="tx1">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tx1"/>
                  </a:solidFill>
                </a:rPr>
                <a:t>2 out of these 5 were OU members</a:t>
              </a:r>
            </a:p>
          </p:txBody>
        </p:sp>
      </p:grpSp>
      <p:sp>
        <p:nvSpPr>
          <p:cNvPr id="10" name="Content Placeholder 2"/>
          <p:cNvSpPr>
            <a:spLocks noGrp="1"/>
          </p:cNvSpPr>
          <p:nvPr>
            <p:ph idx="1"/>
          </p:nvPr>
        </p:nvSpPr>
        <p:spPr>
          <a:xfrm>
            <a:off x="636588" y="4369469"/>
            <a:ext cx="8507412" cy="1882481"/>
          </a:xfrm>
        </p:spPr>
        <p:txBody>
          <a:bodyPr/>
          <a:lstStyle/>
          <a:p>
            <a:pPr lvl="0">
              <a:buNone/>
            </a:pPr>
            <a:r>
              <a:rPr lang="en-US" sz="1600" b="1" dirty="0" smtClean="0"/>
              <a:t>Feedback from Learners:</a:t>
            </a:r>
          </a:p>
          <a:p>
            <a:pPr lvl="0"/>
            <a:r>
              <a:rPr lang="en-US" sz="1600" dirty="0" smtClean="0"/>
              <a:t>Didn’t like not being able to view from </a:t>
            </a:r>
            <a:r>
              <a:rPr lang="en-US" sz="1600" dirty="0" err="1" smtClean="0"/>
              <a:t>iPhone</a:t>
            </a:r>
            <a:r>
              <a:rPr lang="en-US" sz="1600" dirty="0" smtClean="0"/>
              <a:t> (only iPad and all Android).</a:t>
            </a:r>
          </a:p>
          <a:p>
            <a:pPr lvl="0"/>
            <a:r>
              <a:rPr lang="en-US" sz="1600" dirty="0" smtClean="0"/>
              <a:t>Don’t like the number of clicks to go from the app to the virtual campus  - login is pretty cumbersome, especially the first time.</a:t>
            </a:r>
          </a:p>
          <a:p>
            <a:pPr lvl="0"/>
            <a:r>
              <a:rPr lang="en-US" sz="1600" dirty="0" smtClean="0"/>
              <a:t>Liked not having to be on the Capgemini intranet to view some of the learning.</a:t>
            </a:r>
          </a:p>
          <a:p>
            <a:pPr lvl="0"/>
            <a:r>
              <a:rPr lang="en-US" sz="1600" dirty="0" smtClean="0"/>
              <a:t>Definitely liked having the app display on their tablet for easy-to-find access.</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88" y="134938"/>
            <a:ext cx="8624366" cy="715962"/>
          </a:xfrm>
        </p:spPr>
        <p:txBody>
          <a:bodyPr/>
          <a:lstStyle/>
          <a:p>
            <a:r>
              <a:rPr lang="en-US" sz="2300" dirty="0" smtClean="0"/>
              <a:t>A custom app for TechnoTrends will present several benefits to the business and learner</a:t>
            </a:r>
            <a:endParaRPr lang="en-GB" sz="2300" dirty="0"/>
          </a:p>
        </p:txBody>
      </p:sp>
      <p:sp>
        <p:nvSpPr>
          <p:cNvPr id="3" name="Content Placeholder 2"/>
          <p:cNvSpPr>
            <a:spLocks noGrp="1"/>
          </p:cNvSpPr>
          <p:nvPr>
            <p:ph idx="1"/>
          </p:nvPr>
        </p:nvSpPr>
        <p:spPr>
          <a:xfrm>
            <a:off x="319088" y="1211593"/>
            <a:ext cx="8507412" cy="4582283"/>
          </a:xfrm>
        </p:spPr>
        <p:txBody>
          <a:bodyPr/>
          <a:lstStyle/>
          <a:p>
            <a:pPr lvl="0"/>
            <a:r>
              <a:rPr lang="en-US" b="1" dirty="0" smtClean="0"/>
              <a:t>Access to content without internet connectivity</a:t>
            </a:r>
            <a:r>
              <a:rPr lang="en-US" dirty="0" smtClean="0"/>
              <a:t> – The app does not need internet access after the initial login. </a:t>
            </a:r>
          </a:p>
          <a:p>
            <a:pPr lvl="0">
              <a:buNone/>
            </a:pPr>
            <a:endParaRPr lang="en-US" sz="600" dirty="0" smtClean="0"/>
          </a:p>
          <a:p>
            <a:pPr lvl="0"/>
            <a:r>
              <a:rPr lang="en-US" b="1" dirty="0" smtClean="0"/>
              <a:t>Suits a highly mobile and busy target audience – </a:t>
            </a:r>
            <a:r>
              <a:rPr lang="en-US" dirty="0" smtClean="0"/>
              <a:t>VPs are on the move and need information at their finger tips.</a:t>
            </a:r>
          </a:p>
          <a:p>
            <a:pPr lvl="0"/>
            <a:endParaRPr lang="en-US" sz="600" dirty="0" smtClean="0"/>
          </a:p>
          <a:p>
            <a:pPr lvl="0"/>
            <a:r>
              <a:rPr lang="en-US" b="1" dirty="0" smtClean="0"/>
              <a:t>Easy, low cost maintenance and authoring – </a:t>
            </a:r>
            <a:r>
              <a:rPr lang="en-US" dirty="0" smtClean="0"/>
              <a:t>The content can be updated from backend easily. </a:t>
            </a:r>
          </a:p>
          <a:p>
            <a:pPr lvl="0"/>
            <a:endParaRPr lang="en-US" sz="600" dirty="0" smtClean="0"/>
          </a:p>
          <a:p>
            <a:pPr lvl="0"/>
            <a:r>
              <a:rPr lang="en-US" b="1" dirty="0" smtClean="0"/>
              <a:t>Simple and user friendly design – </a:t>
            </a:r>
            <a:r>
              <a:rPr lang="en-US" dirty="0" smtClean="0"/>
              <a:t>The app allows simple navigation to the content and is easy to use.</a:t>
            </a:r>
          </a:p>
          <a:p>
            <a:pPr lvl="0"/>
            <a:endParaRPr lang="en-US" sz="600" dirty="0" smtClean="0"/>
          </a:p>
          <a:p>
            <a:r>
              <a:rPr lang="en-US" b="1" dirty="0" smtClean="0"/>
              <a:t>Push Notifications</a:t>
            </a:r>
            <a:r>
              <a:rPr lang="en-US" dirty="0" smtClean="0"/>
              <a:t> – The user receives push notifications on the app for any content updated and announcements.</a:t>
            </a:r>
          </a:p>
          <a:p>
            <a:endParaRPr lang="en-US" sz="600" dirty="0" smtClean="0"/>
          </a:p>
          <a:p>
            <a:pPr lvl="0"/>
            <a:r>
              <a:rPr lang="en-US" b="1" dirty="0" smtClean="0"/>
              <a:t>Media friendly</a:t>
            </a:r>
            <a:r>
              <a:rPr lang="en-US" dirty="0" smtClean="0"/>
              <a:t>- The app will allow the media elements (audio / video) to play seamlessly once downloaded. </a:t>
            </a:r>
          </a:p>
          <a:p>
            <a:pPr lvl="0"/>
            <a:endParaRPr lang="en-US" sz="600" dirty="0" smtClean="0"/>
          </a:p>
          <a:p>
            <a:pPr lvl="0"/>
            <a:r>
              <a:rPr lang="en-US" b="1" dirty="0" smtClean="0"/>
              <a:t>Branding – </a:t>
            </a:r>
            <a:r>
              <a:rPr lang="en-US" dirty="0" smtClean="0"/>
              <a:t>The app/icon and the content will be customized and branded as per Capgemini branding guidelines/TechnoTrends branding</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456" y="145570"/>
            <a:ext cx="8012112" cy="715962"/>
          </a:xfrm>
        </p:spPr>
        <p:txBody>
          <a:bodyPr/>
          <a:lstStyle/>
          <a:p>
            <a:r>
              <a:rPr lang="en-GB" sz="2300" dirty="0" smtClean="0"/>
              <a:t>Total of Cost of Ownership of the custom app created by the mobility team is:</a:t>
            </a:r>
            <a:endParaRPr lang="en-GB" sz="2300" dirty="0"/>
          </a:p>
        </p:txBody>
      </p:sp>
      <p:graphicFrame>
        <p:nvGraphicFramePr>
          <p:cNvPr id="9" name="Table 8"/>
          <p:cNvGraphicFramePr>
            <a:graphicFrameLocks noGrp="1"/>
          </p:cNvGraphicFramePr>
          <p:nvPr/>
        </p:nvGraphicFramePr>
        <p:xfrm>
          <a:off x="418213" y="1482063"/>
          <a:ext cx="8470605" cy="3591560"/>
        </p:xfrm>
        <a:graphic>
          <a:graphicData uri="http://schemas.openxmlformats.org/drawingml/2006/table">
            <a:tbl>
              <a:tblPr firstRow="1" bandRow="1">
                <a:tableStyleId>{F5AB1C69-6EDB-4FF4-983F-18BD219EF322}</a:tableStyleId>
              </a:tblPr>
              <a:tblGrid>
                <a:gridCol w="2473843"/>
                <a:gridCol w="1707928"/>
                <a:gridCol w="1350888"/>
                <a:gridCol w="2937946"/>
              </a:tblGrid>
              <a:tr h="370840">
                <a:tc>
                  <a:txBody>
                    <a:bodyPr/>
                    <a:lstStyle/>
                    <a:p>
                      <a:r>
                        <a:rPr lang="en-US" dirty="0" smtClean="0"/>
                        <a:t>Particulars</a:t>
                      </a:r>
                      <a:endParaRPr lang="en-US" dirty="0"/>
                    </a:p>
                  </a:txBody>
                  <a:tcPr/>
                </a:tc>
                <a:tc>
                  <a:txBody>
                    <a:bodyPr/>
                    <a:lstStyle/>
                    <a:p>
                      <a:r>
                        <a:rPr lang="en-US" dirty="0" smtClean="0"/>
                        <a:t>One time/Recurring</a:t>
                      </a:r>
                      <a:endParaRPr lang="en-US" dirty="0"/>
                    </a:p>
                  </a:txBody>
                  <a:tcPr/>
                </a:tc>
                <a:tc>
                  <a:txBody>
                    <a:bodyPr/>
                    <a:lstStyle/>
                    <a:p>
                      <a:r>
                        <a:rPr lang="en-US" dirty="0" smtClean="0"/>
                        <a:t>Cost</a:t>
                      </a:r>
                      <a:endParaRPr lang="en-US" dirty="0"/>
                    </a:p>
                  </a:txBody>
                  <a:tcPr/>
                </a:tc>
                <a:tc>
                  <a:txBody>
                    <a:bodyPr/>
                    <a:lstStyle/>
                    <a:p>
                      <a:r>
                        <a:rPr lang="en-US" dirty="0" smtClean="0"/>
                        <a:t>Comments</a:t>
                      </a:r>
                      <a:endParaRPr lang="en-US" dirty="0"/>
                    </a:p>
                  </a:txBody>
                  <a:tcPr/>
                </a:tc>
              </a:tr>
              <a:tr h="370840">
                <a:tc>
                  <a:txBody>
                    <a:bodyPr/>
                    <a:lstStyle/>
                    <a:p>
                      <a:pPr marL="0" marR="0" algn="l" defTabSz="457200" rtl="0" eaLnBrk="1" latinLnBrk="0" hangingPunct="1">
                        <a:lnSpc>
                          <a:spcPct val="115000"/>
                        </a:lnSpc>
                        <a:spcBef>
                          <a:spcPts val="0"/>
                        </a:spcBef>
                        <a:spcAft>
                          <a:spcPts val="1000"/>
                        </a:spcAft>
                      </a:pPr>
                      <a:r>
                        <a:rPr lang="en-US" sz="1400" kern="1200" dirty="0">
                          <a:solidFill>
                            <a:schemeClr val="dk1"/>
                          </a:solidFill>
                          <a:latin typeface="Arial"/>
                          <a:ea typeface="Calibri"/>
                          <a:cs typeface="Times New Roman"/>
                        </a:rPr>
                        <a:t>Mobility Team Development Cost</a:t>
                      </a: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smtClean="0">
                          <a:solidFill>
                            <a:schemeClr val="dk1"/>
                          </a:solidFill>
                          <a:latin typeface="Arial"/>
                          <a:ea typeface="Calibri"/>
                          <a:cs typeface="Times New Roman"/>
                        </a:rPr>
                        <a:t>One-time</a:t>
                      </a:r>
                      <a:endParaRPr lang="en-US" sz="1400" kern="1200" dirty="0">
                        <a:solidFill>
                          <a:schemeClr val="dk1"/>
                        </a:solidFill>
                        <a:latin typeface="Arial"/>
                        <a:ea typeface="Calibri"/>
                        <a:cs typeface="Times New Roman"/>
                      </a:endParaRP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a:solidFill>
                            <a:schemeClr val="dk1"/>
                          </a:solidFill>
                          <a:latin typeface="Arial"/>
                          <a:ea typeface="Calibri"/>
                          <a:cs typeface="Times New Roman"/>
                        </a:rPr>
                        <a:t>€ </a:t>
                      </a:r>
                      <a:r>
                        <a:rPr lang="en-US" sz="1400" kern="1200" dirty="0" smtClean="0">
                          <a:solidFill>
                            <a:schemeClr val="dk1"/>
                          </a:solidFill>
                          <a:latin typeface="Arial"/>
                          <a:ea typeface="Calibri"/>
                          <a:cs typeface="Times New Roman"/>
                        </a:rPr>
                        <a:t>38858 </a:t>
                      </a:r>
                      <a:endParaRPr lang="en-US" sz="1400" kern="1200" dirty="0">
                        <a:solidFill>
                          <a:schemeClr val="dk1"/>
                        </a:solidFill>
                        <a:latin typeface="Arial"/>
                        <a:ea typeface="Calibri"/>
                        <a:cs typeface="Times New Roman"/>
                      </a:endParaRP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smtClean="0">
                          <a:solidFill>
                            <a:schemeClr val="dk1"/>
                          </a:solidFill>
                          <a:latin typeface="Arial"/>
                          <a:ea typeface="Calibri"/>
                          <a:cs typeface="Times New Roman"/>
                        </a:rPr>
                        <a:t>413 Total person days</a:t>
                      </a:r>
                      <a:endParaRPr lang="en-US" sz="1400" kern="1200" dirty="0">
                        <a:solidFill>
                          <a:schemeClr val="dk1"/>
                        </a:solidFill>
                        <a:latin typeface="Arial"/>
                        <a:ea typeface="Calibri"/>
                        <a:cs typeface="Times New Roman"/>
                      </a:endParaRPr>
                    </a:p>
                  </a:txBody>
                  <a:tcPr marL="68580" marR="68580" marT="0" marB="0"/>
                </a:tc>
              </a:tr>
              <a:tr h="370840">
                <a:tc>
                  <a:txBody>
                    <a:bodyPr/>
                    <a:lstStyle/>
                    <a:p>
                      <a:pPr marL="0" marR="0" algn="l" defTabSz="457200" rtl="0" eaLnBrk="1" latinLnBrk="0" hangingPunct="1">
                        <a:lnSpc>
                          <a:spcPct val="115000"/>
                        </a:lnSpc>
                        <a:spcBef>
                          <a:spcPts val="0"/>
                        </a:spcBef>
                        <a:spcAft>
                          <a:spcPts val="1000"/>
                        </a:spcAft>
                      </a:pPr>
                      <a:r>
                        <a:rPr lang="en-US" sz="1400" kern="1200" dirty="0">
                          <a:solidFill>
                            <a:schemeClr val="dk1"/>
                          </a:solidFill>
                          <a:latin typeface="Arial"/>
                          <a:ea typeface="Calibri"/>
                          <a:cs typeface="Times New Roman"/>
                        </a:rPr>
                        <a:t>Mobility Support Cost  </a:t>
                      </a:r>
                      <a:br>
                        <a:rPr lang="en-US" sz="1400" kern="1200" dirty="0">
                          <a:solidFill>
                            <a:schemeClr val="dk1"/>
                          </a:solidFill>
                          <a:latin typeface="Arial"/>
                          <a:ea typeface="Calibri"/>
                          <a:cs typeface="Times New Roman"/>
                        </a:rPr>
                      </a:br>
                      <a:r>
                        <a:rPr lang="en-US" sz="1400" kern="1200" dirty="0">
                          <a:solidFill>
                            <a:schemeClr val="dk1"/>
                          </a:solidFill>
                          <a:latin typeface="Arial"/>
                          <a:ea typeface="Calibri"/>
                          <a:cs typeface="Times New Roman"/>
                        </a:rPr>
                        <a:t>1 consultant  100% for 3 months </a:t>
                      </a: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smtClean="0">
                          <a:solidFill>
                            <a:schemeClr val="dk1"/>
                          </a:solidFill>
                          <a:latin typeface="Arial"/>
                          <a:ea typeface="Calibri"/>
                          <a:cs typeface="Times New Roman"/>
                        </a:rPr>
                        <a:t>One-time</a:t>
                      </a:r>
                      <a:endParaRPr lang="en-US" sz="1400" kern="1200" dirty="0">
                        <a:solidFill>
                          <a:schemeClr val="dk1"/>
                        </a:solidFill>
                        <a:latin typeface="Arial"/>
                        <a:ea typeface="Calibri"/>
                        <a:cs typeface="Times New Roman"/>
                      </a:endParaRP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a:solidFill>
                            <a:schemeClr val="dk1"/>
                          </a:solidFill>
                          <a:latin typeface="Arial"/>
                          <a:ea typeface="Calibri"/>
                          <a:cs typeface="Times New Roman"/>
                        </a:rPr>
                        <a:t>€ </a:t>
                      </a:r>
                      <a:r>
                        <a:rPr lang="en-US" sz="1400" kern="1200" dirty="0" smtClean="0">
                          <a:solidFill>
                            <a:schemeClr val="dk1"/>
                          </a:solidFill>
                          <a:latin typeface="Arial"/>
                          <a:ea typeface="Calibri"/>
                          <a:cs typeface="Times New Roman"/>
                        </a:rPr>
                        <a:t>3000 </a:t>
                      </a:r>
                      <a:endParaRPr lang="en-US" sz="1400" kern="1200" dirty="0">
                        <a:solidFill>
                          <a:schemeClr val="dk1"/>
                        </a:solidFill>
                        <a:latin typeface="Arial"/>
                        <a:ea typeface="Calibri"/>
                        <a:cs typeface="Times New Roman"/>
                      </a:endParaRP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smtClean="0">
                          <a:solidFill>
                            <a:schemeClr val="dk1"/>
                          </a:solidFill>
                          <a:latin typeface="Arial"/>
                          <a:ea typeface="Calibri"/>
                          <a:cs typeface="Times New Roman"/>
                        </a:rPr>
                        <a:t>EUR 69 X 63 days</a:t>
                      </a:r>
                      <a:endParaRPr lang="en-US" sz="1400" kern="1200" dirty="0">
                        <a:solidFill>
                          <a:schemeClr val="dk1"/>
                        </a:solidFill>
                        <a:latin typeface="Arial"/>
                        <a:ea typeface="Calibri"/>
                        <a:cs typeface="Times New Roman"/>
                      </a:endParaRPr>
                    </a:p>
                  </a:txBody>
                  <a:tcPr marL="68580" marR="68580" marT="0" marB="0"/>
                </a:tc>
              </a:tr>
              <a:tr h="370840">
                <a:tc>
                  <a:txBody>
                    <a:bodyPr/>
                    <a:lstStyle/>
                    <a:p>
                      <a:pPr marL="0" marR="0" algn="l" defTabSz="457200" rtl="0" eaLnBrk="1" latinLnBrk="0" hangingPunct="1">
                        <a:lnSpc>
                          <a:spcPct val="115000"/>
                        </a:lnSpc>
                        <a:spcBef>
                          <a:spcPts val="0"/>
                        </a:spcBef>
                        <a:spcAft>
                          <a:spcPts val="1000"/>
                        </a:spcAft>
                      </a:pPr>
                      <a:r>
                        <a:rPr lang="en-US" sz="1400" kern="1200" dirty="0">
                          <a:solidFill>
                            <a:schemeClr val="dk1"/>
                          </a:solidFill>
                          <a:latin typeface="Arial"/>
                          <a:ea typeface="Calibri"/>
                          <a:cs typeface="Times New Roman"/>
                        </a:rPr>
                        <a:t>Hosting AWS setup (USD $3408)</a:t>
                      </a: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smtClean="0">
                          <a:solidFill>
                            <a:schemeClr val="dk1"/>
                          </a:solidFill>
                          <a:latin typeface="Arial"/>
                          <a:ea typeface="Calibri"/>
                          <a:cs typeface="Times New Roman"/>
                        </a:rPr>
                        <a:t>Recurring</a:t>
                      </a:r>
                      <a:endParaRPr lang="en-US" sz="1400" kern="1200" dirty="0">
                        <a:solidFill>
                          <a:schemeClr val="dk1"/>
                        </a:solidFill>
                        <a:latin typeface="Arial"/>
                        <a:ea typeface="Calibri"/>
                        <a:cs typeface="Times New Roman"/>
                      </a:endParaRP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a:solidFill>
                            <a:schemeClr val="dk1"/>
                          </a:solidFill>
                          <a:latin typeface="Arial"/>
                          <a:ea typeface="Calibri"/>
                          <a:cs typeface="Times New Roman"/>
                        </a:rPr>
                        <a:t>€ </a:t>
                      </a:r>
                      <a:r>
                        <a:rPr lang="en-US" sz="1400" kern="1200" dirty="0" smtClean="0">
                          <a:solidFill>
                            <a:schemeClr val="dk1"/>
                          </a:solidFill>
                          <a:latin typeface="Arial"/>
                          <a:ea typeface="Calibri"/>
                          <a:cs typeface="Times New Roman"/>
                        </a:rPr>
                        <a:t>3000 </a:t>
                      </a:r>
                      <a:endParaRPr lang="en-US" sz="1400" kern="1200" dirty="0">
                        <a:solidFill>
                          <a:schemeClr val="dk1"/>
                        </a:solidFill>
                        <a:latin typeface="Arial"/>
                        <a:ea typeface="Calibri"/>
                        <a:cs typeface="Times New Roman"/>
                      </a:endParaRPr>
                    </a:p>
                  </a:txBody>
                  <a:tcPr marL="68580" marR="68580" marT="0" marB="0"/>
                </a:tc>
                <a:tc>
                  <a:txBody>
                    <a:bodyPr/>
                    <a:lstStyle/>
                    <a:p>
                      <a:pPr marL="0" marR="0" algn="l" defTabSz="457200" rtl="0" eaLnBrk="1" latinLnBrk="0" hangingPunct="1">
                        <a:lnSpc>
                          <a:spcPct val="115000"/>
                        </a:lnSpc>
                        <a:spcBef>
                          <a:spcPts val="0"/>
                        </a:spcBef>
                        <a:spcAft>
                          <a:spcPts val="1000"/>
                        </a:spcAft>
                      </a:pPr>
                      <a:endParaRPr lang="en-US" sz="1400" kern="1200" dirty="0">
                        <a:solidFill>
                          <a:schemeClr val="dk1"/>
                        </a:solidFill>
                        <a:latin typeface="Arial"/>
                        <a:ea typeface="Calibri"/>
                        <a:cs typeface="Times New Roman"/>
                      </a:endParaRPr>
                    </a:p>
                  </a:txBody>
                  <a:tcPr marL="68580" marR="68580" marT="0" marB="0"/>
                </a:tc>
              </a:tr>
              <a:tr h="370840">
                <a:tc>
                  <a:txBody>
                    <a:bodyPr/>
                    <a:lstStyle/>
                    <a:p>
                      <a:pPr marL="0" marR="0" algn="l" defTabSz="457200" rtl="0" eaLnBrk="1" latinLnBrk="0" hangingPunct="1">
                        <a:lnSpc>
                          <a:spcPct val="115000"/>
                        </a:lnSpc>
                        <a:spcBef>
                          <a:spcPts val="0"/>
                        </a:spcBef>
                        <a:spcAft>
                          <a:spcPts val="1000"/>
                        </a:spcAft>
                      </a:pPr>
                      <a:r>
                        <a:rPr lang="en-US" sz="1400" kern="1200" dirty="0">
                          <a:solidFill>
                            <a:schemeClr val="dk1"/>
                          </a:solidFill>
                          <a:latin typeface="Arial"/>
                          <a:ea typeface="Calibri"/>
                          <a:cs typeface="Times New Roman"/>
                        </a:rPr>
                        <a:t>AWS (USD $183/ month)</a:t>
                      </a: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smtClean="0">
                          <a:solidFill>
                            <a:schemeClr val="dk1"/>
                          </a:solidFill>
                          <a:latin typeface="Arial"/>
                          <a:ea typeface="Calibri"/>
                          <a:cs typeface="Times New Roman"/>
                        </a:rPr>
                        <a:t>Recurring</a:t>
                      </a:r>
                      <a:endParaRPr lang="en-US" sz="1400" kern="1200" dirty="0">
                        <a:solidFill>
                          <a:schemeClr val="dk1"/>
                        </a:solidFill>
                        <a:latin typeface="Arial"/>
                        <a:ea typeface="Calibri"/>
                        <a:cs typeface="Times New Roman"/>
                      </a:endParaRP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a:solidFill>
                            <a:schemeClr val="dk1"/>
                          </a:solidFill>
                          <a:latin typeface="Arial"/>
                          <a:ea typeface="Calibri"/>
                          <a:cs typeface="Times New Roman"/>
                        </a:rPr>
                        <a:t>€ </a:t>
                      </a:r>
                      <a:r>
                        <a:rPr lang="en-US" sz="1400" kern="1200" dirty="0" smtClean="0">
                          <a:solidFill>
                            <a:schemeClr val="dk1"/>
                          </a:solidFill>
                          <a:latin typeface="Arial"/>
                          <a:ea typeface="Calibri"/>
                          <a:cs typeface="Times New Roman"/>
                        </a:rPr>
                        <a:t>1860 </a:t>
                      </a:r>
                      <a:endParaRPr lang="en-US" sz="1400" kern="1200" dirty="0">
                        <a:solidFill>
                          <a:schemeClr val="dk1"/>
                        </a:solidFill>
                        <a:latin typeface="Arial"/>
                        <a:ea typeface="Calibri"/>
                        <a:cs typeface="Times New Roman"/>
                      </a:endParaRP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smtClean="0">
                          <a:solidFill>
                            <a:schemeClr val="dk1"/>
                          </a:solidFill>
                          <a:latin typeface="Arial"/>
                          <a:ea typeface="Calibri"/>
                          <a:cs typeface="Times New Roman"/>
                        </a:rPr>
                        <a:t>EUR 155 X 12</a:t>
                      </a:r>
                      <a:endParaRPr lang="en-US" sz="1400" kern="1200" dirty="0">
                        <a:solidFill>
                          <a:schemeClr val="dk1"/>
                        </a:solidFill>
                        <a:latin typeface="Arial"/>
                        <a:ea typeface="Calibri"/>
                        <a:cs typeface="Times New Roman"/>
                      </a:endParaRPr>
                    </a:p>
                  </a:txBody>
                  <a:tcPr marL="68580" marR="68580" marT="0" marB="0"/>
                </a:tc>
              </a:tr>
              <a:tr h="370840">
                <a:tc>
                  <a:txBody>
                    <a:bodyPr/>
                    <a:lstStyle/>
                    <a:p>
                      <a:pPr marL="0" marR="0" algn="l" defTabSz="457200" rtl="0" eaLnBrk="1" latinLnBrk="0" hangingPunct="1">
                        <a:lnSpc>
                          <a:spcPct val="115000"/>
                        </a:lnSpc>
                        <a:spcBef>
                          <a:spcPts val="0"/>
                        </a:spcBef>
                        <a:spcAft>
                          <a:spcPts val="1000"/>
                        </a:spcAft>
                      </a:pPr>
                      <a:r>
                        <a:rPr lang="en-US" sz="1400" kern="1200" dirty="0">
                          <a:solidFill>
                            <a:schemeClr val="dk1"/>
                          </a:solidFill>
                          <a:latin typeface="Arial"/>
                          <a:ea typeface="Calibri"/>
                          <a:cs typeface="Times New Roman"/>
                        </a:rPr>
                        <a:t>Deployment (Airwatch</a:t>
                      </a:r>
                      <a:r>
                        <a:rPr lang="en-US" sz="1400" kern="1200" dirty="0" smtClean="0">
                          <a:solidFill>
                            <a:schemeClr val="dk1"/>
                          </a:solidFill>
                          <a:latin typeface="Arial"/>
                          <a:ea typeface="Calibri"/>
                          <a:cs typeface="Times New Roman"/>
                        </a:rPr>
                        <a:t>)</a:t>
                      </a:r>
                    </a:p>
                    <a:p>
                      <a:pPr marL="0" marR="0" algn="l" defTabSz="457200" rtl="0" eaLnBrk="1" latinLnBrk="0" hangingPunct="1">
                        <a:lnSpc>
                          <a:spcPct val="115000"/>
                        </a:lnSpc>
                        <a:spcBef>
                          <a:spcPts val="0"/>
                        </a:spcBef>
                        <a:spcAft>
                          <a:spcPts val="1000"/>
                        </a:spcAft>
                      </a:pPr>
                      <a:r>
                        <a:rPr lang="en-US" sz="1400" kern="1200" dirty="0" smtClean="0">
                          <a:solidFill>
                            <a:schemeClr val="dk1"/>
                          </a:solidFill>
                          <a:latin typeface="Arial"/>
                          <a:ea typeface="Calibri"/>
                          <a:cs typeface="Times New Roman"/>
                        </a:rPr>
                        <a:t>1500 VPs + 100 extra</a:t>
                      </a:r>
                      <a:r>
                        <a:rPr lang="en-US" sz="1400" kern="1200" baseline="0" dirty="0" smtClean="0">
                          <a:solidFill>
                            <a:schemeClr val="dk1"/>
                          </a:solidFill>
                          <a:latin typeface="Arial"/>
                          <a:ea typeface="Calibri"/>
                          <a:cs typeface="Times New Roman"/>
                        </a:rPr>
                        <a:t> licenses</a:t>
                      </a:r>
                      <a:endParaRPr lang="en-US" sz="1400" kern="1200" dirty="0">
                        <a:solidFill>
                          <a:schemeClr val="dk1"/>
                        </a:solidFill>
                        <a:latin typeface="Arial"/>
                        <a:ea typeface="Calibri"/>
                        <a:cs typeface="Times New Roman"/>
                      </a:endParaRP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smtClean="0">
                          <a:solidFill>
                            <a:schemeClr val="dk1"/>
                          </a:solidFill>
                          <a:latin typeface="Arial"/>
                          <a:ea typeface="Calibri"/>
                          <a:cs typeface="Times New Roman"/>
                        </a:rPr>
                        <a:t>Recurring</a:t>
                      </a:r>
                      <a:endParaRPr lang="en-US" sz="1400" kern="1200" dirty="0">
                        <a:solidFill>
                          <a:schemeClr val="dk1"/>
                        </a:solidFill>
                        <a:latin typeface="Arial"/>
                        <a:ea typeface="Calibri"/>
                        <a:cs typeface="Times New Roman"/>
                      </a:endParaRP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a:solidFill>
                            <a:schemeClr val="dk1"/>
                          </a:solidFill>
                          <a:latin typeface="Arial"/>
                          <a:ea typeface="Calibri"/>
                          <a:cs typeface="Times New Roman"/>
                        </a:rPr>
                        <a:t>€ 48384</a:t>
                      </a: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smtClean="0">
                          <a:solidFill>
                            <a:schemeClr val="dk1"/>
                          </a:solidFill>
                          <a:latin typeface="Arial"/>
                          <a:ea typeface="Calibri"/>
                          <a:cs typeface="Times New Roman"/>
                        </a:rPr>
                        <a:t>€ 2.52/User/Month</a:t>
                      </a:r>
                      <a:br>
                        <a:rPr lang="en-US" sz="1400" kern="1200" dirty="0" smtClean="0">
                          <a:solidFill>
                            <a:schemeClr val="dk1"/>
                          </a:solidFill>
                          <a:latin typeface="Arial"/>
                          <a:ea typeface="Calibri"/>
                          <a:cs typeface="Times New Roman"/>
                        </a:rPr>
                      </a:br>
                      <a:r>
                        <a:rPr lang="en-US" sz="1400" kern="1200" dirty="0" smtClean="0">
                          <a:solidFill>
                            <a:schemeClr val="dk1"/>
                          </a:solidFill>
                          <a:latin typeface="Arial"/>
                          <a:ea typeface="Calibri"/>
                          <a:cs typeface="Times New Roman"/>
                        </a:rPr>
                        <a:t>(2.52 X1600) X12</a:t>
                      </a:r>
                      <a:endParaRPr lang="en-US" sz="1400" kern="1200" dirty="0">
                        <a:solidFill>
                          <a:schemeClr val="dk1"/>
                        </a:solidFill>
                        <a:latin typeface="Arial"/>
                        <a:ea typeface="Calibri"/>
                        <a:cs typeface="Times New Roman"/>
                      </a:endParaRPr>
                    </a:p>
                  </a:txBody>
                  <a:tcPr marL="68580" marR="68580" marT="0" marB="0"/>
                </a:tc>
              </a:tr>
            </a:tbl>
          </a:graphicData>
        </a:graphic>
      </p:graphicFrame>
      <p:sp>
        <p:nvSpPr>
          <p:cNvPr id="10" name="Rectangle à coins arrondis 6"/>
          <p:cNvSpPr/>
          <p:nvPr/>
        </p:nvSpPr>
        <p:spPr bwMode="auto">
          <a:xfrm>
            <a:off x="293394" y="5252478"/>
            <a:ext cx="8505824" cy="929461"/>
          </a:xfrm>
          <a:prstGeom prst="roundRect">
            <a:avLst/>
          </a:prstGeom>
          <a:solidFill>
            <a:schemeClr val="bg1"/>
          </a:solidFill>
          <a:ln w="28575" cap="flat" cmpd="sng" algn="ctr">
            <a:solidFill>
              <a:schemeClr val="tx1"/>
            </a:solidFill>
            <a:prstDash val="solid"/>
            <a:round/>
            <a:headEnd type="none" w="med" len="med"/>
            <a:tailEnd type="none" w="med" len="med"/>
          </a:ln>
          <a:effectLst>
            <a:outerShdw blurRad="50800" dist="25400" dir="5400000" algn="t" rotWithShape="0">
              <a:prstClr val="black">
                <a:alpha val="40000"/>
              </a:prstClr>
            </a:outerShdw>
          </a:effectLst>
          <a:scene3d>
            <a:camera prst="orthographicFront">
              <a:rot lat="0" lon="0" rev="0"/>
            </a:camera>
            <a:lightRig rig="balanced" dir="t">
              <a:rot lat="0" lon="0" rev="8700000"/>
            </a:lightRig>
          </a:scene3d>
          <a:sp3d/>
        </p:spPr>
        <p:txBody>
          <a:bodyPr wrap="square" anchor="ctr"/>
          <a:lstStyle/>
          <a:p>
            <a:pPr marL="117475" indent="-117475" defTabSz="914400" eaLnBrk="0" hangingPunct="0">
              <a:lnSpc>
                <a:spcPct val="85000"/>
              </a:lnSpc>
              <a:buFont typeface="Arial" pitchFamily="34" charset="0"/>
              <a:buChar char="•"/>
              <a:defRPr/>
            </a:pPr>
            <a:r>
              <a:rPr lang="en-US" sz="1600" b="1" dirty="0" smtClean="0">
                <a:solidFill>
                  <a:schemeClr val="bg1">
                    <a:lumMod val="10000"/>
                  </a:schemeClr>
                </a:solidFill>
                <a:cs typeface="Arial" charset="0"/>
              </a:rPr>
              <a:t>First year costs (One time cost + Other costs) = € 41858 + € 53244  = € 95102</a:t>
            </a:r>
          </a:p>
          <a:p>
            <a:pPr defTabSz="914400" eaLnBrk="0" hangingPunct="0">
              <a:lnSpc>
                <a:spcPct val="85000"/>
              </a:lnSpc>
              <a:buFont typeface="Arial" pitchFamily="34" charset="0"/>
              <a:buChar char="•"/>
              <a:defRPr/>
            </a:pPr>
            <a:r>
              <a:rPr lang="en-US" sz="1600" b="1" dirty="0" smtClean="0">
                <a:solidFill>
                  <a:schemeClr val="bg1">
                    <a:lumMod val="10000"/>
                  </a:schemeClr>
                </a:solidFill>
                <a:cs typeface="Arial" charset="0"/>
              </a:rPr>
              <a:t> Second year onwards (Annual recurring cost) = € 53244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300" dirty="0" smtClean="0"/>
              <a:t>The Our University can create the app solution for all platforms</a:t>
            </a:r>
            <a:endParaRPr lang="en-GB" dirty="0"/>
          </a:p>
        </p:txBody>
      </p:sp>
      <p:sp>
        <p:nvSpPr>
          <p:cNvPr id="7" name="Content Placeholder 2"/>
          <p:cNvSpPr>
            <a:spLocks noGrp="1"/>
          </p:cNvSpPr>
          <p:nvPr>
            <p:ph idx="1"/>
          </p:nvPr>
        </p:nvSpPr>
        <p:spPr>
          <a:xfrm>
            <a:off x="170121" y="1506208"/>
            <a:ext cx="8656379" cy="949921"/>
          </a:xfrm>
        </p:spPr>
        <p:txBody>
          <a:bodyPr/>
          <a:lstStyle/>
          <a:p>
            <a:pPr marL="0" indent="0">
              <a:buNone/>
            </a:pPr>
            <a:r>
              <a:rPr lang="en-US" b="1" dirty="0" smtClean="0"/>
              <a:t>Total Development &amp; Testing efforts</a:t>
            </a:r>
            <a:r>
              <a:rPr lang="en-US" dirty="0" smtClean="0"/>
              <a:t>  </a:t>
            </a:r>
            <a:r>
              <a:rPr lang="en-US" b="1" dirty="0" smtClean="0"/>
              <a:t>for Year 1 – </a:t>
            </a:r>
            <a:r>
              <a:rPr lang="en-US" dirty="0" smtClean="0"/>
              <a:t>140 days</a:t>
            </a:r>
          </a:p>
          <a:p>
            <a:pPr marL="0" indent="0">
              <a:buNone/>
            </a:pPr>
            <a:r>
              <a:rPr lang="en-US" b="1" dirty="0" smtClean="0"/>
              <a:t>Total Maintenance for Year 2 (and onwards) – </a:t>
            </a:r>
            <a:r>
              <a:rPr lang="en-US" dirty="0" smtClean="0"/>
              <a:t>30 days</a:t>
            </a:r>
          </a:p>
          <a:p>
            <a:pPr marL="0" indent="0">
              <a:buNone/>
            </a:pPr>
            <a:endParaRPr lang="en-US" dirty="0" smtClean="0"/>
          </a:p>
          <a:p>
            <a:pPr>
              <a:buNone/>
            </a:pPr>
            <a:r>
              <a:rPr lang="en-US" b="1" dirty="0" smtClean="0"/>
              <a:t>What we can’t manage if we create the app by ourselves:   </a:t>
            </a:r>
            <a:endParaRPr lang="en-US" dirty="0" smtClean="0"/>
          </a:p>
        </p:txBody>
      </p:sp>
      <p:graphicFrame>
        <p:nvGraphicFramePr>
          <p:cNvPr id="8" name="Table 7"/>
          <p:cNvGraphicFramePr>
            <a:graphicFrameLocks noGrp="1"/>
          </p:cNvGraphicFramePr>
          <p:nvPr/>
        </p:nvGraphicFramePr>
        <p:xfrm>
          <a:off x="226818" y="3070320"/>
          <a:ext cx="8481247" cy="2545762"/>
        </p:xfrm>
        <a:graphic>
          <a:graphicData uri="http://schemas.openxmlformats.org/drawingml/2006/table">
            <a:tbl>
              <a:tblPr firstRow="1" bandRow="1">
                <a:tableStyleId>{F5AB1C69-6EDB-4FF4-983F-18BD219EF322}</a:tableStyleId>
              </a:tblPr>
              <a:tblGrid>
                <a:gridCol w="3279220"/>
                <a:gridCol w="1406204"/>
                <a:gridCol w="3795823"/>
              </a:tblGrid>
              <a:tr h="407430">
                <a:tc>
                  <a:txBody>
                    <a:bodyPr/>
                    <a:lstStyle/>
                    <a:p>
                      <a:r>
                        <a:rPr lang="en-US" dirty="0" smtClean="0"/>
                        <a:t>Features</a:t>
                      </a:r>
                      <a:endParaRPr lang="en-US" dirty="0"/>
                    </a:p>
                  </a:txBody>
                  <a:tcPr/>
                </a:tc>
                <a:tc>
                  <a:txBody>
                    <a:bodyPr/>
                    <a:lstStyle/>
                    <a:p>
                      <a:r>
                        <a:rPr lang="en-US" dirty="0" smtClean="0"/>
                        <a:t>Importance</a:t>
                      </a:r>
                      <a:endParaRPr lang="en-US" dirty="0"/>
                    </a:p>
                  </a:txBody>
                  <a:tcPr/>
                </a:tc>
                <a:tc>
                  <a:txBody>
                    <a:bodyPr/>
                    <a:lstStyle/>
                    <a:p>
                      <a:r>
                        <a:rPr lang="en-US" dirty="0" smtClean="0"/>
                        <a:t>Impact</a:t>
                      </a:r>
                      <a:endParaRPr lang="en-US" dirty="0"/>
                    </a:p>
                  </a:txBody>
                  <a:tcPr/>
                </a:tc>
              </a:tr>
              <a:tr h="948253">
                <a:tc>
                  <a:txBody>
                    <a:bodyPr/>
                    <a:lstStyle/>
                    <a:p>
                      <a:pPr marL="0" marR="0" indent="0" algn="l" defTabSz="457200" rtl="0" eaLnBrk="1" fontAlgn="auto" latinLnBrk="0" hangingPunct="1">
                        <a:lnSpc>
                          <a:spcPct val="115000"/>
                        </a:lnSpc>
                        <a:spcBef>
                          <a:spcPts val="0"/>
                        </a:spcBef>
                        <a:spcAft>
                          <a:spcPts val="1000"/>
                        </a:spcAft>
                        <a:buClrTx/>
                        <a:buSzTx/>
                        <a:buFontTx/>
                        <a:buNone/>
                        <a:tabLst/>
                        <a:defRPr/>
                      </a:pPr>
                      <a:r>
                        <a:rPr lang="en-US" sz="1400" b="1" dirty="0" smtClean="0">
                          <a:latin typeface="Arial" pitchFamily="34" charset="0"/>
                          <a:cs typeface="Arial" pitchFamily="34" charset="0"/>
                        </a:rPr>
                        <a:t>Integrate with Corporate Directory</a:t>
                      </a:r>
                      <a:endParaRPr lang="en-US" sz="1400" b="1"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smtClean="0">
                          <a:solidFill>
                            <a:schemeClr val="dk1"/>
                          </a:solidFill>
                          <a:latin typeface="Arial"/>
                          <a:ea typeface="Calibri"/>
                          <a:cs typeface="Times New Roman"/>
                        </a:rPr>
                        <a:t>Medium</a:t>
                      </a:r>
                      <a:endParaRPr lang="en-US" sz="1400" kern="1200" dirty="0">
                        <a:solidFill>
                          <a:schemeClr val="dk1"/>
                        </a:solidFill>
                        <a:latin typeface="Arial"/>
                        <a:ea typeface="Calibri"/>
                        <a:cs typeface="Times New Roman"/>
                      </a:endParaRP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baseline="0" dirty="0" smtClean="0">
                          <a:solidFill>
                            <a:schemeClr val="dk1"/>
                          </a:solidFill>
                          <a:latin typeface="Arial"/>
                          <a:ea typeface="Calibri"/>
                          <a:cs typeface="Times New Roman"/>
                        </a:rPr>
                        <a:t>Need to manually manage users – new, leaving organisation</a:t>
                      </a:r>
                    </a:p>
                    <a:p>
                      <a:pPr marL="0" marR="0" algn="l" defTabSz="457200" rtl="0" eaLnBrk="1" latinLnBrk="0" hangingPunct="1">
                        <a:lnSpc>
                          <a:spcPct val="115000"/>
                        </a:lnSpc>
                        <a:spcBef>
                          <a:spcPts val="0"/>
                        </a:spcBef>
                        <a:spcAft>
                          <a:spcPts val="1000"/>
                        </a:spcAft>
                      </a:pPr>
                      <a:r>
                        <a:rPr lang="en-US" sz="1400" kern="1200" baseline="0" dirty="0" smtClean="0">
                          <a:solidFill>
                            <a:schemeClr val="dk1"/>
                          </a:solidFill>
                          <a:latin typeface="Arial"/>
                          <a:ea typeface="Calibri"/>
                          <a:cs typeface="Times New Roman"/>
                        </a:rPr>
                        <a:t>Corp credentials cannot be used by participants.</a:t>
                      </a:r>
                      <a:endParaRPr lang="en-US" sz="1400" kern="1200" dirty="0">
                        <a:solidFill>
                          <a:schemeClr val="dk1"/>
                        </a:solidFill>
                        <a:latin typeface="Arial"/>
                        <a:ea typeface="Calibri"/>
                        <a:cs typeface="Times New Roman"/>
                      </a:endParaRPr>
                    </a:p>
                  </a:txBody>
                  <a:tcPr marL="68580" marR="68580" marT="0" marB="0"/>
                </a:tc>
              </a:tr>
              <a:tr h="539148">
                <a:tc>
                  <a:txBody>
                    <a:bodyPr/>
                    <a:lstStyle/>
                    <a:p>
                      <a:pPr marL="0" marR="0" indent="0" algn="l" defTabSz="457200" rtl="0" eaLnBrk="1" fontAlgn="auto" latinLnBrk="0" hangingPunct="1">
                        <a:lnSpc>
                          <a:spcPct val="115000"/>
                        </a:lnSpc>
                        <a:spcBef>
                          <a:spcPts val="0"/>
                        </a:spcBef>
                        <a:spcAft>
                          <a:spcPts val="1000"/>
                        </a:spcAft>
                        <a:buClrTx/>
                        <a:buSzTx/>
                        <a:buFontTx/>
                        <a:buNone/>
                        <a:tabLst/>
                        <a:defRPr/>
                      </a:pPr>
                      <a:r>
                        <a:rPr lang="en-US" sz="1400" b="1" dirty="0" smtClean="0">
                          <a:latin typeface="Arial" pitchFamily="34" charset="0"/>
                          <a:cs typeface="Arial" pitchFamily="34" charset="0"/>
                        </a:rPr>
                        <a:t>Managing the app using Air Watch</a:t>
                      </a:r>
                      <a:endParaRPr lang="en-US" sz="1400" b="1"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smtClean="0">
                          <a:solidFill>
                            <a:schemeClr val="dk1"/>
                          </a:solidFill>
                          <a:latin typeface="Arial"/>
                          <a:ea typeface="Calibri"/>
                          <a:cs typeface="Times New Roman"/>
                        </a:rPr>
                        <a:t>Low</a:t>
                      </a:r>
                      <a:endParaRPr lang="en-US" sz="1400" kern="1200" dirty="0">
                        <a:solidFill>
                          <a:schemeClr val="dk1"/>
                        </a:solidFill>
                        <a:latin typeface="Arial"/>
                        <a:ea typeface="Calibri"/>
                        <a:cs typeface="Times New Roman"/>
                      </a:endParaRP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smtClean="0">
                          <a:solidFill>
                            <a:schemeClr val="dk1"/>
                          </a:solidFill>
                          <a:latin typeface="Arial"/>
                          <a:ea typeface="Calibri"/>
                          <a:cs typeface="Times New Roman"/>
                        </a:rPr>
                        <a:t>When users leave the organisation, we cannot </a:t>
                      </a:r>
                      <a:r>
                        <a:rPr lang="en-US" sz="1400" kern="1200" baseline="0" dirty="0" smtClean="0">
                          <a:solidFill>
                            <a:schemeClr val="dk1"/>
                          </a:solidFill>
                          <a:latin typeface="Arial"/>
                          <a:ea typeface="Calibri"/>
                          <a:cs typeface="Times New Roman"/>
                        </a:rPr>
                        <a:t>delete the user’s app data.</a:t>
                      </a:r>
                      <a:endParaRPr lang="en-US" sz="1400" kern="1200" dirty="0">
                        <a:solidFill>
                          <a:schemeClr val="dk1"/>
                        </a:solidFill>
                        <a:latin typeface="Arial"/>
                        <a:ea typeface="Calibri"/>
                        <a:cs typeface="Times New Roman"/>
                      </a:endParaRPr>
                    </a:p>
                  </a:txBody>
                  <a:tcPr marL="68580" marR="68580" marT="0" marB="0"/>
                </a:tc>
              </a:tr>
              <a:tr h="407430">
                <a:tc>
                  <a:txBody>
                    <a:bodyPr/>
                    <a:lstStyle/>
                    <a:p>
                      <a:pPr marL="0" marR="0" indent="0" algn="l" defTabSz="457200" rtl="0" eaLnBrk="1" fontAlgn="auto" latinLnBrk="0" hangingPunct="1">
                        <a:lnSpc>
                          <a:spcPct val="115000"/>
                        </a:lnSpc>
                        <a:spcBef>
                          <a:spcPts val="0"/>
                        </a:spcBef>
                        <a:spcAft>
                          <a:spcPts val="1000"/>
                        </a:spcAft>
                        <a:buClrTx/>
                        <a:buSzTx/>
                        <a:buFontTx/>
                        <a:buNone/>
                        <a:tabLst/>
                        <a:defRPr/>
                      </a:pPr>
                      <a:r>
                        <a:rPr lang="en-US" sz="1400" b="1" dirty="0" smtClean="0">
                          <a:latin typeface="Arial" pitchFamily="34" charset="0"/>
                          <a:cs typeface="Arial" pitchFamily="34" charset="0"/>
                        </a:rPr>
                        <a:t>Build Content rating system</a:t>
                      </a:r>
                      <a:endParaRPr lang="en-US" sz="1400" b="1"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smtClean="0">
                          <a:solidFill>
                            <a:schemeClr val="dk1"/>
                          </a:solidFill>
                          <a:latin typeface="Arial"/>
                          <a:ea typeface="Calibri"/>
                          <a:cs typeface="Times New Roman"/>
                        </a:rPr>
                        <a:t>Medium</a:t>
                      </a:r>
                      <a:endParaRPr lang="en-US" sz="1400" kern="1200" dirty="0">
                        <a:solidFill>
                          <a:schemeClr val="dk1"/>
                        </a:solidFill>
                        <a:latin typeface="Arial"/>
                        <a:ea typeface="Calibri"/>
                        <a:cs typeface="Times New Roman"/>
                      </a:endParaRPr>
                    </a:p>
                  </a:txBody>
                  <a:tcPr marL="68580" marR="68580" marT="0" marB="0"/>
                </a:tc>
                <a:tc>
                  <a:txBody>
                    <a:bodyPr/>
                    <a:lstStyle/>
                    <a:p>
                      <a:pPr marL="0" marR="0" algn="l" defTabSz="457200" rtl="0" eaLnBrk="1" latinLnBrk="0" hangingPunct="1">
                        <a:lnSpc>
                          <a:spcPct val="115000"/>
                        </a:lnSpc>
                        <a:spcBef>
                          <a:spcPts val="0"/>
                        </a:spcBef>
                        <a:spcAft>
                          <a:spcPts val="1000"/>
                        </a:spcAft>
                      </a:pPr>
                      <a:r>
                        <a:rPr lang="en-US" sz="1400" kern="1200" dirty="0" smtClean="0">
                          <a:solidFill>
                            <a:schemeClr val="dk1"/>
                          </a:solidFill>
                          <a:latin typeface="Arial"/>
                          <a:ea typeface="Calibri"/>
                          <a:cs typeface="Times New Roman"/>
                        </a:rPr>
                        <a:t>User rating and user generated</a:t>
                      </a:r>
                      <a:r>
                        <a:rPr lang="en-US" sz="1400" kern="1200" baseline="0" dirty="0" smtClean="0">
                          <a:solidFill>
                            <a:schemeClr val="dk1"/>
                          </a:solidFill>
                          <a:latin typeface="Arial"/>
                          <a:ea typeface="Calibri"/>
                          <a:cs typeface="Times New Roman"/>
                        </a:rPr>
                        <a:t> content wont be available.</a:t>
                      </a:r>
                      <a:endParaRPr lang="en-US" sz="1400" kern="1200" dirty="0">
                        <a:solidFill>
                          <a:schemeClr val="dk1"/>
                        </a:solidFill>
                        <a:latin typeface="Arial"/>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300" dirty="0" smtClean="0"/>
              <a:t>Cost Comparison – total cost of ownership of development of app by either teams</a:t>
            </a:r>
            <a:endParaRPr lang="en-GB" dirty="0"/>
          </a:p>
        </p:txBody>
      </p:sp>
      <p:graphicFrame>
        <p:nvGraphicFramePr>
          <p:cNvPr id="6" name="Table 5"/>
          <p:cNvGraphicFramePr>
            <a:graphicFrameLocks noGrp="1"/>
          </p:cNvGraphicFramePr>
          <p:nvPr/>
        </p:nvGraphicFramePr>
        <p:xfrm>
          <a:off x="418211" y="1482063"/>
          <a:ext cx="7736960" cy="2366264"/>
        </p:xfrm>
        <a:graphic>
          <a:graphicData uri="http://schemas.openxmlformats.org/drawingml/2006/table">
            <a:tbl>
              <a:tblPr firstRow="1" bandRow="1">
                <a:tableStyleId>{F5AB1C69-6EDB-4FF4-983F-18BD219EF322}</a:tableStyleId>
              </a:tblPr>
              <a:tblGrid>
                <a:gridCol w="2612068"/>
                <a:gridCol w="2222205"/>
                <a:gridCol w="2902687"/>
              </a:tblGrid>
              <a:tr h="370840">
                <a:tc>
                  <a:txBody>
                    <a:bodyPr/>
                    <a:lstStyle/>
                    <a:p>
                      <a:r>
                        <a:rPr lang="en-US" dirty="0" smtClean="0"/>
                        <a:t>Team</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Mobility team</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Our University</a:t>
                      </a:r>
                      <a:endParaRPr lang="en-US" sz="1800" b="1" kern="1200" dirty="0">
                        <a:solidFill>
                          <a:schemeClr val="lt1"/>
                        </a:solidFill>
                        <a:latin typeface="+mn-lt"/>
                        <a:ea typeface="+mn-ea"/>
                        <a:cs typeface="+mn-cs"/>
                      </a:endParaRPr>
                    </a:p>
                  </a:txBody>
                  <a:tcPr/>
                </a:tc>
              </a:tr>
              <a:tr h="578527">
                <a:tc>
                  <a:txBody>
                    <a:bodyPr/>
                    <a:lstStyle/>
                    <a:p>
                      <a:pPr marL="0" marR="0" indent="0" algn="l" defTabSz="457200" rtl="0" eaLnBrk="1" fontAlgn="auto" latinLnBrk="0" hangingPunct="1">
                        <a:lnSpc>
                          <a:spcPct val="115000"/>
                        </a:lnSpc>
                        <a:spcBef>
                          <a:spcPts val="0"/>
                        </a:spcBef>
                        <a:spcAft>
                          <a:spcPts val="1000"/>
                        </a:spcAft>
                        <a:buClrTx/>
                        <a:buSzTx/>
                        <a:buFontTx/>
                        <a:buNone/>
                        <a:tabLst/>
                        <a:defRPr/>
                      </a:pPr>
                      <a:r>
                        <a:rPr lang="en-US" sz="1400" b="0" dirty="0" smtClean="0">
                          <a:solidFill>
                            <a:schemeClr val="bg1">
                              <a:lumMod val="10000"/>
                            </a:schemeClr>
                          </a:solidFill>
                        </a:rPr>
                        <a:t>First Year Costs (</a:t>
                      </a:r>
                      <a:r>
                        <a:rPr lang="en-US" sz="1400" b="0" dirty="0" smtClean="0">
                          <a:solidFill>
                            <a:schemeClr val="bg1">
                              <a:lumMod val="10000"/>
                            </a:schemeClr>
                          </a:solidFill>
                          <a:cs typeface="Arial" charset="0"/>
                        </a:rPr>
                        <a:t>One time cost + Other costs)</a:t>
                      </a:r>
                    </a:p>
                    <a:p>
                      <a:pPr marL="0" marR="0" algn="l" defTabSz="457200" rtl="0" eaLnBrk="1" latinLnBrk="0" hangingPunct="1">
                        <a:lnSpc>
                          <a:spcPct val="115000"/>
                        </a:lnSpc>
                        <a:spcBef>
                          <a:spcPts val="0"/>
                        </a:spcBef>
                        <a:spcAft>
                          <a:spcPts val="1000"/>
                        </a:spcAft>
                      </a:pPr>
                      <a:endParaRPr lang="en-US" sz="1400" b="0" kern="1200" dirty="0">
                        <a:solidFill>
                          <a:schemeClr val="dk1"/>
                        </a:solidFill>
                        <a:latin typeface="Arial"/>
                        <a:ea typeface="Calibri"/>
                        <a:cs typeface="Times New Roman"/>
                      </a:endParaRPr>
                    </a:p>
                  </a:txBody>
                  <a:tcPr marL="68580" marR="68580" marT="0" marB="0"/>
                </a:tc>
                <a:tc>
                  <a:txBody>
                    <a:bodyPr/>
                    <a:lstStyle/>
                    <a:p>
                      <a:pPr marL="0" marR="0" indent="0" algn="l" defTabSz="457200" rtl="0" eaLnBrk="1" fontAlgn="auto" latinLnBrk="0" hangingPunct="1">
                        <a:lnSpc>
                          <a:spcPct val="115000"/>
                        </a:lnSpc>
                        <a:spcBef>
                          <a:spcPts val="0"/>
                        </a:spcBef>
                        <a:spcAft>
                          <a:spcPts val="1000"/>
                        </a:spcAft>
                        <a:buClrTx/>
                        <a:buSzTx/>
                        <a:buFontTx/>
                        <a:buNone/>
                        <a:tabLst/>
                        <a:defRPr/>
                      </a:pPr>
                      <a:r>
                        <a:rPr lang="en-US" sz="1400" b="1" kern="1200" dirty="0" smtClean="0">
                          <a:solidFill>
                            <a:schemeClr val="dk1"/>
                          </a:solidFill>
                          <a:latin typeface="Arial"/>
                          <a:ea typeface="Calibri"/>
                          <a:cs typeface="Times New Roman"/>
                        </a:rPr>
                        <a:t>€ 95102</a:t>
                      </a:r>
                      <a:endParaRPr lang="en-US" sz="1400" b="1" kern="1200" dirty="0">
                        <a:solidFill>
                          <a:schemeClr val="dk1"/>
                        </a:solidFill>
                        <a:latin typeface="Arial"/>
                        <a:ea typeface="Calibri"/>
                        <a:cs typeface="Times New Roman"/>
                      </a:endParaRPr>
                    </a:p>
                  </a:txBody>
                  <a:tcPr marL="68580" marR="68580" marT="0" marB="0"/>
                </a:tc>
                <a:tc>
                  <a:txBody>
                    <a:bodyPr/>
                    <a:lstStyle/>
                    <a:p>
                      <a:pPr marL="0" marR="0" indent="0" algn="l" defTabSz="457200" rtl="0" eaLnBrk="1" fontAlgn="auto" latinLnBrk="0" hangingPunct="1">
                        <a:lnSpc>
                          <a:spcPct val="115000"/>
                        </a:lnSpc>
                        <a:spcBef>
                          <a:spcPts val="0"/>
                        </a:spcBef>
                        <a:spcAft>
                          <a:spcPts val="1000"/>
                        </a:spcAft>
                        <a:buClrTx/>
                        <a:buSzTx/>
                        <a:buFontTx/>
                        <a:buNone/>
                        <a:tabLst/>
                        <a:defRPr/>
                      </a:pPr>
                      <a:r>
                        <a:rPr lang="en-US" sz="1400" b="1" kern="1200" dirty="0" smtClean="0">
                          <a:solidFill>
                            <a:schemeClr val="dk1"/>
                          </a:solidFill>
                          <a:latin typeface="Arial"/>
                          <a:ea typeface="Calibri"/>
                          <a:cs typeface="Times New Roman"/>
                        </a:rPr>
                        <a:t>€ 24500</a:t>
                      </a:r>
                    </a:p>
                    <a:p>
                      <a:pPr marL="0" marR="0" indent="0" algn="l" defTabSz="457200" rtl="0" eaLnBrk="1" fontAlgn="auto" latinLnBrk="0" hangingPunct="1">
                        <a:lnSpc>
                          <a:spcPct val="115000"/>
                        </a:lnSpc>
                        <a:spcBef>
                          <a:spcPts val="0"/>
                        </a:spcBef>
                        <a:spcAft>
                          <a:spcPts val="1000"/>
                        </a:spcAft>
                        <a:buClrTx/>
                        <a:buSzTx/>
                        <a:buFontTx/>
                        <a:buNone/>
                        <a:tabLst/>
                        <a:defRPr/>
                      </a:pPr>
                      <a:endParaRPr lang="en-US" sz="1400" b="1" kern="1200" dirty="0">
                        <a:solidFill>
                          <a:srgbClr val="FF0000"/>
                        </a:solidFill>
                        <a:latin typeface="Arial"/>
                        <a:ea typeface="Calibri"/>
                        <a:cs typeface="Times New Roman"/>
                      </a:endParaRPr>
                    </a:p>
                  </a:txBody>
                  <a:tcPr marL="68580" marR="68580" marT="0" marB="0"/>
                </a:tc>
              </a:tr>
              <a:tr h="370840">
                <a:tc>
                  <a:txBody>
                    <a:bodyPr/>
                    <a:lstStyle/>
                    <a:p>
                      <a:pPr marL="0" marR="0" algn="l" defTabSz="457200" rtl="0" eaLnBrk="1" latinLnBrk="0" hangingPunct="1">
                        <a:lnSpc>
                          <a:spcPct val="115000"/>
                        </a:lnSpc>
                        <a:spcBef>
                          <a:spcPts val="0"/>
                        </a:spcBef>
                        <a:spcAft>
                          <a:spcPts val="1000"/>
                        </a:spcAft>
                      </a:pPr>
                      <a:r>
                        <a:rPr lang="en-US" sz="1400" b="0" dirty="0" smtClean="0"/>
                        <a:t>2</a:t>
                      </a:r>
                      <a:r>
                        <a:rPr lang="en-US" sz="1400" b="0" baseline="30000" dirty="0" smtClean="0"/>
                        <a:t>nd</a:t>
                      </a:r>
                      <a:r>
                        <a:rPr lang="en-US" sz="1400" b="0" dirty="0" smtClean="0"/>
                        <a:t> Year Onwards Costs (Annual Recurring Costs)</a:t>
                      </a:r>
                      <a:r>
                        <a:rPr lang="en-US" sz="1400" b="0" kern="1200" dirty="0" smtClean="0">
                          <a:solidFill>
                            <a:schemeClr val="dk1"/>
                          </a:solidFill>
                          <a:latin typeface="Arial"/>
                          <a:ea typeface="Calibri"/>
                          <a:cs typeface="Times New Roman"/>
                        </a:rPr>
                        <a:t> </a:t>
                      </a:r>
                    </a:p>
                    <a:p>
                      <a:pPr marL="0" marR="0" algn="l" defTabSz="457200" rtl="0" eaLnBrk="1" latinLnBrk="0" hangingPunct="1">
                        <a:lnSpc>
                          <a:spcPct val="115000"/>
                        </a:lnSpc>
                        <a:spcBef>
                          <a:spcPts val="0"/>
                        </a:spcBef>
                        <a:spcAft>
                          <a:spcPts val="1000"/>
                        </a:spcAft>
                      </a:pPr>
                      <a:endParaRPr lang="en-US" sz="1400" b="0" kern="1200" dirty="0">
                        <a:solidFill>
                          <a:schemeClr val="dk1"/>
                        </a:solidFill>
                        <a:latin typeface="Arial"/>
                        <a:ea typeface="Calibri"/>
                        <a:cs typeface="Times New Roman"/>
                      </a:endParaRPr>
                    </a:p>
                  </a:txBody>
                  <a:tcPr marL="68580" marR="68580" marT="0" marB="0"/>
                </a:tc>
                <a:tc>
                  <a:txBody>
                    <a:bodyPr/>
                    <a:lstStyle/>
                    <a:p>
                      <a:pPr marL="0" marR="0" indent="0" algn="l" defTabSz="457200" rtl="0" eaLnBrk="1" fontAlgn="auto" latinLnBrk="0" hangingPunct="1">
                        <a:lnSpc>
                          <a:spcPct val="115000"/>
                        </a:lnSpc>
                        <a:spcBef>
                          <a:spcPts val="0"/>
                        </a:spcBef>
                        <a:spcAft>
                          <a:spcPts val="1000"/>
                        </a:spcAft>
                        <a:buClrTx/>
                        <a:buSzTx/>
                        <a:buFontTx/>
                        <a:buNone/>
                        <a:tabLst/>
                        <a:defRPr/>
                      </a:pPr>
                      <a:r>
                        <a:rPr lang="en-US" sz="1400" b="1" kern="1200" dirty="0" smtClean="0">
                          <a:solidFill>
                            <a:schemeClr val="dk1"/>
                          </a:solidFill>
                          <a:latin typeface="Arial"/>
                          <a:ea typeface="Calibri"/>
                          <a:cs typeface="Times New Roman"/>
                        </a:rPr>
                        <a:t>€ 53244 </a:t>
                      </a:r>
                      <a:endParaRPr lang="en-US" sz="1400" b="1" kern="1200" dirty="0">
                        <a:solidFill>
                          <a:schemeClr val="dk1"/>
                        </a:solidFill>
                        <a:latin typeface="Arial"/>
                        <a:ea typeface="Calibri"/>
                        <a:cs typeface="Times New Roman"/>
                      </a:endParaRPr>
                    </a:p>
                  </a:txBody>
                  <a:tcPr marL="68580" marR="68580" marT="0" marB="0"/>
                </a:tc>
                <a:tc>
                  <a:txBody>
                    <a:bodyPr/>
                    <a:lstStyle/>
                    <a:p>
                      <a:pPr marL="0" marR="0" indent="0" algn="l" defTabSz="457200" rtl="0" eaLnBrk="1" fontAlgn="auto" latinLnBrk="0" hangingPunct="1">
                        <a:lnSpc>
                          <a:spcPct val="115000"/>
                        </a:lnSpc>
                        <a:spcBef>
                          <a:spcPts val="0"/>
                        </a:spcBef>
                        <a:spcAft>
                          <a:spcPts val="1000"/>
                        </a:spcAft>
                        <a:buClrTx/>
                        <a:buSzTx/>
                        <a:buFontTx/>
                        <a:buNone/>
                        <a:tabLst/>
                        <a:defRPr/>
                      </a:pPr>
                      <a:r>
                        <a:rPr lang="en-US" sz="1400" b="1" kern="1200" dirty="0" smtClean="0">
                          <a:solidFill>
                            <a:schemeClr val="dk1"/>
                          </a:solidFill>
                          <a:latin typeface="Arial"/>
                          <a:ea typeface="Calibri"/>
                          <a:cs typeface="Times New Roman"/>
                        </a:rPr>
                        <a:t>€ 5250</a:t>
                      </a:r>
                    </a:p>
                    <a:p>
                      <a:pPr marL="0" marR="0" algn="l" defTabSz="457200" rtl="0" eaLnBrk="1" latinLnBrk="0" hangingPunct="1">
                        <a:lnSpc>
                          <a:spcPct val="115000"/>
                        </a:lnSpc>
                        <a:spcBef>
                          <a:spcPts val="0"/>
                        </a:spcBef>
                        <a:spcAft>
                          <a:spcPts val="1000"/>
                        </a:spcAft>
                      </a:pPr>
                      <a:endParaRPr lang="en-US" sz="1400" b="1" kern="1200" dirty="0">
                        <a:solidFill>
                          <a:srgbClr val="FF0000"/>
                        </a:solidFill>
                        <a:latin typeface="Arial"/>
                        <a:ea typeface="Calibri"/>
                        <a:cs typeface="Times New Roman"/>
                      </a:endParaRPr>
                    </a:p>
                  </a:txBody>
                  <a:tcPr marL="68580" marR="68580" marT="0" marB="0"/>
                </a:tc>
              </a:tr>
            </a:tbl>
          </a:graphicData>
        </a:graphic>
      </p:graphicFrame>
      <p:sp>
        <p:nvSpPr>
          <p:cNvPr id="5" name="TextBox 4"/>
          <p:cNvSpPr txBox="1"/>
          <p:nvPr/>
        </p:nvSpPr>
        <p:spPr>
          <a:xfrm>
            <a:off x="489097" y="4146706"/>
            <a:ext cx="7634177" cy="1754326"/>
          </a:xfrm>
          <a:prstGeom prst="rect">
            <a:avLst/>
          </a:prstGeom>
          <a:noFill/>
        </p:spPr>
        <p:txBody>
          <a:bodyPr wrap="square" rtlCol="0">
            <a:spAutoFit/>
          </a:bodyPr>
          <a:lstStyle/>
          <a:p>
            <a:r>
              <a:rPr lang="en-US" dirty="0" smtClean="0"/>
              <a:t>Please note:</a:t>
            </a:r>
          </a:p>
          <a:p>
            <a:pPr marL="117475" indent="-117475">
              <a:buFont typeface="Arial" pitchFamily="34" charset="0"/>
              <a:buChar char="•"/>
            </a:pPr>
            <a:r>
              <a:rPr lang="en-US" dirty="0" smtClean="0"/>
              <a:t>Any new features or changes or updates to the App (after deployment) will need to be estimated separately.</a:t>
            </a:r>
          </a:p>
          <a:p>
            <a:pPr marL="117475" indent="-117475">
              <a:buFont typeface="Arial" pitchFamily="34" charset="0"/>
              <a:buChar char="•"/>
            </a:pPr>
            <a:r>
              <a:rPr lang="en-US" dirty="0" smtClean="0"/>
              <a:t>It is assumed that the content to be uploaded is already existing in the Virtual Campus. It doesn’t include effort for creating new/additional content.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754912"/>
            <a:ext cx="9144000" cy="610308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2088" y="49874"/>
            <a:ext cx="8012112" cy="715962"/>
          </a:xfrm>
        </p:spPr>
        <p:txBody>
          <a:bodyPr/>
          <a:lstStyle/>
          <a:p>
            <a:r>
              <a:rPr lang="en-US" sz="2300" dirty="0" smtClean="0"/>
              <a:t>Comparison of features if app developed by Mobility team versus OU team</a:t>
            </a:r>
            <a:endParaRPr lang="en-GB" sz="2300" dirty="0"/>
          </a:p>
        </p:txBody>
      </p:sp>
      <p:graphicFrame>
        <p:nvGraphicFramePr>
          <p:cNvPr id="5" name="Table 4"/>
          <p:cNvGraphicFramePr>
            <a:graphicFrameLocks noGrp="1"/>
          </p:cNvGraphicFramePr>
          <p:nvPr/>
        </p:nvGraphicFramePr>
        <p:xfrm>
          <a:off x="258724" y="971700"/>
          <a:ext cx="8585717" cy="5626608"/>
        </p:xfrm>
        <a:graphic>
          <a:graphicData uri="http://schemas.openxmlformats.org/drawingml/2006/table">
            <a:tbl>
              <a:tblPr firstRow="1" bandRow="1">
                <a:tableStyleId>{F5AB1C69-6EDB-4FF4-983F-18BD219EF322}</a:tableStyleId>
              </a:tblPr>
              <a:tblGrid>
                <a:gridCol w="823731"/>
                <a:gridCol w="5350242"/>
                <a:gridCol w="1403498"/>
                <a:gridCol w="1008246"/>
              </a:tblGrid>
              <a:tr h="241358">
                <a:tc>
                  <a:txBody>
                    <a:bodyPr/>
                    <a:lstStyle/>
                    <a:p>
                      <a:r>
                        <a:rPr lang="en-US" sz="1600" dirty="0" err="1" smtClean="0"/>
                        <a:t>S.no</a:t>
                      </a:r>
                      <a:r>
                        <a:rPr lang="en-US" sz="1600" dirty="0" smtClean="0"/>
                        <a:t>.</a:t>
                      </a:r>
                      <a:endParaRPr lang="en-US" sz="1600" dirty="0"/>
                    </a:p>
                  </a:txBody>
                  <a:tcPr/>
                </a:tc>
                <a:tc>
                  <a:txBody>
                    <a:bodyPr/>
                    <a:lstStyle/>
                    <a:p>
                      <a:r>
                        <a:rPr lang="en-US" sz="1600" dirty="0" smtClean="0"/>
                        <a:t>Features</a:t>
                      </a:r>
                      <a:endParaRPr lang="en-US" sz="1600" dirty="0"/>
                    </a:p>
                  </a:txBody>
                  <a:tcPr/>
                </a:tc>
                <a:tc>
                  <a:txBody>
                    <a:bodyPr/>
                    <a:lstStyle/>
                    <a:p>
                      <a:r>
                        <a:rPr lang="en-US" sz="1600" dirty="0" smtClean="0"/>
                        <a:t>Mobility Team Build</a:t>
                      </a:r>
                      <a:endParaRPr lang="en-US" sz="1600" dirty="0"/>
                    </a:p>
                  </a:txBody>
                  <a:tcPr/>
                </a:tc>
                <a:tc>
                  <a:txBody>
                    <a:bodyPr/>
                    <a:lstStyle/>
                    <a:p>
                      <a:r>
                        <a:rPr lang="en-US" sz="1600" dirty="0" smtClean="0"/>
                        <a:t>NGL D&amp; I Build</a:t>
                      </a:r>
                      <a:endParaRPr lang="en-US" sz="1600" dirty="0"/>
                    </a:p>
                  </a:txBody>
                  <a:tcPr/>
                </a:tc>
              </a:tr>
              <a:tr h="241358">
                <a:tc>
                  <a:txBody>
                    <a:bodyPr/>
                    <a:lstStyle/>
                    <a:p>
                      <a:pPr marL="0" marR="0">
                        <a:lnSpc>
                          <a:spcPct val="115000"/>
                        </a:lnSpc>
                        <a:spcBef>
                          <a:spcPts val="0"/>
                        </a:spcBef>
                        <a:spcAft>
                          <a:spcPts val="0"/>
                        </a:spcAft>
                      </a:pPr>
                      <a:r>
                        <a:rPr lang="en-US" sz="1600" b="0" dirty="0">
                          <a:latin typeface="+mj-lt"/>
                          <a:ea typeface="Times New Roman"/>
                          <a:cs typeface="Times New Roman"/>
                        </a:rPr>
                        <a:t>1</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smtClean="0">
                          <a:latin typeface="+mj-lt"/>
                          <a:ea typeface="Times New Roman"/>
                          <a:cs typeface="Times New Roman"/>
                        </a:rPr>
                        <a:t>Existing iShowcase</a:t>
                      </a:r>
                      <a:r>
                        <a:rPr lang="en-US" sz="1600" b="0" baseline="0" dirty="0" smtClean="0">
                          <a:latin typeface="+mj-lt"/>
                          <a:ea typeface="Times New Roman"/>
                          <a:cs typeface="Times New Roman"/>
                        </a:rPr>
                        <a:t> Framework</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r>
              <a:tr h="241358">
                <a:tc>
                  <a:txBody>
                    <a:bodyPr/>
                    <a:lstStyle/>
                    <a:p>
                      <a:pPr marL="0" marR="0">
                        <a:lnSpc>
                          <a:spcPct val="115000"/>
                        </a:lnSpc>
                        <a:spcBef>
                          <a:spcPts val="0"/>
                        </a:spcBef>
                        <a:spcAft>
                          <a:spcPts val="0"/>
                        </a:spcAft>
                      </a:pPr>
                      <a:r>
                        <a:rPr lang="en-US" sz="1600" b="0">
                          <a:latin typeface="+mj-lt"/>
                          <a:ea typeface="Times New Roman"/>
                          <a:cs typeface="Times New Roman"/>
                        </a:rPr>
                        <a:t>2</a:t>
                      </a:r>
                      <a:endParaRPr lang="en-US" sz="1600" b="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a:latin typeface="+mj-lt"/>
                          <a:ea typeface="Times New Roman"/>
                          <a:cs typeface="Times New Roman"/>
                        </a:rPr>
                        <a:t>Ratings</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r>
              <a:tr h="226237">
                <a:tc>
                  <a:txBody>
                    <a:bodyPr/>
                    <a:lstStyle/>
                    <a:p>
                      <a:pPr marL="0" marR="0">
                        <a:lnSpc>
                          <a:spcPct val="115000"/>
                        </a:lnSpc>
                        <a:spcBef>
                          <a:spcPts val="0"/>
                        </a:spcBef>
                        <a:spcAft>
                          <a:spcPts val="0"/>
                        </a:spcAft>
                      </a:pPr>
                      <a:r>
                        <a:rPr lang="en-US" sz="1600" b="0" dirty="0">
                          <a:latin typeface="+mj-lt"/>
                          <a:ea typeface="Times New Roman"/>
                          <a:cs typeface="Times New Roman"/>
                        </a:rPr>
                        <a:t>3</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a:latin typeface="+mj-lt"/>
                          <a:ea typeface="Times New Roman"/>
                          <a:cs typeface="Times New Roman"/>
                        </a:rPr>
                        <a:t>Android/IOS (Online/Offline) and Desktop Browser (Online)</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r>
              <a:tr h="241358">
                <a:tc>
                  <a:txBody>
                    <a:bodyPr/>
                    <a:lstStyle/>
                    <a:p>
                      <a:pPr marL="0" marR="0">
                        <a:lnSpc>
                          <a:spcPct val="115000"/>
                        </a:lnSpc>
                        <a:spcBef>
                          <a:spcPts val="0"/>
                        </a:spcBef>
                        <a:spcAft>
                          <a:spcPts val="0"/>
                        </a:spcAft>
                      </a:pPr>
                      <a:r>
                        <a:rPr lang="en-US" sz="1600" b="0">
                          <a:latin typeface="+mj-lt"/>
                          <a:ea typeface="Times New Roman"/>
                          <a:cs typeface="Times New Roman"/>
                        </a:rPr>
                        <a:t>4</a:t>
                      </a:r>
                      <a:endParaRPr lang="en-US" sz="1600" b="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smtClean="0">
                          <a:latin typeface="+mj-lt"/>
                          <a:ea typeface="Times New Roman"/>
                          <a:cs typeface="Times New Roman"/>
                        </a:rPr>
                        <a:t>Involvement of Testing Practice</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r>
              <a:tr h="241358">
                <a:tc>
                  <a:txBody>
                    <a:bodyPr/>
                    <a:lstStyle/>
                    <a:p>
                      <a:pPr marL="0" marR="0">
                        <a:lnSpc>
                          <a:spcPct val="115000"/>
                        </a:lnSpc>
                        <a:spcBef>
                          <a:spcPts val="0"/>
                        </a:spcBef>
                        <a:spcAft>
                          <a:spcPts val="0"/>
                        </a:spcAft>
                      </a:pPr>
                      <a:r>
                        <a:rPr lang="en-US" sz="1600" b="0">
                          <a:latin typeface="+mj-lt"/>
                          <a:ea typeface="Times New Roman"/>
                          <a:cs typeface="Times New Roman"/>
                        </a:rPr>
                        <a:t>5</a:t>
                      </a:r>
                      <a:endParaRPr lang="en-US" sz="1600" b="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a:latin typeface="+mj-lt"/>
                          <a:ea typeface="Times New Roman"/>
                          <a:cs typeface="Times New Roman"/>
                        </a:rPr>
                        <a:t>AIR Watch Integration</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r>
              <a:tr h="241358">
                <a:tc>
                  <a:txBody>
                    <a:bodyPr/>
                    <a:lstStyle/>
                    <a:p>
                      <a:pPr marL="0" marR="0">
                        <a:lnSpc>
                          <a:spcPct val="115000"/>
                        </a:lnSpc>
                        <a:spcBef>
                          <a:spcPts val="0"/>
                        </a:spcBef>
                        <a:spcAft>
                          <a:spcPts val="0"/>
                        </a:spcAft>
                      </a:pPr>
                      <a:r>
                        <a:rPr lang="en-US" sz="1600" b="0">
                          <a:latin typeface="+mj-lt"/>
                          <a:ea typeface="Times New Roman"/>
                          <a:cs typeface="Times New Roman"/>
                        </a:rPr>
                        <a:t>6</a:t>
                      </a:r>
                      <a:endParaRPr lang="en-US" sz="1600" b="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smtClean="0">
                          <a:latin typeface="+mj-lt"/>
                          <a:ea typeface="Times New Roman"/>
                          <a:cs typeface="Times New Roman"/>
                        </a:rPr>
                        <a:t>Corporate Directory </a:t>
                      </a:r>
                      <a:r>
                        <a:rPr lang="en-US" sz="1600" b="0" dirty="0">
                          <a:latin typeface="+mj-lt"/>
                          <a:ea typeface="Times New Roman"/>
                          <a:cs typeface="Times New Roman"/>
                        </a:rPr>
                        <a:t>Integration</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r>
              <a:tr h="241358">
                <a:tc>
                  <a:txBody>
                    <a:bodyPr/>
                    <a:lstStyle/>
                    <a:p>
                      <a:pPr marL="0" marR="0">
                        <a:lnSpc>
                          <a:spcPct val="115000"/>
                        </a:lnSpc>
                        <a:spcBef>
                          <a:spcPts val="0"/>
                        </a:spcBef>
                        <a:spcAft>
                          <a:spcPts val="0"/>
                        </a:spcAft>
                      </a:pPr>
                      <a:r>
                        <a:rPr lang="en-US" sz="1600" b="0">
                          <a:latin typeface="+mj-lt"/>
                          <a:ea typeface="Times New Roman"/>
                          <a:cs typeface="Times New Roman"/>
                        </a:rPr>
                        <a:t>7</a:t>
                      </a:r>
                      <a:endParaRPr lang="en-US" sz="1600" b="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smtClean="0">
                          <a:latin typeface="+mj-lt"/>
                          <a:ea typeface="Times New Roman"/>
                          <a:cs typeface="Times New Roman"/>
                        </a:rPr>
                        <a:t>User authentication</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r>
              <a:tr h="241358">
                <a:tc>
                  <a:txBody>
                    <a:bodyPr/>
                    <a:lstStyle/>
                    <a:p>
                      <a:pPr marL="0" marR="0">
                        <a:lnSpc>
                          <a:spcPct val="115000"/>
                        </a:lnSpc>
                        <a:spcBef>
                          <a:spcPts val="0"/>
                        </a:spcBef>
                        <a:spcAft>
                          <a:spcPts val="0"/>
                        </a:spcAft>
                      </a:pPr>
                      <a:r>
                        <a:rPr lang="en-US" sz="1600" b="0">
                          <a:latin typeface="+mj-lt"/>
                          <a:ea typeface="Times New Roman"/>
                          <a:cs typeface="Times New Roman"/>
                        </a:rPr>
                        <a:t>8</a:t>
                      </a:r>
                      <a:endParaRPr lang="en-US" sz="1600" b="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a:latin typeface="+mj-lt"/>
                          <a:ea typeface="Times New Roman"/>
                          <a:cs typeface="Times New Roman"/>
                        </a:rPr>
                        <a:t>Offline content Access</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r>
              <a:tr h="241358">
                <a:tc>
                  <a:txBody>
                    <a:bodyPr/>
                    <a:lstStyle/>
                    <a:p>
                      <a:pPr marL="0" marR="0">
                        <a:lnSpc>
                          <a:spcPct val="115000"/>
                        </a:lnSpc>
                        <a:spcBef>
                          <a:spcPts val="0"/>
                        </a:spcBef>
                        <a:spcAft>
                          <a:spcPts val="0"/>
                        </a:spcAft>
                      </a:pPr>
                      <a:r>
                        <a:rPr lang="en-US" sz="1600" b="0">
                          <a:latin typeface="+mj-lt"/>
                          <a:ea typeface="Times New Roman"/>
                          <a:cs typeface="Times New Roman"/>
                        </a:rPr>
                        <a:t>9</a:t>
                      </a:r>
                      <a:endParaRPr lang="en-US" sz="1600" b="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a:latin typeface="+mj-lt"/>
                          <a:ea typeface="Times New Roman"/>
                          <a:cs typeface="Times New Roman"/>
                        </a:rPr>
                        <a:t>Content </a:t>
                      </a:r>
                      <a:r>
                        <a:rPr lang="en-US" sz="1600" b="0" dirty="0" smtClean="0">
                          <a:latin typeface="+mj-lt"/>
                          <a:ea typeface="Times New Roman"/>
                          <a:cs typeface="Times New Roman"/>
                        </a:rPr>
                        <a:t>Management</a:t>
                      </a:r>
                      <a:r>
                        <a:rPr lang="en-US" sz="1600" b="0" baseline="0" dirty="0" smtClean="0">
                          <a:latin typeface="+mj-lt"/>
                          <a:ea typeface="Times New Roman"/>
                          <a:cs typeface="Times New Roman"/>
                        </a:rPr>
                        <a:t> System</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r>
              <a:tr h="241358">
                <a:tc>
                  <a:txBody>
                    <a:bodyPr/>
                    <a:lstStyle/>
                    <a:p>
                      <a:pPr marL="0" marR="0">
                        <a:lnSpc>
                          <a:spcPct val="115000"/>
                        </a:lnSpc>
                        <a:spcBef>
                          <a:spcPts val="0"/>
                        </a:spcBef>
                        <a:spcAft>
                          <a:spcPts val="0"/>
                        </a:spcAft>
                      </a:pPr>
                      <a:r>
                        <a:rPr lang="en-US" sz="1600" b="0">
                          <a:latin typeface="+mj-lt"/>
                          <a:ea typeface="Times New Roman"/>
                          <a:cs typeface="Times New Roman"/>
                        </a:rPr>
                        <a:t>10</a:t>
                      </a:r>
                      <a:endParaRPr lang="en-US" sz="1600" b="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a:latin typeface="+mj-lt"/>
                          <a:ea typeface="Times New Roman"/>
                          <a:cs typeface="Times New Roman"/>
                        </a:rPr>
                        <a:t>Push Notification</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r>
              <a:tr h="241358">
                <a:tc>
                  <a:txBody>
                    <a:bodyPr/>
                    <a:lstStyle/>
                    <a:p>
                      <a:pPr marL="0" marR="0">
                        <a:lnSpc>
                          <a:spcPct val="115000"/>
                        </a:lnSpc>
                        <a:spcBef>
                          <a:spcPts val="0"/>
                        </a:spcBef>
                        <a:spcAft>
                          <a:spcPts val="0"/>
                        </a:spcAft>
                      </a:pPr>
                      <a:r>
                        <a:rPr lang="en-US" sz="1600" b="0">
                          <a:latin typeface="+mj-lt"/>
                          <a:ea typeface="Times New Roman"/>
                          <a:cs typeface="Times New Roman"/>
                        </a:rPr>
                        <a:t>11</a:t>
                      </a:r>
                      <a:endParaRPr lang="en-US" sz="1600" b="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a:latin typeface="+mj-lt"/>
                          <a:ea typeface="Times New Roman"/>
                          <a:cs typeface="Times New Roman"/>
                        </a:rPr>
                        <a:t>User Management</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r>
              <a:tr h="227545">
                <a:tc>
                  <a:txBody>
                    <a:bodyPr/>
                    <a:lstStyle/>
                    <a:p>
                      <a:pPr marL="0" marR="0">
                        <a:lnSpc>
                          <a:spcPct val="115000"/>
                        </a:lnSpc>
                        <a:spcBef>
                          <a:spcPts val="0"/>
                        </a:spcBef>
                        <a:spcAft>
                          <a:spcPts val="0"/>
                        </a:spcAft>
                      </a:pPr>
                      <a:r>
                        <a:rPr lang="en-US" sz="1600" b="0">
                          <a:latin typeface="+mj-lt"/>
                          <a:ea typeface="Times New Roman"/>
                          <a:cs typeface="Times New Roman"/>
                        </a:rPr>
                        <a:t>12</a:t>
                      </a:r>
                      <a:endParaRPr lang="en-US" sz="1600" b="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a:latin typeface="+mj-lt"/>
                          <a:ea typeface="Times New Roman"/>
                          <a:cs typeface="Times New Roman"/>
                        </a:rPr>
                        <a:t>Track User reports (Mobile type, </a:t>
                      </a:r>
                      <a:r>
                        <a:rPr lang="en-US" sz="1600" b="0" dirty="0" smtClean="0">
                          <a:latin typeface="+mj-lt"/>
                          <a:ea typeface="Times New Roman"/>
                          <a:cs typeface="Times New Roman"/>
                        </a:rPr>
                        <a:t>Access data)</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r>
              <a:tr h="241358">
                <a:tc>
                  <a:txBody>
                    <a:bodyPr/>
                    <a:lstStyle/>
                    <a:p>
                      <a:pPr marL="0" marR="0">
                        <a:lnSpc>
                          <a:spcPct val="115000"/>
                        </a:lnSpc>
                        <a:spcBef>
                          <a:spcPts val="0"/>
                        </a:spcBef>
                        <a:spcAft>
                          <a:spcPts val="0"/>
                        </a:spcAft>
                      </a:pPr>
                      <a:r>
                        <a:rPr lang="en-US" sz="1600" b="0">
                          <a:latin typeface="+mj-lt"/>
                          <a:ea typeface="Times New Roman"/>
                          <a:cs typeface="Times New Roman"/>
                        </a:rPr>
                        <a:t>13</a:t>
                      </a:r>
                      <a:endParaRPr lang="en-US" sz="1600" b="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a:latin typeface="+mj-lt"/>
                          <a:ea typeface="Times New Roman"/>
                          <a:cs typeface="Times New Roman"/>
                        </a:rPr>
                        <a:t>Quiz</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r>
              <a:tr h="241358">
                <a:tc>
                  <a:txBody>
                    <a:bodyPr/>
                    <a:lstStyle/>
                    <a:p>
                      <a:pPr marL="0" marR="0">
                        <a:lnSpc>
                          <a:spcPct val="115000"/>
                        </a:lnSpc>
                        <a:spcBef>
                          <a:spcPts val="0"/>
                        </a:spcBef>
                        <a:spcAft>
                          <a:spcPts val="0"/>
                        </a:spcAft>
                      </a:pPr>
                      <a:r>
                        <a:rPr lang="en-US" sz="1600" b="0">
                          <a:latin typeface="+mj-lt"/>
                          <a:ea typeface="Times New Roman"/>
                          <a:cs typeface="Times New Roman"/>
                        </a:rPr>
                        <a:t>14</a:t>
                      </a:r>
                      <a:endParaRPr lang="en-US" sz="1600" b="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a:latin typeface="+mj-lt"/>
                          <a:ea typeface="Times New Roman"/>
                          <a:cs typeface="Times New Roman"/>
                        </a:rPr>
                        <a:t>Track User score</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r>
              <a:tr h="241358">
                <a:tc>
                  <a:txBody>
                    <a:bodyPr/>
                    <a:lstStyle/>
                    <a:p>
                      <a:pPr marL="0" marR="0">
                        <a:lnSpc>
                          <a:spcPct val="115000"/>
                        </a:lnSpc>
                        <a:spcBef>
                          <a:spcPts val="0"/>
                        </a:spcBef>
                        <a:spcAft>
                          <a:spcPts val="0"/>
                        </a:spcAft>
                      </a:pPr>
                      <a:r>
                        <a:rPr lang="en-US" sz="1600" b="0">
                          <a:latin typeface="+mj-lt"/>
                          <a:ea typeface="Times New Roman"/>
                          <a:cs typeface="Times New Roman"/>
                        </a:rPr>
                        <a:t>15</a:t>
                      </a:r>
                      <a:endParaRPr lang="en-US" sz="1600" b="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a:latin typeface="+mj-lt"/>
                          <a:ea typeface="Times New Roman"/>
                          <a:cs typeface="Times New Roman"/>
                        </a:rPr>
                        <a:t>Video/Audio </a:t>
                      </a:r>
                      <a:r>
                        <a:rPr lang="en-US" sz="1600" b="0" dirty="0" smtClean="0">
                          <a:latin typeface="+mj-lt"/>
                          <a:ea typeface="Times New Roman"/>
                          <a:cs typeface="Times New Roman"/>
                        </a:rPr>
                        <a:t>offline/online</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r>
              <a:tr h="241358">
                <a:tc>
                  <a:txBody>
                    <a:bodyPr/>
                    <a:lstStyle/>
                    <a:p>
                      <a:pPr marL="0" marR="0">
                        <a:lnSpc>
                          <a:spcPct val="115000"/>
                        </a:lnSpc>
                        <a:spcBef>
                          <a:spcPts val="0"/>
                        </a:spcBef>
                        <a:spcAft>
                          <a:spcPts val="0"/>
                        </a:spcAft>
                      </a:pPr>
                      <a:r>
                        <a:rPr lang="en-US" sz="1600" b="0">
                          <a:latin typeface="+mj-lt"/>
                          <a:ea typeface="Times New Roman"/>
                          <a:cs typeface="Times New Roman"/>
                        </a:rPr>
                        <a:t>16</a:t>
                      </a:r>
                      <a:endParaRPr lang="en-US" sz="1600" b="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a:latin typeface="+mj-lt"/>
                          <a:ea typeface="Times New Roman"/>
                          <a:cs typeface="Times New Roman"/>
                        </a:rPr>
                        <a:t>Update and sync content</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r>
              <a:tr h="241358">
                <a:tc>
                  <a:txBody>
                    <a:bodyPr/>
                    <a:lstStyle/>
                    <a:p>
                      <a:pPr marL="0" marR="0">
                        <a:lnSpc>
                          <a:spcPct val="115000"/>
                        </a:lnSpc>
                        <a:spcBef>
                          <a:spcPts val="0"/>
                        </a:spcBef>
                        <a:spcAft>
                          <a:spcPts val="0"/>
                        </a:spcAft>
                      </a:pPr>
                      <a:r>
                        <a:rPr lang="en-US" sz="1600" b="0">
                          <a:latin typeface="+mj-lt"/>
                          <a:ea typeface="Times New Roman"/>
                          <a:cs typeface="Times New Roman"/>
                        </a:rPr>
                        <a:t>17</a:t>
                      </a:r>
                      <a:endParaRPr lang="en-US" sz="1600" b="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smtClean="0">
                          <a:latin typeface="+mj-lt"/>
                          <a:ea typeface="Times New Roman"/>
                          <a:cs typeface="Times New Roman"/>
                        </a:rPr>
                        <a:t>Archive content </a:t>
                      </a:r>
                      <a:r>
                        <a:rPr lang="en-US" sz="1600" b="0" dirty="0">
                          <a:latin typeface="+mj-lt"/>
                          <a:ea typeface="Times New Roman"/>
                          <a:cs typeface="Times New Roman"/>
                        </a:rPr>
                        <a:t>on </a:t>
                      </a:r>
                      <a:r>
                        <a:rPr lang="en-US" sz="1600" b="0" dirty="0" smtClean="0">
                          <a:latin typeface="+mj-lt"/>
                          <a:ea typeface="Times New Roman"/>
                          <a:cs typeface="Times New Roman"/>
                        </a:rPr>
                        <a:t>Delete</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r>
              <a:tr h="241358">
                <a:tc>
                  <a:txBody>
                    <a:bodyPr/>
                    <a:lstStyle/>
                    <a:p>
                      <a:pPr marL="0" marR="0">
                        <a:lnSpc>
                          <a:spcPct val="115000"/>
                        </a:lnSpc>
                        <a:spcBef>
                          <a:spcPts val="0"/>
                        </a:spcBef>
                        <a:spcAft>
                          <a:spcPts val="0"/>
                        </a:spcAft>
                      </a:pPr>
                      <a:r>
                        <a:rPr lang="en-US" sz="1600" b="0" dirty="0">
                          <a:latin typeface="+mj-lt"/>
                          <a:ea typeface="Times New Roman"/>
                          <a:cs typeface="Times New Roman"/>
                        </a:rPr>
                        <a:t>18</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0" dirty="0">
                          <a:latin typeface="+mj-lt"/>
                          <a:ea typeface="Times New Roman"/>
                          <a:cs typeface="Times New Roman"/>
                        </a:rPr>
                        <a:t>Browser support IE9+, Safari and Chrome</a:t>
                      </a:r>
                      <a:endParaRPr lang="en-US" sz="1600" b="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mj-lt"/>
                        <a:ea typeface="Calibri"/>
                        <a:cs typeface="Times New Roman"/>
                      </a:endParaRPr>
                    </a:p>
                  </a:txBody>
                  <a:tcPr marL="68580" marR="68580" marT="0" marB="0"/>
                </a:tc>
              </a:tr>
            </a:tbl>
          </a:graphicData>
        </a:graphic>
      </p:graphicFrame>
      <p:pic>
        <p:nvPicPr>
          <p:cNvPr id="39" name="Picture 38" descr="compare-check.png"/>
          <p:cNvPicPr/>
          <p:nvPr/>
        </p:nvPicPr>
        <p:blipFill>
          <a:blip r:embed="rId2" cstate="print"/>
          <a:stretch>
            <a:fillRect/>
          </a:stretch>
        </p:blipFill>
        <p:spPr>
          <a:xfrm>
            <a:off x="6921344" y="1595464"/>
            <a:ext cx="243731" cy="233336"/>
          </a:xfrm>
          <a:prstGeom prst="rect">
            <a:avLst/>
          </a:prstGeom>
        </p:spPr>
      </p:pic>
      <p:pic>
        <p:nvPicPr>
          <p:cNvPr id="40" name="Picture 39" descr="compare-check.png"/>
          <p:cNvPicPr/>
          <p:nvPr/>
        </p:nvPicPr>
        <p:blipFill>
          <a:blip r:embed="rId2" cstate="print"/>
          <a:stretch>
            <a:fillRect/>
          </a:stretch>
        </p:blipFill>
        <p:spPr>
          <a:xfrm>
            <a:off x="6921344" y="1923011"/>
            <a:ext cx="243731" cy="233336"/>
          </a:xfrm>
          <a:prstGeom prst="rect">
            <a:avLst/>
          </a:prstGeom>
        </p:spPr>
      </p:pic>
      <p:pic>
        <p:nvPicPr>
          <p:cNvPr id="41" name="Picture 40" descr="compare-check.png"/>
          <p:cNvPicPr/>
          <p:nvPr/>
        </p:nvPicPr>
        <p:blipFill>
          <a:blip r:embed="rId2" cstate="print"/>
          <a:stretch>
            <a:fillRect/>
          </a:stretch>
        </p:blipFill>
        <p:spPr>
          <a:xfrm>
            <a:off x="6921344" y="2195967"/>
            <a:ext cx="243731" cy="233336"/>
          </a:xfrm>
          <a:prstGeom prst="rect">
            <a:avLst/>
          </a:prstGeom>
        </p:spPr>
      </p:pic>
      <p:pic>
        <p:nvPicPr>
          <p:cNvPr id="42" name="Picture 41" descr="compare-check.png"/>
          <p:cNvPicPr/>
          <p:nvPr/>
        </p:nvPicPr>
        <p:blipFill>
          <a:blip r:embed="rId2" cstate="print"/>
          <a:stretch>
            <a:fillRect/>
          </a:stretch>
        </p:blipFill>
        <p:spPr>
          <a:xfrm>
            <a:off x="6921344" y="2441627"/>
            <a:ext cx="243731" cy="233336"/>
          </a:xfrm>
          <a:prstGeom prst="rect">
            <a:avLst/>
          </a:prstGeom>
        </p:spPr>
      </p:pic>
      <p:pic>
        <p:nvPicPr>
          <p:cNvPr id="43" name="Picture 42" descr="compare-check.png"/>
          <p:cNvPicPr/>
          <p:nvPr/>
        </p:nvPicPr>
        <p:blipFill>
          <a:blip r:embed="rId2" cstate="print"/>
          <a:stretch>
            <a:fillRect/>
          </a:stretch>
        </p:blipFill>
        <p:spPr>
          <a:xfrm>
            <a:off x="6921344" y="2714582"/>
            <a:ext cx="243731" cy="233336"/>
          </a:xfrm>
          <a:prstGeom prst="rect">
            <a:avLst/>
          </a:prstGeom>
        </p:spPr>
      </p:pic>
      <p:pic>
        <p:nvPicPr>
          <p:cNvPr id="44" name="Picture 43" descr="compare-check.png"/>
          <p:cNvPicPr/>
          <p:nvPr/>
        </p:nvPicPr>
        <p:blipFill>
          <a:blip r:embed="rId2" cstate="print"/>
          <a:stretch>
            <a:fillRect/>
          </a:stretch>
        </p:blipFill>
        <p:spPr>
          <a:xfrm>
            <a:off x="6921344" y="2987537"/>
            <a:ext cx="243731" cy="233336"/>
          </a:xfrm>
          <a:prstGeom prst="rect">
            <a:avLst/>
          </a:prstGeom>
        </p:spPr>
      </p:pic>
      <p:pic>
        <p:nvPicPr>
          <p:cNvPr id="45" name="Picture 44" descr="compare-check.png"/>
          <p:cNvPicPr/>
          <p:nvPr/>
        </p:nvPicPr>
        <p:blipFill>
          <a:blip r:embed="rId2" cstate="print"/>
          <a:stretch>
            <a:fillRect/>
          </a:stretch>
        </p:blipFill>
        <p:spPr>
          <a:xfrm>
            <a:off x="6921344" y="3274140"/>
            <a:ext cx="243731" cy="233336"/>
          </a:xfrm>
          <a:prstGeom prst="rect">
            <a:avLst/>
          </a:prstGeom>
        </p:spPr>
      </p:pic>
      <p:pic>
        <p:nvPicPr>
          <p:cNvPr id="46" name="Picture 45" descr="compare-check.png"/>
          <p:cNvPicPr/>
          <p:nvPr/>
        </p:nvPicPr>
        <p:blipFill>
          <a:blip r:embed="rId2" cstate="print"/>
          <a:stretch>
            <a:fillRect/>
          </a:stretch>
        </p:blipFill>
        <p:spPr>
          <a:xfrm>
            <a:off x="6921344" y="3588038"/>
            <a:ext cx="243731" cy="233336"/>
          </a:xfrm>
          <a:prstGeom prst="rect">
            <a:avLst/>
          </a:prstGeom>
        </p:spPr>
      </p:pic>
      <p:pic>
        <p:nvPicPr>
          <p:cNvPr id="47" name="Picture 46" descr="compare-check.png"/>
          <p:cNvPicPr/>
          <p:nvPr/>
        </p:nvPicPr>
        <p:blipFill>
          <a:blip r:embed="rId2" cstate="print"/>
          <a:stretch>
            <a:fillRect/>
          </a:stretch>
        </p:blipFill>
        <p:spPr>
          <a:xfrm>
            <a:off x="6921344" y="3860993"/>
            <a:ext cx="243731" cy="233336"/>
          </a:xfrm>
          <a:prstGeom prst="rect">
            <a:avLst/>
          </a:prstGeom>
        </p:spPr>
      </p:pic>
      <p:pic>
        <p:nvPicPr>
          <p:cNvPr id="48" name="Picture 47" descr="compare-check.png"/>
          <p:cNvPicPr/>
          <p:nvPr/>
        </p:nvPicPr>
        <p:blipFill>
          <a:blip r:embed="rId2" cstate="print"/>
          <a:stretch>
            <a:fillRect/>
          </a:stretch>
        </p:blipFill>
        <p:spPr>
          <a:xfrm>
            <a:off x="6921344" y="4133948"/>
            <a:ext cx="243731" cy="233336"/>
          </a:xfrm>
          <a:prstGeom prst="rect">
            <a:avLst/>
          </a:prstGeom>
        </p:spPr>
      </p:pic>
      <p:pic>
        <p:nvPicPr>
          <p:cNvPr id="49" name="Picture 48" descr="compare-check.png"/>
          <p:cNvPicPr/>
          <p:nvPr/>
        </p:nvPicPr>
        <p:blipFill>
          <a:blip r:embed="rId2" cstate="print"/>
          <a:stretch>
            <a:fillRect/>
          </a:stretch>
        </p:blipFill>
        <p:spPr>
          <a:xfrm>
            <a:off x="6921344" y="4406903"/>
            <a:ext cx="243731" cy="233336"/>
          </a:xfrm>
          <a:prstGeom prst="rect">
            <a:avLst/>
          </a:prstGeom>
        </p:spPr>
      </p:pic>
      <p:pic>
        <p:nvPicPr>
          <p:cNvPr id="50" name="Picture 49" descr="compare-check.png"/>
          <p:cNvPicPr/>
          <p:nvPr/>
        </p:nvPicPr>
        <p:blipFill>
          <a:blip r:embed="rId2" cstate="print"/>
          <a:stretch>
            <a:fillRect/>
          </a:stretch>
        </p:blipFill>
        <p:spPr>
          <a:xfrm>
            <a:off x="6921344" y="4693506"/>
            <a:ext cx="243731" cy="233336"/>
          </a:xfrm>
          <a:prstGeom prst="rect">
            <a:avLst/>
          </a:prstGeom>
        </p:spPr>
      </p:pic>
      <p:pic>
        <p:nvPicPr>
          <p:cNvPr id="51" name="Picture 50" descr="compare-check.png"/>
          <p:cNvPicPr/>
          <p:nvPr/>
        </p:nvPicPr>
        <p:blipFill>
          <a:blip r:embed="rId2" cstate="print"/>
          <a:stretch>
            <a:fillRect/>
          </a:stretch>
        </p:blipFill>
        <p:spPr>
          <a:xfrm>
            <a:off x="6921344" y="4939166"/>
            <a:ext cx="243731" cy="233336"/>
          </a:xfrm>
          <a:prstGeom prst="rect">
            <a:avLst/>
          </a:prstGeom>
        </p:spPr>
      </p:pic>
      <p:pic>
        <p:nvPicPr>
          <p:cNvPr id="52" name="Picture 51" descr="compare-check.png"/>
          <p:cNvPicPr/>
          <p:nvPr/>
        </p:nvPicPr>
        <p:blipFill>
          <a:blip r:embed="rId2" cstate="print"/>
          <a:stretch>
            <a:fillRect/>
          </a:stretch>
        </p:blipFill>
        <p:spPr>
          <a:xfrm>
            <a:off x="6921344" y="5239416"/>
            <a:ext cx="243731" cy="233336"/>
          </a:xfrm>
          <a:prstGeom prst="rect">
            <a:avLst/>
          </a:prstGeom>
        </p:spPr>
      </p:pic>
      <p:pic>
        <p:nvPicPr>
          <p:cNvPr id="53" name="Picture 52" descr="compare-check.png"/>
          <p:cNvPicPr/>
          <p:nvPr/>
        </p:nvPicPr>
        <p:blipFill>
          <a:blip r:embed="rId2" cstate="print"/>
          <a:stretch>
            <a:fillRect/>
          </a:stretch>
        </p:blipFill>
        <p:spPr>
          <a:xfrm>
            <a:off x="6921344" y="5526019"/>
            <a:ext cx="243731" cy="233336"/>
          </a:xfrm>
          <a:prstGeom prst="rect">
            <a:avLst/>
          </a:prstGeom>
        </p:spPr>
      </p:pic>
      <p:pic>
        <p:nvPicPr>
          <p:cNvPr id="54" name="Picture 53" descr="compare-check.png"/>
          <p:cNvPicPr/>
          <p:nvPr/>
        </p:nvPicPr>
        <p:blipFill>
          <a:blip r:embed="rId2" cstate="print"/>
          <a:stretch>
            <a:fillRect/>
          </a:stretch>
        </p:blipFill>
        <p:spPr>
          <a:xfrm>
            <a:off x="6921344" y="5798975"/>
            <a:ext cx="243731" cy="233336"/>
          </a:xfrm>
          <a:prstGeom prst="rect">
            <a:avLst/>
          </a:prstGeom>
        </p:spPr>
      </p:pic>
      <p:pic>
        <p:nvPicPr>
          <p:cNvPr id="55" name="Picture 54" descr="compare-check.png"/>
          <p:cNvPicPr/>
          <p:nvPr/>
        </p:nvPicPr>
        <p:blipFill>
          <a:blip r:embed="rId2" cstate="print"/>
          <a:stretch>
            <a:fillRect/>
          </a:stretch>
        </p:blipFill>
        <p:spPr>
          <a:xfrm>
            <a:off x="6921344" y="6058283"/>
            <a:ext cx="243731" cy="233336"/>
          </a:xfrm>
          <a:prstGeom prst="rect">
            <a:avLst/>
          </a:prstGeom>
        </p:spPr>
      </p:pic>
      <p:pic>
        <p:nvPicPr>
          <p:cNvPr id="56" name="Picture 55" descr="compare-check.png"/>
          <p:cNvPicPr/>
          <p:nvPr/>
        </p:nvPicPr>
        <p:blipFill>
          <a:blip r:embed="rId2" cstate="print"/>
          <a:stretch>
            <a:fillRect/>
          </a:stretch>
        </p:blipFill>
        <p:spPr>
          <a:xfrm>
            <a:off x="6921344" y="6358533"/>
            <a:ext cx="243731" cy="233336"/>
          </a:xfrm>
          <a:prstGeom prst="rect">
            <a:avLst/>
          </a:prstGeom>
        </p:spPr>
      </p:pic>
      <p:pic>
        <p:nvPicPr>
          <p:cNvPr id="58" name="Picture 57" descr="compare-check.png"/>
          <p:cNvPicPr/>
          <p:nvPr/>
        </p:nvPicPr>
        <p:blipFill>
          <a:blip r:embed="rId2" cstate="print"/>
          <a:stretch>
            <a:fillRect/>
          </a:stretch>
        </p:blipFill>
        <p:spPr>
          <a:xfrm>
            <a:off x="8231529" y="3601686"/>
            <a:ext cx="243731" cy="233336"/>
          </a:xfrm>
          <a:prstGeom prst="rect">
            <a:avLst/>
          </a:prstGeom>
        </p:spPr>
      </p:pic>
      <p:pic>
        <p:nvPicPr>
          <p:cNvPr id="59" name="Picture 58" descr="compare-check.png"/>
          <p:cNvPicPr/>
          <p:nvPr/>
        </p:nvPicPr>
        <p:blipFill>
          <a:blip r:embed="rId2" cstate="print"/>
          <a:stretch>
            <a:fillRect/>
          </a:stretch>
        </p:blipFill>
        <p:spPr>
          <a:xfrm>
            <a:off x="8231529" y="3860993"/>
            <a:ext cx="243731" cy="233336"/>
          </a:xfrm>
          <a:prstGeom prst="rect">
            <a:avLst/>
          </a:prstGeom>
        </p:spPr>
      </p:pic>
      <p:pic>
        <p:nvPicPr>
          <p:cNvPr id="60" name="Picture 59" descr="compare-check.png"/>
          <p:cNvPicPr/>
          <p:nvPr/>
        </p:nvPicPr>
        <p:blipFill>
          <a:blip r:embed="rId2" cstate="print"/>
          <a:stretch>
            <a:fillRect/>
          </a:stretch>
        </p:blipFill>
        <p:spPr>
          <a:xfrm>
            <a:off x="8231529" y="4133948"/>
            <a:ext cx="243731" cy="233336"/>
          </a:xfrm>
          <a:prstGeom prst="rect">
            <a:avLst/>
          </a:prstGeom>
        </p:spPr>
      </p:pic>
      <p:pic>
        <p:nvPicPr>
          <p:cNvPr id="61" name="Picture 60" descr="compare-check.png"/>
          <p:cNvPicPr/>
          <p:nvPr/>
        </p:nvPicPr>
        <p:blipFill>
          <a:blip r:embed="rId2" cstate="print"/>
          <a:stretch>
            <a:fillRect/>
          </a:stretch>
        </p:blipFill>
        <p:spPr>
          <a:xfrm>
            <a:off x="8231529" y="4379607"/>
            <a:ext cx="243731" cy="233336"/>
          </a:xfrm>
          <a:prstGeom prst="rect">
            <a:avLst/>
          </a:prstGeom>
        </p:spPr>
      </p:pic>
      <p:pic>
        <p:nvPicPr>
          <p:cNvPr id="62" name="Picture 61" descr="compare-check.png"/>
          <p:cNvPicPr/>
          <p:nvPr/>
        </p:nvPicPr>
        <p:blipFill>
          <a:blip r:embed="rId2" cstate="print"/>
          <a:stretch>
            <a:fillRect/>
          </a:stretch>
        </p:blipFill>
        <p:spPr>
          <a:xfrm>
            <a:off x="8231529" y="4666210"/>
            <a:ext cx="243731" cy="233336"/>
          </a:xfrm>
          <a:prstGeom prst="rect">
            <a:avLst/>
          </a:prstGeom>
        </p:spPr>
      </p:pic>
      <p:pic>
        <p:nvPicPr>
          <p:cNvPr id="63" name="Picture 62" descr="compare-check.png"/>
          <p:cNvPicPr/>
          <p:nvPr/>
        </p:nvPicPr>
        <p:blipFill>
          <a:blip r:embed="rId2" cstate="print"/>
          <a:stretch>
            <a:fillRect/>
          </a:stretch>
        </p:blipFill>
        <p:spPr>
          <a:xfrm>
            <a:off x="8231529" y="4966461"/>
            <a:ext cx="243731" cy="233336"/>
          </a:xfrm>
          <a:prstGeom prst="rect">
            <a:avLst/>
          </a:prstGeom>
        </p:spPr>
      </p:pic>
      <p:pic>
        <p:nvPicPr>
          <p:cNvPr id="64" name="Picture 63" descr="compare-check.png"/>
          <p:cNvPicPr/>
          <p:nvPr/>
        </p:nvPicPr>
        <p:blipFill>
          <a:blip r:embed="rId2" cstate="print"/>
          <a:stretch>
            <a:fillRect/>
          </a:stretch>
        </p:blipFill>
        <p:spPr>
          <a:xfrm>
            <a:off x="8231529" y="5257668"/>
            <a:ext cx="243731" cy="233336"/>
          </a:xfrm>
          <a:prstGeom prst="rect">
            <a:avLst/>
          </a:prstGeom>
        </p:spPr>
      </p:pic>
      <p:pic>
        <p:nvPicPr>
          <p:cNvPr id="65" name="Picture 64" descr="compare-check.png"/>
          <p:cNvPicPr/>
          <p:nvPr/>
        </p:nvPicPr>
        <p:blipFill>
          <a:blip r:embed="rId2" cstate="print"/>
          <a:stretch>
            <a:fillRect/>
          </a:stretch>
        </p:blipFill>
        <p:spPr>
          <a:xfrm>
            <a:off x="8231529" y="5529034"/>
            <a:ext cx="243731" cy="233336"/>
          </a:xfrm>
          <a:prstGeom prst="rect">
            <a:avLst/>
          </a:prstGeom>
        </p:spPr>
      </p:pic>
      <p:pic>
        <p:nvPicPr>
          <p:cNvPr id="66" name="Picture 65" descr="compare-check.png"/>
          <p:cNvPicPr/>
          <p:nvPr/>
        </p:nvPicPr>
        <p:blipFill>
          <a:blip r:embed="rId2" cstate="print"/>
          <a:stretch>
            <a:fillRect/>
          </a:stretch>
        </p:blipFill>
        <p:spPr>
          <a:xfrm>
            <a:off x="8231529" y="5798974"/>
            <a:ext cx="243731" cy="233336"/>
          </a:xfrm>
          <a:prstGeom prst="rect">
            <a:avLst/>
          </a:prstGeom>
        </p:spPr>
      </p:pic>
      <p:pic>
        <p:nvPicPr>
          <p:cNvPr id="67" name="Picture 66" descr="compare-check.png"/>
          <p:cNvPicPr/>
          <p:nvPr/>
        </p:nvPicPr>
        <p:blipFill>
          <a:blip r:embed="rId2" cstate="print"/>
          <a:stretch>
            <a:fillRect/>
          </a:stretch>
        </p:blipFill>
        <p:spPr>
          <a:xfrm>
            <a:off x="8231529" y="6102239"/>
            <a:ext cx="243731" cy="233336"/>
          </a:xfrm>
          <a:prstGeom prst="rect">
            <a:avLst/>
          </a:prstGeom>
        </p:spPr>
      </p:pic>
      <p:pic>
        <p:nvPicPr>
          <p:cNvPr id="68" name="Picture 67" descr="compare-check.png"/>
          <p:cNvPicPr/>
          <p:nvPr/>
        </p:nvPicPr>
        <p:blipFill>
          <a:blip r:embed="rId2" cstate="print"/>
          <a:stretch>
            <a:fillRect/>
          </a:stretch>
        </p:blipFill>
        <p:spPr>
          <a:xfrm>
            <a:off x="8231529" y="6375194"/>
            <a:ext cx="243731" cy="233336"/>
          </a:xfrm>
          <a:prstGeom prst="rect">
            <a:avLst/>
          </a:prstGeom>
        </p:spPr>
      </p:pic>
      <p:pic>
        <p:nvPicPr>
          <p:cNvPr id="69" name="Picture 68" descr="compare-check.png"/>
          <p:cNvPicPr/>
          <p:nvPr/>
        </p:nvPicPr>
        <p:blipFill>
          <a:blip r:embed="rId2" cstate="print"/>
          <a:stretch>
            <a:fillRect/>
          </a:stretch>
        </p:blipFill>
        <p:spPr>
          <a:xfrm>
            <a:off x="8165565" y="2157298"/>
            <a:ext cx="243731" cy="233336"/>
          </a:xfrm>
          <a:prstGeom prst="rect">
            <a:avLst/>
          </a:prstGeom>
        </p:spPr>
      </p:pic>
      <p:pic>
        <p:nvPicPr>
          <p:cNvPr id="70" name="Picture 69" descr="compare-check.png"/>
          <p:cNvPicPr/>
          <p:nvPr/>
        </p:nvPicPr>
        <p:blipFill>
          <a:blip r:embed="rId2" cstate="print"/>
          <a:stretch>
            <a:fillRect/>
          </a:stretch>
        </p:blipFill>
        <p:spPr>
          <a:xfrm>
            <a:off x="8231529" y="3301435"/>
            <a:ext cx="243731" cy="233336"/>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heme/theme1.xml><?xml version="1.0" encoding="utf-8"?>
<a:theme xmlns:a="http://schemas.openxmlformats.org/drawingml/2006/main" name="University_Template">
  <a:themeElements>
    <a:clrScheme name="Our University">
      <a:dk1>
        <a:srgbClr val="505150"/>
      </a:dk1>
      <a:lt1>
        <a:srgbClr val="FFFFFE"/>
      </a:lt1>
      <a:dk2>
        <a:srgbClr val="00264A"/>
      </a:dk2>
      <a:lt2>
        <a:srgbClr val="009AC7"/>
      </a:lt2>
      <a:accent1>
        <a:srgbClr val="FFDD00"/>
      </a:accent1>
      <a:accent2>
        <a:srgbClr val="8DC63F"/>
      </a:accent2>
      <a:accent3>
        <a:srgbClr val="00BDF2"/>
      </a:accent3>
      <a:accent4>
        <a:srgbClr val="F26531"/>
      </a:accent4>
      <a:accent5>
        <a:srgbClr val="EC098D"/>
      </a:accent5>
      <a:accent6>
        <a:srgbClr val="8D8E8D"/>
      </a:accent6>
      <a:hlink>
        <a:srgbClr val="00BDF2"/>
      </a:hlink>
      <a:folHlink>
        <a:srgbClr val="8D8E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ection Header">
  <a:themeElements>
    <a:clrScheme name="University">
      <a:dk1>
        <a:srgbClr val="505150"/>
      </a:dk1>
      <a:lt1>
        <a:srgbClr val="FFFFFE"/>
      </a:lt1>
      <a:dk2>
        <a:srgbClr val="00539B"/>
      </a:dk2>
      <a:lt2>
        <a:srgbClr val="009AC7"/>
      </a:lt2>
      <a:accent1>
        <a:srgbClr val="FFDD00"/>
      </a:accent1>
      <a:accent2>
        <a:srgbClr val="8DC63F"/>
      </a:accent2>
      <a:accent3>
        <a:srgbClr val="00BDF2"/>
      </a:accent3>
      <a:accent4>
        <a:srgbClr val="F26531"/>
      </a:accent4>
      <a:accent5>
        <a:srgbClr val="EC098D"/>
      </a:accent5>
      <a:accent6>
        <a:srgbClr val="8D8E8D"/>
      </a:accent6>
      <a:hlink>
        <a:srgbClr val="A5A6A5"/>
      </a:hlink>
      <a:folHlink>
        <a:srgbClr val="C0C1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osing slides">
  <a:themeElements>
    <a:clrScheme name="Capgemini New Colors">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007299"/>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391C7CE8DE4EB48B8A4EF858402C7F0" ma:contentTypeVersion="0" ma:contentTypeDescription="Create a new document." ma:contentTypeScope="" ma:versionID="1d9c8c2d2163d79f0da80b45782b4cf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6C0ECC-2627-4FCE-A379-2DD50DC3B30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8E5C4E7-A0B8-4267-BC71-9636932016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3309CEE-2971-4734-9593-C84A60E4B2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1998</TotalTime>
  <Words>1400</Words>
  <Application>Microsoft Office PowerPoint</Application>
  <PresentationFormat>On-screen Show (4:3)</PresentationFormat>
  <Paragraphs>214</Paragraphs>
  <Slides>17</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17</vt:i4>
      </vt:variant>
    </vt:vector>
  </HeadingPairs>
  <TitlesOfParts>
    <vt:vector size="21" baseType="lpstr">
      <vt:lpstr>University_Template</vt:lpstr>
      <vt:lpstr>Section Header</vt:lpstr>
      <vt:lpstr>1_Closing slides</vt:lpstr>
      <vt:lpstr>think-cell Slide</vt:lpstr>
      <vt:lpstr>Business Case for TechnoTrends App</vt:lpstr>
      <vt:lpstr>Where does Our University stand in offering its own mobile app/framework to our learners?</vt:lpstr>
      <vt:lpstr>Key points/feedback gathered from the Group Kick-off. We observed that Vice Presidents: </vt:lpstr>
      <vt:lpstr>The feedback was not positive when the Virtual Campus mobile app was used for Digital University</vt:lpstr>
      <vt:lpstr>A custom app for TechnoTrends will present several benefits to the business and learner</vt:lpstr>
      <vt:lpstr>Total of Cost of Ownership of the custom app created by the mobility team is:</vt:lpstr>
      <vt:lpstr>The Our University can create the app solution for all platforms</vt:lpstr>
      <vt:lpstr>Cost Comparison – total cost of ownership of development of app by either teams</vt:lpstr>
      <vt:lpstr>Comparison of features if app developed by Mobility team versus OU team</vt:lpstr>
      <vt:lpstr>Comparison of Virtual Campus Versus Custom App created by Our University</vt:lpstr>
      <vt:lpstr>The iShowcase app created by the Group Sales team can also be an option to host the TechnoTrends content</vt:lpstr>
      <vt:lpstr>Another option to create this app is to use FS’s TeamX platform</vt:lpstr>
      <vt:lpstr>Annexure Slides</vt:lpstr>
      <vt:lpstr>Virtual Campus</vt:lpstr>
      <vt:lpstr>Virtual Campus</vt:lpstr>
      <vt:lpstr>Virtual Campus</vt:lpstr>
      <vt:lpstr>Slide 17</vt:lpstr>
    </vt:vector>
  </TitlesOfParts>
  <Company>peoplebrands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 you want to walk fast, walk alone.  If you want to walk far, walk together”</dc:title>
  <dc:creator>Charlotte Dewar</dc:creator>
  <cp:lastModifiedBy>shrsuman</cp:lastModifiedBy>
  <cp:revision>533</cp:revision>
  <dcterms:created xsi:type="dcterms:W3CDTF">2011-06-24T12:15:59Z</dcterms:created>
  <dcterms:modified xsi:type="dcterms:W3CDTF">2015-08-21T11:20:28Z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0x0101006391C7CE8DE4EB48B8A4EF858402C7F0</vt:lpwstr>
  </property>
</Properties>
</file>