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tags/tag14.xml" ContentType="application/vnd.openxmlformats-officedocument.presentationml.tags+xml"/>
  <Override PartName="/ppt/tags/tag15.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4092" r:id="rId5"/>
    <p:sldMasterId id="2147484086" r:id="rId6"/>
  </p:sldMasterIdLst>
  <p:notesMasterIdLst>
    <p:notesMasterId r:id="rId12"/>
  </p:notesMasterIdLst>
  <p:handoutMasterIdLst>
    <p:handoutMasterId r:id="rId13"/>
  </p:handoutMasterIdLst>
  <p:sldIdLst>
    <p:sldId id="256" r:id="rId7"/>
    <p:sldId id="284" r:id="rId8"/>
    <p:sldId id="275" r:id="rId9"/>
    <p:sldId id="286" r:id="rId10"/>
    <p:sldId id="270" r:id="rId1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7FF"/>
    <a:srgbClr val="B1360B"/>
    <a:srgbClr val="000000"/>
    <a:srgbClr val="01829B"/>
    <a:srgbClr val="979797"/>
    <a:srgbClr val="A1A1A1"/>
    <a:srgbClr val="FFFFFE"/>
    <a:srgbClr val="00BDF2"/>
  </p:clrMru>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344" autoAdjust="0"/>
    <p:restoredTop sz="31594" autoAdjust="0"/>
  </p:normalViewPr>
  <p:slideViewPr>
    <p:cSldViewPr snapToGrid="0">
      <p:cViewPr>
        <p:scale>
          <a:sx n="81" d="100"/>
          <a:sy n="81" d="100"/>
        </p:scale>
        <p:origin x="-444" y="0"/>
      </p:cViewPr>
      <p:guideLst>
        <p:guide orient="horz" pos="941"/>
        <p:guide pos="4454"/>
        <p:guide pos="522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3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8/21/2015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8/21/2015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24.xml"/><Relationship Id="rId7" Type="http://schemas.openxmlformats.org/officeDocument/2006/relationships/slideMaster" Target="../slideMasters/slideMaster3.xml"/><Relationship Id="rId2" Type="http://schemas.openxmlformats.org/officeDocument/2006/relationships/tags" Target="../tags/tag23.xml"/><Relationship Id="rId1" Type="http://schemas.openxmlformats.org/officeDocument/2006/relationships/vmlDrawing" Target="../drawings/vmlDrawing9.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5" name="Image 54" descr="shutterstock_46799365.jpg"/>
          <p:cNvPicPr>
            <a:picLocks noChangeAspect="1"/>
          </p:cNvPicPr>
          <p:nvPr userDrawn="1"/>
        </p:nvPicPr>
        <p:blipFill>
          <a:blip r:embed="rId6" cstate="print"/>
          <a:srcRect l="14818" b="16724"/>
          <a:stretch>
            <a:fillRect/>
          </a:stretch>
        </p:blipFill>
        <p:spPr>
          <a:xfrm>
            <a:off x="0" y="1029557"/>
            <a:ext cx="9144000" cy="5656993"/>
          </a:xfrm>
          <a:prstGeom prst="rect">
            <a:avLst/>
          </a:prstGeom>
        </p:spPr>
      </p:pic>
      <p:sp>
        <p:nvSpPr>
          <p:cNvPr id="16" name="Rectangle 15"/>
          <p:cNvSpPr/>
          <p:nvPr userDrawn="1">
            <p:custDataLst>
              <p:tags r:id="rId1"/>
            </p:custDataLst>
          </p:nvPr>
        </p:nvSpPr>
        <p:spPr>
          <a:xfrm>
            <a:off x="0" y="4307075"/>
            <a:ext cx="9144000" cy="211015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2" name="Title 1"/>
          <p:cNvSpPr>
            <a:spLocks noGrp="1"/>
          </p:cNvSpPr>
          <p:nvPr>
            <p:ph type="ctrTitle" hasCustomPrompt="1"/>
          </p:nvPr>
        </p:nvSpPr>
        <p:spPr>
          <a:xfrm>
            <a:off x="541020" y="4465476"/>
            <a:ext cx="7772400" cy="1060450"/>
          </a:xfrm>
        </p:spPr>
        <p:txBody>
          <a:bodyPr anchor="t"/>
          <a:lstStyle>
            <a:lvl1pPr>
              <a:defRPr>
                <a:solidFill>
                  <a:schemeClr val="tx2">
                    <a:lumMod val="50000"/>
                  </a:schemeClr>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 </a:t>
            </a:r>
            <a:endParaRPr lang="en-US" dirty="0"/>
          </a:p>
        </p:txBody>
      </p:sp>
      <p:sp>
        <p:nvSpPr>
          <p:cNvPr id="3" name="Subtitle 2"/>
          <p:cNvSpPr>
            <a:spLocks noGrp="1"/>
          </p:cNvSpPr>
          <p:nvPr userDrawn="1">
            <p:ph type="subTitle" idx="1"/>
          </p:nvPr>
        </p:nvSpPr>
        <p:spPr>
          <a:xfrm>
            <a:off x="541020" y="5534106"/>
            <a:ext cx="7086600" cy="548640"/>
          </a:xfrm>
        </p:spPr>
        <p:txBody>
          <a:bodyPr/>
          <a:lstStyle>
            <a:lvl1pPr marL="0" indent="0" algn="l">
              <a:buNone/>
              <a:defRPr>
                <a:solidFill>
                  <a:schemeClr val="tx2">
                    <a:lumMod val="50000"/>
                  </a:schemeClr>
                </a:solidFill>
                <a:latin typeface="Arial" pitchFamily="34" charset="0"/>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grpSp>
        <p:nvGrpSpPr>
          <p:cNvPr id="8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77"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86" name="Group 85"/>
          <p:cNvGrpSpPr/>
          <p:nvPr userDrawn="1"/>
        </p:nvGrpSpPr>
        <p:grpSpPr>
          <a:xfrm>
            <a:off x="7043322" y="5790325"/>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20" name="Group 119"/>
          <p:cNvGrpSpPr/>
          <p:nvPr userDrawn="1"/>
        </p:nvGrpSpPr>
        <p:grpSpPr>
          <a:xfrm>
            <a:off x="7703025" y="5555114"/>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8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9" name="Line 65"/>
          <p:cNvSpPr>
            <a:spLocks noChangeShapeType="1"/>
          </p:cNvSpPr>
          <p:nvPr userDrawn="1"/>
        </p:nvSpPr>
        <p:spPr bwMode="auto">
          <a:xfrm>
            <a:off x="8840788"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p:nvPr userDrawn="1"/>
        </p:nvSpPr>
        <p:spPr>
          <a:xfrm flipH="1" flipV="1">
            <a:off x="438359"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grpSp>
        <p:nvGrpSpPr>
          <p:cNvPr id="119" name="Group 118"/>
          <p:cNvGrpSpPr/>
          <p:nvPr userDrawn="1"/>
        </p:nvGrpSpPr>
        <p:grpSpPr>
          <a:xfrm>
            <a:off x="8187050" y="5695937"/>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17"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cxnSp>
            <p:nvCxnSpPr>
              <p:cNvPr id="101" name="Straight Connector 100"/>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pic>
        <p:nvPicPr>
          <p:cNvPr id="56" name="Picture 13" descr="Capgemini_logo_closing.jpg"/>
          <p:cNvPicPr>
            <a:picLocks noChangeAspect="1"/>
          </p:cNvPicPr>
          <p:nvPr userDrawn="1"/>
        </p:nvPicPr>
        <p:blipFill>
          <a:blip r:embed="rId8" cstate="print"/>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print"/>
          <a:srcRect l="10027" t="21415" r="9454" b="21009"/>
          <a:stretch>
            <a:fillRect/>
          </a:stretch>
        </p:blipFill>
        <p:spPr bwMode="auto">
          <a:xfrm>
            <a:off x="6356494" y="688081"/>
            <a:ext cx="2520000" cy="600646"/>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7890"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8914"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3" name="Straight Connector 12"/>
          <p:cNvCxnSpPr/>
          <p:nvPr userDrawn="1"/>
        </p:nvCxnSpPr>
        <p:spPr>
          <a:xfrm>
            <a:off x="0" y="6369126"/>
            <a:ext cx="9144000" cy="0"/>
          </a:xfrm>
          <a:prstGeom prst="line">
            <a:avLst/>
          </a:prstGeom>
          <a:ln w="6350" cap="flat" cmpd="sng" algn="ctr">
            <a:solidFill>
              <a:schemeClr val="accent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9938"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6" name="Straight Connector 15"/>
          <p:cNvCxnSpPr/>
          <p:nvPr userDrawn="1"/>
        </p:nvCxnSpPr>
        <p:spPr>
          <a:xfrm>
            <a:off x="0" y="6369126"/>
            <a:ext cx="9144000" cy="0"/>
          </a:xfrm>
          <a:prstGeom prst="line">
            <a:avLst/>
          </a:prstGeom>
          <a:ln w="6350" cap="flat" cmpd="sng" algn="ctr">
            <a:solidFill>
              <a:schemeClr val="accent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0962"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sp>
        <p:nvSpPr>
          <p:cNvPr id="6"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0178" name="think-cell Slide" r:id="rId5" imgW="360" imgH="360" progId="">
              <p:embed/>
            </p:oleObj>
          </a:graphicData>
        </a:graphic>
      </p:graphicFrame>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3"/>
          <a:ext cx="135749" cy="143985"/>
        </p:xfrm>
        <a:graphic>
          <a:graphicData uri="http://schemas.openxmlformats.org/presentationml/2006/ole">
            <p:oleObj spid="_x0000_s15362" name="think-cell Slide" r:id="rId8" imgW="360" imgH="360" progId="">
              <p:embed/>
            </p:oleObj>
          </a:graphicData>
        </a:graphic>
      </p:graphicFrame>
      <p:sp>
        <p:nvSpPr>
          <p:cNvPr id="335" name="Rectangle 9"/>
          <p:cNvSpPr>
            <a:spLocks noChangeArrowheads="1"/>
          </p:cNvSpPr>
          <p:nvPr userDrawn="1">
            <p:custDataLst>
              <p:tags r:id="rId2"/>
            </p:custDataLst>
          </p:nvPr>
        </p:nvSpPr>
        <p:spPr bwMode="gray">
          <a:xfrm>
            <a:off x="1031966"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500"/>
              </a:spcBef>
              <a:spcAft>
                <a:spcPts val="0"/>
              </a:spcAft>
              <a:buClrTx/>
              <a:buSzTx/>
              <a:buFontTx/>
              <a:buNone/>
              <a:tabLst/>
              <a:defRPr/>
            </a:pPr>
            <a:endParaRPr lang="en-US" sz="700" dirty="0">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screen"/>
          <a:stretch>
            <a:fillRect/>
          </a:stretch>
        </p:blipFill>
        <p:spPr>
          <a:xfrm>
            <a:off x="781928" y="3204342"/>
            <a:ext cx="518205" cy="524301"/>
          </a:xfrm>
          <a:prstGeom prst="rect">
            <a:avLst/>
          </a:prstGeom>
          <a:noFill/>
          <a:ln>
            <a:noFill/>
          </a:ln>
        </p:spPr>
      </p:pic>
      <p:sp>
        <p:nvSpPr>
          <p:cNvPr id="10" name="Rectangle 9"/>
          <p:cNvSpPr>
            <a:spLocks noChangeArrowheads="1"/>
          </p:cNvSpPr>
          <p:nvPr userDrawn="1">
            <p:custDataLst>
              <p:tags r:id="rId3"/>
            </p:custDataLst>
          </p:nvPr>
        </p:nvSpPr>
        <p:spPr bwMode="gray">
          <a:xfrm>
            <a:off x="1464038" y="3265701"/>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With more than 125,000 </a:t>
            </a:r>
            <a:r>
              <a:rPr lang="en-US" sz="800" dirty="0">
                <a:solidFill>
                  <a:schemeClr val="bg1"/>
                </a:solidFill>
                <a:latin typeface="Arial" pitchFamily="34" charset="0"/>
                <a:cs typeface="Arial" pitchFamily="34" charset="0"/>
              </a:rPr>
              <a:t>people in </a:t>
            </a:r>
            <a:r>
              <a:rPr lang="en-US" sz="800" dirty="0" smtClean="0">
                <a:solidFill>
                  <a:schemeClr val="bg1"/>
                </a:solidFill>
                <a:latin typeface="Arial" pitchFamily="34" charset="0"/>
                <a:cs typeface="Arial" pitchFamily="34" charset="0"/>
              </a:rPr>
              <a:t>44 </a:t>
            </a:r>
            <a:r>
              <a:rPr lang="en-US" sz="800" dirty="0">
                <a:solidFill>
                  <a:schemeClr val="bg1"/>
                </a:solidFill>
                <a:latin typeface="Arial" pitchFamily="34" charset="0"/>
                <a:cs typeface="Arial" pitchFamily="34" charset="0"/>
              </a:rPr>
              <a:t>countries, Capgemini is one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 </a:t>
            </a:r>
            <a:r>
              <a:rPr lang="en-US" sz="800" dirty="0">
                <a:solidFill>
                  <a:schemeClr val="bg1"/>
                </a:solidFill>
                <a:latin typeface="Arial" pitchFamily="34" charset="0"/>
                <a:cs typeface="Arial" pitchFamily="34" charset="0"/>
              </a:rPr>
              <a:t>the world's foremost providers of consulting, technology and outsourcing services. The Group reported </a:t>
            </a:r>
            <a:r>
              <a:rPr lang="en-US" sz="800" dirty="0" smtClean="0">
                <a:solidFill>
                  <a:schemeClr val="bg1"/>
                </a:solidFill>
                <a:latin typeface="Arial" pitchFamily="34" charset="0"/>
                <a:cs typeface="Arial" pitchFamily="34" charset="0"/>
              </a:rPr>
              <a:t>2012 </a:t>
            </a:r>
            <a:r>
              <a:rPr lang="en-US" sz="800" dirty="0">
                <a:solidFill>
                  <a:schemeClr val="bg1"/>
                </a:solidFill>
                <a:latin typeface="Arial" pitchFamily="34" charset="0"/>
                <a:cs typeface="Arial" pitchFamily="34" charset="0"/>
              </a:rPr>
              <a:t>global revenues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a:t>
            </a:r>
            <a:r>
              <a:rPr lang="en-US" sz="800" baseline="0" dirty="0" smtClean="0">
                <a:solidFill>
                  <a:schemeClr val="bg1"/>
                </a:solidFill>
                <a:latin typeface="Arial" pitchFamily="34" charset="0"/>
                <a:cs typeface="Arial" pitchFamily="34" charset="0"/>
              </a:rPr>
              <a:t> </a:t>
            </a:r>
            <a:r>
              <a:rPr lang="en-US" sz="800" dirty="0" smtClean="0">
                <a:solidFill>
                  <a:schemeClr val="bg1"/>
                </a:solidFill>
                <a:latin typeface="Arial" pitchFamily="34" charset="0"/>
                <a:cs typeface="Arial" pitchFamily="34" charset="0"/>
              </a:rPr>
              <a:t>EUR 10.3 billion.</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a:solidFill>
                  <a:schemeClr val="bg1"/>
                </a:solidFill>
                <a:latin typeface="Arial" pitchFamily="34" charset="0"/>
                <a:cs typeface="Arial" pitchFamily="34" charset="0"/>
              </a:rPr>
              <a:t>Together with its clients, Capgemini creates and delivers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business </a:t>
            </a:r>
            <a:r>
              <a:rPr lang="en-US" sz="800" dirty="0">
                <a:solidFill>
                  <a:schemeClr val="bg1"/>
                </a:solidFill>
                <a:latin typeface="Arial" pitchFamily="34" charset="0"/>
                <a:cs typeface="Arial" pitchFamily="34" charset="0"/>
              </a:rPr>
              <a:t>and technology solutions that fit their needs and drive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the </a:t>
            </a:r>
            <a:r>
              <a:rPr lang="en-US" sz="800" dirty="0">
                <a:solidFill>
                  <a:schemeClr val="bg1"/>
                </a:solidFill>
                <a:latin typeface="Arial" pitchFamily="34" charset="0"/>
                <a:cs typeface="Arial" pitchFamily="34" charset="0"/>
              </a:rPr>
              <a:t>results they want. A deeply multicultural organization,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Capgemini </a:t>
            </a:r>
            <a:r>
              <a:rPr lang="en-US" sz="800" dirty="0">
                <a:solidFill>
                  <a:schemeClr val="bg1"/>
                </a:solidFill>
                <a:latin typeface="Arial" pitchFamily="34" charset="0"/>
                <a:cs typeface="Arial" pitchFamily="34" charset="0"/>
              </a:rPr>
              <a:t>has developed its own way of working, the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Collaborative </a:t>
            </a:r>
            <a:r>
              <a:rPr lang="en-US" sz="800" dirty="0">
                <a:solidFill>
                  <a:schemeClr val="bg1"/>
                </a:solidFill>
                <a:latin typeface="Arial" pitchFamily="34" charset="0"/>
                <a:cs typeface="Arial" pitchFamily="34" charset="0"/>
              </a:rPr>
              <a:t>Business </a:t>
            </a:r>
            <a:r>
              <a:rPr lang="en-US" sz="800" dirty="0" err="1">
                <a:solidFill>
                  <a:schemeClr val="bg1"/>
                </a:solidFill>
                <a:latin typeface="Arial" pitchFamily="34" charset="0"/>
                <a:cs typeface="Arial" pitchFamily="34" charset="0"/>
              </a:rPr>
              <a:t>Experience</a:t>
            </a:r>
            <a:r>
              <a:rPr lang="en-US" sz="800" baseline="30000" dirty="0" err="1">
                <a:solidFill>
                  <a:schemeClr val="bg1"/>
                </a:solidFill>
                <a:latin typeface="Arial" pitchFamily="34" charset="0"/>
                <a:cs typeface="Arial" pitchFamily="34" charset="0"/>
              </a:rPr>
              <a:t>TM</a:t>
            </a:r>
            <a:r>
              <a:rPr lang="en-US" sz="800" dirty="0">
                <a:solidFill>
                  <a:schemeClr val="bg1"/>
                </a:solidFill>
                <a:latin typeface="Arial" pitchFamily="34" charset="0"/>
                <a:cs typeface="Arial" pitchFamily="34" charset="0"/>
              </a:rPr>
              <a:t>, and draws on </a:t>
            </a:r>
            <a:r>
              <a:rPr lang="en-US" sz="800" dirty="0" err="1" smtClean="0">
                <a:solidFill>
                  <a:schemeClr val="bg1"/>
                </a:solidFill>
                <a:latin typeface="Arial" pitchFamily="34" charset="0"/>
                <a:cs typeface="Arial" pitchFamily="34" charset="0"/>
              </a:rPr>
              <a:t>Rightshore</a:t>
            </a:r>
            <a:r>
              <a:rPr lang="en-US" sz="800" b="1" baseline="30000" dirty="0" smtClean="0">
                <a:solidFill>
                  <a:schemeClr val="bg1"/>
                </a:solidFill>
                <a:latin typeface="Arial" pitchFamily="34" charset="0"/>
                <a:cs typeface="Arial" pitchFamily="34" charset="0"/>
              </a:rPr>
              <a:t>®</a:t>
            </a:r>
            <a:r>
              <a:rPr lang="en-US" sz="800" dirty="0" smtClean="0">
                <a:solidFill>
                  <a:schemeClr val="bg1"/>
                </a:solidFill>
                <a:latin typeface="Arial" pitchFamily="34" charset="0"/>
                <a:cs typeface="Arial" pitchFamily="34" charset="0"/>
              </a:rPr>
              <a:t>,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its </a:t>
            </a:r>
            <a:r>
              <a:rPr lang="en-US" sz="800" dirty="0">
                <a:solidFill>
                  <a:schemeClr val="bg1"/>
                </a:solidFill>
                <a:latin typeface="Arial" pitchFamily="34" charset="0"/>
                <a:cs typeface="Arial" pitchFamily="34" charset="0"/>
              </a:rPr>
              <a:t>worldwide delivery model</a:t>
            </a:r>
            <a:r>
              <a:rPr lang="en-US" sz="800" dirty="0" smtClean="0">
                <a:solidFill>
                  <a:schemeClr val="bg1"/>
                </a:solidFill>
                <a:latin typeface="Arial" pitchFamily="34" charset="0"/>
                <a:cs typeface="Arial" pitchFamily="34" charset="0"/>
              </a:rPr>
              <a:t>.</a:t>
            </a:r>
            <a:endParaRPr lang="en-US" sz="800" dirty="0">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4"/>
            </p:custDataLst>
          </p:nvPr>
        </p:nvSpPr>
        <p:spPr bwMode="gray">
          <a:xfrm>
            <a:off x="4819650" y="3265701"/>
            <a:ext cx="3987801" cy="2031325"/>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 University</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First established in 1987, Capgemini University offers innovative learning solutions to all its employees worldwide through its international Center of Excellence (Les Fontaines, near Paris, France), as well as through virtual and local classroom and a wealth of other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e-learning programs.</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plays a key role in developing team skills and capabilities in line with the company’s strategy, priorities and client expectations in creating and delivering learning journeys for sustainable results on individual, community and group level.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 provides learning from both in-house and from external providers through innovative learning programs based on our next generation learning principles and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our collaborative approach.</a:t>
            </a: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was accredited by the European Foundation for Management Development (EFMD) in 2008 and in 2012 the University delivered more than 2 million learning hours to 101,238 employees across the Group</a:t>
            </a:r>
            <a:endParaRPr lang="en-US" sz="800" dirty="0">
              <a:solidFill>
                <a:schemeClr val="bg1"/>
              </a:solidFill>
              <a:latin typeface="Arial" pitchFamily="34" charset="0"/>
              <a:cs typeface="Arial" pitchFamily="34" charset="0"/>
            </a:endParaRPr>
          </a:p>
        </p:txBody>
      </p:sp>
      <p:sp>
        <p:nvSpPr>
          <p:cNvPr id="7" name="Rectangle 6"/>
          <p:cNvSpPr/>
          <p:nvPr userDrawn="1">
            <p:custDataLst>
              <p:tags r:id="rId5"/>
            </p:custDataLst>
          </p:nvPr>
        </p:nvSpPr>
        <p:spPr>
          <a:xfrm>
            <a:off x="4780722" y="5549489"/>
            <a:ext cx="4074353" cy="303536"/>
          </a:xfrm>
          <a:prstGeom prst="rect">
            <a:avLst/>
          </a:prstGeom>
        </p:spPr>
        <p:txBody>
          <a:bodyPr wrap="square" lIns="36000" tIns="36000" rIns="274320" bIns="36000" anchor="b" anchorCtr="0">
            <a:spAutoFit/>
          </a:bodyPr>
          <a:lstStyle/>
          <a:p>
            <a:pPr marL="0" indent="0" algn="l"/>
            <a:r>
              <a:rPr lang="en-US" sz="1500" b="0" dirty="0" smtClean="0">
                <a:solidFill>
                  <a:schemeClr val="bg1"/>
                </a:solidFill>
                <a:latin typeface="Arial" pitchFamily="34" charset="0"/>
                <a:cs typeface="Arial" pitchFamily="34" charset="0"/>
              </a:rPr>
              <a:t>talent.capgemini.com/university</a:t>
            </a:r>
            <a:endParaRPr lang="en-US" sz="1500" b="0" dirty="0">
              <a:solidFill>
                <a:schemeClr val="bg1"/>
              </a:solidFill>
              <a:latin typeface="Arial" pitchFamily="34" charset="0"/>
              <a:cs typeface="Arial" pitchFamily="34" charset="0"/>
            </a:endParaRPr>
          </a:p>
        </p:txBody>
      </p:sp>
      <p:sp>
        <p:nvSpPr>
          <p:cNvPr id="8" name="Rectangle 7"/>
          <p:cNvSpPr/>
          <p:nvPr userDrawn="1"/>
        </p:nvSpPr>
        <p:spPr>
          <a:xfrm>
            <a:off x="1380602" y="5549489"/>
            <a:ext cx="1942135" cy="323165"/>
          </a:xfrm>
          <a:prstGeom prst="rect">
            <a:avLst/>
          </a:prstGeom>
        </p:spPr>
        <p:txBody>
          <a:bodyPr wrap="none">
            <a:spAutoFit/>
          </a:bodyPr>
          <a:lstStyle/>
          <a:p>
            <a:pPr marL="0" indent="0"/>
            <a:r>
              <a:rPr lang="en-US" sz="1500" b="0" dirty="0" smtClean="0">
                <a:solidFill>
                  <a:schemeClr val="bg1"/>
                </a:solidFill>
                <a:latin typeface="Arial" pitchFamily="34" charset="0"/>
                <a:cs typeface="Arial" pitchFamily="34" charset="0"/>
              </a:rPr>
              <a:t>www.capgemini.com</a:t>
            </a:r>
            <a:endParaRPr lang="en-US" sz="1500" dirty="0"/>
          </a:p>
        </p:txBody>
      </p:sp>
      <p:sp>
        <p:nvSpPr>
          <p:cNvPr id="9" name="Rectangle 8"/>
          <p:cNvSpPr/>
          <p:nvPr userDrawn="1">
            <p:custDataLst>
              <p:tags r:id="rId6"/>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 </a:t>
            </a: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7410" name="think-cell Slide" r:id="rId4" imgW="360" imgH="360" progId="">
              <p:embed/>
            </p:oleObj>
          </a:graphicData>
        </a:graphic>
      </p:graphicFrame>
      <p:sp>
        <p:nvSpPr>
          <p:cNvPr id="3" name="Rectangle 2"/>
          <p:cNvSpPr/>
          <p:nvPr userDrawn="1">
            <p:custDataLst>
              <p:tags r:id="rId2"/>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a:t>
            </a:r>
            <a:endParaRPr lang="en-US" sz="700" dirty="0">
              <a:solidFill>
                <a:schemeClr val="bg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75"/>
            <a:ext cx="6362700" cy="1800225"/>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Freeform 19"/>
          <p:cNvSpPr/>
          <p:nvPr userDrawn="1"/>
        </p:nvSpPr>
        <p:spPr>
          <a:xfrm>
            <a:off x="309562" y="1442188"/>
            <a:ext cx="8545512" cy="4354569"/>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837"/>
              <a:gd name="connsiteX1" fmla="*/ 8539481 w 8542655"/>
              <a:gd name="connsiteY1" fmla="*/ 102448 h 4345837"/>
              <a:gd name="connsiteX2" fmla="*/ 8455343 w 8542655"/>
              <a:gd name="connsiteY2" fmla="*/ 21487 h 4345837"/>
              <a:gd name="connsiteX3" fmla="*/ 103507 w 8542655"/>
              <a:gd name="connsiteY3" fmla="*/ 21487 h 4345837"/>
              <a:gd name="connsiteX4" fmla="*/ 6669 w 8542655"/>
              <a:gd name="connsiteY4" fmla="*/ 122291 h 4345837"/>
              <a:gd name="connsiteX5" fmla="*/ 6669 w 8542655"/>
              <a:gd name="connsiteY5" fmla="*/ 4234712 h 4345837"/>
              <a:gd name="connsiteX6" fmla="*/ 99538 w 8542655"/>
              <a:gd name="connsiteY6" fmla="*/ 4336312 h 4345837"/>
              <a:gd name="connsiteX7" fmla="*/ 6882131 w 8542655"/>
              <a:gd name="connsiteY7" fmla="*/ 4345837 h 4345837"/>
              <a:gd name="connsiteX0" fmla="*/ 8545512 w 8545512"/>
              <a:gd name="connsiteY0" fmla="*/ 881912 h 4354569"/>
              <a:gd name="connsiteX1" fmla="*/ 8542338 w 8545512"/>
              <a:gd name="connsiteY1" fmla="*/ 102448 h 4354569"/>
              <a:gd name="connsiteX2" fmla="*/ 8458200 w 8545512"/>
              <a:gd name="connsiteY2" fmla="*/ 21487 h 4354569"/>
              <a:gd name="connsiteX3" fmla="*/ 106364 w 8545512"/>
              <a:gd name="connsiteY3" fmla="*/ 21487 h 4354569"/>
              <a:gd name="connsiteX4" fmla="*/ 9526 w 8545512"/>
              <a:gd name="connsiteY4" fmla="*/ 122291 h 4354569"/>
              <a:gd name="connsiteX5" fmla="*/ 9526 w 8545512"/>
              <a:gd name="connsiteY5" fmla="*/ 4234712 h 4354569"/>
              <a:gd name="connsiteX6" fmla="*/ 97632 w 8545512"/>
              <a:gd name="connsiteY6" fmla="*/ 4345837 h 4354569"/>
              <a:gd name="connsiteX7" fmla="*/ 6884988 w 8545512"/>
              <a:gd name="connsiteY7" fmla="*/ 4345837 h 43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512" h="4354569">
                <a:moveTo>
                  <a:pt x="8545512" y="881912"/>
                </a:moveTo>
                <a:cubicBezTo>
                  <a:pt x="8544454" y="730041"/>
                  <a:pt x="8543396" y="254319"/>
                  <a:pt x="8542338" y="102448"/>
                </a:cubicBezTo>
                <a:cubicBezTo>
                  <a:pt x="8538264" y="11060"/>
                  <a:pt x="8489580" y="27942"/>
                  <a:pt x="8458200" y="21487"/>
                </a:cubicBezTo>
                <a:lnTo>
                  <a:pt x="106364" y="21487"/>
                </a:lnTo>
                <a:cubicBezTo>
                  <a:pt x="37784" y="27731"/>
                  <a:pt x="2857" y="0"/>
                  <a:pt x="9526" y="122291"/>
                </a:cubicBezTo>
                <a:lnTo>
                  <a:pt x="9526" y="4234712"/>
                </a:lnTo>
                <a:cubicBezTo>
                  <a:pt x="7144" y="4322025"/>
                  <a:pt x="0" y="4354569"/>
                  <a:pt x="97632" y="4345837"/>
                </a:cubicBezTo>
                <a:lnTo>
                  <a:pt x="6884988" y="4345837"/>
                </a:lnTo>
              </a:path>
            </a:pathLst>
          </a:custGeom>
          <a:ln w="19050">
            <a:solidFill>
              <a:srgbClr val="01829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1989" name="Freeform 5"/>
          <p:cNvSpPr>
            <a:spLocks/>
          </p:cNvSpPr>
          <p:nvPr userDrawn="1"/>
        </p:nvSpPr>
        <p:spPr bwMode="auto">
          <a:xfrm>
            <a:off x="8131175" y="4067175"/>
            <a:ext cx="723900" cy="1063625"/>
          </a:xfrm>
          <a:custGeom>
            <a:avLst/>
            <a:gdLst/>
            <a:ahLst/>
            <a:cxnLst>
              <a:cxn ang="0">
                <a:pos x="0" y="938"/>
              </a:cxn>
              <a:cxn ang="0">
                <a:pos x="402" y="651"/>
              </a:cxn>
              <a:cxn ang="0">
                <a:pos x="639" y="0"/>
              </a:cxn>
            </a:cxnLst>
            <a:rect l="0" t="0" r="r" b="b"/>
            <a:pathLst>
              <a:path w="639" h="938">
                <a:moveTo>
                  <a:pt x="0" y="938"/>
                </a:moveTo>
                <a:cubicBezTo>
                  <a:pt x="168" y="882"/>
                  <a:pt x="322" y="747"/>
                  <a:pt x="402" y="651"/>
                </a:cubicBezTo>
                <a:cubicBezTo>
                  <a:pt x="550" y="475"/>
                  <a:pt x="639" y="248"/>
                  <a:pt x="63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0" name="Freeform 6"/>
          <p:cNvSpPr>
            <a:spLocks/>
          </p:cNvSpPr>
          <p:nvPr userDrawn="1"/>
        </p:nvSpPr>
        <p:spPr bwMode="auto">
          <a:xfrm>
            <a:off x="8582025" y="3327400"/>
            <a:ext cx="273050" cy="739775"/>
          </a:xfrm>
          <a:custGeom>
            <a:avLst/>
            <a:gdLst/>
            <a:ahLst/>
            <a:cxnLst>
              <a:cxn ang="0">
                <a:pos x="240" y="654"/>
              </a:cxn>
              <a:cxn ang="0">
                <a:pos x="0" y="0"/>
              </a:cxn>
            </a:cxnLst>
            <a:rect l="0" t="0" r="r" b="b"/>
            <a:pathLst>
              <a:path w="240" h="654">
                <a:moveTo>
                  <a:pt x="240" y="654"/>
                </a:moveTo>
                <a:cubicBezTo>
                  <a:pt x="240" y="405"/>
                  <a:pt x="150" y="17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1" name="Freeform 7"/>
          <p:cNvSpPr>
            <a:spLocks/>
          </p:cNvSpPr>
          <p:nvPr userDrawn="1"/>
        </p:nvSpPr>
        <p:spPr bwMode="auto">
          <a:xfrm>
            <a:off x="6557962" y="3330575"/>
            <a:ext cx="268287" cy="736600"/>
          </a:xfrm>
          <a:custGeom>
            <a:avLst/>
            <a:gdLst/>
            <a:ahLst/>
            <a:cxnLst>
              <a:cxn ang="0">
                <a:pos x="237" y="0"/>
              </a:cxn>
              <a:cxn ang="0">
                <a:pos x="0" y="651"/>
              </a:cxn>
            </a:cxnLst>
            <a:rect l="0" t="0" r="r" b="b"/>
            <a:pathLst>
              <a:path w="237" h="651">
                <a:moveTo>
                  <a:pt x="237" y="0"/>
                </a:moveTo>
                <a:cubicBezTo>
                  <a:pt x="89" y="176"/>
                  <a:pt x="0" y="403"/>
                  <a:pt x="0" y="65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2" name="Freeform 8"/>
          <p:cNvSpPr>
            <a:spLocks/>
          </p:cNvSpPr>
          <p:nvPr userDrawn="1"/>
        </p:nvSpPr>
        <p:spPr bwMode="auto">
          <a:xfrm>
            <a:off x="6557962" y="4067175"/>
            <a:ext cx="696912" cy="1058862"/>
          </a:xfrm>
          <a:custGeom>
            <a:avLst/>
            <a:gdLst/>
            <a:ahLst/>
            <a:cxnLst>
              <a:cxn ang="0">
                <a:pos x="616" y="933"/>
              </a:cxn>
              <a:cxn ang="0">
                <a:pos x="0" y="0"/>
              </a:cxn>
            </a:cxnLst>
            <a:rect l="0" t="0" r="r" b="b"/>
            <a:pathLst>
              <a:path w="616" h="933">
                <a:moveTo>
                  <a:pt x="616" y="933"/>
                </a:moveTo>
                <a:cubicBezTo>
                  <a:pt x="254" y="778"/>
                  <a:pt x="0" y="419"/>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3" name="Freeform 9"/>
          <p:cNvSpPr>
            <a:spLocks/>
          </p:cNvSpPr>
          <p:nvPr userDrawn="1"/>
        </p:nvSpPr>
        <p:spPr bwMode="auto">
          <a:xfrm>
            <a:off x="7705725" y="2919413"/>
            <a:ext cx="876300" cy="407987"/>
          </a:xfrm>
          <a:custGeom>
            <a:avLst/>
            <a:gdLst/>
            <a:ahLst/>
            <a:cxnLst>
              <a:cxn ang="0">
                <a:pos x="0" y="0"/>
              </a:cxn>
              <a:cxn ang="0">
                <a:pos x="774" y="360"/>
              </a:cxn>
            </a:cxnLst>
            <a:rect l="0" t="0" r="r" b="b"/>
            <a:pathLst>
              <a:path w="774" h="360">
                <a:moveTo>
                  <a:pt x="0" y="0"/>
                </a:moveTo>
                <a:cubicBezTo>
                  <a:pt x="311" y="0"/>
                  <a:pt x="588" y="140"/>
                  <a:pt x="774" y="36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4" name="Freeform 10"/>
          <p:cNvSpPr>
            <a:spLocks/>
          </p:cNvSpPr>
          <p:nvPr userDrawn="1"/>
        </p:nvSpPr>
        <p:spPr bwMode="auto">
          <a:xfrm>
            <a:off x="6826250" y="2919413"/>
            <a:ext cx="879475" cy="411162"/>
          </a:xfrm>
          <a:custGeom>
            <a:avLst/>
            <a:gdLst/>
            <a:ahLst/>
            <a:cxnLst>
              <a:cxn ang="0">
                <a:pos x="777" y="0"/>
              </a:cxn>
              <a:cxn ang="0">
                <a:pos x="0" y="363"/>
              </a:cxn>
            </a:cxnLst>
            <a:rect l="0" t="0" r="r" b="b"/>
            <a:pathLst>
              <a:path w="777" h="363">
                <a:moveTo>
                  <a:pt x="777" y="0"/>
                </a:moveTo>
                <a:cubicBezTo>
                  <a:pt x="465" y="0"/>
                  <a:pt x="186" y="141"/>
                  <a:pt x="0" y="36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5" name="Freeform 11"/>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6" name="Freeform 12"/>
          <p:cNvSpPr>
            <a:spLocks/>
          </p:cNvSpPr>
          <p:nvPr userDrawn="1"/>
        </p:nvSpPr>
        <p:spPr bwMode="auto">
          <a:xfrm>
            <a:off x="6826250" y="3330575"/>
            <a:ext cx="350837" cy="134937"/>
          </a:xfrm>
          <a:custGeom>
            <a:avLst/>
            <a:gdLst/>
            <a:ahLst/>
            <a:cxnLst>
              <a:cxn ang="0">
                <a:pos x="0" y="0"/>
              </a:cxn>
              <a:cxn ang="0">
                <a:pos x="310" y="120"/>
              </a:cxn>
            </a:cxnLst>
            <a:rect l="0" t="0" r="r" b="b"/>
            <a:pathLst>
              <a:path w="310" h="120">
                <a:moveTo>
                  <a:pt x="0" y="0"/>
                </a:moveTo>
                <a:cubicBezTo>
                  <a:pt x="86" y="49"/>
                  <a:pt x="191" y="90"/>
                  <a:pt x="310" y="12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7" name="Freeform 13"/>
          <p:cNvSpPr>
            <a:spLocks/>
          </p:cNvSpPr>
          <p:nvPr userDrawn="1"/>
        </p:nvSpPr>
        <p:spPr bwMode="auto">
          <a:xfrm>
            <a:off x="7705725" y="3463925"/>
            <a:ext cx="528637" cy="65087"/>
          </a:xfrm>
          <a:custGeom>
            <a:avLst/>
            <a:gdLst/>
            <a:ahLst/>
            <a:cxnLst>
              <a:cxn ang="0">
                <a:pos x="466" y="0"/>
              </a:cxn>
              <a:cxn ang="0">
                <a:pos x="0" y="57"/>
              </a:cxn>
            </a:cxnLst>
            <a:rect l="0" t="0" r="r" b="b"/>
            <a:pathLst>
              <a:path w="466" h="57">
                <a:moveTo>
                  <a:pt x="466" y="0"/>
                </a:moveTo>
                <a:cubicBezTo>
                  <a:pt x="327" y="36"/>
                  <a:pt x="168" y="56"/>
                  <a:pt x="0" y="57"/>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8" name="Freeform 14"/>
          <p:cNvSpPr>
            <a:spLocks/>
          </p:cNvSpPr>
          <p:nvPr userDrawn="1"/>
        </p:nvSpPr>
        <p:spPr bwMode="auto">
          <a:xfrm>
            <a:off x="8234362" y="3327400"/>
            <a:ext cx="347662" cy="136525"/>
          </a:xfrm>
          <a:custGeom>
            <a:avLst/>
            <a:gdLst/>
            <a:ahLst/>
            <a:cxnLst>
              <a:cxn ang="0">
                <a:pos x="0" y="121"/>
              </a:cxn>
              <a:cxn ang="0">
                <a:pos x="308" y="0"/>
              </a:cxn>
            </a:cxnLst>
            <a:rect l="0" t="0" r="r" b="b"/>
            <a:pathLst>
              <a:path w="308" h="121">
                <a:moveTo>
                  <a:pt x="0" y="121"/>
                </a:moveTo>
                <a:cubicBezTo>
                  <a:pt x="119" y="91"/>
                  <a:pt x="223" y="50"/>
                  <a:pt x="308"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9" name="Freeform 15"/>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0" name="Freeform 16"/>
          <p:cNvSpPr>
            <a:spLocks/>
          </p:cNvSpPr>
          <p:nvPr userDrawn="1"/>
        </p:nvSpPr>
        <p:spPr bwMode="auto">
          <a:xfrm>
            <a:off x="7177087" y="3465513"/>
            <a:ext cx="528637" cy="63500"/>
          </a:xfrm>
          <a:custGeom>
            <a:avLst/>
            <a:gdLst/>
            <a:ahLst/>
            <a:cxnLst>
              <a:cxn ang="0">
                <a:pos x="467" y="55"/>
              </a:cxn>
              <a:cxn ang="0">
                <a:pos x="463" y="55"/>
              </a:cxn>
              <a:cxn ang="0">
                <a:pos x="0" y="0"/>
              </a:cxn>
            </a:cxnLst>
            <a:rect l="0" t="0" r="r" b="b"/>
            <a:pathLst>
              <a:path w="467" h="55">
                <a:moveTo>
                  <a:pt x="467" y="55"/>
                </a:moveTo>
                <a:cubicBezTo>
                  <a:pt x="463" y="55"/>
                  <a:pt x="463" y="55"/>
                  <a:pt x="463" y="55"/>
                </a:cubicBezTo>
                <a:cubicBezTo>
                  <a:pt x="296" y="55"/>
                  <a:pt x="139" y="3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1" name="Freeform 17"/>
          <p:cNvSpPr>
            <a:spLocks/>
          </p:cNvSpPr>
          <p:nvPr userDrawn="1"/>
        </p:nvSpPr>
        <p:spPr bwMode="auto">
          <a:xfrm>
            <a:off x="6826250" y="4667250"/>
            <a:ext cx="349250" cy="138112"/>
          </a:xfrm>
          <a:custGeom>
            <a:avLst/>
            <a:gdLst/>
            <a:ahLst/>
            <a:cxnLst>
              <a:cxn ang="0">
                <a:pos x="309" y="0"/>
              </a:cxn>
              <a:cxn ang="0">
                <a:pos x="0" y="122"/>
              </a:cxn>
            </a:cxnLst>
            <a:rect l="0" t="0" r="r" b="b"/>
            <a:pathLst>
              <a:path w="309" h="122">
                <a:moveTo>
                  <a:pt x="309" y="0"/>
                </a:moveTo>
                <a:cubicBezTo>
                  <a:pt x="190" y="30"/>
                  <a:pt x="85" y="72"/>
                  <a:pt x="0" y="12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2" name="Freeform 18"/>
          <p:cNvSpPr>
            <a:spLocks/>
          </p:cNvSpPr>
          <p:nvPr userDrawn="1"/>
        </p:nvSpPr>
        <p:spPr bwMode="auto">
          <a:xfrm>
            <a:off x="7175500" y="4622800"/>
            <a:ext cx="238125" cy="44450"/>
          </a:xfrm>
          <a:custGeom>
            <a:avLst/>
            <a:gdLst/>
            <a:ahLst/>
            <a:cxnLst>
              <a:cxn ang="0">
                <a:pos x="0" y="40"/>
              </a:cxn>
              <a:cxn ang="0">
                <a:pos x="210" y="0"/>
              </a:cxn>
            </a:cxnLst>
            <a:rect l="0" t="0" r="r" b="b"/>
            <a:pathLst>
              <a:path w="210" h="40">
                <a:moveTo>
                  <a:pt x="0" y="40"/>
                </a:moveTo>
                <a:cubicBezTo>
                  <a:pt x="66" y="23"/>
                  <a:pt x="137" y="10"/>
                  <a:pt x="21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3" name="Freeform 19"/>
          <p:cNvSpPr>
            <a:spLocks/>
          </p:cNvSpPr>
          <p:nvPr userDrawn="1"/>
        </p:nvSpPr>
        <p:spPr bwMode="auto">
          <a:xfrm>
            <a:off x="7966075" y="4618038"/>
            <a:ext cx="269875" cy="49212"/>
          </a:xfrm>
          <a:custGeom>
            <a:avLst/>
            <a:gdLst/>
            <a:ahLst/>
            <a:cxnLst>
              <a:cxn ang="0">
                <a:pos x="0" y="0"/>
              </a:cxn>
              <a:cxn ang="0">
                <a:pos x="238" y="43"/>
              </a:cxn>
            </a:cxnLst>
            <a:rect l="0" t="0" r="r" b="b"/>
            <a:pathLst>
              <a:path w="238" h="43">
                <a:moveTo>
                  <a:pt x="0" y="0"/>
                </a:moveTo>
                <a:cubicBezTo>
                  <a:pt x="84" y="9"/>
                  <a:pt x="164" y="24"/>
                  <a:pt x="238" y="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4" name="Freeform 20"/>
          <p:cNvSpPr>
            <a:spLocks/>
          </p:cNvSpPr>
          <p:nvPr userDrawn="1"/>
        </p:nvSpPr>
        <p:spPr bwMode="auto">
          <a:xfrm>
            <a:off x="8235950" y="4667250"/>
            <a:ext cx="346075" cy="134937"/>
          </a:xfrm>
          <a:custGeom>
            <a:avLst/>
            <a:gdLst/>
            <a:ahLst/>
            <a:cxnLst>
              <a:cxn ang="0">
                <a:pos x="0" y="0"/>
              </a:cxn>
              <a:cxn ang="0">
                <a:pos x="306" y="119"/>
              </a:cxn>
            </a:cxnLst>
            <a:rect l="0" t="0" r="r" b="b"/>
            <a:pathLst>
              <a:path w="306" h="119">
                <a:moveTo>
                  <a:pt x="0" y="0"/>
                </a:moveTo>
                <a:cubicBezTo>
                  <a:pt x="117" y="30"/>
                  <a:pt x="221" y="70"/>
                  <a:pt x="306" y="119"/>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5" name="Freeform 21"/>
          <p:cNvSpPr>
            <a:spLocks/>
          </p:cNvSpPr>
          <p:nvPr userDrawn="1"/>
        </p:nvSpPr>
        <p:spPr bwMode="auto">
          <a:xfrm>
            <a:off x="7175500" y="4667250"/>
            <a:ext cx="171450" cy="339725"/>
          </a:xfrm>
          <a:custGeom>
            <a:avLst/>
            <a:gdLst/>
            <a:ahLst/>
            <a:cxnLst>
              <a:cxn ang="0">
                <a:pos x="151" y="299"/>
              </a:cxn>
              <a:cxn ang="0">
                <a:pos x="0" y="0"/>
              </a:cxn>
            </a:cxnLst>
            <a:rect l="0" t="0" r="r" b="b"/>
            <a:pathLst>
              <a:path w="151" h="299">
                <a:moveTo>
                  <a:pt x="151" y="299"/>
                </a:moveTo>
                <a:cubicBezTo>
                  <a:pt x="91" y="219"/>
                  <a:pt x="39" y="118"/>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6" name="Freeform 22"/>
          <p:cNvSpPr>
            <a:spLocks/>
          </p:cNvSpPr>
          <p:nvPr userDrawn="1"/>
        </p:nvSpPr>
        <p:spPr bwMode="auto">
          <a:xfrm>
            <a:off x="7085012" y="3465513"/>
            <a:ext cx="92075" cy="601662"/>
          </a:xfrm>
          <a:custGeom>
            <a:avLst/>
            <a:gdLst/>
            <a:ahLst/>
            <a:cxnLst>
              <a:cxn ang="0">
                <a:pos x="82" y="0"/>
              </a:cxn>
              <a:cxn ang="0">
                <a:pos x="0" y="531"/>
              </a:cxn>
            </a:cxnLst>
            <a:rect l="0" t="0" r="r" b="b"/>
            <a:pathLst>
              <a:path w="82" h="531">
                <a:moveTo>
                  <a:pt x="82" y="0"/>
                </a:moveTo>
                <a:cubicBezTo>
                  <a:pt x="30" y="154"/>
                  <a:pt x="0" y="336"/>
                  <a:pt x="0" y="53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7" name="Freeform 23"/>
          <p:cNvSpPr>
            <a:spLocks/>
          </p:cNvSpPr>
          <p:nvPr userDrawn="1"/>
        </p:nvSpPr>
        <p:spPr bwMode="auto">
          <a:xfrm>
            <a:off x="8050212" y="4667250"/>
            <a:ext cx="185737" cy="357187"/>
          </a:xfrm>
          <a:custGeom>
            <a:avLst/>
            <a:gdLst/>
            <a:ahLst/>
            <a:cxnLst>
              <a:cxn ang="0">
                <a:pos x="164" y="0"/>
              </a:cxn>
              <a:cxn ang="0">
                <a:pos x="0" y="315"/>
              </a:cxn>
            </a:cxnLst>
            <a:rect l="0" t="0" r="r" b="b"/>
            <a:pathLst>
              <a:path w="164" h="315">
                <a:moveTo>
                  <a:pt x="164" y="0"/>
                </a:moveTo>
                <a:cubicBezTo>
                  <a:pt x="122" y="125"/>
                  <a:pt x="66" y="233"/>
                  <a:pt x="0" y="315"/>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8" name="Freeform 24"/>
          <p:cNvSpPr>
            <a:spLocks/>
          </p:cNvSpPr>
          <p:nvPr userDrawn="1"/>
        </p:nvSpPr>
        <p:spPr bwMode="auto">
          <a:xfrm>
            <a:off x="7177087" y="2919413"/>
            <a:ext cx="528637" cy="546100"/>
          </a:xfrm>
          <a:custGeom>
            <a:avLst/>
            <a:gdLst/>
            <a:ahLst/>
            <a:cxnLst>
              <a:cxn ang="0">
                <a:pos x="467" y="0"/>
              </a:cxn>
              <a:cxn ang="0">
                <a:pos x="0" y="483"/>
              </a:cxn>
            </a:cxnLst>
            <a:rect l="0" t="0" r="r" b="b"/>
            <a:pathLst>
              <a:path w="467" h="483">
                <a:moveTo>
                  <a:pt x="467" y="0"/>
                </a:moveTo>
                <a:cubicBezTo>
                  <a:pt x="269" y="0"/>
                  <a:pt x="96" y="193"/>
                  <a:pt x="0" y="48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9" name="Freeform 25"/>
          <p:cNvSpPr>
            <a:spLocks/>
          </p:cNvSpPr>
          <p:nvPr userDrawn="1"/>
        </p:nvSpPr>
        <p:spPr bwMode="auto">
          <a:xfrm>
            <a:off x="7705725" y="2919413"/>
            <a:ext cx="528637" cy="544512"/>
          </a:xfrm>
          <a:custGeom>
            <a:avLst/>
            <a:gdLst/>
            <a:ahLst/>
            <a:cxnLst>
              <a:cxn ang="0">
                <a:pos x="0" y="0"/>
              </a:cxn>
              <a:cxn ang="0">
                <a:pos x="466" y="481"/>
              </a:cxn>
            </a:cxnLst>
            <a:rect l="0" t="0" r="r" b="b"/>
            <a:pathLst>
              <a:path w="466" h="481">
                <a:moveTo>
                  <a:pt x="0" y="0"/>
                </a:moveTo>
                <a:cubicBezTo>
                  <a:pt x="197" y="0"/>
                  <a:pt x="370" y="193"/>
                  <a:pt x="466" y="48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0" name="Freeform 26"/>
          <p:cNvSpPr>
            <a:spLocks/>
          </p:cNvSpPr>
          <p:nvPr userDrawn="1"/>
        </p:nvSpPr>
        <p:spPr bwMode="auto">
          <a:xfrm>
            <a:off x="8235950" y="4067175"/>
            <a:ext cx="90487" cy="600075"/>
          </a:xfrm>
          <a:custGeom>
            <a:avLst/>
            <a:gdLst/>
            <a:ahLst/>
            <a:cxnLst>
              <a:cxn ang="0">
                <a:pos x="0" y="529"/>
              </a:cxn>
              <a:cxn ang="0">
                <a:pos x="80" y="0"/>
              </a:cxn>
            </a:cxnLst>
            <a:rect l="0" t="0" r="r" b="b"/>
            <a:pathLst>
              <a:path w="80" h="529">
                <a:moveTo>
                  <a:pt x="0" y="529"/>
                </a:moveTo>
                <a:cubicBezTo>
                  <a:pt x="51" y="375"/>
                  <a:pt x="80" y="194"/>
                  <a:pt x="8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1" name="Freeform 27"/>
          <p:cNvSpPr>
            <a:spLocks/>
          </p:cNvSpPr>
          <p:nvPr userDrawn="1"/>
        </p:nvSpPr>
        <p:spPr bwMode="auto">
          <a:xfrm>
            <a:off x="8234362" y="3463925"/>
            <a:ext cx="92075" cy="603250"/>
          </a:xfrm>
          <a:custGeom>
            <a:avLst/>
            <a:gdLst/>
            <a:ahLst/>
            <a:cxnLst>
              <a:cxn ang="0">
                <a:pos x="0" y="0"/>
              </a:cxn>
              <a:cxn ang="0">
                <a:pos x="82" y="533"/>
              </a:cxn>
            </a:cxnLst>
            <a:rect l="0" t="0" r="r" b="b"/>
            <a:pathLst>
              <a:path w="82" h="533">
                <a:moveTo>
                  <a:pt x="0" y="0"/>
                </a:moveTo>
                <a:cubicBezTo>
                  <a:pt x="52" y="155"/>
                  <a:pt x="82" y="337"/>
                  <a:pt x="82" y="53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2" name="Freeform 28"/>
          <p:cNvSpPr>
            <a:spLocks/>
          </p:cNvSpPr>
          <p:nvPr userDrawn="1"/>
        </p:nvSpPr>
        <p:spPr bwMode="auto">
          <a:xfrm>
            <a:off x="7085012" y="4067175"/>
            <a:ext cx="90487" cy="600075"/>
          </a:xfrm>
          <a:custGeom>
            <a:avLst/>
            <a:gdLst/>
            <a:ahLst/>
            <a:cxnLst>
              <a:cxn ang="0">
                <a:pos x="80" y="529"/>
              </a:cxn>
              <a:cxn ang="0">
                <a:pos x="0" y="0"/>
              </a:cxn>
            </a:cxnLst>
            <a:rect l="0" t="0" r="r" b="b"/>
            <a:pathLst>
              <a:path w="80" h="529">
                <a:moveTo>
                  <a:pt x="80" y="529"/>
                </a:moveTo>
                <a:cubicBezTo>
                  <a:pt x="29" y="375"/>
                  <a:pt x="0" y="19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3" name="Line 29"/>
          <p:cNvSpPr>
            <a:spLocks noChangeShapeType="1"/>
          </p:cNvSpPr>
          <p:nvPr userDrawn="1"/>
        </p:nvSpPr>
        <p:spPr bwMode="auto">
          <a:xfrm>
            <a:off x="6557962" y="4067175"/>
            <a:ext cx="527050"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4" name="Line 30"/>
          <p:cNvSpPr>
            <a:spLocks noChangeShapeType="1"/>
          </p:cNvSpPr>
          <p:nvPr userDrawn="1"/>
        </p:nvSpPr>
        <p:spPr bwMode="auto">
          <a:xfrm>
            <a:off x="7959725" y="4067175"/>
            <a:ext cx="366712"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5" name="Line 31"/>
          <p:cNvSpPr>
            <a:spLocks noChangeShapeType="1"/>
          </p:cNvSpPr>
          <p:nvPr userDrawn="1"/>
        </p:nvSpPr>
        <p:spPr bwMode="auto">
          <a:xfrm flipH="1">
            <a:off x="8326437" y="4067175"/>
            <a:ext cx="528637"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6" name="Line 32"/>
          <p:cNvSpPr>
            <a:spLocks noChangeShapeType="1"/>
          </p:cNvSpPr>
          <p:nvPr userDrawn="1"/>
        </p:nvSpPr>
        <p:spPr bwMode="auto">
          <a:xfrm>
            <a:off x="7085012" y="4067175"/>
            <a:ext cx="390525"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7" name="Line 33"/>
          <p:cNvSpPr>
            <a:spLocks noChangeShapeType="1"/>
          </p:cNvSpPr>
          <p:nvPr userDrawn="1"/>
        </p:nvSpPr>
        <p:spPr bwMode="auto">
          <a:xfrm>
            <a:off x="7705725" y="3529013"/>
            <a:ext cx="1587" cy="428625"/>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8" name="Line 34"/>
          <p:cNvSpPr>
            <a:spLocks noChangeShapeType="1"/>
          </p:cNvSpPr>
          <p:nvPr userDrawn="1"/>
        </p:nvSpPr>
        <p:spPr bwMode="auto">
          <a:xfrm>
            <a:off x="7705725" y="2919413"/>
            <a:ext cx="1587" cy="609600"/>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3" name="Freeform 39"/>
          <p:cNvSpPr>
            <a:spLocks/>
          </p:cNvSpPr>
          <p:nvPr userDrawn="1"/>
        </p:nvSpPr>
        <p:spPr bwMode="auto">
          <a:xfrm>
            <a:off x="8043862" y="5018088"/>
            <a:ext cx="6350" cy="6350"/>
          </a:xfrm>
          <a:custGeom>
            <a:avLst/>
            <a:gdLst/>
            <a:ahLst/>
            <a:cxnLst>
              <a:cxn ang="0">
                <a:pos x="0" y="0"/>
              </a:cxn>
              <a:cxn ang="0">
                <a:pos x="6" y="6"/>
              </a:cxn>
            </a:cxnLst>
            <a:rect l="0" t="0" r="r" b="b"/>
            <a:pathLst>
              <a:path w="6" h="6">
                <a:moveTo>
                  <a:pt x="0" y="0"/>
                </a:moveTo>
                <a:cubicBezTo>
                  <a:pt x="2" y="2"/>
                  <a:pt x="4" y="4"/>
                  <a:pt x="6" y="6"/>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nvGrpSpPr>
          <p:cNvPr id="74" name="Group 73"/>
          <p:cNvGrpSpPr/>
          <p:nvPr userDrawn="1"/>
        </p:nvGrpSpPr>
        <p:grpSpPr>
          <a:xfrm>
            <a:off x="7048500" y="3957638"/>
            <a:ext cx="1295400" cy="2044699"/>
            <a:chOff x="7048500" y="3957638"/>
            <a:chExt cx="1295400" cy="2044699"/>
          </a:xfrm>
        </p:grpSpPr>
        <p:sp>
          <p:nvSpPr>
            <p:cNvPr id="42019" name="Freeform 35"/>
            <p:cNvSpPr>
              <a:spLocks/>
            </p:cNvSpPr>
            <p:nvPr userDrawn="1"/>
          </p:nvSpPr>
          <p:spPr bwMode="auto">
            <a:xfrm>
              <a:off x="7408862" y="4343400"/>
              <a:ext cx="63500" cy="193675"/>
            </a:xfrm>
            <a:custGeom>
              <a:avLst/>
              <a:gdLst/>
              <a:ahLst/>
              <a:cxnLst>
                <a:cxn ang="0">
                  <a:pos x="56" y="0"/>
                </a:cxn>
                <a:cxn ang="0">
                  <a:pos x="0" y="171"/>
                </a:cxn>
              </a:cxnLst>
              <a:rect l="0" t="0" r="r" b="b"/>
              <a:pathLst>
                <a:path w="56" h="171">
                  <a:moveTo>
                    <a:pt x="56" y="0"/>
                  </a:moveTo>
                  <a:cubicBezTo>
                    <a:pt x="25" y="46"/>
                    <a:pt x="5" y="104"/>
                    <a:pt x="0" y="17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0" name="Freeform 36"/>
            <p:cNvSpPr>
              <a:spLocks/>
            </p:cNvSpPr>
            <p:nvPr userDrawn="1"/>
          </p:nvSpPr>
          <p:spPr bwMode="auto">
            <a:xfrm>
              <a:off x="7254875" y="5006975"/>
              <a:ext cx="92075" cy="119062"/>
            </a:xfrm>
            <a:custGeom>
              <a:avLst/>
              <a:gdLst/>
              <a:ahLst/>
              <a:cxnLst>
                <a:cxn ang="0">
                  <a:pos x="0" y="105"/>
                </a:cxn>
                <a:cxn ang="0">
                  <a:pos x="81" y="0"/>
                </a:cxn>
              </a:cxnLst>
              <a:rect l="0" t="0" r="r" b="b"/>
              <a:pathLst>
                <a:path w="81" h="105">
                  <a:moveTo>
                    <a:pt x="0" y="105"/>
                  </a:moveTo>
                  <a:cubicBezTo>
                    <a:pt x="23" y="66"/>
                    <a:pt x="50" y="30"/>
                    <a:pt x="8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1" name="Freeform 37"/>
            <p:cNvSpPr>
              <a:spLocks/>
            </p:cNvSpPr>
            <p:nvPr userDrawn="1"/>
          </p:nvSpPr>
          <p:spPr bwMode="auto">
            <a:xfrm>
              <a:off x="7408862" y="4537075"/>
              <a:ext cx="4762" cy="85725"/>
            </a:xfrm>
            <a:custGeom>
              <a:avLst/>
              <a:gdLst/>
              <a:ahLst/>
              <a:cxnLst>
                <a:cxn ang="0">
                  <a:pos x="5" y="75"/>
                </a:cxn>
                <a:cxn ang="0">
                  <a:pos x="0" y="27"/>
                </a:cxn>
                <a:cxn ang="0">
                  <a:pos x="1" y="0"/>
                </a:cxn>
              </a:cxnLst>
              <a:rect l="0" t="0" r="r" b="b"/>
              <a:pathLst>
                <a:path w="5" h="75">
                  <a:moveTo>
                    <a:pt x="5" y="75"/>
                  </a:moveTo>
                  <a:cubicBezTo>
                    <a:pt x="2" y="59"/>
                    <a:pt x="0" y="43"/>
                    <a:pt x="0" y="27"/>
                  </a:cubicBezTo>
                  <a:cubicBezTo>
                    <a:pt x="0" y="18"/>
                    <a:pt x="1" y="9"/>
                    <a:pt x="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2" name="Freeform 38"/>
            <p:cNvSpPr>
              <a:spLocks/>
            </p:cNvSpPr>
            <p:nvPr userDrawn="1"/>
          </p:nvSpPr>
          <p:spPr bwMode="auto">
            <a:xfrm>
              <a:off x="7213600" y="5126038"/>
              <a:ext cx="41275" cy="82550"/>
            </a:xfrm>
            <a:custGeom>
              <a:avLst/>
              <a:gdLst/>
              <a:ahLst/>
              <a:cxnLst>
                <a:cxn ang="0">
                  <a:pos x="37" y="0"/>
                </a:cxn>
                <a:cxn ang="0">
                  <a:pos x="0" y="73"/>
                </a:cxn>
              </a:cxnLst>
              <a:rect l="0" t="0" r="r" b="b"/>
              <a:pathLst>
                <a:path w="37" h="73">
                  <a:moveTo>
                    <a:pt x="37" y="0"/>
                  </a:moveTo>
                  <a:cubicBezTo>
                    <a:pt x="24" y="23"/>
                    <a:pt x="11" y="48"/>
                    <a:pt x="0" y="7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4" name="Freeform 40"/>
            <p:cNvSpPr>
              <a:spLocks/>
            </p:cNvSpPr>
            <p:nvPr userDrawn="1"/>
          </p:nvSpPr>
          <p:spPr bwMode="auto">
            <a:xfrm>
              <a:off x="8050212" y="5024438"/>
              <a:ext cx="117475" cy="188912"/>
            </a:xfrm>
            <a:custGeom>
              <a:avLst/>
              <a:gdLst/>
              <a:ahLst/>
              <a:cxnLst>
                <a:cxn ang="0">
                  <a:pos x="104" y="167"/>
                </a:cxn>
                <a:cxn ang="0">
                  <a:pos x="0" y="0"/>
                </a:cxn>
              </a:cxnLst>
              <a:rect l="0" t="0" r="r" b="b"/>
              <a:pathLst>
                <a:path w="104" h="167">
                  <a:moveTo>
                    <a:pt x="104" y="167"/>
                  </a:moveTo>
                  <a:cubicBezTo>
                    <a:pt x="77" y="103"/>
                    <a:pt x="43" y="4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5" name="Freeform 41"/>
            <p:cNvSpPr>
              <a:spLocks/>
            </p:cNvSpPr>
            <p:nvPr userDrawn="1"/>
          </p:nvSpPr>
          <p:spPr bwMode="auto">
            <a:xfrm>
              <a:off x="7905750" y="4340225"/>
              <a:ext cx="28575" cy="50800"/>
            </a:xfrm>
            <a:custGeom>
              <a:avLst/>
              <a:gdLst/>
              <a:ahLst/>
              <a:cxnLst>
                <a:cxn ang="0">
                  <a:pos x="26" y="45"/>
                </a:cxn>
                <a:cxn ang="0">
                  <a:pos x="0" y="0"/>
                </a:cxn>
              </a:cxnLst>
              <a:rect l="0" t="0" r="r" b="b"/>
              <a:pathLst>
                <a:path w="26" h="45">
                  <a:moveTo>
                    <a:pt x="26" y="45"/>
                  </a:moveTo>
                  <a:cubicBezTo>
                    <a:pt x="18" y="29"/>
                    <a:pt x="10" y="1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6" name="Freeform 42"/>
            <p:cNvSpPr>
              <a:spLocks/>
            </p:cNvSpPr>
            <p:nvPr userDrawn="1"/>
          </p:nvSpPr>
          <p:spPr bwMode="auto">
            <a:xfrm>
              <a:off x="7934325" y="4391025"/>
              <a:ext cx="38100" cy="227012"/>
            </a:xfrm>
            <a:custGeom>
              <a:avLst/>
              <a:gdLst/>
              <a:ahLst/>
              <a:cxnLst>
                <a:cxn ang="0">
                  <a:pos x="28" y="201"/>
                </a:cxn>
                <a:cxn ang="0">
                  <a:pos x="33" y="156"/>
                </a:cxn>
                <a:cxn ang="0">
                  <a:pos x="0" y="0"/>
                </a:cxn>
              </a:cxnLst>
              <a:rect l="0" t="0" r="r" b="b"/>
              <a:pathLst>
                <a:path w="33" h="201">
                  <a:moveTo>
                    <a:pt x="28" y="201"/>
                  </a:moveTo>
                  <a:cubicBezTo>
                    <a:pt x="31" y="186"/>
                    <a:pt x="33" y="171"/>
                    <a:pt x="33" y="156"/>
                  </a:cubicBezTo>
                  <a:cubicBezTo>
                    <a:pt x="33" y="97"/>
                    <a:pt x="21" y="4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7" name="Freeform 43"/>
            <p:cNvSpPr>
              <a:spLocks/>
            </p:cNvSpPr>
            <p:nvPr userDrawn="1"/>
          </p:nvSpPr>
          <p:spPr bwMode="auto">
            <a:xfrm>
              <a:off x="7346950" y="4622800"/>
              <a:ext cx="215900" cy="384175"/>
            </a:xfrm>
            <a:custGeom>
              <a:avLst/>
              <a:gdLst/>
              <a:ahLst/>
              <a:cxnLst>
                <a:cxn ang="0">
                  <a:pos x="0" y="339"/>
                </a:cxn>
                <a:cxn ang="0">
                  <a:pos x="190" y="228"/>
                </a:cxn>
                <a:cxn ang="0">
                  <a:pos x="59" y="0"/>
                </a:cxn>
              </a:cxnLst>
              <a:rect l="0" t="0" r="r" b="b"/>
              <a:pathLst>
                <a:path w="190" h="339">
                  <a:moveTo>
                    <a:pt x="0" y="339"/>
                  </a:moveTo>
                  <a:cubicBezTo>
                    <a:pt x="52" y="288"/>
                    <a:pt x="114" y="250"/>
                    <a:pt x="190" y="228"/>
                  </a:cubicBezTo>
                  <a:cubicBezTo>
                    <a:pt x="140" y="178"/>
                    <a:pt x="77" y="90"/>
                    <a:pt x="5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8" name="Freeform 44"/>
            <p:cNvSpPr>
              <a:spLocks/>
            </p:cNvSpPr>
            <p:nvPr userDrawn="1"/>
          </p:nvSpPr>
          <p:spPr bwMode="auto">
            <a:xfrm>
              <a:off x="7818437" y="4618038"/>
              <a:ext cx="225425" cy="400050"/>
            </a:xfrm>
            <a:custGeom>
              <a:avLst/>
              <a:gdLst/>
              <a:ahLst/>
              <a:cxnLst>
                <a:cxn ang="0">
                  <a:pos x="131" y="0"/>
                </a:cxn>
                <a:cxn ang="0">
                  <a:pos x="0" y="231"/>
                </a:cxn>
                <a:cxn ang="0">
                  <a:pos x="199" y="352"/>
                </a:cxn>
              </a:cxnLst>
              <a:rect l="0" t="0" r="r" b="b"/>
              <a:pathLst>
                <a:path w="199" h="352">
                  <a:moveTo>
                    <a:pt x="131" y="0"/>
                  </a:moveTo>
                  <a:cubicBezTo>
                    <a:pt x="114" y="91"/>
                    <a:pt x="51" y="180"/>
                    <a:pt x="0" y="231"/>
                  </a:cubicBezTo>
                  <a:cubicBezTo>
                    <a:pt x="81" y="254"/>
                    <a:pt x="146" y="296"/>
                    <a:pt x="199" y="35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9" name="Freeform 45"/>
            <p:cNvSpPr>
              <a:spLocks/>
            </p:cNvSpPr>
            <p:nvPr userDrawn="1"/>
          </p:nvSpPr>
          <p:spPr bwMode="auto">
            <a:xfrm>
              <a:off x="7324725" y="4278313"/>
              <a:ext cx="96837" cy="176212"/>
            </a:xfrm>
            <a:custGeom>
              <a:avLst/>
              <a:gdLst/>
              <a:ahLst/>
              <a:cxnLst>
                <a:cxn ang="0">
                  <a:pos x="86" y="155"/>
                </a:cxn>
                <a:cxn ang="0">
                  <a:pos x="32" y="107"/>
                </a:cxn>
                <a:cxn ang="0">
                  <a:pos x="0" y="0"/>
                </a:cxn>
              </a:cxnLst>
              <a:rect l="0" t="0" r="r" b="b"/>
              <a:pathLst>
                <a:path w="86" h="155">
                  <a:moveTo>
                    <a:pt x="86" y="155"/>
                  </a:moveTo>
                  <a:cubicBezTo>
                    <a:pt x="72" y="147"/>
                    <a:pt x="47" y="129"/>
                    <a:pt x="32" y="107"/>
                  </a:cubicBezTo>
                  <a:cubicBezTo>
                    <a:pt x="13" y="79"/>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0" name="Freeform 46"/>
            <p:cNvSpPr>
              <a:spLocks/>
            </p:cNvSpPr>
            <p:nvPr userDrawn="1"/>
          </p:nvSpPr>
          <p:spPr bwMode="auto">
            <a:xfrm>
              <a:off x="7961312" y="4275138"/>
              <a:ext cx="84137" cy="180975"/>
            </a:xfrm>
            <a:custGeom>
              <a:avLst/>
              <a:gdLst/>
              <a:ahLst/>
              <a:cxnLst>
                <a:cxn ang="0">
                  <a:pos x="0" y="160"/>
                </a:cxn>
                <a:cxn ang="0">
                  <a:pos x="49" y="109"/>
                </a:cxn>
                <a:cxn ang="0">
                  <a:pos x="75" y="0"/>
                </a:cxn>
              </a:cxnLst>
              <a:rect l="0" t="0" r="r" b="b"/>
              <a:pathLst>
                <a:path w="75" h="160">
                  <a:moveTo>
                    <a:pt x="0" y="160"/>
                  </a:moveTo>
                  <a:cubicBezTo>
                    <a:pt x="13" y="150"/>
                    <a:pt x="36" y="131"/>
                    <a:pt x="49" y="109"/>
                  </a:cubicBezTo>
                  <a:cubicBezTo>
                    <a:pt x="66" y="80"/>
                    <a:pt x="75" y="0"/>
                    <a:pt x="75"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1" name="Freeform 47"/>
            <p:cNvSpPr>
              <a:spLocks/>
            </p:cNvSpPr>
            <p:nvPr userDrawn="1"/>
          </p:nvSpPr>
          <p:spPr bwMode="auto">
            <a:xfrm>
              <a:off x="7705725" y="5099050"/>
              <a:ext cx="638175" cy="903287"/>
            </a:xfrm>
            <a:custGeom>
              <a:avLst/>
              <a:gdLst/>
              <a:ahLst/>
              <a:cxnLst>
                <a:cxn ang="0">
                  <a:pos x="305" y="436"/>
                </a:cxn>
                <a:cxn ang="0">
                  <a:pos x="0" y="569"/>
                </a:cxn>
                <a:cxn ang="0">
                  <a:pos x="0" y="265"/>
                </a:cxn>
                <a:cxn ang="0">
                  <a:pos x="402" y="0"/>
                </a:cxn>
                <a:cxn ang="0">
                  <a:pos x="305" y="436"/>
                </a:cxn>
              </a:cxnLst>
              <a:rect l="0" t="0" r="r" b="b"/>
              <a:pathLst>
                <a:path w="402" h="569">
                  <a:moveTo>
                    <a:pt x="305" y="436"/>
                  </a:moveTo>
                  <a:lnTo>
                    <a:pt x="0" y="569"/>
                  </a:lnTo>
                  <a:lnTo>
                    <a:pt x="0" y="265"/>
                  </a:lnTo>
                  <a:lnTo>
                    <a:pt x="402" y="0"/>
                  </a:lnTo>
                  <a:lnTo>
                    <a:pt x="305" y="436"/>
                  </a:lnTo>
                  <a:close/>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2" name="Freeform 48"/>
            <p:cNvSpPr>
              <a:spLocks/>
            </p:cNvSpPr>
            <p:nvPr userDrawn="1"/>
          </p:nvSpPr>
          <p:spPr bwMode="auto">
            <a:xfrm>
              <a:off x="7048500" y="5099050"/>
              <a:ext cx="636587" cy="903287"/>
            </a:xfrm>
            <a:custGeom>
              <a:avLst/>
              <a:gdLst/>
              <a:ahLst/>
              <a:cxnLst>
                <a:cxn ang="0">
                  <a:pos x="133" y="452"/>
                </a:cxn>
                <a:cxn ang="0">
                  <a:pos x="401" y="569"/>
                </a:cxn>
                <a:cxn ang="0">
                  <a:pos x="401" y="265"/>
                </a:cxn>
                <a:cxn ang="0">
                  <a:pos x="104" y="69"/>
                </a:cxn>
                <a:cxn ang="0">
                  <a:pos x="0" y="0"/>
                </a:cxn>
                <a:cxn ang="0">
                  <a:pos x="97" y="436"/>
                </a:cxn>
              </a:cxnLst>
              <a:rect l="0" t="0" r="r" b="b"/>
              <a:pathLst>
                <a:path w="401" h="569">
                  <a:moveTo>
                    <a:pt x="133" y="452"/>
                  </a:moveTo>
                  <a:lnTo>
                    <a:pt x="401" y="569"/>
                  </a:lnTo>
                  <a:lnTo>
                    <a:pt x="401" y="265"/>
                  </a:lnTo>
                  <a:lnTo>
                    <a:pt x="104" y="69"/>
                  </a:lnTo>
                  <a:lnTo>
                    <a:pt x="0" y="0"/>
                  </a:lnTo>
                  <a:lnTo>
                    <a:pt x="97" y="436"/>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3" name="Freeform 49"/>
            <p:cNvSpPr>
              <a:spLocks/>
            </p:cNvSpPr>
            <p:nvPr userDrawn="1"/>
          </p:nvSpPr>
          <p:spPr bwMode="auto">
            <a:xfrm>
              <a:off x="7180262" y="3957638"/>
              <a:ext cx="1042987" cy="482600"/>
            </a:xfrm>
            <a:custGeom>
              <a:avLst/>
              <a:gdLst/>
              <a:ahLst/>
              <a:cxnLst>
                <a:cxn ang="0">
                  <a:pos x="657" y="144"/>
                </a:cxn>
                <a:cxn ang="0">
                  <a:pos x="330" y="0"/>
                </a:cxn>
                <a:cxn ang="0">
                  <a:pos x="0" y="160"/>
                </a:cxn>
                <a:cxn ang="0">
                  <a:pos x="326" y="304"/>
                </a:cxn>
                <a:cxn ang="0">
                  <a:pos x="620" y="162"/>
                </a:cxn>
              </a:cxnLst>
              <a:rect l="0" t="0" r="r" b="b"/>
              <a:pathLst>
                <a:path w="657" h="304">
                  <a:moveTo>
                    <a:pt x="657" y="144"/>
                  </a:moveTo>
                  <a:lnTo>
                    <a:pt x="330" y="0"/>
                  </a:lnTo>
                  <a:lnTo>
                    <a:pt x="0" y="160"/>
                  </a:lnTo>
                  <a:lnTo>
                    <a:pt x="326" y="304"/>
                  </a:lnTo>
                  <a:lnTo>
                    <a:pt x="620" y="162"/>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4" name="Freeform 50"/>
            <p:cNvSpPr>
              <a:spLocks/>
            </p:cNvSpPr>
            <p:nvPr userDrawn="1"/>
          </p:nvSpPr>
          <p:spPr bwMode="auto">
            <a:xfrm>
              <a:off x="8123237" y="4186238"/>
              <a:ext cx="139700" cy="274637"/>
            </a:xfrm>
            <a:custGeom>
              <a:avLst/>
              <a:gdLst/>
              <a:ahLst/>
              <a:cxnLst>
                <a:cxn ang="0">
                  <a:pos x="88" y="0"/>
                </a:cxn>
                <a:cxn ang="0">
                  <a:pos x="65" y="243"/>
                </a:cxn>
              </a:cxnLst>
              <a:rect l="0" t="0" r="r" b="b"/>
              <a:pathLst>
                <a:path w="124" h="243">
                  <a:moveTo>
                    <a:pt x="88" y="0"/>
                  </a:moveTo>
                  <a:cubicBezTo>
                    <a:pt x="124" y="46"/>
                    <a:pt x="0" y="201"/>
                    <a:pt x="65" y="2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8" y="1463675"/>
            <a:ext cx="8507412" cy="466725"/>
          </a:xfrm>
        </p:spPr>
        <p:txBody>
          <a:bodyPr/>
          <a:lstStyle>
            <a:lvl1pPr marL="0" indent="0">
              <a:buFontTx/>
              <a:buNone/>
              <a:defRPr sz="20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6866"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11.xml"/><Relationship Id="rId7" Type="http://schemas.openxmlformats.org/officeDocument/2006/relationships/theme" Target="../theme/theme2.xml"/><Relationship Id="rId12"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jpeg"/><Relationship Id="rId5" Type="http://schemas.openxmlformats.org/officeDocument/2006/relationships/slideLayout" Target="../slideLayouts/slideLayout13.xml"/><Relationship Id="rId10" Type="http://schemas.openxmlformats.org/officeDocument/2006/relationships/oleObject" Target="../embeddings/oleObject1.bin"/><Relationship Id="rId4" Type="http://schemas.openxmlformats.org/officeDocument/2006/relationships/slideLayout" Target="../slideLayouts/slideLayout12.xml"/><Relationship Id="rId9" Type="http://schemas.openxmlformats.org/officeDocument/2006/relationships/tags" Target="../tags/tag7.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heme" Target="../theme/theme3.xml"/><Relationship Id="rId7" Type="http://schemas.openxmlformats.org/officeDocument/2006/relationships/tags" Target="../tags/tag2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ags" Target="../tags/tag21.xml"/><Relationship Id="rId11" Type="http://schemas.openxmlformats.org/officeDocument/2006/relationships/image" Target="../media/image4.emf"/><Relationship Id="rId5" Type="http://schemas.openxmlformats.org/officeDocument/2006/relationships/tags" Target="../tags/tag20.xml"/><Relationship Id="rId10" Type="http://schemas.openxmlformats.org/officeDocument/2006/relationships/image" Target="../media/image6.jpeg"/><Relationship Id="rId4" Type="http://schemas.openxmlformats.org/officeDocument/2006/relationships/vmlDrawing" Target="../drawings/vmlDrawing8.v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8" y="1463675"/>
            <a:ext cx="8507412" cy="4708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4" name="Freeform 4"/>
          <p:cNvSpPr>
            <a:spLocks/>
          </p:cNvSpPr>
          <p:nvPr userDrawn="1">
            <p:custDataLst>
              <p:tags r:id="rId10"/>
            </p:custDataLst>
          </p:nvPr>
        </p:nvSpPr>
        <p:spPr bwMode="auto">
          <a:xfrm>
            <a:off x="3"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userDrawn="1"/>
        </p:nvPicPr>
        <p:blipFill>
          <a:blip r:embed="rId12" cstate="print"/>
          <a:srcRect l="10027" t="21415" r="9454" b="21009"/>
          <a:stretch>
            <a:fillRect/>
          </a:stretch>
        </p:blipFill>
        <p:spPr bwMode="auto">
          <a:xfrm>
            <a:off x="7512847" y="6468844"/>
            <a:ext cx="1366041" cy="325597"/>
          </a:xfrm>
          <a:prstGeom prst="rect">
            <a:avLst/>
          </a:prstGeom>
          <a:noFill/>
        </p:spPr>
      </p:pic>
      <p:cxnSp>
        <p:nvCxnSpPr>
          <p:cNvPr id="25" name="Straight Connector 24"/>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userDrawn="1"/>
        </p:nvPicPr>
        <p:blipFill>
          <a:blip r:embed="rId13" cstate="print"/>
          <a:stretch>
            <a:fillRect/>
          </a:stretch>
        </p:blipFill>
        <p:spPr>
          <a:xfrm>
            <a:off x="319088" y="6474460"/>
            <a:ext cx="1380744" cy="320040"/>
          </a:xfrm>
          <a:prstGeom prst="rect">
            <a:avLst/>
          </a:prstGeom>
        </p:spPr>
      </p:pic>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sp>
        <p:nvSpPr>
          <p:cNvPr id="20" name="TextBox 19"/>
          <p:cNvSpPr txBox="1"/>
          <p:nvPr userDrawn="1">
            <p:custDataLst>
              <p:tags r:id="rId11"/>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accent3"/>
        </a:buClr>
        <a:buSzPct val="110000"/>
        <a:buFont typeface="Arial" charset="0"/>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accent3"/>
        </a:buClr>
        <a:buSzPct val="80000"/>
        <a:buFont typeface="Courier New" pitchFamily="49" charset="0"/>
        <a:buChar char="o"/>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accent3"/>
        </a:buClr>
        <a:buFont typeface="Arial" pitchFamily="34" charset="0"/>
        <a:buChar char="–"/>
        <a:defRPr sz="14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accent4"/>
        </a:buClr>
        <a:buFont typeface="Arial" charset="0"/>
        <a:buChar char="•"/>
        <a:defRPr sz="12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accent1"/>
        </a:buClr>
        <a:buFont typeface="Arial" charset="0"/>
        <a:buChar char="•"/>
        <a:defRPr sz="11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34818" name="think-cell Slide" r:id="rId10" imgW="360" imgH="360" progId="">
              <p:embed/>
            </p:oleObj>
          </a:graphicData>
        </a:graphic>
      </p:graphicFrame>
      <p:sp>
        <p:nvSpPr>
          <p:cNvPr id="4" name="TextBox 3"/>
          <p:cNvSpPr txBox="1"/>
          <p:nvPr userDrawn="1">
            <p:custDataLst>
              <p:tags r:id="rId9"/>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cxnSp>
        <p:nvCxnSpPr>
          <p:cNvPr id="11" name="Straight Connector 10"/>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userDrawn="1"/>
        </p:nvPicPr>
        <p:blipFill>
          <a:blip r:embed="rId11" cstate="print"/>
          <a:srcRect l="10027" t="21415" r="9454" b="21009"/>
          <a:stretch>
            <a:fillRect/>
          </a:stretch>
        </p:blipFill>
        <p:spPr bwMode="auto">
          <a:xfrm>
            <a:off x="7512847" y="6468844"/>
            <a:ext cx="1366041" cy="325597"/>
          </a:xfrm>
          <a:prstGeom prst="rect">
            <a:avLst/>
          </a:prstGeom>
          <a:noFill/>
        </p:spPr>
      </p:pic>
      <p:pic>
        <p:nvPicPr>
          <p:cNvPr id="14" name="Picture 13" descr="Capgemini_logo_slides.jpg"/>
          <p:cNvPicPr>
            <a:picLocks noChangeAspect="1"/>
          </p:cNvPicPr>
          <p:nvPr userDrawn="1"/>
        </p:nvPicPr>
        <p:blipFill>
          <a:blip r:embed="rId12" cstate="print"/>
          <a:stretch>
            <a:fillRect/>
          </a:stretch>
        </p:blipFill>
        <p:spPr>
          <a:xfrm>
            <a:off x="319088" y="6474460"/>
            <a:ext cx="1380744" cy="320040"/>
          </a:xfrm>
          <a:prstGeom prst="rect">
            <a:avLst/>
          </a:prstGeom>
        </p:spPr>
      </p:pic>
      <p:sp>
        <p:nvSpPr>
          <p:cNvPr id="16" name="Title Placeholder 15"/>
          <p:cNvSpPr>
            <a:spLocks noGrp="1"/>
          </p:cNvSpPr>
          <p:nvPr>
            <p:ph type="title"/>
          </p:nvPr>
        </p:nvSpPr>
        <p:spPr>
          <a:xfrm>
            <a:off x="0" y="832430"/>
            <a:ext cx="9144000" cy="1143000"/>
          </a:xfrm>
          <a:prstGeom prst="rect">
            <a:avLst/>
          </a:prstGeom>
        </p:spPr>
        <p:txBody>
          <a:bodyPr vert="horz" lIns="330588" tIns="33059" rIns="33059" bIns="33059" rtlCol="0" anchor="ctr" anchorCtr="0">
            <a:normAutofit/>
          </a:bodyPr>
          <a:lstStyle/>
          <a:p>
            <a:pPr lvl="0" algn="l" defTabSz="839694" rtl="0" eaLnBrk="1" latinLnBrk="0" hangingPunct="1">
              <a:spcBef>
                <a:spcPct val="0"/>
              </a:spcBef>
              <a:buNone/>
            </a:pPr>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Lst>
  <p:txStyles>
    <p:titleStyle>
      <a:lvl1pPr algn="ctr" defTabSz="839694" rtl="0" eaLnBrk="1" latinLnBrk="0" hangingPunct="1">
        <a:spcBef>
          <a:spcPct val="0"/>
        </a:spcBef>
        <a:buNone/>
        <a:defRPr lang="en-GB" sz="4000" kern="1200" noProof="0" dirty="0" smtClean="0">
          <a:solidFill>
            <a:schemeClr val="bg1"/>
          </a:solidFill>
          <a:latin typeface="Arial" pitchFamily="34" charset="0"/>
          <a:ea typeface="+mj-ea"/>
          <a:cs typeface="Arial" pitchFamily="34" charset="0"/>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4338" name="think-cell Slide" r:id="rId8" imgW="360" imgH="360" progId="">
              <p:embed/>
            </p:oleObj>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4" name="Picture 13" descr="Capgemini_logo_closing.jpg"/>
          <p:cNvPicPr>
            <a:picLocks noChangeAspect="1"/>
          </p:cNvPicPr>
          <p:nvPr userDrawn="1"/>
        </p:nvPicPr>
        <p:blipFill>
          <a:blip r:embed="rId9" cstate="print"/>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userDrawn="1"/>
        </p:nvPicPr>
        <p:blipFill>
          <a:blip r:embed="rId10" cstate="print"/>
          <a:srcRect l="10027" t="21415" r="9454" b="21009"/>
          <a:stretch>
            <a:fillRect/>
          </a:stretch>
        </p:blipFill>
        <p:spPr bwMode="auto">
          <a:xfrm>
            <a:off x="6356494" y="926620"/>
            <a:ext cx="2520000" cy="600646"/>
          </a:xfrm>
          <a:prstGeom prst="rect">
            <a:avLst/>
          </a:prstGeom>
          <a:noFill/>
        </p:spPr>
      </p:pic>
      <p:sp>
        <p:nvSpPr>
          <p:cNvPr id="10" name="Rectangle 9"/>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6" name="Picture 104" descr="C:\Users\UserSim\Desktop\Capgemini\moto.emf"/>
          <p:cNvPicPr>
            <a:picLocks noChangeAspect="1" noChangeArrowheads="1"/>
          </p:cNvPicPr>
          <p:nvPr userDrawn="1">
            <p:custDataLst>
              <p:tags r:id="rId7"/>
            </p:custDataLst>
          </p:nvPr>
        </p:nvPicPr>
        <p:blipFill>
          <a:blip r:embed="rId11" cstate="email"/>
          <a:srcRect/>
          <a:stretch>
            <a:fillRect/>
          </a:stretch>
        </p:blipFill>
        <p:spPr bwMode="auto">
          <a:xfrm>
            <a:off x="6335075" y="6505624"/>
            <a:ext cx="2520000" cy="200682"/>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TechnoTrends App – Executive Summary</a:t>
            </a:r>
            <a:endParaRPr lang="en-GB" dirty="0"/>
          </a:p>
        </p:txBody>
      </p:sp>
      <p:sp>
        <p:nvSpPr>
          <p:cNvPr id="9" name="Subtitle 8"/>
          <p:cNvSpPr>
            <a:spLocks noGrp="1"/>
          </p:cNvSpPr>
          <p:nvPr>
            <p:ph type="subTitle" idx="1"/>
          </p:nvPr>
        </p:nvSpPr>
        <p:spPr/>
        <p:txBody>
          <a:bodyPr/>
          <a:lstStyle/>
          <a:p>
            <a:r>
              <a:rPr lang="en-GB" dirty="0" smtClean="0"/>
              <a:t>4 February 2015</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938"/>
            <a:ext cx="9144000" cy="715962"/>
          </a:xfrm>
        </p:spPr>
        <p:txBody>
          <a:bodyPr/>
          <a:lstStyle/>
          <a:p>
            <a:r>
              <a:rPr lang="en-US" sz="2300" dirty="0" smtClean="0"/>
              <a:t>The TechnoTrends content is required to be deployed on an App which can be accessed by VPs and the larger Group audience</a:t>
            </a:r>
          </a:p>
        </p:txBody>
      </p:sp>
      <p:sp>
        <p:nvSpPr>
          <p:cNvPr id="8" name="Content Placeholder 2"/>
          <p:cNvSpPr>
            <a:spLocks noGrp="1"/>
          </p:cNvSpPr>
          <p:nvPr>
            <p:ph idx="1"/>
          </p:nvPr>
        </p:nvSpPr>
        <p:spPr>
          <a:xfrm>
            <a:off x="170225" y="1339185"/>
            <a:ext cx="8507412" cy="4955291"/>
          </a:xfrm>
        </p:spPr>
        <p:txBody>
          <a:bodyPr/>
          <a:lstStyle/>
          <a:p>
            <a:pPr marL="287338" indent="-234950"/>
            <a:r>
              <a:rPr lang="en-US" dirty="0" smtClean="0"/>
              <a:t>Based on the </a:t>
            </a:r>
            <a:r>
              <a:rPr lang="en-US" b="1" dirty="0" smtClean="0"/>
              <a:t>feedback</a:t>
            </a:r>
            <a:r>
              <a:rPr lang="en-US" dirty="0" smtClean="0"/>
              <a:t> gathered at the Group kick off, OU has identified key requirements of the App.</a:t>
            </a:r>
          </a:p>
          <a:p>
            <a:pPr marL="287338" indent="-234950"/>
            <a:endParaRPr lang="en-US" sz="1800" dirty="0" smtClean="0"/>
          </a:p>
          <a:p>
            <a:pPr marL="287338" indent="-234950"/>
            <a:r>
              <a:rPr lang="en-US" dirty="0" smtClean="0"/>
              <a:t> A </a:t>
            </a:r>
            <a:r>
              <a:rPr lang="en-US" b="1" dirty="0" smtClean="0"/>
              <a:t>custom app </a:t>
            </a:r>
            <a:r>
              <a:rPr lang="en-US" dirty="0" smtClean="0"/>
              <a:t>developed especially for the Technotrends content will offer flexibility and several benefits to the end user. </a:t>
            </a:r>
          </a:p>
          <a:p>
            <a:pPr marL="287338" indent="-234950"/>
            <a:endParaRPr lang="en-US" dirty="0" smtClean="0"/>
          </a:p>
          <a:p>
            <a:pPr marL="287338" indent="-234950"/>
            <a:r>
              <a:rPr lang="en-US" dirty="0" smtClean="0"/>
              <a:t>Not all these custom features would be available if an </a:t>
            </a:r>
            <a:r>
              <a:rPr lang="en-US" b="1" dirty="0" smtClean="0"/>
              <a:t>existing app or tool </a:t>
            </a:r>
            <a:r>
              <a:rPr lang="en-US" dirty="0" smtClean="0"/>
              <a:t>is used to house the content (e.g. iShowcase)</a:t>
            </a:r>
          </a:p>
          <a:p>
            <a:pPr marL="287338" indent="-234950"/>
            <a:endParaRPr lang="en-US" dirty="0" smtClean="0"/>
          </a:p>
          <a:p>
            <a:pPr marL="287338" indent="-234950"/>
            <a:r>
              <a:rPr lang="en-US" dirty="0" smtClean="0"/>
              <a:t>OU has skills in learning App user experience which will comparatively reduce the </a:t>
            </a:r>
            <a:r>
              <a:rPr lang="en-US" b="1" dirty="0" smtClean="0"/>
              <a:t>total cost of ownership</a:t>
            </a:r>
            <a:r>
              <a:rPr lang="en-US" dirty="0" smtClean="0"/>
              <a:t> of the app.</a:t>
            </a:r>
          </a:p>
          <a:p>
            <a:pPr marL="287338" indent="-234950"/>
            <a:endParaRPr lang="en-US" sz="1800" dirty="0" smtClean="0"/>
          </a:p>
          <a:p>
            <a:pPr marL="287338" indent="-234950"/>
            <a:r>
              <a:rPr lang="en-US" dirty="0" smtClean="0"/>
              <a:t>The next 2 slides give a detailed analysis of iShowcase and the TEAMx development tool. </a:t>
            </a:r>
            <a:r>
              <a:rPr lang="en-US" b="1" dirty="0" smtClean="0"/>
              <a:t>Based on this, our recommendation is to use the OU custom app to house the Technotrends content.</a:t>
            </a:r>
            <a:endParaRPr lang="en-US" sz="1800" b="1" dirty="0" smtClean="0"/>
          </a:p>
          <a:p>
            <a:pPr lvl="0"/>
            <a:endParaRPr lang="en-US" dirty="0" smtClean="0"/>
          </a:p>
          <a:p>
            <a:pPr lvl="0"/>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The iShowcase app created by the Group Sales team can also be an option to host the TechnoTrends content</a:t>
            </a:r>
            <a:endParaRPr lang="en-GB" sz="2300" dirty="0"/>
          </a:p>
        </p:txBody>
      </p:sp>
      <p:graphicFrame>
        <p:nvGraphicFramePr>
          <p:cNvPr id="5" name="Table 4"/>
          <p:cNvGraphicFramePr>
            <a:graphicFrameLocks noGrp="1"/>
          </p:cNvGraphicFramePr>
          <p:nvPr/>
        </p:nvGraphicFramePr>
        <p:xfrm>
          <a:off x="333156" y="2109398"/>
          <a:ext cx="3685951" cy="2894584"/>
        </p:xfrm>
        <a:graphic>
          <a:graphicData uri="http://schemas.openxmlformats.org/drawingml/2006/table">
            <a:tbl>
              <a:tblPr firstRow="1" bandRow="1">
                <a:tableStyleId>{F5AB1C69-6EDB-4FF4-983F-18BD219EF322}</a:tableStyleId>
              </a:tblPr>
              <a:tblGrid>
                <a:gridCol w="3685951"/>
              </a:tblGrid>
              <a:tr h="370840">
                <a:tc>
                  <a:txBody>
                    <a:bodyPr/>
                    <a:lstStyle/>
                    <a:p>
                      <a:r>
                        <a:rPr lang="en-US" dirty="0" smtClean="0"/>
                        <a:t>Benefits of the iShowcase app</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mn-lt"/>
                          <a:ea typeface="Calibri"/>
                          <a:cs typeface="Times New Roman"/>
                        </a:rPr>
                        <a:t>The app is already available –</a:t>
                      </a:r>
                      <a:r>
                        <a:rPr lang="en-US" sz="1600" baseline="0" dirty="0" smtClean="0">
                          <a:latin typeface="+mn-lt"/>
                          <a:ea typeface="Calibri"/>
                          <a:cs typeface="Times New Roman"/>
                        </a:rPr>
                        <a:t> so the app will not cost us anything to build (content will still need to be built).</a:t>
                      </a:r>
                      <a:endParaRPr lang="en-US" sz="1600" dirty="0" smtClean="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Content replacement is done by the iShowcase team ,</a:t>
                      </a:r>
                      <a:r>
                        <a:rPr lang="en-US" sz="1600" baseline="0" dirty="0" smtClean="0">
                          <a:latin typeface="Calibri"/>
                          <a:ea typeface="Calibri"/>
                          <a:cs typeface="Times New Roman"/>
                        </a:rPr>
                        <a:t> so University Ops will not be involved in maintenance of content.</a:t>
                      </a:r>
                      <a:endParaRPr lang="en-US" sz="16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600" dirty="0" smtClean="0">
                          <a:latin typeface="Calibri"/>
                          <a:ea typeface="Calibri"/>
                          <a:cs typeface="Times New Roman"/>
                        </a:rPr>
                        <a:t>3.     TechnoTrends content (PDFs,</a:t>
                      </a:r>
                      <a:r>
                        <a:rPr lang="en-US" sz="1600" baseline="0" dirty="0" smtClean="0">
                          <a:latin typeface="Calibri"/>
                          <a:ea typeface="Calibri"/>
                          <a:cs typeface="Times New Roman"/>
                        </a:rPr>
                        <a:t> Videos) can be directly housed on iShowcase.</a:t>
                      </a:r>
                      <a:endParaRPr lang="en-US" sz="1600" dirty="0">
                        <a:latin typeface="Calibri"/>
                        <a:ea typeface="Calibri"/>
                        <a:cs typeface="Times New Roman"/>
                      </a:endParaRPr>
                    </a:p>
                  </a:txBody>
                  <a:tcPr marL="68580" marR="68580" marT="0" marB="0"/>
                </a:tc>
              </a:tr>
            </a:tbl>
          </a:graphicData>
        </a:graphic>
      </p:graphicFrame>
      <p:graphicFrame>
        <p:nvGraphicFramePr>
          <p:cNvPr id="4" name="Table 3"/>
          <p:cNvGraphicFramePr>
            <a:graphicFrameLocks noGrp="1"/>
          </p:cNvGraphicFramePr>
          <p:nvPr/>
        </p:nvGraphicFramePr>
        <p:xfrm>
          <a:off x="4200209" y="2122038"/>
          <a:ext cx="4026193" cy="2894584"/>
        </p:xfrm>
        <a:graphic>
          <a:graphicData uri="http://schemas.openxmlformats.org/drawingml/2006/table">
            <a:tbl>
              <a:tblPr firstRow="1" bandRow="1">
                <a:tableStyleId>{F5AB1C69-6EDB-4FF4-983F-18BD219EF322}</a:tableStyleId>
              </a:tblPr>
              <a:tblGrid>
                <a:gridCol w="4026193"/>
              </a:tblGrid>
              <a:tr h="370840">
                <a:tc>
                  <a:txBody>
                    <a:bodyPr/>
                    <a:lstStyle/>
                    <a:p>
                      <a:r>
                        <a:rPr lang="en-US" dirty="0" smtClean="0"/>
                        <a:t>Areas where</a:t>
                      </a:r>
                      <a:r>
                        <a:rPr lang="en-US" baseline="0" dirty="0" smtClean="0"/>
                        <a:t> we could face roadblocks</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600" dirty="0" smtClean="0">
                          <a:latin typeface="Calibri"/>
                          <a:ea typeface="Calibri"/>
                          <a:cs typeface="Times New Roman"/>
                        </a:rPr>
                        <a:t>The</a:t>
                      </a:r>
                      <a:r>
                        <a:rPr lang="en-US" sz="1600" baseline="0" dirty="0" smtClean="0">
                          <a:latin typeface="Calibri"/>
                          <a:ea typeface="Calibri"/>
                          <a:cs typeface="Times New Roman"/>
                        </a:rPr>
                        <a:t> iShowcase app has a lot of ‘sales/ corporate’ content. The Technotrends content may not stand out.</a:t>
                      </a:r>
                      <a:endParaRPr lang="en-US" sz="16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600" dirty="0" smtClean="0">
                          <a:latin typeface="Calibri"/>
                          <a:ea typeface="Calibri"/>
                          <a:cs typeface="Times New Roman"/>
                        </a:rPr>
                        <a:t>First</a:t>
                      </a:r>
                      <a:r>
                        <a:rPr lang="en-US" sz="1600" baseline="0" dirty="0" smtClean="0">
                          <a:latin typeface="Calibri"/>
                          <a:ea typeface="Calibri"/>
                          <a:cs typeface="Times New Roman"/>
                        </a:rPr>
                        <a:t> time download of the app (4GB of data) requires approximately 30 minutes to sync. </a:t>
                      </a:r>
                      <a:endParaRPr lang="en-US" sz="16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600" dirty="0" smtClean="0">
                          <a:latin typeface="Calibri"/>
                          <a:ea typeface="Calibri"/>
                          <a:cs typeface="Times New Roman"/>
                        </a:rPr>
                        <a:t>3.    The iShowcase app can be accessed only on tablets and not</a:t>
                      </a:r>
                      <a:r>
                        <a:rPr lang="en-US" sz="1600" baseline="0" dirty="0" smtClean="0">
                          <a:latin typeface="Calibri"/>
                          <a:ea typeface="Calibri"/>
                          <a:cs typeface="Times New Roman"/>
                        </a:rPr>
                        <a:t> on desktops and </a:t>
                      </a:r>
                      <a:r>
                        <a:rPr lang="en-US" sz="1600" baseline="0" dirty="0" err="1" smtClean="0">
                          <a:latin typeface="Calibri"/>
                          <a:ea typeface="Calibri"/>
                          <a:cs typeface="Times New Roman"/>
                        </a:rPr>
                        <a:t>smartphones</a:t>
                      </a:r>
                      <a:r>
                        <a:rPr lang="en-US" sz="1600" baseline="0" dirty="0" smtClean="0">
                          <a:latin typeface="Calibri"/>
                          <a:ea typeface="Calibri"/>
                          <a:cs typeface="Times New Roman"/>
                        </a:rPr>
                        <a:t>.</a:t>
                      </a:r>
                      <a:endParaRPr lang="en-US" sz="1600" dirty="0">
                        <a:latin typeface="Calibri"/>
                        <a:ea typeface="Calibri"/>
                        <a:cs typeface="Times New Roman"/>
                      </a:endParaRPr>
                    </a:p>
                  </a:txBody>
                  <a:tcPr marL="68580" marR="68580" marT="0" marB="0"/>
                </a:tc>
              </a:tr>
            </a:tbl>
          </a:graphicData>
        </a:graphic>
      </p:graphicFrame>
      <p:sp>
        <p:nvSpPr>
          <p:cNvPr id="6" name="TextBox 5"/>
          <p:cNvSpPr txBox="1"/>
          <p:nvPr/>
        </p:nvSpPr>
        <p:spPr>
          <a:xfrm>
            <a:off x="340243" y="1297167"/>
            <a:ext cx="8803758" cy="646331"/>
          </a:xfrm>
          <a:prstGeom prst="rect">
            <a:avLst/>
          </a:prstGeom>
          <a:noFill/>
        </p:spPr>
        <p:txBody>
          <a:bodyPr wrap="square" rtlCol="0">
            <a:spAutoFit/>
          </a:bodyPr>
          <a:lstStyle/>
          <a:p>
            <a:r>
              <a:rPr lang="en-US" dirty="0" smtClean="0"/>
              <a:t>iShowcase is an app for external facing communities in Capgemini and hosts Sales specific content only</a:t>
            </a:r>
            <a:endParaRPr lang="en-US" dirty="0"/>
          </a:p>
        </p:txBody>
      </p:sp>
      <p:sp>
        <p:nvSpPr>
          <p:cNvPr id="7" name="Rectangle 6"/>
          <p:cNvSpPr/>
          <p:nvPr/>
        </p:nvSpPr>
        <p:spPr>
          <a:xfrm>
            <a:off x="340242" y="5231215"/>
            <a:ext cx="7889358" cy="1084521"/>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bg1">
                    <a:lumMod val="10000"/>
                  </a:schemeClr>
                </a:solidFill>
              </a:rPr>
              <a:t>Our Analysis: </a:t>
            </a:r>
          </a:p>
          <a:p>
            <a:r>
              <a:rPr lang="en-US" dirty="0" smtClean="0">
                <a:solidFill>
                  <a:schemeClr val="bg1">
                    <a:lumMod val="10000"/>
                  </a:schemeClr>
                </a:solidFill>
              </a:rPr>
              <a:t>The iShowcase app is a robust app. Due to its limited reach we do not recommend it to be used for hosting the TechnoTrends content. (This will not be the case with the OU app.)</a:t>
            </a:r>
            <a:endParaRPr lang="en-US" dirty="0">
              <a:solidFill>
                <a:schemeClr val="bg1">
                  <a:lumMod val="1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00" dirty="0" smtClean="0"/>
              <a:t>Another option to create this app is to use FS’s TEAMx platform</a:t>
            </a:r>
            <a:endParaRPr lang="en-GB" sz="2300" dirty="0"/>
          </a:p>
        </p:txBody>
      </p:sp>
      <p:graphicFrame>
        <p:nvGraphicFramePr>
          <p:cNvPr id="5" name="Table 4"/>
          <p:cNvGraphicFramePr>
            <a:graphicFrameLocks noGrp="1"/>
          </p:cNvGraphicFramePr>
          <p:nvPr/>
        </p:nvGraphicFramePr>
        <p:xfrm>
          <a:off x="333156" y="1779775"/>
          <a:ext cx="3685951" cy="2605786"/>
        </p:xfrm>
        <a:graphic>
          <a:graphicData uri="http://schemas.openxmlformats.org/drawingml/2006/table">
            <a:tbl>
              <a:tblPr firstRow="1" bandRow="1">
                <a:tableStyleId>{F5AB1C69-6EDB-4FF4-983F-18BD219EF322}</a:tableStyleId>
              </a:tblPr>
              <a:tblGrid>
                <a:gridCol w="3685951"/>
              </a:tblGrid>
              <a:tr h="370840">
                <a:tc>
                  <a:txBody>
                    <a:bodyPr/>
                    <a:lstStyle/>
                    <a:p>
                      <a:r>
                        <a:rPr lang="en-US" dirty="0" smtClean="0"/>
                        <a:t>Benefits of using TEAMx to create the  TechnoTrends App</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300" dirty="0" smtClean="0">
                          <a:latin typeface="Calibri"/>
                          <a:ea typeface="Calibri"/>
                          <a:cs typeface="Times New Roman"/>
                        </a:rPr>
                        <a:t>Uses</a:t>
                      </a:r>
                      <a:r>
                        <a:rPr lang="en-US" sz="1300" baseline="0" dirty="0" smtClean="0">
                          <a:latin typeface="Calibri"/>
                          <a:ea typeface="Calibri"/>
                          <a:cs typeface="Times New Roman"/>
                        </a:rPr>
                        <a:t> the power of the crowds to build the app.</a:t>
                      </a:r>
                      <a:endParaRPr lang="en-US" sz="13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300" dirty="0" smtClean="0">
                          <a:latin typeface="Calibri"/>
                          <a:ea typeface="Calibri"/>
                          <a:cs typeface="Times New Roman"/>
                        </a:rPr>
                        <a:t>Is free to use as it</a:t>
                      </a:r>
                      <a:r>
                        <a:rPr lang="en-US" sz="1300" baseline="0" dirty="0" smtClean="0">
                          <a:latin typeface="Calibri"/>
                          <a:ea typeface="Calibri"/>
                          <a:cs typeface="Times New Roman"/>
                        </a:rPr>
                        <a:t> pulls people on bench (Users can apply for prospective projects)</a:t>
                      </a:r>
                      <a:endParaRPr lang="en-US" sz="1300" dirty="0">
                        <a:latin typeface="Calibri"/>
                        <a:ea typeface="Calibri"/>
                        <a:cs typeface="Times New Roman"/>
                      </a:endParaRPr>
                    </a:p>
                  </a:txBody>
                  <a:tcPr marL="68580" marR="68580" marT="0" marB="0"/>
                </a:tc>
              </a:tr>
              <a:tr h="370840">
                <a:tc>
                  <a:txBody>
                    <a:bodyPr/>
                    <a:lstStyle/>
                    <a:p>
                      <a:pPr marL="339725" marR="0" indent="-339725">
                        <a:lnSpc>
                          <a:spcPct val="115000"/>
                        </a:lnSpc>
                        <a:spcBef>
                          <a:spcPts val="0"/>
                        </a:spcBef>
                        <a:spcAft>
                          <a:spcPts val="0"/>
                        </a:spcAft>
                      </a:pPr>
                      <a:r>
                        <a:rPr lang="en-US" sz="1300" dirty="0" smtClean="0">
                          <a:latin typeface="Calibri"/>
                          <a:ea typeface="Calibri"/>
                          <a:cs typeface="Times New Roman"/>
                        </a:rPr>
                        <a:t>3.    Is</a:t>
                      </a:r>
                      <a:r>
                        <a:rPr lang="en-US" sz="1300" baseline="0" dirty="0" smtClean="0">
                          <a:latin typeface="Calibri"/>
                          <a:ea typeface="Calibri"/>
                          <a:cs typeface="Times New Roman"/>
                        </a:rPr>
                        <a:t> gamified, which means developers on the project are highly motivated (top performers are recognized and this also positively affects their performance ratings at the end of the year).</a:t>
                      </a:r>
                      <a:endParaRPr lang="en-US" sz="1300" dirty="0">
                        <a:latin typeface="Calibri"/>
                        <a:ea typeface="Calibri"/>
                        <a:cs typeface="Times New Roman"/>
                      </a:endParaRPr>
                    </a:p>
                  </a:txBody>
                  <a:tcPr marL="68580" marR="68580" marT="0" marB="0"/>
                </a:tc>
              </a:tr>
            </a:tbl>
          </a:graphicData>
        </a:graphic>
      </p:graphicFrame>
      <p:graphicFrame>
        <p:nvGraphicFramePr>
          <p:cNvPr id="4" name="Table 3"/>
          <p:cNvGraphicFramePr>
            <a:graphicFrameLocks noGrp="1"/>
          </p:cNvGraphicFramePr>
          <p:nvPr/>
        </p:nvGraphicFramePr>
        <p:xfrm>
          <a:off x="4277843" y="1801041"/>
          <a:ext cx="4026193" cy="3104896"/>
        </p:xfrm>
        <a:graphic>
          <a:graphicData uri="http://schemas.openxmlformats.org/drawingml/2006/table">
            <a:tbl>
              <a:tblPr firstRow="1" bandRow="1">
                <a:tableStyleId>{F5AB1C69-6EDB-4FF4-983F-18BD219EF322}</a:tableStyleId>
              </a:tblPr>
              <a:tblGrid>
                <a:gridCol w="4026193"/>
              </a:tblGrid>
              <a:tr h="370840">
                <a:tc>
                  <a:txBody>
                    <a:bodyPr/>
                    <a:lstStyle/>
                    <a:p>
                      <a:r>
                        <a:rPr lang="en-US" dirty="0" smtClean="0"/>
                        <a:t>Areas where</a:t>
                      </a:r>
                      <a:r>
                        <a:rPr lang="en-US" baseline="0" dirty="0" smtClean="0"/>
                        <a:t> we could face roadblocks</a:t>
                      </a:r>
                      <a:endParaRPr lang="en-US" dirty="0"/>
                    </a:p>
                  </a:txBody>
                  <a:tcPr/>
                </a:tc>
              </a:tr>
              <a:tr h="370840">
                <a:tc>
                  <a:txBody>
                    <a:bodyPr/>
                    <a:lstStyle/>
                    <a:p>
                      <a:pPr marL="342900" marR="0" indent="-342900">
                        <a:lnSpc>
                          <a:spcPct val="115000"/>
                        </a:lnSpc>
                        <a:spcBef>
                          <a:spcPts val="0"/>
                        </a:spcBef>
                        <a:spcAft>
                          <a:spcPts val="0"/>
                        </a:spcAft>
                        <a:buFont typeface="+mj-lt"/>
                        <a:buAutoNum type="arabicPeriod"/>
                      </a:pPr>
                      <a:r>
                        <a:rPr lang="en-US" sz="1300" dirty="0" smtClean="0">
                          <a:latin typeface="Calibri"/>
                          <a:ea typeface="Calibri"/>
                          <a:cs typeface="Times New Roman"/>
                        </a:rPr>
                        <a:t>The platform</a:t>
                      </a:r>
                      <a:r>
                        <a:rPr lang="en-US" sz="1300" baseline="0" dirty="0" smtClean="0">
                          <a:latin typeface="Calibri"/>
                          <a:ea typeface="Calibri"/>
                          <a:cs typeface="Times New Roman"/>
                        </a:rPr>
                        <a:t> has been used till date only for very small projects – for </a:t>
                      </a:r>
                      <a:r>
                        <a:rPr lang="en-US" sz="1300" baseline="0" dirty="0" smtClean="0">
                          <a:latin typeface="+mn-lt"/>
                          <a:ea typeface="Calibri"/>
                          <a:cs typeface="Times New Roman"/>
                        </a:rPr>
                        <a:t>example process optimization.</a:t>
                      </a:r>
                      <a:endParaRPr lang="en-US" sz="13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Font typeface="+mj-lt"/>
                        <a:buAutoNum type="arabicPeriod" startAt="2"/>
                      </a:pPr>
                      <a:r>
                        <a:rPr lang="en-US" sz="1300" dirty="0" smtClean="0">
                          <a:latin typeface="Calibri"/>
                          <a:ea typeface="Calibri"/>
                          <a:cs typeface="Times New Roman"/>
                        </a:rPr>
                        <a:t>The TechnoTrends app is meant for the CTO community so we definitely need</a:t>
                      </a:r>
                      <a:r>
                        <a:rPr lang="en-US" sz="1300" baseline="0" dirty="0" smtClean="0">
                          <a:latin typeface="Calibri"/>
                          <a:ea typeface="Calibri"/>
                          <a:cs typeface="Times New Roman"/>
                        </a:rPr>
                        <a:t> an expert team to work on the Technical complexity and Usability aspect of the app. Depending on bench availability, we may or may not get the skill for the time required.</a:t>
                      </a:r>
                      <a:endParaRPr lang="en-US" sz="1300" dirty="0">
                        <a:latin typeface="Calibri"/>
                        <a:ea typeface="Calibri"/>
                        <a:cs typeface="Times New Roman"/>
                      </a:endParaRPr>
                    </a:p>
                  </a:txBody>
                  <a:tcPr marL="68580" marR="68580" marT="0" marB="0"/>
                </a:tc>
              </a:tr>
              <a:tr h="370840">
                <a:tc>
                  <a:txBody>
                    <a:bodyPr/>
                    <a:lstStyle/>
                    <a:p>
                      <a:pPr marL="342900" marR="0" indent="-342900">
                        <a:lnSpc>
                          <a:spcPct val="115000"/>
                        </a:lnSpc>
                        <a:spcBef>
                          <a:spcPts val="0"/>
                        </a:spcBef>
                        <a:spcAft>
                          <a:spcPts val="0"/>
                        </a:spcAft>
                        <a:buAutoNum type="arabicPeriod" startAt="3"/>
                      </a:pPr>
                      <a:r>
                        <a:rPr lang="en-US" sz="1300" dirty="0" smtClean="0">
                          <a:latin typeface="Calibri"/>
                          <a:ea typeface="Calibri"/>
                          <a:cs typeface="Times New Roman"/>
                        </a:rPr>
                        <a:t>Reviewing and managing the skills may be challenging for Our University. Since the team would</a:t>
                      </a:r>
                      <a:r>
                        <a:rPr lang="en-US" sz="1300" baseline="0" dirty="0" smtClean="0">
                          <a:latin typeface="Calibri"/>
                          <a:ea typeface="Calibri"/>
                          <a:cs typeface="Times New Roman"/>
                        </a:rPr>
                        <a:t> </a:t>
                      </a:r>
                      <a:r>
                        <a:rPr lang="en-US" sz="1300" baseline="0" dirty="0" err="1" smtClean="0">
                          <a:latin typeface="Calibri"/>
                          <a:ea typeface="Calibri"/>
                          <a:cs typeface="Times New Roman"/>
                        </a:rPr>
                        <a:t>dis</a:t>
                      </a:r>
                      <a:r>
                        <a:rPr lang="en-US" sz="1300" baseline="0" dirty="0" smtClean="0">
                          <a:latin typeface="Calibri"/>
                          <a:ea typeface="Calibri"/>
                          <a:cs typeface="Times New Roman"/>
                        </a:rPr>
                        <a:t>-integrate after the project, OU would have to maintain/support it.</a:t>
                      </a:r>
                    </a:p>
                  </a:txBody>
                  <a:tcPr marL="68580" marR="68580" marT="0" marB="0"/>
                </a:tc>
              </a:tr>
            </a:tbl>
          </a:graphicData>
        </a:graphic>
      </p:graphicFrame>
      <p:sp>
        <p:nvSpPr>
          <p:cNvPr id="6" name="TextBox 5"/>
          <p:cNvSpPr txBox="1"/>
          <p:nvPr/>
        </p:nvSpPr>
        <p:spPr>
          <a:xfrm>
            <a:off x="563536" y="1041975"/>
            <a:ext cx="8803758" cy="646331"/>
          </a:xfrm>
          <a:prstGeom prst="rect">
            <a:avLst/>
          </a:prstGeom>
          <a:noFill/>
        </p:spPr>
        <p:txBody>
          <a:bodyPr wrap="square" rtlCol="0">
            <a:spAutoFit/>
          </a:bodyPr>
          <a:lstStyle/>
          <a:p>
            <a:r>
              <a:rPr lang="en-US" dirty="0" smtClean="0"/>
              <a:t>The TEAMx platform is a crowd-sourcing platform that uses pools of resources on bench to develop projects</a:t>
            </a:r>
            <a:endParaRPr lang="en-US" dirty="0"/>
          </a:p>
        </p:txBody>
      </p:sp>
      <p:sp>
        <p:nvSpPr>
          <p:cNvPr id="7" name="Rectangle 6"/>
          <p:cNvSpPr/>
          <p:nvPr/>
        </p:nvSpPr>
        <p:spPr>
          <a:xfrm>
            <a:off x="340241" y="4912233"/>
            <a:ext cx="7942521" cy="1360967"/>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bg1">
                    <a:lumMod val="10000"/>
                  </a:schemeClr>
                </a:solidFill>
              </a:rPr>
              <a:t>Our Analysis: </a:t>
            </a:r>
          </a:p>
          <a:p>
            <a:r>
              <a:rPr lang="en-US" dirty="0" smtClean="0">
                <a:solidFill>
                  <a:schemeClr val="bg1">
                    <a:lumMod val="10000"/>
                  </a:schemeClr>
                </a:solidFill>
              </a:rPr>
              <a:t>TEAMx is a great way to crowd source skills for small projects. Given the target audience and complexity of a mobile app, it is not recommended as a development platform. (The OU app will be created with specialized skill sets from a technology perspective).</a:t>
            </a:r>
            <a:endParaRPr lang="en-US" dirty="0">
              <a:solidFill>
                <a:schemeClr val="bg1">
                  <a:lumMod val="1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AC13CF-9A63-43B7-B27C-D57BF155E89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388BE93-4014-4EB0-82B0-87C91726F1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1901FF-F51C-43A5-8837-45991FFB62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2035</TotalTime>
  <Words>612</Words>
  <Application>Microsoft Office PowerPoint</Application>
  <PresentationFormat>On-screen Show (4:3)</PresentationFormat>
  <Paragraphs>36</Paragraphs>
  <Slides>5</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vt:i4>
      </vt:variant>
    </vt:vector>
  </HeadingPairs>
  <TitlesOfParts>
    <vt:vector size="9" baseType="lpstr">
      <vt:lpstr>University_Template</vt:lpstr>
      <vt:lpstr>Section Header</vt:lpstr>
      <vt:lpstr>1_Closing slides</vt:lpstr>
      <vt:lpstr>think-cell Slide</vt:lpstr>
      <vt:lpstr>TechnoTrends App – Executive Summary</vt:lpstr>
      <vt:lpstr>The TechnoTrends content is required to be deployed on an App which can be accessed by VPs and the larger Group audience</vt:lpstr>
      <vt:lpstr>The iShowcase app created by the Group Sales team can also be an option to host the TechnoTrends content</vt:lpstr>
      <vt:lpstr>Another option to create this app is to use FS’s TEAMx platform</vt:lpstr>
      <vt:lpstr>Slide 5</vt:lpstr>
    </vt:vector>
  </TitlesOfParts>
  <Company>peoplebrands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want to walk fast, walk alone.  If you want to walk far, walk together”</dc:title>
  <dc:creator>Charlotte Dewar</dc:creator>
  <cp:lastModifiedBy>shrsuman</cp:lastModifiedBy>
  <cp:revision>549</cp:revision>
  <dcterms:created xsi:type="dcterms:W3CDTF">2011-06-24T12:15:59Z</dcterms:created>
  <dcterms:modified xsi:type="dcterms:W3CDTF">2015-08-21T11:18:55Z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