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98" r:id="rId5"/>
    <p:sldId id="358" r:id="rId6"/>
    <p:sldId id="301" r:id="rId7"/>
    <p:sldId id="343" r:id="rId8"/>
    <p:sldId id="342" r:id="rId9"/>
    <p:sldId id="346" r:id="rId10"/>
    <p:sldId id="302" r:id="rId11"/>
    <p:sldId id="340" r:id="rId12"/>
    <p:sldId id="380" r:id="rId13"/>
    <p:sldId id="325" r:id="rId14"/>
    <p:sldId id="347" r:id="rId15"/>
    <p:sldId id="308"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60" r:id="rId32"/>
    <p:sldId id="363" r:id="rId33"/>
    <p:sldId id="322"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53"/>
    <a:srgbClr val="535359"/>
    <a:srgbClr val="8AA02C"/>
    <a:srgbClr val="59595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3" autoAdjust="0"/>
    <p:restoredTop sz="88201" autoAdjust="0"/>
  </p:normalViewPr>
  <p:slideViewPr>
    <p:cSldViewPr snapToObjects="1">
      <p:cViewPr>
        <p:scale>
          <a:sx n="100" d="100"/>
          <a:sy n="100" d="100"/>
        </p:scale>
        <p:origin x="-228" y="16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_rels/viewProps.xml.rels><?xml version="1.0" encoding="UTF-8" standalone="yes"?>
<Relationships xmlns="http://schemas.openxmlformats.org/package/2006/relationships"><Relationship Id="rId1"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GB"/>
  <c:style val="26"/>
  <c:chart>
    <c:autoTitleDeleted val="1"/>
    <c:plotArea>
      <c:layout>
        <c:manualLayout>
          <c:layoutTarget val="inner"/>
          <c:xMode val="edge"/>
          <c:yMode val="edge"/>
          <c:x val="8.5585585585585641E-2"/>
          <c:y val="2.0833333333333346E-2"/>
          <c:w val="0.78828828828828834"/>
          <c:h val="0.91145833333333359"/>
        </c:manualLayout>
      </c:layout>
      <c:pieChart>
        <c:varyColors val="1"/>
        <c:ser>
          <c:idx val="0"/>
          <c:order val="0"/>
          <c:tx>
            <c:strRef>
              <c:f>Sheet1!$B$1</c:f>
              <c:strCache>
                <c:ptCount val="1"/>
                <c:pt idx="0">
                  <c:v>Column1</c:v>
                </c:pt>
              </c:strCache>
            </c:strRef>
          </c:tx>
          <c:dLbls>
            <c:dLbl>
              <c:idx val="0"/>
              <c:layout>
                <c:manualLayout>
                  <c:x val="-0.1500414981911046"/>
                  <c:y val="0.21160166502624672"/>
                </c:manualLayout>
              </c:layout>
              <c:tx>
                <c:rich>
                  <a:bodyPr/>
                  <a:lstStyle/>
                  <a:p>
                    <a:r>
                      <a:rPr lang="en-US" b="1" dirty="0" smtClean="0"/>
                      <a:t>20 %</a:t>
                    </a:r>
                    <a:endParaRPr lang="en-US" b="1" dirty="0"/>
                  </a:p>
                </c:rich>
              </c:tx>
              <c:showVal val="1"/>
            </c:dLbl>
            <c:dLbl>
              <c:idx val="1"/>
              <c:layout>
                <c:manualLayout>
                  <c:x val="0.18072657302972264"/>
                  <c:y val="-0.25689058398950143"/>
                </c:manualLayout>
              </c:layout>
              <c:tx>
                <c:rich>
                  <a:bodyPr/>
                  <a:lstStyle/>
                  <a:p>
                    <a:r>
                      <a:rPr lang="en-US" b="1" dirty="0" smtClean="0"/>
                      <a:t>80 %</a:t>
                    </a:r>
                    <a:endParaRPr lang="en-US" b="1" dirty="0"/>
                  </a:p>
                </c:rich>
              </c:tx>
              <c:showVal val="1"/>
            </c:dLbl>
            <c:showVal val="1"/>
            <c:showLeaderLines val="1"/>
          </c:dLbls>
          <c:cat>
            <c:strRef>
              <c:f>Sheet1!$A$2:$A$3</c:f>
              <c:strCache>
                <c:ptCount val="2"/>
                <c:pt idx="0">
                  <c:v>Formal Learning</c:v>
                </c:pt>
                <c:pt idx="1">
                  <c:v>Informal Learning</c:v>
                </c:pt>
              </c:strCache>
            </c:strRef>
          </c:cat>
          <c:val>
            <c:numRef>
              <c:f>Sheet1!$B$2:$B$3</c:f>
              <c:numCache>
                <c:formatCode>General</c:formatCode>
                <c:ptCount val="2"/>
                <c:pt idx="0">
                  <c:v>20</c:v>
                </c:pt>
                <c:pt idx="1">
                  <c:v>80</c:v>
                </c:pt>
              </c:numCache>
            </c:numRef>
          </c:val>
        </c:ser>
        <c:firstSliceAng val="0"/>
      </c:pieChart>
    </c:plotArea>
    <c:legend>
      <c:legendPos val="b"/>
      <c:layout/>
    </c:legend>
    <c:plotVisOnly val="1"/>
    <c:dispBlanksAs val="zero"/>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GB"/>
  <c:chart>
    <c:title>
      <c:layout/>
    </c:title>
    <c:plotArea>
      <c:layout>
        <c:manualLayout>
          <c:layoutTarget val="inner"/>
          <c:xMode val="edge"/>
          <c:yMode val="edge"/>
          <c:x val="6.2795730210398124E-2"/>
          <c:y val="1.93036420133232E-2"/>
          <c:w val="0.93412497802670702"/>
          <c:h val="0.92406496062992083"/>
        </c:manualLayout>
      </c:layout>
      <c:lineChart>
        <c:grouping val="standard"/>
        <c:ser>
          <c:idx val="0"/>
          <c:order val="0"/>
          <c:tx>
            <c:strRef>
              <c:f>Sheet1!$B$1</c:f>
              <c:strCache>
                <c:ptCount val="1"/>
              </c:strCache>
            </c:strRef>
          </c:tx>
          <c:spPr>
            <a:ln w="63500">
              <a:solidFill>
                <a:srgbClr val="30A3D2"/>
              </a:solidFill>
            </a:ln>
            <a:effectLst/>
          </c:spPr>
          <c:marker>
            <c:symbol val="diamond"/>
            <c:size val="14"/>
            <c:spPr>
              <a:solidFill>
                <a:srgbClr val="30A3D2"/>
              </a:solidFill>
              <a:ln>
                <a:noFill/>
              </a:ln>
              <a:effectLst/>
            </c:spPr>
          </c:marker>
          <c:dPt>
            <c:idx val="6"/>
            <c:marker>
              <c:symbol val="auto"/>
              <c:spPr>
                <a:noFill/>
                <a:ln>
                  <a:noFill/>
                </a:ln>
              </c:spPr>
            </c:marker>
            <c:spPr>
              <a:ln>
                <a:noFill/>
              </a:ln>
            </c:spPr>
          </c:dPt>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General</c:formatCode>
                <c:ptCount val="31"/>
                <c:pt idx="6">
                  <c:v>0</c:v>
                </c:pt>
              </c:numCache>
            </c:numRef>
          </c:val>
        </c:ser>
        <c:marker val="1"/>
        <c:axId val="74599808"/>
        <c:axId val="74622848"/>
      </c:lineChart>
      <c:catAx>
        <c:axId val="74599808"/>
        <c:scaling>
          <c:orientation val="minMax"/>
        </c:scaling>
        <c:axPos val="b"/>
        <c:numFmt formatCode="General" sourceLinked="1"/>
        <c:tickLblPos val="nextTo"/>
        <c:txPr>
          <a:bodyPr/>
          <a:lstStyle/>
          <a:p>
            <a:pPr>
              <a:defRPr sz="1000">
                <a:latin typeface="Arial" panose="020B0604020202020204" pitchFamily="34" charset="0"/>
                <a:cs typeface="Arial" panose="020B0604020202020204" pitchFamily="34" charset="0"/>
              </a:defRPr>
            </a:pPr>
            <a:endParaRPr lang="en-US"/>
          </a:p>
        </c:txPr>
        <c:crossAx val="74622848"/>
        <c:crosses val="autoZero"/>
        <c:auto val="1"/>
        <c:lblAlgn val="ctr"/>
        <c:lblOffset val="100"/>
      </c:catAx>
      <c:valAx>
        <c:axId val="74622848"/>
        <c:scaling>
          <c:orientation val="minMax"/>
          <c:max val="100"/>
          <c:min val="0"/>
        </c:scaling>
        <c:axPos val="l"/>
        <c:majorGridlines>
          <c:spPr>
            <a:ln>
              <a:solidFill>
                <a:schemeClr val="bg1">
                  <a:lumMod val="75000"/>
                </a:schemeClr>
              </a:solidFill>
            </a:ln>
          </c:spPr>
        </c:majorGridlines>
        <c:numFmt formatCode="General" sourceLinked="1"/>
        <c:tickLblPos val="nextTo"/>
        <c:txPr>
          <a:bodyPr/>
          <a:lstStyle/>
          <a:p>
            <a:pPr>
              <a:defRPr sz="1000">
                <a:latin typeface="Arial" panose="020B0604020202020204" pitchFamily="34" charset="0"/>
                <a:cs typeface="Arial" panose="020B0604020202020204" pitchFamily="34" charset="0"/>
              </a:defRPr>
            </a:pPr>
            <a:endParaRPr lang="en-US"/>
          </a:p>
        </c:txPr>
        <c:crossAx val="74599808"/>
        <c:crosses val="autoZero"/>
        <c:crossBetween val="between"/>
        <c:majorUnit val="10"/>
      </c:valAx>
      <c:spPr>
        <a:solidFill>
          <a:schemeClr val="bg1">
            <a:lumMod val="95000"/>
          </a:schemeClr>
        </a:solidFill>
      </c:spPr>
    </c:plotArea>
    <c:plotVisOnly val="1"/>
    <c:dispBlanksAs val="gap"/>
  </c:chart>
  <c:spPr>
    <a:effectLst/>
  </c:spPr>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C6236A-1A25-4ACC-A4AA-38C5DFA58632}" type="datetimeFigureOut">
              <a:rPr lang="en-US" smtClean="0"/>
              <a:pPr/>
              <a:t>12/8/2016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B97867-7A50-4143-AE9C-0EBD74302FBD}" type="slidenum">
              <a:rPr lang="en-US" smtClean="0"/>
              <a:pPr/>
              <a:t>‹#›</a:t>
            </a:fld>
            <a:endParaRPr lang="en-US" dirty="0"/>
          </a:p>
        </p:txBody>
      </p:sp>
    </p:spTree>
    <p:extLst>
      <p:ext uri="{BB962C8B-B14F-4D97-AF65-F5344CB8AC3E}">
        <p14:creationId xmlns="" xmlns:p14="http://schemas.microsoft.com/office/powerpoint/2010/main" val="618959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050386-269B-4918-B2B5-06559200C267}" type="datetimeFigureOut">
              <a:rPr lang="en-US" smtClean="0"/>
              <a:pPr/>
              <a:t>12/8/2016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F4AC6-A0DE-44CC-A32C-A1ECA99E2F3E}" type="slidenum">
              <a:rPr lang="en-US" smtClean="0"/>
              <a:pPr/>
              <a:t>‹#›</a:t>
            </a:fld>
            <a:endParaRPr lang="en-US" dirty="0"/>
          </a:p>
        </p:txBody>
      </p:sp>
    </p:spTree>
    <p:extLst>
      <p:ext uri="{BB962C8B-B14F-4D97-AF65-F5344CB8AC3E}">
        <p14:creationId xmlns="" xmlns:p14="http://schemas.microsoft.com/office/powerpoint/2010/main" val="359366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skillsoft.com/assets/offers/elearning-guid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ckinsey.com/insights/employment_and_growth/the_world_at_wor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Learning_curve" TargetMode="External"/><Relationship Id="rId3" Type="http://schemas.openxmlformats.org/officeDocument/2006/relationships/hyperlink" Target="http://en.wikipedia.org/wiki/Germany" TargetMode="External"/><Relationship Id="rId7" Type="http://schemas.openxmlformats.org/officeDocument/2006/relationships/hyperlink" Target="http://en.wikipedia.org/wiki/Spacing_effec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Forgetting_curve" TargetMode="External"/><Relationship Id="rId5" Type="http://schemas.openxmlformats.org/officeDocument/2006/relationships/hyperlink" Target="http://en.wikipedia.org/wiki/Memory" TargetMode="External"/><Relationship Id="rId4" Type="http://schemas.openxmlformats.org/officeDocument/2006/relationships/hyperlink" Target="http://en.wikipedia.org/wiki/Psychology"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Welcome-Cindy</a:t>
            </a:r>
          </a:p>
          <a:p>
            <a:r>
              <a:rPr lang="en-US" dirty="0" smtClean="0"/>
              <a:t>Recap workshop title, etc.</a:t>
            </a:r>
          </a:p>
          <a:p>
            <a:r>
              <a:rPr lang="en-US" dirty="0" smtClean="0"/>
              <a:t>Intro’s-Cindy facilitate</a:t>
            </a:r>
          </a:p>
          <a:p>
            <a:r>
              <a:rPr lang="en-US" baseline="0" dirty="0" smtClean="0"/>
              <a:t>Facilitate a fun fact - </a:t>
            </a:r>
          </a:p>
          <a:p>
            <a:r>
              <a:rPr lang="en-US" baseline="0" dirty="0" smtClean="0"/>
              <a:t>Ice-breakers- Cindy</a:t>
            </a:r>
          </a:p>
          <a:p>
            <a:pPr lvl="1"/>
            <a:r>
              <a:rPr lang="en-US" sz="2000" dirty="0" smtClean="0"/>
              <a:t>(icebreaker)– Take survey results (obstacles related to CL) groups of 10, write down 1 obstacle per piece –writing it on the blank puzzle piece – individual issues become put together in one</a:t>
            </a:r>
          </a:p>
          <a:p>
            <a:pPr lvl="1"/>
            <a:r>
              <a:rPr lang="en-US" sz="2000" dirty="0" smtClean="0"/>
              <a:t>Don’t fill out all of the puzzle pieces – leave blank</a:t>
            </a:r>
            <a:r>
              <a:rPr lang="en-US" sz="2000" baseline="0" dirty="0" smtClean="0"/>
              <a:t> and as you go through the workshop – fill out (in different color sharpie) some key ideas that can complete the puzzle/picture  - be prepared to share at the end.</a:t>
            </a:r>
            <a:endParaRPr lang="en-US" sz="2000" dirty="0" smtClean="0"/>
          </a:p>
          <a:p>
            <a:pPr marL="361950" lvl="1" indent="0">
              <a:buNone/>
            </a:pPr>
            <a:endParaRPr lang="en-US" sz="2000" dirty="0" smtClean="0"/>
          </a:p>
          <a:p>
            <a:pPr lvl="1"/>
            <a:r>
              <a:rPr lang="en-US" sz="2000" dirty="0" smtClean="0"/>
              <a:t>Goals for Session:</a:t>
            </a:r>
          </a:p>
          <a:p>
            <a:endParaRPr lang="en-US" baseline="0" dirty="0" smtClean="0"/>
          </a:p>
          <a:p>
            <a:r>
              <a:rPr lang="en-US" baseline="0" dirty="0" smtClean="0"/>
              <a:t>Goals for Session- Kristin</a:t>
            </a:r>
          </a:p>
          <a:p>
            <a:r>
              <a:rPr lang="en-US" baseline="0" dirty="0" smtClean="0"/>
              <a:t> What: Expand narrative/definition of CL and what it may mean to you/your organization , learn from others how they implemented CL principles for specific initiatives, for you to walk away with some key actions you can implement right away in your organization</a:t>
            </a:r>
          </a:p>
          <a:p>
            <a:r>
              <a:rPr lang="en-US" baseline="0" dirty="0" smtClean="0"/>
              <a:t> Why: Benefits of considering CL in your environment</a:t>
            </a:r>
          </a:p>
          <a:p>
            <a:r>
              <a:rPr lang="en-US" baseline="0" dirty="0" smtClean="0"/>
              <a:t> How:  You’ll hear directly from Regis and Mindi who have implemented two flavors of Continuous Learning to support specific outcomes. Learn from their successes and what processes – beyond just the design of the learning intervention- were modified to expand the definition of CL within Capgemini.</a:t>
            </a:r>
          </a:p>
          <a:p>
            <a:r>
              <a:rPr lang="en-US" baseline="0" dirty="0" smtClean="0"/>
              <a:t>	        Walk away with some quick wins/ways to tangibly begin considering opportunities to implement an expanded continuous learning mindset within your organization.</a:t>
            </a:r>
          </a:p>
          <a:p>
            <a:endParaRPr lang="en-US" baseline="0" dirty="0" smtClean="0"/>
          </a:p>
          <a:p>
            <a:r>
              <a:rPr lang="en-US" baseline="0" dirty="0" smtClean="0"/>
              <a:t>What is Continuous Learning? Share some of the survey results you graciously took the time to complete to help us level set this group of participants today.</a:t>
            </a:r>
          </a:p>
          <a:p>
            <a:r>
              <a:rPr lang="en-US" baseline="0" dirty="0" smtClean="0"/>
              <a:t>Facilitate discussion – share back findings</a:t>
            </a:r>
          </a:p>
          <a:p>
            <a:r>
              <a:rPr lang="en-US" baseline="0" dirty="0" smtClean="0"/>
              <a:t>Share back Obstacles – </a:t>
            </a:r>
          </a:p>
          <a:p>
            <a:r>
              <a:rPr lang="en-US" baseline="0" dirty="0" smtClean="0"/>
              <a:t>Review how historically CL was often considered just in terms of the “content mix/delivery” – here to expand that to review other areas of consideration that xxxxxx</a:t>
            </a:r>
          </a:p>
          <a:p>
            <a:r>
              <a:rPr lang="en-US" baseline="0" dirty="0" smtClean="0"/>
              <a:t>range from organizational expectations and increased pressure on HR to align to and deliver against critical business outcomes, responding to the needs and expectations of today’s employee, cost savings (time costs, effort costs, real hard costs), and how the human condition impacts should shape shift our considerations for delivering more effective learning solutions.</a:t>
            </a:r>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2</a:t>
            </a:fld>
            <a:endParaRPr lang="en-US" dirty="0"/>
          </a:p>
        </p:txBody>
      </p:sp>
    </p:spTree>
    <p:extLst>
      <p:ext uri="{BB962C8B-B14F-4D97-AF65-F5344CB8AC3E}">
        <p14:creationId xmlns="" xmlns:p14="http://schemas.microsoft.com/office/powerpoint/2010/main" val="1105482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ability to respond to this learning crisis by implementing new mindsets and processes will determine our success.</a:t>
            </a:r>
          </a:p>
          <a:p>
            <a:r>
              <a:rPr lang="en-US" dirty="0" smtClean="0"/>
              <a:t>According to CEB: HR is Facing a Lot of Change:</a:t>
            </a:r>
          </a:p>
          <a:p>
            <a:r>
              <a:rPr lang="en-US" dirty="0" smtClean="0"/>
              <a:t>More demand for improved analytics to manage the workforce</a:t>
            </a:r>
          </a:p>
          <a:p>
            <a:r>
              <a:rPr lang="en-US" dirty="0" smtClean="0"/>
              <a:t>New Technologies continue to emerge</a:t>
            </a:r>
          </a:p>
          <a:p>
            <a:r>
              <a:rPr lang="en-US" dirty="0" smtClean="0"/>
              <a:t>Diversity of preferences, expectations and needs of critical talent</a:t>
            </a:r>
          </a:p>
          <a:p>
            <a:endParaRPr lang="en-US" dirty="0" smtClean="0"/>
          </a:p>
          <a:p>
            <a:endParaRPr lang="en-US" dirty="0" smtClean="0"/>
          </a:p>
          <a:p>
            <a:r>
              <a:rPr lang="en-US" dirty="0" smtClean="0"/>
              <a:t>These new mindsets incorporate taking a more business minded approach to those processes requiring us to execute with a new discipline.</a:t>
            </a:r>
          </a:p>
          <a:p>
            <a:r>
              <a:rPr lang="en-US" dirty="0" smtClean="0"/>
              <a:t>UPS has always demonstrated leadership in the learning space – hoping to expand upon that in light of the change in the business environment we face and UPS’s updated learning strategy as you all look to build out your next 5 year strategic plan.</a:t>
            </a:r>
          </a:p>
          <a:p>
            <a:endParaRPr lang="en-US" dirty="0" smtClean="0"/>
          </a:p>
          <a:p>
            <a:r>
              <a:rPr lang="en-US" dirty="0" smtClean="0"/>
              <a:t>Update intake form to reflect the new “business mindset”</a:t>
            </a:r>
          </a:p>
          <a:p>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11</a:t>
            </a:fld>
            <a:endParaRPr lang="en-US" dirty="0"/>
          </a:p>
        </p:txBody>
      </p:sp>
    </p:spTree>
    <p:extLst>
      <p:ext uri="{BB962C8B-B14F-4D97-AF65-F5344CB8AC3E}">
        <p14:creationId xmlns="" xmlns:p14="http://schemas.microsoft.com/office/powerpoint/2010/main" val="156055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smtClean="0"/>
          </a:p>
          <a:p>
            <a:pPr rtl="0"/>
            <a:r>
              <a:rPr lang="en-US" dirty="0" smtClean="0"/>
              <a:t>Two flavors of CL that Capgemini will be sharing</a:t>
            </a:r>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12</a:t>
            </a:fld>
            <a:endParaRPr lang="en-US" dirty="0"/>
          </a:p>
        </p:txBody>
      </p:sp>
    </p:spTree>
    <p:extLst>
      <p:ext uri="{BB962C8B-B14F-4D97-AF65-F5344CB8AC3E}">
        <p14:creationId xmlns="" xmlns:p14="http://schemas.microsoft.com/office/powerpoint/2010/main" val="290308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We’ve refined this model over</a:t>
            </a:r>
            <a:r>
              <a:rPr lang="en-US" baseline="0" dirty="0" smtClean="0"/>
              <a:t> a number of years</a:t>
            </a:r>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r>
              <a:rPr lang="en-US" dirty="0" smtClean="0"/>
              <a:t>Key points for PMP</a:t>
            </a:r>
          </a:p>
          <a:p>
            <a:pPr marL="342900" indent="-342900"/>
            <a:r>
              <a:rPr lang="en-US" dirty="0" smtClean="0"/>
              <a:t>	Setting</a:t>
            </a:r>
            <a:r>
              <a:rPr lang="en-US" baseline="0" dirty="0" smtClean="0"/>
              <a:t> the right expectations is critical. Participants should understand this is a different way of learning: they drive, and we accompany</a:t>
            </a:r>
          </a:p>
          <a:p>
            <a:pPr marL="342900" indent="-342900"/>
            <a:r>
              <a:rPr lang="en-US" baseline="0" dirty="0" smtClean="0"/>
              <a:t>	The objective is certification, and we want learners to take the program seriously. Therefore, we ask them to complete their PMP applications before the series starts</a:t>
            </a:r>
          </a:p>
          <a:p>
            <a:pPr marL="342900" indent="-342900"/>
            <a:r>
              <a:rPr lang="en-US" baseline="0" dirty="0" smtClean="0"/>
              <a:t>	“Week 0” intro session to share this information and to establish a moral contract with the learner </a:t>
            </a:r>
          </a:p>
        </p:txBody>
      </p:sp>
      <p:sp>
        <p:nvSpPr>
          <p:cNvPr id="4" name="Slide Number Placeholder 3"/>
          <p:cNvSpPr>
            <a:spLocks noGrp="1"/>
          </p:cNvSpPr>
          <p:nvPr>
            <p:ph type="sldNum" sz="quarter" idx="10"/>
          </p:nvPr>
        </p:nvSpPr>
        <p:spPr/>
        <p:txBody>
          <a:bodyPr/>
          <a:lstStyle/>
          <a:p>
            <a:fld id="{B18F4AC6-A0DE-44CC-A32C-A1ECA99E2F3E}"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a:t>
            </a:r>
            <a:r>
              <a:rPr lang="en-US" baseline="0" dirty="0" smtClean="0"/>
              <a:t> foundation of the program is the Skillsoft learning assets for PMP certification. The only content we have created are the presentations to support live sessions. </a:t>
            </a:r>
          </a:p>
          <a:p>
            <a:pPr>
              <a:buFont typeface="Arial" pitchFamily="34" charset="0"/>
              <a:buChar char="•"/>
            </a:pPr>
            <a:r>
              <a:rPr lang="en-US" baseline="0" dirty="0" smtClean="0"/>
              <a:t> The content has been logically organized and represented on a online learning map (housed in our SumTotal LMS), and links point directly to the items on the Skillport platform</a:t>
            </a:r>
          </a:p>
          <a:p>
            <a:pPr>
              <a:buFont typeface="Arial" pitchFamily="34" charset="0"/>
              <a:buChar char="•"/>
            </a:pPr>
            <a:r>
              <a:rPr lang="en-US" baseline="0" dirty="0" smtClean="0"/>
              <a:t> Everything was already available to us. We added the technology to enable the learning and empower the learning</a:t>
            </a:r>
          </a:p>
          <a:p>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Whether an</a:t>
            </a:r>
            <a:r>
              <a:rPr lang="en-US" baseline="0" dirty="0" smtClean="0"/>
              <a:t> employee enters through our intranet or LMS, they arrive at the learning map. The links direct them to content on the Skillport platform.</a:t>
            </a:r>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rPr>
              <a:t>Effectiveness optimization (pre, during, post)</a:t>
            </a:r>
          </a:p>
          <a:p>
            <a:r>
              <a:rPr lang="en-US" sz="1200" b="1" kern="1200" dirty="0" smtClean="0">
                <a:solidFill>
                  <a:schemeClr val="tx1"/>
                </a:solidFill>
                <a:latin typeface="+mn-lt"/>
                <a:ea typeface="+mn-ea"/>
                <a:cs typeface="+mn-cs"/>
              </a:rPr>
              <a:t>88% </a:t>
            </a:r>
            <a:r>
              <a:rPr lang="en-US" sz="1200" kern="1200" dirty="0" smtClean="0">
                <a:solidFill>
                  <a:schemeClr val="tx1"/>
                </a:solidFill>
                <a:latin typeface="+mn-lt"/>
                <a:ea typeface="+mn-ea"/>
                <a:cs typeface="+mn-cs"/>
              </a:rPr>
              <a:t>of the respondents stated that they have observed positive change in their </a:t>
            </a:r>
            <a:r>
              <a:rPr lang="en-US" sz="1200" b="1" kern="1200" dirty="0" smtClean="0">
                <a:solidFill>
                  <a:schemeClr val="tx1"/>
                </a:solidFill>
                <a:latin typeface="+mn-lt"/>
                <a:ea typeface="+mn-ea"/>
                <a:cs typeface="+mn-cs"/>
              </a:rPr>
              <a:t>Manager’s Performance Management Competencies</a:t>
            </a:r>
            <a:r>
              <a:rPr lang="en-US" sz="1200" kern="1200" dirty="0" smtClean="0">
                <a:solidFill>
                  <a:schemeClr val="tx1"/>
                </a:solidFill>
                <a:latin typeface="+mn-lt"/>
                <a:ea typeface="+mn-ea"/>
                <a:cs typeface="+mn-cs"/>
              </a:rPr>
              <a:t> over a period of 3 months after the program.</a:t>
            </a:r>
          </a:p>
          <a:p>
            <a:r>
              <a:rPr lang="en-US" sz="1200" b="1" kern="1200" dirty="0" smtClean="0">
                <a:solidFill>
                  <a:schemeClr val="tx1"/>
                </a:solidFill>
                <a:latin typeface="+mn-lt"/>
                <a:ea typeface="+mn-ea"/>
                <a:cs typeface="+mn-cs"/>
              </a:rPr>
              <a:t>23% </a:t>
            </a:r>
            <a:r>
              <a:rPr lang="en-US" sz="1200" kern="1200" dirty="0" smtClean="0">
                <a:solidFill>
                  <a:schemeClr val="tx1"/>
                </a:solidFill>
                <a:latin typeface="+mn-lt"/>
                <a:ea typeface="+mn-ea"/>
                <a:cs typeface="+mn-cs"/>
              </a:rPr>
              <a:t>of total respondents opined that their Managers had developed an </a:t>
            </a:r>
            <a:r>
              <a:rPr lang="en-US" sz="1200" b="1" kern="1200" dirty="0" smtClean="0">
                <a:solidFill>
                  <a:schemeClr val="tx1"/>
                </a:solidFill>
                <a:latin typeface="+mn-lt"/>
                <a:ea typeface="+mn-ea"/>
                <a:cs typeface="+mn-cs"/>
              </a:rPr>
              <a:t>encouraging &amp; positive attitude </a:t>
            </a:r>
            <a:r>
              <a:rPr lang="en-US" sz="1200" kern="1200" dirty="0" smtClean="0">
                <a:solidFill>
                  <a:schemeClr val="tx1"/>
                </a:solidFill>
                <a:latin typeface="+mn-lt"/>
                <a:ea typeface="+mn-ea"/>
                <a:cs typeface="+mn-cs"/>
              </a:rPr>
              <a:t>which helped them perform better in the last 3 months.</a:t>
            </a:r>
          </a:p>
          <a:p>
            <a:endParaRPr lang="en-US" sz="1200" dirty="0" smtClean="0">
              <a:solidFill>
                <a:schemeClr val="tx2">
                  <a:lumMod val="50000"/>
                </a:schemeClr>
              </a:solidFill>
            </a:endParaRPr>
          </a:p>
          <a:p>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We appreciate that you have “day jobs” as consultants which consume your time….so we have focused the formal learning of this development program to be in small, “digestible” bites</a:t>
            </a:r>
          </a:p>
          <a:p>
            <a:pPr>
              <a:buFont typeface="Arial" pitchFamily="34" charset="0"/>
              <a:buChar char="•"/>
            </a:pPr>
            <a:r>
              <a:rPr lang="en-US" baseline="0" dirty="0" smtClean="0"/>
              <a:t>and in several different forms to keep you engaged in learning. </a:t>
            </a:r>
          </a:p>
          <a:p>
            <a:pPr>
              <a:buFont typeface="Arial" pitchFamily="34" charset="0"/>
              <a:buChar char="•"/>
            </a:pPr>
            <a:r>
              <a:rPr lang="en-US" baseline="0" dirty="0" smtClean="0"/>
              <a:t>Occasionally, we will request you take a web-based module, but usually they are short in duration (10 minutes or less)</a:t>
            </a:r>
          </a:p>
          <a:p>
            <a:pPr>
              <a:buFont typeface="Arial" pitchFamily="34" charset="0"/>
              <a:buChar char="•"/>
            </a:pPr>
            <a:r>
              <a:rPr lang="en-US" baseline="0" dirty="0" smtClean="0"/>
              <a:t>we also have other wonderful learning assets in MyLearning we will introduce you to that are relatively quick to complete. </a:t>
            </a:r>
          </a:p>
          <a:p>
            <a:pPr>
              <a:buFont typeface="Arial" pitchFamily="34" charset="0"/>
              <a:buChar char="•"/>
            </a:pPr>
            <a:r>
              <a:rPr lang="en-US" baseline="0" dirty="0" smtClean="0"/>
              <a:t>For example, SkillBriefs are usually 1-2 page “cheat sheets” to help refresh your memory (e.g., what does the acronym for SMART Goals stand for?).Executive Summaries are usually 6-8 page synopsis of a best selling book that is pertinent to a Touchpoint topic. (discuss others)….</a:t>
            </a:r>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content is included in a weekly Job Aid (internally</a:t>
            </a:r>
            <a:r>
              <a:rPr lang="en-US" baseline="0" dirty="0" smtClean="0"/>
              <a:t> created) for each of the six topics</a:t>
            </a:r>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spcBef>
                <a:spcPct val="0"/>
              </a:spcBef>
              <a:spcAft>
                <a:spcPct val="0"/>
              </a:spcAft>
            </a:pPr>
            <a:r>
              <a:rPr lang="en-GB" sz="1200" dirty="0" smtClean="0">
                <a:solidFill>
                  <a:srgbClr val="505150"/>
                </a:solidFill>
              </a:rPr>
              <a:t>A learning journey that combines synchronous and asynchronous virtual learning interventions </a:t>
            </a:r>
            <a:r>
              <a:rPr lang="en-GB" sz="1200" i="1" dirty="0" smtClean="0">
                <a:solidFill>
                  <a:srgbClr val="505150"/>
                </a:solidFill>
              </a:rPr>
              <a:t>with a strong component of self-directed learning</a:t>
            </a:r>
            <a:r>
              <a:rPr lang="en-GB" sz="1200" dirty="0" smtClean="0">
                <a:solidFill>
                  <a:srgbClr val="505150"/>
                </a:solidFill>
              </a:rPr>
              <a:t>. The learner is actively guided by a facilitator and supported by SMEs throughout the journey to ensure the learning objectives are successfully met. </a:t>
            </a:r>
          </a:p>
          <a:p>
            <a:pPr fontAlgn="base">
              <a:spcBef>
                <a:spcPct val="0"/>
              </a:spcBef>
              <a:spcAft>
                <a:spcPct val="0"/>
              </a:spcAft>
            </a:pPr>
            <a:r>
              <a:rPr lang="en-GB" sz="1200" dirty="0" smtClean="0">
                <a:solidFill>
                  <a:srgbClr val="505150"/>
                </a:solidFill>
              </a:rPr>
              <a:t>The FVLJ is structured with a defined start and end that includes a knowledge assessment and has intermediate checkpoints to sustain momentum with the learners.</a:t>
            </a:r>
          </a:p>
          <a:p>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Continuous</a:t>
            </a:r>
            <a:r>
              <a:rPr lang="en-US" baseline="0" dirty="0" smtClean="0"/>
              <a:t> Learning feedback from results – not one answer – hope that your answer when you leave will be more expansive in terms of your tools and ways you can operationalize continuous learning in your organization.</a:t>
            </a:r>
          </a:p>
          <a:p>
            <a:r>
              <a:rPr lang="en-US" baseline="0" dirty="0" smtClean="0"/>
              <a:t>What is Continuous Learning? Share some of the survey results you graciously took the time to complete to help us level set this group of participants today.</a:t>
            </a:r>
          </a:p>
          <a:p>
            <a:r>
              <a:rPr lang="en-US" baseline="0" dirty="0" smtClean="0"/>
              <a:t>Facilitate discussion – share back findings</a:t>
            </a:r>
          </a:p>
          <a:p>
            <a:r>
              <a:rPr lang="en-US" baseline="0" dirty="0" smtClean="0"/>
              <a:t>Share back Obstacles –Did that in a creative way with the puzzle, but could we have someone from each group share some key obstacles?</a:t>
            </a:r>
          </a:p>
          <a:p>
            <a:r>
              <a:rPr lang="en-US" baseline="0" dirty="0" smtClean="0"/>
              <a:t> </a:t>
            </a:r>
          </a:p>
          <a:p>
            <a:r>
              <a:rPr lang="en-US" baseline="0" dirty="0" smtClean="0"/>
              <a:t>Review how historically CL was often considered just in terms of the “content mix/delivery” – here to expand that to review other areas of consideration that can expand your ability to respond to the learning crisis.</a:t>
            </a:r>
          </a:p>
          <a:p>
            <a:endParaRPr lang="en-US" baseline="0" dirty="0" smtClean="0"/>
          </a:p>
          <a:p>
            <a:r>
              <a:rPr lang="en-US" baseline="0" dirty="0" smtClean="0"/>
              <a:t>http://blog.learnlets.com/?p=4272</a:t>
            </a:r>
          </a:p>
          <a:p>
            <a:endParaRPr lang="en-US" baseline="0" dirty="0" smtClean="0"/>
          </a:p>
          <a:p>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A493F68-14D9-46AA-B09E-0A270F660A98}" type="slidenum">
              <a:rPr lang="en-US" smtClean="0"/>
              <a:pPr/>
              <a:t>3</a:t>
            </a:fld>
            <a:endParaRPr lang="en-US" dirty="0"/>
          </a:p>
        </p:txBody>
      </p:sp>
    </p:spTree>
    <p:extLst>
      <p:ext uri="{BB962C8B-B14F-4D97-AF65-F5344CB8AC3E}">
        <p14:creationId xmlns="" xmlns:p14="http://schemas.microsoft.com/office/powerpoint/2010/main" val="909220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spcBef>
                <a:spcPct val="0"/>
              </a:spcBef>
              <a:spcAft>
                <a:spcPct val="0"/>
              </a:spcAft>
            </a:pPr>
            <a:r>
              <a:rPr lang="en-GB" sz="1200" dirty="0" smtClean="0">
                <a:solidFill>
                  <a:srgbClr val="505150"/>
                </a:solidFill>
              </a:rPr>
              <a:t>A learning journey that combines synchronous and asynchronous virtual learning interventions </a:t>
            </a:r>
            <a:r>
              <a:rPr lang="en-GB" sz="1200" i="1" dirty="0" smtClean="0">
                <a:solidFill>
                  <a:srgbClr val="505150"/>
                </a:solidFill>
              </a:rPr>
              <a:t>with a strong component of self-directed learning</a:t>
            </a:r>
            <a:r>
              <a:rPr lang="en-GB" sz="1200" dirty="0" smtClean="0">
                <a:solidFill>
                  <a:srgbClr val="505150"/>
                </a:solidFill>
              </a:rPr>
              <a:t>. The learner is actively guided by a facilitator and supported by SMEs throughout the journey to ensure the learning objectives are successfully met. </a:t>
            </a:r>
          </a:p>
          <a:p>
            <a:pPr fontAlgn="base">
              <a:spcBef>
                <a:spcPct val="0"/>
              </a:spcBef>
              <a:spcAft>
                <a:spcPct val="0"/>
              </a:spcAft>
            </a:pPr>
            <a:r>
              <a:rPr lang="en-GB" sz="1200" dirty="0" smtClean="0">
                <a:solidFill>
                  <a:srgbClr val="505150"/>
                </a:solidFill>
              </a:rPr>
              <a:t>The FVLJ is structured with a defined start and end that includes a knowledge assessment and has intermediate checkpoints to sustain momentum with the learners.</a:t>
            </a:r>
          </a:p>
        </p:txBody>
      </p:sp>
      <p:sp>
        <p:nvSpPr>
          <p:cNvPr id="4" name="Slide Number Placeholder 3"/>
          <p:cNvSpPr>
            <a:spLocks noGrp="1"/>
          </p:cNvSpPr>
          <p:nvPr>
            <p:ph type="sldNum" sz="quarter" idx="10"/>
          </p:nvPr>
        </p:nvSpPr>
        <p:spPr/>
        <p:txBody>
          <a:bodyPr/>
          <a:lstStyle/>
          <a:p>
            <a:fld id="{B18F4AC6-A0DE-44CC-A32C-A1ECA99E2F3E}"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solidFill>
                  <a:schemeClr val="tx2">
                    <a:lumMod val="50000"/>
                  </a:schemeClr>
                </a:solidFill>
              </a:rPr>
              <a:t>EvaluateIT </a:t>
            </a:r>
            <a:r>
              <a:rPr lang="en-GB" sz="1200" dirty="0" smtClean="0"/>
              <a:t>leverages the best of two industry standards Kirkpatrick* and Bersin</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FFFFFF"/>
                </a:solidFill>
                <a:ea typeface="University Handwriting" pitchFamily="2" charset="-128"/>
              </a:rPr>
              <a:t>All levels of evaluations will NOT be applied to all learning programs.</a:t>
            </a:r>
            <a:endParaRPr lang="en-GB" sz="1200" dirty="0" smtClean="0">
              <a:solidFill>
                <a:srgbClr val="FFFF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EvaluateIt</a:t>
            </a:r>
            <a:r>
              <a:rPr lang="en-US" baseline="0" dirty="0" smtClean="0"/>
              <a:t> is moving to OptimizeIt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all findings result in implications associated with ‘Request Management’ (e.g.,</a:t>
            </a:r>
            <a:r>
              <a:rPr lang="en-US" baseline="0" dirty="0" smtClean="0"/>
              <a:t> course enhancements, re-design).  Some findings revert back to ‘Relationship Management’ working with stakeholders or other impacted business functions to address (e.g., HR)</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could you monetize this? (Time savings, hard costs, other?)</a:t>
            </a:r>
          </a:p>
          <a:p>
            <a:pPr marL="0" indent="0">
              <a:buNone/>
            </a:pPr>
            <a:r>
              <a:rPr lang="en-US" dirty="0" smtClean="0"/>
              <a:t> </a:t>
            </a:r>
          </a:p>
          <a:p>
            <a:r>
              <a:rPr lang="en-US" dirty="0" smtClean="0"/>
              <a:t>Intake form takeaways?</a:t>
            </a:r>
          </a:p>
          <a:p>
            <a:r>
              <a:rPr lang="en-US" dirty="0" smtClean="0"/>
              <a:t>Technology Checklist?</a:t>
            </a:r>
          </a:p>
        </p:txBody>
      </p:sp>
      <p:sp>
        <p:nvSpPr>
          <p:cNvPr id="4" name="Slide Number Placeholder 3"/>
          <p:cNvSpPr>
            <a:spLocks noGrp="1"/>
          </p:cNvSpPr>
          <p:nvPr>
            <p:ph type="sldNum" sz="quarter" idx="10"/>
          </p:nvPr>
        </p:nvSpPr>
        <p:spPr/>
        <p:txBody>
          <a:bodyPr/>
          <a:lstStyle/>
          <a:p>
            <a:fld id="{B18F4AC6-A0DE-44CC-A32C-A1ECA99E2F3E}" type="slidenum">
              <a:rPr lang="en-US" smtClean="0"/>
              <a:pPr/>
              <a:t>27</a:t>
            </a:fld>
            <a:endParaRPr lang="en-US" dirty="0"/>
          </a:p>
        </p:txBody>
      </p:sp>
    </p:spTree>
    <p:extLst>
      <p:ext uri="{BB962C8B-B14F-4D97-AF65-F5344CB8AC3E}">
        <p14:creationId xmlns="" xmlns:p14="http://schemas.microsoft.com/office/powerpoint/2010/main" val="2156663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hlinkClick r:id="rId3"/>
            </a:endParaRPr>
          </a:p>
          <a:p>
            <a:r>
              <a:rPr lang="en-US" dirty="0" smtClean="0">
                <a:hlinkClick r:id="rId3"/>
              </a:rPr>
              <a:t>When</a:t>
            </a:r>
            <a:r>
              <a:rPr lang="en-US" baseline="0" dirty="0" smtClean="0">
                <a:hlinkClick r:id="rId3"/>
              </a:rPr>
              <a:t> we learn better, we do better – when we do better, our organization performs better – leading to real business results</a:t>
            </a:r>
            <a:endParaRPr lang="en-US" dirty="0" smtClean="0">
              <a:hlinkClick r:id="rId3"/>
            </a:endParaRPr>
          </a:p>
          <a:p>
            <a:endParaRPr lang="en-US" dirty="0" smtClean="0">
              <a:hlinkClick r:id="rId3"/>
            </a:endParaRPr>
          </a:p>
          <a:p>
            <a:endParaRPr lang="en-US" dirty="0" smtClean="0">
              <a:hlinkClick r:id="rId3"/>
            </a:endParaRPr>
          </a:p>
          <a:p>
            <a:r>
              <a:rPr lang="en-US" dirty="0" smtClean="0">
                <a:hlinkClick r:id="rId3"/>
              </a:rPr>
              <a:t>http</a:t>
            </a:r>
            <a:r>
              <a:rPr lang="en-US" dirty="0">
                <a:hlinkClick r:id="rId3"/>
              </a:rPr>
              <a:t>://www.skillsoft.com/assets/offers/elearning-guide</a:t>
            </a:r>
            <a:r>
              <a:rPr lang="en-US" dirty="0" smtClean="0">
                <a:hlinkClick r:id="rId3"/>
              </a:rPr>
              <a:t>/</a:t>
            </a:r>
            <a:r>
              <a:rPr lang="en-US" dirty="0" smtClean="0"/>
              <a:t> p19</a:t>
            </a:r>
          </a:p>
          <a:p>
            <a:r>
              <a:rPr lang="en-US" sz="1200" kern="1200" dirty="0" smtClean="0">
                <a:solidFill>
                  <a:schemeClr val="tx1"/>
                </a:solidFill>
                <a:effectLst/>
                <a:latin typeface="+mn-lt"/>
                <a:ea typeface="+mn-ea"/>
                <a:cs typeface="+mn-cs"/>
              </a:rPr>
              <a:t>Success </a:t>
            </a:r>
          </a:p>
          <a:p>
            <a:r>
              <a:rPr lang="en-US" sz="1200" kern="1200" dirty="0" smtClean="0">
                <a:solidFill>
                  <a:schemeClr val="tx1"/>
                </a:solidFill>
                <a:effectLst/>
                <a:latin typeface="+mn-lt"/>
                <a:ea typeface="+mn-ea"/>
                <a:cs typeface="+mn-cs"/>
              </a:rPr>
              <a:t>is created through intentional </a:t>
            </a:r>
          </a:p>
          <a:p>
            <a:r>
              <a:rPr lang="en-US" sz="1200" kern="1200" dirty="0" smtClean="0">
                <a:solidFill>
                  <a:schemeClr val="tx1"/>
                </a:solidFill>
                <a:effectLst/>
                <a:latin typeface="+mn-lt"/>
                <a:ea typeface="+mn-ea"/>
                <a:cs typeface="+mn-cs"/>
              </a:rPr>
              <a:t>leadership, making the right tools </a:t>
            </a:r>
          </a:p>
          <a:p>
            <a:r>
              <a:rPr lang="en-US" sz="1200" kern="1200" dirty="0" smtClean="0">
                <a:solidFill>
                  <a:schemeClr val="tx1"/>
                </a:solidFill>
                <a:effectLst/>
                <a:latin typeface="+mn-lt"/>
                <a:ea typeface="+mn-ea"/>
                <a:cs typeface="+mn-cs"/>
              </a:rPr>
              <a:t>and resources accessible and </a:t>
            </a:r>
          </a:p>
          <a:p>
            <a:r>
              <a:rPr lang="en-US" sz="1200" kern="1200" dirty="0" smtClean="0">
                <a:solidFill>
                  <a:schemeClr val="tx1"/>
                </a:solidFill>
                <a:effectLst/>
                <a:latin typeface="+mn-lt"/>
                <a:ea typeface="+mn-ea"/>
                <a:cs typeface="+mn-cs"/>
              </a:rPr>
              <a:t>putting defined business processes </a:t>
            </a:r>
          </a:p>
          <a:p>
            <a:r>
              <a:rPr lang="en-US" sz="1200" kern="1200" dirty="0" smtClean="0">
                <a:solidFill>
                  <a:schemeClr val="tx1"/>
                </a:solidFill>
                <a:effectLst/>
                <a:latin typeface="+mn-lt"/>
                <a:ea typeface="+mn-ea"/>
                <a:cs typeface="+mn-cs"/>
              </a:rPr>
              <a:t>in place to deliver real-time </a:t>
            </a:r>
          </a:p>
          <a:p>
            <a:r>
              <a:rPr lang="en-US" sz="1200" kern="1200" dirty="0" smtClean="0">
                <a:solidFill>
                  <a:schemeClr val="tx1"/>
                </a:solidFill>
                <a:effectLst/>
                <a:latin typeface="+mn-lt"/>
                <a:ea typeface="+mn-ea"/>
                <a:cs typeface="+mn-cs"/>
              </a:rPr>
              <a:t>information to the workforce, so </a:t>
            </a:r>
          </a:p>
          <a:p>
            <a:r>
              <a:rPr lang="en-US" sz="1200" kern="1200" dirty="0" smtClean="0">
                <a:solidFill>
                  <a:schemeClr val="tx1"/>
                </a:solidFill>
                <a:effectLst/>
                <a:latin typeface="+mn-lt"/>
                <a:ea typeface="+mn-ea"/>
                <a:cs typeface="+mn-cs"/>
              </a:rPr>
              <a:t>employees can solve business </a:t>
            </a:r>
          </a:p>
          <a:p>
            <a:r>
              <a:rPr lang="en-US" sz="1200" kern="1200" dirty="0" smtClean="0">
                <a:solidFill>
                  <a:schemeClr val="tx1"/>
                </a:solidFill>
                <a:effectLst/>
                <a:latin typeface="+mn-lt"/>
                <a:ea typeface="+mn-ea"/>
                <a:cs typeface="+mn-cs"/>
              </a:rPr>
              <a:t>problems and achieve results. </a:t>
            </a:r>
          </a:p>
          <a:p>
            <a:r>
              <a:rPr lang="en-US" sz="1200" kern="1200" dirty="0" smtClean="0">
                <a:solidFill>
                  <a:schemeClr val="tx1"/>
                </a:solidFill>
                <a:effectLst/>
                <a:latin typeface="+mn-lt"/>
                <a:ea typeface="+mn-ea"/>
                <a:cs typeface="+mn-cs"/>
              </a:rPr>
              <a:t>Real breakthroughs in performance </a:t>
            </a:r>
          </a:p>
          <a:p>
            <a:r>
              <a:rPr lang="en-US" sz="1200" kern="1200" dirty="0" smtClean="0">
                <a:solidFill>
                  <a:schemeClr val="tx1"/>
                </a:solidFill>
                <a:effectLst/>
                <a:latin typeface="+mn-lt"/>
                <a:ea typeface="+mn-ea"/>
                <a:cs typeface="+mn-cs"/>
              </a:rPr>
              <a:t>are realized only when organizations </a:t>
            </a:r>
          </a:p>
          <a:p>
            <a:r>
              <a:rPr lang="en-US" sz="1200" kern="1200" dirty="0" smtClean="0">
                <a:solidFill>
                  <a:schemeClr val="tx1"/>
                </a:solidFill>
                <a:effectLst/>
                <a:latin typeface="+mn-lt"/>
                <a:ea typeface="+mn-ea"/>
                <a:cs typeface="+mn-cs"/>
              </a:rPr>
              <a:t>move away from a “usage equals </a:t>
            </a:r>
          </a:p>
          <a:p>
            <a:r>
              <a:rPr lang="en-US" sz="1200" kern="1200" dirty="0" smtClean="0">
                <a:solidFill>
                  <a:schemeClr val="tx1"/>
                </a:solidFill>
                <a:effectLst/>
                <a:latin typeface="+mn-lt"/>
                <a:ea typeface="+mn-ea"/>
                <a:cs typeface="+mn-cs"/>
              </a:rPr>
              <a:t>value” mindset to an operating </a:t>
            </a:r>
          </a:p>
          <a:p>
            <a:r>
              <a:rPr lang="en-US" sz="1200" kern="1200" dirty="0" smtClean="0">
                <a:solidFill>
                  <a:schemeClr val="tx1"/>
                </a:solidFill>
                <a:effectLst/>
                <a:latin typeface="+mn-lt"/>
                <a:ea typeface="+mn-ea"/>
                <a:cs typeface="+mn-cs"/>
              </a:rPr>
              <a:t>model that perpetually promotes </a:t>
            </a:r>
          </a:p>
          <a:p>
            <a:r>
              <a:rPr lang="en-US" sz="1200" kern="1200" dirty="0" smtClean="0">
                <a:solidFill>
                  <a:schemeClr val="tx1"/>
                </a:solidFill>
                <a:effectLst/>
                <a:latin typeface="+mn-lt"/>
                <a:ea typeface="+mn-ea"/>
                <a:cs typeface="+mn-cs"/>
              </a:rPr>
              <a:t>continuous learning through </a:t>
            </a:r>
          </a:p>
          <a:p>
            <a:r>
              <a:rPr lang="en-US" sz="1200" kern="1200" dirty="0" smtClean="0">
                <a:solidFill>
                  <a:schemeClr val="tx1"/>
                </a:solidFill>
                <a:effectLst/>
                <a:latin typeface="+mn-lt"/>
                <a:ea typeface="+mn-ea"/>
                <a:cs typeface="+mn-cs"/>
              </a:rPr>
              <a:t>effective engagement and tight </a:t>
            </a:r>
          </a:p>
          <a:p>
            <a:r>
              <a:rPr lang="en-US" sz="1200" kern="1200" dirty="0" smtClean="0">
                <a:solidFill>
                  <a:schemeClr val="tx1"/>
                </a:solidFill>
                <a:effectLst/>
                <a:latin typeface="+mn-lt"/>
                <a:ea typeface="+mn-ea"/>
                <a:cs typeface="+mn-cs"/>
              </a:rPr>
              <a:t>alignment. This leads to adoption </a:t>
            </a:r>
          </a:p>
          <a:p>
            <a:r>
              <a:rPr lang="en-US" sz="1200" kern="1200" dirty="0" smtClean="0">
                <a:solidFill>
                  <a:schemeClr val="tx1"/>
                </a:solidFill>
                <a:effectLst/>
                <a:latin typeface="+mn-lt"/>
                <a:ea typeface="+mn-ea"/>
                <a:cs typeface="+mn-cs"/>
              </a:rPr>
              <a:t>of tools enabling employees to </a:t>
            </a:r>
          </a:p>
          <a:p>
            <a:r>
              <a:rPr lang="en-US" sz="1200" kern="1200" dirty="0" smtClean="0">
                <a:solidFill>
                  <a:schemeClr val="tx1"/>
                </a:solidFill>
                <a:effectLst/>
                <a:latin typeface="+mn-lt"/>
                <a:ea typeface="+mn-ea"/>
                <a:cs typeface="+mn-cs"/>
              </a:rPr>
              <a:t>deliver an added value to the </a:t>
            </a:r>
          </a:p>
          <a:p>
            <a:r>
              <a:rPr lang="en-US" sz="1200" kern="1200" dirty="0" smtClean="0">
                <a:solidFill>
                  <a:schemeClr val="tx1"/>
                </a:solidFill>
                <a:effectLst/>
                <a:latin typeface="+mn-lt"/>
                <a:ea typeface="+mn-ea"/>
                <a:cs typeface="+mn-cs"/>
              </a:rPr>
              <a:t>enterprise. Online solutions are ripe </a:t>
            </a:r>
          </a:p>
          <a:p>
            <a:r>
              <a:rPr lang="en-US" sz="1200" kern="1200" dirty="0" smtClean="0">
                <a:solidFill>
                  <a:schemeClr val="tx1"/>
                </a:solidFill>
                <a:effectLst/>
                <a:latin typeface="+mn-lt"/>
                <a:ea typeface="+mn-ea"/>
                <a:cs typeface="+mn-cs"/>
              </a:rPr>
              <a:t>for delivering this type of value; </a:t>
            </a:r>
          </a:p>
          <a:p>
            <a:r>
              <a:rPr lang="en-US" sz="1200" kern="1200" dirty="0" smtClean="0">
                <a:solidFill>
                  <a:schemeClr val="tx1"/>
                </a:solidFill>
                <a:effectLst/>
                <a:latin typeface="+mn-lt"/>
                <a:ea typeface="+mn-ea"/>
                <a:cs typeface="+mn-cs"/>
              </a:rPr>
              <a:t>value grounded in efficiency and </a:t>
            </a:r>
          </a:p>
          <a:p>
            <a:r>
              <a:rPr lang="en-US" sz="1200" kern="1200" dirty="0" smtClean="0">
                <a:solidFill>
                  <a:schemeClr val="tx1"/>
                </a:solidFill>
                <a:effectLst/>
                <a:latin typeface="+mn-lt"/>
                <a:ea typeface="+mn-ea"/>
                <a:cs typeface="+mn-cs"/>
              </a:rPr>
              <a:t>effectiveness leading the tangible </a:t>
            </a:r>
          </a:p>
          <a:p>
            <a:r>
              <a:rPr lang="en-US" sz="1200" kern="1200" dirty="0" smtClean="0">
                <a:solidFill>
                  <a:schemeClr val="tx1"/>
                </a:solidFill>
                <a:effectLst/>
                <a:latin typeface="+mn-lt"/>
                <a:ea typeface="+mn-ea"/>
                <a:cs typeface="+mn-cs"/>
              </a:rPr>
              <a:t>business outcome</a:t>
            </a:r>
          </a:p>
          <a:p>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solidFill>
                  <a:prstClr val="black"/>
                </a:solidFill>
              </a:rPr>
              <a:pPr/>
              <a:t>28</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Best Practices summary:</a:t>
            </a:r>
          </a:p>
          <a:p>
            <a:r>
              <a:rPr lang="en-US" sz="1200" kern="1200" dirty="0" smtClean="0">
                <a:solidFill>
                  <a:schemeClr val="tx1"/>
                </a:solidFill>
                <a:effectLst/>
                <a:latin typeface="+mn-lt"/>
                <a:ea typeface="+mn-ea"/>
                <a:cs typeface="+mn-cs"/>
              </a:rPr>
              <a:t>Mindset shift</a:t>
            </a:r>
          </a:p>
          <a:p>
            <a:r>
              <a:rPr lang="en-US" sz="1200" kern="1200" dirty="0" smtClean="0">
                <a:solidFill>
                  <a:schemeClr val="tx1"/>
                </a:solidFill>
                <a:effectLst/>
                <a:latin typeface="+mn-lt"/>
                <a:ea typeface="+mn-ea"/>
                <a:cs typeface="+mn-cs"/>
              </a:rPr>
              <a:t>Know your content! </a:t>
            </a:r>
          </a:p>
          <a:p>
            <a:r>
              <a:rPr lang="en-US" sz="1200" kern="1200" dirty="0" smtClean="0">
                <a:solidFill>
                  <a:schemeClr val="tx1"/>
                </a:solidFill>
                <a:effectLst/>
                <a:latin typeface="+mn-lt"/>
                <a:ea typeface="+mn-ea"/>
                <a:cs typeface="+mn-cs"/>
              </a:rPr>
              <a:t>Think through the “holistic” process (not just content design)</a:t>
            </a:r>
          </a:p>
          <a:p>
            <a:r>
              <a:rPr lang="en-US" sz="1200" kern="1200" dirty="0" smtClean="0">
                <a:solidFill>
                  <a:schemeClr val="tx1"/>
                </a:solidFill>
                <a:effectLst/>
                <a:latin typeface="+mn-lt"/>
                <a:ea typeface="+mn-ea"/>
                <a:cs typeface="+mn-cs"/>
              </a:rPr>
              <a:t>*Add in reflection time in ID process – shift leaner from passive to active learner mindset</a:t>
            </a:r>
          </a:p>
          <a:p>
            <a:r>
              <a:rPr lang="en-US" sz="1200" kern="1200" dirty="0" smtClean="0">
                <a:solidFill>
                  <a:schemeClr val="tx1"/>
                </a:solidFill>
                <a:effectLst/>
                <a:latin typeface="+mn-lt"/>
                <a:ea typeface="+mn-ea"/>
                <a:cs typeface="+mn-cs"/>
              </a:rPr>
              <a:t>*Business Case mindset – not just “training” mindset – shapes outcome</a:t>
            </a:r>
          </a:p>
          <a:p>
            <a:r>
              <a:rPr lang="en-US" sz="1200" kern="1200" dirty="0" smtClean="0">
                <a:solidFill>
                  <a:schemeClr val="tx1"/>
                </a:solidFill>
                <a:effectLst/>
                <a:latin typeface="+mn-lt"/>
                <a:ea typeface="+mn-ea"/>
                <a:cs typeface="+mn-cs"/>
              </a:rPr>
              <a:t>Beyond the “program”, what’s happening behind the scenes</a:t>
            </a:r>
          </a:p>
          <a:p>
            <a:r>
              <a:rPr lang="en-US" sz="1200" kern="1200" dirty="0" smtClean="0">
                <a:solidFill>
                  <a:schemeClr val="tx1"/>
                </a:solidFill>
                <a:effectLst/>
                <a:latin typeface="+mn-lt"/>
                <a:ea typeface="+mn-ea"/>
                <a:cs typeface="+mn-cs"/>
              </a:rPr>
              <a:t>Stay Curious</a:t>
            </a:r>
          </a:p>
          <a:p>
            <a:r>
              <a:rPr lang="en-US" sz="1200" kern="1200" dirty="0" smtClean="0">
                <a:solidFill>
                  <a:schemeClr val="tx1"/>
                </a:solidFill>
                <a:effectLst/>
                <a:latin typeface="+mn-lt"/>
                <a:ea typeface="+mn-ea"/>
                <a:cs typeface="+mn-cs"/>
              </a:rPr>
              <a:t>Experiment</a:t>
            </a:r>
          </a:p>
          <a:p>
            <a:r>
              <a:rPr lang="en-US" sz="1200" kern="1200" dirty="0" smtClean="0">
                <a:solidFill>
                  <a:schemeClr val="tx1"/>
                </a:solidFill>
                <a:effectLst/>
                <a:latin typeface="+mn-lt"/>
                <a:ea typeface="+mn-ea"/>
                <a:cs typeface="+mn-cs"/>
              </a:rPr>
              <a:t>Continue</a:t>
            </a:r>
            <a:r>
              <a:rPr lang="en-US" sz="1200" kern="1200" baseline="0" dirty="0" smtClean="0">
                <a:solidFill>
                  <a:schemeClr val="tx1"/>
                </a:solidFill>
                <a:effectLst/>
                <a:latin typeface="+mn-lt"/>
                <a:ea typeface="+mn-ea"/>
                <a:cs typeface="+mn-cs"/>
              </a:rPr>
              <a:t> to refine</a:t>
            </a:r>
          </a:p>
          <a:p>
            <a:r>
              <a:rPr lang="en-US" sz="1200" kern="1200" baseline="0" dirty="0" smtClean="0">
                <a:solidFill>
                  <a:schemeClr val="tx1"/>
                </a:solidFill>
                <a:effectLst/>
                <a:latin typeface="+mn-lt"/>
                <a:ea typeface="+mn-ea"/>
                <a:cs typeface="+mn-cs"/>
              </a:rPr>
              <a:t>Look for opportunities to find “context”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Manager Expectations</a:t>
            </a:r>
          </a:p>
          <a:p>
            <a:r>
              <a:rPr lang="en-US" sz="1200" kern="1200" dirty="0" smtClean="0">
                <a:solidFill>
                  <a:schemeClr val="tx1"/>
                </a:solidFill>
                <a:effectLst/>
                <a:latin typeface="+mn-lt"/>
                <a:ea typeface="+mn-ea"/>
                <a:cs typeface="+mn-cs"/>
              </a:rPr>
              <a:t>*Alignment with Biz obj/sponsorship</a:t>
            </a:r>
          </a:p>
          <a:p>
            <a:r>
              <a:rPr lang="en-US" sz="1200" kern="1200" dirty="0" smtClean="0">
                <a:solidFill>
                  <a:schemeClr val="tx1"/>
                </a:solidFill>
                <a:effectLst/>
                <a:latin typeface="+mn-lt"/>
                <a:ea typeface="+mn-ea"/>
                <a:cs typeface="+mn-cs"/>
              </a:rPr>
              <a:t>*Supporting the learner before, during, post “event”.</a:t>
            </a:r>
          </a:p>
          <a:p>
            <a:r>
              <a:rPr lang="en-US" sz="1200" kern="1200" dirty="0" smtClean="0">
                <a:solidFill>
                  <a:schemeClr val="tx1"/>
                </a:solidFill>
                <a:effectLst/>
                <a:latin typeface="+mn-lt"/>
                <a:ea typeface="+mn-ea"/>
                <a:cs typeface="+mn-cs"/>
              </a:rPr>
              <a:t>*Learner Expectations-moving from passive learner to active participant (examples)- commitment contract, positioning courses with potential learners up front before they are confirmed lay out (example PMP Cert – approval from Manager, develop your application and think through your attributes that make you PMP worthy, asked to be approved by PMI before exam before they register for the journey). Manager expectations are raised to consider employee</a:t>
            </a:r>
          </a:p>
          <a:p>
            <a:r>
              <a:rPr lang="en-US" sz="1200" kern="1200" dirty="0" smtClean="0">
                <a:solidFill>
                  <a:schemeClr val="tx1"/>
                </a:solidFill>
                <a:effectLst/>
                <a:latin typeface="+mn-lt"/>
                <a:ea typeface="+mn-ea"/>
                <a:cs typeface="+mn-cs"/>
              </a:rPr>
              <a:t>CEU’s (Continuing Education) Manager oversees this process</a:t>
            </a:r>
          </a:p>
          <a:p>
            <a:r>
              <a:rPr lang="en-US" sz="1200" kern="1200" dirty="0" smtClean="0">
                <a:solidFill>
                  <a:schemeClr val="tx1"/>
                </a:solidFill>
                <a:effectLst/>
                <a:latin typeface="+mn-lt"/>
                <a:ea typeface="+mn-ea"/>
                <a:cs typeface="+mn-cs"/>
              </a:rPr>
              <a:t>Learning Environment?</a:t>
            </a:r>
          </a:p>
          <a:p>
            <a:r>
              <a:rPr lang="en-US" sz="1200" kern="1200" dirty="0" smtClean="0">
                <a:solidFill>
                  <a:schemeClr val="tx1"/>
                </a:solidFill>
                <a:effectLst/>
                <a:latin typeface="+mn-lt"/>
                <a:ea typeface="+mn-ea"/>
                <a:cs typeface="+mn-cs"/>
              </a:rPr>
              <a:t>manager involvement, applying with customer interactions</a:t>
            </a:r>
          </a:p>
          <a:p>
            <a:r>
              <a:rPr lang="en-US" sz="1200" kern="1200" dirty="0" smtClean="0">
                <a:solidFill>
                  <a:schemeClr val="tx1"/>
                </a:solidFill>
                <a:effectLst/>
                <a:latin typeface="+mn-lt"/>
                <a:ea typeface="+mn-ea"/>
                <a:cs typeface="+mn-cs"/>
              </a:rPr>
              <a:t>Examples to illustrate - </a:t>
            </a:r>
          </a:p>
          <a:p>
            <a:r>
              <a:rPr lang="en-US" sz="1200" kern="1200" dirty="0" smtClean="0">
                <a:solidFill>
                  <a:schemeClr val="tx1"/>
                </a:solidFill>
                <a:effectLst/>
                <a:latin typeface="+mn-lt"/>
                <a:ea typeface="+mn-ea"/>
                <a:cs typeface="+mn-cs"/>
              </a:rPr>
              <a:t>*How you will measure/communicate success</a:t>
            </a:r>
          </a:p>
          <a:p>
            <a:r>
              <a:rPr lang="en-US" sz="1200" kern="1200" dirty="0" smtClean="0">
                <a:solidFill>
                  <a:schemeClr val="tx1"/>
                </a:solidFill>
                <a:effectLst/>
                <a:latin typeface="+mn-lt"/>
                <a:ea typeface="+mn-ea"/>
                <a:cs typeface="+mn-cs"/>
              </a:rPr>
              <a:t>Technology</a:t>
            </a:r>
          </a:p>
          <a:p>
            <a:r>
              <a:rPr lang="en-US" sz="1200" kern="1200" dirty="0" smtClean="0">
                <a:solidFill>
                  <a:schemeClr val="tx1"/>
                </a:solidFill>
                <a:effectLst/>
                <a:latin typeface="+mn-lt"/>
                <a:ea typeface="+mn-ea"/>
                <a:cs typeface="+mn-cs"/>
              </a:rPr>
              <a:t>Engage early in the business cycle</a:t>
            </a:r>
          </a:p>
          <a:p>
            <a:r>
              <a:rPr lang="en-US" sz="1200" kern="1200" dirty="0" smtClean="0">
                <a:solidFill>
                  <a:schemeClr val="tx1"/>
                </a:solidFill>
                <a:effectLst/>
                <a:latin typeface="+mn-lt"/>
                <a:ea typeface="+mn-ea"/>
                <a:cs typeface="+mn-cs"/>
              </a:rPr>
              <a:t>Decide where you can play role of “Learning Architect”</a:t>
            </a:r>
          </a:p>
          <a:p>
            <a:r>
              <a:rPr lang="en-US" sz="1200" kern="1200" dirty="0" smtClean="0">
                <a:solidFill>
                  <a:schemeClr val="tx1"/>
                </a:solidFill>
                <a:effectLst/>
                <a:latin typeface="+mn-lt"/>
                <a:ea typeface="+mn-ea"/>
                <a:cs typeface="+mn-cs"/>
              </a:rPr>
              <a:t>Stay curious</a:t>
            </a:r>
          </a:p>
          <a:p>
            <a:r>
              <a:rPr lang="en-US" sz="1200" kern="1200" dirty="0" smtClean="0">
                <a:solidFill>
                  <a:schemeClr val="tx1"/>
                </a:solidFill>
                <a:effectLst/>
                <a:latin typeface="+mn-lt"/>
                <a:ea typeface="+mn-ea"/>
                <a:cs typeface="+mn-cs"/>
              </a:rPr>
              <a:t>Don’t be afraid to experiment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29</a:t>
            </a:fld>
            <a:endParaRPr lang="en-US" dirty="0"/>
          </a:p>
        </p:txBody>
      </p:sp>
    </p:spTree>
    <p:extLst>
      <p:ext uri="{BB962C8B-B14F-4D97-AF65-F5344CB8AC3E}">
        <p14:creationId xmlns="" xmlns:p14="http://schemas.microsoft.com/office/powerpoint/2010/main" val="1895601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93F68-14D9-46AA-B09E-0A270F660A98}" type="slidenum">
              <a:rPr lang="en-US" smtClean="0"/>
              <a:pPr/>
              <a:t>30</a:t>
            </a:fld>
            <a:endParaRPr lang="en-US" dirty="0"/>
          </a:p>
        </p:txBody>
      </p:sp>
    </p:spTree>
    <p:extLst>
      <p:ext uri="{BB962C8B-B14F-4D97-AF65-F5344CB8AC3E}">
        <p14:creationId xmlns="" xmlns:p14="http://schemas.microsoft.com/office/powerpoint/2010/main" val="3128701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aseline="0" dirty="0" smtClean="0"/>
              <a:t>Review how historically CL was often considered just in terms of the “content mix/delivery” </a:t>
            </a:r>
          </a:p>
          <a:p>
            <a:pPr eaLnBrk="1" hangingPunct="1">
              <a:spcBef>
                <a:spcPct val="0"/>
              </a:spcBef>
            </a:pPr>
            <a:r>
              <a:rPr lang="en-US" baseline="0" dirty="0" smtClean="0">
                <a:latin typeface="Arial" pitchFamily="34" charset="0"/>
              </a:rPr>
              <a:t>Very important to “know your content repertoire”, consider your learner tolerances – bandwidth for learning, learning environment (do they need mobile, etc.) </a:t>
            </a:r>
          </a:p>
          <a:p>
            <a:pPr eaLnBrk="1" hangingPunct="1">
              <a:spcBef>
                <a:spcPct val="0"/>
              </a:spcBef>
            </a:pPr>
            <a:r>
              <a:rPr lang="en-US" baseline="0" dirty="0" smtClean="0">
                <a:latin typeface="Arial" pitchFamily="34" charset="0"/>
              </a:rPr>
              <a:t>Does anyone see anything missing here?</a:t>
            </a:r>
          </a:p>
          <a:p>
            <a:pPr eaLnBrk="1" hangingPunct="1">
              <a:spcBef>
                <a:spcPct val="0"/>
              </a:spcBef>
            </a:pPr>
            <a:r>
              <a:rPr lang="en-US" baseline="0" dirty="0" smtClean="0">
                <a:latin typeface="Arial" pitchFamily="34" charset="0"/>
              </a:rPr>
              <a:t>Does anyone see a specific modality they need clarification on or perhaps maybe you were triggered to consider another modality often forgotten in the learning design?</a:t>
            </a:r>
          </a:p>
          <a:p>
            <a:pPr eaLnBrk="1" hangingPunct="1">
              <a:spcBef>
                <a:spcPct val="0"/>
              </a:spcBef>
            </a:pPr>
            <a:r>
              <a:rPr lang="en-US" baseline="0" dirty="0" smtClean="0">
                <a:latin typeface="Arial" pitchFamily="34" charset="0"/>
              </a:rPr>
              <a:t>Not designed to be fully comprehensive- but to demonstrate the many options we have available today because of the medium of technology.</a:t>
            </a:r>
          </a:p>
          <a:p>
            <a:pPr eaLnBrk="1" hangingPunct="1">
              <a:spcBef>
                <a:spcPct val="0"/>
              </a:spcBef>
            </a:pPr>
            <a:endParaRPr lang="en-US" baseline="0" dirty="0" smtClean="0">
              <a:latin typeface="Arial" pitchFamily="34" charset="0"/>
            </a:endParaRPr>
          </a:p>
          <a:p>
            <a:pPr eaLnBrk="1" hangingPunct="1">
              <a:spcBef>
                <a:spcPct val="0"/>
              </a:spcBef>
            </a:pPr>
            <a:r>
              <a:rPr lang="en-US" baseline="0" dirty="0" smtClean="0">
                <a:latin typeface="Arial" pitchFamily="34" charset="0"/>
              </a:rPr>
              <a:t>One that is getting more attention – and rightly so is mixing in “Reflection” time – between Learn and Apply –because of our high paced environments, we’re finding we need to be intentional in our design to include reflection time in the process</a:t>
            </a:r>
          </a:p>
          <a:p>
            <a:pPr eaLnBrk="1" hangingPunct="1">
              <a:spcBef>
                <a:spcPct val="0"/>
              </a:spcBef>
            </a:pPr>
            <a:r>
              <a:rPr lang="en-US" baseline="0" dirty="0" smtClean="0">
                <a:latin typeface="Arial" pitchFamily="34" charset="0"/>
              </a:rPr>
              <a:t>This leads to us ensuring we extrapolate the CL mindset beyond just content and into the processes we impact and  how we use technology to power the learning and empower the learner.</a:t>
            </a:r>
          </a:p>
        </p:txBody>
      </p:sp>
      <p:sp>
        <p:nvSpPr>
          <p:cNvPr id="4" name="Slide Number Placeholder 3"/>
          <p:cNvSpPr>
            <a:spLocks noGrp="1"/>
          </p:cNvSpPr>
          <p:nvPr>
            <p:ph type="sldNum" sz="quarter" idx="10"/>
          </p:nvPr>
        </p:nvSpPr>
        <p:spPr/>
        <p:txBody>
          <a:bodyPr/>
          <a:lstStyle/>
          <a:p>
            <a:fld id="{B18F4AC6-A0DE-44CC-A32C-A1ECA99E2F3E}" type="slidenum">
              <a:rPr lang="en-US" smtClean="0"/>
              <a:pPr/>
              <a:t>4</a:t>
            </a:fld>
            <a:endParaRPr lang="en-US" dirty="0"/>
          </a:p>
        </p:txBody>
      </p:sp>
    </p:spTree>
    <p:extLst>
      <p:ext uri="{BB962C8B-B14F-4D97-AF65-F5344CB8AC3E}">
        <p14:creationId xmlns="" xmlns:p14="http://schemas.microsoft.com/office/powerpoint/2010/main" val="3341350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this a</a:t>
            </a:r>
            <a:r>
              <a:rPr lang="en-US" baseline="0" dirty="0" smtClean="0"/>
              <a:t> Continuous Learning Framework. </a:t>
            </a:r>
            <a:r>
              <a:rPr lang="en-US" dirty="0" smtClean="0"/>
              <a:t>Considering these elements will help you successfully move</a:t>
            </a:r>
            <a:r>
              <a:rPr lang="en-US" baseline="0" dirty="0" smtClean="0"/>
              <a:t> beyond just creating learning for learning’s sake, but </a:t>
            </a:r>
            <a:r>
              <a:rPr lang="en-US" dirty="0" smtClean="0"/>
              <a:t>create the</a:t>
            </a:r>
            <a:r>
              <a:rPr lang="en-US" baseline="0" dirty="0" smtClean="0"/>
              <a:t> organizational momentum learning is capable of delivering.</a:t>
            </a:r>
          </a:p>
          <a:p>
            <a:r>
              <a:rPr lang="en-US" baseline="0" dirty="0" smtClean="0"/>
              <a:t>After all, when we learn better – we perform better.</a:t>
            </a:r>
          </a:p>
          <a:p>
            <a:r>
              <a:rPr lang="en-US" baseline="0" dirty="0" smtClean="0"/>
              <a:t>Technology – Available, Visible, Accessible</a:t>
            </a:r>
          </a:p>
          <a:p>
            <a:r>
              <a:rPr lang="en-US" baseline="0" dirty="0" smtClean="0"/>
              <a:t>Enable the learning and empower </a:t>
            </a:r>
            <a:r>
              <a:rPr lang="en-US" baseline="0" smtClean="0"/>
              <a:t>the learner</a:t>
            </a:r>
            <a:endParaRPr lang="en-US" baseline="0" dirty="0" smtClean="0"/>
          </a:p>
          <a:p>
            <a:r>
              <a:rPr lang="en-US" baseline="0" dirty="0" smtClean="0"/>
              <a:t>Consider these elements and feel free to use your hand out to make notes/document content modalities, technologies and/or processes you may not have considered before – after you hear from Regis and Mindi.</a:t>
            </a:r>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5</a:t>
            </a:fld>
            <a:endParaRPr lang="en-US" dirty="0"/>
          </a:p>
        </p:txBody>
      </p:sp>
    </p:spTree>
    <p:extLst>
      <p:ext uri="{BB962C8B-B14F-4D97-AF65-F5344CB8AC3E}">
        <p14:creationId xmlns="" xmlns:p14="http://schemas.microsoft.com/office/powerpoint/2010/main" val="352850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Nothing new in terms of information – but</a:t>
            </a:r>
            <a:r>
              <a:rPr lang="en-US" baseline="0" dirty="0" smtClean="0"/>
              <a:t> raises the visibility and the importance of the work you and your team are chartered to do.</a:t>
            </a:r>
          </a:p>
          <a:p>
            <a:endParaRPr lang="en-US" baseline="0" dirty="0" smtClean="0"/>
          </a:p>
          <a:p>
            <a:pPr defTabSz="914303">
              <a:defRPr/>
            </a:pPr>
            <a:r>
              <a:rPr lang="en-US" dirty="0" smtClean="0"/>
              <a:t>The good news is that the global economy is steadily improving. Economic improvement allows organizations to take action on all of these trends, invest in their employees, and get ahead of the competition. </a:t>
            </a:r>
          </a:p>
          <a:p>
            <a:pPr defTabSz="914303">
              <a:defRPr/>
            </a:pPr>
            <a:endParaRPr lang="en-US" dirty="0" smtClean="0"/>
          </a:p>
          <a:p>
            <a:r>
              <a:rPr lang="en-US" dirty="0" smtClean="0"/>
              <a:t>Economic success and change can be disruptive, though. In fact, by the year 2020 — just five years from now — there will be 85 million fewer skilled workers than businesses need to succeed. </a:t>
            </a:r>
          </a:p>
          <a:p>
            <a:r>
              <a:rPr lang="en-US" u="sng" dirty="0" smtClean="0">
                <a:hlinkClick r:id="rId3"/>
              </a:rPr>
              <a:t>http://www.mckinsey.com/insights/employment_and_growth/the_world_at_work</a:t>
            </a:r>
            <a:endParaRPr lang="en-US" dirty="0" smtClean="0"/>
          </a:p>
          <a:p>
            <a:endParaRPr lang="en-US" baseline="0" dirty="0" smtClean="0"/>
          </a:p>
          <a:p>
            <a:r>
              <a:rPr lang="en-US" baseline="0" dirty="0" smtClean="0"/>
              <a:t>By 2020 – expected to be 85 million fewer skilled workers available – not fewer people – that’s rising, it’s the workers with the right skills to the job that is what has been defined as “the Learning Crisis”</a:t>
            </a:r>
          </a:p>
        </p:txBody>
      </p:sp>
      <p:sp>
        <p:nvSpPr>
          <p:cNvPr id="4" name="Slide Number Placeholder 3"/>
          <p:cNvSpPr>
            <a:spLocks noGrp="1"/>
          </p:cNvSpPr>
          <p:nvPr>
            <p:ph type="sldNum" sz="quarter" idx="10"/>
          </p:nvPr>
        </p:nvSpPr>
        <p:spPr/>
        <p:txBody>
          <a:bodyPr/>
          <a:lstStyle/>
          <a:p>
            <a:fld id="{B18F4AC6-A0DE-44CC-A32C-A1ECA99E2F3E}" type="slidenum">
              <a:rPr lang="en-US" smtClean="0"/>
              <a:pPr/>
              <a:t>6</a:t>
            </a:fld>
            <a:endParaRPr lang="en-US" dirty="0"/>
          </a:p>
        </p:txBody>
      </p:sp>
    </p:spTree>
    <p:extLst>
      <p:ext uri="{BB962C8B-B14F-4D97-AF65-F5344CB8AC3E}">
        <p14:creationId xmlns="" xmlns:p14="http://schemas.microsoft.com/office/powerpoint/2010/main" val="283558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Expectations – be “best in class” – for organizations that want to be “leaders in the industry” the future is now –</a:t>
            </a:r>
          </a:p>
          <a:p>
            <a:r>
              <a:rPr lang="en-US" baseline="0" dirty="0" smtClean="0"/>
              <a:t>Professor of London School of Business and well-known speaker/author – Lynda Gratton states in her book, Shift – “The future of work is now”</a:t>
            </a:r>
          </a:p>
          <a:p>
            <a:endParaRPr lang="en-US" baseline="0" dirty="0" smtClean="0"/>
          </a:p>
          <a:p>
            <a:r>
              <a:rPr lang="en-US" baseline="0" dirty="0" smtClean="0"/>
              <a:t>This is a great opportunity for us to combine the “future of work is now” mindset with the “future of learning is now mindset” and optimize our learning deliverable to optimize the work of today/tomorrow </a:t>
            </a:r>
          </a:p>
          <a:p>
            <a:endParaRPr lang="en-US" baseline="0" dirty="0" smtClean="0"/>
          </a:p>
          <a:p>
            <a:r>
              <a:rPr lang="en-US" baseline="0" dirty="0" smtClean="0"/>
              <a:t>Reasons range from organizational expectations and increased pressure on HR to align to and deliver against critical business outcomes, responding to the needs and expectations of today’s employee, cost savings (time costs, effort costs, real hard costs), and how the human condition impacts should shape shift our considerations for delivering more effective learning solutions</a:t>
            </a:r>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7</a:t>
            </a:fld>
            <a:endParaRPr lang="en-US" dirty="0"/>
          </a:p>
        </p:txBody>
      </p:sp>
    </p:spTree>
    <p:extLst>
      <p:ext uri="{BB962C8B-B14F-4D97-AF65-F5344CB8AC3E}">
        <p14:creationId xmlns="" xmlns:p14="http://schemas.microsoft.com/office/powerpoint/2010/main" val="2326007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We’ve all experienced it. We go to a great class or conference. We get a ton of incredible information. We get motivated and charged up about everything we learned. Then, we get back to our job, get sidetracked with day-to-day responsibilities and don’t take the necessary opportunity to reinforce what we learned while we were away. And because of that,</a:t>
            </a:r>
          </a:p>
          <a:p>
            <a:r>
              <a:rPr lang="en-US" b="0" dirty="0" smtClean="0"/>
              <a:t>we forget.</a:t>
            </a:r>
          </a:p>
          <a:p>
            <a:endParaRPr lang="en-US" b="0" dirty="0" smtClean="0"/>
          </a:p>
          <a:p>
            <a:r>
              <a:rPr lang="en-US" b="0" dirty="0" smtClean="0"/>
              <a:t>And it turns out, it’s quite normal to forget. (see Forgetting Curve graphic in ppt)</a:t>
            </a:r>
          </a:p>
          <a:p>
            <a:r>
              <a:rPr lang="en-US" b="0" dirty="0" smtClean="0"/>
              <a:t>According to the Ebbinghaus Forgetting Curve:</a:t>
            </a:r>
          </a:p>
          <a:p>
            <a:endParaRPr lang="en-US" b="0" dirty="0" smtClean="0"/>
          </a:p>
          <a:p>
            <a:r>
              <a:rPr lang="en-US" b="0" dirty="0" smtClean="0"/>
              <a:t>•	Without context, 50 percent of what we learn is forgotten in one hour</a:t>
            </a:r>
          </a:p>
          <a:p>
            <a:r>
              <a:rPr lang="en-US" b="0" dirty="0" smtClean="0"/>
              <a:t>•	80 percent is forgotten after two days</a:t>
            </a:r>
          </a:p>
          <a:p>
            <a:r>
              <a:rPr lang="en-US" b="0" dirty="0" smtClean="0"/>
              <a:t>•	90 percent is forgotten after 31 days</a:t>
            </a:r>
          </a:p>
          <a:p>
            <a:endParaRPr lang="en-US" b="0" dirty="0" smtClean="0"/>
          </a:p>
          <a:p>
            <a:r>
              <a:rPr lang="en-US" b="0" dirty="0" smtClean="0"/>
              <a:t>So, if you thought that a portion of managers sent away for an event would be able to come back and apply the learnings … unless the learning is reinforced, just a measly 10 percent of knowledge will be retained after a month. Was it worth it? The time away from the office, the travel expense, the extra stress on the employee and teams. And what do you have to show for that 10 percent?</a:t>
            </a:r>
          </a:p>
          <a:p>
            <a:endParaRPr lang="en-US" b="0" dirty="0" smtClean="0"/>
          </a:p>
          <a:p>
            <a:endParaRPr lang="en-US" dirty="0" smtClean="0"/>
          </a:p>
        </p:txBody>
      </p:sp>
      <p:sp>
        <p:nvSpPr>
          <p:cNvPr id="4" name="Slide Number Placeholder 3"/>
          <p:cNvSpPr>
            <a:spLocks noGrp="1"/>
          </p:cNvSpPr>
          <p:nvPr>
            <p:ph type="sldNum" sz="quarter" idx="10"/>
          </p:nvPr>
        </p:nvSpPr>
        <p:spPr/>
        <p:txBody>
          <a:bodyPr/>
          <a:lstStyle/>
          <a:p>
            <a:fld id="{B18F4AC6-A0DE-44CC-A32C-A1ECA99E2F3E}" type="slidenum">
              <a:rPr lang="en-US" smtClean="0">
                <a:solidFill>
                  <a:prstClr val="black"/>
                </a:solidFill>
              </a:rPr>
              <a:pPr/>
              <a:t>8</a:t>
            </a:fld>
            <a:endParaRPr lang="en-US" dirty="0">
              <a:solidFill>
                <a:prstClr val="black"/>
              </a:solidFill>
            </a:endParaRPr>
          </a:p>
        </p:txBody>
      </p:sp>
    </p:spTree>
    <p:extLst>
      <p:ext uri="{BB962C8B-B14F-4D97-AF65-F5344CB8AC3E}">
        <p14:creationId xmlns="" xmlns:p14="http://schemas.microsoft.com/office/powerpoint/2010/main" val="187195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179">
              <a:defRPr/>
            </a:pPr>
            <a:r>
              <a:rPr lang="en-US" b="1" dirty="0" smtClean="0">
                <a:effectLst/>
              </a:rPr>
              <a:t>Hermann Ebbinghaus</a:t>
            </a:r>
            <a:r>
              <a:rPr lang="en-US" dirty="0" smtClean="0">
                <a:effectLst/>
              </a:rPr>
              <a:t> (January 24, 1850 — February 26, 1909) was a </a:t>
            </a:r>
            <a:r>
              <a:rPr lang="en-US" dirty="0" smtClean="0">
                <a:effectLst/>
                <a:hlinkClick r:id="rId3" action="ppaction://hlinkfile" tooltip="Germany"/>
              </a:rPr>
              <a:t>German</a:t>
            </a:r>
            <a:r>
              <a:rPr lang="en-US" dirty="0" smtClean="0">
                <a:effectLst/>
              </a:rPr>
              <a:t> </a:t>
            </a:r>
            <a:r>
              <a:rPr lang="en-US" dirty="0" smtClean="0">
                <a:effectLst/>
                <a:hlinkClick r:id="rId4" action="ppaction://hlinkfile" tooltip="Psychology"/>
              </a:rPr>
              <a:t>psychologist</a:t>
            </a:r>
            <a:r>
              <a:rPr lang="en-US" dirty="0" smtClean="0">
                <a:effectLst/>
              </a:rPr>
              <a:t> who pioneered the experimental study of </a:t>
            </a:r>
            <a:r>
              <a:rPr lang="en-US" dirty="0" smtClean="0">
                <a:effectLst/>
                <a:hlinkClick r:id="rId5" action="ppaction://hlinkfile" tooltip="Memory"/>
              </a:rPr>
              <a:t>memory</a:t>
            </a:r>
            <a:r>
              <a:rPr lang="en-US" dirty="0" smtClean="0">
                <a:effectLst/>
              </a:rPr>
              <a:t>, and is known for his discovery of the </a:t>
            </a:r>
            <a:r>
              <a:rPr lang="en-US" dirty="0" smtClean="0">
                <a:effectLst/>
                <a:hlinkClick r:id="rId6" action="ppaction://hlinkfile" tooltip="Forgetting curve"/>
              </a:rPr>
              <a:t>forgetting curve</a:t>
            </a:r>
            <a:r>
              <a:rPr lang="en-US" dirty="0" smtClean="0">
                <a:effectLst/>
              </a:rPr>
              <a:t> and the </a:t>
            </a:r>
            <a:r>
              <a:rPr lang="en-US" dirty="0" smtClean="0">
                <a:effectLst/>
                <a:hlinkClick r:id="rId7" action="ppaction://hlinkfile" tooltip="Spacing effect"/>
              </a:rPr>
              <a:t>spacing effect</a:t>
            </a:r>
            <a:r>
              <a:rPr lang="en-US" dirty="0" smtClean="0">
                <a:effectLst/>
              </a:rPr>
              <a:t>. He was also the first person to describe the </a:t>
            </a:r>
            <a:r>
              <a:rPr lang="en-US" dirty="0" smtClean="0">
                <a:effectLst/>
                <a:hlinkClick r:id="rId8" action="ppaction://hlinkfile" tooltip="Learning curve"/>
              </a:rPr>
              <a:t>learning curve</a:t>
            </a:r>
            <a:r>
              <a:rPr lang="en-US" dirty="0" smtClean="0">
                <a:effectLst/>
              </a:rPr>
              <a:t>.</a:t>
            </a:r>
            <a:endParaRPr lang="en-US" dirty="0" smtClean="0"/>
          </a:p>
          <a:p>
            <a:endParaRPr lang="en-IE" dirty="0"/>
          </a:p>
        </p:txBody>
      </p:sp>
      <p:sp>
        <p:nvSpPr>
          <p:cNvPr id="4" name="Slide Number Placeholder 3"/>
          <p:cNvSpPr>
            <a:spLocks noGrp="1"/>
          </p:cNvSpPr>
          <p:nvPr>
            <p:ph type="sldNum" sz="quarter" idx="10"/>
          </p:nvPr>
        </p:nvSpPr>
        <p:spPr/>
        <p:txBody>
          <a:bodyPr/>
          <a:lstStyle/>
          <a:p>
            <a:fld id="{B18F4AC6-A0DE-44CC-A32C-A1ECA99E2F3E}" type="slidenum">
              <a:rPr lang="en-US" smtClean="0"/>
              <a:pPr/>
              <a:t>9</a:t>
            </a:fld>
            <a:endParaRPr lang="en-US" dirty="0"/>
          </a:p>
        </p:txBody>
      </p:sp>
    </p:spTree>
    <p:extLst>
      <p:ext uri="{BB962C8B-B14F-4D97-AF65-F5344CB8AC3E}">
        <p14:creationId xmlns="" xmlns:p14="http://schemas.microsoft.com/office/powerpoint/2010/main" val="1634088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1588">
              <a:defRPr/>
            </a:pPr>
            <a:r>
              <a:rPr lang="en-US" dirty="0" smtClean="0">
                <a:solidFill>
                  <a:prstClr val="black"/>
                </a:solidFill>
              </a:rPr>
              <a:t>Compounding these</a:t>
            </a:r>
            <a:r>
              <a:rPr lang="en-US" baseline="0" dirty="0" smtClean="0">
                <a:solidFill>
                  <a:prstClr val="black"/>
                </a:solidFill>
              </a:rPr>
              <a:t> challenges is t</a:t>
            </a:r>
            <a:r>
              <a:rPr lang="en-US" dirty="0" smtClean="0">
                <a:solidFill>
                  <a:prstClr val="black"/>
                </a:solidFill>
              </a:rPr>
              <a:t>he fact is that there has been and continues to be a mismatch in</a:t>
            </a:r>
            <a:r>
              <a:rPr lang="en-US" baseline="0" dirty="0" smtClean="0">
                <a:solidFill>
                  <a:prstClr val="black"/>
                </a:solidFill>
              </a:rPr>
              <a:t> where we as companies and as an industry spend most of our money versus where the learner gets the most value. The studies show that learners get the most value from the pre-work and follow-up work… more than 75%. Only 24% of the value ultimately comes from the event itself. </a:t>
            </a:r>
          </a:p>
          <a:p>
            <a:pPr defTabSz="921588">
              <a:defRPr/>
            </a:pPr>
            <a:endParaRPr lang="en-US" baseline="0" dirty="0" smtClean="0">
              <a:solidFill>
                <a:prstClr val="black"/>
              </a:solidFill>
            </a:endParaRPr>
          </a:p>
          <a:p>
            <a:pPr defTabSz="921588">
              <a:defRPr/>
            </a:pPr>
            <a:r>
              <a:rPr lang="en-US" baseline="0" dirty="0" smtClean="0">
                <a:solidFill>
                  <a:prstClr val="black"/>
                </a:solidFill>
              </a:rPr>
              <a:t>Yet, we spend 85% of our dollars in the event and only 15% in the areas where it counts most when it comes to making the learning stick. Why do we do this? It’s not that we don’t understand it. We do it because the events are expensive to conduct and takes time to put together. We don’t have much in the way of time or money for the other stuff. </a:t>
            </a:r>
            <a:endParaRPr lang="en-US" dirty="0" smtClean="0">
              <a:solidFill>
                <a:prstClr val="black"/>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18F4AC6-A0DE-44CC-A32C-A1ECA99E2F3E}" type="slidenum">
              <a:rPr lang="en-US" smtClean="0">
                <a:solidFill>
                  <a:prstClr val="black"/>
                </a:solidFill>
              </a:rPr>
              <a:pPr/>
              <a:t>10</a:t>
            </a:fld>
            <a:endParaRPr lang="en-US" dirty="0">
              <a:solidFill>
                <a:prstClr val="black"/>
              </a:solidFill>
            </a:endParaRPr>
          </a:p>
        </p:txBody>
      </p:sp>
    </p:spTree>
    <p:extLst>
      <p:ext uri="{BB962C8B-B14F-4D97-AF65-F5344CB8AC3E}">
        <p14:creationId xmlns="" xmlns:p14="http://schemas.microsoft.com/office/powerpoint/2010/main" val="2405419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990600" y="1828800"/>
            <a:ext cx="7543800" cy="914400"/>
          </a:xfrm>
        </p:spPr>
        <p:txBody>
          <a:bodyPr lIns="0" tIns="0" rIns="0" bIns="0" anchor="b" anchorCtr="0">
            <a:normAutofit/>
          </a:bodyPr>
          <a:lstStyle>
            <a:lvl1pPr>
              <a:defRPr sz="29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90600" y="2819400"/>
            <a:ext cx="7543800" cy="685800"/>
          </a:xfrm>
          <a:noFill/>
        </p:spPr>
        <p:txBody>
          <a:bodyPr lIns="0" tIns="0" rIns="0" bIns="0">
            <a:normAutofit/>
          </a:bodyPr>
          <a:lstStyle>
            <a:lvl1pPr marL="0" indent="0" algn="l">
              <a:buNone/>
              <a:defRPr sz="19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1" name="Text Placeholder 20"/>
          <p:cNvSpPr>
            <a:spLocks noGrp="1"/>
          </p:cNvSpPr>
          <p:nvPr>
            <p:ph type="body" sz="quarter" idx="12" hasCustomPrompt="1"/>
          </p:nvPr>
        </p:nvSpPr>
        <p:spPr>
          <a:xfrm>
            <a:off x="990600" y="4876800"/>
            <a:ext cx="7620000" cy="228600"/>
          </a:xfrm>
        </p:spPr>
        <p:txBody>
          <a:bodyPr lIns="0" anchor="t" anchorCtr="0">
            <a:noAutofit/>
          </a:bodyPr>
          <a:lstStyle>
            <a:lvl1pPr>
              <a:buFontTx/>
              <a:buNone/>
              <a:defRPr sz="1600" b="1">
                <a:solidFill>
                  <a:srgbClr val="535353"/>
                </a:solidFill>
              </a:defRPr>
            </a:lvl1pPr>
            <a:lvl2pPr>
              <a:buFontTx/>
              <a:buNone/>
              <a:defRPr sz="1200"/>
            </a:lvl2pPr>
            <a:lvl3pPr>
              <a:buFontTx/>
              <a:buNone/>
              <a:defRPr sz="1200"/>
            </a:lvl3pPr>
            <a:lvl4pPr>
              <a:buFontTx/>
              <a:buNone/>
              <a:defRPr sz="1200"/>
            </a:lvl4pPr>
            <a:lvl5pPr>
              <a:buFontTx/>
              <a:buNone/>
              <a:defRPr sz="1200"/>
            </a:lvl5pPr>
          </a:lstStyle>
          <a:p>
            <a:pPr lvl="0"/>
            <a:r>
              <a:rPr lang="en-US" dirty="0" smtClean="0"/>
              <a:t>Click to edit Presenter Name</a:t>
            </a:r>
          </a:p>
        </p:txBody>
      </p:sp>
      <p:sp>
        <p:nvSpPr>
          <p:cNvPr id="12" name="Text Placeholder 11"/>
          <p:cNvSpPr>
            <a:spLocks noGrp="1"/>
          </p:cNvSpPr>
          <p:nvPr>
            <p:ph type="body" sz="quarter" idx="15" hasCustomPrompt="1"/>
          </p:nvPr>
        </p:nvSpPr>
        <p:spPr>
          <a:xfrm>
            <a:off x="990600" y="5105400"/>
            <a:ext cx="7620000" cy="228600"/>
          </a:xfrm>
        </p:spPr>
        <p:txBody>
          <a:bodyPr lIns="0">
            <a:noAutofit/>
          </a:bodyPr>
          <a:lstStyle>
            <a:lvl1pPr>
              <a:buNone/>
              <a:defRPr sz="1200" baseline="0">
                <a:solidFill>
                  <a:srgbClr val="535353"/>
                </a:solidFill>
              </a:defRPr>
            </a:lvl1pPr>
          </a:lstStyle>
          <a:p>
            <a:pPr lvl="0"/>
            <a:r>
              <a:rPr lang="en-US" dirty="0" smtClean="0"/>
              <a:t>Presented on date goes here</a:t>
            </a:r>
            <a:endParaRPr lang="en-US" dirty="0"/>
          </a:p>
        </p:txBody>
      </p:sp>
      <p:sp>
        <p:nvSpPr>
          <p:cNvPr id="13" name="TextBox 12"/>
          <p:cNvSpPr txBox="1"/>
          <p:nvPr userDrawn="1"/>
        </p:nvSpPr>
        <p:spPr>
          <a:xfrm>
            <a:off x="990600" y="5791200"/>
            <a:ext cx="3200400" cy="246221"/>
          </a:xfrm>
          <a:prstGeom prst="rect">
            <a:avLst/>
          </a:prstGeom>
          <a:noFill/>
        </p:spPr>
        <p:txBody>
          <a:bodyPr wrap="square" lIns="0" rtlCol="0">
            <a:spAutoFit/>
          </a:bodyPr>
          <a:lstStyle/>
          <a:p>
            <a:r>
              <a:rPr lang="en-US" sz="1000" dirty="0" smtClean="0">
                <a:solidFill>
                  <a:srgbClr val="535353"/>
                </a:solidFill>
              </a:rPr>
              <a:t>© 2015 Skillsoft Ireland Limited</a:t>
            </a:r>
            <a:endParaRPr lang="en-US" sz="1000" dirty="0">
              <a:solidFill>
                <a:srgbClr val="535353"/>
              </a:solidFill>
            </a:endParaRPr>
          </a:p>
        </p:txBody>
      </p:sp>
    </p:spTree>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5750" y="962026"/>
            <a:ext cx="4210050" cy="5114924"/>
          </a:xfrm>
        </p:spPr>
        <p:txBody>
          <a:bodyPr>
            <a:normAutofit/>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4648200" y="971550"/>
            <a:ext cx="4210050" cy="5124449"/>
          </a:xfrm>
        </p:spPr>
        <p:txBody>
          <a:bodyPr>
            <a:normAutofit/>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endParaRPr lang="en-US" dirty="0" smtClean="0"/>
          </a:p>
        </p:txBody>
      </p:sp>
      <p:sp>
        <p:nvSpPr>
          <p:cNvPr id="7" name="Slide Number Placeholder 6"/>
          <p:cNvSpPr>
            <a:spLocks noGrp="1"/>
          </p:cNvSpPr>
          <p:nvPr>
            <p:ph type="sldNum" sz="quarter" idx="12"/>
          </p:nvPr>
        </p:nvSpPr>
        <p:spPr/>
        <p:txBody>
          <a:bodyPr/>
          <a:lstStyle/>
          <a:p>
            <a:fld id="{EEC580BD-F276-4C5D-B77A-7631844BDE28}" type="slidenum">
              <a:rPr lang="en-US" smtClean="0"/>
              <a:pPr/>
              <a:t>‹#›</a:t>
            </a:fld>
            <a:endParaRPr lang="en-US" dirty="0"/>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76225" y="990600"/>
            <a:ext cx="4221163" cy="639762"/>
          </a:xfrm>
        </p:spPr>
        <p:txBody>
          <a:bodyPr anchor="ctr"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76225" y="1800225"/>
            <a:ext cx="4221163" cy="42957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p:txBody>
      </p:sp>
      <p:sp>
        <p:nvSpPr>
          <p:cNvPr id="5" name="Text Placeholder 4"/>
          <p:cNvSpPr>
            <a:spLocks noGrp="1"/>
          </p:cNvSpPr>
          <p:nvPr>
            <p:ph type="body" sz="quarter" idx="3"/>
          </p:nvPr>
        </p:nvSpPr>
        <p:spPr>
          <a:xfrm>
            <a:off x="4645025" y="990600"/>
            <a:ext cx="4203700" cy="639762"/>
          </a:xfrm>
        </p:spPr>
        <p:txBody>
          <a:bodyPr anchor="ctr"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800225"/>
            <a:ext cx="4194175" cy="42957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p:txBody>
      </p:sp>
      <p:sp>
        <p:nvSpPr>
          <p:cNvPr id="9" name="Slide Number Placeholder 8"/>
          <p:cNvSpPr>
            <a:spLocks noGrp="1"/>
          </p:cNvSpPr>
          <p:nvPr>
            <p:ph type="sldNum" sz="quarter" idx="12"/>
          </p:nvPr>
        </p:nvSpPr>
        <p:spPr/>
        <p:txBody>
          <a:bodyPr/>
          <a:lstStyle/>
          <a:p>
            <a:fld id="{EEC580BD-F276-4C5D-B77A-7631844BDE2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85750" y="1036638"/>
            <a:ext cx="855345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5749" y="1905001"/>
            <a:ext cx="8562975" cy="4162424"/>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p:txBody>
      </p:sp>
      <p:sp>
        <p:nvSpPr>
          <p:cNvPr id="9" name="Slide Number Placeholder 8"/>
          <p:cNvSpPr>
            <a:spLocks noGrp="1"/>
          </p:cNvSpPr>
          <p:nvPr>
            <p:ph type="sldNum" sz="quarter" idx="12"/>
          </p:nvPr>
        </p:nvSpPr>
        <p:spPr/>
        <p:txBody>
          <a:bodyPr/>
          <a:lstStyle/>
          <a:p>
            <a:fld id="{EEC580BD-F276-4C5D-B77A-7631844BDE2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EC580BD-F276-4C5D-B77A-7631844BDE2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24375"/>
            <a:ext cx="5486400" cy="566738"/>
          </a:xfrm>
        </p:spPr>
        <p:txBody>
          <a:bodyPr anchor="ctr" anchorCtr="0">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828800" y="619125"/>
            <a:ext cx="5486400" cy="3879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828800" y="5129213"/>
            <a:ext cx="5486400" cy="938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EEC580BD-F276-4C5D-B77A-7631844BDE2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C580BD-F276-4C5D-B77A-7631844BDE28}" type="slidenum">
              <a:rPr lang="en-US" smtClean="0"/>
              <a:pPr/>
              <a:t>‹#›</a:t>
            </a:fld>
            <a:endParaRPr lang="en-US" dirty="0"/>
          </a:p>
        </p:txBody>
      </p:sp>
      <p:sp>
        <p:nvSpPr>
          <p:cNvPr id="9" name="Content Placeholder 8"/>
          <p:cNvSpPr>
            <a:spLocks noGrp="1"/>
          </p:cNvSpPr>
          <p:nvPr>
            <p:ph sz="quarter" idx="13"/>
          </p:nvPr>
        </p:nvSpPr>
        <p:spPr>
          <a:xfrm>
            <a:off x="1524000" y="419100"/>
            <a:ext cx="6096000" cy="5657850"/>
          </a:xfrm>
        </p:spPr>
        <p:txBody>
          <a:bodyPr/>
          <a:lstStyle>
            <a:lvl1pPr>
              <a:buFontTx/>
              <a:buNone/>
              <a:defRPr/>
            </a:lvl1pPr>
            <a:lvl2pPr>
              <a:buFontTx/>
              <a:buNone/>
              <a:defRPr/>
            </a:lvl2pPr>
            <a:lvl3pPr>
              <a:buFontTx/>
              <a:buNone/>
              <a:defRPr/>
            </a:lvl3pPr>
            <a:lvl4pPr>
              <a:buFontTx/>
              <a:buNone/>
              <a:defRPr/>
            </a:lvl4pPr>
            <a:lvl5pPr>
              <a:buFontTx/>
              <a:buNone/>
              <a:defRPr/>
            </a:lvl5pPr>
          </a:lstStyle>
          <a:p>
            <a:pPr lvl="0"/>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3"/>
          <a:ext cx="135749" cy="143985"/>
        </p:xfrm>
        <a:graphic>
          <a:graphicData uri="http://schemas.openxmlformats.org/presentationml/2006/ole">
            <p:oleObj spid="_x0000_s1038"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516197"/>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5105506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EC580BD-F276-4C5D-B77A-7631844BDE28}" type="slidenum">
              <a:rPr lang="en-US" smtClean="0"/>
              <a:pPr/>
              <a:t>‹#›</a:t>
            </a:fld>
            <a:endParaRPr lang="en-US" dirty="0"/>
          </a:p>
        </p:txBody>
      </p:sp>
      <p:pic>
        <p:nvPicPr>
          <p:cNvPr id="4" name="Picture 3"/>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5" name="Title 1"/>
          <p:cNvSpPr>
            <a:spLocks noGrp="1"/>
          </p:cNvSpPr>
          <p:nvPr>
            <p:ph type="ctrTitle"/>
          </p:nvPr>
        </p:nvSpPr>
        <p:spPr>
          <a:xfrm>
            <a:off x="990600" y="1828800"/>
            <a:ext cx="7543800" cy="914400"/>
          </a:xfrm>
        </p:spPr>
        <p:txBody>
          <a:bodyPr lIns="0" tIns="0" rIns="0" bIns="0" anchor="b" anchorCtr="0">
            <a:normAutofit/>
          </a:bodyPr>
          <a:lstStyle>
            <a:lvl1pPr>
              <a:defRPr sz="2900" b="1">
                <a:solidFill>
                  <a:schemeClr val="bg1"/>
                </a:solidFill>
              </a:defRPr>
            </a:lvl1pPr>
          </a:lstStyle>
          <a:p>
            <a:r>
              <a:rPr lang="en-US" dirty="0" smtClean="0"/>
              <a:t>Click to edit Master title style</a:t>
            </a:r>
            <a:endParaRPr lang="en-US" dirty="0"/>
          </a:p>
        </p:txBody>
      </p:sp>
      <p:sp>
        <p:nvSpPr>
          <p:cNvPr id="6" name="Subtitle 2"/>
          <p:cNvSpPr>
            <a:spLocks noGrp="1"/>
          </p:cNvSpPr>
          <p:nvPr>
            <p:ph type="subTitle" idx="1"/>
          </p:nvPr>
        </p:nvSpPr>
        <p:spPr>
          <a:xfrm>
            <a:off x="990600" y="2819400"/>
            <a:ext cx="7543800" cy="685800"/>
          </a:xfrm>
          <a:noFill/>
        </p:spPr>
        <p:txBody>
          <a:bodyPr lIns="0" tIns="0" rIns="0" bIns="0">
            <a:normAutofit/>
          </a:bodyPr>
          <a:lstStyle>
            <a:lvl1pPr marL="0" indent="0" algn="l">
              <a:buNone/>
              <a:defRPr sz="19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20"/>
          <p:cNvSpPr>
            <a:spLocks noGrp="1"/>
          </p:cNvSpPr>
          <p:nvPr>
            <p:ph type="body" sz="quarter" idx="12" hasCustomPrompt="1"/>
          </p:nvPr>
        </p:nvSpPr>
        <p:spPr>
          <a:xfrm>
            <a:off x="990600" y="4876800"/>
            <a:ext cx="7620000" cy="228600"/>
          </a:xfrm>
        </p:spPr>
        <p:txBody>
          <a:bodyPr lIns="0" anchor="t" anchorCtr="0">
            <a:noAutofit/>
          </a:bodyPr>
          <a:lstStyle>
            <a:lvl1pPr>
              <a:buFontTx/>
              <a:buNone/>
              <a:defRPr sz="1600" b="1">
                <a:solidFill>
                  <a:srgbClr val="535353"/>
                </a:solidFill>
              </a:defRPr>
            </a:lvl1pPr>
            <a:lvl2pPr>
              <a:buFontTx/>
              <a:buNone/>
              <a:defRPr sz="1200"/>
            </a:lvl2pPr>
            <a:lvl3pPr>
              <a:buFontTx/>
              <a:buNone/>
              <a:defRPr sz="1200"/>
            </a:lvl3pPr>
            <a:lvl4pPr>
              <a:buFontTx/>
              <a:buNone/>
              <a:defRPr sz="1200"/>
            </a:lvl4pPr>
            <a:lvl5pPr>
              <a:buFontTx/>
              <a:buNone/>
              <a:defRPr sz="1200"/>
            </a:lvl5pPr>
          </a:lstStyle>
          <a:p>
            <a:pPr lvl="0"/>
            <a:r>
              <a:rPr lang="en-US" dirty="0" smtClean="0"/>
              <a:t>Click to edit Presenter Name</a:t>
            </a:r>
          </a:p>
        </p:txBody>
      </p:sp>
      <p:sp>
        <p:nvSpPr>
          <p:cNvPr id="8" name="Text Placeholder 11"/>
          <p:cNvSpPr>
            <a:spLocks noGrp="1"/>
          </p:cNvSpPr>
          <p:nvPr>
            <p:ph type="body" sz="quarter" idx="15" hasCustomPrompt="1"/>
          </p:nvPr>
        </p:nvSpPr>
        <p:spPr>
          <a:xfrm>
            <a:off x="990600" y="5105400"/>
            <a:ext cx="7620000" cy="228600"/>
          </a:xfrm>
        </p:spPr>
        <p:txBody>
          <a:bodyPr lIns="0">
            <a:noAutofit/>
          </a:bodyPr>
          <a:lstStyle>
            <a:lvl1pPr>
              <a:buNone/>
              <a:defRPr sz="1200" baseline="0">
                <a:solidFill>
                  <a:srgbClr val="535353"/>
                </a:solidFill>
              </a:defRPr>
            </a:lvl1pPr>
          </a:lstStyle>
          <a:p>
            <a:pPr lvl="0"/>
            <a:r>
              <a:rPr lang="en-US" dirty="0" smtClean="0"/>
              <a:t>Presented on date goes here</a:t>
            </a:r>
            <a:endParaRPr lang="en-US" dirty="0"/>
          </a:p>
        </p:txBody>
      </p:sp>
      <p:sp>
        <p:nvSpPr>
          <p:cNvPr id="9" name="TextBox 8"/>
          <p:cNvSpPr txBox="1"/>
          <p:nvPr userDrawn="1"/>
        </p:nvSpPr>
        <p:spPr>
          <a:xfrm>
            <a:off x="990600" y="5791200"/>
            <a:ext cx="3200400" cy="246221"/>
          </a:xfrm>
          <a:prstGeom prst="rect">
            <a:avLst/>
          </a:prstGeom>
          <a:noFill/>
        </p:spPr>
        <p:txBody>
          <a:bodyPr wrap="square" lIns="0" rtlCol="0">
            <a:spAutoFit/>
          </a:bodyPr>
          <a:lstStyle/>
          <a:p>
            <a:r>
              <a:rPr lang="en-US" sz="1000" dirty="0" smtClean="0">
                <a:solidFill>
                  <a:srgbClr val="535353"/>
                </a:solidFill>
              </a:rPr>
              <a:t>© 2015 Skillsoft Ireland Limited</a:t>
            </a:r>
            <a:endParaRPr lang="en-US" sz="1000" dirty="0">
              <a:solidFill>
                <a:srgbClr val="535353"/>
              </a:solidFill>
            </a:endParaRPr>
          </a:p>
        </p:txBody>
      </p:sp>
    </p:spTree>
    <p:extLst>
      <p:ext uri="{BB962C8B-B14F-4D97-AF65-F5344CB8AC3E}">
        <p14:creationId xmlns="" xmlns:p14="http://schemas.microsoft.com/office/powerpoint/2010/main" val="27321673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erspectives 15 Titl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2400" y="4295776"/>
            <a:ext cx="5019675" cy="933448"/>
          </a:xfrm>
        </p:spPr>
        <p:txBody>
          <a:bodyPr anchor="b" anchorCtr="0">
            <a:normAutofit/>
          </a:bodyPr>
          <a:lstStyle>
            <a:lvl1pPr>
              <a:defRPr sz="2400">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EEC580BD-F276-4C5D-B77A-7631844BDE28}" type="slidenum">
              <a:rPr lang="en-US" smtClean="0"/>
              <a:pPr/>
              <a:t>‹#›</a:t>
            </a:fld>
            <a:endParaRPr lang="en-US" dirty="0"/>
          </a:p>
        </p:txBody>
      </p:sp>
      <p:pic>
        <p:nvPicPr>
          <p:cNvPr id="4" name="Picture 3"/>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447675" y="2909786"/>
            <a:ext cx="3352800" cy="1139152"/>
          </a:xfrm>
          <a:prstGeom prst="rect">
            <a:avLst/>
          </a:prstGeom>
        </p:spPr>
      </p:pic>
      <p:pic>
        <p:nvPicPr>
          <p:cNvPr id="5" name="Picture 4"/>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447675" y="133350"/>
            <a:ext cx="1581150" cy="585688"/>
          </a:xfrm>
          <a:prstGeom prst="rect">
            <a:avLst/>
          </a:prstGeom>
        </p:spPr>
      </p:pic>
      <p:sp>
        <p:nvSpPr>
          <p:cNvPr id="9" name="Subtitle 2"/>
          <p:cNvSpPr>
            <a:spLocks noGrp="1"/>
          </p:cNvSpPr>
          <p:nvPr>
            <p:ph type="subTitle" idx="1"/>
          </p:nvPr>
        </p:nvSpPr>
        <p:spPr>
          <a:xfrm>
            <a:off x="3962401" y="5229224"/>
            <a:ext cx="5010150" cy="790575"/>
          </a:xfrm>
          <a:noFill/>
        </p:spPr>
        <p:txBody>
          <a:bodyPr lIns="0" tIns="0" rIns="0" b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 xmlns:p14="http://schemas.microsoft.com/office/powerpoint/2010/main" val="18805570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0"/>
            <a:ext cx="8572500" cy="8763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6225" y="1000126"/>
            <a:ext cx="8572500" cy="5076824"/>
          </a:xfrm>
        </p:spPr>
        <p:txBody>
          <a:bodyPr/>
          <a:lstStyle>
            <a:lvl1pPr>
              <a:buSzPct val="100000"/>
              <a:defRPr sz="2000"/>
            </a:lvl1pPr>
            <a:lvl2pPr>
              <a:buSzPct val="100000"/>
              <a:defRPr/>
            </a:lvl2pPr>
            <a:lvl4pPr>
              <a:buClr>
                <a:schemeClr val="accent1"/>
              </a:buClr>
              <a:buSzPct val="110000"/>
              <a:buFont typeface="Arial" pitchFamily="34" charset="0"/>
              <a:buChar char="–"/>
              <a:defRPr sz="1800"/>
            </a:lvl4pPr>
            <a:lvl5pPr>
              <a:buClr>
                <a:schemeClr val="accent1"/>
              </a:buClr>
              <a:buSzPct val="110000"/>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5"/>
          <p:cNvSpPr>
            <a:spLocks noGrp="1"/>
          </p:cNvSpPr>
          <p:nvPr>
            <p:ph type="sldNum" sz="quarter" idx="4"/>
          </p:nvPr>
        </p:nvSpPr>
        <p:spPr>
          <a:xfrm>
            <a:off x="8610600" y="6409944"/>
            <a:ext cx="381000" cy="273050"/>
          </a:xfrm>
          <a:prstGeom prst="rect">
            <a:avLst/>
          </a:prstGeom>
        </p:spPr>
        <p:txBody>
          <a:bodyPr vert="horz" lIns="91440" tIns="45720" rIns="91440" bIns="45720" rtlCol="0" anchor="ctr"/>
          <a:lstStyle>
            <a:lvl1pPr algn="ctr">
              <a:defRPr sz="1000">
                <a:solidFill>
                  <a:schemeClr val="tx2"/>
                </a:solidFill>
              </a:defRPr>
            </a:lvl1pPr>
          </a:lstStyle>
          <a:p>
            <a:fld id="{EEC580BD-F276-4C5D-B77A-7631844BDE28}" type="slidenum">
              <a:rPr lang="en-US" smtClean="0"/>
              <a:pPr/>
              <a:t>‹#›</a:t>
            </a:fld>
            <a:endParaRPr lang="en-US" dirty="0"/>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276225" y="0"/>
            <a:ext cx="8572500" cy="85725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6225" y="971550"/>
            <a:ext cx="8582025" cy="5114925"/>
          </a:xfrm>
        </p:spPr>
        <p:txBody>
          <a:bodyPr/>
          <a:lstStyle>
            <a:lvl1pPr>
              <a:spcBef>
                <a:spcPts val="1000"/>
              </a:spcBef>
              <a:buSzPct val="100000"/>
              <a:buFontTx/>
              <a:buNone/>
              <a:defRPr sz="2000" b="1">
                <a:solidFill>
                  <a:schemeClr val="tx1"/>
                </a:solidFill>
              </a:defRPr>
            </a:lvl1pPr>
            <a:lvl2pPr marL="457200" indent="0">
              <a:buSzPct val="100000"/>
              <a:buFontTx/>
              <a:buNone/>
              <a:defRPr sz="1800"/>
            </a:lvl2pPr>
            <a:lvl4pPr>
              <a:buClr>
                <a:schemeClr val="accent1"/>
              </a:buClr>
              <a:buSzPct val="110000"/>
              <a:buFont typeface="Arial" pitchFamily="34" charset="0"/>
              <a:buChar char="–"/>
              <a:defRPr sz="1800"/>
            </a:lvl4pPr>
            <a:lvl5pPr>
              <a:buClr>
                <a:schemeClr val="accent1"/>
              </a:buClr>
              <a:buSzPct val="110000"/>
              <a:buFont typeface="Arial" pitchFamily="34" charset="0"/>
              <a:buChar char="–"/>
              <a:defRPr sz="1800"/>
            </a:lvl5pPr>
          </a:lstStyle>
          <a:p>
            <a:pPr lvl="0"/>
            <a:r>
              <a:rPr lang="en-US" dirty="0" smtClean="0"/>
              <a:t>Click to edit Master text styles</a:t>
            </a:r>
          </a:p>
          <a:p>
            <a:pPr lvl="1"/>
            <a:r>
              <a:rPr lang="en-US" dirty="0" smtClean="0"/>
              <a:t>Second level</a:t>
            </a:r>
          </a:p>
          <a:p>
            <a:pPr lvl="1"/>
            <a:endParaRPr lang="en-US" dirty="0" smtClean="0"/>
          </a:p>
          <a:p>
            <a:pPr lvl="1"/>
            <a:endParaRPr lang="en-US" dirty="0" smtClean="0"/>
          </a:p>
          <a:p>
            <a:pPr lvl="1"/>
            <a:endParaRPr lang="en-US" dirty="0" smtClean="0"/>
          </a:p>
        </p:txBody>
      </p:sp>
      <p:sp>
        <p:nvSpPr>
          <p:cNvPr id="5" name="Slide Number Placeholder 5"/>
          <p:cNvSpPr>
            <a:spLocks noGrp="1"/>
          </p:cNvSpPr>
          <p:nvPr>
            <p:ph type="sldNum" sz="quarter" idx="4"/>
          </p:nvPr>
        </p:nvSpPr>
        <p:spPr>
          <a:xfrm>
            <a:off x="8610600" y="6409944"/>
            <a:ext cx="381000" cy="273050"/>
          </a:xfrm>
          <a:prstGeom prst="rect">
            <a:avLst/>
          </a:prstGeom>
        </p:spPr>
        <p:txBody>
          <a:bodyPr vert="horz" lIns="91440" tIns="45720" rIns="91440" bIns="45720" rtlCol="0" anchor="ctr"/>
          <a:lstStyle>
            <a:lvl1pPr algn="ctr">
              <a:defRPr sz="1000">
                <a:solidFill>
                  <a:schemeClr val="tx2"/>
                </a:solidFill>
              </a:defRPr>
            </a:lvl1pPr>
          </a:lstStyle>
          <a:p>
            <a:fld id="{EEC580BD-F276-4C5D-B77A-7631844BDE28}" type="slidenum">
              <a:rPr lang="en-US" smtClean="0"/>
              <a:pPr/>
              <a:t>‹#›</a:t>
            </a:fld>
            <a:endParaRPr lang="en-US" dirty="0"/>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15" name="Title 1"/>
          <p:cNvSpPr>
            <a:spLocks noGrp="1"/>
          </p:cNvSpPr>
          <p:nvPr>
            <p:ph type="ctrTitle"/>
          </p:nvPr>
        </p:nvSpPr>
        <p:spPr>
          <a:xfrm>
            <a:off x="914400" y="2644775"/>
            <a:ext cx="7315200" cy="457200"/>
          </a:xfrm>
        </p:spPr>
        <p:txBody>
          <a:bodyPr lIns="0" tIns="0" rIns="0" bIns="0" anchor="t" anchorCtr="0">
            <a:noAutofit/>
          </a:bodyPr>
          <a:lstStyle>
            <a:lvl1pPr>
              <a:defRPr sz="3200" b="1">
                <a:solidFill>
                  <a:schemeClr val="accent1"/>
                </a:solidFill>
              </a:defRPr>
            </a:lvl1pPr>
          </a:lstStyle>
          <a:p>
            <a:r>
              <a:rPr lang="en-US" dirty="0" smtClean="0"/>
              <a:t>Click to edit Master 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0" y="6223000"/>
            <a:ext cx="9144000" cy="635000"/>
          </a:xfrm>
          <a:prstGeom prst="rect">
            <a:avLst/>
          </a:prstGeom>
          <a:noFill/>
          <a:ln w="9525">
            <a:noFill/>
            <a:miter lim="800000"/>
            <a:headEnd/>
            <a:tailEnd/>
          </a:ln>
        </p:spPr>
      </p:pic>
      <p:pic>
        <p:nvPicPr>
          <p:cNvPr id="2052" name="Picture 4"/>
          <p:cNvPicPr>
            <a:picLocks noChangeAspect="1" noChangeArrowheads="1"/>
          </p:cNvPicPr>
          <p:nvPr userDrawn="1"/>
        </p:nvPicPr>
        <p:blipFill>
          <a:blip r:embed="rId3" cstate="print"/>
          <a:srcRect/>
          <a:stretch>
            <a:fillRect/>
          </a:stretch>
        </p:blipFill>
        <p:spPr bwMode="auto">
          <a:xfrm>
            <a:off x="923925" y="1752600"/>
            <a:ext cx="1363663" cy="549275"/>
          </a:xfrm>
          <a:prstGeom prst="rect">
            <a:avLst/>
          </a:prstGeom>
          <a:noFill/>
          <a:ln w="9525">
            <a:noFill/>
            <a:miter lim="800000"/>
            <a:headEnd/>
            <a:tailEnd/>
          </a:ln>
        </p:spPr>
      </p:pic>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EC580BD-F276-4C5D-B77A-7631844BDE28}" type="slidenum">
              <a:rPr lang="en-US" smtClean="0"/>
              <a:pPr/>
              <a:t>‹#›</a:t>
            </a:fld>
            <a:endParaRPr lang="en-US" dirty="0"/>
          </a:p>
        </p:txBody>
      </p:sp>
      <p:sp>
        <p:nvSpPr>
          <p:cNvPr id="4" name="Title 1"/>
          <p:cNvSpPr>
            <a:spLocks noGrp="1"/>
          </p:cNvSpPr>
          <p:nvPr>
            <p:ph type="ctrTitle"/>
          </p:nvPr>
        </p:nvSpPr>
        <p:spPr>
          <a:xfrm>
            <a:off x="990600" y="2644775"/>
            <a:ext cx="7315200" cy="457200"/>
          </a:xfrm>
        </p:spPr>
        <p:txBody>
          <a:bodyPr lIns="0" tIns="0" rIns="0" bIns="0" anchor="t" anchorCtr="0">
            <a:noAutofit/>
          </a:bodyPr>
          <a:lstStyle>
            <a:lvl1pPr>
              <a:defRPr sz="3200" b="1">
                <a:solidFill>
                  <a:schemeClr val="accent1"/>
                </a:solidFill>
              </a:defRPr>
            </a:lvl1pPr>
          </a:lstStyle>
          <a:p>
            <a:r>
              <a:rPr lang="en-US" dirty="0" smtClean="0"/>
              <a:t>Click to edit Master title style</a:t>
            </a:r>
            <a:endParaRPr lang="en-US" dirty="0"/>
          </a:p>
        </p:txBody>
      </p:sp>
      <p:pic>
        <p:nvPicPr>
          <p:cNvPr id="6" name="Picture 4"/>
          <p:cNvPicPr>
            <a:picLocks noChangeAspect="1" noChangeArrowheads="1"/>
          </p:cNvPicPr>
          <p:nvPr userDrawn="1"/>
        </p:nvPicPr>
        <p:blipFill>
          <a:blip r:embed="rId2" cstate="print"/>
          <a:srcRect/>
          <a:stretch>
            <a:fillRect/>
          </a:stretch>
        </p:blipFill>
        <p:spPr bwMode="auto">
          <a:xfrm>
            <a:off x="990600" y="1752600"/>
            <a:ext cx="1363663" cy="549275"/>
          </a:xfrm>
          <a:prstGeom prst="rect">
            <a:avLst/>
          </a:prstGeom>
          <a:noFill/>
          <a:ln w="9525">
            <a:noFill/>
            <a:miter lim="800000"/>
            <a:headEnd/>
            <a:tailEnd/>
          </a:ln>
        </p:spPr>
      </p:pic>
      <p:pic>
        <p:nvPicPr>
          <p:cNvPr id="7" name="Picture 4"/>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2743200" y="1687064"/>
            <a:ext cx="1645920" cy="579431"/>
          </a:xfrm>
          <a:prstGeom prst="rect">
            <a:avLst/>
          </a:prstGeom>
          <a:noFill/>
          <a:ln w="9525">
            <a:noFill/>
            <a:miter lim="800000"/>
            <a:headEnd/>
            <a:tailEnd/>
          </a:ln>
        </p:spPr>
      </p:pic>
      <p:cxnSp>
        <p:nvCxnSpPr>
          <p:cNvPr id="9" name="Straight Connector 8"/>
          <p:cNvCxnSpPr/>
          <p:nvPr userDrawn="1"/>
        </p:nvCxnSpPr>
        <p:spPr>
          <a:xfrm>
            <a:off x="2514600" y="1676400"/>
            <a:ext cx="0" cy="68580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0" name="Picture 2"/>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tretch>
            <a:fillRect/>
          </a:stretch>
        </p:blipFill>
        <p:spPr bwMode="auto">
          <a:xfrm>
            <a:off x="0" y="6223000"/>
            <a:ext cx="9144000" cy="635000"/>
          </a:xfrm>
          <a:prstGeom prst="rect">
            <a:avLst/>
          </a:prstGeom>
          <a:noFill/>
          <a:ln w="9525">
            <a:noFill/>
            <a:miter lim="800000"/>
            <a:headEnd/>
            <a:tailEnd/>
          </a:ln>
        </p:spPr>
      </p:pic>
    </p:spTree>
    <p:extLst>
      <p:ext uri="{BB962C8B-B14F-4D97-AF65-F5344CB8AC3E}">
        <p14:creationId xmlns="" xmlns:p14="http://schemas.microsoft.com/office/powerpoint/2010/main" val="26687324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rap-up">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914400" y="1958975"/>
            <a:ext cx="7315200" cy="457200"/>
          </a:xfrm>
        </p:spPr>
        <p:txBody>
          <a:bodyPr lIns="0" tIns="0" rIns="0" bIns="0" anchor="t" anchorCtr="0">
            <a:noAutofit/>
          </a:bodyPr>
          <a:lstStyle>
            <a:lvl1pPr>
              <a:defRPr sz="3200" b="1" baseline="0">
                <a:solidFill>
                  <a:schemeClr val="accent1"/>
                </a:solidFill>
              </a:defRPr>
            </a:lvl1pPr>
          </a:lstStyle>
          <a:p>
            <a:r>
              <a:rPr lang="en-US" dirty="0" smtClean="0"/>
              <a:t>Thank you.</a:t>
            </a:r>
            <a:endParaRPr lang="en-US" dirty="0"/>
          </a:p>
        </p:txBody>
      </p:sp>
      <p:sp>
        <p:nvSpPr>
          <p:cNvPr id="16" name="Subtitle 2"/>
          <p:cNvSpPr>
            <a:spLocks noGrp="1"/>
          </p:cNvSpPr>
          <p:nvPr>
            <p:ph type="subTitle" idx="1" hasCustomPrompt="1"/>
          </p:nvPr>
        </p:nvSpPr>
        <p:spPr>
          <a:xfrm>
            <a:off x="914400" y="2514600"/>
            <a:ext cx="7315200" cy="381000"/>
          </a:xfrm>
          <a:noFill/>
        </p:spPr>
        <p:txBody>
          <a:bodyPr lIns="0" tIns="0" rIns="0" bIns="0" anchor="t" anchorCtr="0">
            <a:normAutofit/>
          </a:bodyPr>
          <a:lstStyle>
            <a:lvl1pPr marL="0" indent="0" algn="l">
              <a:buNone/>
              <a:defRPr sz="2200">
                <a:solidFill>
                  <a:srgbClr val="53535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For more information or to learn more…</a:t>
            </a:r>
            <a:endParaRPr lang="en-US" dirty="0"/>
          </a:p>
        </p:txBody>
      </p:sp>
      <p:sp>
        <p:nvSpPr>
          <p:cNvPr id="8" name="Text Placeholder 7"/>
          <p:cNvSpPr>
            <a:spLocks noGrp="1"/>
          </p:cNvSpPr>
          <p:nvPr>
            <p:ph type="body" sz="quarter" idx="10"/>
          </p:nvPr>
        </p:nvSpPr>
        <p:spPr>
          <a:xfrm>
            <a:off x="914400" y="3505200"/>
            <a:ext cx="7315200" cy="1905000"/>
          </a:xfrm>
        </p:spPr>
        <p:txBody>
          <a:bodyPr lIns="0">
            <a:noAutofit/>
          </a:bodyPr>
          <a:lstStyle>
            <a:lvl1pPr algn="l">
              <a:buFontTx/>
              <a:buNone/>
              <a:defRPr sz="2200">
                <a:solidFill>
                  <a:srgbClr val="535353"/>
                </a:solidFill>
              </a:defRPr>
            </a:lvl1pPr>
            <a:lvl2pPr>
              <a:buFontTx/>
              <a:buNone/>
              <a:defRPr sz="2000"/>
            </a:lvl2pPr>
            <a:lvl3pPr>
              <a:buFontTx/>
              <a:buNone/>
              <a:defRPr sz="2000"/>
            </a:lvl3pPr>
            <a:lvl4pPr>
              <a:buFontTx/>
              <a:buNone/>
              <a:defRPr sz="2000"/>
            </a:lvl4pPr>
            <a:lvl5pPr>
              <a:buFontTx/>
              <a:buNone/>
              <a:defRPr sz="2000"/>
            </a:lvl5pPr>
          </a:lstStyle>
          <a:p>
            <a:pPr lvl="0"/>
            <a:r>
              <a:rPr lang="en-US" dirty="0" smtClean="0"/>
              <a:t>Click to edit Master text styles</a:t>
            </a:r>
          </a:p>
        </p:txBody>
      </p:sp>
      <p:pic>
        <p:nvPicPr>
          <p:cNvPr id="9" name="Picture 4"/>
          <p:cNvPicPr>
            <a:picLocks noChangeAspect="1" noChangeArrowheads="1"/>
          </p:cNvPicPr>
          <p:nvPr userDrawn="1"/>
        </p:nvPicPr>
        <p:blipFill>
          <a:blip r:embed="rId2" cstate="print"/>
          <a:srcRect/>
          <a:stretch>
            <a:fillRect/>
          </a:stretch>
        </p:blipFill>
        <p:spPr bwMode="auto">
          <a:xfrm>
            <a:off x="942975" y="1066800"/>
            <a:ext cx="1363663" cy="549275"/>
          </a:xfrm>
          <a:prstGeom prst="rect">
            <a:avLst/>
          </a:prstGeom>
          <a:noFill/>
          <a:ln w="9525">
            <a:noFill/>
            <a:miter lim="800000"/>
            <a:headEnd/>
            <a:tailEnd/>
          </a:ln>
        </p:spPr>
      </p:pic>
      <p:pic>
        <p:nvPicPr>
          <p:cNvPr id="7" name="Picture 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0" y="6223000"/>
            <a:ext cx="9144000" cy="635000"/>
          </a:xfrm>
          <a:prstGeom prst="rect">
            <a:avLst/>
          </a:prstGeom>
          <a:noFill/>
          <a:ln w="9525">
            <a:noFill/>
            <a:miter lim="800000"/>
            <a:headEnd/>
            <a:tailEnd/>
          </a:ln>
        </p:spPr>
      </p:pic>
    </p:spTree>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a:blip r:embed="rId2" cstate="print"/>
          <a:srcRect/>
          <a:stretch>
            <a:fillRect/>
          </a:stretch>
        </p:blipFill>
        <p:spPr bwMode="auto">
          <a:xfrm>
            <a:off x="933450" y="1066800"/>
            <a:ext cx="1363663" cy="549275"/>
          </a:xfrm>
          <a:prstGeom prst="rect">
            <a:avLst/>
          </a:prstGeom>
          <a:noFill/>
          <a:ln w="9525">
            <a:noFill/>
            <a:miter lim="800000"/>
            <a:headEnd/>
            <a:tailEnd/>
          </a:ln>
        </p:spPr>
      </p:pic>
      <p:cxnSp>
        <p:nvCxnSpPr>
          <p:cNvPr id="11" name="Straight Connector 10"/>
          <p:cNvCxnSpPr/>
          <p:nvPr userDrawn="1"/>
        </p:nvCxnSpPr>
        <p:spPr>
          <a:xfrm>
            <a:off x="2457450" y="990600"/>
            <a:ext cx="0" cy="68580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fld id="{EEC580BD-F276-4C5D-B77A-7631844BDE28}" type="slidenum">
              <a:rPr lang="en-US" smtClean="0"/>
              <a:pPr/>
              <a:t>‹#›</a:t>
            </a:fld>
            <a:endParaRPr lang="en-US" dirty="0"/>
          </a:p>
        </p:txBody>
      </p:sp>
      <p:sp>
        <p:nvSpPr>
          <p:cNvPr id="4" name="Title 1"/>
          <p:cNvSpPr>
            <a:spLocks noGrp="1"/>
          </p:cNvSpPr>
          <p:nvPr>
            <p:ph type="ctrTitle" hasCustomPrompt="1"/>
          </p:nvPr>
        </p:nvSpPr>
        <p:spPr>
          <a:xfrm>
            <a:off x="914400" y="1958975"/>
            <a:ext cx="7315200" cy="457200"/>
          </a:xfrm>
        </p:spPr>
        <p:txBody>
          <a:bodyPr lIns="0" tIns="0" rIns="0" bIns="0" anchor="t" anchorCtr="0">
            <a:noAutofit/>
          </a:bodyPr>
          <a:lstStyle>
            <a:lvl1pPr>
              <a:defRPr sz="3200" b="1" baseline="0">
                <a:solidFill>
                  <a:schemeClr val="accent1"/>
                </a:solidFill>
              </a:defRPr>
            </a:lvl1pPr>
          </a:lstStyle>
          <a:p>
            <a:r>
              <a:rPr lang="en-US" dirty="0" smtClean="0"/>
              <a:t>Thank you.</a:t>
            </a:r>
            <a:endParaRPr lang="en-US" dirty="0"/>
          </a:p>
        </p:txBody>
      </p:sp>
      <p:sp>
        <p:nvSpPr>
          <p:cNvPr id="5" name="Subtitle 2"/>
          <p:cNvSpPr>
            <a:spLocks noGrp="1"/>
          </p:cNvSpPr>
          <p:nvPr>
            <p:ph type="subTitle" idx="1" hasCustomPrompt="1"/>
          </p:nvPr>
        </p:nvSpPr>
        <p:spPr>
          <a:xfrm>
            <a:off x="914400" y="2514600"/>
            <a:ext cx="7315200" cy="381000"/>
          </a:xfrm>
          <a:noFill/>
        </p:spPr>
        <p:txBody>
          <a:bodyPr lIns="0" tIns="0" rIns="0" bIns="0" anchor="t" anchorCtr="0">
            <a:normAutofit/>
          </a:bodyPr>
          <a:lstStyle>
            <a:lvl1pPr marL="0" indent="0" algn="l">
              <a:buNone/>
              <a:defRPr sz="2200">
                <a:solidFill>
                  <a:srgbClr val="53535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For more information or to learn more…</a:t>
            </a:r>
            <a:endParaRPr lang="en-US" dirty="0"/>
          </a:p>
        </p:txBody>
      </p:sp>
      <p:sp>
        <p:nvSpPr>
          <p:cNvPr id="6" name="Text Placeholder 7"/>
          <p:cNvSpPr>
            <a:spLocks noGrp="1"/>
          </p:cNvSpPr>
          <p:nvPr>
            <p:ph type="body" sz="quarter" idx="11"/>
          </p:nvPr>
        </p:nvSpPr>
        <p:spPr>
          <a:xfrm>
            <a:off x="914400" y="3505200"/>
            <a:ext cx="7315200" cy="1905000"/>
          </a:xfrm>
        </p:spPr>
        <p:txBody>
          <a:bodyPr lIns="0">
            <a:noAutofit/>
          </a:bodyPr>
          <a:lstStyle>
            <a:lvl1pPr algn="l">
              <a:buFontTx/>
              <a:buNone/>
              <a:defRPr sz="2200">
                <a:solidFill>
                  <a:srgbClr val="535353"/>
                </a:solidFill>
              </a:defRPr>
            </a:lvl1pPr>
            <a:lvl2pPr>
              <a:buFontTx/>
              <a:buNone/>
              <a:defRPr sz="2000"/>
            </a:lvl2pPr>
            <a:lvl3pPr>
              <a:buFontTx/>
              <a:buNone/>
              <a:defRPr sz="2000"/>
            </a:lvl3pPr>
            <a:lvl4pPr>
              <a:buFontTx/>
              <a:buNone/>
              <a:defRPr sz="2000"/>
            </a:lvl4pPr>
            <a:lvl5pPr>
              <a:buFontTx/>
              <a:buNone/>
              <a:defRPr sz="2000"/>
            </a:lvl5pPr>
          </a:lstStyle>
          <a:p>
            <a:pPr lvl="0"/>
            <a:r>
              <a:rPr lang="en-US" dirty="0" smtClean="0"/>
              <a:t>Click to edit Master text styles</a:t>
            </a:r>
          </a:p>
        </p:txBody>
      </p:sp>
      <p:pic>
        <p:nvPicPr>
          <p:cNvPr id="14" name="Picture 4"/>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2686050" y="1066800"/>
            <a:ext cx="1645920" cy="579431"/>
          </a:xfrm>
          <a:prstGeom prst="rect">
            <a:avLst/>
          </a:prstGeom>
          <a:noFill/>
          <a:ln w="9525">
            <a:noFill/>
            <a:miter lim="800000"/>
            <a:headEnd/>
            <a:tailEnd/>
          </a:ln>
        </p:spPr>
      </p:pic>
      <p:pic>
        <p:nvPicPr>
          <p:cNvPr id="10" name="Picture 2"/>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tretch>
            <a:fillRect/>
          </a:stretch>
        </p:blipFill>
        <p:spPr bwMode="auto">
          <a:xfrm>
            <a:off x="0" y="6223000"/>
            <a:ext cx="9144000" cy="635000"/>
          </a:xfrm>
          <a:prstGeom prst="rect">
            <a:avLst/>
          </a:prstGeom>
          <a:noFill/>
          <a:ln w="9525">
            <a:noFill/>
            <a:miter lim="800000"/>
            <a:headEnd/>
            <a:tailEnd/>
          </a:ln>
        </p:spPr>
      </p:pic>
    </p:spTree>
    <p:extLst>
      <p:ext uri="{BB962C8B-B14F-4D97-AF65-F5344CB8AC3E}">
        <p14:creationId xmlns="" xmlns:p14="http://schemas.microsoft.com/office/powerpoint/2010/main" val="2300807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6" name="Picture 4"/>
          <p:cNvPicPr>
            <a:picLocks noChangeAspect="1" noChangeArrowheads="1"/>
          </p:cNvPicPr>
          <p:nvPr userDrawn="1"/>
        </p:nvPicPr>
        <p:blipFill>
          <a:blip r:embed="rId18" cstate="print"/>
          <a:srcRect/>
          <a:stretch>
            <a:fillRect/>
          </a:stretch>
        </p:blipFill>
        <p:spPr bwMode="auto">
          <a:xfrm>
            <a:off x="0" y="6218237"/>
            <a:ext cx="9144000" cy="639763"/>
          </a:xfrm>
          <a:prstGeom prst="rect">
            <a:avLst/>
          </a:prstGeom>
          <a:noFill/>
          <a:ln w="9525">
            <a:noFill/>
            <a:miter lim="800000"/>
            <a:headEnd/>
            <a:tailEnd/>
          </a:ln>
        </p:spPr>
      </p:pic>
      <p:sp>
        <p:nvSpPr>
          <p:cNvPr id="2" name="Title Placeholder 1"/>
          <p:cNvSpPr>
            <a:spLocks noGrp="1"/>
          </p:cNvSpPr>
          <p:nvPr>
            <p:ph type="title"/>
          </p:nvPr>
        </p:nvSpPr>
        <p:spPr>
          <a:xfrm>
            <a:off x="276225" y="0"/>
            <a:ext cx="8562975" cy="866775"/>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5750" y="1000125"/>
            <a:ext cx="8553450" cy="5095875"/>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a:p>
            <a:pPr lvl="2"/>
            <a:endParaRPr lang="en-US" dirty="0" smtClean="0"/>
          </a:p>
        </p:txBody>
      </p:sp>
      <p:sp>
        <p:nvSpPr>
          <p:cNvPr id="6" name="Slide Number Placeholder 5"/>
          <p:cNvSpPr>
            <a:spLocks noGrp="1"/>
          </p:cNvSpPr>
          <p:nvPr>
            <p:ph type="sldNum" sz="quarter" idx="4"/>
          </p:nvPr>
        </p:nvSpPr>
        <p:spPr>
          <a:xfrm>
            <a:off x="8610600" y="6409944"/>
            <a:ext cx="381000" cy="273050"/>
          </a:xfrm>
          <a:prstGeom prst="rect">
            <a:avLst/>
          </a:prstGeom>
        </p:spPr>
        <p:txBody>
          <a:bodyPr vert="horz" lIns="91440" tIns="45720" rIns="91440" bIns="45720" rtlCol="0" anchor="ctr"/>
          <a:lstStyle>
            <a:lvl1pPr algn="ctr">
              <a:defRPr sz="1000">
                <a:solidFill>
                  <a:schemeClr val="tx2"/>
                </a:solidFill>
              </a:defRPr>
            </a:lvl1pPr>
          </a:lstStyle>
          <a:p>
            <a:fld id="{EEC580BD-F276-4C5D-B77A-7631844BDE28}" type="slidenum">
              <a:rPr lang="en-US" smtClean="0"/>
              <a:pPr/>
              <a:t>‹#›</a:t>
            </a:fld>
            <a:endParaRPr lang="en-US" dirty="0"/>
          </a:p>
        </p:txBody>
      </p:sp>
      <p:sp>
        <p:nvSpPr>
          <p:cNvPr id="13" name="TextBox 12"/>
          <p:cNvSpPr txBox="1"/>
          <p:nvPr userDrawn="1"/>
        </p:nvSpPr>
        <p:spPr>
          <a:xfrm>
            <a:off x="182880" y="6409944"/>
            <a:ext cx="2438400" cy="246221"/>
          </a:xfrm>
          <a:prstGeom prst="rect">
            <a:avLst/>
          </a:prstGeom>
          <a:noFill/>
        </p:spPr>
        <p:txBody>
          <a:bodyPr wrap="square" rtlCol="0">
            <a:spAutoFit/>
          </a:bodyPr>
          <a:lstStyle/>
          <a:p>
            <a:r>
              <a:rPr lang="en-US" sz="1000" dirty="0" smtClean="0">
                <a:solidFill>
                  <a:schemeClr val="tx2"/>
                </a:solidFill>
              </a:rPr>
              <a:t>© 2015 Skillsoft Ireland Limited</a:t>
            </a:r>
            <a:endParaRPr lang="en-US" sz="1000" dirty="0">
              <a:solidFill>
                <a:schemeClr val="tx2"/>
              </a:solidFill>
            </a:endParaRPr>
          </a:p>
        </p:txBody>
      </p:sp>
      <p:cxnSp>
        <p:nvCxnSpPr>
          <p:cNvPr id="15" name="Straight Connector 14"/>
          <p:cNvCxnSpPr/>
          <p:nvPr userDrawn="1"/>
        </p:nvCxnSpPr>
        <p:spPr>
          <a:xfrm>
            <a:off x="8577072" y="6373368"/>
            <a:ext cx="0" cy="36576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6" r:id="rId2"/>
    <p:sldLayoutId id="2147483669" r:id="rId3"/>
    <p:sldLayoutId id="2147483650" r:id="rId4"/>
    <p:sldLayoutId id="2147483662" r:id="rId5"/>
    <p:sldLayoutId id="2147483651" r:id="rId6"/>
    <p:sldLayoutId id="2147483667" r:id="rId7"/>
    <p:sldLayoutId id="2147483664" r:id="rId8"/>
    <p:sldLayoutId id="2147483668" r:id="rId9"/>
    <p:sldLayoutId id="2147483652" r:id="rId10"/>
    <p:sldLayoutId id="2147483653" r:id="rId11"/>
    <p:sldLayoutId id="2147483665" r:id="rId12"/>
    <p:sldLayoutId id="2147483654" r:id="rId13"/>
    <p:sldLayoutId id="2147483657" r:id="rId14"/>
    <p:sldLayoutId id="2147483661" r:id="rId15"/>
    <p:sldLayoutId id="2147483670" r:id="rId16"/>
  </p:sldLayoutIdLst>
  <p:timing>
    <p:tnLst>
      <p:par>
        <p:cTn id="1" dur="indefinite" restart="never" nodeType="tmRoot"/>
      </p:par>
    </p:tnLst>
  </p:timing>
  <p:hf hdr="0" ftr="0" dt="0"/>
  <p:txStyles>
    <p:titleStyle>
      <a:lvl1pPr algn="l" defTabSz="914400" rtl="0" eaLnBrk="1" latinLnBrk="0" hangingPunct="1">
        <a:spcBef>
          <a:spcPct val="0"/>
        </a:spcBef>
        <a:buNone/>
        <a:defRPr sz="3000" b="1" kern="1200">
          <a:solidFill>
            <a:schemeClr val="accent1"/>
          </a:solidFill>
          <a:latin typeface="+mj-lt"/>
          <a:ea typeface="+mj-ea"/>
          <a:cs typeface="+mj-cs"/>
        </a:defRPr>
      </a:lvl1pPr>
    </p:titleStyle>
    <p:bodyStyle>
      <a:lvl1pPr marL="180975" indent="-180975" algn="l" defTabSz="914400" rtl="0" eaLnBrk="1" latinLnBrk="0" hangingPunct="1">
        <a:spcBef>
          <a:spcPts val="300"/>
        </a:spcBef>
        <a:buClr>
          <a:schemeClr val="accent1"/>
        </a:buClr>
        <a:buSzPct val="105000"/>
        <a:buFont typeface="Arial"/>
        <a:buChar char="•"/>
        <a:tabLst>
          <a:tab pos="180975" algn="l"/>
        </a:tabLst>
        <a:defRPr sz="2000" kern="1200">
          <a:solidFill>
            <a:srgbClr val="535353"/>
          </a:solidFill>
          <a:latin typeface="+mn-lt"/>
          <a:ea typeface="+mn-ea"/>
          <a:cs typeface="+mn-cs"/>
        </a:defRPr>
      </a:lvl1pPr>
      <a:lvl2pPr marL="542925" indent="-180975" algn="l" defTabSz="914400" rtl="0" eaLnBrk="1" latinLnBrk="0" hangingPunct="1">
        <a:spcBef>
          <a:spcPts val="100"/>
        </a:spcBef>
        <a:buClr>
          <a:schemeClr val="accent1"/>
        </a:buClr>
        <a:buSzPct val="105000"/>
        <a:buFont typeface="Arial"/>
        <a:buChar char="•"/>
        <a:defRPr sz="1800" kern="1200">
          <a:solidFill>
            <a:srgbClr val="535353"/>
          </a:solidFill>
          <a:latin typeface="+mn-lt"/>
          <a:ea typeface="+mn-ea"/>
          <a:cs typeface="+mn-cs"/>
        </a:defRPr>
      </a:lvl2pPr>
      <a:lvl3pPr marL="809625" indent="-180975" algn="l" defTabSz="914400" rtl="0" eaLnBrk="1" latinLnBrk="0" hangingPunct="1">
        <a:spcBef>
          <a:spcPts val="300"/>
        </a:spcBef>
        <a:spcAft>
          <a:spcPts val="1200"/>
        </a:spcAft>
        <a:buClr>
          <a:schemeClr val="accent1"/>
        </a:buClr>
        <a:buSzPct val="110000"/>
        <a:buFont typeface="Arial"/>
        <a:buChar char="•"/>
        <a:defRPr sz="1600" kern="1200">
          <a:solidFill>
            <a:srgbClr val="535353"/>
          </a:solidFill>
          <a:latin typeface="+mn-lt"/>
          <a:ea typeface="+mn-ea"/>
          <a:cs typeface="+mn-cs"/>
        </a:defRPr>
      </a:lvl3pPr>
      <a:lvl4pPr marL="1600200" indent="-228600" algn="l" defTabSz="914400" rtl="0" eaLnBrk="1" latinLnBrk="0" hangingPunct="1">
        <a:spcBef>
          <a:spcPct val="20000"/>
        </a:spcBef>
        <a:buClr>
          <a:schemeClr val="accent1"/>
        </a:buClr>
        <a:buSzPct val="11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1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gif"/><Relationship Id="rId7"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gif"/><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BIS%20Sample.wmv" TargetMode="External"/><Relationship Id="rId13" Type="http://schemas.openxmlformats.org/officeDocument/2006/relationships/image" Target="../media/image45.png"/><Relationship Id="rId18" Type="http://schemas.openxmlformats.org/officeDocument/2006/relationships/image" Target="../media/image50.jpeg"/><Relationship Id="rId3" Type="http://schemas.openxmlformats.org/officeDocument/2006/relationships/image" Target="../media/image37.png"/><Relationship Id="rId21" Type="http://schemas.openxmlformats.org/officeDocument/2006/relationships/image" Target="../media/image53.png"/><Relationship Id="rId7" Type="http://schemas.openxmlformats.org/officeDocument/2006/relationships/image" Target="../media/image40.png"/><Relationship Id="rId12" Type="http://schemas.openxmlformats.org/officeDocument/2006/relationships/image" Target="../media/image44.png"/><Relationship Id="rId17" Type="http://schemas.openxmlformats.org/officeDocument/2006/relationships/image" Target="../media/image49.jpeg"/><Relationship Id="rId2" Type="http://schemas.openxmlformats.org/officeDocument/2006/relationships/notesSlide" Target="../notesSlides/notesSlide17.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hyperlink" Target="CHALL%20Sample.wmv" TargetMode="External"/><Relationship Id="rId11" Type="http://schemas.openxmlformats.org/officeDocument/2006/relationships/image" Target="../media/image43.png"/><Relationship Id="rId5" Type="http://schemas.openxmlformats.org/officeDocument/2006/relationships/image" Target="../media/image39.jpe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8.jpe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57.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hyperlink" Target="http://www.facebook.com/skillsoft" TargetMode="External"/><Relationship Id="rId3" Type="http://schemas.openxmlformats.org/officeDocument/2006/relationships/image" Target="../media/image61.png"/><Relationship Id="rId7" Type="http://schemas.openxmlformats.org/officeDocument/2006/relationships/image" Target="../media/image63.png"/><Relationship Id="rId2" Type="http://schemas.openxmlformats.org/officeDocument/2006/relationships/hyperlink" Target="http://blogs.skillsoft.com/" TargetMode="External"/><Relationship Id="rId1" Type="http://schemas.openxmlformats.org/officeDocument/2006/relationships/slideLayout" Target="../slideLayouts/slideLayout8.xml"/><Relationship Id="rId6" Type="http://schemas.openxmlformats.org/officeDocument/2006/relationships/hyperlink" Target="http://twitter.com/skillsoft" TargetMode="External"/><Relationship Id="rId5" Type="http://schemas.openxmlformats.org/officeDocument/2006/relationships/image" Target="../media/image62.png"/><Relationship Id="rId10" Type="http://schemas.openxmlformats.org/officeDocument/2006/relationships/image" Target="../media/image65.png"/><Relationship Id="rId4" Type="http://schemas.openxmlformats.org/officeDocument/2006/relationships/hyperlink" Target="http://www.linkedin.com/companies/skillsoft" TargetMode="External"/><Relationship Id="rId9" Type="http://schemas.openxmlformats.org/officeDocument/2006/relationships/image" Target="../media/image64.png"/></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62400" y="4295776"/>
            <a:ext cx="5019675" cy="428624"/>
          </a:xfrm>
        </p:spPr>
        <p:txBody>
          <a:bodyPr/>
          <a:lstStyle/>
          <a:p>
            <a:r>
              <a:rPr lang="en-US" dirty="0" smtClean="0"/>
              <a:t>Continuous Learning</a:t>
            </a:r>
            <a:endParaRPr lang="en-US" dirty="0"/>
          </a:p>
        </p:txBody>
      </p:sp>
      <p:sp>
        <p:nvSpPr>
          <p:cNvPr id="2" name="Slide Number Placeholder 1"/>
          <p:cNvSpPr>
            <a:spLocks noGrp="1"/>
          </p:cNvSpPr>
          <p:nvPr>
            <p:ph type="sldNum" sz="quarter" idx="10"/>
          </p:nvPr>
        </p:nvSpPr>
        <p:spPr/>
        <p:txBody>
          <a:bodyPr/>
          <a:lstStyle/>
          <a:p>
            <a:fld id="{EEC580BD-F276-4C5D-B77A-7631844BDE28}" type="slidenum">
              <a:rPr lang="en-US" smtClean="0"/>
              <a:pPr/>
              <a:t>1</a:t>
            </a:fld>
            <a:endParaRPr lang="en-US" dirty="0"/>
          </a:p>
        </p:txBody>
      </p:sp>
      <p:sp>
        <p:nvSpPr>
          <p:cNvPr id="8" name="Subtitle 7"/>
          <p:cNvSpPr>
            <a:spLocks noGrp="1"/>
          </p:cNvSpPr>
          <p:nvPr>
            <p:ph type="subTitle" idx="1"/>
          </p:nvPr>
        </p:nvSpPr>
        <p:spPr>
          <a:xfrm>
            <a:off x="3429000" y="4829175"/>
            <a:ext cx="6000751" cy="1219199"/>
          </a:xfrm>
        </p:spPr>
        <p:txBody>
          <a:bodyPr>
            <a:normAutofit/>
          </a:bodyPr>
          <a:lstStyle/>
          <a:p>
            <a:r>
              <a:rPr lang="en-IE" sz="1400" dirty="0" smtClean="0"/>
              <a:t>	  </a:t>
            </a:r>
            <a:r>
              <a:rPr lang="en-IE" b="1" dirty="0" smtClean="0"/>
              <a:t>Regis Chasse</a:t>
            </a:r>
            <a:r>
              <a:rPr lang="en-IE" sz="1300" b="1" dirty="0" smtClean="0"/>
              <a:t>, Global Curriculum Dept. Director- Capgemini</a:t>
            </a:r>
          </a:p>
          <a:p>
            <a:r>
              <a:rPr lang="en-IE" sz="1300" b="1" dirty="0" smtClean="0"/>
              <a:t>	</a:t>
            </a:r>
            <a:r>
              <a:rPr lang="en-IE" b="1" dirty="0" smtClean="0"/>
              <a:t>Mindi Forth</a:t>
            </a:r>
            <a:r>
              <a:rPr lang="en-IE" sz="1300" b="1" dirty="0" smtClean="0"/>
              <a:t>, </a:t>
            </a:r>
            <a:r>
              <a:rPr lang="en-US" sz="1300" b="1" dirty="0" smtClean="0"/>
              <a:t>Curriculum Director – Capgemini</a:t>
            </a:r>
          </a:p>
          <a:p>
            <a:r>
              <a:rPr lang="en-US" b="1" dirty="0" smtClean="0"/>
              <a:t>Cindy Miller</a:t>
            </a:r>
            <a:r>
              <a:rPr lang="en-US" sz="1300" b="1" dirty="0" smtClean="0"/>
              <a:t>, Senior Learning Program Architect – Skillsoft</a:t>
            </a:r>
          </a:p>
          <a:p>
            <a:r>
              <a:rPr lang="en-US" b="1" dirty="0" smtClean="0"/>
              <a:t>Kristin Shackelford</a:t>
            </a:r>
            <a:r>
              <a:rPr lang="en-US" sz="1300" b="1" dirty="0" smtClean="0"/>
              <a:t>, Senior Customer Success Consultant- Skillsoft</a:t>
            </a:r>
          </a:p>
        </p:txBody>
      </p:sp>
    </p:spTree>
    <p:extLst>
      <p:ext uri="{BB962C8B-B14F-4D97-AF65-F5344CB8AC3E}">
        <p14:creationId xmlns="" xmlns:p14="http://schemas.microsoft.com/office/powerpoint/2010/main" val="8197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1219200"/>
            <a:ext cx="8686800" cy="3970318"/>
          </a:xfrm>
          <a:prstGeom prst="rect">
            <a:avLst/>
          </a:prstGeom>
          <a:noFill/>
        </p:spPr>
        <p:txBody>
          <a:bodyPr wrap="square" rtlCol="0">
            <a:spAutoFit/>
          </a:bodyPr>
          <a:lstStyle/>
          <a:p>
            <a:pPr algn="ctr"/>
            <a:r>
              <a:rPr lang="en-US" dirty="0" smtClean="0"/>
              <a:t>We know most of the value of learning comes from pre-work and follow-up. </a:t>
            </a:r>
          </a:p>
          <a:p>
            <a:pPr algn="ctr"/>
            <a:r>
              <a:rPr lang="en-US" dirty="0" smtClean="0"/>
              <a:t>Yet most organizations invest disproportionately in the event itself.</a:t>
            </a:r>
          </a:p>
          <a:p>
            <a:pPr algn="ctr"/>
            <a:r>
              <a:rPr lang="en-US" dirty="0" smtClean="0">
                <a:solidFill>
                  <a:schemeClr val="tx1">
                    <a:lumMod val="50000"/>
                  </a:schemeClr>
                </a:solidFill>
              </a:rPr>
              <a:t> </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 name="TextBox 2"/>
          <p:cNvSpPr txBox="1"/>
          <p:nvPr/>
        </p:nvSpPr>
        <p:spPr>
          <a:xfrm>
            <a:off x="152400" y="6002179"/>
            <a:ext cx="6629400" cy="246221"/>
          </a:xfrm>
          <a:prstGeom prst="rect">
            <a:avLst/>
          </a:prstGeom>
          <a:noFill/>
        </p:spPr>
        <p:txBody>
          <a:bodyPr wrap="square" rtlCol="0">
            <a:spAutoFit/>
          </a:bodyPr>
          <a:lstStyle/>
          <a:p>
            <a:r>
              <a:rPr lang="en-US" sz="1000" dirty="0" smtClean="0"/>
              <a:t>Source: The Promise of Phase 2 by Jack Zenger, Joe Folkman and Robert Sherwin, T&amp;D Magazine</a:t>
            </a:r>
            <a:endParaRPr lang="en-US" sz="1000" dirty="0"/>
          </a:p>
        </p:txBody>
      </p:sp>
      <p:grpSp>
        <p:nvGrpSpPr>
          <p:cNvPr id="4" name="Group 3"/>
          <p:cNvGrpSpPr/>
          <p:nvPr/>
        </p:nvGrpSpPr>
        <p:grpSpPr>
          <a:xfrm>
            <a:off x="914400" y="2209800"/>
            <a:ext cx="6934200" cy="917377"/>
            <a:chOff x="838200" y="2130623"/>
            <a:chExt cx="6934200" cy="917377"/>
          </a:xfrm>
        </p:grpSpPr>
        <p:sp>
          <p:nvSpPr>
            <p:cNvPr id="2" name="Rectangle 1"/>
            <p:cNvSpPr/>
            <p:nvPr/>
          </p:nvSpPr>
          <p:spPr>
            <a:xfrm>
              <a:off x="838200" y="2438400"/>
              <a:ext cx="17526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smtClean="0"/>
                <a:t>Pre-Work: 26%</a:t>
              </a:r>
              <a:endParaRPr lang="en-US" sz="1600" dirty="0"/>
            </a:p>
          </p:txBody>
        </p:sp>
        <p:sp>
          <p:nvSpPr>
            <p:cNvPr id="5" name="Rectangle 4"/>
            <p:cNvSpPr/>
            <p:nvPr/>
          </p:nvSpPr>
          <p:spPr>
            <a:xfrm>
              <a:off x="2590800" y="2438400"/>
              <a:ext cx="17526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smtClean="0"/>
                <a:t>Event: 24%</a:t>
              </a:r>
              <a:endParaRPr lang="en-US" sz="1600" dirty="0"/>
            </a:p>
          </p:txBody>
        </p:sp>
        <p:sp>
          <p:nvSpPr>
            <p:cNvPr id="6" name="Rectangle 5"/>
            <p:cNvSpPr/>
            <p:nvPr/>
          </p:nvSpPr>
          <p:spPr>
            <a:xfrm>
              <a:off x="4343400" y="2438400"/>
              <a:ext cx="34290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smtClean="0"/>
                <a:t>Follow-Up: 50%</a:t>
              </a:r>
              <a:endParaRPr lang="en-US" sz="1600" dirty="0"/>
            </a:p>
          </p:txBody>
        </p:sp>
        <p:sp>
          <p:nvSpPr>
            <p:cNvPr id="12" name="TextBox 11"/>
            <p:cNvSpPr txBox="1"/>
            <p:nvPr/>
          </p:nvSpPr>
          <p:spPr>
            <a:xfrm>
              <a:off x="838200" y="2130623"/>
              <a:ext cx="6934200" cy="30777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400" b="1" dirty="0" smtClean="0"/>
                <a:t>Learning’s Value to the Learner</a:t>
              </a:r>
              <a:endParaRPr lang="en-US" sz="1400" b="1" dirty="0"/>
            </a:p>
          </p:txBody>
        </p:sp>
      </p:grpSp>
      <p:grpSp>
        <p:nvGrpSpPr>
          <p:cNvPr id="10" name="Group 9"/>
          <p:cNvGrpSpPr/>
          <p:nvPr/>
        </p:nvGrpSpPr>
        <p:grpSpPr>
          <a:xfrm>
            <a:off x="914400" y="4038600"/>
            <a:ext cx="6934200" cy="917377"/>
            <a:chOff x="838200" y="3349823"/>
            <a:chExt cx="6934200" cy="917377"/>
          </a:xfrm>
        </p:grpSpPr>
        <p:sp>
          <p:nvSpPr>
            <p:cNvPr id="7" name="Rectangle 6"/>
            <p:cNvSpPr/>
            <p:nvPr/>
          </p:nvSpPr>
          <p:spPr>
            <a:xfrm>
              <a:off x="838200" y="3657600"/>
              <a:ext cx="6096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smtClean="0"/>
                <a:t>10%</a:t>
              </a:r>
              <a:endParaRPr lang="en-US" sz="1600" dirty="0"/>
            </a:p>
          </p:txBody>
        </p:sp>
        <p:sp>
          <p:nvSpPr>
            <p:cNvPr id="8" name="Rectangle 7"/>
            <p:cNvSpPr/>
            <p:nvPr/>
          </p:nvSpPr>
          <p:spPr>
            <a:xfrm>
              <a:off x="1477488" y="3657600"/>
              <a:ext cx="5761512"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smtClean="0"/>
                <a:t>85%</a:t>
              </a:r>
              <a:endParaRPr lang="en-US" sz="1600" dirty="0"/>
            </a:p>
          </p:txBody>
        </p:sp>
        <p:sp>
          <p:nvSpPr>
            <p:cNvPr id="9" name="Rectangle 8"/>
            <p:cNvSpPr/>
            <p:nvPr/>
          </p:nvSpPr>
          <p:spPr>
            <a:xfrm>
              <a:off x="7239000" y="3657600"/>
              <a:ext cx="5334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5</a:t>
              </a:r>
              <a:r>
                <a:rPr lang="en-US" sz="1600" dirty="0" smtClean="0"/>
                <a:t>%</a:t>
              </a:r>
              <a:endParaRPr lang="en-US" sz="1600" dirty="0"/>
            </a:p>
          </p:txBody>
        </p:sp>
        <p:sp>
          <p:nvSpPr>
            <p:cNvPr id="13" name="TextBox 12"/>
            <p:cNvSpPr txBox="1"/>
            <p:nvPr/>
          </p:nvSpPr>
          <p:spPr>
            <a:xfrm>
              <a:off x="838200" y="3349823"/>
              <a:ext cx="6934200" cy="30777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400" b="1" dirty="0" smtClean="0"/>
                <a:t>Investment Proportion</a:t>
              </a:r>
              <a:endParaRPr lang="en-US" sz="1400" b="1" dirty="0"/>
            </a:p>
          </p:txBody>
        </p:sp>
      </p:grpSp>
      <p:sp>
        <p:nvSpPr>
          <p:cNvPr id="22" name="Title 21"/>
          <p:cNvSpPr>
            <a:spLocks noGrp="1"/>
          </p:cNvSpPr>
          <p:nvPr>
            <p:ph type="title"/>
          </p:nvPr>
        </p:nvSpPr>
        <p:spPr/>
        <p:txBody>
          <a:bodyPr/>
          <a:lstStyle/>
          <a:p>
            <a:r>
              <a:rPr lang="en-US" dirty="0" smtClean="0"/>
              <a:t>Spending is Misaligned</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93750" y="3200400"/>
            <a:ext cx="349250" cy="838200"/>
          </a:xfrm>
          <a:prstGeom prst="rect">
            <a:avLst/>
          </a:prstGeom>
          <a:noFill/>
          <a:ln w="9525">
            <a:noFill/>
            <a:miter lim="800000"/>
            <a:headEnd/>
            <a:tailEnd/>
          </a:ln>
        </p:spPr>
      </p:pic>
      <p:pic>
        <p:nvPicPr>
          <p:cNvPr id="38" name="Picture 2"/>
          <p:cNvPicPr>
            <a:picLocks noChangeAspect="1" noChangeArrowheads="1"/>
          </p:cNvPicPr>
          <p:nvPr/>
        </p:nvPicPr>
        <p:blipFill>
          <a:blip r:embed="rId3" cstate="print"/>
          <a:srcRect/>
          <a:stretch>
            <a:fillRect/>
          </a:stretch>
        </p:blipFill>
        <p:spPr bwMode="auto">
          <a:xfrm>
            <a:off x="7651750" y="3200400"/>
            <a:ext cx="349250" cy="8382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371600" y="3176588"/>
            <a:ext cx="1436152" cy="633412"/>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138614" y="3185061"/>
            <a:ext cx="3238866" cy="624939"/>
          </a:xfrm>
          <a:prstGeom prst="rect">
            <a:avLst/>
          </a:prstGeom>
          <a:noFill/>
          <a:ln w="9525">
            <a:noFill/>
            <a:miter lim="800000"/>
            <a:headEnd/>
            <a:tailEnd/>
          </a:ln>
        </p:spPr>
      </p:pic>
    </p:spTree>
    <p:extLst>
      <p:ext uri="{BB962C8B-B14F-4D97-AF65-F5344CB8AC3E}">
        <p14:creationId xmlns="" xmlns:p14="http://schemas.microsoft.com/office/powerpoint/2010/main" val="23791103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ular Callout 3"/>
          <p:cNvSpPr/>
          <p:nvPr/>
        </p:nvSpPr>
        <p:spPr>
          <a:xfrm>
            <a:off x="457200" y="1752600"/>
            <a:ext cx="8686800" cy="2286000"/>
          </a:xfrm>
          <a:prstGeom prst="wedgeRectCallou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“Learning </a:t>
            </a:r>
            <a:r>
              <a:rPr lang="en-US" b="1" dirty="0"/>
              <a:t>is experiencing a powerful transformation. No longer limited to instructor- led events and static eLearning, technology has enabled a dynamic mix of interactive experiences where individuals can learn at their own pace and get the information they need, just the way they want it, exactly when they need it.  This provides new horizons for business for organizations willing to invest in learning technology to empower their </a:t>
            </a:r>
            <a:r>
              <a:rPr lang="en-US" b="1" dirty="0" smtClean="0"/>
              <a:t>employees.”</a:t>
            </a:r>
            <a:endParaRPr lang="en-US" b="1" dirty="0"/>
          </a:p>
        </p:txBody>
      </p:sp>
      <p:sp>
        <p:nvSpPr>
          <p:cNvPr id="2" name="Title 1"/>
          <p:cNvSpPr>
            <a:spLocks noGrp="1"/>
          </p:cNvSpPr>
          <p:nvPr>
            <p:ph type="title"/>
          </p:nvPr>
        </p:nvSpPr>
        <p:spPr/>
        <p:txBody>
          <a:bodyPr/>
          <a:lstStyle/>
          <a:p>
            <a:r>
              <a:rPr lang="en-US" dirty="0" smtClean="0"/>
              <a:t>Why? </a:t>
            </a:r>
            <a:endParaRPr lang="en-US" dirty="0"/>
          </a:p>
        </p:txBody>
      </p:sp>
      <p:sp>
        <p:nvSpPr>
          <p:cNvPr id="3" name="Slide Number Placeholder 2"/>
          <p:cNvSpPr>
            <a:spLocks noGrp="1"/>
          </p:cNvSpPr>
          <p:nvPr>
            <p:ph type="sldNum" sz="quarter" idx="12"/>
          </p:nvPr>
        </p:nvSpPr>
        <p:spPr/>
        <p:txBody>
          <a:bodyPr/>
          <a:lstStyle/>
          <a:p>
            <a:fld id="{EEC580BD-F276-4C5D-B77A-7631844BDE28}" type="slidenum">
              <a:rPr lang="en-US" smtClean="0"/>
              <a:pPr/>
              <a:t>11</a:t>
            </a:fld>
            <a:endParaRPr lang="en-US" dirty="0"/>
          </a:p>
        </p:txBody>
      </p:sp>
      <p:sp>
        <p:nvSpPr>
          <p:cNvPr id="8" name="Text Placeholder 6"/>
          <p:cNvSpPr txBox="1">
            <a:spLocks/>
          </p:cNvSpPr>
          <p:nvPr/>
        </p:nvSpPr>
        <p:spPr>
          <a:xfrm>
            <a:off x="838200" y="4648200"/>
            <a:ext cx="4343400" cy="838200"/>
          </a:xfrm>
          <a:prstGeom prst="rect">
            <a:avLst/>
          </a:prstGeom>
        </p:spPr>
        <p:txBody>
          <a:bodyPr vert="horz" lIns="0" tIns="45720" rIns="91440" bIns="45720" rtlCol="0" anchor="t" anchorCtr="0">
            <a:noAutofit/>
          </a:bodyPr>
          <a:lstStyle/>
          <a:p>
            <a:pPr marL="342900" indent="-342900">
              <a:spcBef>
                <a:spcPts val="300"/>
              </a:spcBef>
              <a:buClr>
                <a:schemeClr val="accent1"/>
              </a:buClr>
              <a:buSzPct val="105000"/>
            </a:pPr>
            <a:r>
              <a:rPr lang="en-US" sz="1600" b="1" dirty="0" smtClean="0"/>
              <a:t>Mike Cooke</a:t>
            </a:r>
          </a:p>
          <a:p>
            <a:pPr>
              <a:buClr>
                <a:schemeClr val="accent1"/>
              </a:buClr>
              <a:buSzPct val="105000"/>
            </a:pPr>
            <a:r>
              <a:rPr lang="en-US" sz="1600" i="1" dirty="0" smtClean="0"/>
              <a:t>Chairman and CEO, Brandon Hall Group</a:t>
            </a:r>
          </a:p>
        </p:txBody>
      </p:sp>
      <p:sp>
        <p:nvSpPr>
          <p:cNvPr id="7" name="TextBox 6"/>
          <p:cNvSpPr txBox="1"/>
          <p:nvPr/>
        </p:nvSpPr>
        <p:spPr>
          <a:xfrm>
            <a:off x="838200" y="1981200"/>
            <a:ext cx="7848600" cy="430887"/>
          </a:xfrm>
          <a:prstGeom prst="rect">
            <a:avLst/>
          </a:prstGeom>
          <a:noFill/>
        </p:spPr>
        <p:txBody>
          <a:bodyPr wrap="square" rtlCol="0">
            <a:spAutoFit/>
          </a:bodyPr>
          <a:lstStyle/>
          <a:p>
            <a:pPr marL="274320" lvl="1"/>
            <a:r>
              <a:rPr lang="en-US" sz="2200" b="1" dirty="0" smtClean="0">
                <a:solidFill>
                  <a:schemeClr val="bg1"/>
                </a:solidFill>
              </a:rPr>
              <a:t> </a:t>
            </a:r>
            <a:r>
              <a:rPr lang="en-US" sz="2200" b="1" dirty="0">
                <a:solidFill>
                  <a:schemeClr val="bg1"/>
                </a:solidFill>
              </a:rPr>
              <a:t>	</a:t>
            </a:r>
          </a:p>
        </p:txBody>
      </p:sp>
    </p:spTree>
    <p:extLst>
      <p:ext uri="{BB962C8B-B14F-4D97-AF65-F5344CB8AC3E}">
        <p14:creationId xmlns="" xmlns:p14="http://schemas.microsoft.com/office/powerpoint/2010/main" val="138090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sz="3200" dirty="0" smtClean="0"/>
              <a:t>The </a:t>
            </a:r>
            <a:r>
              <a:rPr lang="en-US" sz="3200" dirty="0"/>
              <a:t>Best Embrace Continuous Learning</a:t>
            </a:r>
            <a:endParaRPr lang="en-US" dirty="0"/>
          </a:p>
        </p:txBody>
      </p:sp>
      <p:sp>
        <p:nvSpPr>
          <p:cNvPr id="4" name="Slide Number Placeholder 3"/>
          <p:cNvSpPr>
            <a:spLocks noGrp="1"/>
          </p:cNvSpPr>
          <p:nvPr>
            <p:ph type="sldNum" sz="quarter" idx="4"/>
          </p:nvPr>
        </p:nvSpPr>
        <p:spPr/>
        <p:txBody>
          <a:bodyPr/>
          <a:lstStyle/>
          <a:p>
            <a:fld id="{EEC580BD-F276-4C5D-B77A-7631844BDE28}" type="slidenum">
              <a:rPr lang="en-US" smtClean="0"/>
              <a:pPr/>
              <a:t>12</a:t>
            </a:fld>
            <a:endParaRPr lang="en-US" dirty="0"/>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33400" y="764921"/>
            <a:ext cx="7861160" cy="6093079"/>
          </a:xfrm>
          <a:prstGeom prst="rect">
            <a:avLst/>
          </a:prstGeom>
        </p:spPr>
      </p:pic>
    </p:spTree>
    <p:extLst>
      <p:ext uri="{BB962C8B-B14F-4D97-AF65-F5344CB8AC3E}">
        <p14:creationId xmlns="" xmlns:p14="http://schemas.microsoft.com/office/powerpoint/2010/main" val="2851183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580BD-F276-4C5D-B77A-7631844BDE28}" type="slidenum">
              <a:rPr lang="en-US" smtClean="0"/>
              <a:pPr/>
              <a:t>13</a:t>
            </a:fld>
            <a:endParaRPr lang="en-US" dirty="0"/>
          </a:p>
        </p:txBody>
      </p:sp>
      <p:sp>
        <p:nvSpPr>
          <p:cNvPr id="5" name="Title 1"/>
          <p:cNvSpPr txBox="1">
            <a:spLocks/>
          </p:cNvSpPr>
          <p:nvPr/>
        </p:nvSpPr>
        <p:spPr>
          <a:xfrm>
            <a:off x="276225" y="0"/>
            <a:ext cx="8562975" cy="866775"/>
          </a:xfrm>
          <a:prstGeom prst="rect">
            <a:avLst/>
          </a:prstGeom>
        </p:spPr>
        <p:txBody>
          <a:bodyPr vert="horz" lIns="0" tIns="0" rIns="0" bIns="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accent1"/>
                </a:solidFill>
                <a:effectLst/>
                <a:uLnTx/>
                <a:uFillTx/>
                <a:latin typeface="+mj-lt"/>
                <a:ea typeface="+mj-ea"/>
                <a:cs typeface="+mj-cs"/>
              </a:rPr>
              <a:t>Exercise</a:t>
            </a:r>
            <a:r>
              <a:rPr kumimoji="0" lang="en-US" sz="3000" b="1" i="0" u="none" strike="noStrike" kern="1200" cap="none" spc="0" normalizeH="0" noProof="0" dirty="0" smtClean="0">
                <a:ln>
                  <a:noFill/>
                </a:ln>
                <a:solidFill>
                  <a:schemeClr val="accent1"/>
                </a:solidFill>
                <a:effectLst/>
                <a:uLnTx/>
                <a:uFillTx/>
                <a:latin typeface="+mj-lt"/>
                <a:ea typeface="+mj-ea"/>
                <a:cs typeface="+mj-cs"/>
              </a:rPr>
              <a:t> / Reflection:</a:t>
            </a:r>
            <a:endParaRPr kumimoji="0" lang="en-US" sz="3000" b="1" i="0" u="none" strike="noStrike" kern="1200" cap="none" spc="0" normalizeH="0" baseline="0" noProof="0" dirty="0">
              <a:ln>
                <a:noFill/>
              </a:ln>
              <a:solidFill>
                <a:schemeClr val="accent1"/>
              </a:solidFill>
              <a:effectLst/>
              <a:uLnTx/>
              <a:uFillTx/>
              <a:latin typeface="+mj-lt"/>
              <a:ea typeface="+mj-ea"/>
              <a:cs typeface="+mj-cs"/>
            </a:endParaRPr>
          </a:p>
        </p:txBody>
      </p:sp>
      <p:sp>
        <p:nvSpPr>
          <p:cNvPr id="8" name="Content Placeholder 2"/>
          <p:cNvSpPr txBox="1">
            <a:spLocks/>
          </p:cNvSpPr>
          <p:nvPr/>
        </p:nvSpPr>
        <p:spPr>
          <a:xfrm>
            <a:off x="228600" y="1142286"/>
            <a:ext cx="8610600" cy="5106114"/>
          </a:xfrm>
          <a:prstGeom prst="rect">
            <a:avLst/>
          </a:prstGeom>
        </p:spPr>
        <p:txBody>
          <a:bodyPr>
            <a:normAutofit/>
          </a:bodyPr>
          <a:lstStyle/>
          <a:p>
            <a:pPr marL="180975" marR="0" lvl="0" indent="-180975" algn="l" defTabSz="914400" rtl="0" eaLnBrk="1" fontAlgn="auto" latinLnBrk="0" hangingPunct="1">
              <a:lnSpc>
                <a:spcPct val="100000"/>
              </a:lnSpc>
              <a:spcBef>
                <a:spcPts val="300"/>
              </a:spcBef>
              <a:spcAft>
                <a:spcPts val="0"/>
              </a:spcAft>
              <a:buClr>
                <a:schemeClr val="accent1"/>
              </a:buClr>
              <a:buSzPct val="105000"/>
              <a:buFont typeface="Arial" pitchFamily="34" charset="0"/>
              <a:buChar char="•"/>
              <a:tabLst>
                <a:tab pos="180975" algn="l"/>
              </a:tabLst>
              <a:defRPr/>
            </a:pPr>
            <a:r>
              <a:rPr kumimoji="0" lang="en-US" sz="2000" b="0" i="0" u="none" strike="noStrike" kern="1200" cap="none" spc="0" normalizeH="0" baseline="0" noProof="0" dirty="0" smtClean="0">
                <a:ln>
                  <a:noFill/>
                </a:ln>
                <a:solidFill>
                  <a:srgbClr val="535353"/>
                </a:solidFill>
                <a:effectLst/>
                <a:uLnTx/>
                <a:uFillTx/>
                <a:latin typeface="+mn-lt"/>
                <a:ea typeface="+mn-ea"/>
                <a:cs typeface="+mn-cs"/>
              </a:rPr>
              <a:t>Select on</a:t>
            </a:r>
            <a:r>
              <a:rPr lang="en-US" sz="2000" dirty="0" smtClean="0">
                <a:solidFill>
                  <a:srgbClr val="535353"/>
                </a:solidFill>
              </a:rPr>
              <a:t>e of your existing programs:</a:t>
            </a:r>
            <a:endParaRPr lang="en-US" sz="2000" noProof="0" dirty="0" smtClean="0">
              <a:solidFill>
                <a:srgbClr val="535353"/>
              </a:solidFill>
            </a:endParaRPr>
          </a:p>
          <a:p>
            <a:pPr marL="180975" indent="-180975">
              <a:spcBef>
                <a:spcPts val="300"/>
              </a:spcBef>
              <a:buClr>
                <a:schemeClr val="accent1"/>
              </a:buClr>
              <a:buSzPct val="105000"/>
              <a:buFont typeface="Arial" pitchFamily="34" charset="0"/>
              <a:buChar char="•"/>
              <a:tabLst>
                <a:tab pos="180975" algn="l"/>
              </a:tabLst>
            </a:pPr>
            <a:r>
              <a:rPr lang="en-US" sz="2000" dirty="0" smtClean="0">
                <a:solidFill>
                  <a:srgbClr val="535353"/>
                </a:solidFill>
              </a:rPr>
              <a:t>Think about what you do to support continuous learning at different points within the learning journey:</a:t>
            </a:r>
          </a:p>
        </p:txBody>
      </p:sp>
      <p:sp>
        <p:nvSpPr>
          <p:cNvPr id="6" name="Rectangle 5"/>
          <p:cNvSpPr/>
          <p:nvPr/>
        </p:nvSpPr>
        <p:spPr>
          <a:xfrm>
            <a:off x="978809" y="2967335"/>
            <a:ext cx="7186395" cy="2585323"/>
          </a:xfrm>
          <a:prstGeom prst="rect">
            <a:avLst/>
          </a:prstGeom>
          <a:noFill/>
        </p:spPr>
        <p:txBody>
          <a:bodyPr wrap="none" lIns="91440" tIns="45720" rIns="91440" bIns="45720">
            <a:spAutoFit/>
          </a:bodyPr>
          <a:lstStyle/>
          <a:p>
            <a:pPr algn="ctr"/>
            <a:r>
              <a:rPr lang="en-US" sz="5400" b="1" dirty="0">
                <a:ln w="17780" cmpd="sng">
                  <a:solidFill>
                    <a:schemeClr val="accent1">
                      <a:tint val="3000"/>
                    </a:schemeClr>
                  </a:solidFill>
                  <a:prstDash val="solid"/>
                  <a:miter lim="800000"/>
                </a:ln>
                <a:solidFill>
                  <a:srgbClr val="17A5F8"/>
                </a:solidFill>
              </a:rPr>
              <a:t>PRE: ………..</a:t>
            </a:r>
          </a:p>
          <a:p>
            <a:pPr algn="ctr"/>
            <a:r>
              <a:rPr lang="en-US" sz="5400" b="1" dirty="0">
                <a:ln w="17780" cmpd="sng">
                  <a:solidFill>
                    <a:schemeClr val="accent1">
                      <a:tint val="3000"/>
                    </a:schemeClr>
                  </a:solidFill>
                  <a:prstDash val="solid"/>
                  <a:miter lim="800000"/>
                </a:ln>
                <a:solidFill>
                  <a:srgbClr val="17A5F8"/>
                </a:solidFill>
              </a:rPr>
              <a:t>DURING: ……………..</a:t>
            </a:r>
          </a:p>
          <a:p>
            <a:pPr algn="ctr"/>
            <a:r>
              <a:rPr lang="en-US" sz="5400" b="1" dirty="0">
                <a:ln w="17780" cmpd="sng">
                  <a:solidFill>
                    <a:schemeClr val="accent1">
                      <a:tint val="3000"/>
                    </a:schemeClr>
                  </a:solidFill>
                  <a:prstDash val="solid"/>
                  <a:miter lim="800000"/>
                </a:ln>
                <a:solidFill>
                  <a:srgbClr val="17A5F8"/>
                </a:solidFill>
              </a:rPr>
              <a:t>POST: ………….</a:t>
            </a:r>
          </a:p>
        </p:txBody>
      </p:sp>
    </p:spTree>
    <p:extLst>
      <p:ext uri="{BB962C8B-B14F-4D97-AF65-F5344CB8AC3E}">
        <p14:creationId xmlns="" xmlns:p14="http://schemas.microsoft.com/office/powerpoint/2010/main" val="2833513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Capgemini Approach to Continuous Learning</a:t>
            </a:r>
            <a:endParaRPr lang="en-US" dirty="0"/>
          </a:p>
        </p:txBody>
      </p:sp>
      <p:sp>
        <p:nvSpPr>
          <p:cNvPr id="6" name="Content Placeholder 2"/>
          <p:cNvSpPr txBox="1">
            <a:spLocks/>
          </p:cNvSpPr>
          <p:nvPr/>
        </p:nvSpPr>
        <p:spPr>
          <a:xfrm>
            <a:off x="228600" y="1142286"/>
            <a:ext cx="8610600" cy="5106114"/>
          </a:xfrm>
          <a:prstGeom prst="rect">
            <a:avLst/>
          </a:prstGeom>
        </p:spPr>
        <p:txBody>
          <a:bodyPr>
            <a:normAutofit lnSpcReduction="10000"/>
          </a:bodyPr>
          <a:lstStyle/>
          <a:p>
            <a:pPr marL="180975" marR="0" lvl="0" indent="-180975" algn="l" defTabSz="914400" rtl="0" eaLnBrk="1" fontAlgn="auto" latinLnBrk="0" hangingPunct="1">
              <a:lnSpc>
                <a:spcPct val="100000"/>
              </a:lnSpc>
              <a:spcBef>
                <a:spcPts val="300"/>
              </a:spcBef>
              <a:spcAft>
                <a:spcPts val="0"/>
              </a:spcAft>
              <a:buClr>
                <a:schemeClr val="accent1"/>
              </a:buClr>
              <a:buSzPct val="105000"/>
              <a:buFont typeface="Arial" pitchFamily="34" charset="0"/>
              <a:buChar char="•"/>
              <a:tabLst>
                <a:tab pos="180975" algn="l"/>
              </a:tabLst>
              <a:defRPr/>
            </a:pPr>
            <a:r>
              <a:rPr kumimoji="0" lang="en-US" sz="2000" b="0" i="0" u="none" strike="noStrike" kern="1200" cap="none" spc="0" normalizeH="0" baseline="0" noProof="0" dirty="0" smtClean="0">
                <a:ln>
                  <a:noFill/>
                </a:ln>
                <a:solidFill>
                  <a:srgbClr val="535353"/>
                </a:solidFill>
                <a:effectLst/>
                <a:uLnTx/>
                <a:uFillTx/>
                <a:latin typeface="+mn-lt"/>
                <a:ea typeface="+mn-ea"/>
                <a:cs typeface="+mn-cs"/>
              </a:rPr>
              <a:t>Several factors </a:t>
            </a:r>
            <a:r>
              <a:rPr lang="en-US" sz="2000" noProof="0" dirty="0" smtClean="0">
                <a:solidFill>
                  <a:srgbClr val="535353"/>
                </a:solidFill>
              </a:rPr>
              <a:t>influenced the need to define a POV on continuous learning</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Pressure from the business to reduce costs and to show improved value</a:t>
            </a:r>
            <a:endParaRPr lang="en-US" sz="2000" noProof="0" dirty="0" smtClean="0">
              <a:solidFill>
                <a:srgbClr val="535353"/>
              </a:solidFill>
            </a:endParaRPr>
          </a:p>
          <a:p>
            <a:pPr marL="638175" lvl="1" indent="-274320">
              <a:spcBef>
                <a:spcPts val="300"/>
              </a:spcBef>
              <a:buClr>
                <a:schemeClr val="accent1"/>
              </a:buClr>
              <a:buSzPct val="105000"/>
              <a:buFont typeface="Courier New" pitchFamily="49" charset="0"/>
              <a:buChar char="o"/>
              <a:tabLst>
                <a:tab pos="180975" algn="l"/>
              </a:tabLst>
            </a:pPr>
            <a:r>
              <a:rPr kumimoji="0" lang="en-US" b="0" i="0" u="none" strike="noStrike" kern="1200" cap="none" spc="0" normalizeH="0" baseline="0" noProof="0" dirty="0" smtClean="0">
                <a:ln>
                  <a:noFill/>
                </a:ln>
                <a:solidFill>
                  <a:srgbClr val="535353"/>
                </a:solidFill>
                <a:effectLst/>
                <a:uLnTx/>
                <a:uFillTx/>
                <a:latin typeface="+mn-lt"/>
                <a:ea typeface="+mn-ea"/>
                <a:cs typeface="+mn-cs"/>
              </a:rPr>
              <a:t>The availability of</a:t>
            </a:r>
            <a:r>
              <a:rPr kumimoji="0" lang="en-US" b="0" i="0" u="none" strike="noStrike" kern="1200" cap="none" spc="0" normalizeH="0" noProof="0" dirty="0" smtClean="0">
                <a:ln>
                  <a:noFill/>
                </a:ln>
                <a:solidFill>
                  <a:srgbClr val="535353"/>
                </a:solidFill>
                <a:effectLst/>
                <a:uLnTx/>
                <a:uFillTx/>
                <a:latin typeface="+mn-lt"/>
                <a:ea typeface="+mn-ea"/>
                <a:cs typeface="+mn-cs"/>
              </a:rPr>
              <a:t> </a:t>
            </a:r>
            <a:r>
              <a:rPr kumimoji="0" lang="en-US" b="0" i="0" u="none" strike="noStrike" kern="1200" cap="none" spc="0" normalizeH="0" baseline="0" noProof="0" dirty="0" smtClean="0">
                <a:ln>
                  <a:noFill/>
                </a:ln>
                <a:solidFill>
                  <a:srgbClr val="535353"/>
                </a:solidFill>
                <a:effectLst/>
                <a:uLnTx/>
                <a:uFillTx/>
                <a:latin typeface="+mn-lt"/>
                <a:ea typeface="+mn-ea"/>
                <a:cs typeface="+mn-cs"/>
              </a:rPr>
              <a:t>online training but few</a:t>
            </a:r>
            <a:r>
              <a:rPr kumimoji="0" lang="en-US" b="0" i="0" u="none" strike="noStrike" kern="1200" cap="none" spc="0" normalizeH="0" noProof="0" dirty="0" smtClean="0">
                <a:ln>
                  <a:noFill/>
                </a:ln>
                <a:solidFill>
                  <a:srgbClr val="535353"/>
                </a:solidFill>
                <a:effectLst/>
                <a:uLnTx/>
                <a:uFillTx/>
                <a:latin typeface="+mn-lt"/>
                <a:ea typeface="+mn-ea"/>
                <a:cs typeface="+mn-cs"/>
              </a:rPr>
              <a:t> people following learning paths on their own</a:t>
            </a:r>
          </a:p>
          <a:p>
            <a:pPr marL="638175" lvl="1" indent="-274320">
              <a:spcBef>
                <a:spcPts val="300"/>
              </a:spcBef>
              <a:buClr>
                <a:schemeClr val="accent1"/>
              </a:buClr>
              <a:buSzPct val="105000"/>
              <a:buFont typeface="Courier New" pitchFamily="49" charset="0"/>
              <a:buChar char="o"/>
              <a:tabLst>
                <a:tab pos="180975" algn="l"/>
              </a:tabLst>
            </a:pPr>
            <a:r>
              <a:rPr lang="en-US" baseline="0" dirty="0" smtClean="0">
                <a:solidFill>
                  <a:srgbClr val="535353"/>
                </a:solidFill>
              </a:rPr>
              <a:t>Lack</a:t>
            </a:r>
            <a:r>
              <a:rPr lang="en-US" dirty="0" smtClean="0">
                <a:solidFill>
                  <a:srgbClr val="535353"/>
                </a:solidFill>
              </a:rPr>
              <a:t> of checkpoints with the learner to gauge understanding</a:t>
            </a:r>
          </a:p>
          <a:p>
            <a:pPr marL="180975" indent="-180975">
              <a:spcBef>
                <a:spcPts val="300"/>
              </a:spcBef>
              <a:buClr>
                <a:schemeClr val="accent1"/>
              </a:buClr>
              <a:buSzPct val="105000"/>
              <a:buFont typeface="Arial" pitchFamily="34" charset="0"/>
              <a:buChar char="•"/>
              <a:tabLst>
                <a:tab pos="180975" algn="l"/>
              </a:tabLst>
            </a:pPr>
            <a:endParaRPr lang="en-US" sz="2000" dirty="0" smtClean="0">
              <a:solidFill>
                <a:srgbClr val="535353"/>
              </a:solidFill>
            </a:endParaRPr>
          </a:p>
          <a:p>
            <a:pPr marL="180975" indent="-180975">
              <a:spcBef>
                <a:spcPts val="300"/>
              </a:spcBef>
              <a:buClr>
                <a:schemeClr val="accent1"/>
              </a:buClr>
              <a:buSzPct val="105000"/>
              <a:buFont typeface="Arial" pitchFamily="34" charset="0"/>
              <a:buChar char="•"/>
              <a:tabLst>
                <a:tab pos="180975" algn="l"/>
              </a:tabLst>
            </a:pPr>
            <a:r>
              <a:rPr lang="en-US" sz="2000" dirty="0" smtClean="0">
                <a:solidFill>
                  <a:srgbClr val="535353"/>
                </a:solidFill>
              </a:rPr>
              <a:t>To address these challenges, we developed the Facilitated Virtual Learning Journey (FVLJ)</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Includes both synchronous and asynchronous learning interventions</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Program structured with finite start and end dates</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Scaffolding through various supporting devices – ex., assignments, coaching</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Peer-to-peer and peer-to-SME interactions</a:t>
            </a:r>
          </a:p>
          <a:p>
            <a:pPr marL="180975" indent="-180975">
              <a:spcBef>
                <a:spcPts val="300"/>
              </a:spcBef>
              <a:buClr>
                <a:schemeClr val="accent1"/>
              </a:buClr>
              <a:buSzPct val="105000"/>
              <a:buFont typeface="Arial" pitchFamily="34" charset="0"/>
              <a:buChar char="•"/>
              <a:tabLst>
                <a:tab pos="180975" algn="l"/>
              </a:tabLst>
            </a:pPr>
            <a:endParaRPr lang="en-US" sz="2000" dirty="0" smtClean="0">
              <a:solidFill>
                <a:srgbClr val="535353"/>
              </a:solidFill>
            </a:endParaRPr>
          </a:p>
          <a:p>
            <a:pPr marL="180975" indent="-180975">
              <a:spcBef>
                <a:spcPts val="300"/>
              </a:spcBef>
              <a:buClr>
                <a:schemeClr val="accent1"/>
              </a:buClr>
              <a:buSzPct val="105000"/>
              <a:buFont typeface="Arial" pitchFamily="34" charset="0"/>
              <a:buChar char="•"/>
              <a:tabLst>
                <a:tab pos="180975" algn="l"/>
              </a:tabLst>
            </a:pPr>
            <a:r>
              <a:rPr lang="en-US" sz="2000" dirty="0" smtClean="0">
                <a:solidFill>
                  <a:srgbClr val="535353"/>
                </a:solidFill>
              </a:rPr>
              <a:t>Two examples of this type of learning program:</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Project Management Professional (PMP) FVLJ</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People Connect FVLJ</a:t>
            </a:r>
          </a:p>
        </p:txBody>
      </p:sp>
    </p:spTree>
    <p:extLst>
      <p:ext uri="{BB962C8B-B14F-4D97-AF65-F5344CB8AC3E}">
        <p14:creationId xmlns="" xmlns:p14="http://schemas.microsoft.com/office/powerpoint/2010/main" val="3455858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1447800" y="5098200"/>
            <a:ext cx="7162800" cy="206736"/>
          </a:xfrm>
          <a:prstGeom prst="rect">
            <a:avLst/>
          </a:prstGeom>
          <a:solidFill>
            <a:schemeClr val="bg1">
              <a:lumMod val="65000"/>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tx1"/>
                </a:solidFill>
              </a:rPr>
              <a:t>OJT</a:t>
            </a:r>
            <a:endParaRPr lang="en-US" sz="1100" b="1" dirty="0">
              <a:solidFill>
                <a:schemeClr val="tx1"/>
              </a:solidFill>
            </a:endParaRPr>
          </a:p>
        </p:txBody>
      </p:sp>
      <p:sp>
        <p:nvSpPr>
          <p:cNvPr id="2" name="Title 1"/>
          <p:cNvSpPr>
            <a:spLocks noGrp="1"/>
          </p:cNvSpPr>
          <p:nvPr>
            <p:ph type="title"/>
          </p:nvPr>
        </p:nvSpPr>
        <p:spPr/>
        <p:txBody>
          <a:bodyPr/>
          <a:lstStyle/>
          <a:p>
            <a:r>
              <a:rPr lang="en-US" dirty="0" smtClean="0"/>
              <a:t>PMP Program Structure (FVLJ)</a:t>
            </a:r>
            <a:endParaRPr lang="en-US" dirty="0"/>
          </a:p>
        </p:txBody>
      </p:sp>
      <p:sp>
        <p:nvSpPr>
          <p:cNvPr id="3" name="Oval 2"/>
          <p:cNvSpPr/>
          <p:nvPr/>
        </p:nvSpPr>
        <p:spPr>
          <a:xfrm>
            <a:off x="685800" y="1371600"/>
            <a:ext cx="152400" cy="152400"/>
          </a:xfrm>
          <a:prstGeom prst="ellipse">
            <a:avLst/>
          </a:prstGeom>
          <a:solidFill>
            <a:srgbClr val="17A5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8458200" y="1371600"/>
            <a:ext cx="152400" cy="152400"/>
          </a:xfrm>
          <a:prstGeom prst="ellipse">
            <a:avLst/>
          </a:prstGeom>
          <a:solidFill>
            <a:srgbClr val="17A5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a:stCxn id="3" idx="6"/>
          </p:cNvCxnSpPr>
          <p:nvPr/>
        </p:nvCxnSpPr>
        <p:spPr>
          <a:xfrm>
            <a:off x="838200" y="1447800"/>
            <a:ext cx="7620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60525" y="1958974"/>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PMBOK</a:t>
            </a:r>
            <a:br>
              <a:rPr lang="en-US" sz="600" b="1" dirty="0" smtClean="0">
                <a:solidFill>
                  <a:schemeClr val="tx1">
                    <a:lumMod val="50000"/>
                  </a:schemeClr>
                </a:solidFill>
              </a:rPr>
            </a:br>
            <a:r>
              <a:rPr lang="en-US" sz="600" b="1" dirty="0" smtClean="0">
                <a:solidFill>
                  <a:schemeClr val="tx1">
                    <a:lumMod val="50000"/>
                  </a:schemeClr>
                </a:solidFill>
              </a:rPr>
              <a:t>1 - 3</a:t>
            </a:r>
            <a:endParaRPr lang="en-US" sz="600" b="1" dirty="0">
              <a:solidFill>
                <a:schemeClr val="tx1">
                  <a:lumMod val="50000"/>
                </a:schemeClr>
              </a:solidFill>
            </a:endParaRPr>
          </a:p>
        </p:txBody>
      </p:sp>
      <p:sp>
        <p:nvSpPr>
          <p:cNvPr id="12" name="Right Arrow 11"/>
          <p:cNvSpPr/>
          <p:nvPr/>
        </p:nvSpPr>
        <p:spPr>
          <a:xfrm>
            <a:off x="2270125" y="213360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346325" y="1962214"/>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PMBOK</a:t>
            </a:r>
            <a:br>
              <a:rPr lang="en-US" sz="600" b="1" dirty="0" smtClean="0">
                <a:solidFill>
                  <a:schemeClr val="tx1">
                    <a:lumMod val="50000"/>
                  </a:schemeClr>
                </a:solidFill>
              </a:rPr>
            </a:br>
            <a:r>
              <a:rPr lang="en-US" sz="600" b="1" dirty="0" smtClean="0">
                <a:solidFill>
                  <a:schemeClr val="tx1">
                    <a:lumMod val="50000"/>
                  </a:schemeClr>
                </a:solidFill>
              </a:rPr>
              <a:t>4 - 5</a:t>
            </a:r>
            <a:endParaRPr lang="en-US" sz="600" b="1" dirty="0">
              <a:solidFill>
                <a:schemeClr val="tx1">
                  <a:lumMod val="50000"/>
                </a:schemeClr>
              </a:solidFill>
            </a:endParaRPr>
          </a:p>
        </p:txBody>
      </p:sp>
      <p:sp>
        <p:nvSpPr>
          <p:cNvPr id="16" name="Right Arrow 15"/>
          <p:cNvSpPr/>
          <p:nvPr/>
        </p:nvSpPr>
        <p:spPr>
          <a:xfrm>
            <a:off x="2955925" y="213684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3032125" y="1962215"/>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PMBOK</a:t>
            </a:r>
            <a:br>
              <a:rPr lang="en-US" sz="600" b="1" dirty="0" smtClean="0">
                <a:solidFill>
                  <a:schemeClr val="tx1">
                    <a:lumMod val="50000"/>
                  </a:schemeClr>
                </a:solidFill>
              </a:rPr>
            </a:br>
            <a:r>
              <a:rPr lang="en-US" sz="600" b="1" dirty="0" smtClean="0">
                <a:solidFill>
                  <a:schemeClr val="tx1">
                    <a:lumMod val="50000"/>
                  </a:schemeClr>
                </a:solidFill>
              </a:rPr>
              <a:t>6 - 7</a:t>
            </a:r>
            <a:endParaRPr lang="en-US" sz="600" b="1" dirty="0">
              <a:solidFill>
                <a:schemeClr val="tx1">
                  <a:lumMod val="50000"/>
                </a:schemeClr>
              </a:solidFill>
            </a:endParaRPr>
          </a:p>
        </p:txBody>
      </p:sp>
      <p:sp>
        <p:nvSpPr>
          <p:cNvPr id="18" name="Right Arrow 17"/>
          <p:cNvSpPr/>
          <p:nvPr/>
        </p:nvSpPr>
        <p:spPr>
          <a:xfrm>
            <a:off x="3641725" y="213684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3717925" y="1958974"/>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PMBOK</a:t>
            </a:r>
            <a:br>
              <a:rPr lang="en-US" sz="600" b="1" dirty="0" smtClean="0">
                <a:solidFill>
                  <a:schemeClr val="tx1">
                    <a:lumMod val="50000"/>
                  </a:schemeClr>
                </a:solidFill>
              </a:rPr>
            </a:br>
            <a:r>
              <a:rPr lang="en-US" sz="600" b="1" dirty="0" smtClean="0">
                <a:solidFill>
                  <a:schemeClr val="tx1">
                    <a:lumMod val="50000"/>
                  </a:schemeClr>
                </a:solidFill>
              </a:rPr>
              <a:t>5 - 7</a:t>
            </a:r>
            <a:endParaRPr lang="en-US" sz="600" b="1" dirty="0">
              <a:solidFill>
                <a:schemeClr val="tx1">
                  <a:lumMod val="50000"/>
                </a:schemeClr>
              </a:solidFill>
            </a:endParaRPr>
          </a:p>
        </p:txBody>
      </p:sp>
      <p:sp>
        <p:nvSpPr>
          <p:cNvPr id="20" name="Right Arrow 19"/>
          <p:cNvSpPr/>
          <p:nvPr/>
        </p:nvSpPr>
        <p:spPr>
          <a:xfrm>
            <a:off x="4327525" y="213360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4403725" y="1970087"/>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PMBOK</a:t>
            </a:r>
            <a:br>
              <a:rPr lang="en-US" sz="600" b="1" dirty="0" smtClean="0">
                <a:solidFill>
                  <a:schemeClr val="tx1">
                    <a:lumMod val="50000"/>
                  </a:schemeClr>
                </a:solidFill>
              </a:rPr>
            </a:br>
            <a:r>
              <a:rPr lang="en-US" sz="600" b="1" dirty="0" smtClean="0">
                <a:solidFill>
                  <a:schemeClr val="tx1">
                    <a:lumMod val="50000"/>
                  </a:schemeClr>
                </a:solidFill>
              </a:rPr>
              <a:t>4*</a:t>
            </a:r>
            <a:endParaRPr lang="en-US" sz="600" b="1" dirty="0">
              <a:solidFill>
                <a:schemeClr val="tx1">
                  <a:lumMod val="50000"/>
                </a:schemeClr>
              </a:solidFill>
            </a:endParaRPr>
          </a:p>
        </p:txBody>
      </p:sp>
      <p:sp>
        <p:nvSpPr>
          <p:cNvPr id="22" name="Right Arrow 21"/>
          <p:cNvSpPr/>
          <p:nvPr/>
        </p:nvSpPr>
        <p:spPr>
          <a:xfrm>
            <a:off x="5013325" y="2144713"/>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5091998" y="1970087"/>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PMBOK</a:t>
            </a:r>
            <a:br>
              <a:rPr lang="en-US" sz="600" b="1" dirty="0" smtClean="0">
                <a:solidFill>
                  <a:schemeClr val="tx1">
                    <a:lumMod val="50000"/>
                  </a:schemeClr>
                </a:solidFill>
              </a:rPr>
            </a:br>
            <a:r>
              <a:rPr lang="en-US" sz="600" b="1" dirty="0" smtClean="0">
                <a:solidFill>
                  <a:schemeClr val="tx1">
                    <a:lumMod val="50000"/>
                  </a:schemeClr>
                </a:solidFill>
              </a:rPr>
              <a:t>9, 10, 13</a:t>
            </a:r>
            <a:endParaRPr lang="en-US" sz="600" b="1" dirty="0">
              <a:solidFill>
                <a:schemeClr val="tx1">
                  <a:lumMod val="50000"/>
                </a:schemeClr>
              </a:solidFill>
            </a:endParaRPr>
          </a:p>
        </p:txBody>
      </p:sp>
      <p:sp>
        <p:nvSpPr>
          <p:cNvPr id="24" name="Right Arrow 23"/>
          <p:cNvSpPr/>
          <p:nvPr/>
        </p:nvSpPr>
        <p:spPr>
          <a:xfrm>
            <a:off x="5701598" y="2144713"/>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5802406" y="1958975"/>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PMBOK</a:t>
            </a:r>
            <a:br>
              <a:rPr lang="en-US" sz="600" b="1" dirty="0" smtClean="0">
                <a:solidFill>
                  <a:schemeClr val="tx1">
                    <a:lumMod val="50000"/>
                  </a:schemeClr>
                </a:solidFill>
              </a:rPr>
            </a:br>
            <a:r>
              <a:rPr lang="en-US" sz="600" b="1" dirty="0" smtClean="0">
                <a:solidFill>
                  <a:schemeClr val="tx1">
                    <a:lumMod val="50000"/>
                  </a:schemeClr>
                </a:solidFill>
              </a:rPr>
              <a:t>12</a:t>
            </a:r>
            <a:endParaRPr lang="en-US" sz="600" b="1" dirty="0">
              <a:solidFill>
                <a:schemeClr val="tx1">
                  <a:lumMod val="50000"/>
                </a:schemeClr>
              </a:solidFill>
            </a:endParaRPr>
          </a:p>
        </p:txBody>
      </p:sp>
      <p:sp>
        <p:nvSpPr>
          <p:cNvPr id="26" name="Right Arrow 25"/>
          <p:cNvSpPr/>
          <p:nvPr/>
        </p:nvSpPr>
        <p:spPr>
          <a:xfrm>
            <a:off x="6412006" y="213360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6488206" y="1962214"/>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PMBOK</a:t>
            </a:r>
            <a:br>
              <a:rPr lang="en-US" sz="600" b="1" dirty="0" smtClean="0">
                <a:solidFill>
                  <a:schemeClr val="tx1">
                    <a:lumMod val="50000"/>
                  </a:schemeClr>
                </a:solidFill>
              </a:rPr>
            </a:br>
            <a:r>
              <a:rPr lang="en-US" sz="600" b="1" dirty="0" smtClean="0">
                <a:solidFill>
                  <a:schemeClr val="tx1">
                    <a:lumMod val="50000"/>
                  </a:schemeClr>
                </a:solidFill>
              </a:rPr>
              <a:t>8</a:t>
            </a:r>
            <a:endParaRPr lang="en-US" sz="600" b="1" dirty="0">
              <a:solidFill>
                <a:schemeClr val="tx1">
                  <a:lumMod val="50000"/>
                </a:schemeClr>
              </a:solidFill>
            </a:endParaRPr>
          </a:p>
        </p:txBody>
      </p:sp>
      <p:sp>
        <p:nvSpPr>
          <p:cNvPr id="28" name="Right Arrow 27"/>
          <p:cNvSpPr/>
          <p:nvPr/>
        </p:nvSpPr>
        <p:spPr>
          <a:xfrm>
            <a:off x="7097806" y="213684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7174006" y="1958975"/>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PMBOK</a:t>
            </a:r>
            <a:br>
              <a:rPr lang="en-US" sz="600" b="1" dirty="0" smtClean="0">
                <a:solidFill>
                  <a:schemeClr val="tx1">
                    <a:lumMod val="50000"/>
                  </a:schemeClr>
                </a:solidFill>
              </a:rPr>
            </a:br>
            <a:r>
              <a:rPr lang="en-US" sz="600" b="1" dirty="0" smtClean="0">
                <a:solidFill>
                  <a:schemeClr val="tx1">
                    <a:lumMod val="50000"/>
                  </a:schemeClr>
                </a:solidFill>
              </a:rPr>
              <a:t>11</a:t>
            </a:r>
            <a:endParaRPr lang="en-US" sz="600" b="1" dirty="0">
              <a:solidFill>
                <a:schemeClr val="tx1">
                  <a:lumMod val="50000"/>
                </a:schemeClr>
              </a:solidFill>
            </a:endParaRPr>
          </a:p>
        </p:txBody>
      </p:sp>
      <p:sp>
        <p:nvSpPr>
          <p:cNvPr id="30" name="Right Arrow 29"/>
          <p:cNvSpPr/>
          <p:nvPr/>
        </p:nvSpPr>
        <p:spPr>
          <a:xfrm>
            <a:off x="7783606" y="213360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7867329" y="1958975"/>
            <a:ext cx="609600" cy="631825"/>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Code of Ethics</a:t>
            </a:r>
            <a:endParaRPr lang="en-US" sz="600" b="1" dirty="0">
              <a:solidFill>
                <a:schemeClr val="tx1">
                  <a:lumMod val="50000"/>
                </a:schemeClr>
              </a:solidFill>
            </a:endParaRPr>
          </a:p>
        </p:txBody>
      </p:sp>
      <p:sp>
        <p:nvSpPr>
          <p:cNvPr id="14" name="Rectangle 13"/>
          <p:cNvSpPr/>
          <p:nvPr/>
        </p:nvSpPr>
        <p:spPr>
          <a:xfrm>
            <a:off x="1660525"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SA</a:t>
            </a:r>
            <a:endParaRPr lang="en-US" sz="1050" dirty="0"/>
          </a:p>
        </p:txBody>
      </p:sp>
      <p:sp>
        <p:nvSpPr>
          <p:cNvPr id="33" name="Rectangle 32"/>
          <p:cNvSpPr/>
          <p:nvPr/>
        </p:nvSpPr>
        <p:spPr>
          <a:xfrm>
            <a:off x="2346325"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SA</a:t>
            </a:r>
            <a:endParaRPr lang="en-US" sz="1050" dirty="0"/>
          </a:p>
        </p:txBody>
      </p:sp>
      <p:sp>
        <p:nvSpPr>
          <p:cNvPr id="34" name="Rectangle 33"/>
          <p:cNvSpPr/>
          <p:nvPr/>
        </p:nvSpPr>
        <p:spPr>
          <a:xfrm>
            <a:off x="3032125"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SA</a:t>
            </a:r>
            <a:endParaRPr lang="en-US" sz="1050" dirty="0"/>
          </a:p>
        </p:txBody>
      </p:sp>
      <p:sp>
        <p:nvSpPr>
          <p:cNvPr id="35" name="Rectangle 34"/>
          <p:cNvSpPr/>
          <p:nvPr/>
        </p:nvSpPr>
        <p:spPr>
          <a:xfrm>
            <a:off x="3717925"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SA</a:t>
            </a:r>
            <a:endParaRPr lang="en-US" sz="1050" dirty="0"/>
          </a:p>
        </p:txBody>
      </p:sp>
      <p:sp>
        <p:nvSpPr>
          <p:cNvPr id="36" name="Rectangle 35"/>
          <p:cNvSpPr/>
          <p:nvPr/>
        </p:nvSpPr>
        <p:spPr>
          <a:xfrm>
            <a:off x="4403725"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SA</a:t>
            </a:r>
            <a:endParaRPr lang="en-US" sz="1050" dirty="0"/>
          </a:p>
        </p:txBody>
      </p:sp>
      <p:sp>
        <p:nvSpPr>
          <p:cNvPr id="37" name="Rectangle 36"/>
          <p:cNvSpPr/>
          <p:nvPr/>
        </p:nvSpPr>
        <p:spPr>
          <a:xfrm>
            <a:off x="5082615"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SA</a:t>
            </a:r>
            <a:endParaRPr lang="en-US" sz="1050" dirty="0"/>
          </a:p>
        </p:txBody>
      </p:sp>
      <p:sp>
        <p:nvSpPr>
          <p:cNvPr id="38" name="Rectangle 37"/>
          <p:cNvSpPr/>
          <p:nvPr/>
        </p:nvSpPr>
        <p:spPr>
          <a:xfrm>
            <a:off x="5802406"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SA</a:t>
            </a:r>
            <a:endParaRPr lang="en-US" sz="1050" dirty="0"/>
          </a:p>
        </p:txBody>
      </p:sp>
      <p:sp>
        <p:nvSpPr>
          <p:cNvPr id="39" name="Rectangle 38"/>
          <p:cNvSpPr/>
          <p:nvPr/>
        </p:nvSpPr>
        <p:spPr>
          <a:xfrm>
            <a:off x="6488206"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SA</a:t>
            </a:r>
            <a:endParaRPr lang="en-US" sz="1050" dirty="0"/>
          </a:p>
        </p:txBody>
      </p:sp>
      <p:sp>
        <p:nvSpPr>
          <p:cNvPr id="40" name="Rectangle 39"/>
          <p:cNvSpPr/>
          <p:nvPr/>
        </p:nvSpPr>
        <p:spPr>
          <a:xfrm>
            <a:off x="7174006"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SA</a:t>
            </a:r>
            <a:endParaRPr lang="en-US" sz="1050" dirty="0"/>
          </a:p>
        </p:txBody>
      </p:sp>
      <p:sp>
        <p:nvSpPr>
          <p:cNvPr id="41" name="Rectangle 40"/>
          <p:cNvSpPr/>
          <p:nvPr/>
        </p:nvSpPr>
        <p:spPr>
          <a:xfrm>
            <a:off x="7866530" y="2667000"/>
            <a:ext cx="609600" cy="228600"/>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Sample</a:t>
            </a:r>
            <a:br>
              <a:rPr lang="en-US" sz="600" dirty="0" smtClean="0"/>
            </a:br>
            <a:r>
              <a:rPr lang="en-US" sz="600" dirty="0" smtClean="0"/>
              <a:t>Test</a:t>
            </a:r>
            <a:endParaRPr lang="en-US" sz="600" dirty="0"/>
          </a:p>
        </p:txBody>
      </p:sp>
      <p:sp>
        <p:nvSpPr>
          <p:cNvPr id="43" name="Rectangle 42"/>
          <p:cNvSpPr/>
          <p:nvPr/>
        </p:nvSpPr>
        <p:spPr>
          <a:xfrm>
            <a:off x="1660525" y="3406775"/>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Intro, Basics</a:t>
            </a:r>
            <a:endParaRPr lang="en-US" sz="600" b="1" dirty="0">
              <a:solidFill>
                <a:schemeClr val="tx1">
                  <a:lumMod val="50000"/>
                </a:schemeClr>
              </a:solidFill>
            </a:endParaRPr>
          </a:p>
        </p:txBody>
      </p:sp>
      <p:sp>
        <p:nvSpPr>
          <p:cNvPr id="44" name="Right Arrow 43"/>
          <p:cNvSpPr/>
          <p:nvPr/>
        </p:nvSpPr>
        <p:spPr>
          <a:xfrm>
            <a:off x="2252860" y="358140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ectangle 45"/>
          <p:cNvSpPr/>
          <p:nvPr/>
        </p:nvSpPr>
        <p:spPr>
          <a:xfrm>
            <a:off x="2346325" y="3406774"/>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Init., Scope Plan</a:t>
            </a:r>
            <a:endParaRPr lang="en-US" sz="600" b="1" dirty="0">
              <a:solidFill>
                <a:schemeClr val="tx1">
                  <a:lumMod val="50000"/>
                </a:schemeClr>
              </a:solidFill>
            </a:endParaRPr>
          </a:p>
        </p:txBody>
      </p:sp>
      <p:sp>
        <p:nvSpPr>
          <p:cNvPr id="47" name="Right Arrow 46"/>
          <p:cNvSpPr/>
          <p:nvPr/>
        </p:nvSpPr>
        <p:spPr>
          <a:xfrm>
            <a:off x="2938660" y="358140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Rectangle 47"/>
          <p:cNvSpPr/>
          <p:nvPr/>
        </p:nvSpPr>
        <p:spPr>
          <a:xfrm>
            <a:off x="3043592" y="3406775"/>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Sked, Cost Plan</a:t>
            </a:r>
            <a:endParaRPr lang="en-US" sz="600" b="1" dirty="0">
              <a:solidFill>
                <a:schemeClr val="tx1">
                  <a:lumMod val="50000"/>
                </a:schemeClr>
              </a:solidFill>
            </a:endParaRPr>
          </a:p>
        </p:txBody>
      </p:sp>
      <p:sp>
        <p:nvSpPr>
          <p:cNvPr id="49" name="Right Arrow 48"/>
          <p:cNvSpPr/>
          <p:nvPr/>
        </p:nvSpPr>
        <p:spPr>
          <a:xfrm>
            <a:off x="3635927" y="358140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Rectangle 49"/>
          <p:cNvSpPr/>
          <p:nvPr/>
        </p:nvSpPr>
        <p:spPr>
          <a:xfrm>
            <a:off x="3718970" y="3406774"/>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Scope, Sked, Cost Cntrl &amp; Mgmt</a:t>
            </a:r>
            <a:endParaRPr lang="en-US" sz="600" b="1" dirty="0">
              <a:solidFill>
                <a:schemeClr val="tx1">
                  <a:lumMod val="50000"/>
                </a:schemeClr>
              </a:solidFill>
            </a:endParaRPr>
          </a:p>
        </p:txBody>
      </p:sp>
      <p:sp>
        <p:nvSpPr>
          <p:cNvPr id="51" name="Right Arrow 50"/>
          <p:cNvSpPr/>
          <p:nvPr/>
        </p:nvSpPr>
        <p:spPr>
          <a:xfrm>
            <a:off x="4311305" y="358140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Rectangle 51"/>
          <p:cNvSpPr/>
          <p:nvPr/>
        </p:nvSpPr>
        <p:spPr>
          <a:xfrm>
            <a:off x="4403725" y="3406774"/>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Integ Mgmt &amp; Close</a:t>
            </a:r>
            <a:endParaRPr lang="en-US" sz="600" b="1" dirty="0">
              <a:solidFill>
                <a:schemeClr val="tx1">
                  <a:lumMod val="50000"/>
                </a:schemeClr>
              </a:solidFill>
            </a:endParaRPr>
          </a:p>
        </p:txBody>
      </p:sp>
      <p:sp>
        <p:nvSpPr>
          <p:cNvPr id="53" name="Right Arrow 52"/>
          <p:cNvSpPr/>
          <p:nvPr/>
        </p:nvSpPr>
        <p:spPr>
          <a:xfrm>
            <a:off x="4996060" y="358140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ectangle 53"/>
          <p:cNvSpPr/>
          <p:nvPr/>
        </p:nvSpPr>
        <p:spPr>
          <a:xfrm>
            <a:off x="5114885" y="3404306"/>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HR, Comms, Stkhldr</a:t>
            </a:r>
            <a:r>
              <a:rPr lang="en-US" sz="600" b="1" dirty="0">
                <a:solidFill>
                  <a:schemeClr val="tx1">
                    <a:lumMod val="50000"/>
                  </a:schemeClr>
                </a:solidFill>
              </a:rPr>
              <a:t/>
            </a:r>
            <a:br>
              <a:rPr lang="en-US" sz="600" b="1" dirty="0">
                <a:solidFill>
                  <a:schemeClr val="tx1">
                    <a:lumMod val="50000"/>
                  </a:schemeClr>
                </a:solidFill>
              </a:rPr>
            </a:br>
            <a:r>
              <a:rPr lang="en-US" sz="600" b="1" dirty="0" smtClean="0">
                <a:solidFill>
                  <a:schemeClr val="tx1">
                    <a:lumMod val="50000"/>
                  </a:schemeClr>
                </a:solidFill>
              </a:rPr>
              <a:t>Mgmt</a:t>
            </a:r>
            <a:endParaRPr lang="en-US" sz="600" b="1" dirty="0">
              <a:solidFill>
                <a:schemeClr val="tx1">
                  <a:lumMod val="50000"/>
                </a:schemeClr>
              </a:solidFill>
            </a:endParaRPr>
          </a:p>
        </p:txBody>
      </p:sp>
      <p:sp>
        <p:nvSpPr>
          <p:cNvPr id="55" name="Right Arrow 54"/>
          <p:cNvSpPr/>
          <p:nvPr/>
        </p:nvSpPr>
        <p:spPr>
          <a:xfrm>
            <a:off x="5707220" y="3578932"/>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5793901" y="3404306"/>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Procure</a:t>
            </a:r>
            <a:br>
              <a:rPr lang="en-US" sz="600" b="1" dirty="0" smtClean="0">
                <a:solidFill>
                  <a:schemeClr val="tx1">
                    <a:lumMod val="50000"/>
                  </a:schemeClr>
                </a:solidFill>
              </a:rPr>
            </a:br>
            <a:r>
              <a:rPr lang="en-US" sz="600" b="1" dirty="0" smtClean="0">
                <a:solidFill>
                  <a:schemeClr val="tx1">
                    <a:lumMod val="50000"/>
                  </a:schemeClr>
                </a:solidFill>
              </a:rPr>
              <a:t>ment</a:t>
            </a:r>
            <a:br>
              <a:rPr lang="en-US" sz="600" b="1" dirty="0" smtClean="0">
                <a:solidFill>
                  <a:schemeClr val="tx1">
                    <a:lumMod val="50000"/>
                  </a:schemeClr>
                </a:solidFill>
              </a:rPr>
            </a:br>
            <a:r>
              <a:rPr lang="en-US" sz="600" b="1" dirty="0" smtClean="0">
                <a:solidFill>
                  <a:schemeClr val="tx1">
                    <a:lumMod val="50000"/>
                  </a:schemeClr>
                </a:solidFill>
              </a:rPr>
              <a:t>Mgmt</a:t>
            </a:r>
            <a:endParaRPr lang="en-US" sz="600" b="1" dirty="0">
              <a:solidFill>
                <a:schemeClr val="tx1">
                  <a:lumMod val="50000"/>
                </a:schemeClr>
              </a:solidFill>
            </a:endParaRPr>
          </a:p>
        </p:txBody>
      </p:sp>
      <p:sp>
        <p:nvSpPr>
          <p:cNvPr id="57" name="Right Arrow 56"/>
          <p:cNvSpPr/>
          <p:nvPr/>
        </p:nvSpPr>
        <p:spPr>
          <a:xfrm>
            <a:off x="6386236" y="3578932"/>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6474343" y="3406775"/>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Quality</a:t>
            </a:r>
            <a:br>
              <a:rPr lang="en-US" sz="600" b="1" dirty="0" smtClean="0">
                <a:solidFill>
                  <a:schemeClr val="tx1">
                    <a:lumMod val="50000"/>
                  </a:schemeClr>
                </a:solidFill>
              </a:rPr>
            </a:br>
            <a:r>
              <a:rPr lang="en-US" sz="600" b="1" dirty="0" smtClean="0">
                <a:solidFill>
                  <a:schemeClr val="tx1">
                    <a:lumMod val="50000"/>
                  </a:schemeClr>
                </a:solidFill>
              </a:rPr>
              <a:t>Mgmt</a:t>
            </a:r>
            <a:endParaRPr lang="en-US" sz="600" b="1" dirty="0">
              <a:solidFill>
                <a:schemeClr val="tx1">
                  <a:lumMod val="50000"/>
                </a:schemeClr>
              </a:solidFill>
            </a:endParaRPr>
          </a:p>
        </p:txBody>
      </p:sp>
      <p:sp>
        <p:nvSpPr>
          <p:cNvPr id="59" name="Right Arrow 58"/>
          <p:cNvSpPr/>
          <p:nvPr/>
        </p:nvSpPr>
        <p:spPr>
          <a:xfrm>
            <a:off x="7066678" y="358140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Rectangle 59"/>
          <p:cNvSpPr/>
          <p:nvPr/>
        </p:nvSpPr>
        <p:spPr>
          <a:xfrm>
            <a:off x="7169505" y="3404306"/>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Risk</a:t>
            </a:r>
            <a:br>
              <a:rPr lang="en-US" sz="600" b="1" dirty="0" smtClean="0">
                <a:solidFill>
                  <a:schemeClr val="tx1">
                    <a:lumMod val="50000"/>
                  </a:schemeClr>
                </a:solidFill>
              </a:rPr>
            </a:br>
            <a:r>
              <a:rPr lang="en-US" sz="600" b="1" dirty="0" smtClean="0">
                <a:solidFill>
                  <a:schemeClr val="tx1">
                    <a:lumMod val="50000"/>
                  </a:schemeClr>
                </a:solidFill>
              </a:rPr>
              <a:t>Mgmt</a:t>
            </a:r>
            <a:endParaRPr lang="en-US" sz="600" b="1" dirty="0">
              <a:solidFill>
                <a:schemeClr val="tx1">
                  <a:lumMod val="50000"/>
                </a:schemeClr>
              </a:solidFill>
            </a:endParaRPr>
          </a:p>
        </p:txBody>
      </p:sp>
      <p:sp>
        <p:nvSpPr>
          <p:cNvPr id="61" name="Right Arrow 60"/>
          <p:cNvSpPr/>
          <p:nvPr/>
        </p:nvSpPr>
        <p:spPr>
          <a:xfrm>
            <a:off x="7761840" y="3578932"/>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Rectangle 61"/>
          <p:cNvSpPr/>
          <p:nvPr/>
        </p:nvSpPr>
        <p:spPr>
          <a:xfrm>
            <a:off x="7859806" y="3403688"/>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Ethics, Review &amp; Close</a:t>
            </a:r>
            <a:endParaRPr lang="en-US" sz="600" b="1" dirty="0">
              <a:solidFill>
                <a:schemeClr val="tx1">
                  <a:lumMod val="50000"/>
                </a:schemeClr>
              </a:solidFill>
            </a:endParaRPr>
          </a:p>
        </p:txBody>
      </p:sp>
      <p:sp>
        <p:nvSpPr>
          <p:cNvPr id="64" name="Rectangle 63"/>
          <p:cNvSpPr/>
          <p:nvPr/>
        </p:nvSpPr>
        <p:spPr>
          <a:xfrm>
            <a:off x="1660525" y="4397375"/>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1 - 3</a:t>
            </a:r>
            <a:endParaRPr lang="en-US" sz="600" b="1" dirty="0">
              <a:solidFill>
                <a:schemeClr val="tx1">
                  <a:lumMod val="50000"/>
                </a:schemeClr>
              </a:solidFill>
            </a:endParaRPr>
          </a:p>
        </p:txBody>
      </p:sp>
      <p:sp>
        <p:nvSpPr>
          <p:cNvPr id="65" name="Right Arrow 64"/>
          <p:cNvSpPr/>
          <p:nvPr/>
        </p:nvSpPr>
        <p:spPr>
          <a:xfrm>
            <a:off x="2252860" y="457200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Rectangle 65"/>
          <p:cNvSpPr/>
          <p:nvPr/>
        </p:nvSpPr>
        <p:spPr>
          <a:xfrm>
            <a:off x="2358358" y="4397375"/>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4, 7, 8</a:t>
            </a:r>
            <a:endParaRPr lang="en-US" sz="600" b="1" dirty="0">
              <a:solidFill>
                <a:schemeClr val="tx1">
                  <a:lumMod val="50000"/>
                </a:schemeClr>
              </a:solidFill>
            </a:endParaRPr>
          </a:p>
        </p:txBody>
      </p:sp>
      <p:sp>
        <p:nvSpPr>
          <p:cNvPr id="67" name="Right Arrow 66"/>
          <p:cNvSpPr/>
          <p:nvPr/>
        </p:nvSpPr>
        <p:spPr>
          <a:xfrm>
            <a:off x="2950693" y="457200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ectangle 67"/>
          <p:cNvSpPr/>
          <p:nvPr/>
        </p:nvSpPr>
        <p:spPr>
          <a:xfrm>
            <a:off x="3045682" y="4397375"/>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10 - 13</a:t>
            </a:r>
            <a:endParaRPr lang="en-US" sz="600" b="1" dirty="0">
              <a:solidFill>
                <a:schemeClr val="tx1">
                  <a:lumMod val="50000"/>
                </a:schemeClr>
              </a:solidFill>
            </a:endParaRPr>
          </a:p>
        </p:txBody>
      </p:sp>
      <p:sp>
        <p:nvSpPr>
          <p:cNvPr id="69" name="Right Arrow 68"/>
          <p:cNvSpPr/>
          <p:nvPr/>
        </p:nvSpPr>
        <p:spPr>
          <a:xfrm>
            <a:off x="3638017" y="457200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3717183" y="4385044"/>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9, 12*,14</a:t>
            </a:r>
            <a:endParaRPr lang="en-US" sz="600" b="1" dirty="0">
              <a:solidFill>
                <a:schemeClr val="tx1">
                  <a:lumMod val="50000"/>
                </a:schemeClr>
              </a:solidFill>
            </a:endParaRPr>
          </a:p>
        </p:txBody>
      </p:sp>
      <p:sp>
        <p:nvSpPr>
          <p:cNvPr id="71" name="Right Arrow 70"/>
          <p:cNvSpPr/>
          <p:nvPr/>
        </p:nvSpPr>
        <p:spPr>
          <a:xfrm>
            <a:off x="4309518" y="455967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Rectangle 71"/>
          <p:cNvSpPr/>
          <p:nvPr/>
        </p:nvSpPr>
        <p:spPr>
          <a:xfrm>
            <a:off x="4403725" y="4385044"/>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5 – 6*</a:t>
            </a:r>
            <a:endParaRPr lang="en-US" sz="600" b="1" dirty="0">
              <a:solidFill>
                <a:schemeClr val="tx1">
                  <a:lumMod val="50000"/>
                </a:schemeClr>
              </a:solidFill>
            </a:endParaRPr>
          </a:p>
        </p:txBody>
      </p:sp>
      <p:sp>
        <p:nvSpPr>
          <p:cNvPr id="73" name="Right Arrow 72"/>
          <p:cNvSpPr/>
          <p:nvPr/>
        </p:nvSpPr>
        <p:spPr>
          <a:xfrm>
            <a:off x="4996060" y="455967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Rectangle 73"/>
          <p:cNvSpPr/>
          <p:nvPr/>
        </p:nvSpPr>
        <p:spPr>
          <a:xfrm>
            <a:off x="5082615" y="4385044"/>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17- 20</a:t>
            </a:r>
            <a:br>
              <a:rPr lang="en-US" sz="600" b="1" dirty="0" smtClean="0">
                <a:solidFill>
                  <a:schemeClr val="tx1">
                    <a:lumMod val="50000"/>
                  </a:schemeClr>
                </a:solidFill>
              </a:rPr>
            </a:br>
            <a:r>
              <a:rPr lang="en-US" sz="600" b="1" dirty="0" smtClean="0">
                <a:solidFill>
                  <a:schemeClr val="tx1">
                    <a:lumMod val="50000"/>
                  </a:schemeClr>
                </a:solidFill>
              </a:rPr>
              <a:t>27, 28</a:t>
            </a:r>
            <a:endParaRPr lang="en-US" sz="600" b="1" dirty="0">
              <a:solidFill>
                <a:schemeClr val="tx1">
                  <a:lumMod val="50000"/>
                </a:schemeClr>
              </a:solidFill>
            </a:endParaRPr>
          </a:p>
        </p:txBody>
      </p:sp>
      <p:sp>
        <p:nvSpPr>
          <p:cNvPr id="75" name="Right Arrow 74"/>
          <p:cNvSpPr/>
          <p:nvPr/>
        </p:nvSpPr>
        <p:spPr>
          <a:xfrm>
            <a:off x="5674950" y="4559670"/>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5771136" y="4386262"/>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25, 26</a:t>
            </a:r>
            <a:endParaRPr lang="en-US" sz="600" b="1" dirty="0">
              <a:solidFill>
                <a:schemeClr val="tx1">
                  <a:lumMod val="50000"/>
                </a:schemeClr>
              </a:solidFill>
            </a:endParaRPr>
          </a:p>
        </p:txBody>
      </p:sp>
      <p:sp>
        <p:nvSpPr>
          <p:cNvPr id="77" name="Right Arrow 76"/>
          <p:cNvSpPr/>
          <p:nvPr/>
        </p:nvSpPr>
        <p:spPr>
          <a:xfrm>
            <a:off x="6363471" y="4560888"/>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ectangle 77"/>
          <p:cNvSpPr/>
          <p:nvPr/>
        </p:nvSpPr>
        <p:spPr>
          <a:xfrm>
            <a:off x="6443192" y="4386262"/>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15, 16</a:t>
            </a:r>
            <a:endParaRPr lang="en-US" sz="600" b="1" dirty="0">
              <a:solidFill>
                <a:schemeClr val="tx1">
                  <a:lumMod val="50000"/>
                </a:schemeClr>
              </a:solidFill>
            </a:endParaRPr>
          </a:p>
        </p:txBody>
      </p:sp>
      <p:sp>
        <p:nvSpPr>
          <p:cNvPr id="79" name="Right Arrow 78"/>
          <p:cNvSpPr/>
          <p:nvPr/>
        </p:nvSpPr>
        <p:spPr>
          <a:xfrm>
            <a:off x="7035527" y="4560888"/>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Rectangle 79"/>
          <p:cNvSpPr/>
          <p:nvPr/>
        </p:nvSpPr>
        <p:spPr>
          <a:xfrm>
            <a:off x="7120960" y="4397375"/>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21 - 24</a:t>
            </a:r>
            <a:endParaRPr lang="en-US" sz="600" b="1" dirty="0">
              <a:solidFill>
                <a:schemeClr val="tx1">
                  <a:lumMod val="50000"/>
                </a:schemeClr>
              </a:solidFill>
            </a:endParaRPr>
          </a:p>
        </p:txBody>
      </p:sp>
      <p:sp>
        <p:nvSpPr>
          <p:cNvPr id="81" name="Right Arrow 80"/>
          <p:cNvSpPr/>
          <p:nvPr/>
        </p:nvSpPr>
        <p:spPr>
          <a:xfrm>
            <a:off x="7713295" y="4572001"/>
            <a:ext cx="76200" cy="304800"/>
          </a:xfrm>
          <a:prstGeom prst="rightArrow">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Rectangle 81"/>
          <p:cNvSpPr/>
          <p:nvPr/>
        </p:nvSpPr>
        <p:spPr>
          <a:xfrm>
            <a:off x="7811048" y="4397375"/>
            <a:ext cx="609600" cy="631825"/>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WBLs</a:t>
            </a:r>
          </a:p>
          <a:p>
            <a:pPr algn="ctr"/>
            <a:r>
              <a:rPr lang="en-US" sz="600" b="1" dirty="0" smtClean="0">
                <a:solidFill>
                  <a:schemeClr val="tx1">
                    <a:lumMod val="50000"/>
                  </a:schemeClr>
                </a:solidFill>
              </a:rPr>
              <a:t>29, 30</a:t>
            </a:r>
            <a:endParaRPr lang="en-US" sz="600" b="1" dirty="0">
              <a:solidFill>
                <a:schemeClr val="tx1">
                  <a:lumMod val="50000"/>
                </a:schemeClr>
              </a:solidFill>
            </a:endParaRPr>
          </a:p>
        </p:txBody>
      </p:sp>
      <p:sp>
        <p:nvSpPr>
          <p:cNvPr id="32" name="Rectangle 31"/>
          <p:cNvSpPr/>
          <p:nvPr/>
        </p:nvSpPr>
        <p:spPr>
          <a:xfrm>
            <a:off x="1447800" y="1586767"/>
            <a:ext cx="212725" cy="4038600"/>
          </a:xfrm>
          <a:prstGeom prst="rect">
            <a:avLst/>
          </a:prstGeom>
          <a:solidFill>
            <a:srgbClr val="FC7B0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5" name="TextBox 84"/>
          <p:cNvSpPr txBox="1"/>
          <p:nvPr/>
        </p:nvSpPr>
        <p:spPr>
          <a:xfrm rot="16200000">
            <a:off x="486877" y="3448127"/>
            <a:ext cx="2085686" cy="261610"/>
          </a:xfrm>
          <a:prstGeom prst="rect">
            <a:avLst/>
          </a:prstGeom>
          <a:noFill/>
        </p:spPr>
        <p:txBody>
          <a:bodyPr wrap="square" rtlCol="0">
            <a:spAutoFit/>
          </a:bodyPr>
          <a:lstStyle/>
          <a:p>
            <a:r>
              <a:rPr lang="en-US" sz="1100" dirty="0" smtClean="0">
                <a:solidFill>
                  <a:schemeClr val="bg1"/>
                </a:solidFill>
              </a:rPr>
              <a:t>PMP Application Accepted</a:t>
            </a:r>
            <a:endParaRPr lang="en-US" sz="1100" dirty="0">
              <a:solidFill>
                <a:schemeClr val="bg1"/>
              </a:solidFill>
            </a:endParaRPr>
          </a:p>
        </p:txBody>
      </p:sp>
      <p:sp>
        <p:nvSpPr>
          <p:cNvPr id="87" name="Rectangle 86"/>
          <p:cNvSpPr/>
          <p:nvPr/>
        </p:nvSpPr>
        <p:spPr>
          <a:xfrm>
            <a:off x="76200" y="2293812"/>
            <a:ext cx="640862" cy="373188"/>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Indiv.</a:t>
            </a:r>
            <a:br>
              <a:rPr lang="en-US" sz="1050" dirty="0" smtClean="0"/>
            </a:br>
            <a:r>
              <a:rPr lang="en-US" sz="800" i="1" dirty="0" smtClean="0"/>
              <a:t>Pre-work</a:t>
            </a:r>
            <a:endParaRPr lang="en-US" sz="800" i="1" dirty="0"/>
          </a:p>
        </p:txBody>
      </p:sp>
      <p:sp>
        <p:nvSpPr>
          <p:cNvPr id="88" name="Rectangle 87"/>
          <p:cNvSpPr/>
          <p:nvPr/>
        </p:nvSpPr>
        <p:spPr>
          <a:xfrm>
            <a:off x="76200" y="3526176"/>
            <a:ext cx="640862" cy="373188"/>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Group</a:t>
            </a:r>
            <a:br>
              <a:rPr lang="en-US" sz="1050" dirty="0" smtClean="0"/>
            </a:br>
            <a:r>
              <a:rPr lang="en-US" sz="800" i="1" dirty="0" smtClean="0"/>
              <a:t>Required</a:t>
            </a:r>
            <a:endParaRPr lang="en-US" sz="800" i="1" dirty="0"/>
          </a:p>
        </p:txBody>
      </p:sp>
      <p:sp>
        <p:nvSpPr>
          <p:cNvPr id="89" name="Rectangle 88"/>
          <p:cNvSpPr/>
          <p:nvPr/>
        </p:nvSpPr>
        <p:spPr>
          <a:xfrm>
            <a:off x="76200" y="4677876"/>
            <a:ext cx="640862" cy="373188"/>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Indiv</a:t>
            </a:r>
            <a:br>
              <a:rPr lang="en-US" sz="1050" dirty="0" smtClean="0"/>
            </a:br>
            <a:r>
              <a:rPr lang="en-US" sz="700" i="1" dirty="0" smtClean="0"/>
              <a:t>Suggested</a:t>
            </a:r>
            <a:endParaRPr lang="en-US" sz="700" i="1" dirty="0"/>
          </a:p>
        </p:txBody>
      </p:sp>
      <p:sp>
        <p:nvSpPr>
          <p:cNvPr id="90" name="Rectangle 89"/>
          <p:cNvSpPr/>
          <p:nvPr/>
        </p:nvSpPr>
        <p:spPr>
          <a:xfrm>
            <a:off x="838200" y="3406775"/>
            <a:ext cx="609600" cy="631825"/>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PMP</a:t>
            </a:r>
            <a:br>
              <a:rPr lang="en-US" sz="600" b="1" dirty="0" smtClean="0">
                <a:solidFill>
                  <a:schemeClr val="tx1">
                    <a:lumMod val="50000"/>
                  </a:schemeClr>
                </a:solidFill>
              </a:rPr>
            </a:br>
            <a:r>
              <a:rPr lang="en-US" sz="600" b="1" dirty="0" smtClean="0">
                <a:solidFill>
                  <a:schemeClr val="tx1">
                    <a:lumMod val="50000"/>
                  </a:schemeClr>
                </a:solidFill>
              </a:rPr>
              <a:t>FVLJ</a:t>
            </a:r>
            <a:br>
              <a:rPr lang="en-US" sz="600" b="1" dirty="0" smtClean="0">
                <a:solidFill>
                  <a:schemeClr val="tx1">
                    <a:lumMod val="50000"/>
                  </a:schemeClr>
                </a:solidFill>
              </a:rPr>
            </a:br>
            <a:r>
              <a:rPr lang="en-US" sz="600" b="1" dirty="0" smtClean="0">
                <a:solidFill>
                  <a:schemeClr val="tx1">
                    <a:lumMod val="50000"/>
                  </a:schemeClr>
                </a:solidFill>
              </a:rPr>
              <a:t>Kick-off </a:t>
            </a:r>
            <a:br>
              <a:rPr lang="en-US" sz="600" b="1" dirty="0" smtClean="0">
                <a:solidFill>
                  <a:schemeClr val="tx1">
                    <a:lumMod val="50000"/>
                  </a:schemeClr>
                </a:solidFill>
              </a:rPr>
            </a:br>
            <a:r>
              <a:rPr lang="en-US" sz="600" b="1" dirty="0" smtClean="0">
                <a:solidFill>
                  <a:schemeClr val="tx1">
                    <a:lumMod val="50000"/>
                  </a:schemeClr>
                </a:solidFill>
              </a:rPr>
              <a:t>(1 hr)</a:t>
            </a:r>
            <a:endParaRPr lang="en-US" sz="600" b="1" dirty="0">
              <a:solidFill>
                <a:schemeClr val="tx1">
                  <a:lumMod val="50000"/>
                </a:schemeClr>
              </a:solidFill>
            </a:endParaRPr>
          </a:p>
        </p:txBody>
      </p:sp>
      <p:sp>
        <p:nvSpPr>
          <p:cNvPr id="86" name="Left Brace 85"/>
          <p:cNvSpPr/>
          <p:nvPr/>
        </p:nvSpPr>
        <p:spPr>
          <a:xfrm>
            <a:off x="717062" y="1905000"/>
            <a:ext cx="197338" cy="1143000"/>
          </a:xfrm>
          <a:prstGeom prst="leftBrace">
            <a:avLst/>
          </a:prstGeom>
          <a:ln w="12700"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2" name="Left Brace 91"/>
          <p:cNvSpPr/>
          <p:nvPr/>
        </p:nvSpPr>
        <p:spPr>
          <a:xfrm>
            <a:off x="717062" y="3403688"/>
            <a:ext cx="152400" cy="634912"/>
          </a:xfrm>
          <a:prstGeom prst="leftBrace">
            <a:avLst/>
          </a:prstGeom>
          <a:ln w="12700"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3" name="Left Brace 92"/>
          <p:cNvSpPr/>
          <p:nvPr/>
        </p:nvSpPr>
        <p:spPr>
          <a:xfrm>
            <a:off x="717062" y="4385044"/>
            <a:ext cx="197338" cy="872756"/>
          </a:xfrm>
          <a:prstGeom prst="leftBrace">
            <a:avLst/>
          </a:prstGeom>
          <a:ln w="12700"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5" name="Rectangle 94"/>
          <p:cNvSpPr/>
          <p:nvPr/>
        </p:nvSpPr>
        <p:spPr>
          <a:xfrm>
            <a:off x="3635927" y="5410201"/>
            <a:ext cx="4974673" cy="457200"/>
          </a:xfrm>
          <a:prstGeom prst="rect">
            <a:avLst/>
          </a:prstGeom>
          <a:solidFill>
            <a:srgbClr val="DEF1F7">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lumMod val="50000"/>
                </a:schemeClr>
              </a:solidFill>
            </a:endParaRPr>
          </a:p>
        </p:txBody>
      </p:sp>
      <p:sp>
        <p:nvSpPr>
          <p:cNvPr id="96" name="Rectangle 95"/>
          <p:cNvSpPr/>
          <p:nvPr/>
        </p:nvSpPr>
        <p:spPr>
          <a:xfrm>
            <a:off x="4098924" y="5486401"/>
            <a:ext cx="701675" cy="304800"/>
          </a:xfrm>
          <a:prstGeom prst="rect">
            <a:avLst/>
          </a:prstGeom>
          <a:solidFill>
            <a:srgbClr val="FFF1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Reading</a:t>
            </a:r>
            <a:br>
              <a:rPr lang="en-US" sz="600" b="1" dirty="0" smtClean="0">
                <a:solidFill>
                  <a:schemeClr val="tx1">
                    <a:lumMod val="50000"/>
                  </a:schemeClr>
                </a:solidFill>
              </a:rPr>
            </a:br>
            <a:r>
              <a:rPr lang="en-US" sz="600" b="1" dirty="0" smtClean="0">
                <a:solidFill>
                  <a:schemeClr val="tx1">
                    <a:lumMod val="50000"/>
                  </a:schemeClr>
                </a:solidFill>
              </a:rPr>
              <a:t>Assessment</a:t>
            </a:r>
            <a:endParaRPr lang="en-US" sz="600" b="1" dirty="0">
              <a:solidFill>
                <a:schemeClr val="tx1">
                  <a:lumMod val="50000"/>
                </a:schemeClr>
              </a:solidFill>
            </a:endParaRPr>
          </a:p>
        </p:txBody>
      </p:sp>
      <p:sp>
        <p:nvSpPr>
          <p:cNvPr id="97" name="Rectangle 96"/>
          <p:cNvSpPr/>
          <p:nvPr/>
        </p:nvSpPr>
        <p:spPr>
          <a:xfrm>
            <a:off x="5590069" y="5486402"/>
            <a:ext cx="734531" cy="304799"/>
          </a:xfrm>
          <a:prstGeom prst="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Virtual Classroom </a:t>
            </a:r>
            <a:endParaRPr lang="en-US" sz="600" b="1" dirty="0">
              <a:solidFill>
                <a:schemeClr val="tx1">
                  <a:lumMod val="50000"/>
                </a:schemeClr>
              </a:solidFill>
            </a:endParaRPr>
          </a:p>
        </p:txBody>
      </p:sp>
      <p:sp>
        <p:nvSpPr>
          <p:cNvPr id="99" name="Rectangle 98"/>
          <p:cNvSpPr/>
          <p:nvPr/>
        </p:nvSpPr>
        <p:spPr>
          <a:xfrm>
            <a:off x="4828069" y="5486401"/>
            <a:ext cx="734531" cy="304799"/>
          </a:xfrm>
          <a:prstGeom prst="rect">
            <a:avLst/>
          </a:prstGeom>
          <a:solidFill>
            <a:srgbClr val="149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dirty="0" smtClean="0">
              <a:solidFill>
                <a:schemeClr val="tx1">
                  <a:lumMod val="50000"/>
                </a:schemeClr>
              </a:solidFill>
            </a:endParaRPr>
          </a:p>
          <a:p>
            <a:pPr algn="ctr"/>
            <a:r>
              <a:rPr lang="en-US" sz="600" b="1" dirty="0" smtClean="0">
                <a:solidFill>
                  <a:schemeClr val="tx1">
                    <a:lumMod val="50000"/>
                  </a:schemeClr>
                </a:solidFill>
              </a:rPr>
              <a:t>Self</a:t>
            </a:r>
            <a:r>
              <a:rPr lang="en-US" sz="600" b="1" dirty="0">
                <a:solidFill>
                  <a:schemeClr val="tx1">
                    <a:lumMod val="50000"/>
                  </a:schemeClr>
                </a:solidFill>
              </a:rPr>
              <a:t/>
            </a:r>
            <a:br>
              <a:rPr lang="en-US" sz="600" b="1" dirty="0">
                <a:solidFill>
                  <a:schemeClr val="tx1">
                    <a:lumMod val="50000"/>
                  </a:schemeClr>
                </a:solidFill>
              </a:rPr>
            </a:br>
            <a:r>
              <a:rPr lang="en-US" sz="600" b="1" dirty="0">
                <a:solidFill>
                  <a:schemeClr val="tx1">
                    <a:lumMod val="50000"/>
                  </a:schemeClr>
                </a:solidFill>
              </a:rPr>
              <a:t>Assessment</a:t>
            </a:r>
          </a:p>
          <a:p>
            <a:pPr algn="ctr"/>
            <a:endParaRPr lang="en-US" sz="1000" dirty="0"/>
          </a:p>
        </p:txBody>
      </p:sp>
      <p:sp>
        <p:nvSpPr>
          <p:cNvPr id="100" name="Rectangle 99"/>
          <p:cNvSpPr/>
          <p:nvPr/>
        </p:nvSpPr>
        <p:spPr>
          <a:xfrm>
            <a:off x="6349104" y="5486402"/>
            <a:ext cx="679095" cy="304799"/>
          </a:xfrm>
          <a:prstGeom prst="rect">
            <a:avLst/>
          </a:prstGeom>
          <a:solidFill>
            <a:srgbClr val="37B4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lumMod val="50000"/>
                  </a:schemeClr>
                </a:solidFill>
              </a:rPr>
              <a:t>eLearning</a:t>
            </a:r>
            <a:endParaRPr lang="en-US" sz="600" b="1" dirty="0">
              <a:solidFill>
                <a:schemeClr val="tx1">
                  <a:lumMod val="50000"/>
                </a:schemeClr>
              </a:solidFill>
            </a:endParaRPr>
          </a:p>
        </p:txBody>
      </p:sp>
      <p:sp>
        <p:nvSpPr>
          <p:cNvPr id="101" name="Rectangle 100"/>
          <p:cNvSpPr/>
          <p:nvPr/>
        </p:nvSpPr>
        <p:spPr>
          <a:xfrm>
            <a:off x="7054805" y="5486402"/>
            <a:ext cx="669925" cy="304799"/>
          </a:xfrm>
          <a:prstGeom prst="rect">
            <a:avLst/>
          </a:prstGeom>
          <a:solidFill>
            <a:schemeClr val="bg1">
              <a:lumMod val="65000"/>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solidFill>
              </a:rPr>
              <a:t>On the Job Training</a:t>
            </a:r>
            <a:endParaRPr lang="en-US" sz="600" b="1" dirty="0">
              <a:solidFill>
                <a:schemeClr val="tx1"/>
              </a:solidFill>
            </a:endParaRPr>
          </a:p>
        </p:txBody>
      </p:sp>
      <p:sp>
        <p:nvSpPr>
          <p:cNvPr id="94" name="Folded Corner 93"/>
          <p:cNvSpPr/>
          <p:nvPr/>
        </p:nvSpPr>
        <p:spPr>
          <a:xfrm>
            <a:off x="8476929" y="2895600"/>
            <a:ext cx="590871" cy="511175"/>
          </a:xfrm>
          <a:prstGeom prst="foldedCorner">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PMP</a:t>
            </a:r>
            <a:br>
              <a:rPr lang="en-US" sz="900" dirty="0" smtClean="0"/>
            </a:br>
            <a:r>
              <a:rPr lang="en-US" sz="900" dirty="0" smtClean="0"/>
              <a:t>Exam</a:t>
            </a:r>
            <a:endParaRPr lang="en-US" sz="900" dirty="0"/>
          </a:p>
        </p:txBody>
      </p:sp>
      <p:sp>
        <p:nvSpPr>
          <p:cNvPr id="103" name="Folded Corner 102"/>
          <p:cNvSpPr/>
          <p:nvPr/>
        </p:nvSpPr>
        <p:spPr>
          <a:xfrm>
            <a:off x="7761840" y="5486403"/>
            <a:ext cx="715089" cy="304798"/>
          </a:xfrm>
          <a:prstGeom prst="foldedCorner">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Cert</a:t>
            </a:r>
            <a:endParaRPr lang="en-US" sz="900" dirty="0"/>
          </a:p>
        </p:txBody>
      </p:sp>
      <p:sp>
        <p:nvSpPr>
          <p:cNvPr id="104" name="TextBox 103"/>
          <p:cNvSpPr txBox="1"/>
          <p:nvPr/>
        </p:nvSpPr>
        <p:spPr>
          <a:xfrm>
            <a:off x="2743200" y="939969"/>
            <a:ext cx="3581400" cy="507831"/>
          </a:xfrm>
          <a:prstGeom prst="rect">
            <a:avLst/>
          </a:prstGeom>
          <a:noFill/>
        </p:spPr>
        <p:txBody>
          <a:bodyPr wrap="square" rtlCol="0">
            <a:spAutoFit/>
          </a:bodyPr>
          <a:lstStyle/>
          <a:p>
            <a:pPr algn="ctr"/>
            <a:r>
              <a:rPr lang="en-US" b="1" dirty="0" smtClean="0">
                <a:solidFill>
                  <a:srgbClr val="17A5F8"/>
                </a:solidFill>
              </a:rPr>
              <a:t>10 Weeks</a:t>
            </a:r>
            <a:br>
              <a:rPr lang="en-US" b="1" dirty="0" smtClean="0">
                <a:solidFill>
                  <a:srgbClr val="17A5F8"/>
                </a:solidFill>
              </a:rPr>
            </a:br>
            <a:r>
              <a:rPr lang="en-US" sz="900" dirty="0" smtClean="0">
                <a:solidFill>
                  <a:srgbClr val="17A5F8"/>
                </a:solidFill>
              </a:rPr>
              <a:t>(with Kick-off in advance to explain PMP application process)</a:t>
            </a:r>
            <a:endParaRPr lang="en-US" sz="900" dirty="0">
              <a:solidFill>
                <a:srgbClr val="17A5F8"/>
              </a:solidFill>
            </a:endParaRPr>
          </a:p>
        </p:txBody>
      </p:sp>
      <p:sp>
        <p:nvSpPr>
          <p:cNvPr id="105" name="TextBox 104"/>
          <p:cNvSpPr txBox="1"/>
          <p:nvPr/>
        </p:nvSpPr>
        <p:spPr>
          <a:xfrm>
            <a:off x="685800" y="887052"/>
            <a:ext cx="2438400" cy="507831"/>
          </a:xfrm>
          <a:prstGeom prst="rect">
            <a:avLst/>
          </a:prstGeom>
          <a:noFill/>
        </p:spPr>
        <p:txBody>
          <a:bodyPr wrap="square" rtlCol="0">
            <a:spAutoFit/>
          </a:bodyPr>
          <a:lstStyle/>
          <a:p>
            <a:r>
              <a:rPr lang="en-US" sz="900" dirty="0" smtClean="0"/>
              <a:t>Active project manager or team lead</a:t>
            </a:r>
            <a:br>
              <a:rPr lang="en-US" sz="900" dirty="0" smtClean="0"/>
            </a:br>
            <a:r>
              <a:rPr lang="en-US" sz="900" dirty="0" smtClean="0"/>
              <a:t>Application for EM Certification in process</a:t>
            </a:r>
            <a:br>
              <a:rPr lang="en-US" sz="900" dirty="0" smtClean="0"/>
            </a:br>
            <a:r>
              <a:rPr lang="en-US" sz="900" dirty="0" smtClean="0"/>
              <a:t>Eligible for PMP Certification</a:t>
            </a:r>
            <a:endParaRPr lang="en-US" sz="900" dirty="0"/>
          </a:p>
        </p:txBody>
      </p:sp>
      <p:sp>
        <p:nvSpPr>
          <p:cNvPr id="102" name="Rectangle 101"/>
          <p:cNvSpPr/>
          <p:nvPr/>
        </p:nvSpPr>
        <p:spPr>
          <a:xfrm>
            <a:off x="6400800" y="909935"/>
            <a:ext cx="2209800" cy="461665"/>
          </a:xfrm>
          <a:prstGeom prst="rect">
            <a:avLst/>
          </a:prstGeom>
        </p:spPr>
        <p:txBody>
          <a:bodyPr wrap="square">
            <a:spAutoFit/>
          </a:bodyPr>
          <a:lstStyle/>
          <a:p>
            <a:pPr algn="r"/>
            <a:r>
              <a:rPr lang="en-US" sz="800" dirty="0"/>
              <a:t>Able to apply PMBOK principles</a:t>
            </a:r>
            <a:br>
              <a:rPr lang="en-US" sz="800" dirty="0"/>
            </a:br>
            <a:r>
              <a:rPr lang="en-US" sz="800" dirty="0"/>
              <a:t>An active contributor to the EM Community</a:t>
            </a:r>
            <a:br>
              <a:rPr lang="en-US" sz="800" dirty="0"/>
            </a:br>
            <a:r>
              <a:rPr lang="en-US" sz="800" dirty="0"/>
              <a:t>PMP Certified</a:t>
            </a:r>
          </a:p>
        </p:txBody>
      </p:sp>
      <p:sp>
        <p:nvSpPr>
          <p:cNvPr id="106" name="Rectangle 105"/>
          <p:cNvSpPr/>
          <p:nvPr/>
        </p:nvSpPr>
        <p:spPr>
          <a:xfrm>
            <a:off x="152134" y="5632303"/>
            <a:ext cx="4572000" cy="707886"/>
          </a:xfrm>
          <a:prstGeom prst="rect">
            <a:avLst/>
          </a:prstGeom>
        </p:spPr>
        <p:txBody>
          <a:bodyPr>
            <a:spAutoFit/>
          </a:bodyPr>
          <a:lstStyle/>
          <a:p>
            <a:r>
              <a:rPr lang="en-US" sz="800" dirty="0"/>
              <a:t>*Topic covered in more than one session</a:t>
            </a:r>
            <a:br>
              <a:rPr lang="en-US" sz="800" dirty="0"/>
            </a:br>
            <a:r>
              <a:rPr lang="en-US" sz="800" dirty="0"/>
              <a:t>Reading- 1 to 2 hours per chapter</a:t>
            </a:r>
            <a:br>
              <a:rPr lang="en-US" sz="800" dirty="0"/>
            </a:br>
            <a:r>
              <a:rPr lang="en-US" sz="800" dirty="0"/>
              <a:t>Self Assessments- approximately 20 minutes each</a:t>
            </a:r>
            <a:br>
              <a:rPr lang="en-US" sz="800" dirty="0"/>
            </a:br>
            <a:r>
              <a:rPr lang="en-US" sz="800" dirty="0"/>
              <a:t>Virtual Classrooms- 90 minutes each</a:t>
            </a:r>
            <a:br>
              <a:rPr lang="en-US" sz="800" dirty="0"/>
            </a:br>
            <a:endParaRPr lang="en-US" sz="800" dirty="0"/>
          </a:p>
        </p:txBody>
      </p:sp>
    </p:spTree>
    <p:extLst>
      <p:ext uri="{BB962C8B-B14F-4D97-AF65-F5344CB8AC3E}">
        <p14:creationId xmlns="" xmlns:p14="http://schemas.microsoft.com/office/powerpoint/2010/main" val="2250920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PMP FVLJ: A Closer Look</a:t>
            </a:r>
            <a:endParaRPr lang="en-US" dirty="0"/>
          </a:p>
        </p:txBody>
      </p:sp>
      <p:sp>
        <p:nvSpPr>
          <p:cNvPr id="3" name="Slide Number Placeholder 2"/>
          <p:cNvSpPr>
            <a:spLocks noGrp="1"/>
          </p:cNvSpPr>
          <p:nvPr>
            <p:ph type="sldNum" sz="quarter" idx="12"/>
          </p:nvPr>
        </p:nvSpPr>
        <p:spPr/>
        <p:txBody>
          <a:bodyPr/>
          <a:lstStyle/>
          <a:p>
            <a:fld id="{EEC580BD-F276-4C5D-B77A-7631844BDE28}" type="slidenum">
              <a:rPr lang="en-US" smtClean="0"/>
              <a:pPr/>
              <a:t>16</a:t>
            </a:fld>
            <a:endParaRPr lang="en-US" dirty="0"/>
          </a:p>
        </p:txBody>
      </p:sp>
      <p:sp>
        <p:nvSpPr>
          <p:cNvPr id="5" name="Curved Left Arrow 4"/>
          <p:cNvSpPr/>
          <p:nvPr/>
        </p:nvSpPr>
        <p:spPr>
          <a:xfrm rot="8084219">
            <a:off x="2547323" y="2857765"/>
            <a:ext cx="848951" cy="2614728"/>
          </a:xfrm>
          <a:prstGeom prst="curved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fontAlgn="auto">
              <a:spcBef>
                <a:spcPts val="0"/>
              </a:spcBef>
              <a:spcAft>
                <a:spcPts val="0"/>
              </a:spcAft>
            </a:pPr>
            <a:endParaRPr lang="en-US" sz="1900" dirty="0">
              <a:solidFill>
                <a:srgbClr val="263147"/>
              </a:solidFill>
            </a:endParaRPr>
          </a:p>
        </p:txBody>
      </p:sp>
      <p:sp>
        <p:nvSpPr>
          <p:cNvPr id="6" name="Curved Down Arrow 5"/>
          <p:cNvSpPr/>
          <p:nvPr/>
        </p:nvSpPr>
        <p:spPr>
          <a:xfrm rot="21166655">
            <a:off x="3013372" y="787651"/>
            <a:ext cx="2962105" cy="848267"/>
          </a:xfrm>
          <a:prstGeom prst="curvedDownArrow">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fontAlgn="auto">
              <a:spcBef>
                <a:spcPts val="0"/>
              </a:spcBef>
              <a:spcAft>
                <a:spcPts val="0"/>
              </a:spcAft>
            </a:pPr>
            <a:endParaRPr lang="en-US" sz="1900" dirty="0">
              <a:solidFill>
                <a:srgbClr val="263147"/>
              </a:solidFill>
            </a:endParaRPr>
          </a:p>
        </p:txBody>
      </p:sp>
      <p:sp>
        <p:nvSpPr>
          <p:cNvPr id="8" name="TextBox 7"/>
          <p:cNvSpPr txBox="1"/>
          <p:nvPr/>
        </p:nvSpPr>
        <p:spPr>
          <a:xfrm>
            <a:off x="6269406" y="540603"/>
            <a:ext cx="2053731" cy="830997"/>
          </a:xfrm>
          <a:prstGeom prst="rect">
            <a:avLst/>
          </a:prstGeom>
          <a:noFill/>
        </p:spPr>
        <p:txBody>
          <a:bodyPr wrap="square" rtlCol="0">
            <a:spAutoFit/>
          </a:bodyPr>
          <a:lstStyle/>
          <a:p>
            <a:pPr defTabSz="957756" fontAlgn="auto">
              <a:spcBef>
                <a:spcPts val="0"/>
              </a:spcBef>
              <a:spcAft>
                <a:spcPts val="0"/>
              </a:spcAft>
            </a:pPr>
            <a:r>
              <a:rPr lang="en-US" sz="1200" b="1" dirty="0" smtClean="0">
                <a:solidFill>
                  <a:srgbClr val="998C85">
                    <a:lumMod val="50000"/>
                  </a:srgbClr>
                </a:solidFill>
                <a:latin typeface="Arial"/>
                <a:ea typeface="+mn-ea"/>
              </a:rPr>
              <a:t>This is followed by a virtual  session where </a:t>
            </a:r>
          </a:p>
          <a:p>
            <a:pPr defTabSz="957756" fontAlgn="auto">
              <a:spcBef>
                <a:spcPts val="0"/>
              </a:spcBef>
              <a:spcAft>
                <a:spcPts val="0"/>
              </a:spcAft>
            </a:pPr>
            <a:r>
              <a:rPr lang="en-US" sz="1200" b="1" dirty="0" smtClean="0">
                <a:solidFill>
                  <a:srgbClr val="998C85">
                    <a:lumMod val="50000"/>
                  </a:srgbClr>
                </a:solidFill>
                <a:latin typeface="Arial"/>
              </a:rPr>
              <a:t>p</a:t>
            </a:r>
            <a:r>
              <a:rPr lang="en-US" sz="1200" b="1" dirty="0" smtClean="0">
                <a:solidFill>
                  <a:srgbClr val="998C85">
                    <a:lumMod val="50000"/>
                  </a:srgbClr>
                </a:solidFill>
                <a:latin typeface="Arial"/>
                <a:ea typeface="+mn-ea"/>
              </a:rPr>
              <a:t>articipants </a:t>
            </a:r>
            <a:r>
              <a:rPr lang="en-US" sz="1200" b="1" dirty="0" smtClean="0">
                <a:solidFill>
                  <a:srgbClr val="998C85">
                    <a:lumMod val="50000"/>
                  </a:srgbClr>
                </a:solidFill>
                <a:latin typeface="Arial"/>
              </a:rPr>
              <a:t>engage with a SME </a:t>
            </a:r>
            <a:endParaRPr lang="en-US" sz="1200" b="1" dirty="0">
              <a:solidFill>
                <a:srgbClr val="998C85">
                  <a:lumMod val="50000"/>
                </a:srgbClr>
              </a:solidFill>
              <a:latin typeface="Arial"/>
              <a:ea typeface="+mn-ea"/>
            </a:endParaRPr>
          </a:p>
        </p:txBody>
      </p:sp>
      <p:sp>
        <p:nvSpPr>
          <p:cNvPr id="23" name="TextBox 22"/>
          <p:cNvSpPr txBox="1"/>
          <p:nvPr/>
        </p:nvSpPr>
        <p:spPr>
          <a:xfrm>
            <a:off x="5715000" y="4952868"/>
            <a:ext cx="2209800" cy="1015663"/>
          </a:xfrm>
          <a:prstGeom prst="rect">
            <a:avLst/>
          </a:prstGeom>
          <a:noFill/>
        </p:spPr>
        <p:txBody>
          <a:bodyPr wrap="square" rtlCol="0">
            <a:spAutoFit/>
          </a:bodyPr>
          <a:lstStyle/>
          <a:p>
            <a:pPr defTabSz="957756" fontAlgn="auto">
              <a:spcBef>
                <a:spcPts val="0"/>
              </a:spcBef>
              <a:spcAft>
                <a:spcPts val="0"/>
              </a:spcAft>
            </a:pPr>
            <a:r>
              <a:rPr lang="en-US" sz="1200" b="1" dirty="0" smtClean="0">
                <a:solidFill>
                  <a:srgbClr val="998C85">
                    <a:lumMod val="50000"/>
                  </a:srgbClr>
                </a:solidFill>
                <a:latin typeface="Arial"/>
                <a:ea typeface="+mn-ea"/>
              </a:rPr>
              <a:t>At the end of </a:t>
            </a:r>
          </a:p>
          <a:p>
            <a:pPr defTabSz="957756" fontAlgn="auto">
              <a:spcBef>
                <a:spcPts val="0"/>
              </a:spcBef>
              <a:spcAft>
                <a:spcPts val="0"/>
              </a:spcAft>
            </a:pPr>
            <a:r>
              <a:rPr lang="en-US" sz="1200" b="1" dirty="0" smtClean="0">
                <a:solidFill>
                  <a:srgbClr val="998C85">
                    <a:lumMod val="50000"/>
                  </a:srgbClr>
                </a:solidFill>
                <a:latin typeface="Arial"/>
                <a:ea typeface="+mn-ea"/>
              </a:rPr>
              <a:t>the session, participants are provided with self-paced learning from Skillsoft</a:t>
            </a:r>
            <a:endParaRPr lang="en-US" sz="1200" b="1" dirty="0">
              <a:solidFill>
                <a:srgbClr val="998C85">
                  <a:lumMod val="50000"/>
                </a:srgbClr>
              </a:solidFill>
              <a:latin typeface="Arial"/>
              <a:ea typeface="+mn-ea"/>
            </a:endParaRPr>
          </a:p>
        </p:txBody>
      </p:sp>
      <p:sp>
        <p:nvSpPr>
          <p:cNvPr id="24" name="TextBox 23"/>
          <p:cNvSpPr txBox="1"/>
          <p:nvPr/>
        </p:nvSpPr>
        <p:spPr>
          <a:xfrm>
            <a:off x="196215" y="4015769"/>
            <a:ext cx="2057400" cy="830997"/>
          </a:xfrm>
          <a:prstGeom prst="rect">
            <a:avLst/>
          </a:prstGeom>
          <a:noFill/>
        </p:spPr>
        <p:txBody>
          <a:bodyPr wrap="square" rtlCol="0">
            <a:spAutoFit/>
          </a:bodyPr>
          <a:lstStyle/>
          <a:p>
            <a:pPr defTabSz="957756" fontAlgn="auto">
              <a:spcBef>
                <a:spcPts val="0"/>
              </a:spcBef>
              <a:spcAft>
                <a:spcPts val="0"/>
              </a:spcAft>
            </a:pPr>
            <a:r>
              <a:rPr lang="en-US" sz="1200" b="1" dirty="0" smtClean="0">
                <a:solidFill>
                  <a:srgbClr val="998C85">
                    <a:lumMod val="50000"/>
                  </a:srgbClr>
                </a:solidFill>
                <a:latin typeface="Arial"/>
                <a:ea typeface="+mn-ea"/>
              </a:rPr>
              <a:t>Participants are asked to reflect on the principles and apply them on their projects</a:t>
            </a:r>
            <a:endParaRPr lang="en-US" sz="1200" b="1" dirty="0">
              <a:solidFill>
                <a:srgbClr val="998C85">
                  <a:lumMod val="50000"/>
                </a:srgbClr>
              </a:solidFill>
              <a:latin typeface="Arial"/>
              <a:ea typeface="+mn-ea"/>
            </a:endParaRPr>
          </a:p>
        </p:txBody>
      </p:sp>
      <p:sp>
        <p:nvSpPr>
          <p:cNvPr id="25" name="Curved Left Arrow 24"/>
          <p:cNvSpPr/>
          <p:nvPr/>
        </p:nvSpPr>
        <p:spPr>
          <a:xfrm rot="998147">
            <a:off x="5949719" y="2550822"/>
            <a:ext cx="657489" cy="2496359"/>
          </a:xfrm>
          <a:prstGeom prst="curvedLeftArrow">
            <a:avLst>
              <a:gd name="adj1" fmla="val 50000"/>
              <a:gd name="adj2" fmla="val 91402"/>
              <a:gd name="adj3" fmla="val 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900" dirty="0">
              <a:solidFill>
                <a:srgbClr val="263147"/>
              </a:solidFill>
            </a:endParaRPr>
          </a:p>
        </p:txBody>
      </p:sp>
      <p:sp>
        <p:nvSpPr>
          <p:cNvPr id="31" name="TextBox 30"/>
          <p:cNvSpPr txBox="1"/>
          <p:nvPr/>
        </p:nvSpPr>
        <p:spPr>
          <a:xfrm>
            <a:off x="216527" y="1652221"/>
            <a:ext cx="1078873" cy="1384995"/>
          </a:xfrm>
          <a:prstGeom prst="rect">
            <a:avLst/>
          </a:prstGeom>
          <a:noFill/>
        </p:spPr>
        <p:txBody>
          <a:bodyPr wrap="square" rtlCol="0">
            <a:spAutoFit/>
          </a:bodyPr>
          <a:lstStyle/>
          <a:p>
            <a:pPr defTabSz="957756" fontAlgn="auto">
              <a:spcBef>
                <a:spcPts val="0"/>
              </a:spcBef>
              <a:spcAft>
                <a:spcPts val="0"/>
              </a:spcAft>
            </a:pPr>
            <a:r>
              <a:rPr lang="en-US" sz="1200" b="1" dirty="0" smtClean="0">
                <a:solidFill>
                  <a:srgbClr val="998C85">
                    <a:lumMod val="50000"/>
                  </a:srgbClr>
                </a:solidFill>
                <a:latin typeface="Arial"/>
                <a:ea typeface="+mn-ea"/>
              </a:rPr>
              <a:t>Each topic starts with an assigned PMBOK® section(s) and review questions</a:t>
            </a:r>
          </a:p>
        </p:txBody>
      </p:sp>
      <p:pic>
        <p:nvPicPr>
          <p:cNvPr id="33" name="Picture 32" descr="A Guide to the Project Management Body of Knowledge (PMBOK® Guide), Fifth Edition"/>
          <p:cNvPicPr/>
          <p:nvPr/>
        </p:nvPicPr>
        <p:blipFill>
          <a:blip r:embed="rId3" cstate="print"/>
          <a:srcRect/>
          <a:stretch>
            <a:fillRect/>
          </a:stretch>
        </p:blipFill>
        <p:spPr bwMode="auto">
          <a:xfrm>
            <a:off x="1224915" y="1098248"/>
            <a:ext cx="1219200" cy="1703394"/>
          </a:xfrm>
          <a:prstGeom prst="rect">
            <a:avLst/>
          </a:prstGeom>
          <a:noFill/>
          <a:ln w="9525">
            <a:noFill/>
            <a:miter lim="800000"/>
            <a:headEnd/>
            <a:tailEnd/>
          </a:ln>
        </p:spPr>
      </p:pic>
      <p:pic>
        <p:nvPicPr>
          <p:cNvPr id="34" name="COVERIMAGE55550" descr="PMP Exam Prep: Questions, Answers &amp; Explanations, 2013 Edition"/>
          <p:cNvPicPr/>
          <p:nvPr/>
        </p:nvPicPr>
        <p:blipFill>
          <a:blip r:embed="rId4" cstate="print"/>
          <a:srcRect/>
          <a:stretch>
            <a:fillRect/>
          </a:stretch>
        </p:blipFill>
        <p:spPr bwMode="auto">
          <a:xfrm>
            <a:off x="2444115" y="1652221"/>
            <a:ext cx="986737" cy="1291193"/>
          </a:xfrm>
          <a:prstGeom prst="rect">
            <a:avLst/>
          </a:prstGeom>
          <a:noFill/>
          <a:ln w="9525">
            <a:noFill/>
            <a:miter lim="800000"/>
            <a:headEnd/>
            <a:tailEnd/>
          </a:ln>
        </p:spPr>
      </p:pic>
      <p:pic>
        <p:nvPicPr>
          <p:cNvPr id="73730" name="Picture 2"/>
          <p:cNvPicPr>
            <a:picLocks noChangeAspect="1" noChangeArrowheads="1"/>
          </p:cNvPicPr>
          <p:nvPr/>
        </p:nvPicPr>
        <p:blipFill>
          <a:blip r:embed="rId5" cstate="print"/>
          <a:srcRect/>
          <a:stretch>
            <a:fillRect/>
          </a:stretch>
        </p:blipFill>
        <p:spPr bwMode="auto">
          <a:xfrm>
            <a:off x="5257800" y="1493369"/>
            <a:ext cx="2667000" cy="1678641"/>
          </a:xfrm>
          <a:prstGeom prst="rect">
            <a:avLst/>
          </a:prstGeom>
          <a:noFill/>
          <a:ln w="9525">
            <a:noFill/>
            <a:miter lim="800000"/>
            <a:headEnd/>
            <a:tailEnd/>
          </a:ln>
        </p:spPr>
      </p:pic>
      <p:pic>
        <p:nvPicPr>
          <p:cNvPr id="73733" name="Picture 5"/>
          <p:cNvPicPr>
            <a:picLocks noChangeAspect="1" noChangeArrowheads="1"/>
          </p:cNvPicPr>
          <p:nvPr/>
        </p:nvPicPr>
        <p:blipFill>
          <a:blip r:embed="rId6" cstate="print"/>
          <a:srcRect/>
          <a:stretch>
            <a:fillRect/>
          </a:stretch>
        </p:blipFill>
        <p:spPr bwMode="auto">
          <a:xfrm>
            <a:off x="3891302" y="3673855"/>
            <a:ext cx="1671298" cy="1166353"/>
          </a:xfrm>
          <a:prstGeom prst="rect">
            <a:avLst/>
          </a:prstGeom>
          <a:noFill/>
          <a:ln w="9525">
            <a:solidFill>
              <a:schemeClr val="tx2"/>
            </a:solidFill>
            <a:miter lim="800000"/>
            <a:headEnd/>
            <a:tailEnd/>
          </a:ln>
        </p:spPr>
      </p:pic>
      <p:pic>
        <p:nvPicPr>
          <p:cNvPr id="73732" name="Picture 4" descr="Project Management KnowledgeCenter"/>
          <p:cNvPicPr>
            <a:picLocks noChangeAspect="1" noChangeArrowheads="1"/>
          </p:cNvPicPr>
          <p:nvPr/>
        </p:nvPicPr>
        <p:blipFill>
          <a:blip r:embed="rId7" cstate="print"/>
          <a:srcRect/>
          <a:stretch>
            <a:fillRect/>
          </a:stretch>
        </p:blipFill>
        <p:spPr bwMode="auto">
          <a:xfrm>
            <a:off x="2494688" y="3824545"/>
            <a:ext cx="1415128" cy="1562302"/>
          </a:xfrm>
          <a:prstGeom prst="rect">
            <a:avLst/>
          </a:prstGeom>
          <a:noFill/>
          <a:ln>
            <a:solidFill>
              <a:schemeClr val="accent1"/>
            </a:solidFill>
          </a:ln>
        </p:spPr>
      </p:pic>
      <p:pic>
        <p:nvPicPr>
          <p:cNvPr id="73735" name="Picture 7"/>
          <p:cNvPicPr>
            <a:picLocks noChangeAspect="1" noChangeArrowheads="1"/>
          </p:cNvPicPr>
          <p:nvPr/>
        </p:nvPicPr>
        <p:blipFill>
          <a:blip r:embed="rId8" cstate="print"/>
          <a:srcRect/>
          <a:stretch>
            <a:fillRect/>
          </a:stretch>
        </p:blipFill>
        <p:spPr bwMode="auto">
          <a:xfrm>
            <a:off x="2362200" y="5079747"/>
            <a:ext cx="1678307" cy="1330197"/>
          </a:xfrm>
          <a:prstGeom prst="rect">
            <a:avLst/>
          </a:prstGeom>
          <a:noFill/>
          <a:ln w="9525">
            <a:solidFill>
              <a:schemeClr val="tx1">
                <a:lumMod val="60000"/>
                <a:lumOff val="40000"/>
              </a:schemeClr>
            </a:solidFill>
            <a:miter lim="800000"/>
            <a:headEnd/>
            <a:tailEnd/>
          </a:ln>
        </p:spPr>
      </p:pic>
      <p:pic>
        <p:nvPicPr>
          <p:cNvPr id="73734" name="Picture 6"/>
          <p:cNvPicPr>
            <a:picLocks noChangeAspect="1" noChangeArrowheads="1"/>
          </p:cNvPicPr>
          <p:nvPr/>
        </p:nvPicPr>
        <p:blipFill>
          <a:blip r:embed="rId9" cstate="print"/>
          <a:srcRect/>
          <a:stretch>
            <a:fillRect/>
          </a:stretch>
        </p:blipFill>
        <p:spPr bwMode="auto">
          <a:xfrm>
            <a:off x="3695700" y="4846766"/>
            <a:ext cx="1866900" cy="1306431"/>
          </a:xfrm>
          <a:prstGeom prst="rect">
            <a:avLst/>
          </a:prstGeom>
          <a:noFill/>
          <a:ln w="9525">
            <a:solidFill>
              <a:schemeClr val="tx1">
                <a:lumMod val="60000"/>
                <a:lumOff val="40000"/>
              </a:schemeClr>
            </a:solidFill>
            <a:miter lim="800000"/>
            <a:headEnd/>
            <a:tailEnd/>
          </a:ln>
        </p:spPr>
      </p:pic>
      <p:pic>
        <p:nvPicPr>
          <p:cNvPr id="73736" name="Picture 8"/>
          <p:cNvPicPr>
            <a:picLocks noChangeAspect="1" noChangeArrowheads="1"/>
          </p:cNvPicPr>
          <p:nvPr/>
        </p:nvPicPr>
        <p:blipFill>
          <a:blip r:embed="rId10" cstate="print"/>
          <a:srcRect/>
          <a:stretch>
            <a:fillRect/>
          </a:stretch>
        </p:blipFill>
        <p:spPr bwMode="auto">
          <a:xfrm>
            <a:off x="6977926" y="2535474"/>
            <a:ext cx="2013674" cy="1350726"/>
          </a:xfrm>
          <a:prstGeom prst="rect">
            <a:avLst/>
          </a:prstGeom>
          <a:noFill/>
          <a:ln w="9525">
            <a:solidFill>
              <a:schemeClr val="tx1"/>
            </a:solidFill>
            <a:miter lim="800000"/>
            <a:headEnd/>
            <a:tailEnd/>
          </a:ln>
        </p:spPr>
      </p:pic>
      <p:sp>
        <p:nvSpPr>
          <p:cNvPr id="41" name="TextBox 40"/>
          <p:cNvSpPr txBox="1"/>
          <p:nvPr/>
        </p:nvSpPr>
        <p:spPr>
          <a:xfrm>
            <a:off x="7130326" y="3962400"/>
            <a:ext cx="2013674" cy="830997"/>
          </a:xfrm>
          <a:prstGeom prst="rect">
            <a:avLst/>
          </a:prstGeom>
          <a:noFill/>
        </p:spPr>
        <p:txBody>
          <a:bodyPr wrap="square" rtlCol="0">
            <a:spAutoFit/>
          </a:bodyPr>
          <a:lstStyle/>
          <a:p>
            <a:pPr defTabSz="957756" fontAlgn="auto">
              <a:spcBef>
                <a:spcPts val="0"/>
              </a:spcBef>
              <a:spcAft>
                <a:spcPts val="0"/>
              </a:spcAft>
            </a:pPr>
            <a:r>
              <a:rPr lang="en-US" sz="1200" b="1" dirty="0" smtClean="0">
                <a:solidFill>
                  <a:srgbClr val="998C85">
                    <a:lumMod val="50000"/>
                  </a:srgbClr>
                </a:solidFill>
                <a:latin typeface="Arial"/>
                <a:ea typeface="+mn-ea"/>
              </a:rPr>
              <a:t>At any time, learners can interact with other participants and SMEs through Yammer </a:t>
            </a:r>
            <a:endParaRPr lang="en-US" sz="1200" b="1" dirty="0">
              <a:solidFill>
                <a:srgbClr val="998C85">
                  <a:lumMod val="50000"/>
                </a:srgbClr>
              </a:solidFill>
              <a:latin typeface="Arial"/>
              <a:ea typeface="+mn-ea"/>
            </a:endParaRPr>
          </a:p>
        </p:txBody>
      </p:sp>
    </p:spTree>
    <p:extLst>
      <p:ext uri="{BB962C8B-B14F-4D97-AF65-F5344CB8AC3E}">
        <p14:creationId xmlns="" xmlns:p14="http://schemas.microsoft.com/office/powerpoint/2010/main" val="2753569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PMP Learning Anytime, All of the Time</a:t>
            </a:r>
            <a:endParaRPr lang="en-US" dirty="0"/>
          </a:p>
        </p:txBody>
      </p:sp>
      <p:sp>
        <p:nvSpPr>
          <p:cNvPr id="3" name="Slide Number Placeholder 2"/>
          <p:cNvSpPr>
            <a:spLocks noGrp="1"/>
          </p:cNvSpPr>
          <p:nvPr>
            <p:ph type="sldNum" sz="quarter" idx="12"/>
          </p:nvPr>
        </p:nvSpPr>
        <p:spPr/>
        <p:txBody>
          <a:bodyPr/>
          <a:lstStyle/>
          <a:p>
            <a:fld id="{EEC580BD-F276-4C5D-B77A-7631844BDE28}" type="slidenum">
              <a:rPr lang="en-US" smtClean="0"/>
              <a:pPr/>
              <a:t>17</a:t>
            </a:fld>
            <a:endParaRPr lang="en-US" dirty="0"/>
          </a:p>
        </p:txBody>
      </p:sp>
      <p:pic>
        <p:nvPicPr>
          <p:cNvPr id="92162" name="Picture 2"/>
          <p:cNvPicPr>
            <a:picLocks noChangeAspect="1" noChangeArrowheads="1"/>
          </p:cNvPicPr>
          <p:nvPr/>
        </p:nvPicPr>
        <p:blipFill>
          <a:blip r:embed="rId3" cstate="print"/>
          <a:srcRect/>
          <a:stretch>
            <a:fillRect/>
          </a:stretch>
        </p:blipFill>
        <p:spPr bwMode="auto">
          <a:xfrm>
            <a:off x="276225" y="1371600"/>
            <a:ext cx="2619375" cy="1103070"/>
          </a:xfrm>
          <a:prstGeom prst="rect">
            <a:avLst/>
          </a:prstGeom>
          <a:noFill/>
          <a:ln w="9525">
            <a:solidFill>
              <a:schemeClr val="bg2"/>
            </a:solidFill>
            <a:miter lim="800000"/>
            <a:headEnd/>
            <a:tailEnd/>
          </a:ln>
          <a:effectLst>
            <a:outerShdw blurRad="149987" dist="250190" dir="8460000" algn="tr" rotWithShape="0">
              <a:prstClr val="black">
                <a:alpha val="28000"/>
              </a:prstClr>
            </a:outerShdw>
          </a:effectLst>
        </p:spPr>
      </p:pic>
      <p:pic>
        <p:nvPicPr>
          <p:cNvPr id="92164" name="Picture 4"/>
          <p:cNvPicPr>
            <a:picLocks noChangeAspect="1" noChangeArrowheads="1"/>
          </p:cNvPicPr>
          <p:nvPr/>
        </p:nvPicPr>
        <p:blipFill>
          <a:blip r:embed="rId4" cstate="print"/>
          <a:srcRect/>
          <a:stretch>
            <a:fillRect/>
          </a:stretch>
        </p:blipFill>
        <p:spPr bwMode="auto">
          <a:xfrm>
            <a:off x="609600" y="2133600"/>
            <a:ext cx="2968694" cy="1499076"/>
          </a:xfrm>
          <a:prstGeom prst="rect">
            <a:avLst/>
          </a:prstGeom>
          <a:noFill/>
          <a:ln w="9525">
            <a:solidFill>
              <a:schemeClr val="bg2"/>
            </a:solidFill>
            <a:miter lim="800000"/>
            <a:headEnd/>
            <a:tailEnd/>
          </a:ln>
          <a:effectLst>
            <a:outerShdw blurRad="149987" dist="250190" dir="8460000" algn="tr" rotWithShape="0">
              <a:prstClr val="black">
                <a:alpha val="28000"/>
              </a:prstClr>
            </a:outerShdw>
          </a:effectLst>
        </p:spPr>
      </p:pic>
      <p:pic>
        <p:nvPicPr>
          <p:cNvPr id="92166" name="Picture 6"/>
          <p:cNvPicPr>
            <a:picLocks noChangeAspect="1" noChangeArrowheads="1"/>
          </p:cNvPicPr>
          <p:nvPr/>
        </p:nvPicPr>
        <p:blipFill>
          <a:blip r:embed="rId5" cstate="print"/>
          <a:srcRect/>
          <a:stretch>
            <a:fillRect/>
          </a:stretch>
        </p:blipFill>
        <p:spPr bwMode="auto">
          <a:xfrm>
            <a:off x="2790825" y="838200"/>
            <a:ext cx="4448175" cy="5267325"/>
          </a:xfrm>
          <a:prstGeom prst="rect">
            <a:avLst/>
          </a:prstGeom>
          <a:noFill/>
          <a:ln w="9525">
            <a:solidFill>
              <a:schemeClr val="bg2"/>
            </a:solidFill>
            <a:miter lim="800000"/>
            <a:headEnd/>
            <a:tailEnd/>
          </a:ln>
          <a:effectLst>
            <a:outerShdw blurRad="149987" dist="250190" dir="8460000" algn="tr" rotWithShape="0">
              <a:prstClr val="black">
                <a:alpha val="28000"/>
              </a:prstClr>
            </a:outerShdw>
          </a:effectLst>
        </p:spPr>
      </p:pic>
      <p:pic>
        <p:nvPicPr>
          <p:cNvPr id="5" name="Picture 2"/>
          <p:cNvPicPr>
            <a:picLocks noChangeAspect="1" noChangeArrowheads="1"/>
          </p:cNvPicPr>
          <p:nvPr/>
        </p:nvPicPr>
        <p:blipFill>
          <a:blip r:embed="rId6" cstate="print"/>
          <a:srcRect/>
          <a:stretch>
            <a:fillRect/>
          </a:stretch>
        </p:blipFill>
        <p:spPr bwMode="auto">
          <a:xfrm>
            <a:off x="6172200" y="4522685"/>
            <a:ext cx="2819400" cy="1801915"/>
          </a:xfrm>
          <a:prstGeom prst="rect">
            <a:avLst/>
          </a:prstGeom>
          <a:noFill/>
          <a:ln w="9525">
            <a:solidFill>
              <a:schemeClr val="bg2"/>
            </a:solidFill>
            <a:miter lim="800000"/>
            <a:headEnd/>
            <a:tailEnd/>
          </a:ln>
          <a:effectLst>
            <a:outerShdw blurRad="149987" dist="250190" dir="8460000" algn="tr" rotWithShape="0">
              <a:prstClr val="black">
                <a:alpha val="28000"/>
              </a:prstClr>
            </a:outerShdw>
          </a:effectLst>
        </p:spPr>
      </p:pic>
    </p:spTree>
    <p:extLst>
      <p:ext uri="{BB962C8B-B14F-4D97-AF65-F5344CB8AC3E}">
        <p14:creationId xmlns="" xmlns:p14="http://schemas.microsoft.com/office/powerpoint/2010/main" val="129357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People Connect FVLJ</a:t>
            </a:r>
            <a:endParaRPr lang="en-US" dirty="0"/>
          </a:p>
        </p:txBody>
      </p:sp>
      <p:sp>
        <p:nvSpPr>
          <p:cNvPr id="6" name="Content Placeholder 2"/>
          <p:cNvSpPr txBox="1">
            <a:spLocks/>
          </p:cNvSpPr>
          <p:nvPr/>
        </p:nvSpPr>
        <p:spPr>
          <a:xfrm>
            <a:off x="228600" y="1142286"/>
            <a:ext cx="8610600" cy="4801314"/>
          </a:xfrm>
          <a:prstGeom prst="rect">
            <a:avLst/>
          </a:prstGeom>
        </p:spPr>
        <p:txBody>
          <a:bodyPr>
            <a:noAutofit/>
          </a:bodyPr>
          <a:lstStyle/>
          <a:p>
            <a:pPr marL="180975" marR="0" lvl="0" indent="-180975" algn="l" defTabSz="914400" rtl="0" eaLnBrk="1" fontAlgn="auto" latinLnBrk="0" hangingPunct="1">
              <a:lnSpc>
                <a:spcPct val="100000"/>
              </a:lnSpc>
              <a:spcBef>
                <a:spcPts val="300"/>
              </a:spcBef>
              <a:spcAft>
                <a:spcPts val="0"/>
              </a:spcAft>
              <a:buClr>
                <a:schemeClr val="accent1"/>
              </a:buClr>
              <a:buSzPct val="105000"/>
              <a:buFont typeface="Arial" pitchFamily="34" charset="0"/>
              <a:buChar char="•"/>
              <a:tabLst>
                <a:tab pos="180975" algn="l"/>
              </a:tabLst>
              <a:defRPr/>
            </a:pPr>
            <a:r>
              <a:rPr kumimoji="0" lang="en-US" sz="2000" b="0" i="0" u="none" strike="noStrike" kern="1200" cap="none" spc="0" normalizeH="0" baseline="0" noProof="0" dirty="0" smtClean="0">
                <a:ln>
                  <a:noFill/>
                </a:ln>
                <a:solidFill>
                  <a:srgbClr val="535353"/>
                </a:solidFill>
                <a:effectLst/>
                <a:uLnTx/>
                <a:uFillTx/>
                <a:latin typeface="+mn-lt"/>
                <a:ea typeface="+mn-ea"/>
                <a:cs typeface="+mn-cs"/>
              </a:rPr>
              <a:t>The</a:t>
            </a:r>
            <a:r>
              <a:rPr kumimoji="0" lang="en-US" sz="2000" b="0" i="0" u="none" strike="noStrike" kern="1200" cap="none" spc="0" normalizeH="0" noProof="0" dirty="0" smtClean="0">
                <a:ln>
                  <a:noFill/>
                </a:ln>
                <a:solidFill>
                  <a:srgbClr val="535353"/>
                </a:solidFill>
                <a:effectLst/>
                <a:uLnTx/>
                <a:uFillTx/>
                <a:latin typeface="+mn-lt"/>
                <a:ea typeface="+mn-ea"/>
                <a:cs typeface="+mn-cs"/>
              </a:rPr>
              <a:t> </a:t>
            </a:r>
            <a:r>
              <a:rPr lang="en-US" sz="2000" noProof="0" dirty="0" smtClean="0">
                <a:solidFill>
                  <a:srgbClr val="535353"/>
                </a:solidFill>
              </a:rPr>
              <a:t>objective of the </a:t>
            </a:r>
            <a:r>
              <a:rPr kumimoji="0" lang="en-US" sz="2000" b="0" i="0" u="none" strike="noStrike" kern="1200" cap="none" spc="0" normalizeH="0" baseline="0" noProof="0" dirty="0" smtClean="0">
                <a:ln>
                  <a:noFill/>
                </a:ln>
                <a:solidFill>
                  <a:srgbClr val="535353"/>
                </a:solidFill>
                <a:effectLst/>
                <a:uLnTx/>
                <a:uFillTx/>
                <a:latin typeface="+mn-lt"/>
                <a:ea typeface="+mn-ea"/>
                <a:cs typeface="+mn-cs"/>
              </a:rPr>
              <a:t>People</a:t>
            </a:r>
            <a:r>
              <a:rPr lang="en-US" sz="2000" dirty="0" smtClean="0">
                <a:solidFill>
                  <a:srgbClr val="535353"/>
                </a:solidFill>
              </a:rPr>
              <a:t> Connect FVLJ </a:t>
            </a:r>
            <a:endParaRPr lang="en-US" sz="2000" noProof="0" dirty="0" smtClean="0">
              <a:solidFill>
                <a:srgbClr val="535353"/>
              </a:solidFill>
            </a:endParaRP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People Connect is a program targeted for younger team managers. It focuses on the performance management and people development of their team members</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A first level of evaluation is performed by polling subordinates of managers attending the People Connect program: once just before the program starts and then again three months after the program is completed</a:t>
            </a:r>
          </a:p>
          <a:p>
            <a:pPr marL="180975" indent="-180975">
              <a:spcBef>
                <a:spcPts val="300"/>
              </a:spcBef>
              <a:buClr>
                <a:schemeClr val="accent1"/>
              </a:buClr>
              <a:buSzPct val="105000"/>
              <a:buFont typeface="Arial" pitchFamily="34" charset="0"/>
              <a:buChar char="•"/>
              <a:tabLst>
                <a:tab pos="180975" algn="l"/>
              </a:tabLst>
            </a:pPr>
            <a:endParaRPr lang="en-US" sz="2000" dirty="0" smtClean="0">
              <a:solidFill>
                <a:srgbClr val="535353"/>
              </a:solidFill>
            </a:endParaRPr>
          </a:p>
          <a:p>
            <a:pPr marL="180975" indent="-180975">
              <a:spcBef>
                <a:spcPts val="300"/>
              </a:spcBef>
              <a:buClr>
                <a:schemeClr val="accent1"/>
              </a:buClr>
              <a:buSzPct val="105000"/>
              <a:buFont typeface="Arial" pitchFamily="34" charset="0"/>
              <a:buChar char="•"/>
              <a:tabLst>
                <a:tab pos="180975" algn="l"/>
              </a:tabLst>
            </a:pPr>
            <a:r>
              <a:rPr lang="en-US" sz="2000" dirty="0" smtClean="0">
                <a:solidFill>
                  <a:srgbClr val="535353"/>
                </a:solidFill>
              </a:rPr>
              <a:t>This approach shows a serious intention and commitment to the professional development of our newer managers</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This isn’t a simple “check-the-box” training assignment</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Trust of the subordinates and managers that responses are submitted anonymously and used for the sole purpose of professional development</a:t>
            </a:r>
          </a:p>
          <a:p>
            <a:pPr marL="638175" lvl="1" indent="-274320">
              <a:spcBef>
                <a:spcPts val="300"/>
              </a:spcBef>
              <a:buClr>
                <a:schemeClr val="accent1"/>
              </a:buClr>
              <a:buSzPct val="105000"/>
              <a:buFont typeface="Courier New" pitchFamily="49" charset="0"/>
              <a:buChar char="o"/>
              <a:tabLst>
                <a:tab pos="180975" algn="l"/>
              </a:tabLst>
            </a:pPr>
            <a:r>
              <a:rPr lang="en-US" dirty="0" smtClean="0">
                <a:solidFill>
                  <a:srgbClr val="535353"/>
                </a:solidFill>
              </a:rPr>
              <a:t>Manager is given assignments to use on the job and asked to report back, requiring reflection</a:t>
            </a:r>
            <a:endParaRPr lang="en-US" sz="2000" dirty="0" smtClean="0">
              <a:solidFill>
                <a:schemeClr val="tx2">
                  <a:lumMod val="50000"/>
                </a:schemeClr>
              </a:solidFill>
            </a:endParaRPr>
          </a:p>
          <a:p>
            <a:pPr marL="180975" indent="-180975">
              <a:spcBef>
                <a:spcPts val="300"/>
              </a:spcBef>
              <a:buClr>
                <a:schemeClr val="accent1"/>
              </a:buClr>
              <a:buSzPct val="105000"/>
              <a:buFont typeface="Arial" pitchFamily="34" charset="0"/>
              <a:buChar char="•"/>
              <a:tabLst>
                <a:tab pos="180975" algn="l"/>
              </a:tabLst>
            </a:pPr>
            <a:endParaRPr lang="en-US" sz="2000" b="1" dirty="0" smtClean="0">
              <a:solidFill>
                <a:srgbClr val="535353"/>
              </a:solidFill>
            </a:endParaRPr>
          </a:p>
        </p:txBody>
      </p:sp>
    </p:spTree>
    <p:extLst>
      <p:ext uri="{BB962C8B-B14F-4D97-AF65-F5344CB8AC3E}">
        <p14:creationId xmlns="" xmlns:p14="http://schemas.microsoft.com/office/powerpoint/2010/main" val="788943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Connect FVLJ</a:t>
            </a:r>
            <a:endParaRPr lang="en-US" dirty="0"/>
          </a:p>
        </p:txBody>
      </p:sp>
      <p:sp>
        <p:nvSpPr>
          <p:cNvPr id="3" name="Slide Number Placeholder 2"/>
          <p:cNvSpPr>
            <a:spLocks noGrp="1"/>
          </p:cNvSpPr>
          <p:nvPr>
            <p:ph type="sldNum" sz="quarter" idx="12"/>
          </p:nvPr>
        </p:nvSpPr>
        <p:spPr/>
        <p:txBody>
          <a:bodyPr/>
          <a:lstStyle/>
          <a:p>
            <a:fld id="{EEC580BD-F276-4C5D-B77A-7631844BDE28}" type="slidenum">
              <a:rPr lang="en-US" smtClean="0"/>
              <a:pPr/>
              <a:t>19</a:t>
            </a:fld>
            <a:endParaRPr lang="en-US" dirty="0"/>
          </a:p>
        </p:txBody>
      </p:sp>
      <p:sp>
        <p:nvSpPr>
          <p:cNvPr id="12" name="Rectangle 11"/>
          <p:cNvSpPr/>
          <p:nvPr/>
        </p:nvSpPr>
        <p:spPr>
          <a:xfrm>
            <a:off x="457202" y="5080000"/>
            <a:ext cx="8685335" cy="1016000"/>
          </a:xfrm>
          <a:prstGeom prst="rect">
            <a:avLst/>
          </a:prstGeom>
          <a:gradFill flip="none" rotWithShape="1">
            <a:gsLst>
              <a:gs pos="0">
                <a:srgbClr val="263147"/>
              </a:gs>
              <a:gs pos="76000">
                <a:srgbClr val="263147">
                  <a:lumMod val="60000"/>
                  <a:lumOff val="40000"/>
                </a:srgbClr>
              </a:gs>
              <a:gs pos="100000">
                <a:sysClr val="window" lastClr="FFFFFF"/>
              </a:gs>
            </a:gsLst>
            <a:lin ang="10800000" scaled="1"/>
            <a:tileRect/>
          </a:gra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998C85">
                  <a:lumMod val="50000"/>
                </a:srgbClr>
              </a:solidFill>
              <a:effectLst/>
              <a:uLnTx/>
              <a:uFillTx/>
              <a:latin typeface="Arial"/>
              <a:ea typeface="+mn-ea"/>
              <a:cs typeface="+mn-cs"/>
            </a:endParaRPr>
          </a:p>
        </p:txBody>
      </p:sp>
      <p:sp>
        <p:nvSpPr>
          <p:cNvPr id="13" name="Rectangle 12"/>
          <p:cNvSpPr/>
          <p:nvPr/>
        </p:nvSpPr>
        <p:spPr>
          <a:xfrm>
            <a:off x="2180492" y="5110950"/>
            <a:ext cx="6752493" cy="954107"/>
          </a:xfrm>
          <a:prstGeom prst="rect">
            <a:avLst/>
          </a:prstGeom>
        </p:spPr>
        <p:txBody>
          <a:bodyPr wrap="square">
            <a:spAutoFit/>
          </a:bodyPr>
          <a:lstStyle/>
          <a:p>
            <a:pPr defTabSz="957756"/>
            <a:r>
              <a:rPr lang="en-US" sz="1400" b="1" i="1" dirty="0">
                <a:solidFill>
                  <a:prstClr val="white"/>
                </a:solidFill>
                <a:effectLst>
                  <a:outerShdw blurRad="38100" dist="38100" dir="2700000" algn="tl">
                    <a:srgbClr val="000000">
                      <a:alpha val="43137"/>
                    </a:srgbClr>
                  </a:outerShdw>
                </a:effectLst>
                <a:ea typeface="ＭＳ Ｐゴシック" pitchFamily="34" charset="-128"/>
              </a:rPr>
              <a:t>The program has 6 modules. Each module is supplemented with distinct  e-learning courses. </a:t>
            </a:r>
            <a:r>
              <a:rPr lang="en-US" sz="1400" b="1" i="1" dirty="0" smtClean="0">
                <a:solidFill>
                  <a:prstClr val="white"/>
                </a:solidFill>
                <a:effectLst>
                  <a:outerShdw blurRad="38100" dist="38100" dir="2700000" algn="tl">
                    <a:srgbClr val="000000">
                      <a:alpha val="43137"/>
                    </a:srgbClr>
                  </a:outerShdw>
                </a:effectLst>
                <a:ea typeface="ＭＳ Ｐゴシック" pitchFamily="34" charset="-128"/>
              </a:rPr>
              <a:t>Each </a:t>
            </a:r>
            <a:r>
              <a:rPr lang="en-US" sz="1400" b="1" i="1" dirty="0">
                <a:solidFill>
                  <a:prstClr val="white"/>
                </a:solidFill>
                <a:effectLst>
                  <a:outerShdw blurRad="38100" dist="38100" dir="2700000" algn="tl">
                    <a:srgbClr val="000000">
                      <a:alpha val="43137"/>
                    </a:srgbClr>
                  </a:outerShdw>
                </a:effectLst>
                <a:ea typeface="ＭＳ Ｐゴシック" pitchFamily="34" charset="-128"/>
              </a:rPr>
              <a:t>topic concludes with a </a:t>
            </a:r>
            <a:r>
              <a:rPr lang="en-US" sz="1400" b="1" i="1" dirty="0" smtClean="0">
                <a:solidFill>
                  <a:prstClr val="white"/>
                </a:solidFill>
                <a:effectLst>
                  <a:outerShdw blurRad="38100" dist="38100" dir="2700000" algn="tl">
                    <a:srgbClr val="000000">
                      <a:alpha val="43137"/>
                    </a:srgbClr>
                  </a:outerShdw>
                </a:effectLst>
                <a:ea typeface="ＭＳ Ｐゴシック" pitchFamily="34" charset="-128"/>
              </a:rPr>
              <a:t>on-the-job </a:t>
            </a:r>
            <a:r>
              <a:rPr lang="en-US" sz="1400" b="1" i="1" dirty="0">
                <a:solidFill>
                  <a:prstClr val="white"/>
                </a:solidFill>
                <a:effectLst>
                  <a:outerShdw blurRad="38100" dist="38100" dir="2700000" algn="tl">
                    <a:srgbClr val="000000">
                      <a:alpha val="43137"/>
                    </a:srgbClr>
                  </a:outerShdw>
                </a:effectLst>
                <a:ea typeface="ＭＳ Ｐゴシック" pitchFamily="34" charset="-128"/>
              </a:rPr>
              <a:t>assignment. </a:t>
            </a:r>
          </a:p>
          <a:p>
            <a:pPr defTabSz="957756"/>
            <a:r>
              <a:rPr lang="en-US" sz="1400" b="1" i="1" dirty="0">
                <a:solidFill>
                  <a:prstClr val="white"/>
                </a:solidFill>
                <a:effectLst>
                  <a:outerShdw blurRad="38100" dist="38100" dir="2700000" algn="tl">
                    <a:srgbClr val="000000">
                      <a:alpha val="43137"/>
                    </a:srgbClr>
                  </a:outerShdw>
                </a:effectLst>
                <a:ea typeface="ＭＳ Ｐゴシック" pitchFamily="34" charset="-128"/>
              </a:rPr>
              <a:t>At the end of the entire program, participants take a ‘Readiness Assessment’ which evaluates their understanding of the concepts taught.</a:t>
            </a:r>
          </a:p>
        </p:txBody>
      </p:sp>
      <p:sp>
        <p:nvSpPr>
          <p:cNvPr id="14" name="Freeform 13"/>
          <p:cNvSpPr/>
          <p:nvPr/>
        </p:nvSpPr>
        <p:spPr>
          <a:xfrm>
            <a:off x="579461" y="1237248"/>
            <a:ext cx="1281395" cy="350949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E47E1A"/>
          </a:solidFill>
          <a:ln w="25400" cap="flat" cmpd="sng" algn="ctr">
            <a:solidFill>
              <a:sysClr val="window" lastClr="FFFFFF">
                <a:hueOff val="0"/>
                <a:satOff val="0"/>
                <a:lumOff val="0"/>
                <a:alphaOff val="0"/>
              </a:sysClr>
            </a:solidFill>
            <a:prstDash val="solid"/>
          </a:ln>
          <a:effectLst/>
        </p:spPr>
        <p:txBody>
          <a:bodyPr spcFirstLastPara="0" vert="horz" wrap="square" lIns="95250" tIns="817235" rIns="95085" bIns="817234" numCol="1" spcCol="1270" anchor="ctr" anchorCtr="0">
            <a:noAutofit/>
          </a:bodyPr>
          <a:lstStyle/>
          <a:p>
            <a:pPr marL="0" marR="0" lvl="0" indent="0" algn="ctr" defTabSz="666750" eaLnBrk="1" fontAlgn="auto" latinLnBrk="0" hangingPunct="1">
              <a:lnSpc>
                <a:spcPct val="100000"/>
              </a:lnSpc>
              <a:spcBef>
                <a:spcPct val="0"/>
              </a:spcBef>
              <a:spcAft>
                <a:spcPct val="35000"/>
              </a:spcAft>
              <a:buClrTx/>
              <a:buSzTx/>
              <a:buFontTx/>
              <a:buNone/>
              <a:tabLst/>
              <a:defRPr/>
            </a:pPr>
            <a:r>
              <a:rPr kumimoji="0" lang="en-GB" sz="1500" b="1" i="0" u="none" strike="noStrike" kern="0" cap="none" spc="0" normalizeH="0" baseline="0" noProof="0" dirty="0" smtClean="0">
                <a:ln>
                  <a:noFill/>
                </a:ln>
                <a:solidFill>
                  <a:prstClr val="white"/>
                </a:solidFill>
                <a:effectLst/>
                <a:uLnTx/>
                <a:uFillTx/>
                <a:latin typeface="Arial"/>
                <a:ea typeface="+mn-ea"/>
                <a:cs typeface="+mn-cs"/>
              </a:rPr>
              <a:t>People Manager</a:t>
            </a:r>
            <a:r>
              <a:rPr kumimoji="0" lang="en-GB" sz="1500" b="0" i="0" u="none" strike="noStrike" kern="0" cap="none" spc="0" normalizeH="0" baseline="0" noProof="0" dirty="0" smtClean="0">
                <a:ln>
                  <a:noFill/>
                </a:ln>
                <a:solidFill>
                  <a:prstClr val="white"/>
                </a:solidFill>
                <a:effectLst/>
                <a:uLnTx/>
                <a:uFillTx/>
                <a:latin typeface="Arial"/>
                <a:ea typeface="+mn-ea"/>
                <a:cs typeface="+mn-cs"/>
              </a:rPr>
              <a:t> Role Definition &amp; Coaching </a:t>
            </a:r>
            <a:endParaRPr kumimoji="0" lang="en-US" sz="1500" b="0" i="0" u="none" strike="noStrike" kern="0" cap="none" spc="0" normalizeH="0" baseline="0" noProof="0" dirty="0">
              <a:ln>
                <a:noFill/>
              </a:ln>
              <a:solidFill>
                <a:prstClr val="white"/>
              </a:solidFill>
              <a:effectLst/>
              <a:uLnTx/>
              <a:uFillTx/>
              <a:latin typeface="Arial"/>
              <a:ea typeface="+mn-ea"/>
              <a:cs typeface="+mn-cs"/>
            </a:endParaRPr>
          </a:p>
        </p:txBody>
      </p:sp>
      <p:sp>
        <p:nvSpPr>
          <p:cNvPr id="15" name="Freeform 14"/>
          <p:cNvSpPr/>
          <p:nvPr/>
        </p:nvSpPr>
        <p:spPr>
          <a:xfrm>
            <a:off x="4670697" y="1237248"/>
            <a:ext cx="1281395" cy="350949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B7BE16">
              <a:lumMod val="75000"/>
            </a:srgbClr>
          </a:solidFill>
          <a:ln w="25400" cap="flat" cmpd="sng" algn="ctr">
            <a:solidFill>
              <a:sysClr val="window" lastClr="FFFFFF">
                <a:hueOff val="0"/>
                <a:satOff val="0"/>
                <a:lumOff val="0"/>
                <a:alphaOff val="0"/>
              </a:sysClr>
            </a:solidFill>
            <a:prstDash val="solid"/>
          </a:ln>
          <a:effectLst/>
        </p:spPr>
        <p:txBody>
          <a:bodyPr spcFirstLastPara="0" vert="horz" wrap="square" lIns="95250" tIns="817235" rIns="95085" bIns="817234" numCol="1" spcCol="1270" anchor="ctr" anchorCtr="0">
            <a:noAutofit/>
          </a:bodyPr>
          <a:lstStyle/>
          <a:p>
            <a:pPr marL="0" marR="0" lvl="0" indent="0" algn="ctr" defTabSz="666750" eaLnBrk="1" fontAlgn="auto" latinLnBrk="0" hangingPunct="1">
              <a:lnSpc>
                <a:spcPct val="100000"/>
              </a:lnSpc>
              <a:spcBef>
                <a:spcPct val="0"/>
              </a:spcBef>
              <a:spcAft>
                <a:spcPct val="35000"/>
              </a:spcAft>
              <a:buClrTx/>
              <a:buSzTx/>
              <a:buFontTx/>
              <a:buNone/>
              <a:tabLst/>
              <a:defRPr/>
            </a:pPr>
            <a:r>
              <a:rPr kumimoji="0" lang="en-GB" sz="1500" b="1" i="0" u="none" strike="noStrike" kern="0" cap="none" spc="0" normalizeH="0" baseline="0" noProof="0" dirty="0" smtClean="0">
                <a:ln>
                  <a:noFill/>
                </a:ln>
                <a:solidFill>
                  <a:prstClr val="white"/>
                </a:solidFill>
                <a:effectLst/>
                <a:uLnTx/>
                <a:uFillTx/>
                <a:latin typeface="Arial"/>
                <a:ea typeface="+mn-ea"/>
                <a:cs typeface="+mn-cs"/>
              </a:rPr>
              <a:t>M</a:t>
            </a:r>
            <a:r>
              <a:rPr kumimoji="0" lang="en-GB" sz="1500" b="0" i="0" u="none" strike="noStrike" kern="0" cap="none" spc="0" normalizeH="0" baseline="0" noProof="0" dirty="0" smtClean="0">
                <a:ln>
                  <a:noFill/>
                </a:ln>
                <a:solidFill>
                  <a:prstClr val="white"/>
                </a:solidFill>
                <a:effectLst/>
                <a:uLnTx/>
                <a:uFillTx/>
                <a:latin typeface="Arial"/>
                <a:ea typeface="+mn-ea"/>
                <a:cs typeface="+mn-cs"/>
              </a:rPr>
              <a:t>otivating &amp; Influencing Others</a:t>
            </a:r>
            <a:endParaRPr kumimoji="0" lang="en-US" sz="1500" b="0" i="0" u="none" strike="noStrike" kern="0" cap="none" spc="0" normalizeH="0" baseline="0" noProof="0" dirty="0">
              <a:ln>
                <a:noFill/>
              </a:ln>
              <a:solidFill>
                <a:prstClr val="white"/>
              </a:solidFill>
              <a:effectLst/>
              <a:uLnTx/>
              <a:uFillTx/>
              <a:latin typeface="Arial"/>
              <a:ea typeface="+mn-ea"/>
              <a:cs typeface="+mn-cs"/>
            </a:endParaRPr>
          </a:p>
        </p:txBody>
      </p:sp>
      <p:sp>
        <p:nvSpPr>
          <p:cNvPr id="16" name="Freeform 15"/>
          <p:cNvSpPr/>
          <p:nvPr/>
        </p:nvSpPr>
        <p:spPr>
          <a:xfrm>
            <a:off x="6066803" y="1237248"/>
            <a:ext cx="1281395" cy="350949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26D29"/>
          </a:solidFill>
          <a:ln w="25400" cap="flat" cmpd="sng" algn="ctr">
            <a:solidFill>
              <a:sysClr val="window" lastClr="FFFFFF">
                <a:hueOff val="0"/>
                <a:satOff val="0"/>
                <a:lumOff val="0"/>
                <a:alphaOff val="0"/>
              </a:sysClr>
            </a:solidFill>
            <a:prstDash val="solid"/>
          </a:ln>
          <a:effectLst/>
        </p:spPr>
        <p:txBody>
          <a:bodyPr spcFirstLastPara="0" vert="horz" wrap="square" lIns="95250" tIns="817235" rIns="95085" bIns="817234" numCol="1" spcCol="1270" anchor="ctr" anchorCtr="0">
            <a:noAutofit/>
          </a:bodyPr>
          <a:lstStyle/>
          <a:p>
            <a:pPr marL="0" marR="0" lvl="0" indent="0" algn="ctr" defTabSz="666750" eaLnBrk="1" fontAlgn="auto" latinLnBrk="0" hangingPunct="1">
              <a:lnSpc>
                <a:spcPct val="100000"/>
              </a:lnSpc>
              <a:spcBef>
                <a:spcPct val="0"/>
              </a:spcBef>
              <a:spcAft>
                <a:spcPct val="35000"/>
              </a:spcAft>
              <a:buClrTx/>
              <a:buSzTx/>
              <a:buFontTx/>
              <a:buNone/>
              <a:tabLst/>
              <a:defRPr/>
            </a:pPr>
            <a:r>
              <a:rPr kumimoji="0" lang="en-GB" sz="1500" b="1" i="0" u="none" strike="noStrike" kern="0" cap="none" spc="0" normalizeH="0" baseline="0" noProof="0" dirty="0" smtClean="0">
                <a:ln>
                  <a:noFill/>
                </a:ln>
                <a:solidFill>
                  <a:prstClr val="white"/>
                </a:solidFill>
                <a:effectLst/>
                <a:uLnTx/>
                <a:uFillTx/>
                <a:latin typeface="Arial"/>
                <a:ea typeface="+mn-ea"/>
                <a:cs typeface="+mn-cs"/>
              </a:rPr>
              <a:t>C</a:t>
            </a:r>
            <a:r>
              <a:rPr kumimoji="0" lang="en-GB" sz="1500" b="0" i="0" u="none" strike="noStrike" kern="0" cap="none" spc="0" normalizeH="0" baseline="0" noProof="0" dirty="0" smtClean="0">
                <a:ln>
                  <a:noFill/>
                </a:ln>
                <a:solidFill>
                  <a:prstClr val="white"/>
                </a:solidFill>
                <a:effectLst/>
                <a:uLnTx/>
                <a:uFillTx/>
                <a:latin typeface="Arial"/>
                <a:ea typeface="+mn-ea"/>
                <a:cs typeface="+mn-cs"/>
              </a:rPr>
              <a:t>onflict Management, Problem Solving &amp; Negotiation</a:t>
            </a:r>
            <a:endParaRPr kumimoji="0" lang="en-US" sz="15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17" name="Freeform 16"/>
          <p:cNvSpPr/>
          <p:nvPr/>
        </p:nvSpPr>
        <p:spPr>
          <a:xfrm>
            <a:off x="7459911" y="1237248"/>
            <a:ext cx="1281395" cy="350949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762C7C">
              <a:lumMod val="60000"/>
              <a:lumOff val="40000"/>
            </a:srgbClr>
          </a:solidFill>
          <a:ln w="25400" cap="flat" cmpd="sng" algn="ctr">
            <a:solidFill>
              <a:sysClr val="window" lastClr="FFFFFF">
                <a:hueOff val="0"/>
                <a:satOff val="0"/>
                <a:lumOff val="0"/>
                <a:alphaOff val="0"/>
              </a:sysClr>
            </a:solidFill>
            <a:prstDash val="solid"/>
          </a:ln>
          <a:effectLst/>
        </p:spPr>
        <p:txBody>
          <a:bodyPr spcFirstLastPara="0" vert="horz" wrap="square" lIns="95250" tIns="817235" rIns="95085" bIns="817234" numCol="1" spcCol="1270" anchor="ctr" anchorCtr="0">
            <a:noAutofit/>
          </a:bodyPr>
          <a:lstStyle/>
          <a:p>
            <a:pPr marL="0" marR="0" lvl="0" indent="0" algn="ctr" defTabSz="666750" eaLnBrk="1" fontAlgn="auto" latinLnBrk="0" hangingPunct="1">
              <a:lnSpc>
                <a:spcPct val="100000"/>
              </a:lnSpc>
              <a:spcBef>
                <a:spcPct val="0"/>
              </a:spcBef>
              <a:spcAft>
                <a:spcPct val="3500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Arial"/>
                <a:ea typeface="+mn-ea"/>
                <a:cs typeface="+mn-cs"/>
              </a:rPr>
              <a:t>C</a:t>
            </a:r>
            <a:r>
              <a:rPr kumimoji="0" lang="en-US" sz="1500" b="0" i="0" u="none" strike="noStrike" kern="0" cap="none" spc="0" normalizeH="0" baseline="0" noProof="0" dirty="0" smtClean="0">
                <a:ln>
                  <a:noFill/>
                </a:ln>
                <a:solidFill>
                  <a:prstClr val="white"/>
                </a:solidFill>
                <a:effectLst/>
                <a:uLnTx/>
                <a:uFillTx/>
                <a:latin typeface="Arial"/>
                <a:ea typeface="+mn-ea"/>
                <a:cs typeface="+mn-cs"/>
              </a:rPr>
              <a:t>areer Development</a:t>
            </a:r>
            <a:endParaRPr kumimoji="0" lang="en-US" sz="1500" b="0" i="0" u="none" strike="noStrike" kern="0" cap="none" spc="0" normalizeH="0" baseline="0" noProof="0" dirty="0">
              <a:ln>
                <a:noFill/>
              </a:ln>
              <a:solidFill>
                <a:prstClr val="white"/>
              </a:solidFill>
              <a:effectLst/>
              <a:uLnTx/>
              <a:uFillTx/>
              <a:latin typeface="Arial"/>
              <a:ea typeface="+mn-ea"/>
              <a:cs typeface="+mn-cs"/>
            </a:endParaRPr>
          </a:p>
        </p:txBody>
      </p:sp>
      <p:sp>
        <p:nvSpPr>
          <p:cNvPr id="18" name="Freeform 17"/>
          <p:cNvSpPr/>
          <p:nvPr/>
        </p:nvSpPr>
        <p:spPr>
          <a:xfrm>
            <a:off x="1927111" y="1237248"/>
            <a:ext cx="1281395" cy="350949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AC2B37"/>
          </a:solidFill>
          <a:ln w="25400" cap="flat" cmpd="sng" algn="ctr">
            <a:solidFill>
              <a:sysClr val="window" lastClr="FFFFFF">
                <a:hueOff val="0"/>
                <a:satOff val="0"/>
                <a:lumOff val="0"/>
                <a:alphaOff val="0"/>
              </a:sysClr>
            </a:solidFill>
            <a:prstDash val="solid"/>
          </a:ln>
          <a:effectLst/>
        </p:spPr>
        <p:txBody>
          <a:bodyPr spcFirstLastPara="0" vert="horz" wrap="square" lIns="95250" tIns="817235" rIns="95085" bIns="817234" numCol="1" spcCol="1270" anchor="ctr" anchorCtr="0">
            <a:noAutofit/>
          </a:bodyPr>
          <a:lstStyle/>
          <a:p>
            <a:pPr marL="0" marR="0" lvl="0" indent="0" algn="ctr" defTabSz="666750" eaLnBrk="1" fontAlgn="auto" latinLnBrk="0" hangingPunct="1">
              <a:lnSpc>
                <a:spcPct val="100000"/>
              </a:lnSpc>
              <a:spcBef>
                <a:spcPct val="0"/>
              </a:spcBef>
              <a:spcAft>
                <a:spcPct val="35000"/>
              </a:spcAft>
              <a:buClrTx/>
              <a:buSzTx/>
              <a:buFontTx/>
              <a:buNone/>
              <a:tabLst/>
              <a:defRPr/>
            </a:pPr>
            <a:r>
              <a:rPr kumimoji="0" lang="en-GB" sz="1500" b="1" i="0" u="none" strike="noStrike" kern="0" cap="none" spc="0" normalizeH="0" baseline="0" noProof="0" dirty="0" smtClean="0">
                <a:ln>
                  <a:noFill/>
                </a:ln>
                <a:solidFill>
                  <a:prstClr val="white"/>
                </a:solidFill>
                <a:effectLst/>
                <a:uLnTx/>
                <a:uFillTx/>
                <a:latin typeface="Arial"/>
                <a:ea typeface="+mn-ea"/>
                <a:cs typeface="+mn-cs"/>
              </a:rPr>
              <a:t>E</a:t>
            </a:r>
            <a:r>
              <a:rPr kumimoji="0" lang="en-GB" sz="1500" b="0" i="0" u="none" strike="noStrike" kern="0" cap="none" spc="0" normalizeH="0" baseline="0" noProof="0" dirty="0" smtClean="0">
                <a:ln>
                  <a:noFill/>
                </a:ln>
                <a:solidFill>
                  <a:prstClr val="white"/>
                </a:solidFill>
                <a:effectLst/>
                <a:uLnTx/>
                <a:uFillTx/>
                <a:latin typeface="Arial"/>
                <a:ea typeface="+mn-ea"/>
                <a:cs typeface="+mn-cs"/>
              </a:rPr>
              <a:t>ffective Listening</a:t>
            </a:r>
            <a:endParaRPr kumimoji="0" lang="en-US" sz="1500" b="0" i="0" u="none" strike="noStrike" kern="0" cap="none" spc="0" normalizeH="0" baseline="0" noProof="0" dirty="0">
              <a:ln>
                <a:noFill/>
              </a:ln>
              <a:solidFill>
                <a:prstClr val="white"/>
              </a:solidFill>
              <a:effectLst/>
              <a:uLnTx/>
              <a:uFillTx/>
              <a:latin typeface="Arial"/>
              <a:ea typeface="+mn-ea"/>
              <a:cs typeface="+mn-cs"/>
            </a:endParaRPr>
          </a:p>
        </p:txBody>
      </p:sp>
      <p:sp>
        <p:nvSpPr>
          <p:cNvPr id="19" name="Freeform 18"/>
          <p:cNvSpPr/>
          <p:nvPr/>
        </p:nvSpPr>
        <p:spPr>
          <a:xfrm>
            <a:off x="3259178" y="1237248"/>
            <a:ext cx="1281395" cy="350949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098C7"/>
          </a:solidFill>
          <a:ln w="25400" cap="flat" cmpd="sng" algn="ctr">
            <a:solidFill>
              <a:sysClr val="window" lastClr="FFFFFF">
                <a:hueOff val="0"/>
                <a:satOff val="0"/>
                <a:lumOff val="0"/>
                <a:alphaOff val="0"/>
              </a:sysClr>
            </a:solidFill>
            <a:prstDash val="solid"/>
          </a:ln>
          <a:effectLst/>
        </p:spPr>
        <p:txBody>
          <a:bodyPr spcFirstLastPara="0" vert="horz" wrap="square" lIns="95250" tIns="817235" rIns="95085" bIns="817234" numCol="1" spcCol="1270" anchor="ctr" anchorCtr="0">
            <a:noAutofit/>
          </a:bodyPr>
          <a:lstStyle/>
          <a:p>
            <a:pPr marL="0" marR="0" lvl="0" indent="0" algn="ctr" defTabSz="666750" eaLnBrk="1" fontAlgn="auto" latinLnBrk="0" hangingPunct="1">
              <a:lnSpc>
                <a:spcPct val="100000"/>
              </a:lnSpc>
              <a:spcBef>
                <a:spcPct val="0"/>
              </a:spcBef>
              <a:spcAft>
                <a:spcPct val="35000"/>
              </a:spcAft>
              <a:buClrTx/>
              <a:buSzTx/>
              <a:buFontTx/>
              <a:buNone/>
              <a:tabLst/>
              <a:defRPr/>
            </a:pPr>
            <a:r>
              <a:rPr kumimoji="0" lang="en-GB" sz="1500" b="1" i="0" u="none" strike="noStrike" kern="0" cap="none" spc="0" normalizeH="0" baseline="0" noProof="0" dirty="0" smtClean="0">
                <a:ln>
                  <a:noFill/>
                </a:ln>
                <a:solidFill>
                  <a:prstClr val="white"/>
                </a:solidFill>
                <a:effectLst/>
                <a:uLnTx/>
                <a:uFillTx/>
                <a:latin typeface="Arial"/>
                <a:ea typeface="+mn-ea"/>
                <a:cs typeface="+mn-cs"/>
              </a:rPr>
              <a:t>G</a:t>
            </a:r>
            <a:r>
              <a:rPr kumimoji="0" lang="en-GB" sz="1500" b="0" i="0" u="none" strike="noStrike" kern="0" cap="none" spc="0" normalizeH="0" baseline="0" noProof="0" dirty="0" smtClean="0">
                <a:ln>
                  <a:noFill/>
                </a:ln>
                <a:solidFill>
                  <a:prstClr val="white"/>
                </a:solidFill>
                <a:effectLst/>
                <a:uLnTx/>
                <a:uFillTx/>
                <a:latin typeface="Arial"/>
                <a:ea typeface="+mn-ea"/>
                <a:cs typeface="+mn-cs"/>
              </a:rPr>
              <a:t>iving &amp; Receiving Feedback</a:t>
            </a:r>
            <a:endParaRPr kumimoji="0" lang="en-US" sz="1500" b="0" i="0" u="none" strike="noStrike" kern="0" cap="none" spc="0" normalizeH="0" baseline="0" noProof="0" dirty="0">
              <a:ln>
                <a:noFill/>
              </a:ln>
              <a:solidFill>
                <a:prstClr val="white"/>
              </a:solidFill>
              <a:effectLst/>
              <a:uLnTx/>
              <a:uFillTx/>
              <a:latin typeface="Arial"/>
              <a:ea typeface="+mn-ea"/>
              <a:cs typeface="+mn-cs"/>
            </a:endParaRPr>
          </a:p>
        </p:txBody>
      </p:sp>
      <p:pic>
        <p:nvPicPr>
          <p:cNvPr id="20" name="Picture 20" descr="people-connect_icon.png"/>
          <p:cNvPicPr>
            <a:picLocks noChangeAspect="1"/>
          </p:cNvPicPr>
          <p:nvPr/>
        </p:nvPicPr>
        <p:blipFill>
          <a:blip r:embed="rId2" cstate="email"/>
          <a:srcRect/>
          <a:stretch>
            <a:fillRect/>
          </a:stretch>
        </p:blipFill>
        <p:spPr bwMode="auto">
          <a:xfrm>
            <a:off x="8137377" y="96073"/>
            <a:ext cx="772161" cy="792928"/>
          </a:xfrm>
          <a:prstGeom prst="rect">
            <a:avLst/>
          </a:prstGeom>
          <a:noFill/>
          <a:ln w="9525">
            <a:noFill/>
            <a:miter lim="800000"/>
            <a:headEnd/>
            <a:tailEnd/>
          </a:ln>
        </p:spPr>
      </p:pic>
    </p:spTree>
    <p:extLst>
      <p:ext uri="{BB962C8B-B14F-4D97-AF65-F5344CB8AC3E}">
        <p14:creationId xmlns="" xmlns:p14="http://schemas.microsoft.com/office/powerpoint/2010/main" val="43552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a:bodyPr>
          <a:lstStyle/>
          <a:p>
            <a:pPr lvl="1"/>
            <a:r>
              <a:rPr lang="en-US" sz="2000" dirty="0" smtClean="0"/>
              <a:t>Welcome!</a:t>
            </a:r>
          </a:p>
          <a:p>
            <a:pPr lvl="1"/>
            <a:endParaRPr lang="en-US" dirty="0">
              <a:solidFill>
                <a:srgbClr val="535353"/>
              </a:solidFill>
            </a:endParaRPr>
          </a:p>
          <a:p>
            <a:pPr lvl="1"/>
            <a:r>
              <a:rPr lang="en-US" sz="2000" dirty="0" smtClean="0"/>
              <a:t>Introductions</a:t>
            </a:r>
          </a:p>
          <a:p>
            <a:pPr lvl="1"/>
            <a:r>
              <a:rPr lang="en-US" sz="2000" dirty="0" smtClean="0"/>
              <a:t>Cindy Miller</a:t>
            </a:r>
            <a:endParaRPr lang="en-US" sz="2000" dirty="0"/>
          </a:p>
          <a:p>
            <a:pPr lvl="1"/>
            <a:r>
              <a:rPr lang="en-US" sz="2000" dirty="0" smtClean="0"/>
              <a:t>Regis Chasse</a:t>
            </a:r>
            <a:endParaRPr lang="en-US" sz="2000" dirty="0"/>
          </a:p>
          <a:p>
            <a:pPr lvl="1"/>
            <a:r>
              <a:rPr lang="en-US" sz="2000" dirty="0" smtClean="0"/>
              <a:t>Mindi Forth</a:t>
            </a:r>
            <a:endParaRPr lang="en-US" sz="2000" dirty="0"/>
          </a:p>
          <a:p>
            <a:pPr lvl="1"/>
            <a:r>
              <a:rPr lang="en-US" sz="2000" dirty="0" smtClean="0"/>
              <a:t>Kristin Shackelford</a:t>
            </a:r>
            <a:endParaRPr lang="en-US" sz="2000" dirty="0"/>
          </a:p>
          <a:p>
            <a:pPr lvl="1"/>
            <a:endParaRPr lang="en-US" sz="2000" dirty="0" smtClean="0"/>
          </a:p>
          <a:p>
            <a:pPr lvl="1"/>
            <a:r>
              <a:rPr lang="en-US" sz="2000" dirty="0" smtClean="0"/>
              <a:t>“Putting the Pieces Together”</a:t>
            </a:r>
          </a:p>
          <a:p>
            <a:pPr lvl="1"/>
            <a:endParaRPr lang="en-US" sz="2000" dirty="0"/>
          </a:p>
          <a:p>
            <a:pPr lvl="1"/>
            <a:r>
              <a:rPr lang="en-US" sz="2000" dirty="0" smtClean="0"/>
              <a:t>Goals and Session Outcomes</a:t>
            </a:r>
          </a:p>
          <a:p>
            <a:pPr lvl="2"/>
            <a:r>
              <a:rPr lang="en-US" sz="1200" b="1" dirty="0" smtClean="0"/>
              <a:t>What?</a:t>
            </a:r>
          </a:p>
          <a:p>
            <a:pPr lvl="2"/>
            <a:r>
              <a:rPr lang="en-US" sz="1200" b="1" dirty="0" smtClean="0"/>
              <a:t>Why?</a:t>
            </a:r>
          </a:p>
          <a:p>
            <a:pPr lvl="2"/>
            <a:r>
              <a:rPr lang="en-US" sz="1200" b="1" dirty="0" smtClean="0"/>
              <a:t>How?</a:t>
            </a:r>
          </a:p>
          <a:p>
            <a:pPr lvl="2"/>
            <a:r>
              <a:rPr lang="en-US" sz="1200" b="1" dirty="0" smtClean="0"/>
              <a:t>Synthesize</a:t>
            </a:r>
            <a:endParaRPr lang="en-US" sz="1200" b="1" dirty="0"/>
          </a:p>
          <a:p>
            <a:endParaRPr lang="en-US" dirty="0"/>
          </a:p>
          <a:p>
            <a:pPr lvl="1"/>
            <a:endParaRPr lang="en-US" dirty="0" smtClean="0">
              <a:solidFill>
                <a:srgbClr val="535353"/>
              </a:solidFill>
            </a:endParaRPr>
          </a:p>
        </p:txBody>
      </p:sp>
      <p:sp>
        <p:nvSpPr>
          <p:cNvPr id="4" name="Slide Number Placeholder 3"/>
          <p:cNvSpPr>
            <a:spLocks noGrp="1"/>
          </p:cNvSpPr>
          <p:nvPr>
            <p:ph type="sldNum" sz="quarter" idx="4294967295"/>
          </p:nvPr>
        </p:nvSpPr>
        <p:spPr>
          <a:xfrm>
            <a:off x="8610600" y="6409944"/>
            <a:ext cx="381000" cy="273050"/>
          </a:xfrm>
          <a:prstGeom prst="rect">
            <a:avLst/>
          </a:prstGeom>
        </p:spPr>
        <p:txBody>
          <a:bodyPr/>
          <a:lstStyle/>
          <a:p>
            <a:fld id="{EEC580BD-F276-4C5D-B77A-7631844BDE28}" type="slidenum">
              <a:rPr lang="en-US" smtClean="0"/>
              <a:pPr/>
              <a:t>2</a:t>
            </a:fld>
            <a:endParaRPr lang="en-US" dirty="0"/>
          </a:p>
        </p:txBody>
      </p:sp>
    </p:spTree>
    <p:extLst>
      <p:ext uri="{BB962C8B-B14F-4D97-AF65-F5344CB8AC3E}">
        <p14:creationId xmlns="" xmlns:p14="http://schemas.microsoft.com/office/powerpoint/2010/main" val="1936404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Connect: A Closer Look</a:t>
            </a:r>
            <a:endParaRPr lang="en-US" dirty="0"/>
          </a:p>
        </p:txBody>
      </p:sp>
      <p:sp>
        <p:nvSpPr>
          <p:cNvPr id="3" name="Slide Number Placeholder 2"/>
          <p:cNvSpPr>
            <a:spLocks noGrp="1"/>
          </p:cNvSpPr>
          <p:nvPr>
            <p:ph type="sldNum" sz="quarter" idx="12"/>
          </p:nvPr>
        </p:nvSpPr>
        <p:spPr/>
        <p:txBody>
          <a:bodyPr/>
          <a:lstStyle/>
          <a:p>
            <a:fld id="{EEC580BD-F276-4C5D-B77A-7631844BDE28}" type="slidenum">
              <a:rPr lang="en-US" smtClean="0"/>
              <a:pPr/>
              <a:t>20</a:t>
            </a:fld>
            <a:endParaRPr lang="en-US" dirty="0"/>
          </a:p>
        </p:txBody>
      </p:sp>
      <p:pic>
        <p:nvPicPr>
          <p:cNvPr id="4" name="Picture 20" descr="people-connect_icon.png"/>
          <p:cNvPicPr>
            <a:picLocks noChangeAspect="1"/>
          </p:cNvPicPr>
          <p:nvPr/>
        </p:nvPicPr>
        <p:blipFill>
          <a:blip r:embed="rId3" cstate="email"/>
          <a:srcRect/>
          <a:stretch>
            <a:fillRect/>
          </a:stretch>
        </p:blipFill>
        <p:spPr bwMode="auto">
          <a:xfrm>
            <a:off x="8137377" y="96073"/>
            <a:ext cx="772161" cy="792928"/>
          </a:xfrm>
          <a:prstGeom prst="rect">
            <a:avLst/>
          </a:prstGeom>
          <a:noFill/>
          <a:ln w="9525">
            <a:noFill/>
            <a:miter lim="800000"/>
            <a:headEnd/>
            <a:tailEnd/>
          </a:ln>
        </p:spPr>
      </p:pic>
      <p:sp>
        <p:nvSpPr>
          <p:cNvPr id="5" name="Curved Left Arrow 4"/>
          <p:cNvSpPr/>
          <p:nvPr/>
        </p:nvSpPr>
        <p:spPr>
          <a:xfrm rot="7161231">
            <a:off x="1785990" y="2857064"/>
            <a:ext cx="848951" cy="1841577"/>
          </a:xfrm>
          <a:prstGeom prst="curved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fontAlgn="auto">
              <a:spcBef>
                <a:spcPts val="0"/>
              </a:spcBef>
              <a:spcAft>
                <a:spcPts val="0"/>
              </a:spcAft>
            </a:pPr>
            <a:endParaRPr lang="en-US" sz="1900" dirty="0">
              <a:solidFill>
                <a:srgbClr val="263147"/>
              </a:solidFill>
            </a:endParaRPr>
          </a:p>
        </p:txBody>
      </p:sp>
      <p:sp>
        <p:nvSpPr>
          <p:cNvPr id="6" name="Curved Down Arrow 5"/>
          <p:cNvSpPr/>
          <p:nvPr/>
        </p:nvSpPr>
        <p:spPr>
          <a:xfrm rot="386531">
            <a:off x="3290082" y="1071886"/>
            <a:ext cx="2854955" cy="848267"/>
          </a:xfrm>
          <a:prstGeom prst="curved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fontAlgn="auto">
              <a:spcBef>
                <a:spcPts val="0"/>
              </a:spcBef>
              <a:spcAft>
                <a:spcPts val="0"/>
              </a:spcAft>
            </a:pPr>
            <a:endParaRPr lang="en-US" sz="1900" dirty="0">
              <a:solidFill>
                <a:srgbClr val="263147"/>
              </a:solidFill>
            </a:endParaRPr>
          </a:p>
        </p:txBody>
      </p:sp>
      <p:pic>
        <p:nvPicPr>
          <p:cNvPr id="7" name="Picture 2" descr="http://vellgroup.com/wp-content/uploads/2010/07/adobe-connect-pro2.jpg"/>
          <p:cNvPicPr>
            <a:picLocks noChangeAspect="1" noChangeArrowheads="1"/>
          </p:cNvPicPr>
          <p:nvPr/>
        </p:nvPicPr>
        <p:blipFill>
          <a:blip r:embed="rId4" cstate="print"/>
          <a:srcRect/>
          <a:stretch>
            <a:fillRect/>
          </a:stretch>
        </p:blipFill>
        <p:spPr bwMode="auto">
          <a:xfrm>
            <a:off x="1307639" y="1452817"/>
            <a:ext cx="2181015" cy="1412935"/>
          </a:xfrm>
          <a:prstGeom prst="rect">
            <a:avLst/>
          </a:prstGeom>
          <a:noFill/>
        </p:spPr>
      </p:pic>
      <p:sp>
        <p:nvSpPr>
          <p:cNvPr id="8" name="TextBox 7"/>
          <p:cNvSpPr txBox="1"/>
          <p:nvPr/>
        </p:nvSpPr>
        <p:spPr>
          <a:xfrm>
            <a:off x="2012184" y="3043715"/>
            <a:ext cx="3082895" cy="461665"/>
          </a:xfrm>
          <a:prstGeom prst="rect">
            <a:avLst/>
          </a:prstGeom>
          <a:noFill/>
        </p:spPr>
        <p:txBody>
          <a:bodyPr wrap="none" rtlCol="0">
            <a:spAutoFit/>
          </a:bodyPr>
          <a:lstStyle/>
          <a:p>
            <a:pPr defTabSz="957756" fontAlgn="auto">
              <a:spcBef>
                <a:spcPts val="0"/>
              </a:spcBef>
              <a:spcAft>
                <a:spcPts val="0"/>
              </a:spcAft>
            </a:pPr>
            <a:r>
              <a:rPr lang="en-US" sz="1200" b="1" dirty="0" smtClean="0">
                <a:solidFill>
                  <a:srgbClr val="998C85">
                    <a:lumMod val="50000"/>
                  </a:srgbClr>
                </a:solidFill>
                <a:latin typeface="Arial"/>
                <a:ea typeface="+mn-ea"/>
              </a:rPr>
              <a:t>A virtual  session where </a:t>
            </a:r>
          </a:p>
          <a:p>
            <a:pPr defTabSz="957756" fontAlgn="auto">
              <a:spcBef>
                <a:spcPts val="0"/>
              </a:spcBef>
              <a:spcAft>
                <a:spcPts val="0"/>
              </a:spcAft>
            </a:pPr>
            <a:r>
              <a:rPr lang="en-US" sz="1200" b="1" dirty="0" smtClean="0">
                <a:solidFill>
                  <a:srgbClr val="998C85">
                    <a:lumMod val="50000"/>
                  </a:srgbClr>
                </a:solidFill>
                <a:latin typeface="Arial"/>
                <a:ea typeface="+mn-ea"/>
              </a:rPr>
              <a:t>Participants are explained the concepts</a:t>
            </a:r>
            <a:endParaRPr lang="en-US" sz="1200" b="1" dirty="0">
              <a:solidFill>
                <a:srgbClr val="998C85">
                  <a:lumMod val="50000"/>
                </a:srgbClr>
              </a:solidFill>
              <a:latin typeface="Arial"/>
              <a:ea typeface="+mn-ea"/>
            </a:endParaRPr>
          </a:p>
        </p:txBody>
      </p:sp>
      <p:pic>
        <p:nvPicPr>
          <p:cNvPr id="9" name="Picture 2" descr="http://www.theconfidencecoach.co.uk/img/team-working-together.jpg"/>
          <p:cNvPicPr>
            <a:picLocks noChangeAspect="1" noChangeArrowheads="1"/>
          </p:cNvPicPr>
          <p:nvPr/>
        </p:nvPicPr>
        <p:blipFill>
          <a:blip r:embed="rId5" cstate="print"/>
          <a:srcRect/>
          <a:stretch>
            <a:fillRect/>
          </a:stretch>
        </p:blipFill>
        <p:spPr bwMode="auto">
          <a:xfrm>
            <a:off x="1355098" y="3646588"/>
            <a:ext cx="1949962" cy="1406393"/>
          </a:xfrm>
          <a:prstGeom prst="rect">
            <a:avLst/>
          </a:prstGeom>
          <a:noFill/>
        </p:spPr>
      </p:pic>
      <p:pic>
        <p:nvPicPr>
          <p:cNvPr id="10" name="Picture 9">
            <a:hlinkClick r:id="rId6" action="ppaction://hlinkfile"/>
          </p:cNvPr>
          <p:cNvPicPr>
            <a:picLocks noChangeAspect="1" noChangeArrowheads="1"/>
          </p:cNvPicPr>
          <p:nvPr/>
        </p:nvPicPr>
        <p:blipFill>
          <a:blip r:embed="rId7" cstate="print"/>
          <a:srcRect/>
          <a:stretch>
            <a:fillRect/>
          </a:stretch>
        </p:blipFill>
        <p:spPr bwMode="auto">
          <a:xfrm>
            <a:off x="6701084" y="1341524"/>
            <a:ext cx="2077254" cy="1565742"/>
          </a:xfrm>
          <a:prstGeom prst="rect">
            <a:avLst/>
          </a:prstGeom>
          <a:noFill/>
          <a:ln w="9525" algn="ctr">
            <a:noFill/>
            <a:miter lim="800000"/>
            <a:headEnd/>
            <a:tailEnd/>
          </a:ln>
        </p:spPr>
      </p:pic>
      <p:pic>
        <p:nvPicPr>
          <p:cNvPr id="11" name="Picture 5">
            <a:hlinkClick r:id="rId8" action="ppaction://hlinkfile"/>
          </p:cNvPr>
          <p:cNvPicPr>
            <a:picLocks noChangeAspect="1" noChangeArrowheads="1"/>
          </p:cNvPicPr>
          <p:nvPr/>
        </p:nvPicPr>
        <p:blipFill>
          <a:blip r:embed="rId9" cstate="print"/>
          <a:srcRect/>
          <a:stretch>
            <a:fillRect/>
          </a:stretch>
        </p:blipFill>
        <p:spPr bwMode="auto">
          <a:xfrm>
            <a:off x="5059211" y="2274433"/>
            <a:ext cx="2101141" cy="1574397"/>
          </a:xfrm>
          <a:prstGeom prst="rect">
            <a:avLst/>
          </a:prstGeom>
          <a:noFill/>
          <a:ln w="9525" algn="ctr">
            <a:noFill/>
            <a:miter lim="800000"/>
            <a:headEnd/>
            <a:tailEnd/>
          </a:ln>
        </p:spPr>
      </p:pic>
      <p:grpSp>
        <p:nvGrpSpPr>
          <p:cNvPr id="12" name="Group 32"/>
          <p:cNvGrpSpPr>
            <a:grpSpLocks/>
          </p:cNvGrpSpPr>
          <p:nvPr/>
        </p:nvGrpSpPr>
        <p:grpSpPr bwMode="auto">
          <a:xfrm>
            <a:off x="7186708" y="2734252"/>
            <a:ext cx="1804892" cy="2491179"/>
            <a:chOff x="6096000" y="1676400"/>
            <a:chExt cx="3024318" cy="4271433"/>
          </a:xfrm>
        </p:grpSpPr>
        <p:pic>
          <p:nvPicPr>
            <p:cNvPr id="13" name="Picture 2"/>
            <p:cNvPicPr>
              <a:picLocks noChangeAspect="1" noChangeArrowheads="1"/>
            </p:cNvPicPr>
            <p:nvPr/>
          </p:nvPicPr>
          <p:blipFill>
            <a:blip r:embed="rId10" cstate="print"/>
            <a:srcRect/>
            <a:stretch>
              <a:fillRect/>
            </a:stretch>
          </p:blipFill>
          <p:spPr bwMode="auto">
            <a:xfrm>
              <a:off x="6500785" y="1676400"/>
              <a:ext cx="966918" cy="1343025"/>
            </a:xfrm>
            <a:prstGeom prst="rect">
              <a:avLst/>
            </a:prstGeom>
            <a:noFill/>
            <a:ln w="9525">
              <a:noFill/>
              <a:miter lim="800000"/>
              <a:headEnd/>
              <a:tailEnd/>
            </a:ln>
          </p:spPr>
        </p:pic>
        <p:pic>
          <p:nvPicPr>
            <p:cNvPr id="14" name="Picture 3"/>
            <p:cNvPicPr>
              <a:picLocks noChangeAspect="1" noChangeArrowheads="1"/>
            </p:cNvPicPr>
            <p:nvPr/>
          </p:nvPicPr>
          <p:blipFill>
            <a:blip r:embed="rId11" cstate="print"/>
            <a:srcRect/>
            <a:stretch>
              <a:fillRect/>
            </a:stretch>
          </p:blipFill>
          <p:spPr bwMode="auto">
            <a:xfrm>
              <a:off x="7567519" y="1676400"/>
              <a:ext cx="966918" cy="1343025"/>
            </a:xfrm>
            <a:prstGeom prst="rect">
              <a:avLst/>
            </a:prstGeom>
            <a:noFill/>
            <a:ln w="9525">
              <a:noFill/>
              <a:miter lim="800000"/>
              <a:headEnd/>
              <a:tailEnd/>
            </a:ln>
          </p:spPr>
        </p:pic>
        <p:pic>
          <p:nvPicPr>
            <p:cNvPr id="15" name="Picture 7"/>
            <p:cNvPicPr>
              <a:picLocks noChangeAspect="1" noChangeArrowheads="1"/>
            </p:cNvPicPr>
            <p:nvPr/>
          </p:nvPicPr>
          <p:blipFill>
            <a:blip r:embed="rId12" cstate="print"/>
            <a:srcRect/>
            <a:stretch>
              <a:fillRect/>
            </a:stretch>
          </p:blipFill>
          <p:spPr bwMode="auto">
            <a:xfrm>
              <a:off x="8153400" y="3124200"/>
              <a:ext cx="966918" cy="1343025"/>
            </a:xfrm>
            <a:prstGeom prst="rect">
              <a:avLst/>
            </a:prstGeom>
            <a:noFill/>
            <a:ln w="9525">
              <a:noFill/>
              <a:miter lim="800000"/>
              <a:headEnd/>
              <a:tailEnd/>
            </a:ln>
          </p:spPr>
        </p:pic>
        <p:pic>
          <p:nvPicPr>
            <p:cNvPr id="16" name="Picture 15"/>
            <p:cNvPicPr>
              <a:picLocks noChangeAspect="1" noChangeArrowheads="1"/>
            </p:cNvPicPr>
            <p:nvPr/>
          </p:nvPicPr>
          <p:blipFill>
            <a:blip r:embed="rId13" cstate="print"/>
            <a:srcRect/>
            <a:stretch>
              <a:fillRect/>
            </a:stretch>
          </p:blipFill>
          <p:spPr bwMode="auto">
            <a:xfrm>
              <a:off x="6096000" y="3200400"/>
              <a:ext cx="914400" cy="1270000"/>
            </a:xfrm>
            <a:prstGeom prst="rect">
              <a:avLst/>
            </a:prstGeom>
            <a:noFill/>
            <a:ln w="9525">
              <a:noFill/>
              <a:miter lim="800000"/>
              <a:headEnd/>
              <a:tailEnd/>
            </a:ln>
          </p:spPr>
        </p:pic>
        <p:pic>
          <p:nvPicPr>
            <p:cNvPr id="17" name="Picture 16"/>
            <p:cNvPicPr>
              <a:picLocks noChangeAspect="1" noChangeArrowheads="1"/>
            </p:cNvPicPr>
            <p:nvPr/>
          </p:nvPicPr>
          <p:blipFill>
            <a:blip r:embed="rId14" cstate="print"/>
            <a:srcRect/>
            <a:stretch>
              <a:fillRect/>
            </a:stretch>
          </p:blipFill>
          <p:spPr bwMode="auto">
            <a:xfrm>
              <a:off x="6553200" y="4572000"/>
              <a:ext cx="990600" cy="1375833"/>
            </a:xfrm>
            <a:prstGeom prst="rect">
              <a:avLst/>
            </a:prstGeom>
            <a:noFill/>
            <a:ln w="9525">
              <a:noFill/>
              <a:miter lim="800000"/>
              <a:headEnd/>
              <a:tailEnd/>
            </a:ln>
          </p:spPr>
        </p:pic>
        <p:pic>
          <p:nvPicPr>
            <p:cNvPr id="18" name="Picture 17"/>
            <p:cNvPicPr>
              <a:picLocks noChangeAspect="1" noChangeArrowheads="1"/>
            </p:cNvPicPr>
            <p:nvPr/>
          </p:nvPicPr>
          <p:blipFill>
            <a:blip r:embed="rId15" cstate="print"/>
            <a:srcRect/>
            <a:stretch>
              <a:fillRect/>
            </a:stretch>
          </p:blipFill>
          <p:spPr bwMode="auto">
            <a:xfrm>
              <a:off x="7696200" y="4572000"/>
              <a:ext cx="990600" cy="1375833"/>
            </a:xfrm>
            <a:prstGeom prst="rect">
              <a:avLst/>
            </a:prstGeom>
            <a:noFill/>
            <a:ln w="9525">
              <a:noFill/>
              <a:miter lim="800000"/>
              <a:headEnd/>
              <a:tailEnd/>
            </a:ln>
          </p:spPr>
        </p:pic>
        <p:pic>
          <p:nvPicPr>
            <p:cNvPr id="19" name="Picture 18"/>
            <p:cNvPicPr>
              <a:picLocks noChangeAspect="1" noChangeArrowheads="1"/>
            </p:cNvPicPr>
            <p:nvPr/>
          </p:nvPicPr>
          <p:blipFill>
            <a:blip r:embed="rId16" cstate="print"/>
            <a:srcRect/>
            <a:stretch>
              <a:fillRect/>
            </a:stretch>
          </p:blipFill>
          <p:spPr bwMode="auto">
            <a:xfrm>
              <a:off x="7086600" y="3152775"/>
              <a:ext cx="966978" cy="1343025"/>
            </a:xfrm>
            <a:prstGeom prst="rect">
              <a:avLst/>
            </a:prstGeom>
            <a:noFill/>
            <a:ln w="9525">
              <a:noFill/>
              <a:miter lim="800000"/>
              <a:headEnd/>
              <a:tailEnd/>
            </a:ln>
          </p:spPr>
        </p:pic>
      </p:grpSp>
      <p:grpSp>
        <p:nvGrpSpPr>
          <p:cNvPr id="20" name="Group 21"/>
          <p:cNvGrpSpPr/>
          <p:nvPr/>
        </p:nvGrpSpPr>
        <p:grpSpPr>
          <a:xfrm>
            <a:off x="7152543" y="5358810"/>
            <a:ext cx="1403568" cy="744538"/>
            <a:chOff x="4480928" y="1070812"/>
            <a:chExt cx="1520532" cy="744538"/>
          </a:xfrm>
        </p:grpSpPr>
        <p:pic>
          <p:nvPicPr>
            <p:cNvPr id="21" name="Picture 61" descr="Work Teams and the Wizard of Oz"/>
            <p:cNvPicPr>
              <a:picLocks noChangeAspect="1" noChangeArrowheads="1"/>
            </p:cNvPicPr>
            <p:nvPr/>
          </p:nvPicPr>
          <p:blipFill>
            <a:blip r:embed="rId17" cstate="print"/>
            <a:srcRect/>
            <a:stretch>
              <a:fillRect/>
            </a:stretch>
          </p:blipFill>
          <p:spPr bwMode="auto">
            <a:xfrm>
              <a:off x="5218723" y="1075575"/>
              <a:ext cx="782737" cy="717550"/>
            </a:xfrm>
            <a:prstGeom prst="rect">
              <a:avLst/>
            </a:prstGeom>
            <a:noFill/>
            <a:ln w="9525">
              <a:noFill/>
              <a:miter lim="800000"/>
              <a:headEnd/>
              <a:tailEnd/>
            </a:ln>
          </p:spPr>
        </p:pic>
        <p:pic>
          <p:nvPicPr>
            <p:cNvPr id="22" name="Picture 62" descr="CEO Exchange QuickTalks:  Cathleen Black:  Cutting Your Losses"/>
            <p:cNvPicPr>
              <a:picLocks noChangeAspect="1" noChangeArrowheads="1"/>
            </p:cNvPicPr>
            <p:nvPr/>
          </p:nvPicPr>
          <p:blipFill>
            <a:blip r:embed="rId18" cstate="print"/>
            <a:srcRect/>
            <a:stretch>
              <a:fillRect/>
            </a:stretch>
          </p:blipFill>
          <p:spPr bwMode="auto">
            <a:xfrm>
              <a:off x="4480928" y="1070812"/>
              <a:ext cx="812698" cy="744538"/>
            </a:xfrm>
            <a:prstGeom prst="rect">
              <a:avLst/>
            </a:prstGeom>
            <a:noFill/>
            <a:ln w="9525">
              <a:noFill/>
              <a:miter lim="800000"/>
              <a:headEnd/>
              <a:tailEnd/>
            </a:ln>
          </p:spPr>
        </p:pic>
      </p:grpSp>
      <p:sp>
        <p:nvSpPr>
          <p:cNvPr id="23" name="TextBox 22"/>
          <p:cNvSpPr txBox="1"/>
          <p:nvPr/>
        </p:nvSpPr>
        <p:spPr>
          <a:xfrm>
            <a:off x="3558157" y="1315517"/>
            <a:ext cx="2012543" cy="1015663"/>
          </a:xfrm>
          <a:prstGeom prst="rect">
            <a:avLst/>
          </a:prstGeom>
          <a:noFill/>
        </p:spPr>
        <p:txBody>
          <a:bodyPr wrap="square" rtlCol="0">
            <a:spAutoFit/>
          </a:bodyPr>
          <a:lstStyle/>
          <a:p>
            <a:pPr algn="ctr" defTabSz="957756" fontAlgn="auto">
              <a:spcBef>
                <a:spcPts val="0"/>
              </a:spcBef>
              <a:spcAft>
                <a:spcPts val="0"/>
              </a:spcAft>
            </a:pPr>
            <a:r>
              <a:rPr lang="en-US" sz="1200" b="1" dirty="0" smtClean="0">
                <a:solidFill>
                  <a:srgbClr val="998C85">
                    <a:lumMod val="50000"/>
                  </a:srgbClr>
                </a:solidFill>
                <a:latin typeface="Arial"/>
                <a:ea typeface="+mn-ea"/>
              </a:rPr>
              <a:t>At the end of </a:t>
            </a:r>
          </a:p>
          <a:p>
            <a:pPr algn="ctr" defTabSz="957756" fontAlgn="auto">
              <a:spcBef>
                <a:spcPts val="0"/>
              </a:spcBef>
              <a:spcAft>
                <a:spcPts val="0"/>
              </a:spcAft>
            </a:pPr>
            <a:r>
              <a:rPr lang="en-US" sz="1200" b="1" dirty="0" smtClean="0">
                <a:solidFill>
                  <a:srgbClr val="998C85">
                    <a:lumMod val="50000"/>
                  </a:srgbClr>
                </a:solidFill>
                <a:latin typeface="Arial"/>
                <a:ea typeface="+mn-ea"/>
              </a:rPr>
              <a:t>the session, participants are given one hour of self-paced learning from My Learning resources </a:t>
            </a:r>
            <a:endParaRPr lang="en-US" sz="1200" b="1" dirty="0">
              <a:solidFill>
                <a:srgbClr val="998C85">
                  <a:lumMod val="50000"/>
                </a:srgbClr>
              </a:solidFill>
              <a:latin typeface="Arial"/>
              <a:ea typeface="+mn-ea"/>
            </a:endParaRPr>
          </a:p>
        </p:txBody>
      </p:sp>
      <p:sp>
        <p:nvSpPr>
          <p:cNvPr id="24" name="TextBox 23"/>
          <p:cNvSpPr txBox="1"/>
          <p:nvPr/>
        </p:nvSpPr>
        <p:spPr>
          <a:xfrm>
            <a:off x="1273867" y="5030799"/>
            <a:ext cx="2197784" cy="646331"/>
          </a:xfrm>
          <a:prstGeom prst="rect">
            <a:avLst/>
          </a:prstGeom>
          <a:noFill/>
        </p:spPr>
        <p:txBody>
          <a:bodyPr wrap="square" rtlCol="0">
            <a:spAutoFit/>
          </a:bodyPr>
          <a:lstStyle/>
          <a:p>
            <a:pPr defTabSz="957756" fontAlgn="auto">
              <a:spcBef>
                <a:spcPts val="0"/>
              </a:spcBef>
              <a:spcAft>
                <a:spcPts val="0"/>
              </a:spcAft>
            </a:pPr>
            <a:r>
              <a:rPr lang="en-US" sz="1200" b="1" dirty="0" smtClean="0">
                <a:solidFill>
                  <a:srgbClr val="998C85">
                    <a:lumMod val="50000"/>
                  </a:srgbClr>
                </a:solidFill>
                <a:latin typeface="Arial"/>
                <a:ea typeface="+mn-ea"/>
              </a:rPr>
              <a:t>On-the-job assignments are given at the end of each topic</a:t>
            </a:r>
            <a:endParaRPr lang="en-US" sz="1200" b="1" dirty="0">
              <a:solidFill>
                <a:srgbClr val="998C85">
                  <a:lumMod val="50000"/>
                </a:srgbClr>
              </a:solidFill>
              <a:latin typeface="Arial"/>
              <a:ea typeface="+mn-ea"/>
            </a:endParaRPr>
          </a:p>
        </p:txBody>
      </p:sp>
      <p:sp>
        <p:nvSpPr>
          <p:cNvPr id="25" name="Curved Left Arrow 24"/>
          <p:cNvSpPr/>
          <p:nvPr/>
        </p:nvSpPr>
        <p:spPr>
          <a:xfrm rot="5400000">
            <a:off x="3735331" y="4243840"/>
            <a:ext cx="673768" cy="3108027"/>
          </a:xfrm>
          <a:prstGeom prst="curvedLeftArrow">
            <a:avLst>
              <a:gd name="adj1" fmla="val 50000"/>
              <a:gd name="adj2" fmla="val 91402"/>
              <a:gd name="adj3" fmla="val 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1900" dirty="0">
              <a:solidFill>
                <a:srgbClr val="263147"/>
              </a:solidFill>
            </a:endParaRPr>
          </a:p>
        </p:txBody>
      </p:sp>
      <p:grpSp>
        <p:nvGrpSpPr>
          <p:cNvPr id="26" name="Group 13"/>
          <p:cNvGrpSpPr>
            <a:grpSpLocks/>
          </p:cNvGrpSpPr>
          <p:nvPr/>
        </p:nvGrpSpPr>
        <p:grpSpPr bwMode="auto">
          <a:xfrm>
            <a:off x="5278316" y="3615707"/>
            <a:ext cx="1737946" cy="2562225"/>
            <a:chOff x="5257800" y="3581400"/>
            <a:chExt cx="1426180" cy="2002692"/>
          </a:xfrm>
        </p:grpSpPr>
        <p:pic>
          <p:nvPicPr>
            <p:cNvPr id="27" name="Picture 10"/>
            <p:cNvPicPr>
              <a:picLocks noChangeAspect="1" noChangeArrowheads="1"/>
            </p:cNvPicPr>
            <p:nvPr/>
          </p:nvPicPr>
          <p:blipFill>
            <a:blip r:embed="rId19" cstate="print"/>
            <a:srcRect/>
            <a:stretch>
              <a:fillRect/>
            </a:stretch>
          </p:blipFill>
          <p:spPr bwMode="auto">
            <a:xfrm>
              <a:off x="5410519" y="3581400"/>
              <a:ext cx="1273461" cy="1371112"/>
            </a:xfrm>
            <a:prstGeom prst="rect">
              <a:avLst/>
            </a:prstGeom>
            <a:ln w="38100" cap="sq" cmpd="thickThin">
              <a:solidFill>
                <a:schemeClr val="accent4">
                  <a:lumMod val="20000"/>
                  <a:lumOff val="80000"/>
                </a:schemeClr>
              </a:solidFill>
              <a:prstDash val="solid"/>
              <a:miter lim="800000"/>
            </a:ln>
            <a:effectLst>
              <a:outerShdw blurRad="25400" dist="38100" dir="2700000" sx="102000" sy="102000" algn="tl" rotWithShape="0">
                <a:schemeClr val="tx1">
                  <a:alpha val="76000"/>
                </a:schemeClr>
              </a:outerShdw>
            </a:effectLst>
          </p:spPr>
        </p:pic>
        <p:pic>
          <p:nvPicPr>
            <p:cNvPr id="28" name="Picture 6"/>
            <p:cNvPicPr>
              <a:picLocks noChangeAspect="1" noChangeArrowheads="1"/>
            </p:cNvPicPr>
            <p:nvPr/>
          </p:nvPicPr>
          <p:blipFill>
            <a:blip r:embed="rId20" cstate="print"/>
            <a:srcRect/>
            <a:stretch>
              <a:fillRect/>
            </a:stretch>
          </p:blipFill>
          <p:spPr bwMode="auto">
            <a:xfrm>
              <a:off x="5487480" y="3962333"/>
              <a:ext cx="913910" cy="1218490"/>
            </a:xfrm>
            <a:prstGeom prst="rect">
              <a:avLst/>
            </a:prstGeom>
            <a:noFill/>
            <a:ln w="9525">
              <a:solidFill>
                <a:srgbClr val="003366"/>
              </a:solidFill>
              <a:miter lim="800000"/>
              <a:headEnd/>
              <a:tailEnd/>
            </a:ln>
            <a:effectLst>
              <a:outerShdw blurRad="50800" dist="38100" dir="2700000" algn="tl" rotWithShape="0">
                <a:prstClr val="black">
                  <a:alpha val="77000"/>
                </a:prstClr>
              </a:outerShdw>
            </a:effectLst>
          </p:spPr>
        </p:pic>
        <p:pic>
          <p:nvPicPr>
            <p:cNvPr id="29" name="Picture 28"/>
            <p:cNvPicPr>
              <a:picLocks noChangeAspect="1" noChangeArrowheads="1"/>
            </p:cNvPicPr>
            <p:nvPr/>
          </p:nvPicPr>
          <p:blipFill>
            <a:blip r:embed="rId21" cstate="print"/>
            <a:srcRect/>
            <a:stretch>
              <a:fillRect/>
            </a:stretch>
          </p:blipFill>
          <p:spPr bwMode="auto">
            <a:xfrm>
              <a:off x="5257800" y="4404067"/>
              <a:ext cx="539928" cy="761867"/>
            </a:xfrm>
            <a:prstGeom prst="rect">
              <a:avLst/>
            </a:prstGeom>
            <a:noFill/>
            <a:ln w="9525">
              <a:solidFill>
                <a:srgbClr val="4D4D4D"/>
              </a:solidFill>
              <a:miter lim="800000"/>
              <a:headEnd/>
              <a:tailEnd/>
            </a:ln>
            <a:effectLst>
              <a:outerShdw dist="63500" dir="3187806" algn="ctr" rotWithShape="0">
                <a:srgbClr val="4D4D4D"/>
              </a:outerShdw>
            </a:effectLst>
          </p:spPr>
        </p:pic>
        <p:pic>
          <p:nvPicPr>
            <p:cNvPr id="30" name="Picture 18" descr="test.gif"/>
            <p:cNvPicPr>
              <a:picLocks noChangeAspect="1"/>
            </p:cNvPicPr>
            <p:nvPr/>
          </p:nvPicPr>
          <p:blipFill>
            <a:blip r:embed="rId22" cstate="print"/>
            <a:srcRect/>
            <a:stretch>
              <a:fillRect/>
            </a:stretch>
          </p:blipFill>
          <p:spPr bwMode="auto">
            <a:xfrm>
              <a:off x="5715000" y="4648200"/>
              <a:ext cx="493241" cy="935892"/>
            </a:xfrm>
            <a:prstGeom prst="rect">
              <a:avLst/>
            </a:prstGeom>
            <a:noFill/>
            <a:ln w="9525">
              <a:noFill/>
              <a:miter lim="800000"/>
              <a:headEnd/>
              <a:tailEnd/>
            </a:ln>
          </p:spPr>
        </p:pic>
      </p:grpSp>
      <p:sp>
        <p:nvSpPr>
          <p:cNvPr id="31" name="TextBox 30"/>
          <p:cNvSpPr txBox="1"/>
          <p:nvPr/>
        </p:nvSpPr>
        <p:spPr>
          <a:xfrm>
            <a:off x="294260" y="1652221"/>
            <a:ext cx="896862" cy="1200329"/>
          </a:xfrm>
          <a:prstGeom prst="rect">
            <a:avLst/>
          </a:prstGeom>
          <a:noFill/>
        </p:spPr>
        <p:txBody>
          <a:bodyPr wrap="square" rtlCol="0">
            <a:spAutoFit/>
          </a:bodyPr>
          <a:lstStyle/>
          <a:p>
            <a:pPr defTabSz="957756" fontAlgn="auto">
              <a:spcBef>
                <a:spcPts val="0"/>
              </a:spcBef>
              <a:spcAft>
                <a:spcPts val="0"/>
              </a:spcAft>
            </a:pPr>
            <a:r>
              <a:rPr lang="en-US" sz="1200" b="1" dirty="0" smtClean="0">
                <a:solidFill>
                  <a:srgbClr val="998C85">
                    <a:lumMod val="50000"/>
                  </a:srgbClr>
                </a:solidFill>
                <a:latin typeface="Arial"/>
                <a:ea typeface="+mn-ea"/>
              </a:rPr>
              <a:t>Each topic starts with a virtual session</a:t>
            </a:r>
          </a:p>
        </p:txBody>
      </p:sp>
    </p:spTree>
    <p:extLst>
      <p:ext uri="{BB962C8B-B14F-4D97-AF65-F5344CB8AC3E}">
        <p14:creationId xmlns="" xmlns:p14="http://schemas.microsoft.com/office/powerpoint/2010/main" val="3931569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Connect: Learning Just a Click Away</a:t>
            </a:r>
            <a:endParaRPr lang="en-US" dirty="0"/>
          </a:p>
        </p:txBody>
      </p:sp>
      <p:sp>
        <p:nvSpPr>
          <p:cNvPr id="3" name="Slide Number Placeholder 2"/>
          <p:cNvSpPr>
            <a:spLocks noGrp="1"/>
          </p:cNvSpPr>
          <p:nvPr>
            <p:ph type="sldNum" sz="quarter" idx="12"/>
          </p:nvPr>
        </p:nvSpPr>
        <p:spPr/>
        <p:txBody>
          <a:bodyPr/>
          <a:lstStyle/>
          <a:p>
            <a:fld id="{EEC580BD-F276-4C5D-B77A-7631844BDE28}" type="slidenum">
              <a:rPr lang="en-US" smtClean="0"/>
              <a:pPr/>
              <a:t>21</a:t>
            </a:fld>
            <a:endParaRPr lang="en-US" dirty="0"/>
          </a:p>
        </p:txBody>
      </p:sp>
      <p:pic>
        <p:nvPicPr>
          <p:cNvPr id="123909" name="Picture 5"/>
          <p:cNvPicPr>
            <a:picLocks noChangeAspect="1" noChangeArrowheads="1"/>
          </p:cNvPicPr>
          <p:nvPr/>
        </p:nvPicPr>
        <p:blipFill>
          <a:blip r:embed="rId3" cstate="print"/>
          <a:srcRect/>
          <a:stretch>
            <a:fillRect/>
          </a:stretch>
        </p:blipFill>
        <p:spPr bwMode="auto">
          <a:xfrm>
            <a:off x="276225" y="762000"/>
            <a:ext cx="4857750" cy="5334000"/>
          </a:xfrm>
          <a:prstGeom prst="rect">
            <a:avLst/>
          </a:prstGeom>
          <a:noFill/>
          <a:ln w="9525">
            <a:solidFill>
              <a:schemeClr val="bg2"/>
            </a:solidFill>
            <a:miter lim="800000"/>
            <a:headEnd/>
            <a:tailEnd/>
          </a:ln>
          <a:effectLst>
            <a:outerShdw blurRad="149987" dist="250190" dir="8460000" algn="tr" rotWithShape="0">
              <a:prstClr val="black">
                <a:alpha val="28000"/>
              </a:prstClr>
            </a:outerShdw>
          </a:effectLst>
        </p:spPr>
      </p:pic>
      <p:pic>
        <p:nvPicPr>
          <p:cNvPr id="13" name="Picture 6"/>
          <p:cNvPicPr>
            <a:picLocks noChangeAspect="1" noChangeArrowheads="1"/>
          </p:cNvPicPr>
          <p:nvPr/>
        </p:nvPicPr>
        <p:blipFill>
          <a:blip r:embed="rId4" cstate="print"/>
          <a:srcRect/>
          <a:stretch>
            <a:fillRect/>
          </a:stretch>
        </p:blipFill>
        <p:spPr bwMode="auto">
          <a:xfrm>
            <a:off x="4857750" y="1247775"/>
            <a:ext cx="3829050" cy="2781300"/>
          </a:xfrm>
          <a:prstGeom prst="rect">
            <a:avLst/>
          </a:prstGeom>
          <a:noFill/>
          <a:ln w="9525">
            <a:solidFill>
              <a:schemeClr val="bg2"/>
            </a:solidFill>
            <a:miter lim="800000"/>
            <a:headEnd/>
            <a:tailEnd/>
          </a:ln>
          <a:effectLst>
            <a:outerShdw blurRad="149987" dist="250190" dir="8460000" algn="tr" rotWithShape="0">
              <a:prstClr val="black">
                <a:alpha val="28000"/>
              </a:prstClr>
            </a:outerShdw>
          </a:effectLst>
        </p:spPr>
      </p:pic>
      <p:pic>
        <p:nvPicPr>
          <p:cNvPr id="14" name="Picture 2"/>
          <p:cNvPicPr>
            <a:picLocks noChangeAspect="1" noChangeArrowheads="1"/>
          </p:cNvPicPr>
          <p:nvPr/>
        </p:nvPicPr>
        <p:blipFill>
          <a:blip r:embed="rId5" cstate="print"/>
          <a:srcRect/>
          <a:stretch>
            <a:fillRect/>
          </a:stretch>
        </p:blipFill>
        <p:spPr bwMode="auto">
          <a:xfrm>
            <a:off x="5180206" y="3657600"/>
            <a:ext cx="3658994" cy="2286000"/>
          </a:xfrm>
          <a:prstGeom prst="rect">
            <a:avLst/>
          </a:prstGeom>
          <a:noFill/>
          <a:ln w="9525">
            <a:solidFill>
              <a:schemeClr val="bg2"/>
            </a:solidFill>
            <a:miter lim="800000"/>
            <a:headEnd/>
            <a:tailEnd/>
          </a:ln>
          <a:effectLst>
            <a:outerShdw blurRad="149987" dist="250190" dir="8460000" algn="tr" rotWithShape="0">
              <a:prstClr val="black">
                <a:alpha val="28000"/>
              </a:prstClr>
            </a:outerShdw>
          </a:effectLst>
        </p:spPr>
      </p:pic>
    </p:spTree>
    <p:extLst>
      <p:ext uri="{BB962C8B-B14F-4D97-AF65-F5344CB8AC3E}">
        <p14:creationId xmlns="" xmlns:p14="http://schemas.microsoft.com/office/powerpoint/2010/main" val="416210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590799" y="2036496"/>
            <a:ext cx="3993972" cy="3538570"/>
          </a:xfrm>
          <a:prstGeom prst="roundRect">
            <a:avLst/>
          </a:prstGeom>
          <a:solidFill>
            <a:srgbClr val="FFFF00">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Autofit/>
          </a:bodyPr>
          <a:lstStyle/>
          <a:p>
            <a:r>
              <a:rPr lang="en-US" sz="2000" dirty="0" smtClean="0"/>
              <a:t>An FVLJ is a combination of virtual learning interventions that addresses the learning objectives of a learner between two points.</a:t>
            </a:r>
            <a:endParaRPr lang="en-US" sz="2000" dirty="0"/>
          </a:p>
        </p:txBody>
      </p:sp>
      <p:sp>
        <p:nvSpPr>
          <p:cNvPr id="3" name="Slide Number Placeholder 2"/>
          <p:cNvSpPr>
            <a:spLocks noGrp="1"/>
          </p:cNvSpPr>
          <p:nvPr>
            <p:ph type="sldNum" sz="quarter" idx="12"/>
          </p:nvPr>
        </p:nvSpPr>
        <p:spPr/>
        <p:txBody>
          <a:bodyPr/>
          <a:lstStyle/>
          <a:p>
            <a:fld id="{EEC580BD-F276-4C5D-B77A-7631844BDE28}" type="slidenum">
              <a:rPr lang="en-US" smtClean="0"/>
              <a:pPr/>
              <a:t>22</a:t>
            </a:fld>
            <a:endParaRPr lang="en-US" dirty="0"/>
          </a:p>
        </p:txBody>
      </p:sp>
      <p:sp>
        <p:nvSpPr>
          <p:cNvPr id="4" name="Pentagon 3"/>
          <p:cNvSpPr/>
          <p:nvPr/>
        </p:nvSpPr>
        <p:spPr>
          <a:xfrm>
            <a:off x="276225" y="1384066"/>
            <a:ext cx="2314574" cy="457200"/>
          </a:xfrm>
          <a:prstGeom prst="homePlat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Pre-Assessment</a:t>
            </a:r>
            <a:endParaRPr lang="en-US" sz="1200" b="1" dirty="0">
              <a:solidFill>
                <a:schemeClr val="tx1"/>
              </a:solidFill>
            </a:endParaRPr>
          </a:p>
        </p:txBody>
      </p:sp>
      <p:sp>
        <p:nvSpPr>
          <p:cNvPr id="9" name="Pentagon 8"/>
          <p:cNvSpPr/>
          <p:nvPr/>
        </p:nvSpPr>
        <p:spPr>
          <a:xfrm>
            <a:off x="6584771" y="1381841"/>
            <a:ext cx="2314574" cy="457200"/>
          </a:xfrm>
          <a:prstGeom prst="homePlat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Post-Assessment</a:t>
            </a:r>
            <a:endParaRPr lang="en-US" sz="1200" b="1" dirty="0">
              <a:solidFill>
                <a:schemeClr val="tx1"/>
              </a:solidFill>
            </a:endParaRPr>
          </a:p>
        </p:txBody>
      </p:sp>
      <p:sp>
        <p:nvSpPr>
          <p:cNvPr id="10" name="Pentagon 9"/>
          <p:cNvSpPr/>
          <p:nvPr/>
        </p:nvSpPr>
        <p:spPr>
          <a:xfrm>
            <a:off x="2590799" y="1381841"/>
            <a:ext cx="3993972" cy="457200"/>
          </a:xfrm>
          <a:prstGeom prst="homePlat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Learning Interventions</a:t>
            </a:r>
            <a:br>
              <a:rPr lang="en-US" sz="1200" b="1" dirty="0" smtClean="0">
                <a:solidFill>
                  <a:schemeClr val="tx1"/>
                </a:solidFill>
              </a:rPr>
            </a:br>
            <a:r>
              <a:rPr lang="en-US" sz="800" b="1" i="1" dirty="0" smtClean="0">
                <a:solidFill>
                  <a:schemeClr val="tx1"/>
                </a:solidFill>
              </a:rPr>
              <a:t>(spanning weeks or months)</a:t>
            </a:r>
            <a:endParaRPr lang="en-US" sz="800" b="1" i="1" dirty="0">
              <a:solidFill>
                <a:schemeClr val="tx1"/>
              </a:solidFill>
            </a:endParaRPr>
          </a:p>
        </p:txBody>
      </p:sp>
      <p:sp>
        <p:nvSpPr>
          <p:cNvPr id="5" name="Curved Left Arrow 4"/>
          <p:cNvSpPr/>
          <p:nvPr/>
        </p:nvSpPr>
        <p:spPr>
          <a:xfrm>
            <a:off x="5448300" y="1198296"/>
            <a:ext cx="533400" cy="838200"/>
          </a:xfrm>
          <a:prstGeom prst="curvedLef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urved Left Arrow 7"/>
          <p:cNvSpPr/>
          <p:nvPr/>
        </p:nvSpPr>
        <p:spPr>
          <a:xfrm rot="10800000">
            <a:off x="3048000" y="1154976"/>
            <a:ext cx="533400" cy="838200"/>
          </a:xfrm>
          <a:prstGeom prst="curvedLef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2895600" y="2374666"/>
            <a:ext cx="3390901" cy="914400"/>
          </a:xfrm>
          <a:prstGeom prst="rect">
            <a:avLst/>
          </a:prstGeom>
          <a:solidFill>
            <a:srgbClr val="DEF1F7"/>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1" y="2550402"/>
            <a:ext cx="3048000" cy="738664"/>
          </a:xfrm>
          <a:prstGeom prst="rect">
            <a:avLst/>
          </a:prstGeom>
          <a:noFill/>
        </p:spPr>
        <p:txBody>
          <a:bodyPr wrap="square" rtlCol="0">
            <a:spAutoFit/>
          </a:bodyPr>
          <a:lstStyle/>
          <a:p>
            <a:pPr marL="171450" indent="-171450">
              <a:buFont typeface="Arial"/>
              <a:buChar char="•"/>
            </a:pPr>
            <a:r>
              <a:rPr lang="en-US" sz="1050" dirty="0" smtClean="0"/>
              <a:t>Kick-off</a:t>
            </a:r>
          </a:p>
          <a:p>
            <a:pPr marL="171450" indent="-171450">
              <a:buFont typeface="Arial"/>
              <a:buChar char="•"/>
            </a:pPr>
            <a:r>
              <a:rPr lang="en-US" sz="1050" dirty="0" smtClean="0"/>
              <a:t>Virtual Sessions</a:t>
            </a:r>
          </a:p>
          <a:p>
            <a:pPr marL="171450" indent="-171450">
              <a:buFont typeface="Arial"/>
              <a:buChar char="•"/>
            </a:pPr>
            <a:r>
              <a:rPr lang="en-US" sz="1050" dirty="0" smtClean="0"/>
              <a:t>Virtual Teamwork (Group Assignments)</a:t>
            </a:r>
          </a:p>
          <a:p>
            <a:pPr marL="171450" indent="-171450">
              <a:buFont typeface="Arial"/>
              <a:buChar char="•"/>
            </a:pPr>
            <a:r>
              <a:rPr lang="en-US" sz="1050" dirty="0" smtClean="0"/>
              <a:t>Closing Sessions</a:t>
            </a:r>
            <a:endParaRPr lang="en-US" sz="1050" dirty="0"/>
          </a:p>
        </p:txBody>
      </p:sp>
      <p:sp>
        <p:nvSpPr>
          <p:cNvPr id="11" name="Rectangle 10"/>
          <p:cNvSpPr/>
          <p:nvPr/>
        </p:nvSpPr>
        <p:spPr>
          <a:xfrm>
            <a:off x="3067707" y="2273535"/>
            <a:ext cx="2190094" cy="253531"/>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Group (Required)</a:t>
            </a:r>
            <a:endParaRPr lang="en-US" sz="1100" dirty="0"/>
          </a:p>
        </p:txBody>
      </p:sp>
      <p:sp>
        <p:nvSpPr>
          <p:cNvPr id="13" name="Rectangle 12"/>
          <p:cNvSpPr/>
          <p:nvPr/>
        </p:nvSpPr>
        <p:spPr>
          <a:xfrm>
            <a:off x="2895601" y="3441914"/>
            <a:ext cx="3390900" cy="685352"/>
          </a:xfrm>
          <a:prstGeom prst="rect">
            <a:avLst/>
          </a:prstGeom>
          <a:solidFill>
            <a:srgbClr val="DEF1F7"/>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3048002" y="3617650"/>
            <a:ext cx="3048000" cy="415498"/>
          </a:xfrm>
          <a:prstGeom prst="rect">
            <a:avLst/>
          </a:prstGeom>
          <a:noFill/>
        </p:spPr>
        <p:txBody>
          <a:bodyPr wrap="square" rtlCol="0">
            <a:spAutoFit/>
          </a:bodyPr>
          <a:lstStyle/>
          <a:p>
            <a:pPr marL="171450" indent="-171450">
              <a:buFont typeface="Arial"/>
              <a:buChar char="•"/>
            </a:pPr>
            <a:r>
              <a:rPr lang="en-US" sz="1050" dirty="0" smtClean="0"/>
              <a:t>ELearning</a:t>
            </a:r>
          </a:p>
          <a:p>
            <a:pPr marL="171450" indent="-171450">
              <a:buFont typeface="Arial"/>
              <a:buChar char="•"/>
            </a:pPr>
            <a:r>
              <a:rPr lang="en-US" sz="1050" dirty="0" smtClean="0"/>
              <a:t>Individual Assignments</a:t>
            </a:r>
            <a:endParaRPr lang="en-US" sz="1050" dirty="0"/>
          </a:p>
        </p:txBody>
      </p:sp>
      <p:sp>
        <p:nvSpPr>
          <p:cNvPr id="17" name="Rectangle 16"/>
          <p:cNvSpPr/>
          <p:nvPr/>
        </p:nvSpPr>
        <p:spPr>
          <a:xfrm>
            <a:off x="3067707" y="3364119"/>
            <a:ext cx="2190094" cy="253531"/>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Individual (Required)</a:t>
            </a:r>
            <a:endParaRPr lang="en-US" sz="1100" dirty="0"/>
          </a:p>
        </p:txBody>
      </p:sp>
      <p:sp>
        <p:nvSpPr>
          <p:cNvPr id="18" name="Rectangle 17"/>
          <p:cNvSpPr/>
          <p:nvPr/>
        </p:nvSpPr>
        <p:spPr>
          <a:xfrm>
            <a:off x="2895601" y="4304597"/>
            <a:ext cx="3390900" cy="813269"/>
          </a:xfrm>
          <a:prstGeom prst="rect">
            <a:avLst/>
          </a:prstGeom>
          <a:solidFill>
            <a:srgbClr val="DEF1F7"/>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3048002" y="4480333"/>
            <a:ext cx="3048000" cy="577081"/>
          </a:xfrm>
          <a:prstGeom prst="rect">
            <a:avLst/>
          </a:prstGeom>
          <a:noFill/>
        </p:spPr>
        <p:txBody>
          <a:bodyPr wrap="square" rtlCol="0">
            <a:spAutoFit/>
          </a:bodyPr>
          <a:lstStyle/>
          <a:p>
            <a:pPr marL="171450" indent="-171450">
              <a:buFont typeface="Arial"/>
              <a:buChar char="•"/>
            </a:pPr>
            <a:r>
              <a:rPr lang="en-US" sz="1050" dirty="0" smtClean="0"/>
              <a:t>OJT</a:t>
            </a:r>
          </a:p>
          <a:p>
            <a:pPr marL="171450" indent="-171450">
              <a:buFont typeface="Arial"/>
              <a:buChar char="•"/>
            </a:pPr>
            <a:r>
              <a:rPr lang="en-US" sz="1050" dirty="0" smtClean="0"/>
              <a:t>Virtual Coaching</a:t>
            </a:r>
          </a:p>
          <a:p>
            <a:pPr marL="171450" indent="-171450">
              <a:buFont typeface="Arial"/>
              <a:buChar char="•"/>
            </a:pPr>
            <a:r>
              <a:rPr lang="en-US" sz="1050" dirty="0" smtClean="0"/>
              <a:t>Self-study</a:t>
            </a:r>
            <a:endParaRPr lang="en-US" sz="1050" dirty="0"/>
          </a:p>
        </p:txBody>
      </p:sp>
      <p:sp>
        <p:nvSpPr>
          <p:cNvPr id="20" name="Rectangle 19"/>
          <p:cNvSpPr/>
          <p:nvPr/>
        </p:nvSpPr>
        <p:spPr>
          <a:xfrm>
            <a:off x="3067708" y="4203466"/>
            <a:ext cx="2190093" cy="253531"/>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Individual (Recommended)</a:t>
            </a:r>
            <a:endParaRPr lang="en-US" sz="1100" dirty="0"/>
          </a:p>
        </p:txBody>
      </p:sp>
      <p:sp>
        <p:nvSpPr>
          <p:cNvPr id="21" name="Rounded Rectangle 20"/>
          <p:cNvSpPr/>
          <p:nvPr/>
        </p:nvSpPr>
        <p:spPr>
          <a:xfrm>
            <a:off x="137196" y="3617650"/>
            <a:ext cx="990600" cy="357216"/>
          </a:xfrm>
          <a:prstGeom prst="round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Participant</a:t>
            </a:r>
            <a:r>
              <a:rPr lang="en-US" sz="1000" dirty="0" smtClean="0"/>
              <a:t/>
            </a:r>
            <a:br>
              <a:rPr lang="en-US" sz="1000" dirty="0" smtClean="0"/>
            </a:br>
            <a:r>
              <a:rPr lang="en-US" sz="1000" dirty="0" smtClean="0"/>
              <a:t>Qualification</a:t>
            </a:r>
            <a:endParaRPr lang="en-US" sz="1000" dirty="0"/>
          </a:p>
        </p:txBody>
      </p:sp>
      <p:sp>
        <p:nvSpPr>
          <p:cNvPr id="24" name="Rounded Rectangle 23"/>
          <p:cNvSpPr/>
          <p:nvPr/>
        </p:nvSpPr>
        <p:spPr>
          <a:xfrm>
            <a:off x="1371600" y="3620702"/>
            <a:ext cx="990600" cy="357216"/>
          </a:xfrm>
          <a:prstGeom prst="round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Acceptance into</a:t>
            </a:r>
            <a:r>
              <a:rPr lang="en-US" sz="1000" dirty="0" smtClean="0"/>
              <a:t> FVLJ</a:t>
            </a:r>
            <a:endParaRPr lang="en-US" sz="1000" dirty="0"/>
          </a:p>
        </p:txBody>
      </p:sp>
      <p:sp>
        <p:nvSpPr>
          <p:cNvPr id="25" name="Rounded Rectangle 24"/>
          <p:cNvSpPr/>
          <p:nvPr/>
        </p:nvSpPr>
        <p:spPr>
          <a:xfrm>
            <a:off x="6766596" y="3623754"/>
            <a:ext cx="990600" cy="357216"/>
          </a:xfrm>
          <a:prstGeom prst="round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Assessment</a:t>
            </a:r>
            <a:br>
              <a:rPr lang="en-US" sz="1000" b="1" dirty="0" smtClean="0"/>
            </a:br>
            <a:r>
              <a:rPr lang="en-US" sz="1000" dirty="0" smtClean="0"/>
              <a:t>or Exam</a:t>
            </a:r>
            <a:endParaRPr lang="en-US" sz="1000" dirty="0"/>
          </a:p>
        </p:txBody>
      </p:sp>
      <p:sp>
        <p:nvSpPr>
          <p:cNvPr id="26" name="Rounded Rectangle 25"/>
          <p:cNvSpPr/>
          <p:nvPr/>
        </p:nvSpPr>
        <p:spPr>
          <a:xfrm>
            <a:off x="8001000" y="3626806"/>
            <a:ext cx="990600" cy="357216"/>
          </a:xfrm>
          <a:prstGeom prst="roundRect">
            <a:avLst/>
          </a:prstGeom>
          <a:solidFill>
            <a:srgbClr val="76BD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Certification</a:t>
            </a:r>
            <a:br>
              <a:rPr lang="en-US" sz="1000" b="1" dirty="0" smtClean="0"/>
            </a:br>
            <a:r>
              <a:rPr lang="en-US" sz="1000" i="1" dirty="0" smtClean="0"/>
              <a:t>(if offered)</a:t>
            </a:r>
            <a:endParaRPr lang="en-US" sz="1000" i="1" dirty="0"/>
          </a:p>
        </p:txBody>
      </p:sp>
      <p:sp>
        <p:nvSpPr>
          <p:cNvPr id="22" name="Right Arrow 21"/>
          <p:cNvSpPr/>
          <p:nvPr/>
        </p:nvSpPr>
        <p:spPr>
          <a:xfrm>
            <a:off x="1143000" y="3670066"/>
            <a:ext cx="152400" cy="229048"/>
          </a:xfrm>
          <a:prstGeom prst="right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ight Arrow 27"/>
          <p:cNvSpPr/>
          <p:nvPr/>
        </p:nvSpPr>
        <p:spPr>
          <a:xfrm>
            <a:off x="2374900" y="3670066"/>
            <a:ext cx="152400" cy="229048"/>
          </a:xfrm>
          <a:prstGeom prst="right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ight Arrow 28"/>
          <p:cNvSpPr/>
          <p:nvPr/>
        </p:nvSpPr>
        <p:spPr>
          <a:xfrm>
            <a:off x="6614196" y="3694093"/>
            <a:ext cx="152400" cy="229048"/>
          </a:xfrm>
          <a:prstGeom prst="right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ight Arrow 29"/>
          <p:cNvSpPr/>
          <p:nvPr/>
        </p:nvSpPr>
        <p:spPr>
          <a:xfrm>
            <a:off x="7772400" y="3694093"/>
            <a:ext cx="152400" cy="229048"/>
          </a:xfrm>
          <a:prstGeom prst="right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p:cNvSpPr/>
          <p:nvPr/>
        </p:nvSpPr>
        <p:spPr>
          <a:xfrm>
            <a:off x="4571999" y="4444531"/>
            <a:ext cx="2819401" cy="1346669"/>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Technologies to support FVLJ</a:t>
            </a:r>
            <a:br>
              <a:rPr lang="en-US" sz="900" dirty="0" smtClean="0"/>
            </a:br>
            <a:r>
              <a:rPr lang="en-US" sz="900" dirty="0" smtClean="0"/>
              <a:t>learning interventions include:</a:t>
            </a:r>
            <a:br>
              <a:rPr lang="en-US" sz="900" dirty="0" smtClean="0"/>
            </a:br>
            <a:r>
              <a:rPr lang="en-US" sz="900" dirty="0" smtClean="0"/>
              <a:t/>
            </a:r>
            <a:br>
              <a:rPr lang="en-US" sz="900" dirty="0" smtClean="0"/>
            </a:br>
            <a:r>
              <a:rPr lang="en-US" sz="900" b="1" dirty="0" smtClean="0"/>
              <a:t>Live Meeting</a:t>
            </a:r>
            <a:br>
              <a:rPr lang="en-US" sz="900" b="1" dirty="0" smtClean="0"/>
            </a:br>
            <a:r>
              <a:rPr lang="en-US" sz="900" b="1" dirty="0" smtClean="0"/>
              <a:t>Adobe Connect</a:t>
            </a:r>
            <a:br>
              <a:rPr lang="en-US" sz="900" b="1" dirty="0" smtClean="0"/>
            </a:br>
            <a:r>
              <a:rPr lang="en-US" sz="900" b="1" dirty="0" smtClean="0"/>
              <a:t>Yammer</a:t>
            </a:r>
            <a:endParaRPr lang="en-US" sz="900" b="1" dirty="0"/>
          </a:p>
        </p:txBody>
      </p:sp>
    </p:spTree>
    <p:extLst>
      <p:ext uri="{BB962C8B-B14F-4D97-AF65-F5344CB8AC3E}">
        <p14:creationId xmlns="" xmlns:p14="http://schemas.microsoft.com/office/powerpoint/2010/main" val="2136263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dirty="0" smtClean="0"/>
              <a:t>Definition:  Facilitated Virtual Learning Journey (FVLJ)</a:t>
            </a:r>
            <a:endParaRPr lang="en-US" dirty="0"/>
          </a:p>
        </p:txBody>
      </p:sp>
      <p:sp>
        <p:nvSpPr>
          <p:cNvPr id="3" name="Slide Number Placeholder 2"/>
          <p:cNvSpPr>
            <a:spLocks noGrp="1"/>
          </p:cNvSpPr>
          <p:nvPr>
            <p:ph type="sldNum" sz="quarter" idx="12"/>
          </p:nvPr>
        </p:nvSpPr>
        <p:spPr/>
        <p:txBody>
          <a:bodyPr/>
          <a:lstStyle/>
          <a:p>
            <a:fld id="{EEC580BD-F276-4C5D-B77A-7631844BDE28}" type="slidenum">
              <a:rPr lang="en-US" smtClean="0"/>
              <a:pPr/>
              <a:t>23</a:t>
            </a:fld>
            <a:endParaRPr lang="en-US" dirty="0"/>
          </a:p>
        </p:txBody>
      </p:sp>
      <p:sp>
        <p:nvSpPr>
          <p:cNvPr id="4" name="Rectangle 3"/>
          <p:cNvSpPr/>
          <p:nvPr/>
        </p:nvSpPr>
        <p:spPr>
          <a:xfrm>
            <a:off x="88258" y="1220932"/>
            <a:ext cx="8903342" cy="481516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tIns="18288" bIns="18288" rtlCol="0" anchor="t">
            <a:spAutoFit/>
          </a:bodyPr>
          <a:lstStyle/>
          <a:p>
            <a:pPr fontAlgn="base">
              <a:spcBef>
                <a:spcPct val="0"/>
              </a:spcBef>
              <a:spcAft>
                <a:spcPct val="0"/>
              </a:spcAft>
            </a:pPr>
            <a:r>
              <a:rPr lang="en-GB" sz="1600" b="1" dirty="0">
                <a:solidFill>
                  <a:srgbClr val="505150"/>
                </a:solidFill>
                <a:latin typeface="Calibri"/>
              </a:rPr>
              <a:t>Facilitated Virtual Learning Journey (</a:t>
            </a:r>
            <a:r>
              <a:rPr lang="en-GB" sz="1600" b="1" dirty="0" smtClean="0">
                <a:solidFill>
                  <a:srgbClr val="505150"/>
                </a:solidFill>
                <a:latin typeface="Calibri"/>
              </a:rPr>
              <a:t>FVLJ)</a:t>
            </a:r>
            <a:r>
              <a:rPr lang="en-GB" sz="1600" b="1" i="1" dirty="0">
                <a:solidFill>
                  <a:srgbClr val="505150"/>
                </a:solidFill>
                <a:latin typeface="Calibri"/>
              </a:rPr>
              <a:t> </a:t>
            </a:r>
            <a:r>
              <a:rPr lang="en-GB" sz="1600" b="1" dirty="0" smtClean="0">
                <a:solidFill>
                  <a:srgbClr val="505150"/>
                </a:solidFill>
                <a:latin typeface="Calibri"/>
              </a:rPr>
              <a:t>Definition</a:t>
            </a:r>
            <a:endParaRPr lang="en-GB" sz="1600" b="1" dirty="0">
              <a:solidFill>
                <a:srgbClr val="505150"/>
              </a:solidFill>
              <a:latin typeface="Calibri"/>
            </a:endParaRPr>
          </a:p>
          <a:p>
            <a:pPr fontAlgn="base">
              <a:spcBef>
                <a:spcPct val="0"/>
              </a:spcBef>
              <a:spcAft>
                <a:spcPct val="0"/>
              </a:spcAft>
            </a:pPr>
            <a:endParaRPr lang="en-GB" sz="1500" dirty="0" smtClean="0">
              <a:solidFill>
                <a:srgbClr val="505150"/>
              </a:solidFill>
            </a:endParaRPr>
          </a:p>
          <a:p>
            <a:pPr fontAlgn="base">
              <a:spcBef>
                <a:spcPct val="0"/>
              </a:spcBef>
              <a:spcAft>
                <a:spcPct val="0"/>
              </a:spcAft>
            </a:pPr>
            <a:r>
              <a:rPr lang="en-GB" sz="1500" dirty="0" smtClean="0">
                <a:solidFill>
                  <a:srgbClr val="505150"/>
                </a:solidFill>
              </a:rPr>
              <a:t>It is offered as a global program in order to create an international experience and reach a maximum number of participants across the target population. Each FVLJ is </a:t>
            </a:r>
            <a:r>
              <a:rPr lang="en-GB" sz="1500" b="1" dirty="0" smtClean="0">
                <a:solidFill>
                  <a:srgbClr val="505150"/>
                </a:solidFill>
              </a:rPr>
              <a:t>no longer than twelve weeks </a:t>
            </a:r>
            <a:r>
              <a:rPr lang="en-GB" sz="1500" dirty="0" smtClean="0">
                <a:solidFill>
                  <a:srgbClr val="505150"/>
                </a:solidFill>
              </a:rPr>
              <a:t>in duration and includes a </a:t>
            </a:r>
            <a:r>
              <a:rPr lang="en-GB" sz="1500" b="1" dirty="0" smtClean="0">
                <a:solidFill>
                  <a:srgbClr val="505150"/>
                </a:solidFill>
              </a:rPr>
              <a:t>maximum of 200 participants </a:t>
            </a:r>
            <a:r>
              <a:rPr lang="en-GB" sz="1500" dirty="0" smtClean="0">
                <a:solidFill>
                  <a:srgbClr val="505150"/>
                </a:solidFill>
              </a:rPr>
              <a:t>per live session, with no more than 1,000* targeted participants per run. A series of FVLJs can be combined to deliver a larger, more complex program.</a:t>
            </a:r>
          </a:p>
          <a:p>
            <a:pPr fontAlgn="base">
              <a:spcBef>
                <a:spcPct val="0"/>
              </a:spcBef>
              <a:spcAft>
                <a:spcPct val="0"/>
              </a:spcAft>
            </a:pPr>
            <a:endParaRPr lang="en-GB" sz="1200" dirty="0">
              <a:solidFill>
                <a:srgbClr val="505150"/>
              </a:solidFill>
              <a:latin typeface="Calibri"/>
            </a:endParaRPr>
          </a:p>
          <a:p>
            <a:pPr marL="285750" indent="-285750" fontAlgn="base">
              <a:spcBef>
                <a:spcPct val="0"/>
              </a:spcBef>
              <a:spcAft>
                <a:spcPct val="0"/>
              </a:spcAft>
              <a:buFont typeface="Arial"/>
              <a:buChar char="•"/>
            </a:pPr>
            <a:r>
              <a:rPr lang="en-GB" sz="1250" dirty="0">
                <a:solidFill>
                  <a:srgbClr val="505150"/>
                </a:solidFill>
                <a:latin typeface="Calibri"/>
              </a:rPr>
              <a:t>Consisting of</a:t>
            </a:r>
          </a:p>
          <a:p>
            <a:pPr marL="742950" lvl="1" indent="-285750" fontAlgn="base">
              <a:spcBef>
                <a:spcPct val="0"/>
              </a:spcBef>
              <a:spcAft>
                <a:spcPct val="0"/>
              </a:spcAft>
              <a:buFont typeface="Arial"/>
              <a:buChar char="•"/>
            </a:pPr>
            <a:r>
              <a:rPr lang="en-GB" sz="1250" dirty="0">
                <a:solidFill>
                  <a:srgbClr val="505150"/>
                </a:solidFill>
                <a:latin typeface="Calibri"/>
              </a:rPr>
              <a:t>Facilitated virtual session to kick-off the learning journey</a:t>
            </a:r>
          </a:p>
          <a:p>
            <a:pPr marL="742950" lvl="1" indent="-285750" fontAlgn="base">
              <a:spcBef>
                <a:spcPct val="0"/>
              </a:spcBef>
              <a:spcAft>
                <a:spcPct val="0"/>
              </a:spcAft>
              <a:buFont typeface="Arial"/>
              <a:buChar char="•"/>
            </a:pPr>
            <a:r>
              <a:rPr lang="en-GB" sz="1250" dirty="0">
                <a:solidFill>
                  <a:srgbClr val="505150"/>
                </a:solidFill>
                <a:latin typeface="Calibri"/>
              </a:rPr>
              <a:t>Individual study interspersed by facilitated virtual sessions used as “checkpoints” and to provide SME </a:t>
            </a:r>
            <a:r>
              <a:rPr lang="en-GB" sz="1250" dirty="0" smtClean="0">
                <a:solidFill>
                  <a:srgbClr val="505150"/>
                </a:solidFill>
                <a:latin typeface="Calibri"/>
              </a:rPr>
              <a:t>guidance</a:t>
            </a:r>
          </a:p>
          <a:p>
            <a:pPr marL="742950" lvl="1" indent="-285750" fontAlgn="base">
              <a:spcBef>
                <a:spcPct val="0"/>
              </a:spcBef>
              <a:spcAft>
                <a:spcPct val="0"/>
              </a:spcAft>
              <a:buFont typeface="Arial"/>
              <a:buChar char="•"/>
            </a:pPr>
            <a:r>
              <a:rPr lang="en-GB" sz="1250" dirty="0" smtClean="0">
                <a:solidFill>
                  <a:srgbClr val="505150"/>
                </a:solidFill>
                <a:latin typeface="Calibri"/>
              </a:rPr>
              <a:t>Participant-driven “on the job training” (OJT) as a means of applying recently acquired knowledge and skills</a:t>
            </a:r>
            <a:endParaRPr lang="en-GB" sz="1250" dirty="0">
              <a:solidFill>
                <a:srgbClr val="505150"/>
              </a:solidFill>
              <a:latin typeface="Calibri"/>
            </a:endParaRPr>
          </a:p>
          <a:p>
            <a:pPr marL="742950" lvl="1" indent="-285750" fontAlgn="base">
              <a:spcBef>
                <a:spcPct val="0"/>
              </a:spcBef>
              <a:spcAft>
                <a:spcPct val="0"/>
              </a:spcAft>
              <a:buFont typeface="Arial"/>
              <a:buChar char="•"/>
            </a:pPr>
            <a:r>
              <a:rPr lang="en-GB" sz="1250" dirty="0">
                <a:solidFill>
                  <a:srgbClr val="505150"/>
                </a:solidFill>
                <a:latin typeface="Calibri"/>
              </a:rPr>
              <a:t>Facilitated virtual session to close the learning journey experience </a:t>
            </a:r>
            <a:r>
              <a:rPr lang="en-GB" sz="1250" i="1" dirty="0">
                <a:solidFill>
                  <a:srgbClr val="505150"/>
                </a:solidFill>
                <a:latin typeface="Calibri"/>
              </a:rPr>
              <a:t>and prepare participants for certification </a:t>
            </a:r>
          </a:p>
          <a:p>
            <a:pPr marL="285750" indent="-285750" fontAlgn="base">
              <a:spcBef>
                <a:spcPct val="0"/>
              </a:spcBef>
              <a:spcAft>
                <a:spcPct val="0"/>
              </a:spcAft>
              <a:buFont typeface="Arial"/>
              <a:buChar char="•"/>
            </a:pPr>
            <a:r>
              <a:rPr lang="en-GB" sz="1250" dirty="0">
                <a:solidFill>
                  <a:srgbClr val="505150"/>
                </a:solidFill>
                <a:latin typeface="Calibri"/>
              </a:rPr>
              <a:t>Leveraging</a:t>
            </a:r>
          </a:p>
          <a:p>
            <a:pPr marL="742950" lvl="1" indent="-285750" fontAlgn="base">
              <a:spcBef>
                <a:spcPct val="0"/>
              </a:spcBef>
              <a:spcAft>
                <a:spcPct val="0"/>
              </a:spcAft>
              <a:buFont typeface="Arial"/>
              <a:buChar char="•"/>
            </a:pPr>
            <a:r>
              <a:rPr lang="en-GB" sz="1250" dirty="0">
                <a:solidFill>
                  <a:srgbClr val="505150"/>
                </a:solidFill>
                <a:latin typeface="Calibri"/>
              </a:rPr>
              <a:t>Existing content (eLearning, videos, book extracts, documents, </a:t>
            </a:r>
            <a:r>
              <a:rPr lang="en-GB" sz="1250" dirty="0" smtClean="0">
                <a:solidFill>
                  <a:srgbClr val="505150"/>
                </a:solidFill>
                <a:latin typeface="Calibri"/>
              </a:rPr>
              <a:t>assignments, Capgemini proprietary content)</a:t>
            </a:r>
          </a:p>
          <a:p>
            <a:pPr marL="742950" lvl="1" indent="-285750" fontAlgn="base">
              <a:spcBef>
                <a:spcPct val="0"/>
              </a:spcBef>
              <a:spcAft>
                <a:spcPct val="0"/>
              </a:spcAft>
              <a:buFont typeface="Arial"/>
              <a:buChar char="•"/>
            </a:pPr>
            <a:r>
              <a:rPr lang="en-GB" sz="1250" dirty="0" smtClean="0">
                <a:solidFill>
                  <a:srgbClr val="505150"/>
                </a:solidFill>
                <a:latin typeface="Calibri"/>
              </a:rPr>
              <a:t>Content that is prone to repeated delivery over time</a:t>
            </a:r>
            <a:endParaRPr lang="en-GB" sz="1250" dirty="0">
              <a:solidFill>
                <a:srgbClr val="505150"/>
              </a:solidFill>
              <a:latin typeface="Calibri"/>
            </a:endParaRPr>
          </a:p>
          <a:p>
            <a:pPr marL="742950" lvl="1" indent="-285750" fontAlgn="base">
              <a:spcBef>
                <a:spcPct val="0"/>
              </a:spcBef>
              <a:spcAft>
                <a:spcPct val="0"/>
              </a:spcAft>
              <a:buFont typeface="Arial"/>
              <a:buChar char="•"/>
            </a:pPr>
            <a:r>
              <a:rPr lang="en-GB" sz="1250" dirty="0">
                <a:solidFill>
                  <a:srgbClr val="505150"/>
                </a:solidFill>
                <a:latin typeface="Calibri"/>
              </a:rPr>
              <a:t>Video and audio conferencing technologies</a:t>
            </a:r>
          </a:p>
          <a:p>
            <a:pPr marL="742950" lvl="1" indent="-285750" fontAlgn="base">
              <a:spcBef>
                <a:spcPct val="0"/>
              </a:spcBef>
              <a:spcAft>
                <a:spcPct val="0"/>
              </a:spcAft>
              <a:buFont typeface="Arial"/>
              <a:buChar char="•"/>
            </a:pPr>
            <a:r>
              <a:rPr lang="en-GB" sz="1250" dirty="0">
                <a:solidFill>
                  <a:srgbClr val="505150"/>
                </a:solidFill>
                <a:latin typeface="Calibri"/>
              </a:rPr>
              <a:t>Social collaboration tools such as </a:t>
            </a:r>
            <a:r>
              <a:rPr lang="en-GB" sz="1250" dirty="0" smtClean="0">
                <a:solidFill>
                  <a:srgbClr val="505150"/>
                </a:solidFill>
                <a:latin typeface="Calibri"/>
              </a:rPr>
              <a:t>Yammer</a:t>
            </a:r>
            <a:endParaRPr lang="en-GB" sz="1250" dirty="0">
              <a:solidFill>
                <a:srgbClr val="505150"/>
              </a:solidFill>
              <a:latin typeface="Calibri"/>
            </a:endParaRPr>
          </a:p>
          <a:p>
            <a:pPr marL="285750" indent="-285750" fontAlgn="base">
              <a:spcBef>
                <a:spcPct val="0"/>
              </a:spcBef>
              <a:spcAft>
                <a:spcPct val="0"/>
              </a:spcAft>
              <a:buFont typeface="Arial"/>
              <a:buChar char="•"/>
            </a:pPr>
            <a:r>
              <a:rPr lang="en-GB" sz="1250" dirty="0">
                <a:solidFill>
                  <a:srgbClr val="505150"/>
                </a:solidFill>
                <a:latin typeface="Calibri"/>
              </a:rPr>
              <a:t>Supported by</a:t>
            </a:r>
          </a:p>
          <a:p>
            <a:pPr marL="742950" lvl="1" indent="-285750" fontAlgn="base">
              <a:spcBef>
                <a:spcPct val="0"/>
              </a:spcBef>
              <a:spcAft>
                <a:spcPct val="0"/>
              </a:spcAft>
              <a:buFont typeface="Arial"/>
              <a:buChar char="•"/>
            </a:pPr>
            <a:r>
              <a:rPr lang="en-GB" sz="1250" dirty="0">
                <a:solidFill>
                  <a:srgbClr val="505150"/>
                </a:solidFill>
                <a:latin typeface="Calibri"/>
              </a:rPr>
              <a:t>Our University with respect to Operations and </a:t>
            </a:r>
            <a:r>
              <a:rPr lang="en-GB" sz="1250" dirty="0" smtClean="0">
                <a:solidFill>
                  <a:srgbClr val="505150"/>
                </a:solidFill>
                <a:latin typeface="Calibri"/>
              </a:rPr>
              <a:t>University Virtual Qualified </a:t>
            </a:r>
            <a:r>
              <a:rPr lang="en-GB" sz="1250" dirty="0">
                <a:solidFill>
                  <a:srgbClr val="505150"/>
                </a:solidFill>
                <a:latin typeface="Calibri"/>
              </a:rPr>
              <a:t>Facilitators </a:t>
            </a:r>
            <a:r>
              <a:rPr lang="en-GB" sz="1250" dirty="0" smtClean="0">
                <a:solidFill>
                  <a:srgbClr val="505150"/>
                </a:solidFill>
                <a:latin typeface="Calibri"/>
              </a:rPr>
              <a:t>(UVQF) processes</a:t>
            </a:r>
            <a:endParaRPr lang="en-GB" sz="1250" dirty="0">
              <a:solidFill>
                <a:srgbClr val="505150"/>
              </a:solidFill>
              <a:latin typeface="Calibri"/>
            </a:endParaRPr>
          </a:p>
          <a:p>
            <a:pPr marL="742950" lvl="1" indent="-285750" fontAlgn="base">
              <a:spcBef>
                <a:spcPct val="0"/>
              </a:spcBef>
              <a:spcAft>
                <a:spcPct val="0"/>
              </a:spcAft>
              <a:buFont typeface="Arial"/>
              <a:buChar char="•"/>
            </a:pPr>
            <a:r>
              <a:rPr lang="en-GB" sz="1250" dirty="0">
                <a:solidFill>
                  <a:srgbClr val="505150"/>
                </a:solidFill>
                <a:latin typeface="Calibri"/>
              </a:rPr>
              <a:t>Regions with respect to Communications, </a:t>
            </a:r>
            <a:r>
              <a:rPr lang="en-GB" sz="1250" dirty="0" smtClean="0">
                <a:solidFill>
                  <a:srgbClr val="505150"/>
                </a:solidFill>
                <a:latin typeface="Calibri"/>
              </a:rPr>
              <a:t>Promotion, Impact Measurement, and providing access to SMEs/VUQFs</a:t>
            </a:r>
            <a:endParaRPr lang="en-GB" sz="1250" dirty="0">
              <a:solidFill>
                <a:srgbClr val="505150"/>
              </a:solidFill>
              <a:latin typeface="Calibri"/>
            </a:endParaRPr>
          </a:p>
          <a:p>
            <a:pPr marL="742950" lvl="1" indent="-285750" fontAlgn="base">
              <a:spcBef>
                <a:spcPct val="0"/>
              </a:spcBef>
              <a:spcAft>
                <a:spcPts val="600"/>
              </a:spcAft>
              <a:buFont typeface="Arial"/>
              <a:buChar char="•"/>
            </a:pPr>
            <a:r>
              <a:rPr lang="en-GB" sz="1250" dirty="0">
                <a:solidFill>
                  <a:srgbClr val="505150"/>
                </a:solidFill>
                <a:latin typeface="Calibri"/>
              </a:rPr>
              <a:t>Both Our University and Regions for Content </a:t>
            </a:r>
            <a:r>
              <a:rPr lang="en-GB" sz="1250" dirty="0" smtClean="0">
                <a:solidFill>
                  <a:srgbClr val="505150"/>
                </a:solidFill>
                <a:latin typeface="Calibri"/>
              </a:rPr>
              <a:t>Design</a:t>
            </a:r>
          </a:p>
          <a:p>
            <a:pPr marL="285750" indent="-285750"/>
            <a:r>
              <a:rPr lang="en-GB" sz="1250" i="1" dirty="0" smtClean="0">
                <a:solidFill>
                  <a:schemeClr val="tx1">
                    <a:lumMod val="65000"/>
                    <a:lumOff val="35000"/>
                  </a:schemeClr>
                </a:solidFill>
                <a:latin typeface="Calibri"/>
              </a:rPr>
              <a:t>* Above 1,000 targeted participants, consider an asynchronous learning journey.</a:t>
            </a:r>
            <a:endParaRPr lang="en-GB" sz="1250" i="1" dirty="0">
              <a:solidFill>
                <a:schemeClr val="tx1">
                  <a:lumMod val="65000"/>
                  <a:lumOff val="35000"/>
                </a:schemeClr>
              </a:solidFill>
              <a:latin typeface="Calibri"/>
            </a:endParaRPr>
          </a:p>
        </p:txBody>
      </p:sp>
    </p:spTree>
    <p:extLst>
      <p:ext uri="{BB962C8B-B14F-4D97-AF65-F5344CB8AC3E}">
        <p14:creationId xmlns="" xmlns:p14="http://schemas.microsoft.com/office/powerpoint/2010/main" val="1608029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ALIGNing learning with business needs</a:t>
            </a:r>
            <a:endParaRPr lang="en-US" dirty="0"/>
          </a:p>
        </p:txBody>
      </p:sp>
      <p:sp>
        <p:nvSpPr>
          <p:cNvPr id="3" name="TextBox 2"/>
          <p:cNvSpPr txBox="1"/>
          <p:nvPr/>
        </p:nvSpPr>
        <p:spPr>
          <a:xfrm>
            <a:off x="276224" y="1094125"/>
            <a:ext cx="8258176" cy="3477875"/>
          </a:xfrm>
          <a:prstGeom prst="rect">
            <a:avLst/>
          </a:prstGeom>
          <a:noFill/>
        </p:spPr>
        <p:txBody>
          <a:bodyPr wrap="square" rtlCol="0">
            <a:normAutofit fontScale="92500" lnSpcReduction="20000"/>
          </a:bodyPr>
          <a:lstStyle/>
          <a:p>
            <a:pPr>
              <a:spcAft>
                <a:spcPts val="600"/>
              </a:spcAft>
            </a:pPr>
            <a:r>
              <a:rPr lang="en-US" dirty="0" smtClean="0"/>
              <a:t>The FVLJ POV on the previous slide and all of our internally developed learning programs are supported by a structured governance and processes: The Align Framework.</a:t>
            </a:r>
          </a:p>
          <a:p>
            <a:pPr>
              <a:spcBef>
                <a:spcPts val="1200"/>
              </a:spcBef>
              <a:spcAft>
                <a:spcPts val="1200"/>
              </a:spcAft>
            </a:pPr>
            <a:r>
              <a:rPr lang="en-US" dirty="0" smtClean="0"/>
              <a:t>Our Align framework documents the process, starting with a business case and going all the way through measuring the business impact of learning solutions. It consists of:</a:t>
            </a:r>
          </a:p>
          <a:p>
            <a:pPr marL="274320" indent="-274320">
              <a:spcAft>
                <a:spcPts val="600"/>
              </a:spcAft>
              <a:buClr>
                <a:srgbClr val="0070C0"/>
              </a:buClr>
              <a:buFont typeface="Arial" pitchFamily="34" charset="0"/>
              <a:buChar char="•"/>
            </a:pPr>
            <a:r>
              <a:rPr lang="en-US" dirty="0" smtClean="0"/>
              <a:t>Understanding the business problem</a:t>
            </a:r>
          </a:p>
          <a:p>
            <a:pPr marL="274320" indent="-274320">
              <a:spcAft>
                <a:spcPts val="600"/>
              </a:spcAft>
              <a:buClr>
                <a:srgbClr val="0070C0"/>
              </a:buClr>
              <a:buFont typeface="Arial" pitchFamily="34" charset="0"/>
              <a:buChar char="•"/>
            </a:pPr>
            <a:r>
              <a:rPr lang="en-US" dirty="0" smtClean="0"/>
              <a:t>Specifying what a successful solution would bring to the business (KPIs)</a:t>
            </a:r>
          </a:p>
          <a:p>
            <a:pPr marL="274320" indent="-274320">
              <a:spcAft>
                <a:spcPts val="600"/>
              </a:spcAft>
              <a:buClr>
                <a:srgbClr val="0070C0"/>
              </a:buClr>
              <a:buFont typeface="Arial" pitchFamily="34" charset="0"/>
              <a:buChar char="•"/>
            </a:pPr>
            <a:r>
              <a:rPr lang="en-US" dirty="0" smtClean="0"/>
              <a:t>Designing for maximum learner’s engagement</a:t>
            </a:r>
          </a:p>
          <a:p>
            <a:pPr marL="274320" indent="-274320">
              <a:spcAft>
                <a:spcPts val="600"/>
              </a:spcAft>
              <a:buClr>
                <a:srgbClr val="0070C0"/>
              </a:buClr>
              <a:buFont typeface="Arial" pitchFamily="34" charset="0"/>
              <a:buChar char="•"/>
            </a:pPr>
            <a:r>
              <a:rPr lang="en-US" dirty="0" smtClean="0"/>
              <a:t>Delivering the learning solution according to deployment plans</a:t>
            </a:r>
          </a:p>
          <a:p>
            <a:pPr marL="274320" indent="-274320">
              <a:spcAft>
                <a:spcPts val="600"/>
              </a:spcAft>
              <a:buClr>
                <a:srgbClr val="0070C0"/>
              </a:buClr>
              <a:buFont typeface="Arial" pitchFamily="34" charset="0"/>
              <a:buChar char="•"/>
            </a:pPr>
            <a:r>
              <a:rPr lang="en-US" dirty="0" smtClean="0"/>
              <a:t>Measuring the business impact</a:t>
            </a:r>
          </a:p>
          <a:p>
            <a:pPr marL="274320" indent="-274320">
              <a:spcAft>
                <a:spcPts val="600"/>
              </a:spcAft>
              <a:buClr>
                <a:srgbClr val="0070C0"/>
              </a:buClr>
              <a:buFont typeface="Arial" pitchFamily="34" charset="0"/>
              <a:buChar char="•"/>
            </a:pPr>
            <a:r>
              <a:rPr lang="en-US" dirty="0" smtClean="0"/>
              <a:t>Improving the learning solution</a:t>
            </a:r>
          </a:p>
        </p:txBody>
      </p:sp>
      <p:pic>
        <p:nvPicPr>
          <p:cNvPr id="110594" name="Picture 2"/>
          <p:cNvPicPr>
            <a:picLocks noChangeAspect="1" noChangeArrowheads="1"/>
          </p:cNvPicPr>
          <p:nvPr/>
        </p:nvPicPr>
        <p:blipFill>
          <a:blip r:embed="rId2" cstate="print"/>
          <a:srcRect/>
          <a:stretch>
            <a:fillRect/>
          </a:stretch>
        </p:blipFill>
        <p:spPr bwMode="auto">
          <a:xfrm>
            <a:off x="0" y="4724400"/>
            <a:ext cx="9144000" cy="1457324"/>
          </a:xfrm>
          <a:prstGeom prst="rect">
            <a:avLst/>
          </a:prstGeom>
          <a:noFill/>
          <a:ln w="9525">
            <a:noFill/>
            <a:miter lim="800000"/>
            <a:headEnd/>
            <a:tailEnd/>
          </a:ln>
        </p:spPr>
      </p:pic>
    </p:spTree>
    <p:extLst>
      <p:ext uri="{BB962C8B-B14F-4D97-AF65-F5344CB8AC3E}">
        <p14:creationId xmlns="" xmlns:p14="http://schemas.microsoft.com/office/powerpoint/2010/main" val="2653600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Evaluate</a:t>
            </a:r>
            <a:r>
              <a:rPr lang="en-GB" sz="2800" b="1" i="1" dirty="0" smtClean="0">
                <a:solidFill>
                  <a:srgbClr val="0070C0"/>
                </a:solidFill>
              </a:rPr>
              <a:t>It</a:t>
            </a:r>
            <a:r>
              <a:rPr lang="en-GB" sz="2800" dirty="0" smtClean="0"/>
              <a:t> is a 4-level evaluation framework</a:t>
            </a:r>
            <a:endParaRPr lang="en-US" sz="2800" dirty="0" smtClean="0"/>
          </a:p>
        </p:txBody>
      </p:sp>
      <p:sp>
        <p:nvSpPr>
          <p:cNvPr id="6" name="Rounded Rectangle 5"/>
          <p:cNvSpPr/>
          <p:nvPr/>
        </p:nvSpPr>
        <p:spPr>
          <a:xfrm>
            <a:off x="1884064" y="2286000"/>
            <a:ext cx="4896923" cy="822492"/>
          </a:xfrm>
          <a:prstGeom prst="roundRect">
            <a:avLst/>
          </a:prstGeom>
          <a:solidFill>
            <a:srgbClr val="76BD11">
              <a:alpha val="28000"/>
            </a:srgbClr>
          </a:solidFill>
          <a:ln w="25400" cap="flat" cmpd="sng" algn="ctr">
            <a:noFill/>
            <a:prstDash val="solid"/>
          </a:ln>
          <a:effectLst/>
        </p:spPr>
        <p:txBody>
          <a:bodyPr rtlCol="0" anchor="ctr"/>
          <a:lstStyle/>
          <a:p>
            <a:pPr algn="ctr">
              <a:defRPr/>
            </a:pPr>
            <a:endParaRPr lang="en-US" sz="2400" kern="0" dirty="0" smtClean="0">
              <a:solidFill>
                <a:srgbClr val="998C85">
                  <a:lumMod val="50000"/>
                </a:srgbClr>
              </a:solidFill>
              <a:latin typeface="Arial"/>
            </a:endParaRPr>
          </a:p>
        </p:txBody>
      </p:sp>
      <p:sp>
        <p:nvSpPr>
          <p:cNvPr id="7" name="TextBox 6"/>
          <p:cNvSpPr txBox="1"/>
          <p:nvPr/>
        </p:nvSpPr>
        <p:spPr>
          <a:xfrm>
            <a:off x="1884064" y="2286000"/>
            <a:ext cx="4896919" cy="338554"/>
          </a:xfrm>
          <a:prstGeom prst="rect">
            <a:avLst/>
          </a:prstGeom>
          <a:noFill/>
        </p:spPr>
        <p:txBody>
          <a:bodyPr wrap="square" rtlCol="0">
            <a:spAutoFit/>
          </a:bodyPr>
          <a:lstStyle/>
          <a:p>
            <a:pPr algn="ctr"/>
            <a:r>
              <a:rPr lang="en-US" sz="1600" dirty="0" smtClean="0">
                <a:solidFill>
                  <a:schemeClr val="tx2">
                    <a:lumMod val="50000"/>
                  </a:schemeClr>
                </a:solidFill>
              </a:rPr>
              <a:t>Relevance, Experience  and Intent to apply</a:t>
            </a:r>
          </a:p>
        </p:txBody>
      </p:sp>
      <p:sp>
        <p:nvSpPr>
          <p:cNvPr id="8" name="Rounded Rectangle 7"/>
          <p:cNvSpPr/>
          <p:nvPr/>
        </p:nvSpPr>
        <p:spPr>
          <a:xfrm>
            <a:off x="1992924" y="2780356"/>
            <a:ext cx="4679199" cy="417285"/>
          </a:xfrm>
          <a:prstGeom prst="roundRect">
            <a:avLst/>
          </a:prstGeom>
          <a:solidFill>
            <a:srgbClr val="76BD11"/>
          </a:solidFill>
          <a:ln w="25400" cap="flat" cmpd="sng" algn="ctr">
            <a:noFill/>
            <a:prstDash val="solid"/>
          </a:ln>
          <a:effectLst/>
        </p:spPr>
        <p:txBody>
          <a:bodyPr rtlCol="0" anchor="ctr"/>
          <a:lstStyle/>
          <a:p>
            <a:pPr algn="ctr">
              <a:defRPr/>
            </a:pPr>
            <a:r>
              <a:rPr lang="en-US" sz="1400" kern="0" dirty="0" smtClean="0">
                <a:solidFill>
                  <a:schemeClr val="bg1"/>
                </a:solidFill>
                <a:latin typeface="University Handwriting" pitchFamily="2" charset="-128"/>
                <a:ea typeface="University Handwriting" pitchFamily="2" charset="-128"/>
              </a:rPr>
              <a:t>Like It</a:t>
            </a:r>
          </a:p>
        </p:txBody>
      </p:sp>
      <p:sp>
        <p:nvSpPr>
          <p:cNvPr id="9" name="Rounded Rectangle 8"/>
          <p:cNvSpPr/>
          <p:nvPr/>
        </p:nvSpPr>
        <p:spPr>
          <a:xfrm>
            <a:off x="1900821" y="3657607"/>
            <a:ext cx="1256045" cy="1205264"/>
          </a:xfrm>
          <a:prstGeom prst="roundRect">
            <a:avLst/>
          </a:prstGeom>
          <a:solidFill>
            <a:srgbClr val="76BD11">
              <a:alpha val="28000"/>
            </a:srgbClr>
          </a:solidFill>
          <a:ln w="25400" cap="flat" cmpd="sng" algn="ctr">
            <a:noFill/>
            <a:prstDash val="solid"/>
          </a:ln>
          <a:effectLst/>
        </p:spPr>
        <p:txBody>
          <a:bodyPr rtlCol="0" anchor="ctr"/>
          <a:lstStyle/>
          <a:p>
            <a:pPr algn="ctr">
              <a:defRPr/>
            </a:pPr>
            <a:endParaRPr lang="en-US" sz="2400" kern="0" dirty="0" smtClean="0">
              <a:solidFill>
                <a:srgbClr val="998C85">
                  <a:lumMod val="50000"/>
                </a:srgbClr>
              </a:solidFill>
              <a:latin typeface="Arial"/>
            </a:endParaRPr>
          </a:p>
        </p:txBody>
      </p:sp>
      <p:sp>
        <p:nvSpPr>
          <p:cNvPr id="10" name="TextBox 9"/>
          <p:cNvSpPr txBox="1"/>
          <p:nvPr/>
        </p:nvSpPr>
        <p:spPr>
          <a:xfrm>
            <a:off x="1900820" y="3657607"/>
            <a:ext cx="1256044" cy="954107"/>
          </a:xfrm>
          <a:prstGeom prst="rect">
            <a:avLst/>
          </a:prstGeom>
          <a:noFill/>
        </p:spPr>
        <p:txBody>
          <a:bodyPr wrap="square" rtlCol="0">
            <a:spAutoFit/>
          </a:bodyPr>
          <a:lstStyle/>
          <a:p>
            <a:pPr algn="ctr"/>
            <a:r>
              <a:rPr lang="en-US" sz="1400" dirty="0" smtClean="0">
                <a:solidFill>
                  <a:schemeClr val="tx2">
                    <a:lumMod val="50000"/>
                  </a:schemeClr>
                </a:solidFill>
              </a:rPr>
              <a:t>Knowledge Acquisition and Retention</a:t>
            </a:r>
            <a:endParaRPr lang="en-US" sz="1400" dirty="0">
              <a:solidFill>
                <a:schemeClr val="tx2">
                  <a:lumMod val="50000"/>
                </a:schemeClr>
              </a:solidFill>
            </a:endParaRPr>
          </a:p>
        </p:txBody>
      </p:sp>
      <p:sp>
        <p:nvSpPr>
          <p:cNvPr id="11" name="Rounded Rectangle 10"/>
          <p:cNvSpPr/>
          <p:nvPr/>
        </p:nvSpPr>
        <p:spPr>
          <a:xfrm>
            <a:off x="2009681" y="4534735"/>
            <a:ext cx="1038324" cy="417285"/>
          </a:xfrm>
          <a:prstGeom prst="roundRect">
            <a:avLst/>
          </a:prstGeom>
          <a:solidFill>
            <a:srgbClr val="76BD11"/>
          </a:solidFill>
          <a:ln w="25400" cap="flat" cmpd="sng" algn="ctr">
            <a:noFill/>
            <a:prstDash val="solid"/>
          </a:ln>
          <a:effectLst/>
        </p:spPr>
        <p:txBody>
          <a:bodyPr rtlCol="0" anchor="ctr"/>
          <a:lstStyle/>
          <a:p>
            <a:pPr algn="ctr">
              <a:defRPr/>
            </a:pPr>
            <a:r>
              <a:rPr lang="en-US" sz="1400" kern="0" dirty="0" smtClean="0">
                <a:solidFill>
                  <a:schemeClr val="bg1"/>
                </a:solidFill>
                <a:latin typeface="University Handwriting" pitchFamily="2" charset="-128"/>
                <a:ea typeface="University Handwriting" pitchFamily="2" charset="-128"/>
              </a:rPr>
              <a:t>Know It</a:t>
            </a:r>
          </a:p>
        </p:txBody>
      </p:sp>
      <p:sp>
        <p:nvSpPr>
          <p:cNvPr id="12" name="Rounded Rectangle 11"/>
          <p:cNvSpPr/>
          <p:nvPr/>
        </p:nvSpPr>
        <p:spPr>
          <a:xfrm>
            <a:off x="3743024" y="3657607"/>
            <a:ext cx="1256045" cy="1205264"/>
          </a:xfrm>
          <a:prstGeom prst="roundRect">
            <a:avLst/>
          </a:prstGeom>
          <a:solidFill>
            <a:srgbClr val="76BD11">
              <a:alpha val="28000"/>
            </a:srgbClr>
          </a:solidFill>
          <a:ln w="25400" cap="flat" cmpd="sng" algn="ctr">
            <a:noFill/>
            <a:prstDash val="solid"/>
          </a:ln>
          <a:effectLst/>
        </p:spPr>
        <p:txBody>
          <a:bodyPr rtlCol="0" anchor="ctr"/>
          <a:lstStyle/>
          <a:p>
            <a:pPr algn="ctr">
              <a:defRPr/>
            </a:pPr>
            <a:endParaRPr lang="en-US" sz="2400" kern="0" dirty="0" smtClean="0">
              <a:solidFill>
                <a:srgbClr val="998C85">
                  <a:lumMod val="50000"/>
                </a:srgbClr>
              </a:solidFill>
              <a:latin typeface="Arial"/>
            </a:endParaRPr>
          </a:p>
        </p:txBody>
      </p:sp>
      <p:sp>
        <p:nvSpPr>
          <p:cNvPr id="13" name="TextBox 12"/>
          <p:cNvSpPr txBox="1"/>
          <p:nvPr/>
        </p:nvSpPr>
        <p:spPr>
          <a:xfrm>
            <a:off x="3743023" y="3657607"/>
            <a:ext cx="1256044" cy="738664"/>
          </a:xfrm>
          <a:prstGeom prst="rect">
            <a:avLst/>
          </a:prstGeom>
          <a:noFill/>
        </p:spPr>
        <p:txBody>
          <a:bodyPr wrap="square" rtlCol="0">
            <a:spAutoFit/>
          </a:bodyPr>
          <a:lstStyle/>
          <a:p>
            <a:pPr algn="ctr"/>
            <a:r>
              <a:rPr lang="en-US" sz="1400" dirty="0" smtClean="0">
                <a:solidFill>
                  <a:schemeClr val="tx2">
                    <a:lumMod val="50000"/>
                  </a:schemeClr>
                </a:solidFill>
              </a:rPr>
              <a:t>Behavior and Individual Performance</a:t>
            </a:r>
            <a:endParaRPr lang="en-US" sz="1400" dirty="0">
              <a:solidFill>
                <a:schemeClr val="tx2">
                  <a:lumMod val="50000"/>
                </a:schemeClr>
              </a:solidFill>
            </a:endParaRPr>
          </a:p>
        </p:txBody>
      </p:sp>
      <p:sp>
        <p:nvSpPr>
          <p:cNvPr id="14" name="Rounded Rectangle 13"/>
          <p:cNvSpPr/>
          <p:nvPr/>
        </p:nvSpPr>
        <p:spPr>
          <a:xfrm>
            <a:off x="3851884" y="4534735"/>
            <a:ext cx="1038324" cy="417285"/>
          </a:xfrm>
          <a:prstGeom prst="roundRect">
            <a:avLst/>
          </a:prstGeom>
          <a:solidFill>
            <a:srgbClr val="76BD11"/>
          </a:solidFill>
          <a:ln w="25400" cap="flat" cmpd="sng" algn="ctr">
            <a:noFill/>
            <a:prstDash val="solid"/>
          </a:ln>
          <a:effectLst/>
        </p:spPr>
        <p:txBody>
          <a:bodyPr rtlCol="0" anchor="ctr"/>
          <a:lstStyle/>
          <a:p>
            <a:pPr algn="ctr">
              <a:defRPr/>
            </a:pPr>
            <a:r>
              <a:rPr lang="en-US" sz="1400" kern="0" dirty="0" smtClean="0">
                <a:solidFill>
                  <a:schemeClr val="bg1"/>
                </a:solidFill>
                <a:latin typeface="University Handwriting" pitchFamily="2" charset="-128"/>
                <a:ea typeface="University Handwriting" pitchFamily="2" charset="-128"/>
              </a:rPr>
              <a:t>Show It</a:t>
            </a:r>
          </a:p>
        </p:txBody>
      </p:sp>
      <p:sp>
        <p:nvSpPr>
          <p:cNvPr id="15" name="Rounded Rectangle 14"/>
          <p:cNvSpPr/>
          <p:nvPr/>
        </p:nvSpPr>
        <p:spPr>
          <a:xfrm>
            <a:off x="5524939" y="3657607"/>
            <a:ext cx="1256045" cy="1205264"/>
          </a:xfrm>
          <a:prstGeom prst="roundRect">
            <a:avLst/>
          </a:prstGeom>
          <a:solidFill>
            <a:srgbClr val="76BD11">
              <a:alpha val="28000"/>
            </a:srgbClr>
          </a:solidFill>
          <a:ln w="25400" cap="flat" cmpd="sng" algn="ctr">
            <a:noFill/>
            <a:prstDash val="solid"/>
          </a:ln>
          <a:effectLst/>
        </p:spPr>
        <p:txBody>
          <a:bodyPr rtlCol="0" anchor="ctr"/>
          <a:lstStyle/>
          <a:p>
            <a:pPr algn="ctr">
              <a:defRPr/>
            </a:pPr>
            <a:endParaRPr lang="en-US" sz="2400" kern="0" dirty="0" smtClean="0">
              <a:solidFill>
                <a:srgbClr val="998C85">
                  <a:lumMod val="50000"/>
                </a:srgbClr>
              </a:solidFill>
              <a:latin typeface="Arial"/>
            </a:endParaRPr>
          </a:p>
        </p:txBody>
      </p:sp>
      <p:sp>
        <p:nvSpPr>
          <p:cNvPr id="16" name="TextBox 15"/>
          <p:cNvSpPr txBox="1"/>
          <p:nvPr/>
        </p:nvSpPr>
        <p:spPr>
          <a:xfrm>
            <a:off x="5524938" y="3657607"/>
            <a:ext cx="1256044" cy="738664"/>
          </a:xfrm>
          <a:prstGeom prst="rect">
            <a:avLst/>
          </a:prstGeom>
          <a:noFill/>
        </p:spPr>
        <p:txBody>
          <a:bodyPr wrap="square" rtlCol="0">
            <a:spAutoFit/>
          </a:bodyPr>
          <a:lstStyle/>
          <a:p>
            <a:pPr algn="ctr"/>
            <a:r>
              <a:rPr lang="en-US" sz="1400" dirty="0" smtClean="0">
                <a:solidFill>
                  <a:schemeClr val="tx2">
                    <a:lumMod val="50000"/>
                  </a:schemeClr>
                </a:solidFill>
              </a:rPr>
              <a:t>Adoption and Business Performance </a:t>
            </a:r>
            <a:endParaRPr lang="en-US" sz="1400" dirty="0">
              <a:solidFill>
                <a:schemeClr val="tx2">
                  <a:lumMod val="50000"/>
                </a:schemeClr>
              </a:solidFill>
            </a:endParaRPr>
          </a:p>
        </p:txBody>
      </p:sp>
      <p:sp>
        <p:nvSpPr>
          <p:cNvPr id="17" name="Rounded Rectangle 16"/>
          <p:cNvSpPr/>
          <p:nvPr/>
        </p:nvSpPr>
        <p:spPr>
          <a:xfrm>
            <a:off x="5633799" y="4534735"/>
            <a:ext cx="1038324" cy="417285"/>
          </a:xfrm>
          <a:prstGeom prst="roundRect">
            <a:avLst/>
          </a:prstGeom>
          <a:solidFill>
            <a:srgbClr val="76BD11"/>
          </a:solidFill>
          <a:ln w="25400" cap="flat" cmpd="sng" algn="ctr">
            <a:noFill/>
            <a:prstDash val="solid"/>
          </a:ln>
          <a:effectLst/>
        </p:spPr>
        <p:txBody>
          <a:bodyPr rtlCol="0" anchor="ctr"/>
          <a:lstStyle/>
          <a:p>
            <a:pPr algn="ctr">
              <a:defRPr/>
            </a:pPr>
            <a:r>
              <a:rPr lang="en-US" sz="1400" kern="0" dirty="0" smtClean="0">
                <a:solidFill>
                  <a:schemeClr val="bg1"/>
                </a:solidFill>
                <a:latin typeface="University Handwriting" pitchFamily="2" charset="-128"/>
                <a:ea typeface="University Handwriting" pitchFamily="2" charset="-128"/>
              </a:rPr>
              <a:t>Impact It</a:t>
            </a:r>
          </a:p>
        </p:txBody>
      </p:sp>
      <p:sp>
        <p:nvSpPr>
          <p:cNvPr id="18" name="TextBox 17"/>
          <p:cNvSpPr txBox="1"/>
          <p:nvPr/>
        </p:nvSpPr>
        <p:spPr>
          <a:xfrm>
            <a:off x="192931" y="5943600"/>
            <a:ext cx="1693092" cy="246221"/>
          </a:xfrm>
          <a:prstGeom prst="rect">
            <a:avLst/>
          </a:prstGeom>
          <a:noFill/>
        </p:spPr>
        <p:txBody>
          <a:bodyPr wrap="none" rtlCol="0">
            <a:spAutoFit/>
          </a:bodyPr>
          <a:lstStyle/>
          <a:p>
            <a:r>
              <a:rPr lang="en-US" sz="1000" dirty="0" smtClean="0"/>
              <a:t>Validated by external PhD </a:t>
            </a:r>
            <a:endParaRPr lang="en-US" sz="1000" dirty="0" smtClean="0">
              <a:solidFill>
                <a:schemeClr val="tx2">
                  <a:lumMod val="50000"/>
                </a:schemeClr>
              </a:solidFill>
            </a:endParaRPr>
          </a:p>
        </p:txBody>
      </p:sp>
    </p:spTree>
    <p:extLst>
      <p:ext uri="{BB962C8B-B14F-4D97-AF65-F5344CB8AC3E}">
        <p14:creationId xmlns="" xmlns:p14="http://schemas.microsoft.com/office/powerpoint/2010/main" val="1176850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U-Turn Arrow 46"/>
          <p:cNvSpPr/>
          <p:nvPr/>
        </p:nvSpPr>
        <p:spPr>
          <a:xfrm rot="10800000">
            <a:off x="616743" y="2293962"/>
            <a:ext cx="2683879" cy="767269"/>
          </a:xfrm>
          <a:prstGeom prst="uturnArrow">
            <a:avLst>
              <a:gd name="adj1" fmla="val 19737"/>
              <a:gd name="adj2" fmla="val 25000"/>
              <a:gd name="adj3" fmla="val 14474"/>
              <a:gd name="adj4" fmla="val 43750"/>
              <a:gd name="adj5" fmla="val 69737"/>
            </a:avLst>
          </a:prstGeom>
          <a:solidFill>
            <a:schemeClr val="tx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solidFill>
                <a:schemeClr val="bg1"/>
              </a:solidFill>
            </a:endParaRPr>
          </a:p>
        </p:txBody>
      </p:sp>
      <p:sp>
        <p:nvSpPr>
          <p:cNvPr id="40" name="TextBox 39"/>
          <p:cNvSpPr txBox="1"/>
          <p:nvPr/>
        </p:nvSpPr>
        <p:spPr>
          <a:xfrm>
            <a:off x="432108" y="1447800"/>
            <a:ext cx="1039067" cy="307777"/>
          </a:xfrm>
          <a:prstGeom prst="rect">
            <a:avLst/>
          </a:prstGeom>
          <a:noFill/>
        </p:spPr>
        <p:txBody>
          <a:bodyPr wrap="none" rtlCol="0">
            <a:spAutoFit/>
          </a:bodyPr>
          <a:lstStyle/>
          <a:p>
            <a:r>
              <a:rPr lang="en-GB" sz="1400" b="1" dirty="0" smtClean="0">
                <a:solidFill>
                  <a:schemeClr val="tx1">
                    <a:lumMod val="50000"/>
                  </a:schemeClr>
                </a:solidFill>
              </a:rPr>
              <a:t>Challenge</a:t>
            </a:r>
            <a:endParaRPr lang="en-GB" sz="1400" b="1" dirty="0">
              <a:solidFill>
                <a:schemeClr val="tx1">
                  <a:lumMod val="50000"/>
                </a:schemeClr>
              </a:solidFill>
            </a:endParaRPr>
          </a:p>
        </p:txBody>
      </p:sp>
      <p:sp>
        <p:nvSpPr>
          <p:cNvPr id="50" name="Rounded Rectangle 49"/>
          <p:cNvSpPr/>
          <p:nvPr/>
        </p:nvSpPr>
        <p:spPr>
          <a:xfrm>
            <a:off x="149393" y="2142802"/>
            <a:ext cx="808263" cy="54346"/>
          </a:xfrm>
          <a:prstGeom prst="roundRect">
            <a:avLst>
              <a:gd name="adj" fmla="val 49977"/>
            </a:avLst>
          </a:prstGeom>
          <a:solidFill>
            <a:srgbClr val="FF3300"/>
          </a:solidFill>
          <a:ln>
            <a:no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14" name="Pentagon 13"/>
          <p:cNvSpPr/>
          <p:nvPr/>
        </p:nvSpPr>
        <p:spPr>
          <a:xfrm>
            <a:off x="306269" y="1840279"/>
            <a:ext cx="1217020" cy="655362"/>
          </a:xfrm>
          <a:prstGeom prst="homePlate">
            <a:avLst>
              <a:gd name="adj" fmla="val 32927"/>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900" dirty="0" smtClean="0">
                <a:solidFill>
                  <a:schemeClr val="tx2"/>
                </a:solidFill>
                <a:latin typeface="Arial" pitchFamily="34" charset="0"/>
                <a:cs typeface="Arial" pitchFamily="34" charset="0"/>
              </a:rPr>
              <a:t>Relationship Management</a:t>
            </a:r>
            <a:endParaRPr lang="en-GB" sz="900" dirty="0">
              <a:solidFill>
                <a:schemeClr val="tx2"/>
              </a:solidFill>
              <a:latin typeface="Arial" pitchFamily="34" charset="0"/>
              <a:cs typeface="Arial" pitchFamily="34" charset="0"/>
            </a:endParaRPr>
          </a:p>
        </p:txBody>
      </p:sp>
      <p:sp>
        <p:nvSpPr>
          <p:cNvPr id="30" name="Oval 29"/>
          <p:cNvSpPr/>
          <p:nvPr/>
        </p:nvSpPr>
        <p:spPr>
          <a:xfrm>
            <a:off x="2440108" y="2068231"/>
            <a:ext cx="133872" cy="17582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solidFill>
                <a:schemeClr val="tx1">
                  <a:lumMod val="50000"/>
                </a:schemeClr>
              </a:solidFill>
            </a:endParaRPr>
          </a:p>
        </p:txBody>
      </p:sp>
      <p:sp>
        <p:nvSpPr>
          <p:cNvPr id="32" name="Oval 31"/>
          <p:cNvSpPr/>
          <p:nvPr/>
        </p:nvSpPr>
        <p:spPr>
          <a:xfrm>
            <a:off x="3608443" y="2080046"/>
            <a:ext cx="133872" cy="17582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solidFill>
                <a:schemeClr val="tx1">
                  <a:lumMod val="50000"/>
                </a:schemeClr>
              </a:solidFill>
            </a:endParaRPr>
          </a:p>
        </p:txBody>
      </p:sp>
      <p:sp>
        <p:nvSpPr>
          <p:cNvPr id="45" name="Oval 44"/>
          <p:cNvSpPr/>
          <p:nvPr/>
        </p:nvSpPr>
        <p:spPr>
          <a:xfrm>
            <a:off x="369888" y="1748110"/>
            <a:ext cx="252000" cy="252000"/>
          </a:xfrm>
          <a:prstGeom prst="ellipse">
            <a:avLst/>
          </a:prstGeom>
          <a:solidFill>
            <a:schemeClr val="tx2">
              <a:lumMod val="25000"/>
              <a:lumOff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1050" dirty="0" smtClean="0">
                <a:solidFill>
                  <a:schemeClr val="tx2"/>
                </a:solidFill>
              </a:rPr>
              <a:t>1</a:t>
            </a:r>
            <a:endParaRPr lang="en-GB" sz="1050" dirty="0">
              <a:solidFill>
                <a:schemeClr val="tx2"/>
              </a:solidFill>
            </a:endParaRPr>
          </a:p>
        </p:txBody>
      </p:sp>
      <p:sp>
        <p:nvSpPr>
          <p:cNvPr id="49" name="Oval 48"/>
          <p:cNvSpPr/>
          <p:nvPr/>
        </p:nvSpPr>
        <p:spPr>
          <a:xfrm>
            <a:off x="1338693" y="2073672"/>
            <a:ext cx="144000" cy="144000"/>
          </a:xfrm>
          <a:prstGeom prst="ellipse">
            <a:avLst/>
          </a:prstGeom>
          <a:solidFill>
            <a:schemeClr val="bg1"/>
          </a:solidFill>
          <a:ln w="28575">
            <a:solidFill>
              <a:schemeClr val="tx2">
                <a:lumMod val="25000"/>
                <a:lumOff val="75000"/>
              </a:schemeClr>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42" name="Rounded Rectangle 41"/>
          <p:cNvSpPr/>
          <p:nvPr/>
        </p:nvSpPr>
        <p:spPr>
          <a:xfrm>
            <a:off x="1391925" y="2134174"/>
            <a:ext cx="808263" cy="54346"/>
          </a:xfrm>
          <a:prstGeom prst="roundRect">
            <a:avLst>
              <a:gd name="adj" fmla="val 49977"/>
            </a:avLst>
          </a:prstGeom>
          <a:solidFill>
            <a:srgbClr val="FF3300"/>
          </a:solidFill>
          <a:ln>
            <a:no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16" name="Chevron 15"/>
          <p:cNvSpPr/>
          <p:nvPr/>
        </p:nvSpPr>
        <p:spPr>
          <a:xfrm>
            <a:off x="1413760" y="1840279"/>
            <a:ext cx="1229191" cy="655362"/>
          </a:xfrm>
          <a:prstGeom prst="chevron">
            <a:avLst>
              <a:gd name="adj" fmla="val 35366"/>
            </a:avLst>
          </a:prstGeom>
          <a:solidFill>
            <a:srgbClr val="00B0F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900" dirty="0" smtClean="0">
                <a:solidFill>
                  <a:schemeClr val="bg1"/>
                </a:solidFill>
                <a:latin typeface="Arial" pitchFamily="34" charset="0"/>
                <a:cs typeface="Arial" pitchFamily="34" charset="0"/>
              </a:rPr>
              <a:t> Learning Planning &amp; Agreement</a:t>
            </a:r>
            <a:endParaRPr lang="en-GB" sz="900" dirty="0">
              <a:solidFill>
                <a:schemeClr val="bg1"/>
              </a:solidFill>
              <a:latin typeface="Arial" pitchFamily="34" charset="0"/>
              <a:cs typeface="Arial" pitchFamily="34" charset="0"/>
            </a:endParaRPr>
          </a:p>
        </p:txBody>
      </p:sp>
      <p:sp>
        <p:nvSpPr>
          <p:cNvPr id="51" name="Oval 50"/>
          <p:cNvSpPr/>
          <p:nvPr/>
        </p:nvSpPr>
        <p:spPr>
          <a:xfrm>
            <a:off x="1549663" y="1748110"/>
            <a:ext cx="252000" cy="252000"/>
          </a:xfrm>
          <a:prstGeom prst="ellipse">
            <a:avLst/>
          </a:prstGeom>
          <a:solidFill>
            <a:schemeClr val="accent3">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1050" dirty="0" smtClean="0">
                <a:solidFill>
                  <a:schemeClr val="bg1"/>
                </a:solidFill>
              </a:rPr>
              <a:t>2</a:t>
            </a:r>
            <a:endParaRPr lang="en-GB" sz="1050" dirty="0">
              <a:solidFill>
                <a:schemeClr val="bg1"/>
              </a:solidFill>
            </a:endParaRPr>
          </a:p>
        </p:txBody>
      </p:sp>
      <p:sp>
        <p:nvSpPr>
          <p:cNvPr id="63" name="Oval 62"/>
          <p:cNvSpPr/>
          <p:nvPr/>
        </p:nvSpPr>
        <p:spPr>
          <a:xfrm>
            <a:off x="2451393" y="2076859"/>
            <a:ext cx="144000" cy="144000"/>
          </a:xfrm>
          <a:prstGeom prst="ellipse">
            <a:avLst/>
          </a:prstGeom>
          <a:solidFill>
            <a:schemeClr val="bg1"/>
          </a:solidFill>
          <a:ln w="28575">
            <a:solidFill>
              <a:schemeClr val="bg2"/>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64" name="Rounded Rectangle 63"/>
          <p:cNvSpPr/>
          <p:nvPr/>
        </p:nvSpPr>
        <p:spPr>
          <a:xfrm>
            <a:off x="2492359" y="2134174"/>
            <a:ext cx="808263" cy="54346"/>
          </a:xfrm>
          <a:prstGeom prst="roundRect">
            <a:avLst>
              <a:gd name="adj" fmla="val 49977"/>
            </a:avLst>
          </a:prstGeom>
          <a:solidFill>
            <a:srgbClr val="FF3300"/>
          </a:solidFill>
          <a:ln>
            <a:no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17" name="Chevron 16"/>
          <p:cNvSpPr/>
          <p:nvPr/>
        </p:nvSpPr>
        <p:spPr>
          <a:xfrm>
            <a:off x="2537470" y="1840279"/>
            <a:ext cx="1273818" cy="655362"/>
          </a:xfrm>
          <a:prstGeom prst="chevron">
            <a:avLst>
              <a:gd name="adj" fmla="val 35366"/>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900" dirty="0" smtClean="0">
                <a:solidFill>
                  <a:schemeClr val="bg1"/>
                </a:solidFill>
                <a:latin typeface="Arial" pitchFamily="34" charset="0"/>
                <a:cs typeface="Arial" pitchFamily="34" charset="0"/>
              </a:rPr>
              <a:t>Request Management</a:t>
            </a:r>
            <a:endParaRPr lang="en-GB" sz="900" dirty="0">
              <a:solidFill>
                <a:schemeClr val="bg1"/>
              </a:solidFill>
              <a:latin typeface="Arial" pitchFamily="34" charset="0"/>
              <a:cs typeface="Arial" pitchFamily="34" charset="0"/>
            </a:endParaRPr>
          </a:p>
        </p:txBody>
      </p:sp>
      <p:sp>
        <p:nvSpPr>
          <p:cNvPr id="52" name="Oval 51"/>
          <p:cNvSpPr/>
          <p:nvPr/>
        </p:nvSpPr>
        <p:spPr>
          <a:xfrm>
            <a:off x="2697573" y="1748110"/>
            <a:ext cx="252000" cy="252000"/>
          </a:xfrm>
          <a:prstGeom prst="ellipse">
            <a:avLst/>
          </a:prstGeom>
          <a:solidFill>
            <a:schemeClr val="tx2">
              <a:lumMod val="90000"/>
              <a:lumOff val="1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1050" dirty="0" smtClean="0">
                <a:solidFill>
                  <a:schemeClr val="bg1"/>
                </a:solidFill>
              </a:rPr>
              <a:t>3</a:t>
            </a:r>
            <a:endParaRPr lang="en-GB" sz="1050" dirty="0">
              <a:solidFill>
                <a:schemeClr val="bg1"/>
              </a:solidFill>
            </a:endParaRPr>
          </a:p>
        </p:txBody>
      </p:sp>
      <p:sp>
        <p:nvSpPr>
          <p:cNvPr id="65" name="Oval 64"/>
          <p:cNvSpPr/>
          <p:nvPr/>
        </p:nvSpPr>
        <p:spPr>
          <a:xfrm>
            <a:off x="3608226" y="2081173"/>
            <a:ext cx="144000" cy="144000"/>
          </a:xfrm>
          <a:prstGeom prst="ellipse">
            <a:avLst/>
          </a:prstGeom>
          <a:solidFill>
            <a:schemeClr val="bg1"/>
          </a:solidFill>
          <a:ln w="28575">
            <a:solidFill>
              <a:schemeClr val="tx2">
                <a:lumMod val="90000"/>
                <a:lumOff val="10000"/>
              </a:schemeClr>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44" name="U-Turn Arrow 43"/>
          <p:cNvSpPr/>
          <p:nvPr/>
        </p:nvSpPr>
        <p:spPr>
          <a:xfrm rot="10800000">
            <a:off x="3032394" y="2259131"/>
            <a:ext cx="5316242" cy="767269"/>
          </a:xfrm>
          <a:prstGeom prst="uturnArrow">
            <a:avLst>
              <a:gd name="adj1" fmla="val 19737"/>
              <a:gd name="adj2" fmla="val 25000"/>
              <a:gd name="adj3" fmla="val 14474"/>
              <a:gd name="adj4" fmla="val 43750"/>
              <a:gd name="adj5" fmla="val 69737"/>
            </a:avLst>
          </a:prstGeom>
          <a:solidFill>
            <a:schemeClr val="tx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solidFill>
                <a:schemeClr val="bg1"/>
              </a:solidFill>
            </a:endParaRPr>
          </a:p>
        </p:txBody>
      </p:sp>
      <p:sp>
        <p:nvSpPr>
          <p:cNvPr id="41" name="TextBox 40"/>
          <p:cNvSpPr txBox="1"/>
          <p:nvPr/>
        </p:nvSpPr>
        <p:spPr>
          <a:xfrm>
            <a:off x="3777749" y="1447800"/>
            <a:ext cx="870751" cy="307777"/>
          </a:xfrm>
          <a:prstGeom prst="rect">
            <a:avLst/>
          </a:prstGeom>
          <a:noFill/>
        </p:spPr>
        <p:txBody>
          <a:bodyPr wrap="none" rtlCol="0">
            <a:spAutoFit/>
          </a:bodyPr>
          <a:lstStyle/>
          <a:p>
            <a:r>
              <a:rPr lang="en-GB" sz="1400" b="1" dirty="0" smtClean="0">
                <a:solidFill>
                  <a:schemeClr val="tx1">
                    <a:lumMod val="50000"/>
                  </a:schemeClr>
                </a:solidFill>
              </a:rPr>
              <a:t>Execute</a:t>
            </a:r>
            <a:endParaRPr lang="en-GB" sz="1400" b="1" dirty="0">
              <a:solidFill>
                <a:schemeClr val="tx1">
                  <a:lumMod val="50000"/>
                </a:schemeClr>
              </a:solidFill>
            </a:endParaRPr>
          </a:p>
        </p:txBody>
      </p:sp>
      <p:sp>
        <p:nvSpPr>
          <p:cNvPr id="66" name="Rounded Rectangle 65"/>
          <p:cNvSpPr/>
          <p:nvPr/>
        </p:nvSpPr>
        <p:spPr>
          <a:xfrm>
            <a:off x="3646766" y="2134174"/>
            <a:ext cx="808263" cy="54346"/>
          </a:xfrm>
          <a:prstGeom prst="roundRect">
            <a:avLst>
              <a:gd name="adj" fmla="val 49977"/>
            </a:avLst>
          </a:prstGeom>
          <a:solidFill>
            <a:srgbClr val="FF3300"/>
          </a:solidFill>
          <a:ln>
            <a:noFill/>
          </a:ln>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18" name="Pentagon 17"/>
          <p:cNvSpPr/>
          <p:nvPr/>
        </p:nvSpPr>
        <p:spPr>
          <a:xfrm>
            <a:off x="3985728" y="1840279"/>
            <a:ext cx="1217020" cy="655362"/>
          </a:xfrm>
          <a:prstGeom prst="homePlate">
            <a:avLst>
              <a:gd name="adj" fmla="val 32927"/>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900" dirty="0" smtClean="0">
                <a:solidFill>
                  <a:schemeClr val="tx1">
                    <a:lumMod val="50000"/>
                  </a:schemeClr>
                </a:solidFill>
                <a:latin typeface="Arial" pitchFamily="34" charset="0"/>
                <a:cs typeface="Arial" pitchFamily="34" charset="0"/>
              </a:rPr>
              <a:t>Design</a:t>
            </a:r>
            <a:endParaRPr lang="en-GB" sz="900" dirty="0">
              <a:solidFill>
                <a:schemeClr val="tx1">
                  <a:lumMod val="50000"/>
                </a:schemeClr>
              </a:solidFill>
              <a:latin typeface="Arial" pitchFamily="34" charset="0"/>
              <a:cs typeface="Arial" pitchFamily="34" charset="0"/>
            </a:endParaRPr>
          </a:p>
        </p:txBody>
      </p:sp>
      <p:sp>
        <p:nvSpPr>
          <p:cNvPr id="34" name="Oval 33"/>
          <p:cNvSpPr/>
          <p:nvPr/>
        </p:nvSpPr>
        <p:spPr>
          <a:xfrm>
            <a:off x="4975558" y="2080046"/>
            <a:ext cx="133872" cy="17582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solidFill>
                <a:schemeClr val="tx1">
                  <a:lumMod val="50000"/>
                </a:schemeClr>
              </a:solidFill>
            </a:endParaRPr>
          </a:p>
        </p:txBody>
      </p:sp>
      <p:sp>
        <p:nvSpPr>
          <p:cNvPr id="36" name="Oval 35"/>
          <p:cNvSpPr/>
          <p:nvPr/>
        </p:nvSpPr>
        <p:spPr>
          <a:xfrm>
            <a:off x="6111439" y="2080046"/>
            <a:ext cx="133872" cy="17582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solidFill>
                <a:schemeClr val="tx1">
                  <a:lumMod val="50000"/>
                </a:schemeClr>
              </a:solidFill>
            </a:endParaRPr>
          </a:p>
        </p:txBody>
      </p:sp>
      <p:sp>
        <p:nvSpPr>
          <p:cNvPr id="38" name="Oval 37"/>
          <p:cNvSpPr/>
          <p:nvPr/>
        </p:nvSpPr>
        <p:spPr>
          <a:xfrm>
            <a:off x="7296002" y="2080046"/>
            <a:ext cx="133872" cy="17582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solidFill>
                <a:schemeClr val="tx1">
                  <a:lumMod val="50000"/>
                </a:schemeClr>
              </a:solidFill>
            </a:endParaRPr>
          </a:p>
        </p:txBody>
      </p:sp>
      <p:sp>
        <p:nvSpPr>
          <p:cNvPr id="53" name="Oval 52"/>
          <p:cNvSpPr/>
          <p:nvPr/>
        </p:nvSpPr>
        <p:spPr>
          <a:xfrm>
            <a:off x="4078979" y="1748110"/>
            <a:ext cx="252000" cy="252000"/>
          </a:xfrm>
          <a:prstGeom prst="ellipse">
            <a:avLst/>
          </a:prstGeom>
          <a:solidFill>
            <a:schemeClr val="accent2">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1050" dirty="0" smtClean="0">
                <a:solidFill>
                  <a:schemeClr val="bg1"/>
                </a:solidFill>
              </a:rPr>
              <a:t>4</a:t>
            </a:r>
            <a:endParaRPr lang="en-GB" sz="1050" dirty="0">
              <a:solidFill>
                <a:schemeClr val="bg1"/>
              </a:solidFill>
            </a:endParaRPr>
          </a:p>
        </p:txBody>
      </p:sp>
      <p:sp>
        <p:nvSpPr>
          <p:cNvPr id="67" name="Oval 66"/>
          <p:cNvSpPr/>
          <p:nvPr/>
        </p:nvSpPr>
        <p:spPr>
          <a:xfrm>
            <a:off x="4972810" y="2083984"/>
            <a:ext cx="144000" cy="144000"/>
          </a:xfrm>
          <a:prstGeom prst="ellipse">
            <a:avLst/>
          </a:prstGeom>
          <a:solidFill>
            <a:schemeClr val="bg1"/>
          </a:solidFill>
          <a:ln w="28575">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68" name="Rounded Rectangle 67"/>
          <p:cNvSpPr/>
          <p:nvPr/>
        </p:nvSpPr>
        <p:spPr>
          <a:xfrm>
            <a:off x="5017061" y="2142802"/>
            <a:ext cx="808263" cy="54346"/>
          </a:xfrm>
          <a:prstGeom prst="roundRect">
            <a:avLst>
              <a:gd name="adj" fmla="val 49977"/>
            </a:avLst>
          </a:prstGeom>
          <a:solidFill>
            <a:srgbClr val="FF3300"/>
          </a:solidFill>
          <a:ln>
            <a:no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19" name="Chevron 18"/>
          <p:cNvSpPr/>
          <p:nvPr/>
        </p:nvSpPr>
        <p:spPr>
          <a:xfrm>
            <a:off x="5093218" y="1840279"/>
            <a:ext cx="1229191" cy="655362"/>
          </a:xfrm>
          <a:prstGeom prst="chevron">
            <a:avLst>
              <a:gd name="adj" fmla="val 35366"/>
            </a:avLst>
          </a:prstGeom>
          <a:solidFill>
            <a:srgbClr val="FFCC00"/>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900" dirty="0" smtClean="0">
                <a:solidFill>
                  <a:schemeClr val="tx1">
                    <a:lumMod val="50000"/>
                  </a:schemeClr>
                </a:solidFill>
                <a:latin typeface="Arial" pitchFamily="34" charset="0"/>
                <a:cs typeface="Arial" pitchFamily="34" charset="0"/>
              </a:rPr>
              <a:t>Build</a:t>
            </a:r>
            <a:endParaRPr lang="en-GB" sz="900" dirty="0">
              <a:solidFill>
                <a:schemeClr val="tx1">
                  <a:lumMod val="50000"/>
                </a:schemeClr>
              </a:solidFill>
              <a:latin typeface="Arial" pitchFamily="34" charset="0"/>
              <a:cs typeface="Arial" pitchFamily="34" charset="0"/>
            </a:endParaRPr>
          </a:p>
        </p:txBody>
      </p:sp>
      <p:sp>
        <p:nvSpPr>
          <p:cNvPr id="54" name="Oval 53"/>
          <p:cNvSpPr/>
          <p:nvPr/>
        </p:nvSpPr>
        <p:spPr>
          <a:xfrm>
            <a:off x="5267749" y="1748110"/>
            <a:ext cx="252000" cy="252000"/>
          </a:xfrm>
          <a:prstGeom prst="ellipse">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1050" dirty="0" smtClean="0">
                <a:solidFill>
                  <a:schemeClr val="tx2"/>
                </a:solidFill>
              </a:rPr>
              <a:t>5</a:t>
            </a:r>
            <a:endParaRPr lang="en-GB" sz="1050" dirty="0">
              <a:solidFill>
                <a:schemeClr val="tx2"/>
              </a:solidFill>
            </a:endParaRPr>
          </a:p>
        </p:txBody>
      </p:sp>
      <p:sp>
        <p:nvSpPr>
          <p:cNvPr id="69" name="Oval 68"/>
          <p:cNvSpPr/>
          <p:nvPr/>
        </p:nvSpPr>
        <p:spPr>
          <a:xfrm>
            <a:off x="6090376" y="2084735"/>
            <a:ext cx="144000" cy="144000"/>
          </a:xfrm>
          <a:prstGeom prst="ellipse">
            <a:avLst/>
          </a:prstGeom>
          <a:solidFill>
            <a:schemeClr val="bg1"/>
          </a:solidFill>
          <a:ln w="28575">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70" name="Rounded Rectangle 69"/>
          <p:cNvSpPr/>
          <p:nvPr/>
        </p:nvSpPr>
        <p:spPr>
          <a:xfrm>
            <a:off x="6126489" y="2146740"/>
            <a:ext cx="808263" cy="54346"/>
          </a:xfrm>
          <a:prstGeom prst="roundRect">
            <a:avLst>
              <a:gd name="adj" fmla="val 49977"/>
            </a:avLst>
          </a:prstGeom>
          <a:solidFill>
            <a:srgbClr val="FF3300"/>
          </a:solidFill>
          <a:ln>
            <a:no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20" name="Chevron 19"/>
          <p:cNvSpPr/>
          <p:nvPr/>
        </p:nvSpPr>
        <p:spPr>
          <a:xfrm>
            <a:off x="6216930" y="1840279"/>
            <a:ext cx="1273818" cy="655362"/>
          </a:xfrm>
          <a:prstGeom prst="chevron">
            <a:avLst>
              <a:gd name="adj" fmla="val 35366"/>
            </a:avLst>
          </a:prstGeom>
          <a:solidFill>
            <a:srgbClr val="FF9900"/>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900" dirty="0" smtClean="0">
                <a:solidFill>
                  <a:schemeClr val="tx1">
                    <a:lumMod val="50000"/>
                  </a:schemeClr>
                </a:solidFill>
                <a:latin typeface="Arial" pitchFamily="34" charset="0"/>
                <a:cs typeface="Arial" pitchFamily="34" charset="0"/>
              </a:rPr>
              <a:t>Delivery</a:t>
            </a:r>
            <a:endParaRPr lang="en-GB" sz="900" dirty="0">
              <a:solidFill>
                <a:schemeClr val="tx1">
                  <a:lumMod val="50000"/>
                </a:schemeClr>
              </a:solidFill>
              <a:latin typeface="Arial" pitchFamily="34" charset="0"/>
              <a:cs typeface="Arial" pitchFamily="34" charset="0"/>
            </a:endParaRPr>
          </a:p>
        </p:txBody>
      </p:sp>
      <p:sp>
        <p:nvSpPr>
          <p:cNvPr id="55" name="Oval 54"/>
          <p:cNvSpPr/>
          <p:nvPr/>
        </p:nvSpPr>
        <p:spPr>
          <a:xfrm>
            <a:off x="6379678" y="1748110"/>
            <a:ext cx="252000" cy="252000"/>
          </a:xfrm>
          <a:prstGeom prst="ellipse">
            <a:avLst/>
          </a:prstGeom>
          <a:solidFill>
            <a:srgbClr val="FFCC0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1050" dirty="0" smtClean="0">
                <a:solidFill>
                  <a:schemeClr val="tx2"/>
                </a:solidFill>
              </a:rPr>
              <a:t>6</a:t>
            </a:r>
            <a:endParaRPr lang="en-GB" sz="1050" dirty="0">
              <a:solidFill>
                <a:schemeClr val="tx2"/>
              </a:solidFill>
            </a:endParaRPr>
          </a:p>
        </p:txBody>
      </p:sp>
      <p:sp>
        <p:nvSpPr>
          <p:cNvPr id="73" name="Oval 72"/>
          <p:cNvSpPr/>
          <p:nvPr/>
        </p:nvSpPr>
        <p:spPr>
          <a:xfrm>
            <a:off x="7269341" y="2069358"/>
            <a:ext cx="144000" cy="144000"/>
          </a:xfrm>
          <a:prstGeom prst="ellipse">
            <a:avLst/>
          </a:prstGeom>
          <a:solidFill>
            <a:schemeClr val="bg1"/>
          </a:solidFill>
          <a:ln w="28575">
            <a:solidFill>
              <a:srgbClr val="FFCC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74" name="Rounded Rectangle 73"/>
          <p:cNvSpPr/>
          <p:nvPr/>
        </p:nvSpPr>
        <p:spPr>
          <a:xfrm>
            <a:off x="7319746" y="2134926"/>
            <a:ext cx="456144" cy="54346"/>
          </a:xfrm>
          <a:prstGeom prst="roundRect">
            <a:avLst>
              <a:gd name="adj" fmla="val 49977"/>
            </a:avLst>
          </a:prstGeom>
          <a:solidFill>
            <a:srgbClr val="FF3300"/>
          </a:solidFill>
          <a:ln>
            <a:no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endParaRPr lang="en-GB" sz="1400" dirty="0"/>
          </a:p>
        </p:txBody>
      </p:sp>
      <p:sp>
        <p:nvSpPr>
          <p:cNvPr id="2" name="Title 1"/>
          <p:cNvSpPr>
            <a:spLocks noGrp="1"/>
          </p:cNvSpPr>
          <p:nvPr>
            <p:ph type="title"/>
          </p:nvPr>
        </p:nvSpPr>
        <p:spPr/>
        <p:txBody>
          <a:bodyPr>
            <a:normAutofit fontScale="90000"/>
          </a:bodyPr>
          <a:lstStyle/>
          <a:p>
            <a:r>
              <a:rPr lang="en-GB" dirty="0" smtClean="0"/>
              <a:t>The</a:t>
            </a:r>
            <a:r>
              <a:rPr lang="en-US" sz="3200" dirty="0" smtClean="0"/>
              <a:t> Evaluate</a:t>
            </a:r>
            <a:r>
              <a:rPr lang="en-US" sz="3200" i="1" dirty="0" smtClean="0">
                <a:solidFill>
                  <a:srgbClr val="0070C0"/>
                </a:solidFill>
              </a:rPr>
              <a:t>It</a:t>
            </a:r>
            <a:r>
              <a:rPr lang="en-US" sz="3200" dirty="0" smtClean="0"/>
              <a:t> framework is embedded throughout the University Align framework</a:t>
            </a:r>
            <a:endParaRPr lang="en-GB" dirty="0"/>
          </a:p>
        </p:txBody>
      </p:sp>
      <p:sp>
        <p:nvSpPr>
          <p:cNvPr id="7" name="Rectangle 6"/>
          <p:cNvSpPr/>
          <p:nvPr/>
        </p:nvSpPr>
        <p:spPr>
          <a:xfrm>
            <a:off x="1442682" y="3232702"/>
            <a:ext cx="1035424" cy="612000"/>
          </a:xfrm>
          <a:prstGeom prst="rect">
            <a:avLst/>
          </a:prstGeom>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en-GB" sz="1200" dirty="0" smtClean="0">
                <a:solidFill>
                  <a:schemeClr val="bg1"/>
                </a:solidFill>
              </a:rPr>
              <a:t>Learning Plan</a:t>
            </a:r>
          </a:p>
        </p:txBody>
      </p:sp>
      <p:sp>
        <p:nvSpPr>
          <p:cNvPr id="9" name="Rectangle 8"/>
          <p:cNvSpPr/>
          <p:nvPr/>
        </p:nvSpPr>
        <p:spPr>
          <a:xfrm>
            <a:off x="2569919" y="3232702"/>
            <a:ext cx="1035424" cy="612000"/>
          </a:xfrm>
          <a:prstGeom prst="rect">
            <a:avLst/>
          </a:prstGeom>
          <a:solidFill>
            <a:srgbClr val="0070C0"/>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en-GB" sz="1200" dirty="0" smtClean="0">
                <a:solidFill>
                  <a:schemeClr val="bg1"/>
                </a:solidFill>
              </a:rPr>
              <a:t>Business Case</a:t>
            </a:r>
          </a:p>
        </p:txBody>
      </p:sp>
      <p:sp>
        <p:nvSpPr>
          <p:cNvPr id="10" name="Rectangle 9"/>
          <p:cNvSpPr/>
          <p:nvPr/>
        </p:nvSpPr>
        <p:spPr>
          <a:xfrm>
            <a:off x="3982644" y="3232702"/>
            <a:ext cx="1035424" cy="612000"/>
          </a:xfrm>
          <a:prstGeom prst="rect">
            <a:avLst/>
          </a:prstGeom>
          <a:solidFill>
            <a:srgbClr val="92D050"/>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en-GB" sz="1200" dirty="0" smtClean="0">
                <a:solidFill>
                  <a:srgbClr val="000000"/>
                </a:solidFill>
              </a:rPr>
              <a:t>Program Design</a:t>
            </a:r>
          </a:p>
        </p:txBody>
      </p:sp>
      <p:sp>
        <p:nvSpPr>
          <p:cNvPr id="11" name="Rectangle 10"/>
          <p:cNvSpPr/>
          <p:nvPr/>
        </p:nvSpPr>
        <p:spPr>
          <a:xfrm>
            <a:off x="5089935" y="3232702"/>
            <a:ext cx="1116106" cy="612000"/>
          </a:xfrm>
          <a:prstGeom prst="rect">
            <a:avLst/>
          </a:prstGeom>
          <a:solidFill>
            <a:srgbClr val="FFCC00"/>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en-GB" sz="1200" dirty="0" smtClean="0">
                <a:solidFill>
                  <a:srgbClr val="000000"/>
                </a:solidFill>
              </a:rPr>
              <a:t>Deployable Learning Package</a:t>
            </a:r>
          </a:p>
        </p:txBody>
      </p:sp>
      <p:sp>
        <p:nvSpPr>
          <p:cNvPr id="12" name="Rectangle 11"/>
          <p:cNvSpPr/>
          <p:nvPr/>
        </p:nvSpPr>
        <p:spPr>
          <a:xfrm>
            <a:off x="6271110" y="3232702"/>
            <a:ext cx="1035424" cy="612000"/>
          </a:xfrm>
          <a:prstGeom prst="rect">
            <a:avLst/>
          </a:prstGeom>
          <a:solidFill>
            <a:srgbClr val="FF9900"/>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en-GB" sz="1200" dirty="0" smtClean="0">
                <a:solidFill>
                  <a:srgbClr val="000000"/>
                </a:solidFill>
              </a:rPr>
              <a:t>Delivered Programs</a:t>
            </a:r>
          </a:p>
        </p:txBody>
      </p:sp>
      <p:sp>
        <p:nvSpPr>
          <p:cNvPr id="13" name="Rectangle 12"/>
          <p:cNvSpPr/>
          <p:nvPr/>
        </p:nvSpPr>
        <p:spPr>
          <a:xfrm>
            <a:off x="7619999" y="3232702"/>
            <a:ext cx="1035424" cy="612000"/>
          </a:xfrm>
          <a:prstGeom prst="rect">
            <a:avLst/>
          </a:prstGeom>
          <a:solidFill>
            <a:srgbClr val="FF3300"/>
          </a:solidFill>
          <a:ln>
            <a:noFill/>
          </a:ln>
          <a:effectLst>
            <a:outerShdw blurRad="50800" dist="38100" dir="5400000" algn="t"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en-GB" sz="1200" dirty="0" smtClean="0">
                <a:solidFill>
                  <a:schemeClr val="bg1"/>
                </a:solidFill>
              </a:rPr>
              <a:t>Evaluation Results</a:t>
            </a:r>
          </a:p>
        </p:txBody>
      </p:sp>
      <p:sp>
        <p:nvSpPr>
          <p:cNvPr id="57" name="TextBox 56"/>
          <p:cNvSpPr txBox="1"/>
          <p:nvPr/>
        </p:nvSpPr>
        <p:spPr>
          <a:xfrm>
            <a:off x="7252469" y="1447800"/>
            <a:ext cx="920445" cy="307777"/>
          </a:xfrm>
          <a:prstGeom prst="rect">
            <a:avLst/>
          </a:prstGeom>
          <a:noFill/>
        </p:spPr>
        <p:txBody>
          <a:bodyPr wrap="none" rtlCol="0">
            <a:spAutoFit/>
          </a:bodyPr>
          <a:lstStyle/>
          <a:p>
            <a:r>
              <a:rPr lang="en-GB" sz="1400" b="1" dirty="0" smtClean="0">
                <a:solidFill>
                  <a:schemeClr val="tx1">
                    <a:lumMod val="50000"/>
                  </a:schemeClr>
                </a:solidFill>
              </a:rPr>
              <a:t>Evaluate</a:t>
            </a:r>
            <a:endParaRPr lang="en-GB" sz="1400" b="1" dirty="0">
              <a:solidFill>
                <a:schemeClr val="tx1">
                  <a:lumMod val="50000"/>
                </a:schemeClr>
              </a:solidFill>
            </a:endParaRPr>
          </a:p>
        </p:txBody>
      </p:sp>
      <p:sp>
        <p:nvSpPr>
          <p:cNvPr id="60" name="Pentagon 59"/>
          <p:cNvSpPr/>
          <p:nvPr/>
        </p:nvSpPr>
        <p:spPr>
          <a:xfrm>
            <a:off x="7623144" y="1831905"/>
            <a:ext cx="1217020" cy="655362"/>
          </a:xfrm>
          <a:prstGeom prst="homePlate">
            <a:avLst>
              <a:gd name="adj" fmla="val 32927"/>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900" b="1" dirty="0" smtClean="0">
                <a:solidFill>
                  <a:schemeClr val="bg1"/>
                </a:solidFill>
                <a:latin typeface="Arial" pitchFamily="34" charset="0"/>
                <a:cs typeface="Arial" pitchFamily="34" charset="0"/>
              </a:rPr>
              <a:t>Evaluate</a:t>
            </a:r>
            <a:endParaRPr lang="en-GB" sz="900" b="1" dirty="0">
              <a:solidFill>
                <a:schemeClr val="bg1"/>
              </a:solidFill>
              <a:latin typeface="Arial" pitchFamily="34" charset="0"/>
              <a:cs typeface="Arial" pitchFamily="34" charset="0"/>
            </a:endParaRPr>
          </a:p>
        </p:txBody>
      </p:sp>
      <p:sp>
        <p:nvSpPr>
          <p:cNvPr id="59" name="Oval 58"/>
          <p:cNvSpPr/>
          <p:nvPr/>
        </p:nvSpPr>
        <p:spPr>
          <a:xfrm>
            <a:off x="7766212" y="1758623"/>
            <a:ext cx="252000" cy="252000"/>
          </a:xfrm>
          <a:prstGeom prst="ellipse">
            <a:avLst/>
          </a:prstGeom>
          <a:solidFill>
            <a:srgbClr val="C0000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GB" sz="900" dirty="0" smtClean="0">
                <a:solidFill>
                  <a:schemeClr val="bg1"/>
                </a:solidFill>
              </a:rPr>
              <a:t>7</a:t>
            </a:r>
            <a:endParaRPr lang="en-GB" sz="900" dirty="0">
              <a:solidFill>
                <a:schemeClr val="bg1"/>
              </a:solidFill>
            </a:endParaRPr>
          </a:p>
        </p:txBody>
      </p:sp>
      <p:sp>
        <p:nvSpPr>
          <p:cNvPr id="56" name="Up Arrow Callout 55"/>
          <p:cNvSpPr/>
          <p:nvPr/>
        </p:nvSpPr>
        <p:spPr>
          <a:xfrm>
            <a:off x="2416836" y="3936143"/>
            <a:ext cx="1188508" cy="2112128"/>
          </a:xfrm>
          <a:prstGeom prst="upArrowCallout">
            <a:avLst>
              <a:gd name="adj1" fmla="val 25000"/>
              <a:gd name="adj2" fmla="val 25000"/>
              <a:gd name="adj3" fmla="val 25000"/>
              <a:gd name="adj4" fmla="val 75491"/>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bg1"/>
                </a:solidFill>
              </a:rPr>
              <a:t>IDENTIFY -Business metrics and overall evaluation strategy defined in business case</a:t>
            </a:r>
          </a:p>
        </p:txBody>
      </p:sp>
      <p:sp>
        <p:nvSpPr>
          <p:cNvPr id="61" name="Up Arrow Callout 60"/>
          <p:cNvSpPr/>
          <p:nvPr/>
        </p:nvSpPr>
        <p:spPr>
          <a:xfrm>
            <a:off x="3775386" y="3931787"/>
            <a:ext cx="1188508" cy="2116962"/>
          </a:xfrm>
          <a:prstGeom prst="upArrowCallout">
            <a:avLst>
              <a:gd name="adj1" fmla="val 25000"/>
              <a:gd name="adj2" fmla="val 25000"/>
              <a:gd name="adj3" fmla="val 25000"/>
              <a:gd name="adj4" fmla="val 73616"/>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bg1"/>
                </a:solidFill>
              </a:rPr>
              <a:t>DESIGN - Detailed evaluation approach defined during design</a:t>
            </a:r>
          </a:p>
        </p:txBody>
      </p:sp>
      <p:sp>
        <p:nvSpPr>
          <p:cNvPr id="62" name="Up Arrow Callout 61"/>
          <p:cNvSpPr/>
          <p:nvPr/>
        </p:nvSpPr>
        <p:spPr>
          <a:xfrm>
            <a:off x="6251238" y="3940495"/>
            <a:ext cx="1239509" cy="2107299"/>
          </a:xfrm>
          <a:prstGeom prst="upArrowCallout">
            <a:avLst>
              <a:gd name="adj1" fmla="val 25000"/>
              <a:gd name="adj2" fmla="val 25000"/>
              <a:gd name="adj3" fmla="val 25000"/>
              <a:gd name="adj4" fmla="val 74275"/>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bg1"/>
                </a:solidFill>
              </a:rPr>
              <a:t>COLLECT - Systematic use of ‘Like It’ after each delivery, storage of data, and integration of course ratings in reporting</a:t>
            </a:r>
          </a:p>
        </p:txBody>
      </p:sp>
      <p:sp>
        <p:nvSpPr>
          <p:cNvPr id="71" name="Up Arrow Callout 70"/>
          <p:cNvSpPr/>
          <p:nvPr/>
        </p:nvSpPr>
        <p:spPr>
          <a:xfrm>
            <a:off x="7589779" y="3936138"/>
            <a:ext cx="1188508" cy="2107299"/>
          </a:xfrm>
          <a:prstGeom prst="upArrowCallout">
            <a:avLst>
              <a:gd name="adj1" fmla="val 25000"/>
              <a:gd name="adj2" fmla="val 25000"/>
              <a:gd name="adj3" fmla="val 25000"/>
              <a:gd name="adj4" fmla="val 73036"/>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bg1"/>
                </a:solidFill>
              </a:rPr>
              <a:t>ANALYZE &amp; RECOMMEND -Periodic analysis and identification of findings to drive action</a:t>
            </a:r>
          </a:p>
        </p:txBody>
      </p:sp>
      <p:sp>
        <p:nvSpPr>
          <p:cNvPr id="72" name="Up Arrow Callout 71"/>
          <p:cNvSpPr/>
          <p:nvPr/>
        </p:nvSpPr>
        <p:spPr>
          <a:xfrm>
            <a:off x="5013355" y="3927431"/>
            <a:ext cx="1188508" cy="2116962"/>
          </a:xfrm>
          <a:prstGeom prst="upArrowCallout">
            <a:avLst>
              <a:gd name="adj1" fmla="val 25000"/>
              <a:gd name="adj2" fmla="val 25000"/>
              <a:gd name="adj3" fmla="val 25000"/>
              <a:gd name="adj4" fmla="val 73616"/>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bg1"/>
                </a:solidFill>
              </a:rPr>
              <a:t>BUILD - Detailed evaluation approach defined during design</a:t>
            </a:r>
          </a:p>
        </p:txBody>
      </p:sp>
    </p:spTree>
    <p:extLst>
      <p:ext uri="{BB962C8B-B14F-4D97-AF65-F5344CB8AC3E}">
        <p14:creationId xmlns="" xmlns:p14="http://schemas.microsoft.com/office/powerpoint/2010/main" val="369524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580BD-F276-4C5D-B77A-7631844BDE28}" type="slidenum">
              <a:rPr lang="en-US" smtClean="0"/>
              <a:pPr/>
              <a:t>27</a:t>
            </a:fld>
            <a:endParaRPr lang="en-US" dirty="0"/>
          </a:p>
        </p:txBody>
      </p:sp>
      <p:sp>
        <p:nvSpPr>
          <p:cNvPr id="4" name="Rectangle 3"/>
          <p:cNvSpPr/>
          <p:nvPr/>
        </p:nvSpPr>
        <p:spPr>
          <a:xfrm>
            <a:off x="978809" y="2967335"/>
            <a:ext cx="7186395" cy="2585323"/>
          </a:xfrm>
          <a:prstGeom prst="rect">
            <a:avLst/>
          </a:prstGeom>
          <a:noFill/>
        </p:spPr>
        <p:txBody>
          <a:bodyPr wrap="none" lIns="91440" tIns="45720" rIns="91440" bIns="45720">
            <a:spAutoFit/>
          </a:bodyPr>
          <a:lstStyle/>
          <a:p>
            <a:pPr algn="ctr"/>
            <a:r>
              <a:rPr lang="en-US" sz="5400" b="1" dirty="0">
                <a:ln w="17780" cmpd="sng">
                  <a:solidFill>
                    <a:schemeClr val="accent1">
                      <a:tint val="3000"/>
                    </a:schemeClr>
                  </a:solidFill>
                  <a:prstDash val="solid"/>
                  <a:miter lim="800000"/>
                </a:ln>
                <a:solidFill>
                  <a:srgbClr val="17A5F8"/>
                </a:solidFill>
              </a:rPr>
              <a:t>PRE: ………..</a:t>
            </a:r>
          </a:p>
          <a:p>
            <a:pPr algn="ctr"/>
            <a:r>
              <a:rPr lang="en-US" sz="5400" b="1" dirty="0">
                <a:ln w="17780" cmpd="sng">
                  <a:solidFill>
                    <a:schemeClr val="accent1">
                      <a:tint val="3000"/>
                    </a:schemeClr>
                  </a:solidFill>
                  <a:prstDash val="solid"/>
                  <a:miter lim="800000"/>
                </a:ln>
                <a:solidFill>
                  <a:srgbClr val="17A5F8"/>
                </a:solidFill>
              </a:rPr>
              <a:t>DURING: ……………..</a:t>
            </a:r>
          </a:p>
          <a:p>
            <a:pPr algn="ctr"/>
            <a:r>
              <a:rPr lang="en-US" sz="5400" b="1" dirty="0">
                <a:ln w="17780" cmpd="sng">
                  <a:solidFill>
                    <a:schemeClr val="accent1">
                      <a:tint val="3000"/>
                    </a:schemeClr>
                  </a:solidFill>
                  <a:prstDash val="solid"/>
                  <a:miter lim="800000"/>
                </a:ln>
                <a:solidFill>
                  <a:srgbClr val="17A5F8"/>
                </a:solidFill>
              </a:rPr>
              <a:t>POST: ………….</a:t>
            </a:r>
          </a:p>
        </p:txBody>
      </p:sp>
      <p:sp>
        <p:nvSpPr>
          <p:cNvPr id="5" name="Content Placeholder 2"/>
          <p:cNvSpPr txBox="1">
            <a:spLocks/>
          </p:cNvSpPr>
          <p:nvPr/>
        </p:nvSpPr>
        <p:spPr>
          <a:xfrm>
            <a:off x="304800" y="1142286"/>
            <a:ext cx="8610600" cy="5106114"/>
          </a:xfrm>
          <a:prstGeom prst="rect">
            <a:avLst/>
          </a:prstGeom>
        </p:spPr>
        <p:txBody>
          <a:bodyPr>
            <a:normAutofit/>
          </a:bodyPr>
          <a:lstStyle/>
          <a:p>
            <a:pPr marL="180975" marR="0" lvl="0" indent="-180975" algn="l" defTabSz="914400" rtl="0" eaLnBrk="1" fontAlgn="auto" latinLnBrk="0" hangingPunct="1">
              <a:lnSpc>
                <a:spcPct val="100000"/>
              </a:lnSpc>
              <a:spcBef>
                <a:spcPts val="300"/>
              </a:spcBef>
              <a:spcAft>
                <a:spcPts val="0"/>
              </a:spcAft>
              <a:buClr>
                <a:schemeClr val="accent1"/>
              </a:buClr>
              <a:buSzPct val="105000"/>
              <a:buFont typeface="Arial" pitchFamily="34" charset="0"/>
              <a:buChar char="•"/>
              <a:tabLst>
                <a:tab pos="180975" algn="l"/>
              </a:tabLst>
              <a:defRPr/>
            </a:pPr>
            <a:r>
              <a:rPr kumimoji="0" lang="en-US" sz="2000" b="0" i="0" u="none" strike="noStrike" kern="1200" cap="none" spc="0" normalizeH="0" baseline="0" noProof="0" dirty="0" smtClean="0">
                <a:ln>
                  <a:noFill/>
                </a:ln>
                <a:solidFill>
                  <a:srgbClr val="535353"/>
                </a:solidFill>
                <a:effectLst/>
                <a:uLnTx/>
                <a:uFillTx/>
                <a:latin typeface="+mn-lt"/>
                <a:ea typeface="+mn-ea"/>
                <a:cs typeface="+mn-cs"/>
              </a:rPr>
              <a:t>Select on</a:t>
            </a:r>
            <a:r>
              <a:rPr lang="en-US" sz="2000" dirty="0" smtClean="0">
                <a:solidFill>
                  <a:srgbClr val="535353"/>
                </a:solidFill>
              </a:rPr>
              <a:t>e of your existing programs:</a:t>
            </a:r>
            <a:endParaRPr lang="en-US" sz="2000" noProof="0" dirty="0" smtClean="0">
              <a:solidFill>
                <a:srgbClr val="535353"/>
              </a:solidFill>
            </a:endParaRPr>
          </a:p>
          <a:p>
            <a:pPr marL="180975" indent="-180975">
              <a:spcBef>
                <a:spcPts val="300"/>
              </a:spcBef>
              <a:buClr>
                <a:schemeClr val="accent1"/>
              </a:buClr>
              <a:buSzPct val="105000"/>
              <a:buFont typeface="Arial" pitchFamily="34" charset="0"/>
              <a:buChar char="•"/>
              <a:tabLst>
                <a:tab pos="180975" algn="l"/>
              </a:tabLst>
            </a:pPr>
            <a:r>
              <a:rPr lang="en-US" sz="2000" dirty="0" smtClean="0">
                <a:solidFill>
                  <a:srgbClr val="535353"/>
                </a:solidFill>
              </a:rPr>
              <a:t>How would you optimize the effectiveness of that program?</a:t>
            </a:r>
          </a:p>
        </p:txBody>
      </p:sp>
      <p:sp>
        <p:nvSpPr>
          <p:cNvPr id="6" name="Title 5"/>
          <p:cNvSpPr>
            <a:spLocks noGrp="1"/>
          </p:cNvSpPr>
          <p:nvPr>
            <p:ph type="title"/>
          </p:nvPr>
        </p:nvSpPr>
        <p:spPr/>
        <p:txBody>
          <a:bodyPr/>
          <a:lstStyle/>
          <a:p>
            <a:r>
              <a:rPr lang="en-US" dirty="0" smtClean="0"/>
              <a:t>Exercise:</a:t>
            </a:r>
            <a:endParaRPr lang="en-US" dirty="0"/>
          </a:p>
        </p:txBody>
      </p:sp>
    </p:spTree>
    <p:extLst>
      <p:ext uri="{BB962C8B-B14F-4D97-AF65-F5344CB8AC3E}">
        <p14:creationId xmlns="" xmlns:p14="http://schemas.microsoft.com/office/powerpoint/2010/main" val="2873336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906000" cy="838200"/>
          </a:xfrm>
        </p:spPr>
        <p:txBody>
          <a:bodyPr>
            <a:normAutofit/>
          </a:bodyPr>
          <a:lstStyle/>
          <a:p>
            <a:r>
              <a:rPr lang="en-US" dirty="0" smtClean="0"/>
              <a:t>What continuous learning success looks like</a:t>
            </a:r>
            <a:endParaRPr lang="en-US" dirty="0"/>
          </a:p>
        </p:txBody>
      </p:sp>
      <p:sp>
        <p:nvSpPr>
          <p:cNvPr id="3" name="Slide Number Placeholder 2"/>
          <p:cNvSpPr>
            <a:spLocks noGrp="1"/>
          </p:cNvSpPr>
          <p:nvPr>
            <p:ph type="sldNum" sz="quarter" idx="4"/>
          </p:nvPr>
        </p:nvSpPr>
        <p:spPr/>
        <p:txBody>
          <a:bodyPr/>
          <a:lstStyle/>
          <a:p>
            <a:fld id="{EEC580BD-F276-4C5D-B77A-7631844BDE28}" type="slidenum">
              <a:rPr lang="en-US" smtClean="0">
                <a:solidFill>
                  <a:srgbClr val="83897B"/>
                </a:solidFill>
              </a:rPr>
              <a:pPr/>
              <a:t>28</a:t>
            </a:fld>
            <a:endParaRPr lang="en-US" dirty="0">
              <a:solidFill>
                <a:srgbClr val="83897B"/>
              </a:solidFill>
            </a:endParaRPr>
          </a:p>
        </p:txBody>
      </p:sp>
      <p:pic>
        <p:nvPicPr>
          <p:cNvPr id="5" name="Picture 4" descr="EbookPPT_ UsageAlone.eps"/>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146300" y="1371600"/>
            <a:ext cx="4851400" cy="4025900"/>
          </a:xfrm>
          <a:prstGeom prst="rect">
            <a:avLst/>
          </a:prstGeom>
        </p:spPr>
      </p:pic>
    </p:spTree>
    <p:extLst>
      <p:ext uri="{BB962C8B-B14F-4D97-AF65-F5344CB8AC3E}">
        <p14:creationId xmlns="" xmlns:p14="http://schemas.microsoft.com/office/powerpoint/2010/main" val="885028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 –Putting the pieces together</a:t>
            </a:r>
            <a:endParaRPr lang="en-US" dirty="0"/>
          </a:p>
        </p:txBody>
      </p:sp>
      <p:sp>
        <p:nvSpPr>
          <p:cNvPr id="4" name="Content Placeholder 3"/>
          <p:cNvSpPr>
            <a:spLocks noGrp="1"/>
          </p:cNvSpPr>
          <p:nvPr>
            <p:ph idx="1"/>
          </p:nvPr>
        </p:nvSpPr>
        <p:spPr/>
        <p:txBody>
          <a:bodyPr/>
          <a:lstStyle/>
          <a:p>
            <a:endParaRPr lang="en-US" dirty="0"/>
          </a:p>
          <a:p>
            <a:r>
              <a:rPr lang="en-US" dirty="0" smtClean="0"/>
              <a:t>Puzzle completion</a:t>
            </a:r>
          </a:p>
          <a:p>
            <a:endParaRPr lang="en-US" dirty="0"/>
          </a:p>
          <a:p>
            <a:r>
              <a:rPr lang="en-US" b="1" dirty="0" smtClean="0"/>
              <a:t>Synthesize  		Share 		ACT</a:t>
            </a:r>
          </a:p>
          <a:p>
            <a:pPr marL="0" indent="0">
              <a:buNone/>
            </a:pPr>
            <a:r>
              <a:rPr lang="en-US" dirty="0" smtClean="0"/>
              <a:t>		30 second overview to recap what you will do differently when you 		go back to their organization – “aha”/”quick win”</a:t>
            </a:r>
          </a:p>
          <a:p>
            <a:endParaRPr lang="en-US" dirty="0"/>
          </a:p>
          <a:p>
            <a:endParaRPr lang="en-US" dirty="0"/>
          </a:p>
          <a:p>
            <a:r>
              <a:rPr lang="en-US" dirty="0" smtClean="0">
                <a:solidFill>
                  <a:schemeClr val="tx1"/>
                </a:solidFill>
              </a:rPr>
              <a:t>Handouts:</a:t>
            </a:r>
          </a:p>
          <a:p>
            <a:pPr lvl="1"/>
            <a:r>
              <a:rPr lang="en-US" dirty="0" smtClean="0"/>
              <a:t>Best </a:t>
            </a:r>
            <a:r>
              <a:rPr lang="en-US" dirty="0"/>
              <a:t>Practices </a:t>
            </a:r>
            <a:r>
              <a:rPr lang="en-US" dirty="0" smtClean="0"/>
              <a:t>Checklist</a:t>
            </a:r>
          </a:p>
          <a:p>
            <a:pPr lvl="1"/>
            <a:r>
              <a:rPr lang="en-US" dirty="0" smtClean="0"/>
              <a:t>Business Case template (intake process)</a:t>
            </a:r>
          </a:p>
          <a:p>
            <a:pPr lvl="1"/>
            <a:r>
              <a:rPr lang="en-US" dirty="0" smtClean="0"/>
              <a:t>Optimizing event based learning tips</a:t>
            </a:r>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 xmlns:p14="http://schemas.microsoft.com/office/powerpoint/2010/main" val="1038381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Tree>
    <p:extLst>
      <p:ext uri="{BB962C8B-B14F-4D97-AF65-F5344CB8AC3E}">
        <p14:creationId xmlns="" xmlns:p14="http://schemas.microsoft.com/office/powerpoint/2010/main" val="3829853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1219200"/>
            <a:ext cx="7672388" cy="3695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Tuesday, May 19 4:10-5:10</a:t>
            </a:r>
            <a:endParaRPr lang="en-US" dirty="0"/>
          </a:p>
        </p:txBody>
      </p:sp>
    </p:spTree>
    <p:extLst>
      <p:ext uri="{BB962C8B-B14F-4D97-AF65-F5344CB8AC3E}">
        <p14:creationId xmlns="" xmlns:p14="http://schemas.microsoft.com/office/powerpoint/2010/main" val="3409667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
        <p:nvSpPr>
          <p:cNvPr id="6" name="Text Placeholder 5"/>
          <p:cNvSpPr>
            <a:spLocks noGrp="1"/>
          </p:cNvSpPr>
          <p:nvPr>
            <p:ph type="body" sz="quarter" idx="10"/>
          </p:nvPr>
        </p:nvSpPr>
        <p:spPr>
          <a:xfrm flipH="1">
            <a:off x="9982200" y="5791200"/>
            <a:ext cx="762000" cy="533400"/>
          </a:xfrm>
        </p:spPr>
        <p:txBody>
          <a:bodyPr/>
          <a:lstStyle/>
          <a:p>
            <a:pPr algn="l"/>
            <a:endParaRPr lang="en-US" dirty="0">
              <a:solidFill>
                <a:srgbClr val="535353"/>
              </a:solidFill>
            </a:endParaRPr>
          </a:p>
        </p:txBody>
      </p:sp>
      <p:pic>
        <p:nvPicPr>
          <p:cNvPr id="6148" name="Picture 2">
            <a:hlinkClick r:id="rId2"/>
          </p:cNvPr>
          <p:cNvPicPr>
            <a:picLocks noChangeAspect="1"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2514600" y="5410200"/>
            <a:ext cx="533400" cy="533400"/>
          </a:xfrm>
          <a:prstGeom prst="rect">
            <a:avLst/>
          </a:prstGeom>
          <a:noFill/>
        </p:spPr>
      </p:pic>
      <p:pic>
        <p:nvPicPr>
          <p:cNvPr id="6147" name="Picture 3" descr="cid:image003.png@01CD55EA.79745DF0">
            <a:hlinkClick r:id="rId4"/>
          </p:cNvPr>
          <p:cNvPicPr>
            <a:picLocks noChangeAspect="1" noChangeArrowheads="1"/>
          </p:cNvPicPr>
          <p:nvPr/>
        </p:nvPicPr>
        <p:blipFill>
          <a:blip r:embed="rId5" cstate="print"/>
          <a:stretch>
            <a:fillRect/>
          </a:stretch>
        </p:blipFill>
        <p:spPr bwMode="auto">
          <a:xfrm>
            <a:off x="762000" y="5380770"/>
            <a:ext cx="962346" cy="590681"/>
          </a:xfrm>
          <a:prstGeom prst="rect">
            <a:avLst/>
          </a:prstGeom>
          <a:noFill/>
        </p:spPr>
      </p:pic>
      <p:pic>
        <p:nvPicPr>
          <p:cNvPr id="6146" name="Picture 4" descr="cid:image004.png@01CD55EA.79745DF0">
            <a:hlinkClick r:id="rId6"/>
          </p:cNvPr>
          <p:cNvPicPr>
            <a:picLocks noChangeAspect="1" noChangeArrowheads="1"/>
          </p:cNvPicPr>
          <p:nvPr/>
        </p:nvPicPr>
        <p:blipFill>
          <a:blip r:embed="rId7" cstate="print"/>
          <a:stretch>
            <a:fillRect/>
          </a:stretch>
        </p:blipFill>
        <p:spPr bwMode="auto">
          <a:xfrm>
            <a:off x="1752600" y="5410200"/>
            <a:ext cx="533400" cy="533400"/>
          </a:xfrm>
          <a:prstGeom prst="roundRect">
            <a:avLst/>
          </a:prstGeom>
          <a:noFill/>
        </p:spPr>
      </p:pic>
      <p:pic>
        <p:nvPicPr>
          <p:cNvPr id="6145" name="Picture 5" descr="cid:image005.png@01CD55EA.79745DF0">
            <a:hlinkClick r:id="rId8"/>
          </p:cNvPr>
          <p:cNvPicPr>
            <a:picLocks noChangeAspect="1" noChangeArrowheads="1"/>
          </p:cNvPicPr>
          <p:nvPr/>
        </p:nvPicPr>
        <p:blipFill>
          <a:blip r:embed="rId9" cstate="print"/>
          <a:stretch>
            <a:fillRect/>
          </a:stretch>
        </p:blipFill>
        <p:spPr bwMode="auto">
          <a:xfrm>
            <a:off x="3276600" y="5410200"/>
            <a:ext cx="533400" cy="533400"/>
          </a:xfrm>
          <a:prstGeom prst="rect">
            <a:avLst/>
          </a:prstGeom>
          <a:noFill/>
        </p:spPr>
      </p:pic>
      <p:sp>
        <p:nvSpPr>
          <p:cNvPr id="6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150" name="Rectangle 6"/>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smtClean="0">
                <a:ln>
                  <a:noFill/>
                </a:ln>
                <a:solidFill>
                  <a:srgbClr val="244061"/>
                </a:solidFill>
                <a:effectLst/>
                <a:latin typeface="Calibri" pitchFamily="34" charset="0"/>
                <a:ea typeface="Times New Roman" pitchFamily="18" charset="0"/>
                <a:cs typeface="Calibri" pitchFamily="34"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51" name="Rectangle 7"/>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smtClean="0">
                <a:ln>
                  <a:noFill/>
                </a:ln>
                <a:solidFill>
                  <a:srgbClr val="244061"/>
                </a:solidFill>
                <a:effectLst/>
                <a:latin typeface="Calibri" pitchFamily="34" charset="0"/>
                <a:ea typeface="Times New Roman" pitchFamily="18" charset="0"/>
                <a:cs typeface="Calibri" pitchFamily="34"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52" name="Rectangle 8"/>
          <p:cNvSpPr>
            <a:spLocks noChangeArrowheads="1"/>
          </p:cNvSpPr>
          <p:nvPr/>
        </p:nvSpPr>
        <p:spPr bwMode="auto">
          <a:xfrm>
            <a:off x="0" y="1000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smtClean="0">
                <a:ln>
                  <a:noFill/>
                </a:ln>
                <a:solidFill>
                  <a:srgbClr val="244061"/>
                </a:solidFill>
                <a:effectLst/>
                <a:latin typeface="Calibri" pitchFamily="34" charset="0"/>
                <a:ea typeface="Times New Roman" pitchFamily="18" charset="0"/>
                <a:cs typeface="Calibri" pitchFamily="34"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53" name="Rectangle 9"/>
          <p:cNvSpPr>
            <a:spLocks noChangeArrowheads="1"/>
          </p:cNvSpPr>
          <p:nvPr/>
        </p:nvSpPr>
        <p:spPr bwMode="auto">
          <a:xfrm>
            <a:off x="0" y="1181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668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2705100" y="2743200"/>
            <a:ext cx="3733800" cy="2343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
            <a:ext cx="9477375" cy="866775"/>
          </a:xfrm>
        </p:spPr>
        <p:txBody>
          <a:bodyPr/>
          <a:lstStyle/>
          <a:p>
            <a:r>
              <a:rPr lang="en-US" dirty="0" smtClean="0"/>
              <a:t>What?  Multi-modal learning</a:t>
            </a:r>
            <a:endParaRPr lang="en-US" dirty="0"/>
          </a:p>
        </p:txBody>
      </p:sp>
      <p:sp>
        <p:nvSpPr>
          <p:cNvPr id="4" name="Text Placeholder 3"/>
          <p:cNvSpPr>
            <a:spLocks noGrp="1"/>
          </p:cNvSpPr>
          <p:nvPr>
            <p:ph type="body" idx="1"/>
          </p:nvPr>
        </p:nvSpPr>
        <p:spPr>
          <a:xfrm flipV="1">
            <a:off x="9906000" y="685800"/>
            <a:ext cx="228600" cy="76200"/>
          </a:xfrm>
        </p:spPr>
        <p:txBody>
          <a:bodyPr>
            <a:normAutofit fontScale="25000" lnSpcReduction="20000"/>
          </a:bodyPr>
          <a:lstStyle/>
          <a:p>
            <a:endParaRPr lang="en-US" dirty="0"/>
          </a:p>
        </p:txBody>
      </p:sp>
      <p:pic>
        <p:nvPicPr>
          <p:cNvPr id="6" name="Content Placeholder 5"/>
          <p:cNvPicPr>
            <a:picLocks noGrp="1" noChangeAspect="1"/>
          </p:cNvPicPr>
          <p:nvPr>
            <p:ph sz="half" idx="2"/>
          </p:nvPr>
        </p:nvPicPr>
        <p:blipFill>
          <a:blip r:embed="rId3" cstate="print">
            <a:extLst>
              <a:ext uri="{28A0092B-C50C-407E-A947-70E740481C1C}">
                <a14:useLocalDpi xmlns="" xmlns:a14="http://schemas.microsoft.com/office/drawing/2010/main" val="0"/>
              </a:ext>
            </a:extLst>
          </a:blip>
          <a:stretch>
            <a:fillRect/>
          </a:stretch>
        </p:blipFill>
        <p:spPr>
          <a:xfrm>
            <a:off x="457200" y="2498670"/>
            <a:ext cx="8229600" cy="3232259"/>
          </a:xfrm>
        </p:spPr>
      </p:pic>
      <p:sp>
        <p:nvSpPr>
          <p:cNvPr id="5" name="Slide Number Placeholder 4"/>
          <p:cNvSpPr>
            <a:spLocks noGrp="1"/>
          </p:cNvSpPr>
          <p:nvPr>
            <p:ph type="sldNum" sz="quarter" idx="12"/>
          </p:nvPr>
        </p:nvSpPr>
        <p:spPr/>
        <p:txBody>
          <a:bodyPr/>
          <a:lstStyle/>
          <a:p>
            <a:fld id="{EEC580BD-F276-4C5D-B77A-7631844BDE28}" type="slidenum">
              <a:rPr lang="en-US" smtClean="0"/>
              <a:pPr/>
              <a:t>4</a:t>
            </a:fld>
            <a:endParaRPr lang="en-US" dirty="0"/>
          </a:p>
        </p:txBody>
      </p:sp>
      <p:sp>
        <p:nvSpPr>
          <p:cNvPr id="7" name="Content Placeholder 4"/>
          <p:cNvSpPr txBox="1">
            <a:spLocks/>
          </p:cNvSpPr>
          <p:nvPr/>
        </p:nvSpPr>
        <p:spPr>
          <a:xfrm>
            <a:off x="457200" y="2133601"/>
            <a:ext cx="8229600" cy="3962400"/>
          </a:xfrm>
          <a:prstGeom prst="rect">
            <a:avLst/>
          </a:prstGeom>
        </p:spPr>
        <p:txBody>
          <a:bodyPr vert="horz" lIns="91440" tIns="45720" rIns="91440" bIns="45720" rtlCol="0">
            <a:normAutofit/>
          </a:bodyPr>
          <a:lstStyle>
            <a:lvl1pPr marL="342900" indent="-342900" algn="l" defTabSz="914400" rtl="0" eaLnBrk="1" latinLnBrk="0" hangingPunct="1">
              <a:spcBef>
                <a:spcPts val="300"/>
              </a:spcBef>
              <a:buClr>
                <a:schemeClr val="accent1"/>
              </a:buClr>
              <a:buSzPct val="105000"/>
              <a:buFont typeface="Arial"/>
              <a:buChar char="•"/>
              <a:defRPr sz="2000" kern="1200">
                <a:solidFill>
                  <a:srgbClr val="535353"/>
                </a:solidFill>
                <a:latin typeface="+mn-lt"/>
                <a:ea typeface="+mn-ea"/>
                <a:cs typeface="+mn-cs"/>
              </a:defRPr>
            </a:lvl1pPr>
            <a:lvl2pPr marL="742950" indent="-285750" algn="l" defTabSz="914400" rtl="0" eaLnBrk="1" latinLnBrk="0" hangingPunct="1">
              <a:spcBef>
                <a:spcPts val="100"/>
              </a:spcBef>
              <a:buClr>
                <a:schemeClr val="accent1"/>
              </a:buClr>
              <a:buSzPct val="105000"/>
              <a:buFont typeface="Arial"/>
              <a:buChar char="•"/>
              <a:defRPr sz="2000" kern="1200">
                <a:solidFill>
                  <a:srgbClr val="535353"/>
                </a:solidFill>
                <a:latin typeface="+mn-lt"/>
                <a:ea typeface="+mn-ea"/>
                <a:cs typeface="+mn-cs"/>
              </a:defRPr>
            </a:lvl2pPr>
            <a:lvl3pPr marL="1143000" indent="-228600" algn="l" defTabSz="914400" rtl="0" eaLnBrk="1" latinLnBrk="0" hangingPunct="1">
              <a:spcBef>
                <a:spcPts val="300"/>
              </a:spcBef>
              <a:spcAft>
                <a:spcPts val="1200"/>
              </a:spcAft>
              <a:buClr>
                <a:schemeClr val="accent1"/>
              </a:buClr>
              <a:buSzPct val="110000"/>
              <a:buFont typeface="Arial"/>
              <a:buChar char="•"/>
              <a:defRPr sz="1800" kern="1200">
                <a:solidFill>
                  <a:srgbClr val="535353"/>
                </a:solidFill>
                <a:latin typeface="+mn-lt"/>
                <a:ea typeface="+mn-ea"/>
                <a:cs typeface="+mn-cs"/>
              </a:defRPr>
            </a:lvl3pPr>
            <a:lvl4pPr marL="1600200" indent="-228600" algn="l" defTabSz="914400" rtl="0" eaLnBrk="1" latinLnBrk="0" hangingPunct="1">
              <a:spcBef>
                <a:spcPct val="20000"/>
              </a:spcBef>
              <a:buClr>
                <a:schemeClr val="accent1"/>
              </a:buClr>
              <a:buSzPct val="11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1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lvl="2"/>
            <a:endParaRPr lang="en-US" dirty="0"/>
          </a:p>
        </p:txBody>
      </p:sp>
      <p:pic>
        <p:nvPicPr>
          <p:cNvPr id="8" name="Picture 7"/>
          <p:cNvPicPr>
            <a:picLocks noChangeAspect="1"/>
          </p:cNvPicPr>
          <p:nvPr/>
        </p:nvPicPr>
        <p:blipFill>
          <a:blip r:embed="rId4" cstate="print">
            <a:extLst>
              <a:ext uri="{28A0092B-C50C-407E-A947-70E740481C1C}">
                <a14:useLocalDpi xmlns="" xmlns:a14="http://schemas.microsoft.com/office/drawing/2010/main"/>
              </a:ext>
            </a:extLst>
          </a:blip>
          <a:stretch>
            <a:fillRect/>
          </a:stretch>
        </p:blipFill>
        <p:spPr>
          <a:xfrm>
            <a:off x="2409148" y="1499171"/>
            <a:ext cx="4305628" cy="4328289"/>
          </a:xfrm>
          <a:prstGeom prst="rect">
            <a:avLst/>
          </a:prstGeom>
        </p:spPr>
      </p:pic>
    </p:spTree>
    <p:extLst>
      <p:ext uri="{BB962C8B-B14F-4D97-AF65-F5344CB8AC3E}">
        <p14:creationId xmlns="" xmlns:p14="http://schemas.microsoft.com/office/powerpoint/2010/main" val="2819595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Firing all cylinders</a:t>
            </a:r>
            <a:endParaRPr lang="en-US" dirty="0"/>
          </a:p>
        </p:txBody>
      </p:sp>
      <p:sp>
        <p:nvSpPr>
          <p:cNvPr id="4" name="Slide Number Placeholder 3"/>
          <p:cNvSpPr>
            <a:spLocks noGrp="1"/>
          </p:cNvSpPr>
          <p:nvPr>
            <p:ph type="sldNum" sz="quarter" idx="4"/>
          </p:nvPr>
        </p:nvSpPr>
        <p:spPr/>
        <p:txBody>
          <a:bodyPr/>
          <a:lstStyle/>
          <a:p>
            <a:fld id="{EEC580BD-F276-4C5D-B77A-7631844BDE28}" type="slidenum">
              <a:rPr lang="en-US" smtClean="0"/>
              <a:pPr/>
              <a:t>5</a:t>
            </a:fld>
            <a:endParaRPr lang="en-US" dirty="0"/>
          </a:p>
        </p:txBody>
      </p:sp>
      <p:pic>
        <p:nvPicPr>
          <p:cNvPr id="2051" name="Picture 3"/>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901303" y="1000125"/>
            <a:ext cx="7322343" cy="507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65294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838200"/>
          </a:xfrm>
        </p:spPr>
        <p:txBody>
          <a:bodyPr/>
          <a:lstStyle/>
          <a:p>
            <a:r>
              <a:rPr lang="en-US" dirty="0" smtClean="0"/>
              <a:t>     Why?  The Learning Crisis</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4400" y="4495800"/>
            <a:ext cx="6858001" cy="1676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14400" y="762000"/>
            <a:ext cx="6705600" cy="381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25702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00869" y="1828800"/>
            <a:ext cx="4237462" cy="221602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aphicFrame>
        <p:nvGraphicFramePr>
          <p:cNvPr id="4" name="Chart 3"/>
          <p:cNvGraphicFramePr/>
          <p:nvPr>
            <p:extLst>
              <p:ext uri="{D42A27DB-BD31-4B8C-83A1-F6EECF244321}">
                <p14:modId xmlns="" xmlns:p14="http://schemas.microsoft.com/office/powerpoint/2010/main" val="3689041969"/>
              </p:ext>
            </p:extLst>
          </p:nvPr>
        </p:nvGraphicFramePr>
        <p:xfrm>
          <a:off x="1600200" y="609600"/>
          <a:ext cx="5638800" cy="4876800"/>
        </p:xfrm>
        <a:graphic>
          <a:graphicData uri="http://schemas.openxmlformats.org/drawingml/2006/chart">
            <c:chart xmlns:c="http://schemas.openxmlformats.org/drawingml/2006/chart" xmlns:r="http://schemas.openxmlformats.org/officeDocument/2006/relationships" r:id="rId4"/>
          </a:graphicData>
        </a:graphic>
      </p:graphicFrame>
      <p:pic>
        <p:nvPicPr>
          <p:cNvPr id="10"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34436" y="685800"/>
            <a:ext cx="8304764" cy="53340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74767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 Learning Effectiveness</a:t>
            </a:r>
            <a:endParaRPr lang="en-US" dirty="0"/>
          </a:p>
        </p:txBody>
      </p:sp>
      <p:sp>
        <p:nvSpPr>
          <p:cNvPr id="3" name="Slide Number Placeholder 2"/>
          <p:cNvSpPr>
            <a:spLocks noGrp="1"/>
          </p:cNvSpPr>
          <p:nvPr>
            <p:ph type="sldNum" sz="quarter" idx="12"/>
          </p:nvPr>
        </p:nvSpPr>
        <p:spPr/>
        <p:txBody>
          <a:bodyPr/>
          <a:lstStyle/>
          <a:p>
            <a:fld id="{EEC580BD-F276-4C5D-B77A-7631844BDE28}" type="slidenum">
              <a:rPr lang="en-US" smtClean="0">
                <a:solidFill>
                  <a:srgbClr val="83897B"/>
                </a:solidFill>
              </a:rPr>
              <a:pPr/>
              <a:t>8</a:t>
            </a:fld>
            <a:endParaRPr lang="en-US" dirty="0">
              <a:solidFill>
                <a:srgbClr val="83897B"/>
              </a:solidFill>
            </a:endParaRPr>
          </a:p>
        </p:txBody>
      </p:sp>
      <p:pic>
        <p:nvPicPr>
          <p:cNvPr id="6" name="Picture 5" descr="head1.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04800" y="1752600"/>
            <a:ext cx="4114800" cy="4114800"/>
          </a:xfrm>
          <a:prstGeom prst="rect">
            <a:avLst/>
          </a:prstGeom>
        </p:spPr>
      </p:pic>
      <p:pic>
        <p:nvPicPr>
          <p:cNvPr id="9" name="Picture 8" descr="Head2.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362200" y="1752600"/>
            <a:ext cx="4114800" cy="4114800"/>
          </a:xfrm>
          <a:prstGeom prst="rect">
            <a:avLst/>
          </a:prstGeom>
        </p:spPr>
      </p:pic>
      <p:pic>
        <p:nvPicPr>
          <p:cNvPr id="2" name="Picture 1" descr="Head3.png"/>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105400" y="1752600"/>
            <a:ext cx="4038600" cy="4038600"/>
          </a:xfrm>
          <a:prstGeom prst="rect">
            <a:avLst/>
          </a:prstGeom>
        </p:spPr>
      </p:pic>
    </p:spTree>
    <p:extLst>
      <p:ext uri="{BB962C8B-B14F-4D97-AF65-F5344CB8AC3E}">
        <p14:creationId xmlns="" xmlns:p14="http://schemas.microsoft.com/office/powerpoint/2010/main" val="2824404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8229600" cy="891838"/>
          </a:xfrm>
        </p:spPr>
        <p:txBody>
          <a:bodyPr/>
          <a:lstStyle/>
          <a:p>
            <a:r>
              <a:rPr lang="en-IE" dirty="0"/>
              <a:t>The Forgetting </a:t>
            </a:r>
            <a:r>
              <a:rPr lang="en-IE" dirty="0" smtClean="0"/>
              <a:t>Curve </a:t>
            </a:r>
            <a:r>
              <a:rPr lang="en-IE" sz="1400" dirty="0" smtClean="0"/>
              <a:t>by </a:t>
            </a:r>
            <a:r>
              <a:rPr lang="en-IE" sz="1400" dirty="0"/>
              <a:t>Hermann Ebbinghaus</a:t>
            </a:r>
          </a:p>
        </p:txBody>
      </p:sp>
      <p:grpSp>
        <p:nvGrpSpPr>
          <p:cNvPr id="30" name="Group 29"/>
          <p:cNvGrpSpPr/>
          <p:nvPr/>
        </p:nvGrpSpPr>
        <p:grpSpPr>
          <a:xfrm>
            <a:off x="284627" y="1044238"/>
            <a:ext cx="8256858" cy="5055865"/>
            <a:chOff x="439467" y="1041623"/>
            <a:chExt cx="8256858" cy="5055865"/>
          </a:xfrm>
        </p:grpSpPr>
        <p:graphicFrame>
          <p:nvGraphicFramePr>
            <p:cNvPr id="5" name="Chart 4"/>
            <p:cNvGraphicFramePr/>
            <p:nvPr>
              <p:extLst>
                <p:ext uri="{D42A27DB-BD31-4B8C-83A1-F6EECF244321}">
                  <p14:modId xmlns="" xmlns:p14="http://schemas.microsoft.com/office/powerpoint/2010/main" val="1991600390"/>
                </p:ext>
              </p:extLst>
            </p:nvPr>
          </p:nvGraphicFramePr>
          <p:xfrm>
            <a:off x="447675" y="1396999"/>
            <a:ext cx="8248650" cy="4333949"/>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850605" y="5758934"/>
              <a:ext cx="7697972" cy="338554"/>
            </a:xfrm>
            <a:prstGeom prst="rect">
              <a:avLst/>
            </a:prstGeom>
            <a:noFill/>
          </p:spPr>
          <p:txBody>
            <a:bodyPr wrap="square" rtlCol="0">
              <a:spAutoFit/>
            </a:bodyPr>
            <a:lstStyle/>
            <a:p>
              <a:pPr algn="ctr"/>
              <a:r>
                <a:rPr lang="en-IE" sz="1600" dirty="0" smtClean="0"/>
                <a:t>Elapsed Days Since </a:t>
              </a:r>
              <a:r>
                <a:rPr lang="en-IE" sz="1600" dirty="0"/>
                <a:t>E</a:t>
              </a:r>
              <a:r>
                <a:rPr lang="en-IE" sz="1600" dirty="0" smtClean="0"/>
                <a:t>vent</a:t>
              </a:r>
              <a:endParaRPr lang="en-IE" sz="1600" dirty="0"/>
            </a:p>
          </p:txBody>
        </p:sp>
        <p:sp>
          <p:nvSpPr>
            <p:cNvPr id="7" name="TextBox 6"/>
            <p:cNvSpPr txBox="1"/>
            <p:nvPr/>
          </p:nvSpPr>
          <p:spPr>
            <a:xfrm>
              <a:off x="439467" y="1041623"/>
              <a:ext cx="1708298" cy="338554"/>
            </a:xfrm>
            <a:prstGeom prst="rect">
              <a:avLst/>
            </a:prstGeom>
            <a:noFill/>
          </p:spPr>
          <p:txBody>
            <a:bodyPr wrap="square" rtlCol="0">
              <a:spAutoFit/>
            </a:bodyPr>
            <a:lstStyle/>
            <a:p>
              <a:r>
                <a:rPr lang="en-IE" sz="1600" dirty="0" smtClean="0"/>
                <a:t>Retention (%)</a:t>
              </a:r>
              <a:endParaRPr lang="en-IE" sz="1600" dirty="0"/>
            </a:p>
          </p:txBody>
        </p:sp>
      </p:grpSp>
      <p:grpSp>
        <p:nvGrpSpPr>
          <p:cNvPr id="38" name="Group 37"/>
          <p:cNvGrpSpPr/>
          <p:nvPr/>
        </p:nvGrpSpPr>
        <p:grpSpPr>
          <a:xfrm>
            <a:off x="946298" y="1422709"/>
            <a:ext cx="7634178" cy="3713307"/>
            <a:chOff x="946298" y="1422709"/>
            <a:chExt cx="7634178" cy="3713307"/>
          </a:xfrm>
        </p:grpSpPr>
        <p:sp>
          <p:nvSpPr>
            <p:cNvPr id="3" name="Oval 2"/>
            <p:cNvSpPr/>
            <p:nvPr/>
          </p:nvSpPr>
          <p:spPr>
            <a:xfrm>
              <a:off x="946298" y="144481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950680" y="3011343"/>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 name="Oval 8"/>
            <p:cNvSpPr/>
            <p:nvPr/>
          </p:nvSpPr>
          <p:spPr>
            <a:xfrm>
              <a:off x="1103080" y="3408302"/>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0" name="Oval 9"/>
            <p:cNvSpPr/>
            <p:nvPr/>
          </p:nvSpPr>
          <p:spPr>
            <a:xfrm>
              <a:off x="1159783" y="4017921"/>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1" name="Oval 10"/>
            <p:cNvSpPr/>
            <p:nvPr/>
          </p:nvSpPr>
          <p:spPr>
            <a:xfrm>
              <a:off x="1418513" y="422348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2" name="Oval 11"/>
            <p:cNvSpPr/>
            <p:nvPr/>
          </p:nvSpPr>
          <p:spPr>
            <a:xfrm>
              <a:off x="2307260" y="4620435"/>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 name="Oval 12"/>
            <p:cNvSpPr/>
            <p:nvPr/>
          </p:nvSpPr>
          <p:spPr>
            <a:xfrm>
              <a:off x="8455586" y="502801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14" name="Straight Connector 13"/>
            <p:cNvCxnSpPr>
              <a:stCxn id="3" idx="4"/>
              <a:endCxn id="8" idx="0"/>
            </p:cNvCxnSpPr>
            <p:nvPr/>
          </p:nvCxnSpPr>
          <p:spPr>
            <a:xfrm>
              <a:off x="1000298" y="1552813"/>
              <a:ext cx="4382" cy="14585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1"/>
            </p:cNvCxnSpPr>
            <p:nvPr/>
          </p:nvCxnSpPr>
          <p:spPr>
            <a:xfrm>
              <a:off x="1005514" y="3119343"/>
              <a:ext cx="113382" cy="3047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1" idx="1"/>
            </p:cNvCxnSpPr>
            <p:nvPr/>
          </p:nvCxnSpPr>
          <p:spPr>
            <a:xfrm>
              <a:off x="1214617" y="4125921"/>
              <a:ext cx="219712" cy="1133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30293" y="1422709"/>
              <a:ext cx="1903228" cy="276999"/>
            </a:xfrm>
            <a:prstGeom prst="rect">
              <a:avLst/>
            </a:prstGeom>
            <a:noFill/>
          </p:spPr>
          <p:txBody>
            <a:bodyPr wrap="square" rtlCol="0">
              <a:spAutoFit/>
            </a:bodyPr>
            <a:lstStyle/>
            <a:p>
              <a:r>
                <a:rPr lang="en-IE" sz="1200" dirty="0" smtClean="0"/>
                <a:t>Immediate Recall</a:t>
              </a:r>
              <a:endParaRPr lang="en-IE" sz="1200" dirty="0"/>
            </a:p>
          </p:txBody>
        </p:sp>
        <p:sp>
          <p:nvSpPr>
            <p:cNvPr id="22" name="TextBox 21"/>
            <p:cNvSpPr txBox="1"/>
            <p:nvPr/>
          </p:nvSpPr>
          <p:spPr>
            <a:xfrm>
              <a:off x="1031962" y="2905577"/>
              <a:ext cx="1903228" cy="276999"/>
            </a:xfrm>
            <a:prstGeom prst="rect">
              <a:avLst/>
            </a:prstGeom>
            <a:noFill/>
          </p:spPr>
          <p:txBody>
            <a:bodyPr wrap="square" rtlCol="0">
              <a:spAutoFit/>
            </a:bodyPr>
            <a:lstStyle/>
            <a:p>
              <a:r>
                <a:rPr lang="en-IE" sz="1200" dirty="0" smtClean="0"/>
                <a:t>20 Minutes</a:t>
              </a:r>
              <a:endParaRPr lang="en-IE" sz="1200" dirty="0"/>
            </a:p>
          </p:txBody>
        </p:sp>
        <p:sp>
          <p:nvSpPr>
            <p:cNvPr id="23" name="TextBox 22"/>
            <p:cNvSpPr txBox="1"/>
            <p:nvPr/>
          </p:nvSpPr>
          <p:spPr>
            <a:xfrm>
              <a:off x="1184362" y="3310087"/>
              <a:ext cx="1903228" cy="276999"/>
            </a:xfrm>
            <a:prstGeom prst="rect">
              <a:avLst/>
            </a:prstGeom>
            <a:noFill/>
          </p:spPr>
          <p:txBody>
            <a:bodyPr wrap="square" rtlCol="0">
              <a:spAutoFit/>
            </a:bodyPr>
            <a:lstStyle/>
            <a:p>
              <a:r>
                <a:rPr lang="en-IE" sz="1200" dirty="0" smtClean="0"/>
                <a:t>1 Hour</a:t>
              </a:r>
              <a:endParaRPr lang="en-IE" sz="1200" dirty="0"/>
            </a:p>
          </p:txBody>
        </p:sp>
        <p:sp>
          <p:nvSpPr>
            <p:cNvPr id="24" name="TextBox 23"/>
            <p:cNvSpPr txBox="1"/>
            <p:nvPr/>
          </p:nvSpPr>
          <p:spPr>
            <a:xfrm>
              <a:off x="1250055" y="3912990"/>
              <a:ext cx="1903228" cy="276999"/>
            </a:xfrm>
            <a:prstGeom prst="rect">
              <a:avLst/>
            </a:prstGeom>
            <a:noFill/>
          </p:spPr>
          <p:txBody>
            <a:bodyPr wrap="square" rtlCol="0">
              <a:spAutoFit/>
            </a:bodyPr>
            <a:lstStyle/>
            <a:p>
              <a:r>
                <a:rPr lang="en-IE" sz="1200" dirty="0" smtClean="0"/>
                <a:t>9 Hours</a:t>
              </a:r>
              <a:endParaRPr lang="en-IE" sz="1200" dirty="0"/>
            </a:p>
          </p:txBody>
        </p:sp>
        <p:sp>
          <p:nvSpPr>
            <p:cNvPr id="25" name="TextBox 24"/>
            <p:cNvSpPr txBox="1"/>
            <p:nvPr/>
          </p:nvSpPr>
          <p:spPr>
            <a:xfrm>
              <a:off x="1526513" y="4104655"/>
              <a:ext cx="1903228" cy="276999"/>
            </a:xfrm>
            <a:prstGeom prst="rect">
              <a:avLst/>
            </a:prstGeom>
            <a:noFill/>
          </p:spPr>
          <p:txBody>
            <a:bodyPr wrap="square" rtlCol="0">
              <a:spAutoFit/>
            </a:bodyPr>
            <a:lstStyle/>
            <a:p>
              <a:r>
                <a:rPr lang="en-IE" sz="1200" dirty="0" smtClean="0"/>
                <a:t>2 Days</a:t>
              </a:r>
              <a:endParaRPr lang="en-IE" sz="1200" dirty="0"/>
            </a:p>
          </p:txBody>
        </p:sp>
        <p:sp>
          <p:nvSpPr>
            <p:cNvPr id="26" name="TextBox 25"/>
            <p:cNvSpPr txBox="1"/>
            <p:nvPr/>
          </p:nvSpPr>
          <p:spPr>
            <a:xfrm>
              <a:off x="2286601" y="4408069"/>
              <a:ext cx="1903228" cy="276999"/>
            </a:xfrm>
            <a:prstGeom prst="rect">
              <a:avLst/>
            </a:prstGeom>
            <a:noFill/>
          </p:spPr>
          <p:txBody>
            <a:bodyPr wrap="square" rtlCol="0">
              <a:spAutoFit/>
            </a:bodyPr>
            <a:lstStyle/>
            <a:p>
              <a:r>
                <a:rPr lang="en-IE" sz="1200" dirty="0" smtClean="0"/>
                <a:t>6 Days</a:t>
              </a:r>
              <a:endParaRPr lang="en-IE" sz="1200" dirty="0"/>
            </a:p>
          </p:txBody>
        </p:sp>
        <p:sp>
          <p:nvSpPr>
            <p:cNvPr id="27" name="TextBox 26"/>
            <p:cNvSpPr txBox="1"/>
            <p:nvPr/>
          </p:nvSpPr>
          <p:spPr>
            <a:xfrm>
              <a:off x="6677248" y="4744905"/>
              <a:ext cx="1903228" cy="276999"/>
            </a:xfrm>
            <a:prstGeom prst="rect">
              <a:avLst/>
            </a:prstGeom>
            <a:noFill/>
          </p:spPr>
          <p:txBody>
            <a:bodyPr wrap="square" rtlCol="0">
              <a:spAutoFit/>
            </a:bodyPr>
            <a:lstStyle/>
            <a:p>
              <a:pPr algn="r"/>
              <a:r>
                <a:rPr lang="en-IE" sz="1200" dirty="0" smtClean="0"/>
                <a:t>31 Days</a:t>
              </a:r>
              <a:endParaRPr lang="en-IE" sz="1200" dirty="0"/>
            </a:p>
          </p:txBody>
        </p:sp>
        <p:cxnSp>
          <p:nvCxnSpPr>
            <p:cNvPr id="31" name="Straight Connector 30"/>
            <p:cNvCxnSpPr>
              <a:endCxn id="10" idx="1"/>
            </p:cNvCxnSpPr>
            <p:nvPr/>
          </p:nvCxnSpPr>
          <p:spPr>
            <a:xfrm flipH="1">
              <a:off x="1175599" y="3469013"/>
              <a:ext cx="4381" cy="5647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2" idx="2"/>
            </p:cNvCxnSpPr>
            <p:nvPr/>
          </p:nvCxnSpPr>
          <p:spPr>
            <a:xfrm>
              <a:off x="1511498" y="4298751"/>
              <a:ext cx="795762" cy="3756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3" idx="2"/>
            </p:cNvCxnSpPr>
            <p:nvPr/>
          </p:nvCxnSpPr>
          <p:spPr>
            <a:xfrm>
              <a:off x="2378979" y="4685068"/>
              <a:ext cx="6076607" cy="396948"/>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9" name="Line Callout 1 38"/>
          <p:cNvSpPr/>
          <p:nvPr/>
        </p:nvSpPr>
        <p:spPr>
          <a:xfrm>
            <a:off x="2201669" y="2158410"/>
            <a:ext cx="2572350" cy="651946"/>
          </a:xfrm>
          <a:prstGeom prst="borderCallout1">
            <a:avLst>
              <a:gd name="adj1" fmla="val 48106"/>
              <a:gd name="adj2" fmla="val -213"/>
              <a:gd name="adj3" fmla="val 197306"/>
              <a:gd name="adj4" fmla="val -39454"/>
            </a:avLst>
          </a:prstGeom>
          <a:solidFill>
            <a:srgbClr val="BBD25E"/>
          </a:solidFill>
          <a:ln w="12700">
            <a:solidFill>
              <a:srgbClr val="535353"/>
            </a:solidFill>
          </a:ln>
          <a:effectLst>
            <a:outerShdw blurRad="165100" dist="38100" dir="7200000" sx="102000" sy="102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rgbClr val="535353"/>
                </a:solidFill>
              </a:rPr>
              <a:t>Without context, 50% is forgotten in 1 Hour</a:t>
            </a:r>
          </a:p>
          <a:p>
            <a:pPr algn="ctr"/>
            <a:r>
              <a:rPr lang="en-IE" sz="1400" dirty="0" smtClean="0">
                <a:solidFill>
                  <a:srgbClr val="535353"/>
                </a:solidFill>
              </a:rPr>
              <a:t>$50,000</a:t>
            </a:r>
            <a:endParaRPr lang="en-IE" sz="1400" dirty="0">
              <a:solidFill>
                <a:srgbClr val="535353"/>
              </a:solidFill>
            </a:endParaRPr>
          </a:p>
        </p:txBody>
      </p:sp>
      <p:sp>
        <p:nvSpPr>
          <p:cNvPr id="40" name="Line Callout 1 39"/>
          <p:cNvSpPr/>
          <p:nvPr/>
        </p:nvSpPr>
        <p:spPr>
          <a:xfrm>
            <a:off x="3342882" y="3371090"/>
            <a:ext cx="2572350" cy="651946"/>
          </a:xfrm>
          <a:prstGeom prst="borderCallout1">
            <a:avLst>
              <a:gd name="adj1" fmla="val 48106"/>
              <a:gd name="adj2" fmla="val -213"/>
              <a:gd name="adj3" fmla="val 137405"/>
              <a:gd name="adj4" fmla="val -72039"/>
            </a:avLst>
          </a:prstGeom>
          <a:solidFill>
            <a:srgbClr val="BBD25E"/>
          </a:solidFill>
          <a:ln w="12700">
            <a:solidFill>
              <a:srgbClr val="535353"/>
            </a:solidFill>
          </a:ln>
          <a:effectLst>
            <a:outerShdw blurRad="165100" dist="38100" dir="7200000" sx="102000" sy="102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rgbClr val="535353"/>
                </a:solidFill>
              </a:rPr>
              <a:t>70-80% is forgotten in 2 Days</a:t>
            </a:r>
          </a:p>
          <a:p>
            <a:pPr algn="ctr"/>
            <a:r>
              <a:rPr lang="en-IE" sz="1400" dirty="0" smtClean="0">
                <a:solidFill>
                  <a:srgbClr val="535353"/>
                </a:solidFill>
              </a:rPr>
              <a:t>$80,000</a:t>
            </a:r>
            <a:endParaRPr lang="en-IE" sz="1400" dirty="0">
              <a:solidFill>
                <a:srgbClr val="535353"/>
              </a:solidFill>
            </a:endParaRPr>
          </a:p>
        </p:txBody>
      </p:sp>
      <p:sp>
        <p:nvSpPr>
          <p:cNvPr id="41" name="Line Callout 1 40"/>
          <p:cNvSpPr/>
          <p:nvPr/>
        </p:nvSpPr>
        <p:spPr>
          <a:xfrm>
            <a:off x="6342687" y="3011343"/>
            <a:ext cx="2572350" cy="651946"/>
          </a:xfrm>
          <a:prstGeom prst="borderCallout1">
            <a:avLst>
              <a:gd name="adj1" fmla="val 100295"/>
              <a:gd name="adj2" fmla="val 49388"/>
              <a:gd name="adj3" fmla="val 314730"/>
              <a:gd name="adj4" fmla="val 84548"/>
            </a:avLst>
          </a:prstGeom>
          <a:solidFill>
            <a:srgbClr val="BBD25E"/>
          </a:solidFill>
          <a:ln w="12700">
            <a:solidFill>
              <a:srgbClr val="535353"/>
            </a:solidFill>
          </a:ln>
          <a:effectLst>
            <a:outerShdw blurRad="165100" dist="38100" dir="7200000" sx="102000" sy="102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solidFill>
                  <a:srgbClr val="535353"/>
                </a:solidFill>
              </a:rPr>
              <a:t>90% is forgotten in 31 Days</a:t>
            </a:r>
          </a:p>
          <a:p>
            <a:pPr algn="ctr"/>
            <a:r>
              <a:rPr lang="en-IE" sz="1400" dirty="0" smtClean="0">
                <a:solidFill>
                  <a:srgbClr val="535353"/>
                </a:solidFill>
              </a:rPr>
              <a:t>$90,000</a:t>
            </a:r>
            <a:endParaRPr lang="en-IE" sz="1400" dirty="0">
              <a:solidFill>
                <a:srgbClr val="535353"/>
              </a:solidFill>
            </a:endParaRPr>
          </a:p>
        </p:txBody>
      </p:sp>
      <p:sp>
        <p:nvSpPr>
          <p:cNvPr id="4" name="TextBox 3"/>
          <p:cNvSpPr txBox="1"/>
          <p:nvPr/>
        </p:nvSpPr>
        <p:spPr>
          <a:xfrm>
            <a:off x="2625768" y="991941"/>
            <a:ext cx="3249608" cy="369332"/>
          </a:xfrm>
          <a:prstGeom prst="rect">
            <a:avLst/>
          </a:prstGeom>
          <a:noFill/>
        </p:spPr>
        <p:txBody>
          <a:bodyPr wrap="none" rtlCol="0">
            <a:spAutoFit/>
          </a:bodyPr>
          <a:lstStyle/>
          <a:p>
            <a:r>
              <a:rPr lang="en-US" dirty="0" smtClean="0"/>
              <a:t>Event Investment of $100,000</a:t>
            </a:r>
            <a:endParaRPr lang="en-US" dirty="0"/>
          </a:p>
        </p:txBody>
      </p:sp>
    </p:spTree>
    <p:extLst>
      <p:ext uri="{BB962C8B-B14F-4D97-AF65-F5344CB8AC3E}">
        <p14:creationId xmlns="" xmlns:p14="http://schemas.microsoft.com/office/powerpoint/2010/main" val="334418969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left)">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Office Theme">
  <a:themeElements>
    <a:clrScheme name="Skillsoft">
      <a:dk1>
        <a:srgbClr val="535353"/>
      </a:dk1>
      <a:lt1>
        <a:sysClr val="window" lastClr="FFFFFF"/>
      </a:lt1>
      <a:dk2>
        <a:srgbClr val="83897B"/>
      </a:dk2>
      <a:lt2>
        <a:srgbClr val="EEECE1"/>
      </a:lt2>
      <a:accent1>
        <a:srgbClr val="31A3D3"/>
      </a:accent1>
      <a:accent2>
        <a:srgbClr val="BBD25E"/>
      </a:accent2>
      <a:accent3>
        <a:srgbClr val="C60C30"/>
      </a:accent3>
      <a:accent4>
        <a:srgbClr val="E9BF2F"/>
      </a:accent4>
      <a:accent5>
        <a:srgbClr val="ACDAED"/>
      </a:accent5>
      <a:accent6>
        <a:srgbClr val="8AA02C"/>
      </a:accent6>
      <a:hlink>
        <a:srgbClr val="31A3D3"/>
      </a:hlink>
      <a:folHlink>
        <a:srgbClr val="BBD25E"/>
      </a:folHlink>
    </a:clrScheme>
    <a:fontScheme name="SkillSof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5932973353734898620CF063B67054" ma:contentTypeVersion="0" ma:contentTypeDescription="Create a new document." ma:contentTypeScope="" ma:versionID="c05e815cdc5e6da6f64ab14630332179">
  <xsd:schema xmlns:xsd="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F3A14-784B-405A-B1E0-CA0F63B919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67AE889-7461-463D-96D2-A10BD87F9082}">
  <ds:schemaRefs>
    <ds:schemaRef ds:uri="http://schemas.microsoft.com/sharepoint/v3/contenttype/forms"/>
  </ds:schemaRefs>
</ds:datastoreItem>
</file>

<file path=customXml/itemProps3.xml><?xml version="1.0" encoding="utf-8"?>
<ds:datastoreItem xmlns:ds="http://schemas.openxmlformats.org/officeDocument/2006/customXml" ds:itemID="{FC5C63F2-6154-400F-9FB2-A7DE86BD187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20864</TotalTime>
  <Words>3908</Words>
  <Application>Microsoft Office PowerPoint</Application>
  <PresentationFormat>On-screen Show (4:3)</PresentationFormat>
  <Paragraphs>531</Paragraphs>
  <Slides>31</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think-cell Slide</vt:lpstr>
      <vt:lpstr>Continuous Learning</vt:lpstr>
      <vt:lpstr>Agenda</vt:lpstr>
      <vt:lpstr>What?</vt:lpstr>
      <vt:lpstr>What?  Multi-modal learning</vt:lpstr>
      <vt:lpstr>What?  Firing all cylinders</vt:lpstr>
      <vt:lpstr>     Why?  The Learning Crisis</vt:lpstr>
      <vt:lpstr>Why?</vt:lpstr>
      <vt:lpstr>Application – Learning Effectiveness</vt:lpstr>
      <vt:lpstr>The Forgetting Curve by Hermann Ebbinghaus</vt:lpstr>
      <vt:lpstr>Spending is Misaligned</vt:lpstr>
      <vt:lpstr>Why? </vt:lpstr>
      <vt:lpstr>The Best Embrace Continuous Learning</vt:lpstr>
      <vt:lpstr>Slide 13</vt:lpstr>
      <vt:lpstr>The Capgemini Approach to Continuous Learning</vt:lpstr>
      <vt:lpstr>PMP Program Structure (FVLJ)</vt:lpstr>
      <vt:lpstr>PMP FVLJ: A Closer Look</vt:lpstr>
      <vt:lpstr>PMP Learning Anytime, All of the Time</vt:lpstr>
      <vt:lpstr>People Connect FVLJ</vt:lpstr>
      <vt:lpstr>People Connect FVLJ</vt:lpstr>
      <vt:lpstr>People Connect: A Closer Look</vt:lpstr>
      <vt:lpstr>People Connect: Learning Just a Click Away</vt:lpstr>
      <vt:lpstr>An FVLJ is a combination of virtual learning interventions that addresses the learning objectives of a learner between two points.</vt:lpstr>
      <vt:lpstr>Definition:  Facilitated Virtual Learning Journey (FVLJ)</vt:lpstr>
      <vt:lpstr>ALIGNing learning with business needs</vt:lpstr>
      <vt:lpstr>EvaluateIt is a 4-level evaluation framework</vt:lpstr>
      <vt:lpstr>The EvaluateIt framework is embedded throughout the University Align framework</vt:lpstr>
      <vt:lpstr>Exercise:</vt:lpstr>
      <vt:lpstr>What continuous learning success looks like</vt:lpstr>
      <vt:lpstr>Conclusion –Putting the pieces together</vt:lpstr>
      <vt:lpstr>Tuesday, May 19 4:10-5:10</vt:lpstr>
      <vt:lpstr>Thank you!</vt:lpstr>
    </vt:vector>
  </TitlesOfParts>
  <Company>PixelMEDIA,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branding@skillsoft.com</dc:creator>
  <cp:lastModifiedBy>shrsuman</cp:lastModifiedBy>
  <cp:revision>1316</cp:revision>
  <dcterms:created xsi:type="dcterms:W3CDTF">2014-01-09T17:00:52Z</dcterms:created>
  <dcterms:modified xsi:type="dcterms:W3CDTF">2016-12-08T06:32:05Z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6a96da8b-9b6e-4fed-86cc-c04910aa6118</vt:lpwstr>
  </property>
  <property fmtid="{D5CDD505-2E9C-101B-9397-08002B2CF9AE}" pid="3" name="WorkflowChangePath">
    <vt:lpwstr>cc68b6a6-dcdc-4be9-bbee-0fb7a83d8ef8,2;cc68b6a6-dcdc-4be9-bbee-0fb7a83d8ef8,4;cc68b6a6-dcdc-4be9-bbee-0fb7a83d8ef8,8;</vt:lpwstr>
  </property>
  <property fmtid="{D5CDD505-2E9C-101B-9397-08002B2CF9AE}" pid="4" name="ContentTypeId">
    <vt:lpwstr>0x010100115932973353734898620CF063B67054</vt:lpwstr>
  </property>
</Properties>
</file>