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tags/tag6.xml" ContentType="application/vnd.openxmlformats-officedocument.presentationml.tags+xml"/>
  <Override PartName="/ppt/tags/tag8.xml" ContentType="application/vnd.openxmlformats-officedocument.presentationml.tags+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ags/tag4.xml" ContentType="application/vnd.openxmlformats-officedocument.presentationml.tags+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tags/tag2.xml" ContentType="application/vnd.openxmlformats-officedocument.presentationml.tags+xml"/>
  <Override PartName="/ppt/tags/tag3.xml" ContentType="application/vnd.openxmlformats-officedocument.presentationml.tags+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tags/tag1.xml" ContentType="application/vnd.openxmlformats-officedocument.presentationml.tags+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tags/tag12.xml" ContentType="application/vnd.openxmlformats-officedocument.presentationml.tags+xml"/>
  <Override PartName="/ppt/tags/tag13.xml" ContentType="application/vnd.openxmlformats-officedocument.presentationml.tag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tags/tag7.xml" ContentType="application/vnd.openxmlformats-officedocument.presentationml.tags+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trictFirstAndLastChars="0" saveSubsetFonts="1">
  <p:sldMasterIdLst>
    <p:sldMasterId id="2147483648" r:id="rId4"/>
  </p:sldMasterIdLst>
  <p:notesMasterIdLst>
    <p:notesMasterId r:id="rId18"/>
  </p:notesMasterIdLst>
  <p:sldIdLst>
    <p:sldId id="706" r:id="rId5"/>
    <p:sldId id="786" r:id="rId6"/>
    <p:sldId id="789" r:id="rId7"/>
    <p:sldId id="790" r:id="rId8"/>
    <p:sldId id="788" r:id="rId9"/>
    <p:sldId id="699" r:id="rId10"/>
    <p:sldId id="792" r:id="rId11"/>
    <p:sldId id="793" r:id="rId12"/>
    <p:sldId id="791" r:id="rId13"/>
    <p:sldId id="794" r:id="rId14"/>
    <p:sldId id="795" r:id="rId15"/>
    <p:sldId id="796" r:id="rId16"/>
    <p:sldId id="797" r:id="rId17"/>
  </p:sldIdLst>
  <p:sldSz cx="9906000" cy="6858000" type="A4"/>
  <p:notesSz cx="6797675" cy="9926638"/>
  <p:defaultTextStyle>
    <a:defPPr>
      <a:defRPr lang="en-US"/>
    </a:defPPr>
    <a:lvl1pPr algn="l" rtl="0" fontAlgn="base">
      <a:spcBef>
        <a:spcPct val="0"/>
      </a:spcBef>
      <a:spcAft>
        <a:spcPct val="0"/>
      </a:spcAft>
      <a:defRPr sz="1000" kern="1200">
        <a:solidFill>
          <a:srgbClr val="01829B"/>
        </a:solidFill>
        <a:latin typeface="Arial" charset="0"/>
        <a:ea typeface="ＭＳ Ｐゴシック" pitchFamily="34" charset="-128"/>
        <a:cs typeface="+mn-cs"/>
      </a:defRPr>
    </a:lvl1pPr>
    <a:lvl2pPr marL="457200" algn="l" rtl="0" fontAlgn="base">
      <a:spcBef>
        <a:spcPct val="0"/>
      </a:spcBef>
      <a:spcAft>
        <a:spcPct val="0"/>
      </a:spcAft>
      <a:defRPr sz="1000" kern="1200">
        <a:solidFill>
          <a:srgbClr val="01829B"/>
        </a:solidFill>
        <a:latin typeface="Arial" charset="0"/>
        <a:ea typeface="ＭＳ Ｐゴシック" pitchFamily="34" charset="-128"/>
        <a:cs typeface="+mn-cs"/>
      </a:defRPr>
    </a:lvl2pPr>
    <a:lvl3pPr marL="914400" algn="l" rtl="0" fontAlgn="base">
      <a:spcBef>
        <a:spcPct val="0"/>
      </a:spcBef>
      <a:spcAft>
        <a:spcPct val="0"/>
      </a:spcAft>
      <a:defRPr sz="1000" kern="1200">
        <a:solidFill>
          <a:srgbClr val="01829B"/>
        </a:solidFill>
        <a:latin typeface="Arial" charset="0"/>
        <a:ea typeface="ＭＳ Ｐゴシック" pitchFamily="34" charset="-128"/>
        <a:cs typeface="+mn-cs"/>
      </a:defRPr>
    </a:lvl3pPr>
    <a:lvl4pPr marL="1371600" algn="l" rtl="0" fontAlgn="base">
      <a:spcBef>
        <a:spcPct val="0"/>
      </a:spcBef>
      <a:spcAft>
        <a:spcPct val="0"/>
      </a:spcAft>
      <a:defRPr sz="1000" kern="1200">
        <a:solidFill>
          <a:srgbClr val="01829B"/>
        </a:solidFill>
        <a:latin typeface="Arial" charset="0"/>
        <a:ea typeface="ＭＳ Ｐゴシック" pitchFamily="34" charset="-128"/>
        <a:cs typeface="+mn-cs"/>
      </a:defRPr>
    </a:lvl4pPr>
    <a:lvl5pPr marL="1828800" algn="l" rtl="0" fontAlgn="base">
      <a:spcBef>
        <a:spcPct val="0"/>
      </a:spcBef>
      <a:spcAft>
        <a:spcPct val="0"/>
      </a:spcAft>
      <a:defRPr sz="1000" kern="1200">
        <a:solidFill>
          <a:srgbClr val="01829B"/>
        </a:solidFill>
        <a:latin typeface="Arial" charset="0"/>
        <a:ea typeface="ＭＳ Ｐゴシック" pitchFamily="34" charset="-128"/>
        <a:cs typeface="+mn-cs"/>
      </a:defRPr>
    </a:lvl5pPr>
    <a:lvl6pPr marL="2286000" algn="l" defTabSz="914400" rtl="0" eaLnBrk="1" latinLnBrk="0" hangingPunct="1">
      <a:defRPr sz="1000" kern="1200">
        <a:solidFill>
          <a:srgbClr val="01829B"/>
        </a:solidFill>
        <a:latin typeface="Arial" charset="0"/>
        <a:ea typeface="ＭＳ Ｐゴシック" pitchFamily="34" charset="-128"/>
        <a:cs typeface="+mn-cs"/>
      </a:defRPr>
    </a:lvl6pPr>
    <a:lvl7pPr marL="2743200" algn="l" defTabSz="914400" rtl="0" eaLnBrk="1" latinLnBrk="0" hangingPunct="1">
      <a:defRPr sz="1000" kern="1200">
        <a:solidFill>
          <a:srgbClr val="01829B"/>
        </a:solidFill>
        <a:latin typeface="Arial" charset="0"/>
        <a:ea typeface="ＭＳ Ｐゴシック" pitchFamily="34" charset="-128"/>
        <a:cs typeface="+mn-cs"/>
      </a:defRPr>
    </a:lvl7pPr>
    <a:lvl8pPr marL="3200400" algn="l" defTabSz="914400" rtl="0" eaLnBrk="1" latinLnBrk="0" hangingPunct="1">
      <a:defRPr sz="1000" kern="1200">
        <a:solidFill>
          <a:srgbClr val="01829B"/>
        </a:solidFill>
        <a:latin typeface="Arial" charset="0"/>
        <a:ea typeface="ＭＳ Ｐゴシック" pitchFamily="34" charset="-128"/>
        <a:cs typeface="+mn-cs"/>
      </a:defRPr>
    </a:lvl8pPr>
    <a:lvl9pPr marL="3657600" algn="l" defTabSz="914400" rtl="0" eaLnBrk="1" latinLnBrk="0" hangingPunct="1">
      <a:defRPr sz="1000" kern="1200">
        <a:solidFill>
          <a:srgbClr val="01829B"/>
        </a:solidFill>
        <a:latin typeface="Arial" charset="0"/>
        <a:ea typeface="ＭＳ Ｐゴシック"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80808"/>
    <a:srgbClr val="00FF00"/>
    <a:srgbClr val="FFCC99"/>
    <a:srgbClr val="339966"/>
    <a:srgbClr val="CC6600"/>
    <a:srgbClr val="CCECFF"/>
    <a:srgbClr val="996633"/>
    <a:srgbClr val="FF00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24" autoAdjust="0"/>
    <p:restoredTop sz="99286" autoAdjust="0"/>
  </p:normalViewPr>
  <p:slideViewPr>
    <p:cSldViewPr snapToGrid="0">
      <p:cViewPr varScale="1">
        <p:scale>
          <a:sx n="99" d="100"/>
          <a:sy n="99" d="100"/>
        </p:scale>
        <p:origin x="-96" y="-162"/>
      </p:cViewPr>
      <p:guideLst>
        <p:guide orient="horz" pos="1008"/>
        <p:guide orient="horz" pos="720"/>
        <p:guide orient="horz" pos="48"/>
        <p:guide orient="horz" pos="3936"/>
        <p:guide orient="horz" pos="1872"/>
        <p:guide pos="241"/>
        <p:guide pos="6000"/>
        <p:guide pos="5040"/>
        <p:guide pos="3504"/>
      </p:guideLst>
    </p:cSldViewPr>
  </p:slideViewPr>
  <p:outlineViewPr>
    <p:cViewPr>
      <p:scale>
        <a:sx n="33" d="100"/>
        <a:sy n="33" d="100"/>
      </p:scale>
      <p:origin x="0" y="2196"/>
    </p:cViewPr>
  </p:outlineViewPr>
  <p:notesTextViewPr>
    <p:cViewPr>
      <p:scale>
        <a:sx n="100" d="100"/>
        <a:sy n="100" d="100"/>
      </p:scale>
      <p:origin x="0" y="0"/>
    </p:cViewPr>
  </p:notesTextViewPr>
  <p:sorterViewPr>
    <p:cViewPr>
      <p:scale>
        <a:sx n="100" d="100"/>
        <a:sy n="100" d="100"/>
      </p:scale>
      <p:origin x="0" y="1302"/>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46400" cy="4968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0" hangingPunct="0">
              <a:defRPr sz="1200" baseline="0">
                <a:solidFill>
                  <a:schemeClr val="tx1"/>
                </a:solidFill>
                <a:latin typeface="Arial" charset="0"/>
                <a:ea typeface="ＭＳ Ｐゴシック" pitchFamily="84" charset="-128"/>
                <a:cs typeface="+mn-cs"/>
              </a:defRPr>
            </a:lvl1pPr>
          </a:lstStyle>
          <a:p>
            <a:pPr>
              <a:defRPr/>
            </a:pPr>
            <a:endParaRPr lang="en-US"/>
          </a:p>
        </p:txBody>
      </p:sp>
      <p:sp>
        <p:nvSpPr>
          <p:cNvPr id="4099" name="Rectangle 3"/>
          <p:cNvSpPr>
            <a:spLocks noGrp="1" noChangeArrowheads="1"/>
          </p:cNvSpPr>
          <p:nvPr>
            <p:ph type="dt" idx="1"/>
          </p:nvPr>
        </p:nvSpPr>
        <p:spPr bwMode="auto">
          <a:xfrm>
            <a:off x="3851275" y="0"/>
            <a:ext cx="2946400" cy="4968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0" hangingPunct="0">
              <a:defRPr sz="1200" baseline="0">
                <a:solidFill>
                  <a:schemeClr val="tx1"/>
                </a:solidFill>
                <a:latin typeface="Arial" charset="0"/>
                <a:ea typeface="ＭＳ Ｐゴシック" pitchFamily="84" charset="-128"/>
                <a:cs typeface="+mn-cs"/>
              </a:defRPr>
            </a:lvl1pPr>
          </a:lstStyle>
          <a:p>
            <a:pPr>
              <a:defRPr/>
            </a:pPr>
            <a:endParaRPr lang="en-US"/>
          </a:p>
        </p:txBody>
      </p:sp>
      <p:sp>
        <p:nvSpPr>
          <p:cNvPr id="14340" name="Rectangle 4"/>
          <p:cNvSpPr>
            <a:spLocks noGrp="1" noRot="1" noChangeAspect="1" noChangeArrowheads="1" noTextEdit="1"/>
          </p:cNvSpPr>
          <p:nvPr>
            <p:ph type="sldImg" idx="2"/>
          </p:nvPr>
        </p:nvSpPr>
        <p:spPr bwMode="auto">
          <a:xfrm>
            <a:off x="711200" y="744538"/>
            <a:ext cx="5376863" cy="3722687"/>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906463" y="4716463"/>
            <a:ext cx="4984750" cy="44656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102" name="Rectangle 6"/>
          <p:cNvSpPr>
            <a:spLocks noGrp="1" noChangeArrowheads="1"/>
          </p:cNvSpPr>
          <p:nvPr>
            <p:ph type="ftr" sz="quarter" idx="4"/>
          </p:nvPr>
        </p:nvSpPr>
        <p:spPr bwMode="auto">
          <a:xfrm>
            <a:off x="0" y="9429750"/>
            <a:ext cx="2946400" cy="496888"/>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eaLnBrk="0" hangingPunct="0">
              <a:defRPr sz="1200" baseline="0">
                <a:solidFill>
                  <a:schemeClr val="tx1"/>
                </a:solidFill>
                <a:latin typeface="Arial" charset="0"/>
                <a:ea typeface="ＭＳ Ｐゴシック" pitchFamily="84" charset="-128"/>
                <a:cs typeface="+mn-cs"/>
              </a:defRPr>
            </a:lvl1pPr>
          </a:lstStyle>
          <a:p>
            <a:pPr>
              <a:defRPr/>
            </a:pPr>
            <a:endParaRPr lang="en-US"/>
          </a:p>
        </p:txBody>
      </p:sp>
      <p:sp>
        <p:nvSpPr>
          <p:cNvPr id="4103" name="Rectangle 7"/>
          <p:cNvSpPr>
            <a:spLocks noGrp="1" noChangeArrowheads="1"/>
          </p:cNvSpPr>
          <p:nvPr>
            <p:ph type="sldNum" sz="quarter" idx="5"/>
          </p:nvPr>
        </p:nvSpPr>
        <p:spPr bwMode="auto">
          <a:xfrm>
            <a:off x="3851275" y="9429750"/>
            <a:ext cx="2946400" cy="496888"/>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eaLnBrk="0" hangingPunct="0">
              <a:defRPr sz="1200" baseline="0">
                <a:solidFill>
                  <a:schemeClr val="tx1"/>
                </a:solidFill>
                <a:latin typeface="Arial" charset="0"/>
                <a:ea typeface="ＭＳ Ｐゴシック" pitchFamily="84" charset="-128"/>
                <a:cs typeface="+mn-cs"/>
              </a:defRPr>
            </a:lvl1pPr>
          </a:lstStyle>
          <a:p>
            <a:pPr>
              <a:defRPr/>
            </a:pPr>
            <a:fld id="{049898AF-19B4-487A-AFFA-C01385E48233}"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pitchFamily="84" charset="-128"/>
        <a:cs typeface="ＭＳ Ｐゴシック"/>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84" charset="-128"/>
        <a:cs typeface="ＭＳ Ｐゴシック"/>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84" charset="-128"/>
        <a:cs typeface="ＭＳ Ｐゴシック"/>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84" charset="-128"/>
        <a:cs typeface="ＭＳ Ｐゴシック"/>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84" charset="-128"/>
        <a:cs typeface="ＭＳ Ｐゴシック"/>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0EEB0E64-EF23-409D-9341-D3205A795F39}" type="slidenum">
              <a:rPr lang="en-US" smtClean="0">
                <a:ea typeface="ＭＳ Ｐゴシック" pitchFamily="34" charset="-128"/>
              </a:rPr>
              <a:pPr/>
              <a:t>0</a:t>
            </a:fld>
            <a:endParaRPr lang="en-US" smtClean="0">
              <a:ea typeface="ＭＳ Ｐゴシック" pitchFamily="34" charset="-128"/>
            </a:endParaRPr>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de-DE" smtClean="0">
              <a:ea typeface="ＭＳ Ｐゴシック" pitchFamily="34"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a:noFill/>
          <a:ln/>
        </p:spPr>
        <p:txBody>
          <a:bodyPr/>
          <a:lstStyle/>
          <a:p>
            <a:endParaRPr lang="de-DE" smtClean="0">
              <a:ea typeface="ＭＳ Ｐゴシック" pitchFamily="34"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slideMaster" Target="../slideMasters/slideMaster1.xml"/><Relationship Id="rId7" Type="http://schemas.openxmlformats.org/officeDocument/2006/relationships/image" Target="../media/image6.jpe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image" Target="../media/image5.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7" descr="CGU-players"/>
          <p:cNvPicPr>
            <a:picLocks noChangeAspect="1" noChangeArrowheads="1"/>
          </p:cNvPicPr>
          <p:nvPr userDrawn="1"/>
        </p:nvPicPr>
        <p:blipFill>
          <a:blip r:embed="rId4" cstate="print"/>
          <a:srcRect/>
          <a:stretch>
            <a:fillRect/>
          </a:stretch>
        </p:blipFill>
        <p:spPr bwMode="auto">
          <a:xfrm>
            <a:off x="0" y="2835275"/>
            <a:ext cx="9906000" cy="3908425"/>
          </a:xfrm>
          <a:prstGeom prst="rect">
            <a:avLst/>
          </a:prstGeom>
          <a:noFill/>
          <a:ln w="9525">
            <a:noFill/>
            <a:miter lim="800000"/>
            <a:headEnd/>
            <a:tailEnd/>
          </a:ln>
        </p:spPr>
      </p:pic>
      <p:sp>
        <p:nvSpPr>
          <p:cNvPr id="5" name="Freeform 9"/>
          <p:cNvSpPr>
            <a:spLocks/>
          </p:cNvSpPr>
          <p:nvPr userDrawn="1">
            <p:custDataLst>
              <p:tags r:id="rId1"/>
            </p:custDataLst>
          </p:nvPr>
        </p:nvSpPr>
        <p:spPr bwMode="auto">
          <a:xfrm>
            <a:off x="0" y="1295400"/>
            <a:ext cx="9917113" cy="5562600"/>
          </a:xfrm>
          <a:custGeom>
            <a:avLst/>
            <a:gdLst/>
            <a:ahLst/>
            <a:cxnLst>
              <a:cxn ang="0">
                <a:pos x="0" y="3638"/>
              </a:cxn>
              <a:cxn ang="0">
                <a:pos x="516" y="2658"/>
              </a:cxn>
              <a:cxn ang="0">
                <a:pos x="1352" y="2063"/>
              </a:cxn>
              <a:cxn ang="0">
                <a:pos x="3348" y="1519"/>
              </a:cxn>
              <a:cxn ang="0">
                <a:pos x="4987" y="1078"/>
              </a:cxn>
              <a:cxn ang="0">
                <a:pos x="5762" y="534"/>
              </a:cxn>
              <a:cxn ang="0">
                <a:pos x="5762" y="66"/>
              </a:cxn>
              <a:cxn ang="0">
                <a:pos x="4" y="68"/>
              </a:cxn>
            </a:cxnLst>
            <a:rect l="0" t="0" r="r" b="b"/>
            <a:pathLst>
              <a:path w="5762" h="3638">
                <a:moveTo>
                  <a:pt x="0" y="3638"/>
                </a:moveTo>
                <a:cubicBezTo>
                  <a:pt x="58" y="3452"/>
                  <a:pt x="291" y="2920"/>
                  <a:pt x="516" y="2658"/>
                </a:cubicBezTo>
                <a:cubicBezTo>
                  <a:pt x="794" y="2320"/>
                  <a:pt x="1284" y="2093"/>
                  <a:pt x="1352" y="2063"/>
                </a:cubicBezTo>
                <a:cubicBezTo>
                  <a:pt x="1942" y="1786"/>
                  <a:pt x="2872" y="1624"/>
                  <a:pt x="3348" y="1519"/>
                </a:cubicBezTo>
                <a:cubicBezTo>
                  <a:pt x="3895" y="1390"/>
                  <a:pt x="4592" y="1228"/>
                  <a:pt x="4987" y="1078"/>
                </a:cubicBezTo>
                <a:cubicBezTo>
                  <a:pt x="5384" y="933"/>
                  <a:pt x="5632" y="702"/>
                  <a:pt x="5762" y="534"/>
                </a:cubicBezTo>
                <a:cubicBezTo>
                  <a:pt x="5762" y="0"/>
                  <a:pt x="5762" y="61"/>
                  <a:pt x="5762" y="66"/>
                </a:cubicBezTo>
                <a:cubicBezTo>
                  <a:pt x="4803" y="66"/>
                  <a:pt x="1204" y="68"/>
                  <a:pt x="4" y="68"/>
                </a:cubicBezTo>
              </a:path>
            </a:pathLst>
          </a:custGeom>
          <a:solidFill>
            <a:srgbClr val="006A7F"/>
          </a:solidFill>
          <a:ln w="19050" cap="flat" cmpd="sng">
            <a:noFill/>
            <a:prstDash val="solid"/>
            <a:round/>
            <a:headEnd type="none" w="med" len="med"/>
            <a:tailEnd type="none" w="med" len="med"/>
          </a:ln>
          <a:effectLst/>
        </p:spPr>
        <p:txBody>
          <a:bodyPr wrap="none" anchor="ctr"/>
          <a:lstStyle/>
          <a:p>
            <a:pPr eaLnBrk="0" hangingPunct="0">
              <a:defRPr/>
            </a:pPr>
            <a:endParaRPr lang="en-US" sz="2400">
              <a:solidFill>
                <a:schemeClr val="tx1"/>
              </a:solidFill>
              <a:ea typeface="ＭＳ Ｐゴシック" pitchFamily="84" charset="-128"/>
            </a:endParaRPr>
          </a:p>
        </p:txBody>
      </p:sp>
      <p:sp>
        <p:nvSpPr>
          <p:cNvPr id="6" name="Freeform 8"/>
          <p:cNvSpPr>
            <a:spLocks/>
          </p:cNvSpPr>
          <p:nvPr userDrawn="1">
            <p:custDataLst>
              <p:tags r:id="rId2"/>
            </p:custDataLst>
          </p:nvPr>
        </p:nvSpPr>
        <p:spPr bwMode="auto">
          <a:xfrm>
            <a:off x="-22225" y="1146175"/>
            <a:ext cx="9939338" cy="5711825"/>
          </a:xfrm>
          <a:custGeom>
            <a:avLst/>
            <a:gdLst/>
            <a:ahLst/>
            <a:cxnLst>
              <a:cxn ang="0">
                <a:pos x="0" y="3638"/>
              </a:cxn>
              <a:cxn ang="0">
                <a:pos x="516" y="2658"/>
              </a:cxn>
              <a:cxn ang="0">
                <a:pos x="1352" y="2063"/>
              </a:cxn>
              <a:cxn ang="0">
                <a:pos x="3348" y="1519"/>
              </a:cxn>
              <a:cxn ang="0">
                <a:pos x="4987" y="1078"/>
              </a:cxn>
              <a:cxn ang="0">
                <a:pos x="5762" y="534"/>
              </a:cxn>
              <a:cxn ang="0">
                <a:pos x="5762" y="66"/>
              </a:cxn>
              <a:cxn ang="0">
                <a:pos x="4" y="68"/>
              </a:cxn>
            </a:cxnLst>
            <a:rect l="0" t="0" r="r" b="b"/>
            <a:pathLst>
              <a:path w="5762" h="3638">
                <a:moveTo>
                  <a:pt x="0" y="3638"/>
                </a:moveTo>
                <a:cubicBezTo>
                  <a:pt x="58" y="3452"/>
                  <a:pt x="291" y="2920"/>
                  <a:pt x="516" y="2658"/>
                </a:cubicBezTo>
                <a:cubicBezTo>
                  <a:pt x="794" y="2320"/>
                  <a:pt x="1284" y="2093"/>
                  <a:pt x="1352" y="2063"/>
                </a:cubicBezTo>
                <a:cubicBezTo>
                  <a:pt x="1942" y="1786"/>
                  <a:pt x="2872" y="1624"/>
                  <a:pt x="3348" y="1519"/>
                </a:cubicBezTo>
                <a:cubicBezTo>
                  <a:pt x="3895" y="1390"/>
                  <a:pt x="4592" y="1228"/>
                  <a:pt x="4987" y="1078"/>
                </a:cubicBezTo>
                <a:cubicBezTo>
                  <a:pt x="5384" y="933"/>
                  <a:pt x="5632" y="702"/>
                  <a:pt x="5762" y="534"/>
                </a:cubicBezTo>
                <a:cubicBezTo>
                  <a:pt x="5762" y="0"/>
                  <a:pt x="5762" y="61"/>
                  <a:pt x="5762" y="66"/>
                </a:cubicBezTo>
                <a:cubicBezTo>
                  <a:pt x="4803" y="66"/>
                  <a:pt x="1204" y="68"/>
                  <a:pt x="4" y="68"/>
                </a:cubicBezTo>
              </a:path>
            </a:pathLst>
          </a:custGeom>
          <a:solidFill>
            <a:srgbClr val="01829B"/>
          </a:solidFill>
          <a:ln w="19050" cap="flat" cmpd="sng">
            <a:noFill/>
            <a:prstDash val="solid"/>
            <a:round/>
            <a:headEnd type="none" w="med" len="med"/>
            <a:tailEnd type="none" w="med" len="med"/>
          </a:ln>
          <a:effectLst/>
        </p:spPr>
        <p:txBody>
          <a:bodyPr wrap="none" anchor="ctr"/>
          <a:lstStyle/>
          <a:p>
            <a:pPr eaLnBrk="0" hangingPunct="0">
              <a:defRPr/>
            </a:pPr>
            <a:endParaRPr lang="en-US" sz="2400">
              <a:solidFill>
                <a:schemeClr val="tx1"/>
              </a:solidFill>
              <a:ea typeface="ＭＳ Ｐゴシック" pitchFamily="84" charset="-128"/>
            </a:endParaRPr>
          </a:p>
        </p:txBody>
      </p:sp>
      <p:sp>
        <p:nvSpPr>
          <p:cNvPr id="7" name="Rectangle 12"/>
          <p:cNvSpPr>
            <a:spLocks noChangeArrowheads="1"/>
          </p:cNvSpPr>
          <p:nvPr userDrawn="1"/>
        </p:nvSpPr>
        <p:spPr bwMode="auto">
          <a:xfrm>
            <a:off x="228600" y="304800"/>
            <a:ext cx="2667000" cy="762000"/>
          </a:xfrm>
          <a:prstGeom prst="rect">
            <a:avLst/>
          </a:prstGeom>
          <a:solidFill>
            <a:schemeClr val="bg1"/>
          </a:solidFill>
          <a:ln w="9525">
            <a:noFill/>
            <a:miter lim="800000"/>
            <a:headEnd/>
            <a:tailEnd/>
          </a:ln>
        </p:spPr>
        <p:txBody>
          <a:bodyPr wrap="none" anchor="ctr"/>
          <a:lstStyle/>
          <a:p>
            <a:pPr eaLnBrk="0" hangingPunct="0">
              <a:defRPr/>
            </a:pPr>
            <a:endParaRPr lang="en-US" sz="2400">
              <a:solidFill>
                <a:schemeClr val="tx1"/>
              </a:solidFill>
              <a:ea typeface="ＭＳ Ｐゴシック" pitchFamily="84" charset="-128"/>
            </a:endParaRPr>
          </a:p>
        </p:txBody>
      </p:sp>
      <p:pic>
        <p:nvPicPr>
          <p:cNvPr id="8" name="Picture 20" descr="capgemini-logo-5cm"/>
          <p:cNvPicPr>
            <a:picLocks noChangeAspect="1" noChangeArrowheads="1"/>
          </p:cNvPicPr>
          <p:nvPr userDrawn="1"/>
        </p:nvPicPr>
        <p:blipFill>
          <a:blip r:embed="rId5" cstate="print"/>
          <a:srcRect/>
          <a:stretch>
            <a:fillRect/>
          </a:stretch>
        </p:blipFill>
        <p:spPr bwMode="auto">
          <a:xfrm>
            <a:off x="358775" y="381000"/>
            <a:ext cx="2443163" cy="569913"/>
          </a:xfrm>
          <a:prstGeom prst="rect">
            <a:avLst/>
          </a:prstGeom>
          <a:noFill/>
          <a:ln w="9525">
            <a:noFill/>
            <a:miter lim="800000"/>
            <a:headEnd/>
            <a:tailEnd/>
          </a:ln>
        </p:spPr>
      </p:pic>
      <p:pic>
        <p:nvPicPr>
          <p:cNvPr id="9" name="Picture 28" descr="sogeti-logo"/>
          <p:cNvPicPr>
            <a:picLocks noChangeAspect="1" noChangeArrowheads="1"/>
          </p:cNvPicPr>
          <p:nvPr userDrawn="1"/>
        </p:nvPicPr>
        <p:blipFill>
          <a:blip r:embed="rId6" cstate="print"/>
          <a:srcRect/>
          <a:stretch>
            <a:fillRect/>
          </a:stretch>
        </p:blipFill>
        <p:spPr bwMode="auto">
          <a:xfrm>
            <a:off x="3224213" y="444500"/>
            <a:ext cx="2095500" cy="458788"/>
          </a:xfrm>
          <a:prstGeom prst="rect">
            <a:avLst/>
          </a:prstGeom>
          <a:noFill/>
          <a:ln w="9525">
            <a:noFill/>
            <a:miter lim="800000"/>
            <a:headEnd/>
            <a:tailEnd/>
          </a:ln>
        </p:spPr>
      </p:pic>
      <p:grpSp>
        <p:nvGrpSpPr>
          <p:cNvPr id="10" name="Group 19"/>
          <p:cNvGrpSpPr>
            <a:grpSpLocks/>
          </p:cNvGrpSpPr>
          <p:nvPr userDrawn="1"/>
        </p:nvGrpSpPr>
        <p:grpSpPr bwMode="auto">
          <a:xfrm>
            <a:off x="5641975" y="165100"/>
            <a:ext cx="4117975" cy="727075"/>
            <a:chOff x="3554" y="104"/>
            <a:chExt cx="2594" cy="458"/>
          </a:xfrm>
        </p:grpSpPr>
        <p:pic>
          <p:nvPicPr>
            <p:cNvPr id="11" name="Picture 1" descr="tmpl_1_art_041029trmw_att_070305wsye"/>
            <p:cNvPicPr>
              <a:picLocks noChangeAspect="1" noChangeArrowheads="1"/>
            </p:cNvPicPr>
            <p:nvPr userDrawn="1"/>
          </p:nvPicPr>
          <p:blipFill>
            <a:blip r:embed="rId7" cstate="print"/>
            <a:srcRect/>
            <a:stretch>
              <a:fillRect/>
            </a:stretch>
          </p:blipFill>
          <p:spPr bwMode="auto">
            <a:xfrm>
              <a:off x="5762" y="104"/>
              <a:ext cx="386" cy="305"/>
            </a:xfrm>
            <a:prstGeom prst="rect">
              <a:avLst/>
            </a:prstGeom>
            <a:noFill/>
            <a:ln w="9525">
              <a:noFill/>
              <a:miter lim="800000"/>
              <a:headEnd/>
              <a:tailEnd/>
            </a:ln>
          </p:spPr>
        </p:pic>
        <p:pic>
          <p:nvPicPr>
            <p:cNvPr id="12" name="Picture 24" descr="CGU-logo-5cm"/>
            <p:cNvPicPr>
              <a:picLocks noChangeAspect="1" noChangeArrowheads="1"/>
            </p:cNvPicPr>
            <p:nvPr userDrawn="1"/>
          </p:nvPicPr>
          <p:blipFill>
            <a:blip r:embed="rId8" cstate="print"/>
            <a:srcRect/>
            <a:stretch>
              <a:fillRect/>
            </a:stretch>
          </p:blipFill>
          <p:spPr bwMode="auto">
            <a:xfrm>
              <a:off x="3554" y="257"/>
              <a:ext cx="2256" cy="305"/>
            </a:xfrm>
            <a:prstGeom prst="rect">
              <a:avLst/>
            </a:prstGeom>
            <a:noFill/>
            <a:ln w="9525">
              <a:noFill/>
              <a:miter lim="800000"/>
              <a:headEnd/>
              <a:tailEnd/>
            </a:ln>
          </p:spPr>
        </p:pic>
      </p:grpSp>
      <p:sp>
        <p:nvSpPr>
          <p:cNvPr id="3074" name="Rectangle 2"/>
          <p:cNvSpPr>
            <a:spLocks noGrp="1" noChangeArrowheads="1"/>
          </p:cNvSpPr>
          <p:nvPr>
            <p:ph type="ctrTitle"/>
          </p:nvPr>
        </p:nvSpPr>
        <p:spPr>
          <a:xfrm>
            <a:off x="381000" y="1600200"/>
            <a:ext cx="7620000" cy="1371600"/>
          </a:xfrm>
        </p:spPr>
        <p:txBody>
          <a:bodyPr anchor="t"/>
          <a:lstStyle>
            <a:lvl1pPr>
              <a:defRPr sz="4400"/>
            </a:lvl1pPr>
          </a:lstStyle>
          <a:p>
            <a:r>
              <a:rPr lang="en-US"/>
              <a:t>Click to edit Master title style</a:t>
            </a:r>
          </a:p>
        </p:txBody>
      </p:sp>
      <p:sp>
        <p:nvSpPr>
          <p:cNvPr id="3075" name="Rectangle 3"/>
          <p:cNvSpPr>
            <a:spLocks noGrp="1" noChangeArrowheads="1"/>
          </p:cNvSpPr>
          <p:nvPr>
            <p:ph type="subTitle" idx="1"/>
          </p:nvPr>
        </p:nvSpPr>
        <p:spPr>
          <a:xfrm>
            <a:off x="381001" y="2971800"/>
            <a:ext cx="5181600" cy="685800"/>
          </a:xfrm>
        </p:spPr>
        <p:txBody>
          <a:bodyPr/>
          <a:lstStyle>
            <a:lvl1pPr marL="0" indent="0">
              <a:buFont typeface="Times" pitchFamily="84" charset="0"/>
              <a:buNone/>
              <a:defRPr sz="2400"/>
            </a:lvl1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a:t>Capgemini University 2012</a:t>
            </a:r>
          </a:p>
        </p:txBody>
      </p:sp>
      <p:sp>
        <p:nvSpPr>
          <p:cNvPr id="5" name="Rectangle 6"/>
          <p:cNvSpPr>
            <a:spLocks noGrp="1" noChangeArrowheads="1"/>
          </p:cNvSpPr>
          <p:nvPr>
            <p:ph type="sldNum" sz="quarter" idx="11"/>
          </p:nvPr>
        </p:nvSpPr>
        <p:spPr>
          <a:ln/>
        </p:spPr>
        <p:txBody>
          <a:bodyPr/>
          <a:lstStyle>
            <a:lvl1pPr>
              <a:defRPr/>
            </a:lvl1pPr>
          </a:lstStyle>
          <a:p>
            <a:pPr>
              <a:defRPr/>
            </a:pPr>
            <a:fld id="{DA9A9B0F-991F-42B4-86B6-7E73D66666C4}"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39000" y="76200"/>
            <a:ext cx="2286000" cy="6172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81000" y="76200"/>
            <a:ext cx="6705600" cy="6172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p:txBody>
          <a:bodyPr/>
          <a:lstStyle>
            <a:lvl1pPr>
              <a:defRPr/>
            </a:lvl1pPr>
          </a:lstStyle>
          <a:p>
            <a:pPr>
              <a:defRPr/>
            </a:pPr>
            <a:r>
              <a:rPr lang="en-US"/>
              <a:t>Capgemini University </a:t>
            </a:r>
            <a:r>
              <a:rPr lang="en-US" smtClean="0"/>
              <a:t>2012</a:t>
            </a:r>
            <a:endParaRPr lang="en-US"/>
          </a:p>
        </p:txBody>
      </p:sp>
      <p:sp>
        <p:nvSpPr>
          <p:cNvPr id="5" name="Rectangle 6"/>
          <p:cNvSpPr>
            <a:spLocks noGrp="1" noChangeArrowheads="1"/>
          </p:cNvSpPr>
          <p:nvPr>
            <p:ph type="sldNum" sz="quarter" idx="11"/>
          </p:nvPr>
        </p:nvSpPr>
        <p:spPr/>
        <p:txBody>
          <a:bodyPr/>
          <a:lstStyle>
            <a:lvl1pPr>
              <a:defRPr/>
            </a:lvl1pPr>
          </a:lstStyle>
          <a:p>
            <a:pPr>
              <a:defRPr/>
            </a:pPr>
            <a:fld id="{A25719CC-45E9-4D16-B14E-F862CEE0F4FC}"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
            <a:ext cx="9144000" cy="838200"/>
          </a:xfrm>
        </p:spPr>
        <p:txBody>
          <a:bodyPr/>
          <a:lstStyle/>
          <a:p>
            <a:r>
              <a:rPr lang="en-US" smtClean="0"/>
              <a:t>Click to edit Master title style</a:t>
            </a:r>
            <a:endParaRPr lang="de-CH"/>
          </a:p>
        </p:txBody>
      </p:sp>
      <p:sp>
        <p:nvSpPr>
          <p:cNvPr id="3" name="Table Placeholder 2"/>
          <p:cNvSpPr>
            <a:spLocks noGrp="1"/>
          </p:cNvSpPr>
          <p:nvPr>
            <p:ph type="tbl" idx="1"/>
          </p:nvPr>
        </p:nvSpPr>
        <p:spPr>
          <a:xfrm>
            <a:off x="381000" y="1143000"/>
            <a:ext cx="9144000" cy="5105400"/>
          </a:xfrm>
        </p:spPr>
        <p:txBody>
          <a:bodyPr/>
          <a:lstStyle/>
          <a:p>
            <a:pPr lvl="0"/>
            <a:endParaRPr lang="de-CH" noProof="0"/>
          </a:p>
        </p:txBody>
      </p:sp>
      <p:sp>
        <p:nvSpPr>
          <p:cNvPr id="4" name="Rectangle 5"/>
          <p:cNvSpPr>
            <a:spLocks noGrp="1" noChangeArrowheads="1"/>
          </p:cNvSpPr>
          <p:nvPr>
            <p:ph type="ftr" sz="quarter" idx="10"/>
          </p:nvPr>
        </p:nvSpPr>
        <p:spPr>
          <a:ln/>
        </p:spPr>
        <p:txBody>
          <a:bodyPr/>
          <a:lstStyle>
            <a:lvl1pPr>
              <a:defRPr/>
            </a:lvl1pPr>
          </a:lstStyle>
          <a:p>
            <a:pPr>
              <a:defRPr/>
            </a:pPr>
            <a:r>
              <a:rPr lang="en-US"/>
              <a:t>Capgemini University 2012</a:t>
            </a:r>
          </a:p>
        </p:txBody>
      </p:sp>
      <p:sp>
        <p:nvSpPr>
          <p:cNvPr id="5" name="Rectangle 6"/>
          <p:cNvSpPr>
            <a:spLocks noGrp="1" noChangeArrowheads="1"/>
          </p:cNvSpPr>
          <p:nvPr>
            <p:ph type="sldNum" sz="quarter" idx="11"/>
          </p:nvPr>
        </p:nvSpPr>
        <p:spPr>
          <a:ln/>
        </p:spPr>
        <p:txBody>
          <a:bodyPr/>
          <a:lstStyle>
            <a:lvl1pPr>
              <a:defRPr/>
            </a:lvl1pPr>
          </a:lstStyle>
          <a:p>
            <a:pPr>
              <a:defRPr/>
            </a:pPr>
            <a:fld id="{82A4B3C5-74BF-40BD-B4A8-C45DC1EF5AE2}"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a:t>Capgemini University 2012</a:t>
            </a:r>
          </a:p>
        </p:txBody>
      </p:sp>
      <p:sp>
        <p:nvSpPr>
          <p:cNvPr id="5" name="Rectangle 6"/>
          <p:cNvSpPr>
            <a:spLocks noGrp="1" noChangeArrowheads="1"/>
          </p:cNvSpPr>
          <p:nvPr>
            <p:ph type="sldNum" sz="quarter" idx="11"/>
          </p:nvPr>
        </p:nvSpPr>
        <p:spPr>
          <a:ln/>
        </p:spPr>
        <p:txBody>
          <a:bodyPr/>
          <a:lstStyle>
            <a:lvl1pPr>
              <a:defRPr/>
            </a:lvl1pPr>
          </a:lstStyle>
          <a:p>
            <a:pPr>
              <a:defRPr/>
            </a:pPr>
            <a:fld id="{8780D6FA-2E33-4A80-82B5-F2E99EC86537}"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638" y="4406902"/>
            <a:ext cx="84201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r>
              <a:rPr lang="en-US"/>
              <a:t>Capgemini University 2012</a:t>
            </a:r>
          </a:p>
        </p:txBody>
      </p:sp>
      <p:sp>
        <p:nvSpPr>
          <p:cNvPr id="5" name="Rectangle 6"/>
          <p:cNvSpPr>
            <a:spLocks noGrp="1" noChangeArrowheads="1"/>
          </p:cNvSpPr>
          <p:nvPr>
            <p:ph type="sldNum" sz="quarter" idx="11"/>
          </p:nvPr>
        </p:nvSpPr>
        <p:spPr>
          <a:ln/>
        </p:spPr>
        <p:txBody>
          <a:bodyPr/>
          <a:lstStyle>
            <a:lvl1pPr>
              <a:defRPr/>
            </a:lvl1pPr>
          </a:lstStyle>
          <a:p>
            <a:pPr>
              <a:defRPr/>
            </a:pPr>
            <a:fld id="{C9341562-AA23-4B10-A253-94C64C74A719}"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143000"/>
            <a:ext cx="44958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29201" y="1143000"/>
            <a:ext cx="44958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r>
              <a:rPr lang="en-US"/>
              <a:t>Capgemini University 2012</a:t>
            </a:r>
          </a:p>
        </p:txBody>
      </p:sp>
      <p:sp>
        <p:nvSpPr>
          <p:cNvPr id="6" name="Rectangle 6"/>
          <p:cNvSpPr>
            <a:spLocks noGrp="1" noChangeArrowheads="1"/>
          </p:cNvSpPr>
          <p:nvPr>
            <p:ph type="sldNum" sz="quarter" idx="11"/>
          </p:nvPr>
        </p:nvSpPr>
        <p:spPr>
          <a:ln/>
        </p:spPr>
        <p:txBody>
          <a:bodyPr/>
          <a:lstStyle>
            <a:lvl1pPr>
              <a:defRPr/>
            </a:lvl1pPr>
          </a:lstStyle>
          <a:p>
            <a:pPr>
              <a:defRPr/>
            </a:pPr>
            <a:fld id="{9B44A291-82EC-4E29-8F5A-F03BCF9E77BE}"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032377"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32377"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ftr" sz="quarter" idx="10"/>
          </p:nvPr>
        </p:nvSpPr>
        <p:spPr>
          <a:ln/>
        </p:spPr>
        <p:txBody>
          <a:bodyPr/>
          <a:lstStyle>
            <a:lvl1pPr>
              <a:defRPr/>
            </a:lvl1pPr>
          </a:lstStyle>
          <a:p>
            <a:pPr>
              <a:defRPr/>
            </a:pPr>
            <a:r>
              <a:rPr lang="en-US"/>
              <a:t>Capgemini University 2012</a:t>
            </a:r>
          </a:p>
        </p:txBody>
      </p:sp>
      <p:sp>
        <p:nvSpPr>
          <p:cNvPr id="8" name="Rectangle 6"/>
          <p:cNvSpPr>
            <a:spLocks noGrp="1" noChangeArrowheads="1"/>
          </p:cNvSpPr>
          <p:nvPr>
            <p:ph type="sldNum" sz="quarter" idx="11"/>
          </p:nvPr>
        </p:nvSpPr>
        <p:spPr>
          <a:ln/>
        </p:spPr>
        <p:txBody>
          <a:bodyPr/>
          <a:lstStyle>
            <a:lvl1pPr>
              <a:defRPr/>
            </a:lvl1pPr>
          </a:lstStyle>
          <a:p>
            <a:pPr>
              <a:defRPr/>
            </a:pPr>
            <a:fld id="{3923D1FA-CC4F-40ED-BE8F-DA915FB54DAA}"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ftr" sz="quarter" idx="10"/>
          </p:nvPr>
        </p:nvSpPr>
        <p:spPr>
          <a:ln/>
        </p:spPr>
        <p:txBody>
          <a:bodyPr/>
          <a:lstStyle>
            <a:lvl1pPr>
              <a:defRPr/>
            </a:lvl1pPr>
          </a:lstStyle>
          <a:p>
            <a:pPr>
              <a:defRPr/>
            </a:pPr>
            <a:r>
              <a:rPr lang="en-US"/>
              <a:t>Capgemini University 2012</a:t>
            </a:r>
          </a:p>
        </p:txBody>
      </p:sp>
      <p:sp>
        <p:nvSpPr>
          <p:cNvPr id="4" name="Rectangle 6"/>
          <p:cNvSpPr>
            <a:spLocks noGrp="1" noChangeArrowheads="1"/>
          </p:cNvSpPr>
          <p:nvPr>
            <p:ph type="sldNum" sz="quarter" idx="11"/>
          </p:nvPr>
        </p:nvSpPr>
        <p:spPr>
          <a:ln/>
        </p:spPr>
        <p:txBody>
          <a:bodyPr/>
          <a:lstStyle>
            <a:lvl1pPr>
              <a:defRPr/>
            </a:lvl1pPr>
          </a:lstStyle>
          <a:p>
            <a:pPr>
              <a:defRPr/>
            </a:pPr>
            <a:fld id="{6CD7B5B9-CF9A-4E77-9240-21805811AB1F}"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en-US"/>
              <a:t>Capgemini University 2012</a:t>
            </a:r>
          </a:p>
        </p:txBody>
      </p:sp>
      <p:sp>
        <p:nvSpPr>
          <p:cNvPr id="3" name="Rectangle 6"/>
          <p:cNvSpPr>
            <a:spLocks noGrp="1" noChangeArrowheads="1"/>
          </p:cNvSpPr>
          <p:nvPr>
            <p:ph type="sldNum" sz="quarter" idx="11"/>
          </p:nvPr>
        </p:nvSpPr>
        <p:spPr>
          <a:ln/>
        </p:spPr>
        <p:txBody>
          <a:bodyPr/>
          <a:lstStyle>
            <a:lvl1pPr>
              <a:defRPr/>
            </a:lvl1pPr>
          </a:lstStyle>
          <a:p>
            <a:pPr>
              <a:defRPr/>
            </a:pPr>
            <a:fld id="{8CCFA9E5-24BC-4D6C-9CA5-FAD1BC598C4A}"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1" y="273050"/>
            <a:ext cx="3259138"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873499" y="273052"/>
            <a:ext cx="553720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95301" y="1435102"/>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a:t>Capgemini University 2012</a:t>
            </a:r>
          </a:p>
        </p:txBody>
      </p:sp>
      <p:sp>
        <p:nvSpPr>
          <p:cNvPr id="6" name="Rectangle 6"/>
          <p:cNvSpPr>
            <a:spLocks noGrp="1" noChangeArrowheads="1"/>
          </p:cNvSpPr>
          <p:nvPr>
            <p:ph type="sldNum" sz="quarter" idx="11"/>
          </p:nvPr>
        </p:nvSpPr>
        <p:spPr>
          <a:ln/>
        </p:spPr>
        <p:txBody>
          <a:bodyPr/>
          <a:lstStyle>
            <a:lvl1pPr>
              <a:defRPr/>
            </a:lvl1pPr>
          </a:lstStyle>
          <a:p>
            <a:pPr>
              <a:defRPr/>
            </a:pPr>
            <a:fld id="{F84C0C1E-BD85-4191-8242-030CBF380DB1}"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513" y="4800600"/>
            <a:ext cx="59436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a:t>Capgemini University 2012</a:t>
            </a:r>
          </a:p>
        </p:txBody>
      </p:sp>
      <p:sp>
        <p:nvSpPr>
          <p:cNvPr id="6" name="Rectangle 6"/>
          <p:cNvSpPr>
            <a:spLocks noGrp="1" noChangeArrowheads="1"/>
          </p:cNvSpPr>
          <p:nvPr>
            <p:ph type="sldNum" sz="quarter" idx="11"/>
          </p:nvPr>
        </p:nvSpPr>
        <p:spPr>
          <a:ln/>
        </p:spPr>
        <p:txBody>
          <a:bodyPr/>
          <a:lstStyle>
            <a:lvl1pPr>
              <a:defRPr/>
            </a:lvl1pPr>
          </a:lstStyle>
          <a:p>
            <a:pPr>
              <a:defRPr/>
            </a:pPr>
            <a:fld id="{DFA85EB3-409D-4E06-8747-75D12B8B9467}"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5" name="Rectangle 11"/>
          <p:cNvSpPr>
            <a:spLocks noChangeArrowheads="1"/>
          </p:cNvSpPr>
          <p:nvPr userDrawn="1"/>
        </p:nvSpPr>
        <p:spPr bwMode="auto">
          <a:xfrm>
            <a:off x="0" y="31750"/>
            <a:ext cx="9906000" cy="990600"/>
          </a:xfrm>
          <a:prstGeom prst="rect">
            <a:avLst/>
          </a:prstGeom>
          <a:solidFill>
            <a:srgbClr val="006A7F"/>
          </a:solidFill>
          <a:ln w="9525">
            <a:noFill/>
            <a:miter lim="800000"/>
            <a:headEnd/>
            <a:tailEnd/>
          </a:ln>
        </p:spPr>
        <p:txBody>
          <a:bodyPr wrap="none" anchor="ctr"/>
          <a:lstStyle/>
          <a:p>
            <a:pPr eaLnBrk="0" hangingPunct="0">
              <a:defRPr/>
            </a:pPr>
            <a:endParaRPr lang="en-US" sz="2400">
              <a:solidFill>
                <a:schemeClr val="tx1"/>
              </a:solidFill>
              <a:ea typeface="ＭＳ Ｐゴシック" pitchFamily="84" charset="-128"/>
            </a:endParaRPr>
          </a:p>
        </p:txBody>
      </p:sp>
      <p:sp>
        <p:nvSpPr>
          <p:cNvPr id="1031" name="Rectangle 7"/>
          <p:cNvSpPr>
            <a:spLocks noChangeArrowheads="1"/>
          </p:cNvSpPr>
          <p:nvPr userDrawn="1"/>
        </p:nvSpPr>
        <p:spPr bwMode="auto">
          <a:xfrm>
            <a:off x="0" y="0"/>
            <a:ext cx="9906000" cy="990600"/>
          </a:xfrm>
          <a:prstGeom prst="rect">
            <a:avLst/>
          </a:prstGeom>
          <a:solidFill>
            <a:srgbClr val="01829B"/>
          </a:solidFill>
          <a:ln w="9525">
            <a:noFill/>
            <a:miter lim="800000"/>
            <a:headEnd/>
            <a:tailEnd/>
          </a:ln>
        </p:spPr>
        <p:txBody>
          <a:bodyPr wrap="none" anchor="ctr"/>
          <a:lstStyle/>
          <a:p>
            <a:pPr eaLnBrk="0" hangingPunct="0">
              <a:defRPr/>
            </a:pPr>
            <a:endParaRPr lang="en-US" sz="2400">
              <a:solidFill>
                <a:schemeClr val="tx1"/>
              </a:solidFill>
              <a:ea typeface="ＭＳ Ｐゴシック" pitchFamily="84" charset="-128"/>
            </a:endParaRPr>
          </a:p>
        </p:txBody>
      </p:sp>
      <p:sp>
        <p:nvSpPr>
          <p:cNvPr id="1028" name="Rectangle 2"/>
          <p:cNvSpPr>
            <a:spLocks noGrp="1" noChangeArrowheads="1"/>
          </p:cNvSpPr>
          <p:nvPr>
            <p:ph type="title"/>
          </p:nvPr>
        </p:nvSpPr>
        <p:spPr bwMode="auto">
          <a:xfrm>
            <a:off x="381000" y="76200"/>
            <a:ext cx="91440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9" name="Rectangle 3"/>
          <p:cNvSpPr>
            <a:spLocks noGrp="1" noChangeArrowheads="1"/>
          </p:cNvSpPr>
          <p:nvPr>
            <p:ph type="body" idx="1"/>
          </p:nvPr>
        </p:nvSpPr>
        <p:spPr bwMode="auto">
          <a:xfrm>
            <a:off x="381000" y="1143000"/>
            <a:ext cx="9144000" cy="5105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 name="Rectangle 5"/>
          <p:cNvSpPr>
            <a:spLocks noGrp="1" noChangeArrowheads="1"/>
          </p:cNvSpPr>
          <p:nvPr>
            <p:ph type="ftr" sz="quarter" idx="3"/>
          </p:nvPr>
        </p:nvSpPr>
        <p:spPr bwMode="auto">
          <a:xfrm>
            <a:off x="5168900" y="6357938"/>
            <a:ext cx="2603500" cy="457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eaLnBrk="0" hangingPunct="0">
              <a:defRPr>
                <a:latin typeface="Arial" charset="0"/>
                <a:ea typeface="ＭＳ Ｐゴシック" pitchFamily="34" charset="-128"/>
                <a:cs typeface="+mn-cs"/>
              </a:defRPr>
            </a:lvl1pPr>
          </a:lstStyle>
          <a:p>
            <a:pPr>
              <a:defRPr/>
            </a:pPr>
            <a:r>
              <a:rPr lang="en-US"/>
              <a:t>Capgemini University 2012</a:t>
            </a:r>
          </a:p>
        </p:txBody>
      </p:sp>
      <p:sp>
        <p:nvSpPr>
          <p:cNvPr id="1030" name="Rectangle 6"/>
          <p:cNvSpPr>
            <a:spLocks noGrp="1" noChangeArrowheads="1"/>
          </p:cNvSpPr>
          <p:nvPr>
            <p:ph type="sldNum" sz="quarter" idx="4"/>
          </p:nvPr>
        </p:nvSpPr>
        <p:spPr bwMode="auto">
          <a:xfrm>
            <a:off x="9232900" y="6369050"/>
            <a:ext cx="596900" cy="457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eaLnBrk="0" hangingPunct="0">
              <a:defRPr sz="1800" b="1" baseline="0">
                <a:solidFill>
                  <a:srgbClr val="004E5D"/>
                </a:solidFill>
                <a:latin typeface="Arial" charset="0"/>
                <a:ea typeface="ＭＳ Ｐゴシック" pitchFamily="84" charset="-128"/>
                <a:cs typeface="+mn-cs"/>
              </a:defRPr>
            </a:lvl1pPr>
          </a:lstStyle>
          <a:p>
            <a:pPr>
              <a:defRPr/>
            </a:pPr>
            <a:fld id="{81A6D0F1-DE4D-4FC5-8C37-2E4DF3CF41A6}" type="slidenum">
              <a:rPr lang="en-US"/>
              <a:pPr>
                <a:defRPr/>
              </a:pPr>
              <a:t>‹#›</a:t>
            </a:fld>
            <a:endParaRPr lang="en-US"/>
          </a:p>
        </p:txBody>
      </p:sp>
      <p:sp>
        <p:nvSpPr>
          <p:cNvPr id="1036" name="Line 12"/>
          <p:cNvSpPr>
            <a:spLocks noChangeShapeType="1"/>
          </p:cNvSpPr>
          <p:nvPr userDrawn="1"/>
        </p:nvSpPr>
        <p:spPr bwMode="auto">
          <a:xfrm>
            <a:off x="0" y="6291263"/>
            <a:ext cx="9906000" cy="0"/>
          </a:xfrm>
          <a:prstGeom prst="line">
            <a:avLst/>
          </a:prstGeom>
          <a:noFill/>
          <a:ln w="9525">
            <a:solidFill>
              <a:srgbClr val="006A7F"/>
            </a:solidFill>
            <a:round/>
            <a:headEnd/>
            <a:tailEnd/>
          </a:ln>
        </p:spPr>
        <p:txBody>
          <a:bodyPr wrap="none" anchor="ctr"/>
          <a:lstStyle/>
          <a:p>
            <a:pPr eaLnBrk="0" hangingPunct="0">
              <a:defRPr/>
            </a:pPr>
            <a:endParaRPr lang="en-US" sz="2400">
              <a:solidFill>
                <a:schemeClr val="tx1"/>
              </a:solidFill>
              <a:ea typeface="ＭＳ Ｐゴシック" pitchFamily="84" charset="-128"/>
            </a:endParaRPr>
          </a:p>
        </p:txBody>
      </p:sp>
      <p:pic>
        <p:nvPicPr>
          <p:cNvPr id="1033" name="Picture 17" descr="capgemini-logo-5cm"/>
          <p:cNvPicPr>
            <a:picLocks noChangeAspect="1" noChangeArrowheads="1"/>
          </p:cNvPicPr>
          <p:nvPr userDrawn="1"/>
        </p:nvPicPr>
        <p:blipFill>
          <a:blip r:embed="rId14" cstate="print"/>
          <a:srcRect/>
          <a:stretch>
            <a:fillRect/>
          </a:stretch>
        </p:blipFill>
        <p:spPr bwMode="auto">
          <a:xfrm>
            <a:off x="193675" y="6392863"/>
            <a:ext cx="1635125" cy="379412"/>
          </a:xfrm>
          <a:prstGeom prst="rect">
            <a:avLst/>
          </a:prstGeom>
          <a:noFill/>
          <a:ln w="9525">
            <a:noFill/>
            <a:miter lim="800000"/>
            <a:headEnd/>
            <a:tailEnd/>
          </a:ln>
        </p:spPr>
      </p:pic>
      <p:pic>
        <p:nvPicPr>
          <p:cNvPr id="1034" name="Picture 28" descr="sogeti-logo"/>
          <p:cNvPicPr>
            <a:picLocks noChangeAspect="1" noChangeArrowheads="1"/>
          </p:cNvPicPr>
          <p:nvPr userDrawn="1"/>
        </p:nvPicPr>
        <p:blipFill>
          <a:blip r:embed="rId15" cstate="print"/>
          <a:srcRect/>
          <a:stretch>
            <a:fillRect/>
          </a:stretch>
        </p:blipFill>
        <p:spPr bwMode="auto">
          <a:xfrm>
            <a:off x="7296150" y="6376988"/>
            <a:ext cx="1914525" cy="419100"/>
          </a:xfrm>
          <a:prstGeom prst="rect">
            <a:avLst/>
          </a:prstGeom>
          <a:noFill/>
          <a:ln w="9525">
            <a:noFill/>
            <a:miter lim="800000"/>
            <a:headEnd/>
            <a:tailEnd/>
          </a:ln>
        </p:spPr>
      </p:pic>
      <p:grpSp>
        <p:nvGrpSpPr>
          <p:cNvPr id="3" name="Group 11"/>
          <p:cNvGrpSpPr>
            <a:grpSpLocks/>
          </p:cNvGrpSpPr>
          <p:nvPr userDrawn="1"/>
        </p:nvGrpSpPr>
        <p:grpSpPr bwMode="auto">
          <a:xfrm>
            <a:off x="2198688" y="6302375"/>
            <a:ext cx="2805112" cy="504825"/>
            <a:chOff x="5562600" y="206375"/>
            <a:chExt cx="4111625" cy="739775"/>
          </a:xfrm>
        </p:grpSpPr>
        <p:pic>
          <p:nvPicPr>
            <p:cNvPr id="4" name="Picture 1" descr="tmpl_1_art_041029trmw_att_070305wsye"/>
            <p:cNvPicPr>
              <a:picLocks noChangeAspect="1" noChangeArrowheads="1"/>
            </p:cNvPicPr>
            <p:nvPr userDrawn="1"/>
          </p:nvPicPr>
          <p:blipFill>
            <a:blip r:embed="rId16" cstate="print"/>
            <a:srcRect/>
            <a:stretch>
              <a:fillRect/>
            </a:stretch>
          </p:blipFill>
          <p:spPr bwMode="auto">
            <a:xfrm>
              <a:off x="9067800" y="206375"/>
              <a:ext cx="606425" cy="479425"/>
            </a:xfrm>
            <a:prstGeom prst="rect">
              <a:avLst/>
            </a:prstGeom>
            <a:noFill/>
            <a:ln w="9525">
              <a:noFill/>
              <a:miter lim="800000"/>
              <a:headEnd/>
              <a:tailEnd/>
            </a:ln>
          </p:spPr>
        </p:pic>
        <p:pic>
          <p:nvPicPr>
            <p:cNvPr id="1037" name="Picture 24" descr="CGU-logo-5cm"/>
            <p:cNvPicPr>
              <a:picLocks noChangeAspect="1" noChangeArrowheads="1"/>
            </p:cNvPicPr>
            <p:nvPr userDrawn="1"/>
          </p:nvPicPr>
          <p:blipFill>
            <a:blip r:embed="rId17" cstate="print"/>
            <a:srcRect/>
            <a:stretch>
              <a:fillRect/>
            </a:stretch>
          </p:blipFill>
          <p:spPr bwMode="auto">
            <a:xfrm>
              <a:off x="5562600" y="461963"/>
              <a:ext cx="3581400" cy="484187"/>
            </a:xfrm>
            <a:prstGeom prst="rect">
              <a:avLst/>
            </a:prstGeom>
            <a:noFill/>
            <a:ln w="9525">
              <a:noFill/>
              <a:miter lim="800000"/>
              <a:headEnd/>
              <a:tailEnd/>
            </a:ln>
          </p:spPr>
        </p:pic>
      </p:grpSp>
    </p:spTree>
  </p:cSld>
  <p:clrMap bg1="lt1" tx1="dk1" bg2="lt2" tx2="dk2" accent1="accent1" accent2="accent2" accent3="accent3" accent4="accent4" accent5="accent5" accent6="accent6" hlink="hlink" folHlink="folHlink"/>
  <p:sldLayoutIdLst>
    <p:sldLayoutId id="2147483689" r:id="rId1"/>
    <p:sldLayoutId id="2147483688" r:id="rId2"/>
    <p:sldLayoutId id="2147483687" r:id="rId3"/>
    <p:sldLayoutId id="2147483686" r:id="rId4"/>
    <p:sldLayoutId id="2147483685" r:id="rId5"/>
    <p:sldLayoutId id="2147483684" r:id="rId6"/>
    <p:sldLayoutId id="2147483683" r:id="rId7"/>
    <p:sldLayoutId id="2147483682" r:id="rId8"/>
    <p:sldLayoutId id="2147483681" r:id="rId9"/>
    <p:sldLayoutId id="2147483680" r:id="rId10"/>
    <p:sldLayoutId id="2147483690" r:id="rId11"/>
    <p:sldLayoutId id="2147483679" r:id="rId12"/>
  </p:sldLayoutIdLst>
  <p:hf hdr="0" dt="0"/>
  <p:txStyles>
    <p:titleStyle>
      <a:lvl1pPr algn="l" rtl="0" eaLnBrk="0" fontAlgn="base" hangingPunct="0">
        <a:spcBef>
          <a:spcPct val="0"/>
        </a:spcBef>
        <a:spcAft>
          <a:spcPct val="0"/>
        </a:spcAft>
        <a:defRPr sz="3200" b="1">
          <a:solidFill>
            <a:schemeClr val="bg1"/>
          </a:solidFill>
          <a:latin typeface="+mj-lt"/>
          <a:ea typeface="+mj-ea"/>
          <a:cs typeface="ＭＳ Ｐゴシック"/>
        </a:defRPr>
      </a:lvl1pPr>
      <a:lvl2pPr algn="l" rtl="0" eaLnBrk="0" fontAlgn="base" hangingPunct="0">
        <a:spcBef>
          <a:spcPct val="0"/>
        </a:spcBef>
        <a:spcAft>
          <a:spcPct val="0"/>
        </a:spcAft>
        <a:defRPr sz="3200" b="1">
          <a:solidFill>
            <a:schemeClr val="bg1"/>
          </a:solidFill>
          <a:latin typeface="Arial Narrow" pitchFamily="84" charset="0"/>
          <a:ea typeface="ＭＳ Ｐゴシック" pitchFamily="84" charset="-128"/>
          <a:cs typeface="ＭＳ Ｐゴシック"/>
        </a:defRPr>
      </a:lvl2pPr>
      <a:lvl3pPr algn="l" rtl="0" eaLnBrk="0" fontAlgn="base" hangingPunct="0">
        <a:spcBef>
          <a:spcPct val="0"/>
        </a:spcBef>
        <a:spcAft>
          <a:spcPct val="0"/>
        </a:spcAft>
        <a:defRPr sz="3200" b="1">
          <a:solidFill>
            <a:schemeClr val="bg1"/>
          </a:solidFill>
          <a:latin typeface="Arial Narrow" pitchFamily="84" charset="0"/>
          <a:ea typeface="ＭＳ Ｐゴシック" pitchFamily="84" charset="-128"/>
          <a:cs typeface="ＭＳ Ｐゴシック"/>
        </a:defRPr>
      </a:lvl3pPr>
      <a:lvl4pPr algn="l" rtl="0" eaLnBrk="0" fontAlgn="base" hangingPunct="0">
        <a:spcBef>
          <a:spcPct val="0"/>
        </a:spcBef>
        <a:spcAft>
          <a:spcPct val="0"/>
        </a:spcAft>
        <a:defRPr sz="3200" b="1">
          <a:solidFill>
            <a:schemeClr val="bg1"/>
          </a:solidFill>
          <a:latin typeface="Arial Narrow" pitchFamily="84" charset="0"/>
          <a:ea typeface="ＭＳ Ｐゴシック" pitchFamily="84" charset="-128"/>
          <a:cs typeface="ＭＳ Ｐゴシック"/>
        </a:defRPr>
      </a:lvl4pPr>
      <a:lvl5pPr algn="l" rtl="0" eaLnBrk="0" fontAlgn="base" hangingPunct="0">
        <a:spcBef>
          <a:spcPct val="0"/>
        </a:spcBef>
        <a:spcAft>
          <a:spcPct val="0"/>
        </a:spcAft>
        <a:defRPr sz="3200" b="1">
          <a:solidFill>
            <a:schemeClr val="bg1"/>
          </a:solidFill>
          <a:latin typeface="Arial Narrow" pitchFamily="84" charset="0"/>
          <a:ea typeface="ＭＳ Ｐゴシック" pitchFamily="84" charset="-128"/>
          <a:cs typeface="ＭＳ Ｐゴシック"/>
        </a:defRPr>
      </a:lvl5pPr>
      <a:lvl6pPr marL="457200" algn="l" rtl="0" fontAlgn="base">
        <a:spcBef>
          <a:spcPct val="0"/>
        </a:spcBef>
        <a:spcAft>
          <a:spcPct val="0"/>
        </a:spcAft>
        <a:defRPr sz="3200" b="1">
          <a:solidFill>
            <a:schemeClr val="bg1"/>
          </a:solidFill>
          <a:latin typeface="Arial Narrow" pitchFamily="84" charset="0"/>
          <a:ea typeface="ＭＳ Ｐゴシック" pitchFamily="84" charset="-128"/>
        </a:defRPr>
      </a:lvl6pPr>
      <a:lvl7pPr marL="914400" algn="l" rtl="0" fontAlgn="base">
        <a:spcBef>
          <a:spcPct val="0"/>
        </a:spcBef>
        <a:spcAft>
          <a:spcPct val="0"/>
        </a:spcAft>
        <a:defRPr sz="3200" b="1">
          <a:solidFill>
            <a:schemeClr val="bg1"/>
          </a:solidFill>
          <a:latin typeface="Arial Narrow" pitchFamily="84" charset="0"/>
          <a:ea typeface="ＭＳ Ｐゴシック" pitchFamily="84" charset="-128"/>
        </a:defRPr>
      </a:lvl7pPr>
      <a:lvl8pPr marL="1371600" algn="l" rtl="0" fontAlgn="base">
        <a:spcBef>
          <a:spcPct val="0"/>
        </a:spcBef>
        <a:spcAft>
          <a:spcPct val="0"/>
        </a:spcAft>
        <a:defRPr sz="3200" b="1">
          <a:solidFill>
            <a:schemeClr val="bg1"/>
          </a:solidFill>
          <a:latin typeface="Arial Narrow" pitchFamily="84" charset="0"/>
          <a:ea typeface="ＭＳ Ｐゴシック" pitchFamily="84" charset="-128"/>
        </a:defRPr>
      </a:lvl8pPr>
      <a:lvl9pPr marL="1828800" algn="l" rtl="0" fontAlgn="base">
        <a:spcBef>
          <a:spcPct val="0"/>
        </a:spcBef>
        <a:spcAft>
          <a:spcPct val="0"/>
        </a:spcAft>
        <a:defRPr sz="3200" b="1">
          <a:solidFill>
            <a:schemeClr val="bg1"/>
          </a:solidFill>
          <a:latin typeface="Arial Narrow" pitchFamily="84" charset="0"/>
          <a:ea typeface="ＭＳ Ｐゴシック" pitchFamily="84" charset="-128"/>
        </a:defRPr>
      </a:lvl9pPr>
    </p:titleStyle>
    <p:bodyStyle>
      <a:lvl1pPr marL="192088" indent="-192088" algn="l" rtl="0" eaLnBrk="0" fontAlgn="base" hangingPunct="0">
        <a:spcBef>
          <a:spcPct val="20000"/>
        </a:spcBef>
        <a:spcAft>
          <a:spcPct val="0"/>
        </a:spcAft>
        <a:buClr>
          <a:srgbClr val="01829B"/>
        </a:buClr>
        <a:buSzPct val="120000"/>
        <a:buFont typeface="Times" pitchFamily="18" charset="0"/>
        <a:buChar char="•"/>
        <a:defRPr>
          <a:solidFill>
            <a:srgbClr val="004E5D"/>
          </a:solidFill>
          <a:latin typeface="+mn-lt"/>
          <a:ea typeface="+mn-ea"/>
          <a:cs typeface="ＭＳ Ｐゴシック"/>
        </a:defRPr>
      </a:lvl1pPr>
      <a:lvl2pPr marL="563563" indent="-180975" algn="l" rtl="0" eaLnBrk="0" fontAlgn="base" hangingPunct="0">
        <a:spcBef>
          <a:spcPct val="20000"/>
        </a:spcBef>
        <a:spcAft>
          <a:spcPct val="0"/>
        </a:spcAft>
        <a:buClr>
          <a:srgbClr val="01829B"/>
        </a:buClr>
        <a:buSzPct val="120000"/>
        <a:buFont typeface="Times" pitchFamily="18" charset="0"/>
        <a:buChar char="•"/>
        <a:defRPr sz="1600">
          <a:solidFill>
            <a:srgbClr val="004E5D"/>
          </a:solidFill>
          <a:latin typeface="+mn-lt"/>
          <a:ea typeface="+mn-ea"/>
          <a:cs typeface="ＭＳ Ｐゴシック"/>
        </a:defRPr>
      </a:lvl2pPr>
      <a:lvl3pPr marL="946150" indent="-192088" algn="l" rtl="0" eaLnBrk="0" fontAlgn="base" hangingPunct="0">
        <a:spcBef>
          <a:spcPct val="20000"/>
        </a:spcBef>
        <a:spcAft>
          <a:spcPct val="0"/>
        </a:spcAft>
        <a:buClr>
          <a:srgbClr val="01829B"/>
        </a:buClr>
        <a:buSzPct val="120000"/>
        <a:buFont typeface="Times" pitchFamily="18" charset="0"/>
        <a:buChar char="•"/>
        <a:defRPr sz="1400">
          <a:solidFill>
            <a:srgbClr val="004E5D"/>
          </a:solidFill>
          <a:latin typeface="+mn-lt"/>
          <a:ea typeface="+mn-ea"/>
          <a:cs typeface="ＭＳ Ｐゴシック"/>
        </a:defRPr>
      </a:lvl3pPr>
      <a:lvl4pPr marL="1330325" indent="-193675" algn="l" rtl="0" eaLnBrk="0" fontAlgn="base" hangingPunct="0">
        <a:spcBef>
          <a:spcPct val="20000"/>
        </a:spcBef>
        <a:spcAft>
          <a:spcPct val="0"/>
        </a:spcAft>
        <a:buClr>
          <a:srgbClr val="01829B"/>
        </a:buClr>
        <a:buSzPct val="120000"/>
        <a:buFont typeface="Times" pitchFamily="18" charset="0"/>
        <a:buChar char="•"/>
        <a:defRPr sz="1200">
          <a:solidFill>
            <a:srgbClr val="004E5D"/>
          </a:solidFill>
          <a:latin typeface="+mn-lt"/>
          <a:ea typeface="+mn-ea"/>
          <a:cs typeface="ＭＳ Ｐゴシック"/>
        </a:defRPr>
      </a:lvl4pPr>
      <a:lvl5pPr marL="1712913" indent="-192088" algn="l" rtl="0" eaLnBrk="0" fontAlgn="base" hangingPunct="0">
        <a:spcBef>
          <a:spcPct val="20000"/>
        </a:spcBef>
        <a:spcAft>
          <a:spcPct val="0"/>
        </a:spcAft>
        <a:buClr>
          <a:srgbClr val="01829B"/>
        </a:buClr>
        <a:buSzPct val="120000"/>
        <a:buFont typeface="Times" pitchFamily="18" charset="0"/>
        <a:buChar char="•"/>
        <a:defRPr sz="1200">
          <a:solidFill>
            <a:srgbClr val="004E5D"/>
          </a:solidFill>
          <a:latin typeface="+mn-lt"/>
          <a:ea typeface="+mn-ea"/>
          <a:cs typeface="ＭＳ Ｐゴシック"/>
        </a:defRPr>
      </a:lvl5pPr>
      <a:lvl6pPr marL="2170113" indent="-192088" algn="l" rtl="0" fontAlgn="base">
        <a:spcBef>
          <a:spcPct val="20000"/>
        </a:spcBef>
        <a:spcAft>
          <a:spcPct val="0"/>
        </a:spcAft>
        <a:buClr>
          <a:srgbClr val="01829B"/>
        </a:buClr>
        <a:buSzPct val="120000"/>
        <a:buFont typeface="Times" pitchFamily="84" charset="0"/>
        <a:buChar char="•"/>
        <a:defRPr sz="1200">
          <a:solidFill>
            <a:srgbClr val="004E5D"/>
          </a:solidFill>
          <a:latin typeface="+mn-lt"/>
          <a:ea typeface="+mn-ea"/>
        </a:defRPr>
      </a:lvl6pPr>
      <a:lvl7pPr marL="2627313" indent="-192088" algn="l" rtl="0" fontAlgn="base">
        <a:spcBef>
          <a:spcPct val="20000"/>
        </a:spcBef>
        <a:spcAft>
          <a:spcPct val="0"/>
        </a:spcAft>
        <a:buClr>
          <a:srgbClr val="01829B"/>
        </a:buClr>
        <a:buSzPct val="120000"/>
        <a:buFont typeface="Times" pitchFamily="84" charset="0"/>
        <a:buChar char="•"/>
        <a:defRPr sz="1200">
          <a:solidFill>
            <a:srgbClr val="004E5D"/>
          </a:solidFill>
          <a:latin typeface="+mn-lt"/>
          <a:ea typeface="+mn-ea"/>
        </a:defRPr>
      </a:lvl7pPr>
      <a:lvl8pPr marL="3084513" indent="-192088" algn="l" rtl="0" fontAlgn="base">
        <a:spcBef>
          <a:spcPct val="20000"/>
        </a:spcBef>
        <a:spcAft>
          <a:spcPct val="0"/>
        </a:spcAft>
        <a:buClr>
          <a:srgbClr val="01829B"/>
        </a:buClr>
        <a:buSzPct val="120000"/>
        <a:buFont typeface="Times" pitchFamily="84" charset="0"/>
        <a:buChar char="•"/>
        <a:defRPr sz="1200">
          <a:solidFill>
            <a:srgbClr val="004E5D"/>
          </a:solidFill>
          <a:latin typeface="+mn-lt"/>
          <a:ea typeface="+mn-ea"/>
        </a:defRPr>
      </a:lvl8pPr>
      <a:lvl9pPr marL="3541713" indent="-192088" algn="l" rtl="0" fontAlgn="base">
        <a:spcBef>
          <a:spcPct val="20000"/>
        </a:spcBef>
        <a:spcAft>
          <a:spcPct val="0"/>
        </a:spcAft>
        <a:buClr>
          <a:srgbClr val="01829B"/>
        </a:buClr>
        <a:buSzPct val="120000"/>
        <a:buFont typeface="Times" pitchFamily="84" charset="0"/>
        <a:buChar char="•"/>
        <a:defRPr sz="1200">
          <a:solidFill>
            <a:srgbClr val="004E5D"/>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tags" Target="../tags/tag10.xml"/><Relationship Id="rId3" Type="http://schemas.openxmlformats.org/officeDocument/2006/relationships/tags" Target="../tags/tag5.xml"/><Relationship Id="rId7" Type="http://schemas.openxmlformats.org/officeDocument/2006/relationships/tags" Target="../tags/tag9.xml"/><Relationship Id="rId12"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tags" Target="../tags/tag8.xml"/><Relationship Id="rId11" Type="http://schemas.openxmlformats.org/officeDocument/2006/relationships/tags" Target="../tags/tag13.xml"/><Relationship Id="rId5" Type="http://schemas.openxmlformats.org/officeDocument/2006/relationships/tags" Target="../tags/tag7.xml"/><Relationship Id="rId10" Type="http://schemas.openxmlformats.org/officeDocument/2006/relationships/tags" Target="../tags/tag12.xml"/><Relationship Id="rId4" Type="http://schemas.openxmlformats.org/officeDocument/2006/relationships/tags" Target="../tags/tag6.xml"/><Relationship Id="rId9" Type="http://schemas.openxmlformats.org/officeDocument/2006/relationships/tags" Target="../tags/tag11.xml"/></Relationships>
</file>

<file path=ppt/slides/_rels/slide6.xml.rels><?xml version="1.0" encoding="UTF-8" standalone="yes"?>
<Relationships xmlns="http://schemas.openxmlformats.org/package/2006/relationships"><Relationship Id="rId2" Type="http://schemas.openxmlformats.org/officeDocument/2006/relationships/hyperlink" Target="https://troom-x.capgemini.com/sites/UniversityTransformation/default.aspx"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troom-x.capgemini.com/sites/UniversityTransformation/default.aspx" TargetMode="Externa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ChangeArrowheads="1"/>
          </p:cNvSpPr>
          <p:nvPr/>
        </p:nvSpPr>
        <p:spPr bwMode="auto">
          <a:xfrm>
            <a:off x="382588" y="1600200"/>
            <a:ext cx="8651875" cy="1371600"/>
          </a:xfrm>
          <a:prstGeom prst="rect">
            <a:avLst/>
          </a:prstGeom>
          <a:noFill/>
          <a:ln w="9525">
            <a:noFill/>
            <a:miter lim="800000"/>
            <a:headEnd/>
            <a:tailEnd/>
          </a:ln>
        </p:spPr>
        <p:txBody>
          <a:bodyPr/>
          <a:lstStyle/>
          <a:p>
            <a:r>
              <a:rPr lang="en-US" sz="3200" b="1">
                <a:solidFill>
                  <a:schemeClr val="bg1"/>
                </a:solidFill>
                <a:latin typeface="Arial Narrow" pitchFamily="34" charset="0"/>
              </a:rPr>
              <a:t>University 2012</a:t>
            </a:r>
            <a:br>
              <a:rPr lang="en-US" sz="3200" b="1">
                <a:solidFill>
                  <a:schemeClr val="bg1"/>
                </a:solidFill>
                <a:latin typeface="Arial Narrow" pitchFamily="34" charset="0"/>
              </a:rPr>
            </a:br>
            <a:r>
              <a:rPr lang="en-US" sz="2400" b="1">
                <a:solidFill>
                  <a:schemeClr val="bg1"/>
                </a:solidFill>
                <a:latin typeface="Arial Narrow" pitchFamily="34" charset="0"/>
              </a:rPr>
              <a:t>The Transformation Project of the Capgemini University</a:t>
            </a:r>
            <a:endParaRPr lang="en-GB" sz="3200" b="1">
              <a:solidFill>
                <a:schemeClr val="bg1"/>
              </a:solidFill>
              <a:latin typeface="Arial Narrow" pitchFamily="34" charset="0"/>
            </a:endParaRPr>
          </a:p>
        </p:txBody>
      </p:sp>
      <p:sp>
        <p:nvSpPr>
          <p:cNvPr id="4099" name="Rectangle 3"/>
          <p:cNvSpPr>
            <a:spLocks noChangeArrowheads="1"/>
          </p:cNvSpPr>
          <p:nvPr/>
        </p:nvSpPr>
        <p:spPr bwMode="auto">
          <a:xfrm>
            <a:off x="446088" y="3109913"/>
            <a:ext cx="5472112" cy="946150"/>
          </a:xfrm>
          <a:prstGeom prst="rect">
            <a:avLst/>
          </a:prstGeom>
          <a:noFill/>
          <a:ln w="9525">
            <a:noFill/>
            <a:miter lim="800000"/>
            <a:headEnd/>
            <a:tailEnd/>
          </a:ln>
        </p:spPr>
        <p:txBody>
          <a:bodyPr/>
          <a:lstStyle/>
          <a:p>
            <a:pPr>
              <a:spcBef>
                <a:spcPct val="20000"/>
              </a:spcBef>
              <a:buClr>
                <a:srgbClr val="01829B"/>
              </a:buClr>
              <a:buSzPct val="120000"/>
              <a:buFont typeface="Times" pitchFamily="18" charset="0"/>
              <a:buNone/>
            </a:pPr>
            <a:r>
              <a:rPr lang="en-US" sz="1500">
                <a:solidFill>
                  <a:schemeClr val="bg1"/>
                </a:solidFill>
              </a:rPr>
              <a:t>A monthly update to inform the University Team</a:t>
            </a:r>
          </a:p>
          <a:p>
            <a:pPr>
              <a:spcBef>
                <a:spcPct val="20000"/>
              </a:spcBef>
              <a:buClr>
                <a:srgbClr val="01829B"/>
              </a:buClr>
              <a:buSzPct val="120000"/>
              <a:buFont typeface="Times" pitchFamily="18" charset="0"/>
              <a:buNone/>
            </a:pPr>
            <a:r>
              <a:rPr lang="en-US" sz="1500">
                <a:solidFill>
                  <a:schemeClr val="bg1"/>
                </a:solidFill>
              </a:rPr>
              <a:t>August / September </a:t>
            </a:r>
            <a:r>
              <a:rPr lang="en-GB" sz="1500">
                <a:solidFill>
                  <a:schemeClr val="bg1"/>
                </a:solidFill>
              </a:rPr>
              <a:t>2010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smtClean="0"/>
              <a:t>Q &amp; A (1 of 4)</a:t>
            </a:r>
          </a:p>
        </p:txBody>
      </p:sp>
      <p:sp>
        <p:nvSpPr>
          <p:cNvPr id="13315" name="Rectangle 3"/>
          <p:cNvSpPr>
            <a:spLocks noGrp="1" noChangeArrowheads="1"/>
          </p:cNvSpPr>
          <p:nvPr>
            <p:ph type="body" idx="1"/>
          </p:nvPr>
        </p:nvSpPr>
        <p:spPr>
          <a:xfrm>
            <a:off x="381000" y="1079500"/>
            <a:ext cx="9144000" cy="5105400"/>
          </a:xfrm>
        </p:spPr>
        <p:txBody>
          <a:bodyPr/>
          <a:lstStyle/>
          <a:p>
            <a:pPr marL="0" indent="0">
              <a:buFont typeface="Times" pitchFamily="18" charset="0"/>
              <a:buNone/>
            </a:pPr>
            <a:r>
              <a:rPr lang="en-US" sz="1400" smtClean="0">
                <a:solidFill>
                  <a:schemeClr val="accent1"/>
                </a:solidFill>
              </a:rPr>
              <a:t>As you already know, we recently started a Q &amp; A Blog on the team room and promised to give you answers through the newsletter. We said we would make a start with the questions collected during the transformation project workshop in Les Fontaines on 20th July, and grouped your questions into 4 categories – Funding, Governance Model, RACI/ Role Descriptions and New University Organisation. In this issue, Marijke Dekker answers your questions around Funding and the Governance Model.</a:t>
            </a:r>
            <a:br>
              <a:rPr lang="en-US" sz="1400" smtClean="0">
                <a:solidFill>
                  <a:schemeClr val="accent1"/>
                </a:solidFill>
              </a:rPr>
            </a:br>
            <a:r>
              <a:rPr lang="en-US" sz="1400" smtClean="0">
                <a:solidFill>
                  <a:schemeClr val="accent1"/>
                </a:solidFill>
              </a:rPr>
              <a:t>Your questions regarding </a:t>
            </a:r>
            <a:r>
              <a:rPr lang="en-US" sz="1400" b="1" smtClean="0">
                <a:solidFill>
                  <a:schemeClr val="accent1"/>
                </a:solidFill>
              </a:rPr>
              <a:t>Funding </a:t>
            </a:r>
            <a:r>
              <a:rPr lang="en-US" sz="1400" smtClean="0">
                <a:solidFill>
                  <a:schemeClr val="accent1"/>
                </a:solidFill>
              </a:rPr>
              <a:t>were as follows:</a:t>
            </a:r>
          </a:p>
          <a:p>
            <a:pPr marL="0" indent="0">
              <a:buFont typeface="Times" pitchFamily="18" charset="0"/>
              <a:buNone/>
            </a:pPr>
            <a:endParaRPr lang="en-US" sz="1400" smtClean="0">
              <a:solidFill>
                <a:schemeClr val="accent1"/>
              </a:solidFill>
            </a:endParaRPr>
          </a:p>
          <a:p>
            <a:pPr marL="0" indent="0">
              <a:buFont typeface="Times" pitchFamily="18" charset="0"/>
              <a:buNone/>
            </a:pPr>
            <a:r>
              <a:rPr lang="en-US" sz="1400" smtClean="0">
                <a:solidFill>
                  <a:schemeClr val="accent1"/>
                </a:solidFill>
              </a:rPr>
              <a:t>1. </a:t>
            </a:r>
            <a:r>
              <a:rPr lang="en-GB" sz="1400" smtClean="0">
                <a:solidFill>
                  <a:schemeClr val="accent1"/>
                </a:solidFill>
              </a:rPr>
              <a:t>Who pays for:</a:t>
            </a:r>
          </a:p>
          <a:p>
            <a:pPr marL="762000" lvl="1" indent="-304800"/>
            <a:r>
              <a:rPr lang="en-GB" sz="1400" smtClean="0">
                <a:solidFill>
                  <a:schemeClr val="accent1"/>
                </a:solidFill>
              </a:rPr>
              <a:t>New Curriculums? </a:t>
            </a:r>
          </a:p>
          <a:p>
            <a:pPr marL="762000" lvl="1" indent="-304800"/>
            <a:r>
              <a:rPr lang="en-GB" sz="1400" smtClean="0">
                <a:solidFill>
                  <a:schemeClr val="accent1"/>
                </a:solidFill>
              </a:rPr>
              <a:t>Development activities? </a:t>
            </a:r>
          </a:p>
          <a:p>
            <a:pPr marL="762000" lvl="1" indent="-304800"/>
            <a:r>
              <a:rPr lang="en-GB" sz="1400" smtClean="0">
                <a:solidFill>
                  <a:schemeClr val="accent1"/>
                </a:solidFill>
              </a:rPr>
              <a:t>Delivery / Tuition?</a:t>
            </a:r>
          </a:p>
          <a:p>
            <a:pPr marL="0" indent="0">
              <a:buFont typeface="Times" pitchFamily="18" charset="0"/>
              <a:buNone/>
            </a:pPr>
            <a:r>
              <a:rPr lang="en-GB" sz="1400" smtClean="0">
                <a:solidFill>
                  <a:schemeClr val="accent1"/>
                </a:solidFill>
              </a:rPr>
              <a:t>2. How do we balance requirements vs. the reality of funding?</a:t>
            </a:r>
            <a:endParaRPr lang="en-US" sz="1400" smtClean="0">
              <a:solidFill>
                <a:schemeClr val="accent1"/>
              </a:solidFill>
            </a:endParaRPr>
          </a:p>
          <a:p>
            <a:pPr marL="0" indent="0">
              <a:buFont typeface="Times" pitchFamily="18" charset="0"/>
              <a:buNone/>
            </a:pPr>
            <a:endParaRPr lang="en-US" sz="1400" smtClean="0">
              <a:solidFill>
                <a:schemeClr val="accent1"/>
              </a:solidFill>
            </a:endParaRPr>
          </a:p>
          <a:p>
            <a:pPr marL="0" indent="0">
              <a:buFont typeface="Times" pitchFamily="18" charset="0"/>
              <a:buNone/>
            </a:pPr>
            <a:r>
              <a:rPr lang="en-US" sz="1400" b="1" smtClean="0">
                <a:solidFill>
                  <a:schemeClr val="accent1"/>
                </a:solidFill>
              </a:rPr>
              <a:t>Answers: </a:t>
            </a:r>
            <a:r>
              <a:rPr lang="en-GB" sz="1400" smtClean="0">
                <a:solidFill>
                  <a:schemeClr val="accent1"/>
                </a:solidFill>
              </a:rPr>
              <a:t>During the University Directors call last Friday the 3rd of September we addressed that the construction of the budgets in the upcoming months will be done in the same way as we always did. The new structure of the University is not implemented yet, so that’s logical. So all Directors will work till December on the budgets as usual!</a:t>
            </a:r>
            <a:endParaRPr lang="en-US" sz="1400" smtClean="0">
              <a:solidFill>
                <a:schemeClr val="accent1"/>
              </a:solidFill>
            </a:endParaRPr>
          </a:p>
          <a:p>
            <a:pPr marL="0" indent="0">
              <a:buFont typeface="Times" pitchFamily="18" charset="0"/>
              <a:buNone/>
            </a:pPr>
            <a:r>
              <a:rPr lang="en-GB" sz="1400" smtClean="0">
                <a:solidFill>
                  <a:schemeClr val="accent1"/>
                </a:solidFill>
              </a:rPr>
              <a:t>A help will be that we already have started to create Learning Plans with most of the SBU’s/BU’s. This will result in a clearer overview than we ever had on development needs across Capgemini and demand (delivery needs). That is already a positive outcome of our new way of working! We know that the picture will not be complete and can change over time, but that is business as usual for us (and everybody, because that is the same case with the budget planning in the business).</a:t>
            </a:r>
          </a:p>
        </p:txBody>
      </p:sp>
      <p:sp>
        <p:nvSpPr>
          <p:cNvPr id="13316" name="Slide Number Placeholder 4"/>
          <p:cNvSpPr txBox="1">
            <a:spLocks noGrp="1"/>
          </p:cNvSpPr>
          <p:nvPr/>
        </p:nvSpPr>
        <p:spPr bwMode="auto">
          <a:xfrm>
            <a:off x="9232900" y="6369050"/>
            <a:ext cx="596900" cy="457200"/>
          </a:xfrm>
          <a:prstGeom prst="rect">
            <a:avLst/>
          </a:prstGeom>
          <a:noFill/>
          <a:ln w="9525">
            <a:noFill/>
            <a:miter lim="800000"/>
            <a:headEnd/>
            <a:tailEnd/>
          </a:ln>
        </p:spPr>
        <p:txBody>
          <a:bodyPr anchor="ctr"/>
          <a:lstStyle/>
          <a:p>
            <a:pPr algn="ctr" eaLnBrk="0" hangingPunct="0"/>
            <a:fld id="{93BFD51F-AE61-4DD5-83E1-E9762C7E7B5E}" type="slidenum">
              <a:rPr lang="en-US" sz="1800" b="1">
                <a:solidFill>
                  <a:srgbClr val="004E5D"/>
                </a:solidFill>
              </a:rPr>
              <a:pPr algn="ctr" eaLnBrk="0" hangingPunct="0"/>
              <a:t>9</a:t>
            </a:fld>
            <a:endParaRPr lang="en-US" sz="1800" b="1">
              <a:solidFill>
                <a:srgbClr val="004E5D"/>
              </a:solidFill>
            </a:endParaRPr>
          </a:p>
        </p:txBody>
      </p:sp>
      <p:sp>
        <p:nvSpPr>
          <p:cNvPr id="13317" name="Footer Placeholder 3"/>
          <p:cNvSpPr txBox="1">
            <a:spLocks noGrp="1"/>
          </p:cNvSpPr>
          <p:nvPr/>
        </p:nvSpPr>
        <p:spPr bwMode="auto">
          <a:xfrm>
            <a:off x="5168900" y="6357938"/>
            <a:ext cx="2603500" cy="457200"/>
          </a:xfrm>
          <a:prstGeom prst="rect">
            <a:avLst/>
          </a:prstGeom>
          <a:noFill/>
          <a:ln w="9525">
            <a:noFill/>
            <a:miter lim="800000"/>
            <a:headEnd/>
            <a:tailEnd/>
          </a:ln>
        </p:spPr>
        <p:txBody>
          <a:bodyPr anchor="ctr"/>
          <a:lstStyle/>
          <a:p>
            <a:pPr eaLnBrk="0" hangingPunct="0"/>
            <a:r>
              <a:rPr lang="en-US"/>
              <a:t>Capgemini University 2012</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smtClean="0"/>
              <a:t>Q &amp; A (2 of 4)</a:t>
            </a:r>
          </a:p>
        </p:txBody>
      </p:sp>
      <p:sp>
        <p:nvSpPr>
          <p:cNvPr id="29699" name="Rectangle 3"/>
          <p:cNvSpPr>
            <a:spLocks noGrp="1" noChangeArrowheads="1"/>
          </p:cNvSpPr>
          <p:nvPr>
            <p:ph type="body" idx="1"/>
          </p:nvPr>
        </p:nvSpPr>
        <p:spPr>
          <a:xfrm>
            <a:off x="381000" y="1054100"/>
            <a:ext cx="9144000" cy="5105400"/>
          </a:xfrm>
        </p:spPr>
        <p:txBody>
          <a:bodyPr/>
          <a:lstStyle/>
          <a:p>
            <a:pPr marL="0" indent="0">
              <a:buFont typeface="Times" pitchFamily="18" charset="0"/>
              <a:buNone/>
            </a:pPr>
            <a:r>
              <a:rPr lang="en-GB" sz="1400" smtClean="0">
                <a:solidFill>
                  <a:schemeClr val="accent1"/>
                </a:solidFill>
              </a:rPr>
              <a:t>Regarding development, it is the same process as we are having now, but this year already starting to be more professional. To prioritize the development needs (for a new curriculum or other development) a business case for the request needs to be written and with that in hand we will prioritize the requests.</a:t>
            </a:r>
          </a:p>
          <a:p>
            <a:pPr marL="0" indent="0">
              <a:buFont typeface="Times" pitchFamily="18" charset="0"/>
              <a:buNone/>
            </a:pPr>
            <a:endParaRPr lang="en-GB" sz="1400" smtClean="0">
              <a:solidFill>
                <a:schemeClr val="accent1"/>
              </a:solidFill>
            </a:endParaRPr>
          </a:p>
          <a:p>
            <a:pPr marL="0" indent="0">
              <a:buFont typeface="Times" pitchFamily="18" charset="0"/>
              <a:buNone/>
            </a:pPr>
            <a:r>
              <a:rPr lang="en-GB" sz="1400" smtClean="0">
                <a:solidFill>
                  <a:schemeClr val="accent1"/>
                </a:solidFill>
              </a:rPr>
              <a:t>To help us with that we’ve built (and tweaked lately) a template for writing Business Cases and a new Request Management Tool; we are piloting the adjusted template and tool since a few months. The challenge is to Keep It Simple (KIS)! The development request accompanied by an advice from the University will go as usual to the University Board. They will decide how much funding we will go for which development needs. An SBU/BU can also decide to fund some development themselves as has happened in previous years. The roles involved in that process are defined in the RACI.</a:t>
            </a:r>
          </a:p>
          <a:p>
            <a:pPr marL="0" indent="0">
              <a:buFont typeface="Times" pitchFamily="18" charset="0"/>
              <a:buNone/>
            </a:pPr>
            <a:endParaRPr lang="en-GB" sz="1400" smtClean="0">
              <a:solidFill>
                <a:schemeClr val="accent1"/>
              </a:solidFill>
            </a:endParaRPr>
          </a:p>
          <a:p>
            <a:pPr marL="0" indent="0">
              <a:buFont typeface="Times" pitchFamily="18" charset="0"/>
              <a:buNone/>
            </a:pPr>
            <a:r>
              <a:rPr lang="en-GB" sz="1400" smtClean="0">
                <a:solidFill>
                  <a:schemeClr val="accent1"/>
                </a:solidFill>
              </a:rPr>
              <a:t>Regarding a whole new curriculum some other process needs to be done first. Namely the Curriculum Board needs to agree that there is a need for that new curriculum. After that the same process will follow as just described. </a:t>
            </a:r>
            <a:endParaRPr lang="en-US" sz="1400" smtClean="0">
              <a:solidFill>
                <a:schemeClr val="accent1"/>
              </a:solidFill>
            </a:endParaRPr>
          </a:p>
          <a:p>
            <a:pPr marL="0" indent="0">
              <a:buFont typeface="Times" pitchFamily="18" charset="0"/>
              <a:buNone/>
            </a:pPr>
            <a:endParaRPr lang="en-US" sz="1400" smtClean="0">
              <a:solidFill>
                <a:schemeClr val="accent1"/>
              </a:solidFill>
            </a:endParaRPr>
          </a:p>
          <a:p>
            <a:pPr marL="0" indent="0">
              <a:buFont typeface="Times" pitchFamily="18" charset="0"/>
              <a:buNone/>
            </a:pPr>
            <a:r>
              <a:rPr lang="en-US" sz="1400" smtClean="0">
                <a:solidFill>
                  <a:schemeClr val="accent1"/>
                </a:solidFill>
              </a:rPr>
              <a:t>Then the payment for delivery. As said before we will have more visibility resulting from the Learning Plans on the demand across SBU’s/BU’s and Curricula. The University Directors will receive the demand for their curricula discussed in their SBU Council members and defined in all the Learning Plans. This year the University Directors will construct the delivery budgets for the Curricula they are managing and will set up the calendar for the upcoming year. In the new situation the same activities on demand management will be done by the entity “Learning Demand Management” and “Operations” together. The delivery will now and in the future be paid via tuition fee from participants. Next year “Operations” will take care of the organization and financials of the delivery including the reporting for the Monthly Reviews.</a:t>
            </a:r>
            <a:endParaRPr lang="en-US" sz="1400" smtClean="0"/>
          </a:p>
        </p:txBody>
      </p:sp>
      <p:sp>
        <p:nvSpPr>
          <p:cNvPr id="29700" name="Slide Number Placeholder 4"/>
          <p:cNvSpPr txBox="1">
            <a:spLocks noGrp="1"/>
          </p:cNvSpPr>
          <p:nvPr/>
        </p:nvSpPr>
        <p:spPr bwMode="auto">
          <a:xfrm>
            <a:off x="9232900" y="6369050"/>
            <a:ext cx="596900" cy="457200"/>
          </a:xfrm>
          <a:prstGeom prst="rect">
            <a:avLst/>
          </a:prstGeom>
          <a:noFill/>
          <a:ln w="9525">
            <a:noFill/>
            <a:miter lim="800000"/>
            <a:headEnd/>
            <a:tailEnd/>
          </a:ln>
        </p:spPr>
        <p:txBody>
          <a:bodyPr anchor="ctr"/>
          <a:lstStyle/>
          <a:p>
            <a:pPr algn="ctr" eaLnBrk="0" hangingPunct="0"/>
            <a:fld id="{C905C748-8E6B-46DA-8426-61957CBF7E20}" type="slidenum">
              <a:rPr lang="en-US" sz="1800" b="1">
                <a:solidFill>
                  <a:srgbClr val="004E5D"/>
                </a:solidFill>
              </a:rPr>
              <a:pPr algn="ctr" eaLnBrk="0" hangingPunct="0"/>
              <a:t>10</a:t>
            </a:fld>
            <a:endParaRPr lang="en-US" sz="1800" b="1">
              <a:solidFill>
                <a:srgbClr val="004E5D"/>
              </a:solidFill>
            </a:endParaRPr>
          </a:p>
        </p:txBody>
      </p:sp>
      <p:sp>
        <p:nvSpPr>
          <p:cNvPr id="29701" name="Footer Placeholder 3"/>
          <p:cNvSpPr txBox="1">
            <a:spLocks noGrp="1"/>
          </p:cNvSpPr>
          <p:nvPr/>
        </p:nvSpPr>
        <p:spPr bwMode="auto">
          <a:xfrm>
            <a:off x="5168900" y="6357938"/>
            <a:ext cx="2603500" cy="457200"/>
          </a:xfrm>
          <a:prstGeom prst="rect">
            <a:avLst/>
          </a:prstGeom>
          <a:noFill/>
          <a:ln w="9525">
            <a:noFill/>
            <a:miter lim="800000"/>
            <a:headEnd/>
            <a:tailEnd/>
          </a:ln>
        </p:spPr>
        <p:txBody>
          <a:bodyPr anchor="ctr"/>
          <a:lstStyle/>
          <a:p>
            <a:pPr eaLnBrk="0" hangingPunct="0"/>
            <a:r>
              <a:rPr lang="en-US"/>
              <a:t>Capgemini University 2012</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idx="4294967295"/>
          </p:nvPr>
        </p:nvSpPr>
        <p:spPr/>
        <p:txBody>
          <a:bodyPr/>
          <a:lstStyle/>
          <a:p>
            <a:r>
              <a:rPr lang="en-US" smtClean="0"/>
              <a:t>Q &amp; A (3 of 4)</a:t>
            </a:r>
          </a:p>
        </p:txBody>
      </p:sp>
      <p:sp>
        <p:nvSpPr>
          <p:cNvPr id="30723" name="Rectangle 3"/>
          <p:cNvSpPr>
            <a:spLocks noGrp="1" noChangeArrowheads="1"/>
          </p:cNvSpPr>
          <p:nvPr>
            <p:ph type="body" idx="4294967295"/>
          </p:nvPr>
        </p:nvSpPr>
        <p:spPr>
          <a:xfrm>
            <a:off x="381000" y="1079500"/>
            <a:ext cx="9144000" cy="5105400"/>
          </a:xfrm>
        </p:spPr>
        <p:txBody>
          <a:bodyPr/>
          <a:lstStyle/>
          <a:p>
            <a:pPr marL="0" indent="0">
              <a:lnSpc>
                <a:spcPct val="90000"/>
              </a:lnSpc>
              <a:buFont typeface="Times" pitchFamily="18" charset="0"/>
              <a:buNone/>
            </a:pPr>
            <a:r>
              <a:rPr lang="en-US" sz="1400" smtClean="0">
                <a:solidFill>
                  <a:schemeClr val="accent1"/>
                </a:solidFill>
              </a:rPr>
              <a:t>Your questions regarding the </a:t>
            </a:r>
            <a:r>
              <a:rPr lang="en-US" sz="1400" b="1" smtClean="0">
                <a:solidFill>
                  <a:schemeClr val="accent1"/>
                </a:solidFill>
              </a:rPr>
              <a:t>Governance Model </a:t>
            </a:r>
            <a:r>
              <a:rPr lang="en-US" sz="1400" smtClean="0">
                <a:solidFill>
                  <a:schemeClr val="accent1"/>
                </a:solidFill>
              </a:rPr>
              <a:t>were as follows:</a:t>
            </a:r>
          </a:p>
          <a:p>
            <a:pPr marL="0" indent="0">
              <a:lnSpc>
                <a:spcPct val="90000"/>
              </a:lnSpc>
              <a:buFont typeface="Times" pitchFamily="18" charset="0"/>
              <a:buNone/>
            </a:pPr>
            <a:endParaRPr lang="en-US" sz="1400" smtClean="0">
              <a:solidFill>
                <a:schemeClr val="accent1"/>
              </a:solidFill>
            </a:endParaRPr>
          </a:p>
          <a:p>
            <a:pPr marL="0" indent="0">
              <a:lnSpc>
                <a:spcPct val="90000"/>
              </a:lnSpc>
              <a:buSzTx/>
              <a:buFont typeface="Times" pitchFamily="18" charset="0"/>
              <a:buAutoNum type="arabicPeriod"/>
            </a:pPr>
            <a:r>
              <a:rPr lang="en-GB" sz="1400" smtClean="0">
                <a:solidFill>
                  <a:schemeClr val="accent1"/>
                </a:solidFill>
              </a:rPr>
              <a:t> How do we manage interactions between SBU / BU councils and Curriculum Board / Councils?</a:t>
            </a:r>
          </a:p>
          <a:p>
            <a:pPr marL="0" indent="0">
              <a:lnSpc>
                <a:spcPct val="90000"/>
              </a:lnSpc>
              <a:buSzTx/>
              <a:buFont typeface="Times" pitchFamily="18" charset="0"/>
              <a:buAutoNum type="arabicPeriod"/>
            </a:pPr>
            <a:r>
              <a:rPr lang="en-GB" sz="1400" smtClean="0">
                <a:solidFill>
                  <a:schemeClr val="accent1"/>
                </a:solidFill>
              </a:rPr>
              <a:t> How are the links between Curriculums managed?</a:t>
            </a:r>
          </a:p>
          <a:p>
            <a:pPr marL="0" indent="0">
              <a:lnSpc>
                <a:spcPct val="90000"/>
              </a:lnSpc>
              <a:buSzTx/>
              <a:buFont typeface="Times" pitchFamily="18" charset="0"/>
              <a:buAutoNum type="arabicPeriod"/>
            </a:pPr>
            <a:r>
              <a:rPr lang="en-GB" sz="1400" smtClean="0">
                <a:solidFill>
                  <a:schemeClr val="accent1"/>
                </a:solidFill>
              </a:rPr>
              <a:t> How de we bring SBU/BU Councils together?</a:t>
            </a:r>
          </a:p>
          <a:p>
            <a:pPr marL="0" indent="0">
              <a:lnSpc>
                <a:spcPct val="90000"/>
              </a:lnSpc>
              <a:buSzTx/>
              <a:buFont typeface="Times" pitchFamily="18" charset="0"/>
              <a:buAutoNum type="arabicPeriod"/>
            </a:pPr>
            <a:r>
              <a:rPr lang="en-GB" sz="1400" smtClean="0">
                <a:solidFill>
                  <a:schemeClr val="accent1"/>
                </a:solidFill>
              </a:rPr>
              <a:t> What is the relationship between University Management and the other 3 triangles in the University Governance Model?</a:t>
            </a:r>
          </a:p>
          <a:p>
            <a:pPr marL="0" indent="0">
              <a:lnSpc>
                <a:spcPct val="90000"/>
              </a:lnSpc>
              <a:buFont typeface="Times" pitchFamily="18" charset="0"/>
              <a:buNone/>
            </a:pPr>
            <a:endParaRPr lang="en-GB" sz="1400" smtClean="0">
              <a:solidFill>
                <a:schemeClr val="accent1"/>
              </a:solidFill>
            </a:endParaRPr>
          </a:p>
          <a:p>
            <a:pPr marL="0" indent="0">
              <a:lnSpc>
                <a:spcPct val="90000"/>
              </a:lnSpc>
              <a:buFont typeface="Times" pitchFamily="18" charset="0"/>
              <a:buNone/>
            </a:pPr>
            <a:r>
              <a:rPr lang="en-US" sz="1400" b="1" smtClean="0">
                <a:solidFill>
                  <a:schemeClr val="accent1"/>
                </a:solidFill>
              </a:rPr>
              <a:t>Answers: </a:t>
            </a:r>
            <a:r>
              <a:rPr lang="en-GB" sz="1400" smtClean="0">
                <a:solidFill>
                  <a:schemeClr val="accent1"/>
                </a:solidFill>
              </a:rPr>
              <a:t>In the last couple of months we have defined the functions needed in the SBU/BU Councils and targeted the persons responsible for that functions in each SBU/BU. The SBU/BU Councils have as a main job to create their Learning Plans. Not only for University training, but all their training. The Business defines their challenges, training needs and budgets. The L&amp;D responsible defines together with the University member in that Council what training is already there and what is missing (either global, regional, local or virtual). This will be written down in their individual Learning Plan. All the Learning Plans together result in an overview of development and delivery needs for training in each curriculum.</a:t>
            </a:r>
          </a:p>
          <a:p>
            <a:pPr marL="0" indent="0">
              <a:lnSpc>
                <a:spcPct val="90000"/>
              </a:lnSpc>
              <a:buFont typeface="Times" pitchFamily="18" charset="0"/>
              <a:buNone/>
            </a:pPr>
            <a:r>
              <a:rPr lang="en-GB" sz="1400" smtClean="0">
                <a:solidFill>
                  <a:schemeClr val="accent1"/>
                </a:solidFill>
              </a:rPr>
              <a:t>The development needs for one curriculum will be shared by the entity “Learning Demand Management” to that specific Curriculum Council. That Council will decide what makes sense to develop and will create the Business Case for the development request for the University Board as mentioned in my previous column. As mentioned there: a request for a new Curriculum goes first to the Curriculum Board, since the Curriculum Board is about managing across curriculums and is also the link between Curriculums (if there is any…)</a:t>
            </a:r>
          </a:p>
          <a:p>
            <a:pPr marL="0" indent="0">
              <a:lnSpc>
                <a:spcPct val="90000"/>
              </a:lnSpc>
              <a:buFont typeface="Times" pitchFamily="18" charset="0"/>
              <a:buNone/>
            </a:pPr>
            <a:r>
              <a:rPr lang="en-GB" sz="1400" smtClean="0">
                <a:solidFill>
                  <a:schemeClr val="accent1"/>
                </a:solidFill>
              </a:rPr>
              <a:t>And last but not least; The relationship between the 3 Governance Bodies and the University? We are in the middle, because In each corner of the triangle the University is represented. Steven in the University Board, Account Directors in the SBU/BU Councils and Curriculum Directors in the Curriculum Boards. </a:t>
            </a:r>
            <a:endParaRPr lang="en-GB" sz="2400" smtClean="0">
              <a:solidFill>
                <a:schemeClr val="accent1"/>
              </a:solidFill>
            </a:endParaRPr>
          </a:p>
        </p:txBody>
      </p:sp>
      <p:sp>
        <p:nvSpPr>
          <p:cNvPr id="30724" name="Slide Number Placeholder 4"/>
          <p:cNvSpPr txBox="1">
            <a:spLocks noGrp="1"/>
          </p:cNvSpPr>
          <p:nvPr/>
        </p:nvSpPr>
        <p:spPr bwMode="auto">
          <a:xfrm>
            <a:off x="9232900" y="6369050"/>
            <a:ext cx="596900" cy="457200"/>
          </a:xfrm>
          <a:prstGeom prst="rect">
            <a:avLst/>
          </a:prstGeom>
          <a:noFill/>
          <a:ln w="9525">
            <a:noFill/>
            <a:miter lim="800000"/>
            <a:headEnd/>
            <a:tailEnd/>
          </a:ln>
        </p:spPr>
        <p:txBody>
          <a:bodyPr anchor="ctr"/>
          <a:lstStyle/>
          <a:p>
            <a:pPr algn="ctr" eaLnBrk="0" hangingPunct="0"/>
            <a:fld id="{D7F2321F-8E9F-44B6-A424-7E2224056D97}" type="slidenum">
              <a:rPr lang="en-US" sz="1800" b="1">
                <a:solidFill>
                  <a:srgbClr val="004E5D"/>
                </a:solidFill>
              </a:rPr>
              <a:pPr algn="ctr" eaLnBrk="0" hangingPunct="0"/>
              <a:t>11</a:t>
            </a:fld>
            <a:endParaRPr lang="en-US" sz="1800" b="1">
              <a:solidFill>
                <a:srgbClr val="004E5D"/>
              </a:solidFill>
            </a:endParaRPr>
          </a:p>
        </p:txBody>
      </p:sp>
      <p:sp>
        <p:nvSpPr>
          <p:cNvPr id="30725" name="Footer Placeholder 3"/>
          <p:cNvSpPr txBox="1">
            <a:spLocks noGrp="1"/>
          </p:cNvSpPr>
          <p:nvPr/>
        </p:nvSpPr>
        <p:spPr bwMode="auto">
          <a:xfrm>
            <a:off x="5168900" y="6357938"/>
            <a:ext cx="2603500" cy="457200"/>
          </a:xfrm>
          <a:prstGeom prst="rect">
            <a:avLst/>
          </a:prstGeom>
          <a:noFill/>
          <a:ln w="9525">
            <a:noFill/>
            <a:miter lim="800000"/>
            <a:headEnd/>
            <a:tailEnd/>
          </a:ln>
        </p:spPr>
        <p:txBody>
          <a:bodyPr anchor="ctr"/>
          <a:lstStyle/>
          <a:p>
            <a:pPr eaLnBrk="0" hangingPunct="0"/>
            <a:r>
              <a:rPr lang="en-US"/>
              <a:t>Capgemini University 2012</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p:cNvSpPr>
            <a:spLocks noGrp="1" noChangeArrowheads="1"/>
          </p:cNvSpPr>
          <p:nvPr>
            <p:ph type="body" idx="1"/>
          </p:nvPr>
        </p:nvSpPr>
        <p:spPr/>
        <p:txBody>
          <a:bodyPr/>
          <a:lstStyle/>
          <a:p>
            <a:pPr marL="0" indent="0">
              <a:buFont typeface="Times" pitchFamily="18" charset="0"/>
              <a:buNone/>
            </a:pPr>
            <a:r>
              <a:rPr lang="en-US" sz="1400" smtClean="0">
                <a:solidFill>
                  <a:schemeClr val="accent1"/>
                </a:solidFill>
              </a:rPr>
              <a:t>We also had a question from Dick Barton posted through the team room. Dick’s question was as follows:</a:t>
            </a:r>
          </a:p>
          <a:p>
            <a:pPr marL="0" indent="0">
              <a:buFont typeface="Times" pitchFamily="18" charset="0"/>
              <a:buNone/>
            </a:pPr>
            <a:endParaRPr lang="en-US" sz="1400" smtClean="0">
              <a:solidFill>
                <a:schemeClr val="accent1"/>
              </a:solidFill>
            </a:endParaRPr>
          </a:p>
          <a:p>
            <a:pPr marL="0" indent="0">
              <a:buFont typeface="Times" pitchFamily="18" charset="0"/>
              <a:buNone/>
            </a:pPr>
            <a:r>
              <a:rPr lang="en-US" sz="1400" b="1" smtClean="0">
                <a:solidFill>
                  <a:schemeClr val="accent1"/>
                </a:solidFill>
              </a:rPr>
              <a:t>I understand we have an aim of being the no. 1 Corporate University. That's great! But what are the criteria? Who's judging?</a:t>
            </a:r>
          </a:p>
          <a:p>
            <a:pPr marL="0" indent="0">
              <a:buFont typeface="Times" pitchFamily="18" charset="0"/>
              <a:buNone/>
            </a:pPr>
            <a:endParaRPr lang="en-US" sz="1400" b="1" smtClean="0">
              <a:solidFill>
                <a:schemeClr val="accent1"/>
              </a:solidFill>
            </a:endParaRPr>
          </a:p>
          <a:p>
            <a:pPr marL="0" indent="0">
              <a:buFont typeface="Times" pitchFamily="18" charset="0"/>
              <a:buNone/>
            </a:pPr>
            <a:r>
              <a:rPr lang="en-US" sz="1400" smtClean="0">
                <a:solidFill>
                  <a:schemeClr val="accent1"/>
                </a:solidFill>
              </a:rPr>
              <a:t>Thank you for your question Dick. It’s a good one… and one where the answer will evolve over time. For the moment, our answer is as follows:</a:t>
            </a:r>
          </a:p>
          <a:p>
            <a:pPr marL="0" indent="0">
              <a:buFont typeface="Times" pitchFamily="18" charset="0"/>
              <a:buNone/>
            </a:pPr>
            <a:endParaRPr lang="en-US" sz="1400" smtClean="0">
              <a:solidFill>
                <a:schemeClr val="accent1"/>
              </a:solidFill>
            </a:endParaRPr>
          </a:p>
          <a:p>
            <a:pPr marL="0" indent="0">
              <a:buFont typeface="Times" pitchFamily="18" charset="0"/>
              <a:buNone/>
            </a:pPr>
            <a:r>
              <a:rPr lang="en-US" sz="1400" smtClean="0">
                <a:solidFill>
                  <a:schemeClr val="accent1"/>
                </a:solidFill>
              </a:rPr>
              <a:t>It is our ambition to become the No.1 Corporate University in the world and our success in this regard will be judged by the outside world.</a:t>
            </a:r>
          </a:p>
          <a:p>
            <a:pPr marL="0" indent="0">
              <a:buFont typeface="Times" pitchFamily="18" charset="0"/>
              <a:buNone/>
            </a:pPr>
            <a:r>
              <a:rPr lang="en-US" sz="1400" smtClean="0">
                <a:solidFill>
                  <a:schemeClr val="accent1"/>
                </a:solidFill>
              </a:rPr>
              <a:t>The University Excellence function (within the new university organisation structure) will be responsible, among other things, to develop our value proposition with the outside world. This includes</a:t>
            </a:r>
          </a:p>
          <a:p>
            <a:pPr marL="0" indent="0"/>
            <a:r>
              <a:rPr lang="en-US" sz="1400" smtClean="0">
                <a:solidFill>
                  <a:schemeClr val="accent1"/>
                </a:solidFill>
              </a:rPr>
              <a:t> the development and management of relationships with external learning bodies, such as the EFMD, CLO, Corporate University Exchange</a:t>
            </a:r>
          </a:p>
          <a:p>
            <a:pPr marL="0" indent="0"/>
            <a:r>
              <a:rPr lang="en-US" sz="1400" smtClean="0">
                <a:solidFill>
                  <a:schemeClr val="accent1"/>
                </a:solidFill>
              </a:rPr>
              <a:t> the development and management of relationships with academic institutions, such as INSEAD and Wharton</a:t>
            </a:r>
          </a:p>
          <a:p>
            <a:pPr marL="0" indent="0"/>
            <a:r>
              <a:rPr lang="en-US" sz="1400" smtClean="0">
                <a:solidFill>
                  <a:schemeClr val="accent1"/>
                </a:solidFill>
              </a:rPr>
              <a:t> identifying and targeting external recognition (awards, publications, conferences)</a:t>
            </a:r>
          </a:p>
          <a:p>
            <a:pPr marL="0" indent="0">
              <a:buFont typeface="Times" pitchFamily="18" charset="0"/>
              <a:buNone/>
            </a:pPr>
            <a:endParaRPr lang="en-US" sz="1400" smtClean="0">
              <a:solidFill>
                <a:schemeClr val="accent1"/>
              </a:solidFill>
            </a:endParaRPr>
          </a:p>
        </p:txBody>
      </p:sp>
      <p:sp>
        <p:nvSpPr>
          <p:cNvPr id="32772" name="Rectangle 4"/>
          <p:cNvSpPr>
            <a:spLocks noGrp="1" noChangeArrowheads="1"/>
          </p:cNvSpPr>
          <p:nvPr>
            <p:ph type="title"/>
          </p:nvPr>
        </p:nvSpPr>
        <p:spPr>
          <a:noFill/>
          <a:ln/>
        </p:spPr>
        <p:txBody>
          <a:bodyPr/>
          <a:lstStyle/>
          <a:p>
            <a:r>
              <a:rPr lang="en-US" smtClean="0"/>
              <a:t>Q &amp; A (4 of 4)</a:t>
            </a:r>
          </a:p>
        </p:txBody>
      </p:sp>
      <p:sp>
        <p:nvSpPr>
          <p:cNvPr id="32773" name="Slide Number Placeholder 4"/>
          <p:cNvSpPr txBox="1">
            <a:spLocks noGrp="1"/>
          </p:cNvSpPr>
          <p:nvPr/>
        </p:nvSpPr>
        <p:spPr bwMode="auto">
          <a:xfrm>
            <a:off x="9232900" y="6369050"/>
            <a:ext cx="596900" cy="457200"/>
          </a:xfrm>
          <a:prstGeom prst="rect">
            <a:avLst/>
          </a:prstGeom>
          <a:noFill/>
          <a:ln w="9525">
            <a:noFill/>
            <a:miter lim="800000"/>
            <a:headEnd/>
            <a:tailEnd/>
          </a:ln>
        </p:spPr>
        <p:txBody>
          <a:bodyPr anchor="ctr"/>
          <a:lstStyle/>
          <a:p>
            <a:pPr algn="ctr" eaLnBrk="0" hangingPunct="0"/>
            <a:fld id="{59119813-CC6D-4227-B68A-913C4D20B15D}" type="slidenum">
              <a:rPr lang="en-US" sz="1800" b="1">
                <a:solidFill>
                  <a:srgbClr val="004E5D"/>
                </a:solidFill>
              </a:rPr>
              <a:pPr algn="ctr" eaLnBrk="0" hangingPunct="0"/>
              <a:t>12</a:t>
            </a:fld>
            <a:endParaRPr lang="en-US" sz="1800" b="1">
              <a:solidFill>
                <a:srgbClr val="004E5D"/>
              </a:solidFill>
            </a:endParaRPr>
          </a:p>
        </p:txBody>
      </p:sp>
      <p:sp>
        <p:nvSpPr>
          <p:cNvPr id="32774" name="Footer Placeholder 3"/>
          <p:cNvSpPr txBox="1">
            <a:spLocks noGrp="1"/>
          </p:cNvSpPr>
          <p:nvPr/>
        </p:nvSpPr>
        <p:spPr bwMode="auto">
          <a:xfrm>
            <a:off x="5168900" y="6357938"/>
            <a:ext cx="2603500" cy="457200"/>
          </a:xfrm>
          <a:prstGeom prst="rect">
            <a:avLst/>
          </a:prstGeom>
          <a:noFill/>
          <a:ln w="9525">
            <a:noFill/>
            <a:miter lim="800000"/>
            <a:headEnd/>
            <a:tailEnd/>
          </a:ln>
        </p:spPr>
        <p:txBody>
          <a:bodyPr anchor="ctr"/>
          <a:lstStyle/>
          <a:p>
            <a:pPr eaLnBrk="0" hangingPunct="0"/>
            <a:r>
              <a:rPr lang="en-US"/>
              <a:t>Capgemini University 2012</a:t>
            </a:r>
          </a:p>
        </p:txBody>
      </p:sp>
      <p:sp>
        <p:nvSpPr>
          <p:cNvPr id="32775" name="AutoShape 195"/>
          <p:cNvSpPr>
            <a:spLocks noChangeArrowheads="1"/>
          </p:cNvSpPr>
          <p:nvPr/>
        </p:nvSpPr>
        <p:spPr bwMode="gray">
          <a:xfrm>
            <a:off x="179388" y="5715000"/>
            <a:ext cx="9537700" cy="431800"/>
          </a:xfrm>
          <a:prstGeom prst="roundRect">
            <a:avLst>
              <a:gd name="adj" fmla="val 16667"/>
            </a:avLst>
          </a:prstGeom>
          <a:solidFill>
            <a:schemeClr val="accent1"/>
          </a:solidFill>
          <a:ln w="9525">
            <a:noFill/>
            <a:round/>
            <a:headEnd/>
            <a:tailEnd/>
          </a:ln>
        </p:spPr>
        <p:txBody>
          <a:bodyPr lIns="90000" tIns="90000" rIns="90000" bIns="90000" anchor="ctr"/>
          <a:lstStyle/>
          <a:p>
            <a:pPr algn="ctr">
              <a:spcBef>
                <a:spcPct val="75000"/>
              </a:spcBef>
            </a:pPr>
            <a:r>
              <a:rPr lang="en-GB" sz="1400">
                <a:solidFill>
                  <a:schemeClr val="bg1"/>
                </a:solidFill>
              </a:rPr>
              <a:t>Please visit the Team Discussion section of the Team Room to post more questions!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6"/>
          <p:cNvSpPr txBox="1">
            <a:spLocks noGrp="1" noChangeArrowheads="1"/>
          </p:cNvSpPr>
          <p:nvPr/>
        </p:nvSpPr>
        <p:spPr bwMode="auto">
          <a:xfrm>
            <a:off x="9232900" y="6369050"/>
            <a:ext cx="596900" cy="457200"/>
          </a:xfrm>
          <a:prstGeom prst="rect">
            <a:avLst/>
          </a:prstGeom>
          <a:noFill/>
          <a:ln w="9525">
            <a:noFill/>
            <a:miter lim="800000"/>
            <a:headEnd/>
            <a:tailEnd/>
          </a:ln>
        </p:spPr>
        <p:txBody>
          <a:bodyPr anchor="ctr"/>
          <a:lstStyle/>
          <a:p>
            <a:pPr algn="ctr" eaLnBrk="0" hangingPunct="0"/>
            <a:fld id="{84369546-109D-4302-9D79-4D494688FB1D}" type="slidenum">
              <a:rPr lang="en-US" sz="1800" b="1">
                <a:solidFill>
                  <a:srgbClr val="004E5D"/>
                </a:solidFill>
              </a:rPr>
              <a:pPr algn="ctr" eaLnBrk="0" hangingPunct="0"/>
              <a:t>1</a:t>
            </a:fld>
            <a:endParaRPr lang="en-US" sz="1800" b="1">
              <a:solidFill>
                <a:srgbClr val="004E5D"/>
              </a:solidFill>
            </a:endParaRPr>
          </a:p>
        </p:txBody>
      </p:sp>
      <p:sp>
        <p:nvSpPr>
          <p:cNvPr id="5123" name="TextBox 6"/>
          <p:cNvSpPr txBox="1">
            <a:spLocks noChangeArrowheads="1"/>
          </p:cNvSpPr>
          <p:nvPr/>
        </p:nvSpPr>
        <p:spPr bwMode="auto">
          <a:xfrm>
            <a:off x="265113" y="1168400"/>
            <a:ext cx="9282112" cy="4832350"/>
          </a:xfrm>
          <a:prstGeom prst="rect">
            <a:avLst/>
          </a:prstGeom>
          <a:noFill/>
          <a:ln w="9525">
            <a:noFill/>
            <a:miter lim="800000"/>
            <a:headEnd/>
            <a:tailEnd/>
          </a:ln>
        </p:spPr>
        <p:txBody>
          <a:bodyPr lIns="0">
            <a:spAutoFit/>
          </a:bodyPr>
          <a:lstStyle/>
          <a:p>
            <a:pPr marL="273050" eaLnBrk="0" hangingPunct="0">
              <a:spcAft>
                <a:spcPct val="100000"/>
              </a:spcAft>
            </a:pPr>
            <a:r>
              <a:rPr lang="en-US" sz="1400" b="1">
                <a:solidFill>
                  <a:schemeClr val="accent1"/>
                </a:solidFill>
              </a:rPr>
              <a:t>As the summer comes to an end and people start coming back from holiday, the University Transformation Project is all set to move into its next phase!</a:t>
            </a:r>
          </a:p>
          <a:p>
            <a:pPr marL="273050" eaLnBrk="0" hangingPunct="0">
              <a:spcAft>
                <a:spcPct val="100000"/>
              </a:spcAft>
            </a:pPr>
            <a:r>
              <a:rPr lang="en-US" sz="1400" b="1">
                <a:solidFill>
                  <a:schemeClr val="accent1"/>
                </a:solidFill>
              </a:rPr>
              <a:t>The first quarter of 2010 saw the project being set up with the objectives, work streams and teams being identified. In the second quarter, these teams were mobilized, clear deliverables &amp; milestones were set and work was started… All of this culminated into the University H1 Reviews and the verdict from the Steering Committee was clear – good progress had been made but a lot of work remained to be done!</a:t>
            </a:r>
          </a:p>
          <a:p>
            <a:pPr marL="273050" eaLnBrk="0" hangingPunct="0">
              <a:spcAft>
                <a:spcPct val="100000"/>
              </a:spcAft>
            </a:pPr>
            <a:r>
              <a:rPr lang="en-US" sz="1400" b="1">
                <a:solidFill>
                  <a:schemeClr val="accent1"/>
                </a:solidFill>
              </a:rPr>
              <a:t>July was a month of meetings starting with the University H1 Reviews. On Day 2 of the reviews, the Transformation Project team presented the project to all of you and received your inputs. A number of the project team members took the opportunity to conduct meetings and workshops in Les Fontaines that week and further their streams. The next week, Steven, Simone and Karan had the first review of the Transformation Project with the Steering Committee – a 2 hour meeting in which Alain, Jeremy and Francois reviewed the University Management and 2012 To-Be streams in detail and provided their inputs.</a:t>
            </a:r>
          </a:p>
          <a:p>
            <a:pPr marL="273050" eaLnBrk="0" hangingPunct="0">
              <a:spcAft>
                <a:spcPct val="100000"/>
              </a:spcAft>
            </a:pPr>
            <a:r>
              <a:rPr lang="en-US" sz="1400" b="1">
                <a:solidFill>
                  <a:schemeClr val="accent1"/>
                </a:solidFill>
              </a:rPr>
              <a:t>With a number of deliverables due in September and meetings already set up to carve out the next level of the new University Organisation Structure/ prepare for the transition to the new structure, review our approach to Next Generation Learning with the Steering Committee and review the progress of the Existing Projects with the Steering Committee, September promises to be a busy month!</a:t>
            </a:r>
          </a:p>
          <a:p>
            <a:pPr marL="273050" eaLnBrk="0" hangingPunct="0">
              <a:spcAft>
                <a:spcPct val="100000"/>
              </a:spcAft>
            </a:pPr>
            <a:r>
              <a:rPr lang="en-US" sz="1400" b="1">
                <a:solidFill>
                  <a:schemeClr val="accent1"/>
                </a:solidFill>
              </a:rPr>
              <a:t>The next two slides show you a high-level timeline of the Transformation Project.</a:t>
            </a:r>
            <a:br>
              <a:rPr lang="en-US" sz="1400" b="1">
                <a:solidFill>
                  <a:schemeClr val="accent1"/>
                </a:solidFill>
              </a:rPr>
            </a:br>
            <a:endParaRPr lang="en-US" sz="1400" b="1">
              <a:solidFill>
                <a:schemeClr val="accent1"/>
              </a:solidFill>
            </a:endParaRPr>
          </a:p>
        </p:txBody>
      </p:sp>
      <p:sp>
        <p:nvSpPr>
          <p:cNvPr id="5124" name="Footer Placeholder 3"/>
          <p:cNvSpPr txBox="1">
            <a:spLocks noGrp="1"/>
          </p:cNvSpPr>
          <p:nvPr/>
        </p:nvSpPr>
        <p:spPr bwMode="auto">
          <a:xfrm>
            <a:off x="5168900" y="6357938"/>
            <a:ext cx="2603500" cy="457200"/>
          </a:xfrm>
          <a:prstGeom prst="rect">
            <a:avLst/>
          </a:prstGeom>
          <a:noFill/>
          <a:ln w="9525">
            <a:noFill/>
            <a:miter lim="800000"/>
            <a:headEnd/>
            <a:tailEnd/>
          </a:ln>
        </p:spPr>
        <p:txBody>
          <a:bodyPr anchor="ctr"/>
          <a:lstStyle/>
          <a:p>
            <a:pPr eaLnBrk="0" hangingPunct="0"/>
            <a:r>
              <a:rPr lang="en-US"/>
              <a:t>Capgemini University 2012</a:t>
            </a:r>
          </a:p>
        </p:txBody>
      </p:sp>
      <p:sp>
        <p:nvSpPr>
          <p:cNvPr id="5125" name="Title 2"/>
          <p:cNvSpPr>
            <a:spLocks/>
          </p:cNvSpPr>
          <p:nvPr/>
        </p:nvSpPr>
        <p:spPr bwMode="auto">
          <a:xfrm>
            <a:off x="381000" y="76200"/>
            <a:ext cx="9144000" cy="838200"/>
          </a:xfrm>
          <a:prstGeom prst="rect">
            <a:avLst/>
          </a:prstGeom>
          <a:noFill/>
          <a:ln w="9525">
            <a:noFill/>
            <a:miter lim="800000"/>
            <a:headEnd/>
            <a:tailEnd/>
          </a:ln>
        </p:spPr>
        <p:txBody>
          <a:bodyPr anchor="ctr"/>
          <a:lstStyle/>
          <a:p>
            <a:pPr eaLnBrk="0" hangingPunct="0"/>
            <a:r>
              <a:rPr lang="nl-NL" sz="3200" b="1">
                <a:solidFill>
                  <a:schemeClr val="bg1"/>
                </a:solidFill>
                <a:latin typeface="Arial Narrow" pitchFamily="34" charset="0"/>
              </a:rPr>
              <a:t>Introduction</a:t>
            </a:r>
            <a:endParaRPr lang="en-GB" sz="3200" b="1">
              <a:solidFill>
                <a:schemeClr val="bg1"/>
              </a:solidFill>
              <a:latin typeface="Arial Narrow"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GB" sz="2800" smtClean="0"/>
              <a:t>Transformation Project Timeline – Stream level (1 of 2)</a:t>
            </a:r>
            <a:endParaRPr lang="en-GB" smtClean="0"/>
          </a:p>
        </p:txBody>
      </p:sp>
      <p:sp>
        <p:nvSpPr>
          <p:cNvPr id="6147" name="Footer Placeholder 3"/>
          <p:cNvSpPr>
            <a:spLocks noGrp="1"/>
          </p:cNvSpPr>
          <p:nvPr>
            <p:ph type="ftr" sz="quarter" idx="10"/>
          </p:nvPr>
        </p:nvSpPr>
        <p:spPr>
          <a:noFill/>
        </p:spPr>
        <p:txBody>
          <a:bodyPr/>
          <a:lstStyle/>
          <a:p>
            <a:r>
              <a:rPr lang="en-US" smtClean="0"/>
              <a:t>Capgemini University 2012</a:t>
            </a:r>
          </a:p>
        </p:txBody>
      </p:sp>
      <p:sp>
        <p:nvSpPr>
          <p:cNvPr id="6148" name="Slide Number Placeholder 4"/>
          <p:cNvSpPr>
            <a:spLocks noGrp="1"/>
          </p:cNvSpPr>
          <p:nvPr>
            <p:ph type="sldNum" sz="quarter" idx="11"/>
          </p:nvPr>
        </p:nvSpPr>
        <p:spPr>
          <a:noFill/>
        </p:spPr>
        <p:txBody>
          <a:bodyPr/>
          <a:lstStyle/>
          <a:p>
            <a:fld id="{3F7009E3-731F-4BAD-A2A6-538B9EAC9FBB}" type="slidenum">
              <a:rPr lang="en-US" smtClean="0">
                <a:ea typeface="ＭＳ Ｐゴシック" pitchFamily="34" charset="-128"/>
              </a:rPr>
              <a:pPr/>
              <a:t>2</a:t>
            </a:fld>
            <a:endParaRPr lang="en-US" smtClean="0">
              <a:ea typeface="ＭＳ Ｐゴシック" pitchFamily="34" charset="-128"/>
            </a:endParaRPr>
          </a:p>
        </p:txBody>
      </p:sp>
      <p:graphicFrame>
        <p:nvGraphicFramePr>
          <p:cNvPr id="6" name="Table 5"/>
          <p:cNvGraphicFramePr>
            <a:graphicFrameLocks noGrp="1"/>
          </p:cNvGraphicFramePr>
          <p:nvPr/>
        </p:nvGraphicFramePr>
        <p:xfrm>
          <a:off x="411595" y="1101723"/>
          <a:ext cx="9127261" cy="5052497"/>
        </p:xfrm>
        <a:graphic>
          <a:graphicData uri="http://schemas.openxmlformats.org/drawingml/2006/table">
            <a:tbl>
              <a:tblPr firstRow="1" bandRow="1">
                <a:tableStyleId>{F5AB1C69-6EDB-4FF4-983F-18BD219EF322}</a:tableStyleId>
              </a:tblPr>
              <a:tblGrid>
                <a:gridCol w="756828"/>
                <a:gridCol w="691550"/>
                <a:gridCol w="706582"/>
                <a:gridCol w="2078181"/>
                <a:gridCol w="1943100"/>
                <a:gridCol w="550719"/>
                <a:gridCol w="519545"/>
                <a:gridCol w="509155"/>
                <a:gridCol w="529936"/>
                <a:gridCol w="841665"/>
              </a:tblGrid>
              <a:tr h="443257">
                <a:tc rowSpan="2">
                  <a:txBody>
                    <a:bodyPr/>
                    <a:lstStyle/>
                    <a:p>
                      <a:pPr algn="ctr"/>
                      <a:endParaRPr lang="en-GB" sz="14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gridSpan="4">
                  <a:txBody>
                    <a:bodyPr/>
                    <a:lstStyle/>
                    <a:p>
                      <a:pPr algn="ctr"/>
                      <a:r>
                        <a:rPr lang="en-GB" sz="1400" dirty="0" smtClean="0">
                          <a:solidFill>
                            <a:schemeClr val="bg1"/>
                          </a:solidFill>
                        </a:rPr>
                        <a:t>2010</a:t>
                      </a:r>
                      <a:endParaRPr lang="en-GB" sz="14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pPr algn="ctr"/>
                      <a:endParaRPr lang="en-GB" sz="14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pPr algn="ctr"/>
                      <a:endParaRPr lang="en-GB" sz="14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pPr algn="ctr"/>
                      <a:endParaRPr lang="en-GB" sz="14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gridSpan="4">
                  <a:txBody>
                    <a:bodyPr/>
                    <a:lstStyle/>
                    <a:p>
                      <a:pPr algn="ctr"/>
                      <a:r>
                        <a:rPr lang="en-GB" sz="1400" dirty="0" smtClean="0">
                          <a:solidFill>
                            <a:schemeClr val="bg1"/>
                          </a:solidFill>
                        </a:rPr>
                        <a:t>2011</a:t>
                      </a:r>
                      <a:endParaRPr lang="en-GB" sz="14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pPr algn="ctr"/>
                      <a:endParaRPr lang="en-GB" sz="14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pPr algn="ctr"/>
                      <a:endParaRPr lang="en-GB" sz="14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pPr algn="ctr"/>
                      <a:endParaRPr lang="en-GB" sz="14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GB" sz="1400" dirty="0" smtClean="0">
                          <a:solidFill>
                            <a:schemeClr val="bg1"/>
                          </a:solidFill>
                        </a:rPr>
                        <a:t>2012</a:t>
                      </a:r>
                      <a:endParaRPr lang="en-GB" sz="14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r>
              <a:tr h="443257">
                <a:tc vMerge="1">
                  <a:txBody>
                    <a:bodyPr/>
                    <a:lstStyle/>
                    <a:p>
                      <a:pPr algn="ctr"/>
                      <a:endParaRPr lang="en-GB" sz="14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GB" sz="1400" b="1" dirty="0" smtClean="0">
                          <a:solidFill>
                            <a:schemeClr val="bg1"/>
                          </a:solidFill>
                        </a:rPr>
                        <a:t>Q1</a:t>
                      </a:r>
                      <a:endParaRPr lang="en-GB" sz="1400"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GB" sz="1400" b="1" dirty="0" smtClean="0">
                          <a:solidFill>
                            <a:schemeClr val="bg1"/>
                          </a:solidFill>
                        </a:rPr>
                        <a:t>Q2</a:t>
                      </a:r>
                      <a:endParaRPr lang="en-GB" sz="1400"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GB" sz="1400" b="1" dirty="0" smtClean="0">
                          <a:solidFill>
                            <a:schemeClr val="bg1"/>
                          </a:solidFill>
                        </a:rPr>
                        <a:t>Q3</a:t>
                      </a:r>
                      <a:endParaRPr lang="en-GB" sz="1400"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GB" sz="1400" b="1" dirty="0" smtClean="0">
                          <a:solidFill>
                            <a:schemeClr val="bg1"/>
                          </a:solidFill>
                        </a:rPr>
                        <a:t>Q4</a:t>
                      </a:r>
                      <a:endParaRPr lang="en-GB" sz="1400"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GB" sz="1400" b="1" dirty="0" smtClean="0">
                          <a:solidFill>
                            <a:schemeClr val="bg1"/>
                          </a:solidFill>
                        </a:rPr>
                        <a:t>Q1</a:t>
                      </a:r>
                      <a:endParaRPr lang="en-GB" sz="1400"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GB" sz="1400" b="1" dirty="0" smtClean="0">
                          <a:solidFill>
                            <a:schemeClr val="bg1"/>
                          </a:solidFill>
                        </a:rPr>
                        <a:t>Q2</a:t>
                      </a:r>
                      <a:endParaRPr lang="en-GB" sz="1400"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GB" sz="1400" b="1" dirty="0" smtClean="0">
                          <a:solidFill>
                            <a:schemeClr val="bg1"/>
                          </a:solidFill>
                        </a:rPr>
                        <a:t>Q3</a:t>
                      </a:r>
                      <a:endParaRPr lang="en-GB" sz="1400"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GB" sz="1400" b="1" dirty="0" smtClean="0">
                          <a:solidFill>
                            <a:schemeClr val="bg1"/>
                          </a:solidFill>
                        </a:rPr>
                        <a:t>Q4</a:t>
                      </a:r>
                      <a:endParaRPr lang="en-GB" sz="1400"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GB" sz="1400" b="1" smtClean="0">
                          <a:solidFill>
                            <a:schemeClr val="bg1"/>
                          </a:solidFill>
                        </a:rPr>
                        <a:t>Q1</a:t>
                      </a:r>
                      <a:endParaRPr lang="en-GB" sz="1400"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r>
              <a:tr h="2278434">
                <a:tc>
                  <a:txBody>
                    <a:bodyPr/>
                    <a:lstStyle/>
                    <a:p>
                      <a:pPr algn="ctr"/>
                      <a:r>
                        <a:rPr lang="en-GB" sz="1600" b="1" dirty="0" smtClean="0">
                          <a:solidFill>
                            <a:schemeClr val="bg1"/>
                          </a:solidFill>
                        </a:rPr>
                        <a:t>University Management</a:t>
                      </a:r>
                      <a:endParaRPr lang="en-GB" sz="1600" b="1" dirty="0">
                        <a:solidFill>
                          <a:schemeClr val="bg1"/>
                        </a:solidFill>
                      </a:endParaRPr>
                    </a:p>
                  </a:txBody>
                  <a:tcPr vert="vert2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en-GB"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GB"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GB"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GB"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GB"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GB"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GB"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GB"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GB"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887549">
                <a:tc>
                  <a:txBody>
                    <a:bodyPr/>
                    <a:lstStyle/>
                    <a:p>
                      <a:pPr algn="ctr"/>
                      <a:r>
                        <a:rPr lang="en-GB" sz="1600" b="1" dirty="0" smtClean="0">
                          <a:solidFill>
                            <a:schemeClr val="bg1"/>
                          </a:solidFill>
                        </a:rPr>
                        <a:t>2012</a:t>
                      </a:r>
                      <a:r>
                        <a:rPr lang="en-GB" sz="1600" b="1" baseline="0" dirty="0" smtClean="0">
                          <a:solidFill>
                            <a:schemeClr val="bg1"/>
                          </a:solidFill>
                        </a:rPr>
                        <a:t> &amp; To-Be Processes</a:t>
                      </a:r>
                      <a:endParaRPr lang="en-GB" sz="1600" b="1" dirty="0">
                        <a:solidFill>
                          <a:schemeClr val="bg1"/>
                        </a:solidFill>
                      </a:endParaRPr>
                    </a:p>
                  </a:txBody>
                  <a:tcPr vert="vert2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pPr algn="ctr"/>
                      <a:endParaRPr lang="en-GB"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GB"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GB"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GB"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GB"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GB"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GB"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GB"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GB"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6150" name="Diamond 44"/>
          <p:cNvSpPr>
            <a:spLocks noChangeArrowheads="1"/>
          </p:cNvSpPr>
          <p:nvPr/>
        </p:nvSpPr>
        <p:spPr bwMode="auto">
          <a:xfrm>
            <a:off x="6454775" y="4373563"/>
            <a:ext cx="273050" cy="273050"/>
          </a:xfrm>
          <a:prstGeom prst="diamond">
            <a:avLst/>
          </a:prstGeom>
          <a:solidFill>
            <a:schemeClr val="accent1"/>
          </a:solidFill>
          <a:ln w="9525" algn="ctr">
            <a:solidFill>
              <a:schemeClr val="accent2"/>
            </a:solidFill>
            <a:round/>
            <a:headEnd/>
            <a:tailEnd/>
          </a:ln>
        </p:spPr>
        <p:txBody>
          <a:bodyPr wrap="none" anchor="ctr"/>
          <a:lstStyle/>
          <a:p>
            <a:pPr algn="ctr" eaLnBrk="0" hangingPunct="0">
              <a:lnSpc>
                <a:spcPct val="85000"/>
              </a:lnSpc>
            </a:pPr>
            <a:endParaRPr lang="en-GB" sz="2000" b="1">
              <a:solidFill>
                <a:schemeClr val="tx2"/>
              </a:solidFill>
              <a:cs typeface="Arial" charset="0"/>
            </a:endParaRPr>
          </a:p>
        </p:txBody>
      </p:sp>
      <p:sp>
        <p:nvSpPr>
          <p:cNvPr id="6151" name="Diamond 46"/>
          <p:cNvSpPr>
            <a:spLocks noChangeArrowheads="1"/>
          </p:cNvSpPr>
          <p:nvPr/>
        </p:nvSpPr>
        <p:spPr bwMode="auto">
          <a:xfrm>
            <a:off x="8555038" y="5572125"/>
            <a:ext cx="273050" cy="273050"/>
          </a:xfrm>
          <a:prstGeom prst="diamond">
            <a:avLst/>
          </a:prstGeom>
          <a:solidFill>
            <a:schemeClr val="accent1"/>
          </a:solidFill>
          <a:ln w="9525" algn="ctr">
            <a:solidFill>
              <a:schemeClr val="accent2"/>
            </a:solidFill>
            <a:round/>
            <a:headEnd/>
            <a:tailEnd/>
          </a:ln>
        </p:spPr>
        <p:txBody>
          <a:bodyPr wrap="none" anchor="ctr"/>
          <a:lstStyle/>
          <a:p>
            <a:pPr algn="ctr" eaLnBrk="0" hangingPunct="0">
              <a:lnSpc>
                <a:spcPct val="85000"/>
              </a:lnSpc>
            </a:pPr>
            <a:endParaRPr lang="en-GB" sz="2000" b="1">
              <a:solidFill>
                <a:schemeClr val="tx2"/>
              </a:solidFill>
              <a:cs typeface="Arial" charset="0"/>
            </a:endParaRPr>
          </a:p>
        </p:txBody>
      </p:sp>
      <p:sp>
        <p:nvSpPr>
          <p:cNvPr id="6152" name="Diamond 52"/>
          <p:cNvSpPr>
            <a:spLocks noChangeArrowheads="1"/>
          </p:cNvSpPr>
          <p:nvPr/>
        </p:nvSpPr>
        <p:spPr bwMode="auto">
          <a:xfrm>
            <a:off x="6445250" y="3846513"/>
            <a:ext cx="273050" cy="273050"/>
          </a:xfrm>
          <a:prstGeom prst="diamond">
            <a:avLst/>
          </a:prstGeom>
          <a:solidFill>
            <a:schemeClr val="accent1"/>
          </a:solidFill>
          <a:ln w="9525" algn="ctr">
            <a:solidFill>
              <a:schemeClr val="accent2"/>
            </a:solidFill>
            <a:round/>
            <a:headEnd/>
            <a:tailEnd/>
          </a:ln>
        </p:spPr>
        <p:txBody>
          <a:bodyPr wrap="none" anchor="ctr"/>
          <a:lstStyle/>
          <a:p>
            <a:pPr algn="ctr" eaLnBrk="0" hangingPunct="0">
              <a:lnSpc>
                <a:spcPct val="85000"/>
              </a:lnSpc>
            </a:pPr>
            <a:endParaRPr lang="en-GB" sz="2000" b="1">
              <a:solidFill>
                <a:schemeClr val="tx2"/>
              </a:solidFill>
              <a:cs typeface="Arial" charset="0"/>
            </a:endParaRPr>
          </a:p>
        </p:txBody>
      </p:sp>
      <p:sp>
        <p:nvSpPr>
          <p:cNvPr id="60" name="Rectangle 59"/>
          <p:cNvSpPr/>
          <p:nvPr/>
        </p:nvSpPr>
        <p:spPr bwMode="auto">
          <a:xfrm>
            <a:off x="1174750" y="1984375"/>
            <a:ext cx="2843213" cy="4170363"/>
          </a:xfrm>
          <a:prstGeom prst="rect">
            <a:avLst/>
          </a:prstGeom>
          <a:solidFill>
            <a:schemeClr val="bg2">
              <a:lumMod val="50000"/>
              <a:alpha val="51000"/>
            </a:schemeClr>
          </a:solidFill>
          <a:ln w="12700" cap="flat" cmpd="sng" algn="ctr">
            <a:noFill/>
            <a:prstDash val="solid"/>
            <a:round/>
            <a:headEnd type="none" w="med" len="med"/>
            <a:tailEnd type="none" w="med" len="med"/>
          </a:ln>
          <a:effectLst/>
        </p:spPr>
        <p:txBody>
          <a:bodyPr wrap="none" anchor="ctr"/>
          <a:lstStyle/>
          <a:p>
            <a:pPr algn="ctr" eaLnBrk="0" hangingPunct="0">
              <a:lnSpc>
                <a:spcPct val="85000"/>
              </a:lnSpc>
              <a:defRPr/>
            </a:pPr>
            <a:endParaRPr lang="en-GB" sz="2000" b="1">
              <a:solidFill>
                <a:schemeClr val="bg1"/>
              </a:solidFill>
              <a:ea typeface="ＭＳ Ｐゴシック"/>
              <a:cs typeface="Arial" charset="0"/>
            </a:endParaRPr>
          </a:p>
        </p:txBody>
      </p:sp>
      <p:sp>
        <p:nvSpPr>
          <p:cNvPr id="6154" name="TextBox 29"/>
          <p:cNvSpPr txBox="1">
            <a:spLocks noChangeArrowheads="1"/>
          </p:cNvSpPr>
          <p:nvPr/>
        </p:nvSpPr>
        <p:spPr bwMode="auto">
          <a:xfrm>
            <a:off x="6732588" y="3895725"/>
            <a:ext cx="2214562" cy="138113"/>
          </a:xfrm>
          <a:prstGeom prst="rect">
            <a:avLst/>
          </a:prstGeom>
          <a:noFill/>
          <a:ln w="9525">
            <a:noFill/>
            <a:miter lim="800000"/>
            <a:headEnd/>
            <a:tailEnd/>
          </a:ln>
        </p:spPr>
        <p:txBody>
          <a:bodyPr lIns="0" tIns="0" rIns="0" bIns="0">
            <a:spAutoFit/>
          </a:bodyPr>
          <a:lstStyle/>
          <a:p>
            <a:r>
              <a:rPr lang="en-GB" sz="900" b="1" i="1">
                <a:solidFill>
                  <a:srgbClr val="080808"/>
                </a:solidFill>
              </a:rPr>
              <a:t>Go live new Economic Model</a:t>
            </a:r>
          </a:p>
        </p:txBody>
      </p:sp>
      <p:sp>
        <p:nvSpPr>
          <p:cNvPr id="6155" name="TextBox 30"/>
          <p:cNvSpPr txBox="1">
            <a:spLocks noChangeArrowheads="1"/>
          </p:cNvSpPr>
          <p:nvPr/>
        </p:nvSpPr>
        <p:spPr bwMode="auto">
          <a:xfrm>
            <a:off x="6719888" y="2127250"/>
            <a:ext cx="1644650" cy="138113"/>
          </a:xfrm>
          <a:prstGeom prst="rect">
            <a:avLst/>
          </a:prstGeom>
          <a:noFill/>
          <a:ln w="9525">
            <a:noFill/>
            <a:miter lim="800000"/>
            <a:headEnd/>
            <a:tailEnd/>
          </a:ln>
        </p:spPr>
        <p:txBody>
          <a:bodyPr lIns="0" tIns="0" rIns="0" bIns="0">
            <a:spAutoFit/>
          </a:bodyPr>
          <a:lstStyle/>
          <a:p>
            <a:r>
              <a:rPr lang="en-GB" sz="900" b="1" i="1">
                <a:solidFill>
                  <a:srgbClr val="080808"/>
                </a:solidFill>
              </a:rPr>
              <a:t>Go live new Organization</a:t>
            </a:r>
          </a:p>
        </p:txBody>
      </p:sp>
      <p:sp>
        <p:nvSpPr>
          <p:cNvPr id="6156" name="TextBox 31"/>
          <p:cNvSpPr txBox="1">
            <a:spLocks noChangeArrowheads="1"/>
          </p:cNvSpPr>
          <p:nvPr/>
        </p:nvSpPr>
        <p:spPr bwMode="auto">
          <a:xfrm>
            <a:off x="6781800" y="4433888"/>
            <a:ext cx="1749425" cy="276225"/>
          </a:xfrm>
          <a:prstGeom prst="rect">
            <a:avLst/>
          </a:prstGeom>
          <a:noFill/>
          <a:ln w="9525">
            <a:noFill/>
            <a:miter lim="800000"/>
            <a:headEnd/>
            <a:tailEnd/>
          </a:ln>
        </p:spPr>
        <p:txBody>
          <a:bodyPr lIns="0" tIns="0" rIns="0" bIns="0">
            <a:spAutoFit/>
          </a:bodyPr>
          <a:lstStyle/>
          <a:p>
            <a:r>
              <a:rPr lang="en-GB" sz="900" b="1" i="1">
                <a:solidFill>
                  <a:srgbClr val="080808"/>
                </a:solidFill>
              </a:rPr>
              <a:t>Point of View ready and approved on NGL</a:t>
            </a:r>
          </a:p>
        </p:txBody>
      </p:sp>
      <p:sp>
        <p:nvSpPr>
          <p:cNvPr id="6157" name="TextBox 32"/>
          <p:cNvSpPr txBox="1">
            <a:spLocks noChangeArrowheads="1"/>
          </p:cNvSpPr>
          <p:nvPr/>
        </p:nvSpPr>
        <p:spPr bwMode="auto">
          <a:xfrm>
            <a:off x="8826500" y="5562600"/>
            <a:ext cx="1079500" cy="415925"/>
          </a:xfrm>
          <a:prstGeom prst="rect">
            <a:avLst/>
          </a:prstGeom>
          <a:noFill/>
          <a:ln w="9525">
            <a:noFill/>
            <a:miter lim="800000"/>
            <a:headEnd/>
            <a:tailEnd/>
          </a:ln>
        </p:spPr>
        <p:txBody>
          <a:bodyPr lIns="0" tIns="0" rIns="0" bIns="0">
            <a:spAutoFit/>
          </a:bodyPr>
          <a:lstStyle/>
          <a:p>
            <a:r>
              <a:rPr lang="en-GB" sz="900" b="1" i="1">
                <a:solidFill>
                  <a:srgbClr val="080808"/>
                </a:solidFill>
              </a:rPr>
              <a:t>NGL Framework implemented in all Learning Journeys</a:t>
            </a:r>
          </a:p>
        </p:txBody>
      </p:sp>
      <p:sp>
        <p:nvSpPr>
          <p:cNvPr id="38" name="Diamond 48"/>
          <p:cNvSpPr>
            <a:spLocks noChangeArrowheads="1"/>
          </p:cNvSpPr>
          <p:nvPr/>
        </p:nvSpPr>
        <p:spPr bwMode="auto">
          <a:xfrm>
            <a:off x="4503738" y="2032000"/>
            <a:ext cx="273050" cy="273050"/>
          </a:xfrm>
          <a:prstGeom prst="diamond">
            <a:avLst/>
          </a:prstGeom>
          <a:solidFill>
            <a:schemeClr val="tx1">
              <a:lumMod val="10000"/>
              <a:lumOff val="90000"/>
            </a:schemeClr>
          </a:solidFill>
          <a:ln w="9525" algn="ctr">
            <a:solidFill>
              <a:schemeClr val="accent2"/>
            </a:solidFill>
            <a:round/>
            <a:headEnd/>
            <a:tailEnd/>
          </a:ln>
        </p:spPr>
        <p:txBody>
          <a:bodyPr wrap="none" anchor="ctr"/>
          <a:lstStyle/>
          <a:p>
            <a:pPr algn="ctr" eaLnBrk="0" hangingPunct="0">
              <a:lnSpc>
                <a:spcPct val="85000"/>
              </a:lnSpc>
              <a:defRPr/>
            </a:pPr>
            <a:endParaRPr lang="en-GB" sz="2000" b="1">
              <a:solidFill>
                <a:schemeClr val="tx2"/>
              </a:solidFill>
              <a:ea typeface="ＭＳ Ｐゴシック"/>
              <a:cs typeface="Arial" charset="0"/>
            </a:endParaRPr>
          </a:p>
        </p:txBody>
      </p:sp>
      <p:sp>
        <p:nvSpPr>
          <p:cNvPr id="6159" name="TextBox 39"/>
          <p:cNvSpPr txBox="1">
            <a:spLocks noChangeArrowheads="1"/>
          </p:cNvSpPr>
          <p:nvPr/>
        </p:nvSpPr>
        <p:spPr bwMode="auto">
          <a:xfrm>
            <a:off x="4806950" y="2033588"/>
            <a:ext cx="1482725" cy="414337"/>
          </a:xfrm>
          <a:prstGeom prst="rect">
            <a:avLst/>
          </a:prstGeom>
          <a:noFill/>
          <a:ln w="9525">
            <a:noFill/>
            <a:miter lim="800000"/>
            <a:headEnd/>
            <a:tailEnd/>
          </a:ln>
        </p:spPr>
        <p:txBody>
          <a:bodyPr lIns="0" tIns="0" rIns="0" bIns="0">
            <a:spAutoFit/>
          </a:bodyPr>
          <a:lstStyle/>
          <a:p>
            <a:r>
              <a:rPr lang="nl-NL" sz="900" b="1" i="1">
                <a:solidFill>
                  <a:srgbClr val="080808"/>
                </a:solidFill>
              </a:rPr>
              <a:t>Detailed Organization structure build together with Heads of Departments</a:t>
            </a:r>
            <a:endParaRPr lang="en-GB" sz="900" b="1" i="1">
              <a:solidFill>
                <a:srgbClr val="080808"/>
              </a:solidFill>
            </a:endParaRPr>
          </a:p>
        </p:txBody>
      </p:sp>
      <p:sp>
        <p:nvSpPr>
          <p:cNvPr id="42" name="Diamond 48"/>
          <p:cNvSpPr>
            <a:spLocks noChangeArrowheads="1"/>
          </p:cNvSpPr>
          <p:nvPr/>
        </p:nvSpPr>
        <p:spPr bwMode="auto">
          <a:xfrm>
            <a:off x="4697413" y="2682875"/>
            <a:ext cx="273050" cy="273050"/>
          </a:xfrm>
          <a:prstGeom prst="diamond">
            <a:avLst/>
          </a:prstGeom>
          <a:solidFill>
            <a:schemeClr val="tx1">
              <a:lumMod val="10000"/>
              <a:lumOff val="90000"/>
            </a:schemeClr>
          </a:solidFill>
          <a:ln w="9525" algn="ctr">
            <a:solidFill>
              <a:schemeClr val="accent1"/>
            </a:solidFill>
            <a:round/>
            <a:headEnd/>
            <a:tailEnd/>
          </a:ln>
        </p:spPr>
        <p:txBody>
          <a:bodyPr wrap="none" anchor="ctr"/>
          <a:lstStyle/>
          <a:p>
            <a:pPr algn="ctr" eaLnBrk="0" hangingPunct="0">
              <a:lnSpc>
                <a:spcPct val="85000"/>
              </a:lnSpc>
              <a:defRPr/>
            </a:pPr>
            <a:endParaRPr lang="en-GB" sz="2000" b="1">
              <a:solidFill>
                <a:schemeClr val="tx2"/>
              </a:solidFill>
              <a:ea typeface="ＭＳ Ｐゴシック"/>
              <a:cs typeface="Arial" charset="0"/>
            </a:endParaRPr>
          </a:p>
        </p:txBody>
      </p:sp>
      <p:sp>
        <p:nvSpPr>
          <p:cNvPr id="6161" name="TextBox 43"/>
          <p:cNvSpPr txBox="1">
            <a:spLocks noChangeArrowheads="1"/>
          </p:cNvSpPr>
          <p:nvPr/>
        </p:nvSpPr>
        <p:spPr bwMode="auto">
          <a:xfrm>
            <a:off x="5002213" y="2725738"/>
            <a:ext cx="1481137" cy="277812"/>
          </a:xfrm>
          <a:prstGeom prst="rect">
            <a:avLst/>
          </a:prstGeom>
          <a:noFill/>
          <a:ln w="9525">
            <a:noFill/>
            <a:miter lim="800000"/>
            <a:headEnd/>
            <a:tailEnd/>
          </a:ln>
        </p:spPr>
        <p:txBody>
          <a:bodyPr lIns="0" tIns="0" rIns="0" bIns="0">
            <a:spAutoFit/>
          </a:bodyPr>
          <a:lstStyle/>
          <a:p>
            <a:r>
              <a:rPr lang="nl-NL" sz="900" b="1" i="1">
                <a:solidFill>
                  <a:srgbClr val="080808"/>
                </a:solidFill>
              </a:rPr>
              <a:t>Resourcing ready for new Organization structure</a:t>
            </a:r>
            <a:endParaRPr lang="en-GB" sz="900" b="1" i="1">
              <a:solidFill>
                <a:srgbClr val="080808"/>
              </a:solidFill>
            </a:endParaRPr>
          </a:p>
        </p:txBody>
      </p:sp>
      <p:sp>
        <p:nvSpPr>
          <p:cNvPr id="6162" name="Diamond 48"/>
          <p:cNvSpPr>
            <a:spLocks noChangeArrowheads="1"/>
          </p:cNvSpPr>
          <p:nvPr/>
        </p:nvSpPr>
        <p:spPr bwMode="auto">
          <a:xfrm>
            <a:off x="6437313" y="2052638"/>
            <a:ext cx="273050" cy="273050"/>
          </a:xfrm>
          <a:prstGeom prst="diamond">
            <a:avLst/>
          </a:prstGeom>
          <a:solidFill>
            <a:schemeClr val="accent1"/>
          </a:solidFill>
          <a:ln w="9525" algn="ctr">
            <a:solidFill>
              <a:schemeClr val="accent1"/>
            </a:solidFill>
            <a:round/>
            <a:headEnd/>
            <a:tailEnd/>
          </a:ln>
        </p:spPr>
        <p:txBody>
          <a:bodyPr wrap="none" anchor="ctr"/>
          <a:lstStyle/>
          <a:p>
            <a:pPr algn="ctr" eaLnBrk="0" hangingPunct="0">
              <a:lnSpc>
                <a:spcPct val="85000"/>
              </a:lnSpc>
            </a:pPr>
            <a:endParaRPr lang="en-GB" sz="2000" b="1">
              <a:solidFill>
                <a:schemeClr val="tx2"/>
              </a:solidFill>
              <a:cs typeface="Arial" charset="0"/>
            </a:endParaRPr>
          </a:p>
        </p:txBody>
      </p:sp>
      <p:sp>
        <p:nvSpPr>
          <p:cNvPr id="6163" name="TextBox 47"/>
          <p:cNvSpPr txBox="1">
            <a:spLocks noChangeArrowheads="1"/>
          </p:cNvSpPr>
          <p:nvPr/>
        </p:nvSpPr>
        <p:spPr bwMode="auto">
          <a:xfrm>
            <a:off x="2801938" y="3881438"/>
            <a:ext cx="1014412" cy="277812"/>
          </a:xfrm>
          <a:prstGeom prst="rect">
            <a:avLst/>
          </a:prstGeom>
          <a:noFill/>
          <a:ln w="9525">
            <a:noFill/>
            <a:miter lim="800000"/>
            <a:headEnd/>
            <a:tailEnd/>
          </a:ln>
        </p:spPr>
        <p:txBody>
          <a:bodyPr lIns="0" tIns="0" rIns="0" bIns="0">
            <a:spAutoFit/>
          </a:bodyPr>
          <a:lstStyle/>
          <a:p>
            <a:r>
              <a:rPr lang="nl-NL" sz="900" b="1" i="1">
                <a:solidFill>
                  <a:srgbClr val="080808"/>
                </a:solidFill>
              </a:rPr>
              <a:t>Build of Economic model ready</a:t>
            </a:r>
            <a:endParaRPr lang="en-GB" sz="900" b="1" i="1">
              <a:solidFill>
                <a:srgbClr val="080808"/>
              </a:solidFill>
            </a:endParaRPr>
          </a:p>
        </p:txBody>
      </p:sp>
      <p:sp>
        <p:nvSpPr>
          <p:cNvPr id="20499" name="Diamond 48"/>
          <p:cNvSpPr>
            <a:spLocks noChangeArrowheads="1"/>
          </p:cNvSpPr>
          <p:nvPr/>
        </p:nvSpPr>
        <p:spPr bwMode="auto">
          <a:xfrm>
            <a:off x="5249863" y="3852863"/>
            <a:ext cx="273050" cy="273050"/>
          </a:xfrm>
          <a:prstGeom prst="diamond">
            <a:avLst/>
          </a:prstGeom>
          <a:solidFill>
            <a:schemeClr val="tx1">
              <a:lumMod val="10000"/>
              <a:lumOff val="90000"/>
            </a:schemeClr>
          </a:solidFill>
          <a:ln w="9525" algn="ctr">
            <a:solidFill>
              <a:schemeClr val="accent2"/>
            </a:solidFill>
            <a:round/>
            <a:headEnd/>
            <a:tailEnd/>
          </a:ln>
        </p:spPr>
        <p:txBody>
          <a:bodyPr wrap="none" anchor="ctr"/>
          <a:lstStyle/>
          <a:p>
            <a:pPr algn="ctr" eaLnBrk="0" hangingPunct="0">
              <a:lnSpc>
                <a:spcPct val="85000"/>
              </a:lnSpc>
              <a:defRPr/>
            </a:pPr>
            <a:endParaRPr lang="en-GB" sz="2000" b="1">
              <a:solidFill>
                <a:schemeClr val="tx2"/>
              </a:solidFill>
              <a:ea typeface="ＭＳ Ｐゴシック"/>
              <a:cs typeface="Arial" charset="0"/>
            </a:endParaRPr>
          </a:p>
        </p:txBody>
      </p:sp>
      <p:sp>
        <p:nvSpPr>
          <p:cNvPr id="6165" name="TextBox 49"/>
          <p:cNvSpPr txBox="1">
            <a:spLocks noChangeArrowheads="1"/>
          </p:cNvSpPr>
          <p:nvPr/>
        </p:nvSpPr>
        <p:spPr bwMode="auto">
          <a:xfrm>
            <a:off x="5543550" y="3916363"/>
            <a:ext cx="982663" cy="276225"/>
          </a:xfrm>
          <a:prstGeom prst="rect">
            <a:avLst/>
          </a:prstGeom>
          <a:noFill/>
          <a:ln w="9525">
            <a:noFill/>
            <a:miter lim="800000"/>
            <a:headEnd/>
            <a:tailEnd/>
          </a:ln>
        </p:spPr>
        <p:txBody>
          <a:bodyPr lIns="0" tIns="0" rIns="0" bIns="0">
            <a:spAutoFit/>
          </a:bodyPr>
          <a:lstStyle/>
          <a:p>
            <a:r>
              <a:rPr lang="nl-NL" sz="900" b="1" i="1">
                <a:solidFill>
                  <a:srgbClr val="080808"/>
                </a:solidFill>
              </a:rPr>
              <a:t>2011 budget proposal ready</a:t>
            </a:r>
            <a:endParaRPr lang="en-GB" sz="900" b="1" i="1">
              <a:solidFill>
                <a:srgbClr val="080808"/>
              </a:solidFill>
            </a:endParaRPr>
          </a:p>
        </p:txBody>
      </p:sp>
      <p:sp>
        <p:nvSpPr>
          <p:cNvPr id="20501" name="Diamond 48"/>
          <p:cNvSpPr>
            <a:spLocks noChangeArrowheads="1"/>
          </p:cNvSpPr>
          <p:nvPr/>
        </p:nvSpPr>
        <p:spPr bwMode="auto">
          <a:xfrm>
            <a:off x="4968875" y="3473450"/>
            <a:ext cx="273050" cy="273050"/>
          </a:xfrm>
          <a:prstGeom prst="diamond">
            <a:avLst/>
          </a:prstGeom>
          <a:solidFill>
            <a:schemeClr val="tx1">
              <a:lumMod val="10000"/>
              <a:lumOff val="90000"/>
            </a:schemeClr>
          </a:solidFill>
          <a:ln w="9525" algn="ctr">
            <a:solidFill>
              <a:schemeClr val="accent1"/>
            </a:solidFill>
            <a:round/>
            <a:headEnd/>
            <a:tailEnd/>
          </a:ln>
        </p:spPr>
        <p:txBody>
          <a:bodyPr wrap="none" anchor="ctr"/>
          <a:lstStyle/>
          <a:p>
            <a:pPr algn="ctr" eaLnBrk="0" hangingPunct="0">
              <a:lnSpc>
                <a:spcPct val="85000"/>
              </a:lnSpc>
              <a:defRPr/>
            </a:pPr>
            <a:endParaRPr lang="en-GB" sz="2000" b="1">
              <a:solidFill>
                <a:schemeClr val="tx2"/>
              </a:solidFill>
              <a:ea typeface="ＭＳ Ｐゴシック"/>
              <a:cs typeface="Arial" charset="0"/>
            </a:endParaRPr>
          </a:p>
        </p:txBody>
      </p:sp>
      <p:sp>
        <p:nvSpPr>
          <p:cNvPr id="6167" name="TextBox 52"/>
          <p:cNvSpPr txBox="1">
            <a:spLocks noChangeArrowheads="1"/>
          </p:cNvSpPr>
          <p:nvPr/>
        </p:nvSpPr>
        <p:spPr bwMode="auto">
          <a:xfrm>
            <a:off x="5272088" y="3495675"/>
            <a:ext cx="1482725" cy="277813"/>
          </a:xfrm>
          <a:prstGeom prst="rect">
            <a:avLst/>
          </a:prstGeom>
          <a:noFill/>
          <a:ln w="9525">
            <a:noFill/>
            <a:miter lim="800000"/>
            <a:headEnd/>
            <a:tailEnd/>
          </a:ln>
        </p:spPr>
        <p:txBody>
          <a:bodyPr lIns="0" tIns="0" rIns="0" bIns="0">
            <a:spAutoFit/>
          </a:bodyPr>
          <a:lstStyle/>
          <a:p>
            <a:r>
              <a:rPr lang="nl-NL" sz="900" b="1" i="1">
                <a:solidFill>
                  <a:srgbClr val="080808"/>
                </a:solidFill>
              </a:rPr>
              <a:t>Formalise links to External functions</a:t>
            </a:r>
            <a:endParaRPr lang="en-GB" sz="900" b="1" i="1">
              <a:solidFill>
                <a:srgbClr val="080808"/>
              </a:solidFill>
            </a:endParaRPr>
          </a:p>
        </p:txBody>
      </p:sp>
      <p:sp>
        <p:nvSpPr>
          <p:cNvPr id="54" name="Diamond 48"/>
          <p:cNvSpPr>
            <a:spLocks noChangeArrowheads="1"/>
          </p:cNvSpPr>
          <p:nvPr/>
        </p:nvSpPr>
        <p:spPr bwMode="auto">
          <a:xfrm>
            <a:off x="2422525" y="2070100"/>
            <a:ext cx="273050" cy="273050"/>
          </a:xfrm>
          <a:prstGeom prst="diamond">
            <a:avLst/>
          </a:prstGeom>
          <a:solidFill>
            <a:schemeClr val="tx1">
              <a:lumMod val="10000"/>
              <a:lumOff val="90000"/>
            </a:schemeClr>
          </a:solidFill>
          <a:ln w="9525" algn="ctr">
            <a:solidFill>
              <a:schemeClr val="accent2"/>
            </a:solidFill>
            <a:round/>
            <a:headEnd/>
            <a:tailEnd/>
          </a:ln>
        </p:spPr>
        <p:txBody>
          <a:bodyPr wrap="none" anchor="ctr"/>
          <a:lstStyle/>
          <a:p>
            <a:pPr algn="ctr" eaLnBrk="0" hangingPunct="0">
              <a:lnSpc>
                <a:spcPct val="85000"/>
              </a:lnSpc>
              <a:defRPr/>
            </a:pPr>
            <a:endParaRPr lang="en-GB" sz="2000" b="1">
              <a:solidFill>
                <a:schemeClr val="tx2"/>
              </a:solidFill>
              <a:ea typeface="ＭＳ Ｐゴシック"/>
              <a:cs typeface="Arial" charset="0"/>
            </a:endParaRPr>
          </a:p>
        </p:txBody>
      </p:sp>
      <p:sp>
        <p:nvSpPr>
          <p:cNvPr id="6169" name="TextBox 55"/>
          <p:cNvSpPr txBox="1">
            <a:spLocks noChangeArrowheads="1"/>
          </p:cNvSpPr>
          <p:nvPr/>
        </p:nvSpPr>
        <p:spPr bwMode="auto">
          <a:xfrm>
            <a:off x="2746375" y="2051050"/>
            <a:ext cx="1482725" cy="414338"/>
          </a:xfrm>
          <a:prstGeom prst="rect">
            <a:avLst/>
          </a:prstGeom>
          <a:noFill/>
          <a:ln w="9525">
            <a:noFill/>
            <a:miter lim="800000"/>
            <a:headEnd/>
            <a:tailEnd/>
          </a:ln>
        </p:spPr>
        <p:txBody>
          <a:bodyPr lIns="0" tIns="0" rIns="0" bIns="0">
            <a:spAutoFit/>
          </a:bodyPr>
          <a:lstStyle/>
          <a:p>
            <a:r>
              <a:rPr lang="en-GB" sz="900" b="1" i="1">
                <a:solidFill>
                  <a:srgbClr val="080808"/>
                </a:solidFill>
              </a:rPr>
              <a:t>High level Organization structure approved by Steering Committee</a:t>
            </a:r>
          </a:p>
        </p:txBody>
      </p:sp>
      <p:sp>
        <p:nvSpPr>
          <p:cNvPr id="58" name="Diamond 48"/>
          <p:cNvSpPr>
            <a:spLocks noChangeArrowheads="1"/>
          </p:cNvSpPr>
          <p:nvPr/>
        </p:nvSpPr>
        <p:spPr bwMode="auto">
          <a:xfrm>
            <a:off x="2513013" y="2647950"/>
            <a:ext cx="273050" cy="273050"/>
          </a:xfrm>
          <a:prstGeom prst="diamond">
            <a:avLst/>
          </a:prstGeom>
          <a:solidFill>
            <a:schemeClr val="tx1">
              <a:lumMod val="10000"/>
              <a:lumOff val="90000"/>
            </a:schemeClr>
          </a:solidFill>
          <a:ln w="9525" algn="ctr">
            <a:solidFill>
              <a:schemeClr val="accent2"/>
            </a:solidFill>
            <a:round/>
            <a:headEnd/>
            <a:tailEnd/>
          </a:ln>
        </p:spPr>
        <p:txBody>
          <a:bodyPr wrap="none" anchor="ctr"/>
          <a:lstStyle/>
          <a:p>
            <a:pPr algn="ctr" eaLnBrk="0" hangingPunct="0">
              <a:lnSpc>
                <a:spcPct val="85000"/>
              </a:lnSpc>
              <a:defRPr/>
            </a:pPr>
            <a:endParaRPr lang="en-GB" sz="2000" b="1">
              <a:solidFill>
                <a:schemeClr val="tx2"/>
              </a:solidFill>
              <a:ea typeface="ＭＳ Ｐゴシック"/>
              <a:cs typeface="Arial" charset="0"/>
            </a:endParaRPr>
          </a:p>
        </p:txBody>
      </p:sp>
      <p:sp>
        <p:nvSpPr>
          <p:cNvPr id="6171" name="TextBox 60"/>
          <p:cNvSpPr txBox="1">
            <a:spLocks noChangeArrowheads="1"/>
          </p:cNvSpPr>
          <p:nvPr/>
        </p:nvSpPr>
        <p:spPr bwMode="auto">
          <a:xfrm>
            <a:off x="2857500" y="2681288"/>
            <a:ext cx="1360488" cy="276225"/>
          </a:xfrm>
          <a:prstGeom prst="rect">
            <a:avLst/>
          </a:prstGeom>
          <a:noFill/>
          <a:ln w="9525">
            <a:noFill/>
            <a:miter lim="800000"/>
            <a:headEnd/>
            <a:tailEnd/>
          </a:ln>
        </p:spPr>
        <p:txBody>
          <a:bodyPr lIns="0" tIns="0" rIns="0" bIns="0">
            <a:spAutoFit/>
          </a:bodyPr>
          <a:lstStyle/>
          <a:p>
            <a:r>
              <a:rPr lang="nl-NL" sz="900" b="1" i="1">
                <a:solidFill>
                  <a:srgbClr val="080808"/>
                </a:solidFill>
              </a:rPr>
              <a:t>Resourcing of Heads of Departments</a:t>
            </a:r>
            <a:endParaRPr lang="en-GB" sz="900" b="1" i="1">
              <a:solidFill>
                <a:srgbClr val="080808"/>
              </a:solidFill>
            </a:endParaRPr>
          </a:p>
        </p:txBody>
      </p:sp>
      <p:sp>
        <p:nvSpPr>
          <p:cNvPr id="62" name="Diamond 48"/>
          <p:cNvSpPr>
            <a:spLocks noChangeArrowheads="1"/>
          </p:cNvSpPr>
          <p:nvPr/>
        </p:nvSpPr>
        <p:spPr bwMode="auto">
          <a:xfrm>
            <a:off x="2519363" y="3859213"/>
            <a:ext cx="273050" cy="273050"/>
          </a:xfrm>
          <a:prstGeom prst="diamond">
            <a:avLst/>
          </a:prstGeom>
          <a:solidFill>
            <a:schemeClr val="tx1">
              <a:lumMod val="10000"/>
              <a:lumOff val="90000"/>
            </a:schemeClr>
          </a:solidFill>
          <a:ln w="9525" algn="ctr">
            <a:solidFill>
              <a:schemeClr val="accent2"/>
            </a:solidFill>
            <a:round/>
            <a:headEnd/>
            <a:tailEnd/>
          </a:ln>
        </p:spPr>
        <p:txBody>
          <a:bodyPr wrap="none" anchor="ctr"/>
          <a:lstStyle/>
          <a:p>
            <a:pPr algn="ctr" eaLnBrk="0" hangingPunct="0">
              <a:lnSpc>
                <a:spcPct val="85000"/>
              </a:lnSpc>
              <a:defRPr/>
            </a:pPr>
            <a:endParaRPr lang="en-GB" sz="2000" b="1">
              <a:solidFill>
                <a:schemeClr val="tx2"/>
              </a:solidFill>
              <a:ea typeface="ＭＳ Ｐゴシック"/>
              <a:cs typeface="Arial" charset="0"/>
            </a:endParaRPr>
          </a:p>
        </p:txBody>
      </p:sp>
      <p:sp>
        <p:nvSpPr>
          <p:cNvPr id="6173" name="TextBox 64"/>
          <p:cNvSpPr txBox="1">
            <a:spLocks noChangeArrowheads="1"/>
          </p:cNvSpPr>
          <p:nvPr/>
        </p:nvSpPr>
        <p:spPr bwMode="auto">
          <a:xfrm>
            <a:off x="6732588" y="5205413"/>
            <a:ext cx="1482725" cy="415925"/>
          </a:xfrm>
          <a:prstGeom prst="rect">
            <a:avLst/>
          </a:prstGeom>
          <a:noFill/>
          <a:ln w="9525">
            <a:noFill/>
            <a:miter lim="800000"/>
            <a:headEnd/>
            <a:tailEnd/>
          </a:ln>
        </p:spPr>
        <p:txBody>
          <a:bodyPr lIns="0" tIns="0" rIns="0" bIns="0">
            <a:spAutoFit/>
          </a:bodyPr>
          <a:lstStyle/>
          <a:p>
            <a:r>
              <a:rPr lang="nl-NL" sz="900" b="1" i="1">
                <a:solidFill>
                  <a:srgbClr val="080808"/>
                </a:solidFill>
              </a:rPr>
              <a:t>Start implementation NGL Learning Principles into all Learning Journeys</a:t>
            </a:r>
            <a:endParaRPr lang="en-GB" sz="900" b="1" i="1">
              <a:solidFill>
                <a:srgbClr val="080808"/>
              </a:solidFill>
            </a:endParaRPr>
          </a:p>
        </p:txBody>
      </p:sp>
      <p:sp>
        <p:nvSpPr>
          <p:cNvPr id="66" name="Diamond 48"/>
          <p:cNvSpPr>
            <a:spLocks noChangeArrowheads="1"/>
          </p:cNvSpPr>
          <p:nvPr/>
        </p:nvSpPr>
        <p:spPr bwMode="auto">
          <a:xfrm>
            <a:off x="6440488" y="5183188"/>
            <a:ext cx="273050" cy="273050"/>
          </a:xfrm>
          <a:prstGeom prst="diamond">
            <a:avLst/>
          </a:prstGeom>
          <a:solidFill>
            <a:schemeClr val="tx1">
              <a:lumMod val="10000"/>
              <a:lumOff val="90000"/>
            </a:schemeClr>
          </a:solidFill>
          <a:ln w="9525" algn="ctr">
            <a:solidFill>
              <a:schemeClr val="accent2"/>
            </a:solidFill>
            <a:round/>
            <a:headEnd/>
            <a:tailEnd/>
          </a:ln>
        </p:spPr>
        <p:txBody>
          <a:bodyPr wrap="none" anchor="ctr"/>
          <a:lstStyle/>
          <a:p>
            <a:pPr algn="ctr" eaLnBrk="0" hangingPunct="0">
              <a:lnSpc>
                <a:spcPct val="85000"/>
              </a:lnSpc>
              <a:defRPr/>
            </a:pPr>
            <a:endParaRPr lang="en-GB" sz="2000" b="1">
              <a:solidFill>
                <a:schemeClr val="tx2"/>
              </a:solidFill>
              <a:ea typeface="ＭＳ Ｐゴシック"/>
              <a:cs typeface="Arial" charset="0"/>
            </a:endParaRPr>
          </a:p>
        </p:txBody>
      </p:sp>
      <p:sp>
        <p:nvSpPr>
          <p:cNvPr id="6175" name="TextBox 66"/>
          <p:cNvSpPr txBox="1">
            <a:spLocks noChangeArrowheads="1"/>
          </p:cNvSpPr>
          <p:nvPr/>
        </p:nvSpPr>
        <p:spPr bwMode="auto">
          <a:xfrm>
            <a:off x="2698750" y="4318000"/>
            <a:ext cx="1665288" cy="414338"/>
          </a:xfrm>
          <a:prstGeom prst="rect">
            <a:avLst/>
          </a:prstGeom>
          <a:noFill/>
          <a:ln w="9525">
            <a:noFill/>
            <a:miter lim="800000"/>
            <a:headEnd/>
            <a:tailEnd/>
          </a:ln>
        </p:spPr>
        <p:txBody>
          <a:bodyPr lIns="0" tIns="0" rIns="0" bIns="0">
            <a:spAutoFit/>
          </a:bodyPr>
          <a:lstStyle/>
          <a:p>
            <a:r>
              <a:rPr lang="nl-NL" sz="900" b="1" i="1">
                <a:solidFill>
                  <a:srgbClr val="080808"/>
                </a:solidFill>
              </a:rPr>
              <a:t>Formulating Unique Selling Points NGL within University and  have executive sign off</a:t>
            </a:r>
            <a:endParaRPr lang="en-GB" sz="900" b="1" i="1">
              <a:solidFill>
                <a:srgbClr val="080808"/>
              </a:solidFill>
            </a:endParaRPr>
          </a:p>
        </p:txBody>
      </p:sp>
      <p:sp>
        <p:nvSpPr>
          <p:cNvPr id="68" name="Diamond 48"/>
          <p:cNvSpPr>
            <a:spLocks noChangeArrowheads="1"/>
          </p:cNvSpPr>
          <p:nvPr/>
        </p:nvSpPr>
        <p:spPr bwMode="auto">
          <a:xfrm>
            <a:off x="2414588" y="4295775"/>
            <a:ext cx="273050" cy="273050"/>
          </a:xfrm>
          <a:prstGeom prst="diamond">
            <a:avLst/>
          </a:prstGeom>
          <a:solidFill>
            <a:schemeClr val="tx1">
              <a:lumMod val="10000"/>
              <a:lumOff val="90000"/>
            </a:schemeClr>
          </a:solidFill>
          <a:ln w="9525" algn="ctr">
            <a:solidFill>
              <a:schemeClr val="accent2"/>
            </a:solidFill>
            <a:round/>
            <a:headEnd/>
            <a:tailEnd/>
          </a:ln>
        </p:spPr>
        <p:txBody>
          <a:bodyPr wrap="none" anchor="ctr"/>
          <a:lstStyle/>
          <a:p>
            <a:pPr algn="ctr" eaLnBrk="0" hangingPunct="0">
              <a:lnSpc>
                <a:spcPct val="85000"/>
              </a:lnSpc>
              <a:defRPr/>
            </a:pPr>
            <a:endParaRPr lang="en-GB" sz="2000" b="1">
              <a:solidFill>
                <a:schemeClr val="tx2"/>
              </a:solidFill>
              <a:ea typeface="ＭＳ Ｐゴシック"/>
              <a:cs typeface="Arial" charset="0"/>
            </a:endParaRPr>
          </a:p>
        </p:txBody>
      </p:sp>
      <p:sp>
        <p:nvSpPr>
          <p:cNvPr id="6177" name="TextBox 68"/>
          <p:cNvSpPr txBox="1">
            <a:spLocks noChangeArrowheads="1"/>
          </p:cNvSpPr>
          <p:nvPr/>
        </p:nvSpPr>
        <p:spPr bwMode="auto">
          <a:xfrm>
            <a:off x="5122863" y="5726113"/>
            <a:ext cx="1403350" cy="276225"/>
          </a:xfrm>
          <a:prstGeom prst="rect">
            <a:avLst/>
          </a:prstGeom>
          <a:noFill/>
          <a:ln w="9525">
            <a:noFill/>
            <a:miter lim="800000"/>
            <a:headEnd/>
            <a:tailEnd/>
          </a:ln>
        </p:spPr>
        <p:txBody>
          <a:bodyPr lIns="0" tIns="0" rIns="0" bIns="0">
            <a:spAutoFit/>
          </a:bodyPr>
          <a:lstStyle/>
          <a:p>
            <a:r>
              <a:rPr lang="nl-NL" sz="900" b="1" i="1">
                <a:solidFill>
                  <a:srgbClr val="080808"/>
                </a:solidFill>
              </a:rPr>
              <a:t>Evaluation pilot NGL and NGL Learning Principles</a:t>
            </a:r>
            <a:endParaRPr lang="en-GB" sz="900" b="1" i="1">
              <a:solidFill>
                <a:srgbClr val="080808"/>
              </a:solidFill>
            </a:endParaRPr>
          </a:p>
        </p:txBody>
      </p:sp>
      <p:sp>
        <p:nvSpPr>
          <p:cNvPr id="6178" name="TextBox 70"/>
          <p:cNvSpPr txBox="1">
            <a:spLocks noChangeArrowheads="1"/>
          </p:cNvSpPr>
          <p:nvPr/>
        </p:nvSpPr>
        <p:spPr bwMode="auto">
          <a:xfrm>
            <a:off x="3182938" y="4875213"/>
            <a:ext cx="1482725" cy="415925"/>
          </a:xfrm>
          <a:prstGeom prst="rect">
            <a:avLst/>
          </a:prstGeom>
          <a:noFill/>
          <a:ln w="9525">
            <a:noFill/>
            <a:miter lim="800000"/>
            <a:headEnd/>
            <a:tailEnd/>
          </a:ln>
        </p:spPr>
        <p:txBody>
          <a:bodyPr lIns="0" tIns="0" rIns="0" bIns="0">
            <a:spAutoFit/>
          </a:bodyPr>
          <a:lstStyle/>
          <a:p>
            <a:r>
              <a:rPr lang="nl-NL" sz="900" b="1" i="1">
                <a:solidFill>
                  <a:srgbClr val="080808"/>
                </a:solidFill>
              </a:rPr>
              <a:t>Translating Unique Selling Points NGL to Learning Principles</a:t>
            </a:r>
            <a:endParaRPr lang="en-GB" sz="900" b="1" i="1">
              <a:solidFill>
                <a:srgbClr val="080808"/>
              </a:solidFill>
            </a:endParaRPr>
          </a:p>
        </p:txBody>
      </p:sp>
      <p:sp>
        <p:nvSpPr>
          <p:cNvPr id="72" name="Diamond 48"/>
          <p:cNvSpPr>
            <a:spLocks noChangeArrowheads="1"/>
          </p:cNvSpPr>
          <p:nvPr/>
        </p:nvSpPr>
        <p:spPr bwMode="auto">
          <a:xfrm>
            <a:off x="2900363" y="4852988"/>
            <a:ext cx="273050" cy="273050"/>
          </a:xfrm>
          <a:prstGeom prst="diamond">
            <a:avLst/>
          </a:prstGeom>
          <a:solidFill>
            <a:schemeClr val="tx1">
              <a:lumMod val="10000"/>
              <a:lumOff val="90000"/>
            </a:schemeClr>
          </a:solidFill>
          <a:ln w="9525" algn="ctr">
            <a:solidFill>
              <a:schemeClr val="accent2"/>
            </a:solidFill>
            <a:round/>
            <a:headEnd/>
            <a:tailEnd/>
          </a:ln>
        </p:spPr>
        <p:txBody>
          <a:bodyPr wrap="none" anchor="ctr"/>
          <a:lstStyle/>
          <a:p>
            <a:pPr algn="ctr" eaLnBrk="0" hangingPunct="0">
              <a:lnSpc>
                <a:spcPct val="85000"/>
              </a:lnSpc>
              <a:defRPr/>
            </a:pPr>
            <a:endParaRPr lang="en-GB" sz="2000" b="1">
              <a:solidFill>
                <a:schemeClr val="tx2"/>
              </a:solidFill>
              <a:ea typeface="ＭＳ Ｐゴシック"/>
              <a:cs typeface="Arial" charset="0"/>
            </a:endParaRPr>
          </a:p>
        </p:txBody>
      </p:sp>
      <p:sp>
        <p:nvSpPr>
          <p:cNvPr id="6180" name="TextBox 72"/>
          <p:cNvSpPr txBox="1">
            <a:spLocks noChangeArrowheads="1"/>
          </p:cNvSpPr>
          <p:nvPr/>
        </p:nvSpPr>
        <p:spPr bwMode="auto">
          <a:xfrm>
            <a:off x="3189288" y="5534025"/>
            <a:ext cx="1174750" cy="415925"/>
          </a:xfrm>
          <a:prstGeom prst="rect">
            <a:avLst/>
          </a:prstGeom>
          <a:noFill/>
          <a:ln w="9525">
            <a:noFill/>
            <a:miter lim="800000"/>
            <a:headEnd/>
            <a:tailEnd/>
          </a:ln>
        </p:spPr>
        <p:txBody>
          <a:bodyPr lIns="0" tIns="0" rIns="0" bIns="0">
            <a:spAutoFit/>
          </a:bodyPr>
          <a:lstStyle/>
          <a:p>
            <a:r>
              <a:rPr lang="nl-NL" sz="900" b="1" i="1">
                <a:solidFill>
                  <a:srgbClr val="080808"/>
                </a:solidFill>
              </a:rPr>
              <a:t>Builidng pilot according to NGL Learning Principles</a:t>
            </a:r>
            <a:endParaRPr lang="en-GB" sz="900" b="1" i="1">
              <a:solidFill>
                <a:srgbClr val="080808"/>
              </a:solidFill>
            </a:endParaRPr>
          </a:p>
        </p:txBody>
      </p:sp>
      <p:sp>
        <p:nvSpPr>
          <p:cNvPr id="74" name="Diamond 48"/>
          <p:cNvSpPr>
            <a:spLocks noChangeArrowheads="1"/>
          </p:cNvSpPr>
          <p:nvPr/>
        </p:nvSpPr>
        <p:spPr bwMode="auto">
          <a:xfrm>
            <a:off x="2906713" y="5511800"/>
            <a:ext cx="273050" cy="273050"/>
          </a:xfrm>
          <a:prstGeom prst="diamond">
            <a:avLst/>
          </a:prstGeom>
          <a:solidFill>
            <a:schemeClr val="tx1">
              <a:lumMod val="10000"/>
              <a:lumOff val="90000"/>
            </a:schemeClr>
          </a:solidFill>
          <a:ln w="9525" algn="ctr">
            <a:solidFill>
              <a:schemeClr val="accent2"/>
            </a:solidFill>
            <a:round/>
            <a:headEnd/>
            <a:tailEnd/>
          </a:ln>
        </p:spPr>
        <p:txBody>
          <a:bodyPr wrap="none" anchor="ctr"/>
          <a:lstStyle/>
          <a:p>
            <a:pPr algn="ctr" eaLnBrk="0" hangingPunct="0">
              <a:lnSpc>
                <a:spcPct val="85000"/>
              </a:lnSpc>
              <a:defRPr/>
            </a:pPr>
            <a:endParaRPr lang="en-GB" sz="2000" b="1">
              <a:solidFill>
                <a:schemeClr val="tx2"/>
              </a:solidFill>
              <a:ea typeface="ＭＳ Ｐゴシック"/>
              <a:cs typeface="Arial" charset="0"/>
            </a:endParaRPr>
          </a:p>
        </p:txBody>
      </p:sp>
      <p:sp>
        <p:nvSpPr>
          <p:cNvPr id="6182" name="TextBox 74"/>
          <p:cNvSpPr txBox="1">
            <a:spLocks noChangeArrowheads="1"/>
          </p:cNvSpPr>
          <p:nvPr/>
        </p:nvSpPr>
        <p:spPr bwMode="auto">
          <a:xfrm>
            <a:off x="4970463" y="5251450"/>
            <a:ext cx="1076325" cy="276225"/>
          </a:xfrm>
          <a:prstGeom prst="rect">
            <a:avLst/>
          </a:prstGeom>
          <a:noFill/>
          <a:ln w="9525">
            <a:noFill/>
            <a:miter lim="800000"/>
            <a:headEnd/>
            <a:tailEnd/>
          </a:ln>
        </p:spPr>
        <p:txBody>
          <a:bodyPr lIns="0" tIns="0" rIns="0" bIns="0">
            <a:spAutoFit/>
          </a:bodyPr>
          <a:lstStyle/>
          <a:p>
            <a:r>
              <a:rPr lang="nl-NL" sz="900" b="1" i="1">
                <a:solidFill>
                  <a:srgbClr val="080808"/>
                </a:solidFill>
              </a:rPr>
              <a:t>Pilot NGL concept </a:t>
            </a:r>
            <a:br>
              <a:rPr lang="nl-NL" sz="900" b="1" i="1">
                <a:solidFill>
                  <a:srgbClr val="080808"/>
                </a:solidFill>
              </a:rPr>
            </a:br>
            <a:r>
              <a:rPr lang="nl-NL" sz="900" b="1" i="1">
                <a:solidFill>
                  <a:srgbClr val="080808"/>
                </a:solidFill>
              </a:rPr>
              <a:t>(GEO course)</a:t>
            </a:r>
            <a:endParaRPr lang="en-GB" sz="900" b="1" i="1">
              <a:solidFill>
                <a:srgbClr val="080808"/>
              </a:solidFill>
            </a:endParaRPr>
          </a:p>
        </p:txBody>
      </p:sp>
      <p:sp>
        <p:nvSpPr>
          <p:cNvPr id="76" name="Diamond 48"/>
          <p:cNvSpPr>
            <a:spLocks noChangeArrowheads="1"/>
          </p:cNvSpPr>
          <p:nvPr/>
        </p:nvSpPr>
        <p:spPr bwMode="auto">
          <a:xfrm>
            <a:off x="4840288" y="5692775"/>
            <a:ext cx="273050" cy="273050"/>
          </a:xfrm>
          <a:prstGeom prst="diamond">
            <a:avLst/>
          </a:prstGeom>
          <a:solidFill>
            <a:schemeClr val="tx1">
              <a:lumMod val="10000"/>
              <a:lumOff val="90000"/>
            </a:schemeClr>
          </a:solidFill>
          <a:ln w="9525" algn="ctr">
            <a:solidFill>
              <a:schemeClr val="accent2"/>
            </a:solidFill>
            <a:round/>
            <a:headEnd/>
            <a:tailEnd/>
          </a:ln>
        </p:spPr>
        <p:txBody>
          <a:bodyPr wrap="none" anchor="ctr"/>
          <a:lstStyle/>
          <a:p>
            <a:pPr algn="ctr" eaLnBrk="0" hangingPunct="0">
              <a:lnSpc>
                <a:spcPct val="85000"/>
              </a:lnSpc>
              <a:defRPr/>
            </a:pPr>
            <a:endParaRPr lang="en-GB" sz="2000" b="1">
              <a:solidFill>
                <a:schemeClr val="tx2"/>
              </a:solidFill>
              <a:ea typeface="ＭＳ Ｐゴシック"/>
              <a:cs typeface="Arial" charset="0"/>
            </a:endParaRPr>
          </a:p>
        </p:txBody>
      </p:sp>
      <p:sp>
        <p:nvSpPr>
          <p:cNvPr id="77" name="Diamond 48"/>
          <p:cNvSpPr>
            <a:spLocks noChangeArrowheads="1"/>
          </p:cNvSpPr>
          <p:nvPr/>
        </p:nvSpPr>
        <p:spPr bwMode="auto">
          <a:xfrm>
            <a:off x="4676775" y="5229225"/>
            <a:ext cx="273050" cy="273050"/>
          </a:xfrm>
          <a:prstGeom prst="diamond">
            <a:avLst/>
          </a:prstGeom>
          <a:solidFill>
            <a:schemeClr val="tx1">
              <a:lumMod val="10000"/>
              <a:lumOff val="90000"/>
            </a:schemeClr>
          </a:solidFill>
          <a:ln w="9525" algn="ctr">
            <a:solidFill>
              <a:schemeClr val="accent2"/>
            </a:solidFill>
            <a:round/>
            <a:headEnd/>
            <a:tailEnd/>
          </a:ln>
        </p:spPr>
        <p:txBody>
          <a:bodyPr wrap="none" anchor="ctr"/>
          <a:lstStyle/>
          <a:p>
            <a:pPr algn="ctr" eaLnBrk="0" hangingPunct="0">
              <a:lnSpc>
                <a:spcPct val="85000"/>
              </a:lnSpc>
              <a:defRPr/>
            </a:pPr>
            <a:endParaRPr lang="en-GB" sz="2000" b="1">
              <a:solidFill>
                <a:schemeClr val="tx2"/>
              </a:solidFill>
              <a:ea typeface="ＭＳ Ｐゴシック"/>
              <a:cs typeface="Arial" charset="0"/>
            </a:endParaRPr>
          </a:p>
        </p:txBody>
      </p:sp>
      <p:sp>
        <p:nvSpPr>
          <p:cNvPr id="6185" name="TextBox 47"/>
          <p:cNvSpPr txBox="1">
            <a:spLocks noChangeArrowheads="1"/>
          </p:cNvSpPr>
          <p:nvPr/>
        </p:nvSpPr>
        <p:spPr bwMode="auto">
          <a:xfrm>
            <a:off x="4170363" y="3895725"/>
            <a:ext cx="952500" cy="277813"/>
          </a:xfrm>
          <a:prstGeom prst="rect">
            <a:avLst/>
          </a:prstGeom>
          <a:noFill/>
          <a:ln w="9525">
            <a:noFill/>
            <a:miter lim="800000"/>
            <a:headEnd/>
            <a:tailEnd/>
          </a:ln>
        </p:spPr>
        <p:txBody>
          <a:bodyPr lIns="0" tIns="0" rIns="0" bIns="0">
            <a:spAutoFit/>
          </a:bodyPr>
          <a:lstStyle/>
          <a:p>
            <a:r>
              <a:rPr lang="nl-NL" sz="900" b="1" i="1">
                <a:solidFill>
                  <a:srgbClr val="080808"/>
                </a:solidFill>
              </a:rPr>
              <a:t>Set the Budget instructions</a:t>
            </a:r>
            <a:endParaRPr lang="en-GB" sz="900" b="1" i="1">
              <a:solidFill>
                <a:srgbClr val="080808"/>
              </a:solidFill>
            </a:endParaRPr>
          </a:p>
        </p:txBody>
      </p:sp>
      <p:sp>
        <p:nvSpPr>
          <p:cNvPr id="43" name="Diamond 48"/>
          <p:cNvSpPr>
            <a:spLocks noChangeArrowheads="1"/>
          </p:cNvSpPr>
          <p:nvPr/>
        </p:nvSpPr>
        <p:spPr bwMode="auto">
          <a:xfrm>
            <a:off x="3887788" y="3873500"/>
            <a:ext cx="273050" cy="273050"/>
          </a:xfrm>
          <a:prstGeom prst="diamond">
            <a:avLst/>
          </a:prstGeom>
          <a:solidFill>
            <a:schemeClr val="tx1">
              <a:lumMod val="10000"/>
              <a:lumOff val="90000"/>
            </a:schemeClr>
          </a:solidFill>
          <a:ln w="9525" algn="ctr">
            <a:solidFill>
              <a:schemeClr val="accent2"/>
            </a:solidFill>
            <a:round/>
            <a:headEnd/>
            <a:tailEnd/>
          </a:ln>
        </p:spPr>
        <p:txBody>
          <a:bodyPr wrap="none" anchor="ctr"/>
          <a:lstStyle/>
          <a:p>
            <a:pPr algn="ctr" eaLnBrk="0" hangingPunct="0">
              <a:lnSpc>
                <a:spcPct val="85000"/>
              </a:lnSpc>
              <a:defRPr/>
            </a:pPr>
            <a:endParaRPr lang="en-GB" sz="2000" b="1">
              <a:solidFill>
                <a:schemeClr val="tx2"/>
              </a:solidFill>
              <a:ea typeface="ＭＳ Ｐゴシック"/>
              <a:cs typeface="Arial" charset="0"/>
            </a:endParaRPr>
          </a:p>
        </p:txBody>
      </p:sp>
      <p:sp>
        <p:nvSpPr>
          <p:cNvPr id="44" name="Diamond 48"/>
          <p:cNvSpPr>
            <a:spLocks noChangeArrowheads="1"/>
          </p:cNvSpPr>
          <p:nvPr/>
        </p:nvSpPr>
        <p:spPr bwMode="auto">
          <a:xfrm>
            <a:off x="3300413" y="3359150"/>
            <a:ext cx="273050" cy="273050"/>
          </a:xfrm>
          <a:prstGeom prst="diamond">
            <a:avLst/>
          </a:prstGeom>
          <a:solidFill>
            <a:schemeClr val="tx1">
              <a:lumMod val="10000"/>
              <a:lumOff val="90000"/>
            </a:schemeClr>
          </a:solidFill>
          <a:ln w="9525" algn="ctr">
            <a:solidFill>
              <a:schemeClr val="accent1"/>
            </a:solidFill>
            <a:round/>
            <a:headEnd/>
            <a:tailEnd/>
          </a:ln>
        </p:spPr>
        <p:txBody>
          <a:bodyPr wrap="none" anchor="ctr"/>
          <a:lstStyle/>
          <a:p>
            <a:pPr algn="ctr" eaLnBrk="0" hangingPunct="0">
              <a:lnSpc>
                <a:spcPct val="85000"/>
              </a:lnSpc>
              <a:defRPr/>
            </a:pPr>
            <a:endParaRPr lang="en-GB" sz="2000" b="1">
              <a:solidFill>
                <a:schemeClr val="tx2"/>
              </a:solidFill>
              <a:ea typeface="ＭＳ Ｐゴシック"/>
              <a:cs typeface="Arial" charset="0"/>
            </a:endParaRPr>
          </a:p>
        </p:txBody>
      </p:sp>
      <p:sp>
        <p:nvSpPr>
          <p:cNvPr id="6188" name="TextBox 43"/>
          <p:cNvSpPr txBox="1">
            <a:spLocks noChangeArrowheads="1"/>
          </p:cNvSpPr>
          <p:nvPr/>
        </p:nvSpPr>
        <p:spPr bwMode="auto">
          <a:xfrm>
            <a:off x="3605213" y="3402013"/>
            <a:ext cx="1365250" cy="415925"/>
          </a:xfrm>
          <a:prstGeom prst="rect">
            <a:avLst/>
          </a:prstGeom>
          <a:noFill/>
          <a:ln w="9525">
            <a:noFill/>
            <a:miter lim="800000"/>
            <a:headEnd/>
            <a:tailEnd/>
          </a:ln>
        </p:spPr>
        <p:txBody>
          <a:bodyPr lIns="0" tIns="0" rIns="0" bIns="0">
            <a:spAutoFit/>
          </a:bodyPr>
          <a:lstStyle/>
          <a:p>
            <a:r>
              <a:rPr lang="nl-NL" sz="900" b="1" i="1">
                <a:solidFill>
                  <a:srgbClr val="080808"/>
                </a:solidFill>
              </a:rPr>
              <a:t>Adjusting and formalise Governance structure according to Rencontre </a:t>
            </a:r>
            <a:endParaRPr lang="en-GB" sz="900" b="1" i="1">
              <a:solidFill>
                <a:srgbClr val="080808"/>
              </a:solidFill>
            </a:endParaRPr>
          </a:p>
        </p:txBody>
      </p:sp>
      <p:sp>
        <p:nvSpPr>
          <p:cNvPr id="46" name="Diamond 48"/>
          <p:cNvSpPr>
            <a:spLocks noChangeArrowheads="1"/>
          </p:cNvSpPr>
          <p:nvPr/>
        </p:nvSpPr>
        <p:spPr bwMode="auto">
          <a:xfrm>
            <a:off x="4970463" y="3086100"/>
            <a:ext cx="273050" cy="273050"/>
          </a:xfrm>
          <a:prstGeom prst="diamond">
            <a:avLst/>
          </a:prstGeom>
          <a:solidFill>
            <a:schemeClr val="tx1">
              <a:lumMod val="10000"/>
              <a:lumOff val="90000"/>
            </a:schemeClr>
          </a:solidFill>
          <a:ln w="9525" algn="ctr">
            <a:solidFill>
              <a:schemeClr val="accent1"/>
            </a:solidFill>
            <a:round/>
            <a:headEnd/>
            <a:tailEnd/>
          </a:ln>
        </p:spPr>
        <p:txBody>
          <a:bodyPr wrap="none" anchor="ctr"/>
          <a:lstStyle/>
          <a:p>
            <a:pPr algn="ctr" eaLnBrk="0" hangingPunct="0">
              <a:lnSpc>
                <a:spcPct val="85000"/>
              </a:lnSpc>
              <a:defRPr/>
            </a:pPr>
            <a:endParaRPr lang="en-GB" sz="2000" b="1">
              <a:solidFill>
                <a:schemeClr val="tx2"/>
              </a:solidFill>
              <a:ea typeface="ＭＳ Ｐゴシック"/>
              <a:cs typeface="Arial" charset="0"/>
            </a:endParaRPr>
          </a:p>
        </p:txBody>
      </p:sp>
      <p:sp>
        <p:nvSpPr>
          <p:cNvPr id="6190" name="TextBox 43"/>
          <p:cNvSpPr txBox="1">
            <a:spLocks noChangeArrowheads="1"/>
          </p:cNvSpPr>
          <p:nvPr/>
        </p:nvSpPr>
        <p:spPr bwMode="auto">
          <a:xfrm>
            <a:off x="5275263" y="3128963"/>
            <a:ext cx="1733550" cy="277812"/>
          </a:xfrm>
          <a:prstGeom prst="rect">
            <a:avLst/>
          </a:prstGeom>
          <a:noFill/>
          <a:ln w="9525">
            <a:noFill/>
            <a:miter lim="800000"/>
            <a:headEnd/>
            <a:tailEnd/>
          </a:ln>
        </p:spPr>
        <p:txBody>
          <a:bodyPr lIns="0" tIns="0" rIns="0" bIns="0">
            <a:spAutoFit/>
          </a:bodyPr>
          <a:lstStyle/>
          <a:p>
            <a:r>
              <a:rPr lang="nl-NL" sz="900" b="1" i="1">
                <a:solidFill>
                  <a:srgbClr val="080808"/>
                </a:solidFill>
              </a:rPr>
              <a:t>Defining moment of handover between departments</a:t>
            </a:r>
            <a:endParaRPr lang="en-GB" sz="900" b="1" i="1">
              <a:solidFill>
                <a:srgbClr val="080808"/>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nvGraphicFramePr>
        <p:xfrm>
          <a:off x="411595" y="1101721"/>
          <a:ext cx="9113404" cy="5078181"/>
        </p:xfrm>
        <a:graphic>
          <a:graphicData uri="http://schemas.openxmlformats.org/drawingml/2006/table">
            <a:tbl>
              <a:tblPr firstRow="1" bandRow="1">
                <a:tableStyleId>{F5AB1C69-6EDB-4FF4-983F-18BD219EF322}</a:tableStyleId>
              </a:tblPr>
              <a:tblGrid>
                <a:gridCol w="768315"/>
                <a:gridCol w="702046"/>
                <a:gridCol w="702046"/>
                <a:gridCol w="717307"/>
                <a:gridCol w="2837579"/>
                <a:gridCol w="2440033"/>
                <a:gridCol w="946078"/>
              </a:tblGrid>
              <a:tr h="466258">
                <a:tc rowSpan="2">
                  <a:txBody>
                    <a:bodyPr/>
                    <a:lstStyle/>
                    <a:p>
                      <a:pPr algn="ctr"/>
                      <a:endParaRPr lang="en-GB" sz="14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gridSpan="5">
                  <a:txBody>
                    <a:bodyPr/>
                    <a:lstStyle/>
                    <a:p>
                      <a:pPr algn="ctr"/>
                      <a:r>
                        <a:rPr lang="en-GB" sz="1400" dirty="0" smtClean="0">
                          <a:solidFill>
                            <a:schemeClr val="bg1"/>
                          </a:solidFill>
                        </a:rPr>
                        <a:t>2010</a:t>
                      </a:r>
                      <a:endParaRPr lang="en-GB" sz="14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pPr algn="ctr"/>
                      <a:endParaRPr lang="en-GB" sz="14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pPr algn="ctr"/>
                      <a:endParaRPr lang="en-GB" sz="14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pPr algn="ctr"/>
                      <a:endParaRPr lang="en-GB" sz="14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pPr algn="ctr"/>
                      <a:endParaRPr lang="en-GB" sz="14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GB" sz="1400" dirty="0" smtClean="0">
                          <a:solidFill>
                            <a:schemeClr val="bg1"/>
                          </a:solidFill>
                        </a:rPr>
                        <a:t>2011</a:t>
                      </a:r>
                      <a:endParaRPr lang="en-GB" sz="14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r>
              <a:tr h="466258">
                <a:tc vMerge="1">
                  <a:txBody>
                    <a:bodyPr/>
                    <a:lstStyle/>
                    <a:p>
                      <a:pPr algn="ctr"/>
                      <a:endParaRPr lang="en-GB" sz="14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endParaRPr lang="en-GB" sz="1400"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GB" sz="1400" b="1" dirty="0" smtClean="0">
                          <a:solidFill>
                            <a:schemeClr val="bg1"/>
                          </a:solidFill>
                        </a:rPr>
                        <a:t>Q1</a:t>
                      </a:r>
                      <a:endParaRPr lang="en-GB" sz="1400"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GB" sz="1400" b="1" dirty="0" smtClean="0">
                          <a:solidFill>
                            <a:schemeClr val="bg1"/>
                          </a:solidFill>
                        </a:rPr>
                        <a:t>Q2</a:t>
                      </a:r>
                      <a:endParaRPr lang="en-GB" sz="1400"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GB" sz="1400" b="1" dirty="0" smtClean="0">
                          <a:solidFill>
                            <a:schemeClr val="bg1"/>
                          </a:solidFill>
                        </a:rPr>
                        <a:t>Q3</a:t>
                      </a:r>
                      <a:endParaRPr lang="en-GB" sz="1400"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GB" sz="1400" b="1" dirty="0" smtClean="0">
                          <a:solidFill>
                            <a:schemeClr val="bg1"/>
                          </a:solidFill>
                        </a:rPr>
                        <a:t>Q4</a:t>
                      </a:r>
                      <a:endParaRPr lang="en-GB" sz="1400"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endParaRPr lang="en-GB" sz="1400"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r>
              <a:tr h="1099381">
                <a:tc rowSpan="4">
                  <a:txBody>
                    <a:bodyPr/>
                    <a:lstStyle/>
                    <a:p>
                      <a:pPr algn="ctr"/>
                      <a:r>
                        <a:rPr lang="nl-NL" sz="1600" b="1" smtClean="0">
                          <a:solidFill>
                            <a:schemeClr val="bg1"/>
                          </a:solidFill>
                        </a:rPr>
                        <a:t>Existing Projects</a:t>
                      </a:r>
                      <a:endParaRPr lang="en-GB" sz="1600" b="1" dirty="0">
                        <a:solidFill>
                          <a:schemeClr val="bg1"/>
                        </a:solidFill>
                      </a:endParaRPr>
                    </a:p>
                  </a:txBody>
                  <a:tcPr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50000"/>
                        <a:lumOff val="50000"/>
                      </a:schemeClr>
                    </a:solidFill>
                  </a:tcPr>
                </a:tc>
                <a:tc>
                  <a:txBody>
                    <a:bodyPr/>
                    <a:lstStyle/>
                    <a:p>
                      <a:pPr algn="ctr"/>
                      <a:endParaRPr lang="en-GB" sz="1200" b="1" dirty="0">
                        <a:solidFill>
                          <a:schemeClr val="bg2"/>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endParaRPr lang="en-GB"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GB"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GB"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GB"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GB"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997322">
                <a:tc vMerge="1">
                  <a:txBody>
                    <a:bodyPr/>
                    <a:lstStyle/>
                    <a:p>
                      <a:endParaRPr lang="en-GB"/>
                    </a:p>
                  </a:txBody>
                  <a:tcPr/>
                </a:tc>
                <a:tc>
                  <a:txBody>
                    <a:bodyPr/>
                    <a:lstStyle/>
                    <a:p>
                      <a:pPr algn="ctr"/>
                      <a:endParaRPr lang="en-GB"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endParaRPr lang="en-GB"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GB"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GB"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GB"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endParaRPr lang="en-GB" sz="1800" kern="1200" dirty="0">
                        <a:solidFill>
                          <a:schemeClr val="bg2"/>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067784">
                <a:tc vMerge="1">
                  <a:txBody>
                    <a:bodyPr/>
                    <a:lstStyle/>
                    <a:p>
                      <a:pPr algn="ctr"/>
                      <a:endParaRPr lang="en-GB" sz="1600" b="1" dirty="0">
                        <a:solidFill>
                          <a:schemeClr val="bg1"/>
                        </a:solidFill>
                      </a:endParaRPr>
                    </a:p>
                  </a:txBody>
                  <a:tcPr vert="vert2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pPr algn="ctr"/>
                      <a:endParaRPr lang="en-GB"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endParaRPr lang="en-GB"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GB"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GB"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GB"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GB" sz="1800" kern="1200" smtClean="0">
                        <a:solidFill>
                          <a:schemeClr val="bg2"/>
                        </a:solidFill>
                        <a:latin typeface="+mn-lt"/>
                        <a:ea typeface="+mn-ea"/>
                        <a:cs typeface="+mn-cs"/>
                      </a:endParaRPr>
                    </a:p>
                    <a:p>
                      <a:pPr marL="0" algn="ctr" defTabSz="914400" rtl="0" eaLnBrk="1" latinLnBrk="0" hangingPunct="1"/>
                      <a:endParaRPr lang="en-GB" sz="1800" kern="1200" dirty="0">
                        <a:solidFill>
                          <a:schemeClr val="bg2"/>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981178">
                <a:tc vMerge="1">
                  <a:txBody>
                    <a:bodyPr/>
                    <a:lstStyle/>
                    <a:p>
                      <a:pPr algn="ctr"/>
                      <a:endParaRPr lang="en-GB" sz="1600" b="1" dirty="0">
                        <a:solidFill>
                          <a:schemeClr val="bg1"/>
                        </a:solidFill>
                      </a:endParaRPr>
                    </a:p>
                  </a:txBody>
                  <a:tcPr vert="vert2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50000"/>
                        <a:lumOff val="50000"/>
                      </a:schemeClr>
                    </a:solidFill>
                  </a:tcPr>
                </a:tc>
                <a:tc>
                  <a:txBody>
                    <a:bodyPr/>
                    <a:lstStyle/>
                    <a:p>
                      <a:pPr algn="ctr"/>
                      <a:endParaRPr lang="en-GB"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endParaRPr lang="en-GB"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GB"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GB"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GB"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GB"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60" name="Rectangle 59"/>
          <p:cNvSpPr/>
          <p:nvPr/>
        </p:nvSpPr>
        <p:spPr bwMode="auto">
          <a:xfrm>
            <a:off x="1890713" y="2036763"/>
            <a:ext cx="3367087" cy="4149725"/>
          </a:xfrm>
          <a:prstGeom prst="rect">
            <a:avLst/>
          </a:prstGeom>
          <a:solidFill>
            <a:schemeClr val="bg2">
              <a:lumMod val="50000"/>
              <a:alpha val="51000"/>
            </a:schemeClr>
          </a:solidFill>
          <a:ln w="12700" cap="flat" cmpd="sng" algn="ctr">
            <a:noFill/>
            <a:prstDash val="solid"/>
            <a:round/>
            <a:headEnd type="none" w="med" len="med"/>
            <a:tailEnd type="none" w="med" len="med"/>
          </a:ln>
          <a:effectLst/>
        </p:spPr>
        <p:txBody>
          <a:bodyPr wrap="none" anchor="ctr"/>
          <a:lstStyle/>
          <a:p>
            <a:pPr algn="ctr" eaLnBrk="0" hangingPunct="0">
              <a:lnSpc>
                <a:spcPct val="85000"/>
              </a:lnSpc>
              <a:defRPr/>
            </a:pPr>
            <a:endParaRPr lang="en-GB" sz="2000" b="1">
              <a:solidFill>
                <a:schemeClr val="bg1"/>
              </a:solidFill>
              <a:ea typeface="ＭＳ Ｐゴシック"/>
              <a:cs typeface="Arial" charset="0"/>
            </a:endParaRPr>
          </a:p>
        </p:txBody>
      </p:sp>
      <p:sp>
        <p:nvSpPr>
          <p:cNvPr id="7172" name="Title 1"/>
          <p:cNvSpPr>
            <a:spLocks noGrp="1"/>
          </p:cNvSpPr>
          <p:nvPr>
            <p:ph type="title" idx="4294967295"/>
          </p:nvPr>
        </p:nvSpPr>
        <p:spPr/>
        <p:txBody>
          <a:bodyPr/>
          <a:lstStyle/>
          <a:p>
            <a:r>
              <a:rPr lang="en-GB" sz="2800" smtClean="0"/>
              <a:t>Transformation Project Timeline – Stream level (2 of 2)</a:t>
            </a:r>
            <a:endParaRPr lang="en-GB" smtClean="0"/>
          </a:p>
        </p:txBody>
      </p:sp>
      <p:sp>
        <p:nvSpPr>
          <p:cNvPr id="7173" name="Footer Placeholder 3"/>
          <p:cNvSpPr txBox="1">
            <a:spLocks noGrp="1"/>
          </p:cNvSpPr>
          <p:nvPr/>
        </p:nvSpPr>
        <p:spPr bwMode="auto">
          <a:xfrm>
            <a:off x="5170488" y="6357938"/>
            <a:ext cx="2601912" cy="457200"/>
          </a:xfrm>
          <a:prstGeom prst="rect">
            <a:avLst/>
          </a:prstGeom>
          <a:noFill/>
          <a:ln w="9525">
            <a:noFill/>
            <a:miter lim="800000"/>
            <a:headEnd/>
            <a:tailEnd/>
          </a:ln>
        </p:spPr>
        <p:txBody>
          <a:bodyPr anchor="ctr"/>
          <a:lstStyle/>
          <a:p>
            <a:pPr eaLnBrk="0" hangingPunct="0"/>
            <a:r>
              <a:rPr lang="en-US"/>
              <a:t>Capgemini University 2012</a:t>
            </a:r>
          </a:p>
        </p:txBody>
      </p:sp>
      <p:sp>
        <p:nvSpPr>
          <p:cNvPr id="7174" name="Slide Number Placeholder 4"/>
          <p:cNvSpPr txBox="1">
            <a:spLocks noGrp="1"/>
          </p:cNvSpPr>
          <p:nvPr/>
        </p:nvSpPr>
        <p:spPr bwMode="auto">
          <a:xfrm>
            <a:off x="9232900" y="6369050"/>
            <a:ext cx="596900" cy="457200"/>
          </a:xfrm>
          <a:prstGeom prst="rect">
            <a:avLst/>
          </a:prstGeom>
          <a:noFill/>
          <a:ln w="9525">
            <a:noFill/>
            <a:miter lim="800000"/>
            <a:headEnd/>
            <a:tailEnd/>
          </a:ln>
        </p:spPr>
        <p:txBody>
          <a:bodyPr anchor="ctr"/>
          <a:lstStyle/>
          <a:p>
            <a:pPr algn="ctr" eaLnBrk="0" hangingPunct="0"/>
            <a:fld id="{FFEC4580-0C7E-41F2-8390-27A5F60A36A4}" type="slidenum">
              <a:rPr lang="en-US" sz="1800" b="1">
                <a:solidFill>
                  <a:srgbClr val="004E5D"/>
                </a:solidFill>
              </a:rPr>
              <a:pPr algn="ctr" eaLnBrk="0" hangingPunct="0"/>
              <a:t>3</a:t>
            </a:fld>
            <a:endParaRPr lang="en-US" sz="1800" b="1">
              <a:solidFill>
                <a:srgbClr val="004E5D"/>
              </a:solidFill>
            </a:endParaRPr>
          </a:p>
        </p:txBody>
      </p:sp>
      <p:sp>
        <p:nvSpPr>
          <p:cNvPr id="7175" name="Rectangle 59"/>
          <p:cNvSpPr>
            <a:spLocks noChangeArrowheads="1"/>
          </p:cNvSpPr>
          <p:nvPr/>
        </p:nvSpPr>
        <p:spPr bwMode="auto">
          <a:xfrm>
            <a:off x="1884363" y="2046288"/>
            <a:ext cx="1639887" cy="117475"/>
          </a:xfrm>
          <a:prstGeom prst="rect">
            <a:avLst/>
          </a:prstGeom>
          <a:noFill/>
          <a:ln w="9525">
            <a:noFill/>
            <a:miter lim="800000"/>
            <a:headEnd/>
            <a:tailEnd/>
          </a:ln>
        </p:spPr>
        <p:txBody>
          <a:bodyPr lIns="0" tIns="0" rIns="0" bIns="0">
            <a:spAutoFit/>
          </a:bodyPr>
          <a:lstStyle/>
          <a:p>
            <a:pPr eaLnBrk="0" hangingPunct="0">
              <a:lnSpc>
                <a:spcPct val="85000"/>
              </a:lnSpc>
            </a:pPr>
            <a:endParaRPr lang="en-GB" sz="900" b="1" i="1">
              <a:solidFill>
                <a:srgbClr val="080808"/>
              </a:solidFill>
            </a:endParaRPr>
          </a:p>
        </p:txBody>
      </p:sp>
      <p:sp>
        <p:nvSpPr>
          <p:cNvPr id="7176" name="Text Box 11"/>
          <p:cNvSpPr txBox="1">
            <a:spLocks noChangeArrowheads="1"/>
          </p:cNvSpPr>
          <p:nvPr/>
        </p:nvSpPr>
        <p:spPr bwMode="auto">
          <a:xfrm rot="-5400000">
            <a:off x="973137" y="2381251"/>
            <a:ext cx="1127125" cy="457200"/>
          </a:xfrm>
          <a:prstGeom prst="rect">
            <a:avLst/>
          </a:prstGeom>
          <a:noFill/>
          <a:ln w="9525">
            <a:noFill/>
            <a:miter lim="800000"/>
            <a:headEnd/>
            <a:tailEnd/>
          </a:ln>
        </p:spPr>
        <p:txBody>
          <a:bodyPr lIns="36000" rIns="0">
            <a:spAutoFit/>
          </a:bodyPr>
          <a:lstStyle/>
          <a:p>
            <a:pPr algn="ctr">
              <a:spcBef>
                <a:spcPct val="50000"/>
              </a:spcBef>
            </a:pPr>
            <a:r>
              <a:rPr lang="en-US" sz="1200" b="1"/>
              <a:t>Account Management</a:t>
            </a:r>
          </a:p>
        </p:txBody>
      </p:sp>
      <p:sp>
        <p:nvSpPr>
          <p:cNvPr id="7177" name="Text Box 11"/>
          <p:cNvSpPr txBox="1">
            <a:spLocks noChangeArrowheads="1"/>
          </p:cNvSpPr>
          <p:nvPr/>
        </p:nvSpPr>
        <p:spPr bwMode="auto">
          <a:xfrm rot="-5400000">
            <a:off x="974725" y="3568700"/>
            <a:ext cx="1127125" cy="276225"/>
          </a:xfrm>
          <a:prstGeom prst="rect">
            <a:avLst/>
          </a:prstGeom>
          <a:noFill/>
          <a:ln w="9525">
            <a:noFill/>
            <a:miter lim="800000"/>
            <a:headEnd/>
            <a:tailEnd/>
          </a:ln>
        </p:spPr>
        <p:txBody>
          <a:bodyPr lIns="36000" rIns="0">
            <a:spAutoFit/>
          </a:bodyPr>
          <a:lstStyle/>
          <a:p>
            <a:pPr algn="ctr">
              <a:spcBef>
                <a:spcPct val="50000"/>
              </a:spcBef>
            </a:pPr>
            <a:r>
              <a:rPr lang="en-US" sz="1200" b="1"/>
              <a:t>Curriculum</a:t>
            </a:r>
          </a:p>
        </p:txBody>
      </p:sp>
      <p:sp>
        <p:nvSpPr>
          <p:cNvPr id="7178" name="Text Box 11"/>
          <p:cNvSpPr txBox="1">
            <a:spLocks noChangeArrowheads="1"/>
          </p:cNvSpPr>
          <p:nvPr/>
        </p:nvSpPr>
        <p:spPr bwMode="auto">
          <a:xfrm rot="-5400000">
            <a:off x="973931" y="4579144"/>
            <a:ext cx="1128713" cy="276225"/>
          </a:xfrm>
          <a:prstGeom prst="rect">
            <a:avLst/>
          </a:prstGeom>
          <a:noFill/>
          <a:ln w="9525">
            <a:noFill/>
            <a:miter lim="800000"/>
            <a:headEnd/>
            <a:tailEnd/>
          </a:ln>
        </p:spPr>
        <p:txBody>
          <a:bodyPr lIns="36000" rIns="0">
            <a:spAutoFit/>
          </a:bodyPr>
          <a:lstStyle/>
          <a:p>
            <a:pPr algn="ctr">
              <a:spcBef>
                <a:spcPct val="50000"/>
              </a:spcBef>
            </a:pPr>
            <a:r>
              <a:rPr lang="en-US" sz="1200" b="1"/>
              <a:t>Operations</a:t>
            </a:r>
          </a:p>
        </p:txBody>
      </p:sp>
      <p:sp>
        <p:nvSpPr>
          <p:cNvPr id="7179" name="Text Box 11"/>
          <p:cNvSpPr txBox="1">
            <a:spLocks noChangeArrowheads="1"/>
          </p:cNvSpPr>
          <p:nvPr/>
        </p:nvSpPr>
        <p:spPr bwMode="auto">
          <a:xfrm rot="-5400000">
            <a:off x="974725" y="5603875"/>
            <a:ext cx="1127125" cy="276225"/>
          </a:xfrm>
          <a:prstGeom prst="rect">
            <a:avLst/>
          </a:prstGeom>
          <a:noFill/>
          <a:ln w="9525">
            <a:noFill/>
            <a:miter lim="800000"/>
            <a:headEnd/>
            <a:tailEnd/>
          </a:ln>
        </p:spPr>
        <p:txBody>
          <a:bodyPr lIns="36000" rIns="0">
            <a:spAutoFit/>
          </a:bodyPr>
          <a:lstStyle/>
          <a:p>
            <a:pPr algn="ctr">
              <a:spcBef>
                <a:spcPct val="50000"/>
              </a:spcBef>
            </a:pPr>
            <a:r>
              <a:rPr lang="en-US" sz="1200" b="1"/>
              <a:t>Enabling</a:t>
            </a:r>
          </a:p>
        </p:txBody>
      </p:sp>
      <p:sp>
        <p:nvSpPr>
          <p:cNvPr id="51" name="Diamond 48"/>
          <p:cNvSpPr>
            <a:spLocks noChangeArrowheads="1"/>
          </p:cNvSpPr>
          <p:nvPr/>
        </p:nvSpPr>
        <p:spPr bwMode="auto">
          <a:xfrm>
            <a:off x="2814638" y="2149475"/>
            <a:ext cx="273050" cy="273050"/>
          </a:xfrm>
          <a:prstGeom prst="diamond">
            <a:avLst/>
          </a:prstGeom>
          <a:solidFill>
            <a:schemeClr val="tx1">
              <a:lumMod val="10000"/>
              <a:lumOff val="90000"/>
            </a:schemeClr>
          </a:solidFill>
          <a:ln w="9525" algn="ctr">
            <a:solidFill>
              <a:schemeClr val="accent2"/>
            </a:solidFill>
            <a:round/>
            <a:headEnd/>
            <a:tailEnd/>
          </a:ln>
        </p:spPr>
        <p:txBody>
          <a:bodyPr wrap="none" anchor="ctr"/>
          <a:lstStyle/>
          <a:p>
            <a:pPr algn="ctr" eaLnBrk="0" hangingPunct="0">
              <a:lnSpc>
                <a:spcPct val="85000"/>
              </a:lnSpc>
              <a:defRPr/>
            </a:pPr>
            <a:endParaRPr lang="en-GB" sz="2000" b="1">
              <a:solidFill>
                <a:schemeClr val="tx2"/>
              </a:solidFill>
              <a:ea typeface="ＭＳ Ｐゴシック"/>
              <a:cs typeface="Arial" charset="0"/>
            </a:endParaRPr>
          </a:p>
        </p:txBody>
      </p:sp>
      <p:sp>
        <p:nvSpPr>
          <p:cNvPr id="7181" name="TextBox 60"/>
          <p:cNvSpPr txBox="1">
            <a:spLocks noChangeArrowheads="1"/>
          </p:cNvSpPr>
          <p:nvPr/>
        </p:nvSpPr>
        <p:spPr bwMode="auto">
          <a:xfrm>
            <a:off x="3148013" y="2157413"/>
            <a:ext cx="1358900" cy="273050"/>
          </a:xfrm>
          <a:prstGeom prst="rect">
            <a:avLst/>
          </a:prstGeom>
          <a:noFill/>
          <a:ln w="9525">
            <a:noFill/>
            <a:miter lim="800000"/>
            <a:headEnd/>
            <a:tailEnd/>
          </a:ln>
        </p:spPr>
        <p:txBody>
          <a:bodyPr lIns="0" tIns="0" rIns="0" bIns="0">
            <a:spAutoFit/>
          </a:bodyPr>
          <a:lstStyle/>
          <a:p>
            <a:r>
              <a:rPr lang="nl-NL" sz="900" b="1" i="1">
                <a:solidFill>
                  <a:srgbClr val="080808"/>
                </a:solidFill>
              </a:rPr>
              <a:t>1</a:t>
            </a:r>
            <a:r>
              <a:rPr lang="nl-NL" sz="900" b="1" i="1" baseline="30000">
                <a:solidFill>
                  <a:srgbClr val="080808"/>
                </a:solidFill>
              </a:rPr>
              <a:t>st</a:t>
            </a:r>
            <a:r>
              <a:rPr lang="nl-NL" sz="900" b="1" i="1">
                <a:solidFill>
                  <a:srgbClr val="080808"/>
                </a:solidFill>
              </a:rPr>
              <a:t> wkshp enabling L&amp;D directors</a:t>
            </a:r>
            <a:endParaRPr lang="en-GB" sz="900" b="1" i="1">
              <a:solidFill>
                <a:srgbClr val="080808"/>
              </a:solidFill>
            </a:endParaRPr>
          </a:p>
        </p:txBody>
      </p:sp>
      <p:sp>
        <p:nvSpPr>
          <p:cNvPr id="7182" name="Diamond 48"/>
          <p:cNvSpPr>
            <a:spLocks noChangeArrowheads="1"/>
          </p:cNvSpPr>
          <p:nvPr/>
        </p:nvSpPr>
        <p:spPr bwMode="auto">
          <a:xfrm>
            <a:off x="8650288" y="2163763"/>
            <a:ext cx="273050" cy="273050"/>
          </a:xfrm>
          <a:prstGeom prst="diamond">
            <a:avLst/>
          </a:prstGeom>
          <a:solidFill>
            <a:schemeClr val="accent1"/>
          </a:solidFill>
          <a:ln w="9525" algn="ctr">
            <a:solidFill>
              <a:schemeClr val="accent2"/>
            </a:solidFill>
            <a:round/>
            <a:headEnd/>
            <a:tailEnd/>
          </a:ln>
        </p:spPr>
        <p:txBody>
          <a:bodyPr wrap="none" anchor="ctr"/>
          <a:lstStyle/>
          <a:p>
            <a:pPr algn="ctr" eaLnBrk="0" hangingPunct="0">
              <a:lnSpc>
                <a:spcPct val="85000"/>
              </a:lnSpc>
            </a:pPr>
            <a:endParaRPr lang="en-GB" sz="2000" b="1">
              <a:solidFill>
                <a:schemeClr val="tx2"/>
              </a:solidFill>
              <a:cs typeface="Arial" charset="0"/>
            </a:endParaRPr>
          </a:p>
        </p:txBody>
      </p:sp>
      <p:sp>
        <p:nvSpPr>
          <p:cNvPr id="7183" name="TextBox 52"/>
          <p:cNvSpPr txBox="1">
            <a:spLocks noChangeArrowheads="1"/>
          </p:cNvSpPr>
          <p:nvPr/>
        </p:nvSpPr>
        <p:spPr bwMode="auto">
          <a:xfrm>
            <a:off x="8943975" y="2170113"/>
            <a:ext cx="915988" cy="276225"/>
          </a:xfrm>
          <a:prstGeom prst="rect">
            <a:avLst/>
          </a:prstGeom>
          <a:noFill/>
          <a:ln w="9525">
            <a:noFill/>
            <a:miter lim="800000"/>
            <a:headEnd/>
            <a:tailEnd/>
          </a:ln>
        </p:spPr>
        <p:txBody>
          <a:bodyPr lIns="0" tIns="0" rIns="0" bIns="0">
            <a:spAutoFit/>
          </a:bodyPr>
          <a:lstStyle/>
          <a:p>
            <a:r>
              <a:rPr lang="nl-NL" sz="900" b="1" i="1">
                <a:solidFill>
                  <a:srgbClr val="080808"/>
                </a:solidFill>
              </a:rPr>
              <a:t>Learning Plans contracted</a:t>
            </a:r>
            <a:endParaRPr lang="en-GB" sz="900" b="1" i="1">
              <a:solidFill>
                <a:srgbClr val="080808"/>
              </a:solidFill>
            </a:endParaRPr>
          </a:p>
        </p:txBody>
      </p:sp>
      <p:sp>
        <p:nvSpPr>
          <p:cNvPr id="7184" name="Diamond 48"/>
          <p:cNvSpPr>
            <a:spLocks noChangeArrowheads="1"/>
          </p:cNvSpPr>
          <p:nvPr/>
        </p:nvSpPr>
        <p:spPr bwMode="auto">
          <a:xfrm>
            <a:off x="6910388" y="2770188"/>
            <a:ext cx="273050" cy="273050"/>
          </a:xfrm>
          <a:prstGeom prst="diamond">
            <a:avLst/>
          </a:prstGeom>
          <a:solidFill>
            <a:schemeClr val="accent1"/>
          </a:solidFill>
          <a:ln w="9525" algn="ctr">
            <a:solidFill>
              <a:schemeClr val="accent2"/>
            </a:solidFill>
            <a:round/>
            <a:headEnd/>
            <a:tailEnd/>
          </a:ln>
        </p:spPr>
        <p:txBody>
          <a:bodyPr wrap="none" anchor="ctr"/>
          <a:lstStyle/>
          <a:p>
            <a:pPr algn="ctr" eaLnBrk="0" hangingPunct="0">
              <a:lnSpc>
                <a:spcPct val="85000"/>
              </a:lnSpc>
            </a:pPr>
            <a:endParaRPr lang="en-GB" sz="2000" b="1">
              <a:solidFill>
                <a:schemeClr val="tx2"/>
              </a:solidFill>
              <a:cs typeface="Arial" charset="0"/>
            </a:endParaRPr>
          </a:p>
        </p:txBody>
      </p:sp>
      <p:sp>
        <p:nvSpPr>
          <p:cNvPr id="7185" name="TextBox 52"/>
          <p:cNvSpPr txBox="1">
            <a:spLocks noChangeArrowheads="1"/>
          </p:cNvSpPr>
          <p:nvPr/>
        </p:nvSpPr>
        <p:spPr bwMode="auto">
          <a:xfrm>
            <a:off x="7251700" y="2865438"/>
            <a:ext cx="1482725" cy="138112"/>
          </a:xfrm>
          <a:prstGeom prst="rect">
            <a:avLst/>
          </a:prstGeom>
          <a:noFill/>
          <a:ln w="9525">
            <a:noFill/>
            <a:miter lim="800000"/>
            <a:headEnd/>
            <a:tailEnd/>
          </a:ln>
        </p:spPr>
        <p:txBody>
          <a:bodyPr lIns="0" tIns="0" rIns="0" bIns="0">
            <a:spAutoFit/>
          </a:bodyPr>
          <a:lstStyle/>
          <a:p>
            <a:r>
              <a:rPr lang="nl-NL" sz="900" b="1" i="1">
                <a:solidFill>
                  <a:srgbClr val="080808"/>
                </a:solidFill>
              </a:rPr>
              <a:t>Updated Align material</a:t>
            </a:r>
            <a:endParaRPr lang="en-GB" sz="900" b="1" i="1">
              <a:solidFill>
                <a:srgbClr val="080808"/>
              </a:solidFill>
            </a:endParaRPr>
          </a:p>
        </p:txBody>
      </p:sp>
      <p:sp>
        <p:nvSpPr>
          <p:cNvPr id="59" name="Diamond 48"/>
          <p:cNvSpPr>
            <a:spLocks noChangeArrowheads="1"/>
          </p:cNvSpPr>
          <p:nvPr/>
        </p:nvSpPr>
        <p:spPr bwMode="auto">
          <a:xfrm>
            <a:off x="3370263" y="2770188"/>
            <a:ext cx="273050" cy="273050"/>
          </a:xfrm>
          <a:prstGeom prst="diamond">
            <a:avLst/>
          </a:prstGeom>
          <a:solidFill>
            <a:schemeClr val="tx1">
              <a:lumMod val="10000"/>
              <a:lumOff val="90000"/>
            </a:schemeClr>
          </a:solidFill>
          <a:ln w="9525" algn="ctr">
            <a:solidFill>
              <a:schemeClr val="accent2"/>
            </a:solidFill>
            <a:round/>
            <a:headEnd/>
            <a:tailEnd/>
          </a:ln>
        </p:spPr>
        <p:txBody>
          <a:bodyPr wrap="none" anchor="ctr"/>
          <a:lstStyle/>
          <a:p>
            <a:pPr algn="ctr" eaLnBrk="0" hangingPunct="0">
              <a:lnSpc>
                <a:spcPct val="85000"/>
              </a:lnSpc>
              <a:defRPr/>
            </a:pPr>
            <a:endParaRPr lang="en-GB" sz="2000" b="1">
              <a:solidFill>
                <a:schemeClr val="tx2"/>
              </a:solidFill>
              <a:ea typeface="ＭＳ Ｐゴシック"/>
              <a:cs typeface="Arial" charset="0"/>
            </a:endParaRPr>
          </a:p>
        </p:txBody>
      </p:sp>
      <p:sp>
        <p:nvSpPr>
          <p:cNvPr id="7187" name="TextBox 60"/>
          <p:cNvSpPr txBox="1">
            <a:spLocks noChangeArrowheads="1"/>
          </p:cNvSpPr>
          <p:nvPr/>
        </p:nvSpPr>
        <p:spPr bwMode="auto">
          <a:xfrm>
            <a:off x="3722688" y="2776538"/>
            <a:ext cx="1360487" cy="276225"/>
          </a:xfrm>
          <a:prstGeom prst="rect">
            <a:avLst/>
          </a:prstGeom>
          <a:noFill/>
          <a:ln w="9525">
            <a:noFill/>
            <a:miter lim="800000"/>
            <a:headEnd/>
            <a:tailEnd/>
          </a:ln>
        </p:spPr>
        <p:txBody>
          <a:bodyPr lIns="0" tIns="0" rIns="0" bIns="0">
            <a:spAutoFit/>
          </a:bodyPr>
          <a:lstStyle/>
          <a:p>
            <a:r>
              <a:rPr lang="nl-NL" sz="900" b="1" i="1">
                <a:solidFill>
                  <a:srgbClr val="080808"/>
                </a:solidFill>
              </a:rPr>
              <a:t>RACI, Role Descriptions, Biz. Case Template</a:t>
            </a:r>
            <a:endParaRPr lang="en-GB" sz="900" b="1" i="1">
              <a:solidFill>
                <a:srgbClr val="080808"/>
              </a:solidFill>
            </a:endParaRPr>
          </a:p>
        </p:txBody>
      </p:sp>
      <p:sp>
        <p:nvSpPr>
          <p:cNvPr id="7188" name="TextBox 52"/>
          <p:cNvSpPr txBox="1">
            <a:spLocks noChangeArrowheads="1"/>
          </p:cNvSpPr>
          <p:nvPr/>
        </p:nvSpPr>
        <p:spPr bwMode="auto">
          <a:xfrm>
            <a:off x="3344863" y="3338513"/>
            <a:ext cx="1482725" cy="136525"/>
          </a:xfrm>
          <a:prstGeom prst="rect">
            <a:avLst/>
          </a:prstGeom>
          <a:noFill/>
          <a:ln w="9525">
            <a:noFill/>
            <a:miter lim="800000"/>
            <a:headEnd/>
            <a:tailEnd/>
          </a:ln>
        </p:spPr>
        <p:txBody>
          <a:bodyPr lIns="0" tIns="0" rIns="0" bIns="0">
            <a:spAutoFit/>
          </a:bodyPr>
          <a:lstStyle/>
          <a:p>
            <a:r>
              <a:rPr lang="en-GB" sz="900" b="1" i="1">
                <a:solidFill>
                  <a:srgbClr val="080808"/>
                </a:solidFill>
              </a:rPr>
              <a:t>Governance Model</a:t>
            </a:r>
          </a:p>
        </p:txBody>
      </p:sp>
      <p:sp>
        <p:nvSpPr>
          <p:cNvPr id="64" name="Diamond 48"/>
          <p:cNvSpPr>
            <a:spLocks noChangeArrowheads="1"/>
          </p:cNvSpPr>
          <p:nvPr/>
        </p:nvSpPr>
        <p:spPr bwMode="auto">
          <a:xfrm>
            <a:off x="3030538" y="3270250"/>
            <a:ext cx="273050" cy="273050"/>
          </a:xfrm>
          <a:prstGeom prst="diamond">
            <a:avLst/>
          </a:prstGeom>
          <a:solidFill>
            <a:schemeClr val="tx1">
              <a:lumMod val="10000"/>
              <a:lumOff val="90000"/>
            </a:schemeClr>
          </a:solidFill>
          <a:ln w="9525" algn="ctr">
            <a:solidFill>
              <a:schemeClr val="accent2"/>
            </a:solidFill>
            <a:round/>
            <a:headEnd/>
            <a:tailEnd/>
          </a:ln>
        </p:spPr>
        <p:txBody>
          <a:bodyPr wrap="none" anchor="ctr"/>
          <a:lstStyle/>
          <a:p>
            <a:pPr algn="ctr" eaLnBrk="0" hangingPunct="0">
              <a:lnSpc>
                <a:spcPct val="85000"/>
              </a:lnSpc>
              <a:defRPr/>
            </a:pPr>
            <a:endParaRPr lang="en-GB" sz="2000" b="1">
              <a:solidFill>
                <a:schemeClr val="tx2"/>
              </a:solidFill>
              <a:ea typeface="ＭＳ Ｐゴシック"/>
              <a:cs typeface="Arial" charset="0"/>
            </a:endParaRPr>
          </a:p>
        </p:txBody>
      </p:sp>
      <p:sp>
        <p:nvSpPr>
          <p:cNvPr id="7190" name="TextBox 52"/>
          <p:cNvSpPr txBox="1">
            <a:spLocks noChangeArrowheads="1"/>
          </p:cNvSpPr>
          <p:nvPr/>
        </p:nvSpPr>
        <p:spPr bwMode="auto">
          <a:xfrm>
            <a:off x="5654675" y="3267075"/>
            <a:ext cx="1241425" cy="415925"/>
          </a:xfrm>
          <a:prstGeom prst="rect">
            <a:avLst/>
          </a:prstGeom>
          <a:noFill/>
          <a:ln w="9525">
            <a:noFill/>
            <a:miter lim="800000"/>
            <a:headEnd/>
            <a:tailEnd/>
          </a:ln>
        </p:spPr>
        <p:txBody>
          <a:bodyPr lIns="0" tIns="0" rIns="0" bIns="0">
            <a:spAutoFit/>
          </a:bodyPr>
          <a:lstStyle/>
          <a:p>
            <a:r>
              <a:rPr lang="en-GB" sz="900" b="1" i="1">
                <a:solidFill>
                  <a:srgbClr val="080808"/>
                </a:solidFill>
              </a:rPr>
              <a:t>Knowledge Pack for Curriculum Board &amp; Councils</a:t>
            </a:r>
          </a:p>
        </p:txBody>
      </p:sp>
      <p:sp>
        <p:nvSpPr>
          <p:cNvPr id="67" name="Diamond 48"/>
          <p:cNvSpPr>
            <a:spLocks noChangeArrowheads="1"/>
          </p:cNvSpPr>
          <p:nvPr/>
        </p:nvSpPr>
        <p:spPr bwMode="auto">
          <a:xfrm>
            <a:off x="5305425" y="3270250"/>
            <a:ext cx="273050" cy="273050"/>
          </a:xfrm>
          <a:prstGeom prst="diamond">
            <a:avLst/>
          </a:prstGeom>
          <a:solidFill>
            <a:schemeClr val="tx1">
              <a:lumMod val="10000"/>
              <a:lumOff val="90000"/>
            </a:schemeClr>
          </a:solidFill>
          <a:ln w="9525" algn="ctr">
            <a:solidFill>
              <a:schemeClr val="accent2"/>
            </a:solidFill>
            <a:round/>
            <a:headEnd/>
            <a:tailEnd/>
          </a:ln>
        </p:spPr>
        <p:txBody>
          <a:bodyPr wrap="none" anchor="ctr"/>
          <a:lstStyle/>
          <a:p>
            <a:pPr algn="ctr" eaLnBrk="0" hangingPunct="0">
              <a:lnSpc>
                <a:spcPct val="85000"/>
              </a:lnSpc>
              <a:defRPr/>
            </a:pPr>
            <a:endParaRPr lang="en-GB" sz="2000" b="1">
              <a:solidFill>
                <a:schemeClr val="tx2"/>
              </a:solidFill>
              <a:ea typeface="ＭＳ Ｐゴシック"/>
              <a:cs typeface="Arial" charset="0"/>
            </a:endParaRPr>
          </a:p>
        </p:txBody>
      </p:sp>
      <p:sp>
        <p:nvSpPr>
          <p:cNvPr id="7192" name="Diamond 48"/>
          <p:cNvSpPr>
            <a:spLocks noChangeArrowheads="1"/>
          </p:cNvSpPr>
          <p:nvPr/>
        </p:nvSpPr>
        <p:spPr bwMode="auto">
          <a:xfrm>
            <a:off x="7781925" y="3252788"/>
            <a:ext cx="273050" cy="273050"/>
          </a:xfrm>
          <a:prstGeom prst="diamond">
            <a:avLst/>
          </a:prstGeom>
          <a:solidFill>
            <a:schemeClr val="accent1"/>
          </a:solidFill>
          <a:ln w="9525" algn="ctr">
            <a:solidFill>
              <a:schemeClr val="accent2"/>
            </a:solidFill>
            <a:round/>
            <a:headEnd/>
            <a:tailEnd/>
          </a:ln>
        </p:spPr>
        <p:txBody>
          <a:bodyPr wrap="none" anchor="ctr"/>
          <a:lstStyle/>
          <a:p>
            <a:pPr algn="ctr" eaLnBrk="0" hangingPunct="0">
              <a:lnSpc>
                <a:spcPct val="85000"/>
              </a:lnSpc>
            </a:pPr>
            <a:endParaRPr lang="en-GB" sz="2000" b="1">
              <a:solidFill>
                <a:schemeClr val="tx2"/>
              </a:solidFill>
              <a:cs typeface="Arial" charset="0"/>
            </a:endParaRPr>
          </a:p>
        </p:txBody>
      </p:sp>
      <p:sp>
        <p:nvSpPr>
          <p:cNvPr id="7193" name="TextBox 52"/>
          <p:cNvSpPr txBox="1">
            <a:spLocks noChangeArrowheads="1"/>
          </p:cNvSpPr>
          <p:nvPr/>
        </p:nvSpPr>
        <p:spPr bwMode="auto">
          <a:xfrm>
            <a:off x="8085138" y="3275013"/>
            <a:ext cx="1135062" cy="276225"/>
          </a:xfrm>
          <a:prstGeom prst="rect">
            <a:avLst/>
          </a:prstGeom>
          <a:noFill/>
          <a:ln w="9525">
            <a:noFill/>
            <a:miter lim="800000"/>
            <a:headEnd/>
            <a:tailEnd/>
          </a:ln>
        </p:spPr>
        <p:txBody>
          <a:bodyPr lIns="0" tIns="0" rIns="0" bIns="0">
            <a:spAutoFit/>
          </a:bodyPr>
          <a:lstStyle/>
          <a:p>
            <a:r>
              <a:rPr lang="nl-NL" sz="900" b="1" i="1">
                <a:solidFill>
                  <a:srgbClr val="080808"/>
                </a:solidFill>
              </a:rPr>
              <a:t>Curriculum Boards &amp; Councils kick-off</a:t>
            </a:r>
            <a:endParaRPr lang="en-GB" sz="900" b="1" i="1">
              <a:solidFill>
                <a:srgbClr val="080808"/>
              </a:solidFill>
            </a:endParaRPr>
          </a:p>
        </p:txBody>
      </p:sp>
      <p:sp>
        <p:nvSpPr>
          <p:cNvPr id="7194" name="TextBox 52"/>
          <p:cNvSpPr txBox="1">
            <a:spLocks noChangeArrowheads="1"/>
          </p:cNvSpPr>
          <p:nvPr/>
        </p:nvSpPr>
        <p:spPr bwMode="auto">
          <a:xfrm>
            <a:off x="3344863" y="3871913"/>
            <a:ext cx="1482725" cy="138112"/>
          </a:xfrm>
          <a:prstGeom prst="rect">
            <a:avLst/>
          </a:prstGeom>
          <a:noFill/>
          <a:ln w="9525">
            <a:noFill/>
            <a:miter lim="800000"/>
            <a:headEnd/>
            <a:tailEnd/>
          </a:ln>
        </p:spPr>
        <p:txBody>
          <a:bodyPr lIns="0" tIns="0" rIns="0" bIns="0">
            <a:spAutoFit/>
          </a:bodyPr>
          <a:lstStyle/>
          <a:p>
            <a:r>
              <a:rPr lang="en-GB" sz="900" b="1" i="1">
                <a:solidFill>
                  <a:srgbClr val="080808"/>
                </a:solidFill>
              </a:rPr>
              <a:t>Curriculum Taxonomy</a:t>
            </a:r>
          </a:p>
        </p:txBody>
      </p:sp>
      <p:sp>
        <p:nvSpPr>
          <p:cNvPr id="73" name="Diamond 48"/>
          <p:cNvSpPr>
            <a:spLocks noChangeArrowheads="1"/>
          </p:cNvSpPr>
          <p:nvPr/>
        </p:nvSpPr>
        <p:spPr bwMode="auto">
          <a:xfrm>
            <a:off x="3030538" y="3803650"/>
            <a:ext cx="273050" cy="273050"/>
          </a:xfrm>
          <a:prstGeom prst="diamond">
            <a:avLst/>
          </a:prstGeom>
          <a:solidFill>
            <a:schemeClr val="tx1">
              <a:lumMod val="10000"/>
              <a:lumOff val="90000"/>
            </a:schemeClr>
          </a:solidFill>
          <a:ln w="9525" algn="ctr">
            <a:solidFill>
              <a:schemeClr val="accent2"/>
            </a:solidFill>
            <a:round/>
            <a:headEnd/>
            <a:tailEnd/>
          </a:ln>
        </p:spPr>
        <p:txBody>
          <a:bodyPr wrap="none" anchor="ctr"/>
          <a:lstStyle/>
          <a:p>
            <a:pPr algn="ctr" eaLnBrk="0" hangingPunct="0">
              <a:lnSpc>
                <a:spcPct val="85000"/>
              </a:lnSpc>
              <a:defRPr/>
            </a:pPr>
            <a:endParaRPr lang="en-GB" sz="2000" b="1">
              <a:solidFill>
                <a:schemeClr val="tx2"/>
              </a:solidFill>
              <a:ea typeface="ＭＳ Ｐゴシック"/>
              <a:cs typeface="Arial" charset="0"/>
            </a:endParaRPr>
          </a:p>
        </p:txBody>
      </p:sp>
      <p:sp>
        <p:nvSpPr>
          <p:cNvPr id="7196" name="Diamond 48"/>
          <p:cNvSpPr>
            <a:spLocks noChangeArrowheads="1"/>
          </p:cNvSpPr>
          <p:nvPr/>
        </p:nvSpPr>
        <p:spPr bwMode="auto">
          <a:xfrm>
            <a:off x="6946900" y="3792538"/>
            <a:ext cx="273050" cy="273050"/>
          </a:xfrm>
          <a:prstGeom prst="diamond">
            <a:avLst/>
          </a:prstGeom>
          <a:solidFill>
            <a:schemeClr val="accent1"/>
          </a:solidFill>
          <a:ln w="9525" algn="ctr">
            <a:solidFill>
              <a:schemeClr val="accent2"/>
            </a:solidFill>
            <a:round/>
            <a:headEnd/>
            <a:tailEnd/>
          </a:ln>
        </p:spPr>
        <p:txBody>
          <a:bodyPr wrap="none" anchor="ctr"/>
          <a:lstStyle/>
          <a:p>
            <a:pPr algn="ctr" eaLnBrk="0" hangingPunct="0">
              <a:lnSpc>
                <a:spcPct val="85000"/>
              </a:lnSpc>
            </a:pPr>
            <a:endParaRPr lang="en-GB" sz="2000" b="1">
              <a:solidFill>
                <a:schemeClr val="tx2"/>
              </a:solidFill>
              <a:cs typeface="Arial" charset="0"/>
            </a:endParaRPr>
          </a:p>
        </p:txBody>
      </p:sp>
      <p:sp>
        <p:nvSpPr>
          <p:cNvPr id="7197" name="TextBox 52"/>
          <p:cNvSpPr txBox="1">
            <a:spLocks noChangeArrowheads="1"/>
          </p:cNvSpPr>
          <p:nvPr/>
        </p:nvSpPr>
        <p:spPr bwMode="auto">
          <a:xfrm>
            <a:off x="7250113" y="3852863"/>
            <a:ext cx="1135062" cy="138112"/>
          </a:xfrm>
          <a:prstGeom prst="rect">
            <a:avLst/>
          </a:prstGeom>
          <a:noFill/>
          <a:ln w="9525">
            <a:noFill/>
            <a:miter lim="800000"/>
            <a:headEnd/>
            <a:tailEnd/>
          </a:ln>
        </p:spPr>
        <p:txBody>
          <a:bodyPr lIns="0" tIns="0" rIns="0" bIns="0">
            <a:spAutoFit/>
          </a:bodyPr>
          <a:lstStyle/>
          <a:p>
            <a:r>
              <a:rPr lang="nl-NL" sz="900" b="1" i="1">
                <a:solidFill>
                  <a:srgbClr val="080808"/>
                </a:solidFill>
              </a:rPr>
              <a:t>Optimal Delivery Mix</a:t>
            </a:r>
            <a:endParaRPr lang="en-GB" sz="900" b="1" i="1">
              <a:solidFill>
                <a:srgbClr val="080808"/>
              </a:solidFill>
            </a:endParaRPr>
          </a:p>
        </p:txBody>
      </p:sp>
      <p:sp>
        <p:nvSpPr>
          <p:cNvPr id="7198" name="TextBox 52"/>
          <p:cNvSpPr txBox="1">
            <a:spLocks noChangeArrowheads="1"/>
          </p:cNvSpPr>
          <p:nvPr/>
        </p:nvSpPr>
        <p:spPr bwMode="auto">
          <a:xfrm>
            <a:off x="4265613" y="4173538"/>
            <a:ext cx="1482725" cy="276225"/>
          </a:xfrm>
          <a:prstGeom prst="rect">
            <a:avLst/>
          </a:prstGeom>
          <a:noFill/>
          <a:ln w="9525">
            <a:noFill/>
            <a:miter lim="800000"/>
            <a:headEnd/>
            <a:tailEnd/>
          </a:ln>
        </p:spPr>
        <p:txBody>
          <a:bodyPr lIns="0" tIns="0" rIns="0" bIns="0">
            <a:spAutoFit/>
          </a:bodyPr>
          <a:lstStyle/>
          <a:p>
            <a:r>
              <a:rPr lang="en-GB" sz="900" b="1" i="1">
                <a:solidFill>
                  <a:srgbClr val="080808"/>
                </a:solidFill>
              </a:rPr>
              <a:t>University specific processes</a:t>
            </a:r>
          </a:p>
        </p:txBody>
      </p:sp>
      <p:sp>
        <p:nvSpPr>
          <p:cNvPr id="80" name="Diamond 48"/>
          <p:cNvSpPr>
            <a:spLocks noChangeArrowheads="1"/>
          </p:cNvSpPr>
          <p:nvPr/>
        </p:nvSpPr>
        <p:spPr bwMode="auto">
          <a:xfrm>
            <a:off x="3946525" y="4181475"/>
            <a:ext cx="274638" cy="273050"/>
          </a:xfrm>
          <a:prstGeom prst="diamond">
            <a:avLst/>
          </a:prstGeom>
          <a:solidFill>
            <a:schemeClr val="tx1">
              <a:lumMod val="10000"/>
              <a:lumOff val="90000"/>
            </a:schemeClr>
          </a:solidFill>
          <a:ln w="9525" algn="ctr">
            <a:solidFill>
              <a:schemeClr val="accent2"/>
            </a:solidFill>
            <a:round/>
            <a:headEnd/>
            <a:tailEnd/>
          </a:ln>
        </p:spPr>
        <p:txBody>
          <a:bodyPr wrap="none" anchor="ctr"/>
          <a:lstStyle/>
          <a:p>
            <a:pPr algn="ctr" eaLnBrk="0" hangingPunct="0">
              <a:lnSpc>
                <a:spcPct val="85000"/>
              </a:lnSpc>
              <a:defRPr/>
            </a:pPr>
            <a:endParaRPr lang="en-GB" sz="2000" b="1">
              <a:solidFill>
                <a:schemeClr val="tx2"/>
              </a:solidFill>
              <a:ea typeface="ＭＳ Ｐゴシック"/>
              <a:cs typeface="Arial" charset="0"/>
            </a:endParaRPr>
          </a:p>
        </p:txBody>
      </p:sp>
      <p:sp>
        <p:nvSpPr>
          <p:cNvPr id="7200" name="TextBox 52"/>
          <p:cNvSpPr txBox="1">
            <a:spLocks noChangeArrowheads="1"/>
          </p:cNvSpPr>
          <p:nvPr/>
        </p:nvSpPr>
        <p:spPr bwMode="auto">
          <a:xfrm>
            <a:off x="3359150" y="4773613"/>
            <a:ext cx="1316038" cy="409575"/>
          </a:xfrm>
          <a:prstGeom prst="rect">
            <a:avLst/>
          </a:prstGeom>
          <a:noFill/>
          <a:ln w="9525">
            <a:noFill/>
            <a:miter lim="800000"/>
            <a:headEnd/>
            <a:tailEnd/>
          </a:ln>
        </p:spPr>
        <p:txBody>
          <a:bodyPr lIns="0" tIns="0" rIns="0" bIns="0">
            <a:spAutoFit/>
          </a:bodyPr>
          <a:lstStyle/>
          <a:p>
            <a:r>
              <a:rPr lang="en-GB" sz="900" b="1" i="1">
                <a:solidFill>
                  <a:srgbClr val="080808"/>
                </a:solidFill>
              </a:rPr>
              <a:t>Design guidelines for regional MyLearning websites</a:t>
            </a:r>
          </a:p>
        </p:txBody>
      </p:sp>
      <p:sp>
        <p:nvSpPr>
          <p:cNvPr id="86" name="Diamond 48"/>
          <p:cNvSpPr>
            <a:spLocks noChangeArrowheads="1"/>
          </p:cNvSpPr>
          <p:nvPr/>
        </p:nvSpPr>
        <p:spPr bwMode="auto">
          <a:xfrm>
            <a:off x="2992438" y="4859338"/>
            <a:ext cx="273050" cy="273050"/>
          </a:xfrm>
          <a:prstGeom prst="diamond">
            <a:avLst/>
          </a:prstGeom>
          <a:solidFill>
            <a:schemeClr val="tx1">
              <a:lumMod val="10000"/>
              <a:lumOff val="90000"/>
            </a:schemeClr>
          </a:solidFill>
          <a:ln w="9525" algn="ctr">
            <a:solidFill>
              <a:schemeClr val="accent2"/>
            </a:solidFill>
            <a:round/>
            <a:headEnd/>
            <a:tailEnd/>
          </a:ln>
        </p:spPr>
        <p:txBody>
          <a:bodyPr wrap="none" anchor="ctr"/>
          <a:lstStyle/>
          <a:p>
            <a:pPr algn="ctr" eaLnBrk="0" hangingPunct="0">
              <a:lnSpc>
                <a:spcPct val="85000"/>
              </a:lnSpc>
              <a:defRPr/>
            </a:pPr>
            <a:endParaRPr lang="en-GB" sz="2000" b="1">
              <a:solidFill>
                <a:schemeClr val="tx2"/>
              </a:solidFill>
              <a:ea typeface="ＭＳ Ｐゴシック"/>
              <a:cs typeface="Arial" charset="0"/>
            </a:endParaRPr>
          </a:p>
        </p:txBody>
      </p:sp>
      <p:sp>
        <p:nvSpPr>
          <p:cNvPr id="7202" name="TextBox 52"/>
          <p:cNvSpPr txBox="1">
            <a:spLocks noChangeArrowheads="1"/>
          </p:cNvSpPr>
          <p:nvPr/>
        </p:nvSpPr>
        <p:spPr bwMode="auto">
          <a:xfrm>
            <a:off x="5707063" y="4843463"/>
            <a:ext cx="1544637" cy="273050"/>
          </a:xfrm>
          <a:prstGeom prst="rect">
            <a:avLst/>
          </a:prstGeom>
          <a:noFill/>
          <a:ln w="9525">
            <a:noFill/>
            <a:miter lim="800000"/>
            <a:headEnd/>
            <a:tailEnd/>
          </a:ln>
        </p:spPr>
        <p:txBody>
          <a:bodyPr lIns="0" tIns="0" rIns="0" bIns="0">
            <a:spAutoFit/>
          </a:bodyPr>
          <a:lstStyle/>
          <a:p>
            <a:r>
              <a:rPr lang="en-GB" sz="900" b="1" i="1">
                <a:solidFill>
                  <a:srgbClr val="080808"/>
                </a:solidFill>
              </a:rPr>
              <a:t>Managing communication through MyLearning</a:t>
            </a:r>
          </a:p>
        </p:txBody>
      </p:sp>
      <p:sp>
        <p:nvSpPr>
          <p:cNvPr id="88" name="Diamond 48"/>
          <p:cNvSpPr>
            <a:spLocks noChangeArrowheads="1"/>
          </p:cNvSpPr>
          <p:nvPr/>
        </p:nvSpPr>
        <p:spPr bwMode="auto">
          <a:xfrm>
            <a:off x="5360988" y="4848225"/>
            <a:ext cx="273050" cy="273050"/>
          </a:xfrm>
          <a:prstGeom prst="diamond">
            <a:avLst/>
          </a:prstGeom>
          <a:solidFill>
            <a:schemeClr val="tx1">
              <a:lumMod val="10000"/>
              <a:lumOff val="90000"/>
            </a:schemeClr>
          </a:solidFill>
          <a:ln w="9525" algn="ctr">
            <a:solidFill>
              <a:schemeClr val="accent2"/>
            </a:solidFill>
            <a:round/>
            <a:headEnd/>
            <a:tailEnd/>
          </a:ln>
        </p:spPr>
        <p:txBody>
          <a:bodyPr wrap="none" anchor="ctr"/>
          <a:lstStyle/>
          <a:p>
            <a:pPr algn="ctr" eaLnBrk="0" hangingPunct="0">
              <a:lnSpc>
                <a:spcPct val="85000"/>
              </a:lnSpc>
              <a:defRPr/>
            </a:pPr>
            <a:endParaRPr lang="en-GB" sz="2000" b="1">
              <a:solidFill>
                <a:schemeClr val="tx2"/>
              </a:solidFill>
              <a:ea typeface="ＭＳ Ｐゴシック"/>
              <a:cs typeface="Arial" charset="0"/>
            </a:endParaRPr>
          </a:p>
        </p:txBody>
      </p:sp>
      <p:sp>
        <p:nvSpPr>
          <p:cNvPr id="7204" name="TextBox 52"/>
          <p:cNvSpPr txBox="1">
            <a:spLocks noChangeArrowheads="1"/>
          </p:cNvSpPr>
          <p:nvPr/>
        </p:nvSpPr>
        <p:spPr bwMode="auto">
          <a:xfrm>
            <a:off x="4752975" y="5329238"/>
            <a:ext cx="1314450" cy="273050"/>
          </a:xfrm>
          <a:prstGeom prst="rect">
            <a:avLst/>
          </a:prstGeom>
          <a:noFill/>
          <a:ln w="9525">
            <a:noFill/>
            <a:miter lim="800000"/>
            <a:headEnd/>
            <a:tailEnd/>
          </a:ln>
        </p:spPr>
        <p:txBody>
          <a:bodyPr lIns="0" tIns="0" rIns="0" bIns="0">
            <a:spAutoFit/>
          </a:bodyPr>
          <a:lstStyle/>
          <a:p>
            <a:r>
              <a:rPr lang="en-GB" sz="900" b="1" i="1">
                <a:solidFill>
                  <a:srgbClr val="080808"/>
                </a:solidFill>
              </a:rPr>
              <a:t>POV on Curriculum Structure in MyLearning</a:t>
            </a:r>
          </a:p>
        </p:txBody>
      </p:sp>
      <p:sp>
        <p:nvSpPr>
          <p:cNvPr id="90" name="Diamond 48"/>
          <p:cNvSpPr>
            <a:spLocks noChangeArrowheads="1"/>
          </p:cNvSpPr>
          <p:nvPr/>
        </p:nvSpPr>
        <p:spPr bwMode="auto">
          <a:xfrm>
            <a:off x="4424363" y="5349875"/>
            <a:ext cx="273050" cy="273050"/>
          </a:xfrm>
          <a:prstGeom prst="diamond">
            <a:avLst/>
          </a:prstGeom>
          <a:solidFill>
            <a:schemeClr val="tx1">
              <a:lumMod val="10000"/>
              <a:lumOff val="90000"/>
            </a:schemeClr>
          </a:solidFill>
          <a:ln w="9525" algn="ctr">
            <a:solidFill>
              <a:schemeClr val="accent2"/>
            </a:solidFill>
            <a:round/>
            <a:headEnd/>
            <a:tailEnd/>
          </a:ln>
        </p:spPr>
        <p:txBody>
          <a:bodyPr wrap="none" anchor="ctr"/>
          <a:lstStyle/>
          <a:p>
            <a:pPr algn="ctr" eaLnBrk="0" hangingPunct="0">
              <a:lnSpc>
                <a:spcPct val="85000"/>
              </a:lnSpc>
              <a:defRPr/>
            </a:pPr>
            <a:endParaRPr lang="en-GB" sz="2000" b="1">
              <a:solidFill>
                <a:schemeClr val="tx2"/>
              </a:solidFill>
              <a:ea typeface="ＭＳ Ｐゴシック"/>
              <a:cs typeface="Arial" charset="0"/>
            </a:endParaRPr>
          </a:p>
        </p:txBody>
      </p:sp>
      <p:sp>
        <p:nvSpPr>
          <p:cNvPr id="7206" name="Diamond 48"/>
          <p:cNvSpPr>
            <a:spLocks noChangeArrowheads="1"/>
          </p:cNvSpPr>
          <p:nvPr/>
        </p:nvSpPr>
        <p:spPr bwMode="auto">
          <a:xfrm>
            <a:off x="8054975" y="5349875"/>
            <a:ext cx="273050" cy="273050"/>
          </a:xfrm>
          <a:prstGeom prst="diamond">
            <a:avLst/>
          </a:prstGeom>
          <a:solidFill>
            <a:schemeClr val="accent1"/>
          </a:solidFill>
          <a:ln w="9525" algn="ctr">
            <a:solidFill>
              <a:schemeClr val="accent2"/>
            </a:solidFill>
            <a:round/>
            <a:headEnd/>
            <a:tailEnd/>
          </a:ln>
        </p:spPr>
        <p:txBody>
          <a:bodyPr wrap="none" anchor="ctr"/>
          <a:lstStyle/>
          <a:p>
            <a:pPr algn="ctr" eaLnBrk="0" hangingPunct="0">
              <a:lnSpc>
                <a:spcPct val="85000"/>
              </a:lnSpc>
            </a:pPr>
            <a:endParaRPr lang="en-GB" sz="2000" b="1">
              <a:solidFill>
                <a:schemeClr val="tx2"/>
              </a:solidFill>
              <a:cs typeface="Arial" charset="0"/>
            </a:endParaRPr>
          </a:p>
        </p:txBody>
      </p:sp>
      <p:sp>
        <p:nvSpPr>
          <p:cNvPr id="7207" name="TextBox 52"/>
          <p:cNvSpPr txBox="1">
            <a:spLocks noChangeArrowheads="1"/>
          </p:cNvSpPr>
          <p:nvPr/>
        </p:nvSpPr>
        <p:spPr bwMode="auto">
          <a:xfrm>
            <a:off x="8377238" y="5318125"/>
            <a:ext cx="1482725" cy="415925"/>
          </a:xfrm>
          <a:prstGeom prst="rect">
            <a:avLst/>
          </a:prstGeom>
          <a:noFill/>
          <a:ln w="9525">
            <a:noFill/>
            <a:miter lim="800000"/>
            <a:headEnd/>
            <a:tailEnd/>
          </a:ln>
        </p:spPr>
        <p:txBody>
          <a:bodyPr lIns="0" tIns="0" rIns="0" bIns="0">
            <a:spAutoFit/>
          </a:bodyPr>
          <a:lstStyle/>
          <a:p>
            <a:r>
              <a:rPr lang="en-GB" sz="900" b="1" i="1">
                <a:solidFill>
                  <a:srgbClr val="080808"/>
                </a:solidFill>
              </a:rPr>
              <a:t>Alignment of curriculum to standards and deployment of reports</a:t>
            </a:r>
          </a:p>
        </p:txBody>
      </p:sp>
      <p:sp>
        <p:nvSpPr>
          <p:cNvPr id="7208" name="TextBox 52"/>
          <p:cNvSpPr txBox="1">
            <a:spLocks noChangeArrowheads="1"/>
          </p:cNvSpPr>
          <p:nvPr/>
        </p:nvSpPr>
        <p:spPr bwMode="auto">
          <a:xfrm>
            <a:off x="3378200" y="5799138"/>
            <a:ext cx="1314450" cy="273050"/>
          </a:xfrm>
          <a:prstGeom prst="rect">
            <a:avLst/>
          </a:prstGeom>
          <a:noFill/>
          <a:ln w="9525">
            <a:noFill/>
            <a:miter lim="800000"/>
            <a:headEnd/>
            <a:tailEnd/>
          </a:ln>
        </p:spPr>
        <p:txBody>
          <a:bodyPr lIns="0" tIns="0" rIns="0" bIns="0">
            <a:spAutoFit/>
          </a:bodyPr>
          <a:lstStyle/>
          <a:p>
            <a:r>
              <a:rPr lang="en-GB" sz="900" b="1" i="1">
                <a:solidFill>
                  <a:srgbClr val="080808"/>
                </a:solidFill>
              </a:rPr>
              <a:t>Identification of reporting metrics</a:t>
            </a:r>
          </a:p>
        </p:txBody>
      </p:sp>
      <p:sp>
        <p:nvSpPr>
          <p:cNvPr id="94" name="Diamond 48"/>
          <p:cNvSpPr>
            <a:spLocks noChangeArrowheads="1"/>
          </p:cNvSpPr>
          <p:nvPr/>
        </p:nvSpPr>
        <p:spPr bwMode="auto">
          <a:xfrm>
            <a:off x="3030538" y="5786438"/>
            <a:ext cx="273050" cy="273050"/>
          </a:xfrm>
          <a:prstGeom prst="diamond">
            <a:avLst/>
          </a:prstGeom>
          <a:solidFill>
            <a:schemeClr val="tx1">
              <a:lumMod val="10000"/>
              <a:lumOff val="90000"/>
            </a:schemeClr>
          </a:solidFill>
          <a:ln w="9525" algn="ctr">
            <a:solidFill>
              <a:schemeClr val="accent2"/>
            </a:solidFill>
            <a:round/>
            <a:headEnd/>
            <a:tailEnd/>
          </a:ln>
        </p:spPr>
        <p:txBody>
          <a:bodyPr wrap="none" anchor="ctr"/>
          <a:lstStyle/>
          <a:p>
            <a:pPr algn="ctr" eaLnBrk="0" hangingPunct="0">
              <a:lnSpc>
                <a:spcPct val="85000"/>
              </a:lnSpc>
              <a:defRPr/>
            </a:pPr>
            <a:endParaRPr lang="en-GB" sz="2000" b="1">
              <a:solidFill>
                <a:schemeClr val="tx2"/>
              </a:solidFill>
              <a:ea typeface="ＭＳ Ｐゴシック"/>
              <a:cs typeface="Arial" charset="0"/>
            </a:endParaRPr>
          </a:p>
        </p:txBody>
      </p:sp>
      <p:sp>
        <p:nvSpPr>
          <p:cNvPr id="7210" name="TextBox 52"/>
          <p:cNvSpPr txBox="1">
            <a:spLocks noChangeArrowheads="1"/>
          </p:cNvSpPr>
          <p:nvPr/>
        </p:nvSpPr>
        <p:spPr bwMode="auto">
          <a:xfrm>
            <a:off x="6202363" y="5681663"/>
            <a:ext cx="1314450" cy="409575"/>
          </a:xfrm>
          <a:prstGeom prst="rect">
            <a:avLst/>
          </a:prstGeom>
          <a:noFill/>
          <a:ln w="9525">
            <a:noFill/>
            <a:miter lim="800000"/>
            <a:headEnd/>
            <a:tailEnd/>
          </a:ln>
        </p:spPr>
        <p:txBody>
          <a:bodyPr lIns="0" tIns="0" rIns="0" bIns="0">
            <a:spAutoFit/>
          </a:bodyPr>
          <a:lstStyle/>
          <a:p>
            <a:r>
              <a:rPr lang="en-GB" sz="900" b="1" i="1">
                <a:solidFill>
                  <a:srgbClr val="080808"/>
                </a:solidFill>
              </a:rPr>
              <a:t>Creating template reports for univ. stakeholder groups</a:t>
            </a:r>
          </a:p>
        </p:txBody>
      </p:sp>
      <p:sp>
        <p:nvSpPr>
          <p:cNvPr id="96" name="Diamond 48"/>
          <p:cNvSpPr>
            <a:spLocks noChangeArrowheads="1"/>
          </p:cNvSpPr>
          <p:nvPr/>
        </p:nvSpPr>
        <p:spPr bwMode="auto">
          <a:xfrm>
            <a:off x="5816600" y="5745163"/>
            <a:ext cx="273050" cy="273050"/>
          </a:xfrm>
          <a:prstGeom prst="diamond">
            <a:avLst/>
          </a:prstGeom>
          <a:solidFill>
            <a:schemeClr val="tx1">
              <a:lumMod val="10000"/>
              <a:lumOff val="90000"/>
            </a:schemeClr>
          </a:solidFill>
          <a:ln w="9525" algn="ctr">
            <a:solidFill>
              <a:schemeClr val="accent2"/>
            </a:solidFill>
            <a:round/>
            <a:headEnd/>
            <a:tailEnd/>
          </a:ln>
        </p:spPr>
        <p:txBody>
          <a:bodyPr wrap="none" anchor="ctr"/>
          <a:lstStyle/>
          <a:p>
            <a:pPr algn="ctr" eaLnBrk="0" hangingPunct="0">
              <a:lnSpc>
                <a:spcPct val="85000"/>
              </a:lnSpc>
              <a:defRPr/>
            </a:pPr>
            <a:endParaRPr lang="en-GB" sz="2000" b="1">
              <a:solidFill>
                <a:schemeClr val="tx2"/>
              </a:solidFill>
              <a:ea typeface="ＭＳ Ｐゴシック"/>
              <a:cs typeface="Arial" charset="0"/>
            </a:endParaRPr>
          </a:p>
        </p:txBody>
      </p:sp>
      <p:sp>
        <p:nvSpPr>
          <p:cNvPr id="7212" name="Diamond 48"/>
          <p:cNvSpPr>
            <a:spLocks noChangeArrowheads="1"/>
          </p:cNvSpPr>
          <p:nvPr/>
        </p:nvSpPr>
        <p:spPr bwMode="auto">
          <a:xfrm>
            <a:off x="8088313" y="5849938"/>
            <a:ext cx="273050" cy="273050"/>
          </a:xfrm>
          <a:prstGeom prst="diamond">
            <a:avLst/>
          </a:prstGeom>
          <a:solidFill>
            <a:schemeClr val="accent1"/>
          </a:solidFill>
          <a:ln w="9525" algn="ctr">
            <a:solidFill>
              <a:schemeClr val="accent2"/>
            </a:solidFill>
            <a:round/>
            <a:headEnd/>
            <a:tailEnd/>
          </a:ln>
        </p:spPr>
        <p:txBody>
          <a:bodyPr wrap="none" anchor="ctr"/>
          <a:lstStyle/>
          <a:p>
            <a:pPr algn="ctr" eaLnBrk="0" hangingPunct="0">
              <a:lnSpc>
                <a:spcPct val="85000"/>
              </a:lnSpc>
            </a:pPr>
            <a:endParaRPr lang="en-GB" sz="2000" b="1">
              <a:solidFill>
                <a:schemeClr val="tx2"/>
              </a:solidFill>
              <a:cs typeface="Arial" charset="0"/>
            </a:endParaRPr>
          </a:p>
        </p:txBody>
      </p:sp>
      <p:sp>
        <p:nvSpPr>
          <p:cNvPr id="7213" name="TextBox 52"/>
          <p:cNvSpPr txBox="1">
            <a:spLocks noChangeArrowheads="1"/>
          </p:cNvSpPr>
          <p:nvPr/>
        </p:nvSpPr>
        <p:spPr bwMode="auto">
          <a:xfrm>
            <a:off x="8405813" y="5859463"/>
            <a:ext cx="1482725" cy="276225"/>
          </a:xfrm>
          <a:prstGeom prst="rect">
            <a:avLst/>
          </a:prstGeom>
          <a:noFill/>
          <a:ln w="9525">
            <a:noFill/>
            <a:miter lim="800000"/>
            <a:headEnd/>
            <a:tailEnd/>
          </a:ln>
        </p:spPr>
        <p:txBody>
          <a:bodyPr lIns="0" tIns="0" rIns="0" bIns="0">
            <a:spAutoFit/>
          </a:bodyPr>
          <a:lstStyle/>
          <a:p>
            <a:r>
              <a:rPr lang="en-GB" sz="900" b="1" i="1">
                <a:solidFill>
                  <a:srgbClr val="080808"/>
                </a:solidFill>
              </a:rPr>
              <a:t>Reporting process and team in place</a:t>
            </a:r>
          </a:p>
        </p:txBody>
      </p:sp>
      <p:sp>
        <p:nvSpPr>
          <p:cNvPr id="7214" name="TextBox 52"/>
          <p:cNvSpPr txBox="1">
            <a:spLocks noChangeArrowheads="1"/>
          </p:cNvSpPr>
          <p:nvPr/>
        </p:nvSpPr>
        <p:spPr bwMode="auto">
          <a:xfrm>
            <a:off x="6199188" y="4189413"/>
            <a:ext cx="1919287" cy="273050"/>
          </a:xfrm>
          <a:prstGeom prst="rect">
            <a:avLst/>
          </a:prstGeom>
          <a:noFill/>
          <a:ln w="9525">
            <a:noFill/>
            <a:miter lim="800000"/>
            <a:headEnd/>
            <a:tailEnd/>
          </a:ln>
        </p:spPr>
        <p:txBody>
          <a:bodyPr lIns="0" tIns="0" rIns="0" bIns="0">
            <a:spAutoFit/>
          </a:bodyPr>
          <a:lstStyle/>
          <a:p>
            <a:r>
              <a:rPr lang="en-GB" sz="900" b="1" i="1">
                <a:solidFill>
                  <a:srgbClr val="080808"/>
                </a:solidFill>
              </a:rPr>
              <a:t>BPO SOP, reporting requirements &amp; SLAs</a:t>
            </a:r>
          </a:p>
        </p:txBody>
      </p:sp>
      <p:sp>
        <p:nvSpPr>
          <p:cNvPr id="7215" name="Diamond 48"/>
          <p:cNvSpPr>
            <a:spLocks noChangeArrowheads="1"/>
          </p:cNvSpPr>
          <p:nvPr/>
        </p:nvSpPr>
        <p:spPr bwMode="auto">
          <a:xfrm>
            <a:off x="5872163" y="4179888"/>
            <a:ext cx="271462" cy="273050"/>
          </a:xfrm>
          <a:prstGeom prst="diamond">
            <a:avLst/>
          </a:prstGeom>
          <a:solidFill>
            <a:schemeClr val="accent1"/>
          </a:solidFill>
          <a:ln w="9525" algn="ctr">
            <a:solidFill>
              <a:schemeClr val="accent2"/>
            </a:solidFill>
            <a:round/>
            <a:headEnd/>
            <a:tailEnd/>
          </a:ln>
        </p:spPr>
        <p:txBody>
          <a:bodyPr wrap="none" anchor="ctr"/>
          <a:lstStyle/>
          <a:p>
            <a:pPr algn="ctr" eaLnBrk="0" hangingPunct="0">
              <a:lnSpc>
                <a:spcPct val="85000"/>
              </a:lnSpc>
            </a:pPr>
            <a:endParaRPr lang="en-GB" sz="2000" b="1">
              <a:solidFill>
                <a:schemeClr val="tx2"/>
              </a:solidFill>
              <a:cs typeface="Arial" charset="0"/>
            </a:endParaRPr>
          </a:p>
        </p:txBody>
      </p:sp>
      <p:sp>
        <p:nvSpPr>
          <p:cNvPr id="7216" name="Diamond 48"/>
          <p:cNvSpPr>
            <a:spLocks noChangeArrowheads="1"/>
          </p:cNvSpPr>
          <p:nvPr/>
        </p:nvSpPr>
        <p:spPr bwMode="auto">
          <a:xfrm>
            <a:off x="5883275" y="4522788"/>
            <a:ext cx="273050" cy="273050"/>
          </a:xfrm>
          <a:prstGeom prst="diamond">
            <a:avLst/>
          </a:prstGeom>
          <a:solidFill>
            <a:schemeClr val="accent1"/>
          </a:solidFill>
          <a:ln w="9525" algn="ctr">
            <a:solidFill>
              <a:schemeClr val="accent2"/>
            </a:solidFill>
            <a:round/>
            <a:headEnd/>
            <a:tailEnd/>
          </a:ln>
        </p:spPr>
        <p:txBody>
          <a:bodyPr wrap="none" anchor="ctr"/>
          <a:lstStyle/>
          <a:p>
            <a:pPr algn="ctr" eaLnBrk="0" hangingPunct="0">
              <a:lnSpc>
                <a:spcPct val="85000"/>
              </a:lnSpc>
            </a:pPr>
            <a:endParaRPr lang="en-GB" sz="2000" b="1">
              <a:solidFill>
                <a:schemeClr val="tx2"/>
              </a:solidFill>
              <a:cs typeface="Arial" charset="0"/>
            </a:endParaRPr>
          </a:p>
        </p:txBody>
      </p:sp>
      <p:sp>
        <p:nvSpPr>
          <p:cNvPr id="7217" name="TextBox 52"/>
          <p:cNvSpPr txBox="1">
            <a:spLocks noChangeArrowheads="1"/>
          </p:cNvSpPr>
          <p:nvPr/>
        </p:nvSpPr>
        <p:spPr bwMode="auto">
          <a:xfrm>
            <a:off x="6199188" y="4532313"/>
            <a:ext cx="1482725" cy="276225"/>
          </a:xfrm>
          <a:prstGeom prst="rect">
            <a:avLst/>
          </a:prstGeom>
          <a:noFill/>
          <a:ln w="9525">
            <a:noFill/>
            <a:miter lim="800000"/>
            <a:headEnd/>
            <a:tailEnd/>
          </a:ln>
        </p:spPr>
        <p:txBody>
          <a:bodyPr lIns="0" tIns="0" rIns="0" bIns="0">
            <a:spAutoFit/>
          </a:bodyPr>
          <a:lstStyle/>
          <a:p>
            <a:r>
              <a:rPr lang="en-GB" sz="900" b="1" i="1">
                <a:solidFill>
                  <a:srgbClr val="080808"/>
                </a:solidFill>
              </a:rPr>
              <a:t>E-learning production guidelines and templates</a:t>
            </a:r>
          </a:p>
        </p:txBody>
      </p:sp>
      <p:sp>
        <p:nvSpPr>
          <p:cNvPr id="2" name="Diamond 48"/>
          <p:cNvSpPr>
            <a:spLocks noChangeArrowheads="1"/>
          </p:cNvSpPr>
          <p:nvPr/>
        </p:nvSpPr>
        <p:spPr bwMode="auto">
          <a:xfrm>
            <a:off x="6802438" y="2149475"/>
            <a:ext cx="273050" cy="273050"/>
          </a:xfrm>
          <a:prstGeom prst="diamond">
            <a:avLst/>
          </a:prstGeom>
          <a:solidFill>
            <a:schemeClr val="tx1">
              <a:lumMod val="10000"/>
              <a:lumOff val="90000"/>
            </a:schemeClr>
          </a:solidFill>
          <a:ln w="9525" algn="ctr">
            <a:solidFill>
              <a:schemeClr val="accent2"/>
            </a:solidFill>
            <a:round/>
            <a:headEnd/>
            <a:tailEnd/>
          </a:ln>
        </p:spPr>
        <p:txBody>
          <a:bodyPr wrap="none" anchor="ctr"/>
          <a:lstStyle/>
          <a:p>
            <a:pPr algn="ctr" eaLnBrk="0" hangingPunct="0">
              <a:lnSpc>
                <a:spcPct val="85000"/>
              </a:lnSpc>
              <a:defRPr/>
            </a:pPr>
            <a:endParaRPr lang="en-GB" sz="2000" b="1">
              <a:solidFill>
                <a:schemeClr val="tx2"/>
              </a:solidFill>
              <a:ea typeface="ＭＳ Ｐゴシック"/>
              <a:cs typeface="Arial" charset="0"/>
            </a:endParaRPr>
          </a:p>
        </p:txBody>
      </p:sp>
      <p:sp>
        <p:nvSpPr>
          <p:cNvPr id="7219" name="TextBox 60"/>
          <p:cNvSpPr txBox="1">
            <a:spLocks noChangeArrowheads="1"/>
          </p:cNvSpPr>
          <p:nvPr/>
        </p:nvSpPr>
        <p:spPr bwMode="auto">
          <a:xfrm>
            <a:off x="7134225" y="2157413"/>
            <a:ext cx="1360488" cy="273050"/>
          </a:xfrm>
          <a:prstGeom prst="rect">
            <a:avLst/>
          </a:prstGeom>
          <a:noFill/>
          <a:ln w="9525">
            <a:noFill/>
            <a:miter lim="800000"/>
            <a:headEnd/>
            <a:tailEnd/>
          </a:ln>
        </p:spPr>
        <p:txBody>
          <a:bodyPr lIns="0" tIns="0" rIns="0" bIns="0">
            <a:spAutoFit/>
          </a:bodyPr>
          <a:lstStyle/>
          <a:p>
            <a:r>
              <a:rPr lang="nl-NL" sz="900" b="1" i="1">
                <a:solidFill>
                  <a:srgbClr val="080808"/>
                </a:solidFill>
              </a:rPr>
              <a:t>2</a:t>
            </a:r>
            <a:r>
              <a:rPr lang="nl-NL" sz="900" b="1" i="1" baseline="30000">
                <a:solidFill>
                  <a:srgbClr val="080808"/>
                </a:solidFill>
              </a:rPr>
              <a:t>nd</a:t>
            </a:r>
            <a:r>
              <a:rPr lang="nl-NL" sz="900" b="1" i="1">
                <a:solidFill>
                  <a:srgbClr val="080808"/>
                </a:solidFill>
              </a:rPr>
              <a:t> wkshp with biz. leaders</a:t>
            </a:r>
            <a:endParaRPr lang="en-GB" sz="900" b="1" i="1">
              <a:solidFill>
                <a:srgbClr val="080808"/>
              </a:solidFill>
            </a:endParaRPr>
          </a:p>
        </p:txBody>
      </p:sp>
      <p:sp>
        <p:nvSpPr>
          <p:cNvPr id="3" name="Diamond 48"/>
          <p:cNvSpPr>
            <a:spLocks noChangeArrowheads="1"/>
          </p:cNvSpPr>
          <p:nvPr/>
        </p:nvSpPr>
        <p:spPr bwMode="auto">
          <a:xfrm>
            <a:off x="2268538" y="2149475"/>
            <a:ext cx="273050" cy="273050"/>
          </a:xfrm>
          <a:prstGeom prst="diamond">
            <a:avLst/>
          </a:prstGeom>
          <a:solidFill>
            <a:schemeClr val="tx1">
              <a:lumMod val="10000"/>
              <a:lumOff val="90000"/>
            </a:schemeClr>
          </a:solidFill>
          <a:ln w="9525" algn="ctr">
            <a:solidFill>
              <a:schemeClr val="accent2"/>
            </a:solidFill>
            <a:round/>
            <a:headEnd/>
            <a:tailEnd/>
          </a:ln>
        </p:spPr>
        <p:txBody>
          <a:bodyPr wrap="none" anchor="ctr"/>
          <a:lstStyle/>
          <a:p>
            <a:pPr algn="ctr" eaLnBrk="0" hangingPunct="0">
              <a:lnSpc>
                <a:spcPct val="85000"/>
              </a:lnSpc>
              <a:defRPr/>
            </a:pPr>
            <a:endParaRPr lang="en-GB" sz="2000" b="1">
              <a:solidFill>
                <a:schemeClr val="tx2"/>
              </a:solidFill>
              <a:ea typeface="ＭＳ Ｐゴシック"/>
              <a:cs typeface="Arial" charset="0"/>
            </a:endParaRPr>
          </a:p>
        </p:txBody>
      </p:sp>
      <p:sp>
        <p:nvSpPr>
          <p:cNvPr id="7221" name="TextBox 60"/>
          <p:cNvSpPr txBox="1">
            <a:spLocks noChangeArrowheads="1"/>
          </p:cNvSpPr>
          <p:nvPr/>
        </p:nvSpPr>
        <p:spPr bwMode="auto">
          <a:xfrm>
            <a:off x="1901825" y="2487613"/>
            <a:ext cx="1360488" cy="273050"/>
          </a:xfrm>
          <a:prstGeom prst="rect">
            <a:avLst/>
          </a:prstGeom>
          <a:noFill/>
          <a:ln w="9525">
            <a:noFill/>
            <a:miter lim="800000"/>
            <a:headEnd/>
            <a:tailEnd/>
          </a:ln>
        </p:spPr>
        <p:txBody>
          <a:bodyPr lIns="0" tIns="0" rIns="0" bIns="0">
            <a:spAutoFit/>
          </a:bodyPr>
          <a:lstStyle/>
          <a:p>
            <a:r>
              <a:rPr lang="nl-NL" sz="900" b="1" i="1">
                <a:solidFill>
                  <a:srgbClr val="080808"/>
                </a:solidFill>
              </a:rPr>
              <a:t>Focus areas of Univ and HR/ L&amp;D defined</a:t>
            </a:r>
            <a:endParaRPr lang="en-GB" sz="900" b="1" i="1">
              <a:solidFill>
                <a:srgbClr val="080808"/>
              </a:solidFill>
            </a:endParaRPr>
          </a:p>
        </p:txBody>
      </p:sp>
      <p:sp>
        <p:nvSpPr>
          <p:cNvPr id="7222" name="TextBox 52"/>
          <p:cNvSpPr txBox="1">
            <a:spLocks noChangeArrowheads="1"/>
          </p:cNvSpPr>
          <p:nvPr/>
        </p:nvSpPr>
        <p:spPr bwMode="auto">
          <a:xfrm>
            <a:off x="2525713" y="4478338"/>
            <a:ext cx="1482725" cy="138112"/>
          </a:xfrm>
          <a:prstGeom prst="rect">
            <a:avLst/>
          </a:prstGeom>
          <a:noFill/>
          <a:ln w="9525">
            <a:noFill/>
            <a:miter lim="800000"/>
            <a:headEnd/>
            <a:tailEnd/>
          </a:ln>
        </p:spPr>
        <p:txBody>
          <a:bodyPr lIns="0" tIns="0" rIns="0" bIns="0">
            <a:spAutoFit/>
          </a:bodyPr>
          <a:lstStyle/>
          <a:p>
            <a:r>
              <a:rPr lang="en-GB" sz="900" b="1" i="1">
                <a:solidFill>
                  <a:srgbClr val="080808"/>
                </a:solidFill>
              </a:rPr>
              <a:t>Global Process Model</a:t>
            </a:r>
          </a:p>
        </p:txBody>
      </p:sp>
      <p:sp>
        <p:nvSpPr>
          <p:cNvPr id="4" name="Diamond 48"/>
          <p:cNvSpPr>
            <a:spLocks noChangeArrowheads="1"/>
          </p:cNvSpPr>
          <p:nvPr/>
        </p:nvSpPr>
        <p:spPr bwMode="auto">
          <a:xfrm>
            <a:off x="2982913" y="4168775"/>
            <a:ext cx="271462" cy="273050"/>
          </a:xfrm>
          <a:prstGeom prst="diamond">
            <a:avLst/>
          </a:prstGeom>
          <a:solidFill>
            <a:schemeClr val="tx1">
              <a:lumMod val="10000"/>
              <a:lumOff val="90000"/>
            </a:schemeClr>
          </a:solidFill>
          <a:ln w="9525" algn="ctr">
            <a:solidFill>
              <a:schemeClr val="accent2"/>
            </a:solidFill>
            <a:round/>
            <a:headEnd/>
            <a:tailEnd/>
          </a:ln>
        </p:spPr>
        <p:txBody>
          <a:bodyPr wrap="none" anchor="ctr"/>
          <a:lstStyle/>
          <a:p>
            <a:pPr algn="ctr" eaLnBrk="0" hangingPunct="0">
              <a:lnSpc>
                <a:spcPct val="85000"/>
              </a:lnSpc>
              <a:defRPr/>
            </a:pPr>
            <a:endParaRPr lang="en-GB" sz="2000" b="1">
              <a:solidFill>
                <a:schemeClr val="tx2"/>
              </a:solidFill>
              <a:ea typeface="ＭＳ Ｐゴシック"/>
              <a:cs typeface="Arial" charset="0"/>
            </a:endParaRPr>
          </a:p>
        </p:txBody>
      </p:sp>
      <p:sp>
        <p:nvSpPr>
          <p:cNvPr id="7224" name="TextBox 52"/>
          <p:cNvSpPr txBox="1">
            <a:spLocks noChangeArrowheads="1"/>
          </p:cNvSpPr>
          <p:nvPr/>
        </p:nvSpPr>
        <p:spPr bwMode="auto">
          <a:xfrm>
            <a:off x="3267075" y="5291138"/>
            <a:ext cx="1098550" cy="409575"/>
          </a:xfrm>
          <a:prstGeom prst="rect">
            <a:avLst/>
          </a:prstGeom>
          <a:noFill/>
          <a:ln w="9525">
            <a:noFill/>
            <a:miter lim="800000"/>
            <a:headEnd/>
            <a:tailEnd/>
          </a:ln>
        </p:spPr>
        <p:txBody>
          <a:bodyPr lIns="0" tIns="0" rIns="0" bIns="0">
            <a:spAutoFit/>
          </a:bodyPr>
          <a:lstStyle/>
          <a:p>
            <a:r>
              <a:rPr lang="en-GB" sz="900" b="1" i="1">
                <a:solidFill>
                  <a:srgbClr val="080808"/>
                </a:solidFill>
              </a:rPr>
              <a:t>Move to role-based curriculums in MyLearning</a:t>
            </a:r>
          </a:p>
        </p:txBody>
      </p:sp>
      <p:sp>
        <p:nvSpPr>
          <p:cNvPr id="5" name="Diamond 48"/>
          <p:cNvSpPr>
            <a:spLocks noChangeArrowheads="1"/>
          </p:cNvSpPr>
          <p:nvPr/>
        </p:nvSpPr>
        <p:spPr bwMode="auto">
          <a:xfrm>
            <a:off x="2938463" y="5311775"/>
            <a:ext cx="273050" cy="273050"/>
          </a:xfrm>
          <a:prstGeom prst="diamond">
            <a:avLst/>
          </a:prstGeom>
          <a:solidFill>
            <a:schemeClr val="tx1">
              <a:lumMod val="10000"/>
              <a:lumOff val="90000"/>
            </a:schemeClr>
          </a:solidFill>
          <a:ln w="9525" algn="ctr">
            <a:solidFill>
              <a:schemeClr val="accent2"/>
            </a:solidFill>
            <a:round/>
            <a:headEnd/>
            <a:tailEnd/>
          </a:ln>
        </p:spPr>
        <p:txBody>
          <a:bodyPr wrap="none" anchor="ctr"/>
          <a:lstStyle/>
          <a:p>
            <a:pPr algn="ctr" eaLnBrk="0" hangingPunct="0">
              <a:lnSpc>
                <a:spcPct val="85000"/>
              </a:lnSpc>
              <a:defRPr/>
            </a:pPr>
            <a:endParaRPr lang="en-GB" sz="2000" b="1">
              <a:solidFill>
                <a:schemeClr val="tx2"/>
              </a:solidFill>
              <a:ea typeface="ＭＳ Ｐゴシック"/>
              <a:cs typeface="Arial"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GB" sz="2400" smtClean="0"/>
              <a:t>The following is the New High Level To-Be University Organisation &amp; Alignment to the University Framework  </a:t>
            </a:r>
          </a:p>
        </p:txBody>
      </p:sp>
      <p:sp>
        <p:nvSpPr>
          <p:cNvPr id="8195" name="Slide Number Placeholder 4"/>
          <p:cNvSpPr>
            <a:spLocks noGrp="1"/>
          </p:cNvSpPr>
          <p:nvPr>
            <p:ph type="sldNum" sz="quarter" idx="11"/>
          </p:nvPr>
        </p:nvSpPr>
        <p:spPr>
          <a:xfrm>
            <a:off x="9223375" y="6369050"/>
            <a:ext cx="596900" cy="457200"/>
          </a:xfrm>
          <a:noFill/>
        </p:spPr>
        <p:txBody>
          <a:bodyPr/>
          <a:lstStyle/>
          <a:p>
            <a:fld id="{67A64C5B-076D-4479-B1B1-846911C41DB6}" type="slidenum">
              <a:rPr lang="en-US" smtClean="0">
                <a:ea typeface="ＭＳ Ｐゴシック" pitchFamily="34" charset="-128"/>
              </a:rPr>
              <a:pPr/>
              <a:t>4</a:t>
            </a:fld>
            <a:endParaRPr lang="en-US" smtClean="0">
              <a:ea typeface="ＭＳ Ｐゴシック" pitchFamily="34" charset="-128"/>
            </a:endParaRPr>
          </a:p>
        </p:txBody>
      </p:sp>
      <p:sp>
        <p:nvSpPr>
          <p:cNvPr id="8196" name="Footer Placeholder 3"/>
          <p:cNvSpPr>
            <a:spLocks noGrp="1"/>
          </p:cNvSpPr>
          <p:nvPr>
            <p:ph type="ftr" sz="quarter" idx="10"/>
          </p:nvPr>
        </p:nvSpPr>
        <p:spPr>
          <a:xfrm>
            <a:off x="5159375" y="6357938"/>
            <a:ext cx="2603500" cy="457200"/>
          </a:xfrm>
          <a:noFill/>
        </p:spPr>
        <p:txBody>
          <a:bodyPr/>
          <a:lstStyle/>
          <a:p>
            <a:r>
              <a:rPr lang="en-US" smtClean="0"/>
              <a:t>Capgemini University 2012</a:t>
            </a:r>
          </a:p>
        </p:txBody>
      </p:sp>
      <p:grpSp>
        <p:nvGrpSpPr>
          <p:cNvPr id="8197" name="Group 66"/>
          <p:cNvGrpSpPr>
            <a:grpSpLocks/>
          </p:cNvGrpSpPr>
          <p:nvPr/>
        </p:nvGrpSpPr>
        <p:grpSpPr bwMode="auto">
          <a:xfrm>
            <a:off x="269875" y="1047750"/>
            <a:ext cx="9197975" cy="4727575"/>
            <a:chOff x="58" y="660"/>
            <a:chExt cx="6140" cy="3238"/>
          </a:xfrm>
        </p:grpSpPr>
        <p:sp>
          <p:nvSpPr>
            <p:cNvPr id="92" name="Rectangle 91"/>
            <p:cNvSpPr/>
            <p:nvPr/>
          </p:nvSpPr>
          <p:spPr bwMode="auto">
            <a:xfrm>
              <a:off x="1052" y="1361"/>
              <a:ext cx="526" cy="1700"/>
            </a:xfrm>
            <a:prstGeom prst="rect">
              <a:avLst/>
            </a:prstGeom>
            <a:solidFill>
              <a:srgbClr val="0070C0"/>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lIns="144000" tIns="36000" rIns="36000" bIns="36000" anchor="ctr"/>
            <a:lstStyle/>
            <a:p>
              <a:pPr marL="1588" lvl="1" defTabSz="1006475" eaLnBrk="0" hangingPunct="0">
                <a:defRPr/>
              </a:pPr>
              <a:endParaRPr lang="en-GB" sz="900" b="1">
                <a:solidFill>
                  <a:srgbClr val="080808"/>
                </a:solidFill>
                <a:ea typeface="ＭＳ Ｐゴシック"/>
                <a:cs typeface="ＭＳ Ｐゴシック"/>
              </a:endParaRPr>
            </a:p>
          </p:txBody>
        </p:sp>
        <p:sp>
          <p:nvSpPr>
            <p:cNvPr id="91" name="Rectangle 90"/>
            <p:cNvSpPr/>
            <p:nvPr/>
          </p:nvSpPr>
          <p:spPr bwMode="auto">
            <a:xfrm>
              <a:off x="593" y="1361"/>
              <a:ext cx="485" cy="1700"/>
            </a:xfrm>
            <a:prstGeom prst="rect">
              <a:avLst/>
            </a:prstGeom>
            <a:solidFill>
              <a:srgbClr val="00B0F0"/>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lIns="144000" tIns="36000" rIns="36000" bIns="36000" anchor="ctr"/>
            <a:lstStyle/>
            <a:p>
              <a:pPr marL="1588" lvl="1" defTabSz="1006475" eaLnBrk="0" hangingPunct="0">
                <a:defRPr/>
              </a:pPr>
              <a:endParaRPr lang="en-GB" sz="900" b="1">
                <a:solidFill>
                  <a:srgbClr val="080808"/>
                </a:solidFill>
                <a:ea typeface="ＭＳ Ｐゴシック"/>
                <a:cs typeface="ＭＳ Ｐゴシック"/>
              </a:endParaRPr>
            </a:p>
          </p:txBody>
        </p:sp>
        <p:sp>
          <p:nvSpPr>
            <p:cNvPr id="90" name="Rectangle 89"/>
            <p:cNvSpPr/>
            <p:nvPr/>
          </p:nvSpPr>
          <p:spPr bwMode="auto">
            <a:xfrm>
              <a:off x="94" y="1361"/>
              <a:ext cx="499" cy="1700"/>
            </a:xfrm>
            <a:prstGeom prst="rect">
              <a:avLst/>
            </a:prstGeom>
            <a:solidFill>
              <a:srgbClr val="CCECFF">
                <a:alpha val="75000"/>
              </a:srgbClr>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lIns="144000" tIns="36000" rIns="36000" bIns="36000" anchor="ctr"/>
            <a:lstStyle/>
            <a:p>
              <a:pPr marL="1588" lvl="1" defTabSz="1006475" eaLnBrk="0" hangingPunct="0">
                <a:defRPr/>
              </a:pPr>
              <a:endParaRPr lang="en-GB" sz="900" b="1">
                <a:solidFill>
                  <a:srgbClr val="080808"/>
                </a:solidFill>
                <a:ea typeface="ＭＳ Ｐゴシック"/>
                <a:cs typeface="ＭＳ Ｐゴシック"/>
              </a:endParaRPr>
            </a:p>
          </p:txBody>
        </p:sp>
        <p:sp>
          <p:nvSpPr>
            <p:cNvPr id="87" name="Rectangle 86"/>
            <p:cNvSpPr/>
            <p:nvPr/>
          </p:nvSpPr>
          <p:spPr bwMode="auto">
            <a:xfrm>
              <a:off x="1611" y="1361"/>
              <a:ext cx="739" cy="1700"/>
            </a:xfrm>
            <a:prstGeom prst="rect">
              <a:avLst/>
            </a:prstGeom>
            <a:solidFill>
              <a:srgbClr val="ABD037"/>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lIns="144000" tIns="36000" rIns="36000" bIns="36000" anchor="ctr"/>
            <a:lstStyle/>
            <a:p>
              <a:pPr marL="1588" lvl="1" defTabSz="1006475" eaLnBrk="0" hangingPunct="0">
                <a:defRPr/>
              </a:pPr>
              <a:endParaRPr lang="en-GB" sz="900" b="1">
                <a:solidFill>
                  <a:srgbClr val="080808"/>
                </a:solidFill>
                <a:ea typeface="ＭＳ Ｐゴシック"/>
                <a:cs typeface="ＭＳ Ｐゴシック"/>
              </a:endParaRPr>
            </a:p>
          </p:txBody>
        </p:sp>
        <p:sp>
          <p:nvSpPr>
            <p:cNvPr id="88" name="Rectangle 87"/>
            <p:cNvSpPr/>
            <p:nvPr/>
          </p:nvSpPr>
          <p:spPr bwMode="auto">
            <a:xfrm>
              <a:off x="2347" y="1361"/>
              <a:ext cx="739" cy="1700"/>
            </a:xfrm>
            <a:prstGeom prst="rect">
              <a:avLst/>
            </a:prstGeom>
            <a:solidFill>
              <a:srgbClr val="FFD400"/>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lIns="144000" tIns="36000" rIns="36000" bIns="36000" anchor="ctr"/>
            <a:lstStyle/>
            <a:p>
              <a:pPr marL="1588" lvl="1" defTabSz="1006475" eaLnBrk="0" hangingPunct="0">
                <a:defRPr/>
              </a:pPr>
              <a:endParaRPr lang="en-GB" sz="900" b="1">
                <a:solidFill>
                  <a:srgbClr val="080808"/>
                </a:solidFill>
                <a:ea typeface="ＭＳ Ｐゴシック"/>
                <a:cs typeface="ＭＳ Ｐゴシック"/>
              </a:endParaRPr>
            </a:p>
          </p:txBody>
        </p:sp>
        <p:sp>
          <p:nvSpPr>
            <p:cNvPr id="41" name="Rectangle 151"/>
            <p:cNvSpPr>
              <a:spLocks noChangeArrowheads="1"/>
            </p:cNvSpPr>
            <p:nvPr/>
          </p:nvSpPr>
          <p:spPr bwMode="auto">
            <a:xfrm>
              <a:off x="4684" y="1381"/>
              <a:ext cx="1478" cy="1680"/>
            </a:xfrm>
            <a:prstGeom prst="rect">
              <a:avLst/>
            </a:prstGeom>
            <a:solidFill>
              <a:srgbClr val="F15A22"/>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lIns="144000" tIns="36000" rIns="36000" bIns="36000"/>
            <a:lstStyle/>
            <a:p>
              <a:pPr marL="1588" lvl="1" algn="ctr" defTabSz="1006475" eaLnBrk="0" hangingPunct="0">
                <a:defRPr/>
              </a:pPr>
              <a:r>
                <a:rPr lang="en-GB" sz="1400" b="1">
                  <a:solidFill>
                    <a:schemeClr val="bg1"/>
                  </a:solidFill>
                  <a:effectLst>
                    <a:outerShdw blurRad="38100" dist="38100" dir="2700000" algn="tl">
                      <a:srgbClr val="000000">
                        <a:alpha val="43137"/>
                      </a:srgbClr>
                    </a:outerShdw>
                  </a:effectLst>
                  <a:ea typeface="ＭＳ Ｐゴシック"/>
                  <a:cs typeface="ＭＳ Ｐゴシック"/>
                </a:rPr>
                <a:t/>
              </a:r>
              <a:br>
                <a:rPr lang="en-GB" sz="1400" b="1">
                  <a:solidFill>
                    <a:schemeClr val="bg1"/>
                  </a:solidFill>
                  <a:effectLst>
                    <a:outerShdw blurRad="38100" dist="38100" dir="2700000" algn="tl">
                      <a:srgbClr val="000000">
                        <a:alpha val="43137"/>
                      </a:srgbClr>
                    </a:outerShdw>
                  </a:effectLst>
                  <a:ea typeface="ＭＳ Ｐゴシック"/>
                  <a:cs typeface="ＭＳ Ｐゴシック"/>
                </a:rPr>
              </a:br>
              <a:endParaRPr lang="en-GB" sz="1400" b="1" dirty="0">
                <a:solidFill>
                  <a:schemeClr val="bg1"/>
                </a:solidFill>
                <a:effectLst>
                  <a:outerShdw blurRad="38100" dist="38100" dir="2700000" algn="tl">
                    <a:srgbClr val="000000">
                      <a:alpha val="43137"/>
                    </a:srgbClr>
                  </a:outerShdw>
                </a:effectLst>
                <a:ea typeface="ＭＳ Ｐゴシック"/>
                <a:cs typeface="ＭＳ Ｐゴシック"/>
              </a:endParaRPr>
            </a:p>
          </p:txBody>
        </p:sp>
        <p:cxnSp>
          <p:nvCxnSpPr>
            <p:cNvPr id="8217" name="Shape 27"/>
            <p:cNvCxnSpPr>
              <a:cxnSpLocks noChangeShapeType="1"/>
            </p:cNvCxnSpPr>
            <p:nvPr/>
          </p:nvCxnSpPr>
          <p:spPr bwMode="auto">
            <a:xfrm>
              <a:off x="2949" y="1117"/>
              <a:ext cx="938" cy="257"/>
            </a:xfrm>
            <a:prstGeom prst="bentConnector2">
              <a:avLst/>
            </a:prstGeom>
            <a:noFill/>
            <a:ln w="38100" algn="ctr">
              <a:solidFill>
                <a:schemeClr val="accent1"/>
              </a:solidFill>
              <a:round/>
              <a:headEnd/>
              <a:tailEnd/>
            </a:ln>
          </p:spPr>
        </p:cxnSp>
        <p:cxnSp>
          <p:nvCxnSpPr>
            <p:cNvPr id="8218" name="Shape 39"/>
            <p:cNvCxnSpPr>
              <a:cxnSpLocks noChangeShapeType="1"/>
            </p:cNvCxnSpPr>
            <p:nvPr/>
          </p:nvCxnSpPr>
          <p:spPr bwMode="auto">
            <a:xfrm rot="10800000" flipV="1">
              <a:off x="2350" y="1117"/>
              <a:ext cx="599" cy="257"/>
            </a:xfrm>
            <a:prstGeom prst="bentConnector2">
              <a:avLst/>
            </a:prstGeom>
            <a:noFill/>
            <a:ln w="38100" algn="ctr">
              <a:solidFill>
                <a:schemeClr val="accent1"/>
              </a:solidFill>
              <a:round/>
              <a:headEnd/>
              <a:tailEnd/>
            </a:ln>
          </p:spPr>
        </p:cxnSp>
        <p:cxnSp>
          <p:nvCxnSpPr>
            <p:cNvPr id="8219" name="Elbow Connector 41"/>
            <p:cNvCxnSpPr>
              <a:cxnSpLocks noChangeShapeType="1"/>
            </p:cNvCxnSpPr>
            <p:nvPr/>
          </p:nvCxnSpPr>
          <p:spPr bwMode="auto">
            <a:xfrm>
              <a:off x="3623" y="850"/>
              <a:ext cx="1692" cy="530"/>
            </a:xfrm>
            <a:prstGeom prst="bentConnector3">
              <a:avLst>
                <a:gd name="adj1" fmla="val 100491"/>
              </a:avLst>
            </a:prstGeom>
            <a:noFill/>
            <a:ln w="38100" algn="ctr">
              <a:solidFill>
                <a:schemeClr val="accent1"/>
              </a:solidFill>
              <a:round/>
              <a:headEnd/>
              <a:tailEnd/>
            </a:ln>
          </p:spPr>
        </p:cxnSp>
        <p:sp>
          <p:nvSpPr>
            <p:cNvPr id="51" name="Rectangle 138"/>
            <p:cNvSpPr>
              <a:spLocks noChangeArrowheads="1"/>
            </p:cNvSpPr>
            <p:nvPr/>
          </p:nvSpPr>
          <p:spPr bwMode="auto">
            <a:xfrm>
              <a:off x="2447" y="681"/>
              <a:ext cx="1370" cy="297"/>
            </a:xfrm>
            <a:prstGeom prst="rect">
              <a:avLst/>
            </a:prstGeom>
            <a:solidFill>
              <a:schemeClr val="bg1">
                <a:lumMod val="85000"/>
              </a:schemeClr>
            </a:solidFill>
            <a:ln w="1905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lIns="144000" tIns="72000" rIns="0" bIns="0" anchor="ctr"/>
            <a:lstStyle/>
            <a:p>
              <a:pPr marL="1588" lvl="1" algn="ctr" defTabSz="1006475" eaLnBrk="0" hangingPunct="0">
                <a:defRPr/>
              </a:pPr>
              <a:r>
                <a:rPr lang="en-GB" sz="1400" b="1">
                  <a:solidFill>
                    <a:srgbClr val="00414E"/>
                  </a:solidFill>
                </a:rPr>
                <a:t>University Director</a:t>
              </a:r>
            </a:p>
            <a:p>
              <a:pPr marL="1588" lvl="1" algn="ctr" defTabSz="1006475" eaLnBrk="0" hangingPunct="0">
                <a:defRPr/>
              </a:pPr>
              <a:r>
                <a:rPr lang="en-GB" sz="1200">
                  <a:solidFill>
                    <a:srgbClr val="00414E"/>
                  </a:solidFill>
                </a:rPr>
                <a:t>(Steven Smith)</a:t>
              </a:r>
            </a:p>
          </p:txBody>
        </p:sp>
        <p:sp>
          <p:nvSpPr>
            <p:cNvPr id="24" name="Rectangle 151"/>
            <p:cNvSpPr>
              <a:spLocks noChangeArrowheads="1"/>
            </p:cNvSpPr>
            <p:nvPr/>
          </p:nvSpPr>
          <p:spPr bwMode="auto">
            <a:xfrm>
              <a:off x="3148" y="1374"/>
              <a:ext cx="1478" cy="1687"/>
            </a:xfrm>
            <a:prstGeom prst="rect">
              <a:avLst/>
            </a:prstGeom>
            <a:solidFill>
              <a:srgbClr val="F7931E"/>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lIns="144000" tIns="36000" rIns="36000" bIns="36000"/>
            <a:lstStyle/>
            <a:p>
              <a:pPr marL="1588" lvl="1" algn="ctr" defTabSz="1006475">
                <a:defRPr/>
              </a:pPr>
              <a:endParaRPr lang="en-GB" sz="1400" b="1" dirty="0">
                <a:solidFill>
                  <a:schemeClr val="bg1"/>
                </a:solidFill>
                <a:effectLst>
                  <a:outerShdw blurRad="38100" dist="38100" dir="2700000" algn="tl">
                    <a:srgbClr val="000000">
                      <a:alpha val="43137"/>
                    </a:srgbClr>
                  </a:outerShdw>
                </a:effectLst>
                <a:ea typeface="ＭＳ Ｐゴシック"/>
                <a:cs typeface="ＭＳ Ｐゴシック"/>
              </a:endParaRPr>
            </a:p>
            <a:p>
              <a:pPr marL="1588" lvl="1" algn="ctr" defTabSz="1006475">
                <a:defRPr/>
              </a:pPr>
              <a:endParaRPr lang="en-GB" sz="1400" b="1" dirty="0">
                <a:solidFill>
                  <a:schemeClr val="bg1"/>
                </a:solidFill>
                <a:effectLst>
                  <a:outerShdw blurRad="38100" dist="38100" dir="2700000" algn="tl">
                    <a:srgbClr val="000000">
                      <a:alpha val="43137"/>
                    </a:srgbClr>
                  </a:outerShdw>
                </a:effectLst>
                <a:ea typeface="ＭＳ Ｐゴシック"/>
                <a:cs typeface="ＭＳ Ｐゴシック"/>
              </a:endParaRPr>
            </a:p>
          </p:txBody>
        </p:sp>
        <p:cxnSp>
          <p:nvCxnSpPr>
            <p:cNvPr id="8226" name="Straight Connector 46"/>
            <p:cNvCxnSpPr>
              <a:cxnSpLocks noChangeShapeType="1"/>
            </p:cNvCxnSpPr>
            <p:nvPr/>
          </p:nvCxnSpPr>
          <p:spPr bwMode="auto">
            <a:xfrm rot="5400000">
              <a:off x="3062" y="1049"/>
              <a:ext cx="136" cy="1"/>
            </a:xfrm>
            <a:prstGeom prst="line">
              <a:avLst/>
            </a:prstGeom>
            <a:noFill/>
            <a:ln w="38100" algn="ctr">
              <a:solidFill>
                <a:schemeClr val="accent1"/>
              </a:solidFill>
              <a:round/>
              <a:headEnd/>
              <a:tailEnd/>
            </a:ln>
          </p:spPr>
        </p:cxnSp>
        <p:cxnSp>
          <p:nvCxnSpPr>
            <p:cNvPr id="8227" name="Shape 30"/>
            <p:cNvCxnSpPr>
              <a:cxnSpLocks noChangeShapeType="1"/>
            </p:cNvCxnSpPr>
            <p:nvPr/>
          </p:nvCxnSpPr>
          <p:spPr bwMode="auto">
            <a:xfrm rot="10800000" flipV="1">
              <a:off x="817" y="1117"/>
              <a:ext cx="1546" cy="257"/>
            </a:xfrm>
            <a:prstGeom prst="bentConnector2">
              <a:avLst/>
            </a:prstGeom>
            <a:noFill/>
            <a:ln w="38100" algn="ctr">
              <a:solidFill>
                <a:schemeClr val="accent1"/>
              </a:solidFill>
              <a:round/>
              <a:headEnd/>
              <a:tailEnd/>
            </a:ln>
          </p:spPr>
        </p:cxnSp>
        <p:sp>
          <p:nvSpPr>
            <p:cNvPr id="30" name="AutoShape 2"/>
            <p:cNvSpPr>
              <a:spLocks noChangeArrowheads="1"/>
            </p:cNvSpPr>
            <p:nvPr>
              <p:custDataLst>
                <p:tags r:id="rId1"/>
              </p:custDataLst>
            </p:nvPr>
          </p:nvSpPr>
          <p:spPr bwMode="auto">
            <a:xfrm>
              <a:off x="297" y="3122"/>
              <a:ext cx="5642" cy="776"/>
            </a:xfrm>
            <a:prstGeom prst="homePlate">
              <a:avLst>
                <a:gd name="adj" fmla="val 11204"/>
              </a:avLst>
            </a:prstGeom>
            <a:solidFill>
              <a:schemeClr val="bg1">
                <a:lumMod val="85000"/>
              </a:schemeClr>
            </a:solidFill>
            <a:ln w="19050">
              <a:solidFill>
                <a:srgbClr val="969696"/>
              </a:solidFill>
              <a:miter lim="800000"/>
              <a:headEnd/>
              <a:tailEnd/>
            </a:ln>
          </p:spPr>
          <p:txBody>
            <a:bodyPr lIns="144000" tIns="72000" rIns="0" bIns="0"/>
            <a:lstStyle/>
            <a:p>
              <a:pPr marL="1588" lvl="1" defTabSz="1006475">
                <a:defRPr/>
              </a:pPr>
              <a:r>
                <a:rPr lang="en-US" b="1" i="1" dirty="0">
                  <a:solidFill>
                    <a:srgbClr val="FF0000"/>
                  </a:solidFill>
                  <a:ea typeface="ＭＳ Ｐゴシック" pitchFamily="-80" charset="-128"/>
                  <a:cs typeface="ＭＳ Ｐゴシック"/>
                </a:rPr>
                <a:t>ALIGN</a:t>
              </a:r>
              <a:r>
                <a:rPr lang="en-US" b="1" i="1" dirty="0">
                  <a:solidFill>
                    <a:srgbClr val="080808"/>
                  </a:solidFill>
                  <a:ea typeface="ＭＳ Ｐゴシック" pitchFamily="-80" charset="-128"/>
                  <a:cs typeface="ＭＳ Ｐゴシック"/>
                </a:rPr>
                <a:t> – THE UNIVERSITY LEARNING FRAMEWORK</a:t>
              </a:r>
            </a:p>
          </p:txBody>
        </p:sp>
        <p:sp>
          <p:nvSpPr>
            <p:cNvPr id="8229" name="AutoShape 22"/>
            <p:cNvSpPr>
              <a:spLocks noChangeArrowheads="1"/>
            </p:cNvSpPr>
            <p:nvPr>
              <p:custDataLst>
                <p:tags r:id="rId2"/>
              </p:custDataLst>
            </p:nvPr>
          </p:nvSpPr>
          <p:spPr bwMode="auto">
            <a:xfrm>
              <a:off x="2570" y="3350"/>
              <a:ext cx="2396" cy="480"/>
            </a:xfrm>
            <a:prstGeom prst="chevron">
              <a:avLst>
                <a:gd name="adj" fmla="val 18280"/>
              </a:avLst>
            </a:prstGeom>
            <a:solidFill>
              <a:schemeClr val="bg1"/>
            </a:solidFill>
            <a:ln w="9525">
              <a:solidFill>
                <a:srgbClr val="080808"/>
              </a:solidFill>
              <a:miter lim="800000"/>
              <a:headEnd/>
              <a:tailEnd/>
            </a:ln>
          </p:spPr>
          <p:txBody>
            <a:bodyPr lIns="0" tIns="36000" rIns="36000" bIns="36000"/>
            <a:lstStyle/>
            <a:p>
              <a:pPr marL="1588" lvl="1" defTabSz="1006475"/>
              <a:r>
                <a:rPr lang="en-US" sz="800" b="1" i="1">
                  <a:solidFill>
                    <a:srgbClr val="080808"/>
                  </a:solidFill>
                </a:rPr>
                <a:t>EXECUTE</a:t>
              </a:r>
            </a:p>
          </p:txBody>
        </p:sp>
        <p:sp>
          <p:nvSpPr>
            <p:cNvPr id="8230" name="AutoShape 17"/>
            <p:cNvSpPr>
              <a:spLocks noChangeArrowheads="1"/>
            </p:cNvSpPr>
            <p:nvPr>
              <p:custDataLst>
                <p:tags r:id="rId3"/>
              </p:custDataLst>
            </p:nvPr>
          </p:nvSpPr>
          <p:spPr bwMode="auto">
            <a:xfrm>
              <a:off x="333" y="3350"/>
              <a:ext cx="2281" cy="480"/>
            </a:xfrm>
            <a:prstGeom prst="homePlate">
              <a:avLst>
                <a:gd name="adj" fmla="val 18194"/>
              </a:avLst>
            </a:prstGeom>
            <a:solidFill>
              <a:schemeClr val="bg1"/>
            </a:solidFill>
            <a:ln w="9525">
              <a:solidFill>
                <a:srgbClr val="080808"/>
              </a:solidFill>
              <a:miter lim="800000"/>
              <a:headEnd/>
              <a:tailEnd/>
            </a:ln>
          </p:spPr>
          <p:txBody>
            <a:bodyPr lIns="72000" tIns="36000" rIns="36000" bIns="36000"/>
            <a:lstStyle/>
            <a:p>
              <a:pPr marL="1588" lvl="1" defTabSz="1006475"/>
              <a:r>
                <a:rPr lang="en-US" sz="800" b="1" i="1">
                  <a:solidFill>
                    <a:srgbClr val="080808"/>
                  </a:solidFill>
                </a:rPr>
                <a:t>CHALLENGE</a:t>
              </a:r>
            </a:p>
          </p:txBody>
        </p:sp>
        <p:sp>
          <p:nvSpPr>
            <p:cNvPr id="8231" name="AutoShape 17"/>
            <p:cNvSpPr>
              <a:spLocks noChangeArrowheads="1"/>
            </p:cNvSpPr>
            <p:nvPr>
              <p:custDataLst>
                <p:tags r:id="rId4"/>
              </p:custDataLst>
            </p:nvPr>
          </p:nvSpPr>
          <p:spPr bwMode="auto">
            <a:xfrm>
              <a:off x="389" y="3468"/>
              <a:ext cx="726" cy="295"/>
            </a:xfrm>
            <a:prstGeom prst="homePlate">
              <a:avLst>
                <a:gd name="adj" fmla="val 18196"/>
              </a:avLst>
            </a:prstGeom>
            <a:solidFill>
              <a:srgbClr val="CCECFF"/>
            </a:solidFill>
            <a:ln w="9525">
              <a:noFill/>
              <a:miter lim="800000"/>
              <a:headEnd/>
              <a:tailEnd/>
            </a:ln>
          </p:spPr>
          <p:txBody>
            <a:bodyPr lIns="144000" tIns="36000" rIns="36000" bIns="36000" anchor="ctr"/>
            <a:lstStyle/>
            <a:p>
              <a:pPr marL="1588" lvl="1" defTabSz="1006475"/>
              <a:r>
                <a:rPr lang="en-US" sz="900" b="1">
                  <a:solidFill>
                    <a:srgbClr val="080808"/>
                  </a:solidFill>
                </a:rPr>
                <a:t>Relationship Management</a:t>
              </a:r>
            </a:p>
          </p:txBody>
        </p:sp>
        <p:sp>
          <p:nvSpPr>
            <p:cNvPr id="8232" name="AutoShape 18"/>
            <p:cNvSpPr>
              <a:spLocks noChangeArrowheads="1"/>
            </p:cNvSpPr>
            <p:nvPr>
              <p:custDataLst>
                <p:tags r:id="rId5"/>
              </p:custDataLst>
            </p:nvPr>
          </p:nvSpPr>
          <p:spPr bwMode="auto">
            <a:xfrm>
              <a:off x="1106" y="3468"/>
              <a:ext cx="726" cy="295"/>
            </a:xfrm>
            <a:prstGeom prst="chevron">
              <a:avLst>
                <a:gd name="adj" fmla="val 18173"/>
              </a:avLst>
            </a:prstGeom>
            <a:solidFill>
              <a:srgbClr val="00B0F0"/>
            </a:solidFill>
            <a:ln w="9525">
              <a:noFill/>
              <a:miter lim="800000"/>
              <a:headEnd/>
              <a:tailEnd/>
            </a:ln>
          </p:spPr>
          <p:txBody>
            <a:bodyPr lIns="144000" tIns="36000" rIns="36000" bIns="36000" anchor="ctr"/>
            <a:lstStyle/>
            <a:p>
              <a:pPr marL="1588" lvl="1" defTabSz="1006475"/>
              <a:r>
                <a:rPr lang="en-US" sz="900" b="1">
                  <a:solidFill>
                    <a:srgbClr val="080808"/>
                  </a:solidFill>
                </a:rPr>
                <a:t>Learning Contracting &amp; Booking</a:t>
              </a:r>
            </a:p>
          </p:txBody>
        </p:sp>
        <p:sp>
          <p:nvSpPr>
            <p:cNvPr id="8233" name="AutoShape 22"/>
            <p:cNvSpPr>
              <a:spLocks noChangeArrowheads="1"/>
            </p:cNvSpPr>
            <p:nvPr>
              <p:custDataLst>
                <p:tags r:id="rId6"/>
              </p:custDataLst>
            </p:nvPr>
          </p:nvSpPr>
          <p:spPr bwMode="auto">
            <a:xfrm>
              <a:off x="2674" y="3475"/>
              <a:ext cx="726" cy="295"/>
            </a:xfrm>
            <a:prstGeom prst="chevron">
              <a:avLst>
                <a:gd name="adj" fmla="val 18287"/>
              </a:avLst>
            </a:prstGeom>
            <a:solidFill>
              <a:srgbClr val="ABD037"/>
            </a:solidFill>
            <a:ln w="9525">
              <a:noFill/>
              <a:miter lim="800000"/>
              <a:headEnd/>
              <a:tailEnd/>
            </a:ln>
          </p:spPr>
          <p:txBody>
            <a:bodyPr lIns="144000" tIns="36000" rIns="36000" bIns="36000" anchor="ctr"/>
            <a:lstStyle/>
            <a:p>
              <a:pPr marL="1588" lvl="1" defTabSz="1006475"/>
              <a:r>
                <a:rPr lang="en-US" sz="900" b="1">
                  <a:solidFill>
                    <a:srgbClr val="080808"/>
                  </a:solidFill>
                </a:rPr>
                <a:t>Design</a:t>
              </a:r>
            </a:p>
          </p:txBody>
        </p:sp>
        <p:sp>
          <p:nvSpPr>
            <p:cNvPr id="8234" name="AutoShape 23"/>
            <p:cNvSpPr>
              <a:spLocks noChangeArrowheads="1"/>
            </p:cNvSpPr>
            <p:nvPr>
              <p:custDataLst>
                <p:tags r:id="rId7"/>
              </p:custDataLst>
            </p:nvPr>
          </p:nvSpPr>
          <p:spPr bwMode="auto">
            <a:xfrm>
              <a:off x="4172" y="3475"/>
              <a:ext cx="726" cy="295"/>
            </a:xfrm>
            <a:prstGeom prst="chevron">
              <a:avLst>
                <a:gd name="adj" fmla="val 18310"/>
              </a:avLst>
            </a:prstGeom>
            <a:solidFill>
              <a:srgbClr val="F7931E"/>
            </a:solidFill>
            <a:ln w="9525">
              <a:noFill/>
              <a:miter lim="800000"/>
              <a:headEnd/>
              <a:tailEnd/>
            </a:ln>
          </p:spPr>
          <p:txBody>
            <a:bodyPr lIns="144000" tIns="36000" rIns="36000" bIns="36000" anchor="ctr"/>
            <a:lstStyle/>
            <a:p>
              <a:pPr marL="1588" lvl="1" defTabSz="1006475"/>
              <a:r>
                <a:rPr lang="en-US" sz="900" b="1">
                  <a:solidFill>
                    <a:srgbClr val="080808"/>
                  </a:solidFill>
                </a:rPr>
                <a:t>Delivery</a:t>
              </a:r>
            </a:p>
          </p:txBody>
        </p:sp>
        <p:sp>
          <p:nvSpPr>
            <p:cNvPr id="8235" name="AutoShape 22"/>
            <p:cNvSpPr>
              <a:spLocks noChangeArrowheads="1"/>
            </p:cNvSpPr>
            <p:nvPr>
              <p:custDataLst>
                <p:tags r:id="rId8"/>
              </p:custDataLst>
            </p:nvPr>
          </p:nvSpPr>
          <p:spPr bwMode="auto">
            <a:xfrm>
              <a:off x="3432" y="3475"/>
              <a:ext cx="726" cy="295"/>
            </a:xfrm>
            <a:prstGeom prst="chevron">
              <a:avLst>
                <a:gd name="adj" fmla="val 18275"/>
              </a:avLst>
            </a:prstGeom>
            <a:solidFill>
              <a:srgbClr val="FFD400"/>
            </a:solidFill>
            <a:ln w="9525">
              <a:noFill/>
              <a:miter lim="800000"/>
              <a:headEnd/>
              <a:tailEnd/>
            </a:ln>
          </p:spPr>
          <p:txBody>
            <a:bodyPr lIns="144000" tIns="36000" rIns="36000" bIns="36000" anchor="ctr"/>
            <a:lstStyle/>
            <a:p>
              <a:pPr marL="1588" lvl="1" defTabSz="1006475"/>
              <a:r>
                <a:rPr lang="en-US" sz="900" b="1">
                  <a:solidFill>
                    <a:srgbClr val="080808"/>
                  </a:solidFill>
                </a:rPr>
                <a:t>Build</a:t>
              </a:r>
            </a:p>
          </p:txBody>
        </p:sp>
        <p:sp>
          <p:nvSpPr>
            <p:cNvPr id="8236" name="AutoShape 18"/>
            <p:cNvSpPr>
              <a:spLocks noChangeArrowheads="1"/>
            </p:cNvSpPr>
            <p:nvPr>
              <p:custDataLst>
                <p:tags r:id="rId9"/>
              </p:custDataLst>
            </p:nvPr>
          </p:nvSpPr>
          <p:spPr bwMode="auto">
            <a:xfrm>
              <a:off x="1821" y="3468"/>
              <a:ext cx="726" cy="295"/>
            </a:xfrm>
            <a:prstGeom prst="chevron">
              <a:avLst>
                <a:gd name="adj" fmla="val 18173"/>
              </a:avLst>
            </a:prstGeom>
            <a:solidFill>
              <a:srgbClr val="0070C0"/>
            </a:solidFill>
            <a:ln w="9525">
              <a:noFill/>
              <a:miter lim="800000"/>
              <a:headEnd/>
              <a:tailEnd/>
            </a:ln>
          </p:spPr>
          <p:txBody>
            <a:bodyPr lIns="144000" tIns="36000" rIns="36000" bIns="36000" anchor="ctr"/>
            <a:lstStyle/>
            <a:p>
              <a:pPr marL="1588" lvl="1" defTabSz="1006475"/>
              <a:r>
                <a:rPr lang="en-US" sz="900" b="1">
                  <a:solidFill>
                    <a:srgbClr val="080808"/>
                  </a:solidFill>
                </a:rPr>
                <a:t>Request Management</a:t>
              </a:r>
            </a:p>
          </p:txBody>
        </p:sp>
        <p:sp>
          <p:nvSpPr>
            <p:cNvPr id="8237" name="AutoShape 22"/>
            <p:cNvSpPr>
              <a:spLocks noChangeArrowheads="1"/>
            </p:cNvSpPr>
            <p:nvPr>
              <p:custDataLst>
                <p:tags r:id="rId10"/>
              </p:custDataLst>
            </p:nvPr>
          </p:nvSpPr>
          <p:spPr bwMode="auto">
            <a:xfrm>
              <a:off x="4922" y="3350"/>
              <a:ext cx="900" cy="480"/>
            </a:xfrm>
            <a:prstGeom prst="chevron">
              <a:avLst>
                <a:gd name="adj" fmla="val 18290"/>
              </a:avLst>
            </a:prstGeom>
            <a:solidFill>
              <a:schemeClr val="bg1"/>
            </a:solidFill>
            <a:ln w="9525">
              <a:solidFill>
                <a:srgbClr val="080808"/>
              </a:solidFill>
              <a:miter lim="800000"/>
              <a:headEnd/>
              <a:tailEnd/>
            </a:ln>
          </p:spPr>
          <p:txBody>
            <a:bodyPr lIns="0" tIns="36000" rIns="36000" bIns="36000"/>
            <a:lstStyle/>
            <a:p>
              <a:pPr marL="1588" lvl="1" defTabSz="1006475"/>
              <a:r>
                <a:rPr lang="en-US" sz="800" b="1" i="1">
                  <a:solidFill>
                    <a:srgbClr val="080808"/>
                  </a:solidFill>
                </a:rPr>
                <a:t>EVALUATE</a:t>
              </a:r>
            </a:p>
          </p:txBody>
        </p:sp>
        <p:sp>
          <p:nvSpPr>
            <p:cNvPr id="8238" name="AutoShape 22"/>
            <p:cNvSpPr>
              <a:spLocks noChangeArrowheads="1"/>
            </p:cNvSpPr>
            <p:nvPr>
              <p:custDataLst>
                <p:tags r:id="rId11"/>
              </p:custDataLst>
            </p:nvPr>
          </p:nvSpPr>
          <p:spPr bwMode="auto">
            <a:xfrm>
              <a:off x="5018" y="3475"/>
              <a:ext cx="726" cy="295"/>
            </a:xfrm>
            <a:prstGeom prst="chevron">
              <a:avLst>
                <a:gd name="adj" fmla="val 18287"/>
              </a:avLst>
            </a:prstGeom>
            <a:solidFill>
              <a:srgbClr val="F15A22"/>
            </a:solidFill>
            <a:ln w="9525">
              <a:noFill/>
              <a:miter lim="800000"/>
              <a:headEnd/>
              <a:tailEnd/>
            </a:ln>
          </p:spPr>
          <p:txBody>
            <a:bodyPr lIns="144000" tIns="36000" rIns="36000" bIns="36000" anchor="ctr"/>
            <a:lstStyle/>
            <a:p>
              <a:pPr marL="1588" lvl="1" defTabSz="1006475"/>
              <a:r>
                <a:rPr lang="en-US" sz="900" b="1">
                  <a:solidFill>
                    <a:srgbClr val="080808"/>
                  </a:solidFill>
                </a:rPr>
                <a:t>Evaluation</a:t>
              </a:r>
            </a:p>
          </p:txBody>
        </p:sp>
        <p:sp>
          <p:nvSpPr>
            <p:cNvPr id="39" name="Rectangle 152"/>
            <p:cNvSpPr>
              <a:spLocks noChangeArrowheads="1"/>
            </p:cNvSpPr>
            <p:nvPr/>
          </p:nvSpPr>
          <p:spPr bwMode="auto">
            <a:xfrm>
              <a:off x="1654" y="1806"/>
              <a:ext cx="317" cy="1178"/>
            </a:xfrm>
            <a:prstGeom prst="rect">
              <a:avLst/>
            </a:prstGeom>
            <a:solidFill>
              <a:schemeClr val="tx2">
                <a:lumMod val="95000"/>
              </a:schemeClr>
            </a:solidFill>
            <a:ln>
              <a:noFill/>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dk1"/>
            </a:lnRef>
            <a:fillRef idx="2">
              <a:schemeClr val="dk1"/>
            </a:fillRef>
            <a:effectRef idx="1">
              <a:schemeClr val="dk1"/>
            </a:effectRef>
            <a:fontRef idx="minor">
              <a:schemeClr val="dk1"/>
            </a:fontRef>
          </p:style>
          <p:txBody>
            <a:bodyPr vert="vert270" anchor="ctr"/>
            <a:lstStyle/>
            <a:p>
              <a:pPr algn="ctr" eaLnBrk="0" hangingPunct="0">
                <a:defRPr/>
              </a:pPr>
              <a:r>
                <a:rPr lang="en-GB" sz="1200" b="1">
                  <a:cs typeface="Arial" charset="0"/>
                </a:rPr>
                <a:t>Curriculum Excellence</a:t>
              </a:r>
              <a:endParaRPr lang="en-GB" sz="1200" b="1" dirty="0">
                <a:cs typeface="Arial" charset="0"/>
              </a:endParaRPr>
            </a:p>
          </p:txBody>
        </p:sp>
        <p:sp>
          <p:nvSpPr>
            <p:cNvPr id="43" name="Rectangle 152"/>
            <p:cNvSpPr>
              <a:spLocks noChangeArrowheads="1"/>
            </p:cNvSpPr>
            <p:nvPr/>
          </p:nvSpPr>
          <p:spPr bwMode="auto">
            <a:xfrm>
              <a:off x="4730" y="1805"/>
              <a:ext cx="323" cy="1191"/>
            </a:xfrm>
            <a:prstGeom prst="rect">
              <a:avLst/>
            </a:prstGeom>
            <a:solidFill>
              <a:schemeClr val="tx2">
                <a:lumMod val="95000"/>
              </a:schemeClr>
            </a:solidFill>
            <a:ln>
              <a:noFill/>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dk1"/>
            </a:lnRef>
            <a:fillRef idx="2">
              <a:schemeClr val="dk1"/>
            </a:fillRef>
            <a:effectRef idx="1">
              <a:schemeClr val="dk1"/>
            </a:effectRef>
            <a:fontRef idx="minor">
              <a:schemeClr val="dk1"/>
            </a:fontRef>
          </p:style>
          <p:txBody>
            <a:bodyPr vert="vert270" anchor="ctr"/>
            <a:lstStyle/>
            <a:p>
              <a:pPr algn="ctr" eaLnBrk="0" hangingPunct="0">
                <a:defRPr/>
              </a:pPr>
              <a:r>
                <a:rPr lang="en-GB" sz="1200" b="1">
                  <a:cs typeface="Arial" charset="0"/>
                </a:rPr>
                <a:t>Finance &amp; Accounting</a:t>
              </a:r>
              <a:endParaRPr lang="en-GB" sz="1200" b="1" dirty="0">
                <a:cs typeface="Arial" charset="0"/>
              </a:endParaRPr>
            </a:p>
          </p:txBody>
        </p:sp>
        <p:sp>
          <p:nvSpPr>
            <p:cNvPr id="45" name="Rectangle 152"/>
            <p:cNvSpPr>
              <a:spLocks noChangeArrowheads="1"/>
            </p:cNvSpPr>
            <p:nvPr/>
          </p:nvSpPr>
          <p:spPr bwMode="auto">
            <a:xfrm>
              <a:off x="5795" y="1820"/>
              <a:ext cx="326" cy="1170"/>
            </a:xfrm>
            <a:prstGeom prst="rect">
              <a:avLst/>
            </a:prstGeom>
            <a:solidFill>
              <a:schemeClr val="tx2">
                <a:lumMod val="95000"/>
              </a:schemeClr>
            </a:solidFill>
            <a:ln>
              <a:noFill/>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dk1"/>
            </a:lnRef>
            <a:fillRef idx="2">
              <a:schemeClr val="dk1"/>
            </a:fillRef>
            <a:effectRef idx="1">
              <a:schemeClr val="dk1"/>
            </a:effectRef>
            <a:fontRef idx="minor">
              <a:schemeClr val="dk1"/>
            </a:fontRef>
          </p:style>
          <p:txBody>
            <a:bodyPr vert="vert270" anchor="ctr"/>
            <a:lstStyle/>
            <a:p>
              <a:pPr algn="ctr" eaLnBrk="0" hangingPunct="0">
                <a:defRPr/>
              </a:pPr>
              <a:r>
                <a:rPr lang="en-GB" sz="1200" b="1">
                  <a:cs typeface="Arial" charset="0"/>
                </a:rPr>
                <a:t>HR</a:t>
              </a:r>
              <a:endParaRPr lang="en-GB" sz="1200" b="1" dirty="0">
                <a:cs typeface="Arial" charset="0"/>
              </a:endParaRPr>
            </a:p>
          </p:txBody>
        </p:sp>
        <p:sp>
          <p:nvSpPr>
            <p:cNvPr id="57" name="Rectangle 152"/>
            <p:cNvSpPr>
              <a:spLocks noChangeArrowheads="1"/>
            </p:cNvSpPr>
            <p:nvPr/>
          </p:nvSpPr>
          <p:spPr bwMode="auto">
            <a:xfrm>
              <a:off x="5093" y="1812"/>
              <a:ext cx="299" cy="1184"/>
            </a:xfrm>
            <a:prstGeom prst="rect">
              <a:avLst/>
            </a:prstGeom>
            <a:solidFill>
              <a:schemeClr val="tx2">
                <a:lumMod val="95000"/>
              </a:schemeClr>
            </a:solidFill>
            <a:ln>
              <a:noFill/>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dk1"/>
            </a:lnRef>
            <a:fillRef idx="2">
              <a:schemeClr val="dk1"/>
            </a:fillRef>
            <a:effectRef idx="1">
              <a:schemeClr val="dk1"/>
            </a:effectRef>
            <a:fontRef idx="minor">
              <a:schemeClr val="dk1"/>
            </a:fontRef>
          </p:style>
          <p:txBody>
            <a:bodyPr vert="vert270" anchor="ctr"/>
            <a:lstStyle/>
            <a:p>
              <a:pPr algn="ctr" eaLnBrk="0" hangingPunct="0">
                <a:defRPr/>
              </a:pPr>
              <a:r>
                <a:rPr lang="en-GB" sz="1200" b="1">
                  <a:cs typeface="Arial" charset="0"/>
                </a:rPr>
                <a:t> Learning Reporting &amp; Analysis</a:t>
              </a:r>
              <a:endParaRPr lang="en-GB" sz="1200" b="1" dirty="0">
                <a:cs typeface="Arial" charset="0"/>
              </a:endParaRPr>
            </a:p>
          </p:txBody>
        </p:sp>
        <p:sp>
          <p:nvSpPr>
            <p:cNvPr id="58" name="Rectangle 152"/>
            <p:cNvSpPr>
              <a:spLocks noChangeArrowheads="1"/>
            </p:cNvSpPr>
            <p:nvPr/>
          </p:nvSpPr>
          <p:spPr bwMode="auto">
            <a:xfrm>
              <a:off x="5432" y="1819"/>
              <a:ext cx="315" cy="1177"/>
            </a:xfrm>
            <a:prstGeom prst="rect">
              <a:avLst/>
            </a:prstGeom>
            <a:solidFill>
              <a:schemeClr val="tx2">
                <a:lumMod val="95000"/>
              </a:schemeClr>
            </a:solidFill>
            <a:ln>
              <a:noFill/>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dk1"/>
            </a:lnRef>
            <a:fillRef idx="2">
              <a:schemeClr val="dk1"/>
            </a:fillRef>
            <a:effectRef idx="1">
              <a:schemeClr val="dk1"/>
            </a:effectRef>
            <a:fontRef idx="minor">
              <a:schemeClr val="dk1"/>
            </a:fontRef>
          </p:style>
          <p:txBody>
            <a:bodyPr vert="vert270" anchor="ctr"/>
            <a:lstStyle/>
            <a:p>
              <a:pPr algn="ctr" eaLnBrk="0" hangingPunct="0">
                <a:defRPr/>
              </a:pPr>
              <a:r>
                <a:rPr lang="en-GB" sz="1200" b="1">
                  <a:cs typeface="Arial" charset="0"/>
                </a:rPr>
                <a:t>Procurement</a:t>
              </a:r>
              <a:endParaRPr lang="en-GB" sz="1200" b="1" dirty="0">
                <a:cs typeface="Arial" charset="0"/>
              </a:endParaRPr>
            </a:p>
          </p:txBody>
        </p:sp>
        <p:sp>
          <p:nvSpPr>
            <p:cNvPr id="61" name="Rectangle 152"/>
            <p:cNvSpPr>
              <a:spLocks noChangeArrowheads="1"/>
            </p:cNvSpPr>
            <p:nvPr/>
          </p:nvSpPr>
          <p:spPr bwMode="auto">
            <a:xfrm>
              <a:off x="3179" y="1818"/>
              <a:ext cx="322" cy="1191"/>
            </a:xfrm>
            <a:prstGeom prst="rect">
              <a:avLst/>
            </a:prstGeom>
            <a:solidFill>
              <a:schemeClr val="tx2">
                <a:lumMod val="95000"/>
              </a:schemeClr>
            </a:solidFill>
            <a:ln>
              <a:noFill/>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dk1"/>
            </a:lnRef>
            <a:fillRef idx="2">
              <a:schemeClr val="dk1"/>
            </a:fillRef>
            <a:effectRef idx="1">
              <a:schemeClr val="dk1"/>
            </a:effectRef>
            <a:fontRef idx="minor">
              <a:schemeClr val="dk1"/>
            </a:fontRef>
          </p:style>
          <p:txBody>
            <a:bodyPr vert="vert270" anchor="ctr"/>
            <a:lstStyle/>
            <a:p>
              <a:pPr algn="ctr" eaLnBrk="0" hangingPunct="0">
                <a:defRPr/>
              </a:pPr>
              <a:r>
                <a:rPr lang="en-GB" sz="1200" b="1">
                  <a:cs typeface="Arial" charset="0"/>
                </a:rPr>
                <a:t>Delivery Centres of Excellence</a:t>
              </a:r>
              <a:endParaRPr lang="en-GB" sz="1200" b="1" dirty="0">
                <a:cs typeface="Arial" charset="0"/>
              </a:endParaRPr>
            </a:p>
          </p:txBody>
        </p:sp>
        <p:sp>
          <p:nvSpPr>
            <p:cNvPr id="62" name="Rectangle 152"/>
            <p:cNvSpPr>
              <a:spLocks noChangeArrowheads="1"/>
            </p:cNvSpPr>
            <p:nvPr/>
          </p:nvSpPr>
          <p:spPr bwMode="auto">
            <a:xfrm>
              <a:off x="4256" y="1833"/>
              <a:ext cx="327" cy="1170"/>
            </a:xfrm>
            <a:prstGeom prst="rect">
              <a:avLst/>
            </a:prstGeom>
            <a:solidFill>
              <a:schemeClr val="tx2">
                <a:lumMod val="95000"/>
              </a:schemeClr>
            </a:solidFill>
            <a:ln>
              <a:noFill/>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dk1"/>
            </a:lnRef>
            <a:fillRef idx="2">
              <a:schemeClr val="dk1"/>
            </a:fillRef>
            <a:effectRef idx="1">
              <a:schemeClr val="dk1"/>
            </a:effectRef>
            <a:fontRef idx="minor">
              <a:schemeClr val="dk1"/>
            </a:fontRef>
          </p:style>
          <p:txBody>
            <a:bodyPr vert="vert270" anchor="ctr"/>
            <a:lstStyle/>
            <a:p>
              <a:pPr algn="ctr" eaLnBrk="0" hangingPunct="0">
                <a:defRPr/>
              </a:pPr>
              <a:r>
                <a:rPr lang="en-GB" sz="1200" b="1">
                  <a:cs typeface="Arial" charset="0"/>
                </a:rPr>
                <a:t>Learning Management System</a:t>
              </a:r>
              <a:endParaRPr lang="en-GB" sz="1200" b="1" dirty="0">
                <a:cs typeface="Arial" charset="0"/>
              </a:endParaRPr>
            </a:p>
          </p:txBody>
        </p:sp>
        <p:sp>
          <p:nvSpPr>
            <p:cNvPr id="63" name="Rectangle 152"/>
            <p:cNvSpPr>
              <a:spLocks noChangeArrowheads="1"/>
            </p:cNvSpPr>
            <p:nvPr/>
          </p:nvSpPr>
          <p:spPr bwMode="auto">
            <a:xfrm>
              <a:off x="3542" y="1825"/>
              <a:ext cx="299" cy="1184"/>
            </a:xfrm>
            <a:prstGeom prst="rect">
              <a:avLst/>
            </a:prstGeom>
            <a:solidFill>
              <a:schemeClr val="tx2">
                <a:lumMod val="95000"/>
              </a:schemeClr>
            </a:solidFill>
            <a:ln>
              <a:noFill/>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dk1"/>
            </a:lnRef>
            <a:fillRef idx="2">
              <a:schemeClr val="dk1"/>
            </a:fillRef>
            <a:effectRef idx="1">
              <a:schemeClr val="dk1"/>
            </a:effectRef>
            <a:fontRef idx="minor">
              <a:schemeClr val="dk1"/>
            </a:fontRef>
          </p:style>
          <p:txBody>
            <a:bodyPr vert="vert270" anchor="ctr"/>
            <a:lstStyle/>
            <a:p>
              <a:pPr algn="ctr" eaLnBrk="0" hangingPunct="0">
                <a:defRPr/>
              </a:pPr>
              <a:r>
                <a:rPr lang="en-GB" sz="1200" b="1">
                  <a:cs typeface="Arial" charset="0"/>
                </a:rPr>
                <a:t> Delivery Partners</a:t>
              </a:r>
              <a:endParaRPr lang="en-GB" sz="1200" b="1" dirty="0">
                <a:cs typeface="Arial" charset="0"/>
              </a:endParaRPr>
            </a:p>
          </p:txBody>
        </p:sp>
        <p:sp>
          <p:nvSpPr>
            <p:cNvPr id="64" name="Rectangle 152"/>
            <p:cNvSpPr>
              <a:spLocks noChangeArrowheads="1"/>
            </p:cNvSpPr>
            <p:nvPr/>
          </p:nvSpPr>
          <p:spPr bwMode="auto">
            <a:xfrm>
              <a:off x="3894" y="1832"/>
              <a:ext cx="315" cy="1177"/>
            </a:xfrm>
            <a:prstGeom prst="rect">
              <a:avLst/>
            </a:prstGeom>
            <a:solidFill>
              <a:schemeClr val="tx2">
                <a:lumMod val="95000"/>
              </a:schemeClr>
            </a:solidFill>
            <a:ln>
              <a:noFill/>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dk1"/>
            </a:lnRef>
            <a:fillRef idx="2">
              <a:schemeClr val="dk1"/>
            </a:fillRef>
            <a:effectRef idx="1">
              <a:schemeClr val="dk1"/>
            </a:effectRef>
            <a:fontRef idx="minor">
              <a:schemeClr val="dk1"/>
            </a:fontRef>
          </p:style>
          <p:txBody>
            <a:bodyPr vert="vert270" anchor="ctr"/>
            <a:lstStyle/>
            <a:p>
              <a:pPr algn="ctr" eaLnBrk="0" hangingPunct="0">
                <a:defRPr/>
              </a:pPr>
              <a:r>
                <a:rPr lang="en-GB" sz="1200" b="1">
                  <a:cs typeface="Arial" charset="0"/>
                </a:rPr>
                <a:t>Central, Regional &amp; Virtual Delivery</a:t>
              </a:r>
              <a:endParaRPr lang="en-GB" sz="1200" b="1" dirty="0">
                <a:cs typeface="Arial" charset="0"/>
              </a:endParaRPr>
            </a:p>
          </p:txBody>
        </p:sp>
        <p:sp>
          <p:nvSpPr>
            <p:cNvPr id="75" name="Rectangle 152"/>
            <p:cNvSpPr>
              <a:spLocks noChangeArrowheads="1"/>
            </p:cNvSpPr>
            <p:nvPr/>
          </p:nvSpPr>
          <p:spPr bwMode="auto">
            <a:xfrm>
              <a:off x="2725" y="1806"/>
              <a:ext cx="317" cy="1178"/>
            </a:xfrm>
            <a:prstGeom prst="rect">
              <a:avLst/>
            </a:prstGeom>
            <a:solidFill>
              <a:schemeClr val="tx2">
                <a:lumMod val="95000"/>
              </a:schemeClr>
            </a:solidFill>
            <a:ln>
              <a:noFill/>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dk1"/>
            </a:lnRef>
            <a:fillRef idx="2">
              <a:schemeClr val="dk1"/>
            </a:fillRef>
            <a:effectRef idx="1">
              <a:schemeClr val="dk1"/>
            </a:effectRef>
            <a:fontRef idx="minor">
              <a:schemeClr val="dk1"/>
            </a:fontRef>
          </p:style>
          <p:txBody>
            <a:bodyPr vert="vert270" anchor="ctr"/>
            <a:lstStyle/>
            <a:p>
              <a:pPr algn="ctr" eaLnBrk="0" hangingPunct="0">
                <a:defRPr/>
              </a:pPr>
              <a:r>
                <a:rPr lang="en-GB" sz="1200" b="1">
                  <a:cs typeface="Arial" charset="0"/>
                </a:rPr>
                <a:t>Curricula</a:t>
              </a:r>
              <a:endParaRPr lang="en-GB" sz="1200" b="1" dirty="0">
                <a:cs typeface="Arial" charset="0"/>
              </a:endParaRPr>
            </a:p>
          </p:txBody>
        </p:sp>
        <p:sp>
          <p:nvSpPr>
            <p:cNvPr id="76" name="Rectangle 152"/>
            <p:cNvSpPr>
              <a:spLocks noChangeArrowheads="1"/>
            </p:cNvSpPr>
            <p:nvPr/>
          </p:nvSpPr>
          <p:spPr bwMode="auto">
            <a:xfrm>
              <a:off x="2375" y="1806"/>
              <a:ext cx="318" cy="1178"/>
            </a:xfrm>
            <a:prstGeom prst="rect">
              <a:avLst/>
            </a:prstGeom>
            <a:solidFill>
              <a:schemeClr val="tx2">
                <a:lumMod val="95000"/>
              </a:schemeClr>
            </a:solidFill>
            <a:ln>
              <a:noFill/>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dk1"/>
            </a:lnRef>
            <a:fillRef idx="2">
              <a:schemeClr val="dk1"/>
            </a:fillRef>
            <a:effectRef idx="1">
              <a:schemeClr val="dk1"/>
            </a:effectRef>
            <a:fontRef idx="minor">
              <a:schemeClr val="dk1"/>
            </a:fontRef>
          </p:style>
          <p:txBody>
            <a:bodyPr vert="vert270" anchor="ctr"/>
            <a:lstStyle/>
            <a:p>
              <a:pPr algn="ctr" eaLnBrk="0" hangingPunct="0">
                <a:defRPr/>
              </a:pPr>
              <a:r>
                <a:rPr lang="en-GB" sz="1200" b="1">
                  <a:cs typeface="Arial" charset="0"/>
                </a:rPr>
                <a:t>E-learning </a:t>
              </a:r>
              <a:endParaRPr lang="en-GB" sz="1200" b="1" dirty="0">
                <a:cs typeface="Arial" charset="0"/>
              </a:endParaRPr>
            </a:p>
          </p:txBody>
        </p:sp>
        <p:sp>
          <p:nvSpPr>
            <p:cNvPr id="77" name="Rectangle 152"/>
            <p:cNvSpPr>
              <a:spLocks noChangeArrowheads="1"/>
            </p:cNvSpPr>
            <p:nvPr/>
          </p:nvSpPr>
          <p:spPr bwMode="auto">
            <a:xfrm>
              <a:off x="1997" y="1806"/>
              <a:ext cx="317" cy="1178"/>
            </a:xfrm>
            <a:prstGeom prst="rect">
              <a:avLst/>
            </a:prstGeom>
            <a:solidFill>
              <a:schemeClr val="tx2">
                <a:lumMod val="95000"/>
              </a:schemeClr>
            </a:solidFill>
            <a:ln>
              <a:noFill/>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dk1"/>
            </a:lnRef>
            <a:fillRef idx="2">
              <a:schemeClr val="dk1"/>
            </a:fillRef>
            <a:effectRef idx="1">
              <a:schemeClr val="dk1"/>
            </a:effectRef>
            <a:fontRef idx="minor">
              <a:schemeClr val="dk1"/>
            </a:fontRef>
          </p:style>
          <p:txBody>
            <a:bodyPr vert="vert270" anchor="ctr"/>
            <a:lstStyle/>
            <a:p>
              <a:pPr algn="ctr" eaLnBrk="0" hangingPunct="0">
                <a:defRPr/>
              </a:pPr>
              <a:r>
                <a:rPr lang="en-GB" sz="1200" b="1">
                  <a:cs typeface="Arial" charset="0"/>
                </a:rPr>
                <a:t>Design</a:t>
              </a:r>
              <a:endParaRPr lang="en-GB" sz="1200" b="1" dirty="0">
                <a:cs typeface="Arial" charset="0"/>
              </a:endParaRPr>
            </a:p>
          </p:txBody>
        </p:sp>
        <p:sp>
          <p:nvSpPr>
            <p:cNvPr id="82" name="Rectangle 152"/>
            <p:cNvSpPr>
              <a:spLocks noChangeArrowheads="1"/>
            </p:cNvSpPr>
            <p:nvPr/>
          </p:nvSpPr>
          <p:spPr bwMode="auto">
            <a:xfrm>
              <a:off x="123" y="1799"/>
              <a:ext cx="382" cy="1178"/>
            </a:xfrm>
            <a:prstGeom prst="rect">
              <a:avLst/>
            </a:prstGeom>
            <a:solidFill>
              <a:schemeClr val="tx2">
                <a:lumMod val="95000"/>
              </a:schemeClr>
            </a:solidFill>
            <a:ln>
              <a:noFill/>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dk1"/>
            </a:lnRef>
            <a:fillRef idx="2">
              <a:schemeClr val="dk1"/>
            </a:fillRef>
            <a:effectRef idx="1">
              <a:schemeClr val="dk1"/>
            </a:effectRef>
            <a:fontRef idx="minor">
              <a:schemeClr val="dk1"/>
            </a:fontRef>
          </p:style>
          <p:txBody>
            <a:bodyPr vert="vert270" anchor="ctr"/>
            <a:lstStyle/>
            <a:p>
              <a:pPr algn="ctr" eaLnBrk="0" hangingPunct="0">
                <a:defRPr/>
              </a:pPr>
              <a:r>
                <a:rPr lang="en-GB" sz="1200" b="1">
                  <a:cs typeface="Arial" charset="0"/>
                </a:rPr>
                <a:t>Professional Development of L&amp;D Network</a:t>
              </a:r>
              <a:endParaRPr lang="en-GB" sz="1200" b="1" dirty="0">
                <a:cs typeface="Arial" charset="0"/>
              </a:endParaRPr>
            </a:p>
          </p:txBody>
        </p:sp>
        <p:sp>
          <p:nvSpPr>
            <p:cNvPr id="83" name="Rectangle 152"/>
            <p:cNvSpPr>
              <a:spLocks noChangeArrowheads="1"/>
            </p:cNvSpPr>
            <p:nvPr/>
          </p:nvSpPr>
          <p:spPr bwMode="auto">
            <a:xfrm>
              <a:off x="1229" y="1819"/>
              <a:ext cx="317" cy="1177"/>
            </a:xfrm>
            <a:prstGeom prst="rect">
              <a:avLst/>
            </a:prstGeom>
            <a:solidFill>
              <a:schemeClr val="tx2">
                <a:lumMod val="95000"/>
              </a:schemeClr>
            </a:solidFill>
            <a:ln>
              <a:noFill/>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dk1"/>
            </a:lnRef>
            <a:fillRef idx="2">
              <a:schemeClr val="dk1"/>
            </a:fillRef>
            <a:effectRef idx="1">
              <a:schemeClr val="dk1"/>
            </a:effectRef>
            <a:fontRef idx="minor">
              <a:schemeClr val="dk1"/>
            </a:fontRef>
          </p:style>
          <p:txBody>
            <a:bodyPr vert="vert270" anchor="ctr"/>
            <a:lstStyle/>
            <a:p>
              <a:pPr algn="ctr" eaLnBrk="0" hangingPunct="0">
                <a:defRPr/>
              </a:pPr>
              <a:r>
                <a:rPr lang="en-GB" sz="1200" b="1">
                  <a:cs typeface="Arial" charset="0"/>
                </a:rPr>
                <a:t>Request Management</a:t>
              </a:r>
              <a:endParaRPr lang="en-GB" sz="1200" b="1" dirty="0">
                <a:cs typeface="Arial" charset="0"/>
              </a:endParaRPr>
            </a:p>
          </p:txBody>
        </p:sp>
        <p:sp>
          <p:nvSpPr>
            <p:cNvPr id="84" name="Rectangle 152"/>
            <p:cNvSpPr>
              <a:spLocks noChangeArrowheads="1"/>
            </p:cNvSpPr>
            <p:nvPr/>
          </p:nvSpPr>
          <p:spPr bwMode="auto">
            <a:xfrm>
              <a:off x="533" y="1806"/>
              <a:ext cx="318" cy="1177"/>
            </a:xfrm>
            <a:prstGeom prst="rect">
              <a:avLst/>
            </a:prstGeom>
            <a:solidFill>
              <a:schemeClr val="tx2">
                <a:lumMod val="95000"/>
              </a:schemeClr>
            </a:solidFill>
            <a:ln>
              <a:noFill/>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dk1"/>
            </a:lnRef>
            <a:fillRef idx="2">
              <a:schemeClr val="dk1"/>
            </a:fillRef>
            <a:effectRef idx="1">
              <a:schemeClr val="dk1"/>
            </a:effectRef>
            <a:fontRef idx="minor">
              <a:schemeClr val="dk1"/>
            </a:fontRef>
          </p:style>
          <p:txBody>
            <a:bodyPr vert="vert270" anchor="ctr"/>
            <a:lstStyle/>
            <a:p>
              <a:pPr algn="ctr" eaLnBrk="0" hangingPunct="0">
                <a:defRPr/>
              </a:pPr>
              <a:r>
                <a:rPr lang="en-GB" sz="1200" b="1">
                  <a:cs typeface="Arial" charset="0"/>
                </a:rPr>
                <a:t>SBU/BU Learning Planning &amp; Bookings</a:t>
              </a:r>
              <a:endParaRPr lang="en-GB" sz="1200" b="1" dirty="0">
                <a:cs typeface="Arial" charset="0"/>
              </a:endParaRPr>
            </a:p>
          </p:txBody>
        </p:sp>
        <p:sp>
          <p:nvSpPr>
            <p:cNvPr id="85" name="Rectangle 152"/>
            <p:cNvSpPr>
              <a:spLocks noChangeArrowheads="1"/>
            </p:cNvSpPr>
            <p:nvPr/>
          </p:nvSpPr>
          <p:spPr bwMode="auto">
            <a:xfrm>
              <a:off x="883" y="1819"/>
              <a:ext cx="317" cy="1177"/>
            </a:xfrm>
            <a:prstGeom prst="rect">
              <a:avLst/>
            </a:prstGeom>
            <a:solidFill>
              <a:schemeClr val="tx2">
                <a:lumMod val="95000"/>
              </a:schemeClr>
            </a:solidFill>
            <a:ln>
              <a:noFill/>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dk1"/>
            </a:lnRef>
            <a:fillRef idx="2">
              <a:schemeClr val="dk1"/>
            </a:fillRef>
            <a:effectRef idx="1">
              <a:schemeClr val="dk1"/>
            </a:effectRef>
            <a:fontRef idx="minor">
              <a:schemeClr val="dk1"/>
            </a:fontRef>
          </p:style>
          <p:txBody>
            <a:bodyPr vert="vert270" anchor="ctr"/>
            <a:lstStyle/>
            <a:p>
              <a:pPr algn="ctr" eaLnBrk="0" hangingPunct="0">
                <a:defRPr/>
              </a:pPr>
              <a:r>
                <a:rPr lang="en-GB" sz="1200" b="1">
                  <a:cs typeface="Arial" charset="0"/>
                </a:rPr>
                <a:t>Marketing &amp; Communications</a:t>
              </a:r>
              <a:endParaRPr lang="en-GB" sz="1200" b="1" dirty="0">
                <a:cs typeface="Arial" charset="0"/>
              </a:endParaRPr>
            </a:p>
          </p:txBody>
        </p:sp>
        <p:sp>
          <p:nvSpPr>
            <p:cNvPr id="8255" name="TextBox 88"/>
            <p:cNvSpPr txBox="1">
              <a:spLocks noChangeArrowheads="1"/>
            </p:cNvSpPr>
            <p:nvPr/>
          </p:nvSpPr>
          <p:spPr bwMode="auto">
            <a:xfrm>
              <a:off x="1774" y="1456"/>
              <a:ext cx="1163" cy="250"/>
            </a:xfrm>
            <a:prstGeom prst="rect">
              <a:avLst/>
            </a:prstGeom>
            <a:noFill/>
            <a:ln w="9525">
              <a:noFill/>
              <a:miter lim="800000"/>
              <a:headEnd/>
              <a:tailEnd/>
            </a:ln>
          </p:spPr>
          <p:txBody>
            <a:bodyPr lIns="0" tIns="0" rIns="0" bIns="0">
              <a:spAutoFit/>
            </a:bodyPr>
            <a:lstStyle/>
            <a:p>
              <a:pPr algn="ctr"/>
              <a:r>
                <a:rPr lang="nl-NL" sz="1200" b="1">
                  <a:solidFill>
                    <a:srgbClr val="004E5D"/>
                  </a:solidFill>
                  <a:cs typeface="Arial" charset="0"/>
                </a:rPr>
                <a:t>Global Curriculum</a:t>
              </a:r>
            </a:p>
            <a:p>
              <a:pPr algn="ctr"/>
              <a:r>
                <a:rPr lang="nl-NL" sz="1200">
                  <a:solidFill>
                    <a:srgbClr val="004E5D"/>
                  </a:solidFill>
                  <a:cs typeface="Arial" charset="0"/>
                </a:rPr>
                <a:t>(Steven Smith)</a:t>
              </a:r>
              <a:endParaRPr lang="en-GB" sz="1200">
                <a:solidFill>
                  <a:srgbClr val="004E5D"/>
                </a:solidFill>
                <a:cs typeface="Arial" charset="0"/>
              </a:endParaRPr>
            </a:p>
          </p:txBody>
        </p:sp>
        <p:sp>
          <p:nvSpPr>
            <p:cNvPr id="8256" name="TextBox 93"/>
            <p:cNvSpPr txBox="1">
              <a:spLocks noChangeArrowheads="1"/>
            </p:cNvSpPr>
            <p:nvPr/>
          </p:nvSpPr>
          <p:spPr bwMode="auto">
            <a:xfrm>
              <a:off x="3254" y="1449"/>
              <a:ext cx="1277" cy="250"/>
            </a:xfrm>
            <a:prstGeom prst="rect">
              <a:avLst/>
            </a:prstGeom>
            <a:noFill/>
            <a:ln w="9525">
              <a:noFill/>
              <a:miter lim="800000"/>
              <a:headEnd/>
              <a:tailEnd/>
            </a:ln>
          </p:spPr>
          <p:txBody>
            <a:bodyPr lIns="0" tIns="0" rIns="0" bIns="0">
              <a:spAutoFit/>
            </a:bodyPr>
            <a:lstStyle/>
            <a:p>
              <a:pPr algn="ctr"/>
              <a:r>
                <a:rPr lang="nl-NL" sz="1200" b="1">
                  <a:solidFill>
                    <a:srgbClr val="004E5D"/>
                  </a:solidFill>
                  <a:cs typeface="Arial" charset="0"/>
                </a:rPr>
                <a:t>Curriculum Operations</a:t>
              </a:r>
            </a:p>
            <a:p>
              <a:pPr algn="ctr"/>
              <a:r>
                <a:rPr lang="nl-NL" sz="1200">
                  <a:solidFill>
                    <a:srgbClr val="004E5D"/>
                  </a:solidFill>
                  <a:cs typeface="Arial" charset="0"/>
                </a:rPr>
                <a:t>(Regis Chasse)</a:t>
              </a:r>
              <a:endParaRPr lang="en-GB" sz="1200">
                <a:solidFill>
                  <a:srgbClr val="004E5D"/>
                </a:solidFill>
                <a:cs typeface="Arial" charset="0"/>
              </a:endParaRPr>
            </a:p>
          </p:txBody>
        </p:sp>
        <p:sp>
          <p:nvSpPr>
            <p:cNvPr id="8257" name="TextBox 94"/>
            <p:cNvSpPr txBox="1">
              <a:spLocks noChangeArrowheads="1"/>
            </p:cNvSpPr>
            <p:nvPr/>
          </p:nvSpPr>
          <p:spPr bwMode="auto">
            <a:xfrm>
              <a:off x="4813" y="1404"/>
              <a:ext cx="1163" cy="375"/>
            </a:xfrm>
            <a:prstGeom prst="rect">
              <a:avLst/>
            </a:prstGeom>
            <a:noFill/>
            <a:ln w="9525">
              <a:noFill/>
              <a:miter lim="800000"/>
              <a:headEnd/>
              <a:tailEnd/>
            </a:ln>
          </p:spPr>
          <p:txBody>
            <a:bodyPr lIns="0" tIns="0" rIns="0" bIns="0">
              <a:spAutoFit/>
            </a:bodyPr>
            <a:lstStyle/>
            <a:p>
              <a:pPr algn="ctr"/>
              <a:r>
                <a:rPr lang="nl-NL" sz="1200" b="1">
                  <a:solidFill>
                    <a:srgbClr val="004E5D"/>
                  </a:solidFill>
                  <a:cs typeface="Arial" charset="0"/>
                </a:rPr>
                <a:t>University Support Services</a:t>
              </a:r>
            </a:p>
            <a:p>
              <a:pPr algn="ctr"/>
              <a:r>
                <a:rPr lang="nl-NL" sz="1200">
                  <a:solidFill>
                    <a:srgbClr val="004E5D"/>
                  </a:solidFill>
                  <a:cs typeface="Arial" charset="0"/>
                </a:rPr>
                <a:t>(TBD)</a:t>
              </a:r>
              <a:endParaRPr lang="en-GB" sz="1400">
                <a:solidFill>
                  <a:srgbClr val="004E5D"/>
                </a:solidFill>
                <a:cs typeface="Arial" charset="0"/>
              </a:endParaRPr>
            </a:p>
          </p:txBody>
        </p:sp>
        <p:sp>
          <p:nvSpPr>
            <p:cNvPr id="8258" name="TextBox 95"/>
            <p:cNvSpPr txBox="1">
              <a:spLocks noChangeArrowheads="1"/>
            </p:cNvSpPr>
            <p:nvPr/>
          </p:nvSpPr>
          <p:spPr bwMode="auto">
            <a:xfrm>
              <a:off x="239" y="1363"/>
              <a:ext cx="1161" cy="375"/>
            </a:xfrm>
            <a:prstGeom prst="rect">
              <a:avLst/>
            </a:prstGeom>
            <a:noFill/>
            <a:ln w="9525">
              <a:noFill/>
              <a:miter lim="800000"/>
              <a:headEnd/>
              <a:tailEnd/>
            </a:ln>
          </p:spPr>
          <p:txBody>
            <a:bodyPr lIns="0" tIns="0" rIns="0" bIns="0">
              <a:spAutoFit/>
            </a:bodyPr>
            <a:lstStyle/>
            <a:p>
              <a:pPr algn="ctr"/>
              <a:r>
                <a:rPr lang="nl-NL" sz="1200" b="1">
                  <a:solidFill>
                    <a:srgbClr val="004E5D"/>
                  </a:solidFill>
                  <a:cs typeface="Arial" charset="0"/>
                </a:rPr>
                <a:t>Learning Demand Management</a:t>
              </a:r>
            </a:p>
            <a:p>
              <a:pPr algn="ctr"/>
              <a:r>
                <a:rPr lang="en-GB" sz="1200">
                  <a:solidFill>
                    <a:srgbClr val="004E5D"/>
                  </a:solidFill>
                  <a:cs typeface="Arial" charset="0"/>
                </a:rPr>
                <a:t>(Marijke Dekker)</a:t>
              </a:r>
            </a:p>
          </p:txBody>
        </p:sp>
      </p:grpSp>
      <p:sp>
        <p:nvSpPr>
          <p:cNvPr id="8198" name="AutoShape 195"/>
          <p:cNvSpPr>
            <a:spLocks noChangeArrowheads="1"/>
          </p:cNvSpPr>
          <p:nvPr/>
        </p:nvSpPr>
        <p:spPr bwMode="gray">
          <a:xfrm>
            <a:off x="179388" y="5829300"/>
            <a:ext cx="9537700" cy="431800"/>
          </a:xfrm>
          <a:prstGeom prst="roundRect">
            <a:avLst>
              <a:gd name="adj" fmla="val 16667"/>
            </a:avLst>
          </a:prstGeom>
          <a:solidFill>
            <a:schemeClr val="accent1"/>
          </a:solidFill>
          <a:ln w="9525">
            <a:noFill/>
            <a:round/>
            <a:headEnd/>
            <a:tailEnd/>
          </a:ln>
        </p:spPr>
        <p:txBody>
          <a:bodyPr lIns="90000" tIns="90000" rIns="90000" bIns="90000" anchor="ctr"/>
          <a:lstStyle/>
          <a:p>
            <a:pPr algn="ctr">
              <a:spcBef>
                <a:spcPct val="75000"/>
              </a:spcBef>
            </a:pPr>
            <a:r>
              <a:rPr lang="en-GB" sz="1400">
                <a:solidFill>
                  <a:schemeClr val="bg1"/>
                </a:solidFill>
              </a:rPr>
              <a:t>The next level of the new university organisation structure was discussed in a workshop on 1</a:t>
            </a:r>
            <a:r>
              <a:rPr lang="en-GB" sz="1400" baseline="30000">
                <a:solidFill>
                  <a:schemeClr val="bg1"/>
                </a:solidFill>
              </a:rPr>
              <a:t>st</a:t>
            </a:r>
            <a:r>
              <a:rPr lang="en-GB" sz="1400">
                <a:solidFill>
                  <a:schemeClr val="bg1"/>
                </a:solidFill>
              </a:rPr>
              <a:t> and 2</a:t>
            </a:r>
            <a:r>
              <a:rPr lang="en-GB" sz="1400" baseline="30000">
                <a:solidFill>
                  <a:schemeClr val="bg1"/>
                </a:solidFill>
              </a:rPr>
              <a:t>nd</a:t>
            </a:r>
            <a:r>
              <a:rPr lang="en-GB" sz="1400">
                <a:solidFill>
                  <a:schemeClr val="bg1"/>
                </a:solidFill>
              </a:rPr>
              <a:t> September. This will be further worked upon with some directors and reviewed by the Steering Committee on 16</a:t>
            </a:r>
            <a:r>
              <a:rPr lang="en-GB" sz="1400" baseline="30000">
                <a:solidFill>
                  <a:schemeClr val="bg1"/>
                </a:solidFill>
              </a:rPr>
              <a:t>th</a:t>
            </a:r>
            <a:r>
              <a:rPr lang="en-GB" sz="1400">
                <a:solidFill>
                  <a:schemeClr val="bg1"/>
                </a:solidFill>
              </a:rPr>
              <a:t> September.</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2"/>
          <p:cNvSpPr>
            <a:spLocks/>
          </p:cNvSpPr>
          <p:nvPr/>
        </p:nvSpPr>
        <p:spPr bwMode="auto">
          <a:xfrm>
            <a:off x="381000" y="76200"/>
            <a:ext cx="9144000" cy="838200"/>
          </a:xfrm>
          <a:prstGeom prst="rect">
            <a:avLst/>
          </a:prstGeom>
          <a:noFill/>
          <a:ln w="9525">
            <a:noFill/>
            <a:miter lim="800000"/>
            <a:headEnd/>
            <a:tailEnd/>
          </a:ln>
        </p:spPr>
        <p:txBody>
          <a:bodyPr anchor="ctr"/>
          <a:lstStyle/>
          <a:p>
            <a:pPr eaLnBrk="0" hangingPunct="0"/>
            <a:r>
              <a:rPr lang="nl-NL" sz="3200" b="1">
                <a:solidFill>
                  <a:schemeClr val="bg1"/>
                </a:solidFill>
                <a:latin typeface="Arial Narrow" pitchFamily="34" charset="0"/>
              </a:rPr>
              <a:t>Status update (1 of 3)</a:t>
            </a:r>
            <a:endParaRPr lang="en-GB" sz="3200" b="1">
              <a:solidFill>
                <a:schemeClr val="bg1"/>
              </a:solidFill>
              <a:latin typeface="Arial Narrow" pitchFamily="34" charset="0"/>
            </a:endParaRPr>
          </a:p>
        </p:txBody>
      </p:sp>
      <p:sp>
        <p:nvSpPr>
          <p:cNvPr id="9219" name="Footer Placeholder 3"/>
          <p:cNvSpPr txBox="1">
            <a:spLocks noGrp="1"/>
          </p:cNvSpPr>
          <p:nvPr/>
        </p:nvSpPr>
        <p:spPr bwMode="auto">
          <a:xfrm>
            <a:off x="5168900" y="6357938"/>
            <a:ext cx="2603500" cy="457200"/>
          </a:xfrm>
          <a:prstGeom prst="rect">
            <a:avLst/>
          </a:prstGeom>
          <a:noFill/>
          <a:ln w="9525">
            <a:noFill/>
            <a:miter lim="800000"/>
            <a:headEnd/>
            <a:tailEnd/>
          </a:ln>
        </p:spPr>
        <p:txBody>
          <a:bodyPr anchor="ctr"/>
          <a:lstStyle/>
          <a:p>
            <a:pPr eaLnBrk="0" hangingPunct="0"/>
            <a:r>
              <a:rPr lang="en-US"/>
              <a:t>Capgemini University 2012</a:t>
            </a:r>
          </a:p>
        </p:txBody>
      </p:sp>
      <p:sp>
        <p:nvSpPr>
          <p:cNvPr id="9220" name="Slide Number Placeholder 4"/>
          <p:cNvSpPr txBox="1">
            <a:spLocks noGrp="1"/>
          </p:cNvSpPr>
          <p:nvPr/>
        </p:nvSpPr>
        <p:spPr bwMode="auto">
          <a:xfrm>
            <a:off x="9232900" y="6369050"/>
            <a:ext cx="596900" cy="457200"/>
          </a:xfrm>
          <a:prstGeom prst="rect">
            <a:avLst/>
          </a:prstGeom>
          <a:noFill/>
          <a:ln w="9525">
            <a:noFill/>
            <a:miter lim="800000"/>
            <a:headEnd/>
            <a:tailEnd/>
          </a:ln>
        </p:spPr>
        <p:txBody>
          <a:bodyPr anchor="ctr"/>
          <a:lstStyle/>
          <a:p>
            <a:pPr algn="ctr" eaLnBrk="0" hangingPunct="0"/>
            <a:fld id="{36A9FA92-4083-4DDD-AFCD-251B743528FF}" type="slidenum">
              <a:rPr lang="en-US" sz="1800" b="1">
                <a:solidFill>
                  <a:srgbClr val="004E5D"/>
                </a:solidFill>
              </a:rPr>
              <a:pPr algn="ctr" eaLnBrk="0" hangingPunct="0"/>
              <a:t>5</a:t>
            </a:fld>
            <a:endParaRPr lang="en-US" sz="1800" b="1">
              <a:solidFill>
                <a:srgbClr val="004E5D"/>
              </a:solidFill>
            </a:endParaRPr>
          </a:p>
        </p:txBody>
      </p:sp>
      <p:sp>
        <p:nvSpPr>
          <p:cNvPr id="9221" name="TextBox 6"/>
          <p:cNvSpPr txBox="1">
            <a:spLocks noChangeArrowheads="1"/>
          </p:cNvSpPr>
          <p:nvPr/>
        </p:nvSpPr>
        <p:spPr bwMode="auto">
          <a:xfrm>
            <a:off x="265113" y="1143000"/>
            <a:ext cx="9282112" cy="4576763"/>
          </a:xfrm>
          <a:prstGeom prst="rect">
            <a:avLst/>
          </a:prstGeom>
          <a:noFill/>
          <a:ln w="9525">
            <a:noFill/>
            <a:miter lim="800000"/>
            <a:headEnd/>
            <a:tailEnd/>
          </a:ln>
        </p:spPr>
        <p:txBody>
          <a:bodyPr lIns="0" tIns="72000" rIns="108000">
            <a:spAutoFit/>
          </a:bodyPr>
          <a:lstStyle/>
          <a:p>
            <a:pPr marL="273050" eaLnBrk="0" hangingPunct="0">
              <a:spcAft>
                <a:spcPts val="1200"/>
              </a:spcAft>
            </a:pPr>
            <a:r>
              <a:rPr lang="en-US" sz="1200" b="1">
                <a:solidFill>
                  <a:schemeClr val="accent1"/>
                </a:solidFill>
              </a:rPr>
              <a:t>The next 3 slides give you an insight into the status and progress per stream.</a:t>
            </a:r>
          </a:p>
          <a:p>
            <a:pPr marL="273050" eaLnBrk="0" hangingPunct="0">
              <a:spcAft>
                <a:spcPts val="1200"/>
              </a:spcAft>
            </a:pPr>
            <a:r>
              <a:rPr lang="nl-NL" sz="500" b="1">
                <a:solidFill>
                  <a:schemeClr val="accent1"/>
                </a:solidFill>
              </a:rPr>
              <a:t/>
            </a:r>
            <a:br>
              <a:rPr lang="nl-NL" sz="500" b="1">
                <a:solidFill>
                  <a:schemeClr val="accent1"/>
                </a:solidFill>
              </a:rPr>
            </a:br>
            <a:r>
              <a:rPr lang="nl-NL" sz="1200" b="1">
                <a:solidFill>
                  <a:schemeClr val="accent1"/>
                </a:solidFill>
              </a:rPr>
              <a:t>Project Management:</a:t>
            </a:r>
            <a:endParaRPr lang="nl-NL" sz="1200">
              <a:solidFill>
                <a:schemeClr val="accent1"/>
              </a:solidFill>
            </a:endParaRPr>
          </a:p>
          <a:p>
            <a:pPr marL="273050" lvl="2" eaLnBrk="0" hangingPunct="0">
              <a:buFont typeface="Arial" charset="0"/>
              <a:buChar char="•"/>
            </a:pPr>
            <a:r>
              <a:rPr lang="nl-NL" sz="1200">
                <a:solidFill>
                  <a:schemeClr val="accent1"/>
                </a:solidFill>
              </a:rPr>
              <a:t> On 27</a:t>
            </a:r>
            <a:r>
              <a:rPr lang="nl-NL" sz="1200" baseline="30000">
                <a:solidFill>
                  <a:schemeClr val="accent1"/>
                </a:solidFill>
              </a:rPr>
              <a:t>th</a:t>
            </a:r>
            <a:r>
              <a:rPr lang="nl-NL" sz="1200">
                <a:solidFill>
                  <a:schemeClr val="accent1"/>
                </a:solidFill>
              </a:rPr>
              <a:t> July the first Steering Committee review of the Transformation Project was held in Tilsitt. The Steering Committee was pleased with the progress which has been made but agreed there is still a lot of work which needs to be done in H2.</a:t>
            </a:r>
          </a:p>
          <a:p>
            <a:pPr marL="273050" lvl="2" eaLnBrk="0" hangingPunct="0">
              <a:buFont typeface="Arial" charset="0"/>
              <a:buChar char="•"/>
            </a:pPr>
            <a:r>
              <a:rPr lang="nl-NL" sz="1200">
                <a:solidFill>
                  <a:schemeClr val="accent1"/>
                </a:solidFill>
              </a:rPr>
              <a:t> To carve out the new University organisation structure a workshop was organised on 1</a:t>
            </a:r>
            <a:r>
              <a:rPr lang="nl-NL" sz="1200" baseline="30000">
                <a:solidFill>
                  <a:schemeClr val="accent1"/>
                </a:solidFill>
              </a:rPr>
              <a:t>st</a:t>
            </a:r>
            <a:r>
              <a:rPr lang="nl-NL" sz="1200">
                <a:solidFill>
                  <a:schemeClr val="accent1"/>
                </a:solidFill>
              </a:rPr>
              <a:t> and 2</a:t>
            </a:r>
            <a:r>
              <a:rPr lang="nl-NL" sz="1200" baseline="30000">
                <a:solidFill>
                  <a:schemeClr val="accent1"/>
                </a:solidFill>
              </a:rPr>
              <a:t>nd</a:t>
            </a:r>
            <a:r>
              <a:rPr lang="nl-NL" sz="1200">
                <a:solidFill>
                  <a:schemeClr val="accent1"/>
                </a:solidFill>
              </a:rPr>
              <a:t> September with the new heads of departments. The focus during the workshop was on defining the field of work per department.</a:t>
            </a:r>
          </a:p>
          <a:p>
            <a:pPr marL="273050" lvl="2" eaLnBrk="0" hangingPunct="0">
              <a:buFont typeface="Arial" charset="0"/>
              <a:buChar char="•"/>
            </a:pPr>
            <a:r>
              <a:rPr lang="nl-NL" sz="1200">
                <a:solidFill>
                  <a:schemeClr val="accent1"/>
                </a:solidFill>
              </a:rPr>
              <a:t> A Q&amp;A blog has been started on the team room </a:t>
            </a:r>
            <a:r>
              <a:rPr lang="en-US" sz="1200">
                <a:solidFill>
                  <a:schemeClr val="accent1"/>
                </a:solidFill>
                <a:hlinkClick r:id="rId2" tooltip="https://troom-x.capgemini.com/sites/UniversityTransformation/default.aspx"/>
              </a:rPr>
              <a:t>https://troom-x.capgemini.com/sites/UniversityTransformation/default.aspx</a:t>
            </a:r>
            <a:r>
              <a:rPr lang="en-US" sz="1200">
                <a:solidFill>
                  <a:schemeClr val="accent1"/>
                </a:solidFill>
              </a:rPr>
              <a:t> . Please use this blog if you have any questions regarding the transformation project. </a:t>
            </a:r>
            <a:endParaRPr lang="nl-NL" sz="1200">
              <a:solidFill>
                <a:schemeClr val="accent1"/>
              </a:solidFill>
            </a:endParaRPr>
          </a:p>
          <a:p>
            <a:pPr marL="273050" lvl="2" eaLnBrk="0" hangingPunct="0">
              <a:buFont typeface="Arial" charset="0"/>
              <a:buChar char="•"/>
            </a:pPr>
            <a:endParaRPr lang="en-US" sz="500">
              <a:solidFill>
                <a:schemeClr val="accent1"/>
              </a:solidFill>
            </a:endParaRPr>
          </a:p>
          <a:p>
            <a:pPr marL="273050" lvl="2" eaLnBrk="0" hangingPunct="0">
              <a:buFont typeface="Arial" charset="0"/>
              <a:buChar char="•"/>
            </a:pPr>
            <a:endParaRPr lang="en-US" sz="500">
              <a:solidFill>
                <a:schemeClr val="accent1"/>
              </a:solidFill>
            </a:endParaRPr>
          </a:p>
          <a:p>
            <a:pPr marL="273050" eaLnBrk="0" hangingPunct="0">
              <a:spcAft>
                <a:spcPts val="1200"/>
              </a:spcAft>
            </a:pPr>
            <a:r>
              <a:rPr lang="nl-NL" sz="1200" b="1">
                <a:solidFill>
                  <a:schemeClr val="accent1"/>
                </a:solidFill>
              </a:rPr>
              <a:t>University Management:</a:t>
            </a:r>
          </a:p>
          <a:p>
            <a:pPr marL="273050" lvl="2" eaLnBrk="0" hangingPunct="0">
              <a:buFont typeface="Arial" charset="0"/>
              <a:buChar char="•"/>
            </a:pPr>
            <a:r>
              <a:rPr lang="nl-NL" sz="1200">
                <a:solidFill>
                  <a:schemeClr val="accent1"/>
                </a:solidFill>
              </a:rPr>
              <a:t> The high level organisation structure has been signed off by the Steering Committee. During Q3 the new Directors of Departments will be working on the next level of detail on the organisation structure</a:t>
            </a:r>
          </a:p>
          <a:p>
            <a:pPr marL="273050" lvl="2" eaLnBrk="0" hangingPunct="0">
              <a:buFont typeface="Arial" charset="0"/>
              <a:buChar char="•"/>
            </a:pPr>
            <a:r>
              <a:rPr lang="nl-NL" sz="1200">
                <a:solidFill>
                  <a:schemeClr val="accent1"/>
                </a:solidFill>
              </a:rPr>
              <a:t> Marijke Dekker is the Director of Learning Demand Management, Steven Smith the Director of Global Curriculum and Regis Chassé as Director of Curriculum Operations. Who will be the Manager of Support Services  has yet to be decided.</a:t>
            </a:r>
            <a:endParaRPr lang="nl-NL" sz="1200" i="1">
              <a:solidFill>
                <a:srgbClr val="FF0000"/>
              </a:solidFill>
            </a:endParaRPr>
          </a:p>
          <a:p>
            <a:pPr marL="273050" lvl="2" eaLnBrk="0" hangingPunct="0">
              <a:buFont typeface="Arial" charset="0"/>
              <a:buNone/>
            </a:pPr>
            <a:endParaRPr lang="nl-NL" sz="500" i="1">
              <a:solidFill>
                <a:srgbClr val="FF0000"/>
              </a:solidFill>
            </a:endParaRPr>
          </a:p>
          <a:p>
            <a:pPr marL="273050" eaLnBrk="0" hangingPunct="0">
              <a:spcAft>
                <a:spcPts val="1200"/>
              </a:spcAft>
            </a:pPr>
            <a:r>
              <a:rPr lang="nl-NL" sz="500" b="1">
                <a:solidFill>
                  <a:schemeClr val="accent1"/>
                </a:solidFill>
              </a:rPr>
              <a:t/>
            </a:r>
            <a:br>
              <a:rPr lang="nl-NL" sz="500" b="1">
                <a:solidFill>
                  <a:schemeClr val="accent1"/>
                </a:solidFill>
              </a:rPr>
            </a:br>
            <a:r>
              <a:rPr lang="nl-NL" sz="1200" b="1">
                <a:solidFill>
                  <a:schemeClr val="accent1"/>
                </a:solidFill>
              </a:rPr>
              <a:t>2012 To Be and Processes:</a:t>
            </a:r>
          </a:p>
          <a:p>
            <a:pPr marL="273050" lvl="2" eaLnBrk="0" hangingPunct="0">
              <a:spcAft>
                <a:spcPts val="1200"/>
              </a:spcAft>
              <a:buFont typeface="Arial" charset="0"/>
              <a:buChar char="•"/>
            </a:pPr>
            <a:r>
              <a:rPr lang="nl-NL" sz="1200">
                <a:solidFill>
                  <a:schemeClr val="accent1"/>
                </a:solidFill>
              </a:rPr>
              <a:t> This steam is currently working on two deliverables. The first deliverable are the new Learning Principles for Next Generation Learning. These Learning Principles will be presented to Alain Donzeaud on the 13th of September. When the Learning Principles have been agreed upon by Alain, they can be pilot during the GEO course. The second deliverable is the pilot. So far there have been made Business and Learning objectives for GEO which are coherent with the Learning Principles. Next step is to build the new GEO Curriculum.</a:t>
            </a:r>
            <a:endParaRPr lang="en-US" sz="1200">
              <a:solidFill>
                <a:schemeClr val="accent1"/>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4"/>
          <p:cNvSpPr txBox="1">
            <a:spLocks noGrp="1"/>
          </p:cNvSpPr>
          <p:nvPr/>
        </p:nvSpPr>
        <p:spPr bwMode="auto">
          <a:xfrm>
            <a:off x="9232900" y="6369050"/>
            <a:ext cx="596900" cy="457200"/>
          </a:xfrm>
          <a:prstGeom prst="rect">
            <a:avLst/>
          </a:prstGeom>
          <a:noFill/>
          <a:ln w="9525">
            <a:noFill/>
            <a:miter lim="800000"/>
            <a:headEnd/>
            <a:tailEnd/>
          </a:ln>
        </p:spPr>
        <p:txBody>
          <a:bodyPr anchor="ctr"/>
          <a:lstStyle/>
          <a:p>
            <a:pPr algn="ctr" eaLnBrk="0" hangingPunct="0"/>
            <a:fld id="{E9997485-89D5-4F3D-9C45-E0A4B5332C72}" type="slidenum">
              <a:rPr lang="en-US" sz="1800" b="1">
                <a:solidFill>
                  <a:srgbClr val="004E5D"/>
                </a:solidFill>
              </a:rPr>
              <a:pPr algn="ctr" eaLnBrk="0" hangingPunct="0"/>
              <a:t>6</a:t>
            </a:fld>
            <a:endParaRPr lang="en-US" sz="1800" b="1">
              <a:solidFill>
                <a:srgbClr val="004E5D"/>
              </a:solidFill>
            </a:endParaRPr>
          </a:p>
        </p:txBody>
      </p:sp>
      <p:sp>
        <p:nvSpPr>
          <p:cNvPr id="10243" name="Footer Placeholder 3"/>
          <p:cNvSpPr txBox="1">
            <a:spLocks noGrp="1"/>
          </p:cNvSpPr>
          <p:nvPr/>
        </p:nvSpPr>
        <p:spPr bwMode="auto">
          <a:xfrm>
            <a:off x="5168900" y="6357938"/>
            <a:ext cx="2603500" cy="457200"/>
          </a:xfrm>
          <a:prstGeom prst="rect">
            <a:avLst/>
          </a:prstGeom>
          <a:noFill/>
          <a:ln w="9525">
            <a:noFill/>
            <a:miter lim="800000"/>
            <a:headEnd/>
            <a:tailEnd/>
          </a:ln>
        </p:spPr>
        <p:txBody>
          <a:bodyPr anchor="ctr"/>
          <a:lstStyle/>
          <a:p>
            <a:pPr eaLnBrk="0" hangingPunct="0"/>
            <a:r>
              <a:rPr lang="en-US"/>
              <a:t>Capgemini University 2012</a:t>
            </a:r>
          </a:p>
        </p:txBody>
      </p:sp>
      <p:sp>
        <p:nvSpPr>
          <p:cNvPr id="10244" name="Rectangle 4"/>
          <p:cNvSpPr>
            <a:spLocks noChangeArrowheads="1"/>
          </p:cNvSpPr>
          <p:nvPr/>
        </p:nvSpPr>
        <p:spPr bwMode="auto">
          <a:xfrm>
            <a:off x="381000" y="76200"/>
            <a:ext cx="9144000" cy="838200"/>
          </a:xfrm>
          <a:prstGeom prst="rect">
            <a:avLst/>
          </a:prstGeom>
          <a:noFill/>
          <a:ln w="9525">
            <a:noFill/>
            <a:miter lim="800000"/>
            <a:headEnd/>
            <a:tailEnd/>
          </a:ln>
        </p:spPr>
        <p:txBody>
          <a:bodyPr anchor="ctr"/>
          <a:lstStyle/>
          <a:p>
            <a:pPr eaLnBrk="0" hangingPunct="0"/>
            <a:r>
              <a:rPr lang="en-US" sz="3200" b="1">
                <a:solidFill>
                  <a:schemeClr val="bg1"/>
                </a:solidFill>
                <a:latin typeface="Arial Narrow" pitchFamily="34" charset="0"/>
              </a:rPr>
              <a:t>Status update (2 of 3)</a:t>
            </a:r>
          </a:p>
        </p:txBody>
      </p:sp>
      <p:sp>
        <p:nvSpPr>
          <p:cNvPr id="10245" name="TextBox 6"/>
          <p:cNvSpPr txBox="1">
            <a:spLocks noChangeArrowheads="1"/>
          </p:cNvSpPr>
          <p:nvPr/>
        </p:nvSpPr>
        <p:spPr bwMode="auto">
          <a:xfrm>
            <a:off x="265113" y="1143000"/>
            <a:ext cx="9282112" cy="5018088"/>
          </a:xfrm>
          <a:prstGeom prst="rect">
            <a:avLst/>
          </a:prstGeom>
          <a:noFill/>
          <a:ln w="9525">
            <a:noFill/>
            <a:miter lim="800000"/>
            <a:headEnd/>
            <a:tailEnd/>
          </a:ln>
        </p:spPr>
        <p:txBody>
          <a:bodyPr lIns="0" tIns="72000" rIns="108000">
            <a:spAutoFit/>
          </a:bodyPr>
          <a:lstStyle/>
          <a:p>
            <a:pPr marL="273050" eaLnBrk="0" hangingPunct="0">
              <a:spcAft>
                <a:spcPts val="1200"/>
              </a:spcAft>
            </a:pPr>
            <a:r>
              <a:rPr lang="nl-NL" sz="1200" b="1">
                <a:solidFill>
                  <a:schemeClr val="accent1"/>
                </a:solidFill>
              </a:rPr>
              <a:t>Existing Projects:</a:t>
            </a:r>
          </a:p>
          <a:p>
            <a:pPr marL="273050" eaLnBrk="0" hangingPunct="0">
              <a:spcAft>
                <a:spcPts val="1200"/>
              </a:spcAft>
              <a:buFontTx/>
              <a:buChar char="•"/>
            </a:pPr>
            <a:r>
              <a:rPr lang="en-US" sz="1200">
                <a:solidFill>
                  <a:schemeClr val="accent1"/>
                </a:solidFill>
              </a:rPr>
              <a:t> </a:t>
            </a:r>
            <a:r>
              <a:rPr lang="en-US" sz="1200" i="1">
                <a:solidFill>
                  <a:schemeClr val="accent1"/>
                </a:solidFill>
              </a:rPr>
              <a:t>One Business Partner Learning Journey </a:t>
            </a:r>
            <a:r>
              <a:rPr lang="en-US" sz="1200">
                <a:solidFill>
                  <a:schemeClr val="accent1"/>
                </a:solidFill>
              </a:rPr>
              <a:t>– Most L&amp;D Directors have now been engaged and the first drafts of the learning plans are expected beginning of September. The 2</a:t>
            </a:r>
            <a:r>
              <a:rPr lang="en-US" sz="1200" baseline="30000">
                <a:solidFill>
                  <a:schemeClr val="accent1"/>
                </a:solidFill>
              </a:rPr>
              <a:t>nd</a:t>
            </a:r>
            <a:r>
              <a:rPr lang="en-US" sz="1200">
                <a:solidFill>
                  <a:schemeClr val="accent1"/>
                </a:solidFill>
              </a:rPr>
              <a:t> workshop to discuss challenges and learning plans with business leaders (scheduled for 27</a:t>
            </a:r>
            <a:r>
              <a:rPr lang="en-US" sz="1200" baseline="30000">
                <a:solidFill>
                  <a:schemeClr val="accent1"/>
                </a:solidFill>
              </a:rPr>
              <a:t>th</a:t>
            </a:r>
            <a:r>
              <a:rPr lang="en-US" sz="1200">
                <a:solidFill>
                  <a:schemeClr val="accent1"/>
                </a:solidFill>
              </a:rPr>
              <a:t> October) is currently being designed and the pilot of the learning plan tool with FS (scheduled for 26</a:t>
            </a:r>
            <a:r>
              <a:rPr lang="en-US" sz="1200" baseline="30000">
                <a:solidFill>
                  <a:schemeClr val="accent1"/>
                </a:solidFill>
              </a:rPr>
              <a:t>th</a:t>
            </a:r>
            <a:r>
              <a:rPr lang="en-US" sz="1200">
                <a:solidFill>
                  <a:schemeClr val="accent1"/>
                </a:solidFill>
              </a:rPr>
              <a:t> November) is currently being planned.</a:t>
            </a:r>
          </a:p>
          <a:p>
            <a:pPr marL="273050" eaLnBrk="0" hangingPunct="0">
              <a:spcAft>
                <a:spcPts val="1200"/>
              </a:spcAft>
              <a:buFontTx/>
              <a:buChar char="•"/>
            </a:pPr>
            <a:r>
              <a:rPr lang="en-US" sz="1200">
                <a:solidFill>
                  <a:schemeClr val="accent1"/>
                </a:solidFill>
              </a:rPr>
              <a:t> </a:t>
            </a:r>
            <a:r>
              <a:rPr lang="en-US" sz="1200" i="1">
                <a:solidFill>
                  <a:schemeClr val="accent1"/>
                </a:solidFill>
              </a:rPr>
              <a:t>Challenge Align </a:t>
            </a:r>
            <a:r>
              <a:rPr lang="en-US" sz="1200">
                <a:solidFill>
                  <a:schemeClr val="accent1"/>
                </a:solidFill>
              </a:rPr>
              <a:t>– Good progress has been made but still re-inforcement of using Challenge in a professional way is needed. The RACI, Role Descriptions, Business Case Manual &amp; Template, and Updated Request Management Process &amp; Tool are due at the end of September and the updated Align material is due at the end of October.</a:t>
            </a:r>
          </a:p>
          <a:p>
            <a:pPr marL="273050" eaLnBrk="0" hangingPunct="0">
              <a:spcAft>
                <a:spcPts val="1200"/>
              </a:spcAft>
              <a:buFontTx/>
              <a:buChar char="•"/>
            </a:pPr>
            <a:r>
              <a:rPr lang="en-US" sz="1200">
                <a:solidFill>
                  <a:schemeClr val="accent1"/>
                </a:solidFill>
              </a:rPr>
              <a:t> </a:t>
            </a:r>
            <a:r>
              <a:rPr lang="en-US" sz="1200" i="1">
                <a:solidFill>
                  <a:schemeClr val="accent1"/>
                </a:solidFill>
              </a:rPr>
              <a:t>Global Curriculum </a:t>
            </a:r>
            <a:r>
              <a:rPr lang="en-US" sz="1200">
                <a:solidFill>
                  <a:schemeClr val="accent1"/>
                </a:solidFill>
              </a:rPr>
              <a:t>– A clear view of the as-is has been consolidated and distributed to all curriculum directors. The Governance Model has also been finalized. The team is now building a Knowledge Pack for the Curriculum Board &amp; Councils.</a:t>
            </a:r>
          </a:p>
          <a:p>
            <a:pPr marL="273050" eaLnBrk="0" hangingPunct="0">
              <a:spcAft>
                <a:spcPts val="1200"/>
              </a:spcAft>
              <a:buFontTx/>
              <a:buChar char="•"/>
            </a:pPr>
            <a:r>
              <a:rPr lang="en-US" sz="1200">
                <a:solidFill>
                  <a:schemeClr val="accent1"/>
                </a:solidFill>
              </a:rPr>
              <a:t> </a:t>
            </a:r>
            <a:r>
              <a:rPr lang="en-US" sz="1200" i="1">
                <a:solidFill>
                  <a:schemeClr val="accent1"/>
                </a:solidFill>
              </a:rPr>
              <a:t>Delivery Mix </a:t>
            </a:r>
            <a:r>
              <a:rPr lang="en-US" sz="1200">
                <a:solidFill>
                  <a:schemeClr val="accent1"/>
                </a:solidFill>
              </a:rPr>
              <a:t>– The possibilities of virtualization and curriculum taxonomy have been completed. Work on the optimal delivery mix has begun and this is expected at the end of October. This stream is working with the MyLearning stream to come up with a single and consistent taxonomy.</a:t>
            </a:r>
          </a:p>
          <a:p>
            <a:pPr marL="273050" eaLnBrk="0" hangingPunct="0">
              <a:spcAft>
                <a:spcPts val="1200"/>
              </a:spcAft>
              <a:buFontTx/>
              <a:buChar char="•"/>
            </a:pPr>
            <a:r>
              <a:rPr lang="en-US" sz="1200">
                <a:solidFill>
                  <a:schemeClr val="accent1"/>
                </a:solidFill>
              </a:rPr>
              <a:t> </a:t>
            </a:r>
            <a:r>
              <a:rPr lang="en-US" sz="1200" i="1">
                <a:solidFill>
                  <a:schemeClr val="accent1"/>
                </a:solidFill>
              </a:rPr>
              <a:t>Learning Administration </a:t>
            </a:r>
            <a:r>
              <a:rPr lang="en-US" sz="1200">
                <a:solidFill>
                  <a:schemeClr val="accent1"/>
                </a:solidFill>
              </a:rPr>
              <a:t>– The Prospect Relationship Management Framework and the University-Specific Processes have been defined. The team is currently working to document an SOP for the University-specific processes and train the administrators on the new processes and on the MyLearning system. This stream is also working with the Communications Operations stream to identify and streamline the communication that goes to participants from the MyLearning system.</a:t>
            </a:r>
          </a:p>
          <a:p>
            <a:pPr marL="273050" eaLnBrk="0" hangingPunct="0">
              <a:spcAft>
                <a:spcPts val="1200"/>
              </a:spcAft>
              <a:buFontTx/>
              <a:buChar char="•"/>
            </a:pPr>
            <a:r>
              <a:rPr lang="en-US" sz="1200">
                <a:solidFill>
                  <a:schemeClr val="accent1"/>
                </a:solidFill>
              </a:rPr>
              <a:t> </a:t>
            </a:r>
            <a:r>
              <a:rPr lang="en-US" sz="1200" i="1">
                <a:solidFill>
                  <a:schemeClr val="accent1"/>
                </a:solidFill>
              </a:rPr>
              <a:t>Learning Material Production and Standards – </a:t>
            </a:r>
            <a:r>
              <a:rPr lang="en-US" sz="1200">
                <a:solidFill>
                  <a:schemeClr val="accent1"/>
                </a:solidFill>
              </a:rPr>
              <a:t>E-learning and virtual learning development and deployment process and guidelines are currently in production. These are due at the end of September. This will be followed by a similar exercise for classroom delivery and development of branding guidelines and learning material lifecycle management for all three learning modes. This stream is also working to formalise the e-learning production pricing. This is also expected at the end of September.</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p:cNvSpPr>
            <a:spLocks noGrp="1" noChangeArrowheads="1"/>
          </p:cNvSpPr>
          <p:nvPr>
            <p:ph type="body" idx="1"/>
          </p:nvPr>
        </p:nvSpPr>
        <p:spPr/>
        <p:txBody>
          <a:bodyPr/>
          <a:lstStyle/>
          <a:p>
            <a:r>
              <a:rPr lang="en-US" sz="1200" i="1" smtClean="0">
                <a:solidFill>
                  <a:schemeClr val="accent1"/>
                </a:solidFill>
              </a:rPr>
              <a:t>Communication Operations </a:t>
            </a:r>
            <a:r>
              <a:rPr lang="en-US" sz="1200" smtClean="0">
                <a:solidFill>
                  <a:schemeClr val="accent1"/>
                </a:solidFill>
              </a:rPr>
              <a:t>– Looks like the University Transformation Project has been keeping Meghna busy! She has completed creating design guidelines for the regional MyLearning websites, a process for managing changes to the University &amp; MyLearning websites, visualisation standards for the Learning Maps, and a process for doing a QA of the Learning Maps. Work is now on to consolidate communication with LnD, creating templates &amp; processes for different curricula to communicate with their target audience and creating a process/ structure for managing the communication during a BPW.</a:t>
            </a:r>
          </a:p>
          <a:p>
            <a:pPr>
              <a:buFont typeface="Times" pitchFamily="18" charset="0"/>
              <a:buNone/>
            </a:pPr>
            <a:endParaRPr lang="en-US" sz="1200" smtClean="0">
              <a:solidFill>
                <a:schemeClr val="accent1"/>
              </a:solidFill>
            </a:endParaRPr>
          </a:p>
          <a:p>
            <a:r>
              <a:rPr lang="en-US" sz="1200" i="1" smtClean="0">
                <a:solidFill>
                  <a:schemeClr val="accent1"/>
                </a:solidFill>
              </a:rPr>
              <a:t>Curriculum Structure &amp; Visualisation in My Learning </a:t>
            </a:r>
            <a:r>
              <a:rPr lang="en-US" sz="1200" smtClean="0">
                <a:solidFill>
                  <a:schemeClr val="accent1"/>
                </a:solidFill>
              </a:rPr>
              <a:t>– This stream aims to build a common framework and structure for deploying curriculums in MyLearning, and creating reporting views/ queries that provide curriculum statistics as defined by the Reporting &amp; Standards stream. Currently, a draft POV on curriculum structure components is in progress. This would have to be modified as reporting requirements are defined.</a:t>
            </a:r>
            <a:endParaRPr lang="en-US" sz="1200" smtClean="0">
              <a:solidFill>
                <a:srgbClr val="FF0000"/>
              </a:solidFill>
            </a:endParaRPr>
          </a:p>
          <a:p>
            <a:pPr>
              <a:buFont typeface="Times" pitchFamily="18" charset="0"/>
              <a:buNone/>
            </a:pPr>
            <a:endParaRPr lang="en-US" sz="1200" smtClean="0">
              <a:solidFill>
                <a:schemeClr val="accent1"/>
              </a:solidFill>
            </a:endParaRPr>
          </a:p>
          <a:p>
            <a:r>
              <a:rPr lang="en-US" sz="1200" i="1" smtClean="0">
                <a:solidFill>
                  <a:schemeClr val="accent1"/>
                </a:solidFill>
              </a:rPr>
              <a:t>Reporting and Standards </a:t>
            </a:r>
            <a:r>
              <a:rPr lang="en-US" sz="1200" smtClean="0">
                <a:solidFill>
                  <a:schemeClr val="accent1"/>
                </a:solidFill>
              </a:rPr>
              <a:t>– Reporting metrics have been defined and work on creating template reports for the various University stakeholder groups has started. Reporting process and team to be expected in place by the end of 2010.</a:t>
            </a:r>
          </a:p>
        </p:txBody>
      </p:sp>
      <p:sp>
        <p:nvSpPr>
          <p:cNvPr id="11267" name="Title 2"/>
          <p:cNvSpPr>
            <a:spLocks/>
          </p:cNvSpPr>
          <p:nvPr/>
        </p:nvSpPr>
        <p:spPr bwMode="auto">
          <a:xfrm>
            <a:off x="381000" y="76200"/>
            <a:ext cx="9144000" cy="838200"/>
          </a:xfrm>
          <a:prstGeom prst="rect">
            <a:avLst/>
          </a:prstGeom>
          <a:noFill/>
          <a:ln w="9525">
            <a:noFill/>
            <a:miter lim="800000"/>
            <a:headEnd/>
            <a:tailEnd/>
          </a:ln>
        </p:spPr>
        <p:txBody>
          <a:bodyPr anchor="ctr"/>
          <a:lstStyle/>
          <a:p>
            <a:pPr eaLnBrk="0" hangingPunct="0"/>
            <a:r>
              <a:rPr lang="nl-NL" sz="3200" b="1">
                <a:solidFill>
                  <a:schemeClr val="bg1"/>
                </a:solidFill>
                <a:latin typeface="Arial Narrow" pitchFamily="34" charset="0"/>
              </a:rPr>
              <a:t>Status update (3 of 3)</a:t>
            </a:r>
            <a:endParaRPr lang="en-GB" sz="3200" b="1">
              <a:solidFill>
                <a:schemeClr val="bg1"/>
              </a:solidFill>
              <a:latin typeface="Arial Narrow" pitchFamily="34" charset="0"/>
            </a:endParaRPr>
          </a:p>
        </p:txBody>
      </p:sp>
      <p:sp>
        <p:nvSpPr>
          <p:cNvPr id="11268" name="Slide Number Placeholder 4"/>
          <p:cNvSpPr txBox="1">
            <a:spLocks noGrp="1"/>
          </p:cNvSpPr>
          <p:nvPr/>
        </p:nvSpPr>
        <p:spPr bwMode="auto">
          <a:xfrm>
            <a:off x="9232900" y="6369050"/>
            <a:ext cx="596900" cy="457200"/>
          </a:xfrm>
          <a:prstGeom prst="rect">
            <a:avLst/>
          </a:prstGeom>
          <a:noFill/>
          <a:ln w="9525">
            <a:noFill/>
            <a:miter lim="800000"/>
            <a:headEnd/>
            <a:tailEnd/>
          </a:ln>
        </p:spPr>
        <p:txBody>
          <a:bodyPr anchor="ctr"/>
          <a:lstStyle/>
          <a:p>
            <a:pPr algn="ctr" eaLnBrk="0" hangingPunct="0"/>
            <a:fld id="{D7C18B0C-8ECE-45CC-95AC-52F989454E13}" type="slidenum">
              <a:rPr lang="en-US" sz="1800" b="1">
                <a:solidFill>
                  <a:srgbClr val="004E5D"/>
                </a:solidFill>
              </a:rPr>
              <a:pPr algn="ctr" eaLnBrk="0" hangingPunct="0"/>
              <a:t>7</a:t>
            </a:fld>
            <a:endParaRPr lang="en-US" sz="1800" b="1">
              <a:solidFill>
                <a:srgbClr val="004E5D"/>
              </a:solidFill>
            </a:endParaRPr>
          </a:p>
        </p:txBody>
      </p:sp>
      <p:sp>
        <p:nvSpPr>
          <p:cNvPr id="11269" name="Footer Placeholder 3"/>
          <p:cNvSpPr txBox="1">
            <a:spLocks noGrp="1"/>
          </p:cNvSpPr>
          <p:nvPr/>
        </p:nvSpPr>
        <p:spPr bwMode="auto">
          <a:xfrm>
            <a:off x="5168900" y="6357938"/>
            <a:ext cx="2603500" cy="457200"/>
          </a:xfrm>
          <a:prstGeom prst="rect">
            <a:avLst/>
          </a:prstGeom>
          <a:noFill/>
          <a:ln w="9525">
            <a:noFill/>
            <a:miter lim="800000"/>
            <a:headEnd/>
            <a:tailEnd/>
          </a:ln>
        </p:spPr>
        <p:txBody>
          <a:bodyPr anchor="ctr"/>
          <a:lstStyle/>
          <a:p>
            <a:pPr eaLnBrk="0" hangingPunct="0"/>
            <a:r>
              <a:rPr lang="en-US"/>
              <a:t>Capgemini University 2012</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smtClean="0"/>
              <a:t>Transformation Project Team Room</a:t>
            </a:r>
          </a:p>
        </p:txBody>
      </p:sp>
      <p:sp>
        <p:nvSpPr>
          <p:cNvPr id="12291" name="Rectangle 3"/>
          <p:cNvSpPr>
            <a:spLocks noGrp="1" noChangeArrowheads="1"/>
          </p:cNvSpPr>
          <p:nvPr>
            <p:ph type="body" idx="1"/>
          </p:nvPr>
        </p:nvSpPr>
        <p:spPr/>
        <p:txBody>
          <a:bodyPr/>
          <a:lstStyle/>
          <a:p>
            <a:pPr marL="17463" indent="-17463">
              <a:spcBef>
                <a:spcPct val="0"/>
              </a:spcBef>
              <a:buFont typeface="Times" pitchFamily="18" charset="0"/>
              <a:buNone/>
            </a:pPr>
            <a:r>
              <a:rPr lang="en-US" sz="1400" smtClean="0">
                <a:solidFill>
                  <a:schemeClr val="accent1"/>
                </a:solidFill>
              </a:rPr>
              <a:t>The Transformation Project Team Room houses all the documents related to the University Transformation Project. It also contains important announcements, a calendar of upcoming events and pictures of the project team.</a:t>
            </a:r>
          </a:p>
          <a:p>
            <a:pPr marL="17463" indent="-17463">
              <a:spcBef>
                <a:spcPct val="0"/>
              </a:spcBef>
              <a:buFont typeface="Times" pitchFamily="18" charset="0"/>
              <a:buNone/>
            </a:pPr>
            <a:endParaRPr lang="en-US" sz="1400" smtClean="0">
              <a:solidFill>
                <a:schemeClr val="accent1"/>
              </a:solidFill>
            </a:endParaRPr>
          </a:p>
          <a:p>
            <a:pPr marL="17463" indent="-17463">
              <a:spcBef>
                <a:spcPct val="0"/>
              </a:spcBef>
              <a:buFont typeface="Times" pitchFamily="18" charset="0"/>
              <a:buNone/>
            </a:pPr>
            <a:r>
              <a:rPr lang="en-US" sz="1400" smtClean="0">
                <a:solidFill>
                  <a:schemeClr val="accent1"/>
                </a:solidFill>
              </a:rPr>
              <a:t>Recently, we have also started a Q&amp;A Blog where you can post any questions related to the project and we will answer them through the newsletter. Many thanks to Dick Barton for being the first to post his question... Answer on the following pages Dick!</a:t>
            </a:r>
          </a:p>
          <a:p>
            <a:pPr marL="17463" indent="-17463">
              <a:spcBef>
                <a:spcPct val="0"/>
              </a:spcBef>
              <a:buFont typeface="Times" pitchFamily="18" charset="0"/>
              <a:buNone/>
            </a:pPr>
            <a:endParaRPr lang="en-US" sz="1400" smtClean="0">
              <a:solidFill>
                <a:schemeClr val="accent1"/>
              </a:solidFill>
            </a:endParaRPr>
          </a:p>
          <a:p>
            <a:pPr marL="17463" indent="-17463">
              <a:spcBef>
                <a:spcPct val="0"/>
              </a:spcBef>
              <a:buFont typeface="Times" pitchFamily="18" charset="0"/>
              <a:buNone/>
            </a:pPr>
            <a:r>
              <a:rPr lang="en-US" sz="1400" smtClean="0">
                <a:solidFill>
                  <a:schemeClr val="accent1"/>
                </a:solidFill>
              </a:rPr>
              <a:t>Unfortunately, many of you have not even visited the team room, let alone use it.</a:t>
            </a:r>
          </a:p>
          <a:p>
            <a:pPr marL="17463" indent="-17463">
              <a:buFont typeface="Times" pitchFamily="18" charset="0"/>
              <a:buNone/>
            </a:pPr>
            <a:r>
              <a:rPr lang="en-US" sz="1400" smtClean="0">
                <a:solidFill>
                  <a:schemeClr val="accent1"/>
                </a:solidFill>
              </a:rPr>
              <a:t>I encourage you visit and use the team room at I encourage you visit and use the team room at </a:t>
            </a:r>
            <a:r>
              <a:rPr lang="en-US" sz="1400" smtClean="0">
                <a:solidFill>
                  <a:schemeClr val="accent1"/>
                </a:solidFill>
                <a:hlinkClick r:id="rId2" tooltip="https://troom-x.capgemini.com/sites/UniversityTransformation/default.aspx"/>
              </a:rPr>
              <a:t>https://troom-x.capgemini.com/sites/UniversityTransformation/default.aspx</a:t>
            </a:r>
            <a:endParaRPr lang="en-US" sz="1400" smtClean="0">
              <a:solidFill>
                <a:schemeClr val="accent1"/>
              </a:solidFill>
            </a:endParaRPr>
          </a:p>
        </p:txBody>
      </p:sp>
      <p:pic>
        <p:nvPicPr>
          <p:cNvPr id="12292" name="Picture 4"/>
          <p:cNvPicPr>
            <a:picLocks noChangeAspect="1" noChangeArrowheads="1"/>
          </p:cNvPicPr>
          <p:nvPr/>
        </p:nvPicPr>
        <p:blipFill>
          <a:blip r:embed="rId3" cstate="print"/>
          <a:srcRect/>
          <a:stretch>
            <a:fillRect/>
          </a:stretch>
        </p:blipFill>
        <p:spPr bwMode="auto">
          <a:xfrm>
            <a:off x="5240338" y="3614738"/>
            <a:ext cx="4432300" cy="2606675"/>
          </a:xfrm>
          <a:prstGeom prst="rect">
            <a:avLst/>
          </a:prstGeom>
          <a:noFill/>
          <a:ln w="9525">
            <a:noFill/>
            <a:miter lim="800000"/>
            <a:headEnd/>
            <a:tailEnd/>
          </a:ln>
        </p:spPr>
      </p:pic>
      <p:pic>
        <p:nvPicPr>
          <p:cNvPr id="12293" name="Picture 307" descr="blank"/>
          <p:cNvPicPr>
            <a:picLocks noChangeAspect="1" noChangeArrowheads="1"/>
          </p:cNvPicPr>
          <p:nvPr/>
        </p:nvPicPr>
        <p:blipFill>
          <a:blip r:embed="rId4"/>
          <a:srcRect/>
          <a:stretch>
            <a:fillRect/>
          </a:stretch>
        </p:blipFill>
        <p:spPr bwMode="auto">
          <a:xfrm>
            <a:off x="4845050" y="1385888"/>
            <a:ext cx="95250" cy="9525"/>
          </a:xfrm>
          <a:prstGeom prst="rect">
            <a:avLst/>
          </a:prstGeom>
          <a:noFill/>
          <a:ln w="9525">
            <a:noFill/>
            <a:miter lim="800000"/>
            <a:headEnd/>
            <a:tailEnd/>
          </a:ln>
        </p:spPr>
      </p:pic>
      <p:pic>
        <p:nvPicPr>
          <p:cNvPr id="12294" name="Picture 306" descr="blank"/>
          <p:cNvPicPr>
            <a:picLocks noChangeAspect="1" noChangeArrowheads="1"/>
          </p:cNvPicPr>
          <p:nvPr/>
        </p:nvPicPr>
        <p:blipFill>
          <a:blip r:embed="rId4"/>
          <a:srcRect/>
          <a:stretch>
            <a:fillRect/>
          </a:stretch>
        </p:blipFill>
        <p:spPr bwMode="auto">
          <a:xfrm>
            <a:off x="5454650" y="1385888"/>
            <a:ext cx="95250" cy="9525"/>
          </a:xfrm>
          <a:prstGeom prst="rect">
            <a:avLst/>
          </a:prstGeom>
          <a:noFill/>
          <a:ln w="9525">
            <a:noFill/>
            <a:miter lim="800000"/>
            <a:headEnd/>
            <a:tailEnd/>
          </a:ln>
        </p:spPr>
      </p:pic>
      <p:pic>
        <p:nvPicPr>
          <p:cNvPr id="12295" name="Picture 305" descr="blank"/>
          <p:cNvPicPr>
            <a:picLocks noChangeAspect="1" noChangeArrowheads="1"/>
          </p:cNvPicPr>
          <p:nvPr/>
        </p:nvPicPr>
        <p:blipFill>
          <a:blip r:embed="rId4"/>
          <a:srcRect/>
          <a:stretch>
            <a:fillRect/>
          </a:stretch>
        </p:blipFill>
        <p:spPr bwMode="auto">
          <a:xfrm>
            <a:off x="5454650" y="1385888"/>
            <a:ext cx="95250" cy="9525"/>
          </a:xfrm>
          <a:prstGeom prst="rect">
            <a:avLst/>
          </a:prstGeom>
          <a:noFill/>
          <a:ln w="9525">
            <a:noFill/>
            <a:miter lim="800000"/>
            <a:headEnd/>
            <a:tailEnd/>
          </a:ln>
        </p:spPr>
      </p:pic>
      <p:sp>
        <p:nvSpPr>
          <p:cNvPr id="12296" name="Rectangle 309"/>
          <p:cNvSpPr>
            <a:spLocks noChangeArrowheads="1"/>
          </p:cNvSpPr>
          <p:nvPr/>
        </p:nvSpPr>
        <p:spPr bwMode="auto">
          <a:xfrm>
            <a:off x="3841750" y="1376363"/>
            <a:ext cx="609600" cy="0"/>
          </a:xfrm>
          <a:prstGeom prst="rect">
            <a:avLst/>
          </a:prstGeom>
          <a:noFill/>
          <a:ln w="9525">
            <a:noFill/>
            <a:miter lim="800000"/>
            <a:headEnd/>
            <a:tailEnd/>
          </a:ln>
        </p:spPr>
        <p:txBody>
          <a:bodyPr wrap="none">
            <a:spAutoFit/>
          </a:bodyPr>
          <a:lstStyle/>
          <a:p>
            <a:endParaRPr lang="en-US"/>
          </a:p>
        </p:txBody>
      </p:sp>
      <p:sp>
        <p:nvSpPr>
          <p:cNvPr id="12297" name="Rectangle 311"/>
          <p:cNvSpPr>
            <a:spLocks noChangeArrowheads="1"/>
          </p:cNvSpPr>
          <p:nvPr/>
        </p:nvSpPr>
        <p:spPr bwMode="auto">
          <a:xfrm>
            <a:off x="3841750" y="1376363"/>
            <a:ext cx="609600" cy="0"/>
          </a:xfrm>
          <a:prstGeom prst="rect">
            <a:avLst/>
          </a:prstGeom>
          <a:noFill/>
          <a:ln w="9525">
            <a:noFill/>
            <a:miter lim="800000"/>
            <a:headEnd/>
            <a:tailEnd/>
          </a:ln>
        </p:spPr>
        <p:txBody>
          <a:bodyPr wrap="none">
            <a:spAutoFit/>
          </a:bodyPr>
          <a:lstStyle/>
          <a:p>
            <a:endParaRPr lang="en-US"/>
          </a:p>
        </p:txBody>
      </p:sp>
      <p:sp>
        <p:nvSpPr>
          <p:cNvPr id="12298" name="Slide Number Placeholder 4"/>
          <p:cNvSpPr txBox="1">
            <a:spLocks noGrp="1"/>
          </p:cNvSpPr>
          <p:nvPr/>
        </p:nvSpPr>
        <p:spPr bwMode="auto">
          <a:xfrm>
            <a:off x="9232900" y="6369050"/>
            <a:ext cx="596900" cy="457200"/>
          </a:xfrm>
          <a:prstGeom prst="rect">
            <a:avLst/>
          </a:prstGeom>
          <a:noFill/>
          <a:ln w="9525">
            <a:noFill/>
            <a:miter lim="800000"/>
            <a:headEnd/>
            <a:tailEnd/>
          </a:ln>
        </p:spPr>
        <p:txBody>
          <a:bodyPr anchor="ctr"/>
          <a:lstStyle/>
          <a:p>
            <a:pPr algn="ctr" eaLnBrk="0" hangingPunct="0"/>
            <a:fld id="{5FFD437F-A98C-4A86-9BF1-069F0861F37C}" type="slidenum">
              <a:rPr lang="en-US" sz="1800" b="1">
                <a:solidFill>
                  <a:srgbClr val="004E5D"/>
                </a:solidFill>
              </a:rPr>
              <a:pPr algn="ctr" eaLnBrk="0" hangingPunct="0"/>
              <a:t>8</a:t>
            </a:fld>
            <a:endParaRPr lang="en-US" sz="1800" b="1">
              <a:solidFill>
                <a:srgbClr val="004E5D"/>
              </a:solidFill>
            </a:endParaRPr>
          </a:p>
        </p:txBody>
      </p:sp>
      <p:sp>
        <p:nvSpPr>
          <p:cNvPr id="12299" name="Footer Placeholder 3"/>
          <p:cNvSpPr txBox="1">
            <a:spLocks noGrp="1"/>
          </p:cNvSpPr>
          <p:nvPr/>
        </p:nvSpPr>
        <p:spPr bwMode="auto">
          <a:xfrm>
            <a:off x="5168900" y="6357938"/>
            <a:ext cx="2603500" cy="457200"/>
          </a:xfrm>
          <a:prstGeom prst="rect">
            <a:avLst/>
          </a:prstGeom>
          <a:noFill/>
          <a:ln w="9525">
            <a:noFill/>
            <a:miter lim="800000"/>
            <a:headEnd/>
            <a:tailEnd/>
          </a:ln>
        </p:spPr>
        <p:txBody>
          <a:bodyPr anchor="ctr"/>
          <a:lstStyle/>
          <a:p>
            <a:pPr eaLnBrk="0" hangingPunct="0"/>
            <a:r>
              <a:rPr lang="en-US"/>
              <a:t>Capgemini University 2012</a:t>
            </a: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RizCDI3sCkiGOfdTrEEhRg"/>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ualUsQwFDEmplOOqM6Ijt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BIp7L_hts0yYCdR5Hfz03A"/>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ualUsQwFDEmplOOqM6Ijtg"/>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ualUsQwFDEmplOOqM6Ijtg"/>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RizCDI3sCkiGOfdTrEEhR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AsGzc600yUu9FpcKlVENh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ualUsQwFDEmplOOqM6Ijtg"/>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AlhFVbNS8k.uOx3hEqJGG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AlhFVbNS8k.uOx3hEqJGG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BIp7L_hts0yYCdR5Hfz03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ualUsQwFDEmplOOqM6Ijtg"/>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nbdzeGLowUKqXoe6eDN.FA"/>
</p:tagLst>
</file>

<file path=ppt/theme/theme1.xml><?xml version="1.0" encoding="utf-8"?>
<a:theme xmlns:a="http://schemas.openxmlformats.org/drawingml/2006/main" name="Blank Presentation">
  <a:themeElements>
    <a:clrScheme name="">
      <a:dk1>
        <a:srgbClr val="004E5D"/>
      </a:dk1>
      <a:lt1>
        <a:srgbClr val="FFFFFF"/>
      </a:lt1>
      <a:dk2>
        <a:srgbClr val="FFFFFF"/>
      </a:dk2>
      <a:lt2>
        <a:srgbClr val="808080"/>
      </a:lt2>
      <a:accent1>
        <a:srgbClr val="01829B"/>
      </a:accent1>
      <a:accent2>
        <a:srgbClr val="006A7F"/>
      </a:accent2>
      <a:accent3>
        <a:srgbClr val="FFFFFF"/>
      </a:accent3>
      <a:accent4>
        <a:srgbClr val="00414E"/>
      </a:accent4>
      <a:accent5>
        <a:srgbClr val="AAC1CB"/>
      </a:accent5>
      <a:accent6>
        <a:srgbClr val="005F72"/>
      </a:accent6>
      <a:hlink>
        <a:srgbClr val="006A7F"/>
      </a:hlink>
      <a:folHlink>
        <a:srgbClr val="004E5D"/>
      </a:folHlink>
    </a:clrScheme>
    <a:fontScheme name="Blank Presentation">
      <a:majorFont>
        <a:latin typeface="Arial Narrow"/>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84"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84" charset="-128"/>
          </a:defRPr>
        </a:defPPr>
      </a:lstStyle>
    </a:lnDef>
    <a:txDef>
      <a:spPr bwMode="auto">
        <a:noFill/>
        <a:ln w="9525">
          <a:noFill/>
          <a:miter lim="800000"/>
          <a:headEnd/>
          <a:tailEnd/>
        </a:ln>
      </a:spPr>
      <a:bodyPr wrap="none" lIns="0" tIns="0" rIns="0" bIns="0">
        <a:spAutoFit/>
      </a:bodyPr>
      <a:lstStyle>
        <a:defPPr>
          <a:defRPr sz="800" b="1" i="1" dirty="0" smtClean="0">
            <a:solidFill>
              <a:schemeClr val="bg1"/>
            </a:solidFill>
          </a:defRPr>
        </a:defPPr>
      </a:lstStyle>
    </a:tx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15932973353734898620CF063B67054" ma:contentTypeVersion="0" ma:contentTypeDescription="Create a new document." ma:contentTypeScope="" ma:versionID="c05e815cdc5e6da6f64ab14630332179">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18C8D0AA-45AD-4C03-9488-D40C1E5BB541}">
  <ds:schemaRefs>
    <ds:schemaRef ds:uri="http://schemas.microsoft.com/sharepoint/v3/contenttype/forms"/>
  </ds:schemaRefs>
</ds:datastoreItem>
</file>

<file path=customXml/itemProps2.xml><?xml version="1.0" encoding="utf-8"?>
<ds:datastoreItem xmlns:ds="http://schemas.openxmlformats.org/officeDocument/2006/customXml" ds:itemID="{266728BC-4D38-4A88-B647-A5422A5D954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C58C8BFB-DC62-4B75-BEB1-544A2B2EDED2}">
  <ds:schemaRef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
  <TotalTime>4247</TotalTime>
  <Words>2581</Words>
  <Application>Microsoft Office PowerPoint</Application>
  <PresentationFormat>A4 Paper (210x297 mm)</PresentationFormat>
  <Paragraphs>222</Paragraphs>
  <Slides>13</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ＭＳ Ｐゴシック</vt:lpstr>
      <vt:lpstr>Arial Narrow</vt:lpstr>
      <vt:lpstr>Times</vt:lpstr>
      <vt:lpstr>Blank Presentation</vt:lpstr>
      <vt:lpstr>Slide 0</vt:lpstr>
      <vt:lpstr>Slide 1</vt:lpstr>
      <vt:lpstr>Transformation Project Timeline – Stream level (1 of 2)</vt:lpstr>
      <vt:lpstr>Transformation Project Timeline – Stream level (2 of 2)</vt:lpstr>
      <vt:lpstr>The following is the New High Level To-Be University Organisation &amp; Alignment to the University Framework  </vt:lpstr>
      <vt:lpstr>Slide 5</vt:lpstr>
      <vt:lpstr>Slide 6</vt:lpstr>
      <vt:lpstr>Slide 7</vt:lpstr>
      <vt:lpstr>Transformation Project Team Room</vt:lpstr>
      <vt:lpstr>Q &amp; A (1 of 4)</vt:lpstr>
      <vt:lpstr>Q &amp; A (2 of 4)</vt:lpstr>
      <vt:lpstr>Q &amp; A (3 of 4)</vt:lpstr>
      <vt:lpstr>Q &amp; A (4 of 4)</vt:lpstr>
    </vt:vector>
  </TitlesOfParts>
  <Company>8works Ltd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University 2012 Project Management</dc:title>
  <dc:creator>Guillaume Roudil</dc:creator>
  <cp:lastModifiedBy>shrsuman</cp:lastModifiedBy>
  <cp:revision>966</cp:revision>
  <cp:lastPrinted>2008-10-26T19:53:12Z</cp:lastPrinted>
  <dcterms:created xsi:type="dcterms:W3CDTF">2008-02-07T11:43:17Z</dcterms:created>
  <dcterms:modified xsi:type="dcterms:W3CDTF">2016-12-08T06:34:24Z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ubmitted By">
    <vt:lpwstr>Surendra</vt:lpwstr>
  </property>
  <property fmtid="{D5CDD505-2E9C-101B-9397-08002B2CF9AE}" pid="3" name="School">
    <vt:lpwstr>All Schools</vt:lpwstr>
  </property>
  <property fmtid="{D5CDD505-2E9C-101B-9397-08002B2CF9AE}" pid="4" name="Description0">
    <vt:lpwstr>CLIP log usage guidelines</vt:lpwstr>
  </property>
  <property fmtid="{D5CDD505-2E9C-101B-9397-08002B2CF9AE}" pid="5" name="Document Type">
    <vt:lpwstr>Template</vt:lpwstr>
  </property>
  <property fmtid="{D5CDD505-2E9C-101B-9397-08002B2CF9AE}" pid="6" name="Last Modified On">
    <vt:lpwstr>2009-06-19T00:00:00Z</vt:lpwstr>
  </property>
</Properties>
</file>